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5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2D901-A62C-4A3F-819F-C4D363DD28E2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1C79D-304D-4D5A-9835-DA3208BB2E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0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FD8C93-3666-423D-935D-D1DDBA76FD9D}" type="slidenum">
              <a:rPr lang="el-GR" altLang="el-GR"/>
              <a:pPr eaLnBrk="1" hangingPunct="1"/>
              <a:t>1</a:t>
            </a:fld>
            <a:endParaRPr lang="el-GR" altLang="el-GR"/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/>
              <a:t>ΕΚΔΟΣΕΙΣ ΚΡΙΤΙΚΗ</a:t>
            </a:r>
          </a:p>
        </p:txBody>
      </p:sp>
      <p:sp>
        <p:nvSpPr>
          <p:cNvPr id="65542" name="Header Placeholder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/>
              <a:t>ΔΙΟΙΚΗΤΙΚΗ ΕΠΙΣΤΗΜΗ</a:t>
            </a:r>
          </a:p>
        </p:txBody>
      </p:sp>
    </p:spTree>
    <p:extLst>
      <p:ext uri="{BB962C8B-B14F-4D97-AF65-F5344CB8AC3E}">
        <p14:creationId xmlns:p14="http://schemas.microsoft.com/office/powerpoint/2010/main" val="163152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181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271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8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089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61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881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955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997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293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73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78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F6DF-D52D-4097-A459-6D27E8E02CD4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4675C-4382-4893-953F-9ED47A6756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57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0651" y="2872036"/>
            <a:ext cx="8388187" cy="322603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40000" dist="20000" dir="5400000" sx="95000" sy="95000" rotWithShape="0">
              <a:srgbClr val="000000">
                <a:alpha val="38000"/>
              </a:srgbClr>
            </a:outerShdw>
            <a:softEdge rad="381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2.1 Ένα απλό πρόβλημα μεγιστοποίησης </a:t>
            </a:r>
          </a:p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       (Επιχείρηση Par Inc.)</a:t>
            </a:r>
          </a:p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2.2 Γραφική επίλυση προβλημάτων</a:t>
            </a:r>
          </a:p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2.3 Ακραία σημεία και βέλτιστη </a:t>
            </a:r>
            <a:r>
              <a:rPr lang="el-GR" dirty="0" smtClean="0">
                <a:solidFill>
                  <a:srgbClr val="376092"/>
                </a:solidFill>
                <a:latin typeface="Arial" charset="0"/>
                <a:cs typeface="Arial" charset="0"/>
              </a:rPr>
              <a:t>λύση</a:t>
            </a:r>
            <a:endParaRPr lang="el-GR" dirty="0">
              <a:solidFill>
                <a:srgbClr val="376092"/>
              </a:solidFill>
              <a:latin typeface="Arial" charset="0"/>
              <a:cs typeface="Arial" charset="0"/>
            </a:endParaRPr>
          </a:p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2.5 Ένα απλό πρόβλημα ελαχιστοποίησης  </a:t>
            </a:r>
          </a:p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       (Επιχείρηση M&amp;D Chemicals)</a:t>
            </a:r>
          </a:p>
          <a:p>
            <a:pPr lvl="1" algn="l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dirty="0">
                <a:solidFill>
                  <a:srgbClr val="376092"/>
                </a:solidFill>
                <a:latin typeface="Arial" charset="0"/>
                <a:cs typeface="Arial" charset="0"/>
              </a:rPr>
              <a:t>2.6 Ειδικές </a:t>
            </a:r>
            <a:r>
              <a:rPr lang="el-GR" dirty="0" smtClean="0">
                <a:solidFill>
                  <a:srgbClr val="376092"/>
                </a:solidFill>
                <a:latin typeface="Arial" charset="0"/>
                <a:cs typeface="Arial" charset="0"/>
              </a:rPr>
              <a:t>περιπτώσεις</a:t>
            </a:r>
            <a:endParaRPr lang="el-GR" dirty="0">
              <a:solidFill>
                <a:srgbClr val="37609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CEA986-219D-40EF-9FD5-E42C1F63A09A}" type="slidenum">
              <a:rPr lang="el-GR" altLang="el-GR">
                <a:solidFill>
                  <a:srgbClr val="898989"/>
                </a:solidFill>
              </a:rPr>
              <a:pPr eaLnBrk="1" hangingPunct="1"/>
              <a:t>1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3079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-4592"/>
            <a:ext cx="9144000" cy="23534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20000"/>
              </a:spcBef>
              <a:buSzPct val="80000"/>
              <a:defRPr/>
            </a:pPr>
            <a:r>
              <a:rPr lang="el-GR" sz="4800" b="1" dirty="0">
                <a:latin typeface="Myriad Pro" panose="020B0503030403020204" pitchFamily="34" charset="0"/>
              </a:rPr>
              <a:t>Κεφάλαιο </a:t>
            </a:r>
            <a:r>
              <a:rPr lang="en-US" sz="4800" b="1" dirty="0">
                <a:latin typeface="Myriad Pro" panose="020B0503030403020204" pitchFamily="34" charset="0"/>
              </a:rPr>
              <a:t>2</a:t>
            </a:r>
            <a:r>
              <a:rPr lang="el-GR" sz="4800" b="1" dirty="0">
                <a:latin typeface="Myriad Pro" panose="020B0503030403020204" pitchFamily="34" charset="0"/>
              </a:rPr>
              <a:t>:</a:t>
            </a:r>
            <a:br>
              <a:rPr lang="el-GR" sz="4800" b="1" dirty="0">
                <a:latin typeface="Myriad Pro" panose="020B0503030403020204" pitchFamily="34" charset="0"/>
              </a:rPr>
            </a:br>
            <a:r>
              <a:rPr lang="el-GR" sz="4800" b="1" dirty="0">
                <a:latin typeface="Myriad Pro" panose="020B0503030403020204" pitchFamily="34" charset="0"/>
              </a:rPr>
              <a:t>Εισαγωγή</a:t>
            </a:r>
            <a:r>
              <a:rPr lang="en-US" sz="4800" b="1" dirty="0">
                <a:latin typeface="Myriad Pro" panose="020B0503030403020204" pitchFamily="34" charset="0"/>
              </a:rPr>
              <a:t> </a:t>
            </a:r>
            <a:r>
              <a:rPr lang="el-GR" sz="4800" b="1" dirty="0">
                <a:latin typeface="Myriad Pro" panose="020B0503030403020204" pitchFamily="34" charset="0"/>
              </a:rPr>
              <a:t>στο γραμμικό προγραμματισμό</a:t>
            </a:r>
            <a:endParaRPr lang="el-GR" altLang="el-GR" sz="48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22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12295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8A6F94-894F-49DE-B342-C72EC11ABEF9}" type="slidenum">
              <a:rPr lang="el-GR" altLang="el-GR">
                <a:solidFill>
                  <a:srgbClr val="898989"/>
                </a:solidFill>
              </a:rPr>
              <a:pPr eaLnBrk="1" hangingPunct="1"/>
              <a:t>10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229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6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Διατύπωση προβλήματος</a:t>
            </a: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Στη συνέχεια θα διατυπώσουμε το στόχο του προβλήματος σε όρους μεταβλητών απόφασης.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Σύμφωνα με τα δεδομένα του προβλήματος έχουμε:</a:t>
            </a: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Συνεισφορά στο κέρδος = 10</a:t>
            </a:r>
            <a:r>
              <a:rPr lang="en-US" altLang="el-GR" sz="2400">
                <a:latin typeface="Myriad Pro" pitchFamily="34" charset="0"/>
              </a:rPr>
              <a:t>S + 9D</a:t>
            </a: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Εφόσον ο στόχος του προβλήματος είναι η μεγιστοποίηση της συνολικής συνεισφοράς στο κέρδος, διατυπώνουμε το στόχο ως εξής:</a:t>
            </a:r>
          </a:p>
          <a:p>
            <a:pPr algn="ctr">
              <a:buSzPct val="120000"/>
              <a:buFontTx/>
              <a:buNone/>
            </a:pPr>
            <a:r>
              <a:rPr lang="en-US" altLang="el-GR" sz="2400">
                <a:latin typeface="Myriad Pro" pitchFamily="34" charset="0"/>
              </a:rPr>
              <a:t>Max </a:t>
            </a:r>
            <a:r>
              <a:rPr lang="el-GR" altLang="el-GR" sz="2400">
                <a:latin typeface="Myriad Pro" pitchFamily="34" charset="0"/>
              </a:rPr>
              <a:t>10</a:t>
            </a:r>
            <a:r>
              <a:rPr lang="en-US" altLang="el-GR" sz="2400">
                <a:latin typeface="Myriad Pro" pitchFamily="34" charset="0"/>
              </a:rPr>
              <a:t>S + 9D</a:t>
            </a:r>
            <a:endParaRPr lang="el-GR" altLang="el-GR" sz="240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6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13323" name="Title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4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0203D5-CA94-4557-A004-D2E71B37032A}" type="slidenum">
              <a:rPr lang="el-GR" altLang="el-GR">
                <a:solidFill>
                  <a:srgbClr val="898989"/>
                </a:solidFill>
              </a:rPr>
              <a:pPr eaLnBrk="1" hangingPunct="1"/>
              <a:t>11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331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Διατύπωση προβλήματος</a:t>
            </a: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Αντίστοιχα θα διατυπώσουμε τους περιορισμούς του προβλήματος σε όρους μεταβλητών απόφασης.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200" b="1">
                <a:solidFill>
                  <a:srgbClr val="558ED5"/>
                </a:solidFill>
                <a:latin typeface="Myriad Pro" pitchFamily="34" charset="0"/>
              </a:rPr>
              <a:t>1ος Περιορισμός:</a:t>
            </a: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 </a:t>
            </a:r>
          </a:p>
          <a:p>
            <a:pPr algn="just">
              <a:buSzPct val="120000"/>
              <a:buFontTx/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200" b="1">
                <a:solidFill>
                  <a:srgbClr val="558ED5"/>
                </a:solidFill>
                <a:latin typeface="Myriad Pro" pitchFamily="34" charset="0"/>
              </a:rPr>
              <a:t>2ος Περιορισμός:</a:t>
            </a: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 </a:t>
            </a:r>
          </a:p>
          <a:p>
            <a:pPr algn="just">
              <a:buSzPct val="120000"/>
              <a:buFontTx/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200" b="1">
                <a:solidFill>
                  <a:srgbClr val="558ED5"/>
                </a:solidFill>
                <a:latin typeface="Myriad Pro" pitchFamily="34" charset="0"/>
              </a:rPr>
              <a:t>3ος Περιορισμός:</a:t>
            </a: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 </a:t>
            </a:r>
          </a:p>
          <a:p>
            <a:pPr algn="just">
              <a:buSzPct val="120000"/>
              <a:buFontTx/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200" b="1">
                <a:solidFill>
                  <a:srgbClr val="558ED5"/>
                </a:solidFill>
                <a:latin typeface="Myriad Pro" pitchFamily="34" charset="0"/>
              </a:rPr>
              <a:t>4ος Περιορισμός:</a:t>
            </a: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 </a:t>
            </a: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  <p:graphicFrame>
        <p:nvGraphicFramePr>
          <p:cNvPr id="13319" name="Object 2"/>
          <p:cNvGraphicFramePr>
            <a:graphicFrameLocks noChangeAspect="1"/>
          </p:cNvGraphicFramePr>
          <p:nvPr/>
        </p:nvGraphicFramePr>
        <p:xfrm>
          <a:off x="4164014" y="3348038"/>
          <a:ext cx="21478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040948" imgH="203112" progId="Equation.DSMT4">
                  <p:embed/>
                </p:oleObj>
              </mc:Choice>
              <mc:Fallback>
                <p:oleObj name="Equation" r:id="rId4" imgW="1040948" imgH="203112" progId="Equation.DSMT4">
                  <p:embed/>
                  <p:pic>
                    <p:nvPicPr>
                      <p:cNvPr id="133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4" y="3348038"/>
                        <a:ext cx="21478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9"/>
          <p:cNvGraphicFramePr>
            <a:graphicFrameLocks noChangeAspect="1"/>
          </p:cNvGraphicFramePr>
          <p:nvPr/>
        </p:nvGraphicFramePr>
        <p:xfrm>
          <a:off x="4230688" y="2533650"/>
          <a:ext cx="20431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990170" imgH="203112" progId="Equation.DSMT4">
                  <p:embed/>
                </p:oleObj>
              </mc:Choice>
              <mc:Fallback>
                <p:oleObj name="Equation" r:id="rId6" imgW="990170" imgH="203112" progId="Equation.DSMT4">
                  <p:embed/>
                  <p:pic>
                    <p:nvPicPr>
                      <p:cNvPr id="133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2533650"/>
                        <a:ext cx="204311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0"/>
          <p:cNvGraphicFramePr>
            <a:graphicFrameLocks noChangeAspect="1"/>
          </p:cNvGraphicFramePr>
          <p:nvPr/>
        </p:nvGraphicFramePr>
        <p:xfrm>
          <a:off x="4151314" y="4973638"/>
          <a:ext cx="2174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1054100" imgH="203200" progId="Equation.DSMT4">
                  <p:embed/>
                </p:oleObj>
              </mc:Choice>
              <mc:Fallback>
                <p:oleObj name="Equation" r:id="rId8" imgW="1054100" imgH="203200" progId="Equation.DSMT4">
                  <p:embed/>
                  <p:pic>
                    <p:nvPicPr>
                      <p:cNvPr id="1332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4973638"/>
                        <a:ext cx="21748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1"/>
          <p:cNvGraphicFramePr>
            <a:graphicFrameLocks noChangeAspect="1"/>
          </p:cNvGraphicFramePr>
          <p:nvPr/>
        </p:nvGraphicFramePr>
        <p:xfrm>
          <a:off x="4254501" y="4140200"/>
          <a:ext cx="19653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0" imgW="952087" imgH="203112" progId="Equation.DSMT4">
                  <p:embed/>
                </p:oleObj>
              </mc:Choice>
              <mc:Fallback>
                <p:oleObj name="Equation" r:id="rId10" imgW="952087" imgH="203112" progId="Equation.DSMT4">
                  <p:embed/>
                  <p:pic>
                    <p:nvPicPr>
                      <p:cNvPr id="133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1" y="4140200"/>
                        <a:ext cx="19653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641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14343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A297DE-0A0A-4821-BE9C-0D2564D6A06E}" type="slidenum">
              <a:rPr lang="el-GR" altLang="el-GR">
                <a:solidFill>
                  <a:srgbClr val="898989"/>
                </a:solidFill>
              </a:rPr>
              <a:pPr eaLnBrk="1" hangingPunct="1"/>
              <a:t>12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434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3389" y="836613"/>
            <a:ext cx="8785225" cy="467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400" b="1" u="sng" dirty="0">
                <a:latin typeface="Myriad Pro" panose="020B0503030403020204" pitchFamily="34" charset="0"/>
              </a:rPr>
              <a:t>Διατύπωση προβλήματος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endParaRPr lang="el-GR" altLang="el-GR" sz="2400" dirty="0">
              <a:latin typeface="Myriad Pro" panose="020B0503030403020204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/>
            </a:pPr>
            <a:r>
              <a:rPr lang="el-GR" altLang="el-GR" sz="2400" b="1" dirty="0">
                <a:solidFill>
                  <a:prstClr val="black"/>
                </a:solidFill>
                <a:latin typeface="Myriad Pro" panose="020B0503030403020204" pitchFamily="34" charset="0"/>
              </a:rPr>
              <a:t>Ερώτηση:</a:t>
            </a:r>
          </a:p>
          <a:p>
            <a:pPr lvl="2" eaLnBrk="0" hangingPunct="0">
              <a:spcBef>
                <a:spcPct val="20000"/>
              </a:spcBef>
              <a:buSzPct val="80000"/>
              <a:defRPr/>
            </a:pP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Μήπως ξεχάσαμε κάποιον περιορισμό;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/>
            </a:pPr>
            <a:r>
              <a:rPr lang="el-GR" altLang="el-GR" sz="2400" b="1" dirty="0">
                <a:solidFill>
                  <a:prstClr val="black"/>
                </a:solidFill>
                <a:latin typeface="Myriad Pro" panose="020B0503030403020204" pitchFamily="34" charset="0"/>
              </a:rPr>
              <a:t>Απάντηση:</a:t>
            </a:r>
          </a:p>
          <a:p>
            <a:pPr marL="906300" lvl="2" eaLnBrk="0" hangingPunct="0">
              <a:spcBef>
                <a:spcPct val="20000"/>
              </a:spcBef>
              <a:buSzPct val="80000"/>
              <a:defRPr/>
            </a:pP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Επειδή η </a:t>
            </a:r>
            <a:r>
              <a:rPr lang="en-US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Par Inc. </a:t>
            </a: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δεν μπορεί να </a:t>
            </a:r>
            <a:r>
              <a:rPr lang="el-GR" altLang="el-GR" sz="2400" dirty="0" err="1">
                <a:solidFill>
                  <a:prstClr val="black"/>
                </a:solidFill>
                <a:latin typeface="Myriad Pro" panose="020B0503030403020204" pitchFamily="34" charset="0"/>
              </a:rPr>
              <a:t>παράξει</a:t>
            </a: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 αρνητικό αριθμό συμβατικών και πολυτελών τσαντών, οφείλουμε να προσθέσουμε τους περιορισμούς:</a:t>
            </a:r>
          </a:p>
          <a:p>
            <a:pPr marL="906300" lvl="2" algn="ctr" eaLnBrk="0" hangingPunct="0">
              <a:spcBef>
                <a:spcPct val="20000"/>
              </a:spcBef>
              <a:buSzPct val="80000"/>
              <a:defRPr/>
            </a:pPr>
            <a:r>
              <a:rPr lang="en-US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S≥0 </a:t>
            </a: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και</a:t>
            </a:r>
            <a:r>
              <a:rPr lang="en-US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 D≥0 </a:t>
            </a:r>
            <a:endParaRPr lang="el-GR" altLang="el-GR" sz="2400" dirty="0">
              <a:solidFill>
                <a:prstClr val="black"/>
              </a:solidFill>
              <a:latin typeface="Myriad Pro" panose="020B0503030403020204" pitchFamily="34" charset="0"/>
            </a:endParaRPr>
          </a:p>
          <a:p>
            <a:pPr marL="906300" lvl="2" eaLnBrk="0" hangingPunct="0">
              <a:spcBef>
                <a:spcPct val="20000"/>
              </a:spcBef>
              <a:buSzPct val="80000"/>
              <a:defRPr/>
            </a:pP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προκειμένου να είμαστε σίγουροι ότι οι μεταβλητές S και D δεν θα λάβουν αρνητικές τιμές.</a:t>
            </a:r>
            <a:endParaRPr lang="el-GR" altLang="el-GR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35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15368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9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B5FC7E-21D4-43AF-BE10-9F8F2C83D4D2}" type="slidenum">
              <a:rPr lang="el-GR" altLang="el-GR">
                <a:solidFill>
                  <a:srgbClr val="898989"/>
                </a:solidFill>
              </a:rPr>
              <a:pPr eaLnBrk="1" hangingPunct="1"/>
              <a:t>13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536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Μαθηματική διατύπωση του προβλήματος της </a:t>
            </a:r>
            <a:r>
              <a:rPr lang="en-US" altLang="el-GR" sz="2400" b="1" u="sng">
                <a:latin typeface="Myriad Pro" pitchFamily="34" charset="0"/>
              </a:rPr>
              <a:t>Par Inc.</a:t>
            </a:r>
            <a:endParaRPr lang="el-GR" altLang="el-GR" sz="2400" b="1" u="sng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  <p:pic>
        <p:nvPicPr>
          <p:cNvPr id="1536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9" y="1844676"/>
            <a:ext cx="80740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061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955C3D-A2F7-4652-9E9C-36CE27E8B0A8}" type="slidenum">
              <a:rPr lang="el-GR" altLang="el-GR">
                <a:solidFill>
                  <a:srgbClr val="898989"/>
                </a:solidFill>
              </a:rPr>
              <a:pPr eaLnBrk="1" hangingPunct="1"/>
              <a:t>14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639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Αρχικά σχεδιάζουμε ένα διάγραμμα, το οποίο θα απεικονίζει τις πιθανές λύσεις για το πρόβλημα της Par Inc. </a:t>
            </a:r>
            <a:endParaRPr lang="en-US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lnSpc>
                <a:spcPct val="150000"/>
              </a:lnSpc>
              <a:buSzPct val="80000"/>
              <a:buFontTx/>
              <a:buNone/>
            </a:pPr>
            <a:endParaRPr lang="el-GR" altLang="el-GR" sz="6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lnSpc>
                <a:spcPct val="150000"/>
              </a:lnSpc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Απεικονίζουμε τις τιμές της S (συμβατικές τσάντες) στον οριζόντιο άξονα και τις τιμές της D (πολυτελείς τσάντες) στον κάθετο άξονα.</a:t>
            </a:r>
            <a:endParaRPr lang="en-US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lnSpc>
                <a:spcPct val="150000"/>
              </a:lnSpc>
              <a:buSzPct val="80000"/>
              <a:buFontTx/>
              <a:buNone/>
            </a:pPr>
            <a:endParaRPr lang="el-GR" altLang="el-GR" sz="6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lnSpc>
                <a:spcPct val="150000"/>
              </a:lnSpc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Κάθε σημείο του διαγράμματος προσδιορίζει συγκεκριμένες τιμές για τις μεταβλητές S και D. Συνεπώς, κάθε σημείο αντιστοιχεί σε μία πιθανή λύση και για το λόγο αυτόν ονομάζεται σημείο λύσης.</a:t>
            </a:r>
          </a:p>
        </p:txBody>
      </p:sp>
    </p:spTree>
    <p:extLst>
      <p:ext uri="{BB962C8B-B14F-4D97-AF65-F5344CB8AC3E}">
        <p14:creationId xmlns:p14="http://schemas.microsoft.com/office/powerpoint/2010/main" val="816747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3B5D70-8F57-4CEE-90FC-0F5F96436CC5}" type="slidenum">
              <a:rPr lang="el-GR" altLang="el-GR">
                <a:solidFill>
                  <a:srgbClr val="898989"/>
                </a:solidFill>
              </a:rPr>
              <a:pPr eaLnBrk="1" hangingPunct="1"/>
              <a:t>15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741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80000"/>
              <a:buFontTx/>
              <a:buNone/>
            </a:pPr>
            <a:endParaRPr lang="el-GR" altLang="el-GR" sz="2400">
              <a:solidFill>
                <a:srgbClr val="000000"/>
              </a:solidFill>
              <a:latin typeface="Myriad Pro" pitchFamily="34" charset="0"/>
            </a:endParaRPr>
          </a:p>
        </p:txBody>
      </p:sp>
      <p:pic>
        <p:nvPicPr>
          <p:cNvPr id="1741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836614"/>
            <a:ext cx="6443662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160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991894-C55C-41EE-9AE2-A0E1C389F094}" type="slidenum">
              <a:rPr lang="el-GR" altLang="el-GR">
                <a:solidFill>
                  <a:srgbClr val="898989"/>
                </a:solidFill>
              </a:rPr>
              <a:pPr eaLnBrk="1" hangingPunct="1"/>
              <a:t>16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8439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Στη συνέχεια απεικονίζουμε τους περιορισμούς του προβλήματος.</a:t>
            </a:r>
          </a:p>
          <a:p>
            <a:pPr algn="just"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π.χ. για τον Περιορισμό 1(Κοπής και Βαφής):</a:t>
            </a:r>
          </a:p>
          <a:p>
            <a:pPr algn="just">
              <a:buSzPct val="80000"/>
              <a:buFontTx/>
              <a:buNone/>
            </a:pPr>
            <a:endParaRPr lang="el-GR" altLang="el-GR" sz="8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Αρχικά απεικονίζουμε όλα τα σημεία που ικανοποιούν τη συγκεκριμένη σχέση ως ισότητα (περιοριστική γραμμή) και στη συνέχεια επιλέγοντας ένα τυχαίο σημείο κάτω και ένα επάνω από την περιοριστική γραμμή.</a:t>
            </a:r>
          </a:p>
          <a:p>
            <a:pPr algn="just">
              <a:buSzPct val="80000"/>
              <a:buFontTx/>
              <a:buNone/>
            </a:pPr>
            <a:endParaRPr lang="el-GR" altLang="el-GR" sz="8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Εάν ένα σημείο λύσης είναι εφικτό ως προς έναν συγκεκριμένο περιορισμό, τότε όλα τα σημεία λύσης από τη συγκεκριμένη πλευρά της περιοριστικής γραμμής είναι εφικτά για τον συγκεκριμένο περιορισμό.</a:t>
            </a:r>
          </a:p>
          <a:p>
            <a:pPr algn="just">
              <a:buSzPct val="80000"/>
              <a:buFontTx/>
              <a:buNone/>
            </a:pPr>
            <a:endParaRPr lang="el-GR" altLang="el-GR" sz="8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Αντιστοίχως απεικονίζουμε τις εφικτές λύσεις για το σύνολο των περιορισμών.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7391401" y="1306513"/>
          <a:ext cx="20431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1306513"/>
                        <a:ext cx="20431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43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51D61F-8F89-42E7-9E9F-50C040B8E5F7}" type="slidenum">
              <a:rPr lang="el-GR" altLang="el-GR">
                <a:solidFill>
                  <a:srgbClr val="898989"/>
                </a:solidFill>
              </a:rPr>
              <a:pPr eaLnBrk="1" hangingPunct="1"/>
              <a:t>17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946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pic>
        <p:nvPicPr>
          <p:cNvPr id="1946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4" y="777875"/>
            <a:ext cx="7527925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671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3ACE93-0878-4F19-B2D2-FFE0CA796F35}" type="slidenum">
              <a:rPr lang="el-GR" altLang="el-GR">
                <a:solidFill>
                  <a:srgbClr val="898989"/>
                </a:solidFill>
              </a:rPr>
              <a:pPr eaLnBrk="1" hangingPunct="1"/>
              <a:t>18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048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pic>
        <p:nvPicPr>
          <p:cNvPr id="2048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836613"/>
            <a:ext cx="6675438" cy="570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279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2098B7-DF3F-4244-A697-B7E6F01E4508}" type="slidenum">
              <a:rPr lang="el-GR" altLang="el-GR">
                <a:solidFill>
                  <a:srgbClr val="898989"/>
                </a:solidFill>
              </a:rPr>
              <a:pPr eaLnBrk="1" hangingPunct="1"/>
              <a:t>19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151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pic>
        <p:nvPicPr>
          <p:cNvPr id="215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6" y="836613"/>
            <a:ext cx="6659563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896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l-GR" sz="2400" b="1">
                <a:latin typeface="Myriad Pro" panose="020B0503030403020204" pitchFamily="34" charset="0"/>
                <a:cs typeface="Arial" pitchFamily="34" charset="0"/>
              </a:rPr>
              <a:t>ΕΝΝΟΙΟΛΟΓΙΚΟ ΠΛΑΙΣΙΟ</a:t>
            </a:r>
            <a:endParaRPr lang="el-GR" sz="240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7740DC-FE34-40DA-B7E6-2CA582082C9E}" type="slidenum">
              <a:rPr lang="el-GR" altLang="el-GR">
                <a:solidFill>
                  <a:srgbClr val="898989"/>
                </a:solidFill>
              </a:rPr>
              <a:pPr eaLnBrk="1" hangingPunct="1"/>
              <a:t>2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10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539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latin typeface="Myriad Pro" pitchFamily="34" charset="0"/>
              </a:rPr>
              <a:t>Ο γραμμικός προγραμματισμός αποτελεί μία προσέγγιση επίλυσης προβλημάτων, η οποία αποσκοπεί στη </a:t>
            </a:r>
            <a:r>
              <a:rPr lang="el-GR" altLang="el-GR" sz="2400" u="sng">
                <a:latin typeface="Myriad Pro" pitchFamily="34" charset="0"/>
              </a:rPr>
              <a:t>μεγιστοποίηση</a:t>
            </a:r>
            <a:r>
              <a:rPr lang="el-GR" altLang="el-GR" sz="2400">
                <a:latin typeface="Myriad Pro" pitchFamily="34" charset="0"/>
              </a:rPr>
              <a:t> ή </a:t>
            </a:r>
            <a:r>
              <a:rPr lang="el-GR" altLang="el-GR" sz="2400" u="sng">
                <a:latin typeface="Myriad Pro" pitchFamily="34" charset="0"/>
              </a:rPr>
              <a:t>ελαχιστοποίηση</a:t>
            </a:r>
            <a:r>
              <a:rPr lang="el-GR" altLang="el-GR" sz="2400">
                <a:latin typeface="Myriad Pro" pitchFamily="34" charset="0"/>
              </a:rPr>
              <a:t> μιας συγκεκριμένης ποσότητας.</a:t>
            </a:r>
          </a:p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latin typeface="Myriad Pro" pitchFamily="34" charset="0"/>
              </a:rPr>
              <a:t>Όλα τα προβλήματα γραμμικού προγραμματισμού περιλαμβάνουν </a:t>
            </a:r>
            <a:r>
              <a:rPr lang="el-GR" altLang="el-GR" sz="2400" u="sng">
                <a:latin typeface="Myriad Pro" pitchFamily="34" charset="0"/>
              </a:rPr>
              <a:t>περιορισμούς</a:t>
            </a:r>
            <a:r>
              <a:rPr lang="el-GR" altLang="el-GR" sz="2400">
                <a:latin typeface="Myriad Pro" pitchFamily="34" charset="0"/>
              </a:rPr>
              <a:t>, οι οποίοι οι οποίοι θέτουν τα όρια εντός των οποίων μπορεί να επιδιωχθεί ο αρχικός στόχος.</a:t>
            </a:r>
          </a:p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latin typeface="Myriad Pro" pitchFamily="34" charset="0"/>
              </a:rPr>
              <a:t>Μία λύση που ικανοποιεί το σύνολο των περιορισμών ορίζεται ως </a:t>
            </a:r>
            <a:r>
              <a:rPr lang="el-GR" altLang="el-GR" sz="2400" u="sng">
                <a:latin typeface="Myriad Pro" pitchFamily="34" charset="0"/>
              </a:rPr>
              <a:t>εφικτή</a:t>
            </a:r>
            <a:r>
              <a:rPr lang="el-GR" altLang="el-GR" sz="2400">
                <a:latin typeface="Myriad Pro" pitchFamily="34" charset="0"/>
              </a:rPr>
              <a:t>.</a:t>
            </a:r>
          </a:p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latin typeface="Myriad Pro" pitchFamily="34" charset="0"/>
              </a:rPr>
              <a:t>Η εφικτή λύση που αποδίδει τη μέγιστη δυνατή τιμή στα προβλήματα μεγιστοποίησης (ή την ελάχιστη στα προβλήματα ελαχιστοποίησης) ορίζεται ως η </a:t>
            </a:r>
            <a:r>
              <a:rPr lang="el-GR" altLang="el-GR" sz="2400" u="sng">
                <a:latin typeface="Myriad Pro" pitchFamily="34" charset="0"/>
              </a:rPr>
              <a:t>βέλτιστη λύση</a:t>
            </a:r>
            <a:r>
              <a:rPr lang="el-GR" altLang="el-GR" sz="2400">
                <a:latin typeface="Myriad Pro" pitchFamily="34" charset="0"/>
              </a:rPr>
              <a:t>.</a:t>
            </a:r>
            <a:endParaRPr lang="en-US" altLang="el-GR" sz="240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9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E7077E-E859-454E-AC16-0361EEA28C11}" type="slidenum">
              <a:rPr lang="el-GR" altLang="el-GR">
                <a:solidFill>
                  <a:srgbClr val="898989"/>
                </a:solidFill>
              </a:rPr>
              <a:pPr eaLnBrk="1" hangingPunct="1"/>
              <a:t>20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253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pic>
        <p:nvPicPr>
          <p:cNvPr id="225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836613"/>
            <a:ext cx="6527800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059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70DAFA-641B-4E13-96A3-B2411A9B7287}" type="slidenum">
              <a:rPr lang="el-GR" altLang="el-GR">
                <a:solidFill>
                  <a:srgbClr val="898989"/>
                </a:solidFill>
              </a:rPr>
              <a:pPr eaLnBrk="1" hangingPunct="1"/>
              <a:t>21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3559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80000"/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Συγκεντρώνουμε όλους τους περιορισμούς σε ένα γράφημα και καθορίζουμε την εφικτή περιοχή.</a:t>
            </a:r>
          </a:p>
        </p:txBody>
      </p:sp>
      <p:pic>
        <p:nvPicPr>
          <p:cNvPr id="2356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1668463"/>
            <a:ext cx="6064250" cy="488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634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49090F-0F0F-4AC8-AEC3-232CF95BE84B}" type="slidenum">
              <a:rPr lang="el-GR" altLang="el-GR">
                <a:solidFill>
                  <a:srgbClr val="898989"/>
                </a:solidFill>
              </a:rPr>
              <a:pPr eaLnBrk="1" hangingPunct="1"/>
              <a:t>22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458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908051"/>
            <a:ext cx="7478712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765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3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ΑΚΡΑΙΑ ΣΗΜΕΙΑ ΚΑΙ ΒΕΛΤΙΣΤΗ ΛΥΣΗ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1527FC-672A-432A-AFFC-625601C3F360}" type="slidenum">
              <a:rPr lang="el-GR" altLang="el-GR">
                <a:solidFill>
                  <a:srgbClr val="898989"/>
                </a:solidFill>
              </a:rPr>
              <a:pPr eaLnBrk="1" hangingPunct="1"/>
              <a:t>23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3175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31752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SzPct val="80000"/>
              <a:buFontTx/>
              <a:buNone/>
            </a:pPr>
            <a:endParaRPr lang="en-US" altLang="el-GR" sz="2400" b="1" dirty="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lnSpc>
                <a:spcPct val="150000"/>
              </a:lnSpc>
              <a:buSzPct val="80000"/>
              <a:buFontTx/>
              <a:buNone/>
            </a:pPr>
            <a:endParaRPr lang="el-GR" altLang="el-GR" sz="600" dirty="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l-GR" altLang="el-GR" sz="2200" dirty="0">
                <a:latin typeface="Myriad Pro" pitchFamily="34" charset="0"/>
              </a:rPr>
              <a:t>Οι κορυφές ή «γωνίες» της εφικτής περιοχής ονομάζονται </a:t>
            </a:r>
            <a:r>
              <a:rPr lang="el-GR" altLang="el-GR" sz="2200" u="sng" dirty="0">
                <a:latin typeface="Myriad Pro" pitchFamily="34" charset="0"/>
              </a:rPr>
              <a:t>ακραία σημεία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el-GR" altLang="el-GR" sz="600" u="sng" dirty="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l-GR" altLang="el-GR" sz="2200" dirty="0">
                <a:solidFill>
                  <a:srgbClr val="000000"/>
                </a:solidFill>
                <a:latin typeface="Myriad Pro" pitchFamily="34" charset="0"/>
              </a:rPr>
              <a:t>Η βέλτιστη λύση ενός προβλήματος γραμμικού προγραμματισμού εντοπίζεται σε ένα από τα ακραία σημεία της εφικτής περιοχής. Συνεπώς για τον προσδιορισμό της βέλτιστης λύσης δεν απαιτείται η εξέταση του συνόλου των σημείων της εφικτής περιοχής, αλλά μόνο των ακραίων σημείων.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 dirty="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 dirty="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 dirty="0">
              <a:solidFill>
                <a:srgbClr val="0000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65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3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ΑΚΡΑΙΑ ΣΗΜΕΙΑ ΚΑΙ ΒΕΛΤΙΣΤΗ ΛΥΣΗ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74F2CC-8453-40AD-B789-1F33DCE97EE5}" type="slidenum">
              <a:rPr lang="el-GR" altLang="el-GR">
                <a:solidFill>
                  <a:srgbClr val="898989"/>
                </a:solidFill>
              </a:rPr>
              <a:pPr eaLnBrk="1" hangingPunct="1"/>
              <a:t>24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3277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SzPct val="80000"/>
              <a:buFontTx/>
              <a:buNone/>
            </a:pPr>
            <a:r>
              <a:rPr lang="el-GR" altLang="el-GR" sz="2400" b="1">
                <a:solidFill>
                  <a:srgbClr val="000000"/>
                </a:solidFill>
                <a:latin typeface="Myriad Pro" pitchFamily="34" charset="0"/>
              </a:rPr>
              <a:t>Τα 5 ακραία σημεία για το πρόβλημα της </a:t>
            </a:r>
            <a:r>
              <a:rPr lang="en-US" altLang="el-GR" sz="2400" b="1">
                <a:solidFill>
                  <a:srgbClr val="000000"/>
                </a:solidFill>
                <a:latin typeface="Myriad Pro" pitchFamily="34" charset="0"/>
              </a:rPr>
              <a:t>Par Inc.</a:t>
            </a:r>
          </a:p>
          <a:p>
            <a:pPr algn="just">
              <a:buSzPct val="80000"/>
              <a:buFontTx/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</p:txBody>
      </p:sp>
      <p:pic>
        <p:nvPicPr>
          <p:cNvPr id="3277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412875"/>
            <a:ext cx="68453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17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962EAE-6F24-4D0E-9187-75A30E755DB6}" type="slidenum">
              <a:rPr lang="el-GR" altLang="el-GR">
                <a:solidFill>
                  <a:srgbClr val="898989"/>
                </a:solidFill>
              </a:rPr>
              <a:pPr eaLnBrk="1" hangingPunct="1"/>
              <a:t>25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765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buSzPct val="80000"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Παρατηρούμε ότι το σημείο της βέλτιστης λύσης βρίσκεται στην τομή των περιοριστικών γραμμών κοπής και βαφής και φινιρίσματος.</a:t>
            </a:r>
          </a:p>
          <a:p>
            <a:pPr algn="just">
              <a:spcBef>
                <a:spcPts val="600"/>
              </a:spcBef>
              <a:buSzPct val="80000"/>
              <a:buNone/>
            </a:pPr>
            <a:endParaRPr lang="el-GR" altLang="el-GR" sz="6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spcBef>
                <a:spcPts val="600"/>
              </a:spcBef>
              <a:buSzPct val="80000"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Δηλαδή, η βέλτιστη λύση βρίσκεται ταυτόχρονα επί της γραμμής κοπής και βαφής:</a:t>
            </a:r>
            <a:endParaRPr lang="en-US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spcBef>
                <a:spcPts val="600"/>
              </a:spcBef>
              <a:buSzPct val="80000"/>
              <a:buNone/>
            </a:pPr>
            <a:endParaRPr lang="el-GR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spcBef>
                <a:spcPts val="600"/>
              </a:spcBef>
              <a:buSzPct val="80000"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και της γραμμής φινιρίσματος:</a:t>
            </a:r>
            <a:endParaRPr lang="en-US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spcBef>
                <a:spcPts val="600"/>
              </a:spcBef>
              <a:buSzPct val="80000"/>
              <a:buNone/>
            </a:pPr>
            <a:endParaRPr lang="en-US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spcBef>
                <a:spcPts val="600"/>
              </a:spcBef>
              <a:buSzPct val="80000"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Επιλύοντας το σύστημα δύο εξισώσεων – δύο αγνώστων λαμβάνουμε το ακριβές σημείο της βέλτιστης λύσης:</a:t>
            </a:r>
          </a:p>
          <a:p>
            <a:pPr algn="ctr">
              <a:spcBef>
                <a:spcPts val="600"/>
              </a:spcBef>
              <a:buSzPct val="80000"/>
              <a:buNone/>
            </a:pPr>
            <a:r>
              <a:rPr lang="en-US" altLang="el-GR" sz="2400">
                <a:solidFill>
                  <a:srgbClr val="000000"/>
                </a:solidFill>
                <a:latin typeface="Myriad Pro" pitchFamily="34" charset="0"/>
              </a:rPr>
              <a:t>(S = 540, D = 252)</a:t>
            </a:r>
            <a:endParaRPr lang="el-GR" altLang="el-GR" sz="2400">
              <a:solidFill>
                <a:srgbClr val="000000"/>
              </a:solidFill>
              <a:latin typeface="Myriad Pro" pitchFamily="34" charset="0"/>
            </a:endParaRP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5073651" y="2938463"/>
          <a:ext cx="20431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276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1" y="2938463"/>
                        <a:ext cx="20431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113339" y="3871914"/>
          <a:ext cx="19653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276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39" y="3871914"/>
                        <a:ext cx="19653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497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2.2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ΓΡΑΦΙΚΗ ΕΠΙΛΥΣΗ ΠΡΟΒΛΗΜΑΤΩΝ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3A10AD-E3CB-4F61-B523-834FED423048}" type="slidenum">
              <a:rPr lang="el-GR" altLang="el-GR">
                <a:solidFill>
                  <a:srgbClr val="898989"/>
                </a:solidFill>
              </a:rPr>
              <a:pPr eaLnBrk="1" hangingPunct="1"/>
              <a:t>26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2970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566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SzPct val="80000"/>
              <a:buFontTx/>
              <a:buNone/>
            </a:pPr>
            <a:r>
              <a:rPr lang="el-GR" altLang="el-GR" sz="2400" b="1">
                <a:solidFill>
                  <a:srgbClr val="000000"/>
                </a:solidFill>
                <a:latin typeface="Myriad Pro" pitchFamily="34" charset="0"/>
              </a:rPr>
              <a:t>Χαλαρές μεταβλητές</a:t>
            </a:r>
            <a:endParaRPr lang="en-US" altLang="el-GR" sz="2400" b="1">
              <a:solidFill>
                <a:srgbClr val="000000"/>
              </a:solidFill>
              <a:latin typeface="Myriad Pro" pitchFamily="34" charset="0"/>
            </a:endParaRPr>
          </a:p>
          <a:p>
            <a:pPr algn="just">
              <a:buSzPct val="80000"/>
              <a:buFontTx/>
              <a:buNone/>
            </a:pPr>
            <a:endParaRPr lang="el-GR" altLang="el-GR" sz="6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200">
                <a:latin typeface="Myriad Pro" pitchFamily="34" charset="0"/>
              </a:rPr>
              <a:t>Αντικαθιστώντας τις τιμές της βέλτιστης λύσης </a:t>
            </a:r>
            <a:r>
              <a:rPr lang="en-US" altLang="el-GR" sz="2200">
                <a:latin typeface="Myriad Pro" pitchFamily="34" charset="0"/>
              </a:rPr>
              <a:t>(S=540, D=252)</a:t>
            </a:r>
            <a:r>
              <a:rPr lang="el-GR" altLang="el-GR" sz="2200">
                <a:latin typeface="Myriad Pro" pitchFamily="34" charset="0"/>
              </a:rPr>
              <a:t> στους περιορισμούς του γραμμικού προβλήματος λαμβάνουμε τις απαιτούμενες ώρες εργασίας και συνεπώς και τις αχρησιμοποίητες ώρες ανά τμήμα.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Ο όρος </a:t>
            </a:r>
            <a:r>
              <a:rPr lang="el-GR" altLang="el-GR" sz="2200" u="sng">
                <a:solidFill>
                  <a:srgbClr val="000000"/>
                </a:solidFill>
                <a:latin typeface="Myriad Pro" pitchFamily="34" charset="0"/>
              </a:rPr>
              <a:t>χαλαρή τιμή</a:t>
            </a: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 (Slack) χρησιμοποιείται για να περιγράψει τις αχρησιμοποίητες αυτές ώρες.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</p:txBody>
      </p:sp>
      <p:pic>
        <p:nvPicPr>
          <p:cNvPr id="2970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2681289"/>
            <a:ext cx="82042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619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52039B-F5F9-4DED-90F6-46E173CA6B69}" type="slidenum">
              <a:rPr lang="el-GR" altLang="el-GR">
                <a:solidFill>
                  <a:srgbClr val="898989"/>
                </a:solidFill>
              </a:rPr>
              <a:pPr eaLnBrk="1" hangingPunct="1"/>
              <a:t>27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3994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39944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Η M&amp;D Chemicals παράγει δύο προϊόντα τα οποία πωλούνται ως πρώτη ύλη σε βιομηχανίες παρασκευής σαπουνιών και απορρυπαντικών.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Εκτιμήθηκε ότι συνολικά η παραγωγή των προϊόντων Α και Β πρέπει να ανέρχεται κατ’ ελάχιστο σε 350 λίτρα.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Η παραγωγή οφείλει να καλύψει μια συγκεκριμένη παραγγελία ύψους 125 λίτρων προϊόντος Α.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Το προϊόν Α απαιτεί χρόνο επεξεργασίας 2 ωρών/λίτρο και το προϊόν Β 1 ώρα/λίτρο.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Οι διαθέσιμες ώρες επεξεργασίας για τον επόμενο μήνα ανέρχονται σε 600.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Το κόστος παραγωγής ανά λίτρο ανέρχεται σε $2 για το προϊόν Α και $3 για το προϊόν Β.</a:t>
            </a:r>
          </a:p>
        </p:txBody>
      </p:sp>
    </p:spTree>
    <p:extLst>
      <p:ext uri="{BB962C8B-B14F-4D97-AF65-F5344CB8AC3E}">
        <p14:creationId xmlns:p14="http://schemas.microsoft.com/office/powerpoint/2010/main" val="35085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0A9464-E8BA-4E1F-B08E-C6CC7AFFA5DC}" type="slidenum">
              <a:rPr lang="el-GR" altLang="el-GR">
                <a:solidFill>
                  <a:srgbClr val="898989"/>
                </a:solidFill>
              </a:rPr>
              <a:pPr eaLnBrk="1" hangingPunct="1"/>
              <a:t>28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096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Στόχος</a:t>
            </a: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Στόχος της M&amp;D είναι η ελαχιστοποίηση του συνολικού κόστους παραγωγής.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Περιορισμοί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κάλυψη παραγγελίας ύψους 125 λίτρων προϊόντος Α.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η παραγωγή των προϊόντων Α και Β πρέπει να ανέρχεται κατ’ ελάχιστο σε 350 λίτρα.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Οι διαθέσιμες ώρες επεξεργασίας για τον επόμενο μήνα ανέρχονται σε 600.</a:t>
            </a:r>
            <a:endParaRPr lang="el-GR" altLang="el-GR" sz="240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52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D43D2B-0456-4A46-ACF1-54816A40BE8C}" type="slidenum">
              <a:rPr lang="el-GR" altLang="el-GR">
                <a:solidFill>
                  <a:srgbClr val="898989"/>
                </a:solidFill>
              </a:rPr>
              <a:pPr eaLnBrk="1" hangingPunct="1"/>
              <a:t>29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199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Μεταβλητές απόφασης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lvl="2" algn="just">
              <a:buSzPct val="120000"/>
              <a:buFontTx/>
              <a:buNone/>
            </a:pPr>
            <a:r>
              <a:rPr lang="en-US" altLang="el-GR">
                <a:latin typeface="Myriad Pro" pitchFamily="34" charset="0"/>
              </a:rPr>
              <a:t>(1) </a:t>
            </a:r>
            <a:r>
              <a:rPr lang="el-GR" altLang="el-GR">
                <a:latin typeface="Myriad Pro" pitchFamily="34" charset="0"/>
              </a:rPr>
              <a:t>παραχθείσα ποσότητα του Προϊόντος Α και</a:t>
            </a:r>
          </a:p>
          <a:p>
            <a:pPr lvl="2" algn="just">
              <a:buSzPct val="120000"/>
              <a:buFontTx/>
              <a:buNone/>
            </a:pPr>
            <a:r>
              <a:rPr lang="en-US" altLang="el-GR">
                <a:latin typeface="Myriad Pro" pitchFamily="34" charset="0"/>
              </a:rPr>
              <a:t>(2) </a:t>
            </a:r>
            <a:r>
              <a:rPr lang="el-GR" altLang="el-GR">
                <a:latin typeface="Myriad Pro" pitchFamily="34" charset="0"/>
              </a:rPr>
              <a:t>παραχθείσα ποσότητα του Προϊόντος Β</a:t>
            </a:r>
          </a:p>
          <a:p>
            <a:pPr lvl="2" algn="just">
              <a:buSzPct val="120000"/>
              <a:buFontTx/>
              <a:buNone/>
            </a:pPr>
            <a:endParaRPr lang="el-GR" altLang="el-GR">
              <a:latin typeface="Myriad Pro" pitchFamily="34" charset="0"/>
            </a:endParaRPr>
          </a:p>
          <a:p>
            <a:pPr lvl="2" algn="just">
              <a:buSzPct val="120000"/>
              <a:buFontTx/>
              <a:buNone/>
            </a:pPr>
            <a:r>
              <a:rPr lang="el-GR" altLang="el-GR">
                <a:latin typeface="Myriad Pro" pitchFamily="34" charset="0"/>
              </a:rPr>
              <a:t>Θέτουμε:</a:t>
            </a:r>
          </a:p>
          <a:p>
            <a:pPr lvl="2" algn="just">
              <a:buSzPct val="120000"/>
              <a:buFontTx/>
              <a:buNone/>
            </a:pPr>
            <a:r>
              <a:rPr lang="el-GR" altLang="el-GR">
                <a:latin typeface="Myriad Pro" pitchFamily="34" charset="0"/>
              </a:rPr>
              <a:t>Α = ποσότητα σε λίτρα του προϊόντος Α και</a:t>
            </a:r>
          </a:p>
          <a:p>
            <a:pPr lvl="2" algn="just">
              <a:buSzPct val="120000"/>
              <a:buFontTx/>
              <a:buNone/>
            </a:pPr>
            <a:r>
              <a:rPr lang="el-GR" altLang="el-GR">
                <a:latin typeface="Myriad Pro" pitchFamily="34" charset="0"/>
              </a:rPr>
              <a:t>Β = ποσότητα σε λίτρα του προϊόντος Β</a:t>
            </a:r>
          </a:p>
        </p:txBody>
      </p:sp>
    </p:spTree>
    <p:extLst>
      <p:ext uri="{BB962C8B-B14F-4D97-AF65-F5344CB8AC3E}">
        <p14:creationId xmlns:p14="http://schemas.microsoft.com/office/powerpoint/2010/main" val="3546658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ΕΝΝΟΙΟΛΟΓΙΚΟ ΠΛΑΙΣΙΟ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648200" y="6592889"/>
            <a:ext cx="2895600" cy="2555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mtClean="0">
                <a:solidFill>
                  <a:srgbClr val="898989"/>
                </a:solidFill>
              </a:rPr>
              <a:t>ΕΚΔΟΣΕΙΣ ΚΡΙΤΙΚΗ</a:t>
            </a:r>
          </a:p>
        </p:txBody>
      </p:sp>
      <p:sp>
        <p:nvSpPr>
          <p:cNvPr id="410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592889"/>
            <a:ext cx="2133600" cy="255587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24B6FF-541A-4D55-8F50-9E0D63DB1C4E}" type="slidenum">
              <a:rPr lang="el-GR" altLang="el-GR">
                <a:solidFill>
                  <a:srgbClr val="898989"/>
                </a:solidFill>
              </a:rPr>
              <a:pPr eaLnBrk="1" hangingPunct="1"/>
              <a:t>3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512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Μία μαθηματική συνάρτηση, της οποίας κάθε μεταβλητή εμφανίζεται σε ξεχωριστό όρο της και είναι υψωμένη στην πρώτη δύναμη ονομάζεται </a:t>
            </a: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γραμμική συνάρτηση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.</a:t>
            </a:r>
          </a:p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Σε περίπτωση που τόσο η αντικειμενική συνάρτηση ενός προβλήματος, όσο και το σύνολο των περιορισμών του αποτελούν γραμμικές συναρτήσεις, το πρόβλημα αναφέρεται ως </a:t>
            </a: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πρόβλημα γραμμικού προγραμματισμού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.</a:t>
            </a:r>
          </a:p>
          <a:p>
            <a:pPr algn="just">
              <a:lnSpc>
                <a:spcPct val="125000"/>
              </a:lnSpc>
              <a:buSzPct val="120000"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Η διαδικασία μετατροπής μιας λεκτικής έκφρασης σε μαθηματική έκφραση, η οποία ονομάζεται μαθηματικό μοντέλο, καλείται </a:t>
            </a: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διατύπωση προβλήματος 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ή </a:t>
            </a: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μοντελοποίηση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.</a:t>
            </a:r>
          </a:p>
          <a:p>
            <a:pPr lvl="1" algn="just">
              <a:lnSpc>
                <a:spcPct val="125000"/>
              </a:lnSpc>
              <a:buSzPct val="80000"/>
              <a:buFontTx/>
              <a:buNone/>
            </a:pPr>
            <a:endParaRPr lang="en-US" altLang="el-GR" sz="2400">
              <a:solidFill>
                <a:srgbClr val="0000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30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9D83DA-B54C-4D86-BA43-DF138F5BC91D}" type="slidenum">
              <a:rPr lang="el-GR" altLang="el-GR">
                <a:solidFill>
                  <a:srgbClr val="898989"/>
                </a:solidFill>
              </a:rPr>
              <a:pPr eaLnBrk="1" hangingPunct="1"/>
              <a:t>30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301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Αντικειμενική συνάρτηση</a:t>
            </a: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Σύμφωνα με τα δεδομένα του προβλήματος έχουμε:</a:t>
            </a:r>
          </a:p>
          <a:p>
            <a:pPr algn="ctr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Κόστος παραγωγής = </a:t>
            </a:r>
            <a:r>
              <a:rPr lang="en-US" altLang="el-GR" sz="2400">
                <a:latin typeface="Myriad Pro" pitchFamily="34" charset="0"/>
              </a:rPr>
              <a:t>2A + 3B</a:t>
            </a: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Συνεπώς η αντικειμενική συνάρτηση θα είναι:</a:t>
            </a:r>
          </a:p>
          <a:p>
            <a:pPr algn="ctr">
              <a:buSzPct val="120000"/>
              <a:buFontTx/>
              <a:buNone/>
            </a:pPr>
            <a:r>
              <a:rPr lang="en-US" altLang="el-GR" sz="2400">
                <a:latin typeface="Myriad Pro" pitchFamily="34" charset="0"/>
              </a:rPr>
              <a:t>Min 2A + 3B</a:t>
            </a: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Περιορισμοί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l-GR" sz="2400">
                <a:solidFill>
                  <a:srgbClr val="000000"/>
                </a:solidFill>
                <a:latin typeface="Myriad Pro" pitchFamily="34" charset="0"/>
              </a:rPr>
              <a:t>1A ≥ 125</a:t>
            </a:r>
            <a:endParaRPr lang="el-GR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l-GR" sz="2400">
                <a:solidFill>
                  <a:srgbClr val="000000"/>
                </a:solidFill>
                <a:latin typeface="Myriad Pro" pitchFamily="34" charset="0"/>
              </a:rPr>
              <a:t>1A + 1B ≥ 350</a:t>
            </a:r>
            <a:endParaRPr lang="el-GR" altLang="el-GR" sz="2400">
              <a:solidFill>
                <a:srgbClr val="000000"/>
              </a:solidFill>
              <a:latin typeface="Myriad Pro" pitchFamily="34" charset="0"/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n-US" altLang="el-GR" sz="2400">
                <a:solidFill>
                  <a:srgbClr val="000000"/>
                </a:solidFill>
                <a:latin typeface="Myriad Pro" pitchFamily="34" charset="0"/>
              </a:rPr>
              <a:t>2A + 1B ≤ 600</a:t>
            </a:r>
            <a:endParaRPr lang="el-GR" altLang="el-GR" sz="240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51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D0E000-4D75-4838-A7DF-7A328357C1BB}" type="slidenum">
              <a:rPr lang="el-GR" altLang="el-GR">
                <a:solidFill>
                  <a:srgbClr val="898989"/>
                </a:solidFill>
              </a:rPr>
              <a:pPr eaLnBrk="1" hangingPunct="1"/>
              <a:t>31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4039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44040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Μαθηματική διατύπωση του προβλήματος της </a:t>
            </a:r>
            <a:r>
              <a:rPr lang="en-US" altLang="el-GR" sz="2400" b="1" u="sng">
                <a:latin typeface="Myriad Pro" pitchFamily="34" charset="0"/>
              </a:rPr>
              <a:t>Par Inc.</a:t>
            </a:r>
            <a:endParaRPr lang="el-GR" altLang="el-GR" sz="2400" b="1" u="sng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  <p:pic>
        <p:nvPicPr>
          <p:cNvPr id="4404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1628776"/>
            <a:ext cx="66024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538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0104B7-A285-46EC-B3CF-B980BB6568DD}" type="slidenum">
              <a:rPr lang="el-GR" altLang="el-GR">
                <a:solidFill>
                  <a:srgbClr val="898989"/>
                </a:solidFill>
              </a:rPr>
              <a:pPr eaLnBrk="1" hangingPunct="1"/>
              <a:t>32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5063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45064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SzPct val="120000"/>
              <a:buFontTx/>
              <a:buNone/>
            </a:pPr>
            <a:r>
              <a:rPr lang="el-GR" altLang="el-GR" sz="2400" b="1">
                <a:latin typeface="Myriad Pro" pitchFamily="34" charset="0"/>
              </a:rPr>
              <a:t>Εφικτή περιοχή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  <p:pic>
        <p:nvPicPr>
          <p:cNvPr id="4506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341438"/>
            <a:ext cx="679926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873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8DC094-8DBC-4542-9209-508A32453E71}" type="slidenum">
              <a:rPr lang="el-GR" altLang="el-GR">
                <a:solidFill>
                  <a:srgbClr val="898989"/>
                </a:solidFill>
              </a:rPr>
              <a:pPr eaLnBrk="1" hangingPunct="1"/>
              <a:t>33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608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46088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SzPct val="120000"/>
              <a:buFontTx/>
              <a:buNone/>
            </a:pPr>
            <a:r>
              <a:rPr lang="el-GR" altLang="el-GR" sz="2400" b="1">
                <a:latin typeface="Myriad Pro" pitchFamily="34" charset="0"/>
              </a:rPr>
              <a:t>Γραφική επίλυση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  <p:pic>
        <p:nvPicPr>
          <p:cNvPr id="4608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1366838"/>
            <a:ext cx="6770688" cy="501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97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ΑΠΛΟ ΠΡΟΒΛΗΜΑ ΕΛΑΧΙΣΤΟΠΟΙΗΣΗΣ (</a:t>
            </a:r>
            <a:r>
              <a:rPr lang="en-US" sz="2400" b="1" dirty="0" err="1">
                <a:latin typeface="Myriad Pro" panose="020B0503030403020204" pitchFamily="34" charset="0"/>
                <a:cs typeface="Arial" pitchFamily="34" charset="0"/>
              </a:rPr>
              <a:t>M&amp;D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CHEMICALS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)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418C70-A80C-41EB-A313-1840226335C8}" type="slidenum">
              <a:rPr lang="el-GR" altLang="el-GR">
                <a:solidFill>
                  <a:srgbClr val="898989"/>
                </a:solidFill>
              </a:rPr>
              <a:pPr eaLnBrk="1" hangingPunct="1"/>
              <a:t>34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4813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3389" y="836614"/>
            <a:ext cx="8785225" cy="4484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SzPct val="80000"/>
              <a:defRPr/>
            </a:pPr>
            <a:r>
              <a:rPr lang="el-GR" altLang="el-GR" sz="2400" b="1" dirty="0">
                <a:solidFill>
                  <a:prstClr val="black"/>
                </a:solidFill>
                <a:latin typeface="Myriad Pro" panose="020B0503030403020204" pitchFamily="34" charset="0"/>
              </a:rPr>
              <a:t>Πλεονασματικές μεταβλητές</a:t>
            </a:r>
            <a:endParaRPr lang="en-US" altLang="el-GR" sz="2400" b="1" dirty="0">
              <a:solidFill>
                <a:prstClr val="black"/>
              </a:solidFill>
              <a:latin typeface="Myriad Pro" panose="020B0503030403020204" pitchFamily="34" charset="0"/>
            </a:endParaRPr>
          </a:p>
          <a:p>
            <a:pPr algn="just" eaLnBrk="0" hangingPunct="0">
              <a:spcBef>
                <a:spcPct val="20000"/>
              </a:spcBef>
              <a:buSzPct val="80000"/>
              <a:defRPr/>
            </a:pPr>
            <a:endParaRPr lang="el-GR" altLang="el-GR" sz="2200" dirty="0">
              <a:solidFill>
                <a:prstClr val="black"/>
              </a:solidFill>
              <a:latin typeface="Myriad Pro" panose="020B0503030403020204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el-GR" sz="2200" dirty="0">
                <a:latin typeface="Myriad Pro" panose="020B0503030403020204" pitchFamily="34" charset="0"/>
              </a:rPr>
              <a:t>Αντικαθιστώντας τις τιμές της βέλτιστης λύσης </a:t>
            </a:r>
            <a:r>
              <a:rPr lang="en-US" sz="2200" dirty="0">
                <a:latin typeface="Myriad Pro" panose="020B0503030403020204" pitchFamily="34" charset="0"/>
              </a:rPr>
              <a:t>(</a:t>
            </a:r>
            <a:r>
              <a:rPr lang="el-GR" sz="2200" dirty="0">
                <a:latin typeface="Myriad Pro" panose="020B0503030403020204" pitchFamily="34" charset="0"/>
              </a:rPr>
              <a:t>Α</a:t>
            </a:r>
            <a:r>
              <a:rPr lang="en-US" sz="2200" dirty="0">
                <a:latin typeface="Myriad Pro" panose="020B0503030403020204" pitchFamily="34" charset="0"/>
              </a:rPr>
              <a:t>=</a:t>
            </a:r>
            <a:r>
              <a:rPr lang="el-GR" sz="2200" dirty="0">
                <a:latin typeface="Myriad Pro" panose="020B0503030403020204" pitchFamily="34" charset="0"/>
              </a:rPr>
              <a:t>25</a:t>
            </a:r>
            <a:r>
              <a:rPr lang="en-US" sz="2200" dirty="0">
                <a:latin typeface="Myriad Pro" panose="020B0503030403020204" pitchFamily="34" charset="0"/>
              </a:rPr>
              <a:t>0, D=</a:t>
            </a:r>
            <a:r>
              <a:rPr lang="el-GR" sz="2200" dirty="0">
                <a:latin typeface="Myriad Pro" panose="020B0503030403020204" pitchFamily="34" charset="0"/>
              </a:rPr>
              <a:t>100</a:t>
            </a:r>
            <a:r>
              <a:rPr lang="en-US" sz="2200" dirty="0">
                <a:latin typeface="Myriad Pro" panose="020B0503030403020204" pitchFamily="34" charset="0"/>
              </a:rPr>
              <a:t>)</a:t>
            </a:r>
            <a:r>
              <a:rPr lang="el-GR" sz="2200" dirty="0">
                <a:latin typeface="Myriad Pro" panose="020B0503030403020204" pitchFamily="34" charset="0"/>
              </a:rPr>
              <a:t> στους περιορισμούς του προβλήματος διαπιστώνουμε ότι: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2200" dirty="0">
                <a:latin typeface="Myriad Pro" panose="020B0503030403020204" pitchFamily="34" charset="0"/>
              </a:rPr>
              <a:t>Η συνολική παραγωγή ισούται με την ελάχιστη δυνατή παραγωή των 350 λίτρων.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2200" dirty="0">
                <a:latin typeface="Myriad Pro" panose="020B0503030403020204" pitchFamily="34" charset="0"/>
              </a:rPr>
              <a:t>Η συνολική παραγωγή (350 λίτρα) επιτεύχθηκε χρησιμοποιώντας όλο τον διαθέσιμο χρόνο παραγωγής (600 ώρες).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altLang="el-GR" sz="2200" dirty="0">
                <a:solidFill>
                  <a:prstClr val="black"/>
                </a:solidFill>
                <a:latin typeface="Myriad Pro" panose="020B0503030403020204" pitchFamily="34" charset="0"/>
              </a:rPr>
              <a:t>Η παραγωγή 250 λίτρων του προϊόντος Α καλύπτει την απαίτηση της συγκεκριμένης παραγγελίας και μάλιστα την υπερβαίνει κατά 125 λίτρα.  (κάθε επιπλέον ποσότητα ως προς ένα περιορισμό της μορφής «≥» αναφέρεται ως </a:t>
            </a:r>
            <a:r>
              <a:rPr lang="el-GR" altLang="el-GR" sz="2200" u="sng" dirty="0">
                <a:solidFill>
                  <a:prstClr val="black"/>
                </a:solidFill>
                <a:latin typeface="Myriad Pro" panose="020B0503030403020204" pitchFamily="34" charset="0"/>
              </a:rPr>
              <a:t>πλεόνασμα</a:t>
            </a:r>
            <a:r>
              <a:rPr lang="el-GR" altLang="el-GR" sz="2200" dirty="0">
                <a:solidFill>
                  <a:prstClr val="black"/>
                </a:solidFill>
                <a:latin typeface="Myriad Pro" panose="020B0503030403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27620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6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ΕΙΔΙΚΕΣ ΠΕΡΙΠΤΩΣΕΙΣ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55F02C-CD5B-4A57-8DAB-EBAAD9A8F647}" type="slidenum">
              <a:rPr lang="el-GR" altLang="el-GR">
                <a:solidFill>
                  <a:srgbClr val="898989"/>
                </a:solidFill>
              </a:rPr>
              <a:pPr eaLnBrk="1" hangingPunct="1"/>
              <a:t>35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5120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Εναλλακτικές βέλτιστες λύσεις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: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Κατά τη διαδικασία γραφικής επίλυσης και στην περίπτωση που η γραμμή αντικειμενικής συνάρτησης συμπίπτει με έναν από τους δεσμευτικούς περιορισμούς στο όριο της εφικτής περιοχής, διαπιστώνεται η ύπαρξη εναλλακτικών βέλτιστων λύσεων.</a:t>
            </a: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</p:txBody>
      </p:sp>
      <p:pic>
        <p:nvPicPr>
          <p:cNvPr id="5120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6" y="2789239"/>
            <a:ext cx="5641975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06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6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ΕΙΔΙΚΕΣ ΠΕΡΙΠΤΩΣΕΙΣ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17D08-3742-4B12-B64E-30126685137D}" type="slidenum">
              <a:rPr lang="el-GR" altLang="el-GR">
                <a:solidFill>
                  <a:srgbClr val="898989"/>
                </a:solidFill>
              </a:rPr>
              <a:pPr eaLnBrk="1" hangingPunct="1"/>
              <a:t>36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5223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52232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Μη εφικτό πρόβλημα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: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Ένα πρόβλημα γραμμικού προγραμματισμού χαρακτηρίζεται ως μη εφικτό όταν δεν υπάρχει λύση η οποία να ικανοποιεί ταυτόχρονα το σύνολο των περιορισμών, συμπεριλαμβανομένων και των περιορισμών μη αρνητικότητας. Σε όρους γραφήματος, αυτό σημαίνει ότι δεν υπάρχει εφικτή περιοχή.</a:t>
            </a: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</p:txBody>
      </p:sp>
      <p:pic>
        <p:nvPicPr>
          <p:cNvPr id="5223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132138"/>
            <a:ext cx="5053012" cy="340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170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2.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6</a:t>
            </a:r>
            <a:r>
              <a:rPr lang="en-US" sz="2400" b="1" dirty="0">
                <a:latin typeface="Myriad Pro" panose="020B0503030403020204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ΕΙΔΙΚΕΣ ΠΕΡΙΠΤΩΣΕΙΣ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299392-EF2B-4F6A-82CD-C300B52FCC09}" type="slidenum">
              <a:rPr lang="el-GR" altLang="el-GR">
                <a:solidFill>
                  <a:srgbClr val="898989"/>
                </a:solidFill>
              </a:rPr>
              <a:pPr eaLnBrk="1" hangingPunct="1"/>
              <a:t>37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5325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53256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l-GR" altLang="el-GR" sz="2400" u="sng">
                <a:solidFill>
                  <a:srgbClr val="000000"/>
                </a:solidFill>
                <a:latin typeface="Myriad Pro" pitchFamily="34" charset="0"/>
              </a:rPr>
              <a:t>Μη φραγμένη λύση</a:t>
            </a:r>
            <a:r>
              <a:rPr lang="el-GR" altLang="el-GR" sz="2400">
                <a:solidFill>
                  <a:srgbClr val="000000"/>
                </a:solidFill>
                <a:latin typeface="Myriad Pro" pitchFamily="34" charset="0"/>
              </a:rPr>
              <a:t>:</a:t>
            </a: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2200">
                <a:solidFill>
                  <a:srgbClr val="000000"/>
                </a:solidFill>
                <a:latin typeface="Myriad Pro" pitchFamily="34" charset="0"/>
              </a:rPr>
              <a:t>Είναι η λύση, η τιμή της οποίας μπορεί να γίνει απείρως μεγάλη χωρίς να παραβιάζει οποιονδήποτε από τους περιορισμούς του προβλήματος. 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l-GR" altLang="el-GR" sz="2200">
              <a:solidFill>
                <a:srgbClr val="000000"/>
              </a:solidFill>
              <a:latin typeface="Myriad Pro" pitchFamily="34" charset="0"/>
            </a:endParaRPr>
          </a:p>
        </p:txBody>
      </p:sp>
      <p:pic>
        <p:nvPicPr>
          <p:cNvPr id="5325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4" y="1989138"/>
            <a:ext cx="5832475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196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1872208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spcBef>
                <a:spcPct val="20000"/>
              </a:spcBef>
              <a:buSzPct val="80000"/>
              <a:defRPr/>
            </a:pPr>
            <a:r>
              <a:rPr lang="el-GR" sz="4800" b="1">
                <a:latin typeface="Myriad Pro" panose="020B0503030403020204" pitchFamily="34" charset="0"/>
              </a:rPr>
              <a:t>Τέλος 2</a:t>
            </a:r>
            <a:r>
              <a:rPr lang="el-GR" sz="4800" b="1" baseline="30000">
                <a:latin typeface="Myriad Pro" panose="020B0503030403020204" pitchFamily="34" charset="0"/>
              </a:rPr>
              <a:t>ου</a:t>
            </a:r>
            <a:r>
              <a:rPr lang="el-GR" sz="4800" b="1">
                <a:latin typeface="Myriad Pro" panose="020B0503030403020204" pitchFamily="34" charset="0"/>
              </a:rPr>
              <a:t> </a:t>
            </a:r>
            <a:r>
              <a:rPr lang="el-GR" sz="4800" b="1" dirty="0">
                <a:latin typeface="Myriad Pro" panose="020B0503030403020204" pitchFamily="34" charset="0"/>
              </a:rPr>
              <a:t>Κεφαλαίου </a:t>
            </a:r>
            <a:endParaRPr lang="el-GR" altLang="el-GR" sz="4800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706F18-CDF0-456C-8A12-FDCD1C061861}" type="slidenum">
              <a:rPr lang="el-GR" altLang="el-GR">
                <a:solidFill>
                  <a:srgbClr val="898989"/>
                </a:solidFill>
              </a:rPr>
              <a:pPr eaLnBrk="1" hangingPunct="1"/>
              <a:t>38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64519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pic>
        <p:nvPicPr>
          <p:cNvPr id="645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708275"/>
            <a:ext cx="26670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072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l-GR" sz="2400" b="1" dirty="0">
                <a:latin typeface="Myriad Pro" panose="020B0503030403020204" pitchFamily="34" charset="0"/>
                <a:cs typeface="Arial" pitchFamily="34" charset="0"/>
              </a:rPr>
              <a:t>ΕΝΝΟΙΟΛΟΓΙΚΟ ΠΛΑΙΣΙΟ</a:t>
            </a:r>
            <a:endParaRPr lang="el-GR" sz="2400" dirty="0">
              <a:latin typeface="Myriad Pro" panose="020B0503030403020204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B927E5-C05F-42C1-A483-C7348B3D8C85}" type="slidenum">
              <a:rPr lang="el-GR" altLang="el-GR">
                <a:solidFill>
                  <a:srgbClr val="898989"/>
                </a:solidFill>
              </a:rPr>
              <a:pPr eaLnBrk="1" hangingPunct="1"/>
              <a:t>4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615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1703389" y="836614"/>
            <a:ext cx="878522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SzPct val="120000"/>
            </a:pPr>
            <a:r>
              <a:rPr lang="el-GR" altLang="el-GR" sz="2400" b="1">
                <a:latin typeface="Myriad Pro" pitchFamily="34" charset="0"/>
              </a:rPr>
              <a:t>Τα 6 βήματα της διαδικασίας διατύπωσης ενός προβλήματος</a:t>
            </a:r>
            <a:endParaRPr lang="en-US" altLang="el-GR" sz="2400" b="1">
              <a:latin typeface="Myriad Pro" pitchFamily="34" charset="0"/>
            </a:endParaRPr>
          </a:p>
          <a:p>
            <a:pPr lvl="1" algn="just">
              <a:lnSpc>
                <a:spcPct val="15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Πλήρης κατανόηση του προβλήματος,</a:t>
            </a:r>
            <a:endParaRPr lang="en-US" altLang="el-GR" sz="2400">
              <a:latin typeface="Myriad Pro" pitchFamily="34" charset="0"/>
            </a:endParaRPr>
          </a:p>
          <a:p>
            <a:pPr lvl="1" algn="just">
              <a:lnSpc>
                <a:spcPct val="15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Περιγραφή του στόχου,</a:t>
            </a:r>
            <a:endParaRPr lang="en-US" altLang="el-GR" sz="2400">
              <a:latin typeface="Myriad Pro" pitchFamily="34" charset="0"/>
            </a:endParaRPr>
          </a:p>
          <a:p>
            <a:pPr lvl="1" algn="just">
              <a:lnSpc>
                <a:spcPct val="15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Περιγραφή κάθε περιορισμού,</a:t>
            </a:r>
            <a:endParaRPr lang="en-US" altLang="el-GR" sz="2400">
              <a:latin typeface="Myriad Pro" pitchFamily="34" charset="0"/>
            </a:endParaRPr>
          </a:p>
          <a:p>
            <a:pPr lvl="1" algn="just">
              <a:lnSpc>
                <a:spcPct val="15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Προσδιορισμός των μεταβλητών απόφασης,</a:t>
            </a:r>
            <a:endParaRPr lang="en-US" altLang="el-GR" sz="2400">
              <a:latin typeface="Myriad Pro" pitchFamily="34" charset="0"/>
            </a:endParaRPr>
          </a:p>
          <a:p>
            <a:pPr lvl="1" algn="just">
              <a:lnSpc>
                <a:spcPct val="15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Διατύπωση του στόχου σε όρους μεταβλητών απόφασης,</a:t>
            </a:r>
          </a:p>
          <a:p>
            <a:pPr lvl="1" algn="just">
              <a:lnSpc>
                <a:spcPct val="150000"/>
              </a:lnSpc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Διατύπωση των περιορισμών σε όρους μεταβλητών απόφασης.</a:t>
            </a:r>
          </a:p>
        </p:txBody>
      </p:sp>
    </p:spTree>
    <p:extLst>
      <p:ext uri="{BB962C8B-B14F-4D97-AF65-F5344CB8AC3E}">
        <p14:creationId xmlns:p14="http://schemas.microsoft.com/office/powerpoint/2010/main" val="682565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706090"/>
          </a:xfrm>
          <a:ln>
            <a:miter lim="800000"/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b="1">
                <a:solidFill>
                  <a:srgbClr val="FFFFFF"/>
                </a:solidFill>
                <a:latin typeface="Arial" charset="0"/>
                <a:cs typeface="Arial" charset="0"/>
              </a:rPr>
              <a:t>2.1  ΑΠΛΟ ΠΡΟΒΛΗΜΑ ΜΕΓΙΣΤΟΠΟΙΗΣΗΣ (ΕΠΙΧΕΙΡΗΣΗ PAR INC.)</a:t>
            </a:r>
            <a:endParaRPr lang="el-GR" sz="20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8D7F4C-ECC0-488D-911B-EDE0A715F038}" type="slidenum">
              <a:rPr lang="el-GR" altLang="el-GR">
                <a:solidFill>
                  <a:srgbClr val="898989"/>
                </a:solidFill>
              </a:rPr>
              <a:pPr eaLnBrk="1" hangingPunct="1"/>
              <a:t>5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717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Η Par Inc. είναι μια μικρή επιχείρηση παραγωγής εξοπλισμού γκολφ. Η διεύθυνση της αποφάσισε την είσοδο στην αγορά συμβατικών και πολυτελών τσαντών γκολφ.</a:t>
            </a: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Τα στάδια παραγωγής για κάθε πολυτελή και συμβατική τσάντα, καθώς και ο απαιτούμενος χρόνος παραγωγής παρουσιάζονται στον ακόλουθο πίνακα: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  <p:pic>
        <p:nvPicPr>
          <p:cNvPr id="717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"/>
          <a:stretch>
            <a:fillRect/>
          </a:stretch>
        </p:blipFill>
        <p:spPr bwMode="auto">
          <a:xfrm>
            <a:off x="1919288" y="3429001"/>
            <a:ext cx="83629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37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8199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02B3ED-A372-49C7-BDF0-A001746863F0}" type="slidenum">
              <a:rPr lang="el-GR" altLang="el-GR">
                <a:solidFill>
                  <a:srgbClr val="898989"/>
                </a:solidFill>
              </a:rPr>
              <a:pPr eaLnBrk="1" hangingPunct="1"/>
              <a:t>6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8197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Οι διαθέσιμες ώρες εργασίας ανά τμήμα είναι: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630 για το τμήμα Κοπής και Βαφής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600 για το τμήμα Ραφής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708 για το τμήμα Φινιρίσματος και 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135 για το τμήμα Ελέγχου και Συσκευασίας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r>
              <a:rPr lang="el-GR" altLang="el-GR" sz="2400">
                <a:latin typeface="Myriad Pro" pitchFamily="34" charset="0"/>
              </a:rPr>
              <a:t>Η συνεισφορά στο κέρδος ανέρχεται σε: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$10 ανά συμβατική τσάντα και </a:t>
            </a:r>
          </a:p>
          <a:p>
            <a:pPr lvl="1" algn="just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>
                <a:latin typeface="Myriad Pro" pitchFamily="34" charset="0"/>
              </a:rPr>
              <a:t>$9 ανά πολυτελή τσάντα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3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9223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F8B1FF-B262-49FD-9194-69311F1A6225}" type="slidenum">
              <a:rPr lang="el-GR" altLang="el-GR">
                <a:solidFill>
                  <a:srgbClr val="898989"/>
                </a:solidFill>
              </a:rPr>
              <a:pPr eaLnBrk="1" hangingPunct="1"/>
              <a:t>7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9221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3389" y="836613"/>
            <a:ext cx="8785225" cy="3859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400" b="1" u="sng" dirty="0">
                <a:latin typeface="Myriad Pro" panose="020B0503030403020204" pitchFamily="34" charset="0"/>
              </a:rPr>
              <a:t>Διατύπωση προβλήματος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400" dirty="0">
                <a:latin typeface="Myriad Pro" panose="020B0503030403020204" pitchFamily="34" charset="0"/>
              </a:rPr>
              <a:t>Εφόσον μελετήσουμε τα δεδομένα του προβλήματος και το κατανοήσουμε πλήρως, είμαστε σε θέση να προχωρήσουμε στην περιγραφή του στόχου.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endParaRPr lang="el-GR" altLang="el-GR" sz="2400" dirty="0">
              <a:latin typeface="Myriad Pro" panose="020B0503030403020204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/>
            </a:pPr>
            <a:r>
              <a:rPr lang="el-GR" altLang="el-GR" sz="2400" b="1" dirty="0">
                <a:solidFill>
                  <a:prstClr val="black"/>
                </a:solidFill>
                <a:latin typeface="Myriad Pro" panose="020B0503030403020204" pitchFamily="34" charset="0"/>
              </a:rPr>
              <a:t>Ερώτηση:</a:t>
            </a:r>
          </a:p>
          <a:p>
            <a:pPr lvl="2" eaLnBrk="0" hangingPunct="0">
              <a:spcBef>
                <a:spcPct val="20000"/>
              </a:spcBef>
              <a:buSzPct val="80000"/>
              <a:defRPr/>
            </a:pP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Ποιος είναι ο στόχος του προβλήματος;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/>
            </a:pPr>
            <a:r>
              <a:rPr lang="el-GR" altLang="el-GR" sz="2400" b="1" dirty="0">
                <a:solidFill>
                  <a:prstClr val="black"/>
                </a:solidFill>
                <a:latin typeface="Myriad Pro" panose="020B0503030403020204" pitchFamily="34" charset="0"/>
              </a:rPr>
              <a:t>Απάντηση:</a:t>
            </a:r>
          </a:p>
          <a:p>
            <a:pPr marL="906300" lvl="2" eaLnBrk="0" hangingPunct="0">
              <a:spcBef>
                <a:spcPct val="20000"/>
              </a:spcBef>
              <a:buSzPct val="80000"/>
              <a:defRPr/>
            </a:pPr>
            <a:r>
              <a:rPr lang="el-GR" altLang="el-GR" sz="2400" dirty="0">
                <a:solidFill>
                  <a:prstClr val="black"/>
                </a:solidFill>
                <a:latin typeface="Myriad Pro" panose="020B0503030403020204" pitchFamily="34" charset="0"/>
              </a:rPr>
              <a:t>Η μεγιστοποίηση της συνολικής συνεισφοράς στο κέρδος.</a:t>
            </a:r>
            <a:endParaRPr lang="el-GR" altLang="el-GR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32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10247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BB4EF2-E110-4F82-915C-7ABE4F47EFBC}" type="slidenum">
              <a:rPr lang="el-GR" altLang="el-GR">
                <a:solidFill>
                  <a:srgbClr val="898989"/>
                </a:solidFill>
              </a:rPr>
              <a:pPr eaLnBrk="1" hangingPunct="1"/>
              <a:t>8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0245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3389" y="836613"/>
            <a:ext cx="8785225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200" b="1" u="sng" dirty="0">
                <a:latin typeface="Myriad Pro" panose="020B0503030403020204" pitchFamily="34" charset="0"/>
              </a:rPr>
              <a:t>Διατύπωση προβλήματος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200" dirty="0">
                <a:latin typeface="Myriad Pro" panose="020B0503030403020204" pitchFamily="34" charset="0"/>
              </a:rPr>
              <a:t>Στη συνέχεια θα πρέπει να προχωρήσουμε στη διατύπωση των περιορισμών του προβλήματος, οι οποίοι σχετίζονται με τον αριθμό των διαθέσιμων ωρών εργασίας ανά τμήμα.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 panose="020B0503030403020204" pitchFamily="34" charset="0"/>
              </a:rPr>
              <a:t>1ος Περιορισμός:</a:t>
            </a:r>
            <a:r>
              <a:rPr lang="el-GR" altLang="el-GR" sz="2200" dirty="0">
                <a:latin typeface="Myriad Pro" panose="020B0503030403020204" pitchFamily="34" charset="0"/>
              </a:rPr>
              <a:t> Ο συνολικός αριθμός ωρών εργασίας του τμήματος κοπής και βαφής οφείλει να είναι μικρότερος ή ίσος με τις διαθέσιμες ώρες εργασίας του τμήματος αυτού.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 panose="020B0503030403020204" pitchFamily="34" charset="0"/>
              </a:rPr>
              <a:t>2ος Περιορισμός:</a:t>
            </a:r>
            <a:r>
              <a:rPr lang="el-GR" altLang="el-GR" sz="2200" dirty="0">
                <a:latin typeface="Myriad Pro" panose="020B0503030403020204" pitchFamily="34" charset="0"/>
              </a:rPr>
              <a:t> Ο συνολικός αριθμός ωρών εργασίας του τμήματος ραφής οφείλει να είναι μικρότερος ή ίσος με τις διαθέσιμες ώρες εργασίας του τμήματος αυτού.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 panose="020B0503030403020204" pitchFamily="34" charset="0"/>
              </a:rPr>
              <a:t>3ος Περιορισμός:</a:t>
            </a:r>
            <a:r>
              <a:rPr lang="el-GR" altLang="el-GR" sz="2200" dirty="0">
                <a:latin typeface="Myriad Pro" panose="020B0503030403020204" pitchFamily="34" charset="0"/>
              </a:rPr>
              <a:t> Ο συνολικός αριθμός ωρών εργασίας του τμήματος φινιρίσματος οφείλει να είναι μικρότερος ή ίσος με τις διαθέσιμες ώρες εργασίας του τμήματος αυτού.</a:t>
            </a:r>
          </a:p>
          <a:p>
            <a:pPr algn="just" eaLnBrk="0" hangingPunct="0">
              <a:spcBef>
                <a:spcPct val="20000"/>
              </a:spcBef>
              <a:buSzPct val="120000"/>
              <a:defRPr/>
            </a:pPr>
            <a:r>
              <a:rPr lang="el-GR" altLang="el-G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 panose="020B0503030403020204" pitchFamily="34" charset="0"/>
              </a:rPr>
              <a:t>4ος Περιορισμός:</a:t>
            </a:r>
            <a:r>
              <a:rPr lang="el-GR" altLang="el-GR" sz="2200" dirty="0">
                <a:latin typeface="Myriad Pro" panose="020B0503030403020204" pitchFamily="34" charset="0"/>
              </a:rPr>
              <a:t> Ο συνολικός αριθμός ωρών εργασίας του τμήματος ελέγχου και συσκευασίας οφείλει να είναι μικρότερος ή ίσος με τις διαθέσιμες ώρες εργασίας του τμήματος αυτού.</a:t>
            </a:r>
          </a:p>
        </p:txBody>
      </p:sp>
    </p:spTree>
    <p:extLst>
      <p:ext uri="{BB962C8B-B14F-4D97-AF65-F5344CB8AC3E}">
        <p14:creationId xmlns:p14="http://schemas.microsoft.com/office/powerpoint/2010/main" val="344692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Title 1"/>
          <p:cNvGrpSpPr>
            <a:grpSpLocks noGrp="1"/>
          </p:cNvGrpSpPr>
          <p:nvPr/>
        </p:nvGrpSpPr>
        <p:grpSpPr bwMode="auto">
          <a:xfrm>
            <a:off x="1468437" y="-55563"/>
            <a:ext cx="9255126" cy="830263"/>
            <a:chOff x="-35" y="-35"/>
            <a:chExt cx="5830" cy="523"/>
          </a:xfrm>
        </p:grpSpPr>
        <p:pic>
          <p:nvPicPr>
            <p:cNvPr id="11271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" y="-35"/>
              <a:ext cx="58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FF"/>
                  </a:solidFill>
                  <a:latin typeface="Arial" panose="020B0604020202020204" pitchFamily="34" charset="0"/>
                </a:rPr>
                <a:t>2.1  ΑΠΛΟ ΠΡΟΒΛΗΜΑ ΜΕΓΙΣΤΟΠΟΙΗΣΗΣ (ΕΠΙΧΕΙΡΗΣΗ PAR INC.)</a:t>
              </a:r>
            </a:p>
          </p:txBody>
        </p:sp>
      </p:grp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592889"/>
            <a:ext cx="2895600" cy="255587"/>
          </a:xfrm>
        </p:spPr>
        <p:txBody>
          <a:bodyPr/>
          <a:lstStyle/>
          <a:p>
            <a:pPr>
              <a:defRPr/>
            </a:pPr>
            <a:r>
              <a:rPr lang="el-GR"/>
              <a:t>ΕΚΔΟΣΕΙΣ ΚΡΙΤΙΚΗ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592889"/>
            <a:ext cx="2133600" cy="2555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6A29BA-C6D2-48BE-8A7B-3B1703BEC78B}" type="slidenum">
              <a:rPr lang="el-GR" altLang="el-GR">
                <a:solidFill>
                  <a:srgbClr val="898989"/>
                </a:solidFill>
              </a:rPr>
              <a:pPr eaLnBrk="1" hangingPunct="1"/>
              <a:t>9</a:t>
            </a:fld>
            <a:endParaRPr lang="el-GR" altLang="el-GR">
              <a:solidFill>
                <a:srgbClr val="898989"/>
              </a:solidFill>
            </a:endParaRPr>
          </a:p>
        </p:txBody>
      </p:sp>
      <p:sp>
        <p:nvSpPr>
          <p:cNvPr id="11269" name="Footer Placeholder 3"/>
          <p:cNvSpPr txBox="1">
            <a:spLocks/>
          </p:cNvSpPr>
          <p:nvPr/>
        </p:nvSpPr>
        <p:spPr bwMode="auto">
          <a:xfrm>
            <a:off x="1544638" y="6594475"/>
            <a:ext cx="28956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200">
                <a:solidFill>
                  <a:srgbClr val="898989"/>
                </a:solidFill>
              </a:rPr>
              <a:t>ΔΙΟΙΚΗΤΙΚΗ ΕΠΙΣΤΗΜΗ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03389" y="836613"/>
            <a:ext cx="878522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SzPct val="120000"/>
              <a:buFontTx/>
              <a:buNone/>
            </a:pPr>
            <a:r>
              <a:rPr lang="el-GR" altLang="el-GR" sz="2400" b="1" u="sng">
                <a:latin typeface="Myriad Pro" pitchFamily="34" charset="0"/>
              </a:rPr>
              <a:t>Διατύπωση προβλήματος</a:t>
            </a:r>
          </a:p>
          <a:p>
            <a:pPr algn="just">
              <a:buSzPct val="120000"/>
              <a:buFontTx/>
              <a:buNone/>
            </a:pPr>
            <a:endParaRPr lang="el-GR" altLang="el-GR" sz="2400">
              <a:latin typeface="Myriad Pro" pitchFamily="34" charset="0"/>
            </a:endParaRP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 b="1">
                <a:solidFill>
                  <a:srgbClr val="000000"/>
                </a:solidFill>
                <a:latin typeface="Myriad Pro" pitchFamily="34" charset="0"/>
              </a:rPr>
              <a:t>Ερώτηση:</a:t>
            </a:r>
          </a:p>
          <a:p>
            <a:pPr lvl="2">
              <a:buSzPct val="80000"/>
              <a:buFontTx/>
              <a:buNone/>
            </a:pPr>
            <a:r>
              <a:rPr lang="el-GR" altLang="el-GR">
                <a:solidFill>
                  <a:srgbClr val="000000"/>
                </a:solidFill>
                <a:latin typeface="Myriad Pro" pitchFamily="34" charset="0"/>
              </a:rPr>
              <a:t>Ποιες είναι οι μεταβλητές απόφασης του προβλήματος;</a:t>
            </a:r>
          </a:p>
          <a:p>
            <a:pPr lvl="1">
              <a:buSzPct val="80000"/>
              <a:buFont typeface="Wingdings" panose="05000000000000000000" pitchFamily="2" charset="2"/>
              <a:buChar char="§"/>
            </a:pPr>
            <a:r>
              <a:rPr lang="el-GR" altLang="el-GR" sz="2400" b="1">
                <a:solidFill>
                  <a:srgbClr val="000000"/>
                </a:solidFill>
                <a:latin typeface="Myriad Pro" pitchFamily="34" charset="0"/>
              </a:rPr>
              <a:t>Απάντηση:</a:t>
            </a:r>
          </a:p>
          <a:p>
            <a:pPr lvl="2" algn="just">
              <a:buSzPct val="120000"/>
              <a:buFontTx/>
              <a:buNone/>
            </a:pPr>
            <a:r>
              <a:rPr lang="en-US" altLang="el-GR">
                <a:latin typeface="Myriad Pro" pitchFamily="34" charset="0"/>
              </a:rPr>
              <a:t>(1) </a:t>
            </a:r>
            <a:r>
              <a:rPr lang="el-GR" altLang="el-GR">
                <a:latin typeface="Myriad Pro" pitchFamily="34" charset="0"/>
              </a:rPr>
              <a:t>ο αριθμός των συμβατικών τσαντών και</a:t>
            </a:r>
          </a:p>
          <a:p>
            <a:pPr lvl="2" algn="just">
              <a:buSzPct val="120000"/>
              <a:buFontTx/>
              <a:buNone/>
            </a:pPr>
            <a:r>
              <a:rPr lang="en-US" altLang="el-GR">
                <a:latin typeface="Myriad Pro" pitchFamily="34" charset="0"/>
              </a:rPr>
              <a:t>(2) </a:t>
            </a:r>
            <a:r>
              <a:rPr lang="el-GR" altLang="el-GR">
                <a:latin typeface="Myriad Pro" pitchFamily="34" charset="0"/>
              </a:rPr>
              <a:t>ο αριθμός των πολυτελών τσαντών</a:t>
            </a:r>
          </a:p>
          <a:p>
            <a:pPr lvl="2" algn="just">
              <a:buSzPct val="120000"/>
              <a:buFontTx/>
              <a:buNone/>
            </a:pPr>
            <a:endParaRPr lang="el-GR" altLang="el-GR">
              <a:latin typeface="Myriad Pro" pitchFamily="34" charset="0"/>
            </a:endParaRPr>
          </a:p>
          <a:p>
            <a:pPr lvl="2" algn="just">
              <a:buSzPct val="120000"/>
              <a:buFontTx/>
              <a:buNone/>
            </a:pPr>
            <a:r>
              <a:rPr lang="el-GR" altLang="el-GR">
                <a:latin typeface="Myriad Pro" pitchFamily="34" charset="0"/>
              </a:rPr>
              <a:t>Θέτουμε:</a:t>
            </a:r>
          </a:p>
          <a:p>
            <a:pPr lvl="2" algn="just">
              <a:buSzPct val="120000"/>
              <a:buFontTx/>
              <a:buNone/>
            </a:pPr>
            <a:r>
              <a:rPr lang="el-GR" altLang="el-GR">
                <a:latin typeface="Myriad Pro" pitchFamily="34" charset="0"/>
              </a:rPr>
              <a:t>S = ο αριθμός των συμβατικών τσαντών και</a:t>
            </a:r>
          </a:p>
          <a:p>
            <a:pPr lvl="2" algn="just">
              <a:buSzPct val="120000"/>
              <a:buFontTx/>
              <a:buNone/>
            </a:pPr>
            <a:r>
              <a:rPr lang="el-GR" altLang="el-GR">
                <a:latin typeface="Myriad Pro" pitchFamily="34" charset="0"/>
              </a:rPr>
              <a:t>D = ο αριθμός των πολυτελών τσαντών</a:t>
            </a:r>
          </a:p>
        </p:txBody>
      </p:sp>
    </p:spTree>
    <p:extLst>
      <p:ext uri="{BB962C8B-B14F-4D97-AF65-F5344CB8AC3E}">
        <p14:creationId xmlns:p14="http://schemas.microsoft.com/office/powerpoint/2010/main" val="609517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1935</Words>
  <Application>Microsoft Office PowerPoint</Application>
  <PresentationFormat>Widescreen</PresentationFormat>
  <Paragraphs>349</Paragraphs>
  <Slides>38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Myriad Pro</vt:lpstr>
      <vt:lpstr>Wingdings</vt:lpstr>
      <vt:lpstr>Office Theme</vt:lpstr>
      <vt:lpstr>Equation</vt:lpstr>
      <vt:lpstr>PowerPoint Presentation</vt:lpstr>
      <vt:lpstr>ΕΝΝΟΙΟΛΟΓΙΚΟ ΠΛΑΙΣΙΟ</vt:lpstr>
      <vt:lpstr>ΕΝΝΟΙΟΛΟΓΙΚΟ ΠΛΑΙΣΙΟ</vt:lpstr>
      <vt:lpstr>ΕΝΝΟΙΟΛΟΓΙΚΟ ΠΛΑΙΣΙΟ</vt:lpstr>
      <vt:lpstr>2.1  ΑΠΛΟ ΠΡΟΒΛΗΜΑ ΜΕΓΙΣΤΟΠΟΙΗΣΗΣ (ΕΠΙΧΕΙΡΗΣΗ PAR INC.)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2.2 ΓΡΑΦΙΚΗ ΕΠΙΛΥΣΗ ΠΡΟΒΛΗΜΑΤΩΝ</vt:lpstr>
      <vt:lpstr>2.3 ΑΚΡΑΙΑ ΣΗΜΕΙΑ ΚΑΙ ΒΕΛΤΙΣΤΗ ΛΥΣΗ</vt:lpstr>
      <vt:lpstr>2.3 ΑΚΡΑΙΑ ΣΗΜΕΙΑ ΚΑΙ ΒΕΛΤΙΣΤΗ ΛΥΣΗ</vt:lpstr>
      <vt:lpstr>2.2 ΓΡΑΦΙΚΗ ΕΠΙΛΥΣΗ ΠΡΟΒΛΗΜΑΤΩΝ</vt:lpstr>
      <vt:lpstr>2.2 ΓΡΑΦΙΚΗ ΕΠΙΛΥΣΗ ΠΡΟΒΛΗΜΑΤΩΝ</vt:lpstr>
      <vt:lpstr>2.5 ΑΠΛΟ ΠΡΟΒΛΗΜΑ ΕΛΑΧΙΣΤΟΠΟΙΗΣΗΣ (M&amp;D CHEMICALS)</vt:lpstr>
      <vt:lpstr>2.5 ΑΠΛΟ ΠΡΟΒΛΗΜΑ ΕΛΑΧΙΣΤΟΠΟΙΗΣΗΣ (M&amp;D CHEMICALS)</vt:lpstr>
      <vt:lpstr>2.5 ΑΠΛΟ ΠΡΟΒΛΗΜΑ ΕΛΑΧΙΣΤΟΠΟΙΗΣΗΣ (M&amp;D CHEMICALS)</vt:lpstr>
      <vt:lpstr>2.5 ΑΠΛΟ ΠΡΟΒΛΗΜΑ ΕΛΑΧΙΣΤΟΠΟΙΗΣΗΣ (M&amp;D CHEMICALS)</vt:lpstr>
      <vt:lpstr>2.5 ΑΠΛΟ ΠΡΟΒΛΗΜΑ ΕΛΑΧΙΣΤΟΠΟΙΗΣΗΣ (M&amp;D CHEMICALS)</vt:lpstr>
      <vt:lpstr>2.5 ΑΠΛΟ ΠΡΟΒΛΗΜΑ ΕΛΑΧΙΣΤΟΠΟΙΗΣΗΣ (M&amp;D CHEMICALS)</vt:lpstr>
      <vt:lpstr>2.5 ΑΠΛΟ ΠΡΟΒΛΗΜΑ ΕΛΑΧΙΣΤΟΠΟΙΗΣΗΣ (M&amp;D CHEMICALS)</vt:lpstr>
      <vt:lpstr>2.5 ΑΠΛΟ ΠΡΟΒΛΗΜΑ ΕΛΑΧΙΣΤΟΠΟΙΗΣΗΣ (M&amp;D CHEMICALS)</vt:lpstr>
      <vt:lpstr>2.6 ΕΙΔΙΚΕΣ ΠΕΡΙΠΤΩΣΕΙΣ</vt:lpstr>
      <vt:lpstr>2.6 ΕΙΔΙΚΕΣ ΠΕΡΙΠΤΩΣΕΙΣ</vt:lpstr>
      <vt:lpstr>2.6 ΕΙΔΙΚΕΣ ΠΕΡΙΠΤΩΣΕΙΣ</vt:lpstr>
      <vt:lpstr>Τέλος 2ου Κεφαλαίου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Dimitrioy Ksenofon</dc:creator>
  <cp:lastModifiedBy>Dimitrioy Ksenofon</cp:lastModifiedBy>
  <cp:revision>4</cp:revision>
  <dcterms:created xsi:type="dcterms:W3CDTF">2018-11-07T00:41:46Z</dcterms:created>
  <dcterms:modified xsi:type="dcterms:W3CDTF">2018-11-07T01:01:22Z</dcterms:modified>
</cp:coreProperties>
</file>