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  <p:sldMasterId id="2147483661" r:id="rId2"/>
    <p:sldMasterId id="2147483663" r:id="rId3"/>
    <p:sldMasterId id="2147483797" r:id="rId4"/>
  </p:sldMasterIdLst>
  <p:notesMasterIdLst>
    <p:notesMasterId r:id="rId41"/>
  </p:notesMasterIdLst>
  <p:sldIdLst>
    <p:sldId id="296" r:id="rId5"/>
    <p:sldId id="297" r:id="rId6"/>
    <p:sldId id="29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93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4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676" autoAdjust="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404AA5-CC53-4F7D-857F-C150DAD9B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76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40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B8CB-092B-431F-9B1A-908944B9C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BF6AB-B4D3-4617-A2B5-D94EFFBAB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53822-EF73-4400-8C06-0D9343C6E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67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 Unicode MS" pitchFamily="34" charset="-128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674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008EC6A-9114-4FEF-996C-C8F688951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5C9B8-1A8B-4AFA-B624-C6E19832B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CE6E8-8EDD-4F68-8BD7-3752AF2D2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E4EB6-80A5-42E5-B153-9DA334354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0BDEA-E68F-43E9-95D6-2090CAF90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87E68-2F2A-4182-B386-514AE940B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A2E0D-890F-46DF-B0EF-43D70DB2C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2C6C7-85AE-4B8E-BEA2-7C5D4C1AE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EEEE2-4449-4942-B26B-2C5F69C89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1E5E-A2C6-4FDD-83F6-9F0D8BC49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974BC-0D87-49A7-8819-B42ECB268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E1A5-B5FA-45B0-9600-705DC6F09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84775-92F7-4E52-AB54-10963A8E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A5EFF-96C8-4E79-8C52-E07ECA5EA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E7DE3-604F-4BB2-818F-D2B40CCA8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427C8-25E0-46D9-8163-350EEB24A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D1E73-A9F7-4C61-92D4-3A1F12488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D4B78-B5FF-41A0-9F87-992CB8BDA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3EA2-3F9F-4DE3-B279-A867CF42A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61E9-BFA8-4537-8D31-FB4AB1A37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A3EC-70E5-4A52-9FB3-40CA6C517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2F2B-33A4-448D-BB11-A367BE662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CADB1-E356-4D5D-8E5F-6BB8B55DE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299FF-DAF0-4211-8D61-76B6A9AD1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93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72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25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74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00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6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FCD3E-6D6C-4BDD-8D78-13648A305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45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42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7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23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8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3CB0-C085-4E05-BBC6-905A1C4A5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5A98-75C9-4538-BA13-EFBB3C7B0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316E-7CFF-4480-91B9-121AD50B7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EFE9-6A78-41A4-9989-3AFDEE97C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40F00-0A4F-4998-8298-430FBAC67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400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400274-1756-4757-832A-106B6904A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11571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71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718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719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572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2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2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13AFD09-2E4F-417D-8E0B-3E65F4E3D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 Unicode MS" pitchFamily="34" charset="-128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fld id="{025143DA-4144-4BCB-A77C-BBC2C00AD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pitchFamily="80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15/9/2015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pitchFamily="80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13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Arial" charset="0"/>
              </a:rPr>
              <a:t>Μικροοικονομική Α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7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800" dirty="0">
                <a:solidFill>
                  <a:schemeClr val="tx1"/>
                </a:solidFill>
                <a:latin typeface="Arial" charset="0"/>
              </a:rPr>
              <a:t>Κόστος και ελαχιστοποίηση κόστους</a:t>
            </a:r>
          </a:p>
          <a:p>
            <a:pPr>
              <a:lnSpc>
                <a:spcPct val="80000"/>
              </a:lnSpc>
            </a:pP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prstClr val="black"/>
                </a:solidFill>
                <a:latin typeface="Calibri"/>
              </a:rPr>
              <a:t>Απόστολος Γκότσιας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1" i="1">
                <a:solidFill>
                  <a:prstClr val="black"/>
                </a:solidFill>
                <a:latin typeface="Calibri"/>
              </a:rPr>
              <a:t>Τμήμα Διοίκησης Επιχειρήσεων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7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0C9926-DEAC-4877-A802-A8D90C25787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611560" y="620688"/>
            <a:ext cx="792088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Μη-ανακτήσιμο (αναπόφευκτο) κόστος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39750" y="1700808"/>
            <a:ext cx="82807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smtClean="0"/>
              <a:t>Το μη-ανακτήσιμο (αναπόφευκτο) </a:t>
            </a:r>
            <a:r>
              <a:rPr lang="el-GR" sz="2400" b="1" dirty="0"/>
              <a:t>κόστος είναι το κόστος το οποίο πρέπει να το επωμιστούμε ανεξάρτητα από την απόφαση που </a:t>
            </a:r>
            <a:r>
              <a:rPr lang="el-GR" sz="2400" b="1" dirty="0" smtClean="0"/>
              <a:t>παίρνουμε</a:t>
            </a:r>
            <a:r>
              <a:rPr lang="el-GR" sz="2400" b="1" dirty="0"/>
              <a:t>. Το κόστος αυτό δεν είναι μέρος του κόστους ευκαιρίας.</a:t>
            </a:r>
            <a:endParaRPr lang="en-US" sz="2400" dirty="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67544" y="3284984"/>
            <a:ext cx="8424863" cy="259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u="sng" dirty="0">
                <a:solidFill>
                  <a:schemeClr val="accent2"/>
                </a:solidFill>
              </a:rPr>
              <a:t>Παρ</a:t>
            </a:r>
            <a:r>
              <a:rPr lang="el-GR" altLang="ja-JP" sz="2400" u="sng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άδειγμα</a:t>
            </a:r>
            <a:r>
              <a:rPr lang="el-GR" altLang="ja-JP" sz="24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altLang="ja-JP" sz="2400" dirty="0">
                <a:ea typeface="Arial Unicode MS" pitchFamily="34" charset="-128"/>
                <a:cs typeface="Arial Unicode MS" pitchFamily="34" charset="-128"/>
              </a:rPr>
              <a:t> Εργοστάσιο που κατασκευάζει </a:t>
            </a:r>
            <a:r>
              <a:rPr lang="el-GR" altLang="ja-JP" sz="2400" dirty="0" smtClean="0">
                <a:ea typeface="Arial Unicode MS" pitchFamily="34" charset="-128"/>
                <a:cs typeface="Arial Unicode MS" pitchFamily="34" charset="-128"/>
              </a:rPr>
              <a:t>μπάλες γκολφ</a:t>
            </a:r>
            <a:endParaRPr lang="el-GR" sz="2400" dirty="0"/>
          </a:p>
          <a:p>
            <a:r>
              <a:rPr lang="el-GR" sz="2200" dirty="0"/>
              <a:t>Η κατασκευή του κοστίζει 5 </a:t>
            </a:r>
            <a:r>
              <a:rPr lang="el-GR" sz="2200" dirty="0" smtClean="0"/>
              <a:t>εκ. ευρώ </a:t>
            </a:r>
            <a:r>
              <a:rPr lang="el-GR" sz="2200" dirty="0"/>
              <a:t>και δεν </a:t>
            </a:r>
            <a:r>
              <a:rPr lang="el-GR" sz="2200" dirty="0" smtClean="0"/>
              <a:t>υπάρχει κάποια άλλη εναλλακτική του χρήση</a:t>
            </a:r>
            <a:endParaRPr lang="en-US" sz="2200" dirty="0"/>
          </a:p>
          <a:p>
            <a:r>
              <a:rPr lang="el-GR" sz="2200" i="1" dirty="0"/>
              <a:t>Τα 5 </a:t>
            </a:r>
            <a:r>
              <a:rPr lang="el-GR" sz="2200" i="1" dirty="0" smtClean="0"/>
              <a:t>εκ. ευρώ </a:t>
            </a:r>
            <a:r>
              <a:rPr lang="el-GR" sz="2200" i="1" u="sng" dirty="0"/>
              <a:t>δεν είναι </a:t>
            </a:r>
            <a:r>
              <a:rPr lang="el-GR" sz="2200" i="1" dirty="0" smtClean="0"/>
              <a:t>ένα μη-ανακτήσιμο </a:t>
            </a:r>
            <a:r>
              <a:rPr lang="el-GR" sz="2200" i="1" dirty="0"/>
              <a:t>κόστος για </a:t>
            </a:r>
            <a:r>
              <a:rPr lang="el-GR" sz="2200" i="1" dirty="0" smtClean="0"/>
              <a:t>την </a:t>
            </a:r>
            <a:r>
              <a:rPr lang="el-GR" sz="2200" i="1" dirty="0"/>
              <a:t>απόφαση του αν πρέπει ή </a:t>
            </a:r>
            <a:r>
              <a:rPr lang="el-GR" sz="2200" i="1" dirty="0" smtClean="0"/>
              <a:t>όχι να </a:t>
            </a:r>
            <a:r>
              <a:rPr lang="el-GR" sz="2200" i="1" dirty="0"/>
              <a:t>κατασκευαστεί το εργοστάσιο.</a:t>
            </a:r>
            <a:r>
              <a:rPr lang="el-GR" sz="2200" dirty="0"/>
              <a:t> </a:t>
            </a:r>
            <a:endParaRPr lang="en-US" sz="2200" i="1" dirty="0"/>
          </a:p>
          <a:p>
            <a:pPr>
              <a:spcBef>
                <a:spcPct val="30000"/>
              </a:spcBef>
            </a:pPr>
            <a:r>
              <a:rPr lang="el-GR" sz="2200" i="1" dirty="0"/>
              <a:t>Τα 5 </a:t>
            </a:r>
            <a:r>
              <a:rPr lang="el-GR" sz="2200" i="1" dirty="0" smtClean="0"/>
              <a:t>εκ. ευρώ </a:t>
            </a:r>
            <a:r>
              <a:rPr lang="el-GR" sz="2200" i="1" u="sng" dirty="0"/>
              <a:t>είναι </a:t>
            </a:r>
            <a:r>
              <a:rPr lang="el-GR" sz="2200" i="1" dirty="0" smtClean="0"/>
              <a:t>ένα μη-ανακτήσιμο κόστος ως προς την </a:t>
            </a:r>
            <a:r>
              <a:rPr lang="el-GR" sz="2200" i="1" dirty="0"/>
              <a:t>απόφαση </a:t>
            </a:r>
            <a:r>
              <a:rPr lang="el-GR" sz="2200" i="1" dirty="0" smtClean="0"/>
              <a:t> του αν θα πρέπει </a:t>
            </a:r>
            <a:r>
              <a:rPr lang="el-GR" sz="2200" i="1" dirty="0"/>
              <a:t>να λειτουργήσει ή </a:t>
            </a:r>
            <a:r>
              <a:rPr lang="el-GR" sz="2200" i="1" dirty="0" smtClean="0"/>
              <a:t>όχι το </a:t>
            </a:r>
            <a:r>
              <a:rPr lang="el-GR" sz="2200" i="1" dirty="0"/>
              <a:t>εργοστάσιο</a:t>
            </a:r>
            <a:r>
              <a:rPr lang="el-GR" sz="2200" i="1" dirty="0" smtClean="0"/>
              <a:t>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96F3EF-D170-4E6D-B874-CB327420F4D0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12763" y="1835150"/>
            <a:ext cx="837971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/>
              <a:t>Υποθέστε ότι οι ιδιοκτήτες μιας επιχείρησης επιθυμούν να ελαχιστοποιήσουν το </a:t>
            </a:r>
            <a:r>
              <a:rPr lang="el-GR" sz="2400" dirty="0" smtClean="0"/>
              <a:t>κόστος. </a:t>
            </a:r>
          </a:p>
          <a:p>
            <a:r>
              <a:rPr lang="el-GR" sz="2400" dirty="0" smtClean="0"/>
              <a:t>Έστω ότι : </a:t>
            </a:r>
            <a:r>
              <a:rPr lang="el-GR" sz="2400" dirty="0"/>
              <a:t>το επιθυμητό ύψος εκροής (παραγωγής) είναι </a:t>
            </a:r>
            <a:r>
              <a:rPr lang="en-US" sz="2400" dirty="0"/>
              <a:t>Q</a:t>
            </a:r>
            <a:r>
              <a:rPr lang="en-US" sz="2400" baseline="-25000" dirty="0"/>
              <a:t>0</a:t>
            </a:r>
          </a:p>
          <a:p>
            <a:r>
              <a:rPr lang="el-GR" sz="2400" dirty="0" smtClean="0"/>
              <a:t>	     και η Τεχνολογία παραγωγής </a:t>
            </a:r>
            <a:r>
              <a:rPr lang="en-US" sz="2400" dirty="0" smtClean="0"/>
              <a:t>: Q = f(L,K)</a:t>
            </a:r>
          </a:p>
          <a:p>
            <a:r>
              <a:rPr lang="el-GR" sz="2400" dirty="0" smtClean="0"/>
              <a:t>Το </a:t>
            </a:r>
            <a:r>
              <a:rPr lang="el-GR" sz="2400" dirty="0"/>
              <a:t>πρόβλημα των ιδιοκτητών</a:t>
            </a:r>
            <a:r>
              <a:rPr lang="en-US" sz="2400" dirty="0"/>
              <a:t>: min TC = </a:t>
            </a:r>
            <a:r>
              <a:rPr lang="en-US" sz="2400" dirty="0" err="1"/>
              <a:t>rK</a:t>
            </a:r>
            <a:r>
              <a:rPr lang="en-US" sz="2400" dirty="0"/>
              <a:t> + </a:t>
            </a:r>
            <a:r>
              <a:rPr lang="en-US" sz="2400" dirty="0" err="1"/>
              <a:t>wL</a:t>
            </a:r>
            <a:endParaRPr lang="en-US" sz="2400" dirty="0"/>
          </a:p>
          <a:p>
            <a:r>
              <a:rPr lang="en-US" sz="2400" dirty="0"/>
              <a:t>                          		      K,L</a:t>
            </a:r>
          </a:p>
          <a:p>
            <a:r>
              <a:rPr lang="en-US" sz="2400" dirty="0"/>
              <a:t>                </a:t>
            </a:r>
            <a:r>
              <a:rPr lang="en-US" sz="2400" dirty="0" smtClean="0"/>
              <a:t>                          </a:t>
            </a:r>
            <a:r>
              <a:rPr lang="el-GR" sz="2400" dirty="0"/>
              <a:t>Υπό τον περιορισμό </a:t>
            </a:r>
            <a:r>
              <a:rPr lang="en-US" sz="2400" dirty="0"/>
              <a:t>Q</a:t>
            </a:r>
            <a:r>
              <a:rPr lang="en-US" sz="2400" baseline="-25000" dirty="0"/>
              <a:t>0</a:t>
            </a:r>
            <a:r>
              <a:rPr lang="en-US" sz="2400" dirty="0"/>
              <a:t> = f(L,K)</a:t>
            </a:r>
          </a:p>
        </p:txBody>
      </p:sp>
      <p:sp>
        <p:nvSpPr>
          <p:cNvPr id="16388" name="WordArt 3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7416626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Ελαχιστοποίηση</a:t>
            </a:r>
            <a:endParaRPr lang="el-GR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  <a:p>
            <a:r>
              <a:rPr lang="el-GR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μακροχρόνιου </a:t>
            </a:r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κόστους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4581128"/>
            <a:ext cx="53285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               </a:t>
            </a:r>
            <a:r>
              <a:rPr lang="en-US" sz="2400" dirty="0"/>
              <a:t>TC</a:t>
            </a:r>
            <a:r>
              <a:rPr lang="en-US" sz="2400" baseline="-25000" dirty="0"/>
              <a:t>0</a:t>
            </a:r>
            <a:r>
              <a:rPr lang="en-US" sz="2400" dirty="0"/>
              <a:t> = </a:t>
            </a:r>
            <a:r>
              <a:rPr lang="en-US" sz="2400" dirty="0" err="1"/>
              <a:t>rK</a:t>
            </a:r>
            <a:r>
              <a:rPr lang="en-US" sz="2400" dirty="0"/>
              <a:t> + </a:t>
            </a:r>
            <a:r>
              <a:rPr lang="en-US" sz="2400" dirty="0" err="1"/>
              <a:t>wL</a:t>
            </a:r>
            <a:r>
              <a:rPr lang="en-US" sz="2400" dirty="0"/>
              <a:t> …</a:t>
            </a:r>
            <a:r>
              <a:rPr lang="el-GR" sz="2400" dirty="0"/>
              <a:t>ή</a:t>
            </a:r>
            <a:r>
              <a:rPr lang="en-US" sz="2400" dirty="0"/>
              <a:t>…</a:t>
            </a:r>
          </a:p>
          <a:p>
            <a:r>
              <a:rPr lang="en-US" sz="2400" dirty="0" smtClean="0"/>
              <a:t>                </a:t>
            </a:r>
            <a:r>
              <a:rPr lang="en-US" sz="2400" dirty="0"/>
              <a:t>K = TC</a:t>
            </a:r>
            <a:r>
              <a:rPr lang="en-US" sz="2400" baseline="-25000" dirty="0"/>
              <a:t>0</a:t>
            </a:r>
            <a:r>
              <a:rPr lang="en-US" sz="2400" dirty="0"/>
              <a:t>/r – (</a:t>
            </a:r>
            <a:r>
              <a:rPr lang="en-US" sz="2400" dirty="0" smtClean="0"/>
              <a:t>w/r)L</a:t>
            </a:r>
            <a:endParaRPr lang="el-GR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…</a:t>
            </a:r>
            <a:r>
              <a:rPr lang="el-GR" sz="2400" dirty="0"/>
              <a:t>αυτή είναι η </a:t>
            </a:r>
            <a:r>
              <a:rPr lang="el-GR" sz="2400" b="1" dirty="0"/>
              <a:t>γραμμή ίσου κόστους</a:t>
            </a:r>
            <a:r>
              <a:rPr lang="el-GR" sz="2400" dirty="0"/>
              <a:t>.</a:t>
            </a:r>
            <a:endParaRPr lang="en-US" sz="2400" b="1" dirty="0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5436096" y="4797152"/>
            <a:ext cx="3331096" cy="1143000"/>
          </a:xfrm>
          <a:prstGeom prst="rightArrow">
            <a:avLst>
              <a:gd name="adj1" fmla="val 50000"/>
              <a:gd name="adj2" fmla="val 93333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l-GR" i="1" dirty="0" smtClean="0">
                <a:solidFill>
                  <a:srgbClr val="000000"/>
                </a:solidFill>
              </a:rPr>
              <a:t>Η διαγραμματική </a:t>
            </a:r>
            <a:r>
              <a:rPr lang="el-GR" i="1" dirty="0">
                <a:solidFill>
                  <a:srgbClr val="000000"/>
                </a:solidFill>
              </a:rPr>
              <a:t>λύση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4793FC-564E-4AEE-A0F4-FA867CA45B1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930275" y="6215063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 flipV="1">
            <a:off x="930275" y="1185863"/>
            <a:ext cx="0" cy="502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6478588" y="6019800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685800" y="685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930275" y="2862263"/>
            <a:ext cx="33528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930275" y="4005263"/>
            <a:ext cx="22098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930275" y="1795463"/>
            <a:ext cx="441960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2971800" y="6324600"/>
            <a:ext cx="274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/w  TC</a:t>
            </a:r>
            <a:r>
              <a:rPr lang="en-GB" sz="2400" b="1" baseline="-25000"/>
              <a:t>1</a:t>
            </a:r>
            <a:r>
              <a:rPr lang="en-GB" sz="2400" b="1"/>
              <a:t>/w   TC</a:t>
            </a:r>
            <a:r>
              <a:rPr lang="en-GB" sz="2400" b="1" baseline="-25000"/>
              <a:t>2</a:t>
            </a:r>
            <a:r>
              <a:rPr lang="en-GB" sz="2400" b="1"/>
              <a:t>/w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15875" y="14827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2</a:t>
            </a:r>
            <a:r>
              <a:rPr lang="en-GB" sz="2400" b="1"/>
              <a:t>/r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0" y="2590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1</a:t>
            </a:r>
            <a:r>
              <a:rPr lang="en-GB" sz="2400" b="1"/>
              <a:t>/r</a:t>
            </a:r>
          </a:p>
        </p:txBody>
      </p:sp>
      <p:sp>
        <p:nvSpPr>
          <p:cNvPr id="18445" name="Text Box 12"/>
          <p:cNvSpPr txBox="1">
            <a:spLocks noChangeArrowheads="1"/>
          </p:cNvSpPr>
          <p:nvPr/>
        </p:nvSpPr>
        <p:spPr bwMode="auto">
          <a:xfrm>
            <a:off x="0" y="3581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/r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3140075" y="3319463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2682875" y="3319463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2378075" y="3319463"/>
            <a:ext cx="1219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581400" y="2971800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Κλίση</a:t>
            </a:r>
            <a:r>
              <a:rPr lang="en-GB" sz="2400" b="1"/>
              <a:t> = -w/r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4206875" y="1692275"/>
            <a:ext cx="941388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181600" y="1676400"/>
            <a:ext cx="307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Κατεύθυνση αύξησης </a:t>
            </a:r>
            <a:br>
              <a:rPr lang="el-GR" sz="2400" b="1"/>
            </a:br>
            <a:r>
              <a:rPr lang="el-GR" sz="2400" b="1"/>
              <a:t>του συνολικού κόστους</a:t>
            </a:r>
            <a:endParaRPr lang="en-GB" sz="2400" b="1"/>
          </a:p>
        </p:txBody>
      </p:sp>
      <p:sp>
        <p:nvSpPr>
          <p:cNvPr id="18452" name="Text Box 6"/>
          <p:cNvSpPr txBox="1">
            <a:spLocks noChangeArrowheads="1"/>
          </p:cNvSpPr>
          <p:nvPr/>
        </p:nvSpPr>
        <p:spPr bwMode="auto">
          <a:xfrm>
            <a:off x="2123728" y="620688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Γραμμ</a:t>
            </a:r>
            <a:r>
              <a:rPr lang="el-GR" altLang="ja-JP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ές </a:t>
            </a:r>
            <a:r>
              <a:rPr lang="el-GR" altLang="ja-JP" sz="28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ίσου κόστους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  <p:bldP spid="13325" grpId="0" animBg="1"/>
      <p:bldP spid="13326" grpId="0" animBg="1"/>
      <p:bldP spid="13327" grpId="0" animBg="1"/>
      <p:bldP spid="13328" grpId="0" autoUpdateAnimBg="0"/>
      <p:bldP spid="13329" grpId="0" animBg="1"/>
      <p:bldP spid="1333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B276B8-276C-4468-8032-7F8C021EE47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51520" y="1724025"/>
            <a:ext cx="85689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lvl="2"/>
            <a:r>
              <a:rPr lang="el-GR" sz="2400" dirty="0"/>
              <a:t>Ελαχιστοποίηση του κόστους υπό τον περιορισμό </a:t>
            </a:r>
            <a:r>
              <a:rPr lang="el-GR" sz="2400" dirty="0" smtClean="0"/>
              <a:t>ότι θα εξισώνεται με τη καμπύλη </a:t>
            </a:r>
            <a:r>
              <a:rPr lang="el-GR" sz="2400" dirty="0" err="1"/>
              <a:t>ισοπαραγωγής</a:t>
            </a:r>
            <a:r>
              <a:rPr lang="en-US" sz="2400" dirty="0"/>
              <a:t>: Q</a:t>
            </a:r>
            <a:r>
              <a:rPr lang="en-US" sz="2400" baseline="-25000" dirty="0"/>
              <a:t>0</a:t>
            </a:r>
            <a:r>
              <a:rPr lang="en-US" sz="2400" dirty="0"/>
              <a:t> = f(L,K)</a:t>
            </a:r>
          </a:p>
          <a:p>
            <a:pPr lvl="2"/>
            <a:endParaRPr lang="en-US" sz="2400" dirty="0"/>
          </a:p>
          <a:p>
            <a:pPr marL="0" lvl="1"/>
            <a:r>
              <a:rPr lang="el-GR" sz="2400" i="1" dirty="0"/>
              <a:t>Σημείωση: </a:t>
            </a:r>
            <a:r>
              <a:rPr lang="el-GR" sz="2400" i="1" dirty="0" smtClean="0"/>
              <a:t>Το αποτέλεσμα είναι ανάλογο </a:t>
            </a:r>
            <a:r>
              <a:rPr lang="el-GR" sz="2400" i="1" dirty="0"/>
              <a:t>με την ελαχιστοποίηση της δαπάνης για τον καταναλωτή</a:t>
            </a:r>
            <a:endParaRPr lang="en-US" sz="2400" b="1" i="1" dirty="0"/>
          </a:p>
          <a:p>
            <a:pPr>
              <a:spcBef>
                <a:spcPct val="50000"/>
              </a:spcBef>
            </a:pPr>
            <a:r>
              <a:rPr lang="el-GR" sz="2400" b="1" i="1" dirty="0"/>
              <a:t>Συνθήκη </a:t>
            </a:r>
            <a:r>
              <a:rPr lang="el-GR" sz="2400" b="1" i="1" dirty="0" smtClean="0"/>
              <a:t>επαφής</a:t>
            </a:r>
            <a:r>
              <a:rPr lang="en-US" sz="2400" b="1" i="1" dirty="0" smtClean="0"/>
              <a:t>:</a:t>
            </a:r>
            <a:endParaRPr lang="en-US" sz="2400" dirty="0"/>
          </a:p>
          <a:p>
            <a:pPr lvl="2"/>
            <a:endParaRPr lang="en-US" sz="2400" b="1" dirty="0"/>
          </a:p>
          <a:p>
            <a:pPr lvl="2"/>
            <a:endParaRPr lang="en-US" sz="2400" b="1" dirty="0"/>
          </a:p>
          <a:p>
            <a:pPr lvl="2"/>
            <a:endParaRPr lang="en-US" sz="2400" b="1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755576" y="4797152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r>
              <a:rPr lang="en-US" sz="2400" b="1" i="1" dirty="0"/>
              <a:t>  </a:t>
            </a:r>
            <a:r>
              <a:rPr lang="el-GR" sz="2400" b="1" i="1" dirty="0"/>
              <a:t>Περιορισμός</a:t>
            </a:r>
            <a:r>
              <a:rPr lang="en-US" sz="2400" b="1" i="1" dirty="0" smtClean="0"/>
              <a:t>:</a:t>
            </a:r>
            <a:endParaRPr lang="en-US" sz="2400" i="1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55776" y="4221088"/>
            <a:ext cx="439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 MRTS</a:t>
            </a:r>
            <a:r>
              <a:rPr lang="en-US" sz="2400" b="1" baseline="-25000" dirty="0"/>
              <a:t>L,K</a:t>
            </a:r>
            <a:r>
              <a:rPr lang="en-US" sz="2400" b="1" dirty="0"/>
              <a:t> = -MP</a:t>
            </a:r>
            <a:r>
              <a:rPr lang="en-US" sz="2400" b="1" baseline="-25000" dirty="0"/>
              <a:t>L</a:t>
            </a:r>
            <a:r>
              <a:rPr lang="en-US" sz="2400" b="1" dirty="0"/>
              <a:t>/MP</a:t>
            </a:r>
            <a:r>
              <a:rPr lang="en-US" sz="2400" b="1" baseline="-25000" dirty="0"/>
              <a:t>K</a:t>
            </a:r>
            <a:r>
              <a:rPr lang="en-US" sz="2400" b="1" dirty="0"/>
              <a:t> = -w/r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95936" y="4797152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lvl="2"/>
            <a:r>
              <a:rPr lang="en-US" sz="2400" b="1" dirty="0"/>
              <a:t> Q</a:t>
            </a:r>
            <a:r>
              <a:rPr lang="en-US" sz="2400" b="1" baseline="-25000" dirty="0"/>
              <a:t>0</a:t>
            </a:r>
            <a:r>
              <a:rPr lang="en-US" sz="2400" b="1" dirty="0"/>
              <a:t> = f(K,L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0" y="332656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r>
              <a:rPr lang="el-GR" sz="4000" b="1" dirty="0" smtClean="0">
                <a:solidFill>
                  <a:srgbClr val="002060"/>
                </a:solidFill>
              </a:rPr>
              <a:t>Γραμμ</a:t>
            </a:r>
            <a:r>
              <a:rPr lang="el-GR" altLang="ja-JP" sz="4000" b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ές ίσου κόστους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1174CB-94E5-428C-94BC-322695E15A0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>
            <a:off x="930275" y="6283325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 flipV="1">
            <a:off x="914400" y="1295400"/>
            <a:ext cx="0" cy="502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6324600" y="61722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930275" y="2930525"/>
            <a:ext cx="33528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930275" y="4073525"/>
            <a:ext cx="22098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930275" y="1863725"/>
            <a:ext cx="441960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2971800" y="6400800"/>
            <a:ext cx="274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/w  TC</a:t>
            </a:r>
            <a:r>
              <a:rPr lang="en-GB" sz="2400" b="1" baseline="-25000"/>
              <a:t>1</a:t>
            </a:r>
            <a:r>
              <a:rPr lang="en-GB" sz="2400" b="1"/>
              <a:t>/w   TC</a:t>
            </a:r>
            <a:r>
              <a:rPr lang="en-GB" sz="2400" b="1" baseline="-25000"/>
              <a:t>2</a:t>
            </a:r>
            <a:r>
              <a:rPr lang="en-GB" sz="2400" b="1"/>
              <a:t>/w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15875" y="15589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2</a:t>
            </a:r>
            <a:r>
              <a:rPr lang="en-GB" sz="2400" b="1"/>
              <a:t>/r</a:t>
            </a:r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0" y="2667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1</a:t>
            </a:r>
            <a:r>
              <a:rPr lang="en-GB" sz="2400" b="1"/>
              <a:t>/r</a:t>
            </a:r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0" y="3657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/r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V="1">
            <a:off x="3924300" y="1946275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181600" y="1752600"/>
            <a:ext cx="307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dirty="0"/>
              <a:t>Κατεύθυνση αύξησης </a:t>
            </a:r>
            <a:br>
              <a:rPr lang="el-GR" sz="2400" b="1" dirty="0"/>
            </a:br>
            <a:r>
              <a:rPr lang="el-GR" sz="2400" b="1" dirty="0"/>
              <a:t>του συνολικού κόστους</a:t>
            </a:r>
            <a:endParaRPr lang="en-GB" sz="2400" b="1" dirty="0"/>
          </a:p>
        </p:txBody>
      </p:sp>
      <p:sp>
        <p:nvSpPr>
          <p:cNvPr id="15375" name="Arc 15"/>
          <p:cNvSpPr>
            <a:spLocks/>
          </p:cNvSpPr>
          <p:nvPr/>
        </p:nvSpPr>
        <p:spPr bwMode="auto">
          <a:xfrm>
            <a:off x="1547813" y="2717800"/>
            <a:ext cx="2711450" cy="2224088"/>
          </a:xfrm>
          <a:custGeom>
            <a:avLst/>
            <a:gdLst>
              <a:gd name="T0" fmla="*/ 272866527 w 21553"/>
              <a:gd name="T1" fmla="*/ 233714521 h 21165"/>
              <a:gd name="T2" fmla="*/ 0 w 21553"/>
              <a:gd name="T3" fmla="*/ 15768695 h 21165"/>
              <a:gd name="T4" fmla="*/ 341110804 w 21553"/>
              <a:gd name="T5" fmla="*/ 0 h 21165"/>
              <a:gd name="T6" fmla="*/ 0 60000 65536"/>
              <a:gd name="T7" fmla="*/ 0 60000 65536"/>
              <a:gd name="T8" fmla="*/ 0 60000 65536"/>
              <a:gd name="T9" fmla="*/ 0 w 21553"/>
              <a:gd name="T10" fmla="*/ 0 h 21165"/>
              <a:gd name="T11" fmla="*/ 21553 w 21553"/>
              <a:gd name="T12" fmla="*/ 21165 h 21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3" h="21165" fill="none" extrusionOk="0">
                <a:moveTo>
                  <a:pt x="17240" y="21165"/>
                </a:moveTo>
                <a:cubicBezTo>
                  <a:pt x="7703" y="19222"/>
                  <a:pt x="643" y="11140"/>
                  <a:pt x="0" y="1427"/>
                </a:cubicBezTo>
              </a:path>
              <a:path w="21553" h="21165" stroke="0" extrusionOk="0">
                <a:moveTo>
                  <a:pt x="17240" y="21165"/>
                </a:moveTo>
                <a:cubicBezTo>
                  <a:pt x="7703" y="19222"/>
                  <a:pt x="643" y="11140"/>
                  <a:pt x="0" y="1427"/>
                </a:cubicBezTo>
                <a:lnTo>
                  <a:pt x="2155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937000" y="4097338"/>
            <a:ext cx="425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Καμπύλη ισοπαραγωγής</a:t>
            </a:r>
            <a:r>
              <a:rPr lang="el-GR"/>
              <a:t> </a:t>
            </a:r>
            <a:r>
              <a:rPr lang="en-GB" sz="2400" b="1"/>
              <a:t>Q = Q</a:t>
            </a:r>
            <a:r>
              <a:rPr lang="en-GB" sz="2400" b="1" baseline="-25000"/>
              <a:t>0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3292475" y="4378325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920875" y="36925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0500" name="Text Box 6"/>
          <p:cNvSpPr txBox="1">
            <a:spLocks noChangeArrowheads="1"/>
          </p:cNvSpPr>
          <p:nvPr/>
        </p:nvSpPr>
        <p:spPr bwMode="auto">
          <a:xfrm>
            <a:off x="1547664" y="62068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Ελαχιστοπ</a:t>
            </a:r>
            <a:r>
              <a:rPr lang="el-GR" altLang="ja-JP" sz="2800" dirty="0" smtClean="0">
                <a:solidFill>
                  <a:schemeClr val="bg1"/>
                </a:solidFill>
              </a:rPr>
              <a:t>ο</a:t>
            </a:r>
            <a:r>
              <a:rPr lang="el-GR" altLang="ja-JP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ίηση </a:t>
            </a:r>
            <a:r>
              <a:rPr lang="el-GR" altLang="ja-JP" sz="28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του </a:t>
            </a:r>
            <a:r>
              <a:rPr lang="el-GR" altLang="ja-JP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κόστους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  <p:bldP spid="15368" grpId="0" animBg="1"/>
      <p:bldP spid="15373" grpId="0" animBg="1"/>
      <p:bldP spid="15374" grpId="0" autoUpdateAnimBg="0"/>
      <p:bldP spid="15375" grpId="0" animBg="1"/>
      <p:bldP spid="15376" grpId="0" autoUpdateAnimBg="0"/>
      <p:bldP spid="15377" grpId="0" animBg="1"/>
      <p:bldP spid="1537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39C5DA-2F77-4605-88B7-6DC71C85CBC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524000" y="2005013"/>
            <a:ext cx="36957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n-US" sz="2400" dirty="0"/>
              <a:t>Q = 50L</a:t>
            </a:r>
            <a:r>
              <a:rPr lang="en-US" sz="2400" baseline="30000" dirty="0"/>
              <a:t>1/2</a:t>
            </a:r>
            <a:r>
              <a:rPr lang="en-US" sz="2400" dirty="0"/>
              <a:t>K</a:t>
            </a:r>
            <a:r>
              <a:rPr lang="en-US" sz="2400" baseline="30000" dirty="0"/>
              <a:t>1/2</a:t>
            </a:r>
            <a:endParaRPr lang="en-US" sz="2400" dirty="0"/>
          </a:p>
          <a:p>
            <a:pPr lvl="2"/>
            <a:r>
              <a:rPr lang="en-US" sz="2400" dirty="0"/>
              <a:t>MP</a:t>
            </a:r>
            <a:r>
              <a:rPr lang="en-US" sz="2400" baseline="-25000" dirty="0"/>
              <a:t>L</a:t>
            </a:r>
            <a:r>
              <a:rPr lang="en-US" sz="2400" dirty="0"/>
              <a:t> = 25L</a:t>
            </a:r>
            <a:r>
              <a:rPr lang="en-US" sz="2400" baseline="30000" dirty="0"/>
              <a:t>-1/2</a:t>
            </a:r>
            <a:r>
              <a:rPr lang="en-US" sz="2400" dirty="0"/>
              <a:t>K</a:t>
            </a:r>
            <a:r>
              <a:rPr lang="en-US" sz="2400" baseline="30000" dirty="0"/>
              <a:t>1/2</a:t>
            </a:r>
            <a:endParaRPr lang="en-US" sz="2400" dirty="0"/>
          </a:p>
          <a:p>
            <a:pPr lvl="2"/>
            <a:r>
              <a:rPr lang="en-US" sz="2400" dirty="0"/>
              <a:t>MP</a:t>
            </a:r>
            <a:r>
              <a:rPr lang="en-US" sz="2400" baseline="-25000" dirty="0"/>
              <a:t>K</a:t>
            </a:r>
            <a:r>
              <a:rPr lang="en-US" sz="2400" dirty="0"/>
              <a:t> = 25L</a:t>
            </a:r>
            <a:r>
              <a:rPr lang="en-US" sz="2400" baseline="30000" dirty="0"/>
              <a:t>1/2</a:t>
            </a:r>
            <a:r>
              <a:rPr lang="en-US" sz="2400" dirty="0"/>
              <a:t>K</a:t>
            </a:r>
            <a:r>
              <a:rPr lang="en-US" sz="2400" baseline="30000" dirty="0"/>
              <a:t>-1/2</a:t>
            </a:r>
            <a:endParaRPr lang="en-US" sz="2400" dirty="0"/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w = 5</a:t>
            </a:r>
            <a:r>
              <a:rPr lang="el-GR" sz="2400" dirty="0"/>
              <a:t> </a:t>
            </a:r>
            <a:r>
              <a:rPr lang="el-GR" sz="2400" dirty="0" smtClean="0"/>
              <a:t>ευρώ</a:t>
            </a:r>
            <a:r>
              <a:rPr lang="el-GR" dirty="0" smtClean="0"/>
              <a:t> </a:t>
            </a:r>
            <a:endParaRPr lang="en-US" sz="2400" dirty="0"/>
          </a:p>
          <a:p>
            <a:pPr lvl="2"/>
            <a:r>
              <a:rPr lang="en-US" sz="2400" dirty="0"/>
              <a:t>r = 20</a:t>
            </a:r>
            <a:r>
              <a:rPr lang="el-GR" sz="2400" dirty="0"/>
              <a:t> </a:t>
            </a:r>
            <a:r>
              <a:rPr lang="el-GR" sz="2400" dirty="0" smtClean="0"/>
              <a:t>ευρώ</a:t>
            </a:r>
            <a:r>
              <a:rPr lang="el-GR" dirty="0" smtClean="0"/>
              <a:t> </a:t>
            </a:r>
            <a:endParaRPr lang="en-US" sz="2400" dirty="0"/>
          </a:p>
          <a:p>
            <a:pPr lvl="2"/>
            <a:r>
              <a:rPr lang="en-US" sz="2400" dirty="0"/>
              <a:t>Q</a:t>
            </a:r>
            <a:r>
              <a:rPr lang="en-US" sz="2400" baseline="-25000" dirty="0"/>
              <a:t>0</a:t>
            </a:r>
            <a:r>
              <a:rPr lang="en-US" sz="2400" dirty="0"/>
              <a:t> = 1000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899593" y="4725144"/>
            <a:ext cx="66247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r>
              <a:rPr lang="en-US" sz="2400" dirty="0"/>
              <a:t>	MP</a:t>
            </a:r>
            <a:r>
              <a:rPr lang="en-US" sz="2400" baseline="-25000" dirty="0"/>
              <a:t>L</a:t>
            </a:r>
            <a:r>
              <a:rPr lang="en-US" sz="2400" dirty="0"/>
              <a:t>/MP</a:t>
            </a:r>
            <a:r>
              <a:rPr lang="en-US" sz="2400" baseline="-25000" dirty="0"/>
              <a:t>K</a:t>
            </a:r>
            <a:r>
              <a:rPr lang="en-US" sz="2400" dirty="0"/>
              <a:t> = K/L  </a:t>
            </a:r>
            <a:r>
              <a:rPr lang="en-US" sz="2400" dirty="0">
                <a:sym typeface="Symbol" pitchFamily="18" charset="2"/>
              </a:rPr>
              <a:t></a:t>
            </a:r>
            <a:r>
              <a:rPr lang="en-US" sz="2400" dirty="0"/>
              <a:t> K/L = </a:t>
            </a:r>
            <a:r>
              <a:rPr lang="en-US" sz="2400" dirty="0" smtClean="0"/>
              <a:t>5/20</a:t>
            </a:r>
            <a:endParaRPr lang="el-GR" sz="2400" dirty="0" smtClean="0"/>
          </a:p>
          <a:p>
            <a:pPr lvl="2"/>
            <a:r>
              <a:rPr lang="en-US" sz="2400" dirty="0" smtClean="0"/>
              <a:t> </a:t>
            </a:r>
            <a:r>
              <a:rPr lang="el-GR" sz="2400" dirty="0"/>
              <a:t>ή</a:t>
            </a:r>
            <a:r>
              <a:rPr lang="en-US" sz="2400" dirty="0"/>
              <a:t> … L = 4K</a:t>
            </a:r>
          </a:p>
          <a:p>
            <a:pPr lvl="2"/>
            <a:r>
              <a:rPr lang="en-US" sz="2400" dirty="0"/>
              <a:t>	1000 = 50L</a:t>
            </a:r>
            <a:r>
              <a:rPr lang="en-US" sz="2400" baseline="30000" dirty="0"/>
              <a:t>1/2</a:t>
            </a:r>
            <a:r>
              <a:rPr lang="en-US" sz="2400" dirty="0"/>
              <a:t>K</a:t>
            </a:r>
            <a:r>
              <a:rPr lang="en-US" sz="2400" baseline="30000" dirty="0"/>
              <a:t>1/2</a:t>
            </a:r>
            <a:r>
              <a:rPr lang="en-US" sz="2400" dirty="0"/>
              <a:t> </a:t>
            </a:r>
          </a:p>
          <a:p>
            <a:pPr lvl="2"/>
            <a:endParaRPr lang="en-US" sz="2400" dirty="0"/>
          </a:p>
          <a:p>
            <a:r>
              <a:rPr lang="en-US" sz="2400" dirty="0"/>
              <a:t>		K = 10</a:t>
            </a:r>
            <a:r>
              <a:rPr lang="el-GR" sz="2400" dirty="0"/>
              <a:t> και</a:t>
            </a:r>
            <a:r>
              <a:rPr lang="en-US" sz="2400" dirty="0"/>
              <a:t> L = 40</a:t>
            </a: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1600200" y="692696"/>
            <a:ext cx="4267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Εσωτερικ</a:t>
            </a:r>
            <a:r>
              <a:rPr lang="el-GR" altLang="ja-JP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ή </a:t>
            </a:r>
            <a:r>
              <a:rPr lang="el-GR" altLang="ja-JP" sz="28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λύση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651A34-54D4-4983-A981-AE8844DF5AF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381000" y="1846263"/>
            <a:ext cx="332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r>
              <a:rPr lang="en-US" sz="2400" dirty="0"/>
              <a:t>Q = 10L + 2K	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779912" y="1772816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indent="-914400"/>
            <a:r>
              <a:rPr lang="el-GR" sz="2400" dirty="0" smtClean="0"/>
              <a:t>Συνεπώς, </a:t>
            </a:r>
            <a:r>
              <a:rPr lang="en-US" sz="2400" dirty="0" smtClean="0"/>
              <a:t>MP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</a:t>
            </a:r>
            <a:r>
              <a:rPr lang="en-US" sz="2400" dirty="0"/>
              <a:t>= 10</a:t>
            </a:r>
          </a:p>
          <a:p>
            <a:pPr lvl="2"/>
            <a:r>
              <a:rPr lang="el-GR" sz="2400" dirty="0" smtClean="0"/>
              <a:t>      </a:t>
            </a:r>
            <a:r>
              <a:rPr lang="en-US" sz="2400" dirty="0" smtClean="0"/>
              <a:t>MP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755576" y="2636912"/>
            <a:ext cx="6927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lvl="2"/>
            <a:r>
              <a:rPr lang="en-US" sz="2400" dirty="0"/>
              <a:t>w = 5</a:t>
            </a:r>
            <a:r>
              <a:rPr lang="el-GR" sz="2400" dirty="0"/>
              <a:t> </a:t>
            </a:r>
            <a:r>
              <a:rPr lang="el-GR" sz="2400" dirty="0" smtClean="0"/>
              <a:t>ευρώ, </a:t>
            </a:r>
            <a:r>
              <a:rPr lang="en-US" sz="2400" dirty="0" smtClean="0"/>
              <a:t>r </a:t>
            </a:r>
            <a:r>
              <a:rPr lang="en-US" sz="2400" dirty="0"/>
              <a:t>= 2</a:t>
            </a:r>
            <a:r>
              <a:rPr lang="el-GR" sz="2400" dirty="0"/>
              <a:t> </a:t>
            </a:r>
            <a:r>
              <a:rPr lang="el-GR" sz="2400" dirty="0" smtClean="0"/>
              <a:t>ευρώ και </a:t>
            </a:r>
            <a:r>
              <a:rPr lang="en-US" sz="2400" dirty="0" smtClean="0"/>
              <a:t>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200</a:t>
            </a:r>
            <a:endParaRPr lang="en-US" sz="2400" dirty="0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611560" y="3212976"/>
            <a:ext cx="7704856" cy="341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r>
              <a:rPr lang="en-US" sz="2400" dirty="0" smtClean="0"/>
              <a:t>MP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/MP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 </a:t>
            </a:r>
            <a:r>
              <a:rPr lang="en-US" sz="2400" dirty="0"/>
              <a:t>= 10/2 &gt; w/r = 5/2</a:t>
            </a:r>
          </a:p>
          <a:p>
            <a:pPr marL="95250" lvl="1"/>
            <a:r>
              <a:rPr lang="el-GR" sz="2400" dirty="0" smtClean="0"/>
              <a:t>Αλλά… </a:t>
            </a:r>
          </a:p>
          <a:p>
            <a:pPr algn="ctr"/>
            <a:r>
              <a:rPr lang="en-US" sz="2400" dirty="0" smtClean="0"/>
              <a:t>MP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/w = 10/5 &gt; MP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/r = 2/2 </a:t>
            </a:r>
          </a:p>
          <a:p>
            <a:pPr marL="95250" lvl="1"/>
            <a:r>
              <a:rPr lang="el-GR" sz="2400" dirty="0" smtClean="0"/>
              <a:t>Η «απόδοση ενός ευρώ» που ξοδεύεται σε </a:t>
            </a:r>
            <a:r>
              <a:rPr lang="el-GR" sz="2400" dirty="0"/>
              <a:t>εργασία είναι </a:t>
            </a:r>
            <a:r>
              <a:rPr lang="el-GR" sz="2400" dirty="0" smtClean="0"/>
              <a:t>μεγαλύτερη </a:t>
            </a:r>
            <a:r>
              <a:rPr lang="el-GR" sz="2400" dirty="0"/>
              <a:t>από </a:t>
            </a:r>
            <a:r>
              <a:rPr lang="el-GR" sz="2400" dirty="0" smtClean="0"/>
              <a:t>την </a:t>
            </a:r>
            <a:r>
              <a:rPr lang="el-GR" sz="2400" dirty="0"/>
              <a:t>«</a:t>
            </a:r>
            <a:r>
              <a:rPr lang="el-GR" sz="2400" dirty="0" smtClean="0"/>
              <a:t>απόδοση ενός ευρώ» που ξοδεύεται σε κεφαλαιουχικό εξοπλισμό. </a:t>
            </a:r>
          </a:p>
          <a:p>
            <a:pPr marL="95250" lvl="1" algn="ctr"/>
            <a:r>
              <a:rPr lang="el-GR" sz="2400" dirty="0" smtClean="0"/>
              <a:t>Άρα, </a:t>
            </a:r>
            <a:r>
              <a:rPr lang="en-US" sz="2400" dirty="0" smtClean="0"/>
              <a:t>K = 0</a:t>
            </a:r>
            <a:r>
              <a:rPr lang="el-GR" sz="2400" dirty="0" smtClean="0"/>
              <a:t> και</a:t>
            </a:r>
            <a:r>
              <a:rPr lang="en-US" sz="2400" dirty="0" smtClean="0"/>
              <a:t> L = 20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95438" y="6858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Λύση Γωνίας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15616" y="5949280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lvl="2"/>
            <a:r>
              <a:rPr lang="el-GR" sz="2400" dirty="0" smtClean="0"/>
              <a:t>Θα αλλάξει το αποτέλεσμα, αν </a:t>
            </a:r>
            <a:r>
              <a:rPr lang="en-US" sz="2400" dirty="0" smtClean="0"/>
              <a:t>w=</a:t>
            </a:r>
            <a:r>
              <a:rPr lang="el-GR" sz="2400" dirty="0" smtClean="0"/>
              <a:t>9;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/>
      <p:bldP spid="103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04E471-7F28-479D-B305-185AE2ECA3F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228600" y="6308725"/>
            <a:ext cx="54864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244475" y="1279525"/>
            <a:ext cx="1588" cy="502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724525" y="6069013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0" y="779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44475" y="2955925"/>
            <a:ext cx="33528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44475" y="4098925"/>
            <a:ext cx="22098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44475" y="1889125"/>
            <a:ext cx="441960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3203575" y="228600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483100" y="1981200"/>
            <a:ext cx="307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Κατεύθυνση αύξησης </a:t>
            </a:r>
            <a:br>
              <a:rPr lang="el-GR" sz="2400" b="1"/>
            </a:br>
            <a:r>
              <a:rPr lang="el-GR" sz="2400" b="1"/>
              <a:t>του συνολικού κόστους</a:t>
            </a:r>
            <a:endParaRPr lang="en-GB" sz="2400" b="1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244850" y="4149725"/>
            <a:ext cx="425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Καμπύλη ισοπαραγωγής</a:t>
            </a:r>
            <a:r>
              <a:rPr lang="el-GR"/>
              <a:t> </a:t>
            </a:r>
            <a:r>
              <a:rPr lang="en-GB" sz="2400" b="1"/>
              <a:t>Q = Q</a:t>
            </a:r>
            <a:r>
              <a:rPr lang="en-GB" sz="2400" b="1" baseline="-25000"/>
              <a:t>0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 flipV="1">
            <a:off x="1768475" y="4251325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625475" y="1203325"/>
            <a:ext cx="1828800" cy="510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284663" y="5205413"/>
            <a:ext cx="301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Γραμμές ίσου κόστους</a:t>
            </a:r>
            <a:endParaRPr lang="en-GB" sz="2400" b="1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3978275" y="5470525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2301875" y="5837238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627785" y="6464300"/>
            <a:ext cx="621141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b="1" dirty="0"/>
              <a:t>Συνδυασμός εισροών που ελαχιστοποιεί το κόστος </a:t>
            </a:r>
            <a:endParaRPr lang="en-GB" sz="2000" b="1" dirty="0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 flipV="1">
            <a:off x="2483768" y="6381328"/>
            <a:ext cx="144016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Text Box 5"/>
          <p:cNvSpPr txBox="1">
            <a:spLocks noChangeArrowheads="1"/>
          </p:cNvSpPr>
          <p:nvPr/>
        </p:nvSpPr>
        <p:spPr bwMode="auto">
          <a:xfrm>
            <a:off x="609600" y="6096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Ελαχιστοποίηση </a:t>
            </a:r>
            <a:r>
              <a:rPr lang="el-GR" sz="2800" dirty="0">
                <a:solidFill>
                  <a:schemeClr val="bg1"/>
                </a:solidFill>
              </a:rPr>
              <a:t>του κόστους: Γωνιακή λύση</a:t>
            </a:r>
            <a:r>
              <a:rPr lang="el-GR" sz="2800" dirty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animBg="1"/>
      <p:bldP spid="18442" grpId="0" animBg="1"/>
      <p:bldP spid="18443" grpId="0" animBg="1"/>
      <p:bldP spid="18444" grpId="0" autoUpdateAnimBg="0"/>
      <p:bldP spid="18445" grpId="0" autoUpdateAnimBg="0"/>
      <p:bldP spid="18446" grpId="0" animBg="1"/>
      <p:bldP spid="18447" grpId="0" animBg="1"/>
      <p:bldP spid="18448" grpId="0" autoUpdateAnimBg="0"/>
      <p:bldP spid="18449" grpId="0" animBg="1"/>
      <p:bldP spid="18450" grpId="0" autoUpdateAnimBg="0"/>
      <p:bldP spid="18451" grpId="0" autoUpdateAnimBg="0"/>
      <p:bldP spid="184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419525-6AD4-446D-9F93-62F86668719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24579" name="WordArt 2"/>
          <p:cNvSpPr>
            <a:spLocks noChangeArrowheads="1" noChangeShapeType="1" noTextEdit="1"/>
          </p:cNvSpPr>
          <p:nvPr/>
        </p:nvSpPr>
        <p:spPr bwMode="auto">
          <a:xfrm>
            <a:off x="611560" y="548680"/>
            <a:ext cx="6858000" cy="804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Συγκριτική 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στατική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39552" y="1700808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 Unicode MS" pitchFamily="34" charset="-128"/>
              <a:buNone/>
            </a:pPr>
            <a:r>
              <a:rPr lang="el-GR" sz="2400" dirty="0" smtClean="0"/>
              <a:t>Μια </a:t>
            </a:r>
            <a:r>
              <a:rPr lang="el-GR" sz="2400" dirty="0"/>
              <a:t>μεταβολή στη σχετική τιμή των εισροών μεταβάλλει</a:t>
            </a:r>
          </a:p>
          <a:p>
            <a:pPr marL="457200" indent="-457200">
              <a:buFont typeface="Arial Unicode MS" pitchFamily="34" charset="-128"/>
              <a:buNone/>
            </a:pPr>
            <a:r>
              <a:rPr lang="el-GR" sz="2400" dirty="0"/>
              <a:t>     την κλίση της γραμμής ίσου κόστους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11560" y="2619375"/>
            <a:ext cx="76180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• </a:t>
            </a:r>
            <a:r>
              <a:rPr lang="en-US" sz="2400" dirty="0"/>
              <a:t> </a:t>
            </a:r>
            <a:r>
              <a:rPr lang="el-GR" sz="2400" i="1" dirty="0" smtClean="0"/>
              <a:t>Μια αύξηση στο </a:t>
            </a:r>
            <a:r>
              <a:rPr lang="en-US" sz="2400" i="1" dirty="0" smtClean="0"/>
              <a:t>w</a:t>
            </a:r>
            <a:r>
              <a:rPr lang="el-GR" sz="2400" i="1" dirty="0" smtClean="0"/>
              <a:t> μειώνει την ποσότητα εργασίας που ελαχιστοποιεί το κόστος και αυξάνει την ποσότητα του κεφαλαίου που ελαχιστοποιεί το κόστος με φθίνοντα </a:t>
            </a:r>
            <a:r>
              <a:rPr lang="en-US" sz="2400" i="1" dirty="0" smtClean="0"/>
              <a:t>MRTS</a:t>
            </a:r>
            <a:r>
              <a:rPr lang="en-US" sz="2400" i="1" baseline="-25000" dirty="0" smtClean="0"/>
              <a:t>L,K</a:t>
            </a:r>
            <a:r>
              <a:rPr lang="en-US" sz="2400" i="1" dirty="0" smtClean="0"/>
              <a:t>.</a:t>
            </a:r>
            <a:r>
              <a:rPr lang="el-GR" sz="2400" i="1" dirty="0" smtClean="0"/>
              <a:t> (Με δεδομένες σταθερές τις άλλες μεταβλητές) </a:t>
            </a:r>
            <a:endParaRPr lang="en-US" sz="2400" dirty="0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67544" y="4437112"/>
            <a:ext cx="77175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 lvl="4">
              <a:buFont typeface="Symbol" pitchFamily="18" charset="2"/>
              <a:buNone/>
            </a:pPr>
            <a:r>
              <a:rPr lang="el-GR" sz="2400" i="1" dirty="0">
                <a:solidFill>
                  <a:schemeClr val="accent2"/>
                </a:solidFill>
              </a:rPr>
              <a:t>• </a:t>
            </a:r>
            <a:r>
              <a:rPr lang="el-GR" sz="2400" i="1" dirty="0"/>
              <a:t> </a:t>
            </a:r>
            <a:r>
              <a:rPr lang="el-GR" sz="2400" i="1" dirty="0" smtClean="0"/>
              <a:t>Μια </a:t>
            </a:r>
            <a:r>
              <a:rPr lang="el-GR" sz="2400" i="1" dirty="0"/>
              <a:t>αύξηση στο </a:t>
            </a:r>
            <a:r>
              <a:rPr lang="en-US" sz="2400" i="1" dirty="0"/>
              <a:t>r</a:t>
            </a:r>
            <a:r>
              <a:rPr lang="el-GR" sz="2400" i="1" dirty="0"/>
              <a:t> </a:t>
            </a:r>
            <a:r>
              <a:rPr lang="el-GR" sz="2400" i="1" dirty="0" smtClean="0"/>
              <a:t>μειώνει </a:t>
            </a:r>
            <a:r>
              <a:rPr lang="el-GR" sz="2400" i="1" dirty="0"/>
              <a:t>την ποσότητα του κεφαλαίου που ελαχιστοποιεί το κόστος και </a:t>
            </a:r>
            <a:r>
              <a:rPr lang="el-GR" sz="2400" i="1" dirty="0" smtClean="0"/>
              <a:t>αυξάνει </a:t>
            </a:r>
            <a:r>
              <a:rPr lang="el-GR" sz="2400" i="1" dirty="0"/>
              <a:t>την ποσότητα εργασίας που ελαχιστοποιεί το </a:t>
            </a:r>
            <a:r>
              <a:rPr lang="el-GR" sz="2400" i="1" dirty="0" smtClean="0"/>
              <a:t>κόστος (Με δεδομένες σταθερές τις άλλες μεταβλητές) </a:t>
            </a:r>
            <a:r>
              <a:rPr lang="en-US" sz="2400" i="1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utoUpdateAnimBg="0"/>
      <p:bldP spid="8806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B79617-BB61-4D4D-8E77-B1DCD8E2859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838200" y="6519863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838200" y="1752600"/>
            <a:ext cx="0" cy="4767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345238" y="6276975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4925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914400" y="3929063"/>
            <a:ext cx="50292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838200" y="2252663"/>
            <a:ext cx="220980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rc 9"/>
          <p:cNvSpPr>
            <a:spLocks/>
          </p:cNvSpPr>
          <p:nvPr/>
        </p:nvSpPr>
        <p:spPr bwMode="auto">
          <a:xfrm>
            <a:off x="1455738" y="2954338"/>
            <a:ext cx="2711450" cy="2224087"/>
          </a:xfrm>
          <a:custGeom>
            <a:avLst/>
            <a:gdLst>
              <a:gd name="T0" fmla="*/ 272866527 w 21553"/>
              <a:gd name="T1" fmla="*/ 233714205 h 21165"/>
              <a:gd name="T2" fmla="*/ 0 w 21553"/>
              <a:gd name="T3" fmla="*/ 15768688 h 21165"/>
              <a:gd name="T4" fmla="*/ 341110804 w 21553"/>
              <a:gd name="T5" fmla="*/ 0 h 21165"/>
              <a:gd name="T6" fmla="*/ 0 60000 65536"/>
              <a:gd name="T7" fmla="*/ 0 60000 65536"/>
              <a:gd name="T8" fmla="*/ 0 60000 65536"/>
              <a:gd name="T9" fmla="*/ 0 w 21553"/>
              <a:gd name="T10" fmla="*/ 0 h 21165"/>
              <a:gd name="T11" fmla="*/ 21553 w 21553"/>
              <a:gd name="T12" fmla="*/ 21165 h 21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3" h="21165" fill="none" extrusionOk="0">
                <a:moveTo>
                  <a:pt x="17240" y="21165"/>
                </a:moveTo>
                <a:cubicBezTo>
                  <a:pt x="7703" y="19222"/>
                  <a:pt x="643" y="11140"/>
                  <a:pt x="0" y="1427"/>
                </a:cubicBezTo>
              </a:path>
              <a:path w="21553" h="21165" stroke="0" extrusionOk="0">
                <a:moveTo>
                  <a:pt x="17240" y="21165"/>
                </a:moveTo>
                <a:cubicBezTo>
                  <a:pt x="7703" y="19222"/>
                  <a:pt x="643" y="11140"/>
                  <a:pt x="0" y="1427"/>
                </a:cubicBezTo>
                <a:lnTo>
                  <a:pt x="2155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851275" y="4429125"/>
            <a:ext cx="425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Καμπύλη ισοπαραγωγής</a:t>
            </a:r>
            <a:r>
              <a:rPr lang="el-GR"/>
              <a:t> </a:t>
            </a:r>
            <a:r>
              <a:rPr lang="en-GB" sz="2400" b="1"/>
              <a:t>Q = Q</a:t>
            </a:r>
            <a:r>
              <a:rPr lang="en-GB" sz="2400" b="1" baseline="-25000"/>
              <a:t>0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rot="659108" flipH="1">
            <a:off x="3203575" y="4652963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667000" y="45243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508125" y="33559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2895600" y="4462463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484438" y="4070350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/>
              <a:t>Συνδυασμός εισροών που ελαχιστοποιεί το κόστος,</a:t>
            </a:r>
            <a:r>
              <a:rPr lang="en-GB" b="1"/>
              <a:t> w=1</a:t>
            </a:r>
            <a:r>
              <a:rPr lang="el-GR" b="1"/>
              <a:t>, </a:t>
            </a:r>
            <a:r>
              <a:rPr lang="en-GB" b="1"/>
              <a:t>r=1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584325" y="3270250"/>
            <a:ext cx="594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Συνδυασμός εισροών που ελαχιστοποιεί το κόστος,</a:t>
            </a:r>
            <a:r>
              <a:rPr lang="el-GR"/>
              <a:t> </a:t>
            </a:r>
            <a:r>
              <a:rPr lang="en-GB" b="1"/>
              <a:t>w=2, r=1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1752600" y="36242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17525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5619" name="Text Box 7"/>
          <p:cNvSpPr txBox="1">
            <a:spLocks noChangeArrowheads="1"/>
          </p:cNvSpPr>
          <p:nvPr/>
        </p:nvSpPr>
        <p:spPr bwMode="auto">
          <a:xfrm>
            <a:off x="827584" y="609600"/>
            <a:ext cx="7325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Μεταβολή στη σχετική τιμή </a:t>
            </a:r>
            <a:r>
              <a:rPr lang="el-GR" sz="2800" b="1" dirty="0">
                <a:solidFill>
                  <a:schemeClr val="bg1"/>
                </a:solidFill>
              </a:rPr>
              <a:t>των εισροών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 animBg="1"/>
      <p:bldP spid="20489" grpId="0" animBg="1"/>
      <p:bldP spid="20492" grpId="0" autoUpdateAnimBg="0"/>
      <p:bldP spid="20493" grpId="0" autoUpdateAnimBg="0"/>
      <p:bldP spid="20494" grpId="0" animBg="1"/>
      <p:bldP spid="20495" grpId="0" autoUpdateAnimBg="0"/>
      <p:bldP spid="20496" grpId="0" autoUpdateAnimBg="0"/>
      <p:bldP spid="204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E01826-9F21-4AF4-8BBC-617C428B0AB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79512" y="1772816"/>
            <a:ext cx="8791575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/>
            <a:r>
              <a:rPr lang="el-GR" sz="2300" dirty="0" smtClean="0"/>
              <a:t>Μια </a:t>
            </a:r>
            <a:r>
              <a:rPr lang="el-GR" sz="2300" dirty="0"/>
              <a:t>αύξηση στο </a:t>
            </a:r>
            <a:r>
              <a:rPr lang="en-US" sz="2300" dirty="0"/>
              <a:t>Q</a:t>
            </a:r>
            <a:r>
              <a:rPr lang="en-US" sz="2300" baseline="-25000" dirty="0"/>
              <a:t>0</a:t>
            </a:r>
            <a:r>
              <a:rPr lang="en-US" sz="2300" dirty="0"/>
              <a:t> </a:t>
            </a:r>
            <a:r>
              <a:rPr lang="el-GR" sz="2300" dirty="0"/>
              <a:t>μετακινεί την καμπύλη </a:t>
            </a:r>
            <a:r>
              <a:rPr lang="el-GR" sz="2300" dirty="0" err="1" smtClean="0"/>
              <a:t>ισοπαραγωγής</a:t>
            </a:r>
            <a:r>
              <a:rPr lang="el-GR" sz="2300" dirty="0" smtClean="0"/>
              <a:t> προς </a:t>
            </a:r>
            <a:r>
              <a:rPr lang="el-GR" sz="2300" dirty="0"/>
              <a:t>τα πάνω και δεξιά</a:t>
            </a:r>
            <a:r>
              <a:rPr lang="en-US" sz="2300" dirty="0"/>
              <a:t>. </a:t>
            </a:r>
          </a:p>
          <a:p>
            <a:r>
              <a:rPr lang="el-GR" sz="2300" u="sng" dirty="0">
                <a:solidFill>
                  <a:schemeClr val="accent2"/>
                </a:solidFill>
              </a:rPr>
              <a:t>Ορισμός</a:t>
            </a:r>
            <a:r>
              <a:rPr lang="el-GR" sz="2300" dirty="0">
                <a:solidFill>
                  <a:schemeClr val="accent2"/>
                </a:solidFill>
              </a:rPr>
              <a:t>:</a:t>
            </a:r>
            <a:r>
              <a:rPr lang="el-GR" sz="2300" dirty="0"/>
              <a:t> Οι συνδυασμοί εισροών που ελαχιστοποιούν το κόστος, καθώς ποικίλλει το </a:t>
            </a:r>
            <a:r>
              <a:rPr lang="en-US" sz="2300" dirty="0"/>
              <a:t> Q</a:t>
            </a:r>
            <a:r>
              <a:rPr lang="en-US" sz="2300" baseline="-25000" dirty="0"/>
              <a:t>0</a:t>
            </a:r>
            <a:r>
              <a:rPr lang="en-US" sz="2300" dirty="0"/>
              <a:t> </a:t>
            </a:r>
            <a:r>
              <a:rPr lang="el-GR" sz="2300" dirty="0"/>
              <a:t>σχηματίζουν την</a:t>
            </a:r>
          </a:p>
          <a:p>
            <a:endParaRPr lang="en-US" sz="2300" dirty="0"/>
          </a:p>
          <a:p>
            <a:r>
              <a:rPr lang="el-GR" sz="2300" u="sng" dirty="0">
                <a:solidFill>
                  <a:schemeClr val="accent2"/>
                </a:solidFill>
              </a:rPr>
              <a:t>Ορισμός</a:t>
            </a:r>
            <a:r>
              <a:rPr lang="el-GR" sz="2300" dirty="0">
                <a:solidFill>
                  <a:schemeClr val="accent2"/>
                </a:solidFill>
              </a:rPr>
              <a:t>:</a:t>
            </a:r>
            <a:r>
              <a:rPr lang="el-GR" sz="2300" dirty="0"/>
              <a:t> Αν οι ποσότητες εργασίας και κεφαλαίου που ελαχιστοποιούν το κόστος αυξάνονται καθώς αυξάνεται η παραγωγή, η εργασία και το κεφάλαιο είναι</a:t>
            </a:r>
          </a:p>
          <a:p>
            <a:endParaRPr lang="en-US" sz="2300" dirty="0"/>
          </a:p>
          <a:p>
            <a:r>
              <a:rPr lang="el-GR" sz="2300" u="sng" dirty="0">
                <a:solidFill>
                  <a:schemeClr val="accent2"/>
                </a:solidFill>
              </a:rPr>
              <a:t>Ορισμός</a:t>
            </a:r>
            <a:r>
              <a:rPr lang="el-GR" sz="2300" dirty="0">
                <a:solidFill>
                  <a:schemeClr val="accent2"/>
                </a:solidFill>
              </a:rPr>
              <a:t>:</a:t>
            </a:r>
            <a:r>
              <a:rPr lang="el-GR" sz="2300" dirty="0"/>
              <a:t> Αν η ποσότητα μιας εισροής που ελαχιστοποιεί το κόστος μειώνεται καθώς η επιχείρηση παράγει περισσότερη παραγωγή, η εισροή αυτή ονομάζεται</a:t>
            </a:r>
            <a:endParaRPr lang="en-US" sz="2300" dirty="0"/>
          </a:p>
        </p:txBody>
      </p:sp>
      <p:sp>
        <p:nvSpPr>
          <p:cNvPr id="26628" name="WordArt 3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2895600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Ορισμοί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436096" y="2780928"/>
            <a:ext cx="2779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dirty="0"/>
              <a:t>γραμμή επέκτασης.</a:t>
            </a:r>
            <a:endParaRPr lang="en-US" sz="2400" b="1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868144" y="4221088"/>
            <a:ext cx="354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/>
              <a:t>κανονικές εισροές</a:t>
            </a:r>
            <a:r>
              <a:rPr lang="en-US" sz="2400" dirty="0"/>
              <a:t>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220072" y="5589240"/>
            <a:ext cx="348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/>
              <a:t>κατώτερη εισροή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09" grpId="0" autoUpdateAnimBg="0"/>
      <p:bldP spid="215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863129-B65A-4483-BD43-6F13F3712C6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930275" y="6291263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930275" y="1262063"/>
            <a:ext cx="0" cy="502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416675" y="603885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930275" y="2938463"/>
            <a:ext cx="33528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930275" y="4081463"/>
            <a:ext cx="22098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930275" y="1871663"/>
            <a:ext cx="441960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971800" y="6400800"/>
            <a:ext cx="274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/w  TC</a:t>
            </a:r>
            <a:r>
              <a:rPr lang="en-GB" sz="2400" b="1" baseline="-25000"/>
              <a:t>1</a:t>
            </a:r>
            <a:r>
              <a:rPr lang="en-GB" sz="2400" b="1"/>
              <a:t>/w   TC</a:t>
            </a:r>
            <a:r>
              <a:rPr lang="en-GB" sz="2400" b="1" baseline="-25000"/>
              <a:t>2</a:t>
            </a:r>
            <a:r>
              <a:rPr lang="en-GB" sz="2400" b="1"/>
              <a:t>/w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5875" y="15589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2</a:t>
            </a:r>
            <a:r>
              <a:rPr lang="en-GB" sz="2400" b="1"/>
              <a:t>/r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0" y="2667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1</a:t>
            </a:r>
            <a:r>
              <a:rPr lang="en-GB" sz="2400" b="1"/>
              <a:t>/r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0" y="3657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/r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486400" y="1143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22543" name="Arc 15"/>
          <p:cNvSpPr>
            <a:spLocks/>
          </p:cNvSpPr>
          <p:nvPr/>
        </p:nvSpPr>
        <p:spPr bwMode="auto">
          <a:xfrm>
            <a:off x="1547813" y="2725738"/>
            <a:ext cx="2711450" cy="2224087"/>
          </a:xfrm>
          <a:custGeom>
            <a:avLst/>
            <a:gdLst>
              <a:gd name="T0" fmla="*/ 272866527 w 21553"/>
              <a:gd name="T1" fmla="*/ 233714205 h 21165"/>
              <a:gd name="T2" fmla="*/ 0 w 21553"/>
              <a:gd name="T3" fmla="*/ 15768688 h 21165"/>
              <a:gd name="T4" fmla="*/ 341110804 w 21553"/>
              <a:gd name="T5" fmla="*/ 0 h 21165"/>
              <a:gd name="T6" fmla="*/ 0 60000 65536"/>
              <a:gd name="T7" fmla="*/ 0 60000 65536"/>
              <a:gd name="T8" fmla="*/ 0 60000 65536"/>
              <a:gd name="T9" fmla="*/ 0 w 21553"/>
              <a:gd name="T10" fmla="*/ 0 h 21165"/>
              <a:gd name="T11" fmla="*/ 21553 w 21553"/>
              <a:gd name="T12" fmla="*/ 21165 h 21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3" h="21165" fill="none" extrusionOk="0">
                <a:moveTo>
                  <a:pt x="17240" y="21165"/>
                </a:moveTo>
                <a:cubicBezTo>
                  <a:pt x="7703" y="19222"/>
                  <a:pt x="643" y="11140"/>
                  <a:pt x="0" y="1427"/>
                </a:cubicBezTo>
              </a:path>
              <a:path w="21553" h="21165" stroke="0" extrusionOk="0">
                <a:moveTo>
                  <a:pt x="17240" y="21165"/>
                </a:moveTo>
                <a:cubicBezTo>
                  <a:pt x="7703" y="19222"/>
                  <a:pt x="643" y="11140"/>
                  <a:pt x="0" y="1427"/>
                </a:cubicBezTo>
                <a:lnTo>
                  <a:pt x="2155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886200" y="4094163"/>
            <a:ext cx="425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Καμπύλη ισοπαραγωγής</a:t>
            </a:r>
            <a:r>
              <a:rPr lang="el-GR"/>
              <a:t> </a:t>
            </a:r>
            <a:r>
              <a:rPr lang="en-GB" sz="2400" b="1"/>
              <a:t>Q = Q</a:t>
            </a:r>
            <a:r>
              <a:rPr lang="en-GB" sz="2400" b="1" baseline="-25000"/>
              <a:t>0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3292475" y="4386263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920875" y="36861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2547" name="Arc 19"/>
          <p:cNvSpPr>
            <a:spLocks/>
          </p:cNvSpPr>
          <p:nvPr/>
        </p:nvSpPr>
        <p:spPr bwMode="auto">
          <a:xfrm>
            <a:off x="2225675" y="2481263"/>
            <a:ext cx="1598613" cy="1598612"/>
          </a:xfrm>
          <a:custGeom>
            <a:avLst/>
            <a:gdLst>
              <a:gd name="T0" fmla="*/ 112476389 w 21584"/>
              <a:gd name="T1" fmla="*/ 118461049 h 21573"/>
              <a:gd name="T2" fmla="*/ 0 w 21584"/>
              <a:gd name="T3" fmla="*/ 4502760 h 21573"/>
              <a:gd name="T4" fmla="*/ 118400825 w 21584"/>
              <a:gd name="T5" fmla="*/ 0 h 21573"/>
              <a:gd name="T6" fmla="*/ 0 60000 65536"/>
              <a:gd name="T7" fmla="*/ 0 60000 65536"/>
              <a:gd name="T8" fmla="*/ 0 60000 65536"/>
              <a:gd name="T9" fmla="*/ 0 w 21584"/>
              <a:gd name="T10" fmla="*/ 0 h 21573"/>
              <a:gd name="T11" fmla="*/ 21584 w 21584"/>
              <a:gd name="T12" fmla="*/ 21573 h 215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4" h="21573" fill="none" extrusionOk="0">
                <a:moveTo>
                  <a:pt x="20504" y="21572"/>
                </a:moveTo>
                <a:cubicBezTo>
                  <a:pt x="9324" y="21013"/>
                  <a:pt x="424" y="12005"/>
                  <a:pt x="-1" y="820"/>
                </a:cubicBezTo>
              </a:path>
              <a:path w="21584" h="21573" stroke="0" extrusionOk="0">
                <a:moveTo>
                  <a:pt x="20504" y="21572"/>
                </a:moveTo>
                <a:cubicBezTo>
                  <a:pt x="9324" y="21013"/>
                  <a:pt x="424" y="12005"/>
                  <a:pt x="-1" y="820"/>
                </a:cubicBezTo>
                <a:lnTo>
                  <a:pt x="21584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454275" y="31527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2549" name="Arc 21"/>
          <p:cNvSpPr>
            <a:spLocks/>
          </p:cNvSpPr>
          <p:nvPr/>
        </p:nvSpPr>
        <p:spPr bwMode="auto">
          <a:xfrm>
            <a:off x="1631950" y="4348163"/>
            <a:ext cx="1014413" cy="1016000"/>
          </a:xfrm>
          <a:custGeom>
            <a:avLst/>
            <a:gdLst>
              <a:gd name="T0" fmla="*/ 40509626 w 21307"/>
              <a:gd name="T1" fmla="*/ 48405903 h 21325"/>
              <a:gd name="T2" fmla="*/ 0 w 21307"/>
              <a:gd name="T3" fmla="*/ 8049102 h 21325"/>
              <a:gd name="T4" fmla="*/ 48295565 w 21307"/>
              <a:gd name="T5" fmla="*/ 0 h 21325"/>
              <a:gd name="T6" fmla="*/ 0 60000 65536"/>
              <a:gd name="T7" fmla="*/ 0 60000 65536"/>
              <a:gd name="T8" fmla="*/ 0 60000 65536"/>
              <a:gd name="T9" fmla="*/ 0 w 21307"/>
              <a:gd name="T10" fmla="*/ 0 h 21325"/>
              <a:gd name="T11" fmla="*/ 21307 w 21307"/>
              <a:gd name="T12" fmla="*/ 21325 h 21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7" h="21325" fill="none" extrusionOk="0">
                <a:moveTo>
                  <a:pt x="17871" y="21325"/>
                </a:moveTo>
                <a:cubicBezTo>
                  <a:pt x="8715" y="19850"/>
                  <a:pt x="1522" y="12694"/>
                  <a:pt x="0" y="3545"/>
                </a:cubicBezTo>
              </a:path>
              <a:path w="21307" h="21325" stroke="0" extrusionOk="0">
                <a:moveTo>
                  <a:pt x="17871" y="21325"/>
                </a:moveTo>
                <a:cubicBezTo>
                  <a:pt x="8715" y="19850"/>
                  <a:pt x="1522" y="12694"/>
                  <a:pt x="0" y="3545"/>
                </a:cubicBezTo>
                <a:lnTo>
                  <a:pt x="2130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692275" y="46005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V="1">
            <a:off x="1768475" y="49958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flipV="1">
            <a:off x="1920875" y="4157663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V="1">
            <a:off x="2225675" y="3624263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2682875" y="3167063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2895600" y="2700338"/>
            <a:ext cx="250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Γραμμή επέκτασης</a:t>
            </a:r>
            <a:endParaRPr lang="en-GB" sz="2400" b="1"/>
          </a:p>
        </p:txBody>
      </p:sp>
      <p:sp>
        <p:nvSpPr>
          <p:cNvPr id="27676" name="Text Box 17"/>
          <p:cNvSpPr txBox="1">
            <a:spLocks noChangeArrowheads="1"/>
          </p:cNvSpPr>
          <p:nvPr/>
        </p:nvSpPr>
        <p:spPr bwMode="auto">
          <a:xfrm>
            <a:off x="609600" y="609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</a:t>
            </a:r>
            <a:r>
              <a:rPr lang="el-GR" sz="2400">
                <a:solidFill>
                  <a:schemeClr val="bg1"/>
                </a:solidFill>
              </a:rPr>
              <a:t>Μια γραμμ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ή επέκτασης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 animBg="1"/>
      <p:bldP spid="22543" grpId="0" animBg="1"/>
      <p:bldP spid="22544" grpId="0" autoUpdateAnimBg="0"/>
      <p:bldP spid="22546" grpId="0" autoUpdateAnimBg="0"/>
      <p:bldP spid="22547" grpId="0" animBg="1"/>
      <p:bldP spid="22548" grpId="0" autoUpdateAnimBg="0"/>
      <p:bldP spid="22549" grpId="0" animBg="1"/>
      <p:bldP spid="22550" grpId="0" autoUpdateAnimBg="0"/>
      <p:bldP spid="22551" grpId="0" animBg="1"/>
      <p:bldP spid="22552" grpId="0" animBg="1"/>
      <p:bldP spid="22553" grpId="0" animBg="1"/>
      <p:bldP spid="22554" grpId="0" animBg="1"/>
      <p:bldP spid="2255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90E178-870E-4EDB-924C-3B72634A69F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9699" name="WordArt 2"/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6172200" cy="287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 Συναρτήσεις ζήτησης εισροών</a:t>
            </a:r>
          </a:p>
          <a:p>
            <a:pPr algn="ctr"/>
            <a:endParaRPr lang="el-GR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  <a:p>
            <a:pPr algn="ctr"/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539552" y="1916832"/>
            <a:ext cx="7990656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                          Οι ποσότητες εργασίας και κεφαλαίου που ελαχιστοποιούν το κόστος για </a:t>
            </a:r>
            <a:r>
              <a:rPr lang="el-GR" sz="2400" dirty="0" smtClean="0"/>
              <a:t>τα διάφορα επίπεδα των </a:t>
            </a:r>
            <a:r>
              <a:rPr lang="en-US" sz="2400" dirty="0"/>
              <a:t>Q</a:t>
            </a:r>
            <a:r>
              <a:rPr lang="el-GR" sz="2400" dirty="0"/>
              <a:t>, </a:t>
            </a:r>
            <a:r>
              <a:rPr lang="en-US" sz="2400" dirty="0"/>
              <a:t>w</a:t>
            </a:r>
            <a:r>
              <a:rPr lang="el-GR" sz="2400" dirty="0"/>
              <a:t> και </a:t>
            </a:r>
            <a:r>
              <a:rPr lang="en-US" sz="2400" dirty="0"/>
              <a:t>r</a:t>
            </a:r>
            <a:r>
              <a:rPr lang="el-GR" sz="2400" dirty="0"/>
              <a:t> είναι οι </a:t>
            </a:r>
            <a:r>
              <a:rPr lang="el-GR" sz="2400" b="1" dirty="0"/>
              <a:t>συναρτήσεις ζήτησης εισροών</a:t>
            </a:r>
            <a:r>
              <a:rPr lang="el-GR" sz="2400" dirty="0"/>
              <a:t>.</a:t>
            </a:r>
            <a:endParaRPr lang="en-US" sz="2400" dirty="0"/>
          </a:p>
          <a:p>
            <a:endParaRPr lang="en-US" sz="2400" dirty="0"/>
          </a:p>
          <a:p>
            <a:pPr algn="ctr"/>
            <a:r>
              <a:rPr lang="en-US" sz="2400" dirty="0"/>
              <a:t>L = L*(</a:t>
            </a:r>
            <a:r>
              <a:rPr lang="en-US" sz="2400" dirty="0" err="1"/>
              <a:t>Q,w,r</a:t>
            </a:r>
            <a:r>
              <a:rPr lang="en-US" sz="2400" dirty="0"/>
              <a:t>)</a:t>
            </a:r>
          </a:p>
          <a:p>
            <a:pPr algn="ctr"/>
            <a:r>
              <a:rPr lang="en-US" sz="2400" dirty="0"/>
              <a:t>K = K*(</a:t>
            </a:r>
            <a:r>
              <a:rPr lang="en-US" sz="2400" dirty="0" err="1"/>
              <a:t>Q,w,r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0354" name="WordArt 2"/>
          <p:cNvSpPr>
            <a:spLocks noChangeArrowheads="1" noChangeShapeType="1" noTextEdit="1"/>
          </p:cNvSpPr>
          <p:nvPr/>
        </p:nvSpPr>
        <p:spPr bwMode="auto">
          <a:xfrm>
            <a:off x="683568" y="1916832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549275" y="3014663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V="1">
            <a:off x="549275" y="423863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86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343400" y="28956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52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235074" y="1185863"/>
            <a:ext cx="24557" cy="5267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1979712" y="1719263"/>
            <a:ext cx="17363" cy="46620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682874" y="2024063"/>
            <a:ext cx="16917" cy="44292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539552" y="3319463"/>
            <a:ext cx="9723" cy="31338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539552" y="6453336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191000" y="64008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0" y="33528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w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082675" y="39909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844675" y="46767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514600" y="51847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2915816" y="5517232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L*(Q</a:t>
            </a:r>
            <a:r>
              <a:rPr lang="en-GB" sz="2400" b="1" baseline="30000" dirty="0"/>
              <a:t>0</a:t>
            </a:r>
            <a:r>
              <a:rPr lang="en-GB" sz="2400" b="1" dirty="0"/>
              <a:t>,w,r)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082675" y="7143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905000" y="16764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 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828800" y="1346200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/>
              <a:t>•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2530475" y="16287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30742" name="Arc 22"/>
          <p:cNvSpPr>
            <a:spLocks/>
          </p:cNvSpPr>
          <p:nvPr/>
        </p:nvSpPr>
        <p:spPr bwMode="auto">
          <a:xfrm>
            <a:off x="930275" y="271463"/>
            <a:ext cx="2741613" cy="1906587"/>
          </a:xfrm>
          <a:custGeom>
            <a:avLst/>
            <a:gdLst>
              <a:gd name="T0" fmla="*/ 339526569 w 22138"/>
              <a:gd name="T1" fmla="*/ 168220361 h 21600"/>
              <a:gd name="T2" fmla="*/ 0 w 22138"/>
              <a:gd name="T3" fmla="*/ 15185083 h 21600"/>
              <a:gd name="T4" fmla="*/ 329925850 w 22138"/>
              <a:gd name="T5" fmla="*/ 0 h 21600"/>
              <a:gd name="T6" fmla="*/ 0 60000 65536"/>
              <a:gd name="T7" fmla="*/ 0 60000 65536"/>
              <a:gd name="T8" fmla="*/ 0 60000 65536"/>
              <a:gd name="T9" fmla="*/ 0 w 22138"/>
              <a:gd name="T10" fmla="*/ 0 h 21600"/>
              <a:gd name="T11" fmla="*/ 22138 w 22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38" h="21600" fill="none" extrusionOk="0">
                <a:moveTo>
                  <a:pt x="22137" y="21590"/>
                </a:moveTo>
                <a:cubicBezTo>
                  <a:pt x="21929" y="21596"/>
                  <a:pt x="21720" y="21599"/>
                  <a:pt x="21512" y="21600"/>
                </a:cubicBezTo>
                <a:cubicBezTo>
                  <a:pt x="10337" y="21600"/>
                  <a:pt x="1008" y="13077"/>
                  <a:pt x="0" y="1948"/>
                </a:cubicBezTo>
              </a:path>
              <a:path w="22138" h="21600" stroke="0" extrusionOk="0">
                <a:moveTo>
                  <a:pt x="22137" y="21590"/>
                </a:moveTo>
                <a:cubicBezTo>
                  <a:pt x="21929" y="21596"/>
                  <a:pt x="21720" y="21599"/>
                  <a:pt x="21512" y="21600"/>
                </a:cubicBezTo>
                <a:cubicBezTo>
                  <a:pt x="10337" y="21600"/>
                  <a:pt x="1008" y="13077"/>
                  <a:pt x="0" y="1948"/>
                </a:cubicBezTo>
                <a:lnTo>
                  <a:pt x="21512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597275" y="1787525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Q</a:t>
            </a:r>
            <a:r>
              <a:rPr lang="en-GB" sz="2400" b="1" baseline="30000"/>
              <a:t>0</a:t>
            </a:r>
            <a:endParaRPr lang="en-GB" sz="2400" b="1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1997075" y="1947863"/>
            <a:ext cx="1524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1387475" y="1414463"/>
            <a:ext cx="1524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930275" y="804863"/>
            <a:ext cx="838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3429000" y="2308225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W</a:t>
            </a:r>
            <a:r>
              <a:rPr lang="en-GB" sz="1600" b="1" baseline="-25000"/>
              <a:t>1</a:t>
            </a:r>
            <a:r>
              <a:rPr lang="en-GB" sz="1600" b="1"/>
              <a:t>/r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2667000" y="2308225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W</a:t>
            </a:r>
            <a:r>
              <a:rPr lang="en-GB" sz="1600" b="1" baseline="-25000"/>
              <a:t>2</a:t>
            </a:r>
            <a:r>
              <a:rPr lang="en-GB" sz="1600" b="1"/>
              <a:t>/r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1371600" y="1851025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W</a:t>
            </a:r>
            <a:r>
              <a:rPr lang="en-GB" sz="1600" b="1" baseline="-25000"/>
              <a:t>3</a:t>
            </a:r>
            <a:r>
              <a:rPr lang="en-GB" sz="1600" b="1"/>
              <a:t>/r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1143000" y="6400800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L</a:t>
            </a:r>
            <a:r>
              <a:rPr lang="en-GB" sz="2400" b="1" baseline="-25000" dirty="0"/>
              <a:t>1          </a:t>
            </a:r>
            <a:r>
              <a:rPr lang="en-GB" sz="2400" b="1" dirty="0"/>
              <a:t>L</a:t>
            </a:r>
            <a:r>
              <a:rPr lang="en-GB" sz="2400" b="1" baseline="-25000" dirty="0"/>
              <a:t>2</a:t>
            </a:r>
            <a:r>
              <a:rPr lang="en-GB" sz="2400" b="1" dirty="0"/>
              <a:t>      L</a:t>
            </a:r>
            <a:r>
              <a:rPr lang="en-GB" sz="2400" b="1" baseline="-25000" dirty="0"/>
              <a:t>3</a:t>
            </a:r>
            <a:endParaRPr lang="en-GB" sz="2400" b="1" dirty="0"/>
          </a:p>
        </p:txBody>
      </p:sp>
      <p:sp>
        <p:nvSpPr>
          <p:cNvPr id="30751" name="Text Box 6"/>
          <p:cNvSpPr txBox="1">
            <a:spLocks noChangeArrowheads="1"/>
          </p:cNvSpPr>
          <p:nvPr/>
        </p:nvSpPr>
        <p:spPr bwMode="auto">
          <a:xfrm>
            <a:off x="2411760" y="332656"/>
            <a:ext cx="5327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</a:rPr>
              <a:t>Συναρτήσεις </a:t>
            </a:r>
            <a:r>
              <a:rPr lang="el-GR" sz="2800" b="1" dirty="0">
                <a:solidFill>
                  <a:srgbClr val="002060"/>
                </a:solidFill>
              </a:rPr>
              <a:t>ζήτησης εισροών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F2F139-F9B0-4513-86F1-18F288D20A5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683568" y="1772816"/>
            <a:ext cx="73448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u="sng" dirty="0"/>
          </a:p>
          <a:p>
            <a:r>
              <a:rPr lang="en-US" sz="2400" dirty="0"/>
              <a:t>	Q = 50L</a:t>
            </a:r>
            <a:r>
              <a:rPr lang="en-US" sz="2400" baseline="30000" dirty="0"/>
              <a:t>1/2</a:t>
            </a:r>
            <a:r>
              <a:rPr lang="en-US" sz="2400" dirty="0"/>
              <a:t>K</a:t>
            </a:r>
            <a:r>
              <a:rPr lang="en-US" sz="2400" baseline="30000" dirty="0"/>
              <a:t>1/2</a:t>
            </a:r>
            <a:endParaRPr lang="en-US" sz="2400" dirty="0"/>
          </a:p>
          <a:p>
            <a:r>
              <a:rPr lang="en-US" sz="2400" dirty="0"/>
              <a:t>	MP</a:t>
            </a:r>
            <a:r>
              <a:rPr lang="en-US" sz="2400" baseline="-25000" dirty="0"/>
              <a:t>L</a:t>
            </a:r>
            <a:r>
              <a:rPr lang="en-US" sz="2400" dirty="0"/>
              <a:t>/MP</a:t>
            </a:r>
            <a:r>
              <a:rPr lang="en-US" sz="2400" baseline="-25000" dirty="0"/>
              <a:t>K</a:t>
            </a:r>
            <a:r>
              <a:rPr lang="en-US" sz="2400" dirty="0"/>
              <a:t> = w/r </a:t>
            </a:r>
            <a:r>
              <a:rPr lang="en-US" sz="2400" dirty="0">
                <a:sym typeface="Symbol" pitchFamily="18" charset="2"/>
              </a:rPr>
              <a:t></a:t>
            </a:r>
            <a:r>
              <a:rPr lang="en-US" sz="2400" dirty="0"/>
              <a:t> K/L = w/r … </a:t>
            </a:r>
            <a:r>
              <a:rPr lang="el-GR" sz="2400" dirty="0"/>
              <a:t>ή</a:t>
            </a:r>
            <a:r>
              <a:rPr lang="en-US" sz="2400" dirty="0"/>
              <a:t>… K=(w/r)L</a:t>
            </a:r>
          </a:p>
          <a:p>
            <a:r>
              <a:rPr lang="en-US" sz="2400" i="1" dirty="0" smtClean="0"/>
              <a:t>      </a:t>
            </a:r>
            <a:r>
              <a:rPr lang="el-GR" sz="2400" i="1" dirty="0"/>
              <a:t>Αυτή είναι η εξίσωση για τη γραμμή επέκτασης</a:t>
            </a:r>
            <a:r>
              <a:rPr lang="en-US" sz="2400" i="1" dirty="0"/>
              <a:t>…</a:t>
            </a:r>
          </a:p>
          <a:p>
            <a:endParaRPr lang="en-US" sz="2400" dirty="0"/>
          </a:p>
          <a:p>
            <a:endParaRPr lang="en-US" sz="2400" i="1" dirty="0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331913" y="5289550"/>
            <a:ext cx="7200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•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l-GR" sz="2400" i="1" dirty="0"/>
              <a:t>Η εργασία και το κεφάλαιο είναι κανονικές εισροές</a:t>
            </a:r>
            <a:endParaRPr lang="en-US" sz="2400" i="1" dirty="0"/>
          </a:p>
          <a:p>
            <a:r>
              <a:rPr lang="en-US" sz="2400" dirty="0">
                <a:solidFill>
                  <a:srgbClr val="FF0000"/>
                </a:solidFill>
              </a:rPr>
              <a:t>•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l-GR" sz="2400" i="1" dirty="0"/>
              <a:t>Η εργασία είναι φθίνουσα συνάρτηση του </a:t>
            </a:r>
            <a:r>
              <a:rPr lang="en-US" sz="2400" i="1" dirty="0"/>
              <a:t>w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•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l-GR" sz="2400" i="1" dirty="0"/>
              <a:t>Η εργασία είναι αύξουσα συνάρτηση του </a:t>
            </a:r>
            <a:r>
              <a:rPr lang="en-US" sz="2400" i="1" dirty="0"/>
              <a:t>r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31640" y="3501008"/>
            <a:ext cx="6330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0</a:t>
            </a:r>
            <a:r>
              <a:rPr lang="en-US" sz="2400" dirty="0"/>
              <a:t> = 50L</a:t>
            </a:r>
            <a:r>
              <a:rPr lang="en-US" sz="2400" baseline="30000" dirty="0"/>
              <a:t>1/2</a:t>
            </a:r>
            <a:r>
              <a:rPr lang="en-US" sz="2400" dirty="0"/>
              <a:t>[(w/r)L]</a:t>
            </a:r>
            <a:r>
              <a:rPr lang="en-US" sz="2400" baseline="30000" dirty="0"/>
              <a:t>1/2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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L*(</a:t>
            </a:r>
            <a:r>
              <a:rPr lang="en-US" sz="2400" dirty="0" err="1"/>
              <a:t>Q,w,r</a:t>
            </a:r>
            <a:r>
              <a:rPr lang="en-US" sz="2400" dirty="0"/>
              <a:t>) = (Q</a:t>
            </a:r>
            <a:r>
              <a:rPr lang="en-US" sz="2400" baseline="-25000" dirty="0"/>
              <a:t>0</a:t>
            </a:r>
            <a:r>
              <a:rPr lang="en-US" sz="2400" dirty="0"/>
              <a:t>/50)(r/w)</a:t>
            </a:r>
            <a:r>
              <a:rPr lang="en-US" sz="2400" baseline="30000" dirty="0"/>
              <a:t>1/2 </a:t>
            </a:r>
            <a:r>
              <a:rPr lang="en-US" sz="2400" dirty="0"/>
              <a:t>   </a:t>
            </a:r>
          </a:p>
          <a:p>
            <a:r>
              <a:rPr lang="en-US" sz="2400" dirty="0"/>
              <a:t>K*(</a:t>
            </a:r>
            <a:r>
              <a:rPr lang="en-US" sz="2400" dirty="0" err="1"/>
              <a:t>Q,w,r</a:t>
            </a:r>
            <a:r>
              <a:rPr lang="en-US" sz="2400" dirty="0"/>
              <a:t>) = (Q</a:t>
            </a:r>
            <a:r>
              <a:rPr lang="en-US" sz="2400" baseline="-25000" dirty="0"/>
              <a:t>0</a:t>
            </a:r>
            <a:r>
              <a:rPr lang="en-US" sz="2400" dirty="0"/>
              <a:t>/50)(w/r)</a:t>
            </a:r>
            <a:r>
              <a:rPr lang="en-US" sz="2400" baseline="30000" dirty="0"/>
              <a:t>1/2</a:t>
            </a:r>
          </a:p>
        </p:txBody>
      </p:sp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1475656" y="620688"/>
            <a:ext cx="5326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Συναρτήσεις </a:t>
            </a:r>
            <a:r>
              <a:rPr lang="el-GR" sz="2800" b="1" dirty="0">
                <a:solidFill>
                  <a:schemeClr val="bg1"/>
                </a:solidFill>
              </a:rPr>
              <a:t>ζήτησης εισροών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7E1226-41CD-4083-B74F-E361356951E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2771" name="WordArt 2"/>
          <p:cNvSpPr>
            <a:spLocks noChangeArrowheads="1" noChangeShapeType="1" noTextEdit="1"/>
          </p:cNvSpPr>
          <p:nvPr/>
        </p:nvSpPr>
        <p:spPr bwMode="auto">
          <a:xfrm>
            <a:off x="251520" y="304800"/>
            <a:ext cx="8712968" cy="1279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Δυαδικότητα</a:t>
            </a:r>
            <a:r>
              <a:rPr lang="el-GR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:  </a:t>
            </a:r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«</a:t>
            </a:r>
            <a:r>
              <a:rPr lang="el-GR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Ανάστροφος υπολογισμός» της </a:t>
            </a:r>
          </a:p>
          <a:p>
            <a:r>
              <a:rPr lang="el-GR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 συνάρτησης παραγωγής από </a:t>
            </a:r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τη ζήτηση των εισροών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467544" y="1700808"/>
            <a:ext cx="8153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chemeClr val="accent2"/>
                </a:solidFill>
              </a:rPr>
              <a:t>Παράδειγμα</a:t>
            </a:r>
            <a:r>
              <a:rPr lang="el-GR" sz="2400" dirty="0">
                <a:solidFill>
                  <a:schemeClr val="accent2"/>
                </a:solidFill>
              </a:rPr>
              <a:t>:</a:t>
            </a:r>
            <a:r>
              <a:rPr lang="el-GR" sz="2400" dirty="0"/>
              <a:t> </a:t>
            </a:r>
            <a:r>
              <a:rPr lang="el-GR" sz="2400" dirty="0" smtClean="0"/>
              <a:t>Επανεξέταση της συνάρτησης </a:t>
            </a:r>
            <a:r>
              <a:rPr lang="en-US" sz="2400" dirty="0"/>
              <a:t>Cobb</a:t>
            </a:r>
            <a:r>
              <a:rPr lang="el-GR" sz="2400" dirty="0"/>
              <a:t>-</a:t>
            </a:r>
            <a:r>
              <a:rPr lang="en-US" sz="2400" dirty="0"/>
              <a:t>Douglas</a:t>
            </a:r>
            <a:endParaRPr lang="en-US" sz="2400" u="sng" dirty="0"/>
          </a:p>
          <a:p>
            <a:pPr lvl="1"/>
            <a:r>
              <a:rPr lang="el-GR" sz="2200" i="1" dirty="0" smtClean="0"/>
              <a:t>Ξεκινάμε </a:t>
            </a:r>
            <a:r>
              <a:rPr lang="el-GR" sz="2200" i="1" dirty="0"/>
              <a:t>με τη ζήτηση εισροών και επιλύουμε ως προς </a:t>
            </a:r>
            <a:r>
              <a:rPr lang="en-US" sz="2200" i="1" dirty="0"/>
              <a:t>w</a:t>
            </a:r>
            <a:r>
              <a:rPr lang="en-US" sz="2200" i="1" dirty="0" smtClean="0"/>
              <a:t>…</a:t>
            </a:r>
            <a:endParaRPr lang="en-US" sz="2200" i="1" dirty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331640" y="2492896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/>
              <a:t>L = (Q</a:t>
            </a:r>
            <a:r>
              <a:rPr lang="en-US" sz="2200" baseline="-25000" dirty="0"/>
              <a:t>0</a:t>
            </a:r>
            <a:r>
              <a:rPr lang="en-US" sz="2200" dirty="0"/>
              <a:t>/50)(r/w)</a:t>
            </a:r>
            <a:r>
              <a:rPr lang="en-US" sz="2200" baseline="30000" dirty="0"/>
              <a:t>1/2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</a:t>
            </a:r>
            <a:r>
              <a:rPr lang="en-US" sz="2200" dirty="0"/>
              <a:t> w = [Q</a:t>
            </a:r>
            <a:r>
              <a:rPr lang="en-US" sz="2200" baseline="-25000" dirty="0"/>
              <a:t>0</a:t>
            </a:r>
            <a:r>
              <a:rPr lang="en-US" sz="2200" dirty="0"/>
              <a:t>/(50L)]</a:t>
            </a:r>
            <a:r>
              <a:rPr lang="en-US" sz="2200" baseline="30000" dirty="0"/>
              <a:t>2</a:t>
            </a:r>
            <a:r>
              <a:rPr lang="en-US" sz="2200" dirty="0"/>
              <a:t>r 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611560" y="2924944"/>
            <a:ext cx="590465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200" i="1" dirty="0"/>
              <a:t>Αντικαθιστούμε το </a:t>
            </a:r>
            <a:r>
              <a:rPr lang="en-US" sz="2200" i="1" dirty="0"/>
              <a:t>w </a:t>
            </a:r>
            <a:r>
              <a:rPr lang="el-GR" sz="2200" i="1" dirty="0"/>
              <a:t>στη ζήτηση για</a:t>
            </a:r>
            <a:r>
              <a:rPr lang="en-US" sz="2200" i="1" dirty="0"/>
              <a:t> K…</a:t>
            </a:r>
          </a:p>
          <a:p>
            <a:r>
              <a:rPr lang="el-GR" sz="2400" dirty="0" smtClean="0"/>
              <a:t>	</a:t>
            </a:r>
            <a:r>
              <a:rPr lang="en-US" sz="2400" dirty="0" smtClean="0"/>
              <a:t>K </a:t>
            </a:r>
            <a:r>
              <a:rPr lang="en-US" sz="2400" dirty="0"/>
              <a:t>= (Q</a:t>
            </a:r>
            <a:r>
              <a:rPr lang="en-US" sz="2400" baseline="-25000" dirty="0"/>
              <a:t>0</a:t>
            </a:r>
            <a:r>
              <a:rPr lang="en-US" sz="2400" dirty="0"/>
              <a:t>/50)[{Q</a:t>
            </a:r>
            <a:r>
              <a:rPr lang="en-US" sz="2400" baseline="-25000" dirty="0"/>
              <a:t>0</a:t>
            </a:r>
            <a:r>
              <a:rPr lang="en-US" sz="2400" dirty="0"/>
              <a:t>/(50L)}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r/r]</a:t>
            </a:r>
            <a:r>
              <a:rPr lang="en-US" sz="2400" baseline="30000" dirty="0" smtClean="0"/>
              <a:t>1/2</a:t>
            </a:r>
            <a:endParaRPr lang="en-US" sz="2400" dirty="0"/>
          </a:p>
          <a:p>
            <a:r>
              <a:rPr lang="en-US" sz="2400" dirty="0"/>
              <a:t>   </a:t>
            </a:r>
            <a:r>
              <a:rPr lang="el-GR" sz="2400" dirty="0" smtClean="0"/>
              <a:t>	    </a:t>
            </a:r>
            <a:r>
              <a:rPr lang="en-US" sz="2400" dirty="0" smtClean="0"/>
              <a:t>= Q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/2500L</a:t>
            </a:r>
            <a:endParaRPr lang="en-US" sz="28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9552" y="4005064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i="1" dirty="0"/>
              <a:t>Επιλύουμε ως προς </a:t>
            </a:r>
            <a:r>
              <a:rPr lang="en-US" sz="2400" i="1" dirty="0"/>
              <a:t>Q</a:t>
            </a:r>
            <a:r>
              <a:rPr lang="en-US" sz="2400" i="1" baseline="-25000" dirty="0"/>
              <a:t>0</a:t>
            </a:r>
            <a:r>
              <a:rPr lang="en-US" sz="2400" i="1" dirty="0"/>
              <a:t> </a:t>
            </a:r>
            <a:r>
              <a:rPr lang="el-GR" sz="2400" i="1" dirty="0"/>
              <a:t>ως συνάρτηση του</a:t>
            </a:r>
            <a:r>
              <a:rPr lang="el-GR" sz="1600" dirty="0"/>
              <a:t> </a:t>
            </a:r>
            <a:r>
              <a:rPr lang="en-US" sz="2400" i="1" dirty="0"/>
              <a:t>K </a:t>
            </a:r>
            <a:r>
              <a:rPr lang="el-GR" sz="2400" i="1" dirty="0"/>
              <a:t>και του</a:t>
            </a:r>
            <a:r>
              <a:rPr lang="en-US" sz="2400" i="1" dirty="0"/>
              <a:t> L…</a:t>
            </a:r>
          </a:p>
          <a:p>
            <a:r>
              <a:rPr lang="el-GR" sz="2400" dirty="0" smtClean="0"/>
              <a:t>	</a:t>
            </a:r>
            <a:r>
              <a:rPr lang="en-US" sz="2400" dirty="0" smtClean="0"/>
              <a:t>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50K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L</a:t>
            </a:r>
            <a:r>
              <a:rPr lang="en-US" sz="2400" baseline="30000" dirty="0" smtClean="0"/>
              <a:t>1/2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23528" y="486916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i="1" dirty="0" smtClean="0"/>
              <a:t>Γιατί  μπορούμε να  το κάνουμε αυτό; Επειδή τα σημεία επαφής από όπου καθορίζεται η ζήτηση των εισροών σχηματίζουν την καμπύλη </a:t>
            </a:r>
            <a:r>
              <a:rPr lang="el-GR" sz="2000" i="1" dirty="0" err="1" smtClean="0"/>
              <a:t>ισοπαραγωγής</a:t>
            </a:r>
            <a:r>
              <a:rPr lang="el-GR" sz="2000" i="1" dirty="0" smtClean="0"/>
              <a:t>… Συνεπώς, διατηρώντας το </a:t>
            </a:r>
            <a:r>
              <a:rPr lang="en-US" sz="2000" i="1" dirty="0" smtClean="0"/>
              <a:t>Q</a:t>
            </a:r>
            <a:r>
              <a:rPr lang="el-GR" sz="2000" i="1" dirty="0" smtClean="0"/>
              <a:t> σταθερό, διατηρούμε σταθερό και  το κόστος (την «αγοραστική δύναμη» της επιχείρησης)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40A264-8B98-4524-8FA8-746E6D745FA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4819" name="WordArt 2"/>
          <p:cNvSpPr>
            <a:spLocks noChangeArrowheads="1" noChangeShapeType="1" noTextEdit="1"/>
          </p:cNvSpPr>
          <p:nvPr/>
        </p:nvSpPr>
        <p:spPr bwMode="auto">
          <a:xfrm>
            <a:off x="609600" y="477838"/>
            <a:ext cx="7848600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Ελαχιστοποίηση βραχυχρόνιου κόστους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3400" y="1700213"/>
            <a:ext cx="8077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i="1" dirty="0"/>
              <a:t>Υποθέστε ότι ένας συντελεστής (π.χ. το κεφάλαιο, Κ) είναι σταθερός</a:t>
            </a:r>
            <a:r>
              <a:rPr lang="en-US" sz="2400" i="1" dirty="0"/>
              <a:t>.</a:t>
            </a:r>
          </a:p>
          <a:p>
            <a:endParaRPr lang="en-US" sz="1400" dirty="0"/>
          </a:p>
          <a:p>
            <a:r>
              <a:rPr lang="el-GR" sz="2400" dirty="0"/>
              <a:t>                          Το πρόβλημα ελαχιστοποίησης του βραχυχρόνιου κόστους της επιχείρησης είναι να επιλέξει </a:t>
            </a:r>
            <a:r>
              <a:rPr lang="el-GR" sz="2400" dirty="0" smtClean="0"/>
              <a:t>τις ποσότητες </a:t>
            </a:r>
            <a:r>
              <a:rPr lang="el-GR" sz="2400" dirty="0"/>
              <a:t>των μεταβλητών εισροών έτσι που να ελαχιστοποιήσει το συνολικό κόστος</a:t>
            </a:r>
            <a:r>
              <a:rPr lang="en-US" sz="2400" dirty="0"/>
              <a:t>…</a:t>
            </a:r>
          </a:p>
          <a:p>
            <a:endParaRPr lang="en-US" sz="1400" dirty="0"/>
          </a:p>
          <a:p>
            <a:r>
              <a:rPr lang="el-GR" sz="2400" dirty="0" smtClean="0"/>
              <a:t>με δεδομένο </a:t>
            </a:r>
            <a:r>
              <a:rPr lang="el-GR" sz="2400" dirty="0"/>
              <a:t>ότι η επιχείρηση θέλει να παράγει ένα </a:t>
            </a:r>
            <a:r>
              <a:rPr lang="el-GR" sz="2400" dirty="0" smtClean="0"/>
              <a:t>μέγεθος παραγωγής</a:t>
            </a:r>
            <a:r>
              <a:rPr lang="el-GR" dirty="0" smtClean="0"/>
              <a:t> </a:t>
            </a:r>
            <a:r>
              <a:rPr lang="en-US" sz="2400" dirty="0"/>
              <a:t>Q</a:t>
            </a:r>
            <a:r>
              <a:rPr lang="en-US" sz="2400" baseline="-25000" dirty="0"/>
              <a:t>0</a:t>
            </a:r>
            <a:r>
              <a:rPr lang="en-US" sz="2400" dirty="0" smtClean="0"/>
              <a:t>…</a:t>
            </a:r>
            <a:r>
              <a:rPr lang="el-GR" sz="2400" dirty="0" smtClean="0"/>
              <a:t> και υπό </a:t>
            </a:r>
            <a:r>
              <a:rPr lang="el-GR" sz="2400" dirty="0"/>
              <a:t>τον περιορισμό ότι οι ποσότητες των σταθερών συντελεστών δεν αλλάζουν</a:t>
            </a:r>
            <a:r>
              <a:rPr lang="en-US" sz="2400" dirty="0"/>
              <a:t>.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647700" y="25908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allAtOnce"/>
      <p:bldP spid="297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764A1-68D8-4C73-9177-F0F1A87B991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09600" y="1773238"/>
            <a:ext cx="77788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 Unicode MS" pitchFamily="34" charset="-128"/>
              <a:buNone/>
            </a:pPr>
            <a:r>
              <a:rPr lang="el-GR" sz="2400" dirty="0" smtClean="0"/>
              <a:t>Το </a:t>
            </a:r>
            <a:r>
              <a:rPr lang="el-GR" sz="2400" dirty="0"/>
              <a:t>πρόβλημα της ελαχιστοποίησης του βραχυχρόνιου</a:t>
            </a:r>
          </a:p>
          <a:p>
            <a:pPr marL="457200" indent="-457200">
              <a:buFont typeface="Arial Unicode MS" pitchFamily="34" charset="-128"/>
              <a:buNone/>
            </a:pPr>
            <a:r>
              <a:rPr lang="el-GR" sz="2400" dirty="0"/>
              <a:t>     κόστους</a:t>
            </a:r>
            <a:r>
              <a:rPr lang="en-US" sz="2400" dirty="0"/>
              <a:t>:  </a:t>
            </a:r>
            <a:endParaRPr lang="el-GR" sz="2400" dirty="0" smtClean="0"/>
          </a:p>
          <a:p>
            <a:pPr marL="457200" indent="-457200">
              <a:buFont typeface="Arial Unicode MS" pitchFamily="34" charset="-128"/>
              <a:buNone/>
            </a:pPr>
            <a:r>
              <a:rPr lang="el-GR" sz="2400" dirty="0"/>
              <a:t>	</a:t>
            </a:r>
            <a:r>
              <a:rPr lang="el-GR" sz="2400" dirty="0" smtClean="0"/>
              <a:t>	</a:t>
            </a:r>
            <a:r>
              <a:rPr lang="en-US" sz="2400" dirty="0" smtClean="0"/>
              <a:t>Min </a:t>
            </a:r>
            <a:r>
              <a:rPr lang="en-US" sz="2400" dirty="0" err="1"/>
              <a:t>wL</a:t>
            </a:r>
            <a:r>
              <a:rPr lang="en-US" sz="2400" dirty="0"/>
              <a:t> + </a:t>
            </a:r>
            <a:r>
              <a:rPr lang="en-US" sz="2400" dirty="0" err="1"/>
              <a:t>mM</a:t>
            </a:r>
            <a:r>
              <a:rPr lang="en-US" sz="2400" dirty="0"/>
              <a:t> + </a:t>
            </a:r>
            <a:r>
              <a:rPr lang="en-US" sz="2400" dirty="0" err="1"/>
              <a:t>rK</a:t>
            </a:r>
            <a:r>
              <a:rPr lang="en-US" sz="2400" dirty="0"/>
              <a:t>*</a:t>
            </a:r>
          </a:p>
          <a:p>
            <a:pPr marL="457200" indent="-457200"/>
            <a:r>
              <a:rPr lang="en-US" sz="2400" dirty="0"/>
              <a:t>       </a:t>
            </a:r>
            <a:r>
              <a:rPr lang="el-GR" sz="2400" dirty="0" smtClean="0"/>
              <a:t>   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L,M</a:t>
            </a:r>
            <a:r>
              <a:rPr lang="el-GR" sz="2400" dirty="0" smtClean="0"/>
              <a:t>	</a:t>
            </a:r>
            <a:endParaRPr lang="en-US" sz="2400" dirty="0"/>
          </a:p>
          <a:p>
            <a:pPr marL="457200" indent="-457200"/>
            <a:r>
              <a:rPr lang="en-US" sz="2400" dirty="0"/>
              <a:t>         </a:t>
            </a:r>
            <a:r>
              <a:rPr lang="el-GR" sz="2400" dirty="0"/>
              <a:t>Υπό τον περιορισμό</a:t>
            </a:r>
            <a:r>
              <a:rPr lang="en-US" sz="2400" dirty="0"/>
              <a:t>: Q = f(L,K*,M)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51520" y="3717032"/>
            <a:ext cx="849694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700" u="sng" dirty="0">
                <a:solidFill>
                  <a:srgbClr val="CC2994"/>
                </a:solidFill>
              </a:rPr>
              <a:t>ΣΗΜΕΙΩΣΗ</a:t>
            </a:r>
            <a:r>
              <a:rPr lang="el-GR" sz="1700" dirty="0">
                <a:solidFill>
                  <a:srgbClr val="CC2994"/>
                </a:solidFill>
              </a:rPr>
              <a:t>:</a:t>
            </a:r>
            <a:r>
              <a:rPr lang="el-GR" sz="2000" dirty="0"/>
              <a:t> </a:t>
            </a:r>
            <a:r>
              <a:rPr lang="el-GR" sz="2400" i="1" dirty="0"/>
              <a:t>Το </a:t>
            </a:r>
            <a:r>
              <a:rPr lang="en-US" sz="2400" i="1" dirty="0"/>
              <a:t>L</a:t>
            </a:r>
            <a:r>
              <a:rPr lang="el-GR" sz="2400" i="1" dirty="0"/>
              <a:t> και το Μ είναι οι </a:t>
            </a:r>
            <a:r>
              <a:rPr lang="el-GR" sz="2400" b="1" i="1" dirty="0"/>
              <a:t>μεταβλητές εισροές</a:t>
            </a:r>
            <a:r>
              <a:rPr lang="el-GR" sz="2400" i="1" dirty="0"/>
              <a:t> και </a:t>
            </a:r>
            <a:endParaRPr lang="el-GR" sz="2400" i="1" dirty="0" smtClean="0"/>
          </a:p>
          <a:p>
            <a:r>
              <a:rPr lang="el-GR" sz="2400" i="1" dirty="0"/>
              <a:t>	</a:t>
            </a:r>
            <a:r>
              <a:rPr lang="el-GR" sz="2400" i="1" dirty="0" smtClean="0"/>
              <a:t>  </a:t>
            </a:r>
            <a:r>
              <a:rPr lang="en-US" sz="2400" i="1" dirty="0" err="1" smtClean="0"/>
              <a:t>wL+mM</a:t>
            </a:r>
            <a:r>
              <a:rPr lang="en-US" sz="2400" dirty="0" smtClean="0"/>
              <a:t> </a:t>
            </a:r>
            <a:r>
              <a:rPr lang="el-GR" sz="2400" dirty="0"/>
              <a:t>είναι το </a:t>
            </a:r>
            <a:r>
              <a:rPr lang="el-GR" sz="2400" b="1" dirty="0"/>
              <a:t>συνολικό μεταβλητό κόστος</a:t>
            </a:r>
            <a:r>
              <a:rPr lang="el-GR" sz="2400" dirty="0"/>
              <a:t>.</a:t>
            </a:r>
            <a:endParaRPr lang="en-US" sz="2400" dirty="0"/>
          </a:p>
          <a:p>
            <a:r>
              <a:rPr lang="el-GR" sz="2400" dirty="0" smtClean="0"/>
              <a:t>	 </a:t>
            </a:r>
            <a:r>
              <a:rPr lang="el-GR" dirty="0" smtClean="0"/>
              <a:t> </a:t>
            </a:r>
            <a:r>
              <a:rPr lang="en-US" sz="2400" i="1" dirty="0"/>
              <a:t>K*</a:t>
            </a:r>
            <a:r>
              <a:rPr lang="en-US" sz="2400" dirty="0"/>
              <a:t> </a:t>
            </a:r>
            <a:r>
              <a:rPr lang="el-GR" sz="2400" dirty="0"/>
              <a:t>είναι η </a:t>
            </a:r>
            <a:r>
              <a:rPr lang="el-GR" sz="2400" b="1" dirty="0"/>
              <a:t>σταθερή εισροή</a:t>
            </a:r>
            <a:r>
              <a:rPr lang="el-GR" sz="2400" dirty="0"/>
              <a:t> και </a:t>
            </a:r>
            <a:br>
              <a:rPr lang="el-GR" sz="2400" dirty="0"/>
            </a:br>
            <a:r>
              <a:rPr lang="el-GR" sz="2400" dirty="0" smtClean="0"/>
              <a:t>	</a:t>
            </a:r>
            <a:r>
              <a:rPr lang="el-GR" sz="2400" i="1" dirty="0" smtClean="0"/>
              <a:t> </a:t>
            </a:r>
            <a:r>
              <a:rPr lang="en-US" i="1" dirty="0" smtClean="0"/>
              <a:t> </a:t>
            </a:r>
            <a:r>
              <a:rPr lang="en-US" sz="2400" i="1" dirty="0" err="1"/>
              <a:t>rK</a:t>
            </a:r>
            <a:r>
              <a:rPr lang="en-US" sz="2400" i="1" dirty="0"/>
              <a:t>* </a:t>
            </a:r>
            <a:r>
              <a:rPr lang="el-GR" sz="2400" dirty="0"/>
              <a:t>είναι το </a:t>
            </a:r>
            <a:r>
              <a:rPr lang="el-GR" sz="2400" b="1" dirty="0"/>
              <a:t>συνολικό σταθερό κόστος</a:t>
            </a:r>
            <a:r>
              <a:rPr lang="el-GR" sz="2400" dirty="0"/>
              <a:t>.</a:t>
            </a:r>
            <a:endParaRPr lang="en-US" sz="2400" b="1" dirty="0"/>
          </a:p>
          <a:p>
            <a:endParaRPr lang="en-US" sz="1400" b="1" dirty="0"/>
          </a:p>
          <a:p>
            <a:r>
              <a:rPr lang="el-GR" sz="2400" dirty="0"/>
              <a:t>Συνθήκη </a:t>
            </a:r>
            <a:r>
              <a:rPr lang="el-GR" sz="2400" dirty="0" err="1"/>
              <a:t>εφαπτότητας</a:t>
            </a:r>
            <a:r>
              <a:rPr lang="en-US" sz="2400" dirty="0"/>
              <a:t>: MP</a:t>
            </a:r>
            <a:r>
              <a:rPr lang="en-US" sz="2400" baseline="-25000" dirty="0"/>
              <a:t>L</a:t>
            </a:r>
            <a:r>
              <a:rPr lang="en-US" sz="2400" dirty="0"/>
              <a:t>/w = MP</a:t>
            </a:r>
            <a:r>
              <a:rPr lang="en-US" sz="2400" baseline="-25000" dirty="0"/>
              <a:t>M</a:t>
            </a:r>
            <a:r>
              <a:rPr lang="en-US" sz="2400" dirty="0"/>
              <a:t>/m</a:t>
            </a:r>
          </a:p>
          <a:p>
            <a:r>
              <a:rPr lang="el-GR" sz="2400" dirty="0"/>
              <a:t>Περιορισμός</a:t>
            </a:r>
            <a:r>
              <a:rPr lang="en-US" sz="2400" dirty="0"/>
              <a:t>: Q</a:t>
            </a:r>
            <a:r>
              <a:rPr lang="en-US" sz="2400" baseline="-25000" dirty="0"/>
              <a:t>0</a:t>
            </a:r>
            <a:r>
              <a:rPr lang="en-US" sz="2400" dirty="0"/>
              <a:t> = f(L,K*,M)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11560" y="332656"/>
            <a:ext cx="7848600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Ελαχιστοποίηση βραχυχρόνιου κόστους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A0AAF7-04D1-44DE-A33C-B6E419DD571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95536" y="1772816"/>
            <a:ext cx="8286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 smtClean="0"/>
              <a:t>Οι </a:t>
            </a:r>
            <a:r>
              <a:rPr lang="el-GR" sz="2400" dirty="0"/>
              <a:t>συναρτήσεις ζήτησης είναι οι λύσεις στο πρόβλημα ελαχιστοποίησης του βραχυχρόνιου κόστους</a:t>
            </a:r>
            <a:r>
              <a:rPr lang="en-US" sz="2400" dirty="0" smtClean="0"/>
              <a:t>:    </a:t>
            </a:r>
            <a:endParaRPr lang="en-US" sz="2400" i="1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47664" y="2780928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L</a:t>
            </a:r>
            <a:r>
              <a:rPr lang="en-US" sz="2400" baseline="30000" dirty="0"/>
              <a:t>s</a:t>
            </a:r>
            <a:r>
              <a:rPr lang="en-US" sz="2400" dirty="0"/>
              <a:t> = L(Q,K*,w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n-US" sz="2400" dirty="0" smtClean="0"/>
              <a:t>m</a:t>
            </a:r>
            <a:r>
              <a:rPr lang="en-US" sz="2400" dirty="0"/>
              <a:t>)</a:t>
            </a:r>
          </a:p>
          <a:p>
            <a:r>
              <a:rPr lang="en-US" sz="2400" dirty="0"/>
              <a:t>M</a:t>
            </a:r>
            <a:r>
              <a:rPr lang="en-US" sz="2400" baseline="30000" dirty="0"/>
              <a:t>s</a:t>
            </a:r>
            <a:r>
              <a:rPr lang="en-US" sz="2400" dirty="0"/>
              <a:t>= M(Q,K*,</a:t>
            </a:r>
            <a:r>
              <a:rPr lang="en-US" sz="2400" dirty="0" smtClean="0"/>
              <a:t>w,</a:t>
            </a:r>
            <a:r>
              <a:rPr lang="el-GR" sz="2400" dirty="0" smtClean="0"/>
              <a:t> </a:t>
            </a:r>
            <a:r>
              <a:rPr lang="en-US" sz="2400" dirty="0" smtClean="0"/>
              <a:t>m)</a:t>
            </a:r>
            <a:endParaRPr lang="en-US" sz="2400" dirty="0"/>
          </a:p>
        </p:txBody>
      </p:sp>
      <p:sp>
        <p:nvSpPr>
          <p:cNvPr id="36869" name="WordArt 4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79946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Συναρτήσεις </a:t>
            </a:r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βραχυχρόνιας ζήτησης εισροών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71703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400" i="1" dirty="0">
                <a:solidFill>
                  <a:srgbClr val="000000"/>
                </a:solidFill>
              </a:rPr>
              <a:t>Συνεπώς η ζήτηση υλικών και εργασίας εξαρτάται από το μέγεθος του εργοστασίου (και </a:t>
            </a:r>
            <a:r>
              <a:rPr lang="el-GR" sz="2400" i="1" dirty="0" smtClean="0">
                <a:solidFill>
                  <a:srgbClr val="000000"/>
                </a:solidFill>
              </a:rPr>
              <a:t>το σχεδιασμό) της παραγωγικής διαδικασίας).</a:t>
            </a:r>
            <a:endParaRPr lang="en-US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247C6B-F5D6-40E2-A55E-6C376F63CA8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95536" y="1844824"/>
            <a:ext cx="853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2"/>
            <a:r>
              <a:rPr lang="el-GR" sz="2400" dirty="0" smtClean="0"/>
              <a:t>Υποθέστε </a:t>
            </a:r>
            <a:r>
              <a:rPr lang="el-GR" sz="2400" dirty="0"/>
              <a:t>ότι Κ* είναι το </a:t>
            </a:r>
            <a:r>
              <a:rPr lang="el-GR" sz="2400" dirty="0" smtClean="0"/>
              <a:t>μέγεθος του κεφαλαιουχικού εξοπλισμού </a:t>
            </a:r>
            <a:r>
              <a:rPr lang="el-GR" sz="2400" dirty="0"/>
              <a:t>που ελαχιστοποιεί το μακροχρόνιο κόστος για το </a:t>
            </a:r>
            <a:r>
              <a:rPr lang="el-GR" sz="2400" dirty="0" smtClean="0"/>
              <a:t>επίπεδο παραγωγής </a:t>
            </a:r>
            <a:r>
              <a:rPr lang="en-US" sz="2400" dirty="0"/>
              <a:t>Q.</a:t>
            </a:r>
          </a:p>
          <a:p>
            <a:pPr lvl="2"/>
            <a:endParaRPr lang="en-US" sz="2400" dirty="0"/>
          </a:p>
          <a:p>
            <a:r>
              <a:rPr lang="el-GR" sz="2400" dirty="0"/>
              <a:t>Τότε, όταν η επιχείρηση παράγει </a:t>
            </a:r>
            <a:r>
              <a:rPr lang="en-US" sz="2400" dirty="0"/>
              <a:t>Q</a:t>
            </a:r>
            <a:r>
              <a:rPr lang="el-GR" sz="2400" dirty="0"/>
              <a:t>, η βραχυχρόνια ζήτηση για </a:t>
            </a:r>
            <a:r>
              <a:rPr lang="en-US" sz="2400" dirty="0"/>
              <a:t>L</a:t>
            </a:r>
            <a:r>
              <a:rPr lang="el-GR" sz="2400" dirty="0"/>
              <a:t> και </a:t>
            </a:r>
            <a:r>
              <a:rPr lang="en-US" sz="2400" dirty="0"/>
              <a:t>M</a:t>
            </a:r>
            <a:r>
              <a:rPr lang="el-GR" sz="2400" dirty="0"/>
              <a:t> πρέπει να </a:t>
            </a:r>
            <a:r>
              <a:rPr lang="el-GR" sz="2400" dirty="0" smtClean="0"/>
              <a:t>μας δίδει το μέγεθος των </a:t>
            </a:r>
            <a:r>
              <a:rPr lang="en-US" sz="2400" dirty="0"/>
              <a:t>L</a:t>
            </a:r>
            <a:r>
              <a:rPr lang="el-GR" sz="2400" dirty="0"/>
              <a:t> και Μ που ελαχιστοποιούν το μακροχρόνιο κόστος.</a:t>
            </a:r>
            <a:endParaRPr lang="en-US" sz="2400" dirty="0"/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569913" y="333375"/>
            <a:ext cx="8034337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3. Συσχετισμός των καμπυλών βραχυχρόνιας </a:t>
            </a:r>
          </a:p>
          <a:p>
            <a:r>
              <a:rPr lang="el-GR" sz="32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και μακροχρόνιας ζήτησης εισροών</a:t>
            </a:r>
            <a:endParaRPr lang="en-US" sz="32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92FF6-2F9A-4CEF-A7F6-D73454D24B0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043608" y="1772816"/>
            <a:ext cx="7086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r>
              <a:rPr lang="en-US" sz="2400" dirty="0" smtClean="0"/>
              <a:t>Q </a:t>
            </a:r>
            <a:r>
              <a:rPr lang="en-US" sz="2400" dirty="0"/>
              <a:t>= K</a:t>
            </a:r>
            <a:r>
              <a:rPr lang="en-US" sz="2400" baseline="30000" dirty="0"/>
              <a:t>1/2</a:t>
            </a:r>
            <a:r>
              <a:rPr lang="en-US" sz="2400" dirty="0"/>
              <a:t>L</a:t>
            </a:r>
            <a:r>
              <a:rPr lang="en-US" sz="2400" baseline="30000" dirty="0"/>
              <a:t>1/4</a:t>
            </a:r>
            <a:r>
              <a:rPr lang="en-US" sz="2400" dirty="0"/>
              <a:t>M</a:t>
            </a:r>
            <a:r>
              <a:rPr lang="en-US" sz="2400" baseline="30000" dirty="0"/>
              <a:t>1/4</a:t>
            </a:r>
            <a:endParaRPr lang="en-US" sz="2400" dirty="0"/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MP</a:t>
            </a:r>
            <a:r>
              <a:rPr lang="en-US" sz="2400" baseline="-25000" dirty="0"/>
              <a:t>L</a:t>
            </a:r>
            <a:r>
              <a:rPr lang="en-US" sz="2400" dirty="0"/>
              <a:t> = (1/4)K</a:t>
            </a:r>
            <a:r>
              <a:rPr lang="en-US" sz="2400" baseline="30000" dirty="0"/>
              <a:t>1/2</a:t>
            </a:r>
            <a:r>
              <a:rPr lang="en-US" sz="2400" dirty="0"/>
              <a:t>L</a:t>
            </a:r>
            <a:r>
              <a:rPr lang="en-US" sz="2400" baseline="30000" dirty="0"/>
              <a:t>-3/4</a:t>
            </a:r>
            <a:r>
              <a:rPr lang="en-US" sz="2400" dirty="0"/>
              <a:t>M</a:t>
            </a:r>
            <a:r>
              <a:rPr lang="en-US" sz="2400" baseline="30000" dirty="0"/>
              <a:t>1/4</a:t>
            </a:r>
            <a:endParaRPr lang="en-US" sz="2400" dirty="0"/>
          </a:p>
          <a:p>
            <a:pPr lvl="2"/>
            <a:r>
              <a:rPr lang="en-US" sz="2400" dirty="0"/>
              <a:t>MP</a:t>
            </a:r>
            <a:r>
              <a:rPr lang="en-US" sz="2400" baseline="-25000" dirty="0"/>
              <a:t>K</a:t>
            </a:r>
            <a:r>
              <a:rPr lang="en-US" sz="2400" dirty="0"/>
              <a:t> = (1/4)K</a:t>
            </a:r>
            <a:r>
              <a:rPr lang="en-US" sz="2400" baseline="30000" dirty="0"/>
              <a:t>1/2</a:t>
            </a:r>
            <a:r>
              <a:rPr lang="en-US" sz="2400" dirty="0"/>
              <a:t>L</a:t>
            </a:r>
            <a:r>
              <a:rPr lang="en-US" sz="2400" baseline="30000" dirty="0"/>
              <a:t>1/4</a:t>
            </a:r>
            <a:r>
              <a:rPr lang="en-US" sz="2400" dirty="0"/>
              <a:t>M</a:t>
            </a:r>
            <a:r>
              <a:rPr lang="en-US" sz="2400" baseline="30000" dirty="0"/>
              <a:t>-3/4</a:t>
            </a:r>
            <a:endParaRPr lang="en-US" sz="2400" dirty="0"/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w = 16</a:t>
            </a:r>
          </a:p>
          <a:p>
            <a:pPr lvl="2"/>
            <a:r>
              <a:rPr lang="en-US" sz="2400" dirty="0"/>
              <a:t>m = 1</a:t>
            </a:r>
          </a:p>
          <a:p>
            <a:pPr lvl="2"/>
            <a:r>
              <a:rPr lang="en-US" sz="2400" dirty="0"/>
              <a:t>r   = 2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K = K</a:t>
            </a:r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5800" y="6096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Ελαχιστοπο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ίηση 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βραχυχρόνιου και μακροχρόνιου κόστους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569889-CA2B-4BB9-9552-A2C42960029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1624732"/>
            <a:ext cx="84604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 lvl="2"/>
            <a:r>
              <a:rPr lang="el-GR" sz="2400" i="1" dirty="0" smtClean="0"/>
              <a:t>Ποια </a:t>
            </a:r>
            <a:r>
              <a:rPr lang="el-GR" sz="2400" i="1" dirty="0"/>
              <a:t>είναι η λύση στο πρόβλημα της ελαχιστοποίησης του βραχυχρόνιου κόστους της επιχείρησης</a:t>
            </a:r>
            <a:r>
              <a:rPr lang="el-GR" sz="2400" i="1" dirty="0" smtClean="0"/>
              <a:t>;</a:t>
            </a:r>
          </a:p>
          <a:p>
            <a:pPr marL="95250" lvl="2"/>
            <a:endParaRPr lang="en-US" sz="2400" i="1" dirty="0"/>
          </a:p>
          <a:p>
            <a:pPr marL="95250" lvl="2"/>
            <a:r>
              <a:rPr lang="el-GR" sz="2400" b="1" i="1" dirty="0" smtClean="0"/>
              <a:t>	Συνθήκη </a:t>
            </a:r>
            <a:r>
              <a:rPr lang="el-GR" sz="2400" b="1" i="1" dirty="0" err="1"/>
              <a:t>εφαπτότητας</a:t>
            </a:r>
            <a:r>
              <a:rPr lang="en-US" sz="2400" b="1" i="1" dirty="0"/>
              <a:t>:</a:t>
            </a:r>
            <a:r>
              <a:rPr lang="en-US" sz="2400" i="1" dirty="0"/>
              <a:t> MP</a:t>
            </a:r>
            <a:r>
              <a:rPr lang="en-US" sz="2400" i="1" baseline="-25000" dirty="0"/>
              <a:t>L</a:t>
            </a:r>
            <a:r>
              <a:rPr lang="en-US" sz="2400" i="1" dirty="0"/>
              <a:t>/MP</a:t>
            </a:r>
            <a:r>
              <a:rPr lang="en-US" sz="2400" i="1" baseline="-25000" dirty="0"/>
              <a:t>M</a:t>
            </a:r>
            <a:r>
              <a:rPr lang="en-US" sz="2400" i="1" dirty="0"/>
              <a:t> = w/m </a:t>
            </a:r>
            <a:r>
              <a:rPr lang="en-US" sz="2400" i="1" dirty="0">
                <a:sym typeface="Symbol" pitchFamily="18" charset="2"/>
              </a:rPr>
              <a:t></a:t>
            </a:r>
          </a:p>
          <a:p>
            <a:pPr marL="95250" lvl="2"/>
            <a:r>
              <a:rPr lang="el-GR" sz="2400" i="1" dirty="0" smtClean="0"/>
              <a:t>	</a:t>
            </a:r>
            <a:r>
              <a:rPr lang="en-US" sz="2400" i="1" dirty="0" smtClean="0"/>
              <a:t>(</a:t>
            </a:r>
            <a:r>
              <a:rPr lang="en-US" sz="2400" i="1" dirty="0"/>
              <a:t>1/4K*</a:t>
            </a:r>
            <a:r>
              <a:rPr lang="en-US" sz="2400" i="1" baseline="30000" dirty="0"/>
              <a:t>1/2</a:t>
            </a:r>
            <a:r>
              <a:rPr lang="en-US" sz="2400" i="1" dirty="0"/>
              <a:t>L</a:t>
            </a:r>
            <a:r>
              <a:rPr lang="en-US" sz="2400" i="1" baseline="30000" dirty="0"/>
              <a:t>-3/4</a:t>
            </a:r>
            <a:r>
              <a:rPr lang="en-US" sz="2400" i="1" dirty="0"/>
              <a:t>M</a:t>
            </a:r>
            <a:r>
              <a:rPr lang="en-US" sz="2400" i="1" baseline="30000" dirty="0"/>
              <a:t>1/4</a:t>
            </a:r>
            <a:r>
              <a:rPr lang="en-US" sz="2400" i="1" dirty="0"/>
              <a:t>)/(1/4K*</a:t>
            </a:r>
            <a:r>
              <a:rPr lang="en-US" sz="2400" i="1" baseline="30000" dirty="0"/>
              <a:t>1/2</a:t>
            </a:r>
            <a:r>
              <a:rPr lang="en-US" sz="2400" i="1" dirty="0"/>
              <a:t>L</a:t>
            </a:r>
            <a:r>
              <a:rPr lang="en-US" sz="2400" i="1" baseline="30000" dirty="0"/>
              <a:t>1/4</a:t>
            </a:r>
            <a:r>
              <a:rPr lang="en-US" sz="2400" i="1" dirty="0"/>
              <a:t>M</a:t>
            </a:r>
            <a:r>
              <a:rPr lang="en-US" sz="2400" i="1" baseline="30000" dirty="0"/>
              <a:t>-3/4</a:t>
            </a:r>
            <a:r>
              <a:rPr lang="en-US" sz="2400" i="1" dirty="0"/>
              <a:t>) = </a:t>
            </a:r>
            <a:r>
              <a:rPr lang="en-US" sz="2400" i="1" dirty="0" smtClean="0"/>
              <a:t>16/1</a:t>
            </a:r>
          </a:p>
          <a:p>
            <a:pPr marL="1009650" lvl="4">
              <a:buFont typeface="Wingdings" pitchFamily="2" charset="2"/>
              <a:buChar char="ð"/>
            </a:pPr>
            <a:r>
              <a:rPr lang="en-US" sz="2400" i="1" dirty="0" smtClean="0"/>
              <a:t>M = 16L</a:t>
            </a:r>
            <a:endParaRPr lang="en-US" sz="2400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99592" y="5373216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n-US" sz="2400" dirty="0"/>
              <a:t>L</a:t>
            </a:r>
            <a:r>
              <a:rPr lang="en-US" sz="2400" baseline="30000" dirty="0"/>
              <a:t>s</a:t>
            </a:r>
            <a:r>
              <a:rPr lang="en-US" sz="2400" dirty="0"/>
              <a:t>(Q,K*) = Q</a:t>
            </a:r>
            <a:r>
              <a:rPr lang="en-US" sz="2400" baseline="30000" dirty="0"/>
              <a:t>2</a:t>
            </a:r>
            <a:r>
              <a:rPr lang="en-US" sz="2400" dirty="0"/>
              <a:t>/(4K*)</a:t>
            </a:r>
          </a:p>
          <a:p>
            <a:pPr lvl="2"/>
            <a:r>
              <a:rPr lang="en-US" sz="2400" dirty="0"/>
              <a:t>M</a:t>
            </a:r>
            <a:r>
              <a:rPr lang="en-US" sz="2400" baseline="30000" dirty="0"/>
              <a:t>s</a:t>
            </a:r>
            <a:r>
              <a:rPr lang="en-US" sz="2400" dirty="0"/>
              <a:t>(Q,K*) = (4Q</a:t>
            </a:r>
            <a:r>
              <a:rPr lang="en-US" sz="2400" baseline="30000" dirty="0"/>
              <a:t>2</a:t>
            </a:r>
            <a:r>
              <a:rPr lang="en-US" sz="2400" dirty="0"/>
              <a:t>)/K</a:t>
            </a:r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611560" y="3875564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/>
            <a:r>
              <a:rPr lang="el-GR" sz="2400" b="1" i="1" dirty="0"/>
              <a:t>Περιορισμός</a:t>
            </a:r>
            <a:r>
              <a:rPr lang="en-US" sz="2400" b="1" i="1" dirty="0"/>
              <a:t>:</a:t>
            </a:r>
            <a:r>
              <a:rPr lang="en-US" sz="2400" i="1" dirty="0"/>
              <a:t> Q</a:t>
            </a:r>
            <a:r>
              <a:rPr lang="en-US" sz="2400" i="1" baseline="-25000" dirty="0"/>
              <a:t>0</a:t>
            </a:r>
            <a:r>
              <a:rPr lang="en-US" sz="2400" i="1" dirty="0"/>
              <a:t> = K*</a:t>
            </a:r>
            <a:r>
              <a:rPr lang="en-US" sz="2400" i="1" baseline="30000" dirty="0"/>
              <a:t>1/2</a:t>
            </a:r>
            <a:r>
              <a:rPr lang="en-US" sz="2400" i="1" dirty="0"/>
              <a:t>L</a:t>
            </a:r>
            <a:r>
              <a:rPr lang="en-US" sz="2400" i="1" baseline="30000" dirty="0"/>
              <a:t>1/4</a:t>
            </a:r>
            <a:r>
              <a:rPr lang="en-US" sz="2400" i="1" dirty="0"/>
              <a:t>(M)</a:t>
            </a:r>
            <a:r>
              <a:rPr lang="en-US" sz="2400" i="1" baseline="30000" dirty="0"/>
              <a:t>1/4</a:t>
            </a:r>
          </a:p>
          <a:p>
            <a:pPr marL="0" lvl="2"/>
            <a:r>
              <a:rPr lang="el-GR" sz="2400" i="1" dirty="0" smtClean="0"/>
              <a:t>Συνδυάζοντας τα πιο πάνω, μπορούμε να πάρουμε τις βραχυχρόνιες (υποθετικές) καμπύλες ζήτησης για εργασία και για υλικά</a:t>
            </a:r>
            <a:r>
              <a:rPr lang="en-US" sz="2400" i="1" dirty="0" smtClean="0"/>
              <a:t>:</a:t>
            </a:r>
            <a:endParaRPr lang="en-US" sz="2400" i="1" dirty="0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0" y="332656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 eaLnBrk="0" hangingPunct="0"/>
            <a:r>
              <a:rPr lang="el-GR" sz="3600" b="1" dirty="0" smtClean="0">
                <a:solidFill>
                  <a:srgbClr val="000066"/>
                </a:solidFill>
              </a:rPr>
              <a:t>Συνθήκη Επαφής</a:t>
            </a: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allAtOnce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345F08-ABF4-4378-B3D7-8BFDDADA31E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79512" y="1700808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lvl="2"/>
            <a:r>
              <a:rPr lang="el-GR" sz="2400" i="1" dirty="0" smtClean="0"/>
              <a:t>Ποια </a:t>
            </a:r>
            <a:r>
              <a:rPr lang="el-GR" sz="2400" i="1" dirty="0"/>
              <a:t>είναι η λύση στο πρόβλημα ελαχιστοποίησης του μακροχρόνιου κόστους της επιχείρησης δεδομένου ότι η επιχείρηση επιθυμεί να παράγει </a:t>
            </a:r>
            <a:r>
              <a:rPr lang="en-US" sz="2400" i="1" dirty="0"/>
              <a:t>Q</a:t>
            </a:r>
            <a:r>
              <a:rPr lang="el-GR" sz="2400" i="1" dirty="0"/>
              <a:t> μονάδες </a:t>
            </a:r>
            <a:r>
              <a:rPr lang="el-GR" sz="2400" i="1" dirty="0" smtClean="0"/>
              <a:t>εκροής;</a:t>
            </a:r>
            <a:endParaRPr lang="en-US" sz="2400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67544" y="2996952"/>
            <a:ext cx="7620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l-GR" sz="2400" b="1" i="1" dirty="0"/>
              <a:t>Συνθήκες </a:t>
            </a:r>
            <a:r>
              <a:rPr lang="el-GR" sz="2400" b="1" i="1" dirty="0" err="1"/>
              <a:t>εφαπτότητας</a:t>
            </a:r>
            <a:r>
              <a:rPr lang="en-US" sz="2400" b="1" i="1" dirty="0"/>
              <a:t>:</a:t>
            </a:r>
          </a:p>
          <a:p>
            <a:pPr lvl="2">
              <a:buFont typeface="Symbol" pitchFamily="18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•  </a:t>
            </a:r>
            <a:r>
              <a:rPr lang="en-US" sz="2400" dirty="0"/>
              <a:t>MP</a:t>
            </a:r>
            <a:r>
              <a:rPr lang="en-US" sz="2400" baseline="-25000" dirty="0"/>
              <a:t>L</a:t>
            </a:r>
            <a:r>
              <a:rPr lang="en-US" sz="2400" dirty="0"/>
              <a:t>/MP</a:t>
            </a:r>
            <a:r>
              <a:rPr lang="en-US" sz="2400" baseline="-25000" dirty="0"/>
              <a:t>M</a:t>
            </a:r>
            <a:r>
              <a:rPr lang="en-US" sz="2400" dirty="0"/>
              <a:t> = w/m</a:t>
            </a:r>
          </a:p>
          <a:p>
            <a:pPr lvl="4"/>
            <a:r>
              <a:rPr lang="en-US" sz="2400" dirty="0"/>
              <a:t>(1/4K</a:t>
            </a:r>
            <a:r>
              <a:rPr lang="en-US" sz="2400" baseline="30000" dirty="0"/>
              <a:t>1/2</a:t>
            </a:r>
            <a:r>
              <a:rPr lang="en-US" sz="2400" dirty="0"/>
              <a:t>L</a:t>
            </a:r>
            <a:r>
              <a:rPr lang="en-US" sz="2400" baseline="30000" dirty="0"/>
              <a:t>-3/4</a:t>
            </a:r>
            <a:r>
              <a:rPr lang="en-US" sz="2400" dirty="0"/>
              <a:t>M</a:t>
            </a:r>
            <a:r>
              <a:rPr lang="en-US" sz="2400" baseline="30000" dirty="0"/>
              <a:t>1/4</a:t>
            </a:r>
            <a:r>
              <a:rPr lang="en-US" sz="2400" dirty="0"/>
              <a:t>)/(1/4K</a:t>
            </a:r>
            <a:r>
              <a:rPr lang="en-US" sz="2400" baseline="30000" dirty="0"/>
              <a:t>1/2</a:t>
            </a:r>
            <a:r>
              <a:rPr lang="en-US" sz="2400" dirty="0"/>
              <a:t>L</a:t>
            </a:r>
            <a:r>
              <a:rPr lang="en-US" sz="2400" baseline="30000" dirty="0"/>
              <a:t>1/4</a:t>
            </a:r>
            <a:r>
              <a:rPr lang="en-US" sz="2400" dirty="0"/>
              <a:t>M</a:t>
            </a:r>
            <a:r>
              <a:rPr lang="en-US" sz="2400" baseline="30000" dirty="0"/>
              <a:t>-3/4</a:t>
            </a:r>
            <a:r>
              <a:rPr lang="en-US" sz="2400" dirty="0"/>
              <a:t>)=16/1</a:t>
            </a:r>
          </a:p>
          <a:p>
            <a:pPr lvl="2"/>
            <a:r>
              <a:rPr lang="en-US" sz="2400" dirty="0"/>
              <a:t>M = 16L</a:t>
            </a:r>
          </a:p>
          <a:p>
            <a:pPr lvl="2">
              <a:spcBef>
                <a:spcPct val="50000"/>
              </a:spcBef>
              <a:buFont typeface="Symbol" pitchFamily="18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•  </a:t>
            </a:r>
            <a:r>
              <a:rPr lang="en-US" sz="2400" dirty="0"/>
              <a:t>MP</a:t>
            </a:r>
            <a:r>
              <a:rPr lang="en-US" sz="2400" baseline="-25000" dirty="0"/>
              <a:t>L</a:t>
            </a:r>
            <a:r>
              <a:rPr lang="en-US" sz="2400" dirty="0"/>
              <a:t>/MP</a:t>
            </a:r>
            <a:r>
              <a:rPr lang="en-US" sz="2400" baseline="-25000" dirty="0"/>
              <a:t>K</a:t>
            </a:r>
            <a:r>
              <a:rPr lang="en-US" sz="2400" dirty="0"/>
              <a:t> = w/r</a:t>
            </a:r>
          </a:p>
          <a:p>
            <a:r>
              <a:rPr lang="en-US" sz="2400" dirty="0"/>
              <a:t>	(1/4K</a:t>
            </a:r>
            <a:r>
              <a:rPr lang="en-US" sz="2400" baseline="30000" dirty="0"/>
              <a:t>1/2</a:t>
            </a:r>
            <a:r>
              <a:rPr lang="en-US" sz="2400" dirty="0"/>
              <a:t>L</a:t>
            </a:r>
            <a:r>
              <a:rPr lang="en-US" sz="2400" baseline="30000" dirty="0"/>
              <a:t>-3/4</a:t>
            </a:r>
            <a:r>
              <a:rPr lang="en-US" sz="2400" dirty="0"/>
              <a:t>M</a:t>
            </a:r>
            <a:r>
              <a:rPr lang="en-US" sz="2400" baseline="30000" dirty="0"/>
              <a:t>1/4</a:t>
            </a:r>
            <a:r>
              <a:rPr lang="en-US" sz="2400" dirty="0"/>
              <a:t>)/(1/4K</a:t>
            </a:r>
            <a:r>
              <a:rPr lang="en-US" sz="2400" baseline="30000" dirty="0"/>
              <a:t>-1/2</a:t>
            </a:r>
            <a:r>
              <a:rPr lang="en-US" sz="2400" dirty="0"/>
              <a:t>L</a:t>
            </a:r>
            <a:r>
              <a:rPr lang="en-US" sz="2400" baseline="30000" dirty="0"/>
              <a:t>1/4</a:t>
            </a:r>
            <a:r>
              <a:rPr lang="en-US" sz="2400" dirty="0"/>
              <a:t>M</a:t>
            </a:r>
            <a:r>
              <a:rPr lang="en-US" sz="2400" baseline="30000" dirty="0"/>
              <a:t>1/4</a:t>
            </a:r>
            <a:r>
              <a:rPr lang="en-US" sz="2400" dirty="0"/>
              <a:t>)=16/1</a:t>
            </a:r>
          </a:p>
          <a:p>
            <a:pPr lvl="2"/>
            <a:r>
              <a:rPr lang="en-US" sz="2400" dirty="0"/>
              <a:t>K = </a:t>
            </a:r>
            <a:r>
              <a:rPr lang="en-US" sz="2400" dirty="0" smtClean="0"/>
              <a:t>16L</a:t>
            </a:r>
            <a:endParaRPr lang="en-US" sz="2400" dirty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0" y="332656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 eaLnBrk="0" hangingPunct="0"/>
            <a:r>
              <a:rPr lang="el-GR" sz="3600" b="1" dirty="0" smtClean="0">
                <a:solidFill>
                  <a:srgbClr val="000066"/>
                </a:solidFill>
              </a:rPr>
              <a:t>Συνθήκη Επαφής</a:t>
            </a: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2EBB6E-B9B9-4FEA-A084-8102DBD479A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51520" y="3140968"/>
            <a:ext cx="662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>
              <a:tabLst>
                <a:tab pos="173038" algn="l"/>
              </a:tabLst>
            </a:pPr>
            <a:r>
              <a:rPr lang="el-GR" sz="2400" b="1" i="1" dirty="0" smtClean="0"/>
              <a:t>Περιορισμός</a:t>
            </a:r>
            <a:r>
              <a:rPr lang="en-US" sz="2400" b="1" i="1" dirty="0" smtClean="0"/>
              <a:t>:</a:t>
            </a:r>
            <a:r>
              <a:rPr lang="el-GR" sz="2400" b="1" i="1" dirty="0" smtClean="0"/>
              <a:t>    </a:t>
            </a:r>
            <a:r>
              <a:rPr lang="en-US" sz="2400" dirty="0" smtClean="0"/>
              <a:t>Q </a:t>
            </a:r>
            <a:r>
              <a:rPr lang="en-US" sz="2400" dirty="0"/>
              <a:t>= </a:t>
            </a:r>
            <a:r>
              <a:rPr lang="en-US" sz="2400" dirty="0" smtClean="0"/>
              <a:t>K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L</a:t>
            </a:r>
            <a:r>
              <a:rPr lang="en-US" sz="2400" baseline="30000" dirty="0" smtClean="0"/>
              <a:t>1/4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1/4</a:t>
            </a:r>
            <a:endParaRPr lang="en-US" sz="2400" dirty="0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79512" y="1628800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 lvl="2"/>
            <a:r>
              <a:rPr lang="el-GR" sz="2400" i="1" dirty="0" smtClean="0"/>
              <a:t>Έχουμε τρεις </a:t>
            </a:r>
            <a:r>
              <a:rPr lang="el-GR" sz="2400" i="1" dirty="0"/>
              <a:t>εξισώσεις και τρεις </a:t>
            </a:r>
            <a:r>
              <a:rPr lang="el-GR" sz="2400" i="1" dirty="0" smtClean="0"/>
              <a:t>άγνωστους…</a:t>
            </a:r>
            <a:endParaRPr lang="el-GR" sz="2400" i="1" dirty="0"/>
          </a:p>
          <a:p>
            <a:pPr marL="95250" lvl="2"/>
            <a:r>
              <a:rPr lang="el-GR" sz="2400" i="1" dirty="0" smtClean="0"/>
              <a:t>Συνδυάζοντας, μπορούμε </a:t>
            </a:r>
            <a:r>
              <a:rPr lang="el-GR" sz="2400" i="1" dirty="0"/>
              <a:t>να </a:t>
            </a:r>
            <a:r>
              <a:rPr lang="el-GR" sz="2400" i="1" dirty="0" smtClean="0"/>
              <a:t>υπολογίσουμε τις </a:t>
            </a:r>
            <a:r>
              <a:rPr lang="el-GR" sz="2400" i="1" dirty="0"/>
              <a:t>μακροχρόνιες συναρτήσεις ζήτησης εργασίας, κεφαλαίου και υλικών:</a:t>
            </a:r>
            <a:endParaRPr lang="en-US" sz="2400" i="1" dirty="0"/>
          </a:p>
          <a:p>
            <a:pPr lvl="2"/>
            <a:r>
              <a:rPr lang="en-US" sz="2400" dirty="0"/>
              <a:t>	</a:t>
            </a:r>
            <a:r>
              <a:rPr lang="en-US" sz="2400" dirty="0" smtClean="0"/>
              <a:t>L(Q</a:t>
            </a:r>
            <a:r>
              <a:rPr lang="en-US" sz="2400" dirty="0"/>
              <a:t>) = </a:t>
            </a:r>
            <a:r>
              <a:rPr lang="en-US" sz="2400" dirty="0" smtClean="0"/>
              <a:t>Q/8</a:t>
            </a:r>
            <a:r>
              <a:rPr lang="el-GR" sz="2400" dirty="0" smtClean="0"/>
              <a:t>, </a:t>
            </a:r>
            <a:r>
              <a:rPr lang="en-US" sz="2400" dirty="0"/>
              <a:t>	M(Q)= </a:t>
            </a:r>
            <a:r>
              <a:rPr lang="en-US" sz="2400" dirty="0" smtClean="0"/>
              <a:t>2Q</a:t>
            </a:r>
            <a:r>
              <a:rPr lang="el-GR" sz="2400" dirty="0" smtClean="0"/>
              <a:t>, </a:t>
            </a:r>
            <a:r>
              <a:rPr lang="en-US" sz="2400" dirty="0"/>
              <a:t>	K(Q) = </a:t>
            </a:r>
            <a:r>
              <a:rPr lang="en-US" sz="2400" dirty="0" smtClean="0"/>
              <a:t>2Q</a:t>
            </a:r>
            <a:endParaRPr lang="en-US" sz="2400" dirty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0" y="332656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 eaLnBrk="0" hangingPunct="0"/>
            <a:r>
              <a:rPr lang="el-GR" sz="3600" b="1" dirty="0" smtClean="0">
                <a:solidFill>
                  <a:srgbClr val="000066"/>
                </a:solidFill>
              </a:rPr>
              <a:t>Συνθήκη Επαφής</a:t>
            </a: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57301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2"/>
            <a:r>
              <a:rPr lang="el-GR" sz="2400" i="1" dirty="0" smtClean="0"/>
              <a:t>Υποθέστε ότι Κ*= 20. Σε αυτή την περίπτωση ισχύει ότι</a:t>
            </a:r>
            <a:r>
              <a:rPr lang="en-US" sz="2400" i="1" dirty="0" smtClean="0"/>
              <a:t>:</a:t>
            </a:r>
          </a:p>
          <a:p>
            <a:pPr marL="95250" lvl="2"/>
            <a:r>
              <a:rPr lang="en-US" sz="2400" dirty="0" smtClean="0"/>
              <a:t>L</a:t>
            </a:r>
            <a:r>
              <a:rPr lang="en-US" sz="2400" baseline="30000" dirty="0" smtClean="0"/>
              <a:t>s</a:t>
            </a:r>
            <a:r>
              <a:rPr lang="en-US" sz="2400" dirty="0" smtClean="0"/>
              <a:t>(10,20) = L(10)</a:t>
            </a:r>
            <a:r>
              <a:rPr lang="el-GR" sz="2400" dirty="0" smtClean="0"/>
              <a:t> και  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s</a:t>
            </a:r>
            <a:r>
              <a:rPr lang="en-US" sz="2400" dirty="0" smtClean="0"/>
              <a:t>(10,20) = M(10)</a:t>
            </a:r>
            <a:r>
              <a:rPr lang="el-GR" sz="2400" dirty="0" smtClean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187624" y="4365104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2"/>
            <a:r>
              <a:rPr lang="en-US" sz="2400" dirty="0" smtClean="0"/>
              <a:t>L</a:t>
            </a:r>
            <a:r>
              <a:rPr lang="en-US" sz="2400" baseline="30000" dirty="0" smtClean="0"/>
              <a:t>s</a:t>
            </a:r>
            <a:r>
              <a:rPr lang="en-US" sz="2400" dirty="0" smtClean="0"/>
              <a:t>(10,20) = 100/(4(20) = 1</a:t>
            </a:r>
            <a:r>
              <a:rPr lang="el-GR" sz="2400" dirty="0" smtClean="0"/>
              <a:t>,</a:t>
            </a:r>
            <a:r>
              <a:rPr lang="en-US" sz="2400" dirty="0" smtClean="0"/>
              <a:t>25</a:t>
            </a:r>
          </a:p>
          <a:p>
            <a:pPr marL="95250" lvl="2"/>
            <a:r>
              <a:rPr lang="en-US" sz="2400" dirty="0" smtClean="0"/>
              <a:t>M</a:t>
            </a:r>
            <a:r>
              <a:rPr lang="en-US" sz="2400" baseline="30000" dirty="0" smtClean="0"/>
              <a:t>s</a:t>
            </a:r>
            <a:r>
              <a:rPr lang="en-US" sz="2400" dirty="0" smtClean="0"/>
              <a:t>(10,20) = 4(100)/20 = 20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187624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lvl="2"/>
            <a:r>
              <a:rPr lang="en-US" sz="2400" dirty="0" smtClean="0"/>
              <a:t>L(10) = 10/8 = 1</a:t>
            </a:r>
            <a:r>
              <a:rPr lang="el-GR" sz="2400" dirty="0" smtClean="0"/>
              <a:t>,</a:t>
            </a:r>
            <a:r>
              <a:rPr lang="en-US" sz="2400" dirty="0" smtClean="0"/>
              <a:t>25</a:t>
            </a:r>
          </a:p>
          <a:p>
            <a:pPr marL="95250" lvl="2"/>
            <a:r>
              <a:rPr lang="en-US" sz="2400" dirty="0" smtClean="0"/>
              <a:t>M(10)= 2(10) = 20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16E96E-BCD9-4497-947B-6315131451C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539552" y="1772816"/>
            <a:ext cx="83400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lvl="2" indent="15875"/>
            <a:r>
              <a:rPr lang="el-GR" sz="2400" i="1" dirty="0" smtClean="0"/>
              <a:t>Υποθέστε </a:t>
            </a:r>
            <a:r>
              <a:rPr lang="el-GR" sz="2400" i="1" dirty="0"/>
              <a:t>ότι Κ* = 16 και </a:t>
            </a:r>
            <a:r>
              <a:rPr lang="en-US" sz="2400" i="1" dirty="0"/>
              <a:t>L</a:t>
            </a:r>
            <a:r>
              <a:rPr lang="el-GR" sz="2400" i="1" dirty="0"/>
              <a:t>*= 256. Η επιχείρηση επιθυμεί να παράγει </a:t>
            </a:r>
            <a:r>
              <a:rPr lang="en-US" sz="2400" i="1" dirty="0"/>
              <a:t>Q</a:t>
            </a:r>
            <a:r>
              <a:rPr lang="el-GR" sz="2400" i="1" dirty="0"/>
              <a:t>= 48. Ποια είναι η ζήτηση για υλικά;</a:t>
            </a:r>
            <a:endParaRPr lang="en-US" sz="2400" i="1" dirty="0"/>
          </a:p>
          <a:p>
            <a:pPr marL="173038" indent="15875"/>
            <a:endParaRPr lang="en-US" sz="2400" i="1" dirty="0"/>
          </a:p>
          <a:p>
            <a:pPr marL="173038" lvl="2" indent="15875"/>
            <a:r>
              <a:rPr lang="en-US" sz="2400" dirty="0"/>
              <a:t>48 = (16)</a:t>
            </a:r>
            <a:r>
              <a:rPr lang="en-US" sz="2400" baseline="30000" dirty="0"/>
              <a:t>1/2</a:t>
            </a:r>
            <a:r>
              <a:rPr lang="en-US" sz="2400" dirty="0"/>
              <a:t>(256)</a:t>
            </a:r>
            <a:r>
              <a:rPr lang="en-US" sz="2400" baseline="30000" dirty="0"/>
              <a:t>1/4</a:t>
            </a:r>
            <a:r>
              <a:rPr lang="en-US" sz="2400" dirty="0"/>
              <a:t>M</a:t>
            </a:r>
            <a:r>
              <a:rPr lang="en-US" sz="2400" baseline="30000" dirty="0"/>
              <a:t>1/4</a:t>
            </a:r>
            <a:endParaRPr lang="en-US" sz="2400" dirty="0"/>
          </a:p>
          <a:p>
            <a:pPr marL="173038" lvl="2" indent="15875"/>
            <a:r>
              <a:rPr lang="en-US" sz="2400" dirty="0"/>
              <a:t>M = </a:t>
            </a:r>
            <a:r>
              <a:rPr lang="en-US" sz="2400" dirty="0" smtClean="0"/>
              <a:t>81</a:t>
            </a:r>
            <a:endParaRPr lang="en-US" sz="2400" dirty="0"/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0" y="332656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 eaLnBrk="0" hangingPunct="0"/>
            <a:r>
              <a:rPr lang="el-GR" sz="3600" b="1" dirty="0" smtClean="0">
                <a:solidFill>
                  <a:srgbClr val="000066"/>
                </a:solidFill>
              </a:rPr>
              <a:t>Συνθήκη Επαφής</a:t>
            </a: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ED09AA-A8D3-470C-BF7F-3A1887FDB11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381000" y="2109788"/>
            <a:ext cx="883920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n-US" sz="2400">
                <a:solidFill>
                  <a:schemeClr val="accent2"/>
                </a:solidFill>
              </a:rPr>
              <a:t>1.</a:t>
            </a:r>
            <a:r>
              <a:rPr lang="en-US" sz="2400"/>
              <a:t> </a:t>
            </a:r>
            <a:r>
              <a:rPr lang="el-GR" sz="2400"/>
              <a:t>Το κόστος ευκαιρίας είναι η σχετική έννοια του κόστους για την οικονομική ανάλυση του κόστους</a:t>
            </a:r>
            <a:r>
              <a:rPr lang="en-US" sz="2400"/>
              <a:t>.</a:t>
            </a:r>
          </a:p>
          <a:p>
            <a:endParaRPr lang="en-US" sz="2400"/>
          </a:p>
          <a:p>
            <a:pPr lvl="2"/>
            <a:r>
              <a:rPr lang="en-US" sz="2400">
                <a:solidFill>
                  <a:schemeClr val="accent2"/>
                </a:solidFill>
              </a:rPr>
              <a:t>2.</a:t>
            </a:r>
            <a:r>
              <a:rPr lang="en-US" sz="2400"/>
              <a:t> </a:t>
            </a:r>
            <a:r>
              <a:rPr lang="el-GR" sz="2400"/>
              <a:t>Οι συναρτήσεις ζήτησης εισροών δείχνουν πώς κυμαίνονται οι ποσότητες των εισροών που ελαχιστοποιούν το κόστος όταν κυμαίνεται η ποσότητα της εκροής και οι τιμές των εισροών.</a:t>
            </a:r>
            <a:endParaRPr lang="en-US" sz="2400"/>
          </a:p>
          <a:p>
            <a:endParaRPr lang="en-US" sz="2400"/>
          </a:p>
          <a:p>
            <a:pPr lvl="2"/>
            <a:r>
              <a:rPr lang="en-US" sz="2400">
                <a:solidFill>
                  <a:schemeClr val="accent2"/>
                </a:solidFill>
              </a:rPr>
              <a:t>3.</a:t>
            </a:r>
            <a:r>
              <a:rPr lang="en-US" sz="2400"/>
              <a:t> </a:t>
            </a:r>
            <a:r>
              <a:rPr lang="el-GR" sz="2400"/>
              <a:t>Η δυαδικότητα μας επιτρέπει να βρούμε τη συνάρτηση παραγωγής με βάση τη ζήτηση των εισροών.</a:t>
            </a:r>
            <a:r>
              <a:rPr lang="el-GR"/>
              <a:t> </a:t>
            </a: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98306" name="WordArt 2"/>
          <p:cNvSpPr>
            <a:spLocks noChangeArrowheads="1" noChangeShapeType="1" noTextEdit="1"/>
          </p:cNvSpPr>
          <p:nvPr/>
        </p:nvSpPr>
        <p:spPr bwMode="auto">
          <a:xfrm>
            <a:off x="609600" y="884238"/>
            <a:ext cx="2590800" cy="639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spc="72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Περίληψη</a:t>
            </a:r>
            <a:endParaRPr lang="en-US" sz="3600" kern="10" spc="72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9830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62772F-F1F8-4716-9468-CCDF68E6707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7544" y="1988840"/>
            <a:ext cx="82192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lvl="2"/>
            <a:r>
              <a:rPr lang="en-US" sz="2400" dirty="0">
                <a:solidFill>
                  <a:schemeClr val="accent2"/>
                </a:solidFill>
              </a:rPr>
              <a:t>4.</a:t>
            </a:r>
            <a:r>
              <a:rPr lang="en-US" sz="2400" dirty="0"/>
              <a:t> </a:t>
            </a:r>
            <a:r>
              <a:rPr lang="el-GR" sz="2400" dirty="0"/>
              <a:t>Το πρόβλημα της ελαχιστοποίησης του βραχυχρόνιου κόστους μπορεί να λυθεί για να πάρουμε τις βραχυχρόνιες ζητήσεις εισροών</a:t>
            </a:r>
            <a:r>
              <a:rPr lang="en-US" sz="2400" dirty="0"/>
              <a:t>. </a:t>
            </a:r>
          </a:p>
          <a:p>
            <a:pPr marL="361950"/>
            <a:endParaRPr lang="en-US" sz="2400" dirty="0"/>
          </a:p>
          <a:p>
            <a:pPr marL="361950" lvl="2"/>
            <a:r>
              <a:rPr lang="en-US" sz="2400" dirty="0">
                <a:solidFill>
                  <a:schemeClr val="accent2"/>
                </a:solidFill>
              </a:rPr>
              <a:t>5.</a:t>
            </a:r>
            <a:r>
              <a:rPr lang="en-US" sz="2400" dirty="0"/>
              <a:t> </a:t>
            </a:r>
            <a:r>
              <a:rPr lang="el-GR" sz="2400" dirty="0"/>
              <a:t>Οι βραχυχρόνιες ζητήσεις εισροών μας δίνουν και τις μακροχρόνιες άριστες ζητούμενες ποσότητες όταν οι σταθεροί συντελεστές βρίσκονται στο μακροχρόνιο άριστο ύψος τους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9939" name="WordArt 3"/>
          <p:cNvSpPr>
            <a:spLocks noChangeArrowheads="1" noChangeShapeType="1"/>
          </p:cNvSpPr>
          <p:nvPr/>
        </p:nvSpPr>
        <p:spPr bwMode="auto">
          <a:xfrm>
            <a:off x="609600" y="884238"/>
            <a:ext cx="5867400" cy="639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spc="72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Περίληψη (συνέχεια)</a:t>
            </a:r>
            <a:endParaRPr lang="en-US" sz="3600" kern="10" spc="72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813F63-7FB7-4801-9329-1D86E8C98D8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304800" y="1920875"/>
            <a:ext cx="8981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r>
              <a:rPr lang="en-US" sz="2400" dirty="0">
                <a:solidFill>
                  <a:schemeClr val="accent2"/>
                </a:solidFill>
              </a:rPr>
              <a:t>1.</a:t>
            </a:r>
            <a:r>
              <a:rPr lang="en-US" sz="2400" dirty="0"/>
              <a:t> </a:t>
            </a:r>
            <a:r>
              <a:rPr lang="el-GR" sz="2400" dirty="0"/>
              <a:t>Εισαγωγή: </a:t>
            </a:r>
            <a:r>
              <a:rPr lang="el-GR" sz="2400" u="sng" dirty="0" smtClean="0"/>
              <a:t>Γιατί αυξήθηκε η τάση για αυτοεξυπηρέτηση; </a:t>
            </a:r>
            <a:endParaRPr lang="en-US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2606675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 2.</a:t>
            </a:r>
            <a:r>
              <a:rPr lang="en-US" sz="2400" dirty="0"/>
              <a:t> </a:t>
            </a:r>
            <a:r>
              <a:rPr lang="el-GR" sz="2400" dirty="0"/>
              <a:t>Τι είναι το κόστος;</a:t>
            </a:r>
            <a:endParaRPr lang="en-US" sz="24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304800" y="3478213"/>
            <a:ext cx="944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r>
              <a:rPr lang="en-US" sz="2400" dirty="0">
                <a:solidFill>
                  <a:schemeClr val="accent2"/>
                </a:solidFill>
              </a:rPr>
              <a:t>3.</a:t>
            </a:r>
            <a:r>
              <a:rPr lang="en-US" sz="2400" dirty="0"/>
              <a:t> </a:t>
            </a:r>
            <a:r>
              <a:rPr lang="el-GR" sz="2400" dirty="0"/>
              <a:t>Ελαχιστοποίηση μακροχρόνιου κόστους</a:t>
            </a:r>
            <a:endParaRPr lang="en-US" sz="2400" dirty="0"/>
          </a:p>
          <a:p>
            <a:pPr marL="1524000" lvl="4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Το πρόβλημα της </a:t>
            </a:r>
            <a:r>
              <a:rPr lang="el-GR" sz="2400" dirty="0" smtClean="0"/>
              <a:t>ελαχιστοποίησης υπό</a:t>
            </a:r>
            <a:r>
              <a:rPr lang="en-US" sz="2400" dirty="0" smtClean="0"/>
              <a:t> </a:t>
            </a:r>
            <a:r>
              <a:rPr lang="el-GR" sz="2400" dirty="0"/>
              <a:t>περιορισμούς</a:t>
            </a:r>
            <a:endParaRPr lang="en-US" sz="2400" dirty="0"/>
          </a:p>
          <a:p>
            <a:pPr marL="1524000" lvl="4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Συγκριτική στατική ανάλυση</a:t>
            </a:r>
            <a:endParaRPr lang="en-US" sz="2400" dirty="0"/>
          </a:p>
          <a:p>
            <a:pPr marL="1524000" lvl="4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Ζήτηση </a:t>
            </a:r>
            <a:r>
              <a:rPr lang="el-GR" sz="2400" dirty="0" smtClean="0"/>
              <a:t>εισροών</a:t>
            </a:r>
            <a:endParaRPr lang="en-US" sz="2400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9600" y="5349875"/>
            <a:ext cx="6122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4.</a:t>
            </a:r>
            <a:r>
              <a:rPr lang="en-US" sz="2400" dirty="0"/>
              <a:t>   </a:t>
            </a:r>
            <a:r>
              <a:rPr lang="el-GR" sz="2400" dirty="0"/>
              <a:t>Βραχυχρόνια ελαχιστοποίηση κόστους</a:t>
            </a:r>
            <a:endParaRPr lang="en-US" sz="2400" dirty="0"/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388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Unicode MS"/>
                <a:ea typeface="Arial Unicode MS"/>
                <a:cs typeface="Arial Unicode MS"/>
              </a:rPr>
              <a:t>Επισκόπηση</a:t>
            </a:r>
            <a:endParaRPr lang="en-US" sz="3600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  <p:bldP spid="4102" grpId="0" autoUpdateAnimBg="0"/>
      <p:bldP spid="4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2873AD-92B2-4B20-86D4-9752CC9C029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243" name="WordArt 2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16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Κόστος ευκαιρίας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95536" y="3717032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/>
              <a:t>Η </a:t>
            </a:r>
            <a:r>
              <a:rPr lang="el-GR" sz="2400" dirty="0" smtClean="0"/>
              <a:t>έννοια του </a:t>
            </a:r>
            <a:r>
              <a:rPr lang="en-US" sz="2400" dirty="0" smtClean="0"/>
              <a:t>(</a:t>
            </a:r>
            <a:r>
              <a:rPr lang="el-GR" sz="2400" dirty="0" smtClean="0"/>
              <a:t>οικονομικού</a:t>
            </a:r>
            <a:r>
              <a:rPr lang="en-US" sz="2400" dirty="0" smtClean="0"/>
              <a:t>)</a:t>
            </a:r>
            <a:r>
              <a:rPr lang="el-GR" sz="2400" dirty="0" smtClean="0"/>
              <a:t> κόστους αναφέρεται πάντα στο </a:t>
            </a:r>
            <a:r>
              <a:rPr lang="el-GR" sz="2400" b="1" dirty="0"/>
              <a:t>κόστος ευκαιρίας</a:t>
            </a:r>
            <a:r>
              <a:rPr lang="el-GR" sz="2400" dirty="0"/>
              <a:t>:</a:t>
            </a:r>
          </a:p>
          <a:p>
            <a:pPr marL="361950"/>
            <a:r>
              <a:rPr lang="el-GR" sz="2400" i="1" dirty="0"/>
              <a:t>η αξία ενός πόρου στην καλύτερη εναλλακτική χρήση το</a:t>
            </a:r>
            <a:r>
              <a:rPr lang="el-GR" sz="2400" dirty="0"/>
              <a:t>υ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271463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i="1" dirty="0"/>
              <a:t>Η μόνη εναλλακτική περίπτωση που </a:t>
            </a:r>
            <a:r>
              <a:rPr lang="el-GR" sz="2400" i="1" dirty="0" smtClean="0"/>
              <a:t>εξετάζουμε είναι </a:t>
            </a:r>
            <a:r>
              <a:rPr lang="el-GR" sz="2400" i="1" dirty="0"/>
              <a:t>η </a:t>
            </a:r>
            <a:r>
              <a:rPr lang="el-GR" sz="2400" i="1" u="sng" dirty="0"/>
              <a:t>άριστη</a:t>
            </a:r>
            <a:r>
              <a:rPr lang="el-GR" sz="2400" i="1" dirty="0"/>
              <a:t> εναλλακτική</a:t>
            </a:r>
            <a:r>
              <a:rPr lang="el-GR" sz="2400" i="1" dirty="0" smtClean="0"/>
              <a:t>.</a:t>
            </a:r>
            <a:endParaRPr lang="en-US" sz="2400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11560" y="764704"/>
            <a:ext cx="716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Κόστος ευκαιρίας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72816"/>
            <a:ext cx="6593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400" dirty="0" smtClean="0">
                <a:solidFill>
                  <a:srgbClr val="000000"/>
                </a:solidFill>
              </a:rPr>
              <a:t>Οι έννοιες του </a:t>
            </a:r>
            <a:r>
              <a:rPr lang="el-GR" sz="2400" b="1" dirty="0" smtClean="0">
                <a:solidFill>
                  <a:srgbClr val="000000"/>
                </a:solidFill>
              </a:rPr>
              <a:t>άμεσου</a:t>
            </a:r>
            <a:r>
              <a:rPr lang="el-GR" sz="2400" dirty="0" smtClean="0">
                <a:solidFill>
                  <a:srgbClr val="000000"/>
                </a:solidFill>
              </a:rPr>
              <a:t> και </a:t>
            </a:r>
            <a:r>
              <a:rPr lang="el-GR" sz="2400" b="1" dirty="0" smtClean="0">
                <a:solidFill>
                  <a:srgbClr val="000000"/>
                </a:solidFill>
              </a:rPr>
              <a:t>έμμεσου</a:t>
            </a:r>
            <a:r>
              <a:rPr lang="el-GR" sz="2400" dirty="0" smtClean="0">
                <a:solidFill>
                  <a:srgbClr val="000000"/>
                </a:solidFill>
              </a:rPr>
              <a:t> κόστους: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2276872"/>
            <a:ext cx="831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0000"/>
                </a:solidFill>
              </a:rPr>
              <a:t>Άμεσο κόστος :</a:t>
            </a:r>
            <a:r>
              <a:rPr lang="el-GR" sz="2400" dirty="0" smtClean="0">
                <a:solidFill>
                  <a:srgbClr val="000000"/>
                </a:solidFill>
              </a:rPr>
              <a:t> κόστος που συνδέεται με χρηματική δαπάνη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9552" y="278092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6800" indent="-2336800"/>
            <a:r>
              <a:rPr lang="el-GR" sz="2400" b="1" dirty="0" smtClean="0">
                <a:solidFill>
                  <a:srgbClr val="000000"/>
                </a:solidFill>
              </a:rPr>
              <a:t>Έμμεσο κόστος :</a:t>
            </a:r>
            <a:r>
              <a:rPr lang="el-GR" sz="2400" dirty="0" smtClean="0">
                <a:solidFill>
                  <a:srgbClr val="000000"/>
                </a:solidFill>
              </a:rPr>
              <a:t> κόστος που συνδέεται με δαπάνη ιδιόκτητων στοιχείων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763B26-71F4-41AB-A50F-DCC808E5408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51520" y="1628800"/>
            <a:ext cx="85689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ea typeface="Arial Unicode MS" pitchFamily="34" charset="-128"/>
                <a:cs typeface="Arial Unicode MS" pitchFamily="34" charset="-128"/>
              </a:rPr>
              <a:t>Έ</a:t>
            </a:r>
            <a:r>
              <a:rPr lang="el-GR" sz="2400" dirty="0"/>
              <a:t>χουμε 50 </a:t>
            </a:r>
            <a:r>
              <a:rPr lang="el-GR" sz="2400" dirty="0" smtClean="0"/>
              <a:t>εκ. ευρώ </a:t>
            </a:r>
            <a:r>
              <a:rPr lang="el-GR" sz="2400" dirty="0"/>
              <a:t>για να επενδύσουμε. Τέσσερις εναλλακτικές προτάσεις</a:t>
            </a:r>
            <a:r>
              <a:rPr lang="en-US" sz="2400" dirty="0"/>
              <a:t>:</a:t>
            </a:r>
          </a:p>
          <a:p>
            <a:pPr marL="457200" indent="-457200"/>
            <a:r>
              <a:rPr lang="en-US" sz="2400" dirty="0" smtClean="0">
                <a:solidFill>
                  <a:srgbClr val="FF0000"/>
                </a:solidFill>
              </a:rPr>
              <a:t>1)</a:t>
            </a:r>
            <a:r>
              <a:rPr lang="en-US" sz="2400" dirty="0" smtClean="0"/>
              <a:t> </a:t>
            </a:r>
            <a:r>
              <a:rPr lang="el-GR" sz="2400" dirty="0" smtClean="0"/>
              <a:t>Αν επενδύσουμε </a:t>
            </a:r>
            <a:r>
              <a:rPr lang="el-GR" sz="2400" i="1" dirty="0"/>
              <a:t>σήμερα</a:t>
            </a:r>
            <a:r>
              <a:rPr lang="el-GR" sz="2400" dirty="0"/>
              <a:t> σε ένα εργοστάσιο κατασκευής </a:t>
            </a:r>
            <a:r>
              <a:rPr lang="en-US" sz="2400" dirty="0"/>
              <a:t>CD</a:t>
            </a:r>
            <a:r>
              <a:rPr lang="el-GR" sz="2400" dirty="0"/>
              <a:t>-</a:t>
            </a:r>
            <a:r>
              <a:rPr lang="en-US" sz="2400" dirty="0" smtClean="0"/>
              <a:t>ROM</a:t>
            </a:r>
            <a:r>
              <a:rPr lang="el-GR" sz="2400" dirty="0" smtClean="0"/>
              <a:t>, τα </a:t>
            </a:r>
            <a:r>
              <a:rPr lang="el-GR" sz="2400" dirty="0"/>
              <a:t>προσδοκώμενα έσοδα </a:t>
            </a:r>
            <a:r>
              <a:rPr lang="el-GR" sz="2400" dirty="0" smtClean="0"/>
              <a:t>είναι 100 εκ. ευρώ,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2)</a:t>
            </a:r>
            <a:r>
              <a:rPr lang="en-US" sz="2400" dirty="0"/>
              <a:t> </a:t>
            </a:r>
            <a:r>
              <a:rPr lang="el-GR" sz="2400" dirty="0" smtClean="0"/>
              <a:t>Αν </a:t>
            </a:r>
            <a:r>
              <a:rPr lang="el-GR" sz="2400" i="1" dirty="0"/>
              <a:t>περιμένουμε</a:t>
            </a:r>
            <a:r>
              <a:rPr lang="el-GR" sz="2400" dirty="0"/>
              <a:t> ένα χρόνο, </a:t>
            </a:r>
            <a:r>
              <a:rPr lang="el-GR" sz="2400" dirty="0" smtClean="0"/>
              <a:t>τα </a:t>
            </a:r>
            <a:r>
              <a:rPr lang="el-GR" sz="2400" dirty="0"/>
              <a:t>προσδοκώμενα έσοδα από την επένδυση </a:t>
            </a:r>
            <a:r>
              <a:rPr lang="el-GR" sz="2400" dirty="0" smtClean="0"/>
              <a:t>στο </a:t>
            </a:r>
            <a:r>
              <a:rPr lang="el-GR" sz="2400" dirty="0"/>
              <a:t>εργοστάσιο </a:t>
            </a:r>
            <a:r>
              <a:rPr lang="en-US" sz="2400" dirty="0"/>
              <a:t>CD</a:t>
            </a:r>
            <a:r>
              <a:rPr lang="el-GR" sz="2400" dirty="0"/>
              <a:t>-</a:t>
            </a:r>
            <a:r>
              <a:rPr lang="en-US" sz="2400" dirty="0"/>
              <a:t>ROM</a:t>
            </a:r>
            <a:r>
              <a:rPr lang="el-GR" sz="2400" dirty="0"/>
              <a:t> είναι 75 </a:t>
            </a:r>
            <a:r>
              <a:rPr lang="el-GR" sz="2400" dirty="0" smtClean="0"/>
              <a:t>εκ. ευρώ,</a:t>
            </a:r>
            <a:r>
              <a:rPr lang="el-GR" dirty="0" smtClean="0"/>
              <a:t>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3)</a:t>
            </a:r>
            <a:r>
              <a:rPr lang="en-US" sz="2400" dirty="0"/>
              <a:t> </a:t>
            </a:r>
            <a:r>
              <a:rPr lang="el-GR" sz="2400" dirty="0" smtClean="0"/>
              <a:t>Αν </a:t>
            </a:r>
            <a:r>
              <a:rPr lang="el-GR" sz="2400" dirty="0"/>
              <a:t>κατασκευάσουμε </a:t>
            </a:r>
            <a:r>
              <a:rPr lang="el-GR" sz="2400" i="1" dirty="0"/>
              <a:t>σήμερα</a:t>
            </a:r>
            <a:r>
              <a:rPr lang="el-GR" sz="2400" dirty="0"/>
              <a:t> ένα εργοστάσιο </a:t>
            </a:r>
            <a:r>
              <a:rPr lang="en-US" sz="2400" dirty="0" smtClean="0"/>
              <a:t>CD</a:t>
            </a:r>
            <a:r>
              <a:rPr lang="el-GR" sz="2400" dirty="0" smtClean="0"/>
              <a:t>-</a:t>
            </a:r>
            <a:r>
              <a:rPr lang="en-US" sz="2400" dirty="0" smtClean="0"/>
              <a:t>ROM </a:t>
            </a:r>
            <a:r>
              <a:rPr lang="el-GR" sz="2400" dirty="0" smtClean="0"/>
              <a:t>νέας τεχνολογίας, έχουμε </a:t>
            </a:r>
            <a:r>
              <a:rPr lang="el-GR" sz="2400" dirty="0"/>
              <a:t>50% πιθανότητα τα έσοδά μας να είναι 0 </a:t>
            </a:r>
            <a:r>
              <a:rPr lang="el-GR" sz="2400" dirty="0" smtClean="0"/>
              <a:t>ευρώ </a:t>
            </a:r>
            <a:r>
              <a:rPr lang="el-GR" sz="2400" dirty="0"/>
              <a:t>και 50% πιθανότητα να αποδώσουν 150 </a:t>
            </a:r>
            <a:r>
              <a:rPr lang="el-GR" sz="2400" dirty="0" smtClean="0"/>
              <a:t>εκ. ευρώ,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4)</a:t>
            </a:r>
            <a:r>
              <a:rPr lang="en-US" sz="2400" dirty="0"/>
              <a:t> </a:t>
            </a:r>
            <a:r>
              <a:rPr lang="el-GR" sz="2400" dirty="0" smtClean="0"/>
              <a:t>Αν </a:t>
            </a:r>
            <a:r>
              <a:rPr lang="el-GR" sz="2400" i="1" dirty="0" smtClean="0"/>
              <a:t>περιμένουμε</a:t>
            </a:r>
            <a:r>
              <a:rPr lang="el-GR" sz="2400" dirty="0" smtClean="0"/>
              <a:t>  ένα </a:t>
            </a:r>
            <a:r>
              <a:rPr lang="el-GR" sz="2400" dirty="0"/>
              <a:t>χρόνο, </a:t>
            </a:r>
            <a:r>
              <a:rPr lang="el-GR" sz="2400" dirty="0" smtClean="0"/>
              <a:t>θα </a:t>
            </a:r>
            <a:r>
              <a:rPr lang="el-GR" sz="2400" dirty="0"/>
              <a:t>ξέρουμε </a:t>
            </a:r>
            <a:r>
              <a:rPr lang="el-GR" sz="2400" dirty="0" smtClean="0"/>
              <a:t>αν </a:t>
            </a:r>
            <a:r>
              <a:rPr lang="el-GR" sz="2400" dirty="0"/>
              <a:t>τα έσοδα θα είναι 0 </a:t>
            </a:r>
            <a:r>
              <a:rPr lang="el-GR" sz="2400" dirty="0" smtClean="0"/>
              <a:t>ευρώ </a:t>
            </a:r>
            <a:r>
              <a:rPr lang="el-GR" sz="2400" dirty="0"/>
              <a:t>ή 150 </a:t>
            </a:r>
            <a:r>
              <a:rPr lang="el-GR" sz="2400" dirty="0" smtClean="0"/>
              <a:t>εκ. ευρώ</a:t>
            </a:r>
            <a:r>
              <a:rPr lang="el-GR" dirty="0" smtClean="0"/>
              <a:t> </a:t>
            </a:r>
            <a:endParaRPr lang="en-US" sz="2400" dirty="0"/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Επένδυση 50 εκατομμυρίων δολαρίων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F5CC3F-3A2D-47BF-850A-7F9403BCCCB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79512" y="1340768"/>
            <a:ext cx="866388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i="1" dirty="0"/>
              <a:t>Ποιο είναι το κόστος ευκαιρίας της επένδυσης </a:t>
            </a:r>
            <a:r>
              <a:rPr lang="el-GR" sz="2400" i="1" dirty="0" smtClean="0"/>
              <a:t>στο </a:t>
            </a:r>
            <a:r>
              <a:rPr lang="el-GR" sz="2400" i="1" dirty="0"/>
              <a:t>εργοστάσιο </a:t>
            </a:r>
            <a:r>
              <a:rPr lang="en-US" sz="2400" i="1" dirty="0"/>
              <a:t>CD</a:t>
            </a:r>
            <a:r>
              <a:rPr lang="el-GR" sz="2400" i="1" dirty="0"/>
              <a:t>-</a:t>
            </a:r>
            <a:r>
              <a:rPr lang="en-US" sz="2400" i="1" dirty="0" smtClean="0"/>
              <a:t>ROM</a:t>
            </a:r>
            <a:r>
              <a:rPr lang="el-GR" sz="2400" i="1" dirty="0" smtClean="0"/>
              <a:t>,</a:t>
            </a:r>
            <a:r>
              <a:rPr lang="en-US" sz="2400" i="1" dirty="0" smtClean="0"/>
              <a:t> </a:t>
            </a:r>
            <a:r>
              <a:rPr lang="el-GR" sz="2400" i="1" u="sng" dirty="0"/>
              <a:t>τώρα</a:t>
            </a:r>
            <a:r>
              <a:rPr lang="el-GR" sz="2400" i="1" dirty="0" smtClean="0"/>
              <a:t>;</a:t>
            </a:r>
          </a:p>
          <a:p>
            <a:endParaRPr lang="en-US" sz="2400" i="1" dirty="0"/>
          </a:p>
          <a:p>
            <a:endParaRPr lang="en-US" sz="2400" i="1" dirty="0"/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l-GR" sz="2400" dirty="0" smtClean="0"/>
              <a:t>Συνεπώς</a:t>
            </a:r>
            <a:r>
              <a:rPr lang="el-GR" sz="2400" dirty="0"/>
              <a:t>, η λύση (4) είναι η καλύτερη εναλλακτική λύση και το κόστος ευκαιρίας είναι 112,5 </a:t>
            </a:r>
            <a:r>
              <a:rPr lang="el-GR" sz="2400" dirty="0" smtClean="0"/>
              <a:t>εκ. ευρώ</a:t>
            </a:r>
            <a:endParaRPr lang="en-US" sz="2400" dirty="0"/>
          </a:p>
          <a:p>
            <a:pPr lvl="1"/>
            <a:endParaRPr lang="en-US" sz="1400" dirty="0"/>
          </a:p>
          <a:p>
            <a:pPr marL="441325" lvl="2" algn="ctr">
              <a:buFont typeface="Symbol" pitchFamily="18" charset="2"/>
              <a:buNone/>
            </a:pPr>
            <a:r>
              <a:rPr lang="el-GR" sz="2400" dirty="0">
                <a:solidFill>
                  <a:srgbClr val="FF0000"/>
                </a:solidFill>
              </a:rPr>
              <a:t>•  </a:t>
            </a:r>
            <a:r>
              <a:rPr lang="el-GR" sz="2400" i="1" dirty="0"/>
              <a:t>Το κόστος εξαρτάται από την απόφαση που παίρνουμε.</a:t>
            </a:r>
            <a:r>
              <a:rPr lang="el-GR" sz="2400" dirty="0"/>
              <a:t> </a:t>
            </a:r>
            <a:endParaRPr lang="en-GB" sz="1200" u="sng" dirty="0"/>
          </a:p>
          <a:p>
            <a:endParaRPr lang="en-US" sz="600" u="sng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1520" y="2132856"/>
            <a:ext cx="8568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indent="-173038"/>
            <a:r>
              <a:rPr lang="el-GR" sz="2400" dirty="0"/>
              <a:t>Η λύση (3) έχει την </a:t>
            </a:r>
            <a:r>
              <a:rPr lang="el-GR" sz="2400" dirty="0" smtClean="0"/>
              <a:t>απόδοση</a:t>
            </a:r>
            <a:r>
              <a:rPr lang="el-GR" sz="2400" dirty="0"/>
              <a:t>: 0,5(0 </a:t>
            </a:r>
            <a:r>
              <a:rPr lang="el-GR" sz="2400" dirty="0" smtClean="0"/>
              <a:t>ευρώ) </a:t>
            </a:r>
            <a:r>
              <a:rPr lang="el-GR" sz="2400" dirty="0"/>
              <a:t>+ 0,5(150 </a:t>
            </a:r>
            <a:r>
              <a:rPr lang="el-GR" sz="2400" dirty="0" smtClean="0"/>
              <a:t>εκ. ευρώ) </a:t>
            </a:r>
            <a:r>
              <a:rPr lang="el-GR" sz="2400" dirty="0"/>
              <a:t>= 75 </a:t>
            </a:r>
            <a:r>
              <a:rPr lang="el-GR" sz="2400" dirty="0" smtClean="0"/>
              <a:t>εκ. ευρώ</a:t>
            </a:r>
            <a:endParaRPr lang="en-US" sz="2400" dirty="0"/>
          </a:p>
          <a:p>
            <a:pPr marL="441325" indent="-173038"/>
            <a:r>
              <a:rPr lang="el-GR" sz="2400" dirty="0"/>
              <a:t>Η λύση (4) </a:t>
            </a:r>
            <a:r>
              <a:rPr lang="en-US" sz="2400" dirty="0" smtClean="0"/>
              <a:t>(</a:t>
            </a:r>
            <a:r>
              <a:rPr lang="el-GR" sz="2400" dirty="0" smtClean="0"/>
              <a:t>που συμπεριλαμβάνει την 2) έχει </a:t>
            </a:r>
            <a:r>
              <a:rPr lang="el-GR" sz="2400" dirty="0"/>
              <a:t>την </a:t>
            </a:r>
            <a:r>
              <a:rPr lang="el-GR" sz="2400" dirty="0" smtClean="0"/>
              <a:t>απόδοση</a:t>
            </a:r>
            <a:r>
              <a:rPr lang="el-GR" sz="2400" dirty="0"/>
              <a:t>: 0,5(75 </a:t>
            </a:r>
            <a:r>
              <a:rPr lang="el-GR" sz="2400" dirty="0" smtClean="0"/>
              <a:t>εκ. ευρώ) </a:t>
            </a:r>
            <a:r>
              <a:rPr lang="el-GR" sz="2400" dirty="0"/>
              <a:t>+ 0,5(150 </a:t>
            </a:r>
            <a:r>
              <a:rPr lang="el-GR" sz="2400" dirty="0" smtClean="0"/>
              <a:t>εκ. ευρώ) </a:t>
            </a:r>
            <a:r>
              <a:rPr lang="el-GR" sz="2400" dirty="0"/>
              <a:t>= 112,5 </a:t>
            </a:r>
            <a:r>
              <a:rPr lang="el-GR" sz="2400" dirty="0" smtClean="0"/>
              <a:t>εκ. ευρώ</a:t>
            </a:r>
          </a:p>
          <a:p>
            <a:pPr marL="441325" indent="-173038"/>
            <a:endParaRPr lang="en-US" sz="2400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539552" y="332656"/>
            <a:ext cx="716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Κόστος ευκαιρίας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14D08B-7DC8-4342-BD0D-330B9C8CD17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95536" y="4365104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i="1" dirty="0"/>
              <a:t>Ποιο είναι το κόστος ευκαιρίας της παραγωγής </a:t>
            </a:r>
            <a:r>
              <a:rPr lang="el-GR" sz="2400" i="1" dirty="0" smtClean="0"/>
              <a:t>αυτοκινήτων</a:t>
            </a:r>
            <a:r>
              <a:rPr lang="el-GR" sz="2400" i="1" dirty="0"/>
              <a:t>;</a:t>
            </a:r>
            <a:endParaRPr lang="en-US" sz="2400" i="1" dirty="0"/>
          </a:p>
          <a:p>
            <a:r>
              <a:rPr lang="el-GR" sz="2400" i="1" dirty="0" smtClean="0"/>
              <a:t>	1,2 εκ. ευρώ</a:t>
            </a:r>
            <a:endParaRPr lang="en-US" sz="2400" i="1" dirty="0"/>
          </a:p>
          <a:p>
            <a:pPr marL="0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i="1" dirty="0"/>
              <a:t>Το κόστος εξαρτάται από το πώς </a:t>
            </a:r>
            <a:r>
              <a:rPr lang="el-GR" sz="2400" i="1" dirty="0" smtClean="0"/>
              <a:t>το βλέπουμε.</a:t>
            </a:r>
            <a:endParaRPr lang="en-US" sz="2400" i="1" dirty="0"/>
          </a:p>
          <a:p>
            <a:r>
              <a:rPr lang="en-US" sz="2400" dirty="0" smtClean="0">
                <a:solidFill>
                  <a:schemeClr val="accent2"/>
                </a:solidFill>
              </a:rPr>
              <a:t>•  </a:t>
            </a:r>
            <a:r>
              <a:rPr lang="el-GR" sz="2400" i="1" dirty="0" smtClean="0"/>
              <a:t>Το κόστος </a:t>
            </a:r>
            <a:r>
              <a:rPr lang="el-GR" sz="2400" i="1" dirty="0"/>
              <a:t>ευκαιρίας </a:t>
            </a:r>
            <a:r>
              <a:rPr lang="el-GR" sz="2400" i="1" dirty="0" smtClean="0"/>
              <a:t>είναι συχνά το έμμεσο κόστος.</a:t>
            </a:r>
            <a:endParaRPr lang="en-US" sz="2400" i="1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5536" y="306896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l-GR" sz="2400" b="1" dirty="0">
                <a:solidFill>
                  <a:schemeClr val="hlink"/>
                </a:solidFill>
              </a:rPr>
              <a:t>Δύο εναλλακτικές </a:t>
            </a:r>
            <a:r>
              <a:rPr lang="el-GR" sz="2400" b="1" dirty="0" smtClean="0">
                <a:solidFill>
                  <a:schemeClr val="hlink"/>
                </a:solidFill>
              </a:rPr>
              <a:t>λύσεις</a:t>
            </a:r>
            <a:endParaRPr lang="en-US" sz="2400" b="1" dirty="0">
              <a:solidFill>
                <a:schemeClr val="hlink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536" y="3501008"/>
            <a:ext cx="7076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5488" lvl="3" indent="-457200">
              <a:buAutoNum type="arabicParenR"/>
            </a:pPr>
            <a:r>
              <a:rPr lang="el-GR" sz="2400" dirty="0" smtClean="0"/>
              <a:t>Κατασκευή </a:t>
            </a:r>
            <a:r>
              <a:rPr lang="el-GR" sz="2400" dirty="0"/>
              <a:t>2.000 </a:t>
            </a:r>
            <a:r>
              <a:rPr lang="el-GR" sz="2400" dirty="0" smtClean="0"/>
              <a:t>αυτοκίνητων</a:t>
            </a:r>
            <a:r>
              <a:rPr lang="en-US" sz="2400" dirty="0" smtClean="0"/>
              <a:t>.</a:t>
            </a:r>
            <a:endParaRPr lang="en-US" sz="2400" dirty="0"/>
          </a:p>
          <a:p>
            <a:pPr marL="725488" lvl="3" indent="-457200">
              <a:buAutoNum type="arabicParenR"/>
            </a:pPr>
            <a:r>
              <a:rPr lang="el-GR" sz="2400" dirty="0" smtClean="0"/>
              <a:t>Μεταπώληση του </a:t>
            </a:r>
            <a:r>
              <a:rPr lang="el-GR" sz="2400" dirty="0"/>
              <a:t>χάλυβα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11560" y="476672"/>
            <a:ext cx="716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Κόστος ευκαιρίας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77281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sz="2400" u="sng" dirty="0" smtClean="0">
                <a:solidFill>
                  <a:srgbClr val="FF0000"/>
                </a:solidFill>
              </a:rPr>
              <a:t>Παράδειγμα</a:t>
            </a:r>
            <a:r>
              <a:rPr lang="el-GR" sz="2400" dirty="0" smtClean="0">
                <a:solidFill>
                  <a:srgbClr val="FF0000"/>
                </a:solidFill>
              </a:rPr>
              <a:t>:</a:t>
            </a:r>
            <a:r>
              <a:rPr lang="el-GR" sz="2400" dirty="0" smtClean="0"/>
              <a:t> Κόστος ευκαιρίας του χάλυβα</a:t>
            </a:r>
            <a:endParaRPr lang="en-US" sz="2400" dirty="0" smtClean="0"/>
          </a:p>
          <a:p>
            <a:pPr marL="725488" lvl="4">
              <a:tabLst>
                <a:tab pos="803275" algn="l"/>
              </a:tabLst>
            </a:pPr>
            <a:r>
              <a:rPr lang="el-GR" sz="2400" dirty="0" smtClean="0"/>
              <a:t>Η αγορά χάλυβα κόστισε 1 εκ. ευρώ. Από τότε όμως, </a:t>
            </a:r>
          </a:p>
          <a:p>
            <a:pPr marL="725488" lvl="4">
              <a:tabLst>
                <a:tab pos="803275" algn="l"/>
              </a:tabLst>
            </a:pPr>
            <a:r>
              <a:rPr lang="el-GR" sz="2400" dirty="0" smtClean="0"/>
              <a:t>η τιμή αυξήθηκε, ώστε τώρα αξίζει 1,2 εκ. ευρώ.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819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C3C0E-DB35-4531-980A-4C50B38C9AF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79512" y="1628800"/>
            <a:ext cx="871296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lvl="2"/>
            <a:r>
              <a:rPr lang="el-GR" sz="2400" dirty="0" smtClean="0"/>
              <a:t>Υπάρχουν </a:t>
            </a:r>
            <a:r>
              <a:rPr lang="el-GR" sz="2400" dirty="0"/>
              <a:t>και η αγορά άμεσης παράδοσης και η </a:t>
            </a:r>
            <a:r>
              <a:rPr lang="el-GR" sz="2400" dirty="0" smtClean="0"/>
              <a:t>συνήθης (επί παραγγελία) αγορά </a:t>
            </a:r>
            <a:r>
              <a:rPr lang="el-GR" sz="2400" dirty="0"/>
              <a:t>για τους ημιαγωγούς </a:t>
            </a:r>
            <a:r>
              <a:rPr lang="en-US" sz="2400" dirty="0"/>
              <a:t>DRAM</a:t>
            </a:r>
          </a:p>
          <a:p>
            <a:pPr marL="268288" lvl="2"/>
            <a:r>
              <a:rPr lang="el-GR" sz="2400" i="1" dirty="0"/>
              <a:t>Το κόστος ευκαιρίας ισούται με την τρέχουσα τιμή </a:t>
            </a:r>
            <a:r>
              <a:rPr lang="el-GR" sz="2400" i="1" dirty="0" smtClean="0"/>
              <a:t>(άμεσης παράδοσης) </a:t>
            </a:r>
            <a:r>
              <a:rPr lang="el-GR" sz="2400" i="1" dirty="0"/>
              <a:t>και όχι με την τιμή που απορρέει από </a:t>
            </a:r>
            <a:r>
              <a:rPr lang="el-GR" sz="2400" i="1" dirty="0" smtClean="0"/>
              <a:t>παλιότερες </a:t>
            </a:r>
            <a:r>
              <a:rPr lang="el-GR" sz="2400" i="1" dirty="0"/>
              <a:t>συμβάσεις.</a:t>
            </a:r>
            <a:endParaRPr lang="en-US" sz="2400" i="1" dirty="0"/>
          </a:p>
          <a:p>
            <a:endParaRPr lang="en-US" sz="2000" i="1" dirty="0"/>
          </a:p>
          <a:p>
            <a:endParaRPr lang="en-US" sz="2000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l-GR" sz="2400" b="1" i="1" dirty="0" smtClean="0"/>
              <a:t>Εστιάζουμε </a:t>
            </a:r>
            <a:r>
              <a:rPr lang="el-GR" sz="2400" b="1" i="1" dirty="0"/>
              <a:t>την προσοχή μας στην περίπτωση </a:t>
            </a:r>
            <a:r>
              <a:rPr lang="el-GR" sz="2400" b="1" i="1" dirty="0" smtClean="0"/>
              <a:t>που </a:t>
            </a:r>
            <a:r>
              <a:rPr lang="el-GR" sz="2400" b="1" i="1" dirty="0"/>
              <a:t>μπορούμε να αποτιμήσουμε την εργασία και το κεφάλαιο με βάση τον αγοραίο μισθό ή το επιτόκιο δανεισμού κεφαλαίου</a:t>
            </a:r>
            <a:endParaRPr lang="en-US" sz="2400" b="1" i="1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350100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ð"/>
            </a:pPr>
            <a:r>
              <a:rPr lang="el-GR" sz="2400" dirty="0" smtClean="0"/>
              <a:t>Στις επιχειρήσεις, </a:t>
            </a:r>
            <a:r>
              <a:rPr lang="el-GR" sz="2400" dirty="0"/>
              <a:t>αν αυξηθεί το κόστος ευκαιρίας </a:t>
            </a:r>
            <a:r>
              <a:rPr lang="el-GR" sz="2400" dirty="0" smtClean="0"/>
              <a:t>από τη διατήρηση </a:t>
            </a:r>
            <a:r>
              <a:rPr lang="el-GR" sz="2400" dirty="0"/>
              <a:t>των </a:t>
            </a:r>
            <a:r>
              <a:rPr lang="el-GR" sz="2400" dirty="0" smtClean="0"/>
              <a:t>ημιαγωγών, το κόστος τους αυξάνεται αναδρομικά</a:t>
            </a:r>
            <a:endParaRPr lang="en-US" sz="2400" dirty="0"/>
          </a:p>
          <a:p>
            <a:pPr>
              <a:buFont typeface="Wingdings" pitchFamily="2" charset="2"/>
              <a:buChar char="ð"/>
            </a:pPr>
            <a:r>
              <a:rPr lang="el-GR" sz="2400" dirty="0"/>
              <a:t>Το λογιστικό κόστος μπορεί να είναι υψηλότερο ή χαμηλότερο από το οικονομικό κόστος</a:t>
            </a:r>
            <a:endParaRPr lang="en-US" sz="2400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0" y="6858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Ημιαγωγο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ί DRAM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G5 HD:Applications:Microsoft Office 2004:Templates:Presentations:Designs:Candybar</Template>
  <TotalTime>1007</TotalTime>
  <Words>2074</Words>
  <Application>Microsoft Office PowerPoint</Application>
  <PresentationFormat>On-screen Show (4:3)</PresentationFormat>
  <Paragraphs>359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Profile</vt:lpstr>
      <vt:lpstr>Candybar</vt:lpstr>
      <vt:lpstr>Blank Presentation</vt:lpstr>
      <vt:lpstr>Θέμα του Office</vt:lpstr>
      <vt:lpstr>Μικροοικονομική Α</vt:lpstr>
      <vt:lpstr>Άδειες Χρήσης</vt:lpstr>
      <vt:lpstr>Χρηματοδότηση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WILEY &amp; 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Wiley</dc:creator>
  <cp:lastModifiedBy>user</cp:lastModifiedBy>
  <cp:revision>111</cp:revision>
  <dcterms:created xsi:type="dcterms:W3CDTF">2001-12-28T21:46:34Z</dcterms:created>
  <dcterms:modified xsi:type="dcterms:W3CDTF">2015-09-15T08:09:10Z</dcterms:modified>
</cp:coreProperties>
</file>