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7540DAF-E8D1-4ABE-9F7F-6A88697BFEF2}" type="datetimeFigureOut">
              <a:rPr lang="el-GR" smtClean="0"/>
              <a:pPr/>
              <a:t>18/3/2017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400367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7540DAF-E8D1-4ABE-9F7F-6A88697BFEF2}" type="datetimeFigureOut">
              <a:rPr lang="el-GR" smtClean="0"/>
              <a:pPr/>
              <a:t>18/3/2017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255341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7540DAF-E8D1-4ABE-9F7F-6A88697BFEF2}" type="datetimeFigureOut">
              <a:rPr lang="el-GR" smtClean="0"/>
              <a:pPr/>
              <a:t>18/3/2017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106134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7540DAF-E8D1-4ABE-9F7F-6A88697BFEF2}" type="datetimeFigureOut">
              <a:rPr lang="el-GR" smtClean="0"/>
              <a:pPr/>
              <a:t>18/3/2017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31159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7540DAF-E8D1-4ABE-9F7F-6A88697BFEF2}" type="datetimeFigureOut">
              <a:rPr lang="el-GR" smtClean="0"/>
              <a:pPr/>
              <a:t>18/3/2017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1637216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7540DAF-E8D1-4ABE-9F7F-6A88697BFEF2}" type="datetimeFigureOut">
              <a:rPr lang="el-GR" smtClean="0"/>
              <a:pPr/>
              <a:t>18/3/2017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355132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7540DAF-E8D1-4ABE-9F7F-6A88697BFEF2}" type="datetimeFigureOut">
              <a:rPr lang="el-GR" smtClean="0"/>
              <a:pPr/>
              <a:t>18/3/2017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2096179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7540DAF-E8D1-4ABE-9F7F-6A88697BFEF2}" type="datetimeFigureOut">
              <a:rPr lang="el-GR" smtClean="0"/>
              <a:pPr/>
              <a:t>18/3/2017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324010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7540DAF-E8D1-4ABE-9F7F-6A88697BFEF2}" type="datetimeFigureOut">
              <a:rPr lang="el-GR" smtClean="0"/>
              <a:pPr/>
              <a:t>18/3/2017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56894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7540DAF-E8D1-4ABE-9F7F-6A88697BFEF2}" type="datetimeFigureOut">
              <a:rPr lang="el-GR" smtClean="0"/>
              <a:pPr/>
              <a:t>18/3/2017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3990712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7540DAF-E8D1-4ABE-9F7F-6A88697BFEF2}" type="datetimeFigureOut">
              <a:rPr lang="el-GR" smtClean="0"/>
              <a:pPr/>
              <a:t>18/3/2017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721947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40DAF-E8D1-4ABE-9F7F-6A88697BFEF2}" type="datetimeFigureOut">
              <a:rPr lang="el-GR" smtClean="0"/>
              <a:pPr/>
              <a:t>18/3/2017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B9351-5279-4A6C-91D8-71AED40FA815}" type="slidenum">
              <a:rPr lang="el-GR" smtClean="0"/>
              <a:pPr/>
              <a:t>‹#›</a:t>
            </a:fld>
            <a:endParaRPr lang="el-GR"/>
          </a:p>
        </p:txBody>
      </p:sp>
    </p:spTree>
    <p:extLst>
      <p:ext uri="{BB962C8B-B14F-4D97-AF65-F5344CB8AC3E}">
        <p14:creationId xmlns:p14="http://schemas.microsoft.com/office/powerpoint/2010/main" xmlns="" val="2079115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71472" y="1988840"/>
            <a:ext cx="8001056" cy="1868788"/>
          </a:xfrm>
        </p:spPr>
        <p:txBody>
          <a:bodyPr>
            <a:normAutofit fontScale="90000"/>
          </a:bodyPr>
          <a:lstStyle/>
          <a:p>
            <a:r>
              <a:rPr lang="el-GR" b="1" dirty="0" smtClean="0">
                <a:latin typeface="Times New Roman" panose="02020603050405020304" pitchFamily="18" charset="0"/>
                <a:cs typeface="Times New Roman" panose="02020603050405020304" pitchFamily="18" charset="0"/>
              </a:rPr>
              <a:t>Η </a:t>
            </a:r>
            <a:r>
              <a:rPr lang="el-GR" b="1" dirty="0" smtClean="0">
                <a:latin typeface="Times New Roman" panose="02020603050405020304" pitchFamily="18" charset="0"/>
                <a:cs typeface="Times New Roman" panose="02020603050405020304" pitchFamily="18" charset="0"/>
              </a:rPr>
              <a:t>σημασία της χώρας </a:t>
            </a:r>
            <a:r>
              <a:rPr lang="el-GR" b="1" dirty="0" smtClean="0">
                <a:latin typeface="Times New Roman" panose="02020603050405020304" pitchFamily="18" charset="0"/>
                <a:cs typeface="Times New Roman" panose="02020603050405020304" pitchFamily="18" charset="0"/>
              </a:rPr>
              <a:t>προέλευσης </a:t>
            </a:r>
            <a:r>
              <a:rPr lang="el-GR" b="1" dirty="0" smtClean="0">
                <a:latin typeface="Times New Roman" panose="02020603050405020304" pitchFamily="18" charset="0"/>
                <a:cs typeface="Times New Roman" panose="02020603050405020304" pitchFamily="18" charset="0"/>
              </a:rPr>
              <a:t> για την ανάλυση της μετανάστευσης</a:t>
            </a:r>
            <a:endParaRPr lang="el-GR" b="1" dirty="0">
              <a:latin typeface="Times New Roman" panose="02020603050405020304" pitchFamily="18" charset="0"/>
              <a:cs typeface="Times New Roman" panose="02020603050405020304" pitchFamily="18" charset="0"/>
            </a:endParaRPr>
          </a:p>
        </p:txBody>
      </p:sp>
      <p:sp>
        <p:nvSpPr>
          <p:cNvPr id="3" name="Υπότιτλος 2"/>
          <p:cNvSpPr>
            <a:spLocks noGrp="1"/>
          </p:cNvSpPr>
          <p:nvPr>
            <p:ph type="subTitle" idx="1"/>
          </p:nvPr>
        </p:nvSpPr>
        <p:spPr>
          <a:xfrm>
            <a:off x="642910" y="4429132"/>
            <a:ext cx="7715304" cy="1752600"/>
          </a:xfrm>
        </p:spPr>
        <p:txBody>
          <a:bodyPr/>
          <a:lstStyle/>
          <a:p>
            <a:r>
              <a:rPr lang="el-GR" i="1" dirty="0" smtClean="0">
                <a:solidFill>
                  <a:schemeClr val="tx1"/>
                </a:solidFill>
                <a:latin typeface="Times New Roman" pitchFamily="18" charset="0"/>
                <a:cs typeface="Times New Roman" pitchFamily="18" charset="0"/>
              </a:rPr>
              <a:t>Ο Πολωνός Αγρότης</a:t>
            </a:r>
            <a:endParaRPr lang="el-GR"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8454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Times New Roman" pitchFamily="18" charset="0"/>
                <a:cs typeface="Times New Roman" pitchFamily="18" charset="0"/>
              </a:rPr>
              <a:t>Χώρα προέλευσης </a:t>
            </a:r>
            <a:endParaRPr lang="el-GR" b="1"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0" y="1600200"/>
            <a:ext cx="9144000" cy="5257800"/>
          </a:xfrm>
        </p:spPr>
        <p:txBody>
          <a:bodyPr>
            <a:normAutofit fontScale="92500" lnSpcReduction="10000"/>
          </a:bodyPr>
          <a:lstStyle/>
          <a:p>
            <a:r>
              <a:rPr lang="el-GR" dirty="0" smtClean="0">
                <a:latin typeface="Times New Roman" pitchFamily="18" charset="0"/>
                <a:cs typeface="Times New Roman" pitchFamily="18" charset="0"/>
              </a:rPr>
              <a:t>Η χώρα στην οποία γεννήθηκε και μεγάλωσε ο μεταναστευτικός </a:t>
            </a:r>
            <a:r>
              <a:rPr lang="el-GR" dirty="0" smtClean="0">
                <a:latin typeface="Times New Roman" pitchFamily="18" charset="0"/>
                <a:cs typeface="Times New Roman" pitchFamily="18" charset="0"/>
              </a:rPr>
              <a:t>πληθυσμός</a:t>
            </a:r>
          </a:p>
          <a:p>
            <a:r>
              <a:rPr lang="en-US" dirty="0" smtClean="0">
                <a:latin typeface="Times New Roman" pitchFamily="18" charset="0"/>
                <a:cs typeface="Times New Roman" pitchFamily="18" charset="0"/>
              </a:rPr>
              <a:t>Thomas and </a:t>
            </a:r>
            <a:r>
              <a:rPr lang="en-US" dirty="0" err="1" smtClean="0">
                <a:latin typeface="Times New Roman" pitchFamily="18" charset="0"/>
                <a:cs typeface="Times New Roman" pitchFamily="18" charset="0"/>
              </a:rPr>
              <a:t>Znaniecki</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«Ο Πολωνός Αγρότης στην Ευρώπη και στην Αμερική»</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Σχολή του Σικάγο,</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l-GR" dirty="0" smtClean="0">
                <a:latin typeface="Times New Roman" pitchFamily="18" charset="0"/>
                <a:cs typeface="Times New Roman" pitchFamily="18" charset="0"/>
              </a:rPr>
              <a:t>1918 – 1920. </a:t>
            </a:r>
            <a:r>
              <a:rPr lang="en-US" dirty="0" smtClean="0">
                <a:latin typeface="Times New Roman" pitchFamily="18" charset="0"/>
                <a:cs typeface="Times New Roman" pitchFamily="18" charset="0"/>
              </a:rPr>
              <a:t>5 </a:t>
            </a:r>
            <a:r>
              <a:rPr lang="el-GR" dirty="0" smtClean="0">
                <a:latin typeface="Times New Roman" pitchFamily="18" charset="0"/>
                <a:cs typeface="Times New Roman" pitchFamily="18" charset="0"/>
              </a:rPr>
              <a:t>τόμοι)</a:t>
            </a:r>
          </a:p>
          <a:p>
            <a:r>
              <a:rPr lang="el-GR" dirty="0" smtClean="0">
                <a:latin typeface="Times New Roman" pitchFamily="18" charset="0"/>
                <a:cs typeface="Times New Roman" pitchFamily="18" charset="0"/>
              </a:rPr>
              <a:t>Μελέτη του μεταναστευτικού φαινομένου δίνοντας έμφαση στις αλλαγές (συνέχειες και ασυνέχειες) ανάμεσα στη χώρα προέλευσης και στη χώρα υποδοχής</a:t>
            </a:r>
          </a:p>
          <a:p>
            <a:r>
              <a:rPr lang="el-GR" dirty="0" smtClean="0">
                <a:latin typeface="Times New Roman" pitchFamily="18" charset="0"/>
                <a:cs typeface="Times New Roman" pitchFamily="18" charset="0"/>
              </a:rPr>
              <a:t>Λειτουργισμός και έμφαση στη μικροκοινωνιολογία. Στο λόγο των ίδιων των μεταναστών</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ιστορίες ζωής, γράμματα, ημερολόγια, ντοκουμέντα ζωής)</a:t>
            </a:r>
            <a:endParaRPr lang="el-GR" dirty="0" smtClean="0">
              <a:latin typeface="Times New Roman" pitchFamily="18" charset="0"/>
              <a:cs typeface="Times New Roman" pitchFamily="18" charset="0"/>
            </a:endParaRPr>
          </a:p>
          <a:p>
            <a:endParaRPr lang="el-GR" dirty="0"/>
          </a:p>
        </p:txBody>
      </p:sp>
    </p:spTree>
    <p:extLst>
      <p:ext uri="{BB962C8B-B14F-4D97-AF65-F5344CB8AC3E}">
        <p14:creationId xmlns:p14="http://schemas.microsoft.com/office/powerpoint/2010/main" xmlns="" val="419259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Times New Roman" pitchFamily="18" charset="0"/>
                <a:cs typeface="Times New Roman" pitchFamily="18" charset="0"/>
              </a:rPr>
              <a:t>Ο Πολωνός Αγρότης</a:t>
            </a:r>
            <a:endParaRPr lang="el-GR" b="1" dirty="0"/>
          </a:p>
        </p:txBody>
      </p:sp>
      <p:sp>
        <p:nvSpPr>
          <p:cNvPr id="3" name="Θέση περιεχομένου 2"/>
          <p:cNvSpPr>
            <a:spLocks noGrp="1"/>
          </p:cNvSpPr>
          <p:nvPr>
            <p:ph idx="1"/>
          </p:nvPr>
        </p:nvSpPr>
        <p:spPr/>
        <p:txBody>
          <a:bodyPr>
            <a:normAutofit fontScale="92500" lnSpcReduction="20000"/>
          </a:bodyPr>
          <a:lstStyle/>
          <a:p>
            <a:r>
              <a:rPr lang="el-GR" dirty="0" smtClean="0">
                <a:latin typeface="Times New Roman" pitchFamily="18" charset="0"/>
                <a:cs typeface="Times New Roman" pitchFamily="18" charset="0"/>
              </a:rPr>
              <a:t>Η μελέτη των πολωνών μεταναστών στην Αμερική δεν μπορεί να ξεκινήσει στη χώρα υποδοχής. </a:t>
            </a:r>
          </a:p>
          <a:p>
            <a:r>
              <a:rPr lang="el-GR" dirty="0" smtClean="0">
                <a:latin typeface="Times New Roman" pitchFamily="18" charset="0"/>
                <a:cs typeface="Times New Roman" pitchFamily="18" charset="0"/>
              </a:rPr>
              <a:t>Τα δεδομένα της χώρας προέλευσης συμβάλλουν καίρια </a:t>
            </a:r>
            <a:r>
              <a:rPr lang="el-GR" dirty="0" smtClean="0">
                <a:latin typeface="Times New Roman" pitchFamily="18" charset="0"/>
                <a:cs typeface="Times New Roman" pitchFamily="18" charset="0"/>
              </a:rPr>
              <a:t>στην κατανόηση (</a:t>
            </a:r>
            <a:r>
              <a:rPr lang="en-US" dirty="0" err="1" smtClean="0">
                <a:latin typeface="Times New Roman" pitchFamily="18" charset="0"/>
                <a:cs typeface="Times New Roman" pitchFamily="18" charset="0"/>
              </a:rPr>
              <a:t>verstehen</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της δράσης των μεταναστών</a:t>
            </a:r>
          </a:p>
          <a:p>
            <a:r>
              <a:rPr lang="el-GR" dirty="0" smtClean="0">
                <a:latin typeface="Times New Roman" pitchFamily="18" charset="0"/>
                <a:cs typeface="Times New Roman" pitchFamily="18" charset="0"/>
              </a:rPr>
              <a:t>Διαφοροποίηση αγροτικής κοινότητας Πολωνίας – βιομηχανικής κοινωνίας</a:t>
            </a:r>
            <a:r>
              <a:rPr lang="el-GR" dirty="0" smtClean="0">
                <a:latin typeface="Times New Roman" pitchFamily="18" charset="0"/>
                <a:cs typeface="Times New Roman" pitchFamily="18" charset="0"/>
              </a:rPr>
              <a:t> Ηνωμένων Πολιτειών</a:t>
            </a:r>
          </a:p>
          <a:p>
            <a:r>
              <a:rPr lang="el-GR" dirty="0" smtClean="0">
                <a:latin typeface="Times New Roman" pitchFamily="18" charset="0"/>
                <a:cs typeface="Times New Roman" pitchFamily="18" charset="0"/>
              </a:rPr>
              <a:t>Έμφαση της Σχολής του Σικάγο στην έννοια της Κοινωνικής Αποδιοργάνωσης (</a:t>
            </a:r>
            <a:r>
              <a:rPr lang="en-US" dirty="0" smtClean="0">
                <a:latin typeface="Times New Roman" pitchFamily="18" charset="0"/>
                <a:cs typeface="Times New Roman" pitchFamily="18" charset="0"/>
              </a:rPr>
              <a:t>social disorganization) </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xmlns="" val="256922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Ο Πολωνός </a:t>
            </a:r>
            <a:r>
              <a:rPr lang="el-GR" b="1" dirty="0" smtClean="0">
                <a:latin typeface="Times New Roman" pitchFamily="18" charset="0"/>
                <a:cs typeface="Times New Roman" pitchFamily="18" charset="0"/>
              </a:rPr>
              <a:t>Αγρότης (στην Πολωνία)</a:t>
            </a:r>
            <a:endParaRPr lang="el-GR" dirty="0"/>
          </a:p>
        </p:txBody>
      </p:sp>
      <p:sp>
        <p:nvSpPr>
          <p:cNvPr id="3" name="Θέση περιεχομένου 2"/>
          <p:cNvSpPr>
            <a:spLocks noGrp="1"/>
          </p:cNvSpPr>
          <p:nvPr>
            <p:ph idx="1"/>
          </p:nvPr>
        </p:nvSpPr>
        <p:spPr>
          <a:xfrm>
            <a:off x="0" y="1571612"/>
            <a:ext cx="9144000" cy="5286388"/>
          </a:xfrm>
        </p:spPr>
        <p:txBody>
          <a:bodyPr>
            <a:normAutofit fontScale="85000" lnSpcReduction="10000"/>
          </a:bodyPr>
          <a:lstStyle/>
          <a:p>
            <a:r>
              <a:rPr lang="el-GR" dirty="0" smtClean="0">
                <a:latin typeface="Times New Roman" pitchFamily="18" charset="0"/>
                <a:cs typeface="Times New Roman" pitchFamily="18" charset="0"/>
              </a:rPr>
              <a:t>Οικογένεια και κοινότητα στην Πολωνία</a:t>
            </a:r>
          </a:p>
          <a:p>
            <a:r>
              <a:rPr lang="el-GR" dirty="0" smtClean="0">
                <a:latin typeface="Times New Roman" pitchFamily="18" charset="0"/>
                <a:cs typeface="Times New Roman" pitchFamily="18" charset="0"/>
              </a:rPr>
              <a:t>Οικογενειακή αγροτική εργασία και κοινωνικός έλεγχος μέσω συμμετοχής στην οικογένεια και την κοινότητα</a:t>
            </a:r>
          </a:p>
          <a:p>
            <a:r>
              <a:rPr lang="el-GR" dirty="0" smtClean="0">
                <a:latin typeface="Times New Roman" pitchFamily="18" charset="0"/>
                <a:cs typeface="Times New Roman" pitchFamily="18" charset="0"/>
              </a:rPr>
              <a:t>Διευρυμένη οικογένεια και έντονη συμμετοχή στην κοινότητα</a:t>
            </a:r>
          </a:p>
          <a:p>
            <a:r>
              <a:rPr lang="el-GR" dirty="0" smtClean="0">
                <a:latin typeface="Times New Roman" pitchFamily="18" charset="0"/>
                <a:cs typeface="Times New Roman" pitchFamily="18" charset="0"/>
              </a:rPr>
              <a:t>Η σημασία του οικογενειακού ονόματος</a:t>
            </a:r>
          </a:p>
          <a:p>
            <a:pPr>
              <a:buNone/>
            </a:pP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Αυτές οι γενικές αρχές ελέγχου και βοήθειας ανάμεσα στο ζευγάρι, ανάμεσα στη διευρυμένη οικογένεια και ανάμεσα στα μέλη, επιτυγχάνονται όχι μόνο από την άποψη της οικογένειας για τα μέλη, αλλά και από την άποψη της κοινότητας (χωριό, εκκλησία) μέσα στην οποία ζει η οικογένεια</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Thomas and </a:t>
            </a:r>
            <a:r>
              <a:rPr lang="en-US" dirty="0" err="1" smtClean="0">
                <a:latin typeface="Times New Roman" pitchFamily="18" charset="0"/>
                <a:cs typeface="Times New Roman" pitchFamily="18" charset="0"/>
              </a:rPr>
              <a:t>Znaniecki</a:t>
            </a:r>
            <a:r>
              <a:rPr lang="el-GR" dirty="0" smtClean="0">
                <a:latin typeface="Times New Roman" pitchFamily="18" charset="0"/>
                <a:cs typeface="Times New Roman" pitchFamily="18" charset="0"/>
              </a:rPr>
              <a:t> 1984: 72). </a:t>
            </a:r>
          </a:p>
          <a:p>
            <a:pPr>
              <a:buNone/>
            </a:pPr>
            <a:r>
              <a:rPr lang="el-GR"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xmlns="" val="156509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Ο Πολωνός </a:t>
            </a:r>
            <a:r>
              <a:rPr lang="el-GR" b="1" dirty="0" smtClean="0">
                <a:latin typeface="Times New Roman" pitchFamily="18" charset="0"/>
                <a:cs typeface="Times New Roman" pitchFamily="18" charset="0"/>
              </a:rPr>
              <a:t>Αγρότης (στην Αμερική)</a:t>
            </a:r>
            <a:endParaRPr lang="el-GR" dirty="0"/>
          </a:p>
        </p:txBody>
      </p:sp>
      <p:sp>
        <p:nvSpPr>
          <p:cNvPr id="3" name="2 - Θέση περιεχομένου"/>
          <p:cNvSpPr>
            <a:spLocks noGrp="1"/>
          </p:cNvSpPr>
          <p:nvPr>
            <p:ph idx="1"/>
          </p:nvPr>
        </p:nvSpPr>
        <p:spPr>
          <a:xfrm>
            <a:off x="0" y="1600200"/>
            <a:ext cx="9144000" cy="5257800"/>
          </a:xfrm>
        </p:spPr>
        <p:txBody>
          <a:bodyPr>
            <a:normAutofit fontScale="92500" lnSpcReduction="20000"/>
          </a:bodyPr>
          <a:lstStyle/>
          <a:p>
            <a:pPr algn="ctr">
              <a:buNone/>
            </a:pPr>
            <a:r>
              <a:rPr lang="el-GR" b="1" dirty="0" smtClean="0">
                <a:latin typeface="Times New Roman" pitchFamily="18" charset="0"/>
                <a:cs typeface="Times New Roman" pitchFamily="18" charset="0"/>
              </a:rPr>
              <a:t>Κοινωνική Αποδιοργάνωση</a:t>
            </a:r>
          </a:p>
          <a:p>
            <a:r>
              <a:rPr lang="el-GR" dirty="0" smtClean="0">
                <a:latin typeface="Times New Roman" pitchFamily="18" charset="0"/>
                <a:cs typeface="Times New Roman" pitchFamily="18" charset="0"/>
              </a:rPr>
              <a:t>Από την οικογενειακή αγροτική παραγωγή στην εξατομικευμένη εργασία χαμηλού κύρους</a:t>
            </a:r>
          </a:p>
          <a:p>
            <a:r>
              <a:rPr lang="el-GR" dirty="0" smtClean="0">
                <a:latin typeface="Times New Roman" pitchFamily="18" charset="0"/>
                <a:cs typeface="Times New Roman" pitchFamily="18" charset="0"/>
              </a:rPr>
              <a:t>Η αξία της εργασίας δεν έχει αναφορές στην κοινότητα και το «όνομα της οικογένειας» αλλά στο άτομο </a:t>
            </a:r>
          </a:p>
          <a:p>
            <a:r>
              <a:rPr lang="el-GR" dirty="0" smtClean="0">
                <a:latin typeface="Times New Roman" pitchFamily="18" charset="0"/>
                <a:cs typeface="Times New Roman" pitchFamily="18" charset="0"/>
              </a:rPr>
              <a:t>Η οικονομική συναλλαγή γίνεται προτεραιότητα</a:t>
            </a:r>
          </a:p>
          <a:p>
            <a:pPr>
              <a:buNone/>
            </a:pPr>
            <a:r>
              <a:rPr lang="el-GR"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Το αποτέλεσμα αυτής της προσαρμογής, είναι ότι σταματούν (οι συμπεριφορές) να είναι κοινωνικές και γίνονται αμιγώς οικονομικές</a:t>
            </a:r>
            <a:r>
              <a:rPr lang="el-GR" i="1" dirty="0" smtClean="0">
                <a:latin typeface="Times New Roman" pitchFamily="18" charset="0"/>
                <a:cs typeface="Times New Roman" pitchFamily="18" charset="0"/>
              </a:rPr>
              <a:t>… Ο </a:t>
            </a:r>
            <a:r>
              <a:rPr lang="el-GR" i="1" dirty="0" smtClean="0">
                <a:latin typeface="Times New Roman" pitchFamily="18" charset="0"/>
                <a:cs typeface="Times New Roman" pitchFamily="18" charset="0"/>
              </a:rPr>
              <a:t>οικονομικά προοδεύων άνθρωπος, γίνεται περίπου ο κλασσικός ‘οικονομικός άνθρωπος’ (</a:t>
            </a:r>
            <a:r>
              <a:rPr lang="en-US" i="1" dirty="0" smtClean="0">
                <a:latin typeface="Times New Roman" pitchFamily="18" charset="0"/>
                <a:cs typeface="Times New Roman" pitchFamily="18" charset="0"/>
              </a:rPr>
              <a:t>homo </a:t>
            </a:r>
            <a:r>
              <a:rPr lang="en-US" i="1" dirty="0" err="1" smtClean="0">
                <a:latin typeface="Times New Roman" pitchFamily="18" charset="0"/>
                <a:cs typeface="Times New Roman" pitchFamily="18" charset="0"/>
              </a:rPr>
              <a:t>economicus</a:t>
            </a:r>
            <a:r>
              <a:rPr lang="el-GR" i="1" dirty="0" smtClean="0">
                <a:latin typeface="Times New Roman" pitchFamily="18" charset="0"/>
                <a:cs typeface="Times New Roman" pitchFamily="18" charset="0"/>
              </a:rPr>
              <a:t>). Δηλαδή, η οικονομική πλευρά της ζωής έχει σχεδόν αποκοπεί από την κοινωνική πλευρά</a:t>
            </a:r>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Thomas and </a:t>
            </a:r>
            <a:r>
              <a:rPr lang="en-US" dirty="0" err="1" smtClean="0">
                <a:latin typeface="Times New Roman" pitchFamily="18" charset="0"/>
                <a:cs typeface="Times New Roman" pitchFamily="18" charset="0"/>
              </a:rPr>
              <a:t>Znaniecki</a:t>
            </a:r>
            <a:r>
              <a:rPr lang="el-GR" dirty="0" smtClean="0">
                <a:latin typeface="Times New Roman" pitchFamily="18" charset="0"/>
                <a:cs typeface="Times New Roman" pitchFamily="18" charset="0"/>
              </a:rPr>
              <a:t> 1984: 89).  </a:t>
            </a:r>
          </a:p>
          <a:p>
            <a:endParaRPr lang="el-GR"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Ο Πολωνός Αγρότης (στην Αμερική)</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latin typeface="Times New Roman" pitchFamily="18" charset="0"/>
                <a:cs typeface="Times New Roman" pitchFamily="18" charset="0"/>
              </a:rPr>
              <a:t>Ατομικισμός</a:t>
            </a:r>
          </a:p>
          <a:p>
            <a:r>
              <a:rPr lang="el-GR" dirty="0" smtClean="0">
                <a:latin typeface="Times New Roman" pitchFamily="18" charset="0"/>
                <a:cs typeface="Times New Roman" pitchFamily="18" charset="0"/>
              </a:rPr>
              <a:t>Παροχή οικονομικής βοήθειας στο σπίτι στο πλαίσιο όχι οικογενειακής αλληλεγγύης αλλά μιας ιδιόμορφης «ατομικής ματαιοδοξίας»</a:t>
            </a:r>
          </a:p>
          <a:p>
            <a:r>
              <a:rPr lang="el-GR" dirty="0" smtClean="0">
                <a:latin typeface="Times New Roman" pitchFamily="18" charset="0"/>
                <a:cs typeface="Times New Roman" pitchFamily="18" charset="0"/>
              </a:rPr>
              <a:t>Έντοκος δανεισμός σε συντοπίτες και συγγενείς</a:t>
            </a:r>
          </a:p>
          <a:p>
            <a:r>
              <a:rPr lang="el-GR" dirty="0" smtClean="0">
                <a:latin typeface="Times New Roman" pitchFamily="18" charset="0"/>
                <a:cs typeface="Times New Roman" pitchFamily="18" charset="0"/>
              </a:rPr>
              <a:t>Κοινωνική αδιαφορία</a:t>
            </a:r>
          </a:p>
          <a:p>
            <a:r>
              <a:rPr lang="el-GR" dirty="0" smtClean="0">
                <a:latin typeface="Times New Roman" pitchFamily="18" charset="0"/>
                <a:cs typeface="Times New Roman" pitchFamily="18" charset="0"/>
              </a:rPr>
              <a:t>Ενδοοικογενειακή βία, παραβατικότητα, φόνος (</a:t>
            </a:r>
            <a:r>
              <a:rPr lang="el-GR" i="1" dirty="0" smtClean="0">
                <a:latin typeface="Times New Roman" pitchFamily="18" charset="0"/>
                <a:cs typeface="Times New Roman" pitchFamily="18" charset="0"/>
              </a:rPr>
              <a:t>αμερικάνικο δικαστήριο</a:t>
            </a:r>
            <a:r>
              <a:rPr lang="el-GR" dirty="0" smtClean="0">
                <a:latin typeface="Times New Roman" pitchFamily="18" charset="0"/>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itchFamily="18" charset="0"/>
                <a:cs typeface="Times New Roman" pitchFamily="18" charset="0"/>
              </a:rPr>
              <a:t>Ο Πολωνός Αγρότης (στην Αμερική)</a:t>
            </a:r>
            <a:endParaRPr lang="el-GR" dirty="0"/>
          </a:p>
        </p:txBody>
      </p:sp>
      <p:sp>
        <p:nvSpPr>
          <p:cNvPr id="3" name="2 - Θέση περιεχομένου"/>
          <p:cNvSpPr>
            <a:spLocks noGrp="1"/>
          </p:cNvSpPr>
          <p:nvPr>
            <p:ph idx="1"/>
          </p:nvPr>
        </p:nvSpPr>
        <p:spPr/>
        <p:txBody>
          <a:bodyPr>
            <a:normAutofit fontScale="92500" lnSpcReduction="10000"/>
          </a:bodyPr>
          <a:lstStyle/>
          <a:p>
            <a:pPr algn="ctr">
              <a:buNone/>
            </a:pPr>
            <a:r>
              <a:rPr lang="el-GR" b="1" dirty="0" smtClean="0">
                <a:latin typeface="Times New Roman" pitchFamily="18" charset="0"/>
                <a:cs typeface="Times New Roman" pitchFamily="18" charset="0"/>
              </a:rPr>
              <a:t>Κοινωνική Αναδιοργάνωση</a:t>
            </a:r>
          </a:p>
          <a:p>
            <a:r>
              <a:rPr lang="el-GR" dirty="0" smtClean="0">
                <a:latin typeface="Times New Roman" pitchFamily="18" charset="0"/>
                <a:cs typeface="Times New Roman" pitchFamily="18" charset="0"/>
              </a:rPr>
              <a:t>Αναβίωση εθίμων και πρακτικών</a:t>
            </a:r>
          </a:p>
          <a:p>
            <a:r>
              <a:rPr lang="el-GR" dirty="0" smtClean="0">
                <a:latin typeface="Times New Roman" pitchFamily="18" charset="0"/>
                <a:cs typeface="Times New Roman" pitchFamily="18" charset="0"/>
              </a:rPr>
              <a:t>Συγκατοίκηση μεγάλου αριθμού ατόμων στην ίδια στέγη</a:t>
            </a:r>
          </a:p>
          <a:p>
            <a:pPr lvl="1"/>
            <a:r>
              <a:rPr lang="el-GR" dirty="0" smtClean="0">
                <a:latin typeface="Times New Roman" pitchFamily="18" charset="0"/>
                <a:cs typeface="Times New Roman" pitchFamily="18" charset="0"/>
              </a:rPr>
              <a:t>Προσομοίωση διευρυμένης οικογένειας</a:t>
            </a:r>
          </a:p>
          <a:p>
            <a:pPr lvl="1"/>
            <a:r>
              <a:rPr lang="el-GR" dirty="0" smtClean="0">
                <a:latin typeface="Times New Roman" pitchFamily="18" charset="0"/>
                <a:cs typeface="Times New Roman" pitchFamily="18" charset="0"/>
              </a:rPr>
              <a:t>Οικονομική ανάγκη</a:t>
            </a:r>
          </a:p>
          <a:p>
            <a:r>
              <a:rPr lang="el-GR" dirty="0" smtClean="0">
                <a:latin typeface="Times New Roman" pitchFamily="18" charset="0"/>
                <a:cs typeface="Times New Roman" pitchFamily="18" charset="0"/>
              </a:rPr>
              <a:t>Εκκλησιασμός</a:t>
            </a:r>
          </a:p>
          <a:p>
            <a:pPr lvl="1"/>
            <a:r>
              <a:rPr lang="el-GR" dirty="0" smtClean="0">
                <a:latin typeface="Times New Roman" pitchFamily="18" charset="0"/>
                <a:cs typeface="Times New Roman" pitchFamily="18" charset="0"/>
              </a:rPr>
              <a:t>Θρησκευτικό αίσθημα</a:t>
            </a:r>
          </a:p>
          <a:p>
            <a:pPr lvl="1"/>
            <a:r>
              <a:rPr lang="el-GR" dirty="0" smtClean="0">
                <a:latin typeface="Times New Roman" pitchFamily="18" charset="0"/>
                <a:cs typeface="Times New Roman" pitchFamily="18" charset="0"/>
              </a:rPr>
              <a:t>Κοινωνικοποίηση </a:t>
            </a:r>
            <a:endParaRPr lang="el-G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Ο Πολωνός </a:t>
            </a:r>
            <a:r>
              <a:rPr lang="el-GR" b="1" dirty="0" smtClean="0">
                <a:latin typeface="Times New Roman" pitchFamily="18" charset="0"/>
                <a:cs typeface="Times New Roman" pitchFamily="18" charset="0"/>
              </a:rPr>
              <a:t>Αγρότης: Αξιολόγηση</a:t>
            </a:r>
            <a:endParaRPr lang="el-GR" dirty="0"/>
          </a:p>
        </p:txBody>
      </p:sp>
      <p:sp>
        <p:nvSpPr>
          <p:cNvPr id="3" name="2 - Θέση περιεχομένου"/>
          <p:cNvSpPr>
            <a:spLocks noGrp="1"/>
          </p:cNvSpPr>
          <p:nvPr>
            <p:ph idx="1"/>
          </p:nvPr>
        </p:nvSpPr>
        <p:spPr>
          <a:xfrm>
            <a:off x="0" y="1600200"/>
            <a:ext cx="9144000" cy="5257800"/>
          </a:xfrm>
        </p:spPr>
        <p:txBody>
          <a:bodyPr>
            <a:normAutofit fontScale="85000" lnSpcReduction="20000"/>
          </a:bodyPr>
          <a:lstStyle/>
          <a:p>
            <a:pPr>
              <a:buNone/>
            </a:pPr>
            <a:r>
              <a:rPr lang="el-GR" b="1" dirty="0" smtClean="0">
                <a:latin typeface="Times New Roman" pitchFamily="18" charset="0"/>
                <a:cs typeface="Times New Roman" pitchFamily="18" charset="0"/>
              </a:rPr>
              <a:t>Θετικά στοιχεία</a:t>
            </a:r>
          </a:p>
          <a:p>
            <a:r>
              <a:rPr lang="el-GR" dirty="0" smtClean="0">
                <a:latin typeface="Times New Roman" pitchFamily="18" charset="0"/>
                <a:cs typeface="Times New Roman" pitchFamily="18" charset="0"/>
              </a:rPr>
              <a:t>Συνολική </a:t>
            </a:r>
            <a:r>
              <a:rPr lang="el-GR" dirty="0" smtClean="0">
                <a:latin typeface="Times New Roman" pitchFamily="18" charset="0"/>
                <a:cs typeface="Times New Roman" pitchFamily="18" charset="0"/>
              </a:rPr>
              <a:t>προσέγγιση της μετανάστευσης (Χώρα προέλευσης – Χώρα υποδοχής)</a:t>
            </a:r>
          </a:p>
          <a:p>
            <a:r>
              <a:rPr lang="el-GR" dirty="0" smtClean="0">
                <a:latin typeface="Times New Roman" pitchFamily="18" charset="0"/>
                <a:cs typeface="Times New Roman" pitchFamily="18" charset="0"/>
              </a:rPr>
              <a:t>Απομάκρυνση από γενικά θεωρητικά σχήματα έλξης και απώθησης και έμφαση στην ερμηνεία </a:t>
            </a:r>
            <a:r>
              <a:rPr lang="el-GR" dirty="0" smtClean="0">
                <a:latin typeface="Times New Roman" pitchFamily="18" charset="0"/>
                <a:cs typeface="Times New Roman" pitchFamily="18" charset="0"/>
              </a:rPr>
              <a:t>μέσα από το λόγω των υποκειμένων</a:t>
            </a:r>
          </a:p>
          <a:p>
            <a:pPr>
              <a:buNone/>
            </a:pPr>
            <a:r>
              <a:rPr lang="el-GR" b="1" dirty="0" smtClean="0">
                <a:latin typeface="Times New Roman" pitchFamily="18" charset="0"/>
                <a:cs typeface="Times New Roman" pitchFamily="18" charset="0"/>
              </a:rPr>
              <a:t>Στοιχεία που έχουν γίνει αντικείμενο κριτικής</a:t>
            </a:r>
            <a:endParaRPr lang="el-GR" b="1"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Ανάπτυξη μοντέλου που να ταιριάζει με την ανάλυση του </a:t>
            </a:r>
            <a:r>
              <a:rPr lang="en-US" dirty="0" smtClean="0">
                <a:latin typeface="Times New Roman" pitchFamily="18" charset="0"/>
                <a:cs typeface="Times New Roman" pitchFamily="18" charset="0"/>
              </a:rPr>
              <a:t>Durkheim </a:t>
            </a:r>
            <a:r>
              <a:rPr lang="el-GR" dirty="0" smtClean="0">
                <a:latin typeface="Times New Roman" pitchFamily="18" charset="0"/>
                <a:cs typeface="Times New Roman" pitchFamily="18" charset="0"/>
              </a:rPr>
              <a:t>περί: </a:t>
            </a:r>
          </a:p>
          <a:p>
            <a:pPr lvl="1"/>
            <a:r>
              <a:rPr lang="el-GR" dirty="0" smtClean="0">
                <a:latin typeface="Times New Roman" pitchFamily="18" charset="0"/>
                <a:cs typeface="Times New Roman" pitchFamily="18" charset="0"/>
              </a:rPr>
              <a:t>Μηχανικής Αλληλεγγύης</a:t>
            </a:r>
          </a:p>
          <a:p>
            <a:pPr lvl="1"/>
            <a:r>
              <a:rPr lang="el-GR" dirty="0" smtClean="0">
                <a:latin typeface="Times New Roman" pitchFamily="18" charset="0"/>
                <a:cs typeface="Times New Roman" pitchFamily="18" charset="0"/>
              </a:rPr>
              <a:t>Οργανικής Αλληλεγγύης</a:t>
            </a:r>
          </a:p>
          <a:p>
            <a:pPr lvl="1"/>
            <a:r>
              <a:rPr lang="el-GR" dirty="0" smtClean="0">
                <a:latin typeface="Times New Roman" pitchFamily="18" charset="0"/>
                <a:cs typeface="Times New Roman" pitchFamily="18" charset="0"/>
              </a:rPr>
              <a:t>Ανομίας</a:t>
            </a:r>
          </a:p>
          <a:p>
            <a:r>
              <a:rPr lang="el-GR" dirty="0" smtClean="0">
                <a:latin typeface="Times New Roman" pitchFamily="18" charset="0"/>
                <a:cs typeface="Times New Roman" pitchFamily="18" charset="0"/>
              </a:rPr>
              <a:t>Παρουσίαση της χώρας προέλευσης ως στατική κοινότητα που δεν αλλάζει μέσα στο χρόνο</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501</Words>
  <Application>Microsoft Office PowerPoint</Application>
  <PresentationFormat>Προβολή στην οθόνη (4:3)</PresentationFormat>
  <Paragraphs>50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Η σημασία της χώρας προέλευσης  για την ανάλυση της μετανάστευσης</vt:lpstr>
      <vt:lpstr>Χώρα προέλευσης </vt:lpstr>
      <vt:lpstr>Ο Πολωνός Αγρότης</vt:lpstr>
      <vt:lpstr>Ο Πολωνός Αγρότης (στην Πολωνία)</vt:lpstr>
      <vt:lpstr>Ο Πολωνός Αγρότης (στην Αμερική)</vt:lpstr>
      <vt:lpstr>Ο Πολωνός Αγρότης (στην Αμερική)</vt:lpstr>
      <vt:lpstr>Ο Πολωνός Αγρότης (στην Αμερική)</vt:lpstr>
      <vt:lpstr>Ο Πολωνός Αγρότης: Αξιολόγηση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χώρα προέλευσης ως στάδιο προετοιμασίας</dc:title>
  <dc:creator>Xypolytas Nikolaos</dc:creator>
  <cp:lastModifiedBy>User</cp:lastModifiedBy>
  <cp:revision>17</cp:revision>
  <dcterms:created xsi:type="dcterms:W3CDTF">2017-03-17T14:25:57Z</dcterms:created>
  <dcterms:modified xsi:type="dcterms:W3CDTF">2017-03-18T09:56:38Z</dcterms:modified>
</cp:coreProperties>
</file>