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sldIdLst>
    <p:sldId id="257" r:id="rId2"/>
    <p:sldId id="295" r:id="rId3"/>
    <p:sldId id="296" r:id="rId4"/>
    <p:sldId id="297" r:id="rId5"/>
    <p:sldId id="298" r:id="rId6"/>
    <p:sldId id="299" r:id="rId7"/>
    <p:sldId id="300" r:id="rId8"/>
    <p:sldId id="302" r:id="rId9"/>
    <p:sldId id="324" r:id="rId10"/>
    <p:sldId id="303" r:id="rId11"/>
    <p:sldId id="304" r:id="rId12"/>
    <p:sldId id="305" r:id="rId13"/>
    <p:sldId id="306" r:id="rId14"/>
    <p:sldId id="307" r:id="rId15"/>
    <p:sldId id="308" r:id="rId16"/>
    <p:sldId id="325"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4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0876C-142E-430D-ACB2-62AB3A71B880}" type="datetimeFigureOut">
              <a:rPr lang="el-GR" smtClean="0"/>
              <a:t>14/12/2021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6BB5A5-A2C4-4B4D-84F4-5F99A76B146D}" type="slidenum">
              <a:rPr lang="el-GR" smtClean="0"/>
              <a:t>‹#›</a:t>
            </a:fld>
            <a:endParaRPr lang="el-GR"/>
          </a:p>
        </p:txBody>
      </p:sp>
    </p:spTree>
    <p:extLst>
      <p:ext uri="{BB962C8B-B14F-4D97-AF65-F5344CB8AC3E}">
        <p14:creationId xmlns:p14="http://schemas.microsoft.com/office/powerpoint/2010/main" val="709505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l-GR"/>
              <a:t>Κάντε κλικ για να επεξεργαστείτε τον τίτλο υποδείγματος</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8267E5B8-437C-401E-98CA-C232DEDCF786}" type="datetime1">
              <a:rPr lang="en-US" smtClean="0"/>
              <a:t>12/14/2021</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26370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CAE47056-4ABE-4E6C-AF62-0B82E464128A}" type="datetime1">
              <a:rPr lang="en-US" smtClean="0"/>
              <a:t>12/14/2021</a:t>
            </a:fld>
            <a:endParaRPr lang="en-US"/>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2005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EB00C136-EDD3-4358-B4B2-9925B44787D3}" type="datetime1">
              <a:rPr lang="en-US" smtClean="0"/>
              <a:t>12/14/2021</a:t>
            </a:fld>
            <a:endParaRPr lang="en-US"/>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82586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l-GR"/>
              <a:t>Κάντε κλικ για να επεξεργαστείτε τον τίτλο υποδείγματος</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1789828D-A71C-4A90-8C06-C5CABA90186C}" type="datetime1">
              <a:rPr lang="en-US" smtClean="0"/>
              <a:t>12/14/2021</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34695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DC9DF65A-B7CD-459A-9A24-B3266BF390ED}" type="datetime1">
              <a:rPr lang="en-US" smtClean="0"/>
              <a:t>12/14/2021</a:t>
            </a:fld>
            <a:endParaRPr lang="en-US"/>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11001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5E45F175-A7B0-4886-8FD9-23F4B44373E4}" type="datetime1">
              <a:rPr lang="en-US" smtClean="0"/>
              <a:t>12/14/2021</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21212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934D2A60-60A4-4DEC-9159-64CA7853F38D}" type="datetime1">
              <a:rPr lang="en-US" smtClean="0"/>
              <a:t>12/14/2021</a:t>
            </a:fld>
            <a:endParaRPr lang="en-US"/>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69556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2C388D4B-86B4-4517-B407-82887A6A39A6}" type="datetime1">
              <a:rPr lang="en-US" smtClean="0"/>
              <a:t>12/14/2021</a:t>
            </a:fld>
            <a:endParaRPr lang="en-US"/>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52157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965FD832-FBF2-4E03-85B8-EB483DC8B178}" type="datetime1">
              <a:rPr lang="en-US" smtClean="0"/>
              <a:t>12/14/2021</a:t>
            </a:fld>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73382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D0E975FB-7F8B-41F7-A574-83104C102D88}" type="datetime1">
              <a:rPr lang="en-US" smtClean="0"/>
              <a:t>12/14/2021</a:t>
            </a:fld>
            <a:endParaRPr lang="en-US"/>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97771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28A24D1C-3750-44DF-BBFA-96924DA34859}" type="datetime1">
              <a:rPr lang="en-US" smtClean="0"/>
              <a:t>12/14/2021</a:t>
            </a:fld>
            <a:endParaRPr lang="en-US"/>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64736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8B2A26B-260C-43A4-8CCC-8D19A77E7265}" type="datetime1">
              <a:rPr lang="en-US" smtClean="0"/>
              <a:t>12/14/2021</a:t>
            </a:fld>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B5B09F67-0226-4836-9B22-AFF94EF63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F2EC"/>
              </a:solidFill>
              <a:effectLst/>
              <a:uLnTx/>
              <a:uFillTx/>
              <a:latin typeface="Arial Nova Light"/>
              <a:ea typeface="+mn-ea"/>
              <a:cs typeface="+mn-cs"/>
            </a:endParaRPr>
          </a:p>
        </p:txBody>
      </p:sp>
      <p:sp>
        <p:nvSpPr>
          <p:cNvPr id="20" name="Freeform: Shape 10">
            <a:extLst>
              <a:ext uri="{FF2B5EF4-FFF2-40B4-BE49-F238E27FC236}">
                <a16:creationId xmlns:a16="http://schemas.microsoft.com/office/drawing/2014/main" id="{EF6D18FB-3D39-4747-9ED8-42C5DFAB8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1" y="1"/>
            <a:ext cx="5199156" cy="6857999"/>
          </a:xfrm>
          <a:custGeom>
            <a:avLst/>
            <a:gdLst>
              <a:gd name="connsiteX0" fmla="*/ 0 w 5199156"/>
              <a:gd name="connsiteY0" fmla="*/ 0 h 6857999"/>
              <a:gd name="connsiteX1" fmla="*/ 5199156 w 5199156"/>
              <a:gd name="connsiteY1" fmla="*/ 0 h 6857999"/>
              <a:gd name="connsiteX2" fmla="*/ 5199156 w 5199156"/>
              <a:gd name="connsiteY2" fmla="*/ 4404241 h 6857999"/>
              <a:gd name="connsiteX3" fmla="*/ 2996280 w 5199156"/>
              <a:gd name="connsiteY3" fmla="*/ 6845331 h 6857999"/>
              <a:gd name="connsiteX4" fmla="*/ 2762435 w 5199156"/>
              <a:gd name="connsiteY4" fmla="*/ 6857139 h 6857999"/>
              <a:gd name="connsiteX5" fmla="*/ 2762435 w 5199156"/>
              <a:gd name="connsiteY5" fmla="*/ 6857999 h 6857999"/>
              <a:gd name="connsiteX6" fmla="*/ 2745398 w 5199156"/>
              <a:gd name="connsiteY6" fmla="*/ 6857999 h 6857999"/>
              <a:gd name="connsiteX7" fmla="*/ 0 w 5199156"/>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156" h="6857999">
                <a:moveTo>
                  <a:pt x="0" y="0"/>
                </a:moveTo>
                <a:lnTo>
                  <a:pt x="5199156" y="0"/>
                </a:lnTo>
                <a:lnTo>
                  <a:pt x="5199156" y="4404241"/>
                </a:lnTo>
                <a:cubicBezTo>
                  <a:pt x="5199156" y="5674715"/>
                  <a:pt x="4233603" y="6719673"/>
                  <a:pt x="2996280" y="6845331"/>
                </a:cubicBezTo>
                <a:lnTo>
                  <a:pt x="2762435" y="6857139"/>
                </a:lnTo>
                <a:lnTo>
                  <a:pt x="2762435" y="6857999"/>
                </a:lnTo>
                <a:lnTo>
                  <a:pt x="2745398"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F2EC"/>
              </a:solidFill>
              <a:effectLst/>
              <a:uLnTx/>
              <a:uFillTx/>
              <a:latin typeface="Arial Nova Light"/>
              <a:ea typeface="+mn-ea"/>
              <a:cs typeface="+mn-cs"/>
            </a:endParaRPr>
          </a:p>
        </p:txBody>
      </p:sp>
      <p:sp>
        <p:nvSpPr>
          <p:cNvPr id="21" name="Freeform: Shape 12">
            <a:extLst>
              <a:ext uri="{FF2B5EF4-FFF2-40B4-BE49-F238E27FC236}">
                <a16:creationId xmlns:a16="http://schemas.microsoft.com/office/drawing/2014/main" id="{EDCDD4D4-ADBD-45B9-944B-E77CC2584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34" y="-39394"/>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F2EC"/>
              </a:solidFill>
              <a:effectLst/>
              <a:uLnTx/>
              <a:uFillTx/>
              <a:latin typeface="Arial Nova Light"/>
              <a:ea typeface="+mn-ea"/>
              <a:cs typeface="+mn-cs"/>
            </a:endParaRPr>
          </a:p>
        </p:txBody>
      </p:sp>
      <p:sp>
        <p:nvSpPr>
          <p:cNvPr id="2" name="Τίτλος 1">
            <a:extLst>
              <a:ext uri="{FF2B5EF4-FFF2-40B4-BE49-F238E27FC236}">
                <a16:creationId xmlns:a16="http://schemas.microsoft.com/office/drawing/2014/main" id="{3E62EABA-CF1D-4375-AC8D-E201F03C2134}"/>
              </a:ext>
            </a:extLst>
          </p:cNvPr>
          <p:cNvSpPr>
            <a:spLocks noGrp="1"/>
          </p:cNvSpPr>
          <p:nvPr>
            <p:ph type="ctrTitle"/>
          </p:nvPr>
        </p:nvSpPr>
        <p:spPr>
          <a:xfrm>
            <a:off x="914400" y="1122362"/>
            <a:ext cx="3814549" cy="3354104"/>
          </a:xfrm>
        </p:spPr>
        <p:txBody>
          <a:bodyPr>
            <a:normAutofit/>
          </a:bodyPr>
          <a:lstStyle/>
          <a:p>
            <a:r>
              <a:rPr lang="el-GR" sz="4400" dirty="0">
                <a:solidFill>
                  <a:srgbClr val="FFFFFF"/>
                </a:solidFill>
                <a:latin typeface="Times New Roman" panose="02020603050405020304" pitchFamily="18" charset="0"/>
                <a:cs typeface="Times New Roman" panose="02020603050405020304" pitchFamily="18" charset="0"/>
              </a:rPr>
              <a:t>Υγιεινή Τροφίμων &amp; Συμπεριφορά Καταναλωτή</a:t>
            </a:r>
          </a:p>
        </p:txBody>
      </p:sp>
      <p:pic>
        <p:nvPicPr>
          <p:cNvPr id="4" name="Εικόνα 3">
            <a:extLst>
              <a:ext uri="{FF2B5EF4-FFF2-40B4-BE49-F238E27FC236}">
                <a16:creationId xmlns:a16="http://schemas.microsoft.com/office/drawing/2014/main" id="{AA956C38-0538-4E87-BB3F-5856C3B1BEBE}"/>
              </a:ext>
            </a:extLst>
          </p:cNvPr>
          <p:cNvPicPr>
            <a:picLocks noChangeAspect="1"/>
          </p:cNvPicPr>
          <p:nvPr/>
        </p:nvPicPr>
        <p:blipFill>
          <a:blip r:embed="rId2"/>
          <a:stretch>
            <a:fillRect/>
          </a:stretch>
        </p:blipFill>
        <p:spPr>
          <a:xfrm>
            <a:off x="7143750" y="228744"/>
            <a:ext cx="4324350" cy="2523982"/>
          </a:xfrm>
          <a:prstGeom prst="rect">
            <a:avLst/>
          </a:prstGeom>
        </p:spPr>
      </p:pic>
      <p:sp>
        <p:nvSpPr>
          <p:cNvPr id="14" name="TextBox 13">
            <a:extLst>
              <a:ext uri="{FF2B5EF4-FFF2-40B4-BE49-F238E27FC236}">
                <a16:creationId xmlns:a16="http://schemas.microsoft.com/office/drawing/2014/main" id="{B08AA6E2-1848-44B6-8AE8-6EF682783B37}"/>
              </a:ext>
            </a:extLst>
          </p:cNvPr>
          <p:cNvSpPr txBox="1"/>
          <p:nvPr/>
        </p:nvSpPr>
        <p:spPr>
          <a:xfrm>
            <a:off x="7143750" y="4219386"/>
            <a:ext cx="4324350" cy="23966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Διάλεξη 3</a:t>
            </a:r>
            <a:r>
              <a:rPr kumimoji="0" lang="el-GR" sz="18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Παλαιογεώργου Αναστασία-Μαρίνα</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M.Sc., Ph.D.</a:t>
            </a: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Πανεπιστημιακή</a:t>
            </a:r>
            <a:r>
              <a:rPr kumimoji="0" lang="el-GR" sz="1800" b="0" i="0" u="none" strike="noStrike" kern="1200" cap="none" spc="0" normalizeH="0" baseline="0" noProof="0" dirty="0">
                <a:ln>
                  <a:noFill/>
                </a:ln>
                <a:solidFill>
                  <a:prstClr val="black"/>
                </a:solidFill>
                <a:effectLst/>
                <a:uLnTx/>
                <a:uFillTx/>
                <a:latin typeface="Arial Nova Light"/>
                <a:ea typeface="+mn-ea"/>
                <a:cs typeface="+mn-cs"/>
              </a:rPr>
              <a:t>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υπότροφος</a:t>
            </a:r>
          </a:p>
        </p:txBody>
      </p:sp>
    </p:spTree>
    <p:extLst>
      <p:ext uri="{BB962C8B-B14F-4D97-AF65-F5344CB8AC3E}">
        <p14:creationId xmlns:p14="http://schemas.microsoft.com/office/powerpoint/2010/main" val="400559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9DAAFBF-50B8-4E40-AFC6-5C8B94EC3F2C}"/>
              </a:ext>
            </a:extLst>
          </p:cNvPr>
          <p:cNvSpPr>
            <a:spLocks noGrp="1"/>
          </p:cNvSpPr>
          <p:nvPr>
            <p:ph idx="1"/>
          </p:nvPr>
        </p:nvSpPr>
        <p:spPr>
          <a:xfrm>
            <a:off x="1138570" y="2896217"/>
            <a:ext cx="9914860" cy="4123318"/>
          </a:xfrm>
        </p:spPr>
        <p:txBody>
          <a:bodyPr/>
          <a:lstStyle/>
          <a:p>
            <a:pPr marL="0" indent="0">
              <a:buNone/>
            </a:pPr>
            <a:r>
              <a:rPr lang="el-GR" sz="4000" dirty="0">
                <a:solidFill>
                  <a:schemeClr val="accent2"/>
                </a:solidFill>
                <a:latin typeface="Times New Roman" panose="02020603050405020304" pitchFamily="18" charset="0"/>
                <a:ea typeface="+mj-ea"/>
                <a:cs typeface="Times New Roman" panose="02020603050405020304" pitchFamily="18" charset="0"/>
              </a:rPr>
              <a:t>3. Βασικές αρχές Υγιεινής Τροφίμων</a:t>
            </a:r>
          </a:p>
        </p:txBody>
      </p:sp>
      <p:sp>
        <p:nvSpPr>
          <p:cNvPr id="2" name="Θέση αριθμού διαφάνειας 1">
            <a:extLst>
              <a:ext uri="{FF2B5EF4-FFF2-40B4-BE49-F238E27FC236}">
                <a16:creationId xmlns:a16="http://schemas.microsoft.com/office/drawing/2014/main" id="{6F75923A-5D25-4739-9294-F14507DA42A6}"/>
              </a:ext>
            </a:extLst>
          </p:cNvPr>
          <p:cNvSpPr>
            <a:spLocks noGrp="1"/>
          </p:cNvSpPr>
          <p:nvPr>
            <p:ph type="sldNum" sz="quarter" idx="12"/>
          </p:nvPr>
        </p:nvSpPr>
        <p:spPr/>
        <p:txBody>
          <a:bodyPr/>
          <a:lstStyle/>
          <a:p>
            <a:fld id="{08AB70BE-1769-45B8-85A6-0C837432C7E6}" type="slidenum">
              <a:rPr lang="en-US" smtClean="0"/>
              <a:t>10</a:t>
            </a:fld>
            <a:endParaRPr lang="en-US"/>
          </a:p>
        </p:txBody>
      </p:sp>
    </p:spTree>
    <p:extLst>
      <p:ext uri="{BB962C8B-B14F-4D97-AF65-F5344CB8AC3E}">
        <p14:creationId xmlns:p14="http://schemas.microsoft.com/office/powerpoint/2010/main" val="258386950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41CB2E-349D-4A92-BBC5-02A63F329FB9}"/>
              </a:ext>
            </a:extLst>
          </p:cNvPr>
          <p:cNvSpPr>
            <a:spLocks noGrp="1"/>
          </p:cNvSpPr>
          <p:nvPr>
            <p:ph type="title"/>
          </p:nvPr>
        </p:nvSpPr>
        <p:spPr/>
        <p:txBody>
          <a:bodyPr/>
          <a:lstStyle/>
          <a:p>
            <a:r>
              <a:rPr lang="el-GR" sz="2000" b="1" dirty="0">
                <a:latin typeface="Times New Roman" panose="02020603050405020304" pitchFamily="18" charset="0"/>
                <a:cs typeface="Times New Roman" panose="02020603050405020304" pitchFamily="18" charset="0"/>
              </a:rPr>
              <a:t>Κώδικας Τροφίμων (</a:t>
            </a:r>
            <a:r>
              <a:rPr lang="en-US" sz="2000" b="1" dirty="0">
                <a:latin typeface="Times New Roman" panose="02020603050405020304" pitchFamily="18" charset="0"/>
                <a:cs typeface="Times New Roman" panose="02020603050405020304" pitchFamily="18" charset="0"/>
              </a:rPr>
              <a:t>Codex Alimentarius) </a:t>
            </a:r>
            <a:endParaRPr lang="el-GR" sz="2000" b="1"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E50CC06C-EAB9-4A83-B3BE-43F6B10F518B}"/>
              </a:ext>
            </a:extLst>
          </p:cNvPr>
          <p:cNvSpPr>
            <a:spLocks noGrp="1"/>
          </p:cNvSpPr>
          <p:nvPr>
            <p:ph idx="1"/>
          </p:nvPr>
        </p:nvSpPr>
        <p:spPr>
          <a:xfrm>
            <a:off x="905256" y="1529056"/>
            <a:ext cx="10381488" cy="4123318"/>
          </a:xfrm>
        </p:spPr>
        <p:txBody>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Οι βασικές αρχές που διέπουν την υγιεινή των τροφίμων συνοψίζονται στα βασικά κείμενα που περιλαμβάνονται στον διεθνή Κώδικα Τροφίμων (</a:t>
            </a:r>
            <a:r>
              <a:rPr lang="el-GR" dirty="0" err="1">
                <a:latin typeface="Times New Roman" panose="02020603050405020304" pitchFamily="18" charset="0"/>
                <a:cs typeface="Times New Roman" panose="02020603050405020304" pitchFamily="18" charset="0"/>
              </a:rPr>
              <a:t>Codex</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Alimentarius</a:t>
            </a:r>
            <a:r>
              <a:rPr lang="el-GR" dirty="0">
                <a:latin typeface="Times New Roman" panose="02020603050405020304" pitchFamily="18" charset="0"/>
                <a:cs typeface="Times New Roman" panose="02020603050405020304" pitchFamily="18" charset="0"/>
              </a:rPr>
              <a:t>). Τα βασικά αυτά κείμενα είναι μια συλλογή διεθνώς αναγνωρισμένων προτύπων (</a:t>
            </a:r>
            <a:r>
              <a:rPr lang="el-GR" dirty="0" err="1">
                <a:latin typeface="Times New Roman" panose="02020603050405020304" pitchFamily="18" charset="0"/>
                <a:cs typeface="Times New Roman" panose="02020603050405020304" pitchFamily="18" charset="0"/>
              </a:rPr>
              <a:t>standards</a:t>
            </a:r>
            <a:r>
              <a:rPr lang="el-GR" dirty="0">
                <a:latin typeface="Times New Roman" panose="02020603050405020304" pitchFamily="18" charset="0"/>
                <a:cs typeface="Times New Roman" panose="02020603050405020304" pitchFamily="18" charset="0"/>
              </a:rPr>
              <a:t>), κατευθυντήριων γραμμών (</a:t>
            </a:r>
            <a:r>
              <a:rPr lang="el-GR" dirty="0" err="1">
                <a:latin typeface="Times New Roman" panose="02020603050405020304" pitchFamily="18" charset="0"/>
                <a:cs typeface="Times New Roman" panose="02020603050405020304" pitchFamily="18" charset="0"/>
              </a:rPr>
              <a:t>guidelines</a:t>
            </a:r>
            <a:r>
              <a:rPr lang="el-GR" dirty="0">
                <a:latin typeface="Times New Roman" panose="02020603050405020304" pitchFamily="18" charset="0"/>
                <a:cs typeface="Times New Roman" panose="02020603050405020304" pitchFamily="18" charset="0"/>
              </a:rPr>
              <a:t>), κωδίκων πρακτικής (</a:t>
            </a:r>
            <a:r>
              <a:rPr lang="el-GR" dirty="0" err="1">
                <a:latin typeface="Times New Roman" panose="02020603050405020304" pitchFamily="18" charset="0"/>
                <a:cs typeface="Times New Roman" panose="02020603050405020304" pitchFamily="18" charset="0"/>
              </a:rPr>
              <a:t>codes</a:t>
            </a:r>
            <a:r>
              <a:rPr lang="el-GR" dirty="0">
                <a:latin typeface="Times New Roman" panose="02020603050405020304" pitchFamily="18" charset="0"/>
                <a:cs typeface="Times New Roman" panose="02020603050405020304" pitchFamily="18" charset="0"/>
              </a:rPr>
              <a:t> of </a:t>
            </a:r>
            <a:r>
              <a:rPr lang="el-GR" dirty="0" err="1">
                <a:latin typeface="Times New Roman" panose="02020603050405020304" pitchFamily="18" charset="0"/>
                <a:cs typeface="Times New Roman" panose="02020603050405020304" pitchFamily="18" charset="0"/>
              </a:rPr>
              <a:t>practice</a:t>
            </a:r>
            <a:r>
              <a:rPr lang="el-GR" dirty="0">
                <a:latin typeface="Times New Roman" panose="02020603050405020304" pitchFamily="18" charset="0"/>
                <a:cs typeface="Times New Roman" panose="02020603050405020304" pitchFamily="18" charset="0"/>
              </a:rPr>
              <a:t>) και άλλων συστάσεων για τα τρόφιμα.</a:t>
            </a:r>
          </a:p>
        </p:txBody>
      </p:sp>
      <p:sp>
        <p:nvSpPr>
          <p:cNvPr id="5" name="TextBox 4">
            <a:extLst>
              <a:ext uri="{FF2B5EF4-FFF2-40B4-BE49-F238E27FC236}">
                <a16:creationId xmlns:a16="http://schemas.microsoft.com/office/drawing/2014/main" id="{647D28AD-014F-4C71-A0F8-B3BC59666814}"/>
              </a:ext>
            </a:extLst>
          </p:cNvPr>
          <p:cNvSpPr txBox="1"/>
          <p:nvPr/>
        </p:nvSpPr>
        <p:spPr>
          <a:xfrm>
            <a:off x="3046521" y="3590715"/>
            <a:ext cx="6098958" cy="458074"/>
          </a:xfrm>
          <a:prstGeom prst="rect">
            <a:avLst/>
          </a:prstGeom>
          <a:noFill/>
        </p:spPr>
        <p:txBody>
          <a:bodyPr wrap="square">
            <a:spAutoFit/>
          </a:bodyPr>
          <a:lstStyle/>
          <a:p>
            <a:pPr marL="0" indent="0" algn="ctr">
              <a:lnSpc>
                <a:spcPct val="150000"/>
              </a:lnSpc>
              <a:buNone/>
            </a:pPr>
            <a:r>
              <a:rPr lang="el-GR" b="1" dirty="0">
                <a:solidFill>
                  <a:schemeClr val="accent1"/>
                </a:solidFill>
                <a:latin typeface="Times New Roman" panose="02020603050405020304" pitchFamily="18" charset="0"/>
                <a:cs typeface="Times New Roman" panose="02020603050405020304" pitchFamily="18" charset="0"/>
              </a:rPr>
              <a:t>↓</a:t>
            </a:r>
            <a:endParaRPr lang="el-GR"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82B8399-CAAD-40F4-97EF-E6C1AF2985C0}"/>
              </a:ext>
            </a:extLst>
          </p:cNvPr>
          <p:cNvSpPr txBox="1"/>
          <p:nvPr/>
        </p:nvSpPr>
        <p:spPr>
          <a:xfrm>
            <a:off x="905255" y="4205341"/>
            <a:ext cx="10298363" cy="1421992"/>
          </a:xfrm>
          <a:prstGeom prst="rect">
            <a:avLst/>
          </a:prstGeom>
          <a:noFill/>
        </p:spPr>
        <p:txBody>
          <a:bodyPr wrap="square">
            <a:spAutoFit/>
          </a:bodyPr>
          <a:lstStyle/>
          <a:p>
            <a:pPr algn="just">
              <a:lnSpc>
                <a:spcPct val="150000"/>
              </a:lnSpc>
            </a:pPr>
            <a:r>
              <a:rPr lang="en-US" sz="2000" b="1" dirty="0">
                <a:solidFill>
                  <a:schemeClr val="accent2"/>
                </a:solidFill>
                <a:latin typeface="Times New Roman" panose="02020603050405020304" pitchFamily="18" charset="0"/>
                <a:ea typeface="+mj-ea"/>
                <a:cs typeface="Times New Roman" panose="02020603050405020304" pitchFamily="18" charset="0"/>
              </a:rPr>
              <a:t>Codex Alimentarius Commission</a:t>
            </a:r>
            <a:r>
              <a:rPr lang="el-GR" sz="2000" dirty="0">
                <a:solidFill>
                  <a:schemeClr val="tx2"/>
                </a:solidFill>
                <a:latin typeface="Times New Roman" panose="02020603050405020304" pitchFamily="18" charset="0"/>
                <a:cs typeface="Times New Roman" panose="02020603050405020304" pitchFamily="18" charset="0"/>
              </a:rPr>
              <a:t>: 180 μέλη/δρα υπό την αιγίδα του Οργανισμού Τροφίμων και Γεωργίας (</a:t>
            </a:r>
            <a:r>
              <a:rPr lang="el-GR" sz="2000" dirty="0" err="1">
                <a:solidFill>
                  <a:schemeClr val="tx2"/>
                </a:solidFill>
                <a:latin typeface="Times New Roman" panose="02020603050405020304" pitchFamily="18" charset="0"/>
                <a:cs typeface="Times New Roman" panose="02020603050405020304" pitchFamily="18" charset="0"/>
              </a:rPr>
              <a:t>Food</a:t>
            </a:r>
            <a:r>
              <a:rPr lang="el-GR" sz="2000" dirty="0">
                <a:solidFill>
                  <a:schemeClr val="tx2"/>
                </a:solidFill>
                <a:latin typeface="Times New Roman" panose="02020603050405020304" pitchFamily="18" charset="0"/>
                <a:cs typeface="Times New Roman" panose="02020603050405020304" pitchFamily="18" charset="0"/>
              </a:rPr>
              <a:t> and </a:t>
            </a:r>
            <a:r>
              <a:rPr lang="el-GR" sz="2000" dirty="0" err="1">
                <a:solidFill>
                  <a:schemeClr val="tx2"/>
                </a:solidFill>
                <a:latin typeface="Times New Roman" panose="02020603050405020304" pitchFamily="18" charset="0"/>
                <a:cs typeface="Times New Roman" panose="02020603050405020304" pitchFamily="18" charset="0"/>
              </a:rPr>
              <a:t>Agriculture</a:t>
            </a:r>
            <a:r>
              <a:rPr lang="el-GR" sz="2000" dirty="0">
                <a:solidFill>
                  <a:schemeClr val="tx2"/>
                </a:solidFill>
                <a:latin typeface="Times New Roman" panose="02020603050405020304" pitchFamily="18" charset="0"/>
                <a:cs typeface="Times New Roman" panose="02020603050405020304" pitchFamily="18" charset="0"/>
              </a:rPr>
              <a:t> Organization· FAO) και του Παγκόσμιου Οργανισμού Υγείας (WHO) του ΟΗΕ</a:t>
            </a:r>
          </a:p>
        </p:txBody>
      </p:sp>
      <p:sp>
        <p:nvSpPr>
          <p:cNvPr id="4" name="Θέση αριθμού διαφάνειας 3">
            <a:extLst>
              <a:ext uri="{FF2B5EF4-FFF2-40B4-BE49-F238E27FC236}">
                <a16:creationId xmlns:a16="http://schemas.microsoft.com/office/drawing/2014/main" id="{864A01E0-0F22-418B-AFA7-3BEC3BCE2850}"/>
              </a:ext>
            </a:extLst>
          </p:cNvPr>
          <p:cNvSpPr>
            <a:spLocks noGrp="1"/>
          </p:cNvSpPr>
          <p:nvPr>
            <p:ph type="sldNum" sz="quarter" idx="12"/>
          </p:nvPr>
        </p:nvSpPr>
        <p:spPr/>
        <p:txBody>
          <a:bodyPr/>
          <a:lstStyle/>
          <a:p>
            <a:fld id="{08AB70BE-1769-45B8-85A6-0C837432C7E6}" type="slidenum">
              <a:rPr lang="en-US" smtClean="0"/>
              <a:t>11</a:t>
            </a:fld>
            <a:endParaRPr lang="en-US"/>
          </a:p>
        </p:txBody>
      </p:sp>
    </p:spTree>
    <p:extLst>
      <p:ext uri="{BB962C8B-B14F-4D97-AF65-F5344CB8AC3E}">
        <p14:creationId xmlns:p14="http://schemas.microsoft.com/office/powerpoint/2010/main" val="74919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2CFAFE48-F595-4AD0-9646-A2A0F804D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94C659C0-7F0C-4592-8963-4A3E2EAB1FC2}"/>
              </a:ext>
            </a:extLst>
          </p:cNvPr>
          <p:cNvPicPr>
            <a:picLocks noChangeAspect="1"/>
          </p:cNvPicPr>
          <p:nvPr/>
        </p:nvPicPr>
        <p:blipFill rotWithShape="1">
          <a:blip r:embed="rId2"/>
          <a:srcRect l="19956" r="20605" b="2"/>
          <a:stretch/>
        </p:blipFill>
        <p:spPr>
          <a:xfrm>
            <a:off x="8118283" y="4556"/>
            <a:ext cx="4073717" cy="6853444"/>
          </a:xfrm>
          <a:prstGeom prst="rect">
            <a:avLst/>
          </a:prstGeom>
        </p:spPr>
      </p:pic>
      <p:sp>
        <p:nvSpPr>
          <p:cNvPr id="18" name="Freeform: Shape 10">
            <a:extLst>
              <a:ext uri="{FF2B5EF4-FFF2-40B4-BE49-F238E27FC236}">
                <a16:creationId xmlns:a16="http://schemas.microsoft.com/office/drawing/2014/main" id="{DE5930DD-AC18-4308-B425-71C1E6511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82405" cy="6858000"/>
          </a:xfrm>
          <a:custGeom>
            <a:avLst/>
            <a:gdLst>
              <a:gd name="connsiteX0" fmla="*/ 0 w 11582405"/>
              <a:gd name="connsiteY0" fmla="*/ 0 h 6858000"/>
              <a:gd name="connsiteX1" fmla="*/ 914405 w 11582405"/>
              <a:gd name="connsiteY1" fmla="*/ 0 h 6858000"/>
              <a:gd name="connsiteX2" fmla="*/ 5713050 w 11582405"/>
              <a:gd name="connsiteY2" fmla="*/ 0 h 6858000"/>
              <a:gd name="connsiteX3" fmla="*/ 6305384 w 11582405"/>
              <a:gd name="connsiteY3" fmla="*/ 0 h 6858000"/>
              <a:gd name="connsiteX4" fmla="*/ 7474231 w 11582405"/>
              <a:gd name="connsiteY4" fmla="*/ 0 h 6858000"/>
              <a:gd name="connsiteX5" fmla="*/ 11582405 w 11582405"/>
              <a:gd name="connsiteY5" fmla="*/ 0 h 6858000"/>
              <a:gd name="connsiteX6" fmla="*/ 8151450 w 11582405"/>
              <a:gd name="connsiteY6" fmla="*/ 3430955 h 6858000"/>
              <a:gd name="connsiteX7" fmla="*/ 11405849 w 11582405"/>
              <a:gd name="connsiteY7" fmla="*/ 6857446 h 6858000"/>
              <a:gd name="connsiteX8" fmla="*/ 11427761 w 11582405"/>
              <a:gd name="connsiteY8" fmla="*/ 6858000 h 6858000"/>
              <a:gd name="connsiteX9" fmla="*/ 7474231 w 11582405"/>
              <a:gd name="connsiteY9" fmla="*/ 6858000 h 6858000"/>
              <a:gd name="connsiteX10" fmla="*/ 6305384 w 11582405"/>
              <a:gd name="connsiteY10" fmla="*/ 6858000 h 6858000"/>
              <a:gd name="connsiteX11" fmla="*/ 5713050 w 11582405"/>
              <a:gd name="connsiteY11" fmla="*/ 6858000 h 6858000"/>
              <a:gd name="connsiteX12" fmla="*/ 914405 w 11582405"/>
              <a:gd name="connsiteY12" fmla="*/ 6858000 h 6858000"/>
              <a:gd name="connsiteX13" fmla="*/ 0 w 11582405"/>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2405" h="6858000">
                <a:moveTo>
                  <a:pt x="0" y="0"/>
                </a:moveTo>
                <a:lnTo>
                  <a:pt x="914405" y="0"/>
                </a:lnTo>
                <a:lnTo>
                  <a:pt x="5713050" y="0"/>
                </a:lnTo>
                <a:lnTo>
                  <a:pt x="6305384" y="0"/>
                </a:lnTo>
                <a:lnTo>
                  <a:pt x="7474231" y="0"/>
                </a:lnTo>
                <a:lnTo>
                  <a:pt x="11582405" y="0"/>
                </a:lnTo>
                <a:cubicBezTo>
                  <a:pt x="9687541" y="0"/>
                  <a:pt x="8151450" y="1536091"/>
                  <a:pt x="8151450" y="3430955"/>
                </a:cubicBezTo>
                <a:cubicBezTo>
                  <a:pt x="8151450" y="5266604"/>
                  <a:pt x="9593035" y="6765554"/>
                  <a:pt x="11405849" y="6857446"/>
                </a:cubicBezTo>
                <a:lnTo>
                  <a:pt x="11427761" y="6858000"/>
                </a:lnTo>
                <a:lnTo>
                  <a:pt x="7474231" y="6858000"/>
                </a:lnTo>
                <a:lnTo>
                  <a:pt x="6305384" y="6858000"/>
                </a:lnTo>
                <a:lnTo>
                  <a:pt x="5713050" y="6858000"/>
                </a:lnTo>
                <a:lnTo>
                  <a:pt x="914405" y="6858000"/>
                </a:lnTo>
                <a:lnTo>
                  <a:pt x="0" y="685800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2">
            <a:extLst>
              <a:ext uri="{FF2B5EF4-FFF2-40B4-BE49-F238E27FC236}">
                <a16:creationId xmlns:a16="http://schemas.microsoft.com/office/drawing/2014/main" id="{8187E792-FEA2-4A41-B758-2F6A89601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9"/>
            <a:ext cx="11582405" cy="6858000"/>
          </a:xfrm>
          <a:custGeom>
            <a:avLst/>
            <a:gdLst>
              <a:gd name="connsiteX0" fmla="*/ 0 w 11582405"/>
              <a:gd name="connsiteY0" fmla="*/ 0 h 6858000"/>
              <a:gd name="connsiteX1" fmla="*/ 914405 w 11582405"/>
              <a:gd name="connsiteY1" fmla="*/ 0 h 6858000"/>
              <a:gd name="connsiteX2" fmla="*/ 5713050 w 11582405"/>
              <a:gd name="connsiteY2" fmla="*/ 0 h 6858000"/>
              <a:gd name="connsiteX3" fmla="*/ 6305384 w 11582405"/>
              <a:gd name="connsiteY3" fmla="*/ 0 h 6858000"/>
              <a:gd name="connsiteX4" fmla="*/ 7474231 w 11582405"/>
              <a:gd name="connsiteY4" fmla="*/ 0 h 6858000"/>
              <a:gd name="connsiteX5" fmla="*/ 11582405 w 11582405"/>
              <a:gd name="connsiteY5" fmla="*/ 0 h 6858000"/>
              <a:gd name="connsiteX6" fmla="*/ 8151450 w 11582405"/>
              <a:gd name="connsiteY6" fmla="*/ 3430955 h 6858000"/>
              <a:gd name="connsiteX7" fmla="*/ 11405849 w 11582405"/>
              <a:gd name="connsiteY7" fmla="*/ 6857446 h 6858000"/>
              <a:gd name="connsiteX8" fmla="*/ 11427761 w 11582405"/>
              <a:gd name="connsiteY8" fmla="*/ 6858000 h 6858000"/>
              <a:gd name="connsiteX9" fmla="*/ 7474231 w 11582405"/>
              <a:gd name="connsiteY9" fmla="*/ 6858000 h 6858000"/>
              <a:gd name="connsiteX10" fmla="*/ 6305384 w 11582405"/>
              <a:gd name="connsiteY10" fmla="*/ 6858000 h 6858000"/>
              <a:gd name="connsiteX11" fmla="*/ 5713050 w 11582405"/>
              <a:gd name="connsiteY11" fmla="*/ 6858000 h 6858000"/>
              <a:gd name="connsiteX12" fmla="*/ 914405 w 11582405"/>
              <a:gd name="connsiteY12" fmla="*/ 6858000 h 6858000"/>
              <a:gd name="connsiteX13" fmla="*/ 0 w 11582405"/>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2405" h="6858000">
                <a:moveTo>
                  <a:pt x="0" y="0"/>
                </a:moveTo>
                <a:lnTo>
                  <a:pt x="914405" y="0"/>
                </a:lnTo>
                <a:lnTo>
                  <a:pt x="5713050" y="0"/>
                </a:lnTo>
                <a:lnTo>
                  <a:pt x="6305384" y="0"/>
                </a:lnTo>
                <a:lnTo>
                  <a:pt x="7474231" y="0"/>
                </a:lnTo>
                <a:lnTo>
                  <a:pt x="11582405" y="0"/>
                </a:lnTo>
                <a:cubicBezTo>
                  <a:pt x="9687541" y="0"/>
                  <a:pt x="8151450" y="1536091"/>
                  <a:pt x="8151450" y="3430955"/>
                </a:cubicBezTo>
                <a:cubicBezTo>
                  <a:pt x="8151450" y="5266604"/>
                  <a:pt x="9593035" y="6765554"/>
                  <a:pt x="11405849" y="6857446"/>
                </a:cubicBezTo>
                <a:lnTo>
                  <a:pt x="11427761" y="6858000"/>
                </a:lnTo>
                <a:lnTo>
                  <a:pt x="7474231" y="6858000"/>
                </a:lnTo>
                <a:lnTo>
                  <a:pt x="6305384" y="6858000"/>
                </a:lnTo>
                <a:lnTo>
                  <a:pt x="5713050" y="6858000"/>
                </a:lnTo>
                <a:lnTo>
                  <a:pt x="914405" y="6858000"/>
                </a:lnTo>
                <a:lnTo>
                  <a:pt x="0" y="685800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4">
            <a:extLst>
              <a:ext uri="{FF2B5EF4-FFF2-40B4-BE49-F238E27FC236}">
                <a16:creationId xmlns:a16="http://schemas.microsoft.com/office/drawing/2014/main" id="{99306CCF-A6EE-4717-9203-A6934CAF7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161601" cy="6853443"/>
          </a:xfrm>
          <a:custGeom>
            <a:avLst/>
            <a:gdLst>
              <a:gd name="connsiteX0" fmla="*/ 0 w 8161601"/>
              <a:gd name="connsiteY0" fmla="*/ 0 h 6853443"/>
              <a:gd name="connsiteX1" fmla="*/ 8161601 w 8161601"/>
              <a:gd name="connsiteY1" fmla="*/ 0 h 6853443"/>
              <a:gd name="connsiteX2" fmla="*/ 8143927 w 8161601"/>
              <a:gd name="connsiteY2" fmla="*/ 3773283 h 6853443"/>
              <a:gd name="connsiteX3" fmla="*/ 4730685 w 8161601"/>
              <a:gd name="connsiteY3" fmla="*/ 6853443 h 6853443"/>
              <a:gd name="connsiteX4" fmla="*/ 0 w 8161601"/>
              <a:gd name="connsiteY4" fmla="*/ 6851154 h 685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1601" h="6853443">
                <a:moveTo>
                  <a:pt x="0" y="0"/>
                </a:moveTo>
                <a:lnTo>
                  <a:pt x="8161601" y="0"/>
                </a:lnTo>
                <a:lnTo>
                  <a:pt x="8143927" y="3773283"/>
                </a:lnTo>
                <a:cubicBezTo>
                  <a:pt x="7968227" y="5503363"/>
                  <a:pt x="6507120" y="6853443"/>
                  <a:pt x="4730685" y="6853443"/>
                </a:cubicBezTo>
                <a:lnTo>
                  <a:pt x="0" y="6851154"/>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8FD9C9F-FD25-4F9E-8392-375CFDD596B0}"/>
              </a:ext>
            </a:extLst>
          </p:cNvPr>
          <p:cNvSpPr>
            <a:spLocks noGrp="1"/>
          </p:cNvSpPr>
          <p:nvPr>
            <p:ph type="title"/>
          </p:nvPr>
        </p:nvSpPr>
        <p:spPr>
          <a:xfrm>
            <a:off x="914401" y="681037"/>
            <a:ext cx="6514773" cy="1386302"/>
          </a:xfrm>
        </p:spPr>
        <p:txBody>
          <a:bodyPr>
            <a:normAutofit/>
          </a:bodyPr>
          <a:lstStyle/>
          <a:p>
            <a:r>
              <a:rPr lang="el-GR" sz="2000" b="1" dirty="0">
                <a:solidFill>
                  <a:srgbClr val="FFFFFF"/>
                </a:solidFill>
                <a:latin typeface="Times New Roman" panose="02020603050405020304" pitchFamily="18" charset="0"/>
                <a:cs typeface="Times New Roman" panose="02020603050405020304" pitchFamily="18" charset="0"/>
              </a:rPr>
              <a:t>Γενικές αρχές υγιεινής τροφίμων</a:t>
            </a:r>
          </a:p>
        </p:txBody>
      </p:sp>
      <p:sp>
        <p:nvSpPr>
          <p:cNvPr id="3" name="Θέση περιεχομένου 2">
            <a:extLst>
              <a:ext uri="{FF2B5EF4-FFF2-40B4-BE49-F238E27FC236}">
                <a16:creationId xmlns:a16="http://schemas.microsoft.com/office/drawing/2014/main" id="{34F547B5-046B-46C7-9321-540885C65A58}"/>
              </a:ext>
            </a:extLst>
          </p:cNvPr>
          <p:cNvSpPr>
            <a:spLocks noGrp="1"/>
          </p:cNvSpPr>
          <p:nvPr>
            <p:ph idx="1"/>
          </p:nvPr>
        </p:nvSpPr>
        <p:spPr>
          <a:xfrm>
            <a:off x="914401" y="2162755"/>
            <a:ext cx="6289482" cy="4014207"/>
          </a:xfrm>
        </p:spPr>
        <p:txBody>
          <a:bodyPr>
            <a:normAutofit/>
          </a:bodyPr>
          <a:lstStyle/>
          <a:p>
            <a:pPr marL="0" indent="0" algn="just">
              <a:lnSpc>
                <a:spcPct val="150000"/>
              </a:lnSpc>
              <a:buNone/>
            </a:pPr>
            <a:r>
              <a:rPr lang="el-GR" dirty="0">
                <a:solidFill>
                  <a:srgbClr val="FFFFFF"/>
                </a:solidFill>
                <a:latin typeface="Times New Roman" panose="02020603050405020304" pitchFamily="18" charset="0"/>
                <a:cs typeface="Times New Roman" panose="02020603050405020304" pitchFamily="18" charset="0"/>
              </a:rPr>
              <a:t>Πρακτικές υγιεινής από την πρωτογενή παραγωγή μέχρι και την τελική κατανάλωση των τροφίμων, επισημαίνοντας τους βασικούς ελέγχους υγιεινής σε κάθε στάδιο της παραγωγικής διαδικασίας των τροφίμων.</a:t>
            </a:r>
          </a:p>
        </p:txBody>
      </p:sp>
      <p:sp>
        <p:nvSpPr>
          <p:cNvPr id="5" name="Θέση αριθμού διαφάνειας 4">
            <a:extLst>
              <a:ext uri="{FF2B5EF4-FFF2-40B4-BE49-F238E27FC236}">
                <a16:creationId xmlns:a16="http://schemas.microsoft.com/office/drawing/2014/main" id="{A04E0BB9-4244-4326-A171-C08A111C5885}"/>
              </a:ext>
            </a:extLst>
          </p:cNvPr>
          <p:cNvSpPr>
            <a:spLocks noGrp="1"/>
          </p:cNvSpPr>
          <p:nvPr>
            <p:ph type="sldNum" sz="quarter" idx="12"/>
          </p:nvPr>
        </p:nvSpPr>
        <p:spPr/>
        <p:txBody>
          <a:bodyPr/>
          <a:lstStyle/>
          <a:p>
            <a:fld id="{08AB70BE-1769-45B8-85A6-0C837432C7E6}" type="slidenum">
              <a:rPr lang="en-US" smtClean="0"/>
              <a:t>12</a:t>
            </a:fld>
            <a:endParaRPr lang="en-US"/>
          </a:p>
        </p:txBody>
      </p:sp>
    </p:spTree>
    <p:extLst>
      <p:ext uri="{BB962C8B-B14F-4D97-AF65-F5344CB8AC3E}">
        <p14:creationId xmlns:p14="http://schemas.microsoft.com/office/powerpoint/2010/main" val="3563759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A891BE8-3904-4F20-AB2A-CAB7003AF4E9}"/>
              </a:ext>
            </a:extLst>
          </p:cNvPr>
          <p:cNvSpPr>
            <a:spLocks noGrp="1"/>
          </p:cNvSpPr>
          <p:nvPr>
            <p:ph idx="1"/>
          </p:nvPr>
        </p:nvSpPr>
        <p:spPr>
          <a:xfrm>
            <a:off x="667304" y="330569"/>
            <a:ext cx="10857391" cy="5697369"/>
          </a:xfrm>
        </p:spPr>
        <p:txBody>
          <a:bodyPr>
            <a:normAutofit fontScale="92500" lnSpcReduction="10000"/>
          </a:bodyPr>
          <a:lstStyle/>
          <a:p>
            <a:pPr algn="just">
              <a:lnSpc>
                <a:spcPct val="17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Προσδιορισμός των βασικών αρχών της υγιεινής που εφαρμόζονται σε όλη την αλυσίδα παραγωγής τροφίμων (συμπεριλαμβανομένου της πρωτογενούς παραγωγής μέχρι και τον τελικό καταναλωτή τροφίμων), ώστε να επιτευχθεί ο στόχος της εξασφάλισης της παραγωγής ασφαλών και κατάλληλων προς κατανάλωση τροφίμων. </a:t>
            </a:r>
          </a:p>
          <a:p>
            <a:pPr algn="just">
              <a:lnSpc>
                <a:spcPct val="17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Σύσταση μιας προσέγγισης βασισμένης στις αρχές του HACCP, προκειμένου να ενισχυθεί η ασφάλεια των τροφίμων. </a:t>
            </a:r>
          </a:p>
          <a:p>
            <a:pPr algn="just">
              <a:lnSpc>
                <a:spcPct val="17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Υπόδειξη του πώς θα εφαρμοστούν αυτές οι αρχές.</a:t>
            </a:r>
          </a:p>
          <a:p>
            <a:pPr algn="just">
              <a:lnSpc>
                <a:spcPct val="17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Παροχή οδηγιών για ειδικούς κώδικες που ενδέχεται να απαιτηθούν για εξειδικευμένους τομείς της αλυσίδας παραγωγής τροφίμων, διεργασιών ή προϊόντων (π.χ. κατευθυντήριες γραμμές για την εφαρμογή γενικών αρχών υγιεινής τροφίμων για τον έλεγχο του μικροοργανισμού </a:t>
            </a:r>
            <a:r>
              <a:rPr lang="el-GR" i="1" dirty="0" err="1">
                <a:latin typeface="Times New Roman" panose="02020603050405020304" pitchFamily="18" charset="0"/>
                <a:cs typeface="Times New Roman" panose="02020603050405020304" pitchFamily="18" charset="0"/>
              </a:rPr>
              <a:t>Listeria</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monocytogenes</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στα τρόφιμα) και για την ενίσχυση των απαιτήσεων υγιεινής στις συγκεκριμένες περιοχές</a:t>
            </a:r>
          </a:p>
          <a:p>
            <a:endParaRPr lang="el-GR" dirty="0"/>
          </a:p>
        </p:txBody>
      </p:sp>
      <p:sp>
        <p:nvSpPr>
          <p:cNvPr id="2" name="Θέση αριθμού διαφάνειας 1">
            <a:extLst>
              <a:ext uri="{FF2B5EF4-FFF2-40B4-BE49-F238E27FC236}">
                <a16:creationId xmlns:a16="http://schemas.microsoft.com/office/drawing/2014/main" id="{220F18D5-E88D-4B12-AFCD-34EBB370722B}"/>
              </a:ext>
            </a:extLst>
          </p:cNvPr>
          <p:cNvSpPr>
            <a:spLocks noGrp="1"/>
          </p:cNvSpPr>
          <p:nvPr>
            <p:ph type="sldNum" sz="quarter" idx="12"/>
          </p:nvPr>
        </p:nvSpPr>
        <p:spPr/>
        <p:txBody>
          <a:bodyPr/>
          <a:lstStyle/>
          <a:p>
            <a:fld id="{08AB70BE-1769-45B8-85A6-0C837432C7E6}" type="slidenum">
              <a:rPr lang="en-US" smtClean="0"/>
              <a:t>13</a:t>
            </a:fld>
            <a:endParaRPr lang="en-US"/>
          </a:p>
        </p:txBody>
      </p:sp>
    </p:spTree>
    <p:extLst>
      <p:ext uri="{BB962C8B-B14F-4D97-AF65-F5344CB8AC3E}">
        <p14:creationId xmlns:p14="http://schemas.microsoft.com/office/powerpoint/2010/main" val="331419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938C94-B6A3-4858-BF64-90FAF45C5157}"/>
              </a:ext>
            </a:extLst>
          </p:cNvPr>
          <p:cNvSpPr>
            <a:spLocks noGrp="1"/>
          </p:cNvSpPr>
          <p:nvPr>
            <p:ph type="title"/>
          </p:nvPr>
        </p:nvSpPr>
        <p:spPr>
          <a:xfrm>
            <a:off x="914401" y="0"/>
            <a:ext cx="9914859" cy="1329004"/>
          </a:xfrm>
        </p:spPr>
        <p:txBody>
          <a:bodyPr/>
          <a:lstStyle/>
          <a:p>
            <a:r>
              <a:rPr lang="el-GR" sz="2000" b="1" dirty="0">
                <a:latin typeface="Times New Roman" panose="02020603050405020304" pitchFamily="18" charset="0"/>
                <a:cs typeface="Times New Roman" panose="02020603050405020304" pitchFamily="18" charset="0"/>
              </a:rPr>
              <a:t>Πρωτογενής παραγωγή</a:t>
            </a:r>
          </a:p>
        </p:txBody>
      </p:sp>
      <p:sp>
        <p:nvSpPr>
          <p:cNvPr id="3" name="Θέση περιεχομένου 2">
            <a:extLst>
              <a:ext uri="{FF2B5EF4-FFF2-40B4-BE49-F238E27FC236}">
                <a16:creationId xmlns:a16="http://schemas.microsoft.com/office/drawing/2014/main" id="{60C29ADE-9699-4720-9BD7-031A1B919CF5}"/>
              </a:ext>
            </a:extLst>
          </p:cNvPr>
          <p:cNvSpPr>
            <a:spLocks noGrp="1"/>
          </p:cNvSpPr>
          <p:nvPr>
            <p:ph idx="1"/>
          </p:nvPr>
        </p:nvSpPr>
        <p:spPr>
          <a:xfrm>
            <a:off x="914400" y="818843"/>
            <a:ext cx="10972800" cy="4123318"/>
          </a:xfrm>
        </p:spPr>
        <p:txBody>
          <a:bodyPr>
            <a:normAutofit/>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Θα πρέπει να υφίσταται τέτοια διαχείριση ώστε να μειώσει όσο δυνατόν την πιθανότητα εισαγωγής ενός παράγοντα κινδύνου (</a:t>
            </a:r>
            <a:r>
              <a:rPr lang="el-GR" dirty="0" err="1">
                <a:latin typeface="Times New Roman" panose="02020603050405020304" pitchFamily="18" charset="0"/>
                <a:cs typeface="Times New Roman" panose="02020603050405020304" pitchFamily="18" charset="0"/>
              </a:rPr>
              <a:t>hazard</a:t>
            </a:r>
            <a:r>
              <a:rPr lang="el-GR" dirty="0">
                <a:latin typeface="Times New Roman" panose="02020603050405020304" pitchFamily="18" charset="0"/>
                <a:cs typeface="Times New Roman" panose="02020603050405020304" pitchFamily="18" charset="0"/>
              </a:rPr>
              <a:t>) που μπορεί να επηρεάσει δυσμενώς την ασφάλεια των τροφίμων ή την </a:t>
            </a:r>
            <a:r>
              <a:rPr lang="el-GR" dirty="0" err="1">
                <a:latin typeface="Times New Roman" panose="02020603050405020304" pitchFamily="18" charset="0"/>
                <a:cs typeface="Times New Roman" panose="02020603050405020304" pitchFamily="18" charset="0"/>
              </a:rPr>
              <a:t>καταλληλότητά</a:t>
            </a:r>
            <a:r>
              <a:rPr lang="el-GR" dirty="0">
                <a:latin typeface="Times New Roman" panose="02020603050405020304" pitchFamily="18" charset="0"/>
                <a:cs typeface="Times New Roman" panose="02020603050405020304" pitchFamily="18" charset="0"/>
              </a:rPr>
              <a:t> τους τη στιγμή της κατανάλωσης.</a:t>
            </a:r>
          </a:p>
          <a:p>
            <a:pPr marL="0" indent="0" algn="ctr">
              <a:lnSpc>
                <a:spcPct val="150000"/>
              </a:lnSpc>
              <a:buNone/>
            </a:pPr>
            <a:r>
              <a:rPr lang="el-GR" b="1" dirty="0">
                <a:solidFill>
                  <a:schemeClr val="accent1"/>
                </a:solidFill>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marL="0" indent="0" algn="ctr">
              <a:lnSpc>
                <a:spcPct val="160000"/>
              </a:lnSpc>
              <a:buNone/>
            </a:pPr>
            <a:r>
              <a:rPr lang="el-GR" i="1" dirty="0">
                <a:latin typeface="Times New Roman" panose="02020603050405020304" pitchFamily="18" charset="0"/>
                <a:cs typeface="Times New Roman" panose="02020603050405020304" pitchFamily="18" charset="0"/>
              </a:rPr>
              <a:t>η πρωτογενής παραγωγή τροφίμων δεν θα πρέπει να λαμβάνει χώρα σε περιοχές με παρουσία δυνητικά επιβλαβών ουσιών ή και παθογόνων μικροοργανισμών </a:t>
            </a:r>
          </a:p>
        </p:txBody>
      </p:sp>
      <p:sp>
        <p:nvSpPr>
          <p:cNvPr id="4" name="Θέση αριθμού διαφάνειας 3">
            <a:extLst>
              <a:ext uri="{FF2B5EF4-FFF2-40B4-BE49-F238E27FC236}">
                <a16:creationId xmlns:a16="http://schemas.microsoft.com/office/drawing/2014/main" id="{504DA031-C8B3-476D-AA1D-0DC31AC25E8E}"/>
              </a:ext>
            </a:extLst>
          </p:cNvPr>
          <p:cNvSpPr>
            <a:spLocks noGrp="1"/>
          </p:cNvSpPr>
          <p:nvPr>
            <p:ph type="sldNum" sz="quarter" idx="12"/>
          </p:nvPr>
        </p:nvSpPr>
        <p:spPr/>
        <p:txBody>
          <a:bodyPr/>
          <a:lstStyle/>
          <a:p>
            <a:fld id="{08AB70BE-1769-45B8-85A6-0C837432C7E6}" type="slidenum">
              <a:rPr lang="en-US" smtClean="0"/>
              <a:t>14</a:t>
            </a:fld>
            <a:endParaRPr lang="en-US"/>
          </a:p>
        </p:txBody>
      </p:sp>
    </p:spTree>
    <p:extLst>
      <p:ext uri="{BB962C8B-B14F-4D97-AF65-F5344CB8AC3E}">
        <p14:creationId xmlns:p14="http://schemas.microsoft.com/office/powerpoint/2010/main" val="3860122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AEFA4F-53BD-406C-A4AA-AC8330A83D51}"/>
              </a:ext>
            </a:extLst>
          </p:cNvPr>
          <p:cNvSpPr>
            <a:spLocks noGrp="1"/>
          </p:cNvSpPr>
          <p:nvPr>
            <p:ph type="title"/>
          </p:nvPr>
        </p:nvSpPr>
        <p:spPr/>
        <p:txBody>
          <a:bodyPr>
            <a:normAutofit/>
          </a:bodyPr>
          <a:lstStyle/>
          <a:p>
            <a:r>
              <a:rPr lang="el-GR" sz="2000" b="1" dirty="0">
                <a:latin typeface="Times New Roman" panose="02020603050405020304" pitchFamily="18" charset="0"/>
                <a:cs typeface="Times New Roman" panose="02020603050405020304" pitchFamily="18" charset="0"/>
              </a:rPr>
              <a:t>Υποδομές υγιεινής στη βιομηχανία τροφίμων (Ορθή Υγιεινή/Βιομηχανική Πρακτική) </a:t>
            </a:r>
          </a:p>
        </p:txBody>
      </p:sp>
      <p:sp>
        <p:nvSpPr>
          <p:cNvPr id="3" name="Θέση περιεχομένου 2">
            <a:extLst>
              <a:ext uri="{FF2B5EF4-FFF2-40B4-BE49-F238E27FC236}">
                <a16:creationId xmlns:a16="http://schemas.microsoft.com/office/drawing/2014/main" id="{DFFD29DE-3BAE-42AC-B5BC-FE827038BB64}"/>
              </a:ext>
            </a:extLst>
          </p:cNvPr>
          <p:cNvSpPr>
            <a:spLocks noGrp="1"/>
          </p:cNvSpPr>
          <p:nvPr>
            <p:ph idx="1"/>
          </p:nvPr>
        </p:nvSpPr>
        <p:spPr>
          <a:xfrm>
            <a:off x="905255" y="1520178"/>
            <a:ext cx="10733370" cy="4123318"/>
          </a:xfrm>
        </p:spPr>
        <p:txBody>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Το σύνολο των πρακτικών που εφαρμόζονται από τη βιομηχανία και τις επιχειρήσεις τροφίμων, έτσι ώστε να διασφαλίζεται ο αποτελεσματικός έλεγχος των πιθανών παραγόντων κινδύνου στα τρόφιμα καλείται </a:t>
            </a:r>
            <a:r>
              <a:rPr lang="el-GR" b="1" dirty="0">
                <a:solidFill>
                  <a:schemeClr val="accent2"/>
                </a:solidFill>
                <a:latin typeface="Times New Roman" panose="02020603050405020304" pitchFamily="18" charset="0"/>
                <a:cs typeface="Times New Roman" panose="02020603050405020304" pitchFamily="18" charset="0"/>
              </a:rPr>
              <a:t>Ορθή Υγιεινή και Ορθή Βιομηχανική Πρακτική (GHP/GMP)</a:t>
            </a:r>
            <a:endParaRPr lang="en-US" b="1" dirty="0">
              <a:solidFill>
                <a:schemeClr val="accent2"/>
              </a:solidFill>
              <a:latin typeface="Times New Roman" panose="02020603050405020304" pitchFamily="18" charset="0"/>
              <a:cs typeface="Times New Roman" panose="02020603050405020304" pitchFamily="18" charset="0"/>
            </a:endParaRPr>
          </a:p>
          <a:p>
            <a:pPr marL="0" indent="0" algn="ctr">
              <a:lnSpc>
                <a:spcPct val="150000"/>
              </a:lnSpc>
              <a:buNone/>
            </a:pPr>
            <a:r>
              <a:rPr lang="el-GR" b="1" dirty="0">
                <a:solidFill>
                  <a:schemeClr val="accent1"/>
                </a:solidFill>
                <a:latin typeface="Times New Roman" panose="02020603050405020304" pitchFamily="18" charset="0"/>
                <a:cs typeface="Times New Roman" panose="02020603050405020304" pitchFamily="18" charset="0"/>
              </a:rPr>
              <a:t>↓</a:t>
            </a:r>
            <a:endParaRPr lang="en-US" b="1" dirty="0">
              <a:solidFill>
                <a:schemeClr val="accent2"/>
              </a:solidFill>
              <a:latin typeface="Times New Roman" panose="02020603050405020304" pitchFamily="18" charset="0"/>
              <a:cs typeface="Times New Roman" panose="02020603050405020304" pitchFamily="18" charset="0"/>
            </a:endParaRPr>
          </a:p>
          <a:p>
            <a:pPr marL="0" indent="0" algn="ctr">
              <a:lnSpc>
                <a:spcPct val="150000"/>
              </a:lnSpc>
              <a:buNone/>
            </a:pPr>
            <a:r>
              <a:rPr lang="el-GR" i="1" dirty="0">
                <a:latin typeface="Times New Roman" panose="02020603050405020304" pitchFamily="18" charset="0"/>
                <a:cs typeface="Times New Roman" panose="02020603050405020304" pitchFamily="18" charset="0"/>
              </a:rPr>
              <a:t>αφορούν κτηριακές εγκαταστάσεις, μηχανολογικό εξοπλισμό </a:t>
            </a:r>
            <a:r>
              <a:rPr lang="el-GR" i="1">
                <a:latin typeface="Times New Roman" panose="02020603050405020304" pitchFamily="18" charset="0"/>
                <a:cs typeface="Times New Roman" panose="02020603050405020304" pitchFamily="18" charset="0"/>
              </a:rPr>
              <a:t>και λοιπές </a:t>
            </a:r>
            <a:r>
              <a:rPr lang="el-GR" i="1" dirty="0">
                <a:latin typeface="Times New Roman" panose="02020603050405020304" pitchFamily="18" charset="0"/>
                <a:cs typeface="Times New Roman" panose="02020603050405020304" pitchFamily="18" charset="0"/>
              </a:rPr>
              <a:t>εγκαταστάσεις της βιομηχανίας τροφίμων</a:t>
            </a:r>
          </a:p>
        </p:txBody>
      </p:sp>
      <p:pic>
        <p:nvPicPr>
          <p:cNvPr id="5" name="Εικόνα 4">
            <a:extLst>
              <a:ext uri="{FF2B5EF4-FFF2-40B4-BE49-F238E27FC236}">
                <a16:creationId xmlns:a16="http://schemas.microsoft.com/office/drawing/2014/main" id="{2E8B335D-A3C5-4005-8373-2FCB8A6FD566}"/>
              </a:ext>
            </a:extLst>
          </p:cNvPr>
          <p:cNvPicPr>
            <a:picLocks noChangeAspect="1"/>
          </p:cNvPicPr>
          <p:nvPr/>
        </p:nvPicPr>
        <p:blipFill rotWithShape="1">
          <a:blip r:embed="rId2"/>
          <a:srcRect l="62891" t="29306" r="21016" b="42083"/>
          <a:stretch/>
        </p:blipFill>
        <p:spPr>
          <a:xfrm>
            <a:off x="553375" y="4610857"/>
            <a:ext cx="1962151" cy="1962149"/>
          </a:xfrm>
          <a:prstGeom prst="rect">
            <a:avLst/>
          </a:prstGeom>
        </p:spPr>
      </p:pic>
      <p:sp>
        <p:nvSpPr>
          <p:cNvPr id="4" name="Θέση αριθμού διαφάνειας 3">
            <a:extLst>
              <a:ext uri="{FF2B5EF4-FFF2-40B4-BE49-F238E27FC236}">
                <a16:creationId xmlns:a16="http://schemas.microsoft.com/office/drawing/2014/main" id="{955811A1-FCBA-4833-BC5A-440C9A563206}"/>
              </a:ext>
            </a:extLst>
          </p:cNvPr>
          <p:cNvSpPr>
            <a:spLocks noGrp="1"/>
          </p:cNvSpPr>
          <p:nvPr>
            <p:ph type="sldNum" sz="quarter" idx="12"/>
          </p:nvPr>
        </p:nvSpPr>
        <p:spPr/>
        <p:txBody>
          <a:bodyPr/>
          <a:lstStyle/>
          <a:p>
            <a:fld id="{08AB70BE-1769-45B8-85A6-0C837432C7E6}" type="slidenum">
              <a:rPr lang="en-US" smtClean="0"/>
              <a:t>15</a:t>
            </a:fld>
            <a:endParaRPr lang="en-US"/>
          </a:p>
        </p:txBody>
      </p:sp>
    </p:spTree>
    <p:extLst>
      <p:ext uri="{BB962C8B-B14F-4D97-AF65-F5344CB8AC3E}">
        <p14:creationId xmlns:p14="http://schemas.microsoft.com/office/powerpoint/2010/main" val="3986994025"/>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62D557-D94D-4FE1-AE30-351338AEE04B}"/>
              </a:ext>
            </a:extLst>
          </p:cNvPr>
          <p:cNvSpPr>
            <a:spLocks noGrp="1"/>
          </p:cNvSpPr>
          <p:nvPr>
            <p:ph type="title"/>
          </p:nvPr>
        </p:nvSpPr>
        <p:spPr/>
        <p:txBody>
          <a:bodyPr>
            <a:normAutofit/>
          </a:bodyPr>
          <a:lstStyle/>
          <a:p>
            <a:r>
              <a:rPr lang="el-GR" sz="2000" b="1" dirty="0">
                <a:latin typeface="Times New Roman" panose="02020603050405020304" pitchFamily="18" charset="0"/>
                <a:cs typeface="Times New Roman" panose="02020603050405020304" pitchFamily="18" charset="0"/>
              </a:rPr>
              <a:t>Υποδομές υγιεινής στη βιομηχανία τροφίμων </a:t>
            </a:r>
          </a:p>
        </p:txBody>
      </p:sp>
      <p:sp>
        <p:nvSpPr>
          <p:cNvPr id="3" name="Θέση περιεχομένου 2">
            <a:extLst>
              <a:ext uri="{FF2B5EF4-FFF2-40B4-BE49-F238E27FC236}">
                <a16:creationId xmlns:a16="http://schemas.microsoft.com/office/drawing/2014/main" id="{4F08DFBF-2BF4-43F6-8B6A-E21576E2748C}"/>
              </a:ext>
            </a:extLst>
          </p:cNvPr>
          <p:cNvSpPr>
            <a:spLocks noGrp="1"/>
          </p:cNvSpPr>
          <p:nvPr>
            <p:ph idx="1"/>
          </p:nvPr>
        </p:nvSpPr>
        <p:spPr>
          <a:xfrm>
            <a:off x="905256" y="1644465"/>
            <a:ext cx="9914860" cy="4123318"/>
          </a:xfrm>
        </p:spPr>
        <p:txBody>
          <a:bodyPr/>
          <a:lstStyle/>
          <a:p>
            <a:pPr algn="just">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Τοποθεσία κτηριακών εγκαταστάσεων </a:t>
            </a:r>
          </a:p>
          <a:p>
            <a:pPr algn="just">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Εσωτερικό κτηρίων και διαρρύθμιση </a:t>
            </a:r>
          </a:p>
          <a:p>
            <a:pPr algn="just">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Μηχανολογικός εξοπλισμός</a:t>
            </a:r>
          </a:p>
          <a:p>
            <a:pPr algn="just">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Παραγωγική διαδικασία</a:t>
            </a:r>
          </a:p>
          <a:p>
            <a:pPr algn="just">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Καθαρισμός και απολύμανση </a:t>
            </a:r>
          </a:p>
          <a:p>
            <a:pPr algn="just">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Ατομική υγιεινή του προσωπικού</a:t>
            </a:r>
          </a:p>
        </p:txBody>
      </p:sp>
      <p:sp>
        <p:nvSpPr>
          <p:cNvPr id="4" name="Θέση αριθμού διαφάνειας 3">
            <a:extLst>
              <a:ext uri="{FF2B5EF4-FFF2-40B4-BE49-F238E27FC236}">
                <a16:creationId xmlns:a16="http://schemas.microsoft.com/office/drawing/2014/main" id="{10DCC5C7-E8B9-49E8-AB06-47EBDD3C0934}"/>
              </a:ext>
            </a:extLst>
          </p:cNvPr>
          <p:cNvSpPr>
            <a:spLocks noGrp="1"/>
          </p:cNvSpPr>
          <p:nvPr>
            <p:ph type="sldNum" sz="quarter" idx="12"/>
          </p:nvPr>
        </p:nvSpPr>
        <p:spPr/>
        <p:txBody>
          <a:bodyPr/>
          <a:lstStyle/>
          <a:p>
            <a:fld id="{08AB70BE-1769-45B8-85A6-0C837432C7E6}" type="slidenum">
              <a:rPr lang="en-US" smtClean="0"/>
              <a:t>16</a:t>
            </a:fld>
            <a:endParaRPr lang="en-US"/>
          </a:p>
        </p:txBody>
      </p:sp>
    </p:spTree>
    <p:extLst>
      <p:ext uri="{BB962C8B-B14F-4D97-AF65-F5344CB8AC3E}">
        <p14:creationId xmlns:p14="http://schemas.microsoft.com/office/powerpoint/2010/main" val="138483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345A34E6-6286-4FA9-842E-BB8977625B73}"/>
              </a:ext>
            </a:extLst>
          </p:cNvPr>
          <p:cNvSpPr>
            <a:spLocks noGrp="1"/>
          </p:cNvSpPr>
          <p:nvPr>
            <p:ph type="title"/>
          </p:nvPr>
        </p:nvSpPr>
        <p:spPr>
          <a:xfrm>
            <a:off x="174594" y="3315809"/>
            <a:ext cx="4038600" cy="2590061"/>
          </a:xfrm>
        </p:spPr>
        <p:txBody>
          <a:bodyPr anchor="t">
            <a:normAutofit/>
          </a:bodyPr>
          <a:lstStyle/>
          <a:p>
            <a:pPr>
              <a:lnSpc>
                <a:spcPct val="150000"/>
              </a:lnSpc>
            </a:pPr>
            <a:r>
              <a:rPr lang="el-GR" sz="2000" b="1" dirty="0">
                <a:solidFill>
                  <a:srgbClr val="FFFFFF"/>
                </a:solidFill>
                <a:latin typeface="Times New Roman" panose="02020603050405020304" pitchFamily="18" charset="0"/>
                <a:cs typeface="Times New Roman" panose="02020603050405020304" pitchFamily="18" charset="0"/>
              </a:rPr>
              <a:t>Τοποθεσία κτηριακών εγκαταστάσεων</a:t>
            </a:r>
          </a:p>
        </p:txBody>
      </p:sp>
      <p:sp>
        <p:nvSpPr>
          <p:cNvPr id="3" name="Θέση περιεχομένου 2">
            <a:extLst>
              <a:ext uri="{FF2B5EF4-FFF2-40B4-BE49-F238E27FC236}">
                <a16:creationId xmlns:a16="http://schemas.microsoft.com/office/drawing/2014/main" id="{5176D6F5-6888-4F9C-983C-0FDAF2955DF3}"/>
              </a:ext>
            </a:extLst>
          </p:cNvPr>
          <p:cNvSpPr>
            <a:spLocks noGrp="1"/>
          </p:cNvSpPr>
          <p:nvPr>
            <p:ph idx="1"/>
          </p:nvPr>
        </p:nvSpPr>
        <p:spPr>
          <a:xfrm>
            <a:off x="5356193" y="75136"/>
            <a:ext cx="6504374" cy="5491163"/>
          </a:xfrm>
        </p:spPr>
        <p:txBody>
          <a:bodyPr>
            <a:normAutofit/>
          </a:bodyPr>
          <a:lstStyle/>
          <a:p>
            <a:pPr marL="0" indent="0">
              <a:buNone/>
            </a:pPr>
            <a:endParaRPr lang="el-GR" dirty="0"/>
          </a:p>
          <a:p>
            <a:pPr marL="0" indent="0" algn="just">
              <a:lnSpc>
                <a:spcPct val="150000"/>
              </a:lnSpc>
              <a:buNone/>
            </a:pPr>
            <a:r>
              <a:rPr lang="el-GR" dirty="0">
                <a:latin typeface="Times New Roman" panose="02020603050405020304" pitchFamily="18" charset="0"/>
                <a:cs typeface="Times New Roman" panose="02020603050405020304" pitchFamily="18" charset="0"/>
              </a:rPr>
              <a:t>Οι κτηριακές εγκαταστάσεις της βιομηχανίας τροφίμων οφείλουν να βρίσκονται </a:t>
            </a:r>
            <a:r>
              <a:rPr lang="el-GR" b="1" dirty="0">
                <a:solidFill>
                  <a:schemeClr val="accent2"/>
                </a:solidFill>
                <a:latin typeface="Times New Roman" panose="02020603050405020304" pitchFamily="18" charset="0"/>
                <a:cs typeface="Times New Roman" panose="02020603050405020304" pitchFamily="18" charset="0"/>
              </a:rPr>
              <a:t>μακριά από</a:t>
            </a:r>
            <a:r>
              <a:rPr lang="el-GR" dirty="0">
                <a:latin typeface="Times New Roman" panose="02020603050405020304" pitchFamily="18" charset="0"/>
                <a:cs typeface="Times New Roman" panose="02020603050405020304" pitchFamily="18" charset="0"/>
              </a:rPr>
              <a:t>:</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Περιβαλλοντικά μολυσμένες περιοχές </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Περιοχές που υφίστανται συχνά πλημμύρες</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Περιοχές επιρρεπείς σε ανάπτυξη τρωκτικών και εντόμων</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Περιοχές απ’ όπου υγρά ή στερεά απόβλητα δεν μπορούν να απομακρυνθούν αποτελεσματικά</a:t>
            </a:r>
          </a:p>
        </p:txBody>
      </p:sp>
      <p:sp>
        <p:nvSpPr>
          <p:cNvPr id="4" name="Θέση αριθμού διαφάνειας 3">
            <a:extLst>
              <a:ext uri="{FF2B5EF4-FFF2-40B4-BE49-F238E27FC236}">
                <a16:creationId xmlns:a16="http://schemas.microsoft.com/office/drawing/2014/main" id="{DAD46535-E00C-4B13-986C-F12A1F979599}"/>
              </a:ext>
            </a:extLst>
          </p:cNvPr>
          <p:cNvSpPr>
            <a:spLocks noGrp="1"/>
          </p:cNvSpPr>
          <p:nvPr>
            <p:ph type="sldNum" sz="quarter" idx="12"/>
          </p:nvPr>
        </p:nvSpPr>
        <p:spPr/>
        <p:txBody>
          <a:bodyPr/>
          <a:lstStyle/>
          <a:p>
            <a:fld id="{08AB70BE-1769-45B8-85A6-0C837432C7E6}" type="slidenum">
              <a:rPr lang="en-US" smtClean="0"/>
              <a:t>17</a:t>
            </a:fld>
            <a:endParaRPr lang="en-US"/>
          </a:p>
        </p:txBody>
      </p:sp>
    </p:spTree>
    <p:extLst>
      <p:ext uri="{BB962C8B-B14F-4D97-AF65-F5344CB8AC3E}">
        <p14:creationId xmlns:p14="http://schemas.microsoft.com/office/powerpoint/2010/main" val="1928366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8C422B6-041D-417B-BD58-DB64CC29E7DE}"/>
              </a:ext>
            </a:extLst>
          </p:cNvPr>
          <p:cNvSpPr>
            <a:spLocks noGrp="1"/>
          </p:cNvSpPr>
          <p:nvPr>
            <p:ph type="title"/>
          </p:nvPr>
        </p:nvSpPr>
        <p:spPr>
          <a:xfrm>
            <a:off x="-11277" y="3220288"/>
            <a:ext cx="4219293" cy="1045347"/>
          </a:xfrm>
        </p:spPr>
        <p:txBody>
          <a:bodyPr anchor="t">
            <a:normAutofit/>
          </a:bodyPr>
          <a:lstStyle/>
          <a:p>
            <a:pPr>
              <a:lnSpc>
                <a:spcPct val="150000"/>
              </a:lnSpc>
            </a:pPr>
            <a:r>
              <a:rPr lang="el-GR" sz="2000" b="1" dirty="0">
                <a:solidFill>
                  <a:srgbClr val="FFFFFF"/>
                </a:solidFill>
                <a:latin typeface="Times New Roman" panose="02020603050405020304" pitchFamily="18" charset="0"/>
                <a:cs typeface="Times New Roman" panose="02020603050405020304" pitchFamily="18" charset="0"/>
              </a:rPr>
              <a:t>Εσωτερικό κτηρίων και διαρρύθμιση </a:t>
            </a:r>
          </a:p>
        </p:txBody>
      </p:sp>
      <p:sp>
        <p:nvSpPr>
          <p:cNvPr id="3" name="Θέση περιεχομένου 2">
            <a:extLst>
              <a:ext uri="{FF2B5EF4-FFF2-40B4-BE49-F238E27FC236}">
                <a16:creationId xmlns:a16="http://schemas.microsoft.com/office/drawing/2014/main" id="{4C75FDA7-21A1-4C3C-9F7B-326B51E16EAF}"/>
              </a:ext>
            </a:extLst>
          </p:cNvPr>
          <p:cNvSpPr>
            <a:spLocks noGrp="1"/>
          </p:cNvSpPr>
          <p:nvPr>
            <p:ph idx="1"/>
          </p:nvPr>
        </p:nvSpPr>
        <p:spPr>
          <a:xfrm>
            <a:off x="5192873" y="474706"/>
            <a:ext cx="6755907" cy="5855073"/>
          </a:xfrm>
        </p:spPr>
        <p:txBody>
          <a:bodyPr>
            <a:normAutofit lnSpcReduction="10000"/>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Θα πρέπει κατά το σχεδιασμό των κτηριακών εγκαταστάσεων να λαμβάνεται υπόψη η διασφάλιση της υγιεινής των παραγόμενων προϊόντων. Θα πρέπει να λαμβάνονται υπόψη οι παρακάτω απαιτήσεις:</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Να διασφαλίζεται η συνεχής ροή της παραγωγής, ώστε να </a:t>
            </a:r>
            <a:r>
              <a:rPr lang="el-GR" b="1" dirty="0">
                <a:solidFill>
                  <a:schemeClr val="accent2"/>
                </a:solidFill>
                <a:latin typeface="Times New Roman" panose="02020603050405020304" pitchFamily="18" charset="0"/>
                <a:cs typeface="Times New Roman" panose="02020603050405020304" pitchFamily="18" charset="0"/>
              </a:rPr>
              <a:t>αποφεύγονται οι διασταυρώσεις </a:t>
            </a:r>
            <a:r>
              <a:rPr lang="el-GR" dirty="0">
                <a:latin typeface="Times New Roman" panose="02020603050405020304" pitchFamily="18" charset="0"/>
                <a:cs typeface="Times New Roman" panose="02020603050405020304" pitchFamily="18" charset="0"/>
              </a:rPr>
              <a:t>και κατά συνέπεια οι μιάνσεις των έτοιμων προϊόντων με πρώτες ύλες ή </a:t>
            </a:r>
            <a:r>
              <a:rPr lang="el-GR" dirty="0" err="1">
                <a:latin typeface="Times New Roman" panose="02020603050405020304" pitchFamily="18" charset="0"/>
                <a:cs typeface="Times New Roman" panose="02020603050405020304" pitchFamily="18" charset="0"/>
              </a:rPr>
              <a:t>ημιέτοιμα</a:t>
            </a:r>
            <a:r>
              <a:rPr lang="el-GR" dirty="0">
                <a:latin typeface="Times New Roman" panose="02020603050405020304" pitchFamily="18" charset="0"/>
                <a:cs typeface="Times New Roman" panose="02020603050405020304" pitchFamily="18" charset="0"/>
              </a:rPr>
              <a:t> προϊόντα από προηγούμενα στάδια της παραγωγικής διαδικασίας. </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Να εξασφαλίζεται η σωστή ρύθμιση </a:t>
            </a:r>
            <a:r>
              <a:rPr lang="el-GR" b="1" dirty="0">
                <a:solidFill>
                  <a:schemeClr val="accent2"/>
                </a:solidFill>
                <a:latin typeface="Times New Roman" panose="02020603050405020304" pitchFamily="18" charset="0"/>
                <a:cs typeface="Times New Roman" panose="02020603050405020304" pitchFamily="18" charset="0"/>
              </a:rPr>
              <a:t>φωτισμού</a:t>
            </a:r>
            <a:r>
              <a:rPr lang="el-GR" dirty="0">
                <a:latin typeface="Times New Roman" panose="02020603050405020304" pitchFamily="18" charset="0"/>
                <a:cs typeface="Times New Roman" panose="02020603050405020304" pitchFamily="18" charset="0"/>
              </a:rPr>
              <a:t>, </a:t>
            </a:r>
            <a:r>
              <a:rPr lang="el-GR" b="1" dirty="0">
                <a:solidFill>
                  <a:schemeClr val="accent2"/>
                </a:solidFill>
                <a:latin typeface="Times New Roman" panose="02020603050405020304" pitchFamily="18" charset="0"/>
                <a:cs typeface="Times New Roman" panose="02020603050405020304" pitchFamily="18" charset="0"/>
              </a:rPr>
              <a:t>εξαερισμού</a:t>
            </a:r>
            <a:r>
              <a:rPr lang="el-GR" dirty="0">
                <a:latin typeface="Times New Roman" panose="02020603050405020304" pitchFamily="18" charset="0"/>
                <a:cs typeface="Times New Roman" panose="02020603050405020304" pitchFamily="18" charset="0"/>
              </a:rPr>
              <a:t> και </a:t>
            </a:r>
            <a:r>
              <a:rPr lang="el-GR" b="1" dirty="0">
                <a:solidFill>
                  <a:schemeClr val="accent2"/>
                </a:solidFill>
                <a:latin typeface="Times New Roman" panose="02020603050405020304" pitchFamily="18" charset="0"/>
                <a:cs typeface="Times New Roman" panose="02020603050405020304" pitchFamily="18" charset="0"/>
              </a:rPr>
              <a:t>θερμοκρασίας</a:t>
            </a:r>
            <a:r>
              <a:rPr lang="el-GR" dirty="0">
                <a:latin typeface="Times New Roman" panose="02020603050405020304" pitchFamily="18" charset="0"/>
                <a:cs typeface="Times New Roman" panose="02020603050405020304" pitchFamily="18" charset="0"/>
              </a:rPr>
              <a:t> σε κάθε χώρο παραγωγής. Να υπάρχει θερμομόνωση και ηχομόνωση και να παρέχεται η δυνατότητα απρόσκοπτης και ασφαλούς εργασίας για τους εργαζόμενους.</a:t>
            </a:r>
          </a:p>
        </p:txBody>
      </p:sp>
      <p:sp>
        <p:nvSpPr>
          <p:cNvPr id="4" name="Θέση αριθμού διαφάνειας 3">
            <a:extLst>
              <a:ext uri="{FF2B5EF4-FFF2-40B4-BE49-F238E27FC236}">
                <a16:creationId xmlns:a16="http://schemas.microsoft.com/office/drawing/2014/main" id="{98C5699F-62BD-44B2-9988-97D5E30A00F9}"/>
              </a:ext>
            </a:extLst>
          </p:cNvPr>
          <p:cNvSpPr>
            <a:spLocks noGrp="1"/>
          </p:cNvSpPr>
          <p:nvPr>
            <p:ph type="sldNum" sz="quarter" idx="12"/>
          </p:nvPr>
        </p:nvSpPr>
        <p:spPr/>
        <p:txBody>
          <a:bodyPr/>
          <a:lstStyle/>
          <a:p>
            <a:fld id="{08AB70BE-1769-45B8-85A6-0C837432C7E6}" type="slidenum">
              <a:rPr lang="en-US" smtClean="0"/>
              <a:t>18</a:t>
            </a:fld>
            <a:endParaRPr lang="en-US"/>
          </a:p>
        </p:txBody>
      </p:sp>
    </p:spTree>
    <p:extLst>
      <p:ext uri="{BB962C8B-B14F-4D97-AF65-F5344CB8AC3E}">
        <p14:creationId xmlns:p14="http://schemas.microsoft.com/office/powerpoint/2010/main" val="247766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8C422B6-041D-417B-BD58-DB64CC29E7DE}"/>
              </a:ext>
            </a:extLst>
          </p:cNvPr>
          <p:cNvSpPr>
            <a:spLocks noGrp="1"/>
          </p:cNvSpPr>
          <p:nvPr>
            <p:ph type="title"/>
          </p:nvPr>
        </p:nvSpPr>
        <p:spPr>
          <a:xfrm>
            <a:off x="-11277" y="3220288"/>
            <a:ext cx="4219293" cy="1045347"/>
          </a:xfrm>
        </p:spPr>
        <p:txBody>
          <a:bodyPr anchor="t">
            <a:normAutofit/>
          </a:bodyPr>
          <a:lstStyle/>
          <a:p>
            <a:pPr>
              <a:lnSpc>
                <a:spcPct val="150000"/>
              </a:lnSpc>
            </a:pPr>
            <a:r>
              <a:rPr lang="el-GR" sz="2000" b="1" dirty="0">
                <a:solidFill>
                  <a:srgbClr val="FFFFFF"/>
                </a:solidFill>
                <a:latin typeface="Times New Roman" panose="02020603050405020304" pitchFamily="18" charset="0"/>
                <a:cs typeface="Times New Roman" panose="02020603050405020304" pitchFamily="18" charset="0"/>
              </a:rPr>
              <a:t>Εσωτερικό κτηρίων και διαρρύθμιση </a:t>
            </a:r>
          </a:p>
        </p:txBody>
      </p:sp>
      <p:sp>
        <p:nvSpPr>
          <p:cNvPr id="11" name="TextBox 10">
            <a:extLst>
              <a:ext uri="{FF2B5EF4-FFF2-40B4-BE49-F238E27FC236}">
                <a16:creationId xmlns:a16="http://schemas.microsoft.com/office/drawing/2014/main" id="{C084C329-991A-40FD-905E-E86AE0FD2553}"/>
              </a:ext>
            </a:extLst>
          </p:cNvPr>
          <p:cNvSpPr txBox="1"/>
          <p:nvPr/>
        </p:nvSpPr>
        <p:spPr>
          <a:xfrm>
            <a:off x="5366552" y="223778"/>
            <a:ext cx="6134468" cy="5115311"/>
          </a:xfrm>
          <a:prstGeom prst="rect">
            <a:avLst/>
          </a:prstGeom>
          <a:noFill/>
        </p:spPr>
        <p:txBody>
          <a:bodyPr wrap="square">
            <a:spAutoFit/>
          </a:bodyPr>
          <a:lstStyle/>
          <a:p>
            <a:pPr marL="342900" indent="-342900" algn="just">
              <a:lnSpc>
                <a:spcPct val="150000"/>
              </a:lnSpc>
              <a:buClr>
                <a:schemeClr val="accent2"/>
              </a:buClr>
              <a:buFont typeface="Wingdings" panose="05000000000000000000" pitchFamily="2" charset="2"/>
              <a:buChar char="ü"/>
            </a:pPr>
            <a:r>
              <a:rPr lang="el-GR" sz="2000" dirty="0">
                <a:latin typeface="Times New Roman" panose="02020603050405020304" pitchFamily="18" charset="0"/>
                <a:cs typeface="Times New Roman" panose="02020603050405020304" pitchFamily="18" charset="0"/>
              </a:rPr>
              <a:t>Να γίνεται σαφής </a:t>
            </a:r>
            <a:r>
              <a:rPr lang="el-GR" sz="2000" b="1" dirty="0">
                <a:solidFill>
                  <a:schemeClr val="accent2"/>
                </a:solidFill>
                <a:latin typeface="Times New Roman" panose="02020603050405020304" pitchFamily="18" charset="0"/>
                <a:cs typeface="Times New Roman" panose="02020603050405020304" pitchFamily="18" charset="0"/>
              </a:rPr>
              <a:t>διαχωρισμός με σήμανση των περιοχών</a:t>
            </a:r>
            <a:r>
              <a:rPr lang="el-GR" sz="2000" dirty="0">
                <a:latin typeface="Times New Roman" panose="02020603050405020304" pitchFamily="18" charset="0"/>
                <a:cs typeface="Times New Roman" panose="02020603050405020304" pitchFamily="18" charset="0"/>
              </a:rPr>
              <a:t> μικρού κινδύνου μίανσης από τις «περιοχές ιδιαίτερης προστασίας» ή τις περιοχές υψηλού κινδύνου μίανσης και να αποφεύγονται οι μιάνσεις λόγω της μετακίνησης του προσωπικού από χώρο σε χώρο και κυρίως από «ακάθαρτες περιοχές» σε «καθαρές περιοχές». Η είσοδος στις περιοχές υψηλού κινδύνου πρέπει να γίνεται μετά από τη διέλευση από προθάλαμο, όπου θα υπάρχουν συστήματα καθαρισμού και απολύμανσης των χεριών και των υποδημάτων (π.χ. ειδικοί τάπητες).</a:t>
            </a:r>
          </a:p>
        </p:txBody>
      </p:sp>
      <p:sp>
        <p:nvSpPr>
          <p:cNvPr id="3" name="Θέση αριθμού διαφάνειας 2">
            <a:extLst>
              <a:ext uri="{FF2B5EF4-FFF2-40B4-BE49-F238E27FC236}">
                <a16:creationId xmlns:a16="http://schemas.microsoft.com/office/drawing/2014/main" id="{54AF5162-1019-4B49-A9F4-127F281ADAA7}"/>
              </a:ext>
            </a:extLst>
          </p:cNvPr>
          <p:cNvSpPr>
            <a:spLocks noGrp="1"/>
          </p:cNvSpPr>
          <p:nvPr>
            <p:ph type="sldNum" sz="quarter" idx="12"/>
          </p:nvPr>
        </p:nvSpPr>
        <p:spPr/>
        <p:txBody>
          <a:bodyPr/>
          <a:lstStyle/>
          <a:p>
            <a:fld id="{08AB70BE-1769-45B8-85A6-0C837432C7E6}" type="slidenum">
              <a:rPr lang="en-US" smtClean="0"/>
              <a:t>19</a:t>
            </a:fld>
            <a:endParaRPr lang="en-US"/>
          </a:p>
        </p:txBody>
      </p:sp>
    </p:spTree>
    <p:extLst>
      <p:ext uri="{BB962C8B-B14F-4D97-AF65-F5344CB8AC3E}">
        <p14:creationId xmlns:p14="http://schemas.microsoft.com/office/powerpoint/2010/main" val="10747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4F6DD5F-8937-4B3E-911F-EB7A7D399C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12" name="Rectangle 11">
            <a:extLst>
              <a:ext uri="{FF2B5EF4-FFF2-40B4-BE49-F238E27FC236}">
                <a16:creationId xmlns:a16="http://schemas.microsoft.com/office/drawing/2014/main" id="{FB9142EF-0FF4-4A41-811C-76A94B3AC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672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14" name="Freeform: Shape 13">
            <a:extLst>
              <a:ext uri="{FF2B5EF4-FFF2-40B4-BE49-F238E27FC236}">
                <a16:creationId xmlns:a16="http://schemas.microsoft.com/office/drawing/2014/main" id="{5ACF0C8A-9ABF-49C6-9A90-519FBFBB9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71824" y="-1243407"/>
            <a:ext cx="2377104"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16" name="Freeform: Shape 15">
            <a:extLst>
              <a:ext uri="{FF2B5EF4-FFF2-40B4-BE49-F238E27FC236}">
                <a16:creationId xmlns:a16="http://schemas.microsoft.com/office/drawing/2014/main" id="{59B950E2-5935-408D-B809-2E04F6EAF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71824" y="-1243407"/>
            <a:ext cx="2377104"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2" name="Τίτλος 1">
            <a:extLst>
              <a:ext uri="{FF2B5EF4-FFF2-40B4-BE49-F238E27FC236}">
                <a16:creationId xmlns:a16="http://schemas.microsoft.com/office/drawing/2014/main" id="{2DFC9C89-DEBC-4149-B91B-2FD69122D212}"/>
              </a:ext>
            </a:extLst>
          </p:cNvPr>
          <p:cNvSpPr>
            <a:spLocks noGrp="1"/>
          </p:cNvSpPr>
          <p:nvPr>
            <p:ph type="title"/>
          </p:nvPr>
        </p:nvSpPr>
        <p:spPr>
          <a:xfrm>
            <a:off x="391768" y="2732844"/>
            <a:ext cx="3162299" cy="2333624"/>
          </a:xfrm>
        </p:spPr>
        <p:txBody>
          <a:bodyPr anchor="t">
            <a:normAutofit/>
          </a:bodyPr>
          <a:lstStyle/>
          <a:p>
            <a:pPr>
              <a:lnSpc>
                <a:spcPct val="150000"/>
              </a:lnSpc>
            </a:pPr>
            <a:r>
              <a:rPr lang="el-GR" sz="2000" b="1" dirty="0">
                <a:solidFill>
                  <a:srgbClr val="FFFFFF"/>
                </a:solidFill>
                <a:latin typeface="Times New Roman" panose="02020603050405020304" pitchFamily="18" charset="0"/>
                <a:cs typeface="Times New Roman" panose="02020603050405020304" pitchFamily="18" charset="0"/>
              </a:rPr>
              <a:t>Το τρίπτυχο ασφάλεια, ποιότητα και </a:t>
            </a:r>
            <a:r>
              <a:rPr lang="el-GR" sz="2000" b="1" dirty="0" err="1">
                <a:solidFill>
                  <a:srgbClr val="FFFFFF"/>
                </a:solidFill>
                <a:latin typeface="Times New Roman" panose="02020603050405020304" pitchFamily="18" charset="0"/>
                <a:cs typeface="Times New Roman" panose="02020603050405020304" pitchFamily="18" charset="0"/>
              </a:rPr>
              <a:t>αποδεκτικότητα</a:t>
            </a:r>
            <a:r>
              <a:rPr lang="el-GR" sz="2000" b="1" dirty="0">
                <a:solidFill>
                  <a:srgbClr val="FFFFFF"/>
                </a:solidFill>
                <a:latin typeface="Times New Roman" panose="02020603050405020304" pitchFamily="18" charset="0"/>
                <a:cs typeface="Times New Roman" panose="02020603050405020304" pitchFamily="18" charset="0"/>
              </a:rPr>
              <a:t> στα τρόφιμα</a:t>
            </a:r>
          </a:p>
        </p:txBody>
      </p:sp>
      <p:sp>
        <p:nvSpPr>
          <p:cNvPr id="3" name="Θέση περιεχομένου 2">
            <a:extLst>
              <a:ext uri="{FF2B5EF4-FFF2-40B4-BE49-F238E27FC236}">
                <a16:creationId xmlns:a16="http://schemas.microsoft.com/office/drawing/2014/main" id="{3584B609-E909-43DE-8D97-959FDC532448}"/>
              </a:ext>
            </a:extLst>
          </p:cNvPr>
          <p:cNvSpPr>
            <a:spLocks noGrp="1"/>
          </p:cNvSpPr>
          <p:nvPr>
            <p:ph idx="1"/>
          </p:nvPr>
        </p:nvSpPr>
        <p:spPr>
          <a:xfrm>
            <a:off x="4792133" y="685800"/>
            <a:ext cx="3132667" cy="5486400"/>
          </a:xfrm>
        </p:spPr>
        <p:txBody>
          <a:bodyPr anchor="ctr">
            <a:normAutofit/>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Η απαίτηση του καταναλωτή για ασφάλεια συνοδεύεται και από την απαίτηση για αυξημένη ποιότητα του παραγόμενου προϊόντος σε συνδυασμό με την αποδοχή του από τον καταναλωτή.</a:t>
            </a:r>
          </a:p>
        </p:txBody>
      </p:sp>
      <p:pic>
        <p:nvPicPr>
          <p:cNvPr id="5" name="Εικόνα 4">
            <a:extLst>
              <a:ext uri="{FF2B5EF4-FFF2-40B4-BE49-F238E27FC236}">
                <a16:creationId xmlns:a16="http://schemas.microsoft.com/office/drawing/2014/main" id="{B0106B96-78D1-4520-9B24-5F29484A59DB}"/>
              </a:ext>
            </a:extLst>
          </p:cNvPr>
          <p:cNvPicPr>
            <a:picLocks noChangeAspect="1"/>
          </p:cNvPicPr>
          <p:nvPr/>
        </p:nvPicPr>
        <p:blipFill rotWithShape="1">
          <a:blip r:embed="rId2"/>
          <a:srcRect l="39844" t="16415" r="28906" b="38611"/>
          <a:stretch/>
        </p:blipFill>
        <p:spPr>
          <a:xfrm>
            <a:off x="8449732" y="2161003"/>
            <a:ext cx="3544000" cy="2905465"/>
          </a:xfrm>
          <a:prstGeom prst="rect">
            <a:avLst/>
          </a:prstGeom>
        </p:spPr>
      </p:pic>
      <p:sp>
        <p:nvSpPr>
          <p:cNvPr id="4" name="Θέση αριθμού διαφάνειας 3">
            <a:extLst>
              <a:ext uri="{FF2B5EF4-FFF2-40B4-BE49-F238E27FC236}">
                <a16:creationId xmlns:a16="http://schemas.microsoft.com/office/drawing/2014/main" id="{BD052095-9464-4EA9-BC54-BD7528E70ECA}"/>
              </a:ext>
            </a:extLst>
          </p:cNvPr>
          <p:cNvSpPr>
            <a:spLocks noGrp="1"/>
          </p:cNvSpPr>
          <p:nvPr>
            <p:ph type="sldNum" sz="quarter" idx="12"/>
          </p:nvPr>
        </p:nvSpPr>
        <p:spPr/>
        <p:txBody>
          <a:bodyPr/>
          <a:lstStyle/>
          <a:p>
            <a:fld id="{08AB70BE-1769-45B8-85A6-0C837432C7E6}" type="slidenum">
              <a:rPr lang="en-US" smtClean="0"/>
              <a:t>2</a:t>
            </a:fld>
            <a:endParaRPr lang="en-US"/>
          </a:p>
        </p:txBody>
      </p:sp>
    </p:spTree>
    <p:extLst>
      <p:ext uri="{BB962C8B-B14F-4D97-AF65-F5344CB8AC3E}">
        <p14:creationId xmlns:p14="http://schemas.microsoft.com/office/powerpoint/2010/main" val="253065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8C422B6-041D-417B-BD58-DB64CC29E7DE}"/>
              </a:ext>
            </a:extLst>
          </p:cNvPr>
          <p:cNvSpPr>
            <a:spLocks noGrp="1"/>
          </p:cNvSpPr>
          <p:nvPr>
            <p:ph type="title"/>
          </p:nvPr>
        </p:nvSpPr>
        <p:spPr>
          <a:xfrm>
            <a:off x="-11277" y="3220288"/>
            <a:ext cx="4219293" cy="1045347"/>
          </a:xfrm>
        </p:spPr>
        <p:txBody>
          <a:bodyPr anchor="t">
            <a:normAutofit/>
          </a:bodyPr>
          <a:lstStyle/>
          <a:p>
            <a:pPr>
              <a:lnSpc>
                <a:spcPct val="150000"/>
              </a:lnSpc>
            </a:pPr>
            <a:r>
              <a:rPr lang="el-GR" sz="2000" b="1" dirty="0">
                <a:solidFill>
                  <a:srgbClr val="FFFFFF"/>
                </a:solidFill>
                <a:latin typeface="Times New Roman" panose="02020603050405020304" pitchFamily="18" charset="0"/>
                <a:cs typeface="Times New Roman" panose="02020603050405020304" pitchFamily="18" charset="0"/>
              </a:rPr>
              <a:t>Εσωτερικό κτηρίων και διαρρύθμιση </a:t>
            </a:r>
          </a:p>
        </p:txBody>
      </p:sp>
      <p:sp>
        <p:nvSpPr>
          <p:cNvPr id="9" name="TextBox 8">
            <a:extLst>
              <a:ext uri="{FF2B5EF4-FFF2-40B4-BE49-F238E27FC236}">
                <a16:creationId xmlns:a16="http://schemas.microsoft.com/office/drawing/2014/main" id="{D3DCD1B3-29E4-4216-8E93-638BC8D21ABE}"/>
              </a:ext>
            </a:extLst>
          </p:cNvPr>
          <p:cNvSpPr txBox="1"/>
          <p:nvPr/>
        </p:nvSpPr>
        <p:spPr>
          <a:xfrm>
            <a:off x="5437573" y="1355129"/>
            <a:ext cx="6134468" cy="3730317"/>
          </a:xfrm>
          <a:prstGeom prst="rect">
            <a:avLst/>
          </a:prstGeom>
          <a:noFill/>
        </p:spPr>
        <p:txBody>
          <a:bodyPr wrap="square">
            <a:spAutoFit/>
          </a:bodyPr>
          <a:lstStyle/>
          <a:p>
            <a:pPr marL="342900" indent="-342900" algn="just">
              <a:lnSpc>
                <a:spcPct val="150000"/>
              </a:lnSpc>
              <a:buClr>
                <a:schemeClr val="accent2"/>
              </a:buClr>
              <a:buFont typeface="Wingdings" panose="05000000000000000000" pitchFamily="2" charset="2"/>
              <a:buChar char="ü"/>
            </a:pPr>
            <a:r>
              <a:rPr lang="el-GR" sz="2000" dirty="0">
                <a:latin typeface="Times New Roman" panose="02020603050405020304" pitchFamily="18" charset="0"/>
                <a:cs typeface="Times New Roman" panose="02020603050405020304" pitchFamily="18" charset="0"/>
              </a:rPr>
              <a:t>Παράθυρα, αεραγωγοί, ανεμιστήρες κ.λπ., όταν είναι σε άμεση επαφή με τους χώρους παραγωγής, πρέπει να φέρουν </a:t>
            </a:r>
            <a:r>
              <a:rPr lang="el-GR" sz="2000" b="1" dirty="0">
                <a:solidFill>
                  <a:schemeClr val="accent2"/>
                </a:solidFill>
                <a:latin typeface="Times New Roman" panose="02020603050405020304" pitchFamily="18" charset="0"/>
                <a:cs typeface="Times New Roman" panose="02020603050405020304" pitchFamily="18" charset="0"/>
              </a:rPr>
              <a:t>πλέγματα </a:t>
            </a:r>
            <a:r>
              <a:rPr lang="el-GR" sz="2000" dirty="0">
                <a:latin typeface="Times New Roman" panose="02020603050405020304" pitchFamily="18" charset="0"/>
                <a:cs typeface="Times New Roman" panose="02020603050405020304" pitchFamily="18" charset="0"/>
              </a:rPr>
              <a:t>(σήτες) που θα εμποδίζουν την είσοδο εντόμων, πουλιών και τρωκτικών. Όλες οι εξωτερικές πόρτες και είσοδοι παραμένουν κλειστές. Ο εξαερισμός (φυσικός ή τεχνητός) θα πρέπει να κατευθύνεται από τις «καθαρές περιοχές» της μονάδας προς τις «ακάθαρτες περιοχές».</a:t>
            </a:r>
          </a:p>
        </p:txBody>
      </p:sp>
      <p:sp>
        <p:nvSpPr>
          <p:cNvPr id="3" name="Θέση αριθμού διαφάνειας 2">
            <a:extLst>
              <a:ext uri="{FF2B5EF4-FFF2-40B4-BE49-F238E27FC236}">
                <a16:creationId xmlns:a16="http://schemas.microsoft.com/office/drawing/2014/main" id="{5F081483-8D79-4D87-A9EB-5C69DD76A28C}"/>
              </a:ext>
            </a:extLst>
          </p:cNvPr>
          <p:cNvSpPr>
            <a:spLocks noGrp="1"/>
          </p:cNvSpPr>
          <p:nvPr>
            <p:ph type="sldNum" sz="quarter" idx="12"/>
          </p:nvPr>
        </p:nvSpPr>
        <p:spPr/>
        <p:txBody>
          <a:bodyPr/>
          <a:lstStyle/>
          <a:p>
            <a:fld id="{08AB70BE-1769-45B8-85A6-0C837432C7E6}" type="slidenum">
              <a:rPr lang="en-US" smtClean="0"/>
              <a:t>20</a:t>
            </a:fld>
            <a:endParaRPr lang="en-US"/>
          </a:p>
        </p:txBody>
      </p:sp>
    </p:spTree>
    <p:extLst>
      <p:ext uri="{BB962C8B-B14F-4D97-AF65-F5344CB8AC3E}">
        <p14:creationId xmlns:p14="http://schemas.microsoft.com/office/powerpoint/2010/main" val="3174375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8C422B6-041D-417B-BD58-DB64CC29E7DE}"/>
              </a:ext>
            </a:extLst>
          </p:cNvPr>
          <p:cNvSpPr>
            <a:spLocks noGrp="1"/>
          </p:cNvSpPr>
          <p:nvPr>
            <p:ph type="title"/>
          </p:nvPr>
        </p:nvSpPr>
        <p:spPr>
          <a:xfrm>
            <a:off x="-11277" y="3220288"/>
            <a:ext cx="4219293" cy="1045347"/>
          </a:xfrm>
        </p:spPr>
        <p:txBody>
          <a:bodyPr anchor="t">
            <a:normAutofit/>
          </a:bodyPr>
          <a:lstStyle/>
          <a:p>
            <a:pPr>
              <a:lnSpc>
                <a:spcPct val="150000"/>
              </a:lnSpc>
            </a:pPr>
            <a:r>
              <a:rPr lang="el-GR" sz="2000" b="1" dirty="0">
                <a:solidFill>
                  <a:srgbClr val="FFFFFF"/>
                </a:solidFill>
                <a:latin typeface="Times New Roman" panose="02020603050405020304" pitchFamily="18" charset="0"/>
                <a:cs typeface="Times New Roman" panose="02020603050405020304" pitchFamily="18" charset="0"/>
              </a:rPr>
              <a:t>Εσωτερικό κτηρίων και διαρρύθμιση </a:t>
            </a:r>
          </a:p>
        </p:txBody>
      </p:sp>
      <p:sp>
        <p:nvSpPr>
          <p:cNvPr id="11" name="TextBox 10">
            <a:extLst>
              <a:ext uri="{FF2B5EF4-FFF2-40B4-BE49-F238E27FC236}">
                <a16:creationId xmlns:a16="http://schemas.microsoft.com/office/drawing/2014/main" id="{BAC4AAA8-D104-4BA2-BCB9-9444F92CCE6F}"/>
              </a:ext>
            </a:extLst>
          </p:cNvPr>
          <p:cNvSpPr txBox="1"/>
          <p:nvPr/>
        </p:nvSpPr>
        <p:spPr>
          <a:xfrm>
            <a:off x="5428696" y="289679"/>
            <a:ext cx="6134468" cy="5576976"/>
          </a:xfrm>
          <a:prstGeom prst="rect">
            <a:avLst/>
          </a:prstGeom>
          <a:noFill/>
        </p:spPr>
        <p:txBody>
          <a:bodyPr wrap="square">
            <a:spAutoFit/>
          </a:bodyPr>
          <a:lstStyle/>
          <a:p>
            <a:pPr marL="342900" indent="-342900" algn="just">
              <a:lnSpc>
                <a:spcPct val="150000"/>
              </a:lnSpc>
              <a:buClr>
                <a:schemeClr val="accent2"/>
              </a:buClr>
              <a:buFont typeface="Wingdings" panose="05000000000000000000" pitchFamily="2" charset="2"/>
              <a:buChar char="ü"/>
            </a:pPr>
            <a:r>
              <a:rPr lang="el-GR" sz="2000" dirty="0">
                <a:latin typeface="Times New Roman" panose="02020603050405020304" pitchFamily="18" charset="0"/>
                <a:cs typeface="Times New Roman" panose="02020603050405020304" pitchFamily="18" charset="0"/>
              </a:rPr>
              <a:t>Τοίχοι, οροφές, παράθυρα, πόρτες, πατώματα και εναέριες κατασκευές (π.χ. σωλήνες, αεραγωγοί, φώτα) να βρίσκονται σε καλή κατάσταση, να γίνεται εύκολα η πρόσβαση σε αυτά για να καθαρίζονται και να μην ευνοούν τη δημιουργία καταστάσεων όπως: ξεφλούδισμα χρώματος, συμπυκνώματα υδρατμών, ξέφτισμα μόνωσης, βρωμιά κ.λπ. </a:t>
            </a:r>
          </a:p>
          <a:p>
            <a:pPr marL="342900" indent="-342900" algn="just">
              <a:lnSpc>
                <a:spcPct val="150000"/>
              </a:lnSpc>
              <a:buClr>
                <a:schemeClr val="accent2"/>
              </a:buClr>
              <a:buFont typeface="Wingdings" panose="05000000000000000000" pitchFamily="2" charset="2"/>
              <a:buChar char="ü"/>
            </a:pPr>
            <a:r>
              <a:rPr lang="el-GR" sz="2000" dirty="0">
                <a:latin typeface="Times New Roman" panose="02020603050405020304" pitchFamily="18" charset="0"/>
                <a:cs typeface="Times New Roman" panose="02020603050405020304" pitchFamily="18" charset="0"/>
              </a:rPr>
              <a:t>Γενικότερα, τα πατώματα, οι τοίχοι, οι οροφές και οι αποχετεύσεις να είναι κατασκευασμένα με τέτοιο τρόπο που να μπορούν να καθαριστούν εύκολα και να αντιστέκονται στη φθορά που προκαλούν οι εργασίες παραγωγής των προϊόντων ή τα χημικά καθαριστικά.</a:t>
            </a:r>
          </a:p>
        </p:txBody>
      </p:sp>
      <p:sp>
        <p:nvSpPr>
          <p:cNvPr id="3" name="Θέση αριθμού διαφάνειας 2">
            <a:extLst>
              <a:ext uri="{FF2B5EF4-FFF2-40B4-BE49-F238E27FC236}">
                <a16:creationId xmlns:a16="http://schemas.microsoft.com/office/drawing/2014/main" id="{3876FC2B-F9D2-4B1D-94CA-714DB254266F}"/>
              </a:ext>
            </a:extLst>
          </p:cNvPr>
          <p:cNvSpPr>
            <a:spLocks noGrp="1"/>
          </p:cNvSpPr>
          <p:nvPr>
            <p:ph type="sldNum" sz="quarter" idx="12"/>
          </p:nvPr>
        </p:nvSpPr>
        <p:spPr/>
        <p:txBody>
          <a:bodyPr/>
          <a:lstStyle/>
          <a:p>
            <a:fld id="{08AB70BE-1769-45B8-85A6-0C837432C7E6}" type="slidenum">
              <a:rPr lang="en-US" smtClean="0"/>
              <a:t>21</a:t>
            </a:fld>
            <a:endParaRPr lang="en-US"/>
          </a:p>
        </p:txBody>
      </p:sp>
    </p:spTree>
    <p:extLst>
      <p:ext uri="{BB962C8B-B14F-4D97-AF65-F5344CB8AC3E}">
        <p14:creationId xmlns:p14="http://schemas.microsoft.com/office/powerpoint/2010/main" val="121987216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8C422B6-041D-417B-BD58-DB64CC29E7DE}"/>
              </a:ext>
            </a:extLst>
          </p:cNvPr>
          <p:cNvSpPr>
            <a:spLocks noGrp="1"/>
          </p:cNvSpPr>
          <p:nvPr>
            <p:ph type="title"/>
          </p:nvPr>
        </p:nvSpPr>
        <p:spPr>
          <a:xfrm>
            <a:off x="-11277" y="3220288"/>
            <a:ext cx="4219293" cy="1045347"/>
          </a:xfrm>
        </p:spPr>
        <p:txBody>
          <a:bodyPr anchor="t">
            <a:normAutofit/>
          </a:bodyPr>
          <a:lstStyle/>
          <a:p>
            <a:pPr>
              <a:lnSpc>
                <a:spcPct val="150000"/>
              </a:lnSpc>
            </a:pPr>
            <a:r>
              <a:rPr lang="el-GR" sz="2000" b="1" dirty="0">
                <a:solidFill>
                  <a:srgbClr val="FFFFFF"/>
                </a:solidFill>
                <a:latin typeface="Times New Roman" panose="02020603050405020304" pitchFamily="18" charset="0"/>
                <a:cs typeface="Times New Roman" panose="02020603050405020304" pitchFamily="18" charset="0"/>
              </a:rPr>
              <a:t>Εσωτερικό κτηρίων και διαρρύθμιση </a:t>
            </a:r>
          </a:p>
        </p:txBody>
      </p:sp>
      <p:sp>
        <p:nvSpPr>
          <p:cNvPr id="9" name="TextBox 8">
            <a:extLst>
              <a:ext uri="{FF2B5EF4-FFF2-40B4-BE49-F238E27FC236}">
                <a16:creationId xmlns:a16="http://schemas.microsoft.com/office/drawing/2014/main" id="{8B3957C8-D33F-4324-9054-EBB683EF76E4}"/>
              </a:ext>
            </a:extLst>
          </p:cNvPr>
          <p:cNvSpPr txBox="1"/>
          <p:nvPr/>
        </p:nvSpPr>
        <p:spPr>
          <a:xfrm>
            <a:off x="5499716" y="1355129"/>
            <a:ext cx="6134468" cy="3730317"/>
          </a:xfrm>
          <a:prstGeom prst="rect">
            <a:avLst/>
          </a:prstGeom>
          <a:noFill/>
        </p:spPr>
        <p:txBody>
          <a:bodyPr wrap="square">
            <a:spAutoFit/>
          </a:bodyPr>
          <a:lstStyle/>
          <a:p>
            <a:pPr marL="342900" indent="-342900" algn="just">
              <a:lnSpc>
                <a:spcPct val="150000"/>
              </a:lnSpc>
              <a:buClr>
                <a:schemeClr val="accent2"/>
              </a:buClr>
              <a:buFont typeface="Wingdings" panose="05000000000000000000" pitchFamily="2" charset="2"/>
              <a:buChar char="ü"/>
            </a:pPr>
            <a:r>
              <a:rPr lang="el-GR" sz="2000" dirty="0">
                <a:latin typeface="Times New Roman" panose="02020603050405020304" pitchFamily="18" charset="0"/>
                <a:cs typeface="Times New Roman" panose="02020603050405020304" pitchFamily="18" charset="0"/>
              </a:rPr>
              <a:t>Τα δάπεδα να μην έχουν οπές και ρήγματα, να διατηρούνται σε καλή κατάσταση και να έχουν τη </a:t>
            </a:r>
            <a:r>
              <a:rPr lang="el-GR" sz="2000" b="1" dirty="0">
                <a:solidFill>
                  <a:schemeClr val="accent2"/>
                </a:solidFill>
                <a:latin typeface="Times New Roman" panose="02020603050405020304" pitchFamily="18" charset="0"/>
                <a:cs typeface="Times New Roman" panose="02020603050405020304" pitchFamily="18" charset="0"/>
              </a:rPr>
              <a:t>σωστή κλίση </a:t>
            </a:r>
            <a:r>
              <a:rPr lang="el-GR" sz="2000" dirty="0">
                <a:latin typeface="Times New Roman" panose="02020603050405020304" pitchFamily="18" charset="0"/>
                <a:cs typeface="Times New Roman" panose="02020603050405020304" pitchFamily="18" charset="0"/>
              </a:rPr>
              <a:t>και την </a:t>
            </a:r>
            <a:r>
              <a:rPr lang="el-GR" sz="2000" b="1" dirty="0">
                <a:solidFill>
                  <a:schemeClr val="accent2"/>
                </a:solidFill>
                <a:latin typeface="Times New Roman" panose="02020603050405020304" pitchFamily="18" charset="0"/>
                <a:cs typeface="Times New Roman" panose="02020603050405020304" pitchFamily="18" charset="0"/>
              </a:rPr>
              <a:t>ανάλογη αποχέτευση</a:t>
            </a:r>
            <a:r>
              <a:rPr lang="el-GR" sz="2000" dirty="0">
                <a:latin typeface="Times New Roman" panose="02020603050405020304" pitchFamily="18" charset="0"/>
                <a:cs typeface="Times New Roman" panose="02020603050405020304" pitchFamily="18" charset="0"/>
              </a:rPr>
              <a:t>. Οι δίοδοι για την αποχέτευση (σιφώνια) πρέπει να είναι κλειστές, όταν δεν χρησιμοποιούνται, για να αποτρέπουν την είσοδο αναθυμιάσεων στους χώρους παραγωγής. Οι αποχετεύσεις αυτές να είναι άνετα </a:t>
            </a:r>
            <a:r>
              <a:rPr lang="el-GR" sz="2000" dirty="0" err="1">
                <a:latin typeface="Times New Roman" panose="02020603050405020304" pitchFamily="18" charset="0"/>
                <a:cs typeface="Times New Roman" panose="02020603050405020304" pitchFamily="18" charset="0"/>
              </a:rPr>
              <a:t>προσβάσιμες</a:t>
            </a:r>
            <a:r>
              <a:rPr lang="el-GR" sz="2000" dirty="0">
                <a:latin typeface="Times New Roman" panose="02020603050405020304" pitchFamily="18" charset="0"/>
                <a:cs typeface="Times New Roman" panose="02020603050405020304" pitchFamily="18" charset="0"/>
              </a:rPr>
              <a:t> και να καθαρίζονται εύκολα</a:t>
            </a:r>
          </a:p>
        </p:txBody>
      </p:sp>
      <p:sp>
        <p:nvSpPr>
          <p:cNvPr id="3" name="Θέση αριθμού διαφάνειας 2">
            <a:extLst>
              <a:ext uri="{FF2B5EF4-FFF2-40B4-BE49-F238E27FC236}">
                <a16:creationId xmlns:a16="http://schemas.microsoft.com/office/drawing/2014/main" id="{94E367ED-9E8C-4AD5-A4F2-8C96297C769E}"/>
              </a:ext>
            </a:extLst>
          </p:cNvPr>
          <p:cNvSpPr>
            <a:spLocks noGrp="1"/>
          </p:cNvSpPr>
          <p:nvPr>
            <p:ph type="sldNum" sz="quarter" idx="12"/>
          </p:nvPr>
        </p:nvSpPr>
        <p:spPr/>
        <p:txBody>
          <a:bodyPr/>
          <a:lstStyle/>
          <a:p>
            <a:fld id="{08AB70BE-1769-45B8-85A6-0C837432C7E6}" type="slidenum">
              <a:rPr lang="en-US" smtClean="0"/>
              <a:t>22</a:t>
            </a:fld>
            <a:endParaRPr lang="en-US"/>
          </a:p>
        </p:txBody>
      </p:sp>
    </p:spTree>
    <p:extLst>
      <p:ext uri="{BB962C8B-B14F-4D97-AF65-F5344CB8AC3E}">
        <p14:creationId xmlns:p14="http://schemas.microsoft.com/office/powerpoint/2010/main" val="35033494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8C422B6-041D-417B-BD58-DB64CC29E7DE}"/>
              </a:ext>
            </a:extLst>
          </p:cNvPr>
          <p:cNvSpPr>
            <a:spLocks noGrp="1"/>
          </p:cNvSpPr>
          <p:nvPr>
            <p:ph type="title"/>
          </p:nvPr>
        </p:nvSpPr>
        <p:spPr>
          <a:xfrm>
            <a:off x="-11277" y="3220288"/>
            <a:ext cx="4219293" cy="1045347"/>
          </a:xfrm>
        </p:spPr>
        <p:txBody>
          <a:bodyPr anchor="t">
            <a:normAutofit/>
          </a:bodyPr>
          <a:lstStyle/>
          <a:p>
            <a:pPr>
              <a:lnSpc>
                <a:spcPct val="150000"/>
              </a:lnSpc>
            </a:pPr>
            <a:r>
              <a:rPr lang="el-GR" sz="2000" b="1" dirty="0">
                <a:solidFill>
                  <a:srgbClr val="FFFFFF"/>
                </a:solidFill>
                <a:latin typeface="Times New Roman" panose="02020603050405020304" pitchFamily="18" charset="0"/>
                <a:cs typeface="Times New Roman" panose="02020603050405020304" pitchFamily="18" charset="0"/>
              </a:rPr>
              <a:t>Εσωτερικό κτηρίων και διαρρύθμιση </a:t>
            </a:r>
          </a:p>
        </p:txBody>
      </p:sp>
      <p:sp>
        <p:nvSpPr>
          <p:cNvPr id="11" name="TextBox 10">
            <a:extLst>
              <a:ext uri="{FF2B5EF4-FFF2-40B4-BE49-F238E27FC236}">
                <a16:creationId xmlns:a16="http://schemas.microsoft.com/office/drawing/2014/main" id="{2884B2FC-3681-4945-8BC6-6753627B9D62}"/>
              </a:ext>
            </a:extLst>
          </p:cNvPr>
          <p:cNvSpPr txBox="1"/>
          <p:nvPr/>
        </p:nvSpPr>
        <p:spPr>
          <a:xfrm>
            <a:off x="5619565" y="483807"/>
            <a:ext cx="6134468" cy="5115311"/>
          </a:xfrm>
          <a:prstGeom prst="rect">
            <a:avLst/>
          </a:prstGeom>
          <a:noFill/>
        </p:spPr>
        <p:txBody>
          <a:bodyPr wrap="square">
            <a:spAutoFit/>
          </a:bodyPr>
          <a:lstStyle/>
          <a:p>
            <a:pPr marL="342900" indent="-342900" algn="just">
              <a:lnSpc>
                <a:spcPct val="150000"/>
              </a:lnSpc>
              <a:buClr>
                <a:schemeClr val="accent2"/>
              </a:buClr>
              <a:buFont typeface="Wingdings" panose="05000000000000000000" pitchFamily="2" charset="2"/>
              <a:buChar char="ü"/>
            </a:pPr>
            <a:r>
              <a:rPr lang="el-GR" sz="2000" dirty="0">
                <a:latin typeface="Times New Roman" panose="02020603050405020304" pitchFamily="18" charset="0"/>
                <a:cs typeface="Times New Roman" panose="02020603050405020304" pitchFamily="18" charset="0"/>
              </a:rPr>
              <a:t>Να υπάρχουν </a:t>
            </a:r>
            <a:r>
              <a:rPr lang="el-GR" sz="2000" b="1" dirty="0">
                <a:solidFill>
                  <a:schemeClr val="accent2"/>
                </a:solidFill>
                <a:latin typeface="Times New Roman" panose="02020603050405020304" pitchFamily="18" charset="0"/>
                <a:cs typeface="Times New Roman" panose="02020603050405020304" pitchFamily="18" charset="0"/>
              </a:rPr>
              <a:t>εγκαταστάσεις προσωπικού </a:t>
            </a:r>
            <a:r>
              <a:rPr lang="el-GR" sz="2000" dirty="0">
                <a:latin typeface="Times New Roman" panose="02020603050405020304" pitchFamily="18" charset="0"/>
                <a:cs typeface="Times New Roman" panose="02020603050405020304" pitchFamily="18" charset="0"/>
              </a:rPr>
              <a:t>με αποδυτήρια, λουτρά και τουαλέτες. Επίσης, συνιστάται η ύπαρξη ξεχωριστού χώρου εστίασης του προσωπικού, ενώ για περισσότερους των 50 εργαζόμενων στην επιχείρηση προβλέπεται η ύπαρξη ιατρείου και γιατρού εργασίας. Οι εγκαταστάσεις του προσωπικού δεν θα πρέπει να έχουν άμεση επαφή με τους χώρους επεξεργασίας τροφίμων. Το μέγεθος και ο αριθμός τους κανονίζεται από τις ισχύουσες Υγειονομικές Διατάξεις (Υ1γ/Γ.Π/οικ.47829, ΦΕΚ 2161/τ. Β΄/23-6-2017).</a:t>
            </a:r>
          </a:p>
        </p:txBody>
      </p:sp>
      <p:sp>
        <p:nvSpPr>
          <p:cNvPr id="3" name="Θέση αριθμού διαφάνειας 2">
            <a:extLst>
              <a:ext uri="{FF2B5EF4-FFF2-40B4-BE49-F238E27FC236}">
                <a16:creationId xmlns:a16="http://schemas.microsoft.com/office/drawing/2014/main" id="{3D83A62A-BFF0-4F9C-BBC0-3207EB1384BB}"/>
              </a:ext>
            </a:extLst>
          </p:cNvPr>
          <p:cNvSpPr>
            <a:spLocks noGrp="1"/>
          </p:cNvSpPr>
          <p:nvPr>
            <p:ph type="sldNum" sz="quarter" idx="12"/>
          </p:nvPr>
        </p:nvSpPr>
        <p:spPr/>
        <p:txBody>
          <a:bodyPr/>
          <a:lstStyle/>
          <a:p>
            <a:fld id="{08AB70BE-1769-45B8-85A6-0C837432C7E6}" type="slidenum">
              <a:rPr lang="en-US" smtClean="0"/>
              <a:t>23</a:t>
            </a:fld>
            <a:endParaRPr lang="en-US"/>
          </a:p>
        </p:txBody>
      </p:sp>
    </p:spTree>
    <p:extLst>
      <p:ext uri="{BB962C8B-B14F-4D97-AF65-F5344CB8AC3E}">
        <p14:creationId xmlns:p14="http://schemas.microsoft.com/office/powerpoint/2010/main" val="2852705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8C422B6-041D-417B-BD58-DB64CC29E7DE}"/>
              </a:ext>
            </a:extLst>
          </p:cNvPr>
          <p:cNvSpPr>
            <a:spLocks noGrp="1"/>
          </p:cNvSpPr>
          <p:nvPr>
            <p:ph type="title"/>
          </p:nvPr>
        </p:nvSpPr>
        <p:spPr>
          <a:xfrm>
            <a:off x="-11277" y="3220288"/>
            <a:ext cx="4219293" cy="1045347"/>
          </a:xfrm>
        </p:spPr>
        <p:txBody>
          <a:bodyPr anchor="t">
            <a:normAutofit/>
          </a:bodyPr>
          <a:lstStyle/>
          <a:p>
            <a:pPr>
              <a:lnSpc>
                <a:spcPct val="150000"/>
              </a:lnSpc>
            </a:pPr>
            <a:r>
              <a:rPr lang="el-GR" sz="2000" b="1" dirty="0">
                <a:solidFill>
                  <a:srgbClr val="FFFFFF"/>
                </a:solidFill>
                <a:latin typeface="Times New Roman" panose="02020603050405020304" pitchFamily="18" charset="0"/>
                <a:cs typeface="Times New Roman" panose="02020603050405020304" pitchFamily="18" charset="0"/>
              </a:rPr>
              <a:t>Εσωτερικό κτηρίων και διαρρύθμιση </a:t>
            </a:r>
          </a:p>
        </p:txBody>
      </p:sp>
      <p:sp>
        <p:nvSpPr>
          <p:cNvPr id="9" name="TextBox 8">
            <a:extLst>
              <a:ext uri="{FF2B5EF4-FFF2-40B4-BE49-F238E27FC236}">
                <a16:creationId xmlns:a16="http://schemas.microsoft.com/office/drawing/2014/main" id="{83838C2C-8093-48EC-B3FF-C3730715B3F8}"/>
              </a:ext>
            </a:extLst>
          </p:cNvPr>
          <p:cNvSpPr txBox="1"/>
          <p:nvPr/>
        </p:nvSpPr>
        <p:spPr>
          <a:xfrm>
            <a:off x="5273333" y="-29865"/>
            <a:ext cx="6596111" cy="6500306"/>
          </a:xfrm>
          <a:prstGeom prst="rect">
            <a:avLst/>
          </a:prstGeom>
          <a:noFill/>
        </p:spPr>
        <p:txBody>
          <a:bodyPr wrap="square">
            <a:spAutoFit/>
          </a:bodyPr>
          <a:lstStyle/>
          <a:p>
            <a:pPr marL="342900" indent="-342900" algn="just">
              <a:lnSpc>
                <a:spcPct val="150000"/>
              </a:lnSpc>
              <a:buClr>
                <a:schemeClr val="accent2"/>
              </a:buClr>
              <a:buFont typeface="Wingdings" panose="05000000000000000000" pitchFamily="2" charset="2"/>
              <a:buChar char="ü"/>
            </a:pPr>
            <a:r>
              <a:rPr lang="el-GR" sz="2000" dirty="0">
                <a:latin typeface="Times New Roman" panose="02020603050405020304" pitchFamily="18" charset="0"/>
                <a:cs typeface="Times New Roman" panose="02020603050405020304" pitchFamily="18" charset="0"/>
              </a:rPr>
              <a:t>Να υπάρχουν επαρκείς </a:t>
            </a:r>
            <a:r>
              <a:rPr lang="el-GR" sz="2000" b="1" dirty="0">
                <a:solidFill>
                  <a:schemeClr val="accent2"/>
                </a:solidFill>
                <a:latin typeface="Times New Roman" panose="02020603050405020304" pitchFamily="18" charset="0"/>
                <a:cs typeface="Times New Roman" panose="02020603050405020304" pitchFamily="18" charset="0"/>
              </a:rPr>
              <a:t>νιπτήρες</a:t>
            </a:r>
            <a:r>
              <a:rPr lang="el-GR" sz="2000" dirty="0">
                <a:latin typeface="Times New Roman" panose="02020603050405020304" pitchFamily="18" charset="0"/>
                <a:cs typeface="Times New Roman" panose="02020603050405020304" pitchFamily="18" charset="0"/>
              </a:rPr>
              <a:t> για συχνό πλύσιμο των χεριών και να βρίσκονται σε τέτοια σημεία που να επιτρέπουν τη βέλτιστη χρηστικότητά τους. Οι </a:t>
            </a:r>
            <a:r>
              <a:rPr lang="el-GR" sz="2000" b="1" dirty="0">
                <a:solidFill>
                  <a:schemeClr val="accent2"/>
                </a:solidFill>
                <a:latin typeface="Times New Roman" panose="02020603050405020304" pitchFamily="18" charset="0"/>
                <a:cs typeface="Times New Roman" panose="02020603050405020304" pitchFamily="18" charset="0"/>
              </a:rPr>
              <a:t>τουαλέτες</a:t>
            </a:r>
            <a:r>
              <a:rPr lang="el-GR" sz="2000" dirty="0">
                <a:latin typeface="Times New Roman" panose="02020603050405020304" pitchFamily="18" charset="0"/>
                <a:cs typeface="Times New Roman" panose="02020603050405020304" pitchFamily="18" charset="0"/>
              </a:rPr>
              <a:t> να επαρκούν και να μην έχουν απευθείας πρόσβαση στους χώρους παραγωγής τροφίμων, αλλά μεταξύ να παρεμβάλλονται σταθμοί πλυσίματος και στεγνώματος των χεριών.</a:t>
            </a:r>
          </a:p>
          <a:p>
            <a:pPr marL="342900" indent="-342900" algn="just">
              <a:lnSpc>
                <a:spcPct val="150000"/>
              </a:lnSpc>
              <a:buClr>
                <a:schemeClr val="accent2"/>
              </a:buClr>
              <a:buFont typeface="Wingdings" panose="05000000000000000000" pitchFamily="2" charset="2"/>
              <a:buChar char="ü"/>
            </a:pPr>
            <a:r>
              <a:rPr lang="el-GR" sz="2000" dirty="0">
                <a:latin typeface="Times New Roman" panose="02020603050405020304" pitchFamily="18" charset="0"/>
                <a:cs typeface="Times New Roman" panose="02020603050405020304" pitchFamily="18" charset="0"/>
              </a:rPr>
              <a:t>Να υπάρχει επαρκής </a:t>
            </a:r>
            <a:r>
              <a:rPr lang="el-GR" sz="2000" b="1" dirty="0">
                <a:solidFill>
                  <a:schemeClr val="accent2"/>
                </a:solidFill>
                <a:latin typeface="Times New Roman" panose="02020603050405020304" pitchFamily="18" charset="0"/>
                <a:cs typeface="Times New Roman" panose="02020603050405020304" pitchFamily="18" charset="0"/>
              </a:rPr>
              <a:t>αερισμός</a:t>
            </a:r>
            <a:r>
              <a:rPr lang="el-GR" sz="2000" dirty="0">
                <a:latin typeface="Times New Roman" panose="02020603050405020304" pitchFamily="18" charset="0"/>
                <a:cs typeface="Times New Roman" panose="02020603050405020304" pitchFamily="18" charset="0"/>
              </a:rPr>
              <a:t> για την απομάκρυνση αναθυμιάσεων, σκόνης, ατμού κ.λπ. στους χώρους, όπου αυτό απαιτείται. </a:t>
            </a:r>
          </a:p>
          <a:p>
            <a:pPr marL="342900" indent="-342900" algn="just">
              <a:lnSpc>
                <a:spcPct val="150000"/>
              </a:lnSpc>
              <a:buClr>
                <a:schemeClr val="accent2"/>
              </a:buClr>
              <a:buFont typeface="Wingdings" panose="05000000000000000000" pitchFamily="2" charset="2"/>
              <a:buChar char="ü"/>
            </a:pPr>
            <a:r>
              <a:rPr lang="el-GR" sz="2000" dirty="0">
                <a:latin typeface="Times New Roman" panose="02020603050405020304" pitchFamily="18" charset="0"/>
                <a:cs typeface="Times New Roman" panose="02020603050405020304" pitchFamily="18" charset="0"/>
              </a:rPr>
              <a:t>Να αποφεύγεται η </a:t>
            </a:r>
            <a:r>
              <a:rPr lang="el-GR" sz="2000" dirty="0" err="1">
                <a:latin typeface="Times New Roman" panose="02020603050405020304" pitchFamily="18" charset="0"/>
                <a:cs typeface="Times New Roman" panose="02020603050405020304" pitchFamily="18" charset="0"/>
              </a:rPr>
              <a:t>αερογενής</a:t>
            </a:r>
            <a:r>
              <a:rPr lang="el-GR" sz="2000" dirty="0">
                <a:latin typeface="Times New Roman" panose="02020603050405020304" pitchFamily="18" charset="0"/>
                <a:cs typeface="Times New Roman" panose="02020603050405020304" pitchFamily="18" charset="0"/>
              </a:rPr>
              <a:t> μίανση (</a:t>
            </a:r>
            <a:r>
              <a:rPr lang="el-GR" sz="2000" dirty="0" err="1">
                <a:latin typeface="Times New Roman" panose="02020603050405020304" pitchFamily="18" charset="0"/>
                <a:cs typeface="Times New Roman" panose="02020603050405020304" pitchFamily="18" charset="0"/>
              </a:rPr>
              <a:t>airborne</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contamination</a:t>
            </a:r>
            <a:r>
              <a:rPr lang="el-GR" sz="2000" dirty="0">
                <a:latin typeface="Times New Roman" panose="02020603050405020304" pitchFamily="18" charset="0"/>
                <a:cs typeface="Times New Roman" panose="02020603050405020304" pitchFamily="18" charset="0"/>
              </a:rPr>
              <a:t>) των προϊόντων μέσω του αέρα που μεταφέρει μικρόβια (π.χ. μούχλα, ζύμες), ο οποίος θα πρέπει να ελέγχεται περιοδικά.</a:t>
            </a:r>
          </a:p>
        </p:txBody>
      </p:sp>
      <p:sp>
        <p:nvSpPr>
          <p:cNvPr id="3" name="Θέση αριθμού διαφάνειας 2">
            <a:extLst>
              <a:ext uri="{FF2B5EF4-FFF2-40B4-BE49-F238E27FC236}">
                <a16:creationId xmlns:a16="http://schemas.microsoft.com/office/drawing/2014/main" id="{6E2B7B80-B6A0-4097-AA3A-81DF69F56B90}"/>
              </a:ext>
            </a:extLst>
          </p:cNvPr>
          <p:cNvSpPr>
            <a:spLocks noGrp="1"/>
          </p:cNvSpPr>
          <p:nvPr>
            <p:ph type="sldNum" sz="quarter" idx="12"/>
          </p:nvPr>
        </p:nvSpPr>
        <p:spPr/>
        <p:txBody>
          <a:bodyPr/>
          <a:lstStyle/>
          <a:p>
            <a:fld id="{08AB70BE-1769-45B8-85A6-0C837432C7E6}" type="slidenum">
              <a:rPr lang="en-US" smtClean="0"/>
              <a:t>24</a:t>
            </a:fld>
            <a:endParaRPr lang="en-US"/>
          </a:p>
        </p:txBody>
      </p:sp>
    </p:spTree>
    <p:extLst>
      <p:ext uri="{BB962C8B-B14F-4D97-AF65-F5344CB8AC3E}">
        <p14:creationId xmlns:p14="http://schemas.microsoft.com/office/powerpoint/2010/main" val="4062703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8C422B6-041D-417B-BD58-DB64CC29E7DE}"/>
              </a:ext>
            </a:extLst>
          </p:cNvPr>
          <p:cNvSpPr>
            <a:spLocks noGrp="1"/>
          </p:cNvSpPr>
          <p:nvPr>
            <p:ph type="title"/>
          </p:nvPr>
        </p:nvSpPr>
        <p:spPr>
          <a:xfrm>
            <a:off x="-11277" y="3220288"/>
            <a:ext cx="4219293" cy="1045347"/>
          </a:xfrm>
        </p:spPr>
        <p:txBody>
          <a:bodyPr anchor="t">
            <a:normAutofit/>
          </a:bodyPr>
          <a:lstStyle/>
          <a:p>
            <a:pPr>
              <a:lnSpc>
                <a:spcPct val="150000"/>
              </a:lnSpc>
            </a:pPr>
            <a:r>
              <a:rPr lang="el-GR" sz="2000" b="1" dirty="0">
                <a:solidFill>
                  <a:srgbClr val="FFFFFF"/>
                </a:solidFill>
                <a:latin typeface="Times New Roman" panose="02020603050405020304" pitchFamily="18" charset="0"/>
                <a:cs typeface="Times New Roman" panose="02020603050405020304" pitchFamily="18" charset="0"/>
              </a:rPr>
              <a:t>Εσωτερικό κτηρίων και διαρρύθμιση </a:t>
            </a:r>
          </a:p>
        </p:txBody>
      </p:sp>
      <p:sp>
        <p:nvSpPr>
          <p:cNvPr id="11" name="TextBox 10">
            <a:extLst>
              <a:ext uri="{FF2B5EF4-FFF2-40B4-BE49-F238E27FC236}">
                <a16:creationId xmlns:a16="http://schemas.microsoft.com/office/drawing/2014/main" id="{C70E1ED7-737C-4BEC-9E66-ACA31F86BB2D}"/>
              </a:ext>
            </a:extLst>
          </p:cNvPr>
          <p:cNvSpPr txBox="1"/>
          <p:nvPr/>
        </p:nvSpPr>
        <p:spPr>
          <a:xfrm>
            <a:off x="5157925" y="1102177"/>
            <a:ext cx="6845247" cy="4653646"/>
          </a:xfrm>
          <a:prstGeom prst="rect">
            <a:avLst/>
          </a:prstGeom>
          <a:noFill/>
        </p:spPr>
        <p:txBody>
          <a:bodyPr wrap="square">
            <a:spAutoFit/>
          </a:bodyPr>
          <a:lstStyle/>
          <a:p>
            <a:pPr marL="342900" indent="-342900" algn="just">
              <a:lnSpc>
                <a:spcPct val="150000"/>
              </a:lnSpc>
              <a:buClr>
                <a:schemeClr val="accent2"/>
              </a:buClr>
              <a:buFont typeface="Wingdings" panose="05000000000000000000" pitchFamily="2" charset="2"/>
              <a:buChar char="ü"/>
            </a:pPr>
            <a:r>
              <a:rPr lang="el-GR" sz="2000" dirty="0">
                <a:latin typeface="Times New Roman" panose="02020603050405020304" pitchFamily="18" charset="0"/>
                <a:cs typeface="Times New Roman" panose="02020603050405020304" pitchFamily="18" charset="0"/>
              </a:rPr>
              <a:t>Να υπάρχει επαρκής </a:t>
            </a:r>
            <a:r>
              <a:rPr lang="el-GR" sz="2000" b="1" dirty="0">
                <a:solidFill>
                  <a:schemeClr val="accent2"/>
                </a:solidFill>
                <a:latin typeface="Times New Roman" panose="02020603050405020304" pitchFamily="18" charset="0"/>
                <a:cs typeface="Times New Roman" panose="02020603050405020304" pitchFamily="18" charset="0"/>
              </a:rPr>
              <a:t>φωτισμός</a:t>
            </a:r>
            <a:r>
              <a:rPr lang="el-GR" sz="2000" dirty="0">
                <a:latin typeface="Times New Roman" panose="02020603050405020304" pitchFamily="18" charset="0"/>
                <a:cs typeface="Times New Roman" panose="02020603050405020304" pitchFamily="18" charset="0"/>
              </a:rPr>
              <a:t> σε όλη την εργοστασιακή μονάδα και οι εστίες φωτισμού στους χώρους επεξεργασίας των τροφίμων πρέπει να έχουν προστατευτικά καλύμματα, ώστε να προλαμβάνεται η ρύπανση του προϊόντος σε περίπτωση θραύσης των λαμπτήρων.</a:t>
            </a:r>
          </a:p>
          <a:p>
            <a:pPr marL="342900" indent="-342900" algn="just">
              <a:lnSpc>
                <a:spcPct val="150000"/>
              </a:lnSpc>
              <a:buClr>
                <a:schemeClr val="accent2"/>
              </a:buClr>
              <a:buFont typeface="Wingdings" panose="05000000000000000000" pitchFamily="2" charset="2"/>
              <a:buChar char="ü"/>
            </a:pPr>
            <a:r>
              <a:rPr lang="el-GR" sz="2000" dirty="0">
                <a:latin typeface="Times New Roman" panose="02020603050405020304" pitchFamily="18" charset="0"/>
                <a:cs typeface="Times New Roman" panose="02020603050405020304" pitchFamily="18" charset="0"/>
              </a:rPr>
              <a:t>Το νερό που έρχεται σε άμεση ή έμμεση (π.χ. καθαρισμός εξοπλισμού) επαφή με τρόφιμα πρέπει να είναι πόσιμο. Το μη πόσιμο νερό, για χρήση όπου δεν υπάρχει άμεση επαφή με τρόφιμα (π.χ. πυρόσβεση, παραγωγή ατμού, ψύξη μηχανών), διανέμεται και χρησιμοποιείται με ανεξάρτητο σύστημα. </a:t>
            </a:r>
          </a:p>
        </p:txBody>
      </p:sp>
      <p:sp>
        <p:nvSpPr>
          <p:cNvPr id="3" name="Θέση αριθμού διαφάνειας 2">
            <a:extLst>
              <a:ext uri="{FF2B5EF4-FFF2-40B4-BE49-F238E27FC236}">
                <a16:creationId xmlns:a16="http://schemas.microsoft.com/office/drawing/2014/main" id="{1DA9F559-300E-4EC5-9EA3-2FB3F4E5BB65}"/>
              </a:ext>
            </a:extLst>
          </p:cNvPr>
          <p:cNvSpPr>
            <a:spLocks noGrp="1"/>
          </p:cNvSpPr>
          <p:nvPr>
            <p:ph type="sldNum" sz="quarter" idx="12"/>
          </p:nvPr>
        </p:nvSpPr>
        <p:spPr/>
        <p:txBody>
          <a:bodyPr/>
          <a:lstStyle/>
          <a:p>
            <a:fld id="{08AB70BE-1769-45B8-85A6-0C837432C7E6}" type="slidenum">
              <a:rPr lang="en-US" smtClean="0"/>
              <a:t>25</a:t>
            </a:fld>
            <a:endParaRPr lang="en-US"/>
          </a:p>
        </p:txBody>
      </p:sp>
    </p:spTree>
    <p:extLst>
      <p:ext uri="{BB962C8B-B14F-4D97-AF65-F5344CB8AC3E}">
        <p14:creationId xmlns:p14="http://schemas.microsoft.com/office/powerpoint/2010/main" val="298302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6C65910-5C92-4381-B6FC-23F83D0EAACF}"/>
              </a:ext>
            </a:extLst>
          </p:cNvPr>
          <p:cNvSpPr>
            <a:spLocks noGrp="1"/>
          </p:cNvSpPr>
          <p:nvPr>
            <p:ph idx="1"/>
          </p:nvPr>
        </p:nvSpPr>
        <p:spPr>
          <a:xfrm>
            <a:off x="656948" y="435185"/>
            <a:ext cx="11070454" cy="5042337"/>
          </a:xfrm>
        </p:spPr>
        <p:txBody>
          <a:bodyPr>
            <a:normAutofit/>
          </a:bodyPr>
          <a:lstStyle/>
          <a:p>
            <a:pPr marL="0" indent="0" algn="just">
              <a:lnSpc>
                <a:spcPct val="150000"/>
              </a:lnSpc>
              <a:buNone/>
            </a:pPr>
            <a:r>
              <a:rPr lang="el-GR" dirty="0">
                <a:solidFill>
                  <a:schemeClr val="tx1"/>
                </a:solidFill>
                <a:latin typeface="Times New Roman" panose="02020603050405020304" pitchFamily="18" charset="0"/>
                <a:cs typeface="Times New Roman" panose="02020603050405020304" pitchFamily="18" charset="0"/>
              </a:rPr>
              <a:t>Ειδικά, για το </a:t>
            </a:r>
            <a:r>
              <a:rPr lang="el-GR" b="1" dirty="0">
                <a:solidFill>
                  <a:schemeClr val="accent2"/>
                </a:solidFill>
                <a:latin typeface="Times New Roman" panose="02020603050405020304" pitchFamily="18" charset="0"/>
                <a:cs typeface="Times New Roman" panose="02020603050405020304" pitchFamily="18" charset="0"/>
              </a:rPr>
              <a:t>πόσιμο νερό </a:t>
            </a:r>
            <a:r>
              <a:rPr lang="el-GR" dirty="0">
                <a:solidFill>
                  <a:schemeClr val="tx1"/>
                </a:solidFill>
                <a:latin typeface="Times New Roman" panose="02020603050405020304" pitchFamily="18" charset="0"/>
                <a:cs typeface="Times New Roman" panose="02020603050405020304" pitchFamily="18" charset="0"/>
              </a:rPr>
              <a:t>της βιομηχανίας τροφίμων προτείνονται τα ακόλουθα: </a:t>
            </a:r>
          </a:p>
          <a:p>
            <a:pPr algn="just">
              <a:lnSpc>
                <a:spcPct val="150000"/>
              </a:lnSpc>
              <a:buClr>
                <a:schemeClr val="accent2"/>
              </a:buClr>
              <a:buFont typeface="Wingdings" panose="05000000000000000000" pitchFamily="2" charset="2"/>
              <a:buChar char="ü"/>
            </a:pPr>
            <a:r>
              <a:rPr lang="el-GR" dirty="0">
                <a:solidFill>
                  <a:schemeClr val="tx1"/>
                </a:solidFill>
                <a:latin typeface="Times New Roman" panose="02020603050405020304" pitchFamily="18" charset="0"/>
                <a:cs typeface="Times New Roman" panose="02020603050405020304" pitchFamily="18" charset="0"/>
              </a:rPr>
              <a:t>να διατηρείται σε κατάλληλες δεξαμενές </a:t>
            </a:r>
          </a:p>
          <a:p>
            <a:pPr algn="just">
              <a:lnSpc>
                <a:spcPct val="150000"/>
              </a:lnSpc>
              <a:buClr>
                <a:schemeClr val="accent2"/>
              </a:buClr>
              <a:buFont typeface="Wingdings" panose="05000000000000000000" pitchFamily="2" charset="2"/>
              <a:buChar char="ü"/>
            </a:pPr>
            <a:r>
              <a:rPr lang="el-GR" dirty="0">
                <a:solidFill>
                  <a:schemeClr val="tx1"/>
                </a:solidFill>
                <a:latin typeface="Times New Roman" panose="02020603050405020304" pitchFamily="18" charset="0"/>
                <a:cs typeface="Times New Roman" panose="02020603050405020304" pitchFamily="18" charset="0"/>
              </a:rPr>
              <a:t>οι δεξαμενές συλλογής του νερού να εξυγιαίνονται (π.χ. χλωρίωση) και να ελέγχονται συστηματικά για το αποτέλεσμα της εξυγίανσης (επίπεδα ελεύθερου υπολειμματικού χλωρίου, δειγματοληψία και εξέταση νερού) </a:t>
            </a:r>
          </a:p>
          <a:p>
            <a:pPr algn="just">
              <a:lnSpc>
                <a:spcPct val="150000"/>
              </a:lnSpc>
              <a:buClr>
                <a:schemeClr val="accent2"/>
              </a:buClr>
              <a:buFont typeface="Wingdings" panose="05000000000000000000" pitchFamily="2" charset="2"/>
              <a:buChar char="ü"/>
            </a:pPr>
            <a:r>
              <a:rPr lang="el-GR" dirty="0">
                <a:solidFill>
                  <a:schemeClr val="tx1"/>
                </a:solidFill>
                <a:latin typeface="Times New Roman" panose="02020603050405020304" pitchFamily="18" charset="0"/>
                <a:cs typeface="Times New Roman" panose="02020603050405020304" pitchFamily="18" charset="0"/>
              </a:rPr>
              <a:t>οι δεξαμενές του νερού να παραμένουν κλειστές και να ελέγχονται συχνά για είσοδο ξένων σωμάτων (π.χ. εντόμων, τρωκτικών, φύλλων, χώματος) </a:t>
            </a:r>
          </a:p>
          <a:p>
            <a:pPr algn="just">
              <a:lnSpc>
                <a:spcPct val="160000"/>
              </a:lnSpc>
              <a:buClr>
                <a:schemeClr val="accent2"/>
              </a:buClr>
              <a:buFont typeface="Wingdings" panose="05000000000000000000" pitchFamily="2" charset="2"/>
              <a:buChar char="ü"/>
            </a:pPr>
            <a:r>
              <a:rPr lang="el-GR" dirty="0">
                <a:solidFill>
                  <a:schemeClr val="tx1"/>
                </a:solidFill>
                <a:latin typeface="Times New Roman" panose="02020603050405020304" pitchFamily="18" charset="0"/>
                <a:cs typeface="Times New Roman" panose="02020603050405020304" pitchFamily="18" charset="0"/>
              </a:rPr>
              <a:t>να υπάρχει σύστημα τακτικής δειγματοληψίας και ελέγχου του χλωρίου και της μικροβιολογικής ποιότητας του νερού που χρησιμοποιεί η επιχείρηση (Γ1(δ)/ΓΠ οικ.67322, ΦΕΚ 3282/τ. Β΄/19-9-2017).</a:t>
            </a:r>
          </a:p>
        </p:txBody>
      </p:sp>
      <p:sp>
        <p:nvSpPr>
          <p:cNvPr id="2" name="Θέση αριθμού διαφάνειας 1">
            <a:extLst>
              <a:ext uri="{FF2B5EF4-FFF2-40B4-BE49-F238E27FC236}">
                <a16:creationId xmlns:a16="http://schemas.microsoft.com/office/drawing/2014/main" id="{1974E4D8-F800-42EA-8BCF-2598EBF1120E}"/>
              </a:ext>
            </a:extLst>
          </p:cNvPr>
          <p:cNvSpPr>
            <a:spLocks noGrp="1"/>
          </p:cNvSpPr>
          <p:nvPr>
            <p:ph type="sldNum" sz="quarter" idx="12"/>
          </p:nvPr>
        </p:nvSpPr>
        <p:spPr/>
        <p:txBody>
          <a:bodyPr/>
          <a:lstStyle/>
          <a:p>
            <a:fld id="{08AB70BE-1769-45B8-85A6-0C837432C7E6}" type="slidenum">
              <a:rPr lang="en-US" smtClean="0"/>
              <a:t>26</a:t>
            </a:fld>
            <a:endParaRPr lang="en-US"/>
          </a:p>
        </p:txBody>
      </p:sp>
    </p:spTree>
    <p:extLst>
      <p:ext uri="{BB962C8B-B14F-4D97-AF65-F5344CB8AC3E}">
        <p14:creationId xmlns:p14="http://schemas.microsoft.com/office/powerpoint/2010/main" val="1100437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2FA585-017C-40CA-9D8D-27478008F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3ADD6-4A4A-4609-9D89-D0BD8E7FE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5" y="0"/>
            <a:ext cx="5192874"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3F615A-4EEB-4296-92B1-1041C55DA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38600" cy="6172200"/>
          </a:xfrm>
          <a:custGeom>
            <a:avLst/>
            <a:gdLst>
              <a:gd name="connsiteX0" fmla="*/ 0 w 4038600"/>
              <a:gd name="connsiteY0" fmla="*/ 0 h 6172200"/>
              <a:gd name="connsiteX1" fmla="*/ 4038600 w 4038600"/>
              <a:gd name="connsiteY1" fmla="*/ 0 h 6172200"/>
              <a:gd name="connsiteX2" fmla="*/ 4038600 w 4038600"/>
              <a:gd name="connsiteY2" fmla="*/ 2741245 h 6172200"/>
              <a:gd name="connsiteX3" fmla="*/ 4038600 w 4038600"/>
              <a:gd name="connsiteY3" fmla="*/ 2765067 h 6172200"/>
              <a:gd name="connsiteX4" fmla="*/ 4037397 w 4038600"/>
              <a:gd name="connsiteY4" fmla="*/ 2765067 h 6172200"/>
              <a:gd name="connsiteX5" fmla="*/ 4020887 w 4038600"/>
              <a:gd name="connsiteY5" fmla="*/ 3092040 h 6172200"/>
              <a:gd name="connsiteX6" fmla="*/ 607645 w 4038600"/>
              <a:gd name="connsiteY6" fmla="*/ 6172200 h 6172200"/>
              <a:gd name="connsiteX7" fmla="*/ 453014 w 4038600"/>
              <a:gd name="connsiteY7" fmla="*/ 6168290 h 6172200"/>
              <a:gd name="connsiteX8" fmla="*/ 0 w 4038600"/>
              <a:gd name="connsiteY8" fmla="*/ 616829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617220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5FB2A7-04D8-4377-A3D3-A5DCCC48B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07828" y="2084230"/>
            <a:ext cx="4354666" cy="5192873"/>
          </a:xfrm>
          <a:custGeom>
            <a:avLst/>
            <a:gdLst>
              <a:gd name="connsiteX0" fmla="*/ 4354666 w 4354666"/>
              <a:gd name="connsiteY0" fmla="*/ 3430955 h 5192873"/>
              <a:gd name="connsiteX1" fmla="*/ 1274506 w 4354666"/>
              <a:gd name="connsiteY1" fmla="*/ 17713 h 5192873"/>
              <a:gd name="connsiteX2" fmla="*/ 947533 w 4354666"/>
              <a:gd name="connsiteY2" fmla="*/ 1203 h 5192873"/>
              <a:gd name="connsiteX3" fmla="*/ 947533 w 4354666"/>
              <a:gd name="connsiteY3" fmla="*/ 0 h 5192873"/>
              <a:gd name="connsiteX4" fmla="*/ 923711 w 4354666"/>
              <a:gd name="connsiteY4" fmla="*/ 0 h 5192873"/>
              <a:gd name="connsiteX5" fmla="*/ 0 w 4354666"/>
              <a:gd name="connsiteY5" fmla="*/ 0 h 5192873"/>
              <a:gd name="connsiteX6" fmla="*/ 0 w 4354666"/>
              <a:gd name="connsiteY6" fmla="*/ 5192873 h 5192873"/>
              <a:gd name="connsiteX7" fmla="*/ 4350756 w 4354666"/>
              <a:gd name="connsiteY7" fmla="*/ 5192873 h 5192873"/>
              <a:gd name="connsiteX8" fmla="*/ 4350756 w 4354666"/>
              <a:gd name="connsiteY8" fmla="*/ 3585586 h 519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666" h="5192873">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8C422B6-041D-417B-BD58-DB64CC29E7DE}"/>
              </a:ext>
            </a:extLst>
          </p:cNvPr>
          <p:cNvSpPr>
            <a:spLocks noGrp="1"/>
          </p:cNvSpPr>
          <p:nvPr>
            <p:ph type="title"/>
          </p:nvPr>
        </p:nvSpPr>
        <p:spPr>
          <a:xfrm>
            <a:off x="-11277" y="3220288"/>
            <a:ext cx="4219293" cy="1045347"/>
          </a:xfrm>
        </p:spPr>
        <p:txBody>
          <a:bodyPr anchor="t">
            <a:normAutofit/>
          </a:bodyPr>
          <a:lstStyle/>
          <a:p>
            <a:pPr>
              <a:lnSpc>
                <a:spcPct val="150000"/>
              </a:lnSpc>
            </a:pPr>
            <a:r>
              <a:rPr lang="el-GR" sz="2000" b="1" dirty="0">
                <a:solidFill>
                  <a:srgbClr val="FFFFFF"/>
                </a:solidFill>
                <a:latin typeface="Times New Roman" panose="02020603050405020304" pitchFamily="18" charset="0"/>
                <a:cs typeface="Times New Roman" panose="02020603050405020304" pitchFamily="18" charset="0"/>
              </a:rPr>
              <a:t>Εσωτερικό κτηρίων και διαρρύθμιση </a:t>
            </a:r>
          </a:p>
        </p:txBody>
      </p:sp>
      <p:sp>
        <p:nvSpPr>
          <p:cNvPr id="9" name="TextBox 8">
            <a:extLst>
              <a:ext uri="{FF2B5EF4-FFF2-40B4-BE49-F238E27FC236}">
                <a16:creationId xmlns:a16="http://schemas.microsoft.com/office/drawing/2014/main" id="{377BE11A-0916-4130-85E6-E13F48922E10}"/>
              </a:ext>
            </a:extLst>
          </p:cNvPr>
          <p:cNvSpPr txBox="1"/>
          <p:nvPr/>
        </p:nvSpPr>
        <p:spPr>
          <a:xfrm>
            <a:off x="5411766" y="176857"/>
            <a:ext cx="6134468" cy="5115311"/>
          </a:xfrm>
          <a:prstGeom prst="rect">
            <a:avLst/>
          </a:prstGeom>
          <a:noFill/>
        </p:spPr>
        <p:txBody>
          <a:bodyPr wrap="square">
            <a:spAutoFit/>
          </a:bodyPr>
          <a:lstStyle/>
          <a:p>
            <a:pPr marL="342900" indent="-342900" algn="just">
              <a:lnSpc>
                <a:spcPct val="150000"/>
              </a:lnSpc>
              <a:buClr>
                <a:schemeClr val="accent2"/>
              </a:buClr>
              <a:buFont typeface="Wingdings" panose="05000000000000000000" pitchFamily="2" charset="2"/>
              <a:buChar char="ü"/>
            </a:pPr>
            <a:r>
              <a:rPr lang="el-GR" sz="2000" dirty="0">
                <a:latin typeface="Times New Roman" panose="02020603050405020304" pitchFamily="18" charset="0"/>
                <a:cs typeface="Times New Roman" panose="02020603050405020304" pitchFamily="18" charset="0"/>
              </a:rPr>
              <a:t>Η βιομηχανική μονάδα θα πρέπει να έχει δύο ή και περισσότερα </a:t>
            </a:r>
            <a:r>
              <a:rPr lang="el-GR" sz="2000" b="1" dirty="0">
                <a:solidFill>
                  <a:schemeClr val="accent2"/>
                </a:solidFill>
                <a:latin typeface="Times New Roman" panose="02020603050405020304" pitchFamily="18" charset="0"/>
                <a:cs typeface="Times New Roman" panose="02020603050405020304" pitchFamily="18" charset="0"/>
              </a:rPr>
              <a:t>αποχετευτικά συστήματα</a:t>
            </a:r>
            <a:r>
              <a:rPr lang="el-GR" sz="2000" dirty="0">
                <a:latin typeface="Times New Roman" panose="02020603050405020304" pitchFamily="18" charset="0"/>
                <a:cs typeface="Times New Roman" panose="02020603050405020304" pitchFamily="18" charset="0"/>
              </a:rPr>
              <a:t>, δηλαδή τουλάχιστον ένα για την αποχέτευση των χώρων υγιεινής (τουαλέτες) και ένα για την αποχέτευση των χώρων επεξεργασίας των τροφίμων, κι αυτό για να μην υπάρξει ποτέ ο κίνδυνος μίανσης/ρύπανσης των χώρων επεξεργασίας με αστικά απόβλητα. Εάν απαιτείται η δημιουργία βιολογικού καθαρισμού ή αν δεν υπάρχει δίκτυο διάθεσης αστικών λυμάτων, τότε τα απόβλητα οδηγούνται με ξεχωριστό σύστημα στη μονάδα επεξεργασίας. </a:t>
            </a:r>
          </a:p>
        </p:txBody>
      </p:sp>
      <p:pic>
        <p:nvPicPr>
          <p:cNvPr id="5" name="Εικόνα 4">
            <a:extLst>
              <a:ext uri="{FF2B5EF4-FFF2-40B4-BE49-F238E27FC236}">
                <a16:creationId xmlns:a16="http://schemas.microsoft.com/office/drawing/2014/main" id="{F9E56CB7-4A08-456E-9C7C-5FC7747FEB72}"/>
              </a:ext>
            </a:extLst>
          </p:cNvPr>
          <p:cNvPicPr>
            <a:picLocks noChangeAspect="1"/>
          </p:cNvPicPr>
          <p:nvPr/>
        </p:nvPicPr>
        <p:blipFill rotWithShape="1">
          <a:blip r:embed="rId2"/>
          <a:srcRect l="30156" t="56528" r="30547" b="21528"/>
          <a:stretch/>
        </p:blipFill>
        <p:spPr>
          <a:xfrm>
            <a:off x="6581775" y="5292168"/>
            <a:ext cx="4791075" cy="1504950"/>
          </a:xfrm>
          <a:prstGeom prst="rect">
            <a:avLst/>
          </a:prstGeom>
        </p:spPr>
      </p:pic>
      <p:sp>
        <p:nvSpPr>
          <p:cNvPr id="3" name="Θέση αριθμού διαφάνειας 2">
            <a:extLst>
              <a:ext uri="{FF2B5EF4-FFF2-40B4-BE49-F238E27FC236}">
                <a16:creationId xmlns:a16="http://schemas.microsoft.com/office/drawing/2014/main" id="{D0D4DB5E-252B-4FC8-A52C-F45296DF2813}"/>
              </a:ext>
            </a:extLst>
          </p:cNvPr>
          <p:cNvSpPr>
            <a:spLocks noGrp="1"/>
          </p:cNvSpPr>
          <p:nvPr>
            <p:ph type="sldNum" sz="quarter" idx="12"/>
          </p:nvPr>
        </p:nvSpPr>
        <p:spPr/>
        <p:txBody>
          <a:bodyPr/>
          <a:lstStyle/>
          <a:p>
            <a:fld id="{08AB70BE-1769-45B8-85A6-0C837432C7E6}" type="slidenum">
              <a:rPr lang="en-US" smtClean="0"/>
              <a:t>27</a:t>
            </a:fld>
            <a:endParaRPr lang="en-US"/>
          </a:p>
        </p:txBody>
      </p:sp>
    </p:spTree>
    <p:extLst>
      <p:ext uri="{BB962C8B-B14F-4D97-AF65-F5344CB8AC3E}">
        <p14:creationId xmlns:p14="http://schemas.microsoft.com/office/powerpoint/2010/main" val="391291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A0B0F3-4BE3-414F-BF92-563F722B1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B544EC4-1768-4207-B2BF-E80679952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8C12C1F-CE38-4600-BAE1-C787A27E3AAD}"/>
              </a:ext>
            </a:extLst>
          </p:cNvPr>
          <p:cNvSpPr>
            <a:spLocks noGrp="1"/>
          </p:cNvSpPr>
          <p:nvPr>
            <p:ph type="title"/>
          </p:nvPr>
        </p:nvSpPr>
        <p:spPr>
          <a:xfrm>
            <a:off x="914400" y="484497"/>
            <a:ext cx="9753600" cy="1239528"/>
          </a:xfrm>
        </p:spPr>
        <p:txBody>
          <a:bodyPr>
            <a:normAutofit/>
          </a:bodyPr>
          <a:lstStyle/>
          <a:p>
            <a:r>
              <a:rPr lang="el-GR" sz="2000" b="1" dirty="0">
                <a:solidFill>
                  <a:srgbClr val="FFFFFF"/>
                </a:solidFill>
                <a:latin typeface="Times New Roman" panose="02020603050405020304" pitchFamily="18" charset="0"/>
                <a:cs typeface="Times New Roman" panose="02020603050405020304" pitchFamily="18" charset="0"/>
              </a:rPr>
              <a:t>Μηχανολογικός εξοπλισμός</a:t>
            </a:r>
          </a:p>
        </p:txBody>
      </p:sp>
      <p:sp>
        <p:nvSpPr>
          <p:cNvPr id="3" name="Θέση περιεχομένου 2">
            <a:extLst>
              <a:ext uri="{FF2B5EF4-FFF2-40B4-BE49-F238E27FC236}">
                <a16:creationId xmlns:a16="http://schemas.microsoft.com/office/drawing/2014/main" id="{3B1858F9-733F-4004-9188-D8B5B785DABD}"/>
              </a:ext>
            </a:extLst>
          </p:cNvPr>
          <p:cNvSpPr>
            <a:spLocks noGrp="1"/>
          </p:cNvSpPr>
          <p:nvPr>
            <p:ph idx="1"/>
          </p:nvPr>
        </p:nvSpPr>
        <p:spPr>
          <a:xfrm>
            <a:off x="5156" y="2208522"/>
            <a:ext cx="11784390" cy="3386137"/>
          </a:xfrm>
        </p:spPr>
        <p:txBody>
          <a:bodyPr>
            <a:normAutofit/>
          </a:bodyPr>
          <a:lstStyle/>
          <a:p>
            <a:pPr algn="just">
              <a:lnSpc>
                <a:spcPct val="150000"/>
              </a:lnSpc>
              <a:buClr>
                <a:schemeClr val="accent2"/>
              </a:buClr>
              <a:buFont typeface="Wingdings" panose="05000000000000000000" pitchFamily="2" charset="2"/>
              <a:buChar char="ü"/>
            </a:pPr>
            <a:r>
              <a:rPr lang="el-GR" dirty="0">
                <a:solidFill>
                  <a:schemeClr val="tx1"/>
                </a:solidFill>
                <a:latin typeface="Times New Roman" panose="02020603050405020304" pitchFamily="18" charset="0"/>
                <a:cs typeface="Times New Roman" panose="02020603050405020304" pitchFamily="18" charset="0"/>
              </a:rPr>
              <a:t>Τα υλικά που χρησιμοποιούνται </a:t>
            </a:r>
            <a:r>
              <a:rPr lang="el-GR" b="1" dirty="0">
                <a:solidFill>
                  <a:schemeClr val="accent2"/>
                </a:solidFill>
                <a:latin typeface="Times New Roman" panose="02020603050405020304" pitchFamily="18" charset="0"/>
                <a:cs typeface="Times New Roman" panose="02020603050405020304" pitchFamily="18" charset="0"/>
              </a:rPr>
              <a:t>δεν πρέπει να αντιδρούν </a:t>
            </a:r>
            <a:r>
              <a:rPr lang="el-GR" dirty="0">
                <a:solidFill>
                  <a:schemeClr val="tx1"/>
                </a:solidFill>
                <a:latin typeface="Times New Roman" panose="02020603050405020304" pitchFamily="18" charset="0"/>
                <a:cs typeface="Times New Roman" panose="02020603050405020304" pitchFamily="18" charset="0"/>
              </a:rPr>
              <a:t>με τα τρόφιμα, ούτε </a:t>
            </a:r>
            <a:r>
              <a:rPr lang="el-GR" b="1" dirty="0">
                <a:solidFill>
                  <a:schemeClr val="accent2"/>
                </a:solidFill>
                <a:latin typeface="Times New Roman" panose="02020603050405020304" pitchFamily="18" charset="0"/>
                <a:cs typeface="Times New Roman" panose="02020603050405020304" pitchFamily="18" charset="0"/>
              </a:rPr>
              <a:t>να απελευθερώνουν ουσίες </a:t>
            </a:r>
            <a:r>
              <a:rPr lang="el-GR" dirty="0">
                <a:solidFill>
                  <a:schemeClr val="tx1"/>
                </a:solidFill>
                <a:latin typeface="Times New Roman" panose="02020603050405020304" pitchFamily="18" charset="0"/>
                <a:cs typeface="Times New Roman" panose="02020603050405020304" pitchFamily="18" charset="0"/>
              </a:rPr>
              <a:t>που μεταναστεύουν ή </a:t>
            </a:r>
            <a:r>
              <a:rPr lang="el-GR" dirty="0" err="1">
                <a:solidFill>
                  <a:schemeClr val="tx1"/>
                </a:solidFill>
                <a:latin typeface="Times New Roman" panose="02020603050405020304" pitchFamily="18" charset="0"/>
                <a:cs typeface="Times New Roman" panose="02020603050405020304" pitchFamily="18" charset="0"/>
              </a:rPr>
              <a:t>απορροφώνται</a:t>
            </a:r>
            <a:r>
              <a:rPr lang="el-GR" dirty="0">
                <a:solidFill>
                  <a:schemeClr val="tx1"/>
                </a:solidFill>
                <a:latin typeface="Times New Roman" panose="02020603050405020304" pitchFamily="18" charset="0"/>
                <a:cs typeface="Times New Roman" panose="02020603050405020304" pitchFamily="18" charset="0"/>
              </a:rPr>
              <a:t> από αυτά. Να </a:t>
            </a:r>
            <a:r>
              <a:rPr lang="el-GR" dirty="0" err="1">
                <a:solidFill>
                  <a:schemeClr val="tx1"/>
                </a:solidFill>
                <a:latin typeface="Times New Roman" panose="02020603050405020304" pitchFamily="18" charset="0"/>
                <a:cs typeface="Times New Roman" panose="02020603050405020304" pitchFamily="18" charset="0"/>
              </a:rPr>
              <a:t>προτιμούνται</a:t>
            </a:r>
            <a:r>
              <a:rPr lang="el-GR" dirty="0">
                <a:solidFill>
                  <a:schemeClr val="tx1"/>
                </a:solidFill>
                <a:latin typeface="Times New Roman" panose="02020603050405020304" pitchFamily="18" charset="0"/>
                <a:cs typeface="Times New Roman" panose="02020603050405020304" pitchFamily="18" charset="0"/>
              </a:rPr>
              <a:t> υλικά που δεν διαβρώνονται, όπως ο ανοξείδωτος χάλυβας.</a:t>
            </a:r>
          </a:p>
          <a:p>
            <a:pPr algn="just">
              <a:lnSpc>
                <a:spcPct val="150000"/>
              </a:lnSpc>
              <a:buClr>
                <a:schemeClr val="accent2"/>
              </a:buClr>
              <a:buFont typeface="Wingdings" panose="05000000000000000000" pitchFamily="2" charset="2"/>
              <a:buChar char="ü"/>
            </a:pPr>
            <a:r>
              <a:rPr lang="el-GR" dirty="0">
                <a:solidFill>
                  <a:schemeClr val="tx1"/>
                </a:solidFill>
                <a:latin typeface="Times New Roman" panose="02020603050405020304" pitchFamily="18" charset="0"/>
                <a:cs typeface="Times New Roman" panose="02020603050405020304" pitchFamily="18" charset="0"/>
              </a:rPr>
              <a:t>Τα παξιμάδια, οι βίδες και τα μπουλόνια, ειδικά αυτά που είναι εκτεθειμένα σε περιοχές παραγωγής, να είναι </a:t>
            </a:r>
            <a:r>
              <a:rPr lang="el-GR" dirty="0" err="1">
                <a:solidFill>
                  <a:schemeClr val="tx1"/>
                </a:solidFill>
                <a:latin typeface="Times New Roman" panose="02020603050405020304" pitchFamily="18" charset="0"/>
                <a:cs typeface="Times New Roman" panose="02020603050405020304" pitchFamily="18" charset="0"/>
              </a:rPr>
              <a:t>αυτοασφαλιζόμενα</a:t>
            </a:r>
            <a:r>
              <a:rPr lang="el-GR" dirty="0">
                <a:solidFill>
                  <a:schemeClr val="tx1"/>
                </a:solidFill>
                <a:latin typeface="Times New Roman" panose="02020603050405020304" pitchFamily="18" charset="0"/>
                <a:cs typeface="Times New Roman" panose="02020603050405020304" pitchFamily="18" charset="0"/>
              </a:rPr>
              <a:t> και να μη δημιουργούν ευνοϊκές συνθήκες συσσώρευσης υπολειμμάτων τροφίμων.</a:t>
            </a:r>
          </a:p>
        </p:txBody>
      </p:sp>
      <p:pic>
        <p:nvPicPr>
          <p:cNvPr id="5" name="Εικόνα 4">
            <a:extLst>
              <a:ext uri="{FF2B5EF4-FFF2-40B4-BE49-F238E27FC236}">
                <a16:creationId xmlns:a16="http://schemas.microsoft.com/office/drawing/2014/main" id="{FB10B8BE-0120-4BAF-B350-12F26142D32A}"/>
              </a:ext>
            </a:extLst>
          </p:cNvPr>
          <p:cNvPicPr>
            <a:picLocks noChangeAspect="1"/>
          </p:cNvPicPr>
          <p:nvPr/>
        </p:nvPicPr>
        <p:blipFill rotWithShape="1">
          <a:blip r:embed="rId2"/>
          <a:srcRect l="63672" t="25138" r="20078" b="56250"/>
          <a:stretch/>
        </p:blipFill>
        <p:spPr>
          <a:xfrm>
            <a:off x="8590659" y="4971046"/>
            <a:ext cx="2486025" cy="1679083"/>
          </a:xfrm>
          <a:prstGeom prst="rect">
            <a:avLst/>
          </a:prstGeom>
        </p:spPr>
      </p:pic>
      <p:sp>
        <p:nvSpPr>
          <p:cNvPr id="4" name="Θέση αριθμού διαφάνειας 3">
            <a:extLst>
              <a:ext uri="{FF2B5EF4-FFF2-40B4-BE49-F238E27FC236}">
                <a16:creationId xmlns:a16="http://schemas.microsoft.com/office/drawing/2014/main" id="{E9F9ED3D-1486-4556-8F47-882E58AEA816}"/>
              </a:ext>
            </a:extLst>
          </p:cNvPr>
          <p:cNvSpPr>
            <a:spLocks noGrp="1"/>
          </p:cNvSpPr>
          <p:nvPr>
            <p:ph type="sldNum" sz="quarter" idx="12"/>
          </p:nvPr>
        </p:nvSpPr>
        <p:spPr/>
        <p:txBody>
          <a:bodyPr/>
          <a:lstStyle/>
          <a:p>
            <a:fld id="{08AB70BE-1769-45B8-85A6-0C837432C7E6}" type="slidenum">
              <a:rPr lang="en-US" smtClean="0"/>
              <a:t>28</a:t>
            </a:fld>
            <a:endParaRPr lang="en-US"/>
          </a:p>
        </p:txBody>
      </p:sp>
    </p:spTree>
    <p:extLst>
      <p:ext uri="{BB962C8B-B14F-4D97-AF65-F5344CB8AC3E}">
        <p14:creationId xmlns:p14="http://schemas.microsoft.com/office/powerpoint/2010/main" val="56503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A0B0F3-4BE3-414F-BF92-563F722B1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B544EC4-1768-4207-B2BF-E80679952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8C12C1F-CE38-4600-BAE1-C787A27E3AAD}"/>
              </a:ext>
            </a:extLst>
          </p:cNvPr>
          <p:cNvSpPr>
            <a:spLocks noGrp="1"/>
          </p:cNvSpPr>
          <p:nvPr>
            <p:ph type="title"/>
          </p:nvPr>
        </p:nvSpPr>
        <p:spPr>
          <a:xfrm>
            <a:off x="914400" y="484497"/>
            <a:ext cx="9753600" cy="1239528"/>
          </a:xfrm>
        </p:spPr>
        <p:txBody>
          <a:bodyPr>
            <a:normAutofit/>
          </a:bodyPr>
          <a:lstStyle/>
          <a:p>
            <a:r>
              <a:rPr lang="el-GR" sz="2000" b="1" dirty="0">
                <a:solidFill>
                  <a:srgbClr val="FFFFFF"/>
                </a:solidFill>
                <a:latin typeface="Times New Roman" panose="02020603050405020304" pitchFamily="18" charset="0"/>
                <a:cs typeface="Times New Roman" panose="02020603050405020304" pitchFamily="18" charset="0"/>
              </a:rPr>
              <a:t>Μηχανολογικός εξοπλισμός</a:t>
            </a:r>
          </a:p>
        </p:txBody>
      </p:sp>
      <p:sp>
        <p:nvSpPr>
          <p:cNvPr id="3" name="Θέση περιεχομένου 2">
            <a:extLst>
              <a:ext uri="{FF2B5EF4-FFF2-40B4-BE49-F238E27FC236}">
                <a16:creationId xmlns:a16="http://schemas.microsoft.com/office/drawing/2014/main" id="{3B1858F9-733F-4004-9188-D8B5B785DABD}"/>
              </a:ext>
            </a:extLst>
          </p:cNvPr>
          <p:cNvSpPr>
            <a:spLocks noGrp="1"/>
          </p:cNvSpPr>
          <p:nvPr>
            <p:ph idx="1"/>
          </p:nvPr>
        </p:nvSpPr>
        <p:spPr>
          <a:xfrm>
            <a:off x="5156" y="2208522"/>
            <a:ext cx="11784390" cy="3386137"/>
          </a:xfrm>
        </p:spPr>
        <p:txBody>
          <a:bodyPr>
            <a:normAutofit/>
          </a:bodyPr>
          <a:lstStyle/>
          <a:p>
            <a:pPr algn="just">
              <a:lnSpc>
                <a:spcPct val="150000"/>
              </a:lnSpc>
              <a:buClr>
                <a:schemeClr val="accent2"/>
              </a:buClr>
              <a:buFont typeface="Wingdings" panose="05000000000000000000" pitchFamily="2" charset="2"/>
              <a:buChar char="ü"/>
            </a:pPr>
            <a:r>
              <a:rPr lang="el-GR" dirty="0">
                <a:solidFill>
                  <a:schemeClr val="tx1"/>
                </a:solidFill>
                <a:latin typeface="Times New Roman" panose="02020603050405020304" pitchFamily="18" charset="0"/>
                <a:cs typeface="Times New Roman" panose="02020603050405020304" pitchFamily="18" charset="0"/>
              </a:rPr>
              <a:t>Ο εξοπλισμός που έρχεται σε επαφή με τρόφιμα πρέπει να καθαρίζεται εύκολα. </a:t>
            </a:r>
          </a:p>
          <a:p>
            <a:pPr algn="just">
              <a:lnSpc>
                <a:spcPct val="150000"/>
              </a:lnSpc>
              <a:buClr>
                <a:schemeClr val="accent2"/>
              </a:buClr>
              <a:buFont typeface="Wingdings" panose="05000000000000000000" pitchFamily="2" charset="2"/>
              <a:buChar char="ü"/>
            </a:pPr>
            <a:r>
              <a:rPr lang="el-GR" dirty="0">
                <a:solidFill>
                  <a:schemeClr val="tx1"/>
                </a:solidFill>
                <a:latin typeface="Times New Roman" panose="02020603050405020304" pitchFamily="18" charset="0"/>
                <a:cs typeface="Times New Roman" panose="02020603050405020304" pitchFamily="18" charset="0"/>
              </a:rPr>
              <a:t>Να αποφεύγονται τυφλές τελικές απολήξεις του εξοπλισμού ή σωληνώσεις σε σχήμα V.</a:t>
            </a:r>
          </a:p>
          <a:p>
            <a:pPr marL="0" indent="0" algn="just">
              <a:lnSpc>
                <a:spcPct val="150000"/>
              </a:lnSpc>
              <a:buClr>
                <a:schemeClr val="accent2"/>
              </a:buClr>
              <a:buNone/>
            </a:pPr>
            <a:endParaRPr lang="el-GR" dirty="0">
              <a:solidFill>
                <a:schemeClr val="tx1"/>
              </a:solidFill>
              <a:latin typeface="Times New Roman" panose="02020603050405020304" pitchFamily="18" charset="0"/>
              <a:cs typeface="Times New Roman" panose="02020603050405020304" pitchFamily="18" charset="0"/>
            </a:endParaRPr>
          </a:p>
        </p:txBody>
      </p:sp>
      <p:pic>
        <p:nvPicPr>
          <p:cNvPr id="5" name="Εικόνα 4">
            <a:extLst>
              <a:ext uri="{FF2B5EF4-FFF2-40B4-BE49-F238E27FC236}">
                <a16:creationId xmlns:a16="http://schemas.microsoft.com/office/drawing/2014/main" id="{31ADD167-8D22-4111-AFFE-B45936A19DD2}"/>
              </a:ext>
            </a:extLst>
          </p:cNvPr>
          <p:cNvPicPr>
            <a:picLocks noChangeAspect="1"/>
          </p:cNvPicPr>
          <p:nvPr/>
        </p:nvPicPr>
        <p:blipFill rotWithShape="1">
          <a:blip r:embed="rId2"/>
          <a:srcRect l="33516" t="40555" r="17812" b="35139"/>
          <a:stretch/>
        </p:blipFill>
        <p:spPr>
          <a:xfrm>
            <a:off x="3128962" y="4397467"/>
            <a:ext cx="5934076" cy="1666875"/>
          </a:xfrm>
          <a:prstGeom prst="rect">
            <a:avLst/>
          </a:prstGeom>
        </p:spPr>
      </p:pic>
      <p:sp>
        <p:nvSpPr>
          <p:cNvPr id="4" name="Θέση αριθμού διαφάνειας 3">
            <a:extLst>
              <a:ext uri="{FF2B5EF4-FFF2-40B4-BE49-F238E27FC236}">
                <a16:creationId xmlns:a16="http://schemas.microsoft.com/office/drawing/2014/main" id="{CC744BD1-6ACD-4ADC-B644-5444F0A6670F}"/>
              </a:ext>
            </a:extLst>
          </p:cNvPr>
          <p:cNvSpPr>
            <a:spLocks noGrp="1"/>
          </p:cNvSpPr>
          <p:nvPr>
            <p:ph type="sldNum" sz="quarter" idx="12"/>
          </p:nvPr>
        </p:nvSpPr>
        <p:spPr/>
        <p:txBody>
          <a:bodyPr/>
          <a:lstStyle/>
          <a:p>
            <a:fld id="{08AB70BE-1769-45B8-85A6-0C837432C7E6}" type="slidenum">
              <a:rPr lang="en-US" smtClean="0"/>
              <a:t>29</a:t>
            </a:fld>
            <a:endParaRPr lang="en-US"/>
          </a:p>
        </p:txBody>
      </p:sp>
    </p:spTree>
    <p:extLst>
      <p:ext uri="{BB962C8B-B14F-4D97-AF65-F5344CB8AC3E}">
        <p14:creationId xmlns:p14="http://schemas.microsoft.com/office/powerpoint/2010/main" val="375627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AB5AD9E-6135-427D-BCAE-E97EE3BF6FB2}"/>
              </a:ext>
            </a:extLst>
          </p:cNvPr>
          <p:cNvSpPr>
            <a:spLocks noGrp="1"/>
          </p:cNvSpPr>
          <p:nvPr>
            <p:ph idx="1"/>
          </p:nvPr>
        </p:nvSpPr>
        <p:spPr>
          <a:xfrm>
            <a:off x="436485" y="1733242"/>
            <a:ext cx="11319030" cy="4123318"/>
          </a:xfrm>
        </p:spPr>
        <p:txBody>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Με τον όρο </a:t>
            </a:r>
            <a:r>
              <a:rPr lang="el-GR" b="1" dirty="0">
                <a:solidFill>
                  <a:schemeClr val="accent2"/>
                </a:solidFill>
                <a:latin typeface="Times New Roman" panose="02020603050405020304" pitchFamily="18" charset="0"/>
                <a:cs typeface="Times New Roman" panose="02020603050405020304" pitchFamily="18" charset="0"/>
              </a:rPr>
              <a:t>ποιότητα </a:t>
            </a:r>
            <a:r>
              <a:rPr lang="el-GR" b="1" dirty="0" err="1">
                <a:solidFill>
                  <a:schemeClr val="accent2"/>
                </a:solidFill>
                <a:latin typeface="Times New Roman" panose="02020603050405020304" pitchFamily="18" charset="0"/>
                <a:cs typeface="Times New Roman" panose="02020603050405020304" pitchFamily="18" charset="0"/>
              </a:rPr>
              <a:t>τροφίμου</a:t>
            </a:r>
            <a:r>
              <a:rPr lang="el-GR" b="1" dirty="0">
                <a:solidFill>
                  <a:schemeClr val="accent2"/>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εννοούμε το συνδυασμό των χαρακτηριστικών εκείνων του </a:t>
            </a:r>
            <a:r>
              <a:rPr lang="el-GR" dirty="0" err="1">
                <a:latin typeface="Times New Roman" panose="02020603050405020304" pitchFamily="18" charset="0"/>
                <a:cs typeface="Times New Roman" panose="02020603050405020304" pitchFamily="18" charset="0"/>
              </a:rPr>
              <a:t>τροφίμου</a:t>
            </a:r>
            <a:r>
              <a:rPr lang="el-GR" dirty="0">
                <a:latin typeface="Times New Roman" panose="02020603050405020304" pitchFamily="18" charset="0"/>
                <a:cs typeface="Times New Roman" panose="02020603050405020304" pitchFamily="18" charset="0"/>
              </a:rPr>
              <a:t> τα οποία θεωρούνται σημαντικά για τον προσδιορισμό του βαθμού της αποδοχής του από τον καταναλωτή. Επομένως, τα χαρακτηριστικά που πρέπει να έχει ένα τρόφιμο για να γίνει πλήρως αποδεκτό από τον καταναλωτή, προσδιορίζουν και την τελική του ποιότητα. Με άλλα λόγια </a:t>
            </a:r>
            <a:r>
              <a:rPr lang="el-GR" b="1" dirty="0">
                <a:solidFill>
                  <a:schemeClr val="accent2"/>
                </a:solidFill>
                <a:latin typeface="Times New Roman" panose="02020603050405020304" pitchFamily="18" charset="0"/>
                <a:cs typeface="Times New Roman" panose="02020603050405020304" pitchFamily="18" charset="0"/>
              </a:rPr>
              <a:t>η ποιότητα ενός </a:t>
            </a:r>
            <a:r>
              <a:rPr lang="el-GR" b="1" dirty="0" err="1">
                <a:solidFill>
                  <a:schemeClr val="accent2"/>
                </a:solidFill>
                <a:latin typeface="Times New Roman" panose="02020603050405020304" pitchFamily="18" charset="0"/>
                <a:cs typeface="Times New Roman" panose="02020603050405020304" pitchFamily="18" charset="0"/>
              </a:rPr>
              <a:t>τροφίμου</a:t>
            </a:r>
            <a:r>
              <a:rPr lang="el-GR" b="1" dirty="0">
                <a:solidFill>
                  <a:schemeClr val="accent2"/>
                </a:solidFill>
                <a:latin typeface="Times New Roman" panose="02020603050405020304" pitchFamily="18" charset="0"/>
                <a:cs typeface="Times New Roman" panose="02020603050405020304" pitchFamily="18" charset="0"/>
              </a:rPr>
              <a:t> αποτελεί τη συνισταμένη ενός αριθμού ποιοτικών συντελεστών</a:t>
            </a:r>
            <a:r>
              <a:rPr lang="el-GR" dirty="0">
                <a:latin typeface="Times New Roman" panose="02020603050405020304" pitchFamily="18" charset="0"/>
                <a:cs typeface="Times New Roman" panose="02020603050405020304" pitchFamily="18" charset="0"/>
              </a:rPr>
              <a:t>.</a:t>
            </a:r>
          </a:p>
        </p:txBody>
      </p:sp>
      <p:sp>
        <p:nvSpPr>
          <p:cNvPr id="2" name="Θέση αριθμού διαφάνειας 1">
            <a:extLst>
              <a:ext uri="{FF2B5EF4-FFF2-40B4-BE49-F238E27FC236}">
                <a16:creationId xmlns:a16="http://schemas.microsoft.com/office/drawing/2014/main" id="{28BA1217-AEE6-4422-ADC6-5695EB6B1AFE}"/>
              </a:ext>
            </a:extLst>
          </p:cNvPr>
          <p:cNvSpPr>
            <a:spLocks noGrp="1"/>
          </p:cNvSpPr>
          <p:nvPr>
            <p:ph type="sldNum" sz="quarter" idx="12"/>
          </p:nvPr>
        </p:nvSpPr>
        <p:spPr/>
        <p:txBody>
          <a:bodyPr/>
          <a:lstStyle/>
          <a:p>
            <a:fld id="{08AB70BE-1769-45B8-85A6-0C837432C7E6}" type="slidenum">
              <a:rPr lang="en-US" smtClean="0"/>
              <a:t>3</a:t>
            </a:fld>
            <a:endParaRPr lang="en-US"/>
          </a:p>
        </p:txBody>
      </p:sp>
    </p:spTree>
    <p:extLst>
      <p:ext uri="{BB962C8B-B14F-4D97-AF65-F5344CB8AC3E}">
        <p14:creationId xmlns:p14="http://schemas.microsoft.com/office/powerpoint/2010/main" val="190259087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A0B0F3-4BE3-414F-BF92-563F722B1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B544EC4-1768-4207-B2BF-E80679952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8C12C1F-CE38-4600-BAE1-C787A27E3AAD}"/>
              </a:ext>
            </a:extLst>
          </p:cNvPr>
          <p:cNvSpPr>
            <a:spLocks noGrp="1"/>
          </p:cNvSpPr>
          <p:nvPr>
            <p:ph type="title"/>
          </p:nvPr>
        </p:nvSpPr>
        <p:spPr>
          <a:xfrm>
            <a:off x="914400" y="484497"/>
            <a:ext cx="9753600" cy="1239528"/>
          </a:xfrm>
        </p:spPr>
        <p:txBody>
          <a:bodyPr>
            <a:normAutofit/>
          </a:bodyPr>
          <a:lstStyle/>
          <a:p>
            <a:r>
              <a:rPr lang="el-GR" sz="2000" b="1" dirty="0">
                <a:solidFill>
                  <a:srgbClr val="FFFFFF"/>
                </a:solidFill>
                <a:latin typeface="Times New Roman" panose="02020603050405020304" pitchFamily="18" charset="0"/>
                <a:cs typeface="Times New Roman" panose="02020603050405020304" pitchFamily="18" charset="0"/>
              </a:rPr>
              <a:t>Μηχανολογικός εξοπλισμός</a:t>
            </a:r>
          </a:p>
        </p:txBody>
      </p:sp>
      <p:sp>
        <p:nvSpPr>
          <p:cNvPr id="11" name="TextBox 10">
            <a:extLst>
              <a:ext uri="{FF2B5EF4-FFF2-40B4-BE49-F238E27FC236}">
                <a16:creationId xmlns:a16="http://schemas.microsoft.com/office/drawing/2014/main" id="{2CCE9845-5F02-4AB8-8166-E5E7A9E853D9}"/>
              </a:ext>
            </a:extLst>
          </p:cNvPr>
          <p:cNvSpPr txBox="1"/>
          <p:nvPr/>
        </p:nvSpPr>
        <p:spPr>
          <a:xfrm>
            <a:off x="216763" y="2883548"/>
            <a:ext cx="11758474" cy="2806987"/>
          </a:xfrm>
          <a:prstGeom prst="rect">
            <a:avLst/>
          </a:prstGeom>
          <a:noFill/>
        </p:spPr>
        <p:txBody>
          <a:bodyPr wrap="square">
            <a:spAutoFit/>
          </a:bodyPr>
          <a:lstStyle/>
          <a:p>
            <a:pPr marL="342900" indent="-342900" algn="just">
              <a:lnSpc>
                <a:spcPct val="150000"/>
              </a:lnSpc>
              <a:buClr>
                <a:schemeClr val="accent2"/>
              </a:buClr>
              <a:buFont typeface="Wingdings" panose="05000000000000000000" pitchFamily="2" charset="2"/>
              <a:buChar char="ü"/>
            </a:pPr>
            <a:r>
              <a:rPr lang="el-GR" sz="2000" dirty="0">
                <a:latin typeface="Times New Roman" panose="02020603050405020304" pitchFamily="18" charset="0"/>
                <a:cs typeface="Times New Roman" panose="02020603050405020304" pitchFamily="18" charset="0"/>
              </a:rPr>
              <a:t>Οι εξωτερικές γωνίες του εξοπλισμού θα πρέπει να είναι στρογγυλεμένες για την προστασία του προσωπικού από τραυματισμούς και για το καλύτερο καθάρισμα του εξοπλισμού.</a:t>
            </a:r>
          </a:p>
          <a:p>
            <a:pPr marL="342900" indent="-342900" algn="just">
              <a:lnSpc>
                <a:spcPct val="150000"/>
              </a:lnSpc>
              <a:buClr>
                <a:schemeClr val="accent2"/>
              </a:buClr>
              <a:buFont typeface="Wingdings" panose="05000000000000000000" pitchFamily="2" charset="2"/>
              <a:buChar char="ü"/>
            </a:pPr>
            <a:r>
              <a:rPr lang="el-GR" sz="2000" dirty="0">
                <a:latin typeface="Times New Roman" panose="02020603050405020304" pitchFamily="18" charset="0"/>
                <a:cs typeface="Times New Roman" panose="02020603050405020304" pitchFamily="18" charset="0"/>
              </a:rPr>
              <a:t>Τα εργαλεία πρέπει να καθαρίζονται συστηματικά και να είναι κωδικοποιημένα με χρώμα, ανάλογα με τη χρήση τους (π.χ. άσπρο χρώμα όταν έρχονται σε επαφή με το προϊόν, κόκκινο χρώμα όταν χρησιμοποιούνται για τα </a:t>
            </a:r>
            <a:r>
              <a:rPr lang="el-GR" sz="2000" dirty="0" err="1">
                <a:latin typeface="Times New Roman" panose="02020603050405020304" pitchFamily="18" charset="0"/>
                <a:cs typeface="Times New Roman" panose="02020603050405020304" pitchFamily="18" charset="0"/>
              </a:rPr>
              <a:t>απορριπτόμενα</a:t>
            </a:r>
            <a:r>
              <a:rPr lang="el-GR" sz="2000" dirty="0">
                <a:latin typeface="Times New Roman" panose="02020603050405020304" pitchFamily="18" charset="0"/>
                <a:cs typeface="Times New Roman" panose="02020603050405020304" pitchFamily="18" charset="0"/>
              </a:rPr>
              <a:t> ή για την απομάκρυνση μη ασφαλούς προϊόντος), για να αποτρέπονται οι διασταυρούμενες μιάνσεις.</a:t>
            </a:r>
          </a:p>
        </p:txBody>
      </p:sp>
      <p:sp>
        <p:nvSpPr>
          <p:cNvPr id="3" name="Θέση αριθμού διαφάνειας 2">
            <a:extLst>
              <a:ext uri="{FF2B5EF4-FFF2-40B4-BE49-F238E27FC236}">
                <a16:creationId xmlns:a16="http://schemas.microsoft.com/office/drawing/2014/main" id="{BA138E77-6D3B-4D48-8675-E879599DEF3D}"/>
              </a:ext>
            </a:extLst>
          </p:cNvPr>
          <p:cNvSpPr>
            <a:spLocks noGrp="1"/>
          </p:cNvSpPr>
          <p:nvPr>
            <p:ph type="sldNum" sz="quarter" idx="12"/>
          </p:nvPr>
        </p:nvSpPr>
        <p:spPr/>
        <p:txBody>
          <a:bodyPr/>
          <a:lstStyle/>
          <a:p>
            <a:fld id="{08AB70BE-1769-45B8-85A6-0C837432C7E6}" type="slidenum">
              <a:rPr lang="en-US" smtClean="0"/>
              <a:t>30</a:t>
            </a:fld>
            <a:endParaRPr lang="en-US"/>
          </a:p>
        </p:txBody>
      </p:sp>
    </p:spTree>
    <p:extLst>
      <p:ext uri="{BB962C8B-B14F-4D97-AF65-F5344CB8AC3E}">
        <p14:creationId xmlns:p14="http://schemas.microsoft.com/office/powerpoint/2010/main" val="2289824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CC508F6-F2BE-4953-8BC0-62C6613D9DC8}"/>
              </a:ext>
            </a:extLst>
          </p:cNvPr>
          <p:cNvSpPr>
            <a:spLocks noGrp="1"/>
          </p:cNvSpPr>
          <p:nvPr>
            <p:ph idx="1"/>
          </p:nvPr>
        </p:nvSpPr>
        <p:spPr/>
        <p:txBody>
          <a:bodyPr>
            <a:normAutofit/>
          </a:bodyPr>
          <a:lstStyle/>
          <a:p>
            <a:pPr marL="0" indent="0" algn="ctr">
              <a:buNone/>
            </a:pPr>
            <a:r>
              <a:rPr lang="el-GR" sz="2800" dirty="0">
                <a:latin typeface="Times New Roman" panose="02020603050405020304" pitchFamily="18" charset="0"/>
                <a:cs typeface="Times New Roman" panose="02020603050405020304" pitchFamily="18" charset="0"/>
              </a:rPr>
              <a:t>Ευχαριστώ!!!</a:t>
            </a:r>
          </a:p>
          <a:p>
            <a:pPr marL="0" indent="0" algn="ctr">
              <a:buNone/>
            </a:pPr>
            <a:r>
              <a:rPr lang="en-US" sz="2800" dirty="0">
                <a:latin typeface="Times New Roman" panose="02020603050405020304" pitchFamily="18" charset="0"/>
                <a:cs typeface="Times New Roman" panose="02020603050405020304" pitchFamily="18" charset="0"/>
              </a:rPr>
              <a:t>palaio_n@aegean.gr</a:t>
            </a:r>
            <a:endParaRPr lang="el-GR" sz="2800" dirty="0">
              <a:latin typeface="Times New Roman" panose="02020603050405020304" pitchFamily="18" charset="0"/>
              <a:cs typeface="Times New Roman" panose="02020603050405020304" pitchFamily="18" charset="0"/>
            </a:endParaRPr>
          </a:p>
        </p:txBody>
      </p:sp>
      <p:sp>
        <p:nvSpPr>
          <p:cNvPr id="2" name="Θέση αριθμού διαφάνειας 1">
            <a:extLst>
              <a:ext uri="{FF2B5EF4-FFF2-40B4-BE49-F238E27FC236}">
                <a16:creationId xmlns:a16="http://schemas.microsoft.com/office/drawing/2014/main" id="{0CEE5A5F-360A-4BA6-AD07-CF99F05A37B3}"/>
              </a:ext>
            </a:extLst>
          </p:cNvPr>
          <p:cNvSpPr>
            <a:spLocks noGrp="1"/>
          </p:cNvSpPr>
          <p:nvPr>
            <p:ph type="sldNum" sz="quarter" idx="12"/>
          </p:nvPr>
        </p:nvSpPr>
        <p:spPr/>
        <p:txBody>
          <a:bodyPr/>
          <a:lstStyle/>
          <a:p>
            <a:fld id="{08AB70BE-1769-45B8-85A6-0C837432C7E6}" type="slidenum">
              <a:rPr lang="en-US" smtClean="0"/>
              <a:t>31</a:t>
            </a:fld>
            <a:endParaRPr lang="en-US"/>
          </a:p>
        </p:txBody>
      </p:sp>
    </p:spTree>
    <p:extLst>
      <p:ext uri="{BB962C8B-B14F-4D97-AF65-F5344CB8AC3E}">
        <p14:creationId xmlns:p14="http://schemas.microsoft.com/office/powerpoint/2010/main" val="206919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107F870-4CA2-4B95-B058-EC63598990F9}"/>
              </a:ext>
            </a:extLst>
          </p:cNvPr>
          <p:cNvSpPr>
            <a:spLocks noGrp="1"/>
          </p:cNvSpPr>
          <p:nvPr>
            <p:ph idx="1"/>
          </p:nvPr>
        </p:nvSpPr>
        <p:spPr>
          <a:xfrm>
            <a:off x="355107" y="366081"/>
            <a:ext cx="11505460" cy="4123318"/>
          </a:xfrm>
        </p:spPr>
        <p:txBody>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Οι </a:t>
            </a:r>
            <a:r>
              <a:rPr lang="el-GR" b="1" dirty="0">
                <a:solidFill>
                  <a:schemeClr val="accent2"/>
                </a:solidFill>
                <a:latin typeface="Times New Roman" panose="02020603050405020304" pitchFamily="18" charset="0"/>
                <a:cs typeface="Times New Roman" panose="02020603050405020304" pitchFamily="18" charset="0"/>
              </a:rPr>
              <a:t>ποιοτικοί συντελεστές ή συντελεστές (χαρακτηριστικά) ποιότητας </a:t>
            </a:r>
            <a:r>
              <a:rPr lang="el-GR" dirty="0">
                <a:latin typeface="Times New Roman" panose="02020603050405020304" pitchFamily="18" charset="0"/>
                <a:cs typeface="Times New Roman" panose="02020603050405020304" pitchFamily="18" charset="0"/>
              </a:rPr>
              <a:t>των τροφίμων διαχωρίζονται σε δύο μεγάλες κατηγορίες. Η πρώτη κατηγορία περιλαμβάνει εκείνους τους συντελεστές οι οποίοι δύνανται να εκτιμηθούν και να αξιολογηθούν με τη βοήθεια των αισθητηρίων οργάνων του καταναλωτή και ονομάζονται </a:t>
            </a:r>
            <a:r>
              <a:rPr lang="el-GR" b="1" dirty="0">
                <a:solidFill>
                  <a:schemeClr val="accent2"/>
                </a:solidFill>
                <a:latin typeface="Times New Roman" panose="02020603050405020304" pitchFamily="18" charset="0"/>
                <a:cs typeface="Times New Roman" panose="02020603050405020304" pitchFamily="18" charset="0"/>
              </a:rPr>
              <a:t>οργανοληπτικοί συντελεστές</a:t>
            </a:r>
            <a:r>
              <a:rPr lang="el-GR" dirty="0">
                <a:latin typeface="Times New Roman" panose="02020603050405020304" pitchFamily="18" charset="0"/>
                <a:cs typeface="Times New Roman" panose="02020603050405020304" pitchFamily="18" charset="0"/>
              </a:rPr>
              <a:t>. Στη δεύτερη κατηγορία υπάγονται οι </a:t>
            </a:r>
            <a:r>
              <a:rPr lang="el-GR" b="1" dirty="0">
                <a:solidFill>
                  <a:schemeClr val="accent2"/>
                </a:solidFill>
                <a:latin typeface="Times New Roman" panose="02020603050405020304" pitchFamily="18" charset="0"/>
                <a:cs typeface="Times New Roman" panose="02020603050405020304" pitchFamily="18" charset="0"/>
              </a:rPr>
              <a:t>μη εμφανείς συντελεστές</a:t>
            </a:r>
            <a:r>
              <a:rPr lang="el-GR" dirty="0">
                <a:latin typeface="Times New Roman" panose="02020603050405020304" pitchFamily="18" charset="0"/>
                <a:cs typeface="Times New Roman" panose="02020603050405020304" pitchFamily="18" charset="0"/>
              </a:rPr>
              <a:t>, για την αξιολόγηση των οποίων απαιτούνται εργαστηριακοί προσδιορισμοί. </a:t>
            </a:r>
          </a:p>
        </p:txBody>
      </p:sp>
      <p:pic>
        <p:nvPicPr>
          <p:cNvPr id="5" name="Εικόνα 4">
            <a:extLst>
              <a:ext uri="{FF2B5EF4-FFF2-40B4-BE49-F238E27FC236}">
                <a16:creationId xmlns:a16="http://schemas.microsoft.com/office/drawing/2014/main" id="{A6EB0BBF-11FB-463B-818C-3168C1F98DEF}"/>
              </a:ext>
            </a:extLst>
          </p:cNvPr>
          <p:cNvPicPr>
            <a:picLocks noChangeAspect="1"/>
          </p:cNvPicPr>
          <p:nvPr/>
        </p:nvPicPr>
        <p:blipFill rotWithShape="1">
          <a:blip r:embed="rId2"/>
          <a:srcRect l="27109" t="43750" r="17031" b="20139"/>
          <a:stretch/>
        </p:blipFill>
        <p:spPr>
          <a:xfrm>
            <a:off x="2486025" y="3429000"/>
            <a:ext cx="7277101" cy="2743200"/>
          </a:xfrm>
          <a:prstGeom prst="rect">
            <a:avLst/>
          </a:prstGeom>
        </p:spPr>
      </p:pic>
      <p:sp>
        <p:nvSpPr>
          <p:cNvPr id="2" name="Θέση αριθμού διαφάνειας 1">
            <a:extLst>
              <a:ext uri="{FF2B5EF4-FFF2-40B4-BE49-F238E27FC236}">
                <a16:creationId xmlns:a16="http://schemas.microsoft.com/office/drawing/2014/main" id="{9F622117-9F49-452E-AC69-843444CD1D2D}"/>
              </a:ext>
            </a:extLst>
          </p:cNvPr>
          <p:cNvSpPr>
            <a:spLocks noGrp="1"/>
          </p:cNvSpPr>
          <p:nvPr>
            <p:ph type="sldNum" sz="quarter" idx="12"/>
          </p:nvPr>
        </p:nvSpPr>
        <p:spPr/>
        <p:txBody>
          <a:bodyPr/>
          <a:lstStyle/>
          <a:p>
            <a:fld id="{08AB70BE-1769-45B8-85A6-0C837432C7E6}" type="slidenum">
              <a:rPr lang="en-US" smtClean="0"/>
              <a:t>4</a:t>
            </a:fld>
            <a:endParaRPr lang="en-US"/>
          </a:p>
        </p:txBody>
      </p:sp>
    </p:spTree>
    <p:extLst>
      <p:ext uri="{BB962C8B-B14F-4D97-AF65-F5344CB8AC3E}">
        <p14:creationId xmlns:p14="http://schemas.microsoft.com/office/powerpoint/2010/main" val="279044337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Τίτλος 1">
            <a:extLst>
              <a:ext uri="{FF2B5EF4-FFF2-40B4-BE49-F238E27FC236}">
                <a16:creationId xmlns:a16="http://schemas.microsoft.com/office/drawing/2014/main" id="{D10D5EEC-2900-4505-81CC-0C1F9D12F545}"/>
              </a:ext>
            </a:extLst>
          </p:cNvPr>
          <p:cNvSpPr>
            <a:spLocks noGrp="1"/>
          </p:cNvSpPr>
          <p:nvPr>
            <p:ph type="title"/>
          </p:nvPr>
        </p:nvSpPr>
        <p:spPr>
          <a:xfrm>
            <a:off x="217024" y="685800"/>
            <a:ext cx="3345042" cy="5486400"/>
          </a:xfrm>
        </p:spPr>
        <p:txBody>
          <a:bodyPr anchor="ctr">
            <a:normAutofit/>
          </a:bodyPr>
          <a:lstStyle/>
          <a:p>
            <a:pPr>
              <a:lnSpc>
                <a:spcPct val="150000"/>
              </a:lnSpc>
            </a:pPr>
            <a:r>
              <a:rPr lang="el-GR" sz="2000" b="1" dirty="0">
                <a:solidFill>
                  <a:srgbClr val="FFFFFF"/>
                </a:solidFill>
                <a:latin typeface="Times New Roman" panose="02020603050405020304" pitchFamily="18" charset="0"/>
                <a:cs typeface="Times New Roman" panose="02020603050405020304" pitchFamily="18" charset="0"/>
              </a:rPr>
              <a:t>Ποιότητα τροφίμων και ποιοτικοί συντελεστές</a:t>
            </a:r>
          </a:p>
        </p:txBody>
      </p:sp>
      <p:sp useBgFill="1">
        <p:nvSpPr>
          <p:cNvPr id="14" name="Freeform: Shape 13">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Εικόνα 4">
            <a:extLst>
              <a:ext uri="{FF2B5EF4-FFF2-40B4-BE49-F238E27FC236}">
                <a16:creationId xmlns:a16="http://schemas.microsoft.com/office/drawing/2014/main" id="{33A1F3C6-02B3-4626-9CD9-625C831A673E}"/>
              </a:ext>
            </a:extLst>
          </p:cNvPr>
          <p:cNvPicPr>
            <a:picLocks noChangeAspect="1"/>
          </p:cNvPicPr>
          <p:nvPr/>
        </p:nvPicPr>
        <p:blipFill rotWithShape="1">
          <a:blip r:embed="rId2"/>
          <a:srcRect l="25469" t="22917" r="14233" b="12916"/>
          <a:stretch/>
        </p:blipFill>
        <p:spPr>
          <a:xfrm>
            <a:off x="4752975" y="1226343"/>
            <a:ext cx="7222002" cy="4364832"/>
          </a:xfrm>
          <a:prstGeom prst="rect">
            <a:avLst/>
          </a:prstGeom>
        </p:spPr>
      </p:pic>
      <p:sp>
        <p:nvSpPr>
          <p:cNvPr id="3" name="Θέση αριθμού διαφάνειας 2">
            <a:extLst>
              <a:ext uri="{FF2B5EF4-FFF2-40B4-BE49-F238E27FC236}">
                <a16:creationId xmlns:a16="http://schemas.microsoft.com/office/drawing/2014/main" id="{2DD1E6C6-A4B3-4C1D-B3E7-C45861D3D036}"/>
              </a:ext>
            </a:extLst>
          </p:cNvPr>
          <p:cNvSpPr>
            <a:spLocks noGrp="1"/>
          </p:cNvSpPr>
          <p:nvPr>
            <p:ph type="sldNum" sz="quarter" idx="12"/>
          </p:nvPr>
        </p:nvSpPr>
        <p:spPr/>
        <p:txBody>
          <a:bodyPr/>
          <a:lstStyle/>
          <a:p>
            <a:fld id="{08AB70BE-1769-45B8-85A6-0C837432C7E6}" type="slidenum">
              <a:rPr lang="en-US" smtClean="0"/>
              <a:t>5</a:t>
            </a:fld>
            <a:endParaRPr lang="en-US"/>
          </a:p>
        </p:txBody>
      </p:sp>
    </p:spTree>
    <p:extLst>
      <p:ext uri="{BB962C8B-B14F-4D97-AF65-F5344CB8AC3E}">
        <p14:creationId xmlns:p14="http://schemas.microsoft.com/office/powerpoint/2010/main" val="3231823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DF0CDD-06C4-4CC2-882D-85EFCAD9ACE0}"/>
              </a:ext>
            </a:extLst>
          </p:cNvPr>
          <p:cNvSpPr>
            <a:spLocks noGrp="1"/>
          </p:cNvSpPr>
          <p:nvPr>
            <p:ph type="title"/>
          </p:nvPr>
        </p:nvSpPr>
        <p:spPr>
          <a:xfrm>
            <a:off x="905256" y="590668"/>
            <a:ext cx="10591419" cy="1329004"/>
          </a:xfrm>
        </p:spPr>
        <p:txBody>
          <a:bodyPr>
            <a:normAutofit/>
          </a:bodyPr>
          <a:lstStyle/>
          <a:p>
            <a:pPr>
              <a:lnSpc>
                <a:spcPct val="150000"/>
              </a:lnSpc>
            </a:pPr>
            <a:r>
              <a:rPr lang="el-GR" sz="2000" b="1" dirty="0">
                <a:latin typeface="Times New Roman" panose="02020603050405020304" pitchFamily="18" charset="0"/>
                <a:cs typeface="Times New Roman" panose="02020603050405020304" pitchFamily="18" charset="0"/>
              </a:rPr>
              <a:t>Τα κριτήρια με τα οποία ορίζονται και αξιολογούνται οι μη εμφανείς ποιοτικοί συντελεστές των τροφίμων</a:t>
            </a:r>
          </a:p>
        </p:txBody>
      </p:sp>
      <p:pic>
        <p:nvPicPr>
          <p:cNvPr id="5" name="Θέση περιεχομένου 4">
            <a:extLst>
              <a:ext uri="{FF2B5EF4-FFF2-40B4-BE49-F238E27FC236}">
                <a16:creationId xmlns:a16="http://schemas.microsoft.com/office/drawing/2014/main" id="{F6F36FEF-D58D-4CC9-BC6B-ED674FC06FDA}"/>
              </a:ext>
            </a:extLst>
          </p:cNvPr>
          <p:cNvPicPr>
            <a:picLocks noGrp="1" noChangeAspect="1"/>
          </p:cNvPicPr>
          <p:nvPr>
            <p:ph idx="1"/>
          </p:nvPr>
        </p:nvPicPr>
        <p:blipFill rotWithShape="1">
          <a:blip r:embed="rId2"/>
          <a:srcRect l="24993" t="30138" r="14470" b="21363"/>
          <a:stretch/>
        </p:blipFill>
        <p:spPr>
          <a:xfrm>
            <a:off x="2662237" y="2524124"/>
            <a:ext cx="6867525" cy="3362326"/>
          </a:xfrm>
        </p:spPr>
      </p:pic>
      <p:sp>
        <p:nvSpPr>
          <p:cNvPr id="3" name="Θέση αριθμού διαφάνειας 2">
            <a:extLst>
              <a:ext uri="{FF2B5EF4-FFF2-40B4-BE49-F238E27FC236}">
                <a16:creationId xmlns:a16="http://schemas.microsoft.com/office/drawing/2014/main" id="{24A1DFD7-DE9B-47BA-9B5D-A5F0DCBC3C6A}"/>
              </a:ext>
            </a:extLst>
          </p:cNvPr>
          <p:cNvSpPr>
            <a:spLocks noGrp="1"/>
          </p:cNvSpPr>
          <p:nvPr>
            <p:ph type="sldNum" sz="quarter" idx="12"/>
          </p:nvPr>
        </p:nvSpPr>
        <p:spPr/>
        <p:txBody>
          <a:bodyPr/>
          <a:lstStyle/>
          <a:p>
            <a:fld id="{08AB70BE-1769-45B8-85A6-0C837432C7E6}" type="slidenum">
              <a:rPr lang="en-US" smtClean="0"/>
              <a:t>6</a:t>
            </a:fld>
            <a:endParaRPr lang="en-US"/>
          </a:p>
        </p:txBody>
      </p:sp>
    </p:spTree>
    <p:extLst>
      <p:ext uri="{BB962C8B-B14F-4D97-AF65-F5344CB8AC3E}">
        <p14:creationId xmlns:p14="http://schemas.microsoft.com/office/powerpoint/2010/main" val="416186202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4F6DD5F-8937-4B3E-911F-EB7A7D399C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A11144A-98D8-4F6D-AEFF-CFBAC766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267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A62355F-6041-49B6-9ADE-ADA617C2A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1741" y="3249454"/>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A36BA93-6E64-4A0E-B2C4-34541F175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83790" y="3249455"/>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Θέση περιεχομένου 4">
            <a:extLst>
              <a:ext uri="{FF2B5EF4-FFF2-40B4-BE49-F238E27FC236}">
                <a16:creationId xmlns:a16="http://schemas.microsoft.com/office/drawing/2014/main" id="{EC28D6BA-5602-4F31-89F8-57594FBC63B7}"/>
              </a:ext>
            </a:extLst>
          </p:cNvPr>
          <p:cNvPicPr>
            <a:picLocks noChangeAspect="1"/>
          </p:cNvPicPr>
          <p:nvPr/>
        </p:nvPicPr>
        <p:blipFill rotWithShape="1">
          <a:blip r:embed="rId2"/>
          <a:srcRect l="27461" t="15589" r="17198" b="9584"/>
          <a:stretch/>
        </p:blipFill>
        <p:spPr>
          <a:xfrm>
            <a:off x="5724525" y="681037"/>
            <a:ext cx="6038850" cy="4757738"/>
          </a:xfrm>
          <a:prstGeom prst="rect">
            <a:avLst/>
          </a:prstGeom>
        </p:spPr>
      </p:pic>
      <p:pic>
        <p:nvPicPr>
          <p:cNvPr id="6" name="Εικόνα 5">
            <a:extLst>
              <a:ext uri="{FF2B5EF4-FFF2-40B4-BE49-F238E27FC236}">
                <a16:creationId xmlns:a16="http://schemas.microsoft.com/office/drawing/2014/main" id="{6C0C63FB-749B-40A5-9499-22749B05257E}"/>
              </a:ext>
            </a:extLst>
          </p:cNvPr>
          <p:cNvPicPr>
            <a:picLocks noChangeAspect="1"/>
          </p:cNvPicPr>
          <p:nvPr/>
        </p:nvPicPr>
        <p:blipFill>
          <a:blip r:embed="rId3"/>
          <a:stretch>
            <a:fillRect/>
          </a:stretch>
        </p:blipFill>
        <p:spPr>
          <a:xfrm>
            <a:off x="292893" y="1687115"/>
            <a:ext cx="3681413" cy="2745582"/>
          </a:xfrm>
          <a:prstGeom prst="rect">
            <a:avLst/>
          </a:prstGeom>
        </p:spPr>
      </p:pic>
      <p:sp>
        <p:nvSpPr>
          <p:cNvPr id="2" name="Θέση αριθμού διαφάνειας 1">
            <a:extLst>
              <a:ext uri="{FF2B5EF4-FFF2-40B4-BE49-F238E27FC236}">
                <a16:creationId xmlns:a16="http://schemas.microsoft.com/office/drawing/2014/main" id="{63D8360B-A200-4AA8-B08B-47E696ECD807}"/>
              </a:ext>
            </a:extLst>
          </p:cNvPr>
          <p:cNvSpPr>
            <a:spLocks noGrp="1"/>
          </p:cNvSpPr>
          <p:nvPr>
            <p:ph type="sldNum" sz="quarter" idx="12"/>
          </p:nvPr>
        </p:nvSpPr>
        <p:spPr/>
        <p:txBody>
          <a:bodyPr/>
          <a:lstStyle/>
          <a:p>
            <a:fld id="{08AB70BE-1769-45B8-85A6-0C837432C7E6}" type="slidenum">
              <a:rPr lang="en-US" smtClean="0"/>
              <a:t>7</a:t>
            </a:fld>
            <a:endParaRPr lang="en-US"/>
          </a:p>
        </p:txBody>
      </p:sp>
    </p:spTree>
    <p:extLst>
      <p:ext uri="{BB962C8B-B14F-4D97-AF65-F5344CB8AC3E}">
        <p14:creationId xmlns:p14="http://schemas.microsoft.com/office/powerpoint/2010/main" val="120065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B49A059C-08C2-49CA-9253-A97F1E7B22F9}"/>
              </a:ext>
            </a:extLst>
          </p:cNvPr>
          <p:cNvPicPr>
            <a:picLocks noGrp="1" noChangeAspect="1"/>
          </p:cNvPicPr>
          <p:nvPr>
            <p:ph idx="1"/>
          </p:nvPr>
        </p:nvPicPr>
        <p:blipFill rotWithShape="1">
          <a:blip r:embed="rId2"/>
          <a:srcRect l="30189" t="17667" r="30319" b="5197"/>
          <a:stretch/>
        </p:blipFill>
        <p:spPr>
          <a:xfrm>
            <a:off x="2990850" y="209549"/>
            <a:ext cx="6210299" cy="6286501"/>
          </a:xfrm>
        </p:spPr>
      </p:pic>
      <p:sp>
        <p:nvSpPr>
          <p:cNvPr id="2" name="Θέση αριθμού διαφάνειας 1">
            <a:extLst>
              <a:ext uri="{FF2B5EF4-FFF2-40B4-BE49-F238E27FC236}">
                <a16:creationId xmlns:a16="http://schemas.microsoft.com/office/drawing/2014/main" id="{FF7B9C78-902A-49EC-A9BC-974DC66B8C79}"/>
              </a:ext>
            </a:extLst>
          </p:cNvPr>
          <p:cNvSpPr>
            <a:spLocks noGrp="1"/>
          </p:cNvSpPr>
          <p:nvPr>
            <p:ph type="sldNum" sz="quarter" idx="12"/>
          </p:nvPr>
        </p:nvSpPr>
        <p:spPr/>
        <p:txBody>
          <a:bodyPr/>
          <a:lstStyle/>
          <a:p>
            <a:fld id="{08AB70BE-1769-45B8-85A6-0C837432C7E6}" type="slidenum">
              <a:rPr lang="en-US" smtClean="0"/>
              <a:t>8</a:t>
            </a:fld>
            <a:endParaRPr lang="en-US"/>
          </a:p>
        </p:txBody>
      </p:sp>
    </p:spTree>
    <p:extLst>
      <p:ext uri="{BB962C8B-B14F-4D97-AF65-F5344CB8AC3E}">
        <p14:creationId xmlns:p14="http://schemas.microsoft.com/office/powerpoint/2010/main" val="263232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Freeform: Shape 13">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9FFBA2AE-1FCC-4926-8F84-9C237AA2776B}"/>
              </a:ext>
            </a:extLst>
          </p:cNvPr>
          <p:cNvSpPr>
            <a:spLocks noGrp="1"/>
          </p:cNvSpPr>
          <p:nvPr>
            <p:ph idx="1"/>
          </p:nvPr>
        </p:nvSpPr>
        <p:spPr>
          <a:xfrm>
            <a:off x="4755470" y="681036"/>
            <a:ext cx="6829887" cy="5491163"/>
          </a:xfrm>
        </p:spPr>
        <p:txBody>
          <a:bodyPr anchor="ctr">
            <a:normAutofit/>
          </a:bodyPr>
          <a:lstStyle/>
          <a:p>
            <a:pPr marL="0" indent="0" algn="just">
              <a:lnSpc>
                <a:spcPct val="150000"/>
              </a:lnSpc>
              <a:buNone/>
            </a:pPr>
            <a:r>
              <a:rPr lang="el-GR" b="1" dirty="0" err="1">
                <a:solidFill>
                  <a:schemeClr val="accent2"/>
                </a:solidFill>
                <a:latin typeface="Times New Roman" panose="02020603050405020304" pitchFamily="18" charset="0"/>
                <a:cs typeface="Times New Roman" panose="02020603050405020304" pitchFamily="18" charset="0"/>
              </a:rPr>
              <a:t>Αποδεκτικότητα</a:t>
            </a:r>
            <a:r>
              <a:rPr lang="el-GR" b="1" dirty="0">
                <a:solidFill>
                  <a:schemeClr val="accent2"/>
                </a:solidFill>
                <a:latin typeface="Times New Roman" panose="02020603050405020304" pitchFamily="18" charset="0"/>
                <a:cs typeface="Times New Roman" panose="02020603050405020304" pitchFamily="18" charset="0"/>
              </a:rPr>
              <a:t> τροφίμων (</a:t>
            </a:r>
            <a:r>
              <a:rPr lang="el-GR" b="1" dirty="0" err="1">
                <a:solidFill>
                  <a:schemeClr val="accent2"/>
                </a:solidFill>
                <a:latin typeface="Times New Roman" panose="02020603050405020304" pitchFamily="18" charset="0"/>
                <a:cs typeface="Times New Roman" panose="02020603050405020304" pitchFamily="18" charset="0"/>
              </a:rPr>
              <a:t>Food</a:t>
            </a:r>
            <a:r>
              <a:rPr lang="el-GR" b="1" dirty="0">
                <a:solidFill>
                  <a:schemeClr val="accent2"/>
                </a:solidFill>
                <a:latin typeface="Times New Roman" panose="02020603050405020304" pitchFamily="18" charset="0"/>
                <a:cs typeface="Times New Roman" panose="02020603050405020304" pitchFamily="18" charset="0"/>
              </a:rPr>
              <a:t> </a:t>
            </a:r>
            <a:r>
              <a:rPr lang="el-GR" b="1" dirty="0" err="1">
                <a:solidFill>
                  <a:schemeClr val="accent2"/>
                </a:solidFill>
                <a:latin typeface="Times New Roman" panose="02020603050405020304" pitchFamily="18" charset="0"/>
                <a:cs typeface="Times New Roman" panose="02020603050405020304" pitchFamily="18" charset="0"/>
              </a:rPr>
              <a:t>acceptability</a:t>
            </a:r>
            <a:r>
              <a:rPr lang="el-GR" b="1" dirty="0">
                <a:solidFill>
                  <a:schemeClr val="accent2"/>
                </a:solidFill>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a:t>
            </a:r>
            <a:r>
              <a:rPr lang="el-GR" b="1" dirty="0">
                <a:solidFill>
                  <a:schemeClr val="accent2"/>
                </a:solidFill>
                <a:latin typeface="Times New Roman" panose="02020603050405020304" pitchFamily="18" charset="0"/>
                <a:cs typeface="Times New Roman" panose="02020603050405020304" pitchFamily="18" charset="0"/>
              </a:rPr>
              <a:t> </a:t>
            </a:r>
          </a:p>
          <a:p>
            <a:pPr marL="0" indent="0" algn="just">
              <a:lnSpc>
                <a:spcPct val="150000"/>
              </a:lnSpc>
              <a:buNone/>
            </a:pPr>
            <a:r>
              <a:rPr lang="el-GR" dirty="0">
                <a:latin typeface="Times New Roman" panose="02020603050405020304" pitchFamily="18" charset="0"/>
                <a:cs typeface="Times New Roman" panose="02020603050405020304" pitchFamily="18" charset="0"/>
              </a:rPr>
              <a:t>Η συναισθηματική απόρριψη ή αποδοχή από την πλευρά του καταναλωτικού κοινού, των χειρισμών που σχετίζονται με τα τρόφιμα.</a:t>
            </a:r>
          </a:p>
        </p:txBody>
      </p:sp>
      <p:sp>
        <p:nvSpPr>
          <p:cNvPr id="2" name="Θέση αριθμού διαφάνειας 1">
            <a:extLst>
              <a:ext uri="{FF2B5EF4-FFF2-40B4-BE49-F238E27FC236}">
                <a16:creationId xmlns:a16="http://schemas.microsoft.com/office/drawing/2014/main" id="{6FBB08BB-E951-4635-8012-F7CE97212970}"/>
              </a:ext>
            </a:extLst>
          </p:cNvPr>
          <p:cNvSpPr>
            <a:spLocks noGrp="1"/>
          </p:cNvSpPr>
          <p:nvPr>
            <p:ph type="sldNum" sz="quarter" idx="12"/>
          </p:nvPr>
        </p:nvSpPr>
        <p:spPr/>
        <p:txBody>
          <a:bodyPr/>
          <a:lstStyle/>
          <a:p>
            <a:fld id="{08AB70BE-1769-45B8-85A6-0C837432C7E6}" type="slidenum">
              <a:rPr lang="en-US" smtClean="0"/>
              <a:t>9</a:t>
            </a:fld>
            <a:endParaRPr lang="en-US"/>
          </a:p>
        </p:txBody>
      </p:sp>
    </p:spTree>
    <p:extLst>
      <p:ext uri="{BB962C8B-B14F-4D97-AF65-F5344CB8AC3E}">
        <p14:creationId xmlns:p14="http://schemas.microsoft.com/office/powerpoint/2010/main" val="1977550258"/>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Επικάλυψη mod</Template>
  <TotalTime>776</TotalTime>
  <Words>1844</Words>
  <Application>Microsoft Office PowerPoint</Application>
  <PresentationFormat>Ευρεία οθόνη</PresentationFormat>
  <Paragraphs>119</Paragraphs>
  <Slides>31</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31</vt:i4>
      </vt:variant>
    </vt:vector>
  </HeadingPairs>
  <TitlesOfParts>
    <vt:vector size="38" baseType="lpstr">
      <vt:lpstr>Arial</vt:lpstr>
      <vt:lpstr>Arial Nova Light</vt:lpstr>
      <vt:lpstr>Calibri</vt:lpstr>
      <vt:lpstr>Elephant</vt:lpstr>
      <vt:lpstr>Times New Roman</vt:lpstr>
      <vt:lpstr>Wingdings</vt:lpstr>
      <vt:lpstr>ModOverlayVTI</vt:lpstr>
      <vt:lpstr>Υγιεινή Τροφίμων &amp; Συμπεριφορά Καταναλωτή</vt:lpstr>
      <vt:lpstr>Το τρίπτυχο ασφάλεια, ποιότητα και αποδεκτικότητα στα τρόφιμα</vt:lpstr>
      <vt:lpstr>Παρουσίαση του PowerPoint</vt:lpstr>
      <vt:lpstr>Παρουσίαση του PowerPoint</vt:lpstr>
      <vt:lpstr>Ποιότητα τροφίμων και ποιοτικοί συντελεστές</vt:lpstr>
      <vt:lpstr>Τα κριτήρια με τα οποία ορίζονται και αξιολογούνται οι μη εμφανείς ποιοτικοί συντελεστές των τροφίμων</vt:lpstr>
      <vt:lpstr>Παρουσίαση του PowerPoint</vt:lpstr>
      <vt:lpstr>Παρουσίαση του PowerPoint</vt:lpstr>
      <vt:lpstr>Παρουσίαση του PowerPoint</vt:lpstr>
      <vt:lpstr>Παρουσίαση του PowerPoint</vt:lpstr>
      <vt:lpstr>Κώδικας Τροφίμων (Codex Alimentarius) </vt:lpstr>
      <vt:lpstr>Γενικές αρχές υγιεινής τροφίμων</vt:lpstr>
      <vt:lpstr>Παρουσίαση του PowerPoint</vt:lpstr>
      <vt:lpstr>Πρωτογενής παραγωγή</vt:lpstr>
      <vt:lpstr>Υποδομές υγιεινής στη βιομηχανία τροφίμων (Ορθή Υγιεινή/Βιομηχανική Πρακτική) </vt:lpstr>
      <vt:lpstr>Υποδομές υγιεινής στη βιομηχανία τροφίμων </vt:lpstr>
      <vt:lpstr>Τοποθεσία κτηριακών εγκαταστάσεων</vt:lpstr>
      <vt:lpstr>Εσωτερικό κτηρίων και διαρρύθμιση </vt:lpstr>
      <vt:lpstr>Εσωτερικό κτηρίων και διαρρύθμιση </vt:lpstr>
      <vt:lpstr>Εσωτερικό κτηρίων και διαρρύθμιση </vt:lpstr>
      <vt:lpstr>Εσωτερικό κτηρίων και διαρρύθμιση </vt:lpstr>
      <vt:lpstr>Εσωτερικό κτηρίων και διαρρύθμιση </vt:lpstr>
      <vt:lpstr>Εσωτερικό κτηρίων και διαρρύθμιση </vt:lpstr>
      <vt:lpstr>Εσωτερικό κτηρίων και διαρρύθμιση </vt:lpstr>
      <vt:lpstr>Εσωτερικό κτηρίων και διαρρύθμιση </vt:lpstr>
      <vt:lpstr>Παρουσίαση του PowerPoint</vt:lpstr>
      <vt:lpstr>Εσωτερικό κτηρίων και διαρρύθμιση </vt:lpstr>
      <vt:lpstr>Μηχανολογικός εξοπλισμός</vt:lpstr>
      <vt:lpstr>Μηχανολογικός εξοπλισμός</vt:lpstr>
      <vt:lpstr>Μηχανολογικός εξοπλισμός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Λυδία</dc:creator>
  <cp:lastModifiedBy>Λυδία</cp:lastModifiedBy>
  <cp:revision>109</cp:revision>
  <dcterms:created xsi:type="dcterms:W3CDTF">2021-12-01T12:14:02Z</dcterms:created>
  <dcterms:modified xsi:type="dcterms:W3CDTF">2021-12-14T17:22:54Z</dcterms:modified>
</cp:coreProperties>
</file>