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 id="1" name="bofy" initials="b" lastIdx="1" clrIdx="1">
    <p:extLst>
      <p:ext uri="{19B8F6BF-5375-455C-9EA6-DF929625EA0E}">
        <p15:presenceInfo xmlns:p15="http://schemas.microsoft.com/office/powerpoint/2012/main" userId="bof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17/7/2015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vimeo.com/323777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
            </a:r>
            <a:br>
              <a:rPr lang="el-GR" sz="3200" dirty="0">
                <a:latin typeface="Arial" charset="0"/>
              </a:rPr>
            </a:br>
            <a:r>
              <a:rPr lang="el-GR" sz="3200" dirty="0">
                <a:latin typeface="Arial" charset="0"/>
              </a:rPr>
              <a:t>Αειφόρος σχεδίαση </a:t>
            </a:r>
            <a:br>
              <a:rPr lang="el-GR" sz="3200" dirty="0">
                <a:latin typeface="Arial" charset="0"/>
              </a:rPr>
            </a:br>
            <a:endParaRPr lang="el-GR" sz="3200" dirty="0" smtClean="0">
              <a:latin typeface="Arial" charset="0"/>
            </a:endParaRP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latin typeface="Arial" panose="020B0604020202020204" pitchFamily="34" charset="0"/>
                <a:cs typeface="Arial" panose="020B0604020202020204" pitchFamily="34" charset="0"/>
              </a:rPr>
              <a:t>Ενότητα 6</a:t>
            </a:r>
            <a:r>
              <a:rPr lang="el-GR" sz="2000" b="1" dirty="0" smtClean="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Σχεδίαση από λίκνο σε λίκνο</a:t>
            </a:r>
          </a:p>
          <a:p>
            <a:pPr eaLnBrk="1" hangingPunct="1">
              <a:lnSpc>
                <a:spcPct val="80000"/>
              </a:lnSpc>
            </a:pPr>
            <a:r>
              <a:rPr lang="el-GR"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Cradle to cradle</a:t>
            </a:r>
            <a:r>
              <a:rPr lang="el-GR" sz="2800" dirty="0" smtClean="0">
                <a:latin typeface="Arial" panose="020B0604020202020204" pitchFamily="34" charset="0"/>
                <a:cs typeface="Arial" panose="020B0604020202020204" pitchFamily="34" charset="0"/>
              </a:rPr>
              <a:t>)</a:t>
            </a:r>
            <a:endParaRPr lang="el-GR" sz="1400" dirty="0" smtClean="0">
              <a:latin typeface="Arial" panose="020B0604020202020204" pitchFamily="34" charset="0"/>
              <a:cs typeface="Arial" panose="020B0604020202020204" pitchFamily="34"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Σπυρίδων Μποφυλάτος </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a:t>
            </a:r>
            <a:r>
              <a:rPr lang="el-GR" dirty="0" smtClean="0"/>
              <a:t>προτεινόμενο σύστημα παραγωγής </a:t>
            </a:r>
            <a:endParaRPr lang="en-US" dirty="0"/>
          </a:p>
        </p:txBody>
      </p:sp>
      <p:sp>
        <p:nvSpPr>
          <p:cNvPr id="3" name="Content Placeholder 2"/>
          <p:cNvSpPr>
            <a:spLocks noGrp="1"/>
          </p:cNvSpPr>
          <p:nvPr>
            <p:ph idx="1"/>
          </p:nvPr>
        </p:nvSpPr>
        <p:spPr/>
        <p:txBody>
          <a:bodyPr>
            <a:normAutofit fontScale="62500" lnSpcReduction="20000"/>
          </a:bodyPr>
          <a:lstStyle/>
          <a:p>
            <a:r>
              <a:rPr lang="el-GR" dirty="0"/>
              <a:t>Τα κτίρια που, όπως </a:t>
            </a:r>
            <a:r>
              <a:rPr lang="el-GR" dirty="0" smtClean="0"/>
              <a:t>δέντρα, που </a:t>
            </a:r>
            <a:r>
              <a:rPr lang="el-GR" dirty="0"/>
              <a:t>παράγουν περισσότερη ενέργεια από όση </a:t>
            </a:r>
            <a:r>
              <a:rPr lang="el-GR" dirty="0" smtClean="0"/>
              <a:t>καταναλώνουν, συγκεντρώνουν </a:t>
            </a:r>
            <a:r>
              <a:rPr lang="el-GR" dirty="0"/>
              <a:t>και να αποθηκεύουν ηλιακή ενέργεια, και </a:t>
            </a:r>
            <a:r>
              <a:rPr lang="el-GR" dirty="0" smtClean="0"/>
              <a:t>μετασχηματίζουν τα απόβλητα τους σε μια καθαρότερη </a:t>
            </a:r>
            <a:r>
              <a:rPr lang="el-GR" dirty="0"/>
              <a:t>μορφή.</a:t>
            </a:r>
          </a:p>
          <a:p>
            <a:r>
              <a:rPr lang="el-GR" dirty="0" smtClean="0"/>
              <a:t>Εργοστάσιο με εκροές </a:t>
            </a:r>
            <a:r>
              <a:rPr lang="el-GR" dirty="0"/>
              <a:t>νερού </a:t>
            </a:r>
            <a:r>
              <a:rPr lang="el-GR" dirty="0" smtClean="0"/>
              <a:t>καθαρότερες </a:t>
            </a:r>
            <a:r>
              <a:rPr lang="el-GR" dirty="0"/>
              <a:t>από την </a:t>
            </a:r>
            <a:r>
              <a:rPr lang="el-GR" dirty="0" smtClean="0"/>
              <a:t>εισροές.</a:t>
            </a:r>
            <a:endParaRPr lang="el-GR" dirty="0"/>
          </a:p>
          <a:p>
            <a:r>
              <a:rPr lang="el-GR" dirty="0" smtClean="0"/>
              <a:t>Τα </a:t>
            </a:r>
            <a:r>
              <a:rPr lang="el-GR" dirty="0"/>
              <a:t>προϊόντα που, όταν ωφέλιμη ζωή τους έχει τελειώσει, </a:t>
            </a:r>
            <a:r>
              <a:rPr lang="el-GR" dirty="0" smtClean="0"/>
              <a:t>δεν μετατρέπονται </a:t>
            </a:r>
            <a:r>
              <a:rPr lang="el-GR" dirty="0"/>
              <a:t>σε άχρηστα απόβλητα, αλλά </a:t>
            </a:r>
            <a:r>
              <a:rPr lang="el-GR" dirty="0" smtClean="0"/>
              <a:t>μπορούν να πετιούνται στο </a:t>
            </a:r>
            <a:r>
              <a:rPr lang="el-GR" dirty="0"/>
              <a:t>έδαφος για να αποσυντεθούν και να γίνουν τροφή για τα φυτά και τα </a:t>
            </a:r>
            <a:r>
              <a:rPr lang="el-GR" dirty="0" smtClean="0"/>
              <a:t>ζώα, εναλλακτικά </a:t>
            </a:r>
            <a:r>
              <a:rPr lang="el-GR" dirty="0"/>
              <a:t>να </a:t>
            </a:r>
            <a:r>
              <a:rPr lang="el-GR" dirty="0" smtClean="0"/>
              <a:t>επιστρέψουν στους </a:t>
            </a:r>
            <a:r>
              <a:rPr lang="el-GR" dirty="0"/>
              <a:t>βιομηχανική κύκλους για την παροχή υψηλής ποιότητας </a:t>
            </a:r>
            <a:r>
              <a:rPr lang="el-GR" dirty="0" smtClean="0"/>
              <a:t>πρώτων υλών </a:t>
            </a:r>
            <a:r>
              <a:rPr lang="el-GR" dirty="0"/>
              <a:t>για νέα προϊόντα.</a:t>
            </a:r>
          </a:p>
          <a:p>
            <a:r>
              <a:rPr lang="el-GR" dirty="0" smtClean="0"/>
              <a:t>Υλικά αξίας δισεκατομμυρίων, </a:t>
            </a:r>
            <a:r>
              <a:rPr lang="el-GR" dirty="0"/>
              <a:t>ακόμη και </a:t>
            </a:r>
            <a:r>
              <a:rPr lang="el-GR" dirty="0" smtClean="0"/>
              <a:t>τρισεκατομμύριων δολαρίων να </a:t>
            </a:r>
            <a:r>
              <a:rPr lang="el-GR" dirty="0"/>
              <a:t>συγκεντρώνονται για τα ανθρώπινα και φυσικά </a:t>
            </a:r>
            <a:r>
              <a:rPr lang="el-GR" dirty="0" smtClean="0"/>
              <a:t>σκοπούς κάθε </a:t>
            </a:r>
            <a:r>
              <a:rPr lang="el-GR" dirty="0"/>
              <a:t>χρόνο.</a:t>
            </a:r>
          </a:p>
          <a:p>
            <a:r>
              <a:rPr lang="el-GR" dirty="0" smtClean="0"/>
              <a:t>Ένας </a:t>
            </a:r>
            <a:r>
              <a:rPr lang="el-GR" dirty="0"/>
              <a:t>κόσμος της αφθονίας, </a:t>
            </a:r>
            <a:r>
              <a:rPr lang="el-GR" dirty="0" smtClean="0"/>
              <a:t>πέρα και πάνω από τα </a:t>
            </a:r>
            <a:r>
              <a:rPr lang="el-GR" dirty="0"/>
              <a:t>όρια, </a:t>
            </a:r>
            <a:r>
              <a:rPr lang="el-GR" dirty="0" smtClean="0"/>
              <a:t>τη </a:t>
            </a:r>
            <a:r>
              <a:rPr lang="el-GR" dirty="0"/>
              <a:t>ρύπανση και τα απόβλητα. (McDonough 2002)</a:t>
            </a:r>
            <a:endParaRPr lang="en-US" dirty="0"/>
          </a:p>
        </p:txBody>
      </p:sp>
    </p:spTree>
    <p:extLst>
      <p:ext uri="{BB962C8B-B14F-4D97-AF65-F5344CB8AC3E}">
        <p14:creationId xmlns:p14="http://schemas.microsoft.com/office/powerpoint/2010/main" val="285229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Τεχνικός μεταβολισμός</a:t>
            </a:r>
            <a:endParaRPr lang="en-US" dirty="0"/>
          </a:p>
        </p:txBody>
      </p:sp>
      <p:sp>
        <p:nvSpPr>
          <p:cNvPr id="3" name="Content Placeholder 2"/>
          <p:cNvSpPr>
            <a:spLocks noGrp="1"/>
          </p:cNvSpPr>
          <p:nvPr>
            <p:ph idx="1"/>
          </p:nvPr>
        </p:nvSpPr>
        <p:spPr/>
        <p:txBody>
          <a:bodyPr/>
          <a:lstStyle/>
          <a:p>
            <a:pPr>
              <a:lnSpc>
                <a:spcPct val="150000"/>
              </a:lnSpc>
            </a:pPr>
            <a:r>
              <a:rPr lang="el-GR" sz="2400" dirty="0" smtClean="0"/>
              <a:t>Κάθε υλικό που ανήκει στον τεχνικό μεταβολισμό θεωρείται ένα «τεχνικό θρεπτικό συστατικό» (</a:t>
            </a:r>
            <a:r>
              <a:rPr lang="en-US" sz="2400" dirty="0" smtClean="0"/>
              <a:t>technical nutrient)</a:t>
            </a:r>
            <a:r>
              <a:rPr lang="el-GR" sz="2400" dirty="0" smtClean="0"/>
              <a:t>.</a:t>
            </a:r>
          </a:p>
          <a:p>
            <a:pPr>
              <a:lnSpc>
                <a:spcPct val="150000"/>
              </a:lnSpc>
            </a:pPr>
            <a:r>
              <a:rPr lang="el-GR" sz="2400" dirty="0" smtClean="0"/>
              <a:t>Τέτοια υλικά είναι μέταλλά πλαστικά </a:t>
            </a:r>
            <a:r>
              <a:rPr lang="el-GR" sz="2400" dirty="0" err="1" smtClean="0"/>
              <a:t>κ.λ.π</a:t>
            </a:r>
            <a:r>
              <a:rPr lang="el-GR" sz="2400" dirty="0" smtClean="0"/>
              <a:t>.</a:t>
            </a:r>
          </a:p>
          <a:p>
            <a:pPr>
              <a:lnSpc>
                <a:spcPct val="150000"/>
              </a:lnSpc>
            </a:pPr>
            <a:r>
              <a:rPr lang="el-GR" sz="2400" dirty="0" smtClean="0"/>
              <a:t>Τα υλικά σε αυτή τη κατηγορία θα πρέπει να ανακυκλώνονται αφού το προϊόν του οποίου είναι μέρος φτάσει στο τέλος της χρηστικής ζωής του.</a:t>
            </a:r>
          </a:p>
        </p:txBody>
      </p:sp>
    </p:spTree>
    <p:extLst>
      <p:ext uri="{BB962C8B-B14F-4D97-AF65-F5344CB8AC3E}">
        <p14:creationId xmlns:p14="http://schemas.microsoft.com/office/powerpoint/2010/main" val="290368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Downcycling</a:t>
            </a:r>
            <a:endParaRPr lang="en-US" dirty="0"/>
          </a:p>
        </p:txBody>
      </p:sp>
      <p:sp>
        <p:nvSpPr>
          <p:cNvPr id="3" name="Content Placeholder 2"/>
          <p:cNvSpPr>
            <a:spLocks noGrp="1"/>
          </p:cNvSpPr>
          <p:nvPr>
            <p:ph idx="1"/>
          </p:nvPr>
        </p:nvSpPr>
        <p:spPr>
          <a:xfrm>
            <a:off x="192281" y="2201952"/>
            <a:ext cx="8761576" cy="3712272"/>
          </a:xfrm>
        </p:spPr>
        <p:txBody>
          <a:bodyPr>
            <a:noAutofit/>
          </a:bodyPr>
          <a:lstStyle/>
          <a:p>
            <a:pPr>
              <a:lnSpc>
                <a:spcPct val="150000"/>
              </a:lnSpc>
            </a:pPr>
            <a:r>
              <a:rPr lang="el-GR" sz="1350" dirty="0"/>
              <a:t>Με τον όρο </a:t>
            </a:r>
            <a:r>
              <a:rPr lang="en-US" sz="1350" dirty="0" err="1"/>
              <a:t>downcycling</a:t>
            </a:r>
            <a:r>
              <a:rPr lang="el-GR" sz="1350" dirty="0"/>
              <a:t> αναφερόμαστε στην διαδικασία ανακύκλωσης που έχει σαν αποτέλεσμα την δημιουργία πόρων χαμηλότερης ποιότητας από τους αρχικούς. Π.χ. χαρτί, πλαστικά</a:t>
            </a:r>
          </a:p>
          <a:p>
            <a:pPr>
              <a:lnSpc>
                <a:spcPct val="150000"/>
              </a:lnSpc>
            </a:pPr>
            <a:r>
              <a:rPr lang="el-GR" sz="1350" dirty="0"/>
              <a:t>Αυτή η διαδικασία κάθε φορά δημιουργεί χαμηλότερης ποιότητας υλικό με αποτέλεσμα η συνεχής διαδικασία υποβάθμισης να οδηγεί τελικά σε άχρηστα υλικά.</a:t>
            </a:r>
          </a:p>
          <a:p>
            <a:pPr>
              <a:lnSpc>
                <a:spcPct val="150000"/>
              </a:lnSpc>
            </a:pPr>
            <a:r>
              <a:rPr lang="el-GR" sz="1350" dirty="0"/>
              <a:t>Το </a:t>
            </a:r>
            <a:r>
              <a:rPr lang="en-US" sz="1350" dirty="0" err="1"/>
              <a:t>downcycling</a:t>
            </a:r>
            <a:r>
              <a:rPr lang="en-US" sz="1350" dirty="0"/>
              <a:t> </a:t>
            </a:r>
            <a:r>
              <a:rPr lang="el-GR" sz="1350" dirty="0"/>
              <a:t>μειώνει την ποιότητα του υλικού συναρτήσει του χρόνου. Όταν τα πλαστικά άλλες από αυτά σε μπουκάλια ανακυκλώνονται, αναμιγνύονται με διαφορετικά πλαστικά και οδηγούν στην παραγωγή ενός </a:t>
            </a:r>
            <a:r>
              <a:rPr lang="el-GR" sz="1350" dirty="0" err="1"/>
              <a:t>υβρίδιου</a:t>
            </a:r>
            <a:r>
              <a:rPr lang="el-GR" sz="1350" dirty="0"/>
              <a:t> κατώτερης ποιότητας, το οποίο στη συνέχεια μορφοποιείται σε κάτι άμορφο και φθηνό, όπως ένα παγκάκι ή ένας προφυλακτήρας... Το αλουμίνιο είναι ένα άλλο πολύτιμο </a:t>
            </a:r>
            <a:r>
              <a:rPr lang="el-GR" sz="1350" dirty="0" err="1"/>
              <a:t>υλικο</a:t>
            </a:r>
            <a:r>
              <a:rPr lang="el-GR" sz="1350" dirty="0"/>
              <a:t>, αλλά είναι συνεχώς </a:t>
            </a:r>
            <a:r>
              <a:rPr lang="el-GR" sz="1350" dirty="0" err="1"/>
              <a:t>downcycled</a:t>
            </a:r>
            <a:r>
              <a:rPr lang="el-GR" sz="1350" dirty="0"/>
              <a:t>. Το τυπικό κουτάκι αποτελείται από δύο είδη του αλουμινίου: οι τοίχοι αποτελούνται από αργίλιο, κράμα μαγγανίου με μαγνήσιο, συν επικαλύψεις και χρώμα, ενώ η κορυφή είναι σκληρότερο κράμα μαγνησίου και αργιλίου. Στη συμβατική ανακύκλωση αυτά τα υλικά τήκονται μαζί, με αποτέλεσμα ένα ασθενέστερο και λιγότερο χρήσιμα τύπου </a:t>
            </a:r>
            <a:r>
              <a:rPr lang="el-GR" sz="1350" dirty="0" err="1"/>
              <a:t>υλικο</a:t>
            </a:r>
            <a:r>
              <a:rPr lang="el-GR" sz="1350" dirty="0"/>
              <a:t>.</a:t>
            </a:r>
          </a:p>
        </p:txBody>
      </p:sp>
    </p:spTree>
    <p:extLst>
      <p:ext uri="{BB962C8B-B14F-4D97-AF65-F5344CB8AC3E}">
        <p14:creationId xmlns:p14="http://schemas.microsoft.com/office/powerpoint/2010/main" val="280521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Βιολογικός μεταβολισμός</a:t>
            </a:r>
            <a:endParaRPr lang="en-US" dirty="0"/>
          </a:p>
        </p:txBody>
      </p:sp>
      <p:sp>
        <p:nvSpPr>
          <p:cNvPr id="3" name="Content Placeholder 2"/>
          <p:cNvSpPr>
            <a:spLocks noGrp="1"/>
          </p:cNvSpPr>
          <p:nvPr>
            <p:ph idx="1"/>
          </p:nvPr>
        </p:nvSpPr>
        <p:spPr/>
        <p:txBody>
          <a:bodyPr/>
          <a:lstStyle/>
          <a:p>
            <a:r>
              <a:rPr lang="el-GR" sz="2000" dirty="0"/>
              <a:t>Κάθε υλικό που ανήκει στον </a:t>
            </a:r>
            <a:r>
              <a:rPr lang="el-GR" sz="2000" dirty="0" err="1" smtClean="0"/>
              <a:t>βιολογικο</a:t>
            </a:r>
            <a:r>
              <a:rPr lang="el-GR" sz="2000" dirty="0" smtClean="0"/>
              <a:t> μεταβολισμό </a:t>
            </a:r>
            <a:r>
              <a:rPr lang="el-GR" sz="2000" dirty="0"/>
              <a:t>θεωρείται ένα </a:t>
            </a:r>
            <a:r>
              <a:rPr lang="el-GR" sz="2000" dirty="0" smtClean="0"/>
              <a:t>«φυσικό θρεπτικό </a:t>
            </a:r>
            <a:r>
              <a:rPr lang="el-GR" sz="2000" dirty="0"/>
              <a:t>συστατικό» </a:t>
            </a:r>
            <a:r>
              <a:rPr lang="el-GR" sz="2000" dirty="0" smtClean="0"/>
              <a:t>(</a:t>
            </a:r>
            <a:r>
              <a:rPr lang="en-US" sz="2000" dirty="0" smtClean="0"/>
              <a:t>biological nutrient</a:t>
            </a:r>
            <a:r>
              <a:rPr lang="en-US" sz="2000" dirty="0"/>
              <a:t>)</a:t>
            </a:r>
            <a:r>
              <a:rPr lang="el-GR" sz="2000" dirty="0"/>
              <a:t>.</a:t>
            </a:r>
          </a:p>
          <a:p>
            <a:r>
              <a:rPr lang="el-GR" sz="2000" dirty="0"/>
              <a:t>Τέτοια υλικά είναι </a:t>
            </a:r>
            <a:r>
              <a:rPr lang="el-GR" sz="2000" dirty="0" smtClean="0"/>
              <a:t>όλα τα βιοδιασπώμενα υλικά.</a:t>
            </a:r>
          </a:p>
          <a:p>
            <a:r>
              <a:rPr lang="el-GR" sz="2000" dirty="0" smtClean="0"/>
              <a:t>Όλα τα εφήμερα παραπροϊόντα της σχεδίασης (π.χ. συσκευασίες </a:t>
            </a:r>
            <a:r>
              <a:rPr lang="el-GR" sz="2000" dirty="0" err="1" smtClean="0"/>
              <a:t>κλπ</a:t>
            </a:r>
            <a:r>
              <a:rPr lang="el-GR" sz="2000" dirty="0" smtClean="0"/>
              <a:t>) θα πρέπει να αποτελούνται αποκλειστικά από τέτοια υλικά.</a:t>
            </a:r>
          </a:p>
          <a:p>
            <a:r>
              <a:rPr lang="el-GR" sz="2000" dirty="0"/>
              <a:t>Τα υλικά σε αυτή τη κατηγορία </a:t>
            </a:r>
            <a:r>
              <a:rPr lang="el-GR" sz="2000" dirty="0" smtClean="0"/>
              <a:t>μπορούν να πεταχτούν στο έδαφος ώστε να ανοικοδομηθούν αφού </a:t>
            </a:r>
            <a:r>
              <a:rPr lang="el-GR" sz="2000" dirty="0"/>
              <a:t>το προϊόν του οποίου είναι μέρος φτάσει στο τέλος της χρηστικής ζωής του</a:t>
            </a:r>
            <a:r>
              <a:rPr lang="el-GR" sz="2000" dirty="0" smtClean="0"/>
              <a:t>.</a:t>
            </a:r>
          </a:p>
          <a:p>
            <a:r>
              <a:rPr lang="el-GR" sz="2000" dirty="0" smtClean="0"/>
              <a:t>Κάθε υλικό του βιολογικού μεταβολισμού θα πρέπει να μπορεί να πέσει στο έδαφος και </a:t>
            </a:r>
            <a:r>
              <a:rPr lang="el-GR" sz="2000" dirty="0" err="1" smtClean="0"/>
              <a:t>αποδομηθεί</a:t>
            </a:r>
            <a:r>
              <a:rPr lang="el-GR" sz="2000" dirty="0" smtClean="0"/>
              <a:t> χωρίς καμία αρνητική επίπτωση στο περιβάλλον.</a:t>
            </a:r>
            <a:endParaRPr lang="el-GR" sz="2000" dirty="0"/>
          </a:p>
          <a:p>
            <a:endParaRPr lang="el-GR" sz="2000" dirty="0"/>
          </a:p>
          <a:p>
            <a:endParaRPr lang="en-US" sz="2000" dirty="0"/>
          </a:p>
        </p:txBody>
      </p:sp>
    </p:spTree>
    <p:extLst>
      <p:ext uri="{BB962C8B-B14F-4D97-AF65-F5344CB8AC3E}">
        <p14:creationId xmlns:p14="http://schemas.microsoft.com/office/powerpoint/2010/main" val="72664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 food</a:t>
            </a:r>
            <a:endParaRPr lang="en-US" dirty="0"/>
          </a:p>
        </p:txBody>
      </p:sp>
      <p:sp>
        <p:nvSpPr>
          <p:cNvPr id="3" name="Content Placeholder 2"/>
          <p:cNvSpPr>
            <a:spLocks noGrp="1"/>
          </p:cNvSpPr>
          <p:nvPr>
            <p:ph idx="1"/>
          </p:nvPr>
        </p:nvSpPr>
        <p:spPr>
          <a:xfrm>
            <a:off x="320468" y="1196752"/>
            <a:ext cx="8530839" cy="4557238"/>
          </a:xfrm>
        </p:spPr>
        <p:txBody>
          <a:bodyPr/>
          <a:lstStyle/>
          <a:p>
            <a:r>
              <a:rPr lang="en-US" sz="2000" dirty="0">
                <a:hlinkClick r:id="rId2"/>
              </a:rPr>
              <a:t>https://</a:t>
            </a:r>
            <a:r>
              <a:rPr lang="en-US" sz="2000" dirty="0" smtClean="0">
                <a:hlinkClick r:id="rId2"/>
              </a:rPr>
              <a:t>vimeo.com/3237777</a:t>
            </a:r>
            <a:endParaRPr lang="el-GR" sz="2000" dirty="0" smtClean="0"/>
          </a:p>
          <a:p>
            <a:r>
              <a:rPr lang="el-GR" sz="2000" dirty="0"/>
              <a:t>Οι συγγραφείς προτείνουν μια ιδέα </a:t>
            </a:r>
            <a:r>
              <a:rPr lang="el-GR" sz="2000" dirty="0" smtClean="0"/>
              <a:t>ενός συστήματος παραγωγής που </a:t>
            </a:r>
            <a:r>
              <a:rPr lang="el-GR" sz="2000" dirty="0"/>
              <a:t>θα καταργήσει την έννοια του αποβλήτου</a:t>
            </a:r>
            <a:r>
              <a:rPr lang="el-GR" sz="2000" dirty="0" smtClean="0"/>
              <a:t>.</a:t>
            </a:r>
          </a:p>
          <a:p>
            <a:r>
              <a:rPr lang="el-GR" sz="2000" dirty="0" smtClean="0"/>
              <a:t>Για </a:t>
            </a:r>
            <a:r>
              <a:rPr lang="el-GR" sz="2000" dirty="0"/>
              <a:t>να το πετύχουμε </a:t>
            </a:r>
            <a:r>
              <a:rPr lang="el-GR" sz="2000" dirty="0" smtClean="0"/>
              <a:t>το παραπάνω πρέπει </a:t>
            </a:r>
            <a:r>
              <a:rPr lang="el-GR" sz="2000" dirty="0"/>
              <a:t>να </a:t>
            </a:r>
            <a:r>
              <a:rPr lang="el-GR" sz="2000" dirty="0" smtClean="0"/>
              <a:t>αναλύσουμε και να κατανοήσουμε τις επιπτώσεις όλων των υλικών </a:t>
            </a:r>
            <a:r>
              <a:rPr lang="el-GR" sz="2000" dirty="0"/>
              <a:t>που χρησιμοποιούνται </a:t>
            </a:r>
            <a:r>
              <a:rPr lang="el-GR" sz="2000" dirty="0" smtClean="0"/>
              <a:t>σήμερα.</a:t>
            </a:r>
          </a:p>
          <a:p>
            <a:r>
              <a:rPr lang="el-GR" sz="2000" dirty="0" smtClean="0"/>
              <a:t>Σε </a:t>
            </a:r>
            <a:r>
              <a:rPr lang="el-GR" sz="2000" dirty="0"/>
              <a:t>περιπτώσεις όπου δεν υπάρχει υποκατάστατο </a:t>
            </a:r>
            <a:r>
              <a:rPr lang="el-GR" sz="2000" dirty="0" smtClean="0"/>
              <a:t>διαθέσιμο στόχος είναι η μείωση των </a:t>
            </a:r>
            <a:r>
              <a:rPr lang="el-GR" sz="2000" dirty="0"/>
              <a:t>τοξικά </a:t>
            </a:r>
            <a:r>
              <a:rPr lang="el-GR" sz="2000" dirty="0" smtClean="0"/>
              <a:t>υλικά</a:t>
            </a:r>
            <a:r>
              <a:rPr lang="el-GR" sz="2000" dirty="0"/>
              <a:t> </a:t>
            </a:r>
            <a:r>
              <a:rPr lang="el-GR" sz="2000" dirty="0" smtClean="0"/>
              <a:t>και η ασφαλής διαχείριση τους μετρά το τέλος του κύκλου ζωής μέχρι την ανακάλυψη ενός τρόπο </a:t>
            </a:r>
            <a:r>
              <a:rPr lang="el-GR" sz="2000" dirty="0" err="1" smtClean="0"/>
              <a:t>απότοξικοποίησης</a:t>
            </a:r>
            <a:r>
              <a:rPr lang="el-GR" sz="2000" dirty="0" smtClean="0"/>
              <a:t> </a:t>
            </a:r>
            <a:r>
              <a:rPr lang="en-US" sz="2000" dirty="0" smtClean="0"/>
              <a:t>(detoxification)</a:t>
            </a:r>
            <a:endParaRPr lang="el-GR" sz="2000" dirty="0" smtClean="0"/>
          </a:p>
          <a:p>
            <a:r>
              <a:rPr lang="el-GR" sz="2000" dirty="0" smtClean="0"/>
              <a:t>Μετά </a:t>
            </a:r>
            <a:r>
              <a:rPr lang="el-GR" sz="2000" dirty="0"/>
              <a:t>από ενδελεχή εξέταση </a:t>
            </a:r>
            <a:r>
              <a:rPr lang="el-GR" sz="2000" dirty="0" smtClean="0"/>
              <a:t>του συστήματος παραγωγής οι </a:t>
            </a:r>
            <a:r>
              <a:rPr lang="el-GR" sz="2000" dirty="0"/>
              <a:t>συγγραφείς διαπίστωσαν ότι πολλές </a:t>
            </a:r>
            <a:r>
              <a:rPr lang="el-GR" sz="2000" dirty="0" smtClean="0"/>
              <a:t>φορές παρωχημένα </a:t>
            </a:r>
            <a:r>
              <a:rPr lang="el-GR" sz="2000" dirty="0"/>
              <a:t>τοξικά υλικά που χρησιμοποιούνται, αν και δεν υπάρχει ανάγκη </a:t>
            </a:r>
            <a:r>
              <a:rPr lang="el-GR" sz="2000" dirty="0" smtClean="0"/>
              <a:t>ή υπάρχουν </a:t>
            </a:r>
            <a:r>
              <a:rPr lang="el-GR" sz="2000" dirty="0"/>
              <a:t>ασφαλή υποκατάστατα.</a:t>
            </a:r>
            <a:endParaRPr lang="en-US" sz="2000" dirty="0"/>
          </a:p>
        </p:txBody>
      </p:sp>
    </p:spTree>
    <p:extLst>
      <p:ext uri="{BB962C8B-B14F-4D97-AF65-F5344CB8AC3E}">
        <p14:creationId xmlns:p14="http://schemas.microsoft.com/office/powerpoint/2010/main" val="405303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bluehaired.com/corner/wp-content/uploads/2009/12/c2c-princi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 y="1070382"/>
            <a:ext cx="9139251" cy="493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03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097" y="1070383"/>
            <a:ext cx="7894244" cy="4851416"/>
          </a:xfrm>
          <a:prstGeom prst="rect">
            <a:avLst/>
          </a:prstGeom>
        </p:spPr>
      </p:pic>
    </p:spTree>
    <p:extLst>
      <p:ext uri="{BB962C8B-B14F-4D97-AF65-F5344CB8AC3E}">
        <p14:creationId xmlns:p14="http://schemas.microsoft.com/office/powerpoint/2010/main" val="11274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Τερατώδη υβρίδια</a:t>
            </a:r>
            <a:endParaRPr lang="en-US" dirty="0"/>
          </a:p>
        </p:txBody>
      </p:sp>
      <p:sp>
        <p:nvSpPr>
          <p:cNvPr id="3" name="Content Placeholder 2"/>
          <p:cNvSpPr>
            <a:spLocks noGrp="1"/>
          </p:cNvSpPr>
          <p:nvPr>
            <p:ph idx="1"/>
          </p:nvPr>
        </p:nvSpPr>
        <p:spPr/>
        <p:txBody>
          <a:bodyPr/>
          <a:lstStyle/>
          <a:p>
            <a:r>
              <a:rPr lang="el-GR" sz="2400" dirty="0"/>
              <a:t>Ένας όρος που επινοήθηκε από τον </a:t>
            </a:r>
            <a:r>
              <a:rPr lang="el-GR" sz="2400" dirty="0" err="1"/>
              <a:t>Michael</a:t>
            </a:r>
            <a:r>
              <a:rPr lang="el-GR" sz="2400" dirty="0"/>
              <a:t> </a:t>
            </a:r>
            <a:r>
              <a:rPr lang="el-GR" sz="2400" dirty="0" err="1"/>
              <a:t>Braungart</a:t>
            </a:r>
            <a:r>
              <a:rPr lang="el-GR" sz="2400" dirty="0"/>
              <a:t> και </a:t>
            </a:r>
            <a:r>
              <a:rPr lang="el-GR" sz="2400" dirty="0" err="1"/>
              <a:t>William</a:t>
            </a:r>
            <a:r>
              <a:rPr lang="el-GR" sz="2400" dirty="0"/>
              <a:t> </a:t>
            </a:r>
            <a:r>
              <a:rPr lang="el-GR" sz="2400" dirty="0" err="1"/>
              <a:t>McDonough</a:t>
            </a:r>
            <a:r>
              <a:rPr lang="el-GR" sz="2400" dirty="0"/>
              <a:t> για ένα προϊόν, </a:t>
            </a:r>
            <a:r>
              <a:rPr lang="el-GR" sz="2400" dirty="0" smtClean="0"/>
              <a:t>συστατικό </a:t>
            </a:r>
            <a:r>
              <a:rPr lang="el-GR" sz="2400" dirty="0"/>
              <a:t>ή υλικό που συνδυάζει τις τεχνικές και τις οργανικές θρεπτικές </a:t>
            </a:r>
            <a:r>
              <a:rPr lang="el-GR" sz="2400" dirty="0" smtClean="0"/>
              <a:t>ουσίες </a:t>
            </a:r>
            <a:r>
              <a:rPr lang="el-GR" sz="2400" dirty="0"/>
              <a:t>με έναν τρόπο που δεν μπορεί εύκολα να </a:t>
            </a:r>
            <a:r>
              <a:rPr lang="el-GR" sz="2400" dirty="0" smtClean="0"/>
              <a:t>διαχωριστούν. </a:t>
            </a:r>
          </a:p>
          <a:p>
            <a:r>
              <a:rPr lang="el-GR" sz="2400" dirty="0" smtClean="0"/>
              <a:t>Αυτός ο συνδυασμός καθιστά το υλικά </a:t>
            </a:r>
            <a:r>
              <a:rPr lang="el-GR" sz="2400" dirty="0"/>
              <a:t>ανίκανο να </a:t>
            </a:r>
            <a:r>
              <a:rPr lang="el-GR" sz="2400" dirty="0" smtClean="0"/>
              <a:t>ανακυκλωθεί </a:t>
            </a:r>
            <a:r>
              <a:rPr lang="el-GR" sz="2400" dirty="0"/>
              <a:t>ή να </a:t>
            </a:r>
            <a:r>
              <a:rPr lang="el-GR" sz="2400" dirty="0" smtClean="0"/>
              <a:t>επαναχρησιμοποιηθεί. </a:t>
            </a:r>
          </a:p>
          <a:p>
            <a:r>
              <a:rPr lang="el-GR" sz="2400" dirty="0" smtClean="0"/>
              <a:t>Τα τερατώδη </a:t>
            </a:r>
            <a:r>
              <a:rPr lang="el-GR" sz="2400" dirty="0"/>
              <a:t>υβρίδια </a:t>
            </a:r>
            <a:r>
              <a:rPr lang="el-GR" sz="2400" dirty="0" smtClean="0"/>
              <a:t>συμβάλουν </a:t>
            </a:r>
            <a:r>
              <a:rPr lang="el-GR" sz="2400" dirty="0"/>
              <a:t>στην ροή των αποβλήτων και δεν μπορούν να επαναχρησιμοποιηθούν</a:t>
            </a:r>
            <a:r>
              <a:rPr lang="el-GR" sz="2400" dirty="0" smtClean="0"/>
              <a:t>. Καταλήγουν δηλαδή στις χωματερές.</a:t>
            </a:r>
          </a:p>
          <a:p>
            <a:r>
              <a:rPr lang="el-GR" sz="2400" dirty="0" smtClean="0"/>
              <a:t>Ίσως το καλλίτερο παράδειγμα τέτοιου υλικού είναι το </a:t>
            </a:r>
            <a:r>
              <a:rPr lang="en-US" sz="2400" dirty="0" err="1" smtClean="0"/>
              <a:t>tetrapak</a:t>
            </a:r>
            <a:endParaRPr lang="en-US" sz="2400" dirty="0"/>
          </a:p>
        </p:txBody>
      </p:sp>
    </p:spTree>
    <p:extLst>
      <p:ext uri="{BB962C8B-B14F-4D97-AF65-F5344CB8AC3E}">
        <p14:creationId xmlns:p14="http://schemas.microsoft.com/office/powerpoint/2010/main" val="402047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a:t>
            </a:r>
            <a:r>
              <a:rPr lang="el-GR" dirty="0"/>
              <a:t>του </a:t>
            </a:r>
            <a:r>
              <a:rPr lang="el-GR" dirty="0" smtClean="0"/>
              <a:t>ηλιακού εισοδήματος</a:t>
            </a:r>
            <a:endParaRPr lang="en-US" dirty="0"/>
          </a:p>
        </p:txBody>
      </p:sp>
      <p:sp>
        <p:nvSpPr>
          <p:cNvPr id="3" name="Content Placeholder 2"/>
          <p:cNvSpPr>
            <a:spLocks noGrp="1"/>
          </p:cNvSpPr>
          <p:nvPr>
            <p:ph idx="1"/>
          </p:nvPr>
        </p:nvSpPr>
        <p:spPr>
          <a:xfrm>
            <a:off x="270457" y="2366010"/>
            <a:ext cx="8683580" cy="3465705"/>
          </a:xfrm>
        </p:spPr>
        <p:txBody>
          <a:bodyPr>
            <a:normAutofit fontScale="55000" lnSpcReduction="20000"/>
          </a:bodyPr>
          <a:lstStyle/>
          <a:p>
            <a:r>
              <a:rPr lang="el-GR" dirty="0" smtClean="0"/>
              <a:t>Κατά την </a:t>
            </a:r>
            <a:r>
              <a:rPr lang="el-GR" dirty="0"/>
              <a:t>πρώτη βιομηχανική επανάσταση </a:t>
            </a:r>
            <a:r>
              <a:rPr lang="el-GR" dirty="0" smtClean="0"/>
              <a:t>η ενέργεια που χρησιμοποιήθηκε προήλθε κατά </a:t>
            </a:r>
            <a:r>
              <a:rPr lang="el-GR" dirty="0"/>
              <a:t>κύριο λόγο από τις δεξαμενές του παρελθόντος. Χρησιμοποιήθηκαν ορυκτά καύσιμα που </a:t>
            </a:r>
            <a:r>
              <a:rPr lang="el-GR" dirty="0" smtClean="0"/>
              <a:t>είχαν </a:t>
            </a:r>
            <a:r>
              <a:rPr lang="el-GR" dirty="0"/>
              <a:t>δημιουργηθεί πριν από εκατομμύρια χρόνια. </a:t>
            </a:r>
            <a:endParaRPr lang="el-GR" dirty="0" smtClean="0"/>
          </a:p>
          <a:p>
            <a:r>
              <a:rPr lang="el-GR" dirty="0" smtClean="0"/>
              <a:t>Η </a:t>
            </a:r>
            <a:r>
              <a:rPr lang="el-GR" dirty="0"/>
              <a:t>πυρηνική </a:t>
            </a:r>
            <a:r>
              <a:rPr lang="el-GR" dirty="0" smtClean="0"/>
              <a:t>είναι πολύ </a:t>
            </a:r>
            <a:r>
              <a:rPr lang="el-GR" dirty="0"/>
              <a:t>επικίνδυνο ευθύνες για </a:t>
            </a:r>
            <a:r>
              <a:rPr lang="el-GR" dirty="0" smtClean="0"/>
              <a:t>τις μελλοντικές </a:t>
            </a:r>
            <a:r>
              <a:rPr lang="el-GR" dirty="0"/>
              <a:t>γενιές. </a:t>
            </a:r>
            <a:endParaRPr lang="el-GR" dirty="0" smtClean="0"/>
          </a:p>
          <a:p>
            <a:r>
              <a:rPr lang="el-GR" dirty="0" smtClean="0"/>
              <a:t>Τα </a:t>
            </a:r>
            <a:r>
              <a:rPr lang="el-GR" dirty="0"/>
              <a:t>συστήματα που κινούνται με ηλιακή ενέργεια είναι συστήματα που χρησιμοποιούν τη σημερινή ενέργεια, χωρίς </a:t>
            </a:r>
            <a:r>
              <a:rPr lang="el-GR" dirty="0" smtClean="0"/>
              <a:t>να θέτουν το </a:t>
            </a:r>
            <a:r>
              <a:rPr lang="el-GR" dirty="0"/>
              <a:t>μέλλον των παιδιών μας και των παιδιών τους σε κίνδυνο. </a:t>
            </a:r>
            <a:endParaRPr lang="el-GR" dirty="0" smtClean="0"/>
          </a:p>
          <a:p>
            <a:r>
              <a:rPr lang="el-GR" dirty="0" smtClean="0"/>
              <a:t>Η </a:t>
            </a:r>
            <a:r>
              <a:rPr lang="el-GR" dirty="0"/>
              <a:t>άμεση σύλληψη της ηλιακής ενέργειας είναι μια </a:t>
            </a:r>
            <a:r>
              <a:rPr lang="el-GR" dirty="0" smtClean="0"/>
              <a:t>δυνατότητα.  Ακόμα η αιολική ενέργεια, </a:t>
            </a:r>
            <a:r>
              <a:rPr lang="el-GR" dirty="0"/>
              <a:t>που δημιουργήθηκε ως αποτέλεσμα του ηλιακού φωτός που προκαλεί θερμικές διαφορές στην ατμόσφαιρα, είναι μια περαιτέρω πηγή. Βιομάζα και άλλες </a:t>
            </a:r>
            <a:r>
              <a:rPr lang="el-GR" dirty="0" smtClean="0"/>
              <a:t>πηγές ανανεώσιμης </a:t>
            </a:r>
            <a:r>
              <a:rPr lang="el-GR" dirty="0"/>
              <a:t>ενέργειας </a:t>
            </a:r>
            <a:r>
              <a:rPr lang="el-GR" dirty="0" smtClean="0"/>
              <a:t>πχ κύματα αποτελούν </a:t>
            </a:r>
            <a:r>
              <a:rPr lang="el-GR" dirty="0"/>
              <a:t>επίσης αξιόπιστες δυνατότητες</a:t>
            </a:r>
            <a:r>
              <a:rPr lang="el-GR" dirty="0" smtClean="0"/>
              <a:t>.</a:t>
            </a:r>
          </a:p>
          <a:p>
            <a:r>
              <a:rPr lang="el-GR" dirty="0" smtClean="0"/>
              <a:t>Ο ήλιος είναι μια πηγή ενέργειας πέρα από τα σύνορα του πλανήτη!</a:t>
            </a:r>
            <a:endParaRPr lang="en-US" dirty="0"/>
          </a:p>
        </p:txBody>
      </p:sp>
    </p:spTree>
    <p:extLst>
      <p:ext uri="{BB962C8B-B14F-4D97-AF65-F5344CB8AC3E}">
        <p14:creationId xmlns:p14="http://schemas.microsoft.com/office/powerpoint/2010/main" val="71957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Υιοθέτηση ποικιλομορφίας</a:t>
            </a:r>
            <a:endParaRPr lang="en-US" dirty="0"/>
          </a:p>
        </p:txBody>
      </p:sp>
      <p:sp>
        <p:nvSpPr>
          <p:cNvPr id="3" name="Content Placeholder 2"/>
          <p:cNvSpPr>
            <a:spLocks noGrp="1"/>
          </p:cNvSpPr>
          <p:nvPr>
            <p:ph idx="1"/>
          </p:nvPr>
        </p:nvSpPr>
        <p:spPr>
          <a:xfrm>
            <a:off x="408124" y="2279077"/>
            <a:ext cx="8326191" cy="3591274"/>
          </a:xfrm>
        </p:spPr>
        <p:txBody>
          <a:bodyPr>
            <a:normAutofit fontScale="47500" lnSpcReduction="20000"/>
          </a:bodyPr>
          <a:lstStyle/>
          <a:p>
            <a:pPr>
              <a:lnSpc>
                <a:spcPct val="150000"/>
              </a:lnSpc>
            </a:pPr>
            <a:r>
              <a:rPr lang="el-GR" dirty="0" smtClean="0"/>
              <a:t>Τα φυσικά συστήματα αναπτύσσονται </a:t>
            </a:r>
            <a:r>
              <a:rPr lang="el-GR" dirty="0"/>
              <a:t>και </a:t>
            </a:r>
            <a:r>
              <a:rPr lang="el-GR" dirty="0" smtClean="0"/>
              <a:t>ανθίζουν </a:t>
            </a:r>
            <a:r>
              <a:rPr lang="el-GR" dirty="0"/>
              <a:t>μέσα από την πολυπλοκότητα</a:t>
            </a:r>
            <a:r>
              <a:rPr lang="el-GR" dirty="0" smtClean="0"/>
              <a:t>.</a:t>
            </a:r>
          </a:p>
          <a:p>
            <a:pPr>
              <a:lnSpc>
                <a:spcPct val="150000"/>
              </a:lnSpc>
            </a:pPr>
            <a:r>
              <a:rPr lang="el-GR" dirty="0" smtClean="0"/>
              <a:t> Οι λύσεις που προτάσσονται μετά την βιομηχανική επανάσταση χαρακτηρίζονται από την ομοιομορφία, βασικό χαρακτηριστικό της παγκοσμιοποίησης</a:t>
            </a:r>
          </a:p>
          <a:p>
            <a:pPr>
              <a:lnSpc>
                <a:spcPct val="150000"/>
              </a:lnSpc>
            </a:pPr>
            <a:r>
              <a:rPr lang="el-GR" dirty="0" smtClean="0"/>
              <a:t>Η </a:t>
            </a:r>
            <a:r>
              <a:rPr lang="el-GR" dirty="0"/>
              <a:t>φύση υποστηρίζει μια σχεδόν ατέλειωτη αφθονία </a:t>
            </a:r>
            <a:r>
              <a:rPr lang="el-GR" dirty="0" smtClean="0"/>
              <a:t>ποικιλίας </a:t>
            </a:r>
            <a:r>
              <a:rPr lang="el-GR" dirty="0"/>
              <a:t>και </a:t>
            </a:r>
            <a:r>
              <a:rPr lang="el-GR" dirty="0" smtClean="0"/>
              <a:t>ποικιλομορφίας</a:t>
            </a:r>
            <a:r>
              <a:rPr lang="el-GR" dirty="0"/>
              <a:t>. </a:t>
            </a:r>
            <a:r>
              <a:rPr lang="el-GR" dirty="0" smtClean="0"/>
              <a:t>Η σχεδίαση και η παραγωγή </a:t>
            </a:r>
            <a:r>
              <a:rPr lang="el-GR" dirty="0"/>
              <a:t>προϊόντων πρέπει ομοίως να αντιμετωπιστεί με την ίδια κλίση </a:t>
            </a:r>
            <a:r>
              <a:rPr lang="el-GR" dirty="0" smtClean="0"/>
              <a:t>προς την </a:t>
            </a:r>
            <a:r>
              <a:rPr lang="el-GR" dirty="0"/>
              <a:t>πολυμορφία και την ποικιλία</a:t>
            </a:r>
            <a:r>
              <a:rPr lang="el-GR" dirty="0" smtClean="0"/>
              <a:t>.</a:t>
            </a:r>
          </a:p>
          <a:p>
            <a:pPr>
              <a:lnSpc>
                <a:spcPct val="150000"/>
              </a:lnSpc>
            </a:pPr>
            <a:r>
              <a:rPr lang="el-GR" dirty="0" smtClean="0"/>
              <a:t>Μεσώ της συστημικ</a:t>
            </a:r>
            <a:r>
              <a:rPr lang="el-GR" dirty="0"/>
              <a:t>ή</a:t>
            </a:r>
            <a:r>
              <a:rPr lang="el-GR" dirty="0" smtClean="0"/>
              <a:t>ς καινοτομίας και της υιοθέτησης θετικών κύκλων σχεδιαστής (</a:t>
            </a:r>
            <a:r>
              <a:rPr lang="en-US" dirty="0" smtClean="0"/>
              <a:t>virtuous cycles) </a:t>
            </a:r>
            <a:r>
              <a:rPr lang="el-GR" dirty="0" smtClean="0"/>
              <a:t> είναι δυνατή η δημιουργία λύσεων που αντιγράφουν αυτή τη φυσική τάση</a:t>
            </a:r>
          </a:p>
        </p:txBody>
      </p:sp>
    </p:spTree>
    <p:extLst>
      <p:ext uri="{BB962C8B-B14F-4D97-AF65-F5344CB8AC3E}">
        <p14:creationId xmlns:p14="http://schemas.microsoft.com/office/powerpoint/2010/main" val="24936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Cradle to cradle</a:t>
            </a:r>
            <a:endParaRPr lang="en-US" dirty="0"/>
          </a:p>
        </p:txBody>
      </p:sp>
      <p:sp>
        <p:nvSpPr>
          <p:cNvPr id="3" name="Subtitle 2"/>
          <p:cNvSpPr>
            <a:spLocks noGrp="1"/>
          </p:cNvSpPr>
          <p:nvPr>
            <p:ph type="subTitle" idx="1"/>
          </p:nvPr>
        </p:nvSpPr>
        <p:spPr/>
        <p:txBody>
          <a:bodyPr/>
          <a:lstStyle/>
          <a:p>
            <a:r>
              <a:rPr lang="el-GR" dirty="0" smtClean="0">
                <a:latin typeface="Segoe UI" panose="020B0502040204020203" pitchFamily="34" charset="0"/>
                <a:cs typeface="Segoe UI" panose="020B0502040204020203" pitchFamily="34" charset="0"/>
              </a:rPr>
              <a:t>9020 Σχεδίαση για αειφορία</a:t>
            </a:r>
            <a:endParaRPr lang="en-US" dirty="0" smtClean="0">
              <a:latin typeface="Segoe UI" panose="020B0502040204020203" pitchFamily="34" charset="0"/>
              <a:cs typeface="Segoe UI" panose="020B0502040204020203" pitchFamily="34" charset="0"/>
            </a:endParaRPr>
          </a:p>
          <a:p>
            <a:r>
              <a:rPr lang="el-GR" dirty="0" smtClean="0">
                <a:latin typeface="Segoe UI" panose="020B0502040204020203" pitchFamily="34" charset="0"/>
                <a:cs typeface="Segoe UI" panose="020B0502040204020203" pitchFamily="34" charset="0"/>
              </a:rPr>
              <a:t>Εβδομάδα 6η</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6281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a:t>
            </a:r>
            <a:endParaRPr lang="en-US" dirty="0"/>
          </a:p>
        </p:txBody>
      </p:sp>
      <p:sp>
        <p:nvSpPr>
          <p:cNvPr id="3" name="Content Placeholder 2"/>
          <p:cNvSpPr>
            <a:spLocks noGrp="1"/>
          </p:cNvSpPr>
          <p:nvPr>
            <p:ph idx="1"/>
          </p:nvPr>
        </p:nvSpPr>
        <p:spPr/>
        <p:txBody>
          <a:bodyPr>
            <a:normAutofit/>
          </a:bodyPr>
          <a:lstStyle/>
          <a:p>
            <a:r>
              <a:rPr lang="el-GR" sz="1800" dirty="0"/>
              <a:t>Το </a:t>
            </a:r>
            <a:r>
              <a:rPr lang="el-GR" sz="1800" b="1" dirty="0" err="1"/>
              <a:t>cradle</a:t>
            </a:r>
            <a:r>
              <a:rPr lang="el-GR" sz="1800" b="1" dirty="0"/>
              <a:t> </a:t>
            </a:r>
            <a:r>
              <a:rPr lang="el-GR" sz="1800" b="1" dirty="0" err="1"/>
              <a:t>to</a:t>
            </a:r>
            <a:r>
              <a:rPr lang="el-GR" sz="1800" b="1" dirty="0"/>
              <a:t> </a:t>
            </a:r>
            <a:r>
              <a:rPr lang="el-GR" sz="1800" b="1" dirty="0" err="1"/>
              <a:t>cradle</a:t>
            </a:r>
            <a:r>
              <a:rPr lang="el-GR" sz="1800" b="1" dirty="0"/>
              <a:t> </a:t>
            </a:r>
            <a:r>
              <a:rPr lang="el-GR" sz="1800" dirty="0"/>
              <a:t>(C2C) είναι ένα πλαίσιο σχεδίασης για αειφορία που αναπτύχθηκε από τους </a:t>
            </a:r>
            <a:r>
              <a:rPr lang="el-GR" sz="1800" dirty="0" err="1"/>
              <a:t>Braungart</a:t>
            </a:r>
            <a:r>
              <a:rPr lang="el-GR" sz="1800" dirty="0"/>
              <a:t> και </a:t>
            </a:r>
            <a:r>
              <a:rPr lang="el-GR" sz="1800" dirty="0" err="1"/>
              <a:t>McDonough</a:t>
            </a:r>
            <a:r>
              <a:rPr lang="el-GR" sz="1800" dirty="0"/>
              <a:t> και το οποίο εντοπίζει ως κύριο σημείο αλλαγής την παραγωγική διαδικασία. Οι συγγραφείς θεωρούν πως είναι δυνατόν να περάσουμε από το σημερινό μοντέλο παραγωγής σε ένα νέο σύστημα το οποίο δεν θα καταστρέφει το περιβάλλον και τους ανθρώπους μέσα σε αυτό</a:t>
            </a:r>
            <a:endParaRPr lang="en-US" dirty="0"/>
          </a:p>
        </p:txBody>
      </p:sp>
    </p:spTree>
    <p:extLst>
      <p:ext uri="{BB962C8B-B14F-4D97-AF65-F5344CB8AC3E}">
        <p14:creationId xmlns:p14="http://schemas.microsoft.com/office/powerpoint/2010/main" val="3928789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Cradle to cradle</a:t>
            </a:r>
            <a:endParaRPr lang="en-US" dirty="0"/>
          </a:p>
        </p:txBody>
      </p:sp>
      <p:sp>
        <p:nvSpPr>
          <p:cNvPr id="3" name="Content Placeholder 2"/>
          <p:cNvSpPr>
            <a:spLocks noGrp="1"/>
          </p:cNvSpPr>
          <p:nvPr>
            <p:ph idx="1"/>
          </p:nvPr>
        </p:nvSpPr>
        <p:spPr/>
        <p:txBody>
          <a:bodyPr/>
          <a:lstStyle/>
          <a:p>
            <a:r>
              <a:rPr lang="el-GR" sz="2800" dirty="0"/>
              <a:t>Ο όρος λίκνο σε λίκνο επινοήθηκε από τον </a:t>
            </a:r>
            <a:r>
              <a:rPr lang="el-GR" sz="2800" dirty="0" err="1"/>
              <a:t>Walter</a:t>
            </a:r>
            <a:r>
              <a:rPr lang="el-GR" sz="2800" dirty="0"/>
              <a:t> </a:t>
            </a:r>
            <a:r>
              <a:rPr lang="el-GR" sz="2800" dirty="0" err="1"/>
              <a:t>Stahel</a:t>
            </a:r>
            <a:r>
              <a:rPr lang="el-GR" sz="2800" dirty="0"/>
              <a:t> το 1982 βιβλίο με τίτλο "</a:t>
            </a:r>
            <a:r>
              <a:rPr lang="el-GR" sz="2800" b="1" dirty="0" err="1" smtClean="0"/>
              <a:t>Jobs</a:t>
            </a:r>
            <a:r>
              <a:rPr lang="en-US" sz="2800" b="1" dirty="0"/>
              <a:t> </a:t>
            </a:r>
            <a:r>
              <a:rPr lang="en-US" sz="2800" b="1" dirty="0" smtClean="0"/>
              <a:t>for tomorrow </a:t>
            </a:r>
            <a:r>
              <a:rPr lang="el-GR" sz="2800" b="1" dirty="0" smtClean="0"/>
              <a:t>, </a:t>
            </a:r>
            <a:r>
              <a:rPr lang="en-US" sz="2800" b="1" dirty="0"/>
              <a:t>the Potential for Substituting Manpower for </a:t>
            </a:r>
            <a:r>
              <a:rPr lang="en-US" sz="2800" b="1" dirty="0" smtClean="0"/>
              <a:t>Energy” </a:t>
            </a:r>
            <a:r>
              <a:rPr lang="el-GR" sz="2800" dirty="0" err="1" smtClean="0"/>
              <a:t>στ</a:t>
            </a:r>
            <a:r>
              <a:rPr lang="en-US" sz="2800" dirty="0" smtClean="0"/>
              <a:t>o</a:t>
            </a:r>
            <a:r>
              <a:rPr lang="el-GR" sz="2800" dirty="0" smtClean="0"/>
              <a:t> </a:t>
            </a:r>
            <a:r>
              <a:rPr lang="el-GR" sz="2800" dirty="0"/>
              <a:t>οποία πρότεινε την ιδέα </a:t>
            </a:r>
            <a:r>
              <a:rPr lang="el-GR" sz="2800" dirty="0" smtClean="0"/>
              <a:t>μιας «οικονομίας βρόγχων» (</a:t>
            </a:r>
            <a:r>
              <a:rPr lang="en-US" sz="2800" dirty="0"/>
              <a:t>loop </a:t>
            </a:r>
            <a:r>
              <a:rPr lang="en-US" sz="2800" dirty="0" smtClean="0"/>
              <a:t>economy</a:t>
            </a:r>
            <a:r>
              <a:rPr lang="el-GR" sz="2800" dirty="0" smtClean="0"/>
              <a:t>) που </a:t>
            </a:r>
            <a:r>
              <a:rPr lang="el-GR" sz="2800" dirty="0"/>
              <a:t>θα επιτρέψει την επέκταση </a:t>
            </a:r>
            <a:r>
              <a:rPr lang="el-GR" sz="2800" dirty="0" smtClean="0"/>
              <a:t>του </a:t>
            </a:r>
            <a:r>
              <a:rPr lang="el-GR" sz="2800" dirty="0"/>
              <a:t>κύκλου ζωής </a:t>
            </a:r>
            <a:r>
              <a:rPr lang="el-GR" sz="2800" dirty="0" smtClean="0"/>
              <a:t>των </a:t>
            </a:r>
            <a:r>
              <a:rPr lang="el-GR" sz="2800" dirty="0"/>
              <a:t>προϊόντων. </a:t>
            </a:r>
            <a:r>
              <a:rPr lang="el-GR" sz="2800" dirty="0" smtClean="0"/>
              <a:t>Η </a:t>
            </a:r>
            <a:r>
              <a:rPr lang="el-GR" sz="2800" dirty="0"/>
              <a:t>ιδέα αυτή </a:t>
            </a:r>
            <a:r>
              <a:rPr lang="el-GR" sz="2800" dirty="0" smtClean="0"/>
              <a:t>δεν αποτελεί τη </a:t>
            </a:r>
            <a:r>
              <a:rPr lang="el-GR" sz="2800" dirty="0"/>
              <a:t>λύση, αλλά </a:t>
            </a:r>
            <a:r>
              <a:rPr lang="el-GR" sz="2800" dirty="0" smtClean="0"/>
              <a:t> «</a:t>
            </a:r>
            <a:r>
              <a:rPr lang="el-GR" sz="2800" i="1" dirty="0" smtClean="0"/>
              <a:t>ένα </a:t>
            </a:r>
            <a:r>
              <a:rPr lang="el-GR" sz="2800" i="1" dirty="0"/>
              <a:t>λογικό σημείο στην οποία να ξεκινήσει μια σταδιακή μετάβαση σε μια βιώσιμη κοινωνία στην οποία η πρόοδος γίνεται σύμφωνα με πεπερασμένη βάση των πόρων του </a:t>
            </a:r>
            <a:r>
              <a:rPr lang="el-GR" sz="2800" i="1" dirty="0" smtClean="0"/>
              <a:t>κόσμου</a:t>
            </a:r>
            <a:r>
              <a:rPr lang="el-GR" sz="2800" dirty="0" smtClean="0"/>
              <a:t>» (</a:t>
            </a:r>
            <a:r>
              <a:rPr lang="el-GR" sz="2800" dirty="0" err="1"/>
              <a:t>Stahel</a:t>
            </a:r>
            <a:r>
              <a:rPr lang="el-GR" sz="2800" dirty="0"/>
              <a:t> 1982)</a:t>
            </a:r>
            <a:endParaRPr lang="en-US" sz="2800" dirty="0"/>
          </a:p>
        </p:txBody>
      </p:sp>
    </p:spTree>
    <p:extLst>
      <p:ext uri="{BB962C8B-B14F-4D97-AF65-F5344CB8AC3E}">
        <p14:creationId xmlns:p14="http://schemas.microsoft.com/office/powerpoint/2010/main" val="11800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Cradle to cradle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5915" y="2366010"/>
            <a:ext cx="8745320" cy="3053715"/>
          </a:xfrm>
          <a:prstGeom prst="rect">
            <a:avLst/>
          </a:prstGeom>
        </p:spPr>
      </p:pic>
    </p:spTree>
    <p:extLst>
      <p:ext uri="{BB962C8B-B14F-4D97-AF65-F5344CB8AC3E}">
        <p14:creationId xmlns:p14="http://schemas.microsoft.com/office/powerpoint/2010/main" val="339853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Cradle to cradle</a:t>
            </a:r>
          </a:p>
        </p:txBody>
      </p:sp>
      <p:sp>
        <p:nvSpPr>
          <p:cNvPr id="3" name="Content Placeholder 2"/>
          <p:cNvSpPr>
            <a:spLocks noGrp="1"/>
          </p:cNvSpPr>
          <p:nvPr>
            <p:ph idx="1"/>
          </p:nvPr>
        </p:nvSpPr>
        <p:spPr/>
        <p:txBody>
          <a:bodyPr/>
          <a:lstStyle/>
          <a:p>
            <a:r>
              <a:rPr lang="el-GR" sz="2400" dirty="0"/>
              <a:t>Αυτή η </a:t>
            </a:r>
            <a:r>
              <a:rPr lang="el-GR" sz="2400" dirty="0" smtClean="0"/>
              <a:t>οικονομία </a:t>
            </a:r>
            <a:r>
              <a:rPr lang="el-GR" sz="2400" dirty="0"/>
              <a:t>σπειροειδούς</a:t>
            </a:r>
            <a:r>
              <a:rPr lang="el-GR" sz="2400" dirty="0" smtClean="0"/>
              <a:t> </a:t>
            </a:r>
            <a:r>
              <a:rPr lang="el-GR" sz="2400" dirty="0"/>
              <a:t>βρόχου </a:t>
            </a:r>
            <a:r>
              <a:rPr lang="el-GR" sz="2400" dirty="0" smtClean="0"/>
              <a:t>θα </a:t>
            </a:r>
            <a:r>
              <a:rPr lang="el-GR" sz="2400" dirty="0"/>
              <a:t>ελαχιστοποιήσει την ενεργειακή ροή, την περιβαλλοντική υποβάθμιση και η ροή της ύλης, ενώ την ίδια στιγμή η οικονομική ανάπτυξη, η κοινωνική και τεχνολογική πρόοδος δεν θα περιοριζόταν. </a:t>
            </a:r>
            <a:endParaRPr lang="el-GR" sz="2400" dirty="0" smtClean="0"/>
          </a:p>
          <a:p>
            <a:r>
              <a:rPr lang="el-GR" sz="2400" dirty="0" smtClean="0"/>
              <a:t>Οι </a:t>
            </a:r>
            <a:r>
              <a:rPr lang="el-GR" sz="2400" dirty="0"/>
              <a:t>τέσσερις βρόχοι είναι: </a:t>
            </a:r>
            <a:r>
              <a:rPr lang="el-GR" sz="2400" u="sng" dirty="0" smtClean="0"/>
              <a:t>επαναχρησιμοποίηση</a:t>
            </a:r>
            <a:r>
              <a:rPr lang="el-GR" sz="2400" dirty="0" smtClean="0"/>
              <a:t> (βρόγχος </a:t>
            </a:r>
            <a:r>
              <a:rPr lang="el-GR" sz="2400" dirty="0"/>
              <a:t>1), </a:t>
            </a:r>
            <a:r>
              <a:rPr lang="el-GR" sz="2400" u="sng" dirty="0" smtClean="0"/>
              <a:t>επισκευή</a:t>
            </a:r>
            <a:r>
              <a:rPr lang="el-GR" sz="2400" dirty="0" smtClean="0"/>
              <a:t> (βρόγχος </a:t>
            </a:r>
            <a:r>
              <a:rPr lang="el-GR" sz="2400" dirty="0"/>
              <a:t>2) </a:t>
            </a:r>
            <a:r>
              <a:rPr lang="el-GR" sz="2400" u="sng" dirty="0" smtClean="0"/>
              <a:t>επιδιόρθωση</a:t>
            </a:r>
            <a:r>
              <a:rPr lang="el-GR" sz="2400" dirty="0" smtClean="0"/>
              <a:t> (βρόγχος 3</a:t>
            </a:r>
            <a:r>
              <a:rPr lang="el-GR" sz="2400" dirty="0"/>
              <a:t>) </a:t>
            </a:r>
            <a:r>
              <a:rPr lang="el-GR" sz="2400" u="sng" dirty="0" smtClean="0"/>
              <a:t>χρήση χρησιμοποιημένων προϊόντων ως </a:t>
            </a:r>
            <a:r>
              <a:rPr lang="el-GR" sz="2400" u="sng" dirty="0"/>
              <a:t>συστατικά </a:t>
            </a:r>
            <a:r>
              <a:rPr lang="el-GR" sz="2400" u="sng" dirty="0" smtClean="0"/>
              <a:t>για νέα προϊόντα </a:t>
            </a:r>
            <a:r>
              <a:rPr lang="el-GR" sz="2400" u="sng" dirty="0"/>
              <a:t>και ανακύκλωση </a:t>
            </a:r>
            <a:r>
              <a:rPr lang="el-GR" sz="2400" dirty="0" smtClean="0"/>
              <a:t>(</a:t>
            </a:r>
            <a:r>
              <a:rPr lang="el-GR" sz="2400" dirty="0"/>
              <a:t>βρόγχος </a:t>
            </a:r>
            <a:r>
              <a:rPr lang="el-GR" sz="2400" dirty="0" smtClean="0"/>
              <a:t>4)</a:t>
            </a:r>
          </a:p>
          <a:p>
            <a:pPr marL="0" indent="0" algn="r">
              <a:buNone/>
            </a:pPr>
            <a:r>
              <a:rPr lang="en-US" sz="2400" dirty="0" smtClean="0"/>
              <a:t>(</a:t>
            </a:r>
            <a:r>
              <a:rPr lang="en-US" sz="2400" dirty="0" err="1"/>
              <a:t>Stahel</a:t>
            </a:r>
            <a:r>
              <a:rPr lang="en-US" sz="2400" dirty="0"/>
              <a:t> 1982</a:t>
            </a:r>
            <a:r>
              <a:rPr lang="en-US" sz="2400" dirty="0" smtClean="0"/>
              <a:t>)</a:t>
            </a:r>
            <a:endParaRPr lang="en-US" sz="2400" dirty="0"/>
          </a:p>
        </p:txBody>
      </p:sp>
    </p:spTree>
    <p:extLst>
      <p:ext uri="{BB962C8B-B14F-4D97-AF65-F5344CB8AC3E}">
        <p14:creationId xmlns:p14="http://schemas.microsoft.com/office/powerpoint/2010/main" val="67309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a:t>
            </a:r>
            <a:r>
              <a:rPr lang="el-GR" dirty="0" smtClean="0"/>
              <a:t>σημερινό σ</a:t>
            </a:r>
            <a:r>
              <a:rPr lang="el-GR" dirty="0"/>
              <a:t>ύ</a:t>
            </a:r>
            <a:r>
              <a:rPr lang="el-GR" dirty="0" smtClean="0"/>
              <a:t>στημα παραγωγής </a:t>
            </a:r>
            <a:endParaRPr lang="en-US" dirty="0"/>
          </a:p>
        </p:txBody>
      </p:sp>
      <p:sp>
        <p:nvSpPr>
          <p:cNvPr id="3" name="Content Placeholder 2"/>
          <p:cNvSpPr>
            <a:spLocks noGrp="1"/>
          </p:cNvSpPr>
          <p:nvPr>
            <p:ph idx="1"/>
          </p:nvPr>
        </p:nvSpPr>
        <p:spPr/>
        <p:txBody>
          <a:bodyPr>
            <a:normAutofit fontScale="55000" lnSpcReduction="20000"/>
          </a:bodyPr>
          <a:lstStyle/>
          <a:p>
            <a:r>
              <a:rPr lang="el-GR" dirty="0" smtClean="0"/>
              <a:t>Αποθέτει δισεκατομμύρια </a:t>
            </a:r>
            <a:r>
              <a:rPr lang="el-GR" dirty="0"/>
              <a:t>λίτρα τοξικών υλικών στον αέρα, το νερό και το έδαφος κάθε </a:t>
            </a:r>
            <a:r>
              <a:rPr lang="el-GR" dirty="0" smtClean="0"/>
              <a:t>χρόνο.</a:t>
            </a:r>
            <a:endParaRPr lang="el-GR" dirty="0"/>
          </a:p>
          <a:p>
            <a:r>
              <a:rPr lang="el-GR" dirty="0" smtClean="0"/>
              <a:t>Παράγει υλικά </a:t>
            </a:r>
            <a:r>
              <a:rPr lang="el-GR" dirty="0"/>
              <a:t>τόσο επικίνδυνη που θα απαιτούν συνεχή επαγρύπνηση από </a:t>
            </a:r>
            <a:r>
              <a:rPr lang="el-GR" dirty="0" smtClean="0"/>
              <a:t>τις μελλοντικές γενιές.</a:t>
            </a:r>
            <a:endParaRPr lang="el-GR" dirty="0"/>
          </a:p>
          <a:p>
            <a:r>
              <a:rPr lang="el-GR" dirty="0" smtClean="0"/>
              <a:t>Δημιουργεί </a:t>
            </a:r>
            <a:r>
              <a:rPr lang="el-GR" dirty="0"/>
              <a:t>γιγαντιαίες ποσότητες </a:t>
            </a:r>
            <a:r>
              <a:rPr lang="el-GR" dirty="0" smtClean="0"/>
              <a:t>αποβλήτων.</a:t>
            </a:r>
            <a:endParaRPr lang="el-GR" dirty="0"/>
          </a:p>
          <a:p>
            <a:r>
              <a:rPr lang="el-GR" dirty="0" smtClean="0"/>
              <a:t>Βάζει </a:t>
            </a:r>
            <a:r>
              <a:rPr lang="el-GR" dirty="0"/>
              <a:t>πολύτιμα υλικά σε τρύπες σε όλο τον πλανήτη, </a:t>
            </a:r>
            <a:r>
              <a:rPr lang="el-GR" dirty="0" smtClean="0"/>
              <a:t>από όπου </a:t>
            </a:r>
            <a:r>
              <a:rPr lang="el-GR" dirty="0"/>
              <a:t>δεν μπορούν ποτέ να </a:t>
            </a:r>
            <a:r>
              <a:rPr lang="el-GR" dirty="0" smtClean="0"/>
              <a:t>ανακτηθούν.</a:t>
            </a:r>
            <a:endParaRPr lang="el-GR" dirty="0"/>
          </a:p>
          <a:p>
            <a:r>
              <a:rPr lang="el-GR" dirty="0" smtClean="0"/>
              <a:t>Απαιτεί την εγκαθίδρυση χιλιάδων περίπλοκων </a:t>
            </a:r>
            <a:r>
              <a:rPr lang="el-GR" dirty="0"/>
              <a:t>κανονισμών </a:t>
            </a:r>
            <a:r>
              <a:rPr lang="el-GR" dirty="0" smtClean="0"/>
              <a:t>ώστε να επιβραδύνει τους ρυθμούς δηλητηρίασής των </a:t>
            </a:r>
            <a:r>
              <a:rPr lang="el-GR" dirty="0"/>
              <a:t>ανθρώπους και </a:t>
            </a:r>
            <a:r>
              <a:rPr lang="el-GR" dirty="0" smtClean="0"/>
              <a:t>των φυσικών συστημάτων .</a:t>
            </a:r>
          </a:p>
          <a:p>
            <a:r>
              <a:rPr lang="el-GR" dirty="0" smtClean="0"/>
              <a:t>Υπολογίζει την </a:t>
            </a:r>
            <a:r>
              <a:rPr lang="el-GR" dirty="0"/>
              <a:t>παραγωγικότητα </a:t>
            </a:r>
            <a:r>
              <a:rPr lang="el-GR" dirty="0" smtClean="0"/>
              <a:t>με βάση το </a:t>
            </a:r>
            <a:r>
              <a:rPr lang="el-GR" dirty="0"/>
              <a:t>πόσο λίγοι άνθρωποι </a:t>
            </a:r>
            <a:r>
              <a:rPr lang="el-GR" dirty="0" smtClean="0"/>
              <a:t>εργάζονται.</a:t>
            </a:r>
            <a:endParaRPr lang="el-GR" dirty="0"/>
          </a:p>
          <a:p>
            <a:r>
              <a:rPr lang="el-GR" dirty="0" smtClean="0"/>
              <a:t>Δημιουργεί </a:t>
            </a:r>
            <a:r>
              <a:rPr lang="el-GR" dirty="0"/>
              <a:t>ευημερία σκάβοντας ή </a:t>
            </a:r>
            <a:r>
              <a:rPr lang="el-GR" dirty="0" smtClean="0"/>
              <a:t>κόβοντας τους φυσικούς πόρους </a:t>
            </a:r>
            <a:r>
              <a:rPr lang="el-GR" dirty="0"/>
              <a:t>και στη συνέχεια η </a:t>
            </a:r>
            <a:r>
              <a:rPr lang="el-GR" dirty="0" smtClean="0"/>
              <a:t>τους θάβει ή τους καίει. </a:t>
            </a:r>
          </a:p>
          <a:p>
            <a:r>
              <a:rPr lang="el-GR" dirty="0" smtClean="0"/>
              <a:t>Διαβρώνει </a:t>
            </a:r>
            <a:r>
              <a:rPr lang="el-GR" dirty="0"/>
              <a:t>την </a:t>
            </a:r>
            <a:r>
              <a:rPr lang="el-GR" dirty="0" smtClean="0"/>
              <a:t>βιοποικιλότητα και τις τοπικές κουλτούρες.</a:t>
            </a:r>
            <a:endParaRPr lang="en-US" dirty="0"/>
          </a:p>
        </p:txBody>
      </p:sp>
    </p:spTree>
    <p:extLst>
      <p:ext uri="{BB962C8B-B14F-4D97-AF65-F5344CB8AC3E}">
        <p14:creationId xmlns:p14="http://schemas.microsoft.com/office/powerpoint/2010/main" val="389473148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1363</Words>
  <Application>Microsoft Office PowerPoint</Application>
  <PresentationFormat>On-screen Show (4:3)</PresentationFormat>
  <Paragraphs>81</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Segoe UI</vt:lpstr>
      <vt:lpstr>Θέμα του Office</vt:lpstr>
      <vt:lpstr> Αειφόρος σχεδίαση  </vt:lpstr>
      <vt:lpstr>Άδειες Χρήσης</vt:lpstr>
      <vt:lpstr>Χρηματοδότηση</vt:lpstr>
      <vt:lpstr>Cradle to cradle</vt:lpstr>
      <vt:lpstr>Εισαγωγή</vt:lpstr>
      <vt:lpstr>Cradle to cradle</vt:lpstr>
      <vt:lpstr>Cradle to cradle</vt:lpstr>
      <vt:lpstr>Cradle to cradle</vt:lpstr>
      <vt:lpstr>To σημερινό σύστημα παραγωγής </vt:lpstr>
      <vt:lpstr>To προτεινόμενο σύστημα παραγωγής </vt:lpstr>
      <vt:lpstr>Τεχνικός μεταβολισμός</vt:lpstr>
      <vt:lpstr>Downcycling</vt:lpstr>
      <vt:lpstr>Βιολογικός μεταβολισμός</vt:lpstr>
      <vt:lpstr>Waste = food</vt:lpstr>
      <vt:lpstr>PowerPoint Presentation</vt:lpstr>
      <vt:lpstr>PowerPoint Presentation</vt:lpstr>
      <vt:lpstr>Τερατώδη υβρίδια</vt:lpstr>
      <vt:lpstr>Χρήση του ηλιακού εισοδήματος</vt:lpstr>
      <vt:lpstr>Υιοθέτηση ποικιλομορφίας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158</cp:revision>
  <dcterms:created xsi:type="dcterms:W3CDTF">2012-09-06T09:03:05Z</dcterms:created>
  <dcterms:modified xsi:type="dcterms:W3CDTF">2015-07-17T10:03:01Z</dcterms:modified>
</cp:coreProperties>
</file>