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56" r:id="rId3"/>
    <p:sldId id="263" r:id="rId4"/>
    <p:sldId id="264" r:id="rId5"/>
    <p:sldId id="265" r:id="rId6"/>
    <p:sldId id="368" r:id="rId7"/>
    <p:sldId id="369" r:id="rId8"/>
    <p:sldId id="370" r:id="rId9"/>
    <p:sldId id="371" r:id="rId10"/>
    <p:sldId id="372" r:id="rId11"/>
    <p:sldId id="373" r:id="rId12"/>
    <p:sldId id="298" r:id="rId13"/>
    <p:sldId id="258" r:id="rId14"/>
    <p:sldId id="299" r:id="rId15"/>
    <p:sldId id="341" r:id="rId16"/>
    <p:sldId id="342" r:id="rId17"/>
    <p:sldId id="324" r:id="rId18"/>
    <p:sldId id="325" r:id="rId19"/>
    <p:sldId id="326" r:id="rId20"/>
    <p:sldId id="327" r:id="rId21"/>
    <p:sldId id="328" r:id="rId22"/>
    <p:sldId id="300" r:id="rId23"/>
    <p:sldId id="32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382905"/>
            <a:ext cx="8791575" cy="2885440"/>
          </a:xfrm>
        </p:spPr>
        <p:txBody>
          <a:bodyPr>
            <a:normAutofit fontScale="90000"/>
          </a:bodyPr>
          <a:lstStyle/>
          <a:p>
            <a:pPr algn="ctr"/>
            <a:r>
              <a:rPr sz="4445" dirty="0">
                <a:latin typeface="Arial Narrow" panose="020B0606020202030204" pitchFamily="34" charset="0"/>
                <a:cs typeface="Arial" panose="020B0604020202020204" pitchFamily="34" charset="0"/>
              </a:rPr>
              <a:t>Η δημιουργ</a:t>
            </a:r>
            <a:r>
              <a:rPr lang="el-GR" sz="4445" dirty="0">
                <a:latin typeface="Arial Narrow" panose="020B0606020202030204" pitchFamily="34" charset="0"/>
                <a:cs typeface="Arial" panose="020B0604020202020204" pitchFamily="34" charset="0"/>
              </a:rPr>
              <a:t>ι</a:t>
            </a:r>
            <a:r>
              <a:rPr sz="4445" dirty="0">
                <a:latin typeface="Arial Narrow" panose="020B0606020202030204" pitchFamily="34" charset="0"/>
                <a:cs typeface="Arial" panose="020B0604020202020204" pitchFamily="34" charset="0"/>
              </a:rPr>
              <a:t>α ν</a:t>
            </a:r>
            <a:r>
              <a:rPr lang="el-GR" sz="4445" dirty="0">
                <a:latin typeface="Arial Narrow" panose="020B0606020202030204" pitchFamily="34" charset="0"/>
                <a:cs typeface="Arial" panose="020B0604020202020204" pitchFamily="34" charset="0"/>
              </a:rPr>
              <a:t>ε</a:t>
            </a:r>
            <a:r>
              <a:rPr sz="4445" dirty="0">
                <a:latin typeface="Arial Narrow" panose="020B0606020202030204" pitchFamily="34" charset="0"/>
                <a:cs typeface="Arial" panose="020B0604020202020204" pitchFamily="34" charset="0"/>
              </a:rPr>
              <a:t>ων τροφ</a:t>
            </a:r>
            <a:r>
              <a:rPr lang="el-GR" sz="4445" dirty="0">
                <a:latin typeface="Arial Narrow" panose="020B0606020202030204" pitchFamily="34" charset="0"/>
                <a:cs typeface="Arial" panose="020B0604020202020204" pitchFamily="34" charset="0"/>
              </a:rPr>
              <a:t>ω</a:t>
            </a:r>
            <a:r>
              <a:rPr sz="4445" dirty="0">
                <a:latin typeface="Arial Narrow" panose="020B0606020202030204" pitchFamily="34" charset="0"/>
                <a:cs typeface="Arial" panose="020B0604020202020204" pitchFamily="34" charset="0"/>
              </a:rPr>
              <a:t>ν και συμπληρωμ</a:t>
            </a:r>
            <a:r>
              <a:rPr lang="el-GR" sz="4445" dirty="0">
                <a:latin typeface="Arial Narrow" panose="020B0606020202030204" pitchFamily="34" charset="0"/>
                <a:cs typeface="Arial" panose="020B0604020202020204" pitchFamily="34" charset="0"/>
              </a:rPr>
              <a:t>α</a:t>
            </a:r>
            <a:r>
              <a:rPr sz="4445" dirty="0">
                <a:latin typeface="Arial Narrow" panose="020B0606020202030204" pitchFamily="34" charset="0"/>
                <a:cs typeface="Arial" panose="020B0604020202020204" pitchFamily="34" charset="0"/>
              </a:rPr>
              <a:t>των διατροφ</a:t>
            </a:r>
            <a:r>
              <a:rPr lang="el-GR" sz="4445" dirty="0">
                <a:latin typeface="Arial Narrow" panose="020B0606020202030204" pitchFamily="34" charset="0"/>
                <a:cs typeface="Arial" panose="020B0604020202020204" pitchFamily="34" charset="0"/>
              </a:rPr>
              <a:t>η</a:t>
            </a:r>
            <a:r>
              <a:rPr sz="4445" dirty="0">
                <a:latin typeface="Arial Narrow" panose="020B0606020202030204" pitchFamily="34" charset="0"/>
                <a:cs typeface="Arial" panose="020B0604020202020204" pitchFamily="34" charset="0"/>
              </a:rPr>
              <a:t>ς την βιομηχαν</a:t>
            </a:r>
            <a:r>
              <a:rPr lang="el-GR" sz="4445" dirty="0">
                <a:latin typeface="Arial Narrow" panose="020B0606020202030204" pitchFamily="34" charset="0"/>
                <a:cs typeface="Arial" panose="020B0604020202020204" pitchFamily="34" charset="0"/>
              </a:rPr>
              <a:t>ι</a:t>
            </a:r>
            <a:r>
              <a:rPr sz="4445" dirty="0">
                <a:latin typeface="Arial Narrow" panose="020B0606020202030204" pitchFamily="34" charset="0"/>
                <a:cs typeface="Arial" panose="020B0604020202020204" pitchFamily="34" charset="0"/>
              </a:rPr>
              <a:t>α τροφ</a:t>
            </a:r>
            <a:r>
              <a:rPr lang="el-GR" sz="4445" dirty="0">
                <a:latin typeface="Arial Narrow" panose="020B0606020202030204" pitchFamily="34" charset="0"/>
                <a:cs typeface="Arial" panose="020B0604020202020204" pitchFamily="34" charset="0"/>
              </a:rPr>
              <a:t>ι</a:t>
            </a:r>
            <a:r>
              <a:rPr sz="4445" dirty="0">
                <a:latin typeface="Arial Narrow" panose="020B0606020202030204" pitchFamily="34" charset="0"/>
                <a:cs typeface="Arial" panose="020B0604020202020204" pitchFamily="34" charset="0"/>
              </a:rPr>
              <a:t>μων σε συνδιασμ</a:t>
            </a:r>
            <a:r>
              <a:rPr lang="el-GR" sz="4445" dirty="0">
                <a:latin typeface="Arial Narrow" panose="020B0606020202030204" pitchFamily="34" charset="0"/>
                <a:cs typeface="Arial" panose="020B0604020202020204" pitchFamily="34" charset="0"/>
              </a:rPr>
              <a:t>ο</a:t>
            </a:r>
            <a:r>
              <a:rPr sz="4445" dirty="0">
                <a:latin typeface="Arial Narrow" panose="020B0606020202030204" pitchFamily="34" charset="0"/>
                <a:cs typeface="Arial" panose="020B0604020202020204" pitchFamily="34" charset="0"/>
              </a:rPr>
              <a:t> με την τεχνητ</a:t>
            </a:r>
            <a:r>
              <a:rPr lang="el-GR" sz="4445" dirty="0">
                <a:latin typeface="Arial Narrow" panose="020B0606020202030204" pitchFamily="34" charset="0"/>
                <a:cs typeface="Arial" panose="020B0604020202020204" pitchFamily="34" charset="0"/>
              </a:rPr>
              <a:t>η</a:t>
            </a:r>
            <a:r>
              <a:rPr sz="4445" dirty="0">
                <a:latin typeface="Arial Narrow" panose="020B0606020202030204" pitchFamily="34" charset="0"/>
                <a:cs typeface="Arial" panose="020B0604020202020204" pitchFamily="34" charset="0"/>
              </a:rPr>
              <a:t> νοημοσ</a:t>
            </a:r>
            <a:r>
              <a:rPr lang="el-GR" sz="4445" dirty="0">
                <a:latin typeface="Arial Narrow" panose="020B0606020202030204" pitchFamily="34" charset="0"/>
                <a:cs typeface="Arial" panose="020B0604020202020204" pitchFamily="34" charset="0"/>
              </a:rPr>
              <a:t>υ</a:t>
            </a:r>
            <a:r>
              <a:rPr sz="4445" dirty="0">
                <a:latin typeface="Arial Narrow" panose="020B0606020202030204" pitchFamily="34" charset="0"/>
                <a:cs typeface="Arial" panose="020B0604020202020204" pitchFamily="34" charset="0"/>
              </a:rPr>
              <a:t>νη και την ρομποτικ</a:t>
            </a:r>
            <a:r>
              <a:rPr lang="el-GR" sz="4445" dirty="0">
                <a:latin typeface="Arial Narrow" panose="020B0606020202030204" pitchFamily="34" charset="0"/>
                <a:cs typeface="Arial" panose="020B0604020202020204" pitchFamily="34" charset="0"/>
              </a:rPr>
              <a:t>η</a:t>
            </a:r>
            <a:endParaRPr lang="el-GR" sz="4445"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9</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3200">
                <a:latin typeface="Arial Narrow" panose="020B0606020202030204" pitchFamily="34" charset="0"/>
                <a:cs typeface="Arial Narrow" panose="020B0606020202030204" pitchFamily="34" charset="0"/>
              </a:rPr>
              <a:t>Λειτουργικά Τρόφιμα: Τρόφιμα που πέραν της βασικής τους διατροφικής αξίας παρέχουν επιπλέον οφέλη για την υγεία, όπως αντιοξειδωτικές ιδιότητες, βιταμίνες, ιχνοστοιχεία και άλλα λειτουργικά συστατικά.</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0778" y="407063"/>
            <a:ext cx="9905998" cy="1478570"/>
          </a:xfrm>
        </p:spPr>
        <p:txBody>
          <a:bodyPr>
            <a:normAutofit/>
          </a:bodyPr>
          <a:p>
            <a:r>
              <a:rPr>
                <a:latin typeface="Arial Narrow" panose="020B0606020202030204" pitchFamily="34" charset="0"/>
                <a:cs typeface="Arial Narrow" panose="020B0606020202030204" pitchFamily="34" charset="0"/>
              </a:rPr>
              <a:t>δημ</a:t>
            </a:r>
            <a:r>
              <a:rPr lang="el-GR">
                <a:latin typeface="Arial Narrow" panose="020B0606020202030204" pitchFamily="34" charset="0"/>
                <a:cs typeface="Arial Narrow" panose="020B0606020202030204" pitchFamily="34" charset="0"/>
              </a:rPr>
              <a:t>ι</a:t>
            </a:r>
            <a:r>
              <a:rPr>
                <a:latin typeface="Arial Narrow" panose="020B0606020202030204" pitchFamily="34" charset="0"/>
                <a:cs typeface="Arial Narrow" panose="020B0606020202030204" pitchFamily="34" charset="0"/>
              </a:rPr>
              <a:t>ουργια νεων τροφων και συμπληρωματων διατροφης στην βιομηχανια τροφιμων </a:t>
            </a:r>
            <a:endParaRP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ph sz="half" idx="1"/>
          </p:nvPr>
        </p:nvSpPr>
        <p:spPr>
          <a:xfrm>
            <a:off x="1028700" y="1885950"/>
            <a:ext cx="10354310" cy="4207510"/>
          </a:xfrm>
        </p:spPr>
        <p:txBody>
          <a:bodyPr>
            <a:normAutofit/>
          </a:bodyPr>
          <a:p>
            <a:pPr marL="0" indent="0">
              <a:buNone/>
            </a:pPr>
            <a:r>
              <a:rPr lang="en-US" sz="2800">
                <a:latin typeface="Arial Narrow" panose="020B0606020202030204" pitchFamily="34" charset="0"/>
                <a:cs typeface="Arial Narrow" panose="020B0606020202030204" pitchFamily="34" charset="0"/>
              </a:rPr>
              <a:t>Υποαλλεργικά Τρόφιμα: Τρόφιμα που σχεδιάζονται για ανθρώπους με αλλεργίες ή ευαισθησίες σε συγκεκριμένα συστατικά, προσφέροντας εναλλακτικές λύσεις.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Προβιοτικά Τρόφιμα: Τρόφιμα που περιέχουν ζωντανά βακτήρια για την προαγωγή της υγείας του εντέρου.</a:t>
            </a:r>
            <a:endParaRPr lang="en-US" sz="2800">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0778" y="407063"/>
            <a:ext cx="9905998" cy="1478570"/>
          </a:xfrm>
        </p:spPr>
        <p:txBody>
          <a:bodyPr>
            <a:normAutofit/>
          </a:bodyPr>
          <a:p>
            <a:r>
              <a:rPr>
                <a:latin typeface="Arial Narrow" panose="020B0606020202030204" pitchFamily="34" charset="0"/>
                <a:cs typeface="Arial Narrow" panose="020B0606020202030204" pitchFamily="34" charset="0"/>
              </a:rPr>
              <a:t>δημ</a:t>
            </a:r>
            <a:r>
              <a:rPr lang="el-GR">
                <a:latin typeface="Arial Narrow" panose="020B0606020202030204" pitchFamily="34" charset="0"/>
                <a:cs typeface="Arial Narrow" panose="020B0606020202030204" pitchFamily="34" charset="0"/>
              </a:rPr>
              <a:t>ι</a:t>
            </a:r>
            <a:r>
              <a:rPr>
                <a:latin typeface="Arial Narrow" panose="020B0606020202030204" pitchFamily="34" charset="0"/>
                <a:cs typeface="Arial Narrow" panose="020B0606020202030204" pitchFamily="34" charset="0"/>
              </a:rPr>
              <a:t>ουργια νεων τροφων και συμπληρωματων διατροφης στην βιομηχανια τροφιμων </a:t>
            </a:r>
            <a:endParaRP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73225"/>
            <a:ext cx="10222865" cy="5004435"/>
          </a:xfrm>
        </p:spPr>
        <p:txBody>
          <a:bodyPr>
            <a:noAutofit/>
          </a:bodyPr>
          <a:lstStyle/>
          <a:p>
            <a:pPr marL="0" indent="0">
              <a:buNone/>
            </a:pPr>
            <a:r>
              <a:rPr sz="2800" dirty="0">
                <a:latin typeface="Arial Narrow" panose="020B0606020202030204" pitchFamily="34" charset="0"/>
              </a:rPr>
              <a:t>Φυτικές και Υποκατάστατα Πρωτεΐνης: Τρόφιμα που βασίζονται σε φυτικές πηγές πρωτεΐνης, προσφέροντας υγιεινές εναλλακτικές λύσεις στην κατανάλωση ζωικών προϊόντων.</a:t>
            </a:r>
            <a:endParaRPr sz="2800" dirty="0">
              <a:latin typeface="Arial Narrow" panose="020B0606020202030204" pitchFamily="34" charset="0"/>
            </a:endParaRPr>
          </a:p>
          <a:p>
            <a:pPr marL="0" indent="0">
              <a:buNone/>
            </a:pPr>
            <a:endParaRPr sz="2800" dirty="0">
              <a:latin typeface="Arial Narrow" panose="020B0606020202030204" pitchFamily="34" charset="0"/>
            </a:endParaRPr>
          </a:p>
          <a:p>
            <a:pPr marL="0" indent="0">
              <a:buNone/>
            </a:pPr>
            <a:r>
              <a:rPr sz="2800" dirty="0">
                <a:latin typeface="Arial Narrow" panose="020B0606020202030204" pitchFamily="34" charset="0"/>
              </a:rPr>
              <a:t>Τρόφιμα Προσαρμοσμένα στις Ανάγκες Συγκεκριμένων Ομάδων: Τρόφιμα που είναι σχεδιασμένα για να καλύπτουν τις ιδιαίτερες διατροφικές ανάγκες των παιδιών, των ηλικιωμένων, ή ατόμων με συγκεκριμένες ασθένειες.</a:t>
            </a:r>
            <a:endParaRPr sz="2800" dirty="0">
              <a:latin typeface="Arial Narrow" panose="020B0606020202030204" pitchFamily="34" charset="0"/>
            </a:endParaRPr>
          </a:p>
        </p:txBody>
      </p:sp>
      <p:sp>
        <p:nvSpPr>
          <p:cNvPr id="4" name="Title 3"/>
          <p:cNvSpPr>
            <a:spLocks noGrp="1"/>
          </p:cNvSpPr>
          <p:nvPr>
            <p:ph type="title"/>
          </p:nvPr>
        </p:nvSpPr>
        <p:spPr>
          <a:xfrm>
            <a:off x="1140778" y="407063"/>
            <a:ext cx="9905998" cy="1478570"/>
          </a:xfrm>
        </p:spPr>
        <p:txBody>
          <a:bodyPr>
            <a:normAutofit/>
          </a:bodyPr>
          <a:p>
            <a:r>
              <a:rPr>
                <a:latin typeface="Arial Narrow" panose="020B0606020202030204" pitchFamily="34" charset="0"/>
                <a:cs typeface="Arial Narrow" panose="020B0606020202030204" pitchFamily="34" charset="0"/>
              </a:rPr>
              <a:t>δημ</a:t>
            </a:r>
            <a:r>
              <a:rPr lang="el-GR">
                <a:latin typeface="Arial Narrow" panose="020B0606020202030204" pitchFamily="34" charset="0"/>
                <a:cs typeface="Arial Narrow" panose="020B0606020202030204" pitchFamily="34" charset="0"/>
              </a:rPr>
              <a:t>ι</a:t>
            </a:r>
            <a:r>
              <a:rPr>
                <a:latin typeface="Arial Narrow" panose="020B0606020202030204" pitchFamily="34" charset="0"/>
                <a:cs typeface="Arial Narrow" panose="020B0606020202030204" pitchFamily="34" charset="0"/>
              </a:rPr>
              <a:t>ουργια νεων τροφων και συμπληρωματων διατροφης στην βιομηχανια τροφιμων </a:t>
            </a:r>
            <a:endParaRP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280" y="1644650"/>
            <a:ext cx="10252075" cy="4960620"/>
          </a:xfrm>
        </p:spPr>
        <p:txBody>
          <a:bodyPr>
            <a:noAutofit/>
          </a:bodyPr>
          <a:lstStyle/>
          <a:p>
            <a:pPr marL="0" indent="0" algn="l">
              <a:buNone/>
            </a:pPr>
            <a:r>
              <a:rPr lang="en-US" sz="3200">
                <a:latin typeface="Arial Narrow" panose="020B0606020202030204" pitchFamily="34" charset="0"/>
                <a:cs typeface="Arial Narrow" panose="020B0606020202030204" pitchFamily="34" charset="0"/>
              </a:rPr>
              <a:t>Τεχνολογία Κυτταρικής Γεωργίας: Η χρήση νέων τεχνολογιών όπως η κυτταρική γεωργία για την παραγωγή κρέατος και άλλων τροφίμων χωρίς την ανάγκη εκτροφής ζώων.</a:t>
            </a:r>
            <a:endParaRPr lang="en-US" sz="3200">
              <a:latin typeface="Arial Narrow" panose="020B0606020202030204" pitchFamily="34" charset="0"/>
              <a:cs typeface="Arial Narrow" panose="020B0606020202030204" pitchFamily="34" charset="0"/>
            </a:endParaRPr>
          </a:p>
          <a:p>
            <a:pPr marL="0" indent="0" algn="l">
              <a:buNone/>
            </a:pPr>
            <a:endParaRPr lang="en-US" sz="3200">
              <a:latin typeface="Arial Narrow" panose="020B0606020202030204" pitchFamily="34" charset="0"/>
              <a:cs typeface="Arial Narrow" panose="020B0606020202030204" pitchFamily="34" charset="0"/>
            </a:endParaRPr>
          </a:p>
          <a:p>
            <a:pPr marL="0" indent="0" algn="l">
              <a:buNone/>
            </a:pPr>
            <a:r>
              <a:rPr lang="en-US" sz="3200">
                <a:latin typeface="Arial Narrow" panose="020B0606020202030204" pitchFamily="34" charset="0"/>
                <a:cs typeface="Arial Narrow" panose="020B0606020202030204" pitchFamily="34" charset="0"/>
              </a:rPr>
              <a:t>Η βιομηχανία τροφίμων εξακολουθεί να επενδύει στην έρευνα και ανάπτυξη για τη δημιουργία καινοτόμων προϊόντων που να προσφέρουν υγιεινές και βιώσιμες επιλογές διατροφής.</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635" y="300990"/>
            <a:ext cx="9906000" cy="1343660"/>
          </a:xfrm>
        </p:spPr>
        <p:txBody>
          <a:bodyPr>
            <a:normAutofit/>
          </a:bodyPr>
          <a:p>
            <a:r>
              <a:rPr>
                <a:latin typeface="Arial Narrow" panose="020B0606020202030204" pitchFamily="34" charset="0"/>
                <a:cs typeface="Arial Narrow" panose="020B0606020202030204" pitchFamily="34" charset="0"/>
              </a:rPr>
              <a:t>δημ</a:t>
            </a:r>
            <a:r>
              <a:rPr lang="el-GR">
                <a:latin typeface="Arial Narrow" panose="020B0606020202030204" pitchFamily="34" charset="0"/>
                <a:cs typeface="Arial Narrow" panose="020B0606020202030204" pitchFamily="34" charset="0"/>
              </a:rPr>
              <a:t>ι</a:t>
            </a:r>
            <a:r>
              <a:rPr>
                <a:latin typeface="Arial Narrow" panose="020B0606020202030204" pitchFamily="34" charset="0"/>
                <a:cs typeface="Arial Narrow" panose="020B0606020202030204" pitchFamily="34" charset="0"/>
              </a:rPr>
              <a:t>ουργια νεων τροφων και συμπληρωματων διατροφης στην βιομηχανια τροφιμων </a:t>
            </a:r>
            <a:endParaRP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6555"/>
            <a:ext cx="9906000" cy="4718050"/>
          </a:xfrm>
        </p:spPr>
        <p:txBody>
          <a:bodyPr>
            <a:normAutofit/>
          </a:bodyPr>
          <a:p>
            <a:pPr marL="0" indent="0">
              <a:buNone/>
            </a:pPr>
            <a:r>
              <a:rPr lang="en-US" sz="2800">
                <a:latin typeface="Arial Narrow" panose="020B0606020202030204" pitchFamily="34" charset="0"/>
                <a:cs typeface="Arial Narrow" panose="020B0606020202030204" pitchFamily="34" charset="0"/>
              </a:rPr>
              <a:t>Η συνδυασμένη χρήση τεχνητής νοημοσύνης (ΤΝ) και ρομποτικής στη δημιουργία νέων τροφών και συμπληρωμάτων διατροφής στη βιομηχανία τροφίμων έχει το δυναμικό να επιφέρει σημαντικές καινοτομίες. Ακολουθούν κάποιοι τομείς όπου η ΤΝ και η ρομποτική μπορούν να συμβάλουν στη διαμόρφωση της βιομηχανίας τροφίμων:</a:t>
            </a:r>
            <a:endParaRPr lang="en-US" sz="28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87020"/>
            <a:ext cx="9904095" cy="1236345"/>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800860"/>
            <a:ext cx="9906000" cy="4505960"/>
          </a:xfrm>
        </p:spPr>
        <p:txBody>
          <a:bodyPr>
            <a:normAutofit/>
          </a:bodyPr>
          <a:p>
            <a:pPr marL="0" indent="0">
              <a:buNone/>
            </a:pPr>
            <a:r>
              <a:rPr lang="en-US" sz="2800">
                <a:latin typeface="Arial Narrow" panose="020B0606020202030204" pitchFamily="34" charset="0"/>
                <a:cs typeface="Arial Narrow" panose="020B0606020202030204" pitchFamily="34" charset="0"/>
              </a:rPr>
              <a:t>Ανάλυση Δεδομένων και Επεξεργασία Πληροφοριών: Η ΤΝ μπορεί να χρησιμοποιηθεί για την ανάλυση τεράστιων ποσοτήτων δεδομένων σχετικά με τη διατροφή, τις προτιμήσεις των καταναλωτών, τις τάσεις υγείας και άλλα. Αυτή η πληροφορία μπορεί να κατευθύνει τη δημιουργία νέων προϊόντων.</a:t>
            </a:r>
            <a:endParaRPr lang="en-US" sz="28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0460" y="378460"/>
            <a:ext cx="10026650" cy="1236345"/>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44650"/>
            <a:ext cx="9906000" cy="4146550"/>
          </a:xfrm>
        </p:spPr>
        <p:txBody>
          <a:bodyPr>
            <a:normAutofit/>
          </a:bodyPr>
          <a:p>
            <a:pPr marL="0" indent="0">
              <a:buNone/>
            </a:pPr>
            <a:r>
              <a:rPr lang="en-US" sz="3200">
                <a:latin typeface="Arial Narrow" panose="020B0606020202030204" pitchFamily="34" charset="0"/>
                <a:cs typeface="Arial Narrow" panose="020B0606020202030204" pitchFamily="34" charset="0"/>
              </a:rPr>
              <a:t>Σχεδιασμός Συνταγών και Επιλογή Συστατικών: Η ΤΝ μπορεί να βοηθήσει στον σχεδιασμό νέων συνταγών με βάση τις ανάγκες της αγοράς και τις διατροφικές τάσεις. Επιπλέον, μπορεί να συμβάλει στην επιλογή των κατάλληλων συστατικών για βελτίωση της διατροφικής αξίας.</a:t>
            </a:r>
            <a:endParaRPr lang="en-US" sz="32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71780"/>
            <a:ext cx="10026650" cy="1236345"/>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946910"/>
            <a:ext cx="9906000" cy="3844290"/>
          </a:xfrm>
        </p:spPr>
        <p:txBody>
          <a:bodyPr>
            <a:normAutofit lnSpcReduction="20000"/>
          </a:bodyPr>
          <a:p>
            <a:pPr marL="0" indent="0">
              <a:buNone/>
            </a:pPr>
            <a:r>
              <a:rPr lang="en-US" sz="3200">
                <a:latin typeface="Arial Narrow" panose="020B0606020202030204" pitchFamily="34" charset="0"/>
                <a:cs typeface="Arial Narrow" panose="020B0606020202030204" pitchFamily="34" charset="0"/>
              </a:rPr>
              <a:t>Παραγωγική Διαδικασία: Οι ρομποτικές διαδικασίες μπορούν να ενταχθούν στην παραγωγική αλυσίδα για την αυτοματοποίηση και βελτίωση των διαδικασιών παραγωγής τροφίμων, εξοικονομώντας χρόνο και ανθρώπινους πόρους.</a:t>
            </a:r>
            <a:endParaRPr lang="en-US" sz="32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71780"/>
            <a:ext cx="10071735" cy="1266190"/>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859915"/>
            <a:ext cx="9906000" cy="4625340"/>
          </a:xfrm>
        </p:spPr>
        <p:txBody>
          <a:bodyPr>
            <a:normAutofit/>
          </a:bodyPr>
          <a:p>
            <a:pPr marL="0" indent="0">
              <a:buNone/>
            </a:pPr>
            <a:r>
              <a:rPr lang="en-US" sz="3600">
                <a:latin typeface="Arial Narrow" panose="020B0606020202030204" pitchFamily="34" charset="0"/>
                <a:cs typeface="Arial Narrow" panose="020B0606020202030204" pitchFamily="34" charset="0"/>
              </a:rPr>
              <a:t>Βελτιστοποίηση Αλυσίδας Εφοδιασμού: Η χρήση ΤΝ μπορεί να βελτιώσει τη διαχείριση της αλυσίδας εφοδιασμού, παρακολουθώντας την ποιότητα, την ασφάλεια και την αποδοτικότητα σε όλα τα στάδια, από την παραγωγή έως τη διανομή.</a:t>
            </a:r>
            <a:endParaRPr lang="en-US" sz="36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271780"/>
            <a:ext cx="10116185" cy="1221105"/>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p:nvPr>
            <p:ph idx="1"/>
          </p:nvPr>
        </p:nvSpPr>
        <p:spPr>
          <a:xfrm>
            <a:off x="1141095" y="1781175"/>
            <a:ext cx="9906000" cy="4010025"/>
          </a:xfrm>
        </p:spPr>
        <p:txBody>
          <a:bodyPr>
            <a:normAutofit/>
          </a:bodyPr>
          <a:p>
            <a:pPr marL="0" indent="0">
              <a:buNone/>
            </a:pPr>
            <a:r>
              <a:rPr lang="en-US" sz="3200">
                <a:latin typeface="Arial Narrow" panose="020B0606020202030204" pitchFamily="34" charset="0"/>
                <a:cs typeface="Arial Narrow" panose="020B0606020202030204" pitchFamily="34" charset="0"/>
              </a:rPr>
              <a:t>Προσαρμοστική Παραγωγή: Οι ρομποτικές διαδικασίες μπορούν να προσαρμόζονται δυναμικά στις μεταβαλλόμενες ανάγκες της παραγωγής, επιτρέποντας ευελιξία και ανταπόκριση σε αλλαγές της αγοράς.</a:t>
            </a:r>
            <a:endParaRPr lang="en-US" sz="3200">
              <a:latin typeface="Arial Narrow" panose="020B0606020202030204" pitchFamily="34" charset="0"/>
              <a:cs typeface="Arial Narrow" panose="020B0606020202030204" pitchFamily="34" charset="0"/>
            </a:endParaRPr>
          </a:p>
        </p:txBody>
      </p:sp>
      <p:sp>
        <p:nvSpPr>
          <p:cNvPr id="3" name="Title 1"/>
          <p:cNvSpPr>
            <a:spLocks noGrp="1"/>
          </p:cNvSpPr>
          <p:nvPr/>
        </p:nvSpPr>
        <p:spPr>
          <a:xfrm>
            <a:off x="1143000" y="271780"/>
            <a:ext cx="10102215" cy="1252220"/>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43560"/>
            <a:ext cx="9906000" cy="1070610"/>
          </a:xfrm>
        </p:spPr>
        <p:txBody>
          <a:bodyPr>
            <a:normAutofit fontScale="90000"/>
          </a:body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
        <p:nvSpPr>
          <p:cNvPr id="3" name="Content Placeholder 2"/>
          <p:cNvSpPr>
            <a:spLocks noGrp="1"/>
          </p:cNvSpPr>
          <p:nvPr>
            <p:ph idx="1"/>
          </p:nvPr>
        </p:nvSpPr>
        <p:spPr>
          <a:xfrm>
            <a:off x="1143000" y="1804035"/>
            <a:ext cx="9906000" cy="4424045"/>
          </a:xfrm>
        </p:spPr>
        <p:txBody>
          <a:bodyPr>
            <a:noAutofit/>
          </a:bodyPr>
          <a:lstStyle/>
          <a:p>
            <a:pPr marL="0" indent="0">
              <a:buNone/>
            </a:pPr>
            <a:r>
              <a:rPr lang="el-GR" sz="3600" dirty="0">
                <a:latin typeface="Arial Narrow" panose="020B0606020202030204" pitchFamily="34" charset="0"/>
              </a:rPr>
              <a:t>Η διαδικασία παραγωγής νέων τροφίμων είναι ένα σύνθετο και πολυσταδιακό έργο που συνδυάζει διάφορες επιστημονικές και τεχνολογικές προσεγγίσεις. Παρακάτω βλέπουμε μια γενική επισκόπηση της διαδικασίας:</a:t>
            </a:r>
            <a:endParaRPr lang="el-GR" sz="3600" dirty="0">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2037080"/>
            <a:ext cx="9906000" cy="4281805"/>
          </a:xfrm>
        </p:spPr>
        <p:txBody>
          <a:bodyPr>
            <a:normAutofit/>
          </a:bodyPr>
          <a:p>
            <a:pPr marL="0" indent="0">
              <a:buNone/>
            </a:pPr>
            <a:r>
              <a:rPr lang="en-US" sz="3200">
                <a:latin typeface="Arial Narrow" panose="020B0606020202030204" pitchFamily="34" charset="0"/>
                <a:cs typeface="Arial Narrow" panose="020B0606020202030204" pitchFamily="34" charset="0"/>
              </a:rPr>
              <a:t>Ποιότητα και Ασφάλεια Τροφίμων: Συστήματα ΤΝ και ρομποτικής μπορούν να χρησιμοποιηθούν για τον έλεγχο ποιότητας και ασφάλειας των τροφίμων κατά τη διάρκεια της παραγωγής και της διανομής.</a:t>
            </a:r>
            <a:endParaRPr lang="en-US" sz="32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271780"/>
            <a:ext cx="10192385" cy="1266190"/>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730" y="1974850"/>
            <a:ext cx="9906000" cy="4401185"/>
          </a:xfrm>
        </p:spPr>
        <p:txBody>
          <a:bodyPr>
            <a:noAutofit/>
          </a:bodyPr>
          <a:lstStyle/>
          <a:p>
            <a:pPr marL="0" indent="0">
              <a:buNone/>
            </a:pPr>
            <a:r>
              <a:rPr lang="el-GR" altLang="en-US" sz="3200">
                <a:latin typeface="Arial Narrow" panose="020B0606020202030204" pitchFamily="34" charset="0"/>
                <a:cs typeface="Arial Narrow" panose="020B0606020202030204" pitchFamily="34" charset="0"/>
              </a:rPr>
              <a:t>Ο συνδυασμός της τεχνητής νοημοσύνης και της ρομποτικής μπορεί να επιταχύνει τη διαδικασία ανάπτυξης νέων τροφών, να βελτιώσει την παραγωγικότητα και την ποιότητα των προϊόντων, και να προσφέρει προσαρμοστικές λύσεις στις απαιτήσεις της αγοράς.</a:t>
            </a:r>
            <a:endParaRPr lang="el-GR" altLang="en-US" sz="32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271780"/>
            <a:ext cx="10192385" cy="1266190"/>
          </a:xfrm>
          <a:prstGeom prst="rect">
            <a:avLst/>
          </a:prstGeom>
        </p:spPr>
        <p:txBody>
          <a:bodyPr vert="horz" lIns="91440" tIns="45720" rIns="91440" bIns="45720" rtlCol="0" anchor="ctr">
            <a:normAutofit fontScale="7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cs typeface="Arial" panose="020B0604020202020204" pitchFamily="34" charset="0"/>
                <a:sym typeface="+mn-ea"/>
              </a:rPr>
              <a:t>Η δημιουργ</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ν</a:t>
            </a:r>
            <a:r>
              <a:rPr lang="el-GR" dirty="0">
                <a:latin typeface="Arial Narrow" panose="020B0606020202030204" pitchFamily="34" charset="0"/>
                <a:cs typeface="Arial" panose="020B0604020202020204" pitchFamily="34" charset="0"/>
                <a:sym typeface="+mn-ea"/>
              </a:rPr>
              <a:t>ε</a:t>
            </a:r>
            <a:r>
              <a:rPr dirty="0">
                <a:latin typeface="Arial Narrow" panose="020B0606020202030204" pitchFamily="34" charset="0"/>
                <a:cs typeface="Arial" panose="020B0604020202020204" pitchFamily="34" charset="0"/>
                <a:sym typeface="+mn-ea"/>
              </a:rPr>
              <a:t>ων τροφ</a:t>
            </a:r>
            <a:r>
              <a:rPr lang="el-GR" dirty="0">
                <a:latin typeface="Arial Narrow" panose="020B0606020202030204" pitchFamily="34" charset="0"/>
                <a:cs typeface="Arial" panose="020B0604020202020204" pitchFamily="34" charset="0"/>
                <a:sym typeface="+mn-ea"/>
              </a:rPr>
              <a:t>ω</a:t>
            </a:r>
            <a:r>
              <a:rPr dirty="0">
                <a:latin typeface="Arial Narrow" panose="020B0606020202030204" pitchFamily="34" charset="0"/>
                <a:cs typeface="Arial" panose="020B0604020202020204" pitchFamily="34" charset="0"/>
                <a:sym typeface="+mn-ea"/>
              </a:rPr>
              <a:t>ν και συμπληρωμ</a:t>
            </a:r>
            <a:r>
              <a:rPr lang="el-GR" dirty="0">
                <a:latin typeface="Arial Narrow" panose="020B0606020202030204" pitchFamily="34" charset="0"/>
                <a:cs typeface="Arial" panose="020B0604020202020204" pitchFamily="34" charset="0"/>
                <a:sym typeface="+mn-ea"/>
              </a:rPr>
              <a:t>α</a:t>
            </a:r>
            <a:r>
              <a:rPr dirty="0">
                <a:latin typeface="Arial Narrow" panose="020B0606020202030204" pitchFamily="34" charset="0"/>
                <a:cs typeface="Arial" panose="020B0604020202020204" pitchFamily="34" charset="0"/>
                <a:sym typeface="+mn-ea"/>
              </a:rPr>
              <a:t>των διατροφ</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ς την βιομηχαν</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α τροφ</a:t>
            </a:r>
            <a:r>
              <a:rPr lang="el-GR" dirty="0">
                <a:latin typeface="Arial Narrow" panose="020B0606020202030204" pitchFamily="34" charset="0"/>
                <a:cs typeface="Arial" panose="020B0604020202020204" pitchFamily="34" charset="0"/>
                <a:sym typeface="+mn-ea"/>
              </a:rPr>
              <a:t>ι</a:t>
            </a:r>
            <a:r>
              <a:rPr dirty="0">
                <a:latin typeface="Arial Narrow" panose="020B0606020202030204" pitchFamily="34" charset="0"/>
                <a:cs typeface="Arial" panose="020B0604020202020204" pitchFamily="34" charset="0"/>
                <a:sym typeface="+mn-ea"/>
              </a:rPr>
              <a:t>μων σε συνδιασμ</a:t>
            </a:r>
            <a:r>
              <a:rPr lang="el-GR" dirty="0">
                <a:latin typeface="Arial Narrow" panose="020B0606020202030204" pitchFamily="34" charset="0"/>
                <a:cs typeface="Arial" panose="020B0604020202020204" pitchFamily="34" charset="0"/>
                <a:sym typeface="+mn-ea"/>
              </a:rPr>
              <a:t>ο</a:t>
            </a:r>
            <a:r>
              <a:rPr dirty="0">
                <a:latin typeface="Arial Narrow" panose="020B0606020202030204" pitchFamily="34" charset="0"/>
                <a:cs typeface="Arial" panose="020B0604020202020204" pitchFamily="34" charset="0"/>
                <a:sym typeface="+mn-ea"/>
              </a:rPr>
              <a:t> με την τεχνητ</a:t>
            </a:r>
            <a:r>
              <a:rPr lang="el-GR" dirty="0">
                <a:latin typeface="Arial Narrow" panose="020B0606020202030204" pitchFamily="34" charset="0"/>
                <a:cs typeface="Arial" panose="020B0604020202020204" pitchFamily="34" charset="0"/>
                <a:sym typeface="+mn-ea"/>
              </a:rPr>
              <a:t>η</a:t>
            </a:r>
            <a:r>
              <a:rPr dirty="0">
                <a:latin typeface="Arial Narrow" panose="020B0606020202030204" pitchFamily="34" charset="0"/>
                <a:cs typeface="Arial" panose="020B0604020202020204" pitchFamily="34" charset="0"/>
                <a:sym typeface="+mn-ea"/>
              </a:rPr>
              <a:t> νοημοσ</a:t>
            </a:r>
            <a:r>
              <a:rPr lang="el-GR" dirty="0">
                <a:latin typeface="Arial Narrow" panose="020B0606020202030204" pitchFamily="34" charset="0"/>
                <a:cs typeface="Arial" panose="020B0604020202020204" pitchFamily="34" charset="0"/>
                <a:sym typeface="+mn-ea"/>
              </a:rPr>
              <a:t>υ</a:t>
            </a:r>
            <a:r>
              <a:rPr dirty="0">
                <a:latin typeface="Arial Narrow" panose="020B0606020202030204" pitchFamily="34" charset="0"/>
                <a:cs typeface="Arial" panose="020B0604020202020204" pitchFamily="34" charset="0"/>
                <a:sym typeface="+mn-ea"/>
              </a:rPr>
              <a:t>νη και την ρομποτικ</a:t>
            </a:r>
            <a:r>
              <a:rPr lang="el-GR" dirty="0">
                <a:latin typeface="Arial Narrow" panose="020B0606020202030204" pitchFamily="34" charset="0"/>
                <a:cs typeface="Arial" panose="020B0604020202020204" pitchFamily="34" charset="0"/>
                <a:sym typeface="+mn-ea"/>
              </a:rPr>
              <a:t>η</a:t>
            </a:r>
            <a:endParaRPr 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descr="lecture-is-long-26ee514543"/>
          <p:cNvPicPr>
            <a:picLocks noChangeAspect="1"/>
          </p:cNvPicPr>
          <p:nvPr>
            <p:ph idx="1"/>
          </p:nvPr>
        </p:nvPicPr>
        <p:blipFill>
          <a:blip r:embed="rId1"/>
          <a:stretch>
            <a:fillRect/>
          </a:stretch>
        </p:blipFill>
        <p:spPr>
          <a:xfrm>
            <a:off x="1962150" y="898525"/>
            <a:ext cx="8267700" cy="53473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07795"/>
            <a:ext cx="9906000" cy="4610735"/>
          </a:xfrm>
        </p:spPr>
        <p:txBody>
          <a:bodyPr>
            <a:noAutofit/>
          </a:bodyPr>
          <a:lstStyle/>
          <a:p>
            <a:pPr marL="0" indent="0">
              <a:buNone/>
            </a:pPr>
            <a:r>
              <a:rPr lang="el-GR" sz="2800" dirty="0">
                <a:latin typeface="Arial Narrow" panose="020B0606020202030204" pitchFamily="34" charset="0"/>
              </a:rPr>
              <a:t>Έρευνα και Καινοτομία:</a:t>
            </a:r>
            <a:endParaRPr lang="el-GR" sz="2800" dirty="0">
              <a:latin typeface="Arial Narrow" panose="020B0606020202030204" pitchFamily="34" charset="0"/>
            </a:endParaRPr>
          </a:p>
          <a:p>
            <a:pPr marL="0" indent="0">
              <a:buNone/>
            </a:pPr>
            <a:endParaRPr lang="el-GR" sz="2800" dirty="0">
              <a:latin typeface="Arial Narrow" panose="020B0606020202030204" pitchFamily="34" charset="0"/>
            </a:endParaRPr>
          </a:p>
          <a:p>
            <a:pPr marL="0" indent="0">
              <a:buNone/>
            </a:pPr>
            <a:r>
              <a:rPr lang="el-GR" sz="2800" dirty="0">
                <a:latin typeface="Arial Narrow" panose="020B0606020202030204" pitchFamily="34" charset="0"/>
              </a:rPr>
              <a:t>Ανάλυση Τάσεων: Ερευνητικές ομάδες εξετάζουν τις τρέχουσες διατροφικές τάσεις, τις ανάγκες των καταναλωτών και τις κενές αγορές.</a:t>
            </a:r>
            <a:endParaRPr lang="el-GR" sz="2800" dirty="0">
              <a:latin typeface="Arial Narrow" panose="020B0606020202030204" pitchFamily="34" charset="0"/>
            </a:endParaRPr>
          </a:p>
          <a:p>
            <a:pPr marL="0" indent="0">
              <a:buNone/>
            </a:pPr>
            <a:r>
              <a:rPr lang="el-GR" sz="2800" dirty="0">
                <a:latin typeface="Arial Narrow" panose="020B0606020202030204" pitchFamily="34" charset="0"/>
              </a:rPr>
              <a:t>Βιοτεχνολογία και Γενετική: Η εφαρμογή της βιοτεχνολογίας, συμπεριλαμβανομένης της γενετικής τροποποίησης, μπορεί να χρησιμοποιηθεί για τη βελτίωση των φυτών και των ζώων που χρησιμοποιούνται στην παραγωγή τροφίμων.</a:t>
            </a:r>
            <a:endParaRPr lang="el-GR" sz="2800" dirty="0">
              <a:latin typeface="Arial Narrow" panose="020B0606020202030204" pitchFamily="34" charset="0"/>
            </a:endParaRPr>
          </a:p>
        </p:txBody>
      </p:sp>
      <p:sp>
        <p:nvSpPr>
          <p:cNvPr id="5" name="Title 1"/>
          <p:cNvSpPr>
            <a:spLocks noGrp="1"/>
          </p:cNvSpPr>
          <p:nvPr/>
        </p:nvSpPr>
        <p:spPr>
          <a:xfrm>
            <a:off x="1143000" y="543560"/>
            <a:ext cx="9906000" cy="107061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275" y="1614170"/>
            <a:ext cx="10598785" cy="3923665"/>
          </a:xfrm>
        </p:spPr>
        <p:txBody>
          <a:bodyPr>
            <a:noAutofit/>
          </a:bodyPr>
          <a:lstStyle/>
          <a:p>
            <a:pPr marL="0" indent="0">
              <a:buNone/>
            </a:pPr>
            <a:r>
              <a:rPr lang="el-GR" sz="2800" dirty="0">
                <a:latin typeface="Arial Narrow" panose="020B0606020202030204" pitchFamily="34" charset="0"/>
              </a:rPr>
              <a:t>Σχεδιασμός Προϊόντος:</a:t>
            </a:r>
            <a:endParaRPr lang="el-GR" sz="2800" dirty="0">
              <a:latin typeface="Arial Narrow" panose="020B0606020202030204" pitchFamily="34" charset="0"/>
            </a:endParaRPr>
          </a:p>
          <a:p>
            <a:pPr marL="0" indent="0">
              <a:buNone/>
            </a:pPr>
            <a:endParaRPr lang="el-GR" sz="2800" dirty="0">
              <a:latin typeface="Arial Narrow" panose="020B0606020202030204" pitchFamily="34" charset="0"/>
            </a:endParaRPr>
          </a:p>
          <a:p>
            <a:pPr marL="0" indent="0">
              <a:buNone/>
            </a:pPr>
            <a:r>
              <a:rPr lang="el-GR" sz="2800" dirty="0">
                <a:latin typeface="Arial Narrow" panose="020B0606020202030204" pitchFamily="34" charset="0"/>
              </a:rPr>
              <a:t>Συνταγολόγηση: Οι επιστήμονες τροφίμων και οι σεφ σχεδιάζουν τις συνταγές για τα νέα προϊόντα.</a:t>
            </a:r>
            <a:endParaRPr lang="el-GR" sz="2800" dirty="0">
              <a:latin typeface="Arial Narrow" panose="020B0606020202030204" pitchFamily="34" charset="0"/>
            </a:endParaRPr>
          </a:p>
          <a:p>
            <a:pPr marL="0" indent="0">
              <a:buNone/>
            </a:pPr>
            <a:r>
              <a:rPr lang="el-GR" sz="2800" dirty="0">
                <a:latin typeface="Arial Narrow" panose="020B0606020202030204" pitchFamily="34" charset="0"/>
              </a:rPr>
              <a:t>Επιλογή Συστατικών: Επιλογή υλικών που θα χρησιμοποιηθούν, με έμφαση σε υγιεινά, βιολογικά, ή λειτουργικά συστατικά.</a:t>
            </a:r>
            <a:endParaRPr lang="el-GR" sz="2800" dirty="0">
              <a:latin typeface="Arial Narrow" panose="020B0606020202030204" pitchFamily="34" charset="0"/>
            </a:endParaRPr>
          </a:p>
        </p:txBody>
      </p:sp>
      <p:sp>
        <p:nvSpPr>
          <p:cNvPr id="5" name="Title 1"/>
          <p:cNvSpPr>
            <a:spLocks noGrp="1"/>
          </p:cNvSpPr>
          <p:nvPr/>
        </p:nvSpPr>
        <p:spPr>
          <a:xfrm>
            <a:off x="1143000" y="572770"/>
            <a:ext cx="9906000" cy="10414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312545"/>
            <a:ext cx="9906000" cy="4554220"/>
          </a:xfrm>
        </p:spPr>
        <p:txBody>
          <a:bodyPr>
            <a:noAutofit/>
          </a:bodyPr>
          <a:p>
            <a:pPr marL="0" indent="0">
              <a:buNone/>
            </a:pPr>
            <a:r>
              <a:rPr lang="en-US" sz="2800">
                <a:latin typeface="Arial Narrow" panose="020B0606020202030204" pitchFamily="34" charset="0"/>
                <a:cs typeface="Arial Narrow" panose="020B0606020202030204" pitchFamily="34" charset="0"/>
              </a:rPr>
              <a:t>Παραγωγική Τεχνολογία:</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Αυτοματοποιημένες Αλυσίδες Παραγωγής: Η χρήση ρομπότ και αυτοματισμού στην παραγωγική διαδικασία για αύξηση της αποδοτικότητας και μείωση των σφαλμάτων.</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Κυτταρική Γεωργία: Η χρήση της τεχνολογίας κυτταρικής γεωργίας για την καλλιέργεια κυττάρων κρέατος ή άλλων τροφίμων χωρίς την ανάγκη εκτροφής ζώων.</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452120"/>
            <a:ext cx="9906000" cy="10414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903095"/>
            <a:ext cx="9906000" cy="3888105"/>
          </a:xfrm>
        </p:spPr>
        <p:txBody>
          <a:bodyPr>
            <a:noAutofit/>
          </a:bodyPr>
          <a:p>
            <a:pPr marL="0" indent="0">
              <a:buNone/>
            </a:pPr>
            <a:r>
              <a:rPr lang="en-US" sz="2800">
                <a:latin typeface="Arial Narrow" panose="020B0606020202030204" pitchFamily="34" charset="0"/>
                <a:cs typeface="Arial Narrow" panose="020B0606020202030204" pitchFamily="34" charset="0"/>
              </a:rPr>
              <a:t>Ελέγχου Ποιότητας και Ασφάλειας: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Ανάλυση Δεδομένων: Η συλλογή και ανάλυση δεδομένων για την παρακολούθηση της ποιότητας και της ασφάλειας των προϊόντων.</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Έλεγχος Προτύπων: Εφαρμογή προτύπων ποιότητας και ασφάλειας για να διασφαλιστεί η συμμόρφωση προς τους κανονισμούς.</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452120"/>
            <a:ext cx="9906000" cy="10414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781175"/>
            <a:ext cx="9906000" cy="4010025"/>
          </a:xfrm>
        </p:spPr>
        <p:txBody>
          <a:bodyPr>
            <a:noAutofit/>
          </a:bodyPr>
          <a:p>
            <a:pPr marL="0" indent="0">
              <a:buNone/>
            </a:pPr>
            <a:r>
              <a:rPr lang="en-US" sz="2800">
                <a:latin typeface="Arial Narrow" panose="020B0606020202030204" pitchFamily="34" charset="0"/>
                <a:cs typeface="Arial Narrow" panose="020B0606020202030204" pitchFamily="34" charset="0"/>
              </a:rPr>
              <a:t>Συσκευασία και Διανομή:</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Βιώσιμη Συσκευασία: Επιλογή υλικών συσκευασίας με γνώμονα τη βιωσιμότητα και τη διατήρηση της φρεσκάδας του προϊόντος.</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Αλυσίδα Κρύου: Αποτελεσματική διαχείριση του ψύξης κατά τη διάρκεια της διανομής για τη διατήρηση της ποιότητας.</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452120"/>
            <a:ext cx="9906000" cy="10414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191895"/>
            <a:ext cx="9906000" cy="5214620"/>
          </a:xfrm>
        </p:spPr>
        <p:txBody>
          <a:bodyPr>
            <a:noAutofit/>
          </a:bodyPr>
          <a:p>
            <a:pPr marL="0" indent="0">
              <a:buNone/>
            </a:pPr>
            <a:r>
              <a:rPr lang="en-US" sz="2800">
                <a:latin typeface="Arial Narrow" panose="020B0606020202030204" pitchFamily="34" charset="0"/>
                <a:cs typeface="Arial Narrow" panose="020B0606020202030204" pitchFamily="34" charset="0"/>
              </a:rPr>
              <a:t>Αγορά και Εμπορία:</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Μάρκετινγκ: Προώθηση και εμπορική εκστρατεία για την προώθηση των νέων προϊόντων.</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Καταναλωτική Ανταπόκριση: Παρακολούθηση της ανταπόκρισης των καταναλωτών και διαρκούς βελτίωσης των προϊόντων.</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διαδικασία παραγωγής νέων τροφίμων είναι δυναμική και υπόκειται σε συνεχείς εξελίξεις, καθώς η τεχνολογία και οι επιστημονικές έρευνες προχωρούν.</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452120"/>
            <a:ext cx="9906000" cy="1041400"/>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l-GR" sz="4000" dirty="0">
                <a:latin typeface="Arial Narrow" panose="020B0606020202030204" pitchFamily="34" charset="0"/>
                <a:sym typeface="+mn-ea"/>
              </a:rPr>
              <a:t>διαδικασια παραγωγης νεων τροφιμων</a:t>
            </a:r>
            <a:br>
              <a:rPr lang="el-GR" sz="4000" dirty="0">
                <a:latin typeface="Arial Narrow" panose="020B0606020202030204" pitchFamily="34" charset="0"/>
                <a:sym typeface="+mn-ea"/>
              </a:rPr>
            </a:br>
            <a:endParaRPr lang="el-GR" sz="4000"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2096770"/>
            <a:ext cx="9906000" cy="3694430"/>
          </a:xfrm>
        </p:spPr>
        <p:txBody>
          <a:bodyPr>
            <a:normAutofit lnSpcReduction="20000"/>
          </a:bodyPr>
          <a:p>
            <a:pPr marL="0" indent="0">
              <a:buNone/>
            </a:pPr>
            <a:r>
              <a:rPr lang="en-US">
                <a:latin typeface="Arial Narrow" panose="020B0606020202030204" pitchFamily="34" charset="0"/>
                <a:cs typeface="Arial Narrow" panose="020B0606020202030204" pitchFamily="34" charset="0"/>
              </a:rPr>
              <a:t>Η δημιουργία νέων τροφών και συμπληρωμάτων διατροφής αποτελεί σημαντικό πεδίο έρευνας και ανάπτυξης στη βιομηχανία τροφίμων. Αυτό είναι σημαντικό για να καλύπτονται οι αυξανόμενες ανάγκες του πληθυσμού, να βελτιώνεται η διατροφική αξία των τροφίμων, και να επιτυγχάνονται καινοτόμες λύσεις για τις διατροφικές ανάγκες των ανθρώπων.</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Ορισμένες τάσεις και κατευθύνσεις στη δημιουργία νέων τροφών και συμπληρωμάτων διατροφής περιλαμβάνουν:</a:t>
            </a:r>
            <a:endParaRPr lang="en-US">
              <a:latin typeface="Arial Narrow" panose="020B0606020202030204" pitchFamily="34" charset="0"/>
              <a:cs typeface="Arial Narrow" panose="020B0606020202030204" pitchFamily="34" charset="0"/>
            </a:endParaRPr>
          </a:p>
        </p:txBody>
      </p:sp>
      <p:sp>
        <p:nvSpPr>
          <p:cNvPr id="4" name="Title 3"/>
          <p:cNvSpPr>
            <a:spLocks noGrp="1"/>
          </p:cNvSpPr>
          <p:nvPr>
            <p:ph type="title"/>
          </p:nvPr>
        </p:nvSpPr>
        <p:spPr>
          <a:xfrm>
            <a:off x="1140778" y="407063"/>
            <a:ext cx="9905998" cy="1478570"/>
          </a:xfrm>
        </p:spPr>
        <p:txBody>
          <a:bodyPr>
            <a:normAutofit/>
          </a:bodyPr>
          <a:p>
            <a:r>
              <a:rPr>
                <a:latin typeface="Arial Narrow" panose="020B0606020202030204" pitchFamily="34" charset="0"/>
                <a:cs typeface="Arial Narrow" panose="020B0606020202030204" pitchFamily="34" charset="0"/>
              </a:rPr>
              <a:t>δημ</a:t>
            </a:r>
            <a:r>
              <a:rPr lang="el-GR">
                <a:latin typeface="Arial Narrow" panose="020B0606020202030204" pitchFamily="34" charset="0"/>
                <a:cs typeface="Arial Narrow" panose="020B0606020202030204" pitchFamily="34" charset="0"/>
              </a:rPr>
              <a:t>ι</a:t>
            </a:r>
            <a:r>
              <a:rPr>
                <a:latin typeface="Arial Narrow" panose="020B0606020202030204" pitchFamily="34" charset="0"/>
                <a:cs typeface="Arial Narrow" panose="020B0606020202030204" pitchFamily="34" charset="0"/>
              </a:rPr>
              <a:t>ουργια νεων τροφων και συμπληρωματων διατροφης στην βιομηχανια τροφιμων </a:t>
            </a:r>
            <a:endParaRPr>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7379</Words>
  <Application>WPS Presentation</Application>
  <PresentationFormat>Widescreen</PresentationFormat>
  <Paragraphs>116</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Trebuchet MS</vt:lpstr>
      <vt:lpstr>Arial Narrow</vt:lpstr>
      <vt:lpstr>Tw Cen MT</vt:lpstr>
      <vt:lpstr>Microsoft YaHei</vt:lpstr>
      <vt:lpstr>Arial Unicode MS</vt:lpstr>
      <vt:lpstr>Calibri</vt:lpstr>
      <vt:lpstr>Circuit</vt:lpstr>
      <vt:lpstr>Η δημιουργια νεων τροφων και συμπληρωματων διατροφης την βιομηχανια τροφιμων σε συνδιασμο με την τεχνητη νοημοσυνη και την ρομποτικη</vt:lpstr>
      <vt:lpstr>διαδικασια παραγωγης νεων τροφιμων </vt:lpstr>
      <vt:lpstr>PowerPoint 演示文稿</vt:lpstr>
      <vt:lpstr>PowerPoint 演示文稿</vt:lpstr>
      <vt:lpstr>PowerPoint 演示文稿</vt:lpstr>
      <vt:lpstr>PowerPoint 演示文稿</vt:lpstr>
      <vt:lpstr>PowerPoint 演示文稿</vt:lpstr>
      <vt:lpstr>PowerPoint 演示文稿</vt:lpstr>
      <vt:lpstr>δημιουργια νεων τροφων και συμπληρωματων διατροφης στην βιομηχανια τροφιμων </vt:lpstr>
      <vt:lpstr>δημιουργια νεων τροφων και συμπληρωματων διατροφης στην βιομηχανια τροφιμων </vt:lpstr>
      <vt:lpstr>δημιουργια νεων τροφων και συμπληρωματων διατροφης στην βιομηχανια τροφιμων </vt:lpstr>
      <vt:lpstr>δημιουργια νεων τροφων και συμπληρωματων διατροφης στην βιομηχανια τροφιμων </vt:lpstr>
      <vt:lpstr>δημιουργια νεων τροφων και συμπληρωματων διατροφης στην βιομηχανια τροφιμων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96</cp:revision>
  <dcterms:created xsi:type="dcterms:W3CDTF">2023-10-30T20:24:00Z</dcterms:created>
  <dcterms:modified xsi:type="dcterms:W3CDTF">2023-12-08T13:17:00Z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