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2"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73777-9FEB-4EAC-916F-04A24E00DA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8EE391A-1CD4-41AD-A581-6F9529B25D6D}">
      <dgm:prSet/>
      <dgm:spPr/>
      <dgm:t>
        <a:bodyPr/>
        <a:lstStyle/>
        <a:p>
          <a:r>
            <a:rPr lang="el-GR"/>
            <a:t>Αν υπάρχουν πολυγωνικά δεδομένα (π.χ. όρια δήμων), τότε με το εργαλείο </a:t>
          </a:r>
          <a:r>
            <a:rPr lang="en-US"/>
            <a:t>Spatial Join</a:t>
          </a:r>
          <a:r>
            <a:rPr lang="el-GR"/>
            <a:t> μπορούμε να μετρήσουμε τον αριθμό των περιστατικών ανά πολύγωνο. </a:t>
          </a:r>
          <a:endParaRPr lang="en-US"/>
        </a:p>
      </dgm:t>
    </dgm:pt>
    <dgm:pt modelId="{298AC62F-F4CB-461B-84F4-E26FA149441D}" type="parTrans" cxnId="{BC57AB90-A8EB-44A1-9614-58F3D87B0EF0}">
      <dgm:prSet/>
      <dgm:spPr/>
      <dgm:t>
        <a:bodyPr/>
        <a:lstStyle/>
        <a:p>
          <a:endParaRPr lang="en-US"/>
        </a:p>
      </dgm:t>
    </dgm:pt>
    <dgm:pt modelId="{2F4E1241-513A-4DB1-B6B2-5FCEA2DBACC3}" type="sibTrans" cxnId="{BC57AB90-A8EB-44A1-9614-58F3D87B0EF0}">
      <dgm:prSet/>
      <dgm:spPr/>
      <dgm:t>
        <a:bodyPr/>
        <a:lstStyle/>
        <a:p>
          <a:endParaRPr lang="en-US"/>
        </a:p>
      </dgm:t>
    </dgm:pt>
    <dgm:pt modelId="{C983718E-30A9-462E-860A-67B09C8AF4D4}">
      <dgm:prSet/>
      <dgm:spPr/>
      <dgm:t>
        <a:bodyPr/>
        <a:lstStyle/>
        <a:p>
          <a:r>
            <a:rPr lang="el-GR"/>
            <a:t>Χρήση του εργαλείου </a:t>
          </a:r>
          <a:r>
            <a:rPr lang="en-US"/>
            <a:t>Create Fishnet </a:t>
          </a:r>
          <a:r>
            <a:rPr lang="el-GR"/>
            <a:t>για την κατασκευή ενός πολυγωνικού καννάβου </a:t>
          </a:r>
          <a:r>
            <a:rPr lang="en-US"/>
            <a:t>(grid)</a:t>
          </a:r>
          <a:r>
            <a:rPr lang="el-GR"/>
            <a:t> πάνω από τα σημειακά δεδομένα.  Προϋποθέσεις: αφαίρεση πολυγώνων εκτός περιοχής μελέτης, διαγραφή πολυγώνων με μηδενικές τιμές, αύξηση του </a:t>
          </a:r>
          <a:r>
            <a:rPr lang="en-US"/>
            <a:t>grid size</a:t>
          </a:r>
          <a:r>
            <a:rPr lang="el-GR"/>
            <a:t> σε περίπτωση πολλών πολυγώνων με μηδενικές τιμές.</a:t>
          </a:r>
          <a:endParaRPr lang="en-US"/>
        </a:p>
      </dgm:t>
    </dgm:pt>
    <dgm:pt modelId="{3703B3C8-DC64-44EA-B98E-6130D47BB605}" type="parTrans" cxnId="{4DD2EA8B-6080-4847-BF84-69D49D9E77C5}">
      <dgm:prSet/>
      <dgm:spPr/>
      <dgm:t>
        <a:bodyPr/>
        <a:lstStyle/>
        <a:p>
          <a:endParaRPr lang="en-US"/>
        </a:p>
      </dgm:t>
    </dgm:pt>
    <dgm:pt modelId="{9210BD65-DB2A-46EB-AF2E-42149FD0EF5F}" type="sibTrans" cxnId="{4DD2EA8B-6080-4847-BF84-69D49D9E77C5}">
      <dgm:prSet/>
      <dgm:spPr/>
      <dgm:t>
        <a:bodyPr/>
        <a:lstStyle/>
        <a:p>
          <a:endParaRPr lang="en-US"/>
        </a:p>
      </dgm:t>
    </dgm:pt>
    <dgm:pt modelId="{18CBA845-E9F5-4B0F-9DE5-6831E990FB37}">
      <dgm:prSet/>
      <dgm:spPr/>
      <dgm:t>
        <a:bodyPr/>
        <a:lstStyle/>
        <a:p>
          <a:r>
            <a:rPr lang="el-GR" dirty="0"/>
            <a:t>Εναλλακτικά, αν έχουμε έναν αριθμό σημείων που είναι σε εγγύτητα, τότε με το εργαλείο </a:t>
          </a:r>
          <a:r>
            <a:rPr lang="en-US" dirty="0"/>
            <a:t>Integrate with the Collect Events </a:t>
          </a:r>
          <a:r>
            <a:rPr lang="el-GR" dirty="0"/>
            <a:t> (1) συνενώνουμε χωρικά τα σημεία σε μια θέση και (2) δημιουργούμε ένα νέο σημείο σε κάθε σημείο που θα έχει τον αριθμό των σημείων που είναι στην ίδια θέση σε ένα νέο πεδίο.</a:t>
          </a:r>
          <a:endParaRPr lang="en-US" dirty="0"/>
        </a:p>
      </dgm:t>
    </dgm:pt>
    <dgm:pt modelId="{C159A60C-8E67-4964-8191-EF77095DD461}" type="parTrans" cxnId="{BEFB44E7-5D5A-40F7-AACA-E7A05EF42F6D}">
      <dgm:prSet/>
      <dgm:spPr/>
      <dgm:t>
        <a:bodyPr/>
        <a:lstStyle/>
        <a:p>
          <a:endParaRPr lang="en-US"/>
        </a:p>
      </dgm:t>
    </dgm:pt>
    <dgm:pt modelId="{44C2B5C3-8817-4646-A14F-AD418C196990}" type="sibTrans" cxnId="{BEFB44E7-5D5A-40F7-AACA-E7A05EF42F6D}">
      <dgm:prSet/>
      <dgm:spPr/>
      <dgm:t>
        <a:bodyPr/>
        <a:lstStyle/>
        <a:p>
          <a:endParaRPr lang="en-US"/>
        </a:p>
      </dgm:t>
    </dgm:pt>
    <dgm:pt modelId="{362FF715-5A7A-4BC2-9C11-254F4D017D50}" type="pres">
      <dgm:prSet presAssocID="{E9473777-9FEB-4EAC-916F-04A24E00DA67}" presName="linear" presStyleCnt="0">
        <dgm:presLayoutVars>
          <dgm:animLvl val="lvl"/>
          <dgm:resizeHandles val="exact"/>
        </dgm:presLayoutVars>
      </dgm:prSet>
      <dgm:spPr/>
    </dgm:pt>
    <dgm:pt modelId="{5EAD693C-235E-4532-A4A8-3324E296EDE8}" type="pres">
      <dgm:prSet presAssocID="{D8EE391A-1CD4-41AD-A581-6F9529B25D6D}" presName="parentText" presStyleLbl="node1" presStyleIdx="0" presStyleCnt="3">
        <dgm:presLayoutVars>
          <dgm:chMax val="0"/>
          <dgm:bulletEnabled val="1"/>
        </dgm:presLayoutVars>
      </dgm:prSet>
      <dgm:spPr/>
    </dgm:pt>
    <dgm:pt modelId="{E8E15A27-F71F-4696-B01D-4BBF8D715945}" type="pres">
      <dgm:prSet presAssocID="{2F4E1241-513A-4DB1-B6B2-5FCEA2DBACC3}" presName="spacer" presStyleCnt="0"/>
      <dgm:spPr/>
    </dgm:pt>
    <dgm:pt modelId="{1D637D12-B1D4-4148-81FF-8D5BB49B5C61}" type="pres">
      <dgm:prSet presAssocID="{C983718E-30A9-462E-860A-67B09C8AF4D4}" presName="parentText" presStyleLbl="node1" presStyleIdx="1" presStyleCnt="3">
        <dgm:presLayoutVars>
          <dgm:chMax val="0"/>
          <dgm:bulletEnabled val="1"/>
        </dgm:presLayoutVars>
      </dgm:prSet>
      <dgm:spPr/>
    </dgm:pt>
    <dgm:pt modelId="{03F81941-8033-4D2E-BB60-0FBCAD2B908F}" type="pres">
      <dgm:prSet presAssocID="{9210BD65-DB2A-46EB-AF2E-42149FD0EF5F}" presName="spacer" presStyleCnt="0"/>
      <dgm:spPr/>
    </dgm:pt>
    <dgm:pt modelId="{651FE178-0893-4620-9E7B-D746F6E34F3D}" type="pres">
      <dgm:prSet presAssocID="{18CBA845-E9F5-4B0F-9DE5-6831E990FB37}" presName="parentText" presStyleLbl="node1" presStyleIdx="2" presStyleCnt="3">
        <dgm:presLayoutVars>
          <dgm:chMax val="0"/>
          <dgm:bulletEnabled val="1"/>
        </dgm:presLayoutVars>
      </dgm:prSet>
      <dgm:spPr/>
    </dgm:pt>
  </dgm:ptLst>
  <dgm:cxnLst>
    <dgm:cxn modelId="{4A0E811F-07B0-4BD5-82D4-A9DA200E338F}" type="presOf" srcId="{E9473777-9FEB-4EAC-916F-04A24E00DA67}" destId="{362FF715-5A7A-4BC2-9C11-254F4D017D50}" srcOrd="0" destOrd="0" presId="urn:microsoft.com/office/officeart/2005/8/layout/vList2"/>
    <dgm:cxn modelId="{4DD2EA8B-6080-4847-BF84-69D49D9E77C5}" srcId="{E9473777-9FEB-4EAC-916F-04A24E00DA67}" destId="{C983718E-30A9-462E-860A-67B09C8AF4D4}" srcOrd="1" destOrd="0" parTransId="{3703B3C8-DC64-44EA-B98E-6130D47BB605}" sibTransId="{9210BD65-DB2A-46EB-AF2E-42149FD0EF5F}"/>
    <dgm:cxn modelId="{BC57AB90-A8EB-44A1-9614-58F3D87B0EF0}" srcId="{E9473777-9FEB-4EAC-916F-04A24E00DA67}" destId="{D8EE391A-1CD4-41AD-A581-6F9529B25D6D}" srcOrd="0" destOrd="0" parTransId="{298AC62F-F4CB-461B-84F4-E26FA149441D}" sibTransId="{2F4E1241-513A-4DB1-B6B2-5FCEA2DBACC3}"/>
    <dgm:cxn modelId="{FC42DFC9-819B-45BC-941E-CDD150A5016E}" type="presOf" srcId="{D8EE391A-1CD4-41AD-A581-6F9529B25D6D}" destId="{5EAD693C-235E-4532-A4A8-3324E296EDE8}" srcOrd="0" destOrd="0" presId="urn:microsoft.com/office/officeart/2005/8/layout/vList2"/>
    <dgm:cxn modelId="{D35FF1CD-A4F7-42DB-B62E-CC1124D45B33}" type="presOf" srcId="{C983718E-30A9-462E-860A-67B09C8AF4D4}" destId="{1D637D12-B1D4-4148-81FF-8D5BB49B5C61}" srcOrd="0" destOrd="0" presId="urn:microsoft.com/office/officeart/2005/8/layout/vList2"/>
    <dgm:cxn modelId="{591F04E3-E1D6-4E5F-82D6-76F5DF099040}" type="presOf" srcId="{18CBA845-E9F5-4B0F-9DE5-6831E990FB37}" destId="{651FE178-0893-4620-9E7B-D746F6E34F3D}" srcOrd="0" destOrd="0" presId="urn:microsoft.com/office/officeart/2005/8/layout/vList2"/>
    <dgm:cxn modelId="{BEFB44E7-5D5A-40F7-AACA-E7A05EF42F6D}" srcId="{E9473777-9FEB-4EAC-916F-04A24E00DA67}" destId="{18CBA845-E9F5-4B0F-9DE5-6831E990FB37}" srcOrd="2" destOrd="0" parTransId="{C159A60C-8E67-4964-8191-EF77095DD461}" sibTransId="{44C2B5C3-8817-4646-A14F-AD418C196990}"/>
    <dgm:cxn modelId="{190B9DD8-6C21-4E9C-8CCB-8834B81A998E}" type="presParOf" srcId="{362FF715-5A7A-4BC2-9C11-254F4D017D50}" destId="{5EAD693C-235E-4532-A4A8-3324E296EDE8}" srcOrd="0" destOrd="0" presId="urn:microsoft.com/office/officeart/2005/8/layout/vList2"/>
    <dgm:cxn modelId="{FA6EC888-9B08-4DD5-AAE4-1D2E6CEBE48B}" type="presParOf" srcId="{362FF715-5A7A-4BC2-9C11-254F4D017D50}" destId="{E8E15A27-F71F-4696-B01D-4BBF8D715945}" srcOrd="1" destOrd="0" presId="urn:microsoft.com/office/officeart/2005/8/layout/vList2"/>
    <dgm:cxn modelId="{CA9DE20D-2359-4B4A-BBDA-F72E9369D383}" type="presParOf" srcId="{362FF715-5A7A-4BC2-9C11-254F4D017D50}" destId="{1D637D12-B1D4-4148-81FF-8D5BB49B5C61}" srcOrd="2" destOrd="0" presId="urn:microsoft.com/office/officeart/2005/8/layout/vList2"/>
    <dgm:cxn modelId="{C1BC1EAE-772B-4755-8E5D-55B787928921}" type="presParOf" srcId="{362FF715-5A7A-4BC2-9C11-254F4D017D50}" destId="{03F81941-8033-4D2E-BB60-0FBCAD2B908F}" srcOrd="3" destOrd="0" presId="urn:microsoft.com/office/officeart/2005/8/layout/vList2"/>
    <dgm:cxn modelId="{6524C131-596B-4809-BA9D-8C2AC3FC1D45}" type="presParOf" srcId="{362FF715-5A7A-4BC2-9C11-254F4D017D50}" destId="{651FE178-0893-4620-9E7B-D746F6E34F3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D693C-235E-4532-A4A8-3324E296EDE8}">
      <dsp:nvSpPr>
        <dsp:cNvPr id="0" name=""/>
        <dsp:cNvSpPr/>
      </dsp:nvSpPr>
      <dsp:spPr>
        <a:xfrm>
          <a:off x="0" y="570982"/>
          <a:ext cx="6513603" cy="15465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Αν υπάρχουν πολυγωνικά δεδομένα (π.χ. όρια δήμων), τότε με το εργαλείο </a:t>
          </a:r>
          <a:r>
            <a:rPr lang="en-US" sz="1800" kern="1200"/>
            <a:t>Spatial Join</a:t>
          </a:r>
          <a:r>
            <a:rPr lang="el-GR" sz="1800" kern="1200"/>
            <a:t> μπορούμε να μετρήσουμε τον αριθμό των περιστατικών ανά πολύγωνο. </a:t>
          </a:r>
          <a:endParaRPr lang="en-US" sz="1800" kern="1200"/>
        </a:p>
      </dsp:txBody>
      <dsp:txXfrm>
        <a:off x="75498" y="646480"/>
        <a:ext cx="6362607" cy="1395597"/>
      </dsp:txXfrm>
    </dsp:sp>
    <dsp:sp modelId="{1D637D12-B1D4-4148-81FF-8D5BB49B5C61}">
      <dsp:nvSpPr>
        <dsp:cNvPr id="0" name=""/>
        <dsp:cNvSpPr/>
      </dsp:nvSpPr>
      <dsp:spPr>
        <a:xfrm>
          <a:off x="0" y="2169416"/>
          <a:ext cx="6513603" cy="154659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Χρήση του εργαλείου </a:t>
          </a:r>
          <a:r>
            <a:rPr lang="en-US" sz="1800" kern="1200"/>
            <a:t>Create Fishnet </a:t>
          </a:r>
          <a:r>
            <a:rPr lang="el-GR" sz="1800" kern="1200"/>
            <a:t>για την κατασκευή ενός πολυγωνικού καννάβου </a:t>
          </a:r>
          <a:r>
            <a:rPr lang="en-US" sz="1800" kern="1200"/>
            <a:t>(grid)</a:t>
          </a:r>
          <a:r>
            <a:rPr lang="el-GR" sz="1800" kern="1200"/>
            <a:t> πάνω από τα σημειακά δεδομένα.  Προϋποθέσεις: αφαίρεση πολυγώνων εκτός περιοχής μελέτης, διαγραφή πολυγώνων με μηδενικές τιμές, αύξηση του </a:t>
          </a:r>
          <a:r>
            <a:rPr lang="en-US" sz="1800" kern="1200"/>
            <a:t>grid size</a:t>
          </a:r>
          <a:r>
            <a:rPr lang="el-GR" sz="1800" kern="1200"/>
            <a:t> σε περίπτωση πολλών πολυγώνων με μηδενικές τιμές.</a:t>
          </a:r>
          <a:endParaRPr lang="en-US" sz="1800" kern="1200"/>
        </a:p>
      </dsp:txBody>
      <dsp:txXfrm>
        <a:off x="75498" y="2244914"/>
        <a:ext cx="6362607" cy="1395597"/>
      </dsp:txXfrm>
    </dsp:sp>
    <dsp:sp modelId="{651FE178-0893-4620-9E7B-D746F6E34F3D}">
      <dsp:nvSpPr>
        <dsp:cNvPr id="0" name=""/>
        <dsp:cNvSpPr/>
      </dsp:nvSpPr>
      <dsp:spPr>
        <a:xfrm>
          <a:off x="0" y="3767849"/>
          <a:ext cx="6513603" cy="15465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Εναλλακτικά, αν έχουμε έναν αριθμό σημείων που είναι σε εγγύτητα, τότε με το εργαλείο </a:t>
          </a:r>
          <a:r>
            <a:rPr lang="en-US" sz="1800" kern="1200" dirty="0"/>
            <a:t>Integrate with the Collect Events </a:t>
          </a:r>
          <a:r>
            <a:rPr lang="el-GR" sz="1800" kern="1200" dirty="0"/>
            <a:t> (1) συνενώνουμε χωρικά τα σημεία σε μια θέση και (2) δημιουργούμε ένα νέο σημείο σε κάθε σημείο που θα έχει τον αριθμό των σημείων που είναι στην ίδια θέση σε ένα νέο πεδίο.</a:t>
          </a:r>
          <a:endParaRPr lang="en-US" sz="1800" kern="1200" dirty="0"/>
        </a:p>
      </dsp:txBody>
      <dsp:txXfrm>
        <a:off x="75498" y="3843347"/>
        <a:ext cx="6362607" cy="13955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75875-DDA2-4899-9ED7-204D78C3E0C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DC7E87DA-2875-46E1-8C8E-C00755B05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6F8D7345-3627-49FA-94FA-BAE59F07A4BB}"/>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5" name="Θέση υποσέλιδου 4">
            <a:extLst>
              <a:ext uri="{FF2B5EF4-FFF2-40B4-BE49-F238E27FC236}">
                <a16:creationId xmlns:a16="http://schemas.microsoft.com/office/drawing/2014/main" id="{0DFA07E5-641A-449D-BB4D-75E9E4F3DACE}"/>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B133AECB-4CD1-45E1-AB70-3077F9D50F1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66063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AC89C-210E-4C19-945E-750945BA38E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EECD09C-0162-46D0-9A8C-D092387552E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1E03E3E-2E31-4CE6-B64D-47FF3F2F0605}"/>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5" name="Θέση υποσέλιδου 4">
            <a:extLst>
              <a:ext uri="{FF2B5EF4-FFF2-40B4-BE49-F238E27FC236}">
                <a16:creationId xmlns:a16="http://schemas.microsoft.com/office/drawing/2014/main" id="{4F629A35-A628-4C0F-868A-12B6F010073E}"/>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D62E6B76-2557-434B-8592-0A98D7F5FB4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58766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C994A99-FA02-4A80-A64E-737E9A5441B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654F12A-AD64-4D9D-BF1E-F04034800BB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44F40DF-C372-4B16-B396-0064E01E814E}"/>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5" name="Θέση υποσέλιδου 4">
            <a:extLst>
              <a:ext uri="{FF2B5EF4-FFF2-40B4-BE49-F238E27FC236}">
                <a16:creationId xmlns:a16="http://schemas.microsoft.com/office/drawing/2014/main" id="{6CEFEE71-03AC-4D7C-BA4E-C2228FA18CB2}"/>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2C1180AD-0F8E-402A-A6DA-FC59F292507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137472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DE1EAE-F443-43F1-AEDC-FAD3FA0E057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3C5CB22-AC84-477A-ACC4-BDB28E1F0CF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F321243-A076-4C98-AB22-C594B986F7B4}"/>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5" name="Θέση υποσέλιδου 4">
            <a:extLst>
              <a:ext uri="{FF2B5EF4-FFF2-40B4-BE49-F238E27FC236}">
                <a16:creationId xmlns:a16="http://schemas.microsoft.com/office/drawing/2014/main" id="{32AF2B37-22BF-44CE-8FB5-F73D86A63E4B}"/>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2C728429-1C1A-4ED9-BBA6-A6CEC3D0537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95857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10769C-269B-468D-9312-3A1B8F65A5A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DD3DA20-5F2F-42AF-9E86-15A3DD936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8C0DFD4-2E2D-47A8-B8AA-495BF71A8A27}"/>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5" name="Θέση υποσέλιδου 4">
            <a:extLst>
              <a:ext uri="{FF2B5EF4-FFF2-40B4-BE49-F238E27FC236}">
                <a16:creationId xmlns:a16="http://schemas.microsoft.com/office/drawing/2014/main" id="{30B5390D-ED56-46E4-BE9B-E3BEA9D56462}"/>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0227112C-9A9C-440C-9D68-BD1849A9A9D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605610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AB3ED1-4031-449D-B8A3-0A06479589A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7515F9A-5881-4BBB-A5DA-C9F7DCADA46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D9069D3-7A6C-413F-95C1-AB6DB5FCF9D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78359F03-57B9-49D8-BAFA-50C1D6C128F1}"/>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6" name="Θέση υποσέλιδου 5">
            <a:extLst>
              <a:ext uri="{FF2B5EF4-FFF2-40B4-BE49-F238E27FC236}">
                <a16:creationId xmlns:a16="http://schemas.microsoft.com/office/drawing/2014/main" id="{DBDB2021-2FF7-4A24-B755-7207944C67B0}"/>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2AE5DCBD-BD9D-4EB5-974D-A8B77A26BEE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627263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7306CD-EFD6-4ED2-A2C7-EDA6AF74E8F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AACD8A8-4260-49A7-9130-606F7A023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FD4A2F3-6047-4762-AF3C-FA32C968C3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1C874C52-25EC-49D0-B34B-6DCA13220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156C641-762F-49DA-A771-E256CFA69F8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54EE3D49-72C9-41EE-84A8-CF44A2BF5C13}"/>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8" name="Θέση υποσέλιδου 7">
            <a:extLst>
              <a:ext uri="{FF2B5EF4-FFF2-40B4-BE49-F238E27FC236}">
                <a16:creationId xmlns:a16="http://schemas.microsoft.com/office/drawing/2014/main" id="{A43A84C4-7741-4400-94D5-46EE7364573B}"/>
              </a:ext>
            </a:extLst>
          </p:cNvPr>
          <p:cNvSpPr>
            <a:spLocks noGrp="1"/>
          </p:cNvSpPr>
          <p:nvPr>
            <p:ph type="ftr" sz="quarter" idx="11"/>
          </p:nvPr>
        </p:nvSpPr>
        <p:spPr/>
        <p:txBody>
          <a:bodyPr/>
          <a:lstStyle/>
          <a:p>
            <a:endParaRPr lang="en-US" dirty="0"/>
          </a:p>
        </p:txBody>
      </p:sp>
      <p:sp>
        <p:nvSpPr>
          <p:cNvPr id="9" name="Θέση αριθμού διαφάνειας 8">
            <a:extLst>
              <a:ext uri="{FF2B5EF4-FFF2-40B4-BE49-F238E27FC236}">
                <a16:creationId xmlns:a16="http://schemas.microsoft.com/office/drawing/2014/main" id="{961997C0-9285-4AAD-A0ED-698A8938446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44845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B77C7-BAB9-4919-AD3B-D34359DD05C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807696C7-1DB0-4085-8B50-BDBBAB21AF45}"/>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4" name="Θέση υποσέλιδου 3">
            <a:extLst>
              <a:ext uri="{FF2B5EF4-FFF2-40B4-BE49-F238E27FC236}">
                <a16:creationId xmlns:a16="http://schemas.microsoft.com/office/drawing/2014/main" id="{D80A9AE5-E5C3-4014-A177-352CF3A5F152}"/>
              </a:ext>
            </a:extLst>
          </p:cNvPr>
          <p:cNvSpPr>
            <a:spLocks noGrp="1"/>
          </p:cNvSpPr>
          <p:nvPr>
            <p:ph type="ftr" sz="quarter" idx="11"/>
          </p:nvPr>
        </p:nvSpPr>
        <p:spPr/>
        <p:txBody>
          <a:bodyPr/>
          <a:lstStyle/>
          <a:p>
            <a:endParaRPr lang="en-US" dirty="0"/>
          </a:p>
        </p:txBody>
      </p:sp>
      <p:sp>
        <p:nvSpPr>
          <p:cNvPr id="5" name="Θέση αριθμού διαφάνειας 4">
            <a:extLst>
              <a:ext uri="{FF2B5EF4-FFF2-40B4-BE49-F238E27FC236}">
                <a16:creationId xmlns:a16="http://schemas.microsoft.com/office/drawing/2014/main" id="{20E82184-C8DB-4982-9AD4-EEC6CCAF92B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333823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094F796-311B-4231-B4A4-AA416E7DCDF0}"/>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3" name="Θέση υποσέλιδου 2">
            <a:extLst>
              <a:ext uri="{FF2B5EF4-FFF2-40B4-BE49-F238E27FC236}">
                <a16:creationId xmlns:a16="http://schemas.microsoft.com/office/drawing/2014/main" id="{CB9BF0B8-E154-4F0D-B460-79DD5F7E0B51}"/>
              </a:ext>
            </a:extLst>
          </p:cNvPr>
          <p:cNvSpPr>
            <a:spLocks noGrp="1"/>
          </p:cNvSpPr>
          <p:nvPr>
            <p:ph type="ftr" sz="quarter" idx="1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95451546-E94E-44BA-96CC-D3463838F47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768218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A94B0E-60BA-48BD-A86E-57DD249E45D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1F39992-8073-4EA3-8C1E-0ED7AA3DE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0F638C3-32FF-45C9-9AD9-F9BA4C159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051E081-521F-4255-BFBC-8961C6176924}"/>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6" name="Θέση υποσέλιδου 5">
            <a:extLst>
              <a:ext uri="{FF2B5EF4-FFF2-40B4-BE49-F238E27FC236}">
                <a16:creationId xmlns:a16="http://schemas.microsoft.com/office/drawing/2014/main" id="{0F159233-A019-4000-9281-7E92780F638B}"/>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AF7CAFF2-1640-4020-BE75-F0117BE322B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474843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B68B23-946A-46C5-B54F-F2F4BD0D2FB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E21B1880-C153-424F-B429-127923470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Θέση κειμένου 3">
            <a:extLst>
              <a:ext uri="{FF2B5EF4-FFF2-40B4-BE49-F238E27FC236}">
                <a16:creationId xmlns:a16="http://schemas.microsoft.com/office/drawing/2014/main" id="{7E921847-FA0B-4303-B931-485B50246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9064EC7-9E76-41D7-912F-806E9BE2A004}"/>
              </a:ext>
            </a:extLst>
          </p:cNvPr>
          <p:cNvSpPr>
            <a:spLocks noGrp="1"/>
          </p:cNvSpPr>
          <p:nvPr>
            <p:ph type="dt" sz="half" idx="10"/>
          </p:nvPr>
        </p:nvSpPr>
        <p:spPr/>
        <p:txBody>
          <a:bodyPr/>
          <a:lstStyle/>
          <a:p>
            <a:fld id="{F6FA2B21-3FCD-4721-B95C-427943F61125}" type="datetime1">
              <a:rPr lang="en-US" smtClean="0"/>
              <a:t>11/12/2019</a:t>
            </a:fld>
            <a:endParaRPr lang="en-US" dirty="0"/>
          </a:p>
        </p:txBody>
      </p:sp>
      <p:sp>
        <p:nvSpPr>
          <p:cNvPr id="6" name="Θέση υποσέλιδου 5">
            <a:extLst>
              <a:ext uri="{FF2B5EF4-FFF2-40B4-BE49-F238E27FC236}">
                <a16:creationId xmlns:a16="http://schemas.microsoft.com/office/drawing/2014/main" id="{80E6CA82-BC72-415A-83B0-0D16B0251478}"/>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DB4CAEA2-D043-4F7D-9434-3AFA1E78A44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487646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DEFF356-A638-407E-8171-BB4F56F03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D112A91-1A63-4495-9952-9540E533F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91CA949-46F5-4547-BF29-0777BCF9F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11/12/2019</a:t>
            </a:fld>
            <a:endParaRPr lang="en-US" dirty="0"/>
          </a:p>
        </p:txBody>
      </p:sp>
      <p:sp>
        <p:nvSpPr>
          <p:cNvPr id="5" name="Θέση υποσέλιδου 4">
            <a:extLst>
              <a:ext uri="{FF2B5EF4-FFF2-40B4-BE49-F238E27FC236}">
                <a16:creationId xmlns:a16="http://schemas.microsoft.com/office/drawing/2014/main" id="{1235B19D-FA44-4010-8898-E6C55FA8D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a:extLst>
              <a:ext uri="{FF2B5EF4-FFF2-40B4-BE49-F238E27FC236}">
                <a16:creationId xmlns:a16="http://schemas.microsoft.com/office/drawing/2014/main" id="{C0F9244E-7E99-4B9F-AEC5-134D9E28A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881722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995AB-F9A2-418B-B814-F898D2F967B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2" name="Τίτλος 1">
            <a:extLst>
              <a:ext uri="{FF2B5EF4-FFF2-40B4-BE49-F238E27FC236}">
                <a16:creationId xmlns:a16="http://schemas.microsoft.com/office/drawing/2014/main" id="{C7BF9B84-B0B9-4A74-BE7F-989CF5F11355}"/>
              </a:ext>
            </a:extLst>
          </p:cNvPr>
          <p:cNvSpPr>
            <a:spLocks noGrp="1"/>
          </p:cNvSpPr>
          <p:nvPr>
            <p:ph type="ctrTitle"/>
          </p:nvPr>
        </p:nvSpPr>
        <p:spPr>
          <a:xfrm>
            <a:off x="6033793" y="2355458"/>
            <a:ext cx="4775075" cy="1630907"/>
          </a:xfrm>
        </p:spPr>
        <p:txBody>
          <a:bodyPr>
            <a:normAutofit/>
          </a:bodyPr>
          <a:lstStyle/>
          <a:p>
            <a:r>
              <a:rPr lang="el-GR" sz="4400" dirty="0">
                <a:solidFill>
                  <a:schemeClr val="tx1"/>
                </a:solidFill>
              </a:rPr>
              <a:t>ΕΡΓΑΣΤΗΡΙΟ </a:t>
            </a:r>
            <a:r>
              <a:rPr lang="en-US" sz="4400" dirty="0"/>
              <a:t>4</a:t>
            </a:r>
            <a:endParaRPr lang="en-US" sz="4400" dirty="0">
              <a:solidFill>
                <a:schemeClr val="tx1"/>
              </a:solidFill>
            </a:endParaRPr>
          </a:p>
        </p:txBody>
      </p:sp>
      <p:sp>
        <p:nvSpPr>
          <p:cNvPr id="3" name="Υπότιτλος 2">
            <a:extLst>
              <a:ext uri="{FF2B5EF4-FFF2-40B4-BE49-F238E27FC236}">
                <a16:creationId xmlns:a16="http://schemas.microsoft.com/office/drawing/2014/main" id="{B15DF389-8EA6-4EC4-B136-D7D80A01BEAF}"/>
              </a:ext>
            </a:extLst>
          </p:cNvPr>
          <p:cNvSpPr>
            <a:spLocks noGrp="1"/>
          </p:cNvSpPr>
          <p:nvPr>
            <p:ph type="subTitle" idx="1"/>
          </p:nvPr>
        </p:nvSpPr>
        <p:spPr>
          <a:xfrm>
            <a:off x="6033793" y="3995988"/>
            <a:ext cx="4775075" cy="559656"/>
          </a:xfrm>
        </p:spPr>
        <p:txBody>
          <a:bodyPr>
            <a:normAutofit fontScale="85000" lnSpcReduction="20000"/>
          </a:bodyPr>
          <a:lstStyle/>
          <a:p>
            <a:r>
              <a:rPr lang="el-GR" dirty="0"/>
              <a:t>Εφαρμογές Γεωπληροφορικής στις Κοινωνικές Επιστήμες</a:t>
            </a:r>
            <a:endParaRPr lang="en-US" dirty="0">
              <a:solidFill>
                <a:schemeClr val="tx1"/>
              </a:solidFill>
            </a:endParaRPr>
          </a:p>
        </p:txBody>
      </p:sp>
      <p:sp>
        <p:nvSpPr>
          <p:cNvPr id="5" name="Ορθογώνιο 4">
            <a:extLst>
              <a:ext uri="{FF2B5EF4-FFF2-40B4-BE49-F238E27FC236}">
                <a16:creationId xmlns:a16="http://schemas.microsoft.com/office/drawing/2014/main" id="{A2D6790B-CDA6-4BC1-8569-A3EDAB29832E}"/>
              </a:ext>
            </a:extLst>
          </p:cNvPr>
          <p:cNvSpPr/>
          <p:nvPr/>
        </p:nvSpPr>
        <p:spPr>
          <a:xfrm>
            <a:off x="136849" y="-68761"/>
            <a:ext cx="6096000" cy="1738938"/>
          </a:xfrm>
          <a:prstGeom prst="rect">
            <a:avLst/>
          </a:prstGeom>
        </p:spPr>
        <p:txBody>
          <a:bodyPr>
            <a:spAutoFit/>
          </a:bodyPr>
          <a:lstStyle/>
          <a:p>
            <a:endParaRPr lang="en-US" sz="1100" dirty="0">
              <a:solidFill>
                <a:schemeClr val="bg1"/>
              </a:solidFill>
              <a:latin typeface="Times New Roman" panose="02020603050405020304" pitchFamily="18" charset="0"/>
            </a:endParaRPr>
          </a:p>
          <a:p>
            <a:r>
              <a:rPr lang="el-GR" sz="3200" dirty="0">
                <a:solidFill>
                  <a:schemeClr val="bg1"/>
                </a:solidFill>
                <a:latin typeface="Times New Roman" panose="02020603050405020304" pitchFamily="18" charset="0"/>
              </a:rPr>
              <a:t>Επεξεργασία δεδομένων κλήσεων εκτάκτου ανάγκης με </a:t>
            </a:r>
            <a:r>
              <a:rPr lang="en-US" sz="3200" dirty="0">
                <a:solidFill>
                  <a:schemeClr val="bg1"/>
                </a:solidFill>
                <a:latin typeface="Times New Roman" panose="02020603050405020304" pitchFamily="18" charset="0"/>
              </a:rPr>
              <a:t>Hot Spot Analysis</a:t>
            </a:r>
            <a:endParaRPr lang="en-US" sz="3200" dirty="0">
              <a:solidFill>
                <a:schemeClr val="bg1"/>
              </a:solidFill>
            </a:endParaRPr>
          </a:p>
        </p:txBody>
      </p:sp>
    </p:spTree>
    <p:extLst>
      <p:ext uri="{BB962C8B-B14F-4D97-AF65-F5344CB8AC3E}">
        <p14:creationId xmlns:p14="http://schemas.microsoft.com/office/powerpoint/2010/main" val="7193083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3EE8FF0F-2B09-4BD9-BCE8-FB1FB94FE7CF}"/>
              </a:ext>
            </a:extLst>
          </p:cNvPr>
          <p:cNvSpPr>
            <a:spLocks noGrp="1"/>
          </p:cNvSpPr>
          <p:nvPr>
            <p:ph type="title"/>
          </p:nvPr>
        </p:nvSpPr>
        <p:spPr>
          <a:xfrm>
            <a:off x="640079" y="2053641"/>
            <a:ext cx="3669161" cy="2760098"/>
          </a:xfrm>
        </p:spPr>
        <p:txBody>
          <a:bodyPr>
            <a:normAutofit/>
          </a:bodyPr>
          <a:lstStyle/>
          <a:p>
            <a:r>
              <a:rPr lang="el-GR" dirty="0">
                <a:solidFill>
                  <a:srgbClr val="FFFFFF"/>
                </a:solidFill>
              </a:rPr>
              <a:t>Βήμα 2: </a:t>
            </a:r>
            <a:r>
              <a:rPr lang="en-US" dirty="0">
                <a:solidFill>
                  <a:srgbClr val="FFFFFF"/>
                </a:solidFill>
              </a:rPr>
              <a:t>Aggregate</a:t>
            </a:r>
            <a:r>
              <a:rPr lang="el-GR" dirty="0">
                <a:solidFill>
                  <a:srgbClr val="FFFFFF"/>
                </a:solidFill>
              </a:rPr>
              <a:t> τα δεδομένα κλήσεων</a:t>
            </a:r>
            <a:r>
              <a:rPr lang="en-US" dirty="0">
                <a:solidFill>
                  <a:srgbClr val="FFFFFF"/>
                </a:solidFill>
              </a:rPr>
              <a:t> </a:t>
            </a:r>
          </a:p>
        </p:txBody>
      </p:sp>
      <p:sp>
        <p:nvSpPr>
          <p:cNvPr id="3" name="Θέση περιεχομένου 2">
            <a:extLst>
              <a:ext uri="{FF2B5EF4-FFF2-40B4-BE49-F238E27FC236}">
                <a16:creationId xmlns:a16="http://schemas.microsoft.com/office/drawing/2014/main" id="{5ADAA955-80D6-493F-9683-75344646D0F7}"/>
              </a:ext>
            </a:extLst>
          </p:cNvPr>
          <p:cNvSpPr>
            <a:spLocks noGrp="1"/>
          </p:cNvSpPr>
          <p:nvPr>
            <p:ph idx="1"/>
          </p:nvPr>
        </p:nvSpPr>
        <p:spPr>
          <a:xfrm>
            <a:off x="6090574" y="801866"/>
            <a:ext cx="5306084" cy="5230634"/>
          </a:xfrm>
        </p:spPr>
        <p:txBody>
          <a:bodyPr anchor="ctr">
            <a:normAutofit/>
          </a:bodyPr>
          <a:lstStyle/>
          <a:p>
            <a:r>
              <a:rPr lang="el-GR" sz="2400" dirty="0">
                <a:solidFill>
                  <a:srgbClr val="000000"/>
                </a:solidFill>
              </a:rPr>
              <a:t>Η ανάλυση </a:t>
            </a:r>
            <a:r>
              <a:rPr lang="en-US" sz="2400" dirty="0">
                <a:solidFill>
                  <a:srgbClr val="000000"/>
                </a:solidFill>
              </a:rPr>
              <a:t>Hot Spot </a:t>
            </a:r>
            <a:r>
              <a:rPr lang="el-GR" sz="2400" dirty="0">
                <a:solidFill>
                  <a:srgbClr val="000000"/>
                </a:solidFill>
              </a:rPr>
              <a:t>εκτιμάει αν υπάρχουν χωρικά </a:t>
            </a:r>
            <a:r>
              <a:rPr lang="en-US" sz="2400" dirty="0">
                <a:solidFill>
                  <a:srgbClr val="000000"/>
                </a:solidFill>
              </a:rPr>
              <a:t>clusters</a:t>
            </a:r>
            <a:r>
              <a:rPr lang="el-GR" sz="2400" dirty="0">
                <a:solidFill>
                  <a:srgbClr val="000000"/>
                </a:solidFill>
              </a:rPr>
              <a:t> υψηλών ή χαμηλών τιμών. Το πεδίο που έχει αυτές τις τιμές είναι αυτό που θα αξιοποιήσουμε στην ανάλυση μας. Στην περίπτωση μας μπορεί να είναι πιο ενδιαφέρον να αναλύσουμε την ένταση των περιστατικών (αριθμός ανά χωρική μονάδα), παρά να δούμε αν υπάρχουν </a:t>
            </a:r>
            <a:r>
              <a:rPr lang="en-US" sz="2400" dirty="0">
                <a:solidFill>
                  <a:srgbClr val="000000"/>
                </a:solidFill>
              </a:rPr>
              <a:t>clusters</a:t>
            </a:r>
            <a:r>
              <a:rPr lang="el-GR" sz="2400" dirty="0">
                <a:solidFill>
                  <a:srgbClr val="000000"/>
                </a:solidFill>
              </a:rPr>
              <a:t> τιμών (π.χ. </a:t>
            </a:r>
            <a:r>
              <a:rPr lang="en-US" sz="2400" dirty="0">
                <a:solidFill>
                  <a:srgbClr val="000000"/>
                </a:solidFill>
              </a:rPr>
              <a:t>clusters</a:t>
            </a:r>
            <a:r>
              <a:rPr lang="el-GR" sz="2400" dirty="0">
                <a:solidFill>
                  <a:srgbClr val="000000"/>
                </a:solidFill>
              </a:rPr>
              <a:t> όπου θα δείχνει την απώλεια αντικειμένων σε χρηματική αξία ανά περιστατικό).</a:t>
            </a:r>
          </a:p>
          <a:p>
            <a:r>
              <a:rPr lang="el-GR" sz="2400" dirty="0">
                <a:solidFill>
                  <a:srgbClr val="000000"/>
                </a:solidFill>
              </a:rPr>
              <a:t>Σε αυτή την περίπτωση απαιτείται </a:t>
            </a:r>
            <a:r>
              <a:rPr lang="en-US" sz="2400" dirty="0">
                <a:solidFill>
                  <a:srgbClr val="000000"/>
                </a:solidFill>
              </a:rPr>
              <a:t>aggregation</a:t>
            </a:r>
          </a:p>
        </p:txBody>
      </p:sp>
    </p:spTree>
    <p:extLst>
      <p:ext uri="{BB962C8B-B14F-4D97-AF65-F5344CB8AC3E}">
        <p14:creationId xmlns:p14="http://schemas.microsoft.com/office/powerpoint/2010/main" val="403311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B2FB55A-6887-4243-A41E-DF11BD0E0607}"/>
              </a:ext>
            </a:extLst>
          </p:cNvPr>
          <p:cNvSpPr>
            <a:spLocks noGrp="1"/>
          </p:cNvSpPr>
          <p:nvPr>
            <p:ph type="title"/>
          </p:nvPr>
        </p:nvSpPr>
        <p:spPr>
          <a:xfrm>
            <a:off x="863029" y="1012004"/>
            <a:ext cx="3416158" cy="4795408"/>
          </a:xfrm>
        </p:spPr>
        <p:txBody>
          <a:bodyPr>
            <a:normAutofit/>
          </a:bodyPr>
          <a:lstStyle/>
          <a:p>
            <a:r>
              <a:rPr lang="el-GR">
                <a:solidFill>
                  <a:srgbClr val="FFFFFF"/>
                </a:solidFill>
              </a:rPr>
              <a:t>Τρεις τρόποι για </a:t>
            </a:r>
            <a:r>
              <a:rPr lang="en-US">
                <a:solidFill>
                  <a:srgbClr val="FFFFFF"/>
                </a:solidFill>
              </a:rPr>
              <a:t>aggregation:</a:t>
            </a:r>
          </a:p>
        </p:txBody>
      </p:sp>
      <p:graphicFrame>
        <p:nvGraphicFramePr>
          <p:cNvPr id="5" name="Θέση περιεχομένου 2">
            <a:extLst>
              <a:ext uri="{FF2B5EF4-FFF2-40B4-BE49-F238E27FC236}">
                <a16:creationId xmlns:a16="http://schemas.microsoft.com/office/drawing/2014/main" id="{9F433F62-821F-465A-9D63-0623844B2A29}"/>
              </a:ext>
            </a:extLst>
          </p:cNvPr>
          <p:cNvGraphicFramePr>
            <a:graphicFrameLocks noGrp="1"/>
          </p:cNvGraphicFramePr>
          <p:nvPr>
            <p:ph idx="1"/>
            <p:extLst>
              <p:ext uri="{D42A27DB-BD31-4B8C-83A1-F6EECF244321}">
                <p14:modId xmlns:p14="http://schemas.microsoft.com/office/powerpoint/2010/main" val="37723611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44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descr="Εικόνα που περιέχει κείμενο, χάρτης&#10;&#10;Περιγραφή που δημιουργήθηκε αυτόματα">
            <a:extLst>
              <a:ext uri="{FF2B5EF4-FFF2-40B4-BE49-F238E27FC236}">
                <a16:creationId xmlns:a16="http://schemas.microsoft.com/office/drawing/2014/main" id="{091BDA82-0ADB-4571-B26C-038ED06B6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614" y="643466"/>
            <a:ext cx="3384422" cy="557106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Εικόνα 6" descr="Εικόνα που περιέχει κείμενο, χάρτης&#10;&#10;Περιγραφή που δημιουργήθηκε αυτόματα">
            <a:extLst>
              <a:ext uri="{FF2B5EF4-FFF2-40B4-BE49-F238E27FC236}">
                <a16:creationId xmlns:a16="http://schemas.microsoft.com/office/drawing/2014/main" id="{0C00315C-8898-45C5-B3CE-6A48CB939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878" y="643467"/>
            <a:ext cx="2966592" cy="5571066"/>
          </a:xfrm>
          <a:prstGeom prst="rect">
            <a:avLst/>
          </a:prstGeom>
        </p:spPr>
      </p:pic>
    </p:spTree>
    <p:extLst>
      <p:ext uri="{BB962C8B-B14F-4D97-AF65-F5344CB8AC3E}">
        <p14:creationId xmlns:p14="http://schemas.microsoft.com/office/powerpoint/2010/main" val="218401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766DA49-7E9F-4820-A8DF-235AC171FD3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5. Δημιουργήστε ένα αντίγραφο του Calls_Projected</a:t>
            </a:r>
            <a:br>
              <a:rPr lang="en-US" sz="2200" kern="1200">
                <a:solidFill>
                  <a:srgbClr val="FFFFFF"/>
                </a:solidFill>
                <a:latin typeface="+mj-lt"/>
                <a:ea typeface="+mj-ea"/>
                <a:cs typeface="+mj-cs"/>
              </a:rPr>
            </a:br>
            <a:endParaRPr lang="en-US" sz="2200" kern="1200">
              <a:solidFill>
                <a:srgbClr val="FFFFFF"/>
              </a:solidFill>
              <a:latin typeface="+mj-lt"/>
              <a:ea typeface="+mj-ea"/>
              <a:cs typeface="+mj-cs"/>
            </a:endParaRPr>
          </a:p>
        </p:txBody>
      </p:sp>
      <p:pic>
        <p:nvPicPr>
          <p:cNvPr id="4" name="Εικόνα 3">
            <a:extLst>
              <a:ext uri="{FF2B5EF4-FFF2-40B4-BE49-F238E27FC236}">
                <a16:creationId xmlns:a16="http://schemas.microsoft.com/office/drawing/2014/main" id="{A469FB00-0FBE-4D0E-897F-441B506A2C1D}"/>
              </a:ext>
            </a:extLst>
          </p:cNvPr>
          <p:cNvPicPr>
            <a:picLocks noChangeAspect="1"/>
          </p:cNvPicPr>
          <p:nvPr/>
        </p:nvPicPr>
        <p:blipFill>
          <a:blip r:embed="rId2"/>
          <a:stretch>
            <a:fillRect/>
          </a:stretch>
        </p:blipFill>
        <p:spPr>
          <a:xfrm>
            <a:off x="4038600" y="1932346"/>
            <a:ext cx="7188199" cy="2989918"/>
          </a:xfrm>
          <a:prstGeom prst="rect">
            <a:avLst/>
          </a:prstGeom>
        </p:spPr>
      </p:pic>
    </p:spTree>
    <p:extLst>
      <p:ext uri="{BB962C8B-B14F-4D97-AF65-F5344CB8AC3E}">
        <p14:creationId xmlns:p14="http://schemas.microsoft.com/office/powerpoint/2010/main" val="365116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917B723-10D9-43CE-AE92-4AB00E8F9B2B}"/>
              </a:ext>
            </a:extLst>
          </p:cNvPr>
          <p:cNvSpPr>
            <a:spLocks noGrp="1"/>
          </p:cNvSpPr>
          <p:nvPr>
            <p:ph idx="1"/>
          </p:nvPr>
        </p:nvSpPr>
        <p:spPr>
          <a:xfrm>
            <a:off x="651588" y="71469"/>
            <a:ext cx="10515600" cy="4351338"/>
          </a:xfrm>
        </p:spPr>
        <p:txBody>
          <a:bodyPr/>
          <a:lstStyle/>
          <a:p>
            <a:pPr marL="0" indent="0">
              <a:buNone/>
            </a:pPr>
            <a:r>
              <a:rPr lang="en-US" dirty="0"/>
              <a:t>6. </a:t>
            </a:r>
            <a:r>
              <a:rPr lang="el-GR" dirty="0"/>
              <a:t>Τρέξτε την εντολή</a:t>
            </a:r>
            <a:r>
              <a:rPr lang="en-US" dirty="0"/>
              <a:t> Integrate </a:t>
            </a:r>
          </a:p>
          <a:p>
            <a:pPr marL="0" indent="0">
              <a:buNone/>
            </a:pPr>
            <a:r>
              <a:rPr lang="el-GR" dirty="0"/>
              <a:t>	</a:t>
            </a:r>
            <a:r>
              <a:rPr lang="en-US" dirty="0"/>
              <a:t>a. Search </a:t>
            </a:r>
            <a:r>
              <a:rPr lang="el-GR" dirty="0"/>
              <a:t>-&gt; </a:t>
            </a:r>
            <a:r>
              <a:rPr lang="en-US" dirty="0"/>
              <a:t>‘Integrate’ tool </a:t>
            </a:r>
            <a:r>
              <a:rPr lang="el-GR" dirty="0"/>
              <a:t>-&gt; </a:t>
            </a:r>
            <a:r>
              <a:rPr lang="en-US" dirty="0"/>
              <a:t>Integrate (Data Management)</a:t>
            </a:r>
          </a:p>
          <a:p>
            <a:pPr marL="0" indent="0">
              <a:buNone/>
            </a:pPr>
            <a:r>
              <a:rPr lang="el-GR" dirty="0"/>
              <a:t>	</a:t>
            </a:r>
            <a:endParaRPr lang="en-US" dirty="0"/>
          </a:p>
        </p:txBody>
      </p:sp>
      <p:pic>
        <p:nvPicPr>
          <p:cNvPr id="4" name="Εικόνα 3">
            <a:extLst>
              <a:ext uri="{FF2B5EF4-FFF2-40B4-BE49-F238E27FC236}">
                <a16:creationId xmlns:a16="http://schemas.microsoft.com/office/drawing/2014/main" id="{5978BF53-C444-4F7F-A7FD-60DC54528ACC}"/>
              </a:ext>
            </a:extLst>
          </p:cNvPr>
          <p:cNvPicPr>
            <a:picLocks noChangeAspect="1"/>
          </p:cNvPicPr>
          <p:nvPr/>
        </p:nvPicPr>
        <p:blipFill>
          <a:blip r:embed="rId2"/>
          <a:stretch>
            <a:fillRect/>
          </a:stretch>
        </p:blipFill>
        <p:spPr>
          <a:xfrm>
            <a:off x="1356438" y="1197525"/>
            <a:ext cx="9105900" cy="5476875"/>
          </a:xfrm>
          <a:prstGeom prst="rect">
            <a:avLst/>
          </a:prstGeom>
        </p:spPr>
      </p:pic>
    </p:spTree>
    <p:extLst>
      <p:ext uri="{BB962C8B-B14F-4D97-AF65-F5344CB8AC3E}">
        <p14:creationId xmlns:p14="http://schemas.microsoft.com/office/powerpoint/2010/main" val="20693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4718859-2B8E-4C90-BAC1-24E9F4A22194}"/>
              </a:ext>
            </a:extLst>
          </p:cNvPr>
          <p:cNvSpPr>
            <a:spLocks noGrp="1"/>
          </p:cNvSpPr>
          <p:nvPr>
            <p:ph idx="1"/>
          </p:nvPr>
        </p:nvSpPr>
        <p:spPr>
          <a:xfrm>
            <a:off x="698241" y="388711"/>
            <a:ext cx="10515600" cy="4351338"/>
          </a:xfrm>
        </p:spPr>
        <p:txBody>
          <a:bodyPr>
            <a:normAutofit fontScale="92500" lnSpcReduction="10000"/>
          </a:bodyPr>
          <a:lstStyle/>
          <a:p>
            <a:r>
              <a:rPr lang="el-GR" dirty="0"/>
              <a:t>Ένας καλός γενικός κανόνας για τον καθορισμό του </a:t>
            </a:r>
            <a:r>
              <a:rPr lang="en-US" dirty="0"/>
              <a:t>XY</a:t>
            </a:r>
            <a:r>
              <a:rPr lang="el-GR" dirty="0"/>
              <a:t> </a:t>
            </a:r>
            <a:r>
              <a:rPr lang="en-US" dirty="0"/>
              <a:t>tolerance (</a:t>
            </a:r>
            <a:r>
              <a:rPr lang="el-GR" dirty="0"/>
              <a:t>ευαισθησία) είναι να εκτιμήσετε την ακρίβεια των δεδομένων σας. Σε αυτή την περίπτωση γνωρίζουμε ότι είναι πιθανό τα σημεία σε απόσταση 30 ποδιών το ένα από το άλλο να αφορούν την ίδια διεύθυνση, και απλά δεν έχουν τις ίδιες συντεταγμένες είτε από λάθη στην ψηφιοποίηση είτε λόγω ακρίβειας του </a:t>
            </a:r>
            <a:r>
              <a:rPr lang="en-US" dirty="0"/>
              <a:t>GPS</a:t>
            </a:r>
            <a:r>
              <a:rPr lang="el-GR" dirty="0"/>
              <a:t>, έτσι τα 30 πόδια (10 μέτρα) είναι μια λογική επιλογή.</a:t>
            </a:r>
            <a:endParaRPr lang="en-US" dirty="0"/>
          </a:p>
          <a:p>
            <a:endParaRPr lang="en-US" dirty="0"/>
          </a:p>
          <a:p>
            <a:endParaRPr lang="en-US" dirty="0"/>
          </a:p>
          <a:p>
            <a:pPr marL="0" indent="0">
              <a:buNone/>
            </a:pPr>
            <a:r>
              <a:rPr lang="en-US" dirty="0"/>
              <a:t>7. </a:t>
            </a:r>
            <a:r>
              <a:rPr lang="el-GR" dirty="0"/>
              <a:t>Τρέξτε την εντολή</a:t>
            </a:r>
            <a:r>
              <a:rPr lang="en-US" dirty="0"/>
              <a:t> Collect Events </a:t>
            </a:r>
          </a:p>
          <a:p>
            <a:pPr marL="0" indent="0">
              <a:buNone/>
            </a:pPr>
            <a:r>
              <a:rPr lang="en-US" dirty="0"/>
              <a:t>	a. Search -&gt; ‘Collect Events’ tool -&gt; Collect Events (Spatial Statistics)</a:t>
            </a:r>
          </a:p>
          <a:p>
            <a:endParaRPr lang="en-US" dirty="0"/>
          </a:p>
        </p:txBody>
      </p:sp>
    </p:spTree>
    <p:extLst>
      <p:ext uri="{BB962C8B-B14F-4D97-AF65-F5344CB8AC3E}">
        <p14:creationId xmlns:p14="http://schemas.microsoft.com/office/powerpoint/2010/main" val="353965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8297775-D619-4549-AA07-B9988632907A}"/>
              </a:ext>
            </a:extLst>
          </p:cNvPr>
          <p:cNvPicPr>
            <a:picLocks noChangeAspect="1"/>
          </p:cNvPicPr>
          <p:nvPr/>
        </p:nvPicPr>
        <p:blipFill>
          <a:blip r:embed="rId2"/>
          <a:stretch>
            <a:fillRect/>
          </a:stretch>
        </p:blipFill>
        <p:spPr>
          <a:xfrm>
            <a:off x="643467" y="1320221"/>
            <a:ext cx="10905066" cy="4217557"/>
          </a:xfrm>
          <a:prstGeom prst="rect">
            <a:avLst/>
          </a:prstGeom>
        </p:spPr>
      </p:pic>
    </p:spTree>
    <p:extLst>
      <p:ext uri="{BB962C8B-B14F-4D97-AF65-F5344CB8AC3E}">
        <p14:creationId xmlns:p14="http://schemas.microsoft.com/office/powerpoint/2010/main" val="275135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6102E9F7-1F32-4EDF-BC76-A713BB3634FD}"/>
              </a:ext>
            </a:extLst>
          </p:cNvPr>
          <p:cNvPicPr>
            <a:picLocks noChangeAspect="1"/>
          </p:cNvPicPr>
          <p:nvPr/>
        </p:nvPicPr>
        <p:blipFill>
          <a:blip r:embed="rId2"/>
          <a:stretch>
            <a:fillRect/>
          </a:stretch>
        </p:blipFill>
        <p:spPr>
          <a:xfrm>
            <a:off x="1418587" y="643467"/>
            <a:ext cx="9354826" cy="5571066"/>
          </a:xfrm>
          <a:prstGeom prst="rect">
            <a:avLst/>
          </a:prstGeom>
        </p:spPr>
      </p:pic>
    </p:spTree>
    <p:extLst>
      <p:ext uri="{BB962C8B-B14F-4D97-AF65-F5344CB8AC3E}">
        <p14:creationId xmlns:p14="http://schemas.microsoft.com/office/powerpoint/2010/main" val="273365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3EE8FF0F-2B09-4BD9-BCE8-FB1FB94FE7CF}"/>
              </a:ext>
            </a:extLst>
          </p:cNvPr>
          <p:cNvSpPr>
            <a:spLocks noGrp="1"/>
          </p:cNvSpPr>
          <p:nvPr>
            <p:ph type="title"/>
          </p:nvPr>
        </p:nvSpPr>
        <p:spPr>
          <a:xfrm>
            <a:off x="640079" y="2053641"/>
            <a:ext cx="3669161" cy="2760098"/>
          </a:xfrm>
        </p:spPr>
        <p:txBody>
          <a:bodyPr>
            <a:normAutofit/>
          </a:bodyPr>
          <a:lstStyle/>
          <a:p>
            <a:r>
              <a:rPr lang="el-GR" dirty="0">
                <a:solidFill>
                  <a:srgbClr val="FFFFFF"/>
                </a:solidFill>
              </a:rPr>
              <a:t>Βήμα </a:t>
            </a:r>
            <a:r>
              <a:rPr lang="en-US" dirty="0">
                <a:solidFill>
                  <a:srgbClr val="FFFFFF"/>
                </a:solidFill>
              </a:rPr>
              <a:t>3</a:t>
            </a:r>
            <a:r>
              <a:rPr lang="el-GR" dirty="0">
                <a:solidFill>
                  <a:srgbClr val="FFFFFF"/>
                </a:solidFill>
              </a:rPr>
              <a:t>: Τρέξτε την </a:t>
            </a:r>
            <a:r>
              <a:rPr lang="en-US" dirty="0">
                <a:solidFill>
                  <a:srgbClr val="FFFFFF"/>
                </a:solidFill>
              </a:rPr>
              <a:t>Hot Spot Analysis</a:t>
            </a:r>
          </a:p>
        </p:txBody>
      </p:sp>
      <p:sp>
        <p:nvSpPr>
          <p:cNvPr id="3" name="Θέση περιεχομένου 2">
            <a:extLst>
              <a:ext uri="{FF2B5EF4-FFF2-40B4-BE49-F238E27FC236}">
                <a16:creationId xmlns:a16="http://schemas.microsoft.com/office/drawing/2014/main" id="{5ADAA955-80D6-493F-9683-75344646D0F7}"/>
              </a:ext>
            </a:extLst>
          </p:cNvPr>
          <p:cNvSpPr>
            <a:spLocks noGrp="1"/>
          </p:cNvSpPr>
          <p:nvPr>
            <p:ph idx="1"/>
          </p:nvPr>
        </p:nvSpPr>
        <p:spPr>
          <a:xfrm>
            <a:off x="6090574" y="801866"/>
            <a:ext cx="5306084" cy="5230634"/>
          </a:xfrm>
        </p:spPr>
        <p:txBody>
          <a:bodyPr anchor="ctr">
            <a:normAutofit fontScale="70000" lnSpcReduction="20000"/>
          </a:bodyPr>
          <a:lstStyle/>
          <a:p>
            <a:r>
              <a:rPr lang="el-GR" dirty="0"/>
              <a:t>Η επόμενη απόφαση που πρέπει να πάρετε είναι πολύ σημαντική: επιλογή των κατάλληλων χωρικών σχέσεων (</a:t>
            </a:r>
            <a:r>
              <a:rPr lang="en-US" b="1" dirty="0"/>
              <a:t>conceptualization of spatial relationships</a:t>
            </a:r>
            <a:r>
              <a:rPr lang="el-GR" dirty="0"/>
              <a:t>)</a:t>
            </a:r>
            <a:endParaRPr lang="en-US" dirty="0"/>
          </a:p>
          <a:p>
            <a:r>
              <a:rPr lang="el-GR" dirty="0"/>
              <a:t>Απαιτείται εμπειρία και εξοικείωση με τα δεδομένα</a:t>
            </a:r>
          </a:p>
          <a:p>
            <a:r>
              <a:rPr lang="el-GR" dirty="0"/>
              <a:t>Η </a:t>
            </a:r>
            <a:r>
              <a:rPr lang="en-US" dirty="0"/>
              <a:t>hot spot </a:t>
            </a:r>
            <a:r>
              <a:rPr lang="el-GR" dirty="0"/>
              <a:t>ανάλυση δουλεύει με το να βλέπει κάθε σημείο στο πλαίσιο των γειτονικών του σημείων.</a:t>
            </a:r>
          </a:p>
          <a:p>
            <a:r>
              <a:rPr lang="en-US" dirty="0"/>
              <a:t>A feature with a high value is interesting but may not be a statistically significant hot spot. </a:t>
            </a:r>
            <a:endParaRPr lang="el-GR" dirty="0"/>
          </a:p>
          <a:p>
            <a:r>
              <a:rPr lang="el-GR" dirty="0"/>
              <a:t>Ένα σημείο με υψηλή τιμή είναι ενδιαφέρον αλλά μπορεί να μην είναι στατιστικά σημαντικά </a:t>
            </a:r>
            <a:r>
              <a:rPr lang="en-US" dirty="0"/>
              <a:t>hot spot.</a:t>
            </a:r>
          </a:p>
          <a:p>
            <a:r>
              <a:rPr lang="el-GR" dirty="0"/>
              <a:t>Για να είναι ένα </a:t>
            </a:r>
            <a:r>
              <a:rPr lang="en-US" dirty="0"/>
              <a:t>hot spot </a:t>
            </a:r>
            <a:r>
              <a:rPr lang="el-GR" dirty="0"/>
              <a:t>στατιστικά σημαντικό, ένα σημείο με υψηλές τιμές πρέπει να περικυκλώνεται από άλλα σημεία με υψηλές τιμές.</a:t>
            </a:r>
          </a:p>
        </p:txBody>
      </p:sp>
    </p:spTree>
    <p:extLst>
      <p:ext uri="{BB962C8B-B14F-4D97-AF65-F5344CB8AC3E}">
        <p14:creationId xmlns:p14="http://schemas.microsoft.com/office/powerpoint/2010/main" val="182875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37C078-F5B6-4163-AE1A-6190040C65D5}"/>
              </a:ext>
            </a:extLst>
          </p:cNvPr>
          <p:cNvSpPr>
            <a:spLocks noGrp="1"/>
          </p:cNvSpPr>
          <p:nvPr>
            <p:ph idx="1"/>
          </p:nvPr>
        </p:nvSpPr>
        <p:spPr>
          <a:xfrm>
            <a:off x="474306" y="164776"/>
            <a:ext cx="10515600" cy="4351338"/>
          </a:xfrm>
        </p:spPr>
        <p:txBody>
          <a:bodyPr/>
          <a:lstStyle/>
          <a:p>
            <a:pPr marL="0" indent="0">
              <a:buNone/>
            </a:pPr>
            <a:r>
              <a:rPr lang="el-GR" dirty="0"/>
              <a:t>8</a:t>
            </a:r>
            <a:r>
              <a:rPr lang="en-US" dirty="0"/>
              <a:t>. </a:t>
            </a:r>
            <a:r>
              <a:rPr lang="el-GR" dirty="0"/>
              <a:t>Ανοίξτε το εργαλείο </a:t>
            </a:r>
            <a:r>
              <a:rPr lang="en-US" dirty="0"/>
              <a:t>Hot Spot Analysis</a:t>
            </a:r>
          </a:p>
          <a:p>
            <a:pPr marL="0" indent="0">
              <a:buNone/>
            </a:pPr>
            <a:r>
              <a:rPr lang="en-US" dirty="0"/>
              <a:t>	a. Search </a:t>
            </a:r>
            <a:r>
              <a:rPr lang="el-GR" dirty="0"/>
              <a:t>-&gt; </a:t>
            </a:r>
            <a:r>
              <a:rPr lang="en-US" dirty="0"/>
              <a:t>‘Hot Spot Analysis’ tool </a:t>
            </a:r>
            <a:r>
              <a:rPr lang="el-GR" dirty="0"/>
              <a:t>-&gt; </a:t>
            </a:r>
            <a:r>
              <a:rPr lang="en-US" dirty="0"/>
              <a:t>Hot Spot Analysis (Getis-Ord Gi*) (Spatial Statistics)</a:t>
            </a:r>
          </a:p>
          <a:p>
            <a:pPr marL="0" indent="0">
              <a:buNone/>
            </a:pPr>
            <a:r>
              <a:rPr lang="en-US" dirty="0"/>
              <a:t>	b. </a:t>
            </a:r>
            <a:r>
              <a:rPr lang="el-GR" dirty="0"/>
              <a:t>Χρησιμοποιήστε το </a:t>
            </a:r>
            <a:r>
              <a:rPr lang="en-US" dirty="0" err="1"/>
              <a:t>AggregatedCalls</a:t>
            </a:r>
            <a:r>
              <a:rPr lang="en-US" dirty="0"/>
              <a:t> </a:t>
            </a:r>
            <a:r>
              <a:rPr lang="el-GR" dirty="0"/>
              <a:t>ως </a:t>
            </a:r>
            <a:r>
              <a:rPr lang="en-US" dirty="0"/>
              <a:t>input </a:t>
            </a:r>
          </a:p>
          <a:p>
            <a:pPr marL="0" indent="0">
              <a:buNone/>
            </a:pPr>
            <a:r>
              <a:rPr lang="en-US" dirty="0"/>
              <a:t>	c. </a:t>
            </a:r>
            <a:r>
              <a:rPr lang="el-GR" dirty="0"/>
              <a:t>Θέλουμε το πεδίο </a:t>
            </a:r>
            <a:r>
              <a:rPr lang="en-US" dirty="0" err="1"/>
              <a:t>ICount</a:t>
            </a:r>
            <a:r>
              <a:rPr lang="en-US" dirty="0"/>
              <a:t> </a:t>
            </a:r>
            <a:r>
              <a:rPr lang="el-GR" dirty="0"/>
              <a:t>ως </a:t>
            </a:r>
            <a:r>
              <a:rPr lang="en-US" dirty="0"/>
              <a:t>input field, </a:t>
            </a:r>
            <a:r>
              <a:rPr lang="el-GR" dirty="0"/>
              <a:t>μιας και αντιπροσωπεύει τον αριθμό των κλήσεων του 911 σε κάθε σημείο </a:t>
            </a:r>
            <a:r>
              <a:rPr lang="en-US" dirty="0"/>
              <a:t>	d. Save </a:t>
            </a:r>
            <a:r>
              <a:rPr lang="el-GR" dirty="0"/>
              <a:t>σε μια θέση της επιλογής σας</a:t>
            </a:r>
            <a:r>
              <a:rPr lang="en-US" dirty="0"/>
              <a:t> </a:t>
            </a:r>
          </a:p>
          <a:p>
            <a:endParaRPr lang="en-US" dirty="0"/>
          </a:p>
        </p:txBody>
      </p:sp>
      <p:pic>
        <p:nvPicPr>
          <p:cNvPr id="4" name="Εικόνα 3">
            <a:extLst>
              <a:ext uri="{FF2B5EF4-FFF2-40B4-BE49-F238E27FC236}">
                <a16:creationId xmlns:a16="http://schemas.microsoft.com/office/drawing/2014/main" id="{E6F9EA6C-42D4-4487-A4F7-3522766F4DFC}"/>
              </a:ext>
            </a:extLst>
          </p:cNvPr>
          <p:cNvPicPr>
            <a:picLocks noChangeAspect="1"/>
          </p:cNvPicPr>
          <p:nvPr/>
        </p:nvPicPr>
        <p:blipFill>
          <a:blip r:embed="rId2"/>
          <a:stretch>
            <a:fillRect/>
          </a:stretch>
        </p:blipFill>
        <p:spPr>
          <a:xfrm>
            <a:off x="1935429" y="3447382"/>
            <a:ext cx="7593353" cy="3245842"/>
          </a:xfrm>
          <a:prstGeom prst="rect">
            <a:avLst/>
          </a:prstGeom>
        </p:spPr>
      </p:pic>
    </p:spTree>
    <p:extLst>
      <p:ext uri="{BB962C8B-B14F-4D97-AF65-F5344CB8AC3E}">
        <p14:creationId xmlns:p14="http://schemas.microsoft.com/office/powerpoint/2010/main" val="299978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29A79-CC44-4456-BCEC-A1B4B4B0FB9A}"/>
              </a:ext>
            </a:extLst>
          </p:cNvPr>
          <p:cNvSpPr>
            <a:spLocks noGrp="1"/>
          </p:cNvSpPr>
          <p:nvPr>
            <p:ph type="title"/>
          </p:nvPr>
        </p:nvSpPr>
        <p:spPr/>
        <p:txBody>
          <a:bodyPr/>
          <a:lstStyle/>
          <a:p>
            <a:r>
              <a:rPr lang="el-GR" dirty="0"/>
              <a:t>Στόχοι</a:t>
            </a:r>
            <a:endParaRPr lang="en-US" dirty="0"/>
          </a:p>
        </p:txBody>
      </p:sp>
      <p:sp>
        <p:nvSpPr>
          <p:cNvPr id="3" name="Θέση περιεχομένου 2">
            <a:extLst>
              <a:ext uri="{FF2B5EF4-FFF2-40B4-BE49-F238E27FC236}">
                <a16:creationId xmlns:a16="http://schemas.microsoft.com/office/drawing/2014/main" id="{712FEC1B-FB30-4784-84EC-EB746C8AD77D}"/>
              </a:ext>
            </a:extLst>
          </p:cNvPr>
          <p:cNvSpPr>
            <a:spLocks noGrp="1"/>
          </p:cNvSpPr>
          <p:nvPr>
            <p:ph idx="1"/>
          </p:nvPr>
        </p:nvSpPr>
        <p:spPr/>
        <p:txBody>
          <a:bodyPr/>
          <a:lstStyle/>
          <a:p>
            <a:r>
              <a:rPr lang="el-GR" dirty="0"/>
              <a:t>Δεδομένα κλήσεων εκτάκτου ανάγκης (911 </a:t>
            </a:r>
            <a:r>
              <a:rPr lang="en-US" dirty="0"/>
              <a:t>Emergency)</a:t>
            </a:r>
            <a:r>
              <a:rPr lang="el-GR" dirty="0"/>
              <a:t> για μια περιοχή του </a:t>
            </a:r>
            <a:r>
              <a:rPr lang="en-US" dirty="0"/>
              <a:t>Portland, Oregon - </a:t>
            </a:r>
            <a:r>
              <a:rPr lang="el-GR" dirty="0"/>
              <a:t>Ανάλυση</a:t>
            </a:r>
            <a:r>
              <a:rPr lang="en-US" dirty="0"/>
              <a:t>.</a:t>
            </a:r>
            <a:r>
              <a:rPr lang="el-GR" dirty="0"/>
              <a:t> </a:t>
            </a:r>
          </a:p>
          <a:p>
            <a:r>
              <a:rPr lang="en-US" dirty="0"/>
              <a:t>Spatial Statistics Hot Spot Analysis tool </a:t>
            </a:r>
          </a:p>
          <a:p>
            <a:r>
              <a:rPr lang="en-US" dirty="0"/>
              <a:t> Getis-Ord Gi* algorithm </a:t>
            </a:r>
            <a:endParaRPr lang="el-GR" dirty="0"/>
          </a:p>
          <a:p>
            <a:r>
              <a:rPr lang="el-GR" dirty="0"/>
              <a:t>Αναγνώριση των στατιστικά σημαντικών χωρικών </a:t>
            </a:r>
            <a:r>
              <a:rPr lang="en-US" dirty="0"/>
              <a:t>clusters</a:t>
            </a:r>
            <a:r>
              <a:rPr lang="el-GR" dirty="0"/>
              <a:t> (υψηλή και χαμηλή σημαντικότητα)</a:t>
            </a:r>
            <a:endParaRPr lang="en-US" dirty="0"/>
          </a:p>
        </p:txBody>
      </p:sp>
    </p:spTree>
    <p:extLst>
      <p:ext uri="{BB962C8B-B14F-4D97-AF65-F5344CB8AC3E}">
        <p14:creationId xmlns:p14="http://schemas.microsoft.com/office/powerpoint/2010/main" val="253916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A94F54-86C6-43C4-B0BB-78B4E4C43E0B}"/>
              </a:ext>
            </a:extLst>
          </p:cNvPr>
          <p:cNvSpPr>
            <a:spLocks noGrp="1"/>
          </p:cNvSpPr>
          <p:nvPr>
            <p:ph idx="1"/>
          </p:nvPr>
        </p:nvSpPr>
        <p:spPr>
          <a:xfrm>
            <a:off x="660918" y="845909"/>
            <a:ext cx="10515600" cy="5760163"/>
          </a:xfrm>
        </p:spPr>
        <p:txBody>
          <a:bodyPr>
            <a:normAutofit/>
          </a:bodyPr>
          <a:lstStyle/>
          <a:p>
            <a:r>
              <a:rPr lang="el-GR" dirty="0"/>
              <a:t>Η προεπιλεγμένη επιλογή της</a:t>
            </a:r>
            <a:r>
              <a:rPr lang="en-US" dirty="0"/>
              <a:t> hot spot analysis </a:t>
            </a:r>
            <a:r>
              <a:rPr lang="el-GR" dirty="0"/>
              <a:t>είναι η </a:t>
            </a:r>
            <a:r>
              <a:rPr lang="en-US" dirty="0"/>
              <a:t>Fixed Distance Band, </a:t>
            </a:r>
            <a:endParaRPr lang="el-GR" dirty="0"/>
          </a:p>
          <a:p>
            <a:r>
              <a:rPr lang="el-GR" dirty="0"/>
              <a:t>Χρησιμοποιεί μια απόσταση για να αποφασιστεί ποιους γείτονες θα συμπεριλάβουμε στην ανάλυση. </a:t>
            </a:r>
          </a:p>
          <a:p>
            <a:r>
              <a:rPr lang="el-GR" dirty="0"/>
              <a:t>Η κλίμακα της ανάλυσης δεν αλλάζει </a:t>
            </a:r>
            <a:r>
              <a:rPr lang="en-US" dirty="0"/>
              <a:t>(</a:t>
            </a:r>
            <a:r>
              <a:rPr lang="el-GR" dirty="0"/>
              <a:t>όμοια σε όλη την περιοχή).</a:t>
            </a:r>
            <a:r>
              <a:rPr lang="en-US" dirty="0"/>
              <a:t> </a:t>
            </a:r>
            <a:endParaRPr lang="el-GR" dirty="0"/>
          </a:p>
          <a:p>
            <a:pPr marL="0" indent="0">
              <a:buNone/>
            </a:pPr>
            <a:endParaRPr lang="el-GR" dirty="0"/>
          </a:p>
          <a:p>
            <a:pPr>
              <a:buFont typeface="Wingdings" panose="05000000000000000000" pitchFamily="2" charset="2"/>
              <a:buChar char="Ø"/>
            </a:pPr>
            <a:r>
              <a:rPr lang="en-US" dirty="0"/>
              <a:t> </a:t>
            </a:r>
            <a:r>
              <a:rPr lang="el-GR" dirty="0"/>
              <a:t>Κρατήστε το</a:t>
            </a:r>
            <a:r>
              <a:rPr lang="en-US" dirty="0"/>
              <a:t> Conceptualization of Spatial Relationships </a:t>
            </a:r>
            <a:r>
              <a:rPr lang="el-GR" dirty="0"/>
              <a:t>ως</a:t>
            </a:r>
            <a:r>
              <a:rPr lang="en-US" dirty="0"/>
              <a:t> </a:t>
            </a:r>
            <a:r>
              <a:rPr lang="en-US" dirty="0" err="1"/>
              <a:t>Fixed_Distance_Band</a:t>
            </a:r>
            <a:r>
              <a:rPr lang="en-US" dirty="0"/>
              <a:t> </a:t>
            </a:r>
            <a:endParaRPr lang="el-GR" dirty="0"/>
          </a:p>
          <a:p>
            <a:pPr>
              <a:buFont typeface="Wingdings" panose="05000000000000000000" pitchFamily="2" charset="2"/>
              <a:buChar char="Ø"/>
            </a:pPr>
            <a:r>
              <a:rPr lang="el-GR" dirty="0"/>
              <a:t>Κρατήστε την </a:t>
            </a:r>
            <a:r>
              <a:rPr lang="en-US" dirty="0"/>
              <a:t>Distance Method </a:t>
            </a:r>
            <a:r>
              <a:rPr lang="el-GR" dirty="0"/>
              <a:t>ως</a:t>
            </a:r>
            <a:r>
              <a:rPr lang="en-US" dirty="0"/>
              <a:t> Euclidean Distance </a:t>
            </a:r>
            <a:endParaRPr lang="el-GR" dirty="0"/>
          </a:p>
          <a:p>
            <a:pPr>
              <a:buFont typeface="Wingdings" panose="05000000000000000000" pitchFamily="2" charset="2"/>
              <a:buChar char="Ø"/>
            </a:pPr>
            <a:r>
              <a:rPr lang="el-GR" dirty="0"/>
              <a:t>Ελαχιστοποιήστε το</a:t>
            </a:r>
            <a:r>
              <a:rPr lang="en-US" dirty="0"/>
              <a:t> Hot Spot Analysis tool</a:t>
            </a:r>
            <a:r>
              <a:rPr lang="el-GR" dirty="0"/>
              <a:t> (μην πατήσετε ΟΚ)</a:t>
            </a:r>
            <a:r>
              <a:rPr lang="en-US" dirty="0"/>
              <a:t>. </a:t>
            </a:r>
          </a:p>
          <a:p>
            <a:endParaRPr lang="en-US" dirty="0"/>
          </a:p>
        </p:txBody>
      </p:sp>
    </p:spTree>
    <p:extLst>
      <p:ext uri="{BB962C8B-B14F-4D97-AF65-F5344CB8AC3E}">
        <p14:creationId xmlns:p14="http://schemas.microsoft.com/office/powerpoint/2010/main" val="7584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DFBED9-8603-4D73-B0CD-C0BD906B38FC}"/>
              </a:ext>
            </a:extLst>
          </p:cNvPr>
          <p:cNvSpPr>
            <a:spLocks noGrp="1"/>
          </p:cNvSpPr>
          <p:nvPr>
            <p:ph type="title"/>
          </p:nvPr>
        </p:nvSpPr>
        <p:spPr/>
        <p:txBody>
          <a:bodyPr/>
          <a:lstStyle/>
          <a:p>
            <a:r>
              <a:rPr lang="el-GR" b="1" dirty="0"/>
              <a:t>Βήμα</a:t>
            </a:r>
            <a:r>
              <a:rPr lang="en-US" b="1" dirty="0"/>
              <a:t> 3a: </a:t>
            </a:r>
            <a:r>
              <a:rPr lang="el-GR" b="1" dirty="0"/>
              <a:t>Βρείτε την κατάλληλη κλίμακα ανάλυσης</a:t>
            </a:r>
            <a:endParaRPr lang="en-US" dirty="0"/>
          </a:p>
        </p:txBody>
      </p:sp>
      <p:sp>
        <p:nvSpPr>
          <p:cNvPr id="3" name="Θέση περιεχομένου 2">
            <a:extLst>
              <a:ext uri="{FF2B5EF4-FFF2-40B4-BE49-F238E27FC236}">
                <a16:creationId xmlns:a16="http://schemas.microsoft.com/office/drawing/2014/main" id="{5107270A-3310-4714-AED3-9BCB27ED374D}"/>
              </a:ext>
            </a:extLst>
          </p:cNvPr>
          <p:cNvSpPr>
            <a:spLocks noGrp="1"/>
          </p:cNvSpPr>
          <p:nvPr>
            <p:ph idx="1"/>
          </p:nvPr>
        </p:nvSpPr>
        <p:spPr>
          <a:xfrm>
            <a:off x="838200" y="1760311"/>
            <a:ext cx="10515600" cy="4351338"/>
          </a:xfrm>
        </p:spPr>
        <p:txBody>
          <a:bodyPr/>
          <a:lstStyle/>
          <a:p>
            <a:r>
              <a:rPr lang="el-GR" dirty="0"/>
              <a:t>Για κάθε ανάλυση υπάρχουν διαφορετικές αποστάσεις που ταιριάζουν στη φύση του προβλήματος που αναλύουμε.</a:t>
            </a:r>
          </a:p>
          <a:p>
            <a:r>
              <a:rPr lang="el-GR" dirty="0"/>
              <a:t>Για παράδειγμα, αν γνωρίζουμε ότι η απόσταση για να πάμε στη δουλειά μας είναι 15 μίλια, τότε αυτή η απόσταση είναι κατάλληλη να χρησιμοποιηθεί.</a:t>
            </a:r>
          </a:p>
          <a:p>
            <a:r>
              <a:rPr lang="el-GR" dirty="0"/>
              <a:t>Χρήση του εργαλείου </a:t>
            </a:r>
            <a:r>
              <a:rPr lang="en-US" dirty="0"/>
              <a:t>Incremental Spatial Autocorrelation </a:t>
            </a:r>
            <a:r>
              <a:rPr lang="el-GR" dirty="0"/>
              <a:t> για να βρούμε την απόσταση της μέγιστης χωρικής αυτοσυσχέτισης.</a:t>
            </a:r>
          </a:p>
          <a:p>
            <a:r>
              <a:rPr lang="el-GR" dirty="0"/>
              <a:t>Που τα Ζ-</a:t>
            </a:r>
            <a:r>
              <a:rPr lang="en-US" dirty="0"/>
              <a:t>scores </a:t>
            </a:r>
            <a:r>
              <a:rPr lang="el-GR" dirty="0"/>
              <a:t>έχουν μέγιστες τιμές – τρέχει σε διαφορετικές αποστάσεις και δημιουργεί ένα γράφημα με τα Ζ-</a:t>
            </a:r>
            <a:r>
              <a:rPr lang="en-US" dirty="0"/>
              <a:t>scores </a:t>
            </a:r>
            <a:r>
              <a:rPr lang="el-GR" dirty="0"/>
              <a:t>σε κάθε απόσταση.</a:t>
            </a:r>
            <a:endParaRPr lang="en-US" dirty="0"/>
          </a:p>
        </p:txBody>
      </p:sp>
    </p:spTree>
    <p:extLst>
      <p:ext uri="{BB962C8B-B14F-4D97-AF65-F5344CB8AC3E}">
        <p14:creationId xmlns:p14="http://schemas.microsoft.com/office/powerpoint/2010/main" val="67967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2025CBC-C998-4900-8174-BC149FB7E9CA}"/>
              </a:ext>
            </a:extLst>
          </p:cNvPr>
          <p:cNvSpPr>
            <a:spLocks noGrp="1"/>
          </p:cNvSpPr>
          <p:nvPr>
            <p:ph idx="1"/>
          </p:nvPr>
        </p:nvSpPr>
        <p:spPr>
          <a:xfrm>
            <a:off x="455645" y="99462"/>
            <a:ext cx="10515600" cy="4351338"/>
          </a:xfrm>
        </p:spPr>
        <p:txBody>
          <a:bodyPr/>
          <a:lstStyle/>
          <a:p>
            <a:pPr marL="0" indent="0">
              <a:buNone/>
            </a:pPr>
            <a:r>
              <a:rPr lang="el-GR" dirty="0"/>
              <a:t>9</a:t>
            </a:r>
            <a:r>
              <a:rPr lang="en-US" dirty="0"/>
              <a:t>. </a:t>
            </a:r>
            <a:r>
              <a:rPr lang="el-GR" dirty="0"/>
              <a:t>Ανοίξτε το</a:t>
            </a:r>
            <a:r>
              <a:rPr lang="en-US" dirty="0"/>
              <a:t> Incremental Spatial Autocorrelation </a:t>
            </a:r>
          </a:p>
          <a:p>
            <a:pPr marL="0" indent="0">
              <a:buNone/>
            </a:pPr>
            <a:r>
              <a:rPr lang="el-GR" dirty="0"/>
              <a:t>	</a:t>
            </a:r>
            <a:r>
              <a:rPr lang="en-US" dirty="0"/>
              <a:t>a. </a:t>
            </a:r>
            <a:r>
              <a:rPr lang="en-US" dirty="0" err="1"/>
              <a:t>ArcToolbox</a:t>
            </a:r>
            <a:r>
              <a:rPr lang="el-GR" dirty="0"/>
              <a:t> -&gt; </a:t>
            </a:r>
            <a:r>
              <a:rPr lang="en-US" dirty="0"/>
              <a:t>Spatial Statistics toolbox </a:t>
            </a:r>
            <a:r>
              <a:rPr lang="el-GR" dirty="0"/>
              <a:t>-&gt; </a:t>
            </a:r>
            <a:r>
              <a:rPr lang="en-US" dirty="0"/>
              <a:t>Analyzing Patterns toolset </a:t>
            </a:r>
          </a:p>
          <a:p>
            <a:pPr marL="0" indent="0">
              <a:buNone/>
            </a:pPr>
            <a:r>
              <a:rPr lang="el-GR" dirty="0"/>
              <a:t>	</a:t>
            </a:r>
            <a:r>
              <a:rPr lang="en-US" dirty="0"/>
              <a:t>b. </a:t>
            </a:r>
            <a:r>
              <a:rPr lang="el-GR" dirty="0"/>
              <a:t>Διπλό κλικ στο</a:t>
            </a:r>
            <a:r>
              <a:rPr lang="en-US" dirty="0"/>
              <a:t> Incremental Spatial Autocorrelation tool </a:t>
            </a:r>
          </a:p>
          <a:p>
            <a:endParaRPr lang="en-US" dirty="0"/>
          </a:p>
        </p:txBody>
      </p:sp>
      <p:pic>
        <p:nvPicPr>
          <p:cNvPr id="4" name="Εικόνα 3">
            <a:extLst>
              <a:ext uri="{FF2B5EF4-FFF2-40B4-BE49-F238E27FC236}">
                <a16:creationId xmlns:a16="http://schemas.microsoft.com/office/drawing/2014/main" id="{224BB04D-1D6C-49B6-9BE4-CE19225B1AA9}"/>
              </a:ext>
            </a:extLst>
          </p:cNvPr>
          <p:cNvPicPr>
            <a:picLocks noChangeAspect="1"/>
          </p:cNvPicPr>
          <p:nvPr/>
        </p:nvPicPr>
        <p:blipFill>
          <a:blip r:embed="rId2"/>
          <a:stretch>
            <a:fillRect/>
          </a:stretch>
        </p:blipFill>
        <p:spPr>
          <a:xfrm>
            <a:off x="84673" y="2275131"/>
            <a:ext cx="6011327" cy="3981045"/>
          </a:xfrm>
          <a:prstGeom prst="rect">
            <a:avLst/>
          </a:prstGeom>
        </p:spPr>
      </p:pic>
      <p:pic>
        <p:nvPicPr>
          <p:cNvPr id="5" name="Εικόνα 4">
            <a:extLst>
              <a:ext uri="{FF2B5EF4-FFF2-40B4-BE49-F238E27FC236}">
                <a16:creationId xmlns:a16="http://schemas.microsoft.com/office/drawing/2014/main" id="{47BCA5E4-85AD-45B4-B8F7-6319CF057D38}"/>
              </a:ext>
            </a:extLst>
          </p:cNvPr>
          <p:cNvPicPr>
            <a:picLocks noChangeAspect="1"/>
          </p:cNvPicPr>
          <p:nvPr/>
        </p:nvPicPr>
        <p:blipFill>
          <a:blip r:embed="rId3"/>
          <a:stretch>
            <a:fillRect/>
          </a:stretch>
        </p:blipFill>
        <p:spPr>
          <a:xfrm>
            <a:off x="6103199" y="3732396"/>
            <a:ext cx="6088801" cy="1707200"/>
          </a:xfrm>
          <a:prstGeom prst="rect">
            <a:avLst/>
          </a:prstGeom>
        </p:spPr>
      </p:pic>
    </p:spTree>
    <p:extLst>
      <p:ext uri="{BB962C8B-B14F-4D97-AF65-F5344CB8AC3E}">
        <p14:creationId xmlns:p14="http://schemas.microsoft.com/office/powerpoint/2010/main" val="128560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8E7742D-4E7D-4269-B42B-5B0D9131E765}"/>
              </a:ext>
            </a:extLst>
          </p:cNvPr>
          <p:cNvPicPr>
            <a:picLocks noChangeAspect="1"/>
          </p:cNvPicPr>
          <p:nvPr/>
        </p:nvPicPr>
        <p:blipFill>
          <a:blip r:embed="rId2"/>
          <a:stretch>
            <a:fillRect/>
          </a:stretch>
        </p:blipFill>
        <p:spPr>
          <a:xfrm>
            <a:off x="643467" y="1384493"/>
            <a:ext cx="5291666" cy="4089014"/>
          </a:xfrm>
          <a:prstGeom prst="rect">
            <a:avLst/>
          </a:prstGeom>
        </p:spPr>
      </p:pic>
      <p:pic>
        <p:nvPicPr>
          <p:cNvPr id="5" name="Εικόνα 4">
            <a:extLst>
              <a:ext uri="{FF2B5EF4-FFF2-40B4-BE49-F238E27FC236}">
                <a16:creationId xmlns:a16="http://schemas.microsoft.com/office/drawing/2014/main" id="{EF29E060-6F2C-43F8-9A2F-206F53CAD3C4}"/>
              </a:ext>
            </a:extLst>
          </p:cNvPr>
          <p:cNvPicPr>
            <a:picLocks noChangeAspect="1"/>
          </p:cNvPicPr>
          <p:nvPr/>
        </p:nvPicPr>
        <p:blipFill>
          <a:blip r:embed="rId3"/>
          <a:stretch>
            <a:fillRect/>
          </a:stretch>
        </p:blipFill>
        <p:spPr>
          <a:xfrm>
            <a:off x="6256865" y="1480187"/>
            <a:ext cx="5291667" cy="3897625"/>
          </a:xfrm>
          <a:prstGeom prst="rect">
            <a:avLst/>
          </a:prstGeom>
        </p:spPr>
      </p:pic>
    </p:spTree>
    <p:extLst>
      <p:ext uri="{BB962C8B-B14F-4D97-AF65-F5344CB8AC3E}">
        <p14:creationId xmlns:p14="http://schemas.microsoft.com/office/powerpoint/2010/main" val="55091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CE434B-1EB2-491F-BEEB-096E14EE9465}"/>
              </a:ext>
            </a:extLst>
          </p:cNvPr>
          <p:cNvSpPr>
            <a:spLocks noGrp="1"/>
          </p:cNvSpPr>
          <p:nvPr>
            <p:ph type="title"/>
          </p:nvPr>
        </p:nvSpPr>
        <p:spPr/>
        <p:txBody>
          <a:bodyPr>
            <a:normAutofit fontScale="90000"/>
          </a:bodyPr>
          <a:lstStyle/>
          <a:p>
            <a:br>
              <a:rPr lang="en-US" dirty="0"/>
            </a:br>
            <a:r>
              <a:rPr lang="en-US" dirty="0"/>
              <a:t>1</a:t>
            </a:r>
            <a:r>
              <a:rPr lang="el-GR" dirty="0"/>
              <a:t>0</a:t>
            </a:r>
            <a:r>
              <a:rPr lang="en-US" dirty="0"/>
              <a:t>. </a:t>
            </a:r>
            <a:r>
              <a:rPr lang="el-GR" dirty="0"/>
              <a:t>Τρέξτε την</a:t>
            </a:r>
            <a:r>
              <a:rPr lang="en-US" dirty="0"/>
              <a:t> Hot Spot Analysis (Getis-Ord Gi*) tool </a:t>
            </a:r>
            <a:r>
              <a:rPr lang="el-GR" dirty="0"/>
              <a:t>(Μεγιστοποιήστε το </a:t>
            </a:r>
            <a:r>
              <a:rPr lang="en-US" dirty="0"/>
              <a:t>Hot Spot Analysis tool</a:t>
            </a:r>
            <a:r>
              <a:rPr lang="el-GR" dirty="0"/>
              <a:t>)</a:t>
            </a:r>
            <a:r>
              <a:rPr lang="en-US" dirty="0"/>
              <a:t> </a:t>
            </a:r>
            <a:br>
              <a:rPr lang="en-US" dirty="0"/>
            </a:br>
            <a:endParaRPr lang="en-US" dirty="0"/>
          </a:p>
        </p:txBody>
      </p:sp>
      <p:pic>
        <p:nvPicPr>
          <p:cNvPr id="4" name="Εικόνα 3">
            <a:extLst>
              <a:ext uri="{FF2B5EF4-FFF2-40B4-BE49-F238E27FC236}">
                <a16:creationId xmlns:a16="http://schemas.microsoft.com/office/drawing/2014/main" id="{D3BF7300-F143-46B4-9D72-72B707BA445C}"/>
              </a:ext>
            </a:extLst>
          </p:cNvPr>
          <p:cNvPicPr>
            <a:picLocks noChangeAspect="1"/>
          </p:cNvPicPr>
          <p:nvPr/>
        </p:nvPicPr>
        <p:blipFill>
          <a:blip r:embed="rId2"/>
          <a:stretch>
            <a:fillRect/>
          </a:stretch>
        </p:blipFill>
        <p:spPr>
          <a:xfrm>
            <a:off x="193610" y="1772419"/>
            <a:ext cx="5915835" cy="4903683"/>
          </a:xfrm>
          <a:prstGeom prst="rect">
            <a:avLst/>
          </a:prstGeom>
        </p:spPr>
      </p:pic>
      <p:pic>
        <p:nvPicPr>
          <p:cNvPr id="5" name="Εικόνα 4">
            <a:extLst>
              <a:ext uri="{FF2B5EF4-FFF2-40B4-BE49-F238E27FC236}">
                <a16:creationId xmlns:a16="http://schemas.microsoft.com/office/drawing/2014/main" id="{03263D30-55CE-4375-A28E-F08DC1B9C6FA}"/>
              </a:ext>
            </a:extLst>
          </p:cNvPr>
          <p:cNvPicPr>
            <a:picLocks noChangeAspect="1"/>
          </p:cNvPicPr>
          <p:nvPr/>
        </p:nvPicPr>
        <p:blipFill>
          <a:blip r:embed="rId3"/>
          <a:stretch>
            <a:fillRect/>
          </a:stretch>
        </p:blipFill>
        <p:spPr>
          <a:xfrm>
            <a:off x="6096000" y="2630885"/>
            <a:ext cx="5915835" cy="1678915"/>
          </a:xfrm>
          <a:prstGeom prst="rect">
            <a:avLst/>
          </a:prstGeom>
        </p:spPr>
      </p:pic>
    </p:spTree>
    <p:extLst>
      <p:ext uri="{BB962C8B-B14F-4D97-AF65-F5344CB8AC3E}">
        <p14:creationId xmlns:p14="http://schemas.microsoft.com/office/powerpoint/2010/main" val="1109336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7E07441-F584-4F15-80B4-94F90752BA25}"/>
              </a:ext>
            </a:extLst>
          </p:cNvPr>
          <p:cNvPicPr>
            <a:picLocks noChangeAspect="1"/>
          </p:cNvPicPr>
          <p:nvPr/>
        </p:nvPicPr>
        <p:blipFill>
          <a:blip r:embed="rId2"/>
          <a:stretch>
            <a:fillRect/>
          </a:stretch>
        </p:blipFill>
        <p:spPr>
          <a:xfrm>
            <a:off x="1487304" y="0"/>
            <a:ext cx="8974219" cy="6900355"/>
          </a:xfrm>
          <a:prstGeom prst="rect">
            <a:avLst/>
          </a:prstGeom>
        </p:spPr>
      </p:pic>
    </p:spTree>
    <p:extLst>
      <p:ext uri="{BB962C8B-B14F-4D97-AF65-F5344CB8AC3E}">
        <p14:creationId xmlns:p14="http://schemas.microsoft.com/office/powerpoint/2010/main" val="3247460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824EE3-9A52-4DB8-85A9-4B8663CD7EFB}"/>
              </a:ext>
            </a:extLst>
          </p:cNvPr>
          <p:cNvSpPr>
            <a:spLocks noGrp="1"/>
          </p:cNvSpPr>
          <p:nvPr>
            <p:ph idx="1"/>
          </p:nvPr>
        </p:nvSpPr>
        <p:spPr>
          <a:xfrm>
            <a:off x="648930" y="2438400"/>
            <a:ext cx="6586489" cy="3785419"/>
          </a:xfrm>
        </p:spPr>
        <p:txBody>
          <a:bodyPr>
            <a:normAutofit/>
          </a:bodyPr>
          <a:lstStyle/>
          <a:p>
            <a:r>
              <a:rPr lang="el-GR" sz="2400" dirty="0"/>
              <a:t>Παρόλο που κατανοείτε ότι κάθε σημείο έχει ένα συγκεκριμένο </a:t>
            </a:r>
            <a:r>
              <a:rPr lang="en-US" sz="2400" dirty="0"/>
              <a:t>z-score</a:t>
            </a:r>
            <a:r>
              <a:rPr lang="el-GR" sz="2400" dirty="0"/>
              <a:t> και μια συγκεκριμένη τιμή </a:t>
            </a:r>
            <a:r>
              <a:rPr lang="en-US" sz="2400" dirty="0"/>
              <a:t>p, </a:t>
            </a:r>
            <a:r>
              <a:rPr lang="el-GR" sz="2400" dirty="0"/>
              <a:t>όταν παρουσιάζουμε τα αποτελέσματα σε ένα ευρύτερο κοινό περιμένουν να δούνε μια συνεχή επιφάνεια, όπως οι </a:t>
            </a:r>
            <a:r>
              <a:rPr lang="en-US" sz="2400" dirty="0"/>
              <a:t>heat maps</a:t>
            </a:r>
            <a:r>
              <a:rPr lang="el-GR" sz="2400" dirty="0"/>
              <a:t> ή χάρτες πυκνότητας.</a:t>
            </a:r>
          </a:p>
          <a:p>
            <a:r>
              <a:rPr lang="el-GR" sz="2400" dirty="0"/>
              <a:t>Θα δημιουργήσουμε μια τέτοια επιφάνεια, αλλά να γνωρίζετε ότι είναι καθαρά για λόγους οπτικοποίησης μιας και η πραγματική στατιστική ανάλυση συμβαίνει σε κάθε σημείο.</a:t>
            </a:r>
            <a:endParaRPr lang="en-US" sz="2400" dirty="0"/>
          </a:p>
        </p:txBody>
      </p:sp>
      <p:pic>
        <p:nvPicPr>
          <p:cNvPr id="5" name="Εικόνα 4" descr="Εικόνα που περιέχει χάρτης&#10;&#10;Περιγραφή που δημιουργήθηκε αυτόματα">
            <a:extLst>
              <a:ext uri="{FF2B5EF4-FFF2-40B4-BE49-F238E27FC236}">
                <a16:creationId xmlns:a16="http://schemas.microsoft.com/office/drawing/2014/main" id="{8D795AB4-14C6-4D56-8E3D-A15218874C27}"/>
              </a:ext>
            </a:extLst>
          </p:cNvPr>
          <p:cNvPicPr>
            <a:picLocks noChangeAspect="1"/>
          </p:cNvPicPr>
          <p:nvPr/>
        </p:nvPicPr>
        <p:blipFill rotWithShape="1">
          <a:blip r:embed="rId2">
            <a:extLst>
              <a:ext uri="{28A0092B-C50C-407E-A947-70E740481C1C}">
                <a14:useLocalDpi xmlns:a14="http://schemas.microsoft.com/office/drawing/2010/main" val="0"/>
              </a:ext>
            </a:extLst>
          </a:blip>
          <a:srcRect t="1104" r="-2" b="11238"/>
          <a:stretch/>
        </p:blipFill>
        <p:spPr>
          <a:xfrm>
            <a:off x="7556408" y="10"/>
            <a:ext cx="4635591" cy="6857990"/>
          </a:xfrm>
          <a:prstGeom prst="rect">
            <a:avLst/>
          </a:prstGeom>
          <a:effectLst/>
        </p:spPr>
      </p:pic>
    </p:spTree>
    <p:extLst>
      <p:ext uri="{BB962C8B-B14F-4D97-AF65-F5344CB8AC3E}">
        <p14:creationId xmlns:p14="http://schemas.microsoft.com/office/powerpoint/2010/main" val="698183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3EE8FF0F-2B09-4BD9-BCE8-FB1FB94FE7CF}"/>
              </a:ext>
            </a:extLst>
          </p:cNvPr>
          <p:cNvSpPr>
            <a:spLocks noGrp="1"/>
          </p:cNvSpPr>
          <p:nvPr>
            <p:ph type="title"/>
          </p:nvPr>
        </p:nvSpPr>
        <p:spPr>
          <a:xfrm>
            <a:off x="640079" y="2053641"/>
            <a:ext cx="3875937" cy="2760098"/>
          </a:xfrm>
        </p:spPr>
        <p:txBody>
          <a:bodyPr>
            <a:normAutofit/>
          </a:bodyPr>
          <a:lstStyle/>
          <a:p>
            <a:r>
              <a:rPr lang="el-GR" dirty="0">
                <a:solidFill>
                  <a:srgbClr val="FFFFFF"/>
                </a:solidFill>
              </a:rPr>
              <a:t>Βήμα 4: </a:t>
            </a:r>
            <a:r>
              <a:rPr lang="el-GR" dirty="0" err="1">
                <a:solidFill>
                  <a:srgbClr val="FFFFFF"/>
                </a:solidFill>
              </a:rPr>
              <a:t>Οπτικοποίηση</a:t>
            </a:r>
            <a:r>
              <a:rPr lang="el-GR" dirty="0">
                <a:solidFill>
                  <a:srgbClr val="FFFFFF"/>
                </a:solidFill>
              </a:rPr>
              <a:t> αποτελεσμάτων</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id="{5ADAA955-80D6-493F-9683-75344646D0F7}"/>
              </a:ext>
            </a:extLst>
          </p:cNvPr>
          <p:cNvSpPr>
            <a:spLocks noGrp="1"/>
          </p:cNvSpPr>
          <p:nvPr>
            <p:ph idx="1"/>
          </p:nvPr>
        </p:nvSpPr>
        <p:spPr>
          <a:xfrm>
            <a:off x="6090574" y="801866"/>
            <a:ext cx="5306084" cy="5230634"/>
          </a:xfrm>
        </p:spPr>
        <p:txBody>
          <a:bodyPr anchor="ctr">
            <a:normAutofit/>
          </a:bodyPr>
          <a:lstStyle/>
          <a:p>
            <a:r>
              <a:rPr lang="el-GR" dirty="0"/>
              <a:t>Υπάρχουν πολλοί τρόποι να δημιουργήσουμε μια επιφάνεια παρεμβολής η οποία θα αποδώσει ορθά τα αποτελέσματα της </a:t>
            </a:r>
            <a:r>
              <a:rPr lang="en-US" dirty="0"/>
              <a:t>hot-spot </a:t>
            </a:r>
            <a:r>
              <a:rPr lang="el-GR" dirty="0"/>
              <a:t>ανάλυσης.</a:t>
            </a:r>
          </a:p>
          <a:p>
            <a:r>
              <a:rPr lang="el-GR" dirty="0"/>
              <a:t>Η μέθοδος που θα χρησιμοποιήσουμε είναι η </a:t>
            </a:r>
            <a:r>
              <a:rPr lang="en-US" dirty="0"/>
              <a:t>Inverse Distance Weighted (IDW)</a:t>
            </a:r>
            <a:endParaRPr lang="el-GR" dirty="0"/>
          </a:p>
        </p:txBody>
      </p:sp>
    </p:spTree>
    <p:extLst>
      <p:ext uri="{BB962C8B-B14F-4D97-AF65-F5344CB8AC3E}">
        <p14:creationId xmlns:p14="http://schemas.microsoft.com/office/powerpoint/2010/main" val="218197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E9BFF8-D25B-4B09-9CB8-0AF71B4584C8}"/>
              </a:ext>
            </a:extLst>
          </p:cNvPr>
          <p:cNvSpPr>
            <a:spLocks noGrp="1"/>
          </p:cNvSpPr>
          <p:nvPr>
            <p:ph idx="1"/>
          </p:nvPr>
        </p:nvSpPr>
        <p:spPr>
          <a:xfrm>
            <a:off x="698241" y="118123"/>
            <a:ext cx="10515600" cy="4351338"/>
          </a:xfrm>
        </p:spPr>
        <p:txBody>
          <a:bodyPr/>
          <a:lstStyle/>
          <a:p>
            <a:pPr marL="0" indent="0">
              <a:buNone/>
            </a:pPr>
            <a:r>
              <a:rPr lang="en-US" dirty="0"/>
              <a:t>11. </a:t>
            </a:r>
            <a:r>
              <a:rPr lang="el-GR" dirty="0"/>
              <a:t>Δημιουργήστε μια επιφάνεια οπτικοποίησης </a:t>
            </a:r>
            <a:r>
              <a:rPr lang="en-US" dirty="0"/>
              <a:t>(</a:t>
            </a:r>
            <a:r>
              <a:rPr lang="el-GR" dirty="0"/>
              <a:t>με το </a:t>
            </a:r>
            <a:r>
              <a:rPr lang="en-US" dirty="0"/>
              <a:t>Spatial Analyst extension) </a:t>
            </a:r>
          </a:p>
          <a:p>
            <a:pPr marL="0" indent="0">
              <a:buNone/>
            </a:pPr>
            <a:r>
              <a:rPr lang="en-US" dirty="0"/>
              <a:t>	a. Search </a:t>
            </a:r>
            <a:r>
              <a:rPr lang="el-GR" dirty="0"/>
              <a:t>-&gt; </a:t>
            </a:r>
            <a:r>
              <a:rPr lang="en-US" dirty="0"/>
              <a:t>‘IDW’ </a:t>
            </a:r>
            <a:r>
              <a:rPr lang="el-GR" dirty="0"/>
              <a:t>-&gt; </a:t>
            </a:r>
            <a:r>
              <a:rPr lang="en-US" dirty="0"/>
              <a:t>IDW (Spatial Analyst)</a:t>
            </a:r>
          </a:p>
          <a:p>
            <a:endParaRPr lang="en-US" dirty="0"/>
          </a:p>
        </p:txBody>
      </p:sp>
      <p:pic>
        <p:nvPicPr>
          <p:cNvPr id="4" name="Εικόνα 3">
            <a:extLst>
              <a:ext uri="{FF2B5EF4-FFF2-40B4-BE49-F238E27FC236}">
                <a16:creationId xmlns:a16="http://schemas.microsoft.com/office/drawing/2014/main" id="{4D6F140B-6116-4173-957B-33BB08852B96}"/>
              </a:ext>
            </a:extLst>
          </p:cNvPr>
          <p:cNvPicPr>
            <a:picLocks noChangeAspect="1"/>
          </p:cNvPicPr>
          <p:nvPr/>
        </p:nvPicPr>
        <p:blipFill>
          <a:blip r:embed="rId2"/>
          <a:stretch>
            <a:fillRect/>
          </a:stretch>
        </p:blipFill>
        <p:spPr>
          <a:xfrm>
            <a:off x="6223819" y="1468926"/>
            <a:ext cx="5886538" cy="5390575"/>
          </a:xfrm>
          <a:prstGeom prst="rect">
            <a:avLst/>
          </a:prstGeom>
        </p:spPr>
      </p:pic>
      <p:pic>
        <p:nvPicPr>
          <p:cNvPr id="5" name="Εικόνα 4">
            <a:extLst>
              <a:ext uri="{FF2B5EF4-FFF2-40B4-BE49-F238E27FC236}">
                <a16:creationId xmlns:a16="http://schemas.microsoft.com/office/drawing/2014/main" id="{05F3C30F-46D8-4917-BDA1-26CD1F0A7884}"/>
              </a:ext>
            </a:extLst>
          </p:cNvPr>
          <p:cNvPicPr>
            <a:picLocks noChangeAspect="1"/>
          </p:cNvPicPr>
          <p:nvPr/>
        </p:nvPicPr>
        <p:blipFill>
          <a:blip r:embed="rId3"/>
          <a:stretch>
            <a:fillRect/>
          </a:stretch>
        </p:blipFill>
        <p:spPr>
          <a:xfrm>
            <a:off x="206712" y="3060708"/>
            <a:ext cx="6017107" cy="1678440"/>
          </a:xfrm>
          <a:prstGeom prst="rect">
            <a:avLst/>
          </a:prstGeom>
        </p:spPr>
      </p:pic>
    </p:spTree>
    <p:extLst>
      <p:ext uri="{BB962C8B-B14F-4D97-AF65-F5344CB8AC3E}">
        <p14:creationId xmlns:p14="http://schemas.microsoft.com/office/powerpoint/2010/main" val="317769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84972628-9FDA-4BBC-96C7-32E9EC618EE4}"/>
              </a:ext>
            </a:extLst>
          </p:cNvPr>
          <p:cNvPicPr>
            <a:picLocks noChangeAspect="1"/>
          </p:cNvPicPr>
          <p:nvPr/>
        </p:nvPicPr>
        <p:blipFill>
          <a:blip r:embed="rId2"/>
          <a:stretch>
            <a:fillRect/>
          </a:stretch>
        </p:blipFill>
        <p:spPr>
          <a:xfrm>
            <a:off x="643467" y="1476781"/>
            <a:ext cx="5294716" cy="390443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69BB6E92-38B3-434C-96BA-EA7F5907DF92}"/>
              </a:ext>
            </a:extLst>
          </p:cNvPr>
          <p:cNvPicPr>
            <a:picLocks noChangeAspect="1"/>
          </p:cNvPicPr>
          <p:nvPr/>
        </p:nvPicPr>
        <p:blipFill>
          <a:blip r:embed="rId3"/>
          <a:stretch>
            <a:fillRect/>
          </a:stretch>
        </p:blipFill>
        <p:spPr>
          <a:xfrm>
            <a:off x="6253817" y="1468457"/>
            <a:ext cx="5294715" cy="3921086"/>
          </a:xfrm>
          <a:prstGeom prst="rect">
            <a:avLst/>
          </a:prstGeom>
        </p:spPr>
      </p:pic>
    </p:spTree>
    <p:extLst>
      <p:ext uri="{BB962C8B-B14F-4D97-AF65-F5344CB8AC3E}">
        <p14:creationId xmlns:p14="http://schemas.microsoft.com/office/powerpoint/2010/main" val="36579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E9261F-0B6F-4FF1-A522-2EF8F4164A99}"/>
              </a:ext>
            </a:extLst>
          </p:cNvPr>
          <p:cNvSpPr>
            <a:spLocks noGrp="1"/>
          </p:cNvSpPr>
          <p:nvPr>
            <p:ph type="title"/>
          </p:nvPr>
        </p:nvSpPr>
        <p:spPr/>
        <p:txBody>
          <a:bodyPr/>
          <a:lstStyle/>
          <a:p>
            <a:r>
              <a:rPr lang="el-GR" dirty="0"/>
              <a:t>Λόγοι διεξαγωγής της ανάλυσης</a:t>
            </a:r>
            <a:endParaRPr lang="en-US" dirty="0"/>
          </a:p>
        </p:txBody>
      </p:sp>
      <p:sp>
        <p:nvSpPr>
          <p:cNvPr id="3" name="Θέση περιεχομένου 2">
            <a:extLst>
              <a:ext uri="{FF2B5EF4-FFF2-40B4-BE49-F238E27FC236}">
                <a16:creationId xmlns:a16="http://schemas.microsoft.com/office/drawing/2014/main" id="{69B22D0D-1871-403F-9DCC-46CFD259D4EE}"/>
              </a:ext>
            </a:extLst>
          </p:cNvPr>
          <p:cNvSpPr>
            <a:spLocks noGrp="1"/>
          </p:cNvSpPr>
          <p:nvPr>
            <p:ph idx="1"/>
          </p:nvPr>
        </p:nvSpPr>
        <p:spPr>
          <a:xfrm>
            <a:off x="838200" y="1586204"/>
            <a:ext cx="10515600" cy="5019869"/>
          </a:xfrm>
        </p:spPr>
        <p:txBody>
          <a:bodyPr>
            <a:normAutofit fontScale="92500" lnSpcReduction="10000"/>
          </a:bodyPr>
          <a:lstStyle/>
          <a:p>
            <a:r>
              <a:rPr lang="el-GR" dirty="0"/>
              <a:t>Οι αρχές της περιοχής ξοδεύουν ένα μεγάλο ποσοστό των δημοσίων δαπανών για να απαντούν στις κλήσεις του 911, και οι πληθυσμιακές προβολές δείχνουν ότι οι κοινότητες εκεί θα διπλασιάσουν τον πληθυσμό τους στα επόμενα 10 έτη.</a:t>
            </a:r>
          </a:p>
          <a:p>
            <a:endParaRPr lang="el-GR" dirty="0"/>
          </a:p>
          <a:p>
            <a:r>
              <a:rPr lang="el-GR" dirty="0"/>
              <a:t>Θέλουν να κατανοήσουν καλύτερα την κατανομή των τωρινών κλήσεων και να αναγνωρίσουν πρότυπα και τάσεις που θα βοηθήσουν να κατανοήσουν αν μια πιο αποδοτική κατανομή των πόρων είναι εφικτή.</a:t>
            </a:r>
          </a:p>
          <a:p>
            <a:pPr marL="0" indent="0">
              <a:buNone/>
            </a:pPr>
            <a:endParaRPr lang="el-GR" dirty="0"/>
          </a:p>
          <a:p>
            <a:r>
              <a:rPr lang="el-GR" dirty="0"/>
              <a:t>Η </a:t>
            </a:r>
            <a:r>
              <a:rPr lang="en-US" dirty="0"/>
              <a:t>Hot Spot </a:t>
            </a:r>
            <a:r>
              <a:rPr lang="el-GR" dirty="0"/>
              <a:t>ανάλυση θα βοηθήσει στο να κατανοηθούν οι χωρικές τάσεις στα δεδομένα και μπορούν να βοηθήσουν να βρεθούν οι βέλτιστες θέσεις για να δημιουργηθούν νέοι σταθμοί εκτάκτου ανάγκης βασισμένες στα </a:t>
            </a:r>
            <a:r>
              <a:rPr lang="en-US" dirty="0"/>
              <a:t>clusters</a:t>
            </a:r>
            <a:r>
              <a:rPr lang="el-GR" dirty="0"/>
              <a:t> όπου οι κλήσεις στο 911</a:t>
            </a:r>
            <a:r>
              <a:rPr lang="en-US" dirty="0"/>
              <a:t> </a:t>
            </a:r>
            <a:r>
              <a:rPr lang="el-GR" dirty="0"/>
              <a:t>έχουν υψηλή πυκνότητα.</a:t>
            </a:r>
            <a:endParaRPr lang="en-US" dirty="0"/>
          </a:p>
        </p:txBody>
      </p:sp>
    </p:spTree>
    <p:extLst>
      <p:ext uri="{BB962C8B-B14F-4D97-AF65-F5344CB8AC3E}">
        <p14:creationId xmlns:p14="http://schemas.microsoft.com/office/powerpoint/2010/main" val="4117828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Ορθογώνιο 4">
            <a:extLst>
              <a:ext uri="{FF2B5EF4-FFF2-40B4-BE49-F238E27FC236}">
                <a16:creationId xmlns:a16="http://schemas.microsoft.com/office/drawing/2014/main" id="{0275E442-5203-4CFF-8DE2-2A84BB1BE56E}"/>
              </a:ext>
            </a:extLst>
          </p:cNvPr>
          <p:cNvSpPr/>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kern="1200">
                <a:solidFill>
                  <a:srgbClr val="FFFFFF"/>
                </a:solidFill>
                <a:latin typeface="+mj-lt"/>
                <a:ea typeface="+mj-ea"/>
                <a:cs typeface="+mj-cs"/>
              </a:rPr>
              <a:t>Πού θα προτείνατε να προστεθούν νέοι σταθμοί ή να μετακινηθούν οι υπάρχοντες βάσει των αποτελεσμάτων?</a:t>
            </a:r>
          </a:p>
        </p:txBody>
      </p:sp>
      <p:cxnSp>
        <p:nvCxnSpPr>
          <p:cNvPr id="18" name="Straight Connector 17">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161A37BF-D93E-42BD-B3A6-7A7106961C91}"/>
              </a:ext>
            </a:extLst>
          </p:cNvPr>
          <p:cNvPicPr>
            <a:picLocks noChangeAspect="1"/>
          </p:cNvPicPr>
          <p:nvPr/>
        </p:nvPicPr>
        <p:blipFill>
          <a:blip r:embed="rId2"/>
          <a:stretch>
            <a:fillRect/>
          </a:stretch>
        </p:blipFill>
        <p:spPr>
          <a:xfrm>
            <a:off x="5153822" y="932725"/>
            <a:ext cx="6553545" cy="5000491"/>
          </a:xfrm>
          <a:prstGeom prst="rect">
            <a:avLst/>
          </a:prstGeom>
        </p:spPr>
      </p:pic>
    </p:spTree>
    <p:extLst>
      <p:ext uri="{BB962C8B-B14F-4D97-AF65-F5344CB8AC3E}">
        <p14:creationId xmlns:p14="http://schemas.microsoft.com/office/powerpoint/2010/main" val="2578318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3EE8FF0F-2B09-4BD9-BCE8-FB1FB94FE7CF}"/>
              </a:ext>
            </a:extLst>
          </p:cNvPr>
          <p:cNvSpPr>
            <a:spLocks noGrp="1"/>
          </p:cNvSpPr>
          <p:nvPr>
            <p:ph type="title"/>
          </p:nvPr>
        </p:nvSpPr>
        <p:spPr>
          <a:xfrm>
            <a:off x="640079" y="2053641"/>
            <a:ext cx="3875937" cy="2760098"/>
          </a:xfrm>
        </p:spPr>
        <p:txBody>
          <a:bodyPr>
            <a:normAutofit/>
          </a:bodyPr>
          <a:lstStyle/>
          <a:p>
            <a:r>
              <a:rPr lang="el-GR" dirty="0">
                <a:solidFill>
                  <a:srgbClr val="FFFFFF"/>
                </a:solidFill>
              </a:rPr>
              <a:t>Βήμα 5: Διαμοιρασμός αποτελεσμάτων</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id="{5ADAA955-80D6-493F-9683-75344646D0F7}"/>
              </a:ext>
            </a:extLst>
          </p:cNvPr>
          <p:cNvSpPr>
            <a:spLocks noGrp="1"/>
          </p:cNvSpPr>
          <p:nvPr>
            <p:ph idx="1"/>
          </p:nvPr>
        </p:nvSpPr>
        <p:spPr>
          <a:xfrm>
            <a:off x="6090574" y="801866"/>
            <a:ext cx="5306084" cy="5230634"/>
          </a:xfrm>
        </p:spPr>
        <p:txBody>
          <a:bodyPr anchor="ctr">
            <a:normAutofit/>
          </a:bodyPr>
          <a:lstStyle/>
          <a:p>
            <a:r>
              <a:rPr lang="el-GR" dirty="0"/>
              <a:t>Δημιουργήστε ένα </a:t>
            </a:r>
            <a:r>
              <a:rPr lang="en-US" dirty="0"/>
              <a:t>Layer Package</a:t>
            </a:r>
            <a:endParaRPr lang="el-GR" dirty="0"/>
          </a:p>
        </p:txBody>
      </p:sp>
    </p:spTree>
    <p:extLst>
      <p:ext uri="{BB962C8B-B14F-4D97-AF65-F5344CB8AC3E}">
        <p14:creationId xmlns:p14="http://schemas.microsoft.com/office/powerpoint/2010/main" val="1552623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34FE18D-835F-4EE9-805C-388C767A82F6}"/>
              </a:ext>
            </a:extLst>
          </p:cNvPr>
          <p:cNvSpPr>
            <a:spLocks noGrp="1"/>
          </p:cNvSpPr>
          <p:nvPr>
            <p:ph idx="1"/>
          </p:nvPr>
        </p:nvSpPr>
        <p:spPr/>
        <p:txBody>
          <a:bodyPr/>
          <a:lstStyle/>
          <a:p>
            <a:endParaRPr lang="en-US" dirty="0"/>
          </a:p>
          <a:p>
            <a:pPr marL="0" indent="0">
              <a:buNone/>
            </a:pPr>
            <a:r>
              <a:rPr lang="en-US" dirty="0"/>
              <a:t>13. </a:t>
            </a:r>
            <a:r>
              <a:rPr lang="el-GR" dirty="0"/>
              <a:t>Δημιουργήστε ένα</a:t>
            </a:r>
            <a:r>
              <a:rPr lang="en-US" dirty="0"/>
              <a:t> Group Layer </a:t>
            </a:r>
            <a:r>
              <a:rPr lang="el-GR" dirty="0"/>
              <a:t>με τα αποτελέσματα σας</a:t>
            </a:r>
            <a:endParaRPr lang="en-US" dirty="0"/>
          </a:p>
          <a:p>
            <a:pPr marL="0" indent="0">
              <a:buNone/>
            </a:pPr>
            <a:r>
              <a:rPr lang="en-US" dirty="0"/>
              <a:t>	a. </a:t>
            </a:r>
            <a:r>
              <a:rPr lang="el-GR" dirty="0"/>
              <a:t>Επιλέξτε τα</a:t>
            </a:r>
            <a:r>
              <a:rPr lang="en-US" dirty="0"/>
              <a:t> Response Stations, </a:t>
            </a:r>
            <a:r>
              <a:rPr lang="en-US" dirty="0" err="1"/>
              <a:t>CallHotSpots</a:t>
            </a:r>
            <a:r>
              <a:rPr lang="en-US" dirty="0"/>
              <a:t>, </a:t>
            </a:r>
            <a:r>
              <a:rPr lang="el-GR" dirty="0"/>
              <a:t>και</a:t>
            </a:r>
            <a:r>
              <a:rPr lang="en-US" dirty="0"/>
              <a:t> </a:t>
            </a:r>
            <a:r>
              <a:rPr lang="en-US" dirty="0" err="1"/>
              <a:t>VisualizationSurface</a:t>
            </a:r>
            <a:r>
              <a:rPr lang="en-US" dirty="0"/>
              <a:t> 	</a:t>
            </a:r>
            <a:endParaRPr lang="el-GR" dirty="0"/>
          </a:p>
          <a:p>
            <a:pPr marL="0" indent="0">
              <a:buNone/>
            </a:pPr>
            <a:r>
              <a:rPr lang="el-GR" dirty="0"/>
              <a:t>	</a:t>
            </a:r>
            <a:r>
              <a:rPr lang="en-US" dirty="0"/>
              <a:t>b. </a:t>
            </a:r>
            <a:r>
              <a:rPr lang="el-GR" dirty="0"/>
              <a:t>Δεξί κλικ στα επιλεγμένα </a:t>
            </a:r>
            <a:r>
              <a:rPr lang="en-US" dirty="0"/>
              <a:t>layers </a:t>
            </a:r>
            <a:r>
              <a:rPr lang="el-GR" dirty="0"/>
              <a:t>και επιλογή </a:t>
            </a:r>
            <a:r>
              <a:rPr lang="en-US" dirty="0"/>
              <a:t>Group </a:t>
            </a:r>
          </a:p>
          <a:p>
            <a:pPr marL="0" indent="0">
              <a:buNone/>
            </a:pPr>
            <a:r>
              <a:rPr lang="en-US" dirty="0"/>
              <a:t>	c. </a:t>
            </a:r>
            <a:r>
              <a:rPr lang="el-GR" dirty="0"/>
              <a:t>Δεξί κλικ στο νέο </a:t>
            </a:r>
            <a:r>
              <a:rPr lang="en-US" dirty="0"/>
              <a:t>group, </a:t>
            </a:r>
            <a:r>
              <a:rPr lang="el-GR" dirty="0"/>
              <a:t>και επιλογή </a:t>
            </a:r>
            <a:r>
              <a:rPr lang="en-US" dirty="0"/>
              <a:t>Properties </a:t>
            </a:r>
          </a:p>
          <a:p>
            <a:pPr marL="0" indent="0">
              <a:buNone/>
            </a:pPr>
            <a:r>
              <a:rPr lang="en-US" dirty="0"/>
              <a:t>	d. </a:t>
            </a:r>
            <a:r>
              <a:rPr lang="el-GR" dirty="0"/>
              <a:t>Στο </a:t>
            </a:r>
            <a:r>
              <a:rPr lang="en-US" dirty="0"/>
              <a:t>General tab, </a:t>
            </a:r>
            <a:r>
              <a:rPr lang="el-GR" dirty="0"/>
              <a:t>δώστε μια περιγραφή</a:t>
            </a:r>
            <a:endParaRPr lang="en-US" dirty="0"/>
          </a:p>
          <a:p>
            <a:endParaRPr lang="en-US" dirty="0"/>
          </a:p>
        </p:txBody>
      </p:sp>
    </p:spTree>
    <p:extLst>
      <p:ext uri="{BB962C8B-B14F-4D97-AF65-F5344CB8AC3E}">
        <p14:creationId xmlns:p14="http://schemas.microsoft.com/office/powerpoint/2010/main" val="57567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AC4C068-669A-4C85-91F1-428D6BC99EE6}"/>
              </a:ext>
            </a:extLst>
          </p:cNvPr>
          <p:cNvPicPr>
            <a:picLocks noChangeAspect="1"/>
          </p:cNvPicPr>
          <p:nvPr/>
        </p:nvPicPr>
        <p:blipFill>
          <a:blip r:embed="rId2"/>
          <a:stretch>
            <a:fillRect/>
          </a:stretch>
        </p:blipFill>
        <p:spPr>
          <a:xfrm>
            <a:off x="704087" y="396562"/>
            <a:ext cx="5267414" cy="3880328"/>
          </a:xfrm>
          <a:prstGeom prst="rect">
            <a:avLst/>
          </a:prstGeom>
        </p:spPr>
      </p:pic>
      <p:pic>
        <p:nvPicPr>
          <p:cNvPr id="6" name="Εικόνα 5">
            <a:extLst>
              <a:ext uri="{FF2B5EF4-FFF2-40B4-BE49-F238E27FC236}">
                <a16:creationId xmlns:a16="http://schemas.microsoft.com/office/drawing/2014/main" id="{B1A73811-FCA1-417B-9AF4-024474688F40}"/>
              </a:ext>
            </a:extLst>
          </p:cNvPr>
          <p:cNvPicPr>
            <a:picLocks noChangeAspect="1"/>
          </p:cNvPicPr>
          <p:nvPr/>
        </p:nvPicPr>
        <p:blipFill>
          <a:blip r:embed="rId3"/>
          <a:stretch>
            <a:fillRect/>
          </a:stretch>
        </p:blipFill>
        <p:spPr>
          <a:xfrm>
            <a:off x="6220496" y="730453"/>
            <a:ext cx="5267415" cy="3212544"/>
          </a:xfrm>
          <a:prstGeom prst="rect">
            <a:avLst/>
          </a:prstGeom>
        </p:spPr>
      </p:pic>
      <p:sp>
        <p:nvSpPr>
          <p:cNvPr id="5" name="Ορθογώνιο 4">
            <a:extLst>
              <a:ext uri="{FF2B5EF4-FFF2-40B4-BE49-F238E27FC236}">
                <a16:creationId xmlns:a16="http://schemas.microsoft.com/office/drawing/2014/main" id="{F9DB4418-BE25-4F81-AE36-EE040A13EAE7}"/>
              </a:ext>
            </a:extLst>
          </p:cNvPr>
          <p:cNvSpPr/>
          <p:nvPr/>
        </p:nvSpPr>
        <p:spPr>
          <a:xfrm>
            <a:off x="442452" y="4511427"/>
            <a:ext cx="11045460" cy="1719072"/>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13. </a:t>
            </a:r>
            <a:r>
              <a:rPr lang="en-US" sz="2800" dirty="0" err="1"/>
              <a:t>Δι</a:t>
            </a:r>
            <a:r>
              <a:rPr lang="en-US" sz="2800" dirty="0"/>
              <a:t>αμοιρασμός των αποτελεσμάτων</a:t>
            </a:r>
          </a:p>
          <a:p>
            <a:pPr indent="-228600">
              <a:lnSpc>
                <a:spcPct val="90000"/>
              </a:lnSpc>
              <a:spcAft>
                <a:spcPts val="600"/>
              </a:spcAft>
              <a:buFont typeface="Arial" panose="020B0604020202020204" pitchFamily="34" charset="0"/>
              <a:buChar char="•"/>
            </a:pPr>
            <a:r>
              <a:rPr lang="en-US" sz="2800" dirty="0"/>
              <a:t>a. </a:t>
            </a:r>
            <a:r>
              <a:rPr lang="en-US" sz="2800" dirty="0" err="1"/>
              <a:t>Δεξί</a:t>
            </a:r>
            <a:r>
              <a:rPr lang="en-US" sz="2800" dirty="0"/>
              <a:t> </a:t>
            </a:r>
            <a:r>
              <a:rPr lang="en-US" sz="2800" dirty="0" err="1"/>
              <a:t>κλικ</a:t>
            </a:r>
            <a:r>
              <a:rPr lang="en-US" sz="2800" dirty="0"/>
              <a:t> </a:t>
            </a:r>
            <a:r>
              <a:rPr lang="en-US" sz="2800" dirty="0" err="1"/>
              <a:t>στο</a:t>
            </a:r>
            <a:r>
              <a:rPr lang="en-US" sz="2800" dirty="0"/>
              <a:t> Hot Spot Results Group -&gt; Create Layer Package </a:t>
            </a:r>
          </a:p>
          <a:p>
            <a:pPr indent="-228600">
              <a:lnSpc>
                <a:spcPct val="90000"/>
              </a:lnSpc>
              <a:spcAft>
                <a:spcPts val="600"/>
              </a:spcAft>
              <a:buFont typeface="Arial" panose="020B0604020202020204" pitchFamily="34" charset="0"/>
              <a:buChar char="•"/>
            </a:pPr>
            <a:r>
              <a:rPr lang="en-US" sz="2800" dirty="0"/>
              <a:t>b. Layer Package tab, επ</a:t>
            </a:r>
            <a:r>
              <a:rPr lang="en-US" sz="2800" dirty="0" err="1"/>
              <a:t>ιλογή</a:t>
            </a:r>
            <a:r>
              <a:rPr lang="en-US" sz="2800" dirty="0"/>
              <a:t> Save Package to file</a:t>
            </a:r>
          </a:p>
        </p:txBody>
      </p:sp>
      <p:sp>
        <p:nvSpPr>
          <p:cNvPr id="7" name="Ορθογώνιο 6">
            <a:extLst>
              <a:ext uri="{FF2B5EF4-FFF2-40B4-BE49-F238E27FC236}">
                <a16:creationId xmlns:a16="http://schemas.microsoft.com/office/drawing/2014/main" id="{1FED02D9-4F6B-4F4F-8CE4-497FA8C6DF9D}"/>
              </a:ext>
            </a:extLst>
          </p:cNvPr>
          <p:cNvSpPr/>
          <p:nvPr/>
        </p:nvSpPr>
        <p:spPr>
          <a:xfrm>
            <a:off x="7590503" y="2664542"/>
            <a:ext cx="2949678" cy="530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Ευθύγραμμο βέλος σύνδεσης 8">
            <a:extLst>
              <a:ext uri="{FF2B5EF4-FFF2-40B4-BE49-F238E27FC236}">
                <a16:creationId xmlns:a16="http://schemas.microsoft.com/office/drawing/2014/main" id="{880BFBB0-89EF-4BE3-916F-4EAB7485E013}"/>
              </a:ext>
            </a:extLst>
          </p:cNvPr>
          <p:cNvCxnSpPr/>
          <p:nvPr/>
        </p:nvCxnSpPr>
        <p:spPr>
          <a:xfrm flipH="1">
            <a:off x="10646229" y="2341984"/>
            <a:ext cx="485191" cy="55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94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39D5134F-007D-4780-93BE-03D4652B1B2C}"/>
              </a:ext>
            </a:extLst>
          </p:cNvPr>
          <p:cNvPicPr>
            <a:picLocks noChangeAspect="1"/>
          </p:cNvPicPr>
          <p:nvPr/>
        </p:nvPicPr>
        <p:blipFill>
          <a:blip r:embed="rId2"/>
          <a:stretch>
            <a:fillRect/>
          </a:stretch>
        </p:blipFill>
        <p:spPr>
          <a:xfrm>
            <a:off x="854328" y="643467"/>
            <a:ext cx="10483343" cy="5571066"/>
          </a:xfrm>
          <a:prstGeom prst="rect">
            <a:avLst/>
          </a:prstGeom>
        </p:spPr>
      </p:pic>
    </p:spTree>
    <p:extLst>
      <p:ext uri="{BB962C8B-B14F-4D97-AF65-F5344CB8AC3E}">
        <p14:creationId xmlns:p14="http://schemas.microsoft.com/office/powerpoint/2010/main" val="417219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7B306-F399-4208-9EC6-0B5077A81D2B}"/>
              </a:ext>
            </a:extLst>
          </p:cNvPr>
          <p:cNvSpPr>
            <a:spLocks noGrp="1"/>
          </p:cNvSpPr>
          <p:nvPr>
            <p:ph type="title"/>
          </p:nvPr>
        </p:nvSpPr>
        <p:spPr/>
        <p:txBody>
          <a:bodyPr/>
          <a:lstStyle/>
          <a:p>
            <a:r>
              <a:rPr lang="el-GR" dirty="0"/>
              <a:t>Βήματα:</a:t>
            </a:r>
            <a:endParaRPr lang="en-US" dirty="0"/>
          </a:p>
        </p:txBody>
      </p:sp>
      <p:sp>
        <p:nvSpPr>
          <p:cNvPr id="3" name="Θέση περιεχομένου 2">
            <a:extLst>
              <a:ext uri="{FF2B5EF4-FFF2-40B4-BE49-F238E27FC236}">
                <a16:creationId xmlns:a16="http://schemas.microsoft.com/office/drawing/2014/main" id="{F90A1D32-1411-4D83-BF51-109966B7F0B9}"/>
              </a:ext>
            </a:extLst>
          </p:cNvPr>
          <p:cNvSpPr>
            <a:spLocks noGrp="1"/>
          </p:cNvSpPr>
          <p:nvPr>
            <p:ph idx="1"/>
          </p:nvPr>
        </p:nvSpPr>
        <p:spPr/>
        <p:txBody>
          <a:bodyPr/>
          <a:lstStyle/>
          <a:p>
            <a:pPr marL="0" indent="0">
              <a:buNone/>
            </a:pPr>
            <a:r>
              <a:rPr lang="en-US" dirty="0"/>
              <a:t>1. </a:t>
            </a:r>
            <a:r>
              <a:rPr lang="el-GR" dirty="0"/>
              <a:t>Τα δεδομένα να είναι σε </a:t>
            </a:r>
            <a:r>
              <a:rPr lang="en-US" dirty="0"/>
              <a:t>projected </a:t>
            </a:r>
            <a:r>
              <a:rPr lang="el-GR" dirty="0"/>
              <a:t>προβολικό σύστημα.</a:t>
            </a:r>
            <a:endParaRPr lang="en-US" dirty="0"/>
          </a:p>
          <a:p>
            <a:pPr marL="0" indent="0">
              <a:buNone/>
            </a:pPr>
            <a:r>
              <a:rPr lang="en-US" dirty="0"/>
              <a:t>2. </a:t>
            </a:r>
            <a:r>
              <a:rPr lang="el-GR" dirty="0"/>
              <a:t>Επεξεργασία των δεδομένων κλήσεων 911 (</a:t>
            </a:r>
            <a:r>
              <a:rPr lang="en-US" dirty="0"/>
              <a:t>Aggregate</a:t>
            </a:r>
            <a:r>
              <a:rPr lang="el-GR" dirty="0"/>
              <a:t>)</a:t>
            </a:r>
            <a:endParaRPr lang="en-US" dirty="0"/>
          </a:p>
          <a:p>
            <a:pPr marL="0" indent="0">
              <a:buNone/>
            </a:pPr>
            <a:r>
              <a:rPr lang="en-US" dirty="0"/>
              <a:t>3. </a:t>
            </a:r>
            <a:r>
              <a:rPr lang="el-GR" dirty="0"/>
              <a:t>Τρέξτε την </a:t>
            </a:r>
            <a:r>
              <a:rPr lang="en-US" dirty="0"/>
              <a:t>Hot Spot Analysis</a:t>
            </a:r>
          </a:p>
          <a:p>
            <a:pPr marL="0" indent="0">
              <a:buNone/>
            </a:pPr>
            <a:r>
              <a:rPr lang="el-GR" dirty="0"/>
              <a:t>	</a:t>
            </a:r>
            <a:r>
              <a:rPr lang="en-US" dirty="0"/>
              <a:t>a. </a:t>
            </a:r>
            <a:r>
              <a:rPr lang="el-GR" dirty="0"/>
              <a:t>Βρείτε την κατάλληλη κλίμακα ανάλυσης</a:t>
            </a:r>
            <a:endParaRPr lang="en-US" dirty="0"/>
          </a:p>
          <a:p>
            <a:pPr marL="0" indent="0">
              <a:buNone/>
            </a:pPr>
            <a:r>
              <a:rPr lang="en-US" dirty="0"/>
              <a:t>4. </a:t>
            </a:r>
            <a:r>
              <a:rPr lang="el-GR" dirty="0" err="1"/>
              <a:t>Οπτικοποίηση</a:t>
            </a:r>
            <a:r>
              <a:rPr lang="el-GR" dirty="0"/>
              <a:t> των αποτελεσμάτων</a:t>
            </a:r>
            <a:endParaRPr lang="en-US" dirty="0"/>
          </a:p>
          <a:p>
            <a:pPr marL="0" indent="0">
              <a:buNone/>
            </a:pPr>
            <a:r>
              <a:rPr lang="en-US" dirty="0"/>
              <a:t>5. </a:t>
            </a:r>
            <a:r>
              <a:rPr lang="el-GR" dirty="0"/>
              <a:t>Διαμοιρασμός αποτελεσμάτων</a:t>
            </a:r>
            <a:endParaRPr lang="en-US" dirty="0"/>
          </a:p>
          <a:p>
            <a:endParaRPr lang="en-US" dirty="0"/>
          </a:p>
        </p:txBody>
      </p:sp>
    </p:spTree>
    <p:extLst>
      <p:ext uri="{BB962C8B-B14F-4D97-AF65-F5344CB8AC3E}">
        <p14:creationId xmlns:p14="http://schemas.microsoft.com/office/powerpoint/2010/main" val="255479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18E896-427D-4EE7-9E0C-7BCDE84D82ED}"/>
              </a:ext>
            </a:extLst>
          </p:cNvPr>
          <p:cNvSpPr>
            <a:spLocks noGrp="1"/>
          </p:cNvSpPr>
          <p:nvPr>
            <p:ph type="title"/>
          </p:nvPr>
        </p:nvSpPr>
        <p:spPr/>
        <p:txBody>
          <a:bodyPr/>
          <a:lstStyle/>
          <a:p>
            <a:r>
              <a:rPr lang="el-GR" dirty="0"/>
              <a:t>Ας αρχίσουμε…</a:t>
            </a:r>
            <a:endParaRPr lang="en-US" dirty="0"/>
          </a:p>
        </p:txBody>
      </p:sp>
      <p:sp>
        <p:nvSpPr>
          <p:cNvPr id="3" name="Θέση περιεχομένου 2">
            <a:extLst>
              <a:ext uri="{FF2B5EF4-FFF2-40B4-BE49-F238E27FC236}">
                <a16:creationId xmlns:a16="http://schemas.microsoft.com/office/drawing/2014/main" id="{F76CD1C4-CB3F-430B-B3CC-2E8DD534EBE0}"/>
              </a:ext>
            </a:extLst>
          </p:cNvPr>
          <p:cNvSpPr>
            <a:spLocks noGrp="1"/>
          </p:cNvSpPr>
          <p:nvPr>
            <p:ph idx="1"/>
          </p:nvPr>
        </p:nvSpPr>
        <p:spPr/>
        <p:txBody>
          <a:bodyPr/>
          <a:lstStyle/>
          <a:p>
            <a:pPr marL="0" indent="0">
              <a:buNone/>
            </a:pPr>
            <a:r>
              <a:rPr lang="en-US" dirty="0"/>
              <a:t>1. Open Investigating911Calls.mpk </a:t>
            </a:r>
          </a:p>
          <a:p>
            <a:endParaRPr lang="en-US" dirty="0"/>
          </a:p>
        </p:txBody>
      </p:sp>
      <p:pic>
        <p:nvPicPr>
          <p:cNvPr id="4" name="Εικόνα 3">
            <a:extLst>
              <a:ext uri="{FF2B5EF4-FFF2-40B4-BE49-F238E27FC236}">
                <a16:creationId xmlns:a16="http://schemas.microsoft.com/office/drawing/2014/main" id="{C7AA2E30-5FF1-4434-A21F-2E1690445B10}"/>
              </a:ext>
            </a:extLst>
          </p:cNvPr>
          <p:cNvPicPr>
            <a:picLocks noChangeAspect="1"/>
          </p:cNvPicPr>
          <p:nvPr/>
        </p:nvPicPr>
        <p:blipFill>
          <a:blip r:embed="rId2"/>
          <a:stretch>
            <a:fillRect/>
          </a:stretch>
        </p:blipFill>
        <p:spPr>
          <a:xfrm>
            <a:off x="2576052" y="2338266"/>
            <a:ext cx="5844841" cy="4154609"/>
          </a:xfrm>
          <a:prstGeom prst="rect">
            <a:avLst/>
          </a:prstGeom>
        </p:spPr>
      </p:pic>
      <p:sp>
        <p:nvSpPr>
          <p:cNvPr id="5" name="Ορθογώνιο 4">
            <a:extLst>
              <a:ext uri="{FF2B5EF4-FFF2-40B4-BE49-F238E27FC236}">
                <a16:creationId xmlns:a16="http://schemas.microsoft.com/office/drawing/2014/main" id="{9C945B53-179F-4EFB-B0EF-5ADD722ACE96}"/>
              </a:ext>
            </a:extLst>
          </p:cNvPr>
          <p:cNvSpPr/>
          <p:nvPr/>
        </p:nvSpPr>
        <p:spPr>
          <a:xfrm>
            <a:off x="8622960" y="3030575"/>
            <a:ext cx="3543919" cy="1200329"/>
          </a:xfrm>
          <a:prstGeom prst="rect">
            <a:avLst/>
          </a:prstGeom>
        </p:spPr>
        <p:txBody>
          <a:bodyPr wrap="none">
            <a:spAutoFit/>
          </a:bodyPr>
          <a:lstStyle/>
          <a:p>
            <a:r>
              <a:rPr lang="el-GR" sz="2400" dirty="0"/>
              <a:t>Υπόβαθρο</a:t>
            </a:r>
          </a:p>
          <a:p>
            <a:r>
              <a:rPr lang="el-GR" sz="2400" dirty="0"/>
              <a:t>Κλήσεις</a:t>
            </a:r>
          </a:p>
          <a:p>
            <a:r>
              <a:rPr lang="el-GR" sz="2400" dirty="0"/>
              <a:t>Σταθμοί εκτάκτου ανάγκης</a:t>
            </a:r>
            <a:endParaRPr lang="en-US" sz="2400" dirty="0"/>
          </a:p>
        </p:txBody>
      </p:sp>
      <p:sp>
        <p:nvSpPr>
          <p:cNvPr id="6" name="Ορθογώνιο 5">
            <a:extLst>
              <a:ext uri="{FF2B5EF4-FFF2-40B4-BE49-F238E27FC236}">
                <a16:creationId xmlns:a16="http://schemas.microsoft.com/office/drawing/2014/main" id="{06E09BCE-9223-4B0E-A51B-6765DBF6A65C}"/>
              </a:ext>
            </a:extLst>
          </p:cNvPr>
          <p:cNvSpPr/>
          <p:nvPr/>
        </p:nvSpPr>
        <p:spPr>
          <a:xfrm>
            <a:off x="9025995" y="4512123"/>
            <a:ext cx="2356414" cy="646331"/>
          </a:xfrm>
          <a:prstGeom prst="rect">
            <a:avLst/>
          </a:prstGeom>
        </p:spPr>
        <p:txBody>
          <a:bodyPr wrap="none">
            <a:spAutoFit/>
          </a:bodyPr>
          <a:lstStyle/>
          <a:p>
            <a:r>
              <a:rPr lang="el-GR" dirty="0"/>
              <a:t>Κάθε σημείο = 1 κλήση</a:t>
            </a:r>
          </a:p>
          <a:p>
            <a:r>
              <a:rPr lang="el-GR" dirty="0"/>
              <a:t>(2000 στο σύνολο)</a:t>
            </a:r>
          </a:p>
        </p:txBody>
      </p:sp>
    </p:spTree>
    <p:extLst>
      <p:ext uri="{BB962C8B-B14F-4D97-AF65-F5344CB8AC3E}">
        <p14:creationId xmlns:p14="http://schemas.microsoft.com/office/powerpoint/2010/main" val="322280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3EE8FF0F-2B09-4BD9-BCE8-FB1FB94FE7CF}"/>
              </a:ext>
            </a:extLst>
          </p:cNvPr>
          <p:cNvSpPr>
            <a:spLocks noGrp="1"/>
          </p:cNvSpPr>
          <p:nvPr>
            <p:ph type="title"/>
          </p:nvPr>
        </p:nvSpPr>
        <p:spPr>
          <a:xfrm>
            <a:off x="640079" y="2053641"/>
            <a:ext cx="3669161" cy="2760098"/>
          </a:xfrm>
        </p:spPr>
        <p:txBody>
          <a:bodyPr>
            <a:normAutofit/>
          </a:bodyPr>
          <a:lstStyle/>
          <a:p>
            <a:r>
              <a:rPr lang="el-GR" dirty="0">
                <a:solidFill>
                  <a:srgbClr val="FFFFFF"/>
                </a:solidFill>
              </a:rPr>
              <a:t>Βήμα 1: </a:t>
            </a:r>
            <a:r>
              <a:rPr lang="en-US" dirty="0">
                <a:solidFill>
                  <a:srgbClr val="FFFFFF"/>
                </a:solidFill>
              </a:rPr>
              <a:t>Projected </a:t>
            </a:r>
            <a:r>
              <a:rPr lang="el-GR" dirty="0">
                <a:solidFill>
                  <a:srgbClr val="FFFFFF"/>
                </a:solidFill>
              </a:rPr>
              <a:t>δεδομένα</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id="{5ADAA955-80D6-493F-9683-75344646D0F7}"/>
              </a:ext>
            </a:extLst>
          </p:cNvPr>
          <p:cNvSpPr>
            <a:spLocks noGrp="1"/>
          </p:cNvSpPr>
          <p:nvPr>
            <p:ph idx="1"/>
          </p:nvPr>
        </p:nvSpPr>
        <p:spPr>
          <a:xfrm>
            <a:off x="6090574" y="801866"/>
            <a:ext cx="5306084" cy="5230634"/>
          </a:xfrm>
        </p:spPr>
        <p:txBody>
          <a:bodyPr anchor="ctr">
            <a:normAutofit/>
          </a:bodyPr>
          <a:lstStyle/>
          <a:p>
            <a:r>
              <a:rPr lang="el-GR" sz="2400">
                <a:solidFill>
                  <a:srgbClr val="000000"/>
                </a:solidFill>
              </a:rPr>
              <a:t>Όταν η απόσταση είναι τμήμα της ανάλυσης μας, που είναι σχεδόν πάντα η περίπτωση με την χωρική στατιστική, προβάλετε τα δεδομένα σας με ένα </a:t>
            </a:r>
            <a:r>
              <a:rPr lang="en-US" sz="2400">
                <a:solidFill>
                  <a:srgbClr val="000000"/>
                </a:solidFill>
              </a:rPr>
              <a:t>Projected Coordinate System (</a:t>
            </a:r>
            <a:r>
              <a:rPr lang="el-GR" sz="2400">
                <a:solidFill>
                  <a:srgbClr val="000000"/>
                </a:solidFill>
              </a:rPr>
              <a:t>παρά ένα </a:t>
            </a:r>
            <a:r>
              <a:rPr lang="en-US" sz="2400">
                <a:solidFill>
                  <a:srgbClr val="000000"/>
                </a:solidFill>
              </a:rPr>
              <a:t>Geographic Coordinate System </a:t>
            </a:r>
            <a:r>
              <a:rPr lang="el-GR" sz="2400">
                <a:solidFill>
                  <a:srgbClr val="000000"/>
                </a:solidFill>
              </a:rPr>
              <a:t>που βασίζεται σε </a:t>
            </a:r>
            <a:r>
              <a:rPr lang="en-US" sz="2400">
                <a:solidFill>
                  <a:srgbClr val="000000"/>
                </a:solidFill>
              </a:rPr>
              <a:t>degrees, minutes, </a:t>
            </a:r>
            <a:r>
              <a:rPr lang="el-GR" sz="2400">
                <a:solidFill>
                  <a:srgbClr val="000000"/>
                </a:solidFill>
              </a:rPr>
              <a:t>και</a:t>
            </a:r>
            <a:r>
              <a:rPr lang="en-US" sz="2400">
                <a:solidFill>
                  <a:srgbClr val="000000"/>
                </a:solidFill>
              </a:rPr>
              <a:t> seconds). </a:t>
            </a:r>
            <a:r>
              <a:rPr lang="el-GR" sz="2400">
                <a:solidFill>
                  <a:srgbClr val="000000"/>
                </a:solidFill>
              </a:rPr>
              <a:t>Τα ελληνικά δεδομένα είναι </a:t>
            </a:r>
            <a:r>
              <a:rPr lang="en-US" sz="2400">
                <a:solidFill>
                  <a:srgbClr val="000000"/>
                </a:solidFill>
              </a:rPr>
              <a:t>Projected </a:t>
            </a:r>
            <a:r>
              <a:rPr lang="el-GR" sz="2400">
                <a:solidFill>
                  <a:srgbClr val="000000"/>
                </a:solidFill>
              </a:rPr>
              <a:t>(</a:t>
            </a:r>
            <a:r>
              <a:rPr lang="en-US" sz="2400">
                <a:solidFill>
                  <a:srgbClr val="000000"/>
                </a:solidFill>
              </a:rPr>
              <a:t>Greek Grid).</a:t>
            </a:r>
          </a:p>
        </p:txBody>
      </p:sp>
    </p:spTree>
    <p:extLst>
      <p:ext uri="{BB962C8B-B14F-4D97-AF65-F5344CB8AC3E}">
        <p14:creationId xmlns:p14="http://schemas.microsoft.com/office/powerpoint/2010/main" val="9003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FEB1D3B-81F8-45F2-8362-CF03D2BA3C59}"/>
              </a:ext>
            </a:extLst>
          </p:cNvPr>
          <p:cNvSpPr>
            <a:spLocks noGrp="1"/>
          </p:cNvSpPr>
          <p:nvPr>
            <p:ph idx="1"/>
          </p:nvPr>
        </p:nvSpPr>
        <p:spPr>
          <a:xfrm>
            <a:off x="772886" y="118123"/>
            <a:ext cx="10515600" cy="4351338"/>
          </a:xfrm>
        </p:spPr>
        <p:txBody>
          <a:bodyPr/>
          <a:lstStyle/>
          <a:p>
            <a:pPr marL="0" indent="0">
              <a:buNone/>
            </a:pPr>
            <a:r>
              <a:rPr lang="en-US" dirty="0"/>
              <a:t>2. </a:t>
            </a:r>
            <a:r>
              <a:rPr lang="el-GR" dirty="0"/>
              <a:t>Ελέγξτε το προβολικό σύστημα του </a:t>
            </a:r>
            <a:r>
              <a:rPr lang="en-US" dirty="0"/>
              <a:t>Calls</a:t>
            </a:r>
          </a:p>
          <a:p>
            <a:pPr marL="0" indent="0">
              <a:buNone/>
            </a:pPr>
            <a:r>
              <a:rPr lang="en-US" dirty="0"/>
              <a:t>	a. </a:t>
            </a:r>
            <a:r>
              <a:rPr lang="el-GR" dirty="0"/>
              <a:t>Δεξί κλικ στο </a:t>
            </a:r>
            <a:r>
              <a:rPr lang="en-US" dirty="0"/>
              <a:t>Calls </a:t>
            </a:r>
            <a:r>
              <a:rPr lang="el-GR" dirty="0"/>
              <a:t>στο</a:t>
            </a:r>
            <a:r>
              <a:rPr lang="en-US" dirty="0"/>
              <a:t>Table of Contents, </a:t>
            </a:r>
            <a:r>
              <a:rPr lang="el-GR" dirty="0"/>
              <a:t>επιλογή</a:t>
            </a:r>
            <a:r>
              <a:rPr lang="en-US" dirty="0"/>
              <a:t>Properties </a:t>
            </a:r>
          </a:p>
          <a:p>
            <a:pPr marL="0" indent="0">
              <a:buNone/>
            </a:pPr>
            <a:r>
              <a:rPr lang="en-US" dirty="0"/>
              <a:t>	b. </a:t>
            </a:r>
            <a:r>
              <a:rPr lang="el-GR" dirty="0"/>
              <a:t>Από την καρτέλα </a:t>
            </a:r>
            <a:r>
              <a:rPr lang="en-US" dirty="0"/>
              <a:t>Source, </a:t>
            </a:r>
            <a:r>
              <a:rPr lang="el-GR" dirty="0"/>
              <a:t>παρατηρήστε ότι τα δεδομένα είναι στο </a:t>
            </a:r>
            <a:r>
              <a:rPr lang="en-US" dirty="0"/>
              <a:t>Geographic Coordinate System </a:t>
            </a:r>
            <a:r>
              <a:rPr lang="el-GR" dirty="0"/>
              <a:t>που ονομάζεται</a:t>
            </a:r>
            <a:r>
              <a:rPr lang="en-US" dirty="0"/>
              <a:t> WGS_1984 </a:t>
            </a:r>
          </a:p>
          <a:p>
            <a:endParaRPr lang="en-US" dirty="0"/>
          </a:p>
        </p:txBody>
      </p:sp>
      <p:pic>
        <p:nvPicPr>
          <p:cNvPr id="4" name="Εικόνα 3">
            <a:extLst>
              <a:ext uri="{FF2B5EF4-FFF2-40B4-BE49-F238E27FC236}">
                <a16:creationId xmlns:a16="http://schemas.microsoft.com/office/drawing/2014/main" id="{C58759AE-BB39-4329-84D9-6787582BD7AC}"/>
              </a:ext>
            </a:extLst>
          </p:cNvPr>
          <p:cNvPicPr>
            <a:picLocks noChangeAspect="1"/>
          </p:cNvPicPr>
          <p:nvPr/>
        </p:nvPicPr>
        <p:blipFill>
          <a:blip r:embed="rId2"/>
          <a:stretch>
            <a:fillRect/>
          </a:stretch>
        </p:blipFill>
        <p:spPr>
          <a:xfrm>
            <a:off x="2231530" y="2480826"/>
            <a:ext cx="7227101" cy="4259051"/>
          </a:xfrm>
          <a:prstGeom prst="rect">
            <a:avLst/>
          </a:prstGeom>
        </p:spPr>
      </p:pic>
    </p:spTree>
    <p:extLst>
      <p:ext uri="{BB962C8B-B14F-4D97-AF65-F5344CB8AC3E}">
        <p14:creationId xmlns:p14="http://schemas.microsoft.com/office/powerpoint/2010/main" val="290709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62F7DB1-E639-44DC-9704-92FF8C159AA4}"/>
              </a:ext>
            </a:extLst>
          </p:cNvPr>
          <p:cNvSpPr>
            <a:spLocks noGrp="1"/>
          </p:cNvSpPr>
          <p:nvPr>
            <p:ph idx="1"/>
          </p:nvPr>
        </p:nvSpPr>
        <p:spPr>
          <a:xfrm>
            <a:off x="567612" y="0"/>
            <a:ext cx="10515600" cy="4351338"/>
          </a:xfrm>
        </p:spPr>
        <p:txBody>
          <a:bodyPr/>
          <a:lstStyle/>
          <a:p>
            <a:pPr marL="0" indent="0">
              <a:buNone/>
            </a:pPr>
            <a:r>
              <a:rPr lang="en-US" dirty="0"/>
              <a:t>3. </a:t>
            </a:r>
            <a:r>
              <a:rPr lang="el-GR" dirty="0" err="1"/>
              <a:t>Επαναπροβολή</a:t>
            </a:r>
            <a:r>
              <a:rPr lang="el-GR" dirty="0"/>
              <a:t> των δεδομένων του </a:t>
            </a:r>
            <a:r>
              <a:rPr lang="en-US" dirty="0"/>
              <a:t>Calls</a:t>
            </a:r>
          </a:p>
          <a:p>
            <a:pPr marL="0" indent="0">
              <a:buNone/>
            </a:pPr>
            <a:r>
              <a:rPr lang="el-GR" dirty="0"/>
              <a:t>	</a:t>
            </a:r>
            <a:r>
              <a:rPr lang="en-US" dirty="0"/>
              <a:t>a. </a:t>
            </a:r>
            <a:r>
              <a:rPr lang="el-GR" dirty="0"/>
              <a:t>Από το παράθυρο </a:t>
            </a:r>
            <a:r>
              <a:rPr lang="en-US" dirty="0"/>
              <a:t>Search, </a:t>
            </a:r>
            <a:r>
              <a:rPr lang="el-GR" dirty="0"/>
              <a:t>βρείτε το </a:t>
            </a:r>
            <a:r>
              <a:rPr lang="en-US" dirty="0"/>
              <a:t>‘Project’ tool </a:t>
            </a:r>
          </a:p>
          <a:p>
            <a:pPr marL="0" indent="0">
              <a:buNone/>
            </a:pPr>
            <a:r>
              <a:rPr lang="el-GR" dirty="0"/>
              <a:t>	</a:t>
            </a:r>
            <a:r>
              <a:rPr lang="en-US" dirty="0"/>
              <a:t>b. </a:t>
            </a:r>
            <a:r>
              <a:rPr lang="el-GR" dirty="0"/>
              <a:t>Επιλογή </a:t>
            </a:r>
            <a:r>
              <a:rPr lang="en-US" dirty="0"/>
              <a:t>Project (Data Management</a:t>
            </a:r>
            <a:r>
              <a:rPr lang="el-GR" dirty="0"/>
              <a:t>)</a:t>
            </a:r>
            <a:endParaRPr lang="en-US" dirty="0"/>
          </a:p>
          <a:p>
            <a:endParaRPr lang="en-US" dirty="0"/>
          </a:p>
        </p:txBody>
      </p:sp>
      <p:pic>
        <p:nvPicPr>
          <p:cNvPr id="4" name="Εικόνα 3">
            <a:extLst>
              <a:ext uri="{FF2B5EF4-FFF2-40B4-BE49-F238E27FC236}">
                <a16:creationId xmlns:a16="http://schemas.microsoft.com/office/drawing/2014/main" id="{BD08C703-5093-4619-96DD-31E287F8E8C5}"/>
              </a:ext>
            </a:extLst>
          </p:cNvPr>
          <p:cNvPicPr>
            <a:picLocks noChangeAspect="1"/>
          </p:cNvPicPr>
          <p:nvPr/>
        </p:nvPicPr>
        <p:blipFill>
          <a:blip r:embed="rId2"/>
          <a:stretch>
            <a:fillRect/>
          </a:stretch>
        </p:blipFill>
        <p:spPr>
          <a:xfrm>
            <a:off x="335008" y="1711908"/>
            <a:ext cx="3927912" cy="4167782"/>
          </a:xfrm>
          <a:prstGeom prst="rect">
            <a:avLst/>
          </a:prstGeom>
        </p:spPr>
      </p:pic>
      <p:pic>
        <p:nvPicPr>
          <p:cNvPr id="5" name="Εικόνα 4">
            <a:extLst>
              <a:ext uri="{FF2B5EF4-FFF2-40B4-BE49-F238E27FC236}">
                <a16:creationId xmlns:a16="http://schemas.microsoft.com/office/drawing/2014/main" id="{FC826E4B-A354-4D23-BBED-C97FA486F93B}"/>
              </a:ext>
            </a:extLst>
          </p:cNvPr>
          <p:cNvPicPr>
            <a:picLocks noChangeAspect="1"/>
          </p:cNvPicPr>
          <p:nvPr/>
        </p:nvPicPr>
        <p:blipFill>
          <a:blip r:embed="rId3"/>
          <a:stretch>
            <a:fillRect/>
          </a:stretch>
        </p:blipFill>
        <p:spPr>
          <a:xfrm>
            <a:off x="4594635" y="1711908"/>
            <a:ext cx="6912796" cy="1204685"/>
          </a:xfrm>
          <a:prstGeom prst="rect">
            <a:avLst/>
          </a:prstGeom>
        </p:spPr>
      </p:pic>
      <p:pic>
        <p:nvPicPr>
          <p:cNvPr id="6" name="Εικόνα 5">
            <a:extLst>
              <a:ext uri="{FF2B5EF4-FFF2-40B4-BE49-F238E27FC236}">
                <a16:creationId xmlns:a16="http://schemas.microsoft.com/office/drawing/2014/main" id="{DC4144EC-F216-47EC-94BB-0ED52574FC69}"/>
              </a:ext>
            </a:extLst>
          </p:cNvPr>
          <p:cNvPicPr>
            <a:picLocks noChangeAspect="1"/>
          </p:cNvPicPr>
          <p:nvPr/>
        </p:nvPicPr>
        <p:blipFill>
          <a:blip r:embed="rId4"/>
          <a:stretch>
            <a:fillRect/>
          </a:stretch>
        </p:blipFill>
        <p:spPr>
          <a:xfrm>
            <a:off x="5335209" y="3116643"/>
            <a:ext cx="5187745" cy="3573232"/>
          </a:xfrm>
          <a:prstGeom prst="rect">
            <a:avLst/>
          </a:prstGeom>
        </p:spPr>
      </p:pic>
    </p:spTree>
    <p:extLst>
      <p:ext uri="{BB962C8B-B14F-4D97-AF65-F5344CB8AC3E}">
        <p14:creationId xmlns:p14="http://schemas.microsoft.com/office/powerpoint/2010/main" val="270308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7DF02D-8F5B-4344-B6BD-6CC18831DFD3}"/>
              </a:ext>
            </a:extLst>
          </p:cNvPr>
          <p:cNvSpPr>
            <a:spLocks noGrp="1"/>
          </p:cNvSpPr>
          <p:nvPr>
            <p:ph idx="1"/>
          </p:nvPr>
        </p:nvSpPr>
        <p:spPr>
          <a:xfrm>
            <a:off x="297025" y="136784"/>
            <a:ext cx="10515600" cy="4351338"/>
          </a:xfrm>
        </p:spPr>
        <p:txBody>
          <a:bodyPr/>
          <a:lstStyle/>
          <a:p>
            <a:pPr marL="0" indent="0">
              <a:buNone/>
            </a:pPr>
            <a:r>
              <a:rPr lang="en-US" dirty="0"/>
              <a:t>4. </a:t>
            </a:r>
            <a:r>
              <a:rPr lang="el-GR" dirty="0"/>
              <a:t>Αλλαγή της απεικόνισης (</a:t>
            </a:r>
            <a:r>
              <a:rPr lang="en-US" dirty="0"/>
              <a:t>Symbology)</a:t>
            </a:r>
          </a:p>
          <a:p>
            <a:pPr marL="0" indent="0">
              <a:buNone/>
            </a:pPr>
            <a:r>
              <a:rPr lang="en-US" dirty="0"/>
              <a:t>	a. </a:t>
            </a:r>
            <a:r>
              <a:rPr lang="el-GR" dirty="0"/>
              <a:t>Διπλό κλικ στο </a:t>
            </a:r>
            <a:r>
              <a:rPr lang="en-US" dirty="0" err="1"/>
              <a:t>Calls_Projected</a:t>
            </a:r>
            <a:r>
              <a:rPr lang="en-US" dirty="0"/>
              <a:t>, Symbology Tab, </a:t>
            </a:r>
            <a:r>
              <a:rPr lang="el-GR" dirty="0"/>
              <a:t>επιλογή </a:t>
            </a:r>
            <a:r>
              <a:rPr lang="en-US" dirty="0"/>
              <a:t>Import… </a:t>
            </a:r>
          </a:p>
          <a:p>
            <a:pPr marL="0" indent="0">
              <a:buNone/>
            </a:pPr>
            <a:r>
              <a:rPr lang="en-US" dirty="0"/>
              <a:t>	b. </a:t>
            </a:r>
            <a:r>
              <a:rPr lang="el-GR" dirty="0"/>
              <a:t>Επιλογή</a:t>
            </a:r>
            <a:r>
              <a:rPr lang="en-US" dirty="0"/>
              <a:t> Calls, click OK </a:t>
            </a:r>
          </a:p>
          <a:p>
            <a:endParaRPr lang="en-US" dirty="0"/>
          </a:p>
        </p:txBody>
      </p:sp>
      <p:pic>
        <p:nvPicPr>
          <p:cNvPr id="4" name="Εικόνα 3">
            <a:extLst>
              <a:ext uri="{FF2B5EF4-FFF2-40B4-BE49-F238E27FC236}">
                <a16:creationId xmlns:a16="http://schemas.microsoft.com/office/drawing/2014/main" id="{70650437-62E8-4889-8533-E0B80A7401C4}"/>
              </a:ext>
            </a:extLst>
          </p:cNvPr>
          <p:cNvPicPr>
            <a:picLocks noChangeAspect="1"/>
          </p:cNvPicPr>
          <p:nvPr/>
        </p:nvPicPr>
        <p:blipFill>
          <a:blip r:embed="rId2"/>
          <a:stretch>
            <a:fillRect/>
          </a:stretch>
        </p:blipFill>
        <p:spPr>
          <a:xfrm>
            <a:off x="2241364" y="2064921"/>
            <a:ext cx="5899745" cy="4656295"/>
          </a:xfrm>
          <a:prstGeom prst="rect">
            <a:avLst/>
          </a:prstGeom>
        </p:spPr>
      </p:pic>
    </p:spTree>
    <p:extLst>
      <p:ext uri="{BB962C8B-B14F-4D97-AF65-F5344CB8AC3E}">
        <p14:creationId xmlns:p14="http://schemas.microsoft.com/office/powerpoint/2010/main" val="1211391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1406</Words>
  <Application>Microsoft Office PowerPoint</Application>
  <PresentationFormat>Ευρεία οθόνη</PresentationFormat>
  <Paragraphs>103</Paragraphs>
  <Slides>34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34</vt:i4>
      </vt:variant>
    </vt:vector>
  </HeadingPairs>
  <TitlesOfParts>
    <vt:vector size="40" baseType="lpstr">
      <vt:lpstr>Arial</vt:lpstr>
      <vt:lpstr>Calibri</vt:lpstr>
      <vt:lpstr>Calibri Light</vt:lpstr>
      <vt:lpstr>Times New Roman</vt:lpstr>
      <vt:lpstr>Wingdings</vt:lpstr>
      <vt:lpstr>Θέμα του Office</vt:lpstr>
      <vt:lpstr>ΕΡΓΑΣΤΗΡΙΟ 4</vt:lpstr>
      <vt:lpstr>Στόχοι</vt:lpstr>
      <vt:lpstr>Λόγοι διεξαγωγής της ανάλυσης</vt:lpstr>
      <vt:lpstr>Βήματα:</vt:lpstr>
      <vt:lpstr>Ας αρχίσουμε…</vt:lpstr>
      <vt:lpstr>Βήμα 1: Projected δεδομένα</vt:lpstr>
      <vt:lpstr>Παρουσίαση του PowerPoint</vt:lpstr>
      <vt:lpstr>Παρουσίαση του PowerPoint</vt:lpstr>
      <vt:lpstr>Παρουσίαση του PowerPoint</vt:lpstr>
      <vt:lpstr>Βήμα 2: Aggregate τα δεδομένα κλήσεων </vt:lpstr>
      <vt:lpstr>Τρεις τρόποι για aggregation:</vt:lpstr>
      <vt:lpstr>Παρουσίαση του PowerPoint</vt:lpstr>
      <vt:lpstr>5. Δημιουργήστε ένα αντίγραφο του Calls_Projected </vt:lpstr>
      <vt:lpstr>Παρουσίαση του PowerPoint</vt:lpstr>
      <vt:lpstr>Παρουσίαση του PowerPoint</vt:lpstr>
      <vt:lpstr>Παρουσίαση του PowerPoint</vt:lpstr>
      <vt:lpstr>Παρουσίαση του PowerPoint</vt:lpstr>
      <vt:lpstr>Βήμα 3: Τρέξτε την Hot Spot Analysis</vt:lpstr>
      <vt:lpstr>Παρουσίαση του PowerPoint</vt:lpstr>
      <vt:lpstr>Παρουσίαση του PowerPoint</vt:lpstr>
      <vt:lpstr>Βήμα 3a: Βρείτε την κατάλληλη κλίμακα ανάλυσης</vt:lpstr>
      <vt:lpstr>Παρουσίαση του PowerPoint</vt:lpstr>
      <vt:lpstr>Παρουσίαση του PowerPoint</vt:lpstr>
      <vt:lpstr> 10. Τρέξτε την Hot Spot Analysis (Getis-Ord Gi*) tool (Μεγιστοποιήστε το Hot Spot Analysis tool)  </vt:lpstr>
      <vt:lpstr>Παρουσίαση του PowerPoint</vt:lpstr>
      <vt:lpstr>Παρουσίαση του PowerPoint</vt:lpstr>
      <vt:lpstr>Βήμα 4: Οπτικοποίηση αποτελεσμάτων</vt:lpstr>
      <vt:lpstr>Παρουσίαση του PowerPoint</vt:lpstr>
      <vt:lpstr>Παρουσίαση του PowerPoint</vt:lpstr>
      <vt:lpstr>Παρουσίαση του PowerPoint</vt:lpstr>
      <vt:lpstr>Βήμα 5: Διαμοιρασμός αποτελεσμάτων</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ΕΡΓΑΣΤΗΡΙΟ 4</dc:title>
  <dc:creator>Παλαιολόγος Παλαιολόγου</dc:creator>
  <cp:lastModifiedBy>Παλαιολόγος Παλαιολόγου</cp:lastModifiedBy>
  <cp:revision>1</cp:revision>
  <dcterms:created xsi:type="dcterms:W3CDTF">2019-11-12T10:22:07Z</dcterms:created>
  <dcterms:modified xsi:type="dcterms:W3CDTF">2019-11-12T10:23:24Z</dcterms:modified>
</cp:coreProperties>
</file>