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68" r:id="rId4"/>
    <p:sldId id="273" r:id="rId5"/>
    <p:sldId id="274" r:id="rId6"/>
    <p:sldId id="270" r:id="rId7"/>
    <p:sldId id="277" r:id="rId8"/>
    <p:sldId id="275" r:id="rId9"/>
    <p:sldId id="276" r:id="rId10"/>
    <p:sldId id="258" r:id="rId11"/>
    <p:sldId id="259" r:id="rId12"/>
    <p:sldId id="260" r:id="rId13"/>
    <p:sldId id="261" r:id="rId14"/>
    <p:sldId id="262" r:id="rId15"/>
    <p:sldId id="263" r:id="rId16"/>
    <p:sldId id="264" r:id="rId17"/>
    <p:sldId id="265" r:id="rId18"/>
    <p:sldId id="266"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574C5A-A5E0-47D0-A2DF-56524D19AE9C}" type="datetimeFigureOut">
              <a:rPr lang="el-GR" smtClean="0"/>
              <a:t>30/11/2011</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9AAF6-1ED9-48F5-A96C-DE76EE03B876}" type="slidenum">
              <a:rPr lang="el-GR" smtClean="0"/>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B3522-018C-46D2-883D-BFB529EA6C6E}" type="datetimeFigureOut">
              <a:rPr lang="el-GR" smtClean="0"/>
              <a:t>30/11/2011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3DDD4-DFCD-4BA7-8E07-6768E0C35D99}"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CB33DDD4-DFCD-4BA7-8E07-6768E0C35D99}" type="slidenum">
              <a:rPr lang="el-GR" smtClean="0"/>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a:solidFill>
            <a:schemeClr val="bg2">
              <a:lumMod val="75000"/>
            </a:schemeClr>
          </a:solidFill>
        </p:spPr>
        <p:txBody>
          <a:bodyPr>
            <a:normAutofit/>
          </a:bodyPr>
          <a:lstStyle/>
          <a:p>
            <a:r>
              <a:rPr lang="el-GR" sz="3200" b="1" u="sng" dirty="0" smtClean="0"/>
              <a:t>Κοινωνική Πολιτική</a:t>
            </a:r>
            <a:endParaRPr lang="el-GR" sz="3200" b="1" u="sng" dirty="0"/>
          </a:p>
        </p:txBody>
      </p:sp>
      <p:sp>
        <p:nvSpPr>
          <p:cNvPr id="3" name="Content Placeholder 2"/>
          <p:cNvSpPr>
            <a:spLocks noGrp="1"/>
          </p:cNvSpPr>
          <p:nvPr>
            <p:ph idx="1"/>
          </p:nvPr>
        </p:nvSpPr>
        <p:spPr>
          <a:xfrm>
            <a:off x="457200" y="1447800"/>
            <a:ext cx="3886200" cy="3962399"/>
          </a:xfrm>
          <a:ln>
            <a:solidFill>
              <a:schemeClr val="tx1"/>
            </a:solidFill>
          </a:ln>
        </p:spPr>
        <p:txBody>
          <a:bodyPr>
            <a:noAutofit/>
          </a:bodyPr>
          <a:lstStyle/>
          <a:p>
            <a:pPr lvl="0">
              <a:buFont typeface="Wingdings" pitchFamily="2" charset="2"/>
              <a:buChar char="q"/>
            </a:pPr>
            <a:r>
              <a:rPr lang="el-GR" sz="1800" b="1" dirty="0" smtClean="0"/>
              <a:t>Εξασφάλιση συνέχειας παροχών </a:t>
            </a:r>
            <a:r>
              <a:rPr lang="el-GR" sz="1800" b="1" dirty="0" err="1" smtClean="0"/>
              <a:t>κ΄</a:t>
            </a:r>
            <a:r>
              <a:rPr lang="el-GR" sz="1800" b="1" dirty="0" smtClean="0"/>
              <a:t> προάσπιση θεμελιωδών κοινωνικών δικαιωμάτων (συντάξεις, δημόσια υγεία / παιδεία, εισοδήματα, προστασία μητρότητας, κ.α</a:t>
            </a:r>
            <a:r>
              <a:rPr lang="el-GR" sz="1800" b="1" dirty="0" smtClean="0"/>
              <a:t>.).</a:t>
            </a:r>
            <a:endParaRPr lang="en-US" sz="1800" b="1" dirty="0" smtClean="0"/>
          </a:p>
          <a:p>
            <a:pPr>
              <a:buFont typeface="Wingdings" pitchFamily="2" charset="2"/>
              <a:buChar char="q"/>
            </a:pPr>
            <a:r>
              <a:rPr lang="el-GR" sz="1800" b="1" dirty="0" smtClean="0"/>
              <a:t>Ποσοστά Απασχόλησης </a:t>
            </a:r>
            <a:r>
              <a:rPr lang="el-GR" sz="1800" b="1" dirty="0" err="1" smtClean="0"/>
              <a:t>κ΄</a:t>
            </a:r>
            <a:r>
              <a:rPr lang="el-GR" sz="1800" b="1" dirty="0" smtClean="0"/>
              <a:t> </a:t>
            </a:r>
            <a:r>
              <a:rPr lang="el-GR" sz="1800" b="1" dirty="0" smtClean="0"/>
              <a:t>Ανεργίας.</a:t>
            </a:r>
            <a:endParaRPr lang="el-GR" sz="1800" b="1" dirty="0" smtClean="0"/>
          </a:p>
          <a:p>
            <a:pPr lvl="0">
              <a:buFont typeface="Wingdings" pitchFamily="2" charset="2"/>
              <a:buChar char="q"/>
            </a:pPr>
            <a:r>
              <a:rPr lang="el-GR" sz="1800" b="1" dirty="0" smtClean="0"/>
              <a:t>Εργασιακές συνθήκες </a:t>
            </a:r>
            <a:r>
              <a:rPr lang="el-GR" sz="1800" b="1" dirty="0" err="1" smtClean="0"/>
              <a:t>κ΄</a:t>
            </a:r>
            <a:r>
              <a:rPr lang="el-GR" sz="1800" b="1" dirty="0" smtClean="0"/>
              <a:t> ασφάλεια.</a:t>
            </a:r>
          </a:p>
          <a:p>
            <a:pPr lvl="0">
              <a:buFont typeface="Wingdings" pitchFamily="2" charset="2"/>
              <a:buChar char="q"/>
            </a:pPr>
            <a:r>
              <a:rPr lang="el-GR" sz="1800" b="1" dirty="0" err="1" smtClean="0"/>
              <a:t>Έ</a:t>
            </a:r>
            <a:r>
              <a:rPr lang="el-GR" sz="1800" b="1" dirty="0" err="1" smtClean="0"/>
              <a:t>μφυλες</a:t>
            </a:r>
            <a:r>
              <a:rPr lang="el-GR" sz="1800" b="1" dirty="0" smtClean="0"/>
              <a:t> διακρίσεις.</a:t>
            </a:r>
          </a:p>
          <a:p>
            <a:pPr lvl="0">
              <a:buFont typeface="Wingdings" pitchFamily="2" charset="2"/>
              <a:buChar char="q"/>
            </a:pPr>
            <a:r>
              <a:rPr lang="el-GR" sz="1800" b="1" dirty="0" smtClean="0"/>
              <a:t>Δημογραφικό.</a:t>
            </a:r>
            <a:endParaRPr lang="el-GR" sz="1800" b="1" dirty="0" smtClean="0"/>
          </a:p>
          <a:p>
            <a:pPr>
              <a:buFont typeface="Wingdings" pitchFamily="2" charset="2"/>
              <a:buChar char="q"/>
            </a:pPr>
            <a:endParaRPr lang="el-GR" sz="1800" b="1" dirty="0"/>
          </a:p>
        </p:txBody>
      </p:sp>
      <p:pic>
        <p:nvPicPr>
          <p:cNvPr id="7" name="Picture 2"/>
          <p:cNvPicPr>
            <a:picLocks noChangeAspect="1" noChangeArrowheads="1"/>
          </p:cNvPicPr>
          <p:nvPr/>
        </p:nvPicPr>
        <p:blipFill>
          <a:blip r:embed="rId2" cstate="print"/>
          <a:srcRect/>
          <a:stretch>
            <a:fillRect/>
          </a:stretch>
        </p:blipFill>
        <p:spPr bwMode="auto">
          <a:xfrm>
            <a:off x="5029200" y="1905000"/>
            <a:ext cx="3102507" cy="30670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a:solidFill>
            <a:schemeClr val="bg2">
              <a:lumMod val="75000"/>
            </a:schemeClr>
          </a:solidFill>
        </p:spPr>
        <p:txBody>
          <a:bodyPr>
            <a:normAutofit fontScale="90000"/>
          </a:bodyPr>
          <a:lstStyle/>
          <a:p>
            <a:r>
              <a:rPr lang="el-GR" sz="3200" b="1" u="sng" dirty="0" smtClean="0"/>
              <a:t>1</a:t>
            </a:r>
            <a:r>
              <a:rPr lang="el-GR" sz="3200" b="1" u="sng" baseline="30000" dirty="0" smtClean="0"/>
              <a:t>η</a:t>
            </a:r>
            <a:r>
              <a:rPr lang="el-GR" sz="3200" b="1" u="sng" dirty="0" smtClean="0"/>
              <a:t>  Φάση - Συνθήκη της Ρώμης</a:t>
            </a:r>
            <a:endParaRPr lang="el-GR" sz="3200"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r>
              <a:rPr lang="el-GR" b="1" u="sng" dirty="0" smtClean="0"/>
              <a:t>Άρθρο 2</a:t>
            </a:r>
            <a:endParaRPr lang="el-GR" dirty="0" smtClean="0"/>
          </a:p>
          <a:p>
            <a:pPr>
              <a:buNone/>
            </a:pPr>
            <a:r>
              <a:rPr lang="el-GR" dirty="0" smtClean="0"/>
              <a:t>	Η </a:t>
            </a:r>
            <a:r>
              <a:rPr lang="el-GR" dirty="0" err="1" smtClean="0"/>
              <a:t>Κοινότης</a:t>
            </a:r>
            <a:r>
              <a:rPr lang="el-GR" dirty="0" smtClean="0"/>
              <a:t> έχει ως αποστολή, με τη δημιουργία μιας κοινής αγοράς και την προοδευτική προσέγγιση της οικονομικής πολιτικής των Κρατών-μελών, να προάγει την αρμονική ανάπτυξη των οικονομικών δραστηριοτήτων στο σύνολο της Κοινότητας, τη συνεχή και ισόρροπη επέκταση της οικονομίας, </a:t>
            </a:r>
            <a:r>
              <a:rPr lang="el-GR" b="1" i="1" u="sng" dirty="0" err="1" smtClean="0"/>
              <a:t>επιταχυνομένη</a:t>
            </a:r>
            <a:r>
              <a:rPr lang="el-GR" b="1" i="1" u="sng" dirty="0" smtClean="0"/>
              <a:t> ανύψωση  του βιοτικού επιπέδου</a:t>
            </a:r>
            <a:r>
              <a:rPr lang="el-GR" dirty="0" smtClean="0"/>
              <a:t> και σχέσεις περισσότερο στενές μεταξύ των κρατών που συνενώνει.</a:t>
            </a:r>
          </a:p>
          <a:p>
            <a:pPr>
              <a:buNone/>
            </a:pPr>
            <a:endParaRPr lang="el-GR" dirty="0" smtClean="0"/>
          </a:p>
          <a:p>
            <a:r>
              <a:rPr lang="el-GR" b="1" u="sng" dirty="0" smtClean="0"/>
              <a:t>Άρθρα 48-49 </a:t>
            </a:r>
            <a:r>
              <a:rPr lang="el-GR" b="1" u="sng" dirty="0" err="1" smtClean="0"/>
              <a:t>κ΄</a:t>
            </a:r>
            <a:r>
              <a:rPr lang="el-GR" b="1" u="sng" dirty="0" smtClean="0"/>
              <a:t> 52-58 </a:t>
            </a:r>
            <a:r>
              <a:rPr lang="el-GR" u="sng" dirty="0" smtClean="0"/>
              <a:t>(δεσμευτικά)</a:t>
            </a:r>
            <a:endParaRPr lang="el-GR" b="1" u="sng" dirty="0" smtClean="0"/>
          </a:p>
          <a:p>
            <a:pPr>
              <a:buNone/>
            </a:pPr>
            <a:r>
              <a:rPr lang="el-GR" dirty="0" smtClean="0"/>
              <a:t>	Η βελτίωση θα επέλθει με την </a:t>
            </a:r>
            <a:r>
              <a:rPr lang="el-GR" b="1" dirty="0" smtClean="0"/>
              <a:t>:</a:t>
            </a:r>
            <a:r>
              <a:rPr lang="el-GR" dirty="0" smtClean="0"/>
              <a:t> </a:t>
            </a:r>
          </a:p>
          <a:p>
            <a:pPr lvl="1"/>
            <a:r>
              <a:rPr lang="el-GR" dirty="0" smtClean="0"/>
              <a:t>εξασφάλιση ελεύθερης κυκλοφορίας του εργατικού δυναμικού (Άρθρα 48-49)·</a:t>
            </a:r>
          </a:p>
          <a:p>
            <a:pPr lvl="1"/>
            <a:r>
              <a:rPr lang="el-GR" dirty="0" smtClean="0"/>
              <a:t>κατοχύρωση του δικαιώματος της ελεύθερης εγκατάστασης και της εξάσκησης επαγγέλματος σε οποιοδήποτε κράτος μέλος (Άρθρα 52-58).</a:t>
            </a:r>
          </a:p>
          <a:p>
            <a:pPr>
              <a:buNone/>
            </a:pP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2971800" cy="2438400"/>
          </a:xfrm>
        </p:spPr>
        <p:txBody>
          <a:bodyPr>
            <a:normAutofit/>
          </a:bodyPr>
          <a:lstStyle/>
          <a:p>
            <a:pPr lvl="0">
              <a:spcBef>
                <a:spcPts val="0"/>
              </a:spcBef>
              <a:buFont typeface="Wingdings" pitchFamily="2" charset="2"/>
              <a:buChar char="q"/>
            </a:pPr>
            <a:r>
              <a:rPr lang="el-GR" sz="1800" b="1" dirty="0" smtClean="0"/>
              <a:t>Δικαίωμα στη απασχόληση.</a:t>
            </a:r>
          </a:p>
          <a:p>
            <a:pPr lvl="0">
              <a:spcBef>
                <a:spcPts val="0"/>
              </a:spcBef>
              <a:buFont typeface="Wingdings" pitchFamily="2" charset="2"/>
              <a:buChar char="q"/>
            </a:pPr>
            <a:r>
              <a:rPr lang="el-GR" sz="1800" b="1" dirty="0" smtClean="0"/>
              <a:t>Καλές συνθήκες εργασίας </a:t>
            </a:r>
            <a:r>
              <a:rPr lang="el-GR" sz="1800" b="1" dirty="0" err="1" smtClean="0"/>
              <a:t>κ΄</a:t>
            </a:r>
            <a:r>
              <a:rPr lang="el-GR" sz="1800" b="1" dirty="0" smtClean="0"/>
              <a:t> πρόληψη κατά των ατυχημάτων.</a:t>
            </a:r>
          </a:p>
          <a:p>
            <a:pPr lvl="0">
              <a:spcBef>
                <a:spcPts val="0"/>
              </a:spcBef>
              <a:buFont typeface="Wingdings" pitchFamily="2" charset="2"/>
              <a:buChar char="q"/>
            </a:pPr>
            <a:r>
              <a:rPr lang="el-GR" sz="1800" b="1" dirty="0" smtClean="0"/>
              <a:t>Επαγγελματική κατάρτιση σε νέες τεχνολογίες.</a:t>
            </a:r>
          </a:p>
        </p:txBody>
      </p:sp>
      <p:sp>
        <p:nvSpPr>
          <p:cNvPr id="4" name="Rectangle 3"/>
          <p:cNvSpPr/>
          <p:nvPr/>
        </p:nvSpPr>
        <p:spPr>
          <a:xfrm>
            <a:off x="457200" y="609600"/>
            <a:ext cx="7696200" cy="769441"/>
          </a:xfrm>
          <a:prstGeom prst="rect">
            <a:avLst/>
          </a:prstGeom>
        </p:spPr>
        <p:txBody>
          <a:bodyPr wrap="square">
            <a:spAutoFit/>
          </a:bodyPr>
          <a:lstStyle/>
          <a:p>
            <a:pPr marL="342900" lvl="0" indent="-342900">
              <a:spcBef>
                <a:spcPct val="20000"/>
              </a:spcBef>
              <a:buFont typeface="Arial" pitchFamily="34" charset="0"/>
              <a:buChar char="•"/>
            </a:pPr>
            <a:r>
              <a:rPr lang="el-GR" sz="2000" b="1" dirty="0" smtClean="0">
                <a:solidFill>
                  <a:prstClr val="black"/>
                </a:solidFill>
              </a:rPr>
              <a:t>	</a:t>
            </a:r>
            <a:r>
              <a:rPr lang="el-GR" sz="2000" b="1" u="sng" dirty="0" smtClean="0">
                <a:solidFill>
                  <a:prstClr val="black"/>
                </a:solidFill>
              </a:rPr>
              <a:t>Άρθρα 117-119</a:t>
            </a:r>
            <a:r>
              <a:rPr lang="el-GR" sz="2000" b="1" dirty="0" smtClean="0">
                <a:solidFill>
                  <a:prstClr val="black"/>
                </a:solidFill>
              </a:rPr>
              <a:t> </a:t>
            </a:r>
          </a:p>
          <a:p>
            <a:pPr marL="342900" lvl="0" indent="-342900">
              <a:spcBef>
                <a:spcPct val="20000"/>
              </a:spcBef>
            </a:pPr>
            <a:r>
              <a:rPr lang="el-GR" sz="2000" dirty="0" smtClean="0">
                <a:solidFill>
                  <a:prstClr val="black"/>
                </a:solidFill>
              </a:rPr>
              <a:t>Τομέας Απασχόλησης – 1 Δεσμευτικό Άρθρο</a:t>
            </a:r>
          </a:p>
        </p:txBody>
      </p:sp>
      <p:sp>
        <p:nvSpPr>
          <p:cNvPr id="5" name="Rectangle 4"/>
          <p:cNvSpPr/>
          <p:nvPr/>
        </p:nvSpPr>
        <p:spPr>
          <a:xfrm>
            <a:off x="685800" y="4953000"/>
            <a:ext cx="7924800" cy="1015663"/>
          </a:xfrm>
          <a:prstGeom prst="rect">
            <a:avLst/>
          </a:prstGeom>
        </p:spPr>
        <p:txBody>
          <a:bodyPr wrap="square">
            <a:spAutoFit/>
          </a:bodyPr>
          <a:lstStyle/>
          <a:p>
            <a:pPr>
              <a:buFont typeface="Arial" pitchFamily="34" charset="0"/>
              <a:buChar char="•"/>
            </a:pPr>
            <a:r>
              <a:rPr lang="el-GR" sz="2000" b="1" dirty="0" smtClean="0"/>
              <a:t>	</a:t>
            </a:r>
            <a:r>
              <a:rPr lang="el-GR" sz="2000" b="1" u="sng" dirty="0" smtClean="0"/>
              <a:t>Άρθρα 123-127</a:t>
            </a:r>
            <a:endParaRPr lang="el-GR" sz="2000" dirty="0" smtClean="0"/>
          </a:p>
          <a:p>
            <a:pPr lvl="0"/>
            <a:r>
              <a:rPr lang="el-GR" sz="2000" dirty="0" smtClean="0"/>
              <a:t>Δημιουργία, διοίκηση </a:t>
            </a:r>
            <a:r>
              <a:rPr lang="el-GR" sz="2000" dirty="0" err="1" smtClean="0"/>
              <a:t>κ΄</a:t>
            </a:r>
            <a:r>
              <a:rPr lang="el-GR" sz="2000" dirty="0" smtClean="0"/>
              <a:t> λειτουργία του </a:t>
            </a:r>
            <a:r>
              <a:rPr lang="el-GR" sz="2000" b="1" i="1" dirty="0" smtClean="0"/>
              <a:t>Ευρωπαϊκού Κοινωνικού Ταμείου </a:t>
            </a:r>
            <a:endParaRPr lang="el-GR" sz="2000" dirty="0" smtClean="0"/>
          </a:p>
          <a:p>
            <a:r>
              <a:rPr lang="el-GR" sz="2000" dirty="0" smtClean="0"/>
              <a:t>						      (</a:t>
            </a:r>
            <a:r>
              <a:rPr lang="el-GR" sz="2000" b="1" dirty="0" smtClean="0"/>
              <a:t>ΕΚΤ -1960</a:t>
            </a:r>
            <a:r>
              <a:rPr lang="el-GR" sz="2000" dirty="0" smtClean="0"/>
              <a:t>)</a:t>
            </a:r>
          </a:p>
        </p:txBody>
      </p:sp>
      <p:sp>
        <p:nvSpPr>
          <p:cNvPr id="11265" name="Text Box 1"/>
          <p:cNvSpPr txBox="1">
            <a:spLocks noChangeArrowheads="1"/>
          </p:cNvSpPr>
          <p:nvPr/>
        </p:nvSpPr>
        <p:spPr bwMode="auto">
          <a:xfrm>
            <a:off x="4572000" y="1600200"/>
            <a:ext cx="3314700" cy="2514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342000" lvl="1" indent="-342000" eaLnBrk="1" fontAlgn="base" latinLnBrk="0" hangingPunct="1">
              <a:lnSpc>
                <a:spcPct val="100000"/>
              </a:lnSpc>
              <a:spcBef>
                <a:spcPct val="0"/>
              </a:spcBef>
              <a:spcAft>
                <a:spcPct val="0"/>
              </a:spcAft>
              <a:buFont typeface="Wingdings" pitchFamily="2" charset="2"/>
              <a:buChar char="q"/>
              <a:tabLst/>
            </a:pPr>
            <a:r>
              <a:rPr kumimoji="0" lang="el-GR" b="1" i="0" u="none" strike="noStrike" cap="none" normalizeH="0" baseline="0" dirty="0" smtClean="0">
                <a:ln>
                  <a:noFill/>
                </a:ln>
                <a:solidFill>
                  <a:schemeClr val="tx1"/>
                </a:solidFill>
                <a:effectLst/>
                <a:latin typeface="Calibri" pitchFamily="34" charset="0"/>
              </a:rPr>
              <a:t>Κοινωνική ασφάλιση </a:t>
            </a:r>
            <a:r>
              <a:rPr kumimoji="0" lang="el-GR" b="1" i="0" u="none" strike="noStrike" cap="none" normalizeH="0" baseline="0" dirty="0" err="1" smtClean="0">
                <a:ln>
                  <a:noFill/>
                </a:ln>
                <a:solidFill>
                  <a:schemeClr val="tx1"/>
                </a:solidFill>
                <a:effectLst/>
                <a:latin typeface="Calibri" pitchFamily="34" charset="0"/>
              </a:rPr>
              <a:t>κ΄</a:t>
            </a:r>
            <a:r>
              <a:rPr kumimoji="0" lang="el-GR" b="1" i="0" u="none" strike="noStrike" cap="none" normalizeH="0" baseline="0" dirty="0" smtClean="0">
                <a:ln>
                  <a:noFill/>
                </a:ln>
                <a:solidFill>
                  <a:schemeClr val="tx1"/>
                </a:solidFill>
                <a:effectLst/>
                <a:latin typeface="Calibri" pitchFamily="34" charset="0"/>
              </a:rPr>
              <a:t> προστασία.</a:t>
            </a:r>
          </a:p>
          <a:p>
            <a:pPr marL="342000" marR="0" lvl="0" indent="-3420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l-GR" b="1" i="0" u="none" strike="noStrike" cap="none" normalizeH="0" baseline="0" dirty="0" smtClean="0">
                <a:ln>
                  <a:noFill/>
                </a:ln>
                <a:solidFill>
                  <a:schemeClr val="tx1"/>
                </a:solidFill>
                <a:effectLst/>
                <a:latin typeface="Calibri" pitchFamily="34" charset="0"/>
              </a:rPr>
              <a:t>Δικαίωμα διαμόρφωσης συλλογικών συμβάσεων </a:t>
            </a:r>
            <a:r>
              <a:rPr kumimoji="0" lang="el-GR" b="1" i="0" u="none" strike="noStrike" cap="none" normalizeH="0" baseline="0" dirty="0" err="1" smtClean="0">
                <a:ln>
                  <a:noFill/>
                </a:ln>
                <a:solidFill>
                  <a:schemeClr val="tx1"/>
                </a:solidFill>
                <a:effectLst/>
                <a:latin typeface="Calibri" pitchFamily="34" charset="0"/>
              </a:rPr>
              <a:t>κ΄</a:t>
            </a:r>
            <a:r>
              <a:rPr kumimoji="0" lang="el-GR" b="1" i="0" u="none" strike="noStrike" cap="none" normalizeH="0" baseline="0" dirty="0" smtClean="0">
                <a:ln>
                  <a:noFill/>
                </a:ln>
                <a:solidFill>
                  <a:schemeClr val="tx1"/>
                </a:solidFill>
                <a:effectLst/>
                <a:latin typeface="Calibri" pitchFamily="34" charset="0"/>
              </a:rPr>
              <a:t> διαπραγματεύσεων.</a:t>
            </a:r>
          </a:p>
          <a:p>
            <a:pPr marL="342000" marR="0" lvl="1" indent="-3420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l-GR" b="1" i="0" u="none" strike="noStrike" cap="none" normalizeH="0" baseline="0" dirty="0" smtClean="0">
                <a:ln>
                  <a:noFill/>
                </a:ln>
                <a:solidFill>
                  <a:schemeClr val="tx1"/>
                </a:solidFill>
                <a:effectLst/>
                <a:latin typeface="Calibri" pitchFamily="34" charset="0"/>
              </a:rPr>
              <a:t>Ισότητα αμοιβών για όμοια εργασία ανδρών και γυναικών (</a:t>
            </a:r>
            <a:r>
              <a:rPr kumimoji="0" lang="el-GR" b="1" i="0" u="sng" strike="noStrike" cap="none" normalizeH="0" baseline="0" dirty="0" smtClean="0">
                <a:ln>
                  <a:noFill/>
                </a:ln>
                <a:solidFill>
                  <a:schemeClr val="tx1"/>
                </a:solidFill>
                <a:effectLst/>
                <a:latin typeface="Calibri" pitchFamily="34" charset="0"/>
              </a:rPr>
              <a:t>Δεσμευτικό</a:t>
            </a:r>
            <a:r>
              <a:rPr kumimoji="0" lang="el-GR" b="1" i="0" u="none" strike="noStrike" cap="none" normalizeH="0" baseline="0" dirty="0" smtClean="0">
                <a:ln>
                  <a:noFill/>
                </a:ln>
                <a:solidFill>
                  <a:schemeClr val="tx1"/>
                </a:solidFill>
                <a:effectLst/>
                <a:latin typeface="Calibri" pitchFamily="34" charset="0"/>
              </a:rPr>
              <a:t>).</a:t>
            </a:r>
            <a:endParaRPr kumimoji="0" lang="el-GR"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solidFill>
            <a:schemeClr val="bg2">
              <a:lumMod val="75000"/>
            </a:schemeClr>
          </a:solidFill>
        </p:spPr>
        <p:txBody>
          <a:bodyPr>
            <a:normAutofit fontScale="90000"/>
          </a:bodyPr>
          <a:lstStyle/>
          <a:p>
            <a:r>
              <a:rPr lang="en-GB" sz="2800" b="1" u="sng" dirty="0" smtClean="0"/>
              <a:t>2</a:t>
            </a:r>
            <a:r>
              <a:rPr lang="el-GR" sz="2800" b="1" u="sng" baseline="30000" dirty="0" smtClean="0"/>
              <a:t>η</a:t>
            </a:r>
            <a:r>
              <a:rPr lang="el-GR" sz="2800" b="1" u="sng" dirty="0" smtClean="0"/>
              <a:t> Φάση 1970-85</a:t>
            </a:r>
            <a:endParaRPr lang="el-GR" sz="2800" dirty="0"/>
          </a:p>
        </p:txBody>
      </p:sp>
      <p:sp>
        <p:nvSpPr>
          <p:cNvPr id="3" name="Content Placeholder 2"/>
          <p:cNvSpPr>
            <a:spLocks noGrp="1"/>
          </p:cNvSpPr>
          <p:nvPr>
            <p:ph idx="1"/>
          </p:nvPr>
        </p:nvSpPr>
        <p:spPr>
          <a:xfrm>
            <a:off x="457200" y="838200"/>
            <a:ext cx="8229600" cy="5638800"/>
          </a:xfrm>
        </p:spPr>
        <p:txBody>
          <a:bodyPr>
            <a:noAutofit/>
          </a:bodyPr>
          <a:lstStyle/>
          <a:p>
            <a:pPr lvl="0">
              <a:spcBef>
                <a:spcPts val="0"/>
              </a:spcBef>
              <a:buFont typeface="Wingdings" pitchFamily="2" charset="2"/>
              <a:buChar char="q"/>
            </a:pPr>
            <a:r>
              <a:rPr lang="el-GR" sz="1400" b="1" u="sng" dirty="0" smtClean="0"/>
              <a:t>Αύξηση της ανεργίας στην Κοινότητα</a:t>
            </a:r>
            <a:r>
              <a:rPr lang="el-GR" sz="1400" b="1" dirty="0" smtClean="0"/>
              <a:t>, ιδιαίτερα μετά την 1</a:t>
            </a:r>
            <a:r>
              <a:rPr lang="el-GR" sz="1400" b="1" baseline="30000" dirty="0" smtClean="0"/>
              <a:t>η</a:t>
            </a:r>
            <a:r>
              <a:rPr lang="el-GR" sz="1400" b="1" dirty="0" smtClean="0"/>
              <a:t> Πετρελαϊκή Κρίση (1973).</a:t>
            </a:r>
          </a:p>
          <a:p>
            <a:pPr>
              <a:spcBef>
                <a:spcPts val="0"/>
              </a:spcBef>
              <a:buNone/>
            </a:pPr>
            <a:endParaRPr lang="el-GR" sz="1400" b="1" dirty="0" smtClean="0"/>
          </a:p>
          <a:p>
            <a:pPr lvl="0">
              <a:spcBef>
                <a:spcPts val="0"/>
              </a:spcBef>
              <a:buFont typeface="Wingdings" pitchFamily="2" charset="2"/>
              <a:buChar char="q"/>
            </a:pPr>
            <a:r>
              <a:rPr lang="el-GR" sz="1400" b="1" u="sng" dirty="0" smtClean="0"/>
              <a:t>Αναμόρφωση ΕΚΤ (1971) </a:t>
            </a:r>
            <a:r>
              <a:rPr lang="el-GR" sz="1400" b="1" dirty="0" smtClean="0"/>
              <a:t>: Αύξηση πόρων </a:t>
            </a:r>
            <a:r>
              <a:rPr lang="el-GR" sz="1400" b="1" dirty="0" err="1" smtClean="0"/>
              <a:t>κ΄</a:t>
            </a:r>
            <a:r>
              <a:rPr lang="el-GR" sz="1400" b="1" dirty="0" smtClean="0"/>
              <a:t> πρωτοβουλιών διαχείρισης. </a:t>
            </a:r>
          </a:p>
          <a:p>
            <a:pPr lvl="1">
              <a:spcBef>
                <a:spcPts val="0"/>
              </a:spcBef>
              <a:buFont typeface="Courier New" pitchFamily="49" charset="0"/>
              <a:buChar char="o"/>
            </a:pPr>
            <a:r>
              <a:rPr lang="el-GR" sz="1400" b="1" dirty="0" smtClean="0"/>
              <a:t>Σταδιακά τετραπλασιάστηκαν οι πόροι του ΕΚΤ.</a:t>
            </a:r>
          </a:p>
          <a:p>
            <a:pPr>
              <a:spcBef>
                <a:spcPts val="0"/>
              </a:spcBef>
              <a:buNone/>
            </a:pPr>
            <a:r>
              <a:rPr lang="el-GR" sz="1400" b="1" dirty="0" smtClean="0"/>
              <a:t> </a:t>
            </a:r>
          </a:p>
          <a:p>
            <a:pPr lvl="0">
              <a:spcBef>
                <a:spcPts val="0"/>
              </a:spcBef>
              <a:buFont typeface="Wingdings" pitchFamily="2" charset="2"/>
              <a:buChar char="q"/>
            </a:pPr>
            <a:r>
              <a:rPr lang="el-GR" sz="1400" b="1" dirty="0" smtClean="0"/>
              <a:t> Το μεγαλύτερο μέρος των Πιστώσεων του Ταμείου (90%) δόθηκε για ενέργειες που αφορούσαν την επαγγελματική κατάρτιση και επιμόρφωση.</a:t>
            </a:r>
          </a:p>
          <a:p>
            <a:pPr lvl="1">
              <a:spcBef>
                <a:spcPts val="0"/>
              </a:spcBef>
              <a:buFont typeface="Courier New" pitchFamily="49" charset="0"/>
              <a:buChar char="o"/>
            </a:pPr>
            <a:r>
              <a:rPr lang="el-GR" sz="1400" b="1" dirty="0" smtClean="0"/>
              <a:t>Στόχος: η επανεκπαίδευση/</a:t>
            </a:r>
            <a:r>
              <a:rPr lang="el-GR" sz="1400" b="1" dirty="0" err="1" smtClean="0"/>
              <a:t>επανενσωμάτωση </a:t>
            </a:r>
            <a:r>
              <a:rPr lang="el-GR" sz="1400" b="1" dirty="0" smtClean="0"/>
              <a:t>ειδικών κατηγοριών εργαζομένων (εργαζόμενοι στον αγροτικό τομέα, υφαντουργία,  νέοι άνεργοι).</a:t>
            </a:r>
          </a:p>
          <a:p>
            <a:pPr lvl="1">
              <a:spcBef>
                <a:spcPts val="0"/>
              </a:spcBef>
              <a:buFont typeface="Courier New" pitchFamily="49" charset="0"/>
              <a:buChar char="o"/>
            </a:pPr>
            <a:r>
              <a:rPr lang="el-GR" sz="1400" b="1" dirty="0" smtClean="0"/>
              <a:t>Τα ποσοστά ανεργίας νέων κάτω των 25 έφτασαν </a:t>
            </a:r>
            <a:r>
              <a:rPr lang="el-GR" sz="1400" b="1" dirty="0" err="1" smtClean="0"/>
              <a:t>κ΄</a:t>
            </a:r>
            <a:r>
              <a:rPr lang="el-GR" sz="1400" b="1" dirty="0" smtClean="0"/>
              <a:t> το 40% (1979)</a:t>
            </a:r>
          </a:p>
          <a:p>
            <a:pPr>
              <a:spcBef>
                <a:spcPts val="0"/>
              </a:spcBef>
              <a:buNone/>
            </a:pPr>
            <a:endParaRPr lang="el-GR" sz="1400" b="1" dirty="0" smtClean="0"/>
          </a:p>
          <a:p>
            <a:pPr lvl="0">
              <a:spcBef>
                <a:spcPts val="0"/>
              </a:spcBef>
              <a:buFont typeface="Wingdings" pitchFamily="2" charset="2"/>
              <a:buChar char="q"/>
            </a:pPr>
            <a:r>
              <a:rPr lang="el-GR" sz="1400" b="1" u="sng" dirty="0" smtClean="0"/>
              <a:t>Υιοθέτηση πρώτου Προγράμματος Κοινωνικής Δράσης (1974)</a:t>
            </a:r>
            <a:r>
              <a:rPr lang="el-GR" sz="1400" b="1" dirty="0" smtClean="0"/>
              <a:t>:</a:t>
            </a:r>
          </a:p>
          <a:p>
            <a:pPr lvl="1">
              <a:spcBef>
                <a:spcPts val="0"/>
              </a:spcBef>
              <a:buFont typeface="Courier New" pitchFamily="49" charset="0"/>
              <a:buChar char="o"/>
            </a:pPr>
            <a:r>
              <a:rPr lang="el-GR" sz="1400" b="1" dirty="0" smtClean="0"/>
              <a:t>Προστασία δικαιωμάτων των εργαζομένων σε περίοδο ύφεσης.</a:t>
            </a:r>
          </a:p>
          <a:p>
            <a:pPr lvl="1">
              <a:spcBef>
                <a:spcPts val="0"/>
              </a:spcBef>
              <a:buFont typeface="Courier New" pitchFamily="49" charset="0"/>
              <a:buChar char="o"/>
            </a:pPr>
            <a:r>
              <a:rPr lang="el-GR" sz="1400" b="1" dirty="0" smtClean="0"/>
              <a:t>Μέτρα ενθάρρυνσης του ‘κοινωνικού διαλόγου’ εργαζομένων </a:t>
            </a:r>
            <a:r>
              <a:rPr lang="el-GR" sz="1400" b="1" dirty="0" err="1" smtClean="0"/>
              <a:t>κ΄</a:t>
            </a:r>
            <a:r>
              <a:rPr lang="el-GR" sz="1400" b="1" dirty="0" smtClean="0"/>
              <a:t> εργοδοτών.</a:t>
            </a:r>
          </a:p>
          <a:p>
            <a:pPr lvl="1">
              <a:spcBef>
                <a:spcPts val="0"/>
              </a:spcBef>
              <a:buFont typeface="Courier New" pitchFamily="49" charset="0"/>
              <a:buChar char="o"/>
            </a:pPr>
            <a:r>
              <a:rPr lang="el-GR" sz="1400" b="1" dirty="0" smtClean="0"/>
              <a:t>Ζητήματα </a:t>
            </a:r>
            <a:r>
              <a:rPr lang="el-GR" sz="1400" b="1" dirty="0" smtClean="0"/>
              <a:t>εργασιακών συνθηκών και ασφάλειας</a:t>
            </a:r>
            <a:r>
              <a:rPr lang="el-GR" sz="1400" b="1" dirty="0" smtClean="0"/>
              <a:t>.</a:t>
            </a:r>
          </a:p>
          <a:p>
            <a:pPr lvl="1">
              <a:spcBef>
                <a:spcPts val="0"/>
              </a:spcBef>
              <a:buFont typeface="Courier New" pitchFamily="49" charset="0"/>
              <a:buChar char="o"/>
            </a:pPr>
            <a:r>
              <a:rPr lang="el-GR" sz="1400" b="1" dirty="0" smtClean="0"/>
              <a:t>Μέτρα για ίση μεταχείριση ανδρών και γυναικών στην εργασία.</a:t>
            </a:r>
          </a:p>
          <a:p>
            <a:pPr>
              <a:spcBef>
                <a:spcPts val="0"/>
              </a:spcBef>
              <a:buNone/>
            </a:pPr>
            <a:r>
              <a:rPr lang="el-GR" sz="1400" b="1" dirty="0" smtClean="0"/>
              <a:t> </a:t>
            </a:r>
          </a:p>
          <a:p>
            <a:pPr lvl="0">
              <a:spcBef>
                <a:spcPts val="0"/>
              </a:spcBef>
              <a:buFont typeface="Wingdings" pitchFamily="2" charset="2"/>
              <a:buChar char="q"/>
            </a:pPr>
            <a:r>
              <a:rPr lang="el-GR" sz="1400" b="1" u="sng" dirty="0" smtClean="0"/>
              <a:t>Υιοθέτηση πρώτου Προγράμματος Καταπολέμησης της Φτώχιας </a:t>
            </a:r>
            <a:endParaRPr lang="el-GR" sz="1400" b="1" dirty="0" smtClean="0"/>
          </a:p>
          <a:p>
            <a:pPr lvl="1">
              <a:spcBef>
                <a:spcPts val="0"/>
              </a:spcBef>
              <a:buFont typeface="Courier New" pitchFamily="49" charset="0"/>
              <a:buChar char="o"/>
            </a:pPr>
            <a:r>
              <a:rPr lang="el-GR" sz="1400" b="1" dirty="0" smtClean="0"/>
              <a:t>Κοινή μεθοδολογία προσδιορισμού (εισόδημα κατώτερο του 50% της χώρας).</a:t>
            </a:r>
          </a:p>
          <a:p>
            <a:pPr lvl="1">
              <a:spcBef>
                <a:spcPts val="0"/>
              </a:spcBef>
              <a:buFont typeface="Courier New" pitchFamily="49" charset="0"/>
              <a:buChar char="o"/>
            </a:pPr>
            <a:r>
              <a:rPr lang="el-GR" sz="1400" b="1" dirty="0" smtClean="0"/>
              <a:t>30 εκ. φτωχοί στις 12 χώρες το 1975 (50 εκ. το 1985).</a:t>
            </a:r>
          </a:p>
          <a:p>
            <a:pPr>
              <a:spcBef>
                <a:spcPts val="0"/>
              </a:spcBef>
              <a:buNone/>
            </a:pPr>
            <a:endParaRPr lang="el-GR" sz="1400" b="1" dirty="0" smtClean="0"/>
          </a:p>
          <a:p>
            <a:pPr lvl="0">
              <a:spcBef>
                <a:spcPts val="0"/>
              </a:spcBef>
              <a:buFont typeface="Wingdings" pitchFamily="2" charset="2"/>
              <a:buChar char="q"/>
            </a:pPr>
            <a:r>
              <a:rPr lang="el-GR" sz="1400" b="1" u="sng" dirty="0" smtClean="0"/>
              <a:t>Αναμόρφωση του ΕΚΤ το 1984</a:t>
            </a:r>
            <a:r>
              <a:rPr lang="el-GR" sz="1400" b="1" dirty="0" smtClean="0"/>
              <a:t>:</a:t>
            </a:r>
          </a:p>
          <a:p>
            <a:pPr lvl="1">
              <a:spcBef>
                <a:spcPts val="0"/>
              </a:spcBef>
              <a:buFont typeface="Courier New" pitchFamily="49" charset="0"/>
              <a:buChar char="o"/>
            </a:pPr>
            <a:r>
              <a:rPr lang="el-GR" sz="1400" b="1" dirty="0" smtClean="0"/>
              <a:t>Το 75% των πόρων διατίθενται σε νέους κάτω των 25 ετών.</a:t>
            </a:r>
          </a:p>
          <a:p>
            <a:pPr lvl="1">
              <a:spcBef>
                <a:spcPts val="0"/>
              </a:spcBef>
              <a:buFont typeface="Courier New" pitchFamily="49" charset="0"/>
              <a:buChar char="o"/>
            </a:pPr>
            <a:r>
              <a:rPr lang="el-GR" sz="1400" b="1" dirty="0" smtClean="0"/>
              <a:t>Το 40% των υπόλοιπων πόρων διατέθηκε σε περιοχές με καθυστερημένη ανάπτυξη (Ελλάδα, Β. Ιρλανδία, Ιρλανδία και Ν. Ιταλία).</a:t>
            </a:r>
          </a:p>
          <a:p>
            <a:pPr>
              <a:spcBef>
                <a:spcPts val="0"/>
              </a:spcBef>
              <a:buNone/>
            </a:pPr>
            <a:endParaRPr lang="el-GR"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solidFill>
            <a:schemeClr val="bg2">
              <a:lumMod val="75000"/>
            </a:schemeClr>
          </a:solidFill>
        </p:spPr>
        <p:txBody>
          <a:bodyPr>
            <a:normAutofit fontScale="90000"/>
          </a:bodyPr>
          <a:lstStyle/>
          <a:p>
            <a:r>
              <a:rPr lang="en-GB" sz="3200" b="1" u="sng" dirty="0" smtClean="0"/>
              <a:t>3</a:t>
            </a:r>
            <a:r>
              <a:rPr lang="el-GR" sz="3200" b="1" u="sng" baseline="30000" dirty="0" smtClean="0"/>
              <a:t>η</a:t>
            </a:r>
            <a:r>
              <a:rPr lang="el-GR" sz="3200" b="1" u="sng" dirty="0" smtClean="0"/>
              <a:t> Φάση - Ενιαία Ευρωπαϊκή Πράξη</a:t>
            </a:r>
            <a:endParaRPr lang="el-GR" sz="3200" dirty="0"/>
          </a:p>
        </p:txBody>
      </p:sp>
      <p:sp>
        <p:nvSpPr>
          <p:cNvPr id="3" name="Content Placeholder 2"/>
          <p:cNvSpPr>
            <a:spLocks noGrp="1"/>
          </p:cNvSpPr>
          <p:nvPr>
            <p:ph idx="1"/>
          </p:nvPr>
        </p:nvSpPr>
        <p:spPr>
          <a:xfrm>
            <a:off x="457200" y="1143001"/>
            <a:ext cx="8229600" cy="4953000"/>
          </a:xfrm>
        </p:spPr>
        <p:txBody>
          <a:bodyPr>
            <a:normAutofit/>
          </a:bodyPr>
          <a:lstStyle/>
          <a:p>
            <a:pPr lvl="0">
              <a:buFont typeface="Wingdings" pitchFamily="2" charset="2"/>
              <a:buChar char="q"/>
            </a:pPr>
            <a:r>
              <a:rPr lang="el-GR" sz="1800" b="1" dirty="0" smtClean="0"/>
              <a:t>Ενσωμάτωση στις Συνθήκες 2 νέων άρθρων που στοχεύουν στην : </a:t>
            </a:r>
          </a:p>
          <a:p>
            <a:pPr>
              <a:buNone/>
            </a:pPr>
            <a:r>
              <a:rPr lang="el-GR" sz="1800" b="1" dirty="0" smtClean="0"/>
              <a:t>	α) εναρμόνιση πολιτικών για την ασφάλεια στους χώρους εργασίας (118Α) και, </a:t>
            </a:r>
          </a:p>
          <a:p>
            <a:pPr>
              <a:buNone/>
            </a:pPr>
            <a:r>
              <a:rPr lang="el-GR" sz="1800" b="1" dirty="0" smtClean="0"/>
              <a:t>	β) στην ανάπτυξη διαλόγου για την μορφή της ‘Ενιαίας Κοινωνικής Αγοράς’ (118Β).</a:t>
            </a:r>
          </a:p>
          <a:p>
            <a:pPr>
              <a:buNone/>
            </a:pPr>
            <a:endParaRPr lang="el-GR" sz="1800" b="1" dirty="0" smtClean="0"/>
          </a:p>
          <a:p>
            <a:pPr lvl="0">
              <a:buFont typeface="Wingdings" pitchFamily="2" charset="2"/>
              <a:buChar char="q"/>
            </a:pPr>
            <a:r>
              <a:rPr lang="el-GR" sz="1800" b="1" u="sng" dirty="0" smtClean="0"/>
              <a:t>Πρόγραμμα Δράσης με 47 πρωτοβουλίες</a:t>
            </a:r>
            <a:r>
              <a:rPr lang="el-GR" sz="1800" b="1" dirty="0" smtClean="0"/>
              <a:t> που προωθεί την κοινωνική διάσταση της ενιαίας αγοράς.  Συμπεριλάμβανε </a:t>
            </a:r>
            <a:r>
              <a:rPr lang="el-GR" sz="1800" b="1" dirty="0" err="1" smtClean="0"/>
              <a:t>κ΄</a:t>
            </a:r>
            <a:r>
              <a:rPr lang="el-GR" sz="1800" b="1" dirty="0" smtClean="0"/>
              <a:t> 28 δεσμευτικές οδηγίες, π.χ.:</a:t>
            </a:r>
          </a:p>
          <a:p>
            <a:pPr lvl="2">
              <a:buFont typeface="Courier New" pitchFamily="49" charset="0"/>
              <a:buChar char="o"/>
            </a:pPr>
            <a:r>
              <a:rPr lang="el-GR" sz="1800" b="1" dirty="0" smtClean="0"/>
              <a:t>10 εργασιακή ασφάλεια</a:t>
            </a:r>
          </a:p>
          <a:p>
            <a:pPr lvl="2">
              <a:buFont typeface="Courier New" pitchFamily="49" charset="0"/>
              <a:buChar char="o"/>
            </a:pPr>
            <a:r>
              <a:rPr lang="el-GR" sz="1800" b="1" dirty="0" smtClean="0"/>
              <a:t>3 βελτίωση συνθηκών διαβίωσης </a:t>
            </a:r>
            <a:r>
              <a:rPr lang="el-GR" sz="1800" b="1" dirty="0" err="1" smtClean="0"/>
              <a:t>κ΄</a:t>
            </a:r>
            <a:r>
              <a:rPr lang="el-GR" sz="1800" b="1" dirty="0" smtClean="0"/>
              <a:t> εργασίας</a:t>
            </a:r>
          </a:p>
          <a:p>
            <a:pPr lvl="2">
              <a:buFont typeface="Courier New" pitchFamily="49" charset="0"/>
              <a:buChar char="o"/>
            </a:pPr>
            <a:r>
              <a:rPr lang="el-GR" sz="1800" b="1" dirty="0" smtClean="0"/>
              <a:t>2 ίση μεταχείριση ανδρών </a:t>
            </a:r>
            <a:r>
              <a:rPr lang="el-GR" sz="1800" b="1" dirty="0" err="1" smtClean="0"/>
              <a:t>κ΄</a:t>
            </a:r>
            <a:r>
              <a:rPr lang="el-GR" sz="1800" b="1" dirty="0" smtClean="0"/>
              <a:t> γυναικών…</a:t>
            </a:r>
          </a:p>
          <a:p>
            <a:pPr lvl="0"/>
            <a:endParaRPr lang="el-GR" sz="1800" b="1" u="sng" dirty="0" smtClean="0"/>
          </a:p>
          <a:p>
            <a:pPr>
              <a:buFont typeface="Wingdings" pitchFamily="2" charset="2"/>
              <a:buChar char="q"/>
            </a:pPr>
            <a:r>
              <a:rPr lang="el-GR" sz="1800" b="1" u="sng" dirty="0" smtClean="0"/>
              <a:t>Κοινωνικός Χάρτης Θεμελιωδών Κοινωνικών Δικαιωμάτων των Εργαζομένων </a:t>
            </a:r>
            <a:endParaRPr lang="el-GR" sz="1800" b="1" dirty="0" smtClean="0"/>
          </a:p>
          <a:p>
            <a:pPr lvl="2">
              <a:buFont typeface="Courier New" pitchFamily="49" charset="0"/>
              <a:buChar char="o"/>
            </a:pPr>
            <a:r>
              <a:rPr lang="el-GR" sz="1800" b="1" dirty="0" smtClean="0"/>
              <a:t>Μη δεσμευτικό κείμενο πολιτικών προθέσεων.</a:t>
            </a:r>
          </a:p>
          <a:p>
            <a:pPr lvl="2">
              <a:buNone/>
            </a:pPr>
            <a:r>
              <a:rPr lang="el-GR" sz="1800" b="1" dirty="0" smtClean="0"/>
              <a:t>	(Ευρωπαϊκή Κοινωνική Χάρτα – </a:t>
            </a:r>
            <a:r>
              <a:rPr lang="en-GB" sz="1800" b="1" dirty="0" smtClean="0"/>
              <a:t>Social Charter</a:t>
            </a:r>
            <a:r>
              <a:rPr lang="el-GR" sz="1800" b="1" dirty="0" smtClean="0"/>
              <a:t>   1989)</a:t>
            </a:r>
          </a:p>
          <a:p>
            <a:pPr>
              <a:buNone/>
            </a:pPr>
            <a:endParaRPr lang="el-GR" sz="1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2">
              <a:lumMod val="75000"/>
            </a:schemeClr>
          </a:solidFill>
        </p:spPr>
        <p:txBody>
          <a:bodyPr>
            <a:noAutofit/>
          </a:bodyPr>
          <a:lstStyle/>
          <a:p>
            <a:r>
              <a:rPr lang="el-GR" sz="2800" b="1" u="sng" dirty="0" smtClean="0"/>
              <a:t>Κοινωνικός Χάρτης Θεμελιωδών Κοινωνικών Δικαιωμάτων των Εργαζομένων </a:t>
            </a:r>
            <a:endParaRPr lang="el-GR" sz="2800" dirty="0"/>
          </a:p>
        </p:txBody>
      </p:sp>
      <p:sp>
        <p:nvSpPr>
          <p:cNvPr id="3" name="Content Placeholder 2"/>
          <p:cNvSpPr>
            <a:spLocks noGrp="1"/>
          </p:cNvSpPr>
          <p:nvPr>
            <p:ph idx="1"/>
          </p:nvPr>
        </p:nvSpPr>
        <p:spPr>
          <a:xfrm>
            <a:off x="533400" y="2895600"/>
            <a:ext cx="3810000" cy="2819400"/>
          </a:xfrm>
        </p:spPr>
        <p:txBody>
          <a:bodyPr>
            <a:noAutofit/>
          </a:bodyPr>
          <a:lstStyle/>
          <a:p>
            <a:pPr lvl="0">
              <a:spcBef>
                <a:spcPts val="0"/>
              </a:spcBef>
              <a:buFont typeface="Wingdings" pitchFamily="2" charset="2"/>
              <a:buChar char="q"/>
            </a:pPr>
            <a:r>
              <a:rPr lang="el-GR" sz="1800" b="1" dirty="0" smtClean="0"/>
              <a:t>Ελεύθερη κυκλοφορία και εγκατάσταση.</a:t>
            </a:r>
          </a:p>
          <a:p>
            <a:pPr lvl="0">
              <a:spcBef>
                <a:spcPts val="0"/>
              </a:spcBef>
              <a:buFont typeface="Wingdings" pitchFamily="2" charset="2"/>
              <a:buChar char="q"/>
            </a:pPr>
            <a:r>
              <a:rPr lang="el-GR" sz="1800" b="1" dirty="0" smtClean="0"/>
              <a:t>Απασχόληση </a:t>
            </a:r>
            <a:r>
              <a:rPr lang="el-GR" sz="1800" b="1" dirty="0" err="1" smtClean="0"/>
              <a:t>κ΄</a:t>
            </a:r>
            <a:r>
              <a:rPr lang="el-GR" sz="1800" b="1" dirty="0" smtClean="0"/>
              <a:t> αμοιβή.</a:t>
            </a:r>
          </a:p>
          <a:p>
            <a:pPr lvl="0">
              <a:spcBef>
                <a:spcPts val="0"/>
              </a:spcBef>
              <a:buFont typeface="Wingdings" pitchFamily="2" charset="2"/>
              <a:buChar char="q"/>
            </a:pPr>
            <a:r>
              <a:rPr lang="el-GR" sz="1800" b="1" dirty="0" smtClean="0"/>
              <a:t>Συνθήκες διαβίωσης </a:t>
            </a:r>
            <a:r>
              <a:rPr lang="el-GR" sz="1800" b="1" dirty="0" err="1" smtClean="0"/>
              <a:t>κ΄</a:t>
            </a:r>
            <a:r>
              <a:rPr lang="el-GR" sz="1800" b="1" dirty="0" smtClean="0"/>
              <a:t> εργασίας.</a:t>
            </a:r>
          </a:p>
          <a:p>
            <a:pPr lvl="0">
              <a:spcBef>
                <a:spcPts val="0"/>
              </a:spcBef>
              <a:buFont typeface="Wingdings" pitchFamily="2" charset="2"/>
              <a:buChar char="q"/>
            </a:pPr>
            <a:r>
              <a:rPr lang="el-GR" sz="1800" b="1" dirty="0" smtClean="0"/>
              <a:t>Κοινωνική προστασία.</a:t>
            </a:r>
          </a:p>
          <a:p>
            <a:pPr lvl="0">
              <a:spcBef>
                <a:spcPts val="0"/>
              </a:spcBef>
              <a:buFont typeface="Wingdings" pitchFamily="2" charset="2"/>
              <a:buChar char="q"/>
            </a:pPr>
            <a:r>
              <a:rPr lang="el-GR" sz="1800" b="1" dirty="0" smtClean="0"/>
              <a:t>Επαγγελματική κατάρτιση.</a:t>
            </a:r>
          </a:p>
          <a:p>
            <a:pPr lvl="0">
              <a:spcBef>
                <a:spcPts val="0"/>
              </a:spcBef>
              <a:buFont typeface="Wingdings" pitchFamily="2" charset="2"/>
              <a:buChar char="q"/>
            </a:pPr>
            <a:r>
              <a:rPr lang="el-GR" sz="1800" b="1" dirty="0" smtClean="0"/>
              <a:t>Ελευθερία του συνεταιρίζεσθαι </a:t>
            </a:r>
            <a:r>
              <a:rPr lang="el-GR" sz="1800" b="1" dirty="0" err="1" smtClean="0"/>
              <a:t>κ΄</a:t>
            </a:r>
            <a:r>
              <a:rPr lang="el-GR" sz="1800" b="1" dirty="0" smtClean="0"/>
              <a:t> των συλλογικών διαπραγματεύσεων.</a:t>
            </a:r>
          </a:p>
          <a:p>
            <a:pPr>
              <a:spcBef>
                <a:spcPts val="0"/>
              </a:spcBef>
              <a:buFont typeface="Wingdings" pitchFamily="2" charset="2"/>
              <a:buChar char="q"/>
            </a:pPr>
            <a:endParaRPr lang="el-GR" sz="1800" b="1" dirty="0"/>
          </a:p>
        </p:txBody>
      </p:sp>
      <p:sp>
        <p:nvSpPr>
          <p:cNvPr id="4" name="Rectangle 3"/>
          <p:cNvSpPr/>
          <p:nvPr/>
        </p:nvSpPr>
        <p:spPr>
          <a:xfrm>
            <a:off x="990600" y="1828800"/>
            <a:ext cx="6858000" cy="461665"/>
          </a:xfrm>
          <a:prstGeom prst="rect">
            <a:avLst/>
          </a:prstGeom>
        </p:spPr>
        <p:txBody>
          <a:bodyPr wrap="square">
            <a:spAutoFit/>
          </a:bodyPr>
          <a:lstStyle/>
          <a:p>
            <a:pPr marL="342900" lvl="0" indent="-342900">
              <a:spcBef>
                <a:spcPct val="20000"/>
              </a:spcBef>
            </a:pPr>
            <a:r>
              <a:rPr lang="el-GR" sz="2400" b="1" dirty="0" smtClean="0">
                <a:solidFill>
                  <a:prstClr val="black"/>
                </a:solidFill>
              </a:rPr>
              <a:t>	 </a:t>
            </a:r>
            <a:r>
              <a:rPr lang="el-GR" sz="2400" b="1" u="sng" dirty="0" smtClean="0">
                <a:solidFill>
                  <a:prstClr val="black"/>
                </a:solidFill>
              </a:rPr>
              <a:t>Πρωτόκολλο στη Συνθήκη του </a:t>
            </a:r>
            <a:r>
              <a:rPr lang="en-GB" sz="2400" b="1" u="sng" dirty="0" smtClean="0">
                <a:solidFill>
                  <a:prstClr val="black"/>
                </a:solidFill>
              </a:rPr>
              <a:t>Maastricht</a:t>
            </a:r>
            <a:r>
              <a:rPr lang="el-GR" sz="2400" b="1" u="sng" dirty="0" smtClean="0">
                <a:solidFill>
                  <a:prstClr val="black"/>
                </a:solidFill>
              </a:rPr>
              <a:t> - 1992</a:t>
            </a:r>
            <a:endParaRPr lang="el-GR" sz="2400" b="1" dirty="0" smtClean="0">
              <a:solidFill>
                <a:prstClr val="black"/>
              </a:solidFill>
            </a:endParaRPr>
          </a:p>
        </p:txBody>
      </p:sp>
      <p:sp>
        <p:nvSpPr>
          <p:cNvPr id="8193" name="Text Box 1"/>
          <p:cNvSpPr txBox="1">
            <a:spLocks noChangeArrowheads="1"/>
          </p:cNvSpPr>
          <p:nvPr/>
        </p:nvSpPr>
        <p:spPr bwMode="auto">
          <a:xfrm>
            <a:off x="4572000" y="2895600"/>
            <a:ext cx="3886200" cy="28956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342000" lvl="1" indent="-342000" eaLnBrk="1" fontAlgn="base" latinLnBrk="0" hangingPunct="1">
              <a:lnSpc>
                <a:spcPct val="100000"/>
              </a:lnSpc>
              <a:spcBef>
                <a:spcPct val="0"/>
              </a:spcBef>
              <a:buFont typeface="Wingdings" pitchFamily="2" charset="2"/>
              <a:buChar char="q"/>
              <a:tabLst/>
            </a:pPr>
            <a:r>
              <a:rPr kumimoji="0" lang="el-GR" b="1" i="0" u="none" strike="noStrike" cap="none" normalizeH="0" baseline="0" dirty="0" smtClean="0">
                <a:ln>
                  <a:noFill/>
                </a:ln>
                <a:solidFill>
                  <a:schemeClr val="tx1"/>
                </a:solidFill>
                <a:effectLst/>
              </a:rPr>
              <a:t>Ίση μεταχείριση ανδρών γυναικών.</a:t>
            </a:r>
          </a:p>
          <a:p>
            <a:pPr marL="342000" marR="0" lvl="0" indent="-342000" algn="l" defTabSz="914400" rtl="0" eaLnBrk="1" fontAlgn="base" latinLnBrk="0" hangingPunct="1">
              <a:lnSpc>
                <a:spcPct val="100000"/>
              </a:lnSpc>
              <a:spcBef>
                <a:spcPct val="0"/>
              </a:spcBef>
              <a:buClrTx/>
              <a:buSzTx/>
              <a:buFont typeface="Wingdings" pitchFamily="2" charset="2"/>
              <a:buChar char="q"/>
              <a:tabLst/>
            </a:pPr>
            <a:r>
              <a:rPr kumimoji="0" lang="el-GR" b="1" i="0" u="none" strike="noStrike" cap="none" normalizeH="0" baseline="0" dirty="0" smtClean="0">
                <a:ln>
                  <a:noFill/>
                </a:ln>
                <a:solidFill>
                  <a:schemeClr val="tx1"/>
                </a:solidFill>
                <a:effectLst/>
              </a:rPr>
              <a:t>Πληροφόρηση </a:t>
            </a:r>
            <a:r>
              <a:rPr kumimoji="0" lang="el-GR" b="1" i="0" u="none" strike="noStrike" cap="none" normalizeH="0" baseline="0" dirty="0" err="1" smtClean="0">
                <a:ln>
                  <a:noFill/>
                </a:ln>
                <a:solidFill>
                  <a:schemeClr val="tx1"/>
                </a:solidFill>
                <a:effectLst/>
              </a:rPr>
              <a:t>κ΄</a:t>
            </a:r>
            <a:r>
              <a:rPr kumimoji="0" lang="el-GR" b="1" i="0" u="none" strike="noStrike" cap="none" normalizeH="0" baseline="0" dirty="0" smtClean="0">
                <a:ln>
                  <a:noFill/>
                </a:ln>
                <a:solidFill>
                  <a:schemeClr val="tx1"/>
                </a:solidFill>
                <a:effectLst/>
              </a:rPr>
              <a:t> συμμετοχή εργαζομένων.</a:t>
            </a:r>
          </a:p>
          <a:p>
            <a:pPr marL="342000" marR="0" lvl="0" indent="-342000" algn="l" defTabSz="914400" rtl="0" eaLnBrk="1" fontAlgn="base" latinLnBrk="0" hangingPunct="1">
              <a:lnSpc>
                <a:spcPct val="100000"/>
              </a:lnSpc>
              <a:spcBef>
                <a:spcPct val="0"/>
              </a:spcBef>
              <a:buClrTx/>
              <a:buSzTx/>
              <a:buFont typeface="Wingdings" pitchFamily="2" charset="2"/>
              <a:buChar char="q"/>
              <a:tabLst/>
            </a:pPr>
            <a:r>
              <a:rPr kumimoji="0" lang="el-GR" b="1" i="0" u="none" strike="noStrike" cap="none" normalizeH="0" baseline="0" dirty="0" smtClean="0">
                <a:ln>
                  <a:noFill/>
                </a:ln>
                <a:solidFill>
                  <a:schemeClr val="tx1"/>
                </a:solidFill>
                <a:effectLst/>
              </a:rPr>
              <a:t>Προστασία παιδιών και εφήβων.</a:t>
            </a:r>
          </a:p>
          <a:p>
            <a:pPr marL="342000" marR="0" lvl="0" indent="-342000" algn="l" defTabSz="914400" rtl="0" eaLnBrk="1" fontAlgn="base" latinLnBrk="0" hangingPunct="1">
              <a:lnSpc>
                <a:spcPct val="100000"/>
              </a:lnSpc>
              <a:spcBef>
                <a:spcPct val="0"/>
              </a:spcBef>
              <a:buClrTx/>
              <a:buSzTx/>
              <a:buFont typeface="Wingdings" pitchFamily="2" charset="2"/>
              <a:buChar char="q"/>
              <a:tabLst/>
            </a:pPr>
            <a:r>
              <a:rPr kumimoji="0" lang="el-GR" b="1" i="0" u="none" strike="noStrike" cap="none" normalizeH="0" baseline="0" dirty="0" smtClean="0">
                <a:ln>
                  <a:noFill/>
                </a:ln>
                <a:solidFill>
                  <a:schemeClr val="tx1"/>
                </a:solidFill>
                <a:effectLst/>
              </a:rPr>
              <a:t>Προστασία ηλικιωμένων.</a:t>
            </a:r>
          </a:p>
          <a:p>
            <a:pPr marL="342000" marR="0" lvl="0" indent="-342000" algn="l" defTabSz="914400" rtl="0" eaLnBrk="1" fontAlgn="base" latinLnBrk="0" hangingPunct="1">
              <a:lnSpc>
                <a:spcPct val="100000"/>
              </a:lnSpc>
              <a:spcBef>
                <a:spcPct val="0"/>
              </a:spcBef>
              <a:buClrTx/>
              <a:buSzTx/>
              <a:buFont typeface="Wingdings" pitchFamily="2" charset="2"/>
              <a:buChar char="q"/>
              <a:tabLst/>
            </a:pPr>
            <a:r>
              <a:rPr kumimoji="0" lang="el-GR" b="1" i="0" u="none" strike="noStrike" cap="none" normalizeH="0" baseline="0" dirty="0" smtClean="0">
                <a:ln>
                  <a:noFill/>
                </a:ln>
                <a:solidFill>
                  <a:schemeClr val="tx1"/>
                </a:solidFill>
                <a:effectLst/>
              </a:rPr>
              <a:t>Προστασία </a:t>
            </a:r>
            <a:r>
              <a:rPr kumimoji="0" lang="el-GR" b="1" i="0" u="none" strike="noStrike" cap="none" normalizeH="0" baseline="0" dirty="0" err="1" smtClean="0">
                <a:ln>
                  <a:noFill/>
                </a:ln>
                <a:solidFill>
                  <a:schemeClr val="tx1"/>
                </a:solidFill>
                <a:effectLst/>
              </a:rPr>
              <a:t>μειονεκτούντων</a:t>
            </a:r>
            <a:r>
              <a:rPr kumimoji="0" lang="el-GR" b="1" i="0" u="none" strike="noStrike" cap="none" normalizeH="0" baseline="0" dirty="0" smtClean="0">
                <a:ln>
                  <a:noFill/>
                </a:ln>
                <a:solidFill>
                  <a:schemeClr val="tx1"/>
                </a:solidFill>
                <a:effectLst/>
              </a:rPr>
              <a:t> ατόμων.</a:t>
            </a:r>
          </a:p>
          <a:p>
            <a:pPr marL="342000" marR="0" lvl="0" indent="-342000" algn="l" defTabSz="914400" rtl="0" eaLnBrk="1" fontAlgn="base" latinLnBrk="0" hangingPunct="1">
              <a:lnSpc>
                <a:spcPct val="100000"/>
              </a:lnSpc>
              <a:spcBef>
                <a:spcPct val="0"/>
              </a:spcBef>
              <a:buClrTx/>
              <a:buSzTx/>
              <a:buFont typeface="Wingdings" pitchFamily="2" charset="2"/>
              <a:buChar char="q"/>
              <a:tabLst/>
            </a:pPr>
            <a:r>
              <a:rPr kumimoji="0" lang="el-GR" b="1" i="0" u="none" strike="noStrike" cap="none" normalizeH="0" baseline="0" dirty="0" smtClean="0">
                <a:ln>
                  <a:noFill/>
                </a:ln>
                <a:solidFill>
                  <a:schemeClr val="tx1"/>
                </a:solidFill>
                <a:effectLst/>
              </a:rPr>
              <a:t>Προστασία υγείας </a:t>
            </a:r>
            <a:r>
              <a:rPr kumimoji="0" lang="el-GR" b="1" i="0" u="none" strike="noStrike" cap="none" normalizeH="0" baseline="0" dirty="0" err="1" smtClean="0">
                <a:ln>
                  <a:noFill/>
                </a:ln>
                <a:solidFill>
                  <a:schemeClr val="tx1"/>
                </a:solidFill>
                <a:effectLst/>
              </a:rPr>
              <a:t>κ΄</a:t>
            </a:r>
            <a:r>
              <a:rPr kumimoji="0" lang="el-GR" b="1" i="0" u="none" strike="noStrike" cap="none" normalizeH="0" baseline="0" dirty="0" smtClean="0">
                <a:ln>
                  <a:noFill/>
                </a:ln>
                <a:solidFill>
                  <a:schemeClr val="tx1"/>
                </a:solidFill>
                <a:effectLst/>
              </a:rPr>
              <a:t> ασφάλειας στο χώρο εργασίας.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33400"/>
          </a:xfrm>
          <a:solidFill>
            <a:schemeClr val="bg2">
              <a:lumMod val="75000"/>
            </a:schemeClr>
          </a:solidFill>
        </p:spPr>
        <p:txBody>
          <a:bodyPr>
            <a:noAutofit/>
          </a:bodyPr>
          <a:lstStyle/>
          <a:p>
            <a:r>
              <a:rPr lang="el-GR" sz="2000" b="1" u="sng" dirty="0" smtClean="0"/>
              <a:t>Κοινωνικός Χάρτης Θεμελιωδών Κοινωνικών Δικαιωμάτων των Εργαζομένων</a:t>
            </a:r>
            <a:endParaRPr lang="el-GR" sz="2000" dirty="0"/>
          </a:p>
        </p:txBody>
      </p:sp>
      <p:sp>
        <p:nvSpPr>
          <p:cNvPr id="3" name="Content Placeholder 2"/>
          <p:cNvSpPr>
            <a:spLocks noGrp="1"/>
          </p:cNvSpPr>
          <p:nvPr>
            <p:ph idx="1"/>
          </p:nvPr>
        </p:nvSpPr>
        <p:spPr>
          <a:xfrm>
            <a:off x="1524000" y="1066800"/>
            <a:ext cx="7239000" cy="5410200"/>
          </a:xfrm>
        </p:spPr>
        <p:txBody>
          <a:bodyPr>
            <a:noAutofit/>
          </a:bodyPr>
          <a:lstStyle/>
          <a:p>
            <a:pPr lvl="1">
              <a:spcBef>
                <a:spcPts val="0"/>
              </a:spcBef>
              <a:buFont typeface="Wingdings" pitchFamily="2" charset="2"/>
              <a:buChar char="q"/>
            </a:pPr>
            <a:r>
              <a:rPr lang="el-GR" sz="1600" b="1" dirty="0" smtClean="0"/>
              <a:t>Χαμηλά επίπεδα </a:t>
            </a:r>
            <a:r>
              <a:rPr lang="el-GR" sz="1600" b="1" dirty="0" err="1" smtClean="0"/>
              <a:t>κοιν</a:t>
            </a:r>
            <a:r>
              <a:rPr lang="el-GR" sz="1600" b="1" dirty="0" smtClean="0"/>
              <a:t>. παροχών επιτρέπουν την ελεύθερη λειτουργία της αγοράς. Αυξημένα κόστη κοινωνικής προστασίας οδηγούν σε ανεργία.</a:t>
            </a:r>
          </a:p>
          <a:p>
            <a:pPr lvl="1">
              <a:spcBef>
                <a:spcPts val="0"/>
              </a:spcBef>
              <a:buFont typeface="Wingdings" pitchFamily="2" charset="2"/>
              <a:buChar char="q"/>
            </a:pPr>
            <a:r>
              <a:rPr lang="el-GR" sz="1600" b="1" dirty="0" smtClean="0"/>
              <a:t>Ευρωπαίοι εργοδότες: «…οι διαφορές στο εργασιακό κόστος είναι βασικός μηχανισμός του ανταγωνισμού της αγοράς, όχι παραμόρφωση του».</a:t>
            </a:r>
          </a:p>
          <a:p>
            <a:pPr lvl="1">
              <a:spcBef>
                <a:spcPts val="0"/>
              </a:spcBef>
              <a:buFont typeface="Wingdings" pitchFamily="2" charset="2"/>
              <a:buChar char="q"/>
            </a:pPr>
            <a:endParaRPr lang="el-GR" sz="1600" b="1" dirty="0" smtClean="0"/>
          </a:p>
          <a:p>
            <a:pPr lvl="1">
              <a:spcBef>
                <a:spcPts val="0"/>
              </a:spcBef>
              <a:buFont typeface="Wingdings" pitchFamily="2" charset="2"/>
              <a:buChar char="q"/>
            </a:pPr>
            <a:endParaRPr lang="el-GR" sz="1600" b="1" dirty="0" smtClean="0"/>
          </a:p>
          <a:p>
            <a:pPr lvl="1">
              <a:buFont typeface="Wingdings" pitchFamily="2" charset="2"/>
              <a:buChar char="q"/>
            </a:pPr>
            <a:r>
              <a:rPr lang="el-GR" sz="1600" b="1" dirty="0" smtClean="0"/>
              <a:t>Αν αφεθούν ανεξέλεγκτες οι δυνάμεις της αγοράς πιθανών να οδηγήσουν σε πιέσεις για τη μείωσης των παροχών κοινωνικής προστασίας.</a:t>
            </a:r>
          </a:p>
          <a:p>
            <a:pPr lvl="1">
              <a:buFont typeface="Wingdings" pitchFamily="2" charset="2"/>
              <a:buChar char="q"/>
            </a:pPr>
            <a:r>
              <a:rPr lang="el-GR" sz="1600" b="1" dirty="0" smtClean="0"/>
              <a:t>Κοινά (υψηλά) επίπεδα κοινωνικών παροχών αυξάνουν την ανταγωνιστικότητα βελτιώνοντας την παραγωγικότητα.</a:t>
            </a:r>
            <a:r>
              <a:rPr lang="en-GB" sz="1600" b="1" dirty="0" smtClean="0"/>
              <a:t> </a:t>
            </a:r>
            <a:endParaRPr lang="el-GR" sz="1600" b="1" dirty="0" smtClean="0"/>
          </a:p>
          <a:p>
            <a:pPr lvl="1">
              <a:buFont typeface="Wingdings" pitchFamily="2" charset="2"/>
              <a:buChar char="q"/>
            </a:pPr>
            <a:r>
              <a:rPr lang="el-GR" sz="1600" b="1" dirty="0" smtClean="0"/>
              <a:t> ‘Κοινωνικό Ξεπούλημα’ (</a:t>
            </a:r>
            <a:r>
              <a:rPr lang="en-GB" sz="1600" b="1" dirty="0" smtClean="0"/>
              <a:t>Social Dumping</a:t>
            </a:r>
            <a:r>
              <a:rPr lang="el-GR" sz="1600" b="1" dirty="0" smtClean="0"/>
              <a:t>).  Τα ανεπτυγμένα βιομηχανικά κράτη με παράδοση σε </a:t>
            </a:r>
            <a:r>
              <a:rPr lang="el-GR" sz="1600" b="1" dirty="0" err="1" smtClean="0"/>
              <a:t>προνοιακές</a:t>
            </a:r>
            <a:r>
              <a:rPr lang="el-GR" sz="1600" b="1" dirty="0" smtClean="0"/>
              <a:t> πολιτικές έθεσαν ζήτημα αθέμιτου ανταγωνισμού από χώρες (κυρίως του Νότου) με χαμηλότερα επίπεδα κοινωνικών παροχών. Οι Νότιες χώρες έθεσαν ζήτημα μετανάστευσης των πλέον επιχειρηματικών τους ατόμων προς χώρες με υψηλότερες κοινωνικές παροχές (</a:t>
            </a:r>
            <a:r>
              <a:rPr lang="en-GB" sz="1600" b="1" dirty="0" smtClean="0"/>
              <a:t>Brain Drain</a:t>
            </a:r>
            <a:r>
              <a:rPr lang="el-GR" sz="1600" b="1" dirty="0" smtClean="0"/>
              <a:t>).</a:t>
            </a:r>
          </a:p>
          <a:p>
            <a:pPr lvl="1">
              <a:buFont typeface="Wingdings" pitchFamily="2" charset="2"/>
              <a:buChar char="q"/>
            </a:pPr>
            <a:r>
              <a:rPr lang="el-GR" sz="1600" b="1" dirty="0" smtClean="0"/>
              <a:t>Τα Ευρωπαϊκά Συνδικάτα τόνισαν τις (αρνητικές) επιπτώσεις της ΕΕΠ στους μερικώς απασχολούμενους και πρότειναν τη λήψη δεσμευτικών μέτρων προστασίας.</a:t>
            </a:r>
          </a:p>
          <a:p>
            <a:pPr>
              <a:spcBef>
                <a:spcPts val="0"/>
              </a:spcBef>
              <a:buFont typeface="Wingdings" pitchFamily="2" charset="2"/>
              <a:buChar char="q"/>
            </a:pPr>
            <a:endParaRPr lang="el-GR" sz="1600" b="1" dirty="0"/>
          </a:p>
        </p:txBody>
      </p:sp>
      <p:sp>
        <p:nvSpPr>
          <p:cNvPr id="4" name="Rectangle 3"/>
          <p:cNvSpPr/>
          <p:nvPr/>
        </p:nvSpPr>
        <p:spPr>
          <a:xfrm>
            <a:off x="381000" y="1524000"/>
            <a:ext cx="673133" cy="369332"/>
          </a:xfrm>
          <a:prstGeom prst="rect">
            <a:avLst/>
          </a:prstGeom>
        </p:spPr>
        <p:txBody>
          <a:bodyPr wrap="none">
            <a:spAutoFit/>
          </a:bodyPr>
          <a:lstStyle/>
          <a:p>
            <a:pPr marL="342900" lvl="0" indent="-342900">
              <a:spcBef>
                <a:spcPct val="20000"/>
              </a:spcBef>
            </a:pPr>
            <a:r>
              <a:rPr lang="en-GB" b="1" dirty="0" err="1" smtClean="0">
                <a:solidFill>
                  <a:prstClr val="black"/>
                </a:solidFill>
              </a:rPr>
              <a:t>Κατά</a:t>
            </a:r>
            <a:endParaRPr lang="el-GR" sz="2800" b="1" dirty="0" smtClean="0">
              <a:solidFill>
                <a:prstClr val="black"/>
              </a:solidFill>
            </a:endParaRPr>
          </a:p>
        </p:txBody>
      </p:sp>
      <p:sp>
        <p:nvSpPr>
          <p:cNvPr id="5" name="Rectangle 4"/>
          <p:cNvSpPr/>
          <p:nvPr/>
        </p:nvSpPr>
        <p:spPr>
          <a:xfrm>
            <a:off x="381000" y="4191000"/>
            <a:ext cx="665567" cy="369332"/>
          </a:xfrm>
          <a:prstGeom prst="rect">
            <a:avLst/>
          </a:prstGeom>
        </p:spPr>
        <p:txBody>
          <a:bodyPr wrap="none">
            <a:spAutoFit/>
          </a:bodyPr>
          <a:lstStyle/>
          <a:p>
            <a:r>
              <a:rPr lang="en-GB" b="1" dirty="0" err="1" smtClean="0">
                <a:solidFill>
                  <a:prstClr val="black"/>
                </a:solidFill>
              </a:rPr>
              <a:t>Υπέρ</a:t>
            </a:r>
            <a:endParaRPr lang="el-GR" dirty="0"/>
          </a:p>
        </p:txBody>
      </p:sp>
      <p:sp>
        <p:nvSpPr>
          <p:cNvPr id="7169" name="AutoShape 1"/>
          <p:cNvSpPr>
            <a:spLocks noChangeArrowheads="1"/>
          </p:cNvSpPr>
          <p:nvPr/>
        </p:nvSpPr>
        <p:spPr bwMode="auto">
          <a:xfrm>
            <a:off x="3810000" y="2514600"/>
            <a:ext cx="2286000" cy="114300"/>
          </a:xfrm>
          <a:prstGeom prst="leftRightArrow">
            <a:avLst>
              <a:gd name="adj1" fmla="val 50000"/>
              <a:gd name="adj2" fmla="val 400000"/>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7170" name="AutoShape 2"/>
          <p:cNvSpPr>
            <a:spLocks/>
          </p:cNvSpPr>
          <p:nvPr/>
        </p:nvSpPr>
        <p:spPr bwMode="auto">
          <a:xfrm>
            <a:off x="1447800" y="1066800"/>
            <a:ext cx="114300" cy="1257300"/>
          </a:xfrm>
          <a:prstGeom prst="leftBrace">
            <a:avLst>
              <a:gd name="adj1" fmla="val 91667"/>
              <a:gd name="adj2" fmla="val 5000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171" name="AutoShape 3"/>
          <p:cNvSpPr>
            <a:spLocks/>
          </p:cNvSpPr>
          <p:nvPr/>
        </p:nvSpPr>
        <p:spPr bwMode="auto">
          <a:xfrm>
            <a:off x="1447800" y="2819400"/>
            <a:ext cx="114300" cy="3314700"/>
          </a:xfrm>
          <a:prstGeom prst="leftBrace">
            <a:avLst>
              <a:gd name="adj1" fmla="val 241667"/>
              <a:gd name="adj2" fmla="val 5000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a:solidFill>
            <a:schemeClr val="bg2">
              <a:lumMod val="75000"/>
            </a:schemeClr>
          </a:solidFill>
        </p:spPr>
        <p:txBody>
          <a:bodyPr>
            <a:normAutofit fontScale="90000"/>
          </a:bodyPr>
          <a:lstStyle/>
          <a:p>
            <a:r>
              <a:rPr lang="el-GR" sz="2800" b="1" u="sng" dirty="0" smtClean="0"/>
              <a:t>Η κατάσταση σήμερα</a:t>
            </a:r>
            <a:endParaRPr lang="el-GR" sz="2800" dirty="0"/>
          </a:p>
        </p:txBody>
      </p:sp>
      <p:sp>
        <p:nvSpPr>
          <p:cNvPr id="3" name="Content Placeholder 2"/>
          <p:cNvSpPr>
            <a:spLocks noGrp="1"/>
          </p:cNvSpPr>
          <p:nvPr>
            <p:ph idx="1"/>
          </p:nvPr>
        </p:nvSpPr>
        <p:spPr>
          <a:xfrm>
            <a:off x="457200" y="838200"/>
            <a:ext cx="8229600" cy="5791200"/>
          </a:xfrm>
        </p:spPr>
        <p:txBody>
          <a:bodyPr>
            <a:noAutofit/>
          </a:bodyPr>
          <a:lstStyle/>
          <a:p>
            <a:pPr lvl="0">
              <a:spcBef>
                <a:spcPts val="0"/>
              </a:spcBef>
              <a:buNone/>
            </a:pPr>
            <a:r>
              <a:rPr lang="el-GR" sz="1400" b="1" u="sng" dirty="0" smtClean="0"/>
              <a:t>Συνθήκη του Άμστερνταμ  (1997)</a:t>
            </a:r>
            <a:endParaRPr lang="el-GR" sz="1400" b="1" dirty="0" smtClean="0"/>
          </a:p>
          <a:p>
            <a:pPr lvl="1">
              <a:spcBef>
                <a:spcPts val="0"/>
              </a:spcBef>
              <a:buFont typeface="Wingdings" pitchFamily="2" charset="2"/>
              <a:buChar char="q"/>
            </a:pPr>
            <a:r>
              <a:rPr lang="el-GR" sz="1400" b="1" dirty="0" smtClean="0"/>
              <a:t>Το Η. Βασίλειο υπογράφει την Χάρτα – Ενσωμάτωση στις Συνθήκες.</a:t>
            </a:r>
          </a:p>
          <a:p>
            <a:pPr lvl="1">
              <a:spcBef>
                <a:spcPts val="0"/>
              </a:spcBef>
              <a:buFont typeface="Wingdings" pitchFamily="2" charset="2"/>
              <a:buChar char="q"/>
            </a:pPr>
            <a:r>
              <a:rPr lang="el-GR" sz="1400" b="1" dirty="0" smtClean="0"/>
              <a:t>Απόφαση για συντονισμό πολιτικών απασχόλησης.</a:t>
            </a:r>
          </a:p>
          <a:p>
            <a:pPr>
              <a:spcBef>
                <a:spcPts val="0"/>
              </a:spcBef>
              <a:buNone/>
            </a:pPr>
            <a:r>
              <a:rPr lang="el-GR" sz="1400" b="1" dirty="0" smtClean="0"/>
              <a:t> </a:t>
            </a:r>
          </a:p>
          <a:p>
            <a:pPr lvl="0">
              <a:spcBef>
                <a:spcPts val="0"/>
              </a:spcBef>
              <a:buNone/>
            </a:pPr>
            <a:r>
              <a:rPr lang="el-GR" sz="1400" b="1" u="sng" dirty="0" smtClean="0"/>
              <a:t>Λήψη αποφάσεων (οδηγιών) με ειδική πλειοψηφία στους εξής τομείς:</a:t>
            </a:r>
            <a:endParaRPr lang="el-GR" sz="1400" b="1" dirty="0" smtClean="0"/>
          </a:p>
          <a:p>
            <a:pPr lvl="1">
              <a:spcBef>
                <a:spcPts val="0"/>
              </a:spcBef>
              <a:buFont typeface="Wingdings" pitchFamily="2" charset="2"/>
              <a:buChar char="q"/>
            </a:pPr>
            <a:r>
              <a:rPr lang="el-GR" sz="1400" b="1" dirty="0" smtClean="0"/>
              <a:t>Υγεία και ασφάλεια στη δουλειά.</a:t>
            </a:r>
          </a:p>
          <a:p>
            <a:pPr lvl="1">
              <a:spcBef>
                <a:spcPts val="0"/>
              </a:spcBef>
              <a:buFont typeface="Wingdings" pitchFamily="2" charset="2"/>
              <a:buChar char="q"/>
            </a:pPr>
            <a:r>
              <a:rPr lang="el-GR" sz="1400" b="1" dirty="0" smtClean="0"/>
              <a:t>Ίση μεταχείριση των μερικώς απασχολούμενων εργαζομένων</a:t>
            </a:r>
          </a:p>
          <a:p>
            <a:pPr lvl="1">
              <a:spcBef>
                <a:spcPts val="0"/>
              </a:spcBef>
              <a:buNone/>
            </a:pPr>
            <a:r>
              <a:rPr lang="el-GR" sz="1400" b="1" dirty="0" smtClean="0"/>
              <a:t>		(8 ώρες την εβδομάδα: κατάρτιση / εργασιακά </a:t>
            </a:r>
            <a:r>
              <a:rPr lang="el-GR" sz="1400" b="1" dirty="0" err="1" smtClean="0"/>
              <a:t>κ΄</a:t>
            </a:r>
            <a:r>
              <a:rPr lang="el-GR" sz="1400" b="1" dirty="0" smtClean="0"/>
              <a:t> ασφαλιστικά δικαιώματα).</a:t>
            </a:r>
          </a:p>
          <a:p>
            <a:pPr lvl="1">
              <a:spcBef>
                <a:spcPts val="0"/>
              </a:spcBef>
              <a:buFont typeface="Wingdings" pitchFamily="2" charset="2"/>
              <a:buChar char="q"/>
            </a:pPr>
            <a:r>
              <a:rPr lang="el-GR" sz="1400" b="1" dirty="0" smtClean="0"/>
              <a:t>Ίση μεταχείριση ανδρών και γυναικών</a:t>
            </a:r>
          </a:p>
          <a:p>
            <a:pPr lvl="1">
              <a:spcBef>
                <a:spcPts val="0"/>
              </a:spcBef>
              <a:buNone/>
            </a:pPr>
            <a:r>
              <a:rPr lang="el-GR" sz="1400" b="1" dirty="0" smtClean="0"/>
              <a:t>		(Το 85% των μερικώς απασχολούμενων στην ΕΕ είναι γυναίκες).</a:t>
            </a:r>
          </a:p>
          <a:p>
            <a:pPr lvl="1">
              <a:spcBef>
                <a:spcPts val="0"/>
              </a:spcBef>
              <a:buFont typeface="Wingdings" pitchFamily="2" charset="2"/>
              <a:buChar char="q"/>
            </a:pPr>
            <a:r>
              <a:rPr lang="el-GR" sz="1400" b="1" dirty="0" smtClean="0"/>
              <a:t>Άδεια μητρότητας μετά αποδοχών, </a:t>
            </a:r>
            <a:r>
              <a:rPr lang="el-GR" sz="1400" b="1" dirty="0" err="1" smtClean="0"/>
              <a:t>κ΄</a:t>
            </a:r>
            <a:r>
              <a:rPr lang="el-GR" sz="1400" b="1" dirty="0" smtClean="0"/>
              <a:t> άδεια πατρότητας.</a:t>
            </a:r>
          </a:p>
          <a:p>
            <a:pPr lvl="1">
              <a:spcBef>
                <a:spcPts val="0"/>
              </a:spcBef>
              <a:buFont typeface="Wingdings" pitchFamily="2" charset="2"/>
              <a:buChar char="q"/>
            </a:pPr>
            <a:r>
              <a:rPr lang="el-GR" sz="1400" b="1" dirty="0" smtClean="0"/>
              <a:t>Εργασιακές συνθήκες - χρόνος εργασίας </a:t>
            </a:r>
            <a:r>
              <a:rPr lang="el-GR" sz="1400" b="1" dirty="0" err="1" smtClean="0"/>
              <a:t>κ΄</a:t>
            </a:r>
            <a:r>
              <a:rPr lang="el-GR" sz="1400" b="1" dirty="0" smtClean="0"/>
              <a:t> άδειας.</a:t>
            </a:r>
          </a:p>
          <a:p>
            <a:pPr lvl="1">
              <a:spcBef>
                <a:spcPts val="0"/>
              </a:spcBef>
              <a:buFont typeface="Wingdings" pitchFamily="2" charset="2"/>
              <a:buChar char="q"/>
            </a:pPr>
            <a:r>
              <a:rPr lang="el-GR" sz="1400" b="1" dirty="0" smtClean="0"/>
              <a:t>Πληροφόρηση </a:t>
            </a:r>
            <a:r>
              <a:rPr lang="el-GR" sz="1400" b="1" dirty="0" err="1" smtClean="0"/>
              <a:t>κ΄</a:t>
            </a:r>
            <a:r>
              <a:rPr lang="el-GR" sz="1400" b="1" dirty="0" smtClean="0"/>
              <a:t> συμμετοχή εργαζομένων.</a:t>
            </a:r>
          </a:p>
          <a:p>
            <a:pPr lvl="1">
              <a:spcBef>
                <a:spcPts val="0"/>
              </a:spcBef>
              <a:buFont typeface="Wingdings" pitchFamily="2" charset="2"/>
              <a:buChar char="q"/>
            </a:pPr>
            <a:r>
              <a:rPr lang="el-GR" sz="1400" b="1" dirty="0" smtClean="0"/>
              <a:t>Ενσωμάτωση ανέργων (17 εκ. Άνεργοι </a:t>
            </a:r>
            <a:r>
              <a:rPr lang="el-GR" sz="1400" b="1" dirty="0" smtClean="0">
                <a:sym typeface="Wingdings"/>
              </a:rPr>
              <a:t></a:t>
            </a:r>
            <a:r>
              <a:rPr lang="el-GR" sz="1400" b="1" dirty="0" smtClean="0"/>
              <a:t> Εθνικά Σχέδια Δράσης)</a:t>
            </a:r>
          </a:p>
          <a:p>
            <a:pPr>
              <a:spcBef>
                <a:spcPts val="0"/>
              </a:spcBef>
              <a:buNone/>
            </a:pPr>
            <a:endParaRPr lang="el-GR" sz="1400" b="1" dirty="0" smtClean="0"/>
          </a:p>
          <a:p>
            <a:pPr lvl="0">
              <a:spcBef>
                <a:spcPts val="0"/>
              </a:spcBef>
              <a:buNone/>
            </a:pPr>
            <a:r>
              <a:rPr lang="el-GR" sz="1400" b="1" u="sng" dirty="0" smtClean="0"/>
              <a:t>Λήψη αποφάσεων (οδηγιών) με ομοφωνία στους εξής τομείς:</a:t>
            </a:r>
            <a:endParaRPr lang="el-GR" sz="1400" b="1" dirty="0" smtClean="0"/>
          </a:p>
          <a:p>
            <a:pPr lvl="1">
              <a:spcBef>
                <a:spcPts val="0"/>
              </a:spcBef>
              <a:buFont typeface="Wingdings" pitchFamily="2" charset="2"/>
              <a:buChar char="q"/>
            </a:pPr>
            <a:r>
              <a:rPr lang="el-GR" sz="1400" b="1" dirty="0" smtClean="0"/>
              <a:t>Κοινωνική ασφάλιση </a:t>
            </a:r>
            <a:r>
              <a:rPr lang="el-GR" sz="1400" b="1" dirty="0" err="1" smtClean="0"/>
              <a:t>κ΄</a:t>
            </a:r>
            <a:r>
              <a:rPr lang="el-GR" sz="1400" b="1" dirty="0" smtClean="0"/>
              <a:t> προστασία.</a:t>
            </a:r>
          </a:p>
          <a:p>
            <a:pPr lvl="1">
              <a:spcBef>
                <a:spcPts val="0"/>
              </a:spcBef>
              <a:buFont typeface="Wingdings" pitchFamily="2" charset="2"/>
              <a:buChar char="q"/>
            </a:pPr>
            <a:r>
              <a:rPr lang="el-GR" sz="1400" b="1" dirty="0" smtClean="0"/>
              <a:t>Καθεστώς απολύσεως εργατών.</a:t>
            </a:r>
          </a:p>
          <a:p>
            <a:pPr lvl="1">
              <a:spcBef>
                <a:spcPts val="0"/>
              </a:spcBef>
              <a:buFont typeface="Wingdings" pitchFamily="2" charset="2"/>
              <a:buChar char="q"/>
            </a:pPr>
            <a:r>
              <a:rPr lang="el-GR" sz="1400" b="1" dirty="0" smtClean="0"/>
              <a:t>Καθεστώς μεταναστών εργαζομένων.</a:t>
            </a:r>
          </a:p>
          <a:p>
            <a:pPr lvl="1">
              <a:spcBef>
                <a:spcPts val="0"/>
              </a:spcBef>
              <a:buFont typeface="Wingdings" pitchFamily="2" charset="2"/>
              <a:buChar char="q"/>
            </a:pPr>
            <a:r>
              <a:rPr lang="el-GR" sz="1400" b="1" dirty="0" smtClean="0"/>
              <a:t>Συνδικαλιστικά ζητήματα.</a:t>
            </a:r>
          </a:p>
          <a:p>
            <a:pPr lvl="1">
              <a:spcBef>
                <a:spcPts val="0"/>
              </a:spcBef>
              <a:buFont typeface="Wingdings" pitchFamily="2" charset="2"/>
              <a:buChar char="q"/>
            </a:pPr>
            <a:r>
              <a:rPr lang="el-GR" sz="1400" b="1" dirty="0" smtClean="0"/>
              <a:t>Επιδοτήσεις θέσεων εργασίας </a:t>
            </a:r>
          </a:p>
          <a:p>
            <a:pPr>
              <a:spcBef>
                <a:spcPts val="0"/>
              </a:spcBef>
              <a:buNone/>
            </a:pPr>
            <a:r>
              <a:rPr lang="el-GR" sz="1400" b="1" dirty="0" smtClean="0"/>
              <a:t> </a:t>
            </a:r>
          </a:p>
          <a:p>
            <a:pPr lvl="0">
              <a:spcBef>
                <a:spcPts val="0"/>
              </a:spcBef>
              <a:buNone/>
            </a:pPr>
            <a:r>
              <a:rPr lang="el-GR" sz="1400" b="1" u="sng" dirty="0" smtClean="0"/>
              <a:t>Θέματα πέραν της δικαιοδοσίας της ΕΕ:</a:t>
            </a:r>
            <a:endParaRPr lang="el-GR" sz="1400" b="1" dirty="0" smtClean="0"/>
          </a:p>
          <a:p>
            <a:pPr lvl="1">
              <a:spcBef>
                <a:spcPts val="0"/>
              </a:spcBef>
              <a:buFont typeface="Wingdings" pitchFamily="2" charset="2"/>
              <a:buChar char="q"/>
            </a:pPr>
            <a:r>
              <a:rPr lang="el-GR" sz="1400" b="1" dirty="0" smtClean="0"/>
              <a:t>Συλλογικές διαπραγματεύσεις.</a:t>
            </a:r>
          </a:p>
          <a:p>
            <a:pPr lvl="1">
              <a:spcBef>
                <a:spcPts val="0"/>
              </a:spcBef>
              <a:buFont typeface="Wingdings" pitchFamily="2" charset="2"/>
              <a:buChar char="q"/>
            </a:pPr>
            <a:r>
              <a:rPr lang="el-GR" sz="1400" b="1" dirty="0" smtClean="0"/>
              <a:t>Απεργίες.</a:t>
            </a:r>
          </a:p>
          <a:p>
            <a:pPr lvl="1">
              <a:spcBef>
                <a:spcPts val="0"/>
              </a:spcBef>
              <a:buFont typeface="Wingdings" pitchFamily="2" charset="2"/>
              <a:buChar char="q"/>
            </a:pPr>
            <a:r>
              <a:rPr lang="el-GR" sz="1400" b="1" dirty="0" smtClean="0"/>
              <a:t>Ελάχιστος μισθός.</a:t>
            </a:r>
          </a:p>
          <a:p>
            <a:pPr>
              <a:spcBef>
                <a:spcPts val="0"/>
              </a:spcBef>
              <a:buNone/>
            </a:pPr>
            <a:endParaRPr lang="el-GR"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a:solidFill>
            <a:schemeClr val="bg2">
              <a:lumMod val="75000"/>
            </a:schemeClr>
          </a:solidFill>
        </p:spPr>
        <p:txBody>
          <a:bodyPr>
            <a:normAutofit fontScale="90000"/>
          </a:bodyPr>
          <a:lstStyle/>
          <a:p>
            <a:r>
              <a:rPr lang="el-GR" sz="2800" b="1" u="sng" dirty="0" smtClean="0"/>
              <a:t>Στρατηγική της </a:t>
            </a:r>
            <a:r>
              <a:rPr lang="el-GR" sz="2800" b="1" u="sng" dirty="0" err="1" smtClean="0"/>
              <a:t>Λισσαβώνας</a:t>
            </a:r>
            <a:r>
              <a:rPr lang="el-GR" sz="2800" b="1" u="sng" dirty="0" smtClean="0"/>
              <a:t> (2000)</a:t>
            </a:r>
            <a:r>
              <a:rPr lang="el-GR" sz="2800" dirty="0" smtClean="0"/>
              <a:t> </a:t>
            </a:r>
            <a:endParaRPr lang="el-GR" sz="2800" dirty="0"/>
          </a:p>
        </p:txBody>
      </p:sp>
      <p:sp>
        <p:nvSpPr>
          <p:cNvPr id="3" name="Content Placeholder 2"/>
          <p:cNvSpPr>
            <a:spLocks noGrp="1"/>
          </p:cNvSpPr>
          <p:nvPr>
            <p:ph idx="1"/>
          </p:nvPr>
        </p:nvSpPr>
        <p:spPr>
          <a:xfrm>
            <a:off x="457200" y="1752600"/>
            <a:ext cx="8229600" cy="4724400"/>
          </a:xfrm>
        </p:spPr>
        <p:txBody>
          <a:bodyPr>
            <a:noAutofit/>
          </a:bodyPr>
          <a:lstStyle/>
          <a:p>
            <a:pPr>
              <a:spcBef>
                <a:spcPts val="0"/>
              </a:spcBef>
              <a:buNone/>
            </a:pPr>
            <a:r>
              <a:rPr lang="el-GR" sz="1600" b="1" u="sng" dirty="0" smtClean="0"/>
              <a:t>ΤΙ;   </a:t>
            </a:r>
            <a:r>
              <a:rPr lang="el-GR" sz="1600" b="1" u="sng" dirty="0" smtClean="0">
                <a:sym typeface="Wingdings"/>
              </a:rPr>
              <a:t></a:t>
            </a:r>
            <a:r>
              <a:rPr lang="el-GR" sz="1600" b="1" u="sng" dirty="0" smtClean="0"/>
              <a:t> 10 θεματικοί άξονες</a:t>
            </a:r>
            <a:endParaRPr lang="el-GR" sz="1600" b="1" dirty="0" smtClean="0"/>
          </a:p>
          <a:p>
            <a:pPr>
              <a:spcBef>
                <a:spcPts val="0"/>
              </a:spcBef>
              <a:buNone/>
            </a:pPr>
            <a:endParaRPr lang="el-GR" sz="1600" b="1" dirty="0" smtClean="0"/>
          </a:p>
          <a:p>
            <a:pPr lvl="1">
              <a:spcBef>
                <a:spcPts val="0"/>
              </a:spcBef>
              <a:buFont typeface="Wingdings" pitchFamily="2" charset="2"/>
              <a:buChar char="q"/>
            </a:pPr>
            <a:r>
              <a:rPr lang="el-GR" sz="1600" b="1" dirty="0" smtClean="0"/>
              <a:t>Δημιουργία ευρωπαϊκού χώρου γνώσης </a:t>
            </a:r>
            <a:r>
              <a:rPr lang="el-GR" sz="1600" b="1" dirty="0" err="1" smtClean="0"/>
              <a:t>κ΄</a:t>
            </a:r>
            <a:r>
              <a:rPr lang="el-GR" sz="1600" b="1" dirty="0" smtClean="0"/>
              <a:t> πληροφορίας για πολίτες και επιχειρήσεις</a:t>
            </a:r>
          </a:p>
          <a:p>
            <a:pPr lvl="1">
              <a:spcBef>
                <a:spcPts val="0"/>
              </a:spcBef>
              <a:buFont typeface="Wingdings" pitchFamily="2" charset="2"/>
              <a:buChar char="q"/>
            </a:pPr>
            <a:r>
              <a:rPr lang="el-GR" sz="1600" b="1" dirty="0" smtClean="0"/>
              <a:t>Έρευνα </a:t>
            </a:r>
            <a:r>
              <a:rPr lang="el-GR" sz="1600" b="1" dirty="0" err="1" smtClean="0"/>
              <a:t>κ΄</a:t>
            </a:r>
            <a:r>
              <a:rPr lang="el-GR" sz="1600" b="1" dirty="0" smtClean="0"/>
              <a:t> καινοτομία</a:t>
            </a:r>
          </a:p>
          <a:p>
            <a:pPr lvl="1">
              <a:spcBef>
                <a:spcPts val="0"/>
              </a:spcBef>
              <a:buFont typeface="Wingdings" pitchFamily="2" charset="2"/>
              <a:buChar char="q"/>
            </a:pPr>
            <a:r>
              <a:rPr lang="el-GR" sz="1600" b="1" dirty="0" smtClean="0"/>
              <a:t>Συνεργασία επιχειρήσεων με ερευνητικούς φορείς για καινοτόμες δράσεις</a:t>
            </a:r>
          </a:p>
          <a:p>
            <a:pPr lvl="1">
              <a:spcBef>
                <a:spcPts val="0"/>
              </a:spcBef>
              <a:buFont typeface="Wingdings" pitchFamily="2" charset="2"/>
              <a:buChar char="q"/>
            </a:pPr>
            <a:r>
              <a:rPr lang="el-GR" sz="1600" b="1" dirty="0" smtClean="0"/>
              <a:t>…ανάπτυξη ενιαίας αγοράς / μακροοικονομικές μεταρρυθμίσεις κλπ.</a:t>
            </a:r>
          </a:p>
          <a:p>
            <a:pPr lvl="1">
              <a:spcBef>
                <a:spcPts val="0"/>
              </a:spcBef>
              <a:buFont typeface="Wingdings" pitchFamily="2" charset="2"/>
              <a:buChar char="q"/>
            </a:pPr>
            <a:r>
              <a:rPr lang="el-GR" sz="1600" b="1" dirty="0" smtClean="0"/>
              <a:t>Αύξηση της απασχόλησης στο 70% ως το 2010</a:t>
            </a:r>
          </a:p>
          <a:p>
            <a:pPr lvl="1">
              <a:spcBef>
                <a:spcPts val="0"/>
              </a:spcBef>
              <a:buNone/>
            </a:pPr>
            <a:r>
              <a:rPr lang="el-GR" sz="1600" b="1" dirty="0" smtClean="0"/>
              <a:t>	   (γυναικεία απασχόληση στο 60% ως το 2010)</a:t>
            </a:r>
          </a:p>
          <a:p>
            <a:pPr lvl="1">
              <a:spcBef>
                <a:spcPts val="0"/>
              </a:spcBef>
              <a:buFont typeface="Wingdings" pitchFamily="2" charset="2"/>
              <a:buChar char="q"/>
            </a:pPr>
            <a:r>
              <a:rPr lang="el-GR" sz="1600" b="1" dirty="0" smtClean="0"/>
              <a:t>Ανάπτυξη προγραμμάτων για τη φτώχια και τον κοινωνικό αποκλεισμό</a:t>
            </a:r>
          </a:p>
          <a:p>
            <a:pPr>
              <a:spcBef>
                <a:spcPts val="0"/>
              </a:spcBef>
              <a:buNone/>
            </a:pPr>
            <a:r>
              <a:rPr lang="el-GR" sz="1600" b="1" dirty="0" smtClean="0"/>
              <a:t> </a:t>
            </a:r>
          </a:p>
          <a:p>
            <a:pPr>
              <a:spcBef>
                <a:spcPts val="0"/>
              </a:spcBef>
              <a:buNone/>
            </a:pPr>
            <a:r>
              <a:rPr lang="el-GR" sz="1600" b="1" u="sng" dirty="0" smtClean="0"/>
              <a:t>ΠΩΣ;  </a:t>
            </a:r>
            <a:r>
              <a:rPr lang="el-GR" sz="1600" b="1" u="sng" dirty="0" smtClean="0">
                <a:sym typeface="Wingdings"/>
              </a:rPr>
              <a:t></a:t>
            </a:r>
            <a:r>
              <a:rPr lang="el-GR" sz="1600" b="1" u="sng" dirty="0" smtClean="0"/>
              <a:t> Ανοικτή Μέθοδος Συντονισμού</a:t>
            </a:r>
            <a:endParaRPr lang="el-GR" sz="1600" b="1" dirty="0" smtClean="0"/>
          </a:p>
          <a:p>
            <a:pPr>
              <a:spcBef>
                <a:spcPts val="0"/>
              </a:spcBef>
              <a:buNone/>
            </a:pPr>
            <a:endParaRPr lang="el-GR" sz="1600" b="1" dirty="0" smtClean="0"/>
          </a:p>
          <a:p>
            <a:pPr lvl="1">
              <a:spcBef>
                <a:spcPts val="0"/>
              </a:spcBef>
              <a:buFont typeface="Wingdings" pitchFamily="2" charset="2"/>
              <a:buChar char="q"/>
            </a:pPr>
            <a:r>
              <a:rPr lang="el-GR" sz="1600" b="1" dirty="0" smtClean="0"/>
              <a:t>Η ΕΕ καθορίζει γενικούς στόχους </a:t>
            </a:r>
            <a:r>
              <a:rPr lang="el-GR" sz="1600" b="1" dirty="0" err="1" smtClean="0"/>
              <a:t>κ΄</a:t>
            </a:r>
            <a:r>
              <a:rPr lang="el-GR" sz="1600" b="1" dirty="0" smtClean="0"/>
              <a:t> κατευθυντήριες γραμμές.</a:t>
            </a:r>
          </a:p>
          <a:p>
            <a:pPr lvl="1">
              <a:spcBef>
                <a:spcPts val="0"/>
              </a:spcBef>
              <a:buFont typeface="Wingdings" pitchFamily="2" charset="2"/>
              <a:buChar char="q"/>
            </a:pPr>
            <a:r>
              <a:rPr lang="el-GR" sz="1600" b="1" dirty="0" smtClean="0"/>
              <a:t>Τα κράτη προσαρμόζουν τους στόχους σε εθνικούς, ενώ συνεργάζονται και μεταξύ τους (ανταλλαγή εμπειριών / ανάδειξη καλών πρακτικών).</a:t>
            </a:r>
          </a:p>
          <a:p>
            <a:pPr lvl="1">
              <a:spcBef>
                <a:spcPts val="0"/>
              </a:spcBef>
              <a:buFont typeface="Wingdings" pitchFamily="2" charset="2"/>
              <a:buChar char="q"/>
            </a:pPr>
            <a:r>
              <a:rPr lang="el-GR" sz="1600" b="1" dirty="0" smtClean="0"/>
              <a:t>Οι στόχοι </a:t>
            </a:r>
            <a:r>
              <a:rPr lang="el-GR" sz="1600" b="1" dirty="0" err="1" smtClean="0"/>
              <a:t>ποσοτικοποιούνται</a:t>
            </a:r>
            <a:r>
              <a:rPr lang="el-GR" sz="1600" b="1" dirty="0" smtClean="0"/>
              <a:t> και καταγράφεται το μέγεθος επιτυχίας ανά χώρα και περιφέρεια. </a:t>
            </a:r>
          </a:p>
          <a:p>
            <a:pPr lvl="1">
              <a:spcBef>
                <a:spcPts val="0"/>
              </a:spcBef>
              <a:buFont typeface="Wingdings" pitchFamily="2" charset="2"/>
              <a:buChar char="q"/>
            </a:pPr>
            <a:r>
              <a:rPr lang="el-GR" sz="1600" b="1" dirty="0" smtClean="0"/>
              <a:t>Τα επιτεύγματα αξιολογούνται από ειδικές επιτροπές και δημοσιεύονται…</a:t>
            </a:r>
          </a:p>
          <a:p>
            <a:pPr>
              <a:spcBef>
                <a:spcPts val="0"/>
              </a:spcBef>
              <a:buNone/>
            </a:pPr>
            <a:endParaRPr lang="el-GR" sz="1600" b="1" dirty="0"/>
          </a:p>
        </p:txBody>
      </p:sp>
      <p:sp>
        <p:nvSpPr>
          <p:cNvPr id="5121" name="Text Box 1"/>
          <p:cNvSpPr txBox="1">
            <a:spLocks noChangeArrowheads="1"/>
          </p:cNvSpPr>
          <p:nvPr/>
        </p:nvSpPr>
        <p:spPr bwMode="auto">
          <a:xfrm>
            <a:off x="609600" y="914400"/>
            <a:ext cx="8077200" cy="646331"/>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b="1" i="0" u="none" strike="noStrike" cap="none" normalizeH="0" baseline="0" dirty="0" smtClean="0">
                <a:ln>
                  <a:noFill/>
                </a:ln>
                <a:solidFill>
                  <a:schemeClr val="tx1"/>
                </a:solidFill>
                <a:effectLst/>
                <a:latin typeface="Calibri" pitchFamily="34" charset="0"/>
              </a:rPr>
              <a:t>Η οικονομική ανταγωνιστικότητα αποτελεί την άλλη όψη του νομίσματος της κοινωνικής ευημερίας</a:t>
            </a:r>
            <a:endParaRPr kumimoji="0" lang="el-GR"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458200" cy="2971800"/>
          </a:xfrm>
          <a:ln>
            <a:solidFill>
              <a:schemeClr val="tx1"/>
            </a:solidFill>
          </a:ln>
        </p:spPr>
        <p:txBody>
          <a:bodyPr>
            <a:noAutofit/>
          </a:bodyPr>
          <a:lstStyle/>
          <a:p>
            <a:pPr algn="ctr">
              <a:spcBef>
                <a:spcPts val="0"/>
              </a:spcBef>
              <a:buNone/>
            </a:pPr>
            <a:r>
              <a:rPr lang="el-GR" sz="1600" b="1" u="sng" dirty="0" smtClean="0"/>
              <a:t>Προοπτική διεύρυνσης της Ευρωπαϊκής κοινωνικής πολιτικής </a:t>
            </a:r>
            <a:endParaRPr lang="el-GR" sz="1600" b="1" dirty="0" smtClean="0"/>
          </a:p>
          <a:p>
            <a:pPr>
              <a:spcBef>
                <a:spcPts val="0"/>
              </a:spcBef>
              <a:buNone/>
            </a:pPr>
            <a:r>
              <a:rPr lang="el-GR" sz="1600" b="1" dirty="0" smtClean="0"/>
              <a:t> </a:t>
            </a:r>
          </a:p>
          <a:p>
            <a:pPr>
              <a:spcBef>
                <a:spcPts val="0"/>
              </a:spcBef>
              <a:buNone/>
            </a:pPr>
            <a:endParaRPr lang="el-GR" sz="1600" b="1" dirty="0" smtClean="0"/>
          </a:p>
          <a:p>
            <a:pPr algn="ctr">
              <a:spcBef>
                <a:spcPts val="0"/>
              </a:spcBef>
              <a:buNone/>
            </a:pPr>
            <a:r>
              <a:rPr lang="el-GR" sz="1600" b="1" u="sng" dirty="0" smtClean="0"/>
              <a:t>Χάρτης των Θεμελιωδών Δικαιωμάτων της ΕΕ (2000)</a:t>
            </a:r>
            <a:endParaRPr lang="el-GR" sz="1600" b="1" dirty="0" smtClean="0"/>
          </a:p>
          <a:p>
            <a:pPr>
              <a:spcBef>
                <a:spcPts val="0"/>
              </a:spcBef>
              <a:buNone/>
            </a:pPr>
            <a:r>
              <a:rPr lang="el-GR" sz="1600" b="1" dirty="0" smtClean="0"/>
              <a:t> </a:t>
            </a:r>
          </a:p>
          <a:p>
            <a:pPr>
              <a:spcBef>
                <a:spcPts val="0"/>
              </a:spcBef>
              <a:buNone/>
            </a:pPr>
            <a:r>
              <a:rPr lang="el-GR" sz="1600" b="1" dirty="0" smtClean="0"/>
              <a:t>Τονίζει την αναγκαιότητα να αναγνωριστεί:</a:t>
            </a:r>
          </a:p>
          <a:p>
            <a:pPr>
              <a:spcBef>
                <a:spcPts val="0"/>
              </a:spcBef>
              <a:buNone/>
            </a:pPr>
            <a:r>
              <a:rPr lang="el-GR" sz="1600" b="1" dirty="0" smtClean="0"/>
              <a:t> ‘…το δικαίωμα κοινωνικής αρωγής και στεγαστικής βοήθειας προς εξασφάλιση αξιοπρεπούς διαβίωσης σε όλους όσους δεν διαθέτουν επαρκείς πόρους’ (</a:t>
            </a:r>
            <a:r>
              <a:rPr lang="en-GB" sz="1600" b="1" dirty="0" smtClean="0"/>
              <a:t>EC</a:t>
            </a:r>
            <a:r>
              <a:rPr lang="el-GR" sz="1600" b="1" dirty="0" smtClean="0"/>
              <a:t>, 2000: 16 - </a:t>
            </a:r>
            <a:r>
              <a:rPr lang="en-GB" sz="1600" b="1" dirty="0" smtClean="0"/>
              <a:t>Article</a:t>
            </a:r>
            <a:r>
              <a:rPr lang="el-GR" sz="1600" b="1" dirty="0" smtClean="0"/>
              <a:t> 34).  </a:t>
            </a:r>
          </a:p>
          <a:p>
            <a:pPr>
              <a:spcBef>
                <a:spcPts val="0"/>
              </a:spcBef>
              <a:buNone/>
            </a:pPr>
            <a:r>
              <a:rPr lang="el-GR" sz="1600" b="1" dirty="0" smtClean="0"/>
              <a:t> </a:t>
            </a:r>
          </a:p>
          <a:p>
            <a:pPr>
              <a:spcBef>
                <a:spcPts val="0"/>
              </a:spcBef>
              <a:buNone/>
            </a:pPr>
            <a:r>
              <a:rPr lang="el-GR" sz="1600" b="1" dirty="0" smtClean="0">
                <a:sym typeface="Wingdings"/>
              </a:rPr>
              <a:t>	</a:t>
            </a:r>
            <a:r>
              <a:rPr lang="el-GR" sz="1600" b="1" dirty="0" smtClean="0"/>
              <a:t> </a:t>
            </a:r>
            <a:r>
              <a:rPr lang="en-US" sz="1600" b="1" dirty="0" smtClean="0"/>
              <a:t>A</a:t>
            </a:r>
            <a:r>
              <a:rPr lang="el-GR" sz="1600" b="1" dirty="0" err="1" smtClean="0"/>
              <a:t>ναφορά</a:t>
            </a:r>
            <a:r>
              <a:rPr lang="el-GR" sz="1600" b="1" dirty="0" smtClean="0"/>
              <a:t> του Χάρτη στη Συνθήκη της Λισσαβόνας (2007) </a:t>
            </a:r>
          </a:p>
          <a:p>
            <a:pPr>
              <a:spcBef>
                <a:spcPts val="0"/>
              </a:spcBef>
              <a:buNone/>
            </a:pPr>
            <a:r>
              <a:rPr lang="el-GR" sz="1600" b="1" dirty="0" smtClean="0">
                <a:sym typeface="Wingdings"/>
              </a:rPr>
              <a:t>	</a:t>
            </a:r>
            <a:r>
              <a:rPr lang="el-GR" sz="1600" b="1" dirty="0" smtClean="0"/>
              <a:t> Δημιουργία Ευρωπαϊκού Οργανισμού Θεμελιωδών Δικαιωμάτων (2007) </a:t>
            </a:r>
          </a:p>
          <a:p>
            <a:pPr>
              <a:spcBef>
                <a:spcPts val="0"/>
              </a:spcBef>
            </a:pPr>
            <a:endParaRPr lang="el-GR" sz="1600" b="1" dirty="0"/>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097" name="Picture 1" descr="σάρωση002"/>
          <p:cNvPicPr>
            <a:picLocks noChangeAspect="1" noChangeArrowheads="1"/>
          </p:cNvPicPr>
          <p:nvPr/>
        </p:nvPicPr>
        <p:blipFill>
          <a:blip r:embed="rId2" cstate="print"/>
          <a:srcRect b="5646"/>
          <a:stretch>
            <a:fillRect/>
          </a:stretch>
        </p:blipFill>
        <p:spPr bwMode="auto">
          <a:xfrm>
            <a:off x="1828800" y="457200"/>
            <a:ext cx="5448300" cy="2971800"/>
          </a:xfrm>
          <a:prstGeom prst="rect">
            <a:avLst/>
          </a:prstGeom>
          <a:noFill/>
        </p:spPr>
      </p:pic>
      <p:sp>
        <p:nvSpPr>
          <p:cNvPr id="4099" name="Rectangle 3"/>
          <p:cNvSpPr>
            <a:spLocks noChangeArrowheads="1"/>
          </p:cNvSpPr>
          <p:nvPr/>
        </p:nvSpPr>
        <p:spPr bwMode="auto">
          <a:xfrm>
            <a:off x="228600" y="152400"/>
            <a:ext cx="8763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342900" algn="l"/>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rPr>
              <a:t>Ευρωπαϊκό Σύστημα Ολοκληρωμένων Στατιστικών Κοινωνικής Προστασίας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ESSPROS</a:t>
            </a:r>
            <a:r>
              <a:rPr kumimoji="0" lang="el-GR" sz="1400" b="1" i="0" u="none" strike="noStrike" cap="none" normalizeH="0" baseline="0" dirty="0" smtClean="0">
                <a:ln>
                  <a:noFill/>
                </a:ln>
                <a:solidFill>
                  <a:schemeClr val="tx1"/>
                </a:solidFill>
                <a:effectLst/>
                <a:latin typeface="Arial" pitchFamily="34" charset="0"/>
                <a:ea typeface="Times New Roman" pitchFamily="18" charset="0"/>
              </a:rPr>
              <a:t>)</a:t>
            </a:r>
            <a:endParaRPr kumimoji="0" lang="el-GR" sz="1800" b="0" i="0" u="none" strike="noStrike" cap="none" normalizeH="0" baseline="0" dirty="0" smtClean="0">
              <a:ln>
                <a:noFill/>
              </a:ln>
              <a:solidFill>
                <a:schemeClr val="tx1"/>
              </a:solidFill>
              <a:effectLst/>
              <a:latin typeface="Arial" pitchFamily="34" charset="0"/>
            </a:endParaRPr>
          </a:p>
        </p:txBody>
      </p:sp>
      <p:sp>
        <p:nvSpPr>
          <p:cNvPr id="7" name="Down Arrow 6"/>
          <p:cNvSpPr/>
          <p:nvPr/>
        </p:nvSpPr>
        <p:spPr>
          <a:xfrm>
            <a:off x="4191000" y="3962400"/>
            <a:ext cx="914400" cy="381000"/>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590800"/>
          </a:xfrm>
        </p:spPr>
        <p:txBody>
          <a:bodyPr>
            <a:normAutofit fontScale="55000" lnSpcReduction="20000"/>
          </a:bodyPr>
          <a:lstStyle/>
          <a:p>
            <a:pPr>
              <a:buFont typeface="Wingdings" pitchFamily="2" charset="2"/>
              <a:buChar char="q"/>
            </a:pPr>
            <a:r>
              <a:rPr lang="el-GR" b="1" dirty="0" smtClean="0"/>
              <a:t>Δεύτερο </a:t>
            </a:r>
            <a:r>
              <a:rPr lang="el-GR" b="1" dirty="0" smtClean="0"/>
              <a:t>πρόγραμμα ‘καταπολέμησης της φτώχιας’ (1985-88</a:t>
            </a:r>
            <a:r>
              <a:rPr lang="el-GR" b="1" dirty="0" smtClean="0"/>
              <a:t>): «η </a:t>
            </a:r>
            <a:r>
              <a:rPr lang="el-GR" b="1" dirty="0" smtClean="0"/>
              <a:t>φτώχια, ως κατάσταση, συνοδεύεται από έλλειψη δύναμης και επιρροής, υπονομεύοντας την αυτόνομη κοινωνικό-πολιτική παρουσία των ατόμων και των </a:t>
            </a:r>
            <a:r>
              <a:rPr lang="el-GR" b="1" dirty="0" smtClean="0"/>
              <a:t>ομάδων». </a:t>
            </a:r>
          </a:p>
          <a:p>
            <a:pPr>
              <a:buFont typeface="Wingdings" pitchFamily="2" charset="2"/>
              <a:buChar char="q"/>
            </a:pPr>
            <a:r>
              <a:rPr lang="el-GR" b="1" dirty="0" smtClean="0"/>
              <a:t>Δ</a:t>
            </a:r>
            <a:r>
              <a:rPr lang="el-GR" b="1" dirty="0" smtClean="0"/>
              <a:t>ημιουργία </a:t>
            </a:r>
            <a:r>
              <a:rPr lang="el-GR" b="1" dirty="0" smtClean="0"/>
              <a:t>του ‘παρατηρητηρίου εθνικών πολιτικών καταπολέμησης του κοινωνικού αποκλεισμού’ (1989</a:t>
            </a:r>
            <a:r>
              <a:rPr lang="el-GR" b="1" dirty="0" smtClean="0"/>
              <a:t>). Προσανατολισμός της συζήτησης </a:t>
            </a:r>
            <a:r>
              <a:rPr lang="el-GR" b="1" dirty="0" smtClean="0"/>
              <a:t>προς το ζήτημα των κοινωνικών δικαιωμάτων</a:t>
            </a:r>
            <a:r>
              <a:rPr lang="el-GR" b="1" dirty="0" smtClean="0"/>
              <a:t>.</a:t>
            </a:r>
            <a:r>
              <a:rPr lang="el-GR" b="1" dirty="0" smtClean="0"/>
              <a:t> </a:t>
            </a:r>
            <a:endParaRPr lang="el-GR" b="1" dirty="0" smtClean="0"/>
          </a:p>
          <a:p>
            <a:pPr>
              <a:buFont typeface="Wingdings" pitchFamily="2" charset="2"/>
              <a:buChar char="q"/>
            </a:pPr>
            <a:r>
              <a:rPr lang="el-GR" b="1" dirty="0" smtClean="0"/>
              <a:t>Το </a:t>
            </a:r>
            <a:r>
              <a:rPr lang="el-GR" b="1" dirty="0" smtClean="0"/>
              <a:t>παρατηρητήριο εστίασε την προσοχή του στους φραγμούς εκείνους που περιορίζουν τη συμμετοχή στις κοινωνικό-οικονομικές διαδικασίες, καθώς και στην αποτελεσματικότητα με την οποία οι πολιτικές των κρατών μελών αντιμετωπίζουν τα σχετικά </a:t>
            </a:r>
            <a:r>
              <a:rPr lang="el-GR" b="1" dirty="0" smtClean="0"/>
              <a:t>εμπόδια.</a:t>
            </a:r>
          </a:p>
          <a:p>
            <a:pPr>
              <a:buFont typeface="Wingdings" pitchFamily="2" charset="2"/>
              <a:buChar char="q"/>
            </a:pPr>
            <a:endParaRPr lang="el-GR" b="1" dirty="0"/>
          </a:p>
        </p:txBody>
      </p:sp>
      <p:sp>
        <p:nvSpPr>
          <p:cNvPr id="4" name="Text Box 1"/>
          <p:cNvSpPr txBox="1">
            <a:spLocks noChangeArrowheads="1"/>
          </p:cNvSpPr>
          <p:nvPr/>
        </p:nvSpPr>
        <p:spPr bwMode="auto">
          <a:xfrm>
            <a:off x="304800" y="2133600"/>
            <a:ext cx="8382000" cy="9906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cs typeface="Arial" pitchFamily="34" charset="0"/>
              </a:rPr>
              <a:t>Ο όρος ‘</a:t>
            </a:r>
            <a:r>
              <a:rPr kumimoji="0" lang="el-GR" b="1" i="0" u="sng" strike="noStrike" cap="none" normalizeH="0" baseline="0" dirty="0" smtClean="0">
                <a:ln>
                  <a:noFill/>
                </a:ln>
                <a:solidFill>
                  <a:schemeClr val="tx1"/>
                </a:solidFill>
                <a:effectLst/>
                <a:latin typeface="Times New Roman" pitchFamily="18" charset="0"/>
                <a:cs typeface="Arial" pitchFamily="34" charset="0"/>
              </a:rPr>
              <a:t>κοινωνικός αποκλεισμός</a:t>
            </a:r>
            <a:r>
              <a:rPr kumimoji="0" lang="el-GR" b="1" i="0" u="none" strike="noStrike" cap="none" normalizeH="0" baseline="0" dirty="0" smtClean="0">
                <a:ln>
                  <a:noFill/>
                </a:ln>
                <a:solidFill>
                  <a:schemeClr val="tx1"/>
                </a:solidFill>
                <a:effectLst/>
                <a:latin typeface="Times New Roman" pitchFamily="18" charset="0"/>
                <a:cs typeface="Arial" pitchFamily="34" charset="0"/>
              </a:rPr>
              <a:t>’ ομαδοποιεί μορφές αποστέρησης (απασχόληση, εκπαίδευση, υγεία, στέγαση) και παραπέμπει στην παρεμπόδιση της άσκησης των κοινωνικών δικαιωμάτων.</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4"/>
          <p:cNvSpPr txBox="1">
            <a:spLocks noGrp="1" noChangeArrowheads="1"/>
          </p:cNvSpPr>
          <p:nvPr>
            <p:ph type="title"/>
          </p:nvPr>
        </p:nvSpPr>
        <p:spPr bwMode="auto">
          <a:xfrm>
            <a:off x="381000" y="838200"/>
            <a:ext cx="8229600" cy="923330"/>
          </a:xfrm>
          <a:prstGeom prst="rect">
            <a:avLst/>
          </a:prstGeom>
          <a:solidFill>
            <a:schemeClr val="bg2"/>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0" marR="95250" lvl="0" indent="0" algn="ctr" defTabSz="914400" rtl="0" eaLnBrk="1" fontAlgn="base" latinLnBrk="0" hangingPunct="1">
              <a:lnSpc>
                <a:spcPct val="100000"/>
              </a:lnSpc>
              <a:spcBef>
                <a:spcPct val="0"/>
              </a:spcBef>
              <a:spcAft>
                <a:spcPts val="100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cs typeface="Arial" pitchFamily="34" charset="0"/>
              </a:rPr>
              <a:t>Ο ‘κοινωνικός αποκλεισμός’ ως έννοια συνδέεται με αυτή της ‘φτώχιας’ και κυρίως με τις απόψεις που την αντιμετωπίζουν ως κάτι βαθύτερο από το χαμηλό εισόδημα, </a:t>
            </a:r>
            <a:r>
              <a:rPr kumimoji="0" lang="el-GR" sz="1800" b="1" i="0" u="none" strike="noStrike" cap="none" normalizeH="0" baseline="0" dirty="0" err="1" smtClean="0">
                <a:ln>
                  <a:noFill/>
                </a:ln>
                <a:solidFill>
                  <a:schemeClr val="tx1"/>
                </a:solidFill>
                <a:effectLst/>
                <a:latin typeface="Calibri" pitchFamily="34" charset="0"/>
                <a:cs typeface="Arial" pitchFamily="34" charset="0"/>
              </a:rPr>
              <a:t>κ΄</a:t>
            </a:r>
            <a:r>
              <a:rPr kumimoji="0" lang="el-GR" sz="1800" b="1" i="0" u="none" strike="noStrike" cap="none" normalizeH="0" baseline="0" dirty="0" smtClean="0">
                <a:ln>
                  <a:noFill/>
                </a:ln>
                <a:solidFill>
                  <a:schemeClr val="tx1"/>
                </a:solidFill>
                <a:effectLst/>
                <a:latin typeface="Calibri" pitchFamily="34" charset="0"/>
                <a:cs typeface="Arial" pitchFamily="34" charset="0"/>
              </a:rPr>
              <a:t> τη συνδέουν με τις πολλαπλές διαστάσεις της στέρησης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28600" y="152400"/>
            <a:ext cx="8610600" cy="523220"/>
          </a:xfrm>
          <a:prstGeom prst="rect">
            <a:avLst/>
          </a:prstGeom>
          <a:solidFill>
            <a:schemeClr val="bg2">
              <a:lumMod val="75000"/>
            </a:schemeClr>
          </a:solidFill>
        </p:spPr>
        <p:txBody>
          <a:bodyPr wrap="square" rtlCol="0">
            <a:spAutoFit/>
          </a:bodyPr>
          <a:lstStyle/>
          <a:p>
            <a:pPr algn="ctr"/>
            <a:r>
              <a:rPr lang="el-GR" sz="2800" b="1" u="sng" dirty="0" smtClean="0"/>
              <a:t>Το παράδειγμα του κοινωνικού αποκλεισμού</a:t>
            </a:r>
            <a:endParaRPr lang="el-GR" sz="2800" b="1" u="sng" dirty="0"/>
          </a:p>
        </p:txBody>
      </p:sp>
      <p:sp>
        <p:nvSpPr>
          <p:cNvPr id="8" name="Down Arrow 7"/>
          <p:cNvSpPr/>
          <p:nvPr/>
        </p:nvSpPr>
        <p:spPr>
          <a:xfrm>
            <a:off x="4114800" y="1828800"/>
            <a:ext cx="762000" cy="228600"/>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1524000" y="3352800"/>
            <a:ext cx="6172200" cy="461665"/>
          </a:xfrm>
          <a:prstGeom prst="rect">
            <a:avLst/>
          </a:prstGeom>
          <a:solidFill>
            <a:schemeClr val="bg2">
              <a:lumMod val="75000"/>
            </a:schemeClr>
          </a:solidFill>
        </p:spPr>
        <p:txBody>
          <a:bodyPr wrap="square" rtlCol="0">
            <a:spAutoFit/>
          </a:bodyPr>
          <a:lstStyle/>
          <a:p>
            <a:pPr algn="ctr"/>
            <a:r>
              <a:rPr lang="el-GR" sz="2400" b="1" u="sng" dirty="0" smtClean="0"/>
              <a:t>Στάδια εξέλιξης </a:t>
            </a:r>
            <a:endParaRPr lang="el-GR" sz="2400" b="1"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4572000" cy="5029200"/>
          </a:xfrm>
          <a:ln>
            <a:solidFill>
              <a:schemeClr val="tx1"/>
            </a:solidFill>
          </a:ln>
        </p:spPr>
        <p:txBody>
          <a:bodyPr>
            <a:normAutofit fontScale="92500" lnSpcReduction="20000"/>
          </a:bodyPr>
          <a:lstStyle/>
          <a:p>
            <a:pPr marL="360000" lvl="2" indent="-360000">
              <a:lnSpc>
                <a:spcPct val="110000"/>
              </a:lnSpc>
              <a:spcBef>
                <a:spcPts val="0"/>
              </a:spcBef>
              <a:buFont typeface="Wingdings" pitchFamily="2" charset="2"/>
              <a:buChar char="q"/>
            </a:pPr>
            <a:r>
              <a:rPr lang="el-GR" sz="1900" b="1" dirty="0" smtClean="0"/>
              <a:t>Η </a:t>
            </a:r>
            <a:r>
              <a:rPr lang="el-GR" sz="1900" b="1" dirty="0" smtClean="0"/>
              <a:t>σημερινή τάση αύξησης </a:t>
            </a:r>
            <a:r>
              <a:rPr lang="el-GR" sz="1900" b="1" dirty="0" smtClean="0"/>
              <a:t>του      πληθυσμού </a:t>
            </a:r>
            <a:r>
              <a:rPr lang="el-GR" sz="1900" b="1" dirty="0" smtClean="0"/>
              <a:t>είναι 0.1 </a:t>
            </a:r>
            <a:r>
              <a:rPr lang="el-GR" sz="1900" b="1" dirty="0" smtClean="0"/>
              <a:t>%.</a:t>
            </a:r>
          </a:p>
          <a:p>
            <a:pPr marL="360000" lvl="2" indent="-360000">
              <a:lnSpc>
                <a:spcPct val="110000"/>
              </a:lnSpc>
              <a:spcBef>
                <a:spcPts val="0"/>
              </a:spcBef>
              <a:buNone/>
            </a:pPr>
            <a:endParaRPr lang="el-GR" sz="1900" b="1" dirty="0" smtClean="0"/>
          </a:p>
          <a:p>
            <a:pPr marL="360000" lvl="2" indent="-360000">
              <a:lnSpc>
                <a:spcPct val="110000"/>
              </a:lnSpc>
              <a:spcBef>
                <a:spcPts val="0"/>
              </a:spcBef>
              <a:buFont typeface="Wingdings" pitchFamily="2" charset="2"/>
              <a:buChar char="q"/>
            </a:pPr>
            <a:r>
              <a:rPr lang="el-GR" sz="1900" b="1" dirty="0" smtClean="0"/>
              <a:t>Το ετήσιο μεταναστευτικό ρεύμα </a:t>
            </a:r>
            <a:r>
              <a:rPr lang="el-GR" sz="1900" b="1" dirty="0" smtClean="0"/>
              <a:t>αντιστοιχεί </a:t>
            </a:r>
            <a:r>
              <a:rPr lang="el-GR" sz="1900" b="1" dirty="0" smtClean="0"/>
              <a:t>στο 0,2 % του πληθυσμού της </a:t>
            </a:r>
            <a:r>
              <a:rPr lang="el-GR" sz="1900" b="1" dirty="0" smtClean="0"/>
              <a:t> ΕΕ </a:t>
            </a:r>
            <a:r>
              <a:rPr lang="el-GR" sz="1900" b="1" dirty="0" smtClean="0"/>
              <a:t>(2/3 της φυσικής αύξησης</a:t>
            </a:r>
            <a:r>
              <a:rPr lang="el-GR" sz="1900" b="1" dirty="0" smtClean="0"/>
              <a:t>).</a:t>
            </a:r>
          </a:p>
          <a:p>
            <a:pPr marL="360000" lvl="2" indent="-360000">
              <a:lnSpc>
                <a:spcPct val="110000"/>
              </a:lnSpc>
              <a:spcBef>
                <a:spcPts val="0"/>
              </a:spcBef>
              <a:buNone/>
            </a:pPr>
            <a:endParaRPr lang="el-GR" sz="1900" b="1" dirty="0" smtClean="0"/>
          </a:p>
          <a:p>
            <a:pPr marL="360000" lvl="2" indent="-360000">
              <a:lnSpc>
                <a:spcPct val="110000"/>
              </a:lnSpc>
              <a:spcBef>
                <a:spcPts val="0"/>
              </a:spcBef>
              <a:buFont typeface="Wingdings" pitchFamily="2" charset="2"/>
              <a:buChar char="q"/>
            </a:pPr>
            <a:r>
              <a:rPr lang="el-GR" sz="1900" b="1" dirty="0" smtClean="0"/>
              <a:t>Πιθανή απόλυτη πληθυσμιακή μείωση </a:t>
            </a:r>
            <a:r>
              <a:rPr lang="el-GR" sz="1900" b="1" dirty="0" smtClean="0"/>
              <a:t> από </a:t>
            </a:r>
            <a:r>
              <a:rPr lang="el-GR" sz="1900" b="1" dirty="0" smtClean="0"/>
              <a:t>το 2020</a:t>
            </a:r>
            <a:r>
              <a:rPr lang="el-GR" sz="1900" b="1" dirty="0" smtClean="0"/>
              <a:t>.</a:t>
            </a:r>
          </a:p>
          <a:p>
            <a:pPr marL="360000" lvl="2" indent="-360000">
              <a:lnSpc>
                <a:spcPct val="110000"/>
              </a:lnSpc>
              <a:spcBef>
                <a:spcPts val="0"/>
              </a:spcBef>
              <a:buNone/>
            </a:pPr>
            <a:endParaRPr lang="el-GR" sz="1900" b="1" dirty="0" smtClean="0"/>
          </a:p>
          <a:p>
            <a:pPr marL="360000" lvl="2" indent="-360000">
              <a:lnSpc>
                <a:spcPct val="110000"/>
              </a:lnSpc>
              <a:spcBef>
                <a:spcPts val="0"/>
              </a:spcBef>
              <a:buFont typeface="Wingdings" pitchFamily="2" charset="2"/>
              <a:buChar char="q"/>
            </a:pPr>
            <a:r>
              <a:rPr lang="el-GR" sz="1900" b="1" dirty="0" smtClean="0"/>
              <a:t>Το 2040 το 20-25% του πληθυσμού θα </a:t>
            </a:r>
            <a:r>
              <a:rPr lang="el-GR" sz="1900" b="1" dirty="0" smtClean="0"/>
              <a:t>   είναι </a:t>
            </a:r>
            <a:r>
              <a:rPr lang="el-GR" sz="1900" b="1" dirty="0" smtClean="0"/>
              <a:t>άνω των 65 ετών</a:t>
            </a:r>
            <a:r>
              <a:rPr lang="el-GR" sz="1900" b="1" dirty="0" smtClean="0"/>
              <a:t>.</a:t>
            </a:r>
          </a:p>
          <a:p>
            <a:pPr marL="360000" lvl="2" indent="-360000">
              <a:lnSpc>
                <a:spcPct val="110000"/>
              </a:lnSpc>
              <a:spcBef>
                <a:spcPts val="0"/>
              </a:spcBef>
              <a:buNone/>
            </a:pPr>
            <a:endParaRPr lang="el-GR" sz="1900" b="1" dirty="0" smtClean="0"/>
          </a:p>
          <a:p>
            <a:pPr marL="360000" lvl="2" indent="-360000">
              <a:lnSpc>
                <a:spcPct val="110000"/>
              </a:lnSpc>
              <a:spcBef>
                <a:spcPts val="0"/>
              </a:spcBef>
              <a:buFont typeface="Wingdings" pitchFamily="2" charset="2"/>
              <a:buChar char="q"/>
            </a:pPr>
            <a:r>
              <a:rPr lang="el-GR" sz="1900" b="1" dirty="0" smtClean="0"/>
              <a:t> </a:t>
            </a:r>
            <a:r>
              <a:rPr lang="el-GR" sz="1900" b="1" dirty="0" smtClean="0"/>
              <a:t>Το </a:t>
            </a:r>
            <a:r>
              <a:rPr lang="el-GR" sz="1900" b="1" dirty="0" smtClean="0"/>
              <a:t>2040 </a:t>
            </a:r>
            <a:r>
              <a:rPr lang="el-GR" sz="1900" b="1" dirty="0" smtClean="0"/>
              <a:t>το </a:t>
            </a:r>
            <a:r>
              <a:rPr lang="el-GR" sz="1900" b="1" dirty="0" smtClean="0"/>
              <a:t>10-12% </a:t>
            </a:r>
            <a:r>
              <a:rPr lang="el-GR" sz="1900" b="1" dirty="0" smtClean="0"/>
              <a:t>του </a:t>
            </a:r>
            <a:r>
              <a:rPr lang="el-GR" sz="1900" b="1" dirty="0" smtClean="0"/>
              <a:t>πληθυσμού</a:t>
            </a:r>
            <a:r>
              <a:rPr lang="el-GR" sz="1900" b="1" dirty="0" smtClean="0"/>
              <a:t>         θα </a:t>
            </a:r>
            <a:r>
              <a:rPr lang="el-GR" sz="1900" b="1" dirty="0" smtClean="0"/>
              <a:t>είναι άνω των 75 ετών</a:t>
            </a:r>
            <a:r>
              <a:rPr lang="el-GR" sz="1900" b="1" dirty="0" smtClean="0"/>
              <a:t>.</a:t>
            </a:r>
          </a:p>
          <a:p>
            <a:pPr marL="360000" lvl="2" indent="-360000">
              <a:lnSpc>
                <a:spcPct val="110000"/>
              </a:lnSpc>
              <a:spcBef>
                <a:spcPts val="0"/>
              </a:spcBef>
              <a:buNone/>
            </a:pPr>
            <a:endParaRPr lang="el-GR" sz="1900" b="1" dirty="0" smtClean="0"/>
          </a:p>
          <a:p>
            <a:pPr marL="360000" lvl="2" indent="-360000">
              <a:lnSpc>
                <a:spcPct val="110000"/>
              </a:lnSpc>
              <a:spcBef>
                <a:spcPts val="0"/>
              </a:spcBef>
              <a:buFont typeface="Wingdings" pitchFamily="2" charset="2"/>
              <a:buChar char="q"/>
            </a:pPr>
            <a:r>
              <a:rPr lang="el-GR" sz="1900" b="1" dirty="0" smtClean="0"/>
              <a:t>‘</a:t>
            </a:r>
            <a:r>
              <a:rPr lang="el-GR" sz="1900" b="1" dirty="0" err="1" smtClean="0"/>
              <a:t>Τετραγωνοποίηση</a:t>
            </a:r>
            <a:r>
              <a:rPr lang="el-GR" sz="1900" b="1" dirty="0" smtClean="0"/>
              <a:t>’ της δημογραφικής πυραμίδας</a:t>
            </a:r>
            <a:r>
              <a:rPr lang="el-GR" sz="1900" b="1" dirty="0" smtClean="0"/>
              <a:t>.</a:t>
            </a:r>
          </a:p>
          <a:p>
            <a:pPr marL="360000" lvl="2" indent="-360000">
              <a:lnSpc>
                <a:spcPct val="110000"/>
              </a:lnSpc>
              <a:spcBef>
                <a:spcPts val="0"/>
              </a:spcBef>
              <a:buNone/>
            </a:pPr>
            <a:endParaRPr lang="el-GR" sz="1900" b="1" dirty="0" smtClean="0"/>
          </a:p>
          <a:p>
            <a:pPr marL="360000" lvl="2" indent="-360000">
              <a:lnSpc>
                <a:spcPct val="110000"/>
              </a:lnSpc>
              <a:spcBef>
                <a:spcPts val="0"/>
              </a:spcBef>
              <a:buFont typeface="Wingdings" pitchFamily="2" charset="2"/>
              <a:buChar char="q"/>
            </a:pPr>
            <a:r>
              <a:rPr lang="el-GR" sz="1900" b="1" dirty="0" err="1" smtClean="0"/>
              <a:t>Ενδογεννεακές</a:t>
            </a:r>
            <a:r>
              <a:rPr lang="el-GR" sz="1900" b="1" dirty="0" smtClean="0"/>
              <a:t> ανισορροπίες.</a:t>
            </a:r>
          </a:p>
          <a:p>
            <a:pPr marL="360000" indent="-360000">
              <a:lnSpc>
                <a:spcPct val="110000"/>
              </a:lnSpc>
              <a:spcBef>
                <a:spcPts val="0"/>
              </a:spcBef>
              <a:buNone/>
            </a:pPr>
            <a:endParaRPr lang="el-GR" b="1" dirty="0"/>
          </a:p>
        </p:txBody>
      </p:sp>
      <p:sp>
        <p:nvSpPr>
          <p:cNvPr id="4" name="TextBox 3"/>
          <p:cNvSpPr txBox="1"/>
          <p:nvPr/>
        </p:nvSpPr>
        <p:spPr>
          <a:xfrm>
            <a:off x="6324600" y="2286000"/>
            <a:ext cx="1524000" cy="307777"/>
          </a:xfrm>
          <a:prstGeom prst="rect">
            <a:avLst/>
          </a:prstGeom>
          <a:solidFill>
            <a:schemeClr val="bg2">
              <a:lumMod val="75000"/>
            </a:schemeClr>
          </a:solidFill>
          <a:ln>
            <a:solidFill>
              <a:schemeClr val="tx1"/>
            </a:solidFill>
          </a:ln>
        </p:spPr>
        <p:txBody>
          <a:bodyPr wrap="square" rtlCol="0">
            <a:spAutoFit/>
          </a:bodyPr>
          <a:lstStyle/>
          <a:p>
            <a:r>
              <a:rPr lang="el-GR" sz="1400" b="1" dirty="0" smtClean="0"/>
              <a:t>Προσδόκιμο ζωής </a:t>
            </a:r>
            <a:endParaRPr lang="el-GR" sz="1400" b="1" dirty="0"/>
          </a:p>
        </p:txBody>
      </p:sp>
      <p:sp>
        <p:nvSpPr>
          <p:cNvPr id="6" name="Rectangle 5"/>
          <p:cNvSpPr/>
          <p:nvPr/>
        </p:nvSpPr>
        <p:spPr>
          <a:xfrm>
            <a:off x="381000" y="304800"/>
            <a:ext cx="8458200" cy="646331"/>
          </a:xfrm>
          <a:prstGeom prst="rect">
            <a:avLst/>
          </a:prstGeom>
          <a:solidFill>
            <a:schemeClr val="bg2">
              <a:lumMod val="75000"/>
            </a:schemeClr>
          </a:solidFill>
        </p:spPr>
        <p:txBody>
          <a:bodyPr wrap="square">
            <a:spAutoFit/>
          </a:bodyPr>
          <a:lstStyle/>
          <a:p>
            <a:pPr lvl="0"/>
            <a:r>
              <a:rPr lang="el-GR" b="1" u="sng" dirty="0" smtClean="0"/>
              <a:t>Αύξηση ζήτησης για Κοινωνικές </a:t>
            </a:r>
            <a:r>
              <a:rPr lang="el-GR" b="1" u="sng" dirty="0" smtClean="0"/>
              <a:t>υπηρεσίες:</a:t>
            </a:r>
            <a:endParaRPr lang="el-GR" b="1" u="sng" dirty="0" smtClean="0"/>
          </a:p>
          <a:p>
            <a:pPr>
              <a:buNone/>
            </a:pPr>
            <a:r>
              <a:rPr lang="el-GR" b="1" dirty="0" smtClean="0"/>
              <a:t>	</a:t>
            </a:r>
            <a:r>
              <a:rPr lang="el-GR" b="1" dirty="0" smtClean="0"/>
              <a:t>	(</a:t>
            </a:r>
            <a:r>
              <a:rPr lang="el-GR" b="1" dirty="0" smtClean="0"/>
              <a:t>γήρανση πληθυσμού, μεταβολή επιδημιολογικού φάσματος)</a:t>
            </a:r>
            <a:endParaRPr lang="el-GR" sz="1600" b="1" dirty="0" smtClean="0"/>
          </a:p>
        </p:txBody>
      </p:sp>
      <p:pic>
        <p:nvPicPr>
          <p:cNvPr id="5" name="Picture 3"/>
          <p:cNvPicPr>
            <a:picLocks noChangeAspect="1" noChangeArrowheads="1"/>
          </p:cNvPicPr>
          <p:nvPr/>
        </p:nvPicPr>
        <p:blipFill>
          <a:blip r:embed="rId2" cstate="print"/>
          <a:srcRect/>
          <a:stretch>
            <a:fillRect/>
          </a:stretch>
        </p:blipFill>
        <p:spPr bwMode="auto">
          <a:xfrm>
            <a:off x="5334000" y="2590800"/>
            <a:ext cx="3533775" cy="2524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305800" cy="4343400"/>
          </a:xfrm>
        </p:spPr>
        <p:txBody>
          <a:bodyPr>
            <a:normAutofit/>
          </a:bodyPr>
          <a:lstStyle/>
          <a:p>
            <a:pPr>
              <a:buFont typeface="Wingdings" pitchFamily="2" charset="2"/>
              <a:buChar char="q"/>
            </a:pPr>
            <a:r>
              <a:rPr lang="el-GR" sz="1600" b="1" dirty="0" smtClean="0"/>
              <a:t>Η</a:t>
            </a:r>
            <a:r>
              <a:rPr lang="el-GR" sz="1600" b="1" dirty="0" smtClean="0"/>
              <a:t> </a:t>
            </a:r>
            <a:r>
              <a:rPr lang="el-GR" sz="1600" b="1" dirty="0" smtClean="0"/>
              <a:t>Επιτροπή πρότεινε τη δημιουργία </a:t>
            </a:r>
            <a:r>
              <a:rPr lang="el-GR" sz="1600" b="1" dirty="0" smtClean="0"/>
              <a:t>πλαισίου </a:t>
            </a:r>
            <a:r>
              <a:rPr lang="el-GR" sz="1600" b="1" dirty="0" smtClean="0"/>
              <a:t>πολιτικής για τον αποκλεισμό, στη βάση ‘…των θεμελιωδών δικαιωμάτων του ατόμου για επαρκείς πόρους και κοινωνική αρωγή</a:t>
            </a:r>
            <a:r>
              <a:rPr lang="el-GR" sz="1600" b="1" dirty="0" smtClean="0"/>
              <a:t>’.  </a:t>
            </a:r>
            <a:endParaRPr lang="el-GR" sz="1600" b="1" dirty="0" smtClean="0"/>
          </a:p>
          <a:p>
            <a:pPr>
              <a:buFont typeface="Wingdings" pitchFamily="2" charset="2"/>
              <a:buChar char="q"/>
            </a:pPr>
            <a:r>
              <a:rPr lang="el-GR" sz="1600" b="1" dirty="0" smtClean="0"/>
              <a:t>Α</a:t>
            </a:r>
            <a:r>
              <a:rPr lang="el-GR" sz="1600" b="1" dirty="0" smtClean="0"/>
              <a:t>μφισβήτηση </a:t>
            </a:r>
            <a:r>
              <a:rPr lang="el-GR" sz="1600" b="1" dirty="0" smtClean="0"/>
              <a:t>της </a:t>
            </a:r>
            <a:r>
              <a:rPr lang="el-GR" sz="1600" b="1" dirty="0" smtClean="0"/>
              <a:t>δικαιοδοσίας </a:t>
            </a:r>
            <a:r>
              <a:rPr lang="el-GR" sz="1600" b="1" dirty="0" smtClean="0"/>
              <a:t>της Επιτροπής στη θεματική του κοινωνικού </a:t>
            </a:r>
            <a:r>
              <a:rPr lang="el-GR" sz="1600" b="1" dirty="0" smtClean="0"/>
              <a:t>αποκλεισμού.</a:t>
            </a:r>
          </a:p>
          <a:p>
            <a:pPr>
              <a:buFont typeface="Wingdings" pitchFamily="2" charset="2"/>
              <a:buChar char="q"/>
            </a:pPr>
            <a:r>
              <a:rPr lang="el-GR" sz="1600" b="1" dirty="0" smtClean="0"/>
              <a:t>Το Ευρωπαϊκό Δικαστήριο (1996), </a:t>
            </a:r>
            <a:r>
              <a:rPr lang="el-GR" sz="1600" b="1" dirty="0" smtClean="0"/>
              <a:t>αποφάσισε τον περιορισμό των ανάλογων Ευρωπαϊκών </a:t>
            </a:r>
            <a:r>
              <a:rPr lang="el-GR" sz="1600" b="1" dirty="0" smtClean="0"/>
              <a:t>πρωτοβουλιών </a:t>
            </a:r>
            <a:r>
              <a:rPr lang="el-GR" sz="1600" b="1" dirty="0" smtClean="0">
                <a:sym typeface="Wingdings" pitchFamily="2" charset="2"/>
              </a:rPr>
              <a:t></a:t>
            </a:r>
            <a:r>
              <a:rPr lang="el-GR" sz="1600" b="1" dirty="0" smtClean="0"/>
              <a:t> ‘ένταξη’ αποκλεισμένων μέσα από την αγορά εργασίας.</a:t>
            </a:r>
          </a:p>
          <a:p>
            <a:pPr>
              <a:buFont typeface="Wingdings" pitchFamily="2" charset="2"/>
              <a:buChar char="q"/>
            </a:pPr>
            <a:endParaRPr lang="el-GR" sz="1600" b="1" dirty="0" smtClean="0"/>
          </a:p>
          <a:p>
            <a:pPr>
              <a:buFont typeface="Wingdings" pitchFamily="2" charset="2"/>
              <a:buChar char="q"/>
            </a:pPr>
            <a:endParaRPr lang="el-GR" sz="1600" b="1" dirty="0" smtClean="0"/>
          </a:p>
          <a:p>
            <a:pPr>
              <a:buFont typeface="Wingdings" pitchFamily="2" charset="2"/>
              <a:buChar char="q"/>
            </a:pPr>
            <a:r>
              <a:rPr lang="el-GR" sz="1600" b="1" dirty="0" smtClean="0"/>
              <a:t>Χάρτης των Θεμελιωδών </a:t>
            </a:r>
            <a:r>
              <a:rPr lang="el-GR" sz="1600" b="1" dirty="0" smtClean="0"/>
              <a:t>Δικαιωμάτων (2000 </a:t>
            </a:r>
            <a:r>
              <a:rPr lang="el-GR" sz="1600" b="1" dirty="0" err="1" smtClean="0"/>
              <a:t>κ΄</a:t>
            </a:r>
            <a:r>
              <a:rPr lang="el-GR" sz="1600" b="1" dirty="0" smtClean="0"/>
              <a:t> Συνθήκη της Λισσαβόνας, 2007).</a:t>
            </a:r>
          </a:p>
          <a:p>
            <a:pPr>
              <a:buFont typeface="Wingdings" pitchFamily="2" charset="2"/>
              <a:buChar char="q"/>
            </a:pPr>
            <a:r>
              <a:rPr lang="el-GR" sz="1600" b="1" dirty="0" smtClean="0"/>
              <a:t>Δημιουργία </a:t>
            </a:r>
            <a:r>
              <a:rPr lang="el-GR" sz="1600" b="1" dirty="0" smtClean="0"/>
              <a:t>του </a:t>
            </a:r>
            <a:r>
              <a:rPr lang="el-GR" sz="1600" b="1" i="1" dirty="0" smtClean="0"/>
              <a:t>Ευρωπαϊκού Οργανισμού Θεμελιωδών </a:t>
            </a:r>
            <a:r>
              <a:rPr lang="el-GR" sz="1600" b="1" i="1" dirty="0" smtClean="0"/>
              <a:t>Δικαιωμάτων </a:t>
            </a:r>
            <a:r>
              <a:rPr lang="el-GR" sz="1600" b="1" dirty="0" smtClean="0"/>
              <a:t>(2007).</a:t>
            </a:r>
          </a:p>
          <a:p>
            <a:pPr>
              <a:buFont typeface="Wingdings" pitchFamily="2" charset="2"/>
              <a:buChar char="q"/>
            </a:pPr>
            <a:r>
              <a:rPr lang="el-GR" sz="1600" b="1" dirty="0" smtClean="0"/>
              <a:t>Ανοιχτή </a:t>
            </a:r>
            <a:r>
              <a:rPr lang="el-GR" sz="1600" b="1" dirty="0" smtClean="0"/>
              <a:t>Μέθοδος Συντονισμού (ΑΜΣ) </a:t>
            </a:r>
            <a:r>
              <a:rPr lang="el-GR" sz="1600" b="1" dirty="0" smtClean="0"/>
              <a:t>: ορισμός </a:t>
            </a:r>
            <a:r>
              <a:rPr lang="el-GR" sz="1600" b="1" dirty="0" smtClean="0"/>
              <a:t>κοινών στόχων, </a:t>
            </a:r>
            <a:r>
              <a:rPr lang="el-GR" sz="1600" b="1" dirty="0" smtClean="0"/>
              <a:t>ανάπτυξη </a:t>
            </a:r>
            <a:r>
              <a:rPr lang="el-GR" sz="1600" b="1" dirty="0" smtClean="0"/>
              <a:t>εθνικών σχεδίων </a:t>
            </a:r>
            <a:r>
              <a:rPr lang="el-GR" sz="1600" b="1" dirty="0" smtClean="0"/>
              <a:t>δράσης και ετήσιες εκθέσεις - συνεχή </a:t>
            </a:r>
            <a:r>
              <a:rPr lang="el-GR" sz="1600" b="1" dirty="0" smtClean="0"/>
              <a:t>παρακολούθηση κοινωνικών </a:t>
            </a:r>
            <a:r>
              <a:rPr lang="el-GR" sz="1600" b="1" dirty="0" smtClean="0"/>
              <a:t>δεικτών.</a:t>
            </a:r>
          </a:p>
          <a:p>
            <a:pPr>
              <a:buFont typeface="Wingdings" pitchFamily="2" charset="2"/>
              <a:buChar char="q"/>
            </a:pPr>
            <a:endParaRPr lang="el-GR" sz="1600" b="1" dirty="0" smtClean="0"/>
          </a:p>
          <a:p>
            <a:pPr>
              <a:buFont typeface="Wingdings" pitchFamily="2" charset="2"/>
              <a:buChar char="q"/>
            </a:pPr>
            <a:r>
              <a:rPr lang="el-GR" sz="1600" b="1" dirty="0" smtClean="0"/>
              <a:t>Η αλλαγή στην </a:t>
            </a:r>
            <a:r>
              <a:rPr lang="el-GR" sz="1600" b="1" dirty="0" smtClean="0"/>
              <a:t>πολιτική </a:t>
            </a:r>
            <a:r>
              <a:rPr lang="el-GR" sz="1600" b="1" dirty="0" smtClean="0"/>
              <a:t>επιζητείται μέσα από τη σταδιακή </a:t>
            </a:r>
            <a:r>
              <a:rPr lang="el-GR" sz="1600" b="1" dirty="0" smtClean="0"/>
              <a:t>συγκρότηση </a:t>
            </a:r>
            <a:r>
              <a:rPr lang="el-GR" sz="1600" b="1" dirty="0" smtClean="0"/>
              <a:t>ενός κοινού Ευρωπαϊκού λόγου για τον </a:t>
            </a:r>
            <a:r>
              <a:rPr lang="el-GR" sz="1600" b="1" dirty="0" smtClean="0"/>
              <a:t>αποκλεισμό, </a:t>
            </a:r>
            <a:r>
              <a:rPr lang="el-GR" sz="1600" b="1" dirty="0" smtClean="0"/>
              <a:t>την ενθάρρυνση του πειραματισμού, αλλά και τη συγκρότηση κοινών προτάσεων, </a:t>
            </a:r>
            <a:r>
              <a:rPr lang="el-GR" sz="1600" b="1" dirty="0" smtClean="0"/>
              <a:t>συμβατών με </a:t>
            </a:r>
            <a:r>
              <a:rPr lang="el-GR" sz="1600" b="1" dirty="0" smtClean="0"/>
              <a:t>τις ιδιαιτερότητες του κάθε </a:t>
            </a:r>
            <a:r>
              <a:rPr lang="el-GR" sz="1600" b="1" dirty="0" smtClean="0"/>
              <a:t>κράτους.</a:t>
            </a:r>
          </a:p>
        </p:txBody>
      </p:sp>
      <p:sp>
        <p:nvSpPr>
          <p:cNvPr id="4" name="Rectangle 3"/>
          <p:cNvSpPr/>
          <p:nvPr/>
        </p:nvSpPr>
        <p:spPr>
          <a:xfrm>
            <a:off x="381000" y="5029200"/>
            <a:ext cx="85344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algn="ctr"/>
            <a:r>
              <a:rPr lang="el-GR" sz="1600" b="1" u="sng" dirty="0" smtClean="0"/>
              <a:t>Επαναπροσδιορισμός το τι νοείται ως ‘κοινωνική ενσωμάτωση’ στην ΕΕ</a:t>
            </a:r>
            <a:r>
              <a:rPr lang="el-GR" sz="1600" b="1" dirty="0" smtClean="0"/>
              <a:t>:</a:t>
            </a:r>
          </a:p>
          <a:p>
            <a:pPr algn="ctr"/>
            <a:endParaRPr lang="el-GR" sz="1600" b="1" dirty="0" smtClean="0"/>
          </a:p>
          <a:p>
            <a:pPr algn="ctr"/>
            <a:r>
              <a:rPr lang="el-GR" sz="1600" b="1" dirty="0" smtClean="0"/>
              <a:t>…η </a:t>
            </a:r>
            <a:r>
              <a:rPr lang="el-GR" sz="1600" b="1" dirty="0" smtClean="0"/>
              <a:t>διαδικασία </a:t>
            </a:r>
            <a:r>
              <a:rPr lang="el-GR" sz="1600" b="1" dirty="0" smtClean="0"/>
              <a:t>που </a:t>
            </a:r>
            <a:r>
              <a:rPr lang="el-GR" sz="1600" b="1" dirty="0" smtClean="0"/>
              <a:t>διασφαλίζει ότι τα άτομα που κινδυνεύουν </a:t>
            </a:r>
            <a:r>
              <a:rPr lang="el-GR" sz="1600" b="1" dirty="0" smtClean="0"/>
              <a:t>με αποκλεισμό</a:t>
            </a:r>
            <a:r>
              <a:rPr lang="el-GR" sz="1600" b="1" dirty="0" smtClean="0"/>
              <a:t>, ‘…απολαμβάνουν τις απαραίτητες ευκαιρίες και πόρους προκειμένου να συμμετέχουν ολοκληρωμένα στην οικονομική, κοινωνική και πολιτιστική ζωή …</a:t>
            </a:r>
            <a:r>
              <a:rPr lang="el-GR" sz="1600" b="1" i="1" dirty="0" smtClean="0"/>
              <a:t>[όπως και] </a:t>
            </a:r>
            <a:r>
              <a:rPr lang="el-GR" sz="1600" b="1" dirty="0" smtClean="0"/>
              <a:t>στις διαδικασίες λήψης αποφάσεων που επηρεάζουν τη ζωή τους, και την πρόσβαση στα θεμελιώδη δικαιώματά τους’ </a:t>
            </a:r>
            <a:endParaRPr lang="el-GR" sz="1600" b="1" dirty="0"/>
          </a:p>
        </p:txBody>
      </p:sp>
      <p:sp>
        <p:nvSpPr>
          <p:cNvPr id="5" name="Left-Right Arrow 4"/>
          <p:cNvSpPr/>
          <p:nvPr/>
        </p:nvSpPr>
        <p:spPr>
          <a:xfrm>
            <a:off x="1371600" y="1752600"/>
            <a:ext cx="6400800" cy="533400"/>
          </a:xfrm>
          <a:prstGeom prst="leftRightArrow">
            <a:avLst>
              <a:gd name="adj1" fmla="val 50000"/>
              <a:gd name="adj2" fmla="val 37699"/>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Ανάκαμψη προσπάθειας – Επικουρικότητα</a:t>
            </a:r>
            <a:endParaRPr lang="el-G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Down Arrow 5"/>
          <p:cNvSpPr/>
          <p:nvPr/>
        </p:nvSpPr>
        <p:spPr>
          <a:xfrm>
            <a:off x="3962400" y="3429000"/>
            <a:ext cx="533400" cy="228600"/>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Down Arrow 6"/>
          <p:cNvSpPr/>
          <p:nvPr/>
        </p:nvSpPr>
        <p:spPr>
          <a:xfrm>
            <a:off x="4038600" y="4648200"/>
            <a:ext cx="533400" cy="228600"/>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76800" y="1731489"/>
            <a:ext cx="4120389" cy="2630961"/>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 y="1066800"/>
            <a:ext cx="4248871" cy="44100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rot="5400000">
            <a:off x="1192488" y="1017312"/>
            <a:ext cx="6539949" cy="4810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5400000">
            <a:off x="-454316" y="1140116"/>
            <a:ext cx="5916821" cy="4246189"/>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rot="5400000">
            <a:off x="3891374" y="1138649"/>
            <a:ext cx="5943600" cy="4275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152400"/>
            <a:ext cx="8229600" cy="487362"/>
          </a:xfrm>
        </p:spPr>
        <p:txBody>
          <a:bodyPr>
            <a:noAutofit/>
          </a:bodyPr>
          <a:lstStyle/>
          <a:p>
            <a:r>
              <a:rPr lang="el-GR" sz="3200" b="1" u="sng" dirty="0" err="1" smtClean="0"/>
              <a:t>Έμφυλες</a:t>
            </a:r>
            <a:r>
              <a:rPr lang="el-GR" sz="3200" b="1" u="sng" dirty="0" smtClean="0"/>
              <a:t> διακρίσεις στην αγορά εργασίας</a:t>
            </a:r>
            <a:endParaRPr lang="el-GR" sz="3200" b="1" u="sng" dirty="0"/>
          </a:p>
        </p:txBody>
      </p:sp>
      <p:pic>
        <p:nvPicPr>
          <p:cNvPr id="3074" name="Picture 2"/>
          <p:cNvPicPr>
            <a:picLocks noChangeAspect="1" noChangeArrowheads="1"/>
          </p:cNvPicPr>
          <p:nvPr/>
        </p:nvPicPr>
        <p:blipFill>
          <a:blip r:embed="rId2" cstate="print"/>
          <a:srcRect/>
          <a:stretch>
            <a:fillRect/>
          </a:stretch>
        </p:blipFill>
        <p:spPr bwMode="auto">
          <a:xfrm>
            <a:off x="4670906" y="1066800"/>
            <a:ext cx="3977794" cy="5181600"/>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print"/>
          <a:srcRect t="4563"/>
          <a:stretch>
            <a:fillRect/>
          </a:stretch>
        </p:blipFill>
        <p:spPr bwMode="auto">
          <a:xfrm>
            <a:off x="609600" y="1066799"/>
            <a:ext cx="3733800" cy="520657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srcRect/>
          <a:stretch>
            <a:fillRect/>
          </a:stretch>
        </p:blipFill>
        <p:spPr bwMode="auto">
          <a:xfrm>
            <a:off x="609600" y="762000"/>
            <a:ext cx="6672263" cy="2653539"/>
          </a:xfrm>
          <a:prstGeom prst="rect">
            <a:avLst/>
          </a:prstGeom>
          <a:noFill/>
          <a:ln w="9525">
            <a:noFill/>
            <a:miter lim="800000"/>
            <a:headEnd/>
            <a:tailEnd/>
          </a:ln>
        </p:spPr>
      </p:pic>
      <p:sp>
        <p:nvSpPr>
          <p:cNvPr id="8" name="TextBox 7"/>
          <p:cNvSpPr txBox="1"/>
          <p:nvPr/>
        </p:nvSpPr>
        <p:spPr>
          <a:xfrm>
            <a:off x="228600" y="152400"/>
            <a:ext cx="8763000" cy="461665"/>
          </a:xfrm>
          <a:prstGeom prst="rect">
            <a:avLst/>
          </a:prstGeom>
          <a:solidFill>
            <a:schemeClr val="bg2">
              <a:lumMod val="75000"/>
            </a:schemeClr>
          </a:solidFill>
          <a:ln>
            <a:solidFill>
              <a:schemeClr val="tx1"/>
            </a:solidFill>
          </a:ln>
        </p:spPr>
        <p:txBody>
          <a:bodyPr wrap="square" rtlCol="0">
            <a:spAutoFit/>
          </a:bodyPr>
          <a:lstStyle/>
          <a:p>
            <a:pPr algn="ctr"/>
            <a:r>
              <a:rPr lang="el-GR" sz="2400" b="1" u="sng" dirty="0" smtClean="0"/>
              <a:t>Ανεργία (2011)</a:t>
            </a:r>
            <a:endParaRPr lang="el-GR" sz="2400" b="1" u="sng" dirty="0"/>
          </a:p>
        </p:txBody>
      </p:sp>
      <p:sp>
        <p:nvSpPr>
          <p:cNvPr id="11" name="TextBox 10"/>
          <p:cNvSpPr txBox="1"/>
          <p:nvPr/>
        </p:nvSpPr>
        <p:spPr>
          <a:xfrm>
            <a:off x="228600" y="4419600"/>
            <a:ext cx="1295400" cy="523220"/>
          </a:xfrm>
          <a:prstGeom prst="rect">
            <a:avLst/>
          </a:prstGeom>
          <a:solidFill>
            <a:schemeClr val="bg2">
              <a:lumMod val="75000"/>
            </a:schemeClr>
          </a:solidFill>
          <a:ln>
            <a:solidFill>
              <a:schemeClr val="tx1"/>
            </a:solidFill>
          </a:ln>
        </p:spPr>
        <p:txBody>
          <a:bodyPr wrap="square" rtlCol="0">
            <a:spAutoFit/>
          </a:bodyPr>
          <a:lstStyle/>
          <a:p>
            <a:r>
              <a:rPr lang="el-GR" sz="1400" b="1" dirty="0" smtClean="0"/>
              <a:t>Άνεργοι (εκατομμύρια)  </a:t>
            </a:r>
            <a:endParaRPr lang="el-GR" sz="1400" b="1" dirty="0"/>
          </a:p>
        </p:txBody>
      </p:sp>
      <p:pic>
        <p:nvPicPr>
          <p:cNvPr id="4102" name="Picture 6"/>
          <p:cNvPicPr>
            <a:picLocks noChangeAspect="1" noChangeArrowheads="1"/>
          </p:cNvPicPr>
          <p:nvPr/>
        </p:nvPicPr>
        <p:blipFill>
          <a:blip r:embed="rId3" cstate="print"/>
          <a:srcRect/>
          <a:stretch>
            <a:fillRect/>
          </a:stretch>
        </p:blipFill>
        <p:spPr bwMode="auto">
          <a:xfrm>
            <a:off x="1524000" y="3505200"/>
            <a:ext cx="7393907" cy="2867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09800" y="152400"/>
            <a:ext cx="4695955" cy="6534150"/>
          </a:xfrm>
          <a:prstGeom prst="rect">
            <a:avLst/>
          </a:prstGeom>
          <a:noFill/>
          <a:ln w="9525">
            <a:noFill/>
            <a:miter lim="800000"/>
            <a:headEnd/>
            <a:tailEnd/>
          </a:ln>
        </p:spPr>
      </p:pic>
      <p:sp>
        <p:nvSpPr>
          <p:cNvPr id="5" name="TextBox 4"/>
          <p:cNvSpPr txBox="1"/>
          <p:nvPr/>
        </p:nvSpPr>
        <p:spPr>
          <a:xfrm>
            <a:off x="533400" y="2286000"/>
            <a:ext cx="1676400" cy="369332"/>
          </a:xfrm>
          <a:prstGeom prst="rect">
            <a:avLst/>
          </a:prstGeom>
          <a:solidFill>
            <a:schemeClr val="bg2">
              <a:lumMod val="75000"/>
            </a:schemeClr>
          </a:solidFill>
          <a:ln>
            <a:solidFill>
              <a:schemeClr val="tx1"/>
            </a:solidFill>
          </a:ln>
        </p:spPr>
        <p:txBody>
          <a:bodyPr wrap="square" rtlCol="0">
            <a:spAutoFit/>
          </a:bodyPr>
          <a:lstStyle/>
          <a:p>
            <a:pPr algn="ctr"/>
            <a:r>
              <a:rPr lang="el-GR" b="1" u="sng" dirty="0" smtClean="0"/>
              <a:t>Φ</a:t>
            </a:r>
            <a:r>
              <a:rPr lang="el-GR" b="1" u="sng" dirty="0" smtClean="0"/>
              <a:t>τώχια</a:t>
            </a:r>
            <a:endParaRPr lang="el-GR"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4648200" cy="304800"/>
          </a:xfrm>
          <a:solidFill>
            <a:schemeClr val="bg2">
              <a:lumMod val="75000"/>
            </a:schemeClr>
          </a:solidFill>
          <a:ln>
            <a:solidFill>
              <a:schemeClr val="tx1"/>
            </a:solidFill>
          </a:ln>
        </p:spPr>
        <p:txBody>
          <a:bodyPr>
            <a:normAutofit fontScale="90000"/>
          </a:bodyPr>
          <a:lstStyle/>
          <a:p>
            <a:r>
              <a:rPr lang="el-GR" sz="2000" b="1" u="sng" dirty="0" smtClean="0"/>
              <a:t>Κατώφλι Φτώχιας (2007)</a:t>
            </a:r>
            <a:endParaRPr lang="el-GR" sz="2000" b="1" u="sng" dirty="0"/>
          </a:p>
        </p:txBody>
      </p:sp>
      <p:pic>
        <p:nvPicPr>
          <p:cNvPr id="4" name="Picture 3"/>
          <p:cNvPicPr>
            <a:picLocks noChangeAspect="1" noChangeArrowheads="1"/>
          </p:cNvPicPr>
          <p:nvPr/>
        </p:nvPicPr>
        <p:blipFill>
          <a:blip r:embed="rId2" cstate="print"/>
          <a:srcRect/>
          <a:stretch>
            <a:fillRect/>
          </a:stretch>
        </p:blipFill>
        <p:spPr bwMode="auto">
          <a:xfrm>
            <a:off x="5181600" y="914400"/>
            <a:ext cx="3733800" cy="5356427"/>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3" cstate="print"/>
          <a:srcRect l="2974" r="6320"/>
          <a:stretch>
            <a:fillRect/>
          </a:stretch>
        </p:blipFill>
        <p:spPr bwMode="auto">
          <a:xfrm>
            <a:off x="304800" y="2133600"/>
            <a:ext cx="4648200" cy="2552700"/>
          </a:xfrm>
          <a:prstGeom prst="rect">
            <a:avLst/>
          </a:prstGeom>
          <a:noFill/>
          <a:ln w="9525">
            <a:solidFill>
              <a:schemeClr val="tx1"/>
            </a:solidFill>
            <a:miter lim="800000"/>
            <a:headEnd/>
            <a:tailEnd/>
          </a:ln>
        </p:spPr>
      </p:pic>
      <p:sp>
        <p:nvSpPr>
          <p:cNvPr id="6" name="TextBox 5"/>
          <p:cNvSpPr txBox="1"/>
          <p:nvPr/>
        </p:nvSpPr>
        <p:spPr>
          <a:xfrm>
            <a:off x="5181600" y="457200"/>
            <a:ext cx="3733800" cy="369332"/>
          </a:xfrm>
          <a:prstGeom prst="rect">
            <a:avLst/>
          </a:prstGeom>
          <a:solidFill>
            <a:schemeClr val="bg2">
              <a:lumMod val="75000"/>
            </a:schemeClr>
          </a:solidFill>
          <a:ln>
            <a:solidFill>
              <a:schemeClr val="tx1"/>
            </a:solidFill>
          </a:ln>
        </p:spPr>
        <p:txBody>
          <a:bodyPr wrap="square" rtlCol="0">
            <a:spAutoFit/>
          </a:bodyPr>
          <a:lstStyle/>
          <a:p>
            <a:r>
              <a:rPr lang="el-GR" b="1" dirty="0" smtClean="0"/>
              <a:t>Υλική στέρηση (% επί του συνόλου)</a:t>
            </a:r>
            <a:endParaRPr lang="el-G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905</Words>
  <Application>Microsoft Office PowerPoint</Application>
  <PresentationFormat>On-screen Show (4:3)</PresentationFormat>
  <Paragraphs>186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Κοινωνική Πολιτική</vt:lpstr>
      <vt:lpstr>Slide 2</vt:lpstr>
      <vt:lpstr>Slide 3</vt:lpstr>
      <vt:lpstr>Slide 4</vt:lpstr>
      <vt:lpstr>Slide 5</vt:lpstr>
      <vt:lpstr>Έμφυλες διακρίσεις στην αγορά εργασίας</vt:lpstr>
      <vt:lpstr>Slide 7</vt:lpstr>
      <vt:lpstr>Slide 8</vt:lpstr>
      <vt:lpstr>Κατώφλι Φτώχιας (2007)</vt:lpstr>
      <vt:lpstr>1η  Φάση - Συνθήκη της Ρώμης</vt:lpstr>
      <vt:lpstr>Slide 11</vt:lpstr>
      <vt:lpstr>2η Φάση 1970-85</vt:lpstr>
      <vt:lpstr>3η Φάση - Ενιαία Ευρωπαϊκή Πράξη</vt:lpstr>
      <vt:lpstr>Κοινωνικός Χάρτης Θεμελιωδών Κοινωνικών Δικαιωμάτων των Εργαζομένων </vt:lpstr>
      <vt:lpstr>Κοινωνικός Χάρτης Θεμελιωδών Κοινωνικών Δικαιωμάτων των Εργαζομένων</vt:lpstr>
      <vt:lpstr>Η κατάσταση σήμερα</vt:lpstr>
      <vt:lpstr>Στρατηγική της Λισσαβώνας (2000) </vt:lpstr>
      <vt:lpstr>Slide 18</vt:lpstr>
      <vt:lpstr>Ο ‘κοινωνικός αποκλεισμός’ ως έννοια συνδέεται με αυτή της ‘φτώχιας’ και κυρίως με τις απόψεις που την αντιμετωπίζουν ως κάτι βαθύτερο από το χαμηλό εισόδημα, κ΄ τη συνδέουν με τις πολλαπλές διαστάσεις της στέρησης</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Πολιτική</dc:title>
  <dc:creator/>
  <cp:lastModifiedBy>ichorian</cp:lastModifiedBy>
  <cp:revision>41</cp:revision>
  <dcterms:created xsi:type="dcterms:W3CDTF">2006-08-16T00:00:00Z</dcterms:created>
  <dcterms:modified xsi:type="dcterms:W3CDTF">2011-11-30T14:19:57Z</dcterms:modified>
</cp:coreProperties>
</file>