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72" r:id="rId2"/>
    <p:sldId id="348" r:id="rId3"/>
    <p:sldId id="349" r:id="rId4"/>
    <p:sldId id="276" r:id="rId5"/>
    <p:sldId id="281" r:id="rId6"/>
    <p:sldId id="282" r:id="rId7"/>
    <p:sldId id="284" r:id="rId8"/>
    <p:sldId id="285" r:id="rId9"/>
    <p:sldId id="286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00" r:id="rId18"/>
    <p:sldId id="305" r:id="rId19"/>
    <p:sldId id="307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M\Books\x1%20panorama%20&#960;&#943;&#957;&#945;&#954;&#949;&#962;%20aa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36433766341652E-2"/>
          <c:y val="0.1051496245773179"/>
          <c:w val="0.90879445109627865"/>
          <c:h val="0.6713233914428236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'Μέση, ανώτερη... Στοιχεία'!$C$29:$V$29</c:f>
              <c:strCache>
                <c:ptCount val="20"/>
                <c:pt idx="0">
                  <c:v>Τρομοκρατία</c:v>
                </c:pt>
                <c:pt idx="1">
                  <c:v>Έρευνα</c:v>
                </c:pt>
                <c:pt idx="2">
                  <c:v>Περιβάλλον</c:v>
                </c:pt>
                <c:pt idx="3">
                  <c:v>Εξωτερική</c:v>
                </c:pt>
                <c:pt idx="4">
                  <c:v>Ενέργεια</c:v>
                </c:pt>
                <c:pt idx="5">
                  <c:v>Περιφέρειες</c:v>
                </c:pt>
                <c:pt idx="6">
                  <c:v>Μετανάστευση</c:v>
                </c:pt>
                <c:pt idx="7">
                  <c:v>Χρηματοπιστωτικά</c:v>
                </c:pt>
                <c:pt idx="8">
                  <c:v>Έγκλημα</c:v>
                </c:pt>
                <c:pt idx="9">
                  <c:v>Ανάπτυξη</c:v>
                </c:pt>
                <c:pt idx="10">
                  <c:v>Πληθωρισμός</c:v>
                </c:pt>
                <c:pt idx="11">
                  <c:v>Καταναλωτές</c:v>
                </c:pt>
                <c:pt idx="12">
                  <c:v>Γεωργία</c:v>
                </c:pt>
                <c:pt idx="13">
                  <c:v>Μεταφορές</c:v>
                </c:pt>
                <c:pt idx="14">
                  <c:v>Χρέος</c:v>
                </c:pt>
                <c:pt idx="15">
                  <c:v>Ανεργία</c:v>
                </c:pt>
                <c:pt idx="16">
                  <c:v>Υγεία</c:v>
                </c:pt>
                <c:pt idx="17">
                  <c:v>Εκπαίδευση</c:v>
                </c:pt>
                <c:pt idx="18">
                  <c:v>Φορολογία</c:v>
                </c:pt>
                <c:pt idx="19">
                  <c:v>Συντάξεις</c:v>
                </c:pt>
              </c:strCache>
            </c:strRef>
          </c:cat>
          <c:val>
            <c:numRef>
              <c:f>'Μέση, ανώτερη... Στοιχεία'!$C$30:$V$30</c:f>
              <c:numCache>
                <c:formatCode>General</c:formatCode>
                <c:ptCount val="20"/>
                <c:pt idx="0">
                  <c:v>17</c:v>
                </c:pt>
                <c:pt idx="1">
                  <c:v>24</c:v>
                </c:pt>
                <c:pt idx="2">
                  <c:v>26</c:v>
                </c:pt>
                <c:pt idx="3">
                  <c:v>30</c:v>
                </c:pt>
                <c:pt idx="4">
                  <c:v>31</c:v>
                </c:pt>
                <c:pt idx="5">
                  <c:v>35</c:v>
                </c:pt>
                <c:pt idx="6">
                  <c:v>35</c:v>
                </c:pt>
                <c:pt idx="7">
                  <c:v>36</c:v>
                </c:pt>
                <c:pt idx="8">
                  <c:v>36</c:v>
                </c:pt>
                <c:pt idx="9">
                  <c:v>40</c:v>
                </c:pt>
                <c:pt idx="10">
                  <c:v>41</c:v>
                </c:pt>
                <c:pt idx="11">
                  <c:v>45</c:v>
                </c:pt>
                <c:pt idx="12">
                  <c:v>45</c:v>
                </c:pt>
                <c:pt idx="13">
                  <c:v>46</c:v>
                </c:pt>
                <c:pt idx="14">
                  <c:v>54</c:v>
                </c:pt>
                <c:pt idx="15">
                  <c:v>56</c:v>
                </c:pt>
                <c:pt idx="16">
                  <c:v>60</c:v>
                </c:pt>
                <c:pt idx="17">
                  <c:v>64</c:v>
                </c:pt>
                <c:pt idx="18">
                  <c:v>68</c:v>
                </c:pt>
                <c:pt idx="19">
                  <c:v>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2108456"/>
        <c:axId val="248334328"/>
      </c:barChart>
      <c:catAx>
        <c:axId val="212108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8334328"/>
        <c:crosses val="autoZero"/>
        <c:auto val="1"/>
        <c:lblAlgn val="ctr"/>
        <c:lblOffset val="100"/>
        <c:noMultiLvlLbl val="0"/>
      </c:catAx>
      <c:valAx>
        <c:axId val="248334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12108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42B19F-3521-4953-B402-4C01898EC5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3945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2C518-0007-4B83-B2B7-8DF6D091CBB2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7766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10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2942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11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7537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12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1477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13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087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14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355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15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9251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16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7977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17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0227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18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200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19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847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075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20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1402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21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3249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22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4936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23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0564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24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3862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25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7679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26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1154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27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8291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28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5902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29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04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60039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30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088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31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7941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32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69062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33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1464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34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71910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35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1293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36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1358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37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88518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38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6835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39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576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58587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40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94518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DE8A0-2A10-45AD-BCF6-A1F76A5A3AC8}" type="slidenum">
              <a:rPr lang="el-GR" smtClean="0"/>
              <a:pPr/>
              <a:t>41</a:t>
            </a:fld>
            <a:endParaRPr lang="el-GR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398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DE8A0-2A10-45AD-BCF6-A1F76A5A3AC8}" type="slidenum">
              <a:rPr lang="el-GR" smtClean="0"/>
              <a:pPr/>
              <a:t>42</a:t>
            </a:fld>
            <a:endParaRPr lang="el-GR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26389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DE8A0-2A10-45AD-BCF6-A1F76A5A3AC8}" type="slidenum">
              <a:rPr lang="el-GR" smtClean="0"/>
              <a:pPr/>
              <a:t>43</a:t>
            </a:fld>
            <a:endParaRPr lang="el-GR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51306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44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91091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45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84906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46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69705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47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88816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48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8609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49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87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17118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50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64656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51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12104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52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8999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53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6184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54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05546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55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752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56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76312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57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6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2352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7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804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737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9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29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#8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4770A-B7CD-4D08-82B4-16E0A4BD14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#8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D409-5F26-40D9-96E9-E3915EF7B5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#8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45A11-9F7C-4F0E-ABE5-DC7B3E3973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#8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4940-C6CC-4B5E-B471-D28055C4D8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#8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9505-9F6E-41E7-90D8-FAB5C075BE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#8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1871-ACF6-481C-A6E8-E07CED90C0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#8</a:t>
            </a: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6453-B4A8-4A19-B17C-9D47F086AC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#8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7431E-A33D-4BA6-8DF9-3D427EE5AC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#8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BA66-206D-49D0-92B6-D199154FEA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#8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74C9-D686-43CE-8A03-906A9C4C7B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 #8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A98C-43E4-4354-B6D3-7E38CED44A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2013-2014  #8</a:t>
            </a: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81E719-4DAB-4730-AC28-AE1221FCE9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87960" cy="476250"/>
          </a:xfrm>
          <a:noFill/>
        </p:spPr>
        <p:txBody>
          <a:bodyPr/>
          <a:lstStyle/>
          <a:p>
            <a:r>
              <a:rPr lang="el-GR" dirty="0" smtClean="0"/>
              <a:t>Οικονομία και Περιβάλλον ΙΙ</a:t>
            </a:r>
          </a:p>
          <a:p>
            <a:r>
              <a:rPr lang="el-GR" dirty="0" smtClean="0"/>
              <a:t>Αχιλλέας Μητσός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856811-1B43-466C-B080-374C0A16A13D}" type="slidenum">
              <a:rPr lang="el-GR" smtClean="0"/>
              <a:pPr/>
              <a:t>1</a:t>
            </a:fld>
            <a:endParaRPr lang="el-GR" dirty="0" smtClean="0"/>
          </a:p>
        </p:txBody>
      </p:sp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eaLnBrk="1" hangingPunct="1"/>
            <a:r>
              <a:rPr lang="el-GR" sz="2400" dirty="0" smtClean="0">
                <a:latin typeface="Verdana" pitchFamily="34" charset="0"/>
              </a:rPr>
              <a:t>Αχιλλέας Μητσός</a:t>
            </a: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r>
              <a:rPr lang="el-GR" sz="2400" b="1" u="sng" dirty="0" smtClean="0">
                <a:latin typeface="Verdana" pitchFamily="34" charset="0"/>
              </a:rPr>
              <a:t>Οικονομία και Περιβάλλον Ι</a:t>
            </a:r>
            <a:r>
              <a:rPr lang="en-US" sz="2400" b="1" u="sng" dirty="0" smtClean="0">
                <a:latin typeface="Verdana" pitchFamily="34" charset="0"/>
              </a:rPr>
              <a:t>I</a:t>
            </a:r>
            <a:endParaRPr lang="el-GR" sz="2400" b="1" u="sng" dirty="0" smtClean="0">
              <a:latin typeface="Verdana" pitchFamily="34" charset="0"/>
            </a:endParaRP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r>
              <a:rPr lang="el-GR" sz="2200" b="1" dirty="0">
                <a:latin typeface="Verdana" pitchFamily="34" charset="0"/>
              </a:rPr>
              <a:t>8</a:t>
            </a:r>
            <a:r>
              <a:rPr lang="el-GR" sz="2200" b="1" dirty="0" smtClean="0">
                <a:latin typeface="Verdana" pitchFamily="34" charset="0"/>
              </a:rPr>
              <a:t> – Δημόσια πολιτική. Βασικές αρχές </a:t>
            </a:r>
          </a:p>
          <a:p>
            <a:pPr algn="l" eaLnBrk="1" hangingPunct="1"/>
            <a:endParaRPr lang="en-US" sz="2200" b="1" dirty="0" smtClean="0">
              <a:latin typeface="Verdana" pitchFamily="34" charset="0"/>
            </a:endParaRPr>
          </a:p>
        </p:txBody>
      </p:sp>
      <p:pic>
        <p:nvPicPr>
          <p:cNvPr id="6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813" y="5231656"/>
            <a:ext cx="1581685" cy="553393"/>
          </a:xfrm>
          <a:prstGeom prst="rect">
            <a:avLst/>
          </a:prstGeom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1138" y="4995415"/>
            <a:ext cx="4310289" cy="1025873"/>
          </a:xfrm>
          <a:prstGeom prst="rect">
            <a:avLst/>
          </a:prstGeom>
          <a:noFill/>
        </p:spPr>
      </p:pic>
      <p:pic>
        <p:nvPicPr>
          <p:cNvPr id="10" name="Picture 3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838" y="334740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339901" y="478607"/>
            <a:ext cx="5040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Πανεπιστήμιο Αιγαίου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spcBef>
                <a:spcPts val="1200"/>
              </a:spcBef>
            </a:pPr>
            <a:endParaRPr lang="el-GR" sz="2200" b="1" i="1" dirty="0">
              <a:solidFill>
                <a:srgbClr val="002060"/>
              </a:solidFill>
            </a:endParaRPr>
          </a:p>
          <a:p>
            <a:pPr marL="800100" lvl="1" indent="-3429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Τι  </a:t>
            </a:r>
            <a:r>
              <a:rPr lang="el-GR" sz="2200" dirty="0" smtClean="0">
                <a:solidFill>
                  <a:srgbClr val="002060"/>
                </a:solidFill>
              </a:rPr>
              <a:t>μέσα χρησιμοποιεί για να παρεμβαίνει το δημόσιο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		Φόροι, απαγορεύσεις…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Γιατί</a:t>
            </a:r>
            <a:r>
              <a:rPr lang="el-GR" sz="2200" dirty="0" smtClean="0">
                <a:solidFill>
                  <a:srgbClr val="002060"/>
                </a:solidFill>
              </a:rPr>
              <a:t> παρεμβαίνει το δημόσιο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Δημόσιες λειτουργίες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Που</a:t>
            </a:r>
            <a:r>
              <a:rPr lang="el-GR" sz="2200" dirty="0" smtClean="0">
                <a:solidFill>
                  <a:srgbClr val="002060"/>
                </a:solidFill>
              </a:rPr>
              <a:t>, σε ποιους τομείς, παρεμβαίνει το δημόσιο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Περιβάλλον, κοινωνικές πολιτικές, εκπαίδευση …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Ποιος</a:t>
            </a:r>
            <a:r>
              <a:rPr lang="el-GR" sz="2200" dirty="0" smtClean="0">
                <a:solidFill>
                  <a:srgbClr val="002060"/>
                </a:solidFill>
              </a:rPr>
              <a:t>, σε ποιο γεωγραφικό επίπεδο, παρεμβαίνει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Κράτος, περιφέρεια, δήμος, Ευρωπαϊκή Ένωση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Πως</a:t>
            </a:r>
            <a:r>
              <a:rPr lang="el-GR" sz="2200" dirty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διαμορφώνεται ο τρόπος παρέμβασης του δημοσίου</a:t>
            </a:r>
            <a:r>
              <a:rPr lang="el-GR" sz="2200" b="1" i="1" dirty="0" smtClean="0">
                <a:solidFill>
                  <a:srgbClr val="002060"/>
                </a:solidFill>
              </a:rPr>
              <a:t>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Θεσμικά όργανα, ιδιωτικά συμφέροντα …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50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200" b="1" i="1" dirty="0" smtClean="0">
                <a:solidFill>
                  <a:srgbClr val="002060"/>
                </a:solidFill>
              </a:rPr>
              <a:t>		</a:t>
            </a:r>
            <a:r>
              <a:rPr lang="el-GR" sz="2200" b="1" i="1" u="sng" dirty="0" smtClean="0">
                <a:solidFill>
                  <a:srgbClr val="002060"/>
                </a:solidFill>
              </a:rPr>
              <a:t>Το δημόσιο:</a:t>
            </a:r>
            <a:endParaRPr lang="el-GR" sz="2200" b="1" i="1" u="sng" dirty="0">
              <a:solidFill>
                <a:srgbClr val="002060"/>
              </a:solidFill>
            </a:endParaRPr>
          </a:p>
          <a:p>
            <a:pPr marL="800100" lvl="1" indent="-3429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Α - Τι  </a:t>
            </a:r>
            <a:r>
              <a:rPr lang="el-GR" sz="2200" dirty="0" smtClean="0">
                <a:solidFill>
                  <a:srgbClr val="002060"/>
                </a:solidFill>
              </a:rPr>
              <a:t>μέσα χρησιμοποιεί για να παρεμβαίνει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		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Β - Γιατί</a:t>
            </a:r>
            <a:r>
              <a:rPr lang="el-GR" sz="2200" dirty="0" smtClean="0">
                <a:solidFill>
                  <a:srgbClr val="002060"/>
                </a:solidFill>
              </a:rPr>
              <a:t> παρεμβαίνει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Γ - Που</a:t>
            </a:r>
            <a:r>
              <a:rPr lang="el-GR" sz="2200" dirty="0" smtClean="0">
                <a:solidFill>
                  <a:srgbClr val="002060"/>
                </a:solidFill>
              </a:rPr>
              <a:t>, σε ποιους τομείς, παρεμβαίνει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Δ - Ποιος</a:t>
            </a:r>
            <a:r>
              <a:rPr lang="el-GR" sz="2200" dirty="0" smtClean="0">
                <a:solidFill>
                  <a:srgbClr val="002060"/>
                </a:solidFill>
              </a:rPr>
              <a:t>, σε ποιο γεωγραφικό επίπεδο, παρεμβαίνει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Ε - Πως</a:t>
            </a:r>
            <a:r>
              <a:rPr lang="el-GR" sz="2200" dirty="0" smtClean="0">
                <a:solidFill>
                  <a:srgbClr val="002060"/>
                </a:solidFill>
              </a:rPr>
              <a:t> διαμορφώνεται ο τρόπος παρέμβασης </a:t>
            </a:r>
            <a:endParaRPr lang="el-GR" sz="2000" b="1" i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594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i="1" u="sng" dirty="0" smtClean="0">
                <a:solidFill>
                  <a:srgbClr val="002060"/>
                </a:solidFill>
              </a:rPr>
              <a:t>Α - Τι  </a:t>
            </a:r>
            <a:r>
              <a:rPr lang="el-GR" sz="2000" b="1" u="sng" dirty="0">
                <a:solidFill>
                  <a:srgbClr val="002060"/>
                </a:solidFill>
              </a:rPr>
              <a:t>μέσα χρησιμοποιεί για να παρεμβαίνει το δημόσιο</a:t>
            </a:r>
            <a:endParaRPr lang="el-GR" sz="2000" b="1" u="sng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000" dirty="0" smtClean="0">
                <a:solidFill>
                  <a:srgbClr val="002060"/>
                </a:solidFill>
              </a:rPr>
              <a:t>	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000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000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000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400" dirty="0" smtClean="0">
                <a:solidFill>
                  <a:srgbClr val="002060"/>
                </a:solidFill>
              </a:rPr>
              <a:t>Δημοσιονομικά μέσα</a:t>
            </a:r>
          </a:p>
          <a:p>
            <a:pPr lvl="1" algn="just" eaLnBrk="1" hangingPunct="1"/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400" dirty="0" smtClean="0">
                <a:solidFill>
                  <a:srgbClr val="002060"/>
                </a:solidFill>
              </a:rPr>
              <a:t>Ρυθμιστικά μέσα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12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4365104"/>
            <a:ext cx="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9552" y="4365104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9552" y="5301208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8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Autofit/>
          </a:bodyPr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i="1" u="sng" dirty="0" smtClean="0">
                <a:solidFill>
                  <a:srgbClr val="002060"/>
                </a:solidFill>
              </a:rPr>
              <a:t>Α - Τι  </a:t>
            </a:r>
            <a:r>
              <a:rPr lang="el-GR" sz="2000" b="1" u="sng" dirty="0">
                <a:solidFill>
                  <a:srgbClr val="002060"/>
                </a:solidFill>
              </a:rPr>
              <a:t>μέσα χρησιμοποιεί για να παρεμβαίνει το </a:t>
            </a:r>
            <a:r>
              <a:rPr lang="el-GR" sz="2000" b="1" u="sng" dirty="0" smtClean="0">
                <a:solidFill>
                  <a:srgbClr val="002060"/>
                </a:solidFill>
              </a:rPr>
              <a:t>δημόσιο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			</a:t>
            </a:r>
          </a:p>
          <a:p>
            <a:pPr lvl="1" algn="just" eaLnBrk="1" hangingPunct="1"/>
            <a:r>
              <a:rPr lang="el-GR" sz="1800" dirty="0" smtClean="0">
                <a:solidFill>
                  <a:srgbClr val="002060"/>
                </a:solidFill>
              </a:rPr>
              <a:t>			</a:t>
            </a:r>
            <a:r>
              <a:rPr lang="el-GR" sz="2000" dirty="0" smtClean="0">
                <a:solidFill>
                  <a:srgbClr val="002060"/>
                </a:solidFill>
              </a:rPr>
              <a:t>Φόροι</a:t>
            </a:r>
          </a:p>
          <a:p>
            <a:pPr lvl="1" algn="just" eaLnBrk="1" hangingPunct="1"/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000" dirty="0" smtClean="0">
                <a:solidFill>
                  <a:srgbClr val="002060"/>
                </a:solidFill>
              </a:rPr>
              <a:t>			Δαπάνες</a:t>
            </a:r>
          </a:p>
          <a:p>
            <a:pPr lvl="1" algn="just" eaLnBrk="1" hangingPunct="1"/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000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000" dirty="0" smtClean="0">
                <a:solidFill>
                  <a:srgbClr val="002060"/>
                </a:solidFill>
              </a:rPr>
              <a:t>	</a:t>
            </a:r>
          </a:p>
          <a:p>
            <a:pPr lvl="1" algn="just" eaLnBrk="1" hangingPunct="1"/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Δημοσιονομικά μέσα</a:t>
            </a:r>
          </a:p>
          <a:p>
            <a:pPr lvl="1" algn="just" eaLnBrk="1" hangingPunct="1"/>
            <a:endParaRPr lang="el-GR" sz="20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000" b="1" dirty="0" smtClean="0">
                <a:solidFill>
                  <a:srgbClr val="002060"/>
                </a:solidFill>
              </a:rPr>
              <a:t>	Ρυθμιστικά μέσα</a:t>
            </a:r>
          </a:p>
          <a:p>
            <a:pPr lvl="1" algn="just" eaLnBrk="1" hangingPunct="1"/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Παραγωγή, απαγορεύσεις, έλεγχοι, ρυθμίσεις…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13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4365104"/>
            <a:ext cx="0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91680" y="2060848"/>
            <a:ext cx="0" cy="20162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95736" y="1412776"/>
            <a:ext cx="0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9552" y="4365104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91680" y="2060848"/>
            <a:ext cx="4915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9552" y="5013176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83196" y="1407318"/>
            <a:ext cx="516596" cy="5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95736" y="2924944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4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dirty="0" smtClean="0"/>
              <a:t>2013-2014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14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>
            <a:noAutofit/>
          </a:bodyPr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Β – Γιατί παρεμβαίνει το δημόσιο</a:t>
            </a:r>
          </a:p>
          <a:p>
            <a:pPr algn="l" eaLnBrk="1" hangingPunct="1"/>
            <a:endParaRPr lang="el-GR" sz="2000" b="1" i="1" u="sng" dirty="0" smtClean="0">
              <a:latin typeface="Verdana" pitchFamily="34" charset="0"/>
            </a:endParaRPr>
          </a:p>
          <a:p>
            <a:pPr lvl="1" algn="l" eaLnBrk="1" hangingPunct="1">
              <a:spcAft>
                <a:spcPts val="1200"/>
              </a:spcAft>
            </a:pPr>
            <a:r>
              <a:rPr lang="el-GR" sz="2400" u="sng" dirty="0" smtClean="0">
                <a:solidFill>
                  <a:srgbClr val="002060"/>
                </a:solidFill>
              </a:rPr>
              <a:t>Τρεις </a:t>
            </a:r>
            <a:r>
              <a:rPr lang="el-GR" sz="2400" u="sng" dirty="0">
                <a:solidFill>
                  <a:srgbClr val="002060"/>
                </a:solidFill>
              </a:rPr>
              <a:t>δημόσιες </a:t>
            </a:r>
            <a:r>
              <a:rPr lang="el-GR" sz="2400" u="sng" dirty="0" smtClean="0">
                <a:solidFill>
                  <a:srgbClr val="002060"/>
                </a:solidFill>
              </a:rPr>
              <a:t>λειτουργίες</a:t>
            </a: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fr-FR" sz="2000" dirty="0" smtClean="0">
                <a:solidFill>
                  <a:srgbClr val="002060"/>
                </a:solidFill>
              </a:rPr>
              <a:t>[R.</a:t>
            </a:r>
            <a:r>
              <a:rPr lang="en-US" sz="2000" dirty="0">
                <a:solidFill>
                  <a:srgbClr val="002060"/>
                </a:solidFill>
              </a:rPr>
              <a:t>Musgrave</a:t>
            </a:r>
            <a:r>
              <a:rPr lang="en-US" sz="2000" dirty="0" smtClean="0">
                <a:solidFill>
                  <a:srgbClr val="002060"/>
                </a:solidFill>
              </a:rPr>
              <a:t>]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l" eaLnBrk="1" hangingPunct="1">
              <a:spcAft>
                <a:spcPts val="1200"/>
              </a:spcAft>
            </a:pP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Μικρο-οικονομική αποδοτικότητα</a:t>
            </a:r>
          </a:p>
          <a:p>
            <a:pPr lvl="1" algn="just" eaLnBrk="1" hangingPunct="1"/>
            <a:r>
              <a:rPr lang="el-GR" sz="1800" dirty="0" smtClean="0">
                <a:solidFill>
                  <a:srgbClr val="002060"/>
                </a:solidFill>
              </a:rPr>
              <a:t> 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</a:rPr>
              <a:t>Αναδιανομή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</a:p>
          <a:p>
            <a:pPr lvl="1" algn="just"/>
            <a:endParaRPr lang="el-GR" sz="1800" dirty="0">
              <a:solidFill>
                <a:srgbClr val="002060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b="1" dirty="0" err="1" smtClean="0">
                <a:solidFill>
                  <a:srgbClr val="002060"/>
                </a:solidFill>
              </a:rPr>
              <a:t>Μακρο</a:t>
            </a:r>
            <a:r>
              <a:rPr lang="el-GR" sz="2000" b="1" dirty="0" smtClean="0">
                <a:solidFill>
                  <a:srgbClr val="002060"/>
                </a:solidFill>
              </a:rPr>
              <a:t>-οικονομική ισορροπία</a:t>
            </a:r>
          </a:p>
          <a:p>
            <a:pPr lvl="1" algn="just">
              <a:lnSpc>
                <a:spcPct val="150000"/>
              </a:lnSpc>
            </a:pPr>
            <a:endParaRPr lang="el-GR" sz="2000" b="1" dirty="0">
              <a:solidFill>
                <a:srgbClr val="002060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endParaRPr lang="el-GR" sz="20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	</a:t>
            </a:r>
            <a:r>
              <a:rPr lang="el-GR" sz="2000" b="1" i="1" dirty="0" smtClean="0">
                <a:solidFill>
                  <a:srgbClr val="002060"/>
                </a:solidFill>
              </a:rPr>
              <a:t>Στόχοι </a:t>
            </a:r>
            <a:r>
              <a:rPr lang="el-GR" sz="2000" b="1" i="1" dirty="0">
                <a:solidFill>
                  <a:srgbClr val="002060"/>
                </a:solidFill>
              </a:rPr>
              <a:t>και (ανεπιθύμητες) επιπτώσεις</a:t>
            </a:r>
            <a:endParaRPr lang="el-GR" sz="2000" b="1" dirty="0" smtClean="0">
              <a:solidFill>
                <a:srgbClr val="00206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073424" y="5445224"/>
            <a:ext cx="91440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34380" y="6237312"/>
            <a:ext cx="1306488" cy="476250"/>
          </a:xfrm>
          <a:noFill/>
        </p:spPr>
        <p:txBody>
          <a:bodyPr/>
          <a:lstStyle/>
          <a:p>
            <a:r>
              <a:rPr lang="en-US" dirty="0" smtClean="0"/>
              <a:t>2013-2014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15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>
            <a:noAutofit/>
          </a:bodyPr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Β – Γιατί παρεμβαίνει το δημόσιο</a:t>
            </a:r>
          </a:p>
          <a:p>
            <a:pPr algn="l" eaLnBrk="1" hangingPunct="1"/>
            <a:endParaRPr lang="el-GR" sz="2000" b="1" i="1" u="sng" dirty="0" smtClean="0">
              <a:latin typeface="Verdana" pitchFamily="34" charset="0"/>
            </a:endParaRPr>
          </a:p>
          <a:p>
            <a:pPr lvl="1" algn="l" eaLnBrk="1" hangingPunct="1">
              <a:spcAft>
                <a:spcPts val="1200"/>
              </a:spcAft>
            </a:pPr>
            <a:r>
              <a:rPr lang="el-GR" sz="2400" u="sng" dirty="0" smtClean="0">
                <a:solidFill>
                  <a:srgbClr val="002060"/>
                </a:solidFill>
              </a:rPr>
              <a:t>Τρεις </a:t>
            </a:r>
            <a:r>
              <a:rPr lang="el-GR" sz="2400" u="sng" dirty="0">
                <a:solidFill>
                  <a:srgbClr val="002060"/>
                </a:solidFill>
              </a:rPr>
              <a:t>δημόσιες </a:t>
            </a:r>
            <a:r>
              <a:rPr lang="el-GR" sz="2400" u="sng" dirty="0" smtClean="0">
                <a:solidFill>
                  <a:srgbClr val="002060"/>
                </a:solidFill>
              </a:rPr>
              <a:t>λειτουργίες</a:t>
            </a: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fr-FR" sz="2000" dirty="0" smtClean="0">
                <a:solidFill>
                  <a:srgbClr val="002060"/>
                </a:solidFill>
              </a:rPr>
              <a:t>[R.</a:t>
            </a:r>
            <a:r>
              <a:rPr lang="en-US" sz="2000" dirty="0">
                <a:solidFill>
                  <a:srgbClr val="002060"/>
                </a:solidFill>
              </a:rPr>
              <a:t>Musgrave]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Μικρο-οικονομική αποδοτικότητα</a:t>
            </a:r>
          </a:p>
          <a:p>
            <a:pPr lvl="1" algn="just" eaLnBrk="1" hangingPunct="1"/>
            <a:r>
              <a:rPr lang="el-GR" sz="1800" dirty="0" smtClean="0">
                <a:solidFill>
                  <a:srgbClr val="002060"/>
                </a:solidFill>
              </a:rPr>
              <a:t>Άριστη </a:t>
            </a:r>
            <a:r>
              <a:rPr lang="el-GR" sz="1800" dirty="0">
                <a:solidFill>
                  <a:srgbClr val="002060"/>
                </a:solidFill>
              </a:rPr>
              <a:t>(= η περισσότερο αποδοτική) κατανομή των </a:t>
            </a:r>
            <a:r>
              <a:rPr lang="el-GR" sz="1800" dirty="0" smtClean="0">
                <a:solidFill>
                  <a:srgbClr val="002060"/>
                </a:solidFill>
              </a:rPr>
              <a:t>πόρων μέσω ενίσχυσης, αλλά και διόρθωσης της αγοράς</a:t>
            </a:r>
          </a:p>
          <a:p>
            <a:pPr lvl="2" algn="just" eaLnBrk="1" hangingPunct="1"/>
            <a:endParaRPr lang="el-GR" sz="1800" dirty="0" smtClean="0">
              <a:solidFill>
                <a:srgbClr val="002060"/>
              </a:solidFill>
            </a:endParaRPr>
          </a:p>
          <a:p>
            <a:pPr lvl="2" algn="just" eaLnBrk="1" hangingPunct="1"/>
            <a:r>
              <a:rPr lang="el-GR" sz="1800" dirty="0" smtClean="0">
                <a:solidFill>
                  <a:srgbClr val="002060"/>
                </a:solidFill>
              </a:rPr>
              <a:t>Παρέμβαση στην τιμή, την ζήτηση ή την προσφορά (κατηγοριών) αγαθών, ή και στις δυνάμεις που τις καθορίζουν</a:t>
            </a:r>
            <a:endParaRPr lang="el-GR" sz="1800" b="1" i="1" dirty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27584" y="3176972"/>
            <a:ext cx="360040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dirty="0" smtClean="0"/>
              <a:t>2013-2014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16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>
            <a:noAutofit/>
          </a:bodyPr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Β – Γιατί παρεμβαίνει το δημόσιο</a:t>
            </a:r>
          </a:p>
          <a:p>
            <a:pPr algn="l" eaLnBrk="1" hangingPunct="1"/>
            <a:endParaRPr lang="el-GR" sz="2000" b="1" i="1" u="sng" dirty="0" smtClean="0">
              <a:latin typeface="Verdana" pitchFamily="34" charset="0"/>
            </a:endParaRPr>
          </a:p>
          <a:p>
            <a:pPr lvl="1" algn="l" eaLnBrk="1" hangingPunct="1">
              <a:spcAft>
                <a:spcPts val="1200"/>
              </a:spcAft>
            </a:pPr>
            <a:r>
              <a:rPr lang="el-GR" sz="2400" u="sng" dirty="0" smtClean="0">
                <a:solidFill>
                  <a:srgbClr val="002060"/>
                </a:solidFill>
              </a:rPr>
              <a:t>Τρεις </a:t>
            </a:r>
            <a:r>
              <a:rPr lang="el-GR" sz="2400" u="sng" dirty="0">
                <a:solidFill>
                  <a:srgbClr val="002060"/>
                </a:solidFill>
              </a:rPr>
              <a:t>δημόσιες </a:t>
            </a:r>
            <a:r>
              <a:rPr lang="el-GR" sz="2400" u="sng" dirty="0" smtClean="0">
                <a:solidFill>
                  <a:srgbClr val="002060"/>
                </a:solidFill>
              </a:rPr>
              <a:t>λειτουργίες</a:t>
            </a: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fr-FR" sz="2000" dirty="0" smtClean="0">
                <a:solidFill>
                  <a:srgbClr val="002060"/>
                </a:solidFill>
              </a:rPr>
              <a:t>[R.</a:t>
            </a:r>
            <a:r>
              <a:rPr lang="en-US" sz="2000" dirty="0">
                <a:solidFill>
                  <a:srgbClr val="002060"/>
                </a:solidFill>
              </a:rPr>
              <a:t>Musgrave]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Μικρο-οικονομική αποδοτικότητα</a:t>
            </a:r>
          </a:p>
          <a:p>
            <a:pPr lvl="1" algn="just" eaLnBrk="1" hangingPunct="1"/>
            <a:endParaRPr lang="el-GR" sz="1800" dirty="0">
              <a:solidFill>
                <a:srgbClr val="002060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</a:rPr>
              <a:t>Αναδιανομή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just"/>
            <a:r>
              <a:rPr lang="el-GR" sz="1800" dirty="0" smtClean="0">
                <a:solidFill>
                  <a:srgbClr val="002060"/>
                </a:solidFill>
              </a:rPr>
              <a:t>Επίτευξη </a:t>
            </a:r>
            <a:r>
              <a:rPr lang="el-GR" sz="1800" dirty="0">
                <a:solidFill>
                  <a:srgbClr val="002060"/>
                </a:solidFill>
              </a:rPr>
              <a:t>(ή αποκατάσταση) πιο επιθυμητής διανομής </a:t>
            </a:r>
            <a:r>
              <a:rPr lang="el-GR" sz="1800" dirty="0" smtClean="0">
                <a:solidFill>
                  <a:srgbClr val="002060"/>
                </a:solidFill>
              </a:rPr>
              <a:t>πλούτου /εισοδήματος</a:t>
            </a:r>
          </a:p>
          <a:p>
            <a:pPr lvl="1" algn="just"/>
            <a:r>
              <a:rPr lang="el-GR" sz="1800" dirty="0">
                <a:solidFill>
                  <a:srgbClr val="002060"/>
                </a:solidFill>
              </a:rPr>
              <a:t>(</a:t>
            </a:r>
            <a:r>
              <a:rPr lang="el-GR" sz="1800" dirty="0" smtClean="0">
                <a:solidFill>
                  <a:srgbClr val="002060"/>
                </a:solidFill>
              </a:rPr>
              <a:t>μεταξύ </a:t>
            </a:r>
            <a:r>
              <a:rPr lang="el-GR" sz="1800" dirty="0">
                <a:solidFill>
                  <a:srgbClr val="002060"/>
                </a:solidFill>
              </a:rPr>
              <a:t>ατόμων, τάξεων, κοινωνικών ομάδων, γενεών, </a:t>
            </a:r>
            <a:r>
              <a:rPr lang="el-GR" sz="1800" dirty="0" smtClean="0">
                <a:solidFill>
                  <a:srgbClr val="002060"/>
                </a:solidFill>
              </a:rPr>
              <a:t>περιφερειών)</a:t>
            </a:r>
            <a:r>
              <a:rPr lang="el-GR" sz="1400" dirty="0" smtClean="0">
                <a:solidFill>
                  <a:srgbClr val="002060"/>
                </a:solidFill>
              </a:rPr>
              <a:t>	</a:t>
            </a:r>
          </a:p>
          <a:p>
            <a:pPr lvl="1" algn="just"/>
            <a:endParaRPr lang="el-GR" sz="1400" dirty="0">
              <a:solidFill>
                <a:srgbClr val="002060"/>
              </a:solidFill>
            </a:endParaRPr>
          </a:p>
          <a:p>
            <a:pPr lvl="1" algn="just"/>
            <a:r>
              <a:rPr lang="el-GR" sz="1400" dirty="0" smtClean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Παρέμβαση μέσω παροχής κοινωνικών αγαθών, φορολογίας, ρυθμίσεων</a:t>
            </a:r>
            <a:endParaRPr lang="el-GR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27584" y="3897052"/>
            <a:ext cx="360040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dirty="0" smtClean="0"/>
              <a:t>2013-2014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17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>
            <a:noAutofit/>
          </a:bodyPr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Β – Γιατί παρεμβαίνει το δημόσιο</a:t>
            </a:r>
          </a:p>
          <a:p>
            <a:pPr algn="l" eaLnBrk="1" hangingPunct="1"/>
            <a:endParaRPr lang="el-GR" sz="2000" b="1" i="1" u="sng" dirty="0" smtClean="0">
              <a:latin typeface="Verdana" pitchFamily="34" charset="0"/>
            </a:endParaRPr>
          </a:p>
          <a:p>
            <a:pPr lvl="1" algn="l" eaLnBrk="1" hangingPunct="1">
              <a:spcAft>
                <a:spcPts val="1200"/>
              </a:spcAft>
            </a:pPr>
            <a:r>
              <a:rPr lang="el-GR" sz="2400" u="sng" dirty="0" smtClean="0">
                <a:solidFill>
                  <a:srgbClr val="002060"/>
                </a:solidFill>
              </a:rPr>
              <a:t>Τρεις </a:t>
            </a:r>
            <a:r>
              <a:rPr lang="el-GR" sz="2400" u="sng" dirty="0">
                <a:solidFill>
                  <a:srgbClr val="002060"/>
                </a:solidFill>
              </a:rPr>
              <a:t>δημόσιες </a:t>
            </a:r>
            <a:r>
              <a:rPr lang="el-GR" sz="2400" u="sng" dirty="0" smtClean="0">
                <a:solidFill>
                  <a:srgbClr val="002060"/>
                </a:solidFill>
              </a:rPr>
              <a:t>λειτουργίες</a:t>
            </a: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fr-FR" sz="2000" dirty="0" smtClean="0">
                <a:solidFill>
                  <a:srgbClr val="002060"/>
                </a:solidFill>
              </a:rPr>
              <a:t>[R.</a:t>
            </a:r>
            <a:r>
              <a:rPr lang="en-US" sz="2000" dirty="0">
                <a:solidFill>
                  <a:srgbClr val="002060"/>
                </a:solidFill>
              </a:rPr>
              <a:t>Musgrave]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Μικρο-οικονομική αποδοτικότητα</a:t>
            </a:r>
          </a:p>
          <a:p>
            <a:pPr lvl="1" algn="just" eaLnBrk="1" hangingPunct="1"/>
            <a:r>
              <a:rPr lang="el-GR" sz="1800" dirty="0" smtClean="0">
                <a:solidFill>
                  <a:srgbClr val="002060"/>
                </a:solidFill>
              </a:rPr>
              <a:t>Άριστη </a:t>
            </a:r>
            <a:r>
              <a:rPr lang="el-GR" sz="1800" dirty="0">
                <a:solidFill>
                  <a:srgbClr val="002060"/>
                </a:solidFill>
              </a:rPr>
              <a:t>(= η περισσότερο αποδοτική) κατανομή των </a:t>
            </a:r>
            <a:r>
              <a:rPr lang="el-GR" sz="1800" dirty="0" smtClean="0">
                <a:solidFill>
                  <a:srgbClr val="002060"/>
                </a:solidFill>
              </a:rPr>
              <a:t>πόρων μέσω ενίσχυσης, αλλά και διόρθωσης της αγοράς</a:t>
            </a:r>
          </a:p>
          <a:p>
            <a:pPr lvl="2" algn="just" eaLnBrk="1" hangingPunct="1"/>
            <a:r>
              <a:rPr lang="el-GR" sz="1800" dirty="0" smtClean="0">
                <a:solidFill>
                  <a:srgbClr val="002060"/>
                </a:solidFill>
              </a:rPr>
              <a:t>Παρέμβαση στην τιμή, την ζήτηση ή την προσφορά (κατηγοριών) αγαθών, ή και στις δυνάμεις που τις καθορίζουν </a:t>
            </a:r>
            <a:endParaRPr lang="el-GR" sz="1800" dirty="0">
              <a:solidFill>
                <a:srgbClr val="002060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</a:rPr>
              <a:t>Αναδιανομή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just"/>
            <a:r>
              <a:rPr lang="el-GR" sz="1800" dirty="0" smtClean="0">
                <a:solidFill>
                  <a:srgbClr val="002060"/>
                </a:solidFill>
              </a:rPr>
              <a:t>Επίτευξη </a:t>
            </a:r>
            <a:r>
              <a:rPr lang="el-GR" sz="1800" dirty="0">
                <a:solidFill>
                  <a:srgbClr val="002060"/>
                </a:solidFill>
              </a:rPr>
              <a:t>(ή αποκατάσταση) πιο επιθυμητής διανομής </a:t>
            </a:r>
            <a:r>
              <a:rPr lang="el-GR" sz="1800" dirty="0" smtClean="0">
                <a:solidFill>
                  <a:srgbClr val="002060"/>
                </a:solidFill>
              </a:rPr>
              <a:t>πλούτου /εισοδήματος</a:t>
            </a:r>
          </a:p>
          <a:p>
            <a:pPr lvl="1" algn="just"/>
            <a:r>
              <a:rPr lang="el-GR" sz="1800" dirty="0">
                <a:solidFill>
                  <a:srgbClr val="002060"/>
                </a:solidFill>
              </a:rPr>
              <a:t>(</a:t>
            </a:r>
            <a:r>
              <a:rPr lang="el-GR" sz="1800" dirty="0" smtClean="0">
                <a:solidFill>
                  <a:srgbClr val="002060"/>
                </a:solidFill>
              </a:rPr>
              <a:t>μεταξύ </a:t>
            </a:r>
            <a:r>
              <a:rPr lang="el-GR" sz="1800" dirty="0">
                <a:solidFill>
                  <a:srgbClr val="002060"/>
                </a:solidFill>
              </a:rPr>
              <a:t>ατόμων, τάξεων, κοινωνικών ομάδων, γενεών, </a:t>
            </a:r>
            <a:r>
              <a:rPr lang="el-GR" sz="1800" dirty="0" smtClean="0">
                <a:solidFill>
                  <a:srgbClr val="002060"/>
                </a:solidFill>
              </a:rPr>
              <a:t>περιφερειών)</a:t>
            </a:r>
            <a:r>
              <a:rPr lang="el-GR" sz="1400" dirty="0" smtClean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Παρέμβαση μέσω παροχής κοινωνικών αγαθών, φορολογίας, ρυθμίσεων</a:t>
            </a:r>
            <a:endParaRPr lang="el-GR" sz="1800" dirty="0">
              <a:solidFill>
                <a:srgbClr val="002060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Μακρο-οικονομική ισορροπία</a:t>
            </a:r>
          </a:p>
          <a:p>
            <a:pPr lvl="1" algn="just"/>
            <a:r>
              <a:rPr lang="el-GR" sz="1800" dirty="0" smtClean="0">
                <a:solidFill>
                  <a:srgbClr val="002060"/>
                </a:solidFill>
              </a:rPr>
              <a:t>	…..</a:t>
            </a:r>
          </a:p>
          <a:p>
            <a:pPr lvl="1" algn="just"/>
            <a:r>
              <a:rPr lang="el-GR" sz="1800" dirty="0" smtClean="0">
                <a:solidFill>
                  <a:srgbClr val="002060"/>
                </a:solidFill>
              </a:rPr>
              <a:t>			</a:t>
            </a:r>
            <a:r>
              <a:rPr lang="el-GR" sz="1800" b="1" i="1" dirty="0" smtClean="0">
                <a:solidFill>
                  <a:srgbClr val="002060"/>
                </a:solidFill>
              </a:rPr>
              <a:t>Στόχοι και (ανεπιθύμητες) επιπτώσεις</a:t>
            </a:r>
            <a:endParaRPr lang="el-GR" sz="1800" b="1" i="1" dirty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27584" y="2780928"/>
            <a:ext cx="360040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827584" y="4473116"/>
            <a:ext cx="360040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827584" y="5265204"/>
            <a:ext cx="360040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2073424" y="5589240"/>
            <a:ext cx="91440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dirty="0" smtClean="0"/>
              <a:t>2013-2014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18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0"/>
          <a:lstStyle/>
          <a:p>
            <a:pPr algn="l" eaLnBrk="1" hangingPunct="1"/>
            <a:r>
              <a:rPr lang="el-GR" sz="2000" b="1" i="1" u="sng" dirty="0">
                <a:latin typeface="Verdana" pitchFamily="34" charset="0"/>
              </a:rPr>
              <a:t>Γ</a:t>
            </a:r>
            <a:r>
              <a:rPr lang="el-GR" sz="2000" b="1" i="1" u="sng" dirty="0" smtClean="0">
                <a:latin typeface="Verdana" pitchFamily="34" charset="0"/>
              </a:rPr>
              <a:t> – Που, σε ποιους τομείς παρεμβαίνει το δημόσιο;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</a:t>
            </a:r>
            <a:r>
              <a:rPr lang="el-GR" sz="2000" u="sng" dirty="0" smtClean="0">
                <a:solidFill>
                  <a:srgbClr val="002060"/>
                </a:solidFill>
              </a:rPr>
              <a:t>Οικονομικές Πολιτικές – Μεγάλες κατηγορίες:</a:t>
            </a:r>
            <a:endParaRPr lang="el-GR" sz="2000" u="sng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</a:rPr>
              <a:t>Δημιουργίας </a:t>
            </a:r>
            <a:r>
              <a:rPr lang="el-GR" sz="2000" b="1" dirty="0">
                <a:solidFill>
                  <a:srgbClr val="002060"/>
                </a:solidFill>
              </a:rPr>
              <a:t>/ ενίσχυσης </a:t>
            </a:r>
            <a:r>
              <a:rPr lang="el-GR" sz="2000" b="1" dirty="0" smtClean="0">
                <a:solidFill>
                  <a:srgbClr val="002060"/>
                </a:solidFill>
              </a:rPr>
              <a:t>αγοράς</a:t>
            </a:r>
            <a:r>
              <a:rPr lang="el-GR" sz="2000" dirty="0" smtClean="0">
                <a:solidFill>
                  <a:srgbClr val="002060"/>
                </a:solidFill>
              </a:rPr>
              <a:t> (εσωτερικής και διεθνούς)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Φραγμοί στη διακίνηση, Ανταγωνισμός, Ενισχύσεις (τομεακές, κλαδικές …)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dirty="0" smtClean="0">
                <a:solidFill>
                  <a:srgbClr val="002060"/>
                </a:solidFill>
              </a:rPr>
              <a:t>  </a:t>
            </a:r>
            <a:r>
              <a:rPr lang="el-GR" sz="2000" b="1" dirty="0" smtClean="0">
                <a:solidFill>
                  <a:srgbClr val="002060"/>
                </a:solidFill>
              </a:rPr>
              <a:t>Διόρθωσης αγοράς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π.χ. Περιβάλλον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dirty="0" smtClean="0">
                <a:solidFill>
                  <a:srgbClr val="002060"/>
                </a:solidFill>
              </a:rPr>
              <a:t>  </a:t>
            </a:r>
            <a:r>
              <a:rPr lang="el-GR" sz="2000" b="1" dirty="0" smtClean="0">
                <a:solidFill>
                  <a:srgbClr val="002060"/>
                </a:solidFill>
              </a:rPr>
              <a:t>Παροχής </a:t>
            </a:r>
            <a:r>
              <a:rPr lang="el-GR" sz="2000" b="1" dirty="0">
                <a:solidFill>
                  <a:srgbClr val="002060"/>
                </a:solidFill>
              </a:rPr>
              <a:t>κοινωνικών </a:t>
            </a:r>
            <a:r>
              <a:rPr lang="el-GR" sz="2000" b="1" dirty="0" smtClean="0">
                <a:solidFill>
                  <a:srgbClr val="002060"/>
                </a:solidFill>
              </a:rPr>
              <a:t>αγαθών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>
                <a:solidFill>
                  <a:srgbClr val="002060"/>
                </a:solidFill>
              </a:rPr>
              <a:t>	Υ</a:t>
            </a:r>
            <a:r>
              <a:rPr lang="el-GR" sz="1800" dirty="0" smtClean="0">
                <a:solidFill>
                  <a:srgbClr val="002060"/>
                </a:solidFill>
              </a:rPr>
              <a:t>γεία, Πρόνοια, Μισθοί, Συντάξεις, Φορολογία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dirty="0" smtClean="0">
                <a:solidFill>
                  <a:srgbClr val="002060"/>
                </a:solidFill>
              </a:rPr>
              <a:t>  </a:t>
            </a:r>
            <a:r>
              <a:rPr lang="el-GR" sz="2000" b="1" dirty="0" smtClean="0">
                <a:solidFill>
                  <a:srgbClr val="002060"/>
                </a:solidFill>
              </a:rPr>
              <a:t>Για </a:t>
            </a:r>
            <a:r>
              <a:rPr lang="el-GR" sz="2000" b="1" dirty="0">
                <a:solidFill>
                  <a:srgbClr val="002060"/>
                </a:solidFill>
              </a:rPr>
              <a:t>τη </a:t>
            </a:r>
            <a:r>
              <a:rPr lang="el-GR" sz="2000" b="1" dirty="0" smtClean="0">
                <a:solidFill>
                  <a:srgbClr val="002060"/>
                </a:solidFill>
              </a:rPr>
              <a:t>γνώση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Έρευνα, Εκπαίδευση, Καινοτομία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dirty="0" smtClean="0">
                <a:solidFill>
                  <a:srgbClr val="002060"/>
                </a:solidFill>
              </a:rPr>
              <a:t>  </a:t>
            </a:r>
            <a:r>
              <a:rPr lang="el-GR" sz="2000" b="1" dirty="0" smtClean="0">
                <a:solidFill>
                  <a:srgbClr val="002060"/>
                </a:solidFill>
              </a:rPr>
              <a:t>Μακροοικονομικές</a:t>
            </a:r>
            <a:endParaRPr lang="el-GR" sz="18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Νομισματικές, Χρηματοπιστωτικές, Συναλλαγματικές</a:t>
            </a:r>
            <a:endParaRPr lang="el-GR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dirty="0" smtClean="0"/>
              <a:t>2013-2014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19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marL="0" lvl="1" algn="l" eaLnBrk="1" hangingPunct="1">
              <a:lnSpc>
                <a:spcPct val="150000"/>
              </a:lnSpc>
            </a:pPr>
            <a:r>
              <a:rPr lang="el-GR" sz="2200" b="1" i="1" u="sng" dirty="0" smtClean="0">
                <a:solidFill>
                  <a:srgbClr val="002060"/>
                </a:solidFill>
              </a:rPr>
              <a:t>Δ - Ποιος</a:t>
            </a:r>
            <a:r>
              <a:rPr lang="el-GR" sz="2200" u="sng" dirty="0" smtClean="0">
                <a:solidFill>
                  <a:srgbClr val="002060"/>
                </a:solidFill>
              </a:rPr>
              <a:t>, σε ποιο γεωγραφικό επίπεδο, παρεμβαίνει</a:t>
            </a:r>
          </a:p>
          <a:p>
            <a:pPr algn="l" eaLnBrk="1" hangingPunct="1"/>
            <a:r>
              <a:rPr lang="el-GR" sz="2400" i="1" dirty="0" smtClean="0">
                <a:latin typeface="Verdana" pitchFamily="34" charset="0"/>
              </a:rPr>
              <a:t>				</a:t>
            </a:r>
            <a:r>
              <a:rPr lang="el-GR" sz="2400" b="1" i="1" dirty="0" smtClean="0">
                <a:latin typeface="Verdana" pitchFamily="34" charset="0"/>
              </a:rPr>
              <a:t>πρέπει να</a:t>
            </a:r>
          </a:p>
          <a:p>
            <a:pPr algn="l" eaLnBrk="1" hangingPunct="1"/>
            <a:endParaRPr lang="el-GR" sz="2400" b="1" i="1" dirty="0"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04048" y="620688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6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 descr="Bouquet"/>
          <p:cNvSpPr txBox="1">
            <a:spLocks noChangeArrowheads="1"/>
          </p:cNvSpPr>
          <p:nvPr/>
        </p:nvSpPr>
        <p:spPr bwMode="auto">
          <a:xfrm>
            <a:off x="500063" y="214313"/>
            <a:ext cx="8353425" cy="59293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l-GR" sz="2400" kern="0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endParaRPr lang="el-GR" sz="2400" kern="0" dirty="0" smtClean="0">
              <a:latin typeface="Verdana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03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67544" y="6237312"/>
            <a:ext cx="1306488" cy="476250"/>
          </a:xfrm>
          <a:noFill/>
        </p:spPr>
        <p:txBody>
          <a:bodyPr/>
          <a:lstStyle/>
          <a:p>
            <a:r>
              <a:rPr lang="en-US" dirty="0" smtClean="0"/>
              <a:t>2013-2014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20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marL="0" lvl="1" algn="l" eaLnBrk="1" hangingPunct="1">
              <a:lnSpc>
                <a:spcPct val="150000"/>
              </a:lnSpc>
            </a:pPr>
            <a:r>
              <a:rPr lang="el-GR" sz="2200" b="1" i="1" u="sng" dirty="0" smtClean="0">
                <a:solidFill>
                  <a:srgbClr val="002060"/>
                </a:solidFill>
              </a:rPr>
              <a:t>Δ - Ποιος</a:t>
            </a:r>
            <a:r>
              <a:rPr lang="el-GR" sz="2200" u="sng" dirty="0" smtClean="0">
                <a:solidFill>
                  <a:srgbClr val="002060"/>
                </a:solidFill>
              </a:rPr>
              <a:t>, σε ποιο γεωγραφικό επίπεδο, παρεμβαίνει</a:t>
            </a:r>
          </a:p>
          <a:p>
            <a:pPr algn="l" eaLnBrk="1" hangingPunct="1"/>
            <a:r>
              <a:rPr lang="el-GR" sz="2400" i="1" dirty="0" smtClean="0">
                <a:latin typeface="Verdana" pitchFamily="34" charset="0"/>
              </a:rPr>
              <a:t>				</a:t>
            </a:r>
            <a:r>
              <a:rPr lang="el-GR" sz="2400" b="1" i="1" dirty="0" smtClean="0">
                <a:latin typeface="Verdana" pitchFamily="34" charset="0"/>
              </a:rPr>
              <a:t>πρέπει να</a:t>
            </a:r>
          </a:p>
          <a:p>
            <a:pPr algn="l" eaLnBrk="1" hangingPunct="1"/>
            <a:endParaRPr lang="el-GR" sz="2400" b="1" i="1" dirty="0">
              <a:latin typeface="Verdana" pitchFamily="34" charset="0"/>
            </a:endParaRPr>
          </a:p>
          <a:p>
            <a:pPr algn="l" eaLnBrk="1" hangingPunct="1"/>
            <a:endParaRPr lang="el-GR" sz="1800" dirty="0" smtClean="0">
              <a:latin typeface="Verdana" pitchFamily="34" charset="0"/>
            </a:endParaRPr>
          </a:p>
          <a:p>
            <a:pPr algn="l" eaLnBrk="1" hangingPunct="1"/>
            <a:r>
              <a:rPr lang="el-GR" sz="1800" dirty="0">
                <a:latin typeface="Verdana" pitchFamily="34" charset="0"/>
              </a:rPr>
              <a:t>	</a:t>
            </a:r>
            <a:r>
              <a:rPr lang="el-GR" sz="1800" dirty="0" smtClean="0">
                <a:latin typeface="Verdana" pitchFamily="34" charset="0"/>
              </a:rPr>
              <a:t>Η </a:t>
            </a:r>
            <a:r>
              <a:rPr lang="el-GR" sz="1800" dirty="0">
                <a:latin typeface="Verdana" pitchFamily="34" charset="0"/>
              </a:rPr>
              <a:t>θεωρία του </a:t>
            </a:r>
            <a:r>
              <a:rPr lang="el-GR" sz="1800" dirty="0" err="1">
                <a:latin typeface="Verdana" pitchFamily="34" charset="0"/>
              </a:rPr>
              <a:t>ομοσπονδισμού</a:t>
            </a:r>
            <a:r>
              <a:rPr lang="el-GR" sz="1800" dirty="0">
                <a:latin typeface="Verdana" pitchFamily="34" charset="0"/>
              </a:rPr>
              <a:t> και η αρχή της επικουρικότητας</a:t>
            </a:r>
          </a:p>
          <a:p>
            <a:pPr algn="l" eaLnBrk="1" hangingPunct="1">
              <a:lnSpc>
                <a:spcPct val="150000"/>
              </a:lnSpc>
            </a:pPr>
            <a:r>
              <a:rPr lang="el-GR" sz="1800" dirty="0">
                <a:latin typeface="Verdana" pitchFamily="34" charset="0"/>
              </a:rPr>
              <a:t>	</a:t>
            </a:r>
            <a:r>
              <a:rPr lang="el-GR" sz="1800" i="1" dirty="0">
                <a:latin typeface="Verdana" pitchFamily="34" charset="0"/>
              </a:rPr>
              <a:t>Φυγόκεντρες και </a:t>
            </a:r>
            <a:r>
              <a:rPr lang="el-GR" sz="1800" i="1" dirty="0" err="1">
                <a:latin typeface="Verdana" pitchFamily="34" charset="0"/>
              </a:rPr>
              <a:t>κεντρομόλες</a:t>
            </a:r>
            <a:r>
              <a:rPr lang="el-GR" sz="1800" i="1" dirty="0">
                <a:latin typeface="Verdana" pitchFamily="34" charset="0"/>
              </a:rPr>
              <a:t> δυνάμεις</a:t>
            </a:r>
          </a:p>
          <a:p>
            <a:pPr algn="l" eaLnBrk="1" hangingPunct="1">
              <a:lnSpc>
                <a:spcPct val="150000"/>
              </a:lnSpc>
            </a:pPr>
            <a:endParaRPr lang="el-GR" sz="1800" dirty="0" smtClean="0"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el-GR" sz="1800" dirty="0" smtClean="0"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l-GR" sz="1800" dirty="0" smtClean="0">
                <a:latin typeface="Verdana" pitchFamily="34" charset="0"/>
              </a:rPr>
              <a:t>*</a:t>
            </a:r>
            <a:r>
              <a:rPr lang="el-GR" sz="1800" dirty="0">
                <a:latin typeface="Verdana" pitchFamily="34" charset="0"/>
              </a:rPr>
              <a:t>Ανομοιογένεια προτιμήσεων</a:t>
            </a:r>
          </a:p>
          <a:p>
            <a:pPr algn="l" eaLnBrk="1" hangingPunct="1">
              <a:lnSpc>
                <a:spcPct val="150000"/>
              </a:lnSpc>
            </a:pPr>
            <a:r>
              <a:rPr lang="el-GR" sz="1800" dirty="0">
                <a:latin typeface="Verdana" pitchFamily="34" charset="0"/>
              </a:rPr>
              <a:t>				*Διασυνοριακές </a:t>
            </a:r>
            <a:r>
              <a:rPr lang="el-GR" sz="1800" dirty="0" err="1">
                <a:latin typeface="Verdana" pitchFamily="34" charset="0"/>
              </a:rPr>
              <a:t>εξωτερικότητες</a:t>
            </a:r>
            <a:endParaRPr lang="el-GR" sz="1800" dirty="0"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l-GR" sz="1800" dirty="0">
                <a:latin typeface="Verdana" pitchFamily="34" charset="0"/>
              </a:rPr>
              <a:t>				*Οικονομίες κλίμακας και φάσματος</a:t>
            </a:r>
          </a:p>
          <a:p>
            <a:pPr algn="l" eaLnBrk="1" hangingPunct="1">
              <a:lnSpc>
                <a:spcPct val="150000"/>
              </a:lnSpc>
            </a:pPr>
            <a:r>
              <a:rPr lang="el-GR" sz="1800" dirty="0">
                <a:latin typeface="Verdana" pitchFamily="34" charset="0"/>
              </a:rPr>
              <a:t>				*Διασύνδεση με άλλες πολιτικές</a:t>
            </a:r>
          </a:p>
          <a:p>
            <a:pPr algn="l" eaLnBrk="1" hangingPunct="1"/>
            <a:endParaRPr lang="en-US" sz="1800" b="1" i="1" dirty="0"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04048" y="620688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23728" y="285293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55976" y="2852936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2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spcBef>
                <a:spcPts val="1200"/>
              </a:spcBef>
            </a:pPr>
            <a:endParaRPr lang="el-GR" sz="2200" b="1" i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2200" b="1" i="1" u="sng" dirty="0" smtClean="0">
                <a:solidFill>
                  <a:srgbClr val="002060"/>
                </a:solidFill>
              </a:rPr>
              <a:t>Ε - Πως</a:t>
            </a:r>
            <a:r>
              <a:rPr lang="el-GR" sz="2200" b="1" u="sng" dirty="0" smtClean="0">
                <a:solidFill>
                  <a:srgbClr val="002060"/>
                </a:solidFill>
              </a:rPr>
              <a:t> </a:t>
            </a:r>
            <a:r>
              <a:rPr lang="el-GR" sz="2200" u="sng" dirty="0" smtClean="0">
                <a:solidFill>
                  <a:srgbClr val="002060"/>
                </a:solidFill>
              </a:rPr>
              <a:t>διαμορφώνεται ο τρόπος παρέμβασης του δημοσίου</a:t>
            </a:r>
            <a:r>
              <a:rPr lang="el-GR" sz="2200" i="1" u="sng" dirty="0" smtClean="0">
                <a:solidFill>
                  <a:srgbClr val="002060"/>
                </a:solidFill>
              </a:rPr>
              <a:t>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Θεσμικά όργανα, ιδιωτικά συμφέροντα …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925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r>
              <a:rPr lang="el-GR" sz="1800" i="1" dirty="0" smtClean="0">
                <a:solidFill>
                  <a:srgbClr val="002060"/>
                </a:solidFill>
              </a:rPr>
              <a:t>Ανακεφαλαιώνοντας: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1800" i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002060"/>
                </a:solidFill>
              </a:rPr>
              <a:t> Ισορροπία όταν συνολικό προϊόν, το οποίο ισούται με το συνολικό εισόδημα και τη συνολική δαπάνη, ισούται και με τη συνολική ζήτηση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Q = Y = </a:t>
            </a:r>
            <a:r>
              <a:rPr lang="el-GR" sz="2000" dirty="0" smtClean="0">
                <a:solidFill>
                  <a:srgbClr val="002060"/>
                </a:solidFill>
              </a:rPr>
              <a:t>Δ</a:t>
            </a:r>
            <a:r>
              <a:rPr lang="en-US" sz="2000" dirty="0" smtClean="0">
                <a:solidFill>
                  <a:srgbClr val="002060"/>
                </a:solidFill>
              </a:rPr>
              <a:t> = Z ( = AD = C + I + NX + G)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002060"/>
                </a:solidFill>
              </a:rPr>
              <a:t> Η συνολική ζήτηση είναι το άθροισμα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των ποσών που σχεδιάζουν να δαπανήσουν τα νοικοκυριά για </a:t>
            </a:r>
            <a:r>
              <a:rPr lang="el-GR" sz="2000" i="1" dirty="0" smtClean="0">
                <a:solidFill>
                  <a:srgbClr val="002060"/>
                </a:solidFill>
              </a:rPr>
              <a:t>κατανάλωση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των ποσών που σχεδιάζουν να δαπανήσουν οι επιχειρήσεις για </a:t>
            </a:r>
            <a:r>
              <a:rPr lang="el-GR" sz="2000" i="1" dirty="0" smtClean="0">
                <a:solidFill>
                  <a:srgbClr val="002060"/>
                </a:solidFill>
              </a:rPr>
              <a:t>επένδυση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των καθαρών </a:t>
            </a:r>
            <a:r>
              <a:rPr lang="el-GR" sz="2000" i="1" dirty="0" smtClean="0">
                <a:solidFill>
                  <a:srgbClr val="002060"/>
                </a:solidFill>
              </a:rPr>
              <a:t>εξαγωγών</a:t>
            </a:r>
            <a:r>
              <a:rPr lang="el-GR" sz="2000" dirty="0" smtClean="0">
                <a:solidFill>
                  <a:srgbClr val="002060"/>
                </a:solidFill>
              </a:rPr>
              <a:t>,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των δημόσιων </a:t>
            </a:r>
            <a:r>
              <a:rPr lang="el-GR" sz="2000" i="1" dirty="0" smtClean="0">
                <a:solidFill>
                  <a:srgbClr val="002060"/>
                </a:solidFill>
              </a:rPr>
              <a:t>δαπανών 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82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Για την επίτευξη </a:t>
            </a:r>
            <a:r>
              <a:rPr lang="el-GR" sz="2400" b="1" dirty="0" smtClean="0">
                <a:solidFill>
                  <a:srgbClr val="002060"/>
                </a:solidFill>
              </a:rPr>
              <a:t>μακροοικονομικής ισορροπίας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Q </a:t>
            </a:r>
            <a:r>
              <a:rPr lang="en-US" sz="2000" dirty="0">
                <a:solidFill>
                  <a:srgbClr val="002060"/>
                </a:solidFill>
              </a:rPr>
              <a:t>= Y = </a:t>
            </a:r>
            <a:r>
              <a:rPr lang="el-GR" sz="2000" dirty="0">
                <a:solidFill>
                  <a:srgbClr val="002060"/>
                </a:solidFill>
              </a:rPr>
              <a:t>Δ</a:t>
            </a:r>
            <a:r>
              <a:rPr lang="en-US" sz="2000" dirty="0">
                <a:solidFill>
                  <a:srgbClr val="002060"/>
                </a:solidFill>
              </a:rPr>
              <a:t> = Z ( = AD = C + I + NX + </a:t>
            </a:r>
            <a:r>
              <a:rPr lang="en-US" sz="2000" dirty="0" smtClean="0">
                <a:solidFill>
                  <a:srgbClr val="002060"/>
                </a:solidFill>
              </a:rPr>
              <a:t>G)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>
                <a:solidFill>
                  <a:srgbClr val="002060"/>
                </a:solidFill>
              </a:rPr>
              <a:t>το δημόσιο μπορεί να παρέμβει:</a:t>
            </a:r>
          </a:p>
          <a:p>
            <a:pPr lvl="1" algn="just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el-GR" sz="2000" i="1" dirty="0" smtClean="0">
                <a:solidFill>
                  <a:srgbClr val="002060"/>
                </a:solidFill>
              </a:rPr>
              <a:t>Μέσω των δημόσιων δαπανών και εσόδων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i="1" dirty="0" smtClean="0">
                <a:solidFill>
                  <a:srgbClr val="002060"/>
                </a:solidFill>
              </a:rPr>
              <a:t>  Επηρεάζοντας τις άλλες συνιστώσες της ζήτησης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i="1" dirty="0" smtClean="0">
                <a:solidFill>
                  <a:srgbClr val="002060"/>
                </a:solidFill>
              </a:rPr>
              <a:t> Επηρεάζοντας </a:t>
            </a:r>
            <a:r>
              <a:rPr lang="el-GR" sz="1800" i="1" dirty="0">
                <a:solidFill>
                  <a:srgbClr val="002060"/>
                </a:solidFill>
              </a:rPr>
              <a:t>τη ροπή προς κατανάλωση / αποταμίευση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i="1" dirty="0">
                <a:solidFill>
                  <a:srgbClr val="002060"/>
                </a:solidFill>
              </a:rPr>
              <a:t> Επηρεάζοντας τη ζήτηση για δαπάνη επενδύσεων 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i="1" dirty="0">
                <a:solidFill>
                  <a:srgbClr val="002060"/>
                </a:solidFill>
              </a:rPr>
              <a:t> Επηρεάζοντας τις εξαγωγές και τις </a:t>
            </a:r>
            <a:r>
              <a:rPr lang="el-GR" sz="1800" i="1" dirty="0" smtClean="0">
                <a:solidFill>
                  <a:srgbClr val="002060"/>
                </a:solidFill>
              </a:rPr>
              <a:t>εισαγωγές </a:t>
            </a:r>
            <a:endParaRPr lang="en-US" sz="1800" i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i="1" dirty="0" smtClean="0">
                <a:solidFill>
                  <a:srgbClr val="002060"/>
                </a:solidFill>
              </a:rPr>
              <a:t> Επηρεάζοντας τη συνολική παραγωγή ή το συνολικό εισόδημα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2000" i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679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i="1" dirty="0" smtClean="0">
                <a:solidFill>
                  <a:srgbClr val="002060"/>
                </a:solidFill>
              </a:rPr>
              <a:t>αλλά: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</a:rPr>
              <a:t>Κάθε μέσο επίτευξης μακροοικονομικής ισορροπίας μπορεί να έχει ανεπιθύμητες συνέπειες 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l-GR" sz="1600" b="1" dirty="0" smtClean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* σε συγκεκριμένους τομείς</a:t>
            </a:r>
          </a:p>
          <a:p>
            <a:pPr lvl="3" algn="just">
              <a:lnSpc>
                <a:spcPct val="150000"/>
              </a:lnSpc>
            </a:pPr>
            <a:r>
              <a:rPr lang="el-GR" dirty="0" smtClean="0">
                <a:solidFill>
                  <a:srgbClr val="002060"/>
                </a:solidFill>
              </a:rPr>
              <a:t>	* στην αναδιανομή</a:t>
            </a:r>
          </a:p>
          <a:p>
            <a:pPr lvl="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μεταξύ φορολογούμενων και όσων ωφελούνται από δαπάνες</a:t>
            </a:r>
          </a:p>
          <a:p>
            <a:pPr lvl="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μεταξύ σήμερα και αύριο</a:t>
            </a:r>
          </a:p>
          <a:p>
            <a:pPr lvl="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μεταξύ καταναλωτών – επενδυτών</a:t>
            </a:r>
          </a:p>
          <a:p>
            <a:pPr lvl="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μεταξύ εισαγωγέων – παραγωγών</a:t>
            </a:r>
          </a:p>
          <a:p>
            <a:pPr lvl="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…</a:t>
            </a:r>
            <a:endParaRPr lang="el-GR" sz="1600" dirty="0">
              <a:solidFill>
                <a:srgbClr val="002060"/>
              </a:solidFill>
            </a:endParaRPr>
          </a:p>
          <a:p>
            <a:pPr lvl="5" algn="just">
              <a:lnSpc>
                <a:spcPct val="150000"/>
              </a:lnSpc>
              <a:buFont typeface="Wingdings" pitchFamily="2" charset="2"/>
              <a:buChar char="§"/>
            </a:pPr>
            <a:endParaRPr lang="el-GR" sz="16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2520280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598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i="1" dirty="0" smtClean="0">
                <a:solidFill>
                  <a:srgbClr val="002060"/>
                </a:solidFill>
              </a:rPr>
              <a:t>αλλά: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</a:rPr>
              <a:t>Κάθε μέσο επίτευξης μακροοικονομικής ισορροπίας μπορεί να έχει ανεπιθύμητες συνέπειες 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	* σε </a:t>
            </a:r>
            <a:r>
              <a:rPr lang="el-GR" sz="2000" dirty="0">
                <a:solidFill>
                  <a:srgbClr val="002060"/>
                </a:solidFill>
              </a:rPr>
              <a:t>συγκεκριμένους τομείς</a:t>
            </a:r>
          </a:p>
          <a:p>
            <a:pPr lvl="3" algn="just">
              <a:lnSpc>
                <a:spcPct val="150000"/>
              </a:lnSpc>
            </a:pPr>
            <a:r>
              <a:rPr lang="el-GR" dirty="0">
                <a:solidFill>
                  <a:srgbClr val="002060"/>
                </a:solidFill>
              </a:rPr>
              <a:t>	* στην αναδιανομή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dirty="0">
              <a:solidFill>
                <a:srgbClr val="002060"/>
              </a:solidFill>
            </a:endParaRPr>
          </a:p>
          <a:p>
            <a:pPr lvl="3" algn="l" eaLnBrk="1" hangingPunct="1">
              <a:lnSpc>
                <a:spcPct val="150000"/>
              </a:lnSpc>
            </a:pPr>
            <a:r>
              <a:rPr lang="el-GR" b="1" i="1" dirty="0" smtClean="0">
                <a:solidFill>
                  <a:srgbClr val="002060"/>
                </a:solidFill>
              </a:rPr>
              <a:t>Η επίτευξη μακροοικονομικής ισορροπίας αποτελεί </a:t>
            </a:r>
          </a:p>
          <a:p>
            <a:pPr lvl="3" algn="l" eaLnBrk="1" hangingPunct="1">
              <a:lnSpc>
                <a:spcPct val="150000"/>
              </a:lnSpc>
            </a:pPr>
            <a:r>
              <a:rPr lang="el-GR" b="1" i="1" u="sng" dirty="0" smtClean="0">
                <a:solidFill>
                  <a:srgbClr val="002060"/>
                </a:solidFill>
              </a:rPr>
              <a:t>μία</a:t>
            </a:r>
            <a:r>
              <a:rPr lang="el-GR" b="1" i="1" dirty="0" smtClean="0">
                <a:solidFill>
                  <a:srgbClr val="002060"/>
                </a:solidFill>
              </a:rPr>
              <a:t> από τις δημόσιες λειτουργίες 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2520280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91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spcBef>
                <a:spcPts val="1200"/>
              </a:spcBef>
            </a:pPr>
            <a:endParaRPr lang="el-GR" sz="2200" b="1" i="1" dirty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b="1" i="1" dirty="0" smtClean="0">
                <a:solidFill>
                  <a:srgbClr val="002060"/>
                </a:solidFill>
              </a:rPr>
              <a:t>Τι </a:t>
            </a:r>
          </a:p>
          <a:p>
            <a:pPr marL="1257300" lvl="2" indent="-342900" algn="l" eaLnBrk="1" hangingPunct="1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800" b="1" i="1" dirty="0" smtClean="0">
                <a:solidFill>
                  <a:srgbClr val="002060"/>
                </a:solidFill>
              </a:rPr>
              <a:t>Γιατί</a:t>
            </a:r>
            <a:r>
              <a:rPr lang="el-GR" sz="2800" dirty="0" smtClean="0">
                <a:solidFill>
                  <a:srgbClr val="002060"/>
                </a:solidFill>
              </a:rPr>
              <a:t> </a:t>
            </a:r>
          </a:p>
          <a:p>
            <a:pPr marL="1714500" lvl="3" indent="-342900" algn="l" eaLnBrk="1" hangingPunct="1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800" b="1" i="1" dirty="0" smtClean="0">
                <a:solidFill>
                  <a:srgbClr val="002060"/>
                </a:solidFill>
              </a:rPr>
              <a:t>Που</a:t>
            </a:r>
            <a:r>
              <a:rPr lang="el-GR" b="1" i="1" dirty="0" smtClean="0">
                <a:solidFill>
                  <a:srgbClr val="002060"/>
                </a:solidFill>
              </a:rPr>
              <a:t>			</a:t>
            </a:r>
            <a:r>
              <a:rPr lang="el-GR" sz="2200" b="1" i="1" u="sng" dirty="0" smtClean="0">
                <a:solidFill>
                  <a:srgbClr val="002060"/>
                </a:solidFill>
              </a:rPr>
              <a:t>της δημόσιας παρέμβασης</a:t>
            </a:r>
          </a:p>
          <a:p>
            <a:pPr marL="2171700" lvl="4" indent="-342900" algn="l" eaLnBrk="1" hangingPunct="1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800" b="1" i="1" dirty="0" smtClean="0">
                <a:solidFill>
                  <a:srgbClr val="002060"/>
                </a:solidFill>
              </a:rPr>
              <a:t>Ποιος</a:t>
            </a:r>
          </a:p>
          <a:p>
            <a:pPr marL="2628900" lvl="5" indent="-342900" algn="l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800" b="1" i="1" dirty="0" smtClean="0">
                <a:solidFill>
                  <a:srgbClr val="002060"/>
                </a:solidFill>
              </a:rPr>
              <a:t>Πως</a:t>
            </a:r>
            <a:endParaRPr lang="el-GR" sz="2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072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spcBef>
                <a:spcPts val="1200"/>
              </a:spcBef>
            </a:pPr>
            <a:endParaRPr lang="el-GR" sz="2200" b="1" i="1" dirty="0">
              <a:solidFill>
                <a:srgbClr val="002060"/>
              </a:solidFill>
            </a:endParaRPr>
          </a:p>
          <a:p>
            <a:pPr marL="800100" lvl="1" indent="-3429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Α - Τι  </a:t>
            </a:r>
            <a:r>
              <a:rPr lang="el-GR" sz="2200" dirty="0" smtClean="0">
                <a:solidFill>
                  <a:srgbClr val="002060"/>
                </a:solidFill>
              </a:rPr>
              <a:t>μέσα χρησιμοποιεί για να παρεμβαίνει το δημόσιο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		Φόροι, απαγορεύσεις…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Β - Γιατί</a:t>
            </a:r>
            <a:r>
              <a:rPr lang="el-GR" sz="2200" dirty="0" smtClean="0">
                <a:solidFill>
                  <a:srgbClr val="002060"/>
                </a:solidFill>
              </a:rPr>
              <a:t> παρεμβαίνει το δημόσιο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Δημόσιες λειτουργίες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Γ - Που</a:t>
            </a:r>
            <a:r>
              <a:rPr lang="el-GR" sz="2200" dirty="0" smtClean="0">
                <a:solidFill>
                  <a:srgbClr val="002060"/>
                </a:solidFill>
              </a:rPr>
              <a:t>, σε ποιους τομείς, παρεμβαίνει το δημόσιο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Περιβάλλον, κοινωνικές πολιτικές, εκπαίδευση …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Δ - Ποιος</a:t>
            </a:r>
            <a:r>
              <a:rPr lang="el-GR" sz="2200" dirty="0" smtClean="0">
                <a:solidFill>
                  <a:srgbClr val="002060"/>
                </a:solidFill>
              </a:rPr>
              <a:t>, σε ποιο γεωγραφικό επίπεδο, παρεμβαίνει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Κράτος, περιφέρεια, δήμος, Ευρωπαϊκή Ένωση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200" b="1" i="1" dirty="0" smtClean="0">
                <a:solidFill>
                  <a:srgbClr val="002060"/>
                </a:solidFill>
              </a:rPr>
              <a:t>Ε - Πως</a:t>
            </a:r>
            <a:r>
              <a:rPr lang="el-GR" sz="2200" dirty="0" smtClean="0">
                <a:solidFill>
                  <a:srgbClr val="002060"/>
                </a:solidFill>
              </a:rPr>
              <a:t> διαμορφώνεται η παρέμβαση του δημοσίου</a:t>
            </a:r>
            <a:r>
              <a:rPr lang="el-GR" sz="2200" b="1" i="1" dirty="0" smtClean="0">
                <a:solidFill>
                  <a:srgbClr val="002060"/>
                </a:solidFill>
              </a:rPr>
              <a:t>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Θεσμικά όργανα, ιδιωτικά συμφέροντα …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505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i="1" u="sng" dirty="0" smtClean="0">
                <a:solidFill>
                  <a:srgbClr val="002060"/>
                </a:solidFill>
              </a:rPr>
              <a:t>Α - Τι  </a:t>
            </a:r>
            <a:r>
              <a:rPr lang="el-GR" sz="2000" b="1" u="sng" dirty="0">
                <a:solidFill>
                  <a:srgbClr val="002060"/>
                </a:solidFill>
              </a:rPr>
              <a:t>μέσα χρησιμοποιεί για να παρεμβαίνει το δημόσιο</a:t>
            </a:r>
            <a:endParaRPr lang="el-GR" sz="2000" b="1" u="sng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000" dirty="0" smtClean="0">
                <a:solidFill>
                  <a:srgbClr val="002060"/>
                </a:solidFill>
              </a:rPr>
              <a:t>	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000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000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000" dirty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400" dirty="0" smtClean="0">
                <a:solidFill>
                  <a:srgbClr val="002060"/>
                </a:solidFill>
              </a:rPr>
              <a:t>Δημοσιονομικά μέσα</a:t>
            </a:r>
          </a:p>
          <a:p>
            <a:pPr lvl="1" algn="just" eaLnBrk="1" hangingPunct="1"/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400" dirty="0" smtClean="0">
                <a:solidFill>
                  <a:srgbClr val="002060"/>
                </a:solidFill>
              </a:rPr>
              <a:t>Ρυθμιστικά μέσα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28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4365104"/>
            <a:ext cx="0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9552" y="4365104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9552" y="5301208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8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Autofit/>
          </a:bodyPr>
          <a:lstStyle/>
          <a:p>
            <a:pPr lvl="1" algn="just" eaLnBrk="1" hangingPunct="1">
              <a:lnSpc>
                <a:spcPct val="150000"/>
              </a:lnSpc>
            </a:pPr>
            <a:r>
              <a:rPr lang="el-GR" sz="2000" b="1" i="1" u="sng" dirty="0" smtClean="0">
                <a:solidFill>
                  <a:srgbClr val="002060"/>
                </a:solidFill>
              </a:rPr>
              <a:t>Α - Τι  </a:t>
            </a:r>
            <a:r>
              <a:rPr lang="el-GR" sz="2000" b="1" u="sng" dirty="0">
                <a:solidFill>
                  <a:srgbClr val="002060"/>
                </a:solidFill>
              </a:rPr>
              <a:t>μέσα χρησιμοποιεί για να παρεμβαίνει το </a:t>
            </a:r>
            <a:r>
              <a:rPr lang="el-GR" sz="2000" b="1" u="sng" dirty="0" smtClean="0">
                <a:solidFill>
                  <a:srgbClr val="002060"/>
                </a:solidFill>
              </a:rPr>
              <a:t>δημόσιο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			</a:t>
            </a:r>
          </a:p>
          <a:p>
            <a:pPr lvl="1" algn="just" eaLnBrk="1" hangingPunct="1"/>
            <a:r>
              <a:rPr lang="el-GR" sz="1800" dirty="0" smtClean="0">
                <a:solidFill>
                  <a:srgbClr val="002060"/>
                </a:solidFill>
              </a:rPr>
              <a:t>			</a:t>
            </a:r>
            <a:r>
              <a:rPr lang="el-GR" sz="2000" dirty="0" smtClean="0">
                <a:solidFill>
                  <a:srgbClr val="002060"/>
                </a:solidFill>
              </a:rPr>
              <a:t>Φόροι</a:t>
            </a:r>
          </a:p>
          <a:p>
            <a:pPr lvl="1" algn="just" eaLnBrk="1" hangingPunct="1"/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000" dirty="0" smtClean="0">
                <a:solidFill>
                  <a:srgbClr val="002060"/>
                </a:solidFill>
              </a:rPr>
              <a:t>			Δαπάνες</a:t>
            </a:r>
          </a:p>
          <a:p>
            <a:pPr lvl="1" algn="just" eaLnBrk="1" hangingPunct="1"/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000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000" dirty="0" smtClean="0">
                <a:solidFill>
                  <a:srgbClr val="002060"/>
                </a:solidFill>
              </a:rPr>
              <a:t>	</a:t>
            </a:r>
          </a:p>
          <a:p>
            <a:pPr lvl="1" algn="just" eaLnBrk="1" hangingPunct="1"/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Δημοσιονομικά μέσα</a:t>
            </a:r>
          </a:p>
          <a:p>
            <a:pPr lvl="1" algn="just" eaLnBrk="1" hangingPunct="1"/>
            <a:endParaRPr lang="el-GR" sz="2000" b="1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000" b="1" dirty="0" smtClean="0">
                <a:solidFill>
                  <a:srgbClr val="002060"/>
                </a:solidFill>
              </a:rPr>
              <a:t>	Ρυθμιστικά μέσα</a:t>
            </a:r>
          </a:p>
          <a:p>
            <a:pPr lvl="1" algn="just" eaLnBrk="1" hangingPunct="1"/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Παραγωγή, απαγορεύσεις, έλεγχοι, ρυθμίσεις…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29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4365104"/>
            <a:ext cx="0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91680" y="2060848"/>
            <a:ext cx="0" cy="20162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95736" y="1412776"/>
            <a:ext cx="0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9552" y="4365104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91680" y="2060848"/>
            <a:ext cx="4915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9552" y="5013176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83196" y="1407318"/>
            <a:ext cx="516596" cy="54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95736" y="2924944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 descr="Bouquet"/>
          <p:cNvSpPr txBox="1">
            <a:spLocks noChangeArrowheads="1"/>
          </p:cNvSpPr>
          <p:nvPr/>
        </p:nvSpPr>
        <p:spPr bwMode="auto">
          <a:xfrm>
            <a:off x="500063" y="214312"/>
            <a:ext cx="8353425" cy="65071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l-GR" sz="2400" kern="0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endParaRPr lang="el-GR" sz="2400" kern="0" dirty="0" smtClean="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23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450504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30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>
            <a:noAutofit/>
          </a:bodyPr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Β – Γιατί παρεμβαίνει το δημόσιο</a:t>
            </a:r>
          </a:p>
          <a:p>
            <a:pPr algn="l" eaLnBrk="1" hangingPunct="1"/>
            <a:endParaRPr lang="el-GR" sz="2000" b="1" i="1" u="sng" dirty="0" smtClean="0">
              <a:latin typeface="Verdana" pitchFamily="34" charset="0"/>
            </a:endParaRPr>
          </a:p>
          <a:p>
            <a:pPr lvl="1" algn="l" eaLnBrk="1" hangingPunct="1">
              <a:spcAft>
                <a:spcPts val="1200"/>
              </a:spcAft>
            </a:pPr>
            <a:r>
              <a:rPr lang="el-GR" sz="2400" u="sng" dirty="0" smtClean="0">
                <a:solidFill>
                  <a:srgbClr val="002060"/>
                </a:solidFill>
              </a:rPr>
              <a:t>Τρεις </a:t>
            </a:r>
            <a:r>
              <a:rPr lang="el-GR" sz="2400" u="sng" dirty="0">
                <a:solidFill>
                  <a:srgbClr val="002060"/>
                </a:solidFill>
              </a:rPr>
              <a:t>δημόσιες </a:t>
            </a:r>
            <a:r>
              <a:rPr lang="el-GR" sz="2400" u="sng" dirty="0" smtClean="0">
                <a:solidFill>
                  <a:srgbClr val="002060"/>
                </a:solidFill>
              </a:rPr>
              <a:t>λειτουργίες</a:t>
            </a: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fr-FR" sz="2000" dirty="0" smtClean="0">
                <a:solidFill>
                  <a:srgbClr val="002060"/>
                </a:solidFill>
              </a:rPr>
              <a:t>[R.</a:t>
            </a:r>
            <a:r>
              <a:rPr lang="en-US" sz="2000" dirty="0">
                <a:solidFill>
                  <a:srgbClr val="002060"/>
                </a:solidFill>
              </a:rPr>
              <a:t>Musgrave</a:t>
            </a:r>
            <a:r>
              <a:rPr lang="en-US" sz="2000" dirty="0" smtClean="0">
                <a:solidFill>
                  <a:srgbClr val="002060"/>
                </a:solidFill>
              </a:rPr>
              <a:t>]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l" eaLnBrk="1" hangingPunct="1">
              <a:spcAft>
                <a:spcPts val="1200"/>
              </a:spcAft>
            </a:pP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Μικρο-οικονομική αποδοτικότητα</a:t>
            </a:r>
          </a:p>
          <a:p>
            <a:pPr lvl="1" algn="just" eaLnBrk="1" hangingPunct="1"/>
            <a:r>
              <a:rPr lang="el-GR" sz="1800" dirty="0" smtClean="0">
                <a:solidFill>
                  <a:srgbClr val="002060"/>
                </a:solidFill>
              </a:rPr>
              <a:t> 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</a:rPr>
              <a:t>Αναδιανομή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</a:p>
          <a:p>
            <a:pPr lvl="1" algn="just"/>
            <a:endParaRPr lang="el-GR" sz="1800" dirty="0">
              <a:solidFill>
                <a:srgbClr val="002060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b="1" dirty="0" err="1" smtClean="0">
                <a:solidFill>
                  <a:srgbClr val="002060"/>
                </a:solidFill>
              </a:rPr>
              <a:t>Μακρο</a:t>
            </a:r>
            <a:r>
              <a:rPr lang="el-GR" sz="2000" b="1" dirty="0" smtClean="0">
                <a:solidFill>
                  <a:srgbClr val="002060"/>
                </a:solidFill>
              </a:rPr>
              <a:t>-οικονομική ισορροπία</a:t>
            </a:r>
          </a:p>
          <a:p>
            <a:pPr lvl="1" algn="just">
              <a:lnSpc>
                <a:spcPct val="150000"/>
              </a:lnSpc>
            </a:pPr>
            <a:endParaRPr lang="el-GR" sz="2000" b="1" dirty="0">
              <a:solidFill>
                <a:srgbClr val="002060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endParaRPr lang="el-GR" sz="20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	</a:t>
            </a:r>
            <a:r>
              <a:rPr lang="el-GR" sz="2000" b="1" i="1" dirty="0" smtClean="0">
                <a:solidFill>
                  <a:srgbClr val="002060"/>
                </a:solidFill>
              </a:rPr>
              <a:t>Στόχοι </a:t>
            </a:r>
            <a:r>
              <a:rPr lang="el-GR" sz="2000" b="1" i="1" dirty="0">
                <a:solidFill>
                  <a:srgbClr val="002060"/>
                </a:solidFill>
              </a:rPr>
              <a:t>και (ανεπιθύμητες) επιπτώσεις</a:t>
            </a:r>
            <a:endParaRPr lang="el-GR" sz="2000" b="1" dirty="0" smtClean="0">
              <a:solidFill>
                <a:srgbClr val="00206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073424" y="5445224"/>
            <a:ext cx="91440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34380" y="6237312"/>
            <a:ext cx="1445332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31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>
            <a:noAutofit/>
          </a:bodyPr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Β – Γιατί παρεμβαίνει το δημόσιο</a:t>
            </a:r>
          </a:p>
          <a:p>
            <a:pPr algn="l" eaLnBrk="1" hangingPunct="1"/>
            <a:endParaRPr lang="el-GR" sz="2000" b="1" i="1" u="sng" dirty="0" smtClean="0">
              <a:latin typeface="Verdana" pitchFamily="34" charset="0"/>
            </a:endParaRPr>
          </a:p>
          <a:p>
            <a:pPr lvl="1" algn="l" eaLnBrk="1" hangingPunct="1">
              <a:spcAft>
                <a:spcPts val="1200"/>
              </a:spcAft>
            </a:pPr>
            <a:r>
              <a:rPr lang="el-GR" sz="2400" u="sng" dirty="0" smtClean="0">
                <a:solidFill>
                  <a:srgbClr val="002060"/>
                </a:solidFill>
              </a:rPr>
              <a:t>Τρεις </a:t>
            </a:r>
            <a:r>
              <a:rPr lang="el-GR" sz="2400" u="sng" dirty="0">
                <a:solidFill>
                  <a:srgbClr val="002060"/>
                </a:solidFill>
              </a:rPr>
              <a:t>δημόσιες </a:t>
            </a:r>
            <a:r>
              <a:rPr lang="el-GR" sz="2400" u="sng" dirty="0" smtClean="0">
                <a:solidFill>
                  <a:srgbClr val="002060"/>
                </a:solidFill>
              </a:rPr>
              <a:t>λειτουργίες</a:t>
            </a: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fr-FR" sz="2000" dirty="0" smtClean="0">
                <a:solidFill>
                  <a:srgbClr val="002060"/>
                </a:solidFill>
              </a:rPr>
              <a:t>[R.</a:t>
            </a:r>
            <a:r>
              <a:rPr lang="en-US" sz="2000" dirty="0">
                <a:solidFill>
                  <a:srgbClr val="002060"/>
                </a:solidFill>
              </a:rPr>
              <a:t>Musgrave]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Μικρο-οικονομική αποδοτικότητα</a:t>
            </a:r>
          </a:p>
          <a:p>
            <a:pPr lvl="1" algn="just" eaLnBrk="1" hangingPunct="1"/>
            <a:r>
              <a:rPr lang="el-GR" sz="1800" dirty="0" smtClean="0">
                <a:solidFill>
                  <a:srgbClr val="002060"/>
                </a:solidFill>
              </a:rPr>
              <a:t>Άριστη </a:t>
            </a:r>
            <a:r>
              <a:rPr lang="el-GR" sz="1800" dirty="0">
                <a:solidFill>
                  <a:srgbClr val="002060"/>
                </a:solidFill>
              </a:rPr>
              <a:t>(= η περισσότερο αποδοτική) κατανομή των </a:t>
            </a:r>
            <a:r>
              <a:rPr lang="el-GR" sz="1800" dirty="0" smtClean="0">
                <a:solidFill>
                  <a:srgbClr val="002060"/>
                </a:solidFill>
              </a:rPr>
              <a:t>πόρων μέσω ενίσχυσης, αλλά και διόρθωσης της αγοράς</a:t>
            </a:r>
          </a:p>
          <a:p>
            <a:pPr lvl="2" algn="just" eaLnBrk="1" hangingPunct="1"/>
            <a:endParaRPr lang="el-GR" sz="1800" dirty="0" smtClean="0">
              <a:solidFill>
                <a:srgbClr val="002060"/>
              </a:solidFill>
            </a:endParaRPr>
          </a:p>
          <a:p>
            <a:pPr lvl="2" algn="just" eaLnBrk="1" hangingPunct="1"/>
            <a:r>
              <a:rPr lang="el-GR" sz="1800" dirty="0" smtClean="0">
                <a:solidFill>
                  <a:srgbClr val="002060"/>
                </a:solidFill>
              </a:rPr>
              <a:t>Παρέμβαση στην τιμή, την ζήτηση ή την προσφορά (κατηγοριών) αγαθών, ή και στις δυνάμεις που τις καθορίζουν</a:t>
            </a:r>
            <a:endParaRPr lang="el-GR" sz="1800" b="1" i="1" dirty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27584" y="3176972"/>
            <a:ext cx="360040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450504" cy="476250"/>
          </a:xfrm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32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>
            <a:noAutofit/>
          </a:bodyPr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Β – Γιατί παρεμβαίνει το δημόσιο</a:t>
            </a:r>
          </a:p>
          <a:p>
            <a:pPr algn="l" eaLnBrk="1" hangingPunct="1"/>
            <a:endParaRPr lang="el-GR" sz="2000" b="1" i="1" u="sng" dirty="0" smtClean="0">
              <a:latin typeface="Verdana" pitchFamily="34" charset="0"/>
            </a:endParaRPr>
          </a:p>
          <a:p>
            <a:pPr lvl="1" algn="l" eaLnBrk="1" hangingPunct="1">
              <a:spcAft>
                <a:spcPts val="1200"/>
              </a:spcAft>
            </a:pPr>
            <a:r>
              <a:rPr lang="el-GR" sz="2400" u="sng" dirty="0" smtClean="0">
                <a:solidFill>
                  <a:srgbClr val="002060"/>
                </a:solidFill>
              </a:rPr>
              <a:t>Τρεις </a:t>
            </a:r>
            <a:r>
              <a:rPr lang="el-GR" sz="2400" u="sng" dirty="0">
                <a:solidFill>
                  <a:srgbClr val="002060"/>
                </a:solidFill>
              </a:rPr>
              <a:t>δημόσιες </a:t>
            </a:r>
            <a:r>
              <a:rPr lang="el-GR" sz="2400" u="sng" dirty="0" smtClean="0">
                <a:solidFill>
                  <a:srgbClr val="002060"/>
                </a:solidFill>
              </a:rPr>
              <a:t>λειτουργίες</a:t>
            </a: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fr-FR" sz="2000" dirty="0" smtClean="0">
                <a:solidFill>
                  <a:srgbClr val="002060"/>
                </a:solidFill>
              </a:rPr>
              <a:t>[R.</a:t>
            </a:r>
            <a:r>
              <a:rPr lang="en-US" sz="2000" dirty="0">
                <a:solidFill>
                  <a:srgbClr val="002060"/>
                </a:solidFill>
              </a:rPr>
              <a:t>Musgrave]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Μικρο-οικονομική αποδοτικότητα</a:t>
            </a:r>
          </a:p>
          <a:p>
            <a:pPr lvl="1" algn="just" eaLnBrk="1" hangingPunct="1"/>
            <a:endParaRPr lang="el-GR" sz="1800" dirty="0">
              <a:solidFill>
                <a:srgbClr val="002060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</a:rPr>
              <a:t>Αναδιανομή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just"/>
            <a:r>
              <a:rPr lang="el-GR" sz="1800" dirty="0" smtClean="0">
                <a:solidFill>
                  <a:srgbClr val="002060"/>
                </a:solidFill>
              </a:rPr>
              <a:t>Επίτευξη </a:t>
            </a:r>
            <a:r>
              <a:rPr lang="el-GR" sz="1800" dirty="0">
                <a:solidFill>
                  <a:srgbClr val="002060"/>
                </a:solidFill>
              </a:rPr>
              <a:t>(ή αποκατάσταση) πιο επιθυμητής διανομής </a:t>
            </a:r>
            <a:r>
              <a:rPr lang="el-GR" sz="1800" dirty="0" smtClean="0">
                <a:solidFill>
                  <a:srgbClr val="002060"/>
                </a:solidFill>
              </a:rPr>
              <a:t>πλούτου /εισοδήματος</a:t>
            </a:r>
          </a:p>
          <a:p>
            <a:pPr lvl="1" algn="just"/>
            <a:r>
              <a:rPr lang="el-GR" sz="1800" dirty="0">
                <a:solidFill>
                  <a:srgbClr val="002060"/>
                </a:solidFill>
              </a:rPr>
              <a:t>(</a:t>
            </a:r>
            <a:r>
              <a:rPr lang="el-GR" sz="1800" dirty="0" smtClean="0">
                <a:solidFill>
                  <a:srgbClr val="002060"/>
                </a:solidFill>
              </a:rPr>
              <a:t>μεταξύ </a:t>
            </a:r>
            <a:r>
              <a:rPr lang="el-GR" sz="1800" dirty="0">
                <a:solidFill>
                  <a:srgbClr val="002060"/>
                </a:solidFill>
              </a:rPr>
              <a:t>ατόμων, τάξεων, κοινωνικών ομάδων, γενεών, </a:t>
            </a:r>
            <a:r>
              <a:rPr lang="el-GR" sz="1800" dirty="0" smtClean="0">
                <a:solidFill>
                  <a:srgbClr val="002060"/>
                </a:solidFill>
              </a:rPr>
              <a:t>περιφερειών)</a:t>
            </a:r>
            <a:r>
              <a:rPr lang="el-GR" sz="1400" dirty="0" smtClean="0">
                <a:solidFill>
                  <a:srgbClr val="002060"/>
                </a:solidFill>
              </a:rPr>
              <a:t>	</a:t>
            </a:r>
          </a:p>
          <a:p>
            <a:pPr lvl="1" algn="just"/>
            <a:endParaRPr lang="el-GR" sz="1400" dirty="0">
              <a:solidFill>
                <a:srgbClr val="002060"/>
              </a:solidFill>
            </a:endParaRPr>
          </a:p>
          <a:p>
            <a:pPr lvl="1" algn="just"/>
            <a:r>
              <a:rPr lang="el-GR" sz="1400" dirty="0" smtClean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Παρέμβαση μέσω παροχής κοινωνικών αγαθών, φορολογίας, ρυθμίσεων</a:t>
            </a:r>
            <a:endParaRPr lang="el-GR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27584" y="3897052"/>
            <a:ext cx="360040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450504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33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>
            <a:noAutofit/>
          </a:bodyPr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Β – Γιατί παρεμβαίνει το δημόσιο</a:t>
            </a:r>
          </a:p>
          <a:p>
            <a:pPr algn="l" eaLnBrk="1" hangingPunct="1"/>
            <a:endParaRPr lang="el-GR" sz="2000" b="1" i="1" u="sng" dirty="0" smtClean="0">
              <a:latin typeface="Verdana" pitchFamily="34" charset="0"/>
            </a:endParaRPr>
          </a:p>
          <a:p>
            <a:pPr lvl="1" algn="l" eaLnBrk="1" hangingPunct="1">
              <a:spcAft>
                <a:spcPts val="1200"/>
              </a:spcAft>
            </a:pPr>
            <a:r>
              <a:rPr lang="el-GR" sz="2400" u="sng" dirty="0" smtClean="0">
                <a:solidFill>
                  <a:srgbClr val="002060"/>
                </a:solidFill>
              </a:rPr>
              <a:t>Τρεις </a:t>
            </a:r>
            <a:r>
              <a:rPr lang="el-GR" sz="2400" u="sng" dirty="0">
                <a:solidFill>
                  <a:srgbClr val="002060"/>
                </a:solidFill>
              </a:rPr>
              <a:t>δημόσιες </a:t>
            </a:r>
            <a:r>
              <a:rPr lang="el-GR" sz="2400" u="sng" dirty="0" smtClean="0">
                <a:solidFill>
                  <a:srgbClr val="002060"/>
                </a:solidFill>
              </a:rPr>
              <a:t>λειτουργίες</a:t>
            </a: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fr-FR" sz="2000" dirty="0" smtClean="0">
                <a:solidFill>
                  <a:srgbClr val="002060"/>
                </a:solidFill>
              </a:rPr>
              <a:t>[R.</a:t>
            </a:r>
            <a:r>
              <a:rPr lang="en-US" sz="2000" dirty="0">
                <a:solidFill>
                  <a:srgbClr val="002060"/>
                </a:solidFill>
              </a:rPr>
              <a:t>Musgrave]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Μικρο-οικονομική αποδοτικότητα</a:t>
            </a:r>
          </a:p>
          <a:p>
            <a:pPr lvl="1" algn="just" eaLnBrk="1" hangingPunct="1"/>
            <a:r>
              <a:rPr lang="el-GR" sz="1800" dirty="0" smtClean="0">
                <a:solidFill>
                  <a:srgbClr val="002060"/>
                </a:solidFill>
              </a:rPr>
              <a:t>Άριστη </a:t>
            </a:r>
            <a:r>
              <a:rPr lang="el-GR" sz="1800" dirty="0">
                <a:solidFill>
                  <a:srgbClr val="002060"/>
                </a:solidFill>
              </a:rPr>
              <a:t>(= η περισσότερο αποδοτική) κατανομή των </a:t>
            </a:r>
            <a:r>
              <a:rPr lang="el-GR" sz="1800" dirty="0" smtClean="0">
                <a:solidFill>
                  <a:srgbClr val="002060"/>
                </a:solidFill>
              </a:rPr>
              <a:t>πόρων μέσω ενίσχυσης, αλλά και διόρθωσης της αγοράς</a:t>
            </a:r>
          </a:p>
          <a:p>
            <a:pPr lvl="2" algn="just" eaLnBrk="1" hangingPunct="1"/>
            <a:r>
              <a:rPr lang="el-GR" sz="1800" dirty="0" smtClean="0">
                <a:solidFill>
                  <a:srgbClr val="002060"/>
                </a:solidFill>
              </a:rPr>
              <a:t>Παρέμβαση στην τιμή, την ζήτηση ή την προσφορά (κατηγοριών) αγαθών, ή και στις δυνάμεις που τις καθορίζουν </a:t>
            </a:r>
            <a:endParaRPr lang="el-GR" sz="1800" dirty="0">
              <a:solidFill>
                <a:srgbClr val="002060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l-GR" sz="2000" b="1" dirty="0">
                <a:solidFill>
                  <a:srgbClr val="002060"/>
                </a:solidFill>
              </a:rPr>
              <a:t>Αναδιανομή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just"/>
            <a:r>
              <a:rPr lang="el-GR" sz="1800" dirty="0" smtClean="0">
                <a:solidFill>
                  <a:srgbClr val="002060"/>
                </a:solidFill>
              </a:rPr>
              <a:t>Επίτευξη </a:t>
            </a:r>
            <a:r>
              <a:rPr lang="el-GR" sz="1800" dirty="0">
                <a:solidFill>
                  <a:srgbClr val="002060"/>
                </a:solidFill>
              </a:rPr>
              <a:t>(ή αποκατάσταση) πιο επιθυμητής διανομής </a:t>
            </a:r>
            <a:r>
              <a:rPr lang="el-GR" sz="1800" dirty="0" smtClean="0">
                <a:solidFill>
                  <a:srgbClr val="002060"/>
                </a:solidFill>
              </a:rPr>
              <a:t>πλούτου /εισοδήματος</a:t>
            </a:r>
          </a:p>
          <a:p>
            <a:pPr lvl="1" algn="just"/>
            <a:r>
              <a:rPr lang="el-GR" sz="1800" dirty="0">
                <a:solidFill>
                  <a:srgbClr val="002060"/>
                </a:solidFill>
              </a:rPr>
              <a:t>(</a:t>
            </a:r>
            <a:r>
              <a:rPr lang="el-GR" sz="1800" dirty="0" smtClean="0">
                <a:solidFill>
                  <a:srgbClr val="002060"/>
                </a:solidFill>
              </a:rPr>
              <a:t>μεταξύ </a:t>
            </a:r>
            <a:r>
              <a:rPr lang="el-GR" sz="1800" dirty="0">
                <a:solidFill>
                  <a:srgbClr val="002060"/>
                </a:solidFill>
              </a:rPr>
              <a:t>ατόμων, τάξεων, κοινωνικών ομάδων, γενεών, </a:t>
            </a:r>
            <a:r>
              <a:rPr lang="el-GR" sz="1800" dirty="0" smtClean="0">
                <a:solidFill>
                  <a:srgbClr val="002060"/>
                </a:solidFill>
              </a:rPr>
              <a:t>περιφερειών)</a:t>
            </a:r>
            <a:r>
              <a:rPr lang="el-GR" sz="1400" dirty="0" smtClean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Παρέμβαση μέσω παροχής κοινωνικών αγαθών, φορολογίας, ρυθμίσεων</a:t>
            </a:r>
            <a:endParaRPr lang="el-GR" sz="1800" dirty="0">
              <a:solidFill>
                <a:srgbClr val="002060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b="1" dirty="0" smtClean="0">
                <a:solidFill>
                  <a:srgbClr val="002060"/>
                </a:solidFill>
              </a:rPr>
              <a:t>Μακρο-οικονομική ισορροπία</a:t>
            </a:r>
          </a:p>
          <a:p>
            <a:pPr lvl="1" algn="just"/>
            <a:r>
              <a:rPr lang="el-GR" sz="1800" dirty="0" smtClean="0">
                <a:solidFill>
                  <a:srgbClr val="002060"/>
                </a:solidFill>
              </a:rPr>
              <a:t>	…..</a:t>
            </a:r>
          </a:p>
          <a:p>
            <a:pPr lvl="1" algn="just"/>
            <a:r>
              <a:rPr lang="el-GR" sz="1800" dirty="0" smtClean="0">
                <a:solidFill>
                  <a:srgbClr val="002060"/>
                </a:solidFill>
              </a:rPr>
              <a:t>			</a:t>
            </a:r>
            <a:r>
              <a:rPr lang="el-GR" sz="1800" b="1" i="1" dirty="0" smtClean="0">
                <a:solidFill>
                  <a:srgbClr val="002060"/>
                </a:solidFill>
              </a:rPr>
              <a:t>Στόχοι και (ανεπιθύμητες) επιπτώσεις</a:t>
            </a:r>
            <a:endParaRPr lang="el-GR" sz="1800" b="1" i="1" dirty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27584" y="2780928"/>
            <a:ext cx="360040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827584" y="4473116"/>
            <a:ext cx="360040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827584" y="5265204"/>
            <a:ext cx="360040" cy="18002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2073424" y="5589240"/>
            <a:ext cx="91440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34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0"/>
          <a:lstStyle/>
          <a:p>
            <a:pPr algn="l" eaLnBrk="1" hangingPunct="1"/>
            <a:r>
              <a:rPr lang="el-GR" sz="2000" b="1" i="1" u="sng" dirty="0">
                <a:latin typeface="Verdana" pitchFamily="34" charset="0"/>
              </a:rPr>
              <a:t>Γ</a:t>
            </a:r>
            <a:r>
              <a:rPr lang="el-GR" sz="2000" b="1" i="1" u="sng" dirty="0" smtClean="0">
                <a:latin typeface="Verdana" pitchFamily="34" charset="0"/>
              </a:rPr>
              <a:t> – Που, σε ποιους τομείς παρεμβαίνει το δημόσιο;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</a:t>
            </a:r>
            <a:r>
              <a:rPr lang="el-GR" sz="2000" u="sng" dirty="0" smtClean="0">
                <a:solidFill>
                  <a:srgbClr val="002060"/>
                </a:solidFill>
              </a:rPr>
              <a:t>Οικονομικές Πολιτικές – Μεγάλες κατηγορίες:</a:t>
            </a:r>
            <a:endParaRPr lang="el-GR" sz="2000" u="sng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</a:rPr>
              <a:t>Δημιουργίας </a:t>
            </a:r>
            <a:r>
              <a:rPr lang="el-GR" sz="2000" b="1" dirty="0">
                <a:solidFill>
                  <a:srgbClr val="002060"/>
                </a:solidFill>
              </a:rPr>
              <a:t>/ ενίσχυσης </a:t>
            </a:r>
            <a:r>
              <a:rPr lang="el-GR" sz="2000" b="1" dirty="0" smtClean="0">
                <a:solidFill>
                  <a:srgbClr val="002060"/>
                </a:solidFill>
              </a:rPr>
              <a:t>αγοράς</a:t>
            </a:r>
            <a:r>
              <a:rPr lang="el-GR" sz="2000" dirty="0" smtClean="0">
                <a:solidFill>
                  <a:srgbClr val="002060"/>
                </a:solidFill>
              </a:rPr>
              <a:t> (εσωτερικής και διεθνούς)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Φραγμοί στη διακίνηση, Ανταγωνισμός, Ενισχύσεις (τομεακές, κλαδικές …)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dirty="0" smtClean="0">
                <a:solidFill>
                  <a:srgbClr val="002060"/>
                </a:solidFill>
              </a:rPr>
              <a:t>  </a:t>
            </a:r>
            <a:r>
              <a:rPr lang="el-GR" sz="2000" b="1" dirty="0" smtClean="0">
                <a:solidFill>
                  <a:srgbClr val="002060"/>
                </a:solidFill>
              </a:rPr>
              <a:t>Διόρθωσης αγοράς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π.χ. Περιβάλλον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dirty="0" smtClean="0">
                <a:solidFill>
                  <a:srgbClr val="002060"/>
                </a:solidFill>
              </a:rPr>
              <a:t>  </a:t>
            </a:r>
            <a:r>
              <a:rPr lang="el-GR" sz="2000" b="1" dirty="0" smtClean="0">
                <a:solidFill>
                  <a:srgbClr val="002060"/>
                </a:solidFill>
              </a:rPr>
              <a:t>Παροχής </a:t>
            </a:r>
            <a:r>
              <a:rPr lang="el-GR" sz="2000" b="1" dirty="0">
                <a:solidFill>
                  <a:srgbClr val="002060"/>
                </a:solidFill>
              </a:rPr>
              <a:t>κοινωνικών </a:t>
            </a:r>
            <a:r>
              <a:rPr lang="el-GR" sz="2000" b="1" dirty="0" smtClean="0">
                <a:solidFill>
                  <a:srgbClr val="002060"/>
                </a:solidFill>
              </a:rPr>
              <a:t>αγαθών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>
                <a:solidFill>
                  <a:srgbClr val="002060"/>
                </a:solidFill>
              </a:rPr>
              <a:t>	Υ</a:t>
            </a:r>
            <a:r>
              <a:rPr lang="el-GR" sz="1800" dirty="0" smtClean="0">
                <a:solidFill>
                  <a:srgbClr val="002060"/>
                </a:solidFill>
              </a:rPr>
              <a:t>γεία, Πρόνοια, Μισθοί, Συντάξεις, Φορολογία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dirty="0" smtClean="0">
                <a:solidFill>
                  <a:srgbClr val="002060"/>
                </a:solidFill>
              </a:rPr>
              <a:t>  </a:t>
            </a:r>
            <a:r>
              <a:rPr lang="el-GR" sz="2000" b="1" dirty="0" smtClean="0">
                <a:solidFill>
                  <a:srgbClr val="002060"/>
                </a:solidFill>
              </a:rPr>
              <a:t>Για </a:t>
            </a:r>
            <a:r>
              <a:rPr lang="el-GR" sz="2000" b="1" dirty="0">
                <a:solidFill>
                  <a:srgbClr val="002060"/>
                </a:solidFill>
              </a:rPr>
              <a:t>τη </a:t>
            </a:r>
            <a:r>
              <a:rPr lang="el-GR" sz="2000" b="1" dirty="0" smtClean="0">
                <a:solidFill>
                  <a:srgbClr val="002060"/>
                </a:solidFill>
              </a:rPr>
              <a:t>γνώση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Έρευνα, Εκπαίδευση, Καινοτομία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dirty="0" smtClean="0">
                <a:solidFill>
                  <a:srgbClr val="002060"/>
                </a:solidFill>
              </a:rPr>
              <a:t>  </a:t>
            </a:r>
            <a:r>
              <a:rPr lang="el-GR" sz="2000" b="1" dirty="0" smtClean="0">
                <a:solidFill>
                  <a:srgbClr val="002060"/>
                </a:solidFill>
              </a:rPr>
              <a:t>Μακροοικονομικές</a:t>
            </a:r>
            <a:endParaRPr lang="el-GR" sz="1800" b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Νομισματικές, Χρηματοπιστωτικές, Συναλλαγματικές</a:t>
            </a:r>
            <a:endParaRPr lang="el-GR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450504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35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marL="0" lvl="1" algn="l" eaLnBrk="1" hangingPunct="1">
              <a:lnSpc>
                <a:spcPct val="150000"/>
              </a:lnSpc>
            </a:pPr>
            <a:r>
              <a:rPr lang="el-GR" sz="2200" b="1" i="1" u="sng" dirty="0" smtClean="0">
                <a:solidFill>
                  <a:srgbClr val="002060"/>
                </a:solidFill>
              </a:rPr>
              <a:t>Δ - Ποιος</a:t>
            </a:r>
            <a:r>
              <a:rPr lang="el-GR" sz="2200" u="sng" dirty="0" smtClean="0">
                <a:solidFill>
                  <a:srgbClr val="002060"/>
                </a:solidFill>
              </a:rPr>
              <a:t>, σε ποιο γεωγραφικό επίπεδο, παρεμβαίνει</a:t>
            </a:r>
          </a:p>
          <a:p>
            <a:pPr algn="l" eaLnBrk="1" hangingPunct="1"/>
            <a:r>
              <a:rPr lang="el-GR" sz="2400" i="1" dirty="0" smtClean="0">
                <a:latin typeface="Verdana" pitchFamily="34" charset="0"/>
              </a:rPr>
              <a:t>				</a:t>
            </a:r>
            <a:r>
              <a:rPr lang="el-GR" sz="2400" b="1" i="1" dirty="0" smtClean="0">
                <a:latin typeface="Verdana" pitchFamily="34" charset="0"/>
              </a:rPr>
              <a:t>πρέπει να</a:t>
            </a:r>
          </a:p>
          <a:p>
            <a:pPr algn="l" eaLnBrk="1" hangingPunct="1"/>
            <a:endParaRPr lang="el-GR" sz="2400" b="1" i="1" dirty="0"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04048" y="620688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4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36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marL="0" lvl="1" algn="l" eaLnBrk="1" hangingPunct="1">
              <a:lnSpc>
                <a:spcPct val="150000"/>
              </a:lnSpc>
            </a:pPr>
            <a:r>
              <a:rPr lang="el-GR" sz="2200" b="1" i="1" u="sng" dirty="0" smtClean="0">
                <a:solidFill>
                  <a:srgbClr val="002060"/>
                </a:solidFill>
              </a:rPr>
              <a:t>Δ - Ποιος</a:t>
            </a:r>
            <a:r>
              <a:rPr lang="el-GR" sz="2200" u="sng" dirty="0" smtClean="0">
                <a:solidFill>
                  <a:srgbClr val="002060"/>
                </a:solidFill>
              </a:rPr>
              <a:t>, σε ποιο γεωγραφικό επίπεδο, παρεμβαίνει</a:t>
            </a:r>
          </a:p>
          <a:p>
            <a:pPr algn="l" eaLnBrk="1" hangingPunct="1"/>
            <a:r>
              <a:rPr lang="el-GR" sz="2400" i="1" dirty="0" smtClean="0">
                <a:latin typeface="Verdana" pitchFamily="34" charset="0"/>
              </a:rPr>
              <a:t>				</a:t>
            </a:r>
            <a:r>
              <a:rPr lang="el-GR" sz="2400" b="1" i="1" dirty="0" smtClean="0">
                <a:latin typeface="Verdana" pitchFamily="34" charset="0"/>
              </a:rPr>
              <a:t>πρέπει να</a:t>
            </a:r>
          </a:p>
          <a:p>
            <a:pPr algn="l" eaLnBrk="1" hangingPunct="1"/>
            <a:endParaRPr lang="el-GR" sz="2400" b="1" i="1" dirty="0">
              <a:latin typeface="Verdana" pitchFamily="34" charset="0"/>
            </a:endParaRPr>
          </a:p>
          <a:p>
            <a:pPr algn="l" eaLnBrk="1" hangingPunct="1"/>
            <a:endParaRPr lang="el-GR" sz="1800" dirty="0" smtClean="0">
              <a:latin typeface="Verdana" pitchFamily="34" charset="0"/>
            </a:endParaRPr>
          </a:p>
          <a:p>
            <a:pPr algn="l" eaLnBrk="1" hangingPunct="1"/>
            <a:r>
              <a:rPr lang="el-GR" sz="1800" dirty="0">
                <a:latin typeface="Verdana" pitchFamily="34" charset="0"/>
              </a:rPr>
              <a:t>	</a:t>
            </a:r>
            <a:r>
              <a:rPr lang="el-GR" sz="1800" dirty="0" smtClean="0">
                <a:latin typeface="Verdana" pitchFamily="34" charset="0"/>
              </a:rPr>
              <a:t>Η </a:t>
            </a:r>
            <a:r>
              <a:rPr lang="el-GR" sz="1800" dirty="0">
                <a:latin typeface="Verdana" pitchFamily="34" charset="0"/>
              </a:rPr>
              <a:t>θεωρία του </a:t>
            </a:r>
            <a:r>
              <a:rPr lang="el-GR" sz="1800" dirty="0" err="1">
                <a:latin typeface="Verdana" pitchFamily="34" charset="0"/>
              </a:rPr>
              <a:t>ομοσπονδισμού</a:t>
            </a:r>
            <a:r>
              <a:rPr lang="el-GR" sz="1800" dirty="0">
                <a:latin typeface="Verdana" pitchFamily="34" charset="0"/>
              </a:rPr>
              <a:t> και η αρχή της επικουρικότητας</a:t>
            </a:r>
          </a:p>
          <a:p>
            <a:pPr algn="l" eaLnBrk="1" hangingPunct="1">
              <a:lnSpc>
                <a:spcPct val="150000"/>
              </a:lnSpc>
            </a:pPr>
            <a:r>
              <a:rPr lang="el-GR" sz="1800" dirty="0">
                <a:latin typeface="Verdana" pitchFamily="34" charset="0"/>
              </a:rPr>
              <a:t>	</a:t>
            </a:r>
            <a:r>
              <a:rPr lang="el-GR" sz="1800" i="1" dirty="0">
                <a:latin typeface="Verdana" pitchFamily="34" charset="0"/>
              </a:rPr>
              <a:t>Φυγόκεντρες και </a:t>
            </a:r>
            <a:r>
              <a:rPr lang="el-GR" sz="1800" i="1" dirty="0" err="1">
                <a:latin typeface="Verdana" pitchFamily="34" charset="0"/>
              </a:rPr>
              <a:t>κεντρομόλες</a:t>
            </a:r>
            <a:r>
              <a:rPr lang="el-GR" sz="1800" i="1" dirty="0">
                <a:latin typeface="Verdana" pitchFamily="34" charset="0"/>
              </a:rPr>
              <a:t> δυνάμεις</a:t>
            </a:r>
          </a:p>
          <a:p>
            <a:pPr algn="l" eaLnBrk="1" hangingPunct="1">
              <a:lnSpc>
                <a:spcPct val="150000"/>
              </a:lnSpc>
            </a:pPr>
            <a:endParaRPr lang="el-GR" sz="1800" dirty="0" smtClean="0"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el-GR" sz="1800" dirty="0" smtClean="0"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l-GR" sz="1800" dirty="0" smtClean="0">
                <a:latin typeface="Verdana" pitchFamily="34" charset="0"/>
              </a:rPr>
              <a:t>*</a:t>
            </a:r>
            <a:r>
              <a:rPr lang="el-GR" sz="1800" dirty="0">
                <a:latin typeface="Verdana" pitchFamily="34" charset="0"/>
              </a:rPr>
              <a:t>Ανομοιογένεια </a:t>
            </a:r>
            <a:r>
              <a:rPr lang="el-GR" sz="1800" dirty="0" smtClean="0">
                <a:latin typeface="Verdana" pitchFamily="34" charset="0"/>
              </a:rPr>
              <a:t>προτιμήσεων</a:t>
            </a:r>
            <a:endParaRPr lang="en-US" sz="1800" b="1" i="1" dirty="0"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04048" y="620688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23728" y="285293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450504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37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marL="0" lvl="1" algn="l" eaLnBrk="1" hangingPunct="1">
              <a:lnSpc>
                <a:spcPct val="150000"/>
              </a:lnSpc>
            </a:pPr>
            <a:r>
              <a:rPr lang="el-GR" sz="2200" b="1" i="1" u="sng" dirty="0" smtClean="0">
                <a:solidFill>
                  <a:srgbClr val="002060"/>
                </a:solidFill>
              </a:rPr>
              <a:t>Δ - Ποιος</a:t>
            </a:r>
            <a:r>
              <a:rPr lang="el-GR" sz="2200" u="sng" dirty="0" smtClean="0">
                <a:solidFill>
                  <a:srgbClr val="002060"/>
                </a:solidFill>
              </a:rPr>
              <a:t>, σε ποιο γεωγραφικό επίπεδο, παρεμβαίνει</a:t>
            </a:r>
          </a:p>
          <a:p>
            <a:pPr algn="l" eaLnBrk="1" hangingPunct="1"/>
            <a:r>
              <a:rPr lang="el-GR" sz="2400" i="1" dirty="0" smtClean="0">
                <a:latin typeface="Verdana" pitchFamily="34" charset="0"/>
              </a:rPr>
              <a:t>				</a:t>
            </a:r>
            <a:r>
              <a:rPr lang="el-GR" sz="2400" b="1" i="1" dirty="0" smtClean="0">
                <a:latin typeface="Verdana" pitchFamily="34" charset="0"/>
              </a:rPr>
              <a:t>πρέπει να</a:t>
            </a:r>
          </a:p>
          <a:p>
            <a:pPr algn="l" eaLnBrk="1" hangingPunct="1"/>
            <a:endParaRPr lang="el-GR" sz="2400" b="1" i="1" dirty="0">
              <a:latin typeface="Verdana" pitchFamily="34" charset="0"/>
            </a:endParaRPr>
          </a:p>
          <a:p>
            <a:pPr algn="l" eaLnBrk="1" hangingPunct="1"/>
            <a:endParaRPr lang="el-GR" sz="1800" dirty="0" smtClean="0">
              <a:latin typeface="Verdana" pitchFamily="34" charset="0"/>
            </a:endParaRPr>
          </a:p>
          <a:p>
            <a:pPr algn="l" eaLnBrk="1" hangingPunct="1"/>
            <a:r>
              <a:rPr lang="el-GR" sz="1800" dirty="0">
                <a:latin typeface="Verdana" pitchFamily="34" charset="0"/>
              </a:rPr>
              <a:t>	</a:t>
            </a:r>
            <a:r>
              <a:rPr lang="el-GR" sz="1800" dirty="0" smtClean="0">
                <a:latin typeface="Verdana" pitchFamily="34" charset="0"/>
              </a:rPr>
              <a:t>Η </a:t>
            </a:r>
            <a:r>
              <a:rPr lang="el-GR" sz="1800" dirty="0">
                <a:latin typeface="Verdana" pitchFamily="34" charset="0"/>
              </a:rPr>
              <a:t>θεωρία του </a:t>
            </a:r>
            <a:r>
              <a:rPr lang="el-GR" sz="1800" dirty="0" err="1">
                <a:latin typeface="Verdana" pitchFamily="34" charset="0"/>
              </a:rPr>
              <a:t>ομοσπονδισμού</a:t>
            </a:r>
            <a:r>
              <a:rPr lang="el-GR" sz="1800" dirty="0">
                <a:latin typeface="Verdana" pitchFamily="34" charset="0"/>
              </a:rPr>
              <a:t> και η αρχή της επικουρικότητας</a:t>
            </a:r>
          </a:p>
          <a:p>
            <a:pPr algn="l" eaLnBrk="1" hangingPunct="1">
              <a:lnSpc>
                <a:spcPct val="150000"/>
              </a:lnSpc>
            </a:pPr>
            <a:r>
              <a:rPr lang="el-GR" sz="1800" dirty="0">
                <a:latin typeface="Verdana" pitchFamily="34" charset="0"/>
              </a:rPr>
              <a:t>	</a:t>
            </a:r>
            <a:r>
              <a:rPr lang="el-GR" sz="1800" i="1" dirty="0">
                <a:latin typeface="Verdana" pitchFamily="34" charset="0"/>
              </a:rPr>
              <a:t>Φυγόκεντρες και </a:t>
            </a:r>
            <a:r>
              <a:rPr lang="el-GR" sz="1800" i="1" dirty="0" err="1">
                <a:latin typeface="Verdana" pitchFamily="34" charset="0"/>
              </a:rPr>
              <a:t>κεντρομόλες</a:t>
            </a:r>
            <a:r>
              <a:rPr lang="el-GR" sz="1800" i="1" dirty="0">
                <a:latin typeface="Verdana" pitchFamily="34" charset="0"/>
              </a:rPr>
              <a:t> δυνάμεις</a:t>
            </a:r>
          </a:p>
          <a:p>
            <a:pPr algn="l" eaLnBrk="1" hangingPunct="1">
              <a:lnSpc>
                <a:spcPct val="150000"/>
              </a:lnSpc>
            </a:pPr>
            <a:endParaRPr lang="el-GR" sz="1800" dirty="0" smtClean="0"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el-GR" sz="1800" dirty="0" smtClean="0"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l-GR" sz="1800" dirty="0" smtClean="0">
                <a:latin typeface="Verdana" pitchFamily="34" charset="0"/>
              </a:rPr>
              <a:t>*</a:t>
            </a:r>
            <a:r>
              <a:rPr lang="el-GR" sz="1800" dirty="0">
                <a:latin typeface="Verdana" pitchFamily="34" charset="0"/>
              </a:rPr>
              <a:t>Ανομοιογένεια προτιμήσεων</a:t>
            </a:r>
          </a:p>
          <a:p>
            <a:pPr algn="l" eaLnBrk="1" hangingPunct="1">
              <a:lnSpc>
                <a:spcPct val="150000"/>
              </a:lnSpc>
            </a:pPr>
            <a:r>
              <a:rPr lang="el-GR" sz="1800" dirty="0">
                <a:latin typeface="Verdana" pitchFamily="34" charset="0"/>
              </a:rPr>
              <a:t>				*Διασυνοριακές </a:t>
            </a:r>
            <a:r>
              <a:rPr lang="el-GR" sz="1800" dirty="0" err="1">
                <a:latin typeface="Verdana" pitchFamily="34" charset="0"/>
              </a:rPr>
              <a:t>εξωτερικότητες</a:t>
            </a:r>
            <a:endParaRPr lang="el-GR" sz="1800" dirty="0"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l-GR" sz="1800" dirty="0">
                <a:latin typeface="Verdana" pitchFamily="34" charset="0"/>
              </a:rPr>
              <a:t>				*Οικονομίες κλίμακας και φάσματος</a:t>
            </a:r>
          </a:p>
          <a:p>
            <a:pPr algn="l" eaLnBrk="1" hangingPunct="1">
              <a:lnSpc>
                <a:spcPct val="150000"/>
              </a:lnSpc>
            </a:pPr>
            <a:r>
              <a:rPr lang="el-GR" sz="1800" dirty="0">
                <a:latin typeface="Verdana" pitchFamily="34" charset="0"/>
              </a:rPr>
              <a:t>				*Διασύνδεση με άλλες πολιτικές</a:t>
            </a:r>
          </a:p>
          <a:p>
            <a:pPr algn="l" eaLnBrk="1" hangingPunct="1"/>
            <a:endParaRPr lang="en-US" sz="1800" b="1" i="1" dirty="0"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04048" y="620688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23728" y="285293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55976" y="2852936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38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marL="0" lvl="1" algn="l" eaLnBrk="1" hangingPunct="1">
              <a:lnSpc>
                <a:spcPct val="150000"/>
              </a:lnSpc>
            </a:pPr>
            <a:r>
              <a:rPr lang="el-GR" sz="2200" b="1" i="1" u="sng" dirty="0" smtClean="0">
                <a:solidFill>
                  <a:srgbClr val="002060"/>
                </a:solidFill>
              </a:rPr>
              <a:t>Δ - Ποιος</a:t>
            </a:r>
            <a:r>
              <a:rPr lang="el-GR" sz="2200" u="sng" dirty="0" smtClean="0">
                <a:solidFill>
                  <a:srgbClr val="002060"/>
                </a:solidFill>
              </a:rPr>
              <a:t>, σε ποιο γεωγραφικό επίπεδο, παρεμβαίνει</a:t>
            </a:r>
          </a:p>
          <a:p>
            <a:pPr algn="l" eaLnBrk="1" hangingPunct="1"/>
            <a:r>
              <a:rPr lang="el-GR" sz="2400" i="1" dirty="0" smtClean="0">
                <a:latin typeface="Verdana" pitchFamily="34" charset="0"/>
              </a:rPr>
              <a:t>			</a:t>
            </a:r>
            <a:r>
              <a:rPr lang="el-GR" sz="2400" b="1" i="1" dirty="0" smtClean="0">
                <a:latin typeface="Verdana" pitchFamily="34" charset="0"/>
              </a:rPr>
              <a:t>«νομιμοποιείται» να</a:t>
            </a:r>
          </a:p>
          <a:p>
            <a:pPr algn="l" eaLnBrk="1" hangingPunct="1"/>
            <a:endParaRPr lang="el-GR" sz="2400" b="1" i="1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dirty="0"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04048" y="620688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1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94520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39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marL="0" lvl="1" algn="l" eaLnBrk="1" hangingPunct="1">
              <a:lnSpc>
                <a:spcPct val="150000"/>
              </a:lnSpc>
            </a:pPr>
            <a:r>
              <a:rPr lang="el-GR" sz="2200" b="1" i="1" u="sng" dirty="0" smtClean="0">
                <a:solidFill>
                  <a:srgbClr val="002060"/>
                </a:solidFill>
              </a:rPr>
              <a:t>Δ - Ποιος</a:t>
            </a:r>
            <a:r>
              <a:rPr lang="el-GR" sz="2200" u="sng" dirty="0" smtClean="0">
                <a:solidFill>
                  <a:srgbClr val="002060"/>
                </a:solidFill>
              </a:rPr>
              <a:t>, σε ποιο γεωγραφικό επίπεδο, παρεμβαίνει</a:t>
            </a:r>
          </a:p>
          <a:p>
            <a:pPr algn="l" eaLnBrk="1" hangingPunct="1"/>
            <a:r>
              <a:rPr lang="el-GR" sz="2400" i="1" dirty="0" smtClean="0">
                <a:latin typeface="Verdana" pitchFamily="34" charset="0"/>
              </a:rPr>
              <a:t>			</a:t>
            </a:r>
            <a:r>
              <a:rPr lang="el-GR" sz="2400" b="1" i="1" dirty="0" smtClean="0">
                <a:latin typeface="Verdana" pitchFamily="34" charset="0"/>
              </a:rPr>
              <a:t>«νομιμοποιείται» να</a:t>
            </a:r>
          </a:p>
          <a:p>
            <a:pPr algn="l" eaLnBrk="1" hangingPunct="1"/>
            <a:endParaRPr lang="el-GR" sz="2400" b="1" i="1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dirty="0"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04048" y="620688"/>
            <a:ext cx="0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412776"/>
            <a:ext cx="8064895" cy="541868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99333248"/>
              </p:ext>
            </p:extLst>
          </p:nvPr>
        </p:nvGraphicFramePr>
        <p:xfrm>
          <a:off x="467544" y="1229648"/>
          <a:ext cx="8064895" cy="479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32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300000"/>
              </a:lnSpc>
            </a:pPr>
            <a:r>
              <a:rPr lang="el-GR" sz="2400" b="1" u="sng" dirty="0" smtClean="0">
                <a:solidFill>
                  <a:srgbClr val="002060"/>
                </a:solidFill>
              </a:rPr>
              <a:t>Θέματα-Ενότητες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 smtClean="0">
                <a:solidFill>
                  <a:srgbClr val="002060"/>
                </a:solidFill>
              </a:rPr>
              <a:t>0 - Εισαγωγή</a:t>
            </a:r>
            <a:r>
              <a:rPr lang="el-GR" sz="2200" b="1" dirty="0">
                <a:solidFill>
                  <a:srgbClr val="002060"/>
                </a:solidFill>
              </a:rPr>
              <a:t>. Γενική </a:t>
            </a:r>
            <a:r>
              <a:rPr lang="el-GR" sz="2200" b="1" dirty="0" smtClean="0">
                <a:solidFill>
                  <a:srgbClr val="002060"/>
                </a:solidFill>
              </a:rPr>
              <a:t>επισκόπηση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>
                <a:solidFill>
                  <a:srgbClr val="002060"/>
                </a:solidFill>
              </a:rPr>
              <a:t>1</a:t>
            </a:r>
            <a:r>
              <a:rPr lang="el-GR" sz="2200" b="1" dirty="0" smtClean="0">
                <a:solidFill>
                  <a:srgbClr val="002060"/>
                </a:solidFill>
              </a:rPr>
              <a:t> </a:t>
            </a:r>
            <a:r>
              <a:rPr lang="el-GR" sz="2200" b="1" dirty="0">
                <a:solidFill>
                  <a:srgbClr val="002060"/>
                </a:solidFill>
              </a:rPr>
              <a:t>-</a:t>
            </a:r>
            <a:r>
              <a:rPr lang="el-GR" sz="2200" b="1" dirty="0" smtClean="0">
                <a:solidFill>
                  <a:srgbClr val="002060"/>
                </a:solidFill>
              </a:rPr>
              <a:t> Βασικές </a:t>
            </a:r>
            <a:r>
              <a:rPr lang="el-GR" sz="2200" b="1" dirty="0">
                <a:solidFill>
                  <a:srgbClr val="002060"/>
                </a:solidFill>
              </a:rPr>
              <a:t>έννοιες, μετρήσεις, </a:t>
            </a:r>
            <a:r>
              <a:rPr lang="el-GR" sz="2200" b="1" dirty="0" smtClean="0">
                <a:solidFill>
                  <a:srgbClr val="002060"/>
                </a:solidFill>
              </a:rPr>
              <a:t>δείκτες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>
                <a:solidFill>
                  <a:srgbClr val="002060"/>
                </a:solidFill>
              </a:rPr>
              <a:t>2</a:t>
            </a:r>
            <a:r>
              <a:rPr lang="el-GR" sz="2200" b="1" dirty="0" smtClean="0">
                <a:solidFill>
                  <a:srgbClr val="002060"/>
                </a:solidFill>
              </a:rPr>
              <a:t> - </a:t>
            </a:r>
            <a:r>
              <a:rPr lang="el-GR" sz="2200" b="1" dirty="0">
                <a:solidFill>
                  <a:srgbClr val="002060"/>
                </a:solidFill>
              </a:rPr>
              <a:t>Η λειτουργία του οικονομικού </a:t>
            </a:r>
            <a:r>
              <a:rPr lang="el-GR" sz="2200" b="1" dirty="0" smtClean="0">
                <a:solidFill>
                  <a:srgbClr val="002060"/>
                </a:solidFill>
              </a:rPr>
              <a:t>συστήματος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>
                <a:solidFill>
                  <a:srgbClr val="002060"/>
                </a:solidFill>
              </a:rPr>
              <a:t>3</a:t>
            </a:r>
            <a:r>
              <a:rPr lang="el-GR" sz="2200" b="1" dirty="0" smtClean="0">
                <a:solidFill>
                  <a:srgbClr val="002060"/>
                </a:solidFill>
              </a:rPr>
              <a:t> </a:t>
            </a:r>
            <a:r>
              <a:rPr lang="el-GR" sz="2200" b="1" u="sng" dirty="0">
                <a:solidFill>
                  <a:srgbClr val="FF0000"/>
                </a:solidFill>
              </a:rPr>
              <a:t>-</a:t>
            </a:r>
            <a:r>
              <a:rPr lang="el-GR" sz="2200" b="1" u="sng" dirty="0" smtClean="0">
                <a:solidFill>
                  <a:srgbClr val="FF0000"/>
                </a:solidFill>
              </a:rPr>
              <a:t> Το περιβάλλον στα πλαίσια της δημόσιας πολιτικής</a:t>
            </a:r>
            <a:endParaRPr lang="el-GR" sz="2200" u="sng" dirty="0" smtClean="0">
              <a:solidFill>
                <a:srgbClr val="FF000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65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40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marL="0" lvl="1" algn="l" eaLnBrk="1" hangingPunct="1">
              <a:lnSpc>
                <a:spcPct val="150000"/>
              </a:lnSpc>
            </a:pPr>
            <a:r>
              <a:rPr lang="el-GR" sz="2200" b="1" i="1" u="sng" dirty="0" smtClean="0">
                <a:solidFill>
                  <a:srgbClr val="002060"/>
                </a:solidFill>
              </a:rPr>
              <a:t>Δ - Ποιος</a:t>
            </a:r>
            <a:r>
              <a:rPr lang="el-GR" sz="2200" u="sng" dirty="0">
                <a:solidFill>
                  <a:srgbClr val="002060"/>
                </a:solidFill>
              </a:rPr>
              <a:t>, σε ποιο γεωγραφικό επίπεδο, </a:t>
            </a:r>
            <a:r>
              <a:rPr lang="el-GR" sz="2200" u="sng" dirty="0" smtClean="0">
                <a:solidFill>
                  <a:srgbClr val="002060"/>
                </a:solidFill>
              </a:rPr>
              <a:t>παρεμβαίνει</a:t>
            </a:r>
          </a:p>
          <a:p>
            <a:pPr marL="0" lvl="1" algn="l" eaLnBrk="1" hangingPunct="1">
              <a:lnSpc>
                <a:spcPct val="250000"/>
              </a:lnSpc>
            </a:pPr>
            <a:endParaRPr lang="el-GR" sz="2200" u="sng" dirty="0" smtClean="0">
              <a:solidFill>
                <a:srgbClr val="002060"/>
              </a:solidFill>
            </a:endParaRPr>
          </a:p>
          <a:p>
            <a:pPr marL="0" lvl="1" algn="l" eaLnBrk="1" hangingPunct="1">
              <a:lnSpc>
                <a:spcPct val="2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		Αποκλειστικής αρμοδιότητας της Ε.Ε.</a:t>
            </a:r>
          </a:p>
          <a:p>
            <a:pPr marL="0" lvl="1" algn="l" eaLnBrk="1" hangingPunct="1">
              <a:lnSpc>
                <a:spcPct val="2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Τομείς		Συντρέχουσας αρμοδιότητας Ε.Ε. – κράτους μέλους</a:t>
            </a:r>
          </a:p>
          <a:p>
            <a:pPr marL="0" lvl="1" algn="l" eaLnBrk="1" hangingPunct="1">
              <a:lnSpc>
                <a:spcPct val="2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		Υποστηρικτικής αρμοδιότητας Ε.Ε.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75656" y="2276872"/>
            <a:ext cx="0" cy="180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75656" y="227687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75656" y="4077072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75656" y="3140968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4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3D1B30-09E5-47A7-B7B9-DAD3E665A60A}" type="slidenum">
              <a:rPr lang="el-GR" smtClean="0"/>
              <a:pPr/>
              <a:t>41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l" eaLnBrk="1" hangingPunct="1">
              <a:lnSpc>
                <a:spcPct val="150000"/>
              </a:lnSpc>
            </a:pPr>
            <a:r>
              <a:rPr lang="el-GR" sz="1800" b="1" i="1" u="sng" dirty="0">
                <a:solidFill>
                  <a:srgbClr val="002060"/>
                </a:solidFill>
              </a:rPr>
              <a:t>Δ - Ποιος</a:t>
            </a:r>
            <a:r>
              <a:rPr lang="el-GR" sz="1800" u="sng" dirty="0">
                <a:solidFill>
                  <a:srgbClr val="002060"/>
                </a:solidFill>
              </a:rPr>
              <a:t>, σε ποιο γεωγραφικό επίπεδο, παρεμβαίνει</a:t>
            </a:r>
          </a:p>
          <a:p>
            <a:pPr lvl="1" algn="l" eaLnBrk="1" hangingPunct="1">
              <a:lnSpc>
                <a:spcPct val="150000"/>
              </a:lnSpc>
            </a:pPr>
            <a:r>
              <a:rPr lang="el-GR" sz="1800" b="1" u="sng" dirty="0" smtClean="0">
                <a:solidFill>
                  <a:srgbClr val="002060"/>
                </a:solidFill>
              </a:rPr>
              <a:t>Αποκλειστική, συντρέχουσα, υποστηρικτική αρμοδιότητα της Ε.Ε.</a:t>
            </a:r>
          </a:p>
          <a:p>
            <a:pPr lvl="1" algn="l" eaLnBrk="1" hangingPunct="1">
              <a:lnSpc>
                <a:spcPct val="150000"/>
              </a:lnSpc>
            </a:pPr>
            <a:endParaRPr lang="el-GR" sz="1800" b="1" dirty="0" smtClean="0">
              <a:solidFill>
                <a:srgbClr val="002060"/>
              </a:solidFill>
            </a:endParaRPr>
          </a:p>
          <a:p>
            <a:pPr algn="l"/>
            <a:r>
              <a:rPr lang="el-GR" sz="1800" u="sng" dirty="0" smtClean="0">
                <a:solidFill>
                  <a:srgbClr val="002060"/>
                </a:solidFill>
              </a:rPr>
              <a:t>Τομείς </a:t>
            </a:r>
            <a:r>
              <a:rPr lang="el-GR" sz="1800" i="1" u="sng" dirty="0" smtClean="0">
                <a:solidFill>
                  <a:srgbClr val="002060"/>
                </a:solidFill>
              </a:rPr>
              <a:t>αποκλειστικής αρμοδιότητας</a:t>
            </a:r>
            <a:r>
              <a:rPr lang="el-GR" sz="1800" u="sng" dirty="0" smtClean="0">
                <a:solidFill>
                  <a:srgbClr val="002060"/>
                </a:solidFill>
              </a:rPr>
              <a:t> της ΕΕ:</a:t>
            </a:r>
          </a:p>
          <a:p>
            <a:pPr lvl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800" dirty="0" smtClean="0">
                <a:solidFill>
                  <a:srgbClr val="002060"/>
                </a:solidFill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</a:rPr>
              <a:t>Τελωνειακή Ένωση,</a:t>
            </a:r>
          </a:p>
          <a:p>
            <a:pPr lvl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600" b="1" dirty="0" smtClean="0">
                <a:solidFill>
                  <a:srgbClr val="002060"/>
                </a:solidFill>
              </a:rPr>
              <a:t> Κανόνες ανταγωνισμού</a:t>
            </a:r>
            <a:r>
              <a:rPr lang="el-GR" sz="1600" dirty="0" smtClean="0">
                <a:solidFill>
                  <a:srgbClr val="002060"/>
                </a:solidFill>
              </a:rPr>
              <a:t>,</a:t>
            </a:r>
          </a:p>
          <a:p>
            <a:pPr lvl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</a:rPr>
              <a:t>Νομισματική πολιτική </a:t>
            </a:r>
            <a:r>
              <a:rPr lang="el-GR" sz="1600" dirty="0" smtClean="0">
                <a:solidFill>
                  <a:srgbClr val="002060"/>
                </a:solidFill>
              </a:rPr>
              <a:t>(για τα κράτη μέλη της </a:t>
            </a:r>
            <a:r>
              <a:rPr lang="el-GR" sz="1600" dirty="0" err="1" smtClean="0">
                <a:solidFill>
                  <a:srgbClr val="002060"/>
                </a:solidFill>
              </a:rPr>
              <a:t>ευρω</a:t>
            </a:r>
            <a:r>
              <a:rPr lang="el-GR" sz="1600" dirty="0" smtClean="0">
                <a:solidFill>
                  <a:srgbClr val="002060"/>
                </a:solidFill>
              </a:rPr>
              <a:t>-ζώνης),</a:t>
            </a:r>
          </a:p>
          <a:p>
            <a:pPr lvl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Διατήρηση των βιολογικών πόρων της θάλασσας,</a:t>
            </a:r>
          </a:p>
          <a:p>
            <a:pPr lvl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Κοινή εμπορική πολιτική,</a:t>
            </a:r>
          </a:p>
          <a:p>
            <a:pPr lvl="0" algn="l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Σύναψη διεθνών συμφωνιών απαραίτητων για την άσκηση των αρμοδιοτήτων της.</a:t>
            </a:r>
          </a:p>
          <a:p>
            <a:pPr lvl="1" algn="l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3D1B30-09E5-47A7-B7B9-DAD3E665A60A}" type="slidenum">
              <a:rPr lang="el-GR" smtClean="0"/>
              <a:pPr/>
              <a:t>42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marL="0" lvl="1"/>
            <a:r>
              <a:rPr lang="el-GR" sz="1800" b="1" i="1" u="sng" dirty="0">
                <a:solidFill>
                  <a:srgbClr val="002060"/>
                </a:solidFill>
              </a:rPr>
              <a:t>Δ - Ποιος</a:t>
            </a:r>
            <a:r>
              <a:rPr lang="el-GR" sz="1800" u="sng" dirty="0">
                <a:solidFill>
                  <a:srgbClr val="002060"/>
                </a:solidFill>
              </a:rPr>
              <a:t>, σε ποιο γεωγραφικό επίπεδο, παρεμβαίνει</a:t>
            </a:r>
          </a:p>
          <a:p>
            <a:pPr marL="0" lvl="1"/>
            <a:r>
              <a:rPr lang="el-GR" sz="1800" b="1" u="sng" dirty="0" smtClean="0">
                <a:solidFill>
                  <a:srgbClr val="002060"/>
                </a:solidFill>
              </a:rPr>
              <a:t>Αποκλειστική, συντρέχουσα, υποστηρικτική αρμοδιότητα της Ε.Ε.</a:t>
            </a:r>
          </a:p>
          <a:p>
            <a:pPr algn="l"/>
            <a:endParaRPr lang="el-GR" sz="1600" dirty="0" smtClean="0">
              <a:solidFill>
                <a:srgbClr val="002060"/>
              </a:solidFill>
            </a:endParaRPr>
          </a:p>
          <a:p>
            <a:pPr algn="l"/>
            <a:r>
              <a:rPr lang="el-GR" sz="1800" u="sng" dirty="0" smtClean="0">
                <a:solidFill>
                  <a:srgbClr val="002060"/>
                </a:solidFill>
              </a:rPr>
              <a:t>Τομείς </a:t>
            </a:r>
            <a:r>
              <a:rPr lang="el-GR" sz="1800" i="1" u="sng" dirty="0" smtClean="0">
                <a:solidFill>
                  <a:srgbClr val="002060"/>
                </a:solidFill>
              </a:rPr>
              <a:t>συντρέχουσας αρμοδιότητας:</a:t>
            </a:r>
            <a:endParaRPr lang="el-GR" sz="1800" u="sng" dirty="0" smtClean="0">
              <a:solidFill>
                <a:srgbClr val="002060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Εσωτερική αγορά,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Κοινωνική πολιτική (εν μέρει),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Συνοχή,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Γεωργία, αλιεία (πέραν όσων έχει αποκλειστική αρμοδιότητα)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</a:rPr>
              <a:t>Περιβάλλον</a:t>
            </a:r>
            <a:r>
              <a:rPr lang="el-GR" sz="1600" dirty="0" smtClean="0">
                <a:solidFill>
                  <a:srgbClr val="002060"/>
                </a:solidFill>
              </a:rPr>
              <a:t>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Προστασία των καταναλωτών,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Μεταφορές,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Διευρωπαϊκά δίκτυα,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Ενέργεια,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Χώρος ελευθερίας, ασφάλειας και δικαιοσύνης,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Έρευνα, τεχνολογική ανάπτυξη και διάστημα,</a:t>
            </a:r>
          </a:p>
          <a:p>
            <a:pPr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Αναπτυξιακή συνεργασία και ανθρωπιστική βοήθεια</a:t>
            </a:r>
          </a:p>
        </p:txBody>
      </p:sp>
    </p:spTree>
    <p:extLst>
      <p:ext uri="{BB962C8B-B14F-4D97-AF65-F5344CB8AC3E}">
        <p14:creationId xmlns:p14="http://schemas.microsoft.com/office/powerpoint/2010/main" val="29498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3D1B30-09E5-47A7-B7B9-DAD3E665A60A}" type="slidenum">
              <a:rPr lang="el-GR" smtClean="0"/>
              <a:pPr/>
              <a:t>43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l" eaLnBrk="1" hangingPunct="1">
              <a:lnSpc>
                <a:spcPct val="150000"/>
              </a:lnSpc>
            </a:pPr>
            <a:r>
              <a:rPr lang="el-GR" sz="1800" b="1" i="1" u="sng" dirty="0">
                <a:solidFill>
                  <a:srgbClr val="002060"/>
                </a:solidFill>
              </a:rPr>
              <a:t>Δ - Ποιος</a:t>
            </a:r>
            <a:r>
              <a:rPr lang="el-GR" sz="1800" u="sng" dirty="0">
                <a:solidFill>
                  <a:srgbClr val="002060"/>
                </a:solidFill>
              </a:rPr>
              <a:t>, σε ποιο γεωγραφικό επίπεδο, παρεμβαίνει</a:t>
            </a:r>
          </a:p>
          <a:p>
            <a:pPr lvl="1" algn="l" eaLnBrk="1" hangingPunct="1">
              <a:lnSpc>
                <a:spcPct val="150000"/>
              </a:lnSpc>
            </a:pPr>
            <a:r>
              <a:rPr lang="el-GR" sz="1800" b="1" u="sng" dirty="0" smtClean="0">
                <a:solidFill>
                  <a:srgbClr val="002060"/>
                </a:solidFill>
              </a:rPr>
              <a:t>Αποκλειστική, συντρέχουσα, υποστηρικτική αρμοδιότητα της Ε.Ε.</a:t>
            </a:r>
          </a:p>
          <a:p>
            <a:pPr algn="l"/>
            <a:endParaRPr lang="el-GR" sz="1800" u="sng" dirty="0" smtClean="0">
              <a:solidFill>
                <a:srgbClr val="002060"/>
              </a:solidFill>
            </a:endParaRPr>
          </a:p>
          <a:p>
            <a:pPr algn="l"/>
            <a:r>
              <a:rPr lang="el-GR" sz="1800" u="sng" dirty="0" smtClean="0">
                <a:solidFill>
                  <a:srgbClr val="002060"/>
                </a:solidFill>
              </a:rPr>
              <a:t>Τομείς </a:t>
            </a:r>
            <a:r>
              <a:rPr lang="el-GR" sz="1800" i="1" u="sng" dirty="0" smtClean="0">
                <a:solidFill>
                  <a:srgbClr val="002060"/>
                </a:solidFill>
              </a:rPr>
              <a:t>υποστηρικτικής, συντονιστικής ή συμπληρωματικής δράσης</a:t>
            </a:r>
            <a:r>
              <a:rPr lang="el-GR" sz="1800" u="sng" dirty="0" smtClean="0">
                <a:solidFill>
                  <a:srgbClr val="002060"/>
                </a:solidFill>
              </a:rPr>
              <a:t>: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Ανθρώπινη υγεία,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Βιομηχανία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Πολιτισμός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Τουρισμός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</a:rPr>
              <a:t>Παιδεία</a:t>
            </a:r>
            <a:r>
              <a:rPr lang="el-GR" sz="1600" dirty="0" smtClean="0">
                <a:solidFill>
                  <a:srgbClr val="002060"/>
                </a:solidFill>
              </a:rPr>
              <a:t>, νεολαία, αθλητισμός, επαγγελματική κατάρτιση,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Πολιτική προστασία,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Διοικητική συνεργασία,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</a:rPr>
              <a:t>Οικονομικές πολιτικές, πολιτικές απασχόλησης</a:t>
            </a:r>
            <a:r>
              <a:rPr lang="el-GR" sz="1600" dirty="0" smtClean="0">
                <a:solidFill>
                  <a:srgbClr val="002060"/>
                </a:solidFill>
              </a:rPr>
              <a:t>,</a:t>
            </a:r>
          </a:p>
          <a:p>
            <a:pPr lvl="0" algn="l">
              <a:buFont typeface="Arial" pitchFamily="34" charset="0"/>
              <a:buChar char="•"/>
            </a:pPr>
            <a:r>
              <a:rPr lang="el-GR" sz="1600" dirty="0" smtClean="0">
                <a:solidFill>
                  <a:srgbClr val="002060"/>
                </a:solidFill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</a:rPr>
              <a:t>Κοινή εξωτερική πολιτική και πολιτική ασφάλειας</a:t>
            </a:r>
            <a:r>
              <a:rPr lang="el-GR" sz="1600" dirty="0" smtClean="0">
                <a:solidFill>
                  <a:srgbClr val="002060"/>
                </a:solidFill>
              </a:rPr>
              <a:t>.</a:t>
            </a:r>
          </a:p>
          <a:p>
            <a:pPr lvl="1" algn="l" eaLnBrk="1" hangingPunct="1">
              <a:lnSpc>
                <a:spcPct val="150000"/>
              </a:lnSpc>
            </a:pPr>
            <a:endParaRPr lang="el-GR" sz="1600" b="1" u="sng" dirty="0" smtClean="0">
              <a:solidFill>
                <a:srgbClr val="002060"/>
              </a:solidFill>
            </a:endParaRPr>
          </a:p>
          <a:p>
            <a:pPr lvl="1" algn="l" eaLnBrk="1" hangingPunct="1">
              <a:lnSpc>
                <a:spcPct val="150000"/>
              </a:lnSpc>
            </a:pPr>
            <a:endParaRPr lang="el-GR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44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marL="0" lvl="1" algn="l" eaLnBrk="1" hangingPunct="1">
              <a:lnSpc>
                <a:spcPct val="150000"/>
              </a:lnSpc>
            </a:pPr>
            <a:r>
              <a:rPr lang="el-GR" sz="2200" b="1" i="1" u="sng" dirty="0">
                <a:solidFill>
                  <a:srgbClr val="002060"/>
                </a:solidFill>
              </a:rPr>
              <a:t>Δ</a:t>
            </a:r>
            <a:r>
              <a:rPr lang="el-GR" sz="2200" b="1" i="1" u="sng" dirty="0" smtClean="0">
                <a:solidFill>
                  <a:srgbClr val="002060"/>
                </a:solidFill>
              </a:rPr>
              <a:t> - Ποιος</a:t>
            </a:r>
            <a:r>
              <a:rPr lang="el-GR" sz="2200" u="sng" dirty="0">
                <a:solidFill>
                  <a:srgbClr val="002060"/>
                </a:solidFill>
              </a:rPr>
              <a:t>, σε ποιο γεωγραφικό επίπεδο, </a:t>
            </a:r>
            <a:r>
              <a:rPr lang="el-GR" sz="2200" u="sng" dirty="0" smtClean="0">
                <a:solidFill>
                  <a:srgbClr val="002060"/>
                </a:solidFill>
              </a:rPr>
              <a:t>παρεμβαίνει</a:t>
            </a:r>
          </a:p>
          <a:p>
            <a:pPr marL="0" lvl="1" algn="l" eaLnBrk="1" hangingPunct="1">
              <a:lnSpc>
                <a:spcPct val="20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   Όταν «αποκλειστική»:</a:t>
            </a:r>
          </a:p>
          <a:p>
            <a:pPr marL="1257300" lvl="3" indent="-342900" algn="l" eaLnBrk="1" hangingPunct="1">
              <a:buFont typeface="Wingdings" pitchFamily="2" charset="2"/>
              <a:buChar char="v"/>
            </a:pPr>
            <a:r>
              <a:rPr lang="el-GR" i="1" dirty="0" smtClean="0">
                <a:solidFill>
                  <a:srgbClr val="002060"/>
                </a:solidFill>
              </a:rPr>
              <a:t>ΕΕ λειτουργεί περίπου όπως ένα κράτος</a:t>
            </a:r>
          </a:p>
          <a:p>
            <a:pPr marL="0" lvl="1" algn="l" eaLnBrk="1" hangingPunct="1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 </a:t>
            </a:r>
            <a:endParaRPr lang="en-US" sz="2400" b="1" i="1" u="sng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450504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45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marL="0" lvl="1" algn="l" eaLnBrk="1" hangingPunct="1">
              <a:lnSpc>
                <a:spcPct val="150000"/>
              </a:lnSpc>
            </a:pPr>
            <a:r>
              <a:rPr lang="el-GR" sz="2200" b="1" i="1" u="sng" dirty="0" smtClean="0">
                <a:solidFill>
                  <a:srgbClr val="002060"/>
                </a:solidFill>
              </a:rPr>
              <a:t>Δ - Ποιος</a:t>
            </a:r>
            <a:r>
              <a:rPr lang="el-GR" sz="2200" u="sng" dirty="0">
                <a:solidFill>
                  <a:srgbClr val="002060"/>
                </a:solidFill>
              </a:rPr>
              <a:t>, σε ποιο γεωγραφικό επίπεδο, </a:t>
            </a:r>
            <a:r>
              <a:rPr lang="el-GR" sz="2200" u="sng" dirty="0" smtClean="0">
                <a:solidFill>
                  <a:srgbClr val="002060"/>
                </a:solidFill>
              </a:rPr>
              <a:t>παρεμβαίνει</a:t>
            </a:r>
          </a:p>
          <a:p>
            <a:pPr marL="0" lvl="1" algn="l" eaLnBrk="1" hangingPunct="1">
              <a:lnSpc>
                <a:spcPct val="20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   Όταν «αποκλειστική»:</a:t>
            </a:r>
          </a:p>
          <a:p>
            <a:pPr marL="1257300" lvl="3" indent="-342900" algn="l" eaLnBrk="1" hangingPunct="1">
              <a:buFont typeface="Wingdings" pitchFamily="2" charset="2"/>
              <a:buChar char="v"/>
            </a:pPr>
            <a:r>
              <a:rPr lang="el-GR" i="1" dirty="0" smtClean="0">
                <a:solidFill>
                  <a:srgbClr val="002060"/>
                </a:solidFill>
              </a:rPr>
              <a:t>ΕΕ λειτουργεί περίπου όπως ένα κράτος</a:t>
            </a:r>
          </a:p>
          <a:p>
            <a:pPr marL="0" lvl="1" algn="l" eaLnBrk="1" hangingPunct="1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   Όταν «συντρέχουσα»:</a:t>
            </a:r>
          </a:p>
          <a:p>
            <a:pPr marL="1257300" lvl="3" indent="-342900" algn="l" eaLnBrk="1" hangingPunct="1">
              <a:buFont typeface="Wingdings" pitchFamily="2" charset="2"/>
              <a:buChar char="v"/>
            </a:pPr>
            <a:r>
              <a:rPr lang="el-GR" i="1" dirty="0" smtClean="0">
                <a:solidFill>
                  <a:srgbClr val="002060"/>
                </a:solidFill>
              </a:rPr>
              <a:t>Δημοσιονομικά – Ρυθμιστικά</a:t>
            </a:r>
          </a:p>
        </p:txBody>
      </p:sp>
    </p:spTree>
    <p:extLst>
      <p:ext uri="{BB962C8B-B14F-4D97-AF65-F5344CB8AC3E}">
        <p14:creationId xmlns:p14="http://schemas.microsoft.com/office/powerpoint/2010/main" val="35906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46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marL="0" lvl="1" algn="l" eaLnBrk="1" hangingPunct="1">
              <a:lnSpc>
                <a:spcPct val="150000"/>
              </a:lnSpc>
            </a:pPr>
            <a:r>
              <a:rPr lang="el-GR" sz="2200" b="1" i="1" u="sng" dirty="0" smtClean="0">
                <a:solidFill>
                  <a:srgbClr val="002060"/>
                </a:solidFill>
              </a:rPr>
              <a:t>Δ - Ποιος</a:t>
            </a:r>
            <a:r>
              <a:rPr lang="el-GR" sz="2200" u="sng" dirty="0">
                <a:solidFill>
                  <a:srgbClr val="002060"/>
                </a:solidFill>
              </a:rPr>
              <a:t>, σε ποιο γεωγραφικό επίπεδο, </a:t>
            </a:r>
            <a:r>
              <a:rPr lang="el-GR" sz="2200" u="sng" dirty="0" smtClean="0">
                <a:solidFill>
                  <a:srgbClr val="002060"/>
                </a:solidFill>
              </a:rPr>
              <a:t>παρεμβαίνει</a:t>
            </a:r>
          </a:p>
          <a:p>
            <a:pPr marL="0" lvl="1" algn="l" eaLnBrk="1" hangingPunct="1">
              <a:lnSpc>
                <a:spcPct val="20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   Όταν «αποκλειστική»:</a:t>
            </a:r>
          </a:p>
          <a:p>
            <a:pPr marL="1257300" lvl="3" indent="-342900" algn="l" eaLnBrk="1" hangingPunct="1">
              <a:buFont typeface="Wingdings" pitchFamily="2" charset="2"/>
              <a:buChar char="v"/>
            </a:pPr>
            <a:r>
              <a:rPr lang="el-GR" i="1" dirty="0" smtClean="0">
                <a:solidFill>
                  <a:srgbClr val="002060"/>
                </a:solidFill>
              </a:rPr>
              <a:t>ΕΕ λειτουργεί περίπου όπως ένα κράτος</a:t>
            </a:r>
          </a:p>
          <a:p>
            <a:pPr marL="0" lvl="1" algn="l" eaLnBrk="1" hangingPunct="1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   Όταν «συντρέχουσα»:</a:t>
            </a:r>
          </a:p>
          <a:p>
            <a:pPr marL="1257300" lvl="3" indent="-342900" algn="l" eaLnBrk="1" hangingPunct="1">
              <a:buFont typeface="Wingdings" pitchFamily="2" charset="2"/>
              <a:buChar char="v"/>
            </a:pPr>
            <a:r>
              <a:rPr lang="el-GR" i="1" dirty="0" smtClean="0">
                <a:solidFill>
                  <a:srgbClr val="002060"/>
                </a:solidFill>
              </a:rPr>
              <a:t>Δημοσιονομικά – Ρυθμιστικά</a:t>
            </a:r>
          </a:p>
          <a:p>
            <a:pPr marL="1257300" lvl="3" indent="-342900" algn="l" eaLnBrk="1" hangingPunct="1">
              <a:buFont typeface="Wingdings" pitchFamily="2" charset="2"/>
              <a:buChar char="v"/>
            </a:pPr>
            <a:r>
              <a:rPr lang="el-GR" i="1" dirty="0" smtClean="0">
                <a:solidFill>
                  <a:srgbClr val="002060"/>
                </a:solidFill>
              </a:rPr>
              <a:t>«Σκληρά» και «Ήπια» μέτρα πολιτικής</a:t>
            </a:r>
          </a:p>
          <a:p>
            <a:pPr marL="1371600" lvl="4" algn="l" eaLnBrk="1" hangingPunct="1"/>
            <a:endParaRPr lang="el-GR" sz="1600" dirty="0" smtClean="0">
              <a:solidFill>
                <a:srgbClr val="002060"/>
              </a:solidFill>
            </a:endParaRPr>
          </a:p>
          <a:p>
            <a:pPr marL="1371600" lvl="4" algn="l" eaLnBrk="1" hangingPunct="1"/>
            <a:r>
              <a:rPr lang="el-GR" sz="1600" dirty="0" smtClean="0">
                <a:solidFill>
                  <a:srgbClr val="002060"/>
                </a:solidFill>
              </a:rPr>
              <a:t>Αποφάσεις	Ανακοινώσεις, ψηφίσματα…</a:t>
            </a:r>
          </a:p>
          <a:p>
            <a:pPr marL="1371600" lvl="4" algn="l" eaLnBrk="1" hangingPunct="1"/>
            <a:r>
              <a:rPr lang="el-GR" sz="1600" dirty="0" smtClean="0">
                <a:solidFill>
                  <a:srgbClr val="002060"/>
                </a:solidFill>
              </a:rPr>
              <a:t>Οδηγίες	Λευκές, πράσινες βίβλοι …</a:t>
            </a:r>
          </a:p>
          <a:p>
            <a:pPr marL="1371600" lvl="4" algn="l" eaLnBrk="1" hangingPunct="1"/>
            <a:r>
              <a:rPr lang="el-GR" sz="1600" dirty="0" smtClean="0">
                <a:solidFill>
                  <a:srgbClr val="002060"/>
                </a:solidFill>
              </a:rPr>
              <a:t>Κανονισμοί	«Ανοικτή Μέθοδος Συντονισμού»</a:t>
            </a:r>
          </a:p>
          <a:p>
            <a:pPr marL="0" lvl="1" algn="l" eaLnBrk="1" hangingPunct="1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  </a:t>
            </a:r>
            <a:endParaRPr lang="en-US" sz="2400" b="1" i="1" u="sng" dirty="0">
              <a:latin typeface="Verdan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23728" y="32129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35896" y="32129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8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450504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47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marL="0" lvl="1" algn="l" eaLnBrk="1" hangingPunct="1">
              <a:lnSpc>
                <a:spcPct val="150000"/>
              </a:lnSpc>
            </a:pPr>
            <a:r>
              <a:rPr lang="el-GR" sz="2200" b="1" i="1" u="sng" dirty="0" smtClean="0">
                <a:solidFill>
                  <a:srgbClr val="002060"/>
                </a:solidFill>
              </a:rPr>
              <a:t>Δ - Ποιος</a:t>
            </a:r>
            <a:r>
              <a:rPr lang="el-GR" sz="2200" u="sng" dirty="0">
                <a:solidFill>
                  <a:srgbClr val="002060"/>
                </a:solidFill>
              </a:rPr>
              <a:t>, σε ποιο γεωγραφικό επίπεδο, </a:t>
            </a:r>
            <a:r>
              <a:rPr lang="el-GR" sz="2200" u="sng" dirty="0" smtClean="0">
                <a:solidFill>
                  <a:srgbClr val="002060"/>
                </a:solidFill>
              </a:rPr>
              <a:t>παρεμβαίνει</a:t>
            </a:r>
          </a:p>
          <a:p>
            <a:pPr marL="0" lvl="1" algn="l" eaLnBrk="1" hangingPunct="1">
              <a:lnSpc>
                <a:spcPct val="20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   Όταν «αποκλειστική»:</a:t>
            </a:r>
          </a:p>
          <a:p>
            <a:pPr marL="1257300" lvl="3" indent="-342900" algn="l" eaLnBrk="1" hangingPunct="1">
              <a:buFont typeface="Wingdings" pitchFamily="2" charset="2"/>
              <a:buChar char="v"/>
            </a:pPr>
            <a:r>
              <a:rPr lang="el-GR" i="1" dirty="0" smtClean="0">
                <a:solidFill>
                  <a:srgbClr val="002060"/>
                </a:solidFill>
              </a:rPr>
              <a:t>ΕΕ λειτουργεί περίπου όπως ένα κράτος</a:t>
            </a:r>
          </a:p>
          <a:p>
            <a:pPr marL="0" lvl="1" algn="l" eaLnBrk="1" hangingPunct="1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   Όταν «συντρέχουσα»:</a:t>
            </a:r>
          </a:p>
          <a:p>
            <a:pPr marL="1257300" lvl="3" indent="-342900" algn="l" eaLnBrk="1" hangingPunct="1">
              <a:buFont typeface="Wingdings" pitchFamily="2" charset="2"/>
              <a:buChar char="v"/>
            </a:pPr>
            <a:r>
              <a:rPr lang="el-GR" i="1" dirty="0" smtClean="0">
                <a:solidFill>
                  <a:srgbClr val="002060"/>
                </a:solidFill>
              </a:rPr>
              <a:t>Δημοσιονομικά – Ρυθμιστικά</a:t>
            </a:r>
          </a:p>
          <a:p>
            <a:pPr marL="1257300" lvl="3" indent="-342900" algn="l" eaLnBrk="1" hangingPunct="1">
              <a:buFont typeface="Wingdings" pitchFamily="2" charset="2"/>
              <a:buChar char="v"/>
            </a:pPr>
            <a:r>
              <a:rPr lang="el-GR" i="1" dirty="0" smtClean="0">
                <a:solidFill>
                  <a:srgbClr val="002060"/>
                </a:solidFill>
              </a:rPr>
              <a:t>«Σκληρά» και «Ήπια» μέτρα πολιτικής</a:t>
            </a:r>
          </a:p>
          <a:p>
            <a:pPr marL="1371600" lvl="4" algn="l" eaLnBrk="1" hangingPunct="1"/>
            <a:endParaRPr lang="el-GR" sz="1600" dirty="0" smtClean="0">
              <a:solidFill>
                <a:srgbClr val="002060"/>
              </a:solidFill>
            </a:endParaRPr>
          </a:p>
          <a:p>
            <a:pPr marL="1371600" lvl="4" algn="l" eaLnBrk="1" hangingPunct="1"/>
            <a:r>
              <a:rPr lang="el-GR" sz="1600" dirty="0" smtClean="0">
                <a:solidFill>
                  <a:srgbClr val="002060"/>
                </a:solidFill>
              </a:rPr>
              <a:t>Αποφάσεις	Ανακοινώσεις, ψηφίσματα…</a:t>
            </a:r>
          </a:p>
          <a:p>
            <a:pPr marL="1371600" lvl="4" algn="l" eaLnBrk="1" hangingPunct="1"/>
            <a:r>
              <a:rPr lang="el-GR" sz="1600" dirty="0" smtClean="0">
                <a:solidFill>
                  <a:srgbClr val="002060"/>
                </a:solidFill>
              </a:rPr>
              <a:t>Οδηγίες	Λευκές, πράσινες βίβλοι …</a:t>
            </a:r>
          </a:p>
          <a:p>
            <a:pPr marL="1371600" lvl="4" algn="l" eaLnBrk="1" hangingPunct="1"/>
            <a:r>
              <a:rPr lang="el-GR" sz="1600" dirty="0" smtClean="0">
                <a:solidFill>
                  <a:srgbClr val="002060"/>
                </a:solidFill>
              </a:rPr>
              <a:t>Κανονισμοί	«Ανοικτή Μέθοδος Συντονισμού»</a:t>
            </a:r>
          </a:p>
          <a:p>
            <a:pPr marL="0" lvl="1" algn="l" eaLnBrk="1" hangingPunct="1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   Όταν «υποστηρικτική»:</a:t>
            </a:r>
          </a:p>
          <a:p>
            <a:pPr marL="1257300" lvl="3" indent="-342900" algn="l" eaLnBrk="1" hangingPunct="1">
              <a:buFont typeface="Wingdings" pitchFamily="2" charset="2"/>
              <a:buChar char="v"/>
            </a:pPr>
            <a:r>
              <a:rPr lang="el-GR" i="1" dirty="0" smtClean="0">
                <a:solidFill>
                  <a:srgbClr val="002060"/>
                </a:solidFill>
              </a:rPr>
              <a:t>Μόνο «ήπια» μέτρα πολιτικής</a:t>
            </a:r>
            <a:endParaRPr lang="el-GR" i="1" dirty="0">
              <a:solidFill>
                <a:srgbClr val="002060"/>
              </a:solidFill>
            </a:endParaRPr>
          </a:p>
          <a:p>
            <a:pPr algn="l" eaLnBrk="1" hangingPunct="1"/>
            <a:endParaRPr lang="en-US" sz="2400" b="1" i="1" u="sng" dirty="0">
              <a:latin typeface="Verdan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23728" y="32129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35896" y="32129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3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spcBef>
                <a:spcPts val="1200"/>
              </a:spcBef>
            </a:pPr>
            <a:endParaRPr lang="el-GR" sz="2200" b="1" i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2200" b="1" i="1" u="sng" dirty="0" smtClean="0">
                <a:solidFill>
                  <a:srgbClr val="002060"/>
                </a:solidFill>
              </a:rPr>
              <a:t>Ε - Πως</a:t>
            </a:r>
            <a:r>
              <a:rPr lang="el-GR" sz="2200" b="1" u="sng" dirty="0" smtClean="0">
                <a:solidFill>
                  <a:srgbClr val="002060"/>
                </a:solidFill>
              </a:rPr>
              <a:t> </a:t>
            </a:r>
            <a:r>
              <a:rPr lang="el-GR" sz="2200" u="sng" dirty="0" smtClean="0">
                <a:solidFill>
                  <a:srgbClr val="002060"/>
                </a:solidFill>
              </a:rPr>
              <a:t>διαμορφώνεται ο τρόπος παρέμβασης του δημοσίου</a:t>
            </a:r>
            <a:r>
              <a:rPr lang="el-GR" sz="2200" i="1" u="sng" dirty="0" smtClean="0">
                <a:solidFill>
                  <a:srgbClr val="002060"/>
                </a:solidFill>
              </a:rPr>
              <a:t>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Θεσμικά όργανα, ιδιωτικά συμφέροντα …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630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450504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49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/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Ε - Πως</a:t>
            </a:r>
            <a:r>
              <a:rPr lang="el-GR" sz="2000" i="1" u="sng" dirty="0" smtClean="0">
                <a:latin typeface="Verdana" pitchFamily="34" charset="0"/>
              </a:rPr>
              <a:t> διαμορφώνεται ο τρόπος παρέμβασης του δημοσίου</a:t>
            </a:r>
          </a:p>
          <a:p>
            <a:pPr eaLnBrk="1" hangingPunct="1">
              <a:lnSpc>
                <a:spcPct val="200000"/>
              </a:lnSpc>
            </a:pPr>
            <a:r>
              <a:rPr lang="el-GR" sz="2400" b="1" u="sng" dirty="0" smtClean="0">
                <a:latin typeface="Verdana" pitchFamily="34" charset="0"/>
              </a:rPr>
              <a:t>Βασικά όργανα</a:t>
            </a:r>
          </a:p>
        </p:txBody>
      </p:sp>
    </p:spTree>
    <p:extLst>
      <p:ext uri="{BB962C8B-B14F-4D97-AF65-F5344CB8AC3E}">
        <p14:creationId xmlns:p14="http://schemas.microsoft.com/office/powerpoint/2010/main" val="9460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r>
              <a:rPr lang="el-GR" sz="1800" i="1" dirty="0" smtClean="0">
                <a:solidFill>
                  <a:srgbClr val="002060"/>
                </a:solidFill>
              </a:rPr>
              <a:t>Ανακεφαλαιώνοντας: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1800" i="1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002060"/>
                </a:solidFill>
              </a:rPr>
              <a:t> Ισορροπία όταν συνολικό προϊόν, το οποίο ισούται με το συνολικό εισόδημα και τη συνολική δαπάνη, ισούται και με τη συνολική ζήτηση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Q = Y = </a:t>
            </a:r>
            <a:r>
              <a:rPr lang="el-GR" sz="2000" dirty="0" smtClean="0">
                <a:solidFill>
                  <a:srgbClr val="002060"/>
                </a:solidFill>
              </a:rPr>
              <a:t>Δ</a:t>
            </a:r>
            <a:r>
              <a:rPr lang="en-US" sz="2000" dirty="0" smtClean="0">
                <a:solidFill>
                  <a:srgbClr val="002060"/>
                </a:solidFill>
              </a:rPr>
              <a:t> = Z ( = AD = C + I + NX + G)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002060"/>
                </a:solidFill>
              </a:rPr>
              <a:t> Η συνολική ζήτηση είναι το άθροισμα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των ποσών που σχεδιάζουν να δαπανήσουν τα νοικοκυριά για </a:t>
            </a:r>
            <a:r>
              <a:rPr lang="el-GR" sz="2000" i="1" dirty="0" smtClean="0">
                <a:solidFill>
                  <a:srgbClr val="002060"/>
                </a:solidFill>
              </a:rPr>
              <a:t>κατανάλωση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των ποσών που σχεδιάζουν να δαπανήσουν οι επιχειρήσεις για </a:t>
            </a:r>
            <a:r>
              <a:rPr lang="el-GR" sz="2000" i="1" dirty="0" smtClean="0">
                <a:solidFill>
                  <a:srgbClr val="002060"/>
                </a:solidFill>
              </a:rPr>
              <a:t>επένδυση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των καθαρών </a:t>
            </a:r>
            <a:r>
              <a:rPr lang="el-GR" sz="2000" i="1" dirty="0" smtClean="0">
                <a:solidFill>
                  <a:srgbClr val="002060"/>
                </a:solidFill>
              </a:rPr>
              <a:t>εξαγωγών</a:t>
            </a:r>
            <a:r>
              <a:rPr lang="el-GR" sz="2000" dirty="0" smtClean="0">
                <a:solidFill>
                  <a:srgbClr val="002060"/>
                </a:solidFill>
              </a:rPr>
              <a:t>,</a:t>
            </a:r>
          </a:p>
          <a:p>
            <a:pPr lvl="2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των δημόσιων </a:t>
            </a:r>
            <a:r>
              <a:rPr lang="el-GR" sz="2000" i="1" dirty="0" smtClean="0">
                <a:solidFill>
                  <a:srgbClr val="002060"/>
                </a:solidFill>
              </a:rPr>
              <a:t>δαπανών 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798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450504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50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/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Ε - Πως</a:t>
            </a:r>
            <a:r>
              <a:rPr lang="el-GR" sz="2000" i="1" u="sng" dirty="0" smtClean="0">
                <a:latin typeface="Verdana" pitchFamily="34" charset="0"/>
              </a:rPr>
              <a:t> διαμορφώνεται ο τρόπος παρέμβασης του δημοσίου</a:t>
            </a:r>
          </a:p>
          <a:p>
            <a:pPr eaLnBrk="1" hangingPunct="1">
              <a:lnSpc>
                <a:spcPct val="200000"/>
              </a:lnSpc>
            </a:pPr>
            <a:r>
              <a:rPr lang="el-GR" sz="2400" b="1" u="sng" dirty="0" smtClean="0">
                <a:latin typeface="Verdana" pitchFamily="34" charset="0"/>
              </a:rPr>
              <a:t>Βασικά όργανα</a:t>
            </a:r>
          </a:p>
          <a:p>
            <a:pPr algn="l" eaLnBrk="1" hangingPunct="1">
              <a:lnSpc>
                <a:spcPct val="150000"/>
              </a:lnSpc>
            </a:pPr>
            <a:r>
              <a:rPr lang="el-GR" sz="2000" i="1" dirty="0" smtClean="0">
                <a:latin typeface="Verdana" pitchFamily="34" charset="0"/>
              </a:rPr>
              <a:t>Κράτος: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Verdana" pitchFamily="34" charset="0"/>
              </a:rPr>
              <a:t>Κυβέρνηση, Βουλή, Δικαστήρια</a:t>
            </a:r>
          </a:p>
          <a:p>
            <a:pPr algn="l" eaLnBrk="1" hangingPunct="1">
              <a:lnSpc>
                <a:spcPct val="150000"/>
              </a:lnSpc>
            </a:pPr>
            <a:endParaRPr lang="el-GR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450504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51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/>
          <a:lstStyle/>
          <a:p>
            <a:pPr algn="l" eaLnBrk="1" hangingPunct="1"/>
            <a:r>
              <a:rPr lang="el-GR" sz="2200" b="1" i="1" u="sng" dirty="0" smtClean="0">
                <a:latin typeface="Verdana" pitchFamily="34" charset="0"/>
              </a:rPr>
              <a:t>Πως</a:t>
            </a:r>
            <a:r>
              <a:rPr lang="el-GR" sz="2200" i="1" u="sng" dirty="0" smtClean="0">
                <a:latin typeface="Verdana" pitchFamily="34" charset="0"/>
              </a:rPr>
              <a:t> διαμορφώνεται ο τρόπος παρέμβασης του δημοσίου</a:t>
            </a:r>
          </a:p>
          <a:p>
            <a:pPr eaLnBrk="1" hangingPunct="1">
              <a:lnSpc>
                <a:spcPct val="200000"/>
              </a:lnSpc>
            </a:pPr>
            <a:r>
              <a:rPr lang="el-GR" sz="2400" b="1" u="sng" dirty="0" smtClean="0">
                <a:latin typeface="Verdana" pitchFamily="34" charset="0"/>
              </a:rPr>
              <a:t>Βασικά όργανα</a:t>
            </a:r>
          </a:p>
          <a:p>
            <a:pPr algn="l" eaLnBrk="1" hangingPunct="1">
              <a:lnSpc>
                <a:spcPct val="150000"/>
              </a:lnSpc>
            </a:pPr>
            <a:r>
              <a:rPr lang="el-GR" sz="2000" i="1" dirty="0" smtClean="0">
                <a:latin typeface="Verdana" pitchFamily="34" charset="0"/>
              </a:rPr>
              <a:t>Κράτος: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Verdana" pitchFamily="34" charset="0"/>
              </a:rPr>
              <a:t>Κυβέρνηση, Βουλή, Δικαστήρια</a:t>
            </a:r>
          </a:p>
          <a:p>
            <a:pPr algn="l" eaLnBrk="1" hangingPunct="1">
              <a:lnSpc>
                <a:spcPct val="150000"/>
              </a:lnSpc>
            </a:pPr>
            <a:endParaRPr lang="el-GR" sz="2000" dirty="0"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l-GR" sz="2000" i="1" dirty="0" smtClean="0">
                <a:latin typeface="Verdana" pitchFamily="34" charset="0"/>
              </a:rPr>
              <a:t>Ευρωπαϊκή Ένωση: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Verdana" pitchFamily="34" charset="0"/>
              </a:rPr>
              <a:t>Ευρωπαϊκό Συμβούλιο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Verdana" pitchFamily="34" charset="0"/>
              </a:rPr>
              <a:t>Ευρωπαϊκό Κοινοβούλιο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Verdana" pitchFamily="34" charset="0"/>
              </a:rPr>
              <a:t>Συμβούλιο [Υπουργών]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Verdana" pitchFamily="34" charset="0"/>
              </a:rPr>
              <a:t>Ευρωπαϊκή Επιτροπή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Verdana" pitchFamily="34" charset="0"/>
              </a:rPr>
              <a:t>Ευρωπαϊκό Δικαστήριο</a:t>
            </a:r>
          </a:p>
        </p:txBody>
      </p:sp>
    </p:spTree>
    <p:extLst>
      <p:ext uri="{BB962C8B-B14F-4D97-AF65-F5344CB8AC3E}">
        <p14:creationId xmlns:p14="http://schemas.microsoft.com/office/powerpoint/2010/main" val="18423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52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/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Ε - Πως</a:t>
            </a:r>
            <a:r>
              <a:rPr lang="el-GR" sz="2000" i="1" u="sng" dirty="0" smtClean="0">
                <a:latin typeface="Verdana" pitchFamily="34" charset="0"/>
              </a:rPr>
              <a:t> διαμορφώνεται ο τρόπος παρέμβασης του δημοσίου</a:t>
            </a:r>
          </a:p>
          <a:p>
            <a:pPr eaLnBrk="1" hangingPunct="1">
              <a:lnSpc>
                <a:spcPct val="200000"/>
              </a:lnSpc>
            </a:pPr>
            <a:r>
              <a:rPr lang="el-GR" sz="2400" b="1" u="sng" dirty="0" smtClean="0">
                <a:latin typeface="Verdana" pitchFamily="34" charset="0"/>
              </a:rPr>
              <a:t>Βασικά όργανα</a:t>
            </a:r>
          </a:p>
          <a:p>
            <a:pPr algn="l" eaLnBrk="1" hangingPunct="1">
              <a:lnSpc>
                <a:spcPct val="150000"/>
              </a:lnSpc>
            </a:pPr>
            <a:r>
              <a:rPr lang="el-GR" sz="2000" i="1" dirty="0" smtClean="0">
                <a:latin typeface="Verdana" pitchFamily="34" charset="0"/>
              </a:rPr>
              <a:t>Κράτος: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Verdana" pitchFamily="34" charset="0"/>
              </a:rPr>
              <a:t>Κυβέρνηση, Βουλή, Δικαστήρια</a:t>
            </a:r>
          </a:p>
          <a:p>
            <a:pPr algn="l" eaLnBrk="1" hangingPunct="1">
              <a:lnSpc>
                <a:spcPct val="150000"/>
              </a:lnSpc>
            </a:pPr>
            <a:endParaRPr lang="el-GR" sz="2000" dirty="0"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l-GR" sz="2000" i="1" dirty="0" smtClean="0">
                <a:latin typeface="Verdana" pitchFamily="34" charset="0"/>
              </a:rPr>
              <a:t>Ευρωπαϊκή Ένωση: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Verdana" pitchFamily="34" charset="0"/>
              </a:rPr>
              <a:t>Ευρωπαϊκό Συμβούλιο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Verdana" pitchFamily="34" charset="0"/>
              </a:rPr>
              <a:t>Ευρωπαϊκό Κοινοβούλιο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Verdana" pitchFamily="34" charset="0"/>
              </a:rPr>
              <a:t>Συμβούλιο [Υπουργών]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Verdana" pitchFamily="34" charset="0"/>
              </a:rPr>
              <a:t>Ευρωπαϊκή Επιτροπή</a:t>
            </a:r>
          </a:p>
          <a:p>
            <a:pPr marL="800100" lvl="1" indent="-342900" algn="l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000" dirty="0" smtClean="0">
                <a:latin typeface="Verdana" pitchFamily="34" charset="0"/>
              </a:rPr>
              <a:t>Ευρωπαϊκό Δικαστήριο</a:t>
            </a:r>
          </a:p>
        </p:txBody>
      </p:sp>
    </p:spTree>
    <p:extLst>
      <p:ext uri="{BB962C8B-B14F-4D97-AF65-F5344CB8AC3E}">
        <p14:creationId xmlns:p14="http://schemas.microsoft.com/office/powerpoint/2010/main" val="42454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450504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53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/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Ε - Πως</a:t>
            </a:r>
            <a:r>
              <a:rPr lang="el-GR" sz="2000" i="1" u="sng" dirty="0" smtClean="0">
                <a:latin typeface="Verdana" pitchFamily="34" charset="0"/>
              </a:rPr>
              <a:t> διαμορφώνεται ο τρόπος παρέμβασης του δημοσίου</a:t>
            </a:r>
          </a:p>
          <a:p>
            <a:pPr algn="l" eaLnBrk="1" hangingPunct="1">
              <a:lnSpc>
                <a:spcPct val="200000"/>
              </a:lnSpc>
            </a:pPr>
            <a:r>
              <a:rPr lang="el-GR" sz="2200" b="1" dirty="0" smtClean="0">
                <a:latin typeface="Verdana" pitchFamily="34" charset="0"/>
              </a:rPr>
              <a:t>Η καθημερινή εξέλιξη και οι «ιστορικές στιγμές»</a:t>
            </a:r>
          </a:p>
        </p:txBody>
      </p:sp>
    </p:spTree>
    <p:extLst>
      <p:ext uri="{BB962C8B-B14F-4D97-AF65-F5344CB8AC3E}">
        <p14:creationId xmlns:p14="http://schemas.microsoft.com/office/powerpoint/2010/main" val="30469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54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/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Ε - Πως</a:t>
            </a:r>
            <a:r>
              <a:rPr lang="el-GR" sz="2000" i="1" u="sng" dirty="0" smtClean="0">
                <a:latin typeface="Verdana" pitchFamily="34" charset="0"/>
              </a:rPr>
              <a:t> διαμορφώνεται ο τρόπος παρέμβασης του δημοσίου</a:t>
            </a:r>
          </a:p>
          <a:p>
            <a:pPr algn="l" eaLnBrk="1" hangingPunct="1">
              <a:lnSpc>
                <a:spcPct val="200000"/>
              </a:lnSpc>
            </a:pPr>
            <a:r>
              <a:rPr lang="el-GR" sz="2200" b="1" dirty="0" smtClean="0">
                <a:latin typeface="Verdana" pitchFamily="34" charset="0"/>
              </a:rPr>
              <a:t>Η καθημερινή εξέλιξη και οι «ιστορικές στιγμές»</a:t>
            </a:r>
          </a:p>
          <a:p>
            <a:pPr algn="l" eaLnBrk="1" hangingPunct="1"/>
            <a:endParaRPr lang="el-GR" sz="1800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1800" u="sng" dirty="0" smtClean="0">
                <a:latin typeface="Verdana" pitchFamily="34" charset="0"/>
              </a:rPr>
              <a:t>Η </a:t>
            </a:r>
            <a:r>
              <a:rPr lang="el-GR" sz="1800" u="sng" dirty="0">
                <a:latin typeface="Verdana" pitchFamily="34" charset="0"/>
              </a:rPr>
              <a:t>κοινοτική μέθοδος … και οι άλλες μέθοδοι</a:t>
            </a:r>
          </a:p>
          <a:p>
            <a:pPr algn="l" eaLnBrk="1" hangingPunct="1"/>
            <a:r>
              <a:rPr lang="el-GR" sz="1800" i="1" dirty="0">
                <a:latin typeface="Verdana" pitchFamily="34" charset="0"/>
              </a:rPr>
              <a:t>Πρόταση: </a:t>
            </a:r>
            <a:r>
              <a:rPr lang="el-GR" sz="1800" dirty="0">
                <a:latin typeface="Verdana" pitchFamily="34" charset="0"/>
              </a:rPr>
              <a:t>Επιτροπή</a:t>
            </a:r>
          </a:p>
          <a:p>
            <a:pPr algn="l" eaLnBrk="1" hangingPunct="1"/>
            <a:r>
              <a:rPr lang="el-GR" sz="1800" i="1" dirty="0">
                <a:latin typeface="Verdana" pitchFamily="34" charset="0"/>
              </a:rPr>
              <a:t>Απόφαση: </a:t>
            </a:r>
            <a:r>
              <a:rPr lang="el-GR" sz="1800" dirty="0">
                <a:latin typeface="Verdana" pitchFamily="34" charset="0"/>
              </a:rPr>
              <a:t>Κοινοβούλιο και Συμβούλιο </a:t>
            </a:r>
          </a:p>
          <a:p>
            <a:pPr algn="l" eaLnBrk="1" hangingPunct="1"/>
            <a:r>
              <a:rPr lang="el-GR" sz="1800" dirty="0">
                <a:latin typeface="Verdana" pitchFamily="34" charset="0"/>
              </a:rPr>
              <a:t>		(με ενισχυμένη πλειοψηφία)</a:t>
            </a:r>
          </a:p>
          <a:p>
            <a:pPr algn="l" eaLnBrk="1" hangingPunct="1"/>
            <a:r>
              <a:rPr lang="el-GR" sz="1800" i="1" dirty="0">
                <a:latin typeface="Verdana" pitchFamily="34" charset="0"/>
              </a:rPr>
              <a:t>Υλοποίηση: </a:t>
            </a:r>
            <a:r>
              <a:rPr lang="el-GR" sz="1800" dirty="0">
                <a:latin typeface="Verdana" pitchFamily="34" charset="0"/>
              </a:rPr>
              <a:t>Κράτη-μέλη ή Επιτροπή</a:t>
            </a:r>
            <a:endParaRPr lang="el-GR" sz="1800" i="1" dirty="0">
              <a:latin typeface="Verdana" pitchFamily="34" charset="0"/>
            </a:endParaRPr>
          </a:p>
          <a:p>
            <a:pPr algn="l" eaLnBrk="1" hangingPunct="1"/>
            <a:r>
              <a:rPr lang="el-GR" sz="1800" i="1" dirty="0">
                <a:latin typeface="Verdana" pitchFamily="34" charset="0"/>
              </a:rPr>
              <a:t>Έλεγχος: </a:t>
            </a:r>
            <a:r>
              <a:rPr lang="el-GR" sz="1800" dirty="0">
                <a:latin typeface="Verdana" pitchFamily="34" charset="0"/>
              </a:rPr>
              <a:t>Δικαστήριο</a:t>
            </a:r>
            <a:r>
              <a:rPr lang="en-US" sz="1800" dirty="0">
                <a:latin typeface="Verdana" pitchFamily="34" charset="0"/>
              </a:rPr>
              <a:t> (***</a:t>
            </a:r>
            <a:r>
              <a:rPr lang="el-GR" sz="1800" dirty="0">
                <a:latin typeface="Verdana" pitchFamily="34" charset="0"/>
              </a:rPr>
              <a:t> </a:t>
            </a:r>
            <a:r>
              <a:rPr lang="el-GR" sz="1800" i="1" dirty="0">
                <a:latin typeface="Verdana" pitchFamily="34" charset="0"/>
              </a:rPr>
              <a:t>«υπεροχή»</a:t>
            </a:r>
            <a:r>
              <a:rPr lang="el-GR" sz="1800" dirty="0">
                <a:latin typeface="Verdana" pitchFamily="34" charset="0"/>
              </a:rPr>
              <a:t> ***), </a:t>
            </a:r>
            <a:r>
              <a:rPr lang="el-GR" sz="1800" dirty="0" smtClean="0">
                <a:latin typeface="Verdana" pitchFamily="34" charset="0"/>
              </a:rPr>
              <a:t>Επιτροπή</a:t>
            </a:r>
            <a:endParaRPr lang="el-GR" sz="1800" u="sng" dirty="0" smtClean="0">
              <a:latin typeface="Verdana" pitchFamily="34" charset="0"/>
            </a:endParaRPr>
          </a:p>
          <a:p>
            <a:pPr algn="l" eaLnBrk="1" hangingPunct="1"/>
            <a:endParaRPr lang="el-GR" sz="2000" u="sng" dirty="0" smtClean="0"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</a:rPr>
              <a:t>			</a:t>
            </a:r>
            <a:endParaRPr lang="el-GR" sz="2000" dirty="0">
              <a:latin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95736" y="12687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6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55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/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Ε - Πως</a:t>
            </a:r>
            <a:r>
              <a:rPr lang="el-GR" sz="2000" i="1" u="sng" dirty="0" smtClean="0">
                <a:latin typeface="Verdana" pitchFamily="34" charset="0"/>
              </a:rPr>
              <a:t> διαμορφώνεται ο τρόπος παρέμβασης του δημοσίου</a:t>
            </a:r>
          </a:p>
          <a:p>
            <a:pPr algn="l" eaLnBrk="1" hangingPunct="1">
              <a:lnSpc>
                <a:spcPct val="200000"/>
              </a:lnSpc>
            </a:pPr>
            <a:r>
              <a:rPr lang="el-GR" sz="2200" b="1" dirty="0" smtClean="0">
                <a:latin typeface="Verdana" pitchFamily="34" charset="0"/>
              </a:rPr>
              <a:t>Η καθημερινή εξέλιξη και οι «ιστορικές στιγμές»</a:t>
            </a:r>
          </a:p>
          <a:p>
            <a:pPr algn="l" eaLnBrk="1" hangingPunct="1"/>
            <a:endParaRPr lang="el-GR" sz="1800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1800" u="sng" dirty="0" smtClean="0">
                <a:latin typeface="Verdana" pitchFamily="34" charset="0"/>
              </a:rPr>
              <a:t>Η </a:t>
            </a:r>
            <a:r>
              <a:rPr lang="el-GR" sz="1800" u="sng" dirty="0">
                <a:latin typeface="Verdana" pitchFamily="34" charset="0"/>
              </a:rPr>
              <a:t>κοινοτική μέθοδος … και οι άλλες μέθοδοι</a:t>
            </a:r>
          </a:p>
          <a:p>
            <a:pPr algn="l" eaLnBrk="1" hangingPunct="1"/>
            <a:r>
              <a:rPr lang="el-GR" sz="1800" i="1" dirty="0">
                <a:latin typeface="Verdana" pitchFamily="34" charset="0"/>
              </a:rPr>
              <a:t>Πρόταση: </a:t>
            </a:r>
            <a:r>
              <a:rPr lang="el-GR" sz="1800" dirty="0">
                <a:latin typeface="Verdana" pitchFamily="34" charset="0"/>
              </a:rPr>
              <a:t>Επιτροπή</a:t>
            </a:r>
          </a:p>
          <a:p>
            <a:pPr algn="l" eaLnBrk="1" hangingPunct="1"/>
            <a:r>
              <a:rPr lang="el-GR" sz="1800" i="1" dirty="0">
                <a:latin typeface="Verdana" pitchFamily="34" charset="0"/>
              </a:rPr>
              <a:t>Απόφαση: </a:t>
            </a:r>
            <a:r>
              <a:rPr lang="el-GR" sz="1800" dirty="0">
                <a:latin typeface="Verdana" pitchFamily="34" charset="0"/>
              </a:rPr>
              <a:t>Κοινοβούλιο και Συμβούλιο </a:t>
            </a:r>
          </a:p>
          <a:p>
            <a:pPr algn="l" eaLnBrk="1" hangingPunct="1"/>
            <a:r>
              <a:rPr lang="el-GR" sz="1800" dirty="0">
                <a:latin typeface="Verdana" pitchFamily="34" charset="0"/>
              </a:rPr>
              <a:t>		(με ενισχυμένη πλειοψηφία)</a:t>
            </a:r>
          </a:p>
          <a:p>
            <a:pPr algn="l" eaLnBrk="1" hangingPunct="1"/>
            <a:r>
              <a:rPr lang="el-GR" sz="1800" i="1" dirty="0">
                <a:latin typeface="Verdana" pitchFamily="34" charset="0"/>
              </a:rPr>
              <a:t>Υλοποίηση: </a:t>
            </a:r>
            <a:r>
              <a:rPr lang="el-GR" sz="1800" dirty="0">
                <a:latin typeface="Verdana" pitchFamily="34" charset="0"/>
              </a:rPr>
              <a:t>Κράτη-μέλη ή Επιτροπή</a:t>
            </a:r>
            <a:endParaRPr lang="el-GR" sz="1800" i="1" dirty="0">
              <a:latin typeface="Verdana" pitchFamily="34" charset="0"/>
            </a:endParaRPr>
          </a:p>
          <a:p>
            <a:pPr algn="l" eaLnBrk="1" hangingPunct="1"/>
            <a:r>
              <a:rPr lang="el-GR" sz="1800" i="1" dirty="0">
                <a:latin typeface="Verdana" pitchFamily="34" charset="0"/>
              </a:rPr>
              <a:t>Έλεγχος: </a:t>
            </a:r>
            <a:r>
              <a:rPr lang="el-GR" sz="1800" dirty="0">
                <a:latin typeface="Verdana" pitchFamily="34" charset="0"/>
              </a:rPr>
              <a:t>Δικαστήριο</a:t>
            </a:r>
            <a:r>
              <a:rPr lang="en-US" sz="1800" dirty="0">
                <a:latin typeface="Verdana" pitchFamily="34" charset="0"/>
              </a:rPr>
              <a:t> (***</a:t>
            </a:r>
            <a:r>
              <a:rPr lang="el-GR" sz="1800" dirty="0">
                <a:latin typeface="Verdana" pitchFamily="34" charset="0"/>
              </a:rPr>
              <a:t> </a:t>
            </a:r>
            <a:r>
              <a:rPr lang="el-GR" sz="1800" i="1" dirty="0">
                <a:latin typeface="Verdana" pitchFamily="34" charset="0"/>
              </a:rPr>
              <a:t>«υπεροχή»</a:t>
            </a:r>
            <a:r>
              <a:rPr lang="el-GR" sz="1800" dirty="0">
                <a:latin typeface="Verdana" pitchFamily="34" charset="0"/>
              </a:rPr>
              <a:t> ***), </a:t>
            </a:r>
            <a:r>
              <a:rPr lang="el-GR" sz="1800" dirty="0" smtClean="0">
                <a:latin typeface="Verdana" pitchFamily="34" charset="0"/>
              </a:rPr>
              <a:t>Επιτροπή</a:t>
            </a:r>
            <a:endParaRPr lang="el-GR" sz="1800" u="sng" dirty="0" smtClean="0">
              <a:latin typeface="Verdana" pitchFamily="34" charset="0"/>
            </a:endParaRPr>
          </a:p>
          <a:p>
            <a:pPr algn="l" eaLnBrk="1" hangingPunct="1"/>
            <a:endParaRPr lang="el-GR" sz="2000" u="sng" dirty="0" smtClean="0"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</a:rPr>
              <a:t>			     </a:t>
            </a:r>
            <a:r>
              <a:rPr lang="el-GR" sz="2000" u="sng" dirty="0" smtClean="0">
                <a:latin typeface="Verdana" pitchFamily="34" charset="0"/>
              </a:rPr>
              <a:t>Όταν αλλάζει η ισορροπία ως προς:</a:t>
            </a:r>
          </a:p>
          <a:p>
            <a:pPr marL="3543300" lvl="7" indent="-342900" algn="l">
              <a:buFont typeface="Wingdings" pitchFamily="2" charset="2"/>
              <a:buChar char="Ø"/>
            </a:pPr>
            <a:r>
              <a:rPr lang="el-GR" sz="1800" dirty="0" smtClean="0">
                <a:latin typeface="Verdana" pitchFamily="34" charset="0"/>
              </a:rPr>
              <a:t>Γεωγραφική έκταση</a:t>
            </a:r>
          </a:p>
          <a:p>
            <a:pPr marL="3543300" lvl="7" indent="-342900" algn="l">
              <a:buFont typeface="Wingdings" pitchFamily="2" charset="2"/>
              <a:buChar char="Ø"/>
            </a:pPr>
            <a:r>
              <a:rPr lang="el-GR" sz="1800" dirty="0" smtClean="0">
                <a:latin typeface="Verdana" pitchFamily="34" charset="0"/>
              </a:rPr>
              <a:t>Θεματική κάλυψη</a:t>
            </a:r>
          </a:p>
          <a:p>
            <a:pPr marL="3543300" lvl="7" indent="-342900" algn="l">
              <a:buFont typeface="Wingdings" pitchFamily="2" charset="2"/>
              <a:buChar char="Ø"/>
            </a:pPr>
            <a:r>
              <a:rPr lang="el-GR" sz="1800" dirty="0" smtClean="0">
                <a:latin typeface="Verdana" pitchFamily="34" charset="0"/>
              </a:rPr>
              <a:t>Θεσμική εμβάθυνση</a:t>
            </a:r>
          </a:p>
          <a:p>
            <a:pPr marL="3543300" lvl="7" indent="-342900" algn="l">
              <a:buFont typeface="Wingdings" pitchFamily="2" charset="2"/>
              <a:buChar char="Ø"/>
            </a:pPr>
            <a:r>
              <a:rPr lang="el-GR" sz="1800" dirty="0" smtClean="0">
                <a:latin typeface="Verdana" pitchFamily="34" charset="0"/>
              </a:rPr>
              <a:t>Διακρατική αναδιανομή</a:t>
            </a:r>
          </a:p>
          <a:p>
            <a:pPr algn="l" eaLnBrk="1" hangingPunct="1"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</a:rPr>
              <a:t>	</a:t>
            </a:r>
            <a:endParaRPr lang="el-GR" sz="2000" dirty="0">
              <a:latin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80312" y="1340768"/>
            <a:ext cx="0" cy="259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95736" y="126876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9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39552" y="6237312"/>
            <a:ext cx="1378496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56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/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Ε - Πως</a:t>
            </a:r>
            <a:r>
              <a:rPr lang="el-GR" sz="2000" i="1" u="sng" dirty="0" smtClean="0">
                <a:latin typeface="Verdana" pitchFamily="34" charset="0"/>
              </a:rPr>
              <a:t> διαμορφώνεται ο τρόπος παρέμβασης του δημοσίου</a:t>
            </a:r>
          </a:p>
          <a:p>
            <a:pPr algn="l" eaLnBrk="1" hangingPunct="1">
              <a:lnSpc>
                <a:spcPct val="200000"/>
              </a:lnSpc>
            </a:pPr>
            <a:r>
              <a:rPr lang="el-GR" sz="2200" b="1" dirty="0" smtClean="0">
                <a:latin typeface="Verdana" pitchFamily="34" charset="0"/>
              </a:rPr>
              <a:t>Η καθημερινή εξέλιξη</a:t>
            </a:r>
          </a:p>
          <a:p>
            <a:pPr algn="l" eaLnBrk="1" hangingPunct="1">
              <a:lnSpc>
                <a:spcPct val="200000"/>
              </a:lnSpc>
            </a:pPr>
            <a:r>
              <a:rPr lang="el-GR" sz="2200" u="sng" dirty="0" smtClean="0">
                <a:latin typeface="Verdana" pitchFamily="34" charset="0"/>
              </a:rPr>
              <a:t>Φάσεις</a:t>
            </a:r>
          </a:p>
          <a:p>
            <a:pPr marL="342900" indent="-342900" algn="l" eaLnBrk="1" hangingPunct="1">
              <a:lnSpc>
                <a:spcPct val="200000"/>
              </a:lnSpc>
              <a:buFont typeface="Courier New" pitchFamily="49" charset="0"/>
              <a:buChar char="o"/>
            </a:pPr>
            <a:r>
              <a:rPr lang="el-GR" sz="2200" dirty="0" smtClean="0">
                <a:latin typeface="Verdana" pitchFamily="34" charset="0"/>
              </a:rPr>
              <a:t>Μέχρι την πρόταση</a:t>
            </a:r>
          </a:p>
          <a:p>
            <a:pPr marL="342900" indent="-342900" algn="l" eaLnBrk="1" hangingPunct="1">
              <a:lnSpc>
                <a:spcPct val="200000"/>
              </a:lnSpc>
              <a:buFont typeface="Courier New" pitchFamily="49" charset="0"/>
              <a:buChar char="o"/>
            </a:pPr>
            <a:r>
              <a:rPr lang="el-GR" sz="2200" dirty="0" smtClean="0">
                <a:latin typeface="Verdana" pitchFamily="34" charset="0"/>
              </a:rPr>
              <a:t>Από την πρόταση στην απόφαση</a:t>
            </a:r>
          </a:p>
          <a:p>
            <a:pPr marL="342900" indent="-342900" algn="l" eaLnBrk="1" hangingPunct="1">
              <a:lnSpc>
                <a:spcPct val="200000"/>
              </a:lnSpc>
              <a:buFont typeface="Courier New" pitchFamily="49" charset="0"/>
              <a:buChar char="o"/>
            </a:pPr>
            <a:r>
              <a:rPr lang="el-GR" sz="2200" dirty="0" smtClean="0">
                <a:latin typeface="Verdana" pitchFamily="34" charset="0"/>
              </a:rPr>
              <a:t>Από την απόφαση στην υλοποίηση</a:t>
            </a:r>
          </a:p>
          <a:p>
            <a:pPr marL="342900" indent="-342900" algn="l" eaLnBrk="1" hangingPunct="1">
              <a:lnSpc>
                <a:spcPct val="200000"/>
              </a:lnSpc>
              <a:buFont typeface="Courier New" pitchFamily="49" charset="0"/>
              <a:buChar char="o"/>
            </a:pPr>
            <a:r>
              <a:rPr lang="el-GR" sz="2200" dirty="0" smtClean="0">
                <a:latin typeface="Verdana" pitchFamily="34" charset="0"/>
              </a:rPr>
              <a:t>[και στην λογοδοσία, στην αξιολόγηση, στον έλεγχο]</a:t>
            </a:r>
          </a:p>
        </p:txBody>
      </p:sp>
    </p:spTree>
    <p:extLst>
      <p:ext uri="{BB962C8B-B14F-4D97-AF65-F5344CB8AC3E}">
        <p14:creationId xmlns:p14="http://schemas.microsoft.com/office/powerpoint/2010/main" val="3918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450504" cy="476250"/>
          </a:xfrm>
          <a:noFill/>
        </p:spPr>
        <p:txBody>
          <a:bodyPr/>
          <a:lstStyle/>
          <a:p>
            <a:r>
              <a:rPr lang="en-US" dirty="0" smtClean="0"/>
              <a:t>2013-2014  #8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57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/>
          <a:lstStyle/>
          <a:p>
            <a:pPr algn="l" eaLnBrk="1" hangingPunct="1"/>
            <a:r>
              <a:rPr lang="el-GR" sz="2000" b="1" i="1" u="sng" dirty="0" smtClean="0">
                <a:latin typeface="Verdana" pitchFamily="34" charset="0"/>
              </a:rPr>
              <a:t>Ε - Πως</a:t>
            </a:r>
            <a:r>
              <a:rPr lang="el-GR" sz="2000" i="1" u="sng" dirty="0" smtClean="0">
                <a:latin typeface="Verdana" pitchFamily="34" charset="0"/>
              </a:rPr>
              <a:t> διαμορφώνεται ο τρόπος παρέμβασης του δημοσίου</a:t>
            </a:r>
          </a:p>
          <a:p>
            <a:pPr algn="l" eaLnBrk="1" hangingPunct="1">
              <a:lnSpc>
                <a:spcPct val="200000"/>
              </a:lnSpc>
            </a:pPr>
            <a:r>
              <a:rPr lang="el-GR" sz="2200" b="1" dirty="0" smtClean="0">
                <a:latin typeface="Verdana" pitchFamily="34" charset="0"/>
              </a:rPr>
              <a:t>Η καθημερινή εξέλιξη και οι «ιστορικές στιγμές»</a:t>
            </a:r>
          </a:p>
          <a:p>
            <a:pPr algn="l" eaLnBrk="1" hangingPunct="1"/>
            <a:endParaRPr lang="el-GR" sz="2000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000" u="sng" dirty="0" smtClean="0">
                <a:latin typeface="Verdana" pitchFamily="34" charset="0"/>
              </a:rPr>
              <a:t>Η κοινοτική μέθοδος … και οι άλλες μέθοδοι</a:t>
            </a:r>
          </a:p>
          <a:p>
            <a:pPr algn="l" eaLnBrk="1" hangingPunct="1"/>
            <a:r>
              <a:rPr lang="el-GR" sz="1800" i="1" dirty="0" smtClean="0">
                <a:latin typeface="Verdana" pitchFamily="34" charset="0"/>
              </a:rPr>
              <a:t>Πρόταση: </a:t>
            </a:r>
            <a:r>
              <a:rPr lang="el-GR" sz="1800" dirty="0" smtClean="0">
                <a:latin typeface="Verdana" pitchFamily="34" charset="0"/>
              </a:rPr>
              <a:t>Επιτροπή</a:t>
            </a:r>
          </a:p>
          <a:p>
            <a:pPr algn="l" eaLnBrk="1" hangingPunct="1"/>
            <a:r>
              <a:rPr lang="el-GR" sz="1800" i="1" dirty="0" smtClean="0">
                <a:latin typeface="Verdana" pitchFamily="34" charset="0"/>
              </a:rPr>
              <a:t>Απόφαση: </a:t>
            </a:r>
            <a:r>
              <a:rPr lang="el-GR" sz="1800" dirty="0" smtClean="0">
                <a:latin typeface="Verdana" pitchFamily="34" charset="0"/>
              </a:rPr>
              <a:t>Κοινοβούλιο και Συμβούλιο </a:t>
            </a:r>
          </a:p>
          <a:p>
            <a:pPr algn="l" eaLnBrk="1" hangingPunct="1"/>
            <a:r>
              <a:rPr lang="el-GR" sz="1800" dirty="0">
                <a:latin typeface="Verdana" pitchFamily="34" charset="0"/>
              </a:rPr>
              <a:t>	</a:t>
            </a:r>
            <a:r>
              <a:rPr lang="el-GR" sz="1800" dirty="0" smtClean="0">
                <a:latin typeface="Verdana" pitchFamily="34" charset="0"/>
              </a:rPr>
              <a:t>	(με ενισχυμένη πλειοψηφία)</a:t>
            </a:r>
          </a:p>
          <a:p>
            <a:pPr algn="l" eaLnBrk="1" hangingPunct="1"/>
            <a:r>
              <a:rPr lang="el-GR" sz="1800" i="1" dirty="0" smtClean="0">
                <a:latin typeface="Verdana" pitchFamily="34" charset="0"/>
              </a:rPr>
              <a:t>Υλοποίηση: </a:t>
            </a:r>
            <a:r>
              <a:rPr lang="el-GR" sz="1800" dirty="0" smtClean="0">
                <a:latin typeface="Verdana" pitchFamily="34" charset="0"/>
              </a:rPr>
              <a:t>Κράτη-μέλη ή Επιτροπή</a:t>
            </a:r>
            <a:endParaRPr lang="el-GR" sz="1800" i="1" dirty="0" smtClean="0">
              <a:latin typeface="Verdana" pitchFamily="34" charset="0"/>
            </a:endParaRPr>
          </a:p>
          <a:p>
            <a:pPr algn="l" eaLnBrk="1" hangingPunct="1"/>
            <a:r>
              <a:rPr lang="el-GR" sz="1800" i="1" dirty="0" smtClean="0">
                <a:latin typeface="Verdana" pitchFamily="34" charset="0"/>
              </a:rPr>
              <a:t>Έλεγχος: </a:t>
            </a:r>
            <a:r>
              <a:rPr lang="el-GR" sz="1800" dirty="0" smtClean="0">
                <a:latin typeface="Verdana" pitchFamily="34" charset="0"/>
              </a:rPr>
              <a:t>Δικαστήριο, Επιτροπή</a:t>
            </a:r>
          </a:p>
          <a:p>
            <a:pPr algn="l" eaLnBrk="1" hangingPunct="1"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</a:rPr>
              <a:t>			     </a:t>
            </a:r>
            <a:r>
              <a:rPr lang="el-GR" sz="2000" u="sng" dirty="0" smtClean="0">
                <a:latin typeface="Verdana" pitchFamily="34" charset="0"/>
              </a:rPr>
              <a:t>Όταν αλλάζει η ισορροπία ως προς:</a:t>
            </a:r>
          </a:p>
          <a:p>
            <a:pPr marL="3543300" lvl="7" indent="-342900" algn="l">
              <a:buFont typeface="Wingdings" pitchFamily="2" charset="2"/>
              <a:buChar char="Ø"/>
            </a:pPr>
            <a:r>
              <a:rPr lang="el-GR" sz="1800" dirty="0" smtClean="0">
                <a:latin typeface="Verdana" pitchFamily="34" charset="0"/>
              </a:rPr>
              <a:t>Γεωγραφική έκταση</a:t>
            </a:r>
          </a:p>
          <a:p>
            <a:pPr marL="3543300" lvl="7" indent="-342900" algn="l">
              <a:buFont typeface="Wingdings" pitchFamily="2" charset="2"/>
              <a:buChar char="Ø"/>
            </a:pPr>
            <a:r>
              <a:rPr lang="el-GR" sz="1800" dirty="0" smtClean="0">
                <a:latin typeface="Verdana" pitchFamily="34" charset="0"/>
              </a:rPr>
              <a:t>Θεματική κάλυψη</a:t>
            </a:r>
          </a:p>
          <a:p>
            <a:pPr marL="3543300" lvl="7" indent="-342900" algn="l">
              <a:buFont typeface="Wingdings" pitchFamily="2" charset="2"/>
              <a:buChar char="Ø"/>
            </a:pPr>
            <a:r>
              <a:rPr lang="el-GR" sz="1800" dirty="0" smtClean="0">
                <a:latin typeface="Verdana" pitchFamily="34" charset="0"/>
              </a:rPr>
              <a:t>Θεσμική εμβάθυνση</a:t>
            </a:r>
          </a:p>
          <a:p>
            <a:pPr marL="3543300" lvl="7" indent="-342900" algn="l">
              <a:buFont typeface="Wingdings" pitchFamily="2" charset="2"/>
              <a:buChar char="Ø"/>
            </a:pPr>
            <a:r>
              <a:rPr lang="el-GR" sz="1800" dirty="0" smtClean="0">
                <a:latin typeface="Verdana" pitchFamily="34" charset="0"/>
              </a:rPr>
              <a:t>Διακρατική αναδιανομή</a:t>
            </a:r>
          </a:p>
          <a:p>
            <a:pPr algn="l" eaLnBrk="1" hangingPunct="1">
              <a:lnSpc>
                <a:spcPct val="150000"/>
              </a:lnSpc>
            </a:pPr>
            <a:r>
              <a:rPr lang="el-GR" sz="2000" dirty="0" smtClean="0">
                <a:latin typeface="Verdana" pitchFamily="34" charset="0"/>
              </a:rPr>
              <a:t>	… και η «ενισχυμένη συνεργασία»</a:t>
            </a:r>
            <a:endParaRPr lang="el-GR" sz="2000" dirty="0">
              <a:latin typeface="Verdan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95736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44208" y="1340768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1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2400" dirty="0" smtClean="0">
                <a:solidFill>
                  <a:srgbClr val="002060"/>
                </a:solidFill>
              </a:rPr>
              <a:t>Για την επίτευξη </a:t>
            </a:r>
            <a:r>
              <a:rPr lang="el-GR" sz="2400" b="1" dirty="0" smtClean="0">
                <a:solidFill>
                  <a:srgbClr val="002060"/>
                </a:solidFill>
              </a:rPr>
              <a:t>μακροοικονομικής ισορροπίας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Q </a:t>
            </a:r>
            <a:r>
              <a:rPr lang="en-US" sz="2000" dirty="0">
                <a:solidFill>
                  <a:srgbClr val="002060"/>
                </a:solidFill>
              </a:rPr>
              <a:t>= Y = </a:t>
            </a:r>
            <a:r>
              <a:rPr lang="el-GR" sz="2000" dirty="0">
                <a:solidFill>
                  <a:srgbClr val="002060"/>
                </a:solidFill>
              </a:rPr>
              <a:t>Δ</a:t>
            </a:r>
            <a:r>
              <a:rPr lang="en-US" sz="2000" dirty="0">
                <a:solidFill>
                  <a:srgbClr val="002060"/>
                </a:solidFill>
              </a:rPr>
              <a:t> = Z ( = AD = C + I + NX + </a:t>
            </a:r>
            <a:r>
              <a:rPr lang="en-US" sz="2000" dirty="0" smtClean="0">
                <a:solidFill>
                  <a:srgbClr val="002060"/>
                </a:solidFill>
              </a:rPr>
              <a:t>G)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>
                <a:solidFill>
                  <a:srgbClr val="002060"/>
                </a:solidFill>
              </a:rPr>
              <a:t>το δημόσιο μπορεί να παρέμβει:</a:t>
            </a:r>
          </a:p>
          <a:p>
            <a:pPr lvl="1" algn="just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</a:rPr>
              <a:t>  </a:t>
            </a:r>
            <a:r>
              <a:rPr lang="el-GR" sz="2000" i="1" dirty="0" smtClean="0">
                <a:solidFill>
                  <a:srgbClr val="002060"/>
                </a:solidFill>
              </a:rPr>
              <a:t>Μέσω των δημόσιων δαπανών και εσόδων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i="1" dirty="0" smtClean="0">
                <a:solidFill>
                  <a:srgbClr val="002060"/>
                </a:solidFill>
              </a:rPr>
              <a:t>  Επηρεάζοντας τις άλλες συνιστώσες της ζήτησης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i="1" dirty="0" smtClean="0">
                <a:solidFill>
                  <a:srgbClr val="002060"/>
                </a:solidFill>
              </a:rPr>
              <a:t> Επηρεάζοντας </a:t>
            </a:r>
            <a:r>
              <a:rPr lang="el-GR" sz="1800" i="1" dirty="0">
                <a:solidFill>
                  <a:srgbClr val="002060"/>
                </a:solidFill>
              </a:rPr>
              <a:t>τη ροπή προς κατανάλωση / αποταμίευση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i="1" dirty="0">
                <a:solidFill>
                  <a:srgbClr val="002060"/>
                </a:solidFill>
              </a:rPr>
              <a:t> Επηρεάζοντας τη ζήτηση για δαπάνη επενδύσεων 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i="1" dirty="0">
                <a:solidFill>
                  <a:srgbClr val="002060"/>
                </a:solidFill>
              </a:rPr>
              <a:t> Επηρεάζοντας τις εξαγωγές και τις </a:t>
            </a:r>
            <a:r>
              <a:rPr lang="el-GR" sz="1800" i="1" dirty="0" smtClean="0">
                <a:solidFill>
                  <a:srgbClr val="002060"/>
                </a:solidFill>
              </a:rPr>
              <a:t>εισαγωγές </a:t>
            </a:r>
            <a:endParaRPr lang="en-US" sz="1800" i="1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i="1" dirty="0" smtClean="0">
                <a:solidFill>
                  <a:srgbClr val="002060"/>
                </a:solidFill>
              </a:rPr>
              <a:t> Επηρεάζοντας τη συνολική παραγωγή ή το συνολικό εισόδημα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2000" i="1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641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i="1" dirty="0" smtClean="0">
                <a:solidFill>
                  <a:srgbClr val="002060"/>
                </a:solidFill>
              </a:rPr>
              <a:t>αλλά: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</a:rPr>
              <a:t>Κάθε μέσο επίτευξης μακροοικονομικής ισορροπίας μπορεί να έχει ανεπιθύμητες συνέπειες 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l-GR" sz="1600" b="1" dirty="0" smtClean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* σε συγκεκριμένους τομείς</a:t>
            </a:r>
          </a:p>
          <a:p>
            <a:pPr lvl="3" algn="just">
              <a:lnSpc>
                <a:spcPct val="150000"/>
              </a:lnSpc>
            </a:pPr>
            <a:r>
              <a:rPr lang="el-GR" dirty="0" smtClean="0">
                <a:solidFill>
                  <a:srgbClr val="002060"/>
                </a:solidFill>
              </a:rPr>
              <a:t>	* στην αναδιανομή</a:t>
            </a:r>
          </a:p>
          <a:p>
            <a:pPr lvl="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μεταξύ φορολογούμενων και όσων ωφελούνται από δαπάνες</a:t>
            </a:r>
          </a:p>
          <a:p>
            <a:pPr lvl="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μεταξύ σήμερα και αύριο</a:t>
            </a:r>
          </a:p>
          <a:p>
            <a:pPr lvl="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μεταξύ καταναλωτών – επενδυτών</a:t>
            </a:r>
          </a:p>
          <a:p>
            <a:pPr lvl="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μεταξύ εισαγωγέων – παραγωγών</a:t>
            </a:r>
          </a:p>
          <a:p>
            <a:pPr lvl="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…</a:t>
            </a:r>
            <a:endParaRPr lang="el-GR" sz="1600" dirty="0">
              <a:solidFill>
                <a:srgbClr val="002060"/>
              </a:solidFill>
            </a:endParaRPr>
          </a:p>
          <a:p>
            <a:pPr lvl="5" algn="just">
              <a:lnSpc>
                <a:spcPct val="150000"/>
              </a:lnSpc>
              <a:buFont typeface="Wingdings" pitchFamily="2" charset="2"/>
              <a:buChar char="§"/>
            </a:pPr>
            <a:endParaRPr lang="el-GR" sz="16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2520280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986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150000"/>
              </a:lnSpc>
            </a:pPr>
            <a:r>
              <a:rPr lang="el-GR" sz="2400" i="1" dirty="0" smtClean="0">
                <a:solidFill>
                  <a:srgbClr val="002060"/>
                </a:solidFill>
              </a:rPr>
              <a:t>αλλά: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000" b="1" dirty="0" smtClean="0">
                <a:solidFill>
                  <a:srgbClr val="002060"/>
                </a:solidFill>
              </a:rPr>
              <a:t>Κάθε μέσο επίτευξης μακροοικονομικής ισορροπίας μπορεί να έχει ανεπιθύμητες συνέπειες 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	* σε </a:t>
            </a:r>
            <a:r>
              <a:rPr lang="el-GR" sz="2000" dirty="0">
                <a:solidFill>
                  <a:srgbClr val="002060"/>
                </a:solidFill>
              </a:rPr>
              <a:t>συγκεκριμένους τομείς</a:t>
            </a:r>
          </a:p>
          <a:p>
            <a:pPr lvl="3" algn="just">
              <a:lnSpc>
                <a:spcPct val="150000"/>
              </a:lnSpc>
            </a:pPr>
            <a:r>
              <a:rPr lang="el-GR" dirty="0">
                <a:solidFill>
                  <a:srgbClr val="002060"/>
                </a:solidFill>
              </a:rPr>
              <a:t>	* στην αναδιανομή</a:t>
            </a:r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dirty="0">
              <a:solidFill>
                <a:srgbClr val="002060"/>
              </a:solidFill>
            </a:endParaRPr>
          </a:p>
          <a:p>
            <a:pPr lvl="3" algn="l" eaLnBrk="1" hangingPunct="1">
              <a:lnSpc>
                <a:spcPct val="150000"/>
              </a:lnSpc>
            </a:pPr>
            <a:r>
              <a:rPr lang="el-GR" b="1" i="1" dirty="0" smtClean="0">
                <a:solidFill>
                  <a:srgbClr val="002060"/>
                </a:solidFill>
              </a:rPr>
              <a:t>Η επίτευξη μακροοικονομικής ισορροπίας αποτελεί </a:t>
            </a:r>
          </a:p>
          <a:p>
            <a:pPr lvl="3" algn="l" eaLnBrk="1" hangingPunct="1">
              <a:lnSpc>
                <a:spcPct val="150000"/>
              </a:lnSpc>
            </a:pPr>
            <a:r>
              <a:rPr lang="el-GR" b="1" i="1" u="sng" dirty="0" smtClean="0">
                <a:solidFill>
                  <a:srgbClr val="002060"/>
                </a:solidFill>
              </a:rPr>
              <a:t>μία</a:t>
            </a:r>
            <a:r>
              <a:rPr lang="el-GR" b="1" i="1" dirty="0" smtClean="0">
                <a:solidFill>
                  <a:srgbClr val="002060"/>
                </a:solidFill>
              </a:rPr>
              <a:t> από τις δημόσιες λειτουργίες 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2520280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624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spcBef>
                <a:spcPts val="1200"/>
              </a:spcBef>
            </a:pPr>
            <a:endParaRPr lang="el-GR" sz="2200" b="1" i="1" dirty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b="1" i="1" dirty="0" smtClean="0">
                <a:solidFill>
                  <a:srgbClr val="002060"/>
                </a:solidFill>
              </a:rPr>
              <a:t>Τι </a:t>
            </a:r>
          </a:p>
          <a:p>
            <a:pPr marL="1257300" lvl="2" indent="-342900" algn="l" eaLnBrk="1" hangingPunct="1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800" b="1" i="1" dirty="0" smtClean="0">
                <a:solidFill>
                  <a:srgbClr val="002060"/>
                </a:solidFill>
              </a:rPr>
              <a:t>Γιατί</a:t>
            </a:r>
            <a:r>
              <a:rPr lang="el-GR" sz="2800" dirty="0" smtClean="0">
                <a:solidFill>
                  <a:srgbClr val="002060"/>
                </a:solidFill>
              </a:rPr>
              <a:t> </a:t>
            </a:r>
          </a:p>
          <a:p>
            <a:pPr marL="1714500" lvl="3" indent="-342900" algn="l" eaLnBrk="1" hangingPunct="1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800" b="1" i="1" dirty="0" smtClean="0">
                <a:solidFill>
                  <a:srgbClr val="002060"/>
                </a:solidFill>
              </a:rPr>
              <a:t>Που</a:t>
            </a:r>
            <a:r>
              <a:rPr lang="el-GR" b="1" i="1" dirty="0" smtClean="0">
                <a:solidFill>
                  <a:srgbClr val="002060"/>
                </a:solidFill>
              </a:rPr>
              <a:t>			</a:t>
            </a:r>
            <a:r>
              <a:rPr lang="el-GR" sz="2200" b="1" i="1" u="sng" dirty="0" smtClean="0">
                <a:solidFill>
                  <a:srgbClr val="002060"/>
                </a:solidFill>
              </a:rPr>
              <a:t>της δημόσιας παρέμβασης</a:t>
            </a:r>
          </a:p>
          <a:p>
            <a:pPr marL="2171700" lvl="4" indent="-342900" algn="l" eaLnBrk="1" hangingPunct="1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800" b="1" i="1" dirty="0" smtClean="0">
                <a:solidFill>
                  <a:srgbClr val="002060"/>
                </a:solidFill>
              </a:rPr>
              <a:t>Ποιος</a:t>
            </a:r>
          </a:p>
          <a:p>
            <a:pPr marL="2628900" lvl="5" indent="-342900" algn="l">
              <a:lnSpc>
                <a:spcPct val="200000"/>
              </a:lnSpc>
              <a:spcBef>
                <a:spcPts val="1200"/>
              </a:spcBef>
              <a:buFont typeface="Wingdings" pitchFamily="2" charset="2"/>
              <a:buChar char="v"/>
            </a:pPr>
            <a:r>
              <a:rPr lang="el-GR" sz="2800" b="1" i="1" dirty="0" smtClean="0">
                <a:solidFill>
                  <a:srgbClr val="002060"/>
                </a:solidFill>
              </a:rPr>
              <a:t>Πως</a:t>
            </a:r>
            <a:endParaRPr lang="el-GR" sz="2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#8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003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2048</Words>
  <Application>Microsoft Office PowerPoint</Application>
  <PresentationFormat>Προβολή στην οθόνη (4:3)</PresentationFormat>
  <Paragraphs>725</Paragraphs>
  <Slides>57</Slides>
  <Notes>57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57</vt:i4>
      </vt:variant>
    </vt:vector>
  </HeadingPairs>
  <TitlesOfParts>
    <vt:vector size="62" baseType="lpstr">
      <vt:lpstr>Arial</vt:lpstr>
      <vt:lpstr>Courier New</vt:lpstr>
      <vt:lpstr>Verdana</vt:lpstr>
      <vt:lpstr>Wingdings</vt:lpstr>
      <vt:lpstr>Default Design</vt:lpstr>
      <vt:lpstr>Παρουσίαση του PowerPoint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mitsos</dc:creator>
  <cp:lastModifiedBy>Andreou Antonis</cp:lastModifiedBy>
  <cp:revision>38</cp:revision>
  <dcterms:created xsi:type="dcterms:W3CDTF">2007-03-04T10:43:13Z</dcterms:created>
  <dcterms:modified xsi:type="dcterms:W3CDTF">2015-10-09T08:46:20Z</dcterms:modified>
</cp:coreProperties>
</file>