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88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  <p:sldId id="394" r:id="rId42"/>
    <p:sldId id="395" r:id="rId43"/>
    <p:sldId id="396" r:id="rId44"/>
    <p:sldId id="397" r:id="rId45"/>
    <p:sldId id="398" r:id="rId46"/>
    <p:sldId id="399" r:id="rId47"/>
    <p:sldId id="400" r:id="rId48"/>
    <p:sldId id="401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CDCF0-E4CD-41F6-8AE9-F3E47CFEACBA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81888-1551-4681-AD65-0BD74102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9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14B4F-404C-4B94-8FE8-421717A34709}" type="slidenum">
              <a:rPr lang="en-CA" altLang="el-GR" smtClean="0"/>
              <a:pPr>
                <a:defRPr/>
              </a:pPr>
              <a:t>‹#›</a:t>
            </a:fld>
            <a:endParaRPr lang="en-CA" altLang="el-G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17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7C371-AABF-4A5A-B8D2-38CA58FCA05A}" type="slidenum">
              <a:rPr lang="en-CA" altLang="el-GR" smtClean="0"/>
              <a:pPr>
                <a:defRPr/>
              </a:pPr>
              <a:t>‹#›</a:t>
            </a:fld>
            <a:endParaRPr lang="en-CA" altLang="el-GR"/>
          </a:p>
        </p:txBody>
      </p:sp>
    </p:spTree>
    <p:extLst>
      <p:ext uri="{BB962C8B-B14F-4D97-AF65-F5344CB8AC3E}">
        <p14:creationId xmlns:p14="http://schemas.microsoft.com/office/powerpoint/2010/main" val="265426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56FD2-B936-43EE-95A9-BB93CCA20B2E}" type="slidenum">
              <a:rPr lang="en-CA" altLang="el-GR" smtClean="0"/>
              <a:pPr>
                <a:defRPr/>
              </a:pPr>
              <a:t>‹#›</a:t>
            </a:fld>
            <a:endParaRPr lang="en-CA" altLang="el-GR"/>
          </a:p>
        </p:txBody>
      </p:sp>
    </p:spTree>
    <p:extLst>
      <p:ext uri="{BB962C8B-B14F-4D97-AF65-F5344CB8AC3E}">
        <p14:creationId xmlns:p14="http://schemas.microsoft.com/office/powerpoint/2010/main" val="137185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A56E7-0F4A-49E3-ACC4-23C6405A4FD3}" type="slidenum">
              <a:rPr lang="en-CA" altLang="el-GR" smtClean="0"/>
              <a:pPr>
                <a:defRPr/>
              </a:pPr>
              <a:t>‹#›</a:t>
            </a:fld>
            <a:endParaRPr lang="en-CA" altLang="el-GR"/>
          </a:p>
        </p:txBody>
      </p:sp>
    </p:spTree>
    <p:extLst>
      <p:ext uri="{BB962C8B-B14F-4D97-AF65-F5344CB8AC3E}">
        <p14:creationId xmlns:p14="http://schemas.microsoft.com/office/powerpoint/2010/main" val="406034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altLang="el-G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ECEC8-1FE7-40D9-A050-1C29D5E2EBE1}" type="slidenum">
              <a:rPr lang="en-CA" altLang="el-GR" smtClean="0"/>
              <a:pPr>
                <a:defRPr/>
              </a:pPr>
              <a:t>‹#›</a:t>
            </a:fld>
            <a:endParaRPr lang="en-CA" altLang="el-GR"/>
          </a:p>
        </p:txBody>
      </p:sp>
    </p:spTree>
    <p:extLst>
      <p:ext uri="{BB962C8B-B14F-4D97-AF65-F5344CB8AC3E}">
        <p14:creationId xmlns:p14="http://schemas.microsoft.com/office/powerpoint/2010/main" val="2874471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63E68-48EB-4D5D-8F01-65F51C515130}" type="slidenum">
              <a:rPr lang="en-CA" altLang="el-GR" smtClean="0"/>
              <a:pPr>
                <a:defRPr/>
              </a:pPr>
              <a:t>‹#›</a:t>
            </a:fld>
            <a:endParaRPr lang="en-CA" altLang="el-GR"/>
          </a:p>
        </p:txBody>
      </p:sp>
    </p:spTree>
    <p:extLst>
      <p:ext uri="{BB962C8B-B14F-4D97-AF65-F5344CB8AC3E}">
        <p14:creationId xmlns:p14="http://schemas.microsoft.com/office/powerpoint/2010/main" val="66761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7A4CC-9EC4-47B4-9058-1FAEBCC1D5B0}" type="slidenum">
              <a:rPr lang="en-CA" altLang="el-GR" smtClean="0"/>
              <a:pPr>
                <a:defRPr/>
              </a:pPr>
              <a:t>‹#›</a:t>
            </a:fld>
            <a:endParaRPr lang="en-CA" altLang="el-GR"/>
          </a:p>
        </p:txBody>
      </p:sp>
    </p:spTree>
    <p:extLst>
      <p:ext uri="{BB962C8B-B14F-4D97-AF65-F5344CB8AC3E}">
        <p14:creationId xmlns:p14="http://schemas.microsoft.com/office/powerpoint/2010/main" val="151054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919EB-A1B4-4FEE-B6F6-11A007612EEF}" type="slidenum">
              <a:rPr lang="en-CA" altLang="el-GR" smtClean="0"/>
              <a:pPr>
                <a:defRPr/>
              </a:pPr>
              <a:t>‹#›</a:t>
            </a:fld>
            <a:endParaRPr lang="en-CA" altLang="el-GR"/>
          </a:p>
        </p:txBody>
      </p:sp>
    </p:spTree>
    <p:extLst>
      <p:ext uri="{BB962C8B-B14F-4D97-AF65-F5344CB8AC3E}">
        <p14:creationId xmlns:p14="http://schemas.microsoft.com/office/powerpoint/2010/main" val="309993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BDB36-C929-47DA-A939-4115624825C0}" type="slidenum">
              <a:rPr lang="en-CA" altLang="el-GR" smtClean="0"/>
              <a:pPr>
                <a:defRPr/>
              </a:pPr>
              <a:t>‹#›</a:t>
            </a:fld>
            <a:endParaRPr lang="en-CA" altLang="el-GR"/>
          </a:p>
        </p:txBody>
      </p:sp>
    </p:spTree>
    <p:extLst>
      <p:ext uri="{BB962C8B-B14F-4D97-AF65-F5344CB8AC3E}">
        <p14:creationId xmlns:p14="http://schemas.microsoft.com/office/powerpoint/2010/main" val="399001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0BA3D-E456-4735-A8B3-75E64890A886}" type="slidenum">
              <a:rPr lang="en-CA" altLang="el-GR" smtClean="0"/>
              <a:pPr>
                <a:defRPr/>
              </a:pPr>
              <a:t>‹#›</a:t>
            </a:fld>
            <a:endParaRPr lang="en-CA" altLang="el-G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21654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4A65CA-F08F-4A16-AFDA-E4E75904FAAB}" type="slidenum">
              <a:rPr lang="en-CA" altLang="el-GR" smtClean="0"/>
              <a:pPr>
                <a:defRPr/>
              </a:pPr>
              <a:t>‹#›</a:t>
            </a:fld>
            <a:endParaRPr lang="en-CA" altLang="el-G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96437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CA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CA" altLang="el-GR"/>
              <a:t> © 2005 Pearson Education Canada Inc.</a:t>
            </a:r>
            <a:r>
              <a:rPr lang="en-CA" altLang="el-GR">
                <a:cs typeface="+mn-cs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DA40D95-8818-4888-93D2-7399D2219998}" type="slidenum">
              <a:rPr lang="en-CA" altLang="el-GR" smtClean="0"/>
              <a:pPr>
                <a:defRPr/>
              </a:pPr>
              <a:t>‹#›</a:t>
            </a:fld>
            <a:endParaRPr lang="en-CA" altLang="el-GR"/>
          </a:p>
        </p:txBody>
      </p:sp>
    </p:spTree>
    <p:extLst>
      <p:ext uri="{BB962C8B-B14F-4D97-AF65-F5344CB8AC3E}">
        <p14:creationId xmlns:p14="http://schemas.microsoft.com/office/powerpoint/2010/main" val="20409688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D0CEC1-D13A-AE8A-7B19-005C35EE8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6931"/>
            <a:ext cx="10972800" cy="4272896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FFC000"/>
                </a:solidFill>
              </a:rPr>
              <a:t>Αμερικανικός Φονταμενταλισμός</a:t>
            </a:r>
            <a:br>
              <a:rPr lang="en-US" dirty="0">
                <a:solidFill>
                  <a:srgbClr val="FFC000"/>
                </a:solidFill>
              </a:rPr>
            </a:b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	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	m.marangudakis@soc.aegean.gr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39802D0-18C7-44DB-D941-5256E59AA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</p:spTree>
    <p:extLst>
      <p:ext uri="{BB962C8B-B14F-4D97-AF65-F5344CB8AC3E}">
        <p14:creationId xmlns:p14="http://schemas.microsoft.com/office/powerpoint/2010/main" val="361481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361220-0F68-8C56-F254-F3689845E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71396"/>
          </a:xfrm>
        </p:spPr>
        <p:txBody>
          <a:bodyPr>
            <a:normAutofit fontScale="90000"/>
          </a:bodyPr>
          <a:lstStyle/>
          <a:p>
            <a:r>
              <a:rPr lang="el-GR" dirty="0"/>
              <a:t>Η κρίση του πουριτανικού μοντέλου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5ADF71-AAFD-C585-F3B1-324BE5A5B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Εσωτερική κόπωση του θεοκρατικού προγράμματος και θρησκευτική αδιαφορία.</a:t>
            </a:r>
          </a:p>
          <a:p>
            <a:endParaRPr lang="el-GR" dirty="0"/>
          </a:p>
          <a:p>
            <a:r>
              <a:rPr lang="el-GR" dirty="0"/>
              <a:t>Ο Καλβινισμός απαιτούσε εξαντλητική διαδικασία «αναγέννησης».</a:t>
            </a:r>
          </a:p>
          <a:p>
            <a:endParaRPr lang="el-GR" dirty="0"/>
          </a:p>
          <a:p>
            <a:r>
              <a:rPr lang="el-GR" dirty="0"/>
              <a:t>Πτώση αριθμού "ζώντων αγίων" οδηγεί σε θεσμικές αλλαγές (π.χ. Ενδιάμεση Διαθήκη).</a:t>
            </a:r>
          </a:p>
          <a:p>
            <a:endParaRPr lang="el-GR" dirty="0"/>
          </a:p>
          <a:p>
            <a:r>
              <a:rPr lang="el-GR" dirty="0"/>
              <a:t>Αντίδραση με την εμφάνιση των «</a:t>
            </a:r>
            <a:r>
              <a:rPr lang="el-GR" dirty="0" err="1"/>
              <a:t>Ιερεμιών</a:t>
            </a:r>
            <a:r>
              <a:rPr lang="el-GR" dirty="0"/>
              <a:t>» – προσδοκία θεϊκής παρέμβασης.</a:t>
            </a:r>
          </a:p>
          <a:p>
            <a:endParaRPr lang="el-GR" dirty="0"/>
          </a:p>
          <a:p>
            <a:r>
              <a:rPr lang="el-GR" dirty="0"/>
              <a:t>Η αποξένωση της νεολαίας οδηγεί σε εγκατάλειψη της Εκκλησίας.</a:t>
            </a:r>
          </a:p>
          <a:p>
            <a:endParaRPr lang="el-GR" dirty="0"/>
          </a:p>
          <a:p>
            <a:r>
              <a:rPr lang="el-GR" dirty="0"/>
              <a:t>Ο τυπολατρικός φορμαλισμός αντικαθιστά το αρχικό θρησκευτικό πάθος.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40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AFB4A1-9C64-CAC8-1DEE-69974D504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27769"/>
          </a:xfrm>
        </p:spPr>
        <p:txBody>
          <a:bodyPr/>
          <a:lstStyle/>
          <a:p>
            <a:r>
              <a:rPr lang="el-GR" dirty="0"/>
              <a:t>Η Πρώτη Μεγάλη Αφύπνιση (1730s–1740s)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E006FE-3632-97C0-A30C-841ADB4F1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Ξεκίνησε στο </a:t>
            </a:r>
            <a:r>
              <a:rPr lang="el-GR" dirty="0" err="1"/>
              <a:t>Νόρθαμπτον</a:t>
            </a:r>
            <a:r>
              <a:rPr lang="el-GR" dirty="0"/>
              <a:t> με τα κηρύγματα του </a:t>
            </a:r>
            <a:r>
              <a:rPr lang="el-GR" dirty="0" err="1"/>
              <a:t>Τζόναθαν</a:t>
            </a:r>
            <a:r>
              <a:rPr lang="el-GR" dirty="0"/>
              <a:t> </a:t>
            </a:r>
            <a:r>
              <a:rPr lang="el-GR" dirty="0" err="1"/>
              <a:t>Έντουαρντς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/>
              <a:t>Έντονα συναισθηματική προσέγγιση θρησκείας, βιωματικές κρίσεις.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Γουάιτφιλντ</a:t>
            </a:r>
            <a:r>
              <a:rPr lang="el-GR" dirty="0"/>
              <a:t> και άλλοι ιεροκήρυκες διαδίδουν το κίνημα σε όλη την Αμερική.</a:t>
            </a:r>
          </a:p>
          <a:p>
            <a:endParaRPr lang="el-GR" dirty="0"/>
          </a:p>
          <a:p>
            <a:r>
              <a:rPr lang="el-GR" dirty="0"/>
              <a:t>Πλήθος λαϊκών ιεροκηρύκων αντικαθιστούν μορφωμένους κληρικούς.</a:t>
            </a:r>
          </a:p>
          <a:p>
            <a:endParaRPr lang="el-GR" dirty="0"/>
          </a:p>
          <a:p>
            <a:r>
              <a:rPr lang="el-GR" dirty="0"/>
              <a:t>Το κήρυγμα τονίζει τον τρόμο της κόλασης και την ανάγκη για «αναγέννηση».</a:t>
            </a:r>
          </a:p>
          <a:p>
            <a:endParaRPr lang="el-GR" dirty="0"/>
          </a:p>
          <a:p>
            <a:r>
              <a:rPr lang="el-GR" dirty="0"/>
              <a:t>Αμφισβήτηση της αυθεντίας των «Παλαιών Φώτων», άνθιση «Νέων Φώτων».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61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23C5AE-99A2-9B3B-00AA-B1D0C99EB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67949"/>
          </a:xfrm>
        </p:spPr>
        <p:txBody>
          <a:bodyPr/>
          <a:lstStyle/>
          <a:p>
            <a:r>
              <a:rPr lang="el-GR" dirty="0"/>
              <a:t>Σύγκρουση Νέας και Παλαιάς Θεολογίας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A7665A-6871-6F78-AD8B-696D3701D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Οι «Νέοι Θεολόγοι» του κινήματος καθιέρωσαν τη Νέα Θεολογία (</a:t>
            </a:r>
            <a:r>
              <a:rPr lang="el-GR" dirty="0" err="1"/>
              <a:t>New</a:t>
            </a:r>
            <a:r>
              <a:rPr lang="el-GR" dirty="0"/>
              <a:t> </a:t>
            </a:r>
            <a:r>
              <a:rPr lang="el-GR" dirty="0" err="1"/>
              <a:t>Divinity</a:t>
            </a:r>
            <a:r>
              <a:rPr lang="el-GR" dirty="0"/>
              <a:t>).</a:t>
            </a:r>
          </a:p>
          <a:p>
            <a:endParaRPr lang="el-GR" dirty="0"/>
          </a:p>
          <a:p>
            <a:r>
              <a:rPr lang="el-GR" dirty="0"/>
              <a:t>Προσέλκυσαν νέους θεολόγους, αλλά αποξένωσαν τα εκκλησιάσματα.</a:t>
            </a:r>
          </a:p>
          <a:p>
            <a:endParaRPr lang="el-GR" dirty="0"/>
          </a:p>
          <a:p>
            <a:r>
              <a:rPr lang="el-GR" dirty="0"/>
              <a:t>Οι μη-αναγεννημένοι αποκλείονται από θρησκευτικά και κοινωνικά δικαιώματα.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Έντουαρντς</a:t>
            </a:r>
            <a:r>
              <a:rPr lang="el-GR" dirty="0"/>
              <a:t> εκδιώκεται για </a:t>
            </a:r>
            <a:r>
              <a:rPr lang="el-GR" dirty="0" err="1"/>
              <a:t>αυστηροποίηση</a:t>
            </a:r>
            <a:r>
              <a:rPr lang="el-GR" dirty="0"/>
              <a:t> των κριτηρίων ένταξης.</a:t>
            </a:r>
          </a:p>
          <a:p>
            <a:endParaRPr lang="el-GR" dirty="0"/>
          </a:p>
          <a:p>
            <a:r>
              <a:rPr lang="el-GR" dirty="0"/>
              <a:t>Θρησκευτική αδιαφορία εξαπλώνεται (π.χ. “</a:t>
            </a:r>
            <a:r>
              <a:rPr lang="el-GR" dirty="0" err="1"/>
              <a:t>τιποτισμός</a:t>
            </a:r>
            <a:r>
              <a:rPr lang="el-GR" dirty="0"/>
              <a:t>”).</a:t>
            </a:r>
          </a:p>
          <a:p>
            <a:endParaRPr lang="el-GR" dirty="0"/>
          </a:p>
          <a:p>
            <a:r>
              <a:rPr lang="el-GR" dirty="0"/>
              <a:t>Οι κληρικοί χάνουν την πνευματική ηγεμονία – δέχονται σκληρή κοινωνική κριτική.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0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87F96F-AC87-D9FB-526F-82D3CBF32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8128"/>
          </a:xfrm>
        </p:spPr>
        <p:txBody>
          <a:bodyPr/>
          <a:lstStyle/>
          <a:p>
            <a:r>
              <a:rPr lang="el-GR" dirty="0"/>
              <a:t>Κληρονομιά της Μεγάλης Αφύπνισης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A384A1-C5DB-8876-AC32-1AE5130CE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Πρώτο παναμερικανικό κοινωνικό κίνημα – θεμέλιο εθνικής ταυτότητας.</a:t>
            </a:r>
          </a:p>
          <a:p>
            <a:endParaRPr lang="el-GR" dirty="0"/>
          </a:p>
          <a:p>
            <a:r>
              <a:rPr lang="el-GR" dirty="0"/>
              <a:t>Ενίσχυσε πολιτική συμμετοχή και αμφισβήτηση ελίτ από την περιφέρεια.</a:t>
            </a:r>
          </a:p>
          <a:p>
            <a:endParaRPr lang="el-GR" dirty="0"/>
          </a:p>
          <a:p>
            <a:r>
              <a:rPr lang="el-GR" dirty="0"/>
              <a:t>Αμερικανική θρησκευτικότητα παραμένει χριστιανική αλλά ανοιχτή και πολυσχιδής.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Γουάιτφιλντ</a:t>
            </a:r>
            <a:r>
              <a:rPr lang="el-GR" dirty="0"/>
              <a:t> τονίζει ότι η χριστιανική ταυτότητα υπερβαίνει τις ομολογίες.</a:t>
            </a:r>
          </a:p>
          <a:p>
            <a:endParaRPr lang="el-GR" dirty="0"/>
          </a:p>
          <a:p>
            <a:r>
              <a:rPr lang="el-GR" dirty="0"/>
              <a:t>Συναισθηματισμός και πνευματική εμπειρία &gt; τυπική θεολογία.</a:t>
            </a:r>
          </a:p>
          <a:p>
            <a:endParaRPr lang="el-GR" dirty="0"/>
          </a:p>
          <a:p>
            <a:r>
              <a:rPr lang="el-GR" dirty="0"/>
              <a:t>Η Αφύπνιση προετοίμασε ιδεολογικά το έδαφος για την Αμερικανική Επανάσταση.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34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83BFF8-EB9A-6049-E6D5-095907E7D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27769"/>
          </a:xfrm>
        </p:spPr>
        <p:txBody>
          <a:bodyPr>
            <a:normAutofit fontScale="90000"/>
          </a:bodyPr>
          <a:lstStyle/>
          <a:p>
            <a:r>
              <a:rPr lang="el-GR" dirty="0"/>
              <a:t>Η Δεύτερη Αφύπνιση και η αμερικανική θρησκευτικότητα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DE7C08-D5FC-2134-09DA-61A8CDE27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Δεύτερη Αφύπνιση: λαϊκή αντίδραση στις πολιτικές/πνευματικές ελίτ.</a:t>
            </a:r>
          </a:p>
          <a:p>
            <a:endParaRPr lang="el-GR" dirty="0"/>
          </a:p>
          <a:p>
            <a:r>
              <a:rPr lang="el-GR" dirty="0"/>
              <a:t>Ο προτεσταντισμός παραμένει κυρίαρχος παρά τον Διαφωτισμό.</a:t>
            </a:r>
          </a:p>
          <a:p>
            <a:endParaRPr lang="el-GR" dirty="0"/>
          </a:p>
          <a:p>
            <a:r>
              <a:rPr lang="el-GR" dirty="0"/>
              <a:t>Θρησκευτικός πλουραλισμός και ανταγωνισμός ενισχύουν τη ζωντάνια των ομολογιών.</a:t>
            </a:r>
          </a:p>
          <a:p>
            <a:endParaRPr lang="el-GR" dirty="0"/>
          </a:p>
          <a:p>
            <a:r>
              <a:rPr lang="el-GR" dirty="0"/>
              <a:t>Οι εκκλησίες προσφέρουν κοινωνικές υπηρεσίες (π.χ. εκπαίδευση, πρόνοια).</a:t>
            </a:r>
          </a:p>
          <a:p>
            <a:endParaRPr lang="el-GR" dirty="0"/>
          </a:p>
          <a:p>
            <a:r>
              <a:rPr lang="el-GR" dirty="0"/>
              <a:t>Χριστιανικά κινήματα απαιτούν διόρθωση «αμαρτιών» μέσω δράσης (αλκοολισμός, δουλεία).</a:t>
            </a:r>
          </a:p>
          <a:p>
            <a:endParaRPr lang="el-GR" dirty="0"/>
          </a:p>
          <a:p>
            <a:r>
              <a:rPr lang="el-GR" dirty="0"/>
              <a:t>Η θρησκεία παραμένει βασικός μηχανισμός κοινωνικής συνοχής και οργάνωσης.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36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D62544-0043-0B04-44BE-5E059FEC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71396"/>
          </a:xfrm>
        </p:spPr>
        <p:txBody>
          <a:bodyPr>
            <a:normAutofit fontScale="90000"/>
          </a:bodyPr>
          <a:lstStyle/>
          <a:p>
            <a:r>
              <a:rPr lang="el-GR" dirty="0"/>
              <a:t>Η "δημιουργική καταστροφή" των Αφυπνίσεων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BBE8C9-9678-634A-58E9-587825F53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Κάθε Αφύπνιση αμφισβητεί την καθεστηκυία τάξη και επανακαθορίζει τη σωτηρία.</a:t>
            </a:r>
          </a:p>
          <a:p>
            <a:endParaRPr lang="el-GR" dirty="0"/>
          </a:p>
          <a:p>
            <a:r>
              <a:rPr lang="el-GR" dirty="0"/>
              <a:t>Η Δεύτερη Αφύπνιση (1790–1850) μετασχηματίζει το θρησκευτικό και κοινωνικό τοπίο.</a:t>
            </a:r>
          </a:p>
          <a:p>
            <a:endParaRPr lang="el-GR" dirty="0"/>
          </a:p>
          <a:p>
            <a:r>
              <a:rPr lang="el-GR" dirty="0"/>
              <a:t>Δημιουργούνται </a:t>
            </a:r>
            <a:r>
              <a:rPr lang="el-GR" dirty="0" err="1"/>
              <a:t>υπερτοπικά</a:t>
            </a:r>
            <a:r>
              <a:rPr lang="el-GR" dirty="0"/>
              <a:t> δίκτυα μεθοδιστών και βαπτιστών.</a:t>
            </a:r>
          </a:p>
          <a:p>
            <a:endParaRPr lang="el-GR" dirty="0"/>
          </a:p>
          <a:p>
            <a:r>
              <a:rPr lang="el-GR" dirty="0"/>
              <a:t>Το θρησκευτικό μήνυμα συνδέεται με κοινωνικά και πολιτικά αιτήματα.</a:t>
            </a:r>
          </a:p>
          <a:p>
            <a:endParaRPr lang="el-GR" dirty="0"/>
          </a:p>
          <a:p>
            <a:r>
              <a:rPr lang="el-GR" dirty="0"/>
              <a:t>Η Αφύπνιση προηγείται του κράτους στην εθνική οργάνωση.</a:t>
            </a:r>
          </a:p>
          <a:p>
            <a:endParaRPr lang="el-GR" dirty="0"/>
          </a:p>
          <a:p>
            <a:r>
              <a:rPr lang="el-GR" dirty="0"/>
              <a:t>«Σεχταριστικός» προτεσταντισμός που ενσαρκώνει πολιτικό ριζοσπαστισμό.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87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FAD642-328E-1DB9-8501-B151E8E4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9403"/>
          </a:xfrm>
        </p:spPr>
        <p:txBody>
          <a:bodyPr>
            <a:normAutofit fontScale="90000"/>
          </a:bodyPr>
          <a:lstStyle/>
          <a:p>
            <a:r>
              <a:rPr lang="el-GR" dirty="0"/>
              <a:t>Το πολιτικό σκηνικό – Φεντεραλιστές </a:t>
            </a:r>
            <a:r>
              <a:rPr lang="el-GR" dirty="0" err="1"/>
              <a:t>vs</a:t>
            </a:r>
            <a:r>
              <a:rPr lang="el-GR" dirty="0"/>
              <a:t> </a:t>
            </a:r>
            <a:r>
              <a:rPr lang="el-GR" dirty="0" err="1"/>
              <a:t>Αντιφεντεραλιστές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A5149F-CFCE-78A8-2294-0EB3047BC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Οι Φεντεραλιστές επιδιώκουν ισχυρή κεντρική κυβέρνηση και συγκεντρωτισμό.</a:t>
            </a:r>
          </a:p>
          <a:p>
            <a:endParaRPr lang="el-GR" dirty="0"/>
          </a:p>
          <a:p>
            <a:r>
              <a:rPr lang="el-GR" dirty="0"/>
              <a:t>Οι </a:t>
            </a:r>
            <a:r>
              <a:rPr lang="el-GR" dirty="0" err="1"/>
              <a:t>Αντιφεντεραλιστές</a:t>
            </a:r>
            <a:r>
              <a:rPr lang="el-GR" dirty="0"/>
              <a:t> προτιμούν αποκέντρωση και τοπική αυτονομία.</a:t>
            </a:r>
          </a:p>
          <a:p>
            <a:endParaRPr lang="el-GR" dirty="0"/>
          </a:p>
          <a:p>
            <a:r>
              <a:rPr lang="el-GR" dirty="0"/>
              <a:t>Τζέφερσον: προώθηση «φυσικής αριστοκρατίας» βάσει ταλέντου και αρετής.</a:t>
            </a:r>
          </a:p>
          <a:p>
            <a:endParaRPr lang="el-GR" dirty="0"/>
          </a:p>
          <a:p>
            <a:r>
              <a:rPr lang="el-GR" dirty="0"/>
              <a:t>Αντιπαράθεση για τη φύση της δημοκρατίας και της ελίτ.</a:t>
            </a:r>
          </a:p>
          <a:p>
            <a:endParaRPr lang="el-GR" dirty="0"/>
          </a:p>
          <a:p>
            <a:r>
              <a:rPr lang="el-GR" dirty="0"/>
              <a:t>Η έλλειψη εθνικών μηχανισμών αφήνει κενό στη συγκρότηση ταυτότητας.</a:t>
            </a:r>
          </a:p>
          <a:p>
            <a:endParaRPr lang="el-GR" dirty="0"/>
          </a:p>
          <a:p>
            <a:r>
              <a:rPr lang="el-GR" dirty="0"/>
              <a:t>Το κενό αυτό καλύπτεται από τον προτεσταντισμό και τα εκκλησιαστικά δίκτυα.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33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12BC34-6B2F-A324-8D09-8E5C4D4BC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82491"/>
          </a:xfrm>
        </p:spPr>
        <p:txBody>
          <a:bodyPr/>
          <a:lstStyle/>
          <a:p>
            <a:r>
              <a:rPr lang="el-GR" dirty="0"/>
              <a:t>Η λαϊκή συμμετοχή και η </a:t>
            </a:r>
            <a:r>
              <a:rPr lang="el-GR" dirty="0" err="1"/>
              <a:t>αντιελιτίστικη</a:t>
            </a:r>
            <a:r>
              <a:rPr lang="el-GR" dirty="0"/>
              <a:t> επανάσταση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7665D1-DD15-0943-9A74-E433234FA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Αμερικανική Επανάσταση ενεργοποίησε τις μάζες πολιτικά και ιδεολογικά.</a:t>
            </a:r>
          </a:p>
          <a:p>
            <a:endParaRPr lang="el-GR" dirty="0"/>
          </a:p>
          <a:p>
            <a:r>
              <a:rPr lang="el-GR" dirty="0"/>
              <a:t>Η πίστη στην αυτενέργεια του πολίτη υποκαθιστά κρατικούς θεσμούς.</a:t>
            </a:r>
          </a:p>
          <a:p>
            <a:endParaRPr lang="el-GR" dirty="0"/>
          </a:p>
          <a:p>
            <a:r>
              <a:rPr lang="el-GR" dirty="0"/>
              <a:t>Ο Τύπος γίνεται όργανο λαϊκής έκφρασης και πολιτικής κινητοποίησης.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Austin</a:t>
            </a:r>
            <a:r>
              <a:rPr lang="el-GR" dirty="0"/>
              <a:t> και ο </a:t>
            </a:r>
            <a:r>
              <a:rPr lang="el-GR" dirty="0" err="1"/>
              <a:t>Manning</a:t>
            </a:r>
            <a:r>
              <a:rPr lang="el-GR" dirty="0"/>
              <a:t> εκφράζουν τον ριζοσπαστικό </a:t>
            </a:r>
            <a:r>
              <a:rPr lang="el-GR" dirty="0" err="1"/>
              <a:t>αντιφεντεραλισμό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/>
              <a:t>Η θεσμική αριστοκρατία </a:t>
            </a:r>
            <a:r>
              <a:rPr lang="el-GR" dirty="0" err="1"/>
              <a:t>απονομιμοποιείται</a:t>
            </a:r>
            <a:r>
              <a:rPr lang="el-GR" dirty="0"/>
              <a:t> υπέρ της λαϊκής νομιμοποίησης.</a:t>
            </a:r>
          </a:p>
          <a:p>
            <a:endParaRPr lang="el-GR" dirty="0"/>
          </a:p>
          <a:p>
            <a:r>
              <a:rPr lang="el-GR" dirty="0"/>
              <a:t>Απαιτείται απλοποίηση του νόμου και έλεγχος από τον "κοινό νου".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5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7D0D74-0B07-36AA-1A76-D994F371D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6495"/>
          </a:xfrm>
        </p:spPr>
        <p:txBody>
          <a:bodyPr/>
          <a:lstStyle/>
          <a:p>
            <a:r>
              <a:rPr lang="el-GR" dirty="0"/>
              <a:t>Ευαγγελισμός και λαϊκή θρησκευτική δράση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5A34A2-BD63-D4FF-8785-8C3BC8CC7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θρησκεία γίνεται μέσο κοινωνικής κριτικής και αντίστασης.</a:t>
            </a:r>
          </a:p>
          <a:p>
            <a:endParaRPr lang="el-GR" dirty="0"/>
          </a:p>
          <a:p>
            <a:r>
              <a:rPr lang="el-GR" dirty="0" err="1"/>
              <a:t>Χάσμπαντ</a:t>
            </a:r>
            <a:r>
              <a:rPr lang="el-GR" dirty="0"/>
              <a:t> και </a:t>
            </a:r>
            <a:r>
              <a:rPr lang="el-GR" dirty="0" err="1"/>
              <a:t>Έλυ</a:t>
            </a:r>
            <a:r>
              <a:rPr lang="el-GR" dirty="0"/>
              <a:t>: προφήτες και κινηματικοί ηγέτες ενάντια στις ελίτ.</a:t>
            </a:r>
          </a:p>
          <a:p>
            <a:endParaRPr lang="el-GR" dirty="0"/>
          </a:p>
          <a:p>
            <a:r>
              <a:rPr lang="el-GR" dirty="0"/>
              <a:t>Θρησκευτικά κινήματα συνδέουν ευαγγελική πίστη με ριζοσπαστικά αιτήματα.</a:t>
            </a:r>
          </a:p>
          <a:p>
            <a:endParaRPr lang="el-GR" dirty="0"/>
          </a:p>
          <a:p>
            <a:r>
              <a:rPr lang="el-GR" dirty="0"/>
              <a:t>Η Βίβλος λειτουργεί ως πολιτικό και κοινωνικό εργαλείο.</a:t>
            </a:r>
          </a:p>
          <a:p>
            <a:endParaRPr lang="el-GR" dirty="0"/>
          </a:p>
          <a:p>
            <a:r>
              <a:rPr lang="el-GR" dirty="0"/>
              <a:t>Τοπικισμός και κοινοτική αυτονομία ενισχύουν τον ευαγγελισμό.</a:t>
            </a:r>
          </a:p>
          <a:p>
            <a:endParaRPr lang="el-GR" dirty="0"/>
          </a:p>
          <a:p>
            <a:r>
              <a:rPr lang="el-GR" dirty="0"/>
              <a:t>Η λαϊκή πίστη απορρίπτει την ορθοδοξία υπέρ μιας συμμετοχικής θεολογίας.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18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4D34F4-34AA-2322-E849-38B74B9F5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19224"/>
          </a:xfrm>
        </p:spPr>
        <p:txBody>
          <a:bodyPr/>
          <a:lstStyle/>
          <a:p>
            <a:r>
              <a:rPr lang="el-GR" dirty="0" err="1"/>
              <a:t>Εκκοσμίκευση</a:t>
            </a:r>
            <a:r>
              <a:rPr lang="el-GR" dirty="0"/>
              <a:t> και επιστημονικές προκλήσεις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A1124A-1AFB-3963-A2E1-B0EA431E6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Το τέλος του Εμφυλίου βρήκε τις ΗΠΑ πιο χριστιανικές από ποτέ.</a:t>
            </a:r>
          </a:p>
          <a:p>
            <a:endParaRPr lang="el-GR" dirty="0"/>
          </a:p>
          <a:p>
            <a:r>
              <a:rPr lang="el-GR" dirty="0"/>
              <a:t>Τα πανεπιστήμια, αρχικά ευαγγελικά, εξελίχθηκαν σε </a:t>
            </a:r>
            <a:r>
              <a:rPr lang="el-GR" dirty="0" err="1"/>
              <a:t>εκκοσμικευμένα</a:t>
            </a:r>
            <a:r>
              <a:rPr lang="el-GR" dirty="0"/>
              <a:t> κέντρα.</a:t>
            </a:r>
          </a:p>
          <a:p>
            <a:endParaRPr lang="el-GR" dirty="0"/>
          </a:p>
          <a:p>
            <a:r>
              <a:rPr lang="el-GR" dirty="0"/>
              <a:t>Αναδύονται δύο θεωρίες που προκαλούν την αυθεντία της </a:t>
            </a:r>
            <a:r>
              <a:rPr lang="el-GR" dirty="0" err="1"/>
              <a:t>Βίβλου:«Υψηλή</a:t>
            </a:r>
            <a:r>
              <a:rPr lang="el-GR" dirty="0"/>
              <a:t> Κριτική» για την Παλαιά Διαθήκη και η Δαρβινική θεωρία της εξέλιξης.</a:t>
            </a:r>
          </a:p>
          <a:p>
            <a:endParaRPr lang="el-GR" dirty="0"/>
          </a:p>
          <a:p>
            <a:r>
              <a:rPr lang="el-GR" dirty="0"/>
              <a:t>Οι θεωρίες αυτές θεωρούνται απειλή για τους φονταμενταλιστές.</a:t>
            </a:r>
          </a:p>
          <a:p>
            <a:endParaRPr lang="el-GR" dirty="0"/>
          </a:p>
          <a:p>
            <a:r>
              <a:rPr lang="el-GR" dirty="0"/>
              <a:t>Η σύγκρουση εκφράζεται διαφορετικά σε Αγγλία, Γερμανία και </a:t>
            </a:r>
            <a:r>
              <a:rPr lang="el-GR" dirty="0" err="1"/>
              <a:t>Αμερική.Στις</a:t>
            </a:r>
            <a:r>
              <a:rPr lang="el-GR" dirty="0"/>
              <a:t> ΗΠΑ η μάχη παίρνει ιδεολογικά και πολιτικά χαρακτηριστικά.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2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73C297-E571-5D5E-C06F-1EAD9877A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10678"/>
          </a:xfrm>
        </p:spPr>
        <p:txBody>
          <a:bodyPr/>
          <a:lstStyle/>
          <a:p>
            <a:r>
              <a:rPr lang="el-GR" dirty="0"/>
              <a:t>Η αμερικανική και η ευρωπαϊκή εκδοχή της Δύσης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C46F62-D616-A917-5BC2-2C4B70D5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Ευρώπη και οι ΗΠΑ είναι διαφορετικές εκδοχές του δυτικού πολιτισμού.</a:t>
            </a:r>
          </a:p>
          <a:p>
            <a:endParaRPr lang="el-GR" dirty="0"/>
          </a:p>
          <a:p>
            <a:r>
              <a:rPr lang="el-GR" dirty="0"/>
              <a:t>Η θρησκεία στις ΗΠΑ δεν εξοβελίστηκε από τον δημόσιο χώρο.</a:t>
            </a:r>
          </a:p>
          <a:p>
            <a:endParaRPr lang="el-GR" dirty="0"/>
          </a:p>
          <a:p>
            <a:r>
              <a:rPr lang="el-GR" dirty="0"/>
              <a:t>Η Ευρώπη οργάνωσε τη νεωτερικότητα γύρω από το κράτος.</a:t>
            </a:r>
          </a:p>
          <a:p>
            <a:endParaRPr lang="el-GR" dirty="0"/>
          </a:p>
          <a:p>
            <a:r>
              <a:rPr lang="el-GR" dirty="0"/>
              <a:t>Οι ΗΠΑ οργανώθηκαν γύρω από την κοινωνία και τη θρησκευτική αποστολή.</a:t>
            </a:r>
          </a:p>
          <a:p>
            <a:endParaRPr lang="el-GR" dirty="0"/>
          </a:p>
          <a:p>
            <a:r>
              <a:rPr lang="el-GR" dirty="0"/>
              <a:t>Η βασική ένταση στην Ευρώπη: κράτος </a:t>
            </a:r>
            <a:r>
              <a:rPr lang="el-GR" dirty="0" err="1"/>
              <a:t>vs</a:t>
            </a:r>
            <a:r>
              <a:rPr lang="el-GR" dirty="0"/>
              <a:t> πολιτική κοινωνία.</a:t>
            </a:r>
          </a:p>
          <a:p>
            <a:endParaRPr lang="el-GR" dirty="0"/>
          </a:p>
          <a:p>
            <a:r>
              <a:rPr lang="el-GR" dirty="0"/>
              <a:t>Στις ΗΠΑ: πολιτική θρησκεία </a:t>
            </a:r>
            <a:r>
              <a:rPr lang="el-GR" dirty="0" err="1"/>
              <a:t>vs</a:t>
            </a:r>
            <a:r>
              <a:rPr lang="el-GR" dirty="0"/>
              <a:t> βιβλική/αποκαλυπτική θρησκεία.</a:t>
            </a:r>
          </a:p>
        </p:txBody>
      </p:sp>
    </p:spTree>
    <p:extLst>
      <p:ext uri="{BB962C8B-B14F-4D97-AF65-F5344CB8AC3E}">
        <p14:creationId xmlns:p14="http://schemas.microsoft.com/office/powerpoint/2010/main" val="3936157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3DCA10-30E7-51E1-A2AE-D122C2DB5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04682"/>
          </a:xfrm>
        </p:spPr>
        <p:txBody>
          <a:bodyPr/>
          <a:lstStyle/>
          <a:p>
            <a:r>
              <a:rPr lang="el-GR" dirty="0"/>
              <a:t>Η διανόηση και το πανεπιστήμιο στον 18ο-19ο αιώνα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467BE6-2939-EA3A-B0AA-DE6D3406A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</a:t>
            </a:r>
            <a:r>
              <a:rPr lang="el-GR" dirty="0" err="1"/>
              <a:t>εκκοσμίκευση</a:t>
            </a:r>
            <a:r>
              <a:rPr lang="el-GR" dirty="0"/>
              <a:t> συνδέεται με νέους κοινωνικούς φορείς εξουσίας.</a:t>
            </a:r>
          </a:p>
          <a:p>
            <a:endParaRPr lang="el-GR" dirty="0"/>
          </a:p>
          <a:p>
            <a:r>
              <a:rPr lang="el-GR" dirty="0"/>
              <a:t>Η πανεπιστημιακή επανάσταση ξεκινά στη Γερμανία (Βερολίνο, 1810).</a:t>
            </a:r>
          </a:p>
          <a:p>
            <a:endParaRPr lang="el-GR" dirty="0"/>
          </a:p>
          <a:p>
            <a:r>
              <a:rPr lang="el-GR" dirty="0"/>
              <a:t>Το νέο πανεπιστήμιο: ερευνητικό, αυτόνομο, ανταγωνιστικό.</a:t>
            </a:r>
          </a:p>
          <a:p>
            <a:endParaRPr lang="el-GR" dirty="0"/>
          </a:p>
          <a:p>
            <a:r>
              <a:rPr lang="el-GR" dirty="0"/>
              <a:t>Αναπτύσσεται η ιδέα της παραγωγής νέας γνώσης από ακαδημαϊκούς.</a:t>
            </a:r>
          </a:p>
          <a:p>
            <a:endParaRPr lang="el-GR" dirty="0"/>
          </a:p>
          <a:p>
            <a:r>
              <a:rPr lang="el-GR" dirty="0"/>
              <a:t>Η ακαδημαϊκή αγορά υποκαθιστά την παραδοσιακή πατρωνία.</a:t>
            </a:r>
          </a:p>
          <a:p>
            <a:endParaRPr lang="el-GR" dirty="0"/>
          </a:p>
          <a:p>
            <a:r>
              <a:rPr lang="el-GR" dirty="0"/>
              <a:t>Δημιουργούνται νέες δυναμικές ανάμεσα σε κράτος και διανόηση.</a:t>
            </a:r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52502FC-DA90-A7EA-D186-173583CE0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</p:spTree>
    <p:extLst>
      <p:ext uri="{BB962C8B-B14F-4D97-AF65-F5344CB8AC3E}">
        <p14:creationId xmlns:p14="http://schemas.microsoft.com/office/powerpoint/2010/main" val="3311631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6C67BE-B1AD-8C8C-FF84-353ADD70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Εκκοσμίκευση</a:t>
            </a:r>
            <a:r>
              <a:rPr lang="el-GR" dirty="0"/>
              <a:t> στην Αγγλία και Βρετανικά πανεπιστήμια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B96D76-2EFB-7C06-13EB-A828D1790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Εκκοσμίκευση</a:t>
            </a:r>
            <a:r>
              <a:rPr lang="el-GR" dirty="0"/>
              <a:t> μέσω θεσμικών ρωγμών εντός της αγγλικανικής ελίτ.</a:t>
            </a:r>
          </a:p>
          <a:p>
            <a:endParaRPr lang="el-GR" dirty="0"/>
          </a:p>
          <a:p>
            <a:r>
              <a:rPr lang="el-GR" dirty="0"/>
              <a:t>Κατάργηση θρησκευτικών εξετάσεων και ίδρυση νέων τμημάτων.</a:t>
            </a:r>
          </a:p>
          <a:p>
            <a:endParaRPr lang="el-GR" dirty="0"/>
          </a:p>
          <a:p>
            <a:r>
              <a:rPr lang="el-GR" dirty="0"/>
              <a:t>Η φιλελεύθερη ανοχή προωθεί τη συνύπαρξη διανοουμένων και Εκκλησίας.</a:t>
            </a:r>
          </a:p>
          <a:p>
            <a:endParaRPr lang="el-GR" dirty="0"/>
          </a:p>
          <a:p>
            <a:r>
              <a:rPr lang="el-GR" dirty="0"/>
              <a:t>Ο εκσυγχρονισμός δεν προέρχεται από αντικληρική κρατική πίεση.</a:t>
            </a:r>
          </a:p>
          <a:p>
            <a:endParaRPr lang="el-GR" dirty="0"/>
          </a:p>
          <a:p>
            <a:r>
              <a:rPr lang="el-GR" dirty="0"/>
              <a:t>Τα πανεπιστήμια χρηματοδοτούνται από ιδιώτες, όχι το κράτος.</a:t>
            </a:r>
          </a:p>
          <a:p>
            <a:endParaRPr lang="el-GR" dirty="0"/>
          </a:p>
          <a:p>
            <a:r>
              <a:rPr lang="el-GR" dirty="0"/>
              <a:t>Δημιουργείται πλουραλιστικό και </a:t>
            </a:r>
            <a:r>
              <a:rPr lang="el-GR" dirty="0" err="1"/>
              <a:t>εκκοσμικευμένο</a:t>
            </a:r>
            <a:r>
              <a:rPr lang="el-GR" dirty="0"/>
              <a:t> πανεπιστημιακό τοπίο.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45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4935FD-382B-9888-394C-BA682DB0C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6495"/>
          </a:xfrm>
        </p:spPr>
        <p:txBody>
          <a:bodyPr/>
          <a:lstStyle/>
          <a:p>
            <a:r>
              <a:rPr lang="el-GR" dirty="0"/>
              <a:t>Η "Υψηλή Κριτική" της Παλαιάς Διαθήκης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74C93F9-A585-9C6E-E681-145F64CD3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Αναλύεται η Πεντάτευχος ως λογοτεχνικό και ιδεολογικό κατασκεύασμα.</a:t>
            </a:r>
          </a:p>
          <a:p>
            <a:endParaRPr lang="el-GR" dirty="0"/>
          </a:p>
          <a:p>
            <a:r>
              <a:rPr lang="el-GR" dirty="0"/>
              <a:t>Έργα του </a:t>
            </a:r>
            <a:r>
              <a:rPr lang="el-GR" dirty="0" err="1"/>
              <a:t>Eichhorn</a:t>
            </a:r>
            <a:r>
              <a:rPr lang="el-GR" dirty="0"/>
              <a:t> και </a:t>
            </a:r>
            <a:r>
              <a:rPr lang="el-GR" dirty="0" err="1"/>
              <a:t>Geddes</a:t>
            </a:r>
            <a:r>
              <a:rPr lang="el-GR" dirty="0"/>
              <a:t> </a:t>
            </a:r>
            <a:r>
              <a:rPr lang="el-GR" dirty="0" err="1"/>
              <a:t>αποδομούν</a:t>
            </a:r>
            <a:r>
              <a:rPr lang="el-GR" dirty="0"/>
              <a:t> τον μωσαϊκό χαρακτήρα.</a:t>
            </a:r>
          </a:p>
          <a:p>
            <a:endParaRPr lang="el-GR" dirty="0"/>
          </a:p>
          <a:p>
            <a:r>
              <a:rPr lang="el-GR" dirty="0"/>
              <a:t>Αναγνωρίζονται τέσσερις βασικές πηγές (</a:t>
            </a:r>
            <a:r>
              <a:rPr lang="el-GR" dirty="0" err="1"/>
              <a:t>Ελοχείμ</a:t>
            </a:r>
            <a:r>
              <a:rPr lang="el-GR" dirty="0"/>
              <a:t>, </a:t>
            </a:r>
            <a:r>
              <a:rPr lang="el-GR" dirty="0" err="1"/>
              <a:t>Ιαχωβάς</a:t>
            </a:r>
            <a:r>
              <a:rPr lang="el-GR" dirty="0"/>
              <a:t>, Δευτερονόμιο, Ιερατικός Κανόνας).</a:t>
            </a:r>
          </a:p>
          <a:p>
            <a:endParaRPr lang="el-GR" dirty="0"/>
          </a:p>
          <a:p>
            <a:r>
              <a:rPr lang="el-GR" dirty="0"/>
              <a:t>Εμφανίζονται πολιτικές διαστάσεις στην ερμηνεία των γραφών.</a:t>
            </a:r>
          </a:p>
          <a:p>
            <a:endParaRPr lang="el-GR" dirty="0"/>
          </a:p>
          <a:p>
            <a:r>
              <a:rPr lang="el-GR" dirty="0"/>
              <a:t>Η βιβλική θεοπνευστία αμφισβητείται ως μύθος.</a:t>
            </a:r>
          </a:p>
          <a:p>
            <a:endParaRPr lang="el-GR" dirty="0"/>
          </a:p>
          <a:p>
            <a:r>
              <a:rPr lang="el-GR" dirty="0"/>
              <a:t>Στην Γερμανία η θεωρία κυριαρχεί, ενώ στην Αγγλία εισάγεται ηπιότερα.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64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51E625-00A9-17C2-7BAC-455A293D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27769"/>
          </a:xfrm>
        </p:spPr>
        <p:txBody>
          <a:bodyPr/>
          <a:lstStyle/>
          <a:p>
            <a:r>
              <a:rPr lang="el-GR" dirty="0"/>
              <a:t>Ο Δαρβίνος και η κρίση του βιβλικού κοσμοειδώλου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2BB674-A1D1-B68B-E540-CEF83BBD7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γεωλογία και η φυσική ιστορία υπονομεύουν τη Γένεση.</a:t>
            </a:r>
          </a:p>
          <a:p>
            <a:endParaRPr lang="el-GR" dirty="0"/>
          </a:p>
          <a:p>
            <a:r>
              <a:rPr lang="el-GR" dirty="0"/>
              <a:t>Ο Δαρβίνος (1859) προτείνει τη θεωρία φυσικής εξέλιξης.</a:t>
            </a:r>
          </a:p>
          <a:p>
            <a:endParaRPr lang="el-GR" dirty="0"/>
          </a:p>
          <a:p>
            <a:r>
              <a:rPr lang="el-GR" dirty="0"/>
              <a:t>Η φυσική θεολογία (π.χ. </a:t>
            </a:r>
            <a:r>
              <a:rPr lang="el-GR" dirty="0" err="1"/>
              <a:t>Paley</a:t>
            </a:r>
            <a:r>
              <a:rPr lang="el-GR" dirty="0"/>
              <a:t>) επιμένει σε δημιουργό-σχεδιαστή.</a:t>
            </a:r>
          </a:p>
          <a:p>
            <a:endParaRPr lang="el-GR" dirty="0"/>
          </a:p>
          <a:p>
            <a:r>
              <a:rPr lang="el-GR" dirty="0"/>
              <a:t>Η επιστήμη </a:t>
            </a:r>
            <a:r>
              <a:rPr lang="el-GR" dirty="0" err="1"/>
              <a:t>εκκοσμικεύεται</a:t>
            </a:r>
            <a:r>
              <a:rPr lang="el-GR" dirty="0"/>
              <a:t> και </a:t>
            </a:r>
            <a:r>
              <a:rPr lang="el-GR" dirty="0" err="1"/>
              <a:t>απομαγευει</a:t>
            </a:r>
            <a:r>
              <a:rPr lang="el-GR" dirty="0"/>
              <a:t> τη φύση.</a:t>
            </a:r>
          </a:p>
          <a:p>
            <a:endParaRPr lang="el-GR" dirty="0"/>
          </a:p>
          <a:p>
            <a:r>
              <a:rPr lang="el-GR" dirty="0"/>
              <a:t>Η Βίβλος πλέον ερμηνεύεται ως ανθρώπινο, όχι θεϊκό κείμενο.</a:t>
            </a:r>
          </a:p>
          <a:p>
            <a:endParaRPr lang="el-GR" dirty="0"/>
          </a:p>
          <a:p>
            <a:r>
              <a:rPr lang="el-GR" dirty="0"/>
              <a:t>Ο φονταμενταλισμός γεννιέται ως αντίδραση στο νέο επιστημονικό παράδειγμα.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77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E12380-AFB3-48C7-94AE-25AC2119D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42312"/>
          </a:xfrm>
        </p:spPr>
        <p:txBody>
          <a:bodyPr/>
          <a:lstStyle/>
          <a:p>
            <a:r>
              <a:rPr lang="el-GR" dirty="0"/>
              <a:t>Η κρίση του αμερικανικού προτεσταντισμού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4CE58A-C5C3-F223-31DB-C08045670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Η βιομηχανοποίηση, αστικοποίηση και </a:t>
            </a:r>
            <a:r>
              <a:rPr lang="el-GR" dirty="0" err="1"/>
              <a:t>πολυεθνοτισμός</a:t>
            </a:r>
            <a:r>
              <a:rPr lang="el-GR" dirty="0"/>
              <a:t> έθεσαν σε κρίση τον παραδοσιακό προτεσταντισμό.</a:t>
            </a:r>
          </a:p>
          <a:p>
            <a:endParaRPr lang="el-GR" dirty="0"/>
          </a:p>
          <a:p>
            <a:r>
              <a:rPr lang="el-GR" dirty="0"/>
              <a:t>Αντίδραση: σχηματισμός φιλελεύθερου και συντηρητικού προτεσταντικού ρεύματος.</a:t>
            </a:r>
          </a:p>
          <a:p>
            <a:endParaRPr lang="el-GR" dirty="0"/>
          </a:p>
          <a:p>
            <a:r>
              <a:rPr lang="el-GR" dirty="0"/>
              <a:t>Το Κοινωνικό Ευαγγέλιο και η Τρίτη Αφύπνιση επιχειρούν απάντηση στις κοινωνικές αλλαγές.</a:t>
            </a:r>
          </a:p>
          <a:p>
            <a:endParaRPr lang="el-GR" dirty="0"/>
          </a:p>
          <a:p>
            <a:r>
              <a:rPr lang="el-GR" dirty="0"/>
              <a:t>Οι φιλελεύθεροι υιοθετούν ορθολογισμό και προοδευτισμό, οι συντηρητικοί στρέφονται σε </a:t>
            </a:r>
            <a:r>
              <a:rPr lang="el-GR" dirty="0" err="1"/>
              <a:t>αντι</a:t>
            </a:r>
            <a:r>
              <a:rPr lang="el-GR" dirty="0"/>
              <a:t>-ορθολογισμό.</a:t>
            </a:r>
          </a:p>
          <a:p>
            <a:endParaRPr lang="el-GR" dirty="0"/>
          </a:p>
          <a:p>
            <a:r>
              <a:rPr lang="el-GR" dirty="0"/>
              <a:t>Εμφανίζονται ιδεολογικές και πολιτικές διαιρέσεις με βάση τη στάση απέναντι στη νεωτερικότητα.</a:t>
            </a:r>
          </a:p>
          <a:p>
            <a:endParaRPr lang="el-GR" dirty="0"/>
          </a:p>
          <a:p>
            <a:r>
              <a:rPr lang="el-GR" dirty="0"/>
              <a:t>Η προτεσταντική ηγεμονία υποχωρεί μπροστά στον </a:t>
            </a:r>
            <a:r>
              <a:rPr lang="el-GR" dirty="0" err="1"/>
              <a:t>εκκοσμικευμένο</a:t>
            </a:r>
            <a:r>
              <a:rPr lang="el-GR" dirty="0"/>
              <a:t> εθνικισμό.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34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0E948E-A8DB-387A-1402-F50E49DB8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82491"/>
          </a:xfrm>
        </p:spPr>
        <p:txBody>
          <a:bodyPr/>
          <a:lstStyle/>
          <a:p>
            <a:r>
              <a:rPr lang="el-GR" dirty="0" err="1"/>
              <a:t>Εκκοσμίκευση</a:t>
            </a:r>
            <a:r>
              <a:rPr lang="el-GR" dirty="0"/>
              <a:t> και ανάδυση εθνικιστικής Αμερικής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4AEF5C-5737-3C85-CDEA-3900A3187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 Εμφύλιος πόλεμος ενίσχυσε την εθνική ταυτότητα εις βάρος της θρησκευτικής.</a:t>
            </a:r>
          </a:p>
          <a:p>
            <a:endParaRPr lang="el-GR" dirty="0"/>
          </a:p>
          <a:p>
            <a:r>
              <a:rPr lang="el-GR" dirty="0"/>
              <a:t>Νέες εθνικές εορτές και σύμβολα ενισχύουν τον πατριωτισμό (π.χ. σημαία, Ημέρα Μνήμης).</a:t>
            </a:r>
          </a:p>
          <a:p>
            <a:endParaRPr lang="el-GR" dirty="0"/>
          </a:p>
          <a:p>
            <a:r>
              <a:rPr lang="el-GR" dirty="0"/>
              <a:t>Η εκπαίδευση και τα πανεπιστήμια </a:t>
            </a:r>
            <a:r>
              <a:rPr lang="el-GR" dirty="0" err="1"/>
              <a:t>εκκοσμικεύονται</a:t>
            </a:r>
            <a:r>
              <a:rPr lang="el-GR" dirty="0"/>
              <a:t> με εθνικό περιεχόμενο.</a:t>
            </a:r>
          </a:p>
          <a:p>
            <a:endParaRPr lang="el-GR" dirty="0"/>
          </a:p>
          <a:p>
            <a:r>
              <a:rPr lang="el-GR" dirty="0"/>
              <a:t>Ο εθνικισμός ενώνει την κοινωνία πέρα από τις τοπικές και θρησκευτικές διαφορές.</a:t>
            </a:r>
          </a:p>
          <a:p>
            <a:endParaRPr lang="el-GR" dirty="0"/>
          </a:p>
          <a:p>
            <a:r>
              <a:rPr lang="el-GR" dirty="0"/>
              <a:t>Το κράτος αποκτά νέα δυναμική μέσω ομοσπονδιακών θεσμών και εξωτερικής πολιτικής.</a:t>
            </a:r>
          </a:p>
          <a:p>
            <a:endParaRPr lang="el-GR" dirty="0"/>
          </a:p>
          <a:p>
            <a:r>
              <a:rPr lang="el-GR" dirty="0"/>
              <a:t>Η ένταξη μεταναστών βασίζεται σε πολιτισμικό </a:t>
            </a:r>
            <a:r>
              <a:rPr lang="el-GR" dirty="0" err="1"/>
              <a:t>εξαμερικανισμό</a:t>
            </a:r>
            <a:r>
              <a:rPr lang="el-GR" dirty="0"/>
              <a:t>, όχι θρησκευτικό προσηλυτισμό.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42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379464-E162-ECB0-58CE-2279AE92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9583"/>
          </a:xfrm>
        </p:spPr>
        <p:txBody>
          <a:bodyPr/>
          <a:lstStyle/>
          <a:p>
            <a:r>
              <a:rPr lang="el-GR" dirty="0"/>
              <a:t>Το προτεσταντικό ρήγμα και οι τέσσερις κρίσεις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6CAFCE-B97A-9B5F-D9B2-7BBE66C2A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Πολιτική κρίση: διάκριση μεταξύ "βέρων Αμερικανών" και αλλοεθνών/μεταναστών.</a:t>
            </a:r>
          </a:p>
          <a:p>
            <a:endParaRPr lang="el-GR" dirty="0"/>
          </a:p>
          <a:p>
            <a:r>
              <a:rPr lang="el-GR" dirty="0"/>
              <a:t>Οικονομική κρίση: βιομηχανοποίηση και δημιουργία ταξικών διακρίσεων.</a:t>
            </a:r>
          </a:p>
          <a:p>
            <a:endParaRPr lang="el-GR" dirty="0"/>
          </a:p>
          <a:p>
            <a:r>
              <a:rPr lang="el-GR" dirty="0"/>
              <a:t>Πολιτισμική κρίση: αστικοποίηση και αντίθεση μεταξύ επαρχίας και πόλεων.</a:t>
            </a:r>
          </a:p>
          <a:p>
            <a:endParaRPr lang="el-GR" dirty="0"/>
          </a:p>
          <a:p>
            <a:r>
              <a:rPr lang="el-GR" dirty="0"/>
              <a:t>Ιδεολογική κρίση: επιστημονική αμφισβήτηση της Βίβλου και της θείας αλήθειας.</a:t>
            </a:r>
          </a:p>
          <a:p>
            <a:endParaRPr lang="el-GR" dirty="0"/>
          </a:p>
          <a:p>
            <a:r>
              <a:rPr lang="el-GR" dirty="0"/>
              <a:t>Ο προτεσταντισμός αντιδρά νεωτερικά, δημιουργώντας δογματικά πολιτικά προγράμματα.</a:t>
            </a:r>
          </a:p>
          <a:p>
            <a:endParaRPr lang="el-GR" dirty="0"/>
          </a:p>
          <a:p>
            <a:r>
              <a:rPr lang="el-GR" dirty="0"/>
              <a:t>Το ενιαίο θρησκευτικό όραμα αντικαθίσταται από ποικίλες, συχνά αντικρουόμενες, κοσμοθεωρίες.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03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C2EC81-E804-244F-4CB7-8758E27E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9403"/>
          </a:xfrm>
        </p:spPr>
        <p:txBody>
          <a:bodyPr/>
          <a:lstStyle/>
          <a:p>
            <a:r>
              <a:rPr lang="el-GR" dirty="0" err="1"/>
              <a:t>Εκκοσμικευμένη</a:t>
            </a:r>
            <a:r>
              <a:rPr lang="el-GR" dirty="0"/>
              <a:t> επιστήμη και νέα πανεπιστήμια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9E0016-AB04-569E-B524-965520859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Η επιστήμη απομακρύνεται από τη θρησκευτική θεμελίωση, ακολουθώντας γερμανικά πρότυπα.</a:t>
            </a:r>
          </a:p>
          <a:p>
            <a:endParaRPr lang="el-GR" dirty="0"/>
          </a:p>
          <a:p>
            <a:r>
              <a:rPr lang="el-GR" dirty="0"/>
              <a:t>Οι κοινωνικές επιστήμες αναδεικνύουν τη συλλογική δράση έναντι του ατομικισμού.</a:t>
            </a:r>
          </a:p>
          <a:p>
            <a:endParaRPr lang="el-GR" dirty="0"/>
          </a:p>
          <a:p>
            <a:r>
              <a:rPr lang="el-GR" dirty="0"/>
              <a:t>Η κοινωνιολογία αμφισβητεί τη θεολογική βάση της κοινωνικής θεωρίας.</a:t>
            </a:r>
          </a:p>
          <a:p>
            <a:endParaRPr lang="el-GR" dirty="0"/>
          </a:p>
          <a:p>
            <a:r>
              <a:rPr lang="el-GR" dirty="0"/>
              <a:t>Η οικονομική σκέψη μετατοπίζεται από </a:t>
            </a:r>
            <a:r>
              <a:rPr lang="el-GR" dirty="0" err="1"/>
              <a:t>ατομοκεντρική</a:t>
            </a:r>
            <a:r>
              <a:rPr lang="el-GR" dirty="0"/>
              <a:t> σε </a:t>
            </a:r>
            <a:r>
              <a:rPr lang="el-GR" dirty="0" err="1"/>
              <a:t>κοινωνιο</a:t>
            </a:r>
            <a:r>
              <a:rPr lang="el-GR" dirty="0"/>
              <a:t>-κεντρική.</a:t>
            </a:r>
          </a:p>
          <a:p>
            <a:endParaRPr lang="el-GR" dirty="0"/>
          </a:p>
          <a:p>
            <a:r>
              <a:rPr lang="el-GR" dirty="0"/>
              <a:t>Νέα πανεπιστήμια αντικαθιστούν τα παλιά θεολογικά κολέγια.</a:t>
            </a:r>
          </a:p>
          <a:p>
            <a:endParaRPr lang="el-GR" dirty="0"/>
          </a:p>
          <a:p>
            <a:r>
              <a:rPr lang="el-GR" dirty="0"/>
              <a:t>Ο φιλελευθερισμός αποκτά κοινωνική και επιστημονική στήριξη.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6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9F381A-D191-CBAB-65D6-CF6D6624A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9583"/>
          </a:xfrm>
        </p:spPr>
        <p:txBody>
          <a:bodyPr/>
          <a:lstStyle/>
          <a:p>
            <a:r>
              <a:rPr lang="el-GR" dirty="0"/>
              <a:t>Νέες κοινωνικές εντάσεις και πολιτική μετατόπιση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65E851-7DBF-D3D2-7508-6D522D4A4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Οι αγρότες οργανώνονται (</a:t>
            </a:r>
            <a:r>
              <a:rPr lang="el-GR" dirty="0" err="1"/>
              <a:t>Grange</a:t>
            </a:r>
            <a:r>
              <a:rPr lang="el-GR" dirty="0"/>
              <a:t>, </a:t>
            </a:r>
            <a:r>
              <a:rPr lang="el-GR" dirty="0" err="1"/>
              <a:t>Populist</a:t>
            </a:r>
            <a:r>
              <a:rPr lang="el-GR" dirty="0"/>
              <a:t> </a:t>
            </a:r>
            <a:r>
              <a:rPr lang="el-GR" dirty="0" err="1"/>
              <a:t>Party</a:t>
            </a:r>
            <a:r>
              <a:rPr lang="el-GR" dirty="0"/>
              <a:t>) και αποκτούν πολιτική δύναμη.</a:t>
            </a:r>
          </a:p>
          <a:p>
            <a:endParaRPr lang="el-GR" dirty="0"/>
          </a:p>
          <a:p>
            <a:r>
              <a:rPr lang="el-GR" dirty="0"/>
              <a:t>Οι βιομηχανικοί εργάτες </a:t>
            </a:r>
            <a:r>
              <a:rPr lang="el-GR" dirty="0" err="1"/>
              <a:t>δαιμονοποιούνται</a:t>
            </a:r>
            <a:r>
              <a:rPr lang="el-GR" dirty="0"/>
              <a:t> λόγω βίαιων απεργιών.</a:t>
            </a:r>
          </a:p>
          <a:p>
            <a:endParaRPr lang="el-GR" dirty="0"/>
          </a:p>
          <a:p>
            <a:r>
              <a:rPr lang="el-GR" dirty="0"/>
              <a:t>Η εκβιομηχάνιση οδηγεί σε τεράστιες συγκεντρώσεις κεφαλαίου και νέες ανισότητες.</a:t>
            </a:r>
          </a:p>
          <a:p>
            <a:endParaRPr lang="el-GR" dirty="0"/>
          </a:p>
          <a:p>
            <a:r>
              <a:rPr lang="el-GR" dirty="0"/>
              <a:t>Η φτώχεια παύει να θεωρείται ηθικό ελάττωμα και αποκτά συστημική διάσταση.</a:t>
            </a:r>
          </a:p>
          <a:p>
            <a:endParaRPr lang="el-GR" dirty="0"/>
          </a:p>
          <a:p>
            <a:r>
              <a:rPr lang="el-GR" dirty="0"/>
              <a:t>Αρχίζει σταδιακή αποδοχή του κρατικού παρεμβατισμού και των κοινωνικών μεταρρυθμίσεων.</a:t>
            </a:r>
          </a:p>
          <a:p>
            <a:endParaRPr lang="el-GR" dirty="0"/>
          </a:p>
          <a:p>
            <a:r>
              <a:rPr lang="el-GR" dirty="0"/>
              <a:t>Η </a:t>
            </a:r>
            <a:r>
              <a:rPr lang="el-GR" dirty="0" err="1"/>
              <a:t>εκκοσμίκευση</a:t>
            </a:r>
            <a:r>
              <a:rPr lang="el-GR" dirty="0"/>
              <a:t> προχωρά με όρους ιδεολογικούς, θεσμικούς και πολιτικούς.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787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D5DB21-57BF-5D1C-568A-4770435E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73945"/>
          </a:xfrm>
        </p:spPr>
        <p:txBody>
          <a:bodyPr>
            <a:normAutofit/>
          </a:bodyPr>
          <a:lstStyle/>
          <a:p>
            <a:r>
              <a:rPr lang="el-GR" sz="2800" dirty="0"/>
              <a:t>Ο Α΄ Παγκόσμιος Πόλεμος και οι απαρχές του φονταμενταλισμού</a:t>
            </a:r>
            <a:endParaRPr lang="en-US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49F111-5B82-DC1C-3867-A17FE2B82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 πόλεμος ενίσχυσε τον πατριωτισμό αλλά όξυνε τη θρησκευτική κρίση.</a:t>
            </a:r>
          </a:p>
          <a:p>
            <a:endParaRPr lang="el-GR" dirty="0"/>
          </a:p>
          <a:p>
            <a:r>
              <a:rPr lang="el-GR" dirty="0"/>
              <a:t>Φιλελεύθεροι και συντηρητικοί προτεστάντες υποστήριξαν τον πόλεμο με διαφορετικά επιχειρήματα.</a:t>
            </a:r>
          </a:p>
          <a:p>
            <a:endParaRPr lang="el-GR" dirty="0"/>
          </a:p>
          <a:p>
            <a:r>
              <a:rPr lang="el-GR" dirty="0"/>
              <a:t>Μετά τον πόλεμο: </a:t>
            </a:r>
            <a:r>
              <a:rPr lang="el-GR" dirty="0" err="1"/>
              <a:t>εκκοσμίκευση</a:t>
            </a:r>
            <a:r>
              <a:rPr lang="el-GR" dirty="0"/>
              <a:t>, ελευθεριότητα και πολιτισμικές συγκρούσεις.</a:t>
            </a:r>
          </a:p>
          <a:p>
            <a:endParaRPr lang="el-GR" dirty="0"/>
          </a:p>
          <a:p>
            <a:r>
              <a:rPr lang="el-GR" dirty="0"/>
              <a:t>Αναδύεται κύμα θρησκευτικής αντίδρασης – «πολιτισμική κρίση» του μεσοπολέμου.</a:t>
            </a:r>
          </a:p>
          <a:p>
            <a:endParaRPr lang="el-GR" dirty="0"/>
          </a:p>
          <a:p>
            <a:r>
              <a:rPr lang="el-GR" dirty="0"/>
              <a:t>Η ποτοαπαγόρευση (1919) ως νίκη του προτεσταντικού ακτιβισμού.</a:t>
            </a:r>
          </a:p>
          <a:p>
            <a:endParaRPr lang="el-GR" dirty="0"/>
          </a:p>
          <a:p>
            <a:r>
              <a:rPr lang="el-GR" dirty="0"/>
              <a:t>Το Δια-εκκλησιαστικό Παγκόσμιο Κίνημα αποτυγχάνει λόγω συντηρητικής αντίδρασης.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1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20F5BF-7F3B-76ED-2517-9F3DF6627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220"/>
          </a:xfrm>
        </p:spPr>
        <p:txBody>
          <a:bodyPr/>
          <a:lstStyle/>
          <a:p>
            <a:r>
              <a:rPr lang="el-GR" dirty="0" err="1"/>
              <a:t>Δημιουργισμός</a:t>
            </a:r>
            <a:r>
              <a:rPr lang="el-GR" dirty="0"/>
              <a:t> και πολιτική σημασία της Φύσης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55829F-2C2A-3247-5DC4-6591C91B9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 </a:t>
            </a:r>
            <a:r>
              <a:rPr lang="el-GR" dirty="0" err="1"/>
              <a:t>Δημιουργισμός</a:t>
            </a:r>
            <a:r>
              <a:rPr lang="el-GR" dirty="0"/>
              <a:t> αρνείται την εξελικτική θεωρία και διεκδικεί επιστημονικό κύρος.</a:t>
            </a:r>
          </a:p>
          <a:p>
            <a:endParaRPr lang="el-GR" dirty="0"/>
          </a:p>
          <a:p>
            <a:r>
              <a:rPr lang="el-GR" dirty="0"/>
              <a:t>Η θρησκευτική αλήθεια διεκδικεί ρόλο στον ορισμό της φύσης.</a:t>
            </a:r>
          </a:p>
          <a:p>
            <a:endParaRPr lang="el-GR" dirty="0"/>
          </a:p>
          <a:p>
            <a:r>
              <a:rPr lang="el-GR" dirty="0"/>
              <a:t>Η φύση </a:t>
            </a:r>
            <a:r>
              <a:rPr lang="el-GR" dirty="0" err="1"/>
              <a:t>νοηματοδοτείται</a:t>
            </a:r>
            <a:r>
              <a:rPr lang="el-GR" dirty="0"/>
              <a:t> πολιτισμικά και κοινωνικά, όχι «αντικειμενικά».</a:t>
            </a:r>
          </a:p>
          <a:p>
            <a:endParaRPr lang="el-GR" dirty="0"/>
          </a:p>
          <a:p>
            <a:r>
              <a:rPr lang="el-GR" dirty="0"/>
              <a:t>Οι μονοθεϊστικές θρησκείες πολιτικοποίησαν τον θρησκευτικό λόγο.</a:t>
            </a:r>
          </a:p>
          <a:p>
            <a:endParaRPr lang="el-GR" dirty="0"/>
          </a:p>
          <a:p>
            <a:r>
              <a:rPr lang="el-GR" dirty="0"/>
              <a:t>Στον χριστιανισμό, η ένταση μεταξύ ελληνικού και ιουδαϊκού στοιχείου παραμένει.</a:t>
            </a:r>
          </a:p>
          <a:p>
            <a:endParaRPr lang="el-GR" dirty="0"/>
          </a:p>
          <a:p>
            <a:r>
              <a:rPr lang="el-GR" dirty="0"/>
              <a:t>Ο φονταμενταλισμός στις ΗΠΑ είναι η σύγχρονη εκδοχή της </a:t>
            </a:r>
            <a:r>
              <a:rPr lang="el-GR" dirty="0" err="1"/>
              <a:t>πολιτικοθρησκευτικής</a:t>
            </a:r>
            <a:r>
              <a:rPr lang="el-GR" dirty="0"/>
              <a:t> αποστολής.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75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2A3AD7-1AD7-4CC7-58E1-441EC6F89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1953"/>
          </a:xfrm>
        </p:spPr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φονταμενταλιστική</a:t>
            </a:r>
            <a:r>
              <a:rPr lang="el-GR" dirty="0"/>
              <a:t> οργάνωση και θεολογία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7C76CC-36E3-B1F0-C4B4-33233E447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Το 1919 ιδρύεται η Παγκόσμια Εταιρεία Χριστιανών Φονταμενταλιστών.</a:t>
            </a:r>
          </a:p>
          <a:p>
            <a:endParaRPr lang="el-GR" dirty="0"/>
          </a:p>
          <a:p>
            <a:r>
              <a:rPr lang="el-GR" dirty="0"/>
              <a:t>Το βιβλίο The Fundamentals (1910–15) αποτελεί ιδεολογικό μανιφέστο.</a:t>
            </a:r>
          </a:p>
          <a:p>
            <a:endParaRPr lang="el-GR" dirty="0"/>
          </a:p>
          <a:p>
            <a:r>
              <a:rPr lang="el-GR" dirty="0"/>
              <a:t>Ορίζονται οι 5 θεμελιώδεις αρχές πίστης (αλάθητο, παρθενία, ανάσταση κ.λπ.).</a:t>
            </a:r>
          </a:p>
          <a:p>
            <a:endParaRPr lang="el-GR" dirty="0"/>
          </a:p>
          <a:p>
            <a:r>
              <a:rPr lang="el-GR" dirty="0"/>
              <a:t>Ορίζεται αυστηρός κώδικας προσωπικής ηθικής (αντίθεση σε χορό, κινηματογράφο, αλκοόλ).</a:t>
            </a:r>
          </a:p>
          <a:p>
            <a:endParaRPr lang="el-GR" dirty="0"/>
          </a:p>
          <a:p>
            <a:r>
              <a:rPr lang="el-GR" dirty="0"/>
              <a:t>Η σύγκρουση μετατοπίζεται στο δημόσιο σχολείο (</a:t>
            </a:r>
            <a:r>
              <a:rPr lang="el-GR" dirty="0" err="1"/>
              <a:t>αντιδαρβινισμός</a:t>
            </a:r>
            <a:r>
              <a:rPr lang="el-GR" dirty="0"/>
              <a:t>).</a:t>
            </a:r>
          </a:p>
          <a:p>
            <a:endParaRPr lang="el-GR" dirty="0"/>
          </a:p>
          <a:p>
            <a:r>
              <a:rPr lang="el-GR" dirty="0"/>
              <a:t>Το ρεύμα αποκτά μαζική στήριξη και διεισδύει σε αγροτικές και </a:t>
            </a:r>
            <a:r>
              <a:rPr lang="el-GR" dirty="0" err="1"/>
              <a:t>μεσοδυτικές</a:t>
            </a:r>
            <a:r>
              <a:rPr lang="el-GR" dirty="0"/>
              <a:t> πολιτείες.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65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C93A59-3889-6380-E99F-2BE38716C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82491"/>
          </a:xfrm>
        </p:spPr>
        <p:txBody>
          <a:bodyPr/>
          <a:lstStyle/>
          <a:p>
            <a:r>
              <a:rPr lang="el-GR" dirty="0"/>
              <a:t>Πολιτική διάσταση και ηγεσία Μπράιαν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27AFF8-4E32-28A2-13C0-B37AC8675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Ο </a:t>
            </a:r>
            <a:r>
              <a:rPr lang="el-GR" dirty="0" err="1"/>
              <a:t>William</a:t>
            </a:r>
            <a:r>
              <a:rPr lang="el-GR" dirty="0"/>
              <a:t> </a:t>
            </a:r>
            <a:r>
              <a:rPr lang="el-GR" dirty="0" err="1"/>
              <a:t>Jennings</a:t>
            </a:r>
            <a:r>
              <a:rPr lang="el-GR" dirty="0"/>
              <a:t> </a:t>
            </a:r>
            <a:r>
              <a:rPr lang="el-GR" dirty="0" err="1"/>
              <a:t>Bryan</a:t>
            </a:r>
            <a:r>
              <a:rPr lang="el-GR" dirty="0"/>
              <a:t> ηγείται της </a:t>
            </a:r>
            <a:r>
              <a:rPr lang="el-GR" dirty="0" err="1"/>
              <a:t>αντιδαρβινιστικής</a:t>
            </a:r>
            <a:r>
              <a:rPr lang="el-GR" dirty="0"/>
              <a:t> εκστρατείας.</a:t>
            </a:r>
          </a:p>
          <a:p>
            <a:endParaRPr lang="el-GR" dirty="0"/>
          </a:p>
          <a:p>
            <a:r>
              <a:rPr lang="el-GR" dirty="0"/>
              <a:t>Θεωρεί τον δαρβινισμό απειλή για τη χριστιανική πίστη και τον πολιτισμό.</a:t>
            </a:r>
          </a:p>
          <a:p>
            <a:endParaRPr lang="el-GR" dirty="0"/>
          </a:p>
          <a:p>
            <a:r>
              <a:rPr lang="el-GR" dirty="0"/>
              <a:t>Συνδέει τον δαρβινισμό με τον </a:t>
            </a:r>
            <a:r>
              <a:rPr lang="el-GR" dirty="0" err="1"/>
              <a:t>νιτσεϊσμό</a:t>
            </a:r>
            <a:r>
              <a:rPr lang="el-GR" dirty="0"/>
              <a:t> και τον υλισμό της Γερμανίας.</a:t>
            </a:r>
          </a:p>
          <a:p>
            <a:endParaRPr lang="el-GR" dirty="0"/>
          </a:p>
          <a:p>
            <a:r>
              <a:rPr lang="el-GR" dirty="0"/>
              <a:t>Το </a:t>
            </a:r>
            <a:r>
              <a:rPr lang="el-GR" dirty="0" err="1"/>
              <a:t>αντι</a:t>
            </a:r>
            <a:r>
              <a:rPr lang="el-GR" dirty="0"/>
              <a:t>-εξελικτικό ρεύμα φέρνει το </a:t>
            </a:r>
            <a:r>
              <a:rPr lang="el-GR" dirty="0" err="1"/>
              <a:t>φονταμενταλιστικό</a:t>
            </a:r>
            <a:r>
              <a:rPr lang="el-GR" dirty="0"/>
              <a:t> κίνημα στο επίκεντρο.</a:t>
            </a:r>
          </a:p>
          <a:p>
            <a:endParaRPr lang="el-GR" dirty="0"/>
          </a:p>
          <a:p>
            <a:r>
              <a:rPr lang="el-GR" dirty="0"/>
              <a:t>Οι </a:t>
            </a:r>
            <a:r>
              <a:rPr lang="el-GR" dirty="0" err="1"/>
              <a:t>προχιλιαστές</a:t>
            </a:r>
            <a:r>
              <a:rPr lang="el-GR" dirty="0"/>
              <a:t> αποκτούν πολιτική επιρροή ως «σωτήρες» του αμερικανικού πολιτισμού.</a:t>
            </a:r>
          </a:p>
          <a:p>
            <a:endParaRPr lang="el-GR" dirty="0"/>
          </a:p>
          <a:p>
            <a:r>
              <a:rPr lang="el-GR" dirty="0"/>
              <a:t>Το κίνημα εξαπλώνεται και αποκτά εθνική αναγνώριση.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53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94E5D1-7225-4E17-3C04-F4A20657F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19224"/>
          </a:xfrm>
        </p:spPr>
        <p:txBody>
          <a:bodyPr/>
          <a:lstStyle/>
          <a:p>
            <a:r>
              <a:rPr lang="el-GR" dirty="0"/>
              <a:t>Εκκλησιαστικές συγκρούσεις και ρήγματα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41D1192-08BD-0817-8745-B69EFD79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Οι συγκρούσεις κορυφώνονται στις Βαπτιστικές και Πρεσβυτεριανές Εκκλησίες.</a:t>
            </a:r>
          </a:p>
          <a:p>
            <a:endParaRPr lang="el-GR" dirty="0"/>
          </a:p>
          <a:p>
            <a:r>
              <a:rPr lang="el-GR" dirty="0"/>
              <a:t>Οι φονταμενταλιστές επιδιώκουν επιβολή συμβόλου πίστης – αποτυγχάνουν.</a:t>
            </a:r>
          </a:p>
          <a:p>
            <a:endParaRPr lang="el-GR" dirty="0"/>
          </a:p>
          <a:p>
            <a:r>
              <a:rPr lang="el-GR" dirty="0"/>
              <a:t>Η Βαπτιστική </a:t>
            </a:r>
            <a:r>
              <a:rPr lang="el-GR" dirty="0" err="1"/>
              <a:t>Βίβλικη</a:t>
            </a:r>
            <a:r>
              <a:rPr lang="el-GR" dirty="0"/>
              <a:t> Ένωση (</a:t>
            </a:r>
            <a:r>
              <a:rPr lang="el-GR" dirty="0" err="1"/>
              <a:t>Baptist</a:t>
            </a:r>
            <a:r>
              <a:rPr lang="el-GR" dirty="0"/>
              <a:t> </a:t>
            </a:r>
            <a:r>
              <a:rPr lang="el-GR" dirty="0" err="1"/>
              <a:t>Bible</a:t>
            </a:r>
            <a:r>
              <a:rPr lang="el-GR" dirty="0"/>
              <a:t> Union) ιδρύεται από σκληροπυρηνικούς.</a:t>
            </a:r>
          </a:p>
          <a:p>
            <a:endParaRPr lang="el-GR" dirty="0"/>
          </a:p>
          <a:p>
            <a:r>
              <a:rPr lang="el-GR" dirty="0"/>
              <a:t>Στην Πρεσβυτεριανή Εκκλησία ξεσπά σύγκρουση μετά το κήρυγμα </a:t>
            </a:r>
            <a:r>
              <a:rPr lang="el-GR" dirty="0" err="1"/>
              <a:t>Φόσντικ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/>
              <a:t>Οι μετριοπαθείς φονταμενταλιστές σταδιακά απομονώνονται.</a:t>
            </a:r>
          </a:p>
          <a:p>
            <a:endParaRPr lang="el-GR" dirty="0"/>
          </a:p>
          <a:p>
            <a:r>
              <a:rPr lang="el-GR" dirty="0"/>
              <a:t>Το κίνημα αρχίζει να χάνει έδαφος εντός των μεγάλων εκκλησιών.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802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975EBB-0C71-25E3-B67B-DFFB1BF2F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55956"/>
          </a:xfrm>
        </p:spPr>
        <p:txBody>
          <a:bodyPr>
            <a:normAutofit fontScale="90000"/>
          </a:bodyPr>
          <a:lstStyle/>
          <a:p>
            <a:r>
              <a:rPr lang="el-GR" dirty="0"/>
              <a:t>Η παρακμή και η μεταμόρφωση του φονταμενταλισμού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053521-8AAE-05E1-7EAB-0FC7F99C5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Μετά το 1925, ο φονταμενταλισμός χάνει μαζική υποστήριξη.</a:t>
            </a:r>
          </a:p>
          <a:p>
            <a:endParaRPr lang="el-GR" dirty="0"/>
          </a:p>
          <a:p>
            <a:r>
              <a:rPr lang="el-GR" dirty="0"/>
              <a:t>Επιστρέφει ως μειοψηφικό, απομονωμένο ρεύμα εντός νέων εκκλησιών.</a:t>
            </a:r>
          </a:p>
          <a:p>
            <a:endParaRPr lang="el-GR" dirty="0"/>
          </a:p>
          <a:p>
            <a:r>
              <a:rPr lang="el-GR" dirty="0"/>
              <a:t>Οι συγκρούσεις για τις ιεραποστολές αποκρυσταλλώνουν την πόλωση με τους φιλελεύθερους.</a:t>
            </a:r>
          </a:p>
          <a:p>
            <a:endParaRPr lang="el-GR" dirty="0"/>
          </a:p>
          <a:p>
            <a:r>
              <a:rPr lang="el-GR" dirty="0"/>
              <a:t>Η αντίθεση στην Κοινωνία των Εθνών και στη δια-εκκλησιαστική ένωση ενισχύει τον συντηρητισμό.</a:t>
            </a:r>
          </a:p>
          <a:p>
            <a:endParaRPr lang="el-GR" dirty="0"/>
          </a:p>
          <a:p>
            <a:r>
              <a:rPr lang="el-GR" dirty="0"/>
              <a:t>Ο φονταμενταλισμός εξελίσσεται σε εθνικιστικό, </a:t>
            </a:r>
            <a:r>
              <a:rPr lang="el-GR" dirty="0" err="1"/>
              <a:t>αντικοσμικό</a:t>
            </a:r>
            <a:r>
              <a:rPr lang="el-GR" dirty="0"/>
              <a:t> και </a:t>
            </a:r>
            <a:r>
              <a:rPr lang="el-GR" dirty="0" err="1"/>
              <a:t>αντικοσμοπολίτικο</a:t>
            </a:r>
            <a:r>
              <a:rPr lang="el-GR" dirty="0"/>
              <a:t> ρεύμα.</a:t>
            </a:r>
          </a:p>
          <a:p>
            <a:endParaRPr lang="el-GR" dirty="0"/>
          </a:p>
          <a:p>
            <a:r>
              <a:rPr lang="el-GR" dirty="0"/>
              <a:t>Παραμένει παρών ως «επιθετικός συντηρητισμός» που αντιστέκεται στη νεωτερικότητα.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2C3E78-78CF-8929-CADB-A531C43D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3586"/>
          </a:xfrm>
        </p:spPr>
        <p:txBody>
          <a:bodyPr>
            <a:normAutofit/>
          </a:bodyPr>
          <a:lstStyle/>
          <a:p>
            <a:r>
              <a:rPr lang="el-GR" sz="2800" dirty="0"/>
              <a:t>Η αναβίωση του φονταμενταλισμού στη μεταπολεμική Αμερική</a:t>
            </a:r>
            <a:endParaRPr lang="en-US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96E086-65E2-C1E2-169D-06CC68FB2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Οι φονταμενταλιστές διατήρησαν τη δράση τους μετά το 1925, παρά την κοινωνική απομόνωση.</a:t>
            </a:r>
          </a:p>
          <a:p>
            <a:endParaRPr lang="el-GR" dirty="0"/>
          </a:p>
          <a:p>
            <a:r>
              <a:rPr lang="el-GR" dirty="0"/>
              <a:t>Δημιούργησαν δίκτυα εκκλησιών, ραδιοφωνικών σταθμών και θρησκευτικών ομάδων.</a:t>
            </a:r>
          </a:p>
          <a:p>
            <a:endParaRPr lang="el-GR" dirty="0"/>
          </a:p>
          <a:p>
            <a:r>
              <a:rPr lang="el-GR" dirty="0"/>
              <a:t>Η έμφαση μετατοπίστηκε στον «ευαγγελικό φονταμενταλισμό» με θετικό, ενωτικό λόγο.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Μπίλλυ</a:t>
            </a:r>
            <a:r>
              <a:rPr lang="el-GR" dirty="0"/>
              <a:t> </a:t>
            </a:r>
            <a:r>
              <a:rPr lang="el-GR" dirty="0" err="1"/>
              <a:t>Γκράχαμ</a:t>
            </a:r>
            <a:r>
              <a:rPr lang="el-GR" dirty="0"/>
              <a:t> αναδείχθηκε σε κεντρική μορφή του νέου ρεύματος.</a:t>
            </a:r>
          </a:p>
          <a:p>
            <a:endParaRPr lang="el-GR" dirty="0"/>
          </a:p>
          <a:p>
            <a:r>
              <a:rPr lang="el-GR" dirty="0"/>
              <a:t>Η Εθνική Εταιρία των Ευαγγελικών (NAE) συντόνισε και στήριξε το κίνημα.</a:t>
            </a:r>
          </a:p>
          <a:p>
            <a:endParaRPr lang="el-GR" dirty="0"/>
          </a:p>
          <a:p>
            <a:r>
              <a:rPr lang="el-GR" dirty="0"/>
              <a:t>Αναπτύχθηκε θεολογία προσιτή και συναινετική, </a:t>
            </a:r>
            <a:r>
              <a:rPr lang="el-GR" dirty="0" err="1"/>
              <a:t>υπερομολογιακή</a:t>
            </a:r>
            <a:r>
              <a:rPr lang="el-GR" dirty="0"/>
              <a:t> και απολιτική.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133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108E81-1AF9-D742-3F81-A769F3982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3586"/>
          </a:xfrm>
        </p:spPr>
        <p:txBody>
          <a:bodyPr>
            <a:normAutofit fontScale="90000"/>
          </a:bodyPr>
          <a:lstStyle/>
          <a:p>
            <a:r>
              <a:rPr lang="el-GR" dirty="0"/>
              <a:t>Ο </a:t>
            </a:r>
            <a:r>
              <a:rPr lang="el-GR" dirty="0" err="1"/>
              <a:t>αντικομμουνισμός</a:t>
            </a:r>
            <a:r>
              <a:rPr lang="el-GR" dirty="0"/>
              <a:t> και η πολιτικοποίηση του κινήματος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67F9C7-0BC2-4F0A-C0A8-680886F73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Η NAE συνδέθηκε έμμεσα με την </a:t>
            </a:r>
            <a:r>
              <a:rPr lang="el-GR" dirty="0" err="1"/>
              <a:t>αντικομμουνιστική</a:t>
            </a:r>
            <a:r>
              <a:rPr lang="el-GR" dirty="0"/>
              <a:t> σταυροφορία.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Μπίλλυ</a:t>
            </a:r>
            <a:r>
              <a:rPr lang="el-GR" dirty="0"/>
              <a:t> </a:t>
            </a:r>
            <a:r>
              <a:rPr lang="el-GR" dirty="0" err="1"/>
              <a:t>Γκράχαμ</a:t>
            </a:r>
            <a:r>
              <a:rPr lang="el-GR" dirty="0"/>
              <a:t> και άλλοι ευαγγελικοί ηγέτες στήριξαν τον </a:t>
            </a:r>
            <a:r>
              <a:rPr lang="el-GR" dirty="0" err="1"/>
              <a:t>Μακάρθυ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/>
              <a:t>Το </a:t>
            </a:r>
            <a:r>
              <a:rPr lang="el-GR" dirty="0" err="1"/>
              <a:t>φονταμενταλιστικό</a:t>
            </a:r>
            <a:r>
              <a:rPr lang="el-GR" dirty="0"/>
              <a:t> κήρυγμα προσέλκυσε λαϊκή υποστήριξη στον Ψυχρό Πόλεμο.</a:t>
            </a:r>
          </a:p>
          <a:p>
            <a:endParaRPr lang="el-GR" dirty="0"/>
          </a:p>
          <a:p>
            <a:r>
              <a:rPr lang="el-GR" dirty="0"/>
              <a:t>Ο μακαρθισμός βοήθησε στην ανάδειξη των ευαγγελικών ως δύναμη επιρροής.</a:t>
            </a:r>
          </a:p>
          <a:p>
            <a:endParaRPr lang="el-GR" dirty="0"/>
          </a:p>
          <a:p>
            <a:r>
              <a:rPr lang="el-GR" dirty="0"/>
              <a:t>Η σύγκρουση με τις φιλελεύθερες εκκλησίες αναζωπυρώθηκε.</a:t>
            </a:r>
          </a:p>
          <a:p>
            <a:endParaRPr lang="el-GR" dirty="0"/>
          </a:p>
          <a:p>
            <a:r>
              <a:rPr lang="el-GR" dirty="0"/>
              <a:t>Φονταμενταλιστές και </a:t>
            </a:r>
            <a:r>
              <a:rPr lang="el-GR" dirty="0" err="1"/>
              <a:t>νεο</a:t>
            </a:r>
            <a:r>
              <a:rPr lang="el-GR" dirty="0"/>
              <a:t>-ευαγγελικοί διαφοροποιήθηκαν σε ρητορική και στρατηγική.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094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AA9DB2-78C6-14A5-0187-5F22C02D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4861"/>
          </a:xfrm>
        </p:spPr>
        <p:txBody>
          <a:bodyPr/>
          <a:lstStyle/>
          <a:p>
            <a:r>
              <a:rPr lang="el-GR" dirty="0"/>
              <a:t>Η συμμαχία με το Ρεπουμπλικανικό Κόμμα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008831-F2A5-16CA-4602-67D13ABAD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 </a:t>
            </a:r>
            <a:r>
              <a:rPr lang="el-GR" dirty="0" err="1"/>
              <a:t>Γκράχαμ</a:t>
            </a:r>
            <a:r>
              <a:rPr lang="el-GR" dirty="0"/>
              <a:t> στήριξε </a:t>
            </a:r>
            <a:r>
              <a:rPr lang="el-GR" dirty="0" err="1"/>
              <a:t>Αϊζενχάουερ</a:t>
            </a:r>
            <a:r>
              <a:rPr lang="el-GR" dirty="0"/>
              <a:t> και Νίξον, δίνοντας πολιτικό βάθος στο κίνημα.</a:t>
            </a:r>
          </a:p>
          <a:p>
            <a:endParaRPr lang="el-GR" dirty="0"/>
          </a:p>
          <a:p>
            <a:r>
              <a:rPr lang="el-GR" dirty="0"/>
              <a:t>Η θρησκεία εισήλθε στρατηγικά στην εκλογική πολιτική μέσω του ευαγγελικού ακροατηρίου.</a:t>
            </a:r>
          </a:p>
          <a:p>
            <a:endParaRPr lang="el-GR" dirty="0"/>
          </a:p>
          <a:p>
            <a:r>
              <a:rPr lang="el-GR" dirty="0"/>
              <a:t>Εμφανίστηκαν προσωπικές σχέσεις μεταξύ ηγετών θρησκείας και πολιτικής.</a:t>
            </a:r>
          </a:p>
          <a:p>
            <a:endParaRPr lang="el-GR" dirty="0"/>
          </a:p>
          <a:p>
            <a:r>
              <a:rPr lang="el-GR" dirty="0"/>
              <a:t>Η στήριξη ήταν προσεκτική, διακριτική και χωρίς θεσμική δέσμευση.</a:t>
            </a:r>
          </a:p>
          <a:p>
            <a:endParaRPr lang="el-GR" dirty="0"/>
          </a:p>
          <a:p>
            <a:r>
              <a:rPr lang="el-GR" dirty="0"/>
              <a:t>Ο Νίξον χρησιμοποίησε το δίκτυο του </a:t>
            </a:r>
            <a:r>
              <a:rPr lang="el-GR" dirty="0" err="1"/>
              <a:t>Γκράχαμ</a:t>
            </a:r>
            <a:r>
              <a:rPr lang="el-GR" dirty="0"/>
              <a:t> για πολιτική υποστήριξη.</a:t>
            </a:r>
          </a:p>
          <a:p>
            <a:endParaRPr lang="el-GR" dirty="0"/>
          </a:p>
          <a:p>
            <a:r>
              <a:rPr lang="el-GR" dirty="0"/>
              <a:t>Το σκάνδαλο </a:t>
            </a:r>
            <a:r>
              <a:rPr lang="el-GR" dirty="0" err="1"/>
              <a:t>Watergate</a:t>
            </a:r>
            <a:r>
              <a:rPr lang="el-GR" dirty="0"/>
              <a:t> διέκοψε προσωρινά τη φανερή συμμαχία.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298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677BCA-6632-9625-8F9D-CC8D65E19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96136"/>
          </a:xfrm>
        </p:spPr>
        <p:txBody>
          <a:bodyPr/>
          <a:lstStyle/>
          <a:p>
            <a:r>
              <a:rPr lang="el-GR" dirty="0"/>
              <a:t>Η κρίση του ’60 και η ιδεολογική μεταμόρφωση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FAEF4D-A9CF-94F0-9281-BE2884A46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Η δεκαετία του ’60 έφερε πολιτισμικό εμφύλιο μεταξύ συντηρητισμού και προοδευτισμού.</a:t>
            </a:r>
          </a:p>
          <a:p>
            <a:endParaRPr lang="el-GR" dirty="0"/>
          </a:p>
          <a:p>
            <a:r>
              <a:rPr lang="el-GR" dirty="0"/>
              <a:t>Οι ευαγγελικοί κινητοποιούνται πολιτικά για να υπερασπιστούν παραδοσιακές αξίες.</a:t>
            </a:r>
          </a:p>
          <a:p>
            <a:endParaRPr lang="el-GR" dirty="0"/>
          </a:p>
          <a:p>
            <a:r>
              <a:rPr lang="el-GR" dirty="0"/>
              <a:t>Ο κομφορμισμός του ’50 έδωσε τη θέση του στην αμφισβήτηση των </a:t>
            </a:r>
            <a:r>
              <a:rPr lang="el-GR" dirty="0" err="1"/>
              <a:t>baby</a:t>
            </a:r>
            <a:r>
              <a:rPr lang="el-GR" dirty="0"/>
              <a:t> </a:t>
            </a:r>
            <a:r>
              <a:rPr lang="el-GR" dirty="0" err="1"/>
              <a:t>boomers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/>
              <a:t>Το </a:t>
            </a:r>
            <a:r>
              <a:rPr lang="el-GR" dirty="0" err="1"/>
              <a:t>φονταμενταλιστικό</a:t>
            </a:r>
            <a:r>
              <a:rPr lang="el-GR" dirty="0"/>
              <a:t> κήρυγμα προσαρμόστηκε στις νέες πολιτισμικές προκλήσεις.</a:t>
            </a:r>
          </a:p>
          <a:p>
            <a:endParaRPr lang="el-GR" dirty="0"/>
          </a:p>
          <a:p>
            <a:r>
              <a:rPr lang="el-GR" dirty="0"/>
              <a:t>Εμφανίστηκαν νέες μορφές θρησκευτικής συμμετοχής στα πανεπιστήμια.</a:t>
            </a:r>
          </a:p>
          <a:p>
            <a:endParaRPr lang="el-GR" dirty="0"/>
          </a:p>
          <a:p>
            <a:r>
              <a:rPr lang="el-GR" dirty="0"/>
              <a:t>Το κίνημα κερδίζει δυναμική, ενοποιώντας αντιδράσεις σε ηθικά και κοινωνικά θέματα.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950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F66203-7142-8466-ED69-34B82938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02132"/>
          </a:xfrm>
        </p:spPr>
        <p:txBody>
          <a:bodyPr/>
          <a:lstStyle/>
          <a:p>
            <a:r>
              <a:rPr lang="el-GR" dirty="0"/>
              <a:t>Από θρησκευτικό σε πολιτικό φονταμενταλισμό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B3DDF6-A0B6-9234-1DFD-947EF7004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Το νέο δόγμα στόχευε στην πλήρη </a:t>
            </a:r>
            <a:r>
              <a:rPr lang="el-GR" dirty="0" err="1"/>
              <a:t>θρησκευτικοποίηση</a:t>
            </a:r>
            <a:r>
              <a:rPr lang="el-GR" dirty="0"/>
              <a:t> του δημόσιου βίου.</a:t>
            </a:r>
          </a:p>
          <a:p>
            <a:endParaRPr lang="el-GR" dirty="0"/>
          </a:p>
          <a:p>
            <a:r>
              <a:rPr lang="el-GR" dirty="0"/>
              <a:t>Οι ευαγγελικοί συνεργάστηκαν με το Ρεπουμπλικανικό κόμμα σε κρίσιμες εκλογές.</a:t>
            </a:r>
          </a:p>
          <a:p>
            <a:endParaRPr lang="el-GR" dirty="0"/>
          </a:p>
          <a:p>
            <a:r>
              <a:rPr lang="el-GR" dirty="0"/>
              <a:t>Αναπτύχθηκαν θεσμοί, ΜΜΕ και </a:t>
            </a:r>
            <a:r>
              <a:rPr lang="el-GR" dirty="0" err="1"/>
              <a:t>think</a:t>
            </a:r>
            <a:r>
              <a:rPr lang="el-GR" dirty="0"/>
              <a:t> </a:t>
            </a:r>
            <a:r>
              <a:rPr lang="el-GR" dirty="0" err="1"/>
              <a:t>tanks</a:t>
            </a:r>
            <a:r>
              <a:rPr lang="el-GR" dirty="0"/>
              <a:t> που πρόβαλλαν </a:t>
            </a:r>
            <a:r>
              <a:rPr lang="el-GR" dirty="0" err="1"/>
              <a:t>φονταμενταλιστικές</a:t>
            </a:r>
            <a:r>
              <a:rPr lang="el-GR" dirty="0"/>
              <a:t> θέσεις.</a:t>
            </a:r>
          </a:p>
          <a:p>
            <a:endParaRPr lang="el-GR" dirty="0"/>
          </a:p>
          <a:p>
            <a:r>
              <a:rPr lang="el-GR" dirty="0"/>
              <a:t>Η θεολογία έγινε εργαλείο πολιτικής στρατηγικής και ταυτότητας.</a:t>
            </a:r>
          </a:p>
          <a:p>
            <a:endParaRPr lang="el-GR" dirty="0"/>
          </a:p>
          <a:p>
            <a:r>
              <a:rPr lang="el-GR" dirty="0"/>
              <a:t>Ο εκχριστιανισμός της πολιτικής ταυτότητας υπερβαίνει τα εκκλησιαστικά όρια.</a:t>
            </a:r>
          </a:p>
          <a:p>
            <a:endParaRPr lang="el-GR" dirty="0"/>
          </a:p>
          <a:p>
            <a:r>
              <a:rPr lang="el-GR" dirty="0"/>
              <a:t>Ο ευαγγελικός φονταμενταλισμός έγινε πυλώνας της Αμερικανικής Δεξιάς.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068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B94ECC-D940-3101-460A-B239101D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13227"/>
          </a:xfrm>
        </p:spPr>
        <p:txBody>
          <a:bodyPr/>
          <a:lstStyle/>
          <a:p>
            <a:r>
              <a:rPr lang="el-GR" dirty="0"/>
              <a:t>Από τον </a:t>
            </a:r>
            <a:r>
              <a:rPr lang="el-GR" dirty="0" err="1"/>
              <a:t>δημιουργισμό</a:t>
            </a:r>
            <a:r>
              <a:rPr lang="el-GR" dirty="0"/>
              <a:t> στον φονταμενταλισμό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0299F4-2127-1EE8-211C-C5E3B9B90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Η θεωρία της εξέλιξης προκάλεσε αντίδραση θεολόγων και κοινής γνώμης στις ΗΠΑ.</a:t>
            </a:r>
          </a:p>
          <a:p>
            <a:endParaRPr lang="el-GR" dirty="0"/>
          </a:p>
          <a:p>
            <a:r>
              <a:rPr lang="el-GR" dirty="0"/>
              <a:t>Προοδευτικοί προτεστάντες επιχείρησαν συμβιβασμό μεταξύ πίστης και δαρβινισμού.</a:t>
            </a:r>
          </a:p>
          <a:p>
            <a:endParaRPr lang="el-GR" dirty="0"/>
          </a:p>
          <a:p>
            <a:r>
              <a:rPr lang="el-GR" dirty="0"/>
              <a:t>Επιστήμονες όπως ο </a:t>
            </a:r>
            <a:r>
              <a:rPr lang="el-GR" dirty="0" err="1"/>
              <a:t>Αγκασίζ</a:t>
            </a:r>
            <a:r>
              <a:rPr lang="el-GR" dirty="0"/>
              <a:t> υποστήριξαν θεϊκή δημιουργία για επιστημονικούς λόγους.</a:t>
            </a:r>
          </a:p>
          <a:p>
            <a:endParaRPr lang="el-GR" dirty="0"/>
          </a:p>
          <a:p>
            <a:r>
              <a:rPr lang="el-GR" dirty="0"/>
              <a:t>Οι περισσότεροι χριστιανοί αποδέχονταν παλαιότητα της Γης αλλά όχι εξέλιξη του ανθρώπου.</a:t>
            </a:r>
          </a:p>
          <a:p>
            <a:endParaRPr lang="el-GR" dirty="0"/>
          </a:p>
          <a:p>
            <a:r>
              <a:rPr lang="el-GR" dirty="0"/>
              <a:t>Δημιουργήθηκαν συμβιβαστικές θεωρίες: «διάκενο» και «ημέρες-εποχές».</a:t>
            </a:r>
          </a:p>
          <a:p>
            <a:endParaRPr lang="el-GR" dirty="0"/>
          </a:p>
          <a:p>
            <a:r>
              <a:rPr lang="el-GR" dirty="0"/>
              <a:t>Ο φονταμενταλισμός απέρριψε τον δαρβινισμό ως ηθικά και πνευματικά διαβρωτικό.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0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5CA490-AE34-454B-CEC8-8361A29F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1037"/>
          </a:xfrm>
        </p:spPr>
        <p:txBody>
          <a:bodyPr>
            <a:normAutofit fontScale="90000"/>
          </a:bodyPr>
          <a:lstStyle/>
          <a:p>
            <a:r>
              <a:rPr lang="el-GR" dirty="0"/>
              <a:t>Η επιστήμη στη Δύση και η απομάγευση του σύμπαντος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FC09B8-3F1A-973A-B147-245B0DF50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Η επιστήμη αναδύθηκε στο πλαίσιο της Μεταρρύθμισης και της Αντιμεταρρύθμισης.</a:t>
            </a:r>
          </a:p>
          <a:p>
            <a:endParaRPr lang="el-GR" dirty="0"/>
          </a:p>
          <a:p>
            <a:r>
              <a:rPr lang="el-GR" dirty="0"/>
              <a:t>Η φύση απέκτησε πολιτικό και ιδεολογικό φορτίο.</a:t>
            </a:r>
          </a:p>
          <a:p>
            <a:endParaRPr lang="el-GR" dirty="0"/>
          </a:p>
          <a:p>
            <a:r>
              <a:rPr lang="el-GR" dirty="0"/>
              <a:t>Ο νευτώνειος κόσμος νομιμοποίησε τον φιλελευθερισμό.</a:t>
            </a:r>
          </a:p>
          <a:p>
            <a:endParaRPr lang="el-GR" dirty="0"/>
          </a:p>
          <a:p>
            <a:r>
              <a:rPr lang="el-GR" dirty="0"/>
              <a:t>Η επιστήμη έγινε πεδίο σύγκρουσης μεταφυσικών και πολιτικών οραμάτων.</a:t>
            </a:r>
          </a:p>
          <a:p>
            <a:endParaRPr lang="el-GR" dirty="0"/>
          </a:p>
          <a:p>
            <a:r>
              <a:rPr lang="el-GR" dirty="0"/>
              <a:t>Η εμφάνιση κομητών πυροδότησε νέες ερμηνείες – από θεϊκές προειδοποιήσεις σε φυσικά φαινόμενα.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Ινκρίς</a:t>
            </a:r>
            <a:r>
              <a:rPr lang="el-GR" dirty="0"/>
              <a:t> Μάδερ αντικατοπτρίζει τη μετατόπιση από θεολογική αυστηρότητα σε ηθικό συμβολισμό.</a:t>
            </a:r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2E649B7-9E6B-B1F6-016E-7302D3D4C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</p:spTree>
    <p:extLst>
      <p:ext uri="{BB962C8B-B14F-4D97-AF65-F5344CB8AC3E}">
        <p14:creationId xmlns:p14="http://schemas.microsoft.com/office/powerpoint/2010/main" val="7418485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4313BF-5AA4-BFC5-A68A-86B396494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4861"/>
          </a:xfrm>
        </p:spPr>
        <p:txBody>
          <a:bodyPr/>
          <a:lstStyle/>
          <a:p>
            <a:r>
              <a:rPr lang="el-GR" dirty="0"/>
              <a:t>Ο ρόλος του Πράις και της θεωρίας της Νεαρής Γης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0648CC-8D2F-E28A-0069-048F15E6D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Ο Τζορτζ Πράις αναβίωσε τη γεωλογία του κατακλυσμού βασισμένος στα οράματα της Έλεν Γουάιτ.</a:t>
            </a:r>
          </a:p>
          <a:p>
            <a:endParaRPr lang="el-GR" dirty="0"/>
          </a:p>
          <a:p>
            <a:r>
              <a:rPr lang="el-GR" dirty="0"/>
              <a:t>Υποστήριξε ότι η Γη δημιουργήθηκε πριν 6.000 χρόνια και ότι τα απολιθώματα οφείλονται στον Κατακλυσμό.</a:t>
            </a:r>
          </a:p>
          <a:p>
            <a:endParaRPr lang="el-GR" dirty="0"/>
          </a:p>
          <a:p>
            <a:r>
              <a:rPr lang="el-GR" dirty="0"/>
              <a:t>Η θεωρία του ήταν περιθωριακή αλλά άσκησε επιρροή στους μεταγενέστερους φονταμενταλιστές.</a:t>
            </a:r>
          </a:p>
          <a:p>
            <a:endParaRPr lang="el-GR" dirty="0"/>
          </a:p>
          <a:p>
            <a:r>
              <a:rPr lang="el-GR" dirty="0"/>
              <a:t>Ο Πράις ίδρυσε την Εταιρεία Θρησκείας και Επιστήμης, αλλά σύντομα διασπάστηκε.</a:t>
            </a:r>
          </a:p>
          <a:p>
            <a:endParaRPr lang="el-GR" dirty="0"/>
          </a:p>
          <a:p>
            <a:r>
              <a:rPr lang="el-GR" dirty="0"/>
              <a:t>Το ενδιαφέρον μετατοπίστηκε από τη βιολογία στη γεωλογία ως πιο «χειροπιαστή» απόδειξη.</a:t>
            </a:r>
          </a:p>
          <a:p>
            <a:endParaRPr lang="el-GR" dirty="0"/>
          </a:p>
          <a:p>
            <a:r>
              <a:rPr lang="el-GR" dirty="0"/>
              <a:t>Ο Πράις επηρέασε μεταγενέστερες οργανώσεις που στήριξαν τον </a:t>
            </a:r>
            <a:r>
              <a:rPr lang="el-GR" dirty="0" err="1"/>
              <a:t>αντιδαρβινισμό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899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5B6306-FCF3-63EE-CAF4-13AF2B88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42312"/>
          </a:xfrm>
        </p:spPr>
        <p:txBody>
          <a:bodyPr>
            <a:normAutofit/>
          </a:bodyPr>
          <a:lstStyle/>
          <a:p>
            <a:r>
              <a:rPr lang="el-GR" sz="2800" dirty="0"/>
              <a:t>Η επιστροφή της Νεαρής Γης – Μεταπολεμικός </a:t>
            </a:r>
            <a:r>
              <a:rPr lang="el-GR" sz="2800" dirty="0" err="1"/>
              <a:t>δημιουργισμός</a:t>
            </a:r>
            <a:endParaRPr lang="en-US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40061D-7A29-D451-8C30-DE2D078CE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Το 1961 εκδίδεται το βιβλίο The </a:t>
            </a:r>
            <a:r>
              <a:rPr lang="el-GR" dirty="0" err="1"/>
              <a:t>Genesis</a:t>
            </a:r>
            <a:r>
              <a:rPr lang="el-GR" dirty="0"/>
              <a:t> </a:t>
            </a:r>
            <a:r>
              <a:rPr lang="el-GR" dirty="0" err="1"/>
              <a:t>Flood</a:t>
            </a:r>
            <a:r>
              <a:rPr lang="el-GR" dirty="0"/>
              <a:t> από </a:t>
            </a:r>
            <a:r>
              <a:rPr lang="el-GR" dirty="0" err="1"/>
              <a:t>Whitcomb</a:t>
            </a:r>
            <a:r>
              <a:rPr lang="el-GR" dirty="0"/>
              <a:t> και </a:t>
            </a:r>
            <a:r>
              <a:rPr lang="el-GR" dirty="0" err="1"/>
              <a:t>Morris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/>
              <a:t>Υποστήριζαν ότι η Βίβλος εξηγεί επαρκώς την προέλευση της ζωής και της γεωλογίας.</a:t>
            </a:r>
          </a:p>
          <a:p>
            <a:endParaRPr lang="el-GR" dirty="0"/>
          </a:p>
          <a:p>
            <a:r>
              <a:rPr lang="el-GR" dirty="0" err="1"/>
              <a:t>Επανέφεραν</a:t>
            </a:r>
            <a:r>
              <a:rPr lang="el-GR" dirty="0"/>
              <a:t> το μοντέλο της Νεαρής Γης και του βιβλικού Κατακλυσμού.</a:t>
            </a:r>
          </a:p>
          <a:p>
            <a:endParaRPr lang="el-GR" dirty="0"/>
          </a:p>
          <a:p>
            <a:r>
              <a:rPr lang="el-GR" dirty="0"/>
              <a:t>Το νέο </a:t>
            </a:r>
            <a:r>
              <a:rPr lang="el-GR" dirty="0" err="1"/>
              <a:t>δημιουργιστικό</a:t>
            </a:r>
            <a:r>
              <a:rPr lang="el-GR" dirty="0"/>
              <a:t> ρεύμα συνδέεται με </a:t>
            </a:r>
            <a:r>
              <a:rPr lang="el-GR" dirty="0" err="1"/>
              <a:t>προχιλιασμό</a:t>
            </a:r>
            <a:r>
              <a:rPr lang="el-GR" dirty="0"/>
              <a:t> και </a:t>
            </a:r>
            <a:r>
              <a:rPr lang="el-GR" dirty="0" err="1"/>
              <a:t>χιλιαστική</a:t>
            </a:r>
            <a:r>
              <a:rPr lang="el-GR" dirty="0"/>
              <a:t> θεολογία.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Μόρρις</a:t>
            </a:r>
            <a:r>
              <a:rPr lang="el-GR" dirty="0"/>
              <a:t> τονίζει ότι η φυσική εξέλιξη διαφθείρει την ηθική και την κοινωνία.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δημιουργισμός</a:t>
            </a:r>
            <a:r>
              <a:rPr lang="el-GR" dirty="0"/>
              <a:t> γίνεται πλέον απόλυτο κριτήριο θρησκευτικής ορθοδοξίας.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126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B7D580-634E-BE68-8155-6DB782DC1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10678"/>
          </a:xfrm>
        </p:spPr>
        <p:txBody>
          <a:bodyPr/>
          <a:lstStyle/>
          <a:p>
            <a:r>
              <a:rPr lang="el-GR" dirty="0"/>
              <a:t>Νομικές μάχες και δικαστικές αποφάσεις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005ECA-6888-C2BA-9FD5-8F2AC3BB8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Μετά τη δίκη </a:t>
            </a:r>
            <a:r>
              <a:rPr lang="el-GR" dirty="0" err="1"/>
              <a:t>Σκόουπς</a:t>
            </a:r>
            <a:r>
              <a:rPr lang="el-GR" dirty="0"/>
              <a:t> (1925), η διδασκαλία της εξέλιξης περιορίστηκε για δεκαετίες.</a:t>
            </a:r>
          </a:p>
          <a:p>
            <a:endParaRPr lang="el-GR" dirty="0"/>
          </a:p>
          <a:p>
            <a:r>
              <a:rPr lang="el-GR" dirty="0"/>
              <a:t>Ο Ψυχρός Πόλεμος και ο Σπούτνικ οδήγησαν σε ενίσχυση της επιστήμης στα σχολεία.</a:t>
            </a:r>
          </a:p>
          <a:p>
            <a:endParaRPr lang="el-GR" dirty="0"/>
          </a:p>
          <a:p>
            <a:r>
              <a:rPr lang="el-GR" dirty="0"/>
              <a:t>Το 1968 το Ανώτατο Δικαστήριο ακυρώνει τους </a:t>
            </a:r>
            <a:r>
              <a:rPr lang="el-GR" dirty="0" err="1"/>
              <a:t>αντιεξελικτικούς</a:t>
            </a:r>
            <a:r>
              <a:rPr lang="el-GR" dirty="0"/>
              <a:t> νόμους ως αντισυνταγματικούς.</a:t>
            </a:r>
          </a:p>
          <a:p>
            <a:endParaRPr lang="el-GR" dirty="0"/>
          </a:p>
          <a:p>
            <a:r>
              <a:rPr lang="el-GR" dirty="0"/>
              <a:t>Νέες προσπάθειες επιδιώκουν «ισόρροπη μεταχείριση» μεταξύ </a:t>
            </a:r>
            <a:r>
              <a:rPr lang="el-GR" dirty="0" err="1"/>
              <a:t>δημιουργισμού</a:t>
            </a:r>
            <a:r>
              <a:rPr lang="el-GR" dirty="0"/>
              <a:t> και εξέλιξης.</a:t>
            </a:r>
          </a:p>
          <a:p>
            <a:endParaRPr lang="el-GR" dirty="0"/>
          </a:p>
          <a:p>
            <a:r>
              <a:rPr lang="el-GR" dirty="0"/>
              <a:t>Το κράτος, μέσω της Act 590 στο Αρκάνσας (1981), αναγνωρίζει τον </a:t>
            </a:r>
            <a:r>
              <a:rPr lang="el-GR" dirty="0" err="1"/>
              <a:t>δημιουργισμό</a:t>
            </a:r>
            <a:r>
              <a:rPr lang="el-GR" dirty="0"/>
              <a:t> της Νεαρής Γης.</a:t>
            </a:r>
          </a:p>
          <a:p>
            <a:endParaRPr lang="el-GR" dirty="0"/>
          </a:p>
          <a:p>
            <a:r>
              <a:rPr lang="el-GR" dirty="0"/>
              <a:t>Η επιστήμη αντιδρά, χαρακτηρίζοντας τις θέσεις μη επιστημονικές και θρησκευτικές.</a:t>
            </a:r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96D94DE-6FD7-A3CC-7E24-A53076A0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</p:spTree>
    <p:extLst>
      <p:ext uri="{BB962C8B-B14F-4D97-AF65-F5344CB8AC3E}">
        <p14:creationId xmlns:p14="http://schemas.microsoft.com/office/powerpoint/2010/main" val="15124025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675B88-4939-2BBB-52E8-867B3E30C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6495"/>
          </a:xfrm>
        </p:spPr>
        <p:txBody>
          <a:bodyPr/>
          <a:lstStyle/>
          <a:p>
            <a:r>
              <a:rPr lang="el-GR" dirty="0"/>
              <a:t>Ιδεολογική πόλωση και πολιτισμική αντεπίθεση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7CB9B2-A8F0-A8BD-4CEF-0DA6C52DD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Η δεκαετία του ’60 φέρνει πολιτισμικές αναταράξεις και πνευματική πόλωση.</a:t>
            </a:r>
          </a:p>
          <a:p>
            <a:endParaRPr lang="el-GR" dirty="0"/>
          </a:p>
          <a:p>
            <a:r>
              <a:rPr lang="el-GR" dirty="0"/>
              <a:t>Οι φονταμενταλιστές βλέπουν τη σύγκρουση ως μάχη μεταξύ Θεού και Αντίχριστου.</a:t>
            </a:r>
          </a:p>
          <a:p>
            <a:endParaRPr lang="el-GR" dirty="0"/>
          </a:p>
          <a:p>
            <a:r>
              <a:rPr lang="el-GR" dirty="0"/>
              <a:t>Τα παγκόσμια γεγονότα (Ισραήλ, ΕΟΚ, πυρηνική απειλή) ερμηνεύονται ως προφητείες.</a:t>
            </a:r>
          </a:p>
          <a:p>
            <a:endParaRPr lang="el-GR" dirty="0"/>
          </a:p>
          <a:p>
            <a:r>
              <a:rPr lang="el-GR" dirty="0"/>
              <a:t>Το Βιβλίο της Γένεσης και η Αποκάλυψη γίνονται κεντρικά σημεία πίστης.</a:t>
            </a:r>
          </a:p>
          <a:p>
            <a:endParaRPr lang="el-GR" dirty="0"/>
          </a:p>
          <a:p>
            <a:r>
              <a:rPr lang="el-GR" dirty="0"/>
              <a:t>Η NASA, τα ΜΜΕ και το κράτος κατηγορούνται για αθεΐα και σατανισμό.</a:t>
            </a:r>
          </a:p>
          <a:p>
            <a:endParaRPr lang="el-GR" dirty="0"/>
          </a:p>
          <a:p>
            <a:r>
              <a:rPr lang="el-GR" dirty="0"/>
              <a:t>Ο φονταμενταλισμός μετατρέπεται σε κίνημα πολιτικής και θρησκευτικής ανακατάληψης.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9997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CD03FE-2687-4316-631E-981BCECB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1953"/>
          </a:xfrm>
        </p:spPr>
        <p:txBody>
          <a:bodyPr>
            <a:normAutofit fontScale="90000"/>
          </a:bodyPr>
          <a:lstStyle/>
          <a:p>
            <a:r>
              <a:rPr lang="el-GR" dirty="0"/>
              <a:t>Ο φονταμενταλισμός ως αμερικανικό κοινωνικό φαινόμενο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48021E-876F-15D5-43C9-F43BA0D2C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Ο αμερικανικός φονταμενταλισμός αναπτύχθηκε εντός της πολιτισμικής και θεσμικής παράδοσης των ΗΠΑ.</a:t>
            </a:r>
          </a:p>
          <a:p>
            <a:endParaRPr lang="el-GR" dirty="0"/>
          </a:p>
          <a:p>
            <a:r>
              <a:rPr lang="el-GR" dirty="0"/>
              <a:t>Ενσωματώνει αξίες όπως ατομικισμός, ωφελιμισμός και ρεπουμπλικανισμός σε βιβλικό πλαίσιο.</a:t>
            </a:r>
          </a:p>
          <a:p>
            <a:endParaRPr lang="el-GR" dirty="0"/>
          </a:p>
          <a:p>
            <a:r>
              <a:rPr lang="el-GR" dirty="0"/>
              <a:t>Διαφέρει από ισλαμικούς ή ιουδαϊκούς </a:t>
            </a:r>
            <a:r>
              <a:rPr lang="el-GR" dirty="0" err="1"/>
              <a:t>φονταμενταλισμούς</a:t>
            </a:r>
            <a:r>
              <a:rPr lang="el-GR" dirty="0"/>
              <a:t> λόγω διαφορετικών πολιτισμικών υποβάθρων.</a:t>
            </a:r>
          </a:p>
          <a:p>
            <a:endParaRPr lang="el-GR" dirty="0"/>
          </a:p>
          <a:p>
            <a:r>
              <a:rPr lang="el-GR" dirty="0"/>
              <a:t>Αποτελεί ιδεολογικό και κοινωνικό κίνημα με αυστηρούς ηθικούς και οργανωτικούς κανόνες.</a:t>
            </a:r>
          </a:p>
          <a:p>
            <a:endParaRPr lang="el-GR" dirty="0"/>
          </a:p>
          <a:p>
            <a:r>
              <a:rPr lang="el-GR" dirty="0"/>
              <a:t>Αναπτύχθηκε σε συνθήκες πλούτου, ετερογένειας και θεσμικής ελευθερίας των ΗΠΑ.</a:t>
            </a:r>
          </a:p>
          <a:p>
            <a:endParaRPr lang="el-GR" dirty="0"/>
          </a:p>
          <a:p>
            <a:r>
              <a:rPr lang="el-GR" dirty="0"/>
              <a:t>Η οργανωτική του επιτυχία στηρίχθηκε σε εκκλησιαστικά σχίσματα και κοινωνικά κινήματα.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420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B6577D-DB27-8B70-FBD5-D93EBCDD1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02132"/>
          </a:xfrm>
        </p:spPr>
        <p:txBody>
          <a:bodyPr/>
          <a:lstStyle/>
          <a:p>
            <a:r>
              <a:rPr lang="el-GR" dirty="0"/>
              <a:t>Πολιτική στρατηγική και ταυτότητα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78C607-BC1E-FF31-5CB3-04A1EA5CF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Από τη δεκαετία του 1970, ο φονταμενταλισμός επιδιώκει πολιτική επιρροή.</a:t>
            </a:r>
          </a:p>
          <a:p>
            <a:endParaRPr lang="el-GR" dirty="0"/>
          </a:p>
          <a:p>
            <a:r>
              <a:rPr lang="el-GR" dirty="0"/>
              <a:t>Αντιδρά όχι στη γενική ανάπτυξη του κράτους, αλλά στη «ηθική του παρέμβαση».</a:t>
            </a:r>
          </a:p>
          <a:p>
            <a:endParaRPr lang="el-GR" dirty="0"/>
          </a:p>
          <a:p>
            <a:r>
              <a:rPr lang="el-GR" dirty="0"/>
              <a:t>Επικεντρώνεται σε θέματα όπως αμβλώσεις, ομοφυλοφιλία, προσευχή στα σχολεία, δαρβινισμός.</a:t>
            </a:r>
          </a:p>
          <a:p>
            <a:endParaRPr lang="el-GR" dirty="0"/>
          </a:p>
          <a:p>
            <a:r>
              <a:rPr lang="el-GR" dirty="0"/>
              <a:t>Συμμαχεί με το Ρεπουμπλικανικό Κόμμα στη βάση κοινής ηθικής ατζέντας.</a:t>
            </a:r>
          </a:p>
          <a:p>
            <a:endParaRPr lang="el-GR" dirty="0"/>
          </a:p>
          <a:p>
            <a:r>
              <a:rPr lang="el-GR" dirty="0"/>
              <a:t>Η θεολογία του παρέχει ιδεολογική νομιμοποίηση σε πολιτικές θέσεις.</a:t>
            </a:r>
          </a:p>
          <a:p>
            <a:endParaRPr lang="el-GR" dirty="0"/>
          </a:p>
          <a:p>
            <a:r>
              <a:rPr lang="el-GR" dirty="0"/>
              <a:t>Παρουσιάζει τον εαυτό του ως υπερασπιστή της «ηθικής πλειοψηφίας».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71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F304BF-5A87-2C43-F14C-A8962E652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4861"/>
          </a:xfrm>
        </p:spPr>
        <p:txBody>
          <a:bodyPr>
            <a:normAutofit fontScale="90000"/>
          </a:bodyPr>
          <a:lstStyle/>
          <a:p>
            <a:r>
              <a:rPr lang="el-GR" dirty="0"/>
              <a:t>Πολιτισμική στρατηγική και </a:t>
            </a:r>
            <a:r>
              <a:rPr lang="el-GR" dirty="0" err="1"/>
              <a:t>μανιχαϊστικό</a:t>
            </a:r>
            <a:r>
              <a:rPr lang="el-GR" dirty="0"/>
              <a:t> κοσμοείδωλο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A80992-0696-BB74-98AB-4BBEA2892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Βασίζεται σε απόλυτο διαχωρισμό μεταξύ καλού-κακού, Θεού-Διαβόλου.</a:t>
            </a:r>
          </a:p>
          <a:p>
            <a:endParaRPr lang="el-GR" dirty="0"/>
          </a:p>
          <a:p>
            <a:r>
              <a:rPr lang="el-GR" dirty="0"/>
              <a:t>Επιλέγει αντιπάλους (κομμουνισμός, άμβλωση, οικολογία, Ομπάμα) και τους </a:t>
            </a:r>
            <a:r>
              <a:rPr lang="el-GR" dirty="0" err="1"/>
              <a:t>δαιμονοποιεί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/>
              <a:t>Διατηρεί συμβολικά σύνορα: μυημένοι </a:t>
            </a:r>
            <a:r>
              <a:rPr lang="el-GR" dirty="0" err="1"/>
              <a:t>vs</a:t>
            </a:r>
            <a:r>
              <a:rPr lang="el-GR" dirty="0"/>
              <a:t> αμύητοι.</a:t>
            </a:r>
          </a:p>
          <a:p>
            <a:endParaRPr lang="el-GR" dirty="0"/>
          </a:p>
          <a:p>
            <a:r>
              <a:rPr lang="el-GR" dirty="0"/>
              <a:t>Αναγνωρίζει τον εαυτό του ως «προφήτη» ενάντια σε μια διεφθαρμένη κοινωνία.</a:t>
            </a:r>
          </a:p>
          <a:p>
            <a:endParaRPr lang="el-GR" dirty="0"/>
          </a:p>
          <a:p>
            <a:r>
              <a:rPr lang="el-GR" dirty="0"/>
              <a:t>Παράγει πολιτισμικό κεφάλαιο (γνώσεις, ρητορική, τελετουργία) ως σημάδι ταυτότητας.</a:t>
            </a:r>
          </a:p>
          <a:p>
            <a:endParaRPr lang="el-GR" dirty="0"/>
          </a:p>
          <a:p>
            <a:r>
              <a:rPr lang="el-GR" dirty="0"/>
              <a:t>Λειτουργεί ως δημόσιος </a:t>
            </a:r>
            <a:r>
              <a:rPr lang="el-GR" dirty="0" err="1"/>
              <a:t>ευαγγελιστικός</a:t>
            </a:r>
            <a:r>
              <a:rPr lang="el-GR" dirty="0"/>
              <a:t> </a:t>
            </a:r>
            <a:r>
              <a:rPr lang="el-GR" dirty="0" err="1"/>
              <a:t>δρων</a:t>
            </a:r>
            <a:r>
              <a:rPr lang="el-GR" dirty="0"/>
              <a:t> με κοινωνικό-αναλυτικό ρόλο.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58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57FAB5-B00B-100C-0178-3C22DE9C1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87590"/>
          </a:xfrm>
        </p:spPr>
        <p:txBody>
          <a:bodyPr/>
          <a:lstStyle/>
          <a:p>
            <a:r>
              <a:rPr lang="el-GR" dirty="0"/>
              <a:t>Αντιφατική σχέση με τη νεωτερικότητα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67D1C4B-EDEC-AEA5-FA9A-E38A672EB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Ζει εντός της νεωτερικότητας αλλά αρνείται την </a:t>
            </a:r>
            <a:r>
              <a:rPr lang="el-GR" dirty="0" err="1"/>
              <a:t>εκκοσμίκευση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/>
              <a:t>Χρησιμοποιεί τεχνολογία, ΜΜΕ, θεσμούς της αγοράς για διάδοση του μηνύματος.</a:t>
            </a:r>
          </a:p>
          <a:p>
            <a:endParaRPr lang="el-GR" dirty="0"/>
          </a:p>
          <a:p>
            <a:r>
              <a:rPr lang="el-GR" dirty="0"/>
              <a:t>Αναγνωρίζει την αβεβαιότητα και επιδιώκει βεβαιότητα μέσω πίστης.</a:t>
            </a:r>
          </a:p>
          <a:p>
            <a:endParaRPr lang="el-GR" dirty="0"/>
          </a:p>
          <a:p>
            <a:r>
              <a:rPr lang="el-GR" dirty="0"/>
              <a:t>Δεν επιστρέφει στο παρελθόν, αλλά θέλει τον κόσμο «βιβλικό».</a:t>
            </a:r>
          </a:p>
          <a:p>
            <a:endParaRPr lang="el-GR" dirty="0"/>
          </a:p>
          <a:p>
            <a:r>
              <a:rPr lang="el-GR" dirty="0"/>
              <a:t>Επιλέγει τι από τη Βίβλο θα υιοθετήσει και τι θα αγνοήσει.</a:t>
            </a:r>
          </a:p>
          <a:p>
            <a:endParaRPr lang="el-GR" dirty="0"/>
          </a:p>
          <a:p>
            <a:r>
              <a:rPr lang="el-GR" dirty="0"/>
              <a:t>Ο φονταμενταλιστής είναι ενεργός δημιουργός κοσμοειδώλου, όχι παθητικός φορέας.</a:t>
            </a:r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1ACB470-73E0-0B07-4718-B2A90532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l-GR"/>
              <a:t> © 2005 Pearson Education Canada Inc. </a:t>
            </a:r>
          </a:p>
        </p:txBody>
      </p:sp>
    </p:spTree>
    <p:extLst>
      <p:ext uri="{BB962C8B-B14F-4D97-AF65-F5344CB8AC3E}">
        <p14:creationId xmlns:p14="http://schemas.microsoft.com/office/powerpoint/2010/main" val="20955174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0EBD13-27B2-F7E0-9C91-FEA74BA8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24323"/>
          </a:xfrm>
        </p:spPr>
        <p:txBody>
          <a:bodyPr/>
          <a:lstStyle/>
          <a:p>
            <a:r>
              <a:rPr lang="el-GR" dirty="0"/>
              <a:t>Ευελιξία και ιστορική ανθεκτικότητα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6759D1-9738-C6FD-875A-A073A15DB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 φονταμενταλισμός προσαρμόζεται στα στάδια της νεωτερικότητας και τις κοινωνικές αλλαγές.</a:t>
            </a:r>
          </a:p>
          <a:p>
            <a:endParaRPr lang="el-GR" dirty="0"/>
          </a:p>
          <a:p>
            <a:r>
              <a:rPr lang="el-GR" dirty="0"/>
              <a:t>Από τις αφυπνίσεις έως τη σύγχρονη εποχή, έχει εξελιχθεί οργανωτικά και θεολογικά.</a:t>
            </a:r>
          </a:p>
          <a:p>
            <a:endParaRPr lang="el-GR" dirty="0"/>
          </a:p>
          <a:p>
            <a:r>
              <a:rPr lang="el-GR" dirty="0"/>
              <a:t>Ανταποκρίνεται σε ανάγκες αυτονομίας, αμεσότητας και θρησκευτικής εμπειρίας.</a:t>
            </a:r>
          </a:p>
          <a:p>
            <a:endParaRPr lang="el-GR" dirty="0"/>
          </a:p>
          <a:p>
            <a:r>
              <a:rPr lang="el-GR" dirty="0"/>
              <a:t>Προσαρμόζει το μήνυμα σε μαζικά μέσα, αστικές συνθήκες και καταναλωτικό τρόπο ζωής.</a:t>
            </a:r>
          </a:p>
          <a:p>
            <a:endParaRPr lang="el-GR" dirty="0"/>
          </a:p>
          <a:p>
            <a:r>
              <a:rPr lang="el-GR" dirty="0"/>
              <a:t>Παραμένει ισχυρός λόγω συνδυασμού πνευματικής εμπειρίας και κοινωνικής δράσης.</a:t>
            </a:r>
          </a:p>
          <a:p>
            <a:endParaRPr lang="el-GR" dirty="0"/>
          </a:p>
          <a:p>
            <a:r>
              <a:rPr lang="el-GR" dirty="0"/>
              <a:t>Συνιστά σύγχρονη μορφή λαϊκού προτεσταντισμού με εθνική απήχηση.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D61C80-6D4A-04DD-6987-55AC72AD1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</p:spPr>
        <p:txBody>
          <a:bodyPr>
            <a:normAutofit fontScale="90000"/>
          </a:bodyPr>
          <a:lstStyle/>
          <a:p>
            <a:r>
              <a:rPr lang="el-GR" dirty="0"/>
              <a:t>Οι κοινωνικές και θεσμικές ρίζες της επιστήμης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51FCF9-F5CC-F271-CC70-79267773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Η επιστήμη υποστηρίχθηκε από νέες κοινωνικές τάξεις και πολιτικά δίκτυα.</a:t>
            </a:r>
          </a:p>
          <a:p>
            <a:endParaRPr lang="el-GR" dirty="0"/>
          </a:p>
          <a:p>
            <a:r>
              <a:rPr lang="el-GR" dirty="0"/>
              <a:t>Τα πανεπιστήμια και οι επιστημονικές κοινότητες έγιναν φορείς εξουσίας.</a:t>
            </a:r>
          </a:p>
          <a:p>
            <a:endParaRPr lang="el-GR" dirty="0"/>
          </a:p>
          <a:p>
            <a:r>
              <a:rPr lang="el-GR" dirty="0"/>
              <a:t>Οι επιστήμονες ήταν ταυτόχρονα θεολόγοι και τεχνίτες.</a:t>
            </a:r>
          </a:p>
          <a:p>
            <a:endParaRPr lang="el-GR" dirty="0"/>
          </a:p>
          <a:p>
            <a:r>
              <a:rPr lang="el-GR" dirty="0"/>
              <a:t>Ούτε ο καπιταλισμός ούτε ο προτεσταντισμός εξηγούν πλήρως την επιστημονική έκρηξη.</a:t>
            </a:r>
          </a:p>
          <a:p>
            <a:endParaRPr lang="el-GR" dirty="0"/>
          </a:p>
          <a:p>
            <a:r>
              <a:rPr lang="el-GR" dirty="0"/>
              <a:t>Η επιστήμη εντάχθηκε σε πνευματικά και πολιτικά προγράμματα.</a:t>
            </a:r>
          </a:p>
          <a:p>
            <a:endParaRPr lang="el-GR" dirty="0"/>
          </a:p>
          <a:p>
            <a:r>
              <a:rPr lang="el-GR" dirty="0"/>
              <a:t>Η τυπογραφία ενίσχυσε τη διάδοση της γνώσης και τη δημόσια συμμετοχή.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1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673D9F-6771-0914-0204-7C7363ED9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71396"/>
          </a:xfrm>
        </p:spPr>
        <p:txBody>
          <a:bodyPr>
            <a:normAutofit fontScale="90000"/>
          </a:bodyPr>
          <a:lstStyle/>
          <a:p>
            <a:r>
              <a:rPr lang="el-GR" dirty="0"/>
              <a:t>Ερμητισμός, νομιναλισμός και πολιτικοποίηση της Φύσης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5CE52E-031A-C998-92E3-1BB586777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Ο χιλιασμός ενίσχυσε την ιδέα της ενεργητικής σωτηρίας μέσω γνώσης.</a:t>
            </a:r>
          </a:p>
          <a:p>
            <a:endParaRPr lang="el-GR" dirty="0"/>
          </a:p>
          <a:p>
            <a:r>
              <a:rPr lang="el-GR" dirty="0"/>
              <a:t>Ο νομιναλισμός έστρεψε την έρευνα από τις «αιτίες» στα «φαινόμενα».</a:t>
            </a:r>
          </a:p>
          <a:p>
            <a:endParaRPr lang="el-GR" dirty="0"/>
          </a:p>
          <a:p>
            <a:r>
              <a:rPr lang="el-GR" dirty="0"/>
              <a:t>Ο ερμητισμός ανέδειξε τον άνθρωπο ως κύριο της φύσης.</a:t>
            </a:r>
          </a:p>
          <a:p>
            <a:endParaRPr lang="el-GR" dirty="0"/>
          </a:p>
          <a:p>
            <a:r>
              <a:rPr lang="el-GR" dirty="0"/>
              <a:t>Η Φύση έγινε συμβολικό πεδίο πολιτικής δράσης και κοινωνικής μεταμόρφωσης.</a:t>
            </a:r>
          </a:p>
          <a:p>
            <a:endParaRPr lang="el-GR" dirty="0"/>
          </a:p>
          <a:p>
            <a:r>
              <a:rPr lang="el-GR" dirty="0"/>
              <a:t>Οι Ερμητικές ιδέες επηρέασαν τόσο καθολικούς όσο και πουριτανούς.</a:t>
            </a:r>
          </a:p>
          <a:p>
            <a:endParaRPr lang="el-GR" dirty="0"/>
          </a:p>
          <a:p>
            <a:r>
              <a:rPr lang="el-GR" dirty="0"/>
              <a:t>Το επιστημονικό ενδιαφέρον συνδέθηκε με θρησκευτικούς και </a:t>
            </a:r>
            <a:r>
              <a:rPr lang="el-GR" dirty="0" err="1"/>
              <a:t>σωτηριολογικούς</a:t>
            </a:r>
            <a:r>
              <a:rPr lang="el-GR" dirty="0"/>
              <a:t> σκοπούς.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4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208DD2-7428-B91A-F95B-110692E1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4125"/>
          </a:xfrm>
        </p:spPr>
        <p:txBody>
          <a:bodyPr>
            <a:normAutofit fontScale="90000"/>
          </a:bodyPr>
          <a:lstStyle/>
          <a:p>
            <a:r>
              <a:rPr lang="el-GR" dirty="0"/>
              <a:t>Τα αντίπαλα επιστημονικά προγράμματα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2705EF-96A8-AFA4-4E31-417EB1CE7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Ρωμαιοκαθολική προσέγγιση: διάκριση θεολογικής και τεχνολογικής γνώσης.</a:t>
            </a:r>
          </a:p>
          <a:p>
            <a:endParaRPr lang="el-GR" dirty="0"/>
          </a:p>
          <a:p>
            <a:r>
              <a:rPr lang="el-GR" dirty="0"/>
              <a:t>Πουριτανική προσέγγιση: ενιαίο θεϊκό-επιστημονικό πρόγραμμα.</a:t>
            </a:r>
          </a:p>
          <a:p>
            <a:endParaRPr lang="el-GR" dirty="0"/>
          </a:p>
          <a:p>
            <a:r>
              <a:rPr lang="el-GR" dirty="0"/>
              <a:t>Ουτοπίες (Μπέικον, </a:t>
            </a:r>
            <a:r>
              <a:rPr lang="el-GR" dirty="0" err="1"/>
              <a:t>Καμπανέλλα</a:t>
            </a:r>
            <a:r>
              <a:rPr lang="el-GR" dirty="0"/>
              <a:t>, </a:t>
            </a:r>
            <a:r>
              <a:rPr lang="el-GR" dirty="0" err="1"/>
              <a:t>Αντρέε</a:t>
            </a:r>
            <a:r>
              <a:rPr lang="el-GR" dirty="0"/>
              <a:t>) παρουσίασαν επιστημονικές κοινωνίες.</a:t>
            </a:r>
          </a:p>
          <a:p>
            <a:endParaRPr lang="el-GR" dirty="0"/>
          </a:p>
          <a:p>
            <a:r>
              <a:rPr lang="el-GR" dirty="0"/>
              <a:t>Η επιστήμη ως δρόμος για θεία ευσπλαχνία και κοινωνική απελευθέρωση.</a:t>
            </a:r>
          </a:p>
          <a:p>
            <a:endParaRPr lang="el-GR" dirty="0"/>
          </a:p>
          <a:p>
            <a:r>
              <a:rPr lang="el-GR" dirty="0"/>
              <a:t>Το πνευματικό πάθος συνδυάστηκε με εμπειρική έρευνα.</a:t>
            </a:r>
          </a:p>
          <a:p>
            <a:endParaRPr lang="el-GR" dirty="0"/>
          </a:p>
          <a:p>
            <a:r>
              <a:rPr lang="el-GR" dirty="0"/>
              <a:t>Ο ερμητισμός πρόσφερε θεμέλιο για πολιτικό ριζοσπαστισμό και επιστημονική καινοτομία.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15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77AB43-500B-31B7-AD70-679F0519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42312"/>
          </a:xfrm>
        </p:spPr>
        <p:txBody>
          <a:bodyPr>
            <a:normAutofit fontScale="90000"/>
          </a:bodyPr>
          <a:lstStyle/>
          <a:p>
            <a:r>
              <a:rPr lang="el-GR" dirty="0"/>
              <a:t>Η μηχανική φιλοσοφία και η ανατολή της νεωτερικότητας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6C28A9F-E2AE-EDAC-49B7-0D762A907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Νέα κοσμοαντίληψη: το σύμπαν ως ρολόι, όχι ως ζωντανός οργανισμός.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Ντεκάρτ</a:t>
            </a:r>
            <a:r>
              <a:rPr lang="el-GR" dirty="0"/>
              <a:t>, ο Χομπς, ο </a:t>
            </a:r>
            <a:r>
              <a:rPr lang="el-GR" dirty="0" err="1"/>
              <a:t>Λάιμπνιτς</a:t>
            </a:r>
            <a:r>
              <a:rPr lang="el-GR" dirty="0"/>
              <a:t> και άλλοι ανέπτυξαν μηχανιστικά πρότυπα.</a:t>
            </a:r>
          </a:p>
          <a:p>
            <a:endParaRPr lang="el-GR" dirty="0"/>
          </a:p>
          <a:p>
            <a:r>
              <a:rPr lang="el-GR" dirty="0"/>
              <a:t>Ύλη και ψυχή διαχωρίστηκαν ριζικά – νέα θεμελίωση της γνώσης.</a:t>
            </a:r>
          </a:p>
          <a:p>
            <a:endParaRPr lang="el-GR" dirty="0"/>
          </a:p>
          <a:p>
            <a:r>
              <a:rPr lang="el-GR" dirty="0"/>
              <a:t>Η εμπειρική έρευνα συμπληρώθηκε από λογική επαγωγή.</a:t>
            </a:r>
          </a:p>
          <a:p>
            <a:endParaRPr lang="el-GR" dirty="0"/>
          </a:p>
          <a:p>
            <a:r>
              <a:rPr lang="el-GR" dirty="0"/>
              <a:t>Η επιστήμη ανεξαρτητοποιήθηκε από την Εκκλησία και θεσμοποιήθηκε κοινωνικά.</a:t>
            </a:r>
          </a:p>
          <a:p>
            <a:endParaRPr lang="el-GR" dirty="0"/>
          </a:p>
          <a:p>
            <a:r>
              <a:rPr lang="el-GR" dirty="0"/>
              <a:t>Η απομάγευση του κόσμου ήταν ταυτόχρονα και η πολιτική του </a:t>
            </a:r>
            <a:r>
              <a:rPr lang="el-GR" dirty="0" err="1"/>
              <a:t>επανερμηνεία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8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7732E3-CA37-FE50-0031-227DFBA1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220"/>
          </a:xfrm>
        </p:spPr>
        <p:txBody>
          <a:bodyPr/>
          <a:lstStyle/>
          <a:p>
            <a:r>
              <a:rPr lang="el-GR" dirty="0"/>
              <a:t>Κλονισμός της θεοκρατίας στην Αμερική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D234FA-8976-A640-9951-854BC67B1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Εισαγωγή του </a:t>
            </a:r>
            <a:r>
              <a:rPr lang="el-GR" dirty="0" err="1"/>
              <a:t>Νευτώνιου</a:t>
            </a:r>
            <a:r>
              <a:rPr lang="el-GR" dirty="0"/>
              <a:t> σύμπαντος αποδυνάμωσε την πουριτανική ιδεολογία.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Ινκρίς</a:t>
            </a:r>
            <a:r>
              <a:rPr lang="el-GR" dirty="0"/>
              <a:t> Μάδερ εκφράζει μετάβαση σε αισιόδοξο </a:t>
            </a:r>
            <a:r>
              <a:rPr lang="el-GR" dirty="0" err="1"/>
              <a:t>ντεϊστικό</a:t>
            </a:r>
            <a:r>
              <a:rPr lang="el-GR" dirty="0"/>
              <a:t> λόγο.</a:t>
            </a:r>
          </a:p>
          <a:p>
            <a:endParaRPr lang="el-GR" dirty="0"/>
          </a:p>
          <a:p>
            <a:r>
              <a:rPr lang="el-GR" dirty="0"/>
              <a:t>Πρώτη Αφύπνιση: σπάσιμο μονοπωλίου των πουριτανών, πολιτικοποίηση της θρησκείας.</a:t>
            </a:r>
          </a:p>
          <a:p>
            <a:endParaRPr lang="el-GR" dirty="0"/>
          </a:p>
          <a:p>
            <a:r>
              <a:rPr lang="el-GR" dirty="0"/>
              <a:t>Το αμερικανικό Σύνταγμα διαχωρίζει Εκκλησία και Κράτος, ενισχύοντας φιλελεύθερες αξίες.</a:t>
            </a:r>
          </a:p>
          <a:p>
            <a:endParaRPr lang="el-GR" dirty="0"/>
          </a:p>
          <a:p>
            <a:r>
              <a:rPr lang="el-GR" dirty="0"/>
              <a:t>Εκδημοκρατισμός μέσω θρησκευτικών κινημάτων, όχι αντικληρικαλισμού.</a:t>
            </a:r>
          </a:p>
          <a:p>
            <a:endParaRPr lang="el-GR" dirty="0"/>
          </a:p>
          <a:p>
            <a:r>
              <a:rPr lang="el-GR" dirty="0"/>
              <a:t>Οι λαϊκές μάζες απέρριψαν τις ελίτ και αγκάλιασαν θρησκευτικό πάθος.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95424"/>
      </p:ext>
    </p:extLst>
  </p:cSld>
  <p:clrMapOvr>
    <a:masterClrMapping/>
  </p:clrMapOvr>
</p:sld>
</file>

<file path=ppt/theme/theme1.xml><?xml version="1.0" encoding="utf-8"?>
<a:theme xmlns:a="http://schemas.openxmlformats.org/drawingml/2006/main" name="Πλεκτό">
  <a:themeElements>
    <a:clrScheme name="Πλεκτό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Πλεκτό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</TotalTime>
  <Words>3453</Words>
  <Application>Microsoft Office PowerPoint</Application>
  <PresentationFormat>Ευρεία οθόνη</PresentationFormat>
  <Paragraphs>568</Paragraphs>
  <Slides>48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48</vt:i4>
      </vt:variant>
    </vt:vector>
  </HeadingPairs>
  <TitlesOfParts>
    <vt:vector size="53" baseType="lpstr">
      <vt:lpstr>Aptos</vt:lpstr>
      <vt:lpstr>Arial</vt:lpstr>
      <vt:lpstr>Calibri</vt:lpstr>
      <vt:lpstr>Tw Cen MT</vt:lpstr>
      <vt:lpstr>Πλεκτό</vt:lpstr>
      <vt:lpstr>Αμερικανικός Φονταμενταλισμός     m.marangudakis@soc.aegean.gr</vt:lpstr>
      <vt:lpstr>Η αμερικανική και η ευρωπαϊκή εκδοχή της Δύσης</vt:lpstr>
      <vt:lpstr>Δημιουργισμός και πολιτική σημασία της Φύσης</vt:lpstr>
      <vt:lpstr>Η επιστήμη στη Δύση και η απομάγευση του σύμπαντος</vt:lpstr>
      <vt:lpstr>Οι κοινωνικές και θεσμικές ρίζες της επιστήμης</vt:lpstr>
      <vt:lpstr>Ερμητισμός, νομιναλισμός και πολιτικοποίηση της Φύσης</vt:lpstr>
      <vt:lpstr>Τα αντίπαλα επιστημονικά προγράμματα</vt:lpstr>
      <vt:lpstr>Η μηχανική φιλοσοφία και η ανατολή της νεωτερικότητας</vt:lpstr>
      <vt:lpstr>Κλονισμός της θεοκρατίας στην Αμερική</vt:lpstr>
      <vt:lpstr>Η κρίση του πουριτανικού μοντέλου</vt:lpstr>
      <vt:lpstr>Η Πρώτη Μεγάλη Αφύπνιση (1730s–1740s)</vt:lpstr>
      <vt:lpstr>Σύγκρουση Νέας και Παλαιάς Θεολογίας</vt:lpstr>
      <vt:lpstr>Κληρονομιά της Μεγάλης Αφύπνισης</vt:lpstr>
      <vt:lpstr>Η Δεύτερη Αφύπνιση και η αμερικανική θρησκευτικότητα</vt:lpstr>
      <vt:lpstr>Η "δημιουργική καταστροφή" των Αφυπνίσεων</vt:lpstr>
      <vt:lpstr>Το πολιτικό σκηνικό – Φεντεραλιστές vs Αντιφεντεραλιστές</vt:lpstr>
      <vt:lpstr>Η λαϊκή συμμετοχή και η αντιελιτίστικη επανάσταση</vt:lpstr>
      <vt:lpstr>Ευαγγελισμός και λαϊκή θρησκευτική δράση</vt:lpstr>
      <vt:lpstr>Εκκοσμίκευση και επιστημονικές προκλήσεις</vt:lpstr>
      <vt:lpstr>Η διανόηση και το πανεπιστήμιο στον 18ο-19ο αιώνα</vt:lpstr>
      <vt:lpstr>Εκκοσμίκευση στην Αγγλία και Βρετανικά πανεπιστήμια</vt:lpstr>
      <vt:lpstr>Η "Υψηλή Κριτική" της Παλαιάς Διαθήκης</vt:lpstr>
      <vt:lpstr>Ο Δαρβίνος και η κρίση του βιβλικού κοσμοειδώλου</vt:lpstr>
      <vt:lpstr>Η κρίση του αμερικανικού προτεσταντισμού</vt:lpstr>
      <vt:lpstr>Εκκοσμίκευση και ανάδυση εθνικιστικής Αμερικής</vt:lpstr>
      <vt:lpstr>Το προτεσταντικό ρήγμα και οι τέσσερις κρίσεις</vt:lpstr>
      <vt:lpstr>Εκκοσμικευμένη επιστήμη και νέα πανεπιστήμια</vt:lpstr>
      <vt:lpstr>Νέες κοινωνικές εντάσεις και πολιτική μετατόπιση</vt:lpstr>
      <vt:lpstr>Ο Α΄ Παγκόσμιος Πόλεμος και οι απαρχές του φονταμενταλισμού</vt:lpstr>
      <vt:lpstr>Η φονταμενταλιστική οργάνωση και θεολογία</vt:lpstr>
      <vt:lpstr>Πολιτική διάσταση και ηγεσία Μπράιαν</vt:lpstr>
      <vt:lpstr>Εκκλησιαστικές συγκρούσεις και ρήγματα</vt:lpstr>
      <vt:lpstr>Η παρακμή και η μεταμόρφωση του φονταμενταλισμού</vt:lpstr>
      <vt:lpstr>Η αναβίωση του φονταμενταλισμού στη μεταπολεμική Αμερική</vt:lpstr>
      <vt:lpstr>Ο αντικομμουνισμός και η πολιτικοποίηση του κινήματος</vt:lpstr>
      <vt:lpstr>Η συμμαχία με το Ρεπουμπλικανικό Κόμμα</vt:lpstr>
      <vt:lpstr>Η κρίση του ’60 και η ιδεολογική μεταμόρφωση</vt:lpstr>
      <vt:lpstr>Από θρησκευτικό σε πολιτικό φονταμενταλισμό</vt:lpstr>
      <vt:lpstr>Από τον δημιουργισμό στον φονταμενταλισμό</vt:lpstr>
      <vt:lpstr>Ο ρόλος του Πράις και της θεωρίας της Νεαρής Γης</vt:lpstr>
      <vt:lpstr>Η επιστροφή της Νεαρής Γης – Μεταπολεμικός δημιουργισμός</vt:lpstr>
      <vt:lpstr>Νομικές μάχες και δικαστικές αποφάσεις</vt:lpstr>
      <vt:lpstr>Ιδεολογική πόλωση και πολιτισμική αντεπίθεση</vt:lpstr>
      <vt:lpstr>Ο φονταμενταλισμός ως αμερικανικό κοινωνικό φαινόμενο</vt:lpstr>
      <vt:lpstr>Πολιτική στρατηγική και ταυτότητα</vt:lpstr>
      <vt:lpstr>Πολιτισμική στρατηγική και μανιχαϊστικό κοσμοείδωλο</vt:lpstr>
      <vt:lpstr>Αντιφατική σχέση με τη νεωτερικότητα</vt:lpstr>
      <vt:lpstr>Ευελιξία και ιστορική ανθεκτικότητα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theories</dc:title>
  <dc:creator>manos marangudakis</dc:creator>
  <cp:lastModifiedBy>manos marangudakis</cp:lastModifiedBy>
  <cp:revision>52</cp:revision>
  <dcterms:created xsi:type="dcterms:W3CDTF">2024-03-24T12:23:57Z</dcterms:created>
  <dcterms:modified xsi:type="dcterms:W3CDTF">2025-04-02T11:58:28Z</dcterms:modified>
</cp:coreProperties>
</file>