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 id="2147483760" r:id="rId3"/>
  </p:sldMasterIdLst>
  <p:notesMasterIdLst>
    <p:notesMasterId r:id="rId71"/>
  </p:notesMasterIdLst>
  <p:handoutMasterIdLst>
    <p:handoutMasterId r:id="rId72"/>
  </p:handoutMasterIdLst>
  <p:sldIdLst>
    <p:sldId id="374" r:id="rId4"/>
    <p:sldId id="375" r:id="rId5"/>
    <p:sldId id="376" r:id="rId6"/>
    <p:sldId id="259" r:id="rId7"/>
    <p:sldId id="260" r:id="rId8"/>
    <p:sldId id="280" r:id="rId9"/>
    <p:sldId id="281" r:id="rId10"/>
    <p:sldId id="282" r:id="rId11"/>
    <p:sldId id="286" r:id="rId12"/>
    <p:sldId id="298" r:id="rId13"/>
    <p:sldId id="287" r:id="rId14"/>
    <p:sldId id="299" r:id="rId15"/>
    <p:sldId id="300" r:id="rId16"/>
    <p:sldId id="301" r:id="rId17"/>
    <p:sldId id="302" r:id="rId18"/>
    <p:sldId id="303" r:id="rId19"/>
    <p:sldId id="304" r:id="rId20"/>
    <p:sldId id="305" r:id="rId21"/>
    <p:sldId id="288"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4" r:id="rId40"/>
    <p:sldId id="325" r:id="rId41"/>
    <p:sldId id="323" r:id="rId42"/>
    <p:sldId id="326" r:id="rId43"/>
    <p:sldId id="327" r:id="rId44"/>
    <p:sldId id="328" r:id="rId45"/>
    <p:sldId id="329" r:id="rId46"/>
    <p:sldId id="330" r:id="rId47"/>
    <p:sldId id="331" r:id="rId48"/>
    <p:sldId id="332" r:id="rId49"/>
    <p:sldId id="333" r:id="rId50"/>
    <p:sldId id="335" r:id="rId51"/>
    <p:sldId id="336" r:id="rId52"/>
    <p:sldId id="337" r:id="rId53"/>
    <p:sldId id="339" r:id="rId54"/>
    <p:sldId id="360" r:id="rId55"/>
    <p:sldId id="368" r:id="rId56"/>
    <p:sldId id="369" r:id="rId57"/>
    <p:sldId id="370" r:id="rId58"/>
    <p:sldId id="371" r:id="rId59"/>
    <p:sldId id="372" r:id="rId60"/>
    <p:sldId id="367" r:id="rId61"/>
    <p:sldId id="361" r:id="rId62"/>
    <p:sldId id="362" r:id="rId63"/>
    <p:sldId id="363" r:id="rId64"/>
    <p:sldId id="364" r:id="rId65"/>
    <p:sldId id="365" r:id="rId66"/>
    <p:sldId id="338" r:id="rId67"/>
    <p:sldId id="353" r:id="rId68"/>
    <p:sldId id="373" r:id="rId69"/>
    <p:sldId id="270" r:id="rId7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p:cViewPr varScale="1">
        <p:scale>
          <a:sx n="73" d="100"/>
          <a:sy n="73" d="100"/>
        </p:scale>
        <p:origin x="-108" y="-42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76" d="100"/>
          <a:sy n="76" d="100"/>
        </p:scale>
        <p:origin x="16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8/13/2015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8/13/2015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2588" y="685800"/>
            <a:ext cx="6092825"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pPr/>
              <a:t>4</a:t>
            </a:fld>
            <a:endParaRPr lang="en-US"/>
          </a:p>
        </p:txBody>
      </p:sp>
    </p:spTree>
    <p:extLst>
      <p:ext uri="{BB962C8B-B14F-4D97-AF65-F5344CB8AC3E}">
        <p14:creationId xmlns:p14="http://schemas.microsoft.com/office/powerpoint/2010/main" xmlns=""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4"/>
            <a:ext cx="6602282"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15074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xmlns="" val="215347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4"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xmlns="" val="199176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441" y="1600203"/>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5986" y="1600203"/>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264308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441" y="274641"/>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pPr/>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4"/>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xmlns="" val="363890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140658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pPr/>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xmlns="" val="356168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pPr/>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xmlns="" val="2469684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88034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4"/>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7683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489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xmlns=""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B9059-F1D6-41D0-95CF-D21CAA096B3A}" type="datetimeFigureOut">
              <a:rPr lang="en-US" smtClean="0"/>
              <a:pPr/>
              <a:t>8/13/2015</a:t>
            </a:fld>
            <a:endParaRPr lang="en-US"/>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D5434-F838-4DD4-A17B-1CB1A1850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188" y="1484787"/>
            <a:ext cx="10360501" cy="1470025"/>
          </a:xfrm>
        </p:spPr>
        <p:txBody>
          <a:bodyPr>
            <a:normAutofit/>
          </a:bodyPr>
          <a:lstStyle/>
          <a:p>
            <a:r>
              <a:rPr lang="el-GR" b="1" dirty="0" smtClean="0"/>
              <a:t>Εικονικά Περιβάλλοντα Μάθησης και Πολυμέσα</a:t>
            </a:r>
            <a:endParaRPr lang="el-GR" b="1" dirty="0"/>
          </a:p>
        </p:txBody>
      </p:sp>
      <p:sp>
        <p:nvSpPr>
          <p:cNvPr id="3" name="Υπότιτλος 2"/>
          <p:cNvSpPr>
            <a:spLocks noGrp="1"/>
          </p:cNvSpPr>
          <p:nvPr>
            <p:ph type="subTitle" idx="1"/>
          </p:nvPr>
        </p:nvSpPr>
        <p:spPr>
          <a:xfrm>
            <a:off x="527244" y="2995812"/>
            <a:ext cx="11326308" cy="2290576"/>
          </a:xfrm>
        </p:spPr>
        <p:txBody>
          <a:bodyPr>
            <a:noAutofit/>
          </a:bodyPr>
          <a:lstStyle/>
          <a:p>
            <a:r>
              <a:rPr lang="el-GR" sz="2800" b="1" dirty="0" smtClean="0">
                <a:solidFill>
                  <a:schemeClr val="tx1"/>
                </a:solidFill>
              </a:rPr>
              <a:t>Ενότητα </a:t>
            </a:r>
            <a:r>
              <a:rPr lang="el-GR" sz="2800" b="1" dirty="0" smtClean="0">
                <a:solidFill>
                  <a:schemeClr val="tx1"/>
                </a:solidFill>
              </a:rPr>
              <a:t>1:</a:t>
            </a:r>
            <a:r>
              <a:rPr lang="en-US" sz="2800" dirty="0" smtClean="0">
                <a:solidFill>
                  <a:schemeClr val="tx1"/>
                </a:solidFill>
              </a:rPr>
              <a:t> </a:t>
            </a:r>
            <a:r>
              <a:rPr lang="el-GR" sz="2800" dirty="0" smtClean="0">
                <a:solidFill>
                  <a:schemeClr val="tx1"/>
                </a:solidFill>
              </a:rPr>
              <a:t>Στοιχεία ηλεκτρονικών παιχνιδιών</a:t>
            </a:r>
            <a:endParaRPr lang="en-US" sz="2800" dirty="0" smtClean="0">
              <a:solidFill>
                <a:schemeClr val="tx1"/>
              </a:solidFill>
            </a:endParaRPr>
          </a:p>
          <a:p>
            <a:endParaRPr lang="el-GR" sz="2800" dirty="0" smtClean="0">
              <a:solidFill>
                <a:schemeClr val="tx1"/>
              </a:solidFill>
            </a:endParaRPr>
          </a:p>
          <a:p>
            <a:r>
              <a:rPr lang="el-GR" sz="2800" dirty="0" smtClean="0">
                <a:solidFill>
                  <a:schemeClr val="tx1"/>
                </a:solidFill>
              </a:rPr>
              <a:t>Εμμανουήλ Φωκίδης</a:t>
            </a:r>
            <a:endParaRPr lang="el-GR" sz="2800" dirty="0" smtClean="0">
              <a:solidFill>
                <a:schemeClr val="tx1"/>
              </a:solidFill>
            </a:endParaRPr>
          </a:p>
          <a:p>
            <a:r>
              <a:rPr lang="el-GR" sz="2800" dirty="0" smtClean="0">
                <a:solidFill>
                  <a:schemeClr val="tx1"/>
                </a:solidFill>
              </a:rPr>
              <a:t>Παιδαγωγικό Τμήμα Δημοτικής Εκπαίδευσης</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215" y="5827938"/>
            <a:ext cx="2108364"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6939" y="5591697"/>
            <a:ext cx="5745555"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481" y="404813"/>
            <a:ext cx="1149051" cy="862012"/>
          </a:xfrm>
          <a:prstGeom prst="rect">
            <a:avLst/>
          </a:prstGeom>
          <a:noFill/>
          <a:ln w="9525">
            <a:noFill/>
            <a:miter lim="800000"/>
            <a:headEnd/>
            <a:tailEnd/>
          </a:ln>
        </p:spPr>
      </p:pic>
      <p:sp>
        <p:nvSpPr>
          <p:cNvPr id="8" name="Rectangle 8"/>
          <p:cNvSpPr>
            <a:spLocks noChangeArrowheads="1"/>
          </p:cNvSpPr>
          <p:nvPr/>
        </p:nvSpPr>
        <p:spPr bwMode="auto">
          <a:xfrm>
            <a:off x="2063215" y="548680"/>
            <a:ext cx="518302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25" y="1340770"/>
            <a:ext cx="10796873" cy="2201663"/>
          </a:xfrm>
        </p:spPr>
        <p:txBody>
          <a:bodyPr>
            <a:normAutofit fontScale="77500" lnSpcReduction="20000"/>
          </a:bodyPr>
          <a:lstStyle/>
          <a:p>
            <a:pPr marL="0" indent="0">
              <a:buNone/>
            </a:pPr>
            <a:r>
              <a:rPr lang="el-GR" dirty="0"/>
              <a:t>Περνώντας στην ψηφιακή εποχή, είναι λογικό να αναρωτηθούμε κατά πόσο κάτι τέτοιο ισχύει και για τα ηλεκτρονικά παιχνίδια. </a:t>
            </a:r>
            <a:endParaRPr lang="el-GR" dirty="0" smtClean="0"/>
          </a:p>
          <a:p>
            <a:pPr marL="0" indent="0">
              <a:buNone/>
            </a:pPr>
            <a:endParaRPr lang="el-GR" dirty="0"/>
          </a:p>
          <a:p>
            <a:pPr marL="0" indent="0">
              <a:buNone/>
            </a:pPr>
            <a:r>
              <a:rPr lang="el-GR" dirty="0" smtClean="0"/>
              <a:t>Λαμβάνοντας </a:t>
            </a:r>
            <a:r>
              <a:rPr lang="el-GR" dirty="0"/>
              <a:t>μάλιστα υπόψη τα επιπλέον χαρακτηριστικά και δυνατότητες που προσφέρουν τα ψηφιακά μέσα, είναι επίσης λογικό να αναρωτηθούμε εάν τα ηλεκτρονικά παιχνίδια αποτελούν ακόμα πιο ισχυρό εργαλείο σε σύγκριση με τα παραδοσιακά, αναλογικά παιχνίδια.</a:t>
            </a:r>
            <a:endParaRPr lang="en-US" dirty="0"/>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Βασικά ερωτήματα</a:t>
            </a:r>
            <a:endParaRPr lang="en-US" dirty="0"/>
          </a:p>
        </p:txBody>
      </p:sp>
      <p:pic>
        <p:nvPicPr>
          <p:cNvPr id="1026" name="Picture 2" descr="http://www.horsefun.org/wp-content/uploads/2015/03/video-gam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6421" y="3670237"/>
            <a:ext cx="5297328" cy="2957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7497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l-GR" dirty="0" smtClean="0"/>
              <a:t>Τα ηλεκτρονικ</a:t>
            </a:r>
            <a:r>
              <a:rPr lang="el-GR" dirty="0"/>
              <a:t>ά</a:t>
            </a:r>
            <a:r>
              <a:rPr lang="el-GR" dirty="0" smtClean="0"/>
              <a:t> παιχνίδια έχουν γίνει ένα </a:t>
            </a:r>
            <a:r>
              <a:rPr lang="el-GR" dirty="0"/>
              <a:t>από τα βασικότερα μέσα ψυχαγωγίας και </a:t>
            </a:r>
            <a:r>
              <a:rPr lang="el-GR" dirty="0" smtClean="0"/>
              <a:t>ο κύκλος εργασιών τους είναι συγκρίσιμος με αυτόν της βιομηχανίας </a:t>
            </a:r>
            <a:r>
              <a:rPr lang="el-GR" dirty="0"/>
              <a:t>του κινηματογράφου και της μουσικής. </a:t>
            </a:r>
            <a:endParaRPr lang="en-US" dirty="0" smtClean="0"/>
          </a:p>
          <a:p>
            <a:pPr marL="0" indent="0">
              <a:buNone/>
            </a:pPr>
            <a:r>
              <a:rPr lang="el-GR" dirty="0" smtClean="0"/>
              <a:t>Η </a:t>
            </a:r>
            <a:r>
              <a:rPr lang="el-GR" dirty="0"/>
              <a:t>διάδοσή </a:t>
            </a:r>
            <a:r>
              <a:rPr lang="el-GR" dirty="0" smtClean="0"/>
              <a:t>τους </a:t>
            </a:r>
            <a:r>
              <a:rPr lang="el-GR" dirty="0"/>
              <a:t>οφείλεται στη μορφή διασκέδασης που προάγουν και στην αποδοχή που έχουν κυρίως στις μικρότερες ηλικίες, αλλά και από τις μεγαλύτερες ιδιαίτερα την τελευταία πενταετία.</a:t>
            </a:r>
            <a:endParaRPr lang="en-US" dirty="0"/>
          </a:p>
          <a:p>
            <a:pPr marL="0" indent="0">
              <a:buNone/>
            </a:pPr>
            <a:r>
              <a:rPr lang="el-GR" dirty="0" smtClean="0"/>
              <a:t>Τα </a:t>
            </a:r>
            <a:r>
              <a:rPr lang="el-GR" dirty="0"/>
              <a:t>παιχνίδια όμως δεν περιορίζονται μόνο στον τομέα της ψυχαγωγίας. Έχουν χρησιμοποιηθεί σε πολλούς άλλους τομείς όπως για παράδειγμα, η οικονομία, η ιατρική, σε στρατιωτικές εφαρμογές και στην εκπαίδευση πιλότων. Η κατασκευή και η χρήση ηλεκτρονικών παιχνιδιών αποτελεί επίσης σημαντικό ερευνητικό θέμα.  </a:t>
            </a:r>
            <a:endParaRPr lang="en-US" dirty="0"/>
          </a:p>
          <a:p>
            <a:pPr marL="0" indent="0">
              <a:buNone/>
            </a:pP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Εισαγωγικά</a:t>
            </a:r>
            <a:endParaRPr lang="en-US" dirty="0"/>
          </a:p>
        </p:txBody>
      </p:sp>
    </p:spTree>
    <p:extLst>
      <p:ext uri="{BB962C8B-B14F-4D97-AF65-F5344CB8AC3E}">
        <p14:creationId xmlns:p14="http://schemas.microsoft.com/office/powerpoint/2010/main" xmlns="" val="22519275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l-GR" dirty="0"/>
              <a:t>Δεν είναι καθόλου τυχαίο που τα τελευταία χρόνια το αντικείμενο αυτό αποτελεί διακριτό ερευνητικό κλάδο (</a:t>
            </a:r>
            <a:r>
              <a:rPr lang="el-GR" dirty="0" err="1"/>
              <a:t>Game</a:t>
            </a:r>
            <a:r>
              <a:rPr lang="el-GR" dirty="0"/>
              <a:t> </a:t>
            </a:r>
            <a:r>
              <a:rPr lang="el-GR" dirty="0" err="1"/>
              <a:t>Studies</a:t>
            </a:r>
            <a:r>
              <a:rPr lang="el-GR" dirty="0"/>
              <a:t>), σε μια προσπάθεια κατανόησης της φύσης των ηλεκτρονικών παιχνιδιών, των χρηστών τους, των περίπλοκων διεργασιών που λαμβάνουν χώρα μεταξύ παιχνιδιών και χρηστών και των ευρύτερων οικονομικών κοινωνικών και πολιτισμικών προεκτάσεων. </a:t>
            </a:r>
            <a:endParaRPr lang="el-GR" dirty="0" smtClean="0"/>
          </a:p>
          <a:p>
            <a:pPr marL="0" indent="0">
              <a:buNone/>
            </a:pPr>
            <a:endParaRPr lang="el-GR" dirty="0"/>
          </a:p>
          <a:p>
            <a:pPr marL="0" indent="0">
              <a:buNone/>
            </a:pPr>
            <a:r>
              <a:rPr lang="el-GR" dirty="0" smtClean="0"/>
              <a:t>Τα </a:t>
            </a:r>
            <a:r>
              <a:rPr lang="el-GR" dirty="0"/>
              <a:t>τελευταία χρόνια υπάρχει επίσης έντονο ενδιαφέρον σχετικά µε τη χρήση των ηλεκτρονικών παιχνιδιών ως μαθησιακών εργαλείων, καθώς διάχυτη είναι η πεποίθηση ότι λόγω των χαρακτηριστικών που έχουν και κυρίως λόγω του ελκυστικού τους χαρακτήρα, μπορούν να υποστηρίξουν τη μάθηση και κατ’ επέκταση μπορούν να παίξουν σημαντικό ρόλο στην εκπαιδευτική διαδικασία. </a:t>
            </a: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Εισαγωγικά</a:t>
            </a:r>
            <a:endParaRPr lang="en-US" dirty="0"/>
          </a:p>
        </p:txBody>
      </p:sp>
    </p:spTree>
    <p:extLst>
      <p:ext uri="{BB962C8B-B14F-4D97-AF65-F5344CB8AC3E}">
        <p14:creationId xmlns:p14="http://schemas.microsoft.com/office/powerpoint/2010/main" xmlns="" val="40336364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05" y="1556794"/>
            <a:ext cx="7052458" cy="3713831"/>
          </a:xfrm>
        </p:spPr>
        <p:txBody>
          <a:bodyPr>
            <a:normAutofit fontScale="70000" lnSpcReduction="20000"/>
          </a:bodyPr>
          <a:lstStyle/>
          <a:p>
            <a:pPr marL="0" indent="0">
              <a:buNone/>
            </a:pPr>
            <a:r>
              <a:rPr lang="el-GR" dirty="0"/>
              <a:t>Κάτι τέτοιο υποστηρίζεται από πλήθος ερευνών οι οποίες έρχονται σε πλήρη αντιδιαστολή µε την κοινή αντίληψη ότι τα ηλεκτρονικά παιχνίδια είναι -το λιγότερο- ανούσια μέσα διασκέδασης ή ότι προάγουν τη βία, την αντικοινωνικότητα και γενικά ότι προκαλούν ένα πλήθος προβλημάτων. </a:t>
            </a:r>
            <a:endParaRPr lang="el-GR" dirty="0" smtClean="0"/>
          </a:p>
          <a:p>
            <a:pPr marL="0" indent="0">
              <a:buNone/>
            </a:pPr>
            <a:endParaRPr lang="el-GR" dirty="0"/>
          </a:p>
          <a:p>
            <a:pPr marL="0" indent="0">
              <a:buNone/>
            </a:pPr>
            <a:r>
              <a:rPr lang="el-GR" dirty="0" smtClean="0"/>
              <a:t>Έχει </a:t>
            </a:r>
            <a:r>
              <a:rPr lang="el-GR" dirty="0"/>
              <a:t>διαφανεί ότι δεν απαιτούν απλώς τον "συντονισμό ματιού-χεριού (</a:t>
            </a:r>
            <a:r>
              <a:rPr lang="en-US" dirty="0"/>
              <a:t>hand</a:t>
            </a:r>
            <a:r>
              <a:rPr lang="el-GR" dirty="0"/>
              <a:t>-</a:t>
            </a:r>
            <a:r>
              <a:rPr lang="en-US" dirty="0"/>
              <a:t>eye coordination</a:t>
            </a:r>
            <a:r>
              <a:rPr lang="el-GR" dirty="0"/>
              <a:t>)", αλλά και ένα σημαντικό πλήθος δεξιοτήτων, όπως τη διαχείριση σύνθετων μεταβλητών, τη διαπροσωπική επικοινωνία, την καλή χρήση του λόγου και τη λύση σύνθετων προβλημάτων. </a:t>
            </a:r>
            <a:endParaRPr lang="en-US" dirty="0"/>
          </a:p>
          <a:p>
            <a:pPr marL="0" indent="0">
              <a:buNone/>
            </a:pPr>
            <a:endParaRPr lang="en-US" dirty="0"/>
          </a:p>
        </p:txBody>
      </p:sp>
      <p:sp>
        <p:nvSpPr>
          <p:cNvPr id="5" name="Title 12"/>
          <p:cNvSpPr txBox="1">
            <a:spLocks/>
          </p:cNvSpPr>
          <p:nvPr/>
        </p:nvSpPr>
        <p:spPr>
          <a:xfrm>
            <a:off x="1413894"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Εισαγωγικά</a:t>
            </a:r>
            <a:endParaRPr lang="en-US" dirty="0"/>
          </a:p>
        </p:txBody>
      </p:sp>
      <p:pic>
        <p:nvPicPr>
          <p:cNvPr id="2050" name="Picture 2" descr="http://thepublicqueue.com/wp-content/uploads/2012/04/mmw_videogam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6088" y="3429000"/>
            <a:ext cx="4344786" cy="3005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691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l-GR" dirty="0"/>
              <a:t>Τα ηλεκτρονικά παιχνίδια λοιπόν, δεν είναι μόνο μια απλή και απροβλημάτιστη διασκεδαστική εμπειρία, αλλά και ένα είδος γνωστικής εξάσκησης. </a:t>
            </a:r>
            <a:endParaRPr lang="el-GR" dirty="0" smtClean="0"/>
          </a:p>
          <a:p>
            <a:pPr marL="0" indent="0">
              <a:buNone/>
            </a:pPr>
            <a:r>
              <a:rPr lang="el-GR" dirty="0" smtClean="0"/>
              <a:t>Θα </a:t>
            </a:r>
            <a:r>
              <a:rPr lang="el-GR" dirty="0"/>
              <a:t>έλεγε κανείς ότι αποτελούν μία "δύσκολη διασκέδαση (</a:t>
            </a:r>
            <a:r>
              <a:rPr lang="en-US" dirty="0"/>
              <a:t>hard fun</a:t>
            </a:r>
            <a:r>
              <a:rPr lang="el-GR" dirty="0"/>
              <a:t>)", που ακριβώς λόγω των προκλήσεων που παρουσιάζουν στον χρήστη, κρατούν αμείωτο το ενδιαφέρον, ενώ αντίθετα το σχολείο αποτελεί για τα παιδιά μία "βαρετή" εμπειρία. </a:t>
            </a:r>
            <a:endParaRPr lang="el-GR" dirty="0" smtClean="0"/>
          </a:p>
          <a:p>
            <a:pPr marL="0" indent="0">
              <a:buNone/>
            </a:pPr>
            <a:r>
              <a:rPr lang="el-GR" dirty="0" smtClean="0"/>
              <a:t>Παρότι </a:t>
            </a:r>
            <a:r>
              <a:rPr lang="el-GR" dirty="0"/>
              <a:t>είμαστε βιολογικά προγραμματισμένοι να μαθαίνουμε, το σχολείο αποθαρρύνει τη μάθηση και αποτελεί μια μορφή εξαναγκασμού απόκτησης έτοιμων γνώσεων. </a:t>
            </a:r>
            <a:endParaRPr lang="el-GR" dirty="0" smtClean="0"/>
          </a:p>
          <a:p>
            <a:pPr marL="0" indent="0">
              <a:buNone/>
            </a:pPr>
            <a:r>
              <a:rPr lang="el-GR" dirty="0" smtClean="0"/>
              <a:t>Δεν </a:t>
            </a:r>
            <a:r>
              <a:rPr lang="el-GR" dirty="0"/>
              <a:t>είναι τα παιχνίδια προβληματικά, αλλά το σχολείο -ως ιδέα και ως μέσο- αποκλίνει από αυτό που ως όντα είμαστε συνηθισμένοι. </a:t>
            </a:r>
            <a:endParaRPr lang="en-US" dirty="0"/>
          </a:p>
          <a:p>
            <a:pPr marL="0" indent="0">
              <a:buNone/>
            </a:pP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Εισαγωγικά</a:t>
            </a:r>
            <a:endParaRPr lang="en-US" dirty="0"/>
          </a:p>
        </p:txBody>
      </p:sp>
    </p:spTree>
    <p:extLst>
      <p:ext uri="{BB962C8B-B14F-4D97-AF65-F5344CB8AC3E}">
        <p14:creationId xmlns:p14="http://schemas.microsoft.com/office/powerpoint/2010/main" xmlns="" val="3484037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000" dirty="0"/>
              <a:t>O</a:t>
            </a:r>
            <a:r>
              <a:rPr lang="el-GR" sz="2000" dirty="0"/>
              <a:t> όρος "ηλεκτρονικό παιχνίδι" αναφέρεται σε οποιοδήποτε παιχνίδι παίζεται µε τη χρήση κάποιας ηλεκτρονικής συσκευής όπως ένας ηλεκτρονικός υπολογιστής, μία κονσόλα παιχνιδιών ή ένα κινητό τηλέφωνο και εμπλέκει έναν ή περισσότερους παίκτες σε ένα εικονικό περιβάλλον. </a:t>
            </a:r>
            <a:endParaRPr lang="en-US" sz="2000" dirty="0" smtClean="0"/>
          </a:p>
          <a:p>
            <a:pPr marL="0" indent="0">
              <a:buNone/>
            </a:pPr>
            <a:r>
              <a:rPr lang="el-GR" sz="2000" dirty="0" smtClean="0"/>
              <a:t>Αναφορικά </a:t>
            </a:r>
            <a:r>
              <a:rPr lang="el-GR" sz="2000" dirty="0"/>
              <a:t>με το υλικό, προϋποθέτουν την ύπαρξη μίας ή περισσότερων συσκευών εισόδου, πχ πληκτρολόγιο, </a:t>
            </a:r>
            <a:r>
              <a:rPr lang="en-US" sz="2000" dirty="0"/>
              <a:t>joystick</a:t>
            </a:r>
            <a:r>
              <a:rPr lang="el-GR" sz="2000" dirty="0"/>
              <a:t>, </a:t>
            </a:r>
            <a:r>
              <a:rPr lang="en-US" sz="2000" dirty="0"/>
              <a:t>gamepad</a:t>
            </a:r>
            <a:r>
              <a:rPr lang="el-GR" sz="2000" dirty="0"/>
              <a:t>, </a:t>
            </a:r>
            <a:r>
              <a:rPr lang="en-US" sz="2000" dirty="0"/>
              <a:t>trackball</a:t>
            </a:r>
            <a:r>
              <a:rPr lang="el-GR" sz="2000" dirty="0"/>
              <a:t> ή ποντίκι καθώς και κάποιων συσκευών εξόδου, συνήθως μίας οθόνης και ηχείων.</a:t>
            </a:r>
            <a:endParaRPr lang="en-US" sz="2000" dirty="0"/>
          </a:p>
          <a:p>
            <a:pPr marL="0" indent="0">
              <a:buNone/>
            </a:pPr>
            <a:r>
              <a:rPr lang="el-GR" sz="2000" dirty="0"/>
              <a:t> </a:t>
            </a:r>
            <a:r>
              <a:rPr lang="el-GR" sz="2000" dirty="0" smtClean="0"/>
              <a:t>Τα </a:t>
            </a:r>
            <a:r>
              <a:rPr lang="el-GR" sz="2000" dirty="0"/>
              <a:t>περισσότερα ηλεκτρονικά παιχνίδια μπορούν να θεωρηθούν ως κάποιας μορφής προσομοίωση που αναπαριστά πραγματικούς ή φανταστικούς κόσμους ή -σε μια πιο απλή μορφή- συμβατικά </a:t>
            </a:r>
            <a:r>
              <a:rPr lang="el-GR" sz="2000" dirty="0" smtClean="0"/>
              <a:t>παιχνίδια</a:t>
            </a:r>
            <a:r>
              <a:rPr lang="el-GR" sz="2000" dirty="0"/>
              <a:t>. </a:t>
            </a:r>
            <a:endParaRPr lang="en-US" sz="2000" dirty="0"/>
          </a:p>
          <a:p>
            <a:pPr marL="0" indent="0">
              <a:buNone/>
            </a:pPr>
            <a:r>
              <a:rPr lang="el-GR" sz="2000" dirty="0"/>
              <a:t> </a:t>
            </a:r>
            <a:r>
              <a:rPr lang="el-GR" sz="2000" dirty="0" smtClean="0"/>
              <a:t>Στη </a:t>
            </a:r>
            <a:r>
              <a:rPr lang="el-GR" sz="2000" dirty="0"/>
              <a:t>βάση του, ένα παιχνίδι είναι ένας σωματικός ή πνευματικός διαγωνισμός που </a:t>
            </a:r>
            <a:r>
              <a:rPr lang="el-GR" sz="2000" dirty="0" err="1"/>
              <a:t>διέπεται</a:t>
            </a:r>
            <a:r>
              <a:rPr lang="el-GR" sz="2000" dirty="0"/>
              <a:t> από κανόνες και αποσκοπεί στη διασκέδαση ή την ανταμοιβή των συμμετεχόντων. Κατά όμοιο τρόπο, το ηλεκτρονικό παιχνίδι είναι ένας πνευματικός διαγωνισμός, με τη βοήθεια ενός υπολογιστή, με συγκεκριμένους κανόνες και σκοπό </a:t>
            </a:r>
            <a:r>
              <a:rPr lang="el-GR" sz="2000" dirty="0" smtClean="0"/>
              <a:t>την </a:t>
            </a:r>
            <a:r>
              <a:rPr lang="el-GR" sz="2000" dirty="0"/>
              <a:t>ψυχαγωγία ή κάποιο έπαθλο. </a:t>
            </a:r>
            <a:endParaRPr lang="en-US" sz="2000" dirty="0"/>
          </a:p>
          <a:p>
            <a:pPr marL="0" indent="0">
              <a:buNone/>
            </a:pPr>
            <a:endParaRPr lang="en-US" sz="2000"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Ηλεκτρονικό παιχνίδι, ορισμός </a:t>
            </a:r>
            <a:endParaRPr lang="en-US" dirty="0"/>
          </a:p>
        </p:txBody>
      </p:sp>
    </p:spTree>
    <p:extLst>
      <p:ext uri="{BB962C8B-B14F-4D97-AF65-F5344CB8AC3E}">
        <p14:creationId xmlns:p14="http://schemas.microsoft.com/office/powerpoint/2010/main" xmlns="" val="30534932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2" y="1556794"/>
            <a:ext cx="7628521" cy="3209775"/>
          </a:xfrm>
        </p:spPr>
        <p:txBody>
          <a:bodyPr>
            <a:normAutofit fontScale="77500" lnSpcReduction="20000"/>
          </a:bodyPr>
          <a:lstStyle/>
          <a:p>
            <a:pPr marL="0" indent="0">
              <a:buNone/>
            </a:pPr>
            <a:r>
              <a:rPr lang="el-GR" dirty="0"/>
              <a:t>Τα ηλεκτρονικά παιχνίδια αποκλίνουν από το κλασσικό αναλογικό μοντέλο σε αρκετά σημεία. </a:t>
            </a:r>
            <a:endParaRPr lang="el-GR" dirty="0" smtClean="0"/>
          </a:p>
          <a:p>
            <a:pPr marL="0" indent="0">
              <a:buNone/>
            </a:pPr>
            <a:r>
              <a:rPr lang="el-GR" dirty="0" smtClean="0"/>
              <a:t>Μια </a:t>
            </a:r>
            <a:r>
              <a:rPr lang="el-GR" dirty="0"/>
              <a:t>πρώτη και εμφανής διαφορά είναι ότι παρότι και στις δύο περιπτώσεις υπάρχουν κανόνες, στα ηλεκτρονικά παιχνίδια η τήρησή τους έχει ανατεθεί στον υπολογιστή. </a:t>
            </a:r>
            <a:endParaRPr lang="el-GR" dirty="0" smtClean="0"/>
          </a:p>
          <a:p>
            <a:pPr marL="0" indent="0">
              <a:buNone/>
            </a:pPr>
            <a:r>
              <a:rPr lang="el-GR" dirty="0" smtClean="0"/>
              <a:t>Κάτι </a:t>
            </a:r>
            <a:r>
              <a:rPr lang="el-GR" dirty="0"/>
              <a:t>τέτοιο επιτρέπει τη θέσπιση και παρακολούθηση πολύ σύνθετων κανόνων, ενώ οι παίκτες απαλλάσσονται από την ευθύνη τήρησής τους και σε κάποιες περιπτώσεις μάλιστα, οι παίκτες δεν είναι απαραίτητο να τους γνωρίζουν από την αρχή.</a:t>
            </a:r>
            <a:endParaRPr lang="en-US" dirty="0"/>
          </a:p>
          <a:p>
            <a:pPr marL="0" indent="0">
              <a:buNone/>
            </a:pP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Από </a:t>
            </a:r>
            <a:r>
              <a:rPr lang="el-GR" dirty="0"/>
              <a:t>το αναλογικό στο ψηφιακό παιχνίδι</a:t>
            </a:r>
            <a:endParaRPr lang="en-US" dirty="0"/>
          </a:p>
        </p:txBody>
      </p:sp>
      <p:pic>
        <p:nvPicPr>
          <p:cNvPr id="3074" name="Picture 2" descr="http://pcmedia.gamespy.com/pc/image/article/119/1193874/mind-games-6-video-games-and-adhd-2011091201585999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4599" y="3573018"/>
            <a:ext cx="4090425" cy="30678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4469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3" y="1484786"/>
            <a:ext cx="10364825" cy="2345679"/>
          </a:xfrm>
        </p:spPr>
        <p:txBody>
          <a:bodyPr>
            <a:normAutofit fontScale="62500" lnSpcReduction="20000"/>
          </a:bodyPr>
          <a:lstStyle/>
          <a:p>
            <a:pPr marL="0" indent="0">
              <a:buNone/>
            </a:pPr>
            <a:r>
              <a:rPr lang="el-GR" dirty="0"/>
              <a:t>Τα κλασσικά παιχνίδια είναι κατά βάση αφαιρετικά. Ο "κόσμος" του αναλογικού παιχνιδιού, δηλαδή ο χώρος και ο χρόνος στον οποίον εκτυλίσσονται, δομείται κυρίως στο μυαλό του παίκτη, ο οποίος πρέπει να τον φανταστεί στηριζόμενος σε λίγα στοιχεία. </a:t>
            </a:r>
            <a:endParaRPr lang="el-GR" dirty="0" smtClean="0"/>
          </a:p>
          <a:p>
            <a:pPr marL="0" indent="0">
              <a:buNone/>
            </a:pPr>
            <a:r>
              <a:rPr lang="el-GR" dirty="0" smtClean="0"/>
              <a:t>Αντίθετα</a:t>
            </a:r>
            <a:r>
              <a:rPr lang="el-GR" dirty="0"/>
              <a:t>, στα ηλεκτρονικά παιχνίδια, ο "κόσμος" τους μπορεί να είναι εξαιρετικά αναλυτικός και πλούσιος και αποτελεί βασικό στοιχείο της ελκυστικότητάς τους. </a:t>
            </a:r>
            <a:endParaRPr lang="el-GR" dirty="0" smtClean="0"/>
          </a:p>
          <a:p>
            <a:pPr marL="0" indent="0">
              <a:buNone/>
            </a:pPr>
            <a:r>
              <a:rPr lang="el-GR" dirty="0" smtClean="0"/>
              <a:t>Επίσης</a:t>
            </a:r>
            <a:r>
              <a:rPr lang="el-GR" dirty="0"/>
              <a:t>, ο χώρος και ο χρόνος στα ψηφιακά παιχνίδια μπορεί να </a:t>
            </a:r>
            <a:r>
              <a:rPr lang="el-GR" dirty="0" err="1" smtClean="0"/>
              <a:t>μεταβάλεται</a:t>
            </a:r>
            <a:r>
              <a:rPr lang="el-GR" dirty="0" smtClean="0"/>
              <a:t> </a:t>
            </a:r>
            <a:r>
              <a:rPr lang="el-GR" dirty="0"/>
              <a:t>κατά βούληση (είτε του προγραμματιστή είτε του παίκτη), ενώ τα αναλογικά είναι κατά πολύ πιο περιορισμένα.</a:t>
            </a:r>
            <a:endParaRPr lang="en-US" dirty="0"/>
          </a:p>
          <a:p>
            <a:pPr marL="0" indent="0">
              <a:buNone/>
            </a:pP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Από </a:t>
            </a:r>
            <a:r>
              <a:rPr lang="el-GR" dirty="0"/>
              <a:t>το αναλογικό στο ψηφιακό παιχνίδι</a:t>
            </a:r>
            <a:endParaRPr lang="en-US" dirty="0"/>
          </a:p>
        </p:txBody>
      </p:sp>
      <p:pic>
        <p:nvPicPr>
          <p:cNvPr id="4098" name="Picture 2" descr="http://news.digipen.edu/wp-content/uploads/2012/09/gw2_divinitys_reach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4413" y="3402358"/>
            <a:ext cx="5674395" cy="31946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85258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l-GR" dirty="0"/>
              <a:t>Παρότι και στις δύο μορφές παιχνιδιών, η έκβαση, το </a:t>
            </a:r>
            <a:r>
              <a:rPr lang="el-GR" dirty="0" smtClean="0"/>
              <a:t>αποτέλεσμα, </a:t>
            </a:r>
            <a:r>
              <a:rPr lang="el-GR" dirty="0"/>
              <a:t>είναι μεταβλητό, στα ψηφιακά μπορεί να μην υπάρχει κανένα αποτέλεσμα, ούτε καν στόχοι, όπως για παράδειγμα στα παιχνίδια προσομοίωσης και ανοιχτών κόσμων</a:t>
            </a:r>
            <a:r>
              <a:rPr lang="el-GR" dirty="0" smtClean="0"/>
              <a:t>.  </a:t>
            </a:r>
            <a:endParaRPr lang="en-US" dirty="0"/>
          </a:p>
          <a:p>
            <a:pPr marL="0" indent="0">
              <a:buNone/>
            </a:pPr>
            <a:r>
              <a:rPr lang="el-GR" dirty="0"/>
              <a:t> </a:t>
            </a:r>
            <a:endParaRPr lang="en-US" dirty="0"/>
          </a:p>
          <a:p>
            <a:pPr marL="0" indent="0">
              <a:buNone/>
            </a:pPr>
            <a:r>
              <a:rPr lang="el-GR" dirty="0"/>
              <a:t>Τέλος, η δυνατότητα παραβίασης των κανόνων στα ηλεκτρονικά παιχνίδια (</a:t>
            </a:r>
            <a:r>
              <a:rPr lang="en-US" dirty="0"/>
              <a:t>cheat codes</a:t>
            </a:r>
            <a:r>
              <a:rPr lang="el-GR" dirty="0"/>
              <a:t>) φαινομενικά καταργεί μια από τις βασικές αρχές του παιξίματος, δηλαδή την τήρηση των κανόνων. Εντούτοις, εκτός του ότι είναι μια συνηθισμένη πρακτική, μπορεί να προσδώσει ιδιαίτερα χαρακτηριστικά στο παιχνίδι, όπως απόλυτη ελευθερία και ξεπέρασμα δύσκολων καταστάσεων.</a:t>
            </a:r>
            <a:endParaRPr lang="en-US" dirty="0"/>
          </a:p>
          <a:p>
            <a:pPr marL="0" indent="0">
              <a:buNone/>
            </a:pPr>
            <a:endParaRPr lang="en-US" dirty="0"/>
          </a:p>
        </p:txBody>
      </p:sp>
      <p:sp>
        <p:nvSpPr>
          <p:cNvPr id="5" name="Title 12"/>
          <p:cNvSpPr txBox="1">
            <a:spLocks/>
          </p:cNvSpPr>
          <p:nvPr/>
        </p:nvSpPr>
        <p:spPr>
          <a:xfrm>
            <a:off x="1463307" y="404664"/>
            <a:ext cx="9144001" cy="69986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Από </a:t>
            </a:r>
            <a:r>
              <a:rPr lang="el-GR" dirty="0"/>
              <a:t>το αναλογικό στο ψηφιακό παιχνίδι</a:t>
            </a:r>
            <a:endParaRPr lang="en-US" dirty="0"/>
          </a:p>
        </p:txBody>
      </p:sp>
    </p:spTree>
    <p:extLst>
      <p:ext uri="{BB962C8B-B14F-4D97-AF65-F5344CB8AC3E}">
        <p14:creationId xmlns:p14="http://schemas.microsoft.com/office/powerpoint/2010/main" xmlns="" val="420852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Στα περισσότερα ηλεκτρονικά παιχνίδια, αυτό που βλέπει ο χρήστης, είναι ένας προσομοιωμένος κόσμος, με πλήθος κανόνων, πολύπλοκες διαδρομές και πολλές πληροφορίες. Στην πραγματικότητα, τίποτα δεν είναι αυθαίρετο και τίποτα δεν είναι τυχαίο. Ό,τι συμβαίνει σε ένα παιχνίδι είναι προσχεδιασμένο, προκαθορισμένο και τα πάντα είναι συνδεδεμένα μεταξύ τους.</a:t>
            </a:r>
          </a:p>
          <a:p>
            <a:pPr marL="0" indent="0">
              <a:buNone/>
            </a:pPr>
            <a:r>
              <a:rPr lang="el-GR" sz="2000" dirty="0" smtClean="0"/>
              <a:t>Το </a:t>
            </a:r>
            <a:r>
              <a:rPr lang="el-GR" sz="2000" dirty="0"/>
              <a:t>θεωρητικό πλαίσιο μελέτης τους, </a:t>
            </a:r>
            <a:r>
              <a:rPr lang="el-GR" sz="2000" dirty="0" smtClean="0"/>
              <a:t>προσπαθεί </a:t>
            </a:r>
            <a:r>
              <a:rPr lang="el-GR" sz="2000" dirty="0"/>
              <a:t>να δώσει απάντηση στο ερώτημα: "Τι είδους νοήματα δημιουργούνται μέσω των παιχνιδιών", δηλαδή, τι νόημα αποδίδουν οι άνθρωποι στις εμπειρίες τους από το παιχνίδι. Τα παιχνίδια μπορούν να αναλυθούν είτε ως φέροντα νόημα αντικείμενα αφήγησης, δηλαδή ως μέσα είτε ως συστήματα βασισμένα σε κανόνες, που υποκινούν και διευκολύνουν δραστηριότητες με παιγνιώδη χαρακτήρα. </a:t>
            </a:r>
            <a:endParaRPr lang="el-GR" sz="2000" dirty="0" smtClean="0"/>
          </a:p>
          <a:p>
            <a:pPr marL="0" indent="0">
              <a:buNone/>
            </a:pPr>
            <a:r>
              <a:rPr lang="el-GR" sz="2000" dirty="0" smtClean="0"/>
              <a:t>Η </a:t>
            </a:r>
            <a:r>
              <a:rPr lang="el-GR" sz="2000" dirty="0"/>
              <a:t>διαφωνία αυτή έχει ονομαστεί ως "διαμάχη </a:t>
            </a:r>
            <a:r>
              <a:rPr lang="el-GR" sz="2000" dirty="0" err="1"/>
              <a:t>παιχνιδολογίας</a:t>
            </a:r>
            <a:r>
              <a:rPr lang="el-GR" sz="2000" dirty="0"/>
              <a:t> και </a:t>
            </a:r>
            <a:r>
              <a:rPr lang="el-GR" sz="2000" dirty="0" err="1"/>
              <a:t>αφηγηματολογίας</a:t>
            </a:r>
            <a:r>
              <a:rPr lang="el-GR" sz="2000" dirty="0"/>
              <a:t>" (</a:t>
            </a:r>
            <a:r>
              <a:rPr lang="el-GR" sz="2000" dirty="0" err="1"/>
              <a:t>ludology</a:t>
            </a:r>
            <a:r>
              <a:rPr lang="el-GR" sz="2000" dirty="0"/>
              <a:t> </a:t>
            </a:r>
            <a:r>
              <a:rPr lang="el-GR" sz="2000" dirty="0" err="1"/>
              <a:t>vs</a:t>
            </a:r>
            <a:r>
              <a:rPr lang="el-GR" sz="2000" dirty="0"/>
              <a:t> </a:t>
            </a:r>
            <a:r>
              <a:rPr lang="el-GR" sz="2000" dirty="0" err="1"/>
              <a:t>narratology</a:t>
            </a:r>
            <a:r>
              <a:rPr lang="el-GR" sz="2000" dirty="0"/>
              <a:t>). Η ουσία της διαμάχης είναι το αν τα παιχνίδια πρέπει να θεωρηθούν ως μία άλλη μορφή αφήγησης ή ως ένα φαινόμενο θεμελιωδώς διαφορετικό, με δικά τους ιδιαίτερα χαρακτηριστικά. </a:t>
            </a:r>
            <a:endParaRPr lang="en-US" sz="2000" dirty="0"/>
          </a:p>
          <a:p>
            <a:pPr marL="0" indent="0">
              <a:buNone/>
            </a:pPr>
            <a:endParaRPr lang="el-GR" sz="20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Κατανοώντας τα ηλεκτρονικά παιχνίδια ως μέσο και ως σύστημα</a:t>
            </a:r>
            <a:endParaRPr lang="en-US" dirty="0"/>
          </a:p>
        </p:txBody>
      </p:sp>
    </p:spTree>
    <p:extLst>
      <p:ext uri="{BB962C8B-B14F-4D97-AF65-F5344CB8AC3E}">
        <p14:creationId xmlns:p14="http://schemas.microsoft.com/office/powerpoint/2010/main" xmlns="" val="41109363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2585" y="4941171"/>
            <a:ext cx="2108364" cy="553393"/>
          </a:xfrm>
          <a:prstGeom prst="rect">
            <a:avLst/>
          </a:prstGeom>
        </p:spPr>
      </p:pic>
    </p:spTree>
    <p:extLst>
      <p:ext uri="{BB962C8B-B14F-4D97-AF65-F5344CB8AC3E}">
        <p14:creationId xmlns:p14="http://schemas.microsoft.com/office/powerpoint/2010/main" xmlns="" val="37679073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3"/>
            <a:ext cx="10360501" cy="4865959"/>
          </a:xfrm>
        </p:spPr>
        <p:txBody>
          <a:bodyPr>
            <a:normAutofit fontScale="70000" lnSpcReduction="20000"/>
          </a:bodyPr>
          <a:lstStyle/>
          <a:p>
            <a:pPr marL="0" indent="0">
              <a:buNone/>
            </a:pPr>
            <a:r>
              <a:rPr lang="el-GR" dirty="0"/>
              <a:t>Ο όρος </a:t>
            </a:r>
            <a:r>
              <a:rPr lang="el-GR" dirty="0" err="1"/>
              <a:t>narratology</a:t>
            </a:r>
            <a:r>
              <a:rPr lang="el-GR" dirty="0"/>
              <a:t> (</a:t>
            </a:r>
            <a:r>
              <a:rPr lang="el-GR" dirty="0" err="1"/>
              <a:t>αφηγηµατολογία</a:t>
            </a:r>
            <a:r>
              <a:rPr lang="el-GR" dirty="0"/>
              <a:t>), επινοήθηκε µε σκοπό να ενοποιήσει το έργο μελετητών από διάφορους τομείς σχετικά µε το αφήγημα. Η </a:t>
            </a:r>
            <a:r>
              <a:rPr lang="el-GR" dirty="0" err="1"/>
              <a:t>αφηγηµατολογία</a:t>
            </a:r>
            <a:r>
              <a:rPr lang="el-GR" dirty="0"/>
              <a:t> χρησιμοποιεί ως πηγή της τη λογοτεχνία, τις μελέτες σχετικά µε τον κινηματογράφο και τις δραματικές τέχνες, αλλά και τη σημειολογία. Κάτω από αυτό το πρίσμα, τα ηλεκτρονικά παιχνίδια αντιμετωπίζονται ως κείμενα που μπορούν να ερμηνευτούν είτε με βάση τα κριτήρια που έχουν αναπτυχθεί για την ανάλυση βιβλίων και ταινιών, ως αφηγηματικές δηλαδή δομές, είτε σε σχέση µε το σημειολογικό σύστημα.</a:t>
            </a:r>
          </a:p>
          <a:p>
            <a:pPr marL="0" indent="0">
              <a:buNone/>
            </a:pPr>
            <a:r>
              <a:rPr lang="el-GR" dirty="0" smtClean="0"/>
              <a:t>Όταν </a:t>
            </a:r>
            <a:r>
              <a:rPr lang="el-GR" dirty="0"/>
              <a:t>τα ηλεκτρονικά παιχνίδια ερμηνεύονται ως αφηγηματικά μέσα, δίνεται έμφαση στην αναπαράσταση, δηλαδή στον τρόπο µε τον οποίο υλοποιείται η σχεδίαση. Έτσι, τα δομικά χαρακτηριστικά της σχεδίασης, όπως είναι οι κανόνες, αναλύονται από την οπτική της αναπαράστασης, και εξετάζεται ο τρόπος µε τον οποίο αυτά υλοποιούνται προγραμματιστικά. </a:t>
            </a:r>
            <a:endParaRPr lang="el-GR" dirty="0" smtClean="0"/>
          </a:p>
          <a:p>
            <a:pPr marL="0" indent="0">
              <a:buNone/>
            </a:pPr>
            <a:r>
              <a:rPr lang="el-GR" dirty="0" smtClean="0"/>
              <a:t>Μια </a:t>
            </a:r>
            <a:r>
              <a:rPr lang="el-GR" dirty="0"/>
              <a:t>τέτοια προσέγγιση καταδεικνύει τις διαφορές μεταξύ των παιχνιδιών, παρά τις ομοιότητές τους, καθώς εστιάζει στην αναπαράσταση και συχνά αγνοεί την ανάλυση της μηχανικής των παιχνιδιών, των τύπων </a:t>
            </a:r>
            <a:r>
              <a:rPr lang="el-GR" dirty="0" err="1"/>
              <a:t>διάδρασης</a:t>
            </a:r>
            <a:r>
              <a:rPr lang="el-GR" dirty="0"/>
              <a:t>, καθώς και των στοιχείων που μπορούν να μεταφερθούν από και προς άλλα μέσα. Αποτέλεσμα είναι να αγνοείται σε μεγάλο βαθμό ο παιγνιώδης χαρακτήρας των παιχνιδιών</a:t>
            </a:r>
            <a:r>
              <a:rPr lang="el-GR" dirty="0" smtClean="0"/>
              <a:t>.</a:t>
            </a: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Κατανοώντας τα ηλεκτρονικά παιχνίδια ως μέσο και ως σύστημα</a:t>
            </a:r>
            <a:endParaRPr lang="en-US" dirty="0"/>
          </a:p>
        </p:txBody>
      </p:sp>
    </p:spTree>
    <p:extLst>
      <p:ext uri="{BB962C8B-B14F-4D97-AF65-F5344CB8AC3E}">
        <p14:creationId xmlns:p14="http://schemas.microsoft.com/office/powerpoint/2010/main" xmlns="" val="10133582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3"/>
            <a:ext cx="10360501" cy="4793951"/>
          </a:xfrm>
        </p:spPr>
        <p:txBody>
          <a:bodyPr>
            <a:normAutofit fontScale="70000" lnSpcReduction="20000"/>
          </a:bodyPr>
          <a:lstStyle/>
          <a:p>
            <a:pPr marL="0" indent="0">
              <a:buNone/>
            </a:pPr>
            <a:r>
              <a:rPr lang="el-GR" dirty="0"/>
              <a:t>Ο όρος </a:t>
            </a:r>
            <a:r>
              <a:rPr lang="el-GR" dirty="0" err="1"/>
              <a:t>ludology</a:t>
            </a:r>
            <a:r>
              <a:rPr lang="el-GR" dirty="0"/>
              <a:t> (</a:t>
            </a:r>
            <a:r>
              <a:rPr lang="el-GR" dirty="0" err="1"/>
              <a:t>παιχνιδολογία</a:t>
            </a:r>
            <a:r>
              <a:rPr lang="el-GR" dirty="0"/>
              <a:t>) προέρχεται από τη λατινική λέξη </a:t>
            </a:r>
            <a:r>
              <a:rPr lang="el-GR" dirty="0" err="1"/>
              <a:t>ludus</a:t>
            </a:r>
            <a:r>
              <a:rPr lang="el-GR" dirty="0"/>
              <a:t>, που σημαίνει παιχνίδι. Ο όρος είναι προγενέστερος των </a:t>
            </a:r>
            <a:r>
              <a:rPr lang="en-US" dirty="0"/>
              <a:t>G</a:t>
            </a:r>
            <a:r>
              <a:rPr lang="el-GR" dirty="0" err="1"/>
              <a:t>ame</a:t>
            </a:r>
            <a:r>
              <a:rPr lang="el-GR" dirty="0"/>
              <a:t> </a:t>
            </a:r>
            <a:r>
              <a:rPr lang="el-GR" dirty="0" err="1"/>
              <a:t>Studies</a:t>
            </a:r>
            <a:r>
              <a:rPr lang="el-GR" dirty="0"/>
              <a:t>. Η </a:t>
            </a:r>
            <a:r>
              <a:rPr lang="el-GR" dirty="0" err="1"/>
              <a:t>παιχνιδολογία</a:t>
            </a:r>
            <a:r>
              <a:rPr lang="el-GR" dirty="0"/>
              <a:t> προέκυψε από την αντίδραση πολλών ερευνητών του χώρου των παιχνιδιών απέναντι στην υπερβολική επικέντρωση στην κατανόηση των παιχνιδιών ως αφηγηματικών μέσων, η οποία απέτυχε να αναγνωρίσει τον τρόπο µε τον οποίο τα ηλεκτρονικά παιχνίδια διαφέρουν από άλλες μορφές μέσων, όπως η τηλεόραση και ο κινηματογράφος. Οι ερευνητές αυτοί τόνισαν τη σημασία της μελέτης των ηλεκτρονικών παιχνιδιών µε βάση τα δικά τους ξεχωριστά χαρακτηριστικά και όχι μέσα από δανεισμένα από άλλους τομείς κριτήρια. </a:t>
            </a:r>
            <a:endParaRPr lang="en-US" dirty="0"/>
          </a:p>
          <a:p>
            <a:pPr marL="0" indent="0">
              <a:buNone/>
            </a:pPr>
            <a:r>
              <a:rPr lang="el-GR" dirty="0"/>
              <a:t> </a:t>
            </a:r>
            <a:r>
              <a:rPr lang="el-GR" dirty="0" smtClean="0"/>
              <a:t>Μια </a:t>
            </a:r>
            <a:r>
              <a:rPr lang="el-GR" dirty="0"/>
              <a:t>επικεντρωμένη στα παιχνίδια θεώρηση συνεπάγεται, για παράδειγμα, ότι ένα παιχνίδι πρέπει να είναι διασκεδαστικό, ενδιαφέρον ή δελεαστικό µε τέτοιο τρόπο ώστε να διατηρείται ελεύθερο και όχι συνδεδεμένο µε την εργασία. Έτσι, όταν τα παιχνίδια ερμηνεύονται ως συστήματα, μελετώνται οι δομές στις οποίες αυτά βασίζονται και δίνεται έμφαση στη σχέση των ηλεκτρονικών παιχνιδιών µε τα άλλα παιχνίδια. Στην περίπτωση αυτή, τα παιχνίδια (ψηφιακά και µη) αναγνωρίζονται στο σύνολό τους ως διακριτή κατηγορία που φέρει ένα σύνολο χαρακτηριστικών. </a:t>
            </a:r>
            <a:endParaRPr lang="el-GR" dirty="0" smtClean="0"/>
          </a:p>
          <a:p>
            <a:pPr marL="0" indent="0">
              <a:buNone/>
            </a:pPr>
            <a:r>
              <a:rPr lang="el-GR" dirty="0" smtClean="0"/>
              <a:t>Όμως</a:t>
            </a:r>
            <a:r>
              <a:rPr lang="el-GR" dirty="0"/>
              <a:t>, η προσέγγιση αυτή, έχει συχνά ως αποτέλεσμα, να παραλείπονται σημαντικά σημεία στα οποία τα παιχνίδια διαφέρουν μεταξύ τους, καθώς και η σχέση μεταξύ της σχεδίασης, του </a:t>
            </a:r>
            <a:r>
              <a:rPr lang="el-GR" dirty="0" err="1"/>
              <a:t>gameplay</a:t>
            </a:r>
            <a:r>
              <a:rPr lang="el-GR" dirty="0"/>
              <a:t> και της κουλτούρας των παιχνιδιών. </a:t>
            </a:r>
            <a:endParaRPr lang="en-US" dirty="0"/>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Κατανοώντας τα ηλεκτρονικά παιχνίδια ως μέσο και ως σύστημα</a:t>
            </a:r>
            <a:endParaRPr lang="en-US" dirty="0"/>
          </a:p>
        </p:txBody>
      </p:sp>
    </p:spTree>
    <p:extLst>
      <p:ext uri="{BB962C8B-B14F-4D97-AF65-F5344CB8AC3E}">
        <p14:creationId xmlns:p14="http://schemas.microsoft.com/office/powerpoint/2010/main" xmlns="" val="8736574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l-GR" dirty="0"/>
              <a:t>Σε τελική ανάλυση όμως, τόσο τα παιχνίδια όσο και οι ιστορίες </a:t>
            </a:r>
            <a:r>
              <a:rPr lang="el-GR" dirty="0" smtClean="0"/>
              <a:t>είναι, ως ένα βαθμό, </a:t>
            </a:r>
            <a:r>
              <a:rPr lang="el-GR" dirty="0"/>
              <a:t>συγγενείς κατηγορίες, που δεν υπάγονται η μία στην άλλη</a:t>
            </a:r>
            <a:r>
              <a:rPr lang="el-GR" dirty="0" smtClean="0"/>
              <a:t>.</a:t>
            </a:r>
          </a:p>
          <a:p>
            <a:pPr marL="0" indent="0">
              <a:buNone/>
            </a:pPr>
            <a:endParaRPr lang="el-GR" dirty="0" smtClean="0"/>
          </a:p>
          <a:p>
            <a:pPr marL="0" indent="0">
              <a:buNone/>
            </a:pPr>
            <a:r>
              <a:rPr lang="el-GR" dirty="0" smtClean="0"/>
              <a:t>Καμία </a:t>
            </a:r>
            <a:r>
              <a:rPr lang="el-GR" dirty="0"/>
              <a:t>από τις δύο προσεγγίσεις (</a:t>
            </a:r>
            <a:r>
              <a:rPr lang="el-GR" dirty="0" err="1"/>
              <a:t>ludology</a:t>
            </a:r>
            <a:r>
              <a:rPr lang="el-GR" dirty="0"/>
              <a:t> και </a:t>
            </a:r>
            <a:r>
              <a:rPr lang="el-GR" dirty="0" err="1"/>
              <a:t>narratology</a:t>
            </a:r>
            <a:r>
              <a:rPr lang="el-GR" dirty="0"/>
              <a:t>) </a:t>
            </a:r>
            <a:r>
              <a:rPr lang="el-GR" dirty="0" smtClean="0"/>
              <a:t>δεν </a:t>
            </a:r>
            <a:r>
              <a:rPr lang="el-GR" dirty="0"/>
              <a:t>μπορεί να καθορίσει </a:t>
            </a:r>
            <a:r>
              <a:rPr lang="el-GR" dirty="0" smtClean="0"/>
              <a:t>ποιος </a:t>
            </a:r>
            <a:r>
              <a:rPr lang="el-GR" dirty="0"/>
              <a:t>είναι ο κατάλληλος τρόπος μελέτης των παιχνιδιών. </a:t>
            </a:r>
            <a:endParaRPr lang="el-GR" dirty="0" smtClean="0"/>
          </a:p>
          <a:p>
            <a:pPr marL="0" indent="0">
              <a:buNone/>
            </a:pPr>
            <a:endParaRPr lang="el-GR" dirty="0"/>
          </a:p>
          <a:p>
            <a:pPr marL="0" indent="0">
              <a:buNone/>
            </a:pPr>
            <a:r>
              <a:rPr lang="el-GR" dirty="0" smtClean="0"/>
              <a:t>Η μελέτη των παιχνιδιών συνιστά ένα </a:t>
            </a:r>
            <a:r>
              <a:rPr lang="el-GR" dirty="0"/>
              <a:t>πολυδιάστατο, ανοικτό πρόβλημα, το οποίο μπορεί να λυθεί µε τη συνεργασία διαφορετικών επιστημονικών πεδίων.</a:t>
            </a:r>
            <a:endParaRPr lang="en-US" dirty="0"/>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Κατανοώντας τα ηλεκτρονικά παιχνίδια ως μέσο και ως σύστημα</a:t>
            </a:r>
            <a:endParaRPr lang="en-US" dirty="0"/>
          </a:p>
        </p:txBody>
      </p:sp>
    </p:spTree>
    <p:extLst>
      <p:ext uri="{BB962C8B-B14F-4D97-AF65-F5344CB8AC3E}">
        <p14:creationId xmlns:p14="http://schemas.microsoft.com/office/powerpoint/2010/main" xmlns="" val="3925202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l-GR" dirty="0"/>
              <a:t>Με βάση τον ορισμό που δώσαμε για τα ηλεκτρονικά παιχνίδια, μπορούμε να πούμε ότι αποτελούνται από έξι δομικά στοιχεία: </a:t>
            </a:r>
          </a:p>
          <a:p>
            <a:pPr marL="0" indent="0">
              <a:buNone/>
            </a:pPr>
            <a:endParaRPr lang="el-GR" dirty="0"/>
          </a:p>
          <a:p>
            <a:pPr marL="0" indent="0">
              <a:buNone/>
            </a:pPr>
            <a:r>
              <a:rPr lang="el-GR" b="1" dirty="0"/>
              <a:t>Κανόνες </a:t>
            </a:r>
          </a:p>
          <a:p>
            <a:pPr marL="0" indent="0">
              <a:buNone/>
            </a:pPr>
            <a:r>
              <a:rPr lang="el-GR" dirty="0"/>
              <a:t>Οι κανόνες ενός παιχνιδιού θέτουν όρια και μας αναγκάζουν να χρησιμοποιήσουμε συγκεκριμένες οδούς, ενώ το καθιστούν δίκαιο και προκαλούν το ενδιαφέρον του παίχτη. </a:t>
            </a:r>
          </a:p>
          <a:p>
            <a:pPr marL="0" indent="0">
              <a:buNone/>
            </a:pPr>
            <a:endParaRPr lang="el-GR" dirty="0"/>
          </a:p>
          <a:p>
            <a:pPr marL="0" indent="0">
              <a:buNone/>
            </a:pPr>
            <a:r>
              <a:rPr lang="el-GR" b="1" dirty="0"/>
              <a:t>Σκοποί και στόχοι</a:t>
            </a:r>
          </a:p>
          <a:p>
            <a:pPr marL="0" indent="0">
              <a:buNone/>
            </a:pPr>
            <a:r>
              <a:rPr lang="el-GR" dirty="0"/>
              <a:t>Οι σκοποί και οι στόχοι αποτελούν την κινητήρια δύναμη του παίχτη και υλοποιούνται μέσω της τήρησης των κανόνων. Πρόκειται για ένα σημαντικό στοιχείο του παιχνιδιού, καθώς ως είδος είμαστε "προγραμματισμένοι" να επιδιώκουμε την επίτευξή τους.</a:t>
            </a:r>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Δομή των ηλεκτρονικών παιχνιδιών </a:t>
            </a:r>
            <a:endParaRPr lang="en-US" dirty="0"/>
          </a:p>
        </p:txBody>
      </p:sp>
    </p:spTree>
    <p:extLst>
      <p:ext uri="{BB962C8B-B14F-4D97-AF65-F5344CB8AC3E}">
        <p14:creationId xmlns:p14="http://schemas.microsoft.com/office/powerpoint/2010/main" xmlns="" val="3282081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l-GR" b="1" dirty="0"/>
              <a:t>Έκβαση και ανάδραση </a:t>
            </a:r>
          </a:p>
          <a:p>
            <a:pPr marL="0" indent="0">
              <a:buNone/>
            </a:pPr>
            <a:r>
              <a:rPr lang="el-GR" dirty="0"/>
              <a:t>Η έκβαση και η ανάδραση βοηθούν τους παίχτες να παρακολουθήσουν την πρόοδο και την επίτευξη των στόχων τους. Για να επιτευχθεί η ανάδραση ο παίχτης πρέπει να καταφέρει να </a:t>
            </a:r>
            <a:r>
              <a:rPr lang="el-GR" dirty="0" smtClean="0"/>
              <a:t>μεταβάλει </a:t>
            </a:r>
            <a:r>
              <a:rPr lang="el-GR" dirty="0"/>
              <a:t>στοιχεία του παιχνιδιού μέσα από τις ενέργειές του. </a:t>
            </a:r>
            <a:endParaRPr lang="el-GR" dirty="0" smtClean="0"/>
          </a:p>
          <a:p>
            <a:pPr marL="0" indent="0">
              <a:buNone/>
            </a:pPr>
            <a:endParaRPr lang="el-GR" dirty="0"/>
          </a:p>
          <a:p>
            <a:pPr marL="0" indent="0">
              <a:buNone/>
            </a:pPr>
            <a:r>
              <a:rPr lang="el-GR" dirty="0" smtClean="0"/>
              <a:t>Η </a:t>
            </a:r>
            <a:r>
              <a:rPr lang="el-GR" dirty="0"/>
              <a:t>ανάδραση μπορεί να είναι άμεση (ο παίκτης βλέπει άμεσα το αποτέλεσμα των ενεργειών του), έμμεση (ο παίκτης λαμβάνει ανατροφοδότηση μέσω τρίτων ή με χρονική υστέρηση), μπορεί να γίνεται από άλλον παίκτη ή από κάποιο ψηφιακό αντικείμενο. </a:t>
            </a:r>
            <a:endParaRPr lang="el-GR" dirty="0" smtClean="0"/>
          </a:p>
          <a:p>
            <a:pPr marL="0" indent="0">
              <a:buNone/>
            </a:pPr>
            <a:endParaRPr lang="el-GR" dirty="0"/>
          </a:p>
          <a:p>
            <a:pPr marL="0" indent="0">
              <a:buNone/>
            </a:pPr>
            <a:r>
              <a:rPr lang="el-GR" dirty="0" smtClean="0"/>
              <a:t>Το </a:t>
            </a:r>
            <a:r>
              <a:rPr lang="el-GR" dirty="0"/>
              <a:t>τελικό αποτέλεσμα είναι ότι ο παίκτης λαμβάνει γνώση για τα αποτελέσματα των ενεργειών του, αν πλησίασε ή απομακρύνθηκε από τους στόχους του.</a:t>
            </a:r>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Δομή των ηλεκτρονικών παιχνιδιών </a:t>
            </a:r>
            <a:endParaRPr lang="en-US" dirty="0"/>
          </a:p>
        </p:txBody>
      </p:sp>
    </p:spTree>
    <p:extLst>
      <p:ext uri="{BB962C8B-B14F-4D97-AF65-F5344CB8AC3E}">
        <p14:creationId xmlns:p14="http://schemas.microsoft.com/office/powerpoint/2010/main" xmlns="" val="3457042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l-GR" b="1" dirty="0"/>
              <a:t>Σύγκρουση/ανταγωνισμός/πρόκληση/αντιπαράθεση </a:t>
            </a:r>
          </a:p>
          <a:p>
            <a:pPr marL="0" indent="0">
              <a:buNone/>
            </a:pPr>
            <a:r>
              <a:rPr lang="el-GR" dirty="0"/>
              <a:t>Η σύγκρουση, ο ανταγωνισμός, η πρόκληση και η αντιπαράθεση είναι τα χαρακτηριστικά του παιχνιδιού που παρουσιάζονται στον χρήστη ως καταστάσεις που πρέπει να αντιμετωπίσει στην προσπάθειά του να επιλύσει προβλήματα και να φτάσει στο στόχο του.</a:t>
            </a:r>
          </a:p>
          <a:p>
            <a:pPr marL="0" indent="0">
              <a:buNone/>
            </a:pPr>
            <a:endParaRPr lang="el-GR" dirty="0"/>
          </a:p>
          <a:p>
            <a:pPr marL="0" indent="0">
              <a:buNone/>
            </a:pPr>
            <a:r>
              <a:rPr lang="el-GR" b="1" dirty="0" err="1"/>
              <a:t>Διάδραση</a:t>
            </a:r>
            <a:r>
              <a:rPr lang="el-GR" b="1" dirty="0"/>
              <a:t>  </a:t>
            </a:r>
          </a:p>
          <a:p>
            <a:pPr marL="0" indent="0">
              <a:buNone/>
            </a:pPr>
            <a:r>
              <a:rPr lang="el-GR" dirty="0"/>
              <a:t>Η </a:t>
            </a:r>
            <a:r>
              <a:rPr lang="el-GR" dirty="0" err="1"/>
              <a:t>διάδραση</a:t>
            </a:r>
            <a:r>
              <a:rPr lang="el-GR" dirty="0"/>
              <a:t> επιτυγχάνεται σε δύο επίπεδα και αφορά στη σχέση του παίχτη με τον ηλεκτρονικό υπολογιστή και στη σχέση του παίχτη με τους άλλους παίχτες (κοινωνικός χαρακτήρας παιχνιδιών).</a:t>
            </a:r>
          </a:p>
          <a:p>
            <a:pPr marL="0" indent="0">
              <a:buNone/>
            </a:pPr>
            <a:endParaRPr lang="el-GR" dirty="0"/>
          </a:p>
          <a:p>
            <a:pPr marL="0" indent="0">
              <a:buNone/>
            </a:pPr>
            <a:r>
              <a:rPr lang="el-GR" b="1" dirty="0"/>
              <a:t>Σενάριο</a:t>
            </a:r>
          </a:p>
          <a:p>
            <a:pPr marL="0" indent="0">
              <a:buNone/>
            </a:pPr>
            <a:r>
              <a:rPr lang="el-GR" dirty="0"/>
              <a:t>Τέλος, το σενάριο εμπεριέχεται σε κάθε παιχνίδι και αναφέρεται σε κάποιο θέμα, αφηρημένο ή συγκεκριμένο, άμεσο ή έμμεσο και περιλαμβάνει όλα τα αφηγηματικά στοιχεία του παιχνιδιού. Εμπεριέχει το στοιχείο της φαντασίας, το οποίο είναι σημαντική παράμετρος καθορισμού της ταυτότητας ενός παιχνιδιού. </a:t>
            </a:r>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Δομή των ηλεκτρονικών παιχνιδιών </a:t>
            </a:r>
            <a:endParaRPr lang="en-US" dirty="0"/>
          </a:p>
        </p:txBody>
      </p:sp>
    </p:spTree>
    <p:extLst>
      <p:ext uri="{BB962C8B-B14F-4D97-AF65-F5344CB8AC3E}">
        <p14:creationId xmlns:p14="http://schemas.microsoft.com/office/powerpoint/2010/main" xmlns="" val="2275700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l-GR" dirty="0"/>
              <a:t>Αν δούμε τη δομή των ηλεκτρονικών παιχνιδιών με έναν καθαρά αφαιρετικό τρόπο, μπορούμε να εντοπίσουμε δύο βασικά στοιχεία. </a:t>
            </a:r>
            <a:endParaRPr lang="en-US" dirty="0" smtClean="0"/>
          </a:p>
          <a:p>
            <a:r>
              <a:rPr lang="el-GR" dirty="0" smtClean="0"/>
              <a:t>Τη </a:t>
            </a:r>
            <a:r>
              <a:rPr lang="el-GR" dirty="0" err="1"/>
              <a:t>διεπαφή</a:t>
            </a:r>
            <a:r>
              <a:rPr lang="el-GR" dirty="0"/>
              <a:t> </a:t>
            </a:r>
            <a:r>
              <a:rPr lang="el-GR" dirty="0" smtClean="0"/>
              <a:t>παιχνιδιού-χρήστη</a:t>
            </a:r>
            <a:endParaRPr lang="en-US" dirty="0" smtClean="0"/>
          </a:p>
          <a:p>
            <a:r>
              <a:rPr lang="el-GR" dirty="0"/>
              <a:t>Τ</a:t>
            </a:r>
            <a:r>
              <a:rPr lang="el-GR" dirty="0" smtClean="0"/>
              <a:t>ις </a:t>
            </a:r>
            <a:r>
              <a:rPr lang="el-GR" dirty="0"/>
              <a:t>ενέργειες που μπορεί/επιτρέπεται να κάνει ο χρήστης παίζοντας το παιχνίδι, γνωστές με το όρο </a:t>
            </a:r>
            <a:r>
              <a:rPr lang="el-GR" dirty="0" err="1"/>
              <a:t>Core</a:t>
            </a:r>
            <a:r>
              <a:rPr lang="el-GR" dirty="0"/>
              <a:t> </a:t>
            </a:r>
            <a:r>
              <a:rPr lang="el-GR" dirty="0" err="1"/>
              <a:t>Mechanics</a:t>
            </a:r>
            <a:r>
              <a:rPr lang="el-GR" dirty="0"/>
              <a:t> ή </a:t>
            </a:r>
            <a:r>
              <a:rPr lang="el-GR" dirty="0" err="1"/>
              <a:t>Game</a:t>
            </a:r>
            <a:r>
              <a:rPr lang="el-GR" dirty="0"/>
              <a:t> </a:t>
            </a:r>
            <a:r>
              <a:rPr lang="el-GR" dirty="0" err="1"/>
              <a:t>Mechanics</a:t>
            </a:r>
            <a:r>
              <a:rPr lang="el-GR" dirty="0"/>
              <a:t>. </a:t>
            </a:r>
          </a:p>
          <a:p>
            <a:pPr marL="0" indent="0">
              <a:buNone/>
            </a:pPr>
            <a:endParaRPr lang="en-US" dirty="0" smtClean="0"/>
          </a:p>
          <a:p>
            <a:pPr marL="0" indent="0">
              <a:buNone/>
            </a:pPr>
            <a:r>
              <a:rPr lang="el-GR" dirty="0" smtClean="0"/>
              <a:t>Η </a:t>
            </a:r>
            <a:r>
              <a:rPr lang="el-GR" dirty="0" err="1"/>
              <a:t>διεπαφή</a:t>
            </a:r>
            <a:r>
              <a:rPr lang="el-GR" dirty="0"/>
              <a:t> χρήστη και παιχνιδιού έχει έναν πιο σύνθετο ρόλο σε σχέση µε άλλα λογισμικά, γιατί δεν επιδιώκει μόνο να εξυπηρετήσει τον χρήστη, αλλά και να τον ψυχαγωγήσει. </a:t>
            </a:r>
            <a:endParaRPr lang="el-GR" dirty="0" smtClean="0"/>
          </a:p>
          <a:p>
            <a:pPr marL="0" indent="0">
              <a:buNone/>
            </a:pPr>
            <a:r>
              <a:rPr lang="el-GR" dirty="0" smtClean="0"/>
              <a:t>Η </a:t>
            </a:r>
            <a:r>
              <a:rPr lang="el-GR" dirty="0" err="1"/>
              <a:t>διεπαφή</a:t>
            </a:r>
            <a:r>
              <a:rPr lang="el-GR" dirty="0"/>
              <a:t> μετατρέπει τις προκλήσεις που παράγονται από τα </a:t>
            </a:r>
            <a:r>
              <a:rPr lang="el-GR" dirty="0" err="1"/>
              <a:t>core</a:t>
            </a:r>
            <a:r>
              <a:rPr lang="el-GR" dirty="0"/>
              <a:t> </a:t>
            </a:r>
            <a:r>
              <a:rPr lang="el-GR" dirty="0" err="1"/>
              <a:t>mechanics</a:t>
            </a:r>
            <a:r>
              <a:rPr lang="el-GR" dirty="0"/>
              <a:t>, σε γραφικά ήχο και σε χειρισμό των συσκευών εισόδου (πληκτρολόγιο, ποντίκι, </a:t>
            </a:r>
            <a:r>
              <a:rPr lang="el-GR" dirty="0" err="1"/>
              <a:t>κτλ</a:t>
            </a:r>
            <a:r>
              <a:rPr lang="el-GR" dirty="0"/>
              <a:t>). </a:t>
            </a:r>
            <a:endParaRPr lang="el-GR" dirty="0" smtClean="0"/>
          </a:p>
          <a:p>
            <a:pPr marL="0" indent="0">
              <a:buNone/>
            </a:pPr>
            <a:r>
              <a:rPr lang="el-GR" dirty="0" smtClean="0"/>
              <a:t>Λόγω </a:t>
            </a:r>
            <a:r>
              <a:rPr lang="el-GR" dirty="0"/>
              <a:t>του </a:t>
            </a:r>
            <a:r>
              <a:rPr lang="el-GR" dirty="0" err="1"/>
              <a:t>διαµεσολαβητικού</a:t>
            </a:r>
            <a:r>
              <a:rPr lang="el-GR" dirty="0"/>
              <a:t> της χαρακτήρα, η </a:t>
            </a:r>
            <a:r>
              <a:rPr lang="el-GR" dirty="0" err="1"/>
              <a:t>διεπαφή</a:t>
            </a:r>
            <a:r>
              <a:rPr lang="el-GR" dirty="0"/>
              <a:t> χρήστη των παιχνιδιών αναφέρεται συχνά ως αναπαραστατικό επίπεδο. </a:t>
            </a:r>
          </a:p>
          <a:p>
            <a:pPr marL="0" indent="0">
              <a:buNone/>
            </a:pPr>
            <a:endParaRPr lang="el-GR" dirty="0"/>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6503399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l-GR" dirty="0"/>
              <a:t>Τα </a:t>
            </a:r>
            <a:r>
              <a:rPr lang="el-GR" dirty="0" err="1"/>
              <a:t>core</a:t>
            </a:r>
            <a:r>
              <a:rPr lang="el-GR" dirty="0"/>
              <a:t>/</a:t>
            </a:r>
            <a:r>
              <a:rPr lang="el-GR" dirty="0" err="1"/>
              <a:t>game</a:t>
            </a:r>
            <a:r>
              <a:rPr lang="el-GR" dirty="0"/>
              <a:t> </a:t>
            </a:r>
            <a:r>
              <a:rPr lang="el-GR" dirty="0" err="1"/>
              <a:t>mechanics</a:t>
            </a:r>
            <a:r>
              <a:rPr lang="el-GR" dirty="0"/>
              <a:t> είναι μια σύνθετη έννοια. Στη βάση τους είναι αλγόριθμοι που υλοποιούν τους γενικούς κανόνες του παιχνιδιού, που με τη σειρά τους αποτελούν τη βάση πάνω στην οποία υλοποιείται το λογισμικό του παιχνιδιού. </a:t>
            </a:r>
            <a:endParaRPr lang="el-GR" dirty="0" smtClean="0"/>
          </a:p>
          <a:p>
            <a:pPr marL="0" indent="0">
              <a:buNone/>
            </a:pPr>
            <a:r>
              <a:rPr lang="el-GR" dirty="0" smtClean="0"/>
              <a:t>Είναι </a:t>
            </a:r>
            <a:r>
              <a:rPr lang="el-GR" dirty="0"/>
              <a:t>λοιπόν ένα σχήμα διαφορετικό από τους κανόνες, είναι δομές κανόνων που με τη σειρά τους παρέχουν το </a:t>
            </a:r>
            <a:r>
              <a:rPr lang="el-GR" dirty="0" err="1"/>
              <a:t>gameplay</a:t>
            </a:r>
            <a:r>
              <a:rPr lang="el-GR" dirty="0"/>
              <a:t>, όρο που θα αναλύσουμε στη συνέχεια.</a:t>
            </a:r>
          </a:p>
          <a:p>
            <a:pPr marL="0" indent="0">
              <a:buNone/>
            </a:pPr>
            <a:r>
              <a:rPr lang="el-GR" dirty="0" smtClean="0"/>
              <a:t>Η </a:t>
            </a:r>
            <a:r>
              <a:rPr lang="el-GR" dirty="0"/>
              <a:t>σύνθεση </a:t>
            </a:r>
            <a:r>
              <a:rPr lang="el-GR" dirty="0" err="1"/>
              <a:t>core</a:t>
            </a:r>
            <a:r>
              <a:rPr lang="el-GR" dirty="0"/>
              <a:t> </a:t>
            </a:r>
            <a:r>
              <a:rPr lang="el-GR" dirty="0" err="1"/>
              <a:t>mechanics</a:t>
            </a:r>
            <a:r>
              <a:rPr lang="el-GR" dirty="0"/>
              <a:t> μέσα σε ένα παιχνίδι καθορίζει την περιπλοκότητα του παιχνιδιού, αλλά και το επίπεδο αλληλεπίδρασης του παίκτη με το παιχνίδι. </a:t>
            </a:r>
            <a:endParaRPr lang="el-GR" dirty="0" smtClean="0"/>
          </a:p>
          <a:p>
            <a:pPr marL="0" indent="0">
              <a:buNone/>
            </a:pPr>
            <a:r>
              <a:rPr lang="el-GR" dirty="0" smtClean="0"/>
              <a:t>Σε </a:t>
            </a:r>
            <a:r>
              <a:rPr lang="el-GR" dirty="0"/>
              <a:t>συνδυασμό με το περιβάλλον του παιχνιδιού και τη χρήση των πόρων του, καθορίζουν την ισορροπία του παιχνιδιού (</a:t>
            </a:r>
            <a:r>
              <a:rPr lang="el-GR" dirty="0" err="1"/>
              <a:t>game</a:t>
            </a:r>
            <a:r>
              <a:rPr lang="el-GR" dirty="0"/>
              <a:t> </a:t>
            </a:r>
            <a:r>
              <a:rPr lang="el-GR" dirty="0" err="1"/>
              <a:t>balance</a:t>
            </a:r>
            <a:r>
              <a:rPr lang="el-GR" dirty="0"/>
              <a:t>). </a:t>
            </a:r>
            <a:endParaRPr lang="en-US" dirty="0" smtClean="0"/>
          </a:p>
          <a:p>
            <a:pPr marL="0" indent="0">
              <a:buNone/>
            </a:pPr>
            <a:r>
              <a:rPr lang="el-GR" dirty="0" smtClean="0"/>
              <a:t>Η </a:t>
            </a:r>
            <a:r>
              <a:rPr lang="el-GR" dirty="0"/>
              <a:t>πολυπλοκότητα των </a:t>
            </a:r>
            <a:r>
              <a:rPr lang="el-GR" dirty="0" err="1"/>
              <a:t>game</a:t>
            </a:r>
            <a:r>
              <a:rPr lang="el-GR" dirty="0"/>
              <a:t> </a:t>
            </a:r>
            <a:r>
              <a:rPr lang="el-GR" dirty="0" err="1"/>
              <a:t>mechanics</a:t>
            </a:r>
            <a:r>
              <a:rPr lang="el-GR" dirty="0"/>
              <a:t> δεν πρέπει να συγχέεται με το βάθος του παιχνιδιού ή τον ρεαλισμό του. </a:t>
            </a:r>
            <a:endParaRPr lang="el-GR" dirty="0" smtClean="0"/>
          </a:p>
          <a:p>
            <a:pPr marL="0" indent="0">
              <a:buNone/>
            </a:pPr>
            <a:r>
              <a:rPr lang="el-GR" dirty="0" smtClean="0"/>
              <a:t>Υπάρχουν </a:t>
            </a:r>
            <a:r>
              <a:rPr lang="el-GR" dirty="0"/>
              <a:t>απλά παιχνίδια σε επίπεδο </a:t>
            </a:r>
            <a:r>
              <a:rPr lang="el-GR" dirty="0" err="1"/>
              <a:t>game</a:t>
            </a:r>
            <a:r>
              <a:rPr lang="el-GR" dirty="0"/>
              <a:t> </a:t>
            </a:r>
            <a:r>
              <a:rPr lang="el-GR" dirty="0" err="1"/>
              <a:t>mechanics</a:t>
            </a:r>
            <a:r>
              <a:rPr lang="el-GR" dirty="0"/>
              <a:t>, αλλά με εξαιρετικό βάθος και το αντίστροφο. Από τεχνική άποψη βέβαια είναι περίπλοκα δημιουργήματα, εννοώντας ότι απαιτούν από τον υπολογιστή να εκτελεί πολλούς υπολογισμούς.</a:t>
            </a:r>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38327175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1"/>
            <a:ext cx="10360501" cy="3785839"/>
          </a:xfrm>
        </p:spPr>
        <p:txBody>
          <a:bodyPr>
            <a:normAutofit/>
          </a:bodyPr>
          <a:lstStyle/>
          <a:p>
            <a:pPr marL="0" indent="0">
              <a:buNone/>
            </a:pPr>
            <a:r>
              <a:rPr lang="el-GR" sz="2400" dirty="0"/>
              <a:t>Βασικές κατηγορίες </a:t>
            </a:r>
            <a:r>
              <a:rPr lang="el-GR" sz="2400" dirty="0" err="1"/>
              <a:t>game</a:t>
            </a:r>
            <a:r>
              <a:rPr lang="el-GR" sz="2400" dirty="0"/>
              <a:t> </a:t>
            </a:r>
            <a:r>
              <a:rPr lang="el-GR" sz="2400" dirty="0" err="1"/>
              <a:t>mechanics</a:t>
            </a:r>
            <a:endParaRPr lang="el-GR" sz="2400" dirty="0"/>
          </a:p>
          <a:p>
            <a:pPr marL="0" indent="0">
              <a:buNone/>
            </a:pPr>
            <a:r>
              <a:rPr lang="el-GR" sz="2400" dirty="0"/>
              <a:t>Δεν είναι εύκολη η κατηγοριοποίηση των </a:t>
            </a:r>
            <a:r>
              <a:rPr lang="el-GR" sz="2400" dirty="0" err="1"/>
              <a:t>game</a:t>
            </a:r>
            <a:r>
              <a:rPr lang="el-GR" sz="2400" dirty="0"/>
              <a:t> </a:t>
            </a:r>
            <a:r>
              <a:rPr lang="el-GR" sz="2400" dirty="0" err="1"/>
              <a:t>mechanics</a:t>
            </a:r>
            <a:r>
              <a:rPr lang="el-GR" sz="2400" dirty="0"/>
              <a:t>, αλλά παράλληλα με το </a:t>
            </a:r>
            <a:r>
              <a:rPr lang="el-GR" sz="2400" dirty="0" err="1" smtClean="0"/>
              <a:t>gameplay</a:t>
            </a:r>
            <a:r>
              <a:rPr lang="el-GR" sz="2400" dirty="0" smtClean="0"/>
              <a:t> </a:t>
            </a:r>
            <a:r>
              <a:rPr lang="el-GR" sz="2400" dirty="0"/>
              <a:t>και το θέμα του παιχνιδιού, μπορούν να χρησιμοποιηθούν για να κατατάξουμε τα παιχνίδια σε κατηγορίες.</a:t>
            </a:r>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1615587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l-GR" b="1" dirty="0"/>
              <a:t>Γύροι-</a:t>
            </a:r>
            <a:r>
              <a:rPr lang="en-US" b="1" dirty="0"/>
              <a:t>Turns</a:t>
            </a:r>
            <a:r>
              <a:rPr lang="el-GR" dirty="0"/>
              <a:t>. </a:t>
            </a:r>
            <a:endParaRPr lang="en-US" dirty="0" smtClean="0"/>
          </a:p>
          <a:p>
            <a:pPr marL="0" lvl="0" indent="0">
              <a:buNone/>
            </a:pPr>
            <a:r>
              <a:rPr lang="en-US" dirty="0" smtClean="0"/>
              <a:t>O</a:t>
            </a:r>
            <a:r>
              <a:rPr lang="el-GR" dirty="0" smtClean="0"/>
              <a:t> </a:t>
            </a:r>
            <a:r>
              <a:rPr lang="el-GR" dirty="0"/>
              <a:t>γύρος είναι μία θεμελιώδης έννοια για σχεδόν όλα τα παιχνίδια (ηλεκτρονικά και μη). Σε γενικές γραμμές, ένας γύρος είναι ένα τμήμα του παιχνιδιού στο οποίο πραγματοποιούνται και ολοκληρώνονται ορισμένες ενέργειες. Στη συνέχεια, το παιχνίδι μπορεί να συνεχίσει στον επόμενο γύρο, όπου μπορεί να επαναληφθούν οι ίδιες ενέργειες ή να γίνουν άλλες. </a:t>
            </a:r>
            <a:endParaRPr lang="en-US" dirty="0" smtClean="0"/>
          </a:p>
          <a:p>
            <a:pPr marL="0" lvl="0" indent="0">
              <a:buNone/>
            </a:pPr>
            <a:r>
              <a:rPr lang="el-GR" dirty="0" smtClean="0"/>
              <a:t>Στο </a:t>
            </a:r>
            <a:r>
              <a:rPr lang="el-GR" dirty="0"/>
              <a:t>τάβλι για παράδειγμα, που είναι ένα αφηρημένο παιχνίδι, οι γύροι ρυθμίζουν το παιχνίδι. Σε λιγότερο αφηρημένα παιχνίδια, όπως το </a:t>
            </a:r>
            <a:r>
              <a:rPr lang="en-US" dirty="0"/>
              <a:t>Risk</a:t>
            </a:r>
            <a:r>
              <a:rPr lang="el-GR" dirty="0"/>
              <a:t>, υποδηλώνουν το πέρασμα του χρόνου, </a:t>
            </a:r>
            <a:r>
              <a:rPr lang="el-GR" dirty="0" smtClean="0"/>
              <a:t>χωρ</a:t>
            </a:r>
            <a:r>
              <a:rPr lang="el-GR" dirty="0"/>
              <a:t>ί</a:t>
            </a:r>
            <a:r>
              <a:rPr lang="el-GR" dirty="0" smtClean="0"/>
              <a:t>ς </a:t>
            </a:r>
            <a:r>
              <a:rPr lang="el-GR" dirty="0"/>
              <a:t>όμως αυτός να προσδιορίζεται επακριβώς. </a:t>
            </a:r>
            <a:endParaRPr lang="el-GR" dirty="0" smtClean="0"/>
          </a:p>
          <a:p>
            <a:pPr marL="0" lvl="0" indent="0">
              <a:buNone/>
            </a:pPr>
            <a:r>
              <a:rPr lang="el-GR" dirty="0" smtClean="0"/>
              <a:t>Σε </a:t>
            </a:r>
            <a:r>
              <a:rPr lang="el-GR" dirty="0"/>
              <a:t>παιχνίδια προσομοίωσης ή σε παιχνίδια πολέμου, ένας γύρος αντιπροσωπεύει συνήθως μια συγκεκριμένη μονάδα χρόνου. Σε άλλες περιπτώσεις, όπως για παράδειγμα το σκάκι και η M</a:t>
            </a:r>
            <a:r>
              <a:rPr lang="en-US" dirty="0" err="1"/>
              <a:t>onopoly</a:t>
            </a:r>
            <a:r>
              <a:rPr lang="el-GR" dirty="0"/>
              <a:t>, ο γύρος είναι το κομμάτι εκείνο του παιχνιδιού στο οποίο ένας από τους παίκτες πρέπει να ολοκληρώσει τις ενέργειές του, πριν μπορέσει να παίξει ο επόμενος παίκτης.   </a:t>
            </a:r>
            <a:endParaRPr lang="en-US" dirty="0"/>
          </a:p>
          <a:p>
            <a:pPr marL="0" indent="0">
              <a:buNone/>
            </a:pPr>
            <a:r>
              <a:rPr lang="el-GR" dirty="0"/>
              <a:t>Σε παιχνίδια προσομοίωσης, ο αυστηρά καθορισμένος γύρος (όπου μόνο ένας παίκτης </a:t>
            </a:r>
            <a:r>
              <a:rPr lang="el-GR" dirty="0" smtClean="0"/>
              <a:t>μπορεί </a:t>
            </a:r>
            <a:r>
              <a:rPr lang="el-GR" dirty="0"/>
              <a:t>να ενεργήσει), μπορεί να δημιουργήσει προβλήματα. Για το λόγο αυτό, υπάρχουν παραλλαγές. Σε κάποιες περιπτώσεις επιτρέπεται η μερική αντίδραση των παικτών ενώ είναι ο γύρος κάποιου άλλου παίκτη. </a:t>
            </a:r>
            <a:endParaRPr lang="el-GR" dirty="0" smtClean="0"/>
          </a:p>
          <a:p>
            <a:pPr marL="0" indent="0">
              <a:buNone/>
            </a:pPr>
            <a:r>
              <a:rPr lang="el-GR" dirty="0" smtClean="0"/>
              <a:t>Σε </a:t>
            </a:r>
            <a:r>
              <a:rPr lang="el-GR" dirty="0"/>
              <a:t>άλλα παιχνίδια, όλοι οι γύροι δεν είναι ίδιοι, υπάρχουν δηλαδή γύροι που επιτρέπονται μόνο ορισμένα είδη ενεργειών και που επαναλαμβάνονται σε τακτά διαστήματα. </a:t>
            </a: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1173138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441" y="1340770"/>
            <a:ext cx="10969943"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5953" y="5055064"/>
            <a:ext cx="8637814"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
        <p:nvSpPr>
          <p:cNvPr id="2" name="AutoShape 2" descr="Risk Board Game Pieces Pictures 5 HD Wallpapers"/>
          <p:cNvSpPr>
            <a:spLocks noChangeAspect="1" noChangeArrowheads="1"/>
          </p:cNvSpPr>
          <p:nvPr/>
        </p:nvSpPr>
        <p:spPr bwMode="auto">
          <a:xfrm>
            <a:off x="155574" y="-144463"/>
            <a:ext cx="304801"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ttp://www.toysrus.com/graphics/tru_prod_images/Risk!-1959-Strategy-Game--pTRU1-5636082d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4093" y="1340768"/>
            <a:ext cx="5256584" cy="5256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48280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l-GR" b="1" dirty="0" smtClean="0"/>
              <a:t>Πόντοι/Βαθμοί </a:t>
            </a:r>
            <a:r>
              <a:rPr lang="el-GR" b="1" dirty="0"/>
              <a:t>ενέργειας/δράσης-</a:t>
            </a:r>
            <a:r>
              <a:rPr lang="el-GR" b="1" dirty="0" err="1"/>
              <a:t>Action</a:t>
            </a:r>
            <a:r>
              <a:rPr lang="el-GR" b="1" dirty="0"/>
              <a:t> </a:t>
            </a:r>
            <a:r>
              <a:rPr lang="el-GR" b="1" dirty="0" err="1"/>
              <a:t>points</a:t>
            </a:r>
            <a:r>
              <a:rPr lang="el-GR" b="1" dirty="0"/>
              <a:t>. </a:t>
            </a:r>
            <a:endParaRPr lang="en-US" b="1" dirty="0" smtClean="0"/>
          </a:p>
          <a:p>
            <a:pPr marL="0" indent="0">
              <a:buNone/>
            </a:pPr>
            <a:r>
              <a:rPr lang="el-GR" dirty="0" smtClean="0"/>
              <a:t>Κάθε </a:t>
            </a:r>
            <a:r>
              <a:rPr lang="el-GR" dirty="0"/>
              <a:t>παίκτης έχει κάποιους βαθμούς τους οποίους μπορεί να αξιοποιήσει κατά βούληση και σύμφωνα με τους κανόνες του παιχνιδιού, όπως για παράδειγμα να κινήσει τα πιόνια του, να αγοράσει αντικείμενα, κτλ.</a:t>
            </a:r>
          </a:p>
          <a:p>
            <a:pPr marL="0" indent="0">
              <a:buNone/>
            </a:pPr>
            <a:endParaRPr lang="el-GR" dirty="0"/>
          </a:p>
          <a:p>
            <a:pPr marL="0" indent="0">
              <a:buNone/>
            </a:pPr>
            <a:r>
              <a:rPr lang="el-GR" b="1" dirty="0" smtClean="0"/>
              <a:t>Δημοπρασία/Στοίχημα-</a:t>
            </a:r>
            <a:r>
              <a:rPr lang="el-GR" b="1" dirty="0" err="1" smtClean="0"/>
              <a:t>Auction</a:t>
            </a:r>
            <a:r>
              <a:rPr lang="el-GR" b="1" dirty="0" smtClean="0"/>
              <a:t>/</a:t>
            </a:r>
            <a:r>
              <a:rPr lang="el-GR" b="1" dirty="0" err="1" smtClean="0"/>
              <a:t>Bids</a:t>
            </a:r>
            <a:r>
              <a:rPr lang="el-GR" b="1" dirty="0"/>
              <a:t>.</a:t>
            </a:r>
            <a:r>
              <a:rPr lang="el-GR" dirty="0"/>
              <a:t> </a:t>
            </a:r>
            <a:endParaRPr lang="en-US" dirty="0" smtClean="0"/>
          </a:p>
          <a:p>
            <a:pPr marL="0" indent="0">
              <a:buNone/>
            </a:pPr>
            <a:r>
              <a:rPr lang="el-GR" dirty="0" smtClean="0"/>
              <a:t>Σε </a:t>
            </a:r>
            <a:r>
              <a:rPr lang="el-GR" dirty="0"/>
              <a:t>κάποια παιχνίδια, οι παίκτες μπορούν να στοιχηματίσουν για το ποιος θα αποκτήσει το δικαίωμα να εκτελέσει κάποιες ενέργειες ή να αποκτήσει κάποια προνόμια. Ο νικητής του στοιχήματος/δημοπρασίας, "πληρώνει" τους άλλους παίκτες για το προνόμιο που αποκτά. Κλασσικό παράδειγμα είναι το </a:t>
            </a:r>
            <a:r>
              <a:rPr lang="el-GR" dirty="0" err="1"/>
              <a:t>bridge</a:t>
            </a:r>
            <a:r>
              <a:rPr lang="el-GR" dirty="0"/>
              <a:t>.</a:t>
            </a:r>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37939416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l-GR" sz="2400" b="1" dirty="0"/>
              <a:t>Κάρτες-</a:t>
            </a:r>
            <a:r>
              <a:rPr lang="en-US" sz="2400" b="1" dirty="0"/>
              <a:t>Cards</a:t>
            </a:r>
            <a:r>
              <a:rPr lang="el-GR" sz="2400" b="1" dirty="0"/>
              <a:t>. </a:t>
            </a:r>
            <a:endParaRPr lang="en-US" sz="2400" b="1" dirty="0" smtClean="0"/>
          </a:p>
          <a:p>
            <a:pPr marL="0" lvl="0" indent="0">
              <a:buNone/>
            </a:pPr>
            <a:r>
              <a:rPr lang="el-GR" sz="2400" dirty="0" smtClean="0"/>
              <a:t>Οι </a:t>
            </a:r>
            <a:r>
              <a:rPr lang="el-GR" sz="2400" dirty="0"/>
              <a:t>κάρτες προσθέτουν το στοιχείο του τυχαίου σε ένα παιχνίδι. Ανακατεύονται και τοποθετούνται δίπλα στον κυρίως χώρο του παιχνιδιού. </a:t>
            </a:r>
            <a:endParaRPr lang="el-GR" sz="2400" dirty="0" smtClean="0"/>
          </a:p>
          <a:p>
            <a:pPr marL="0" lvl="0" indent="0">
              <a:buNone/>
            </a:pPr>
            <a:r>
              <a:rPr lang="el-GR" sz="2400" dirty="0" smtClean="0"/>
              <a:t>Όταν </a:t>
            </a:r>
            <a:r>
              <a:rPr lang="el-GR" sz="2400" dirty="0"/>
              <a:t>απαιτείται από το παιχνίδι, ο παίκτης σηκώνει μία κάρτα, την αποκαλύπτει και εκτελεί ότι περιγράφεται σε αυτή. Σε άλλες περιπτώσεις ο παίκτης μπορεί να κρατήσει κρυφό το περιεχόμενο της κάρτας και να την αξιοποιήσει όταν το κρίνει απαραίτητο. </a:t>
            </a:r>
            <a:endParaRPr lang="el-GR" sz="2400" dirty="0" smtClean="0"/>
          </a:p>
          <a:p>
            <a:pPr marL="0" lvl="0" indent="0">
              <a:buNone/>
            </a:pPr>
            <a:r>
              <a:rPr lang="el-GR" sz="2400" dirty="0" smtClean="0"/>
              <a:t>Τέλος</a:t>
            </a:r>
            <a:r>
              <a:rPr lang="el-GR" sz="2400" dirty="0"/>
              <a:t>, οι κάρτες χρησιμοποιούνται ως τεκμήρια και σύμβολα επίτευξης κάποιου σημαντικού στόχου του παιχνιδιού ή ως σύμβολα ισχύος του παίκτη. </a:t>
            </a:r>
            <a:endParaRPr lang="en-US" sz="24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1037226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lvl="0" indent="0">
              <a:buNone/>
            </a:pPr>
            <a:r>
              <a:rPr lang="el-GR" sz="2000" b="1" dirty="0"/>
              <a:t>Σύλληψη/Εξάλειψη-</a:t>
            </a:r>
            <a:r>
              <a:rPr lang="en-US" sz="2000" b="1" dirty="0"/>
              <a:t>Capture</a:t>
            </a:r>
            <a:r>
              <a:rPr lang="el-GR" sz="2000" b="1" dirty="0"/>
              <a:t>/</a:t>
            </a:r>
            <a:r>
              <a:rPr lang="en-US" sz="2000" b="1" dirty="0"/>
              <a:t>Eliminate</a:t>
            </a:r>
            <a:r>
              <a:rPr lang="el-GR" sz="2000" b="1" dirty="0"/>
              <a:t>. </a:t>
            </a:r>
            <a:endParaRPr lang="en-US" sz="2000" b="1" dirty="0" smtClean="0"/>
          </a:p>
          <a:p>
            <a:pPr marL="0" lvl="0" indent="0">
              <a:buNone/>
            </a:pPr>
            <a:r>
              <a:rPr lang="el-GR" sz="2000" dirty="0" smtClean="0"/>
              <a:t>Σε </a:t>
            </a:r>
            <a:r>
              <a:rPr lang="el-GR" sz="2000" dirty="0"/>
              <a:t>μερικά παιχνίδια, η δύναμη του κάθε παίκτη εκφράζεται με σύμβολα που έχει τοποθετήσει στο χώρο του παιχνιδιού (όχι κατ' ανάγκη όλα ίσης αξίας). Συνεπώς, οι παίκτες, για να έρθουν σε θέση ισχύος, θα πρέπει να μπορούν να αιχμαλωτίσουν και να εξαλείψουν από το παιχνίδι τα σύμβολα των αντιπάλων τους. </a:t>
            </a:r>
            <a:endParaRPr lang="en-US" sz="2000" dirty="0" smtClean="0"/>
          </a:p>
          <a:p>
            <a:pPr marL="0" lvl="0" indent="0">
              <a:buNone/>
            </a:pPr>
            <a:r>
              <a:rPr lang="el-GR" sz="2000" dirty="0" smtClean="0"/>
              <a:t>Αυτό </a:t>
            </a:r>
            <a:r>
              <a:rPr lang="el-GR" sz="2000" dirty="0"/>
              <a:t>μπορεί να γίνει με αρκετούς τρόπους. Στο σκάκι ο παίκτης κινεί ένα πιόνι σε μια θέση ήδη κατειλημμένη από τον αντίπαλο και υπερισχύει το μεγαλύτερο σε αξία πιόνι. Στη ντάμα το πιόνι πηδά πάνω από αυτό του αντιπάλου. </a:t>
            </a:r>
            <a:endParaRPr lang="el-GR" sz="2000" dirty="0" smtClean="0"/>
          </a:p>
          <a:p>
            <a:pPr marL="0" lvl="0" indent="0">
              <a:buNone/>
            </a:pPr>
            <a:r>
              <a:rPr lang="el-GR" sz="2000" dirty="0" smtClean="0"/>
              <a:t>Στο </a:t>
            </a:r>
            <a:r>
              <a:rPr lang="en-US" sz="2000" dirty="0" err="1"/>
              <a:t>Stratego</a:t>
            </a:r>
            <a:r>
              <a:rPr lang="el-GR" sz="2000" dirty="0"/>
              <a:t> και σε παρόμοια παιχνίδια, ο παίκτης "επιτίθεται" στον αντίπαλο και η έκβαση είτε καθορίζεται από τους κανόνες του παιχνιδιού είτε έχει κάποιο βαθμό </a:t>
            </a:r>
            <a:r>
              <a:rPr lang="el-GR" sz="2000" dirty="0" err="1"/>
              <a:t>τυχαιότητας</a:t>
            </a:r>
            <a:r>
              <a:rPr lang="el-GR" sz="2000" dirty="0"/>
              <a:t>. </a:t>
            </a:r>
            <a:endParaRPr lang="el-GR" sz="2000" dirty="0" smtClean="0"/>
          </a:p>
          <a:p>
            <a:pPr marL="0" lvl="0" indent="0">
              <a:buNone/>
            </a:pPr>
            <a:r>
              <a:rPr lang="el-GR" sz="2000" dirty="0" smtClean="0"/>
              <a:t>Σε </a:t>
            </a:r>
            <a:r>
              <a:rPr lang="el-GR" sz="2000" dirty="0"/>
              <a:t>κάποια παιχνίδια, το σύμβολο του αντιπάλου που έχει αιχμαλωτιστεί, απλά αφαιρείται από το παιχνίδι. Σε άλλα, μπορεί να επιστρέψει στο παιχνίδι σε κάποια επόμενη φάση. Μπορεί επίσης το αιχμαλωτισμένο σύμβολο να χρησιμοποιηθεί από τον παίκτη που το αιχμαλώτισε, ως δικό του.</a:t>
            </a:r>
            <a:endParaRPr lang="en-US" sz="20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3000878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pic>
        <p:nvPicPr>
          <p:cNvPr id="6146" name="Picture 2" descr="http://ecx.images-amazon.com/images/I/81v6mv1HxqL._SL1417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7438" y="1556792"/>
            <a:ext cx="8415737" cy="4956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08768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a:buNone/>
            </a:pPr>
            <a:r>
              <a:rPr lang="el-GR" b="1" dirty="0"/>
              <a:t>Πρόλαβε τον προπορευόμενο-</a:t>
            </a:r>
            <a:r>
              <a:rPr lang="en-US" b="1" dirty="0"/>
              <a:t>Catch</a:t>
            </a:r>
            <a:r>
              <a:rPr lang="el-GR" b="1" dirty="0"/>
              <a:t>-</a:t>
            </a:r>
            <a:r>
              <a:rPr lang="en-US" b="1" dirty="0"/>
              <a:t>up</a:t>
            </a:r>
            <a:r>
              <a:rPr lang="el-GR" b="1" dirty="0"/>
              <a:t>. </a:t>
            </a:r>
            <a:endParaRPr lang="en-US" b="1" dirty="0" smtClean="0"/>
          </a:p>
          <a:p>
            <a:pPr marL="0" lvl="0" indent="0">
              <a:buNone/>
            </a:pPr>
            <a:r>
              <a:rPr lang="el-GR" dirty="0" smtClean="0"/>
              <a:t>Υπάρχει </a:t>
            </a:r>
            <a:r>
              <a:rPr lang="el-GR" dirty="0"/>
              <a:t>μηχανισμός που επιτρέπει τους παίκτες που έχουν μείνει πίσω σε ένα παιχνίδι, να προλάβουν τον προπορευόμενο, με σκοπό το παιχνίδι να αποκτήσει μεγαλύτερο ενδιαφέρον. Αυτό γίνεται με διάφορους τρόπους. Για παράδειγμα, το παιχνίδι μπορεί να γίνεται ολοένα και πιο δύσκολο όσο κάποιος πλησιάζει στο τέλος του. Μπορεί επίσης να απαιτείται ο παίκτης να φέρει ένα συγκεκριμένο αριθμό στα ζάρια, ίσο με τα τετράγωνα που απέχει από τον τερματισμό. Υπάρχει βέβαια και η αντίστροφη λογική, όπου η νίκη στο παιχνίδι γίνεται ευκολότερη για αυτόν που πλησιάζει στο τέλος του (πχ. M</a:t>
            </a:r>
            <a:r>
              <a:rPr lang="en-US" dirty="0" err="1"/>
              <a:t>onopoly</a:t>
            </a:r>
            <a:r>
              <a:rPr lang="en-US" dirty="0"/>
              <a:t>).</a:t>
            </a:r>
          </a:p>
          <a:p>
            <a:pPr marL="0" indent="0">
              <a:buNone/>
            </a:pPr>
            <a:r>
              <a:rPr lang="el-GR" dirty="0"/>
              <a:t> </a:t>
            </a:r>
            <a:endParaRPr lang="en-US" dirty="0"/>
          </a:p>
          <a:p>
            <a:pPr marL="0" indent="0">
              <a:buNone/>
            </a:pPr>
            <a:r>
              <a:rPr lang="el-GR" b="1" dirty="0"/>
              <a:t>Ζάρια-</a:t>
            </a:r>
            <a:r>
              <a:rPr lang="en-US" b="1" dirty="0"/>
              <a:t>Dice</a:t>
            </a:r>
            <a:r>
              <a:rPr lang="el-GR" b="1" dirty="0"/>
              <a:t>. </a:t>
            </a:r>
            <a:endParaRPr lang="en-US" b="1" dirty="0" smtClean="0"/>
          </a:p>
          <a:p>
            <a:pPr marL="0" indent="0">
              <a:buNone/>
            </a:pPr>
            <a:r>
              <a:rPr lang="el-GR" dirty="0" smtClean="0"/>
              <a:t>Τα </a:t>
            </a:r>
            <a:r>
              <a:rPr lang="el-GR" dirty="0"/>
              <a:t>ζάρια χρησιμοποιούνται για να εισαγάγουν το στοιχείο του τυχαίου σε ένα παιχνίδι. Για παράδειγμα, καθορίζουν πόσα τετράγωνα ή θέσεις θα μετακινηθεί ένας παίκτης. Μπορούν επίσης να καθορίζουν την έκβαση μιας σύγκρουσης μεταξύ των συμβόλων των παικτών (πχ. κερδίζει όποιος φέρει τον μεγαλύτερο αριθμό). </a:t>
            </a: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3728575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lvl="0" indent="0">
              <a:buNone/>
            </a:pPr>
            <a:r>
              <a:rPr lang="el-GR" sz="2200" b="1" dirty="0"/>
              <a:t>Κίνηση-</a:t>
            </a:r>
            <a:r>
              <a:rPr lang="en-US" sz="2200" b="1" dirty="0"/>
              <a:t>Movement</a:t>
            </a:r>
            <a:r>
              <a:rPr lang="el-GR" sz="2200" b="1" dirty="0"/>
              <a:t>. </a:t>
            </a:r>
            <a:endParaRPr lang="en-US" sz="2200" b="1" dirty="0" smtClean="0"/>
          </a:p>
          <a:p>
            <a:pPr marL="0" lvl="0" indent="0">
              <a:buNone/>
            </a:pPr>
            <a:r>
              <a:rPr lang="el-GR" sz="2200" dirty="0" smtClean="0"/>
              <a:t>Πάρα </a:t>
            </a:r>
            <a:r>
              <a:rPr lang="el-GR" sz="2200" dirty="0"/>
              <a:t>πολλά παιχνίδια στηρίζονται στην κίνηση πιονιών ή αντικειμένων που συμβολίζουν τους παίκτες. Σε κάποια, ο χώρος είναι χωρισμένος σε τετράγωνα ή σε ισομεγέθεις περιοχές και ο παίκτης κινείται σε αυτά με βάση τους κανόνες του παιχνιδιού. Σε άλλα, όπου δεν υπάρχει η έννοια των τετραγώνων, η κίνηση υπολογίζεται με βάση την απόσταση που επιτρέπεται να </a:t>
            </a:r>
            <a:r>
              <a:rPr lang="el-GR" sz="2200" dirty="0" err="1"/>
              <a:t>διανυθεί</a:t>
            </a:r>
            <a:r>
              <a:rPr lang="el-GR" sz="2200" dirty="0"/>
              <a:t>. </a:t>
            </a:r>
            <a:endParaRPr lang="en-US" sz="2200" dirty="0"/>
          </a:p>
          <a:p>
            <a:pPr marL="0" indent="0">
              <a:buNone/>
            </a:pPr>
            <a:r>
              <a:rPr lang="el-GR" sz="2200" dirty="0"/>
              <a:t> </a:t>
            </a:r>
            <a:endParaRPr lang="en-US" sz="2200" dirty="0"/>
          </a:p>
          <a:p>
            <a:pPr marL="0" lvl="0" indent="0">
              <a:buNone/>
            </a:pPr>
            <a:r>
              <a:rPr lang="el-GR" sz="2200" b="1" dirty="0"/>
              <a:t>Διαχείριση πόρων-</a:t>
            </a:r>
            <a:r>
              <a:rPr lang="en-US" sz="2200" b="1" dirty="0"/>
              <a:t>Resource Management</a:t>
            </a:r>
            <a:r>
              <a:rPr lang="el-GR" sz="2200" b="1" dirty="0"/>
              <a:t>. </a:t>
            </a:r>
            <a:endParaRPr lang="en-US" sz="2200" b="1" dirty="0" smtClean="0"/>
          </a:p>
          <a:p>
            <a:pPr marL="0" lvl="0" indent="0">
              <a:buNone/>
            </a:pPr>
            <a:r>
              <a:rPr lang="el-GR" sz="2200" dirty="0" smtClean="0"/>
              <a:t>Σε </a:t>
            </a:r>
            <a:r>
              <a:rPr lang="el-GR" sz="2200" dirty="0"/>
              <a:t>αρκετά παιχνίδια, ο παίκτης καλείται να διαχειριστεί κάποια μορφή πόρων. Οι πόροι μπορεί να είναι χρήματα, πρώτες ύλες ή ακόμα πόντοι του παιχνιδιού. Οι κανόνες του παιχνιδιού ορίζουν όλα τα επιμέρους στοιχεία των πόρων (αύξηση, κατανάλωση, αξία) και τη μεταξύ τους σχέση. Η επιδεξιότητα διαχείρισης των πόρων, από τη μεριά του παίκτη, καθορίζει και την τελική έκβαση του παιχνιδιού.</a:t>
            </a:r>
            <a:endParaRPr lang="en-US" sz="2200" dirty="0"/>
          </a:p>
          <a:p>
            <a:pPr marL="0" indent="0">
              <a:buNone/>
            </a:pP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1009903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pic>
        <p:nvPicPr>
          <p:cNvPr id="5" name="Picture 2" descr="http://mmoraw.com/images/stories/MMO/Browser2D/Rising-Cities/Rising-Cities-mai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6371" y="1340768"/>
            <a:ext cx="9289032" cy="5223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6071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l-GR" sz="2000" b="1" dirty="0"/>
              <a:t>Ρίσκο και ανταμοιβή-</a:t>
            </a:r>
            <a:r>
              <a:rPr lang="en-US" sz="2000" b="1" dirty="0"/>
              <a:t>Risk and reward</a:t>
            </a:r>
            <a:r>
              <a:rPr lang="el-GR" sz="2000" b="1" dirty="0"/>
              <a:t>. </a:t>
            </a:r>
            <a:endParaRPr lang="en-US" sz="2000" b="1" dirty="0" smtClean="0"/>
          </a:p>
          <a:p>
            <a:pPr marL="0" lvl="0" indent="0">
              <a:buNone/>
            </a:pPr>
            <a:r>
              <a:rPr lang="el-GR" sz="2000" dirty="0" smtClean="0"/>
              <a:t>Είναι </a:t>
            </a:r>
            <a:r>
              <a:rPr lang="el-GR" sz="2000" dirty="0"/>
              <a:t>η περίπτωση εκείνη όπου το παιχνίδι παρουσιάζει μία κατάσταση στην οποία ο παίκτης θα πρέπει να ζυγίσει κατά πόσο τον συμφέρει να συμπεριφερθεί "επικίνδυνα" προσδοκώντας ένα μεγαλύτερο όφελος (αλλά με κίνδυνο να χάσει) ή να υιοθετήσει μια πιο συντηρητική προσέγγιση (χάνοντας όμως κάποια πιθανά σημαντικά οφέλη). </a:t>
            </a:r>
            <a:endParaRPr lang="en-US" sz="2000" dirty="0"/>
          </a:p>
          <a:p>
            <a:pPr marL="0" indent="0">
              <a:buNone/>
            </a:pPr>
            <a:r>
              <a:rPr lang="el-GR" sz="2000" dirty="0"/>
              <a:t> </a:t>
            </a:r>
            <a:endParaRPr lang="en-US" sz="2000" dirty="0"/>
          </a:p>
          <a:p>
            <a:pPr marL="0" lvl="0" indent="0">
              <a:buNone/>
            </a:pPr>
            <a:r>
              <a:rPr lang="el-GR" sz="2000" b="1" dirty="0"/>
              <a:t>Παιχνίδι ρόλων-</a:t>
            </a:r>
            <a:r>
              <a:rPr lang="en-US" sz="2000" b="1" dirty="0"/>
              <a:t>Role</a:t>
            </a:r>
            <a:r>
              <a:rPr lang="el-GR" sz="2000" b="1" dirty="0"/>
              <a:t>-</a:t>
            </a:r>
            <a:r>
              <a:rPr lang="en-US" sz="2000" b="1" dirty="0"/>
              <a:t>playing</a:t>
            </a:r>
            <a:r>
              <a:rPr lang="el-GR" sz="2000" b="1" dirty="0"/>
              <a:t>. </a:t>
            </a:r>
            <a:endParaRPr lang="en-US" sz="2000" b="1" dirty="0" smtClean="0"/>
          </a:p>
          <a:p>
            <a:pPr marL="0" lvl="0" indent="0">
              <a:buNone/>
            </a:pPr>
            <a:r>
              <a:rPr lang="el-GR" sz="2000" dirty="0" smtClean="0"/>
              <a:t>Είναι </a:t>
            </a:r>
            <a:r>
              <a:rPr lang="el-GR" sz="2000" dirty="0"/>
              <a:t>το σύστημα εκείνο που καθορίζει την αποτελεσματικότητα των ενεργειών του παίκτη, σε σχέση με το πόσο καλά παίζει το ρόλο του ως ήρωας του παιχνιδιού. Η ανταμοιβή του παίκτη προκύπτει είτε τυχαία (ζάρια) είτε με βάση συγκεκριμένους και αυστηρούς κανόνες είτε με ομαδική απόφαση.</a:t>
            </a:r>
            <a:endParaRPr lang="en-US" sz="20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2550008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pic>
        <p:nvPicPr>
          <p:cNvPr id="8194" name="Picture 2" descr="http://www.byterevel.com/wp-content/uploads/2011/05/IMG_0656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49996" y="1412776"/>
            <a:ext cx="7775848" cy="518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02052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Διάλεξη 1</a:t>
            </a:r>
            <a:r>
              <a:rPr lang="el-GR" baseline="30000" dirty="0" smtClean="0"/>
              <a:t>η</a:t>
            </a:r>
            <a:r>
              <a:rPr lang="el-GR" dirty="0"/>
              <a:t> Στοιχεία </a:t>
            </a:r>
            <a:r>
              <a:rPr lang="el-GR" dirty="0" smtClean="0"/>
              <a:t>ηλεκτρονικών παιχνιδιών</a:t>
            </a:r>
            <a:endParaRPr lang="en-US" dirty="0"/>
          </a:p>
        </p:txBody>
      </p:sp>
      <p:sp>
        <p:nvSpPr>
          <p:cNvPr id="2" name="Title 1"/>
          <p:cNvSpPr>
            <a:spLocks noGrp="1"/>
          </p:cNvSpPr>
          <p:nvPr>
            <p:ph type="ctrTitle"/>
          </p:nvPr>
        </p:nvSpPr>
        <p:spPr/>
        <p:txBody>
          <a:bodyPr>
            <a:normAutofit/>
          </a:bodyPr>
          <a:lstStyle/>
          <a:p>
            <a:r>
              <a:rPr lang="el-GR" cap="none" dirty="0" smtClean="0"/>
              <a:t>Εικονικά Περιβάλλοντα Μάθησης και Πολυμέσα</a:t>
            </a:r>
            <a:endParaRPr lang="en-US" cap="none" dirty="0"/>
          </a:p>
        </p:txBody>
      </p:sp>
    </p:spTree>
    <p:extLst>
      <p:ext uri="{BB962C8B-B14F-4D97-AF65-F5344CB8AC3E}">
        <p14:creationId xmlns:p14="http://schemas.microsoft.com/office/powerpoint/2010/main" xmlns="" val="10170295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3"/>
            <a:ext cx="10360501" cy="2345679"/>
          </a:xfrm>
        </p:spPr>
        <p:txBody>
          <a:bodyPr>
            <a:noAutofit/>
          </a:bodyPr>
          <a:lstStyle/>
          <a:p>
            <a:pPr marL="0" lvl="0" indent="0">
              <a:buNone/>
            </a:pPr>
            <a:r>
              <a:rPr lang="el-GR" sz="2000" b="1" dirty="0"/>
              <a:t>Πλακίδια-</a:t>
            </a:r>
            <a:r>
              <a:rPr lang="en-US" sz="2000" b="1" dirty="0"/>
              <a:t>Tiles</a:t>
            </a:r>
            <a:r>
              <a:rPr lang="el-GR" sz="2000" b="1" dirty="0"/>
              <a:t>. </a:t>
            </a:r>
            <a:endParaRPr lang="en-US" sz="2000" b="1" dirty="0" smtClean="0"/>
          </a:p>
          <a:p>
            <a:pPr marL="0" lvl="0" indent="0">
              <a:buNone/>
            </a:pPr>
            <a:r>
              <a:rPr lang="el-GR" sz="2000" dirty="0" smtClean="0"/>
              <a:t>Σε </a:t>
            </a:r>
            <a:r>
              <a:rPr lang="el-GR" sz="2000" dirty="0"/>
              <a:t>πολλά παιχνίδια γίνεται χρήση πλακιδίων που ο παίκτης τοποθετεί σε συγκεκριμένη θέση και με συγκεκριμένο τρόπο, με σκοπό να κυριαρχήσει των αντιπάλων του. Συνήθως έχουν σύμβολα ή τιμές που καθορίζουν την αξία τους ή τη δύναμή τους. Χρησιμοποιούνται είτε μόνα </a:t>
            </a:r>
            <a:r>
              <a:rPr lang="el-GR" sz="2000" dirty="0" smtClean="0"/>
              <a:t>τους </a:t>
            </a:r>
            <a:r>
              <a:rPr lang="el-GR" sz="2000" dirty="0"/>
              <a:t>είτε σε συνδυασμό με άλλα πλακίδια. </a:t>
            </a:r>
            <a:endParaRPr lang="el-GR" sz="2000" dirty="0" smtClean="0"/>
          </a:p>
          <a:p>
            <a:pPr marL="0" lvl="0" indent="0">
              <a:buNone/>
            </a:pPr>
            <a:r>
              <a:rPr lang="el-GR" sz="2000" dirty="0" smtClean="0"/>
              <a:t>Ο </a:t>
            </a:r>
            <a:r>
              <a:rPr lang="el-GR" sz="2000" dirty="0"/>
              <a:t>χώρος που τοποθετούνται μπορεί να έχει σημασία και επίδραση στην αξία/δύναμή τους, μπορεί όμως και να μην έχει. Κλασσικό παράδειγμα παιχνιδιού με πλακίδια είναι το </a:t>
            </a:r>
            <a:r>
              <a:rPr lang="en-US" sz="2000" dirty="0"/>
              <a:t>Scrabble</a:t>
            </a:r>
            <a:r>
              <a:rPr lang="el-GR" sz="2000" dirty="0"/>
              <a:t>.</a:t>
            </a:r>
            <a:endParaRPr lang="en-US" sz="2000" dirty="0"/>
          </a:p>
          <a:p>
            <a:pPr marL="0" indent="0">
              <a:buNone/>
            </a:pPr>
            <a:endParaRPr lang="en-US" sz="2000" b="1"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36486313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pic>
        <p:nvPicPr>
          <p:cNvPr id="5" name="Picture 2" descr="http://upload.wikimedia.org/wikipedia/en/2/21/Scrabble_game_in_final_st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937" y="2018161"/>
            <a:ext cx="5332316" cy="4495875"/>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descr="http://www.lisashea.com/gaming/pics/mahjong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22536" y="2120902"/>
            <a:ext cx="5715001" cy="4152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29903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l-GR" sz="2000" b="1" dirty="0"/>
              <a:t>Τοποθέτηση εργατών-</a:t>
            </a:r>
            <a:r>
              <a:rPr lang="en-US" sz="2000" b="1" dirty="0"/>
              <a:t>Worker placement</a:t>
            </a:r>
            <a:r>
              <a:rPr lang="el-GR" sz="2000" b="1" dirty="0"/>
              <a:t>. </a:t>
            </a:r>
            <a:endParaRPr lang="en-US" sz="2000" b="1" dirty="0" smtClean="0"/>
          </a:p>
          <a:p>
            <a:pPr marL="0" lvl="0" indent="0">
              <a:buNone/>
            </a:pPr>
            <a:r>
              <a:rPr lang="el-GR" sz="2000" dirty="0" smtClean="0"/>
              <a:t>Είναι </a:t>
            </a:r>
            <a:r>
              <a:rPr lang="el-GR" sz="2000" dirty="0"/>
              <a:t>ένας μηχανισμός όπου ο παίκτης τοποθετεί περιορισμένο αριθμό από πιόνια ή σύμβολα σε πολλές θέσεις έτσι ώστε να πραγματοποιηθούν διάφορες προκαθορισμένες ενέργειες. Για παράδειγμα, η απόκτηση χρυσού (ενός σημαντικού πόρου) σε ένα παιχνίδι, απαιτεί την τοποθέτηση εργατών στο σημείο που βρίσκεται, για την εκμετάλλευσή του. Τέτοιου είδους μηχανισμό συναντάμε σε παιχνίδια όπως το </a:t>
            </a:r>
            <a:r>
              <a:rPr lang="en-US" sz="2000" dirty="0"/>
              <a:t>Warcraft </a:t>
            </a:r>
            <a:r>
              <a:rPr lang="el-GR" sz="2000" dirty="0"/>
              <a:t>και το </a:t>
            </a:r>
            <a:r>
              <a:rPr lang="en-US" sz="2000" dirty="0" err="1"/>
              <a:t>Starcraft</a:t>
            </a:r>
            <a:r>
              <a:rPr lang="el-GR" sz="2000" dirty="0"/>
              <a:t>.</a:t>
            </a:r>
            <a:endParaRPr lang="en-US" sz="20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spTree>
    <p:extLst>
      <p:ext uri="{BB962C8B-B14F-4D97-AF65-F5344CB8AC3E}">
        <p14:creationId xmlns:p14="http://schemas.microsoft.com/office/powerpoint/2010/main" xmlns="" val="23243683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dirty="0"/>
              <a:t>Core/Game Mechanics</a:t>
            </a:r>
          </a:p>
        </p:txBody>
      </p:sp>
      <p:pic>
        <p:nvPicPr>
          <p:cNvPr id="16386" name="Picture 2" descr="http://www.hiveworkshop.com/forums/attachments/map-development-202/1684d1168834836-starcraft-1-5-3d-total-conversion-maps-project-screenshot07-new-medi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678" y="1268762"/>
            <a:ext cx="7039258" cy="52794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25444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a:t>Τα παιχνίδια περνάνε από διάφορες φάσεις ή καταστάσεις μέχρι την ολοκλήρωσή τους, οι οποίες, σε κάποιο βαθμό, καθορίζουν τον τρόπο λειτουργίας των </a:t>
            </a:r>
            <a:r>
              <a:rPr lang="en-US" sz="2400" dirty="0"/>
              <a:t>game mechanics</a:t>
            </a:r>
            <a:r>
              <a:rPr lang="el-GR" sz="2400" dirty="0"/>
              <a:t>. </a:t>
            </a:r>
            <a:endParaRPr lang="el-GR" sz="2400" dirty="0" smtClean="0"/>
          </a:p>
          <a:p>
            <a:pPr marL="0" indent="0">
              <a:buNone/>
            </a:pPr>
            <a:r>
              <a:rPr lang="el-GR" sz="2400" dirty="0" smtClean="0"/>
              <a:t>Ένα </a:t>
            </a:r>
            <a:r>
              <a:rPr lang="el-GR" sz="2400" dirty="0"/>
              <a:t>κλασσικό παράδειγμα κατάστασης παιχνιδιού είναι όταν αυτό παίζεται από έναν παίκτη (</a:t>
            </a:r>
            <a:r>
              <a:rPr lang="en-US" sz="2400" dirty="0"/>
              <a:t>single mode</a:t>
            </a:r>
            <a:r>
              <a:rPr lang="el-GR" sz="2400" dirty="0"/>
              <a:t>) ή από πολλούς  (</a:t>
            </a:r>
            <a:r>
              <a:rPr lang="en-US" sz="2400" dirty="0"/>
              <a:t>multiplayer mode</a:t>
            </a:r>
            <a:r>
              <a:rPr lang="el-GR" sz="2400" dirty="0"/>
              <a:t>), όπου μπορεί το παιχνίδι να γίνει συνεργατικό (</a:t>
            </a:r>
            <a:r>
              <a:rPr lang="en-US" sz="2400" dirty="0"/>
              <a:t>cooperative</a:t>
            </a:r>
            <a:r>
              <a:rPr lang="el-GR" sz="2400" dirty="0"/>
              <a:t>) ή ανταγωνιστικό (</a:t>
            </a:r>
            <a:r>
              <a:rPr lang="en-US" sz="2400" dirty="0"/>
              <a:t>competitive</a:t>
            </a:r>
            <a:r>
              <a:rPr lang="el-GR" sz="2400" dirty="0"/>
              <a:t>).</a:t>
            </a:r>
            <a:endParaRPr lang="en-US" sz="2400" dirty="0"/>
          </a:p>
          <a:p>
            <a:pPr marL="0" indent="0">
              <a:buNone/>
            </a:pPr>
            <a:r>
              <a:rPr lang="el-GR" sz="2400" dirty="0"/>
              <a:t>Ένα παιχνίδι, μπορεί να μπει προσωρινά σε μία κατάσταση, για παράδειγμα, για λίγο </a:t>
            </a:r>
            <a:r>
              <a:rPr lang="el-GR" sz="2400" dirty="0" smtClean="0"/>
              <a:t>χρόνο</a:t>
            </a:r>
            <a:r>
              <a:rPr lang="en-US" sz="2400" dirty="0" smtClean="0"/>
              <a:t>,</a:t>
            </a:r>
            <a:r>
              <a:rPr lang="el-GR" sz="2400" dirty="0" smtClean="0"/>
              <a:t> </a:t>
            </a:r>
            <a:r>
              <a:rPr lang="el-GR" sz="2400" dirty="0"/>
              <a:t>ο παίκτης να αποκτά ενισχυμένες ικανότητες (περισσότερα </a:t>
            </a:r>
            <a:r>
              <a:rPr lang="en-US" sz="2400" dirty="0"/>
              <a:t>action points</a:t>
            </a:r>
            <a:r>
              <a:rPr lang="el-GR" sz="2400" dirty="0"/>
              <a:t>, μεγαλύτερη αντοχή, ταχύτητα, </a:t>
            </a:r>
            <a:r>
              <a:rPr lang="el-GR" sz="2400" dirty="0" err="1"/>
              <a:t>κτλ</a:t>
            </a:r>
            <a:r>
              <a:rPr lang="el-GR" sz="2400" dirty="0"/>
              <a:t>), όπως στο </a:t>
            </a:r>
            <a:r>
              <a:rPr lang="en-US" sz="2400" dirty="0"/>
              <a:t>Pac</a:t>
            </a:r>
            <a:r>
              <a:rPr lang="el-GR" sz="2400" dirty="0"/>
              <a:t>-</a:t>
            </a:r>
            <a:r>
              <a:rPr lang="en-US" sz="2400" dirty="0"/>
              <a:t>Man</a:t>
            </a:r>
            <a:r>
              <a:rPr lang="el-GR" sz="2400" dirty="0"/>
              <a:t>.</a:t>
            </a:r>
            <a:endParaRPr lang="en-US" sz="2400" dirty="0"/>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Καταστάσεις-Φάσεις παιχνιδιού</a:t>
            </a:r>
            <a:endParaRPr lang="en-US" dirty="0"/>
          </a:p>
        </p:txBody>
      </p:sp>
    </p:spTree>
    <p:extLst>
      <p:ext uri="{BB962C8B-B14F-4D97-AF65-F5344CB8AC3E}">
        <p14:creationId xmlns:p14="http://schemas.microsoft.com/office/powerpoint/2010/main" xmlns="" val="22435266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Καταστάσεις-Φάσεις παιχνιδιού</a:t>
            </a:r>
            <a:endParaRPr lang="en-US" dirty="0"/>
          </a:p>
        </p:txBody>
      </p:sp>
      <p:pic>
        <p:nvPicPr>
          <p:cNvPr id="17410" name="Picture 2" descr="http://cdn4.wccftech.com/wp-content/uploads/2015/04/pacmaa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7829" y="1556792"/>
            <a:ext cx="4147940" cy="4968552"/>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s://lh6.googleusercontent.com/-jae2PpwnMSY/Ua3417ndpwI/AAAAAAAAAOk/4Va7q_FDj4M/w463-h543-no/pac.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6801" y="1599049"/>
            <a:ext cx="4200507" cy="49262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9596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Το παιχνίδι μπορεί επίσης να περνάει σε διάφορες καταστάσεις σταδιακά. Η ολοκλήρωση μίας ενότητας-κεφαλαίου, οδηγεί στο επόμενο, όπου ο παίκτης έχει αποκτήσει μεγαλύτερες δυνάμεις, έχει γίνει πιο "έμπειρος" ή έχει "ξεκλειδώσει" άλλες ικανότητες. </a:t>
            </a:r>
            <a:endParaRPr lang="el-GR" sz="2000" dirty="0" smtClean="0"/>
          </a:p>
          <a:p>
            <a:pPr marL="0" indent="0">
              <a:buNone/>
            </a:pPr>
            <a:r>
              <a:rPr lang="el-GR" sz="2000" dirty="0" smtClean="0"/>
              <a:t>Το </a:t>
            </a:r>
            <a:r>
              <a:rPr lang="el-GR" sz="2000" dirty="0"/>
              <a:t>ίδιο μπορεί να συμβαίνει όταν αποκαλύπτει χώρους του παιχνιδιού που μέχρι πρότινος δεν είχε εξερευνήσει. Επίσης, μια άλλη τακτική, είναι ο παίκτης σε κάθε επόμενο επίπεδο του παιχνιδιού, να αποκτά πόντους (</a:t>
            </a:r>
            <a:r>
              <a:rPr lang="en-US" sz="2000" dirty="0"/>
              <a:t>experience points</a:t>
            </a:r>
            <a:r>
              <a:rPr lang="el-GR" sz="2000" dirty="0"/>
              <a:t>), που μπορεί να αξιοποιήσει κατά βούληση, "αγοράζοντας" επιπλέον χαρακτηριστικά και ικανότητες.</a:t>
            </a:r>
            <a:endParaRPr lang="en-US" sz="2000" dirty="0"/>
          </a:p>
          <a:p>
            <a:pPr marL="0" indent="0">
              <a:buNone/>
            </a:pPr>
            <a:r>
              <a:rPr lang="el-GR" sz="2000" dirty="0"/>
              <a:t> </a:t>
            </a:r>
            <a:r>
              <a:rPr lang="el-GR" sz="2000" dirty="0" smtClean="0"/>
              <a:t>Τέλος </a:t>
            </a:r>
            <a:r>
              <a:rPr lang="el-GR" sz="2000" dirty="0"/>
              <a:t>η </a:t>
            </a:r>
            <a:r>
              <a:rPr lang="el-GR" sz="2000" dirty="0" smtClean="0"/>
              <a:t>κατάσταση </a:t>
            </a:r>
            <a:r>
              <a:rPr lang="el-GR" sz="2000" dirty="0"/>
              <a:t>που βρίσκεται το παιχνίδι, μπορεί να αλλάξει τη συμπεριφορά των διαθέσιμων στον παίκτη εργαλείων ή να τροποποιήσει τους υπάρχοντες κανόνες ή να τους αλλάξει ή ακόμα-ακόμα, να αλλάξει συνολικά τους στόχους του παιχνιδιού.  Κλασσικό παράδειγμα είναι οι παραλλαγές του πόκερ</a:t>
            </a:r>
            <a:r>
              <a:rPr lang="en-US" sz="2000" dirty="0"/>
              <a:t> (</a:t>
            </a:r>
            <a:r>
              <a:rPr lang="el-GR" sz="2000" dirty="0"/>
              <a:t>πόκα</a:t>
            </a:r>
            <a:r>
              <a:rPr lang="en-US" sz="2000" dirty="0"/>
              <a:t>). </a:t>
            </a:r>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Καταστάσεις-Φάσεις παιχνιδιού</a:t>
            </a:r>
            <a:endParaRPr lang="en-US" dirty="0"/>
          </a:p>
        </p:txBody>
      </p:sp>
    </p:spTree>
    <p:extLst>
      <p:ext uri="{BB962C8B-B14F-4D97-AF65-F5344CB8AC3E}">
        <p14:creationId xmlns:p14="http://schemas.microsoft.com/office/powerpoint/2010/main" xmlns="" val="38851277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Οι μηχανισμοί με τους οποίους ένας παίκτης μπορεί να κερδίσει σε ένα παιχνίδι ανήκουν στις παρακάτω κατηγορίες:</a:t>
            </a:r>
            <a:endParaRPr lang="en-US" sz="2000" dirty="0"/>
          </a:p>
          <a:p>
            <a:pPr marL="0" indent="0">
              <a:buNone/>
            </a:pPr>
            <a:r>
              <a:rPr lang="el-GR" sz="2000" dirty="0"/>
              <a:t> </a:t>
            </a:r>
            <a:endParaRPr lang="en-US" sz="2000" dirty="0"/>
          </a:p>
          <a:p>
            <a:pPr marL="0" lvl="0" indent="0">
              <a:buNone/>
            </a:pPr>
            <a:r>
              <a:rPr lang="el-GR" sz="2000" b="1" dirty="0"/>
              <a:t>Επίτευξη στόχων-</a:t>
            </a:r>
            <a:r>
              <a:rPr lang="en-US" sz="2000" b="1" dirty="0"/>
              <a:t>Goals</a:t>
            </a:r>
            <a:r>
              <a:rPr lang="el-GR" sz="2000" b="1" dirty="0"/>
              <a:t>. </a:t>
            </a:r>
            <a:r>
              <a:rPr lang="el-GR" sz="2000" dirty="0"/>
              <a:t>Αυτή είναι η πιο γενική περίπτωση νίκης. Αναφέρεται όμως στους ειδικούς και συγκεκριμένους στόχους που θέτει το κάθε παιχνίδι ξεχωριστά και οι οποίοι προφανώς και δεν είναι οι ίδιοι σε όλα. </a:t>
            </a:r>
            <a:endParaRPr lang="en-US" sz="2000" dirty="0"/>
          </a:p>
          <a:p>
            <a:pPr marL="0" indent="0">
              <a:buNone/>
            </a:pPr>
            <a:r>
              <a:rPr lang="en-US" sz="2000" dirty="0"/>
              <a:t> </a:t>
            </a:r>
          </a:p>
          <a:p>
            <a:pPr marL="0" lvl="0" indent="0">
              <a:buNone/>
            </a:pPr>
            <a:r>
              <a:rPr lang="el-GR" sz="2000" b="1" dirty="0"/>
              <a:t>Αποφυγή ήττας</a:t>
            </a:r>
            <a:r>
              <a:rPr lang="en-US" sz="2000" b="1" dirty="0"/>
              <a:t>-Loss avoidance.</a:t>
            </a:r>
            <a:r>
              <a:rPr lang="en-US" sz="2000" dirty="0"/>
              <a:t> </a:t>
            </a:r>
            <a:r>
              <a:rPr lang="el-GR" sz="2000" dirty="0"/>
              <a:t>Σε κάποια παιχνίδια, η νίκη καθορίζεται αντίστροφα, δηλαδή από το ποιος παίκτης έχει αποφύγει την ήττα. Δηλαδή, ποιος παίκτης δεν έχει χάσει όλους τους πόντους που περιγράφουν την υγεία του ή τη δύναμή του. Νικητής είναι λοιπόν ο τελευταίος που θα "επιζήσει". Παράδειγμα τέτοιων παιχνιδιών είναι εκείνα που περιλαμβάνουν την κατάσταση </a:t>
            </a:r>
            <a:r>
              <a:rPr lang="en-US" sz="2000" dirty="0" err="1"/>
              <a:t>Deathmatch</a:t>
            </a:r>
            <a:r>
              <a:rPr lang="el-GR" sz="2000" dirty="0"/>
              <a:t>.</a:t>
            </a:r>
            <a:endParaRPr lang="en-US" sz="2000" dirty="0"/>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Κερδίζοντας σε ένα παιχνίδι</a:t>
            </a:r>
            <a:endParaRPr lang="en-US" dirty="0"/>
          </a:p>
        </p:txBody>
      </p:sp>
    </p:spTree>
    <p:extLst>
      <p:ext uri="{BB962C8B-B14F-4D97-AF65-F5344CB8AC3E}">
        <p14:creationId xmlns:p14="http://schemas.microsoft.com/office/powerpoint/2010/main" xmlns="" val="17996151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Κερδίζοντας σε ένα παιχνίδι</a:t>
            </a:r>
            <a:endParaRPr lang="en-US" dirty="0"/>
          </a:p>
        </p:txBody>
      </p:sp>
      <p:pic>
        <p:nvPicPr>
          <p:cNvPr id="18434" name="Picture 2" descr="http://files.g4tv.com/ImageDb3/255337_S/Mass-Effect-2-Vs-God-of-War-III-Videogame-Deathmatch-Battle-Spotligh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8579" y="1484784"/>
            <a:ext cx="9553455" cy="47767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2037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l-GR" sz="2000" b="1" dirty="0" smtClean="0"/>
              <a:t>Σύλληψη/Εξάλειψη όλων/σημαντικών. </a:t>
            </a:r>
            <a:r>
              <a:rPr lang="el-GR" sz="2000" dirty="0"/>
              <a:t>Στα παιχνίδια </a:t>
            </a:r>
            <a:r>
              <a:rPr lang="el-GR" sz="2000" dirty="0" smtClean="0"/>
              <a:t>Σύλληψης/Εξάλειψης, η </a:t>
            </a:r>
            <a:r>
              <a:rPr lang="el-GR" sz="2000" dirty="0"/>
              <a:t>νίκη </a:t>
            </a:r>
            <a:r>
              <a:rPr lang="el-GR" sz="2000" dirty="0" smtClean="0"/>
              <a:t>καθορίζεται </a:t>
            </a:r>
            <a:r>
              <a:rPr lang="el-GR" sz="2000" dirty="0"/>
              <a:t>από την εξάλειψη όλων των κομματιών (πιόνι ή σύμβολα) του αντιπάλου ή ενός συγκεκριμένου αριθμού αυτών.</a:t>
            </a:r>
            <a:endParaRPr lang="en-US" sz="2000" dirty="0"/>
          </a:p>
          <a:p>
            <a:pPr marL="0" indent="0">
              <a:buNone/>
            </a:pPr>
            <a:r>
              <a:rPr lang="el-GR" sz="2000" dirty="0"/>
              <a:t> </a:t>
            </a:r>
            <a:endParaRPr lang="en-US" sz="2000" dirty="0"/>
          </a:p>
          <a:p>
            <a:pPr marL="0" lvl="0" indent="0">
              <a:buNone/>
            </a:pPr>
            <a:r>
              <a:rPr lang="el-GR" sz="2000" b="1" dirty="0"/>
              <a:t>Επίλυση γρίφων</a:t>
            </a:r>
            <a:r>
              <a:rPr lang="en-US" sz="2000" b="1" dirty="0"/>
              <a:t>-Puzzle guessing. </a:t>
            </a:r>
            <a:r>
              <a:rPr lang="el-GR" sz="2000" dirty="0"/>
              <a:t>Κάποια παιχνίδια τελειώνουν όταν ο παίκτης μαντεύει ή βρίσκει με τη λογικό τη λύση σε κάποιον ή κάποιους γρίφους. </a:t>
            </a:r>
            <a:endParaRPr lang="en-US" sz="2000" dirty="0"/>
          </a:p>
          <a:p>
            <a:pPr marL="0" indent="0">
              <a:buNone/>
            </a:pPr>
            <a:r>
              <a:rPr lang="en-US" sz="2000" dirty="0"/>
              <a:t> </a:t>
            </a:r>
          </a:p>
          <a:p>
            <a:pPr marL="0" lvl="0" indent="0">
              <a:buNone/>
            </a:pPr>
            <a:r>
              <a:rPr lang="el-GR" sz="2000" b="1" dirty="0"/>
              <a:t>Τερματισμός σε αγώνα-</a:t>
            </a:r>
            <a:r>
              <a:rPr lang="en-US" sz="2000" b="1" dirty="0"/>
              <a:t>Races</a:t>
            </a:r>
            <a:r>
              <a:rPr lang="el-GR" sz="2000" b="1" dirty="0"/>
              <a:t>. </a:t>
            </a:r>
            <a:r>
              <a:rPr lang="el-GR" sz="2000" dirty="0"/>
              <a:t>Ο τερματισμός στην πρώτη θέση ή ο πιο γρήγορος τερματισμός, είναι η κλασσική περίπτωση νίκης σε παιχνίδια αγώνων. Όμως και το "φεύγα" στο τάβλι τερματίζει με τον ίδιο τρόπο.</a:t>
            </a:r>
            <a:endParaRPr lang="en-US" sz="2000" dirty="0"/>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Κερδίζοντας σε ένα παιχνίδι</a:t>
            </a:r>
            <a:endParaRPr lang="en-US" dirty="0"/>
          </a:p>
        </p:txBody>
      </p:sp>
    </p:spTree>
    <p:extLst>
      <p:ext uri="{BB962C8B-B14F-4D97-AF65-F5344CB8AC3E}">
        <p14:creationId xmlns:p14="http://schemas.microsoft.com/office/powerpoint/2010/main" xmlns="" val="2847115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p:cNvSpPr>
            <a:spLocks noGrp="1"/>
          </p:cNvSpPr>
          <p:nvPr>
            <p:ph idx="1"/>
          </p:nvPr>
        </p:nvSpPr>
        <p:spPr>
          <a:xfrm>
            <a:off x="1463306" y="3356992"/>
            <a:ext cx="7812550" cy="2376264"/>
          </a:xfrm>
        </p:spPr>
        <p:txBody>
          <a:bodyPr>
            <a:normAutofit/>
          </a:bodyPr>
          <a:lstStyle/>
          <a:p>
            <a:pPr marL="0" indent="0">
              <a:buNone/>
            </a:pPr>
            <a:r>
              <a:rPr lang="el-GR" dirty="0" smtClean="0"/>
              <a:t>Γραφείο: Β13</a:t>
            </a:r>
          </a:p>
          <a:p>
            <a:pPr marL="0" indent="0">
              <a:buNone/>
            </a:pPr>
            <a:r>
              <a:rPr lang="en-US" dirty="0" smtClean="0"/>
              <a:t>E-mail: fokides@aegean.gr</a:t>
            </a:r>
          </a:p>
          <a:p>
            <a:pPr marL="0" indent="0">
              <a:buNone/>
            </a:pPr>
            <a:r>
              <a:rPr lang="el-GR" dirty="0" smtClean="0"/>
              <a:t>Τηλέφωνο: 22410-99238</a:t>
            </a:r>
            <a:endParaRPr lang="en-US" dirty="0" smtClean="0"/>
          </a:p>
          <a:p>
            <a:pPr marL="0" indent="0">
              <a:buNone/>
            </a:pPr>
            <a:r>
              <a:rPr lang="en-US" dirty="0" smtClean="0"/>
              <a:t>Facebook: Emmanuel Fokides</a:t>
            </a:r>
            <a:endParaRPr lang="en-US" dirty="0"/>
          </a:p>
        </p:txBody>
      </p:sp>
      <p:sp>
        <p:nvSpPr>
          <p:cNvPr id="10"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Διδάσκων</a:t>
            </a:r>
            <a:endParaRPr lang="en-US" dirty="0"/>
          </a:p>
        </p:txBody>
      </p:sp>
      <p:sp>
        <p:nvSpPr>
          <p:cNvPr id="11" name="Content Placeholder 13"/>
          <p:cNvSpPr txBox="1">
            <a:spLocks/>
          </p:cNvSpPr>
          <p:nvPr/>
        </p:nvSpPr>
        <p:spPr>
          <a:xfrm>
            <a:off x="1463306" y="1340768"/>
            <a:ext cx="9671666" cy="288032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l-GR" dirty="0" smtClean="0"/>
              <a:t>Εμμανουήλ Φωκίδης, Λέκτορας Π.Τ.Δ.Ε. Πανεπιστημίου Αιγαίου</a:t>
            </a:r>
          </a:p>
          <a:p>
            <a:pPr marL="0" indent="0">
              <a:buNone/>
            </a:pPr>
            <a:r>
              <a:rPr lang="el-GR" dirty="0" smtClean="0"/>
              <a:t>Γνωστικό αντικείμενο: Πληροφορική και εφαρμογές της Εικονικής Πραγματικότητας στην Εκπαίδευση</a:t>
            </a:r>
            <a:endParaRPr lang="en-US" dirty="0"/>
          </a:p>
        </p:txBody>
      </p:sp>
    </p:spTree>
    <p:extLst>
      <p:ext uri="{BB962C8B-B14F-4D97-AF65-F5344CB8AC3E}">
        <p14:creationId xmlns:p14="http://schemas.microsoft.com/office/powerpoint/2010/main" xmlns="" val="39125207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l-GR" sz="2400" b="1" dirty="0"/>
              <a:t>Οικοδόμηση-</a:t>
            </a:r>
            <a:r>
              <a:rPr lang="en-US" sz="2400" b="1" dirty="0"/>
              <a:t>Structure building</a:t>
            </a:r>
            <a:r>
              <a:rPr lang="el-GR" sz="2400" b="1" dirty="0"/>
              <a:t>. </a:t>
            </a:r>
            <a:r>
              <a:rPr lang="el-GR" sz="2400" dirty="0"/>
              <a:t>Ο στόχος αυτών των παιχνιδιών είναι η οικοδόμηση κτιρίων ή μιας περιοχής, αξιοποιώντας τους πόρους που έχουν στη διάθεσή τους οι παίκτες. Όποιος οικοδομήσει τα περισσότερα ή τα πιο σημαντικά κτίρια, σε περιορισμένο ή μη χρόνο, κερδίζει. </a:t>
            </a:r>
            <a:endParaRPr lang="en-US" sz="2400" dirty="0"/>
          </a:p>
          <a:p>
            <a:pPr marL="0" indent="0">
              <a:buNone/>
            </a:pPr>
            <a:r>
              <a:rPr lang="el-GR" sz="2400" dirty="0"/>
              <a:t> </a:t>
            </a:r>
            <a:endParaRPr lang="en-US" sz="2400" dirty="0"/>
          </a:p>
          <a:p>
            <a:pPr marL="0" lvl="0" indent="0">
              <a:buNone/>
            </a:pPr>
            <a:r>
              <a:rPr lang="el-GR" sz="2400" b="1" dirty="0"/>
              <a:t>Έλεγχος περιοχής-</a:t>
            </a:r>
            <a:r>
              <a:rPr lang="en-US" sz="2400" b="1" dirty="0"/>
              <a:t>Territory control</a:t>
            </a:r>
            <a:r>
              <a:rPr lang="el-GR" sz="2400" b="1" dirty="0"/>
              <a:t>. </a:t>
            </a:r>
            <a:r>
              <a:rPr lang="el-GR" sz="2400" dirty="0"/>
              <a:t>Ο παίκτης που θα ελέγχει το μεγαλύτερο μέρος της περιοχής του παιχνιδιού ή τα πιο σημαντικά σημεία, κερδίζει. Χαρακτηριστική περίπτωση νίκης στα παιχνίδια πολέμου.</a:t>
            </a:r>
            <a:endParaRPr lang="en-US" sz="2400" dirty="0"/>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Κερδίζοντας σε ένα παιχνίδι</a:t>
            </a:r>
            <a:endParaRPr lang="en-US" dirty="0"/>
          </a:p>
        </p:txBody>
      </p:sp>
    </p:spTree>
    <p:extLst>
      <p:ext uri="{BB962C8B-B14F-4D97-AF65-F5344CB8AC3E}">
        <p14:creationId xmlns:p14="http://schemas.microsoft.com/office/powerpoint/2010/main" xmlns="" val="1382796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l-GR" sz="2000" b="1" dirty="0"/>
              <a:t>Βαθμοί νίκης-</a:t>
            </a:r>
            <a:r>
              <a:rPr lang="en-US" sz="2000" b="1" dirty="0"/>
              <a:t>Victory points</a:t>
            </a:r>
            <a:r>
              <a:rPr lang="el-GR" sz="2000" b="1" dirty="0"/>
              <a:t>. </a:t>
            </a:r>
            <a:r>
              <a:rPr lang="el-GR" sz="2000" dirty="0"/>
              <a:t>Πέρα από όποιο άλλο σύστημα βαθμολογίας και σκορ, ένα παιχνίδι μπορεί να περιλαμβάνει έναν ανεξάρτητο τύπο βαθμών νίκης (</a:t>
            </a:r>
            <a:r>
              <a:rPr lang="en-US" sz="2000" dirty="0"/>
              <a:t>victory points</a:t>
            </a:r>
            <a:r>
              <a:rPr lang="el-GR" sz="2000" dirty="0"/>
              <a:t>). Το παιχνίδι τελειώνει με νίκη του παίκτη που έχει συγκεντρώσει έναν δεδομένο αριθμό τέτοιων πόντων ανεξαρτήτως χρόνου είτε κερδίζει όποιος παίκτης έχει τους περισσότερους, σε δοσμένο όμως χρόνο. </a:t>
            </a:r>
            <a:endParaRPr lang="en-US" sz="2000" dirty="0"/>
          </a:p>
          <a:p>
            <a:pPr marL="0" indent="0">
              <a:buNone/>
            </a:pPr>
            <a:r>
              <a:rPr lang="en-US" sz="2000" dirty="0"/>
              <a:t> </a:t>
            </a:r>
          </a:p>
          <a:p>
            <a:pPr marL="0" lvl="0" indent="0">
              <a:buNone/>
            </a:pPr>
            <a:r>
              <a:rPr lang="el-GR" sz="2000" b="1" dirty="0"/>
              <a:t>Συνδυαστικές συνθήκες νίκης-</a:t>
            </a:r>
            <a:r>
              <a:rPr lang="en-US" sz="2000" b="1" dirty="0"/>
              <a:t>Combination conditions</a:t>
            </a:r>
            <a:r>
              <a:rPr lang="el-GR" sz="2000" b="1" dirty="0"/>
              <a:t>. </a:t>
            </a:r>
            <a:r>
              <a:rPr lang="el-GR" sz="2000" dirty="0"/>
              <a:t>Τέλος, υπάρχει η περίπτωση όπου η νίκη ενός παίκτη καθορίζεται από τον συνδυασμό δυο ή και περισσότερων από τις παραπάνω περιπτώσεις. </a:t>
            </a:r>
            <a:endParaRPr lang="en-US" sz="2000" dirty="0"/>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Κερδίζοντας σε ένα παιχνίδι</a:t>
            </a:r>
            <a:endParaRPr lang="en-US" dirty="0"/>
          </a:p>
        </p:txBody>
      </p:sp>
    </p:spTree>
    <p:extLst>
      <p:ext uri="{BB962C8B-B14F-4D97-AF65-F5344CB8AC3E}">
        <p14:creationId xmlns:p14="http://schemas.microsoft.com/office/powerpoint/2010/main" xmlns="" val="26736012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Ο </a:t>
            </a:r>
            <a:r>
              <a:rPr lang="el-GR" sz="1800" dirty="0"/>
              <a:t>όρος "</a:t>
            </a:r>
            <a:r>
              <a:rPr lang="en-US" sz="1800" dirty="0"/>
              <a:t>Gameplay</a:t>
            </a:r>
            <a:r>
              <a:rPr lang="el-GR" sz="1800" dirty="0"/>
              <a:t>" είναι αρκετά δύσκολο να αποδοθεί στα ελληνικά, καθώς αποτελείται από δύο λέξεις (</a:t>
            </a:r>
            <a:r>
              <a:rPr lang="en-US" sz="1800" dirty="0"/>
              <a:t>game</a:t>
            </a:r>
            <a:r>
              <a:rPr lang="el-GR" sz="1800" dirty="0"/>
              <a:t>+</a:t>
            </a:r>
            <a:r>
              <a:rPr lang="en-US" sz="1800" dirty="0"/>
              <a:t>play</a:t>
            </a:r>
            <a:r>
              <a:rPr lang="el-GR" sz="1800" dirty="0"/>
              <a:t>) με πολύ κοντινή σημασία. Κατά καιρούς έχουν δοθεί διάφοροι ορισμοί όπως:</a:t>
            </a:r>
            <a:endParaRPr lang="en-US" sz="1800" dirty="0"/>
          </a:p>
          <a:p>
            <a:r>
              <a:rPr lang="el-GR" sz="1800" dirty="0"/>
              <a:t> </a:t>
            </a:r>
            <a:r>
              <a:rPr lang="el-GR" sz="1800" dirty="0" smtClean="0"/>
              <a:t>"</a:t>
            </a:r>
            <a:r>
              <a:rPr lang="el-GR" sz="1800" dirty="0"/>
              <a:t>Μια σειρά από ενδιαφέρουσες επιλογές."</a:t>
            </a:r>
            <a:endParaRPr lang="en-US" sz="1800" dirty="0"/>
          </a:p>
          <a:p>
            <a:r>
              <a:rPr lang="el-GR" sz="1800" dirty="0"/>
              <a:t>"Οι δομές της αλληλεπίδρασης του παίκτη με το σύστημα του παιχνιδιού, καθώς και με άλλους παίκτες στο παιχνίδι." </a:t>
            </a:r>
            <a:endParaRPr lang="en-US" sz="1800" dirty="0"/>
          </a:p>
          <a:p>
            <a:r>
              <a:rPr lang="el-GR" sz="1800" dirty="0"/>
              <a:t>"Μία ή περισσότερες αιτιολογικά συνδεδεμένες σειρές από προκλήσεις σε ένα προσομοιωμένο περιβάλλον."</a:t>
            </a:r>
            <a:endParaRPr lang="en-US" sz="1800" dirty="0"/>
          </a:p>
          <a:p>
            <a:r>
              <a:rPr lang="el-GR" sz="1800" dirty="0"/>
              <a:t>"Ένα καλό παιχνίδι είναι αυτό που μπορείτε να το κερδίσετε κάνοντας το απροσδόκητο"</a:t>
            </a:r>
            <a:endParaRPr lang="en-US" sz="1800" dirty="0"/>
          </a:p>
          <a:p>
            <a:r>
              <a:rPr lang="el-GR" sz="1800" dirty="0"/>
              <a:t>"Η εμπειρία του παιχνιδιού είναι η αλληλεπίδραση με τον σχεδιασμό του παιχνιδιού, η εκτέλεση γνωστικών εργασιών, η ποικιλία συναισθημάτων που προκύπτουν από ή που συνδέονται με τα διάφορα στοιχεία του παιχνιδιού, τα κίνητρα που δίνει το παιχνίδι και η εκτέλεση και ολοκλήρωση αποστολών." </a:t>
            </a:r>
            <a:endParaRPr lang="en-US" sz="1800" dirty="0"/>
          </a:p>
          <a:p>
            <a:r>
              <a:rPr lang="el-GR" sz="1800" dirty="0"/>
              <a:t>"</a:t>
            </a:r>
            <a:r>
              <a:rPr lang="en-US" sz="1800" dirty="0"/>
              <a:t>Gameplay</a:t>
            </a:r>
            <a:r>
              <a:rPr lang="el-GR" sz="1800" dirty="0"/>
              <a:t> είναι η αλληλεπίδραση του παίκτη με το παιχνίδι."</a:t>
            </a:r>
            <a:endParaRPr lang="en-US" sz="18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2024799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Σε γενικές γραμμές, είναι ο συνδυασμός και η αλληλεπίδραση πολλών στοιχείων του παιχνιδιού. Επιπρόσθετα, υπάρχει σύγχυση του </a:t>
            </a:r>
            <a:r>
              <a:rPr lang="en-US" sz="2000" dirty="0"/>
              <a:t>Gameplay </a:t>
            </a:r>
            <a:r>
              <a:rPr lang="el-GR" sz="2000" dirty="0"/>
              <a:t>με τα </a:t>
            </a:r>
            <a:r>
              <a:rPr lang="en-US" sz="2000" dirty="0"/>
              <a:t>Game Mechanics</a:t>
            </a:r>
            <a:r>
              <a:rPr lang="el-GR" sz="2000" dirty="0"/>
              <a:t>. Για μερικούς το </a:t>
            </a:r>
            <a:r>
              <a:rPr lang="en-US" sz="2000" dirty="0"/>
              <a:t>Gameplay </a:t>
            </a:r>
            <a:r>
              <a:rPr lang="el-GR" sz="2000" dirty="0"/>
              <a:t>δεν είναι τίποτε παραπάνω από ένα σύνολο </a:t>
            </a:r>
            <a:r>
              <a:rPr lang="en-US" sz="2000" dirty="0"/>
              <a:t>Game Mechanics</a:t>
            </a:r>
            <a:r>
              <a:rPr lang="el-GR" sz="2000" dirty="0"/>
              <a:t>. Για άλλους, ειδικά όταν αναφερόμαστε στο </a:t>
            </a:r>
            <a:r>
              <a:rPr lang="en-US" sz="2000" dirty="0"/>
              <a:t>Basic Gameplay</a:t>
            </a:r>
            <a:r>
              <a:rPr lang="el-GR" sz="2000" dirty="0"/>
              <a:t>, αφορά μόνο ορισμένα βασικά στοιχεία των </a:t>
            </a:r>
            <a:r>
              <a:rPr lang="en-US" sz="2000" dirty="0"/>
              <a:t>Game Mechanics</a:t>
            </a:r>
            <a:r>
              <a:rPr lang="el-GR" sz="2000" dirty="0"/>
              <a:t>, που καθορίζουν τα συνολικά χαρακτηριστικά του παιχνιδιού.</a:t>
            </a:r>
            <a:endParaRPr lang="en-US" sz="2000" dirty="0"/>
          </a:p>
          <a:p>
            <a:pPr marL="0" indent="0">
              <a:buNone/>
            </a:pPr>
            <a:r>
              <a:rPr lang="el-GR" sz="2000" dirty="0"/>
              <a:t> </a:t>
            </a:r>
            <a:endParaRPr lang="en-US" sz="2000" dirty="0"/>
          </a:p>
          <a:p>
            <a:pPr marL="0" indent="0">
              <a:buNone/>
            </a:pPr>
            <a:r>
              <a:rPr lang="el-GR" sz="2000" dirty="0"/>
              <a:t>Για παράδειγμα, το </a:t>
            </a:r>
            <a:r>
              <a:rPr lang="en-US" sz="2000" dirty="0"/>
              <a:t>Basic Gameplay </a:t>
            </a:r>
            <a:r>
              <a:rPr lang="el-GR" sz="2000" dirty="0"/>
              <a:t>ενός παιχνιδιού μάχης ή βολών είναι να χτυπήσεις χωρίς να χτυπηθείς.  Σε ένα παιχνίδι περιπέτειας, το </a:t>
            </a:r>
            <a:r>
              <a:rPr lang="en-US" sz="2000" dirty="0"/>
              <a:t>Basic Gameplay </a:t>
            </a:r>
            <a:r>
              <a:rPr lang="el-GR" sz="2000" dirty="0"/>
              <a:t>είναι συνήθως η επίλυση γρίφων. Το </a:t>
            </a:r>
            <a:r>
              <a:rPr lang="en-US" sz="2000" dirty="0"/>
              <a:t>Basic Gameplay</a:t>
            </a:r>
            <a:r>
              <a:rPr lang="el-GR" sz="2000" dirty="0"/>
              <a:t> του πόκερ είναι η παραγωγή συγκεκριμένου συνδυασμού καρτών. Το </a:t>
            </a:r>
            <a:r>
              <a:rPr lang="en-US" sz="2000" dirty="0"/>
              <a:t>Basic Gameplay </a:t>
            </a:r>
            <a:r>
              <a:rPr lang="el-GR" sz="2000" dirty="0"/>
              <a:t>του του γκολφ είναι μια μπάλα να φτάσει σε προκαθορισμένα σημεία.</a:t>
            </a: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25623321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600" dirty="0"/>
              <a:t>Ο στόχος των παιχνιδιών είναι ελαφρώς διαφορετικός από το </a:t>
            </a:r>
            <a:r>
              <a:rPr lang="en-US" sz="1600" dirty="0"/>
              <a:t>Gameplay </a:t>
            </a:r>
            <a:r>
              <a:rPr lang="el-GR" sz="1600" dirty="0"/>
              <a:t>τους. </a:t>
            </a:r>
            <a:endParaRPr lang="el-GR" sz="1600" dirty="0" smtClean="0"/>
          </a:p>
          <a:p>
            <a:pPr marL="0" indent="0">
              <a:buNone/>
            </a:pPr>
            <a:r>
              <a:rPr lang="el-GR" sz="1600" dirty="0" smtClean="0"/>
              <a:t>Για </a:t>
            </a:r>
            <a:r>
              <a:rPr lang="el-GR" sz="1600" dirty="0"/>
              <a:t>παράδειγμα, στα </a:t>
            </a:r>
            <a:r>
              <a:rPr lang="el-GR" sz="1600" dirty="0" err="1"/>
              <a:t>platform</a:t>
            </a:r>
            <a:r>
              <a:rPr lang="el-GR" sz="1600" dirty="0"/>
              <a:t> παιχνίδια ο στόχος είναι να φτάσει ο παίκτης στο τέλος της πίστας. Στα </a:t>
            </a:r>
            <a:r>
              <a:rPr lang="en-US" sz="1600" dirty="0"/>
              <a:t>role playing</a:t>
            </a:r>
            <a:r>
              <a:rPr lang="el-GR" sz="1600" dirty="0"/>
              <a:t> παιχνίδια ο στόχος είναι να εξελιχθεί η ιστορία. Στο γκολφ ο στόχος είναι να μπει η μπάλα μέσα στην τρύπα. </a:t>
            </a:r>
            <a:endParaRPr lang="el-GR" sz="1600" dirty="0" smtClean="0"/>
          </a:p>
          <a:p>
            <a:pPr marL="0" indent="0">
              <a:buNone/>
            </a:pPr>
            <a:r>
              <a:rPr lang="el-GR" sz="1600" dirty="0" smtClean="0"/>
              <a:t>Ενώ </a:t>
            </a:r>
            <a:r>
              <a:rPr lang="el-GR" sz="1600" dirty="0"/>
              <a:t>τα παραπάνω αποτελούν σκοπό των παιχνιδιών, η διασκέδαση προέρχεται από τη διαδικασία και τα μέσα που δίνει το παιχνίδι στον παίκτη για να επιτύχει τον σκοπό του.  </a:t>
            </a:r>
            <a:endParaRPr lang="el-GR" sz="1600" dirty="0" smtClean="0"/>
          </a:p>
          <a:p>
            <a:pPr marL="0" indent="0">
              <a:buNone/>
            </a:pPr>
            <a:r>
              <a:rPr lang="el-GR" sz="1600" dirty="0" smtClean="0"/>
              <a:t>Το </a:t>
            </a:r>
            <a:r>
              <a:rPr lang="en-US" sz="1600" dirty="0"/>
              <a:t>Basic Gameplay </a:t>
            </a:r>
            <a:r>
              <a:rPr lang="el-GR" sz="1600" dirty="0"/>
              <a:t>ορίζει τι ένα παιχνίδι για τον παίκτη, ενώ τα </a:t>
            </a:r>
            <a:r>
              <a:rPr lang="en-US" sz="1600" dirty="0"/>
              <a:t>Game Mechanics </a:t>
            </a:r>
            <a:r>
              <a:rPr lang="el-GR" sz="1600" dirty="0"/>
              <a:t>καθορίζουν τα μέρη από τα οποία αποτελείται ολόκληρο το παιχνίδι.  </a:t>
            </a:r>
            <a:endParaRPr lang="en-US" sz="1600" dirty="0"/>
          </a:p>
          <a:p>
            <a:pPr marL="0" indent="0">
              <a:buNone/>
            </a:pPr>
            <a:r>
              <a:rPr lang="el-GR" sz="1600" dirty="0"/>
              <a:t> </a:t>
            </a:r>
            <a:r>
              <a:rPr lang="el-GR" sz="1600" dirty="0" smtClean="0"/>
              <a:t>Όσο </a:t>
            </a:r>
            <a:r>
              <a:rPr lang="el-GR" sz="1600" dirty="0"/>
              <a:t>κι αν ακούγεται παράδοξο, με δεδομένη τη δυσκολία σαφούς καθορισμού του τι είναι </a:t>
            </a:r>
            <a:r>
              <a:rPr lang="en-US" sz="1600" dirty="0"/>
              <a:t>Gameplay</a:t>
            </a:r>
            <a:r>
              <a:rPr lang="el-GR" sz="1600" dirty="0"/>
              <a:t>, οι παίκτες έχουν μια σαφώς καθορισμένη εικόνα του τι θεωρείται </a:t>
            </a:r>
            <a:r>
              <a:rPr lang="en-US" sz="1600" dirty="0"/>
              <a:t>Gameplay</a:t>
            </a:r>
            <a:r>
              <a:rPr lang="el-GR" sz="1600" dirty="0"/>
              <a:t> που είναι:</a:t>
            </a:r>
            <a:endParaRPr lang="en-US" sz="1600" dirty="0"/>
          </a:p>
          <a:p>
            <a:pPr lvl="0"/>
            <a:r>
              <a:rPr lang="el-GR" sz="1600" dirty="0"/>
              <a:t>Τι μπορεί να κάνει ο παίκτης</a:t>
            </a:r>
            <a:endParaRPr lang="en-US" sz="1600" dirty="0"/>
          </a:p>
          <a:p>
            <a:pPr lvl="0"/>
            <a:r>
              <a:rPr lang="el-GR" sz="1600" dirty="0"/>
              <a:t>Τι μπορούν να κάνουν τα άλλα στοιχεία του παιχνιδιού ως αντίδραση σε όσα κάνει ο παίκτης</a:t>
            </a:r>
            <a:endParaRPr lang="en-US" sz="1600" dirty="0"/>
          </a:p>
          <a:p>
            <a:pPr lvl="0"/>
            <a:r>
              <a:rPr lang="el-GR" sz="1600" dirty="0"/>
              <a:t>Τι μπορεί να κάνει ο παίκτης και τα άλλα στοιχεία του παιχνιδιού που εμπίπτουν στα </a:t>
            </a:r>
            <a:r>
              <a:rPr lang="en-US" sz="1600" dirty="0"/>
              <a:t>Game Mechanics </a:t>
            </a:r>
            <a:r>
              <a:rPr lang="el-GR" sz="1600" dirty="0"/>
              <a:t>του παιχνιδιού.</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19720330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1600" dirty="0"/>
              <a:t>Ωστόσο, από άποψη προγραμματισμού ή συνολικού σχεδιασμού, το </a:t>
            </a:r>
            <a:r>
              <a:rPr lang="en-US" sz="1600" dirty="0"/>
              <a:t>Basic Gameplay </a:t>
            </a:r>
            <a:r>
              <a:rPr lang="el-GR" sz="1600" dirty="0"/>
              <a:t>μπορεί να </a:t>
            </a:r>
            <a:r>
              <a:rPr lang="el-GR" sz="1600" dirty="0" err="1"/>
              <a:t>αποδομηθεί</a:t>
            </a:r>
            <a:r>
              <a:rPr lang="el-GR" sz="1600" dirty="0"/>
              <a:t> περαιτέρω αποκαλύπτοντας συστατικά στοιχεία των </a:t>
            </a:r>
            <a:r>
              <a:rPr lang="en-US" sz="1600" dirty="0"/>
              <a:t>Game Mechanics</a:t>
            </a:r>
            <a:r>
              <a:rPr lang="el-GR" sz="1600" dirty="0"/>
              <a:t>. </a:t>
            </a:r>
            <a:endParaRPr lang="el-GR" sz="1600" dirty="0" smtClean="0"/>
          </a:p>
          <a:p>
            <a:pPr marL="0" indent="0">
              <a:buNone/>
            </a:pPr>
            <a:r>
              <a:rPr lang="el-GR" sz="1600" dirty="0" smtClean="0"/>
              <a:t>Για </a:t>
            </a:r>
            <a:r>
              <a:rPr lang="el-GR" sz="1600" dirty="0"/>
              <a:t>παράδειγμα, το </a:t>
            </a:r>
            <a:r>
              <a:rPr lang="en-US" sz="1600" dirty="0"/>
              <a:t>Basic Gameplay </a:t>
            </a:r>
            <a:r>
              <a:rPr lang="el-GR" sz="1600" dirty="0"/>
              <a:t>ενός παιχνιδιού πάλης μπορεί να </a:t>
            </a:r>
            <a:r>
              <a:rPr lang="el-GR" sz="1600" dirty="0" err="1"/>
              <a:t>αποδομηθεί</a:t>
            </a:r>
            <a:r>
              <a:rPr lang="el-GR" sz="1600" dirty="0"/>
              <a:t> σε επίθεση και άμυνα, σε μπουνιές, κλωτσιές, μπλοκ, σκύψε και ρίξε, που μπορούν με τη σειρά τους να </a:t>
            </a:r>
            <a:r>
              <a:rPr lang="el-GR" sz="1600" dirty="0" err="1"/>
              <a:t>αποδομηθούν</a:t>
            </a:r>
            <a:r>
              <a:rPr lang="el-GR" sz="1600" dirty="0"/>
              <a:t> περαιτέρω, για παράδειγμα, σε γροθιές ισχυρές/ασθενείς/λάκτισμα, κτλ. </a:t>
            </a:r>
            <a:endParaRPr lang="el-GR" sz="1600" dirty="0" smtClean="0"/>
          </a:p>
          <a:p>
            <a:pPr marL="0" indent="0">
              <a:buNone/>
            </a:pPr>
            <a:r>
              <a:rPr lang="el-GR" sz="1600" dirty="0" smtClean="0"/>
              <a:t>Για </a:t>
            </a:r>
            <a:r>
              <a:rPr lang="el-GR" sz="1600" dirty="0"/>
              <a:t>το λόγο αυτό, μπορούμε να πούμε ότι τα </a:t>
            </a:r>
            <a:r>
              <a:rPr lang="en-US" sz="1600" dirty="0"/>
              <a:t>Game Mechanics </a:t>
            </a:r>
            <a:r>
              <a:rPr lang="el-GR" sz="1600" dirty="0"/>
              <a:t>αφορούν κατασκευαστικά θέματα, ενώ το </a:t>
            </a:r>
            <a:r>
              <a:rPr lang="en-US" sz="1600" dirty="0"/>
              <a:t>Gameplay </a:t>
            </a:r>
            <a:r>
              <a:rPr lang="el-GR" sz="1600" dirty="0"/>
              <a:t>αφορά περισσότερο θέματα σχεδιασμού.</a:t>
            </a:r>
            <a:endParaRPr lang="en-US" sz="1600" dirty="0"/>
          </a:p>
          <a:p>
            <a:pPr marL="0" indent="0">
              <a:buNone/>
            </a:pPr>
            <a:r>
              <a:rPr lang="el-GR" sz="1600" dirty="0"/>
              <a:t> </a:t>
            </a:r>
            <a:r>
              <a:rPr lang="el-GR" sz="1600" dirty="0" smtClean="0"/>
              <a:t>Με </a:t>
            </a:r>
            <a:r>
              <a:rPr lang="el-GR" sz="1600" dirty="0"/>
              <a:t>την εμφάνιση των βιντεοπαιχνιδιών τη δεκαετία του '80, ο όρος </a:t>
            </a:r>
            <a:r>
              <a:rPr lang="en-US" sz="1600" dirty="0"/>
              <a:t>Gameplay </a:t>
            </a:r>
            <a:r>
              <a:rPr lang="el-GR" sz="1600" dirty="0"/>
              <a:t>αφορούσε αποκλειστικά αυτά. Όμως, λόγω της δημοτικότητας του όρου, το </a:t>
            </a:r>
            <a:r>
              <a:rPr lang="en-US" sz="1600" dirty="0"/>
              <a:t>Gameplay </a:t>
            </a:r>
            <a:r>
              <a:rPr lang="el-GR" sz="1600" dirty="0"/>
              <a:t>άρχισε να χρησιμοποιείται ακόμα και για τα παραδοσιακά παιχνίδια. </a:t>
            </a:r>
            <a:endParaRPr lang="en-US" sz="1600" dirty="0" smtClean="0"/>
          </a:p>
          <a:p>
            <a:pPr marL="0" indent="0">
              <a:buNone/>
            </a:pPr>
            <a:r>
              <a:rPr lang="el-GR" sz="1600" dirty="0" smtClean="0"/>
              <a:t>Γενικά</a:t>
            </a:r>
            <a:r>
              <a:rPr lang="el-GR" sz="1600" dirty="0"/>
              <a:t>, το </a:t>
            </a:r>
            <a:r>
              <a:rPr lang="en-US" sz="1600" dirty="0"/>
              <a:t>Gameplay </a:t>
            </a:r>
            <a:r>
              <a:rPr lang="el-GR" sz="1600" dirty="0"/>
              <a:t>αφορά την εμπειρία του παίκτη, εξαιρουμένων των γραφικών και του ήχου. </a:t>
            </a:r>
            <a:endParaRPr lang="en-US" sz="1600" dirty="0" smtClean="0"/>
          </a:p>
          <a:p>
            <a:pPr marL="0" indent="0">
              <a:buNone/>
            </a:pPr>
            <a:r>
              <a:rPr lang="el-GR" sz="1600" dirty="0" smtClean="0"/>
              <a:t>Τα </a:t>
            </a:r>
            <a:r>
              <a:rPr lang="en-US" sz="1600" dirty="0"/>
              <a:t>Game Mechanics </a:t>
            </a:r>
            <a:r>
              <a:rPr lang="el-GR" sz="1600" dirty="0"/>
              <a:t>από την άλλη, αφορούν τα σύνολα κανόνων που έχουν ως σκοπό να παράγουν διασκεδαστικές εμπειρίες. Οι ερευνητές και οι ακαδημαϊκοί, προτιμούν να χρησιμοποιούν τα </a:t>
            </a:r>
            <a:r>
              <a:rPr lang="en-US" sz="1600" dirty="0"/>
              <a:t>Game Mechanics</a:t>
            </a:r>
            <a:r>
              <a:rPr lang="el-GR" sz="1600" dirty="0"/>
              <a:t>, εξαιτίας της αδυναμίας ακριβούς ορισμού του </a:t>
            </a:r>
            <a:r>
              <a:rPr lang="en-US" sz="1600" dirty="0"/>
              <a:t>Gameplay</a:t>
            </a:r>
            <a:r>
              <a:rPr lang="el-GR" sz="1600" dirty="0"/>
              <a:t>.</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10495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a:t>Υπάρχουν τρεις βασικοί κανόνες στο </a:t>
            </a:r>
            <a:r>
              <a:rPr lang="en-US" sz="2400" dirty="0"/>
              <a:t>Gameplay</a:t>
            </a:r>
            <a:r>
              <a:rPr lang="el-GR" sz="2400" dirty="0"/>
              <a:t>:</a:t>
            </a:r>
            <a:endParaRPr lang="en-US" sz="2400" dirty="0"/>
          </a:p>
          <a:p>
            <a:pPr lvl="0"/>
            <a:r>
              <a:rPr lang="el-GR" sz="2400" dirty="0"/>
              <a:t>Κανόνες χειραγώγησης-</a:t>
            </a:r>
            <a:r>
              <a:rPr lang="en-US" sz="2400" dirty="0"/>
              <a:t>Manipulation rules</a:t>
            </a:r>
            <a:r>
              <a:rPr lang="el-GR" sz="2400" dirty="0"/>
              <a:t>, που ορίζουν τι μπορεί να κάνει ο παίκτης στο παιχνίδι.</a:t>
            </a:r>
            <a:endParaRPr lang="en-US" sz="2400" dirty="0"/>
          </a:p>
          <a:p>
            <a:pPr lvl="0"/>
            <a:r>
              <a:rPr lang="el-GR" sz="2400" dirty="0"/>
              <a:t>Κανόνες στόχων-</a:t>
            </a:r>
            <a:r>
              <a:rPr lang="en-US" sz="2400" dirty="0"/>
              <a:t>Goal Rules</a:t>
            </a:r>
            <a:r>
              <a:rPr lang="el-GR" sz="2400" dirty="0"/>
              <a:t>, που ορίζουν  τους στόχους του παιχνιδιού.</a:t>
            </a:r>
            <a:endParaRPr lang="en-US" sz="2400" dirty="0"/>
          </a:p>
          <a:p>
            <a:pPr lvl="0"/>
            <a:r>
              <a:rPr lang="el-GR" sz="2400" dirty="0" err="1"/>
              <a:t>Μετα</a:t>
            </a:r>
            <a:r>
              <a:rPr lang="el-GR" sz="2400" dirty="0"/>
              <a:t>-κανόνες-</a:t>
            </a:r>
            <a:r>
              <a:rPr lang="el-GR" sz="2400" dirty="0" err="1"/>
              <a:t>Metarules</a:t>
            </a:r>
            <a:r>
              <a:rPr lang="el-GR" sz="2400" dirty="0"/>
              <a:t>, που ορίζουν πως ένα παιχνίδι μπορεί να ρυθμιστεί ή να τροποποιηθεί. </a:t>
            </a: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1138863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56" y="1556792"/>
            <a:ext cx="10360501" cy="4470400"/>
          </a:xfrm>
        </p:spPr>
        <p:txBody>
          <a:bodyPr>
            <a:noAutofit/>
          </a:bodyPr>
          <a:lstStyle/>
          <a:p>
            <a:pPr marL="0" indent="0">
              <a:buNone/>
            </a:pPr>
            <a:r>
              <a:rPr lang="el-GR" sz="1800" dirty="0"/>
              <a:t>Στα βιντεοπαιχνίδια το </a:t>
            </a:r>
            <a:r>
              <a:rPr lang="en-US" sz="1800" dirty="0"/>
              <a:t>Gameplay </a:t>
            </a:r>
            <a:r>
              <a:rPr lang="el-GR" sz="1800" dirty="0"/>
              <a:t>μπορεί να διαιρεθεί σε διάφορους τύπους. Για παράδειγμα, στο συνεργατικό </a:t>
            </a:r>
            <a:r>
              <a:rPr lang="en-US" sz="1800" dirty="0"/>
              <a:t>Gameplay </a:t>
            </a:r>
            <a:r>
              <a:rPr lang="el-GR" sz="1800" dirty="0"/>
              <a:t>(</a:t>
            </a:r>
            <a:r>
              <a:rPr lang="en-US" sz="1800" dirty="0"/>
              <a:t>Cooperative Gameplay</a:t>
            </a:r>
            <a:r>
              <a:rPr lang="el-GR" sz="1800" dirty="0"/>
              <a:t>) όπου δύο ή περισσότεροι παίκτες αποτελούν μια ομάδα ή στο </a:t>
            </a:r>
            <a:r>
              <a:rPr lang="el-GR" sz="1800" dirty="0" err="1"/>
              <a:t>Deathmatch</a:t>
            </a:r>
            <a:r>
              <a:rPr lang="el-GR" sz="1800" dirty="0"/>
              <a:t> </a:t>
            </a:r>
            <a:r>
              <a:rPr lang="el-GR" sz="1800" dirty="0" err="1"/>
              <a:t>Gameplay</a:t>
            </a:r>
            <a:r>
              <a:rPr lang="el-GR" sz="1800" dirty="0"/>
              <a:t> όπου οι παίκτες αλληλοσκοτώνονται. Ένα άλλο παράδειγμα είναι το </a:t>
            </a:r>
            <a:r>
              <a:rPr lang="en-US" sz="1800" dirty="0"/>
              <a:t>Twitch</a:t>
            </a:r>
            <a:r>
              <a:rPr lang="el-GR" sz="1800" dirty="0"/>
              <a:t> </a:t>
            </a:r>
            <a:r>
              <a:rPr lang="el-GR" sz="1800" dirty="0" err="1"/>
              <a:t>Gameplay</a:t>
            </a:r>
            <a:r>
              <a:rPr lang="el-GR" sz="1800" dirty="0"/>
              <a:t> που κατ' ουσία είναι η δοκιμή των ανακλαστικών ενός παίκτη (χρόνος απόκρισης και ακρίβειας), όπως στα παιχνίδια βολών πρώτου προσώπου. </a:t>
            </a:r>
            <a:endParaRPr lang="en-US" sz="1800" dirty="0"/>
          </a:p>
          <a:p>
            <a:pPr marL="0" indent="0">
              <a:buNone/>
            </a:pPr>
            <a:r>
              <a:rPr lang="el-GR" sz="1800" dirty="0"/>
              <a:t> </a:t>
            </a:r>
            <a:r>
              <a:rPr lang="el-GR" sz="1800" dirty="0" smtClean="0"/>
              <a:t>Παρακάτω </a:t>
            </a:r>
            <a:r>
              <a:rPr lang="el-GR" sz="1800" dirty="0"/>
              <a:t>παρατίθενται τα διάφορα είδη </a:t>
            </a:r>
            <a:r>
              <a:rPr lang="en-US" sz="1800" dirty="0"/>
              <a:t>Gameplay</a:t>
            </a:r>
            <a:r>
              <a:rPr lang="el-GR" sz="1800" dirty="0"/>
              <a:t>:</a:t>
            </a:r>
            <a:endParaRPr lang="en-US" sz="1800" dirty="0"/>
          </a:p>
          <a:p>
            <a:pPr marL="0" lvl="0" indent="0">
              <a:buNone/>
            </a:pPr>
            <a:r>
              <a:rPr lang="el-GR" sz="1800" dirty="0"/>
              <a:t>Ασύμμετρο</a:t>
            </a:r>
            <a:r>
              <a:rPr lang="en-US" sz="1800" dirty="0"/>
              <a:t>-Asymmetric </a:t>
            </a:r>
            <a:r>
              <a:rPr lang="en-US" sz="1800" dirty="0" smtClean="0"/>
              <a:t>Gameplay</a:t>
            </a:r>
            <a:r>
              <a:rPr lang="el-GR" sz="1800" dirty="0" smtClean="0"/>
              <a:t>, Συνεργατικό</a:t>
            </a:r>
            <a:r>
              <a:rPr lang="en-US" sz="1800" dirty="0"/>
              <a:t>- Cooperative </a:t>
            </a:r>
            <a:r>
              <a:rPr lang="en-US" sz="1800" dirty="0" smtClean="0"/>
              <a:t>Gameplay</a:t>
            </a:r>
            <a:r>
              <a:rPr lang="el-GR" sz="1800" dirty="0"/>
              <a:t>,</a:t>
            </a:r>
            <a:endParaRPr lang="en-US" sz="1800" dirty="0"/>
          </a:p>
          <a:p>
            <a:pPr marL="0" lvl="0" indent="0">
              <a:buNone/>
            </a:pPr>
            <a:r>
              <a:rPr lang="el-GR" sz="1800" dirty="0"/>
              <a:t>Αγώνας μέχρι θανάτου-</a:t>
            </a:r>
            <a:r>
              <a:rPr lang="en-US" sz="1800" dirty="0" err="1" smtClean="0"/>
              <a:t>Deathmatch</a:t>
            </a:r>
            <a:r>
              <a:rPr lang="el-GR" sz="1800" dirty="0" smtClean="0"/>
              <a:t>, Αναδυόμενο </a:t>
            </a:r>
            <a:r>
              <a:rPr lang="el-GR" sz="1800" dirty="0"/>
              <a:t>βάση των ενεργειών-</a:t>
            </a:r>
            <a:r>
              <a:rPr lang="en-US" sz="1800" dirty="0"/>
              <a:t>Emergent Gameplay</a:t>
            </a:r>
          </a:p>
          <a:p>
            <a:pPr marL="0" lvl="0" indent="0">
              <a:buNone/>
            </a:pPr>
            <a:r>
              <a:rPr lang="el-GR" sz="1800" dirty="0"/>
              <a:t>Κομματιάζω και πετσοκόβω-</a:t>
            </a:r>
            <a:r>
              <a:rPr lang="en-US" sz="1800" dirty="0"/>
              <a:t>Hack and </a:t>
            </a:r>
            <a:r>
              <a:rPr lang="en-US" sz="1800" dirty="0" smtClean="0"/>
              <a:t>slash</a:t>
            </a:r>
            <a:r>
              <a:rPr lang="el-GR" sz="1800" dirty="0" smtClean="0"/>
              <a:t>, Σε </a:t>
            </a:r>
            <a:r>
              <a:rPr lang="el-GR" sz="1800" dirty="0"/>
              <a:t>επίπεδα-</a:t>
            </a:r>
            <a:r>
              <a:rPr lang="en-US" sz="1800" dirty="0"/>
              <a:t>Leveled Gameplay</a:t>
            </a:r>
          </a:p>
          <a:p>
            <a:pPr marL="0" lvl="0" indent="0">
              <a:buNone/>
            </a:pPr>
            <a:r>
              <a:rPr lang="el-GR" sz="1800" dirty="0"/>
              <a:t>Χωρίς επίπεδα</a:t>
            </a:r>
            <a:r>
              <a:rPr lang="en-US" sz="1800" dirty="0"/>
              <a:t>-</a:t>
            </a:r>
            <a:r>
              <a:rPr lang="en-US" sz="1800" dirty="0" err="1"/>
              <a:t>Deleveled</a:t>
            </a:r>
            <a:r>
              <a:rPr lang="en-US" sz="1800" dirty="0"/>
              <a:t> </a:t>
            </a:r>
            <a:r>
              <a:rPr lang="en-US" sz="1800" dirty="0" smtClean="0"/>
              <a:t>Gameplay</a:t>
            </a:r>
            <a:r>
              <a:rPr lang="el-GR" sz="1800" dirty="0" smtClean="0"/>
              <a:t>, </a:t>
            </a:r>
            <a:r>
              <a:rPr lang="el-GR" sz="1800" dirty="0" err="1" smtClean="0"/>
              <a:t>Μικροδιαχείριση</a:t>
            </a:r>
            <a:r>
              <a:rPr lang="el-GR" sz="1800" dirty="0" smtClean="0"/>
              <a:t>-</a:t>
            </a:r>
            <a:r>
              <a:rPr lang="en-US" sz="1800" dirty="0"/>
              <a:t>Micromanagement</a:t>
            </a:r>
          </a:p>
          <a:p>
            <a:pPr marL="0" lvl="0" indent="0">
              <a:buNone/>
            </a:pPr>
            <a:r>
              <a:rPr lang="el-GR" sz="1800" dirty="0"/>
              <a:t>Μη</a:t>
            </a:r>
            <a:r>
              <a:rPr lang="en-US" sz="1800" dirty="0"/>
              <a:t>-</a:t>
            </a:r>
            <a:r>
              <a:rPr lang="el-GR" sz="1800" dirty="0"/>
              <a:t>γραμμικό</a:t>
            </a:r>
            <a:r>
              <a:rPr lang="en-US" sz="1800" dirty="0"/>
              <a:t>-Nonlinear </a:t>
            </a:r>
            <a:r>
              <a:rPr lang="en-US" sz="1800" dirty="0" smtClean="0"/>
              <a:t>Gameplay</a:t>
            </a:r>
            <a:r>
              <a:rPr lang="el-GR" sz="1800" dirty="0" smtClean="0"/>
              <a:t>, Παθητικό</a:t>
            </a:r>
            <a:r>
              <a:rPr lang="en-US" sz="1800" dirty="0"/>
              <a:t>-Passive Gameplay</a:t>
            </a:r>
          </a:p>
          <a:p>
            <a:pPr marL="0" lvl="0" indent="0">
              <a:buNone/>
            </a:pPr>
            <a:r>
              <a:rPr lang="el-GR" sz="1800" dirty="0"/>
              <a:t>Ανακλαστικών-</a:t>
            </a:r>
            <a:r>
              <a:rPr lang="en-US" sz="1800" dirty="0"/>
              <a:t>Twitch </a:t>
            </a:r>
            <a:r>
              <a:rPr lang="en-US" sz="1800" dirty="0" smtClean="0"/>
              <a:t>Gameplay</a:t>
            </a:r>
            <a:r>
              <a:rPr lang="el-GR" sz="1800" dirty="0" smtClean="0"/>
              <a:t>, </a:t>
            </a:r>
            <a:r>
              <a:rPr lang="en-US" sz="1800" dirty="0" smtClean="0"/>
              <a:t>Tablet </a:t>
            </a:r>
            <a:r>
              <a:rPr lang="en-US" sz="1800" dirty="0"/>
              <a:t>Game play</a:t>
            </a:r>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Gameplay</a:t>
            </a:r>
            <a:r>
              <a:rPr lang="el-GR" dirty="0"/>
              <a:t> </a:t>
            </a:r>
            <a:endParaRPr lang="en-US" dirty="0"/>
          </a:p>
        </p:txBody>
      </p:sp>
    </p:spTree>
    <p:extLst>
      <p:ext uri="{BB962C8B-B14F-4D97-AF65-F5344CB8AC3E}">
        <p14:creationId xmlns:p14="http://schemas.microsoft.com/office/powerpoint/2010/main" xmlns="" val="2664998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a:t>Το </a:t>
            </a:r>
            <a:r>
              <a:rPr lang="en-US" sz="2000" dirty="0"/>
              <a:t>Playability</a:t>
            </a:r>
            <a:r>
              <a:rPr lang="el-GR" sz="2000" dirty="0"/>
              <a:t> αναφέρεται στο πόσο εύκολα μπορεί να παιχτεί ή στη διάρκεια παιξίματος ενός παιχνιδιού και είναι ένας συνηθισμένος τρόπος μέτρησης της ποιότητάς του. Δεν πρέπει να συγχέεται με την εμπειρία παιξίματος. </a:t>
            </a:r>
            <a:endParaRPr lang="en-US" sz="2000" dirty="0" smtClean="0"/>
          </a:p>
          <a:p>
            <a:pPr marL="0" indent="0">
              <a:buNone/>
            </a:pPr>
            <a:r>
              <a:rPr lang="el-GR" sz="2000" dirty="0" smtClean="0"/>
              <a:t>Για </a:t>
            </a:r>
            <a:r>
              <a:rPr lang="el-GR" sz="2000" dirty="0"/>
              <a:t>παράδειγμα, οι μέθοδοι αξιολόγησης του </a:t>
            </a:r>
            <a:r>
              <a:rPr lang="en-US" sz="2000" dirty="0"/>
              <a:t>Playability </a:t>
            </a:r>
            <a:r>
              <a:rPr lang="el-GR" sz="2000" dirty="0"/>
              <a:t>στοχεύουν στη βελτίωση του σχεδιασμού, ενώ οι μέθοδοι αξιολόγησης της εμπειρίας του παίκτη προφανώς και στοχεύουν στη βελτίωση της εμπειρίας. </a:t>
            </a:r>
            <a:endParaRPr lang="en-US" sz="2000" dirty="0" smtClean="0"/>
          </a:p>
          <a:p>
            <a:pPr marL="0" indent="0">
              <a:buNone/>
            </a:pPr>
            <a:r>
              <a:rPr lang="el-GR" sz="2000" dirty="0" smtClean="0"/>
              <a:t>Επίσης</a:t>
            </a:r>
            <a:r>
              <a:rPr lang="el-GR" sz="2000" dirty="0"/>
              <a:t>, το </a:t>
            </a:r>
            <a:r>
              <a:rPr lang="en-US" sz="2000" dirty="0"/>
              <a:t>Playability </a:t>
            </a:r>
            <a:r>
              <a:rPr lang="el-GR" sz="2000" dirty="0"/>
              <a:t>δεν πρέπει να συγχέεται με την δυνατότητα ελέγχου ενός ή περισσότερων χαρακτήρων σε παιχνίδια ρόλων ή ολόκληρων ομάδων σε παιχνίδια στρατηγικής πραγματικού χρόνου.  </a:t>
            </a:r>
            <a:endParaRPr lang="en-US" sz="2000" dirty="0"/>
          </a:p>
          <a:p>
            <a:pPr marL="0" indent="0">
              <a:buNone/>
            </a:pPr>
            <a:r>
              <a:rPr lang="el-GR" sz="2000" dirty="0" smtClean="0"/>
              <a:t>Το </a:t>
            </a:r>
            <a:r>
              <a:rPr lang="en-US" sz="2000" dirty="0"/>
              <a:t>Playability </a:t>
            </a:r>
            <a:r>
              <a:rPr lang="el-GR" sz="2000" dirty="0"/>
              <a:t>ορίζεται ως: ένα σύνολο ιδιοτήτων που περιγράφουν την εμπειρία παίκτη που χρησιμοποιεί ένα συγκεκριμένο σύστημα παιχνιδιού του οποίου κύριος στόχος είναι να παρέχει ικανοποιητική απόλαυση και ψυχαγωγία, όταν ο παίκτης παίζει μόνος του ή ομαδικά. </a:t>
            </a: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3814835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2"/>
            <a:ext cx="10360501" cy="4793951"/>
          </a:xfrm>
        </p:spPr>
        <p:txBody>
          <a:bodyPr>
            <a:noAutofit/>
          </a:bodyPr>
          <a:lstStyle/>
          <a:p>
            <a:pPr marL="0" indent="0">
              <a:buNone/>
            </a:pPr>
            <a:r>
              <a:rPr lang="el-GR" sz="1600" dirty="0"/>
              <a:t>Τα χαρακτηριστικά και οι ιδιότητες που καθορίζουν το </a:t>
            </a:r>
            <a:r>
              <a:rPr lang="en-US" sz="1600" dirty="0"/>
              <a:t>Playability</a:t>
            </a:r>
            <a:r>
              <a:rPr lang="el-GR" sz="1600" dirty="0"/>
              <a:t> είναι:</a:t>
            </a:r>
            <a:endParaRPr lang="en-US" sz="1600" dirty="0"/>
          </a:p>
          <a:p>
            <a:pPr lvl="0"/>
            <a:r>
              <a:rPr lang="el-GR" sz="1600" i="1" dirty="0" smtClean="0"/>
              <a:t>Ικανοποίηση-</a:t>
            </a:r>
            <a:r>
              <a:rPr lang="el-GR" sz="1600" i="1" dirty="0" err="1" smtClean="0"/>
              <a:t>Satisfaction</a:t>
            </a:r>
            <a:r>
              <a:rPr lang="el-GR" sz="1600" dirty="0" smtClean="0"/>
              <a:t>: Ο βαθμός ικανοποίησης ή η ευχαρίστηση του παίκτη όταν ολοκληρώνει το παιχνίδι ή για κάποια στοιχεία του όπως: τα  γραφικά, η </a:t>
            </a:r>
            <a:r>
              <a:rPr lang="el-GR" sz="1600" dirty="0" err="1" smtClean="0"/>
              <a:t>διεπαφή</a:t>
            </a:r>
            <a:r>
              <a:rPr lang="el-GR" sz="1600" dirty="0" smtClean="0"/>
              <a:t>, η ιστορία, κλπ. Η ικανοποίηση είναι ένα πολύ υποκειμενικό χαρακτηριστικό, δύσκολο στη μέτρηση, λόγω του ότι οι προσωπικές  προτιμήσεις επηρεάζουν την ικανοποίηση για συγκεκριμένα στοιχεία του παιχνιδιού: χαρακτήρες, εικονικό κόσμο, προκλήσεις, και ούτω καθεξής.  </a:t>
            </a:r>
          </a:p>
          <a:p>
            <a:r>
              <a:rPr lang="el-GR" sz="1600" dirty="0"/>
              <a:t> </a:t>
            </a:r>
            <a:r>
              <a:rPr lang="el-GR" sz="1600" i="1" dirty="0" smtClean="0"/>
              <a:t>Μάθηση-</a:t>
            </a:r>
            <a:r>
              <a:rPr lang="en-US" sz="1600" i="1" dirty="0"/>
              <a:t>Learning</a:t>
            </a:r>
            <a:r>
              <a:rPr lang="el-GR" sz="1600" dirty="0"/>
              <a:t>: Η δυνατότητα των παικτών να μάθουν, να κατανοήσουν και να κατακτήσουν το σύστημα του παιχνιδιού και τους μηχανισμούς του (στόχους, κανόνες, πώς να </a:t>
            </a:r>
            <a:r>
              <a:rPr lang="el-GR" sz="1600" dirty="0" err="1"/>
              <a:t>αλληλεπιδρούν</a:t>
            </a:r>
            <a:r>
              <a:rPr lang="el-GR" sz="1600" dirty="0"/>
              <a:t> με το παιχνίδι, κλπ.). Οι κατασκευαστές γενικά προσπαθούν να ελαχιστοποιήσουν την προσπάθεια εκμάθησης. Υπάρχουν δύο προσεγγίσεις στο θέμα. Ο παίκτης μπορεί να εκπαιδευτεί εντατικά από τα πρώτα στάδια του παιχνιδιού και για όλα τα θέματα που αφορούν το παιχνίδι. Στη δεύτερη προσέγγιση, ο παίκτης εκπαιδεύεται σταδιακά και μόνο όταν χρειάζεται να χρησιμοποιήσει μια δυνατότητα που μέχρι πριν δεν ήταν απαραίτητη. Ο χρόνος που απαιτείται για την εκμάθηση ενός παιχνιδιού, αναφέρεται και ως καμπύλη εκμάθησης (</a:t>
            </a:r>
            <a:r>
              <a:rPr lang="en-US" sz="1600" dirty="0"/>
              <a:t>learning curve</a:t>
            </a:r>
            <a:r>
              <a:rPr lang="el-GR" sz="1600" dirty="0"/>
              <a:t>). </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6975417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p:cNvSpPr txBox="1">
            <a:spLocks/>
          </p:cNvSpPr>
          <p:nvPr/>
        </p:nvSpPr>
        <p:spPr>
          <a:xfrm>
            <a:off x="1492575" y="1412776"/>
            <a:ext cx="9426375" cy="4752528"/>
          </a:xfrm>
          <a:prstGeom prst="rect">
            <a:avLst/>
          </a:prstGeom>
        </p:spPr>
        <p:txBody>
          <a:bodyPr vert="horz" lIns="121899" tIns="60949" rIns="121899" bIns="60949" rtlCol="0">
            <a:normAutofit fontScale="92500" lnSpcReduction="10000"/>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l-GR" sz="2000" dirty="0" smtClean="0"/>
              <a:t>Το μάθημα αναλύει ειδικά θέματα που αφορούν εφαρμογές της Πληροφορικής στην εκπαιδευτική διαδικασία.</a:t>
            </a:r>
          </a:p>
          <a:p>
            <a:pPr marL="0" indent="0">
              <a:buFont typeface="Arial" pitchFamily="34" charset="0"/>
              <a:buNone/>
            </a:pPr>
            <a:endParaRPr lang="el-GR" sz="2000" dirty="0" smtClean="0"/>
          </a:p>
          <a:p>
            <a:pPr marL="0" indent="0">
              <a:buFont typeface="Arial" pitchFamily="34" charset="0"/>
              <a:buNone/>
            </a:pPr>
            <a:r>
              <a:rPr lang="el-GR" sz="2000" dirty="0" smtClean="0"/>
              <a:t>Συγκεκριμένα</a:t>
            </a:r>
            <a:r>
              <a:rPr lang="el-GR" sz="2000" dirty="0" smtClean="0"/>
              <a:t>, ασχολείται με το ρόλο των παιχνιδιών στην εκπαιδευτική διαδικασία και ειδικότερα των τρισδιάστατων παιχνιδιών.</a:t>
            </a:r>
          </a:p>
          <a:p>
            <a:pPr marL="0" indent="0">
              <a:buFont typeface="Arial" pitchFamily="34" charset="0"/>
              <a:buNone/>
            </a:pPr>
            <a:endParaRPr lang="el-GR" sz="2000" dirty="0" smtClean="0"/>
          </a:p>
          <a:p>
            <a:pPr marL="0" indent="0" algn="just">
              <a:buFont typeface="Arial" pitchFamily="34" charset="0"/>
              <a:buNone/>
            </a:pPr>
            <a:r>
              <a:rPr lang="el-GR" sz="2000" dirty="0" smtClean="0"/>
              <a:t>Το </a:t>
            </a:r>
            <a:r>
              <a:rPr lang="el-GR" sz="2000" dirty="0" smtClean="0"/>
              <a:t>αντικείμενο προσεγγίζεται τόσο θεωρητικά όσο και πρακτικά. Αναλύεται η θεωρητική τεκμηρίωση του ρόλου των εκπαιδευτικών παιχνιδιών, οι κατηγορίες, το λογισμικό που χρησιμοποιείται και το ενδιαφέρον εστιάζεται στα λεγόμενα </a:t>
            </a:r>
            <a:r>
              <a:rPr lang="en-US" sz="2000" dirty="0" smtClean="0"/>
              <a:t>Serious Games</a:t>
            </a:r>
            <a:r>
              <a:rPr lang="el-GR" sz="2000" dirty="0" smtClean="0"/>
              <a:t>. </a:t>
            </a:r>
          </a:p>
          <a:p>
            <a:pPr marL="0" indent="0" algn="just">
              <a:buFont typeface="Arial" pitchFamily="34" charset="0"/>
              <a:buNone/>
            </a:pPr>
            <a:endParaRPr lang="el-GR" sz="2000" dirty="0" smtClean="0"/>
          </a:p>
          <a:p>
            <a:pPr marL="0" indent="0" algn="just">
              <a:buFont typeface="Arial" pitchFamily="34" charset="0"/>
              <a:buNone/>
            </a:pPr>
            <a:r>
              <a:rPr lang="el-GR" sz="2000" dirty="0" smtClean="0"/>
              <a:t>Στο </a:t>
            </a:r>
            <a:r>
              <a:rPr lang="el-GR" sz="2000" dirty="0" smtClean="0"/>
              <a:t>πρακτικό σκέλος, με τη χρήση ανάλογου προγράμματος θα αποκτήσετε εμπράγματες εμπειρίες μέσω της ανάπτυξης τρισδιάστατων παιχνιδιών για εκπαιδευτική χρήση. </a:t>
            </a:r>
            <a:endParaRPr lang="en-US" sz="2000" dirty="0" smtClean="0"/>
          </a:p>
          <a:p>
            <a:pPr marL="0" indent="0" algn="just">
              <a:buFont typeface="Arial" pitchFamily="34" charset="0"/>
              <a:buNone/>
            </a:pPr>
            <a:endParaRPr lang="en-US" sz="2000" dirty="0"/>
          </a:p>
        </p:txBody>
      </p:sp>
      <p:sp>
        <p:nvSpPr>
          <p:cNvPr id="6"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Περιγραφή του μαθήματος</a:t>
            </a:r>
            <a:endParaRPr lang="en-US" dirty="0"/>
          </a:p>
        </p:txBody>
      </p:sp>
    </p:spTree>
    <p:extLst>
      <p:ext uri="{BB962C8B-B14F-4D97-AF65-F5344CB8AC3E}">
        <p14:creationId xmlns:p14="http://schemas.microsoft.com/office/powerpoint/2010/main" xmlns="" val="19735893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2"/>
            <a:ext cx="10360501" cy="4793951"/>
          </a:xfrm>
        </p:spPr>
        <p:txBody>
          <a:bodyPr>
            <a:noAutofit/>
          </a:bodyPr>
          <a:lstStyle/>
          <a:p>
            <a:pPr lvl="0"/>
            <a:r>
              <a:rPr lang="el-GR" sz="1600" i="1" dirty="0"/>
              <a:t>Αποδοτικότητα-</a:t>
            </a:r>
            <a:r>
              <a:rPr lang="en-US" sz="1600" i="1" dirty="0"/>
              <a:t>Efficiency</a:t>
            </a:r>
            <a:r>
              <a:rPr lang="el-GR" sz="1600" dirty="0"/>
              <a:t>: Αφορά τον απαραίτητο χρόνο και πόρους για να προσφερθεί διασκέδαση και ψυχαγωγία στους παίκτες, καθώς αυτοί επιτυγχάνουν τους επιμέρους στόχους του παιχνιδιού και πλησιάζουν στην ολοκλήρωσή του. Ένα αποδοτικό παιχνίδι είναι σε θέση να κεντρίσει την προσοχή του παίκτη από την πρώτη στιγμή και να τον προκαλέσει να συνεχίσει να παίζει μέχρι το τέλος του. Αποδοτικότητα μπορεί να θεωρηθεί η ορθή χρήση της πρόκλησης μέσα από το παιχνίδι, η σωστή δόμηση των στόχων ή ο καλύτερος έλεγχος στις ενέργειες του παιχνιδιού.  </a:t>
            </a:r>
            <a:endParaRPr lang="en-US" sz="1600" dirty="0"/>
          </a:p>
          <a:p>
            <a:r>
              <a:rPr lang="el-GR" sz="1600" dirty="0"/>
              <a:t> </a:t>
            </a:r>
            <a:r>
              <a:rPr lang="el-GR" sz="1600" i="1" dirty="0" err="1" smtClean="0"/>
              <a:t>Εμβύθιση</a:t>
            </a:r>
            <a:r>
              <a:rPr lang="el-GR" sz="1600" i="1" dirty="0" smtClean="0"/>
              <a:t>-</a:t>
            </a:r>
            <a:r>
              <a:rPr lang="en-US" sz="1600" i="1" dirty="0"/>
              <a:t>Immersion</a:t>
            </a:r>
            <a:r>
              <a:rPr lang="el-GR" sz="1600" dirty="0"/>
              <a:t>: Το κατά πόσο ο παίκτης εμπλέκεται στον εικονικό κόσμο, γίνεται μέρος αυτού και </a:t>
            </a:r>
            <a:r>
              <a:rPr lang="el-GR" sz="1600" dirty="0" err="1"/>
              <a:t>αλληλεπιδρά</a:t>
            </a:r>
            <a:r>
              <a:rPr lang="el-GR" sz="1600" dirty="0"/>
              <a:t> με αυτόν, θεωρώντας τον εικονικό κόσμο ως πραγματικό. Ένα παιχνίδι θεωρείται ότι επιτυγχάνει καλή </a:t>
            </a:r>
            <a:r>
              <a:rPr lang="el-GR" sz="1600" dirty="0" err="1"/>
              <a:t>εμβύθιση</a:t>
            </a:r>
            <a:r>
              <a:rPr lang="el-GR" sz="1600" dirty="0"/>
              <a:t> όταν υπάρχει ισορροπία μεταξύ των προκλήσεων που περιέχει και των ικανοτήτων που πρέπει να έχει ο παίκτης για να τις ξεπεράσει.</a:t>
            </a:r>
            <a:endParaRPr lang="en-US" sz="1600" dirty="0"/>
          </a:p>
          <a:p>
            <a:r>
              <a:rPr lang="el-GR" sz="1600" dirty="0"/>
              <a:t> </a:t>
            </a:r>
            <a:r>
              <a:rPr lang="el-GR" sz="1600" i="1" dirty="0" smtClean="0"/>
              <a:t>Κίνητρο-</a:t>
            </a:r>
            <a:r>
              <a:rPr lang="en-US" sz="1600" i="1" dirty="0"/>
              <a:t>Motivation</a:t>
            </a:r>
            <a:r>
              <a:rPr lang="el-GR" sz="1600" dirty="0"/>
              <a:t>: Τα χαρακτηριστικά εκείνα που προκαλούν τον παίκτη να εκτελεί συγκεκριμένες ενέργειες και να επιμένει σε αυτές μέχρις ότου να φτάσουν στο αποκορύφωμά τους. Για να παρέχει ένα παιχνίδι κίνητρα, θα πρέπει να υπάρχει εκείνο το σύνολο των πόρων που θα διασφαλίζει την επιμονή του παίκτη σε ενέργειες που θα του επιτρέψουν να ξεπεράσει τις προκλήσεις του παιχνιδιού. Αυτό συνεπάγεται την ύπαρξη παραγόντων ενίσχυσης της θετικής συμπεριφοράς απέναντι στις διαδικασίες του παιχνιδιού, όπως την κατάδειξη στον παίκτη της αξίας επίτευξης των στόχων, την ενίσχυση της αυτοπεποίθησής του ώστε να ξεπεράσει τις προκλήσεις και στην ενίσχυση της ικανοποίησης όταν τις ξεπερνά. </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39310876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2"/>
            <a:ext cx="10360501" cy="4793951"/>
          </a:xfrm>
        </p:spPr>
        <p:txBody>
          <a:bodyPr>
            <a:noAutofit/>
          </a:bodyPr>
          <a:lstStyle/>
          <a:p>
            <a:pPr lvl="0"/>
            <a:r>
              <a:rPr lang="el-GR" sz="1600" i="1" dirty="0"/>
              <a:t>Συγκίνηση-</a:t>
            </a:r>
            <a:r>
              <a:rPr lang="en-US" sz="1600" i="1" dirty="0"/>
              <a:t>Emotion</a:t>
            </a:r>
            <a:r>
              <a:rPr lang="el-GR" sz="1600" dirty="0"/>
              <a:t>: Η ακούσια συναισθηματική αντίδραση που προκαλείται από τα ερεθίσματα του παιχνιδιού. Η πρόκληση συγκινήσεων από ένα παιχνίδι, συμβάλλει στην απόκτηση καλύτερης εμπειρίας παιχνιδιού από τους παίκτες και τους οδηγεί σε διάφορες συναισθηματικές καταστάσεις: ευτυχία, φόβο, αγωνία, περιέργεια, θλίψη, κτλ. Εξαιρετικά πετυχημένα είναι τα παιχνίδια εκείνα που προκαλούν ένα μεγάλο εύρος συγκινησιακών καταστάσεων σε σύντομο χρονικό διάστημα </a:t>
            </a:r>
            <a:r>
              <a:rPr lang="el-GR" sz="1600" dirty="0" smtClean="0"/>
              <a:t>που </a:t>
            </a:r>
            <a:r>
              <a:rPr lang="el-GR" sz="1600" dirty="0"/>
              <a:t>δύσκολα προκαλούνται στον πραγματικό κόσμο. </a:t>
            </a:r>
            <a:endParaRPr lang="en-US" sz="1600" dirty="0"/>
          </a:p>
          <a:p>
            <a:pPr marL="0" indent="0">
              <a:buNone/>
            </a:pPr>
            <a:r>
              <a:rPr lang="el-GR" sz="1600" dirty="0"/>
              <a:t> </a:t>
            </a:r>
            <a:endParaRPr lang="en-US" sz="1600" dirty="0"/>
          </a:p>
          <a:p>
            <a:pPr lvl="0"/>
            <a:r>
              <a:rPr lang="el-GR" sz="1600" i="1" dirty="0"/>
              <a:t>Κοινωνικοποίηση-</a:t>
            </a:r>
            <a:r>
              <a:rPr lang="en-US" sz="1600" i="1" dirty="0"/>
              <a:t>Socialization</a:t>
            </a:r>
            <a:r>
              <a:rPr lang="el-GR" sz="1600" dirty="0"/>
              <a:t>: Ο βαθμός στον οποίο κάποια χαρακτηριστικά του παιχνιδιού προωθούν την κοινωνική παράμετρο στην εμπειρία του παιχνιδιού. Κάποια παιχνίδια ευνοούν την ανάπτυξη σχέσεων με άλλους παίκτες ή με άλλους χαρακτήρες του παιχνιδιού και που βοηθούν τον παίκτη να αντιμετωπίσει από κοινού τις διάφορες προκλήσεις. Η κοινωνικοποίηση στο παιχνίδι επιτρέπει στους παίκτες να έχουν μια εντελώς διαφορετική εμπειρία παιχνιδιού, όταν παίζουν με άλλα άτομα και προάγει νέες κοινωνικές σχέσεις, χάρη στη μεταξύ τους αλληλεπίδραση. </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1770095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2"/>
            <a:ext cx="10360501" cy="4793951"/>
          </a:xfrm>
        </p:spPr>
        <p:txBody>
          <a:bodyPr>
            <a:noAutofit/>
          </a:bodyPr>
          <a:lstStyle/>
          <a:p>
            <a:pPr marL="0" indent="0">
              <a:buNone/>
            </a:pPr>
            <a:r>
              <a:rPr lang="el-GR" sz="1800" i="1" dirty="0"/>
              <a:t>Πτυχές του </a:t>
            </a:r>
            <a:r>
              <a:rPr lang="en-US" sz="1800" i="1" dirty="0"/>
              <a:t>Playability</a:t>
            </a:r>
            <a:endParaRPr lang="en-US" sz="1800" dirty="0"/>
          </a:p>
          <a:p>
            <a:pPr marL="0" indent="0">
              <a:buNone/>
            </a:pPr>
            <a:r>
              <a:rPr lang="el-GR" sz="1800" dirty="0"/>
              <a:t>Η ανάλυση του </a:t>
            </a:r>
            <a:r>
              <a:rPr lang="en-US" sz="1800" dirty="0"/>
              <a:t>Playability </a:t>
            </a:r>
            <a:r>
              <a:rPr lang="el-GR" sz="1800" dirty="0"/>
              <a:t>είναι μια περίπλοκη διαδικασία εξαιτίας των διαφορετικών πτυχών με τις οποίες μπορούν να αναλυθούν διαφορετικά τμήματα ενός παιχνιδιού. Κάθε πτυχή μας επιτρέπει να εντοπίσουμε ποιες ιδιότητες και ποια χαρακτηριστικά του </a:t>
            </a:r>
            <a:r>
              <a:rPr lang="en-US" sz="1800" dirty="0"/>
              <a:t>Playability</a:t>
            </a:r>
            <a:r>
              <a:rPr lang="el-GR" sz="1800" dirty="0"/>
              <a:t> επηρεάζονται από τα διάφορα στοιχεία της αρχιτεκτονικής ενός παιχνιδιού. Οι πτυχές με τις οποίες μπορεί να αναλυθεί το </a:t>
            </a:r>
            <a:r>
              <a:rPr lang="en-US" sz="1800" dirty="0"/>
              <a:t>Playability</a:t>
            </a:r>
            <a:r>
              <a:rPr lang="el-GR" sz="1800" dirty="0"/>
              <a:t> είναι:</a:t>
            </a:r>
            <a:endParaRPr lang="en-US" sz="1800" dirty="0"/>
          </a:p>
          <a:p>
            <a:pPr marL="0" indent="0">
              <a:buNone/>
            </a:pPr>
            <a:r>
              <a:rPr lang="el-GR" sz="1800" dirty="0"/>
              <a:t> </a:t>
            </a:r>
            <a:endParaRPr lang="en-US" sz="1800" dirty="0"/>
          </a:p>
          <a:p>
            <a:pPr lvl="0"/>
            <a:r>
              <a:rPr lang="el-GR" sz="1800" i="1" dirty="0"/>
              <a:t>Εγγενές-</a:t>
            </a:r>
            <a:r>
              <a:rPr lang="en-US" sz="1800" i="1" dirty="0"/>
              <a:t>Intrinsic Playability</a:t>
            </a:r>
            <a:r>
              <a:rPr lang="el-GR" sz="1800" dirty="0"/>
              <a:t>: Αναλύεται το </a:t>
            </a:r>
            <a:r>
              <a:rPr lang="en-US" sz="1800" dirty="0"/>
              <a:t>Playability</a:t>
            </a:r>
            <a:r>
              <a:rPr lang="el-GR" sz="1800" dirty="0"/>
              <a:t> που στηρίζεται στην ίδια τη φύση του παιχνιδιού και  στο πως αυτό παρουσιάζεται στον παίκτη. Συνδέεται στενά με το </a:t>
            </a:r>
            <a:r>
              <a:rPr lang="en-US" sz="1800" dirty="0"/>
              <a:t>Gameplay</a:t>
            </a:r>
            <a:r>
              <a:rPr lang="el-GR" sz="1800" dirty="0"/>
              <a:t> και τα  </a:t>
            </a:r>
            <a:r>
              <a:rPr lang="en-US" sz="1800" dirty="0"/>
              <a:t>Game Mechanics</a:t>
            </a:r>
            <a:r>
              <a:rPr lang="el-GR" sz="1800" dirty="0"/>
              <a:t>. Σε αυτή την πτυχή αναλύουμε το πώς υλοποιείται ο σχεδιασμός του παιχνιδιού  και ιδιαίτερα οι κανόνες, οι στόχοι, ο ρυθμός και άλλα σχεδιαστικά θέματα.  </a:t>
            </a:r>
            <a:endParaRPr lang="en-US" sz="18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22757336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3" y="1803402"/>
            <a:ext cx="10360501" cy="4793951"/>
          </a:xfrm>
        </p:spPr>
        <p:txBody>
          <a:bodyPr>
            <a:noAutofit/>
          </a:bodyPr>
          <a:lstStyle/>
          <a:p>
            <a:pPr marL="0" indent="0">
              <a:buNone/>
            </a:pPr>
            <a:r>
              <a:rPr lang="el-GR" sz="1600" i="1" dirty="0"/>
              <a:t>Πτυχές του </a:t>
            </a:r>
            <a:r>
              <a:rPr lang="en-US" sz="1600" i="1" dirty="0"/>
              <a:t>Playability</a:t>
            </a:r>
            <a:endParaRPr lang="en-US" sz="1600" dirty="0"/>
          </a:p>
          <a:p>
            <a:pPr lvl="0"/>
            <a:r>
              <a:rPr lang="el-GR" sz="1600" i="1" dirty="0"/>
              <a:t>Μηχανικό-</a:t>
            </a:r>
            <a:r>
              <a:rPr lang="en-US" sz="1600" i="1" dirty="0"/>
              <a:t>Mechanical Playability</a:t>
            </a:r>
            <a:r>
              <a:rPr lang="el-GR" sz="1600" dirty="0"/>
              <a:t>: Αναλύεται η ποιότητα του παιχνιδιού ως σύστημα λογισμικού. Σχετίζεται με την μηχανή του παιχνιδιού, με ιδιαίτερη έμφαση στους φωτισμούς και τις σκιάσεις, το </a:t>
            </a:r>
            <a:r>
              <a:rPr lang="en-US" sz="1600" dirty="0"/>
              <a:t>rendering</a:t>
            </a:r>
            <a:r>
              <a:rPr lang="el-GR" sz="1600" dirty="0"/>
              <a:t>, τον ήχο και την μουσική, τα γραφικά και τις κινήσεις, και την επικοινωνία των παικτών σε ένα παιχνίδι πολλών χρηστών. </a:t>
            </a:r>
            <a:endParaRPr lang="en-US" sz="1600" dirty="0"/>
          </a:p>
          <a:p>
            <a:pPr lvl="0"/>
            <a:r>
              <a:rPr lang="el-GR" sz="1600" i="1" dirty="0" err="1"/>
              <a:t>Διαδραστικό</a:t>
            </a:r>
            <a:r>
              <a:rPr lang="el-GR" sz="1600" i="1" dirty="0"/>
              <a:t>-I</a:t>
            </a:r>
            <a:r>
              <a:rPr lang="en-US" sz="1600" i="1" dirty="0" err="1"/>
              <a:t>nteractive</a:t>
            </a:r>
            <a:r>
              <a:rPr lang="el-GR" sz="1600" i="1" dirty="0"/>
              <a:t> </a:t>
            </a:r>
            <a:r>
              <a:rPr lang="el-GR" sz="1600" i="1" dirty="0" err="1"/>
              <a:t>Playability</a:t>
            </a:r>
            <a:r>
              <a:rPr lang="el-GR" sz="1600" dirty="0"/>
              <a:t>: Αναλύεται η αλληλεπίδραση του παίκτη με το παιχνίδι και η </a:t>
            </a:r>
            <a:r>
              <a:rPr lang="el-GR" sz="1600" dirty="0" err="1"/>
              <a:t>διεπαφή</a:t>
            </a:r>
            <a:r>
              <a:rPr lang="el-GR" sz="1600" dirty="0"/>
              <a:t>. </a:t>
            </a:r>
            <a:endParaRPr lang="en-US" sz="1600" dirty="0"/>
          </a:p>
          <a:p>
            <a:pPr lvl="0"/>
            <a:r>
              <a:rPr lang="el-GR" sz="1600" i="1" dirty="0"/>
              <a:t>Καλλιτεχνικό-</a:t>
            </a:r>
            <a:r>
              <a:rPr lang="en-US" sz="1600" i="1" dirty="0"/>
              <a:t>Artistic</a:t>
            </a:r>
            <a:r>
              <a:rPr lang="el-GR" sz="1600" i="1" dirty="0"/>
              <a:t> </a:t>
            </a:r>
            <a:r>
              <a:rPr lang="el-GR" sz="1600" i="1" dirty="0" err="1"/>
              <a:t>Playability</a:t>
            </a:r>
            <a:r>
              <a:rPr lang="el-GR" sz="1600" dirty="0"/>
              <a:t>: Αναλύεται η αισθητική του παιχνιδιού, για παράδειγμα, τα γραφικά, η μουσική, τα εφέ, η αφηγηματικότητα και ο τρόπος με τον οποίο τα παραπάνω παρουσιάζονται μέσα στο παιχνίδι. </a:t>
            </a:r>
            <a:endParaRPr lang="en-US" sz="1600" dirty="0"/>
          </a:p>
          <a:p>
            <a:pPr lvl="0"/>
            <a:r>
              <a:rPr lang="el-GR" sz="1600" i="1" dirty="0"/>
              <a:t>Προσωπικό-</a:t>
            </a:r>
            <a:r>
              <a:rPr lang="en-US" sz="1600" i="1" dirty="0"/>
              <a:t>Interpersonal</a:t>
            </a:r>
            <a:r>
              <a:rPr lang="el-GR" sz="1600" i="1" dirty="0"/>
              <a:t> </a:t>
            </a:r>
            <a:r>
              <a:rPr lang="el-GR" sz="1600" i="1" dirty="0" err="1"/>
              <a:t>Playability</a:t>
            </a:r>
            <a:r>
              <a:rPr lang="el-GR" sz="1600" dirty="0"/>
              <a:t>: Αναλύεται η αντίληψη που έχει ο παίκτης για το παιχνίδι και τα συναισθήματα που του προκαλεί. Είναι ένα πολύ υποκειμενικό χαρακτηριστικό.  </a:t>
            </a:r>
            <a:endParaRPr lang="en-US" sz="1600" dirty="0"/>
          </a:p>
          <a:p>
            <a:pPr lvl="0"/>
            <a:r>
              <a:rPr lang="el-GR" sz="1600" i="1" dirty="0"/>
              <a:t>Κοινωνικό-</a:t>
            </a:r>
            <a:r>
              <a:rPr lang="en-US" sz="1600" i="1" dirty="0"/>
              <a:t>Social Playability</a:t>
            </a:r>
            <a:r>
              <a:rPr lang="el-GR" sz="1600" dirty="0"/>
              <a:t>: Αναλύεται  συλλογικότητα του παιχνιδιού όταν παίζεται από πολλούς παίκτες, αλλά και η ατομική αντίληψη του κάθε παίκτη. Αφορά κάθε μορφή παιχνιδιού πολλών χρηστών</a:t>
            </a:r>
            <a:r>
              <a:rPr lang="en-US" sz="1600" dirty="0"/>
              <a:t> (</a:t>
            </a:r>
            <a:r>
              <a:rPr lang="el-GR" sz="1600" dirty="0"/>
              <a:t>συνεργατικό ή ανταγωνιστικό</a:t>
            </a:r>
            <a:r>
              <a:rPr lang="en-US" sz="1600" dirty="0" smtClean="0"/>
              <a:t>).</a:t>
            </a:r>
            <a:endParaRPr lang="en-US" sz="1600" dirty="0"/>
          </a:p>
          <a:p>
            <a:pPr lvl="0"/>
            <a:r>
              <a:rPr lang="el-GR" sz="1600" dirty="0"/>
              <a:t>Το </a:t>
            </a:r>
            <a:r>
              <a:rPr lang="el-GR" sz="1600" i="1" dirty="0"/>
              <a:t>καθολικό (</a:t>
            </a:r>
            <a:r>
              <a:rPr lang="en-US" sz="1600" i="1" dirty="0"/>
              <a:t>global</a:t>
            </a:r>
            <a:r>
              <a:rPr lang="el-GR" sz="1600" i="1" dirty="0"/>
              <a:t>) </a:t>
            </a:r>
            <a:r>
              <a:rPr lang="en-US" sz="1600" i="1" dirty="0"/>
              <a:t>Playability</a:t>
            </a:r>
            <a:r>
              <a:rPr lang="el-GR" sz="1600" dirty="0"/>
              <a:t> προκύπτει από τον συνδυασμό των προαναφερθέντων πτυχών.   </a:t>
            </a:r>
            <a:endParaRPr lang="en-US" sz="1600" dirty="0"/>
          </a:p>
          <a:p>
            <a:r>
              <a:rPr lang="el-GR" sz="1600" dirty="0"/>
              <a:t> </a:t>
            </a:r>
            <a:endParaRPr lang="en-US" sz="16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err="1"/>
              <a:t>Playability</a:t>
            </a:r>
            <a:endParaRPr lang="en-US" dirty="0"/>
          </a:p>
        </p:txBody>
      </p:sp>
    </p:spTree>
    <p:extLst>
      <p:ext uri="{BB962C8B-B14F-4D97-AF65-F5344CB8AC3E}">
        <p14:creationId xmlns:p14="http://schemas.microsoft.com/office/powerpoint/2010/main" xmlns="" val="30874707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smtClean="0"/>
              <a:t>Στην 1</a:t>
            </a:r>
            <a:r>
              <a:rPr lang="el-GR" sz="2000" baseline="30000" dirty="0" smtClean="0"/>
              <a:t>η</a:t>
            </a:r>
            <a:r>
              <a:rPr lang="el-GR" sz="2000" dirty="0"/>
              <a:t> διάλεξη, επισημάνθηκε η αξία του παιχνιδιού και δόθηκε ο ορισμός του ηλεκτρονικού παιχνιδιού. Εντοπίστηκαν οι βασικές διαφορές αναλογικών και ψηφιακών παιχνιδιών: Τα κλασσικά παιχνίδια είναι κατά βάση </a:t>
            </a:r>
            <a:r>
              <a:rPr lang="el-GR" sz="2000" dirty="0" smtClean="0"/>
              <a:t>αφαιρετικά, στα </a:t>
            </a:r>
            <a:r>
              <a:rPr lang="el-GR" sz="2000" dirty="0"/>
              <a:t>ψηφιακά μπορεί να μην υπάρχει κανένα </a:t>
            </a:r>
            <a:r>
              <a:rPr lang="el-GR" sz="2000" dirty="0" smtClean="0"/>
              <a:t>αποτέλεσμα ούτε </a:t>
            </a:r>
            <a:r>
              <a:rPr lang="el-GR" sz="2000" dirty="0"/>
              <a:t>καν </a:t>
            </a:r>
            <a:r>
              <a:rPr lang="el-GR" sz="2000" dirty="0" smtClean="0"/>
              <a:t>στόχοι και η </a:t>
            </a:r>
            <a:r>
              <a:rPr lang="el-GR" sz="2000" dirty="0" err="1" smtClean="0"/>
              <a:t>η</a:t>
            </a:r>
            <a:r>
              <a:rPr lang="el-GR" sz="2000" dirty="0" smtClean="0"/>
              <a:t> </a:t>
            </a:r>
            <a:r>
              <a:rPr lang="el-GR" sz="2000" dirty="0"/>
              <a:t>δυνατότητα παραβίασης των κανόνων στα ηλεκτρονικά </a:t>
            </a:r>
            <a:r>
              <a:rPr lang="el-GR" sz="2000" dirty="0" smtClean="0"/>
              <a:t>παιχνίδια.</a:t>
            </a:r>
          </a:p>
          <a:p>
            <a:pPr marL="0" indent="0">
              <a:buNone/>
            </a:pPr>
            <a:endParaRPr lang="el-GR" sz="2000" dirty="0" smtClean="0"/>
          </a:p>
          <a:p>
            <a:pPr marL="0" indent="0">
              <a:buNone/>
            </a:pPr>
            <a:r>
              <a:rPr lang="el-GR" sz="2000" dirty="0"/>
              <a:t>Αναλύθηκαν τα ηλεκτρονικά </a:t>
            </a:r>
            <a:r>
              <a:rPr lang="el-GR" sz="2000" dirty="0" smtClean="0"/>
              <a:t>παιχνίδια </a:t>
            </a:r>
            <a:r>
              <a:rPr lang="el-GR" sz="2000" dirty="0"/>
              <a:t>τόσο </a:t>
            </a:r>
            <a:r>
              <a:rPr lang="el-GR" sz="2000" dirty="0" smtClean="0"/>
              <a:t>ως </a:t>
            </a:r>
            <a:r>
              <a:rPr lang="el-GR" sz="2000" dirty="0"/>
              <a:t>μέσο </a:t>
            </a:r>
            <a:r>
              <a:rPr lang="el-GR" sz="2000" dirty="0" smtClean="0"/>
              <a:t>όσο και </a:t>
            </a:r>
            <a:r>
              <a:rPr lang="el-GR" sz="2000" dirty="0"/>
              <a:t>ως </a:t>
            </a:r>
            <a:r>
              <a:rPr lang="el-GR" sz="2000" dirty="0" smtClean="0"/>
              <a:t>σύστημα και παρουσιάστηκε η διαφορετική τοποθέτηση των </a:t>
            </a:r>
            <a:r>
              <a:rPr lang="el-GR" sz="2000" dirty="0" err="1" smtClean="0"/>
              <a:t>αφηγηματολόγων</a:t>
            </a:r>
            <a:r>
              <a:rPr lang="el-GR" sz="2000" dirty="0" smtClean="0"/>
              <a:t> και των </a:t>
            </a:r>
            <a:r>
              <a:rPr lang="el-GR" sz="2000" dirty="0" err="1" smtClean="0"/>
              <a:t>παιχνιδολόγων</a:t>
            </a:r>
            <a:r>
              <a:rPr lang="el-GR" sz="2000" dirty="0" smtClean="0"/>
              <a:t> (</a:t>
            </a:r>
            <a:r>
              <a:rPr lang="el-GR" sz="2000" dirty="0" err="1" smtClean="0"/>
              <a:t>narratology</a:t>
            </a:r>
            <a:r>
              <a:rPr lang="el-GR" sz="2000" dirty="0" smtClean="0"/>
              <a:t> </a:t>
            </a:r>
            <a:r>
              <a:rPr lang="en-US" sz="2000" dirty="0" smtClean="0"/>
              <a:t>Vs </a:t>
            </a:r>
            <a:r>
              <a:rPr lang="el-GR" sz="2000" dirty="0" err="1" smtClean="0"/>
              <a:t>ludology</a:t>
            </a:r>
            <a:r>
              <a:rPr lang="en-US" sz="2000" dirty="0" smtClean="0"/>
              <a:t>)</a:t>
            </a:r>
            <a:r>
              <a:rPr lang="el-GR" sz="2000" dirty="0" smtClean="0"/>
              <a:t>.</a:t>
            </a:r>
          </a:p>
          <a:p>
            <a:pPr marL="0" indent="0">
              <a:buNone/>
            </a:pPr>
            <a:endParaRPr lang="el-GR" sz="2000" dirty="0" smtClean="0"/>
          </a:p>
          <a:p>
            <a:pPr marL="0" indent="0">
              <a:buNone/>
            </a:pPr>
            <a:r>
              <a:rPr lang="el-GR" sz="2000" dirty="0"/>
              <a:t>Παρουσιάστηκε η δομή των ηλεκτρονικών παιχνιδιών: </a:t>
            </a:r>
            <a:r>
              <a:rPr lang="el-GR" sz="2000" dirty="0" smtClean="0"/>
              <a:t>Κανόνες, Σκοποί </a:t>
            </a:r>
            <a:r>
              <a:rPr lang="el-GR" sz="2000" dirty="0"/>
              <a:t>και </a:t>
            </a:r>
            <a:r>
              <a:rPr lang="el-GR" sz="2000" dirty="0" smtClean="0"/>
              <a:t>στόχοι, Έκβαση </a:t>
            </a:r>
            <a:r>
              <a:rPr lang="el-GR" sz="2000" dirty="0"/>
              <a:t>και </a:t>
            </a:r>
            <a:r>
              <a:rPr lang="el-GR" sz="2000" dirty="0" smtClean="0"/>
              <a:t>ανάδραση, Σύγκρουση/ανταγωνισμός/πρόκληση/αντιπαράθεση, </a:t>
            </a:r>
            <a:r>
              <a:rPr lang="el-GR" sz="2000" dirty="0" err="1" smtClean="0"/>
              <a:t>Διάδραση</a:t>
            </a:r>
            <a:r>
              <a:rPr lang="el-GR" sz="2000" dirty="0" smtClean="0"/>
              <a:t>, Σενάριο</a:t>
            </a:r>
            <a:endParaRPr lang="en-US" sz="2000" dirty="0"/>
          </a:p>
          <a:p>
            <a:pPr marL="0" indent="0">
              <a:buNone/>
            </a:pPr>
            <a:r>
              <a:rPr lang="el-GR" sz="2000" dirty="0" smtClean="0"/>
              <a:t> </a:t>
            </a:r>
            <a:endParaRPr lang="el-GR" sz="2000" dirty="0"/>
          </a:p>
          <a:p>
            <a:pPr marL="0" indent="0">
              <a:buNone/>
            </a:pPr>
            <a:r>
              <a:rPr lang="el-GR" sz="2000" dirty="0" smtClean="0"/>
              <a:t> </a:t>
            </a:r>
          </a:p>
          <a:p>
            <a:pPr marL="0" indent="0">
              <a:buNone/>
            </a:pPr>
            <a:endParaRPr lang="en-US" sz="20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1</a:t>
            </a:r>
            <a:r>
              <a:rPr lang="el-GR" baseline="30000" dirty="0" smtClean="0"/>
              <a:t>ης</a:t>
            </a:r>
            <a:r>
              <a:rPr lang="en-US" dirty="0" smtClean="0"/>
              <a:t> </a:t>
            </a:r>
            <a:r>
              <a:rPr lang="el-GR" dirty="0" smtClean="0"/>
              <a:t>διάλεξης</a:t>
            </a:r>
            <a:endParaRPr lang="en-US" dirty="0"/>
          </a:p>
        </p:txBody>
      </p:sp>
    </p:spTree>
    <p:extLst>
      <p:ext uri="{BB962C8B-B14F-4D97-AF65-F5344CB8AC3E}">
        <p14:creationId xmlns:p14="http://schemas.microsoft.com/office/powerpoint/2010/main" xmlns="" val="4794223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1</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672873" y="1412776"/>
            <a:ext cx="10724868" cy="4198072"/>
          </a:xfrm>
          <a:prstGeom prst="rect">
            <a:avLst/>
          </a:prstGeom>
        </p:spPr>
        <p:txBody>
          <a:bodyPr wrap="square">
            <a:spAutoFit/>
          </a:bodyPr>
          <a:lstStyle/>
          <a:p>
            <a:pPr>
              <a:lnSpc>
                <a:spcPct val="90000"/>
              </a:lnSpc>
              <a:spcBef>
                <a:spcPts val="1600"/>
              </a:spcBef>
              <a:buClr>
                <a:schemeClr val="accent1"/>
              </a:buClr>
              <a:buSzPct val="90000"/>
            </a:pPr>
            <a:r>
              <a:rPr lang="el-GR" sz="1800" dirty="0" smtClean="0"/>
              <a:t>Αναλύθηκε ο όρος </a:t>
            </a:r>
            <a:r>
              <a:rPr lang="en-US" sz="1800" dirty="0" smtClean="0"/>
              <a:t>Core/Game Mechanics</a:t>
            </a:r>
            <a:r>
              <a:rPr lang="el-GR" sz="1800" dirty="0" smtClean="0"/>
              <a:t> και παρουσιάστηκαν οι βασικές του κατηγορίες: Γύροι-</a:t>
            </a:r>
            <a:r>
              <a:rPr lang="en-US" sz="1800" dirty="0" smtClean="0"/>
              <a:t>Turns</a:t>
            </a:r>
            <a:r>
              <a:rPr lang="el-GR" sz="1800" dirty="0" smtClean="0"/>
              <a:t>, Πόντοι/Βαθμοί ενέργειας/δράσης-</a:t>
            </a:r>
            <a:r>
              <a:rPr lang="en-US" sz="1800" dirty="0"/>
              <a:t>Action </a:t>
            </a:r>
            <a:r>
              <a:rPr lang="en-US" sz="1800" dirty="0" smtClean="0"/>
              <a:t>points</a:t>
            </a:r>
            <a:r>
              <a:rPr lang="el-GR" sz="1800" dirty="0" smtClean="0"/>
              <a:t>, Δημοπρασία/Στοίχημα-</a:t>
            </a:r>
            <a:r>
              <a:rPr lang="en-US" sz="1800" dirty="0" smtClean="0"/>
              <a:t>Auction/Bids</a:t>
            </a:r>
            <a:r>
              <a:rPr lang="el-GR" sz="1800" dirty="0" smtClean="0"/>
              <a:t>, Κάρτες-</a:t>
            </a:r>
            <a:r>
              <a:rPr lang="en-US" sz="1800" dirty="0" smtClean="0"/>
              <a:t>Cards</a:t>
            </a:r>
            <a:r>
              <a:rPr lang="el-GR" sz="1800" dirty="0" smtClean="0"/>
              <a:t>, Σύλληψη/Εξάλειψη-</a:t>
            </a:r>
            <a:r>
              <a:rPr lang="en-US" sz="1800" dirty="0" smtClean="0"/>
              <a:t>Capture/Eliminate</a:t>
            </a:r>
            <a:r>
              <a:rPr lang="el-GR" sz="1800" dirty="0" smtClean="0"/>
              <a:t>, Πρόλαβε </a:t>
            </a:r>
            <a:r>
              <a:rPr lang="el-GR" sz="1800" dirty="0"/>
              <a:t>τον προπορευόμενο-</a:t>
            </a:r>
            <a:r>
              <a:rPr lang="en-US" sz="1800" dirty="0" smtClean="0"/>
              <a:t>Catch-up</a:t>
            </a:r>
            <a:r>
              <a:rPr lang="el-GR" sz="1800" dirty="0" smtClean="0"/>
              <a:t>, Ζάρια-</a:t>
            </a:r>
            <a:r>
              <a:rPr lang="en-US" sz="1800" dirty="0" smtClean="0"/>
              <a:t>Dice</a:t>
            </a:r>
            <a:r>
              <a:rPr lang="el-GR" sz="1800" dirty="0" smtClean="0"/>
              <a:t>, Κίνηση-</a:t>
            </a:r>
            <a:r>
              <a:rPr lang="en-US" sz="1800" dirty="0" smtClean="0"/>
              <a:t>Movement</a:t>
            </a:r>
            <a:r>
              <a:rPr lang="el-GR" sz="1800" dirty="0" smtClean="0"/>
              <a:t>, Διαχείριση </a:t>
            </a:r>
            <a:r>
              <a:rPr lang="el-GR" sz="1800" dirty="0"/>
              <a:t>πόρων-</a:t>
            </a:r>
            <a:r>
              <a:rPr lang="en-US" sz="1800" dirty="0"/>
              <a:t>Resource </a:t>
            </a:r>
            <a:r>
              <a:rPr lang="en-US" sz="1800" dirty="0" smtClean="0"/>
              <a:t>Management</a:t>
            </a:r>
            <a:r>
              <a:rPr lang="el-GR" sz="1800" dirty="0" smtClean="0"/>
              <a:t>, Ρίσκο </a:t>
            </a:r>
            <a:r>
              <a:rPr lang="el-GR" sz="1800" dirty="0"/>
              <a:t>και ανταμοιβή-</a:t>
            </a:r>
            <a:r>
              <a:rPr lang="en-US" sz="1800" dirty="0"/>
              <a:t>Risk and </a:t>
            </a:r>
            <a:r>
              <a:rPr lang="en-US" sz="1800" dirty="0" smtClean="0"/>
              <a:t>reward</a:t>
            </a:r>
            <a:r>
              <a:rPr lang="el-GR" sz="1800" dirty="0" smtClean="0"/>
              <a:t>, Παιχνίδι </a:t>
            </a:r>
            <a:r>
              <a:rPr lang="el-GR" sz="1800" dirty="0"/>
              <a:t>ρόλων-</a:t>
            </a:r>
            <a:r>
              <a:rPr lang="en-US" sz="1800" dirty="0" smtClean="0"/>
              <a:t>Role-playing</a:t>
            </a:r>
            <a:r>
              <a:rPr lang="el-GR" sz="1800" dirty="0" smtClean="0"/>
              <a:t>, Πλακίδια-</a:t>
            </a:r>
            <a:r>
              <a:rPr lang="en-US" sz="1800" dirty="0" smtClean="0"/>
              <a:t>Tiles</a:t>
            </a:r>
            <a:r>
              <a:rPr lang="el-GR" sz="1800" dirty="0" smtClean="0"/>
              <a:t>, Τοποθέτηση </a:t>
            </a:r>
            <a:r>
              <a:rPr lang="el-GR" sz="1800" dirty="0"/>
              <a:t>εργατών-</a:t>
            </a:r>
            <a:r>
              <a:rPr lang="en-US" sz="1800" dirty="0"/>
              <a:t>Worker </a:t>
            </a:r>
            <a:r>
              <a:rPr lang="en-US" sz="1800" dirty="0" smtClean="0"/>
              <a:t>placement</a:t>
            </a:r>
            <a:endParaRPr lang="el-GR" sz="1800" dirty="0" smtClean="0"/>
          </a:p>
          <a:p>
            <a:pPr>
              <a:lnSpc>
                <a:spcPct val="90000"/>
              </a:lnSpc>
              <a:spcBef>
                <a:spcPts val="1600"/>
              </a:spcBef>
              <a:buClr>
                <a:schemeClr val="accent1"/>
              </a:buClr>
              <a:buSzPct val="90000"/>
            </a:pPr>
            <a:endParaRPr lang="en-US" sz="1800" dirty="0" smtClean="0"/>
          </a:p>
          <a:p>
            <a:pPr>
              <a:lnSpc>
                <a:spcPct val="90000"/>
              </a:lnSpc>
              <a:spcBef>
                <a:spcPts val="1600"/>
              </a:spcBef>
              <a:buClr>
                <a:schemeClr val="accent1"/>
              </a:buClr>
              <a:buSzPct val="90000"/>
            </a:pPr>
            <a:r>
              <a:rPr lang="el-GR" sz="1800" dirty="0" smtClean="0"/>
              <a:t>Παρουσιάστηκαν οι φάσεις/καταστάσεις στις οποίες μπορεί να μπει ένα παιχνίδι και οι </a:t>
            </a:r>
            <a:r>
              <a:rPr lang="el-GR" sz="1800" dirty="0"/>
              <a:t>μηχανισμοί με τους οποίους ένας παίκτης μπορεί να κερδίσει σε ένα </a:t>
            </a:r>
            <a:r>
              <a:rPr lang="el-GR" sz="1800" dirty="0" smtClean="0"/>
              <a:t>παιχνίδι: Επίτευξη στόχων-</a:t>
            </a:r>
            <a:r>
              <a:rPr lang="el-GR" sz="1800" dirty="0" err="1" smtClean="0"/>
              <a:t>Goals</a:t>
            </a:r>
            <a:r>
              <a:rPr lang="el-GR" sz="1800" dirty="0" smtClean="0"/>
              <a:t>, Αποφυγή </a:t>
            </a:r>
            <a:r>
              <a:rPr lang="el-GR" sz="1800" dirty="0"/>
              <a:t>ήττας-</a:t>
            </a:r>
            <a:r>
              <a:rPr lang="el-GR" sz="1800" dirty="0" err="1"/>
              <a:t>Loss</a:t>
            </a:r>
            <a:r>
              <a:rPr lang="el-GR" sz="1800" dirty="0"/>
              <a:t> </a:t>
            </a:r>
            <a:r>
              <a:rPr lang="el-GR" sz="1800" dirty="0" err="1" smtClean="0"/>
              <a:t>avoidance</a:t>
            </a:r>
            <a:r>
              <a:rPr lang="el-GR" sz="1800" dirty="0" smtClean="0"/>
              <a:t>, Εξάλειψη </a:t>
            </a:r>
            <a:r>
              <a:rPr lang="el-GR" sz="1800" dirty="0"/>
              <a:t>όλων των </a:t>
            </a:r>
            <a:r>
              <a:rPr lang="el-GR" sz="1800" dirty="0" smtClean="0"/>
              <a:t>κομματιών, Επίλυση </a:t>
            </a:r>
            <a:r>
              <a:rPr lang="el-GR" sz="1800" dirty="0"/>
              <a:t>γρίφων-</a:t>
            </a:r>
            <a:r>
              <a:rPr lang="el-GR" sz="1800" dirty="0" err="1"/>
              <a:t>Puzzle</a:t>
            </a:r>
            <a:r>
              <a:rPr lang="el-GR" sz="1800" dirty="0"/>
              <a:t> </a:t>
            </a:r>
            <a:r>
              <a:rPr lang="el-GR" sz="1800" dirty="0" err="1" smtClean="0"/>
              <a:t>guessing</a:t>
            </a:r>
            <a:r>
              <a:rPr lang="el-GR" sz="1800" dirty="0" smtClean="0"/>
              <a:t>, Τερματισμός </a:t>
            </a:r>
            <a:r>
              <a:rPr lang="el-GR" sz="1800" dirty="0"/>
              <a:t>σε </a:t>
            </a:r>
            <a:r>
              <a:rPr lang="el-GR" sz="1800" dirty="0" smtClean="0"/>
              <a:t>αγώνα-</a:t>
            </a:r>
            <a:r>
              <a:rPr lang="el-GR" sz="1800" dirty="0" err="1" smtClean="0"/>
              <a:t>Races</a:t>
            </a:r>
            <a:r>
              <a:rPr lang="el-GR" sz="1800" dirty="0" smtClean="0"/>
              <a:t>, Οικοδόμηση-</a:t>
            </a:r>
            <a:r>
              <a:rPr lang="el-GR" sz="1800" dirty="0" err="1" smtClean="0"/>
              <a:t>Structure</a:t>
            </a:r>
            <a:r>
              <a:rPr lang="el-GR" sz="1800" dirty="0" smtClean="0"/>
              <a:t> </a:t>
            </a:r>
            <a:r>
              <a:rPr lang="el-GR" sz="1800" dirty="0" err="1" smtClean="0"/>
              <a:t>building</a:t>
            </a:r>
            <a:r>
              <a:rPr lang="el-GR" sz="1800" dirty="0" smtClean="0"/>
              <a:t>, Έλεγχος </a:t>
            </a:r>
            <a:r>
              <a:rPr lang="el-GR" sz="1800" dirty="0"/>
              <a:t>περιοχής-</a:t>
            </a:r>
            <a:r>
              <a:rPr lang="el-GR" sz="1800" dirty="0" err="1"/>
              <a:t>Territory</a:t>
            </a:r>
            <a:r>
              <a:rPr lang="el-GR" sz="1800" dirty="0"/>
              <a:t> </a:t>
            </a:r>
            <a:r>
              <a:rPr lang="el-GR" sz="1800" dirty="0" err="1" smtClean="0"/>
              <a:t>control</a:t>
            </a:r>
            <a:r>
              <a:rPr lang="el-GR" sz="1800" dirty="0" smtClean="0"/>
              <a:t>, Βαθμοί </a:t>
            </a:r>
            <a:r>
              <a:rPr lang="el-GR" sz="1800" dirty="0"/>
              <a:t>νίκης-</a:t>
            </a:r>
            <a:r>
              <a:rPr lang="el-GR" sz="1800" dirty="0" err="1"/>
              <a:t>Victory</a:t>
            </a:r>
            <a:r>
              <a:rPr lang="el-GR" sz="1800" dirty="0"/>
              <a:t> </a:t>
            </a:r>
            <a:r>
              <a:rPr lang="el-GR" sz="1800" dirty="0" err="1" smtClean="0"/>
              <a:t>points</a:t>
            </a:r>
            <a:r>
              <a:rPr lang="el-GR" sz="1800" dirty="0" smtClean="0"/>
              <a:t> και Συνδυαστικές </a:t>
            </a:r>
            <a:r>
              <a:rPr lang="el-GR" sz="1800" dirty="0"/>
              <a:t>συνθήκες νίκης-</a:t>
            </a:r>
            <a:r>
              <a:rPr lang="el-GR" sz="1800" dirty="0" err="1"/>
              <a:t>Combination</a:t>
            </a:r>
            <a:r>
              <a:rPr lang="el-GR" sz="1800" dirty="0"/>
              <a:t> </a:t>
            </a:r>
            <a:r>
              <a:rPr lang="el-GR" sz="1800" dirty="0" err="1" smtClean="0"/>
              <a:t>conditions</a:t>
            </a:r>
            <a:endParaRPr lang="el-GR" sz="1800" dirty="0" smtClean="0"/>
          </a:p>
          <a:p>
            <a:pPr>
              <a:lnSpc>
                <a:spcPct val="90000"/>
              </a:lnSpc>
              <a:spcBef>
                <a:spcPts val="1600"/>
              </a:spcBef>
              <a:buClr>
                <a:schemeClr val="accent1"/>
              </a:buClr>
              <a:buSzPct val="90000"/>
            </a:pPr>
            <a:endParaRPr lang="el-GR" sz="1800" dirty="0" smtClean="0"/>
          </a:p>
        </p:txBody>
      </p:sp>
    </p:spTree>
    <p:extLst>
      <p:ext uri="{BB962C8B-B14F-4D97-AF65-F5344CB8AC3E}">
        <p14:creationId xmlns:p14="http://schemas.microsoft.com/office/powerpoint/2010/main" xmlns="" val="33848900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400" dirty="0" smtClean="0"/>
              <a:t> </a:t>
            </a:r>
            <a:endParaRPr lang="el-GR" sz="2400" dirty="0"/>
          </a:p>
          <a:p>
            <a:pPr marL="0" indent="0">
              <a:buNone/>
            </a:pPr>
            <a:r>
              <a:rPr lang="el-GR" sz="2400" dirty="0" smtClean="0"/>
              <a:t> </a:t>
            </a:r>
          </a:p>
          <a:p>
            <a:pPr marL="0" indent="0">
              <a:buNone/>
            </a:pPr>
            <a:endParaRPr lang="en-US" sz="2400"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smtClean="0"/>
              <a:t>Σύνοψη 1</a:t>
            </a:r>
            <a:r>
              <a:rPr lang="el-GR" baseline="30000" dirty="0" smtClean="0"/>
              <a:t>ης</a:t>
            </a:r>
            <a:r>
              <a:rPr lang="en-US" dirty="0" smtClean="0"/>
              <a:t> </a:t>
            </a:r>
            <a:r>
              <a:rPr lang="el-GR" dirty="0" smtClean="0"/>
              <a:t>διάλεξης</a:t>
            </a:r>
            <a:endParaRPr lang="en-US" dirty="0"/>
          </a:p>
        </p:txBody>
      </p:sp>
      <p:sp>
        <p:nvSpPr>
          <p:cNvPr id="5" name="Rectangle 4"/>
          <p:cNvSpPr/>
          <p:nvPr/>
        </p:nvSpPr>
        <p:spPr>
          <a:xfrm>
            <a:off x="672873" y="1412776"/>
            <a:ext cx="10724868" cy="1998496"/>
          </a:xfrm>
          <a:prstGeom prst="rect">
            <a:avLst/>
          </a:prstGeom>
        </p:spPr>
        <p:txBody>
          <a:bodyPr wrap="square">
            <a:spAutoFit/>
          </a:bodyPr>
          <a:lstStyle/>
          <a:p>
            <a:pPr>
              <a:lnSpc>
                <a:spcPct val="90000"/>
              </a:lnSpc>
              <a:spcBef>
                <a:spcPts val="1600"/>
              </a:spcBef>
              <a:buClr>
                <a:schemeClr val="accent1"/>
              </a:buClr>
              <a:buSzPct val="90000"/>
            </a:pPr>
            <a:r>
              <a:rPr lang="el-GR" sz="1800" dirty="0" smtClean="0"/>
              <a:t>Αναλύθηκε ο όρος </a:t>
            </a:r>
            <a:r>
              <a:rPr lang="en-US" sz="1800" dirty="0" smtClean="0"/>
              <a:t>Gameplay, </a:t>
            </a:r>
            <a:r>
              <a:rPr lang="el-GR" sz="1800" dirty="0" smtClean="0"/>
              <a:t>που είναι </a:t>
            </a:r>
            <a:r>
              <a:rPr lang="el-GR" sz="1800" dirty="0"/>
              <a:t>ο συνδυασμός και η αλληλεπίδραση πολλών στοιχείων του </a:t>
            </a:r>
            <a:r>
              <a:rPr lang="el-GR" sz="1800" dirty="0" smtClean="0"/>
              <a:t>παιχνιδιού και διαφέρει από τον στόχο των παιχνιδιών. </a:t>
            </a:r>
          </a:p>
          <a:p>
            <a:pPr>
              <a:lnSpc>
                <a:spcPct val="90000"/>
              </a:lnSpc>
              <a:spcBef>
                <a:spcPts val="1600"/>
              </a:spcBef>
              <a:buClr>
                <a:schemeClr val="accent1"/>
              </a:buClr>
              <a:buSzPct val="90000"/>
            </a:pPr>
            <a:endParaRPr lang="el-GR" sz="1800" dirty="0" smtClean="0"/>
          </a:p>
          <a:p>
            <a:pPr>
              <a:lnSpc>
                <a:spcPct val="90000"/>
              </a:lnSpc>
              <a:spcBef>
                <a:spcPts val="1600"/>
              </a:spcBef>
              <a:buClr>
                <a:schemeClr val="accent1"/>
              </a:buClr>
              <a:buSzPct val="90000"/>
            </a:pPr>
            <a:r>
              <a:rPr lang="el-GR" sz="1800" dirty="0" smtClean="0"/>
              <a:t>Τέλος</a:t>
            </a:r>
            <a:r>
              <a:rPr lang="el-GR" sz="1800" dirty="0"/>
              <a:t>, </a:t>
            </a:r>
            <a:r>
              <a:rPr lang="el-GR" sz="1800" dirty="0" smtClean="0"/>
              <a:t>αναλύθηκε </a:t>
            </a:r>
            <a:r>
              <a:rPr lang="el-GR" sz="1800" dirty="0"/>
              <a:t>ο όρος </a:t>
            </a:r>
            <a:r>
              <a:rPr lang="en-US" sz="1800" dirty="0" smtClean="0"/>
              <a:t>Playability</a:t>
            </a:r>
            <a:r>
              <a:rPr lang="en-US" sz="1800" dirty="0"/>
              <a:t>, </a:t>
            </a:r>
            <a:r>
              <a:rPr lang="el-GR" sz="1800" dirty="0"/>
              <a:t>τα χαρακτηριστικά του (Ικανοποίηση, Μάθηση, Αποδοτικότητα, </a:t>
            </a:r>
            <a:r>
              <a:rPr lang="el-GR" sz="1800" dirty="0" err="1"/>
              <a:t>Εμβύθιση</a:t>
            </a:r>
            <a:r>
              <a:rPr lang="el-GR" sz="1800" dirty="0"/>
              <a:t>, Κίνητρα, Συγκίνηση, Κοινωνικοποίηση) και οι πτυχές του (Εγγενές, Μηχανικό,  </a:t>
            </a:r>
            <a:r>
              <a:rPr lang="el-GR" sz="1800" dirty="0" err="1"/>
              <a:t>Διαδραστικό</a:t>
            </a:r>
            <a:r>
              <a:rPr lang="el-GR" sz="1800" dirty="0"/>
              <a:t>, Καλλιτεχνικό, Προσωπικό, Κοινωνικό και καθολικό</a:t>
            </a:r>
            <a:r>
              <a:rPr lang="el-GR" sz="1800" dirty="0" smtClean="0"/>
              <a:t>).</a:t>
            </a:r>
            <a:endParaRPr lang="en-US" sz="1800" dirty="0"/>
          </a:p>
        </p:txBody>
      </p:sp>
    </p:spTree>
    <p:extLst>
      <p:ext uri="{BB962C8B-B14F-4D97-AF65-F5344CB8AC3E}">
        <p14:creationId xmlns:p14="http://schemas.microsoft.com/office/powerpoint/2010/main" xmlns="" val="18738953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2832" y="3198170"/>
            <a:ext cx="2876108" cy="461665"/>
          </a:xfrm>
          <a:prstGeom prst="rect">
            <a:avLst/>
          </a:prstGeom>
        </p:spPr>
        <p:txBody>
          <a:bodyPr wrap="none">
            <a:spAutoFit/>
          </a:bodyPr>
          <a:lstStyle/>
          <a:p>
            <a:r>
              <a:rPr lang="el-GR" dirty="0" smtClean="0"/>
              <a:t>Τέλος 1</a:t>
            </a:r>
            <a:r>
              <a:rPr lang="el-GR" baseline="30000" dirty="0" smtClean="0"/>
              <a:t>ης</a:t>
            </a:r>
            <a:r>
              <a:rPr lang="el-GR" dirty="0" smtClean="0"/>
              <a:t> Διάλεξης</a:t>
            </a:r>
            <a:endParaRPr lang="en-US" dirty="0"/>
          </a:p>
        </p:txBody>
      </p:sp>
    </p:spTree>
    <p:extLst>
      <p:ext uri="{BB962C8B-B14F-4D97-AF65-F5344CB8AC3E}">
        <p14:creationId xmlns:p14="http://schemas.microsoft.com/office/powerpoint/2010/main" xmlns="" val="32549468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492574" y="260648"/>
            <a:ext cx="9144001" cy="723528"/>
          </a:xfrm>
        </p:spPr>
        <p:txBody>
          <a:bodyPr/>
          <a:lstStyle/>
          <a:p>
            <a:r>
              <a:rPr lang="el-GR" cap="none" dirty="0" smtClean="0"/>
              <a:t>Διάρθρωση των </a:t>
            </a:r>
            <a:r>
              <a:rPr lang="el-GR" cap="none" dirty="0"/>
              <a:t>μ</a:t>
            </a:r>
            <a:r>
              <a:rPr lang="el-GR" cap="none" dirty="0" smtClean="0"/>
              <a:t>αθημάτων</a:t>
            </a:r>
            <a:endParaRPr lang="en-US" cap="none" dirty="0"/>
          </a:p>
        </p:txBody>
      </p:sp>
      <p:sp>
        <p:nvSpPr>
          <p:cNvPr id="5" name="Content Placeholder 13"/>
          <p:cNvSpPr txBox="1">
            <a:spLocks/>
          </p:cNvSpPr>
          <p:nvPr/>
        </p:nvSpPr>
        <p:spPr>
          <a:xfrm>
            <a:off x="1492574" y="1268760"/>
            <a:ext cx="8460431" cy="4032448"/>
          </a:xfrm>
          <a:prstGeom prst="rect">
            <a:avLst/>
          </a:prstGeom>
        </p:spPr>
        <p:txBody>
          <a:bodyPr vert="horz" lIns="121899" tIns="60949" rIns="121899" bIns="60949" rtlCol="0">
            <a:normAutofit fontScale="70000" lnSpcReduction="20000"/>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l-GR" dirty="0" smtClean="0"/>
              <a:t>Τα πρώτα μαθήματα είναι θεωρητικά.</a:t>
            </a:r>
          </a:p>
          <a:p>
            <a:pPr marL="0" indent="0">
              <a:buFont typeface="Arial" pitchFamily="34" charset="0"/>
              <a:buNone/>
            </a:pPr>
            <a:endParaRPr lang="el-GR" dirty="0" smtClean="0"/>
          </a:p>
          <a:p>
            <a:pPr marL="0" indent="0">
              <a:buFont typeface="Arial" pitchFamily="34" charset="0"/>
              <a:buNone/>
            </a:pPr>
            <a:r>
              <a:rPr lang="el-GR" dirty="0" smtClean="0"/>
              <a:t>Παρουσιάζεται </a:t>
            </a:r>
            <a:r>
              <a:rPr lang="el-GR" dirty="0" smtClean="0"/>
              <a:t>το θεωρητικό και τεχνικό υπόβαθρο που αφορά τα </a:t>
            </a:r>
            <a:r>
              <a:rPr lang="en-US" dirty="0" smtClean="0"/>
              <a:t>Serious Games</a:t>
            </a:r>
            <a:r>
              <a:rPr lang="el-GR" dirty="0" smtClean="0"/>
              <a:t>.</a:t>
            </a:r>
          </a:p>
          <a:p>
            <a:pPr marL="0" indent="0">
              <a:buFont typeface="Arial" pitchFamily="34" charset="0"/>
              <a:buNone/>
            </a:pPr>
            <a:endParaRPr lang="el-GR" dirty="0" smtClean="0"/>
          </a:p>
          <a:p>
            <a:pPr marL="0" indent="0">
              <a:buFont typeface="Arial" pitchFamily="34" charset="0"/>
              <a:buNone/>
            </a:pPr>
            <a:r>
              <a:rPr lang="el-GR" dirty="0" smtClean="0"/>
              <a:t>Με </a:t>
            </a:r>
            <a:r>
              <a:rPr lang="el-GR" dirty="0" smtClean="0"/>
              <a:t>την ολοκλήρωση της θεωρίας, το μάθημα γίνεται καθαρά πρακτικό.</a:t>
            </a:r>
          </a:p>
          <a:p>
            <a:pPr marL="0" indent="0">
              <a:buFont typeface="Arial" pitchFamily="34" charset="0"/>
              <a:buNone/>
            </a:pPr>
            <a:endParaRPr lang="el-GR" dirty="0" smtClean="0"/>
          </a:p>
          <a:p>
            <a:pPr marL="0" indent="0">
              <a:buFont typeface="Arial" pitchFamily="34" charset="0"/>
              <a:buNone/>
            </a:pPr>
            <a:r>
              <a:rPr lang="el-GR" dirty="0" smtClean="0"/>
              <a:t>Παρουσιάζεται </a:t>
            </a:r>
            <a:r>
              <a:rPr lang="el-GR" dirty="0" smtClean="0"/>
              <a:t>και αναλύεται η χρήση της πλατφόρμας κατασκευής </a:t>
            </a:r>
            <a:r>
              <a:rPr lang="en-US" dirty="0" smtClean="0"/>
              <a:t>3D </a:t>
            </a:r>
            <a:r>
              <a:rPr lang="el-GR" dirty="0" smtClean="0"/>
              <a:t>παιχνιδιών</a:t>
            </a:r>
            <a:r>
              <a:rPr lang="en-US" dirty="0" smtClean="0"/>
              <a:t>,</a:t>
            </a:r>
            <a:r>
              <a:rPr lang="el-GR" dirty="0" smtClean="0"/>
              <a:t> </a:t>
            </a:r>
            <a:r>
              <a:rPr lang="en-US" dirty="0" err="1" smtClean="0"/>
              <a:t>Kodu</a:t>
            </a:r>
            <a:endParaRPr lang="en-US" dirty="0" smtClean="0"/>
          </a:p>
          <a:p>
            <a:pPr marL="0" indent="0" algn="just">
              <a:buFont typeface="Arial" pitchFamily="34" charset="0"/>
              <a:buNone/>
            </a:pPr>
            <a:r>
              <a:rPr lang="el-GR" dirty="0" smtClean="0"/>
              <a:t> </a:t>
            </a:r>
            <a:endParaRPr lang="en-US" dirty="0"/>
          </a:p>
        </p:txBody>
      </p:sp>
    </p:spTree>
    <p:extLst>
      <p:ext uri="{BB962C8B-B14F-4D97-AF65-F5344CB8AC3E}">
        <p14:creationId xmlns:p14="http://schemas.microsoft.com/office/powerpoint/2010/main" xmlns="" val="2827105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3"/>
          <p:cNvSpPr txBox="1">
            <a:spLocks/>
          </p:cNvSpPr>
          <p:nvPr/>
        </p:nvSpPr>
        <p:spPr>
          <a:xfrm>
            <a:off x="549796" y="476672"/>
            <a:ext cx="11377264" cy="5328592"/>
          </a:xfrm>
          <a:prstGeom prst="rect">
            <a:avLst/>
          </a:prstGeom>
        </p:spPr>
        <p:txBody>
          <a:bodyPr vert="horz" lIns="121899" tIns="60949" rIns="121899" bIns="60949" rtlCol="0">
            <a:normAutofit fontScale="92500" lnSpcReduction="20000"/>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l-GR" dirty="0" err="1" smtClean="0"/>
              <a:t>Προαπαιτούμενα</a:t>
            </a:r>
            <a:r>
              <a:rPr lang="el-GR" dirty="0" smtClean="0"/>
              <a:t>:</a:t>
            </a:r>
          </a:p>
          <a:p>
            <a:pPr marL="0" indent="0">
              <a:buFont typeface="Arial" pitchFamily="34" charset="0"/>
              <a:buNone/>
            </a:pPr>
            <a:r>
              <a:rPr lang="el-GR" dirty="0" smtClean="0"/>
              <a:t>Βασικές γνώσεις Πληροφορικής και χειρισμού ηλεκτρονικών υπολογιστών. Τα προγράμματα που θα χρησιμοποιηθούν απαιτούν αρκετά καλούς ηλεκτρονικούς υπολογιστές και κυρίως καλές κάρτες γραφικών.</a:t>
            </a:r>
          </a:p>
          <a:p>
            <a:pPr marL="0" indent="0">
              <a:buFont typeface="Arial" pitchFamily="34" charset="0"/>
              <a:buNone/>
            </a:pPr>
            <a:endParaRPr lang="el-GR" dirty="0" smtClean="0"/>
          </a:p>
          <a:p>
            <a:pPr marL="0" indent="0">
              <a:buFont typeface="Arial" pitchFamily="34" charset="0"/>
              <a:buNone/>
            </a:pPr>
            <a:r>
              <a:rPr lang="el-GR" dirty="0" smtClean="0"/>
              <a:t>Βιβλιογραφία προς μελέτη:</a:t>
            </a:r>
          </a:p>
          <a:p>
            <a:pPr marL="0" indent="0">
              <a:buNone/>
            </a:pPr>
            <a:r>
              <a:rPr lang="en-US" dirty="0"/>
              <a:t>http://</a:t>
            </a:r>
            <a:r>
              <a:rPr lang="en-US" dirty="0" smtClean="0"/>
              <a:t>www.rhodes.aegean.gr/ptde/personel/fokides/guidelineskodu.htm</a:t>
            </a:r>
          </a:p>
          <a:p>
            <a:pPr marL="0" indent="0">
              <a:buNone/>
            </a:pPr>
            <a:endParaRPr lang="el-GR" dirty="0" smtClean="0"/>
          </a:p>
          <a:p>
            <a:pPr marL="0" indent="0">
              <a:buFont typeface="Arial" pitchFamily="34" charset="0"/>
              <a:buNone/>
            </a:pPr>
            <a:r>
              <a:rPr lang="el-GR" dirty="0" smtClean="0"/>
              <a:t>Απαραίτητο λογισμικό:</a:t>
            </a:r>
          </a:p>
          <a:p>
            <a:pPr marL="0" indent="0">
              <a:buNone/>
            </a:pPr>
            <a:r>
              <a:rPr lang="en-US" dirty="0"/>
              <a:t>http://</a:t>
            </a:r>
            <a:r>
              <a:rPr lang="en-US" dirty="0" smtClean="0"/>
              <a:t>www.microsoft.com/en-US/download/details.aspx?id=10056</a:t>
            </a:r>
            <a:endParaRPr lang="el-GR" dirty="0" smtClean="0"/>
          </a:p>
          <a:p>
            <a:pPr marL="0" indent="0">
              <a:buNone/>
            </a:pPr>
            <a:endParaRPr lang="el-GR" dirty="0"/>
          </a:p>
        </p:txBody>
      </p:sp>
    </p:spTree>
    <p:extLst>
      <p:ext uri="{BB962C8B-B14F-4D97-AF65-F5344CB8AC3E}">
        <p14:creationId xmlns:p14="http://schemas.microsoft.com/office/powerpoint/2010/main" xmlns="" val="3818514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dirty="0"/>
              <a:t>Το παιχνίδι είναι για τους ανθρώπους -αλλά και για όλα σχεδόν τα ζώα- ένα εύχρηστο και αποτελεσματικό μέσο απόκτησης βασικών γνώσεων και δεξιοτήτων από εξαιρετικά μικρή ηλικία. </a:t>
            </a:r>
            <a:endParaRPr lang="el-GR" dirty="0" smtClean="0"/>
          </a:p>
          <a:p>
            <a:pPr marL="0" indent="0">
              <a:buNone/>
            </a:pPr>
            <a:endParaRPr lang="el-GR" dirty="0"/>
          </a:p>
          <a:p>
            <a:pPr marL="0" indent="0">
              <a:buNone/>
            </a:pPr>
            <a:r>
              <a:rPr lang="el-GR" dirty="0" smtClean="0"/>
              <a:t>Το </a:t>
            </a:r>
            <a:r>
              <a:rPr lang="el-GR" dirty="0"/>
              <a:t>παιχνίδι, κάθε μορφής, παρέχει ένα ασφαλές πλαίσιο μέσα στο οποίο νεαρά άτομα, κάθε είδους, μπορούν να εξασκηθούν και να μάθουν (κάνοντας και μαθαίνοντας-</a:t>
            </a:r>
            <a:r>
              <a:rPr lang="el-GR" dirty="0" err="1"/>
              <a:t>learning</a:t>
            </a:r>
            <a:r>
              <a:rPr lang="el-GR" dirty="0"/>
              <a:t> </a:t>
            </a:r>
            <a:r>
              <a:rPr lang="el-GR" dirty="0" err="1"/>
              <a:t>by</a:t>
            </a:r>
            <a:r>
              <a:rPr lang="el-GR" dirty="0"/>
              <a:t> </a:t>
            </a:r>
            <a:r>
              <a:rPr lang="el-GR" dirty="0" err="1"/>
              <a:t>doing</a:t>
            </a:r>
            <a:r>
              <a:rPr lang="el-GR" dirty="0"/>
              <a:t>).</a:t>
            </a:r>
            <a:endParaRPr lang="en-US" dirty="0"/>
          </a:p>
        </p:txBody>
      </p:sp>
      <p:sp>
        <p:nvSpPr>
          <p:cNvPr id="4" name="Title 12"/>
          <p:cNvSpPr txBox="1">
            <a:spLocks/>
          </p:cNvSpPr>
          <p:nvPr/>
        </p:nvSpPr>
        <p:spPr>
          <a:xfrm>
            <a:off x="1463307" y="404664"/>
            <a:ext cx="9144001" cy="6998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l-GR" dirty="0"/>
              <a:t>Βασικά ερωτήματα</a:t>
            </a:r>
            <a:endParaRPr lang="en-US" dirty="0"/>
          </a:p>
        </p:txBody>
      </p:sp>
    </p:spTree>
    <p:extLst>
      <p:ext uri="{BB962C8B-B14F-4D97-AF65-F5344CB8AC3E}">
        <p14:creationId xmlns:p14="http://schemas.microsoft.com/office/powerpoint/2010/main" xmlns="" val="2890417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5260</Words>
  <Application>Microsoft Office PowerPoint</Application>
  <PresentationFormat>Custom</PresentationFormat>
  <Paragraphs>333</Paragraphs>
  <Slides>67</Slides>
  <Notes>4</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Crimson landscape design template</vt:lpstr>
      <vt:lpstr>Office Theme</vt:lpstr>
      <vt:lpstr>Εικονικά Περιβάλλοντα Μάθησης και Πολυμέσα</vt:lpstr>
      <vt:lpstr>Άδειες Χρήσης</vt:lpstr>
      <vt:lpstr>Χρηματοδότηση</vt:lpstr>
      <vt:lpstr>Εικονικά Περιβάλλοντα Μάθησης και Πολυμέσα</vt:lpstr>
      <vt:lpstr>Slide 5</vt:lpstr>
      <vt:lpstr>Slide 6</vt:lpstr>
      <vt:lpstr>Διάρθρωση των μαθημάτων</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2015-06-09T05:40:37Z</dcterms:created>
  <dcterms:modified xsi:type="dcterms:W3CDTF">2015-08-13T20:04:33Z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