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52"/>
  </p:notesMasterIdLst>
  <p:sldIdLst>
    <p:sldId id="306" r:id="rId4"/>
    <p:sldId id="307" r:id="rId5"/>
    <p:sldId id="308" r:id="rId6"/>
    <p:sldId id="305" r:id="rId7"/>
    <p:sldId id="256" r:id="rId8"/>
    <p:sldId id="262" r:id="rId9"/>
    <p:sldId id="303" r:id="rId10"/>
    <p:sldId id="304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300" r:id="rId43"/>
    <p:sldId id="301" r:id="rId44"/>
    <p:sldId id="295" r:id="rId45"/>
    <p:sldId id="294" r:id="rId46"/>
    <p:sldId id="302" r:id="rId47"/>
    <p:sldId id="296" r:id="rId48"/>
    <p:sldId id="297" r:id="rId49"/>
    <p:sldId id="298" r:id="rId50"/>
    <p:sldId id="299" r:id="rId5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99633F01-0EFD-4763-B8F2-904E2CF7FECE}" type="datetimeFigureOut">
              <a:rPr lang="en-GB"/>
              <a:pPr>
                <a:defRPr/>
              </a:pPr>
              <a:t>27/11/2015</a:t>
            </a:fld>
            <a:endParaRPr lang="en-GB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A3602E25-E6CC-4B22-AFB6-CEF92CF4332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09679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endParaRPr lang="el-GR" smtClean="0">
              <a:solidFill>
                <a:srgbClr val="FF0000"/>
              </a:solidFill>
            </a:endParaRPr>
          </a:p>
        </p:txBody>
      </p:sp>
      <p:sp>
        <p:nvSpPr>
          <p:cNvPr id="15363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5D7E8AB-54B7-4B4B-8A68-3F4EDD44A7C8}" type="slidenum">
              <a:rPr lang="el-GR">
                <a:solidFill>
                  <a:prstClr val="black"/>
                </a:solidFill>
                <a:cs typeface="Arial" charset="0"/>
              </a:rPr>
              <a:pPr>
                <a:defRPr/>
              </a:pPr>
              <a:t>1</a:t>
            </a:fld>
            <a:endParaRPr lang="el-GR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7177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/>
            <a:fld id="{404A31F8-8630-4421-BAEB-3316A835CA83}" type="slidenum">
              <a:rPr lang="en-US" sz="1200"/>
              <a:pPr algn="r"/>
              <a:t>14</a:t>
            </a:fld>
            <a:endParaRPr lang="en-US" sz="120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35" tIns="45718" rIns="91435" bIns="45718"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35" tIns="45718" rIns="91435" bIns="45718"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/>
            <a:fld id="{FAEB3E16-10E7-4375-BBC3-C37BCD4394BF}" type="slidenum">
              <a:rPr lang="en-US" sz="1200"/>
              <a:pPr algn="r"/>
              <a:t>16</a:t>
            </a:fld>
            <a:endParaRPr lang="en-US" sz="120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35" tIns="45718" rIns="91435" bIns="45718"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/>
            <a:fld id="{E2E9693B-5211-411A-B653-D93B19C5474B}" type="slidenum">
              <a:rPr lang="en-US" sz="1200"/>
              <a:pPr algn="r"/>
              <a:t>17</a:t>
            </a:fld>
            <a:endParaRPr lang="en-US" sz="120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35" tIns="45718" rIns="91435" bIns="45718"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/>
            <a:fld id="{B51F673F-428B-49D2-A0D7-CBEE50FD3C18}" type="slidenum">
              <a:rPr lang="en-US" sz="1200"/>
              <a:pPr algn="r"/>
              <a:t>18</a:t>
            </a:fld>
            <a:endParaRPr lang="en-US" sz="120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35" tIns="45718" rIns="91435" bIns="45718"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/>
            <a:fld id="{08A2FB34-EE92-4DCC-9241-AB89FE4F1C0F}" type="slidenum">
              <a:rPr lang="en-US" sz="1200"/>
              <a:pPr algn="r"/>
              <a:t>19</a:t>
            </a:fld>
            <a:endParaRPr lang="en-US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35" tIns="45718" rIns="91435" bIns="45718"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/>
            <a:fld id="{78E60C33-8B33-494E-B8C7-8F4356590F86}" type="slidenum">
              <a:rPr lang="en-US" sz="1200"/>
              <a:pPr algn="r"/>
              <a:t>20</a:t>
            </a:fld>
            <a:endParaRPr lang="en-US" sz="120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35" tIns="45718" rIns="91435" bIns="45718"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/>
            <a:fld id="{9190AA0E-D53A-40F0-BF1E-048AD39C14D7}" type="slidenum">
              <a:rPr lang="en-US" sz="1200"/>
              <a:pPr algn="r"/>
              <a:t>21</a:t>
            </a:fld>
            <a:endParaRPr lang="en-US" sz="120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35" tIns="45718" rIns="91435" bIns="45718"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/>
            <a:fld id="{B0C3515C-7A0A-4EE0-93DD-2121DFE7FA6D}" type="slidenum">
              <a:rPr lang="en-US" sz="1200"/>
              <a:pPr algn="r"/>
              <a:t>22</a:t>
            </a:fld>
            <a:endParaRPr lang="en-US" sz="120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35" tIns="45718" rIns="91435" bIns="45718"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/>
            <a:fld id="{CA71CE5B-F1AE-4039-BB41-93946CFAF89B}" type="slidenum">
              <a:rPr lang="en-US" sz="1200"/>
              <a:pPr algn="r"/>
              <a:t>23</a:t>
            </a:fld>
            <a:endParaRPr lang="en-US" sz="120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35" tIns="45718" rIns="91435" bIns="45718"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l-GR" smtClean="0"/>
              <a:t> </a:t>
            </a:r>
          </a:p>
        </p:txBody>
      </p:sp>
      <p:sp>
        <p:nvSpPr>
          <p:cNvPr id="17411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2E26EAA-23B9-4D40-A7F0-C94D52A49BA6}" type="slidenum">
              <a:rPr lang="el-GR">
                <a:solidFill>
                  <a:prstClr val="black"/>
                </a:solidFill>
                <a:cs typeface="Arial" charset="0"/>
              </a:rPr>
              <a:pPr>
                <a:defRPr/>
              </a:pPr>
              <a:t>2</a:t>
            </a:fld>
            <a:endParaRPr lang="el-GR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8440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/>
            <a:fld id="{10210BBA-60BE-4493-9022-440AA0258B76}" type="slidenum">
              <a:rPr lang="en-US" sz="1200"/>
              <a:pPr algn="r"/>
              <a:t>24</a:t>
            </a:fld>
            <a:endParaRPr lang="en-US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35" tIns="45718" rIns="91435" bIns="45718"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/>
            <a:fld id="{4F31964D-C101-42B5-BD6C-B5FC1037EF16}" type="slidenum">
              <a:rPr lang="en-US" sz="1200"/>
              <a:pPr algn="r"/>
              <a:t>25</a:t>
            </a:fld>
            <a:endParaRPr lang="en-US" sz="120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35" tIns="45718" rIns="91435" bIns="45718"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/>
            <a:fld id="{9449C14A-F4E3-436E-AFB7-7CCD5283A70E}" type="slidenum">
              <a:rPr lang="en-US" sz="1200"/>
              <a:pPr algn="r"/>
              <a:t>26</a:t>
            </a:fld>
            <a:endParaRPr lang="en-US" sz="120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35" tIns="45718" rIns="91435" bIns="45718"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35" tIns="45718" rIns="91435" bIns="45718"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/>
            <a:fld id="{01580476-7D24-4A6C-A7E3-C9B3A987E979}" type="slidenum">
              <a:rPr lang="en-US" sz="1200"/>
              <a:pPr algn="r"/>
              <a:t>28</a:t>
            </a:fld>
            <a:endParaRPr lang="en-US" sz="120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35" tIns="45718" rIns="91435" bIns="45718"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/>
            <a:fld id="{670BBD99-2E70-4AF4-90DC-897CC28DF771}" type="slidenum">
              <a:rPr lang="en-US" sz="1200"/>
              <a:pPr algn="r"/>
              <a:t>29</a:t>
            </a:fld>
            <a:endParaRPr lang="en-US" sz="120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35" tIns="45718" rIns="91435" bIns="45718"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/>
            <a:fld id="{808EFB7F-1B81-40E4-8E92-8338CBAA0EE1}" type="slidenum">
              <a:rPr lang="en-US" sz="1200"/>
              <a:pPr algn="r"/>
              <a:t>30</a:t>
            </a:fld>
            <a:endParaRPr lang="en-US" sz="120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35" tIns="45718" rIns="91435" bIns="45718"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/>
            <a:fld id="{E37A2FC5-5916-41EE-B19B-986B6E3F1315}" type="slidenum">
              <a:rPr lang="en-US" sz="1200"/>
              <a:pPr algn="r"/>
              <a:t>31</a:t>
            </a:fld>
            <a:endParaRPr lang="en-US" sz="12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35" tIns="45718" rIns="91435" bIns="45718"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35" tIns="45718" rIns="91435" bIns="45718"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/>
            <a:fld id="{40FA062C-4D47-42FF-9CC0-9249AD9D3509}" type="slidenum">
              <a:rPr lang="en-US" sz="1200"/>
              <a:pPr algn="r"/>
              <a:t>33</a:t>
            </a:fld>
            <a:endParaRPr lang="en-US" sz="120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35" tIns="45718" rIns="91435" bIns="45718"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endParaRPr lang="el-GR" smtClean="0"/>
          </a:p>
        </p:txBody>
      </p:sp>
      <p:sp>
        <p:nvSpPr>
          <p:cNvPr id="19459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CE21D40-69A3-4BE8-A097-6F80CE983272}" type="slidenum">
              <a:rPr lang="el-GR">
                <a:solidFill>
                  <a:prstClr val="black"/>
                </a:solidFill>
                <a:cs typeface="Arial" charset="0"/>
              </a:rPr>
              <a:pPr>
                <a:defRPr/>
              </a:pPr>
              <a:t>3</a:t>
            </a:fld>
            <a:endParaRPr lang="el-GR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04283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/>
            <a:fld id="{2F843326-9E23-4E18-87E1-DA712EFC4519}" type="slidenum">
              <a:rPr lang="en-US" sz="1200"/>
              <a:pPr algn="r"/>
              <a:t>34</a:t>
            </a:fld>
            <a:endParaRPr lang="en-US" sz="12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35" tIns="45718" rIns="91435" bIns="45718"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/>
            <a:fld id="{9B2DC14B-4145-4461-9CDD-DA52278CA32D}" type="slidenum">
              <a:rPr lang="en-US" sz="1200"/>
              <a:pPr algn="r"/>
              <a:t>35</a:t>
            </a:fld>
            <a:endParaRPr lang="en-US" sz="120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35" tIns="45718" rIns="91435" bIns="45718"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/>
            <a:fld id="{E03121CE-C48D-49FE-93A5-36BF8F576520}" type="slidenum">
              <a:rPr lang="en-US" sz="1200"/>
              <a:pPr algn="r"/>
              <a:t>36</a:t>
            </a:fld>
            <a:endParaRPr lang="en-US" sz="120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35" tIns="45718" rIns="91435" bIns="45718"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/>
            <a:fld id="{BD653EF0-2FFF-4489-AC06-0390877C59E5}" type="slidenum">
              <a:rPr lang="en-US" sz="1200"/>
              <a:pPr algn="r"/>
              <a:t>37</a:t>
            </a:fld>
            <a:endParaRPr lang="en-US" sz="120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35" tIns="45718" rIns="91435" bIns="45718"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/>
            <a:fld id="{6FF3BF57-984A-44E4-A125-AB1DF12D321D}" type="slidenum">
              <a:rPr lang="en-US" sz="1200"/>
              <a:pPr algn="r"/>
              <a:t>38</a:t>
            </a:fld>
            <a:endParaRPr lang="en-US" sz="120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35" tIns="45718" rIns="91435" bIns="45718"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/>
            <a:fld id="{470EAA6A-85B5-433A-B81E-9A8859D7A5D2}" type="slidenum">
              <a:rPr lang="en-US" sz="1200"/>
              <a:pPr algn="r"/>
              <a:t>39</a:t>
            </a:fld>
            <a:endParaRPr lang="en-US" sz="120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35" tIns="45718" rIns="91435" bIns="45718"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35" tIns="45718" rIns="91435" bIns="45718"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/>
            <a:fld id="{47C0AA1D-C39A-4F37-AF65-1C99777D6277}" type="slidenum">
              <a:rPr lang="en-US" sz="1200"/>
              <a:pPr algn="r"/>
              <a:t>43</a:t>
            </a:fld>
            <a:endParaRPr lang="en-US" sz="120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35" tIns="45718" rIns="91435" bIns="45718"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35" tIns="45718" rIns="91435" bIns="45718"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/>
            <a:fld id="{D42A654E-6922-46D7-BB61-A538E3F8784D}" type="slidenum">
              <a:rPr lang="en-US" sz="1200"/>
              <a:pPr algn="r"/>
              <a:t>45</a:t>
            </a:fld>
            <a:endParaRPr lang="en-US" sz="120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35" tIns="45718" rIns="91435" bIns="45718"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35" tIns="45718" rIns="91435" bIns="45718"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/>
            <a:fld id="{CC3BD844-C918-415B-9A9C-EB303E7B1BD3}" type="slidenum">
              <a:rPr lang="en-US" sz="1200"/>
              <a:pPr algn="r"/>
              <a:t>46</a:t>
            </a:fld>
            <a:endParaRPr lang="en-US" sz="120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35" tIns="45718" rIns="91435" bIns="45718"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/>
            <a:fld id="{BD7BEAFE-683B-4718-9219-0C0D23C6E059}" type="slidenum">
              <a:rPr lang="en-US" sz="1200"/>
              <a:pPr algn="r"/>
              <a:t>47</a:t>
            </a:fld>
            <a:endParaRPr lang="en-US" sz="120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35" tIns="45718" rIns="91435" bIns="45718"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35" tIns="45718" rIns="91435" bIns="45718"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35" tIns="45718" rIns="91435" bIns="45718"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/>
            <a:fld id="{82042232-82FF-44FD-9960-169233B85F27}" type="slidenum">
              <a:rPr lang="en-US" sz="1200"/>
              <a:pPr algn="r"/>
              <a:t>10</a:t>
            </a:fld>
            <a:endParaRPr lang="en-US" sz="120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35" tIns="45718" rIns="91435" bIns="45718"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35" tIns="45718" rIns="91435" bIns="45718"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/>
            <a:fld id="{9B4534F2-D777-4F9D-B447-C10CB34D91EB}" type="slidenum">
              <a:rPr lang="en-US" sz="1200"/>
              <a:pPr algn="r"/>
              <a:t>12</a:t>
            </a:fld>
            <a:endParaRPr lang="en-US" sz="120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35" tIns="45718" rIns="91435" bIns="45718"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/>
            <a:fld id="{01C64FBF-AA16-4FD5-A250-665384983003}" type="slidenum">
              <a:rPr lang="en-US" sz="1200"/>
              <a:pPr algn="r"/>
              <a:t>13</a:t>
            </a:fld>
            <a:endParaRPr lang="en-US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35" tIns="45718" rIns="91435" bIns="45718"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571CB-6739-4601-A074-9D9DC0AACA11}" type="datetime1">
              <a:rPr lang="en-US"/>
              <a:pPr>
                <a:defRPr/>
              </a:pPr>
              <a:t>11/27/2015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Copyright 2011 John Wiley &amp; Sons Ltd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8EE52-55DD-4F2B-B125-6E47B95C18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366BB-5362-4B42-B51C-58A0907B22FC}" type="datetime1">
              <a:rPr lang="en-US"/>
              <a:pPr>
                <a:defRPr/>
              </a:pPr>
              <a:t>11/27/2015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Copyright 2011 John Wiley &amp; Sons Ltd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4B784-558E-4535-89FC-203CE2C96A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9565F-B3E1-4C0B-8EF3-B3E4F3960C6D}" type="datetime1">
              <a:rPr lang="en-US"/>
              <a:pPr>
                <a:defRPr/>
              </a:pPr>
              <a:t>11/27/2015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Copyright 2011 John Wiley &amp; Sons Ltd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FB4CE-D9D2-450D-95FB-C0AD8AD140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60F4D-9EB5-4B20-99E3-2BD7FFD6B206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65556-15B9-4650-A57A-8A49D8D02E1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2542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60F4D-9EB5-4B20-99E3-2BD7FFD6B206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65556-15B9-4650-A57A-8A49D8D02E1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9368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60F4D-9EB5-4B20-99E3-2BD7FFD6B206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65556-15B9-4650-A57A-8A49D8D02E1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0989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60F4D-9EB5-4B20-99E3-2BD7FFD6B206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65556-15B9-4650-A57A-8A49D8D02E1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9188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60F4D-9EB5-4B20-99E3-2BD7FFD6B206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65556-15B9-4650-A57A-8A49D8D02E1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0899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60F4D-9EB5-4B20-99E3-2BD7FFD6B206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65556-15B9-4650-A57A-8A49D8D02E1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0078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60F4D-9EB5-4B20-99E3-2BD7FFD6B206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65556-15B9-4650-A57A-8A49D8D02E1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8599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60F4D-9EB5-4B20-99E3-2BD7FFD6B206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65556-15B9-4650-A57A-8A49D8D02E1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325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9BA03-95EE-4F6A-B3B0-563076057890}" type="datetime1">
              <a:rPr lang="en-US"/>
              <a:pPr>
                <a:defRPr/>
              </a:pPr>
              <a:t>11/27/2015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Copyright 2011 John Wiley &amp; Sons Ltd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163EF-EBD9-4021-9824-98D3070A1F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60F4D-9EB5-4B20-99E3-2BD7FFD6B206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65556-15B9-4650-A57A-8A49D8D02E1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2018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60F4D-9EB5-4B20-99E3-2BD7FFD6B206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65556-15B9-4650-A57A-8A49D8D02E1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177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60F4D-9EB5-4B20-99E3-2BD7FFD6B206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65556-15B9-4650-A57A-8A49D8D02E1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6593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9D2EB-09E2-4AFE-8EC9-646B6C8C83D0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7FE6-02FE-40EE-B749-06CF4CF2C2F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7879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9D2EB-09E2-4AFE-8EC9-646B6C8C83D0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7FE6-02FE-40EE-B749-06CF4CF2C2F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5705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9D2EB-09E2-4AFE-8EC9-646B6C8C83D0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7FE6-02FE-40EE-B749-06CF4CF2C2F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3533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9D2EB-09E2-4AFE-8EC9-646B6C8C83D0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7FE6-02FE-40EE-B749-06CF4CF2C2F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9637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9D2EB-09E2-4AFE-8EC9-646B6C8C83D0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7FE6-02FE-40EE-B749-06CF4CF2C2F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8305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9D2EB-09E2-4AFE-8EC9-646B6C8C83D0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7FE6-02FE-40EE-B749-06CF4CF2C2F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7355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9D2EB-09E2-4AFE-8EC9-646B6C8C83D0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7FE6-02FE-40EE-B749-06CF4CF2C2F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498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D1211-FDA2-47A8-8CA6-F29EC4AF48AC}" type="datetime1">
              <a:rPr lang="en-US"/>
              <a:pPr>
                <a:defRPr/>
              </a:pPr>
              <a:t>11/27/2015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Copyright 2011 John Wiley &amp; Sons Ltd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CC1D4-2EE1-4964-8751-DA3B45B0DF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9D2EB-09E2-4AFE-8EC9-646B6C8C83D0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7FE6-02FE-40EE-B749-06CF4CF2C2F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3834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9D2EB-09E2-4AFE-8EC9-646B6C8C83D0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7FE6-02FE-40EE-B749-06CF4CF2C2F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7893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9D2EB-09E2-4AFE-8EC9-646B6C8C83D0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7FE6-02FE-40EE-B749-06CF4CF2C2F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5001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9D2EB-09E2-4AFE-8EC9-646B6C8C83D0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7FE6-02FE-40EE-B749-06CF4CF2C2F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215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412FC-0F35-462E-A52C-26958B555240}" type="datetime1">
              <a:rPr lang="en-US"/>
              <a:pPr>
                <a:defRPr/>
              </a:pPr>
              <a:t>11/27/2015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Copyright 2011 John Wiley &amp; Sons Ltd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63807-235A-4E2B-8CB1-2488E9A797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2213B-0C1A-47DF-A128-751C79AE8435}" type="datetime1">
              <a:rPr lang="en-US"/>
              <a:pPr>
                <a:defRPr/>
              </a:pPr>
              <a:t>11/27/2015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Copyright 2011 John Wiley &amp; Sons Ltd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FAD32-B035-4B58-99F9-0B3436ED40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EC2F1B-1C6D-4CF2-A0DA-C439292C13E6}" type="datetime1">
              <a:rPr lang="en-US"/>
              <a:pPr>
                <a:defRPr/>
              </a:pPr>
              <a:t>11/27/2015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Copyright 2011 John Wiley &amp; Sons Ltd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42BAE-7E74-4D6C-8724-74012EE169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15377-39F2-4F52-8646-4BC2F1F4FE61}" type="datetime1">
              <a:rPr lang="en-US"/>
              <a:pPr>
                <a:defRPr/>
              </a:pPr>
              <a:t>11/27/2015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Copyright 2011 John Wiley &amp; Sons Ltd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49875-F585-436B-844E-BF455A23FE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A5B72-8B13-4AC9-A9DF-B29454037BCE}" type="datetime1">
              <a:rPr lang="en-US"/>
              <a:pPr>
                <a:defRPr/>
              </a:pPr>
              <a:t>11/27/2015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Copyright 2011 John Wiley &amp; Sons Ltd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CFEF2-7875-4767-99B1-3E5277308A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CAAD7-254F-4912-AF8F-89D15C801CE9}" type="datetime1">
              <a:rPr lang="en-US"/>
              <a:pPr>
                <a:defRPr/>
              </a:pPr>
              <a:t>11/27/2015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Copyright 2011 John Wiley &amp; Sons Ltd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E1DA2-C526-498A-9C93-8F5FBD569F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763713" y="274638"/>
            <a:ext cx="69230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763713" y="1600200"/>
            <a:ext cx="69230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B42C9B22-F079-4897-8458-25F6EEC3F61F}" type="datetime1">
              <a:rPr lang="en-US"/>
              <a:pPr>
                <a:defRPr/>
              </a:pPr>
              <a:t>11/27/2015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GB"/>
              <a:t>© Copyright 2011 John Wiley &amp; Sons Ltd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48488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A9E62FF1-AAAD-4166-866E-34C028438D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17637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3"/>
          <p:cNvSpPr txBox="1">
            <a:spLocks noGrp="1"/>
          </p:cNvSpPr>
          <p:nvPr userDrawn="1"/>
        </p:nvSpPr>
        <p:spPr>
          <a:xfrm>
            <a:off x="3203575" y="6381750"/>
            <a:ext cx="2736850" cy="685800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© Copyright 2011 John Wiley &amp; Sons Ltd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BF60F4D-9EB5-4B20-99E3-2BD7FFD6B206}" type="datetimeFigureOut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27/11/2015</a:t>
            </a:fld>
            <a:endParaRPr lang="el-GR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l-GR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4E65556-15B9-4650-A57A-8A49D8D02E13}" type="slidenum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677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A79D2EB-09E2-4AFE-8EC9-646B6C8C83D0}" type="datetimeFigureOut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27/11/2015</a:t>
            </a:fld>
            <a:endParaRPr lang="el-GR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l-GR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4047FE6-02FE-40EE-B749-06CF4CF2C2F3}" type="slidenum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9074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45.xml"/><Relationship Id="rId3" Type="http://schemas.openxmlformats.org/officeDocument/2006/relationships/slide" Target="slide16.xml"/><Relationship Id="rId7" Type="http://schemas.openxmlformats.org/officeDocument/2006/relationships/slide" Target="slide3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8.xml"/><Relationship Id="rId5" Type="http://schemas.openxmlformats.org/officeDocument/2006/relationships/slide" Target="slide21.xml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Τίτλος 1"/>
          <p:cNvSpPr>
            <a:spLocks noGrp="1"/>
          </p:cNvSpPr>
          <p:nvPr>
            <p:ph type="ctrTitle"/>
          </p:nvPr>
        </p:nvSpPr>
        <p:spPr>
          <a:xfrm>
            <a:off x="755650" y="1916113"/>
            <a:ext cx="7559675" cy="1152525"/>
          </a:xfrm>
        </p:spPr>
        <p:txBody>
          <a:bodyPr>
            <a:normAutofit/>
          </a:bodyPr>
          <a:lstStyle/>
          <a:p>
            <a:r>
              <a:rPr lang="el-GR" sz="3200" b="1" dirty="0" smtClean="0">
                <a:latin typeface="Arial" charset="0"/>
              </a:rPr>
              <a:t>Διεθνής Χρηματοοικονομική</a:t>
            </a:r>
            <a:endParaRPr lang="el-GR" sz="3200" b="1" dirty="0">
              <a:latin typeface="Arial" charset="0"/>
            </a:endParaRPr>
          </a:p>
        </p:txBody>
      </p:sp>
      <p:sp>
        <p:nvSpPr>
          <p:cNvPr id="14338" name="Υπότιτλος 2"/>
          <p:cNvSpPr>
            <a:spLocks noGrp="1"/>
          </p:cNvSpPr>
          <p:nvPr>
            <p:ph type="subTitle" idx="1"/>
          </p:nvPr>
        </p:nvSpPr>
        <p:spPr>
          <a:xfrm>
            <a:off x="684213" y="3284983"/>
            <a:ext cx="7848600" cy="1728341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l-GR" sz="2800" b="1" dirty="0">
                <a:solidFill>
                  <a:schemeClr val="tx1"/>
                </a:solidFill>
              </a:rPr>
              <a:t>Ενότητα </a:t>
            </a:r>
            <a:r>
              <a:rPr lang="en-US" sz="2800" b="1" dirty="0" smtClean="0">
                <a:solidFill>
                  <a:schemeClr val="tx1"/>
                </a:solidFill>
              </a:rPr>
              <a:t>1</a:t>
            </a:r>
            <a:r>
              <a:rPr lang="el-GR" sz="2800" b="1" dirty="0" smtClean="0">
                <a:solidFill>
                  <a:schemeClr val="tx1"/>
                </a:solidFill>
              </a:rPr>
              <a:t>:</a:t>
            </a:r>
            <a:r>
              <a:rPr lang="en-US" sz="2000" smtClean="0"/>
              <a:t> </a:t>
            </a:r>
            <a:r>
              <a:rPr lang="en-US" sz="2800" smtClean="0">
                <a:solidFill>
                  <a:schemeClr val="tx1"/>
                </a:solidFill>
                <a:latin typeface="Arial" charset="0"/>
              </a:rPr>
              <a:t>INTERNATIONAL </a:t>
            </a:r>
            <a:r>
              <a:rPr lang="en-US" sz="2800" dirty="0">
                <a:solidFill>
                  <a:schemeClr val="tx1"/>
                </a:solidFill>
                <a:latin typeface="Arial" charset="0"/>
              </a:rPr>
              <a:t>FINANCIAL MANAGEMENT</a:t>
            </a:r>
            <a:endParaRPr lang="el-GR" sz="2800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4339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5661025"/>
            <a:ext cx="2444750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4663" y="5589588"/>
            <a:ext cx="4310062" cy="102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8" descr="cms438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16238" y="333375"/>
            <a:ext cx="2979737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Rectangle 7"/>
          <p:cNvSpPr>
            <a:spLocks noChangeArrowheads="1"/>
          </p:cNvSpPr>
          <p:nvPr/>
        </p:nvSpPr>
        <p:spPr bwMode="auto">
          <a:xfrm>
            <a:off x="2484438" y="4652963"/>
            <a:ext cx="496788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l-GR" b="1" i="1" dirty="0" smtClean="0">
                <a:solidFill>
                  <a:prstClr val="black"/>
                </a:solidFill>
                <a:latin typeface="Calibri"/>
                <a:cs typeface="+mn-cs"/>
              </a:rPr>
              <a:t>Θεόδωρος Συριόπουλος</a:t>
            </a:r>
            <a:endParaRPr lang="el-GR" b="1" i="1" dirty="0">
              <a:solidFill>
                <a:prstClr val="black"/>
              </a:solidFill>
              <a:latin typeface="Calibri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l-GR" b="1" i="1" dirty="0" smtClean="0">
                <a:solidFill>
                  <a:prstClr val="black"/>
                </a:solidFill>
                <a:latin typeface="Calibri"/>
                <a:cs typeface="+mn-cs"/>
              </a:rPr>
              <a:t>Τμήμα </a:t>
            </a:r>
            <a:r>
              <a:rPr lang="el-GR" b="1" i="1" dirty="0">
                <a:solidFill>
                  <a:prstClr val="black"/>
                </a:solidFill>
                <a:latin typeface="Calibri"/>
                <a:cs typeface="+mn-cs"/>
              </a:rPr>
              <a:t>Ναυτιλίας και Επιχειρηματικών Υπηρεσιών</a:t>
            </a:r>
          </a:p>
        </p:txBody>
      </p:sp>
    </p:spTree>
    <p:extLst>
      <p:ext uri="{BB962C8B-B14F-4D97-AF65-F5344CB8AC3E}">
        <p14:creationId xmlns:p14="http://schemas.microsoft.com/office/powerpoint/2010/main" val="61981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FB2A3CA-261F-4248-95F5-E8B52C6C5D3F}" type="slidenum">
              <a:rPr lang="en-US"/>
              <a:pPr/>
              <a:t>10</a:t>
            </a:fld>
            <a:endParaRPr lang="en-US"/>
          </a:p>
        </p:txBody>
      </p:sp>
      <p:sp>
        <p:nvSpPr>
          <p:cNvPr id="6150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1403350" y="152400"/>
            <a:ext cx="7772400" cy="12192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Role of the Financial Manager</a:t>
            </a:r>
          </a:p>
        </p:txBody>
      </p:sp>
      <p:sp>
        <p:nvSpPr>
          <p:cNvPr id="66048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042988" y="1778000"/>
            <a:ext cx="7720012" cy="1219200"/>
          </a:xfrm>
        </p:spPr>
        <p:txBody>
          <a:bodyPr/>
          <a:lstStyle/>
          <a:p>
            <a:pPr marL="1257300" indent="-282575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800" smtClean="0"/>
              <a:t>A firm generates cash flows by selling the goods and services produced by its productive assets and human capital.  </a:t>
            </a:r>
          </a:p>
        </p:txBody>
      </p:sp>
      <p:sp>
        <p:nvSpPr>
          <p:cNvPr id="660484" name="Rectangle 4"/>
          <p:cNvSpPr>
            <a:spLocks noChangeArrowheads="1"/>
          </p:cNvSpPr>
          <p:nvPr/>
        </p:nvSpPr>
        <p:spPr bwMode="auto">
          <a:xfrm>
            <a:off x="381000" y="2057400"/>
            <a:ext cx="8305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2573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90000"/>
              <a:buFont typeface="Wingdings" pitchFamily="2" charset="2"/>
              <a:buChar char="Ø"/>
            </a:pPr>
            <a:endParaRPr lang="en-GB" sz="260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660485" name="Rectangle 5"/>
          <p:cNvSpPr>
            <a:spLocks noGrp="1" noChangeArrowheads="1"/>
          </p:cNvSpPr>
          <p:nvPr/>
        </p:nvSpPr>
        <p:spPr bwMode="auto">
          <a:xfrm>
            <a:off x="971550" y="4868863"/>
            <a:ext cx="771048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257300" indent="-342900" eaLnBrk="0" hangingPunct="0">
              <a:buSzPct val="90000"/>
              <a:buFont typeface="Wingdings" pitchFamily="2" charset="2"/>
              <a:buChar char="Ø"/>
            </a:pPr>
            <a:r>
              <a:rPr lang="en-US" sz="2600"/>
              <a:t>The firm can pay the remaining cash, called residual cash flows, to the owners as a cash dividend, or</a:t>
            </a:r>
            <a:r>
              <a:rPr lang="en-US" sz="2600">
                <a:solidFill>
                  <a:schemeClr val="accent2"/>
                </a:solidFill>
              </a:rPr>
              <a:t> </a:t>
            </a:r>
            <a:r>
              <a:rPr lang="en-US" sz="2600"/>
              <a:t>reinvest the cash in the business.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1763713" y="1196975"/>
            <a:ext cx="601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tx1"/>
              </a:buClr>
              <a:buSzPct val="90000"/>
              <a:buFont typeface="Wingdings" pitchFamily="2" charset="2"/>
              <a:buNone/>
              <a:defRPr/>
            </a:pPr>
            <a:r>
              <a:rPr lang="en-US" sz="2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It is all About Cash Flows</a:t>
            </a:r>
          </a:p>
        </p:txBody>
      </p:sp>
      <p:sp>
        <p:nvSpPr>
          <p:cNvPr id="8" name="Rectangle 5"/>
          <p:cNvSpPr>
            <a:spLocks noGrp="1" noChangeArrowheads="1"/>
          </p:cNvSpPr>
          <p:nvPr/>
        </p:nvSpPr>
        <p:spPr bwMode="auto">
          <a:xfrm>
            <a:off x="1042988" y="3070225"/>
            <a:ext cx="7567612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257300" indent="-342900" eaLnBrk="0" hangingPunct="0">
              <a:buSzPct val="90000"/>
              <a:buFont typeface="Wingdings" pitchFamily="2" charset="2"/>
              <a:buChar char="Ø"/>
            </a:pPr>
            <a:r>
              <a:rPr lang="en-US" sz="2600"/>
              <a:t>The firm is successful when these cash inflows exceed the cash outflows needed to pay operating expenses, creditors, and taxes.</a:t>
            </a:r>
            <a:endParaRPr lang="en-US" sz="240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6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6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6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0483" grpId="0" build="p" autoUpdateAnimBg="0"/>
      <p:bldP spid="660484" grpId="0" autoUpdateAnimBg="0"/>
      <p:bldP spid="660485" grpId="0" autoUpdateAnimBg="0"/>
      <p:bldP spid="8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32600F6-6F1A-41B4-A21B-03A87EFC73DE}" type="slidenum">
              <a:rPr lang="en-US"/>
              <a:pPr/>
              <a:t>11</a:t>
            </a:fld>
            <a:endParaRPr lang="en-US"/>
          </a:p>
        </p:txBody>
      </p:sp>
      <p:sp>
        <p:nvSpPr>
          <p:cNvPr id="7170" name="Title 1"/>
          <p:cNvSpPr>
            <a:spLocks noGrp="1"/>
          </p:cNvSpPr>
          <p:nvPr>
            <p:ph type="title" idx="4294967295"/>
          </p:nvPr>
        </p:nvSpPr>
        <p:spPr>
          <a:xfrm>
            <a:off x="1835150" y="44450"/>
            <a:ext cx="70231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Exhibit 1.1: Cash Flow Diagram</a:t>
            </a:r>
          </a:p>
        </p:txBody>
      </p:sp>
      <p:pic>
        <p:nvPicPr>
          <p:cNvPr id="819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313" y="1143000"/>
            <a:ext cx="652462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8A0238A-4CA3-4B82-AF95-AFA9590BDDB9}" type="slidenum">
              <a:rPr lang="en-US"/>
              <a:pPr/>
              <a:t>12</a:t>
            </a:fld>
            <a:endParaRPr lang="en-US"/>
          </a:p>
        </p:txBody>
      </p:sp>
      <p:sp>
        <p:nvSpPr>
          <p:cNvPr id="8198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1893888" y="44450"/>
            <a:ext cx="6999287" cy="12192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Role of the Financial Manager</a:t>
            </a:r>
          </a:p>
        </p:txBody>
      </p:sp>
      <p:sp>
        <p:nvSpPr>
          <p:cNvPr id="662532" name="Rectangle 4"/>
          <p:cNvSpPr>
            <a:spLocks noChangeArrowheads="1"/>
          </p:cNvSpPr>
          <p:nvPr/>
        </p:nvSpPr>
        <p:spPr bwMode="auto">
          <a:xfrm>
            <a:off x="1042988" y="2133600"/>
            <a:ext cx="7777162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257300" indent="-342900">
              <a:spcBef>
                <a:spcPct val="20000"/>
              </a:spcBef>
              <a:buClr>
                <a:schemeClr val="tx1"/>
              </a:buClr>
              <a:buSzPct val="90000"/>
              <a:buFont typeface="Wingdings" pitchFamily="2" charset="2"/>
              <a:buChar char="Ø"/>
            </a:pPr>
            <a:r>
              <a:rPr lang="en-US" sz="2600"/>
              <a:t>A firm is unprofitable when it fails to generate sufficient cash flows.</a:t>
            </a:r>
          </a:p>
        </p:txBody>
      </p:sp>
      <p:sp>
        <p:nvSpPr>
          <p:cNvPr id="662533" name="Rectangle 5"/>
          <p:cNvSpPr>
            <a:spLocks noChangeArrowheads="1"/>
          </p:cNvSpPr>
          <p:nvPr/>
        </p:nvSpPr>
        <p:spPr bwMode="auto">
          <a:xfrm>
            <a:off x="1038225" y="4594225"/>
            <a:ext cx="7854950" cy="12827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1257300" indent="-342900">
              <a:spcBef>
                <a:spcPct val="20000"/>
              </a:spcBef>
              <a:buClr>
                <a:schemeClr val="tx1"/>
              </a:buClr>
              <a:buSzPct val="90000"/>
              <a:buFont typeface="Wingdings" pitchFamily="2" charset="2"/>
              <a:buChar char="Ø"/>
            </a:pPr>
            <a:r>
              <a:rPr lang="en-GB" sz="2600"/>
              <a:t>In bankruptcy, the company will either be reorganised or the company’s assets will be liquidated.</a:t>
            </a:r>
            <a:r>
              <a:rPr lang="en-GB" sz="240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662534" name="Rectangle 6"/>
          <p:cNvSpPr>
            <a:spLocks noChangeArrowheads="1"/>
          </p:cNvSpPr>
          <p:nvPr/>
        </p:nvSpPr>
        <p:spPr bwMode="auto">
          <a:xfrm>
            <a:off x="1049338" y="3213100"/>
            <a:ext cx="7410450" cy="12827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1257300" indent="-342900">
              <a:spcBef>
                <a:spcPct val="20000"/>
              </a:spcBef>
              <a:buClr>
                <a:schemeClr val="tx1"/>
              </a:buClr>
              <a:buSzPct val="90000"/>
              <a:buFont typeface="Wingdings" pitchFamily="2" charset="2"/>
              <a:buChar char="Ø"/>
            </a:pPr>
            <a:r>
              <a:rPr lang="en-US" sz="2600"/>
              <a:t>Firms that are unprofitable over time will be forced into bankruptcy by their creditors.</a:t>
            </a:r>
            <a:endParaRPr lang="en-US" sz="2400"/>
          </a:p>
        </p:txBody>
      </p:sp>
      <p:sp>
        <p:nvSpPr>
          <p:cNvPr id="29703" name="Rectangle 6"/>
          <p:cNvSpPr>
            <a:spLocks noChangeArrowheads="1"/>
          </p:cNvSpPr>
          <p:nvPr/>
        </p:nvSpPr>
        <p:spPr bwMode="auto">
          <a:xfrm>
            <a:off x="1763713" y="1196975"/>
            <a:ext cx="601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tx1"/>
              </a:buClr>
              <a:buSzPct val="90000"/>
              <a:buFont typeface="Wingdings" pitchFamily="2" charset="2"/>
              <a:buNone/>
              <a:defRPr/>
            </a:pPr>
            <a:r>
              <a:rPr lang="en-US" sz="2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It is all About Cash Flows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6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6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6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2532" grpId="0" autoUpdateAnimBg="0"/>
      <p:bldP spid="662533" grpId="0" autoUpdateAnimBg="0"/>
      <p:bldP spid="662534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D75AF09-B0EB-4DA5-BF48-1119A8F94081}" type="slidenum">
              <a:rPr lang="en-US"/>
              <a:pPr/>
              <a:t>13</a:t>
            </a:fld>
            <a:endParaRPr lang="en-US"/>
          </a:p>
        </p:txBody>
      </p:sp>
      <p:sp>
        <p:nvSpPr>
          <p:cNvPr id="31746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1763713" y="1095375"/>
            <a:ext cx="7200900" cy="5334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60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Three Fundamental Decisions in Financial Management</a:t>
            </a:r>
          </a:p>
        </p:txBody>
      </p:sp>
      <p:sp>
        <p:nvSpPr>
          <p:cNvPr id="664580" name="Rectangle 4"/>
          <p:cNvSpPr>
            <a:spLocks noChangeArrowheads="1"/>
          </p:cNvSpPr>
          <p:nvPr/>
        </p:nvSpPr>
        <p:spPr bwMode="auto">
          <a:xfrm>
            <a:off x="1023938" y="2286000"/>
            <a:ext cx="7435850" cy="8858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1257300" indent="-342900">
              <a:buSzPct val="90000"/>
              <a:buFont typeface="Wingdings" pitchFamily="2" charset="2"/>
              <a:buChar char="Ø"/>
            </a:pPr>
            <a:r>
              <a:rPr lang="en-US" sz="2600" i="1"/>
              <a:t>The capital budgeting decision</a:t>
            </a:r>
            <a:r>
              <a:rPr lang="en-US" sz="2600"/>
              <a:t>: Which productive assets should the firm buy? </a:t>
            </a:r>
            <a:endParaRPr lang="en-US" sz="2800">
              <a:solidFill>
                <a:schemeClr val="accent2"/>
              </a:solidFill>
            </a:endParaRPr>
          </a:p>
        </p:txBody>
      </p:sp>
      <p:sp>
        <p:nvSpPr>
          <p:cNvPr id="664581" name="Rectangle 5"/>
          <p:cNvSpPr>
            <a:spLocks noChangeArrowheads="1"/>
          </p:cNvSpPr>
          <p:nvPr/>
        </p:nvSpPr>
        <p:spPr bwMode="auto">
          <a:xfrm>
            <a:off x="595313" y="3441700"/>
            <a:ext cx="8153400" cy="12827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1714500" lvl="1" indent="-342900">
              <a:buSzPct val="90000"/>
              <a:buFont typeface="Wingdings" pitchFamily="2" charset="2"/>
              <a:buChar char="Ø"/>
            </a:pPr>
            <a:r>
              <a:rPr lang="en-US" sz="2600"/>
              <a:t>A good capital budgeting decision is one in which the benefits are worth more for the firm than the cost of the assets.</a:t>
            </a:r>
            <a:endParaRPr lang="en-US" sz="2800">
              <a:solidFill>
                <a:schemeClr val="accent2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1835150" y="44450"/>
            <a:ext cx="6927850" cy="12192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Role of the Financial Manager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014413" y="4889500"/>
            <a:ext cx="8382000" cy="9159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1257300" indent="-342900">
              <a:buSzPct val="90000"/>
              <a:buFont typeface="Wingdings" pitchFamily="2" charset="2"/>
              <a:buChar char="Ø"/>
            </a:pPr>
            <a:r>
              <a:rPr lang="en-US" sz="2600" i="1"/>
              <a:t>The financing decision</a:t>
            </a:r>
            <a:r>
              <a:rPr lang="en-US" sz="2600"/>
              <a:t>: How should the firm finance or pay for assets?</a:t>
            </a:r>
            <a:r>
              <a:rPr lang="en-US" sz="280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6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6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4580" grpId="0" autoUpdateAnimBg="0"/>
      <p:bldP spid="664581" grpId="0" autoUpdateAnimBg="0"/>
      <p:bldP spid="6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E275521-5299-4CEF-AC5B-CDD7D6E6C6FF}" type="slidenum">
              <a:rPr lang="en-US"/>
              <a:pPr/>
              <a:t>14</a:t>
            </a:fld>
            <a:endParaRPr lang="en-US"/>
          </a:p>
        </p:txBody>
      </p:sp>
      <p:sp>
        <p:nvSpPr>
          <p:cNvPr id="33794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1893888" y="1196975"/>
            <a:ext cx="7070725" cy="5334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60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Three Fundamental Decisions in Financial Management</a:t>
            </a:r>
          </a:p>
        </p:txBody>
      </p:sp>
      <p:sp>
        <p:nvSpPr>
          <p:cNvPr id="664580" name="Rectangle 4"/>
          <p:cNvSpPr>
            <a:spLocks noChangeArrowheads="1"/>
          </p:cNvSpPr>
          <p:nvPr/>
        </p:nvSpPr>
        <p:spPr bwMode="auto">
          <a:xfrm>
            <a:off x="611188" y="2290763"/>
            <a:ext cx="8458200" cy="12827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1714500" lvl="1" indent="-342900">
              <a:buSzPct val="90000"/>
              <a:buFont typeface="Wingdings" pitchFamily="2" charset="2"/>
              <a:buChar char="Ø"/>
            </a:pPr>
            <a:r>
              <a:rPr lang="en-US" sz="2600"/>
              <a:t>Financing decisions involve trade-offs between advantages and disadvantages of debt and equity financing.</a:t>
            </a:r>
            <a:endParaRPr lang="en-US" sz="2800">
              <a:solidFill>
                <a:schemeClr val="accent2"/>
              </a:solidFill>
            </a:endParaRPr>
          </a:p>
        </p:txBody>
      </p:sp>
      <p:sp>
        <p:nvSpPr>
          <p:cNvPr id="664581" name="Rectangle 5"/>
          <p:cNvSpPr>
            <a:spLocks noChangeArrowheads="1"/>
          </p:cNvSpPr>
          <p:nvPr/>
        </p:nvSpPr>
        <p:spPr bwMode="auto">
          <a:xfrm>
            <a:off x="1042988" y="3730625"/>
            <a:ext cx="7850187" cy="12827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1257300" indent="-342900">
              <a:buSzPct val="90000"/>
              <a:buFont typeface="Wingdings" pitchFamily="2" charset="2"/>
              <a:buChar char="Ø"/>
            </a:pPr>
            <a:r>
              <a:rPr lang="en-US" sz="2600" i="1"/>
              <a:t>Working capital management decisions</a:t>
            </a:r>
            <a:r>
              <a:rPr lang="en-US" sz="2600"/>
              <a:t>: How should day-to-day financial matters be managed?</a:t>
            </a:r>
            <a:endParaRPr lang="en-US" sz="280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1619250" y="152400"/>
            <a:ext cx="7143750" cy="12192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Role of the Financial Manager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82613" y="5099050"/>
            <a:ext cx="8382000" cy="12827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1714500" lvl="1" indent="-342900">
              <a:buSzPct val="90000"/>
              <a:buFont typeface="Wingdings" pitchFamily="2" charset="2"/>
              <a:buChar char="Ø"/>
            </a:pPr>
            <a:r>
              <a:rPr lang="en-US" sz="2600"/>
              <a:t>The mismanagement of working capital can cause the firm to go into bankruptcy even though the firm is profitable.</a:t>
            </a:r>
            <a:endParaRPr lang="en-US" sz="28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6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6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4580" grpId="0" autoUpdateAnimBg="0"/>
      <p:bldP spid="664581" grpId="0" autoUpdateAnimBg="0"/>
      <p:bldP spid="6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B912637-C0E1-434B-B9AF-BE6F0CE61108}" type="slidenum">
              <a:rPr lang="en-US"/>
              <a:pPr/>
              <a:t>15</a:t>
            </a:fld>
            <a:endParaRPr lang="en-US"/>
          </a:p>
        </p:txBody>
      </p:sp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>
          <a:xfrm>
            <a:off x="1312863" y="115888"/>
            <a:ext cx="7867650" cy="1143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6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Exhibit 1.2: How Financial Manager’s Decisions Affect the Balance Sheet</a:t>
            </a:r>
          </a:p>
        </p:txBody>
      </p:sp>
      <p:pic>
        <p:nvPicPr>
          <p:cNvPr id="1229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38" y="1357313"/>
            <a:ext cx="642937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C85D237-FCBE-4EE4-8E55-ADB877B0148D}" type="slidenum">
              <a:rPr lang="en-US"/>
              <a:pPr/>
              <a:t>16</a:t>
            </a:fld>
            <a:endParaRPr lang="en-US"/>
          </a:p>
        </p:txBody>
      </p:sp>
      <p:sp>
        <p:nvSpPr>
          <p:cNvPr id="12294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1763713" y="44450"/>
            <a:ext cx="7380287" cy="126841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GB" sz="36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Legal Forms of Business Organisations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835150" y="1268413"/>
            <a:ext cx="6097588" cy="533400"/>
          </a:xfrm>
        </p:spPr>
        <p:txBody>
          <a:bodyPr/>
          <a:lstStyle/>
          <a:p>
            <a:pPr marL="365125" indent="-282575" eaLnBrk="1" hangingPunct="1">
              <a:buFont typeface="Wingdings" pitchFamily="2" charset="2"/>
              <a:buNone/>
              <a:defRPr/>
            </a:pPr>
            <a:r>
              <a:rPr lang="en-GB" sz="260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Sole Proprietorship</a:t>
            </a:r>
          </a:p>
        </p:txBody>
      </p:sp>
      <p:sp>
        <p:nvSpPr>
          <p:cNvPr id="666628" name="Rectangle 4"/>
          <p:cNvSpPr>
            <a:spLocks noChangeArrowheads="1"/>
          </p:cNvSpPr>
          <p:nvPr/>
        </p:nvSpPr>
        <p:spPr bwMode="auto">
          <a:xfrm>
            <a:off x="1090613" y="2209800"/>
            <a:ext cx="8305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257300" indent="-342900">
              <a:spcBef>
                <a:spcPct val="20000"/>
              </a:spcBef>
              <a:buClr>
                <a:schemeClr val="tx1"/>
              </a:buClr>
              <a:buSzPct val="90000"/>
              <a:buFont typeface="Wingdings" pitchFamily="2" charset="2"/>
              <a:buChar char="Ø"/>
            </a:pPr>
            <a:r>
              <a:rPr lang="en-US" sz="2600"/>
              <a:t>No legal distinction between personal and business income for a sole proprietor.</a:t>
            </a:r>
          </a:p>
        </p:txBody>
      </p:sp>
      <p:sp>
        <p:nvSpPr>
          <p:cNvPr id="666629" name="Rectangle 5"/>
          <p:cNvSpPr>
            <a:spLocks noChangeArrowheads="1"/>
          </p:cNvSpPr>
          <p:nvPr/>
        </p:nvSpPr>
        <p:spPr bwMode="auto">
          <a:xfrm>
            <a:off x="1098550" y="3238500"/>
            <a:ext cx="8153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257300" indent="-342900">
              <a:spcBef>
                <a:spcPct val="20000"/>
              </a:spcBef>
              <a:buClr>
                <a:schemeClr val="tx1"/>
              </a:buClr>
              <a:buSzPct val="90000"/>
              <a:buFont typeface="Wingdings" pitchFamily="2" charset="2"/>
              <a:buChar char="Ø"/>
            </a:pPr>
            <a:r>
              <a:rPr lang="en-US" sz="2600"/>
              <a:t>All business income is taxed as personal income.</a:t>
            </a:r>
          </a:p>
        </p:txBody>
      </p:sp>
      <p:sp>
        <p:nvSpPr>
          <p:cNvPr id="666630" name="Rectangle 6"/>
          <p:cNvSpPr>
            <a:spLocks noChangeArrowheads="1"/>
          </p:cNvSpPr>
          <p:nvPr/>
        </p:nvSpPr>
        <p:spPr bwMode="auto">
          <a:xfrm>
            <a:off x="1103313" y="4273550"/>
            <a:ext cx="7789862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257300" indent="-342900">
              <a:spcBef>
                <a:spcPct val="20000"/>
              </a:spcBef>
              <a:buClr>
                <a:schemeClr val="tx1"/>
              </a:buClr>
              <a:buSzPct val="90000"/>
              <a:buFont typeface="Wingdings" pitchFamily="2" charset="2"/>
              <a:buChar char="Ø"/>
            </a:pPr>
            <a:r>
              <a:rPr lang="en-US" sz="2600"/>
              <a:t>A sole proprietorship has unlimited liability for all business debts and other obligations of the firm.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6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6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6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6628" grpId="0" autoUpdateAnimBg="0"/>
      <p:bldP spid="666629" grpId="0" autoUpdateAnimBg="0"/>
      <p:bldP spid="666630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7BC32C1-A4FA-408D-A777-B05731B8A8E6}" type="slidenum">
              <a:rPr lang="en-US"/>
              <a:pPr/>
              <a:t>17</a:t>
            </a:fld>
            <a:endParaRPr lang="en-US"/>
          </a:p>
        </p:txBody>
      </p:sp>
      <p:sp>
        <p:nvSpPr>
          <p:cNvPr id="3993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763713" y="1268413"/>
            <a:ext cx="6245225" cy="533400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  <a:defRPr/>
            </a:pPr>
            <a:r>
              <a:rPr lang="en-US" sz="260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Partnership</a:t>
            </a:r>
          </a:p>
        </p:txBody>
      </p:sp>
      <p:sp>
        <p:nvSpPr>
          <p:cNvPr id="668676" name="Rectangle 4"/>
          <p:cNvSpPr>
            <a:spLocks noChangeArrowheads="1"/>
          </p:cNvSpPr>
          <p:nvPr/>
        </p:nvSpPr>
        <p:spPr bwMode="auto">
          <a:xfrm>
            <a:off x="1042988" y="2209800"/>
            <a:ext cx="8305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257300" indent="-342900">
              <a:spcBef>
                <a:spcPct val="20000"/>
              </a:spcBef>
              <a:buClr>
                <a:schemeClr val="tx1"/>
              </a:buClr>
              <a:buSzPct val="90000"/>
              <a:buFont typeface="Wingdings" pitchFamily="2" charset="2"/>
              <a:buChar char="Ø"/>
            </a:pPr>
            <a:r>
              <a:rPr lang="en-US" sz="2600"/>
              <a:t>Has the same basic advantages and disadvantages as a sole proprietorship.</a:t>
            </a:r>
          </a:p>
        </p:txBody>
      </p:sp>
      <p:sp>
        <p:nvSpPr>
          <p:cNvPr id="668677" name="Rectangle 5"/>
          <p:cNvSpPr>
            <a:spLocks noChangeArrowheads="1"/>
          </p:cNvSpPr>
          <p:nvPr/>
        </p:nvSpPr>
        <p:spPr bwMode="auto">
          <a:xfrm>
            <a:off x="1042988" y="3286125"/>
            <a:ext cx="7924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257300" indent="-342900">
              <a:spcBef>
                <a:spcPct val="20000"/>
              </a:spcBef>
              <a:buClr>
                <a:schemeClr val="tx1"/>
              </a:buClr>
              <a:buSzPct val="90000"/>
              <a:buFont typeface="Wingdings" pitchFamily="2" charset="2"/>
              <a:buChar char="Ø"/>
            </a:pPr>
            <a:r>
              <a:rPr lang="en-US" sz="2600"/>
              <a:t>When a transfer of ownership takes place, the partnership is terminated and a new partnership is formed.</a:t>
            </a:r>
          </a:p>
        </p:txBody>
      </p:sp>
      <p:sp>
        <p:nvSpPr>
          <p:cNvPr id="668678" name="Rectangle 6"/>
          <p:cNvSpPr>
            <a:spLocks noChangeArrowheads="1"/>
          </p:cNvSpPr>
          <p:nvPr/>
        </p:nvSpPr>
        <p:spPr bwMode="auto">
          <a:xfrm>
            <a:off x="1039813" y="4775200"/>
            <a:ext cx="7924800" cy="103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257300" indent="-342900">
              <a:spcBef>
                <a:spcPct val="20000"/>
              </a:spcBef>
              <a:buClr>
                <a:schemeClr val="tx1"/>
              </a:buClr>
              <a:buSzPct val="90000"/>
              <a:buFont typeface="Wingdings" pitchFamily="2" charset="2"/>
              <a:buChar char="Ø"/>
            </a:pPr>
            <a:r>
              <a:rPr lang="en-US" sz="2600"/>
              <a:t>The problem of unlimited liability can be avoided in a limited partnership.</a:t>
            </a:r>
            <a:endParaRPr lang="en-US" sz="2600">
              <a:solidFill>
                <a:schemeClr val="accent2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1763713" y="44450"/>
            <a:ext cx="7380287" cy="126841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GB" sz="36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Legal Forms of Business Organisations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6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6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6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8676" grpId="0" autoUpdateAnimBg="0"/>
      <p:bldP spid="668677" grpId="0" autoUpdateAnimBg="0"/>
      <p:bldP spid="668678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44EC595-FBA6-490F-8294-5884B9218429}" type="slidenum">
              <a:rPr lang="en-US"/>
              <a:pPr/>
              <a:t>18</a:t>
            </a:fld>
            <a:endParaRPr lang="en-US"/>
          </a:p>
        </p:txBody>
      </p:sp>
      <p:sp>
        <p:nvSpPr>
          <p:cNvPr id="41986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835150" y="1268413"/>
            <a:ext cx="6318250" cy="4572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60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Company</a:t>
            </a:r>
          </a:p>
        </p:txBody>
      </p:sp>
      <p:sp>
        <p:nvSpPr>
          <p:cNvPr id="670724" name="Rectangle 4"/>
          <p:cNvSpPr>
            <a:spLocks noChangeArrowheads="1"/>
          </p:cNvSpPr>
          <p:nvPr/>
        </p:nvSpPr>
        <p:spPr bwMode="auto">
          <a:xfrm>
            <a:off x="1036638" y="2286000"/>
            <a:ext cx="756761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257300" indent="-342900">
              <a:spcBef>
                <a:spcPct val="20000"/>
              </a:spcBef>
              <a:buClr>
                <a:schemeClr val="tx1"/>
              </a:buClr>
              <a:buSzPct val="90000"/>
              <a:buFont typeface="Wingdings" pitchFamily="2" charset="2"/>
              <a:buChar char="Ø"/>
            </a:pPr>
            <a:r>
              <a:rPr lang="en-US" sz="2600"/>
              <a:t>In a legal sense, it is a “person” distinct from its owners.</a:t>
            </a:r>
          </a:p>
        </p:txBody>
      </p:sp>
      <p:sp>
        <p:nvSpPr>
          <p:cNvPr id="670725" name="Rectangle 5"/>
          <p:cNvSpPr>
            <a:spLocks noChangeArrowheads="1"/>
          </p:cNvSpPr>
          <p:nvPr/>
        </p:nvSpPr>
        <p:spPr bwMode="auto">
          <a:xfrm>
            <a:off x="1042988" y="3276600"/>
            <a:ext cx="7924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257300" indent="-342900">
              <a:spcBef>
                <a:spcPct val="20000"/>
              </a:spcBef>
              <a:buClr>
                <a:schemeClr val="tx1"/>
              </a:buClr>
              <a:buSzPct val="90000"/>
              <a:buFont typeface="Wingdings" pitchFamily="2" charset="2"/>
              <a:buChar char="Ø"/>
            </a:pPr>
            <a:r>
              <a:rPr lang="en-US" sz="2600"/>
              <a:t>The owners of a company are its shareholders.</a:t>
            </a:r>
          </a:p>
        </p:txBody>
      </p:sp>
      <p:sp>
        <p:nvSpPr>
          <p:cNvPr id="670726" name="Rectangle 6"/>
          <p:cNvSpPr>
            <a:spLocks noGrp="1" noChangeArrowheads="1"/>
          </p:cNvSpPr>
          <p:nvPr/>
        </p:nvSpPr>
        <p:spPr bwMode="auto">
          <a:xfrm>
            <a:off x="1042988" y="4349750"/>
            <a:ext cx="73533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257300" indent="-342900" eaLnBrk="0" hangingPunct="0">
              <a:buFont typeface="Wingdings" pitchFamily="2" charset="2"/>
              <a:buChar char="Ø"/>
            </a:pPr>
            <a:r>
              <a:rPr lang="en-US" sz="2600"/>
              <a:t>A major advantage of the corporate form of business is that shareholders have limited liability.</a:t>
            </a:r>
            <a:endParaRPr lang="en-US" sz="2600">
              <a:solidFill>
                <a:schemeClr val="accent2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1763713" y="73025"/>
            <a:ext cx="7380287" cy="126841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GB" sz="36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Legal Forms of Business Organisations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7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7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7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0724" grpId="0" autoUpdateAnimBg="0"/>
      <p:bldP spid="670725" grpId="0" autoUpdateAnimBg="0"/>
      <p:bldP spid="670726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D98AB23-17B7-4CF4-A470-2F832742C5D3}" type="slidenum">
              <a:rPr lang="en-US"/>
              <a:pPr/>
              <a:t>19</a:t>
            </a:fld>
            <a:endParaRPr lang="en-US"/>
          </a:p>
        </p:txBody>
      </p:sp>
      <p:sp>
        <p:nvSpPr>
          <p:cNvPr id="4403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908175" y="1341438"/>
            <a:ext cx="6245225" cy="457200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  <a:defRPr/>
            </a:pPr>
            <a:r>
              <a:rPr lang="en-US" sz="260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Company</a:t>
            </a:r>
          </a:p>
        </p:txBody>
      </p:sp>
      <p:sp>
        <p:nvSpPr>
          <p:cNvPr id="672772" name="Rectangle 4"/>
          <p:cNvSpPr>
            <a:spLocks noChangeArrowheads="1"/>
          </p:cNvSpPr>
          <p:nvPr/>
        </p:nvSpPr>
        <p:spPr bwMode="auto">
          <a:xfrm>
            <a:off x="1042988" y="2209800"/>
            <a:ext cx="8101012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257300" indent="-342900">
              <a:spcBef>
                <a:spcPct val="20000"/>
              </a:spcBef>
              <a:buClr>
                <a:schemeClr val="tx1"/>
              </a:buClr>
              <a:buSzPct val="90000"/>
              <a:buFont typeface="Wingdings" pitchFamily="2" charset="2"/>
              <a:buChar char="Ø"/>
            </a:pPr>
            <a:r>
              <a:rPr lang="en-US" sz="2600"/>
              <a:t>The owners of companies are subject to double taxation first at the corporate level and then at the personal level when dividends are paid to them.</a:t>
            </a:r>
          </a:p>
        </p:txBody>
      </p:sp>
      <p:sp>
        <p:nvSpPr>
          <p:cNvPr id="672773" name="Rectangle 5"/>
          <p:cNvSpPr>
            <a:spLocks noChangeArrowheads="1"/>
          </p:cNvSpPr>
          <p:nvPr/>
        </p:nvSpPr>
        <p:spPr bwMode="auto">
          <a:xfrm>
            <a:off x="1044575" y="4027488"/>
            <a:ext cx="7848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257300" indent="-342900">
              <a:spcBef>
                <a:spcPct val="20000"/>
              </a:spcBef>
              <a:buClr>
                <a:schemeClr val="tx1"/>
              </a:buClr>
              <a:buSzPct val="90000"/>
              <a:buFont typeface="Wingdings" pitchFamily="2" charset="2"/>
              <a:buChar char="Ø"/>
            </a:pPr>
            <a:r>
              <a:rPr lang="en-US" sz="2600"/>
              <a:t>Public companies can sell their debt or equity in the public securities markets.</a:t>
            </a:r>
          </a:p>
        </p:txBody>
      </p:sp>
      <p:sp>
        <p:nvSpPr>
          <p:cNvPr id="672774" name="Rectangle 6"/>
          <p:cNvSpPr>
            <a:spLocks noChangeArrowheads="1"/>
          </p:cNvSpPr>
          <p:nvPr/>
        </p:nvSpPr>
        <p:spPr bwMode="auto">
          <a:xfrm>
            <a:off x="1042988" y="5157788"/>
            <a:ext cx="8153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257300" indent="-342900">
              <a:spcBef>
                <a:spcPct val="20000"/>
              </a:spcBef>
              <a:buClr>
                <a:schemeClr val="tx1"/>
              </a:buClr>
              <a:buSzPct val="90000"/>
              <a:buFont typeface="Wingdings" pitchFamily="2" charset="2"/>
              <a:buChar char="Ø"/>
            </a:pPr>
            <a:r>
              <a:rPr lang="en-US" sz="2600"/>
              <a:t>Private companies are held by a small number of investors.</a:t>
            </a:r>
            <a:endParaRPr lang="en-US" sz="2600">
              <a:solidFill>
                <a:schemeClr val="accent2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1763713" y="44450"/>
            <a:ext cx="7380287" cy="126841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GB" sz="36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Legal Forms of Business Organisations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7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7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7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2772" grpId="0" autoUpdateAnimBg="0"/>
      <p:bldP spid="672773" grpId="0" autoUpdateAnimBg="0"/>
      <p:bldP spid="672774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Άδειες Χρήσης</a:t>
            </a:r>
          </a:p>
        </p:txBody>
      </p:sp>
      <p:sp>
        <p:nvSpPr>
          <p:cNvPr id="16386" name="Subtitle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sz="2800" smtClean="0"/>
              <a:t>Το παρόν εκπαιδευτικό υλικό υπόκειται σε</a:t>
            </a:r>
            <a:r>
              <a:rPr lang="en-US" sz="2800" smtClean="0"/>
              <a:t> </a:t>
            </a:r>
            <a:r>
              <a:rPr lang="el-GR" sz="2800" smtClean="0"/>
              <a:t>άδειες χρήσης </a:t>
            </a:r>
            <a:r>
              <a:rPr lang="en-US" sz="2800" smtClean="0"/>
              <a:t>Creative Commons. </a:t>
            </a:r>
          </a:p>
          <a:p>
            <a:pPr eaLnBrk="1" hangingPunct="1"/>
            <a:r>
              <a:rPr lang="el-GR" sz="2800" smtClean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pic>
        <p:nvPicPr>
          <p:cNvPr id="16387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8400" y="4941888"/>
            <a:ext cx="15811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Θέση αριθμού διαφάνειας 2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F1DF246-C5AD-4F6B-9427-7BD9D4D79F87}" type="slidenum">
              <a:rPr lang="el-GR">
                <a:solidFill>
                  <a:prstClr val="black">
                    <a:tint val="75000"/>
                  </a:prstClr>
                </a:solidFill>
                <a:cs typeface="Arial" charset="0"/>
              </a:rPr>
              <a:pPr>
                <a:defRPr/>
              </a:pPr>
              <a:t>2</a:t>
            </a:fld>
            <a:endParaRPr lang="el-GR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57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0815949-B66C-428C-B847-58EB15D75DA8}" type="slidenum">
              <a:rPr lang="en-US"/>
              <a:pPr/>
              <a:t>20</a:t>
            </a:fld>
            <a:endParaRPr lang="en-US"/>
          </a:p>
        </p:txBody>
      </p:sp>
      <p:sp>
        <p:nvSpPr>
          <p:cNvPr id="4608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835150" y="1052513"/>
            <a:ext cx="8153400" cy="609600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  <a:defRPr/>
            </a:pPr>
            <a:r>
              <a:rPr lang="en-GB" sz="260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Hybrid Forms of Business Organisation</a:t>
            </a:r>
          </a:p>
        </p:txBody>
      </p:sp>
      <p:sp>
        <p:nvSpPr>
          <p:cNvPr id="674820" name="Rectangle 4"/>
          <p:cNvSpPr>
            <a:spLocks noChangeArrowheads="1"/>
          </p:cNvSpPr>
          <p:nvPr/>
        </p:nvSpPr>
        <p:spPr bwMode="auto">
          <a:xfrm>
            <a:off x="1044575" y="2286000"/>
            <a:ext cx="7848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257300" indent="-342900">
              <a:spcBef>
                <a:spcPct val="20000"/>
              </a:spcBef>
              <a:buClr>
                <a:schemeClr val="tx1"/>
              </a:buClr>
              <a:buSzPct val="90000"/>
              <a:buFont typeface="Wingdings" pitchFamily="2" charset="2"/>
              <a:buChar char="Ø"/>
            </a:pPr>
            <a:r>
              <a:rPr lang="en-GB" sz="2600"/>
              <a:t>Limited liability partnerships (LLPs)  combine the limited liability of a company with the tax advantage of a partnership.</a:t>
            </a:r>
          </a:p>
        </p:txBody>
      </p:sp>
      <p:sp>
        <p:nvSpPr>
          <p:cNvPr id="674821" name="Rectangle 5"/>
          <p:cNvSpPr>
            <a:spLocks noChangeArrowheads="1"/>
          </p:cNvSpPr>
          <p:nvPr/>
        </p:nvSpPr>
        <p:spPr bwMode="auto">
          <a:xfrm>
            <a:off x="1085850" y="3759200"/>
            <a:ext cx="7086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257300" indent="-342900">
              <a:spcBef>
                <a:spcPct val="20000"/>
              </a:spcBef>
              <a:buClr>
                <a:schemeClr val="tx1"/>
              </a:buClr>
              <a:buSzPct val="90000"/>
              <a:buFont typeface="Wingdings" pitchFamily="2" charset="2"/>
              <a:buChar char="Ø"/>
            </a:pPr>
            <a:r>
              <a:rPr lang="en-GB" sz="2600"/>
              <a:t>Limited liability companies (LLCs)</a:t>
            </a:r>
          </a:p>
        </p:txBody>
      </p:sp>
      <p:sp>
        <p:nvSpPr>
          <p:cNvPr id="674822" name="Rectangle 6"/>
          <p:cNvSpPr>
            <a:spLocks noChangeArrowheads="1"/>
          </p:cNvSpPr>
          <p:nvPr/>
        </p:nvSpPr>
        <p:spPr bwMode="auto">
          <a:xfrm>
            <a:off x="1139825" y="4624388"/>
            <a:ext cx="6096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206500" indent="-292100">
              <a:spcBef>
                <a:spcPct val="20000"/>
              </a:spcBef>
              <a:buClr>
                <a:schemeClr val="tx1"/>
              </a:buClr>
              <a:buSzPct val="90000"/>
              <a:buFont typeface="Wingdings" pitchFamily="2" charset="2"/>
              <a:buChar char="Ø"/>
            </a:pPr>
            <a:r>
              <a:rPr lang="en-GB" sz="2600"/>
              <a:t>Professional corporations (PCs)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1763713" y="44450"/>
            <a:ext cx="7380287" cy="126841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GB" sz="36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Legal Forms of Business Organisations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7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7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7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4820" grpId="0" autoUpdateAnimBg="0"/>
      <p:bldP spid="674821" grpId="0" autoUpdateAnimBg="0"/>
      <p:bldP spid="674822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70B5212-9957-45CB-A3E2-14009562711F}" type="slidenum">
              <a:rPr lang="en-US"/>
              <a:pPr/>
              <a:t>21</a:t>
            </a:fld>
            <a:endParaRPr lang="en-US"/>
          </a:p>
        </p:txBody>
      </p:sp>
      <p:sp>
        <p:nvSpPr>
          <p:cNvPr id="17413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1835150" y="44450"/>
            <a:ext cx="6999288" cy="126841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Managing the Financial Function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747838" y="1268413"/>
            <a:ext cx="8153400" cy="457200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  <a:defRPr/>
            </a:pPr>
            <a:r>
              <a:rPr lang="en-US" sz="260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Chief Executive Officer (CEO)</a:t>
            </a:r>
          </a:p>
        </p:txBody>
      </p:sp>
      <p:sp>
        <p:nvSpPr>
          <p:cNvPr id="676868" name="Rectangle 4"/>
          <p:cNvSpPr>
            <a:spLocks noChangeArrowheads="1"/>
          </p:cNvSpPr>
          <p:nvPr/>
        </p:nvSpPr>
        <p:spPr bwMode="auto">
          <a:xfrm>
            <a:off x="1042988" y="2263775"/>
            <a:ext cx="7543800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257300" indent="-342900">
              <a:spcBef>
                <a:spcPct val="20000"/>
              </a:spcBef>
              <a:buClr>
                <a:schemeClr val="tx1"/>
              </a:buClr>
              <a:buSzPct val="90000"/>
              <a:buFont typeface="Wingdings" pitchFamily="2" charset="2"/>
              <a:buChar char="Ø"/>
            </a:pPr>
            <a:r>
              <a:rPr lang="en-US" sz="2600"/>
              <a:t>Ultimate management responsibility and decision-making power in the firm.</a:t>
            </a:r>
          </a:p>
        </p:txBody>
      </p:sp>
      <p:sp>
        <p:nvSpPr>
          <p:cNvPr id="676869" name="Rectangle 5"/>
          <p:cNvSpPr>
            <a:spLocks noChangeArrowheads="1"/>
          </p:cNvSpPr>
          <p:nvPr/>
        </p:nvSpPr>
        <p:spPr bwMode="auto">
          <a:xfrm>
            <a:off x="1042988" y="3500438"/>
            <a:ext cx="7850187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257300" indent="-342900">
              <a:spcBef>
                <a:spcPct val="20000"/>
              </a:spcBef>
              <a:buClr>
                <a:schemeClr val="tx1"/>
              </a:buClr>
              <a:buSzPct val="90000"/>
              <a:buFont typeface="Wingdings" pitchFamily="2" charset="2"/>
              <a:buChar char="Ø"/>
            </a:pPr>
            <a:r>
              <a:rPr lang="en-US" sz="2600"/>
              <a:t>Reports directly to the board of directors, which is accountable to the company’s owners.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7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7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868" grpId="0" autoUpdateAnimBg="0"/>
      <p:bldP spid="676869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D255FCC-EF5F-4D73-A50F-84E7C83C69DC}" type="slidenum">
              <a:rPr lang="en-US"/>
              <a:pPr/>
              <a:t>22</a:t>
            </a:fld>
            <a:endParaRPr lang="en-US"/>
          </a:p>
        </p:txBody>
      </p:sp>
      <p:sp>
        <p:nvSpPr>
          <p:cNvPr id="5017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835150" y="1268413"/>
            <a:ext cx="7993063" cy="533400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  <a:defRPr/>
            </a:pPr>
            <a:r>
              <a:rPr lang="en-US" sz="260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Chief Financial Officer (CFO)</a:t>
            </a:r>
          </a:p>
        </p:txBody>
      </p:sp>
      <p:sp>
        <p:nvSpPr>
          <p:cNvPr id="678916" name="Rectangle 4"/>
          <p:cNvSpPr>
            <a:spLocks noChangeArrowheads="1"/>
          </p:cNvSpPr>
          <p:nvPr/>
        </p:nvSpPr>
        <p:spPr bwMode="auto">
          <a:xfrm>
            <a:off x="1042988" y="2278063"/>
            <a:ext cx="8229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257300" indent="-342900">
              <a:spcBef>
                <a:spcPct val="20000"/>
              </a:spcBef>
              <a:buClr>
                <a:schemeClr val="tx1"/>
              </a:buClr>
              <a:buSzPct val="90000"/>
              <a:buFont typeface="Wingdings" pitchFamily="2" charset="2"/>
              <a:buChar char="Ø"/>
            </a:pPr>
            <a:r>
              <a:rPr lang="en-US" sz="2600"/>
              <a:t>Responsible for the best possible financial analysis that is presented to the CEO.</a:t>
            </a:r>
            <a:endParaRPr lang="en-US" sz="2600">
              <a:solidFill>
                <a:schemeClr val="accent2"/>
              </a:solidFill>
            </a:endParaRPr>
          </a:p>
        </p:txBody>
      </p:sp>
      <p:sp>
        <p:nvSpPr>
          <p:cNvPr id="678917" name="Rectangle 5"/>
          <p:cNvSpPr>
            <a:spLocks noChangeArrowheads="1"/>
          </p:cNvSpPr>
          <p:nvPr/>
        </p:nvSpPr>
        <p:spPr bwMode="auto">
          <a:xfrm>
            <a:off x="1035050" y="3359150"/>
            <a:ext cx="8001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14400" indent="342900">
              <a:spcBef>
                <a:spcPct val="20000"/>
              </a:spcBef>
              <a:buClr>
                <a:schemeClr val="tx1"/>
              </a:buClr>
              <a:buSzPct val="90000"/>
              <a:buFont typeface="Wingdings" pitchFamily="2" charset="2"/>
              <a:buChar char="Ø"/>
            </a:pPr>
            <a:r>
              <a:rPr lang="en-US" sz="2600"/>
              <a:t>Positions that report to the CFO:</a:t>
            </a:r>
          </a:p>
          <a:p>
            <a:pPr marL="2171700" lvl="1" indent="-342900">
              <a:spcBef>
                <a:spcPct val="20000"/>
              </a:spcBef>
              <a:buClr>
                <a:schemeClr val="tx1"/>
              </a:buClr>
              <a:buSzPct val="90000"/>
              <a:buFont typeface="Wingdings" pitchFamily="2" charset="2"/>
              <a:buChar char="Ø"/>
            </a:pPr>
            <a:r>
              <a:rPr lang="en-US" sz="2600"/>
              <a:t>The chief accountant prepares financial statements, oversees the firm’s cost accounting systems, prepares taxes and works closely with the firm’s external auditors.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1835150" y="44450"/>
            <a:ext cx="6927850" cy="126841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Managing the Financial Function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7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7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8916" grpId="0" autoUpdateAnimBg="0"/>
      <p:bldP spid="678917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021AD73-B7AF-4782-804B-CC13BCF599D5}" type="slidenum">
              <a:rPr lang="en-US"/>
              <a:pPr/>
              <a:t>23</a:t>
            </a:fld>
            <a:endParaRPr lang="en-US"/>
          </a:p>
        </p:txBody>
      </p:sp>
      <p:sp>
        <p:nvSpPr>
          <p:cNvPr id="680963" name="Rectangle 3"/>
          <p:cNvSpPr>
            <a:spLocks noChangeArrowheads="1"/>
          </p:cNvSpPr>
          <p:nvPr/>
        </p:nvSpPr>
        <p:spPr bwMode="auto">
          <a:xfrm>
            <a:off x="827088" y="3213100"/>
            <a:ext cx="7924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197100" lvl="1" indent="-3683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90000"/>
              <a:buFont typeface="Wingdings" pitchFamily="2" charset="2"/>
              <a:buChar char="Ø"/>
            </a:pPr>
            <a:r>
              <a:rPr lang="en-US" sz="2600"/>
              <a:t>The Treasurer looks after the collection and disbursement of cash, invests excess cash, raises new capital, handles foreign exchange and oversees the firm’s pension fund managers.</a:t>
            </a:r>
          </a:p>
        </p:txBody>
      </p:sp>
      <p:sp>
        <p:nvSpPr>
          <p:cNvPr id="24579" name="Rectangle 5"/>
          <p:cNvSpPr>
            <a:spLocks noChangeArrowheads="1"/>
          </p:cNvSpPr>
          <p:nvPr/>
        </p:nvSpPr>
        <p:spPr bwMode="auto">
          <a:xfrm>
            <a:off x="1331913" y="2390775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52500" lvl="1" indent="-4953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90000"/>
              <a:buFont typeface="Wingdings" pitchFamily="2" charset="2"/>
              <a:buChar char="Ø"/>
            </a:pPr>
            <a:r>
              <a:rPr lang="en-US" sz="2600"/>
              <a:t>CFO’s Key Financial Reports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1835150" y="44450"/>
            <a:ext cx="6927850" cy="126841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Managing the Financial Function</a:t>
            </a:r>
          </a:p>
        </p:txBody>
      </p:sp>
      <p:sp>
        <p:nvSpPr>
          <p:cNvPr id="52230" name="Rectangle 3"/>
          <p:cNvSpPr>
            <a:spLocks noChangeArrowheads="1"/>
          </p:cNvSpPr>
          <p:nvPr/>
        </p:nvSpPr>
        <p:spPr bwMode="auto">
          <a:xfrm>
            <a:off x="1835150" y="1268413"/>
            <a:ext cx="79930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2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Chief Financial Officer (CFO)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8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0963" grpId="0" autoUpdateAnimBg="0"/>
      <p:bldP spid="2457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188FECB-AEED-494C-85AC-8621E9ABA768}" type="slidenum">
              <a:rPr lang="en-US"/>
              <a:pPr/>
              <a:t>24</a:t>
            </a:fld>
            <a:endParaRPr lang="en-US"/>
          </a:p>
        </p:txBody>
      </p:sp>
      <p:sp>
        <p:nvSpPr>
          <p:cNvPr id="726020" name="Rectangle 4"/>
          <p:cNvSpPr>
            <a:spLocks noGrp="1" noChangeArrowheads="1"/>
          </p:cNvSpPr>
          <p:nvPr/>
        </p:nvSpPr>
        <p:spPr bwMode="auto">
          <a:xfrm>
            <a:off x="869950" y="2705100"/>
            <a:ext cx="80232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171700" lvl="1" indent="-342900" eaLnBrk="0" hangingPunct="0">
              <a:buClr>
                <a:schemeClr val="tx1"/>
              </a:buClr>
              <a:buSzPct val="90000"/>
              <a:buFont typeface="Wingdings" pitchFamily="2" charset="2"/>
              <a:buChar char="Ø"/>
            </a:pPr>
            <a:r>
              <a:rPr lang="en-US" sz="2600"/>
              <a:t>The Internal Auditor is responsible for in-depth risk assessments, performing audits of high-risk areas.</a:t>
            </a:r>
            <a:endParaRPr lang="en-US" sz="2600">
              <a:solidFill>
                <a:schemeClr val="accent2"/>
              </a:solidFill>
            </a:endParaRPr>
          </a:p>
        </p:txBody>
      </p:sp>
      <p:sp>
        <p:nvSpPr>
          <p:cNvPr id="21508" name="Rectangle 9"/>
          <p:cNvSpPr>
            <a:spLocks noChangeArrowheads="1"/>
          </p:cNvSpPr>
          <p:nvPr/>
        </p:nvSpPr>
        <p:spPr bwMode="auto">
          <a:xfrm>
            <a:off x="1331913" y="2133600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52500" lvl="1" indent="-4953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90000"/>
              <a:buFont typeface="Wingdings" pitchFamily="2" charset="2"/>
              <a:buChar char="Ø"/>
            </a:pPr>
            <a:r>
              <a:rPr lang="en-US" sz="2600"/>
              <a:t>CFO’s Key Financial Reports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1835150" y="44450"/>
            <a:ext cx="6927850" cy="126841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Managing the Financial Function</a:t>
            </a:r>
          </a:p>
        </p:txBody>
      </p:sp>
      <p:sp>
        <p:nvSpPr>
          <p:cNvPr id="6" name="Rectangle 4"/>
          <p:cNvSpPr>
            <a:spLocks noGrp="1" noChangeArrowheads="1"/>
          </p:cNvSpPr>
          <p:nvPr/>
        </p:nvSpPr>
        <p:spPr bwMode="auto">
          <a:xfrm>
            <a:off x="869950" y="4192588"/>
            <a:ext cx="8382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171700" lvl="1" indent="-342900" eaLnBrk="0" hangingPunct="0">
              <a:buClr>
                <a:schemeClr val="tx1"/>
              </a:buClr>
              <a:buSzPct val="90000"/>
              <a:buFont typeface="Wingdings" pitchFamily="2" charset="2"/>
              <a:buChar char="Ø"/>
            </a:pPr>
            <a:r>
              <a:rPr lang="en-US" sz="2600"/>
              <a:t>The Risk Manager manages the firm’s risk exposure in financial markets and the relationships with insurance providers.</a:t>
            </a:r>
            <a:endParaRPr lang="en-US" sz="2600">
              <a:solidFill>
                <a:schemeClr val="accent2"/>
              </a:solidFill>
            </a:endParaRPr>
          </a:p>
        </p:txBody>
      </p:sp>
      <p:sp>
        <p:nvSpPr>
          <p:cNvPr id="54279" name="Rectangle 3"/>
          <p:cNvSpPr>
            <a:spLocks noChangeArrowheads="1"/>
          </p:cNvSpPr>
          <p:nvPr/>
        </p:nvSpPr>
        <p:spPr bwMode="auto">
          <a:xfrm>
            <a:off x="1835150" y="1268413"/>
            <a:ext cx="79930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2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Chief Financial Officer (CFO)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6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6020" grpId="0" autoUpdateAnimBg="0"/>
      <p:bldP spid="6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E968559-F001-411B-966F-2AFE76CE9473}" type="slidenum">
              <a:rPr lang="en-US"/>
              <a:pPr/>
              <a:t>25</a:t>
            </a:fld>
            <a:endParaRPr lang="en-US"/>
          </a:p>
        </p:txBody>
      </p:sp>
      <p:sp>
        <p:nvSpPr>
          <p:cNvPr id="5632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835150" y="1196975"/>
            <a:ext cx="6102350" cy="609600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  <a:defRPr/>
            </a:pPr>
            <a:r>
              <a:rPr lang="en-US" sz="260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External Auditors</a:t>
            </a:r>
          </a:p>
        </p:txBody>
      </p:sp>
      <p:sp>
        <p:nvSpPr>
          <p:cNvPr id="683012" name="Rectangle 4"/>
          <p:cNvSpPr>
            <a:spLocks noChangeArrowheads="1"/>
          </p:cNvSpPr>
          <p:nvPr/>
        </p:nvSpPr>
        <p:spPr bwMode="auto">
          <a:xfrm>
            <a:off x="1042988" y="2227263"/>
            <a:ext cx="8153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257300" indent="-342900">
              <a:spcBef>
                <a:spcPct val="20000"/>
              </a:spcBef>
              <a:buClr>
                <a:schemeClr val="tx1"/>
              </a:buClr>
              <a:buSzPct val="90000"/>
              <a:buFont typeface="Wingdings" pitchFamily="2" charset="2"/>
              <a:buChar char="Ø"/>
            </a:pPr>
            <a:r>
              <a:rPr lang="en-US" sz="2600"/>
              <a:t>Provide an independent annual audit of the firm’s financial statements.</a:t>
            </a:r>
          </a:p>
        </p:txBody>
      </p:sp>
      <p:sp>
        <p:nvSpPr>
          <p:cNvPr id="683013" name="Rectangle 5"/>
          <p:cNvSpPr>
            <a:spLocks noChangeArrowheads="1"/>
          </p:cNvSpPr>
          <p:nvPr/>
        </p:nvSpPr>
        <p:spPr bwMode="auto">
          <a:xfrm>
            <a:off x="1042988" y="3524250"/>
            <a:ext cx="7924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257300" indent="-342900">
              <a:spcBef>
                <a:spcPct val="20000"/>
              </a:spcBef>
              <a:buClr>
                <a:schemeClr val="tx1"/>
              </a:buClr>
              <a:buSzPct val="90000"/>
              <a:buFont typeface="Wingdings" pitchFamily="2" charset="2"/>
              <a:buChar char="Ø"/>
            </a:pPr>
            <a:r>
              <a:rPr lang="en-US" sz="2600"/>
              <a:t>Ensure that the financial numbers are reasonably accurate, and accounting principles have been consistently applied.</a:t>
            </a:r>
            <a:endParaRPr lang="en-US" sz="2600">
              <a:solidFill>
                <a:schemeClr val="accent2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1835150" y="44450"/>
            <a:ext cx="6927850" cy="126841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Managing the Financial Function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8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8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3012" grpId="0" autoUpdateAnimBg="0"/>
      <p:bldP spid="683013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7260D26-A0BC-45B6-95FB-8D3EC62EE946}" type="slidenum">
              <a:rPr lang="en-US"/>
              <a:pPr/>
              <a:t>26</a:t>
            </a:fld>
            <a:endParaRPr lang="en-US"/>
          </a:p>
        </p:txBody>
      </p:sp>
      <p:sp>
        <p:nvSpPr>
          <p:cNvPr id="27650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839913" y="1268413"/>
            <a:ext cx="7772400" cy="533400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  <a:defRPr/>
            </a:pPr>
            <a:r>
              <a:rPr lang="en-US" sz="260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Audit Committee</a:t>
            </a:r>
          </a:p>
        </p:txBody>
      </p:sp>
      <p:sp>
        <p:nvSpPr>
          <p:cNvPr id="685060" name="Rectangle 4"/>
          <p:cNvSpPr>
            <a:spLocks noChangeArrowheads="1"/>
          </p:cNvSpPr>
          <p:nvPr/>
        </p:nvSpPr>
        <p:spPr bwMode="auto">
          <a:xfrm>
            <a:off x="1042988" y="2108200"/>
            <a:ext cx="7772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257300" indent="-342900">
              <a:spcBef>
                <a:spcPct val="20000"/>
              </a:spcBef>
              <a:buClr>
                <a:schemeClr val="tx1"/>
              </a:buClr>
              <a:buSzPct val="90000"/>
              <a:buFont typeface="Wingdings" pitchFamily="2" charset="2"/>
              <a:buChar char="Ø"/>
            </a:pPr>
            <a:r>
              <a:rPr lang="en-US" sz="2600"/>
              <a:t>Approves the external auditor’s fees and engagement letter.  The external auditor cannot be fired or terminated without the audit committee’s approval.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1820863" y="44450"/>
            <a:ext cx="6999287" cy="126841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Managing the Financial Function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8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5060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7C62D28-67DF-4910-B4D3-B6254BABE50D}" type="slidenum">
              <a:rPr lang="en-US"/>
              <a:pPr/>
              <a:t>27</a:t>
            </a:fld>
            <a:endParaRPr lang="en-US"/>
          </a:p>
        </p:txBody>
      </p:sp>
      <p:sp>
        <p:nvSpPr>
          <p:cNvPr id="23554" name="Title 1"/>
          <p:cNvSpPr>
            <a:spLocks noGrp="1"/>
          </p:cNvSpPr>
          <p:nvPr>
            <p:ph type="title" idx="4294967295"/>
          </p:nvPr>
        </p:nvSpPr>
        <p:spPr>
          <a:xfrm>
            <a:off x="1763713" y="115888"/>
            <a:ext cx="7170737" cy="1143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GB" sz="36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Exhibit 1.3: Simplified Corporate Organisation Chart</a:t>
            </a:r>
          </a:p>
        </p:txBody>
      </p:sp>
      <p:pic>
        <p:nvPicPr>
          <p:cNvPr id="2458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38" y="1357313"/>
            <a:ext cx="6334125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535DDAF-9A64-4A24-BB25-D95112FDA770}" type="slidenum">
              <a:rPr lang="en-US"/>
              <a:pPr/>
              <a:t>28</a:t>
            </a:fld>
            <a:endParaRPr lang="en-US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38325" y="44450"/>
            <a:ext cx="6981825" cy="126841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Goal of the Firm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763713" y="1196975"/>
            <a:ext cx="7129462" cy="5334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GB" sz="260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What Should Management Maximise? </a:t>
            </a:r>
          </a:p>
        </p:txBody>
      </p:sp>
      <p:sp>
        <p:nvSpPr>
          <p:cNvPr id="687108" name="Rectangle 4"/>
          <p:cNvSpPr>
            <a:spLocks noChangeArrowheads="1"/>
          </p:cNvSpPr>
          <p:nvPr/>
        </p:nvSpPr>
        <p:spPr bwMode="auto">
          <a:xfrm>
            <a:off x="1042988" y="2133600"/>
            <a:ext cx="7315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260475" indent="-346075">
              <a:spcBef>
                <a:spcPct val="20000"/>
              </a:spcBef>
              <a:buClr>
                <a:schemeClr val="tx1"/>
              </a:buClr>
              <a:buSzPct val="90000"/>
              <a:buFont typeface="Wingdings" pitchFamily="2" charset="2"/>
              <a:buChar char="Ø"/>
            </a:pPr>
            <a:r>
              <a:rPr lang="en-GB" sz="2600"/>
              <a:t>Minimising risk or maximising profits without regard to the other is not a successful strategy.</a:t>
            </a:r>
          </a:p>
        </p:txBody>
      </p:sp>
      <p:sp>
        <p:nvSpPr>
          <p:cNvPr id="687109" name="Rectangle 5"/>
          <p:cNvSpPr>
            <a:spLocks noChangeArrowheads="1"/>
          </p:cNvSpPr>
          <p:nvPr/>
        </p:nvSpPr>
        <p:spPr bwMode="auto">
          <a:xfrm>
            <a:off x="1042988" y="3581400"/>
            <a:ext cx="6781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260475" indent="-346075">
              <a:spcBef>
                <a:spcPct val="20000"/>
              </a:spcBef>
              <a:buClr>
                <a:schemeClr val="tx1"/>
              </a:buClr>
              <a:buSzPct val="90000"/>
              <a:buFont typeface="Wingdings" pitchFamily="2" charset="2"/>
              <a:buChar char="Ø"/>
            </a:pPr>
            <a:r>
              <a:rPr lang="en-GB" sz="2600"/>
              <a:t>Why not maximise profits?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900113" y="4170363"/>
            <a:ext cx="7467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171700" indent="-342900">
              <a:spcBef>
                <a:spcPct val="20000"/>
              </a:spcBef>
              <a:buClr>
                <a:schemeClr val="tx1"/>
              </a:buClr>
              <a:buSzPct val="90000"/>
              <a:buFont typeface="Wingdings" pitchFamily="2" charset="2"/>
              <a:buChar char="Ø"/>
            </a:pPr>
            <a:r>
              <a:rPr lang="en-GB" sz="2600"/>
              <a:t>With creative accounting the firm can manipulate the profit figures.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900113" y="5178425"/>
            <a:ext cx="7543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171700" indent="-342900">
              <a:spcBef>
                <a:spcPct val="20000"/>
              </a:spcBef>
              <a:buClr>
                <a:schemeClr val="tx1"/>
              </a:buClr>
              <a:buSzPct val="90000"/>
              <a:buFont typeface="Wingdings" pitchFamily="2" charset="2"/>
              <a:buChar char="Ø"/>
            </a:pPr>
            <a:r>
              <a:rPr lang="en-GB" sz="2600"/>
              <a:t>Accounting profits are not necessarily the same as cash flows.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8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8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7108" grpId="0" autoUpdateAnimBg="0"/>
      <p:bldP spid="687109" grpId="0" autoUpdateAnimBg="0"/>
      <p:bldP spid="6" grpId="0" autoUpdateAnimBg="0"/>
      <p:bldP spid="7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7294A56-E614-4B42-B6A8-E2D0039A9122}" type="slidenum">
              <a:rPr lang="en-US"/>
              <a:pPr/>
              <a:t>29</a:t>
            </a:fld>
            <a:endParaRPr lang="en-US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38325" y="44450"/>
            <a:ext cx="6981825" cy="126841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Goal of the Firm</a:t>
            </a:r>
          </a:p>
        </p:txBody>
      </p:sp>
      <p:sp>
        <p:nvSpPr>
          <p:cNvPr id="689156" name="Rectangle 4"/>
          <p:cNvSpPr>
            <a:spLocks noChangeArrowheads="1"/>
          </p:cNvSpPr>
          <p:nvPr/>
        </p:nvSpPr>
        <p:spPr bwMode="auto">
          <a:xfrm>
            <a:off x="900113" y="2743200"/>
            <a:ext cx="7391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165350" indent="-450850">
              <a:spcBef>
                <a:spcPct val="20000"/>
              </a:spcBef>
              <a:buClr>
                <a:schemeClr val="tx1"/>
              </a:buClr>
              <a:buSzPct val="90000"/>
              <a:buFont typeface="Wingdings" pitchFamily="2" charset="2"/>
              <a:buChar char="Ø"/>
            </a:pPr>
            <a:r>
              <a:rPr lang="en-GB" sz="2600"/>
              <a:t>Profit maximisation does not tell us when cash flows are to be received.</a:t>
            </a: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1073150" y="2133600"/>
            <a:ext cx="7315200" cy="4889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1257300" indent="-342900">
              <a:spcBef>
                <a:spcPct val="20000"/>
              </a:spcBef>
              <a:buClr>
                <a:schemeClr val="tx1"/>
              </a:buClr>
              <a:buSzPct val="90000"/>
              <a:buFont typeface="Wingdings" pitchFamily="2" charset="2"/>
              <a:buChar char="Ø"/>
            </a:pPr>
            <a:r>
              <a:rPr lang="en-GB" sz="2600"/>
              <a:t>Why not maximise profits?</a:t>
            </a:r>
            <a:endParaRPr lang="en-GB" sz="2400"/>
          </a:p>
        </p:txBody>
      </p:sp>
      <p:sp>
        <p:nvSpPr>
          <p:cNvPr id="689158" name="Rectangle 6"/>
          <p:cNvSpPr>
            <a:spLocks noChangeArrowheads="1"/>
          </p:cNvSpPr>
          <p:nvPr/>
        </p:nvSpPr>
        <p:spPr bwMode="auto">
          <a:xfrm>
            <a:off x="900113" y="4221163"/>
            <a:ext cx="7315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165350" indent="-336550">
              <a:spcBef>
                <a:spcPct val="20000"/>
              </a:spcBef>
              <a:buClr>
                <a:schemeClr val="tx1"/>
              </a:buClr>
              <a:buSzPct val="90000"/>
              <a:buFont typeface="Wingdings" pitchFamily="2" charset="2"/>
              <a:buChar char="Ø"/>
            </a:pPr>
            <a:r>
              <a:rPr lang="en-GB" sz="2600"/>
              <a:t>Profit maximisation ignores the uncertainty or risk associated with cash flows.</a:t>
            </a:r>
          </a:p>
        </p:txBody>
      </p:sp>
      <p:sp>
        <p:nvSpPr>
          <p:cNvPr id="64519" name="Rectangle 3"/>
          <p:cNvSpPr>
            <a:spLocks noChangeArrowheads="1"/>
          </p:cNvSpPr>
          <p:nvPr/>
        </p:nvSpPr>
        <p:spPr bwMode="auto">
          <a:xfrm>
            <a:off x="1763713" y="1166813"/>
            <a:ext cx="712946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GB" sz="2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What Should Management Maximise?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8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8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9156" grpId="0" autoUpdateAnimBg="0"/>
      <p:bldP spid="689158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Χρηματοδότηση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525962"/>
          </a:xfrm>
        </p:spPr>
        <p:txBody>
          <a:bodyPr/>
          <a:lstStyle/>
          <a:p>
            <a:pPr eaLnBrk="1" hangingPunct="1"/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pPr eaLnBrk="1" hangingPunct="1"/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Πανεπιστήμιο Αιγαίου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pPr eaLnBrk="1" hangingPunct="1"/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1843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5054600"/>
            <a:ext cx="6480175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Θέση αριθμού διαφάνειας 5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52066ED-54F6-49E1-A098-5FA3FB2FD820}" type="slidenum">
              <a:rPr lang="el-GR">
                <a:solidFill>
                  <a:prstClr val="black">
                    <a:tint val="75000"/>
                  </a:prstClr>
                </a:solidFill>
                <a:cs typeface="Arial" charset="0"/>
              </a:rPr>
              <a:pPr>
                <a:defRPr/>
              </a:pPr>
              <a:t>3</a:t>
            </a:fld>
            <a:endParaRPr lang="el-GR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9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A9ABA88-B443-44B1-A0B2-D6C0E5124EAA}" type="slidenum">
              <a:rPr lang="en-US"/>
              <a:pPr/>
              <a:t>30</a:t>
            </a:fld>
            <a:endParaRPr lang="en-US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63713" y="44450"/>
            <a:ext cx="7056437" cy="126841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Goal of the Firm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835150" y="1138238"/>
            <a:ext cx="7058025" cy="561975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GB" sz="260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Maximise the Value of the Firm’s Share Price</a:t>
            </a:r>
          </a:p>
        </p:txBody>
      </p:sp>
      <p:sp>
        <p:nvSpPr>
          <p:cNvPr id="691204" name="Rectangle 4"/>
          <p:cNvSpPr>
            <a:spLocks noChangeArrowheads="1"/>
          </p:cNvSpPr>
          <p:nvPr/>
        </p:nvSpPr>
        <p:spPr bwMode="auto">
          <a:xfrm>
            <a:off x="1068388" y="2070100"/>
            <a:ext cx="7391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257300" indent="-342900">
              <a:spcBef>
                <a:spcPct val="20000"/>
              </a:spcBef>
              <a:buClr>
                <a:schemeClr val="tx1"/>
              </a:buClr>
              <a:buSzPct val="90000"/>
              <a:buFont typeface="Wingdings" pitchFamily="2" charset="2"/>
              <a:buChar char="Ø"/>
            </a:pPr>
            <a:r>
              <a:rPr lang="en-GB" sz="2600"/>
              <a:t>When analysts and investors determine the value of a firm’s shares, they consider:</a:t>
            </a:r>
            <a:endParaRPr lang="en-GB" sz="2800"/>
          </a:p>
        </p:txBody>
      </p:sp>
      <p:sp>
        <p:nvSpPr>
          <p:cNvPr id="691205" name="Rectangle 5"/>
          <p:cNvSpPr>
            <a:spLocks noChangeArrowheads="1"/>
          </p:cNvSpPr>
          <p:nvPr/>
        </p:nvSpPr>
        <p:spPr bwMode="auto">
          <a:xfrm>
            <a:off x="831850" y="3255963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171700" indent="-342900">
              <a:spcBef>
                <a:spcPct val="20000"/>
              </a:spcBef>
              <a:buClr>
                <a:schemeClr val="tx1"/>
              </a:buClr>
              <a:buSzPct val="90000"/>
              <a:buFont typeface="Wingdings" pitchFamily="2" charset="2"/>
              <a:buChar char="Ø"/>
            </a:pPr>
            <a:r>
              <a:rPr lang="en-GB" sz="2600"/>
              <a:t>The size of the expected cash flows.</a:t>
            </a:r>
            <a:endParaRPr lang="en-GB" sz="2800"/>
          </a:p>
        </p:txBody>
      </p:sp>
      <p:sp>
        <p:nvSpPr>
          <p:cNvPr id="691206" name="Rectangle 6"/>
          <p:cNvSpPr>
            <a:spLocks noChangeArrowheads="1"/>
          </p:cNvSpPr>
          <p:nvPr/>
        </p:nvSpPr>
        <p:spPr bwMode="auto">
          <a:xfrm>
            <a:off x="1060450" y="4776788"/>
            <a:ext cx="7543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260475" indent="-346075">
              <a:spcBef>
                <a:spcPct val="20000"/>
              </a:spcBef>
              <a:buClr>
                <a:schemeClr val="tx1"/>
              </a:buClr>
              <a:buSzPct val="90000"/>
              <a:buFont typeface="Wingdings" pitchFamily="2" charset="2"/>
              <a:buChar char="Ø"/>
            </a:pPr>
            <a:r>
              <a:rPr lang="en-US" sz="2600"/>
              <a:t>The mechanism for determining share prices overcomes all the cash-flow objections raised.</a:t>
            </a:r>
            <a:endParaRPr lang="en-US" sz="2600">
              <a:solidFill>
                <a:schemeClr val="accent2"/>
              </a:solidFill>
            </a:endParaRPr>
          </a:p>
        </p:txBody>
      </p:sp>
      <p:sp>
        <p:nvSpPr>
          <p:cNvPr id="691207" name="Rectangle 7"/>
          <p:cNvSpPr>
            <a:spLocks noChangeArrowheads="1"/>
          </p:cNvSpPr>
          <p:nvPr/>
        </p:nvSpPr>
        <p:spPr bwMode="auto">
          <a:xfrm>
            <a:off x="827088" y="3687763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171700" indent="-342900">
              <a:spcBef>
                <a:spcPct val="20000"/>
              </a:spcBef>
              <a:buClr>
                <a:schemeClr val="tx1"/>
              </a:buClr>
              <a:buSzPct val="90000"/>
              <a:buFont typeface="Wingdings" pitchFamily="2" charset="2"/>
              <a:buChar char="Ø"/>
            </a:pPr>
            <a:r>
              <a:rPr lang="en-GB" sz="2600"/>
              <a:t>The timing of the cash flows.</a:t>
            </a:r>
          </a:p>
        </p:txBody>
      </p:sp>
      <p:sp>
        <p:nvSpPr>
          <p:cNvPr id="691208" name="Rectangle 8"/>
          <p:cNvSpPr>
            <a:spLocks noChangeArrowheads="1"/>
          </p:cNvSpPr>
          <p:nvPr/>
        </p:nvSpPr>
        <p:spPr bwMode="auto">
          <a:xfrm>
            <a:off x="831850" y="4149725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171700" indent="-342900">
              <a:spcBef>
                <a:spcPct val="20000"/>
              </a:spcBef>
              <a:buClr>
                <a:schemeClr val="tx1"/>
              </a:buClr>
              <a:buSzPct val="90000"/>
              <a:buFont typeface="Wingdings" pitchFamily="2" charset="2"/>
              <a:buChar char="Ø"/>
            </a:pPr>
            <a:r>
              <a:rPr lang="en-GB" sz="2600"/>
              <a:t>The riskiness of the cash flows.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9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9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9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9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9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1204" grpId="0" autoUpdateAnimBg="0"/>
      <p:bldP spid="691205" grpId="0" autoUpdateAnimBg="0"/>
      <p:bldP spid="691206" grpId="0" autoUpdateAnimBg="0"/>
      <p:bldP spid="691207" grpId="0" autoUpdateAnimBg="0"/>
      <p:bldP spid="691208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FEA8CE4-F866-4BAF-8D58-9EFC513B84A2}" type="slidenum">
              <a:rPr lang="en-US"/>
              <a:pPr/>
              <a:t>31</a:t>
            </a:fld>
            <a:endParaRPr lang="en-US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38325" y="44450"/>
            <a:ext cx="6981825" cy="126841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Goal of the Firm</a:t>
            </a:r>
          </a:p>
        </p:txBody>
      </p:sp>
      <p:sp>
        <p:nvSpPr>
          <p:cNvPr id="691204" name="Rectangle 4"/>
          <p:cNvSpPr>
            <a:spLocks noChangeArrowheads="1"/>
          </p:cNvSpPr>
          <p:nvPr/>
        </p:nvSpPr>
        <p:spPr bwMode="auto">
          <a:xfrm>
            <a:off x="1042988" y="2133600"/>
            <a:ext cx="7391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257300" indent="-342900">
              <a:spcBef>
                <a:spcPct val="20000"/>
              </a:spcBef>
              <a:buClr>
                <a:schemeClr val="tx1"/>
              </a:buClr>
              <a:buSzPct val="90000"/>
              <a:buFont typeface="Wingdings" pitchFamily="2" charset="2"/>
              <a:buChar char="Ø"/>
            </a:pPr>
            <a:r>
              <a:rPr lang="en-GB" sz="2600"/>
              <a:t>An appropriate goal for financial management is to maximise the current value of the firm’s shares.</a:t>
            </a:r>
            <a:endParaRPr lang="en-GB" sz="280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068388" y="3646488"/>
            <a:ext cx="7391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257300" indent="-342900">
              <a:spcBef>
                <a:spcPct val="20000"/>
              </a:spcBef>
              <a:buClr>
                <a:schemeClr val="tx1"/>
              </a:buClr>
              <a:buSzPct val="90000"/>
              <a:buFont typeface="Wingdings" pitchFamily="2" charset="2"/>
              <a:buChar char="Ø"/>
            </a:pPr>
            <a:r>
              <a:rPr lang="en-GB" sz="2600"/>
              <a:t>For private companies and partnerships, the goal is to maximise the current value of owner’s equity.</a:t>
            </a:r>
            <a:endParaRPr lang="en-GB" sz="2800"/>
          </a:p>
        </p:txBody>
      </p:sp>
      <p:sp>
        <p:nvSpPr>
          <p:cNvPr id="68614" name="Rectangle 3"/>
          <p:cNvSpPr>
            <a:spLocks noChangeArrowheads="1"/>
          </p:cNvSpPr>
          <p:nvPr/>
        </p:nvSpPr>
        <p:spPr bwMode="auto">
          <a:xfrm>
            <a:off x="1835150" y="1138238"/>
            <a:ext cx="70580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GB" sz="2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Maximise the Value of the Firm’s Share Price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9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1204" grpId="0" autoUpdateAnimBg="0"/>
      <p:bldP spid="9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C17FC68-0800-4C44-BBD3-FA32ECDB0220}" type="slidenum">
              <a:rPr lang="en-US"/>
              <a:pPr/>
              <a:t>32</a:t>
            </a:fld>
            <a:endParaRPr lang="en-US"/>
          </a:p>
        </p:txBody>
      </p:sp>
      <p:sp>
        <p:nvSpPr>
          <p:cNvPr id="28674" name="Title 1"/>
          <p:cNvSpPr>
            <a:spLocks noGrp="1"/>
          </p:cNvSpPr>
          <p:nvPr>
            <p:ph type="title" idx="4294967295"/>
          </p:nvPr>
        </p:nvSpPr>
        <p:spPr>
          <a:xfrm>
            <a:off x="1763713" y="228600"/>
            <a:ext cx="7018337" cy="1143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6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Exhibit 1.4: Major Factors Affecting Share Prices</a:t>
            </a:r>
          </a:p>
        </p:txBody>
      </p:sp>
      <p:pic>
        <p:nvPicPr>
          <p:cNvPr id="2970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88" y="857250"/>
            <a:ext cx="6276975" cy="513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7F1A96E-9814-403A-BADD-4E7348052718}" type="slidenum">
              <a:rPr lang="en-US"/>
              <a:pPr/>
              <a:t>33</a:t>
            </a:fld>
            <a:endParaRPr lang="en-US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35150" y="152400"/>
            <a:ext cx="6927850" cy="126841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Goal of the Firm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835150" y="1600200"/>
            <a:ext cx="6927850" cy="609600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</a:pPr>
            <a:r>
              <a:rPr lang="en-US" smtClean="0"/>
              <a:t>Can Management Decisions Affect Share Prices?</a:t>
            </a:r>
          </a:p>
        </p:txBody>
      </p:sp>
      <p:sp>
        <p:nvSpPr>
          <p:cNvPr id="693252" name="Rectangle 4"/>
          <p:cNvSpPr>
            <a:spLocks noChangeArrowheads="1"/>
          </p:cNvSpPr>
          <p:nvPr/>
        </p:nvSpPr>
        <p:spPr bwMode="auto">
          <a:xfrm>
            <a:off x="1047750" y="2976563"/>
            <a:ext cx="7772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257300" indent="-342900">
              <a:spcBef>
                <a:spcPct val="20000"/>
              </a:spcBef>
              <a:buClr>
                <a:schemeClr val="tx1"/>
              </a:buClr>
              <a:buSzPct val="90000"/>
              <a:buFont typeface="Wingdings" pitchFamily="2" charset="2"/>
              <a:buChar char="Ø"/>
            </a:pPr>
            <a:r>
              <a:rPr lang="en-US" sz="2600"/>
              <a:t>YES!!!</a:t>
            </a:r>
            <a:endParaRPr lang="en-US" sz="260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9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3252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717AE9E-FD28-4212-97F4-C009A21C097E}" type="slidenum">
              <a:rPr lang="en-US"/>
              <a:pPr/>
              <a:t>34</a:t>
            </a:fld>
            <a:endParaRPr lang="en-US"/>
          </a:p>
        </p:txBody>
      </p:sp>
      <p:sp>
        <p:nvSpPr>
          <p:cNvPr id="30724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1835150" y="44450"/>
            <a:ext cx="7235825" cy="126841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6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Agency Conflicts:</a:t>
            </a:r>
            <a:br>
              <a:rPr lang="en-US" sz="36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6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Separation of Ownership and Control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871663" y="1341438"/>
            <a:ext cx="4572000" cy="533400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  <a:defRPr/>
            </a:pPr>
            <a:r>
              <a:rPr lang="en-US" sz="260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Ownership and Control</a:t>
            </a:r>
          </a:p>
        </p:txBody>
      </p:sp>
      <p:sp>
        <p:nvSpPr>
          <p:cNvPr id="695300" name="Rectangle 4"/>
          <p:cNvSpPr>
            <a:spLocks noChangeArrowheads="1"/>
          </p:cNvSpPr>
          <p:nvPr/>
        </p:nvSpPr>
        <p:spPr bwMode="auto">
          <a:xfrm>
            <a:off x="1042988" y="2209800"/>
            <a:ext cx="8153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257300" indent="-342900">
              <a:spcBef>
                <a:spcPct val="20000"/>
              </a:spcBef>
              <a:buClr>
                <a:schemeClr val="tx1"/>
              </a:buClr>
              <a:buSzPct val="90000"/>
              <a:buFont typeface="Wingdings" pitchFamily="2" charset="2"/>
              <a:buChar char="Ø"/>
            </a:pPr>
            <a:r>
              <a:rPr lang="en-US" sz="2600"/>
              <a:t>For large companies, the ownership of the firm is spread over huge number of shareholders and the firm’s owners may effectively have little control over management 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27113" y="4438650"/>
            <a:ext cx="8153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257300" indent="-342900">
              <a:spcBef>
                <a:spcPct val="20000"/>
              </a:spcBef>
              <a:buClr>
                <a:schemeClr val="tx1"/>
              </a:buClr>
              <a:buSzPct val="90000"/>
              <a:buFont typeface="Wingdings" pitchFamily="2" charset="2"/>
              <a:buChar char="Ø"/>
            </a:pPr>
            <a:r>
              <a:rPr lang="en-US" sz="2600"/>
              <a:t>Management may make decisions that benefit their self-interest rather than those of the shareholders.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9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5300" grpId="0" autoUpdateAnimBg="0"/>
      <p:bldP spid="5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BD76FEE-BFAD-4372-A251-68F8F7CF3AE9}" type="slidenum">
              <a:rPr lang="en-US"/>
              <a:pPr/>
              <a:t>35</a:t>
            </a:fld>
            <a:endParaRPr lang="en-US"/>
          </a:p>
        </p:txBody>
      </p:sp>
      <p:sp>
        <p:nvSpPr>
          <p:cNvPr id="76802" name="Rectangle 5"/>
          <p:cNvSpPr>
            <a:spLocks noChangeArrowheads="1"/>
          </p:cNvSpPr>
          <p:nvPr/>
        </p:nvSpPr>
        <p:spPr bwMode="auto">
          <a:xfrm>
            <a:off x="1768475" y="1484313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90000"/>
              <a:buFont typeface="Wingdings" pitchFamily="2" charset="2"/>
              <a:buNone/>
              <a:defRPr/>
            </a:pPr>
            <a:r>
              <a:rPr lang="en-US" sz="2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Agency Relationships</a:t>
            </a:r>
          </a:p>
        </p:txBody>
      </p:sp>
      <p:sp>
        <p:nvSpPr>
          <p:cNvPr id="720905" name="Rectangle 9"/>
          <p:cNvSpPr>
            <a:spLocks noChangeArrowheads="1"/>
          </p:cNvSpPr>
          <p:nvPr/>
        </p:nvSpPr>
        <p:spPr bwMode="auto">
          <a:xfrm>
            <a:off x="1116013" y="2209800"/>
            <a:ext cx="7772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2573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90000"/>
              <a:buFont typeface="Wingdings" pitchFamily="2" charset="2"/>
              <a:buChar char="Ø"/>
            </a:pPr>
            <a:r>
              <a:rPr lang="en-US" sz="2600"/>
              <a:t>An agency relationship arises whenever one party, called the principal, hires another party, called the agent.</a:t>
            </a:r>
            <a:endParaRPr lang="en-US" sz="2600">
              <a:solidFill>
                <a:schemeClr val="accent2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1763713" y="44450"/>
            <a:ext cx="7380287" cy="126841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6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Agency Conflicts:</a:t>
            </a:r>
            <a:br>
              <a:rPr lang="en-US" sz="36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6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Separation of Ownership and Control</a:t>
            </a: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1042988" y="3657600"/>
            <a:ext cx="7772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2573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90000"/>
              <a:buFont typeface="Wingdings" pitchFamily="2" charset="2"/>
              <a:buChar char="Ø"/>
            </a:pPr>
            <a:r>
              <a:rPr lang="en-US" sz="2600"/>
              <a:t>The relationship between shareholders (principals) and management (agents) is an agency relationship. </a:t>
            </a:r>
            <a:endParaRPr lang="en-US" sz="260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0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0905" grpId="0" autoUpdateAnimBg="0"/>
      <p:bldP spid="5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31F23A8-A6B1-4A38-BE60-5994C4BD70B0}" type="slidenum">
              <a:rPr lang="en-US"/>
              <a:pPr/>
              <a:t>36</a:t>
            </a:fld>
            <a:endParaRPr lang="en-US"/>
          </a:p>
        </p:txBody>
      </p:sp>
      <p:sp>
        <p:nvSpPr>
          <p:cNvPr id="78850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1835150" y="1455738"/>
            <a:ext cx="7129463" cy="5334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sz="260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Do Managers Really Want to Maximise the Share Price?</a:t>
            </a:r>
          </a:p>
        </p:txBody>
      </p:sp>
      <p:sp>
        <p:nvSpPr>
          <p:cNvPr id="697348" name="Rectangle 4"/>
          <p:cNvSpPr>
            <a:spLocks noChangeArrowheads="1"/>
          </p:cNvSpPr>
          <p:nvPr/>
        </p:nvSpPr>
        <p:spPr bwMode="auto">
          <a:xfrm>
            <a:off x="1042988" y="264636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2573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90000"/>
              <a:buFont typeface="Wingdings" pitchFamily="2" charset="2"/>
              <a:buChar char="Ø"/>
            </a:pPr>
            <a:r>
              <a:rPr lang="en-GB" sz="2600"/>
              <a:t>Shareholders own the company but managers control the money and have the opportunity to use it for their own benefit.</a:t>
            </a:r>
          </a:p>
        </p:txBody>
      </p:sp>
      <p:sp>
        <p:nvSpPr>
          <p:cNvPr id="697349" name="Rectangle 5"/>
          <p:cNvSpPr>
            <a:spLocks noChangeArrowheads="1"/>
          </p:cNvSpPr>
          <p:nvPr/>
        </p:nvSpPr>
        <p:spPr bwMode="auto">
          <a:xfrm>
            <a:off x="1835150" y="3971925"/>
            <a:ext cx="807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tx1"/>
              </a:buClr>
              <a:buSzPct val="90000"/>
              <a:buFont typeface="Wingdings" pitchFamily="2" charset="2"/>
              <a:buNone/>
            </a:pPr>
            <a:r>
              <a:rPr lang="en-GB" sz="2600"/>
              <a:t>Agency Costs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1835150" y="44450"/>
            <a:ext cx="7308850" cy="126841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6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Agency Conflicts:</a:t>
            </a:r>
            <a:br>
              <a:rPr lang="en-US" sz="36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6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Separation of Ownership and Control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031875" y="4645025"/>
            <a:ext cx="8077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257300" lvl="1" indent="-342900">
              <a:spcBef>
                <a:spcPct val="20000"/>
              </a:spcBef>
              <a:buClr>
                <a:schemeClr val="tx1"/>
              </a:buClr>
              <a:buSzPct val="90000"/>
              <a:buFont typeface="Wingdings" pitchFamily="2" charset="2"/>
              <a:buChar char="Ø"/>
            </a:pPr>
            <a:r>
              <a:rPr lang="en-GB" sz="2600"/>
              <a:t>The costs of the conflict of interest between the firm’s owners and its management.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9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9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7348" grpId="0" autoUpdateAnimBg="0"/>
      <p:bldP spid="697349" grpId="0" autoUpdateAnimBg="0"/>
      <p:bldP spid="6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2B81DAE-4ABD-47C3-9147-584D2750DAFC}" type="slidenum">
              <a:rPr lang="en-US"/>
              <a:pPr/>
              <a:t>37</a:t>
            </a:fld>
            <a:endParaRPr lang="en-US"/>
          </a:p>
        </p:txBody>
      </p:sp>
      <p:sp>
        <p:nvSpPr>
          <p:cNvPr id="80898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1835150" y="1412875"/>
            <a:ext cx="7080250" cy="5334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60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Aligning the Interests of Management and Shareholders</a:t>
            </a:r>
          </a:p>
        </p:txBody>
      </p:sp>
      <p:sp>
        <p:nvSpPr>
          <p:cNvPr id="699396" name="Rectangle 4"/>
          <p:cNvSpPr>
            <a:spLocks noChangeArrowheads="1"/>
          </p:cNvSpPr>
          <p:nvPr/>
        </p:nvSpPr>
        <p:spPr bwMode="auto">
          <a:xfrm>
            <a:off x="1042988" y="2871788"/>
            <a:ext cx="8153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257300" indent="-342900">
              <a:spcBef>
                <a:spcPct val="20000"/>
              </a:spcBef>
              <a:buClr>
                <a:schemeClr val="tx1"/>
              </a:buClr>
              <a:buSzPct val="90000"/>
              <a:buFont typeface="Wingdings" pitchFamily="2" charset="2"/>
              <a:buChar char="Ø"/>
            </a:pPr>
            <a:r>
              <a:rPr lang="en-US" sz="2600"/>
              <a:t>Management Compensation</a:t>
            </a:r>
          </a:p>
          <a:p>
            <a:pPr marL="2171700" lvl="1" indent="-342900">
              <a:spcBef>
                <a:spcPct val="20000"/>
              </a:spcBef>
              <a:buClr>
                <a:schemeClr val="tx1"/>
              </a:buClr>
              <a:buSzPct val="90000"/>
              <a:buFont typeface="Wingdings" pitchFamily="2" charset="2"/>
              <a:buChar char="Ø"/>
            </a:pPr>
            <a:r>
              <a:rPr lang="en-US" sz="2600"/>
              <a:t>A significant portion of management compensation should be tied to firm performance (e.g. share price).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1835150" y="44450"/>
            <a:ext cx="7308850" cy="126841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6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Agency Conflicts:</a:t>
            </a:r>
            <a:br>
              <a:rPr lang="en-US" sz="36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6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Separation of Ownership and Control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9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9396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1902BBD-7D69-4A9C-A14A-32491EC6DBC1}" type="slidenum">
              <a:rPr lang="en-US"/>
              <a:pPr/>
              <a:t>38</a:t>
            </a:fld>
            <a:endParaRPr lang="en-US"/>
          </a:p>
        </p:txBody>
      </p:sp>
      <p:sp>
        <p:nvSpPr>
          <p:cNvPr id="701444" name="Rectangle 4"/>
          <p:cNvSpPr>
            <a:spLocks noChangeArrowheads="1"/>
          </p:cNvSpPr>
          <p:nvPr/>
        </p:nvSpPr>
        <p:spPr bwMode="auto">
          <a:xfrm>
            <a:off x="1042988" y="2727325"/>
            <a:ext cx="8101012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257300" indent="-342900">
              <a:spcBef>
                <a:spcPct val="20000"/>
              </a:spcBef>
              <a:buClr>
                <a:schemeClr val="tx1"/>
              </a:buClr>
              <a:buSzPct val="90000"/>
              <a:buFont typeface="Wingdings" pitchFamily="2" charset="2"/>
              <a:buChar char="Ø"/>
            </a:pPr>
            <a:r>
              <a:rPr lang="en-GB" sz="2600"/>
              <a:t>Managerial Labour Market</a:t>
            </a:r>
          </a:p>
          <a:p>
            <a:pPr marL="1714500" lvl="1" indent="-342900">
              <a:spcBef>
                <a:spcPct val="20000"/>
              </a:spcBef>
              <a:buClr>
                <a:schemeClr val="tx1"/>
              </a:buClr>
              <a:buSzPct val="90000"/>
              <a:buFont typeface="Wingdings" pitchFamily="2" charset="2"/>
              <a:buChar char="Ø"/>
            </a:pPr>
            <a:r>
              <a:rPr lang="en-GB" sz="2600"/>
              <a:t>Firms with unethical behaviour have difficulty hiring top managers.</a:t>
            </a:r>
          </a:p>
          <a:p>
            <a:pPr marL="1714500" lvl="1" indent="-342900">
              <a:spcBef>
                <a:spcPct val="20000"/>
              </a:spcBef>
              <a:buClr>
                <a:schemeClr val="tx1"/>
              </a:buClr>
              <a:buSzPct val="90000"/>
              <a:buFont typeface="Wingdings" pitchFamily="2" charset="2"/>
              <a:buChar char="Ø"/>
            </a:pPr>
            <a:r>
              <a:rPr lang="en-GB" sz="2600"/>
              <a:t>Executives with poor performance or criminal convictions can rarely secure good positions in the future.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1835150" y="44450"/>
            <a:ext cx="7308850" cy="126841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6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Agency Conflicts:</a:t>
            </a:r>
            <a:br>
              <a:rPr lang="en-US" sz="36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6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Separation of Ownership and Control</a:t>
            </a:r>
          </a:p>
        </p:txBody>
      </p:sp>
      <p:sp>
        <p:nvSpPr>
          <p:cNvPr id="82949" name="Rectangle 2"/>
          <p:cNvSpPr>
            <a:spLocks noChangeArrowheads="1"/>
          </p:cNvSpPr>
          <p:nvPr/>
        </p:nvSpPr>
        <p:spPr bwMode="auto">
          <a:xfrm>
            <a:off x="1835150" y="1412875"/>
            <a:ext cx="70802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2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Aligning the Interests of Management and Shareholders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1444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C76AD71-882B-47AF-9F9C-8F4DE722C3C5}" type="slidenum">
              <a:rPr lang="en-US"/>
              <a:pPr/>
              <a:t>39</a:t>
            </a:fld>
            <a:endParaRPr lang="en-US"/>
          </a:p>
        </p:txBody>
      </p:sp>
      <p:sp>
        <p:nvSpPr>
          <p:cNvPr id="704516" name="Rectangle 4"/>
          <p:cNvSpPr>
            <a:spLocks noChangeArrowheads="1"/>
          </p:cNvSpPr>
          <p:nvPr/>
        </p:nvSpPr>
        <p:spPr bwMode="auto">
          <a:xfrm>
            <a:off x="1747838" y="2276475"/>
            <a:ext cx="7396162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tx1"/>
              </a:buClr>
              <a:buSzPct val="90000"/>
              <a:buFont typeface="Wingdings" pitchFamily="2" charset="2"/>
              <a:buNone/>
            </a:pPr>
            <a:r>
              <a:rPr lang="en-US" sz="2600"/>
              <a:t>Board of Directors</a:t>
            </a:r>
          </a:p>
          <a:p>
            <a:pPr marL="1257300" lvl="1" indent="-342900">
              <a:spcBef>
                <a:spcPct val="20000"/>
              </a:spcBef>
              <a:buClr>
                <a:schemeClr val="tx1"/>
              </a:buClr>
              <a:buSzPct val="90000"/>
              <a:buFont typeface="Wingdings" pitchFamily="2" charset="2"/>
              <a:buChar char="Ø"/>
            </a:pPr>
            <a:r>
              <a:rPr lang="en-US" sz="2600"/>
              <a:t>Lack of board independence is a key factor in the misalignment between board members’ and shareholders’ interests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1835150" y="44450"/>
            <a:ext cx="7308850" cy="126841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6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Agency Conflicts:</a:t>
            </a:r>
            <a:br>
              <a:rPr lang="en-US" sz="36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6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Separation of Ownership and Control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322513" y="4479925"/>
            <a:ext cx="815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tx1"/>
              </a:buClr>
              <a:buSzPct val="90000"/>
              <a:buFont typeface="Wingdings" pitchFamily="2" charset="2"/>
              <a:buNone/>
            </a:pPr>
            <a:r>
              <a:rPr lang="en-US" sz="2600"/>
              <a:t>Other Managers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322513" y="4983163"/>
            <a:ext cx="815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tx1"/>
              </a:buClr>
              <a:buSzPct val="90000"/>
              <a:buFont typeface="Wingdings" pitchFamily="2" charset="2"/>
              <a:buNone/>
            </a:pPr>
            <a:r>
              <a:rPr lang="en-US" sz="2600"/>
              <a:t>Large Shareholders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268538" y="5457825"/>
            <a:ext cx="815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tx1"/>
              </a:buClr>
              <a:buSzPct val="90000"/>
              <a:buFont typeface="Wingdings" pitchFamily="2" charset="2"/>
              <a:buNone/>
            </a:pPr>
            <a:r>
              <a:rPr lang="en-US" sz="2600"/>
              <a:t>The Takeover Market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268538" y="5991225"/>
            <a:ext cx="815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tx1"/>
              </a:buClr>
              <a:buSzPct val="90000"/>
              <a:buFont typeface="Wingdings" pitchFamily="2" charset="2"/>
              <a:buNone/>
            </a:pPr>
            <a:r>
              <a:rPr lang="en-US" sz="2600"/>
              <a:t>The Legal and Regulatory Environment</a:t>
            </a:r>
          </a:p>
        </p:txBody>
      </p:sp>
      <p:sp>
        <p:nvSpPr>
          <p:cNvPr id="85001" name="Rectangle 2"/>
          <p:cNvSpPr>
            <a:spLocks noChangeArrowheads="1"/>
          </p:cNvSpPr>
          <p:nvPr/>
        </p:nvSpPr>
        <p:spPr bwMode="auto">
          <a:xfrm>
            <a:off x="1835150" y="1412875"/>
            <a:ext cx="70802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2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Aligning the Interests of Management and Shareholders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4516" grpId="0" autoUpdateAnimBg="0"/>
      <p:bldP spid="5" grpId="0" autoUpdateAnimBg="0"/>
      <p:bldP spid="7" grpId="0" autoUpdateAnimBg="0"/>
      <p:bldP spid="8" grpId="0" autoUpdateAnimBg="0"/>
      <p:bldP spid="9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483768" y="620688"/>
            <a:ext cx="3713389" cy="792088"/>
          </a:xfrm>
        </p:spPr>
        <p:txBody>
          <a:bodyPr/>
          <a:lstStyle/>
          <a:p>
            <a:pPr algn="l" eaLnBrk="1" hangingPunct="1">
              <a:lnSpc>
                <a:spcPct val="150000"/>
              </a:lnSpc>
            </a:pPr>
            <a:r>
              <a:rPr lang="en-US" sz="1800" b="1" dirty="0" smtClean="0">
                <a:solidFill>
                  <a:srgbClr val="0070C0"/>
                </a:solidFill>
              </a:rPr>
              <a:t>UNIVERSITY OF THE AEGEAN</a:t>
            </a:r>
            <a:br>
              <a:rPr lang="en-US" sz="1800" b="1" dirty="0" smtClean="0">
                <a:solidFill>
                  <a:srgbClr val="0070C0"/>
                </a:solidFill>
              </a:rPr>
            </a:br>
            <a:r>
              <a:rPr lang="en-US" sz="1800" b="1" dirty="0" smtClean="0">
                <a:solidFill>
                  <a:srgbClr val="0070C0"/>
                </a:solidFill>
              </a:rPr>
              <a:t>Shipping, Trade &amp; Transport Dpt.</a:t>
            </a:r>
          </a:p>
          <a:p>
            <a:pPr algn="l" eaLnBrk="1" hangingPunct="1">
              <a:lnSpc>
                <a:spcPct val="150000"/>
              </a:lnSpc>
            </a:pPr>
            <a:endParaRPr lang="en-US" sz="1800" dirty="0" smtClean="0">
              <a:solidFill>
                <a:srgbClr val="008BD0"/>
              </a:solidFill>
            </a:endParaRPr>
          </a:p>
        </p:txBody>
      </p:sp>
      <p:sp>
        <p:nvSpPr>
          <p:cNvPr id="16394" name="Rectangle 7"/>
          <p:cNvSpPr>
            <a:spLocks noChangeArrowheads="1"/>
          </p:cNvSpPr>
          <p:nvPr/>
        </p:nvSpPr>
        <p:spPr bwMode="auto">
          <a:xfrm>
            <a:off x="2627784" y="2420888"/>
            <a:ext cx="3994150" cy="922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0070C0"/>
                </a:solidFill>
              </a:rPr>
              <a:t>International Finance</a:t>
            </a:r>
            <a:r>
              <a:rPr lang="en-US" sz="2400" b="1" baseline="-25000" dirty="0" smtClean="0">
                <a:solidFill>
                  <a:srgbClr val="0070C0"/>
                </a:solidFill>
              </a:rPr>
              <a:t>INTFIN</a:t>
            </a:r>
            <a:endParaRPr lang="el-GR" sz="2400" b="1" baseline="-25000" dirty="0">
              <a:solidFill>
                <a:srgbClr val="0070C0"/>
              </a:solidFill>
            </a:endParaRPr>
          </a:p>
        </p:txBody>
      </p:sp>
      <p:sp>
        <p:nvSpPr>
          <p:cNvPr id="16395" name="Rectangle 8"/>
          <p:cNvSpPr>
            <a:spLocks noChangeArrowheads="1"/>
          </p:cNvSpPr>
          <p:nvPr/>
        </p:nvSpPr>
        <p:spPr bwMode="auto">
          <a:xfrm>
            <a:off x="2627784" y="4797152"/>
            <a:ext cx="302895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None/>
            </a:pPr>
            <a:r>
              <a:rPr lang="en-US" sz="1600" b="1" dirty="0">
                <a:solidFill>
                  <a:srgbClr val="0070C0"/>
                </a:solidFill>
                <a:latin typeface="Arial" charset="0"/>
              </a:rPr>
              <a:t>Professor</a:t>
            </a:r>
            <a:br>
              <a:rPr lang="en-US" sz="1600" b="1" dirty="0">
                <a:solidFill>
                  <a:srgbClr val="0070C0"/>
                </a:solidFill>
                <a:latin typeface="Arial" charset="0"/>
              </a:rPr>
            </a:br>
            <a:r>
              <a:rPr lang="en-US" sz="1800" b="1" dirty="0">
                <a:solidFill>
                  <a:srgbClr val="0070C0"/>
                </a:solidFill>
                <a:latin typeface="Arial" charset="0"/>
              </a:rPr>
              <a:t>Theodore SYRIOPOULOS</a:t>
            </a:r>
            <a:endParaRPr lang="en-GB" sz="1800" b="1" dirty="0">
              <a:solidFill>
                <a:srgbClr val="0070C0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8FDCCB3-306B-429D-887C-F8658F8B723B}" type="slidenum">
              <a:rPr lang="en-US"/>
              <a:pPr/>
              <a:t>40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title"/>
          </p:nvPr>
        </p:nvSpPr>
        <p:spPr>
          <a:xfrm>
            <a:off x="1763713" y="44450"/>
            <a:ext cx="72009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Agency Conflicts:</a:t>
            </a:r>
            <a:br>
              <a:rPr lang="en-US" sz="36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6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Separation of Ownership and Control</a:t>
            </a:r>
          </a:p>
        </p:txBody>
      </p:sp>
      <p:sp>
        <p:nvSpPr>
          <p:cNvPr id="100357" name="Rectangle 3"/>
          <p:cNvSpPr>
            <a:spLocks noChangeArrowheads="1"/>
          </p:cNvSpPr>
          <p:nvPr/>
        </p:nvSpPr>
        <p:spPr bwMode="auto">
          <a:xfrm>
            <a:off x="1763713" y="1341438"/>
            <a:ext cx="707548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2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Principles of Corporate Governance</a:t>
            </a:r>
          </a:p>
        </p:txBody>
      </p:sp>
      <p:sp>
        <p:nvSpPr>
          <p:cNvPr id="704516" name="Rectangle 4"/>
          <p:cNvSpPr>
            <a:spLocks noChangeArrowheads="1"/>
          </p:cNvSpPr>
          <p:nvPr/>
        </p:nvSpPr>
        <p:spPr bwMode="auto">
          <a:xfrm>
            <a:off x="1692275" y="2205038"/>
            <a:ext cx="739616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tx1"/>
              </a:buClr>
              <a:buSzPct val="90000"/>
              <a:buFont typeface="Wingdings" pitchFamily="2" charset="2"/>
              <a:buNone/>
            </a:pPr>
            <a:r>
              <a:rPr lang="en-US" sz="2600"/>
              <a:t>Key OECD principles </a:t>
            </a:r>
          </a:p>
          <a:p>
            <a:pPr marL="1257300" lvl="1" indent="-342900">
              <a:spcBef>
                <a:spcPct val="20000"/>
              </a:spcBef>
              <a:buClr>
                <a:schemeClr val="tx1"/>
              </a:buClr>
              <a:buSzPct val="90000"/>
              <a:buFont typeface="Wingdings" pitchFamily="2" charset="2"/>
              <a:buChar char="Ø"/>
            </a:pPr>
            <a:r>
              <a:rPr lang="en-US" sz="2600"/>
              <a:t>Transparent and efficient markets</a:t>
            </a:r>
          </a:p>
          <a:p>
            <a:pPr marL="1257300" lvl="1" indent="-342900">
              <a:spcBef>
                <a:spcPct val="20000"/>
              </a:spcBef>
              <a:buClr>
                <a:schemeClr val="tx1"/>
              </a:buClr>
              <a:buSzPct val="90000"/>
              <a:buFont typeface="Wingdings" pitchFamily="2" charset="2"/>
              <a:buChar char="Ø"/>
            </a:pPr>
            <a:r>
              <a:rPr lang="en-US" sz="2600"/>
              <a:t>Protection and facilitation of shareholder rights</a:t>
            </a:r>
          </a:p>
          <a:p>
            <a:pPr marL="1257300" lvl="1" indent="-342900">
              <a:spcBef>
                <a:spcPct val="20000"/>
              </a:spcBef>
              <a:buClr>
                <a:schemeClr val="tx1"/>
              </a:buClr>
              <a:buSzPct val="90000"/>
              <a:buFont typeface="Wingdings" pitchFamily="2" charset="2"/>
              <a:buChar char="Ø"/>
            </a:pPr>
            <a:r>
              <a:rPr lang="en-US" sz="2600"/>
              <a:t>Equitable treatment of all shareholders</a:t>
            </a:r>
          </a:p>
          <a:p>
            <a:pPr marL="1257300" lvl="1" indent="-342900">
              <a:spcBef>
                <a:spcPct val="20000"/>
              </a:spcBef>
              <a:buClr>
                <a:schemeClr val="tx1"/>
              </a:buClr>
              <a:buSzPct val="90000"/>
              <a:buFont typeface="Wingdings" pitchFamily="2" charset="2"/>
              <a:buChar char="Ø"/>
            </a:pPr>
            <a:r>
              <a:rPr lang="en-US" sz="2600"/>
              <a:t>Encourage active co-operation between companies and stakeholders</a:t>
            </a:r>
          </a:p>
          <a:p>
            <a:pPr marL="1257300" lvl="1" indent="-342900">
              <a:spcBef>
                <a:spcPct val="20000"/>
              </a:spcBef>
              <a:buClr>
                <a:schemeClr val="tx1"/>
              </a:buClr>
              <a:buSzPct val="90000"/>
              <a:buFont typeface="Wingdings" pitchFamily="2" charset="2"/>
              <a:buChar char="Ø"/>
            </a:pPr>
            <a:r>
              <a:rPr lang="en-US" sz="2600"/>
              <a:t>Timely disclosure of material information</a:t>
            </a:r>
          </a:p>
          <a:p>
            <a:pPr marL="1257300" lvl="1" indent="-342900">
              <a:spcBef>
                <a:spcPct val="20000"/>
              </a:spcBef>
              <a:buClr>
                <a:schemeClr val="tx1"/>
              </a:buClr>
              <a:buSzPct val="90000"/>
              <a:buFont typeface="Wingdings" pitchFamily="2" charset="2"/>
              <a:buChar char="Ø"/>
            </a:pPr>
            <a:r>
              <a:rPr lang="en-US" sz="2600"/>
              <a:t>Key role for board of directors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4516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9A5CD9C-D972-46A9-B58A-3E04CAA334B0}" type="slidenum">
              <a:rPr lang="en-US"/>
              <a:pPr/>
              <a:t>41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title"/>
          </p:nvPr>
        </p:nvSpPr>
        <p:spPr>
          <a:xfrm>
            <a:off x="1763713" y="44450"/>
            <a:ext cx="72009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Agency Conflicts:</a:t>
            </a:r>
            <a:br>
              <a:rPr lang="en-US" sz="36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6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Separation of Ownership and Control</a:t>
            </a:r>
          </a:p>
        </p:txBody>
      </p:sp>
      <p:sp>
        <p:nvSpPr>
          <p:cNvPr id="101379" name="Rectangle 3"/>
          <p:cNvSpPr>
            <a:spLocks noChangeArrowheads="1"/>
          </p:cNvSpPr>
          <p:nvPr/>
        </p:nvSpPr>
        <p:spPr bwMode="auto">
          <a:xfrm>
            <a:off x="1763713" y="1341438"/>
            <a:ext cx="707548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2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Principles of Corporate Governance</a:t>
            </a:r>
          </a:p>
        </p:txBody>
      </p:sp>
      <p:sp>
        <p:nvSpPr>
          <p:cNvPr id="704516" name="Rectangle 4"/>
          <p:cNvSpPr>
            <a:spLocks noChangeArrowheads="1"/>
          </p:cNvSpPr>
          <p:nvPr/>
        </p:nvSpPr>
        <p:spPr bwMode="auto">
          <a:xfrm>
            <a:off x="1747838" y="1989138"/>
            <a:ext cx="7396162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90000"/>
              <a:buFont typeface="Wingdings" pitchFamily="2" charset="2"/>
              <a:buNone/>
            </a:pPr>
            <a:r>
              <a:rPr lang="en-US" sz="2600"/>
              <a:t>Key OECD principles regarding the role of the board of directors </a:t>
            </a:r>
          </a:p>
          <a:p>
            <a:pPr marL="1257300" lvl="1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90000"/>
              <a:buFont typeface="Wingdings" pitchFamily="2" charset="2"/>
              <a:buChar char="Ø"/>
            </a:pPr>
            <a:r>
              <a:rPr lang="en-US" sz="2600"/>
              <a:t>Acts in interest of company and shareholders</a:t>
            </a:r>
          </a:p>
          <a:p>
            <a:pPr marL="1257300" lvl="1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90000"/>
              <a:buFont typeface="Wingdings" pitchFamily="2" charset="2"/>
              <a:buChar char="Ø"/>
            </a:pPr>
            <a:r>
              <a:rPr lang="en-US" sz="2600"/>
              <a:t>Should ensure strategic guidance of the company</a:t>
            </a:r>
          </a:p>
          <a:p>
            <a:pPr marL="1257300" lvl="1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90000"/>
              <a:buFont typeface="Wingdings" pitchFamily="2" charset="2"/>
              <a:buChar char="Ø"/>
            </a:pPr>
            <a:r>
              <a:rPr lang="en-US" sz="2600"/>
              <a:t>Monitor management</a:t>
            </a:r>
          </a:p>
          <a:p>
            <a:pPr marL="1257300" lvl="1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90000"/>
              <a:buFont typeface="Wingdings" pitchFamily="2" charset="2"/>
              <a:buChar char="Ø"/>
            </a:pPr>
            <a:r>
              <a:rPr lang="en-US" sz="2600"/>
              <a:t>Be accountable to the company and shareholders</a:t>
            </a:r>
          </a:p>
          <a:p>
            <a:pPr marL="1257300" lvl="1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90000"/>
              <a:buFont typeface="Wingdings" pitchFamily="2" charset="2"/>
              <a:buChar char="Ø"/>
            </a:pPr>
            <a:r>
              <a:rPr lang="en-US" sz="2600"/>
              <a:t>Apply high ethical standards and take account of all stakeholders’ interests</a:t>
            </a:r>
          </a:p>
          <a:p>
            <a:pPr marL="1257300" lvl="1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90000"/>
              <a:buFont typeface="Wingdings" pitchFamily="2" charset="2"/>
              <a:buChar char="Ø"/>
            </a:pPr>
            <a:endParaRPr lang="en-US" sz="2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4516" grpId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B18C3A4-DCB6-42C9-A7B9-ECF2D3C1CD49}" type="slidenum">
              <a:rPr lang="en-US"/>
              <a:pPr/>
              <a:t>42</a:t>
            </a:fld>
            <a:endParaRPr lang="en-US"/>
          </a:p>
        </p:txBody>
      </p:sp>
      <p:sp>
        <p:nvSpPr>
          <p:cNvPr id="37890" name="Title 1"/>
          <p:cNvSpPr>
            <a:spLocks noGrp="1"/>
          </p:cNvSpPr>
          <p:nvPr>
            <p:ph type="title" idx="4294967295"/>
          </p:nvPr>
        </p:nvSpPr>
        <p:spPr>
          <a:xfrm>
            <a:off x="1835150" y="228600"/>
            <a:ext cx="7023100" cy="1143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2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Exhibit 1.5: OECD Corporate Governance Principles that Reduce Agency Costs</a:t>
            </a:r>
          </a:p>
        </p:txBody>
      </p:sp>
      <p:pic>
        <p:nvPicPr>
          <p:cNvPr id="3994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0" y="1285875"/>
            <a:ext cx="4503738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6DA377E-4D6D-4B85-9161-D3D2B903B94B}" type="slidenum">
              <a:rPr lang="en-US"/>
              <a:pPr/>
              <a:t>43</a:t>
            </a:fld>
            <a:endParaRPr lang="en-US"/>
          </a:p>
        </p:txBody>
      </p:sp>
      <p:sp>
        <p:nvSpPr>
          <p:cNvPr id="8704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908175" y="1412875"/>
            <a:ext cx="6767513" cy="863600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  <a:defRPr/>
            </a:pPr>
            <a:r>
              <a:rPr lang="en-US" sz="260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Sarbanes-Oxley and Other Regulatory Reforms in the U.S.</a:t>
            </a:r>
          </a:p>
        </p:txBody>
      </p:sp>
      <p:sp>
        <p:nvSpPr>
          <p:cNvPr id="706564" name="Rectangle 4"/>
          <p:cNvSpPr>
            <a:spLocks noChangeArrowheads="1"/>
          </p:cNvSpPr>
          <p:nvPr/>
        </p:nvSpPr>
        <p:spPr bwMode="auto">
          <a:xfrm>
            <a:off x="1042988" y="2420938"/>
            <a:ext cx="7239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260475" indent="-346075">
              <a:spcBef>
                <a:spcPct val="20000"/>
              </a:spcBef>
              <a:buClr>
                <a:schemeClr val="tx1"/>
              </a:buClr>
              <a:buSzPct val="90000"/>
              <a:buFont typeface="Wingdings" pitchFamily="2" charset="2"/>
              <a:buChar char="Ø"/>
            </a:pPr>
            <a:r>
              <a:rPr lang="en-US" sz="2600"/>
              <a:t>Ensure Greater Board Independence</a:t>
            </a:r>
          </a:p>
        </p:txBody>
      </p:sp>
      <p:sp>
        <p:nvSpPr>
          <p:cNvPr id="706565" name="Rectangle 5"/>
          <p:cNvSpPr>
            <a:spLocks noGrp="1" noChangeArrowheads="1"/>
          </p:cNvSpPr>
          <p:nvPr/>
        </p:nvSpPr>
        <p:spPr bwMode="auto">
          <a:xfrm>
            <a:off x="1042988" y="3625850"/>
            <a:ext cx="708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260475" indent="-346075" eaLnBrk="0" hangingPunct="0">
              <a:buFont typeface="Wingdings" pitchFamily="2" charset="2"/>
              <a:buChar char="Ø"/>
            </a:pPr>
            <a:r>
              <a:rPr lang="en-US" sz="2600"/>
              <a:t>Establish Compliance Programs</a:t>
            </a:r>
          </a:p>
        </p:txBody>
      </p:sp>
      <p:sp>
        <p:nvSpPr>
          <p:cNvPr id="706566" name="Rectangle 6"/>
          <p:cNvSpPr>
            <a:spLocks noChangeArrowheads="1"/>
          </p:cNvSpPr>
          <p:nvPr/>
        </p:nvSpPr>
        <p:spPr bwMode="auto">
          <a:xfrm>
            <a:off x="1042988" y="3030538"/>
            <a:ext cx="8153400" cy="4889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1260475" indent="-346075">
              <a:buFont typeface="Wingdings" pitchFamily="2" charset="2"/>
              <a:buChar char="Ø"/>
            </a:pPr>
            <a:r>
              <a:rPr lang="en-US" sz="2600"/>
              <a:t>Establish Internal Accounting Controls</a:t>
            </a:r>
          </a:p>
        </p:txBody>
      </p:sp>
      <p:sp>
        <p:nvSpPr>
          <p:cNvPr id="706567" name="Rectangle 7"/>
          <p:cNvSpPr>
            <a:spLocks noGrp="1" noChangeArrowheads="1"/>
          </p:cNvSpPr>
          <p:nvPr/>
        </p:nvSpPr>
        <p:spPr bwMode="auto">
          <a:xfrm>
            <a:off x="1042988" y="4724400"/>
            <a:ext cx="8763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260475" indent="-346075" eaLnBrk="0" hangingPunct="0">
              <a:buFont typeface="Wingdings" pitchFamily="2" charset="2"/>
              <a:buChar char="Ø"/>
            </a:pPr>
            <a:r>
              <a:rPr lang="en-US" sz="2600"/>
              <a:t>Expand Audit Committee’s Oversight Powers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1835150" y="44450"/>
            <a:ext cx="7308850" cy="126841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6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Agency Conflicts:</a:t>
            </a:r>
            <a:br>
              <a:rPr lang="en-US" sz="36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6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Separation of Ownership and Control</a:t>
            </a:r>
          </a:p>
        </p:txBody>
      </p:sp>
      <p:sp>
        <p:nvSpPr>
          <p:cNvPr id="8" name="Rectangle 5"/>
          <p:cNvSpPr>
            <a:spLocks noGrp="1" noChangeArrowheads="1"/>
          </p:cNvSpPr>
          <p:nvPr/>
        </p:nvSpPr>
        <p:spPr bwMode="auto">
          <a:xfrm>
            <a:off x="1042988" y="4173538"/>
            <a:ext cx="708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260475" indent="-346075" eaLnBrk="0" hangingPunct="0">
              <a:buFont typeface="Wingdings" pitchFamily="2" charset="2"/>
              <a:buChar char="Ø"/>
            </a:pPr>
            <a:r>
              <a:rPr lang="en-US" sz="2600"/>
              <a:t>Establish an Ethics Program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06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06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06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64" grpId="0" autoUpdateAnimBg="0"/>
      <p:bldP spid="706565" grpId="0" autoUpdateAnimBg="0"/>
      <p:bldP spid="706566" grpId="0" autoUpdateAnimBg="0"/>
      <p:bldP spid="706567" grpId="0" autoUpdateAnimBg="0"/>
      <p:bldP spid="8" grpId="0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01E2277-318C-4085-8122-DD6A390207EC}" type="slidenum">
              <a:rPr lang="en-US"/>
              <a:pPr/>
              <a:t>44</a:t>
            </a:fld>
            <a:endParaRPr lang="en-US"/>
          </a:p>
        </p:txBody>
      </p:sp>
      <p:sp>
        <p:nvSpPr>
          <p:cNvPr id="37890" name="Title 1"/>
          <p:cNvSpPr>
            <a:spLocks noGrp="1"/>
          </p:cNvSpPr>
          <p:nvPr>
            <p:ph type="title" idx="4294967295"/>
          </p:nvPr>
        </p:nvSpPr>
        <p:spPr>
          <a:xfrm>
            <a:off x="1584325" y="115888"/>
            <a:ext cx="7667625" cy="1143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Exhibit 1.6: Sarbanes-Oxley Corporate Governance Regulations That Reduce Agency Costs</a:t>
            </a:r>
          </a:p>
        </p:txBody>
      </p:sp>
      <p:pic>
        <p:nvPicPr>
          <p:cNvPr id="4198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63" y="1571625"/>
            <a:ext cx="6257925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C001FA9-F897-48D3-8B67-630ECED8EDA3}" type="slidenum">
              <a:rPr lang="en-US"/>
              <a:pPr/>
              <a:t>45</a:t>
            </a:fld>
            <a:endParaRPr lang="en-US"/>
          </a:p>
        </p:txBody>
      </p:sp>
      <p:sp>
        <p:nvSpPr>
          <p:cNvPr id="38919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1835150" y="49213"/>
            <a:ext cx="7004050" cy="12192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6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Importance of Ethics in Business</a:t>
            </a:r>
          </a:p>
        </p:txBody>
      </p:sp>
      <p:sp>
        <p:nvSpPr>
          <p:cNvPr id="70861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116013" y="2070100"/>
            <a:ext cx="7620000" cy="838200"/>
          </a:xfrm>
        </p:spPr>
        <p:txBody>
          <a:bodyPr/>
          <a:lstStyle/>
          <a:p>
            <a:pPr marL="1257300" indent="-282575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800" smtClean="0">
                <a:latin typeface="Arial" charset="0"/>
                <a:cs typeface="Arial" charset="0"/>
              </a:rPr>
              <a:t>A society’s ideas about what actions are right and wrong.</a:t>
            </a:r>
          </a:p>
        </p:txBody>
      </p:sp>
      <p:sp>
        <p:nvSpPr>
          <p:cNvPr id="708612" name="Rectangle 4"/>
          <p:cNvSpPr>
            <a:spLocks noChangeArrowheads="1"/>
          </p:cNvSpPr>
          <p:nvPr/>
        </p:nvSpPr>
        <p:spPr bwMode="auto">
          <a:xfrm>
            <a:off x="1068388" y="3141663"/>
            <a:ext cx="73914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1257300" indent="-282575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800"/>
              <a:t>Are Business Ethics Different?</a:t>
            </a:r>
          </a:p>
        </p:txBody>
      </p:sp>
      <p:sp>
        <p:nvSpPr>
          <p:cNvPr id="91141" name="Rectangle 5"/>
          <p:cNvSpPr>
            <a:spLocks noChangeArrowheads="1"/>
          </p:cNvSpPr>
          <p:nvPr/>
        </p:nvSpPr>
        <p:spPr bwMode="auto">
          <a:xfrm>
            <a:off x="1835150" y="1196975"/>
            <a:ext cx="2695575" cy="4889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SzPct val="90000"/>
              <a:buFont typeface="Wingdings" pitchFamily="2" charset="2"/>
              <a:buNone/>
              <a:defRPr/>
            </a:pPr>
            <a:r>
              <a:rPr lang="en-US" sz="2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Business Ethics</a:t>
            </a:r>
          </a:p>
        </p:txBody>
      </p:sp>
      <p:sp>
        <p:nvSpPr>
          <p:cNvPr id="708614" name="Rectangle 6"/>
          <p:cNvSpPr>
            <a:spLocks noChangeArrowheads="1"/>
          </p:cNvSpPr>
          <p:nvPr/>
        </p:nvSpPr>
        <p:spPr bwMode="auto">
          <a:xfrm>
            <a:off x="1042988" y="3875088"/>
            <a:ext cx="80454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257300" indent="-342900">
              <a:spcBef>
                <a:spcPct val="20000"/>
              </a:spcBef>
              <a:buClr>
                <a:schemeClr val="tx1"/>
              </a:buClr>
              <a:buSzPct val="90000"/>
              <a:buFont typeface="Wingdings" pitchFamily="2" charset="2"/>
              <a:buChar char="Ø"/>
            </a:pPr>
            <a:r>
              <a:rPr lang="en-US" sz="2600"/>
              <a:t>Traditions of morality are relevant to business and financial markets.</a:t>
            </a:r>
          </a:p>
        </p:txBody>
      </p:sp>
      <p:sp>
        <p:nvSpPr>
          <p:cNvPr id="708615" name="Rectangle 7"/>
          <p:cNvSpPr>
            <a:spLocks noChangeArrowheads="1"/>
          </p:cNvSpPr>
          <p:nvPr/>
        </p:nvSpPr>
        <p:spPr bwMode="auto">
          <a:xfrm>
            <a:off x="1098550" y="4946650"/>
            <a:ext cx="8153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257300" indent="-342900">
              <a:spcBef>
                <a:spcPct val="20000"/>
              </a:spcBef>
              <a:buClr>
                <a:schemeClr val="tx1"/>
              </a:buClr>
              <a:buSzPct val="90000"/>
              <a:buFont typeface="Wingdings" pitchFamily="2" charset="2"/>
              <a:buChar char="Ø"/>
            </a:pPr>
            <a:r>
              <a:rPr lang="en-US" sz="2600"/>
              <a:t>Corruption in business creates inefficiencies in an economy.</a:t>
            </a:r>
            <a:endParaRPr lang="en-US" sz="260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0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0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08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8611" grpId="0" build="p" autoUpdateAnimBg="0"/>
      <p:bldP spid="708612" grpId="0" autoUpdateAnimBg="0"/>
      <p:bldP spid="708614" grpId="0" autoUpdateAnimBg="0"/>
      <p:bldP spid="708615" grpId="0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51ACF3E-A39F-4784-A8EB-F34E42E065DC}" type="slidenum">
              <a:rPr lang="en-US"/>
              <a:pPr/>
              <a:t>46</a:t>
            </a:fld>
            <a:endParaRPr lang="en-US"/>
          </a:p>
        </p:txBody>
      </p:sp>
      <p:sp>
        <p:nvSpPr>
          <p:cNvPr id="93186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763713" y="1196975"/>
            <a:ext cx="7848600" cy="533400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  <a:defRPr/>
            </a:pPr>
            <a:r>
              <a:rPr lang="en-US" sz="260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Types of  Ethical Conflicts in Business</a:t>
            </a:r>
          </a:p>
        </p:txBody>
      </p:sp>
      <p:sp>
        <p:nvSpPr>
          <p:cNvPr id="710660" name="Rectangle 4"/>
          <p:cNvSpPr>
            <a:spLocks noChangeArrowheads="1"/>
          </p:cNvSpPr>
          <p:nvPr/>
        </p:nvSpPr>
        <p:spPr bwMode="auto">
          <a:xfrm>
            <a:off x="1042988" y="2752725"/>
            <a:ext cx="8153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260475" indent="-346075">
              <a:spcBef>
                <a:spcPct val="20000"/>
              </a:spcBef>
              <a:buClr>
                <a:schemeClr val="tx1"/>
              </a:buClr>
              <a:buSzPct val="90000"/>
              <a:buFont typeface="Wingdings" pitchFamily="2" charset="2"/>
              <a:buChar char="Ø"/>
            </a:pPr>
            <a:r>
              <a:rPr lang="en-US" sz="2600"/>
              <a:t>Conflicts of Interest </a:t>
            </a:r>
          </a:p>
          <a:p>
            <a:pPr marL="1717675" lvl="1" indent="-346075">
              <a:spcBef>
                <a:spcPct val="20000"/>
              </a:spcBef>
              <a:buClr>
                <a:schemeClr val="tx1"/>
              </a:buClr>
              <a:buSzPct val="90000"/>
              <a:buFont typeface="Wingdings" pitchFamily="2" charset="2"/>
              <a:buChar char="Ø"/>
            </a:pPr>
            <a:r>
              <a:rPr lang="en-US" sz="2600"/>
              <a:t>Conflict between individual’s personal or institutional gain and the obligation to serve the interest of another party.</a:t>
            </a:r>
          </a:p>
        </p:txBody>
      </p:sp>
      <p:sp>
        <p:nvSpPr>
          <p:cNvPr id="710661" name="Rectangle 5"/>
          <p:cNvSpPr>
            <a:spLocks noChangeArrowheads="1"/>
          </p:cNvSpPr>
          <p:nvPr/>
        </p:nvSpPr>
        <p:spPr bwMode="auto">
          <a:xfrm>
            <a:off x="1042988" y="4629150"/>
            <a:ext cx="7848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260475" indent="-346075">
              <a:spcBef>
                <a:spcPct val="20000"/>
              </a:spcBef>
              <a:buClr>
                <a:schemeClr val="tx1"/>
              </a:buClr>
              <a:buSzPct val="90000"/>
              <a:buFont typeface="Wingdings" pitchFamily="2" charset="2"/>
              <a:buChar char="Ø"/>
            </a:pPr>
            <a:r>
              <a:rPr lang="en-US" sz="2600"/>
              <a:t>Information Asymmetry </a:t>
            </a:r>
          </a:p>
          <a:p>
            <a:pPr marL="1717675" lvl="1" indent="-346075">
              <a:spcBef>
                <a:spcPct val="20000"/>
              </a:spcBef>
              <a:buClr>
                <a:schemeClr val="tx1"/>
              </a:buClr>
              <a:buSzPct val="90000"/>
              <a:buFont typeface="Wingdings" pitchFamily="2" charset="2"/>
              <a:buChar char="Ø"/>
            </a:pPr>
            <a:r>
              <a:rPr lang="en-US" sz="2600"/>
              <a:t>One party in a transaction has information that is unavailable to the other parties.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1835150" y="44450"/>
            <a:ext cx="7004050" cy="12192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6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Importance of Ethics in Business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098550" y="2133600"/>
            <a:ext cx="815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260475" indent="-346075">
              <a:spcBef>
                <a:spcPct val="20000"/>
              </a:spcBef>
              <a:buClr>
                <a:schemeClr val="tx1"/>
              </a:buClr>
              <a:buSzPct val="90000"/>
              <a:buFont typeface="Wingdings" pitchFamily="2" charset="2"/>
              <a:buChar char="Ø"/>
            </a:pPr>
            <a:r>
              <a:rPr lang="en-US" sz="2600"/>
              <a:t>Agency Costs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1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0660" grpId="0" autoUpdateAnimBg="0"/>
      <p:bldP spid="710661" grpId="0" autoUpdateAnimBg="0"/>
      <p:bldP spid="6" grpId="0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4C05BE6-056C-4E14-8E7C-6C26FD01E737}" type="slidenum">
              <a:rPr lang="en-US"/>
              <a:pPr/>
              <a:t>47</a:t>
            </a:fld>
            <a:endParaRPr lang="en-US"/>
          </a:p>
        </p:txBody>
      </p:sp>
      <p:sp>
        <p:nvSpPr>
          <p:cNvPr id="71270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747838" y="1600200"/>
            <a:ext cx="7216775" cy="16002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mtClean="0"/>
              <a:t>The Importance of and Ethical Business Culture</a:t>
            </a:r>
          </a:p>
          <a:p>
            <a:pPr marL="1257300" lvl="1" indent="-342900" eaLnBrk="1" hangingPunct="1">
              <a:buFont typeface="Wingdings" pitchFamily="2" charset="2"/>
              <a:buChar char="Ø"/>
            </a:pPr>
            <a:r>
              <a:rPr lang="en-US" sz="2600" smtClean="0">
                <a:latin typeface="Arial" charset="0"/>
                <a:cs typeface="Arial" charset="0"/>
              </a:rPr>
              <a:t>Ethicists argue that laws and market forces are not enough</a:t>
            </a:r>
            <a:r>
              <a:rPr lang="en-US" sz="2600" smtClean="0"/>
              <a:t>.</a:t>
            </a:r>
          </a:p>
          <a:p>
            <a:pPr marL="1257300" lvl="1" indent="-342900" eaLnBrk="1" hangingPunct="1"/>
            <a:endParaRPr lang="en-US" sz="2600" smtClean="0">
              <a:solidFill>
                <a:schemeClr val="accent2"/>
              </a:solidFill>
            </a:endParaRPr>
          </a:p>
        </p:txBody>
      </p:sp>
      <p:sp>
        <p:nvSpPr>
          <p:cNvPr id="712711" name="Rectangle 7"/>
          <p:cNvSpPr>
            <a:spLocks noChangeArrowheads="1"/>
          </p:cNvSpPr>
          <p:nvPr/>
        </p:nvSpPr>
        <p:spPr bwMode="auto">
          <a:xfrm>
            <a:off x="381000" y="3886200"/>
            <a:ext cx="8382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tx1"/>
              </a:buClr>
              <a:buSzPct val="90000"/>
              <a:buFont typeface="Wingdings" pitchFamily="2" charset="2"/>
              <a:buNone/>
            </a:pPr>
            <a:endParaRPr lang="en-GB" sz="260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738313" y="3687763"/>
            <a:ext cx="8305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90000"/>
              <a:buFont typeface="Wingdings" pitchFamily="2" charset="2"/>
              <a:buNone/>
              <a:defRPr/>
            </a:pPr>
            <a:r>
              <a:rPr lang="en-US" sz="2600" kern="0" dirty="0">
                <a:latin typeface="Arial" pitchFamily="34" charset="0"/>
                <a:cs typeface="Arial" pitchFamily="34" charset="0"/>
              </a:rPr>
              <a:t>Serious Consequences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811338" y="4438650"/>
            <a:ext cx="8305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257300" indent="-342900">
              <a:spcBef>
                <a:spcPct val="20000"/>
              </a:spcBef>
              <a:buClr>
                <a:schemeClr val="tx1"/>
              </a:buClr>
              <a:buSzPct val="90000"/>
              <a:buFont typeface="Wingdings" pitchFamily="2" charset="2"/>
              <a:buChar char="Ø"/>
            </a:pPr>
            <a:r>
              <a:rPr lang="en-US" sz="2600"/>
              <a:t>Legal cost of ethical mistakes can be extremely high.</a:t>
            </a:r>
          </a:p>
        </p:txBody>
      </p:sp>
      <p:sp>
        <p:nvSpPr>
          <p:cNvPr id="8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1835150" y="44450"/>
            <a:ext cx="7004050" cy="12192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6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Importance of Ethics in Business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127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2707" grpId="0" build="p" autoUpdateAnimBg="0"/>
      <p:bldP spid="712711" grpId="0" build="p" autoUpdateAnimBg="0"/>
      <p:bldP spid="5" grpId="0"/>
      <p:bldP spid="6" grpId="0" build="p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78BF38C-1253-4E27-B338-BDBF0950516E}" type="slidenum">
              <a:rPr lang="en-US"/>
              <a:pPr/>
              <a:t>48</a:t>
            </a:fld>
            <a:endParaRPr lang="en-US"/>
          </a:p>
        </p:txBody>
      </p:sp>
      <p:sp>
        <p:nvSpPr>
          <p:cNvPr id="41986" name="Title 1"/>
          <p:cNvSpPr>
            <a:spLocks noGrp="1"/>
          </p:cNvSpPr>
          <p:nvPr>
            <p:ph type="title" idx="4294967295"/>
          </p:nvPr>
        </p:nvSpPr>
        <p:spPr>
          <a:xfrm>
            <a:off x="1908175" y="188913"/>
            <a:ext cx="6950075" cy="1143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6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Exhibit 1.7: A Framework for the Analysis of Ethical Conflicts</a:t>
            </a:r>
          </a:p>
        </p:txBody>
      </p:sp>
      <p:pic>
        <p:nvPicPr>
          <p:cNvPr id="4608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88" y="1714500"/>
            <a:ext cx="6181725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5129E4E-D6C5-4300-A65A-2799930A301E}" type="slidenum">
              <a:rPr lang="en-US"/>
              <a:pPr/>
              <a:t>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407150" y="6172200"/>
            <a:ext cx="2736850" cy="685800"/>
          </a:xfrm>
        </p:spPr>
        <p:txBody>
          <a:bodyPr rtlCol="0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© Copyright 2011 John Wiley &amp; Sons Ltd </a:t>
            </a:r>
          </a:p>
        </p:txBody>
      </p:sp>
      <p:pic>
        <p:nvPicPr>
          <p:cNvPr id="2052" name="Picture 5" descr="MolesFrontCov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2657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Rectangle 6"/>
          <p:cNvSpPr>
            <a:spLocks noChangeArrowheads="1"/>
          </p:cNvSpPr>
          <p:nvPr/>
        </p:nvSpPr>
        <p:spPr bwMode="auto">
          <a:xfrm>
            <a:off x="5364163" y="1125538"/>
            <a:ext cx="3529012" cy="313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en-GB" b="1">
              <a:solidFill>
                <a:srgbClr val="17375E"/>
              </a:solidFill>
              <a:latin typeface="Calibri" pitchFamily="34" charset="0"/>
            </a:endParaRPr>
          </a:p>
          <a:p>
            <a:pPr algn="just"/>
            <a:r>
              <a:rPr lang="en-GB" sz="2000" b="1">
                <a:solidFill>
                  <a:srgbClr val="17375E"/>
                </a:solidFill>
                <a:latin typeface="Calibri" pitchFamily="34" charset="0"/>
              </a:rPr>
              <a:t>By Peter Moles, Robert Parrino, &amp; David Kidwell</a:t>
            </a:r>
          </a:p>
          <a:p>
            <a:pPr algn="just"/>
            <a:endParaRPr lang="en-GB" sz="2000" b="1">
              <a:solidFill>
                <a:srgbClr val="17375E"/>
              </a:solidFill>
              <a:latin typeface="Calibri" pitchFamily="34" charset="0"/>
            </a:endParaRPr>
          </a:p>
          <a:p>
            <a:pPr algn="just"/>
            <a:r>
              <a:rPr lang="en-GB" sz="2000" b="1">
                <a:solidFill>
                  <a:srgbClr val="17375E"/>
                </a:solidFill>
                <a:latin typeface="Calibri" pitchFamily="34" charset="0"/>
              </a:rPr>
              <a:t>ISBN: 978-0-470-68370-5</a:t>
            </a:r>
          </a:p>
          <a:p>
            <a:pPr algn="just"/>
            <a:endParaRPr lang="en-GB" sz="2000" b="1">
              <a:solidFill>
                <a:srgbClr val="17375E"/>
              </a:solidFill>
              <a:latin typeface="Calibri" pitchFamily="34" charset="0"/>
            </a:endParaRPr>
          </a:p>
          <a:p>
            <a:pPr algn="just"/>
            <a:r>
              <a:rPr lang="en-GB" sz="2000" b="1">
                <a:solidFill>
                  <a:srgbClr val="17375E"/>
                </a:solidFill>
                <a:latin typeface="Calibri" pitchFamily="34" charset="0"/>
              </a:rPr>
              <a:t>© Copyright 2011 John Wiley &amp; Sons Ltd </a:t>
            </a:r>
          </a:p>
          <a:p>
            <a:pPr algn="just"/>
            <a:endParaRPr lang="en-GB" sz="2000" b="1">
              <a:solidFill>
                <a:srgbClr val="17375E"/>
              </a:solidFill>
              <a:latin typeface="Calibri" pitchFamily="34" charset="0"/>
            </a:endParaRPr>
          </a:p>
          <a:p>
            <a:pPr algn="just"/>
            <a:r>
              <a:rPr lang="en-GB" sz="2000" b="1">
                <a:solidFill>
                  <a:srgbClr val="17375E"/>
                </a:solidFill>
                <a:latin typeface="Calibri" pitchFamily="34" charset="0"/>
              </a:rPr>
              <a:t>www.wiley.com/college/moles</a:t>
            </a:r>
            <a:endParaRPr lang="en-US" sz="2000">
              <a:solidFill>
                <a:srgbClr val="17375E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138704E-8BFC-4361-8191-2EDA2B5F9685}" type="slidenum">
              <a:rPr lang="en-US"/>
              <a:pPr/>
              <a:t>6</a:t>
            </a:fld>
            <a:endParaRPr lang="en-US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685800" y="2819400"/>
            <a:ext cx="7772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90000"/>
              <a:buFont typeface="Wingdings" pitchFamily="2" charset="2"/>
              <a:buNone/>
              <a:tabLst>
                <a:tab pos="171450" algn="l"/>
              </a:tabLst>
            </a:pPr>
            <a:endParaRPr lang="en-GB" sz="2600"/>
          </a:p>
        </p:txBody>
      </p:sp>
      <p:sp>
        <p:nvSpPr>
          <p:cNvPr id="4100" name="Rectangle 6"/>
          <p:cNvSpPr>
            <a:spLocks noChangeArrowheads="1"/>
          </p:cNvSpPr>
          <p:nvPr/>
        </p:nvSpPr>
        <p:spPr bwMode="auto">
          <a:xfrm>
            <a:off x="2703513" y="2133600"/>
            <a:ext cx="5181600" cy="21018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</a:rPr>
              <a:t>The Financial Manager and the Firm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835150" y="44450"/>
            <a:ext cx="6913563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GB" sz="4400" dirty="0">
                <a:latin typeface="+mn-lt"/>
                <a:ea typeface="+mj-ea"/>
                <a:cs typeface="+mj-cs"/>
              </a:rPr>
              <a:t>Chapter One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E31505C-036C-4D0A-A8C8-38FFC1C78028}" type="slidenum">
              <a:rPr lang="en-US"/>
              <a:pPr/>
              <a:t>7</a:t>
            </a:fld>
            <a:endParaRPr lang="en-US"/>
          </a:p>
        </p:txBody>
      </p:sp>
      <p:sp>
        <p:nvSpPr>
          <p:cNvPr id="105474" name="Rectangle 2"/>
          <p:cNvSpPr>
            <a:spLocks noGrp="1"/>
          </p:cNvSpPr>
          <p:nvPr>
            <p:ph type="title"/>
          </p:nvPr>
        </p:nvSpPr>
        <p:spPr>
          <a:xfrm>
            <a:off x="1763713" y="-26988"/>
            <a:ext cx="6923087" cy="935038"/>
          </a:xfrm>
        </p:spPr>
        <p:txBody>
          <a:bodyPr/>
          <a:lstStyle/>
          <a:p>
            <a:pPr eaLnBrk="1" hangingPunct="1">
              <a:defRPr/>
            </a:pPr>
            <a:r>
              <a:rPr lang="en-GB" sz="4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Learning Objectives</a:t>
            </a:r>
          </a:p>
        </p:txBody>
      </p:sp>
      <p:sp>
        <p:nvSpPr>
          <p:cNvPr id="105475" name="Rectangle 3"/>
          <p:cNvSpPr>
            <a:spLocks noGrp="1"/>
          </p:cNvSpPr>
          <p:nvPr>
            <p:ph type="body" idx="1"/>
          </p:nvPr>
        </p:nvSpPr>
        <p:spPr>
          <a:xfrm>
            <a:off x="1692275" y="1341438"/>
            <a:ext cx="6923088" cy="478155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Arial" charset="0"/>
              <a:buAutoNum type="arabicPeriod"/>
            </a:pPr>
            <a:r>
              <a:rPr lang="en-GB" sz="2400" smtClean="0"/>
              <a:t>Identify the key financial decisions facing the financial manager of any business firm.</a:t>
            </a:r>
          </a:p>
          <a:p>
            <a:pPr marL="609600" indent="-609600" eaLnBrk="1" hangingPunct="1">
              <a:lnSpc>
                <a:spcPct val="90000"/>
              </a:lnSpc>
              <a:buFont typeface="Arial" charset="0"/>
              <a:buAutoNum type="arabicPeriod"/>
            </a:pPr>
            <a:endParaRPr lang="en-GB" sz="2400" smtClean="0"/>
          </a:p>
          <a:p>
            <a:pPr marL="609600" indent="-609600" eaLnBrk="1" hangingPunct="1">
              <a:lnSpc>
                <a:spcPct val="90000"/>
              </a:lnSpc>
              <a:buFont typeface="Arial" charset="0"/>
              <a:buAutoNum type="arabicPeriod"/>
            </a:pPr>
            <a:r>
              <a:rPr lang="en-GB" sz="2400" smtClean="0"/>
              <a:t>Identify the basic forms of business organisation and review their respective strengths and weaknesses.</a:t>
            </a:r>
          </a:p>
          <a:p>
            <a:pPr marL="609600" indent="-609600" eaLnBrk="1" hangingPunct="1">
              <a:lnSpc>
                <a:spcPct val="90000"/>
              </a:lnSpc>
              <a:buFont typeface="Arial" charset="0"/>
              <a:buAutoNum type="arabicPeriod"/>
            </a:pPr>
            <a:r>
              <a:rPr lang="en-GB" sz="2400" smtClean="0"/>
              <a:t>Describe the typical organisation of the financial function in a large company.</a:t>
            </a:r>
          </a:p>
          <a:p>
            <a:pPr marL="609600" indent="-609600" eaLnBrk="1" hangingPunct="1">
              <a:lnSpc>
                <a:spcPct val="90000"/>
              </a:lnSpc>
              <a:buFont typeface="Arial" charset="0"/>
              <a:buAutoNum type="arabicPeriod"/>
            </a:pPr>
            <a:endParaRPr lang="en-GB" sz="2400" smtClean="0"/>
          </a:p>
          <a:p>
            <a:pPr marL="609600" indent="-609600" eaLnBrk="1" hangingPunct="1">
              <a:lnSpc>
                <a:spcPct val="90000"/>
              </a:lnSpc>
              <a:buFont typeface="Arial" charset="0"/>
              <a:buAutoNum type="arabicPeriod"/>
            </a:pPr>
            <a:r>
              <a:rPr lang="en-GB" sz="2400" smtClean="0"/>
              <a:t>Explain why maximising the current value of the firm’s shares is the appropriate goal for management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2AEDB32-DA23-445C-B9E7-2B29282A49D7}" type="slidenum">
              <a:rPr lang="en-US"/>
              <a:pPr/>
              <a:t>8</a:t>
            </a:fld>
            <a:endParaRPr lang="en-US"/>
          </a:p>
        </p:txBody>
      </p:sp>
      <p:sp>
        <p:nvSpPr>
          <p:cNvPr id="106498" name="Rectangle 2"/>
          <p:cNvSpPr>
            <a:spLocks noGrp="1"/>
          </p:cNvSpPr>
          <p:nvPr>
            <p:ph type="title"/>
          </p:nvPr>
        </p:nvSpPr>
        <p:spPr>
          <a:xfrm>
            <a:off x="1763713" y="-26988"/>
            <a:ext cx="6923087" cy="935038"/>
          </a:xfrm>
        </p:spPr>
        <p:txBody>
          <a:bodyPr/>
          <a:lstStyle/>
          <a:p>
            <a:pPr eaLnBrk="1" hangingPunct="1">
              <a:defRPr/>
            </a:pPr>
            <a:r>
              <a:rPr lang="en-GB" sz="4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Learning Objectives</a:t>
            </a:r>
          </a:p>
        </p:txBody>
      </p:sp>
      <p:sp>
        <p:nvSpPr>
          <p:cNvPr id="106499" name="Rectangle 3"/>
          <p:cNvSpPr>
            <a:spLocks noGrp="1"/>
          </p:cNvSpPr>
          <p:nvPr>
            <p:ph type="body" idx="1"/>
          </p:nvPr>
        </p:nvSpPr>
        <p:spPr>
          <a:xfrm>
            <a:off x="1692275" y="1341438"/>
            <a:ext cx="6923088" cy="4781550"/>
          </a:xfrm>
        </p:spPr>
        <p:txBody>
          <a:bodyPr/>
          <a:lstStyle/>
          <a:p>
            <a:pPr marL="609600" indent="-609600" eaLnBrk="1" hangingPunct="1">
              <a:buFont typeface="Arial" charset="0"/>
              <a:buAutoNum type="arabicPeriod" startAt="5"/>
            </a:pPr>
            <a:r>
              <a:rPr lang="en-GB" sz="2400" smtClean="0"/>
              <a:t>Discuss how agency conflicts affect the goal of maximising shareholder value..</a:t>
            </a:r>
          </a:p>
          <a:p>
            <a:pPr marL="609600" indent="-609600" eaLnBrk="1" hangingPunct="1">
              <a:buFont typeface="Arial" charset="0"/>
              <a:buAutoNum type="arabicPeriod" startAt="5"/>
            </a:pPr>
            <a:endParaRPr lang="en-GB" sz="2400" smtClean="0"/>
          </a:p>
          <a:p>
            <a:pPr marL="609600" indent="-609600" eaLnBrk="1" hangingPunct="1">
              <a:buFont typeface="Arial" charset="0"/>
              <a:buAutoNum type="arabicPeriod" startAt="5"/>
            </a:pPr>
            <a:r>
              <a:rPr lang="en-GB" sz="2400" smtClean="0"/>
              <a:t>Explain why ethics is an appropriate topic in the study of corporate finance.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1752343-7091-4D23-8908-952D7359940F}" type="slidenum">
              <a:rPr lang="en-US"/>
              <a:pPr/>
              <a:t>9</a:t>
            </a:fld>
            <a:endParaRPr lang="en-US"/>
          </a:p>
        </p:txBody>
      </p:sp>
      <p:sp>
        <p:nvSpPr>
          <p:cNvPr id="6147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1912938" y="2427288"/>
            <a:ext cx="6858000" cy="488950"/>
          </a:xfrm>
        </p:spPr>
        <p:txBody>
          <a:bodyPr>
            <a:spAutoFit/>
          </a:bodyPr>
          <a:lstStyle/>
          <a:p>
            <a:pPr algn="l" eaLnBrk="1" hangingPunct="1"/>
            <a:r>
              <a:rPr lang="en-GB" sz="2600" smtClean="0">
                <a:latin typeface="Arial" charset="0"/>
                <a:cs typeface="Arial" charset="0"/>
                <a:hlinkClick r:id="rId3" action="ppaction://hlinksldjump"/>
              </a:rPr>
              <a:t>Legal Forms of Business Organisations</a:t>
            </a:r>
            <a:endParaRPr lang="en-GB" sz="2600" smtClean="0">
              <a:latin typeface="Arial" charset="0"/>
              <a:cs typeface="Arial" charset="0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1989138" y="720725"/>
            <a:ext cx="7620000" cy="685800"/>
          </a:xfrm>
        </p:spPr>
        <p:txBody>
          <a:bodyPr>
            <a:noAutofit/>
          </a:bodyPr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440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</a:rPr>
              <a:t>Quick Links</a:t>
            </a:r>
          </a:p>
        </p:txBody>
      </p:sp>
      <p:sp>
        <p:nvSpPr>
          <p:cNvPr id="6149" name="Rectangle 3"/>
          <p:cNvSpPr>
            <a:spLocks noChangeArrowheads="1"/>
          </p:cNvSpPr>
          <p:nvPr/>
        </p:nvSpPr>
        <p:spPr bwMode="auto">
          <a:xfrm>
            <a:off x="1912938" y="3006725"/>
            <a:ext cx="7772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90000"/>
              <a:buFont typeface="Wingdings" pitchFamily="2" charset="2"/>
              <a:buNone/>
              <a:tabLst>
                <a:tab pos="171450" algn="l"/>
              </a:tabLst>
            </a:pPr>
            <a:endParaRPr lang="en-GB" sz="2600"/>
          </a:p>
        </p:txBody>
      </p:sp>
      <p:sp>
        <p:nvSpPr>
          <p:cNvPr id="6150" name="Rectangle 5"/>
          <p:cNvSpPr>
            <a:spLocks noChangeArrowheads="1"/>
          </p:cNvSpPr>
          <p:nvPr/>
        </p:nvSpPr>
        <p:spPr bwMode="auto">
          <a:xfrm>
            <a:off x="1912938" y="1816100"/>
            <a:ext cx="5410200" cy="4921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r>
              <a:rPr lang="en-US" sz="2600">
                <a:hlinkClick r:id="rId4" action="ppaction://hlinksldjump"/>
              </a:rPr>
              <a:t>The Role of the Financial Manager</a:t>
            </a:r>
            <a:endParaRPr lang="en-US" sz="2600"/>
          </a:p>
        </p:txBody>
      </p:sp>
      <p:sp>
        <p:nvSpPr>
          <p:cNvPr id="6151" name="Rectangle 16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12938" y="3082925"/>
            <a:ext cx="5410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600">
                <a:hlinkClick r:id="rId5" action="ppaction://hlinksldjump"/>
              </a:rPr>
              <a:t>Managing the Financial Function</a:t>
            </a:r>
            <a:endParaRPr lang="en-US" sz="2600"/>
          </a:p>
        </p:txBody>
      </p:sp>
      <p:sp>
        <p:nvSpPr>
          <p:cNvPr id="6152" name="Rectangle 22"/>
          <p:cNvSpPr>
            <a:spLocks noChangeArrowheads="1"/>
          </p:cNvSpPr>
          <p:nvPr/>
        </p:nvSpPr>
        <p:spPr bwMode="auto">
          <a:xfrm>
            <a:off x="1912938" y="3692525"/>
            <a:ext cx="4800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600">
                <a:hlinkClick r:id="rId6" action="ppaction://hlinksldjump"/>
              </a:rPr>
              <a:t>The Goal of the Firm</a:t>
            </a:r>
            <a:endParaRPr lang="en-US" sz="2600"/>
          </a:p>
        </p:txBody>
      </p:sp>
      <p:sp>
        <p:nvSpPr>
          <p:cNvPr id="6153" name="Rectangle 23"/>
          <p:cNvSpPr>
            <a:spLocks noChangeArrowheads="1"/>
          </p:cNvSpPr>
          <p:nvPr/>
        </p:nvSpPr>
        <p:spPr bwMode="auto">
          <a:xfrm>
            <a:off x="1912938" y="4302125"/>
            <a:ext cx="7467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600">
                <a:hlinkClick r:id="rId7" action="ppaction://hlinksldjump"/>
              </a:rPr>
              <a:t>Agency Conflicts: Separation of Ownership and Control</a:t>
            </a:r>
            <a:endParaRPr lang="en-US" sz="2600"/>
          </a:p>
        </p:txBody>
      </p:sp>
      <p:sp>
        <p:nvSpPr>
          <p:cNvPr id="6154" name="Rectangle 24"/>
          <p:cNvSpPr>
            <a:spLocks noChangeArrowheads="1"/>
          </p:cNvSpPr>
          <p:nvPr/>
        </p:nvSpPr>
        <p:spPr bwMode="auto">
          <a:xfrm>
            <a:off x="1912938" y="5064125"/>
            <a:ext cx="670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600">
                <a:hlinkClick r:id="rId8" action="ppaction://hlinksldjump"/>
              </a:rPr>
              <a:t>The Importance of Ethics in Business</a:t>
            </a:r>
            <a:endParaRPr lang="en-US" sz="26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1915</Words>
  <Application>Microsoft Office PowerPoint</Application>
  <PresentationFormat>On-screen Show (4:3)</PresentationFormat>
  <Paragraphs>297</Paragraphs>
  <Slides>48</Slides>
  <Notes>42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48</vt:i4>
      </vt:variant>
    </vt:vector>
  </HeadingPairs>
  <TitlesOfParts>
    <vt:vector size="51" baseType="lpstr">
      <vt:lpstr>Office Theme</vt:lpstr>
      <vt:lpstr>1_Office Theme</vt:lpstr>
      <vt:lpstr>Θέμα του Office</vt:lpstr>
      <vt:lpstr>Διεθνής Χρηματοοικονομική</vt:lpstr>
      <vt:lpstr>Άδειες Χρήσης</vt:lpstr>
      <vt:lpstr>Χρηματοδότηση</vt:lpstr>
      <vt:lpstr>PowerPoint Presentation</vt:lpstr>
      <vt:lpstr>PowerPoint Presentation</vt:lpstr>
      <vt:lpstr>PowerPoint Presentation</vt:lpstr>
      <vt:lpstr>Learning Objectives</vt:lpstr>
      <vt:lpstr>Learning Objectives</vt:lpstr>
      <vt:lpstr>Legal Forms of Business Organisations</vt:lpstr>
      <vt:lpstr>The Role of the Financial Manager</vt:lpstr>
      <vt:lpstr>Exhibit 1.1: Cash Flow Diagram</vt:lpstr>
      <vt:lpstr>The Role of the Financial Manager</vt:lpstr>
      <vt:lpstr>The Role of the Financial Manager</vt:lpstr>
      <vt:lpstr>The Role of the Financial Manager</vt:lpstr>
      <vt:lpstr>Exhibit 1.2: How Financial Manager’s Decisions Affect the Balance Sheet</vt:lpstr>
      <vt:lpstr>Legal Forms of Business Organisations</vt:lpstr>
      <vt:lpstr>Legal Forms of Business Organisations</vt:lpstr>
      <vt:lpstr>Legal Forms of Business Organisations</vt:lpstr>
      <vt:lpstr>Legal Forms of Business Organisations</vt:lpstr>
      <vt:lpstr>Legal Forms of Business Organisations</vt:lpstr>
      <vt:lpstr>Managing the Financial Function</vt:lpstr>
      <vt:lpstr>Managing the Financial Function</vt:lpstr>
      <vt:lpstr>Managing the Financial Function</vt:lpstr>
      <vt:lpstr>Managing the Financial Function</vt:lpstr>
      <vt:lpstr>Managing the Financial Function</vt:lpstr>
      <vt:lpstr>Managing the Financial Function</vt:lpstr>
      <vt:lpstr>Exhibit 1.3: Simplified Corporate Organisation Chart</vt:lpstr>
      <vt:lpstr>The Goal of the Firm</vt:lpstr>
      <vt:lpstr>The Goal of the Firm</vt:lpstr>
      <vt:lpstr>The Goal of the Firm</vt:lpstr>
      <vt:lpstr>The Goal of the Firm</vt:lpstr>
      <vt:lpstr>Exhibit 1.4: Major Factors Affecting Share Prices</vt:lpstr>
      <vt:lpstr>The Goal of the Firm</vt:lpstr>
      <vt:lpstr>Agency Conflicts: Separation of Ownership and Control</vt:lpstr>
      <vt:lpstr>Agency Conflicts: Separation of Ownership and Control</vt:lpstr>
      <vt:lpstr>Agency Conflicts: Separation of Ownership and Control</vt:lpstr>
      <vt:lpstr>Agency Conflicts: Separation of Ownership and Control</vt:lpstr>
      <vt:lpstr>Agency Conflicts: Separation of Ownership and Control</vt:lpstr>
      <vt:lpstr>Agency Conflicts: Separation of Ownership and Control</vt:lpstr>
      <vt:lpstr>Agency Conflicts: Separation of Ownership and Control</vt:lpstr>
      <vt:lpstr>Agency Conflicts: Separation of Ownership and Control</vt:lpstr>
      <vt:lpstr>Exhibit 1.5: OECD Corporate Governance Principles that Reduce Agency Costs</vt:lpstr>
      <vt:lpstr>Agency Conflicts: Separation of Ownership and Control</vt:lpstr>
      <vt:lpstr>Exhibit 1.6: Sarbanes-Oxley Corporate Governance Regulations That Reduce Agency Costs</vt:lpstr>
      <vt:lpstr>The Importance of Ethics in Business</vt:lpstr>
      <vt:lpstr>The Importance of Ethics in Business</vt:lpstr>
      <vt:lpstr>The Importance of Ethics in Business</vt:lpstr>
      <vt:lpstr>Exhibit 1.7: A Framework for the Analysis of Ethical Conflicts</vt:lpstr>
    </vt:vector>
  </TitlesOfParts>
  <Company>John Wiley and Sons,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WileyService</dc:creator>
  <cp:lastModifiedBy>user</cp:lastModifiedBy>
  <cp:revision>19</cp:revision>
  <dcterms:created xsi:type="dcterms:W3CDTF">2010-10-07T09:37:22Z</dcterms:created>
  <dcterms:modified xsi:type="dcterms:W3CDTF">2015-11-27T09:36:52Z</dcterms:modified>
</cp:coreProperties>
</file>