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38"/>
  </p:notesMasterIdLst>
  <p:handoutMasterIdLst>
    <p:handoutMasterId r:id="rId39"/>
  </p:handoutMasterIdLst>
  <p:sldIdLst>
    <p:sldId id="335" r:id="rId2"/>
    <p:sldId id="336" r:id="rId3"/>
    <p:sldId id="337" r:id="rId4"/>
    <p:sldId id="332" r:id="rId5"/>
    <p:sldId id="333" r:id="rId6"/>
    <p:sldId id="334" r:id="rId7"/>
    <p:sldId id="284" r:id="rId8"/>
    <p:sldId id="285" r:id="rId9"/>
    <p:sldId id="331" r:id="rId10"/>
    <p:sldId id="320" r:id="rId11"/>
    <p:sldId id="324" r:id="rId12"/>
    <p:sldId id="325" r:id="rId13"/>
    <p:sldId id="290" r:id="rId14"/>
    <p:sldId id="291" r:id="rId15"/>
    <p:sldId id="319" r:id="rId16"/>
    <p:sldId id="309" r:id="rId17"/>
    <p:sldId id="292" r:id="rId18"/>
    <p:sldId id="326" r:id="rId19"/>
    <p:sldId id="293" r:id="rId20"/>
    <p:sldId id="323" r:id="rId21"/>
    <p:sldId id="294" r:id="rId22"/>
    <p:sldId id="310" r:id="rId23"/>
    <p:sldId id="327" r:id="rId24"/>
    <p:sldId id="311" r:id="rId25"/>
    <p:sldId id="295" r:id="rId26"/>
    <p:sldId id="312" r:id="rId27"/>
    <p:sldId id="313" r:id="rId28"/>
    <p:sldId id="314" r:id="rId29"/>
    <p:sldId id="328" r:id="rId30"/>
    <p:sldId id="321" r:id="rId31"/>
    <p:sldId id="318" r:id="rId32"/>
    <p:sldId id="300" r:id="rId33"/>
    <p:sldId id="322" r:id="rId34"/>
    <p:sldId id="316" r:id="rId35"/>
    <p:sldId id="298" r:id="rId36"/>
    <p:sldId id="330" r:id="rId3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CC00"/>
    <a:srgbClr val="FF0000"/>
    <a:srgbClr val="663300"/>
    <a:srgbClr val="FFCC66"/>
    <a:srgbClr val="DDDDDD"/>
    <a:srgbClr val="F8F8F8"/>
    <a:srgbClr val="33CC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859" autoAdjust="0"/>
    <p:restoredTop sz="94620" autoAdjust="0"/>
  </p:normalViewPr>
  <p:slideViewPr>
    <p:cSldViewPr showGuides="1">
      <p:cViewPr>
        <p:scale>
          <a:sx n="66" d="100"/>
          <a:sy n="66" d="100"/>
        </p:scale>
        <p:origin x="-100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E98B4-DE28-4E86-A707-5C8CB2A062D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551C701-CF07-49D1-B9B3-FC5213E11BF4}">
      <dgm:prSet phldrT="[Text]" custT="1"/>
      <dgm:spPr>
        <a:solidFill>
          <a:srgbClr val="92D050"/>
        </a:solidFill>
      </dgm:spPr>
      <dgm:t>
        <a:bodyPr/>
        <a:lstStyle/>
        <a:p>
          <a:pPr defTabSz="1160463"/>
          <a:r>
            <a:rPr lang="el-GR" sz="2400" b="1" dirty="0" smtClean="0">
              <a:solidFill>
                <a:srgbClr val="C00000"/>
              </a:solidFill>
              <a:latin typeface="Cambria" panose="02040503050406030204" pitchFamily="18" charset="0"/>
            </a:rPr>
            <a:t>ΦΥΣΙΚΟ ΚΕΦΑΛΑΙΟ</a:t>
          </a:r>
          <a:endParaRPr lang="en-GB" sz="2400" b="1" dirty="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E492F530-1944-436F-912A-637571A247A5}" type="parTrans" cxnId="{591EBB47-1EED-4C41-8638-9100E0A57951}">
      <dgm:prSet/>
      <dgm:spPr/>
      <dgm:t>
        <a:bodyPr/>
        <a:lstStyle/>
        <a:p>
          <a:endParaRPr lang="en-GB" sz="280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42322C6D-EDEE-4EDE-83F2-AE92758F691D}" type="sibTrans" cxnId="{591EBB47-1EED-4C41-8638-9100E0A57951}">
      <dgm:prSet/>
      <dgm:spPr/>
      <dgm:t>
        <a:bodyPr/>
        <a:lstStyle/>
        <a:p>
          <a:endParaRPr lang="en-GB" sz="280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2DCB75BF-7FF6-464E-9E02-B4E01FAA7678}">
      <dgm:prSet phldrT="[Text]" custT="1"/>
      <dgm:spPr>
        <a:solidFill>
          <a:srgbClr val="FFC000"/>
        </a:solidFill>
      </dgm:spPr>
      <dgm:t>
        <a:bodyPr/>
        <a:lstStyle/>
        <a:p>
          <a:r>
            <a:rPr lang="el-GR" sz="2400" b="1" dirty="0" smtClean="0">
              <a:solidFill>
                <a:srgbClr val="C00000"/>
              </a:solidFill>
              <a:latin typeface="Cambria" panose="02040503050406030204" pitchFamily="18" charset="0"/>
            </a:rPr>
            <a:t>ΠΟΛΙΤΙ-ΣΜΙΚΟ ΚΕΦΑΛΑΙΟ</a:t>
          </a:r>
          <a:endParaRPr lang="en-GB" sz="2400" b="1" dirty="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A86093D1-926C-4BAE-B150-07B36D340AC4}" type="parTrans" cxnId="{593727B6-36D6-4B0E-B241-70C9293A5481}">
      <dgm:prSet/>
      <dgm:spPr/>
      <dgm:t>
        <a:bodyPr/>
        <a:lstStyle/>
        <a:p>
          <a:endParaRPr lang="en-GB" sz="280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689F963F-64DE-40F2-89F9-B64AA0130088}" type="sibTrans" cxnId="{593727B6-36D6-4B0E-B241-70C9293A5481}">
      <dgm:prSet/>
      <dgm:spPr/>
      <dgm:t>
        <a:bodyPr/>
        <a:lstStyle/>
        <a:p>
          <a:endParaRPr lang="en-GB" sz="280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A7DABDB1-E627-41E8-A875-AACABEB0888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l-GR" sz="2400" b="1" dirty="0" smtClean="0">
              <a:solidFill>
                <a:srgbClr val="C00000"/>
              </a:solidFill>
              <a:latin typeface="Cambria" panose="02040503050406030204" pitchFamily="18" charset="0"/>
            </a:rPr>
            <a:t>ΑΝΘΡΩΠΟ-ΓΕΝΕΣ ΚΕΦΑΛΑΙΟ</a:t>
          </a:r>
          <a:endParaRPr lang="en-GB" sz="2400" b="1" dirty="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CC943B5B-20E9-423F-92F0-139F2FEC5FBE}" type="parTrans" cxnId="{8039B0EF-478B-4B98-A6FC-B7BB0BE07766}">
      <dgm:prSet/>
      <dgm:spPr/>
      <dgm:t>
        <a:bodyPr/>
        <a:lstStyle/>
        <a:p>
          <a:endParaRPr lang="en-GB" sz="280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61A4F4BB-42DE-4D84-AB43-8CAE1F875857}" type="sibTrans" cxnId="{8039B0EF-478B-4B98-A6FC-B7BB0BE07766}">
      <dgm:prSet/>
      <dgm:spPr/>
      <dgm:t>
        <a:bodyPr/>
        <a:lstStyle/>
        <a:p>
          <a:endParaRPr lang="en-GB" sz="280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2959F03C-58BC-44CD-9E01-44E25D5519EE}" type="pres">
      <dgm:prSet presAssocID="{F82E98B4-DE28-4E86-A707-5C8CB2A062D2}" presName="Name0" presStyleCnt="0">
        <dgm:presLayoutVars>
          <dgm:dir/>
          <dgm:animLvl val="lvl"/>
          <dgm:resizeHandles val="exact"/>
        </dgm:presLayoutVars>
      </dgm:prSet>
      <dgm:spPr/>
    </dgm:pt>
    <dgm:pt modelId="{2A80CB24-B197-4DD1-A735-6EB7954501E9}" type="pres">
      <dgm:prSet presAssocID="{2551C701-CF07-49D1-B9B3-FC5213E11BF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882B0E-13FC-495D-970C-7DA2A078B049}" type="pres">
      <dgm:prSet presAssocID="{42322C6D-EDEE-4EDE-83F2-AE92758F691D}" presName="parTxOnlySpace" presStyleCnt="0"/>
      <dgm:spPr/>
    </dgm:pt>
    <dgm:pt modelId="{005DFCB7-36CD-4F67-8DC2-03B7CD34FFE5}" type="pres">
      <dgm:prSet presAssocID="{2DCB75BF-7FF6-464E-9E02-B4E01FAA767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B32E0F-2D3C-4459-AA02-4F9EE0079630}" type="pres">
      <dgm:prSet presAssocID="{689F963F-64DE-40F2-89F9-B64AA0130088}" presName="parTxOnlySpace" presStyleCnt="0"/>
      <dgm:spPr/>
    </dgm:pt>
    <dgm:pt modelId="{2B590D34-DC9D-4C01-83FF-2AC3AC8786D9}" type="pres">
      <dgm:prSet presAssocID="{A7DABDB1-E627-41E8-A875-AACABEB0888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0679D8-9F6A-443F-A485-201DE82358B1}" type="presOf" srcId="{A7DABDB1-E627-41E8-A875-AACABEB08888}" destId="{2B590D34-DC9D-4C01-83FF-2AC3AC8786D9}" srcOrd="0" destOrd="0" presId="urn:microsoft.com/office/officeart/2005/8/layout/chevron1"/>
    <dgm:cxn modelId="{4E696A41-FBAE-4C9E-8BAD-2B50764113FC}" type="presOf" srcId="{F82E98B4-DE28-4E86-A707-5C8CB2A062D2}" destId="{2959F03C-58BC-44CD-9E01-44E25D5519EE}" srcOrd="0" destOrd="0" presId="urn:microsoft.com/office/officeart/2005/8/layout/chevron1"/>
    <dgm:cxn modelId="{D8C95B53-0CB2-44A6-8681-B9BA8BB1796C}" type="presOf" srcId="{2DCB75BF-7FF6-464E-9E02-B4E01FAA7678}" destId="{005DFCB7-36CD-4F67-8DC2-03B7CD34FFE5}" srcOrd="0" destOrd="0" presId="urn:microsoft.com/office/officeart/2005/8/layout/chevron1"/>
    <dgm:cxn modelId="{591EBB47-1EED-4C41-8638-9100E0A57951}" srcId="{F82E98B4-DE28-4E86-A707-5C8CB2A062D2}" destId="{2551C701-CF07-49D1-B9B3-FC5213E11BF4}" srcOrd="0" destOrd="0" parTransId="{E492F530-1944-436F-912A-637571A247A5}" sibTransId="{42322C6D-EDEE-4EDE-83F2-AE92758F691D}"/>
    <dgm:cxn modelId="{8039B0EF-478B-4B98-A6FC-B7BB0BE07766}" srcId="{F82E98B4-DE28-4E86-A707-5C8CB2A062D2}" destId="{A7DABDB1-E627-41E8-A875-AACABEB08888}" srcOrd="2" destOrd="0" parTransId="{CC943B5B-20E9-423F-92F0-139F2FEC5FBE}" sibTransId="{61A4F4BB-42DE-4D84-AB43-8CAE1F875857}"/>
    <dgm:cxn modelId="{40A8BA16-F38B-457C-AC25-2E638E8CBFF5}" type="presOf" srcId="{2551C701-CF07-49D1-B9B3-FC5213E11BF4}" destId="{2A80CB24-B197-4DD1-A735-6EB7954501E9}" srcOrd="0" destOrd="0" presId="urn:microsoft.com/office/officeart/2005/8/layout/chevron1"/>
    <dgm:cxn modelId="{593727B6-36D6-4B0E-B241-70C9293A5481}" srcId="{F82E98B4-DE28-4E86-A707-5C8CB2A062D2}" destId="{2DCB75BF-7FF6-464E-9E02-B4E01FAA7678}" srcOrd="1" destOrd="0" parTransId="{A86093D1-926C-4BAE-B150-07B36D340AC4}" sibTransId="{689F963F-64DE-40F2-89F9-B64AA0130088}"/>
    <dgm:cxn modelId="{5E7FAC4C-7BD7-48DD-A9BE-A0581975F4E6}" type="presParOf" srcId="{2959F03C-58BC-44CD-9E01-44E25D5519EE}" destId="{2A80CB24-B197-4DD1-A735-6EB7954501E9}" srcOrd="0" destOrd="0" presId="urn:microsoft.com/office/officeart/2005/8/layout/chevron1"/>
    <dgm:cxn modelId="{1DD71B9D-ED09-4CC3-935C-93C2053D9152}" type="presParOf" srcId="{2959F03C-58BC-44CD-9E01-44E25D5519EE}" destId="{4B882B0E-13FC-495D-970C-7DA2A078B049}" srcOrd="1" destOrd="0" presId="urn:microsoft.com/office/officeart/2005/8/layout/chevron1"/>
    <dgm:cxn modelId="{94098DF6-983F-43F8-B6D4-A99CE117F44F}" type="presParOf" srcId="{2959F03C-58BC-44CD-9E01-44E25D5519EE}" destId="{005DFCB7-36CD-4F67-8DC2-03B7CD34FFE5}" srcOrd="2" destOrd="0" presId="urn:microsoft.com/office/officeart/2005/8/layout/chevron1"/>
    <dgm:cxn modelId="{B298E926-3A0F-4FB6-A305-FAC7CDDBF50F}" type="presParOf" srcId="{2959F03C-58BC-44CD-9E01-44E25D5519EE}" destId="{46B32E0F-2D3C-4459-AA02-4F9EE0079630}" srcOrd="3" destOrd="0" presId="urn:microsoft.com/office/officeart/2005/8/layout/chevron1"/>
    <dgm:cxn modelId="{2FB84DA6-F044-4BE2-9BAD-70D5FF0B2C61}" type="presParOf" srcId="{2959F03C-58BC-44CD-9E01-44E25D5519EE}" destId="{2B590D34-DC9D-4C01-83FF-2AC3AC8786D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0CB24-B197-4DD1-A735-6EB7954501E9}">
      <dsp:nvSpPr>
        <dsp:cNvPr id="0" name=""/>
        <dsp:cNvSpPr/>
      </dsp:nvSpPr>
      <dsp:spPr>
        <a:xfrm>
          <a:off x="2383" y="61814"/>
          <a:ext cx="2904263" cy="1161705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160463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solidFill>
                <a:srgbClr val="C00000"/>
              </a:solidFill>
              <a:latin typeface="Cambria" panose="02040503050406030204" pitchFamily="18" charset="0"/>
            </a:rPr>
            <a:t>ΦΥΣΙΚΟ ΚΕΦΑΛΑΙΟ</a:t>
          </a:r>
          <a:endParaRPr lang="en-GB" sz="2400" b="1" kern="1200" dirty="0">
            <a:solidFill>
              <a:srgbClr val="C00000"/>
            </a:solidFill>
            <a:latin typeface="Cambria" panose="02040503050406030204" pitchFamily="18" charset="0"/>
          </a:endParaRPr>
        </a:p>
      </dsp:txBody>
      <dsp:txXfrm>
        <a:off x="583236" y="61814"/>
        <a:ext cx="1742558" cy="1161705"/>
      </dsp:txXfrm>
    </dsp:sp>
    <dsp:sp modelId="{005DFCB7-36CD-4F67-8DC2-03B7CD34FFE5}">
      <dsp:nvSpPr>
        <dsp:cNvPr id="0" name=""/>
        <dsp:cNvSpPr/>
      </dsp:nvSpPr>
      <dsp:spPr>
        <a:xfrm>
          <a:off x="2616220" y="61814"/>
          <a:ext cx="2904263" cy="1161705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solidFill>
                <a:srgbClr val="C00000"/>
              </a:solidFill>
              <a:latin typeface="Cambria" panose="02040503050406030204" pitchFamily="18" charset="0"/>
            </a:rPr>
            <a:t>ΠΟΛΙΤΙ-ΣΜΙΚΟ ΚΕΦΑΛΑΙΟ</a:t>
          </a:r>
          <a:endParaRPr lang="en-GB" sz="2400" b="1" kern="1200" dirty="0">
            <a:solidFill>
              <a:srgbClr val="C00000"/>
            </a:solidFill>
            <a:latin typeface="Cambria" panose="02040503050406030204" pitchFamily="18" charset="0"/>
          </a:endParaRPr>
        </a:p>
      </dsp:txBody>
      <dsp:txXfrm>
        <a:off x="3197073" y="61814"/>
        <a:ext cx="1742558" cy="1161705"/>
      </dsp:txXfrm>
    </dsp:sp>
    <dsp:sp modelId="{2B590D34-DC9D-4C01-83FF-2AC3AC8786D9}">
      <dsp:nvSpPr>
        <dsp:cNvPr id="0" name=""/>
        <dsp:cNvSpPr/>
      </dsp:nvSpPr>
      <dsp:spPr>
        <a:xfrm>
          <a:off x="5230057" y="61814"/>
          <a:ext cx="2904263" cy="1161705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solidFill>
                <a:srgbClr val="C00000"/>
              </a:solidFill>
              <a:latin typeface="Cambria" panose="02040503050406030204" pitchFamily="18" charset="0"/>
            </a:rPr>
            <a:t>ΑΝΘΡΩΠΟ-ΓΕΝΕΣ ΚΕΦΑΛΑΙΟ</a:t>
          </a:r>
          <a:endParaRPr lang="en-GB" sz="2400" b="1" kern="1200" dirty="0">
            <a:solidFill>
              <a:srgbClr val="C00000"/>
            </a:solidFill>
            <a:latin typeface="Cambria" panose="02040503050406030204" pitchFamily="18" charset="0"/>
          </a:endParaRPr>
        </a:p>
      </dsp:txBody>
      <dsp:txXfrm>
        <a:off x="5810910" y="61814"/>
        <a:ext cx="1742558" cy="1161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l-GR"/>
              <a:t>ΕΥΡΩΠΑΙΚΟ ΚΟΙΝΩΝΙΚΟ ΤΑΜΕΙΟ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21ADFE-91F9-4987-94A7-73E84BDD8A9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366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l-GR"/>
              <a:t>ΕΥΡΩΠΑΙΚΟ ΚΟΙΝΩΝΙΚΟ ΤΑΜΕΙΟ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F3434-CEA6-4F82-974C-8AE0EF78CB5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7065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F3434-CEA6-4F82-974C-8AE0EF78CB5F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l-GR" b="1"/>
              <a:t>Επίπεδα Β και Γ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F3434-CEA6-4F82-974C-8AE0EF78CB5F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="1">
                <a:solidFill>
                  <a:srgbClr val="C0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489720"/>
          </a:xfrm>
        </p:spPr>
        <p:txBody>
          <a:bodyPr/>
          <a:lstStyle>
            <a:lvl1pPr marL="0" indent="0" algn="ctr">
              <a:buNone/>
              <a:defRPr>
                <a:latin typeface="Cambria" panose="020405030504060302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04248" y="6245225"/>
            <a:ext cx="1882552" cy="476250"/>
          </a:xfrm>
        </p:spPr>
        <p:txBody>
          <a:bodyPr/>
          <a:lstStyle>
            <a:lvl1pPr>
              <a:defRPr/>
            </a:lvl1pPr>
          </a:lstStyle>
          <a:p>
            <a:fld id="{CC92F1A2-2E3F-460E-A4CE-478418FBBC4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ΠΡΟΓΡΑΜΜΑ 'ΠΥΘΑΓΟΡΑΣ: Ενίσχυση Ερευνητικών Ομάδων'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E7F86-F9E2-4881-A88B-615C4C7ADF1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ΠΡΟΓΡΑΜΜΑ 'ΠΥΘΑΓΟΡΑΣ: Ενίσχυση Ερευνητικών Ομάδων'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E2DA1-BC27-4A87-BDC8-50C4D92725F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/>
          <a:lstStyle>
            <a:lvl1pPr>
              <a:defRPr sz="3200" b="1">
                <a:solidFill>
                  <a:srgbClr val="C0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1B904-1C66-43C0-99AF-818287B385D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ΠΡΟΓΡΑΜΜΑ 'ΠΥΘΑΓΟΡΑΣ: Ενίσχυση Ερευνητικών Ομάδων'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21C53-8FBF-4CE3-B215-770602A9FB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>
            <a:lvl1pPr>
              <a:defRPr sz="3200" b="1">
                <a:solidFill>
                  <a:srgbClr val="C0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>
                <a:latin typeface="Cambria" panose="02040503050406030204" pitchFamily="18" charset="0"/>
              </a:defRPr>
            </a:lvl1pPr>
            <a:lvl2pPr>
              <a:defRPr sz="2000">
                <a:latin typeface="Cambria" panose="02040503050406030204" pitchFamily="18" charset="0"/>
              </a:defRPr>
            </a:lvl2pPr>
            <a:lvl3pPr>
              <a:defRPr sz="1800">
                <a:latin typeface="Cambria" panose="02040503050406030204" pitchFamily="18" charset="0"/>
              </a:defRPr>
            </a:lvl3pPr>
            <a:lvl4pPr>
              <a:defRPr sz="1600">
                <a:latin typeface="Cambria" panose="02040503050406030204" pitchFamily="18" charset="0"/>
              </a:defRPr>
            </a:lvl4pPr>
            <a:lvl5pPr>
              <a:defRPr sz="1600"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 b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defRPr>
            </a:lvl1pPr>
            <a:lvl2pPr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800" b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600" b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600" b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C98B2-BDFF-47EB-BAD8-3F792B2E1F2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>
            <a:lvl1pPr>
              <a:defRPr sz="3200" b="1">
                <a:solidFill>
                  <a:srgbClr val="C0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97847" y="1196752"/>
            <a:ext cx="4040188" cy="639762"/>
          </a:xfrm>
        </p:spPr>
        <p:txBody>
          <a:bodyPr anchor="b"/>
          <a:lstStyle>
            <a:lvl1pPr marL="0" indent="0" algn="ctr">
              <a:buNone/>
              <a:defRPr sz="20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>
            <a:lvl1pPr>
              <a:defRPr sz="2000">
                <a:latin typeface="Cambria" panose="02040503050406030204" pitchFamily="18" charset="0"/>
              </a:defRPr>
            </a:lvl1pPr>
            <a:lvl2pPr>
              <a:defRPr sz="1800">
                <a:latin typeface="Cambria" panose="02040503050406030204" pitchFamily="18" charset="0"/>
              </a:defRPr>
            </a:lvl2pPr>
            <a:lvl3pPr>
              <a:defRPr sz="1600">
                <a:latin typeface="Cambria" panose="02040503050406030204" pitchFamily="18" charset="0"/>
              </a:defRPr>
            </a:lvl3pPr>
            <a:lvl4pPr>
              <a:defRPr sz="1400">
                <a:latin typeface="Cambria" panose="02040503050406030204" pitchFamily="18" charset="0"/>
              </a:defRPr>
            </a:lvl4pPr>
            <a:lvl5pPr>
              <a:defRPr sz="1400">
                <a:latin typeface="Cambria" panose="020405030504060302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572000" y="1196752"/>
            <a:ext cx="4041775" cy="639762"/>
          </a:xfrm>
        </p:spPr>
        <p:txBody>
          <a:bodyPr anchor="b"/>
          <a:lstStyle>
            <a:lvl1pPr marL="0" indent="0" algn="ctr"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/>
          <a:lstStyle>
            <a:lvl1pPr>
              <a:defRPr sz="2000">
                <a:latin typeface="Cambria" panose="02040503050406030204" pitchFamily="18" charset="0"/>
              </a:defRPr>
            </a:lvl1pPr>
            <a:lvl2pPr>
              <a:defRPr sz="1800">
                <a:latin typeface="Cambria" panose="02040503050406030204" pitchFamily="18" charset="0"/>
              </a:defRPr>
            </a:lvl2pPr>
            <a:lvl3pPr>
              <a:defRPr sz="1600">
                <a:latin typeface="Cambria" panose="02040503050406030204" pitchFamily="18" charset="0"/>
              </a:defRPr>
            </a:lvl3pPr>
            <a:lvl4pPr>
              <a:defRPr sz="1400">
                <a:latin typeface="Cambria" panose="02040503050406030204" pitchFamily="18" charset="0"/>
              </a:defRPr>
            </a:lvl4pPr>
            <a:lvl5pPr>
              <a:defRPr sz="1400">
                <a:latin typeface="Cambria" panose="020405030504060302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100E2-F7B6-4CF8-8E4C-6919003D988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>
            <a:lvl1pPr>
              <a:defRPr sz="3600" b="1">
                <a:solidFill>
                  <a:srgbClr val="C0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4368" y="6245225"/>
            <a:ext cx="802432" cy="476250"/>
          </a:xfrm>
        </p:spPr>
        <p:txBody>
          <a:bodyPr/>
          <a:lstStyle>
            <a:lvl1pPr>
              <a:defRPr/>
            </a:lvl1pPr>
          </a:lstStyle>
          <a:p>
            <a:fld id="{56407C82-784F-4B8F-A0A1-6A7C55A9A21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ΠΡΟΓΡΑΜΜΑ 'ΠΥΘΑΓΟΡΑΣ: Ενίσχυση Ερευνητικών Ομάδων'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2ECF-7E47-4E07-986C-27AC9D820DF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ΠΡΟΓΡΑΜΜΑ 'ΠΥΘΑΓΟΡΑΣ: Ενίσχυση Ερευνητικών Ομάδων'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F3C2F-F5F6-404C-A0F8-13B7FCCC7FF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ΠΡΟΓΡΑΜΜΑ 'ΠΥΘΑΓΟΡΑΣ: Ενίσχυση Ερευνητικών Ομάδων'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ADD5A-2ADC-462E-BF13-F0B9E00C768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l-GR"/>
              <a:t>ΠΡΟΓΡΑΜΜΑ 'ΠΥΘΑΓΟΡΑΣ: Ενίσχυση Ερευνητικών Ομάδων'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4B80E6-BB43-42DA-BA85-F9588D4564A5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gif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11" Type="http://schemas.openxmlformats.org/officeDocument/2006/relationships/diagramColors" Target="../diagrams/colors1.xml"/><Relationship Id="rId5" Type="http://schemas.openxmlformats.org/officeDocument/2006/relationships/image" Target="../media/image16.wmf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15.wmf"/><Relationship Id="rId9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isionarium.hut.f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xergia.net/mcda/MCDA_default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Εικόνα 1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9913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62" y="5915025"/>
            <a:ext cx="37242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ΕΝΕΡΓΕΙΑΚΗ ΠΟΛΙΤΙΚΗ ΚΑΙ ΔΙΑΧΕΙΡΙΣΗ - ΛΗΨΗ ΑΠΟΦΑΣΕΩΝ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ΔΙΑΛΕΞΗ </a:t>
            </a:r>
            <a:r>
              <a:rPr lang="el-GR" dirty="0" err="1" smtClean="0"/>
              <a:t>Νο</a:t>
            </a:r>
            <a:r>
              <a:rPr lang="el-GR" dirty="0" smtClean="0"/>
              <a:t> 11</a:t>
            </a:r>
          </a:p>
          <a:p>
            <a:r>
              <a:rPr lang="el-GR" smtClean="0"/>
              <a:t>ΛΗΨΗ ΑΠΟΦΑΣΕΩΝ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4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Text Box 2"/>
          <p:cNvSpPr txBox="1">
            <a:spLocks noChangeArrowheads="1"/>
          </p:cNvSpPr>
          <p:nvPr/>
        </p:nvSpPr>
        <p:spPr bwMode="auto">
          <a:xfrm>
            <a:off x="683568" y="188913"/>
            <a:ext cx="7704856" cy="52322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ΠΑΡΑΔΕΙΓΜΑΤΑ - ΔΗΜΟΣΙΕΣ ΑΠΟΦΑΣΕΙΣ </a:t>
            </a:r>
          </a:p>
        </p:txBody>
      </p:sp>
      <p:pic>
        <p:nvPicPr>
          <p:cNvPr id="306194" name="Picture 18" descr="IN011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897" y="736600"/>
            <a:ext cx="995362" cy="1295400"/>
          </a:xfrm>
          <a:prstGeom prst="rect">
            <a:avLst/>
          </a:prstGeom>
          <a:noFill/>
        </p:spPr>
      </p:pic>
      <p:pic>
        <p:nvPicPr>
          <p:cNvPr id="306195" name="Picture 19" descr="MCj032477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427" y="2391866"/>
            <a:ext cx="1008063" cy="1008063"/>
          </a:xfrm>
          <a:prstGeom prst="rect">
            <a:avLst/>
          </a:prstGeom>
          <a:noFill/>
        </p:spPr>
      </p:pic>
      <p:pic>
        <p:nvPicPr>
          <p:cNvPr id="306201" name="Picture 25" descr="MMj02827900000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076" y="5372227"/>
            <a:ext cx="1044575" cy="1081087"/>
          </a:xfrm>
          <a:prstGeom prst="rect">
            <a:avLst/>
          </a:prstGeom>
          <a:noFill/>
        </p:spPr>
      </p:pic>
      <p:pic>
        <p:nvPicPr>
          <p:cNvPr id="306202" name="Picture 26" descr="MCj0156811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2588" y="3972719"/>
            <a:ext cx="1008063" cy="995362"/>
          </a:xfrm>
          <a:prstGeom prst="rect">
            <a:avLst/>
          </a:prstGeom>
          <a:noFill/>
        </p:spPr>
      </p:pic>
      <p:pic>
        <p:nvPicPr>
          <p:cNvPr id="306204" name="Picture 28" descr="MCBD07855_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35428" y="3407529"/>
            <a:ext cx="1655762" cy="1349375"/>
          </a:xfrm>
          <a:prstGeom prst="rect">
            <a:avLst/>
          </a:prstGeom>
          <a:noFill/>
        </p:spPr>
      </p:pic>
      <p:pic>
        <p:nvPicPr>
          <p:cNvPr id="306205" name="Picture 29" descr="MCPE05937_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1412875"/>
            <a:ext cx="1655762" cy="1238250"/>
          </a:xfrm>
          <a:prstGeom prst="rect">
            <a:avLst/>
          </a:prstGeom>
          <a:noFill/>
        </p:spPr>
      </p:pic>
      <p:sp>
        <p:nvSpPr>
          <p:cNvPr id="306207" name="Text Box 31"/>
          <p:cNvSpPr txBox="1">
            <a:spLocks noChangeArrowheads="1"/>
          </p:cNvSpPr>
          <p:nvPr/>
        </p:nvSpPr>
        <p:spPr bwMode="auto">
          <a:xfrm>
            <a:off x="1646349" y="1108670"/>
            <a:ext cx="29962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ΑΝΑΠΤΥΞΗ/ΕΠΕΚΤΑΣΗ ΑΙΟΛΙΚΩΝ ΠΑΡΚΩΝ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06208" name="Text Box 32"/>
          <p:cNvSpPr txBox="1">
            <a:spLocks noChangeArrowheads="1"/>
          </p:cNvSpPr>
          <p:nvPr/>
        </p:nvSpPr>
        <p:spPr bwMode="auto">
          <a:xfrm>
            <a:off x="1690687" y="2391866"/>
            <a:ext cx="29519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ΣΧΕΔΙΑΣΜΟΣ ΓΡΑΜΜΩΝ ΜΕΤΑΦΟΡΑΣ ΗΛΕΚΤΡΙΣΜΟΥ</a:t>
            </a:r>
            <a:endParaRPr lang="el-GR" sz="2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06209" name="Text Box 33"/>
          <p:cNvSpPr txBox="1">
            <a:spLocks noChangeArrowheads="1"/>
          </p:cNvSpPr>
          <p:nvPr/>
        </p:nvSpPr>
        <p:spPr bwMode="auto">
          <a:xfrm>
            <a:off x="1646348" y="3558712"/>
            <a:ext cx="364573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ΔΙΑΧΕΙΡΙΣΗ ΑΤΜΟΣΦΑΙΡΙΚΗΣ ΡΥΠΑΝΣΗΣ – ΕΠΙΛΟΓΗ ΤΕΧΝΟΛΟΓΙΑΣ, ΥΠΟΚΑΤΑΣΤΑΣΗ ΚΑΥΣΙΜΟΥ, ΕΞΟΙΚΟΝΟΜΗΣΗ</a:t>
            </a:r>
            <a:endParaRPr lang="el-GR" sz="2000" b="1" dirty="0">
              <a:solidFill>
                <a:schemeClr val="tx2">
                  <a:lumMod val="95000"/>
                  <a:lumOff val="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06210" name="Text Box 34"/>
          <p:cNvSpPr txBox="1">
            <a:spLocks noChangeArrowheads="1"/>
          </p:cNvSpPr>
          <p:nvPr/>
        </p:nvSpPr>
        <p:spPr bwMode="auto">
          <a:xfrm>
            <a:off x="1690687" y="5445224"/>
            <a:ext cx="2881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ΧΩΡΟΘΕΤΗΣΗ ΣΤΑΘΜΩΝ, ΔΙΚΤΥΩΝ, ΑΓΩΓΩΝ, ΟΡΥΧΕΙΩΝ</a:t>
            </a:r>
            <a:endParaRPr lang="el-GR" sz="2000" b="1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306211" name="Text Box 35"/>
          <p:cNvSpPr txBox="1">
            <a:spLocks noChangeArrowheads="1"/>
          </p:cNvSpPr>
          <p:nvPr/>
        </p:nvSpPr>
        <p:spPr bwMode="auto">
          <a:xfrm>
            <a:off x="6947842" y="1615911"/>
            <a:ext cx="20167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 smtClean="0">
                <a:latin typeface="Cambria" panose="02040503050406030204" pitchFamily="18" charset="0"/>
              </a:rPr>
              <a:t>ΑΣΤΙΚΟ ΠΕΡΙΒΑΛΛΟΝ</a:t>
            </a:r>
            <a:endParaRPr lang="el-GR" sz="2400" dirty="0">
              <a:latin typeface="Cambria" panose="02040503050406030204" pitchFamily="18" charset="0"/>
            </a:endParaRPr>
          </a:p>
        </p:txBody>
      </p:sp>
      <p:sp>
        <p:nvSpPr>
          <p:cNvPr id="306212" name="Text Box 36"/>
          <p:cNvSpPr txBox="1">
            <a:spLocks noChangeArrowheads="1"/>
          </p:cNvSpPr>
          <p:nvPr/>
        </p:nvSpPr>
        <p:spPr bwMode="auto">
          <a:xfrm>
            <a:off x="7291190" y="3689070"/>
            <a:ext cx="18718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 smtClean="0">
                <a:latin typeface="Cambria" panose="02040503050406030204" pitchFamily="18" charset="0"/>
              </a:rPr>
              <a:t>ΧΑΡΑΞΗ ΟΔΩΝ</a:t>
            </a:r>
            <a:endParaRPr lang="el-GR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52322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dirty="0">
                <a:latin typeface="Cambria" panose="02040503050406030204" pitchFamily="18" charset="0"/>
              </a:rPr>
              <a:t>ΒΙΩΣΙΜΗ ΑΝΑΠΤΥΞΗ – Είδη Κεφαλαίου</a:t>
            </a:r>
          </a:p>
        </p:txBody>
      </p:sp>
      <p:sp>
        <p:nvSpPr>
          <p:cNvPr id="314372" name="AutoShape 4"/>
          <p:cNvSpPr>
            <a:spLocks noChangeArrowheads="1"/>
          </p:cNvSpPr>
          <p:nvPr/>
        </p:nvSpPr>
        <p:spPr bwMode="auto">
          <a:xfrm>
            <a:off x="2689451" y="1636712"/>
            <a:ext cx="3466725" cy="1792288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800" b="1" spc="300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ΚΕΦΑΛΑΙΟ</a:t>
            </a:r>
            <a:endParaRPr lang="el-GR" sz="2000" b="1" spc="300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14373" name="Text Box 5"/>
          <p:cNvSpPr txBox="1">
            <a:spLocks noChangeArrowheads="1"/>
          </p:cNvSpPr>
          <p:nvPr/>
        </p:nvSpPr>
        <p:spPr bwMode="auto">
          <a:xfrm>
            <a:off x="107950" y="2349500"/>
            <a:ext cx="2519363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l-GR" sz="20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ΦΥΣΙΚΟ ΚΕΦΑΛΑΙΟ</a:t>
            </a:r>
          </a:p>
          <a:p>
            <a:pPr algn="ctr">
              <a:spcBef>
                <a:spcPts val="0"/>
              </a:spcBef>
            </a:pPr>
            <a:r>
              <a:rPr lang="el-GR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natural capital)</a:t>
            </a:r>
            <a:endParaRPr lang="el-GR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2627313" y="765175"/>
            <a:ext cx="2376487" cy="98488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l-GR" sz="20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ΠΟΛΙΤΙΣΜΙΚΟ ΚΕΦΑΛΑΙΟ</a:t>
            </a:r>
          </a:p>
          <a:p>
            <a:pPr algn="ctr">
              <a:spcBef>
                <a:spcPts val="0"/>
              </a:spcBef>
            </a:pPr>
            <a:r>
              <a:rPr lang="en-US" dirty="0" smtClean="0">
                <a:latin typeface="Cambria" panose="02040503050406030204" pitchFamily="18" charset="0"/>
              </a:rPr>
              <a:t>(cultural </a:t>
            </a:r>
            <a:r>
              <a:rPr lang="en-US" dirty="0">
                <a:latin typeface="Cambria" panose="02040503050406030204" pitchFamily="18" charset="0"/>
              </a:rPr>
              <a:t>capital)</a:t>
            </a:r>
            <a:endParaRPr lang="el-GR" dirty="0">
              <a:latin typeface="Cambria" panose="02040503050406030204" pitchFamily="18" charset="0"/>
            </a:endParaRPr>
          </a:p>
        </p:txBody>
      </p:sp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5964011" y="2026334"/>
            <a:ext cx="295275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ΑΝΘΡΩΠΙΝΟ ΚΕΦΑΛΑΙΟ </a:t>
            </a:r>
            <a:r>
              <a:rPr lang="en-US" sz="20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(human-made </a:t>
            </a: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capital)</a:t>
            </a:r>
            <a:endParaRPr lang="el-GR" sz="2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pic>
        <p:nvPicPr>
          <p:cNvPr id="314376" name="Picture 8" descr="MCj014962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777" y="3282950"/>
            <a:ext cx="1008063" cy="568325"/>
          </a:xfrm>
          <a:prstGeom prst="rect">
            <a:avLst/>
          </a:prstGeom>
          <a:noFill/>
        </p:spPr>
      </p:pic>
      <p:pic>
        <p:nvPicPr>
          <p:cNvPr id="314377" name="Picture 9" descr="MCBD05513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1412875"/>
            <a:ext cx="561975" cy="1006475"/>
          </a:xfrm>
          <a:prstGeom prst="rect">
            <a:avLst/>
          </a:prstGeom>
          <a:noFill/>
        </p:spPr>
      </p:pic>
      <p:pic>
        <p:nvPicPr>
          <p:cNvPr id="314378" name="Picture 10" descr="MCBD04864_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825" y="765175"/>
            <a:ext cx="863600" cy="706438"/>
          </a:xfrm>
          <a:prstGeom prst="rect">
            <a:avLst/>
          </a:prstGeom>
          <a:noFill/>
        </p:spPr>
      </p:pic>
      <p:pic>
        <p:nvPicPr>
          <p:cNvPr id="314379" name="Picture 11" descr="MMj01630040000[1]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54509" y="3294062"/>
            <a:ext cx="863600" cy="642938"/>
          </a:xfrm>
          <a:prstGeom prst="rect">
            <a:avLst/>
          </a:prstGeom>
          <a:noFill/>
        </p:spPr>
      </p:pic>
      <p:pic>
        <p:nvPicPr>
          <p:cNvPr id="314380" name="Picture 12" descr="MCj0339594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9925" y="2924175"/>
            <a:ext cx="739775" cy="739775"/>
          </a:xfrm>
          <a:prstGeom prst="rect">
            <a:avLst/>
          </a:prstGeom>
          <a:noFill/>
        </p:spPr>
      </p:pic>
      <p:sp>
        <p:nvSpPr>
          <p:cNvPr id="314390" name="Text Box 22"/>
          <p:cNvSpPr txBox="1">
            <a:spLocks noChangeArrowheads="1"/>
          </p:cNvSpPr>
          <p:nvPr/>
        </p:nvSpPr>
        <p:spPr bwMode="auto">
          <a:xfrm>
            <a:off x="209777" y="5373216"/>
            <a:ext cx="8496944" cy="10156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>
                <a:latin typeface="Cambria" panose="02040503050406030204" pitchFamily="18" charset="0"/>
              </a:rPr>
              <a:t>ΤΟ </a:t>
            </a:r>
            <a:r>
              <a:rPr lang="el-GR" sz="2000" b="1" dirty="0" smtClean="0">
                <a:latin typeface="Cambria" panose="02040503050406030204" pitchFamily="18" charset="0"/>
              </a:rPr>
              <a:t>ΠΟΛΙΤΙΣΜΙΚΟ</a:t>
            </a:r>
            <a:r>
              <a:rPr lang="el-GR" sz="2000" dirty="0" smtClean="0">
                <a:latin typeface="Cambria" panose="02040503050406030204" pitchFamily="18" charset="0"/>
              </a:rPr>
              <a:t> </a:t>
            </a:r>
            <a:r>
              <a:rPr lang="el-GR" sz="2000" b="1" dirty="0">
                <a:latin typeface="Cambria" panose="02040503050406030204" pitchFamily="18" charset="0"/>
              </a:rPr>
              <a:t>ΚΕΦΑΛΑΙΟ</a:t>
            </a:r>
            <a:r>
              <a:rPr lang="el-GR" sz="2000" dirty="0" smtClean="0">
                <a:latin typeface="Cambria" panose="02040503050406030204" pitchFamily="18" charset="0"/>
              </a:rPr>
              <a:t> ΑΠΟΦΑΣΙΖΕΙ ΓΙΑ ΤΗΝ ΧΡΗΣΗ ΤΟΥ </a:t>
            </a:r>
            <a:r>
              <a:rPr lang="el-GR" sz="2000" b="1" dirty="0">
                <a:latin typeface="Cambria" panose="02040503050406030204" pitchFamily="18" charset="0"/>
              </a:rPr>
              <a:t>ΦΥΣΙΚΟΥ</a:t>
            </a:r>
            <a:r>
              <a:rPr lang="el-GR" sz="2000" dirty="0" smtClean="0">
                <a:latin typeface="Cambria" panose="02040503050406030204" pitchFamily="18" charset="0"/>
              </a:rPr>
              <a:t> </a:t>
            </a:r>
            <a:r>
              <a:rPr lang="el-GR" sz="2000" b="1" dirty="0">
                <a:latin typeface="Cambria" panose="02040503050406030204" pitchFamily="18" charset="0"/>
              </a:rPr>
              <a:t>ΚΕΦΑΛΑΙΟΥ</a:t>
            </a:r>
            <a:r>
              <a:rPr lang="el-GR" sz="2000" dirty="0" smtClean="0">
                <a:latin typeface="Cambria" panose="02040503050406030204" pitchFamily="18" charset="0"/>
              </a:rPr>
              <a:t> ΏΣΤΕ ΝΑ ΠΑΡΑΧΘΕΙ </a:t>
            </a:r>
            <a:r>
              <a:rPr lang="el-GR" sz="2000" b="1" dirty="0">
                <a:latin typeface="Cambria" panose="02040503050406030204" pitchFamily="18" charset="0"/>
              </a:rPr>
              <a:t>ΑΝΘΡΩΠΟΓΕΝΕΣ</a:t>
            </a:r>
            <a:r>
              <a:rPr lang="el-GR" sz="2000" dirty="0" smtClean="0">
                <a:latin typeface="Cambria" panose="02040503050406030204" pitchFamily="18" charset="0"/>
              </a:rPr>
              <a:t> </a:t>
            </a:r>
            <a:r>
              <a:rPr lang="el-GR" sz="2000" b="1" dirty="0">
                <a:latin typeface="Cambria" panose="02040503050406030204" pitchFamily="18" charset="0"/>
              </a:rPr>
              <a:t>ΚΕΦΑΛΑΙΟ</a:t>
            </a:r>
            <a:r>
              <a:rPr lang="el-GR" sz="2000" dirty="0" smtClean="0">
                <a:latin typeface="Cambria" panose="02040503050406030204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l-GR" sz="2000" dirty="0" smtClean="0">
                <a:latin typeface="Cambria" panose="02040503050406030204" pitchFamily="18" charset="0"/>
              </a:rPr>
              <a:t>ΣΥΝΕΠΩΣ ΤΟ </a:t>
            </a:r>
            <a:r>
              <a:rPr lang="el-GR" sz="2000" b="1" dirty="0">
                <a:latin typeface="Cambria" panose="02040503050406030204" pitchFamily="18" charset="0"/>
              </a:rPr>
              <a:t>ΑΝΘΡΩΠΟΓΕΝΕΣ</a:t>
            </a:r>
            <a:r>
              <a:rPr lang="el-GR" sz="2000" dirty="0" smtClean="0">
                <a:latin typeface="Cambria" panose="02040503050406030204" pitchFamily="18" charset="0"/>
              </a:rPr>
              <a:t> </a:t>
            </a:r>
            <a:r>
              <a:rPr lang="el-GR" sz="2000" b="1" dirty="0">
                <a:latin typeface="Cambria" panose="02040503050406030204" pitchFamily="18" charset="0"/>
              </a:rPr>
              <a:t>ΚΕΦΑΛΑΙΟ</a:t>
            </a:r>
            <a:r>
              <a:rPr lang="el-GR" sz="2000" dirty="0" smtClean="0">
                <a:latin typeface="Cambria" panose="02040503050406030204" pitchFamily="18" charset="0"/>
              </a:rPr>
              <a:t> ΔΕΝ ΕΙΝΑΙ ΠΟΤΕ </a:t>
            </a:r>
            <a:r>
              <a:rPr lang="el-GR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«ΟΥΔΕΤΕΡΟ»</a:t>
            </a:r>
            <a:endParaRPr lang="el-GR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78047982"/>
              </p:ext>
            </p:extLst>
          </p:nvPr>
        </p:nvGraphicFramePr>
        <p:xfrm>
          <a:off x="467544" y="3943890"/>
          <a:ext cx="8136705" cy="1285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2" grpId="0" animBg="1"/>
      <p:bldP spid="314373" grpId="0" animBg="1"/>
      <p:bldP spid="314374" grpId="0" animBg="1"/>
      <p:bldP spid="314375" grpId="0" animBg="1"/>
      <p:bldP spid="3143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52322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>
                <a:latin typeface="Cambria" panose="02040503050406030204" pitchFamily="18" charset="0"/>
              </a:rPr>
              <a:t>ΒΙΩΣΙΜΟΤΗΤΑ</a:t>
            </a:r>
            <a:r>
              <a:rPr lang="en-GB" sz="2800" b="1">
                <a:latin typeface="Cambria" panose="02040503050406030204" pitchFamily="18" charset="0"/>
              </a:rPr>
              <a:t>:            </a:t>
            </a:r>
            <a:r>
              <a:rPr lang="el-GR" sz="2800" b="1">
                <a:latin typeface="Cambria" panose="02040503050406030204" pitchFamily="18" charset="0"/>
              </a:rPr>
              <a:t> ΙΣΧΥΡΗ</a:t>
            </a:r>
            <a:r>
              <a:rPr lang="en-GB" sz="2800" b="1">
                <a:latin typeface="Cambria" panose="02040503050406030204" pitchFamily="18" charset="0"/>
              </a:rPr>
              <a:t> </a:t>
            </a:r>
            <a:r>
              <a:rPr lang="el-GR" sz="2800" b="1">
                <a:latin typeface="Cambria" panose="02040503050406030204" pitchFamily="18" charset="0"/>
              </a:rPr>
              <a:t> – </a:t>
            </a:r>
            <a:r>
              <a:rPr lang="en-GB" sz="2800" b="1">
                <a:latin typeface="Cambria" panose="02040503050406030204" pitchFamily="18" charset="0"/>
              </a:rPr>
              <a:t> </a:t>
            </a:r>
            <a:r>
              <a:rPr lang="el-GR" sz="2800" b="1">
                <a:latin typeface="Cambria" panose="02040503050406030204" pitchFamily="18" charset="0"/>
              </a:rPr>
              <a:t>ΑΣΘΕΝΗΣ</a:t>
            </a: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468313" y="981075"/>
            <a:ext cx="820737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u="sng" dirty="0">
                <a:solidFill>
                  <a:schemeClr val="accent2"/>
                </a:solidFill>
                <a:latin typeface="Cambria" panose="02040503050406030204" pitchFamily="18" charset="0"/>
              </a:rPr>
              <a:t>Ασθενής βιωσιμότητα</a:t>
            </a:r>
          </a:p>
          <a:p>
            <a:pPr>
              <a:spcBef>
                <a:spcPct val="50000"/>
              </a:spcBef>
            </a:pPr>
            <a:r>
              <a:rPr lang="el-GR" sz="2000" dirty="0">
                <a:latin typeface="Cambria" panose="02040503050406030204" pitchFamily="18" charset="0"/>
              </a:rPr>
              <a:t>Πλήρης υποκατάσταση μεταξύ του ανθρωπογενούς και του φυσικού κεφαλαίου</a:t>
            </a:r>
          </a:p>
        </p:txBody>
      </p:sp>
      <p:sp>
        <p:nvSpPr>
          <p:cNvPr id="316421" name="Text Box 5"/>
          <p:cNvSpPr txBox="1">
            <a:spLocks noChangeArrowheads="1"/>
          </p:cNvSpPr>
          <p:nvPr/>
        </p:nvSpPr>
        <p:spPr bwMode="auto">
          <a:xfrm>
            <a:off x="498040" y="2606919"/>
            <a:ext cx="755967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u="sng" dirty="0">
                <a:solidFill>
                  <a:schemeClr val="accent2"/>
                </a:solidFill>
                <a:latin typeface="Cambria" panose="02040503050406030204" pitchFamily="18" charset="0"/>
              </a:rPr>
              <a:t>Ισχυρή βιωσιμότητα</a:t>
            </a:r>
          </a:p>
          <a:p>
            <a:pPr>
              <a:spcBef>
                <a:spcPct val="50000"/>
              </a:spcBef>
            </a:pPr>
            <a:r>
              <a:rPr lang="el-GR" sz="2000" dirty="0">
                <a:latin typeface="Cambria" panose="02040503050406030204" pitchFamily="18" charset="0"/>
              </a:rPr>
              <a:t>Μερική υποκατάσταση μεταξύ του ανθρωπογενούς και του φυσικού κεφαλαίου</a:t>
            </a:r>
          </a:p>
        </p:txBody>
      </p:sp>
      <p:sp>
        <p:nvSpPr>
          <p:cNvPr id="316423" name="Text Box 7"/>
          <p:cNvSpPr txBox="1">
            <a:spLocks noChangeArrowheads="1"/>
          </p:cNvSpPr>
          <p:nvPr/>
        </p:nvSpPr>
        <p:spPr bwMode="auto">
          <a:xfrm>
            <a:off x="468313" y="4237477"/>
            <a:ext cx="80645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</a:rPr>
              <a:t>ΦΥΣΙΚΟ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</a:rPr>
              <a:t> 		&gt; 	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</a:rPr>
              <a:t>ΑΝΘΡΩΠΟΓΕΝΕΣ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sz="2400" dirty="0">
                <a:solidFill>
                  <a:srgbClr val="FF0000"/>
                </a:solidFill>
                <a:latin typeface="Times New Roman" pitchFamily="18" charset="0"/>
              </a:rPr>
              <a:t>ΚΕΦΑΛΑΙΟ</a:t>
            </a:r>
            <a:r>
              <a:rPr lang="el-GR" sz="1200" dirty="0">
                <a:solidFill>
                  <a:srgbClr val="FF0000"/>
                </a:solidFill>
                <a:latin typeface="Times New Roman" pitchFamily="18" charset="0"/>
              </a:rPr>
              <a:t> 			</a:t>
            </a:r>
            <a:r>
              <a:rPr lang="el-GR" sz="2400" dirty="0" err="1" smtClean="0">
                <a:solidFill>
                  <a:srgbClr val="FF0000"/>
                </a:solidFill>
                <a:latin typeface="Times New Roman" pitchFamily="18" charset="0"/>
              </a:rPr>
              <a:t>ΚΕΦΑΛΑΙΟ</a:t>
            </a:r>
            <a:endParaRPr lang="el-GR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16424" name="Text Box 8"/>
          <p:cNvSpPr txBox="1">
            <a:spLocks noChangeArrowheads="1"/>
          </p:cNvSpPr>
          <p:nvPr/>
        </p:nvSpPr>
        <p:spPr bwMode="auto">
          <a:xfrm>
            <a:off x="1743075" y="5661248"/>
            <a:ext cx="3457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600" dirty="0">
                <a:solidFill>
                  <a:schemeClr val="accent2"/>
                </a:solidFill>
                <a:latin typeface="Times New Roman" pitchFamily="18" charset="0"/>
              </a:rPr>
              <a:t>θερμοδυναμική</a:t>
            </a:r>
          </a:p>
        </p:txBody>
      </p:sp>
      <p:sp>
        <p:nvSpPr>
          <p:cNvPr id="2" name="Right Arrow 1"/>
          <p:cNvSpPr/>
          <p:nvPr/>
        </p:nvSpPr>
        <p:spPr>
          <a:xfrm>
            <a:off x="2771800" y="4248150"/>
            <a:ext cx="1080120" cy="981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/>
      <p:bldP spid="316421" grpId="0"/>
      <p:bldP spid="316423" grpId="0"/>
      <p:bldP spid="3164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9" name="Text Box 3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827088" y="188913"/>
            <a:ext cx="7777162" cy="52322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>
                <a:latin typeface="Cambria" panose="02040503050406030204" pitchFamily="18" charset="0"/>
              </a:rPr>
              <a:t>ΛΗΨΗ ΑΠΟΦΑΣΕΩΝ &amp; ΒΙΩΣΙΜΗ ΑΝΑΠΤΥΞΗ</a:t>
            </a:r>
          </a:p>
        </p:txBody>
      </p:sp>
      <p:sp>
        <p:nvSpPr>
          <p:cNvPr id="244744" name="Text Box 8"/>
          <p:cNvSpPr txBox="1">
            <a:spLocks noChangeArrowheads="1"/>
          </p:cNvSpPr>
          <p:nvPr/>
        </p:nvSpPr>
        <p:spPr bwMode="auto">
          <a:xfrm>
            <a:off x="468313" y="1196975"/>
            <a:ext cx="1943447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dirty="0">
                <a:latin typeface="Cambria" panose="02040503050406030204" pitchFamily="18" charset="0"/>
              </a:rPr>
              <a:t>Πλαίσιο</a:t>
            </a:r>
          </a:p>
        </p:txBody>
      </p:sp>
      <p:sp>
        <p:nvSpPr>
          <p:cNvPr id="244745" name="Text Box 9"/>
          <p:cNvSpPr txBox="1">
            <a:spLocks noChangeArrowheads="1"/>
          </p:cNvSpPr>
          <p:nvPr/>
        </p:nvSpPr>
        <p:spPr bwMode="auto">
          <a:xfrm>
            <a:off x="395288" y="1691595"/>
            <a:ext cx="676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/>
              <a:t> </a:t>
            </a:r>
            <a:r>
              <a:rPr lang="el-GR" sz="2400" dirty="0" smtClean="0">
                <a:latin typeface="Cambria" panose="02040503050406030204" pitchFamily="18" charset="0"/>
              </a:rPr>
              <a:t>Περιορισμένοι φυσικοί και οικονομικοί πόροι</a:t>
            </a:r>
            <a:endParaRPr lang="el-GR" sz="2400" dirty="0">
              <a:latin typeface="Cambria" panose="02040503050406030204" pitchFamily="18" charset="0"/>
            </a:endParaRPr>
          </a:p>
        </p:txBody>
      </p:sp>
      <p:sp>
        <p:nvSpPr>
          <p:cNvPr id="244746" name="Text Box 10"/>
          <p:cNvSpPr txBox="1">
            <a:spLocks noChangeArrowheads="1"/>
          </p:cNvSpPr>
          <p:nvPr/>
        </p:nvSpPr>
        <p:spPr bwMode="auto">
          <a:xfrm>
            <a:off x="395288" y="2349500"/>
            <a:ext cx="676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>
                <a:latin typeface="Cambria" panose="02040503050406030204" pitchFamily="18" charset="0"/>
              </a:rPr>
              <a:t> Δυναμικό ‘κοινωνικό γίγνεσθαι’ – ηθικές αξίες</a:t>
            </a:r>
          </a:p>
        </p:txBody>
      </p:sp>
      <p:sp>
        <p:nvSpPr>
          <p:cNvPr id="244747" name="Text Box 11"/>
          <p:cNvSpPr txBox="1">
            <a:spLocks noChangeArrowheads="1"/>
          </p:cNvSpPr>
          <p:nvPr/>
        </p:nvSpPr>
        <p:spPr bwMode="auto">
          <a:xfrm>
            <a:off x="715060" y="3167390"/>
            <a:ext cx="2736924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dirty="0">
                <a:latin typeface="Cambria" panose="02040503050406030204" pitchFamily="18" charset="0"/>
              </a:rPr>
              <a:t>Διαδικασία</a:t>
            </a:r>
          </a:p>
        </p:txBody>
      </p:sp>
      <p:sp>
        <p:nvSpPr>
          <p:cNvPr id="244749" name="Text Box 13"/>
          <p:cNvSpPr txBox="1">
            <a:spLocks noChangeArrowheads="1"/>
          </p:cNvSpPr>
          <p:nvPr/>
        </p:nvSpPr>
        <p:spPr bwMode="auto">
          <a:xfrm>
            <a:off x="468313" y="3690610"/>
            <a:ext cx="84971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9263" indent="-449263">
              <a:buFont typeface="Wingdings" pitchFamily="2" charset="2"/>
              <a:buChar char="Ø"/>
            </a:pPr>
            <a:r>
              <a:rPr lang="el-GR" sz="2000" b="1" dirty="0">
                <a:latin typeface="Cambria" panose="02040503050406030204" pitchFamily="18" charset="0"/>
              </a:rPr>
              <a:t> Σχηματισμός</a:t>
            </a:r>
            <a:r>
              <a:rPr lang="el-GR" sz="2000" dirty="0">
                <a:latin typeface="Cambria" panose="02040503050406030204" pitchFamily="18" charset="0"/>
              </a:rPr>
              <a:t> συνόλου προτύπων που χαρακτηρίζουν τις επιθυμητές συνθήκες</a:t>
            </a:r>
          </a:p>
          <a:p>
            <a:pPr marL="449263" indent="-449263">
              <a:buFont typeface="Wingdings" pitchFamily="2" charset="2"/>
              <a:buChar char="Ø"/>
            </a:pPr>
            <a:r>
              <a:rPr lang="el-GR" sz="2000" b="1" dirty="0">
                <a:latin typeface="Cambria" panose="02040503050406030204" pitchFamily="18" charset="0"/>
              </a:rPr>
              <a:t> Παρατήρηση</a:t>
            </a:r>
            <a:r>
              <a:rPr lang="el-GR" sz="2000" dirty="0">
                <a:latin typeface="Cambria" panose="02040503050406030204" pitchFamily="18" charset="0"/>
              </a:rPr>
              <a:t> και </a:t>
            </a:r>
            <a:r>
              <a:rPr lang="el-GR" sz="2000" b="1" dirty="0">
                <a:latin typeface="Cambria" panose="02040503050406030204" pitchFamily="18" charset="0"/>
              </a:rPr>
              <a:t>καταγραφή</a:t>
            </a:r>
            <a:r>
              <a:rPr lang="el-GR" sz="2000" dirty="0">
                <a:latin typeface="Cambria" panose="02040503050406030204" pitchFamily="18" charset="0"/>
              </a:rPr>
              <a:t> αυτών που φαίνονται ως πραγματικές συνθήκες</a:t>
            </a:r>
          </a:p>
          <a:p>
            <a:pPr marL="449263" indent="-449263">
              <a:buFont typeface="Wingdings" pitchFamily="2" charset="2"/>
              <a:buChar char="Ø"/>
            </a:pPr>
            <a:r>
              <a:rPr lang="el-GR" sz="2000" b="1" dirty="0">
                <a:latin typeface="Cambria" panose="02040503050406030204" pitchFamily="18" charset="0"/>
              </a:rPr>
              <a:t> Δημιουργία</a:t>
            </a:r>
            <a:r>
              <a:rPr lang="el-GR" sz="2000" dirty="0">
                <a:latin typeface="Cambria" panose="02040503050406030204" pitchFamily="18" charset="0"/>
              </a:rPr>
              <a:t> διορθωτικών δράσεων για τη ώθηση των πραγματικών </a:t>
            </a:r>
            <a:r>
              <a:rPr lang="el-GR" sz="2000" dirty="0" smtClean="0">
                <a:latin typeface="Cambria" panose="02040503050406030204" pitchFamily="18" charset="0"/>
              </a:rPr>
              <a:t>συνθηκών </a:t>
            </a:r>
            <a:r>
              <a:rPr lang="el-GR" sz="2000" dirty="0">
                <a:latin typeface="Cambria" panose="02040503050406030204" pitchFamily="18" charset="0"/>
              </a:rPr>
              <a:t>προς τις επιθυμητές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68313" y="4660106"/>
            <a:ext cx="8497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9263" indent="-449263">
              <a:buFont typeface="Wingdings" pitchFamily="2" charset="2"/>
              <a:buChar char="Ø"/>
            </a:pPr>
            <a:endParaRPr lang="el-GR" sz="20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47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47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447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447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4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4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4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4" grpId="0" animBg="1"/>
      <p:bldP spid="244745" grpId="0"/>
      <p:bldP spid="244746" grpId="0"/>
      <p:bldP spid="244747" grpId="0" animBg="1"/>
      <p:bldP spid="244749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46789" name="Text Box 5"/>
          <p:cNvSpPr txBox="1">
            <a:spLocks noChangeArrowheads="1"/>
          </p:cNvSpPr>
          <p:nvPr/>
        </p:nvSpPr>
        <p:spPr bwMode="auto">
          <a:xfrm>
            <a:off x="827088" y="188913"/>
            <a:ext cx="7777162" cy="52322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dirty="0">
                <a:latin typeface="Cambria" panose="02040503050406030204" pitchFamily="18" charset="0"/>
              </a:rPr>
              <a:t>ΔΙΑΧΕΙΡΙΣΗ</a:t>
            </a:r>
          </a:p>
        </p:txBody>
      </p:sp>
      <p:sp>
        <p:nvSpPr>
          <p:cNvPr id="246790" name="Text Box 6"/>
          <p:cNvSpPr txBox="1">
            <a:spLocks noChangeArrowheads="1"/>
          </p:cNvSpPr>
          <p:nvPr/>
        </p:nvSpPr>
        <p:spPr bwMode="auto">
          <a:xfrm>
            <a:off x="251520" y="981075"/>
            <a:ext cx="8568952" cy="95410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Διαχείριση είναι η διαδικασία μετατροπής της πληροφορίας σε δράση</a:t>
            </a:r>
            <a:endParaRPr lang="el-GR" sz="2800" dirty="0">
              <a:latin typeface="Cambria" panose="02040503050406030204" pitchFamily="18" charset="0"/>
            </a:endParaRPr>
          </a:p>
        </p:txBody>
      </p:sp>
      <p:pic>
        <p:nvPicPr>
          <p:cNvPr id="24679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716" y="2124063"/>
            <a:ext cx="8202955" cy="424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43608" y="5174594"/>
            <a:ext cx="2808312" cy="76944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4400" dirty="0" smtClean="0">
                <a:latin typeface="Cambria" panose="02040503050406030204" pitchFamily="18" charset="0"/>
              </a:rPr>
              <a:t>ΑΠΟΦΑΣΗ</a:t>
            </a:r>
            <a:endParaRPr lang="en-GB" sz="4400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2160" y="5174594"/>
            <a:ext cx="1944216" cy="76944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l-GR" sz="4400" dirty="0" smtClean="0">
                <a:latin typeface="Cambria" panose="02040503050406030204" pitchFamily="18" charset="0"/>
              </a:rPr>
              <a:t>ΔΡΑΣΗ</a:t>
            </a:r>
            <a:endParaRPr lang="en-GB" sz="4400" dirty="0">
              <a:latin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17875" y="2598003"/>
            <a:ext cx="2160637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l-GR" sz="2400" dirty="0" smtClean="0">
                <a:latin typeface="Cambria" panose="02040503050406030204" pitchFamily="18" charset="0"/>
              </a:rPr>
              <a:t>ΠΛΗΡΟΦΟΡΙΑΑΝΑΔΡΑΣΗ</a:t>
            </a:r>
            <a:endParaRPr lang="en-GB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67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9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04131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52322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dirty="0">
                <a:latin typeface="Cambria" panose="02040503050406030204" pitchFamily="18" charset="0"/>
              </a:rPr>
              <a:t>ΔΙΑΧΕΙΡΙΣΗ</a:t>
            </a:r>
            <a:r>
              <a:rPr lang="en-US" sz="2800" b="1" dirty="0">
                <a:latin typeface="Cambria" panose="02040503050406030204" pitchFamily="18" charset="0"/>
              </a:rPr>
              <a:t> </a:t>
            </a:r>
            <a:r>
              <a:rPr lang="el-GR" sz="2800" b="1" dirty="0">
                <a:latin typeface="Cambria" panose="02040503050406030204" pitchFamily="18" charset="0"/>
              </a:rPr>
              <a:t>ΤΟΥ ΠΕΡΙΒΑΛΛΟΝΤΟΣ</a:t>
            </a:r>
          </a:p>
        </p:txBody>
      </p:sp>
      <p:sp>
        <p:nvSpPr>
          <p:cNvPr id="304134" name="Rectangle 6"/>
          <p:cNvSpPr>
            <a:spLocks noChangeArrowheads="1"/>
          </p:cNvSpPr>
          <p:nvPr/>
        </p:nvSpPr>
        <p:spPr bwMode="auto">
          <a:xfrm>
            <a:off x="468313" y="981075"/>
            <a:ext cx="82296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l-GR" sz="2800" u="sng" dirty="0">
                <a:latin typeface="Cambria" panose="02040503050406030204" pitchFamily="18" charset="0"/>
              </a:rPr>
              <a:t>Διαχείριση του </a:t>
            </a:r>
            <a:r>
              <a:rPr lang="el-GR" sz="2800" u="sng" dirty="0">
                <a:solidFill>
                  <a:srgbClr val="FF0000"/>
                </a:solidFill>
                <a:latin typeface="Cambria" panose="02040503050406030204" pitchFamily="18" charset="0"/>
              </a:rPr>
              <a:t>περιβάλλοντος</a:t>
            </a:r>
            <a:r>
              <a:rPr lang="el-GR" sz="2800" dirty="0">
                <a:latin typeface="Cambria" panose="02040503050406030204" pitchFamily="18" charset="0"/>
              </a:rPr>
              <a:t>,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3200" b="1" dirty="0">
                <a:latin typeface="Cambria" panose="02040503050406030204" pitchFamily="18" charset="0"/>
              </a:rPr>
              <a:t>δυναμικά</a:t>
            </a:r>
            <a:r>
              <a:rPr lang="el-GR" sz="3200" dirty="0">
                <a:latin typeface="Cambria" panose="02040503050406030204" pitchFamily="18" charset="0"/>
              </a:rPr>
              <a:t> συστήματα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endParaRPr lang="el-GR" sz="3600" dirty="0">
              <a:latin typeface="Cambria" panose="02040503050406030204" pitchFamily="18" charset="0"/>
            </a:endParaRPr>
          </a:p>
          <a:p>
            <a:pPr marL="342900" indent="-342900">
              <a:spcBef>
                <a:spcPct val="50000"/>
              </a:spcBef>
            </a:pPr>
            <a:endParaRPr lang="el-GR" sz="2800" dirty="0">
              <a:latin typeface="Cambria" panose="02040503050406030204" pitchFamily="18" charset="0"/>
            </a:endParaRP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l-GR" sz="3200" b="1" dirty="0" smtClean="0">
                <a:latin typeface="Cambria" panose="02040503050406030204" pitchFamily="18" charset="0"/>
              </a:rPr>
              <a:t>Μερικώς </a:t>
            </a:r>
            <a:r>
              <a:rPr lang="el-GR" sz="3200" b="1" dirty="0">
                <a:latin typeface="Cambria" panose="02040503050406030204" pitchFamily="18" charset="0"/>
              </a:rPr>
              <a:t>κατανοητά</a:t>
            </a:r>
            <a:r>
              <a:rPr lang="en-US" sz="3200" b="1" dirty="0">
                <a:latin typeface="Cambria" panose="02040503050406030204" pitchFamily="18" charset="0"/>
              </a:rPr>
              <a:t>, </a:t>
            </a:r>
            <a:endParaRPr lang="el-GR" sz="3200" b="1" dirty="0">
              <a:latin typeface="Cambria" panose="02040503050406030204" pitchFamily="18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l-GR" sz="2800" dirty="0" smtClean="0">
                <a:latin typeface="Cambria" panose="02040503050406030204" pitchFamily="18" charset="0"/>
              </a:rPr>
              <a:t>Πολλαπλά </a:t>
            </a:r>
            <a:r>
              <a:rPr lang="el-GR" sz="2800" dirty="0">
                <a:latin typeface="Cambria" panose="02040503050406030204" pitchFamily="18" charset="0"/>
              </a:rPr>
              <a:t>συμφέροντα &amp; </a:t>
            </a:r>
            <a:endParaRPr lang="el-GR" sz="2800" dirty="0" smtClean="0">
              <a:latin typeface="Cambria" panose="02040503050406030204" pitchFamily="18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l-GR" sz="2800" dirty="0" smtClean="0">
                <a:latin typeface="Cambria" panose="02040503050406030204" pitchFamily="18" charset="0"/>
              </a:rPr>
              <a:t>Πολλοί </a:t>
            </a:r>
            <a:r>
              <a:rPr lang="el-GR" sz="2800" dirty="0">
                <a:latin typeface="Cambria" panose="02040503050406030204" pitchFamily="18" charset="0"/>
              </a:rPr>
              <a:t>συμμετέχοντες</a:t>
            </a:r>
            <a:r>
              <a:rPr lang="en-US" sz="2800" dirty="0">
                <a:latin typeface="Cambria" panose="02040503050406030204" pitchFamily="18" charset="0"/>
              </a:rPr>
              <a:t>, </a:t>
            </a:r>
            <a:endParaRPr lang="el-GR" sz="2800" dirty="0">
              <a:latin typeface="Cambria" panose="02040503050406030204" pitchFamily="18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l-GR" sz="2800" dirty="0" smtClean="0">
                <a:latin typeface="Cambria" panose="02040503050406030204" pitchFamily="18" charset="0"/>
              </a:rPr>
              <a:t>-Μακροχρόνιες </a:t>
            </a:r>
            <a:r>
              <a:rPr lang="el-GR" sz="2800" dirty="0">
                <a:latin typeface="Cambria" panose="02040503050406030204" pitchFamily="18" charset="0"/>
              </a:rPr>
              <a:t>επιπτώσεις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endParaRPr lang="el-GR" sz="2800" dirty="0">
              <a:latin typeface="Cambria" panose="02040503050406030204" pitchFamily="18" charset="0"/>
            </a:endParaRP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Cambria" panose="02040503050406030204" pitchFamily="18" charset="0"/>
              </a:rPr>
              <a:t>τοπικό</a:t>
            </a:r>
            <a:endParaRPr lang="en-US" sz="2800" dirty="0">
              <a:latin typeface="Cambria" panose="02040503050406030204" pitchFamily="18" charset="0"/>
            </a:endParaRP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Cambria" panose="02040503050406030204" pitchFamily="18" charset="0"/>
              </a:rPr>
              <a:t>πλανητικό </a:t>
            </a:r>
            <a:r>
              <a:rPr lang="el-GR" sz="2800" dirty="0">
                <a:latin typeface="Cambria" panose="02040503050406030204" pitchFamily="18" charset="0"/>
              </a:rPr>
              <a:t>επίπεδο</a:t>
            </a:r>
            <a:r>
              <a:rPr lang="en-US" sz="2800" dirty="0">
                <a:latin typeface="Cambria" panose="02040503050406030204" pitchFamily="18" charset="0"/>
              </a:rPr>
              <a:t>!!!</a:t>
            </a:r>
            <a:endParaRPr lang="el-GR" sz="2800" dirty="0">
              <a:latin typeface="Cambria" panose="02040503050406030204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l-GR" sz="28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3" name="Oval 5"/>
          <p:cNvSpPr>
            <a:spLocks noChangeArrowheads="1"/>
          </p:cNvSpPr>
          <p:nvPr/>
        </p:nvSpPr>
        <p:spPr bwMode="auto">
          <a:xfrm>
            <a:off x="179388" y="908050"/>
            <a:ext cx="2304380" cy="136882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ΠΟΛΛΟΙ 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ΑΠΟΦΑΣΙΖΟΝΤΕΣ</a:t>
            </a:r>
            <a:endParaRPr lang="el-GR" sz="2000" dirty="0">
              <a:latin typeface="Cambria" panose="02040503050406030204" pitchFamily="18" charset="0"/>
            </a:endParaRPr>
          </a:p>
        </p:txBody>
      </p:sp>
      <p:sp>
        <p:nvSpPr>
          <p:cNvPr id="283654" name="Oval 6"/>
          <p:cNvSpPr>
            <a:spLocks noChangeArrowheads="1"/>
          </p:cNvSpPr>
          <p:nvPr/>
        </p:nvSpPr>
        <p:spPr bwMode="auto">
          <a:xfrm>
            <a:off x="2663825" y="728662"/>
            <a:ext cx="1800225" cy="118817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ΠΡΟΤΙΜΗΣΗ</a:t>
            </a:r>
            <a:endParaRPr lang="el-GR" sz="2000" dirty="0">
              <a:latin typeface="Cambria" panose="02040503050406030204" pitchFamily="18" charset="0"/>
            </a:endParaRPr>
          </a:p>
        </p:txBody>
      </p:sp>
      <p:sp>
        <p:nvSpPr>
          <p:cNvPr id="283655" name="Oval 7"/>
          <p:cNvSpPr>
            <a:spLocks noChangeArrowheads="1"/>
          </p:cNvSpPr>
          <p:nvPr/>
        </p:nvSpPr>
        <p:spPr bwMode="auto">
          <a:xfrm>
            <a:off x="7397751" y="2185533"/>
            <a:ext cx="1800225" cy="93620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dirty="0" smtClean="0">
                <a:latin typeface="Cambria" panose="02040503050406030204" pitchFamily="18" charset="0"/>
              </a:rPr>
              <a:t>ΠΛΗΘΟΣ </a:t>
            </a:r>
          </a:p>
          <a:p>
            <a:pPr algn="ctr"/>
            <a:r>
              <a:rPr lang="el-GR" dirty="0" smtClean="0">
                <a:latin typeface="Cambria" panose="02040503050406030204" pitchFamily="18" charset="0"/>
              </a:rPr>
              <a:t>ΚΡΙΤΗΡΙΩΝ</a:t>
            </a:r>
            <a:endParaRPr lang="el-GR" dirty="0">
              <a:latin typeface="Cambria" panose="02040503050406030204" pitchFamily="18" charset="0"/>
            </a:endParaRPr>
          </a:p>
        </p:txBody>
      </p:sp>
      <p:sp>
        <p:nvSpPr>
          <p:cNvPr id="283656" name="Oval 8"/>
          <p:cNvSpPr>
            <a:spLocks noChangeArrowheads="1"/>
          </p:cNvSpPr>
          <p:nvPr/>
        </p:nvSpPr>
        <p:spPr bwMode="auto">
          <a:xfrm>
            <a:off x="179388" y="2565400"/>
            <a:ext cx="1512887" cy="10795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ΧΩΡΙΚΗ 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ΚΛΙΜΑΚΑ</a:t>
            </a:r>
            <a:endParaRPr lang="el-GR" sz="2000" dirty="0">
              <a:latin typeface="Cambria" panose="02040503050406030204" pitchFamily="18" charset="0"/>
            </a:endParaRPr>
          </a:p>
        </p:txBody>
      </p:sp>
      <p:sp>
        <p:nvSpPr>
          <p:cNvPr id="283657" name="Oval 9"/>
          <p:cNvSpPr>
            <a:spLocks noChangeArrowheads="1"/>
          </p:cNvSpPr>
          <p:nvPr/>
        </p:nvSpPr>
        <p:spPr bwMode="auto">
          <a:xfrm>
            <a:off x="3707606" y="1917700"/>
            <a:ext cx="1728787" cy="100647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dirty="0" smtClean="0">
                <a:latin typeface="Cambria" panose="02040503050406030204" pitchFamily="18" charset="0"/>
              </a:rPr>
              <a:t>ΧΡΟΝΙΚΗ</a:t>
            </a:r>
          </a:p>
          <a:p>
            <a:pPr algn="ctr"/>
            <a:r>
              <a:rPr lang="el-GR" dirty="0" smtClean="0">
                <a:latin typeface="Cambria" panose="02040503050406030204" pitchFamily="18" charset="0"/>
              </a:rPr>
              <a:t>ΚΛΙΜΑΚΑ</a:t>
            </a:r>
            <a:endParaRPr lang="el-GR" dirty="0">
              <a:latin typeface="Cambria" panose="02040503050406030204" pitchFamily="18" charset="0"/>
            </a:endParaRPr>
          </a:p>
        </p:txBody>
      </p:sp>
      <p:sp>
        <p:nvSpPr>
          <p:cNvPr id="283658" name="Oval 10"/>
          <p:cNvSpPr>
            <a:spLocks noChangeArrowheads="1"/>
          </p:cNvSpPr>
          <p:nvPr/>
        </p:nvSpPr>
        <p:spPr bwMode="auto">
          <a:xfrm>
            <a:off x="5436393" y="973109"/>
            <a:ext cx="2232248" cy="129539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ΡΙΣΚΟ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ΑΒΕΒΑΙΟΤΗΤΑ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ΑΓΝΟΙΑ</a:t>
            </a:r>
            <a:endParaRPr lang="el-GR" sz="2000" dirty="0">
              <a:latin typeface="Cambria" panose="02040503050406030204" pitchFamily="18" charset="0"/>
            </a:endParaRPr>
          </a:p>
        </p:txBody>
      </p:sp>
      <p:sp>
        <p:nvSpPr>
          <p:cNvPr id="283659" name="Oval 11"/>
          <p:cNvSpPr>
            <a:spLocks noChangeArrowheads="1"/>
          </p:cNvSpPr>
          <p:nvPr/>
        </p:nvSpPr>
        <p:spPr bwMode="auto">
          <a:xfrm>
            <a:off x="395536" y="4292202"/>
            <a:ext cx="2268289" cy="144224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ΔΕΔΟΜΕΝΑ: 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ΠΟΙΟΤΙΚΑ ΚΑΙ 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ΠΟΣΟΤΙΚΑ</a:t>
            </a:r>
            <a:endParaRPr lang="el-GR" sz="2000" dirty="0">
              <a:latin typeface="Cambria" panose="02040503050406030204" pitchFamily="18" charset="0"/>
            </a:endParaRPr>
          </a:p>
        </p:txBody>
      </p:sp>
      <p:sp>
        <p:nvSpPr>
          <p:cNvPr id="283660" name="Oval 12"/>
          <p:cNvSpPr>
            <a:spLocks noChangeArrowheads="1"/>
          </p:cNvSpPr>
          <p:nvPr/>
        </p:nvSpPr>
        <p:spPr bwMode="auto">
          <a:xfrm>
            <a:off x="4715241" y="3229568"/>
            <a:ext cx="1837276" cy="99000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ΘΕΜΑΤΑ 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ΗΘΙΚΗΣ</a:t>
            </a:r>
            <a:endParaRPr lang="el-GR" sz="2000" dirty="0">
              <a:latin typeface="Cambria" panose="02040503050406030204" pitchFamily="18" charset="0"/>
            </a:endParaRPr>
          </a:p>
        </p:txBody>
      </p:sp>
      <p:sp>
        <p:nvSpPr>
          <p:cNvPr id="283661" name="Oval 13"/>
          <p:cNvSpPr>
            <a:spLocks noChangeArrowheads="1"/>
          </p:cNvSpPr>
          <p:nvPr/>
        </p:nvSpPr>
        <p:spPr bwMode="auto">
          <a:xfrm>
            <a:off x="6444208" y="3768361"/>
            <a:ext cx="2405264" cy="115227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400" dirty="0" smtClean="0">
                <a:latin typeface="Cambria" panose="02040503050406030204" pitchFamily="18" charset="0"/>
              </a:rPr>
              <a:t>ΔΥΝΑΜΙΚΑ </a:t>
            </a:r>
          </a:p>
          <a:p>
            <a:pPr algn="ctr"/>
            <a:r>
              <a:rPr lang="el-GR" sz="2400" dirty="0" smtClean="0">
                <a:latin typeface="Cambria" panose="02040503050406030204" pitchFamily="18" charset="0"/>
              </a:rPr>
              <a:t>ΣΥΣΤΗΜΑΤΑ</a:t>
            </a:r>
            <a:endParaRPr lang="el-GR" sz="2400" dirty="0">
              <a:latin typeface="Cambria" panose="02040503050406030204" pitchFamily="18" charset="0"/>
            </a:endParaRPr>
          </a:p>
        </p:txBody>
      </p:sp>
      <p:sp>
        <p:nvSpPr>
          <p:cNvPr id="283662" name="Text Box 14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ΧΑΡΑΚΤΗΡΙΣΤΙΚΑ - ΠΑΡΑΓΟΝΤΕΣ</a:t>
            </a:r>
          </a:p>
        </p:txBody>
      </p:sp>
      <p:sp>
        <p:nvSpPr>
          <p:cNvPr id="283663" name="Oval 15"/>
          <p:cNvSpPr>
            <a:spLocks noChangeArrowheads="1"/>
          </p:cNvSpPr>
          <p:nvPr/>
        </p:nvSpPr>
        <p:spPr bwMode="auto">
          <a:xfrm>
            <a:off x="1832513" y="2924174"/>
            <a:ext cx="2519934" cy="129539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ΜΕΡΙΚΗ 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ΚΑΤΑΝΟΗΣΗ </a:t>
            </a:r>
          </a:p>
          <a:p>
            <a:pPr algn="ctr"/>
            <a:r>
              <a:rPr lang="el-GR" sz="2000" dirty="0" smtClean="0">
                <a:latin typeface="Cambria" panose="02040503050406030204" pitchFamily="18" charset="0"/>
              </a:rPr>
              <a:t>ΦΑΙΝΟΜΕΝΩΝ</a:t>
            </a:r>
            <a:endParaRPr lang="el-GR" sz="2000" dirty="0">
              <a:latin typeface="Cambria" panose="02040503050406030204" pitchFamily="18" charset="0"/>
            </a:endParaRPr>
          </a:p>
        </p:txBody>
      </p:sp>
      <p:sp>
        <p:nvSpPr>
          <p:cNvPr id="283664" name="Oval 16"/>
          <p:cNvSpPr>
            <a:spLocks noChangeArrowheads="1"/>
          </p:cNvSpPr>
          <p:nvPr/>
        </p:nvSpPr>
        <p:spPr bwMode="auto">
          <a:xfrm>
            <a:off x="3048543" y="4581897"/>
            <a:ext cx="2592387" cy="1367681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400" dirty="0" smtClean="0">
                <a:latin typeface="Cambria" panose="02040503050406030204" pitchFamily="18" charset="0"/>
              </a:rPr>
              <a:t>ΠΟΛΛΑΠΛΑ</a:t>
            </a:r>
          </a:p>
          <a:p>
            <a:pPr algn="ctr"/>
            <a:r>
              <a:rPr lang="el-GR" sz="2400" dirty="0" smtClean="0">
                <a:latin typeface="Cambria" panose="02040503050406030204" pitchFamily="18" charset="0"/>
              </a:rPr>
              <a:t>ΣΥΜΦΕΡΟΝΤΑ</a:t>
            </a:r>
            <a:endParaRPr lang="el-GR" sz="2400" dirty="0">
              <a:latin typeface="Cambria" panose="02040503050406030204" pitchFamily="18" charset="0"/>
            </a:endParaRPr>
          </a:p>
        </p:txBody>
      </p:sp>
      <p:sp>
        <p:nvSpPr>
          <p:cNvPr id="283665" name="Oval 17"/>
          <p:cNvSpPr>
            <a:spLocks noChangeArrowheads="1"/>
          </p:cNvSpPr>
          <p:nvPr/>
        </p:nvSpPr>
        <p:spPr bwMode="auto">
          <a:xfrm>
            <a:off x="5651501" y="5157788"/>
            <a:ext cx="3492500" cy="158358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Πολύπλοκα </a:t>
            </a:r>
            <a:endParaRPr lang="el-GR" sz="28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Κοινωνικά </a:t>
            </a:r>
          </a:p>
          <a:p>
            <a:pPr algn="ctr"/>
            <a:r>
              <a:rPr lang="el-GR" sz="2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Προβλήματα</a:t>
            </a:r>
            <a:endParaRPr lang="el-GR" sz="28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8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3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3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3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83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 animBg="1"/>
      <p:bldP spid="283654" grpId="0" animBg="1"/>
      <p:bldP spid="283655" grpId="0" animBg="1"/>
      <p:bldP spid="283656" grpId="0" animBg="1"/>
      <p:bldP spid="283657" grpId="0" animBg="1"/>
      <p:bldP spid="283658" grpId="0" animBg="1"/>
      <p:bldP spid="283659" grpId="0" animBg="1"/>
      <p:bldP spid="283660" grpId="1" animBg="1"/>
      <p:bldP spid="283661" grpId="0" animBg="1"/>
      <p:bldP spid="283663" grpId="0" animBg="1"/>
      <p:bldP spid="283664" grpId="0" animBg="1"/>
      <p:bldP spid="2836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Text Box 3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827088" y="188913"/>
            <a:ext cx="7777162" cy="8604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ΠΟΛΥΠΛΟΚΑ ΚΟΙΝΩΝΙΚΑ ΠΡΟΒΛΗΜΑΤΑ (</a:t>
            </a:r>
            <a:r>
              <a:rPr lang="en-US" sz="2400" b="1"/>
              <a:t>COMPLEX SOCIETAL PROBLEMS)</a:t>
            </a:r>
            <a:endParaRPr lang="el-GR" sz="2400" b="1"/>
          </a:p>
        </p:txBody>
      </p:sp>
      <p:sp>
        <p:nvSpPr>
          <p:cNvPr id="248840" name="Text Box 8"/>
          <p:cNvSpPr txBox="1">
            <a:spLocks noChangeArrowheads="1"/>
          </p:cNvSpPr>
          <p:nvPr/>
        </p:nvSpPr>
        <p:spPr bwMode="auto">
          <a:xfrm>
            <a:off x="504238" y="1484784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u="sng" dirty="0"/>
              <a:t>Παραδείγματα</a:t>
            </a:r>
          </a:p>
        </p:txBody>
      </p:sp>
      <p:sp>
        <p:nvSpPr>
          <p:cNvPr id="248841" name="Text Box 9"/>
          <p:cNvSpPr txBox="1">
            <a:spLocks noChangeArrowheads="1"/>
          </p:cNvSpPr>
          <p:nvPr/>
        </p:nvSpPr>
        <p:spPr bwMode="auto">
          <a:xfrm>
            <a:off x="323849" y="1926848"/>
            <a:ext cx="8424863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mbria" panose="02040503050406030204" pitchFamily="18" charset="0"/>
              </a:rPr>
              <a:t>Εξέλιξη του παγκόσμιου πληθυσμού</a:t>
            </a:r>
          </a:p>
          <a:p>
            <a:pPr>
              <a:spcBef>
                <a:spcPct val="50000"/>
              </a:spcBef>
            </a:pPr>
            <a:r>
              <a:rPr lang="el-GR" sz="2000" dirty="0">
                <a:latin typeface="Cambria" panose="02040503050406030204" pitchFamily="18" charset="0"/>
              </a:rPr>
              <a:t>Εξάπλωση του ιού του </a:t>
            </a:r>
            <a:r>
              <a:rPr lang="en-US" sz="2000" dirty="0">
                <a:latin typeface="Cambria" panose="02040503050406030204" pitchFamily="18" charset="0"/>
              </a:rPr>
              <a:t>AIDS</a:t>
            </a:r>
          </a:p>
          <a:p>
            <a:pPr>
              <a:spcBef>
                <a:spcPct val="50000"/>
              </a:spcBef>
            </a:pPr>
            <a:r>
              <a:rPr lang="el-GR" sz="2000" dirty="0">
                <a:latin typeface="Cambria" panose="02040503050406030204" pitchFamily="18" charset="0"/>
              </a:rPr>
              <a:t>Γενετικά Τροποποιημένα Προϊόντα</a:t>
            </a:r>
          </a:p>
          <a:p>
            <a:pPr>
              <a:spcBef>
                <a:spcPct val="50000"/>
              </a:spcBef>
            </a:pPr>
            <a:r>
              <a:rPr lang="el-GR" sz="2000" dirty="0">
                <a:latin typeface="Cambria" panose="02040503050406030204" pitchFamily="18" charset="0"/>
              </a:rPr>
              <a:t>Φαινόμενο του θερμοκηπίου – Κλιματική αλλαγή – Πλανητική αλλαγή</a:t>
            </a: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215106" y="3904344"/>
            <a:ext cx="87137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l-GR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ΑΝΑΛΥΣΗ ΤΩΝ </a:t>
            </a:r>
            <a:r>
              <a:rPr lang="el-G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ΑΠΟΦΑΣΕΩΝ </a:t>
            </a:r>
            <a:r>
              <a:rPr lang="el-GR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ΓΙΑ ΤΗΝ ΕΥΡΕΣΗ ΤΩΝ «ΚΑΛΥΤΕΡΩΝ» ΛΥΣΕΩΝ ΣΕ ΠΟΛΥΠΛΟΚΑ ΠΡΟΒΛΗΜΑΤΑ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48845" name="Text Box 13"/>
          <p:cNvSpPr txBox="1">
            <a:spLocks noChangeArrowheads="1"/>
          </p:cNvSpPr>
          <p:nvPr/>
        </p:nvSpPr>
        <p:spPr bwMode="auto">
          <a:xfrm>
            <a:off x="358775" y="4819650"/>
            <a:ext cx="871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The precautionary principle </a:t>
            </a:r>
            <a:r>
              <a:rPr lang="el-G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(αρχή της πρόληψης) ???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40" grpId="0"/>
      <p:bldP spid="248841" grpId="0"/>
      <p:bldP spid="248842" grpId="0"/>
      <p:bldP spid="2488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18467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104298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ΟΡΘΟΛΟΓΙΚΟΤΗΤΑ ΠΕΡΙΟΡΙΣΜΕΝΟΥ ΕΥΡΟΥΣ</a:t>
            </a:r>
          </a:p>
          <a:p>
            <a:pPr algn="ctr">
              <a:spcBef>
                <a:spcPct val="50000"/>
              </a:spcBef>
            </a:pPr>
            <a:r>
              <a:rPr lang="el-GR" sz="2400" b="1"/>
              <a:t>(</a:t>
            </a:r>
            <a:r>
              <a:rPr lang="en-US" sz="2400" b="1"/>
              <a:t>BOUNDED RATIONALITY BEHAVIOURAL MODEL</a:t>
            </a:r>
            <a:r>
              <a:rPr lang="el-GR" sz="2400" b="1"/>
              <a:t>)</a:t>
            </a:r>
          </a:p>
        </p:txBody>
      </p:sp>
      <p:sp>
        <p:nvSpPr>
          <p:cNvPr id="318468" name="Text Box 4"/>
          <p:cNvSpPr txBox="1">
            <a:spLocks noChangeArrowheads="1"/>
          </p:cNvSpPr>
          <p:nvPr/>
        </p:nvSpPr>
        <p:spPr bwMode="auto">
          <a:xfrm>
            <a:off x="205581" y="1412776"/>
            <a:ext cx="8785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Partly rational	????               Partly emotional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296082" y="2091620"/>
            <a:ext cx="853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l-GR" sz="24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Μοντέλο συμπεριφοράς περιορισμένου εύρους ορθολογικότητας</a:t>
            </a:r>
          </a:p>
          <a:p>
            <a:pPr>
              <a:spcBef>
                <a:spcPct val="25000"/>
              </a:spcBef>
            </a:pPr>
            <a:endParaRPr lang="el-GR" sz="2400" u="sng" dirty="0"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  <a:p>
            <a:pPr>
              <a:spcBef>
                <a:spcPct val="25000"/>
              </a:spcBef>
              <a:buFontTx/>
              <a:buChar char="•"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Οι άνθρωποι δρουν εν μέρει </a:t>
            </a:r>
            <a:r>
              <a:rPr lang="el-G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ορθολογικά</a:t>
            </a: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 και εν μέρει </a:t>
            </a:r>
            <a:r>
              <a:rPr lang="el-G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συναισθηματικά/ανορθολογικά</a:t>
            </a: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.</a:t>
            </a:r>
          </a:p>
          <a:p>
            <a:pPr>
              <a:spcBef>
                <a:spcPct val="25000"/>
              </a:spcBef>
              <a:buFontTx/>
              <a:buChar char="•"/>
            </a:pPr>
            <a:endParaRPr lang="en-GB" sz="2400" dirty="0"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  <a:p>
            <a:pPr>
              <a:spcBef>
                <a:spcPct val="25000"/>
              </a:spcBef>
              <a:buFontTx/>
              <a:buChar char="•"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Αδυνατούν να διαμορφώσουν και να επιλύσουν πολύπλοκα προβλήματα και να επεξεργαστούν (λάβουν, αποθηκεύσουν, ανακτήσουν, μεταφέρουν) πληροφορίες.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18472" name="Text Box 8"/>
          <p:cNvSpPr txBox="1">
            <a:spLocks noChangeArrowheads="1"/>
          </p:cNvSpPr>
          <p:nvPr/>
        </p:nvSpPr>
        <p:spPr bwMode="auto">
          <a:xfrm>
            <a:off x="323849" y="5877272"/>
            <a:ext cx="86407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Ανάγκη </a:t>
            </a:r>
            <a:r>
              <a:rPr lang="el-G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υποστήριξης </a:t>
            </a:r>
            <a:r>
              <a:rPr lang="el-G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της διαδικασίας λήψης απόφασης</a:t>
            </a:r>
            <a:endParaRPr lang="el-GR" sz="28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8" grpId="0"/>
      <p:bldP spid="318471" grpId="0"/>
      <p:bldP spid="31847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ΥΠΟΣΤΗΡΙΞΗ ΤΗΣ ΛΗΨΗΣ ΑΠΟΦΑΣΗΣ</a:t>
            </a:r>
          </a:p>
        </p:txBody>
      </p:sp>
      <p:sp>
        <p:nvSpPr>
          <p:cNvPr id="250886" name="Text Box 6"/>
          <p:cNvSpPr txBox="1">
            <a:spLocks noChangeArrowheads="1"/>
          </p:cNvSpPr>
          <p:nvPr/>
        </p:nvSpPr>
        <p:spPr bwMode="auto">
          <a:xfrm>
            <a:off x="395536" y="1121400"/>
            <a:ext cx="8208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 smtClean="0">
                <a:latin typeface="Cambria" panose="02040503050406030204" pitchFamily="18" charset="0"/>
              </a:rPr>
              <a:t>ΤΙ ΑΠΑΙΤΕΙΤΑΙ ΓΙΑ ΤΗΝ ΛΗΨΗ ΜΙΑΣ ΑΠΟΦΑΣΗΣ ?</a:t>
            </a:r>
            <a:endParaRPr lang="el-GR" sz="2800" dirty="0">
              <a:latin typeface="Cambria" panose="02040503050406030204" pitchFamily="18" charset="0"/>
            </a:endParaRPr>
          </a:p>
        </p:txBody>
      </p:sp>
      <p:sp>
        <p:nvSpPr>
          <p:cNvPr id="250887" name="Text Box 7"/>
          <p:cNvSpPr txBox="1">
            <a:spLocks noChangeArrowheads="1"/>
          </p:cNvSpPr>
          <p:nvPr/>
        </p:nvSpPr>
        <p:spPr bwMode="auto">
          <a:xfrm>
            <a:off x="395536" y="1844675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 smtClean="0">
                <a:latin typeface="Times New Roman" pitchFamily="18" charset="0"/>
              </a:rPr>
              <a:t>ΒΕΛΤΙΩΣΗ ΤΗΣ ΔΙΑΔΙΚΑΣΙΑΣ – ΠΟΙΟΤΗΤΑ ΤΗΣ ΑΠΟΦΑΣΗΣ</a:t>
            </a:r>
            <a:endParaRPr lang="el-GR" sz="2400" dirty="0">
              <a:latin typeface="Times New Roman" pitchFamily="18" charset="0"/>
            </a:endParaRPr>
          </a:p>
        </p:txBody>
      </p:sp>
      <p:sp>
        <p:nvSpPr>
          <p:cNvPr id="250892" name="Oval 12"/>
          <p:cNvSpPr>
            <a:spLocks noChangeArrowheads="1"/>
          </p:cNvSpPr>
          <p:nvPr/>
        </p:nvSpPr>
        <p:spPr bwMode="auto">
          <a:xfrm>
            <a:off x="4572000" y="2852738"/>
            <a:ext cx="3168650" cy="12239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600" dirty="0"/>
              <a:t>Απόδοση</a:t>
            </a:r>
          </a:p>
        </p:txBody>
      </p:sp>
      <p:sp>
        <p:nvSpPr>
          <p:cNvPr id="250893" name="Oval 13"/>
          <p:cNvSpPr>
            <a:spLocks noChangeArrowheads="1"/>
          </p:cNvSpPr>
          <p:nvPr/>
        </p:nvSpPr>
        <p:spPr bwMode="auto">
          <a:xfrm>
            <a:off x="611188" y="2924175"/>
            <a:ext cx="3168650" cy="1223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600" dirty="0"/>
              <a:t>Νομιμότητα</a:t>
            </a:r>
          </a:p>
        </p:txBody>
      </p:sp>
      <p:sp>
        <p:nvSpPr>
          <p:cNvPr id="250901" name="Text Box 21"/>
          <p:cNvSpPr txBox="1">
            <a:spLocks noChangeArrowheads="1"/>
          </p:cNvSpPr>
          <p:nvPr/>
        </p:nvSpPr>
        <p:spPr bwMode="auto">
          <a:xfrm>
            <a:off x="4598194" y="4365625"/>
            <a:ext cx="328691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Πόροι</a:t>
            </a:r>
          </a:p>
          <a:p>
            <a:pPr>
              <a:spcBef>
                <a:spcPct val="50000"/>
              </a:spcBef>
            </a:pPr>
            <a:r>
              <a:rPr lang="el-GR" sz="2400" dirty="0"/>
              <a:t>Ανθρώπινο δυναμικό</a:t>
            </a:r>
          </a:p>
          <a:p>
            <a:pPr>
              <a:spcBef>
                <a:spcPct val="50000"/>
              </a:spcBef>
            </a:pPr>
            <a:r>
              <a:rPr lang="el-GR" sz="2400" dirty="0"/>
              <a:t>Χρόνος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25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25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6" grpId="0"/>
      <p:bldP spid="250887" grpId="0"/>
      <p:bldP spid="250892" grpId="0" animBg="1"/>
      <p:bldP spid="250893" grpId="0" animBg="1"/>
      <p:bldP spid="2509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2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" y="823912"/>
            <a:ext cx="6943725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01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12323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ΝΟΜΙΜΟΤΗΤΑ ΤΩΝ ΑΠΟΦΑΣΕΩΝ (</a:t>
            </a:r>
            <a:r>
              <a:rPr lang="en-US" sz="2400" b="1"/>
              <a:t>LEGITIMACY)</a:t>
            </a:r>
            <a:endParaRPr lang="el-GR" sz="2400" b="1"/>
          </a:p>
        </p:txBody>
      </p:sp>
      <p:sp>
        <p:nvSpPr>
          <p:cNvPr id="312324" name="Text Box 4"/>
          <p:cNvSpPr txBox="1">
            <a:spLocks noChangeArrowheads="1"/>
          </p:cNvSpPr>
          <p:nvPr/>
        </p:nvSpPr>
        <p:spPr bwMode="auto">
          <a:xfrm>
            <a:off x="107950" y="836613"/>
            <a:ext cx="4823619" cy="40011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Cambria" panose="02040503050406030204" pitchFamily="18" charset="0"/>
                <a:cs typeface="AngsanaUPC" panose="02020603050405020304" pitchFamily="18" charset="-34"/>
              </a:rPr>
              <a:t>Deontological ethics</a:t>
            </a:r>
            <a:r>
              <a:rPr lang="el-GR" sz="2000">
                <a:latin typeface="Cambria" panose="02040503050406030204" pitchFamily="18" charset="0"/>
                <a:cs typeface="AngsanaUPC" panose="02020603050405020304" pitchFamily="18" charset="-34"/>
              </a:rPr>
              <a:t> – Δεοντολογική ηθική</a:t>
            </a: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179388" y="3644900"/>
            <a:ext cx="5545137" cy="369332"/>
          </a:xfrm>
          <a:prstGeom prst="rect">
            <a:avLst/>
          </a:prstGeom>
          <a:noFill/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</a:rPr>
              <a:t>Concequentialist</a:t>
            </a:r>
            <a:r>
              <a:rPr lang="en-US" dirty="0">
                <a:latin typeface="Times New Roman" pitchFamily="18" charset="0"/>
              </a:rPr>
              <a:t> ethics</a:t>
            </a:r>
            <a:r>
              <a:rPr lang="el-GR" dirty="0">
                <a:latin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</a:rPr>
              <a:t>– ΤΕΛΕΟΛΟΓΙΚΗ ΗΘΙΚΗ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312326" name="Oval 6"/>
          <p:cNvSpPr>
            <a:spLocks noChangeArrowheads="1"/>
          </p:cNvSpPr>
          <p:nvPr/>
        </p:nvSpPr>
        <p:spPr bwMode="auto">
          <a:xfrm>
            <a:off x="250825" y="1412874"/>
            <a:ext cx="2592388" cy="1008063"/>
          </a:xfrm>
          <a:prstGeom prst="ellips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dirty="0" smtClean="0">
                <a:latin typeface="Times New Roman" pitchFamily="18" charset="0"/>
              </a:rPr>
              <a:t>ΠΡΟ-ΚΑΘΟΡΙΣΜΕΝΕΣ </a:t>
            </a:r>
          </a:p>
          <a:p>
            <a:pPr algn="ctr"/>
            <a:r>
              <a:rPr lang="el-GR" dirty="0" smtClean="0">
                <a:latin typeface="Times New Roman" pitchFamily="18" charset="0"/>
              </a:rPr>
              <a:t>ΑΞΙΕΣ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312327" name="Oval 7"/>
          <p:cNvSpPr>
            <a:spLocks noChangeArrowheads="1"/>
          </p:cNvSpPr>
          <p:nvPr/>
        </p:nvSpPr>
        <p:spPr bwMode="auto">
          <a:xfrm>
            <a:off x="2916238" y="1412875"/>
            <a:ext cx="2519362" cy="863600"/>
          </a:xfrm>
          <a:prstGeom prst="ellips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000" dirty="0" smtClean="0">
                <a:latin typeface="Times New Roman" pitchFamily="18" charset="0"/>
              </a:rPr>
              <a:t>ΔΙΑΔΙΚΑΣΙΑ </a:t>
            </a:r>
          </a:p>
          <a:p>
            <a:pPr algn="ctr"/>
            <a:r>
              <a:rPr lang="el-GR" sz="2000" dirty="0" smtClean="0">
                <a:latin typeface="Times New Roman" pitchFamily="18" charset="0"/>
              </a:rPr>
              <a:t>ΑΠΟΦΑΣΗΣ</a:t>
            </a:r>
            <a:endParaRPr lang="el-GR" sz="2000" dirty="0">
              <a:latin typeface="Times New Roman" pitchFamily="18" charset="0"/>
            </a:endParaRPr>
          </a:p>
        </p:txBody>
      </p:sp>
      <p:sp>
        <p:nvSpPr>
          <p:cNvPr id="312328" name="Oval 8"/>
          <p:cNvSpPr>
            <a:spLocks noChangeArrowheads="1"/>
          </p:cNvSpPr>
          <p:nvPr/>
        </p:nvSpPr>
        <p:spPr bwMode="auto">
          <a:xfrm>
            <a:off x="6300788" y="1412875"/>
            <a:ext cx="2232025" cy="863600"/>
          </a:xfrm>
          <a:prstGeom prst="ellips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dirty="0" smtClean="0">
                <a:latin typeface="Times New Roman" pitchFamily="18" charset="0"/>
              </a:rPr>
              <a:t>ΗΘΙΚΗ του ΚΑΝΤ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312329" name="Oval 9"/>
          <p:cNvSpPr>
            <a:spLocks noChangeArrowheads="1"/>
          </p:cNvSpPr>
          <p:nvPr/>
        </p:nvSpPr>
        <p:spPr bwMode="auto">
          <a:xfrm>
            <a:off x="6227763" y="3429000"/>
            <a:ext cx="2232025" cy="863600"/>
          </a:xfrm>
          <a:prstGeom prst="ellipse">
            <a:avLst/>
          </a:prstGeom>
          <a:noFill/>
          <a:ln w="127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dirty="0" smtClean="0">
                <a:latin typeface="Times New Roman" pitchFamily="18" charset="0"/>
              </a:rPr>
              <a:t>ΑΠΟΤΕΛΕΣΜΑ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312330" name="Text Box 10"/>
          <p:cNvSpPr txBox="1">
            <a:spLocks noChangeArrowheads="1"/>
          </p:cNvSpPr>
          <p:nvPr/>
        </p:nvSpPr>
        <p:spPr bwMode="auto">
          <a:xfrm>
            <a:off x="1908175" y="2420938"/>
            <a:ext cx="5184775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>
                <a:solidFill>
                  <a:srgbClr val="C00000"/>
                </a:solidFill>
              </a:rPr>
              <a:t>Η νομιμότητα είναι θέμα αξιών</a:t>
            </a:r>
            <a:r>
              <a:rPr lang="en-US" sz="2000" b="1" dirty="0">
                <a:solidFill>
                  <a:srgbClr val="C00000"/>
                </a:solidFill>
              </a:rPr>
              <a:t> &amp; </a:t>
            </a:r>
            <a:r>
              <a:rPr lang="el-GR" sz="2000" b="1" dirty="0">
                <a:solidFill>
                  <a:srgbClr val="C00000"/>
                </a:solidFill>
              </a:rPr>
              <a:t>διαδικασιών</a:t>
            </a:r>
          </a:p>
        </p:txBody>
      </p:sp>
      <p:sp>
        <p:nvSpPr>
          <p:cNvPr id="312331" name="Text Box 11"/>
          <p:cNvSpPr txBox="1">
            <a:spLocks noChangeArrowheads="1"/>
          </p:cNvSpPr>
          <p:nvPr/>
        </p:nvSpPr>
        <p:spPr bwMode="auto">
          <a:xfrm>
            <a:off x="1908175" y="4365625"/>
            <a:ext cx="489902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solidFill>
                  <a:srgbClr val="C00000"/>
                </a:solidFill>
              </a:rPr>
              <a:t>Η νομιμότητα είναι θέμα αποτελέσματος</a:t>
            </a:r>
          </a:p>
        </p:txBody>
      </p:sp>
      <p:sp>
        <p:nvSpPr>
          <p:cNvPr id="312332" name="Text Box 12"/>
          <p:cNvSpPr txBox="1">
            <a:spLocks noChangeArrowheads="1"/>
          </p:cNvSpPr>
          <p:nvPr/>
        </p:nvSpPr>
        <p:spPr bwMode="auto">
          <a:xfrm>
            <a:off x="246233" y="4866246"/>
            <a:ext cx="2520950" cy="584775"/>
          </a:xfrm>
          <a:prstGeom prst="rect">
            <a:avLst/>
          </a:prstGeom>
          <a:noFill/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 dirty="0" smtClean="0">
                <a:latin typeface="Times New Roman" pitchFamily="18" charset="0"/>
              </a:rPr>
              <a:t>ΣΤΑΔΙΟ ΠΡΙΝ ΤΗΝ ΑΠΟΦΑΣΗ</a:t>
            </a:r>
            <a:endParaRPr lang="el-GR" sz="1600" dirty="0">
              <a:latin typeface="Times New Roman" pitchFamily="18" charset="0"/>
            </a:endParaRPr>
          </a:p>
        </p:txBody>
      </p:sp>
      <p:sp>
        <p:nvSpPr>
          <p:cNvPr id="312333" name="Text Box 13"/>
          <p:cNvSpPr txBox="1">
            <a:spLocks noChangeArrowheads="1"/>
          </p:cNvSpPr>
          <p:nvPr/>
        </p:nvSpPr>
        <p:spPr bwMode="auto">
          <a:xfrm>
            <a:off x="3348038" y="4897023"/>
            <a:ext cx="2376487" cy="523220"/>
          </a:xfrm>
          <a:prstGeom prst="rect">
            <a:avLst/>
          </a:prstGeom>
          <a:noFill/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dirty="0" smtClean="0">
                <a:latin typeface="Times New Roman" pitchFamily="18" charset="0"/>
              </a:rPr>
              <a:t>ΠΡΟΤΙΜΗΣΗ ΑΠΟΦΑΣΙΖΟΝΤΑ</a:t>
            </a:r>
            <a:endParaRPr lang="el-GR" sz="1400" dirty="0">
              <a:latin typeface="Times New Roman" pitchFamily="18" charset="0"/>
            </a:endParaRPr>
          </a:p>
        </p:txBody>
      </p:sp>
      <p:sp>
        <p:nvSpPr>
          <p:cNvPr id="312334" name="Text Box 14"/>
          <p:cNvSpPr txBox="1">
            <a:spLocks noChangeArrowheads="1"/>
          </p:cNvSpPr>
          <p:nvPr/>
        </p:nvSpPr>
        <p:spPr bwMode="auto">
          <a:xfrm>
            <a:off x="6372225" y="4884907"/>
            <a:ext cx="2520950" cy="584775"/>
          </a:xfrm>
          <a:prstGeom prst="rect">
            <a:avLst/>
          </a:prstGeom>
          <a:noFill/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 dirty="0" smtClean="0">
                <a:latin typeface="Times New Roman" pitchFamily="18" charset="0"/>
              </a:rPr>
              <a:t>ΣΤΑΔΙΟ ΜΕΤΑ ΤΗΝ ΑΠΟΦΑΣΗ</a:t>
            </a:r>
            <a:endParaRPr lang="el-GR" sz="1600" dirty="0">
              <a:latin typeface="Times New Roman" pitchFamily="18" charset="0"/>
            </a:endParaRPr>
          </a:p>
        </p:txBody>
      </p:sp>
      <p:sp>
        <p:nvSpPr>
          <p:cNvPr id="312335" name="Text Box 15"/>
          <p:cNvSpPr txBox="1">
            <a:spLocks noChangeArrowheads="1"/>
          </p:cNvSpPr>
          <p:nvPr/>
        </p:nvSpPr>
        <p:spPr bwMode="auto">
          <a:xfrm>
            <a:off x="1692275" y="5572125"/>
            <a:ext cx="27368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dirty="0">
                <a:latin typeface="Times New Roman" pitchFamily="18" charset="0"/>
              </a:rPr>
              <a:t>Δεν υπάρχει η έννοια της ηθικής</a:t>
            </a:r>
          </a:p>
        </p:txBody>
      </p:sp>
      <p:sp>
        <p:nvSpPr>
          <p:cNvPr id="312336" name="Text Box 16"/>
          <p:cNvSpPr txBox="1">
            <a:spLocks noChangeArrowheads="1"/>
          </p:cNvSpPr>
          <p:nvPr/>
        </p:nvSpPr>
        <p:spPr bwMode="auto">
          <a:xfrm>
            <a:off x="4716463" y="5471950"/>
            <a:ext cx="374491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dirty="0">
                <a:latin typeface="Times New Roman" pitchFamily="18" charset="0"/>
              </a:rPr>
              <a:t>Δεν κρίνεται η προτίμηση του Αποφασίζοντα</a:t>
            </a:r>
          </a:p>
        </p:txBody>
      </p:sp>
      <p:sp>
        <p:nvSpPr>
          <p:cNvPr id="312337" name="Line 17"/>
          <p:cNvSpPr>
            <a:spLocks noChangeShapeType="1"/>
          </p:cNvSpPr>
          <p:nvPr/>
        </p:nvSpPr>
        <p:spPr bwMode="auto">
          <a:xfrm>
            <a:off x="2700338" y="515778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2338" name="Line 18"/>
          <p:cNvSpPr>
            <a:spLocks noChangeShapeType="1"/>
          </p:cNvSpPr>
          <p:nvPr/>
        </p:nvSpPr>
        <p:spPr bwMode="auto">
          <a:xfrm>
            <a:off x="5795963" y="515778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2339" name="Text Box 19"/>
          <p:cNvSpPr txBox="1">
            <a:spLocks noChangeArrowheads="1"/>
          </p:cNvSpPr>
          <p:nvPr/>
        </p:nvSpPr>
        <p:spPr bwMode="auto">
          <a:xfrm>
            <a:off x="324644" y="5876925"/>
            <a:ext cx="8208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Σχόλιο</a:t>
            </a: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l-GR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Η νέο-κλασσική οικονομική θεώρηση καθορίζει εν δυνάμει την προτίμηση του Αποφασίζοντα</a:t>
            </a:r>
          </a:p>
        </p:txBody>
      </p:sp>
      <p:sp>
        <p:nvSpPr>
          <p:cNvPr id="312340" name="Text Box 20"/>
          <p:cNvSpPr txBox="1">
            <a:spLocks noChangeArrowheads="1"/>
          </p:cNvSpPr>
          <p:nvPr/>
        </p:nvSpPr>
        <p:spPr bwMode="auto">
          <a:xfrm>
            <a:off x="2484438" y="6406243"/>
            <a:ext cx="460851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dirty="0"/>
              <a:t>Παράδειγμα: Έλεγχος γεννήσεων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4" grpId="0" animBg="1"/>
      <p:bldP spid="312325" grpId="0" animBg="1"/>
      <p:bldP spid="312326" grpId="0" animBg="1"/>
      <p:bldP spid="312327" grpId="0" animBg="1"/>
      <p:bldP spid="312328" grpId="0" animBg="1"/>
      <p:bldP spid="312329" grpId="0" animBg="1"/>
      <p:bldP spid="312330" grpId="0"/>
      <p:bldP spid="312331" grpId="0"/>
      <p:bldP spid="312332" grpId="0" animBg="1"/>
      <p:bldP spid="312333" grpId="0" animBg="1"/>
      <p:bldP spid="312334" grpId="0" animBg="1"/>
      <p:bldP spid="312335" grpId="0"/>
      <p:bldP spid="312336" grpId="0"/>
      <p:bldP spid="312337" grpId="0" animBg="1"/>
      <p:bldP spid="312338" grpId="0" animBg="1"/>
      <p:bldP spid="312339" grpId="0"/>
      <p:bldP spid="3123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Text Box 3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ΕΡΓΑΛΕΙΑ ΛΗΨΗΣ ΑΠΟΦΑΣΗΣ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539750" y="981075"/>
            <a:ext cx="180000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ΔΙΑΙΣΘΗΣΗ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252935" name="Text Box 7"/>
          <p:cNvSpPr txBox="1">
            <a:spLocks noChangeArrowheads="1"/>
          </p:cNvSpPr>
          <p:nvPr/>
        </p:nvSpPr>
        <p:spPr bwMode="auto">
          <a:xfrm>
            <a:off x="539750" y="170021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ΕΜΠΕΙΡΙΑ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252936" name="Text Box 8"/>
          <p:cNvSpPr txBox="1">
            <a:spLocks noChangeArrowheads="1"/>
          </p:cNvSpPr>
          <p:nvPr/>
        </p:nvSpPr>
        <p:spPr bwMode="auto">
          <a:xfrm>
            <a:off x="468313" y="3284538"/>
            <a:ext cx="6913562" cy="865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Μαθηματικά μοντέλα - Μέθοδοι Επιχειρησιακής Έρευνας</a:t>
            </a:r>
            <a:r>
              <a:rPr lang="el-GR" sz="1600">
                <a:latin typeface="Times New Roman" pitchFamily="18" charset="0"/>
              </a:rPr>
              <a:t>: Γραμμικά και μη μοντέλα προγραμματισμού – βελτιστοποίησης, θεωρία παιγνίων, αναμονής, στατιστική, θεωρία πιθανοτήτων, ‘αντικειμενική’ συνάρτηση, κλπ</a:t>
            </a:r>
          </a:p>
        </p:txBody>
      </p:sp>
      <p:sp>
        <p:nvSpPr>
          <p:cNvPr id="252937" name="Text Box 9"/>
          <p:cNvSpPr txBox="1">
            <a:spLocks noChangeArrowheads="1"/>
          </p:cNvSpPr>
          <p:nvPr/>
        </p:nvSpPr>
        <p:spPr bwMode="auto">
          <a:xfrm>
            <a:off x="539750" y="2565400"/>
            <a:ext cx="748863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ΟΙΚΟΝΟΜΙΚΗ ΑΝΑΛΥΣΗ – ΑΝΑΛΥΣΗ ΚΟΣΤΟΥΣ/ΟΦΕΛΟΥΣ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252938" name="Text Box 10"/>
          <p:cNvSpPr txBox="1">
            <a:spLocks noChangeArrowheads="1"/>
          </p:cNvSpPr>
          <p:nvPr/>
        </p:nvSpPr>
        <p:spPr bwMode="auto">
          <a:xfrm>
            <a:off x="468313" y="4508500"/>
            <a:ext cx="81359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Μεθοδολογίες Πολυκριτηριακής Ανάλυσης – </a:t>
            </a:r>
            <a:r>
              <a:rPr lang="en-US">
                <a:latin typeface="Times New Roman" pitchFamily="18" charset="0"/>
              </a:rPr>
              <a:t>AHP, PROMETHEE, ELECTRE, </a:t>
            </a:r>
            <a:r>
              <a:rPr lang="el-GR">
                <a:latin typeface="Times New Roman" pitchFamily="18" charset="0"/>
              </a:rPr>
              <a:t>κλπ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5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5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52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52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5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4" grpId="0" animBg="1"/>
      <p:bldP spid="252935" grpId="0" animBg="1"/>
      <p:bldP spid="252936" grpId="0" animBg="1"/>
      <p:bldP spid="252937" grpId="0" animBg="1"/>
      <p:bldP spid="2529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1547813" y="1412875"/>
            <a:ext cx="4824412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imes New Roman" pitchFamily="18" charset="0"/>
              </a:rPr>
              <a:t>Συλλογή,     αποθήκευση και    επεξεργασία δεδομένων</a:t>
            </a:r>
          </a:p>
        </p:txBody>
      </p:sp>
      <p:sp>
        <p:nvSpPr>
          <p:cNvPr id="285702" name="Text Box 6"/>
          <p:cNvSpPr txBox="1">
            <a:spLocks noChangeArrowheads="1"/>
          </p:cNvSpPr>
          <p:nvPr/>
        </p:nvSpPr>
        <p:spPr bwMode="auto">
          <a:xfrm>
            <a:off x="684213" y="1989138"/>
            <a:ext cx="6624637" cy="3281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l-GR" sz="1600" b="1" u="sng">
                <a:latin typeface="Times New Roman" pitchFamily="18" charset="0"/>
              </a:rPr>
              <a:t>ΧΑΡΑΚΤΗΡΙΣΤΙΚΑ 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600">
                <a:latin typeface="Times New Roman" pitchFamily="18" charset="0"/>
              </a:rPr>
              <a:t>Ενσωματώνουν πολλά </a:t>
            </a:r>
            <a:r>
              <a:rPr lang="el-GR" sz="1600" b="1">
                <a:latin typeface="Times New Roman" pitchFamily="18" charset="0"/>
              </a:rPr>
              <a:t>κριτήρια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600">
                <a:latin typeface="Times New Roman" pitchFamily="18" charset="0"/>
              </a:rPr>
              <a:t> Περιλαμβάνουν πολλούς </a:t>
            </a:r>
            <a:r>
              <a:rPr lang="el-GR" sz="1600" b="1">
                <a:latin typeface="Times New Roman" pitchFamily="18" charset="0"/>
              </a:rPr>
              <a:t>συμμετέχοντες</a:t>
            </a:r>
            <a:r>
              <a:rPr lang="el-GR" sz="1600">
                <a:latin typeface="Times New Roman" pitchFamily="18" charset="0"/>
              </a:rPr>
              <a:t>… με διαφορετικές προτιμήσεις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600">
                <a:latin typeface="Times New Roman" pitchFamily="18" charset="0"/>
              </a:rPr>
              <a:t> Αντιμετωπίζουν την </a:t>
            </a:r>
            <a:r>
              <a:rPr lang="el-GR" sz="1600" b="1">
                <a:latin typeface="Times New Roman" pitchFamily="18" charset="0"/>
              </a:rPr>
              <a:t>αβεβαιότητα</a:t>
            </a:r>
            <a:r>
              <a:rPr lang="el-GR" sz="1600">
                <a:latin typeface="Times New Roman" pitchFamily="18" charset="0"/>
              </a:rPr>
              <a:t> των δεδομένων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600">
                <a:latin typeface="Times New Roman" pitchFamily="18" charset="0"/>
              </a:rPr>
              <a:t> Ενοποιούν διαφορετικές χωρικές &amp; χρονικές </a:t>
            </a:r>
            <a:r>
              <a:rPr lang="el-GR" sz="1600" b="1">
                <a:latin typeface="Times New Roman" pitchFamily="18" charset="0"/>
              </a:rPr>
              <a:t>κλίμακες</a:t>
            </a:r>
            <a:endParaRPr lang="en-US" sz="1600" b="1">
              <a:latin typeface="Times New Roman" pitchFamily="18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1600">
                <a:latin typeface="Times New Roman" pitchFamily="18" charset="0"/>
              </a:rPr>
              <a:t> </a:t>
            </a:r>
            <a:r>
              <a:rPr lang="el-GR" sz="1600">
                <a:latin typeface="Times New Roman" pitchFamily="18" charset="0"/>
              </a:rPr>
              <a:t>Ενσωματώνουν ποσοτικά &amp; ποιοτικά </a:t>
            </a:r>
            <a:r>
              <a:rPr lang="el-GR" sz="1600" b="1">
                <a:latin typeface="Times New Roman" pitchFamily="18" charset="0"/>
              </a:rPr>
              <a:t>στοιχεία</a:t>
            </a:r>
          </a:p>
          <a:p>
            <a:pPr>
              <a:spcBef>
                <a:spcPct val="50000"/>
              </a:spcBef>
            </a:pPr>
            <a:r>
              <a:rPr lang="el-GR" sz="1600" u="sng">
                <a:latin typeface="Times New Roman" pitchFamily="18" charset="0"/>
              </a:rPr>
              <a:t>Και τελικά</a:t>
            </a:r>
            <a:r>
              <a:rPr lang="el-GR" sz="1600"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1600">
                <a:latin typeface="Times New Roman" pitchFamily="18" charset="0"/>
              </a:rPr>
              <a:t> Τοποθετούν τις εναλλακτικές λύσεις σε </a:t>
            </a:r>
            <a:r>
              <a:rPr lang="el-GR" sz="1600" b="1">
                <a:latin typeface="Times New Roman" pitchFamily="18" charset="0"/>
              </a:rPr>
              <a:t>κατηγορίες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1600">
                <a:latin typeface="Times New Roman" pitchFamily="18" charset="0"/>
              </a:rPr>
              <a:t> Ξεχωρίζουν την ‘</a:t>
            </a:r>
            <a:r>
              <a:rPr lang="el-GR" sz="1600" b="1">
                <a:latin typeface="Times New Roman" pitchFamily="18" charset="0"/>
              </a:rPr>
              <a:t>καλύτερη</a:t>
            </a:r>
            <a:r>
              <a:rPr lang="el-GR" sz="1600">
                <a:latin typeface="Times New Roman" pitchFamily="18" charset="0"/>
              </a:rPr>
              <a:t>’ ή ‘καλύτερες’ λύσεις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1600">
                <a:latin typeface="Times New Roman" pitchFamily="18" charset="0"/>
              </a:rPr>
              <a:t> </a:t>
            </a:r>
            <a:r>
              <a:rPr lang="el-GR" sz="1600" b="1">
                <a:latin typeface="Times New Roman" pitchFamily="18" charset="0"/>
              </a:rPr>
              <a:t>Κατατάσσουν</a:t>
            </a:r>
            <a:r>
              <a:rPr lang="el-GR" sz="1600">
                <a:latin typeface="Times New Roman" pitchFamily="18" charset="0"/>
              </a:rPr>
              <a:t> τις λύσεις από την ‘καλύτερη’ στη ‘χειρότερη’</a:t>
            </a:r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533400" y="5486400"/>
            <a:ext cx="81534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000" u="sng">
                <a:latin typeface="Times New Roman" pitchFamily="18" charset="0"/>
                <a:cs typeface="Times New Roman" pitchFamily="18" charset="0"/>
              </a:rPr>
              <a:t>Σκοπός</a:t>
            </a:r>
            <a:r>
              <a:rPr lang="el-GR" sz="2000" u="sng">
                <a:latin typeface="Times New Roman" pitchFamily="18" charset="0"/>
              </a:rPr>
              <a:t> των </a:t>
            </a:r>
            <a:r>
              <a:rPr lang="el-GR" sz="2000" u="sng">
                <a:latin typeface="Times New Roman" pitchFamily="18" charset="0"/>
                <a:cs typeface="Times New Roman" pitchFamily="18" charset="0"/>
              </a:rPr>
              <a:t>μεθόδων ΠΑ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: Η βελτίωση της ποιότητας </a:t>
            </a:r>
            <a:r>
              <a:rPr lang="el-GR" sz="2000">
                <a:latin typeface="Times New Roman" pitchFamily="18" charset="0"/>
              </a:rPr>
              <a:t>τ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ων αποφάσεων, </a:t>
            </a:r>
          </a:p>
          <a:p>
            <a:pPr>
              <a:buFont typeface="Wingdings" pitchFamily="2" charset="2"/>
              <a:buChar char="ü"/>
            </a:pPr>
            <a:r>
              <a:rPr lang="el-GR" sz="2000">
                <a:latin typeface="Times New Roman" pitchFamily="18" charset="0"/>
                <a:cs typeface="Times New Roman" pitchFamily="18" charset="0"/>
              </a:rPr>
              <a:t> ενίσχυσης της αποδοτικότητας και νομιμότητας της διαδικασίας</a:t>
            </a:r>
          </a:p>
        </p:txBody>
      </p:sp>
      <p:sp>
        <p:nvSpPr>
          <p:cNvPr id="285704" name="Text Box 8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ΠΟΛΥΚΡΙΤΗΡΙΑΚΗ ΑΝΑΛΥΣΗ</a:t>
            </a:r>
            <a:r>
              <a:rPr lang="en-US" sz="2400" b="1"/>
              <a:t>:</a:t>
            </a:r>
            <a:r>
              <a:rPr lang="el-GR" sz="2400" b="1"/>
              <a:t> ΜΕΘΟΔΟΛΟΓΙΕΣ</a:t>
            </a:r>
          </a:p>
        </p:txBody>
      </p:sp>
      <p:pic>
        <p:nvPicPr>
          <p:cNvPr id="285707" name="Picture 11" descr="MCPE01631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765175"/>
            <a:ext cx="863600" cy="627063"/>
          </a:xfrm>
          <a:prstGeom prst="rect">
            <a:avLst/>
          </a:prstGeom>
          <a:noFill/>
        </p:spPr>
      </p:pic>
      <p:pic>
        <p:nvPicPr>
          <p:cNvPr id="285708" name="Picture 12" descr="MCj014974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692150"/>
            <a:ext cx="720725" cy="695325"/>
          </a:xfrm>
          <a:prstGeom prst="rect">
            <a:avLst/>
          </a:prstGeom>
          <a:noFill/>
        </p:spPr>
      </p:pic>
      <p:pic>
        <p:nvPicPr>
          <p:cNvPr id="285709" name="Picture 13" descr="MCj033962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0" y="836613"/>
            <a:ext cx="504825" cy="50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8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8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 animBg="1"/>
      <p:bldP spid="285702" grpId="0" animBg="1"/>
      <p:bldP spid="28570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Text Box 2"/>
          <p:cNvSpPr txBox="1">
            <a:spLocks noChangeArrowheads="1"/>
          </p:cNvSpPr>
          <p:nvPr/>
        </p:nvSpPr>
        <p:spPr bwMode="auto">
          <a:xfrm>
            <a:off x="250825" y="9810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latin typeface="Times New Roman" pitchFamily="18" charset="0"/>
              </a:rPr>
              <a:t>Διαστάσεις</a:t>
            </a:r>
          </a:p>
        </p:txBody>
      </p:sp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2843213" y="981075"/>
            <a:ext cx="1219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latin typeface="Times New Roman" pitchFamily="18" charset="0"/>
              </a:rPr>
              <a:t>Στόχοι</a:t>
            </a:r>
          </a:p>
        </p:txBody>
      </p:sp>
      <p:sp>
        <p:nvSpPr>
          <p:cNvPr id="320516" name="Text Box 4"/>
          <p:cNvSpPr txBox="1">
            <a:spLocks noChangeArrowheads="1"/>
          </p:cNvSpPr>
          <p:nvPr/>
        </p:nvSpPr>
        <p:spPr bwMode="auto">
          <a:xfrm>
            <a:off x="5003800" y="9810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latin typeface="Times New Roman" pitchFamily="18" charset="0"/>
              </a:rPr>
              <a:t>Κριτήρια</a:t>
            </a:r>
          </a:p>
        </p:txBody>
      </p:sp>
      <p:sp>
        <p:nvSpPr>
          <p:cNvPr id="320517" name="Text Box 5"/>
          <p:cNvSpPr txBox="1">
            <a:spLocks noChangeArrowheads="1"/>
          </p:cNvSpPr>
          <p:nvPr/>
        </p:nvSpPr>
        <p:spPr bwMode="auto">
          <a:xfrm>
            <a:off x="7451725" y="981075"/>
            <a:ext cx="1219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latin typeface="Times New Roman" pitchFamily="18" charset="0"/>
              </a:rPr>
              <a:t>Δείκτες</a:t>
            </a:r>
          </a:p>
        </p:txBody>
      </p:sp>
      <p:sp>
        <p:nvSpPr>
          <p:cNvPr id="320518" name="Text Box 6"/>
          <p:cNvSpPr txBox="1">
            <a:spLocks noChangeArrowheads="1"/>
          </p:cNvSpPr>
          <p:nvPr/>
        </p:nvSpPr>
        <p:spPr bwMode="auto">
          <a:xfrm>
            <a:off x="457200" y="2667000"/>
            <a:ext cx="346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   </a:t>
            </a:r>
            <a:r>
              <a:rPr lang="el-GR" sz="2000" b="1">
                <a:latin typeface="Times New Roman" pitchFamily="18" charset="0"/>
              </a:rPr>
              <a:t>Διαθεσιμότητα πόρων</a:t>
            </a:r>
          </a:p>
        </p:txBody>
      </p:sp>
      <p:sp>
        <p:nvSpPr>
          <p:cNvPr id="320520" name="Text Box 8"/>
          <p:cNvSpPr txBox="1">
            <a:spLocks noChangeArrowheads="1"/>
          </p:cNvSpPr>
          <p:nvPr/>
        </p:nvSpPr>
        <p:spPr bwMode="auto">
          <a:xfrm>
            <a:off x="2819400" y="26670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</a:t>
            </a:r>
            <a:r>
              <a:rPr lang="el-GR" sz="2200">
                <a:latin typeface="Times New Roman" pitchFamily="18" charset="0"/>
              </a:rPr>
              <a:t>Εξοικονομούμενοι τόνοι ισοδύναμου πετρελαίου</a:t>
            </a:r>
          </a:p>
        </p:txBody>
      </p:sp>
      <p:sp>
        <p:nvSpPr>
          <p:cNvPr id="320521" name="Text Box 9"/>
          <p:cNvSpPr txBox="1">
            <a:spLocks noChangeArrowheads="1"/>
          </p:cNvSpPr>
          <p:nvPr/>
        </p:nvSpPr>
        <p:spPr bwMode="auto">
          <a:xfrm>
            <a:off x="539750" y="3429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   </a:t>
            </a:r>
            <a:r>
              <a:rPr lang="el-GR" sz="2000" b="1">
                <a:latin typeface="Times New Roman" pitchFamily="18" charset="0"/>
              </a:rPr>
              <a:t>Οικονομικά</a:t>
            </a:r>
          </a:p>
        </p:txBody>
      </p:sp>
      <p:sp>
        <p:nvSpPr>
          <p:cNvPr id="320522" name="Text Box 10"/>
          <p:cNvSpPr txBox="1">
            <a:spLocks noChangeArrowheads="1"/>
          </p:cNvSpPr>
          <p:nvPr/>
        </p:nvSpPr>
        <p:spPr bwMode="auto">
          <a:xfrm>
            <a:off x="2895600" y="34290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</a:t>
            </a:r>
            <a:r>
              <a:rPr lang="el-GR" sz="2200">
                <a:latin typeface="Times New Roman" pitchFamily="18" charset="0"/>
              </a:rPr>
              <a:t>Ρυθμός αποπληρωμής της επένδυσης</a:t>
            </a:r>
          </a:p>
        </p:txBody>
      </p:sp>
      <p:sp>
        <p:nvSpPr>
          <p:cNvPr id="320523" name="Text Box 11"/>
          <p:cNvSpPr txBox="1">
            <a:spLocks noChangeArrowheads="1"/>
          </p:cNvSpPr>
          <p:nvPr/>
        </p:nvSpPr>
        <p:spPr bwMode="auto">
          <a:xfrm>
            <a:off x="457200" y="41910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   </a:t>
            </a:r>
            <a:r>
              <a:rPr lang="el-GR" sz="2000" b="1">
                <a:latin typeface="Times New Roman" pitchFamily="18" charset="0"/>
              </a:rPr>
              <a:t>Περιβαλλοντικά</a:t>
            </a:r>
          </a:p>
        </p:txBody>
      </p:sp>
      <p:sp>
        <p:nvSpPr>
          <p:cNvPr id="320524" name="Text Box 12"/>
          <p:cNvSpPr txBox="1">
            <a:spLocks noChangeArrowheads="1"/>
          </p:cNvSpPr>
          <p:nvPr/>
        </p:nvSpPr>
        <p:spPr bwMode="auto">
          <a:xfrm>
            <a:off x="2743200" y="41910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</a:t>
            </a:r>
            <a:r>
              <a:rPr lang="el-GR" sz="2200">
                <a:latin typeface="Times New Roman" pitchFamily="18" charset="0"/>
              </a:rPr>
              <a:t>Χρήση γης, αριθμός Α/Γ, συνολικό ύψος</a:t>
            </a:r>
          </a:p>
        </p:txBody>
      </p:sp>
      <p:sp>
        <p:nvSpPr>
          <p:cNvPr id="320525" name="Text Box 13"/>
          <p:cNvSpPr txBox="1">
            <a:spLocks noChangeArrowheads="1"/>
          </p:cNvSpPr>
          <p:nvPr/>
        </p:nvSpPr>
        <p:spPr bwMode="auto">
          <a:xfrm>
            <a:off x="457200" y="5029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   </a:t>
            </a:r>
            <a:r>
              <a:rPr lang="el-GR" sz="2000" b="1">
                <a:latin typeface="Times New Roman" pitchFamily="18" charset="0"/>
              </a:rPr>
              <a:t>Κοινωνικά</a:t>
            </a:r>
          </a:p>
        </p:txBody>
      </p:sp>
      <p:sp>
        <p:nvSpPr>
          <p:cNvPr id="320526" name="Text Box 14"/>
          <p:cNvSpPr txBox="1">
            <a:spLocks noChangeArrowheads="1"/>
          </p:cNvSpPr>
          <p:nvPr/>
        </p:nvSpPr>
        <p:spPr bwMode="auto">
          <a:xfrm>
            <a:off x="2743200" y="50292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</a:t>
            </a:r>
            <a:r>
              <a:rPr lang="el-GR" sz="2200">
                <a:latin typeface="Times New Roman" pitchFamily="18" charset="0"/>
              </a:rPr>
              <a:t>Αριθμός δημιουργούμενων θέσεων εργασίας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>
            <a:off x="228600" y="2743200"/>
            <a:ext cx="457200" cy="381000"/>
          </a:xfrm>
          <a:prstGeom prst="sun">
            <a:avLst>
              <a:gd name="adj" fmla="val 25000"/>
            </a:avLst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0531" name="Tree"/>
          <p:cNvSpPr>
            <a:spLocks noEditPoints="1" noChangeArrowheads="1"/>
          </p:cNvSpPr>
          <p:nvPr/>
        </p:nvSpPr>
        <p:spPr bwMode="auto">
          <a:xfrm>
            <a:off x="304800" y="4191000"/>
            <a:ext cx="3714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l-GR"/>
          </a:p>
        </p:txBody>
      </p:sp>
      <p:pic>
        <p:nvPicPr>
          <p:cNvPr id="320532" name="Picture 20" descr="BD0554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029200"/>
            <a:ext cx="527050" cy="517525"/>
          </a:xfrm>
          <a:prstGeom prst="rect">
            <a:avLst/>
          </a:prstGeom>
          <a:noFill/>
        </p:spPr>
      </p:pic>
      <p:pic>
        <p:nvPicPr>
          <p:cNvPr id="320533" name="Picture 21" descr="BD0497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429000"/>
            <a:ext cx="609600" cy="457200"/>
          </a:xfrm>
          <a:prstGeom prst="rect">
            <a:avLst/>
          </a:prstGeom>
          <a:noFill/>
        </p:spPr>
      </p:pic>
      <p:sp>
        <p:nvSpPr>
          <p:cNvPr id="320534" name="Text Box 22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Προβλήματα και Λήψη Αποφάσεων</a:t>
            </a:r>
          </a:p>
        </p:txBody>
      </p:sp>
      <p:sp>
        <p:nvSpPr>
          <p:cNvPr id="320535" name="Text Box 23"/>
          <p:cNvSpPr txBox="1">
            <a:spLocks noChangeArrowheads="1"/>
          </p:cNvSpPr>
          <p:nvPr/>
        </p:nvSpPr>
        <p:spPr bwMode="auto">
          <a:xfrm>
            <a:off x="250825" y="1557338"/>
            <a:ext cx="1752600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600" dirty="0" smtClean="0">
                <a:latin typeface="Times New Roman" pitchFamily="18" charset="0"/>
              </a:rPr>
              <a:t>ΠΕΡΙΒΑΛΛΟΝ</a:t>
            </a:r>
          </a:p>
          <a:p>
            <a:r>
              <a:rPr lang="el-GR" sz="1600" dirty="0" smtClean="0">
                <a:latin typeface="Times New Roman" pitchFamily="18" charset="0"/>
              </a:rPr>
              <a:t>ΚΟΙΝΩΝΙΑ</a:t>
            </a:r>
          </a:p>
          <a:p>
            <a:r>
              <a:rPr lang="el-GR" sz="1600" dirty="0" smtClean="0">
                <a:latin typeface="Times New Roman" pitchFamily="18" charset="0"/>
              </a:rPr>
              <a:t>ΟΙΚΟΝΟΜΙΑ</a:t>
            </a:r>
            <a:endParaRPr lang="el-GR" sz="1600" dirty="0">
              <a:latin typeface="Times New Roman" pitchFamily="18" charset="0"/>
            </a:endParaRPr>
          </a:p>
          <a:p>
            <a:r>
              <a:rPr lang="el-GR" sz="1600" dirty="0">
                <a:latin typeface="Times New Roman" pitchFamily="18" charset="0"/>
              </a:rPr>
              <a:t>…</a:t>
            </a:r>
          </a:p>
        </p:txBody>
      </p:sp>
      <p:sp>
        <p:nvSpPr>
          <p:cNvPr id="320536" name="Text Box 24"/>
          <p:cNvSpPr txBox="1">
            <a:spLocks noChangeArrowheads="1"/>
          </p:cNvSpPr>
          <p:nvPr/>
        </p:nvSpPr>
        <p:spPr bwMode="auto">
          <a:xfrm>
            <a:off x="2555875" y="1557338"/>
            <a:ext cx="17526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1600" dirty="0" smtClean="0">
                <a:latin typeface="Times New Roman" pitchFamily="18" charset="0"/>
              </a:rPr>
              <a:t>Π.χ. ΜΕΙΩΣΗ ΚΛΙΜΑΤΙΚΗΣ ΑΛΛΑΓΗΣ</a:t>
            </a:r>
            <a:endParaRPr lang="el-GR" sz="1600" dirty="0">
              <a:latin typeface="Times New Roman" pitchFamily="18" charset="0"/>
            </a:endParaRPr>
          </a:p>
        </p:txBody>
      </p:sp>
      <p:sp>
        <p:nvSpPr>
          <p:cNvPr id="320537" name="Text Box 25"/>
          <p:cNvSpPr txBox="1">
            <a:spLocks noChangeArrowheads="1"/>
          </p:cNvSpPr>
          <p:nvPr/>
        </p:nvSpPr>
        <p:spPr bwMode="auto">
          <a:xfrm>
            <a:off x="4427538" y="1557338"/>
            <a:ext cx="2665412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1600" dirty="0" smtClean="0">
                <a:latin typeface="Times New Roman" pitchFamily="18" charset="0"/>
              </a:rPr>
              <a:t>ΜΕΙΩΣΗ ΕΚΠΟΜΠΩΝ </a:t>
            </a:r>
            <a:r>
              <a:rPr lang="en-US" sz="1600" dirty="0" smtClean="0">
                <a:latin typeface="Times New Roman" pitchFamily="18" charset="0"/>
              </a:rPr>
              <a:t>CO</a:t>
            </a:r>
            <a:r>
              <a:rPr lang="en-US" sz="1600" baseline="-25000" dirty="0" smtClean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,</a:t>
            </a:r>
          </a:p>
          <a:p>
            <a:pPr algn="ctr"/>
            <a:r>
              <a:rPr lang="el-GR" sz="1600" dirty="0" smtClean="0">
                <a:latin typeface="Times New Roman" pitchFamily="18" charset="0"/>
              </a:rPr>
              <a:t>ΑΛΛΑΓΗ ΧΡΗΣΗΣ ΓΗΣ</a:t>
            </a:r>
            <a:endParaRPr lang="el-GR" sz="1600" dirty="0">
              <a:latin typeface="Times New Roman" pitchFamily="18" charset="0"/>
            </a:endParaRPr>
          </a:p>
        </p:txBody>
      </p:sp>
      <p:sp>
        <p:nvSpPr>
          <p:cNvPr id="320540" name="Text Box 28"/>
          <p:cNvSpPr txBox="1">
            <a:spLocks noChangeArrowheads="1"/>
          </p:cNvSpPr>
          <p:nvPr/>
        </p:nvSpPr>
        <p:spPr bwMode="auto">
          <a:xfrm>
            <a:off x="7164388" y="1557338"/>
            <a:ext cx="1872108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1600" dirty="0" smtClean="0">
                <a:latin typeface="Times New Roman" pitchFamily="18" charset="0"/>
              </a:rPr>
              <a:t>ΤΟΝΝΟΙ </a:t>
            </a:r>
            <a:r>
              <a:rPr lang="en-US" sz="1600" dirty="0" smtClean="0">
                <a:latin typeface="Times New Roman" pitchFamily="18" charset="0"/>
              </a:rPr>
              <a:t>CO</a:t>
            </a:r>
            <a:r>
              <a:rPr lang="en-US" sz="1600" baseline="-25000" dirty="0" smtClean="0">
                <a:latin typeface="Times New Roman" pitchFamily="18" charset="0"/>
              </a:rPr>
              <a:t>2</a:t>
            </a:r>
            <a:r>
              <a:rPr lang="el-GR" sz="1600" dirty="0" smtClean="0">
                <a:latin typeface="Times New Roman" pitchFamily="18" charset="0"/>
              </a:rPr>
              <a:t>/έτος</a:t>
            </a:r>
            <a:endParaRPr lang="el-GR" sz="1600" dirty="0">
              <a:latin typeface="Times New Roman" pitchFamily="18" charset="0"/>
            </a:endParaRPr>
          </a:p>
          <a:p>
            <a:pPr algn="ctr"/>
            <a:r>
              <a:rPr lang="el-GR" sz="1600" dirty="0" smtClean="0">
                <a:latin typeface="Times New Roman" pitchFamily="18" charset="0"/>
              </a:rPr>
              <a:t>ΔΑΣΟΣ</a:t>
            </a:r>
            <a:r>
              <a:rPr lang="en-GB" sz="1600" dirty="0" smtClean="0">
                <a:latin typeface="Times New Roman" pitchFamily="18" charset="0"/>
              </a:rPr>
              <a:t> </a:t>
            </a:r>
            <a:r>
              <a:rPr lang="en-GB" sz="1600" dirty="0">
                <a:latin typeface="Times New Roman" pitchFamily="18" charset="0"/>
              </a:rPr>
              <a:t>k</a:t>
            </a:r>
            <a:r>
              <a:rPr lang="en-US" sz="1600" dirty="0">
                <a:latin typeface="Times New Roman" pitchFamily="18" charset="0"/>
              </a:rPr>
              <a:t>m</a:t>
            </a:r>
            <a:r>
              <a:rPr lang="en-US" sz="1600" baseline="30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</a:rPr>
              <a:t>/ΕΤΟΣ</a:t>
            </a:r>
            <a:endParaRPr lang="el-GR" sz="16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431006" y="891722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Α). Η θεωρία της </a:t>
            </a:r>
            <a:r>
              <a:rPr lang="el-GR" b="1" dirty="0">
                <a:solidFill>
                  <a:srgbClr val="C00000"/>
                </a:solidFill>
                <a:latin typeface="Cambria" panose="02040503050406030204" pitchFamily="18" charset="0"/>
              </a:rPr>
              <a:t>Χρησιμότητας</a:t>
            </a:r>
          </a:p>
        </p:txBody>
      </p:sp>
      <p:sp>
        <p:nvSpPr>
          <p:cNvPr id="287750" name="Text Box 6"/>
          <p:cNvSpPr txBox="1">
            <a:spLocks noChangeArrowheads="1"/>
          </p:cNvSpPr>
          <p:nvPr/>
        </p:nvSpPr>
        <p:spPr bwMode="auto">
          <a:xfrm>
            <a:off x="250825" y="2276475"/>
            <a:ext cx="8893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Β). </a:t>
            </a:r>
            <a:r>
              <a:rPr lang="en-GB" dirty="0">
                <a:solidFill>
                  <a:srgbClr val="C00000"/>
                </a:solidFill>
                <a:latin typeface="Cambria" panose="02040503050406030204" pitchFamily="18" charset="0"/>
              </a:rPr>
              <a:t>M</a:t>
            </a:r>
            <a:r>
              <a:rPr lang="el-GR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έθοδοι</a:t>
            </a:r>
            <a:r>
              <a:rPr lang="el-GR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l-GR" b="1" dirty="0">
                <a:solidFill>
                  <a:srgbClr val="C00000"/>
                </a:solidFill>
                <a:latin typeface="Cambria" panose="02040503050406030204" pitchFamily="18" charset="0"/>
              </a:rPr>
              <a:t>Σχέσεων</a:t>
            </a:r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l-GR" b="1" dirty="0">
                <a:solidFill>
                  <a:srgbClr val="C00000"/>
                </a:solidFill>
                <a:latin typeface="Cambria" panose="02040503050406030204" pitchFamily="18" charset="0"/>
              </a:rPr>
              <a:t>Υπεροχής</a:t>
            </a:r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 (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outranking relations) </a:t>
            </a:r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μεταξύ </a:t>
            </a:r>
            <a:r>
              <a:rPr lang="el-GR" dirty="0" smtClean="0">
                <a:solidFill>
                  <a:srgbClr val="C00000"/>
                </a:solidFill>
                <a:latin typeface="Cambria" panose="02040503050406030204" pitchFamily="18" charset="0"/>
              </a:rPr>
              <a:t>εναλλακτικών </a:t>
            </a:r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δράσεων</a:t>
            </a:r>
          </a:p>
        </p:txBody>
      </p:sp>
      <p:sp>
        <p:nvSpPr>
          <p:cNvPr id="287751" name="Text Box 7"/>
          <p:cNvSpPr txBox="1">
            <a:spLocks noChangeArrowheads="1"/>
          </p:cNvSpPr>
          <p:nvPr/>
        </p:nvSpPr>
        <p:spPr bwMode="auto">
          <a:xfrm>
            <a:off x="323850" y="3789363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Γ). </a:t>
            </a:r>
            <a:r>
              <a:rPr lang="en-GB" dirty="0">
                <a:solidFill>
                  <a:srgbClr val="C00000"/>
                </a:solidFill>
                <a:latin typeface="Cambria" panose="02040503050406030204" pitchFamily="18" charset="0"/>
              </a:rPr>
              <a:t>M</a:t>
            </a:r>
            <a:r>
              <a:rPr lang="el-GR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έθοδοι</a:t>
            </a:r>
            <a:r>
              <a:rPr lang="el-GR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l-GR" b="1" dirty="0">
                <a:solidFill>
                  <a:srgbClr val="C00000"/>
                </a:solidFill>
                <a:latin typeface="Cambria" panose="02040503050406030204" pitchFamily="18" charset="0"/>
              </a:rPr>
              <a:t>Αλληλεπίδρασης</a:t>
            </a:r>
          </a:p>
        </p:txBody>
      </p:sp>
      <p:sp>
        <p:nvSpPr>
          <p:cNvPr id="287752" name="Text Box 8"/>
          <p:cNvSpPr txBox="1">
            <a:spLocks noChangeArrowheads="1"/>
          </p:cNvSpPr>
          <p:nvPr/>
        </p:nvSpPr>
        <p:spPr bwMode="auto">
          <a:xfrm>
            <a:off x="250825" y="5084763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Δ). </a:t>
            </a:r>
            <a:r>
              <a:rPr lang="en-GB" dirty="0">
                <a:solidFill>
                  <a:srgbClr val="C00000"/>
                </a:solidFill>
                <a:latin typeface="Cambria" panose="02040503050406030204" pitchFamily="18" charset="0"/>
              </a:rPr>
              <a:t>Y</a:t>
            </a:r>
            <a:r>
              <a:rPr lang="el-GR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πόλοιπες</a:t>
            </a:r>
            <a:r>
              <a:rPr lang="el-GR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</a:rPr>
              <a:t>μέθοδοι</a:t>
            </a:r>
          </a:p>
        </p:txBody>
      </p:sp>
      <p:sp>
        <p:nvSpPr>
          <p:cNvPr id="287753" name="Text Box 9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ΟΙΚΟΓΕΝΕΙΕΣ ΜΕΘΟΔΟΛΟΓΙΩΝ</a:t>
            </a:r>
          </a:p>
        </p:txBody>
      </p:sp>
      <p:sp>
        <p:nvSpPr>
          <p:cNvPr id="287756" name="Text Box 12"/>
          <p:cNvSpPr txBox="1">
            <a:spLocks noChangeArrowheads="1"/>
          </p:cNvSpPr>
          <p:nvPr/>
        </p:nvSpPr>
        <p:spPr bwMode="auto">
          <a:xfrm>
            <a:off x="395288" y="1341438"/>
            <a:ext cx="856932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11313" indent="-1611313"/>
            <a:r>
              <a:rPr lang="el-GR" i="1" dirty="0">
                <a:latin typeface="Cambria" panose="02040503050406030204" pitchFamily="18" charset="0"/>
              </a:rPr>
              <a:t>Παραδείγματα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	</a:t>
            </a:r>
            <a:r>
              <a:rPr lang="en-US" sz="1600" dirty="0" smtClean="0">
                <a:latin typeface="Cambria" panose="02040503050406030204" pitchFamily="18" charset="0"/>
              </a:rPr>
              <a:t>MAUT</a:t>
            </a:r>
            <a:r>
              <a:rPr lang="en-US" sz="1600" dirty="0">
                <a:latin typeface="Cambria" panose="02040503050406030204" pitchFamily="18" charset="0"/>
              </a:rPr>
              <a:t>, SMART, SAW </a:t>
            </a:r>
          </a:p>
          <a:p>
            <a:pPr marL="1611313" indent="-1611313"/>
            <a:r>
              <a:rPr lang="el-GR" i="1" dirty="0">
                <a:latin typeface="Cambria" panose="02040503050406030204" pitchFamily="18" charset="0"/>
              </a:rPr>
              <a:t>Χαρακτηριστικά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	</a:t>
            </a:r>
            <a:r>
              <a:rPr lang="el-GR" sz="1600" dirty="0" smtClean="0">
                <a:latin typeface="Cambria" panose="02040503050406030204" pitchFamily="18" charset="0"/>
              </a:rPr>
              <a:t>Πλήρης </a:t>
            </a:r>
            <a:r>
              <a:rPr lang="el-GR" sz="1600" dirty="0" err="1">
                <a:latin typeface="Cambria" panose="02040503050406030204" pitchFamily="18" charset="0"/>
              </a:rPr>
              <a:t>ανταλλαξιμότητα</a:t>
            </a:r>
            <a:r>
              <a:rPr lang="el-GR" sz="1600" dirty="0">
                <a:latin typeface="Cambria" panose="02040503050406030204" pitchFamily="18" charset="0"/>
              </a:rPr>
              <a:t> μεταξύ των κριτηρίων, ύπαρξη αντικειμενικής συνάρτησης του Αποφασίζοντα, δυνατότητα αποκάλυψής της</a:t>
            </a:r>
          </a:p>
        </p:txBody>
      </p:sp>
      <p:sp>
        <p:nvSpPr>
          <p:cNvPr id="287758" name="Text Box 14"/>
          <p:cNvSpPr txBox="1">
            <a:spLocks noChangeArrowheads="1"/>
          </p:cNvSpPr>
          <p:nvPr/>
        </p:nvSpPr>
        <p:spPr bwMode="auto">
          <a:xfrm>
            <a:off x="250825" y="4076700"/>
            <a:ext cx="856932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11313" indent="-1611313"/>
            <a:r>
              <a:rPr lang="el-GR" i="1" dirty="0">
                <a:latin typeface="Cambria" panose="02040503050406030204" pitchFamily="18" charset="0"/>
              </a:rPr>
              <a:t>Παραδείγματα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      </a:t>
            </a:r>
            <a:r>
              <a:rPr lang="en-US" sz="1600" dirty="0" smtClean="0">
                <a:latin typeface="Cambria" panose="02040503050406030204" pitchFamily="18" charset="0"/>
              </a:rPr>
              <a:t>Goal </a:t>
            </a:r>
            <a:r>
              <a:rPr lang="en-US" sz="1600" dirty="0">
                <a:latin typeface="Cambria" panose="02040503050406030204" pitchFamily="18" charset="0"/>
              </a:rPr>
              <a:t>Programming, STEM-STEP</a:t>
            </a:r>
          </a:p>
          <a:p>
            <a:pPr marL="1611313" indent="-1611313"/>
            <a:r>
              <a:rPr lang="el-GR" i="1" dirty="0">
                <a:latin typeface="Cambria" panose="02040503050406030204" pitchFamily="18" charset="0"/>
              </a:rPr>
              <a:t>Χαρακτηριστικά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  </a:t>
            </a:r>
            <a:r>
              <a:rPr lang="el-GR" sz="1600" dirty="0" smtClean="0">
                <a:latin typeface="Cambria" panose="02040503050406030204" pitchFamily="18" charset="0"/>
              </a:rPr>
              <a:t>Αναφέρονται </a:t>
            </a:r>
            <a:r>
              <a:rPr lang="el-GR" sz="1600" dirty="0">
                <a:latin typeface="Cambria" panose="02040503050406030204" pitchFamily="18" charset="0"/>
              </a:rPr>
              <a:t>σε συνεχείς εναλλακτικές – συνήθως καταλήγουν σε μία μη εφικτή εναλλακτική δράση</a:t>
            </a:r>
          </a:p>
        </p:txBody>
      </p:sp>
      <p:sp>
        <p:nvSpPr>
          <p:cNvPr id="287759" name="Text Box 15"/>
          <p:cNvSpPr txBox="1">
            <a:spLocks noChangeArrowheads="1"/>
          </p:cNvSpPr>
          <p:nvPr/>
        </p:nvSpPr>
        <p:spPr bwMode="auto">
          <a:xfrm>
            <a:off x="323850" y="2636838"/>
            <a:ext cx="856932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11313" indent="-1611313"/>
            <a:r>
              <a:rPr lang="el-GR" i="1" dirty="0">
                <a:latin typeface="Cambria" panose="02040503050406030204" pitchFamily="18" charset="0"/>
              </a:rPr>
              <a:t>Παραδείγματα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	</a:t>
            </a:r>
            <a:r>
              <a:rPr lang="en-US" sz="1600" dirty="0" smtClean="0">
                <a:latin typeface="Cambria" panose="02040503050406030204" pitchFamily="18" charset="0"/>
              </a:rPr>
              <a:t>PROMETHEE </a:t>
            </a:r>
            <a:r>
              <a:rPr lang="en-US" sz="1600" dirty="0">
                <a:latin typeface="Cambria" panose="02040503050406030204" pitchFamily="18" charset="0"/>
              </a:rPr>
              <a:t>I, II, ELECTRE I-V</a:t>
            </a:r>
            <a:r>
              <a:rPr lang="el-GR" sz="1600" dirty="0">
                <a:latin typeface="Cambria" panose="02040503050406030204" pitchFamily="18" charset="0"/>
              </a:rPr>
              <a:t>, </a:t>
            </a:r>
            <a:r>
              <a:rPr lang="en-US" sz="1600" dirty="0">
                <a:latin typeface="Cambria" panose="02040503050406030204" pitchFamily="18" charset="0"/>
              </a:rPr>
              <a:t>NAIADE, REGIME</a:t>
            </a:r>
          </a:p>
          <a:p>
            <a:pPr marL="1611313" indent="-1611313"/>
            <a:r>
              <a:rPr lang="el-GR" i="1" dirty="0">
                <a:latin typeface="Cambria" panose="02040503050406030204" pitchFamily="18" charset="0"/>
              </a:rPr>
              <a:t>Χαρακτηριστικά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	</a:t>
            </a:r>
            <a:r>
              <a:rPr lang="el-GR" sz="1600" dirty="0" smtClean="0">
                <a:latin typeface="Cambria" panose="02040503050406030204" pitchFamily="18" charset="0"/>
              </a:rPr>
              <a:t>Μερική </a:t>
            </a:r>
            <a:r>
              <a:rPr lang="el-GR" sz="1600" dirty="0" err="1">
                <a:latin typeface="Cambria" panose="02040503050406030204" pitchFamily="18" charset="0"/>
              </a:rPr>
              <a:t>ανταλλαξιμότητα</a:t>
            </a:r>
            <a:r>
              <a:rPr lang="el-GR" sz="1600" dirty="0">
                <a:latin typeface="Cambria" panose="02040503050406030204" pitchFamily="18" charset="0"/>
              </a:rPr>
              <a:t> μεταξύ των κριτηρίων, σύγκριση εναλλακτικών ανά ζεύγη για κάθε κριτήριο, αντιμετώπιση της αβεβαιότητας</a:t>
            </a:r>
          </a:p>
        </p:txBody>
      </p:sp>
      <p:sp>
        <p:nvSpPr>
          <p:cNvPr id="287760" name="Text Box 16"/>
          <p:cNvSpPr txBox="1">
            <a:spLocks noChangeArrowheads="1"/>
          </p:cNvSpPr>
          <p:nvPr/>
        </p:nvSpPr>
        <p:spPr bwMode="auto">
          <a:xfrm>
            <a:off x="250825" y="5373688"/>
            <a:ext cx="8569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i="1" dirty="0">
                <a:latin typeface="Cambria" panose="02040503050406030204" pitchFamily="18" charset="0"/>
              </a:rPr>
              <a:t>Παραδείγματα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      </a:t>
            </a:r>
            <a:r>
              <a:rPr lang="en-US" sz="1600" dirty="0" smtClean="0">
                <a:latin typeface="Cambria" panose="02040503050406030204" pitchFamily="18" charset="0"/>
              </a:rPr>
              <a:t>SMAA</a:t>
            </a:r>
            <a:r>
              <a:rPr lang="en-US" sz="1600" dirty="0">
                <a:latin typeface="Cambria" panose="02040503050406030204" pitchFamily="18" charset="0"/>
              </a:rPr>
              <a:t>, AHP</a:t>
            </a:r>
          </a:p>
          <a:p>
            <a:r>
              <a:rPr lang="el-GR" i="1" dirty="0">
                <a:latin typeface="Cambria" panose="02040503050406030204" pitchFamily="18" charset="0"/>
              </a:rPr>
              <a:t>Χαρακτηριστικά</a:t>
            </a:r>
            <a:r>
              <a:rPr lang="el-GR" sz="1600" dirty="0">
                <a:latin typeface="Cambria" panose="02040503050406030204" pitchFamily="18" charset="0"/>
              </a:rPr>
              <a:t>: </a:t>
            </a:r>
            <a:r>
              <a:rPr lang="en-GB" sz="1600" dirty="0" smtClean="0">
                <a:latin typeface="Cambria" panose="02040503050406030204" pitchFamily="18" charset="0"/>
              </a:rPr>
              <a:t> </a:t>
            </a:r>
            <a:r>
              <a:rPr lang="el-GR" sz="1600" dirty="0" smtClean="0">
                <a:latin typeface="Cambria" panose="02040503050406030204" pitchFamily="18" charset="0"/>
              </a:rPr>
              <a:t>Δεν </a:t>
            </a:r>
            <a:r>
              <a:rPr lang="el-GR" sz="1600" dirty="0">
                <a:latin typeface="Cambria" panose="02040503050406030204" pitchFamily="18" charset="0"/>
              </a:rPr>
              <a:t>μπορούν να ενταχθούν σε καμία από τις παραπάνω κατηγορίες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287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7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28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7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9" grpId="0"/>
      <p:bldP spid="287750" grpId="0"/>
      <p:bldP spid="287751" grpId="0"/>
      <p:bldP spid="287752" grpId="0"/>
      <p:bldP spid="287756" grpId="0"/>
      <p:bldP spid="287758" grpId="0"/>
      <p:bldP spid="287759" grpId="0"/>
      <p:bldP spid="2877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827088" y="188913"/>
            <a:ext cx="7777162" cy="8604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/>
              <a:t>MULTI ATTRIBUTE UTILITY THEORY – MAUT</a:t>
            </a:r>
            <a:endParaRPr lang="el-GR" sz="2400" b="1"/>
          </a:p>
          <a:p>
            <a:pPr algn="ctr"/>
            <a:r>
              <a:rPr lang="el-GR" sz="2400" b="1"/>
              <a:t>ΠΟΛΥΚΡΙΤΗΡΙΑΚΗ ΘΕΩΡΙΑ ΧΡΗΣΙΜΟΤΗΤΑΣ</a:t>
            </a:r>
          </a:p>
        </p:txBody>
      </p:sp>
      <p:sp>
        <p:nvSpPr>
          <p:cNvPr id="254983" name="Text Box 7"/>
          <p:cNvSpPr txBox="1">
            <a:spLocks noChangeArrowheads="1"/>
          </p:cNvSpPr>
          <p:nvPr/>
        </p:nvSpPr>
        <p:spPr bwMode="auto">
          <a:xfrm>
            <a:off x="5940425" y="5013325"/>
            <a:ext cx="2879725" cy="16573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1400" b="1" u="sng">
                <a:latin typeface="Times New Roman" pitchFamily="18" charset="0"/>
              </a:rPr>
              <a:t>Utility based models</a:t>
            </a:r>
          </a:p>
          <a:p>
            <a:r>
              <a:rPr lang="el-GR" sz="1400">
                <a:latin typeface="Times New Roman" pitchFamily="18" charset="0"/>
              </a:rPr>
              <a:t>(e.g. MAUT, SMART, SAW, AHP)</a:t>
            </a:r>
            <a:endParaRPr lang="en-US" sz="1400">
              <a:latin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1400">
                <a:latin typeface="Times New Roman" pitchFamily="18" charset="0"/>
              </a:rPr>
              <a:t>Single score for every alternative</a:t>
            </a:r>
          </a:p>
          <a:p>
            <a:pPr algn="just">
              <a:buFont typeface="Wingdings" pitchFamily="2" charset="2"/>
              <a:buChar char="ü"/>
            </a:pPr>
            <a:r>
              <a:rPr lang="el-GR" sz="1400">
                <a:latin typeface="Times New Roman" pitchFamily="18" charset="0"/>
              </a:rPr>
              <a:t>All criteria are directly comparable</a:t>
            </a:r>
          </a:p>
          <a:p>
            <a:pPr algn="just">
              <a:buFont typeface="Wingdings" pitchFamily="2" charset="2"/>
              <a:buChar char="ü"/>
            </a:pPr>
            <a:r>
              <a:rPr lang="el-GR" sz="1400">
                <a:latin typeface="Times New Roman" pitchFamily="18" charset="0"/>
              </a:rPr>
              <a:t>Total compensation</a:t>
            </a:r>
          </a:p>
          <a:p>
            <a:pPr algn="just">
              <a:buFont typeface="Wingdings" pitchFamily="2" charset="2"/>
              <a:buChar char="ü"/>
            </a:pPr>
            <a:r>
              <a:rPr lang="el-GR" sz="1400">
                <a:latin typeface="Times New Roman" pitchFamily="18" charset="0"/>
              </a:rPr>
              <a:t>No incomparability</a:t>
            </a:r>
          </a:p>
          <a:p>
            <a:pPr algn="just">
              <a:buFont typeface="Wingdings" pitchFamily="2" charset="2"/>
              <a:buChar char="ü"/>
            </a:pPr>
            <a:r>
              <a:rPr lang="el-GR" sz="1400">
                <a:latin typeface="Times New Roman" pitchFamily="18" charset="0"/>
              </a:rPr>
              <a:t>Commensurability</a:t>
            </a:r>
          </a:p>
        </p:txBody>
      </p:sp>
      <p:sp>
        <p:nvSpPr>
          <p:cNvPr id="254984" name="Text Box 8"/>
          <p:cNvSpPr txBox="1">
            <a:spLocks noChangeArrowheads="1"/>
          </p:cNvSpPr>
          <p:nvPr/>
        </p:nvSpPr>
        <p:spPr bwMode="auto">
          <a:xfrm>
            <a:off x="179388" y="1341438"/>
            <a:ext cx="8353425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600">
                <a:latin typeface="Times New Roman" pitchFamily="18" charset="0"/>
              </a:rPr>
              <a:t>Σε κάθε πρόβλημα απόφασης υπάρχει μία πραγματική συνάρτηση </a:t>
            </a:r>
            <a:r>
              <a:rPr lang="en-US" sz="1600">
                <a:latin typeface="Times New Roman" pitchFamily="18" charset="0"/>
              </a:rPr>
              <a:t>U</a:t>
            </a:r>
            <a:r>
              <a:rPr lang="el-GR" sz="1600">
                <a:latin typeface="Times New Roman" pitchFamily="18" charset="0"/>
              </a:rPr>
              <a:t> (</a:t>
            </a:r>
            <a:r>
              <a:rPr lang="en-US" sz="1600">
                <a:latin typeface="Times New Roman" pitchFamily="18" charset="0"/>
              </a:rPr>
              <a:t>real valued function</a:t>
            </a:r>
            <a:r>
              <a:rPr lang="el-GR" sz="1600">
                <a:latin typeface="Times New Roman" pitchFamily="18" charset="0"/>
              </a:rPr>
              <a:t>) ορισμένη σε ένα σύνολο Α, την οποία ο Αποφασίζων επιθυμεί, συνειδητά ή όχι, να μεγιστοποιήσει. Η συνάρτηση αυτή ενοποιεί τα κριτήρια επιλογής g</a:t>
            </a:r>
            <a:r>
              <a:rPr lang="el-GR" sz="1600" baseline="-25000">
                <a:latin typeface="Times New Roman" pitchFamily="18" charset="0"/>
              </a:rPr>
              <a:t>1</a:t>
            </a:r>
            <a:r>
              <a:rPr lang="el-GR" sz="1600">
                <a:latin typeface="Times New Roman" pitchFamily="18" charset="0"/>
              </a:rPr>
              <a:t>, g</a:t>
            </a:r>
            <a:r>
              <a:rPr lang="el-GR" sz="1600" baseline="-25000">
                <a:latin typeface="Times New Roman" pitchFamily="18" charset="0"/>
              </a:rPr>
              <a:t>2</a:t>
            </a:r>
            <a:r>
              <a:rPr lang="el-GR" sz="1600">
                <a:latin typeface="Times New Roman" pitchFamily="18" charset="0"/>
              </a:rPr>
              <a:t>, …, g</a:t>
            </a:r>
            <a:r>
              <a:rPr lang="el-GR" sz="1600" baseline="-25000">
                <a:latin typeface="Times New Roman" pitchFamily="18" charset="0"/>
              </a:rPr>
              <a:t>n</a:t>
            </a:r>
            <a:r>
              <a:rPr lang="el-GR" sz="1600">
                <a:latin typeface="Times New Roman" pitchFamily="18" charset="0"/>
              </a:rPr>
              <a:t> και λαμβάνει τη μορφή:</a:t>
            </a:r>
            <a:endParaRPr lang="de-DE" sz="1600">
              <a:latin typeface="Times New Roman" pitchFamily="18" charset="0"/>
            </a:endParaRPr>
          </a:p>
          <a:p>
            <a:pPr algn="ctr"/>
            <a:r>
              <a:rPr lang="de-DE">
                <a:latin typeface="Times New Roman" pitchFamily="18" charset="0"/>
              </a:rPr>
              <a:t>U</a:t>
            </a:r>
            <a:r>
              <a:rPr lang="el-GR">
                <a:latin typeface="Times New Roman" pitchFamily="18" charset="0"/>
              </a:rPr>
              <a:t> = </a:t>
            </a:r>
            <a:r>
              <a:rPr lang="de-DE">
                <a:latin typeface="Times New Roman" pitchFamily="18" charset="0"/>
              </a:rPr>
              <a:t>U</a:t>
            </a:r>
            <a:r>
              <a:rPr lang="el-GR">
                <a:latin typeface="Times New Roman" pitchFamily="18" charset="0"/>
              </a:rPr>
              <a:t>(</a:t>
            </a:r>
            <a:r>
              <a:rPr lang="de-DE">
                <a:latin typeface="Times New Roman" pitchFamily="18" charset="0"/>
              </a:rPr>
              <a:t>g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, </a:t>
            </a:r>
            <a:r>
              <a:rPr lang="de-DE">
                <a:latin typeface="Times New Roman" pitchFamily="18" charset="0"/>
              </a:rPr>
              <a:t>g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, …, </a:t>
            </a:r>
            <a:r>
              <a:rPr lang="de-DE">
                <a:latin typeface="Times New Roman" pitchFamily="18" charset="0"/>
              </a:rPr>
              <a:t>g</a:t>
            </a:r>
            <a:r>
              <a:rPr lang="de-DE" baseline="-25000">
                <a:latin typeface="Times New Roman" pitchFamily="18" charset="0"/>
              </a:rPr>
              <a:t>n</a:t>
            </a:r>
            <a:r>
              <a:rPr lang="el-GR">
                <a:latin typeface="Times New Roman" pitchFamily="18" charset="0"/>
              </a:rPr>
              <a:t>)</a:t>
            </a:r>
          </a:p>
          <a:p>
            <a:r>
              <a:rPr lang="el-GR" sz="1600">
                <a:latin typeface="Times New Roman" pitchFamily="18" charset="0"/>
              </a:rPr>
              <a:t>Ο ρόλος του αναλυτή είναι να προσδιορίσει αυτή τη συνάρτηση. </a:t>
            </a:r>
          </a:p>
        </p:txBody>
      </p:sp>
      <p:sp>
        <p:nvSpPr>
          <p:cNvPr id="254985" name="Text Box 9"/>
          <p:cNvSpPr txBox="1">
            <a:spLocks noChangeArrowheads="1"/>
          </p:cNvSpPr>
          <p:nvPr/>
        </p:nvSpPr>
        <p:spPr bwMode="auto">
          <a:xfrm>
            <a:off x="179388" y="3357563"/>
            <a:ext cx="896461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600">
                <a:latin typeface="Times New Roman" pitchFamily="18" charset="0"/>
              </a:rPr>
              <a:t>Σταθμισμένη προσθετική συνάθροιση των κριτηρίων </a:t>
            </a:r>
            <a:endParaRPr lang="en-US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U</a:t>
            </a:r>
            <a:r>
              <a:rPr lang="el-GR" sz="1600">
                <a:latin typeface="Times New Roman" pitchFamily="18" charset="0"/>
              </a:rPr>
              <a:t>(α) = Σ </a:t>
            </a:r>
            <a:r>
              <a:rPr lang="en-US" sz="1600">
                <a:latin typeface="Times New Roman" pitchFamily="18" charset="0"/>
              </a:rPr>
              <a:t>Uj </a:t>
            </a:r>
            <a:r>
              <a:rPr lang="el-GR" sz="1600">
                <a:latin typeface="Times New Roman" pitchFamily="18" charset="0"/>
              </a:rPr>
              <a:t>(</a:t>
            </a:r>
            <a:r>
              <a:rPr lang="en-US" sz="1600">
                <a:latin typeface="Times New Roman" pitchFamily="18" charset="0"/>
              </a:rPr>
              <a:t>g</a:t>
            </a:r>
            <a:r>
              <a:rPr lang="en-US" sz="1600" baseline="-25000">
                <a:latin typeface="Times New Roman" pitchFamily="18" charset="0"/>
              </a:rPr>
              <a:t>j</a:t>
            </a:r>
            <a:r>
              <a:rPr lang="el-GR" sz="1600">
                <a:latin typeface="Times New Roman" pitchFamily="18" charset="0"/>
              </a:rPr>
              <a:t>(α)),								</a:t>
            </a:r>
          </a:p>
          <a:p>
            <a:r>
              <a:rPr lang="en-US" sz="1600">
                <a:latin typeface="Times New Roman" pitchFamily="18" charset="0"/>
              </a:rPr>
              <a:t>Uj</a:t>
            </a:r>
            <a:r>
              <a:rPr lang="el-GR" sz="1600">
                <a:latin typeface="Times New Roman" pitchFamily="18" charset="0"/>
              </a:rPr>
              <a:t>’</a:t>
            </a:r>
            <a:r>
              <a:rPr lang="en-US" sz="1600">
                <a:latin typeface="Times New Roman" pitchFamily="18" charset="0"/>
              </a:rPr>
              <a:t>s</a:t>
            </a:r>
            <a:r>
              <a:rPr lang="el-GR" sz="1600">
                <a:latin typeface="Times New Roman" pitchFamily="18" charset="0"/>
              </a:rPr>
              <a:t> …..γνησίως αύξουσες πραγματικές συναρτήσεις. </a:t>
            </a:r>
          </a:p>
          <a:p>
            <a:r>
              <a:rPr lang="el-GR" sz="1600">
                <a:latin typeface="Times New Roman" pitchFamily="18" charset="0"/>
              </a:rPr>
              <a:t>Μετατροπή των κριτηρίων στις ίδιες μονάδες. </a:t>
            </a:r>
          </a:p>
          <a:p>
            <a:r>
              <a:rPr lang="el-GR" sz="1600">
                <a:latin typeface="Times New Roman" pitchFamily="18" charset="0"/>
              </a:rPr>
              <a:t>Η εναλλακτική επιλογή που δίνει στην U τη μέγιστη τιμή, αποτελεί και την περισσότερο προτιμητέα λύση.</a:t>
            </a:r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468313" y="98107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u="sng"/>
              <a:t>Ορισμός</a:t>
            </a:r>
          </a:p>
        </p:txBody>
      </p:sp>
      <p:sp>
        <p:nvSpPr>
          <p:cNvPr id="254987" name="Text Box 11"/>
          <p:cNvSpPr txBox="1">
            <a:spLocks noChangeArrowheads="1"/>
          </p:cNvSpPr>
          <p:nvPr/>
        </p:nvSpPr>
        <p:spPr bwMode="auto">
          <a:xfrm>
            <a:off x="395288" y="2997200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u="sng"/>
              <a:t>Παράδειγμα</a:t>
            </a:r>
          </a:p>
        </p:txBody>
      </p:sp>
      <p:sp>
        <p:nvSpPr>
          <p:cNvPr id="254988" name="Text Box 12"/>
          <p:cNvSpPr txBox="1">
            <a:spLocks noChangeArrowheads="1"/>
          </p:cNvSpPr>
          <p:nvPr/>
        </p:nvSpPr>
        <p:spPr bwMode="auto">
          <a:xfrm>
            <a:off x="250825" y="4941888"/>
            <a:ext cx="5329238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i="1">
                <a:latin typeface="Times New Roman" pitchFamily="18" charset="0"/>
              </a:rPr>
              <a:t>Σύστημα αξιών</a:t>
            </a:r>
            <a:r>
              <a:rPr lang="el-GR" sz="1400">
                <a:latin typeface="Times New Roman" pitchFamily="18" charset="0"/>
              </a:rPr>
              <a:t> (</a:t>
            </a:r>
            <a:r>
              <a:rPr lang="en-US" sz="1400">
                <a:latin typeface="Times New Roman" pitchFamily="18" charset="0"/>
              </a:rPr>
              <a:t>value system</a:t>
            </a:r>
            <a:r>
              <a:rPr lang="el-GR" sz="1400">
                <a:latin typeface="Times New Roman" pitchFamily="18" charset="0"/>
              </a:rPr>
              <a:t>) που ενοποιεί την προτίμηση του Αποφασίζοντα σε σχέση με όλα τα κριτήρια επιλογής. </a:t>
            </a:r>
          </a:p>
          <a:p>
            <a:pPr>
              <a:spcBef>
                <a:spcPct val="50000"/>
              </a:spcBef>
            </a:pPr>
            <a:r>
              <a:rPr lang="el-GR" sz="1400">
                <a:latin typeface="Times New Roman" pitchFamily="18" charset="0"/>
              </a:rPr>
              <a:t>Πλήρως ορισμένο μαθηματικό πρόβλημα</a:t>
            </a:r>
          </a:p>
          <a:p>
            <a:pPr>
              <a:spcBef>
                <a:spcPct val="50000"/>
              </a:spcBef>
            </a:pPr>
            <a:r>
              <a:rPr lang="el-GR" sz="1400">
                <a:latin typeface="Times New Roman" pitchFamily="18" charset="0"/>
              </a:rPr>
              <a:t>Μη ρεαλιστικές υποθέσεις</a:t>
            </a:r>
          </a:p>
          <a:p>
            <a:r>
              <a:rPr lang="el-GR" sz="1400">
                <a:latin typeface="Times New Roman" pitchFamily="18" charset="0"/>
              </a:rPr>
              <a:t>Ύπαρξη συνάρτησης χρησιμότητας, δυνατότητα αποκάλυψής της, πλήρης αντιστάθμιση μεταξύ των κριτηρίων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4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4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4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3" grpId="0" animBg="1"/>
      <p:bldP spid="254984" grpId="0"/>
      <p:bldP spid="254985" grpId="0"/>
      <p:bldP spid="254986" grpId="0"/>
      <p:bldP spid="254987" grpId="0"/>
      <p:bldP spid="25498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5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46166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 dirty="0" smtClean="0">
                <a:solidFill>
                  <a:srgbClr val="C00000"/>
                </a:solidFill>
              </a:rPr>
              <a:t>ΜΕΘΟΔΟΙ ΥΠΕΡΟΧΗΣ - </a:t>
            </a:r>
            <a:r>
              <a:rPr lang="en-US" sz="2400" b="1" dirty="0" smtClean="0">
                <a:solidFill>
                  <a:srgbClr val="C00000"/>
                </a:solidFill>
              </a:rPr>
              <a:t>OUTRANKING </a:t>
            </a:r>
            <a:r>
              <a:rPr lang="en-US" sz="2400" b="1" dirty="0">
                <a:solidFill>
                  <a:srgbClr val="C00000"/>
                </a:solidFill>
              </a:rPr>
              <a:t>METHODS</a:t>
            </a:r>
            <a:endParaRPr lang="el-GR" sz="2400" b="1" dirty="0">
              <a:solidFill>
                <a:srgbClr val="C00000"/>
              </a:solidFill>
            </a:endParaRPr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4463192" y="4581525"/>
            <a:ext cx="4508501" cy="22764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000" b="1">
                <a:latin typeface="Cambria Math" panose="02040503050406030204" pitchFamily="18" charset="0"/>
                <a:ea typeface="Cambria Math" panose="02040503050406030204" pitchFamily="18" charset="0"/>
              </a:rPr>
              <a:t>Outranking methods</a:t>
            </a:r>
          </a:p>
          <a:p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(e.g. ELECTRE, PROMETHEE, REGIME</a:t>
            </a:r>
            <a:r>
              <a:rPr lang="el-GR" sz="160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endParaRPr lang="en-US" sz="16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Pair-wise comparisons </a:t>
            </a:r>
            <a:r>
              <a:rPr lang="el-GR" sz="1600" smtClean="0">
                <a:latin typeface="Cambria Math" panose="02040503050406030204" pitchFamily="18" charset="0"/>
                <a:ea typeface="Cambria Math" panose="02040503050406030204" pitchFamily="18" charset="0"/>
              </a:rPr>
              <a:t>between </a:t>
            </a:r>
            <a:r>
              <a:rPr lang="en-US" sz="160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alternatives.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Only ‘substantial’ differences between </a:t>
            </a:r>
            <a:r>
              <a:rPr lang="el-GR" sz="1600" smtClean="0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1600" smtClean="0">
                <a:latin typeface="Cambria Math" panose="02040503050406030204" pitchFamily="18" charset="0"/>
                <a:ea typeface="Cambria Math" panose="02040503050406030204" pitchFamily="18" charset="0"/>
              </a:rPr>
              <a:t>criteria </a:t>
            </a: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scores are meaningful.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Limited compensation.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Incomparability is allowed.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600">
                <a:latin typeface="Cambria Math" panose="02040503050406030204" pitchFamily="18" charset="0"/>
                <a:ea typeface="Cambria Math" panose="02040503050406030204" pitchFamily="18" charset="0"/>
              </a:rPr>
              <a:t>Incommensurability.</a:t>
            </a:r>
          </a:p>
        </p:txBody>
      </p:sp>
      <p:sp>
        <p:nvSpPr>
          <p:cNvPr id="289797" name="Text Box 5"/>
          <p:cNvSpPr txBox="1">
            <a:spLocks noChangeArrowheads="1"/>
          </p:cNvSpPr>
          <p:nvPr/>
        </p:nvSpPr>
        <p:spPr bwMode="auto">
          <a:xfrm>
            <a:off x="118496" y="736575"/>
            <a:ext cx="2016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>
                <a:latin typeface="Cambria Math" panose="02040503050406030204" pitchFamily="18" charset="0"/>
                <a:ea typeface="Cambria Math" panose="02040503050406030204" pitchFamily="18" charset="0"/>
              </a:rPr>
              <a:t>Ορισμός</a:t>
            </a:r>
            <a:endParaRPr lang="el-GR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9798" name="Text Box 6"/>
          <p:cNvSpPr txBox="1">
            <a:spLocks noChangeArrowheads="1"/>
          </p:cNvSpPr>
          <p:nvPr/>
        </p:nvSpPr>
        <p:spPr bwMode="auto">
          <a:xfrm>
            <a:off x="118496" y="1920301"/>
            <a:ext cx="3313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latin typeface="Cambria Math" panose="02040503050406030204" pitchFamily="18" charset="0"/>
                <a:ea typeface="Cambria Math" panose="02040503050406030204" pitchFamily="18" charset="0"/>
              </a:rPr>
              <a:t>Παραδείγματα - Παράγοντες</a:t>
            </a:r>
          </a:p>
        </p:txBody>
      </p:sp>
      <p:sp>
        <p:nvSpPr>
          <p:cNvPr id="289799" name="Text Box 7"/>
          <p:cNvSpPr txBox="1">
            <a:spLocks noChangeArrowheads="1"/>
          </p:cNvSpPr>
          <p:nvPr/>
        </p:nvSpPr>
        <p:spPr bwMode="auto">
          <a:xfrm>
            <a:off x="1605293" y="754604"/>
            <a:ext cx="685224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>
                <a:latin typeface="Cambria Math" panose="02040503050406030204" pitchFamily="18" charset="0"/>
                <a:ea typeface="Cambria Math" panose="02040503050406030204" pitchFamily="18" charset="0"/>
              </a:rPr>
              <a:t>Σύγκριση εναλλακτικών κατά ζεύγη και για κάθε κριτήριο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>
                <a:latin typeface="Cambria Math" panose="02040503050406030204" pitchFamily="18" charset="0"/>
                <a:ea typeface="Cambria Math" panose="02040503050406030204" pitchFamily="18" charset="0"/>
              </a:rPr>
              <a:t>Κατασκευή μίας σχέσης υπεροχής και ανάλυσή της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>
                <a:latin typeface="Cambria Math" panose="02040503050406030204" pitchFamily="18" charset="0"/>
                <a:ea typeface="Cambria Math" panose="02040503050406030204" pitchFamily="18" charset="0"/>
              </a:rPr>
              <a:t>Υπολογισμός συνολικού βαθμού υπεροχής </a:t>
            </a:r>
          </a:p>
        </p:txBody>
      </p:sp>
      <p:sp>
        <p:nvSpPr>
          <p:cNvPr id="289801" name="Text Box 9"/>
          <p:cNvSpPr txBox="1">
            <a:spLocks noChangeArrowheads="1"/>
          </p:cNvSpPr>
          <p:nvPr/>
        </p:nvSpPr>
        <p:spPr bwMode="auto">
          <a:xfrm>
            <a:off x="94807" y="2313184"/>
            <a:ext cx="891237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Όριο αδιαφορίας (</a:t>
            </a:r>
            <a:r>
              <a:rPr lang="en-US" sz="2000" b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l-GR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:</a:t>
            </a:r>
            <a:r>
              <a:rPr lang="en-US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</a:t>
            </a:r>
            <a:r>
              <a:rPr lang="el-GR" smtClean="0">
                <a:latin typeface="Cambria Math" panose="02040503050406030204" pitchFamily="18" charset="0"/>
                <a:ea typeface="Cambria Math" panose="02040503050406030204" pitchFamily="18" charset="0"/>
              </a:rPr>
              <a:t>Η 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μέγιστη διαφορά μεταξύ των αποδόσεων δύο εναλλακτικών, που δεν είναι ικανή να υποδηλώσει προτίμηση της μίας από την άλλη.</a:t>
            </a:r>
          </a:p>
          <a:p>
            <a:r>
              <a:rPr lang="el-GR" sz="2000" b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Όριο προτίμησης (</a:t>
            </a:r>
            <a:r>
              <a:rPr lang="en-US" sz="2000" b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l-GR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:</a:t>
            </a:r>
            <a:r>
              <a:rPr lang="en-US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</a:t>
            </a:r>
            <a:r>
              <a:rPr lang="el-GR" smtClean="0">
                <a:latin typeface="Cambria Math" panose="02040503050406030204" pitchFamily="18" charset="0"/>
                <a:ea typeface="Cambria Math" panose="02040503050406030204" pitchFamily="18" charset="0"/>
              </a:rPr>
              <a:t>Η 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ελάχιστη διαφορά μεταξύ των αποδόσεων δύο εναλλακτικών, που είναι ικανή να 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  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υποδηλώσει σαφή προτίμηση της μίας από την άλλη.</a:t>
            </a:r>
          </a:p>
          <a:p>
            <a:r>
              <a:rPr lang="el-GR" sz="2000" b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Όριο αρνησικυρίας (</a:t>
            </a:r>
            <a:r>
              <a:rPr lang="en-US" sz="2000" b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l-GR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:</a:t>
            </a:r>
            <a:r>
              <a:rPr lang="en-US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000" b="1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l-GR" smtClean="0">
                <a:latin typeface="Cambria Math" panose="02040503050406030204" pitchFamily="18" charset="0"/>
                <a:ea typeface="Cambria Math" panose="02040503050406030204" pitchFamily="18" charset="0"/>
              </a:rPr>
              <a:t>Η 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ελάχιστη διαφορά μεταξύ των 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αποδόσεων δύο εναλλακτικών, που είναι ικανή να ανατρέψει οποιαδήποτε σχέση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 υπεροχής έχει δημιουργηθεί από τα υπόλοιπα κριτήρια.</a:t>
            </a:r>
          </a:p>
        </p:txBody>
      </p:sp>
      <p:sp>
        <p:nvSpPr>
          <p:cNvPr id="289802" name="Text Box 10"/>
          <p:cNvSpPr txBox="1">
            <a:spLocks noChangeArrowheads="1"/>
          </p:cNvSpPr>
          <p:nvPr/>
        </p:nvSpPr>
        <p:spPr bwMode="auto">
          <a:xfrm>
            <a:off x="86944" y="4826675"/>
            <a:ext cx="446405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latin typeface="Cambria Math" panose="02040503050406030204" pitchFamily="18" charset="0"/>
                <a:ea typeface="Cambria Math" panose="02040503050406030204" pitchFamily="18" charset="0"/>
              </a:rPr>
              <a:t>Ο Λήπτης Απόφασης 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 δύναται να κάνει σύγκριση των εναλλακτικών, μόνο </a:t>
            </a:r>
            <a:r>
              <a:rPr lang="el-GR" u="sng">
                <a:latin typeface="Cambria Math" panose="02040503050406030204" pitchFamily="18" charset="0"/>
                <a:ea typeface="Cambria Math" panose="02040503050406030204" pitchFamily="18" charset="0"/>
              </a:rPr>
              <a:t>κατά προσέγγιση</a:t>
            </a: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Μη πλήρως-ορισμένο μαθηματικό πρόβλημα</a:t>
            </a:r>
          </a:p>
          <a:p>
            <a:pPr>
              <a:spcBef>
                <a:spcPct val="50000"/>
              </a:spcBef>
            </a:pPr>
            <a:r>
              <a:rPr lang="el-GR">
                <a:latin typeface="Cambria Math" panose="02040503050406030204" pitchFamily="18" charset="0"/>
                <a:ea typeface="Cambria Math" panose="02040503050406030204" pitchFamily="18" charset="0"/>
              </a:rPr>
              <a:t>Ρεαλιστικές υποθέσεις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8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89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89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 animBg="1"/>
      <p:bldP spid="289797" grpId="0"/>
      <p:bldP spid="289798" grpId="0"/>
      <p:bldP spid="289799" grpId="0"/>
      <p:bldP spid="289801" grpId="0"/>
      <p:bldP spid="2898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91843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83099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l-GR" sz="2400" b="1" dirty="0" smtClean="0"/>
              <a:t>ΑΛΛΗΛΕΠΙΔΡΑΣΤΙΚΕΣ ΜΕΘΟΔΟΙ – </a:t>
            </a:r>
          </a:p>
          <a:p>
            <a:pPr algn="ctr">
              <a:spcBef>
                <a:spcPts val="0"/>
              </a:spcBef>
            </a:pPr>
            <a:r>
              <a:rPr lang="en-US" sz="2400" b="1" dirty="0" smtClean="0"/>
              <a:t>INTERACTIVE </a:t>
            </a:r>
            <a:r>
              <a:rPr lang="en-US" sz="2400" b="1" dirty="0"/>
              <a:t>METHODS</a:t>
            </a:r>
            <a:endParaRPr lang="el-GR" sz="2400" b="1" dirty="0"/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5867400" y="5805488"/>
            <a:ext cx="3079750" cy="7921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1400" b="1" u="sng">
                <a:latin typeface="Times New Roman" pitchFamily="18" charset="0"/>
              </a:rPr>
              <a:t>Programming methods</a:t>
            </a:r>
          </a:p>
          <a:p>
            <a:r>
              <a:rPr lang="el-GR" sz="1400">
                <a:latin typeface="Times New Roman" pitchFamily="18" charset="0"/>
              </a:rPr>
              <a:t>(Multi-objective programming support) Continuous alternatives</a:t>
            </a:r>
          </a:p>
          <a:p>
            <a:endParaRPr lang="el-GR" sz="1400">
              <a:latin typeface="Times New Roman" pitchFamily="18" charset="0"/>
            </a:endParaRPr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468313" y="98107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u="sng"/>
              <a:t>Ορισμός</a:t>
            </a: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395288" y="2492375"/>
            <a:ext cx="3313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u="sng"/>
              <a:t>Χαρακτηριστικά</a:t>
            </a:r>
          </a:p>
        </p:txBody>
      </p:sp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179388" y="1412875"/>
            <a:ext cx="83534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>
                <a:latin typeface="Times New Roman" pitchFamily="18" charset="0"/>
              </a:rPr>
              <a:t>Γραμμικά και μη γραμμικά πολυ-κριτηριακά μοντέλα βελτιστοποίησης που αποσκοπούν στην επίλυση προβλημάτων που δεν περιλαμβάνουν διακριτές / ασυνεχείς εναλλακτικές επιλογές και όπου οι στόχοι είναι περισσότεροι του ενός.  </a:t>
            </a:r>
          </a:p>
        </p:txBody>
      </p:sp>
      <p:sp>
        <p:nvSpPr>
          <p:cNvPr id="291848" name="Text Box 8"/>
          <p:cNvSpPr txBox="1">
            <a:spLocks noChangeArrowheads="1"/>
          </p:cNvSpPr>
          <p:nvPr/>
        </p:nvSpPr>
        <p:spPr bwMode="auto">
          <a:xfrm>
            <a:off x="179388" y="2852738"/>
            <a:ext cx="8640762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latin typeface="Times New Roman" pitchFamily="18" charset="0"/>
              </a:rPr>
              <a:t>Διαδοχικά στάδια υπολογισμών και συζήτησης.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Times New Roman" pitchFamily="18" charset="0"/>
              </a:rPr>
              <a:t>Επαναληπτικές διαδικασίες που οδηγούν σε: (α) ικανοποίηση του Αποφασίζοντα όσο αφορά στο επίπεδο απόδοσης των επιλογών στα κριτήρια αξιολόγησης, (β) κατασκευή της συνάρτησης χρησιμότητάς του έτσι ώστε η επιλογή της λύσης να επιτευχθεί μέσω μιας διαδικασίας μεγιστοποίησης της χρησιμότητας, ή (γ) συνδυασμό των δύο προηγούμενων μεθόδων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Times New Roman" pitchFamily="18" charset="0"/>
              </a:rPr>
              <a:t>Σκοπός της προσέγγισης αποτελεί η βελτίωση της κατανόησης του Αποφασίζοντα πάνω στο θέμα, έτσι ώστε η τελική απόφασή του να χαρακτηρίζεται από υψηλό βαθμό συνέπειας.</a:t>
            </a:r>
          </a:p>
        </p:txBody>
      </p:sp>
      <p:sp>
        <p:nvSpPr>
          <p:cNvPr id="291849" name="Text Box 9"/>
          <p:cNvSpPr txBox="1">
            <a:spLocks noChangeArrowheads="1"/>
          </p:cNvSpPr>
          <p:nvPr/>
        </p:nvSpPr>
        <p:spPr bwMode="auto">
          <a:xfrm>
            <a:off x="179388" y="5157788"/>
            <a:ext cx="5183187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imes New Roman" pitchFamily="18" charset="0"/>
              </a:rPr>
              <a:t>Δυσκολίες στην ενσωμάτωση ποιοτικών δεδομένων</a:t>
            </a:r>
          </a:p>
          <a:p>
            <a:pPr>
              <a:spcBef>
                <a:spcPct val="50000"/>
              </a:spcBef>
            </a:pPr>
            <a:r>
              <a:rPr lang="el-GR" sz="1600">
                <a:latin typeface="Times New Roman" pitchFamily="18" charset="0"/>
              </a:rPr>
              <a:t>Παρόλο που δύνανται να προσδιορίζουν μαθηματικά την καλύτερη λύση συμβιβασμού, πολλές φορές αυτή δεν είναι εφικτή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9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9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animBg="1"/>
      <p:bldP spid="291845" grpId="0"/>
      <p:bldP spid="291846" grpId="0"/>
      <p:bldP spid="291847" grpId="0"/>
      <p:bldP spid="291848" grpId="0"/>
      <p:bldP spid="2918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46166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 dirty="0" smtClean="0"/>
              <a:t>ΛΟΙΠΕΣ ΜΕΘΟΔΟΙ</a:t>
            </a:r>
            <a:endParaRPr lang="el-GR" sz="2400" b="1" dirty="0"/>
          </a:p>
        </p:txBody>
      </p:sp>
      <p:sp>
        <p:nvSpPr>
          <p:cNvPr id="293893" name="Text Box 5"/>
          <p:cNvSpPr txBox="1">
            <a:spLocks noChangeArrowheads="1"/>
          </p:cNvSpPr>
          <p:nvPr/>
        </p:nvSpPr>
        <p:spPr bwMode="auto">
          <a:xfrm>
            <a:off x="0" y="1052513"/>
            <a:ext cx="464343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Analytic Hierarchy Process – AHP</a:t>
            </a:r>
          </a:p>
          <a:p>
            <a:pPr>
              <a:spcBef>
                <a:spcPct val="20000"/>
              </a:spcBef>
            </a:pPr>
            <a:r>
              <a:rPr lang="el-GR" sz="1600" dirty="0">
                <a:latin typeface="Times New Roman" pitchFamily="18" charset="0"/>
              </a:rPr>
              <a:t>Προσπάθεια τυποποίησης της διαισθητικής κατανόησης του Αποφασίζοντα επάνω στο πρόβλημα</a:t>
            </a:r>
          </a:p>
          <a:p>
            <a:pPr>
              <a:spcBef>
                <a:spcPct val="20000"/>
              </a:spcBef>
            </a:pPr>
            <a:r>
              <a:rPr lang="el-GR" sz="1600" dirty="0">
                <a:latin typeface="Times New Roman" pitchFamily="18" charset="0"/>
              </a:rPr>
              <a:t>Ο Αποφασίζοντας συγκρίνει τα κριτήρια κατά ζεύγη εκφράζοντας τη σχετική σημαντικότητά τους μέσω μίας κλίμακας εννέα σημείων</a:t>
            </a:r>
            <a:r>
              <a:rPr lang="el-GR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93968" name="Group 80"/>
          <p:cNvGraphicFramePr>
            <a:graphicFrameLocks noGrp="1"/>
          </p:cNvGraphicFramePr>
          <p:nvPr/>
        </p:nvGraphicFramePr>
        <p:xfrm>
          <a:off x="4572000" y="1125538"/>
          <a:ext cx="3611563" cy="1793875"/>
        </p:xfrm>
        <a:graphic>
          <a:graphicData uri="http://schemas.openxmlformats.org/drawingml/2006/table">
            <a:tbl>
              <a:tblPr/>
              <a:tblGrid>
                <a:gridCol w="1897063"/>
                <a:gridCol w="1714500"/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Εάν το κριτήριο  Α είναι….σε σχέση με το Β: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Τότε ο αντίστοιχος αριθμός προτίμησης είναι: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Το ίδιο σημαντικό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Μετριοπαθώς πιο σημαντικό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Πολύ πιο σημαντικό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Πάρα πολύ πιο σημαντικό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Εξαιρετικά πιο σημαντικό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3970" name="Rectangle 82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93969" name="Object 81"/>
          <p:cNvGraphicFramePr>
            <a:graphicFrameLocks noChangeAspect="1"/>
          </p:cNvGraphicFramePr>
          <p:nvPr/>
        </p:nvGraphicFramePr>
        <p:xfrm>
          <a:off x="2843213" y="2492375"/>
          <a:ext cx="1600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76" name="Equation" r:id="rId4" imgW="1384300" imgH="939800" progId="Equation.3">
                  <p:embed/>
                </p:oleObj>
              </mc:Choice>
              <mc:Fallback>
                <p:oleObj name="Equation" r:id="rId4" imgW="1384300" imgH="939800" progId="Equation.3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492375"/>
                        <a:ext cx="16002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3971" name="Text Box 83"/>
          <p:cNvSpPr txBox="1">
            <a:spLocks noChangeArrowheads="1"/>
          </p:cNvSpPr>
          <p:nvPr/>
        </p:nvSpPr>
        <p:spPr bwMode="auto">
          <a:xfrm>
            <a:off x="4932363" y="2997200"/>
            <a:ext cx="3671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Δεν υπάρχει αξιωματική θεμελίωση των βαρών των κριτηρίων!</a:t>
            </a:r>
          </a:p>
        </p:txBody>
      </p:sp>
      <p:sp>
        <p:nvSpPr>
          <p:cNvPr id="293972" name="Text Box 84"/>
          <p:cNvSpPr txBox="1">
            <a:spLocks noChangeArrowheads="1"/>
          </p:cNvSpPr>
          <p:nvPr/>
        </p:nvSpPr>
        <p:spPr bwMode="auto">
          <a:xfrm>
            <a:off x="179388" y="4076700"/>
            <a:ext cx="8713787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Stochastic Multiobjective Acceptability Analysis</a:t>
            </a:r>
            <a:r>
              <a:rPr lang="el-GR" b="1">
                <a:latin typeface="Times New Roman" pitchFamily="18" charset="0"/>
              </a:rPr>
              <a:t> - </a:t>
            </a:r>
            <a:r>
              <a:rPr lang="en-US" b="1">
                <a:latin typeface="Times New Roman" pitchFamily="18" charset="0"/>
              </a:rPr>
              <a:t>SMAA</a:t>
            </a:r>
          </a:p>
          <a:p>
            <a:pPr>
              <a:spcBef>
                <a:spcPct val="20000"/>
              </a:spcBef>
            </a:pPr>
            <a:r>
              <a:rPr lang="el-GR" sz="1600">
                <a:latin typeface="Times New Roman" pitchFamily="18" charset="0"/>
              </a:rPr>
              <a:t>Εξερεύνηση του διαστήματος των δυνατών τιμών των βαρών των κριτηρίων επιλογής.</a:t>
            </a:r>
          </a:p>
          <a:p>
            <a:pPr>
              <a:spcBef>
                <a:spcPct val="20000"/>
              </a:spcBef>
            </a:pPr>
            <a:r>
              <a:rPr lang="el-GR" sz="1600">
                <a:latin typeface="Times New Roman" pitchFamily="18" charset="0"/>
              </a:rPr>
              <a:t>Η μέθοδος δεν απαιτεί την απόσπαση της προτίμησης του εκάστοτε συμμετέχοντα, παρά αποκαλύπτει ποιο το εύρος της προτίμησης που αναδεικνύει κάποια συγκεκριμένη δράση ως την προτιμητέα.</a:t>
            </a:r>
          </a:p>
          <a:p>
            <a:pPr>
              <a:spcBef>
                <a:spcPct val="20000"/>
              </a:spcBef>
            </a:pPr>
            <a:r>
              <a:rPr lang="el-GR" sz="1600">
                <a:latin typeface="Times New Roman" pitchFamily="18" charset="0"/>
              </a:rPr>
              <a:t>Πλήρης αντικατάσταση μεταξύ των κριτηρίων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9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3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3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3" grpId="0"/>
      <p:bldP spid="293971" grpId="0"/>
      <p:bldP spid="29397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Η </a:t>
            </a:r>
            <a:r>
              <a:rPr lang="el-GR" sz="2400" b="1">
                <a:solidFill>
                  <a:srgbClr val="FF0000"/>
                </a:solidFill>
              </a:rPr>
              <a:t>Π.Α.</a:t>
            </a:r>
            <a:r>
              <a:rPr lang="el-GR" sz="2400" b="1"/>
              <a:t> ΣΤΟΝ ΠΕΡΙΒΑΛΛΟΝΤΙΚΟ ΣΧΕΔΙΑΣΜΟ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95288" y="9810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u="sng" dirty="0"/>
              <a:t>Παράγοντες σύγκρισης</a:t>
            </a:r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323850" y="1341438"/>
            <a:ext cx="626427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>
                <a:latin typeface="Times New Roman" pitchFamily="18" charset="0"/>
              </a:rPr>
              <a:t>Η μοντελοποίηση της προτίμησης</a:t>
            </a:r>
            <a:endParaRPr lang="en-US" dirty="0">
              <a:latin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</a:rPr>
              <a:t>    </a:t>
            </a:r>
            <a:r>
              <a:rPr lang="el-GR" sz="1600" dirty="0">
                <a:latin typeface="Times New Roman" pitchFamily="18" charset="0"/>
              </a:rPr>
              <a:t>Βάρη ως ρυθμοί αντικατάστασης, βάρη ως ψήφοι για τα κριτήρια</a:t>
            </a:r>
          </a:p>
        </p:txBody>
      </p:sp>
      <p:sp>
        <p:nvSpPr>
          <p:cNvPr id="321542" name="Text Box 6"/>
          <p:cNvSpPr txBox="1">
            <a:spLocks noChangeArrowheads="1"/>
          </p:cNvSpPr>
          <p:nvPr/>
        </p:nvSpPr>
        <p:spPr bwMode="auto">
          <a:xfrm>
            <a:off x="323850" y="2060575"/>
            <a:ext cx="78486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>
                <a:latin typeface="Times New Roman" pitchFamily="18" charset="0"/>
              </a:rPr>
              <a:t>Η αντιμετώπιση της αβεβαιότητας</a:t>
            </a:r>
            <a:endParaRPr lang="en-US" dirty="0">
              <a:latin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</a:rPr>
              <a:t>    </a:t>
            </a:r>
            <a:r>
              <a:rPr lang="el-GR" sz="1600" dirty="0">
                <a:latin typeface="Times New Roman" pitchFamily="18" charset="0"/>
              </a:rPr>
              <a:t>Κατανομές πιθανότητας, όρια αδιαφορίας-προτίμησης, </a:t>
            </a:r>
            <a:r>
              <a:rPr lang="en-US" sz="1600" dirty="0">
                <a:latin typeface="Times New Roman" pitchFamily="18" charset="0"/>
              </a:rPr>
              <a:t>fuzzy sets (</a:t>
            </a:r>
            <a:r>
              <a:rPr lang="el-GR" sz="1600" dirty="0">
                <a:latin typeface="Times New Roman" pitchFamily="18" charset="0"/>
              </a:rPr>
              <a:t>ασαφή σύνολα), </a:t>
            </a:r>
            <a:endParaRPr lang="en-US" sz="1600" dirty="0">
              <a:latin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</a:rPr>
              <a:t>    belief  functions (</a:t>
            </a:r>
            <a:r>
              <a:rPr lang="el-GR" sz="1600" dirty="0">
                <a:latin typeface="Times New Roman" pitchFamily="18" charset="0"/>
              </a:rPr>
              <a:t>συναρτήσεις πεποίθησης)</a:t>
            </a:r>
          </a:p>
        </p:txBody>
      </p:sp>
      <p:sp>
        <p:nvSpPr>
          <p:cNvPr id="321543" name="Text Box 7"/>
          <p:cNvSpPr txBox="1">
            <a:spLocks noChangeArrowheads="1"/>
          </p:cNvSpPr>
          <p:nvPr/>
        </p:nvSpPr>
        <p:spPr bwMode="auto">
          <a:xfrm>
            <a:off x="323850" y="2997200"/>
            <a:ext cx="871378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>
                <a:latin typeface="Times New Roman" pitchFamily="18" charset="0"/>
              </a:rPr>
              <a:t>Οι παράμετροι προς υπολογισμό - εκτίμηση</a:t>
            </a:r>
            <a:endParaRPr lang="en-US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    </a:t>
            </a:r>
            <a:r>
              <a:rPr lang="el-GR" sz="1600">
                <a:latin typeface="Times New Roman" pitchFamily="18" charset="0"/>
              </a:rPr>
              <a:t>Όρια άρνησης, αδιαφορίας, προτίμησης, </a:t>
            </a:r>
            <a:r>
              <a:rPr lang="en-US" sz="1600">
                <a:latin typeface="Times New Roman" pitchFamily="18" charset="0"/>
              </a:rPr>
              <a:t>ELECTRE cutting values, </a:t>
            </a:r>
            <a:r>
              <a:rPr lang="el-GR" sz="1600">
                <a:latin typeface="Times New Roman" pitchFamily="18" charset="0"/>
              </a:rPr>
              <a:t>ιεραρχίες, ποιοτικά δεδομένα</a:t>
            </a:r>
          </a:p>
        </p:txBody>
      </p:sp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23850" y="3716338"/>
            <a:ext cx="882015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>
                <a:latin typeface="Times New Roman" pitchFamily="18" charset="0"/>
              </a:rPr>
              <a:t>Πρακτικά θέματα</a:t>
            </a:r>
          </a:p>
          <a:p>
            <a:r>
              <a:rPr lang="en-US" sz="1600">
                <a:latin typeface="Times New Roman" pitchFamily="18" charset="0"/>
              </a:rPr>
              <a:t>     </a:t>
            </a:r>
            <a:r>
              <a:rPr lang="el-GR" sz="1600">
                <a:latin typeface="Times New Roman" pitchFamily="18" charset="0"/>
              </a:rPr>
              <a:t>Ευκολία χρήσης, δυνατότητα ενσωμάτωσης πολλών Αποφασιζόντων, κριτηρίων και εναλλακτικών,</a:t>
            </a:r>
            <a:endParaRPr lang="en-US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     </a:t>
            </a:r>
            <a:r>
              <a:rPr lang="el-GR" sz="1600">
                <a:latin typeface="Times New Roman" pitchFamily="18" charset="0"/>
              </a:rPr>
              <a:t>απευθείας ερμηνεία των παραμέτρων, κόστος εφαρμογής σε χρήμα και χρόνο</a:t>
            </a:r>
          </a:p>
        </p:txBody>
      </p:sp>
      <p:sp>
        <p:nvSpPr>
          <p:cNvPr id="321545" name="Text Box 9"/>
          <p:cNvSpPr txBox="1">
            <a:spLocks noChangeArrowheads="1"/>
          </p:cNvSpPr>
          <p:nvPr/>
        </p:nvSpPr>
        <p:spPr bwMode="auto">
          <a:xfrm>
            <a:off x="323850" y="4797425"/>
            <a:ext cx="5472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>
                <a:latin typeface="Times New Roman" pitchFamily="18" charset="0"/>
              </a:rPr>
              <a:t>Η λειτουργική ενσωμάτωση της έννοιας της αειφορίας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Εικόνα 3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" y="620688"/>
            <a:ext cx="6943725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52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ΑΣΘΕΝΗΣ – ΙΣΧΥΡΗ ΒΙΩΣΙΜΟΤΗΤΑ &amp; ΠΑ</a:t>
            </a:r>
          </a:p>
        </p:txBody>
      </p:sp>
      <p:sp>
        <p:nvSpPr>
          <p:cNvPr id="308229" name="Line 5"/>
          <p:cNvSpPr>
            <a:spLocks noChangeShapeType="1"/>
          </p:cNvSpPr>
          <p:nvPr/>
        </p:nvSpPr>
        <p:spPr bwMode="auto">
          <a:xfrm>
            <a:off x="2268538" y="4005263"/>
            <a:ext cx="4464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08230" name="Line 6"/>
          <p:cNvSpPr>
            <a:spLocks noChangeShapeType="1"/>
          </p:cNvSpPr>
          <p:nvPr/>
        </p:nvSpPr>
        <p:spPr bwMode="auto">
          <a:xfrm flipV="1">
            <a:off x="2268538" y="836613"/>
            <a:ext cx="0" cy="3168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3779838" y="4149725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imes New Roman" pitchFamily="18" charset="0"/>
              </a:rPr>
              <a:t>αντιστάθμιση</a:t>
            </a:r>
          </a:p>
        </p:txBody>
      </p:sp>
      <p:sp>
        <p:nvSpPr>
          <p:cNvPr id="308232" name="Text Box 8"/>
          <p:cNvSpPr txBox="1">
            <a:spLocks noChangeArrowheads="1"/>
          </p:cNvSpPr>
          <p:nvPr/>
        </p:nvSpPr>
        <p:spPr bwMode="auto">
          <a:xfrm>
            <a:off x="2195513" y="4149725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imes New Roman" pitchFamily="18" charset="0"/>
              </a:rPr>
              <a:t>πλήρης</a:t>
            </a:r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5940425" y="4149725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imes New Roman" pitchFamily="18" charset="0"/>
              </a:rPr>
              <a:t>μερική</a:t>
            </a:r>
          </a:p>
        </p:txBody>
      </p:sp>
      <p:sp>
        <p:nvSpPr>
          <p:cNvPr id="308234" name="Text Box 10"/>
          <p:cNvSpPr txBox="1">
            <a:spLocks noChangeArrowheads="1"/>
          </p:cNvSpPr>
          <p:nvPr/>
        </p:nvSpPr>
        <p:spPr bwMode="auto">
          <a:xfrm>
            <a:off x="684213" y="2060575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imes New Roman" pitchFamily="18" charset="0"/>
              </a:rPr>
              <a:t>βιωσιμότητα</a:t>
            </a:r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971550" y="3429000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imes New Roman" pitchFamily="18" charset="0"/>
              </a:rPr>
              <a:t>ασθενής</a:t>
            </a:r>
          </a:p>
        </p:txBody>
      </p:sp>
      <p:sp>
        <p:nvSpPr>
          <p:cNvPr id="308236" name="Text Box 12"/>
          <p:cNvSpPr txBox="1">
            <a:spLocks noChangeArrowheads="1"/>
          </p:cNvSpPr>
          <p:nvPr/>
        </p:nvSpPr>
        <p:spPr bwMode="auto">
          <a:xfrm>
            <a:off x="1116013" y="908050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imes New Roman" pitchFamily="18" charset="0"/>
              </a:rPr>
              <a:t>ισχυρή</a:t>
            </a:r>
          </a:p>
        </p:txBody>
      </p:sp>
      <p:sp>
        <p:nvSpPr>
          <p:cNvPr id="308237" name="Line 13"/>
          <p:cNvSpPr>
            <a:spLocks noChangeShapeType="1"/>
          </p:cNvSpPr>
          <p:nvPr/>
        </p:nvSpPr>
        <p:spPr bwMode="auto">
          <a:xfrm flipV="1">
            <a:off x="2484438" y="1412875"/>
            <a:ext cx="4319587" cy="2376488"/>
          </a:xfrm>
          <a:prstGeom prst="line">
            <a:avLst/>
          </a:prstGeom>
          <a:noFill/>
          <a:ln w="76200" cmpd="tri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08238" name="Text Box 14"/>
          <p:cNvSpPr txBox="1">
            <a:spLocks noChangeArrowheads="1"/>
          </p:cNvSpPr>
          <p:nvPr/>
        </p:nvSpPr>
        <p:spPr bwMode="auto">
          <a:xfrm>
            <a:off x="2124075" y="4724400"/>
            <a:ext cx="72072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CBA</a:t>
            </a:r>
            <a:endParaRPr lang="el-GR" sz="1600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2916238" y="4724400"/>
            <a:ext cx="792162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SAW</a:t>
            </a:r>
            <a:endParaRPr lang="el-GR" sz="1600"/>
          </a:p>
        </p:txBody>
      </p:sp>
      <p:sp>
        <p:nvSpPr>
          <p:cNvPr id="308240" name="Text Box 16"/>
          <p:cNvSpPr txBox="1">
            <a:spLocks noChangeArrowheads="1"/>
          </p:cNvSpPr>
          <p:nvPr/>
        </p:nvSpPr>
        <p:spPr bwMode="auto">
          <a:xfrm>
            <a:off x="3851275" y="4724400"/>
            <a:ext cx="7921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MAUT</a:t>
            </a:r>
            <a:endParaRPr lang="el-GR" sz="1600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4716463" y="4724400"/>
            <a:ext cx="151447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PROMETHEE </a:t>
            </a:r>
            <a:endParaRPr lang="el-GR" sz="1600"/>
          </a:p>
        </p:txBody>
      </p:sp>
      <p:sp>
        <p:nvSpPr>
          <p:cNvPr id="308242" name="Text Box 18"/>
          <p:cNvSpPr txBox="1">
            <a:spLocks noChangeArrowheads="1"/>
          </p:cNvSpPr>
          <p:nvPr/>
        </p:nvSpPr>
        <p:spPr bwMode="auto">
          <a:xfrm>
            <a:off x="6300788" y="4724400"/>
            <a:ext cx="1223962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ELECTRE</a:t>
            </a:r>
            <a:endParaRPr lang="el-GR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0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0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0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30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38" grpId="0" animBg="1"/>
      <p:bldP spid="308239" grpId="0" animBg="1"/>
      <p:bldP spid="308240" grpId="0" animBg="1"/>
      <p:bldP spid="308241" grpId="0" animBg="1"/>
      <p:bldP spid="30824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Text Box 2"/>
          <p:cNvSpPr txBox="1">
            <a:spLocks noChangeArrowheads="1"/>
          </p:cNvSpPr>
          <p:nvPr/>
        </p:nvSpPr>
        <p:spPr bwMode="auto">
          <a:xfrm>
            <a:off x="990600" y="914400"/>
            <a:ext cx="1828800" cy="1106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 b="1">
                <a:latin typeface="Times New Roman" pitchFamily="18" charset="0"/>
              </a:rPr>
              <a:t>ΑΠΕ</a:t>
            </a:r>
          </a:p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ΓΕΩΘΕΡΜΙΑ </a:t>
            </a:r>
          </a:p>
          <a:p>
            <a:pPr algn="ctr"/>
            <a:r>
              <a:rPr lang="el-GR" sz="1200">
                <a:latin typeface="Times New Roman" pitchFamily="18" charset="0"/>
              </a:rPr>
              <a:t>ΒΙΟΜΑΖΑ </a:t>
            </a:r>
          </a:p>
          <a:p>
            <a:pPr algn="ctr"/>
            <a:r>
              <a:rPr lang="el-GR" sz="1200">
                <a:latin typeface="Times New Roman" pitchFamily="18" charset="0"/>
              </a:rPr>
              <a:t>ΗΛΙΑΚΗ </a:t>
            </a:r>
          </a:p>
          <a:p>
            <a:pPr algn="ctr"/>
            <a:r>
              <a:rPr lang="el-GR" sz="1200">
                <a:latin typeface="Times New Roman" pitchFamily="18" charset="0"/>
              </a:rPr>
              <a:t>ΑΙΟΛΙΚΗ</a:t>
            </a:r>
          </a:p>
        </p:txBody>
      </p:sp>
      <p:sp>
        <p:nvSpPr>
          <p:cNvPr id="301059" name="Text Box 3"/>
          <p:cNvSpPr txBox="1">
            <a:spLocks noChangeArrowheads="1"/>
          </p:cNvSpPr>
          <p:nvPr/>
        </p:nvSpPr>
        <p:spPr bwMode="auto">
          <a:xfrm>
            <a:off x="3276600" y="914400"/>
            <a:ext cx="1828800" cy="1106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 b="1">
                <a:latin typeface="Times New Roman" pitchFamily="18" charset="0"/>
              </a:rPr>
              <a:t>ΔΕΔΟΜΕΝΑ</a:t>
            </a:r>
          </a:p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ΠΕΡΙΒΑΛΛΟΝΤΙΚΑ ΟΙΚΟΝΟΜΙΚΑ ΚΟΙΝΩΝΙΚΑ ΕΝΕΡΓΕΙΑΚΑ</a:t>
            </a:r>
          </a:p>
        </p:txBody>
      </p:sp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5562600" y="914400"/>
            <a:ext cx="1828800" cy="1106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 b="1">
                <a:latin typeface="Times New Roman" pitchFamily="18" charset="0"/>
              </a:rPr>
              <a:t>ΠΛΑΙΣΙΟ</a:t>
            </a:r>
          </a:p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ΘΕΣΜΙΚΟ ΡΥΘΜΙΣΤΙΚΟ </a:t>
            </a:r>
          </a:p>
          <a:p>
            <a:pPr algn="ctr"/>
            <a:r>
              <a:rPr lang="el-GR" sz="1200">
                <a:latin typeface="Times New Roman" pitchFamily="18" charset="0"/>
              </a:rPr>
              <a:t>ΝΟΜΙΚΟ             ΤΟΠΙΚΗ ΔΥΝΑΜΙΚΗ</a:t>
            </a:r>
          </a:p>
        </p:txBody>
      </p:sp>
      <p:sp>
        <p:nvSpPr>
          <p:cNvPr id="301061" name="Freeform 5"/>
          <p:cNvSpPr>
            <a:spLocks/>
          </p:cNvSpPr>
          <p:nvPr/>
        </p:nvSpPr>
        <p:spPr bwMode="auto">
          <a:xfrm>
            <a:off x="4191000" y="2019300"/>
            <a:ext cx="1588" cy="419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264"/>
              </a:cxn>
            </a:cxnLst>
            <a:rect l="0" t="0" r="r" b="b"/>
            <a:pathLst>
              <a:path w="1" h="264">
                <a:moveTo>
                  <a:pt x="0" y="0"/>
                </a:moveTo>
                <a:lnTo>
                  <a:pt x="1" y="26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62" name="Freeform 6"/>
          <p:cNvSpPr>
            <a:spLocks/>
          </p:cNvSpPr>
          <p:nvPr/>
        </p:nvSpPr>
        <p:spPr bwMode="auto">
          <a:xfrm>
            <a:off x="1790700" y="2032000"/>
            <a:ext cx="2400300" cy="40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12" y="256"/>
              </a:cxn>
            </a:cxnLst>
            <a:rect l="0" t="0" r="r" b="b"/>
            <a:pathLst>
              <a:path w="1512" h="256">
                <a:moveTo>
                  <a:pt x="0" y="0"/>
                </a:moveTo>
                <a:lnTo>
                  <a:pt x="1512" y="25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63" name="Freeform 7"/>
          <p:cNvSpPr>
            <a:spLocks/>
          </p:cNvSpPr>
          <p:nvPr/>
        </p:nvSpPr>
        <p:spPr bwMode="auto">
          <a:xfrm>
            <a:off x="4191000" y="2019300"/>
            <a:ext cx="2362200" cy="4191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264"/>
              </a:cxn>
            </a:cxnLst>
            <a:rect l="0" t="0" r="r" b="b"/>
            <a:pathLst>
              <a:path w="1488" h="264">
                <a:moveTo>
                  <a:pt x="1488" y="0"/>
                </a:moveTo>
                <a:lnTo>
                  <a:pt x="0" y="26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64" name="Text Box 8"/>
          <p:cNvSpPr txBox="1">
            <a:spLocks noChangeArrowheads="1"/>
          </p:cNvSpPr>
          <p:nvPr/>
        </p:nvSpPr>
        <p:spPr bwMode="auto">
          <a:xfrm>
            <a:off x="2057400" y="2514600"/>
            <a:ext cx="42672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ΕΜΠΛΕΚΟΜΕΝΟΙ - ΑΠΟΦΑΣΙΖΟΝΤΕΣ</a:t>
            </a:r>
          </a:p>
        </p:txBody>
      </p:sp>
      <p:sp>
        <p:nvSpPr>
          <p:cNvPr id="301065" name="Freeform 9"/>
          <p:cNvSpPr>
            <a:spLocks/>
          </p:cNvSpPr>
          <p:nvPr/>
        </p:nvSpPr>
        <p:spPr bwMode="auto">
          <a:xfrm>
            <a:off x="4191000" y="2806700"/>
            <a:ext cx="1588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52"/>
              </a:cxn>
            </a:cxnLst>
            <a:rect l="0" t="0" r="r" b="b"/>
            <a:pathLst>
              <a:path w="1" h="152">
                <a:moveTo>
                  <a:pt x="0" y="0"/>
                </a:moveTo>
                <a:lnTo>
                  <a:pt x="1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66" name="Text Box 10"/>
          <p:cNvSpPr txBox="1">
            <a:spLocks noChangeArrowheads="1"/>
          </p:cNvSpPr>
          <p:nvPr/>
        </p:nvSpPr>
        <p:spPr bwMode="auto">
          <a:xfrm>
            <a:off x="2057400" y="3048000"/>
            <a:ext cx="42672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ΕΝΑΛΛΑΚΤΙΚΕΣ ΔΡΑΣΕΙΣ – ΚΡΙΤΗΡΙΑ ΕΠΙΛΟΓΗΣ</a:t>
            </a:r>
          </a:p>
        </p:txBody>
      </p:sp>
      <p:sp>
        <p:nvSpPr>
          <p:cNvPr id="301067" name="Freeform 11"/>
          <p:cNvSpPr>
            <a:spLocks/>
          </p:cNvSpPr>
          <p:nvPr/>
        </p:nvSpPr>
        <p:spPr bwMode="auto">
          <a:xfrm>
            <a:off x="4191000" y="2819400"/>
            <a:ext cx="1588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52"/>
              </a:cxn>
            </a:cxnLst>
            <a:rect l="0" t="0" r="r" b="b"/>
            <a:pathLst>
              <a:path w="1" h="152">
                <a:moveTo>
                  <a:pt x="0" y="0"/>
                </a:moveTo>
                <a:lnTo>
                  <a:pt x="1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68" name="Freeform 12"/>
          <p:cNvSpPr>
            <a:spLocks/>
          </p:cNvSpPr>
          <p:nvPr/>
        </p:nvSpPr>
        <p:spPr bwMode="auto">
          <a:xfrm>
            <a:off x="4191000" y="3352800"/>
            <a:ext cx="1588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52"/>
              </a:cxn>
            </a:cxnLst>
            <a:rect l="0" t="0" r="r" b="b"/>
            <a:pathLst>
              <a:path w="1" h="152">
                <a:moveTo>
                  <a:pt x="0" y="0"/>
                </a:moveTo>
                <a:lnTo>
                  <a:pt x="1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69" name="Text Box 13"/>
          <p:cNvSpPr txBox="1">
            <a:spLocks noChangeArrowheads="1"/>
          </p:cNvSpPr>
          <p:nvPr/>
        </p:nvSpPr>
        <p:spPr bwMode="auto">
          <a:xfrm>
            <a:off x="2057400" y="3581400"/>
            <a:ext cx="42672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ΕΠΙΛΟΓΗ ΤΗΣ ΚΑΤΑΛΛΗΛΗΣ ΜΕΘΟΔΟΥ ΠΑ</a:t>
            </a:r>
          </a:p>
        </p:txBody>
      </p:sp>
      <p:sp>
        <p:nvSpPr>
          <p:cNvPr id="301070" name="Freeform 14"/>
          <p:cNvSpPr>
            <a:spLocks/>
          </p:cNvSpPr>
          <p:nvPr/>
        </p:nvSpPr>
        <p:spPr bwMode="auto">
          <a:xfrm>
            <a:off x="4191000" y="3886200"/>
            <a:ext cx="1588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52"/>
              </a:cxn>
            </a:cxnLst>
            <a:rect l="0" t="0" r="r" b="b"/>
            <a:pathLst>
              <a:path w="1" h="152">
                <a:moveTo>
                  <a:pt x="0" y="0"/>
                </a:moveTo>
                <a:lnTo>
                  <a:pt x="1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71" name="Text Box 15"/>
          <p:cNvSpPr txBox="1">
            <a:spLocks noChangeArrowheads="1"/>
          </p:cNvSpPr>
          <p:nvPr/>
        </p:nvSpPr>
        <p:spPr bwMode="auto">
          <a:xfrm>
            <a:off x="2057400" y="4114800"/>
            <a:ext cx="42672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ΑΠΟΚΑΛΥΨΗ ΤΗΣ ΠΡΟΤΙΜΗΣΗΣ</a:t>
            </a:r>
          </a:p>
        </p:txBody>
      </p:sp>
      <p:sp>
        <p:nvSpPr>
          <p:cNvPr id="301072" name="Freeform 16"/>
          <p:cNvSpPr>
            <a:spLocks/>
          </p:cNvSpPr>
          <p:nvPr/>
        </p:nvSpPr>
        <p:spPr bwMode="auto">
          <a:xfrm>
            <a:off x="4191000" y="4419600"/>
            <a:ext cx="1588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52"/>
              </a:cxn>
            </a:cxnLst>
            <a:rect l="0" t="0" r="r" b="b"/>
            <a:pathLst>
              <a:path w="1" h="152">
                <a:moveTo>
                  <a:pt x="0" y="0"/>
                </a:moveTo>
                <a:lnTo>
                  <a:pt x="1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73" name="Text Box 17"/>
          <p:cNvSpPr txBox="1">
            <a:spLocks noChangeArrowheads="1"/>
          </p:cNvSpPr>
          <p:nvPr/>
        </p:nvSpPr>
        <p:spPr bwMode="auto">
          <a:xfrm>
            <a:off x="2051050" y="6021388"/>
            <a:ext cx="4267200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ΠΡΟΤΑΣΗ ΕΦΑΡΜΟΓΗΣ</a:t>
            </a:r>
          </a:p>
        </p:txBody>
      </p:sp>
      <p:sp>
        <p:nvSpPr>
          <p:cNvPr id="301074" name="Freeform 18"/>
          <p:cNvSpPr>
            <a:spLocks/>
          </p:cNvSpPr>
          <p:nvPr/>
        </p:nvSpPr>
        <p:spPr bwMode="auto">
          <a:xfrm>
            <a:off x="4191000" y="4927600"/>
            <a:ext cx="1588" cy="266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68"/>
              </a:cxn>
            </a:cxnLst>
            <a:rect l="0" t="0" r="r" b="b"/>
            <a:pathLst>
              <a:path w="1" h="168">
                <a:moveTo>
                  <a:pt x="0" y="0"/>
                </a:moveTo>
                <a:lnTo>
                  <a:pt x="1" y="16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75" name="AutoShape 19"/>
          <p:cNvSpPr>
            <a:spLocks noChangeArrowheads="1"/>
          </p:cNvSpPr>
          <p:nvPr/>
        </p:nvSpPr>
        <p:spPr bwMode="auto">
          <a:xfrm>
            <a:off x="2667000" y="5181600"/>
            <a:ext cx="3048000" cy="6096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200">
                <a:latin typeface="Times New Roman" pitchFamily="18" charset="0"/>
              </a:rPr>
              <a:t>ΟΜΑΔΙΚΗ ΣΥΜΦΩΝΙΑ</a:t>
            </a:r>
          </a:p>
        </p:txBody>
      </p:sp>
      <p:sp>
        <p:nvSpPr>
          <p:cNvPr id="301076" name="Text Box 20"/>
          <p:cNvSpPr txBox="1">
            <a:spLocks noChangeArrowheads="1"/>
          </p:cNvSpPr>
          <p:nvPr/>
        </p:nvSpPr>
        <p:spPr bwMode="auto">
          <a:xfrm>
            <a:off x="2057400" y="4648200"/>
            <a:ext cx="42672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 b="1">
                <a:solidFill>
                  <a:srgbClr val="FF0000"/>
                </a:solidFill>
                <a:latin typeface="Times New Roman" pitchFamily="18" charset="0"/>
              </a:rPr>
              <a:t>ΜΟΝΤΕΛΟ ΛΗΨΗΣ ΑΠΟΦΑΣΗΣ</a:t>
            </a:r>
          </a:p>
        </p:txBody>
      </p:sp>
      <p:sp>
        <p:nvSpPr>
          <p:cNvPr id="301077" name="Text Box 21"/>
          <p:cNvSpPr txBox="1">
            <a:spLocks noChangeArrowheads="1"/>
          </p:cNvSpPr>
          <p:nvPr/>
        </p:nvSpPr>
        <p:spPr bwMode="auto">
          <a:xfrm>
            <a:off x="4572000" y="57912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ΝΑΙ</a:t>
            </a:r>
          </a:p>
        </p:txBody>
      </p:sp>
      <p:sp>
        <p:nvSpPr>
          <p:cNvPr id="301078" name="Line 22"/>
          <p:cNvSpPr>
            <a:spLocks noChangeShapeType="1"/>
          </p:cNvSpPr>
          <p:nvPr/>
        </p:nvSpPr>
        <p:spPr bwMode="auto">
          <a:xfrm>
            <a:off x="5715000" y="5486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79" name="Freeform 23"/>
          <p:cNvSpPr>
            <a:spLocks/>
          </p:cNvSpPr>
          <p:nvPr/>
        </p:nvSpPr>
        <p:spPr bwMode="auto">
          <a:xfrm>
            <a:off x="4191000" y="5791200"/>
            <a:ext cx="9525" cy="219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138"/>
              </a:cxn>
            </a:cxnLst>
            <a:rect l="0" t="0" r="r" b="b"/>
            <a:pathLst>
              <a:path w="6" h="138">
                <a:moveTo>
                  <a:pt x="0" y="0"/>
                </a:moveTo>
                <a:lnTo>
                  <a:pt x="6" y="13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80" name="Text Box 24"/>
          <p:cNvSpPr txBox="1">
            <a:spLocks noChangeArrowheads="1"/>
          </p:cNvSpPr>
          <p:nvPr/>
        </p:nvSpPr>
        <p:spPr bwMode="auto">
          <a:xfrm>
            <a:off x="6705600" y="3657600"/>
            <a:ext cx="22860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ΑΝΑΛΥΣΗ ΕΥΑΙΣΘΗΣΙΑΣ </a:t>
            </a:r>
            <a:r>
              <a:rPr lang="en-US" sz="1200">
                <a:latin typeface="Times New Roman" pitchFamily="18" charset="0"/>
              </a:rPr>
              <a:t>Weight Stability Intervals Robustness Index</a:t>
            </a:r>
            <a:endParaRPr lang="el-GR" sz="1200">
              <a:latin typeface="Times New Roman" pitchFamily="18" charset="0"/>
            </a:endParaRPr>
          </a:p>
        </p:txBody>
      </p:sp>
      <p:sp>
        <p:nvSpPr>
          <p:cNvPr id="301081" name="Freeform 25"/>
          <p:cNvSpPr>
            <a:spLocks/>
          </p:cNvSpPr>
          <p:nvPr/>
        </p:nvSpPr>
        <p:spPr bwMode="auto">
          <a:xfrm>
            <a:off x="7924800" y="4305300"/>
            <a:ext cx="1588" cy="1181100"/>
          </a:xfrm>
          <a:custGeom>
            <a:avLst/>
            <a:gdLst/>
            <a:ahLst/>
            <a:cxnLst>
              <a:cxn ang="0">
                <a:pos x="0" y="744"/>
              </a:cxn>
              <a:cxn ang="0">
                <a:pos x="0" y="0"/>
              </a:cxn>
              <a:cxn ang="0">
                <a:pos x="1" y="24"/>
              </a:cxn>
            </a:cxnLst>
            <a:rect l="0" t="0" r="r" b="b"/>
            <a:pathLst>
              <a:path w="1" h="744">
                <a:moveTo>
                  <a:pt x="0" y="744"/>
                </a:moveTo>
                <a:lnTo>
                  <a:pt x="0" y="0"/>
                </a:lnTo>
                <a:lnTo>
                  <a:pt x="1" y="2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82" name="Text Box 26"/>
          <p:cNvSpPr txBox="1">
            <a:spLocks noChangeArrowheads="1"/>
          </p:cNvSpPr>
          <p:nvPr/>
        </p:nvSpPr>
        <p:spPr bwMode="auto">
          <a:xfrm>
            <a:off x="5943600" y="51816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ΟΧΙ</a:t>
            </a:r>
          </a:p>
        </p:txBody>
      </p:sp>
      <p:sp>
        <p:nvSpPr>
          <p:cNvPr id="301083" name="Line 27"/>
          <p:cNvSpPr>
            <a:spLocks noChangeShapeType="1"/>
          </p:cNvSpPr>
          <p:nvPr/>
        </p:nvSpPr>
        <p:spPr bwMode="auto">
          <a:xfrm flipH="1">
            <a:off x="4191000" y="3962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84" name="Line 28"/>
          <p:cNvSpPr>
            <a:spLocks noChangeShapeType="1"/>
          </p:cNvSpPr>
          <p:nvPr/>
        </p:nvSpPr>
        <p:spPr bwMode="auto">
          <a:xfrm flipV="1">
            <a:off x="7848600" y="2438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85" name="Line 29"/>
          <p:cNvSpPr>
            <a:spLocks noChangeShapeType="1"/>
          </p:cNvSpPr>
          <p:nvPr/>
        </p:nvSpPr>
        <p:spPr bwMode="auto">
          <a:xfrm flipH="1">
            <a:off x="4267200" y="2438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86" name="Line 30"/>
          <p:cNvSpPr>
            <a:spLocks noChangeShapeType="1"/>
          </p:cNvSpPr>
          <p:nvPr/>
        </p:nvSpPr>
        <p:spPr bwMode="auto">
          <a:xfrm flipH="1">
            <a:off x="4191000" y="28956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87" name="Line 31"/>
          <p:cNvSpPr>
            <a:spLocks noChangeShapeType="1"/>
          </p:cNvSpPr>
          <p:nvPr/>
        </p:nvSpPr>
        <p:spPr bwMode="auto">
          <a:xfrm flipH="1">
            <a:off x="4191000" y="34290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01089" name="Text Box 33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ΑΠΕ: Η ΔΙΑΔΙΚΑΣΙΑ ΛΗΨΗΣ ΑΠΟΦΑΣΗΣ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9" name="Text Box 3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107950" y="188913"/>
            <a:ext cx="8856663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DECOMPOSITION ANALYSIS</a:t>
            </a:r>
            <a:r>
              <a:rPr lang="el-GR" sz="2400" b="1"/>
              <a:t> – ΑΝΑΛΥΤΙΚΗ ΑΠΟΔΟΜΗΣΗ</a:t>
            </a:r>
          </a:p>
        </p:txBody>
      </p:sp>
      <p:sp>
        <p:nvSpPr>
          <p:cNvPr id="265236" name="Text Box 20"/>
          <p:cNvSpPr txBox="1">
            <a:spLocks noChangeArrowheads="1"/>
          </p:cNvSpPr>
          <p:nvPr/>
        </p:nvSpPr>
        <p:spPr bwMode="auto">
          <a:xfrm>
            <a:off x="0" y="1557338"/>
            <a:ext cx="91440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Για κάθε έργο και για όλα τα στάδια</a:t>
            </a:r>
          </a:p>
          <a:p>
            <a:pPr>
              <a:spcBef>
                <a:spcPct val="50000"/>
              </a:spcBef>
            </a:pPr>
            <a:r>
              <a:rPr lang="el-GR" b="1" u="sng">
                <a:latin typeface="Times New Roman" pitchFamily="18" charset="0"/>
              </a:rPr>
              <a:t>Σχεδιασμού</a:t>
            </a:r>
            <a:r>
              <a:rPr lang="el-GR">
                <a:latin typeface="Times New Roman" pitchFamily="18" charset="0"/>
              </a:rPr>
              <a:t>, </a:t>
            </a:r>
            <a:r>
              <a:rPr lang="el-GR" b="1" u="sng">
                <a:latin typeface="Times New Roman" pitchFamily="18" charset="0"/>
              </a:rPr>
              <a:t>κατασκευής</a:t>
            </a:r>
            <a:r>
              <a:rPr lang="el-GR">
                <a:latin typeface="Times New Roman" pitchFamily="18" charset="0"/>
              </a:rPr>
              <a:t>, </a:t>
            </a:r>
            <a:r>
              <a:rPr lang="el-GR" b="1" u="sng">
                <a:latin typeface="Times New Roman" pitchFamily="18" charset="0"/>
              </a:rPr>
              <a:t>λειτουργίας</a:t>
            </a:r>
            <a:r>
              <a:rPr lang="el-GR">
                <a:latin typeface="Times New Roman" pitchFamily="18" charset="0"/>
              </a:rPr>
              <a:t>, </a:t>
            </a:r>
            <a:r>
              <a:rPr lang="el-GR" b="1" u="sng">
                <a:latin typeface="Times New Roman" pitchFamily="18" charset="0"/>
              </a:rPr>
              <a:t>παρόπλισης</a:t>
            </a:r>
          </a:p>
          <a:p>
            <a:pPr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Πρέπει να διευθετηθούν οι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>
                <a:solidFill>
                  <a:srgbClr val="663300"/>
                </a:solidFill>
                <a:latin typeface="Times New Roman" pitchFamily="18" charset="0"/>
              </a:rPr>
              <a:t> </a:t>
            </a:r>
            <a:r>
              <a:rPr lang="el-GR" b="1" u="sng">
                <a:solidFill>
                  <a:srgbClr val="663300"/>
                </a:solidFill>
                <a:latin typeface="Times New Roman" pitchFamily="18" charset="0"/>
              </a:rPr>
              <a:t>τεχνολογικές</a:t>
            </a:r>
            <a:r>
              <a:rPr lang="el-GR">
                <a:solidFill>
                  <a:srgbClr val="663300"/>
                </a:solidFill>
                <a:latin typeface="Times New Roman" pitchFamily="18" charset="0"/>
              </a:rPr>
              <a:t>, (εξοικονομούμενο καύσιμο, παραγόμενος θόρυβος, ενεργειακές απώλειες…)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l-GR" b="1" u="sng">
                <a:solidFill>
                  <a:srgbClr val="FF0000"/>
                </a:solidFill>
                <a:latin typeface="Times New Roman" pitchFamily="18" charset="0"/>
              </a:rPr>
              <a:t>οικονομικές</a:t>
            </a:r>
            <a:r>
              <a:rPr lang="el-GR">
                <a:latin typeface="Times New Roman" pitchFamily="18" charset="0"/>
              </a:rPr>
              <a:t>, </a:t>
            </a:r>
            <a:r>
              <a:rPr lang="el-GR">
                <a:solidFill>
                  <a:srgbClr val="FF0000"/>
                </a:solidFill>
                <a:latin typeface="Times New Roman" pitchFamily="18" charset="0"/>
              </a:rPr>
              <a:t>(κόστος κατασκευής, λειτουργικό κόστος, καθαρή παρούσα αξία…)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>
                <a:solidFill>
                  <a:srgbClr val="336699"/>
                </a:solidFill>
                <a:latin typeface="Times New Roman" pitchFamily="18" charset="0"/>
              </a:rPr>
              <a:t> </a:t>
            </a:r>
            <a:r>
              <a:rPr lang="el-GR" b="1" u="sng">
                <a:solidFill>
                  <a:srgbClr val="336699"/>
                </a:solidFill>
                <a:latin typeface="Times New Roman" pitchFamily="18" charset="0"/>
              </a:rPr>
              <a:t>κοινωνικές</a:t>
            </a:r>
            <a:r>
              <a:rPr lang="el-GR">
                <a:latin typeface="Times New Roman" pitchFamily="18" charset="0"/>
              </a:rPr>
              <a:t> </a:t>
            </a:r>
            <a:r>
              <a:rPr lang="el-GR">
                <a:solidFill>
                  <a:srgbClr val="336699"/>
                </a:solidFill>
                <a:latin typeface="Times New Roman" pitchFamily="18" charset="0"/>
              </a:rPr>
              <a:t>(κοινωνική αποδοχή, απασχόληση, μετακινήσεις πληθυσμών...)</a:t>
            </a:r>
            <a:r>
              <a:rPr lang="el-GR">
                <a:latin typeface="Times New Roman" pitchFamily="18" charset="0"/>
              </a:rPr>
              <a:t> και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l-GR" b="1" u="sng">
                <a:solidFill>
                  <a:srgbClr val="009900"/>
                </a:solidFill>
                <a:latin typeface="Times New Roman" pitchFamily="18" charset="0"/>
              </a:rPr>
              <a:t>περιβαλλοντικές</a:t>
            </a:r>
            <a:r>
              <a:rPr lang="el-GR">
                <a:latin typeface="Times New Roman" pitchFamily="18" charset="0"/>
              </a:rPr>
              <a:t> </a:t>
            </a:r>
            <a:r>
              <a:rPr lang="el-GR">
                <a:solidFill>
                  <a:srgbClr val="009900"/>
                </a:solidFill>
                <a:latin typeface="Times New Roman" pitchFamily="18" charset="0"/>
              </a:rPr>
              <a:t>(εκπομπές </a:t>
            </a:r>
            <a:r>
              <a:rPr lang="en-US">
                <a:solidFill>
                  <a:srgbClr val="009900"/>
                </a:solidFill>
                <a:latin typeface="Times New Roman" pitchFamily="18" charset="0"/>
              </a:rPr>
              <a:t>CO</a:t>
            </a:r>
            <a:r>
              <a:rPr lang="en-US" baseline="-25000">
                <a:solidFill>
                  <a:srgbClr val="009900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9900"/>
                </a:solidFill>
                <a:latin typeface="Times New Roman" pitchFamily="18" charset="0"/>
              </a:rPr>
              <a:t>, </a:t>
            </a:r>
            <a:r>
              <a:rPr lang="el-GR">
                <a:solidFill>
                  <a:srgbClr val="009900"/>
                </a:solidFill>
                <a:latin typeface="Times New Roman" pitchFamily="18" charset="0"/>
              </a:rPr>
              <a:t>επιπτώσεις στο τοπίο, απόβλητα ρευστά…) διαστάσεις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10275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SOCIAL DECOMPOSITION ANALYSIS</a:t>
            </a:r>
            <a:endParaRPr lang="el-GR" sz="2400" b="1"/>
          </a:p>
        </p:txBody>
      </p:sp>
      <p:grpSp>
        <p:nvGrpSpPr>
          <p:cNvPr id="310283" name="Group 11"/>
          <p:cNvGrpSpPr>
            <a:grpSpLocks noChangeAspect="1"/>
          </p:cNvGrpSpPr>
          <p:nvPr/>
        </p:nvGrpSpPr>
        <p:grpSpPr bwMode="auto">
          <a:xfrm>
            <a:off x="539750" y="1122363"/>
            <a:ext cx="7993063" cy="4835525"/>
            <a:chOff x="4816" y="1748"/>
            <a:chExt cx="7200" cy="4320"/>
          </a:xfrm>
        </p:grpSpPr>
        <p:sp>
          <p:nvSpPr>
            <p:cNvPr id="310284" name="AutoShape 12"/>
            <p:cNvSpPr>
              <a:spLocks noChangeAspect="1" noChangeArrowheads="1"/>
            </p:cNvSpPr>
            <p:nvPr/>
          </p:nvSpPr>
          <p:spPr bwMode="auto">
            <a:xfrm>
              <a:off x="4816" y="1748"/>
              <a:ext cx="7200" cy="432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0285" name="Text Box 13"/>
            <p:cNvSpPr txBox="1">
              <a:spLocks noChangeArrowheads="1"/>
            </p:cNvSpPr>
            <p:nvPr/>
          </p:nvSpPr>
          <p:spPr bwMode="auto">
            <a:xfrm>
              <a:off x="5005" y="1936"/>
              <a:ext cx="3127" cy="6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pPr algn="ctr"/>
              <a:r>
                <a:rPr lang="el-GR" sz="13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SUSTAINABLE </a:t>
              </a:r>
              <a:r>
                <a:rPr lang="el-GR" sz="15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RET &amp; RUE</a:t>
              </a:r>
              <a:endParaRPr lang="el-GR"/>
            </a:p>
          </p:txBody>
        </p:sp>
        <p:sp>
          <p:nvSpPr>
            <p:cNvPr id="310286" name="Text Box 14"/>
            <p:cNvSpPr txBox="1">
              <a:spLocks noChangeArrowheads="1"/>
            </p:cNvSpPr>
            <p:nvPr/>
          </p:nvSpPr>
          <p:spPr bwMode="auto">
            <a:xfrm>
              <a:off x="5100" y="2875"/>
              <a:ext cx="881" cy="2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31871" rIns="25095" bIns="31871"/>
            <a:lstStyle/>
            <a:p>
              <a:r>
                <a:rPr lang="el-GR" sz="700"/>
                <a:t>TECHNOLOGY</a:t>
              </a:r>
              <a:endParaRPr lang="el-GR"/>
            </a:p>
          </p:txBody>
        </p:sp>
        <p:sp>
          <p:nvSpPr>
            <p:cNvPr id="310287" name="Text Box 15"/>
            <p:cNvSpPr txBox="1">
              <a:spLocks noChangeArrowheads="1"/>
            </p:cNvSpPr>
            <p:nvPr/>
          </p:nvSpPr>
          <p:spPr bwMode="auto">
            <a:xfrm>
              <a:off x="5982" y="2875"/>
              <a:ext cx="712" cy="2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31871" rIns="50191" bIns="31871"/>
            <a:lstStyle/>
            <a:p>
              <a:r>
                <a:rPr lang="el-GR" sz="700"/>
                <a:t>ECONOMIC</a:t>
              </a:r>
              <a:endParaRPr lang="el-GR"/>
            </a:p>
          </p:txBody>
        </p:sp>
        <p:sp>
          <p:nvSpPr>
            <p:cNvPr id="310288" name="Text Box 16"/>
            <p:cNvSpPr txBox="1">
              <a:spLocks noChangeArrowheads="1"/>
            </p:cNvSpPr>
            <p:nvPr/>
          </p:nvSpPr>
          <p:spPr bwMode="auto">
            <a:xfrm>
              <a:off x="6694" y="2875"/>
              <a:ext cx="947" cy="2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31871" rIns="12548" bIns="31871"/>
            <a:lstStyle/>
            <a:p>
              <a:pPr algn="ctr"/>
              <a:r>
                <a:rPr lang="el-GR" sz="700"/>
                <a:t>  ENVIRONMENTAL</a:t>
              </a:r>
              <a:endParaRPr lang="el-GR"/>
            </a:p>
          </p:txBody>
        </p:sp>
        <p:sp>
          <p:nvSpPr>
            <p:cNvPr id="310289" name="Text Box 17"/>
            <p:cNvSpPr txBox="1">
              <a:spLocks noChangeArrowheads="1"/>
            </p:cNvSpPr>
            <p:nvPr/>
          </p:nvSpPr>
          <p:spPr bwMode="auto">
            <a:xfrm>
              <a:off x="7640" y="2867"/>
              <a:ext cx="568" cy="2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31871" rIns="25095" bIns="31871"/>
            <a:lstStyle/>
            <a:p>
              <a:pPr algn="ctr"/>
              <a:r>
                <a:rPr lang="el-GR" sz="700" b="1"/>
                <a:t>SOCIAL</a:t>
              </a:r>
              <a:endParaRPr lang="el-GR"/>
            </a:p>
          </p:txBody>
        </p:sp>
        <p:sp>
          <p:nvSpPr>
            <p:cNvPr id="310290" name="Text Box 18"/>
            <p:cNvSpPr txBox="1">
              <a:spLocks noChangeArrowheads="1"/>
            </p:cNvSpPr>
            <p:nvPr/>
          </p:nvSpPr>
          <p:spPr bwMode="auto">
            <a:xfrm>
              <a:off x="9079" y="1936"/>
              <a:ext cx="2558" cy="6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pPr algn="ctr"/>
              <a:r>
                <a:rPr lang="el-GR" sz="13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PUBLIC</a:t>
              </a:r>
              <a:r>
                <a:rPr lang="el-GR" sz="13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&amp; </a:t>
              </a:r>
              <a:r>
                <a:rPr lang="el-GR" sz="13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ACTORS</a:t>
              </a:r>
              <a:endParaRPr lang="el-GR"/>
            </a:p>
          </p:txBody>
        </p:sp>
        <p:sp>
          <p:nvSpPr>
            <p:cNvPr id="310291" name="Text Box 19"/>
            <p:cNvSpPr txBox="1">
              <a:spLocks noChangeArrowheads="1"/>
            </p:cNvSpPr>
            <p:nvPr/>
          </p:nvSpPr>
          <p:spPr bwMode="auto">
            <a:xfrm>
              <a:off x="9079" y="4002"/>
              <a:ext cx="2559" cy="4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pPr algn="ctr"/>
              <a:r>
                <a:rPr lang="el-GR" sz="11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PUBLIC PARTICIPATION TECHNIQUES</a:t>
              </a:r>
            </a:p>
            <a:p>
              <a:endParaRPr lang="el-GR"/>
            </a:p>
          </p:txBody>
        </p:sp>
        <p:sp>
          <p:nvSpPr>
            <p:cNvPr id="310292" name="Text Box 20"/>
            <p:cNvSpPr txBox="1">
              <a:spLocks noChangeArrowheads="1"/>
            </p:cNvSpPr>
            <p:nvPr/>
          </p:nvSpPr>
          <p:spPr bwMode="auto">
            <a:xfrm>
              <a:off x="5100" y="4002"/>
              <a:ext cx="3032" cy="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pPr algn="ctr"/>
              <a:r>
                <a:rPr lang="el-GR" sz="11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SOCIAL ACCEPTANCE </a:t>
              </a:r>
            </a:p>
            <a:p>
              <a:pPr algn="ctr"/>
              <a:r>
                <a:rPr lang="el-GR" sz="11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MEASUREMENT TOOLS</a:t>
              </a:r>
            </a:p>
            <a:p>
              <a:endParaRPr lang="el-GR"/>
            </a:p>
          </p:txBody>
        </p:sp>
        <p:sp>
          <p:nvSpPr>
            <p:cNvPr id="310293" name="Text Box 21"/>
            <p:cNvSpPr txBox="1">
              <a:spLocks noChangeArrowheads="1"/>
            </p:cNvSpPr>
            <p:nvPr/>
          </p:nvSpPr>
          <p:spPr bwMode="auto">
            <a:xfrm>
              <a:off x="5100" y="4941"/>
              <a:ext cx="6537" cy="5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133004" rIns="63742" bIns="82814"/>
            <a:lstStyle/>
            <a:p>
              <a:pPr algn="ctr"/>
              <a:r>
                <a:rPr lang="el-GR" sz="2800" b="1">
                  <a:solidFill>
                    <a:srgbClr val="009900"/>
                  </a:solidFill>
                </a:rPr>
                <a:t>SOCIO-PLATFORM TOOL</a:t>
              </a:r>
              <a:endParaRPr lang="el-GR" sz="2800">
                <a:solidFill>
                  <a:srgbClr val="009900"/>
                </a:solidFill>
              </a:endParaRPr>
            </a:p>
          </p:txBody>
        </p:sp>
        <p:sp>
          <p:nvSpPr>
            <p:cNvPr id="310294" name="Text Box 22"/>
            <p:cNvSpPr txBox="1">
              <a:spLocks noChangeArrowheads="1"/>
            </p:cNvSpPr>
            <p:nvPr/>
          </p:nvSpPr>
          <p:spPr bwMode="auto">
            <a:xfrm>
              <a:off x="5100" y="4471"/>
              <a:ext cx="948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pPr algn="ctr"/>
              <a:r>
                <a:rPr lang="el-GR" sz="700"/>
                <a:t>COST-BENEFIT ANALYSIS</a:t>
              </a:r>
            </a:p>
            <a:p>
              <a:endParaRPr lang="el-GR"/>
            </a:p>
          </p:txBody>
        </p:sp>
        <p:sp>
          <p:nvSpPr>
            <p:cNvPr id="310295" name="Text Box 23"/>
            <p:cNvSpPr txBox="1">
              <a:spLocks noChangeArrowheads="1"/>
            </p:cNvSpPr>
            <p:nvPr/>
          </p:nvSpPr>
          <p:spPr bwMode="auto">
            <a:xfrm>
              <a:off x="6048" y="4471"/>
              <a:ext cx="1042" cy="3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31871" rIns="25095" bIns="31871"/>
            <a:lstStyle/>
            <a:p>
              <a:pPr algn="ctr"/>
              <a:r>
                <a:rPr lang="el-GR" sz="700"/>
                <a:t>MULTI-CRITERIA ANALYSIS</a:t>
              </a:r>
            </a:p>
            <a:p>
              <a:endParaRPr lang="el-GR"/>
            </a:p>
          </p:txBody>
        </p:sp>
        <p:sp>
          <p:nvSpPr>
            <p:cNvPr id="310296" name="Text Box 24"/>
            <p:cNvSpPr txBox="1">
              <a:spLocks noChangeArrowheads="1"/>
            </p:cNvSpPr>
            <p:nvPr/>
          </p:nvSpPr>
          <p:spPr bwMode="auto">
            <a:xfrm>
              <a:off x="9079" y="4471"/>
              <a:ext cx="1326" cy="3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r>
                <a:rPr lang="el-GR" sz="900"/>
                <a:t>values, judgements, opinions, priorities</a:t>
              </a:r>
            </a:p>
            <a:p>
              <a:endParaRPr lang="el-GR"/>
            </a:p>
          </p:txBody>
        </p:sp>
        <p:sp>
          <p:nvSpPr>
            <p:cNvPr id="310297" name="Text Box 25"/>
            <p:cNvSpPr txBox="1">
              <a:spLocks noChangeArrowheads="1"/>
            </p:cNvSpPr>
            <p:nvPr/>
          </p:nvSpPr>
          <p:spPr bwMode="auto">
            <a:xfrm>
              <a:off x="10405" y="4471"/>
              <a:ext cx="1234" cy="3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r>
                <a:rPr lang="el-GR" sz="900"/>
                <a:t>conflicts, weights, arguments, </a:t>
              </a:r>
              <a:endParaRPr lang="el-GR"/>
            </a:p>
          </p:txBody>
        </p:sp>
        <p:sp>
          <p:nvSpPr>
            <p:cNvPr id="310298" name="Text Box 26"/>
            <p:cNvSpPr txBox="1">
              <a:spLocks noChangeArrowheads="1"/>
            </p:cNvSpPr>
            <p:nvPr/>
          </p:nvSpPr>
          <p:spPr bwMode="auto">
            <a:xfrm>
              <a:off x="9118" y="2875"/>
              <a:ext cx="1193" cy="3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pPr algn="ctr"/>
              <a:r>
                <a:rPr lang="el-GR" sz="700"/>
                <a:t>ELICIT </a:t>
              </a:r>
              <a:r>
                <a:rPr lang="el-GR" sz="700" b="1" u="sng"/>
                <a:t>INPUT</a:t>
              </a:r>
              <a:endParaRPr lang="el-GR" sz="700"/>
            </a:p>
            <a:p>
              <a:endParaRPr lang="el-GR"/>
            </a:p>
          </p:txBody>
        </p:sp>
        <p:sp>
          <p:nvSpPr>
            <p:cNvPr id="310299" name="Text Box 27"/>
            <p:cNvSpPr txBox="1">
              <a:spLocks noChangeArrowheads="1"/>
            </p:cNvSpPr>
            <p:nvPr/>
          </p:nvSpPr>
          <p:spPr bwMode="auto">
            <a:xfrm>
              <a:off x="10311" y="2875"/>
              <a:ext cx="1354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742" tIns="31871" rIns="63742" bIns="31871"/>
            <a:lstStyle/>
            <a:p>
              <a:pPr algn="ctr"/>
              <a:r>
                <a:rPr lang="el-GR" sz="700"/>
                <a:t>ELICIT </a:t>
              </a:r>
              <a:r>
                <a:rPr lang="el-GR" sz="700" b="1" u="sng"/>
                <a:t>JUDGEMENT &amp; DECISIONS</a:t>
              </a:r>
              <a:endParaRPr lang="el-GR" sz="700"/>
            </a:p>
            <a:p>
              <a:endParaRPr lang="el-GR"/>
            </a:p>
          </p:txBody>
        </p:sp>
        <p:sp>
          <p:nvSpPr>
            <p:cNvPr id="310300" name="Rectangle 28"/>
            <p:cNvSpPr>
              <a:spLocks noChangeArrowheads="1"/>
            </p:cNvSpPr>
            <p:nvPr/>
          </p:nvSpPr>
          <p:spPr bwMode="auto">
            <a:xfrm>
              <a:off x="5005" y="3908"/>
              <a:ext cx="6822" cy="1784"/>
            </a:xfrm>
            <a:prstGeom prst="rect">
              <a:avLst/>
            </a:prstGeom>
            <a:noFill/>
            <a:ln w="38100" cmpd="thinThick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0301" name="Rectangle 29"/>
            <p:cNvSpPr>
              <a:spLocks noChangeArrowheads="1"/>
            </p:cNvSpPr>
            <p:nvPr/>
          </p:nvSpPr>
          <p:spPr bwMode="auto">
            <a:xfrm>
              <a:off x="5005" y="2781"/>
              <a:ext cx="3479" cy="84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0302" name="AutoShape 30"/>
            <p:cNvSpPr>
              <a:spLocks noChangeArrowheads="1"/>
            </p:cNvSpPr>
            <p:nvPr/>
          </p:nvSpPr>
          <p:spPr bwMode="auto">
            <a:xfrm>
              <a:off x="9648" y="2499"/>
              <a:ext cx="190" cy="376"/>
            </a:xfrm>
            <a:prstGeom prst="downArrow">
              <a:avLst>
                <a:gd name="adj1" fmla="val 50000"/>
                <a:gd name="adj2" fmla="val 494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0303" name="AutoShape 31"/>
            <p:cNvSpPr>
              <a:spLocks noChangeArrowheads="1"/>
            </p:cNvSpPr>
            <p:nvPr/>
          </p:nvSpPr>
          <p:spPr bwMode="auto">
            <a:xfrm>
              <a:off x="10784" y="2499"/>
              <a:ext cx="190" cy="376"/>
            </a:xfrm>
            <a:prstGeom prst="downArrow">
              <a:avLst>
                <a:gd name="adj1" fmla="val 50000"/>
                <a:gd name="adj2" fmla="val 494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0304" name="AutoShape 32"/>
            <p:cNvSpPr>
              <a:spLocks noChangeArrowheads="1"/>
            </p:cNvSpPr>
            <p:nvPr/>
          </p:nvSpPr>
          <p:spPr bwMode="auto">
            <a:xfrm>
              <a:off x="9118" y="3576"/>
              <a:ext cx="2547" cy="435"/>
            </a:xfrm>
            <a:prstGeom prst="downArrowCallout">
              <a:avLst>
                <a:gd name="adj1" fmla="val 146325"/>
                <a:gd name="adj2" fmla="val 146379"/>
                <a:gd name="adj3" fmla="val 55505"/>
                <a:gd name="adj4" fmla="val 1807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0305" name="Text Box 33"/>
            <p:cNvSpPr txBox="1">
              <a:spLocks noChangeArrowheads="1"/>
            </p:cNvSpPr>
            <p:nvPr/>
          </p:nvSpPr>
          <p:spPr bwMode="auto">
            <a:xfrm>
              <a:off x="7090" y="4471"/>
              <a:ext cx="1041" cy="3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31871" rIns="25095" bIns="31871"/>
            <a:lstStyle/>
            <a:p>
              <a:pPr algn="ctr"/>
              <a:r>
                <a:rPr lang="el-GR" sz="700"/>
                <a:t>OTHERS</a:t>
              </a:r>
            </a:p>
            <a:p>
              <a:endParaRPr lang="el-GR"/>
            </a:p>
          </p:txBody>
        </p:sp>
        <p:sp>
          <p:nvSpPr>
            <p:cNvPr id="310306" name="Text Box 34"/>
            <p:cNvSpPr txBox="1">
              <a:spLocks noChangeArrowheads="1"/>
            </p:cNvSpPr>
            <p:nvPr/>
          </p:nvSpPr>
          <p:spPr bwMode="auto">
            <a:xfrm>
              <a:off x="5100" y="3157"/>
              <a:ext cx="3112" cy="3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82814" rIns="25095" bIns="31871"/>
            <a:lstStyle/>
            <a:p>
              <a:pPr algn="ctr"/>
              <a:r>
                <a:rPr lang="el-GR" sz="1400" b="1">
                  <a:solidFill>
                    <a:srgbClr val="009900"/>
                  </a:solidFill>
                </a:rPr>
                <a:t>SUSTAINABILITY DECOMPOSITION</a:t>
              </a:r>
              <a:endParaRPr lang="el-GR" sz="2400" b="1">
                <a:solidFill>
                  <a:srgbClr val="009900"/>
                </a:solidFill>
              </a:endParaRPr>
            </a:p>
          </p:txBody>
        </p:sp>
        <p:sp>
          <p:nvSpPr>
            <p:cNvPr id="310307" name="Text Box 35"/>
            <p:cNvSpPr txBox="1">
              <a:spLocks noChangeArrowheads="1"/>
            </p:cNvSpPr>
            <p:nvPr/>
          </p:nvSpPr>
          <p:spPr bwMode="auto">
            <a:xfrm>
              <a:off x="9118" y="3242"/>
              <a:ext cx="2547" cy="3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095" tIns="23123" rIns="25095" bIns="23123"/>
            <a:lstStyle/>
            <a:p>
              <a:pPr algn="ctr"/>
              <a:r>
                <a:rPr lang="el-GR" sz="1200" b="1">
                  <a:solidFill>
                    <a:srgbClr val="009900"/>
                  </a:solidFill>
                </a:rPr>
                <a:t>SOCIO-ECONOMIC DECOMPOSITION </a:t>
              </a:r>
            </a:p>
            <a:p>
              <a:pPr algn="ctr"/>
              <a:r>
                <a:rPr lang="el-GR" sz="1200" b="1">
                  <a:solidFill>
                    <a:srgbClr val="009900"/>
                  </a:solidFill>
                </a:rPr>
                <a:t>OF DECISION-MAKING</a:t>
              </a:r>
              <a:endParaRPr lang="el-GR" sz="2800" b="1">
                <a:solidFill>
                  <a:srgbClr val="009900"/>
                </a:solidFill>
              </a:endParaRPr>
            </a:p>
          </p:txBody>
        </p:sp>
        <p:sp>
          <p:nvSpPr>
            <p:cNvPr id="310308" name="AutoShape 36"/>
            <p:cNvSpPr>
              <a:spLocks noChangeArrowheads="1"/>
            </p:cNvSpPr>
            <p:nvPr/>
          </p:nvSpPr>
          <p:spPr bwMode="auto">
            <a:xfrm>
              <a:off x="5100" y="3495"/>
              <a:ext cx="3107" cy="434"/>
            </a:xfrm>
            <a:prstGeom prst="downArrowCallout">
              <a:avLst>
                <a:gd name="adj1" fmla="val 178908"/>
                <a:gd name="adj2" fmla="val 178975"/>
                <a:gd name="adj3" fmla="val 55505"/>
                <a:gd name="adj4" fmla="val 1807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latin typeface="Times New Roman" pitchFamily="18" charset="0"/>
                <a:cs typeface="Times New Roman" pitchFamily="18" charset="0"/>
              </a:rPr>
              <a:t>ενέργεια, </a:t>
            </a:r>
            <a:r>
              <a:rPr lang="el-GR" sz="2400">
                <a:latin typeface="Times New Roman" pitchFamily="18" charset="0"/>
              </a:rPr>
              <a:t>    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κατασκευές, </a:t>
            </a:r>
            <a:r>
              <a:rPr lang="el-GR" sz="2400">
                <a:latin typeface="Times New Roman" pitchFamily="18" charset="0"/>
              </a:rPr>
              <a:t>    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δημόσια πολιτική, </a:t>
            </a:r>
            <a:r>
              <a:rPr lang="el-GR" sz="2400">
                <a:latin typeface="Times New Roman" pitchFamily="18" charset="0"/>
              </a:rPr>
              <a:t> 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μεταφορές </a:t>
            </a:r>
          </a:p>
        </p:txBody>
      </p:sp>
      <p:pic>
        <p:nvPicPr>
          <p:cNvPr id="297989" name="Picture 5" descr="TN0068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371600"/>
            <a:ext cx="984250" cy="1143000"/>
          </a:xfrm>
          <a:prstGeom prst="rect">
            <a:avLst/>
          </a:prstGeom>
          <a:noFill/>
        </p:spPr>
      </p:pic>
      <p:pic>
        <p:nvPicPr>
          <p:cNvPr id="297990" name="Picture 6" descr="BD0501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95400"/>
            <a:ext cx="1244600" cy="1371600"/>
          </a:xfrm>
          <a:prstGeom prst="rect">
            <a:avLst/>
          </a:prstGeom>
          <a:noFill/>
        </p:spPr>
      </p:pic>
      <p:pic>
        <p:nvPicPr>
          <p:cNvPr id="297991" name="Picture 7" descr="IN00483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1295400"/>
            <a:ext cx="1371600" cy="1363663"/>
          </a:xfrm>
          <a:prstGeom prst="rect">
            <a:avLst/>
          </a:prstGeom>
          <a:noFill/>
        </p:spPr>
      </p:pic>
      <p:sp>
        <p:nvSpPr>
          <p:cNvPr id="297992" name="Text Box 8"/>
          <p:cNvSpPr txBox="1">
            <a:spLocks noChangeArrowheads="1"/>
          </p:cNvSpPr>
          <p:nvPr/>
        </p:nvSpPr>
        <p:spPr bwMode="auto">
          <a:xfrm>
            <a:off x="228600" y="2743200"/>
            <a:ext cx="8686800" cy="744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l-GR">
                <a:latin typeface="Times New Roman" pitchFamily="18" charset="0"/>
              </a:rPr>
              <a:t>Μ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εθοδολογικό πλαίσιο αξιολόγηση</a:t>
            </a:r>
            <a:r>
              <a:rPr lang="el-GR">
                <a:latin typeface="Times New Roman" pitchFamily="18" charset="0"/>
              </a:rPr>
              <a:t>ς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, κατηγοριοποίηση</a:t>
            </a:r>
            <a:r>
              <a:rPr lang="el-GR">
                <a:latin typeface="Times New Roman" pitchFamily="18" charset="0"/>
              </a:rPr>
              <a:t>ς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 και επιλογή</a:t>
            </a:r>
            <a:r>
              <a:rPr lang="el-GR">
                <a:latin typeface="Times New Roman" pitchFamily="18" charset="0"/>
              </a:rPr>
              <a:t>ς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 ενεργειακών έργων</a:t>
            </a:r>
            <a:endParaRPr lang="el-GR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l-GR">
                <a:latin typeface="Times New Roman" pitchFamily="18" charset="0"/>
              </a:rPr>
              <a:t>Π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ροσδιορισμό</a:t>
            </a:r>
            <a:r>
              <a:rPr lang="el-GR">
                <a:latin typeface="Times New Roman" pitchFamily="18" charset="0"/>
              </a:rPr>
              <a:t>ς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 της κατάλληλης πρακτικής περιβαλλοντικής διαχείρισης</a:t>
            </a:r>
            <a:r>
              <a:rPr lang="el-GR" sz="2000">
                <a:latin typeface="Times New Roman" pitchFamily="18" charset="0"/>
              </a:rPr>
              <a:t> </a:t>
            </a:r>
            <a:endParaRPr lang="el-GR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993" name="Text Box 9"/>
          <p:cNvSpPr txBox="1">
            <a:spLocks noChangeArrowheads="1"/>
          </p:cNvSpPr>
          <p:nvPr/>
        </p:nvSpPr>
        <p:spPr bwMode="auto">
          <a:xfrm>
            <a:off x="228600" y="3962400"/>
            <a:ext cx="8534400" cy="2143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cs typeface="Times New Roman" pitchFamily="18" charset="0"/>
              </a:rPr>
              <a:t>Συγκεκριμένες εφαρμογές</a:t>
            </a:r>
            <a:r>
              <a:rPr lang="el-GR" sz="2000">
                <a:latin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l-GR">
                <a:latin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χωροθέτηση νέων έργων, </a:t>
            </a:r>
            <a:endParaRPr lang="el-GR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l-GR">
                <a:latin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ποσοτικοποίηση και αποδόμηση των περιβαλλοντικών επιπτώσεων, </a:t>
            </a:r>
            <a:endParaRPr lang="el-GR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l-GR">
                <a:latin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επιλογή μεταξύ υποψήφιων ενεργειακών επενδύσεων,</a:t>
            </a:r>
            <a:endParaRPr lang="el-GR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l-GR">
                <a:latin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προσδιορισμός του βέλτιστου ρυθμού εκμετάλλευσης ενός ανανεώσιμου πόρου,</a:t>
            </a:r>
            <a:endParaRPr lang="el-GR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l-GR">
                <a:latin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χάραξη στρατηγικών σχεδίων περιφερειακής ανάπτυξης</a:t>
            </a:r>
            <a:endParaRPr lang="el-GR">
              <a:latin typeface="Times New Roman" pitchFamily="18" charset="0"/>
            </a:endParaRPr>
          </a:p>
        </p:txBody>
      </p:sp>
      <p:sp>
        <p:nvSpPr>
          <p:cNvPr id="297994" name="Text Box 10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ΕΦΑΡΜΟΓΕΣ ΜΕΘΟΔΩΝ ΠΑ</a:t>
            </a:r>
          </a:p>
        </p:txBody>
      </p:sp>
      <p:pic>
        <p:nvPicPr>
          <p:cNvPr id="297995" name="Picture 11" descr="MCj0310616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1341438"/>
            <a:ext cx="129540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92" grpId="0" animBg="1" autoUpdateAnimBg="0"/>
      <p:bldP spid="297993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rgbClr val="009900"/>
                </a:solidFill>
              </a:rPr>
              <a:t>ΣΥΜΠΕΡΑΣΜΑΤΑ</a:t>
            </a:r>
          </a:p>
        </p:txBody>
      </p:sp>
      <p:sp>
        <p:nvSpPr>
          <p:cNvPr id="261129" name="Text Box 9"/>
          <p:cNvSpPr txBox="1">
            <a:spLocks noChangeArrowheads="1"/>
          </p:cNvSpPr>
          <p:nvPr/>
        </p:nvSpPr>
        <p:spPr bwMode="auto">
          <a:xfrm>
            <a:off x="107950" y="836613"/>
            <a:ext cx="8820150" cy="588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45000"/>
              </a:spcBef>
              <a:buFontTx/>
              <a:buChar char="•"/>
            </a:pPr>
            <a:r>
              <a:rPr lang="el-GR" sz="2000">
                <a:latin typeface="Times New Roman" pitchFamily="18" charset="0"/>
              </a:rPr>
              <a:t> </a:t>
            </a:r>
            <a:r>
              <a:rPr lang="el-GR" sz="2800" b="1">
                <a:solidFill>
                  <a:srgbClr val="FF0000"/>
                </a:solidFill>
                <a:latin typeface="Times New Roman" pitchFamily="18" charset="0"/>
              </a:rPr>
              <a:t>Δυναμικά</a:t>
            </a:r>
            <a:r>
              <a:rPr lang="el-GR" sz="20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l-GR" sz="2800" b="1">
                <a:solidFill>
                  <a:srgbClr val="FF0000"/>
                </a:solidFill>
                <a:latin typeface="Times New Roman" pitchFamily="18" charset="0"/>
              </a:rPr>
              <a:t>συστήματα</a:t>
            </a:r>
            <a:r>
              <a:rPr lang="el-GR" sz="2000">
                <a:latin typeface="Times New Roman" pitchFamily="18" charset="0"/>
              </a:rPr>
              <a:t>, </a:t>
            </a:r>
          </a:p>
          <a:p>
            <a:pPr>
              <a:spcBef>
                <a:spcPct val="45000"/>
              </a:spcBef>
            </a:pPr>
            <a:r>
              <a:rPr lang="el-GR" sz="2000" b="1">
                <a:latin typeface="Times New Roman" pitchFamily="18" charset="0"/>
              </a:rPr>
              <a:t>	μερικώς κατανοητά</a:t>
            </a:r>
            <a:r>
              <a:rPr lang="el-GR" sz="2000">
                <a:latin typeface="Times New Roman" pitchFamily="18" charset="0"/>
              </a:rPr>
              <a:t>, με </a:t>
            </a:r>
            <a:r>
              <a:rPr lang="el-GR" sz="2000" b="1">
                <a:latin typeface="Times New Roman" pitchFamily="18" charset="0"/>
              </a:rPr>
              <a:t>πολλούς συμμετέχοντες</a:t>
            </a:r>
            <a:r>
              <a:rPr lang="el-GR" sz="2000">
                <a:latin typeface="Times New Roman" pitchFamily="18" charset="0"/>
              </a:rPr>
              <a:t>, με </a:t>
            </a:r>
            <a:r>
              <a:rPr lang="el-GR" sz="2000" b="1">
                <a:latin typeface="Times New Roman" pitchFamily="18" charset="0"/>
              </a:rPr>
              <a:t>διαφορετικά		συμφέροντα</a:t>
            </a:r>
            <a:r>
              <a:rPr lang="el-GR" sz="2000">
                <a:latin typeface="Times New Roman" pitchFamily="18" charset="0"/>
              </a:rPr>
              <a:t>, και </a:t>
            </a:r>
            <a:r>
              <a:rPr lang="el-GR" sz="2000" b="1">
                <a:latin typeface="Times New Roman" pitchFamily="18" charset="0"/>
              </a:rPr>
              <a:t>επιπτώσεις</a:t>
            </a:r>
            <a:r>
              <a:rPr lang="el-GR" sz="2000">
                <a:latin typeface="Times New Roman" pitchFamily="18" charset="0"/>
              </a:rPr>
              <a:t> στο </a:t>
            </a:r>
            <a:r>
              <a:rPr lang="el-GR" sz="2000" b="1">
                <a:latin typeface="Times New Roman" pitchFamily="18" charset="0"/>
              </a:rPr>
              <a:t>χρόνο</a:t>
            </a:r>
            <a:r>
              <a:rPr lang="el-GR" sz="2000">
                <a:latin typeface="Times New Roman" pitchFamily="18" charset="0"/>
              </a:rPr>
              <a:t> και στο </a:t>
            </a:r>
            <a:r>
              <a:rPr lang="el-GR" sz="2000" b="1">
                <a:latin typeface="Times New Roman" pitchFamily="18" charset="0"/>
              </a:rPr>
              <a:t>χώρο</a:t>
            </a:r>
            <a:r>
              <a:rPr lang="el-GR" sz="2000">
                <a:latin typeface="Times New Roman" pitchFamily="18" charset="0"/>
              </a:rPr>
              <a:t>.</a:t>
            </a:r>
            <a:endParaRPr lang="en-GB" sz="2000">
              <a:latin typeface="Times New Roman" pitchFamily="18" charset="0"/>
            </a:endParaRPr>
          </a:p>
          <a:p>
            <a:pPr>
              <a:spcBef>
                <a:spcPct val="45000"/>
              </a:spcBef>
              <a:buFontTx/>
              <a:buChar char="•"/>
            </a:pPr>
            <a:r>
              <a:rPr lang="el-GR" sz="2000">
                <a:latin typeface="Times New Roman" pitchFamily="18" charset="0"/>
              </a:rPr>
              <a:t> </a:t>
            </a:r>
            <a:r>
              <a:rPr lang="el-GR" sz="2000" b="1">
                <a:latin typeface="Times New Roman" pitchFamily="18" charset="0"/>
              </a:rPr>
              <a:t>μεθοδολογικά </a:t>
            </a:r>
            <a:r>
              <a:rPr lang="el-GR" sz="2800" b="1">
                <a:solidFill>
                  <a:srgbClr val="FF0000"/>
                </a:solidFill>
                <a:latin typeface="Times New Roman" pitchFamily="18" charset="0"/>
              </a:rPr>
              <a:t>εργαλεία</a:t>
            </a:r>
            <a:r>
              <a:rPr lang="el-GR" sz="2000">
                <a:latin typeface="Times New Roman" pitchFamily="18" charset="0"/>
              </a:rPr>
              <a:t> </a:t>
            </a:r>
          </a:p>
          <a:p>
            <a:pPr>
              <a:spcBef>
                <a:spcPct val="45000"/>
              </a:spcBef>
              <a:buFontTx/>
              <a:buChar char="•"/>
            </a:pPr>
            <a:r>
              <a:rPr lang="el-GR" sz="2000">
                <a:latin typeface="Times New Roman" pitchFamily="18" charset="0"/>
              </a:rPr>
              <a:t> προτείνεται ................   </a:t>
            </a:r>
            <a:r>
              <a:rPr lang="el-GR" sz="2800" b="1">
                <a:solidFill>
                  <a:srgbClr val="FF0000"/>
                </a:solidFill>
                <a:latin typeface="Times New Roman" pitchFamily="18" charset="0"/>
              </a:rPr>
              <a:t>Πολυκριτηριακή</a:t>
            </a:r>
            <a:r>
              <a:rPr lang="el-GR" sz="20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l-GR" sz="2800" b="1">
                <a:solidFill>
                  <a:srgbClr val="FF0000"/>
                </a:solidFill>
                <a:latin typeface="Times New Roman" pitchFamily="18" charset="0"/>
              </a:rPr>
              <a:t>Ανάλυση</a:t>
            </a:r>
            <a:endParaRPr lang="el-GR" sz="2000">
              <a:latin typeface="Times New Roman" pitchFamily="18" charset="0"/>
            </a:endParaRPr>
          </a:p>
          <a:p>
            <a:pPr>
              <a:spcBef>
                <a:spcPct val="45000"/>
              </a:spcBef>
            </a:pPr>
            <a:r>
              <a:rPr lang="el-GR" sz="2000">
                <a:latin typeface="Times New Roman" pitchFamily="18" charset="0"/>
              </a:rPr>
              <a:t> </a:t>
            </a:r>
          </a:p>
          <a:p>
            <a:pPr>
              <a:spcBef>
                <a:spcPct val="45000"/>
              </a:spcBef>
            </a:pPr>
            <a:r>
              <a:rPr lang="el-GR" sz="2000">
                <a:latin typeface="Times New Roman" pitchFamily="18" charset="0"/>
              </a:rPr>
              <a:t>ΔΙΟΤΙ:</a:t>
            </a:r>
          </a:p>
          <a:p>
            <a:pPr>
              <a:spcBef>
                <a:spcPct val="45000"/>
              </a:spcBef>
              <a:buFontTx/>
              <a:buChar char="•"/>
            </a:pPr>
            <a:r>
              <a:rPr lang="el-GR" sz="2000">
                <a:latin typeface="Times New Roman" pitchFamily="18" charset="0"/>
              </a:rPr>
              <a:t>  </a:t>
            </a:r>
            <a:r>
              <a:rPr lang="el-GR" sz="2000" b="1">
                <a:latin typeface="Times New Roman" pitchFamily="18" charset="0"/>
              </a:rPr>
              <a:t>ποιότητα αποφάσεων</a:t>
            </a:r>
            <a:r>
              <a:rPr lang="el-GR" sz="2000">
                <a:latin typeface="Times New Roman" pitchFamily="18" charset="0"/>
              </a:rPr>
              <a:t> </a:t>
            </a:r>
          </a:p>
          <a:p>
            <a:pPr>
              <a:spcBef>
                <a:spcPct val="45000"/>
              </a:spcBef>
              <a:buFontTx/>
              <a:buChar char="•"/>
            </a:pPr>
            <a:r>
              <a:rPr lang="el-GR" sz="2000">
                <a:latin typeface="Times New Roman" pitchFamily="18" charset="0"/>
              </a:rPr>
              <a:t> αναλυτική </a:t>
            </a:r>
            <a:r>
              <a:rPr lang="el-GR" sz="2400" b="1">
                <a:solidFill>
                  <a:srgbClr val="FF0000"/>
                </a:solidFill>
                <a:latin typeface="Times New Roman" pitchFamily="18" charset="0"/>
              </a:rPr>
              <a:t>αποδόμηση</a:t>
            </a:r>
            <a:r>
              <a:rPr lang="el-GR" sz="2000">
                <a:latin typeface="Times New Roman" pitchFamily="18" charset="0"/>
              </a:rPr>
              <a:t> </a:t>
            </a:r>
          </a:p>
          <a:p>
            <a:pPr>
              <a:spcBef>
                <a:spcPct val="25000"/>
              </a:spcBef>
            </a:pPr>
            <a:r>
              <a:rPr lang="el-GR" sz="2000">
                <a:latin typeface="Times New Roman" pitchFamily="18" charset="0"/>
              </a:rPr>
              <a:t>		κοινωνικών, </a:t>
            </a:r>
          </a:p>
          <a:p>
            <a:pPr>
              <a:spcBef>
                <a:spcPct val="25000"/>
              </a:spcBef>
            </a:pPr>
            <a:r>
              <a:rPr lang="el-GR" sz="2000">
                <a:latin typeface="Times New Roman" pitchFamily="18" charset="0"/>
              </a:rPr>
              <a:t>		τεχνολογικών, </a:t>
            </a:r>
          </a:p>
          <a:p>
            <a:pPr>
              <a:spcBef>
                <a:spcPct val="25000"/>
              </a:spcBef>
            </a:pPr>
            <a:r>
              <a:rPr lang="el-GR" sz="2000">
                <a:latin typeface="Times New Roman" pitchFamily="18" charset="0"/>
              </a:rPr>
              <a:t>		περιβαλλοντικών, και </a:t>
            </a:r>
          </a:p>
          <a:p>
            <a:pPr>
              <a:spcBef>
                <a:spcPct val="25000"/>
              </a:spcBef>
            </a:pPr>
            <a:r>
              <a:rPr lang="el-GR" sz="2000">
                <a:latin typeface="Times New Roman" pitchFamily="18" charset="0"/>
              </a:rPr>
              <a:t>		οικονομικών διαστάσεων.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Text Box 2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7777162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ΑΝΑΦΟΡΕΣ - ΠΗΓΕΣ</a:t>
            </a:r>
          </a:p>
        </p:txBody>
      </p:sp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468313" y="836613"/>
            <a:ext cx="8424862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dirty="0">
                <a:latin typeface="Times New Roman" pitchFamily="18" charset="0"/>
              </a:rPr>
              <a:t>Bell, D., </a:t>
            </a:r>
            <a:r>
              <a:rPr lang="en-GB" dirty="0" err="1">
                <a:latin typeface="Times New Roman" pitchFamily="18" charset="0"/>
              </a:rPr>
              <a:t>Raiffa</a:t>
            </a:r>
            <a:r>
              <a:rPr lang="en-GB" dirty="0">
                <a:latin typeface="Times New Roman" pitchFamily="18" charset="0"/>
              </a:rPr>
              <a:t>, H., </a:t>
            </a:r>
            <a:r>
              <a:rPr lang="en-GB" dirty="0" err="1">
                <a:latin typeface="Times New Roman" pitchFamily="18" charset="0"/>
              </a:rPr>
              <a:t>Tversky</a:t>
            </a:r>
            <a:r>
              <a:rPr lang="en-GB" dirty="0">
                <a:latin typeface="Times New Roman" pitchFamily="18" charset="0"/>
              </a:rPr>
              <a:t>, A., ‘Decision-making: descriptive, normative and prescriptive interactions’, Cambridge University Press, 1988</a:t>
            </a:r>
          </a:p>
          <a:p>
            <a:pPr>
              <a:buFontTx/>
              <a:buChar char="•"/>
            </a:pPr>
            <a:r>
              <a:rPr lang="en-GB" dirty="0">
                <a:latin typeface="Times New Roman" pitchFamily="18" charset="0"/>
              </a:rPr>
              <a:t>Brans, J.P., ‘Ethics and decisions’, European Journal of Operational Research 136 (2002) 340-352</a:t>
            </a:r>
          </a:p>
          <a:p>
            <a:pPr>
              <a:buFontTx/>
              <a:buChar char="•"/>
            </a:pPr>
            <a:r>
              <a:rPr lang="en-GB" dirty="0">
                <a:latin typeface="Times New Roman" pitchFamily="18" charset="0"/>
              </a:rPr>
              <a:t>Dyer, J.S., </a:t>
            </a:r>
            <a:r>
              <a:rPr lang="en-GB" dirty="0" err="1">
                <a:latin typeface="Times New Roman" pitchFamily="18" charset="0"/>
              </a:rPr>
              <a:t>Fishburn</a:t>
            </a:r>
            <a:r>
              <a:rPr lang="en-GB" dirty="0">
                <a:latin typeface="Times New Roman" pitchFamily="18" charset="0"/>
              </a:rPr>
              <a:t>, C., </a:t>
            </a:r>
            <a:r>
              <a:rPr lang="en-GB" dirty="0" err="1">
                <a:latin typeface="Times New Roman" pitchFamily="18" charset="0"/>
              </a:rPr>
              <a:t>Steuer</a:t>
            </a:r>
            <a:r>
              <a:rPr lang="en-GB" dirty="0">
                <a:latin typeface="Times New Roman" pitchFamily="18" charset="0"/>
              </a:rPr>
              <a:t>, R.E., </a:t>
            </a:r>
            <a:r>
              <a:rPr lang="en-GB" dirty="0" err="1">
                <a:latin typeface="Times New Roman" pitchFamily="18" charset="0"/>
              </a:rPr>
              <a:t>Wallenius</a:t>
            </a:r>
            <a:r>
              <a:rPr lang="en-GB" dirty="0">
                <a:latin typeface="Times New Roman" pitchFamily="18" charset="0"/>
              </a:rPr>
              <a:t>, J., </a:t>
            </a:r>
            <a:r>
              <a:rPr lang="en-GB" dirty="0" err="1">
                <a:latin typeface="Times New Roman" pitchFamily="18" charset="0"/>
              </a:rPr>
              <a:t>Zionts</a:t>
            </a:r>
            <a:r>
              <a:rPr lang="en-GB" dirty="0">
                <a:latin typeface="Times New Roman" pitchFamily="18" charset="0"/>
              </a:rPr>
              <a:t>, S., ‘Multiple Criteria Decision Making, </a:t>
            </a:r>
            <a:r>
              <a:rPr lang="en-GB" dirty="0" err="1">
                <a:latin typeface="Times New Roman" pitchFamily="18" charset="0"/>
              </a:rPr>
              <a:t>Multiattribute</a:t>
            </a:r>
            <a:r>
              <a:rPr lang="en-GB" dirty="0">
                <a:latin typeface="Times New Roman" pitchFamily="18" charset="0"/>
              </a:rPr>
              <a:t> Utility Theory: The next ten years’, Management Science 38 (1992) 645-654</a:t>
            </a:r>
          </a:p>
          <a:p>
            <a:pPr>
              <a:buFontTx/>
              <a:buChar char="•"/>
            </a:pPr>
            <a:r>
              <a:rPr lang="en-GB" dirty="0" err="1">
                <a:latin typeface="Times New Roman" pitchFamily="18" charset="0"/>
              </a:rPr>
              <a:t>Fausheux</a:t>
            </a:r>
            <a:r>
              <a:rPr lang="en-GB" dirty="0">
                <a:latin typeface="Times New Roman" pitchFamily="18" charset="0"/>
              </a:rPr>
              <a:t>, S., </a:t>
            </a:r>
            <a:r>
              <a:rPr lang="en-GB" dirty="0" err="1">
                <a:latin typeface="Times New Roman" pitchFamily="18" charset="0"/>
              </a:rPr>
              <a:t>Froger</a:t>
            </a:r>
            <a:r>
              <a:rPr lang="en-GB" dirty="0">
                <a:latin typeface="Times New Roman" pitchFamily="18" charset="0"/>
              </a:rPr>
              <a:t>, G., 'Decision-making under environmental uncertainty', Ecol. </a:t>
            </a:r>
            <a:r>
              <a:rPr lang="el-GR" dirty="0">
                <a:latin typeface="Times New Roman" pitchFamily="18" charset="0"/>
              </a:rPr>
              <a:t>Econ. 15 (1995) 29-42</a:t>
            </a:r>
            <a:endParaRPr lang="en-GB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GB" dirty="0">
                <a:latin typeface="Times New Roman" pitchFamily="18" charset="0"/>
              </a:rPr>
              <a:t>Keeney, R.L., </a:t>
            </a:r>
            <a:r>
              <a:rPr lang="en-GB" dirty="0" err="1">
                <a:latin typeface="Times New Roman" pitchFamily="18" charset="0"/>
              </a:rPr>
              <a:t>Raiffa</a:t>
            </a:r>
            <a:r>
              <a:rPr lang="en-GB" dirty="0">
                <a:latin typeface="Times New Roman" pitchFamily="18" charset="0"/>
              </a:rPr>
              <a:t>, H., ‘Decisions with Multiple Objectives: Preferences and Value Trade-offs’, Wiley, New York, 1976</a:t>
            </a:r>
          </a:p>
          <a:p>
            <a:pPr>
              <a:buFontTx/>
              <a:buChar char="•"/>
            </a:pPr>
            <a:r>
              <a:rPr lang="en-GB" dirty="0" err="1">
                <a:latin typeface="Times New Roman" pitchFamily="18" charset="0"/>
              </a:rPr>
              <a:t>Lahdelma</a:t>
            </a:r>
            <a:r>
              <a:rPr lang="en-GB" dirty="0">
                <a:latin typeface="Times New Roman" pitchFamily="18" charset="0"/>
              </a:rPr>
              <a:t>, R., </a:t>
            </a:r>
            <a:r>
              <a:rPr lang="en-GB" dirty="0" err="1">
                <a:latin typeface="Times New Roman" pitchFamily="18" charset="0"/>
              </a:rPr>
              <a:t>Salminen</a:t>
            </a:r>
            <a:r>
              <a:rPr lang="en-GB" dirty="0">
                <a:latin typeface="Times New Roman" pitchFamily="18" charset="0"/>
              </a:rPr>
              <a:t>, P., </a:t>
            </a:r>
            <a:r>
              <a:rPr lang="en-GB" dirty="0" err="1">
                <a:latin typeface="Times New Roman" pitchFamily="18" charset="0"/>
              </a:rPr>
              <a:t>Hokkanen</a:t>
            </a:r>
            <a:r>
              <a:rPr lang="en-GB" dirty="0">
                <a:latin typeface="Times New Roman" pitchFamily="18" charset="0"/>
              </a:rPr>
              <a:t>, J., ‘Using </a:t>
            </a:r>
            <a:r>
              <a:rPr lang="en-GB" dirty="0" err="1">
                <a:latin typeface="Times New Roman" pitchFamily="18" charset="0"/>
              </a:rPr>
              <a:t>Multicriteria</a:t>
            </a:r>
            <a:r>
              <a:rPr lang="en-GB" dirty="0">
                <a:latin typeface="Times New Roman" pitchFamily="18" charset="0"/>
              </a:rPr>
              <a:t> Methods in Environmental Planning and Management’, Environmental Management 26 (2000) 595-605</a:t>
            </a:r>
          </a:p>
          <a:p>
            <a:pPr>
              <a:buFontTx/>
              <a:buChar char="•"/>
            </a:pPr>
            <a:r>
              <a:rPr lang="en-GB" dirty="0" err="1">
                <a:latin typeface="Times New Roman" pitchFamily="18" charset="0"/>
              </a:rPr>
              <a:t>Nijkamp</a:t>
            </a:r>
            <a:r>
              <a:rPr lang="en-GB" dirty="0">
                <a:latin typeface="Times New Roman" pitchFamily="18" charset="0"/>
              </a:rPr>
              <a:t> P., </a:t>
            </a:r>
            <a:r>
              <a:rPr lang="en-GB" dirty="0" err="1">
                <a:latin typeface="Times New Roman" pitchFamily="18" charset="0"/>
              </a:rPr>
              <a:t>Rietveld</a:t>
            </a:r>
            <a:r>
              <a:rPr lang="en-GB" dirty="0">
                <a:latin typeface="Times New Roman" pitchFamily="18" charset="0"/>
              </a:rPr>
              <a:t>, P., </a:t>
            </a:r>
            <a:r>
              <a:rPr lang="en-GB" dirty="0" err="1">
                <a:latin typeface="Times New Roman" pitchFamily="18" charset="0"/>
              </a:rPr>
              <a:t>Voogd</a:t>
            </a:r>
            <a:r>
              <a:rPr lang="en-GB" dirty="0">
                <a:latin typeface="Times New Roman" pitchFamily="18" charset="0"/>
              </a:rPr>
              <a:t>, H., ‘</a:t>
            </a:r>
            <a:r>
              <a:rPr lang="en-GB" dirty="0" err="1">
                <a:latin typeface="Times New Roman" pitchFamily="18" charset="0"/>
              </a:rPr>
              <a:t>Multicriteria</a:t>
            </a:r>
            <a:r>
              <a:rPr lang="en-GB" dirty="0">
                <a:latin typeface="Times New Roman" pitchFamily="18" charset="0"/>
              </a:rPr>
              <a:t> Evaluation in Physical Planning’, Elsevier Science Publisher, 1990</a:t>
            </a:r>
          </a:p>
          <a:p>
            <a:pPr>
              <a:buFontTx/>
              <a:buChar char="•"/>
            </a:pPr>
            <a:r>
              <a:rPr lang="en-GB" dirty="0" err="1">
                <a:latin typeface="Times New Roman" pitchFamily="18" charset="0"/>
              </a:rPr>
              <a:t>Soderbaum</a:t>
            </a:r>
            <a:r>
              <a:rPr lang="en-GB" dirty="0">
                <a:latin typeface="Times New Roman" pitchFamily="18" charset="0"/>
              </a:rPr>
              <a:t>, P., ‘Values ideology and politics in ecological economics’, Ecol. Econ. 28 (1999) 161-170</a:t>
            </a:r>
          </a:p>
          <a:p>
            <a:pPr>
              <a:buFontTx/>
              <a:buChar char="•"/>
            </a:pPr>
            <a:r>
              <a:rPr lang="en-GB" dirty="0">
                <a:hlinkClick r:id="rId3"/>
              </a:rPr>
              <a:t>http://www.decisionarium.hut.fi/</a:t>
            </a:r>
            <a:endParaRPr lang="en-GB" dirty="0"/>
          </a:p>
          <a:p>
            <a:pPr>
              <a:buFontTx/>
              <a:buChar char="•"/>
            </a:pPr>
            <a:r>
              <a:rPr lang="el-GR" dirty="0">
                <a:hlinkClick r:id="rId4"/>
              </a:rPr>
              <a:t>http://www.exergia.net/mcda/MCDA_default.htm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Εικόνα 1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9913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62" y="5915025"/>
            <a:ext cx="37242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ΕΝΕΡΓΕΙΑΚΗ ΠΟΛΙΤΙΚΗ ΚΑΙ ΔΙΑΧΕΙΡΙΣΗ - ΛΗΨΗ ΑΠΟΦΑΣΕΩΝ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ΔΙΑΛΕΞΗ </a:t>
            </a:r>
            <a:r>
              <a:rPr lang="el-GR" dirty="0" err="1" smtClean="0"/>
              <a:t>Νο</a:t>
            </a:r>
            <a:r>
              <a:rPr lang="el-GR" dirty="0" smtClean="0"/>
              <a:t> 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22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2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" y="823912"/>
            <a:ext cx="6943725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8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Εικόνα 3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" y="620688"/>
            <a:ext cx="6943725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2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/>
          <a:lstStyle/>
          <a:p>
            <a:r>
              <a:rPr lang="el-GR" dirty="0"/>
              <a:t>Η ΛΗΨΗ ΤΩΝ ΑΠΟΦΑΣΕΩΝ </a:t>
            </a:r>
            <a:br>
              <a:rPr lang="el-GR" dirty="0"/>
            </a:br>
            <a:r>
              <a:rPr lang="el-GR" dirty="0"/>
              <a:t>ΣΤΟ ΠΛΑΙΣΙΟ</a:t>
            </a:r>
            <a:r>
              <a:rPr lang="en-US" dirty="0"/>
              <a:t> 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ΤΗΣ ΒΙΩΣΙΜΗΣ </a:t>
            </a:r>
            <a:r>
              <a:rPr lang="el-GR" dirty="0" smtClean="0"/>
              <a:t>ΑΝΑΠΤΥΞΗΣ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3471863" y="3881438"/>
            <a:ext cx="2252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2843213" y="188913"/>
            <a:ext cx="3313112" cy="46166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latin typeface="Cambria" panose="02040503050406030204" pitchFamily="18" charset="0"/>
              </a:rPr>
              <a:t>ΟΡΙΣΜΟΙ</a:t>
            </a:r>
          </a:p>
        </p:txBody>
      </p:sp>
      <p:sp>
        <p:nvSpPr>
          <p:cNvPr id="234508" name="Text Box 12"/>
          <p:cNvSpPr txBox="1">
            <a:spLocks noChangeArrowheads="1"/>
          </p:cNvSpPr>
          <p:nvPr/>
        </p:nvSpPr>
        <p:spPr bwMode="auto">
          <a:xfrm>
            <a:off x="539750" y="1268413"/>
            <a:ext cx="273610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 smtClean="0">
                <a:latin typeface="Cambria" panose="02040503050406030204" pitchFamily="18" charset="0"/>
              </a:rPr>
              <a:t>ΛΗΨΗ ΑΠΟΦΑΣΗΣ</a:t>
            </a:r>
            <a:endParaRPr lang="en-US" sz="2400" dirty="0">
              <a:latin typeface="Cambria" panose="020405030504060302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Cambria" panose="02040503050406030204" pitchFamily="18" charset="0"/>
              </a:rPr>
              <a:t>Decision-making</a:t>
            </a:r>
            <a:endParaRPr lang="el-GR" sz="2400" dirty="0">
              <a:latin typeface="Cambria" panose="02040503050406030204" pitchFamily="18" charset="0"/>
            </a:endParaRPr>
          </a:p>
        </p:txBody>
      </p:sp>
      <p:sp>
        <p:nvSpPr>
          <p:cNvPr id="234509" name="Text Box 13"/>
          <p:cNvSpPr txBox="1">
            <a:spLocks noChangeArrowheads="1"/>
          </p:cNvSpPr>
          <p:nvPr/>
        </p:nvSpPr>
        <p:spPr bwMode="auto">
          <a:xfrm>
            <a:off x="323528" y="4005263"/>
            <a:ext cx="835292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 smtClean="0">
                <a:latin typeface="Cambria" panose="02040503050406030204" pitchFamily="18" charset="0"/>
              </a:rPr>
              <a:t>ΑΕΙΦΟΡΙΑ (</a:t>
            </a:r>
            <a:r>
              <a:rPr lang="en-US" sz="2400" dirty="0">
                <a:latin typeface="Cambria" panose="02040503050406030204" pitchFamily="18" charset="0"/>
              </a:rPr>
              <a:t>Sustainability </a:t>
            </a:r>
            <a:r>
              <a:rPr lang="el-GR" sz="2400" dirty="0">
                <a:latin typeface="Cambria" panose="02040503050406030204" pitchFamily="18" charset="0"/>
              </a:rPr>
              <a:t>) – </a:t>
            </a:r>
            <a:r>
              <a:rPr lang="el-GR" sz="2400" dirty="0" smtClean="0">
                <a:latin typeface="Cambria" panose="02040503050406030204" pitchFamily="18" charset="0"/>
              </a:rPr>
              <a:t>ΒΙΩΣΙΜΟΤΗΤΑ</a:t>
            </a:r>
            <a:endParaRPr lang="el-GR" sz="2400" dirty="0">
              <a:latin typeface="Cambria" panose="02040503050406030204" pitchFamily="18" charset="0"/>
            </a:endParaRPr>
          </a:p>
          <a:p>
            <a:pPr>
              <a:spcBef>
                <a:spcPct val="50000"/>
              </a:spcBef>
            </a:pPr>
            <a:r>
              <a:rPr lang="el-GR" sz="2400" dirty="0" smtClean="0">
                <a:latin typeface="Cambria" panose="02040503050406030204" pitchFamily="18" charset="0"/>
              </a:rPr>
              <a:t>ΑΕΙΦΟΡΟΣ ΑΝΑΠΤΥΞΗ </a:t>
            </a:r>
            <a:r>
              <a:rPr lang="en-US" sz="2400" dirty="0" smtClean="0">
                <a:latin typeface="Cambria" panose="02040503050406030204" pitchFamily="18" charset="0"/>
              </a:rPr>
              <a:t>(Sustainable </a:t>
            </a:r>
            <a:r>
              <a:rPr lang="en-US" sz="2400" dirty="0">
                <a:latin typeface="Cambria" panose="02040503050406030204" pitchFamily="18" charset="0"/>
              </a:rPr>
              <a:t>development) – </a:t>
            </a:r>
            <a:r>
              <a:rPr lang="el-GR" sz="2400" dirty="0" smtClean="0">
                <a:latin typeface="Cambria" panose="02040503050406030204" pitchFamily="18" charset="0"/>
              </a:rPr>
              <a:t>ΒΙΩΣΙΜΗ ΑΝΑΠΤΥΞΗ</a:t>
            </a:r>
            <a:endParaRPr lang="el-GR" sz="2400" dirty="0">
              <a:latin typeface="Cambria" panose="02040503050406030204" pitchFamily="18" charset="0"/>
            </a:endParaRPr>
          </a:p>
        </p:txBody>
      </p:sp>
      <p:pic>
        <p:nvPicPr>
          <p:cNvPr id="234510" name="Picture 14" descr="MCj014960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113293"/>
            <a:ext cx="1693862" cy="2085975"/>
          </a:xfrm>
          <a:prstGeom prst="rect">
            <a:avLst/>
          </a:prstGeom>
          <a:noFill/>
        </p:spPr>
      </p:pic>
      <p:pic>
        <p:nvPicPr>
          <p:cNvPr id="234511" name="Picture 15" descr="MCj014948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4797425"/>
            <a:ext cx="1444625" cy="1849438"/>
          </a:xfrm>
          <a:prstGeom prst="rect">
            <a:avLst/>
          </a:prstGeom>
          <a:noFill/>
        </p:spPr>
      </p:pic>
      <p:pic>
        <p:nvPicPr>
          <p:cNvPr id="234513" name="Picture 17" descr="j030084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113" y="1052513"/>
            <a:ext cx="1814512" cy="1528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9019"/>
            <a:ext cx="8229600" cy="706090"/>
          </a:xfrm>
        </p:spPr>
        <p:txBody>
          <a:bodyPr/>
          <a:lstStyle/>
          <a:p>
            <a:r>
              <a:rPr lang="el-GR" dirty="0" smtClean="0"/>
              <a:t>ΑΠΟΦΑΣΕΙΣ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95536" y="3212976"/>
            <a:ext cx="4040188" cy="639762"/>
          </a:xfrm>
        </p:spPr>
        <p:txBody>
          <a:bodyPr/>
          <a:lstStyle/>
          <a:p>
            <a:r>
              <a:rPr lang="el-GR" dirty="0" smtClean="0">
                <a:latin typeface="Cambria" panose="02040503050406030204" pitchFamily="18" charset="0"/>
              </a:rPr>
              <a:t>ΙΔΙΩΤΙΚΟΣ ΤΟΜΕΑΣ/ΕΠΙΧΕΙΡΗΣΕΙΣ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7"/>
          </a:xfrm>
        </p:spPr>
        <p:txBody>
          <a:bodyPr/>
          <a:lstStyle/>
          <a:p>
            <a:r>
              <a:rPr lang="el-GR" dirty="0" smtClean="0"/>
              <a:t>ΈΝΑΣ ΛΗΠΤΗΣ ΑΠΟΦΑΣΗΣ</a:t>
            </a:r>
          </a:p>
          <a:p>
            <a:r>
              <a:rPr lang="el-GR" dirty="0" smtClean="0"/>
              <a:t>ΕΝΑΣ ΣΤΟΧΟΣ</a:t>
            </a:r>
          </a:p>
          <a:p>
            <a:r>
              <a:rPr lang="el-GR" dirty="0" smtClean="0"/>
              <a:t>ΈΝΑ ΚΡΙΤΗΡΙΟ – ΠΟΣΟΤΙΚΟ</a:t>
            </a:r>
          </a:p>
          <a:p>
            <a:r>
              <a:rPr lang="el-GR" dirty="0" smtClean="0"/>
              <a:t>ΧΡΟΝΙΚΟΣ ΟΡΙΖΟΝΤΑΣ : ΠΕΡΙΟΡΙΣΜΕΝΟΣ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572000" y="3197052"/>
            <a:ext cx="4041775" cy="463896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l-GR" dirty="0"/>
              <a:t>ΔΗΜΟΣΙΟΣ ΤΟΜΕΑΣ/ΠΟΛΙΤΙΚΗ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3861048"/>
            <a:ext cx="4041775" cy="2265115"/>
          </a:xfrm>
        </p:spPr>
        <p:txBody>
          <a:bodyPr/>
          <a:lstStyle/>
          <a:p>
            <a:r>
              <a:rPr lang="el-GR" dirty="0" smtClean="0"/>
              <a:t>ΠΟΛΛΟΙ ΛΗΠΤΕΣ ΑΠΟΦΑΣΗΣ</a:t>
            </a:r>
          </a:p>
          <a:p>
            <a:r>
              <a:rPr lang="el-GR" dirty="0" smtClean="0"/>
              <a:t>ΠΟΛΛΑΠΛΟΙ ΣΤΟΧΟΙ</a:t>
            </a:r>
          </a:p>
          <a:p>
            <a:r>
              <a:rPr lang="el-GR" dirty="0" smtClean="0"/>
              <a:t>ΠΟΛΛΑ ΚΡΙΤΗΡΙΑ – ΠΟΣΟΤΙΚΑ ΚΑΙ ΠΟΙΟΤΙΚΑ</a:t>
            </a:r>
          </a:p>
          <a:p>
            <a:r>
              <a:rPr lang="el-GR" dirty="0" smtClean="0"/>
              <a:t>ΧΡΟΝΙΚΟΣ ΟΡΙΖΟΝΤΑΣ : ΜΕΓΑΛΟΣ</a:t>
            </a:r>
            <a:endParaRPr lang="en-GB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707904" y="1263510"/>
            <a:ext cx="40401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kern="0" dirty="0" smtClean="0"/>
              <a:t>ΑΤΟΜΟ – ΦΙΛΟΙ, ΟΙΚΟΓΕΝΕΙΑ, ΠΡΟΣΩΠΙΚΟΣ ΧΡΟΝΟΣ, κλπ.</a:t>
            </a:r>
          </a:p>
          <a:p>
            <a:r>
              <a:rPr lang="el-GR" kern="0" dirty="0" smtClean="0"/>
              <a:t>ΚΑΤΑΝΑΛΩΤΗΣ, ΑΓΟΡΑ</a:t>
            </a:r>
          </a:p>
          <a:p>
            <a:r>
              <a:rPr lang="el-GR" kern="0" dirty="0" smtClean="0"/>
              <a:t>ΠΟΛΙΤΗΣ ΟΡΓΑΝΩΜΕΝΗ ΚΟΙΝΩΝΙΑ</a:t>
            </a:r>
            <a:endParaRPr lang="en-GB" kern="0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 bwMode="auto">
          <a:xfrm>
            <a:off x="683567" y="1844824"/>
            <a:ext cx="2591965" cy="42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kern="0" dirty="0" smtClean="0">
                <a:latin typeface="Cambria" panose="02040503050406030204" pitchFamily="18" charset="0"/>
              </a:rPr>
              <a:t>ΠΡΟΣΩΠΙΚΕΣ</a:t>
            </a:r>
            <a:endParaRPr lang="en-GB" kern="0" dirty="0">
              <a:latin typeface="Cambria" panose="02040503050406030204" pitchFamily="18" charset="0"/>
            </a:endParaRPr>
          </a:p>
        </p:txBody>
      </p:sp>
      <p:sp>
        <p:nvSpPr>
          <p:cNvPr id="10" name="AutoShape 7"/>
          <p:cNvSpPr>
            <a:spLocks/>
          </p:cNvSpPr>
          <p:nvPr/>
        </p:nvSpPr>
        <p:spPr bwMode="auto">
          <a:xfrm>
            <a:off x="3291360" y="1374625"/>
            <a:ext cx="360363" cy="1368425"/>
          </a:xfrm>
          <a:prstGeom prst="leftBrace">
            <a:avLst>
              <a:gd name="adj1" fmla="val 31645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081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</TotalTime>
  <Words>2065</Words>
  <Application>Microsoft Office PowerPoint</Application>
  <PresentationFormat>On-screen Show (4:3)</PresentationFormat>
  <Paragraphs>390</Paragraphs>
  <Slides>36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Equation</vt:lpstr>
      <vt:lpstr>ΕΝΕΡΓΕΙΑΚΗ ΠΟΛΙΤΙΚΗ ΚΑΙ ΔΙΑΧΕΙΡΙΣΗ - ΛΗΨΗ ΑΠΟΦΑΣΕΩΝ</vt:lpstr>
      <vt:lpstr>PowerPoint Presentation</vt:lpstr>
      <vt:lpstr>PowerPoint Presentation</vt:lpstr>
      <vt:lpstr>ΕΝΕΡΓΕΙΑΚΗ ΠΟΛΙΤΙΚΗ ΚΑΙ ΔΙΑΧΕΙΡΙΣΗ - ΛΗΨΗ ΑΠΟΦΑΣΕΩΝ</vt:lpstr>
      <vt:lpstr>PowerPoint Presentation</vt:lpstr>
      <vt:lpstr>PowerPoint Presentation</vt:lpstr>
      <vt:lpstr>Η ΛΗΨΗ ΤΩΝ ΑΠΟΦΑΣΕΩΝ  ΣΤΟ ΠΛΑΙΣΙΟ  ΤΗΣ ΒΙΩΣΙΜΗΣ ΑΝΑΠΤΥΞΗΣ</vt:lpstr>
      <vt:lpstr>PowerPoint Presentation</vt:lpstr>
      <vt:lpstr>ΑΠΟΦΑΣΕΙΣ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hpolat</dc:creator>
  <cp:lastModifiedBy>Dias Haralambopoulos</cp:lastModifiedBy>
  <cp:revision>374</cp:revision>
  <dcterms:created xsi:type="dcterms:W3CDTF">2004-10-23T11:34:28Z</dcterms:created>
  <dcterms:modified xsi:type="dcterms:W3CDTF">2015-06-02T13:14:14Z</dcterms:modified>
</cp:coreProperties>
</file>