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70" r:id="rId11"/>
    <p:sldId id="275" r:id="rId12"/>
    <p:sldId id="272" r:id="rId13"/>
    <p:sldId id="271" r:id="rId14"/>
    <p:sldId id="276" r:id="rId15"/>
    <p:sldId id="278" r:id="rId16"/>
    <p:sldId id="277" r:id="rId17"/>
    <p:sldId id="273" r:id="rId18"/>
    <p:sldId id="279" r:id="rId19"/>
    <p:sldId id="274" r:id="rId20"/>
    <p:sldId id="282" r:id="rId21"/>
    <p:sldId id="280" r:id="rId22"/>
    <p:sldId id="283" r:id="rId23"/>
    <p:sldId id="284" r:id="rId24"/>
    <p:sldId id="285" r:id="rId25"/>
    <p:sldId id="286" r:id="rId26"/>
    <p:sldId id="287" r:id="rId27"/>
    <p:sldId id="291" r:id="rId28"/>
    <p:sldId id="281" r:id="rId29"/>
    <p:sldId id="288" r:id="rId30"/>
    <p:sldId id="289" r:id="rId31"/>
    <p:sldId id="290" r:id="rId32"/>
    <p:sldId id="295" r:id="rId33"/>
    <p:sldId id="297" r:id="rId34"/>
    <p:sldId id="269" r:id="rId35"/>
    <p:sldId id="292" r:id="rId36"/>
    <p:sldId id="293" r:id="rId37"/>
    <p:sldId id="298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40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7/14/2016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7/14/2016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7/14/2016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7/14/2016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7/14/2016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7/14/2016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7/14/2016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7/14/2016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7/14/2016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7/14/2016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7/14/2016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7/14/2016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7/14/2016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4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jpg"/><Relationship Id="rId4" Type="http://schemas.openxmlformats.org/officeDocument/2006/relationships/image" Target="../media/image52.jpg"/><Relationship Id="rId9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9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n.wikipedia.org/wiki/Huguenot#cite_note-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Migration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impact</a:t>
            </a:r>
            <a:r>
              <a:rPr lang="de-DE" dirty="0" smtClean="0"/>
              <a:t> on German </a:t>
            </a:r>
            <a:r>
              <a:rPr lang="de-DE" dirty="0" err="1" smtClean="0"/>
              <a:t>civil</a:t>
            </a:r>
            <a:r>
              <a:rPr lang="de-DE" dirty="0" smtClean="0"/>
              <a:t> </a:t>
            </a:r>
            <a:r>
              <a:rPr lang="de-DE" dirty="0" err="1" smtClean="0"/>
              <a:t>society</a:t>
            </a:r>
            <a:r>
              <a:rPr lang="de-DE" dirty="0" smtClean="0"/>
              <a:t>. </a:t>
            </a:r>
            <a:r>
              <a:rPr lang="de-DE" dirty="0" err="1" smtClean="0"/>
              <a:t>Present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past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Prof. Dr. Raphaela Averkorn, Jean Monnet </a:t>
            </a:r>
            <a:r>
              <a:rPr lang="de-DE" dirty="0" err="1" smtClean="0"/>
              <a:t>Chair</a:t>
            </a:r>
            <a:r>
              <a:rPr lang="de-DE" dirty="0" smtClean="0"/>
              <a:t> ad </a:t>
            </a:r>
            <a:r>
              <a:rPr lang="de-DE" dirty="0" err="1" smtClean="0"/>
              <a:t>personam</a:t>
            </a:r>
            <a:r>
              <a:rPr lang="de-DE" dirty="0" smtClean="0"/>
              <a:t>, University </a:t>
            </a:r>
            <a:r>
              <a:rPr lang="de-DE" dirty="0" err="1" smtClean="0"/>
              <a:t>of</a:t>
            </a:r>
            <a:r>
              <a:rPr lang="de-DE" dirty="0" smtClean="0"/>
              <a:t> Siegen, Germany </a:t>
            </a:r>
            <a:endParaRPr lang="de-DE" dirty="0"/>
          </a:p>
        </p:txBody>
      </p:sp>
      <p:pic>
        <p:nvPicPr>
          <p:cNvPr id="1026" name="Picture 2" descr="C:\Users\europedirect\Desktop\Uo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235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942975"/>
            <a:ext cx="2000250" cy="274319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3" y="1057275"/>
            <a:ext cx="2828925" cy="300037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63" y="1057275"/>
            <a:ext cx="2386011" cy="2786063"/>
          </a:xfrm>
          <a:prstGeom prst="rect">
            <a:avLst/>
          </a:prstGeom>
        </p:spPr>
      </p:pic>
      <p:pic>
        <p:nvPicPr>
          <p:cNvPr id="5" name="Picture 2" descr="C:\Users\europedirect\Desktop\UoA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40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927100"/>
            <a:ext cx="2794000" cy="21463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86" y="1428750"/>
            <a:ext cx="3302001" cy="2432050"/>
          </a:xfrm>
          <a:prstGeom prst="rect">
            <a:avLst/>
          </a:prstGeom>
        </p:spPr>
      </p:pic>
      <p:pic>
        <p:nvPicPr>
          <p:cNvPr id="4" name="Picture 2" descr="C:\Users\europedirect\Desktop\Uo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492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Migration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Edict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Potsdam  (Source) </a:t>
            </a:r>
            <a:endParaRPr lang="de-DE" dirty="0"/>
          </a:p>
        </p:txBody>
      </p:sp>
      <p:pic>
        <p:nvPicPr>
          <p:cNvPr id="4" name="Picture 2" descr="C:\Users\europedirect\Desktop\Uo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60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457200"/>
            <a:ext cx="8158162" cy="6015038"/>
          </a:xfrm>
          <a:prstGeom prst="rect">
            <a:avLst/>
          </a:prstGeom>
        </p:spPr>
      </p:pic>
      <p:pic>
        <p:nvPicPr>
          <p:cNvPr id="4" name="Picture 2" descr="C:\Users\europedirect\Desktop\UoA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73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00063"/>
            <a:ext cx="2457449" cy="201263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64" y="433388"/>
            <a:ext cx="2200275" cy="198596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448050"/>
            <a:ext cx="5080000" cy="21336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464" y="2081213"/>
            <a:ext cx="2071686" cy="168116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82" y="363378"/>
            <a:ext cx="1985961" cy="218598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943" y="683799"/>
            <a:ext cx="2214563" cy="173459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24" y="363378"/>
            <a:ext cx="1757362" cy="114300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0" y="3113248"/>
            <a:ext cx="3143250" cy="244792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464" y="4337211"/>
            <a:ext cx="1448118" cy="154905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146" y="4094894"/>
            <a:ext cx="1089036" cy="1277205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201090" y="3244334"/>
            <a:ext cx="3789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St. </a:t>
            </a:r>
            <a:r>
              <a:rPr lang="de-DE" b="1" dirty="0" err="1"/>
              <a:t>Bartholomew's</a:t>
            </a:r>
            <a:r>
              <a:rPr lang="de-DE" b="1" dirty="0"/>
              <a:t> Day </a:t>
            </a:r>
            <a:r>
              <a:rPr lang="de-DE" b="1" dirty="0" err="1"/>
              <a:t>massacre</a:t>
            </a:r>
            <a:endParaRPr lang="de-DE" b="1" dirty="0"/>
          </a:p>
        </p:txBody>
      </p:sp>
      <p:pic>
        <p:nvPicPr>
          <p:cNvPr id="13" name="Picture 2" descr="C:\Users\europedirect\Desktop\UoA 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71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Migration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2.2.2. The Salzburg </a:t>
            </a:r>
            <a:r>
              <a:rPr lang="de-DE" dirty="0" err="1" smtClean="0"/>
              <a:t>protestants</a:t>
            </a:r>
            <a:r>
              <a:rPr lang="de-DE" smtClean="0"/>
              <a:t> 1732  </a:t>
            </a:r>
            <a:endParaRPr lang="de-DE" dirty="0"/>
          </a:p>
          <a:p>
            <a:endParaRPr lang="de-DE" dirty="0"/>
          </a:p>
        </p:txBody>
      </p:sp>
      <p:pic>
        <p:nvPicPr>
          <p:cNvPr id="4" name="Picture 2" descr="C:\Users\europedirect\Desktop\Uo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21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7" y="425450"/>
            <a:ext cx="7620000" cy="6235700"/>
          </a:xfrm>
          <a:prstGeom prst="rect">
            <a:avLst/>
          </a:prstGeom>
        </p:spPr>
      </p:pic>
      <p:pic>
        <p:nvPicPr>
          <p:cNvPr id="3" name="Picture 2" descr="C:\Users\europedirect\Desktop\UoA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742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470" y="0"/>
            <a:ext cx="4334410" cy="6858000"/>
          </a:xfrm>
          <a:prstGeom prst="rect">
            <a:avLst/>
          </a:prstGeom>
        </p:spPr>
      </p:pic>
      <p:pic>
        <p:nvPicPr>
          <p:cNvPr id="3" name="Picture 2" descr="C:\Users\europedirect\Desktop\UoA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624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Migration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de-DE" dirty="0" err="1"/>
              <a:t>Present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pic>
        <p:nvPicPr>
          <p:cNvPr id="4" name="Picture 2" descr="C:\Users\europedirect\Desktop\Uo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895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346075"/>
            <a:ext cx="6096000" cy="43942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350" y="2159000"/>
            <a:ext cx="6070600" cy="4699000"/>
          </a:xfrm>
          <a:prstGeom prst="rect">
            <a:avLst/>
          </a:prstGeom>
        </p:spPr>
      </p:pic>
      <p:pic>
        <p:nvPicPr>
          <p:cNvPr id="5" name="Picture 2" descr="C:\Users\europedirect\Desktop\Uo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2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Migration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impact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1.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</a:p>
          <a:p>
            <a:r>
              <a:rPr lang="de-DE" dirty="0" smtClean="0"/>
              <a:t>2. </a:t>
            </a:r>
            <a:r>
              <a:rPr lang="de-DE" dirty="0"/>
              <a:t> </a:t>
            </a:r>
            <a:r>
              <a:rPr lang="de-DE" dirty="0" err="1" smtClean="0"/>
              <a:t>Past</a:t>
            </a:r>
            <a:r>
              <a:rPr lang="de-DE" dirty="0" smtClean="0"/>
              <a:t> </a:t>
            </a:r>
          </a:p>
          <a:p>
            <a:r>
              <a:rPr lang="de-DE" dirty="0" smtClean="0"/>
              <a:t>2.1. Germany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country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/>
              <a:t> </a:t>
            </a:r>
            <a:r>
              <a:rPr lang="de-DE" dirty="0" err="1" smtClean="0"/>
              <a:t>migration</a:t>
            </a:r>
            <a:r>
              <a:rPr lang="de-DE" dirty="0" smtClean="0"/>
              <a:t> </a:t>
            </a:r>
          </a:p>
          <a:p>
            <a:r>
              <a:rPr lang="de-DE" dirty="0" smtClean="0"/>
              <a:t>2.1.1. The </a:t>
            </a:r>
            <a:r>
              <a:rPr lang="de-DE" dirty="0" err="1" smtClean="0"/>
              <a:t>mercenaries</a:t>
            </a:r>
            <a:r>
              <a:rPr lang="de-DE" dirty="0" smtClean="0"/>
              <a:t> </a:t>
            </a:r>
          </a:p>
          <a:p>
            <a:r>
              <a:rPr lang="de-DE" dirty="0" smtClean="0"/>
              <a:t>2.1.2. The 19th </a:t>
            </a:r>
            <a:r>
              <a:rPr lang="de-DE" dirty="0" err="1" smtClean="0"/>
              <a:t>century</a:t>
            </a:r>
            <a:r>
              <a:rPr lang="de-DE" dirty="0" smtClean="0"/>
              <a:t> </a:t>
            </a:r>
          </a:p>
          <a:p>
            <a:r>
              <a:rPr lang="de-DE" dirty="0" smtClean="0"/>
              <a:t>2.2. Germany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country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immigration</a:t>
            </a:r>
            <a:r>
              <a:rPr lang="de-DE" dirty="0" smtClean="0"/>
              <a:t> </a:t>
            </a:r>
          </a:p>
          <a:p>
            <a:r>
              <a:rPr lang="de-DE" dirty="0" smtClean="0"/>
              <a:t>2.2.1. The </a:t>
            </a:r>
            <a:r>
              <a:rPr lang="de-DE" dirty="0" err="1" smtClean="0"/>
              <a:t>Huguenots</a:t>
            </a:r>
            <a:r>
              <a:rPr lang="de-DE" dirty="0" smtClean="0"/>
              <a:t> </a:t>
            </a:r>
          </a:p>
          <a:p>
            <a:r>
              <a:rPr lang="de-DE" dirty="0" smtClean="0"/>
              <a:t>2.2.2. The Salzburg </a:t>
            </a:r>
            <a:r>
              <a:rPr lang="de-DE" dirty="0" err="1" smtClean="0"/>
              <a:t>protestants</a:t>
            </a:r>
            <a:r>
              <a:rPr lang="de-DE" dirty="0" smtClean="0"/>
              <a:t> </a:t>
            </a:r>
          </a:p>
          <a:p>
            <a:r>
              <a:rPr lang="de-DE" dirty="0" smtClean="0"/>
              <a:t>3. </a:t>
            </a:r>
            <a:r>
              <a:rPr lang="de-DE" dirty="0" err="1" smtClean="0"/>
              <a:t>Present</a:t>
            </a:r>
            <a:r>
              <a:rPr lang="de-DE" dirty="0" smtClean="0"/>
              <a:t> </a:t>
            </a:r>
          </a:p>
          <a:p>
            <a:r>
              <a:rPr lang="de-DE" dirty="0" smtClean="0"/>
              <a:t>3.1. The 20th </a:t>
            </a:r>
            <a:r>
              <a:rPr lang="de-DE" dirty="0" err="1" smtClean="0"/>
              <a:t>and</a:t>
            </a:r>
            <a:r>
              <a:rPr lang="de-DE" dirty="0" smtClean="0"/>
              <a:t> 21st </a:t>
            </a:r>
            <a:r>
              <a:rPr lang="de-DE" dirty="0" err="1" smtClean="0"/>
              <a:t>centuries</a:t>
            </a:r>
            <a:r>
              <a:rPr lang="de-DE" dirty="0" smtClean="0"/>
              <a:t> </a:t>
            </a:r>
          </a:p>
          <a:p>
            <a:r>
              <a:rPr lang="de-DE" dirty="0" smtClean="0"/>
              <a:t>3.1.1. WWII</a:t>
            </a:r>
          </a:p>
          <a:p>
            <a:r>
              <a:rPr lang="de-DE" dirty="0" smtClean="0"/>
              <a:t>3.1.2.  Migration in </a:t>
            </a:r>
            <a:r>
              <a:rPr lang="de-DE" dirty="0" err="1" smtClean="0"/>
              <a:t>the</a:t>
            </a:r>
            <a:r>
              <a:rPr lang="de-DE" dirty="0" smtClean="0"/>
              <a:t> 1960s </a:t>
            </a:r>
          </a:p>
          <a:p>
            <a:r>
              <a:rPr lang="de-DE" dirty="0" smtClean="0"/>
              <a:t>3.1.3. Life </a:t>
            </a:r>
            <a:r>
              <a:rPr lang="de-DE" dirty="0"/>
              <a:t>style </a:t>
            </a:r>
            <a:r>
              <a:rPr lang="de-DE" dirty="0" err="1"/>
              <a:t>migration</a:t>
            </a:r>
            <a:r>
              <a:rPr lang="de-DE" dirty="0"/>
              <a:t> </a:t>
            </a:r>
          </a:p>
          <a:p>
            <a:r>
              <a:rPr lang="de-DE" dirty="0" smtClean="0"/>
              <a:t>3.1.4. The </a:t>
            </a:r>
            <a:r>
              <a:rPr lang="de-DE" dirty="0" err="1" smtClean="0"/>
              <a:t>refugee</a:t>
            </a:r>
            <a:r>
              <a:rPr lang="de-DE" dirty="0" smtClean="0"/>
              <a:t> </a:t>
            </a:r>
            <a:r>
              <a:rPr lang="de-DE" dirty="0" err="1" smtClean="0"/>
              <a:t>crisis</a:t>
            </a:r>
            <a:r>
              <a:rPr lang="de-DE" dirty="0" smtClean="0"/>
              <a:t> </a:t>
            </a:r>
          </a:p>
        </p:txBody>
      </p:sp>
      <p:pic>
        <p:nvPicPr>
          <p:cNvPr id="4" name="Picture 2" descr="C:\Users\europedirect\Desktop\Uo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044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30" y="0"/>
            <a:ext cx="4870739" cy="6858000"/>
          </a:xfrm>
          <a:prstGeom prst="rect">
            <a:avLst/>
          </a:prstGeom>
        </p:spPr>
      </p:pic>
      <p:pic>
        <p:nvPicPr>
          <p:cNvPr id="3" name="Picture 2" descr="C:\Users\europedirect\Desktop\UoA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843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22300"/>
            <a:ext cx="7620000" cy="5613400"/>
          </a:xfrm>
          <a:prstGeom prst="rect">
            <a:avLst/>
          </a:prstGeom>
        </p:spPr>
      </p:pic>
      <p:pic>
        <p:nvPicPr>
          <p:cNvPr id="4" name="Picture 2" descr="C:\Users\europedirect\Desktop\UoA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640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215900"/>
            <a:ext cx="7493000" cy="4826000"/>
          </a:xfrm>
          <a:prstGeom prst="rect">
            <a:avLst/>
          </a:prstGeom>
        </p:spPr>
      </p:pic>
      <p:pic>
        <p:nvPicPr>
          <p:cNvPr id="3" name="Picture 2" descr="C:\Users\europedirect\Desktop\UoA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066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2" y="561975"/>
            <a:ext cx="7493000" cy="5448300"/>
          </a:xfrm>
          <a:prstGeom prst="rect">
            <a:avLst/>
          </a:prstGeom>
        </p:spPr>
      </p:pic>
      <p:pic>
        <p:nvPicPr>
          <p:cNvPr id="3" name="Picture 2" descr="C:\Users\europedirect\Desktop\UoA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571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876300"/>
            <a:ext cx="7620000" cy="5105400"/>
          </a:xfrm>
          <a:prstGeom prst="rect">
            <a:avLst/>
          </a:prstGeom>
        </p:spPr>
      </p:pic>
      <p:pic>
        <p:nvPicPr>
          <p:cNvPr id="3" name="Picture 2" descr="C:\Users\europedirect\Desktop\UoA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243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45" y="228600"/>
            <a:ext cx="6917635" cy="685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8" y="100013"/>
            <a:ext cx="4870739" cy="6858000"/>
          </a:xfrm>
          <a:prstGeom prst="rect">
            <a:avLst/>
          </a:prstGeom>
        </p:spPr>
      </p:pic>
      <p:pic>
        <p:nvPicPr>
          <p:cNvPr id="4" name="Picture 2" descr="C:\Users\europedirect\Desktop\Uo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723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Migration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Immigration in </a:t>
            </a:r>
            <a:r>
              <a:rPr lang="de-DE" dirty="0" err="1" smtClean="0"/>
              <a:t>the</a:t>
            </a:r>
            <a:r>
              <a:rPr lang="de-DE" dirty="0" smtClean="0"/>
              <a:t> 1960s</a:t>
            </a:r>
          </a:p>
          <a:p>
            <a:r>
              <a:rPr lang="de-DE" dirty="0" smtClean="0"/>
              <a:t>Political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reactions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today</a:t>
            </a:r>
            <a:r>
              <a:rPr lang="de-DE" dirty="0" smtClean="0"/>
              <a:t>  </a:t>
            </a:r>
            <a:endParaRPr lang="de-DE" dirty="0"/>
          </a:p>
        </p:txBody>
      </p:sp>
      <p:pic>
        <p:nvPicPr>
          <p:cNvPr id="4" name="Picture 2" descr="C:\Users\europedirect\Desktop\Uo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054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Migration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"guest worker" (literal translation).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refers to foreign or migrant workers, particularly those who had moved to West Germany (BRD) mainly in the 1960s and 1970s, seeking work as part of a formal guest worker </a:t>
            </a:r>
            <a:r>
              <a:rPr lang="en-US" dirty="0" err="1" smtClean="0"/>
              <a:t>programme</a:t>
            </a:r>
            <a:r>
              <a:rPr lang="en-US" dirty="0" smtClean="0"/>
              <a:t> (mainly from Greece, Spain, Italy, Portugal and Turkey) </a:t>
            </a:r>
          </a:p>
          <a:p>
            <a:r>
              <a:rPr lang="en-US" dirty="0"/>
              <a:t>East Germany (DDR) had a similar </a:t>
            </a:r>
            <a:r>
              <a:rPr lang="en-US" dirty="0" err="1"/>
              <a:t>programme</a:t>
            </a:r>
            <a:r>
              <a:rPr lang="en-US" dirty="0"/>
              <a:t> and referred to the workers as "</a:t>
            </a:r>
            <a:r>
              <a:rPr lang="en-US" dirty="0" err="1" smtClean="0"/>
              <a:t>Vertragsarbeiter</a:t>
            </a:r>
            <a:r>
              <a:rPr lang="en-US" dirty="0" smtClean="0"/>
              <a:t>“ (mainly from communist partner countries like Cuba, North Vietnam, Angola, Mozambique)</a:t>
            </a:r>
            <a:endParaRPr lang="de-DE" dirty="0"/>
          </a:p>
        </p:txBody>
      </p:sp>
      <p:pic>
        <p:nvPicPr>
          <p:cNvPr id="4" name="Picture 2" descr="C:\Users\europedirect\Desktop\Uo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534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" y="122301"/>
            <a:ext cx="4023360" cy="404164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55" y="122301"/>
            <a:ext cx="4023360" cy="267004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20" y="417195"/>
            <a:ext cx="4023360" cy="402336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55" y="2336292"/>
            <a:ext cx="4023360" cy="26517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" y="4005072"/>
            <a:ext cx="4023360" cy="2852928"/>
          </a:xfrm>
          <a:prstGeom prst="rect">
            <a:avLst/>
          </a:prstGeom>
        </p:spPr>
      </p:pic>
      <p:pic>
        <p:nvPicPr>
          <p:cNvPr id="8" name="Picture 2" descr="C:\Users\europedirect\Desktop\uoa sum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714" y="5308270"/>
            <a:ext cx="1560286" cy="105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711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0"/>
            <a:ext cx="4023360" cy="285292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62" y="308444"/>
            <a:ext cx="4023360" cy="391363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661475"/>
            <a:ext cx="4023360" cy="407822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01" y="850963"/>
            <a:ext cx="4023360" cy="5888736"/>
          </a:xfrm>
          <a:prstGeom prst="rect">
            <a:avLst/>
          </a:prstGeom>
        </p:spPr>
      </p:pic>
      <p:pic>
        <p:nvPicPr>
          <p:cNvPr id="7" name="Picture 2" descr="C:\Users\europedirect\Desktop\uoa sum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76" y="4952011"/>
            <a:ext cx="1560286" cy="105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81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Migration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2.1.1. </a:t>
            </a:r>
            <a:r>
              <a:rPr lang="de-DE" dirty="0" err="1" smtClean="0"/>
              <a:t>Past</a:t>
            </a:r>
            <a:r>
              <a:rPr lang="de-DE" dirty="0" smtClean="0"/>
              <a:t>  - The Holy German Empire (9th </a:t>
            </a:r>
            <a:r>
              <a:rPr lang="de-DE" dirty="0" err="1" smtClean="0"/>
              <a:t>century</a:t>
            </a:r>
            <a:r>
              <a:rPr lang="de-DE" dirty="0" smtClean="0"/>
              <a:t> – 1806), </a:t>
            </a:r>
            <a:r>
              <a:rPr lang="de-DE" dirty="0" err="1" smtClean="0"/>
              <a:t>Prussia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German Empire (1871-1918)</a:t>
            </a:r>
          </a:p>
          <a:p>
            <a:pPr lvl="1"/>
            <a:r>
              <a:rPr lang="de-DE" dirty="0" smtClean="0"/>
              <a:t>Germany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a </a:t>
            </a:r>
            <a:r>
              <a:rPr lang="de-DE" dirty="0" err="1" smtClean="0"/>
              <a:t>country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migration</a:t>
            </a:r>
            <a:r>
              <a:rPr lang="de-DE" dirty="0" smtClean="0"/>
              <a:t> </a:t>
            </a:r>
            <a:r>
              <a:rPr lang="de-DE" dirty="0" err="1" smtClean="0"/>
              <a:t>since</a:t>
            </a:r>
            <a:r>
              <a:rPr lang="de-DE" dirty="0" smtClean="0"/>
              <a:t> </a:t>
            </a:r>
            <a:r>
              <a:rPr lang="de-DE" dirty="0" err="1" smtClean="0"/>
              <a:t>ever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Middle</a:t>
            </a:r>
            <a:r>
              <a:rPr lang="de-DE" dirty="0" smtClean="0"/>
              <a:t> Ages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mention</a:t>
            </a:r>
            <a:r>
              <a:rPr lang="de-DE" dirty="0" smtClean="0"/>
              <a:t> </a:t>
            </a:r>
            <a:r>
              <a:rPr lang="de-DE" dirty="0" err="1" smtClean="0"/>
              <a:t>migration</a:t>
            </a:r>
            <a:r>
              <a:rPr lang="de-DE" dirty="0" smtClean="0"/>
              <a:t> e.g. </a:t>
            </a:r>
            <a:r>
              <a:rPr lang="de-DE" dirty="0" err="1" smtClean="0"/>
              <a:t>to</a:t>
            </a:r>
            <a:r>
              <a:rPr lang="de-DE" dirty="0" smtClean="0"/>
              <a:t> East </a:t>
            </a:r>
            <a:r>
              <a:rPr lang="de-DE" dirty="0" err="1" smtClean="0"/>
              <a:t>Prussia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participation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crusades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waves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migration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30 </a:t>
            </a:r>
            <a:r>
              <a:rPr lang="de-DE" dirty="0" err="1" smtClean="0"/>
              <a:t>Years</a:t>
            </a:r>
            <a:r>
              <a:rPr lang="de-DE" dirty="0" smtClean="0"/>
              <a:t> War (1618-1648)</a:t>
            </a:r>
          </a:p>
          <a:p>
            <a:pPr lvl="1"/>
            <a:r>
              <a:rPr lang="de-DE" dirty="0" err="1" smtClean="0"/>
              <a:t>Reasons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migration</a:t>
            </a:r>
            <a:r>
              <a:rPr lang="de-DE" dirty="0" smtClean="0"/>
              <a:t> (e.g. </a:t>
            </a:r>
            <a:r>
              <a:rPr lang="de-DE" dirty="0" err="1" smtClean="0"/>
              <a:t>political</a:t>
            </a:r>
            <a:r>
              <a:rPr lang="de-DE" dirty="0" smtClean="0"/>
              <a:t> </a:t>
            </a:r>
            <a:r>
              <a:rPr lang="de-DE" dirty="0" err="1" smtClean="0"/>
              <a:t>expansion</a:t>
            </a:r>
            <a:r>
              <a:rPr lang="de-DE" dirty="0" smtClean="0"/>
              <a:t>, </a:t>
            </a:r>
            <a:r>
              <a:rPr lang="de-DE" dirty="0" err="1" smtClean="0"/>
              <a:t>economic</a:t>
            </a:r>
            <a:r>
              <a:rPr lang="de-DE" dirty="0" smtClean="0"/>
              <a:t> </a:t>
            </a:r>
            <a:r>
              <a:rPr lang="de-DE" dirty="0" err="1" smtClean="0"/>
              <a:t>reasons</a:t>
            </a:r>
            <a:r>
              <a:rPr lang="de-DE" dirty="0" smtClean="0"/>
              <a:t>, </a:t>
            </a:r>
            <a:r>
              <a:rPr lang="de-DE" dirty="0" err="1" smtClean="0"/>
              <a:t>business</a:t>
            </a:r>
            <a:r>
              <a:rPr lang="de-DE" dirty="0" smtClean="0"/>
              <a:t>, </a:t>
            </a:r>
            <a:r>
              <a:rPr lang="de-DE" dirty="0" err="1" smtClean="0"/>
              <a:t>adventures</a:t>
            </a:r>
            <a:r>
              <a:rPr lang="de-DE" dirty="0" smtClean="0"/>
              <a:t>, </a:t>
            </a:r>
            <a:r>
              <a:rPr lang="de-DE" dirty="0" err="1" smtClean="0"/>
              <a:t>religious</a:t>
            </a:r>
            <a:r>
              <a:rPr lang="de-DE" dirty="0" smtClean="0"/>
              <a:t> </a:t>
            </a:r>
            <a:r>
              <a:rPr lang="de-DE" dirty="0" err="1" smtClean="0"/>
              <a:t>reasons</a:t>
            </a:r>
            <a:r>
              <a:rPr lang="de-DE" dirty="0" smtClean="0"/>
              <a:t>)</a:t>
            </a:r>
          </a:p>
          <a:p>
            <a:pPr marL="457200" lvl="1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2" descr="C:\Users\europedirect\Desktop\Uo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789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4" y="269004"/>
            <a:ext cx="5715000" cy="37242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442" y="396978"/>
            <a:ext cx="5715000" cy="37338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62" y="3486150"/>
            <a:ext cx="4929188" cy="3257550"/>
          </a:xfrm>
          <a:prstGeom prst="rect">
            <a:avLst/>
          </a:prstGeom>
        </p:spPr>
      </p:pic>
      <p:pic>
        <p:nvPicPr>
          <p:cNvPr id="6" name="Picture 2" descr="C:\Users\europedirect\Desktop\uoa sum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714" y="5308270"/>
            <a:ext cx="1560286" cy="105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748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42" y="131352"/>
            <a:ext cx="4808192" cy="6858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00" y="1645827"/>
            <a:ext cx="5715000" cy="3829050"/>
          </a:xfrm>
          <a:prstGeom prst="rect">
            <a:avLst/>
          </a:prstGeom>
        </p:spPr>
      </p:pic>
      <p:pic>
        <p:nvPicPr>
          <p:cNvPr id="2050" name="Picture 2" descr="C:\Users\europedirect\Desktop\uoa sum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714" y="0"/>
            <a:ext cx="1560286" cy="105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884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Migration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3.1.3. Life style </a:t>
            </a:r>
            <a:r>
              <a:rPr lang="de-DE" dirty="0" err="1"/>
              <a:t>migration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pic>
        <p:nvPicPr>
          <p:cNvPr id="4" name="Picture 2" descr="C:\Users\europedirect\Desktop\Uo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100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231775"/>
            <a:ext cx="2794000" cy="2336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5" y="977900"/>
            <a:ext cx="2876550" cy="159067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8" y="3157538"/>
            <a:ext cx="2600325" cy="21145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3157538"/>
            <a:ext cx="2400299" cy="1905000"/>
          </a:xfrm>
          <a:prstGeom prst="rect">
            <a:avLst/>
          </a:prstGeom>
        </p:spPr>
      </p:pic>
      <p:pic>
        <p:nvPicPr>
          <p:cNvPr id="6" name="Picture 2" descr="C:\Users\europedirect\Desktop\UoA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549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Migration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3.1.4. The </a:t>
            </a:r>
            <a:r>
              <a:rPr lang="de-DE" dirty="0" err="1"/>
              <a:t>refugee</a:t>
            </a:r>
            <a:r>
              <a:rPr lang="de-DE" dirty="0"/>
              <a:t> </a:t>
            </a:r>
            <a:r>
              <a:rPr lang="de-DE" dirty="0" err="1"/>
              <a:t>crisis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pic>
        <p:nvPicPr>
          <p:cNvPr id="4" name="Picture 2" descr="C:\Users\europedirect\Desktop\Uo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4517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00038"/>
            <a:ext cx="2914650" cy="31146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38" y="860425"/>
            <a:ext cx="2794000" cy="19939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566737"/>
            <a:ext cx="2794000" cy="1524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3414713"/>
            <a:ext cx="2794000" cy="20828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04" y="3252648"/>
            <a:ext cx="3715268" cy="198147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14" y="2373313"/>
            <a:ext cx="2794000" cy="20828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51" y="4916488"/>
            <a:ext cx="2095500" cy="1162050"/>
          </a:xfrm>
          <a:prstGeom prst="rect">
            <a:avLst/>
          </a:prstGeom>
        </p:spPr>
      </p:pic>
      <p:pic>
        <p:nvPicPr>
          <p:cNvPr id="10" name="Picture 2" descr="C:\Users\europedirect\Desktop\UoA 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560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528638"/>
            <a:ext cx="1743075" cy="257175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748665"/>
            <a:ext cx="2771774" cy="213169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61" y="1086612"/>
            <a:ext cx="2771776" cy="2013776"/>
          </a:xfrm>
          <a:prstGeom prst="rect">
            <a:avLst/>
          </a:prstGeom>
        </p:spPr>
      </p:pic>
      <p:pic>
        <p:nvPicPr>
          <p:cNvPr id="5" name="Picture 2" descr="C:\Users\europedirect\Desktop\UoA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265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Migration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ATTENTION!</a:t>
            </a:r>
            <a:endParaRPr lang="de-DE" dirty="0"/>
          </a:p>
        </p:txBody>
      </p:sp>
      <p:pic>
        <p:nvPicPr>
          <p:cNvPr id="4" name="Picture 2" descr="C:\Users\europedirect\Desktop\Uo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87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Migration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2.1.1. The </a:t>
            </a:r>
            <a:r>
              <a:rPr lang="de-DE" dirty="0" err="1" smtClean="0"/>
              <a:t>mercenaries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4" name="Picture 2" descr="C:\Users\europedirect\Desktop\Uo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408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88" y="769938"/>
            <a:ext cx="7366000" cy="5461000"/>
          </a:xfrm>
          <a:prstGeom prst="rect">
            <a:avLst/>
          </a:prstGeom>
        </p:spPr>
      </p:pic>
      <p:pic>
        <p:nvPicPr>
          <p:cNvPr id="3" name="Picture 2" descr="C:\Users\europedirect\Desktop\UoA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127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Migration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2.1.2. The 19th </a:t>
            </a:r>
            <a:r>
              <a:rPr lang="de-DE" dirty="0" err="1"/>
              <a:t>century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 smtClean="0"/>
              <a:t>Migration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Americas</a:t>
            </a:r>
            <a:r>
              <a:rPr lang="de-DE" dirty="0" smtClean="0"/>
              <a:t> </a:t>
            </a:r>
            <a:endParaRPr lang="de-DE" dirty="0"/>
          </a:p>
          <a:p>
            <a:endParaRPr lang="de-DE" dirty="0"/>
          </a:p>
        </p:txBody>
      </p:sp>
      <p:pic>
        <p:nvPicPr>
          <p:cNvPr id="4" name="Picture 2" descr="C:\Users\europedirect\Desktop\Uo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26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546100"/>
            <a:ext cx="7747000" cy="5765800"/>
          </a:xfrm>
          <a:prstGeom prst="rect">
            <a:avLst/>
          </a:prstGeom>
        </p:spPr>
      </p:pic>
      <p:pic>
        <p:nvPicPr>
          <p:cNvPr id="3" name="Picture 2" descr="C:\Users\europedirect\Desktop\UoA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048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Migration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2.2. Germany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country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immigration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pic>
        <p:nvPicPr>
          <p:cNvPr id="4" name="Picture 2" descr="C:\Users\europedirect\Desktop\Uo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1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Migration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2.2.1. The </a:t>
            </a:r>
            <a:r>
              <a:rPr lang="de-DE" dirty="0" err="1" smtClean="0"/>
              <a:t>Huguenots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Calvinist </a:t>
            </a:r>
            <a:r>
              <a:rPr lang="de-DE" dirty="0" err="1" smtClean="0"/>
              <a:t>is</a:t>
            </a:r>
            <a:r>
              <a:rPr lang="de-DE" dirty="0" smtClean="0"/>
              <a:t> a French Protestant </a:t>
            </a:r>
            <a:r>
              <a:rPr lang="de-DE" dirty="0" err="1" smtClean="0"/>
              <a:t>branch</a:t>
            </a:r>
            <a:r>
              <a:rPr lang="de-DE" dirty="0" smtClean="0"/>
              <a:t> </a:t>
            </a:r>
            <a:r>
              <a:rPr lang="de-DE" dirty="0" err="1" smtClean="0"/>
              <a:t>founded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1530s </a:t>
            </a:r>
            <a:r>
              <a:rPr lang="de-DE" dirty="0" err="1" smtClean="0"/>
              <a:t>by</a:t>
            </a:r>
            <a:r>
              <a:rPr lang="de-DE" dirty="0" smtClean="0"/>
              <a:t> John Calvin  </a:t>
            </a:r>
          </a:p>
          <a:p>
            <a:pPr lvl="1"/>
            <a:r>
              <a:rPr lang="de-DE" dirty="0" smtClean="0"/>
              <a:t>1598 King Henry IV </a:t>
            </a:r>
            <a:r>
              <a:rPr lang="de-DE" dirty="0" err="1" smtClean="0"/>
              <a:t>of</a:t>
            </a:r>
            <a:r>
              <a:rPr lang="de-DE" dirty="0" smtClean="0"/>
              <a:t> France: </a:t>
            </a:r>
            <a:r>
              <a:rPr lang="de-DE" dirty="0" err="1" smtClean="0"/>
              <a:t>Edict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Nantes (</a:t>
            </a:r>
            <a:r>
              <a:rPr lang="de-DE" dirty="0" err="1" smtClean="0"/>
              <a:t>religious</a:t>
            </a:r>
            <a:r>
              <a:rPr lang="de-DE" dirty="0" smtClean="0"/>
              <a:t>, </a:t>
            </a:r>
            <a:r>
              <a:rPr lang="de-DE" dirty="0" err="1" smtClean="0"/>
              <a:t>political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military</a:t>
            </a:r>
            <a:r>
              <a:rPr lang="de-DE" dirty="0" smtClean="0"/>
              <a:t> </a:t>
            </a:r>
            <a:r>
              <a:rPr lang="de-DE" dirty="0" err="1" smtClean="0"/>
              <a:t>autonomy</a:t>
            </a:r>
            <a:r>
              <a:rPr lang="de-DE" dirty="0" smtClean="0"/>
              <a:t>) </a:t>
            </a:r>
          </a:p>
          <a:p>
            <a:pPr lvl="1"/>
            <a:r>
              <a:rPr lang="de-DE" dirty="0" smtClean="0"/>
              <a:t>1685 King Louis XIV </a:t>
            </a:r>
            <a:r>
              <a:rPr lang="de-DE" dirty="0" err="1" smtClean="0"/>
              <a:t>of</a:t>
            </a:r>
            <a:r>
              <a:rPr lang="de-DE" dirty="0" smtClean="0"/>
              <a:t> France: </a:t>
            </a:r>
            <a:r>
              <a:rPr lang="de-DE" dirty="0" err="1" smtClean="0"/>
              <a:t>Edict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Fontainebleau</a:t>
            </a:r>
            <a:r>
              <a:rPr lang="de-DE" dirty="0" smtClean="0"/>
              <a:t> (</a:t>
            </a:r>
            <a:r>
              <a:rPr lang="de-DE" dirty="0" err="1" smtClean="0"/>
              <a:t>abolishment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legal </a:t>
            </a:r>
            <a:r>
              <a:rPr lang="de-DE" dirty="0" err="1" smtClean="0"/>
              <a:t>recognition</a:t>
            </a:r>
            <a:r>
              <a:rPr lang="de-DE" dirty="0" smtClean="0"/>
              <a:t>, </a:t>
            </a:r>
            <a:r>
              <a:rPr lang="de-DE" dirty="0" err="1" smtClean="0"/>
              <a:t>forced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convert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leave</a:t>
            </a:r>
            <a:r>
              <a:rPr lang="de-DE" dirty="0" smtClean="0"/>
              <a:t> </a:t>
            </a:r>
          </a:p>
          <a:p>
            <a:pPr lvl="1"/>
            <a:r>
              <a:rPr lang="en-US" dirty="0"/>
              <a:t>nearly three-quarters </a:t>
            </a:r>
            <a:r>
              <a:rPr lang="en-US" dirty="0" smtClean="0"/>
              <a:t>of them eventually </a:t>
            </a:r>
            <a:r>
              <a:rPr lang="en-US" dirty="0"/>
              <a:t>were </a:t>
            </a:r>
            <a:r>
              <a:rPr lang="en-US" dirty="0" smtClean="0"/>
              <a:t>killed</a:t>
            </a:r>
            <a:r>
              <a:rPr lang="en-US" baseline="30000" dirty="0" smtClean="0">
                <a:hlinkClick r:id="rId2"/>
              </a:rPr>
              <a:t>[</a:t>
            </a:r>
            <a:r>
              <a:rPr lang="en-US" baseline="30000" dirty="0" smtClean="0"/>
              <a:t> </a:t>
            </a:r>
            <a:r>
              <a:rPr lang="en-US" dirty="0" smtClean="0"/>
              <a:t>or </a:t>
            </a:r>
            <a:r>
              <a:rPr lang="en-US" dirty="0"/>
              <a:t>submitted, </a:t>
            </a:r>
            <a:endParaRPr lang="en-US" dirty="0" smtClean="0"/>
          </a:p>
          <a:p>
            <a:pPr lvl="1"/>
            <a:r>
              <a:rPr lang="en-US" dirty="0" smtClean="0"/>
              <a:t>roughly </a:t>
            </a:r>
            <a:r>
              <a:rPr lang="en-US" dirty="0"/>
              <a:t>500,000 Huguenots had fled France by the early 18th </a:t>
            </a:r>
            <a:r>
              <a:rPr lang="en-US" dirty="0" smtClean="0"/>
              <a:t>century</a:t>
            </a:r>
          </a:p>
          <a:p>
            <a:pPr lvl="1"/>
            <a:r>
              <a:rPr lang="en-US" dirty="0" smtClean="0"/>
              <a:t>They went to</a:t>
            </a:r>
            <a:r>
              <a:rPr lang="en-US" dirty="0"/>
              <a:t>: England, Wales, Scotland, Denmark, Sweden, Switzerland, the Dutch Republic, the Electorate of Brandenburg and Electorate of the Palatinate in the Holy Roman Empire, the Duchy of Prussia, the Channel Islands, and </a:t>
            </a:r>
            <a:r>
              <a:rPr lang="en-US" dirty="0" smtClean="0"/>
              <a:t>Ireland, Dutch </a:t>
            </a:r>
            <a:r>
              <a:rPr lang="en-US" dirty="0"/>
              <a:t>Cape Colony in South Africa, the Dutch East Indies, the Caribbean, New Netherland, </a:t>
            </a:r>
            <a:r>
              <a:rPr lang="en-US" dirty="0" smtClean="0"/>
              <a:t>the </a:t>
            </a:r>
            <a:r>
              <a:rPr lang="en-US" dirty="0"/>
              <a:t>English colonies in North America, and Quebec, </a:t>
            </a:r>
            <a:endParaRPr lang="en-US" dirty="0" smtClean="0"/>
          </a:p>
          <a:p>
            <a:pPr lvl="1"/>
            <a:r>
              <a:rPr lang="en-US" dirty="0" smtClean="0"/>
              <a:t>They were </a:t>
            </a:r>
            <a:r>
              <a:rPr lang="en-US" dirty="0"/>
              <a:t>generally accepted and allowed to worship </a:t>
            </a:r>
            <a:r>
              <a:rPr lang="en-US" dirty="0" smtClean="0"/>
              <a:t>freely</a:t>
            </a:r>
          </a:p>
          <a:p>
            <a:pPr lvl="1"/>
            <a:r>
              <a:rPr lang="en-US" dirty="0" smtClean="0"/>
              <a:t>They contributed to the economic growth of those countries </a:t>
            </a:r>
            <a:endParaRPr lang="de-DE" dirty="0"/>
          </a:p>
          <a:p>
            <a:endParaRPr lang="de-DE" dirty="0"/>
          </a:p>
        </p:txBody>
      </p:sp>
      <p:pic>
        <p:nvPicPr>
          <p:cNvPr id="4" name="Picture 2" descr="C:\Users\europedirect\Desktop\UoA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19" y="0"/>
            <a:ext cx="915881" cy="2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840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itierfähig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TM03457503[[fn=Zitierfähig]]</Template>
  <TotalTime>1</TotalTime>
  <Words>570</Words>
  <Application>Microsoft Office PowerPoint</Application>
  <PresentationFormat>Προσαρμογή</PresentationFormat>
  <Paragraphs>59</Paragraphs>
  <Slides>37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38" baseType="lpstr">
      <vt:lpstr>Zitierfähig</vt:lpstr>
      <vt:lpstr>Migration and its impact on German civil society. Present and past </vt:lpstr>
      <vt:lpstr>Migration and its impact </vt:lpstr>
      <vt:lpstr>Migration and its impact </vt:lpstr>
      <vt:lpstr>Migration and its impact </vt:lpstr>
      <vt:lpstr>Παρουσίαση του PowerPoint</vt:lpstr>
      <vt:lpstr>Migration and its impact </vt:lpstr>
      <vt:lpstr>Παρουσίαση του PowerPoint</vt:lpstr>
      <vt:lpstr>Migration and its impact </vt:lpstr>
      <vt:lpstr>Migration and its impact </vt:lpstr>
      <vt:lpstr>Παρουσίαση του PowerPoint</vt:lpstr>
      <vt:lpstr>Παρουσίαση του PowerPoint</vt:lpstr>
      <vt:lpstr>Migration and its impact </vt:lpstr>
      <vt:lpstr>Παρουσίαση του PowerPoint</vt:lpstr>
      <vt:lpstr>Παρουσίαση του PowerPoint</vt:lpstr>
      <vt:lpstr>Migration and its impact </vt:lpstr>
      <vt:lpstr>Παρουσίαση του PowerPoint</vt:lpstr>
      <vt:lpstr>Παρουσίαση του PowerPoint</vt:lpstr>
      <vt:lpstr>Migration and its impact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Migration and its impact </vt:lpstr>
      <vt:lpstr>Migration and its impact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Migration and its impact </vt:lpstr>
      <vt:lpstr>Παρουσίαση του PowerPoint</vt:lpstr>
      <vt:lpstr>Migration and its impact </vt:lpstr>
      <vt:lpstr>Παρουσίαση του PowerPoint</vt:lpstr>
      <vt:lpstr>Παρουσίαση του PowerPoint</vt:lpstr>
      <vt:lpstr>Migration and its impact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and its impact on German civil society. Present and past</dc:title>
  <dc:creator>Averkorn</dc:creator>
  <cp:lastModifiedBy>Europe Direct</cp:lastModifiedBy>
  <cp:revision>24</cp:revision>
  <dcterms:created xsi:type="dcterms:W3CDTF">2016-07-14T08:56:04Z</dcterms:created>
  <dcterms:modified xsi:type="dcterms:W3CDTF">2016-07-14T10:34:18Z</dcterms:modified>
</cp:coreProperties>
</file>