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7" r:id="rId3"/>
    <p:sldId id="257" r:id="rId4"/>
    <p:sldId id="264" r:id="rId5"/>
    <p:sldId id="274" r:id="rId6"/>
    <p:sldId id="261" r:id="rId7"/>
    <p:sldId id="260" r:id="rId8"/>
    <p:sldId id="265" r:id="rId9"/>
    <p:sldId id="276" r:id="rId10"/>
    <p:sldId id="262" r:id="rId11"/>
    <p:sldId id="268" r:id="rId12"/>
    <p:sldId id="272" r:id="rId13"/>
    <p:sldId id="273" r:id="rId14"/>
    <p:sldId id="267" r:id="rId15"/>
    <p:sldId id="269" r:id="rId16"/>
    <p:sldId id="266" r:id="rId17"/>
    <p:sldId id="263" r:id="rId18"/>
    <p:sldId id="275" r:id="rId19"/>
    <p:sldId id="270"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2020%20&#931;&#932;&#913;&#920;&#924;&#921;&#931;&#917;&#921;&#931;%20&#922;&#913;&#932;&#913;&#925;&#927;&#924;&#917;&#931;%20&#925;&#919;&#931;&#921;&#913;-%20&#919;&#928;&#917;&#921;&#929;&#937;&#932;&#921;&#922;&#919;%20&#917;&#923;&#923;&#913;&#916;&#913;_&#913;&#947;&#947;&#949;&#955;&#953;&#954;&#942;_updt14%20&#954;&#945;&#953;%20&#913;&#925;&#913;&#923;&#933;&#931;&#917;&#921;&#931;%20&#954;&#945;&#953;%20&#916;&#953;&#945;&#947;&#961;&#945;&#956;&#956;&#945;&#964;&#945;%2023.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2020%20&#931;&#932;&#913;&#920;&#924;&#921;&#931;&#917;&#921;&#931;%20&#922;&#913;&#932;&#913;&#925;&#927;&#924;&#917;&#931;%20&#925;&#919;&#931;&#921;&#913;-%20&#919;&#928;&#917;&#921;&#929;&#937;&#932;&#921;&#922;&#919;%20&#917;&#923;&#923;&#913;&#916;&#913;_&#913;&#947;&#947;&#949;&#955;&#953;&#954;&#942;_updt14%20&#954;&#945;&#953;%20&#913;&#925;&#913;&#923;&#933;&#931;&#917;&#921;&#931;%20&#954;&#945;&#953;%20&#916;&#953;&#945;&#947;&#961;&#945;&#956;&#956;&#945;&#964;&#945;%2023.0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2020%20&#931;&#932;&#913;&#920;&#924;&#921;&#931;&#917;&#921;&#931;%20&#922;&#913;&#932;&#913;&#925;&#927;&#924;&#917;&#931;%20&#925;&#919;&#931;&#921;&#913;-%20&#919;&#928;&#917;&#921;&#929;&#937;&#932;&#921;&#922;&#919;%20&#917;&#923;&#923;&#913;&#916;&#913;_&#913;&#947;&#947;&#949;&#955;&#953;&#954;&#942;_updt14%20&#954;&#945;&#953;%20&#913;&#925;&#913;&#923;&#933;&#931;&#917;&#921;&#931;%20&#954;&#945;&#953;%20&#916;&#953;&#945;&#947;&#961;&#945;&#956;&#956;&#945;&#964;&#945;%2023.0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2020%20&#931;&#932;&#913;&#920;&#924;&#921;&#931;&#917;&#921;&#931;%20&#922;&#913;&#932;&#913;&#925;&#927;&#924;&#917;&#931;%20&#925;&#919;&#931;&#921;&#913;-%20&#919;&#928;&#917;&#921;&#929;&#937;&#932;&#921;&#922;&#919;%20&#917;&#923;&#923;&#913;&#916;&#913;_&#913;&#947;&#947;&#949;&#955;&#953;&#954;&#942;_updt14%20&#954;&#945;&#953;%20&#913;&#925;&#913;&#923;&#933;&#931;&#917;&#921;&#931;%20&#954;&#945;&#953;%20&#916;&#953;&#945;&#947;&#961;&#945;&#956;&#956;&#945;&#964;&#945;%2023.03.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t>Isolation</a:t>
            </a:r>
            <a:endParaRPr lang="el-G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l-GR"/>
        </a:p>
      </c:txPr>
    </c:title>
    <c:autoTitleDeleted val="0"/>
    <c:plotArea>
      <c:layout/>
      <c:barChart>
        <c:barDir val="col"/>
        <c:grouping val="clustered"/>
        <c:varyColors val="0"/>
        <c:ser>
          <c:idx val="0"/>
          <c:order val="0"/>
          <c:tx>
            <c:strRef>
              <c:f>'Διαγράμματα Ι'!$AC$3</c:f>
              <c:strCache>
                <c:ptCount val="1"/>
                <c:pt idx="0">
                  <c:v>Island residents</c:v>
                </c:pt>
              </c:strCache>
            </c:strRef>
          </c:tx>
          <c:spPr>
            <a:solidFill>
              <a:schemeClr val="accent6"/>
            </a:solidFill>
            <a:ln>
              <a:noFill/>
            </a:ln>
            <a:effectLst/>
          </c:spPr>
          <c:invertIfNegative val="0"/>
          <c:cat>
            <c:strRef>
              <c:f>'Διαγράμματα Ι'!$AC$4:$AC$9</c:f>
              <c:strCache>
                <c:ptCount val="6"/>
                <c:pt idx="0">
                  <c:v>Not at all</c:v>
                </c:pt>
                <c:pt idx="1">
                  <c:v>2</c:v>
                </c:pt>
                <c:pt idx="2">
                  <c:v>3</c:v>
                </c:pt>
                <c:pt idx="3">
                  <c:v>4</c:v>
                </c:pt>
                <c:pt idx="4">
                  <c:v>Completely</c:v>
                </c:pt>
                <c:pt idx="5">
                  <c:v>DK/DA</c:v>
                </c:pt>
              </c:strCache>
            </c:strRef>
          </c:cat>
          <c:val>
            <c:numRef>
              <c:f>'Διαγράμματα Ι'!$P$3:$P$8</c:f>
              <c:numCache>
                <c:formatCode>###0</c:formatCode>
                <c:ptCount val="6"/>
                <c:pt idx="0">
                  <c:v>16.383809112768379</c:v>
                </c:pt>
                <c:pt idx="1">
                  <c:v>19.869927929206021</c:v>
                </c:pt>
                <c:pt idx="2">
                  <c:v>30.119686537675292</c:v>
                </c:pt>
                <c:pt idx="3">
                  <c:v>21.487257414679853</c:v>
                </c:pt>
                <c:pt idx="4">
                  <c:v>11.448949271728248</c:v>
                </c:pt>
                <c:pt idx="5">
                  <c:v>0.69036973394220325</c:v>
                </c:pt>
              </c:numCache>
            </c:numRef>
          </c:val>
          <c:extLst>
            <c:ext xmlns:c16="http://schemas.microsoft.com/office/drawing/2014/chart" uri="{C3380CC4-5D6E-409C-BE32-E72D297353CC}">
              <c16:uniqueId val="{00000000-C81B-4F01-8254-44B7B6879F5C}"/>
            </c:ext>
          </c:extLst>
        </c:ser>
        <c:ser>
          <c:idx val="1"/>
          <c:order val="1"/>
          <c:tx>
            <c:strRef>
              <c:f>'Διαγράμματα Ι'!$AD$3</c:f>
              <c:strCache>
                <c:ptCount val="1"/>
                <c:pt idx="0">
                  <c:v>Residents of mainland</c:v>
                </c:pt>
              </c:strCache>
            </c:strRef>
          </c:tx>
          <c:spPr>
            <a:solidFill>
              <a:schemeClr val="accent5"/>
            </a:solidFill>
            <a:ln>
              <a:noFill/>
            </a:ln>
            <a:effectLst/>
          </c:spPr>
          <c:invertIfNegative val="0"/>
          <c:cat>
            <c:strRef>
              <c:f>'Διαγράμματα Ι'!$AC$4:$AC$9</c:f>
              <c:strCache>
                <c:ptCount val="6"/>
                <c:pt idx="0">
                  <c:v>Not at all</c:v>
                </c:pt>
                <c:pt idx="1">
                  <c:v>2</c:v>
                </c:pt>
                <c:pt idx="2">
                  <c:v>3</c:v>
                </c:pt>
                <c:pt idx="3">
                  <c:v>4</c:v>
                </c:pt>
                <c:pt idx="4">
                  <c:v>Completely</c:v>
                </c:pt>
                <c:pt idx="5">
                  <c:v>DK/DA</c:v>
                </c:pt>
              </c:strCache>
            </c:strRef>
          </c:cat>
          <c:val>
            <c:numRef>
              <c:f>'Διαγράμματα Ι'!$S$3:$S$8</c:f>
              <c:numCache>
                <c:formatCode>###0</c:formatCode>
                <c:ptCount val="6"/>
                <c:pt idx="0">
                  <c:v>17.967387075548302</c:v>
                </c:pt>
                <c:pt idx="1">
                  <c:v>19.225123293164391</c:v>
                </c:pt>
                <c:pt idx="2">
                  <c:v>34.459565191201484</c:v>
                </c:pt>
                <c:pt idx="3">
                  <c:v>20.895955258694055</c:v>
                </c:pt>
                <c:pt idx="4">
                  <c:v>6.4144129083260752</c:v>
                </c:pt>
                <c:pt idx="5">
                  <c:v>1.037556273065696</c:v>
                </c:pt>
              </c:numCache>
            </c:numRef>
          </c:val>
          <c:extLst>
            <c:ext xmlns:c16="http://schemas.microsoft.com/office/drawing/2014/chart" uri="{C3380CC4-5D6E-409C-BE32-E72D297353CC}">
              <c16:uniqueId val="{00000001-C81B-4F01-8254-44B7B6879F5C}"/>
            </c:ext>
          </c:extLst>
        </c:ser>
        <c:dLbls>
          <c:showLegendKey val="0"/>
          <c:showVal val="0"/>
          <c:showCatName val="0"/>
          <c:showSerName val="0"/>
          <c:showPercent val="0"/>
          <c:showBubbleSize val="0"/>
        </c:dLbls>
        <c:gapWidth val="199"/>
        <c:axId val="1919514639"/>
        <c:axId val="1919511311"/>
      </c:barChart>
      <c:catAx>
        <c:axId val="1919514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l-GR"/>
          </a:p>
        </c:txPr>
        <c:crossAx val="1919511311"/>
        <c:crosses val="autoZero"/>
        <c:auto val="1"/>
        <c:lblAlgn val="ctr"/>
        <c:lblOffset val="100"/>
        <c:noMultiLvlLbl val="0"/>
      </c:catAx>
      <c:valAx>
        <c:axId val="191951131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195146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t>Exclusion</a:t>
            </a:r>
            <a:endParaRPr lang="el-G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l-GR"/>
        </a:p>
      </c:txPr>
    </c:title>
    <c:autoTitleDeleted val="0"/>
    <c:plotArea>
      <c:layout/>
      <c:barChart>
        <c:barDir val="col"/>
        <c:grouping val="clustered"/>
        <c:varyColors val="0"/>
        <c:ser>
          <c:idx val="0"/>
          <c:order val="0"/>
          <c:tx>
            <c:strRef>
              <c:f>'Διαγράμματα Ι'!$AC$3</c:f>
              <c:strCache>
                <c:ptCount val="1"/>
                <c:pt idx="0">
                  <c:v>Island residents</c:v>
                </c:pt>
              </c:strCache>
            </c:strRef>
          </c:tx>
          <c:spPr>
            <a:solidFill>
              <a:schemeClr val="accent6"/>
            </a:solidFill>
            <a:ln>
              <a:noFill/>
            </a:ln>
            <a:effectLst/>
          </c:spPr>
          <c:invertIfNegative val="0"/>
          <c:cat>
            <c:strRef>
              <c:f>'Διαγράμματα Ι'!$AC$4:$AC$9</c:f>
              <c:strCache>
                <c:ptCount val="6"/>
                <c:pt idx="0">
                  <c:v>Not at all</c:v>
                </c:pt>
                <c:pt idx="1">
                  <c:v>2</c:v>
                </c:pt>
                <c:pt idx="2">
                  <c:v>3</c:v>
                </c:pt>
                <c:pt idx="3">
                  <c:v>4</c:v>
                </c:pt>
                <c:pt idx="4">
                  <c:v>Completely</c:v>
                </c:pt>
                <c:pt idx="5">
                  <c:v>DK/DA</c:v>
                </c:pt>
              </c:strCache>
            </c:strRef>
          </c:cat>
          <c:val>
            <c:numRef>
              <c:f>'Διαγράμματα Ι'!$P$43:$P$48</c:f>
              <c:numCache>
                <c:formatCode>###0</c:formatCode>
                <c:ptCount val="6"/>
                <c:pt idx="0">
                  <c:v>19.163882698002674</c:v>
                </c:pt>
                <c:pt idx="1">
                  <c:v>21.948324769071363</c:v>
                </c:pt>
                <c:pt idx="2">
                  <c:v>27.408907948233619</c:v>
                </c:pt>
                <c:pt idx="3">
                  <c:v>20.156734117010824</c:v>
                </c:pt>
                <c:pt idx="4">
                  <c:v>10.821073733317716</c:v>
                </c:pt>
                <c:pt idx="5">
                  <c:v>0.50107673436379752</c:v>
                </c:pt>
              </c:numCache>
            </c:numRef>
          </c:val>
          <c:extLst>
            <c:ext xmlns:c16="http://schemas.microsoft.com/office/drawing/2014/chart" uri="{C3380CC4-5D6E-409C-BE32-E72D297353CC}">
              <c16:uniqueId val="{00000000-DA5C-461C-A437-8C8F08745DFE}"/>
            </c:ext>
          </c:extLst>
        </c:ser>
        <c:ser>
          <c:idx val="1"/>
          <c:order val="1"/>
          <c:tx>
            <c:strRef>
              <c:f>'Διαγράμματα Ι'!$AD$3</c:f>
              <c:strCache>
                <c:ptCount val="1"/>
                <c:pt idx="0">
                  <c:v>Residents of mainland</c:v>
                </c:pt>
              </c:strCache>
            </c:strRef>
          </c:tx>
          <c:spPr>
            <a:solidFill>
              <a:schemeClr val="accent5"/>
            </a:solidFill>
            <a:ln>
              <a:noFill/>
            </a:ln>
            <a:effectLst/>
          </c:spPr>
          <c:invertIfNegative val="0"/>
          <c:cat>
            <c:strRef>
              <c:f>'Διαγράμματα Ι'!$AC$4:$AC$9</c:f>
              <c:strCache>
                <c:ptCount val="6"/>
                <c:pt idx="0">
                  <c:v>Not at all</c:v>
                </c:pt>
                <c:pt idx="1">
                  <c:v>2</c:v>
                </c:pt>
                <c:pt idx="2">
                  <c:v>3</c:v>
                </c:pt>
                <c:pt idx="3">
                  <c:v>4</c:v>
                </c:pt>
                <c:pt idx="4">
                  <c:v>Completely</c:v>
                </c:pt>
                <c:pt idx="5">
                  <c:v>DK/DA</c:v>
                </c:pt>
              </c:strCache>
            </c:strRef>
          </c:cat>
          <c:val>
            <c:numRef>
              <c:f>'Διαγράμματα Ι'!$S$43:$S$48</c:f>
              <c:numCache>
                <c:formatCode>###0</c:formatCode>
                <c:ptCount val="6"/>
                <c:pt idx="0">
                  <c:v>25.124965849427138</c:v>
                </c:pt>
                <c:pt idx="1">
                  <c:v>25.113688875450581</c:v>
                </c:pt>
                <c:pt idx="2">
                  <c:v>25.704336617233558</c:v>
                </c:pt>
                <c:pt idx="3">
                  <c:v>15.881321759611373</c:v>
                </c:pt>
                <c:pt idx="4">
                  <c:v>7.0549787635315147</c:v>
                </c:pt>
                <c:pt idx="5">
                  <c:v>1.1207081347458319</c:v>
                </c:pt>
              </c:numCache>
            </c:numRef>
          </c:val>
          <c:extLst>
            <c:ext xmlns:c16="http://schemas.microsoft.com/office/drawing/2014/chart" uri="{C3380CC4-5D6E-409C-BE32-E72D297353CC}">
              <c16:uniqueId val="{00000001-DA5C-461C-A437-8C8F08745DFE}"/>
            </c:ext>
          </c:extLst>
        </c:ser>
        <c:dLbls>
          <c:showLegendKey val="0"/>
          <c:showVal val="0"/>
          <c:showCatName val="0"/>
          <c:showSerName val="0"/>
          <c:showPercent val="0"/>
          <c:showBubbleSize val="0"/>
        </c:dLbls>
        <c:gapWidth val="199"/>
        <c:axId val="158640959"/>
        <c:axId val="158644703"/>
      </c:barChart>
      <c:catAx>
        <c:axId val="158640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l-GR"/>
          </a:p>
        </c:txPr>
        <c:crossAx val="158644703"/>
        <c:crosses val="autoZero"/>
        <c:auto val="1"/>
        <c:lblAlgn val="ctr"/>
        <c:lblOffset val="100"/>
        <c:noMultiLvlLbl val="0"/>
      </c:catAx>
      <c:valAx>
        <c:axId val="158644703"/>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864095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t>Paradise </a:t>
            </a:r>
            <a:endParaRPr lang="el-G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l-GR"/>
        </a:p>
      </c:txPr>
    </c:title>
    <c:autoTitleDeleted val="0"/>
    <c:plotArea>
      <c:layout/>
      <c:barChart>
        <c:barDir val="col"/>
        <c:grouping val="clustered"/>
        <c:varyColors val="0"/>
        <c:ser>
          <c:idx val="0"/>
          <c:order val="0"/>
          <c:tx>
            <c:strRef>
              <c:f>'Διαγράμματα Ι'!$AC$3</c:f>
              <c:strCache>
                <c:ptCount val="1"/>
                <c:pt idx="0">
                  <c:v>Island residents</c:v>
                </c:pt>
              </c:strCache>
            </c:strRef>
          </c:tx>
          <c:spPr>
            <a:solidFill>
              <a:schemeClr val="accent6"/>
            </a:solidFill>
            <a:ln>
              <a:noFill/>
            </a:ln>
            <a:effectLst/>
          </c:spPr>
          <c:invertIfNegative val="0"/>
          <c:cat>
            <c:strRef>
              <c:f>'Διαγράμματα Ι'!$AC$4:$AC$9</c:f>
              <c:strCache>
                <c:ptCount val="6"/>
                <c:pt idx="0">
                  <c:v>Not at all</c:v>
                </c:pt>
                <c:pt idx="1">
                  <c:v>2</c:v>
                </c:pt>
                <c:pt idx="2">
                  <c:v>3</c:v>
                </c:pt>
                <c:pt idx="3">
                  <c:v>4</c:v>
                </c:pt>
                <c:pt idx="4">
                  <c:v>Completely</c:v>
                </c:pt>
                <c:pt idx="5">
                  <c:v>DK/DA</c:v>
                </c:pt>
              </c:strCache>
            </c:strRef>
          </c:cat>
          <c:val>
            <c:numRef>
              <c:f>'Διαγράμματα Ι'!$P$13:$P$18</c:f>
              <c:numCache>
                <c:formatCode>###0</c:formatCode>
                <c:ptCount val="6"/>
                <c:pt idx="0">
                  <c:v>3.5131399792938809</c:v>
                </c:pt>
                <c:pt idx="1">
                  <c:v>10.304610197144536</c:v>
                </c:pt>
                <c:pt idx="2">
                  <c:v>26.038217113267645</c:v>
                </c:pt>
                <c:pt idx="3">
                  <c:v>30.660252084500364</c:v>
                </c:pt>
                <c:pt idx="4">
                  <c:v>28.65041242943034</c:v>
                </c:pt>
                <c:pt idx="5">
                  <c:v>0.83336819636322501</c:v>
                </c:pt>
              </c:numCache>
            </c:numRef>
          </c:val>
          <c:extLst>
            <c:ext xmlns:c16="http://schemas.microsoft.com/office/drawing/2014/chart" uri="{C3380CC4-5D6E-409C-BE32-E72D297353CC}">
              <c16:uniqueId val="{00000000-C1B7-4277-A2EA-7C5B10A9F119}"/>
            </c:ext>
          </c:extLst>
        </c:ser>
        <c:ser>
          <c:idx val="1"/>
          <c:order val="1"/>
          <c:tx>
            <c:strRef>
              <c:f>'Διαγράμματα Ι'!$AD$3</c:f>
              <c:strCache>
                <c:ptCount val="1"/>
                <c:pt idx="0">
                  <c:v>Residents of mainland</c:v>
                </c:pt>
              </c:strCache>
            </c:strRef>
          </c:tx>
          <c:spPr>
            <a:solidFill>
              <a:schemeClr val="accent5"/>
            </a:solidFill>
            <a:ln>
              <a:noFill/>
            </a:ln>
            <a:effectLst/>
          </c:spPr>
          <c:invertIfNegative val="0"/>
          <c:cat>
            <c:strRef>
              <c:f>'Διαγράμματα Ι'!$AC$4:$AC$9</c:f>
              <c:strCache>
                <c:ptCount val="6"/>
                <c:pt idx="0">
                  <c:v>Not at all</c:v>
                </c:pt>
                <c:pt idx="1">
                  <c:v>2</c:v>
                </c:pt>
                <c:pt idx="2">
                  <c:v>3</c:v>
                </c:pt>
                <c:pt idx="3">
                  <c:v>4</c:v>
                </c:pt>
                <c:pt idx="4">
                  <c:v>Completely</c:v>
                </c:pt>
                <c:pt idx="5">
                  <c:v>DK/DA</c:v>
                </c:pt>
              </c:strCache>
            </c:strRef>
          </c:cat>
          <c:val>
            <c:numRef>
              <c:f>'Διαγράμματα Ι'!$S$13:$S$18</c:f>
              <c:numCache>
                <c:formatCode>###0</c:formatCode>
                <c:ptCount val="6"/>
                <c:pt idx="0">
                  <c:v>3.5251563451616166</c:v>
                </c:pt>
                <c:pt idx="1">
                  <c:v>9.8664136349401179</c:v>
                </c:pt>
                <c:pt idx="2">
                  <c:v>29.348660544399646</c:v>
                </c:pt>
                <c:pt idx="3">
                  <c:v>35.742424138246733</c:v>
                </c:pt>
                <c:pt idx="4">
                  <c:v>20.326903147029206</c:v>
                </c:pt>
                <c:pt idx="5">
                  <c:v>1.1904421902226856</c:v>
                </c:pt>
              </c:numCache>
            </c:numRef>
          </c:val>
          <c:extLst>
            <c:ext xmlns:c16="http://schemas.microsoft.com/office/drawing/2014/chart" uri="{C3380CC4-5D6E-409C-BE32-E72D297353CC}">
              <c16:uniqueId val="{00000001-C1B7-4277-A2EA-7C5B10A9F119}"/>
            </c:ext>
          </c:extLst>
        </c:ser>
        <c:dLbls>
          <c:showLegendKey val="0"/>
          <c:showVal val="0"/>
          <c:showCatName val="0"/>
          <c:showSerName val="0"/>
          <c:showPercent val="0"/>
          <c:showBubbleSize val="0"/>
        </c:dLbls>
        <c:gapWidth val="199"/>
        <c:axId val="1914172399"/>
        <c:axId val="1914175727"/>
      </c:barChart>
      <c:catAx>
        <c:axId val="191417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l-GR"/>
          </a:p>
        </c:txPr>
        <c:crossAx val="1914175727"/>
        <c:crosses val="autoZero"/>
        <c:auto val="1"/>
        <c:lblAlgn val="ctr"/>
        <c:lblOffset val="100"/>
        <c:noMultiLvlLbl val="0"/>
      </c:catAx>
      <c:valAx>
        <c:axId val="1914175727"/>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141723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t>Holidays</a:t>
            </a:r>
            <a:endParaRPr lang="el-G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l-GR"/>
        </a:p>
      </c:txPr>
    </c:title>
    <c:autoTitleDeleted val="0"/>
    <c:plotArea>
      <c:layout/>
      <c:barChart>
        <c:barDir val="col"/>
        <c:grouping val="clustered"/>
        <c:varyColors val="0"/>
        <c:ser>
          <c:idx val="0"/>
          <c:order val="0"/>
          <c:tx>
            <c:strRef>
              <c:f>'Διαγράμματα Ι'!$AC$3</c:f>
              <c:strCache>
                <c:ptCount val="1"/>
                <c:pt idx="0">
                  <c:v>Island residents</c:v>
                </c:pt>
              </c:strCache>
            </c:strRef>
          </c:tx>
          <c:spPr>
            <a:solidFill>
              <a:schemeClr val="accent6"/>
            </a:solidFill>
            <a:ln>
              <a:noFill/>
            </a:ln>
            <a:effectLst/>
          </c:spPr>
          <c:invertIfNegative val="0"/>
          <c:cat>
            <c:strRef>
              <c:f>'Διαγράμματα Ι'!$AC$4:$AC$9</c:f>
              <c:strCache>
                <c:ptCount val="6"/>
                <c:pt idx="0">
                  <c:v>Not at all</c:v>
                </c:pt>
                <c:pt idx="1">
                  <c:v>2</c:v>
                </c:pt>
                <c:pt idx="2">
                  <c:v>3</c:v>
                </c:pt>
                <c:pt idx="3">
                  <c:v>4</c:v>
                </c:pt>
                <c:pt idx="4">
                  <c:v>Completely</c:v>
                </c:pt>
                <c:pt idx="5">
                  <c:v>DK/DA</c:v>
                </c:pt>
              </c:strCache>
            </c:strRef>
          </c:cat>
          <c:val>
            <c:numRef>
              <c:f>'Διαγράμματα Ι'!$P$23:$P$28</c:f>
              <c:numCache>
                <c:formatCode>###0</c:formatCode>
                <c:ptCount val="6"/>
                <c:pt idx="0">
                  <c:v>6.2571849037755189</c:v>
                </c:pt>
                <c:pt idx="1">
                  <c:v>8.3225548723564629</c:v>
                </c:pt>
                <c:pt idx="2">
                  <c:v>17.203436652445301</c:v>
                </c:pt>
                <c:pt idx="3">
                  <c:v>30.021561152143548</c:v>
                </c:pt>
                <c:pt idx="4">
                  <c:v>37.571694949708387</c:v>
                </c:pt>
                <c:pt idx="5">
                  <c:v>0.62356746957078346</c:v>
                </c:pt>
              </c:numCache>
            </c:numRef>
          </c:val>
          <c:extLst>
            <c:ext xmlns:c16="http://schemas.microsoft.com/office/drawing/2014/chart" uri="{C3380CC4-5D6E-409C-BE32-E72D297353CC}">
              <c16:uniqueId val="{00000000-6EBE-4178-839D-C3DEF44A05AE}"/>
            </c:ext>
          </c:extLst>
        </c:ser>
        <c:ser>
          <c:idx val="1"/>
          <c:order val="1"/>
          <c:tx>
            <c:strRef>
              <c:f>'Διαγράμματα Ι'!$AD$3</c:f>
              <c:strCache>
                <c:ptCount val="1"/>
                <c:pt idx="0">
                  <c:v>Residents of mainland</c:v>
                </c:pt>
              </c:strCache>
            </c:strRef>
          </c:tx>
          <c:spPr>
            <a:solidFill>
              <a:schemeClr val="accent5"/>
            </a:solidFill>
            <a:ln>
              <a:noFill/>
            </a:ln>
            <a:effectLst/>
          </c:spPr>
          <c:invertIfNegative val="0"/>
          <c:cat>
            <c:strRef>
              <c:f>'Διαγράμματα Ι'!$AC$4:$AC$9</c:f>
              <c:strCache>
                <c:ptCount val="6"/>
                <c:pt idx="0">
                  <c:v>Not at all</c:v>
                </c:pt>
                <c:pt idx="1">
                  <c:v>2</c:v>
                </c:pt>
                <c:pt idx="2">
                  <c:v>3</c:v>
                </c:pt>
                <c:pt idx="3">
                  <c:v>4</c:v>
                </c:pt>
                <c:pt idx="4">
                  <c:v>Completely</c:v>
                </c:pt>
                <c:pt idx="5">
                  <c:v>DK/DA</c:v>
                </c:pt>
              </c:strCache>
            </c:strRef>
          </c:cat>
          <c:val>
            <c:numRef>
              <c:f>'Διαγράμματα Ι'!$S$23:$S$28</c:f>
              <c:numCache>
                <c:formatCode>###0</c:formatCode>
                <c:ptCount val="6"/>
                <c:pt idx="0">
                  <c:v>0.77736470908448663</c:v>
                </c:pt>
                <c:pt idx="1">
                  <c:v>1.4877390138924451</c:v>
                </c:pt>
                <c:pt idx="2">
                  <c:v>6.3343370013518907</c:v>
                </c:pt>
                <c:pt idx="3">
                  <c:v>30.933280406277991</c:v>
                </c:pt>
                <c:pt idx="4">
                  <c:v>59.961598460847767</c:v>
                </c:pt>
                <c:pt idx="5">
                  <c:v>0.5056804085454274</c:v>
                </c:pt>
              </c:numCache>
            </c:numRef>
          </c:val>
          <c:extLst>
            <c:ext xmlns:c16="http://schemas.microsoft.com/office/drawing/2014/chart" uri="{C3380CC4-5D6E-409C-BE32-E72D297353CC}">
              <c16:uniqueId val="{00000001-6EBE-4178-839D-C3DEF44A05AE}"/>
            </c:ext>
          </c:extLst>
        </c:ser>
        <c:dLbls>
          <c:showLegendKey val="0"/>
          <c:showVal val="0"/>
          <c:showCatName val="0"/>
          <c:showSerName val="0"/>
          <c:showPercent val="0"/>
          <c:showBubbleSize val="0"/>
        </c:dLbls>
        <c:gapWidth val="199"/>
        <c:axId val="1914180719"/>
        <c:axId val="1914192367"/>
      </c:barChart>
      <c:catAx>
        <c:axId val="1914180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l-GR"/>
          </a:p>
        </c:txPr>
        <c:crossAx val="1914192367"/>
        <c:crosses val="autoZero"/>
        <c:auto val="1"/>
        <c:lblAlgn val="ctr"/>
        <c:lblOffset val="100"/>
        <c:noMultiLvlLbl val="0"/>
      </c:catAx>
      <c:valAx>
        <c:axId val="1914192367"/>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141807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t>Home/ Familiar</a:t>
            </a:r>
            <a:endParaRPr lang="el-G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l-GR"/>
        </a:p>
      </c:txPr>
    </c:title>
    <c:autoTitleDeleted val="0"/>
    <c:plotArea>
      <c:layout/>
      <c:barChart>
        <c:barDir val="col"/>
        <c:grouping val="clustered"/>
        <c:varyColors val="0"/>
        <c:ser>
          <c:idx val="0"/>
          <c:order val="0"/>
          <c:tx>
            <c:strRef>
              <c:f>'Διαγράμματα Ι'!$AC$3</c:f>
              <c:strCache>
                <c:ptCount val="1"/>
                <c:pt idx="0">
                  <c:v>Island residents</c:v>
                </c:pt>
              </c:strCache>
            </c:strRef>
          </c:tx>
          <c:spPr>
            <a:solidFill>
              <a:schemeClr val="accent6"/>
            </a:solidFill>
            <a:ln>
              <a:noFill/>
            </a:ln>
            <a:effectLst/>
          </c:spPr>
          <c:invertIfNegative val="0"/>
          <c:cat>
            <c:strRef>
              <c:f>'Διαγράμματα Ι'!$AC$4:$AC$9</c:f>
              <c:strCache>
                <c:ptCount val="6"/>
                <c:pt idx="0">
                  <c:v>Not at all</c:v>
                </c:pt>
                <c:pt idx="1">
                  <c:v>2</c:v>
                </c:pt>
                <c:pt idx="2">
                  <c:v>3</c:v>
                </c:pt>
                <c:pt idx="3">
                  <c:v>4</c:v>
                </c:pt>
                <c:pt idx="4">
                  <c:v>Completely</c:v>
                </c:pt>
                <c:pt idx="5">
                  <c:v>DK/DA</c:v>
                </c:pt>
              </c:strCache>
            </c:strRef>
          </c:cat>
          <c:val>
            <c:numRef>
              <c:f>'Διαγράμματα Ι'!$P$33:$P$38</c:f>
              <c:numCache>
                <c:formatCode>###0</c:formatCode>
                <c:ptCount val="6"/>
                <c:pt idx="0">
                  <c:v>2.8943660855076283</c:v>
                </c:pt>
                <c:pt idx="1">
                  <c:v>5.5372408585612183</c:v>
                </c:pt>
                <c:pt idx="2">
                  <c:v>15.135767170334034</c:v>
                </c:pt>
                <c:pt idx="3">
                  <c:v>25.720212231893928</c:v>
                </c:pt>
                <c:pt idx="4">
                  <c:v>49.955241655389578</c:v>
                </c:pt>
                <c:pt idx="5">
                  <c:v>0.75717199831362281</c:v>
                </c:pt>
              </c:numCache>
            </c:numRef>
          </c:val>
          <c:extLst>
            <c:ext xmlns:c16="http://schemas.microsoft.com/office/drawing/2014/chart" uri="{C3380CC4-5D6E-409C-BE32-E72D297353CC}">
              <c16:uniqueId val="{00000000-2B5E-49A6-8E8E-CABEC82628E3}"/>
            </c:ext>
          </c:extLst>
        </c:ser>
        <c:ser>
          <c:idx val="1"/>
          <c:order val="1"/>
          <c:tx>
            <c:strRef>
              <c:f>'Διαγράμματα Ι'!$AD$3</c:f>
              <c:strCache>
                <c:ptCount val="1"/>
                <c:pt idx="0">
                  <c:v>Residents of mainland</c:v>
                </c:pt>
              </c:strCache>
            </c:strRef>
          </c:tx>
          <c:spPr>
            <a:solidFill>
              <a:schemeClr val="accent5"/>
            </a:solidFill>
            <a:ln>
              <a:noFill/>
            </a:ln>
            <a:effectLst/>
          </c:spPr>
          <c:invertIfNegative val="0"/>
          <c:cat>
            <c:strRef>
              <c:f>'Διαγράμματα Ι'!$AC$4:$AC$9</c:f>
              <c:strCache>
                <c:ptCount val="6"/>
                <c:pt idx="0">
                  <c:v>Not at all</c:v>
                </c:pt>
                <c:pt idx="1">
                  <c:v>2</c:v>
                </c:pt>
                <c:pt idx="2">
                  <c:v>3</c:v>
                </c:pt>
                <c:pt idx="3">
                  <c:v>4</c:v>
                </c:pt>
                <c:pt idx="4">
                  <c:v>Completely</c:v>
                </c:pt>
                <c:pt idx="5">
                  <c:v>DK/DA</c:v>
                </c:pt>
              </c:strCache>
            </c:strRef>
          </c:cat>
          <c:val>
            <c:numRef>
              <c:f>'Διαγράμματα Ι'!$S$33:$S$38</c:f>
              <c:numCache>
                <c:formatCode>###0</c:formatCode>
                <c:ptCount val="6"/>
                <c:pt idx="0">
                  <c:v>24.057254792013204</c:v>
                </c:pt>
                <c:pt idx="1">
                  <c:v>23.727968782791429</c:v>
                </c:pt>
                <c:pt idx="2">
                  <c:v>21.331893288051962</c:v>
                </c:pt>
                <c:pt idx="3">
                  <c:v>17.317961941980215</c:v>
                </c:pt>
                <c:pt idx="4">
                  <c:v>12.374479004940506</c:v>
                </c:pt>
                <c:pt idx="5">
                  <c:v>1.1904421902226849</c:v>
                </c:pt>
              </c:numCache>
            </c:numRef>
          </c:val>
          <c:extLst>
            <c:ext xmlns:c16="http://schemas.microsoft.com/office/drawing/2014/chart" uri="{C3380CC4-5D6E-409C-BE32-E72D297353CC}">
              <c16:uniqueId val="{00000001-2B5E-49A6-8E8E-CABEC82628E3}"/>
            </c:ext>
          </c:extLst>
        </c:ser>
        <c:dLbls>
          <c:showLegendKey val="0"/>
          <c:showVal val="0"/>
          <c:showCatName val="0"/>
          <c:showSerName val="0"/>
          <c:showPercent val="0"/>
          <c:showBubbleSize val="0"/>
        </c:dLbls>
        <c:gapWidth val="199"/>
        <c:axId val="1924336191"/>
        <c:axId val="1924347007"/>
      </c:barChart>
      <c:catAx>
        <c:axId val="1924336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l-GR"/>
          </a:p>
        </c:txPr>
        <c:crossAx val="1924347007"/>
        <c:crosses val="autoZero"/>
        <c:auto val="1"/>
        <c:lblAlgn val="ctr"/>
        <c:lblOffset val="100"/>
        <c:noMultiLvlLbl val="0"/>
      </c:catAx>
      <c:valAx>
        <c:axId val="1924347007"/>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243361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7BE4E-87DE-416C-95D0-9A1844EFB28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7E3906E1-7213-4688-BA56-A3FDCC1346EB}">
      <dgm:prSet/>
      <dgm:spPr/>
      <dgm:t>
        <a:bodyPr/>
        <a:lstStyle/>
        <a:p>
          <a:pPr algn="just"/>
          <a:r>
            <a:rPr lang="en-US" dirty="0">
              <a:latin typeface="Arial Narrow" panose="020B0606020202030204" pitchFamily="34" charset="0"/>
            </a:rPr>
            <a:t>In action</a:t>
          </a:r>
        </a:p>
      </dgm:t>
    </dgm:pt>
    <dgm:pt modelId="{505D9655-61E5-4BA9-9DDF-0C19575F4244}" type="parTrans" cxnId="{597D13A4-AA92-4C82-9D56-1D03B1C40902}">
      <dgm:prSet/>
      <dgm:spPr/>
      <dgm:t>
        <a:bodyPr/>
        <a:lstStyle/>
        <a:p>
          <a:pPr algn="just"/>
          <a:endParaRPr lang="en-US">
            <a:latin typeface="Arial Narrow" panose="020B0606020202030204" pitchFamily="34" charset="0"/>
          </a:endParaRPr>
        </a:p>
      </dgm:t>
    </dgm:pt>
    <dgm:pt modelId="{DDDE55CC-3CCD-4859-B438-1091C3AB3B40}" type="sibTrans" cxnId="{597D13A4-AA92-4C82-9D56-1D03B1C40902}">
      <dgm:prSet/>
      <dgm:spPr/>
      <dgm:t>
        <a:bodyPr/>
        <a:lstStyle/>
        <a:p>
          <a:pPr algn="just"/>
          <a:endParaRPr lang="en-US">
            <a:latin typeface="Arial Narrow" panose="020B0606020202030204" pitchFamily="34" charset="0"/>
          </a:endParaRPr>
        </a:p>
      </dgm:t>
    </dgm:pt>
    <dgm:pt modelId="{8C779FFD-E17D-4B86-A4FA-98B67AE2D949}">
      <dgm:prSet/>
      <dgm:spPr/>
      <dgm:t>
        <a:bodyPr/>
        <a:lstStyle/>
        <a:p>
          <a:pPr algn="just"/>
          <a:r>
            <a:rPr lang="en-US" dirty="0">
              <a:latin typeface="Arial Narrow" panose="020B0606020202030204" pitchFamily="34" charset="0"/>
            </a:rPr>
            <a:t>We asked island residents</a:t>
          </a:r>
        </a:p>
      </dgm:t>
    </dgm:pt>
    <dgm:pt modelId="{11CEFDB6-98EE-4410-9E77-BBD5AD1CF2F2}" type="parTrans" cxnId="{467B9955-5839-4F9C-A533-343C3434B9F4}">
      <dgm:prSet/>
      <dgm:spPr/>
      <dgm:t>
        <a:bodyPr/>
        <a:lstStyle/>
        <a:p>
          <a:pPr algn="just"/>
          <a:endParaRPr lang="en-US">
            <a:latin typeface="Arial Narrow" panose="020B0606020202030204" pitchFamily="34" charset="0"/>
          </a:endParaRPr>
        </a:p>
      </dgm:t>
    </dgm:pt>
    <dgm:pt modelId="{FD50FBCA-6FEF-4D75-AC8C-BF22C8FA1B72}" type="sibTrans" cxnId="{467B9955-5839-4F9C-A533-343C3434B9F4}">
      <dgm:prSet/>
      <dgm:spPr/>
      <dgm:t>
        <a:bodyPr/>
        <a:lstStyle/>
        <a:p>
          <a:pPr algn="just"/>
          <a:endParaRPr lang="en-US">
            <a:latin typeface="Arial Narrow" panose="020B0606020202030204" pitchFamily="34" charset="0"/>
          </a:endParaRPr>
        </a:p>
      </dgm:t>
    </dgm:pt>
    <dgm:pt modelId="{3E937EB7-C1FF-4C8A-8009-2DE67FF0ACA1}">
      <dgm:prSet/>
      <dgm:spPr/>
      <dgm:t>
        <a:bodyPr/>
        <a:lstStyle/>
        <a:p>
          <a:pPr algn="just"/>
          <a:r>
            <a:rPr lang="en-US" dirty="0">
              <a:latin typeface="Arial Narrow" panose="020B0606020202030204" pitchFamily="34" charset="0"/>
            </a:rPr>
            <a:t>We explore the content of the concept “island”</a:t>
          </a:r>
        </a:p>
      </dgm:t>
    </dgm:pt>
    <dgm:pt modelId="{F12E05CC-DA8F-4B18-8309-570C2A09A1AE}" type="parTrans" cxnId="{0574DC28-C495-4AF8-95DB-066245355125}">
      <dgm:prSet/>
      <dgm:spPr/>
      <dgm:t>
        <a:bodyPr/>
        <a:lstStyle/>
        <a:p>
          <a:pPr algn="just"/>
          <a:endParaRPr lang="en-US">
            <a:latin typeface="Arial Narrow" panose="020B0606020202030204" pitchFamily="34" charset="0"/>
          </a:endParaRPr>
        </a:p>
      </dgm:t>
    </dgm:pt>
    <dgm:pt modelId="{5D36C3BE-DAB6-4D82-996A-2B29F37A1A1B}" type="sibTrans" cxnId="{0574DC28-C495-4AF8-95DB-066245355125}">
      <dgm:prSet/>
      <dgm:spPr/>
      <dgm:t>
        <a:bodyPr/>
        <a:lstStyle/>
        <a:p>
          <a:pPr algn="just"/>
          <a:endParaRPr lang="en-US">
            <a:latin typeface="Arial Narrow" panose="020B0606020202030204" pitchFamily="34" charset="0"/>
          </a:endParaRPr>
        </a:p>
      </dgm:t>
    </dgm:pt>
    <dgm:pt modelId="{4B8EC01E-39B3-4D49-A416-444FFCACDEA6}">
      <dgm:prSet/>
      <dgm:spPr/>
      <dgm:t>
        <a:bodyPr/>
        <a:lstStyle/>
        <a:p>
          <a:pPr algn="just"/>
          <a:r>
            <a:rPr lang="en-US" dirty="0">
              <a:latin typeface="Arial Narrow" panose="020B0606020202030204" pitchFamily="34" charset="0"/>
            </a:rPr>
            <a:t>We explore the content of the concept “islandness”</a:t>
          </a:r>
        </a:p>
      </dgm:t>
    </dgm:pt>
    <dgm:pt modelId="{135335D9-D948-4D95-936B-3C1D94B22BDC}" type="parTrans" cxnId="{EC09445F-E3AB-4F70-8E7F-10D323E9B1B5}">
      <dgm:prSet/>
      <dgm:spPr/>
      <dgm:t>
        <a:bodyPr/>
        <a:lstStyle/>
        <a:p>
          <a:pPr algn="just"/>
          <a:endParaRPr lang="en-US">
            <a:latin typeface="Arial Narrow" panose="020B0606020202030204" pitchFamily="34" charset="0"/>
          </a:endParaRPr>
        </a:p>
      </dgm:t>
    </dgm:pt>
    <dgm:pt modelId="{311E4F52-9778-4091-80C9-CFFFDA57343A}" type="sibTrans" cxnId="{EC09445F-E3AB-4F70-8E7F-10D323E9B1B5}">
      <dgm:prSet/>
      <dgm:spPr/>
      <dgm:t>
        <a:bodyPr/>
        <a:lstStyle/>
        <a:p>
          <a:pPr algn="just"/>
          <a:endParaRPr lang="en-US">
            <a:latin typeface="Arial Narrow" panose="020B0606020202030204" pitchFamily="34" charset="0"/>
          </a:endParaRPr>
        </a:p>
      </dgm:t>
    </dgm:pt>
    <dgm:pt modelId="{0D33F774-AB70-4F56-8A81-1491AEA3702A}">
      <dgm:prSet/>
      <dgm:spPr/>
      <dgm:t>
        <a:bodyPr/>
        <a:lstStyle/>
        <a:p>
          <a:pPr algn="just"/>
          <a:r>
            <a:rPr lang="en-US" dirty="0">
              <a:latin typeface="Arial Narrow" panose="020B0606020202030204" pitchFamily="34" charset="0"/>
            </a:rPr>
            <a:t>Methodological highlights: </a:t>
          </a:r>
        </a:p>
      </dgm:t>
    </dgm:pt>
    <dgm:pt modelId="{6F4B054D-ECD3-4CDE-93E9-BA96F475C276}" type="parTrans" cxnId="{61C7C4A8-8484-45DD-A483-E6B9980C5A6A}">
      <dgm:prSet/>
      <dgm:spPr/>
      <dgm:t>
        <a:bodyPr/>
        <a:lstStyle/>
        <a:p>
          <a:pPr algn="just"/>
          <a:endParaRPr lang="en-US">
            <a:latin typeface="Arial Narrow" panose="020B0606020202030204" pitchFamily="34" charset="0"/>
          </a:endParaRPr>
        </a:p>
      </dgm:t>
    </dgm:pt>
    <dgm:pt modelId="{D9EA49A9-B743-416C-BDE3-85488C14C72E}" type="sibTrans" cxnId="{61C7C4A8-8484-45DD-A483-E6B9980C5A6A}">
      <dgm:prSet/>
      <dgm:spPr/>
      <dgm:t>
        <a:bodyPr/>
        <a:lstStyle/>
        <a:p>
          <a:pPr algn="just"/>
          <a:endParaRPr lang="en-US">
            <a:latin typeface="Arial Narrow" panose="020B0606020202030204" pitchFamily="34" charset="0"/>
          </a:endParaRPr>
        </a:p>
      </dgm:t>
    </dgm:pt>
    <dgm:pt modelId="{A18947D3-9EB8-4A23-9447-C44059E6FC83}">
      <dgm:prSet/>
      <dgm:spPr/>
      <dgm:t>
        <a:bodyPr/>
        <a:lstStyle/>
        <a:p>
          <a:pPr algn="just"/>
          <a:r>
            <a:rPr lang="en-US" dirty="0">
              <a:latin typeface="Arial Narrow" panose="020B0606020202030204" pitchFamily="34" charset="0"/>
            </a:rPr>
            <a:t>We give emphasis on Greek islands, but the questionnaire can be used for other regions also.</a:t>
          </a:r>
        </a:p>
      </dgm:t>
    </dgm:pt>
    <dgm:pt modelId="{AEFC1D43-51A8-4CEB-A6DF-900B5B39E2D0}" type="parTrans" cxnId="{E9F12975-7C61-449E-A7FC-6FE18889F7A8}">
      <dgm:prSet/>
      <dgm:spPr/>
      <dgm:t>
        <a:bodyPr/>
        <a:lstStyle/>
        <a:p>
          <a:pPr algn="just"/>
          <a:endParaRPr lang="en-US">
            <a:latin typeface="Arial Narrow" panose="020B0606020202030204" pitchFamily="34" charset="0"/>
          </a:endParaRPr>
        </a:p>
      </dgm:t>
    </dgm:pt>
    <dgm:pt modelId="{524A5B04-0035-44DF-8048-0997D3944966}" type="sibTrans" cxnId="{E9F12975-7C61-449E-A7FC-6FE18889F7A8}">
      <dgm:prSet/>
      <dgm:spPr/>
      <dgm:t>
        <a:bodyPr/>
        <a:lstStyle/>
        <a:p>
          <a:pPr algn="just"/>
          <a:endParaRPr lang="en-US">
            <a:latin typeface="Arial Narrow" panose="020B0606020202030204" pitchFamily="34" charset="0"/>
          </a:endParaRPr>
        </a:p>
      </dgm:t>
    </dgm:pt>
    <dgm:pt modelId="{8A5E21C4-8168-4E06-AFA3-D5135B838C3C}">
      <dgm:prSet/>
      <dgm:spPr/>
      <dgm:t>
        <a:bodyPr/>
        <a:lstStyle/>
        <a:p>
          <a:pPr algn="just"/>
          <a:r>
            <a:rPr lang="en-US" dirty="0">
              <a:latin typeface="Arial Narrow" panose="020B0606020202030204" pitchFamily="34" charset="0"/>
            </a:rPr>
            <a:t>We use cluster categorization to group Greek islands and discuss some findings more generally.
We avoid the method of case studies, we focus on drawing conclusions that have a more universal coverage.</a:t>
          </a:r>
        </a:p>
      </dgm:t>
    </dgm:pt>
    <dgm:pt modelId="{D2C10029-1F5C-4B86-A32B-453871DB17D8}" type="parTrans" cxnId="{F9C8BDCB-5F41-4C34-B51D-6ED3EB1739C8}">
      <dgm:prSet/>
      <dgm:spPr/>
      <dgm:t>
        <a:bodyPr/>
        <a:lstStyle/>
        <a:p>
          <a:pPr algn="just"/>
          <a:endParaRPr lang="en-US">
            <a:latin typeface="Arial Narrow" panose="020B0606020202030204" pitchFamily="34" charset="0"/>
          </a:endParaRPr>
        </a:p>
      </dgm:t>
    </dgm:pt>
    <dgm:pt modelId="{7C0CEDA6-3C12-4154-929B-AEB66B751951}" type="sibTrans" cxnId="{F9C8BDCB-5F41-4C34-B51D-6ED3EB1739C8}">
      <dgm:prSet/>
      <dgm:spPr/>
      <dgm:t>
        <a:bodyPr/>
        <a:lstStyle/>
        <a:p>
          <a:pPr algn="just"/>
          <a:endParaRPr lang="en-US">
            <a:latin typeface="Arial Narrow" panose="020B0606020202030204" pitchFamily="34" charset="0"/>
          </a:endParaRPr>
        </a:p>
      </dgm:t>
    </dgm:pt>
    <dgm:pt modelId="{10321C99-5638-43D6-B353-C6825F5EF054}" type="pres">
      <dgm:prSet presAssocID="{7327BE4E-87DE-416C-95D0-9A1844EFB28A}" presName="linear" presStyleCnt="0">
        <dgm:presLayoutVars>
          <dgm:dir/>
          <dgm:animLvl val="lvl"/>
          <dgm:resizeHandles val="exact"/>
        </dgm:presLayoutVars>
      </dgm:prSet>
      <dgm:spPr/>
    </dgm:pt>
    <dgm:pt modelId="{EEF2D86C-3007-41B8-A6FA-BA83EAAC4BE1}" type="pres">
      <dgm:prSet presAssocID="{7E3906E1-7213-4688-BA56-A3FDCC1346EB}" presName="parentLin" presStyleCnt="0"/>
      <dgm:spPr/>
    </dgm:pt>
    <dgm:pt modelId="{D8E224F9-C34A-444D-9488-7BF505D409CD}" type="pres">
      <dgm:prSet presAssocID="{7E3906E1-7213-4688-BA56-A3FDCC1346EB}" presName="parentLeftMargin" presStyleLbl="node1" presStyleIdx="0" presStyleCnt="2"/>
      <dgm:spPr/>
    </dgm:pt>
    <dgm:pt modelId="{A41E0F66-BD43-4A3C-8F7B-B4BE4AF0C26C}" type="pres">
      <dgm:prSet presAssocID="{7E3906E1-7213-4688-BA56-A3FDCC1346EB}" presName="parentText" presStyleLbl="node1" presStyleIdx="0" presStyleCnt="2">
        <dgm:presLayoutVars>
          <dgm:chMax val="0"/>
          <dgm:bulletEnabled val="1"/>
        </dgm:presLayoutVars>
      </dgm:prSet>
      <dgm:spPr/>
    </dgm:pt>
    <dgm:pt modelId="{6DCC9FA0-5A12-4265-BD63-561AFBD0E5CB}" type="pres">
      <dgm:prSet presAssocID="{7E3906E1-7213-4688-BA56-A3FDCC1346EB}" presName="negativeSpace" presStyleCnt="0"/>
      <dgm:spPr/>
    </dgm:pt>
    <dgm:pt modelId="{ED0D9CCE-078D-4EEA-AB65-C745127C7D38}" type="pres">
      <dgm:prSet presAssocID="{7E3906E1-7213-4688-BA56-A3FDCC1346EB}" presName="childText" presStyleLbl="conFgAcc1" presStyleIdx="0" presStyleCnt="2">
        <dgm:presLayoutVars>
          <dgm:bulletEnabled val="1"/>
        </dgm:presLayoutVars>
      </dgm:prSet>
      <dgm:spPr/>
    </dgm:pt>
    <dgm:pt modelId="{202DBE8B-4529-46FB-A6E6-0BB2AF049A1B}" type="pres">
      <dgm:prSet presAssocID="{DDDE55CC-3CCD-4859-B438-1091C3AB3B40}" presName="spaceBetweenRectangles" presStyleCnt="0"/>
      <dgm:spPr/>
    </dgm:pt>
    <dgm:pt modelId="{20C8E985-14DC-4F66-A5B9-94F847DC312B}" type="pres">
      <dgm:prSet presAssocID="{0D33F774-AB70-4F56-8A81-1491AEA3702A}" presName="parentLin" presStyleCnt="0"/>
      <dgm:spPr/>
    </dgm:pt>
    <dgm:pt modelId="{630B2B9D-7504-4F2E-8452-7D05C31EDC89}" type="pres">
      <dgm:prSet presAssocID="{0D33F774-AB70-4F56-8A81-1491AEA3702A}" presName="parentLeftMargin" presStyleLbl="node1" presStyleIdx="0" presStyleCnt="2"/>
      <dgm:spPr/>
    </dgm:pt>
    <dgm:pt modelId="{26B3E4F1-5DC2-4606-895E-82D114A7D2DB}" type="pres">
      <dgm:prSet presAssocID="{0D33F774-AB70-4F56-8A81-1491AEA3702A}" presName="parentText" presStyleLbl="node1" presStyleIdx="1" presStyleCnt="2">
        <dgm:presLayoutVars>
          <dgm:chMax val="0"/>
          <dgm:bulletEnabled val="1"/>
        </dgm:presLayoutVars>
      </dgm:prSet>
      <dgm:spPr/>
    </dgm:pt>
    <dgm:pt modelId="{52FC65CA-5D01-4CAC-9A69-E0E6148312E1}" type="pres">
      <dgm:prSet presAssocID="{0D33F774-AB70-4F56-8A81-1491AEA3702A}" presName="negativeSpace" presStyleCnt="0"/>
      <dgm:spPr/>
    </dgm:pt>
    <dgm:pt modelId="{463714C7-8568-403B-8DB6-0D4ECE883987}" type="pres">
      <dgm:prSet presAssocID="{0D33F774-AB70-4F56-8A81-1491AEA3702A}" presName="childText" presStyleLbl="conFgAcc1" presStyleIdx="1" presStyleCnt="2">
        <dgm:presLayoutVars>
          <dgm:bulletEnabled val="1"/>
        </dgm:presLayoutVars>
      </dgm:prSet>
      <dgm:spPr/>
    </dgm:pt>
  </dgm:ptLst>
  <dgm:cxnLst>
    <dgm:cxn modelId="{50FBED0D-DCC2-422A-8C67-243F95563B4E}" type="presOf" srcId="{3E937EB7-C1FF-4C8A-8009-2DE67FF0ACA1}" destId="{ED0D9CCE-078D-4EEA-AB65-C745127C7D38}" srcOrd="0" destOrd="1" presId="urn:microsoft.com/office/officeart/2005/8/layout/list1"/>
    <dgm:cxn modelId="{2CE8D112-8A60-4FFF-A959-8F18029B180D}" type="presOf" srcId="{7E3906E1-7213-4688-BA56-A3FDCC1346EB}" destId="{D8E224F9-C34A-444D-9488-7BF505D409CD}" srcOrd="0" destOrd="0" presId="urn:microsoft.com/office/officeart/2005/8/layout/list1"/>
    <dgm:cxn modelId="{11739321-3CC3-476E-A538-6CD9537A433F}" type="presOf" srcId="{7E3906E1-7213-4688-BA56-A3FDCC1346EB}" destId="{A41E0F66-BD43-4A3C-8F7B-B4BE4AF0C26C}" srcOrd="1" destOrd="0" presId="urn:microsoft.com/office/officeart/2005/8/layout/list1"/>
    <dgm:cxn modelId="{0574DC28-C495-4AF8-95DB-066245355125}" srcId="{7E3906E1-7213-4688-BA56-A3FDCC1346EB}" destId="{3E937EB7-C1FF-4C8A-8009-2DE67FF0ACA1}" srcOrd="1" destOrd="0" parTransId="{F12E05CC-DA8F-4B18-8309-570C2A09A1AE}" sibTransId="{5D36C3BE-DAB6-4D82-996A-2B29F37A1A1B}"/>
    <dgm:cxn modelId="{23AF9830-9845-4F6E-8D56-094D94E824D2}" type="presOf" srcId="{0D33F774-AB70-4F56-8A81-1491AEA3702A}" destId="{630B2B9D-7504-4F2E-8452-7D05C31EDC89}" srcOrd="0" destOrd="0" presId="urn:microsoft.com/office/officeart/2005/8/layout/list1"/>
    <dgm:cxn modelId="{CAC66C5D-1B99-4B77-BF33-0E9AFA13CCE4}" type="presOf" srcId="{0D33F774-AB70-4F56-8A81-1491AEA3702A}" destId="{26B3E4F1-5DC2-4606-895E-82D114A7D2DB}" srcOrd="1" destOrd="0" presId="urn:microsoft.com/office/officeart/2005/8/layout/list1"/>
    <dgm:cxn modelId="{EC09445F-E3AB-4F70-8E7F-10D323E9B1B5}" srcId="{7E3906E1-7213-4688-BA56-A3FDCC1346EB}" destId="{4B8EC01E-39B3-4D49-A416-444FFCACDEA6}" srcOrd="2" destOrd="0" parTransId="{135335D9-D948-4D95-936B-3C1D94B22BDC}" sibTransId="{311E4F52-9778-4091-80C9-CFFFDA57343A}"/>
    <dgm:cxn modelId="{730A5666-C4DE-4FD4-A90C-B0FBB3832CC8}" type="presOf" srcId="{7327BE4E-87DE-416C-95D0-9A1844EFB28A}" destId="{10321C99-5638-43D6-B353-C6825F5EF054}" srcOrd="0" destOrd="0" presId="urn:microsoft.com/office/officeart/2005/8/layout/list1"/>
    <dgm:cxn modelId="{E9F12975-7C61-449E-A7FC-6FE18889F7A8}" srcId="{0D33F774-AB70-4F56-8A81-1491AEA3702A}" destId="{A18947D3-9EB8-4A23-9447-C44059E6FC83}" srcOrd="0" destOrd="0" parTransId="{AEFC1D43-51A8-4CEB-A6DF-900B5B39E2D0}" sibTransId="{524A5B04-0035-44DF-8048-0997D3944966}"/>
    <dgm:cxn modelId="{467B9955-5839-4F9C-A533-343C3434B9F4}" srcId="{7E3906E1-7213-4688-BA56-A3FDCC1346EB}" destId="{8C779FFD-E17D-4B86-A4FA-98B67AE2D949}" srcOrd="0" destOrd="0" parTransId="{11CEFDB6-98EE-4410-9E77-BBD5AD1CF2F2}" sibTransId="{FD50FBCA-6FEF-4D75-AC8C-BF22C8FA1B72}"/>
    <dgm:cxn modelId="{952E6B95-7B21-45E6-BFAD-AC802A0E50F4}" type="presOf" srcId="{4B8EC01E-39B3-4D49-A416-444FFCACDEA6}" destId="{ED0D9CCE-078D-4EEA-AB65-C745127C7D38}" srcOrd="0" destOrd="2" presId="urn:microsoft.com/office/officeart/2005/8/layout/list1"/>
    <dgm:cxn modelId="{8FE8089B-95FC-4B61-8AAB-95A77399C259}" type="presOf" srcId="{8C779FFD-E17D-4B86-A4FA-98B67AE2D949}" destId="{ED0D9CCE-078D-4EEA-AB65-C745127C7D38}" srcOrd="0" destOrd="0" presId="urn:microsoft.com/office/officeart/2005/8/layout/list1"/>
    <dgm:cxn modelId="{597D13A4-AA92-4C82-9D56-1D03B1C40902}" srcId="{7327BE4E-87DE-416C-95D0-9A1844EFB28A}" destId="{7E3906E1-7213-4688-BA56-A3FDCC1346EB}" srcOrd="0" destOrd="0" parTransId="{505D9655-61E5-4BA9-9DDF-0C19575F4244}" sibTransId="{DDDE55CC-3CCD-4859-B438-1091C3AB3B40}"/>
    <dgm:cxn modelId="{61C7C4A8-8484-45DD-A483-E6B9980C5A6A}" srcId="{7327BE4E-87DE-416C-95D0-9A1844EFB28A}" destId="{0D33F774-AB70-4F56-8A81-1491AEA3702A}" srcOrd="1" destOrd="0" parTransId="{6F4B054D-ECD3-4CDE-93E9-BA96F475C276}" sibTransId="{D9EA49A9-B743-416C-BDE3-85488C14C72E}"/>
    <dgm:cxn modelId="{F9C8BDCB-5F41-4C34-B51D-6ED3EB1739C8}" srcId="{0D33F774-AB70-4F56-8A81-1491AEA3702A}" destId="{8A5E21C4-8168-4E06-AFA3-D5135B838C3C}" srcOrd="1" destOrd="0" parTransId="{D2C10029-1F5C-4B86-A32B-453871DB17D8}" sibTransId="{7C0CEDA6-3C12-4154-929B-AEB66B751951}"/>
    <dgm:cxn modelId="{C9D350D7-F616-48AA-A000-10279D90F94F}" type="presOf" srcId="{A18947D3-9EB8-4A23-9447-C44059E6FC83}" destId="{463714C7-8568-403B-8DB6-0D4ECE883987}" srcOrd="0" destOrd="0" presId="urn:microsoft.com/office/officeart/2005/8/layout/list1"/>
    <dgm:cxn modelId="{9C4BE4ED-A9E8-4ED1-B960-AF89393CE1A4}" type="presOf" srcId="{8A5E21C4-8168-4E06-AFA3-D5135B838C3C}" destId="{463714C7-8568-403B-8DB6-0D4ECE883987}" srcOrd="0" destOrd="1" presId="urn:microsoft.com/office/officeart/2005/8/layout/list1"/>
    <dgm:cxn modelId="{254D64F7-9DFA-4210-9B4A-702D3108E97D}" type="presParOf" srcId="{10321C99-5638-43D6-B353-C6825F5EF054}" destId="{EEF2D86C-3007-41B8-A6FA-BA83EAAC4BE1}" srcOrd="0" destOrd="0" presId="urn:microsoft.com/office/officeart/2005/8/layout/list1"/>
    <dgm:cxn modelId="{645E106C-6904-4CC9-AC83-0FA9321D8A61}" type="presParOf" srcId="{EEF2D86C-3007-41B8-A6FA-BA83EAAC4BE1}" destId="{D8E224F9-C34A-444D-9488-7BF505D409CD}" srcOrd="0" destOrd="0" presId="urn:microsoft.com/office/officeart/2005/8/layout/list1"/>
    <dgm:cxn modelId="{1B48CBE3-7C90-4D34-9A2B-23A5035F2B75}" type="presParOf" srcId="{EEF2D86C-3007-41B8-A6FA-BA83EAAC4BE1}" destId="{A41E0F66-BD43-4A3C-8F7B-B4BE4AF0C26C}" srcOrd="1" destOrd="0" presId="urn:microsoft.com/office/officeart/2005/8/layout/list1"/>
    <dgm:cxn modelId="{C84FA875-6283-4C1B-AD92-BC2E15A85D8F}" type="presParOf" srcId="{10321C99-5638-43D6-B353-C6825F5EF054}" destId="{6DCC9FA0-5A12-4265-BD63-561AFBD0E5CB}" srcOrd="1" destOrd="0" presId="urn:microsoft.com/office/officeart/2005/8/layout/list1"/>
    <dgm:cxn modelId="{C8FD28CE-01BA-4506-A67F-88CBD58F3883}" type="presParOf" srcId="{10321C99-5638-43D6-B353-C6825F5EF054}" destId="{ED0D9CCE-078D-4EEA-AB65-C745127C7D38}" srcOrd="2" destOrd="0" presId="urn:microsoft.com/office/officeart/2005/8/layout/list1"/>
    <dgm:cxn modelId="{FC29F1D3-4EF6-49A9-83AB-E64290C68EB5}" type="presParOf" srcId="{10321C99-5638-43D6-B353-C6825F5EF054}" destId="{202DBE8B-4529-46FB-A6E6-0BB2AF049A1B}" srcOrd="3" destOrd="0" presId="urn:microsoft.com/office/officeart/2005/8/layout/list1"/>
    <dgm:cxn modelId="{B54B116C-38DD-40F1-92C5-FF69D5C6A425}" type="presParOf" srcId="{10321C99-5638-43D6-B353-C6825F5EF054}" destId="{20C8E985-14DC-4F66-A5B9-94F847DC312B}" srcOrd="4" destOrd="0" presId="urn:microsoft.com/office/officeart/2005/8/layout/list1"/>
    <dgm:cxn modelId="{2D90ACD4-A7C5-4539-8A83-FB9B1FFF16F1}" type="presParOf" srcId="{20C8E985-14DC-4F66-A5B9-94F847DC312B}" destId="{630B2B9D-7504-4F2E-8452-7D05C31EDC89}" srcOrd="0" destOrd="0" presId="urn:microsoft.com/office/officeart/2005/8/layout/list1"/>
    <dgm:cxn modelId="{78B4E309-0355-4702-9853-A448C0C45EF7}" type="presParOf" srcId="{20C8E985-14DC-4F66-A5B9-94F847DC312B}" destId="{26B3E4F1-5DC2-4606-895E-82D114A7D2DB}" srcOrd="1" destOrd="0" presId="urn:microsoft.com/office/officeart/2005/8/layout/list1"/>
    <dgm:cxn modelId="{01699CAB-4B31-417B-9BDD-7644F9632791}" type="presParOf" srcId="{10321C99-5638-43D6-B353-C6825F5EF054}" destId="{52FC65CA-5D01-4CAC-9A69-E0E6148312E1}" srcOrd="5" destOrd="0" presId="urn:microsoft.com/office/officeart/2005/8/layout/list1"/>
    <dgm:cxn modelId="{C9D51B7A-AB75-47A5-A9A8-E1CF69A10D51}" type="presParOf" srcId="{10321C99-5638-43D6-B353-C6825F5EF054}" destId="{463714C7-8568-403B-8DB6-0D4ECE88398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24C4DF-21AD-4D75-9EC1-206C50E06827}"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B5670466-4F7D-4E25-B25F-449E666C8BAA}">
      <dgm:prSet custT="1"/>
      <dgm:spPr/>
      <dgm:t>
        <a:bodyPr/>
        <a:lstStyle/>
        <a:p>
          <a:r>
            <a:rPr lang="en-US" sz="2000" dirty="0">
              <a:latin typeface="Arial Narrow" panose="020B0606020202030204" pitchFamily="34" charset="0"/>
            </a:rPr>
            <a:t>Island features:</a:t>
          </a:r>
        </a:p>
      </dgm:t>
    </dgm:pt>
    <dgm:pt modelId="{6FBABC4A-C62A-48B5-AEF3-3C7C6EC8F132}" type="parTrans" cxnId="{FA90C965-9529-4A43-99A2-78AEA99B3930}">
      <dgm:prSet/>
      <dgm:spPr/>
      <dgm:t>
        <a:bodyPr/>
        <a:lstStyle/>
        <a:p>
          <a:endParaRPr lang="en-US" sz="1400">
            <a:latin typeface="Arial Narrow" panose="020B0606020202030204" pitchFamily="34" charset="0"/>
          </a:endParaRPr>
        </a:p>
      </dgm:t>
    </dgm:pt>
    <dgm:pt modelId="{C13C77F6-460D-4123-8927-8C0B1E4E5E5A}" type="sibTrans" cxnId="{FA90C965-9529-4A43-99A2-78AEA99B3930}">
      <dgm:prSet/>
      <dgm:spPr/>
      <dgm:t>
        <a:bodyPr/>
        <a:lstStyle/>
        <a:p>
          <a:endParaRPr lang="en-US" sz="1400">
            <a:latin typeface="Arial Narrow" panose="020B0606020202030204" pitchFamily="34" charset="0"/>
          </a:endParaRPr>
        </a:p>
      </dgm:t>
    </dgm:pt>
    <dgm:pt modelId="{C1B45AE3-4E26-4940-8E1D-29A977A2FA17}">
      <dgm:prSet custT="1"/>
      <dgm:spPr/>
      <dgm:t>
        <a:bodyPr/>
        <a:lstStyle/>
        <a:p>
          <a:pPr>
            <a:buFont typeface="+mj-lt"/>
            <a:buNone/>
          </a:pPr>
          <a:r>
            <a:rPr lang="en-US" sz="1100" dirty="0">
              <a:latin typeface="Arial Narrow" panose="020B0606020202030204" pitchFamily="34" charset="0"/>
            </a:rPr>
            <a:t>Small size: Insufficiency of raw materials and limited efficiency of production factors
Regionality and the sense of isolation resulting in high costs of production, transport, infrastructure
Rich natural environment and biodiversity as well as the special cultural identity
Unstable demographic developments</a:t>
          </a:r>
        </a:p>
      </dgm:t>
    </dgm:pt>
    <dgm:pt modelId="{0E06C739-4B64-4CD4-9E33-475052D0E387}" type="parTrans" cxnId="{8DCCDABE-EA41-418E-897F-2B06A73BF5CE}">
      <dgm:prSet/>
      <dgm:spPr/>
      <dgm:t>
        <a:bodyPr/>
        <a:lstStyle/>
        <a:p>
          <a:endParaRPr lang="en-US" sz="1400">
            <a:latin typeface="Arial Narrow" panose="020B0606020202030204" pitchFamily="34" charset="0"/>
          </a:endParaRPr>
        </a:p>
      </dgm:t>
    </dgm:pt>
    <dgm:pt modelId="{D2A81260-8DDE-45CC-B5EA-AD4CBA42E99A}" type="sibTrans" cxnId="{8DCCDABE-EA41-418E-897F-2B06A73BF5CE}">
      <dgm:prSet/>
      <dgm:spPr/>
      <dgm:t>
        <a:bodyPr/>
        <a:lstStyle/>
        <a:p>
          <a:endParaRPr lang="en-US" sz="1400">
            <a:latin typeface="Arial Narrow" panose="020B0606020202030204" pitchFamily="34" charset="0"/>
          </a:endParaRPr>
        </a:p>
      </dgm:t>
    </dgm:pt>
    <dgm:pt modelId="{9DA0B760-3560-4C1A-BD99-DDDE99BCB14A}">
      <dgm:prSet custT="1"/>
      <dgm:spPr/>
      <dgm:t>
        <a:bodyPr/>
        <a:lstStyle/>
        <a:p>
          <a:r>
            <a:rPr lang="en-US" sz="2000" dirty="0">
              <a:latin typeface="Arial Narrow" panose="020B0606020202030204" pitchFamily="34" charset="0"/>
            </a:rPr>
            <a:t>Insularity/Islandness features</a:t>
          </a:r>
          <a:r>
            <a:rPr lang="el-GR" sz="2000" dirty="0">
              <a:latin typeface="Arial Narrow" panose="020B0606020202030204" pitchFamily="34" charset="0"/>
            </a:rPr>
            <a:t>:</a:t>
          </a:r>
          <a:endParaRPr lang="en-US" sz="2000" dirty="0">
            <a:latin typeface="Arial Narrow" panose="020B0606020202030204" pitchFamily="34" charset="0"/>
          </a:endParaRPr>
        </a:p>
      </dgm:t>
    </dgm:pt>
    <dgm:pt modelId="{72F2F6E8-C5BE-4556-B9E3-6D362BA833CA}" type="parTrans" cxnId="{9C8828ED-DD0E-4122-A63C-2A5058752F28}">
      <dgm:prSet/>
      <dgm:spPr/>
      <dgm:t>
        <a:bodyPr/>
        <a:lstStyle/>
        <a:p>
          <a:endParaRPr lang="en-US" sz="1400">
            <a:latin typeface="Arial Narrow" panose="020B0606020202030204" pitchFamily="34" charset="0"/>
          </a:endParaRPr>
        </a:p>
      </dgm:t>
    </dgm:pt>
    <dgm:pt modelId="{B079C710-DDDC-4023-9DF7-780FF6287EF8}" type="sibTrans" cxnId="{9C8828ED-DD0E-4122-A63C-2A5058752F28}">
      <dgm:prSet/>
      <dgm:spPr/>
      <dgm:t>
        <a:bodyPr/>
        <a:lstStyle/>
        <a:p>
          <a:endParaRPr lang="en-US" sz="1400">
            <a:latin typeface="Arial Narrow" panose="020B0606020202030204" pitchFamily="34" charset="0"/>
          </a:endParaRPr>
        </a:p>
      </dgm:t>
    </dgm:pt>
    <dgm:pt modelId="{B863AC4A-A495-467F-847E-0799B95C6001}">
      <dgm:prSet custT="1"/>
      <dgm:spPr/>
      <dgm:t>
        <a:bodyPr/>
        <a:lstStyle/>
        <a:p>
          <a:pPr algn="just"/>
          <a:r>
            <a:rPr lang="en-US" sz="1050" dirty="0">
              <a:latin typeface="Arial Narrow" panose="020B0606020202030204" pitchFamily="34" charset="0"/>
            </a:rPr>
            <a:t>Insularity as a concept refers to a natural state of an area enclosed by water, mountains or desert. An isolated place, which due to physical and social isolation, has a set of specific characteristics. Therefore, insularity refers to the geographical features of the islands: small size, remote location and isolation, unique social, cultural and natural features. Its traditional view of insularity as a sterile disadvantage may stem from untapped opportunities stemming from "a lack of coherence at the local level between natural resources, human capital and the institutional framework" (</a:t>
          </a:r>
          <a:r>
            <a:rPr lang="en-US" sz="1050" dirty="0" err="1">
              <a:latin typeface="Arial Narrow" panose="020B0606020202030204" pitchFamily="34" charset="0"/>
            </a:rPr>
            <a:t>Gloersen</a:t>
          </a:r>
          <a:r>
            <a:rPr lang="en-US" sz="1050" dirty="0">
              <a:latin typeface="Arial Narrow" panose="020B0606020202030204" pitchFamily="34" charset="0"/>
            </a:rPr>
            <a:t> et al., 2012). However, insularity is more than just a geographical status, a mixture of geographical features. In addition, it is the result of political decisions and various social, economic and social conditions.</a:t>
          </a:r>
        </a:p>
      </dgm:t>
    </dgm:pt>
    <dgm:pt modelId="{0D3E4779-46EA-4028-97A6-FB69F558447A}" type="parTrans" cxnId="{870C88B8-931D-4B66-A5DB-4558AE539E9A}">
      <dgm:prSet/>
      <dgm:spPr/>
      <dgm:t>
        <a:bodyPr/>
        <a:lstStyle/>
        <a:p>
          <a:endParaRPr lang="en-US" sz="1400">
            <a:latin typeface="Arial Narrow" panose="020B0606020202030204" pitchFamily="34" charset="0"/>
          </a:endParaRPr>
        </a:p>
      </dgm:t>
    </dgm:pt>
    <dgm:pt modelId="{D07ECCA0-45CD-4AC1-8F41-88F932A5FB43}" type="sibTrans" cxnId="{870C88B8-931D-4B66-A5DB-4558AE539E9A}">
      <dgm:prSet/>
      <dgm:spPr/>
      <dgm:t>
        <a:bodyPr/>
        <a:lstStyle/>
        <a:p>
          <a:endParaRPr lang="en-US" sz="1400">
            <a:latin typeface="Arial Narrow" panose="020B0606020202030204" pitchFamily="34" charset="0"/>
          </a:endParaRPr>
        </a:p>
      </dgm:t>
    </dgm:pt>
    <dgm:pt modelId="{DCA19FE5-B45F-443E-80DE-026901880C88}">
      <dgm:prSet custT="1"/>
      <dgm:spPr/>
      <dgm:t>
        <a:bodyPr/>
        <a:lstStyle/>
        <a:p>
          <a:r>
            <a:rPr lang="en-US" sz="1050" dirty="0">
              <a:latin typeface="Arial Narrow" panose="020B0606020202030204" pitchFamily="34" charset="0"/>
            </a:rPr>
            <a:t>Basic dichotomy: Inhabitants of islands &amp; inhabitants of mainland areas another way to reconsider the erroneous simulation and problematic conceptual and practical connection of the islands with the mainland.</a:t>
          </a:r>
        </a:p>
      </dgm:t>
    </dgm:pt>
    <dgm:pt modelId="{6108A23B-325E-41E8-91C1-8D357EAA4DDF}" type="parTrans" cxnId="{9941FA93-3FDC-4D93-878C-B69F2B937396}">
      <dgm:prSet/>
      <dgm:spPr/>
      <dgm:t>
        <a:bodyPr/>
        <a:lstStyle/>
        <a:p>
          <a:endParaRPr lang="en-US" sz="1400">
            <a:latin typeface="Arial Narrow" panose="020B0606020202030204" pitchFamily="34" charset="0"/>
          </a:endParaRPr>
        </a:p>
      </dgm:t>
    </dgm:pt>
    <dgm:pt modelId="{10F18360-1BC6-41E7-88FD-94B55D59BEC1}" type="sibTrans" cxnId="{9941FA93-3FDC-4D93-878C-B69F2B937396}">
      <dgm:prSet/>
      <dgm:spPr/>
      <dgm:t>
        <a:bodyPr/>
        <a:lstStyle/>
        <a:p>
          <a:endParaRPr lang="en-US" sz="1400">
            <a:latin typeface="Arial Narrow" panose="020B0606020202030204" pitchFamily="34" charset="0"/>
          </a:endParaRPr>
        </a:p>
      </dgm:t>
    </dgm:pt>
    <dgm:pt modelId="{D855B186-F24B-4932-AB9F-703235D3C908}">
      <dgm:prSet custT="1"/>
      <dgm:spPr/>
      <dgm:t>
        <a:bodyPr/>
        <a:lstStyle/>
        <a:p>
          <a:pPr algn="just"/>
          <a:r>
            <a:rPr lang="en-US" sz="1100" dirty="0">
              <a:latin typeface="Arial Narrow" panose="020B0606020202030204" pitchFamily="34" charset="0"/>
            </a:rPr>
            <a:t>The horizontal spatial-development policies that assimilate the island area with the urban continental centers, indifferent to its special physiognomy and geographical characteristics, can not be the basis of an integrated development approach of the islands (</a:t>
          </a:r>
          <a:r>
            <a:rPr lang="en-US" sz="1100" dirty="0" err="1">
              <a:latin typeface="Arial Narrow" panose="020B0606020202030204" pitchFamily="34" charset="0"/>
            </a:rPr>
            <a:t>Koutsopoulou</a:t>
          </a:r>
          <a:r>
            <a:rPr lang="en-US" sz="1100" dirty="0">
              <a:latin typeface="Arial Narrow" panose="020B0606020202030204" pitchFamily="34" charset="0"/>
            </a:rPr>
            <a:t>, 2012). The equation of space through the classic competitiveness strategies, on the one hand does not take into account the special needs of the islands and their comparative advantages and on the other hand does not achieve the set goals of economic prosperity, further altering the island physiognomy (</a:t>
          </a:r>
          <a:r>
            <a:rPr lang="en-US" sz="1100" dirty="0" err="1">
              <a:latin typeface="Arial Narrow" panose="020B0606020202030204" pitchFamily="34" charset="0"/>
            </a:rPr>
            <a:t>Spilanis</a:t>
          </a:r>
          <a:r>
            <a:rPr lang="en-US" sz="1100" dirty="0">
              <a:latin typeface="Arial Narrow" panose="020B0606020202030204" pitchFamily="34" charset="0"/>
            </a:rPr>
            <a:t> et al., 2005).</a:t>
          </a:r>
        </a:p>
      </dgm:t>
    </dgm:pt>
    <dgm:pt modelId="{4E02F115-0A7A-4E66-8EAE-F64D0CBF966C}" type="parTrans" cxnId="{BF3BE99E-9E2F-44CE-BB90-6C874BADBDB9}">
      <dgm:prSet/>
      <dgm:spPr/>
      <dgm:t>
        <a:bodyPr/>
        <a:lstStyle/>
        <a:p>
          <a:endParaRPr lang="en-US" sz="1400">
            <a:latin typeface="Arial Narrow" panose="020B0606020202030204" pitchFamily="34" charset="0"/>
          </a:endParaRPr>
        </a:p>
      </dgm:t>
    </dgm:pt>
    <dgm:pt modelId="{E70F4274-9A34-4584-AB68-E3959CDAEC58}" type="sibTrans" cxnId="{BF3BE99E-9E2F-44CE-BB90-6C874BADBDB9}">
      <dgm:prSet/>
      <dgm:spPr/>
      <dgm:t>
        <a:bodyPr/>
        <a:lstStyle/>
        <a:p>
          <a:endParaRPr lang="en-US" sz="1400">
            <a:latin typeface="Arial Narrow" panose="020B0606020202030204" pitchFamily="34" charset="0"/>
          </a:endParaRPr>
        </a:p>
      </dgm:t>
    </dgm:pt>
    <dgm:pt modelId="{D846E638-B7A0-4C6A-A622-41E164465DC8}" type="pres">
      <dgm:prSet presAssocID="{7924C4DF-21AD-4D75-9EC1-206C50E06827}" presName="Name0" presStyleCnt="0">
        <dgm:presLayoutVars>
          <dgm:dir/>
          <dgm:animLvl val="lvl"/>
          <dgm:resizeHandles val="exact"/>
        </dgm:presLayoutVars>
      </dgm:prSet>
      <dgm:spPr/>
    </dgm:pt>
    <dgm:pt modelId="{667BC40E-5BE7-4969-801D-3B61A715928C}" type="pres">
      <dgm:prSet presAssocID="{B5670466-4F7D-4E25-B25F-449E666C8BAA}" presName="linNode" presStyleCnt="0"/>
      <dgm:spPr/>
    </dgm:pt>
    <dgm:pt modelId="{DEA16466-F2C5-46DB-86AE-3AC479A43328}" type="pres">
      <dgm:prSet presAssocID="{B5670466-4F7D-4E25-B25F-449E666C8BAA}" presName="parentText" presStyleLbl="alignNode1" presStyleIdx="0" presStyleCnt="3">
        <dgm:presLayoutVars>
          <dgm:chMax val="1"/>
          <dgm:bulletEnabled/>
        </dgm:presLayoutVars>
      </dgm:prSet>
      <dgm:spPr/>
    </dgm:pt>
    <dgm:pt modelId="{53143B4B-C8B7-44A4-813D-8E79DE35D87B}" type="pres">
      <dgm:prSet presAssocID="{B5670466-4F7D-4E25-B25F-449E666C8BAA}" presName="descendantText" presStyleLbl="alignAccFollowNode1" presStyleIdx="0" presStyleCnt="3">
        <dgm:presLayoutVars>
          <dgm:bulletEnabled/>
        </dgm:presLayoutVars>
      </dgm:prSet>
      <dgm:spPr/>
    </dgm:pt>
    <dgm:pt modelId="{5DA6BEC3-87D6-4D3B-8A3E-DB3FAA08ED35}" type="pres">
      <dgm:prSet presAssocID="{C13C77F6-460D-4123-8927-8C0B1E4E5E5A}" presName="sp" presStyleCnt="0"/>
      <dgm:spPr/>
    </dgm:pt>
    <dgm:pt modelId="{7D31D29E-7377-4A8B-8C31-B90B00F9BD3B}" type="pres">
      <dgm:prSet presAssocID="{9DA0B760-3560-4C1A-BD99-DDDE99BCB14A}" presName="linNode" presStyleCnt="0"/>
      <dgm:spPr/>
    </dgm:pt>
    <dgm:pt modelId="{CCEB7EFB-9590-4B03-861F-032F9F21C6BF}" type="pres">
      <dgm:prSet presAssocID="{9DA0B760-3560-4C1A-BD99-DDDE99BCB14A}" presName="parentText" presStyleLbl="alignNode1" presStyleIdx="1" presStyleCnt="3">
        <dgm:presLayoutVars>
          <dgm:chMax val="1"/>
          <dgm:bulletEnabled/>
        </dgm:presLayoutVars>
      </dgm:prSet>
      <dgm:spPr/>
    </dgm:pt>
    <dgm:pt modelId="{16050F9E-2341-46A8-9C82-82AA7C0287A8}" type="pres">
      <dgm:prSet presAssocID="{9DA0B760-3560-4C1A-BD99-DDDE99BCB14A}" presName="descendantText" presStyleLbl="alignAccFollowNode1" presStyleIdx="1" presStyleCnt="3">
        <dgm:presLayoutVars>
          <dgm:bulletEnabled/>
        </dgm:presLayoutVars>
      </dgm:prSet>
      <dgm:spPr/>
    </dgm:pt>
    <dgm:pt modelId="{D8FB2AE4-4406-4417-9EF3-7B01DC67C181}" type="pres">
      <dgm:prSet presAssocID="{B079C710-DDDC-4023-9DF7-780FF6287EF8}" presName="sp" presStyleCnt="0"/>
      <dgm:spPr/>
    </dgm:pt>
    <dgm:pt modelId="{BAB1F17D-D770-4B57-AFC1-5C45E350A27F}" type="pres">
      <dgm:prSet presAssocID="{DCA19FE5-B45F-443E-80DE-026901880C88}" presName="linNode" presStyleCnt="0"/>
      <dgm:spPr/>
    </dgm:pt>
    <dgm:pt modelId="{0FCBA0A7-FEDB-4F19-B4ED-D1813A9B9EEE}" type="pres">
      <dgm:prSet presAssocID="{DCA19FE5-B45F-443E-80DE-026901880C88}" presName="parentText" presStyleLbl="alignNode1" presStyleIdx="2" presStyleCnt="3">
        <dgm:presLayoutVars>
          <dgm:chMax val="1"/>
          <dgm:bulletEnabled/>
        </dgm:presLayoutVars>
      </dgm:prSet>
      <dgm:spPr/>
    </dgm:pt>
    <dgm:pt modelId="{249ABA43-77DF-4E3A-8DFB-1DC3392BE4F2}" type="pres">
      <dgm:prSet presAssocID="{DCA19FE5-B45F-443E-80DE-026901880C88}" presName="descendantText" presStyleLbl="alignAccFollowNode1" presStyleIdx="2" presStyleCnt="3">
        <dgm:presLayoutVars>
          <dgm:bulletEnabled/>
        </dgm:presLayoutVars>
      </dgm:prSet>
      <dgm:spPr/>
    </dgm:pt>
  </dgm:ptLst>
  <dgm:cxnLst>
    <dgm:cxn modelId="{B7CD9E16-3C90-4B16-A5A7-04C2FDB99A8A}" type="presOf" srcId="{B5670466-4F7D-4E25-B25F-449E666C8BAA}" destId="{DEA16466-F2C5-46DB-86AE-3AC479A43328}" srcOrd="0" destOrd="0" presId="urn:microsoft.com/office/officeart/2016/7/layout/VerticalSolidActionList"/>
    <dgm:cxn modelId="{47AFD517-07A9-4A31-87FA-41967AF8A166}" type="presOf" srcId="{9DA0B760-3560-4C1A-BD99-DDDE99BCB14A}" destId="{CCEB7EFB-9590-4B03-861F-032F9F21C6BF}" srcOrd="0" destOrd="0" presId="urn:microsoft.com/office/officeart/2016/7/layout/VerticalSolidActionList"/>
    <dgm:cxn modelId="{DAECB11C-3FDB-40D5-8EB0-A5745178D5D0}" type="presOf" srcId="{B863AC4A-A495-467F-847E-0799B95C6001}" destId="{16050F9E-2341-46A8-9C82-82AA7C0287A8}" srcOrd="0" destOrd="0" presId="urn:microsoft.com/office/officeart/2016/7/layout/VerticalSolidActionList"/>
    <dgm:cxn modelId="{FA90C965-9529-4A43-99A2-78AEA99B3930}" srcId="{7924C4DF-21AD-4D75-9EC1-206C50E06827}" destId="{B5670466-4F7D-4E25-B25F-449E666C8BAA}" srcOrd="0" destOrd="0" parTransId="{6FBABC4A-C62A-48B5-AEF3-3C7C6EC8F132}" sibTransId="{C13C77F6-460D-4123-8927-8C0B1E4E5E5A}"/>
    <dgm:cxn modelId="{3DBFEA8C-7A49-4298-9EEE-EAE03C9AC67A}" type="presOf" srcId="{D855B186-F24B-4932-AB9F-703235D3C908}" destId="{249ABA43-77DF-4E3A-8DFB-1DC3392BE4F2}" srcOrd="0" destOrd="0" presId="urn:microsoft.com/office/officeart/2016/7/layout/VerticalSolidActionList"/>
    <dgm:cxn modelId="{9941FA93-3FDC-4D93-878C-B69F2B937396}" srcId="{7924C4DF-21AD-4D75-9EC1-206C50E06827}" destId="{DCA19FE5-B45F-443E-80DE-026901880C88}" srcOrd="2" destOrd="0" parTransId="{6108A23B-325E-41E8-91C1-8D357EAA4DDF}" sibTransId="{10F18360-1BC6-41E7-88FD-94B55D59BEC1}"/>
    <dgm:cxn modelId="{BF3BE99E-9E2F-44CE-BB90-6C874BADBDB9}" srcId="{DCA19FE5-B45F-443E-80DE-026901880C88}" destId="{D855B186-F24B-4932-AB9F-703235D3C908}" srcOrd="0" destOrd="0" parTransId="{4E02F115-0A7A-4E66-8EAE-F64D0CBF966C}" sibTransId="{E70F4274-9A34-4584-AB68-E3959CDAEC58}"/>
    <dgm:cxn modelId="{870C88B8-931D-4B66-A5DB-4558AE539E9A}" srcId="{9DA0B760-3560-4C1A-BD99-DDDE99BCB14A}" destId="{B863AC4A-A495-467F-847E-0799B95C6001}" srcOrd="0" destOrd="0" parTransId="{0D3E4779-46EA-4028-97A6-FB69F558447A}" sibTransId="{D07ECCA0-45CD-4AC1-8F41-88F932A5FB43}"/>
    <dgm:cxn modelId="{8DCCDABE-EA41-418E-897F-2B06A73BF5CE}" srcId="{B5670466-4F7D-4E25-B25F-449E666C8BAA}" destId="{C1B45AE3-4E26-4940-8E1D-29A977A2FA17}" srcOrd="0" destOrd="0" parTransId="{0E06C739-4B64-4CD4-9E33-475052D0E387}" sibTransId="{D2A81260-8DDE-45CC-B5EA-AD4CBA42E99A}"/>
    <dgm:cxn modelId="{8611F0C0-17C2-4ABF-B02C-C8B3C584FCFF}" type="presOf" srcId="{DCA19FE5-B45F-443E-80DE-026901880C88}" destId="{0FCBA0A7-FEDB-4F19-B4ED-D1813A9B9EEE}" srcOrd="0" destOrd="0" presId="urn:microsoft.com/office/officeart/2016/7/layout/VerticalSolidActionList"/>
    <dgm:cxn modelId="{17197ECB-13AE-4CD6-A3FA-D5C92C5F4AF9}" type="presOf" srcId="{7924C4DF-21AD-4D75-9EC1-206C50E06827}" destId="{D846E638-B7A0-4C6A-A622-41E164465DC8}" srcOrd="0" destOrd="0" presId="urn:microsoft.com/office/officeart/2016/7/layout/VerticalSolidActionList"/>
    <dgm:cxn modelId="{9C8828ED-DD0E-4122-A63C-2A5058752F28}" srcId="{7924C4DF-21AD-4D75-9EC1-206C50E06827}" destId="{9DA0B760-3560-4C1A-BD99-DDDE99BCB14A}" srcOrd="1" destOrd="0" parTransId="{72F2F6E8-C5BE-4556-B9E3-6D362BA833CA}" sibTransId="{B079C710-DDDC-4023-9DF7-780FF6287EF8}"/>
    <dgm:cxn modelId="{014B04FC-A8AB-4E48-9448-671EF5A7C3A7}" type="presOf" srcId="{C1B45AE3-4E26-4940-8E1D-29A977A2FA17}" destId="{53143B4B-C8B7-44A4-813D-8E79DE35D87B}" srcOrd="0" destOrd="0" presId="urn:microsoft.com/office/officeart/2016/7/layout/VerticalSolidActionList"/>
    <dgm:cxn modelId="{3108C5EB-D1C7-4542-8CBC-EB29CD832E29}" type="presParOf" srcId="{D846E638-B7A0-4C6A-A622-41E164465DC8}" destId="{667BC40E-5BE7-4969-801D-3B61A715928C}" srcOrd="0" destOrd="0" presId="urn:microsoft.com/office/officeart/2016/7/layout/VerticalSolidActionList"/>
    <dgm:cxn modelId="{D777DD5B-4DD2-411B-9F04-5C674D05C118}" type="presParOf" srcId="{667BC40E-5BE7-4969-801D-3B61A715928C}" destId="{DEA16466-F2C5-46DB-86AE-3AC479A43328}" srcOrd="0" destOrd="0" presId="urn:microsoft.com/office/officeart/2016/7/layout/VerticalSolidActionList"/>
    <dgm:cxn modelId="{6CDF7E69-1359-4627-AC9F-B7022D37E520}" type="presParOf" srcId="{667BC40E-5BE7-4969-801D-3B61A715928C}" destId="{53143B4B-C8B7-44A4-813D-8E79DE35D87B}" srcOrd="1" destOrd="0" presId="urn:microsoft.com/office/officeart/2016/7/layout/VerticalSolidActionList"/>
    <dgm:cxn modelId="{9A8D8E21-9827-4342-B837-4B688C379667}" type="presParOf" srcId="{D846E638-B7A0-4C6A-A622-41E164465DC8}" destId="{5DA6BEC3-87D6-4D3B-8A3E-DB3FAA08ED35}" srcOrd="1" destOrd="0" presId="urn:microsoft.com/office/officeart/2016/7/layout/VerticalSolidActionList"/>
    <dgm:cxn modelId="{038EDB3C-7904-4A28-8F65-28DD58D9F058}" type="presParOf" srcId="{D846E638-B7A0-4C6A-A622-41E164465DC8}" destId="{7D31D29E-7377-4A8B-8C31-B90B00F9BD3B}" srcOrd="2" destOrd="0" presId="urn:microsoft.com/office/officeart/2016/7/layout/VerticalSolidActionList"/>
    <dgm:cxn modelId="{4B5E9D97-6E34-4C0D-95E5-F9C5F5AB9FD2}" type="presParOf" srcId="{7D31D29E-7377-4A8B-8C31-B90B00F9BD3B}" destId="{CCEB7EFB-9590-4B03-861F-032F9F21C6BF}" srcOrd="0" destOrd="0" presId="urn:microsoft.com/office/officeart/2016/7/layout/VerticalSolidActionList"/>
    <dgm:cxn modelId="{C7DD54E5-5792-444B-B3A6-1B053278C16D}" type="presParOf" srcId="{7D31D29E-7377-4A8B-8C31-B90B00F9BD3B}" destId="{16050F9E-2341-46A8-9C82-82AA7C0287A8}" srcOrd="1" destOrd="0" presId="urn:microsoft.com/office/officeart/2016/7/layout/VerticalSolidActionList"/>
    <dgm:cxn modelId="{B1174B3B-3FFF-46E4-9A2D-30FDF0D6C334}" type="presParOf" srcId="{D846E638-B7A0-4C6A-A622-41E164465DC8}" destId="{D8FB2AE4-4406-4417-9EF3-7B01DC67C181}" srcOrd="3" destOrd="0" presId="urn:microsoft.com/office/officeart/2016/7/layout/VerticalSolidActionList"/>
    <dgm:cxn modelId="{84FEB3C5-A559-4353-91C2-D805EDF37F2F}" type="presParOf" srcId="{D846E638-B7A0-4C6A-A622-41E164465DC8}" destId="{BAB1F17D-D770-4B57-AFC1-5C45E350A27F}" srcOrd="4" destOrd="0" presId="urn:microsoft.com/office/officeart/2016/7/layout/VerticalSolidActionList"/>
    <dgm:cxn modelId="{F94211B2-20AD-48E9-BDA3-606FDBA4C986}" type="presParOf" srcId="{BAB1F17D-D770-4B57-AFC1-5C45E350A27F}" destId="{0FCBA0A7-FEDB-4F19-B4ED-D1813A9B9EEE}" srcOrd="0" destOrd="0" presId="urn:microsoft.com/office/officeart/2016/7/layout/VerticalSolidActionList"/>
    <dgm:cxn modelId="{3443A5A5-471A-411B-962B-6166269928D3}" type="presParOf" srcId="{BAB1F17D-D770-4B57-AFC1-5C45E350A27F}" destId="{249ABA43-77DF-4E3A-8DFB-1DC3392BE4F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D9CCE-078D-4EEA-AB65-C745127C7D38}">
      <dsp:nvSpPr>
        <dsp:cNvPr id="0" name=""/>
        <dsp:cNvSpPr/>
      </dsp:nvSpPr>
      <dsp:spPr>
        <a:xfrm>
          <a:off x="0" y="412458"/>
          <a:ext cx="5029199" cy="15309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22" tIns="374904" rIns="390322"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a:latin typeface="Arial Narrow" panose="020B0606020202030204" pitchFamily="34" charset="0"/>
            </a:rPr>
            <a:t>We asked island residents</a:t>
          </a:r>
        </a:p>
        <a:p>
          <a:pPr marL="171450" lvl="1" indent="-171450" algn="just" defTabSz="800100">
            <a:lnSpc>
              <a:spcPct val="90000"/>
            </a:lnSpc>
            <a:spcBef>
              <a:spcPct val="0"/>
            </a:spcBef>
            <a:spcAft>
              <a:spcPct val="15000"/>
            </a:spcAft>
            <a:buChar char="•"/>
          </a:pPr>
          <a:r>
            <a:rPr lang="en-US" sz="1800" kern="1200" dirty="0">
              <a:latin typeface="Arial Narrow" panose="020B0606020202030204" pitchFamily="34" charset="0"/>
            </a:rPr>
            <a:t>We explore the content of the concept “island”</a:t>
          </a:r>
        </a:p>
        <a:p>
          <a:pPr marL="171450" lvl="1" indent="-171450" algn="just" defTabSz="800100">
            <a:lnSpc>
              <a:spcPct val="90000"/>
            </a:lnSpc>
            <a:spcBef>
              <a:spcPct val="0"/>
            </a:spcBef>
            <a:spcAft>
              <a:spcPct val="15000"/>
            </a:spcAft>
            <a:buChar char="•"/>
          </a:pPr>
          <a:r>
            <a:rPr lang="en-US" sz="1800" kern="1200" dirty="0">
              <a:latin typeface="Arial Narrow" panose="020B0606020202030204" pitchFamily="34" charset="0"/>
            </a:rPr>
            <a:t>We explore the content of the concept “islandness”</a:t>
          </a:r>
        </a:p>
      </dsp:txBody>
      <dsp:txXfrm>
        <a:off x="0" y="412458"/>
        <a:ext cx="5029199" cy="1530900"/>
      </dsp:txXfrm>
    </dsp:sp>
    <dsp:sp modelId="{A41E0F66-BD43-4A3C-8F7B-B4BE4AF0C26C}">
      <dsp:nvSpPr>
        <dsp:cNvPr id="0" name=""/>
        <dsp:cNvSpPr/>
      </dsp:nvSpPr>
      <dsp:spPr>
        <a:xfrm>
          <a:off x="251460" y="146778"/>
          <a:ext cx="3520440"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064" tIns="0" rIns="133064" bIns="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Arial Narrow" panose="020B0606020202030204" pitchFamily="34" charset="0"/>
            </a:rPr>
            <a:t>In action</a:t>
          </a:r>
        </a:p>
      </dsp:txBody>
      <dsp:txXfrm>
        <a:off x="277399" y="172717"/>
        <a:ext cx="3468562" cy="479482"/>
      </dsp:txXfrm>
    </dsp:sp>
    <dsp:sp modelId="{463714C7-8568-403B-8DB6-0D4ECE883987}">
      <dsp:nvSpPr>
        <dsp:cNvPr id="0" name=""/>
        <dsp:cNvSpPr/>
      </dsp:nvSpPr>
      <dsp:spPr>
        <a:xfrm>
          <a:off x="0" y="2306239"/>
          <a:ext cx="5029199" cy="24948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22" tIns="374904" rIns="390322"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a:latin typeface="Arial Narrow" panose="020B0606020202030204" pitchFamily="34" charset="0"/>
            </a:rPr>
            <a:t>We give emphasis on Greek islands, but the questionnaire can be used for other regions also.</a:t>
          </a:r>
        </a:p>
        <a:p>
          <a:pPr marL="171450" lvl="1" indent="-171450" algn="just" defTabSz="800100">
            <a:lnSpc>
              <a:spcPct val="90000"/>
            </a:lnSpc>
            <a:spcBef>
              <a:spcPct val="0"/>
            </a:spcBef>
            <a:spcAft>
              <a:spcPct val="15000"/>
            </a:spcAft>
            <a:buChar char="•"/>
          </a:pPr>
          <a:r>
            <a:rPr lang="en-US" sz="1800" kern="1200" dirty="0">
              <a:latin typeface="Arial Narrow" panose="020B0606020202030204" pitchFamily="34" charset="0"/>
            </a:rPr>
            <a:t>We use cluster categorization to group Greek islands and discuss some findings more generally.
We avoid the method of case studies, we focus on drawing conclusions that have a more universal coverage.</a:t>
          </a:r>
        </a:p>
      </dsp:txBody>
      <dsp:txXfrm>
        <a:off x="0" y="2306239"/>
        <a:ext cx="5029199" cy="2494800"/>
      </dsp:txXfrm>
    </dsp:sp>
    <dsp:sp modelId="{26B3E4F1-5DC2-4606-895E-82D114A7D2DB}">
      <dsp:nvSpPr>
        <dsp:cNvPr id="0" name=""/>
        <dsp:cNvSpPr/>
      </dsp:nvSpPr>
      <dsp:spPr>
        <a:xfrm>
          <a:off x="251460" y="2040559"/>
          <a:ext cx="3520440" cy="5313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064" tIns="0" rIns="133064" bIns="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Arial Narrow" panose="020B0606020202030204" pitchFamily="34" charset="0"/>
            </a:rPr>
            <a:t>Methodological highlights: </a:t>
          </a:r>
        </a:p>
      </dsp:txBody>
      <dsp:txXfrm>
        <a:off x="277399" y="2066498"/>
        <a:ext cx="346856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43B4B-C8B7-44A4-813D-8E79DE35D87B}">
      <dsp:nvSpPr>
        <dsp:cNvPr id="0" name=""/>
        <dsp:cNvSpPr/>
      </dsp:nvSpPr>
      <dsp:spPr>
        <a:xfrm>
          <a:off x="2262200" y="1589"/>
          <a:ext cx="9048802" cy="16289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572" tIns="413759" rIns="175572" bIns="413759" numCol="1" spcCol="1270" anchor="ctr" anchorCtr="0">
          <a:noAutofit/>
        </a:bodyPr>
        <a:lstStyle/>
        <a:p>
          <a:pPr marL="0" lvl="0" indent="0" algn="l" defTabSz="488950">
            <a:lnSpc>
              <a:spcPct val="90000"/>
            </a:lnSpc>
            <a:spcBef>
              <a:spcPct val="0"/>
            </a:spcBef>
            <a:spcAft>
              <a:spcPct val="35000"/>
            </a:spcAft>
            <a:buFont typeface="+mj-lt"/>
            <a:buNone/>
          </a:pPr>
          <a:r>
            <a:rPr lang="en-US" sz="1100" kern="1200" dirty="0">
              <a:latin typeface="Arial Narrow" panose="020B0606020202030204" pitchFamily="34" charset="0"/>
            </a:rPr>
            <a:t>Small size: Insufficiency of raw materials and limited efficiency of production factors
Regionality and the sense of isolation resulting in high costs of production, transport, infrastructure
Rich natural environment and biodiversity as well as the special cultural identity
Unstable demographic developments</a:t>
          </a:r>
        </a:p>
      </dsp:txBody>
      <dsp:txXfrm>
        <a:off x="2262200" y="1589"/>
        <a:ext cx="9048802" cy="1628970"/>
      </dsp:txXfrm>
    </dsp:sp>
    <dsp:sp modelId="{DEA16466-F2C5-46DB-86AE-3AC479A43328}">
      <dsp:nvSpPr>
        <dsp:cNvPr id="0" name=""/>
        <dsp:cNvSpPr/>
      </dsp:nvSpPr>
      <dsp:spPr>
        <a:xfrm>
          <a:off x="0" y="1589"/>
          <a:ext cx="2262200" cy="16289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708" tIns="160906" rIns="119708" bIns="160906"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Narrow" panose="020B0606020202030204" pitchFamily="34" charset="0"/>
            </a:rPr>
            <a:t>Island features:</a:t>
          </a:r>
        </a:p>
      </dsp:txBody>
      <dsp:txXfrm>
        <a:off x="0" y="1589"/>
        <a:ext cx="2262200" cy="1628970"/>
      </dsp:txXfrm>
    </dsp:sp>
    <dsp:sp modelId="{16050F9E-2341-46A8-9C82-82AA7C0287A8}">
      <dsp:nvSpPr>
        <dsp:cNvPr id="0" name=""/>
        <dsp:cNvSpPr/>
      </dsp:nvSpPr>
      <dsp:spPr>
        <a:xfrm>
          <a:off x="2262200" y="1728298"/>
          <a:ext cx="9048802" cy="16289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572" tIns="413759" rIns="175572" bIns="413759" numCol="1" spcCol="1270" anchor="ctr" anchorCtr="0">
          <a:noAutofit/>
        </a:bodyPr>
        <a:lstStyle/>
        <a:p>
          <a:pPr marL="0" lvl="0" indent="0" algn="just" defTabSz="466725">
            <a:lnSpc>
              <a:spcPct val="90000"/>
            </a:lnSpc>
            <a:spcBef>
              <a:spcPct val="0"/>
            </a:spcBef>
            <a:spcAft>
              <a:spcPct val="35000"/>
            </a:spcAft>
            <a:buNone/>
          </a:pPr>
          <a:r>
            <a:rPr lang="en-US" sz="1050" kern="1200" dirty="0">
              <a:latin typeface="Arial Narrow" panose="020B0606020202030204" pitchFamily="34" charset="0"/>
            </a:rPr>
            <a:t>Insularity as a concept refers to a natural state of an area enclosed by water, mountains or desert. An isolated place, which due to physical and social isolation, has a set of specific characteristics. Therefore, insularity refers to the geographical features of the islands: small size, remote location and isolation, unique social, cultural and natural features. Its traditional view of insularity as a sterile disadvantage may stem from untapped opportunities stemming from "a lack of coherence at the local level between natural resources, human capital and the institutional framework" (</a:t>
          </a:r>
          <a:r>
            <a:rPr lang="en-US" sz="1050" kern="1200" dirty="0" err="1">
              <a:latin typeface="Arial Narrow" panose="020B0606020202030204" pitchFamily="34" charset="0"/>
            </a:rPr>
            <a:t>Gloersen</a:t>
          </a:r>
          <a:r>
            <a:rPr lang="en-US" sz="1050" kern="1200" dirty="0">
              <a:latin typeface="Arial Narrow" panose="020B0606020202030204" pitchFamily="34" charset="0"/>
            </a:rPr>
            <a:t> et al., 2012). However, insularity is more than just a geographical status, a mixture of geographical features. In addition, it is the result of political decisions and various social, economic and social conditions.</a:t>
          </a:r>
        </a:p>
      </dsp:txBody>
      <dsp:txXfrm>
        <a:off x="2262200" y="1728298"/>
        <a:ext cx="9048802" cy="1628970"/>
      </dsp:txXfrm>
    </dsp:sp>
    <dsp:sp modelId="{CCEB7EFB-9590-4B03-861F-032F9F21C6BF}">
      <dsp:nvSpPr>
        <dsp:cNvPr id="0" name=""/>
        <dsp:cNvSpPr/>
      </dsp:nvSpPr>
      <dsp:spPr>
        <a:xfrm>
          <a:off x="0" y="1728298"/>
          <a:ext cx="2262200" cy="16289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708" tIns="160906" rIns="119708" bIns="160906"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Narrow" panose="020B0606020202030204" pitchFamily="34" charset="0"/>
            </a:rPr>
            <a:t>Insularity/Islandness features</a:t>
          </a:r>
          <a:r>
            <a:rPr lang="el-GR" sz="2000" kern="1200" dirty="0">
              <a:latin typeface="Arial Narrow" panose="020B0606020202030204" pitchFamily="34" charset="0"/>
            </a:rPr>
            <a:t>:</a:t>
          </a:r>
          <a:endParaRPr lang="en-US" sz="2000" kern="1200" dirty="0">
            <a:latin typeface="Arial Narrow" panose="020B0606020202030204" pitchFamily="34" charset="0"/>
          </a:endParaRPr>
        </a:p>
      </dsp:txBody>
      <dsp:txXfrm>
        <a:off x="0" y="1728298"/>
        <a:ext cx="2262200" cy="1628970"/>
      </dsp:txXfrm>
    </dsp:sp>
    <dsp:sp modelId="{249ABA43-77DF-4E3A-8DFB-1DC3392BE4F2}">
      <dsp:nvSpPr>
        <dsp:cNvPr id="0" name=""/>
        <dsp:cNvSpPr/>
      </dsp:nvSpPr>
      <dsp:spPr>
        <a:xfrm>
          <a:off x="2262200" y="3455007"/>
          <a:ext cx="9048802" cy="16289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572" tIns="413759" rIns="175572" bIns="413759" numCol="1" spcCol="1270" anchor="ctr" anchorCtr="0">
          <a:noAutofit/>
        </a:bodyPr>
        <a:lstStyle/>
        <a:p>
          <a:pPr marL="0" lvl="0" indent="0" algn="just" defTabSz="488950">
            <a:lnSpc>
              <a:spcPct val="90000"/>
            </a:lnSpc>
            <a:spcBef>
              <a:spcPct val="0"/>
            </a:spcBef>
            <a:spcAft>
              <a:spcPct val="35000"/>
            </a:spcAft>
            <a:buNone/>
          </a:pPr>
          <a:r>
            <a:rPr lang="en-US" sz="1100" kern="1200" dirty="0">
              <a:latin typeface="Arial Narrow" panose="020B0606020202030204" pitchFamily="34" charset="0"/>
            </a:rPr>
            <a:t>The horizontal spatial-development policies that assimilate the island area with the urban continental centers, indifferent to its special physiognomy and geographical characteristics, can not be the basis of an integrated development approach of the islands (</a:t>
          </a:r>
          <a:r>
            <a:rPr lang="en-US" sz="1100" kern="1200" dirty="0" err="1">
              <a:latin typeface="Arial Narrow" panose="020B0606020202030204" pitchFamily="34" charset="0"/>
            </a:rPr>
            <a:t>Koutsopoulou</a:t>
          </a:r>
          <a:r>
            <a:rPr lang="en-US" sz="1100" kern="1200" dirty="0">
              <a:latin typeface="Arial Narrow" panose="020B0606020202030204" pitchFamily="34" charset="0"/>
            </a:rPr>
            <a:t>, 2012). The equation of space through the classic competitiveness strategies, on the one hand does not take into account the special needs of the islands and their comparative advantages and on the other hand does not achieve the set goals of economic prosperity, further altering the island physiognomy (</a:t>
          </a:r>
          <a:r>
            <a:rPr lang="en-US" sz="1100" kern="1200" dirty="0" err="1">
              <a:latin typeface="Arial Narrow" panose="020B0606020202030204" pitchFamily="34" charset="0"/>
            </a:rPr>
            <a:t>Spilanis</a:t>
          </a:r>
          <a:r>
            <a:rPr lang="en-US" sz="1100" kern="1200" dirty="0">
              <a:latin typeface="Arial Narrow" panose="020B0606020202030204" pitchFamily="34" charset="0"/>
            </a:rPr>
            <a:t> et al., 2005).</a:t>
          </a:r>
        </a:p>
      </dsp:txBody>
      <dsp:txXfrm>
        <a:off x="2262200" y="3455007"/>
        <a:ext cx="9048802" cy="1628970"/>
      </dsp:txXfrm>
    </dsp:sp>
    <dsp:sp modelId="{0FCBA0A7-FEDB-4F19-B4ED-D1813A9B9EEE}">
      <dsp:nvSpPr>
        <dsp:cNvPr id="0" name=""/>
        <dsp:cNvSpPr/>
      </dsp:nvSpPr>
      <dsp:spPr>
        <a:xfrm>
          <a:off x="0" y="3455007"/>
          <a:ext cx="2262200" cy="16289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708" tIns="160906" rIns="119708" bIns="160906"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Arial Narrow" panose="020B0606020202030204" pitchFamily="34" charset="0"/>
            </a:rPr>
            <a:t>Basic dichotomy: Inhabitants of islands &amp; inhabitants of mainland areas another way to reconsider the erroneous simulation and problematic conceptual and practical connection of the islands with the mainland.</a:t>
          </a:r>
        </a:p>
      </dsp:txBody>
      <dsp:txXfrm>
        <a:off x="0" y="3455007"/>
        <a:ext cx="2262200" cy="162897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4BC85-295E-4670-91B6-900EB7678452}" type="datetimeFigureOut">
              <a:rPr lang="el-GR" smtClean="0"/>
              <a:t>10/Ιουλ/2022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8A4453-93F7-4D54-883E-00D26A2D4D80}" type="slidenum">
              <a:rPr lang="el-GR" smtClean="0"/>
              <a:t>‹#›</a:t>
            </a:fld>
            <a:endParaRPr lang="el-GR"/>
          </a:p>
        </p:txBody>
      </p:sp>
    </p:spTree>
    <p:extLst>
      <p:ext uri="{BB962C8B-B14F-4D97-AF65-F5344CB8AC3E}">
        <p14:creationId xmlns:p14="http://schemas.microsoft.com/office/powerpoint/2010/main" val="7162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1</a:t>
            </a:fld>
            <a:endParaRPr lang="el-GR"/>
          </a:p>
        </p:txBody>
      </p:sp>
    </p:spTree>
    <p:extLst>
      <p:ext uri="{BB962C8B-B14F-4D97-AF65-F5344CB8AC3E}">
        <p14:creationId xmlns:p14="http://schemas.microsoft.com/office/powerpoint/2010/main" val="546133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10</a:t>
            </a:fld>
            <a:endParaRPr lang="el-GR"/>
          </a:p>
        </p:txBody>
      </p:sp>
    </p:spTree>
    <p:extLst>
      <p:ext uri="{BB962C8B-B14F-4D97-AF65-F5344CB8AC3E}">
        <p14:creationId xmlns:p14="http://schemas.microsoft.com/office/powerpoint/2010/main" val="173124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11</a:t>
            </a:fld>
            <a:endParaRPr lang="el-GR"/>
          </a:p>
        </p:txBody>
      </p:sp>
    </p:spTree>
    <p:extLst>
      <p:ext uri="{BB962C8B-B14F-4D97-AF65-F5344CB8AC3E}">
        <p14:creationId xmlns:p14="http://schemas.microsoft.com/office/powerpoint/2010/main" val="1160941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12</a:t>
            </a:fld>
            <a:endParaRPr lang="el-GR"/>
          </a:p>
        </p:txBody>
      </p:sp>
    </p:spTree>
    <p:extLst>
      <p:ext uri="{BB962C8B-B14F-4D97-AF65-F5344CB8AC3E}">
        <p14:creationId xmlns:p14="http://schemas.microsoft.com/office/powerpoint/2010/main" val="2659943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13</a:t>
            </a:fld>
            <a:endParaRPr lang="el-GR"/>
          </a:p>
        </p:txBody>
      </p:sp>
    </p:spTree>
    <p:extLst>
      <p:ext uri="{BB962C8B-B14F-4D97-AF65-F5344CB8AC3E}">
        <p14:creationId xmlns:p14="http://schemas.microsoft.com/office/powerpoint/2010/main" val="778225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14</a:t>
            </a:fld>
            <a:endParaRPr lang="el-GR"/>
          </a:p>
        </p:txBody>
      </p:sp>
    </p:spTree>
    <p:extLst>
      <p:ext uri="{BB962C8B-B14F-4D97-AF65-F5344CB8AC3E}">
        <p14:creationId xmlns:p14="http://schemas.microsoft.com/office/powerpoint/2010/main" val="3728425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15</a:t>
            </a:fld>
            <a:endParaRPr lang="el-GR"/>
          </a:p>
        </p:txBody>
      </p:sp>
    </p:spTree>
    <p:extLst>
      <p:ext uri="{BB962C8B-B14F-4D97-AF65-F5344CB8AC3E}">
        <p14:creationId xmlns:p14="http://schemas.microsoft.com/office/powerpoint/2010/main" val="2735842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16</a:t>
            </a:fld>
            <a:endParaRPr lang="el-GR"/>
          </a:p>
        </p:txBody>
      </p:sp>
    </p:spTree>
    <p:extLst>
      <p:ext uri="{BB962C8B-B14F-4D97-AF65-F5344CB8AC3E}">
        <p14:creationId xmlns:p14="http://schemas.microsoft.com/office/powerpoint/2010/main" val="901425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17</a:t>
            </a:fld>
            <a:endParaRPr lang="el-GR"/>
          </a:p>
        </p:txBody>
      </p:sp>
    </p:spTree>
    <p:extLst>
      <p:ext uri="{BB962C8B-B14F-4D97-AF65-F5344CB8AC3E}">
        <p14:creationId xmlns:p14="http://schemas.microsoft.com/office/powerpoint/2010/main" val="2263909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18</a:t>
            </a:fld>
            <a:endParaRPr lang="el-GR"/>
          </a:p>
        </p:txBody>
      </p:sp>
    </p:spTree>
    <p:extLst>
      <p:ext uri="{BB962C8B-B14F-4D97-AF65-F5344CB8AC3E}">
        <p14:creationId xmlns:p14="http://schemas.microsoft.com/office/powerpoint/2010/main" val="44709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19</a:t>
            </a:fld>
            <a:endParaRPr lang="el-GR"/>
          </a:p>
        </p:txBody>
      </p:sp>
    </p:spTree>
    <p:extLst>
      <p:ext uri="{BB962C8B-B14F-4D97-AF65-F5344CB8AC3E}">
        <p14:creationId xmlns:p14="http://schemas.microsoft.com/office/powerpoint/2010/main" val="424256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2</a:t>
            </a:fld>
            <a:endParaRPr lang="el-GR"/>
          </a:p>
        </p:txBody>
      </p:sp>
    </p:spTree>
    <p:extLst>
      <p:ext uri="{BB962C8B-B14F-4D97-AF65-F5344CB8AC3E}">
        <p14:creationId xmlns:p14="http://schemas.microsoft.com/office/powerpoint/2010/main" val="88255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3</a:t>
            </a:fld>
            <a:endParaRPr lang="el-GR"/>
          </a:p>
        </p:txBody>
      </p:sp>
    </p:spTree>
    <p:extLst>
      <p:ext uri="{BB962C8B-B14F-4D97-AF65-F5344CB8AC3E}">
        <p14:creationId xmlns:p14="http://schemas.microsoft.com/office/powerpoint/2010/main" val="294914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4</a:t>
            </a:fld>
            <a:endParaRPr lang="el-GR"/>
          </a:p>
        </p:txBody>
      </p:sp>
    </p:spTree>
    <p:extLst>
      <p:ext uri="{BB962C8B-B14F-4D97-AF65-F5344CB8AC3E}">
        <p14:creationId xmlns:p14="http://schemas.microsoft.com/office/powerpoint/2010/main" val="148380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5</a:t>
            </a:fld>
            <a:endParaRPr lang="el-GR"/>
          </a:p>
        </p:txBody>
      </p:sp>
    </p:spTree>
    <p:extLst>
      <p:ext uri="{BB962C8B-B14F-4D97-AF65-F5344CB8AC3E}">
        <p14:creationId xmlns:p14="http://schemas.microsoft.com/office/powerpoint/2010/main" val="219105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6</a:t>
            </a:fld>
            <a:endParaRPr lang="el-GR"/>
          </a:p>
        </p:txBody>
      </p:sp>
    </p:spTree>
    <p:extLst>
      <p:ext uri="{BB962C8B-B14F-4D97-AF65-F5344CB8AC3E}">
        <p14:creationId xmlns:p14="http://schemas.microsoft.com/office/powerpoint/2010/main" val="4279009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7</a:t>
            </a:fld>
            <a:endParaRPr lang="el-GR"/>
          </a:p>
        </p:txBody>
      </p:sp>
    </p:spTree>
    <p:extLst>
      <p:ext uri="{BB962C8B-B14F-4D97-AF65-F5344CB8AC3E}">
        <p14:creationId xmlns:p14="http://schemas.microsoft.com/office/powerpoint/2010/main" val="403691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8</a:t>
            </a:fld>
            <a:endParaRPr lang="el-GR"/>
          </a:p>
        </p:txBody>
      </p:sp>
    </p:spTree>
    <p:extLst>
      <p:ext uri="{BB962C8B-B14F-4D97-AF65-F5344CB8AC3E}">
        <p14:creationId xmlns:p14="http://schemas.microsoft.com/office/powerpoint/2010/main" val="142569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28A4453-93F7-4D54-883E-00D26A2D4D80}" type="slidenum">
              <a:rPr lang="el-GR" smtClean="0"/>
              <a:t>9</a:t>
            </a:fld>
            <a:endParaRPr lang="el-GR"/>
          </a:p>
        </p:txBody>
      </p:sp>
    </p:spTree>
    <p:extLst>
      <p:ext uri="{BB962C8B-B14F-4D97-AF65-F5344CB8AC3E}">
        <p14:creationId xmlns:p14="http://schemas.microsoft.com/office/powerpoint/2010/main" val="394164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3F1ED8-CD70-430F-8742-6C1E50887E6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A84BC56-55E7-4675-A5ED-F8CD6AEADC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9CF45B8-074B-43FE-A465-7A091A14747D}"/>
              </a:ext>
            </a:extLst>
          </p:cNvPr>
          <p:cNvSpPr>
            <a:spLocks noGrp="1"/>
          </p:cNvSpPr>
          <p:nvPr>
            <p:ph type="dt" sz="half" idx="10"/>
          </p:nvPr>
        </p:nvSpPr>
        <p:spPr/>
        <p:txBody>
          <a:bodyPr/>
          <a:lstStyle/>
          <a:p>
            <a:fld id="{B63AAEEA-EBAA-474F-8755-6E33B98A4417}" type="datetime1">
              <a:rPr lang="el-GR" smtClean="0"/>
              <a:t>10/Ιουλ/2022</a:t>
            </a:fld>
            <a:endParaRPr lang="el-GR"/>
          </a:p>
        </p:txBody>
      </p:sp>
      <p:sp>
        <p:nvSpPr>
          <p:cNvPr id="5" name="Θέση υποσέλιδου 4">
            <a:extLst>
              <a:ext uri="{FF2B5EF4-FFF2-40B4-BE49-F238E27FC236}">
                <a16:creationId xmlns:a16="http://schemas.microsoft.com/office/drawing/2014/main" id="{E99111FD-86B5-4E28-89FA-EA00129D0E3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31D3E40-1E65-4CED-9A77-50ECAF2EE5B7}"/>
              </a:ext>
            </a:extLst>
          </p:cNvPr>
          <p:cNvSpPr>
            <a:spLocks noGrp="1"/>
          </p:cNvSpPr>
          <p:nvPr>
            <p:ph type="sldNum" sz="quarter" idx="12"/>
          </p:nvPr>
        </p:nvSpPr>
        <p:spPr/>
        <p:txBody>
          <a:bodyPr/>
          <a:lstStyle/>
          <a:p>
            <a:fld id="{2C558ABC-D8AC-4655-AAB7-72B20E07D901}" type="slidenum">
              <a:rPr lang="el-GR" smtClean="0"/>
              <a:t>‹#›</a:t>
            </a:fld>
            <a:endParaRPr lang="el-GR"/>
          </a:p>
        </p:txBody>
      </p:sp>
    </p:spTree>
    <p:extLst>
      <p:ext uri="{BB962C8B-B14F-4D97-AF65-F5344CB8AC3E}">
        <p14:creationId xmlns:p14="http://schemas.microsoft.com/office/powerpoint/2010/main" val="347718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C09061-853E-41A2-BB41-6535324E88B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E9D3433-70AF-46BA-AE2A-9668177AF6D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FD61FEA-90F3-4F5C-B8CB-CD8038E3E5C5}"/>
              </a:ext>
            </a:extLst>
          </p:cNvPr>
          <p:cNvSpPr>
            <a:spLocks noGrp="1"/>
          </p:cNvSpPr>
          <p:nvPr>
            <p:ph type="dt" sz="half" idx="10"/>
          </p:nvPr>
        </p:nvSpPr>
        <p:spPr/>
        <p:txBody>
          <a:bodyPr/>
          <a:lstStyle/>
          <a:p>
            <a:fld id="{78F3885E-3777-46B4-9649-5F0DE092BA71}" type="datetime1">
              <a:rPr lang="el-GR" smtClean="0"/>
              <a:t>10/Ιουλ/2022</a:t>
            </a:fld>
            <a:endParaRPr lang="el-GR"/>
          </a:p>
        </p:txBody>
      </p:sp>
      <p:sp>
        <p:nvSpPr>
          <p:cNvPr id="5" name="Θέση υποσέλιδου 4">
            <a:extLst>
              <a:ext uri="{FF2B5EF4-FFF2-40B4-BE49-F238E27FC236}">
                <a16:creationId xmlns:a16="http://schemas.microsoft.com/office/drawing/2014/main" id="{73DE5010-B88B-4A4B-A5B7-09EC0434454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30DB9C7-226D-4A3F-BD22-DC472451576A}"/>
              </a:ext>
            </a:extLst>
          </p:cNvPr>
          <p:cNvSpPr>
            <a:spLocks noGrp="1"/>
          </p:cNvSpPr>
          <p:nvPr>
            <p:ph type="sldNum" sz="quarter" idx="12"/>
          </p:nvPr>
        </p:nvSpPr>
        <p:spPr/>
        <p:txBody>
          <a:bodyPr/>
          <a:lstStyle/>
          <a:p>
            <a:fld id="{2C558ABC-D8AC-4655-AAB7-72B20E07D901}" type="slidenum">
              <a:rPr lang="el-GR" smtClean="0"/>
              <a:t>‹#›</a:t>
            </a:fld>
            <a:endParaRPr lang="el-GR"/>
          </a:p>
        </p:txBody>
      </p:sp>
    </p:spTree>
    <p:extLst>
      <p:ext uri="{BB962C8B-B14F-4D97-AF65-F5344CB8AC3E}">
        <p14:creationId xmlns:p14="http://schemas.microsoft.com/office/powerpoint/2010/main" val="363886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0A0A40B-9A21-48CA-9BB3-14D374D631F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B9DE3E4-BC1E-428F-AC42-621B4A80A88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10FDC28-4250-40CF-90A7-F1FCE53F28F1}"/>
              </a:ext>
            </a:extLst>
          </p:cNvPr>
          <p:cNvSpPr>
            <a:spLocks noGrp="1"/>
          </p:cNvSpPr>
          <p:nvPr>
            <p:ph type="dt" sz="half" idx="10"/>
          </p:nvPr>
        </p:nvSpPr>
        <p:spPr/>
        <p:txBody>
          <a:bodyPr/>
          <a:lstStyle/>
          <a:p>
            <a:fld id="{448351CE-A57E-499E-96EE-230A806A3FF7}" type="datetime1">
              <a:rPr lang="el-GR" smtClean="0"/>
              <a:t>10/Ιουλ/2022</a:t>
            </a:fld>
            <a:endParaRPr lang="el-GR"/>
          </a:p>
        </p:txBody>
      </p:sp>
      <p:sp>
        <p:nvSpPr>
          <p:cNvPr id="5" name="Θέση υποσέλιδου 4">
            <a:extLst>
              <a:ext uri="{FF2B5EF4-FFF2-40B4-BE49-F238E27FC236}">
                <a16:creationId xmlns:a16="http://schemas.microsoft.com/office/drawing/2014/main" id="{5A33226F-C139-4D93-A535-0ADC3005ACD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09C1E8C-396F-4B50-A1B1-A8300DA303F2}"/>
              </a:ext>
            </a:extLst>
          </p:cNvPr>
          <p:cNvSpPr>
            <a:spLocks noGrp="1"/>
          </p:cNvSpPr>
          <p:nvPr>
            <p:ph type="sldNum" sz="quarter" idx="12"/>
          </p:nvPr>
        </p:nvSpPr>
        <p:spPr/>
        <p:txBody>
          <a:bodyPr/>
          <a:lstStyle/>
          <a:p>
            <a:fld id="{2C558ABC-D8AC-4655-AAB7-72B20E07D901}" type="slidenum">
              <a:rPr lang="el-GR" smtClean="0"/>
              <a:t>‹#›</a:t>
            </a:fld>
            <a:endParaRPr lang="el-GR"/>
          </a:p>
        </p:txBody>
      </p:sp>
    </p:spTree>
    <p:extLst>
      <p:ext uri="{BB962C8B-B14F-4D97-AF65-F5344CB8AC3E}">
        <p14:creationId xmlns:p14="http://schemas.microsoft.com/office/powerpoint/2010/main" val="363321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831C52-2403-4F4B-9E5A-6C3D3502845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2F2F5A1-562D-4959-877F-18716FB629A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D681257-A11B-4893-993F-B9923314DAC8}"/>
              </a:ext>
            </a:extLst>
          </p:cNvPr>
          <p:cNvSpPr>
            <a:spLocks noGrp="1"/>
          </p:cNvSpPr>
          <p:nvPr>
            <p:ph type="dt" sz="half" idx="10"/>
          </p:nvPr>
        </p:nvSpPr>
        <p:spPr/>
        <p:txBody>
          <a:bodyPr/>
          <a:lstStyle/>
          <a:p>
            <a:fld id="{8082DAC5-6EB9-4687-A3F8-778572A0A3E8}" type="datetime1">
              <a:rPr lang="el-GR" smtClean="0"/>
              <a:t>10/Ιουλ/2022</a:t>
            </a:fld>
            <a:endParaRPr lang="el-GR"/>
          </a:p>
        </p:txBody>
      </p:sp>
      <p:sp>
        <p:nvSpPr>
          <p:cNvPr id="5" name="Θέση υποσέλιδου 4">
            <a:extLst>
              <a:ext uri="{FF2B5EF4-FFF2-40B4-BE49-F238E27FC236}">
                <a16:creationId xmlns:a16="http://schemas.microsoft.com/office/drawing/2014/main" id="{8B26D9EE-23D6-4AE1-B3CB-74F1D8AC89E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B1EAE5-800E-4ABB-89AA-1FFD278E7AD8}"/>
              </a:ext>
            </a:extLst>
          </p:cNvPr>
          <p:cNvSpPr>
            <a:spLocks noGrp="1"/>
          </p:cNvSpPr>
          <p:nvPr>
            <p:ph type="sldNum" sz="quarter" idx="12"/>
          </p:nvPr>
        </p:nvSpPr>
        <p:spPr/>
        <p:txBody>
          <a:bodyPr/>
          <a:lstStyle/>
          <a:p>
            <a:fld id="{2C558ABC-D8AC-4655-AAB7-72B20E07D901}" type="slidenum">
              <a:rPr lang="el-GR" smtClean="0"/>
              <a:t>‹#›</a:t>
            </a:fld>
            <a:endParaRPr lang="el-GR"/>
          </a:p>
        </p:txBody>
      </p:sp>
    </p:spTree>
    <p:extLst>
      <p:ext uri="{BB962C8B-B14F-4D97-AF65-F5344CB8AC3E}">
        <p14:creationId xmlns:p14="http://schemas.microsoft.com/office/powerpoint/2010/main" val="11998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DAE65B-AAB1-4F8C-A03A-337BDE9CB15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C5D1A42-182C-42E2-9366-FBB07F56BC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D652476-CE20-4B4F-ABEC-2999613EA26E}"/>
              </a:ext>
            </a:extLst>
          </p:cNvPr>
          <p:cNvSpPr>
            <a:spLocks noGrp="1"/>
          </p:cNvSpPr>
          <p:nvPr>
            <p:ph type="dt" sz="half" idx="10"/>
          </p:nvPr>
        </p:nvSpPr>
        <p:spPr/>
        <p:txBody>
          <a:bodyPr/>
          <a:lstStyle/>
          <a:p>
            <a:fld id="{BCB96E55-81D3-49AD-A1B9-A0382ED9C648}" type="datetime1">
              <a:rPr lang="el-GR" smtClean="0"/>
              <a:t>10/Ιουλ/2022</a:t>
            </a:fld>
            <a:endParaRPr lang="el-GR"/>
          </a:p>
        </p:txBody>
      </p:sp>
      <p:sp>
        <p:nvSpPr>
          <p:cNvPr id="5" name="Θέση υποσέλιδου 4">
            <a:extLst>
              <a:ext uri="{FF2B5EF4-FFF2-40B4-BE49-F238E27FC236}">
                <a16:creationId xmlns:a16="http://schemas.microsoft.com/office/drawing/2014/main" id="{4C2C0E12-87D2-403C-B239-B7AA17A3009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C184F0F-5D5D-4632-BDD1-3524510BB525}"/>
              </a:ext>
            </a:extLst>
          </p:cNvPr>
          <p:cNvSpPr>
            <a:spLocks noGrp="1"/>
          </p:cNvSpPr>
          <p:nvPr>
            <p:ph type="sldNum" sz="quarter" idx="12"/>
          </p:nvPr>
        </p:nvSpPr>
        <p:spPr/>
        <p:txBody>
          <a:bodyPr/>
          <a:lstStyle/>
          <a:p>
            <a:fld id="{2C558ABC-D8AC-4655-AAB7-72B20E07D901}" type="slidenum">
              <a:rPr lang="el-GR" smtClean="0"/>
              <a:t>‹#›</a:t>
            </a:fld>
            <a:endParaRPr lang="el-GR"/>
          </a:p>
        </p:txBody>
      </p:sp>
    </p:spTree>
    <p:extLst>
      <p:ext uri="{BB962C8B-B14F-4D97-AF65-F5344CB8AC3E}">
        <p14:creationId xmlns:p14="http://schemas.microsoft.com/office/powerpoint/2010/main" val="166489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881658-CB2C-451B-9F55-F06B6CA4F5A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72D584D-394D-4A59-BC0F-CAFC47AECBF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BE60F54-3974-490D-A8B2-C234713651B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5FC1C1A-8E64-4258-B20F-8BFB573F7D33}"/>
              </a:ext>
            </a:extLst>
          </p:cNvPr>
          <p:cNvSpPr>
            <a:spLocks noGrp="1"/>
          </p:cNvSpPr>
          <p:nvPr>
            <p:ph type="dt" sz="half" idx="10"/>
          </p:nvPr>
        </p:nvSpPr>
        <p:spPr/>
        <p:txBody>
          <a:bodyPr/>
          <a:lstStyle/>
          <a:p>
            <a:fld id="{CE521C6F-78CE-4DD3-8401-DD5B525649AB}" type="datetime1">
              <a:rPr lang="el-GR" smtClean="0"/>
              <a:t>10/Ιουλ/2022</a:t>
            </a:fld>
            <a:endParaRPr lang="el-GR"/>
          </a:p>
        </p:txBody>
      </p:sp>
      <p:sp>
        <p:nvSpPr>
          <p:cNvPr id="6" name="Θέση υποσέλιδου 5">
            <a:extLst>
              <a:ext uri="{FF2B5EF4-FFF2-40B4-BE49-F238E27FC236}">
                <a16:creationId xmlns:a16="http://schemas.microsoft.com/office/drawing/2014/main" id="{F671D3E8-AF2A-4202-BAA4-8C0BDB25178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25AD29F-8ADA-4058-9A80-68C543ACB90F}"/>
              </a:ext>
            </a:extLst>
          </p:cNvPr>
          <p:cNvSpPr>
            <a:spLocks noGrp="1"/>
          </p:cNvSpPr>
          <p:nvPr>
            <p:ph type="sldNum" sz="quarter" idx="12"/>
          </p:nvPr>
        </p:nvSpPr>
        <p:spPr/>
        <p:txBody>
          <a:bodyPr/>
          <a:lstStyle/>
          <a:p>
            <a:fld id="{2C558ABC-D8AC-4655-AAB7-72B20E07D901}" type="slidenum">
              <a:rPr lang="el-GR" smtClean="0"/>
              <a:t>‹#›</a:t>
            </a:fld>
            <a:endParaRPr lang="el-GR"/>
          </a:p>
        </p:txBody>
      </p:sp>
    </p:spTree>
    <p:extLst>
      <p:ext uri="{BB962C8B-B14F-4D97-AF65-F5344CB8AC3E}">
        <p14:creationId xmlns:p14="http://schemas.microsoft.com/office/powerpoint/2010/main" val="144873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8A9839-FF98-414D-A978-4DCB3FF2B52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1AFAACB-6280-4E99-B6B9-3567DAC8A2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755F1C8-9A0D-4A07-B09B-09A323DFFC1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AA3E16C-AA4D-4401-8DCC-B509CCB7CD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E44CB2B-AAF4-4F5D-98A0-D3F6A43A386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4FFD2F55-F11D-4E36-A382-C69E8DA1DFF1}"/>
              </a:ext>
            </a:extLst>
          </p:cNvPr>
          <p:cNvSpPr>
            <a:spLocks noGrp="1"/>
          </p:cNvSpPr>
          <p:nvPr>
            <p:ph type="dt" sz="half" idx="10"/>
          </p:nvPr>
        </p:nvSpPr>
        <p:spPr/>
        <p:txBody>
          <a:bodyPr/>
          <a:lstStyle/>
          <a:p>
            <a:fld id="{76DFF706-957E-4735-BF63-D3037950DF5B}" type="datetime1">
              <a:rPr lang="el-GR" smtClean="0"/>
              <a:t>10/Ιουλ/2022</a:t>
            </a:fld>
            <a:endParaRPr lang="el-GR"/>
          </a:p>
        </p:txBody>
      </p:sp>
      <p:sp>
        <p:nvSpPr>
          <p:cNvPr id="8" name="Θέση υποσέλιδου 7">
            <a:extLst>
              <a:ext uri="{FF2B5EF4-FFF2-40B4-BE49-F238E27FC236}">
                <a16:creationId xmlns:a16="http://schemas.microsoft.com/office/drawing/2014/main" id="{FB7121D7-9690-4523-94AD-89826EC7FFA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FFBB93C-B425-4826-8446-DA1B28F1E4AD}"/>
              </a:ext>
            </a:extLst>
          </p:cNvPr>
          <p:cNvSpPr>
            <a:spLocks noGrp="1"/>
          </p:cNvSpPr>
          <p:nvPr>
            <p:ph type="sldNum" sz="quarter" idx="12"/>
          </p:nvPr>
        </p:nvSpPr>
        <p:spPr/>
        <p:txBody>
          <a:bodyPr/>
          <a:lstStyle/>
          <a:p>
            <a:fld id="{2C558ABC-D8AC-4655-AAB7-72B20E07D901}" type="slidenum">
              <a:rPr lang="el-GR" smtClean="0"/>
              <a:t>‹#›</a:t>
            </a:fld>
            <a:endParaRPr lang="el-GR"/>
          </a:p>
        </p:txBody>
      </p:sp>
    </p:spTree>
    <p:extLst>
      <p:ext uri="{BB962C8B-B14F-4D97-AF65-F5344CB8AC3E}">
        <p14:creationId xmlns:p14="http://schemas.microsoft.com/office/powerpoint/2010/main" val="387524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212726-E2C4-48CE-8CA5-568A6016C73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BBC1DFB-C7E2-4740-A6A5-5BABAEBAE945}"/>
              </a:ext>
            </a:extLst>
          </p:cNvPr>
          <p:cNvSpPr>
            <a:spLocks noGrp="1"/>
          </p:cNvSpPr>
          <p:nvPr>
            <p:ph type="dt" sz="half" idx="10"/>
          </p:nvPr>
        </p:nvSpPr>
        <p:spPr/>
        <p:txBody>
          <a:bodyPr/>
          <a:lstStyle/>
          <a:p>
            <a:fld id="{CE7216E1-0E5B-4B3C-AE3C-EAAE159638D7}" type="datetime1">
              <a:rPr lang="el-GR" smtClean="0"/>
              <a:t>10/Ιουλ/2022</a:t>
            </a:fld>
            <a:endParaRPr lang="el-GR"/>
          </a:p>
        </p:txBody>
      </p:sp>
      <p:sp>
        <p:nvSpPr>
          <p:cNvPr id="4" name="Θέση υποσέλιδου 3">
            <a:extLst>
              <a:ext uri="{FF2B5EF4-FFF2-40B4-BE49-F238E27FC236}">
                <a16:creationId xmlns:a16="http://schemas.microsoft.com/office/drawing/2014/main" id="{0BD26928-EEF2-45D2-8BF3-43C1D9E4129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5CC1D64-0D85-43D2-B972-B5C8D6D9140E}"/>
              </a:ext>
            </a:extLst>
          </p:cNvPr>
          <p:cNvSpPr>
            <a:spLocks noGrp="1"/>
          </p:cNvSpPr>
          <p:nvPr>
            <p:ph type="sldNum" sz="quarter" idx="12"/>
          </p:nvPr>
        </p:nvSpPr>
        <p:spPr/>
        <p:txBody>
          <a:bodyPr/>
          <a:lstStyle/>
          <a:p>
            <a:fld id="{2C558ABC-D8AC-4655-AAB7-72B20E07D901}" type="slidenum">
              <a:rPr lang="el-GR" smtClean="0"/>
              <a:t>‹#›</a:t>
            </a:fld>
            <a:endParaRPr lang="el-GR"/>
          </a:p>
        </p:txBody>
      </p:sp>
    </p:spTree>
    <p:extLst>
      <p:ext uri="{BB962C8B-B14F-4D97-AF65-F5344CB8AC3E}">
        <p14:creationId xmlns:p14="http://schemas.microsoft.com/office/powerpoint/2010/main" val="158743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69C7D76-30F8-4C32-B966-8B7DF457F408}"/>
              </a:ext>
            </a:extLst>
          </p:cNvPr>
          <p:cNvSpPr>
            <a:spLocks noGrp="1"/>
          </p:cNvSpPr>
          <p:nvPr>
            <p:ph type="dt" sz="half" idx="10"/>
          </p:nvPr>
        </p:nvSpPr>
        <p:spPr/>
        <p:txBody>
          <a:bodyPr/>
          <a:lstStyle/>
          <a:p>
            <a:fld id="{4D807CE3-A17B-43F8-9F41-2DBB10783A35}" type="datetime1">
              <a:rPr lang="el-GR" smtClean="0"/>
              <a:t>10/Ιουλ/2022</a:t>
            </a:fld>
            <a:endParaRPr lang="el-GR"/>
          </a:p>
        </p:txBody>
      </p:sp>
      <p:sp>
        <p:nvSpPr>
          <p:cNvPr id="3" name="Θέση υποσέλιδου 2">
            <a:extLst>
              <a:ext uri="{FF2B5EF4-FFF2-40B4-BE49-F238E27FC236}">
                <a16:creationId xmlns:a16="http://schemas.microsoft.com/office/drawing/2014/main" id="{D02D64DA-63E2-4291-AAA7-72DB5A68D36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6DC5186-9578-4BA5-A5C1-EB84B95E35B7}"/>
              </a:ext>
            </a:extLst>
          </p:cNvPr>
          <p:cNvSpPr>
            <a:spLocks noGrp="1"/>
          </p:cNvSpPr>
          <p:nvPr>
            <p:ph type="sldNum" sz="quarter" idx="12"/>
          </p:nvPr>
        </p:nvSpPr>
        <p:spPr/>
        <p:txBody>
          <a:bodyPr/>
          <a:lstStyle/>
          <a:p>
            <a:fld id="{2C558ABC-D8AC-4655-AAB7-72B20E07D901}" type="slidenum">
              <a:rPr lang="el-GR" smtClean="0"/>
              <a:t>‹#›</a:t>
            </a:fld>
            <a:endParaRPr lang="el-GR"/>
          </a:p>
        </p:txBody>
      </p:sp>
    </p:spTree>
    <p:extLst>
      <p:ext uri="{BB962C8B-B14F-4D97-AF65-F5344CB8AC3E}">
        <p14:creationId xmlns:p14="http://schemas.microsoft.com/office/powerpoint/2010/main" val="161272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A63BDC-A3C2-4FCB-A743-0D2952DD053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EA5B8AB-E406-4E8A-B863-1A9444F9D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5625FA1-36A9-44F4-9EDD-FA4C51B84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2502C54-8DCE-4B15-89F1-BF768916F27C}"/>
              </a:ext>
            </a:extLst>
          </p:cNvPr>
          <p:cNvSpPr>
            <a:spLocks noGrp="1"/>
          </p:cNvSpPr>
          <p:nvPr>
            <p:ph type="dt" sz="half" idx="10"/>
          </p:nvPr>
        </p:nvSpPr>
        <p:spPr/>
        <p:txBody>
          <a:bodyPr/>
          <a:lstStyle/>
          <a:p>
            <a:fld id="{EE80332D-6948-47F6-BAE7-B5376786F56B}" type="datetime1">
              <a:rPr lang="el-GR" smtClean="0"/>
              <a:t>10/Ιουλ/2022</a:t>
            </a:fld>
            <a:endParaRPr lang="el-GR"/>
          </a:p>
        </p:txBody>
      </p:sp>
      <p:sp>
        <p:nvSpPr>
          <p:cNvPr id="6" name="Θέση υποσέλιδου 5">
            <a:extLst>
              <a:ext uri="{FF2B5EF4-FFF2-40B4-BE49-F238E27FC236}">
                <a16:creationId xmlns:a16="http://schemas.microsoft.com/office/drawing/2014/main" id="{71CE8E2A-DBE7-491F-95A8-7584BBB9803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81BB3F4-8925-4772-879A-CF39972D8AE6}"/>
              </a:ext>
            </a:extLst>
          </p:cNvPr>
          <p:cNvSpPr>
            <a:spLocks noGrp="1"/>
          </p:cNvSpPr>
          <p:nvPr>
            <p:ph type="sldNum" sz="quarter" idx="12"/>
          </p:nvPr>
        </p:nvSpPr>
        <p:spPr/>
        <p:txBody>
          <a:bodyPr/>
          <a:lstStyle/>
          <a:p>
            <a:fld id="{2C558ABC-D8AC-4655-AAB7-72B20E07D901}" type="slidenum">
              <a:rPr lang="el-GR" smtClean="0"/>
              <a:t>‹#›</a:t>
            </a:fld>
            <a:endParaRPr lang="el-GR"/>
          </a:p>
        </p:txBody>
      </p:sp>
    </p:spTree>
    <p:extLst>
      <p:ext uri="{BB962C8B-B14F-4D97-AF65-F5344CB8AC3E}">
        <p14:creationId xmlns:p14="http://schemas.microsoft.com/office/powerpoint/2010/main" val="296128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BCDEC8-3E55-4F3A-914B-6104024FEA7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D1D1DD3-722B-42EC-8BD1-7D2360F82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1E254B1-25F4-47C1-8668-D22A6C472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203C768-101F-42A0-81C7-96603ABF01AB}"/>
              </a:ext>
            </a:extLst>
          </p:cNvPr>
          <p:cNvSpPr>
            <a:spLocks noGrp="1"/>
          </p:cNvSpPr>
          <p:nvPr>
            <p:ph type="dt" sz="half" idx="10"/>
          </p:nvPr>
        </p:nvSpPr>
        <p:spPr/>
        <p:txBody>
          <a:bodyPr/>
          <a:lstStyle/>
          <a:p>
            <a:fld id="{988B0C7B-82D8-4B36-8F84-038CF9DCD7A9}" type="datetime1">
              <a:rPr lang="el-GR" smtClean="0"/>
              <a:t>10/Ιουλ/2022</a:t>
            </a:fld>
            <a:endParaRPr lang="el-GR"/>
          </a:p>
        </p:txBody>
      </p:sp>
      <p:sp>
        <p:nvSpPr>
          <p:cNvPr id="6" name="Θέση υποσέλιδου 5">
            <a:extLst>
              <a:ext uri="{FF2B5EF4-FFF2-40B4-BE49-F238E27FC236}">
                <a16:creationId xmlns:a16="http://schemas.microsoft.com/office/drawing/2014/main" id="{3210B883-3D2F-4783-9876-A1D7B1CA686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F929614-AC66-4E37-A817-AA7131FBA533}"/>
              </a:ext>
            </a:extLst>
          </p:cNvPr>
          <p:cNvSpPr>
            <a:spLocks noGrp="1"/>
          </p:cNvSpPr>
          <p:nvPr>
            <p:ph type="sldNum" sz="quarter" idx="12"/>
          </p:nvPr>
        </p:nvSpPr>
        <p:spPr/>
        <p:txBody>
          <a:bodyPr/>
          <a:lstStyle/>
          <a:p>
            <a:fld id="{2C558ABC-D8AC-4655-AAB7-72B20E07D901}" type="slidenum">
              <a:rPr lang="el-GR" smtClean="0"/>
              <a:t>‹#›</a:t>
            </a:fld>
            <a:endParaRPr lang="el-GR"/>
          </a:p>
        </p:txBody>
      </p:sp>
    </p:spTree>
    <p:extLst>
      <p:ext uri="{BB962C8B-B14F-4D97-AF65-F5344CB8AC3E}">
        <p14:creationId xmlns:p14="http://schemas.microsoft.com/office/powerpoint/2010/main" val="664790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CDA8E3C-F83E-4EBE-9236-2B94B1BD4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582653A-61BC-4875-922D-96E940E67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E988D5A-F2D3-4C31-A9DD-B043BF14F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107EE-5D76-447D-A57A-995AE8BCC299}" type="datetime1">
              <a:rPr lang="el-GR" smtClean="0"/>
              <a:t>10/Ιουλ/2022</a:t>
            </a:fld>
            <a:endParaRPr lang="el-GR"/>
          </a:p>
        </p:txBody>
      </p:sp>
      <p:sp>
        <p:nvSpPr>
          <p:cNvPr id="5" name="Θέση υποσέλιδου 4">
            <a:extLst>
              <a:ext uri="{FF2B5EF4-FFF2-40B4-BE49-F238E27FC236}">
                <a16:creationId xmlns:a16="http://schemas.microsoft.com/office/drawing/2014/main" id="{BA4A47D0-693E-41E6-9E68-4B2C540EE0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704CF75-4B29-470A-9B2B-CABB32BF9D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58ABC-D8AC-4655-AAB7-72B20E07D901}" type="slidenum">
              <a:rPr lang="el-GR" smtClean="0"/>
              <a:t>‹#›</a:t>
            </a:fld>
            <a:endParaRPr lang="el-GR"/>
          </a:p>
        </p:txBody>
      </p:sp>
    </p:spTree>
    <p:extLst>
      <p:ext uri="{BB962C8B-B14F-4D97-AF65-F5344CB8AC3E}">
        <p14:creationId xmlns:p14="http://schemas.microsoft.com/office/powerpoint/2010/main" val="2693302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amitro@env.aegean.gr" TargetMode="External"/><Relationship Id="rId7" Type="http://schemas.openxmlformats.org/officeDocument/2006/relationships/hyperlink" Target="mailto:mhatzi@env.aegean.g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mlek@aegean.gr" TargetMode="External"/><Relationship Id="rId5" Type="http://schemas.openxmlformats.org/officeDocument/2006/relationships/hyperlink" Target="mailto:ykatsounis@stt.aegean.gr" TargetMode="External"/><Relationship Id="rId4" Type="http://schemas.openxmlformats.org/officeDocument/2006/relationships/hyperlink" Target="mailto:ispil@aegean.g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Τίτλος 1">
            <a:extLst>
              <a:ext uri="{FF2B5EF4-FFF2-40B4-BE49-F238E27FC236}">
                <a16:creationId xmlns:a16="http://schemas.microsoft.com/office/drawing/2014/main" id="{E085A068-AE1E-4666-ADDF-213D3D73678F}"/>
              </a:ext>
            </a:extLst>
          </p:cNvPr>
          <p:cNvSpPr>
            <a:spLocks noGrp="1"/>
          </p:cNvSpPr>
          <p:nvPr>
            <p:ph type="ctrTitle"/>
          </p:nvPr>
        </p:nvSpPr>
        <p:spPr>
          <a:xfrm>
            <a:off x="640080" y="1243013"/>
            <a:ext cx="3855720" cy="4371974"/>
          </a:xfrm>
        </p:spPr>
        <p:txBody>
          <a:bodyPr vert="horz" lIns="91440" tIns="45720" rIns="91440" bIns="45720" rtlCol="0" anchor="ctr">
            <a:normAutofit/>
          </a:bodyPr>
          <a:lstStyle/>
          <a:p>
            <a:pPr algn="l">
              <a:spcAft>
                <a:spcPts val="800"/>
              </a:spcAft>
            </a:pPr>
            <a:r>
              <a:rPr lang="en-US" sz="3100" b="1" i="1" kern="1200" dirty="0">
                <a:solidFill>
                  <a:schemeClr val="tx2"/>
                </a:solidFill>
                <a:effectLst/>
                <a:latin typeface="+mn-lt"/>
              </a:rPr>
              <a:t>Islands: Paradise or hell? </a:t>
            </a:r>
            <a:br>
              <a:rPr lang="en-US" sz="3100" kern="1200" dirty="0">
                <a:solidFill>
                  <a:schemeClr val="tx2"/>
                </a:solidFill>
                <a:effectLst/>
                <a:latin typeface="+mn-lt"/>
              </a:rPr>
            </a:br>
            <a:r>
              <a:rPr lang="en-US" sz="2400" i="1" kern="1200" dirty="0">
                <a:solidFill>
                  <a:schemeClr val="tx2"/>
                </a:solidFill>
                <a:effectLst/>
                <a:latin typeface="+mn-lt"/>
              </a:rPr>
              <a:t>Attitudes and perceptions of Greek citizens regarding the content of the concepts "island" and "insularity" today</a:t>
            </a:r>
            <a:endParaRPr lang="en-US" sz="3100" kern="1200" dirty="0">
              <a:solidFill>
                <a:schemeClr val="tx2"/>
              </a:solidFill>
              <a:effectLst/>
              <a:latin typeface="+mn-lt"/>
            </a:endParaRPr>
          </a:p>
        </p:txBody>
      </p:sp>
      <p:sp>
        <p:nvSpPr>
          <p:cNvPr id="4" name="TextBox 3">
            <a:extLst>
              <a:ext uri="{FF2B5EF4-FFF2-40B4-BE49-F238E27FC236}">
                <a16:creationId xmlns:a16="http://schemas.microsoft.com/office/drawing/2014/main" id="{658FE88B-17D7-40DC-98E7-CB4AA34F1572}"/>
              </a:ext>
            </a:extLst>
          </p:cNvPr>
          <p:cNvSpPr txBox="1"/>
          <p:nvPr/>
        </p:nvSpPr>
        <p:spPr>
          <a:xfrm>
            <a:off x="5706229" y="2630020"/>
            <a:ext cx="5647571" cy="1015663"/>
          </a:xfrm>
          <a:prstGeom prst="rect">
            <a:avLst/>
          </a:prstGeom>
          <a:noFill/>
        </p:spPr>
        <p:txBody>
          <a:bodyPr wrap="square" rtlCol="0">
            <a:spAutoFit/>
          </a:bodyPr>
          <a:lstStyle/>
          <a:p>
            <a:pPr algn="ctr"/>
            <a:r>
              <a:rPr lang="en-US" sz="2000" i="0" dirty="0">
                <a:solidFill>
                  <a:srgbClr val="333333"/>
                </a:solidFill>
                <a:effectLst/>
              </a:rPr>
              <a:t>18</a:t>
            </a:r>
            <a:r>
              <a:rPr lang="en-US" sz="2000" i="0" baseline="30000" dirty="0">
                <a:solidFill>
                  <a:srgbClr val="333333"/>
                </a:solidFill>
                <a:effectLst/>
              </a:rPr>
              <a:t>th</a:t>
            </a:r>
            <a:r>
              <a:rPr lang="en-US" sz="2000" i="0" dirty="0">
                <a:solidFill>
                  <a:srgbClr val="333333"/>
                </a:solidFill>
                <a:effectLst/>
              </a:rPr>
              <a:t> “Islands of the World” Conference</a:t>
            </a:r>
          </a:p>
          <a:p>
            <a:pPr algn="ctr"/>
            <a:r>
              <a:rPr lang="en-US" sz="2000" i="0" dirty="0">
                <a:solidFill>
                  <a:srgbClr val="333333"/>
                </a:solidFill>
                <a:effectLst/>
              </a:rPr>
              <a:t>13</a:t>
            </a:r>
            <a:r>
              <a:rPr lang="en-US" sz="2000" i="0" baseline="30000" dirty="0">
                <a:solidFill>
                  <a:srgbClr val="333333"/>
                </a:solidFill>
                <a:effectLst/>
              </a:rPr>
              <a:t>th</a:t>
            </a:r>
            <a:r>
              <a:rPr lang="en-US" sz="2000" i="0" dirty="0">
                <a:solidFill>
                  <a:srgbClr val="333333"/>
                </a:solidFill>
                <a:effectLst/>
              </a:rPr>
              <a:t> to 17</a:t>
            </a:r>
            <a:r>
              <a:rPr lang="en-US" sz="2000" i="0" baseline="30000" dirty="0">
                <a:solidFill>
                  <a:srgbClr val="333333"/>
                </a:solidFill>
                <a:effectLst/>
              </a:rPr>
              <a:t>th</a:t>
            </a:r>
            <a:r>
              <a:rPr lang="en-US" sz="2000" i="0" dirty="0">
                <a:solidFill>
                  <a:srgbClr val="333333"/>
                </a:solidFill>
                <a:effectLst/>
              </a:rPr>
              <a:t> June 2022 in Zadar and surrounding islands </a:t>
            </a:r>
            <a:r>
              <a:rPr lang="en-US" sz="2000" i="0" dirty="0" err="1">
                <a:solidFill>
                  <a:srgbClr val="333333"/>
                </a:solidFill>
                <a:effectLst/>
              </a:rPr>
              <a:t>Ugljan</a:t>
            </a:r>
            <a:r>
              <a:rPr lang="en-US" sz="2000" i="0" dirty="0">
                <a:solidFill>
                  <a:srgbClr val="333333"/>
                </a:solidFill>
                <a:effectLst/>
              </a:rPr>
              <a:t>, Pag and Dugi </a:t>
            </a:r>
            <a:r>
              <a:rPr lang="en-US" sz="2000" i="0" dirty="0" err="1">
                <a:solidFill>
                  <a:srgbClr val="333333"/>
                </a:solidFill>
                <a:effectLst/>
              </a:rPr>
              <a:t>otok</a:t>
            </a:r>
            <a:endParaRPr lang="en-US" sz="2000" i="0" dirty="0">
              <a:solidFill>
                <a:srgbClr val="333333"/>
              </a:solidFill>
              <a:effectLst/>
            </a:endParaRPr>
          </a:p>
        </p:txBody>
      </p:sp>
      <p:pic>
        <p:nvPicPr>
          <p:cNvPr id="6" name="Γραφικό 5">
            <a:extLst>
              <a:ext uri="{FF2B5EF4-FFF2-40B4-BE49-F238E27FC236}">
                <a16:creationId xmlns:a16="http://schemas.microsoft.com/office/drawing/2014/main" id="{CA78E94B-E1F0-4A42-A7F4-843A5CB94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26667" y="261432"/>
            <a:ext cx="2992337" cy="1314482"/>
          </a:xfrm>
          <a:prstGeom prst="rect">
            <a:avLst/>
          </a:prstGeom>
        </p:spPr>
      </p:pic>
      <p:sp>
        <p:nvSpPr>
          <p:cNvPr id="5" name="Θέση αριθμού διαφάνειας 4">
            <a:extLst>
              <a:ext uri="{FF2B5EF4-FFF2-40B4-BE49-F238E27FC236}">
                <a16:creationId xmlns:a16="http://schemas.microsoft.com/office/drawing/2014/main" id="{2212AEC4-6517-4BAC-ADDA-54DC3FC930F6}"/>
              </a:ext>
            </a:extLst>
          </p:cNvPr>
          <p:cNvSpPr>
            <a:spLocks noGrp="1"/>
          </p:cNvSpPr>
          <p:nvPr>
            <p:ph type="sldNum" sz="quarter" idx="12"/>
          </p:nvPr>
        </p:nvSpPr>
        <p:spPr/>
        <p:txBody>
          <a:bodyPr/>
          <a:lstStyle/>
          <a:p>
            <a:fld id="{2C558ABC-D8AC-4655-AAB7-72B20E07D901}" type="slidenum">
              <a:rPr lang="el-GR" smtClean="0"/>
              <a:t>1</a:t>
            </a:fld>
            <a:endParaRPr lang="el-GR"/>
          </a:p>
        </p:txBody>
      </p:sp>
      <p:pic>
        <p:nvPicPr>
          <p:cNvPr id="17" name="Εικόνα 16">
            <a:extLst>
              <a:ext uri="{FF2B5EF4-FFF2-40B4-BE49-F238E27FC236}">
                <a16:creationId xmlns:a16="http://schemas.microsoft.com/office/drawing/2014/main" id="{930FB6AD-DE74-4140-810F-7C658252439E}"/>
              </a:ext>
            </a:extLst>
          </p:cNvPr>
          <p:cNvPicPr>
            <a:picLocks noChangeAspect="1"/>
          </p:cNvPicPr>
          <p:nvPr/>
        </p:nvPicPr>
        <p:blipFill rotWithShape="1">
          <a:blip r:embed="rId5"/>
          <a:srcRect l="30000" t="45795" r="30978" b="29061"/>
          <a:stretch/>
        </p:blipFill>
        <p:spPr>
          <a:xfrm>
            <a:off x="6231835" y="4136151"/>
            <a:ext cx="4757530" cy="1723550"/>
          </a:xfrm>
          <a:prstGeom prst="rect">
            <a:avLst/>
          </a:prstGeom>
        </p:spPr>
      </p:pic>
    </p:spTree>
    <p:extLst>
      <p:ext uri="{BB962C8B-B14F-4D97-AF65-F5344CB8AC3E}">
        <p14:creationId xmlns:p14="http://schemas.microsoft.com/office/powerpoint/2010/main" val="289862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Τίτλος 1">
            <a:extLst>
              <a:ext uri="{FF2B5EF4-FFF2-40B4-BE49-F238E27FC236}">
                <a16:creationId xmlns:a16="http://schemas.microsoft.com/office/drawing/2014/main" id="{44C94CF7-0768-439C-A7B9-AF391DB7AFE2}"/>
              </a:ext>
            </a:extLst>
          </p:cNvPr>
          <p:cNvSpPr>
            <a:spLocks noGrp="1"/>
          </p:cNvSpPr>
          <p:nvPr>
            <p:ph type="title"/>
          </p:nvPr>
        </p:nvSpPr>
        <p:spPr>
          <a:xfrm>
            <a:off x="509298" y="1243013"/>
            <a:ext cx="4376928" cy="4371974"/>
          </a:xfrm>
        </p:spPr>
        <p:txBody>
          <a:bodyPr>
            <a:normAutofit/>
          </a:bodyPr>
          <a:lstStyle/>
          <a:p>
            <a:r>
              <a:rPr lang="en-US" sz="3600" i="1" dirty="0">
                <a:solidFill>
                  <a:schemeClr val="tx2"/>
                </a:solidFill>
              </a:rPr>
              <a:t>What is an island?</a:t>
            </a:r>
            <a:br>
              <a:rPr lang="el-GR" sz="3600" dirty="0">
                <a:solidFill>
                  <a:schemeClr val="tx2"/>
                </a:solidFill>
                <a:latin typeface="Arial Narrow" panose="020B0606020202030204" pitchFamily="34" charset="0"/>
              </a:rPr>
            </a:br>
            <a:r>
              <a:rPr lang="en-US" sz="2800" b="1" dirty="0">
                <a:solidFill>
                  <a:schemeClr val="tx2"/>
                </a:solidFill>
                <a:latin typeface="Arial Narrow" panose="020B0606020202030204" pitchFamily="34" charset="0"/>
              </a:rPr>
              <a:t>Open question and coding</a:t>
            </a:r>
            <a:endParaRPr lang="el-GR" sz="3600" b="1" dirty="0">
              <a:solidFill>
                <a:schemeClr val="tx2"/>
              </a:solidFill>
              <a:latin typeface="Arial Narrow" panose="020B0606020202030204" pitchFamily="34" charset="0"/>
            </a:endParaRP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Θέση περιεχομένου 2">
            <a:extLst>
              <a:ext uri="{FF2B5EF4-FFF2-40B4-BE49-F238E27FC236}">
                <a16:creationId xmlns:a16="http://schemas.microsoft.com/office/drawing/2014/main" id="{2FEEE7C8-562E-4357-881A-974B107E4EFC}"/>
              </a:ext>
            </a:extLst>
          </p:cNvPr>
          <p:cNvSpPr>
            <a:spLocks noGrp="1"/>
          </p:cNvSpPr>
          <p:nvPr>
            <p:ph idx="1"/>
          </p:nvPr>
        </p:nvSpPr>
        <p:spPr>
          <a:xfrm>
            <a:off x="6632812" y="1032987"/>
            <a:ext cx="4919108" cy="4792027"/>
          </a:xfrm>
        </p:spPr>
        <p:txBody>
          <a:bodyPr anchor="ctr">
            <a:normAutofit/>
          </a:bodyPr>
          <a:lstStyle/>
          <a:p>
            <a:pPr algn="just">
              <a:spcAft>
                <a:spcPts val="800"/>
              </a:spcAft>
            </a:pPr>
            <a:r>
              <a:rPr lang="en-US" sz="1600" dirty="0">
                <a:solidFill>
                  <a:schemeClr val="tx2"/>
                </a:solidFill>
                <a:effectLst/>
                <a:latin typeface="Arial Narrow" panose="020B0606020202030204" pitchFamily="34" charset="0"/>
                <a:ea typeface="Calibri" panose="020F0502020204030204" pitchFamily="34" charset="0"/>
                <a:cs typeface="Calibri Light" panose="020F0302020204030204" pitchFamily="34" charset="0"/>
              </a:rPr>
              <a:t>The set of answers to the open-ended question about the "two words that come to mind when one hears the word island" were categorized through three distinct phases:</a:t>
            </a:r>
            <a:endParaRPr lang="el-GR" sz="1600" dirty="0">
              <a:solidFill>
                <a:schemeClr val="tx2"/>
              </a:solidFill>
              <a:effectLst/>
              <a:latin typeface="Arial Narrow" panose="020B0606020202030204" pitchFamily="34" charset="0"/>
              <a:ea typeface="Calibri" panose="020F0502020204030204" pitchFamily="34" charset="0"/>
              <a:cs typeface="Calibri Light" panose="020F0302020204030204" pitchFamily="34" charset="0"/>
            </a:endParaRPr>
          </a:p>
          <a:p>
            <a:pPr lvl="1" algn="just">
              <a:spcAft>
                <a:spcPts val="800"/>
              </a:spcAft>
            </a:pPr>
            <a:r>
              <a:rPr lang="en-US" sz="1400" dirty="0">
                <a:solidFill>
                  <a:schemeClr val="tx2"/>
                </a:solidFill>
                <a:effectLst/>
                <a:latin typeface="Arial Narrow" panose="020B0606020202030204" pitchFamily="34" charset="0"/>
                <a:ea typeface="Calibri" panose="020F0502020204030204" pitchFamily="34" charset="0"/>
                <a:cs typeface="Calibri Light" panose="020F0302020204030204" pitchFamily="34" charset="0"/>
              </a:rPr>
              <a:t>In the first phase all the words recorded were coded into 53 categories which varied by geographical characteristics, climatic and weather conditions, island names, locations and concepts related to the trip.</a:t>
            </a:r>
            <a:endParaRPr lang="el-GR" sz="1400" dirty="0">
              <a:solidFill>
                <a:schemeClr val="tx2"/>
              </a:solidFill>
              <a:effectLst/>
              <a:latin typeface="Arial Narrow" panose="020B0606020202030204" pitchFamily="34" charset="0"/>
              <a:ea typeface="Calibri" panose="020F0502020204030204" pitchFamily="34" charset="0"/>
              <a:cs typeface="Calibri Light" panose="020F0302020204030204" pitchFamily="34" charset="0"/>
            </a:endParaRPr>
          </a:p>
          <a:p>
            <a:pPr lvl="1" algn="just">
              <a:spcAft>
                <a:spcPts val="800"/>
              </a:spcAft>
            </a:pPr>
            <a:r>
              <a:rPr lang="en-US" sz="1400" dirty="0">
                <a:solidFill>
                  <a:schemeClr val="tx2"/>
                </a:solidFill>
                <a:effectLst/>
                <a:latin typeface="Arial Narrow" panose="020B0606020202030204" pitchFamily="34" charset="0"/>
                <a:ea typeface="Calibri" panose="020F0502020204030204" pitchFamily="34" charset="0"/>
                <a:cs typeface="Calibri Light" panose="020F0302020204030204" pitchFamily="34" charset="0"/>
              </a:rPr>
              <a:t>In the 2nd categorization phase the 53 categories were coded / grouped into 15.</a:t>
            </a:r>
            <a:endParaRPr lang="el-GR" sz="1400" dirty="0">
              <a:solidFill>
                <a:schemeClr val="tx2"/>
              </a:solidFill>
              <a:effectLst/>
              <a:latin typeface="Arial Narrow" panose="020B0606020202030204" pitchFamily="34" charset="0"/>
              <a:ea typeface="Calibri" panose="020F0502020204030204" pitchFamily="34" charset="0"/>
              <a:cs typeface="Calibri Light" panose="020F0302020204030204" pitchFamily="34" charset="0"/>
            </a:endParaRPr>
          </a:p>
          <a:p>
            <a:pPr lvl="1" algn="just">
              <a:spcAft>
                <a:spcPts val="800"/>
              </a:spcAft>
            </a:pPr>
            <a:r>
              <a:rPr lang="en-US" sz="1400" dirty="0">
                <a:solidFill>
                  <a:schemeClr val="tx2"/>
                </a:solidFill>
                <a:effectLst/>
                <a:latin typeface="Arial Narrow" panose="020B0606020202030204" pitchFamily="34" charset="0"/>
                <a:ea typeface="Calibri" panose="020F0502020204030204" pitchFamily="34" charset="0"/>
                <a:cs typeface="Calibri Light" panose="020F0302020204030204" pitchFamily="34" charset="0"/>
              </a:rPr>
              <a:t>Phase 3 focused on creating only 3 categories so that a basic debate in the field of island studies can be concentrated in them, whether the Islands are more hell or paradise whether you live or visit.</a:t>
            </a:r>
            <a:endParaRPr lang="el-GR" sz="1400" dirty="0">
              <a:solidFill>
                <a:schemeClr val="tx2"/>
              </a:solidFill>
              <a:effectLst/>
              <a:latin typeface="Arial Narrow" panose="020B0606020202030204" pitchFamily="34" charset="0"/>
              <a:ea typeface="Calibri" panose="020F0502020204030204" pitchFamily="34" charset="0"/>
              <a:cs typeface="Calibri Light" panose="020F0302020204030204" pitchFamily="34" charset="0"/>
            </a:endParaRPr>
          </a:p>
          <a:p>
            <a:pPr algn="just">
              <a:spcAft>
                <a:spcPts val="800"/>
              </a:spcAft>
            </a:pPr>
            <a:r>
              <a:rPr lang="en-US" sz="1600" dirty="0">
                <a:solidFill>
                  <a:schemeClr val="tx2"/>
                </a:solidFill>
                <a:effectLst/>
                <a:latin typeface="Arial Narrow" panose="020B0606020202030204" pitchFamily="34" charset="0"/>
                <a:ea typeface="Calibri" panose="020F0502020204030204" pitchFamily="34" charset="0"/>
                <a:cs typeface="Calibri Light" panose="020F0302020204030204" pitchFamily="34" charset="0"/>
              </a:rPr>
              <a:t>Frequency analysis was performed using a variable from the set of demographic questions on whether the permanent residence is on an island or not to highlight differences between islanders and people on the mainland.</a:t>
            </a:r>
            <a:endParaRPr lang="el-GR" sz="1600" dirty="0">
              <a:solidFill>
                <a:schemeClr val="tx2"/>
              </a:solidFill>
              <a:effectLst/>
              <a:latin typeface="Arial Narrow" panose="020B0606020202030204" pitchFamily="34" charset="0"/>
              <a:ea typeface="Calibri" panose="020F0502020204030204" pitchFamily="34" charset="0"/>
              <a:cs typeface="Calibri Light" panose="020F0302020204030204" pitchFamily="34" charset="0"/>
            </a:endParaRPr>
          </a:p>
        </p:txBody>
      </p:sp>
      <p:sp>
        <p:nvSpPr>
          <p:cNvPr id="4" name="Θέση αριθμού διαφάνειας 3">
            <a:extLst>
              <a:ext uri="{FF2B5EF4-FFF2-40B4-BE49-F238E27FC236}">
                <a16:creationId xmlns:a16="http://schemas.microsoft.com/office/drawing/2014/main" id="{B4750B1A-9E4C-4F47-A9DD-350B5A21BD80}"/>
              </a:ext>
            </a:extLst>
          </p:cNvPr>
          <p:cNvSpPr>
            <a:spLocks noGrp="1"/>
          </p:cNvSpPr>
          <p:nvPr>
            <p:ph type="sldNum" sz="quarter" idx="12"/>
          </p:nvPr>
        </p:nvSpPr>
        <p:spPr/>
        <p:txBody>
          <a:bodyPr/>
          <a:lstStyle/>
          <a:p>
            <a:fld id="{2C558ABC-D8AC-4655-AAB7-72B20E07D901}" type="slidenum">
              <a:rPr lang="el-GR" smtClean="0"/>
              <a:t>10</a:t>
            </a:fld>
            <a:endParaRPr lang="el-GR"/>
          </a:p>
        </p:txBody>
      </p:sp>
    </p:spTree>
    <p:extLst>
      <p:ext uri="{BB962C8B-B14F-4D97-AF65-F5344CB8AC3E}">
        <p14:creationId xmlns:p14="http://schemas.microsoft.com/office/powerpoint/2010/main" val="256516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D632CBEF-F75F-45D5-89DF-51F0F8C0FB49}"/>
              </a:ext>
            </a:extLst>
          </p:cNvPr>
          <p:cNvGraphicFramePr>
            <a:graphicFrameLocks noGrp="1"/>
          </p:cNvGraphicFramePr>
          <p:nvPr>
            <p:ph idx="1"/>
            <p:extLst>
              <p:ext uri="{D42A27DB-BD31-4B8C-83A1-F6EECF244321}">
                <p14:modId xmlns:p14="http://schemas.microsoft.com/office/powerpoint/2010/main" val="286088663"/>
              </p:ext>
            </p:extLst>
          </p:nvPr>
        </p:nvGraphicFramePr>
        <p:xfrm>
          <a:off x="500575" y="821635"/>
          <a:ext cx="5338492" cy="2891467"/>
        </p:xfrm>
        <a:graphic>
          <a:graphicData uri="http://schemas.openxmlformats.org/drawingml/2006/table">
            <a:tbl>
              <a:tblPr firstRow="1" firstCol="1" bandRow="1">
                <a:tableStyleId>{5C22544A-7EE6-4342-B048-85BDC9FD1C3A}</a:tableStyleId>
              </a:tblPr>
              <a:tblGrid>
                <a:gridCol w="1721351">
                  <a:extLst>
                    <a:ext uri="{9D8B030D-6E8A-4147-A177-3AD203B41FA5}">
                      <a16:colId xmlns:a16="http://schemas.microsoft.com/office/drawing/2014/main" val="3466670649"/>
                    </a:ext>
                  </a:extLst>
                </a:gridCol>
                <a:gridCol w="1721351">
                  <a:extLst>
                    <a:ext uri="{9D8B030D-6E8A-4147-A177-3AD203B41FA5}">
                      <a16:colId xmlns:a16="http://schemas.microsoft.com/office/drawing/2014/main" val="3423508626"/>
                    </a:ext>
                  </a:extLst>
                </a:gridCol>
                <a:gridCol w="631930">
                  <a:extLst>
                    <a:ext uri="{9D8B030D-6E8A-4147-A177-3AD203B41FA5}">
                      <a16:colId xmlns:a16="http://schemas.microsoft.com/office/drawing/2014/main" val="302394369"/>
                    </a:ext>
                  </a:extLst>
                </a:gridCol>
                <a:gridCol w="631930">
                  <a:extLst>
                    <a:ext uri="{9D8B030D-6E8A-4147-A177-3AD203B41FA5}">
                      <a16:colId xmlns:a16="http://schemas.microsoft.com/office/drawing/2014/main" val="2569112200"/>
                    </a:ext>
                  </a:extLst>
                </a:gridCol>
                <a:gridCol w="631930">
                  <a:extLst>
                    <a:ext uri="{9D8B030D-6E8A-4147-A177-3AD203B41FA5}">
                      <a16:colId xmlns:a16="http://schemas.microsoft.com/office/drawing/2014/main" val="2011875301"/>
                    </a:ext>
                  </a:extLst>
                </a:gridCol>
              </a:tblGrid>
              <a:tr h="506225">
                <a:tc gridSpan="5">
                  <a:txBody>
                    <a:bodyPr/>
                    <a:lstStyle/>
                    <a:p>
                      <a:pPr algn="ctr">
                        <a:lnSpc>
                          <a:spcPct val="107000"/>
                        </a:lnSpc>
                        <a:spcAft>
                          <a:spcPts val="800"/>
                        </a:spcAft>
                      </a:pPr>
                      <a:r>
                        <a:rPr lang="en-US" sz="1200" dirty="0">
                          <a:effectLst/>
                          <a:latin typeface="Arial Narrow" panose="020B0606020202030204" pitchFamily="34" charset="0"/>
                        </a:rPr>
                        <a:t>Table </a:t>
                      </a:r>
                      <a:r>
                        <a:rPr lang="el-GR" sz="1200" dirty="0">
                          <a:effectLst/>
                          <a:latin typeface="Arial Narrow" panose="020B0606020202030204" pitchFamily="34" charset="0"/>
                        </a:rPr>
                        <a:t>1: </a:t>
                      </a:r>
                      <a:r>
                        <a:rPr lang="en-US" sz="1200" dirty="0">
                          <a:effectLst/>
                          <a:latin typeface="Arial Narrow" panose="020B0606020202030204" pitchFamily="34" charset="0"/>
                        </a:rPr>
                        <a:t>Your permanent residence is located on an island ? = YES</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644644618"/>
                  </a:ext>
                </a:extLst>
              </a:tr>
              <a:tr h="241607">
                <a:tc rowSpan="2" gridSpan="2">
                  <a:txBody>
                    <a:bodyPr/>
                    <a:lstStyle/>
                    <a:p>
                      <a:pPr>
                        <a:lnSpc>
                          <a:spcPct val="107000"/>
                        </a:lnSpc>
                        <a:spcAft>
                          <a:spcPts val="800"/>
                        </a:spcAft>
                      </a:pPr>
                      <a:r>
                        <a:rPr lang="el-GR" sz="1200" dirty="0">
                          <a:effectLst/>
                          <a:latin typeface="Arial Narrow" panose="020B0606020202030204" pitchFamily="34" charset="0"/>
                        </a:rPr>
                        <a:t> </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rowSpan="2" hMerge="1">
                  <a:txBody>
                    <a:bodyPr/>
                    <a:lstStyle/>
                    <a:p>
                      <a:endParaRPr lang="el-GR"/>
                    </a:p>
                  </a:txBody>
                  <a:tcPr/>
                </a:tc>
                <a:tc gridSpan="2">
                  <a:txBody>
                    <a:bodyPr/>
                    <a:lstStyle/>
                    <a:p>
                      <a:pPr algn="ctr">
                        <a:lnSpc>
                          <a:spcPct val="107000"/>
                        </a:lnSpc>
                        <a:spcAft>
                          <a:spcPts val="800"/>
                        </a:spcAft>
                      </a:pPr>
                      <a:r>
                        <a:rPr lang="en-US" sz="1200" dirty="0">
                          <a:effectLst/>
                          <a:latin typeface="Arial Narrow" panose="020B0606020202030204" pitchFamily="34" charset="0"/>
                        </a:rPr>
                        <a:t>Answers</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l-GR"/>
                    </a:p>
                  </a:txBody>
                  <a:tcPr/>
                </a:tc>
                <a:tc rowSpan="2">
                  <a:txBody>
                    <a:bodyPr/>
                    <a:lstStyle/>
                    <a:p>
                      <a:pPr algn="ctr">
                        <a:lnSpc>
                          <a:spcPct val="107000"/>
                        </a:lnSpc>
                        <a:spcAft>
                          <a:spcPts val="800"/>
                        </a:spcAft>
                      </a:pPr>
                      <a:r>
                        <a:rPr lang="el-GR" sz="1200">
                          <a:effectLst/>
                          <a:latin typeface="Arial Narrow" panose="020B0606020202030204" pitchFamily="34" charset="0"/>
                        </a:rPr>
                        <a:t>Percent of Cases*</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364714"/>
                  </a:ext>
                </a:extLst>
              </a:tr>
              <a:tr h="423772">
                <a:tc gridSpan="2" vMerge="1">
                  <a:txBody>
                    <a:bodyPr/>
                    <a:lstStyle/>
                    <a:p>
                      <a:endParaRPr lang="el-GR"/>
                    </a:p>
                  </a:txBody>
                  <a:tcPr/>
                </a:tc>
                <a:tc hMerge="1" vMerge="1">
                  <a:txBody>
                    <a:bodyPr/>
                    <a:lstStyle/>
                    <a:p>
                      <a:endParaRPr lang="el-GR"/>
                    </a:p>
                  </a:txBody>
                  <a:tcPr/>
                </a:tc>
                <a:tc>
                  <a:txBody>
                    <a:bodyPr/>
                    <a:lstStyle/>
                    <a:p>
                      <a:pPr algn="ctr">
                        <a:lnSpc>
                          <a:spcPct val="107000"/>
                        </a:lnSpc>
                        <a:spcAft>
                          <a:spcPts val="800"/>
                        </a:spcAft>
                      </a:pPr>
                      <a:r>
                        <a:rPr lang="el-GR" sz="1200">
                          <a:effectLst/>
                          <a:latin typeface="Arial Narrow" panose="020B0606020202030204" pitchFamily="34" charset="0"/>
                        </a:rPr>
                        <a:t>N</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dirty="0" err="1">
                          <a:effectLst/>
                          <a:latin typeface="Arial Narrow" panose="020B0606020202030204" pitchFamily="34" charset="0"/>
                        </a:rPr>
                        <a:t>Percent</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l-GR"/>
                    </a:p>
                  </a:txBody>
                  <a:tcPr/>
                </a:tc>
                <a:extLst>
                  <a:ext uri="{0D108BD9-81ED-4DB2-BD59-A6C34878D82A}">
                    <a16:rowId xmlns:a16="http://schemas.microsoft.com/office/drawing/2014/main" val="3798430643"/>
                  </a:ext>
                </a:extLst>
              </a:tr>
              <a:tr h="241607">
                <a:tc rowSpan="3">
                  <a:txBody>
                    <a:bodyPr/>
                    <a:lstStyle/>
                    <a:p>
                      <a:pPr algn="ctr">
                        <a:lnSpc>
                          <a:spcPct val="107000"/>
                        </a:lnSpc>
                        <a:spcAft>
                          <a:spcPts val="800"/>
                        </a:spcAft>
                      </a:pPr>
                      <a:r>
                        <a:rPr lang="en-US" sz="1200" dirty="0">
                          <a:effectLst/>
                          <a:latin typeface="Arial Narrow" panose="020B0606020202030204" pitchFamily="34" charset="0"/>
                        </a:rPr>
                        <a:t>When someone mentions to you the word “island”, which are the two first words that come to mind?  </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200" dirty="0">
                          <a:effectLst/>
                          <a:latin typeface="Arial Narrow" panose="020B0606020202030204" pitchFamily="34" charset="0"/>
                        </a:rPr>
                        <a:t>Heaven to live in  </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785</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74%</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145%</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2067802"/>
                  </a:ext>
                </a:extLst>
              </a:tr>
              <a:tr h="417869">
                <a:tc vMerge="1">
                  <a:txBody>
                    <a:bodyPr/>
                    <a:lstStyle/>
                    <a:p>
                      <a:endParaRPr lang="el-GR"/>
                    </a:p>
                  </a:txBody>
                  <a:tcPr/>
                </a:tc>
                <a:tc>
                  <a:txBody>
                    <a:bodyPr/>
                    <a:lstStyle/>
                    <a:p>
                      <a:pPr>
                        <a:lnSpc>
                          <a:spcPct val="107000"/>
                        </a:lnSpc>
                        <a:spcAft>
                          <a:spcPts val="800"/>
                        </a:spcAft>
                      </a:pPr>
                      <a:r>
                        <a:rPr lang="en-US" sz="1200" dirty="0">
                          <a:effectLst/>
                          <a:latin typeface="Arial Narrow" panose="020B0606020202030204" pitchFamily="34" charset="0"/>
                        </a:rPr>
                        <a:t>Heaven to visit </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143</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13%</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26%</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025990"/>
                  </a:ext>
                </a:extLst>
              </a:tr>
              <a:tr h="818780">
                <a:tc vMerge="1">
                  <a:txBody>
                    <a:bodyPr/>
                    <a:lstStyle/>
                    <a:p>
                      <a:endParaRPr lang="el-GR"/>
                    </a:p>
                  </a:txBody>
                  <a:tcPr/>
                </a:tc>
                <a:tc>
                  <a:txBody>
                    <a:bodyPr/>
                    <a:lstStyle/>
                    <a:p>
                      <a:pPr>
                        <a:lnSpc>
                          <a:spcPct val="107000"/>
                        </a:lnSpc>
                        <a:spcAft>
                          <a:spcPts val="800"/>
                        </a:spcAft>
                      </a:pPr>
                      <a:r>
                        <a:rPr lang="en-US" sz="1200" dirty="0">
                          <a:effectLst/>
                          <a:latin typeface="Arial Narrow" panose="020B0606020202030204" pitchFamily="34" charset="0"/>
                        </a:rPr>
                        <a:t>Hell to live in/ to visit</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140</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13%</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26%</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3134327"/>
                  </a:ext>
                </a:extLst>
              </a:tr>
              <a:tr h="241607">
                <a:tc gridSpan="2">
                  <a:txBody>
                    <a:bodyPr/>
                    <a:lstStyle/>
                    <a:p>
                      <a:pPr>
                        <a:lnSpc>
                          <a:spcPct val="107000"/>
                        </a:lnSpc>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Total answers</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l-GR"/>
                    </a:p>
                  </a:txBody>
                  <a:tcPr/>
                </a:tc>
                <a:tc>
                  <a:txBody>
                    <a:bodyPr/>
                    <a:lstStyle/>
                    <a:p>
                      <a:pPr algn="ctr">
                        <a:lnSpc>
                          <a:spcPct val="107000"/>
                        </a:lnSpc>
                        <a:spcAft>
                          <a:spcPts val="800"/>
                        </a:spcAft>
                      </a:pPr>
                      <a:r>
                        <a:rPr lang="el-GR" sz="1200">
                          <a:effectLst/>
                          <a:latin typeface="Arial Narrow" panose="020B0606020202030204" pitchFamily="34" charset="0"/>
                        </a:rPr>
                        <a:t>1068</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100%</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dirty="0">
                          <a:effectLst/>
                          <a:latin typeface="Arial Narrow" panose="020B0606020202030204" pitchFamily="34" charset="0"/>
                        </a:rPr>
                        <a:t>197%</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7529203"/>
                  </a:ext>
                </a:extLst>
              </a:tr>
            </a:tbl>
          </a:graphicData>
        </a:graphic>
      </p:graphicFrame>
      <p:graphicFrame>
        <p:nvGraphicFramePr>
          <p:cNvPr id="5" name="Πίνακας 4">
            <a:extLst>
              <a:ext uri="{FF2B5EF4-FFF2-40B4-BE49-F238E27FC236}">
                <a16:creationId xmlns:a16="http://schemas.microsoft.com/office/drawing/2014/main" id="{CC405D18-0B83-48D9-A854-573405F6C47B}"/>
              </a:ext>
            </a:extLst>
          </p:cNvPr>
          <p:cNvGraphicFramePr>
            <a:graphicFrameLocks noGrp="1"/>
          </p:cNvGraphicFramePr>
          <p:nvPr>
            <p:extLst>
              <p:ext uri="{D42A27DB-BD31-4B8C-83A1-F6EECF244321}">
                <p14:modId xmlns:p14="http://schemas.microsoft.com/office/powerpoint/2010/main" val="2250485570"/>
              </p:ext>
            </p:extLst>
          </p:nvPr>
        </p:nvGraphicFramePr>
        <p:xfrm>
          <a:off x="5963479" y="2824410"/>
          <a:ext cx="5586093" cy="2744852"/>
        </p:xfrm>
        <a:graphic>
          <a:graphicData uri="http://schemas.openxmlformats.org/drawingml/2006/table">
            <a:tbl>
              <a:tblPr firstRow="1" firstCol="1" bandRow="1">
                <a:tableStyleId>{5C22544A-7EE6-4342-B048-85BDC9FD1C3A}</a:tableStyleId>
              </a:tblPr>
              <a:tblGrid>
                <a:gridCol w="1726773">
                  <a:extLst>
                    <a:ext uri="{9D8B030D-6E8A-4147-A177-3AD203B41FA5}">
                      <a16:colId xmlns:a16="http://schemas.microsoft.com/office/drawing/2014/main" val="1427760289"/>
                    </a:ext>
                  </a:extLst>
                </a:gridCol>
                <a:gridCol w="1726773">
                  <a:extLst>
                    <a:ext uri="{9D8B030D-6E8A-4147-A177-3AD203B41FA5}">
                      <a16:colId xmlns:a16="http://schemas.microsoft.com/office/drawing/2014/main" val="1338407288"/>
                    </a:ext>
                  </a:extLst>
                </a:gridCol>
                <a:gridCol w="710849">
                  <a:extLst>
                    <a:ext uri="{9D8B030D-6E8A-4147-A177-3AD203B41FA5}">
                      <a16:colId xmlns:a16="http://schemas.microsoft.com/office/drawing/2014/main" val="60274550"/>
                    </a:ext>
                  </a:extLst>
                </a:gridCol>
                <a:gridCol w="710849">
                  <a:extLst>
                    <a:ext uri="{9D8B030D-6E8A-4147-A177-3AD203B41FA5}">
                      <a16:colId xmlns:a16="http://schemas.microsoft.com/office/drawing/2014/main" val="684168054"/>
                    </a:ext>
                  </a:extLst>
                </a:gridCol>
                <a:gridCol w="710849">
                  <a:extLst>
                    <a:ext uri="{9D8B030D-6E8A-4147-A177-3AD203B41FA5}">
                      <a16:colId xmlns:a16="http://schemas.microsoft.com/office/drawing/2014/main" val="236376204"/>
                    </a:ext>
                  </a:extLst>
                </a:gridCol>
              </a:tblGrid>
              <a:tr h="551058">
                <a:tc gridSpan="5">
                  <a:txBody>
                    <a:bodyPr/>
                    <a:lstStyle/>
                    <a:p>
                      <a:pPr algn="ctr">
                        <a:lnSpc>
                          <a:spcPct val="107000"/>
                        </a:lnSpc>
                        <a:spcAft>
                          <a:spcPts val="800"/>
                        </a:spcAft>
                      </a:pPr>
                      <a:r>
                        <a:rPr lang="en-US" sz="1200" dirty="0">
                          <a:effectLst/>
                          <a:latin typeface="Arial Narrow" panose="020B0606020202030204" pitchFamily="34" charset="0"/>
                        </a:rPr>
                        <a:t>Table</a:t>
                      </a:r>
                      <a:r>
                        <a:rPr lang="el-GR" sz="1200" dirty="0">
                          <a:effectLst/>
                          <a:latin typeface="Arial Narrow" panose="020B0606020202030204" pitchFamily="34" charset="0"/>
                        </a:rPr>
                        <a:t> 2: </a:t>
                      </a:r>
                      <a:r>
                        <a:rPr lang="en-US" sz="1200" dirty="0">
                          <a:effectLst/>
                          <a:latin typeface="Arial Narrow" panose="020B0606020202030204" pitchFamily="34" charset="0"/>
                        </a:rPr>
                        <a:t>Your permanent residence is located on an island ? = NO</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278805289"/>
                  </a:ext>
                </a:extLst>
              </a:tr>
              <a:tr h="263005">
                <a:tc rowSpan="2" gridSpan="2">
                  <a:txBody>
                    <a:bodyPr/>
                    <a:lstStyle/>
                    <a:p>
                      <a:pPr>
                        <a:lnSpc>
                          <a:spcPct val="107000"/>
                        </a:lnSpc>
                        <a:spcAft>
                          <a:spcPts val="800"/>
                        </a:spcAft>
                      </a:pPr>
                      <a:r>
                        <a:rPr lang="el-GR" sz="1200" dirty="0">
                          <a:effectLst/>
                          <a:latin typeface="Arial Narrow" panose="020B0606020202030204" pitchFamily="34" charset="0"/>
                        </a:rPr>
                        <a:t> </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tc>
                <a:tc rowSpan="2" hMerge="1">
                  <a:txBody>
                    <a:bodyPr/>
                    <a:lstStyle/>
                    <a:p>
                      <a:endParaRPr lang="el-GR"/>
                    </a:p>
                  </a:txBody>
                  <a:tcPr/>
                </a:tc>
                <a:tc gridSpan="2">
                  <a:txBody>
                    <a:bodyPr/>
                    <a:lstStyle/>
                    <a:p>
                      <a:pPr algn="ctr">
                        <a:lnSpc>
                          <a:spcPct val="107000"/>
                        </a:lnSpc>
                        <a:spcAft>
                          <a:spcPts val="800"/>
                        </a:spcAft>
                      </a:pPr>
                      <a:r>
                        <a:rPr lang="en-US" sz="1200" dirty="0">
                          <a:effectLst/>
                          <a:latin typeface="Arial Narrow" panose="020B0606020202030204" pitchFamily="34" charset="0"/>
                        </a:rPr>
                        <a:t>Answers</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l-GR"/>
                    </a:p>
                  </a:txBody>
                  <a:tcPr/>
                </a:tc>
                <a:tc rowSpan="2">
                  <a:txBody>
                    <a:bodyPr/>
                    <a:lstStyle/>
                    <a:p>
                      <a:pPr algn="ctr">
                        <a:lnSpc>
                          <a:spcPct val="107000"/>
                        </a:lnSpc>
                        <a:spcAft>
                          <a:spcPts val="800"/>
                        </a:spcAft>
                      </a:pPr>
                      <a:r>
                        <a:rPr lang="el-GR" sz="1200">
                          <a:effectLst/>
                          <a:latin typeface="Arial Narrow" panose="020B0606020202030204" pitchFamily="34" charset="0"/>
                        </a:rPr>
                        <a:t>Percent of Cases</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1517627"/>
                  </a:ext>
                </a:extLst>
              </a:tr>
              <a:tr h="263005">
                <a:tc gridSpan="2" vMerge="1">
                  <a:txBody>
                    <a:bodyPr/>
                    <a:lstStyle/>
                    <a:p>
                      <a:endParaRPr lang="el-GR"/>
                    </a:p>
                  </a:txBody>
                  <a:tcPr/>
                </a:tc>
                <a:tc hMerge="1" vMerge="1">
                  <a:txBody>
                    <a:bodyPr/>
                    <a:lstStyle/>
                    <a:p>
                      <a:endParaRPr lang="el-GR"/>
                    </a:p>
                  </a:txBody>
                  <a:tcPr/>
                </a:tc>
                <a:tc>
                  <a:txBody>
                    <a:bodyPr/>
                    <a:lstStyle/>
                    <a:p>
                      <a:pPr algn="ctr">
                        <a:lnSpc>
                          <a:spcPct val="107000"/>
                        </a:lnSpc>
                        <a:spcAft>
                          <a:spcPts val="800"/>
                        </a:spcAft>
                      </a:pPr>
                      <a:r>
                        <a:rPr lang="el-GR" sz="1200">
                          <a:effectLst/>
                          <a:latin typeface="Arial Narrow" panose="020B0606020202030204" pitchFamily="34" charset="0"/>
                        </a:rPr>
                        <a:t>N</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Percent</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l-GR"/>
                    </a:p>
                  </a:txBody>
                  <a:tcPr/>
                </a:tc>
                <a:extLst>
                  <a:ext uri="{0D108BD9-81ED-4DB2-BD59-A6C34878D82A}">
                    <a16:rowId xmlns:a16="http://schemas.microsoft.com/office/drawing/2014/main" val="1709622136"/>
                  </a:ext>
                </a:extLst>
              </a:tr>
              <a:tr h="263005">
                <a:tc rowSpan="3">
                  <a:txBody>
                    <a:bodyPr/>
                    <a:lstStyle/>
                    <a:p>
                      <a:pPr algn="ctr">
                        <a:lnSpc>
                          <a:spcPct val="107000"/>
                        </a:lnSpc>
                        <a:spcAft>
                          <a:spcPts val="800"/>
                        </a:spcAft>
                      </a:pPr>
                      <a:r>
                        <a:rPr lang="en-US" sz="1200" dirty="0">
                          <a:effectLst/>
                          <a:latin typeface="Arial Narrow" panose="020B0606020202030204" pitchFamily="34" charset="0"/>
                        </a:rPr>
                        <a:t>When someone mentions to you the word “island”, which are the two first words that come to mind?  </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200" dirty="0">
                          <a:effectLst/>
                          <a:latin typeface="Arial Narrow" panose="020B0606020202030204" pitchFamily="34" charset="0"/>
                        </a:rPr>
                        <a:t>Heaven to live in  </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921</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dirty="0">
                          <a:effectLst/>
                          <a:latin typeface="Arial Narrow" panose="020B0606020202030204" pitchFamily="34" charset="0"/>
                        </a:rPr>
                        <a:t>69%</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136%</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1740905"/>
                  </a:ext>
                </a:extLst>
              </a:tr>
              <a:tr h="250480">
                <a:tc vMerge="1">
                  <a:txBody>
                    <a:bodyPr/>
                    <a:lstStyle/>
                    <a:p>
                      <a:endParaRPr lang="el-GR"/>
                    </a:p>
                  </a:txBody>
                  <a:tcPr/>
                </a:tc>
                <a:tc>
                  <a:txBody>
                    <a:bodyPr/>
                    <a:lstStyle/>
                    <a:p>
                      <a:pPr>
                        <a:lnSpc>
                          <a:spcPct val="107000"/>
                        </a:lnSpc>
                        <a:spcAft>
                          <a:spcPts val="800"/>
                        </a:spcAft>
                      </a:pPr>
                      <a:r>
                        <a:rPr lang="en-US" sz="1200" dirty="0">
                          <a:effectLst/>
                          <a:latin typeface="Arial Narrow" panose="020B0606020202030204" pitchFamily="34" charset="0"/>
                        </a:rPr>
                        <a:t>Heaven to visit </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329</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25%</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49%</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8883021"/>
                  </a:ext>
                </a:extLst>
              </a:tr>
              <a:tr h="891294">
                <a:tc vMerge="1">
                  <a:txBody>
                    <a:bodyPr/>
                    <a:lstStyle/>
                    <a:p>
                      <a:endParaRPr lang="el-GR"/>
                    </a:p>
                  </a:txBody>
                  <a:tcPr/>
                </a:tc>
                <a:tc>
                  <a:txBody>
                    <a:bodyPr/>
                    <a:lstStyle/>
                    <a:p>
                      <a:pPr>
                        <a:lnSpc>
                          <a:spcPct val="107000"/>
                        </a:lnSpc>
                        <a:spcAft>
                          <a:spcPts val="800"/>
                        </a:spcAft>
                      </a:pPr>
                      <a:r>
                        <a:rPr lang="en-US" sz="1200" dirty="0">
                          <a:effectLst/>
                          <a:latin typeface="Arial Narrow" panose="020B0606020202030204" pitchFamily="34" charset="0"/>
                        </a:rPr>
                        <a:t>Hell to live in/ to visit</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91</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dirty="0">
                          <a:effectLst/>
                          <a:latin typeface="Arial Narrow" panose="020B0606020202030204" pitchFamily="34" charset="0"/>
                        </a:rPr>
                        <a:t>7%</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a:effectLst/>
                          <a:latin typeface="Arial Narrow" panose="020B0606020202030204" pitchFamily="34" charset="0"/>
                        </a:rPr>
                        <a:t>14%</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6591431"/>
                  </a:ext>
                </a:extLst>
              </a:tr>
              <a:tr h="263005">
                <a:tc gridSpan="2">
                  <a:txBody>
                    <a:bodyPr/>
                    <a:lstStyle/>
                    <a:p>
                      <a:pPr>
                        <a:lnSpc>
                          <a:spcPct val="107000"/>
                        </a:lnSpc>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Total answers</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l-GR"/>
                    </a:p>
                  </a:txBody>
                  <a:tcPr/>
                </a:tc>
                <a:tc>
                  <a:txBody>
                    <a:bodyPr/>
                    <a:lstStyle/>
                    <a:p>
                      <a:pPr algn="ctr">
                        <a:lnSpc>
                          <a:spcPct val="107000"/>
                        </a:lnSpc>
                        <a:spcAft>
                          <a:spcPts val="800"/>
                        </a:spcAft>
                      </a:pPr>
                      <a:r>
                        <a:rPr lang="el-GR" sz="1200">
                          <a:effectLst/>
                          <a:latin typeface="Arial Narrow" panose="020B0606020202030204" pitchFamily="34" charset="0"/>
                        </a:rPr>
                        <a:t>1341</a:t>
                      </a:r>
                      <a:endParaRPr lang="el-GR"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dirty="0">
                          <a:effectLst/>
                          <a:latin typeface="Arial Narrow" panose="020B0606020202030204" pitchFamily="34" charset="0"/>
                        </a:rPr>
                        <a:t>100%</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1200" dirty="0">
                          <a:effectLst/>
                          <a:latin typeface="Arial Narrow" panose="020B0606020202030204" pitchFamily="34" charset="0"/>
                        </a:rPr>
                        <a:t>198%</a:t>
                      </a:r>
                      <a:endParaRPr lang="el-G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7494266"/>
                  </a:ext>
                </a:extLst>
              </a:tr>
            </a:tbl>
          </a:graphicData>
        </a:graphic>
      </p:graphicFrame>
      <p:sp>
        <p:nvSpPr>
          <p:cNvPr id="2" name="TextBox 1">
            <a:extLst>
              <a:ext uri="{FF2B5EF4-FFF2-40B4-BE49-F238E27FC236}">
                <a16:creationId xmlns:a16="http://schemas.microsoft.com/office/drawing/2014/main" id="{1D934DB3-07F2-47C2-BEF0-DA9D0B9B6577}"/>
              </a:ext>
            </a:extLst>
          </p:cNvPr>
          <p:cNvSpPr txBox="1"/>
          <p:nvPr/>
        </p:nvSpPr>
        <p:spPr>
          <a:xfrm>
            <a:off x="6775325" y="1272209"/>
            <a:ext cx="3962400" cy="646331"/>
          </a:xfrm>
          <a:prstGeom prst="rect">
            <a:avLst/>
          </a:prstGeom>
          <a:noFill/>
        </p:spPr>
        <p:txBody>
          <a:bodyPr wrap="square" rtlCol="0">
            <a:spAutoFit/>
          </a:bodyPr>
          <a:lstStyle/>
          <a:p>
            <a:pPr algn="ctr"/>
            <a:r>
              <a:rPr lang="en-US" dirty="0">
                <a:latin typeface="Arial Narrow" panose="020B0606020202030204" pitchFamily="34" charset="0"/>
              </a:rPr>
              <a:t>Research findings deriving from coding the open question</a:t>
            </a:r>
            <a:endParaRPr lang="el-GR" dirty="0">
              <a:latin typeface="Arial Narrow" panose="020B0606020202030204" pitchFamily="34" charset="0"/>
            </a:endParaRPr>
          </a:p>
        </p:txBody>
      </p:sp>
      <p:sp>
        <p:nvSpPr>
          <p:cNvPr id="3" name="Θέση αριθμού διαφάνειας 2">
            <a:extLst>
              <a:ext uri="{FF2B5EF4-FFF2-40B4-BE49-F238E27FC236}">
                <a16:creationId xmlns:a16="http://schemas.microsoft.com/office/drawing/2014/main" id="{045B0C00-21E0-48A8-8F30-929AD7C2C261}"/>
              </a:ext>
            </a:extLst>
          </p:cNvPr>
          <p:cNvSpPr>
            <a:spLocks noGrp="1"/>
          </p:cNvSpPr>
          <p:nvPr>
            <p:ph type="sldNum" sz="quarter" idx="12"/>
          </p:nvPr>
        </p:nvSpPr>
        <p:spPr/>
        <p:txBody>
          <a:bodyPr/>
          <a:lstStyle/>
          <a:p>
            <a:fld id="{2C558ABC-D8AC-4655-AAB7-72B20E07D901}" type="slidenum">
              <a:rPr lang="el-GR" smtClean="0"/>
              <a:t>11</a:t>
            </a:fld>
            <a:endParaRPr lang="el-GR"/>
          </a:p>
        </p:txBody>
      </p:sp>
    </p:spTree>
    <p:extLst>
      <p:ext uri="{BB962C8B-B14F-4D97-AF65-F5344CB8AC3E}">
        <p14:creationId xmlns:p14="http://schemas.microsoft.com/office/powerpoint/2010/main" val="200270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FCF507-B7E0-47D7-9F05-E36549B37962}"/>
              </a:ext>
            </a:extLst>
          </p:cNvPr>
          <p:cNvSpPr txBox="1"/>
          <p:nvPr/>
        </p:nvSpPr>
        <p:spPr>
          <a:xfrm>
            <a:off x="6394073" y="887983"/>
            <a:ext cx="4850750" cy="2031325"/>
          </a:xfrm>
          <a:prstGeom prst="rect">
            <a:avLst/>
          </a:prstGeom>
          <a:noFill/>
        </p:spPr>
        <p:txBody>
          <a:bodyPr wrap="square" rtlCol="0">
            <a:spAutoFit/>
          </a:bodyPr>
          <a:lstStyle/>
          <a:p>
            <a:pPr algn="ctr"/>
            <a:r>
              <a:rPr lang="en-US" b="1" dirty="0">
                <a:latin typeface="Arial Narrow" panose="020B0606020202030204" pitchFamily="34" charset="0"/>
              </a:rPr>
              <a:t>Results from the closed question:</a:t>
            </a:r>
            <a:endParaRPr lang="el-GR" b="1" dirty="0">
              <a:latin typeface="Arial Narrow" panose="020B0606020202030204" pitchFamily="34" charset="0"/>
            </a:endParaRPr>
          </a:p>
          <a:p>
            <a:pPr algn="ctr"/>
            <a:endParaRPr lang="el-GR" b="1" dirty="0">
              <a:latin typeface="Arial Narrow" panose="020B0606020202030204" pitchFamily="34" charset="0"/>
            </a:endParaRPr>
          </a:p>
          <a:p>
            <a:pPr algn="ctr"/>
            <a:r>
              <a:rPr lang="en-US" i="1" dirty="0">
                <a:latin typeface="Arial Narrow" panose="020B0606020202030204" pitchFamily="34" charset="0"/>
              </a:rPr>
              <a:t>Next, we would like you to answer us in case someone mentions the word island, to what extent do you combine the following words with it, where 1 means that you do not identify it at all and 5 that you completely identify it.</a:t>
            </a:r>
            <a:endParaRPr lang="el-GR" i="1" dirty="0">
              <a:latin typeface="Arial Narrow" panose="020B0606020202030204" pitchFamily="34" charset="0"/>
            </a:endParaRPr>
          </a:p>
        </p:txBody>
      </p:sp>
      <p:sp>
        <p:nvSpPr>
          <p:cNvPr id="7" name="TextBox 6">
            <a:extLst>
              <a:ext uri="{FF2B5EF4-FFF2-40B4-BE49-F238E27FC236}">
                <a16:creationId xmlns:a16="http://schemas.microsoft.com/office/drawing/2014/main" id="{03C9B5CE-E98F-4F84-8887-B8D7D3CE1B35}"/>
              </a:ext>
            </a:extLst>
          </p:cNvPr>
          <p:cNvSpPr txBox="1"/>
          <p:nvPr/>
        </p:nvSpPr>
        <p:spPr>
          <a:xfrm>
            <a:off x="284919" y="5459896"/>
            <a:ext cx="485075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b="1" dirty="0">
                <a:latin typeface="Arial Narrow" panose="020B0606020202030204" pitchFamily="34" charset="0"/>
              </a:rPr>
              <a:t>Note</a:t>
            </a:r>
            <a:endParaRPr lang="el-GR" sz="1200" b="1" dirty="0">
              <a:latin typeface="Arial Narrow" panose="020B0606020202030204" pitchFamily="34" charset="0"/>
            </a:endParaRPr>
          </a:p>
          <a:p>
            <a:pPr algn="ctr"/>
            <a:endParaRPr lang="el-GR" sz="1200" b="1" dirty="0">
              <a:latin typeface="Arial Narrow" panose="020B0606020202030204" pitchFamily="34" charset="0"/>
            </a:endParaRPr>
          </a:p>
          <a:p>
            <a:pPr algn="ctr"/>
            <a:r>
              <a:rPr lang="en-US" sz="1200" b="1" dirty="0">
                <a:latin typeface="Arial Narrow" panose="020B0606020202030204" pitchFamily="34" charset="0"/>
              </a:rPr>
              <a:t>Inhabitants of islands N = 567 (living in the 4 basic complexes)</a:t>
            </a:r>
            <a:br>
              <a:rPr lang="en-US" sz="1200" b="1" dirty="0">
                <a:latin typeface="Arial Narrow" panose="020B0606020202030204" pitchFamily="34" charset="0"/>
              </a:rPr>
            </a:br>
            <a:r>
              <a:rPr lang="en-US" sz="1200" b="1" dirty="0">
                <a:latin typeface="Arial Narrow" panose="020B0606020202030204" pitchFamily="34" charset="0"/>
              </a:rPr>
              <a:t>Inhabitants of mainland N = 696</a:t>
            </a:r>
            <a:endParaRPr lang="el-GR" sz="1200" b="1" dirty="0">
              <a:latin typeface="Arial Narrow" panose="020B0606020202030204" pitchFamily="34" charset="0"/>
            </a:endParaRPr>
          </a:p>
        </p:txBody>
      </p:sp>
      <p:sp>
        <p:nvSpPr>
          <p:cNvPr id="2" name="Θέση αριθμού διαφάνειας 1">
            <a:extLst>
              <a:ext uri="{FF2B5EF4-FFF2-40B4-BE49-F238E27FC236}">
                <a16:creationId xmlns:a16="http://schemas.microsoft.com/office/drawing/2014/main" id="{97020005-E5E7-4F4D-9F99-171AF8D4E8D0}"/>
              </a:ext>
            </a:extLst>
          </p:cNvPr>
          <p:cNvSpPr>
            <a:spLocks noGrp="1"/>
          </p:cNvSpPr>
          <p:nvPr>
            <p:ph type="sldNum" sz="quarter" idx="12"/>
          </p:nvPr>
        </p:nvSpPr>
        <p:spPr/>
        <p:txBody>
          <a:bodyPr/>
          <a:lstStyle/>
          <a:p>
            <a:fld id="{2C558ABC-D8AC-4655-AAB7-72B20E07D901}" type="slidenum">
              <a:rPr lang="el-GR" smtClean="0"/>
              <a:t>12</a:t>
            </a:fld>
            <a:endParaRPr lang="el-GR"/>
          </a:p>
        </p:txBody>
      </p:sp>
      <p:graphicFrame>
        <p:nvGraphicFramePr>
          <p:cNvPr id="8" name="Γράφημα 7">
            <a:extLst>
              <a:ext uri="{FF2B5EF4-FFF2-40B4-BE49-F238E27FC236}">
                <a16:creationId xmlns:a16="http://schemas.microsoft.com/office/drawing/2014/main" id="{41D93720-9696-4788-B91E-3A1096301A5C}"/>
              </a:ext>
            </a:extLst>
          </p:cNvPr>
          <p:cNvGraphicFramePr>
            <a:graphicFrameLocks/>
          </p:cNvGraphicFramePr>
          <p:nvPr>
            <p:extLst>
              <p:ext uri="{D42A27DB-BD31-4B8C-83A1-F6EECF244321}">
                <p14:modId xmlns:p14="http://schemas.microsoft.com/office/powerpoint/2010/main" val="990739536"/>
              </p:ext>
            </p:extLst>
          </p:nvPr>
        </p:nvGraphicFramePr>
        <p:xfrm>
          <a:off x="686500" y="554338"/>
          <a:ext cx="4850750" cy="32924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Γράφημα 8">
            <a:extLst>
              <a:ext uri="{FF2B5EF4-FFF2-40B4-BE49-F238E27FC236}">
                <a16:creationId xmlns:a16="http://schemas.microsoft.com/office/drawing/2014/main" id="{48E7514A-37B9-45D4-BF2E-758F4FB19FF3}"/>
              </a:ext>
            </a:extLst>
          </p:cNvPr>
          <p:cNvGraphicFramePr>
            <a:graphicFrameLocks/>
          </p:cNvGraphicFramePr>
          <p:nvPr>
            <p:extLst>
              <p:ext uri="{D42A27DB-BD31-4B8C-83A1-F6EECF244321}">
                <p14:modId xmlns:p14="http://schemas.microsoft.com/office/powerpoint/2010/main" val="4135115726"/>
              </p:ext>
            </p:extLst>
          </p:nvPr>
        </p:nvGraphicFramePr>
        <p:xfrm>
          <a:off x="6285097" y="3246437"/>
          <a:ext cx="5068703" cy="32924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858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C2078BDB-7318-4980-B60F-7D0DD28DC1BC}"/>
              </a:ext>
            </a:extLst>
          </p:cNvPr>
          <p:cNvSpPr>
            <a:spLocks noGrp="1"/>
          </p:cNvSpPr>
          <p:nvPr>
            <p:ph type="sldNum" sz="quarter" idx="12"/>
          </p:nvPr>
        </p:nvSpPr>
        <p:spPr/>
        <p:txBody>
          <a:bodyPr/>
          <a:lstStyle/>
          <a:p>
            <a:fld id="{2C558ABC-D8AC-4655-AAB7-72B20E07D901}" type="slidenum">
              <a:rPr lang="el-GR" smtClean="0"/>
              <a:t>13</a:t>
            </a:fld>
            <a:endParaRPr lang="el-GR"/>
          </a:p>
        </p:txBody>
      </p:sp>
      <p:sp>
        <p:nvSpPr>
          <p:cNvPr id="7" name="TextBox 6">
            <a:extLst>
              <a:ext uri="{FF2B5EF4-FFF2-40B4-BE49-F238E27FC236}">
                <a16:creationId xmlns:a16="http://schemas.microsoft.com/office/drawing/2014/main" id="{7F6896DB-417D-4B59-8B3C-6EF770647FD7}"/>
              </a:ext>
            </a:extLst>
          </p:cNvPr>
          <p:cNvSpPr txBox="1"/>
          <p:nvPr/>
        </p:nvSpPr>
        <p:spPr>
          <a:xfrm>
            <a:off x="6325833" y="778801"/>
            <a:ext cx="4850750" cy="2031325"/>
          </a:xfrm>
          <a:prstGeom prst="rect">
            <a:avLst/>
          </a:prstGeom>
          <a:noFill/>
        </p:spPr>
        <p:txBody>
          <a:bodyPr wrap="square" rtlCol="0">
            <a:spAutoFit/>
          </a:bodyPr>
          <a:lstStyle/>
          <a:p>
            <a:pPr algn="ctr"/>
            <a:r>
              <a:rPr lang="en-US" b="1" dirty="0">
                <a:latin typeface="Arial Narrow" panose="020B0606020202030204" pitchFamily="34" charset="0"/>
              </a:rPr>
              <a:t>Results from the closed question:</a:t>
            </a:r>
            <a:endParaRPr lang="el-GR" b="1" dirty="0">
              <a:latin typeface="Arial Narrow" panose="020B0606020202030204" pitchFamily="34" charset="0"/>
            </a:endParaRPr>
          </a:p>
          <a:p>
            <a:pPr algn="ctr"/>
            <a:endParaRPr lang="el-GR" b="1" dirty="0">
              <a:latin typeface="Arial Narrow" panose="020B0606020202030204" pitchFamily="34" charset="0"/>
            </a:endParaRPr>
          </a:p>
          <a:p>
            <a:pPr algn="ctr"/>
            <a:r>
              <a:rPr lang="en-US" i="1" dirty="0">
                <a:latin typeface="Arial Narrow" panose="020B0606020202030204" pitchFamily="34" charset="0"/>
              </a:rPr>
              <a:t>Next, we would like you to answer us in case someone mentions the word island, to what extent do you combine the following words with it, where 1 means that you do not identify it at all and 5 that you completely identify it.</a:t>
            </a:r>
            <a:endParaRPr lang="el-GR" i="1" dirty="0">
              <a:latin typeface="Arial Narrow" panose="020B0606020202030204" pitchFamily="34" charset="0"/>
            </a:endParaRPr>
          </a:p>
        </p:txBody>
      </p:sp>
      <p:graphicFrame>
        <p:nvGraphicFramePr>
          <p:cNvPr id="8" name="Γράφημα 7">
            <a:extLst>
              <a:ext uri="{FF2B5EF4-FFF2-40B4-BE49-F238E27FC236}">
                <a16:creationId xmlns:a16="http://schemas.microsoft.com/office/drawing/2014/main" id="{F774610E-F696-459F-A0AE-D1959AD53DF1}"/>
              </a:ext>
            </a:extLst>
          </p:cNvPr>
          <p:cNvGraphicFramePr>
            <a:graphicFrameLocks/>
          </p:cNvGraphicFramePr>
          <p:nvPr>
            <p:extLst>
              <p:ext uri="{D42A27DB-BD31-4B8C-83A1-F6EECF244321}">
                <p14:modId xmlns:p14="http://schemas.microsoft.com/office/powerpoint/2010/main" val="4088420168"/>
              </p:ext>
            </p:extLst>
          </p:nvPr>
        </p:nvGraphicFramePr>
        <p:xfrm>
          <a:off x="524096" y="300032"/>
          <a:ext cx="5342072" cy="28526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Γράφημα 8">
            <a:extLst>
              <a:ext uri="{FF2B5EF4-FFF2-40B4-BE49-F238E27FC236}">
                <a16:creationId xmlns:a16="http://schemas.microsoft.com/office/drawing/2014/main" id="{14382973-CCF4-4B3B-8651-5DDB0DF246F4}"/>
              </a:ext>
            </a:extLst>
          </p:cNvPr>
          <p:cNvGraphicFramePr>
            <a:graphicFrameLocks/>
          </p:cNvGraphicFramePr>
          <p:nvPr>
            <p:extLst>
              <p:ext uri="{D42A27DB-BD31-4B8C-83A1-F6EECF244321}">
                <p14:modId xmlns:p14="http://schemas.microsoft.com/office/powerpoint/2010/main" val="3962191419"/>
              </p:ext>
            </p:extLst>
          </p:nvPr>
        </p:nvGraphicFramePr>
        <p:xfrm>
          <a:off x="524096" y="3428999"/>
          <a:ext cx="5194316" cy="28526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Γράφημα 9">
            <a:extLst>
              <a:ext uri="{FF2B5EF4-FFF2-40B4-BE49-F238E27FC236}">
                <a16:creationId xmlns:a16="http://schemas.microsoft.com/office/drawing/2014/main" id="{81CDBC62-0E90-4A7A-8B8F-02C7D2B57BA0}"/>
              </a:ext>
            </a:extLst>
          </p:cNvPr>
          <p:cNvGraphicFramePr>
            <a:graphicFrameLocks/>
          </p:cNvGraphicFramePr>
          <p:nvPr>
            <p:extLst>
              <p:ext uri="{D42A27DB-BD31-4B8C-83A1-F6EECF244321}">
                <p14:modId xmlns:p14="http://schemas.microsoft.com/office/powerpoint/2010/main" val="1096968506"/>
              </p:ext>
            </p:extLst>
          </p:nvPr>
        </p:nvGraphicFramePr>
        <p:xfrm>
          <a:off x="6473590" y="3319598"/>
          <a:ext cx="4572000" cy="28526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4896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4" name="Freeform: Shape 13">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Τίτλος 1">
            <a:extLst>
              <a:ext uri="{FF2B5EF4-FFF2-40B4-BE49-F238E27FC236}">
                <a16:creationId xmlns:a16="http://schemas.microsoft.com/office/drawing/2014/main" id="{DB474597-CD35-4667-A5AA-6C4523F1949F}"/>
              </a:ext>
            </a:extLst>
          </p:cNvPr>
          <p:cNvSpPr>
            <a:spLocks noGrp="1"/>
          </p:cNvSpPr>
          <p:nvPr>
            <p:ph type="title"/>
          </p:nvPr>
        </p:nvSpPr>
        <p:spPr>
          <a:xfrm>
            <a:off x="804672" y="2053641"/>
            <a:ext cx="3669161" cy="2760098"/>
          </a:xfrm>
        </p:spPr>
        <p:txBody>
          <a:bodyPr>
            <a:normAutofit fontScale="90000"/>
          </a:bodyPr>
          <a:lstStyle/>
          <a:p>
            <a:r>
              <a:rPr lang="en-US" sz="4000" b="1" dirty="0">
                <a:solidFill>
                  <a:schemeClr val="tx2"/>
                </a:solidFill>
                <a:latin typeface="Arial Narrow" panose="020B0606020202030204" pitchFamily="34" charset="0"/>
              </a:rPr>
              <a:t>Insularity/ Islandness</a:t>
            </a:r>
            <a:r>
              <a:rPr lang="el-GR" sz="4000" b="1" dirty="0">
                <a:solidFill>
                  <a:schemeClr val="tx2"/>
                </a:solidFill>
                <a:latin typeface="Arial Narrow" panose="020B0606020202030204" pitchFamily="34" charset="0"/>
              </a:rPr>
              <a:t>: </a:t>
            </a:r>
            <a:br>
              <a:rPr lang="en-US" sz="4000" b="1" dirty="0">
                <a:solidFill>
                  <a:schemeClr val="tx2"/>
                </a:solidFill>
                <a:latin typeface="Arial Narrow" panose="020B0606020202030204" pitchFamily="34" charset="0"/>
              </a:rPr>
            </a:br>
            <a:r>
              <a:rPr lang="en-US" sz="4000" dirty="0">
                <a:solidFill>
                  <a:schemeClr val="tx2"/>
                </a:solidFill>
                <a:latin typeface="Arial Narrow" panose="020B0606020202030204" pitchFamily="34" charset="0"/>
              </a:rPr>
              <a:t>an academic term or something more?</a:t>
            </a:r>
            <a:endParaRPr lang="el-GR" sz="4000" dirty="0">
              <a:solidFill>
                <a:schemeClr val="tx2"/>
              </a:solidFill>
              <a:latin typeface="Arial Narrow" panose="020B0606020202030204" pitchFamily="34" charset="0"/>
            </a:endParaRPr>
          </a:p>
        </p:txBody>
      </p:sp>
      <p:sp>
        <p:nvSpPr>
          <p:cNvPr id="3" name="Θέση περιεχομένου 2">
            <a:extLst>
              <a:ext uri="{FF2B5EF4-FFF2-40B4-BE49-F238E27FC236}">
                <a16:creationId xmlns:a16="http://schemas.microsoft.com/office/drawing/2014/main" id="{52065CF7-0469-4E07-A4EB-FE1650FD8127}"/>
              </a:ext>
            </a:extLst>
          </p:cNvPr>
          <p:cNvSpPr>
            <a:spLocks noGrp="1"/>
          </p:cNvSpPr>
          <p:nvPr>
            <p:ph idx="1"/>
          </p:nvPr>
        </p:nvSpPr>
        <p:spPr>
          <a:xfrm>
            <a:off x="5638771" y="39715"/>
            <a:ext cx="6345706" cy="6818283"/>
          </a:xfrm>
          <a:noFill/>
          <a:ln>
            <a:noFill/>
          </a:ln>
        </p:spPr>
        <p:txBody>
          <a:bodyPr anchor="ctr">
            <a:normAutofit/>
          </a:bodyPr>
          <a:lstStyle/>
          <a:p>
            <a:pPr algn="just"/>
            <a:r>
              <a:rPr lang="en-US" sz="1600" dirty="0">
                <a:solidFill>
                  <a:schemeClr val="tx2"/>
                </a:solidFill>
                <a:latin typeface="Arial Narrow" panose="020B0606020202030204" pitchFamily="34" charset="0"/>
              </a:rPr>
              <a:t>Insularity: interwoven with problems of island areas. Is the position of the islanders themselves accurately </a:t>
            </a:r>
            <a:r>
              <a:rPr lang="en-US" sz="1600" dirty="0" err="1">
                <a:solidFill>
                  <a:schemeClr val="tx2"/>
                </a:solidFill>
                <a:latin typeface="Arial Narrow" panose="020B0606020202030204" pitchFamily="34" charset="0"/>
              </a:rPr>
              <a:t>recorded?Insularity</a:t>
            </a:r>
            <a:r>
              <a:rPr lang="en-US" sz="1600" dirty="0">
                <a:solidFill>
                  <a:schemeClr val="tx2"/>
                </a:solidFill>
                <a:latin typeface="Arial Narrow" panose="020B0606020202030204" pitchFamily="34" charset="0"/>
              </a:rPr>
              <a:t> in institutional texts and its implementation by institutions (in Greece) had several problems and challenges. </a:t>
            </a:r>
            <a:endParaRPr lang="el-GR" sz="1600" dirty="0">
              <a:solidFill>
                <a:schemeClr val="tx2"/>
              </a:solidFill>
              <a:latin typeface="Arial Narrow" panose="020B0606020202030204" pitchFamily="34" charset="0"/>
            </a:endParaRPr>
          </a:p>
          <a:p>
            <a:pPr algn="just"/>
            <a:r>
              <a:rPr lang="en-US" sz="1600" dirty="0">
                <a:solidFill>
                  <a:schemeClr val="tx2"/>
                </a:solidFill>
                <a:latin typeface="Arial Narrow" panose="020B0606020202030204" pitchFamily="34" charset="0"/>
              </a:rPr>
              <a:t>They usually stayed on paper. Since the introduction of a macro-regional strategy, the EU had stressed the need for a better connection of the island regions with the mainland in order to find a "cure" for the "permanent structural disadvantages" (Declaration 30 - Amsterdam Treaty) of the islands which are connected with exactly this island status. Some academics argue that the conceptual basis of policies for EU islands failed to assess the possibilities and challenges of connectivity and instead insisted on training players to behave according to traditional insularity / isolation systems.</a:t>
            </a:r>
            <a:endParaRPr lang="el-GR" sz="1600" dirty="0">
              <a:solidFill>
                <a:schemeClr val="tx2"/>
              </a:solidFill>
              <a:latin typeface="Arial Narrow" panose="020B0606020202030204" pitchFamily="34" charset="0"/>
            </a:endParaRPr>
          </a:p>
          <a:p>
            <a:pPr algn="just"/>
            <a:r>
              <a:rPr lang="en-US" sz="1600" dirty="0">
                <a:solidFill>
                  <a:schemeClr val="tx2"/>
                </a:solidFill>
                <a:latin typeface="Arial Narrow" panose="020B0606020202030204" pitchFamily="34" charset="0"/>
              </a:rPr>
              <a:t>Greece plays an important role in putting island issues decisively on the European agenda during the period when the Amsterdam Treaty was being prepared during the Intergovernmental Conference (1996-1997).</a:t>
            </a:r>
            <a:endParaRPr lang="el-GR" sz="1600" dirty="0">
              <a:solidFill>
                <a:schemeClr val="tx2"/>
              </a:solidFill>
              <a:latin typeface="Arial Narrow" panose="020B0606020202030204" pitchFamily="34" charset="0"/>
            </a:endParaRPr>
          </a:p>
          <a:p>
            <a:pPr algn="just"/>
            <a:r>
              <a:rPr lang="en-US" sz="1600" dirty="0">
                <a:solidFill>
                  <a:schemeClr val="tx2"/>
                </a:solidFill>
                <a:latin typeface="Arial Narrow" panose="020B0606020202030204" pitchFamily="34" charset="0"/>
              </a:rPr>
              <a:t>On the contrary, in the present work we adopt a more balanced view of the islands, which highlights the liquidity that characterizes the world of the islands, confirming that the main feature of the islands is connectivity and not isolation.</a:t>
            </a:r>
            <a:endParaRPr lang="el-GR" sz="1600" dirty="0">
              <a:solidFill>
                <a:schemeClr val="tx2"/>
              </a:solidFill>
              <a:latin typeface="Arial Narrow" panose="020B0606020202030204" pitchFamily="34" charset="0"/>
            </a:endParaRPr>
          </a:p>
          <a:p>
            <a:pPr algn="just"/>
            <a:r>
              <a:rPr lang="en-US" sz="1600" dirty="0">
                <a:solidFill>
                  <a:schemeClr val="tx2"/>
                </a:solidFill>
                <a:latin typeface="Arial Narrow" panose="020B0606020202030204" pitchFamily="34" charset="0"/>
              </a:rPr>
              <a:t>In the international academic community, a theoretical attempt is made to give a different, more balanced meaning to the concept of insularity, and thus the dipole emerges: Insularity VS Islandness. For this dipole there is even a position in 2011 by the European Spatial Planning Observation Network (ESPON).Consequently, a reciprocal negativity at both institutional and theoretical level had essentially trapped the evolution of the very concept of islands but also of insularity interdisciplinary.</a:t>
            </a:r>
            <a:endParaRPr lang="el-GR" sz="1600" dirty="0">
              <a:solidFill>
                <a:schemeClr val="tx2"/>
              </a:solidFill>
              <a:latin typeface="Arial Narrow" panose="020B0606020202030204" pitchFamily="34" charset="0"/>
            </a:endParaRPr>
          </a:p>
        </p:txBody>
      </p:sp>
      <p:sp>
        <p:nvSpPr>
          <p:cNvPr id="4" name="Θέση αριθμού διαφάνειας 3">
            <a:extLst>
              <a:ext uri="{FF2B5EF4-FFF2-40B4-BE49-F238E27FC236}">
                <a16:creationId xmlns:a16="http://schemas.microsoft.com/office/drawing/2014/main" id="{A318F6BD-32D6-43D2-BCB7-09CE190B289D}"/>
              </a:ext>
            </a:extLst>
          </p:cNvPr>
          <p:cNvSpPr>
            <a:spLocks noGrp="1"/>
          </p:cNvSpPr>
          <p:nvPr>
            <p:ph type="sldNum" sz="quarter" idx="12"/>
          </p:nvPr>
        </p:nvSpPr>
        <p:spPr>
          <a:xfrm>
            <a:off x="8610600" y="6356350"/>
            <a:ext cx="2743200" cy="365125"/>
          </a:xfrm>
        </p:spPr>
        <p:txBody>
          <a:bodyPr>
            <a:normAutofit/>
          </a:bodyPr>
          <a:lstStyle/>
          <a:p>
            <a:pPr>
              <a:spcAft>
                <a:spcPts val="600"/>
              </a:spcAft>
            </a:pPr>
            <a:fld id="{2C558ABC-D8AC-4655-AAB7-72B20E07D901}" type="slidenum">
              <a:rPr lang="el-GR" smtClean="0"/>
              <a:pPr>
                <a:spcAft>
                  <a:spcPts val="600"/>
                </a:spcAft>
              </a:pPr>
              <a:t>14</a:t>
            </a:fld>
            <a:endParaRPr lang="el-GR"/>
          </a:p>
        </p:txBody>
      </p:sp>
    </p:spTree>
    <p:extLst>
      <p:ext uri="{BB962C8B-B14F-4D97-AF65-F5344CB8AC3E}">
        <p14:creationId xmlns:p14="http://schemas.microsoft.com/office/powerpoint/2010/main" val="2081088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5C59C54B-18C4-4AE6-914B-DD3AFD19A072}"/>
              </a:ext>
            </a:extLst>
          </p:cNvPr>
          <p:cNvGraphicFramePr>
            <a:graphicFrameLocks noGrp="1"/>
          </p:cNvGraphicFramePr>
          <p:nvPr>
            <p:extLst>
              <p:ext uri="{D42A27DB-BD31-4B8C-83A1-F6EECF244321}">
                <p14:modId xmlns:p14="http://schemas.microsoft.com/office/powerpoint/2010/main" val="2971368729"/>
              </p:ext>
            </p:extLst>
          </p:nvPr>
        </p:nvGraphicFramePr>
        <p:xfrm>
          <a:off x="151324" y="163830"/>
          <a:ext cx="7810991" cy="1920401"/>
        </p:xfrm>
        <a:graphic>
          <a:graphicData uri="http://schemas.openxmlformats.org/drawingml/2006/table">
            <a:tbl>
              <a:tblPr>
                <a:tableStyleId>{5C22544A-7EE6-4342-B048-85BDC9FD1C3A}</a:tableStyleId>
              </a:tblPr>
              <a:tblGrid>
                <a:gridCol w="2059615">
                  <a:extLst>
                    <a:ext uri="{9D8B030D-6E8A-4147-A177-3AD203B41FA5}">
                      <a16:colId xmlns:a16="http://schemas.microsoft.com/office/drawing/2014/main" val="4263089873"/>
                    </a:ext>
                  </a:extLst>
                </a:gridCol>
                <a:gridCol w="2059615">
                  <a:extLst>
                    <a:ext uri="{9D8B030D-6E8A-4147-A177-3AD203B41FA5}">
                      <a16:colId xmlns:a16="http://schemas.microsoft.com/office/drawing/2014/main" val="2379854839"/>
                    </a:ext>
                  </a:extLst>
                </a:gridCol>
                <a:gridCol w="1230587">
                  <a:extLst>
                    <a:ext uri="{9D8B030D-6E8A-4147-A177-3AD203B41FA5}">
                      <a16:colId xmlns:a16="http://schemas.microsoft.com/office/drawing/2014/main" val="1074200476"/>
                    </a:ext>
                  </a:extLst>
                </a:gridCol>
                <a:gridCol w="1230587">
                  <a:extLst>
                    <a:ext uri="{9D8B030D-6E8A-4147-A177-3AD203B41FA5}">
                      <a16:colId xmlns:a16="http://schemas.microsoft.com/office/drawing/2014/main" val="459604044"/>
                    </a:ext>
                  </a:extLst>
                </a:gridCol>
                <a:gridCol w="1230587">
                  <a:extLst>
                    <a:ext uri="{9D8B030D-6E8A-4147-A177-3AD203B41FA5}">
                      <a16:colId xmlns:a16="http://schemas.microsoft.com/office/drawing/2014/main" val="3042365753"/>
                    </a:ext>
                  </a:extLst>
                </a:gridCol>
              </a:tblGrid>
              <a:tr h="403510">
                <a:tc rowSpan="2" gridSpan="2">
                  <a:txBody>
                    <a:bodyPr/>
                    <a:lstStyle/>
                    <a:p>
                      <a:pPr algn="l" fontAlgn="b"/>
                      <a:r>
                        <a:rPr lang="el-GR" sz="1100" u="none" strike="noStrike" dirty="0">
                          <a:effectLst/>
                          <a:latin typeface="Arial Narrow" panose="020B0606020202030204" pitchFamily="34" charset="0"/>
                        </a:rPr>
                        <a:t> </a:t>
                      </a:r>
                      <a:endParaRPr lang="el-GR" sz="1100" b="1" i="0" u="none" strike="noStrike" dirty="0">
                        <a:solidFill>
                          <a:srgbClr val="000000"/>
                        </a:solidFill>
                        <a:effectLst/>
                        <a:latin typeface="Arial Narrow" panose="020B0606020202030204" pitchFamily="34" charset="0"/>
                      </a:endParaRPr>
                    </a:p>
                  </a:txBody>
                  <a:tcPr marL="103413" marR="103413" marT="51707" marB="51707" anchor="b"/>
                </a:tc>
                <a:tc rowSpan="2" hMerge="1">
                  <a:txBody>
                    <a:bodyPr/>
                    <a:lstStyle/>
                    <a:p>
                      <a:endParaRPr lang="el-GR"/>
                    </a:p>
                  </a:txBody>
                  <a:tcPr/>
                </a:tc>
                <a:tc gridSpan="2">
                  <a:txBody>
                    <a:bodyPr/>
                    <a:lstStyle/>
                    <a:p>
                      <a:pPr algn="ctr" fontAlgn="b"/>
                      <a:r>
                        <a:rPr lang="en-US" sz="1100" u="none" strike="noStrike" dirty="0">
                          <a:effectLst/>
                          <a:latin typeface="Arial Narrow" panose="020B0606020202030204" pitchFamily="34" charset="0"/>
                        </a:rPr>
                        <a:t>Are you living permanently on an island</a:t>
                      </a:r>
                      <a:r>
                        <a:rPr lang="el-GR" sz="1100" u="none" strike="noStrike" dirty="0">
                          <a:effectLst/>
                          <a:latin typeface="Arial Narrow" panose="020B0606020202030204" pitchFamily="34" charset="0"/>
                        </a:rPr>
                        <a:t>;</a:t>
                      </a:r>
                      <a:endParaRPr lang="el-GR" sz="1100" b="1" i="0" u="none" strike="noStrike" dirty="0">
                        <a:solidFill>
                          <a:srgbClr val="000000"/>
                        </a:solidFill>
                        <a:effectLst/>
                        <a:latin typeface="Arial Narrow" panose="020B0606020202030204" pitchFamily="34" charset="0"/>
                      </a:endParaRPr>
                    </a:p>
                  </a:txBody>
                  <a:tcPr marL="103413" marR="103413" marT="51707" marB="51707" anchor="b"/>
                </a:tc>
                <a:tc hMerge="1">
                  <a:txBody>
                    <a:bodyPr/>
                    <a:lstStyle/>
                    <a:p>
                      <a:endParaRPr lang="el-GR"/>
                    </a:p>
                  </a:txBody>
                  <a:tcPr/>
                </a:tc>
                <a:tc rowSpan="2">
                  <a:txBody>
                    <a:bodyPr/>
                    <a:lstStyle/>
                    <a:p>
                      <a:pPr algn="ctr" fontAlgn="b"/>
                      <a:r>
                        <a:rPr lang="en-US" sz="1100" u="none" strike="noStrike">
                          <a:effectLst/>
                          <a:latin typeface="Arial Narrow" panose="020B0606020202030204" pitchFamily="34" charset="0"/>
                        </a:rPr>
                        <a:t>Total</a:t>
                      </a:r>
                      <a:endParaRPr lang="en-US" sz="1100" b="1" i="0" u="none" strike="noStrike">
                        <a:solidFill>
                          <a:srgbClr val="000000"/>
                        </a:solidFill>
                        <a:effectLst/>
                        <a:latin typeface="Arial Narrow" panose="020B0606020202030204" pitchFamily="34" charset="0"/>
                      </a:endParaRPr>
                    </a:p>
                  </a:txBody>
                  <a:tcPr marL="103413" marR="103413" marT="51707" marB="51707" anchor="b"/>
                </a:tc>
                <a:extLst>
                  <a:ext uri="{0D108BD9-81ED-4DB2-BD59-A6C34878D82A}">
                    <a16:rowId xmlns:a16="http://schemas.microsoft.com/office/drawing/2014/main" val="1380489682"/>
                  </a:ext>
                </a:extLst>
              </a:tr>
              <a:tr h="237063">
                <a:tc gridSpan="2" vMerge="1">
                  <a:txBody>
                    <a:bodyPr/>
                    <a:lstStyle/>
                    <a:p>
                      <a:endParaRPr lang="el-GR"/>
                    </a:p>
                  </a:txBody>
                  <a:tcPr/>
                </a:tc>
                <a:tc hMerge="1" vMerge="1">
                  <a:txBody>
                    <a:bodyPr/>
                    <a:lstStyle/>
                    <a:p>
                      <a:endParaRPr lang="el-GR"/>
                    </a:p>
                  </a:txBody>
                  <a:tcPr/>
                </a:tc>
                <a:tc>
                  <a:txBody>
                    <a:bodyPr/>
                    <a:lstStyle/>
                    <a:p>
                      <a:pPr algn="ctr" fontAlgn="b"/>
                      <a:r>
                        <a:rPr lang="en-US" sz="1100" u="none" strike="noStrike" dirty="0">
                          <a:effectLst/>
                          <a:latin typeface="Arial Narrow" panose="020B0606020202030204" pitchFamily="34" charset="0"/>
                        </a:rPr>
                        <a:t>YES</a:t>
                      </a:r>
                      <a:endParaRPr lang="en-US" sz="1100" b="1" i="0" u="none" strike="noStrike" dirty="0">
                        <a:solidFill>
                          <a:srgbClr val="000000"/>
                        </a:solidFill>
                        <a:effectLst/>
                        <a:latin typeface="Arial Narrow" panose="020B0606020202030204" pitchFamily="34" charset="0"/>
                      </a:endParaRPr>
                    </a:p>
                  </a:txBody>
                  <a:tcPr marL="10772" marR="10772" marT="10772" marB="0" anchor="b"/>
                </a:tc>
                <a:tc>
                  <a:txBody>
                    <a:bodyPr/>
                    <a:lstStyle/>
                    <a:p>
                      <a:pPr algn="ctr" fontAlgn="b"/>
                      <a:r>
                        <a:rPr lang="en-US" sz="1100" u="none" strike="noStrike" dirty="0">
                          <a:effectLst/>
                          <a:latin typeface="Arial Narrow" panose="020B0606020202030204" pitchFamily="34" charset="0"/>
                        </a:rPr>
                        <a:t>NO</a:t>
                      </a:r>
                      <a:endParaRPr lang="en-US" sz="1100" b="1" i="0" u="none" strike="noStrike" dirty="0">
                        <a:solidFill>
                          <a:srgbClr val="000000"/>
                        </a:solidFill>
                        <a:effectLst/>
                        <a:latin typeface="Arial Narrow" panose="020B0606020202030204" pitchFamily="34" charset="0"/>
                      </a:endParaRPr>
                    </a:p>
                  </a:txBody>
                  <a:tcPr marL="10772" marR="10772" marT="10772" marB="0" anchor="b"/>
                </a:tc>
                <a:tc vMerge="1">
                  <a:txBody>
                    <a:bodyPr/>
                    <a:lstStyle/>
                    <a:p>
                      <a:endParaRPr lang="el-GR"/>
                    </a:p>
                  </a:txBody>
                  <a:tcPr/>
                </a:tc>
                <a:extLst>
                  <a:ext uri="{0D108BD9-81ED-4DB2-BD59-A6C34878D82A}">
                    <a16:rowId xmlns:a16="http://schemas.microsoft.com/office/drawing/2014/main" val="1205804065"/>
                  </a:ext>
                </a:extLst>
              </a:tr>
              <a:tr h="302632">
                <a:tc rowSpan="3">
                  <a:txBody>
                    <a:bodyPr/>
                    <a:lstStyle/>
                    <a:p>
                      <a:pPr algn="just" fontAlgn="ctr"/>
                      <a:r>
                        <a:rPr lang="en-US" sz="1000" u="none" strike="noStrike" dirty="0">
                          <a:effectLst/>
                          <a:latin typeface="Arial Narrow" panose="020B0606020202030204" pitchFamily="34" charset="0"/>
                        </a:rPr>
                        <a:t>Insularity/ Islandness is purely an academic term and does not mean anything in action. </a:t>
                      </a:r>
                      <a:endParaRPr lang="el-GR" sz="1000" b="1" i="0" u="none" strike="noStrike" dirty="0">
                        <a:solidFill>
                          <a:srgbClr val="000000"/>
                        </a:solidFill>
                        <a:effectLst/>
                        <a:latin typeface="Arial Narrow" panose="020B0606020202030204" pitchFamily="34" charset="0"/>
                      </a:endParaRPr>
                    </a:p>
                  </a:txBody>
                  <a:tcPr marL="103413" marR="103413" marT="51707" marB="51707" anchor="ctr"/>
                </a:tc>
                <a:tc>
                  <a:txBody>
                    <a:bodyPr/>
                    <a:lstStyle/>
                    <a:p>
                      <a:pPr algn="ctr" fontAlgn="b"/>
                      <a:r>
                        <a:rPr lang="en-US" sz="1100" b="1" i="0" u="none" strike="noStrike" dirty="0">
                          <a:solidFill>
                            <a:srgbClr val="000000"/>
                          </a:solidFill>
                          <a:effectLst/>
                          <a:latin typeface="Arial Narrow" panose="020B0606020202030204" pitchFamily="34" charset="0"/>
                        </a:rPr>
                        <a:t>Agree</a:t>
                      </a:r>
                      <a:endParaRPr lang="el-GR" sz="1100" b="1" i="0" u="none" strike="noStrike" dirty="0">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dirty="0">
                          <a:effectLst/>
                          <a:latin typeface="Arial Narrow" panose="020B0606020202030204" pitchFamily="34" charset="0"/>
                        </a:rPr>
                        <a:t>20,5%</a:t>
                      </a:r>
                      <a:endParaRPr lang="el-GR" sz="1100" b="1" i="1" u="none" strike="noStrike" dirty="0">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dirty="0">
                          <a:effectLst/>
                          <a:latin typeface="Arial Narrow" panose="020B0606020202030204" pitchFamily="34" charset="0"/>
                        </a:rPr>
                        <a:t>15,4%</a:t>
                      </a:r>
                      <a:endParaRPr lang="el-GR" sz="1100" b="1" i="1" u="none" strike="noStrike" dirty="0">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dirty="0">
                          <a:effectLst/>
                          <a:latin typeface="Arial Narrow" panose="020B0606020202030204" pitchFamily="34" charset="0"/>
                        </a:rPr>
                        <a:t>17,7%</a:t>
                      </a:r>
                      <a:endParaRPr lang="el-GR" sz="1100" b="1" i="1" u="none" strike="noStrike" dirty="0">
                        <a:solidFill>
                          <a:srgbClr val="000000"/>
                        </a:solidFill>
                        <a:effectLst/>
                        <a:latin typeface="Arial Narrow" panose="020B0606020202030204" pitchFamily="34" charset="0"/>
                      </a:endParaRPr>
                    </a:p>
                  </a:txBody>
                  <a:tcPr marL="10772" marR="10772" marT="10772" marB="0" anchor="b"/>
                </a:tc>
                <a:extLst>
                  <a:ext uri="{0D108BD9-81ED-4DB2-BD59-A6C34878D82A}">
                    <a16:rowId xmlns:a16="http://schemas.microsoft.com/office/drawing/2014/main" val="745575649"/>
                  </a:ext>
                </a:extLst>
              </a:tr>
              <a:tr h="403510">
                <a:tc vMerge="1">
                  <a:txBody>
                    <a:bodyPr/>
                    <a:lstStyle/>
                    <a:p>
                      <a:endParaRPr lang="el-GR"/>
                    </a:p>
                  </a:txBody>
                  <a:tcPr/>
                </a:tc>
                <a:tc>
                  <a:txBody>
                    <a:bodyPr/>
                    <a:lstStyle/>
                    <a:p>
                      <a:pPr algn="ctr" fontAlgn="b"/>
                      <a:r>
                        <a:rPr lang="en-US" sz="1100" u="none" strike="noStrike" dirty="0">
                          <a:effectLst/>
                          <a:latin typeface="Arial Narrow" panose="020B0606020202030204" pitchFamily="34" charset="0"/>
                        </a:rPr>
                        <a:t>Neither agree nor disagree</a:t>
                      </a:r>
                      <a:endParaRPr lang="el-GR" sz="1100" b="1" i="0" u="none" strike="noStrike" dirty="0">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a:effectLst/>
                          <a:latin typeface="Arial Narrow" panose="020B0606020202030204" pitchFamily="34" charset="0"/>
                        </a:rPr>
                        <a:t>14,9%</a:t>
                      </a:r>
                      <a:endParaRPr lang="el-GR" sz="1100" b="1" i="1" u="none" strike="noStrike">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dirty="0">
                          <a:effectLst/>
                          <a:latin typeface="Arial Narrow" panose="020B0606020202030204" pitchFamily="34" charset="0"/>
                        </a:rPr>
                        <a:t>18,1%</a:t>
                      </a:r>
                      <a:endParaRPr lang="el-GR" sz="1100" b="1" i="1" u="none" strike="noStrike" dirty="0">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dirty="0">
                          <a:effectLst/>
                          <a:latin typeface="Arial Narrow" panose="020B0606020202030204" pitchFamily="34" charset="0"/>
                        </a:rPr>
                        <a:t>16,7%</a:t>
                      </a:r>
                      <a:endParaRPr lang="el-GR" sz="1100" b="1" i="1" u="none" strike="noStrike" dirty="0">
                        <a:solidFill>
                          <a:srgbClr val="000000"/>
                        </a:solidFill>
                        <a:effectLst/>
                        <a:latin typeface="Arial Narrow" panose="020B0606020202030204" pitchFamily="34" charset="0"/>
                      </a:endParaRPr>
                    </a:p>
                  </a:txBody>
                  <a:tcPr marL="10772" marR="10772" marT="10772" marB="0" anchor="b"/>
                </a:tc>
                <a:extLst>
                  <a:ext uri="{0D108BD9-81ED-4DB2-BD59-A6C34878D82A}">
                    <a16:rowId xmlns:a16="http://schemas.microsoft.com/office/drawing/2014/main" val="4184959112"/>
                  </a:ext>
                </a:extLst>
              </a:tr>
              <a:tr h="302632">
                <a:tc vMerge="1">
                  <a:txBody>
                    <a:bodyPr/>
                    <a:lstStyle/>
                    <a:p>
                      <a:endParaRPr lang="el-GR"/>
                    </a:p>
                  </a:txBody>
                  <a:tcPr/>
                </a:tc>
                <a:tc>
                  <a:txBody>
                    <a:bodyPr/>
                    <a:lstStyle/>
                    <a:p>
                      <a:pPr algn="ctr" fontAlgn="b"/>
                      <a:r>
                        <a:rPr lang="en-US" sz="1100" b="1" i="0" u="none" strike="noStrike" dirty="0">
                          <a:solidFill>
                            <a:srgbClr val="000000"/>
                          </a:solidFill>
                          <a:effectLst/>
                          <a:latin typeface="Arial Narrow" panose="020B0606020202030204" pitchFamily="34" charset="0"/>
                        </a:rPr>
                        <a:t>Disagree</a:t>
                      </a:r>
                      <a:endParaRPr lang="el-GR" sz="1100" b="1" i="0" u="none" strike="noStrike" dirty="0">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a:effectLst/>
                          <a:latin typeface="Arial Narrow" panose="020B0606020202030204" pitchFamily="34" charset="0"/>
                        </a:rPr>
                        <a:t>64,6%</a:t>
                      </a:r>
                      <a:endParaRPr lang="el-GR" sz="1100" b="1" i="1" u="none" strike="noStrike">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a:effectLst/>
                          <a:latin typeface="Arial Narrow" panose="020B0606020202030204" pitchFamily="34" charset="0"/>
                        </a:rPr>
                        <a:t>66,5%</a:t>
                      </a:r>
                      <a:endParaRPr lang="el-GR" sz="1100" b="1" i="1" u="none" strike="noStrike">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dirty="0">
                          <a:effectLst/>
                          <a:latin typeface="Arial Narrow" panose="020B0606020202030204" pitchFamily="34" charset="0"/>
                        </a:rPr>
                        <a:t>65,6%</a:t>
                      </a:r>
                      <a:endParaRPr lang="el-GR" sz="1100" b="1" i="1" u="none" strike="noStrike" dirty="0">
                        <a:solidFill>
                          <a:srgbClr val="000000"/>
                        </a:solidFill>
                        <a:effectLst/>
                        <a:latin typeface="Arial Narrow" panose="020B0606020202030204" pitchFamily="34" charset="0"/>
                      </a:endParaRPr>
                    </a:p>
                  </a:txBody>
                  <a:tcPr marL="10772" marR="10772" marT="10772" marB="0" anchor="b"/>
                </a:tc>
                <a:extLst>
                  <a:ext uri="{0D108BD9-81ED-4DB2-BD59-A6C34878D82A}">
                    <a16:rowId xmlns:a16="http://schemas.microsoft.com/office/drawing/2014/main" val="2004265956"/>
                  </a:ext>
                </a:extLst>
              </a:tr>
              <a:tr h="217728">
                <a:tc gridSpan="2">
                  <a:txBody>
                    <a:bodyPr/>
                    <a:lstStyle/>
                    <a:p>
                      <a:pPr algn="l" fontAlgn="ctr"/>
                      <a:r>
                        <a:rPr lang="en-US" sz="1100" u="none" strike="noStrike" dirty="0">
                          <a:effectLst/>
                          <a:latin typeface="Arial Narrow" panose="020B0606020202030204" pitchFamily="34" charset="0"/>
                        </a:rPr>
                        <a:t>Total</a:t>
                      </a:r>
                      <a:endParaRPr lang="en-US" sz="1100" b="1" i="0" u="none" strike="noStrike" dirty="0">
                        <a:solidFill>
                          <a:srgbClr val="000000"/>
                        </a:solidFill>
                        <a:effectLst/>
                        <a:latin typeface="Arial Narrow" panose="020B0606020202030204" pitchFamily="34" charset="0"/>
                      </a:endParaRPr>
                    </a:p>
                  </a:txBody>
                  <a:tcPr marL="103413" marR="103413" marT="51707" marB="51707" anchor="ctr"/>
                </a:tc>
                <a:tc hMerge="1">
                  <a:txBody>
                    <a:bodyPr/>
                    <a:lstStyle/>
                    <a:p>
                      <a:endParaRPr lang="el-GR"/>
                    </a:p>
                  </a:txBody>
                  <a:tcPr/>
                </a:tc>
                <a:tc>
                  <a:txBody>
                    <a:bodyPr/>
                    <a:lstStyle/>
                    <a:p>
                      <a:pPr algn="ctr" fontAlgn="b"/>
                      <a:r>
                        <a:rPr lang="el-GR" sz="1100" u="none" strike="noStrike">
                          <a:effectLst/>
                          <a:latin typeface="Arial Narrow" panose="020B0606020202030204" pitchFamily="34" charset="0"/>
                        </a:rPr>
                        <a:t>100,0%</a:t>
                      </a:r>
                      <a:endParaRPr lang="el-GR" sz="1100" b="1" i="1" u="none" strike="noStrike">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a:effectLst/>
                          <a:latin typeface="Arial Narrow" panose="020B0606020202030204" pitchFamily="34" charset="0"/>
                        </a:rPr>
                        <a:t>100,0%</a:t>
                      </a:r>
                      <a:endParaRPr lang="el-GR" sz="1100" b="1" i="1" u="none" strike="noStrike">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dirty="0">
                          <a:effectLst/>
                          <a:latin typeface="Arial Narrow" panose="020B0606020202030204" pitchFamily="34" charset="0"/>
                        </a:rPr>
                        <a:t>100,0%</a:t>
                      </a:r>
                      <a:endParaRPr lang="el-GR" sz="1100" b="1" i="1" u="none" strike="noStrike" dirty="0">
                        <a:solidFill>
                          <a:srgbClr val="000000"/>
                        </a:solidFill>
                        <a:effectLst/>
                        <a:latin typeface="Arial Narrow" panose="020B0606020202030204" pitchFamily="34" charset="0"/>
                      </a:endParaRPr>
                    </a:p>
                  </a:txBody>
                  <a:tcPr marL="10772" marR="10772" marT="10772" marB="0" anchor="b"/>
                </a:tc>
                <a:extLst>
                  <a:ext uri="{0D108BD9-81ED-4DB2-BD59-A6C34878D82A}">
                    <a16:rowId xmlns:a16="http://schemas.microsoft.com/office/drawing/2014/main" val="1307104149"/>
                  </a:ext>
                </a:extLst>
              </a:tr>
            </a:tbl>
          </a:graphicData>
        </a:graphic>
      </p:graphicFrame>
      <p:graphicFrame>
        <p:nvGraphicFramePr>
          <p:cNvPr id="5" name="Πίνακας 4">
            <a:extLst>
              <a:ext uri="{FF2B5EF4-FFF2-40B4-BE49-F238E27FC236}">
                <a16:creationId xmlns:a16="http://schemas.microsoft.com/office/drawing/2014/main" id="{C6CDA50A-1B2D-45F5-B12C-383E1C64CECF}"/>
              </a:ext>
            </a:extLst>
          </p:cNvPr>
          <p:cNvGraphicFramePr>
            <a:graphicFrameLocks noGrp="1"/>
          </p:cNvGraphicFramePr>
          <p:nvPr>
            <p:extLst>
              <p:ext uri="{D42A27DB-BD31-4B8C-83A1-F6EECF244321}">
                <p14:modId xmlns:p14="http://schemas.microsoft.com/office/powerpoint/2010/main" val="3899668300"/>
              </p:ext>
            </p:extLst>
          </p:nvPr>
        </p:nvGraphicFramePr>
        <p:xfrm>
          <a:off x="151324" y="2322331"/>
          <a:ext cx="7810992" cy="1738737"/>
        </p:xfrm>
        <a:graphic>
          <a:graphicData uri="http://schemas.openxmlformats.org/drawingml/2006/table">
            <a:tbl>
              <a:tblPr>
                <a:tableStyleId>{5C22544A-7EE6-4342-B048-85BDC9FD1C3A}</a:tableStyleId>
              </a:tblPr>
              <a:tblGrid>
                <a:gridCol w="2059614">
                  <a:extLst>
                    <a:ext uri="{9D8B030D-6E8A-4147-A177-3AD203B41FA5}">
                      <a16:colId xmlns:a16="http://schemas.microsoft.com/office/drawing/2014/main" val="3000947847"/>
                    </a:ext>
                  </a:extLst>
                </a:gridCol>
                <a:gridCol w="2059614">
                  <a:extLst>
                    <a:ext uri="{9D8B030D-6E8A-4147-A177-3AD203B41FA5}">
                      <a16:colId xmlns:a16="http://schemas.microsoft.com/office/drawing/2014/main" val="3086336626"/>
                    </a:ext>
                  </a:extLst>
                </a:gridCol>
                <a:gridCol w="1230588">
                  <a:extLst>
                    <a:ext uri="{9D8B030D-6E8A-4147-A177-3AD203B41FA5}">
                      <a16:colId xmlns:a16="http://schemas.microsoft.com/office/drawing/2014/main" val="2940403928"/>
                    </a:ext>
                  </a:extLst>
                </a:gridCol>
                <a:gridCol w="1230588">
                  <a:extLst>
                    <a:ext uri="{9D8B030D-6E8A-4147-A177-3AD203B41FA5}">
                      <a16:colId xmlns:a16="http://schemas.microsoft.com/office/drawing/2014/main" val="774633702"/>
                    </a:ext>
                  </a:extLst>
                </a:gridCol>
                <a:gridCol w="1230588">
                  <a:extLst>
                    <a:ext uri="{9D8B030D-6E8A-4147-A177-3AD203B41FA5}">
                      <a16:colId xmlns:a16="http://schemas.microsoft.com/office/drawing/2014/main" val="2892690141"/>
                    </a:ext>
                  </a:extLst>
                </a:gridCol>
              </a:tblGrid>
              <a:tr h="333095">
                <a:tc rowSpan="2" gridSpan="2">
                  <a:txBody>
                    <a:bodyPr/>
                    <a:lstStyle/>
                    <a:p>
                      <a:pPr algn="l" fontAlgn="b"/>
                      <a:r>
                        <a:rPr lang="el-GR" sz="1100" u="none" strike="noStrike" dirty="0">
                          <a:effectLst/>
                          <a:latin typeface="Arial Narrow" panose="020B0606020202030204" pitchFamily="34" charset="0"/>
                        </a:rPr>
                        <a:t> </a:t>
                      </a:r>
                      <a:endParaRPr lang="el-GR" sz="1100" b="1" i="0" u="none" strike="noStrike" dirty="0">
                        <a:solidFill>
                          <a:srgbClr val="000000"/>
                        </a:solidFill>
                        <a:effectLst/>
                        <a:latin typeface="Arial Narrow" panose="020B0606020202030204" pitchFamily="34" charset="0"/>
                      </a:endParaRPr>
                    </a:p>
                  </a:txBody>
                  <a:tcPr marL="99928" marR="99928" marT="49964" marB="49964" anchor="b"/>
                </a:tc>
                <a:tc rowSpan="2" hMerge="1">
                  <a:txBody>
                    <a:bodyPr/>
                    <a:lstStyle/>
                    <a:p>
                      <a:endParaRPr lang="el-GR"/>
                    </a:p>
                  </a:txBody>
                  <a:tcPr/>
                </a:tc>
                <a:tc gridSpan="2">
                  <a:txBody>
                    <a:bodyPr/>
                    <a:lstStyle/>
                    <a:p>
                      <a:pPr algn="ctr" fontAlgn="b"/>
                      <a:r>
                        <a:rPr lang="en-US" sz="1100" u="none" strike="noStrike" dirty="0">
                          <a:effectLst/>
                          <a:latin typeface="Arial Narrow" panose="020B0606020202030204" pitchFamily="34" charset="0"/>
                        </a:rPr>
                        <a:t>Are you living permanently on an island</a:t>
                      </a:r>
                      <a:r>
                        <a:rPr lang="el-GR" sz="1100" u="none" strike="noStrike" dirty="0">
                          <a:effectLst/>
                          <a:latin typeface="Arial Narrow" panose="020B0606020202030204" pitchFamily="34" charset="0"/>
                        </a:rPr>
                        <a:t>;</a:t>
                      </a:r>
                      <a:endParaRPr lang="el-GR" sz="1100" b="1" i="0" u="none" strike="noStrike" dirty="0">
                        <a:solidFill>
                          <a:srgbClr val="000000"/>
                        </a:solidFill>
                        <a:effectLst/>
                        <a:latin typeface="Arial Narrow" panose="020B0606020202030204" pitchFamily="34" charset="0"/>
                      </a:endParaRPr>
                    </a:p>
                  </a:txBody>
                  <a:tcPr marL="103413" marR="103413" marT="51707" marB="51707" anchor="b"/>
                </a:tc>
                <a:tc hMerge="1">
                  <a:txBody>
                    <a:bodyPr/>
                    <a:lstStyle/>
                    <a:p>
                      <a:endParaRPr lang="el-GR"/>
                    </a:p>
                  </a:txBody>
                  <a:tcPr/>
                </a:tc>
                <a:tc rowSpan="2">
                  <a:txBody>
                    <a:bodyPr/>
                    <a:lstStyle/>
                    <a:p>
                      <a:pPr algn="ctr" fontAlgn="b"/>
                      <a:r>
                        <a:rPr lang="en-US" sz="1100" u="none" strike="noStrike" dirty="0">
                          <a:effectLst/>
                          <a:latin typeface="Arial Narrow" panose="020B0606020202030204" pitchFamily="34" charset="0"/>
                        </a:rPr>
                        <a:t>Total</a:t>
                      </a:r>
                      <a:endParaRPr lang="en-US" sz="1100" b="1" i="0" u="none" strike="noStrike" dirty="0">
                        <a:solidFill>
                          <a:srgbClr val="000000"/>
                        </a:solidFill>
                        <a:effectLst/>
                        <a:latin typeface="Arial Narrow" panose="020B0606020202030204" pitchFamily="34" charset="0"/>
                      </a:endParaRPr>
                    </a:p>
                  </a:txBody>
                  <a:tcPr marL="99928" marR="99928" marT="49964" marB="49964" anchor="b"/>
                </a:tc>
                <a:extLst>
                  <a:ext uri="{0D108BD9-81ED-4DB2-BD59-A6C34878D82A}">
                    <a16:rowId xmlns:a16="http://schemas.microsoft.com/office/drawing/2014/main" val="649571787"/>
                  </a:ext>
                </a:extLst>
              </a:tr>
              <a:tr h="195693">
                <a:tc gridSpan="2" vMerge="1">
                  <a:txBody>
                    <a:bodyPr/>
                    <a:lstStyle/>
                    <a:p>
                      <a:endParaRPr lang="el-GR"/>
                    </a:p>
                  </a:txBody>
                  <a:tcPr/>
                </a:tc>
                <a:tc hMerge="1" vMerge="1">
                  <a:txBody>
                    <a:bodyPr/>
                    <a:lstStyle/>
                    <a:p>
                      <a:endParaRPr lang="el-GR"/>
                    </a:p>
                  </a:txBody>
                  <a:tcPr/>
                </a:tc>
                <a:tc>
                  <a:txBody>
                    <a:bodyPr/>
                    <a:lstStyle/>
                    <a:p>
                      <a:pPr algn="ctr" fontAlgn="b"/>
                      <a:r>
                        <a:rPr lang="en-US" sz="1100" u="none" strike="noStrike" dirty="0">
                          <a:effectLst/>
                          <a:latin typeface="Arial Narrow" panose="020B0606020202030204" pitchFamily="34" charset="0"/>
                        </a:rPr>
                        <a:t>YES</a:t>
                      </a:r>
                      <a:endParaRPr lang="en-US" sz="1100" b="1" i="0" u="none" strike="noStrike" dirty="0">
                        <a:solidFill>
                          <a:srgbClr val="000000"/>
                        </a:solidFill>
                        <a:effectLst/>
                        <a:latin typeface="Arial Narrow" panose="020B0606020202030204" pitchFamily="34" charset="0"/>
                      </a:endParaRPr>
                    </a:p>
                  </a:txBody>
                  <a:tcPr marL="10772" marR="10772" marT="10772" marB="0" anchor="b"/>
                </a:tc>
                <a:tc>
                  <a:txBody>
                    <a:bodyPr/>
                    <a:lstStyle/>
                    <a:p>
                      <a:pPr algn="ctr" fontAlgn="b"/>
                      <a:r>
                        <a:rPr lang="en-US" sz="1100" u="none" strike="noStrike" dirty="0">
                          <a:effectLst/>
                          <a:latin typeface="Arial Narrow" panose="020B0606020202030204" pitchFamily="34" charset="0"/>
                        </a:rPr>
                        <a:t>NO</a:t>
                      </a:r>
                      <a:endParaRPr lang="en-US" sz="1100" b="1" i="0" u="none" strike="noStrike" dirty="0">
                        <a:solidFill>
                          <a:srgbClr val="000000"/>
                        </a:solidFill>
                        <a:effectLst/>
                        <a:latin typeface="Arial Narrow" panose="020B0606020202030204" pitchFamily="34" charset="0"/>
                      </a:endParaRPr>
                    </a:p>
                  </a:txBody>
                  <a:tcPr marL="10772" marR="10772" marT="10772" marB="0" anchor="b"/>
                </a:tc>
                <a:tc vMerge="1">
                  <a:txBody>
                    <a:bodyPr/>
                    <a:lstStyle/>
                    <a:p>
                      <a:endParaRPr lang="el-GR"/>
                    </a:p>
                  </a:txBody>
                  <a:tcPr/>
                </a:tc>
                <a:extLst>
                  <a:ext uri="{0D108BD9-81ED-4DB2-BD59-A6C34878D82A}">
                    <a16:rowId xmlns:a16="http://schemas.microsoft.com/office/drawing/2014/main" val="3734545692"/>
                  </a:ext>
                </a:extLst>
              </a:tr>
              <a:tr h="304643">
                <a:tc rowSpan="3">
                  <a:txBody>
                    <a:bodyPr/>
                    <a:lstStyle/>
                    <a:p>
                      <a:pPr algn="just" fontAlgn="ctr"/>
                      <a:r>
                        <a:rPr lang="en-US" sz="1100" u="none" strike="noStrike" dirty="0">
                          <a:effectLst/>
                          <a:latin typeface="Arial Narrow" panose="020B0606020202030204" pitchFamily="34" charset="0"/>
                        </a:rPr>
                        <a:t>Insularity is the set of problems that the inhabitants of the islands face in their daily lives.</a:t>
                      </a:r>
                      <a:endParaRPr lang="el-GR" sz="1100" b="1" i="0" u="none" strike="noStrike" dirty="0">
                        <a:solidFill>
                          <a:srgbClr val="000000"/>
                        </a:solidFill>
                        <a:effectLst/>
                        <a:latin typeface="Arial Narrow" panose="020B0606020202030204" pitchFamily="34" charset="0"/>
                      </a:endParaRPr>
                    </a:p>
                  </a:txBody>
                  <a:tcPr marL="99928" marR="99928" marT="49964" marB="49964" anchor="ctr"/>
                </a:tc>
                <a:tc>
                  <a:txBody>
                    <a:bodyPr/>
                    <a:lstStyle/>
                    <a:p>
                      <a:pPr algn="ctr" fontAlgn="b"/>
                      <a:r>
                        <a:rPr lang="en-US" sz="1100" b="1" i="0" u="none" strike="noStrike" dirty="0">
                          <a:solidFill>
                            <a:srgbClr val="000000"/>
                          </a:solidFill>
                          <a:effectLst/>
                          <a:latin typeface="Arial Narrow" panose="020B0606020202030204" pitchFamily="34" charset="0"/>
                        </a:rPr>
                        <a:t>Agree</a:t>
                      </a:r>
                      <a:endParaRPr lang="el-GR" sz="1100" b="1" i="0" u="none" strike="noStrike" dirty="0">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dirty="0">
                          <a:effectLst/>
                          <a:latin typeface="Arial Narrow" panose="020B0606020202030204" pitchFamily="34" charset="0"/>
                        </a:rPr>
                        <a:t>72,2%</a:t>
                      </a:r>
                      <a:endParaRPr lang="el-GR" sz="1100" b="1" i="1" u="none" strike="noStrike" dirty="0">
                        <a:solidFill>
                          <a:srgbClr val="000000"/>
                        </a:solidFill>
                        <a:effectLst/>
                        <a:latin typeface="Arial Narrow" panose="020B0606020202030204" pitchFamily="34" charset="0"/>
                      </a:endParaRPr>
                    </a:p>
                  </a:txBody>
                  <a:tcPr marL="10409" marR="10409" marT="10409" marB="0" anchor="b"/>
                </a:tc>
                <a:tc>
                  <a:txBody>
                    <a:bodyPr/>
                    <a:lstStyle/>
                    <a:p>
                      <a:pPr algn="ctr" fontAlgn="b"/>
                      <a:r>
                        <a:rPr lang="el-GR" sz="1100" u="none" strike="noStrike">
                          <a:effectLst/>
                          <a:latin typeface="Arial Narrow" panose="020B0606020202030204" pitchFamily="34" charset="0"/>
                        </a:rPr>
                        <a:t>61,9%</a:t>
                      </a:r>
                      <a:endParaRPr lang="el-GR" sz="1100" b="1" i="1" u="none" strike="noStrike">
                        <a:solidFill>
                          <a:srgbClr val="000000"/>
                        </a:solidFill>
                        <a:effectLst/>
                        <a:latin typeface="Arial Narrow" panose="020B0606020202030204" pitchFamily="34" charset="0"/>
                      </a:endParaRPr>
                    </a:p>
                  </a:txBody>
                  <a:tcPr marL="10409" marR="10409" marT="10409" marB="0" anchor="b"/>
                </a:tc>
                <a:tc>
                  <a:txBody>
                    <a:bodyPr/>
                    <a:lstStyle/>
                    <a:p>
                      <a:pPr algn="ctr" fontAlgn="b"/>
                      <a:r>
                        <a:rPr lang="el-GR" sz="1100" u="none" strike="noStrike">
                          <a:effectLst/>
                          <a:latin typeface="Arial Narrow" panose="020B0606020202030204" pitchFamily="34" charset="0"/>
                        </a:rPr>
                        <a:t>66,5%</a:t>
                      </a:r>
                      <a:endParaRPr lang="el-GR" sz="1100" b="1" i="1" u="none" strike="noStrike">
                        <a:solidFill>
                          <a:srgbClr val="000000"/>
                        </a:solidFill>
                        <a:effectLst/>
                        <a:latin typeface="Arial Narrow" panose="020B0606020202030204" pitchFamily="34" charset="0"/>
                      </a:endParaRPr>
                    </a:p>
                  </a:txBody>
                  <a:tcPr marL="10409" marR="10409" marT="10409" marB="0" anchor="b"/>
                </a:tc>
                <a:extLst>
                  <a:ext uri="{0D108BD9-81ED-4DB2-BD59-A6C34878D82A}">
                    <a16:rowId xmlns:a16="http://schemas.microsoft.com/office/drawing/2014/main" val="2818790393"/>
                  </a:ext>
                </a:extLst>
              </a:tr>
              <a:tr h="333095">
                <a:tc vMerge="1">
                  <a:txBody>
                    <a:bodyPr/>
                    <a:lstStyle/>
                    <a:p>
                      <a:endParaRPr lang="el-GR"/>
                    </a:p>
                  </a:txBody>
                  <a:tcPr/>
                </a:tc>
                <a:tc>
                  <a:txBody>
                    <a:bodyPr/>
                    <a:lstStyle/>
                    <a:p>
                      <a:pPr algn="ctr" fontAlgn="b"/>
                      <a:r>
                        <a:rPr lang="en-US" sz="1100" u="none" strike="noStrike" dirty="0">
                          <a:effectLst/>
                          <a:latin typeface="Arial Narrow" panose="020B0606020202030204" pitchFamily="34" charset="0"/>
                        </a:rPr>
                        <a:t>Neither agree nor disagree</a:t>
                      </a:r>
                      <a:endParaRPr lang="el-GR" sz="1100" b="1" i="0" u="none" strike="noStrike" dirty="0">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a:effectLst/>
                          <a:latin typeface="Arial Narrow" panose="020B0606020202030204" pitchFamily="34" charset="0"/>
                        </a:rPr>
                        <a:t>17,2%</a:t>
                      </a:r>
                      <a:endParaRPr lang="el-GR" sz="1100" b="1" i="1" u="none" strike="noStrike">
                        <a:solidFill>
                          <a:srgbClr val="000000"/>
                        </a:solidFill>
                        <a:effectLst/>
                        <a:latin typeface="Arial Narrow" panose="020B0606020202030204" pitchFamily="34" charset="0"/>
                      </a:endParaRPr>
                    </a:p>
                  </a:txBody>
                  <a:tcPr marL="10409" marR="10409" marT="10409" marB="0" anchor="b"/>
                </a:tc>
                <a:tc>
                  <a:txBody>
                    <a:bodyPr/>
                    <a:lstStyle/>
                    <a:p>
                      <a:pPr algn="ctr" fontAlgn="b"/>
                      <a:r>
                        <a:rPr lang="el-GR" sz="1100" u="none" strike="noStrike">
                          <a:effectLst/>
                          <a:latin typeface="Arial Narrow" panose="020B0606020202030204" pitchFamily="34" charset="0"/>
                        </a:rPr>
                        <a:t>20,1%</a:t>
                      </a:r>
                      <a:endParaRPr lang="el-GR" sz="1100" b="1" i="1" u="none" strike="noStrike">
                        <a:solidFill>
                          <a:srgbClr val="000000"/>
                        </a:solidFill>
                        <a:effectLst/>
                        <a:latin typeface="Arial Narrow" panose="020B0606020202030204" pitchFamily="34" charset="0"/>
                      </a:endParaRPr>
                    </a:p>
                  </a:txBody>
                  <a:tcPr marL="10409" marR="10409" marT="10409" marB="0" anchor="b"/>
                </a:tc>
                <a:tc>
                  <a:txBody>
                    <a:bodyPr/>
                    <a:lstStyle/>
                    <a:p>
                      <a:pPr algn="ctr" fontAlgn="b"/>
                      <a:r>
                        <a:rPr lang="el-GR" sz="1100" u="none" strike="noStrike">
                          <a:effectLst/>
                          <a:latin typeface="Arial Narrow" panose="020B0606020202030204" pitchFamily="34" charset="0"/>
                        </a:rPr>
                        <a:t>18,8%</a:t>
                      </a:r>
                      <a:endParaRPr lang="el-GR" sz="1100" b="1" i="1" u="none" strike="noStrike">
                        <a:solidFill>
                          <a:srgbClr val="000000"/>
                        </a:solidFill>
                        <a:effectLst/>
                        <a:latin typeface="Arial Narrow" panose="020B0606020202030204" pitchFamily="34" charset="0"/>
                      </a:endParaRPr>
                    </a:p>
                  </a:txBody>
                  <a:tcPr marL="10409" marR="10409" marT="10409" marB="0" anchor="b"/>
                </a:tc>
                <a:extLst>
                  <a:ext uri="{0D108BD9-81ED-4DB2-BD59-A6C34878D82A}">
                    <a16:rowId xmlns:a16="http://schemas.microsoft.com/office/drawing/2014/main" val="3179440463"/>
                  </a:ext>
                </a:extLst>
              </a:tr>
              <a:tr h="304643">
                <a:tc vMerge="1">
                  <a:txBody>
                    <a:bodyPr/>
                    <a:lstStyle/>
                    <a:p>
                      <a:endParaRPr lang="el-GR"/>
                    </a:p>
                  </a:txBody>
                  <a:tcPr/>
                </a:tc>
                <a:tc>
                  <a:txBody>
                    <a:bodyPr/>
                    <a:lstStyle/>
                    <a:p>
                      <a:pPr algn="ctr" fontAlgn="b"/>
                      <a:r>
                        <a:rPr lang="en-US" sz="1100" b="1" i="0" u="none" strike="noStrike" dirty="0">
                          <a:solidFill>
                            <a:srgbClr val="000000"/>
                          </a:solidFill>
                          <a:effectLst/>
                          <a:latin typeface="Arial Narrow" panose="020B0606020202030204" pitchFamily="34" charset="0"/>
                        </a:rPr>
                        <a:t>Disagree</a:t>
                      </a:r>
                      <a:endParaRPr lang="el-GR" sz="1100" b="1" i="0" u="none" strike="noStrike" dirty="0">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dirty="0">
                          <a:effectLst/>
                          <a:latin typeface="Arial Narrow" panose="020B0606020202030204" pitchFamily="34" charset="0"/>
                        </a:rPr>
                        <a:t>10,6%</a:t>
                      </a:r>
                      <a:endParaRPr lang="el-GR" sz="1100" b="1" i="1" u="none" strike="noStrike" dirty="0">
                        <a:solidFill>
                          <a:srgbClr val="000000"/>
                        </a:solidFill>
                        <a:effectLst/>
                        <a:latin typeface="Arial Narrow" panose="020B0606020202030204" pitchFamily="34" charset="0"/>
                      </a:endParaRPr>
                    </a:p>
                  </a:txBody>
                  <a:tcPr marL="10409" marR="10409" marT="10409" marB="0" anchor="b"/>
                </a:tc>
                <a:tc>
                  <a:txBody>
                    <a:bodyPr/>
                    <a:lstStyle/>
                    <a:p>
                      <a:pPr algn="ctr" fontAlgn="b"/>
                      <a:r>
                        <a:rPr lang="el-GR" sz="1100" u="none" strike="noStrike" dirty="0">
                          <a:effectLst/>
                          <a:latin typeface="Arial Narrow" panose="020B0606020202030204" pitchFamily="34" charset="0"/>
                        </a:rPr>
                        <a:t>18,0%</a:t>
                      </a:r>
                      <a:endParaRPr lang="el-GR" sz="1100" b="1" i="1" u="none" strike="noStrike" dirty="0">
                        <a:solidFill>
                          <a:srgbClr val="000000"/>
                        </a:solidFill>
                        <a:effectLst/>
                        <a:latin typeface="Arial Narrow" panose="020B0606020202030204" pitchFamily="34" charset="0"/>
                      </a:endParaRPr>
                    </a:p>
                  </a:txBody>
                  <a:tcPr marL="10409" marR="10409" marT="10409" marB="0" anchor="b"/>
                </a:tc>
                <a:tc>
                  <a:txBody>
                    <a:bodyPr/>
                    <a:lstStyle/>
                    <a:p>
                      <a:pPr algn="ctr" fontAlgn="b"/>
                      <a:r>
                        <a:rPr lang="el-GR" sz="1100" u="none" strike="noStrike" dirty="0">
                          <a:effectLst/>
                          <a:latin typeface="Arial Narrow" panose="020B0606020202030204" pitchFamily="34" charset="0"/>
                        </a:rPr>
                        <a:t>14,7%</a:t>
                      </a:r>
                      <a:endParaRPr lang="el-GR" sz="1100" b="1" i="1" u="none" strike="noStrike" dirty="0">
                        <a:solidFill>
                          <a:srgbClr val="000000"/>
                        </a:solidFill>
                        <a:effectLst/>
                        <a:latin typeface="Arial Narrow" panose="020B0606020202030204" pitchFamily="34" charset="0"/>
                      </a:endParaRPr>
                    </a:p>
                  </a:txBody>
                  <a:tcPr marL="10409" marR="10409" marT="10409" marB="0" anchor="b"/>
                </a:tc>
                <a:extLst>
                  <a:ext uri="{0D108BD9-81ED-4DB2-BD59-A6C34878D82A}">
                    <a16:rowId xmlns:a16="http://schemas.microsoft.com/office/drawing/2014/main" val="1758941591"/>
                  </a:ext>
                </a:extLst>
              </a:tr>
              <a:tr h="179733">
                <a:tc gridSpan="2">
                  <a:txBody>
                    <a:bodyPr/>
                    <a:lstStyle/>
                    <a:p>
                      <a:pPr algn="l" fontAlgn="ctr"/>
                      <a:r>
                        <a:rPr lang="en-US" sz="1100" u="none" strike="noStrike">
                          <a:effectLst/>
                          <a:latin typeface="Arial Narrow" panose="020B0606020202030204" pitchFamily="34" charset="0"/>
                        </a:rPr>
                        <a:t>Total</a:t>
                      </a:r>
                      <a:endParaRPr lang="en-US" sz="1100" b="1" i="0" u="none" strike="noStrike">
                        <a:solidFill>
                          <a:srgbClr val="000000"/>
                        </a:solidFill>
                        <a:effectLst/>
                        <a:latin typeface="Arial Narrow" panose="020B0606020202030204" pitchFamily="34" charset="0"/>
                      </a:endParaRPr>
                    </a:p>
                  </a:txBody>
                  <a:tcPr marL="99928" marR="99928" marT="49964" marB="49964" anchor="ctr"/>
                </a:tc>
                <a:tc hMerge="1">
                  <a:txBody>
                    <a:bodyPr/>
                    <a:lstStyle/>
                    <a:p>
                      <a:endParaRPr lang="el-GR"/>
                    </a:p>
                  </a:txBody>
                  <a:tcPr/>
                </a:tc>
                <a:tc>
                  <a:txBody>
                    <a:bodyPr/>
                    <a:lstStyle/>
                    <a:p>
                      <a:pPr algn="ctr" fontAlgn="b"/>
                      <a:r>
                        <a:rPr lang="el-GR" sz="1100" u="none" strike="noStrike">
                          <a:effectLst/>
                          <a:latin typeface="Arial Narrow" panose="020B0606020202030204" pitchFamily="34" charset="0"/>
                        </a:rPr>
                        <a:t>100,0%</a:t>
                      </a:r>
                      <a:endParaRPr lang="el-GR" sz="1100" b="1" i="1" u="none" strike="noStrike">
                        <a:solidFill>
                          <a:srgbClr val="000000"/>
                        </a:solidFill>
                        <a:effectLst/>
                        <a:latin typeface="Arial Narrow" panose="020B0606020202030204" pitchFamily="34" charset="0"/>
                      </a:endParaRPr>
                    </a:p>
                  </a:txBody>
                  <a:tcPr marL="10409" marR="10409" marT="10409" marB="0" anchor="b"/>
                </a:tc>
                <a:tc>
                  <a:txBody>
                    <a:bodyPr/>
                    <a:lstStyle/>
                    <a:p>
                      <a:pPr algn="ctr" fontAlgn="b"/>
                      <a:r>
                        <a:rPr lang="el-GR" sz="1100" u="none" strike="noStrike" dirty="0">
                          <a:effectLst/>
                          <a:latin typeface="Arial Narrow" panose="020B0606020202030204" pitchFamily="34" charset="0"/>
                        </a:rPr>
                        <a:t>100,0%</a:t>
                      </a:r>
                      <a:endParaRPr lang="el-GR" sz="1100" b="1" i="1" u="none" strike="noStrike" dirty="0">
                        <a:solidFill>
                          <a:srgbClr val="000000"/>
                        </a:solidFill>
                        <a:effectLst/>
                        <a:latin typeface="Arial Narrow" panose="020B0606020202030204" pitchFamily="34" charset="0"/>
                      </a:endParaRPr>
                    </a:p>
                  </a:txBody>
                  <a:tcPr marL="10409" marR="10409" marT="10409" marB="0" anchor="b"/>
                </a:tc>
                <a:tc>
                  <a:txBody>
                    <a:bodyPr/>
                    <a:lstStyle/>
                    <a:p>
                      <a:pPr algn="ctr" fontAlgn="b"/>
                      <a:r>
                        <a:rPr lang="el-GR" sz="1100" u="none" strike="noStrike" dirty="0">
                          <a:effectLst/>
                          <a:latin typeface="Arial Narrow" panose="020B0606020202030204" pitchFamily="34" charset="0"/>
                        </a:rPr>
                        <a:t>100,0%</a:t>
                      </a:r>
                      <a:endParaRPr lang="el-GR" sz="1100" b="1" i="1" u="none" strike="noStrike" dirty="0">
                        <a:solidFill>
                          <a:srgbClr val="000000"/>
                        </a:solidFill>
                        <a:effectLst/>
                        <a:latin typeface="Arial Narrow" panose="020B0606020202030204" pitchFamily="34" charset="0"/>
                      </a:endParaRPr>
                    </a:p>
                  </a:txBody>
                  <a:tcPr marL="10409" marR="10409" marT="10409" marB="0" anchor="b"/>
                </a:tc>
                <a:extLst>
                  <a:ext uri="{0D108BD9-81ED-4DB2-BD59-A6C34878D82A}">
                    <a16:rowId xmlns:a16="http://schemas.microsoft.com/office/drawing/2014/main" val="1380904841"/>
                  </a:ext>
                </a:extLst>
              </a:tr>
            </a:tbl>
          </a:graphicData>
        </a:graphic>
      </p:graphicFrame>
      <p:graphicFrame>
        <p:nvGraphicFramePr>
          <p:cNvPr id="6" name="Πίνακας 5">
            <a:extLst>
              <a:ext uri="{FF2B5EF4-FFF2-40B4-BE49-F238E27FC236}">
                <a16:creationId xmlns:a16="http://schemas.microsoft.com/office/drawing/2014/main" id="{4977096F-3F8F-4E49-9725-4FA9EE6AF934}"/>
              </a:ext>
            </a:extLst>
          </p:cNvPr>
          <p:cNvGraphicFramePr>
            <a:graphicFrameLocks noGrp="1"/>
          </p:cNvGraphicFramePr>
          <p:nvPr>
            <p:extLst>
              <p:ext uri="{D42A27DB-BD31-4B8C-83A1-F6EECF244321}">
                <p14:modId xmlns:p14="http://schemas.microsoft.com/office/powerpoint/2010/main" val="1588528852"/>
              </p:ext>
            </p:extLst>
          </p:nvPr>
        </p:nvGraphicFramePr>
        <p:xfrm>
          <a:off x="151324" y="4299168"/>
          <a:ext cx="7810991" cy="1799167"/>
        </p:xfrm>
        <a:graphic>
          <a:graphicData uri="http://schemas.openxmlformats.org/drawingml/2006/table">
            <a:tbl>
              <a:tblPr>
                <a:tableStyleId>{5C22544A-7EE6-4342-B048-85BDC9FD1C3A}</a:tableStyleId>
              </a:tblPr>
              <a:tblGrid>
                <a:gridCol w="2059615">
                  <a:extLst>
                    <a:ext uri="{9D8B030D-6E8A-4147-A177-3AD203B41FA5}">
                      <a16:colId xmlns:a16="http://schemas.microsoft.com/office/drawing/2014/main" val="3882277438"/>
                    </a:ext>
                  </a:extLst>
                </a:gridCol>
                <a:gridCol w="2059615">
                  <a:extLst>
                    <a:ext uri="{9D8B030D-6E8A-4147-A177-3AD203B41FA5}">
                      <a16:colId xmlns:a16="http://schemas.microsoft.com/office/drawing/2014/main" val="925839900"/>
                    </a:ext>
                  </a:extLst>
                </a:gridCol>
                <a:gridCol w="1230587">
                  <a:extLst>
                    <a:ext uri="{9D8B030D-6E8A-4147-A177-3AD203B41FA5}">
                      <a16:colId xmlns:a16="http://schemas.microsoft.com/office/drawing/2014/main" val="3127856007"/>
                    </a:ext>
                  </a:extLst>
                </a:gridCol>
                <a:gridCol w="1230587">
                  <a:extLst>
                    <a:ext uri="{9D8B030D-6E8A-4147-A177-3AD203B41FA5}">
                      <a16:colId xmlns:a16="http://schemas.microsoft.com/office/drawing/2014/main" val="714503277"/>
                    </a:ext>
                  </a:extLst>
                </a:gridCol>
                <a:gridCol w="1230587">
                  <a:extLst>
                    <a:ext uri="{9D8B030D-6E8A-4147-A177-3AD203B41FA5}">
                      <a16:colId xmlns:a16="http://schemas.microsoft.com/office/drawing/2014/main" val="3166482162"/>
                    </a:ext>
                  </a:extLst>
                </a:gridCol>
              </a:tblGrid>
              <a:tr h="394327">
                <a:tc rowSpan="2" gridSpan="2">
                  <a:txBody>
                    <a:bodyPr/>
                    <a:lstStyle/>
                    <a:p>
                      <a:pPr algn="l" fontAlgn="b"/>
                      <a:r>
                        <a:rPr lang="el-GR" sz="1100" u="none" strike="noStrike" dirty="0">
                          <a:effectLst/>
                          <a:latin typeface="Arial Narrow" panose="020B0606020202030204" pitchFamily="34" charset="0"/>
                        </a:rPr>
                        <a:t> </a:t>
                      </a:r>
                      <a:endParaRPr lang="el-GR" sz="1100" b="1" i="0" u="none" strike="noStrike" dirty="0">
                        <a:solidFill>
                          <a:srgbClr val="000000"/>
                        </a:solidFill>
                        <a:effectLst/>
                        <a:latin typeface="Arial Narrow" panose="020B0606020202030204" pitchFamily="34" charset="0"/>
                      </a:endParaRPr>
                    </a:p>
                  </a:txBody>
                  <a:tcPr marL="118298" marR="118298" marT="59149" marB="59149" anchor="b"/>
                </a:tc>
                <a:tc rowSpan="2" hMerge="1">
                  <a:txBody>
                    <a:bodyPr/>
                    <a:lstStyle/>
                    <a:p>
                      <a:endParaRPr lang="el-GR"/>
                    </a:p>
                  </a:txBody>
                  <a:tcPr/>
                </a:tc>
                <a:tc gridSpan="2">
                  <a:txBody>
                    <a:bodyPr/>
                    <a:lstStyle/>
                    <a:p>
                      <a:pPr algn="ctr" fontAlgn="b"/>
                      <a:r>
                        <a:rPr lang="en-US" sz="1100" u="none" strike="noStrike" dirty="0">
                          <a:effectLst/>
                          <a:latin typeface="Arial Narrow" panose="020B0606020202030204" pitchFamily="34" charset="0"/>
                        </a:rPr>
                        <a:t>Are you living permanently on an island</a:t>
                      </a:r>
                      <a:r>
                        <a:rPr lang="el-GR" sz="1100" u="none" strike="noStrike" dirty="0">
                          <a:effectLst/>
                          <a:latin typeface="Arial Narrow" panose="020B0606020202030204" pitchFamily="34" charset="0"/>
                        </a:rPr>
                        <a:t>;</a:t>
                      </a:r>
                      <a:endParaRPr lang="el-GR" sz="1100" b="1" i="0" u="none" strike="noStrike" dirty="0">
                        <a:solidFill>
                          <a:srgbClr val="000000"/>
                        </a:solidFill>
                        <a:effectLst/>
                        <a:latin typeface="Arial Narrow" panose="020B0606020202030204" pitchFamily="34" charset="0"/>
                      </a:endParaRPr>
                    </a:p>
                  </a:txBody>
                  <a:tcPr marL="103413" marR="103413" marT="51707" marB="51707" anchor="b"/>
                </a:tc>
                <a:tc hMerge="1">
                  <a:txBody>
                    <a:bodyPr/>
                    <a:lstStyle/>
                    <a:p>
                      <a:endParaRPr lang="el-GR"/>
                    </a:p>
                  </a:txBody>
                  <a:tcPr/>
                </a:tc>
                <a:tc rowSpan="2">
                  <a:txBody>
                    <a:bodyPr/>
                    <a:lstStyle/>
                    <a:p>
                      <a:pPr algn="ctr" fontAlgn="b"/>
                      <a:r>
                        <a:rPr lang="en-US" sz="1100" u="none" strike="noStrike" dirty="0">
                          <a:effectLst/>
                          <a:latin typeface="Arial Narrow" panose="020B0606020202030204" pitchFamily="34" charset="0"/>
                        </a:rPr>
                        <a:t>Total</a:t>
                      </a:r>
                      <a:endParaRPr lang="en-US" sz="1100" b="1" i="0" u="none" strike="noStrike" dirty="0">
                        <a:solidFill>
                          <a:srgbClr val="000000"/>
                        </a:solidFill>
                        <a:effectLst/>
                        <a:latin typeface="Arial Narrow" panose="020B0606020202030204" pitchFamily="34" charset="0"/>
                      </a:endParaRPr>
                    </a:p>
                  </a:txBody>
                  <a:tcPr marL="118298" marR="118298" marT="59149" marB="59149" anchor="b"/>
                </a:tc>
                <a:extLst>
                  <a:ext uri="{0D108BD9-81ED-4DB2-BD59-A6C34878D82A}">
                    <a16:rowId xmlns:a16="http://schemas.microsoft.com/office/drawing/2014/main" val="29788270"/>
                  </a:ext>
                </a:extLst>
              </a:tr>
              <a:tr h="231667">
                <a:tc gridSpan="2" vMerge="1">
                  <a:txBody>
                    <a:bodyPr/>
                    <a:lstStyle/>
                    <a:p>
                      <a:endParaRPr lang="el-GR"/>
                    </a:p>
                  </a:txBody>
                  <a:tcPr/>
                </a:tc>
                <a:tc hMerge="1" vMerge="1">
                  <a:txBody>
                    <a:bodyPr/>
                    <a:lstStyle/>
                    <a:p>
                      <a:endParaRPr lang="el-GR"/>
                    </a:p>
                  </a:txBody>
                  <a:tcPr/>
                </a:tc>
                <a:tc>
                  <a:txBody>
                    <a:bodyPr/>
                    <a:lstStyle/>
                    <a:p>
                      <a:pPr algn="ctr" fontAlgn="b"/>
                      <a:r>
                        <a:rPr lang="en-US" sz="1100" u="none" strike="noStrike" dirty="0">
                          <a:effectLst/>
                          <a:latin typeface="Arial Narrow" panose="020B0606020202030204" pitchFamily="34" charset="0"/>
                        </a:rPr>
                        <a:t>YES</a:t>
                      </a:r>
                      <a:endParaRPr lang="en-US" sz="1100" b="1" i="0" u="none" strike="noStrike" dirty="0">
                        <a:solidFill>
                          <a:srgbClr val="000000"/>
                        </a:solidFill>
                        <a:effectLst/>
                        <a:latin typeface="Arial Narrow" panose="020B0606020202030204" pitchFamily="34" charset="0"/>
                      </a:endParaRPr>
                    </a:p>
                  </a:txBody>
                  <a:tcPr marL="10772" marR="10772" marT="10772" marB="0" anchor="b"/>
                </a:tc>
                <a:tc>
                  <a:txBody>
                    <a:bodyPr/>
                    <a:lstStyle/>
                    <a:p>
                      <a:pPr algn="ctr" fontAlgn="b"/>
                      <a:r>
                        <a:rPr lang="en-US" sz="1100" u="none" strike="noStrike" dirty="0">
                          <a:effectLst/>
                          <a:latin typeface="Arial Narrow" panose="020B0606020202030204" pitchFamily="34" charset="0"/>
                        </a:rPr>
                        <a:t>NO</a:t>
                      </a:r>
                      <a:endParaRPr lang="en-US" sz="1100" b="1" i="0" u="none" strike="noStrike" dirty="0">
                        <a:solidFill>
                          <a:srgbClr val="000000"/>
                        </a:solidFill>
                        <a:effectLst/>
                        <a:latin typeface="Arial Narrow" panose="020B0606020202030204" pitchFamily="34" charset="0"/>
                      </a:endParaRPr>
                    </a:p>
                  </a:txBody>
                  <a:tcPr marL="10772" marR="10772" marT="10772" marB="0" anchor="b"/>
                </a:tc>
                <a:tc vMerge="1">
                  <a:txBody>
                    <a:bodyPr/>
                    <a:lstStyle/>
                    <a:p>
                      <a:endParaRPr lang="el-GR"/>
                    </a:p>
                  </a:txBody>
                  <a:tcPr/>
                </a:tc>
                <a:extLst>
                  <a:ext uri="{0D108BD9-81ED-4DB2-BD59-A6C34878D82A}">
                    <a16:rowId xmlns:a16="http://schemas.microsoft.com/office/drawing/2014/main" val="2901900734"/>
                  </a:ext>
                </a:extLst>
              </a:tr>
              <a:tr h="246454">
                <a:tc rowSpan="3">
                  <a:txBody>
                    <a:bodyPr/>
                    <a:lstStyle/>
                    <a:p>
                      <a:pPr algn="just" fontAlgn="ctr"/>
                      <a:r>
                        <a:rPr lang="en-US" sz="1100" u="none" strike="noStrike" dirty="0">
                          <a:effectLst/>
                          <a:latin typeface="Arial Narrow" panose="020B0606020202030204" pitchFamily="34" charset="0"/>
                        </a:rPr>
                        <a:t>Insularity expresses the possibilities and dynamics of the islands.</a:t>
                      </a:r>
                      <a:endParaRPr lang="el-GR" sz="1100" b="1" i="0" u="none" strike="noStrike" dirty="0">
                        <a:solidFill>
                          <a:srgbClr val="000000"/>
                        </a:solidFill>
                        <a:effectLst/>
                        <a:latin typeface="Arial Narrow" panose="020B0606020202030204" pitchFamily="34" charset="0"/>
                      </a:endParaRPr>
                    </a:p>
                  </a:txBody>
                  <a:tcPr marL="118298" marR="118298" marT="59149" marB="59149" anchor="ctr"/>
                </a:tc>
                <a:tc>
                  <a:txBody>
                    <a:bodyPr/>
                    <a:lstStyle/>
                    <a:p>
                      <a:pPr algn="ctr" fontAlgn="b"/>
                      <a:r>
                        <a:rPr lang="en-US" sz="1100" b="1" i="0" u="none" strike="noStrike" dirty="0">
                          <a:solidFill>
                            <a:srgbClr val="000000"/>
                          </a:solidFill>
                          <a:effectLst/>
                          <a:latin typeface="Arial Narrow" panose="020B0606020202030204" pitchFamily="34" charset="0"/>
                        </a:rPr>
                        <a:t>Agree</a:t>
                      </a:r>
                      <a:endParaRPr lang="el-GR" sz="1100" b="1" i="0" u="none" strike="noStrike" dirty="0">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dirty="0">
                          <a:effectLst/>
                          <a:latin typeface="Arial Narrow" panose="020B0606020202030204" pitchFamily="34" charset="0"/>
                        </a:rPr>
                        <a:t>65,0%</a:t>
                      </a:r>
                      <a:endParaRPr lang="el-GR" sz="1100" b="1" i="1" u="none" strike="noStrike" dirty="0">
                        <a:solidFill>
                          <a:srgbClr val="000000"/>
                        </a:solidFill>
                        <a:effectLst/>
                        <a:latin typeface="Arial Narrow" panose="020B0606020202030204" pitchFamily="34" charset="0"/>
                      </a:endParaRPr>
                    </a:p>
                  </a:txBody>
                  <a:tcPr marL="12323" marR="12323" marT="12323" marB="0" anchor="b"/>
                </a:tc>
                <a:tc>
                  <a:txBody>
                    <a:bodyPr/>
                    <a:lstStyle/>
                    <a:p>
                      <a:pPr algn="ctr" fontAlgn="b"/>
                      <a:r>
                        <a:rPr lang="el-GR" sz="1100" u="none" strike="noStrike">
                          <a:effectLst/>
                          <a:latin typeface="Arial Narrow" panose="020B0606020202030204" pitchFamily="34" charset="0"/>
                        </a:rPr>
                        <a:t>65,7%</a:t>
                      </a:r>
                      <a:endParaRPr lang="el-GR" sz="1100" b="1" i="1" u="none" strike="noStrike">
                        <a:solidFill>
                          <a:srgbClr val="000000"/>
                        </a:solidFill>
                        <a:effectLst/>
                        <a:latin typeface="Arial Narrow" panose="020B0606020202030204" pitchFamily="34" charset="0"/>
                      </a:endParaRPr>
                    </a:p>
                  </a:txBody>
                  <a:tcPr marL="12323" marR="12323" marT="12323" marB="0" anchor="b"/>
                </a:tc>
                <a:tc>
                  <a:txBody>
                    <a:bodyPr/>
                    <a:lstStyle/>
                    <a:p>
                      <a:pPr algn="ctr" fontAlgn="b"/>
                      <a:r>
                        <a:rPr lang="el-GR" sz="1100" u="none" strike="noStrike">
                          <a:effectLst/>
                          <a:latin typeface="Arial Narrow" panose="020B0606020202030204" pitchFamily="34" charset="0"/>
                        </a:rPr>
                        <a:t>65,3%</a:t>
                      </a:r>
                      <a:endParaRPr lang="el-GR" sz="1100" b="1" i="1" u="none" strike="noStrike">
                        <a:solidFill>
                          <a:srgbClr val="000000"/>
                        </a:solidFill>
                        <a:effectLst/>
                        <a:latin typeface="Arial Narrow" panose="020B0606020202030204" pitchFamily="34" charset="0"/>
                      </a:endParaRPr>
                    </a:p>
                  </a:txBody>
                  <a:tcPr marL="12323" marR="12323" marT="12323" marB="0" anchor="b"/>
                </a:tc>
                <a:extLst>
                  <a:ext uri="{0D108BD9-81ED-4DB2-BD59-A6C34878D82A}">
                    <a16:rowId xmlns:a16="http://schemas.microsoft.com/office/drawing/2014/main" val="2131589564"/>
                  </a:ext>
                </a:extLst>
              </a:tr>
              <a:tr h="394327">
                <a:tc vMerge="1">
                  <a:txBody>
                    <a:bodyPr/>
                    <a:lstStyle/>
                    <a:p>
                      <a:endParaRPr lang="el-GR"/>
                    </a:p>
                  </a:txBody>
                  <a:tcPr/>
                </a:tc>
                <a:tc>
                  <a:txBody>
                    <a:bodyPr/>
                    <a:lstStyle/>
                    <a:p>
                      <a:pPr algn="ctr" fontAlgn="b"/>
                      <a:r>
                        <a:rPr lang="en-US" sz="1100" u="none" strike="noStrike" dirty="0">
                          <a:effectLst/>
                          <a:latin typeface="Arial Narrow" panose="020B0606020202030204" pitchFamily="34" charset="0"/>
                        </a:rPr>
                        <a:t>Neither agree nor disagree</a:t>
                      </a:r>
                      <a:endParaRPr lang="el-GR" sz="1100" b="1" i="0" u="none" strike="noStrike" dirty="0">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dirty="0">
                          <a:effectLst/>
                          <a:latin typeface="Arial Narrow" panose="020B0606020202030204" pitchFamily="34" charset="0"/>
                        </a:rPr>
                        <a:t>22,7%</a:t>
                      </a:r>
                      <a:endParaRPr lang="el-GR" sz="1100" b="1" i="1" u="none" strike="noStrike" dirty="0">
                        <a:solidFill>
                          <a:srgbClr val="000000"/>
                        </a:solidFill>
                        <a:effectLst/>
                        <a:latin typeface="Arial Narrow" panose="020B0606020202030204" pitchFamily="34" charset="0"/>
                      </a:endParaRPr>
                    </a:p>
                  </a:txBody>
                  <a:tcPr marL="12323" marR="12323" marT="12323" marB="0" anchor="b"/>
                </a:tc>
                <a:tc>
                  <a:txBody>
                    <a:bodyPr/>
                    <a:lstStyle/>
                    <a:p>
                      <a:pPr algn="ctr" fontAlgn="b"/>
                      <a:r>
                        <a:rPr lang="el-GR" sz="1100" u="none" strike="noStrike" dirty="0">
                          <a:effectLst/>
                          <a:latin typeface="Arial Narrow" panose="020B0606020202030204" pitchFamily="34" charset="0"/>
                        </a:rPr>
                        <a:t>24,8%</a:t>
                      </a:r>
                      <a:endParaRPr lang="el-GR" sz="1100" b="1" i="1" u="none" strike="noStrike" dirty="0">
                        <a:solidFill>
                          <a:srgbClr val="000000"/>
                        </a:solidFill>
                        <a:effectLst/>
                        <a:latin typeface="Arial Narrow" panose="020B0606020202030204" pitchFamily="34" charset="0"/>
                      </a:endParaRPr>
                    </a:p>
                  </a:txBody>
                  <a:tcPr marL="12323" marR="12323" marT="12323" marB="0" anchor="b"/>
                </a:tc>
                <a:tc>
                  <a:txBody>
                    <a:bodyPr/>
                    <a:lstStyle/>
                    <a:p>
                      <a:pPr algn="ctr" fontAlgn="b"/>
                      <a:r>
                        <a:rPr lang="el-GR" sz="1100" u="none" strike="noStrike">
                          <a:effectLst/>
                          <a:latin typeface="Arial Narrow" panose="020B0606020202030204" pitchFamily="34" charset="0"/>
                        </a:rPr>
                        <a:t>23,8%</a:t>
                      </a:r>
                      <a:endParaRPr lang="el-GR" sz="1100" b="1" i="1" u="none" strike="noStrike">
                        <a:solidFill>
                          <a:srgbClr val="000000"/>
                        </a:solidFill>
                        <a:effectLst/>
                        <a:latin typeface="Arial Narrow" panose="020B0606020202030204" pitchFamily="34" charset="0"/>
                      </a:endParaRPr>
                    </a:p>
                  </a:txBody>
                  <a:tcPr marL="12323" marR="12323" marT="12323" marB="0" anchor="b"/>
                </a:tc>
                <a:extLst>
                  <a:ext uri="{0D108BD9-81ED-4DB2-BD59-A6C34878D82A}">
                    <a16:rowId xmlns:a16="http://schemas.microsoft.com/office/drawing/2014/main" val="516095321"/>
                  </a:ext>
                </a:extLst>
              </a:tr>
              <a:tr h="246454">
                <a:tc vMerge="1">
                  <a:txBody>
                    <a:bodyPr/>
                    <a:lstStyle/>
                    <a:p>
                      <a:endParaRPr lang="el-GR"/>
                    </a:p>
                  </a:txBody>
                  <a:tcPr/>
                </a:tc>
                <a:tc>
                  <a:txBody>
                    <a:bodyPr/>
                    <a:lstStyle/>
                    <a:p>
                      <a:pPr algn="ctr" fontAlgn="b"/>
                      <a:r>
                        <a:rPr lang="en-US" sz="1100" b="1" i="0" u="none" strike="noStrike" dirty="0">
                          <a:solidFill>
                            <a:srgbClr val="000000"/>
                          </a:solidFill>
                          <a:effectLst/>
                          <a:latin typeface="Arial Narrow" panose="020B0606020202030204" pitchFamily="34" charset="0"/>
                        </a:rPr>
                        <a:t>Disagree</a:t>
                      </a:r>
                      <a:endParaRPr lang="el-GR" sz="1100" b="1" i="0" u="none" strike="noStrike" dirty="0">
                        <a:solidFill>
                          <a:srgbClr val="000000"/>
                        </a:solidFill>
                        <a:effectLst/>
                        <a:latin typeface="Arial Narrow" panose="020B0606020202030204" pitchFamily="34" charset="0"/>
                      </a:endParaRPr>
                    </a:p>
                  </a:txBody>
                  <a:tcPr marL="10772" marR="10772" marT="10772" marB="0" anchor="b"/>
                </a:tc>
                <a:tc>
                  <a:txBody>
                    <a:bodyPr/>
                    <a:lstStyle/>
                    <a:p>
                      <a:pPr algn="ctr" fontAlgn="b"/>
                      <a:r>
                        <a:rPr lang="el-GR" sz="1100" u="none" strike="noStrike">
                          <a:effectLst/>
                          <a:latin typeface="Arial Narrow" panose="020B0606020202030204" pitchFamily="34" charset="0"/>
                        </a:rPr>
                        <a:t>12,4%</a:t>
                      </a:r>
                      <a:endParaRPr lang="el-GR" sz="1100" b="1" i="1" u="none" strike="noStrike">
                        <a:solidFill>
                          <a:srgbClr val="000000"/>
                        </a:solidFill>
                        <a:effectLst/>
                        <a:latin typeface="Arial Narrow" panose="020B0606020202030204" pitchFamily="34" charset="0"/>
                      </a:endParaRPr>
                    </a:p>
                  </a:txBody>
                  <a:tcPr marL="12323" marR="12323" marT="12323" marB="0" anchor="b"/>
                </a:tc>
                <a:tc>
                  <a:txBody>
                    <a:bodyPr/>
                    <a:lstStyle/>
                    <a:p>
                      <a:pPr algn="ctr" fontAlgn="b"/>
                      <a:r>
                        <a:rPr lang="el-GR" sz="1100" u="none" strike="noStrike" dirty="0">
                          <a:effectLst/>
                          <a:latin typeface="Arial Narrow" panose="020B0606020202030204" pitchFamily="34" charset="0"/>
                        </a:rPr>
                        <a:t>9,6%</a:t>
                      </a:r>
                      <a:endParaRPr lang="el-GR" sz="1100" b="1" i="1" u="none" strike="noStrike" dirty="0">
                        <a:solidFill>
                          <a:srgbClr val="000000"/>
                        </a:solidFill>
                        <a:effectLst/>
                        <a:latin typeface="Arial Narrow" panose="020B0606020202030204" pitchFamily="34" charset="0"/>
                      </a:endParaRPr>
                    </a:p>
                  </a:txBody>
                  <a:tcPr marL="12323" marR="12323" marT="12323" marB="0" anchor="b"/>
                </a:tc>
                <a:tc>
                  <a:txBody>
                    <a:bodyPr/>
                    <a:lstStyle/>
                    <a:p>
                      <a:pPr algn="ctr" fontAlgn="b"/>
                      <a:r>
                        <a:rPr lang="el-GR" sz="1100" u="none" strike="noStrike" dirty="0">
                          <a:effectLst/>
                          <a:latin typeface="Arial Narrow" panose="020B0606020202030204" pitchFamily="34" charset="0"/>
                        </a:rPr>
                        <a:t>10,8%</a:t>
                      </a:r>
                      <a:endParaRPr lang="el-GR" sz="1100" b="1" i="1" u="none" strike="noStrike" dirty="0">
                        <a:solidFill>
                          <a:srgbClr val="000000"/>
                        </a:solidFill>
                        <a:effectLst/>
                        <a:latin typeface="Arial Narrow" panose="020B0606020202030204" pitchFamily="34" charset="0"/>
                      </a:endParaRPr>
                    </a:p>
                  </a:txBody>
                  <a:tcPr marL="12323" marR="12323" marT="12323" marB="0" anchor="b"/>
                </a:tc>
                <a:extLst>
                  <a:ext uri="{0D108BD9-81ED-4DB2-BD59-A6C34878D82A}">
                    <a16:rowId xmlns:a16="http://schemas.microsoft.com/office/drawing/2014/main" val="1301904339"/>
                  </a:ext>
                </a:extLst>
              </a:tr>
              <a:tr h="212772">
                <a:tc gridSpan="2">
                  <a:txBody>
                    <a:bodyPr/>
                    <a:lstStyle/>
                    <a:p>
                      <a:pPr algn="l" fontAlgn="ctr"/>
                      <a:r>
                        <a:rPr lang="en-US" sz="1100" u="none" strike="noStrike" dirty="0">
                          <a:effectLst/>
                          <a:latin typeface="Arial Narrow" panose="020B0606020202030204" pitchFamily="34" charset="0"/>
                        </a:rPr>
                        <a:t>Total</a:t>
                      </a:r>
                      <a:endParaRPr lang="en-US" sz="1100" b="1" i="0" u="none" strike="noStrike" dirty="0">
                        <a:solidFill>
                          <a:srgbClr val="000000"/>
                        </a:solidFill>
                        <a:effectLst/>
                        <a:latin typeface="Arial Narrow" panose="020B0606020202030204" pitchFamily="34" charset="0"/>
                      </a:endParaRPr>
                    </a:p>
                  </a:txBody>
                  <a:tcPr marL="118298" marR="118298" marT="59149" marB="59149" anchor="ctr"/>
                </a:tc>
                <a:tc hMerge="1">
                  <a:txBody>
                    <a:bodyPr/>
                    <a:lstStyle/>
                    <a:p>
                      <a:endParaRPr lang="el-GR"/>
                    </a:p>
                  </a:txBody>
                  <a:tcPr/>
                </a:tc>
                <a:tc>
                  <a:txBody>
                    <a:bodyPr/>
                    <a:lstStyle/>
                    <a:p>
                      <a:pPr algn="ctr" fontAlgn="b"/>
                      <a:r>
                        <a:rPr lang="el-GR" sz="1100" u="none" strike="noStrike">
                          <a:effectLst/>
                          <a:latin typeface="Arial Narrow" panose="020B0606020202030204" pitchFamily="34" charset="0"/>
                        </a:rPr>
                        <a:t>100,0%</a:t>
                      </a:r>
                      <a:endParaRPr lang="el-GR" sz="1100" b="1" i="1" u="none" strike="noStrike">
                        <a:solidFill>
                          <a:srgbClr val="000000"/>
                        </a:solidFill>
                        <a:effectLst/>
                        <a:latin typeface="Arial Narrow" panose="020B0606020202030204" pitchFamily="34" charset="0"/>
                      </a:endParaRPr>
                    </a:p>
                  </a:txBody>
                  <a:tcPr marL="12323" marR="12323" marT="12323" marB="0" anchor="b"/>
                </a:tc>
                <a:tc>
                  <a:txBody>
                    <a:bodyPr/>
                    <a:lstStyle/>
                    <a:p>
                      <a:pPr algn="ctr" fontAlgn="b"/>
                      <a:r>
                        <a:rPr lang="el-GR" sz="1100" u="none" strike="noStrike" dirty="0">
                          <a:effectLst/>
                          <a:latin typeface="Arial Narrow" panose="020B0606020202030204" pitchFamily="34" charset="0"/>
                        </a:rPr>
                        <a:t>100,0%</a:t>
                      </a:r>
                      <a:endParaRPr lang="el-GR" sz="1100" b="1" i="1" u="none" strike="noStrike" dirty="0">
                        <a:solidFill>
                          <a:srgbClr val="000000"/>
                        </a:solidFill>
                        <a:effectLst/>
                        <a:latin typeface="Arial Narrow" panose="020B0606020202030204" pitchFamily="34" charset="0"/>
                      </a:endParaRPr>
                    </a:p>
                  </a:txBody>
                  <a:tcPr marL="12323" marR="12323" marT="12323" marB="0" anchor="b"/>
                </a:tc>
                <a:tc>
                  <a:txBody>
                    <a:bodyPr/>
                    <a:lstStyle/>
                    <a:p>
                      <a:pPr algn="ctr" fontAlgn="b"/>
                      <a:r>
                        <a:rPr lang="el-GR" sz="1100" u="none" strike="noStrike" dirty="0">
                          <a:effectLst/>
                          <a:latin typeface="Arial Narrow" panose="020B0606020202030204" pitchFamily="34" charset="0"/>
                        </a:rPr>
                        <a:t>100,0%</a:t>
                      </a:r>
                      <a:endParaRPr lang="el-GR" sz="1100" b="1" i="1" u="none" strike="noStrike" dirty="0">
                        <a:solidFill>
                          <a:srgbClr val="000000"/>
                        </a:solidFill>
                        <a:effectLst/>
                        <a:latin typeface="Arial Narrow" panose="020B0606020202030204" pitchFamily="34" charset="0"/>
                      </a:endParaRPr>
                    </a:p>
                  </a:txBody>
                  <a:tcPr marL="12323" marR="12323" marT="12323" marB="0" anchor="b"/>
                </a:tc>
                <a:extLst>
                  <a:ext uri="{0D108BD9-81ED-4DB2-BD59-A6C34878D82A}">
                    <a16:rowId xmlns:a16="http://schemas.microsoft.com/office/drawing/2014/main" val="929505776"/>
                  </a:ext>
                </a:extLst>
              </a:tr>
            </a:tbl>
          </a:graphicData>
        </a:graphic>
      </p:graphicFrame>
      <p:graphicFrame>
        <p:nvGraphicFramePr>
          <p:cNvPr id="7" name="Πίνακας 6">
            <a:extLst>
              <a:ext uri="{FF2B5EF4-FFF2-40B4-BE49-F238E27FC236}">
                <a16:creationId xmlns:a16="http://schemas.microsoft.com/office/drawing/2014/main" id="{FE718496-8F50-492F-A447-7F82FB3CB068}"/>
              </a:ext>
            </a:extLst>
          </p:cNvPr>
          <p:cNvGraphicFramePr>
            <a:graphicFrameLocks noGrp="1"/>
          </p:cNvGraphicFramePr>
          <p:nvPr>
            <p:extLst>
              <p:ext uri="{D42A27DB-BD31-4B8C-83A1-F6EECF244321}">
                <p14:modId xmlns:p14="http://schemas.microsoft.com/office/powerpoint/2010/main" val="611139697"/>
              </p:ext>
            </p:extLst>
          </p:nvPr>
        </p:nvGraphicFramePr>
        <p:xfrm>
          <a:off x="8275151" y="901145"/>
          <a:ext cx="3452690" cy="430530"/>
        </p:xfrm>
        <a:graphic>
          <a:graphicData uri="http://schemas.openxmlformats.org/drawingml/2006/table">
            <a:tbl>
              <a:tblPr>
                <a:tableStyleId>{5C22544A-7EE6-4342-B048-85BDC9FD1C3A}</a:tableStyleId>
              </a:tblPr>
              <a:tblGrid>
                <a:gridCol w="1080665">
                  <a:extLst>
                    <a:ext uri="{9D8B030D-6E8A-4147-A177-3AD203B41FA5}">
                      <a16:colId xmlns:a16="http://schemas.microsoft.com/office/drawing/2014/main" val="3409712938"/>
                    </a:ext>
                  </a:extLst>
                </a:gridCol>
                <a:gridCol w="1080665">
                  <a:extLst>
                    <a:ext uri="{9D8B030D-6E8A-4147-A177-3AD203B41FA5}">
                      <a16:colId xmlns:a16="http://schemas.microsoft.com/office/drawing/2014/main" val="1484021149"/>
                    </a:ext>
                  </a:extLst>
                </a:gridCol>
                <a:gridCol w="645680">
                  <a:extLst>
                    <a:ext uri="{9D8B030D-6E8A-4147-A177-3AD203B41FA5}">
                      <a16:colId xmlns:a16="http://schemas.microsoft.com/office/drawing/2014/main" val="2936570421"/>
                    </a:ext>
                  </a:extLst>
                </a:gridCol>
                <a:gridCol w="645680">
                  <a:extLst>
                    <a:ext uri="{9D8B030D-6E8A-4147-A177-3AD203B41FA5}">
                      <a16:colId xmlns:a16="http://schemas.microsoft.com/office/drawing/2014/main" val="3206594817"/>
                    </a:ext>
                  </a:extLst>
                </a:gridCol>
              </a:tblGrid>
              <a:tr h="51448">
                <a:tc>
                  <a:txBody>
                    <a:bodyPr/>
                    <a:lstStyle/>
                    <a:p>
                      <a:pPr algn="l" fontAlgn="b"/>
                      <a:r>
                        <a:rPr lang="el-GR" sz="900" u="none" strike="noStrike" dirty="0">
                          <a:effectLst/>
                          <a:latin typeface="Arial Narrow" panose="020B0606020202030204" pitchFamily="34" charset="0"/>
                        </a:rPr>
                        <a:t> </a:t>
                      </a:r>
                      <a:endParaRPr lang="el-GR" sz="9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US" sz="900" u="none" strike="noStrike" dirty="0">
                          <a:effectLst/>
                          <a:latin typeface="Arial Narrow" panose="020B0606020202030204" pitchFamily="34" charset="0"/>
                        </a:rPr>
                        <a:t>Value</a:t>
                      </a:r>
                      <a:endParaRPr lang="en-US" sz="9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US" sz="900" u="none" strike="noStrike">
                          <a:effectLst/>
                          <a:latin typeface="Arial Narrow" panose="020B0606020202030204" pitchFamily="34" charset="0"/>
                        </a:rPr>
                        <a:t>df</a:t>
                      </a:r>
                      <a:endParaRPr lang="en-US" sz="90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US" sz="900" u="none" strike="noStrike">
                          <a:effectLst/>
                          <a:latin typeface="Arial Narrow" panose="020B0606020202030204" pitchFamily="34" charset="0"/>
                        </a:rPr>
                        <a:t>Asymp. Sig. (2-sided)</a:t>
                      </a:r>
                      <a:endParaRPr lang="en-US" sz="900" b="1" i="0" u="none" strike="noStrike">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548574776"/>
                  </a:ext>
                </a:extLst>
              </a:tr>
              <a:tr h="0">
                <a:tc>
                  <a:txBody>
                    <a:bodyPr/>
                    <a:lstStyle/>
                    <a:p>
                      <a:pPr algn="l" fontAlgn="ctr"/>
                      <a:r>
                        <a:rPr lang="en-US" sz="900" u="none" strike="noStrike">
                          <a:effectLst/>
                          <a:latin typeface="Arial Narrow" panose="020B0606020202030204" pitchFamily="34" charset="0"/>
                        </a:rPr>
                        <a:t>Pearson Chi-Square</a:t>
                      </a:r>
                      <a:endParaRPr lang="en-US" sz="9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n-US" sz="900" u="none" strike="noStrike">
                          <a:effectLst/>
                          <a:latin typeface="Arial Narrow" panose="020B0606020202030204" pitchFamily="34" charset="0"/>
                        </a:rPr>
                        <a:t>6,808</a:t>
                      </a:r>
                      <a:r>
                        <a:rPr lang="en-US" sz="900" u="none" strike="noStrike" baseline="30000">
                          <a:effectLst/>
                          <a:latin typeface="Arial Narrow" panose="020B0606020202030204" pitchFamily="34" charset="0"/>
                        </a:rPr>
                        <a:t>a</a:t>
                      </a:r>
                      <a:endParaRPr lang="en-US" sz="900" b="1" i="1"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l-GR" sz="900" u="none" strike="noStrike" dirty="0">
                          <a:effectLst/>
                          <a:latin typeface="Arial Narrow" panose="020B0606020202030204" pitchFamily="34" charset="0"/>
                        </a:rPr>
                        <a:t>2</a:t>
                      </a:r>
                      <a:endParaRPr lang="el-GR" sz="900" b="1" i="1"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l-GR" sz="900" u="none" strike="noStrike" dirty="0">
                          <a:effectLst/>
                          <a:latin typeface="Arial Narrow" panose="020B0606020202030204" pitchFamily="34" charset="0"/>
                        </a:rPr>
                        <a:t>,033</a:t>
                      </a:r>
                      <a:endParaRPr lang="el-GR" sz="900" b="1" i="1"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3825788824"/>
                  </a:ext>
                </a:extLst>
              </a:tr>
            </a:tbl>
          </a:graphicData>
        </a:graphic>
      </p:graphicFrame>
      <p:graphicFrame>
        <p:nvGraphicFramePr>
          <p:cNvPr id="8" name="Πίνακας 7">
            <a:extLst>
              <a:ext uri="{FF2B5EF4-FFF2-40B4-BE49-F238E27FC236}">
                <a16:creationId xmlns:a16="http://schemas.microsoft.com/office/drawing/2014/main" id="{B15C50F6-0956-4360-9B39-EF648986F008}"/>
              </a:ext>
            </a:extLst>
          </p:cNvPr>
          <p:cNvGraphicFramePr>
            <a:graphicFrameLocks noGrp="1"/>
          </p:cNvGraphicFramePr>
          <p:nvPr>
            <p:extLst>
              <p:ext uri="{D42A27DB-BD31-4B8C-83A1-F6EECF244321}">
                <p14:modId xmlns:p14="http://schemas.microsoft.com/office/powerpoint/2010/main" val="4055510649"/>
              </p:ext>
            </p:extLst>
          </p:nvPr>
        </p:nvGraphicFramePr>
        <p:xfrm>
          <a:off x="8298672" y="2998470"/>
          <a:ext cx="3452690" cy="430530"/>
        </p:xfrm>
        <a:graphic>
          <a:graphicData uri="http://schemas.openxmlformats.org/drawingml/2006/table">
            <a:tbl>
              <a:tblPr>
                <a:tableStyleId>{5C22544A-7EE6-4342-B048-85BDC9FD1C3A}</a:tableStyleId>
              </a:tblPr>
              <a:tblGrid>
                <a:gridCol w="1080665">
                  <a:extLst>
                    <a:ext uri="{9D8B030D-6E8A-4147-A177-3AD203B41FA5}">
                      <a16:colId xmlns:a16="http://schemas.microsoft.com/office/drawing/2014/main" val="1694552806"/>
                    </a:ext>
                  </a:extLst>
                </a:gridCol>
                <a:gridCol w="1080665">
                  <a:extLst>
                    <a:ext uri="{9D8B030D-6E8A-4147-A177-3AD203B41FA5}">
                      <a16:colId xmlns:a16="http://schemas.microsoft.com/office/drawing/2014/main" val="1915680893"/>
                    </a:ext>
                  </a:extLst>
                </a:gridCol>
                <a:gridCol w="645680">
                  <a:extLst>
                    <a:ext uri="{9D8B030D-6E8A-4147-A177-3AD203B41FA5}">
                      <a16:colId xmlns:a16="http://schemas.microsoft.com/office/drawing/2014/main" val="2881828669"/>
                    </a:ext>
                  </a:extLst>
                </a:gridCol>
                <a:gridCol w="645680">
                  <a:extLst>
                    <a:ext uri="{9D8B030D-6E8A-4147-A177-3AD203B41FA5}">
                      <a16:colId xmlns:a16="http://schemas.microsoft.com/office/drawing/2014/main" val="2905268477"/>
                    </a:ext>
                  </a:extLst>
                </a:gridCol>
              </a:tblGrid>
              <a:tr h="188299">
                <a:tc>
                  <a:txBody>
                    <a:bodyPr/>
                    <a:lstStyle/>
                    <a:p>
                      <a:pPr algn="l" fontAlgn="b"/>
                      <a:r>
                        <a:rPr lang="el-GR" sz="900" u="none" strike="noStrike" dirty="0">
                          <a:effectLst/>
                          <a:latin typeface="Arial Narrow" panose="020B0606020202030204" pitchFamily="34" charset="0"/>
                        </a:rPr>
                        <a:t> </a:t>
                      </a:r>
                      <a:endParaRPr lang="el-GR" sz="9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US" sz="900" u="none" strike="noStrike" dirty="0">
                          <a:effectLst/>
                          <a:latin typeface="Arial Narrow" panose="020B0606020202030204" pitchFamily="34" charset="0"/>
                        </a:rPr>
                        <a:t>Value</a:t>
                      </a:r>
                      <a:endParaRPr lang="en-US" sz="9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US" sz="900" u="none" strike="noStrike">
                          <a:effectLst/>
                          <a:latin typeface="Arial Narrow" panose="020B0606020202030204" pitchFamily="34" charset="0"/>
                        </a:rPr>
                        <a:t>df</a:t>
                      </a:r>
                      <a:endParaRPr lang="en-US" sz="90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US" sz="900" u="none" strike="noStrike">
                          <a:effectLst/>
                          <a:latin typeface="Arial Narrow" panose="020B0606020202030204" pitchFamily="34" charset="0"/>
                        </a:rPr>
                        <a:t>Asymp. Sig. (2-sided)</a:t>
                      </a:r>
                      <a:endParaRPr lang="en-US" sz="900" b="1" i="0" u="none" strike="noStrike">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3461723926"/>
                  </a:ext>
                </a:extLst>
              </a:tr>
              <a:tr h="101603">
                <a:tc>
                  <a:txBody>
                    <a:bodyPr/>
                    <a:lstStyle/>
                    <a:p>
                      <a:pPr algn="l" fontAlgn="ctr"/>
                      <a:r>
                        <a:rPr lang="en-US" sz="900" u="none" strike="noStrike">
                          <a:effectLst/>
                          <a:latin typeface="Arial Narrow" panose="020B0606020202030204" pitchFamily="34" charset="0"/>
                        </a:rPr>
                        <a:t>Pearson Chi-Square</a:t>
                      </a:r>
                      <a:endParaRPr lang="en-US" sz="9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b"/>
                      <a:r>
                        <a:rPr lang="en-US" sz="900" u="none" strike="noStrike">
                          <a:effectLst/>
                          <a:latin typeface="Arial Narrow" panose="020B0606020202030204" pitchFamily="34" charset="0"/>
                        </a:rPr>
                        <a:t>17,734</a:t>
                      </a:r>
                      <a:r>
                        <a:rPr lang="en-US" sz="900" u="none" strike="noStrike" baseline="30000">
                          <a:effectLst/>
                          <a:latin typeface="Arial Narrow" panose="020B0606020202030204" pitchFamily="34" charset="0"/>
                        </a:rPr>
                        <a:t>a</a:t>
                      </a:r>
                      <a:endParaRPr lang="en-US" sz="900" b="1" i="1"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l-GR" sz="900" u="none" strike="noStrike" dirty="0">
                          <a:effectLst/>
                          <a:latin typeface="Arial Narrow" panose="020B0606020202030204" pitchFamily="34" charset="0"/>
                        </a:rPr>
                        <a:t>2</a:t>
                      </a:r>
                      <a:endParaRPr lang="el-GR" sz="900" b="1" i="1"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l-GR" sz="900" u="none" strike="noStrike" dirty="0">
                          <a:effectLst/>
                          <a:latin typeface="Arial Narrow" panose="020B0606020202030204" pitchFamily="34" charset="0"/>
                        </a:rPr>
                        <a:t>,000</a:t>
                      </a:r>
                      <a:endParaRPr lang="el-GR" sz="900" b="1" i="1"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115501884"/>
                  </a:ext>
                </a:extLst>
              </a:tr>
            </a:tbl>
          </a:graphicData>
        </a:graphic>
      </p:graphicFrame>
      <p:graphicFrame>
        <p:nvGraphicFramePr>
          <p:cNvPr id="9" name="Πίνακας 8">
            <a:extLst>
              <a:ext uri="{FF2B5EF4-FFF2-40B4-BE49-F238E27FC236}">
                <a16:creationId xmlns:a16="http://schemas.microsoft.com/office/drawing/2014/main" id="{A0EA7EA9-6DE2-4E0D-A79D-38A55BCF0921}"/>
              </a:ext>
            </a:extLst>
          </p:cNvPr>
          <p:cNvGraphicFramePr>
            <a:graphicFrameLocks noGrp="1"/>
          </p:cNvGraphicFramePr>
          <p:nvPr>
            <p:extLst>
              <p:ext uri="{D42A27DB-BD31-4B8C-83A1-F6EECF244321}">
                <p14:modId xmlns:p14="http://schemas.microsoft.com/office/powerpoint/2010/main" val="3956048248"/>
              </p:ext>
            </p:extLst>
          </p:nvPr>
        </p:nvGraphicFramePr>
        <p:xfrm>
          <a:off x="8298672" y="5143000"/>
          <a:ext cx="3429170" cy="430530"/>
        </p:xfrm>
        <a:graphic>
          <a:graphicData uri="http://schemas.openxmlformats.org/drawingml/2006/table">
            <a:tbl>
              <a:tblPr>
                <a:tableStyleId>{5C22544A-7EE6-4342-B048-85BDC9FD1C3A}</a:tableStyleId>
              </a:tblPr>
              <a:tblGrid>
                <a:gridCol w="1073303">
                  <a:extLst>
                    <a:ext uri="{9D8B030D-6E8A-4147-A177-3AD203B41FA5}">
                      <a16:colId xmlns:a16="http://schemas.microsoft.com/office/drawing/2014/main" val="2079474025"/>
                    </a:ext>
                  </a:extLst>
                </a:gridCol>
                <a:gridCol w="1073303">
                  <a:extLst>
                    <a:ext uri="{9D8B030D-6E8A-4147-A177-3AD203B41FA5}">
                      <a16:colId xmlns:a16="http://schemas.microsoft.com/office/drawing/2014/main" val="711652935"/>
                    </a:ext>
                  </a:extLst>
                </a:gridCol>
                <a:gridCol w="641282">
                  <a:extLst>
                    <a:ext uri="{9D8B030D-6E8A-4147-A177-3AD203B41FA5}">
                      <a16:colId xmlns:a16="http://schemas.microsoft.com/office/drawing/2014/main" val="4249243671"/>
                    </a:ext>
                  </a:extLst>
                </a:gridCol>
                <a:gridCol w="641282">
                  <a:extLst>
                    <a:ext uri="{9D8B030D-6E8A-4147-A177-3AD203B41FA5}">
                      <a16:colId xmlns:a16="http://schemas.microsoft.com/office/drawing/2014/main" val="1053211481"/>
                    </a:ext>
                  </a:extLst>
                </a:gridCol>
              </a:tblGrid>
              <a:tr h="191952">
                <a:tc>
                  <a:txBody>
                    <a:bodyPr/>
                    <a:lstStyle/>
                    <a:p>
                      <a:pPr algn="l" fontAlgn="b"/>
                      <a:r>
                        <a:rPr lang="el-GR" sz="900" u="none" strike="noStrike" dirty="0">
                          <a:effectLst/>
                          <a:latin typeface="Arial Narrow" panose="020B0606020202030204" pitchFamily="34" charset="0"/>
                        </a:rPr>
                        <a:t> </a:t>
                      </a:r>
                      <a:endParaRPr lang="el-GR" sz="9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n-US" sz="900" u="none" strike="noStrike">
                          <a:effectLst/>
                          <a:latin typeface="Arial Narrow" panose="020B0606020202030204" pitchFamily="34" charset="0"/>
                        </a:rPr>
                        <a:t>Value</a:t>
                      </a:r>
                      <a:endParaRPr lang="en-US" sz="90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US" sz="900" u="none" strike="noStrike">
                          <a:effectLst/>
                          <a:latin typeface="Arial Narrow" panose="020B0606020202030204" pitchFamily="34" charset="0"/>
                        </a:rPr>
                        <a:t>df</a:t>
                      </a:r>
                      <a:endParaRPr lang="en-US" sz="900" b="1"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n-US" sz="900" u="none" strike="noStrike">
                          <a:effectLst/>
                          <a:latin typeface="Arial Narrow" panose="020B0606020202030204" pitchFamily="34" charset="0"/>
                        </a:rPr>
                        <a:t>Asymp. Sig. (2-sided)</a:t>
                      </a:r>
                      <a:endParaRPr lang="en-US" sz="900" b="1" i="0" u="none" strike="noStrike">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662462542"/>
                  </a:ext>
                </a:extLst>
              </a:tr>
              <a:tr h="103574">
                <a:tc>
                  <a:txBody>
                    <a:bodyPr/>
                    <a:lstStyle/>
                    <a:p>
                      <a:pPr algn="l" fontAlgn="ctr"/>
                      <a:r>
                        <a:rPr lang="en-US" sz="900" u="none" strike="noStrike" dirty="0">
                          <a:effectLst/>
                          <a:latin typeface="Arial Narrow" panose="020B0606020202030204" pitchFamily="34" charset="0"/>
                        </a:rPr>
                        <a:t>Pearson Chi-Square</a:t>
                      </a:r>
                      <a:endParaRPr lang="en-US" sz="9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b"/>
                      <a:r>
                        <a:rPr lang="en-US" sz="900" u="none" strike="noStrike" dirty="0">
                          <a:effectLst/>
                          <a:latin typeface="Arial Narrow" panose="020B0606020202030204" pitchFamily="34" charset="0"/>
                        </a:rPr>
                        <a:t>2,900</a:t>
                      </a:r>
                      <a:r>
                        <a:rPr lang="en-US" sz="900" u="none" strike="noStrike" baseline="30000" dirty="0">
                          <a:effectLst/>
                          <a:latin typeface="Arial Narrow" panose="020B0606020202030204" pitchFamily="34" charset="0"/>
                        </a:rPr>
                        <a:t>a</a:t>
                      </a:r>
                      <a:endParaRPr lang="en-US" sz="900" b="1" i="1"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l-GR" sz="900" u="none" strike="noStrike" dirty="0">
                          <a:effectLst/>
                          <a:latin typeface="Arial Narrow" panose="020B0606020202030204" pitchFamily="34" charset="0"/>
                        </a:rPr>
                        <a:t>2</a:t>
                      </a:r>
                      <a:endParaRPr lang="el-GR" sz="900" b="1" i="1"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l-GR" sz="900" u="none" strike="noStrike" dirty="0">
                          <a:effectLst/>
                          <a:latin typeface="Arial Narrow" panose="020B0606020202030204" pitchFamily="34" charset="0"/>
                        </a:rPr>
                        <a:t>,235</a:t>
                      </a:r>
                      <a:endParaRPr lang="el-GR" sz="900" b="1" i="1"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948872133"/>
                  </a:ext>
                </a:extLst>
              </a:tr>
            </a:tbl>
          </a:graphicData>
        </a:graphic>
      </p:graphicFrame>
      <p:sp>
        <p:nvSpPr>
          <p:cNvPr id="2" name="Θέση αριθμού διαφάνειας 1">
            <a:extLst>
              <a:ext uri="{FF2B5EF4-FFF2-40B4-BE49-F238E27FC236}">
                <a16:creationId xmlns:a16="http://schemas.microsoft.com/office/drawing/2014/main" id="{50F6FFF6-0F13-44C3-8C91-94CCDE29E4D1}"/>
              </a:ext>
            </a:extLst>
          </p:cNvPr>
          <p:cNvSpPr>
            <a:spLocks noGrp="1"/>
          </p:cNvSpPr>
          <p:nvPr>
            <p:ph type="sldNum" sz="quarter" idx="12"/>
          </p:nvPr>
        </p:nvSpPr>
        <p:spPr/>
        <p:txBody>
          <a:bodyPr/>
          <a:lstStyle/>
          <a:p>
            <a:fld id="{2C558ABC-D8AC-4655-AAB7-72B20E07D901}" type="slidenum">
              <a:rPr lang="el-GR" smtClean="0"/>
              <a:t>15</a:t>
            </a:fld>
            <a:endParaRPr lang="el-GR"/>
          </a:p>
        </p:txBody>
      </p:sp>
    </p:spTree>
    <p:extLst>
      <p:ext uri="{BB962C8B-B14F-4D97-AF65-F5344CB8AC3E}">
        <p14:creationId xmlns:p14="http://schemas.microsoft.com/office/powerpoint/2010/main" val="394962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Τίτλος 1">
            <a:extLst>
              <a:ext uri="{FF2B5EF4-FFF2-40B4-BE49-F238E27FC236}">
                <a16:creationId xmlns:a16="http://schemas.microsoft.com/office/drawing/2014/main" id="{E9021D1E-5314-49D7-8AEA-151D3106A8A8}"/>
              </a:ext>
            </a:extLst>
          </p:cNvPr>
          <p:cNvSpPr>
            <a:spLocks noGrp="1"/>
          </p:cNvSpPr>
          <p:nvPr>
            <p:ph type="title"/>
          </p:nvPr>
        </p:nvSpPr>
        <p:spPr>
          <a:xfrm>
            <a:off x="804672" y="2053641"/>
            <a:ext cx="3669161" cy="2760098"/>
          </a:xfrm>
        </p:spPr>
        <p:txBody>
          <a:bodyPr>
            <a:normAutofit/>
          </a:bodyPr>
          <a:lstStyle/>
          <a:p>
            <a:r>
              <a:rPr lang="en-US" sz="4000">
                <a:solidFill>
                  <a:schemeClr val="tx2"/>
                </a:solidFill>
                <a:latin typeface="Arial Narrow" panose="020B0606020202030204" pitchFamily="34" charset="0"/>
              </a:rPr>
              <a:t>Contribution of the present research</a:t>
            </a:r>
            <a:endParaRPr lang="el-GR" sz="4000" dirty="0">
              <a:solidFill>
                <a:schemeClr val="tx2"/>
              </a:solidFill>
              <a:latin typeface="Arial Narrow" panose="020B0606020202030204" pitchFamily="34" charset="0"/>
            </a:endParaRPr>
          </a:p>
        </p:txBody>
      </p:sp>
      <p:sp>
        <p:nvSpPr>
          <p:cNvPr id="3" name="Θέση περιεχομένου 2">
            <a:extLst>
              <a:ext uri="{FF2B5EF4-FFF2-40B4-BE49-F238E27FC236}">
                <a16:creationId xmlns:a16="http://schemas.microsoft.com/office/drawing/2014/main" id="{D05DB3B9-1EA9-4A93-A3B6-EA4E456AD342}"/>
              </a:ext>
            </a:extLst>
          </p:cNvPr>
          <p:cNvSpPr>
            <a:spLocks noGrp="1"/>
          </p:cNvSpPr>
          <p:nvPr>
            <p:ph idx="1"/>
          </p:nvPr>
        </p:nvSpPr>
        <p:spPr>
          <a:xfrm>
            <a:off x="6090574" y="801866"/>
            <a:ext cx="5306084" cy="5230634"/>
          </a:xfrm>
          <a:noFill/>
          <a:ln>
            <a:noFill/>
          </a:ln>
        </p:spPr>
        <p:txBody>
          <a:bodyPr anchor="ctr">
            <a:normAutofit/>
          </a:bodyPr>
          <a:lstStyle/>
          <a:p>
            <a:r>
              <a:rPr lang="en-US" sz="1800" dirty="0">
                <a:solidFill>
                  <a:schemeClr val="tx2"/>
                </a:solidFill>
                <a:latin typeface="Arial Narrow" panose="020B0606020202030204" pitchFamily="34" charset="0"/>
              </a:rPr>
              <a:t>In general, in the field of Island Studies and </a:t>
            </a:r>
            <a:r>
              <a:rPr lang="en-US" sz="1800" dirty="0" err="1">
                <a:solidFill>
                  <a:schemeClr val="tx2"/>
                </a:solidFill>
                <a:latin typeface="Arial Narrow" panose="020B0606020202030204" pitchFamily="34" charset="0"/>
              </a:rPr>
              <a:t>Nissology</a:t>
            </a:r>
            <a:endParaRPr lang="el-GR" sz="1800" dirty="0">
              <a:solidFill>
                <a:schemeClr val="tx2"/>
              </a:solidFill>
              <a:latin typeface="Arial Narrow" panose="020B0606020202030204" pitchFamily="34" charset="0"/>
            </a:endParaRPr>
          </a:p>
          <a:p>
            <a:r>
              <a:rPr lang="en-US" sz="1800" dirty="0">
                <a:solidFill>
                  <a:schemeClr val="tx2"/>
                </a:solidFill>
                <a:latin typeface="Arial Narrow" panose="020B0606020202030204" pitchFamily="34" charset="0"/>
              </a:rPr>
              <a:t>Contribution regarding the researches concerning Greek Islands</a:t>
            </a:r>
            <a:endParaRPr lang="el-GR" sz="1800" dirty="0">
              <a:solidFill>
                <a:schemeClr val="tx2"/>
              </a:solidFill>
              <a:latin typeface="Arial Narrow" panose="020B0606020202030204" pitchFamily="34" charset="0"/>
            </a:endParaRPr>
          </a:p>
          <a:p>
            <a:r>
              <a:rPr lang="en-US" sz="1800" dirty="0">
                <a:solidFill>
                  <a:schemeClr val="tx2"/>
                </a:solidFill>
                <a:latin typeface="Arial Narrow" panose="020B0606020202030204" pitchFamily="34" charset="0"/>
              </a:rPr>
              <a:t>Methodologically: Qualitative tools and not the usual case studies</a:t>
            </a:r>
            <a:endParaRPr lang="el-GR" sz="1800" dirty="0">
              <a:solidFill>
                <a:schemeClr val="tx2"/>
              </a:solidFill>
              <a:latin typeface="Arial Narrow" panose="020B0606020202030204" pitchFamily="34" charset="0"/>
            </a:endParaRPr>
          </a:p>
          <a:p>
            <a:r>
              <a:rPr lang="en-US" sz="1800" dirty="0">
                <a:solidFill>
                  <a:schemeClr val="tx2"/>
                </a:solidFill>
                <a:latin typeface="Arial Narrow" panose="020B0606020202030204" pitchFamily="34" charset="0"/>
              </a:rPr>
              <a:t>The number of answers collected for the size of the questionnaire</a:t>
            </a:r>
          </a:p>
          <a:p>
            <a:r>
              <a:rPr lang="en-US" sz="1800" dirty="0">
                <a:solidFill>
                  <a:schemeClr val="tx2"/>
                </a:solidFill>
                <a:latin typeface="Arial Narrow" panose="020B0606020202030204" pitchFamily="34" charset="0"/>
              </a:rPr>
              <a:t>Basis for future research</a:t>
            </a:r>
            <a:endParaRPr lang="el-GR" sz="1800" dirty="0">
              <a:solidFill>
                <a:schemeClr val="tx2"/>
              </a:solidFill>
              <a:latin typeface="Arial Narrow" panose="020B0606020202030204" pitchFamily="34" charset="0"/>
            </a:endParaRPr>
          </a:p>
          <a:p>
            <a:r>
              <a:rPr lang="en-US" sz="1800" dirty="0">
                <a:solidFill>
                  <a:schemeClr val="tx2"/>
                </a:solidFill>
                <a:latin typeface="Arial Narrow" panose="020B0606020202030204" pitchFamily="34" charset="0"/>
              </a:rPr>
              <a:t>Possibility of repetition - creation of time series </a:t>
            </a:r>
            <a:endParaRPr lang="el-GR" sz="1800" dirty="0">
              <a:solidFill>
                <a:schemeClr val="tx2"/>
              </a:solidFill>
              <a:latin typeface="Arial Narrow" panose="020B0606020202030204" pitchFamily="34" charset="0"/>
            </a:endParaRPr>
          </a:p>
          <a:p>
            <a:r>
              <a:rPr lang="en-US" sz="1800" dirty="0">
                <a:solidFill>
                  <a:schemeClr val="tx2"/>
                </a:solidFill>
                <a:latin typeface="Arial Narrow" panose="020B0606020202030204" pitchFamily="34" charset="0"/>
              </a:rPr>
              <a:t>A step towards giving emphasis on the inhabitants of the areas who are often neglected by the interest groups or are in the epicenter only in the context of tourism research (including the islands as tourist destinations)</a:t>
            </a:r>
            <a:endParaRPr lang="el-GR" sz="1800" dirty="0">
              <a:solidFill>
                <a:schemeClr val="tx2"/>
              </a:solidFill>
              <a:latin typeface="Arial Narrow" panose="020B0606020202030204" pitchFamily="34" charset="0"/>
            </a:endParaRPr>
          </a:p>
          <a:p>
            <a:r>
              <a:rPr lang="en-US" sz="1800" dirty="0">
                <a:solidFill>
                  <a:schemeClr val="tx2"/>
                </a:solidFill>
                <a:latin typeface="Arial Narrow" panose="020B0606020202030204" pitchFamily="34" charset="0"/>
              </a:rPr>
              <a:t>Administratively because it provides a basis for issues that may be related to place management &amp; marketing which is very important today</a:t>
            </a:r>
            <a:endParaRPr lang="el-GR" sz="1800" dirty="0">
              <a:solidFill>
                <a:schemeClr val="tx2"/>
              </a:solidFill>
              <a:latin typeface="Arial Narrow" panose="020B0606020202030204" pitchFamily="34" charset="0"/>
            </a:endParaRPr>
          </a:p>
        </p:txBody>
      </p:sp>
      <p:sp>
        <p:nvSpPr>
          <p:cNvPr id="4" name="Θέση αριθμού διαφάνειας 3">
            <a:extLst>
              <a:ext uri="{FF2B5EF4-FFF2-40B4-BE49-F238E27FC236}">
                <a16:creationId xmlns:a16="http://schemas.microsoft.com/office/drawing/2014/main" id="{A67A60DA-5DCC-41B6-8E8A-F5D8E632CD7F}"/>
              </a:ext>
            </a:extLst>
          </p:cNvPr>
          <p:cNvSpPr>
            <a:spLocks noGrp="1"/>
          </p:cNvSpPr>
          <p:nvPr>
            <p:ph type="sldNum" sz="quarter" idx="12"/>
          </p:nvPr>
        </p:nvSpPr>
        <p:spPr/>
        <p:txBody>
          <a:bodyPr/>
          <a:lstStyle/>
          <a:p>
            <a:fld id="{2C558ABC-D8AC-4655-AAB7-72B20E07D901}" type="slidenum">
              <a:rPr lang="el-GR" smtClean="0"/>
              <a:t>16</a:t>
            </a:fld>
            <a:endParaRPr lang="el-GR"/>
          </a:p>
        </p:txBody>
      </p:sp>
    </p:spTree>
    <p:extLst>
      <p:ext uri="{BB962C8B-B14F-4D97-AF65-F5344CB8AC3E}">
        <p14:creationId xmlns:p14="http://schemas.microsoft.com/office/powerpoint/2010/main" val="301642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1BDB271-ACF6-4CBF-8206-8B92E487A398}"/>
              </a:ext>
            </a:extLst>
          </p:cNvPr>
          <p:cNvSpPr>
            <a:spLocks noGrp="1"/>
          </p:cNvSpPr>
          <p:nvPr>
            <p:ph type="title"/>
          </p:nvPr>
        </p:nvSpPr>
        <p:spPr>
          <a:xfrm>
            <a:off x="1733266" y="991261"/>
            <a:ext cx="6987653" cy="1837349"/>
          </a:xfrm>
        </p:spPr>
        <p:txBody>
          <a:bodyPr>
            <a:normAutofit/>
          </a:bodyPr>
          <a:lstStyle/>
          <a:p>
            <a:r>
              <a:rPr lang="en-US" sz="2800">
                <a:solidFill>
                  <a:schemeClr val="tx2"/>
                </a:solidFill>
                <a:latin typeface="Arial Narrow" panose="020B0606020202030204" pitchFamily="34" charset="0"/>
              </a:rPr>
              <a:t>The importance of the point of view of the inhabitants of the islands themselves</a:t>
            </a:r>
            <a:endParaRPr lang="el-GR" sz="2800" dirty="0">
              <a:solidFill>
                <a:schemeClr val="tx2"/>
              </a:solidFill>
              <a:latin typeface="Arial Narrow" panose="020B0606020202030204" pitchFamily="34" charset="0"/>
            </a:endParaRPr>
          </a:p>
        </p:txBody>
      </p:sp>
      <p:grpSp>
        <p:nvGrpSpPr>
          <p:cNvPr id="11" name="Group 10">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22" name="Freeform: Shape 11">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3">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4">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Θέση περιεχομένου 2">
            <a:extLst>
              <a:ext uri="{FF2B5EF4-FFF2-40B4-BE49-F238E27FC236}">
                <a16:creationId xmlns:a16="http://schemas.microsoft.com/office/drawing/2014/main" id="{B6329615-DA25-4FB2-BDAE-EA2278566FB5}"/>
              </a:ext>
            </a:extLst>
          </p:cNvPr>
          <p:cNvSpPr>
            <a:spLocks noGrp="1"/>
          </p:cNvSpPr>
          <p:nvPr>
            <p:ph idx="1"/>
          </p:nvPr>
        </p:nvSpPr>
        <p:spPr>
          <a:xfrm>
            <a:off x="245659" y="2733224"/>
            <a:ext cx="11682483" cy="3988251"/>
          </a:xfrm>
        </p:spPr>
        <p:txBody>
          <a:bodyPr anchor="t">
            <a:normAutofit lnSpcReduction="10000"/>
          </a:bodyPr>
          <a:lstStyle/>
          <a:p>
            <a:pPr algn="just">
              <a:lnSpc>
                <a:spcPct val="160000"/>
              </a:lnSpc>
            </a:pPr>
            <a:r>
              <a:rPr lang="en-US" sz="1400" dirty="0">
                <a:solidFill>
                  <a:schemeClr val="tx2"/>
                </a:solidFill>
                <a:effectLst/>
                <a:latin typeface="Arial Narrow" panose="020B0606020202030204" pitchFamily="34" charset="0"/>
                <a:ea typeface="Calibri" panose="020F0502020204030204" pitchFamily="34" charset="0"/>
                <a:cs typeface="Arial" panose="020B0604020202020204" pitchFamily="34" charset="0"/>
              </a:rPr>
              <a:t>By adopting this methodology, the research attaches special importance to the attitudes and perceptions of citizens on issues of insularity, but also to the very concept of "island". On a practical level, the importance of exploring citizens' attitudes and perceptions of site issues is directly related to site management and promotion issues and therefore has a direct application in the field of applicable public policies.</a:t>
            </a:r>
            <a:endParaRPr lang="el-GR" sz="1400" dirty="0">
              <a:solidFill>
                <a:schemeClr val="tx2"/>
              </a:solidFill>
              <a:effectLst/>
              <a:latin typeface="Arial Narrow" panose="020B0606020202030204" pitchFamily="34" charset="0"/>
              <a:ea typeface="Calibri" panose="020F0502020204030204" pitchFamily="34" charset="0"/>
              <a:cs typeface="Arial" panose="020B0604020202020204" pitchFamily="34" charset="0"/>
            </a:endParaRPr>
          </a:p>
          <a:p>
            <a:pPr algn="just">
              <a:lnSpc>
                <a:spcPct val="160000"/>
              </a:lnSpc>
            </a:pPr>
            <a:r>
              <a:rPr lang="en-US" sz="1400" dirty="0">
                <a:solidFill>
                  <a:schemeClr val="tx2"/>
                </a:solidFill>
                <a:effectLst/>
                <a:latin typeface="Arial Narrow" panose="020B0606020202030204" pitchFamily="34" charset="0"/>
                <a:ea typeface="Calibri" panose="020F0502020204030204" pitchFamily="34" charset="0"/>
                <a:cs typeface="Arial" panose="020B0604020202020204" pitchFamily="34" charset="0"/>
              </a:rPr>
              <a:t>The emphasis is not on being based on either the ISLANDS = EXCLUSION visa, nor is it predominantly based on the ISLANDS = TOURISM DESTINATIONS. However, even in the context of the islands as a geographical "flagship" of Greek tourism, we must reconsider them in different terms.</a:t>
            </a:r>
            <a:r>
              <a:rPr lang="el-GR" sz="1400" dirty="0">
                <a:solidFill>
                  <a:schemeClr val="tx2"/>
                </a:solidFill>
                <a:latin typeface="Arial Narrow" panose="020B0606020202030204" pitchFamily="34" charset="0"/>
                <a:ea typeface="Calibri" panose="020F0502020204030204" pitchFamily="34" charset="0"/>
                <a:cs typeface="Arial" panose="020B0604020202020204" pitchFamily="34" charset="0"/>
              </a:rPr>
              <a:t>. </a:t>
            </a:r>
            <a:endParaRPr lang="en-US" sz="1400" dirty="0">
              <a:solidFill>
                <a:schemeClr val="tx2"/>
              </a:solidFill>
              <a:latin typeface="Arial Narrow" panose="020B0606020202030204" pitchFamily="34" charset="0"/>
              <a:ea typeface="Calibri" panose="020F0502020204030204" pitchFamily="34" charset="0"/>
              <a:cs typeface="Arial" panose="020B0604020202020204" pitchFamily="34" charset="0"/>
            </a:endParaRPr>
          </a:p>
          <a:p>
            <a:pPr algn="just">
              <a:lnSpc>
                <a:spcPct val="160000"/>
              </a:lnSpc>
            </a:pPr>
            <a:r>
              <a:rPr lang="en-US" sz="1400" dirty="0">
                <a:solidFill>
                  <a:schemeClr val="tx2"/>
                </a:solidFill>
                <a:effectLst/>
                <a:latin typeface="Arial Narrow" panose="020B0606020202030204" pitchFamily="34" charset="0"/>
                <a:ea typeface="Calibri" panose="020F0502020204030204" pitchFamily="34" charset="0"/>
                <a:cs typeface="Arial" panose="020B0604020202020204" pitchFamily="34" charset="0"/>
              </a:rPr>
              <a:t>Place-making generally refers to the activity of turning a "space" into a "place", through giving meaning to the people who use it (</a:t>
            </a:r>
            <a:r>
              <a:rPr lang="en-US" sz="1400" dirty="0" err="1">
                <a:solidFill>
                  <a:schemeClr val="tx2"/>
                </a:solidFill>
                <a:effectLst/>
                <a:latin typeface="Arial Narrow" panose="020B0606020202030204" pitchFamily="34" charset="0"/>
                <a:ea typeface="Calibri" panose="020F0502020204030204" pitchFamily="34" charset="0"/>
                <a:cs typeface="Arial" panose="020B0604020202020204" pitchFamily="34" charset="0"/>
              </a:rPr>
              <a:t>Dovey</a:t>
            </a:r>
            <a:r>
              <a:rPr lang="en-US" sz="1400" dirty="0">
                <a:solidFill>
                  <a:schemeClr val="tx2"/>
                </a:solidFill>
                <a:effectLst/>
                <a:latin typeface="Arial Narrow" panose="020B0606020202030204" pitchFamily="34" charset="0"/>
                <a:ea typeface="Calibri" panose="020F0502020204030204" pitchFamily="34" charset="0"/>
                <a:cs typeface="Arial" panose="020B0604020202020204" pitchFamily="34" charset="0"/>
              </a:rPr>
              <a:t> 1991; </a:t>
            </a:r>
            <a:r>
              <a:rPr lang="en-US" sz="1400" dirty="0" err="1">
                <a:solidFill>
                  <a:schemeClr val="tx2"/>
                </a:solidFill>
                <a:effectLst/>
                <a:latin typeface="Arial Narrow" panose="020B0606020202030204" pitchFamily="34" charset="0"/>
                <a:ea typeface="Calibri" panose="020F0502020204030204" pitchFamily="34" charset="0"/>
                <a:cs typeface="Arial" panose="020B0604020202020204" pitchFamily="34" charset="0"/>
              </a:rPr>
              <a:t>Winikoff</a:t>
            </a:r>
            <a:r>
              <a:rPr lang="en-US" sz="1400" dirty="0">
                <a:solidFill>
                  <a:schemeClr val="tx2"/>
                </a:solidFill>
                <a:effectLst/>
                <a:latin typeface="Arial Narrow" panose="020B0606020202030204" pitchFamily="34" charset="0"/>
                <a:ea typeface="Calibri" panose="020F0502020204030204" pitchFamily="34" charset="0"/>
                <a:cs typeface="Arial" panose="020B0604020202020204" pitchFamily="34" charset="0"/>
              </a:rPr>
              <a:t> 1995). For more effective place making in the case of island areas, more needs to be explored what it means to live on an island. That is, to really make sense in terms of the people who "use" a place, an island area.</a:t>
            </a:r>
            <a:endParaRPr lang="el-GR" sz="1400" dirty="0">
              <a:solidFill>
                <a:schemeClr val="tx2"/>
              </a:solidFill>
              <a:effectLst/>
              <a:latin typeface="Arial Narrow" panose="020B0606020202030204" pitchFamily="34" charset="0"/>
              <a:ea typeface="Calibri" panose="020F0502020204030204" pitchFamily="34" charset="0"/>
              <a:cs typeface="Arial" panose="020B0604020202020204" pitchFamily="34" charset="0"/>
            </a:endParaRPr>
          </a:p>
          <a:p>
            <a:pPr algn="just">
              <a:lnSpc>
                <a:spcPct val="160000"/>
              </a:lnSpc>
            </a:pPr>
            <a:r>
              <a:rPr lang="en-US" sz="1400" dirty="0">
                <a:solidFill>
                  <a:schemeClr val="tx2"/>
                </a:solidFill>
                <a:effectLst/>
                <a:latin typeface="Arial Narrow" panose="020B0606020202030204" pitchFamily="34" charset="0"/>
                <a:ea typeface="Calibri" panose="020F0502020204030204" pitchFamily="34" charset="0"/>
                <a:cs typeface="Arial" panose="020B0604020202020204" pitchFamily="34" charset="0"/>
              </a:rPr>
              <a:t>Recognizing that the effectiveness of any policies - especially at the local level - often requires the involvement of citizens as it is ultimately up to them to implement any application, there must be a more systematic record of various issues, attitudes and perceptions of citizens around them even for concepts that at a distance may seem extremely theoretical or non-measurable such as island and insularity.</a:t>
            </a:r>
            <a:endParaRPr lang="el-GR" sz="1400" dirty="0">
              <a:solidFill>
                <a:schemeClr val="tx2"/>
              </a:solidFill>
              <a:latin typeface="Arial Narrow" panose="020B0606020202030204" pitchFamily="34" charset="0"/>
            </a:endParaRPr>
          </a:p>
        </p:txBody>
      </p:sp>
      <p:grpSp>
        <p:nvGrpSpPr>
          <p:cNvPr id="26" name="Group 16">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27" name="Freeform: Shape 17">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8">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Θέση αριθμού διαφάνειας 3">
            <a:extLst>
              <a:ext uri="{FF2B5EF4-FFF2-40B4-BE49-F238E27FC236}">
                <a16:creationId xmlns:a16="http://schemas.microsoft.com/office/drawing/2014/main" id="{426903F2-0A06-4D15-83B4-EFD89166F180}"/>
              </a:ext>
            </a:extLst>
          </p:cNvPr>
          <p:cNvSpPr>
            <a:spLocks noGrp="1"/>
          </p:cNvSpPr>
          <p:nvPr>
            <p:ph type="sldNum" sz="quarter" idx="12"/>
          </p:nvPr>
        </p:nvSpPr>
        <p:spPr>
          <a:xfrm>
            <a:off x="8610600" y="6356350"/>
            <a:ext cx="2743200" cy="365125"/>
          </a:xfrm>
        </p:spPr>
        <p:txBody>
          <a:bodyPr>
            <a:normAutofit/>
          </a:bodyPr>
          <a:lstStyle/>
          <a:p>
            <a:pPr>
              <a:spcAft>
                <a:spcPts val="600"/>
              </a:spcAft>
            </a:pPr>
            <a:fld id="{2C558ABC-D8AC-4655-AAB7-72B20E07D901}" type="slidenum">
              <a:rPr lang="el-GR" smtClean="0"/>
              <a:pPr>
                <a:spcAft>
                  <a:spcPts val="600"/>
                </a:spcAft>
              </a:pPr>
              <a:t>17</a:t>
            </a:fld>
            <a:endParaRPr lang="el-GR"/>
          </a:p>
        </p:txBody>
      </p:sp>
    </p:spTree>
    <p:extLst>
      <p:ext uri="{BB962C8B-B14F-4D97-AF65-F5344CB8AC3E}">
        <p14:creationId xmlns:p14="http://schemas.microsoft.com/office/powerpoint/2010/main" val="331035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24C20D7-8D40-4B78-9651-160295A5A345}"/>
              </a:ext>
            </a:extLst>
          </p:cNvPr>
          <p:cNvSpPr>
            <a:spLocks noGrp="1"/>
          </p:cNvSpPr>
          <p:nvPr>
            <p:ph type="title"/>
          </p:nvPr>
        </p:nvSpPr>
        <p:spPr>
          <a:xfrm>
            <a:off x="3027924" y="991261"/>
            <a:ext cx="5754696" cy="1837349"/>
          </a:xfrm>
        </p:spPr>
        <p:txBody>
          <a:bodyPr>
            <a:normAutofit/>
          </a:bodyPr>
          <a:lstStyle/>
          <a:p>
            <a:pPr algn="ctr"/>
            <a:r>
              <a:rPr lang="en-US" sz="3600" dirty="0">
                <a:solidFill>
                  <a:schemeClr val="tx2"/>
                </a:solidFill>
                <a:latin typeface="Arial Narrow" panose="020B0606020202030204" pitchFamily="34" charset="0"/>
              </a:rPr>
              <a:t>Indicative Bibliography</a:t>
            </a:r>
            <a:endParaRPr lang="el-GR" sz="3600" dirty="0">
              <a:solidFill>
                <a:schemeClr val="tx2"/>
              </a:solidFill>
              <a:latin typeface="Arial Narrow" panose="020B0606020202030204" pitchFamily="34" charset="0"/>
            </a:endParaRPr>
          </a:p>
        </p:txBody>
      </p:sp>
      <p:grpSp>
        <p:nvGrpSpPr>
          <p:cNvPr id="11" name="Group 10">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Θέση περιεχομένου 2">
            <a:extLst>
              <a:ext uri="{FF2B5EF4-FFF2-40B4-BE49-F238E27FC236}">
                <a16:creationId xmlns:a16="http://schemas.microsoft.com/office/drawing/2014/main" id="{AE52FA05-9988-42E8-B4E7-B2592AB6AFF5}"/>
              </a:ext>
            </a:extLst>
          </p:cNvPr>
          <p:cNvSpPr>
            <a:spLocks noGrp="1"/>
          </p:cNvSpPr>
          <p:nvPr>
            <p:ph idx="1"/>
          </p:nvPr>
        </p:nvSpPr>
        <p:spPr>
          <a:xfrm>
            <a:off x="1466333" y="2436989"/>
            <a:ext cx="9887467" cy="4256590"/>
          </a:xfrm>
        </p:spPr>
        <p:txBody>
          <a:bodyPr anchor="t">
            <a:normAutofit/>
          </a:bodyPr>
          <a:lstStyle/>
          <a:p>
            <a:pPr lvl="1" algn="just"/>
            <a:r>
              <a:rPr lang="en-US" sz="1800" dirty="0" err="1">
                <a:solidFill>
                  <a:schemeClr val="tx2"/>
                </a:solidFill>
                <a:latin typeface="Arial Narrow" panose="020B0606020202030204" pitchFamily="34" charset="0"/>
              </a:rPr>
              <a:t>Cañizares</a:t>
            </a:r>
            <a:r>
              <a:rPr lang="en-US" sz="1800" dirty="0">
                <a:solidFill>
                  <a:schemeClr val="tx2"/>
                </a:solidFill>
                <a:latin typeface="Arial Narrow" panose="020B0606020202030204" pitchFamily="34" charset="0"/>
              </a:rPr>
              <a:t>, S. M. S., </a:t>
            </a:r>
            <a:r>
              <a:rPr lang="en-US" sz="1800" dirty="0" err="1">
                <a:solidFill>
                  <a:schemeClr val="tx2"/>
                </a:solidFill>
                <a:latin typeface="Arial Narrow" panose="020B0606020202030204" pitchFamily="34" charset="0"/>
              </a:rPr>
              <a:t>Tabales</a:t>
            </a:r>
            <a:r>
              <a:rPr lang="en-US" sz="1800" dirty="0">
                <a:solidFill>
                  <a:schemeClr val="tx2"/>
                </a:solidFill>
                <a:latin typeface="Arial Narrow" panose="020B0606020202030204" pitchFamily="34" charset="0"/>
              </a:rPr>
              <a:t>, J. M. N., &amp; García, F. J. F. (2014). Local residents’ attitudes towards the impact of tourism development in Cape Verde. Tourism &amp; Management Studies, 10(1), 87-96.</a:t>
            </a:r>
          </a:p>
          <a:p>
            <a:pPr lvl="1" algn="just"/>
            <a:r>
              <a:rPr lang="en-US" sz="1800" dirty="0" err="1">
                <a:solidFill>
                  <a:schemeClr val="tx2"/>
                </a:solidFill>
                <a:latin typeface="Arial Narrow" panose="020B0606020202030204" pitchFamily="34" charset="0"/>
              </a:rPr>
              <a:t>Dovey</a:t>
            </a:r>
            <a:r>
              <a:rPr lang="en-US" sz="1800" dirty="0">
                <a:solidFill>
                  <a:schemeClr val="tx2"/>
                </a:solidFill>
                <a:latin typeface="Arial Narrow" panose="020B0606020202030204" pitchFamily="34" charset="0"/>
              </a:rPr>
              <a:t>, K. (1991), “Melbourne Docklands and the sense of place”, Picking Winners: Melbourne’s Urban</a:t>
            </a:r>
            <a:r>
              <a:rPr lang="el-GR" sz="1800" dirty="0">
                <a:solidFill>
                  <a:schemeClr val="tx2"/>
                </a:solidFill>
                <a:latin typeface="Arial Narrow" panose="020B0606020202030204" pitchFamily="34" charset="0"/>
              </a:rPr>
              <a:t> </a:t>
            </a:r>
            <a:r>
              <a:rPr lang="en-US" sz="1800" dirty="0">
                <a:solidFill>
                  <a:schemeClr val="tx2"/>
                </a:solidFill>
                <a:latin typeface="Arial Narrow" panose="020B0606020202030204" pitchFamily="34" charset="0"/>
              </a:rPr>
              <a:t>Development Game: A Case Study in Planning, Melbourne’s Docklands, Social Justice Coalition,</a:t>
            </a:r>
            <a:r>
              <a:rPr lang="el-GR" sz="1800" dirty="0">
                <a:solidFill>
                  <a:schemeClr val="tx2"/>
                </a:solidFill>
                <a:latin typeface="Arial Narrow" panose="020B0606020202030204" pitchFamily="34" charset="0"/>
              </a:rPr>
              <a:t> </a:t>
            </a:r>
            <a:r>
              <a:rPr lang="en-US" sz="1800" dirty="0">
                <a:solidFill>
                  <a:schemeClr val="tx2"/>
                </a:solidFill>
                <a:latin typeface="Arial Narrow" panose="020B0606020202030204" pitchFamily="34" charset="0"/>
              </a:rPr>
              <a:t>Melbourne.</a:t>
            </a:r>
            <a:endParaRPr lang="el-GR" sz="1800" dirty="0">
              <a:solidFill>
                <a:schemeClr val="tx2"/>
              </a:solidFill>
              <a:latin typeface="Arial Narrow" panose="020B0606020202030204" pitchFamily="34" charset="0"/>
            </a:endParaRPr>
          </a:p>
          <a:p>
            <a:pPr lvl="1" algn="just"/>
            <a:r>
              <a:rPr lang="en-US" sz="1800" dirty="0" err="1">
                <a:solidFill>
                  <a:schemeClr val="tx2"/>
                </a:solidFill>
                <a:latin typeface="Arial Narrow" panose="020B0606020202030204" pitchFamily="34" charset="0"/>
              </a:rPr>
              <a:t>Gloersen</a:t>
            </a:r>
            <a:r>
              <a:rPr lang="en-US" sz="1800" dirty="0">
                <a:solidFill>
                  <a:schemeClr val="tx2"/>
                </a:solidFill>
                <a:latin typeface="Arial Narrow" panose="020B0606020202030204" pitchFamily="34" charset="0"/>
              </a:rPr>
              <a:t>, E., Michelet, J. F., </a:t>
            </a:r>
            <a:r>
              <a:rPr lang="en-US" sz="1800" dirty="0" err="1">
                <a:solidFill>
                  <a:schemeClr val="tx2"/>
                </a:solidFill>
                <a:latin typeface="Arial Narrow" panose="020B0606020202030204" pitchFamily="34" charset="0"/>
              </a:rPr>
              <a:t>Corbineau</a:t>
            </a:r>
            <a:r>
              <a:rPr lang="en-US" sz="1800" dirty="0">
                <a:solidFill>
                  <a:schemeClr val="tx2"/>
                </a:solidFill>
                <a:latin typeface="Arial Narrow" panose="020B0606020202030204" pitchFamily="34" charset="0"/>
              </a:rPr>
              <a:t>, C., </a:t>
            </a:r>
            <a:r>
              <a:rPr lang="en-US" sz="1800" dirty="0" err="1">
                <a:solidFill>
                  <a:schemeClr val="tx2"/>
                </a:solidFill>
                <a:latin typeface="Arial Narrow" panose="020B0606020202030204" pitchFamily="34" charset="0"/>
              </a:rPr>
              <a:t>Giraut</a:t>
            </a:r>
            <a:r>
              <a:rPr lang="en-US" sz="1800" dirty="0">
                <a:solidFill>
                  <a:schemeClr val="tx2"/>
                </a:solidFill>
                <a:latin typeface="Arial Narrow" panose="020B0606020202030204" pitchFamily="34" charset="0"/>
              </a:rPr>
              <a:t>, F., Price, M. F., Borowski, D., &amp; </a:t>
            </a:r>
            <a:r>
              <a:rPr lang="en-US" sz="1800" dirty="0" err="1">
                <a:solidFill>
                  <a:schemeClr val="tx2"/>
                </a:solidFill>
                <a:latin typeface="Arial Narrow" panose="020B0606020202030204" pitchFamily="34" charset="0"/>
              </a:rPr>
              <a:t>Schuiling</a:t>
            </a:r>
            <a:r>
              <a:rPr lang="en-US" sz="1800" dirty="0">
                <a:solidFill>
                  <a:schemeClr val="tx2"/>
                </a:solidFill>
                <a:latin typeface="Arial Narrow" panose="020B0606020202030204" pitchFamily="34" charset="0"/>
              </a:rPr>
              <a:t>, R. (2012). GEOSPECS-European perspectives on Specific Types of Territories.</a:t>
            </a:r>
          </a:p>
          <a:p>
            <a:pPr lvl="1" algn="just"/>
            <a:r>
              <a:rPr lang="en-US" sz="1800" dirty="0" err="1">
                <a:solidFill>
                  <a:schemeClr val="tx2"/>
                </a:solidFill>
                <a:latin typeface="Arial Narrow" panose="020B0606020202030204" pitchFamily="34" charset="0"/>
              </a:rPr>
              <a:t>Kizos</a:t>
            </a:r>
            <a:r>
              <a:rPr lang="en-US" sz="1800" dirty="0">
                <a:solidFill>
                  <a:schemeClr val="tx2"/>
                </a:solidFill>
                <a:latin typeface="Arial Narrow" panose="020B0606020202030204" pitchFamily="34" charset="0"/>
              </a:rPr>
              <a:t>, T., </a:t>
            </a:r>
            <a:r>
              <a:rPr lang="en-US" sz="1800" dirty="0" err="1">
                <a:solidFill>
                  <a:schemeClr val="tx2"/>
                </a:solidFill>
                <a:latin typeface="Arial Narrow" panose="020B0606020202030204" pitchFamily="34" charset="0"/>
              </a:rPr>
              <a:t>Spilanis</a:t>
            </a:r>
            <a:r>
              <a:rPr lang="en-US" sz="1800" dirty="0">
                <a:solidFill>
                  <a:schemeClr val="tx2"/>
                </a:solidFill>
                <a:latin typeface="Arial Narrow" panose="020B0606020202030204" pitchFamily="34" charset="0"/>
              </a:rPr>
              <a:t>, I., &amp; Koulouri, M. (2007). The Aegean Islands: a paradise lost?: Tourism as a driver for changing landscapes. In Europe's Living Landscapes (pp. 332-349). KNNV Publishing.</a:t>
            </a:r>
          </a:p>
          <a:p>
            <a:pPr lvl="1" algn="just"/>
            <a:r>
              <a:rPr lang="en-US" sz="1800" dirty="0" err="1">
                <a:solidFill>
                  <a:schemeClr val="tx2"/>
                </a:solidFill>
                <a:latin typeface="Arial Narrow" panose="020B0606020202030204" pitchFamily="34" charset="0"/>
              </a:rPr>
              <a:t>Kizos</a:t>
            </a:r>
            <a:r>
              <a:rPr lang="en-US" sz="1800" dirty="0">
                <a:solidFill>
                  <a:schemeClr val="tx2"/>
                </a:solidFill>
                <a:latin typeface="Arial Narrow" panose="020B0606020202030204" pitchFamily="34" charset="0"/>
              </a:rPr>
              <a:t>, T. (2007). Island lifestyles in the Aegean Islands, Greece: heaven in summer, hell in winter?. In Seasonal landscapes (pp. 127-149). Springer, Dordrecht.</a:t>
            </a:r>
          </a:p>
          <a:p>
            <a:pPr lvl="1" algn="just"/>
            <a:r>
              <a:rPr lang="en-US" sz="1800" dirty="0">
                <a:solidFill>
                  <a:schemeClr val="tx2"/>
                </a:solidFill>
                <a:latin typeface="Arial Narrow" panose="020B0606020202030204" pitchFamily="34" charset="0"/>
              </a:rPr>
              <a:t>Paci, D. (2016). From Isolation to Connectivity? The views of the European Union on Mediterranean and Baltic Islands in the 20th and 21th Century. </a:t>
            </a:r>
            <a:r>
              <a:rPr lang="en-US" sz="1800" dirty="0" err="1">
                <a:solidFill>
                  <a:schemeClr val="tx2"/>
                </a:solidFill>
                <a:latin typeface="Arial Narrow" panose="020B0606020202030204" pitchFamily="34" charset="0"/>
              </a:rPr>
              <a:t>Comparativ</a:t>
            </a:r>
            <a:r>
              <a:rPr lang="en-US" sz="1800" dirty="0">
                <a:solidFill>
                  <a:schemeClr val="tx2"/>
                </a:solidFill>
                <a:latin typeface="Arial Narrow" panose="020B0606020202030204" pitchFamily="34" charset="0"/>
              </a:rPr>
              <a:t>, 26(5), 14-28.</a:t>
            </a:r>
            <a:endParaRPr lang="el-GR" sz="1800" dirty="0">
              <a:solidFill>
                <a:schemeClr val="tx2"/>
              </a:solidFill>
              <a:latin typeface="Arial Narrow" panose="020B0606020202030204" pitchFamily="34" charset="0"/>
            </a:endParaRPr>
          </a:p>
          <a:p>
            <a:pPr lvl="1" algn="just"/>
            <a:r>
              <a:rPr lang="en-US" sz="1800" dirty="0" err="1">
                <a:solidFill>
                  <a:schemeClr val="tx2"/>
                </a:solidFill>
                <a:latin typeface="Arial Narrow" panose="020B0606020202030204" pitchFamily="34" charset="0"/>
              </a:rPr>
              <a:t>Winikoff</a:t>
            </a:r>
            <a:r>
              <a:rPr lang="en-US" sz="1800" dirty="0">
                <a:solidFill>
                  <a:schemeClr val="tx2"/>
                </a:solidFill>
                <a:latin typeface="Arial Narrow" panose="020B0606020202030204" pitchFamily="34" charset="0"/>
              </a:rPr>
              <a:t>, T. (1995), Places Not Spaces: Placemaking in Australia, </a:t>
            </a:r>
            <a:r>
              <a:rPr lang="en-US" sz="1800" dirty="0" err="1">
                <a:solidFill>
                  <a:schemeClr val="tx2"/>
                </a:solidFill>
                <a:latin typeface="Arial Narrow" panose="020B0606020202030204" pitchFamily="34" charset="0"/>
              </a:rPr>
              <a:t>Envirobook</a:t>
            </a:r>
            <a:r>
              <a:rPr lang="en-US" sz="1800" dirty="0">
                <a:solidFill>
                  <a:schemeClr val="tx2"/>
                </a:solidFill>
                <a:latin typeface="Arial Narrow" panose="020B0606020202030204" pitchFamily="34" charset="0"/>
              </a:rPr>
              <a:t> Publishing, Sydney.</a:t>
            </a:r>
            <a:endParaRPr lang="el-GR" sz="1800" dirty="0">
              <a:solidFill>
                <a:schemeClr val="tx2"/>
              </a:solidFill>
              <a:latin typeface="Arial Narrow" panose="020B0606020202030204" pitchFamily="34" charset="0"/>
            </a:endParaRPr>
          </a:p>
        </p:txBody>
      </p:sp>
      <p:grpSp>
        <p:nvGrpSpPr>
          <p:cNvPr id="17" name="Group 16">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8" name="Freeform: Shape 17">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Θέση αριθμού διαφάνειας 3">
            <a:extLst>
              <a:ext uri="{FF2B5EF4-FFF2-40B4-BE49-F238E27FC236}">
                <a16:creationId xmlns:a16="http://schemas.microsoft.com/office/drawing/2014/main" id="{E337DDDD-762E-436A-88C7-6066920102CC}"/>
              </a:ext>
            </a:extLst>
          </p:cNvPr>
          <p:cNvSpPr>
            <a:spLocks noGrp="1"/>
          </p:cNvSpPr>
          <p:nvPr>
            <p:ph type="sldNum" sz="quarter" idx="12"/>
          </p:nvPr>
        </p:nvSpPr>
        <p:spPr>
          <a:xfrm>
            <a:off x="8610600" y="6356350"/>
            <a:ext cx="2743200" cy="365125"/>
          </a:xfrm>
        </p:spPr>
        <p:txBody>
          <a:bodyPr>
            <a:normAutofit/>
          </a:bodyPr>
          <a:lstStyle/>
          <a:p>
            <a:pPr>
              <a:spcAft>
                <a:spcPts val="600"/>
              </a:spcAft>
            </a:pPr>
            <a:fld id="{2C558ABC-D8AC-4655-AAB7-72B20E07D901}" type="slidenum">
              <a:rPr lang="el-GR" smtClean="0"/>
              <a:pPr>
                <a:spcAft>
                  <a:spcPts val="600"/>
                </a:spcAft>
              </a:pPr>
              <a:t>18</a:t>
            </a:fld>
            <a:endParaRPr lang="el-GR"/>
          </a:p>
        </p:txBody>
      </p:sp>
    </p:spTree>
    <p:extLst>
      <p:ext uri="{BB962C8B-B14F-4D97-AF65-F5344CB8AC3E}">
        <p14:creationId xmlns:p14="http://schemas.microsoft.com/office/powerpoint/2010/main" val="171895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0">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2">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4">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768DDC18-A72B-409D-B4D5-1ED7D0AA1DF0}"/>
              </a:ext>
            </a:extLst>
          </p:cNvPr>
          <p:cNvSpPr txBox="1"/>
          <p:nvPr/>
        </p:nvSpPr>
        <p:spPr>
          <a:xfrm>
            <a:off x="3050412" y="2979336"/>
            <a:ext cx="7359680" cy="625255"/>
          </a:xfrm>
          <a:prstGeom prst="rect">
            <a:avLst/>
          </a:prstGeom>
        </p:spPr>
        <p:txBody>
          <a:bodyPr vert="horz" lIns="91440" tIns="45720" rIns="91440" bIns="45720" rtlCol="0" anchor="t">
            <a:normAutofit/>
          </a:bodyPr>
          <a:lstStyle/>
          <a:p>
            <a:pPr algn="ctr">
              <a:lnSpc>
                <a:spcPct val="90000"/>
              </a:lnSpc>
              <a:spcAft>
                <a:spcPts val="600"/>
              </a:spcAft>
            </a:pPr>
            <a:r>
              <a:rPr lang="en-US" sz="3200" dirty="0">
                <a:solidFill>
                  <a:schemeClr val="tx2"/>
                </a:solidFill>
                <a:latin typeface="Arial Narrow" panose="020B0606020202030204" pitchFamily="34" charset="0"/>
              </a:rPr>
              <a:t>Thank you very much for your attention!</a:t>
            </a:r>
            <a:endParaRPr lang="el-GR" sz="3200" dirty="0">
              <a:solidFill>
                <a:schemeClr val="tx2"/>
              </a:solidFill>
              <a:latin typeface="Arial Narrow" panose="020B0606020202030204" pitchFamily="34" charset="0"/>
            </a:endParaRPr>
          </a:p>
          <a:p>
            <a:pPr algn="ctr">
              <a:lnSpc>
                <a:spcPct val="90000"/>
              </a:lnSpc>
              <a:spcAft>
                <a:spcPts val="600"/>
              </a:spcAft>
            </a:pPr>
            <a:endParaRPr lang="el-GR" sz="3200" dirty="0">
              <a:solidFill>
                <a:schemeClr val="tx2"/>
              </a:solidFill>
              <a:latin typeface="Arial Narrow" panose="020B0606020202030204" pitchFamily="34" charset="0"/>
            </a:endParaRPr>
          </a:p>
        </p:txBody>
      </p:sp>
      <p:grpSp>
        <p:nvGrpSpPr>
          <p:cNvPr id="19" name="Group 18">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Θέση αριθμού διαφάνειας 1">
            <a:extLst>
              <a:ext uri="{FF2B5EF4-FFF2-40B4-BE49-F238E27FC236}">
                <a16:creationId xmlns:a16="http://schemas.microsoft.com/office/drawing/2014/main" id="{F754B9AD-D01C-4B91-AE79-7162187BB51D}"/>
              </a:ext>
            </a:extLst>
          </p:cNvPr>
          <p:cNvSpPr>
            <a:spLocks noGrp="1"/>
          </p:cNvSpPr>
          <p:nvPr>
            <p:ph type="sldNum" sz="quarter" idx="12"/>
          </p:nvPr>
        </p:nvSpPr>
        <p:spPr/>
        <p:txBody>
          <a:bodyPr/>
          <a:lstStyle/>
          <a:p>
            <a:fld id="{2C558ABC-D8AC-4655-AAB7-72B20E07D901}" type="slidenum">
              <a:rPr lang="el-GR" smtClean="0"/>
              <a:t>19</a:t>
            </a:fld>
            <a:endParaRPr lang="el-GR"/>
          </a:p>
        </p:txBody>
      </p:sp>
      <p:sp>
        <p:nvSpPr>
          <p:cNvPr id="3" name="TextBox 2">
            <a:extLst>
              <a:ext uri="{FF2B5EF4-FFF2-40B4-BE49-F238E27FC236}">
                <a16:creationId xmlns:a16="http://schemas.microsoft.com/office/drawing/2014/main" id="{664E1853-0C4A-6F01-2053-64301EA563FE}"/>
              </a:ext>
            </a:extLst>
          </p:cNvPr>
          <p:cNvSpPr txBox="1"/>
          <p:nvPr/>
        </p:nvSpPr>
        <p:spPr>
          <a:xfrm>
            <a:off x="1927274" y="4429241"/>
            <a:ext cx="8609428" cy="1200329"/>
          </a:xfrm>
          <a:prstGeom prst="rect">
            <a:avLst/>
          </a:prstGeom>
          <a:noFill/>
        </p:spPr>
        <p:txBody>
          <a:bodyPr wrap="square" rtlCol="0">
            <a:spAutoFit/>
          </a:bodyPr>
          <a:lstStyle/>
          <a:p>
            <a:r>
              <a:rPr lang="en-US" dirty="0"/>
              <a:t>Check the new ERASMUS MUNDUS RESEARCH MASTER !</a:t>
            </a:r>
          </a:p>
          <a:p>
            <a:endParaRPr lang="en-US" dirty="0"/>
          </a:p>
          <a:p>
            <a:r>
              <a:rPr lang="en-US" b="0" i="0" dirty="0">
                <a:solidFill>
                  <a:srgbClr val="3C424F"/>
                </a:solidFill>
                <a:effectLst/>
                <a:latin typeface="Poppins" panose="020B0502040204020203" pitchFamily="2" charset="0"/>
              </a:rPr>
              <a:t>The ISLANDS </a:t>
            </a:r>
            <a:r>
              <a:rPr lang="en-US" b="0" i="0" dirty="0" err="1">
                <a:solidFill>
                  <a:srgbClr val="3C424F"/>
                </a:solidFill>
                <a:effectLst/>
                <a:latin typeface="Poppins" panose="020B0502040204020203" pitchFamily="2" charset="0"/>
              </a:rPr>
              <a:t>programme</a:t>
            </a:r>
            <a:r>
              <a:rPr lang="en-US" b="0" i="0" dirty="0">
                <a:solidFill>
                  <a:srgbClr val="3C424F"/>
                </a:solidFill>
                <a:effectLst/>
                <a:latin typeface="Poppins" panose="020B0502040204020203" pitchFamily="2" charset="0"/>
              </a:rPr>
              <a:t> combines thorough training in scientific research with a thematic specialization on Islands and Sustainability.</a:t>
            </a:r>
            <a:endParaRPr lang="el-GR" dirty="0"/>
          </a:p>
        </p:txBody>
      </p:sp>
      <p:pic>
        <p:nvPicPr>
          <p:cNvPr id="6" name="Εικόνα 5">
            <a:extLst>
              <a:ext uri="{FF2B5EF4-FFF2-40B4-BE49-F238E27FC236}">
                <a16:creationId xmlns:a16="http://schemas.microsoft.com/office/drawing/2014/main" id="{D2297AE7-E775-68E0-F56F-5987A7A66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687" y="5824042"/>
            <a:ext cx="3801896" cy="759884"/>
          </a:xfrm>
          <a:prstGeom prst="rect">
            <a:avLst/>
          </a:prstGeom>
        </p:spPr>
      </p:pic>
    </p:spTree>
    <p:extLst>
      <p:ext uri="{BB962C8B-B14F-4D97-AF65-F5344CB8AC3E}">
        <p14:creationId xmlns:p14="http://schemas.microsoft.com/office/powerpoint/2010/main" val="310260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36" name="Freeform: Shape 35">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Τίτλος 1">
            <a:extLst>
              <a:ext uri="{FF2B5EF4-FFF2-40B4-BE49-F238E27FC236}">
                <a16:creationId xmlns:a16="http://schemas.microsoft.com/office/drawing/2014/main" id="{DBDD126A-EB04-43C2-8343-022321DECE73}"/>
              </a:ext>
            </a:extLst>
          </p:cNvPr>
          <p:cNvSpPr>
            <a:spLocks noGrp="1"/>
          </p:cNvSpPr>
          <p:nvPr>
            <p:ph type="title"/>
          </p:nvPr>
        </p:nvSpPr>
        <p:spPr>
          <a:xfrm>
            <a:off x="3027924" y="991261"/>
            <a:ext cx="5754696" cy="1837349"/>
          </a:xfrm>
        </p:spPr>
        <p:txBody>
          <a:bodyPr>
            <a:normAutofit/>
          </a:bodyPr>
          <a:lstStyle/>
          <a:p>
            <a:pPr algn="ctr"/>
            <a:r>
              <a:rPr lang="en-US" sz="3600" b="1">
                <a:solidFill>
                  <a:schemeClr val="tx2"/>
                </a:solidFill>
              </a:rPr>
              <a:t>Authors</a:t>
            </a:r>
            <a:endParaRPr lang="el-GR" sz="3600" b="1">
              <a:solidFill>
                <a:schemeClr val="tx2"/>
              </a:solidFill>
            </a:endParaRPr>
          </a:p>
        </p:txBody>
      </p:sp>
      <p:sp>
        <p:nvSpPr>
          <p:cNvPr id="3" name="Θέση περιεχομένου 2">
            <a:extLst>
              <a:ext uri="{FF2B5EF4-FFF2-40B4-BE49-F238E27FC236}">
                <a16:creationId xmlns:a16="http://schemas.microsoft.com/office/drawing/2014/main" id="{E4B32A72-B52F-488A-AC6F-5209B654444A}"/>
              </a:ext>
            </a:extLst>
          </p:cNvPr>
          <p:cNvSpPr>
            <a:spLocks noGrp="1"/>
          </p:cNvSpPr>
          <p:nvPr>
            <p:ph idx="1"/>
          </p:nvPr>
        </p:nvSpPr>
        <p:spPr>
          <a:xfrm>
            <a:off x="1310186" y="2231975"/>
            <a:ext cx="9171296" cy="4186847"/>
          </a:xfrm>
        </p:spPr>
        <p:txBody>
          <a:bodyPr anchor="t">
            <a:normAutofit/>
          </a:bodyPr>
          <a:lstStyle/>
          <a:p>
            <a:pPr algn="ctr">
              <a:spcAft>
                <a:spcPts val="800"/>
              </a:spcAft>
            </a:pPr>
            <a:r>
              <a:rPr lang="en-US" sz="1600" b="1" dirty="0">
                <a:solidFill>
                  <a:schemeClr val="tx2"/>
                </a:solidFill>
                <a:effectLst/>
                <a:latin typeface="+mj-lt"/>
                <a:ea typeface="SimSun" panose="02010600030101010101" pitchFamily="2" charset="-122"/>
                <a:cs typeface="font1014"/>
              </a:rPr>
              <a:t>Angeliki MITROPOULOU, </a:t>
            </a:r>
            <a:r>
              <a:rPr lang="en-US" sz="1600" i="1" dirty="0">
                <a:solidFill>
                  <a:schemeClr val="tx2"/>
                </a:solidFill>
                <a:effectLst/>
                <a:latin typeface="+mj-lt"/>
                <a:ea typeface="SimSun" panose="02010600030101010101" pitchFamily="2" charset="-122"/>
                <a:cs typeface="font1014"/>
              </a:rPr>
              <a:t>PhD Student, Department of Environment, University of the Aegean, </a:t>
            </a:r>
            <a:br>
              <a:rPr lang="en-US" sz="1600" i="1" dirty="0">
                <a:solidFill>
                  <a:schemeClr val="tx2"/>
                </a:solidFill>
                <a:effectLst/>
                <a:latin typeface="+mj-lt"/>
                <a:ea typeface="SimSun" panose="02010600030101010101" pitchFamily="2" charset="-122"/>
                <a:cs typeface="font1014"/>
              </a:rPr>
            </a:br>
            <a:r>
              <a:rPr lang="en-US" sz="1600" i="1" dirty="0">
                <a:solidFill>
                  <a:schemeClr val="tx2"/>
                </a:solidFill>
                <a:effectLst/>
                <a:latin typeface="+mj-lt"/>
                <a:ea typeface="SimSun" panose="02010600030101010101" pitchFamily="2" charset="-122"/>
                <a:cs typeface="font1014"/>
              </a:rPr>
              <a:t>University Hill, 81100, Mytilene, Greece</a:t>
            </a:r>
            <a:r>
              <a:rPr lang="en-US" sz="1600" dirty="0">
                <a:solidFill>
                  <a:schemeClr val="tx2"/>
                </a:solidFill>
                <a:effectLst/>
                <a:latin typeface="+mj-lt"/>
                <a:ea typeface="SimSun" panose="02010600030101010101" pitchFamily="2" charset="-122"/>
                <a:cs typeface="font1014"/>
              </a:rPr>
              <a:t>, </a:t>
            </a:r>
            <a:r>
              <a:rPr lang="en-US" sz="1600" u="sng" dirty="0">
                <a:solidFill>
                  <a:schemeClr val="tx2"/>
                </a:solidFill>
                <a:effectLst/>
                <a:latin typeface="+mj-lt"/>
                <a:ea typeface="SimSun" panose="02010600030101010101" pitchFamily="2" charset="-122"/>
                <a:cs typeface="font1014"/>
                <a:hlinkClick r:id="rId3"/>
              </a:rPr>
              <a:t>amitro@env.aegean.gr</a:t>
            </a:r>
            <a:r>
              <a:rPr lang="en-US" sz="1600" dirty="0">
                <a:solidFill>
                  <a:schemeClr val="tx2"/>
                </a:solidFill>
                <a:effectLst/>
                <a:latin typeface="+mj-lt"/>
                <a:ea typeface="SimSun" panose="02010600030101010101" pitchFamily="2" charset="-122"/>
                <a:cs typeface="font1014"/>
              </a:rPr>
              <a:t> (corresponding author &amp; presenter)</a:t>
            </a:r>
            <a:endParaRPr lang="el-GR" sz="1600" dirty="0">
              <a:solidFill>
                <a:schemeClr val="tx2"/>
              </a:solidFill>
              <a:effectLst/>
              <a:latin typeface="+mj-lt"/>
              <a:ea typeface="SimSun" panose="02010600030101010101" pitchFamily="2" charset="-122"/>
              <a:cs typeface="font1014"/>
            </a:endParaRPr>
          </a:p>
          <a:p>
            <a:pPr algn="ctr">
              <a:spcAft>
                <a:spcPts val="800"/>
              </a:spcAft>
            </a:pPr>
            <a:r>
              <a:rPr lang="en-US" sz="1600" b="1" dirty="0" err="1">
                <a:solidFill>
                  <a:schemeClr val="tx2"/>
                </a:solidFill>
                <a:effectLst/>
                <a:latin typeface="+mj-lt"/>
                <a:ea typeface="SimSun" panose="02010600030101010101" pitchFamily="2" charset="-122"/>
                <a:cs typeface="font1014"/>
              </a:rPr>
              <a:t>Ioannis</a:t>
            </a:r>
            <a:r>
              <a:rPr lang="en-US" sz="1600" b="1" dirty="0">
                <a:solidFill>
                  <a:schemeClr val="tx2"/>
                </a:solidFill>
                <a:effectLst/>
                <a:latin typeface="+mj-lt"/>
                <a:ea typeface="SimSun" panose="02010600030101010101" pitchFamily="2" charset="-122"/>
                <a:cs typeface="font1014"/>
              </a:rPr>
              <a:t> SPILANIS, </a:t>
            </a:r>
            <a:r>
              <a:rPr lang="en-US" sz="1600" i="1" dirty="0">
                <a:solidFill>
                  <a:schemeClr val="tx2"/>
                </a:solidFill>
                <a:effectLst/>
                <a:latin typeface="+mj-lt"/>
                <a:ea typeface="SimSun" panose="02010600030101010101" pitchFamily="2" charset="-122"/>
                <a:cs typeface="font1014"/>
              </a:rPr>
              <a:t>Professor, Department of Environment, University of the Aegean, </a:t>
            </a:r>
            <a:br>
              <a:rPr lang="en-US" sz="1600" i="1" dirty="0">
                <a:solidFill>
                  <a:schemeClr val="tx2"/>
                </a:solidFill>
                <a:effectLst/>
                <a:latin typeface="+mj-lt"/>
                <a:ea typeface="SimSun" panose="02010600030101010101" pitchFamily="2" charset="-122"/>
                <a:cs typeface="font1014"/>
              </a:rPr>
            </a:br>
            <a:r>
              <a:rPr lang="en-US" sz="1600" i="1" dirty="0">
                <a:solidFill>
                  <a:schemeClr val="tx2"/>
                </a:solidFill>
                <a:effectLst/>
                <a:latin typeface="+mj-lt"/>
                <a:ea typeface="SimSun" panose="02010600030101010101" pitchFamily="2" charset="-122"/>
                <a:cs typeface="font1014"/>
              </a:rPr>
              <a:t>University Hill, 81100, Mytilene, Greece</a:t>
            </a:r>
            <a:r>
              <a:rPr lang="en-US" sz="1600" dirty="0">
                <a:solidFill>
                  <a:schemeClr val="tx2"/>
                </a:solidFill>
                <a:effectLst/>
                <a:latin typeface="+mj-lt"/>
                <a:ea typeface="SimSun" panose="02010600030101010101" pitchFamily="2" charset="-122"/>
                <a:cs typeface="font1014"/>
              </a:rPr>
              <a:t>, </a:t>
            </a:r>
            <a:r>
              <a:rPr lang="en-US" sz="1600" u="sng" dirty="0">
                <a:solidFill>
                  <a:schemeClr val="tx2"/>
                </a:solidFill>
                <a:effectLst/>
                <a:latin typeface="+mj-lt"/>
                <a:ea typeface="SimSun" panose="02010600030101010101" pitchFamily="2" charset="-122"/>
                <a:cs typeface="font1014"/>
                <a:hlinkClick r:id="rId4"/>
              </a:rPr>
              <a:t>ispil@aegean.gr</a:t>
            </a:r>
            <a:endParaRPr lang="el-GR" sz="1600" dirty="0">
              <a:solidFill>
                <a:schemeClr val="tx2"/>
              </a:solidFill>
              <a:effectLst/>
              <a:latin typeface="+mj-lt"/>
              <a:ea typeface="SimSun" panose="02010600030101010101" pitchFamily="2" charset="-122"/>
              <a:cs typeface="font1014"/>
            </a:endParaRPr>
          </a:p>
          <a:p>
            <a:pPr algn="ctr">
              <a:spcAft>
                <a:spcPts val="800"/>
              </a:spcAft>
            </a:pPr>
            <a:r>
              <a:rPr lang="en-US" sz="1600" b="1" dirty="0">
                <a:solidFill>
                  <a:schemeClr val="tx2"/>
                </a:solidFill>
                <a:effectLst/>
                <a:latin typeface="+mj-lt"/>
                <a:ea typeface="SimSun" panose="02010600030101010101" pitchFamily="2" charset="-122"/>
                <a:cs typeface="font1014"/>
              </a:rPr>
              <a:t>Athanasios KIZOS</a:t>
            </a:r>
            <a:r>
              <a:rPr lang="en-US" sz="1600" i="1" dirty="0">
                <a:solidFill>
                  <a:schemeClr val="tx2"/>
                </a:solidFill>
                <a:effectLst/>
                <a:latin typeface="+mj-lt"/>
                <a:ea typeface="SimSun" panose="02010600030101010101" pitchFamily="2" charset="-122"/>
                <a:cs typeface="font1014"/>
              </a:rPr>
              <a:t>, Professor, Department of Geography, University of the Aegean, </a:t>
            </a:r>
            <a:br>
              <a:rPr lang="en-US" sz="1600" i="1" dirty="0">
                <a:solidFill>
                  <a:schemeClr val="tx2"/>
                </a:solidFill>
                <a:effectLst/>
                <a:latin typeface="+mj-lt"/>
                <a:ea typeface="SimSun" panose="02010600030101010101" pitchFamily="2" charset="-122"/>
                <a:cs typeface="font1014"/>
              </a:rPr>
            </a:br>
            <a:r>
              <a:rPr lang="en-US" sz="1600" i="1" dirty="0">
                <a:solidFill>
                  <a:schemeClr val="tx2"/>
                </a:solidFill>
                <a:effectLst/>
                <a:latin typeface="+mj-lt"/>
                <a:ea typeface="SimSun" panose="02010600030101010101" pitchFamily="2" charset="-122"/>
                <a:cs typeface="font1014"/>
              </a:rPr>
              <a:t>University Hill, 81100, Mytilene, Greece</a:t>
            </a:r>
            <a:r>
              <a:rPr lang="en-US" sz="1600" dirty="0">
                <a:solidFill>
                  <a:schemeClr val="tx2"/>
                </a:solidFill>
                <a:effectLst/>
                <a:latin typeface="+mj-lt"/>
                <a:ea typeface="SimSun" panose="02010600030101010101" pitchFamily="2" charset="-122"/>
                <a:cs typeface="font1014"/>
              </a:rPr>
              <a:t>, </a:t>
            </a:r>
            <a:r>
              <a:rPr lang="en-US" sz="1600" u="sng" dirty="0">
                <a:solidFill>
                  <a:schemeClr val="tx2"/>
                </a:solidFill>
                <a:effectLst/>
                <a:latin typeface="+mj-lt"/>
                <a:ea typeface="SimSun" panose="02010600030101010101" pitchFamily="2" charset="-122"/>
                <a:cs typeface="font1014"/>
              </a:rPr>
              <a:t>akizos@aegean.gr</a:t>
            </a:r>
            <a:endParaRPr lang="el-GR" sz="1600" dirty="0">
              <a:solidFill>
                <a:schemeClr val="tx2"/>
              </a:solidFill>
              <a:effectLst/>
              <a:latin typeface="+mj-lt"/>
              <a:ea typeface="SimSun" panose="02010600030101010101" pitchFamily="2" charset="-122"/>
              <a:cs typeface="font1014"/>
            </a:endParaRPr>
          </a:p>
          <a:p>
            <a:pPr algn="ctr">
              <a:spcAft>
                <a:spcPts val="800"/>
              </a:spcAft>
            </a:pPr>
            <a:r>
              <a:rPr lang="en-US" sz="1600" b="1" dirty="0" err="1">
                <a:solidFill>
                  <a:schemeClr val="tx2"/>
                </a:solidFill>
                <a:effectLst/>
                <a:latin typeface="+mj-lt"/>
                <a:ea typeface="SimSun" panose="02010600030101010101" pitchFamily="2" charset="-122"/>
                <a:cs typeface="font1014"/>
              </a:rPr>
              <a:t>Ioannis</a:t>
            </a:r>
            <a:r>
              <a:rPr lang="en-US" sz="1600" b="1" dirty="0">
                <a:solidFill>
                  <a:schemeClr val="tx2"/>
                </a:solidFill>
                <a:effectLst/>
                <a:latin typeface="+mj-lt"/>
                <a:ea typeface="SimSun" panose="02010600030101010101" pitchFamily="2" charset="-122"/>
                <a:cs typeface="font1014"/>
              </a:rPr>
              <a:t> KATSOUNIS, </a:t>
            </a:r>
            <a:r>
              <a:rPr lang="en-US" sz="1600" i="1" dirty="0">
                <a:solidFill>
                  <a:schemeClr val="tx2"/>
                </a:solidFill>
                <a:effectLst/>
                <a:latin typeface="+mj-lt"/>
                <a:ea typeface="SimSun" panose="02010600030101010101" pitchFamily="2" charset="-122"/>
                <a:cs typeface="font1014"/>
              </a:rPr>
              <a:t>PhD Student, Department of Shipping, Trade and Transport, </a:t>
            </a:r>
            <a:br>
              <a:rPr lang="en-US" sz="1600" i="1" dirty="0">
                <a:solidFill>
                  <a:schemeClr val="tx2"/>
                </a:solidFill>
                <a:effectLst/>
                <a:latin typeface="+mj-lt"/>
                <a:ea typeface="SimSun" panose="02010600030101010101" pitchFamily="2" charset="-122"/>
                <a:cs typeface="font1014"/>
              </a:rPr>
            </a:br>
            <a:r>
              <a:rPr lang="en-US" sz="1600" i="1" dirty="0">
                <a:solidFill>
                  <a:schemeClr val="tx2"/>
                </a:solidFill>
                <a:effectLst/>
                <a:latin typeface="+mj-lt"/>
                <a:ea typeface="SimSun" panose="02010600030101010101" pitchFamily="2" charset="-122"/>
                <a:cs typeface="font1014"/>
              </a:rPr>
              <a:t>University of the Aegean, 82132, Chios, Mytilene, Greece</a:t>
            </a:r>
            <a:r>
              <a:rPr lang="en-US" sz="1600" dirty="0">
                <a:solidFill>
                  <a:schemeClr val="tx2"/>
                </a:solidFill>
                <a:effectLst/>
                <a:latin typeface="+mj-lt"/>
                <a:ea typeface="SimSun" panose="02010600030101010101" pitchFamily="2" charset="-122"/>
                <a:cs typeface="font1014"/>
              </a:rPr>
              <a:t>, </a:t>
            </a:r>
            <a:r>
              <a:rPr lang="en-US" sz="1600" u="sng" dirty="0">
                <a:solidFill>
                  <a:schemeClr val="tx2"/>
                </a:solidFill>
                <a:effectLst/>
                <a:latin typeface="+mj-lt"/>
                <a:ea typeface="SimSun" panose="02010600030101010101" pitchFamily="2" charset="-122"/>
                <a:cs typeface="font1014"/>
                <a:hlinkClick r:id="rId5"/>
              </a:rPr>
              <a:t>ykatsounis@stt.aegean.gr</a:t>
            </a:r>
            <a:endParaRPr lang="el-GR" sz="1600" dirty="0">
              <a:solidFill>
                <a:schemeClr val="tx2"/>
              </a:solidFill>
              <a:effectLst/>
              <a:latin typeface="+mj-lt"/>
              <a:ea typeface="SimSun" panose="02010600030101010101" pitchFamily="2" charset="-122"/>
              <a:cs typeface="font1014"/>
            </a:endParaRPr>
          </a:p>
          <a:p>
            <a:pPr algn="ctr">
              <a:spcAft>
                <a:spcPts val="800"/>
              </a:spcAft>
            </a:pPr>
            <a:r>
              <a:rPr lang="en-US" sz="1600" b="1" dirty="0">
                <a:solidFill>
                  <a:schemeClr val="tx2"/>
                </a:solidFill>
                <a:effectLst/>
                <a:latin typeface="+mj-lt"/>
                <a:ea typeface="SimSun" panose="02010600030101010101" pitchFamily="2" charset="-122"/>
                <a:cs typeface="font1014"/>
              </a:rPr>
              <a:t>Maria LEKAKOU, </a:t>
            </a:r>
            <a:r>
              <a:rPr lang="en-US" sz="1600" i="1" dirty="0">
                <a:solidFill>
                  <a:schemeClr val="tx2"/>
                </a:solidFill>
                <a:effectLst/>
                <a:latin typeface="+mj-lt"/>
                <a:ea typeface="SimSun" panose="02010600030101010101" pitchFamily="2" charset="-122"/>
                <a:cs typeface="font1014"/>
              </a:rPr>
              <a:t>Professor, Department of Shipping, Trade and Transport, </a:t>
            </a:r>
            <a:br>
              <a:rPr lang="en-US" sz="1600" i="1" dirty="0">
                <a:solidFill>
                  <a:schemeClr val="tx2"/>
                </a:solidFill>
                <a:effectLst/>
                <a:latin typeface="+mj-lt"/>
                <a:ea typeface="SimSun" panose="02010600030101010101" pitchFamily="2" charset="-122"/>
                <a:cs typeface="font1014"/>
              </a:rPr>
            </a:br>
            <a:r>
              <a:rPr lang="en-US" sz="1600" i="1" dirty="0">
                <a:solidFill>
                  <a:schemeClr val="tx2"/>
                </a:solidFill>
                <a:effectLst/>
                <a:latin typeface="+mj-lt"/>
                <a:ea typeface="SimSun" panose="02010600030101010101" pitchFamily="2" charset="-122"/>
                <a:cs typeface="font1014"/>
              </a:rPr>
              <a:t>University of the Aegean, 82132, Chios, Mytilene, Greece</a:t>
            </a:r>
            <a:r>
              <a:rPr lang="en-US" sz="1600" dirty="0">
                <a:solidFill>
                  <a:schemeClr val="tx2"/>
                </a:solidFill>
                <a:effectLst/>
                <a:latin typeface="+mj-lt"/>
                <a:ea typeface="SimSun" panose="02010600030101010101" pitchFamily="2" charset="-122"/>
                <a:cs typeface="font1014"/>
              </a:rPr>
              <a:t>, </a:t>
            </a:r>
            <a:r>
              <a:rPr lang="en-US" sz="1600" u="sng" dirty="0">
                <a:solidFill>
                  <a:schemeClr val="tx2"/>
                </a:solidFill>
                <a:effectLst/>
                <a:latin typeface="+mj-lt"/>
                <a:ea typeface="SimSun" panose="02010600030101010101" pitchFamily="2" charset="-122"/>
                <a:cs typeface="font1014"/>
                <a:hlinkClick r:id="rId6"/>
              </a:rPr>
              <a:t>mlek@aegean.gr</a:t>
            </a:r>
            <a:endParaRPr lang="el-GR" sz="1600" dirty="0">
              <a:solidFill>
                <a:schemeClr val="tx2"/>
              </a:solidFill>
              <a:effectLst/>
              <a:latin typeface="+mj-lt"/>
              <a:ea typeface="SimSun" panose="02010600030101010101" pitchFamily="2" charset="-122"/>
              <a:cs typeface="font1014"/>
            </a:endParaRPr>
          </a:p>
          <a:p>
            <a:pPr algn="ctr">
              <a:spcAft>
                <a:spcPts val="800"/>
              </a:spcAft>
            </a:pPr>
            <a:r>
              <a:rPr lang="en-US" sz="1600" b="1" dirty="0">
                <a:solidFill>
                  <a:schemeClr val="tx2"/>
                </a:solidFill>
                <a:effectLst/>
                <a:latin typeface="+mj-lt"/>
                <a:ea typeface="SimSun" panose="02010600030101010101" pitchFamily="2" charset="-122"/>
                <a:cs typeface="font1014"/>
              </a:rPr>
              <a:t>Michael CHATZIEFSTATHIOU, </a:t>
            </a:r>
            <a:br>
              <a:rPr lang="en-US" sz="1600" b="1" dirty="0">
                <a:solidFill>
                  <a:schemeClr val="tx2"/>
                </a:solidFill>
                <a:effectLst/>
                <a:latin typeface="+mj-lt"/>
                <a:ea typeface="SimSun" panose="02010600030101010101" pitchFamily="2" charset="-122"/>
                <a:cs typeface="font1014"/>
              </a:rPr>
            </a:br>
            <a:r>
              <a:rPr lang="en-US" sz="1600" i="1" dirty="0">
                <a:solidFill>
                  <a:schemeClr val="tx2"/>
                </a:solidFill>
                <a:effectLst/>
                <a:latin typeface="+mj-lt"/>
                <a:ea typeface="SimSun" panose="02010600030101010101" pitchFamily="2" charset="-122"/>
                <a:cs typeface="font1014"/>
              </a:rPr>
              <a:t>Department of Environment, University of the Aegean, University Hill, 81100, Mytilene, Greece</a:t>
            </a:r>
            <a:r>
              <a:rPr lang="en-US" sz="1600" dirty="0">
                <a:solidFill>
                  <a:schemeClr val="tx2"/>
                </a:solidFill>
                <a:effectLst/>
                <a:latin typeface="+mj-lt"/>
                <a:ea typeface="SimSun" panose="02010600030101010101" pitchFamily="2" charset="-122"/>
                <a:cs typeface="font1014"/>
              </a:rPr>
              <a:t>, </a:t>
            </a:r>
            <a:r>
              <a:rPr lang="en-US" sz="1600" u="sng" dirty="0">
                <a:solidFill>
                  <a:schemeClr val="tx2"/>
                </a:solidFill>
                <a:effectLst/>
                <a:latin typeface="+mj-lt"/>
                <a:ea typeface="SimSun" panose="02010600030101010101" pitchFamily="2" charset="-122"/>
                <a:cs typeface="font1014"/>
                <a:hlinkClick r:id="rId7"/>
              </a:rPr>
              <a:t>mhatzi@env.aegean.gr</a:t>
            </a:r>
            <a:endParaRPr lang="el-GR" sz="1600" dirty="0">
              <a:solidFill>
                <a:schemeClr val="tx2"/>
              </a:solidFill>
              <a:latin typeface="+mj-lt"/>
            </a:endParaRPr>
          </a:p>
        </p:txBody>
      </p:sp>
      <p:grpSp>
        <p:nvGrpSpPr>
          <p:cNvPr id="41" name="Group 40">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42" name="Freeform: Shape 41">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5" name="Freeform: Shape 44">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Θέση αριθμού διαφάνειας 3">
            <a:extLst>
              <a:ext uri="{FF2B5EF4-FFF2-40B4-BE49-F238E27FC236}">
                <a16:creationId xmlns:a16="http://schemas.microsoft.com/office/drawing/2014/main" id="{7DA12B7C-6201-41DE-A86D-D734EC088039}"/>
              </a:ext>
            </a:extLst>
          </p:cNvPr>
          <p:cNvSpPr>
            <a:spLocks noGrp="1"/>
          </p:cNvSpPr>
          <p:nvPr>
            <p:ph type="sldNum" sz="quarter" idx="12"/>
          </p:nvPr>
        </p:nvSpPr>
        <p:spPr>
          <a:xfrm>
            <a:off x="8610600" y="6356350"/>
            <a:ext cx="2743200" cy="365125"/>
          </a:xfrm>
        </p:spPr>
        <p:txBody>
          <a:bodyPr>
            <a:normAutofit/>
          </a:bodyPr>
          <a:lstStyle/>
          <a:p>
            <a:pPr>
              <a:spcAft>
                <a:spcPts val="600"/>
              </a:spcAft>
            </a:pPr>
            <a:fld id="{2C558ABC-D8AC-4655-AAB7-72B20E07D901}" type="slidenum">
              <a:rPr lang="el-GR"/>
              <a:pPr>
                <a:spcAft>
                  <a:spcPts val="600"/>
                </a:spcAft>
              </a:pPr>
              <a:t>2</a:t>
            </a:fld>
            <a:endParaRPr lang="el-GR"/>
          </a:p>
        </p:txBody>
      </p:sp>
    </p:spTree>
    <p:extLst>
      <p:ext uri="{BB962C8B-B14F-4D97-AF65-F5344CB8AC3E}">
        <p14:creationId xmlns:p14="http://schemas.microsoft.com/office/powerpoint/2010/main" val="3719994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5971003-5BA5-4FC4-94B4-8840D7B58A52}"/>
              </a:ext>
            </a:extLst>
          </p:cNvPr>
          <p:cNvSpPr>
            <a:spLocks noGrp="1"/>
          </p:cNvSpPr>
          <p:nvPr>
            <p:ph type="title"/>
          </p:nvPr>
        </p:nvSpPr>
        <p:spPr>
          <a:xfrm>
            <a:off x="2974916" y="258417"/>
            <a:ext cx="5754696" cy="1029336"/>
          </a:xfrm>
        </p:spPr>
        <p:txBody>
          <a:bodyPr>
            <a:normAutofit/>
          </a:bodyPr>
          <a:lstStyle/>
          <a:p>
            <a:pPr algn="ctr"/>
            <a:r>
              <a:rPr lang="en-US" sz="3600" b="1">
                <a:solidFill>
                  <a:schemeClr val="tx2"/>
                </a:solidFill>
                <a:latin typeface="Arial Narrow" panose="020B0606020202030204" pitchFamily="34" charset="0"/>
              </a:rPr>
              <a:t>Introduction</a:t>
            </a:r>
            <a:endParaRPr lang="el-GR" sz="3600" b="1" dirty="0">
              <a:solidFill>
                <a:schemeClr val="tx2"/>
              </a:solidFill>
              <a:latin typeface="Arial Narrow" panose="020B0606020202030204" pitchFamily="34" charset="0"/>
            </a:endParaRPr>
          </a:p>
        </p:txBody>
      </p:sp>
      <p:grpSp>
        <p:nvGrpSpPr>
          <p:cNvPr id="10"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Θέση περιεχομένου 2">
            <a:extLst>
              <a:ext uri="{FF2B5EF4-FFF2-40B4-BE49-F238E27FC236}">
                <a16:creationId xmlns:a16="http://schemas.microsoft.com/office/drawing/2014/main" id="{7F985970-F1A9-4C6B-8E5C-328329BAF1A3}"/>
              </a:ext>
            </a:extLst>
          </p:cNvPr>
          <p:cNvSpPr>
            <a:spLocks noGrp="1"/>
          </p:cNvSpPr>
          <p:nvPr>
            <p:ph idx="1"/>
          </p:nvPr>
        </p:nvSpPr>
        <p:spPr>
          <a:xfrm>
            <a:off x="425202" y="1303821"/>
            <a:ext cx="11341290" cy="5195705"/>
          </a:xfrm>
        </p:spPr>
        <p:txBody>
          <a:bodyPr anchor="t">
            <a:noAutofit/>
          </a:bodyPr>
          <a:lstStyle/>
          <a:p>
            <a:pPr algn="just">
              <a:lnSpc>
                <a:spcPct val="170000"/>
              </a:lnSpc>
            </a:pPr>
            <a:r>
              <a:rPr lang="en-US" sz="1500" b="1" i="1" dirty="0">
                <a:solidFill>
                  <a:schemeClr val="accent5">
                    <a:lumMod val="75000"/>
                  </a:schemeClr>
                </a:solidFill>
                <a:effectLst/>
                <a:latin typeface="+mj-lt"/>
                <a:ea typeface="SimSun" panose="02010600030101010101" pitchFamily="2" charset="-122"/>
              </a:rPr>
              <a:t>What is an island? </a:t>
            </a:r>
            <a:r>
              <a:rPr lang="en-US" sz="1500" dirty="0">
                <a:solidFill>
                  <a:schemeClr val="accent5">
                    <a:lumMod val="75000"/>
                  </a:schemeClr>
                </a:solidFill>
                <a:effectLst/>
                <a:latin typeface="+mj-lt"/>
                <a:ea typeface="SimSun" panose="02010600030101010101" pitchFamily="2" charset="-122"/>
              </a:rPr>
              <a:t>It is a part of a land surrounded by water. This is – perhaps – the most plain geographical term that can be used to describe this concept. Is, nowadays, the “island” a prominent structural unit of scientific analysis or is it still a rather neglected research theme under a continuous (re)definition process in an effort to enhance the visibility of this geographical entity as a "place" ?</a:t>
            </a:r>
            <a:endParaRPr lang="el-GR" sz="1500" dirty="0">
              <a:solidFill>
                <a:schemeClr val="accent5">
                  <a:lumMod val="75000"/>
                </a:schemeClr>
              </a:solidFill>
              <a:latin typeface="+mj-lt"/>
              <a:ea typeface="Calibri" panose="020F0502020204030204" pitchFamily="34" charset="0"/>
              <a:cs typeface="Arial" panose="020B0604020202020204" pitchFamily="34" charset="0"/>
            </a:endParaRPr>
          </a:p>
          <a:p>
            <a:pPr algn="just">
              <a:lnSpc>
                <a:spcPct val="170000"/>
              </a:lnSpc>
            </a:pPr>
            <a:r>
              <a:rPr lang="en-US" sz="1500" dirty="0">
                <a:solidFill>
                  <a:schemeClr val="accent5">
                    <a:lumMod val="75000"/>
                  </a:schemeClr>
                </a:solidFill>
                <a:effectLst/>
                <a:latin typeface="+mj-lt"/>
                <a:ea typeface="SimSun" panose="02010600030101010101" pitchFamily="2" charset="-122"/>
              </a:rPr>
              <a:t>Indeed, a theoretical reflection on the "worlds" of the islands, according to which they must be studied “on their own terms” (and consequently on the terms of the islanders) has not spread as much as expected, despite the great and often intense international debate about destinations, coastal areas, and the blue economy, that is constantly feeding today and other research fields such as tourism. </a:t>
            </a:r>
          </a:p>
          <a:p>
            <a:pPr algn="just">
              <a:lnSpc>
                <a:spcPct val="170000"/>
              </a:lnSpc>
            </a:pPr>
            <a:r>
              <a:rPr lang="en-US" sz="1500" dirty="0">
                <a:solidFill>
                  <a:schemeClr val="accent5">
                    <a:lumMod val="75000"/>
                  </a:schemeClr>
                </a:solidFill>
                <a:effectLst/>
                <a:latin typeface="+mj-lt"/>
                <a:ea typeface="SimSun" panose="02010600030101010101" pitchFamily="2" charset="-122"/>
                <a:cs typeface="font1014"/>
              </a:rPr>
              <a:t>On a practical level, the importance of exploring citizens' attitudes and perceptions of issues regarding “places” is directly related to place management and promotion issues, and therefore has a direct implementation in the field of applicable public policies and local development strategies. In general, the preliminary findings of the extensive study demonstrate that neither the word "island" nor the concept of "insularity" for most populations - targets studied here are considered synonymous with exclusion and a set of negative concepts, which reinforce the narrative that wants insularity to be in its entirety a "handicap" that does not perceive islanders such from the general population, and consequently not favor island areas.</a:t>
            </a:r>
            <a:endParaRPr lang="el-GR" sz="1500" dirty="0">
              <a:solidFill>
                <a:schemeClr val="accent5">
                  <a:lumMod val="75000"/>
                </a:schemeClr>
              </a:solidFill>
              <a:effectLst/>
              <a:latin typeface="+mj-lt"/>
              <a:ea typeface="SimSun" panose="02010600030101010101" pitchFamily="2" charset="-122"/>
              <a:cs typeface="font1014"/>
            </a:endParaRP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Θέση αριθμού διαφάνειας 3">
            <a:extLst>
              <a:ext uri="{FF2B5EF4-FFF2-40B4-BE49-F238E27FC236}">
                <a16:creationId xmlns:a16="http://schemas.microsoft.com/office/drawing/2014/main" id="{58E60BFA-B4D9-4FCA-BFA9-C011989EFB64}"/>
              </a:ext>
            </a:extLst>
          </p:cNvPr>
          <p:cNvSpPr>
            <a:spLocks noGrp="1"/>
          </p:cNvSpPr>
          <p:nvPr>
            <p:ph type="sldNum" sz="quarter" idx="12"/>
          </p:nvPr>
        </p:nvSpPr>
        <p:spPr/>
        <p:txBody>
          <a:bodyPr/>
          <a:lstStyle/>
          <a:p>
            <a:fld id="{2C558ABC-D8AC-4655-AAB7-72B20E07D901}" type="slidenum">
              <a:rPr lang="el-GR" smtClean="0"/>
              <a:t>3</a:t>
            </a:fld>
            <a:endParaRPr lang="el-GR"/>
          </a:p>
        </p:txBody>
      </p:sp>
    </p:spTree>
    <p:extLst>
      <p:ext uri="{BB962C8B-B14F-4D97-AF65-F5344CB8AC3E}">
        <p14:creationId xmlns:p14="http://schemas.microsoft.com/office/powerpoint/2010/main" val="3993257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14" name="Freeform: Shape 13">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Τίτλος 1">
            <a:extLst>
              <a:ext uri="{FF2B5EF4-FFF2-40B4-BE49-F238E27FC236}">
                <a16:creationId xmlns:a16="http://schemas.microsoft.com/office/drawing/2014/main" id="{83D65506-1CCD-48A6-B31C-915EC515FF88}"/>
              </a:ext>
            </a:extLst>
          </p:cNvPr>
          <p:cNvSpPr>
            <a:spLocks noGrp="1"/>
          </p:cNvSpPr>
          <p:nvPr>
            <p:ph type="title"/>
          </p:nvPr>
        </p:nvSpPr>
        <p:spPr>
          <a:xfrm>
            <a:off x="804672" y="2023236"/>
            <a:ext cx="3659777" cy="2820908"/>
          </a:xfrm>
        </p:spPr>
        <p:txBody>
          <a:bodyPr>
            <a:normAutofit/>
          </a:bodyPr>
          <a:lstStyle/>
          <a:p>
            <a:r>
              <a:rPr lang="en-US" sz="4000" i="1" dirty="0">
                <a:solidFill>
                  <a:schemeClr val="tx2"/>
                </a:solidFill>
                <a:latin typeface="Arial Narrow" panose="020B0606020202030204" pitchFamily="34" charset="0"/>
              </a:rPr>
              <a:t>Islands on “their own terms”? </a:t>
            </a:r>
            <a:br>
              <a:rPr lang="el-GR" sz="4000" i="1" dirty="0">
                <a:solidFill>
                  <a:schemeClr val="tx2"/>
                </a:solidFill>
                <a:latin typeface="Arial Narrow" panose="020B0606020202030204" pitchFamily="34" charset="0"/>
              </a:rPr>
            </a:br>
            <a:r>
              <a:rPr lang="en-US" sz="2400" b="1" i="1" dirty="0">
                <a:solidFill>
                  <a:schemeClr val="tx2"/>
                </a:solidFill>
                <a:latin typeface="Arial Narrow" panose="020B0606020202030204" pitchFamily="34" charset="0"/>
              </a:rPr>
              <a:t>What does this mean in practice?</a:t>
            </a:r>
            <a:endParaRPr lang="el-GR" sz="4000" b="1" i="1" dirty="0">
              <a:solidFill>
                <a:schemeClr val="tx2"/>
              </a:solidFill>
              <a:latin typeface="Arial Narrow" panose="020B0606020202030204" pitchFamily="34" charset="0"/>
            </a:endParaRPr>
          </a:p>
        </p:txBody>
      </p:sp>
      <p:graphicFrame>
        <p:nvGraphicFramePr>
          <p:cNvPr id="5" name="Θέση περιεχομένου 2">
            <a:extLst>
              <a:ext uri="{FF2B5EF4-FFF2-40B4-BE49-F238E27FC236}">
                <a16:creationId xmlns:a16="http://schemas.microsoft.com/office/drawing/2014/main" id="{27D1CB54-A68D-4B75-9A3A-C5806C4916A0}"/>
              </a:ext>
            </a:extLst>
          </p:cNvPr>
          <p:cNvGraphicFramePr>
            <a:graphicFrameLocks noGrp="1"/>
          </p:cNvGraphicFramePr>
          <p:nvPr>
            <p:ph idx="1"/>
            <p:extLst>
              <p:ext uri="{D42A27DB-BD31-4B8C-83A1-F6EECF244321}">
                <p14:modId xmlns:p14="http://schemas.microsoft.com/office/powerpoint/2010/main" val="754012049"/>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Θέση αριθμού διαφάνειας 2">
            <a:extLst>
              <a:ext uri="{FF2B5EF4-FFF2-40B4-BE49-F238E27FC236}">
                <a16:creationId xmlns:a16="http://schemas.microsoft.com/office/drawing/2014/main" id="{4A1DBA47-9995-4A6B-B84C-65EC140A9368}"/>
              </a:ext>
            </a:extLst>
          </p:cNvPr>
          <p:cNvSpPr>
            <a:spLocks noGrp="1"/>
          </p:cNvSpPr>
          <p:nvPr>
            <p:ph type="sldNum" sz="quarter" idx="12"/>
          </p:nvPr>
        </p:nvSpPr>
        <p:spPr/>
        <p:txBody>
          <a:bodyPr/>
          <a:lstStyle/>
          <a:p>
            <a:fld id="{2C558ABC-D8AC-4655-AAB7-72B20E07D901}" type="slidenum">
              <a:rPr lang="el-GR" smtClean="0"/>
              <a:t>4</a:t>
            </a:fld>
            <a:endParaRPr lang="el-GR"/>
          </a:p>
        </p:txBody>
      </p:sp>
    </p:spTree>
    <p:extLst>
      <p:ext uri="{BB962C8B-B14F-4D97-AF65-F5344CB8AC3E}">
        <p14:creationId xmlns:p14="http://schemas.microsoft.com/office/powerpoint/2010/main" val="400803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D39DD-6DB3-4A7C-8159-2CBE1AFB1C9C}"/>
              </a:ext>
            </a:extLst>
          </p:cNvPr>
          <p:cNvSpPr>
            <a:spLocks noGrp="1"/>
          </p:cNvSpPr>
          <p:nvPr>
            <p:ph type="title"/>
          </p:nvPr>
        </p:nvSpPr>
        <p:spPr>
          <a:xfrm>
            <a:off x="838200" y="365126"/>
            <a:ext cx="10515600" cy="568064"/>
          </a:xfrm>
        </p:spPr>
        <p:txBody>
          <a:bodyPr>
            <a:normAutofit/>
          </a:bodyPr>
          <a:lstStyle/>
          <a:p>
            <a:r>
              <a:rPr lang="en-US" sz="2800" b="1" dirty="0">
                <a:solidFill>
                  <a:schemeClr val="accent1">
                    <a:lumMod val="75000"/>
                  </a:schemeClr>
                </a:solidFill>
                <a:latin typeface="Arial Narrow" panose="020B0606020202030204" pitchFamily="34" charset="0"/>
              </a:rPr>
              <a:t>Islands, Islanders &amp; Insularity/ Islandness</a:t>
            </a:r>
            <a:r>
              <a:rPr lang="el-GR" sz="2800" b="1" dirty="0">
                <a:solidFill>
                  <a:schemeClr val="accent1">
                    <a:lumMod val="75000"/>
                  </a:schemeClr>
                </a:solidFill>
                <a:latin typeface="Arial Narrow" panose="020B0606020202030204" pitchFamily="34" charset="0"/>
              </a:rPr>
              <a:t>: </a:t>
            </a:r>
            <a:r>
              <a:rPr lang="en-US" sz="2800" b="1" dirty="0">
                <a:solidFill>
                  <a:schemeClr val="accent1">
                    <a:lumMod val="75000"/>
                  </a:schemeClr>
                </a:solidFill>
                <a:latin typeface="Arial Narrow" panose="020B0606020202030204" pitchFamily="34" charset="0"/>
              </a:rPr>
              <a:t>Starting remarks</a:t>
            </a:r>
            <a:endParaRPr lang="el-GR" sz="2800" b="1" dirty="0">
              <a:solidFill>
                <a:schemeClr val="accent1">
                  <a:lumMod val="75000"/>
                </a:schemeClr>
              </a:solidFill>
              <a:latin typeface="Arial Narrow" panose="020B0606020202030204" pitchFamily="34" charset="0"/>
            </a:endParaRPr>
          </a:p>
        </p:txBody>
      </p:sp>
      <p:graphicFrame>
        <p:nvGraphicFramePr>
          <p:cNvPr id="6" name="Θέση περιεχομένου 2">
            <a:extLst>
              <a:ext uri="{FF2B5EF4-FFF2-40B4-BE49-F238E27FC236}">
                <a16:creationId xmlns:a16="http://schemas.microsoft.com/office/drawing/2014/main" id="{F2020AA7-D19A-4C82-8855-E97372A027C6}"/>
              </a:ext>
            </a:extLst>
          </p:cNvPr>
          <p:cNvGraphicFramePr>
            <a:graphicFrameLocks noGrp="1"/>
          </p:cNvGraphicFramePr>
          <p:nvPr>
            <p:ph idx="1"/>
            <p:extLst>
              <p:ext uri="{D42A27DB-BD31-4B8C-83A1-F6EECF244321}">
                <p14:modId xmlns:p14="http://schemas.microsoft.com/office/powerpoint/2010/main" val="4144234981"/>
              </p:ext>
            </p:extLst>
          </p:nvPr>
        </p:nvGraphicFramePr>
        <p:xfrm>
          <a:off x="400833" y="1515648"/>
          <a:ext cx="11311003" cy="5085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Θέση αριθμού διαφάνειας 3">
            <a:extLst>
              <a:ext uri="{FF2B5EF4-FFF2-40B4-BE49-F238E27FC236}">
                <a16:creationId xmlns:a16="http://schemas.microsoft.com/office/drawing/2014/main" id="{714CEE2B-2A07-4759-9227-DDA70B5CA043}"/>
              </a:ext>
            </a:extLst>
          </p:cNvPr>
          <p:cNvSpPr>
            <a:spLocks noGrp="1"/>
          </p:cNvSpPr>
          <p:nvPr>
            <p:ph type="sldNum" sz="quarter" idx="12"/>
          </p:nvPr>
        </p:nvSpPr>
        <p:spPr/>
        <p:txBody>
          <a:bodyPr/>
          <a:lstStyle/>
          <a:p>
            <a:fld id="{2C558ABC-D8AC-4655-AAB7-72B20E07D901}" type="slidenum">
              <a:rPr lang="el-GR" smtClean="0"/>
              <a:t>5</a:t>
            </a:fld>
            <a:endParaRPr lang="el-GR"/>
          </a:p>
        </p:txBody>
      </p:sp>
    </p:spTree>
    <p:extLst>
      <p:ext uri="{BB962C8B-B14F-4D97-AF65-F5344CB8AC3E}">
        <p14:creationId xmlns:p14="http://schemas.microsoft.com/office/powerpoint/2010/main" val="83223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Τίτλος 1">
            <a:extLst>
              <a:ext uri="{FF2B5EF4-FFF2-40B4-BE49-F238E27FC236}">
                <a16:creationId xmlns:a16="http://schemas.microsoft.com/office/drawing/2014/main" id="{486A2308-F943-44D3-877C-C259D0205804}"/>
              </a:ext>
            </a:extLst>
          </p:cNvPr>
          <p:cNvSpPr>
            <a:spLocks noGrp="1"/>
          </p:cNvSpPr>
          <p:nvPr>
            <p:ph type="title"/>
          </p:nvPr>
        </p:nvSpPr>
        <p:spPr>
          <a:xfrm>
            <a:off x="2491191" y="438230"/>
            <a:ext cx="9833548" cy="584178"/>
          </a:xfrm>
        </p:spPr>
        <p:txBody>
          <a:bodyPr anchor="b">
            <a:normAutofit fontScale="90000"/>
          </a:bodyPr>
          <a:lstStyle/>
          <a:p>
            <a:pPr algn="ctr"/>
            <a:r>
              <a:rPr lang="en-US" sz="3600" dirty="0">
                <a:solidFill>
                  <a:schemeClr val="tx2"/>
                </a:solidFill>
                <a:latin typeface="Arial Narrow" panose="020B0606020202030204" pitchFamily="34" charset="0"/>
              </a:rPr>
              <a:t>Research question &amp; research gaps</a:t>
            </a:r>
            <a:endParaRPr lang="el-GR" sz="3600" dirty="0">
              <a:solidFill>
                <a:schemeClr val="tx2"/>
              </a:solidFill>
              <a:latin typeface="Arial Narrow" panose="020B0606020202030204" pitchFamily="34" charset="0"/>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Θέση περιεχομένου 2">
            <a:extLst>
              <a:ext uri="{FF2B5EF4-FFF2-40B4-BE49-F238E27FC236}">
                <a16:creationId xmlns:a16="http://schemas.microsoft.com/office/drawing/2014/main" id="{70CEF20E-1BB8-4A20-B28D-F33C049E7B12}"/>
              </a:ext>
            </a:extLst>
          </p:cNvPr>
          <p:cNvSpPr>
            <a:spLocks noGrp="1"/>
          </p:cNvSpPr>
          <p:nvPr>
            <p:ph idx="1"/>
          </p:nvPr>
        </p:nvSpPr>
        <p:spPr>
          <a:xfrm>
            <a:off x="3153800" y="1253740"/>
            <a:ext cx="7779243" cy="2457269"/>
          </a:xfrm>
        </p:spPr>
        <p:txBody>
          <a:bodyPr>
            <a:normAutofit/>
          </a:bodyPr>
          <a:lstStyle/>
          <a:p>
            <a:r>
              <a:rPr lang="en-US" sz="2000" dirty="0">
                <a:solidFill>
                  <a:schemeClr val="tx2"/>
                </a:solidFill>
                <a:latin typeface="Arial Narrow" panose="020B0606020202030204" pitchFamily="34" charset="0"/>
              </a:rPr>
              <a:t>What is after all an island? </a:t>
            </a:r>
          </a:p>
          <a:p>
            <a:pPr lvl="1"/>
            <a:r>
              <a:rPr lang="en-US" sz="1600" dirty="0">
                <a:solidFill>
                  <a:schemeClr val="tx2"/>
                </a:solidFill>
                <a:latin typeface="Arial Narrow" panose="020B0606020202030204" pitchFamily="34" charset="0"/>
              </a:rPr>
              <a:t>Is it a piece of land surrounded by water? </a:t>
            </a:r>
          </a:p>
          <a:p>
            <a:pPr lvl="1"/>
            <a:r>
              <a:rPr lang="en-US" sz="1600" dirty="0">
                <a:solidFill>
                  <a:schemeClr val="tx2"/>
                </a:solidFill>
                <a:latin typeface="Arial Narrow" panose="020B0606020202030204" pitchFamily="34" charset="0"/>
              </a:rPr>
              <a:t>Is it a geographical entity? Is it a construction of the mind? Is it both at the same time? </a:t>
            </a:r>
          </a:p>
          <a:p>
            <a:pPr lvl="1"/>
            <a:r>
              <a:rPr lang="en-US" sz="1600" dirty="0">
                <a:solidFill>
                  <a:schemeClr val="tx2"/>
                </a:solidFill>
                <a:latin typeface="Arial Narrow" panose="020B0606020202030204" pitchFamily="34" charset="0"/>
              </a:rPr>
              <a:t>Is it holidays?</a:t>
            </a:r>
          </a:p>
          <a:p>
            <a:pPr lvl="1"/>
            <a:r>
              <a:rPr lang="en-US" sz="1600" dirty="0">
                <a:solidFill>
                  <a:schemeClr val="tx2"/>
                </a:solidFill>
                <a:latin typeface="Arial Narrow" panose="020B0606020202030204" pitchFamily="34" charset="0"/>
              </a:rPr>
              <a:t>Is it culture?</a:t>
            </a:r>
          </a:p>
          <a:p>
            <a:pPr lvl="1"/>
            <a:r>
              <a:rPr lang="en-US" sz="1600" dirty="0">
                <a:solidFill>
                  <a:schemeClr val="tx2"/>
                </a:solidFill>
                <a:latin typeface="Arial Narrow" panose="020B0606020202030204" pitchFamily="34" charset="0"/>
              </a:rPr>
              <a:t>Is it sun and sand? </a:t>
            </a:r>
          </a:p>
          <a:p>
            <a:pPr lvl="1"/>
            <a:r>
              <a:rPr lang="en-US" sz="1600" dirty="0">
                <a:solidFill>
                  <a:schemeClr val="tx2"/>
                </a:solidFill>
                <a:latin typeface="Arial Narrow" panose="020B0606020202030204" pitchFamily="34" charset="0"/>
              </a:rPr>
              <a:t>Is it isolation?</a:t>
            </a:r>
          </a:p>
          <a:p>
            <a:pPr lvl="1"/>
            <a:r>
              <a:rPr lang="en-US" sz="1600" dirty="0">
                <a:solidFill>
                  <a:schemeClr val="tx2"/>
                </a:solidFill>
                <a:latin typeface="Arial Narrow" panose="020B0606020202030204" pitchFamily="34" charset="0"/>
              </a:rPr>
              <a:t>Is it heaven or hell? </a:t>
            </a:r>
            <a:endParaRPr lang="el-GR" sz="1600" dirty="0">
              <a:solidFill>
                <a:schemeClr val="tx2"/>
              </a:solidFill>
              <a:latin typeface="Arial Narrow" panose="020B0606020202030204" pitchFamily="34" charset="0"/>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Θέση περιεχομένου 2">
            <a:extLst>
              <a:ext uri="{FF2B5EF4-FFF2-40B4-BE49-F238E27FC236}">
                <a16:creationId xmlns:a16="http://schemas.microsoft.com/office/drawing/2014/main" id="{3691E7AB-3000-41E4-9F51-58EC5CF9FBC4}"/>
              </a:ext>
            </a:extLst>
          </p:cNvPr>
          <p:cNvSpPr txBox="1">
            <a:spLocks/>
          </p:cNvSpPr>
          <p:nvPr/>
        </p:nvSpPr>
        <p:spPr>
          <a:xfrm>
            <a:off x="1915800" y="4945511"/>
            <a:ext cx="7779243" cy="13174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000" i="1" dirty="0">
                <a:solidFill>
                  <a:schemeClr val="tx2"/>
                </a:solidFill>
                <a:latin typeface="Arial Narrow" panose="020B0606020202030204" pitchFamily="34" charset="0"/>
              </a:rPr>
              <a:t>Are there differences between the respondents' perceptions depending on whether they are permanent residents of an island or permanent residents of a mainland area?</a:t>
            </a:r>
            <a:endParaRPr lang="el-GR" sz="2000" i="1" dirty="0">
              <a:solidFill>
                <a:schemeClr val="tx2"/>
              </a:solidFill>
              <a:latin typeface="Arial Narrow" panose="020B0606020202030204" pitchFamily="34" charset="0"/>
            </a:endParaRPr>
          </a:p>
          <a:p>
            <a:pPr algn="r"/>
            <a:r>
              <a:rPr lang="en-US" sz="2000" i="1" dirty="0">
                <a:solidFill>
                  <a:schemeClr val="tx2"/>
                </a:solidFill>
                <a:latin typeface="Arial Narrow" panose="020B0606020202030204" pitchFamily="34" charset="0"/>
              </a:rPr>
              <a:t>How positively or negatively charged are the concepts of island and insularity?</a:t>
            </a:r>
            <a:endParaRPr lang="el-GR" sz="2000" i="1" dirty="0">
              <a:solidFill>
                <a:schemeClr val="tx2"/>
              </a:solidFill>
              <a:latin typeface="Arial Narrow" panose="020B0606020202030204" pitchFamily="34" charset="0"/>
            </a:endParaRPr>
          </a:p>
        </p:txBody>
      </p:sp>
      <p:pic>
        <p:nvPicPr>
          <p:cNvPr id="7" name="Εικόνα 6" descr="Εικόνα που περιέχει κείμενο, γλυπτική&#10;&#10;Περιγραφή που δημιουργήθηκε αυτόματα">
            <a:extLst>
              <a:ext uri="{FF2B5EF4-FFF2-40B4-BE49-F238E27FC236}">
                <a16:creationId xmlns:a16="http://schemas.microsoft.com/office/drawing/2014/main" id="{30FC0399-C5CE-4DDC-8EEE-1D603041AE38}"/>
              </a:ext>
            </a:extLst>
          </p:cNvPr>
          <p:cNvPicPr>
            <a:picLocks noChangeAspect="1"/>
          </p:cNvPicPr>
          <p:nvPr/>
        </p:nvPicPr>
        <p:blipFill>
          <a:blip r:embed="rId3">
            <a:clrChange>
              <a:clrFrom>
                <a:srgbClr val="FBFBFB"/>
              </a:clrFrom>
              <a:clrTo>
                <a:srgbClr val="FBFBFB">
                  <a:alpha val="0"/>
                </a:srgbClr>
              </a:clrTo>
            </a:clrChange>
            <a:alphaModFix/>
            <a:extLst>
              <a:ext uri="{BEBA8EAE-BF5A-486C-A8C5-ECC9F3942E4B}">
                <a14:imgProps xmlns:a14="http://schemas.microsoft.com/office/drawing/2010/main">
                  <a14:imgLayer r:embed="rId4">
                    <a14:imgEffect>
                      <a14:backgroundRemoval t="8293" b="92683" l="9350" r="89431">
                        <a14:foregroundMark x1="73171" y1="9268" x2="73171" y2="9268"/>
                        <a14:foregroundMark x1="44715" y1="88780" x2="44715" y2="88780"/>
                        <a14:foregroundMark x1="57724" y1="90732" x2="57724" y2="90732"/>
                        <a14:foregroundMark x1="50000" y1="92683" x2="50000" y2="92683"/>
                        <a14:foregroundMark x1="62602" y1="50244" x2="62602" y2="50244"/>
                        <a14:foregroundMark x1="49593" y1="52195" x2="49593" y2="52195"/>
                        <a14:foregroundMark x1="38618" y1="79024" x2="38618" y2="79024"/>
                        <a14:foregroundMark x1="47967" y1="38537" x2="47967" y2="38537"/>
                        <a14:foregroundMark x1="54065" y1="27317" x2="54065" y2="27317"/>
                        <a14:foregroundMark x1="66260" y1="25366" x2="66260" y2="25366"/>
                        <a14:foregroundMark x1="71138" y1="19512" x2="71138" y2="19512"/>
                      </a14:backgroundRemoval>
                    </a14:imgEffect>
                  </a14:imgLayer>
                </a14:imgProps>
              </a:ext>
              <a:ext uri="{28A0092B-C50C-407E-A947-70E740481C1C}">
                <a14:useLocalDpi xmlns:a14="http://schemas.microsoft.com/office/drawing/2010/main" val="0"/>
              </a:ext>
            </a:extLst>
          </a:blip>
          <a:stretch>
            <a:fillRect/>
          </a:stretch>
        </p:blipFill>
        <p:spPr>
          <a:xfrm>
            <a:off x="-790803" y="3924886"/>
            <a:ext cx="3762141" cy="3135118"/>
          </a:xfrm>
          <a:prstGeom prst="rect">
            <a:avLst/>
          </a:prstGeom>
        </p:spPr>
      </p:pic>
      <p:sp>
        <p:nvSpPr>
          <p:cNvPr id="4" name="Θέση αριθμού διαφάνειας 3">
            <a:extLst>
              <a:ext uri="{FF2B5EF4-FFF2-40B4-BE49-F238E27FC236}">
                <a16:creationId xmlns:a16="http://schemas.microsoft.com/office/drawing/2014/main" id="{B99BAD09-A9AC-44D3-8A70-D9F583408E48}"/>
              </a:ext>
            </a:extLst>
          </p:cNvPr>
          <p:cNvSpPr>
            <a:spLocks noGrp="1"/>
          </p:cNvSpPr>
          <p:nvPr>
            <p:ph type="sldNum" sz="quarter" idx="12"/>
          </p:nvPr>
        </p:nvSpPr>
        <p:spPr/>
        <p:txBody>
          <a:bodyPr/>
          <a:lstStyle/>
          <a:p>
            <a:fld id="{2C558ABC-D8AC-4655-AAB7-72B20E07D901}" type="slidenum">
              <a:rPr lang="el-GR" smtClean="0"/>
              <a:t>6</a:t>
            </a:fld>
            <a:endParaRPr lang="el-GR"/>
          </a:p>
        </p:txBody>
      </p:sp>
      <p:sp>
        <p:nvSpPr>
          <p:cNvPr id="5" name="TextBox 4">
            <a:extLst>
              <a:ext uri="{FF2B5EF4-FFF2-40B4-BE49-F238E27FC236}">
                <a16:creationId xmlns:a16="http://schemas.microsoft.com/office/drawing/2014/main" id="{FF2C3E67-CCF5-4523-A770-6AF5ADC295AC}"/>
              </a:ext>
            </a:extLst>
          </p:cNvPr>
          <p:cNvSpPr txBox="1"/>
          <p:nvPr/>
        </p:nvSpPr>
        <p:spPr>
          <a:xfrm>
            <a:off x="2971338" y="4102768"/>
            <a:ext cx="6437357" cy="369332"/>
          </a:xfrm>
          <a:prstGeom prst="rect">
            <a:avLst/>
          </a:prstGeom>
          <a:noFill/>
        </p:spPr>
        <p:txBody>
          <a:bodyPr wrap="square" rtlCol="0">
            <a:spAutoFit/>
          </a:bodyPr>
          <a:lstStyle/>
          <a:p>
            <a:pPr algn="ctr"/>
            <a:r>
              <a:rPr lang="en-US" b="1" dirty="0">
                <a:solidFill>
                  <a:srgbClr val="0070C0"/>
                </a:solidFill>
                <a:latin typeface="Arial Narrow" panose="020B0606020202030204" pitchFamily="34" charset="0"/>
              </a:rPr>
              <a:t>Reference framework : Island – Insularity/ Islandness - Islanders</a:t>
            </a:r>
            <a:endParaRPr lang="el-GR"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265950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Τίτλος 1">
            <a:extLst>
              <a:ext uri="{FF2B5EF4-FFF2-40B4-BE49-F238E27FC236}">
                <a16:creationId xmlns:a16="http://schemas.microsoft.com/office/drawing/2014/main" id="{05718C87-CA05-45EA-98A7-337F4C89DE2E}"/>
              </a:ext>
            </a:extLst>
          </p:cNvPr>
          <p:cNvSpPr>
            <a:spLocks noGrp="1"/>
          </p:cNvSpPr>
          <p:nvPr>
            <p:ph type="title"/>
          </p:nvPr>
        </p:nvSpPr>
        <p:spPr>
          <a:xfrm>
            <a:off x="804672" y="2053641"/>
            <a:ext cx="3669161" cy="2760098"/>
          </a:xfrm>
        </p:spPr>
        <p:txBody>
          <a:bodyPr>
            <a:normAutofit/>
          </a:bodyPr>
          <a:lstStyle/>
          <a:p>
            <a:r>
              <a:rPr lang="en-US" sz="4000" dirty="0">
                <a:solidFill>
                  <a:schemeClr val="tx2"/>
                </a:solidFill>
                <a:latin typeface="Arial Narrow" panose="020B0606020202030204" pitchFamily="34" charset="0"/>
              </a:rPr>
              <a:t>Information about the field research</a:t>
            </a:r>
            <a:endParaRPr lang="el-GR" sz="4000" dirty="0">
              <a:solidFill>
                <a:schemeClr val="tx2"/>
              </a:solidFill>
              <a:latin typeface="Arial Narrow" panose="020B0606020202030204" pitchFamily="34" charset="0"/>
            </a:endParaRPr>
          </a:p>
        </p:txBody>
      </p:sp>
      <p:sp>
        <p:nvSpPr>
          <p:cNvPr id="3" name="Θέση περιεχομένου 2">
            <a:extLst>
              <a:ext uri="{FF2B5EF4-FFF2-40B4-BE49-F238E27FC236}">
                <a16:creationId xmlns:a16="http://schemas.microsoft.com/office/drawing/2014/main" id="{D54DD34B-3DAB-4F3D-85C5-875127F95601}"/>
              </a:ext>
            </a:extLst>
          </p:cNvPr>
          <p:cNvSpPr>
            <a:spLocks noGrp="1"/>
          </p:cNvSpPr>
          <p:nvPr>
            <p:ph idx="1"/>
          </p:nvPr>
        </p:nvSpPr>
        <p:spPr>
          <a:xfrm>
            <a:off x="5790823" y="357809"/>
            <a:ext cx="5989981" cy="6341163"/>
          </a:xfrm>
          <a:noFill/>
          <a:ln>
            <a:noFill/>
          </a:ln>
        </p:spPr>
        <p:txBody>
          <a:bodyPr anchor="ctr">
            <a:normAutofit fontScale="92500"/>
          </a:bodyPr>
          <a:lstStyle/>
          <a:p>
            <a:pPr algn="just">
              <a:lnSpc>
                <a:spcPct val="150000"/>
              </a:lnSpc>
            </a:pPr>
            <a:r>
              <a:rPr lang="en-US" sz="1400" dirty="0">
                <a:solidFill>
                  <a:schemeClr val="tx2"/>
                </a:solidFill>
                <a:latin typeface="Arial Narrow" panose="020B0606020202030204" pitchFamily="34" charset="0"/>
                <a:ea typeface="Calibri" panose="020F0502020204030204" pitchFamily="34" charset="0"/>
                <a:cs typeface="Calibri Light" panose="020F0302020204030204" pitchFamily="34" charset="0"/>
              </a:rPr>
              <a:t>This presentation includes selected findings from a large quantitative survey conducted between 2 and 20 October 2020. An electronic structured questionnaire was used. The topic of the research was "Insularity and Sustainable Development" and aimed at people over 18 years and older who reside in Greece permanently. This research was carried out in the framework of a doctoral dissertation for the Department of Environment of the University of the Aegean, which is expected to be completed in 2022.</a:t>
            </a:r>
          </a:p>
          <a:p>
            <a:pPr algn="just">
              <a:lnSpc>
                <a:spcPct val="150000"/>
              </a:lnSpc>
            </a:pPr>
            <a:r>
              <a:rPr lang="en-US" sz="1400" dirty="0">
                <a:solidFill>
                  <a:schemeClr val="tx2"/>
                </a:solidFill>
                <a:latin typeface="Arial Narrow" panose="020B0606020202030204" pitchFamily="34" charset="0"/>
                <a:ea typeface="Calibri" panose="020F0502020204030204" pitchFamily="34" charset="0"/>
                <a:cs typeface="Calibri Light" panose="020F0302020204030204" pitchFamily="34" charset="0"/>
              </a:rPr>
              <a:t>During this period, 1,423 questionnaires were collected, from which the final usable sample of the research with 1,263 questionnaires emerged.</a:t>
            </a:r>
          </a:p>
          <a:p>
            <a:pPr algn="just">
              <a:lnSpc>
                <a:spcPct val="150000"/>
              </a:lnSpc>
            </a:pPr>
            <a:r>
              <a:rPr lang="en-US" sz="1400" dirty="0">
                <a:solidFill>
                  <a:schemeClr val="tx2"/>
                </a:solidFill>
                <a:latin typeface="Arial Narrow" panose="020B0606020202030204" pitchFamily="34" charset="0"/>
                <a:ea typeface="Calibri" panose="020F0502020204030204" pitchFamily="34" charset="0"/>
                <a:cs typeface="Calibri Light" panose="020F0302020204030204" pitchFamily="34" charset="0"/>
              </a:rPr>
              <a:t>It stands out that from the target population emerged two distinct groups: 567 people who stated that their permanent residence is located in one of the 4 main island complexes (Ionia, Dodecanese, Cyclades and Northeast Aegean) and 696 who stated that their permanent residence is in Continental country.</a:t>
            </a:r>
          </a:p>
          <a:p>
            <a:pPr algn="just">
              <a:lnSpc>
                <a:spcPct val="150000"/>
              </a:lnSpc>
            </a:pPr>
            <a:r>
              <a:rPr lang="en-US" sz="1400" dirty="0">
                <a:solidFill>
                  <a:schemeClr val="tx2"/>
                </a:solidFill>
                <a:latin typeface="Arial Narrow" panose="020B0606020202030204" pitchFamily="34" charset="0"/>
                <a:cs typeface="Calibri Light" panose="020F0302020204030204" pitchFamily="34" charset="0"/>
              </a:rPr>
              <a:t>The participants in the research - among others - were asked to answer an open-ended question by stating in separate fields two words that come to mind when they hear the word "island". A total of 2,409 words were recorded, as some of the participants did not complete a word in the second field.</a:t>
            </a:r>
          </a:p>
          <a:p>
            <a:pPr algn="just">
              <a:lnSpc>
                <a:spcPct val="150000"/>
              </a:lnSpc>
            </a:pPr>
            <a:r>
              <a:rPr lang="en-US" sz="1400" dirty="0">
                <a:solidFill>
                  <a:schemeClr val="tx2"/>
                </a:solidFill>
                <a:latin typeface="Arial Narrow" panose="020B0606020202030204" pitchFamily="34" charset="0"/>
                <a:cs typeface="Calibri Light" panose="020F0302020204030204" pitchFamily="34" charset="0"/>
              </a:rPr>
              <a:t>They were also asked to answer a closed question with a degree of agreement / disagreement with specific proposals that sought to give a clearer position on the content of the concept of insularity.</a:t>
            </a:r>
            <a:endParaRPr lang="el-GR" sz="1400" dirty="0">
              <a:solidFill>
                <a:schemeClr val="tx2"/>
              </a:solidFill>
            </a:endParaRPr>
          </a:p>
        </p:txBody>
      </p:sp>
      <p:sp>
        <p:nvSpPr>
          <p:cNvPr id="4" name="Θέση αριθμού διαφάνειας 3">
            <a:extLst>
              <a:ext uri="{FF2B5EF4-FFF2-40B4-BE49-F238E27FC236}">
                <a16:creationId xmlns:a16="http://schemas.microsoft.com/office/drawing/2014/main" id="{FABEAB4D-EFAA-44EC-9845-3B4BF4996EA3}"/>
              </a:ext>
            </a:extLst>
          </p:cNvPr>
          <p:cNvSpPr>
            <a:spLocks noGrp="1"/>
          </p:cNvSpPr>
          <p:nvPr>
            <p:ph type="sldNum" sz="quarter" idx="12"/>
          </p:nvPr>
        </p:nvSpPr>
        <p:spPr/>
        <p:txBody>
          <a:bodyPr/>
          <a:lstStyle/>
          <a:p>
            <a:fld id="{2C558ABC-D8AC-4655-AAB7-72B20E07D901}" type="slidenum">
              <a:rPr lang="el-GR" smtClean="0"/>
              <a:t>7</a:t>
            </a:fld>
            <a:endParaRPr lang="el-GR" dirty="0"/>
          </a:p>
        </p:txBody>
      </p:sp>
    </p:spTree>
    <p:extLst>
      <p:ext uri="{BB962C8B-B14F-4D97-AF65-F5344CB8AC3E}">
        <p14:creationId xmlns:p14="http://schemas.microsoft.com/office/powerpoint/2010/main" val="3355888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Rectangle 12">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705EE0C-854C-4E6A-8DAA-C10FC01291BD}"/>
              </a:ext>
            </a:extLst>
          </p:cNvPr>
          <p:cNvSpPr>
            <a:spLocks noGrp="1"/>
          </p:cNvSpPr>
          <p:nvPr>
            <p:ph type="title"/>
          </p:nvPr>
        </p:nvSpPr>
        <p:spPr>
          <a:xfrm>
            <a:off x="1912690" y="1741337"/>
            <a:ext cx="8179265" cy="2387918"/>
          </a:xfrm>
        </p:spPr>
        <p:txBody>
          <a:bodyPr vert="horz" lIns="91440" tIns="45720" rIns="91440" bIns="45720" rtlCol="0" anchor="b">
            <a:normAutofit/>
          </a:bodyPr>
          <a:lstStyle/>
          <a:p>
            <a:pPr algn="ctr"/>
            <a:r>
              <a:rPr lang="en-US" sz="4000" b="1" dirty="0">
                <a:solidFill>
                  <a:schemeClr val="tx2"/>
                </a:solidFill>
                <a:latin typeface="Arial Narrow" panose="020B0606020202030204" pitchFamily="34" charset="0"/>
              </a:rPr>
              <a:t>Selected Basic Findings</a:t>
            </a:r>
            <a:endParaRPr lang="en-US" sz="4000" b="1" kern="1200" dirty="0">
              <a:solidFill>
                <a:schemeClr val="tx2"/>
              </a:solidFill>
              <a:latin typeface="Arial Narrow" panose="020B0606020202030204" pitchFamily="34" charset="0"/>
            </a:endParaRPr>
          </a:p>
        </p:txBody>
      </p:sp>
      <p:sp>
        <p:nvSpPr>
          <p:cNvPr id="4" name="Θέση κειμένου 3">
            <a:extLst>
              <a:ext uri="{FF2B5EF4-FFF2-40B4-BE49-F238E27FC236}">
                <a16:creationId xmlns:a16="http://schemas.microsoft.com/office/drawing/2014/main" id="{D0F31346-6844-43C6-BB1A-7742906A734E}"/>
              </a:ext>
            </a:extLst>
          </p:cNvPr>
          <p:cNvSpPr>
            <a:spLocks noGrp="1"/>
          </p:cNvSpPr>
          <p:nvPr>
            <p:ph type="body" idx="1"/>
          </p:nvPr>
        </p:nvSpPr>
        <p:spPr>
          <a:xfrm>
            <a:off x="3371161" y="4200522"/>
            <a:ext cx="5449982" cy="1229607"/>
          </a:xfrm>
        </p:spPr>
        <p:txBody>
          <a:bodyPr vert="horz" lIns="91440" tIns="45720" rIns="91440" bIns="45720" rtlCol="0">
            <a:normAutofit/>
          </a:bodyPr>
          <a:lstStyle/>
          <a:p>
            <a:pPr algn="ctr"/>
            <a:r>
              <a:rPr lang="en-US" sz="2000" kern="1200" dirty="0">
                <a:solidFill>
                  <a:schemeClr val="tx2"/>
                </a:solidFill>
                <a:latin typeface="Arial Narrow" panose="020B0606020202030204" pitchFamily="34" charset="0"/>
              </a:rPr>
              <a:t>Content of the concepts</a:t>
            </a:r>
          </a:p>
          <a:p>
            <a:pPr algn="ctr"/>
            <a:r>
              <a:rPr lang="en-US" sz="2000" kern="1200" dirty="0">
                <a:solidFill>
                  <a:schemeClr val="tx2"/>
                </a:solidFill>
                <a:latin typeface="Arial Narrow" panose="020B0606020202030204" pitchFamily="34" charset="0"/>
              </a:rPr>
              <a:t>ISLANDS</a:t>
            </a:r>
          </a:p>
          <a:p>
            <a:pPr algn="ctr"/>
            <a:r>
              <a:rPr lang="en-US" sz="2000" kern="1200" dirty="0">
                <a:solidFill>
                  <a:schemeClr val="tx2"/>
                </a:solidFill>
                <a:latin typeface="Arial Narrow" panose="020B0606020202030204" pitchFamily="34" charset="0"/>
              </a:rPr>
              <a:t>INSULARITY/ISLANDNESS</a:t>
            </a:r>
          </a:p>
        </p:txBody>
      </p:sp>
      <p:grpSp>
        <p:nvGrpSpPr>
          <p:cNvPr id="15" name="Group 14">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6" name="Freeform: Shape 15">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2" name="Freeform: Shape 21">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 name="Freeform: Shape 24">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Θέση αριθμού διαφάνειας 2">
            <a:extLst>
              <a:ext uri="{FF2B5EF4-FFF2-40B4-BE49-F238E27FC236}">
                <a16:creationId xmlns:a16="http://schemas.microsoft.com/office/drawing/2014/main" id="{001E0B44-3815-45BA-AE6A-B24EB918CDF8}"/>
              </a:ext>
            </a:extLst>
          </p:cNvPr>
          <p:cNvSpPr>
            <a:spLocks noGrp="1"/>
          </p:cNvSpPr>
          <p:nvPr>
            <p:ph type="sldNum" sz="quarter" idx="12"/>
          </p:nvPr>
        </p:nvSpPr>
        <p:spPr/>
        <p:txBody>
          <a:bodyPr/>
          <a:lstStyle/>
          <a:p>
            <a:fld id="{2C558ABC-D8AC-4655-AAB7-72B20E07D901}" type="slidenum">
              <a:rPr lang="el-GR" smtClean="0"/>
              <a:t>8</a:t>
            </a:fld>
            <a:endParaRPr lang="el-GR"/>
          </a:p>
        </p:txBody>
      </p:sp>
    </p:spTree>
    <p:extLst>
      <p:ext uri="{BB962C8B-B14F-4D97-AF65-F5344CB8AC3E}">
        <p14:creationId xmlns:p14="http://schemas.microsoft.com/office/powerpoint/2010/main" val="379693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Τίτλος 1">
            <a:extLst>
              <a:ext uri="{FF2B5EF4-FFF2-40B4-BE49-F238E27FC236}">
                <a16:creationId xmlns:a16="http://schemas.microsoft.com/office/drawing/2014/main" id="{43180700-E8E6-43DE-B96E-113D194B033B}"/>
              </a:ext>
            </a:extLst>
          </p:cNvPr>
          <p:cNvSpPr>
            <a:spLocks noGrp="1"/>
          </p:cNvSpPr>
          <p:nvPr>
            <p:ph type="title"/>
          </p:nvPr>
        </p:nvSpPr>
        <p:spPr>
          <a:xfrm>
            <a:off x="640080" y="1243013"/>
            <a:ext cx="3855720" cy="4371974"/>
          </a:xfrm>
        </p:spPr>
        <p:txBody>
          <a:bodyPr>
            <a:normAutofit/>
          </a:bodyPr>
          <a:lstStyle/>
          <a:p>
            <a:r>
              <a:rPr lang="en-US" sz="3600" i="1" dirty="0">
                <a:solidFill>
                  <a:schemeClr val="tx2"/>
                </a:solidFill>
              </a:rPr>
              <a:t>What is an island?</a:t>
            </a:r>
            <a:r>
              <a:rPr lang="el-GR" sz="3600" i="1" dirty="0">
                <a:solidFill>
                  <a:schemeClr val="tx2"/>
                </a:solidFill>
              </a:rPr>
              <a:t> </a:t>
            </a:r>
            <a:r>
              <a:rPr lang="en-US" sz="2800" b="1" dirty="0">
                <a:solidFill>
                  <a:schemeClr val="tx2"/>
                </a:solidFill>
              </a:rPr>
              <a:t>Theoretical approaches</a:t>
            </a:r>
            <a:endParaRPr lang="el-GR" sz="3600" b="1" dirty="0">
              <a:solidFill>
                <a:schemeClr val="tx2"/>
              </a:solidFill>
            </a:endParaRPr>
          </a:p>
        </p:txBody>
      </p:sp>
      <p:sp>
        <p:nvSpPr>
          <p:cNvPr id="3" name="Θέση περιεχομένου 2">
            <a:extLst>
              <a:ext uri="{FF2B5EF4-FFF2-40B4-BE49-F238E27FC236}">
                <a16:creationId xmlns:a16="http://schemas.microsoft.com/office/drawing/2014/main" id="{1BE878D8-C467-4C35-B540-D0A6E7CA7BB2}"/>
              </a:ext>
            </a:extLst>
          </p:cNvPr>
          <p:cNvSpPr>
            <a:spLocks noGrp="1"/>
          </p:cNvSpPr>
          <p:nvPr>
            <p:ph idx="1"/>
          </p:nvPr>
        </p:nvSpPr>
        <p:spPr>
          <a:xfrm>
            <a:off x="5447489" y="804672"/>
            <a:ext cx="6439711" cy="5230368"/>
          </a:xfrm>
        </p:spPr>
        <p:txBody>
          <a:bodyPr anchor="ctr">
            <a:normAutofit/>
          </a:bodyPr>
          <a:lstStyle/>
          <a:p>
            <a:pPr algn="just"/>
            <a:r>
              <a:rPr lang="en-US" sz="2000" dirty="0">
                <a:solidFill>
                  <a:schemeClr val="tx2"/>
                </a:solidFill>
                <a:latin typeface="Arial Narrow" panose="020B0606020202030204" pitchFamily="34" charset="0"/>
              </a:rPr>
              <a:t>The modern academic community has relied on two rather "strained" topological relations of the islands:</a:t>
            </a:r>
            <a:endParaRPr lang="el-GR" sz="2000" dirty="0">
              <a:solidFill>
                <a:schemeClr val="tx2"/>
              </a:solidFill>
              <a:latin typeface="Arial Narrow" panose="020B0606020202030204" pitchFamily="34" charset="0"/>
            </a:endParaRPr>
          </a:p>
          <a:p>
            <a:pPr marL="457200" indent="-457200" algn="just">
              <a:buFont typeface="+mj-lt"/>
              <a:buAutoNum type="arabicPeriod"/>
            </a:pPr>
            <a:r>
              <a:rPr lang="en-US" sz="2000" dirty="0">
                <a:solidFill>
                  <a:schemeClr val="tx2"/>
                </a:solidFill>
                <a:latin typeface="Arial Narrow" panose="020B0606020202030204" pitchFamily="34" charset="0"/>
              </a:rPr>
              <a:t>The first represents a clear view of the uniqueness of the island, in its unique history and culture, which is shaped and defined by the border between land and sea. </a:t>
            </a:r>
            <a:endParaRPr lang="el-GR" sz="2000" dirty="0">
              <a:solidFill>
                <a:schemeClr val="tx2"/>
              </a:solidFill>
              <a:latin typeface="Arial Narrow" panose="020B0606020202030204" pitchFamily="34" charset="0"/>
            </a:endParaRPr>
          </a:p>
          <a:p>
            <a:pPr marL="457200" indent="-457200" algn="just">
              <a:buFont typeface="+mj-lt"/>
              <a:buAutoNum type="arabicPeriod"/>
            </a:pPr>
            <a:r>
              <a:rPr lang="el-GR" sz="2000" dirty="0">
                <a:solidFill>
                  <a:schemeClr val="tx2"/>
                </a:solidFill>
                <a:latin typeface="Arial Narrow" panose="020B0606020202030204" pitchFamily="34" charset="0"/>
              </a:rPr>
              <a:t>Τ</a:t>
            </a:r>
            <a:r>
              <a:rPr lang="en-US" sz="2000" dirty="0">
                <a:solidFill>
                  <a:schemeClr val="tx2"/>
                </a:solidFill>
                <a:latin typeface="Arial Narrow" panose="020B0606020202030204" pitchFamily="34" charset="0"/>
              </a:rPr>
              <a:t>he second distinguishes an island from the main country / mainland, and stands on its differences and dependencies on the largest player.</a:t>
            </a:r>
            <a:endParaRPr lang="el-GR" sz="2000" dirty="0">
              <a:solidFill>
                <a:schemeClr val="tx2"/>
              </a:solidFill>
              <a:latin typeface="Arial Narrow" panose="020B0606020202030204" pitchFamily="34" charset="0"/>
            </a:endParaRPr>
          </a:p>
          <a:p>
            <a:pPr algn="just"/>
            <a:r>
              <a:rPr lang="en-US" sz="2000" dirty="0">
                <a:solidFill>
                  <a:schemeClr val="tx2"/>
                </a:solidFill>
                <a:latin typeface="Arial Narrow" panose="020B0606020202030204" pitchFamily="34" charset="0"/>
              </a:rPr>
              <a:t>Only in 1990 is there a shift in the academic community that begins to emphasize the spatial dimension, focusing on the need to move the focus away from the mainland (and the need to look at everything in relation to them). At that time the "narrative" emerged that the islands should now be studied on their own terms and emphasize the attitudes and perceptions of the islands themselves. Then the birth of the concept of </a:t>
            </a:r>
            <a:r>
              <a:rPr lang="en-US" sz="2000" dirty="0" err="1">
                <a:solidFill>
                  <a:schemeClr val="tx2"/>
                </a:solidFill>
                <a:latin typeface="Arial Narrow" panose="020B0606020202030204" pitchFamily="34" charset="0"/>
              </a:rPr>
              <a:t>Nissology</a:t>
            </a:r>
            <a:r>
              <a:rPr lang="en-US" sz="2000" dirty="0">
                <a:solidFill>
                  <a:schemeClr val="tx2"/>
                </a:solidFill>
                <a:latin typeface="Arial Narrow" panose="020B0606020202030204" pitchFamily="34" charset="0"/>
              </a:rPr>
              <a:t> can be placed in time, which is just trying to delimit the new view of the fields of island studies.</a:t>
            </a:r>
            <a:endParaRPr lang="el-GR" sz="2000" dirty="0">
              <a:solidFill>
                <a:schemeClr val="tx2"/>
              </a:solidFill>
              <a:latin typeface="Arial Narrow" panose="020B0606020202030204" pitchFamily="34" charset="0"/>
            </a:endParaRPr>
          </a:p>
        </p:txBody>
      </p:sp>
      <p:sp>
        <p:nvSpPr>
          <p:cNvPr id="4" name="Θέση αριθμού διαφάνειας 3">
            <a:extLst>
              <a:ext uri="{FF2B5EF4-FFF2-40B4-BE49-F238E27FC236}">
                <a16:creationId xmlns:a16="http://schemas.microsoft.com/office/drawing/2014/main" id="{6B059CDB-327A-42C1-9C15-6AA13A07BD31}"/>
              </a:ext>
            </a:extLst>
          </p:cNvPr>
          <p:cNvSpPr>
            <a:spLocks noGrp="1"/>
          </p:cNvSpPr>
          <p:nvPr>
            <p:ph type="sldNum" sz="quarter" idx="12"/>
          </p:nvPr>
        </p:nvSpPr>
        <p:spPr>
          <a:xfrm>
            <a:off x="8610600" y="6356350"/>
            <a:ext cx="2743200" cy="365125"/>
          </a:xfrm>
        </p:spPr>
        <p:txBody>
          <a:bodyPr>
            <a:normAutofit/>
          </a:bodyPr>
          <a:lstStyle/>
          <a:p>
            <a:pPr>
              <a:spcAft>
                <a:spcPts val="600"/>
              </a:spcAft>
            </a:pPr>
            <a:fld id="{2C558ABC-D8AC-4655-AAB7-72B20E07D901}" type="slidenum">
              <a:rPr lang="el-GR" smtClean="0"/>
              <a:pPr>
                <a:spcAft>
                  <a:spcPts val="600"/>
                </a:spcAft>
              </a:pPr>
              <a:t>9</a:t>
            </a:fld>
            <a:endParaRPr lang="el-GR"/>
          </a:p>
        </p:txBody>
      </p:sp>
    </p:spTree>
    <p:extLst>
      <p:ext uri="{BB962C8B-B14F-4D97-AF65-F5344CB8AC3E}">
        <p14:creationId xmlns:p14="http://schemas.microsoft.com/office/powerpoint/2010/main" val="386095073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39538</TotalTime>
  <Words>3296</Words>
  <Application>Microsoft Office PowerPoint</Application>
  <PresentationFormat>Ευρεία οθόνη</PresentationFormat>
  <Paragraphs>283</Paragraphs>
  <Slides>19</Slides>
  <Notes>19</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19</vt:i4>
      </vt:variant>
    </vt:vector>
  </HeadingPairs>
  <TitlesOfParts>
    <vt:vector size="25" baseType="lpstr">
      <vt:lpstr>Arial</vt:lpstr>
      <vt:lpstr>Arial Narrow</vt:lpstr>
      <vt:lpstr>Calibri</vt:lpstr>
      <vt:lpstr>Calibri Light</vt:lpstr>
      <vt:lpstr>Poppins</vt:lpstr>
      <vt:lpstr>Θέμα του Office</vt:lpstr>
      <vt:lpstr>Islands: Paradise or hell?  Attitudes and perceptions of Greek citizens regarding the content of the concepts "island" and "insularity" today</vt:lpstr>
      <vt:lpstr>Authors</vt:lpstr>
      <vt:lpstr>Introduction</vt:lpstr>
      <vt:lpstr>Islands on “their own terms”?  What does this mean in practice?</vt:lpstr>
      <vt:lpstr>Islands, Islanders &amp; Insularity/ Islandness: Starting remarks</vt:lpstr>
      <vt:lpstr>Research question &amp; research gaps</vt:lpstr>
      <vt:lpstr>Information about the field research</vt:lpstr>
      <vt:lpstr>Selected Basic Findings</vt:lpstr>
      <vt:lpstr>What is an island? Theoretical approaches</vt:lpstr>
      <vt:lpstr>What is an island? Open question and coding</vt:lpstr>
      <vt:lpstr>Παρουσίαση του PowerPoint</vt:lpstr>
      <vt:lpstr>Παρουσίαση του PowerPoint</vt:lpstr>
      <vt:lpstr>Παρουσίαση του PowerPoint</vt:lpstr>
      <vt:lpstr>Insularity/ Islandness:  an academic term or something more?</vt:lpstr>
      <vt:lpstr>Παρουσίαση του PowerPoint</vt:lpstr>
      <vt:lpstr>Contribution of the present research</vt:lpstr>
      <vt:lpstr>The importance of the point of view of the inhabitants of the islands themselves</vt:lpstr>
      <vt:lpstr>Indicative Bibliography</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Angeliki Mitropoulou</dc:creator>
  <cp:lastModifiedBy>Ioannis Spilanis</cp:lastModifiedBy>
  <cp:revision>137</cp:revision>
  <cp:lastPrinted>2022-06-11T18:32:59Z</cp:lastPrinted>
  <dcterms:created xsi:type="dcterms:W3CDTF">2021-07-11T16:33:42Z</dcterms:created>
  <dcterms:modified xsi:type="dcterms:W3CDTF">2022-07-10T08:32:00Z</dcterms:modified>
</cp:coreProperties>
</file>