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13/9/2015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B09A701-CB02-4B0D-A3AD-790E548394D4}" type="slidenum">
              <a:rPr lang="el-GR" smtClean="0"/>
              <a:t>5</a:t>
            </a:fld>
            <a:endParaRPr lang="el-GR"/>
          </a:p>
        </p:txBody>
      </p:sp>
    </p:spTree>
    <p:extLst>
      <p:ext uri="{BB962C8B-B14F-4D97-AF65-F5344CB8AC3E}">
        <p14:creationId xmlns:p14="http://schemas.microsoft.com/office/powerpoint/2010/main" val="407353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neo.lcc.uma.es/vrp/vrp-flavors/capacitated-vr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neo.lcc.uma.es/vrp/vrp-flavors/multiple-depot-vr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neo.lcc.uma.es/vrp/vrp-flavors/periodic-vr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neo.lcc.uma.es/vrp/vrp-flavors/split-delivery-vr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eo.lcc.uma.es/vrp/vrp-flavors/stochastic-vr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eo.lcc.uma.es/vrp/vrp-flavors/vrp-with-backhau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eo.lcc.uma.es/vrp/vrp-flavors/vrp-with-pick-up-and-delive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neo.lcc.uma.es/vrp/vrp-flavors/vrp-with-satellite-facilit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neo.lcc.uma.es/vrp/vrp-flavors/vrp-with-time-windo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Μέθοδοι σχεδιασμού κίνησης και αυτόνομες κινούμενες μονάδες </a:t>
            </a: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t>Ενότητα </a:t>
            </a:r>
            <a:r>
              <a:rPr lang="en-US" sz="2800" b="1" dirty="0" smtClean="0"/>
              <a:t>7</a:t>
            </a:r>
            <a:r>
              <a:rPr lang="el-GR" sz="2000" b="1" dirty="0" smtClean="0"/>
              <a:t>:</a:t>
            </a:r>
            <a:r>
              <a:rPr lang="el-GR" sz="2400" dirty="0">
                <a:latin typeface="Arial" charset="0"/>
              </a:rPr>
              <a:t> </a:t>
            </a:r>
            <a:r>
              <a:rPr lang="el-GR" sz="2400" dirty="0" smtClean="0">
                <a:latin typeface="Arial" charset="0"/>
              </a:rPr>
              <a:t>Προεκτάσεις </a:t>
            </a:r>
            <a:r>
              <a:rPr lang="el-GR" sz="2400" dirty="0">
                <a:latin typeface="Arial" charset="0"/>
              </a:rPr>
              <a:t>του βασικού προβλήματος Σχεδιασμού </a:t>
            </a:r>
            <a:r>
              <a:rPr lang="el-GR" sz="2400" dirty="0" smtClean="0">
                <a:latin typeface="Arial" charset="0"/>
              </a:rPr>
              <a:t>Κίνησης </a:t>
            </a:r>
            <a:r>
              <a:rPr lang="el-GR" sz="2400" dirty="0">
                <a:latin typeface="Arial" charset="0"/>
              </a:rPr>
              <a:t>Αυτόνομης Κινούμενης </a:t>
            </a:r>
            <a:r>
              <a:rPr lang="el-GR" sz="2400" dirty="0" smtClean="0">
                <a:latin typeface="Arial" charset="0"/>
              </a:rPr>
              <a:t>Μονάδας</a:t>
            </a: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a:p>
            <a:pPr eaLnBrk="1" hangingPunct="1">
              <a:lnSpc>
                <a:spcPct val="80000"/>
              </a:lnSpc>
            </a:pP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Ηλίας Ξυδιάς</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lnSpcReduction="10000"/>
          </a:bodyPr>
          <a:lstStyle/>
          <a:p>
            <a:r>
              <a:rPr lang="el-GR" dirty="0"/>
              <a:t>Προεκτάσεις του </a:t>
            </a:r>
            <a:r>
              <a:rPr lang="en-US" dirty="0"/>
              <a:t>VRP</a:t>
            </a:r>
            <a:r>
              <a:rPr lang="en-US" dirty="0" smtClean="0"/>
              <a:t>:</a:t>
            </a:r>
            <a:endParaRPr lang="el-GR" dirty="0" smtClean="0"/>
          </a:p>
          <a:p>
            <a:pPr lvl="1" fontAlgn="base"/>
            <a:r>
              <a:rPr lang="en-GB" u="sng" dirty="0">
                <a:hlinkClick r:id="rId2"/>
              </a:rPr>
              <a:t>Capacitated </a:t>
            </a:r>
            <a:r>
              <a:rPr lang="en-GB" u="sng" dirty="0" smtClean="0">
                <a:hlinkClick r:id="rId2"/>
              </a:rPr>
              <a:t>VRP</a:t>
            </a:r>
            <a:r>
              <a:rPr lang="el-GR" dirty="0" smtClean="0"/>
              <a:t>: τα οχήματα έχουν ίδια ικανότητα στην ποσότητα των αντικειμένων που μπορούν να μεταφέρουν.</a:t>
            </a:r>
            <a:endParaRPr lang="en-GB" dirty="0"/>
          </a:p>
          <a:p>
            <a:pPr lvl="1"/>
            <a:r>
              <a:rPr lang="el-GR" dirty="0"/>
              <a:t>Στόχος είναι: </a:t>
            </a:r>
            <a:r>
              <a:rPr lang="el-GR" dirty="0" smtClean="0"/>
              <a:t>Η </a:t>
            </a:r>
            <a:r>
              <a:rPr lang="el-GR" dirty="0"/>
              <a:t>ελαχιστοποίηση του στόλου των οχημάτων και το </a:t>
            </a:r>
            <a:r>
              <a:rPr lang="el-GR" dirty="0" smtClean="0"/>
              <a:t>χρόνο  </a:t>
            </a:r>
            <a:r>
              <a:rPr lang="el-GR" dirty="0"/>
              <a:t>του </a:t>
            </a:r>
            <a:r>
              <a:rPr lang="el-GR" dirty="0" smtClean="0"/>
              <a:t>ταξιδιού. Επίσης η </a:t>
            </a:r>
            <a:r>
              <a:rPr lang="el-GR" dirty="0"/>
              <a:t>συνολική ζήτηση των προϊόντων για κάθε διαδρομή δεν μπορεί να υπερβαίνει την ικανότητα του οχήματος, το οποίο εξυπηρετεί το δρομολόγιο αυτό.</a:t>
            </a:r>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81086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Multiple Depot </a:t>
            </a:r>
            <a:r>
              <a:rPr lang="en-GB" sz="2400" dirty="0" smtClean="0">
                <a:hlinkClick r:id="rId2"/>
              </a:rPr>
              <a:t>VRP</a:t>
            </a:r>
            <a:r>
              <a:rPr lang="el-GR" sz="2400" dirty="0"/>
              <a:t>: Μια εταιρεία μπορεί να έχει πολλές αποθήκες, από όπου μπορεί να εξυπηρετήσει τους πελάτες του. Εάν οι πελάτες συγκεντρώνονται γύρω από τις αποθήκες, τότε το πρόβλημα της διανομής θα πρέπει να </a:t>
            </a:r>
            <a:r>
              <a:rPr lang="el-GR" sz="2400" dirty="0" err="1"/>
              <a:t>μοντελοποιηθεί</a:t>
            </a:r>
            <a:r>
              <a:rPr lang="el-GR" sz="2400" dirty="0"/>
              <a:t> ως ένα σύνολο ανεξάρτητων </a:t>
            </a:r>
            <a:r>
              <a:rPr lang="el-GR" sz="2400" dirty="0" err="1"/>
              <a:t>VRPs</a:t>
            </a:r>
            <a:r>
              <a:rPr lang="el-GR" sz="2400" dirty="0"/>
              <a:t>. Ωστόσο, εάν οι πελάτες και οι αποθήκες </a:t>
            </a:r>
            <a:r>
              <a:rPr lang="el-GR" sz="2400" dirty="0" smtClean="0"/>
              <a:t>είναι «ανακατεμένες» τότε </a:t>
            </a:r>
            <a:r>
              <a:rPr lang="el-GR" sz="2400" dirty="0"/>
              <a:t>ένα </a:t>
            </a:r>
            <a:r>
              <a:rPr lang="en-US" sz="2400" dirty="0" smtClean="0"/>
              <a:t>multi</a:t>
            </a:r>
            <a:r>
              <a:rPr lang="el-GR" sz="2400" dirty="0" smtClean="0"/>
              <a:t>-</a:t>
            </a:r>
            <a:r>
              <a:rPr lang="el-GR" sz="2400" dirty="0" err="1" smtClean="0"/>
              <a:t>Depot</a:t>
            </a:r>
            <a:r>
              <a:rPr lang="el-GR" sz="2400" dirty="0" smtClean="0"/>
              <a:t> πρόβλημα δρομολόγησης </a:t>
            </a:r>
            <a:r>
              <a:rPr lang="el-GR" sz="2400" dirty="0"/>
              <a:t>οχημάτων </a:t>
            </a:r>
            <a:r>
              <a:rPr lang="el-GR" sz="2400" dirty="0" smtClean="0"/>
              <a:t>πρέπει </a:t>
            </a:r>
            <a:r>
              <a:rPr lang="el-GR" sz="2400" dirty="0"/>
              <a:t>να λυθεί</a:t>
            </a:r>
            <a:r>
              <a:rPr lang="el-GR" sz="2400" dirty="0" smtClean="0"/>
              <a:t>.</a:t>
            </a:r>
            <a:endParaRPr lang="en-US" sz="2400" dirty="0" smtClean="0"/>
          </a:p>
          <a:p>
            <a:pPr fontAlgn="base"/>
            <a:r>
              <a:rPr lang="el-GR" sz="2400" dirty="0"/>
              <a:t>Στόχος είναι η </a:t>
            </a:r>
            <a:r>
              <a:rPr lang="el-GR" sz="2400" dirty="0" smtClean="0"/>
              <a:t>ελαχιστοποίηση </a:t>
            </a:r>
            <a:r>
              <a:rPr lang="el-GR" sz="2400" dirty="0"/>
              <a:t>του στόλου των </a:t>
            </a:r>
            <a:r>
              <a:rPr lang="el-GR" sz="2400" dirty="0" smtClean="0"/>
              <a:t>οχημάτων και του χρόνου ταξιδιού. Η </a:t>
            </a:r>
            <a:r>
              <a:rPr lang="el-GR" sz="2400" dirty="0"/>
              <a:t>συνολική ζήτηση των εμπορευμάτων θα πρέπει να εξυπηρετείται από διάφορες αποθήκες.</a:t>
            </a:r>
            <a:endParaRPr lang="en-GB" sz="2400" dirty="0"/>
          </a:p>
          <a:p>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11090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dirty="0">
                <a:hlinkClick r:id="rId2"/>
              </a:rPr>
              <a:t>Periodic </a:t>
            </a:r>
            <a:r>
              <a:rPr lang="en-GB" dirty="0" smtClean="0">
                <a:hlinkClick r:id="rId2"/>
              </a:rPr>
              <a:t>VRP</a:t>
            </a:r>
            <a:r>
              <a:rPr lang="en-GB" dirty="0" smtClean="0"/>
              <a:t>:</a:t>
            </a:r>
            <a:r>
              <a:rPr lang="el-GR" dirty="0" smtClean="0"/>
              <a:t> Σε γενικές γραμμές είναι ίδιο με το βασικό πρόβλημα </a:t>
            </a:r>
            <a:r>
              <a:rPr lang="en-US" dirty="0" smtClean="0"/>
              <a:t>VRP</a:t>
            </a:r>
            <a:r>
              <a:rPr lang="el-GR" dirty="0" smtClean="0"/>
              <a:t> με τη διαφορά ότι χρονικό ορίζοντας προγραμματισμού εργασιών για Μ μέρες.</a:t>
            </a:r>
          </a:p>
          <a:p>
            <a:pPr fontAlgn="base"/>
            <a:endParaRPr lang="el-GR" dirty="0"/>
          </a:p>
          <a:p>
            <a:pPr fontAlgn="base"/>
            <a:r>
              <a:rPr lang="el-GR" dirty="0" smtClean="0"/>
              <a:t>Στόχος </a:t>
            </a:r>
            <a:r>
              <a:rPr lang="el-GR" dirty="0"/>
              <a:t>είναι </a:t>
            </a:r>
            <a:r>
              <a:rPr lang="el-GR" dirty="0" smtClean="0"/>
              <a:t>η </a:t>
            </a:r>
            <a:r>
              <a:rPr lang="el-GR" dirty="0"/>
              <a:t>ελαχιστοποίηση του στόλου των οχημάτων και του χρόνου </a:t>
            </a:r>
            <a:r>
              <a:rPr lang="el-GR" dirty="0" smtClean="0"/>
              <a:t>ταξιδιού που </a:t>
            </a:r>
            <a:r>
              <a:rPr lang="el-GR" dirty="0"/>
              <a:t>απαιτείται για να παρέχει σε όλους τους </a:t>
            </a:r>
            <a:r>
              <a:rPr lang="el-GR" dirty="0" smtClean="0"/>
              <a:t>πελάτες προϊόντα.</a:t>
            </a:r>
            <a:endParaRPr lang="en-GB"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65057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Split Delivery </a:t>
            </a:r>
            <a:r>
              <a:rPr lang="en-GB" sz="2400" dirty="0" smtClean="0">
                <a:hlinkClick r:id="rId2"/>
              </a:rPr>
              <a:t>VRP</a:t>
            </a:r>
            <a:r>
              <a:rPr lang="el-GR" sz="2400" dirty="0"/>
              <a:t>: είναι μια </a:t>
            </a:r>
            <a:r>
              <a:rPr lang="el-GR" sz="2400" dirty="0" smtClean="0"/>
              <a:t>«χαλάρωση» του </a:t>
            </a:r>
            <a:r>
              <a:rPr lang="el-GR" sz="2400" dirty="0"/>
              <a:t>VRP όπου </a:t>
            </a:r>
            <a:r>
              <a:rPr lang="el-GR" sz="2400" dirty="0" smtClean="0"/>
              <a:t>εδώ  </a:t>
            </a:r>
            <a:r>
              <a:rPr lang="el-GR" sz="2400" dirty="0"/>
              <a:t>επιτρέπεται ότι ο ίδιος πελάτης </a:t>
            </a:r>
            <a:r>
              <a:rPr lang="el-GR" sz="2400" dirty="0" smtClean="0"/>
              <a:t>να μπορεί </a:t>
            </a:r>
            <a:r>
              <a:rPr lang="el-GR" sz="2400" dirty="0"/>
              <a:t>να </a:t>
            </a:r>
            <a:r>
              <a:rPr lang="el-GR" sz="2400" dirty="0" smtClean="0"/>
              <a:t>εξυπηρετηθεί </a:t>
            </a:r>
            <a:r>
              <a:rPr lang="el-GR" sz="2400" dirty="0"/>
              <a:t>από διαφορετικά οχήματα, εφόσον </a:t>
            </a:r>
            <a:r>
              <a:rPr lang="el-GR" sz="2400" dirty="0" smtClean="0"/>
              <a:t>αυτό μειώνει </a:t>
            </a:r>
            <a:r>
              <a:rPr lang="el-GR" sz="2400" dirty="0"/>
              <a:t>το συνολικό κόστος. Αυτή η </a:t>
            </a:r>
            <a:r>
              <a:rPr lang="el-GR" sz="2400" dirty="0" smtClean="0"/>
              <a:t>«χαλάρωση» </a:t>
            </a:r>
            <a:r>
              <a:rPr lang="el-GR" sz="2400" dirty="0"/>
              <a:t>είναι πολύ </a:t>
            </a:r>
            <a:r>
              <a:rPr lang="el-GR" sz="2400" dirty="0" smtClean="0"/>
              <a:t>σημαντική, </a:t>
            </a:r>
            <a:r>
              <a:rPr lang="el-GR" sz="2400" dirty="0"/>
              <a:t>αν τα μεγέθη των παραγγελιών των πελατών είναι </a:t>
            </a:r>
            <a:r>
              <a:rPr lang="el-GR" sz="2400" dirty="0" smtClean="0"/>
              <a:t>πολύ μεγάλα η οποία ξεπερνά την </a:t>
            </a:r>
            <a:r>
              <a:rPr lang="el-GR" sz="2400" dirty="0"/>
              <a:t>ικανότητα ενός οχήματος.</a:t>
            </a:r>
            <a:endParaRPr lang="en-GB" sz="2400" dirty="0"/>
          </a:p>
          <a:p>
            <a:endParaRPr lang="el-GR" sz="2400" dirty="0" smtClean="0"/>
          </a:p>
          <a:p>
            <a:pPr fontAlgn="base"/>
            <a:r>
              <a:rPr lang="el-GR" sz="2400" dirty="0"/>
              <a:t>Στόχος είναι Στόχος είναι η ελαχιστοποίηση του στόλου των οχημάτων και του χρόνου ταξιδιού που απαιτείται για να παρέχει σε όλους τους πελάτες </a:t>
            </a:r>
            <a:r>
              <a:rPr lang="el-GR" sz="2400" dirty="0" err="1"/>
              <a:t>προιόντα</a:t>
            </a:r>
            <a:r>
              <a:rPr lang="el-GR" sz="2400" dirty="0"/>
              <a:t>.</a:t>
            </a:r>
            <a:endParaRPr lang="en-GB" sz="2400" dirty="0"/>
          </a:p>
          <a:p>
            <a:pPr marL="0" indent="0">
              <a:buNone/>
            </a:pPr>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46128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Stochastic </a:t>
            </a:r>
            <a:r>
              <a:rPr lang="en-GB" sz="2400" dirty="0" smtClean="0">
                <a:hlinkClick r:id="rId2"/>
              </a:rPr>
              <a:t>VRP</a:t>
            </a:r>
            <a:r>
              <a:rPr lang="el-GR" sz="2400" dirty="0"/>
              <a:t>: </a:t>
            </a:r>
            <a:r>
              <a:rPr lang="el-GR" sz="2400" dirty="0" smtClean="0"/>
              <a:t>Στοχαστικό ονομάζεται το πρόβλημα VRP όπου </a:t>
            </a:r>
            <a:r>
              <a:rPr lang="el-GR" sz="2400" dirty="0"/>
              <a:t>μία ή περισσότερες συνιστώσες του προβλήματος είναι </a:t>
            </a:r>
            <a:r>
              <a:rPr lang="el-GR" sz="2400" dirty="0" smtClean="0"/>
              <a:t>τυχαία.</a:t>
            </a:r>
          </a:p>
          <a:p>
            <a:pPr fontAlgn="base"/>
            <a:r>
              <a:rPr lang="el-GR" sz="2400" dirty="0" smtClean="0"/>
              <a:t>Παραδείγματα:</a:t>
            </a:r>
          </a:p>
          <a:p>
            <a:pPr lvl="1" fontAlgn="base"/>
            <a:r>
              <a:rPr lang="el-GR" sz="2000" b="1" dirty="0" smtClean="0">
                <a:solidFill>
                  <a:srgbClr val="FFC000"/>
                </a:solidFill>
              </a:rPr>
              <a:t>Στοχαστικός πελάτης: </a:t>
            </a:r>
            <a:r>
              <a:rPr lang="el-GR" sz="2000" dirty="0" smtClean="0"/>
              <a:t>Κάθε πελάτης παρουσιάζεται με πιθανότητα π και απουσιάζει με πιθανότητα 1-π.</a:t>
            </a:r>
          </a:p>
          <a:p>
            <a:pPr lvl="1" fontAlgn="base"/>
            <a:r>
              <a:rPr lang="el-GR" sz="2000" b="1" dirty="0">
                <a:solidFill>
                  <a:srgbClr val="FFC000"/>
                </a:solidFill>
              </a:rPr>
              <a:t>Στοχαστικές </a:t>
            </a:r>
            <a:r>
              <a:rPr lang="el-GR" sz="2000" b="1" dirty="0" smtClean="0">
                <a:solidFill>
                  <a:srgbClr val="FFC000"/>
                </a:solidFill>
              </a:rPr>
              <a:t>απαιτήσεις: </a:t>
            </a:r>
            <a:r>
              <a:rPr lang="el-GR" sz="2000" dirty="0" smtClean="0"/>
              <a:t>Η απαίτηση για προϊόντα ενός ή περισσοτέρων πελατών είναι τυχαία.</a:t>
            </a:r>
          </a:p>
          <a:p>
            <a:pPr lvl="1" fontAlgn="base"/>
            <a:r>
              <a:rPr lang="el-GR" sz="2000" b="1" dirty="0">
                <a:solidFill>
                  <a:srgbClr val="FFC000"/>
                </a:solidFill>
              </a:rPr>
              <a:t>Στοχαστικοί </a:t>
            </a:r>
            <a:r>
              <a:rPr lang="el-GR" sz="2000" b="1" dirty="0" smtClean="0">
                <a:solidFill>
                  <a:srgbClr val="FFC000"/>
                </a:solidFill>
              </a:rPr>
              <a:t>χρόνοι: </a:t>
            </a:r>
            <a:r>
              <a:rPr lang="el-GR" sz="2000" dirty="0" smtClean="0"/>
              <a:t>Ο χρόνος παράδοσης ενός ή περισσοτέρων προϊόντων ή ο χρόνος ταξιδιού ενός ή περισσοτέρων οχημάτων είναι τυχαίος. </a:t>
            </a:r>
            <a:endParaRPr lang="el-GR" sz="2000" dirty="0"/>
          </a:p>
          <a:p>
            <a:pPr lvl="1" fontAlgn="base"/>
            <a:endParaRPr lang="en-GB" sz="2000" dirty="0"/>
          </a:p>
          <a:p>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97555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l-GR" sz="2400" dirty="0" smtClean="0"/>
              <a:t>Συνήθως τα στοχαστικά προβλήματα </a:t>
            </a:r>
            <a:r>
              <a:rPr lang="en-US" sz="2400" dirty="0" smtClean="0"/>
              <a:t>VRP</a:t>
            </a:r>
            <a:r>
              <a:rPr lang="el-GR" sz="2400" dirty="0" smtClean="0"/>
              <a:t> επιλύονται σε δύο στάδια.</a:t>
            </a:r>
          </a:p>
          <a:p>
            <a:pPr lvl="1"/>
            <a:r>
              <a:rPr lang="el-GR" sz="2000" b="1" dirty="0" smtClean="0">
                <a:solidFill>
                  <a:srgbClr val="FFC000"/>
                </a:solidFill>
              </a:rPr>
              <a:t>1</a:t>
            </a:r>
            <a:r>
              <a:rPr lang="el-GR" sz="2000" b="1" baseline="30000" dirty="0" smtClean="0">
                <a:solidFill>
                  <a:srgbClr val="FFC000"/>
                </a:solidFill>
              </a:rPr>
              <a:t>ο</a:t>
            </a:r>
            <a:r>
              <a:rPr lang="el-GR" sz="2000" b="1" dirty="0" smtClean="0">
                <a:solidFill>
                  <a:srgbClr val="FFC000"/>
                </a:solidFill>
              </a:rPr>
              <a:t> στάδιο: </a:t>
            </a:r>
            <a:r>
              <a:rPr lang="el-GR" sz="2000" dirty="0" smtClean="0"/>
              <a:t>Προτείνεται μία λύση  η οποία δεν λαμβάνει αυτή τη στοχαστικότατα υπόψη.</a:t>
            </a:r>
          </a:p>
          <a:p>
            <a:pPr lvl="1"/>
            <a:r>
              <a:rPr lang="el-GR" sz="2000" b="1" dirty="0" smtClean="0">
                <a:solidFill>
                  <a:srgbClr val="FFC000"/>
                </a:solidFill>
              </a:rPr>
              <a:t>2</a:t>
            </a:r>
            <a:r>
              <a:rPr lang="el-GR" sz="2000" b="1" baseline="30000" dirty="0" smtClean="0">
                <a:solidFill>
                  <a:srgbClr val="FFC000"/>
                </a:solidFill>
              </a:rPr>
              <a:t>ο</a:t>
            </a:r>
            <a:r>
              <a:rPr lang="el-GR" sz="2000" b="1" dirty="0" smtClean="0">
                <a:solidFill>
                  <a:srgbClr val="FFC000"/>
                </a:solidFill>
              </a:rPr>
              <a:t> στάδιο: </a:t>
            </a:r>
            <a:r>
              <a:rPr lang="el-GR" sz="2000" dirty="0" smtClean="0"/>
              <a:t>Η λύση που προτάθηκε στο 1</a:t>
            </a:r>
            <a:r>
              <a:rPr lang="el-GR" sz="2000" baseline="30000" dirty="0" smtClean="0"/>
              <a:t>ο</a:t>
            </a:r>
            <a:r>
              <a:rPr lang="el-GR" sz="2000" dirty="0" smtClean="0"/>
              <a:t> στάδιο μεταβάλλεται με τέτοιο τρόπο ώστε να συμπεριλάβει την όποια στοχαστικότατα. </a:t>
            </a:r>
          </a:p>
          <a:p>
            <a:endParaRPr lang="el-GR" sz="2400" dirty="0"/>
          </a:p>
          <a:p>
            <a:r>
              <a:rPr lang="el-GR" sz="2400" dirty="0"/>
              <a:t>Στόχος είναι η ελαχιστοποίηση του στόλου των οχημάτων και </a:t>
            </a:r>
            <a:r>
              <a:rPr lang="el-GR" sz="2400" dirty="0" smtClean="0"/>
              <a:t>του </a:t>
            </a:r>
            <a:r>
              <a:rPr lang="el-GR" sz="2400" dirty="0"/>
              <a:t>χρόνο</a:t>
            </a:r>
            <a:r>
              <a:rPr lang="el-GR" sz="2400" dirty="0" smtClean="0"/>
              <a:t> ταξιδιού που </a:t>
            </a:r>
            <a:r>
              <a:rPr lang="el-GR" sz="2400" dirty="0"/>
              <a:t>απαιτείται για να παρέχει σε όλους τους πελάτες με τυχαίες τιμές </a:t>
            </a:r>
            <a:r>
              <a:rPr lang="el-GR" sz="2400" dirty="0" smtClean="0"/>
              <a:t>τα προϊόντα που αιτούνται.</a:t>
            </a:r>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32071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70000" lnSpcReduction="20000"/>
          </a:bodyPr>
          <a:lstStyle/>
          <a:p>
            <a:pPr fontAlgn="base"/>
            <a:r>
              <a:rPr lang="en-GB" dirty="0">
                <a:hlinkClick r:id="rId2"/>
              </a:rPr>
              <a:t>VRP with </a:t>
            </a:r>
            <a:r>
              <a:rPr lang="en-GB" dirty="0" smtClean="0">
                <a:hlinkClick r:id="rId2"/>
              </a:rPr>
              <a:t>Backhauls</a:t>
            </a:r>
            <a:r>
              <a:rPr lang="el-GR" dirty="0"/>
              <a:t>: </a:t>
            </a:r>
            <a:r>
              <a:rPr lang="el-GR" dirty="0" smtClean="0"/>
              <a:t>Είναι </a:t>
            </a:r>
            <a:r>
              <a:rPr lang="el-GR" dirty="0"/>
              <a:t>ένα VRP </a:t>
            </a:r>
            <a:r>
              <a:rPr lang="el-GR" dirty="0" smtClean="0"/>
              <a:t>στο οποίο </a:t>
            </a:r>
            <a:r>
              <a:rPr lang="el-GR" dirty="0"/>
              <a:t>οι πελάτες μπορούν να απαιτήσουν ή να </a:t>
            </a:r>
            <a:r>
              <a:rPr lang="el-GR" dirty="0" smtClean="0"/>
              <a:t>επιστρέψουν </a:t>
            </a:r>
            <a:r>
              <a:rPr lang="el-GR" dirty="0"/>
              <a:t>κάποια προϊόντα. </a:t>
            </a:r>
            <a:endParaRPr lang="el-GR" dirty="0" smtClean="0"/>
          </a:p>
          <a:p>
            <a:pPr fontAlgn="base"/>
            <a:r>
              <a:rPr lang="el-GR" dirty="0" smtClean="0"/>
              <a:t>Έτσι</a:t>
            </a:r>
            <a:r>
              <a:rPr lang="el-GR" dirty="0"/>
              <a:t>, σε </a:t>
            </a:r>
            <a:r>
              <a:rPr lang="el-GR" dirty="0" smtClean="0"/>
              <a:t>VRP </a:t>
            </a:r>
            <a:r>
              <a:rPr lang="en-US" dirty="0" smtClean="0"/>
              <a:t>with Backhauls </a:t>
            </a:r>
            <a:r>
              <a:rPr lang="el-GR" dirty="0" smtClean="0"/>
              <a:t>χρειάζεται </a:t>
            </a:r>
            <a:r>
              <a:rPr lang="el-GR" dirty="0"/>
              <a:t>να λάβει υπόψη το γεγονός ότι τα προϊόντα που οι πελάτες επιστρέφουν στην </a:t>
            </a:r>
            <a:r>
              <a:rPr lang="el-GR" dirty="0" smtClean="0"/>
              <a:t>«αποθήκη» θα πρέπει να χωράνε στο όχημα. </a:t>
            </a:r>
          </a:p>
          <a:p>
            <a:pPr fontAlgn="base"/>
            <a:r>
              <a:rPr lang="el-GR" dirty="0" smtClean="0"/>
              <a:t>Η </a:t>
            </a:r>
            <a:r>
              <a:rPr lang="el-GR" dirty="0"/>
              <a:t>βασική υπόθεση </a:t>
            </a:r>
            <a:r>
              <a:rPr lang="el-GR" dirty="0" smtClean="0"/>
              <a:t>είναι ότι </a:t>
            </a:r>
            <a:r>
              <a:rPr lang="el-GR" dirty="0"/>
              <a:t>σε όλες τις παραδόσεις </a:t>
            </a:r>
            <a:r>
              <a:rPr lang="el-GR" dirty="0" smtClean="0"/>
              <a:t>προϊόντων θα  πρέπει </a:t>
            </a:r>
            <a:r>
              <a:rPr lang="el-GR" dirty="0"/>
              <a:t>να </a:t>
            </a:r>
            <a:r>
              <a:rPr lang="el-GR" dirty="0" smtClean="0"/>
              <a:t>έχουμε υπόψη ότι μπορεί να έχουμε και επιστροφές. </a:t>
            </a:r>
          </a:p>
          <a:p>
            <a:pPr fontAlgn="base"/>
            <a:r>
              <a:rPr lang="el-GR" dirty="0" smtClean="0"/>
              <a:t>Οι ποσότητα των προϊόντων που </a:t>
            </a:r>
            <a:r>
              <a:rPr lang="el-GR" dirty="0"/>
              <a:t>πρέπει να </a:t>
            </a:r>
            <a:r>
              <a:rPr lang="el-GR" dirty="0" smtClean="0"/>
              <a:t>παραδώσουν ή να παραλάβουν είναι </a:t>
            </a:r>
            <a:r>
              <a:rPr lang="el-GR" dirty="0"/>
              <a:t>σταθερή και γνωστή εκ των προτέρων. </a:t>
            </a:r>
            <a:endParaRPr lang="el-GR" dirty="0" smtClean="0"/>
          </a:p>
          <a:p>
            <a:pPr fontAlgn="base"/>
            <a:r>
              <a:rPr lang="el-GR" b="1" dirty="0"/>
              <a:t>Στόχος</a:t>
            </a:r>
            <a:r>
              <a:rPr lang="el-GR" dirty="0"/>
              <a:t> είναι να βρεθεί ένα </a:t>
            </a:r>
            <a:r>
              <a:rPr lang="el-GR" dirty="0" smtClean="0"/>
              <a:t>σύνολο δρομολογίων </a:t>
            </a:r>
            <a:r>
              <a:rPr lang="el-GR" dirty="0"/>
              <a:t>που ελαχιστοποιεί την συνολική απόσταση </a:t>
            </a:r>
            <a:r>
              <a:rPr lang="el-GR" dirty="0" smtClean="0"/>
              <a:t>που πρέπει να διανύσουν.</a:t>
            </a:r>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75944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70000" lnSpcReduction="20000"/>
          </a:bodyPr>
          <a:lstStyle/>
          <a:p>
            <a:pPr fontAlgn="base"/>
            <a:r>
              <a:rPr lang="en-GB" dirty="0">
                <a:hlinkClick r:id="rId2"/>
              </a:rPr>
              <a:t>VRP with Pick-Up and </a:t>
            </a:r>
            <a:r>
              <a:rPr lang="en-GB" dirty="0" smtClean="0">
                <a:hlinkClick r:id="rId2"/>
              </a:rPr>
              <a:t>Delivering</a:t>
            </a:r>
            <a:r>
              <a:rPr lang="el-GR" dirty="0" smtClean="0"/>
              <a:t>: Σε αυτή τη παραλλαγή του </a:t>
            </a:r>
            <a:r>
              <a:rPr lang="en-US" dirty="0" smtClean="0"/>
              <a:t>VRP </a:t>
            </a:r>
            <a:r>
              <a:rPr lang="el-GR" dirty="0" smtClean="0"/>
              <a:t>προβλήματος το όχημα ή τα οχήματα που εργάζονται θα πρέπει να παραδώσουν και να παραλάβουν προϊόντα.</a:t>
            </a:r>
          </a:p>
          <a:p>
            <a:pPr lvl="1" fontAlgn="base"/>
            <a:r>
              <a:rPr lang="el-GR" dirty="0" smtClean="0"/>
              <a:t>Ο βασικός περιορισμός που υπάρχει είναι ότι τα οχήματα που συμμετέχουν στην εργασία έχουν περιορισμό στο φορτίο που μπορούν να κουβαλήσουν.  </a:t>
            </a:r>
          </a:p>
          <a:p>
            <a:pPr lvl="1" fontAlgn="base"/>
            <a:r>
              <a:rPr lang="el-GR" dirty="0" smtClean="0"/>
              <a:t>Αν υποθέσουμε ότι </a:t>
            </a:r>
            <a:endParaRPr lang="en-US" dirty="0" smtClean="0"/>
          </a:p>
          <a:p>
            <a:pPr lvl="2" fontAlgn="base"/>
            <a:r>
              <a:rPr lang="en-US" dirty="0" smtClean="0"/>
              <a:t>T</a:t>
            </a:r>
            <a:r>
              <a:rPr lang="el-GR" dirty="0" smtClean="0"/>
              <a:t>ο φορτίο που μπορούν να κουβαλήσουν είναι </a:t>
            </a:r>
            <a:r>
              <a:rPr lang="en-US" dirty="0" smtClean="0"/>
              <a:t>C</a:t>
            </a:r>
          </a:p>
          <a:p>
            <a:pPr lvl="2" fontAlgn="base"/>
            <a:r>
              <a:rPr lang="el-GR" dirty="0" smtClean="0"/>
              <a:t>Τα προϊόντα που πρέπει να παραδώσουν σε ένα πελάτη είναι </a:t>
            </a:r>
            <a:r>
              <a:rPr lang="en-US" dirty="0" smtClean="0"/>
              <a:t>D.</a:t>
            </a:r>
            <a:r>
              <a:rPr lang="el-GR" dirty="0" smtClean="0"/>
              <a:t> </a:t>
            </a:r>
            <a:r>
              <a:rPr lang="en-US" dirty="0" smtClean="0"/>
              <a:t> </a:t>
            </a:r>
          </a:p>
          <a:p>
            <a:pPr lvl="2" fontAlgn="base"/>
            <a:r>
              <a:rPr lang="en-US" dirty="0" smtClean="0"/>
              <a:t>Ta </a:t>
            </a:r>
            <a:r>
              <a:rPr lang="el-GR" dirty="0"/>
              <a:t>προϊόντα που πρέπει να </a:t>
            </a:r>
            <a:r>
              <a:rPr lang="el-GR" dirty="0" smtClean="0"/>
              <a:t>παραλάβουν από τον ίδιο πελάτη </a:t>
            </a:r>
            <a:r>
              <a:rPr lang="el-GR" dirty="0"/>
              <a:t>είναι </a:t>
            </a:r>
            <a:r>
              <a:rPr lang="en-US" dirty="0" smtClean="0"/>
              <a:t>P.</a:t>
            </a:r>
            <a:endParaRPr lang="el-GR" dirty="0" smtClean="0"/>
          </a:p>
          <a:p>
            <a:pPr lvl="1" fontAlgn="base"/>
            <a:r>
              <a:rPr lang="el-GR" dirty="0" smtClean="0"/>
              <a:t>Τότε στόχος είναι να βρεθεί μια διαδρομή (όταν έχουμε ένα όχημα) η οποία ελαχιστοποιεί το χρόνο παράδοσης-παραλαβής και λαμβάνει υπόψη του τον περιορισμό </a:t>
            </a:r>
            <a:r>
              <a:rPr lang="en-US" dirty="0" smtClean="0"/>
              <a:t>C&lt;= D+P</a:t>
            </a:r>
            <a:r>
              <a:rPr lang="el-GR" dirty="0" smtClean="0"/>
              <a:t>. </a:t>
            </a:r>
            <a:endParaRPr lang="en-GB" dirty="0"/>
          </a:p>
          <a:p>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04971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VRP with Satellite </a:t>
            </a:r>
            <a:r>
              <a:rPr lang="en-GB" sz="2400" dirty="0" smtClean="0">
                <a:hlinkClick r:id="rId2"/>
              </a:rPr>
              <a:t>Facilities</a:t>
            </a:r>
            <a:r>
              <a:rPr lang="el-GR" sz="2400" dirty="0"/>
              <a:t>: Μια σημαντική πτυχή του προβλήματος δρομολόγησης οχημάτων (VRP), η οποία έχει σε μεγάλο βαθμό αγνοηθεί είναι η χρήση των </a:t>
            </a:r>
            <a:r>
              <a:rPr lang="el-GR" sz="2400" dirty="0" smtClean="0"/>
              <a:t>«δορυφορικών» </a:t>
            </a:r>
            <a:r>
              <a:rPr lang="el-GR" sz="2400" dirty="0"/>
              <a:t>εγκαταστάσεων </a:t>
            </a:r>
            <a:r>
              <a:rPr lang="el-GR" sz="2400" dirty="0" smtClean="0"/>
              <a:t>(παράρτημα εγκαταστάσεων) για </a:t>
            </a:r>
            <a:r>
              <a:rPr lang="el-GR" sz="2400" dirty="0"/>
              <a:t>την ανασυγκρότηση των οχημάτων κατά τη διάρκεια μιας διαδρομής. </a:t>
            </a:r>
            <a:endParaRPr lang="el-GR" sz="2400" dirty="0" smtClean="0"/>
          </a:p>
          <a:p>
            <a:pPr fontAlgn="base"/>
            <a:r>
              <a:rPr lang="el-GR" sz="2400" dirty="0" smtClean="0"/>
              <a:t>Όταν είναι εφικτό, η δορυφορική </a:t>
            </a:r>
            <a:r>
              <a:rPr lang="el-GR" sz="2400" dirty="0"/>
              <a:t>αναπλήρωση επιτρέπει στους οδηγούς να συνεχίσουν να κάνουν παραδόσεις μέχρι τη λήξη της βάρδιας τους, χωρίς </a:t>
            </a:r>
            <a:r>
              <a:rPr lang="el-GR" sz="2400" dirty="0" err="1"/>
              <a:t>κατ</a:t>
            </a:r>
            <a:r>
              <a:rPr lang="el-GR" sz="2400" dirty="0"/>
              <a:t> 'ανάγκη την επιστροφή στην κεντρική αποθήκη. </a:t>
            </a:r>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55049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n-GB" dirty="0">
                <a:hlinkClick r:id="rId2"/>
              </a:rPr>
              <a:t>VRP with Time </a:t>
            </a:r>
            <a:r>
              <a:rPr lang="en-GB" dirty="0" smtClean="0">
                <a:hlinkClick r:id="rId2"/>
              </a:rPr>
              <a:t>Windows</a:t>
            </a:r>
            <a:r>
              <a:rPr lang="el-GR" dirty="0" smtClean="0"/>
              <a:t>: Τα οχήματα που συμμετέχουν στην παράδοση των προϊόντων θα πρέπει να εξυπηρετήσουν τους σταθμούς εργασίας σε προκαθορισμένα χρονικά διαστήματα.  </a:t>
            </a:r>
            <a:endParaRPr lang="en-GB" dirty="0"/>
          </a:p>
          <a:p>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32359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92500" lnSpcReduction="20000"/>
          </a:bodyPr>
          <a:lstStyle/>
          <a:p>
            <a:r>
              <a:rPr lang="el-GR" dirty="0" smtClean="0"/>
              <a:t>Μέθοδοι επίλυσης</a:t>
            </a:r>
          </a:p>
          <a:p>
            <a:pPr lvl="1"/>
            <a:r>
              <a:rPr lang="en-US" dirty="0" smtClean="0"/>
              <a:t>Exact Approaches</a:t>
            </a:r>
          </a:p>
          <a:p>
            <a:pPr lvl="2" fontAlgn="base"/>
            <a:r>
              <a:rPr lang="en-US" dirty="0"/>
              <a:t>Branch and </a:t>
            </a:r>
            <a:r>
              <a:rPr lang="en-US" dirty="0" smtClean="0"/>
              <a:t>bound</a:t>
            </a:r>
            <a:endParaRPr lang="en-US" dirty="0"/>
          </a:p>
          <a:p>
            <a:pPr lvl="2" fontAlgn="base"/>
            <a:r>
              <a:rPr lang="en-US" dirty="0" smtClean="0"/>
              <a:t>Branch </a:t>
            </a:r>
            <a:r>
              <a:rPr lang="en-US" dirty="0"/>
              <a:t>and cut</a:t>
            </a:r>
          </a:p>
          <a:p>
            <a:pPr lvl="1"/>
            <a:r>
              <a:rPr lang="en-US" dirty="0"/>
              <a:t>Heuristics</a:t>
            </a:r>
          </a:p>
          <a:p>
            <a:pPr lvl="1"/>
            <a:r>
              <a:rPr lang="en-US" dirty="0" smtClean="0"/>
              <a:t>Metaheuristics</a:t>
            </a:r>
          </a:p>
          <a:p>
            <a:pPr lvl="2"/>
            <a:r>
              <a:rPr lang="en-US" dirty="0" smtClean="0"/>
              <a:t>Ant Algorithms</a:t>
            </a:r>
          </a:p>
          <a:p>
            <a:pPr lvl="2"/>
            <a:r>
              <a:rPr lang="en-US" dirty="0" smtClean="0"/>
              <a:t>Genetic Algorithms</a:t>
            </a:r>
          </a:p>
          <a:p>
            <a:pPr lvl="2"/>
            <a:r>
              <a:rPr lang="en-US" dirty="0" smtClean="0"/>
              <a:t>Simulated Annealing</a:t>
            </a:r>
            <a:endParaRPr lang="en-US" dirty="0"/>
          </a:p>
          <a:p>
            <a:pPr lvl="2" fontAlgn="base"/>
            <a:r>
              <a:rPr lang="en-US" dirty="0" err="1" smtClean="0"/>
              <a:t>Tabu</a:t>
            </a:r>
            <a:r>
              <a:rPr lang="en-US" dirty="0" smtClean="0"/>
              <a:t> Search</a:t>
            </a:r>
            <a:endParaRPr lang="en-US"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52832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sz="3600" dirty="0" err="1"/>
              <a:t>Μεθοδοι</a:t>
            </a:r>
            <a:r>
              <a:rPr lang="el-GR" sz="3600" dirty="0"/>
              <a:t> </a:t>
            </a:r>
            <a:r>
              <a:rPr lang="el-GR" sz="3600" dirty="0" err="1"/>
              <a:t>Σχεδιασμου</a:t>
            </a:r>
            <a:r>
              <a:rPr lang="el-GR" sz="3600" dirty="0"/>
              <a:t> </a:t>
            </a:r>
            <a:r>
              <a:rPr lang="el-GR" sz="3600" dirty="0" err="1"/>
              <a:t>Κινησης</a:t>
            </a:r>
            <a:r>
              <a:rPr lang="el-GR" sz="3600" dirty="0"/>
              <a:t> &amp; </a:t>
            </a:r>
            <a:r>
              <a:rPr lang="el-GR" sz="3600" dirty="0" err="1"/>
              <a:t>Αυτονομες</a:t>
            </a:r>
            <a:r>
              <a:rPr lang="el-GR" sz="3600" dirty="0"/>
              <a:t> </a:t>
            </a:r>
            <a:r>
              <a:rPr lang="el-GR" sz="3600" dirty="0" err="1"/>
              <a:t>Κινουμενες</a:t>
            </a:r>
            <a:r>
              <a:rPr lang="el-GR" sz="3600" dirty="0"/>
              <a:t> </a:t>
            </a:r>
            <a:r>
              <a:rPr lang="el-GR" sz="3600" dirty="0" err="1"/>
              <a:t>Μοναδες</a:t>
            </a:r>
            <a:endParaRPr lang="el-GR" sz="3600" dirty="0"/>
          </a:p>
        </p:txBody>
      </p:sp>
      <p:sp>
        <p:nvSpPr>
          <p:cNvPr id="3" name="Υπότιτλος 2"/>
          <p:cNvSpPr>
            <a:spLocks noGrp="1"/>
          </p:cNvSpPr>
          <p:nvPr>
            <p:ph type="subTitle" idx="1"/>
          </p:nvPr>
        </p:nvSpPr>
        <p:spPr/>
        <p:txBody>
          <a:bodyPr/>
          <a:lstStyle/>
          <a:p>
            <a:r>
              <a:rPr lang="el-GR" dirty="0" smtClean="0"/>
              <a:t>Δρ. </a:t>
            </a:r>
            <a:r>
              <a:rPr lang="el-GR" dirty="0" smtClean="0"/>
              <a:t>Ηλίας Ξυδιάς</a:t>
            </a:r>
            <a:endParaRPr lang="el-GR" dirty="0"/>
          </a:p>
        </p:txBody>
      </p:sp>
    </p:spTree>
    <p:extLst>
      <p:ext uri="{BB962C8B-B14F-4D97-AF65-F5344CB8AC3E}">
        <p14:creationId xmlns:p14="http://schemas.microsoft.com/office/powerpoint/2010/main" val="11953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Προγραμματισμός Εργασιών</a:t>
            </a:r>
          </a:p>
        </p:txBody>
      </p:sp>
      <p:sp>
        <p:nvSpPr>
          <p:cNvPr id="3" name="Θέση περιεχομένου 2"/>
          <p:cNvSpPr>
            <a:spLocks noGrp="1"/>
          </p:cNvSpPr>
          <p:nvPr>
            <p:ph idx="1"/>
          </p:nvPr>
        </p:nvSpPr>
        <p:spPr>
          <a:xfrm>
            <a:off x="827484" y="2396939"/>
            <a:ext cx="4694116" cy="3146611"/>
          </a:xfrm>
        </p:spPr>
        <p:txBody>
          <a:bodyPr>
            <a:normAutofit fontScale="55000" lnSpcReduction="20000"/>
          </a:bodyPr>
          <a:lstStyle/>
          <a:p>
            <a:r>
              <a:rPr lang="el-GR" dirty="0" smtClean="0"/>
              <a:t>Το πρόβλημα του προγραμματισμού εργασιών για ένα όχημα (</a:t>
            </a:r>
            <a:r>
              <a:rPr lang="en-US" dirty="0" smtClean="0"/>
              <a:t>Vehicle Routing Problem</a:t>
            </a:r>
            <a:r>
              <a:rPr lang="el-GR" dirty="0" smtClean="0"/>
              <a:t>)</a:t>
            </a:r>
            <a:r>
              <a:rPr lang="en-US" dirty="0" smtClean="0"/>
              <a:t>  </a:t>
            </a:r>
            <a:r>
              <a:rPr lang="el-GR" dirty="0" smtClean="0"/>
              <a:t>είναι ένα συνδυαστικό πρόβλημα βελτιστοποίησης το οποίο έχει προσελκύσει το ενδιαφέρον πολλών ερευνητών.</a:t>
            </a:r>
          </a:p>
          <a:p>
            <a:r>
              <a:rPr lang="el-GR" dirty="0" smtClean="0"/>
              <a:t>Αυτό </a:t>
            </a:r>
            <a:r>
              <a:rPr lang="el-GR" dirty="0"/>
              <a:t>το πρόβλημα συνίσταται στο σχεδιασμό του βέλτιστου συνόλου των δρομολογίων </a:t>
            </a:r>
            <a:r>
              <a:rPr lang="el-GR" dirty="0" smtClean="0"/>
              <a:t>ενός στόλου  </a:t>
            </a:r>
            <a:r>
              <a:rPr lang="el-GR" dirty="0"/>
              <a:t>οχημάτων, προκειμένου να εξυπηρετήσει ένα δεδομένο σύνολο των </a:t>
            </a:r>
            <a:r>
              <a:rPr lang="el-GR" dirty="0" smtClean="0"/>
              <a:t>πελατών.</a:t>
            </a:r>
          </a:p>
          <a:p>
            <a:pPr lvl="1"/>
            <a:r>
              <a:rPr lang="el-GR" dirty="0"/>
              <a:t>Το ενδιαφέρον για </a:t>
            </a:r>
            <a:r>
              <a:rPr lang="el-GR" dirty="0" smtClean="0"/>
              <a:t>το </a:t>
            </a:r>
            <a:r>
              <a:rPr lang="el-GR" dirty="0"/>
              <a:t>VRP </a:t>
            </a:r>
            <a:r>
              <a:rPr lang="el-GR" dirty="0" smtClean="0"/>
              <a:t>προέρχεται από </a:t>
            </a:r>
            <a:r>
              <a:rPr lang="el-GR" dirty="0"/>
              <a:t>πρακτική σημασία </a:t>
            </a:r>
            <a:r>
              <a:rPr lang="el-GR" dirty="0" smtClean="0"/>
              <a:t>του, καθώς επίσης </a:t>
            </a:r>
            <a:r>
              <a:rPr lang="el-GR" dirty="0"/>
              <a:t>και από </a:t>
            </a:r>
            <a:r>
              <a:rPr lang="el-GR" dirty="0" smtClean="0"/>
              <a:t>τη </a:t>
            </a:r>
            <a:r>
              <a:rPr lang="el-GR" dirty="0"/>
              <a:t>δυσκολία του</a:t>
            </a:r>
            <a:r>
              <a:rPr lang="el-GR" dirty="0" smtClean="0"/>
              <a:t>.</a:t>
            </a:r>
          </a:p>
        </p:txBody>
      </p:sp>
      <p:pic>
        <p:nvPicPr>
          <p:cNvPr id="1026" name="Picture 2" descr="http://www.uni-ulm.de/fileadmin/website_uni_ulm/iui.inst.190/Mitarbeiter/voelkel/aco/VRPT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600" y="2396939"/>
            <a:ext cx="2800350" cy="199310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345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n-US" dirty="0" smtClean="0"/>
              <a:t>VRP </a:t>
            </a:r>
            <a:r>
              <a:rPr lang="en-US" dirty="0"/>
              <a:t>is an important problem in the fields of transportation, distribution, and logistics</a:t>
            </a:r>
            <a:r>
              <a:rPr lang="en-US" dirty="0" smtClean="0"/>
              <a:t>.</a:t>
            </a:r>
            <a:endParaRPr lang="el-GR" dirty="0" smtClean="0"/>
          </a:p>
          <a:p>
            <a:endParaRPr lang="el-GR" dirty="0" smtClean="0"/>
          </a:p>
          <a:p>
            <a:r>
              <a:rPr lang="el-GR" dirty="0" smtClean="0"/>
              <a:t>Το </a:t>
            </a:r>
            <a:r>
              <a:rPr lang="en-US" dirty="0" smtClean="0"/>
              <a:t>VRP</a:t>
            </a:r>
            <a:r>
              <a:rPr lang="el-GR" dirty="0" smtClean="0"/>
              <a:t> είναι ένα συνδυαστικό πρόβλημα βελτιστοποίησης και ακέραιου προγραμματισμού η λύση του οποίου επιδιώκει </a:t>
            </a:r>
            <a:r>
              <a:rPr lang="el-GR" dirty="0"/>
              <a:t>να εξυπηρετήσει έναν αριθμό πελατών </a:t>
            </a:r>
            <a:r>
              <a:rPr lang="el-GR" dirty="0" smtClean="0"/>
              <a:t>χρησιμοποιώντας </a:t>
            </a:r>
            <a:r>
              <a:rPr lang="el-GR" dirty="0"/>
              <a:t>ένα στόλο οχημάτων</a:t>
            </a:r>
            <a:r>
              <a:rPr lang="el-GR" dirty="0" smtClean="0"/>
              <a:t>.</a:t>
            </a:r>
          </a:p>
          <a:p>
            <a:endParaRPr lang="el-GR" dirty="0" smtClean="0"/>
          </a:p>
          <a:p>
            <a:r>
              <a:rPr lang="el-GR" dirty="0" smtClean="0"/>
              <a:t>Παρουσιάστηκε από τους </a:t>
            </a:r>
            <a:r>
              <a:rPr lang="en-US" dirty="0" err="1" smtClean="0"/>
              <a:t>Dantzig</a:t>
            </a:r>
            <a:r>
              <a:rPr lang="en-US" dirty="0" smtClean="0"/>
              <a:t> </a:t>
            </a:r>
            <a:r>
              <a:rPr lang="en-US" dirty="0"/>
              <a:t>and </a:t>
            </a:r>
            <a:r>
              <a:rPr lang="en-US" dirty="0" err="1"/>
              <a:t>Ramser</a:t>
            </a:r>
            <a:r>
              <a:rPr lang="en-US" dirty="0"/>
              <a:t> </a:t>
            </a:r>
            <a:r>
              <a:rPr lang="el-GR" dirty="0" smtClean="0"/>
              <a:t>το</a:t>
            </a:r>
            <a:r>
              <a:rPr lang="en-US" dirty="0" smtClean="0"/>
              <a:t> 1959</a:t>
            </a:r>
            <a:r>
              <a:rPr lang="el-GR" dirty="0"/>
              <a:t> και </a:t>
            </a:r>
            <a:r>
              <a:rPr lang="el-GR" dirty="0" smtClean="0"/>
              <a:t>είναι </a:t>
            </a:r>
            <a:r>
              <a:rPr lang="el-GR" dirty="0"/>
              <a:t>ένα σημαντικό πρόβλημα στους τομείς της μεταφοράς, διανομής και </a:t>
            </a:r>
            <a:r>
              <a:rPr lang="el-GR" dirty="0" err="1"/>
              <a:t>logistics</a:t>
            </a:r>
            <a:r>
              <a:rPr lang="el-GR" dirty="0"/>
              <a:t>.</a:t>
            </a:r>
            <a:endParaRPr lang="el-GR" dirty="0" smtClean="0"/>
          </a:p>
          <a:p>
            <a:pPr marL="0" indent="0">
              <a:buNone/>
            </a:pPr>
            <a:endParaRPr lang="el-GR" dirty="0" smtClean="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06613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70000" lnSpcReduction="20000"/>
          </a:bodyPr>
          <a:lstStyle/>
          <a:p>
            <a:r>
              <a:rPr lang="el-GR" dirty="0" smtClean="0"/>
              <a:t>Ορισμός: Το </a:t>
            </a:r>
            <a:r>
              <a:rPr lang="en-US" dirty="0" smtClean="0"/>
              <a:t>VRP </a:t>
            </a:r>
            <a:r>
              <a:rPr lang="el-GR" dirty="0" smtClean="0"/>
              <a:t>είναι ένα γενικό όνομα  και χρησιμοποιείται για να περιγράψει μια ολόκληρη κλάση προβλημάτων στα οποία ένα ή περισσότερα οχήματα καλείται να εξυπηρετήσει ένα σύνολο από πελάτες οποίοι βρίσκονται διασκορπισμένοι σε μια γεωγραφικοί περιοχή.</a:t>
            </a:r>
          </a:p>
          <a:p>
            <a:r>
              <a:rPr lang="el-GR" dirty="0" smtClean="0"/>
              <a:t>Στην περίπτωση που έχουμε περισσότερα από ένα οχήματα, </a:t>
            </a:r>
          </a:p>
          <a:p>
            <a:pPr lvl="1"/>
            <a:r>
              <a:rPr lang="el-GR" dirty="0" smtClean="0"/>
              <a:t>τα οχήματα μπορούν να ξεκινάνε από την ίδια ή από διαφορετικές αποθήκες.</a:t>
            </a:r>
          </a:p>
          <a:p>
            <a:r>
              <a:rPr lang="el-GR" dirty="0" smtClean="0"/>
              <a:t>Στόχος είναι να εξυπηρετηθούν όλοι οι πελάτες (οι οποίοι έχουν γνωστές απαιτήσεις) με το ελάχιστο δυνατό κόστος.</a:t>
            </a:r>
          </a:p>
          <a:p>
            <a:r>
              <a:rPr lang="el-GR" dirty="0" smtClean="0"/>
              <a:t>Η διαδρομή που θα προταθεί θα πρέπει, να ξεκινά και να τερματίζει την «εργασία» του στην αποθήκη.</a:t>
            </a:r>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5667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8</a:t>
            </a:fld>
            <a:endParaRPr lang="en-US" dirty="0"/>
          </a:p>
        </p:txBody>
      </p:sp>
      <p:pic>
        <p:nvPicPr>
          <p:cNvPr id="2050" name="Picture 2" descr="Vehicle Routing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24" y="2310356"/>
            <a:ext cx="5715000" cy="24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9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l-GR" dirty="0" smtClean="0"/>
              <a:t>Προεκτάσεις του </a:t>
            </a:r>
            <a:r>
              <a:rPr lang="en-US" dirty="0" smtClean="0"/>
              <a:t>VRP:</a:t>
            </a:r>
          </a:p>
          <a:p>
            <a:pPr lvl="1"/>
            <a:r>
              <a:rPr lang="el-GR" dirty="0" smtClean="0"/>
              <a:t>Στο βασικό πρόβλημα </a:t>
            </a:r>
            <a:r>
              <a:rPr lang="en-US" dirty="0" smtClean="0"/>
              <a:t>VRP </a:t>
            </a:r>
            <a:r>
              <a:rPr lang="el-GR" dirty="0" smtClean="0"/>
              <a:t>κάνουμε κάποιες υποθέσεις  όπως για παράδειγμα</a:t>
            </a:r>
          </a:p>
          <a:p>
            <a:pPr lvl="2"/>
            <a:r>
              <a:rPr lang="el-GR" dirty="0" smtClean="0"/>
              <a:t>Να έχουμε μια αποθήκη</a:t>
            </a:r>
          </a:p>
          <a:p>
            <a:pPr lvl="2"/>
            <a:r>
              <a:rPr lang="el-GR" dirty="0" smtClean="0"/>
              <a:t>Τα οχήματα μας να είναι ομογενή </a:t>
            </a:r>
          </a:p>
          <a:p>
            <a:pPr lvl="2"/>
            <a:r>
              <a:rPr lang="el-GR" dirty="0" smtClean="0"/>
              <a:t>Μια διαδρομή να αντιστοιχεί σε ένα όχημα.</a:t>
            </a:r>
          </a:p>
          <a:p>
            <a:pPr lvl="1"/>
            <a:r>
              <a:rPr lang="el-GR" dirty="0" smtClean="0"/>
              <a:t>Αυτές όμως οι υποθέσεις αναιρούνται όταν λαμβάνουμε υπόψη περισσότερους περιορισμούς.</a:t>
            </a:r>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2820927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1249</Words>
  <Application>Microsoft Office PowerPoint</Application>
  <PresentationFormat>On-screen Show (4:3)</PresentationFormat>
  <Paragraphs>118</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Θέμα του Office</vt:lpstr>
      <vt:lpstr>Μέθοδοι σχεδιασμού κίνησης και αυτόνομες κινούμενες μονάδες </vt:lpstr>
      <vt:lpstr>Άδειες Χρήσης</vt:lpstr>
      <vt:lpstr>Χρηματοδότηση</vt:lpstr>
      <vt:lpstr>Μεθοδοι Σχεδιασμου Κινησης &amp; Αυτονομες Κινουμενες Μοναδες</vt:lpstr>
      <vt:lpstr>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160</cp:revision>
  <dcterms:created xsi:type="dcterms:W3CDTF">2012-09-06T09:03:05Z</dcterms:created>
  <dcterms:modified xsi:type="dcterms:W3CDTF">2015-09-13T11:43:27Z</dcterms:modified>
</cp:coreProperties>
</file>