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9" r:id="rId4"/>
    <p:sldId id="291" r:id="rId5"/>
    <p:sldId id="260" r:id="rId6"/>
    <p:sldId id="284" r:id="rId7"/>
    <p:sldId id="277" r:id="rId8"/>
    <p:sldId id="273" r:id="rId9"/>
    <p:sldId id="280" r:id="rId10"/>
    <p:sldId id="290" r:id="rId11"/>
    <p:sldId id="282" r:id="rId12"/>
    <p:sldId id="288" r:id="rId13"/>
    <p:sldId id="285" r:id="rId14"/>
    <p:sldId id="366" r:id="rId15"/>
    <p:sldId id="286" r:id="rId16"/>
    <p:sldId id="367" r:id="rId17"/>
    <p:sldId id="368" r:id="rId18"/>
    <p:sldId id="370" r:id="rId19"/>
    <p:sldId id="371" r:id="rId20"/>
    <p:sldId id="369" r:id="rId21"/>
    <p:sldId id="266"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C8C"/>
    <a:srgbClr val="F1CB2F"/>
    <a:srgbClr val="CBEF19"/>
    <a:srgbClr val="F3CC2F"/>
    <a:srgbClr val="2D5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 mediu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0" autoAdjust="0"/>
    <p:restoredTop sz="76019" autoAdjust="0"/>
  </p:normalViewPr>
  <p:slideViewPr>
    <p:cSldViewPr snapToGrid="0">
      <p:cViewPr varScale="1">
        <p:scale>
          <a:sx n="85" d="100"/>
          <a:sy n="85" d="100"/>
        </p:scale>
        <p:origin x="17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a Souto" userId="7c7f685c-315c-4c7e-8a9f-6e7a052d4d1c" providerId="ADAL" clId="{A721578D-4484-4049-9886-45FC9D376C33}"/>
    <pc:docChg chg="undo custSel modSld">
      <pc:chgData name="Rita Souto" userId="7c7f685c-315c-4c7e-8a9f-6e7a052d4d1c" providerId="ADAL" clId="{A721578D-4484-4049-9886-45FC9D376C33}" dt="2023-10-02T12:14:28.767" v="20" actId="6549"/>
      <pc:docMkLst>
        <pc:docMk/>
      </pc:docMkLst>
      <pc:sldChg chg="modSp mod">
        <pc:chgData name="Rita Souto" userId="7c7f685c-315c-4c7e-8a9f-6e7a052d4d1c" providerId="ADAL" clId="{A721578D-4484-4049-9886-45FC9D376C33}" dt="2023-10-02T11:34:08.136" v="16" actId="1076"/>
        <pc:sldMkLst>
          <pc:docMk/>
          <pc:sldMk cId="260573646" sldId="260"/>
        </pc:sldMkLst>
        <pc:picChg chg="mod">
          <ac:chgData name="Rita Souto" userId="7c7f685c-315c-4c7e-8a9f-6e7a052d4d1c" providerId="ADAL" clId="{A721578D-4484-4049-9886-45FC9D376C33}" dt="2023-10-02T11:34:08.136" v="16" actId="1076"/>
          <ac:picMkLst>
            <pc:docMk/>
            <pc:sldMk cId="260573646" sldId="260"/>
            <ac:picMk id="2" creationId="{FFB4E8F7-5DFF-F728-3B1C-947497B33635}"/>
          </ac:picMkLst>
        </pc:picChg>
        <pc:picChg chg="mod">
          <ac:chgData name="Rita Souto" userId="7c7f685c-315c-4c7e-8a9f-6e7a052d4d1c" providerId="ADAL" clId="{A721578D-4484-4049-9886-45FC9D376C33}" dt="2023-10-02T11:33:42.581" v="15" actId="1076"/>
          <ac:picMkLst>
            <pc:docMk/>
            <pc:sldMk cId="260573646" sldId="260"/>
            <ac:picMk id="3" creationId="{094227EB-F843-EE6C-4D88-F9382E25E40D}"/>
          </ac:picMkLst>
        </pc:picChg>
        <pc:picChg chg="mod">
          <ac:chgData name="Rita Souto" userId="7c7f685c-315c-4c7e-8a9f-6e7a052d4d1c" providerId="ADAL" clId="{A721578D-4484-4049-9886-45FC9D376C33}" dt="2023-10-02T11:33:42.581" v="15" actId="1076"/>
          <ac:picMkLst>
            <pc:docMk/>
            <pc:sldMk cId="260573646" sldId="260"/>
            <ac:picMk id="8" creationId="{C5252F16-06DE-6FBA-7CC6-45E3E667D0BA}"/>
          </ac:picMkLst>
        </pc:picChg>
        <pc:cxnChg chg="mod">
          <ac:chgData name="Rita Souto" userId="7c7f685c-315c-4c7e-8a9f-6e7a052d4d1c" providerId="ADAL" clId="{A721578D-4484-4049-9886-45FC9D376C33}" dt="2023-10-02T11:33:42.581" v="15" actId="1076"/>
          <ac:cxnSpMkLst>
            <pc:docMk/>
            <pc:sldMk cId="260573646" sldId="260"/>
            <ac:cxnSpMk id="21" creationId="{01BE95F5-9BCB-DA1D-4968-FDA8561C902B}"/>
          </ac:cxnSpMkLst>
        </pc:cxnChg>
        <pc:cxnChg chg="mod">
          <ac:chgData name="Rita Souto" userId="7c7f685c-315c-4c7e-8a9f-6e7a052d4d1c" providerId="ADAL" clId="{A721578D-4484-4049-9886-45FC9D376C33}" dt="2023-10-02T11:33:42.581" v="15" actId="1076"/>
          <ac:cxnSpMkLst>
            <pc:docMk/>
            <pc:sldMk cId="260573646" sldId="260"/>
            <ac:cxnSpMk id="22" creationId="{315E79A4-80BD-25E4-33F8-E4B50F510447}"/>
          </ac:cxnSpMkLst>
        </pc:cxnChg>
      </pc:sldChg>
      <pc:sldChg chg="modSp mod">
        <pc:chgData name="Rita Souto" userId="7c7f685c-315c-4c7e-8a9f-6e7a052d4d1c" providerId="ADAL" clId="{A721578D-4484-4049-9886-45FC9D376C33}" dt="2023-10-02T12:14:28.767" v="20" actId="6549"/>
        <pc:sldMkLst>
          <pc:docMk/>
          <pc:sldMk cId="3841928487" sldId="266"/>
        </pc:sldMkLst>
        <pc:spChg chg="mod">
          <ac:chgData name="Rita Souto" userId="7c7f685c-315c-4c7e-8a9f-6e7a052d4d1c" providerId="ADAL" clId="{A721578D-4484-4049-9886-45FC9D376C33}" dt="2023-10-02T12:14:28.767" v="20" actId="6549"/>
          <ac:spMkLst>
            <pc:docMk/>
            <pc:sldMk cId="3841928487" sldId="266"/>
            <ac:spMk id="3" creationId="{6AF08640-FF18-FD16-7212-F030CC6BEDDE}"/>
          </ac:spMkLst>
        </pc:spChg>
      </pc:sldChg>
      <pc:sldChg chg="modSp mod">
        <pc:chgData name="Rita Souto" userId="7c7f685c-315c-4c7e-8a9f-6e7a052d4d1c" providerId="ADAL" clId="{A721578D-4484-4049-9886-45FC9D376C33}" dt="2023-10-02T11:53:44.599" v="17" actId="1076"/>
        <pc:sldMkLst>
          <pc:docMk/>
          <pc:sldMk cId="2619422413" sldId="285"/>
        </pc:sldMkLst>
        <pc:spChg chg="mod">
          <ac:chgData name="Rita Souto" userId="7c7f685c-315c-4c7e-8a9f-6e7a052d4d1c" providerId="ADAL" clId="{A721578D-4484-4049-9886-45FC9D376C33}" dt="2023-10-02T11:53:44.599" v="17" actId="1076"/>
          <ac:spMkLst>
            <pc:docMk/>
            <pc:sldMk cId="2619422413" sldId="285"/>
            <ac:spMk id="4" creationId="{2C609B55-0F0F-6DC1-B999-93254763A0B1}"/>
          </ac:spMkLst>
        </pc:spChg>
      </pc:sldChg>
      <pc:sldChg chg="modSp mod">
        <pc:chgData name="Rita Souto" userId="7c7f685c-315c-4c7e-8a9f-6e7a052d4d1c" providerId="ADAL" clId="{A721578D-4484-4049-9886-45FC9D376C33}" dt="2023-10-02T11:31:35.901" v="14" actId="1076"/>
        <pc:sldMkLst>
          <pc:docMk/>
          <pc:sldMk cId="414884957" sldId="291"/>
        </pc:sldMkLst>
        <pc:picChg chg="mod">
          <ac:chgData name="Rita Souto" userId="7c7f685c-315c-4c7e-8a9f-6e7a052d4d1c" providerId="ADAL" clId="{A721578D-4484-4049-9886-45FC9D376C33}" dt="2023-10-02T11:31:35.901" v="14" actId="1076"/>
          <ac:picMkLst>
            <pc:docMk/>
            <pc:sldMk cId="414884957" sldId="291"/>
            <ac:picMk id="8" creationId="{C630E916-5B2D-4B62-8FB8-C360522535ED}"/>
          </ac:picMkLst>
        </pc:picChg>
      </pc:sldChg>
      <pc:sldChg chg="delSp modSp mod">
        <pc:chgData name="Rita Souto" userId="7c7f685c-315c-4c7e-8a9f-6e7a052d4d1c" providerId="ADAL" clId="{A721578D-4484-4049-9886-45FC9D376C33}" dt="2023-10-02T12:05:17.096" v="19" actId="478"/>
        <pc:sldMkLst>
          <pc:docMk/>
          <pc:sldMk cId="824914354" sldId="371"/>
        </pc:sldMkLst>
        <pc:grpChg chg="del mod">
          <ac:chgData name="Rita Souto" userId="7c7f685c-315c-4c7e-8a9f-6e7a052d4d1c" providerId="ADAL" clId="{A721578D-4484-4049-9886-45FC9D376C33}" dt="2023-10-02T12:05:17.096" v="19" actId="478"/>
          <ac:grpSpMkLst>
            <pc:docMk/>
            <pc:sldMk cId="824914354" sldId="371"/>
            <ac:grpSpMk id="16" creationId="{D09F0E9F-6630-8DE7-5398-89F52F9DE28B}"/>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7CA7D-3B98-44BD-8123-78EC05AD755E}" type="datetimeFigureOut">
              <a:rPr lang="en-GB" smtClean="0"/>
              <a:t>18/10/2024</a:t>
            </a:fld>
            <a:endParaRPr lang="en-GB"/>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9D874-D2D9-4365-960D-3C315028749F}" type="slidenum">
              <a:rPr lang="en-GB" smtClean="0"/>
              <a:t>‹#›</a:t>
            </a:fld>
            <a:endParaRPr lang="en-GB"/>
          </a:p>
        </p:txBody>
      </p:sp>
    </p:spTree>
    <p:extLst>
      <p:ext uri="{BB962C8B-B14F-4D97-AF65-F5344CB8AC3E}">
        <p14:creationId xmlns:p14="http://schemas.microsoft.com/office/powerpoint/2010/main" val="424980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ULO 4: AYAKKABI ÜRETİMİNDE SÜRDÜRÜLEBİLİR UYGULAMALAR
Ders 4.2: Yeni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İmalat</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Teknolojileri</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ve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Süreçleri</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endParaRPr lang="ro-RO"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1</a:t>
            </a:fld>
            <a:endParaRPr lang="en-GB"/>
          </a:p>
        </p:txBody>
      </p:sp>
    </p:spTree>
    <p:extLst>
      <p:ext uri="{BB962C8B-B14F-4D97-AF65-F5344CB8AC3E}">
        <p14:creationId xmlns:p14="http://schemas.microsoft.com/office/powerpoint/2010/main" val="73344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spcAft>
                <a:spcPts val="600"/>
              </a:spcAft>
            </a:pPr>
            <a:r>
              <a:rPr lang="en-GB" sz="1200" dirty="0" err="1">
                <a:effectLst/>
                <a:latin typeface="Calibri" panose="020F0502020204030204" pitchFamily="34" charset="0"/>
                <a:ea typeface="Yu Mincho" panose="02020400000000000000" pitchFamily="18" charset="-128"/>
                <a:cs typeface="Calibri" panose="020F0502020204030204" pitchFamily="34" charset="0"/>
              </a:rPr>
              <a:t>Dijital</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prototipleme</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birçok</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durumda</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fiziksel</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bir</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prototip</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üretme</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ihtiyacını</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ortadan</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kaldırarak</a:t>
            </a:r>
            <a:r>
              <a:rPr lang="en-GB" sz="1200" dirty="0">
                <a:effectLst/>
                <a:latin typeface="Calibri" panose="020F0502020204030204" pitchFamily="34" charset="0"/>
                <a:ea typeface="Yu Mincho" panose="02020400000000000000" pitchFamily="18" charset="-128"/>
                <a:cs typeface="Calibri" panose="020F0502020204030204" pitchFamily="34" charset="0"/>
              </a:rPr>
              <a:t>, ilk </a:t>
            </a:r>
            <a:r>
              <a:rPr lang="en-GB" sz="1200" dirty="0" err="1">
                <a:effectLst/>
                <a:latin typeface="Calibri" panose="020F0502020204030204" pitchFamily="34" charset="0"/>
                <a:ea typeface="Yu Mincho" panose="02020400000000000000" pitchFamily="18" charset="-128"/>
                <a:cs typeface="Calibri" panose="020F0502020204030204" pitchFamily="34" charset="0"/>
              </a:rPr>
              <a:t>prototiplerin</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hızlı</a:t>
            </a:r>
            <a:r>
              <a:rPr lang="en-GB" sz="1200" dirty="0">
                <a:effectLst/>
                <a:latin typeface="Calibri" panose="020F0502020204030204" pitchFamily="34" charset="0"/>
                <a:ea typeface="Yu Mincho" panose="02020400000000000000" pitchFamily="18" charset="-128"/>
                <a:cs typeface="Calibri" panose="020F0502020204030204" pitchFamily="34" charset="0"/>
              </a:rPr>
              <a:t> ve </a:t>
            </a:r>
            <a:r>
              <a:rPr lang="en-GB" sz="1200" dirty="0" err="1">
                <a:effectLst/>
                <a:latin typeface="Calibri" panose="020F0502020204030204" pitchFamily="34" charset="0"/>
                <a:ea typeface="Yu Mincho" panose="02020400000000000000" pitchFamily="18" charset="-128"/>
                <a:cs typeface="Calibri" panose="020F0502020204030204" pitchFamily="34" charset="0"/>
              </a:rPr>
              <a:t>uygulanabilir</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bir</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şekilde</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geliştirilmesine</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izin</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veren</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bir</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teknolojidir</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Piyasada</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daha</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sonra</a:t>
            </a:r>
            <a:r>
              <a:rPr lang="en-GB" sz="1200" dirty="0">
                <a:effectLst/>
                <a:latin typeface="Calibri" panose="020F0502020204030204" pitchFamily="34" charset="0"/>
                <a:ea typeface="Yu Mincho" panose="02020400000000000000" pitchFamily="18" charset="-128"/>
                <a:cs typeface="Calibri" panose="020F0502020204030204" pitchFamily="34" charset="0"/>
              </a:rPr>
              <a:t> CAD 3D </a:t>
            </a:r>
            <a:r>
              <a:rPr lang="en-GB" sz="1200" dirty="0" err="1">
                <a:effectLst/>
                <a:latin typeface="Calibri" panose="020F0502020204030204" pitchFamily="34" charset="0"/>
                <a:ea typeface="Yu Mincho" panose="02020400000000000000" pitchFamily="18" charset="-128"/>
                <a:cs typeface="Calibri" panose="020F0502020204030204" pitchFamily="34" charset="0"/>
              </a:rPr>
              <a:t>aracılığıyla</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ürünün</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endüstriyel</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gelişimine</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bağlantıya</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izin</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veren</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çeşitli</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çözümler</a:t>
            </a:r>
            <a:r>
              <a:rPr lang="en-GB" sz="1200" dirty="0">
                <a:effectLst/>
                <a:latin typeface="Calibri" panose="020F0502020204030204" pitchFamily="34" charset="0"/>
                <a:ea typeface="Yu Mincho" panose="02020400000000000000" pitchFamily="18" charset="-128"/>
                <a:cs typeface="Calibri" panose="020F0502020204030204" pitchFamily="34" charset="0"/>
              </a:rPr>
              <a:t> </a:t>
            </a:r>
            <a:r>
              <a:rPr lang="en-GB" sz="1200" dirty="0" err="1">
                <a:effectLst/>
                <a:latin typeface="Calibri" panose="020F0502020204030204" pitchFamily="34" charset="0"/>
                <a:ea typeface="Yu Mincho" panose="02020400000000000000" pitchFamily="18" charset="-128"/>
                <a:cs typeface="Calibri" panose="020F0502020204030204" pitchFamily="34" charset="0"/>
              </a:rPr>
              <a:t>vardır</a:t>
            </a:r>
            <a:r>
              <a:rPr lang="en-GB" sz="1200" dirty="0">
                <a:effectLst/>
                <a:latin typeface="Calibri" panose="020F0502020204030204" pitchFamily="34" charset="0"/>
                <a:ea typeface="Yu Mincho" panose="02020400000000000000" pitchFamily="18" charset="-128"/>
                <a:cs typeface="Calibri" panose="020F0502020204030204" pitchFamily="34" charset="0"/>
              </a:rPr>
              <a:t>.</a:t>
            </a:r>
            <a:endParaRPr lang="en-US" dirty="0"/>
          </a:p>
        </p:txBody>
      </p:sp>
      <p:sp>
        <p:nvSpPr>
          <p:cNvPr id="4" name="Slide Number Placeholder 3"/>
          <p:cNvSpPr>
            <a:spLocks noGrp="1"/>
          </p:cNvSpPr>
          <p:nvPr>
            <p:ph type="sldNum" sz="quarter" idx="10"/>
          </p:nvPr>
        </p:nvSpPr>
        <p:spPr/>
        <p:txBody>
          <a:bodyPr/>
          <a:lstStyle/>
          <a:p>
            <a:fld id="{2939D874-D2D9-4365-960D-3C315028749F}" type="slidenum">
              <a:rPr lang="en-GB" smtClean="0"/>
              <a:t>10</a:t>
            </a:fld>
            <a:endParaRPr lang="en-GB"/>
          </a:p>
        </p:txBody>
      </p:sp>
    </p:spTree>
    <p:extLst>
      <p:ext uri="{BB962C8B-B14F-4D97-AF65-F5344CB8AC3E}">
        <p14:creationId xmlns:p14="http://schemas.microsoft.com/office/powerpoint/2010/main" val="157960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Eklemeli</a:t>
            </a:r>
            <a:r>
              <a:rPr lang="en-GB" dirty="0"/>
              <a:t> </a:t>
            </a:r>
            <a:r>
              <a:rPr lang="en-GB" dirty="0" err="1"/>
              <a:t>üretim</a:t>
            </a:r>
            <a:r>
              <a:rPr lang="en-GB" dirty="0"/>
              <a:t> </a:t>
            </a:r>
            <a:r>
              <a:rPr lang="en-GB" dirty="0" err="1"/>
              <a:t>veya</a:t>
            </a:r>
            <a:r>
              <a:rPr lang="en-GB" dirty="0"/>
              <a:t> 3D </a:t>
            </a:r>
            <a:r>
              <a:rPr lang="en-GB" dirty="0" err="1"/>
              <a:t>baskı</a:t>
            </a:r>
            <a:r>
              <a:rPr lang="en-GB" dirty="0"/>
              <a:t>, </a:t>
            </a:r>
            <a:r>
              <a:rPr lang="en-GB" dirty="0" err="1"/>
              <a:t>prototipleme</a:t>
            </a:r>
            <a:r>
              <a:rPr lang="en-GB" dirty="0"/>
              <a:t> </a:t>
            </a:r>
            <a:r>
              <a:rPr lang="en-GB" dirty="0" err="1"/>
              <a:t>için</a:t>
            </a:r>
            <a:r>
              <a:rPr lang="en-GB" dirty="0"/>
              <a:t> </a:t>
            </a:r>
            <a:r>
              <a:rPr lang="en-GB" dirty="0" err="1"/>
              <a:t>bileşenlerin</a:t>
            </a:r>
            <a:r>
              <a:rPr lang="en-GB" dirty="0"/>
              <a:t> </a:t>
            </a:r>
            <a:r>
              <a:rPr lang="en-GB" dirty="0" err="1"/>
              <a:t>geliştirilmesinde</a:t>
            </a:r>
            <a:r>
              <a:rPr lang="en-GB" dirty="0"/>
              <a:t> </a:t>
            </a:r>
            <a:r>
              <a:rPr lang="en-GB" dirty="0" err="1"/>
              <a:t>kullanılan</a:t>
            </a:r>
            <a:r>
              <a:rPr lang="en-GB" dirty="0"/>
              <a:t> yeni </a:t>
            </a:r>
            <a:r>
              <a:rPr lang="en-GB" dirty="0" err="1"/>
              <a:t>bir</a:t>
            </a:r>
            <a:r>
              <a:rPr lang="en-GB" dirty="0"/>
              <a:t> </a:t>
            </a:r>
            <a:r>
              <a:rPr lang="en-GB" dirty="0" err="1"/>
              <a:t>teknolojidir</a:t>
            </a:r>
            <a:r>
              <a:rPr lang="en-GB" dirty="0"/>
              <a:t>. 3D </a:t>
            </a:r>
            <a:r>
              <a:rPr lang="en-GB" dirty="0" err="1"/>
              <a:t>baskı</a:t>
            </a:r>
            <a:r>
              <a:rPr lang="en-GB" dirty="0"/>
              <a:t> </a:t>
            </a:r>
            <a:r>
              <a:rPr lang="en-GB" dirty="0" err="1"/>
              <a:t>teknolojisi</a:t>
            </a:r>
            <a:r>
              <a:rPr lang="en-GB" dirty="0"/>
              <a:t> </a:t>
            </a:r>
            <a:r>
              <a:rPr lang="en-GB" dirty="0" err="1"/>
              <a:t>ile</a:t>
            </a:r>
            <a:r>
              <a:rPr lang="en-GB" dirty="0"/>
              <a:t> </a:t>
            </a:r>
            <a:r>
              <a:rPr lang="en-GB" dirty="0" err="1"/>
              <a:t>önceden</a:t>
            </a:r>
            <a:r>
              <a:rPr lang="en-GB" dirty="0"/>
              <a:t> </a:t>
            </a:r>
            <a:r>
              <a:rPr lang="en-GB" dirty="0" err="1"/>
              <a:t>kalıplanmış</a:t>
            </a:r>
            <a:r>
              <a:rPr lang="en-GB" dirty="0"/>
              <a:t> </a:t>
            </a:r>
            <a:r>
              <a:rPr lang="en-GB" dirty="0" err="1"/>
              <a:t>tabanların</a:t>
            </a:r>
            <a:r>
              <a:rPr lang="en-GB" dirty="0"/>
              <a:t> </a:t>
            </a:r>
            <a:r>
              <a:rPr lang="en-GB" dirty="0" err="1"/>
              <a:t>prototiplerinin</a:t>
            </a:r>
            <a:r>
              <a:rPr lang="en-GB" dirty="0"/>
              <a:t> </a:t>
            </a:r>
            <a:r>
              <a:rPr lang="en-GB" dirty="0" err="1"/>
              <a:t>üretilmesi</a:t>
            </a:r>
            <a:r>
              <a:rPr lang="en-GB" dirty="0"/>
              <a:t> </a:t>
            </a:r>
            <a:r>
              <a:rPr lang="en-GB" dirty="0" err="1"/>
              <a:t>bu</a:t>
            </a:r>
            <a:r>
              <a:rPr lang="en-GB" dirty="0"/>
              <a:t> </a:t>
            </a:r>
            <a:r>
              <a:rPr lang="en-GB" dirty="0" err="1"/>
              <a:t>süreci</a:t>
            </a:r>
            <a:r>
              <a:rPr lang="en-GB" dirty="0"/>
              <a:t> </a:t>
            </a:r>
            <a:r>
              <a:rPr lang="en-GB" dirty="0" err="1"/>
              <a:t>hızlandırır</a:t>
            </a:r>
            <a:r>
              <a:rPr lang="en-GB" dirty="0"/>
              <a:t> ve ilk </a:t>
            </a:r>
            <a:r>
              <a:rPr lang="en-GB" dirty="0" err="1"/>
              <a:t>prototip</a:t>
            </a:r>
            <a:r>
              <a:rPr lang="en-GB" dirty="0"/>
              <a:t> </a:t>
            </a:r>
            <a:r>
              <a:rPr lang="en-GB" dirty="0" err="1"/>
              <a:t>kalıbın</a:t>
            </a:r>
            <a:r>
              <a:rPr lang="en-GB" dirty="0"/>
              <a:t> </a:t>
            </a:r>
            <a:r>
              <a:rPr lang="en-GB" dirty="0" err="1"/>
              <a:t>geliştirme</a:t>
            </a:r>
            <a:r>
              <a:rPr lang="en-GB" dirty="0"/>
              <a:t> ve </a:t>
            </a:r>
            <a:r>
              <a:rPr lang="en-GB" dirty="0" err="1"/>
              <a:t>üretim</a:t>
            </a:r>
            <a:r>
              <a:rPr lang="en-GB" dirty="0"/>
              <a:t> </a:t>
            </a:r>
            <a:r>
              <a:rPr lang="en-GB" dirty="0" err="1"/>
              <a:t>maliyetini</a:t>
            </a:r>
            <a:r>
              <a:rPr lang="en-GB" dirty="0"/>
              <a:t> </a:t>
            </a:r>
            <a:r>
              <a:rPr lang="en-GB" dirty="0" err="1"/>
              <a:t>ortadan</a:t>
            </a:r>
            <a:r>
              <a:rPr lang="en-GB" dirty="0"/>
              <a:t> </a:t>
            </a:r>
            <a:r>
              <a:rPr lang="en-GB" dirty="0" err="1"/>
              <a:t>kaldırır</a:t>
            </a:r>
            <a:r>
              <a:rPr lang="en-GB" dirty="0"/>
              <a:t>. </a:t>
            </a:r>
            <a:r>
              <a:rPr lang="en-GB" dirty="0" err="1"/>
              <a:t>Aslında</a:t>
            </a:r>
            <a:r>
              <a:rPr lang="en-GB" dirty="0"/>
              <a:t>, TPU </a:t>
            </a:r>
            <a:r>
              <a:rPr lang="en-GB" dirty="0" err="1"/>
              <a:t>gibi</a:t>
            </a:r>
            <a:r>
              <a:rPr lang="en-GB" dirty="0"/>
              <a:t> </a:t>
            </a:r>
            <a:r>
              <a:rPr lang="en-GB" dirty="0" err="1"/>
              <a:t>mevcut</a:t>
            </a:r>
            <a:r>
              <a:rPr lang="en-GB" dirty="0"/>
              <a:t> </a:t>
            </a:r>
            <a:r>
              <a:rPr lang="en-GB" dirty="0" err="1"/>
              <a:t>üretimde</a:t>
            </a:r>
            <a:r>
              <a:rPr lang="en-GB" dirty="0"/>
              <a:t> </a:t>
            </a:r>
            <a:r>
              <a:rPr lang="en-GB" dirty="0" err="1"/>
              <a:t>kullanılan</a:t>
            </a:r>
            <a:r>
              <a:rPr lang="en-GB" dirty="0"/>
              <a:t> </a:t>
            </a:r>
            <a:r>
              <a:rPr lang="en-GB" dirty="0" err="1"/>
              <a:t>malzemelerde</a:t>
            </a:r>
            <a:r>
              <a:rPr lang="en-GB" dirty="0"/>
              <a:t> </a:t>
            </a:r>
            <a:r>
              <a:rPr lang="en-GB" dirty="0" err="1"/>
              <a:t>taban</a:t>
            </a:r>
            <a:r>
              <a:rPr lang="en-GB" dirty="0"/>
              <a:t> </a:t>
            </a:r>
            <a:r>
              <a:rPr lang="en-GB" dirty="0" err="1"/>
              <a:t>üretmek</a:t>
            </a:r>
            <a:r>
              <a:rPr lang="en-GB" dirty="0"/>
              <a:t> </a:t>
            </a:r>
            <a:r>
              <a:rPr lang="en-GB" dirty="0" err="1"/>
              <a:t>mümkündür</a:t>
            </a:r>
            <a:r>
              <a:rPr lang="en-GB" dirty="0"/>
              <a:t>. </a:t>
            </a:r>
            <a:r>
              <a:rPr lang="en-GB" dirty="0" err="1"/>
              <a:t>Eklemeli</a:t>
            </a:r>
            <a:r>
              <a:rPr lang="en-GB" dirty="0"/>
              <a:t> </a:t>
            </a:r>
            <a:r>
              <a:rPr lang="en-GB" dirty="0" err="1"/>
              <a:t>üretim</a:t>
            </a:r>
            <a:r>
              <a:rPr lang="en-GB" dirty="0"/>
              <a:t>, </a:t>
            </a:r>
            <a:r>
              <a:rPr lang="en-GB" dirty="0" err="1"/>
              <a:t>örneğin</a:t>
            </a:r>
            <a:r>
              <a:rPr lang="en-GB" dirty="0"/>
              <a:t> </a:t>
            </a:r>
            <a:r>
              <a:rPr lang="en-GB" dirty="0" err="1"/>
              <a:t>ortopedik</a:t>
            </a:r>
            <a:r>
              <a:rPr lang="en-GB" dirty="0"/>
              <a:t> </a:t>
            </a:r>
            <a:r>
              <a:rPr lang="en-GB" dirty="0" err="1"/>
              <a:t>ayakkabılar</a:t>
            </a:r>
            <a:r>
              <a:rPr lang="en-GB" dirty="0"/>
              <a:t> </a:t>
            </a:r>
            <a:r>
              <a:rPr lang="en-GB" dirty="0" err="1"/>
              <a:t>için</a:t>
            </a:r>
            <a:r>
              <a:rPr lang="en-GB" dirty="0"/>
              <a:t> </a:t>
            </a:r>
            <a:r>
              <a:rPr lang="en-GB" dirty="0" err="1"/>
              <a:t>kalıcı</a:t>
            </a:r>
            <a:r>
              <a:rPr lang="en-GB" dirty="0"/>
              <a:t> </a:t>
            </a:r>
            <a:r>
              <a:rPr lang="en-GB" dirty="0" err="1"/>
              <a:t>ürün</a:t>
            </a:r>
            <a:r>
              <a:rPr lang="en-GB" dirty="0"/>
              <a:t> </a:t>
            </a:r>
            <a:r>
              <a:rPr lang="en-GB" dirty="0" err="1"/>
              <a:t>üretimi</a:t>
            </a:r>
            <a:r>
              <a:rPr lang="en-GB" dirty="0"/>
              <a:t> </a:t>
            </a:r>
            <a:r>
              <a:rPr lang="en-GB" dirty="0" err="1"/>
              <a:t>gibi</a:t>
            </a:r>
            <a:r>
              <a:rPr lang="en-GB" dirty="0"/>
              <a:t> </a:t>
            </a:r>
            <a:r>
              <a:rPr lang="en-GB" dirty="0" err="1"/>
              <a:t>diğer</a:t>
            </a:r>
            <a:r>
              <a:rPr lang="en-GB" dirty="0"/>
              <a:t> </a:t>
            </a:r>
            <a:r>
              <a:rPr lang="en-GB" dirty="0" err="1"/>
              <a:t>alanlarda</a:t>
            </a:r>
            <a:r>
              <a:rPr lang="en-GB" dirty="0"/>
              <a:t> da </a:t>
            </a:r>
            <a:r>
              <a:rPr lang="en-GB" dirty="0" err="1"/>
              <a:t>kullanılabilir</a:t>
            </a:r>
            <a:r>
              <a:rPr lang="en-GB"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11</a:t>
            </a:fld>
            <a:endParaRPr lang="en-GB"/>
          </a:p>
        </p:txBody>
      </p:sp>
    </p:spTree>
    <p:extLst>
      <p:ext uri="{BB962C8B-B14F-4D97-AF65-F5344CB8AC3E}">
        <p14:creationId xmlns:p14="http://schemas.microsoft.com/office/powerpoint/2010/main" val="41420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53F4B"/>
                </a:solidFill>
                <a:effectLst/>
                <a:latin typeface="Open Sans" panose="020B0606030504020204" pitchFamily="34" charset="0"/>
              </a:rPr>
              <a:t>3D </a:t>
            </a:r>
            <a:r>
              <a:rPr lang="en-US" b="0" i="0" dirty="0" err="1">
                <a:solidFill>
                  <a:srgbClr val="353F4B"/>
                </a:solidFill>
                <a:effectLst/>
                <a:latin typeface="Open Sans" panose="020B0606030504020204" pitchFamily="34" charset="0"/>
              </a:rPr>
              <a:t>baskı</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teknolojisi</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ile</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yapılmış</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bir</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çift</a:t>
            </a:r>
            <a:r>
              <a:rPr lang="en-US" b="0" i="0" dirty="0">
                <a:solidFill>
                  <a:srgbClr val="353F4B"/>
                </a:solidFill>
                <a:effectLst/>
                <a:latin typeface="Open Sans" panose="020B0606030504020204" pitchFamily="34" charset="0"/>
              </a:rPr>
              <a:t> 3D </a:t>
            </a:r>
            <a:r>
              <a:rPr lang="en-US" b="0" i="0" dirty="0" err="1">
                <a:solidFill>
                  <a:srgbClr val="353F4B"/>
                </a:solidFill>
                <a:effectLst/>
                <a:latin typeface="Open Sans" panose="020B0606030504020204" pitchFamily="34" charset="0"/>
              </a:rPr>
              <a:t>baskılı</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ayakkabı</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almak</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zaten</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mümkün</a:t>
            </a:r>
            <a:r>
              <a:rPr lang="en-US" b="0" i="0" dirty="0">
                <a:solidFill>
                  <a:srgbClr val="353F4B"/>
                </a:solidFill>
                <a:effectLst/>
                <a:latin typeface="Open Sans" panose="020B0606030504020204" pitchFamily="34" charset="0"/>
              </a:rPr>
              <a:t>. Esas </a:t>
            </a:r>
            <a:r>
              <a:rPr lang="en-US" b="0" i="0" dirty="0" err="1">
                <a:solidFill>
                  <a:srgbClr val="353F4B"/>
                </a:solidFill>
                <a:effectLst/>
                <a:latin typeface="Open Sans" panose="020B0606030504020204" pitchFamily="34" charset="0"/>
              </a:rPr>
              <a:t>olarak</a:t>
            </a:r>
            <a:r>
              <a:rPr lang="en-US" b="0" i="0" dirty="0">
                <a:solidFill>
                  <a:srgbClr val="353F4B"/>
                </a:solidFill>
                <a:effectLst/>
                <a:latin typeface="Open Sans" panose="020B0606030504020204" pitchFamily="34" charset="0"/>
              </a:rPr>
              <a:t> 3D </a:t>
            </a:r>
            <a:r>
              <a:rPr lang="en-US" b="0" i="0" dirty="0" err="1">
                <a:solidFill>
                  <a:srgbClr val="353F4B"/>
                </a:solidFill>
                <a:effectLst/>
                <a:latin typeface="Open Sans" panose="020B0606030504020204" pitchFamily="34" charset="0"/>
              </a:rPr>
              <a:t>baskılı</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ayakkabı</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üretimine</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odaklanan</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birkaç</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marka</a:t>
            </a:r>
            <a:r>
              <a:rPr lang="en-US" b="0" i="0" dirty="0">
                <a:solidFill>
                  <a:srgbClr val="353F4B"/>
                </a:solidFill>
                <a:effectLst/>
                <a:latin typeface="Open Sans" panose="020B0606030504020204" pitchFamily="34" charset="0"/>
              </a:rPr>
              <a:t> var. Bu </a:t>
            </a:r>
            <a:r>
              <a:rPr lang="en-US" b="0" i="0" dirty="0" err="1">
                <a:solidFill>
                  <a:srgbClr val="353F4B"/>
                </a:solidFill>
                <a:effectLst/>
                <a:latin typeface="Open Sans" panose="020B0606030504020204" pitchFamily="34" charset="0"/>
              </a:rPr>
              <a:t>teknoloji</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daha</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geleneksel</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ayakkabı</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malzemelerinin</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kullanımında</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sınırlamalara</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sahiptir</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ancak</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farklı</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malzemelerin</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kullanımı</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döngüsel</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ekonomi</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ilkelerinin</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kullanımındaki</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potansiyel</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avantajların</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yanı</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sıra</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özelleştirilmiş</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ayakkabıların</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geliştirilmesine</a:t>
            </a:r>
            <a:r>
              <a:rPr lang="en-US" b="0" i="0" dirty="0">
                <a:solidFill>
                  <a:srgbClr val="353F4B"/>
                </a:solidFill>
                <a:effectLst/>
                <a:latin typeface="Open Sans" panose="020B0606030504020204" pitchFamily="34" charset="0"/>
              </a:rPr>
              <a:t> ve </a:t>
            </a:r>
            <a:r>
              <a:rPr lang="en-US" b="0" i="0" dirty="0" err="1">
                <a:solidFill>
                  <a:srgbClr val="353F4B"/>
                </a:solidFill>
                <a:effectLst/>
                <a:latin typeface="Open Sans" panose="020B0606030504020204" pitchFamily="34" charset="0"/>
              </a:rPr>
              <a:t>üretilmesine</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izin</a:t>
            </a:r>
            <a:r>
              <a:rPr lang="en-US" b="0" i="0" dirty="0">
                <a:solidFill>
                  <a:srgbClr val="353F4B"/>
                </a:solidFill>
                <a:effectLst/>
                <a:latin typeface="Open Sans" panose="020B0606030504020204" pitchFamily="34" charset="0"/>
              </a:rPr>
              <a:t> </a:t>
            </a:r>
            <a:r>
              <a:rPr lang="en-US" b="0" i="0" dirty="0" err="1">
                <a:solidFill>
                  <a:srgbClr val="353F4B"/>
                </a:solidFill>
                <a:effectLst/>
                <a:latin typeface="Open Sans" panose="020B0606030504020204" pitchFamily="34" charset="0"/>
              </a:rPr>
              <a:t>verir</a:t>
            </a:r>
            <a:r>
              <a:rPr lang="en-US" b="0" i="0" dirty="0">
                <a:solidFill>
                  <a:srgbClr val="353F4B"/>
                </a:solidFill>
                <a:effectLst/>
                <a:latin typeface="Open Sans" panose="020B0606030504020204" pitchFamily="34" charset="0"/>
              </a:rPr>
              <a:t>.</a:t>
            </a:r>
            <a:endParaRPr lang="pt-P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12</a:t>
            </a:fld>
            <a:endParaRPr lang="en-GB"/>
          </a:p>
        </p:txBody>
      </p:sp>
    </p:spTree>
    <p:extLst>
      <p:ext uri="{BB962C8B-B14F-4D97-AF65-F5344CB8AC3E}">
        <p14:creationId xmlns:p14="http://schemas.microsoft.com/office/powerpoint/2010/main" val="2080429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Otomatik</a:t>
            </a:r>
            <a:r>
              <a:rPr lang="en-US" b="1" dirty="0"/>
              <a:t> </a:t>
            </a:r>
            <a:r>
              <a:rPr lang="en-US" b="1" dirty="0" err="1"/>
              <a:t>Kesim</a:t>
            </a:r>
            <a:r>
              <a:rPr lang="en-US" b="1" dirty="0"/>
              <a:t> </a:t>
            </a:r>
            <a:r>
              <a:rPr lang="en-US" b="1" dirty="0" err="1"/>
              <a:t>Makinaları</a:t>
            </a:r>
            <a:endParaRPr lang="tr-TR" b="1" dirty="0"/>
          </a:p>
          <a:p>
            <a:endParaRPr lang="en-US" dirty="0"/>
          </a:p>
          <a:p>
            <a:r>
              <a:rPr lang="en-US" dirty="0" err="1"/>
              <a:t>Yarı</a:t>
            </a:r>
            <a:r>
              <a:rPr lang="en-US" dirty="0"/>
              <a:t> </a:t>
            </a:r>
            <a:r>
              <a:rPr lang="en-US" dirty="0" err="1"/>
              <a:t>otomatik</a:t>
            </a:r>
            <a:r>
              <a:rPr lang="en-US" dirty="0"/>
              <a:t> </a:t>
            </a:r>
            <a:r>
              <a:rPr lang="en-US" dirty="0" err="1"/>
              <a:t>işlemde</a:t>
            </a:r>
            <a:r>
              <a:rPr lang="en-US" dirty="0"/>
              <a:t>, model </a:t>
            </a:r>
            <a:r>
              <a:rPr lang="en-US" dirty="0" err="1"/>
              <a:t>parçalarının</a:t>
            </a:r>
            <a:r>
              <a:rPr lang="en-US" dirty="0"/>
              <a:t> </a:t>
            </a:r>
            <a:r>
              <a:rPr lang="en-US" dirty="0" err="1"/>
              <a:t>yerleştirilmesi</a:t>
            </a:r>
            <a:r>
              <a:rPr lang="en-US" dirty="0"/>
              <a:t>, </a:t>
            </a:r>
            <a:r>
              <a:rPr lang="en-US" dirty="0" err="1"/>
              <a:t>kesme</a:t>
            </a:r>
            <a:r>
              <a:rPr lang="en-US" dirty="0"/>
              <a:t> </a:t>
            </a:r>
            <a:r>
              <a:rPr lang="en-US" dirty="0" err="1"/>
              <a:t>makinesine</a:t>
            </a:r>
            <a:r>
              <a:rPr lang="en-US" dirty="0"/>
              <a:t> </a:t>
            </a:r>
            <a:r>
              <a:rPr lang="en-US" dirty="0" err="1"/>
              <a:t>yerleştirildikten</a:t>
            </a:r>
            <a:r>
              <a:rPr lang="en-US" dirty="0"/>
              <a:t> </a:t>
            </a:r>
            <a:r>
              <a:rPr lang="en-US" dirty="0" err="1"/>
              <a:t>sonra</a:t>
            </a:r>
            <a:r>
              <a:rPr lang="en-US" dirty="0"/>
              <a:t> </a:t>
            </a:r>
            <a:r>
              <a:rPr lang="en-US" dirty="0" err="1"/>
              <a:t>derinin</a:t>
            </a:r>
            <a:r>
              <a:rPr lang="en-US" dirty="0"/>
              <a:t> </a:t>
            </a:r>
            <a:r>
              <a:rPr lang="en-US" dirty="0" err="1"/>
              <a:t>üzerine</a:t>
            </a:r>
            <a:r>
              <a:rPr lang="en-US" dirty="0"/>
              <a:t> </a:t>
            </a:r>
            <a:r>
              <a:rPr lang="en-US" dirty="0" err="1"/>
              <a:t>sanal</a:t>
            </a:r>
            <a:r>
              <a:rPr lang="en-US" dirty="0"/>
              <a:t> </a:t>
            </a:r>
            <a:r>
              <a:rPr lang="en-US" dirty="0" err="1"/>
              <a:t>olarak</a:t>
            </a:r>
            <a:r>
              <a:rPr lang="en-US" dirty="0"/>
              <a:t> </a:t>
            </a:r>
            <a:r>
              <a:rPr lang="en-US" dirty="0" err="1"/>
              <a:t>gerçekleştirilir</a:t>
            </a:r>
            <a:r>
              <a:rPr lang="en-US" dirty="0"/>
              <a:t> ve </a:t>
            </a:r>
            <a:r>
              <a:rPr lang="en-US" dirty="0" err="1"/>
              <a:t>daha</a:t>
            </a:r>
            <a:r>
              <a:rPr lang="en-US" dirty="0"/>
              <a:t> </a:t>
            </a:r>
            <a:r>
              <a:rPr lang="en-US" dirty="0" err="1"/>
              <a:t>önce</a:t>
            </a:r>
            <a:r>
              <a:rPr lang="en-US" dirty="0"/>
              <a:t> </a:t>
            </a:r>
            <a:r>
              <a:rPr lang="en-US" dirty="0" err="1"/>
              <a:t>sayısallaştırılmasına</a:t>
            </a:r>
            <a:r>
              <a:rPr lang="en-US" dirty="0"/>
              <a:t> </a:t>
            </a:r>
            <a:r>
              <a:rPr lang="en-US" dirty="0" err="1"/>
              <a:t>gerek</a:t>
            </a:r>
            <a:r>
              <a:rPr lang="en-US" dirty="0"/>
              <a:t> </a:t>
            </a:r>
            <a:r>
              <a:rPr lang="en-US" dirty="0" err="1"/>
              <a:t>yoktur</a:t>
            </a:r>
            <a:r>
              <a:rPr lang="en-US" dirty="0"/>
              <a:t>. </a:t>
            </a:r>
            <a:r>
              <a:rPr lang="en-US" dirty="0" err="1"/>
              <a:t>Kesme</a:t>
            </a:r>
            <a:r>
              <a:rPr lang="en-US" dirty="0"/>
              <a:t> </a:t>
            </a:r>
            <a:r>
              <a:rPr lang="en-US" dirty="0" err="1"/>
              <a:t>makinesi</a:t>
            </a:r>
            <a:r>
              <a:rPr lang="en-US" dirty="0"/>
              <a:t> </a:t>
            </a:r>
            <a:r>
              <a:rPr lang="en-US" dirty="0" err="1"/>
              <a:t>daha</a:t>
            </a:r>
            <a:r>
              <a:rPr lang="en-US" dirty="0"/>
              <a:t> </a:t>
            </a:r>
            <a:r>
              <a:rPr lang="en-US" dirty="0" err="1"/>
              <a:t>sonra</a:t>
            </a:r>
            <a:r>
              <a:rPr lang="en-US" dirty="0"/>
              <a:t> </a:t>
            </a:r>
            <a:r>
              <a:rPr lang="en-US" dirty="0" err="1"/>
              <a:t>operatörün</a:t>
            </a:r>
            <a:r>
              <a:rPr lang="en-US" dirty="0"/>
              <a:t> </a:t>
            </a:r>
            <a:r>
              <a:rPr lang="en-US" dirty="0" err="1"/>
              <a:t>parçaları</a:t>
            </a:r>
            <a:r>
              <a:rPr lang="en-US" dirty="0"/>
              <a:t> </a:t>
            </a:r>
            <a:r>
              <a:rPr lang="en-US" dirty="0" err="1"/>
              <a:t>deri</a:t>
            </a:r>
            <a:r>
              <a:rPr lang="en-US" dirty="0"/>
              <a:t> </a:t>
            </a:r>
            <a:r>
              <a:rPr lang="en-US" dirty="0" err="1"/>
              <a:t>üzerine</a:t>
            </a:r>
            <a:r>
              <a:rPr lang="en-US" dirty="0"/>
              <a:t> </a:t>
            </a:r>
            <a:r>
              <a:rPr lang="en-US" dirty="0" err="1"/>
              <a:t>yansıtmasına</a:t>
            </a:r>
            <a:r>
              <a:rPr lang="en-US" dirty="0"/>
              <a:t> ve </a:t>
            </a:r>
            <a:r>
              <a:rPr lang="en-US" dirty="0" err="1"/>
              <a:t>en</a:t>
            </a:r>
            <a:r>
              <a:rPr lang="en-US" dirty="0"/>
              <a:t> </a:t>
            </a:r>
            <a:r>
              <a:rPr lang="en-US" dirty="0" err="1"/>
              <a:t>uygun</a:t>
            </a:r>
            <a:r>
              <a:rPr lang="en-US" dirty="0"/>
              <a:t> </a:t>
            </a:r>
            <a:r>
              <a:rPr lang="en-US" dirty="0" err="1"/>
              <a:t>bulduğu</a:t>
            </a:r>
            <a:r>
              <a:rPr lang="en-US" dirty="0"/>
              <a:t> </a:t>
            </a:r>
            <a:r>
              <a:rPr lang="en-US" dirty="0" err="1"/>
              <a:t>yerlere</a:t>
            </a:r>
            <a:r>
              <a:rPr lang="en-US" dirty="0"/>
              <a:t> </a:t>
            </a:r>
            <a:r>
              <a:rPr lang="en-US" dirty="0" err="1"/>
              <a:t>yerleştirmesine</a:t>
            </a:r>
            <a:r>
              <a:rPr lang="en-US" dirty="0"/>
              <a:t> </a:t>
            </a:r>
            <a:r>
              <a:rPr lang="en-US" dirty="0" err="1"/>
              <a:t>olanak</a:t>
            </a:r>
            <a:r>
              <a:rPr lang="en-US" dirty="0"/>
              <a:t> </a:t>
            </a:r>
            <a:r>
              <a:rPr lang="en-US" dirty="0" err="1"/>
              <a:t>tanır</a:t>
            </a:r>
            <a:r>
              <a:rPr lang="en-US" dirty="0"/>
              <a:t>. </a:t>
            </a:r>
            <a:r>
              <a:rPr lang="en-US" dirty="0" err="1"/>
              <a:t>Sonunda</a:t>
            </a:r>
            <a:r>
              <a:rPr lang="en-US" dirty="0"/>
              <a:t>, </a:t>
            </a:r>
            <a:r>
              <a:rPr lang="en-US" dirty="0" err="1"/>
              <a:t>makineye</a:t>
            </a:r>
            <a:r>
              <a:rPr lang="en-US" dirty="0"/>
              <a:t> </a:t>
            </a:r>
            <a:r>
              <a:rPr lang="en-US" dirty="0" err="1"/>
              <a:t>kesmesini</a:t>
            </a:r>
            <a:r>
              <a:rPr lang="en-US" dirty="0"/>
              <a:t> </a:t>
            </a:r>
            <a:r>
              <a:rPr lang="en-US" dirty="0" err="1"/>
              <a:t>emretmek</a:t>
            </a:r>
            <a:r>
              <a:rPr lang="en-US" dirty="0"/>
              <a:t> </a:t>
            </a:r>
            <a:r>
              <a:rPr lang="en-US" dirty="0" err="1"/>
              <a:t>yeterlidir</a:t>
            </a:r>
            <a:r>
              <a:rPr lang="en-US" dirty="0"/>
              <a:t>.  Bu </a:t>
            </a:r>
            <a:r>
              <a:rPr lang="en-US" dirty="0" err="1"/>
              <a:t>durumda</a:t>
            </a:r>
            <a:r>
              <a:rPr lang="en-US" dirty="0"/>
              <a:t>, </a:t>
            </a:r>
            <a:r>
              <a:rPr lang="en-US" dirty="0" err="1"/>
              <a:t>derinin</a:t>
            </a:r>
            <a:r>
              <a:rPr lang="en-US" dirty="0"/>
              <a:t> </a:t>
            </a:r>
            <a:r>
              <a:rPr lang="en-US" dirty="0" err="1"/>
              <a:t>en</a:t>
            </a:r>
            <a:r>
              <a:rPr lang="en-US" dirty="0"/>
              <a:t> iyi </a:t>
            </a:r>
            <a:r>
              <a:rPr lang="en-US" dirty="0" err="1"/>
              <a:t>şekilde</a:t>
            </a:r>
            <a:r>
              <a:rPr lang="en-US" dirty="0"/>
              <a:t> </a:t>
            </a:r>
            <a:r>
              <a:rPr lang="en-US" dirty="0" err="1"/>
              <a:t>kullanılması</a:t>
            </a:r>
            <a:r>
              <a:rPr lang="en-US" dirty="0"/>
              <a:t> </a:t>
            </a:r>
            <a:r>
              <a:rPr lang="en-US" dirty="0" err="1"/>
              <a:t>için</a:t>
            </a:r>
            <a:r>
              <a:rPr lang="en-US" dirty="0"/>
              <a:t> </a:t>
            </a:r>
            <a:r>
              <a:rPr lang="en-US" dirty="0" err="1"/>
              <a:t>operatörün</a:t>
            </a:r>
            <a:r>
              <a:rPr lang="en-US" dirty="0"/>
              <a:t> </a:t>
            </a:r>
            <a:r>
              <a:rPr lang="en-US" dirty="0" err="1"/>
              <a:t>deneyimi</a:t>
            </a:r>
            <a:r>
              <a:rPr lang="en-US" dirty="0"/>
              <a:t> </a:t>
            </a:r>
            <a:r>
              <a:rPr lang="en-US" dirty="0" err="1"/>
              <a:t>belirleyicidir</a:t>
            </a:r>
            <a:r>
              <a:rPr lang="en-US" dirty="0"/>
              <a:t>. </a:t>
            </a:r>
            <a:r>
              <a:rPr lang="en-US" dirty="0" err="1"/>
              <a:t>Şu</a:t>
            </a:r>
            <a:r>
              <a:rPr lang="en-US" dirty="0"/>
              <a:t> </a:t>
            </a:r>
            <a:r>
              <a:rPr lang="en-US" dirty="0" err="1"/>
              <a:t>anda</a:t>
            </a:r>
            <a:r>
              <a:rPr lang="en-US" dirty="0"/>
              <a:t>, </a:t>
            </a:r>
            <a:r>
              <a:rPr lang="en-US" dirty="0" err="1"/>
              <a:t>en</a:t>
            </a:r>
            <a:r>
              <a:rPr lang="en-US" dirty="0"/>
              <a:t> </a:t>
            </a:r>
            <a:r>
              <a:rPr lang="en-US" dirty="0" err="1"/>
              <a:t>çok</a:t>
            </a:r>
            <a:r>
              <a:rPr lang="en-US" dirty="0"/>
              <a:t> </a:t>
            </a:r>
            <a:r>
              <a:rPr lang="en-US" dirty="0" err="1"/>
              <a:t>kullanılan</a:t>
            </a:r>
            <a:r>
              <a:rPr lang="en-US" dirty="0"/>
              <a:t> </a:t>
            </a:r>
            <a:r>
              <a:rPr lang="en-US" dirty="0" err="1"/>
              <a:t>otomatik</a:t>
            </a:r>
            <a:r>
              <a:rPr lang="en-US" dirty="0"/>
              <a:t> </a:t>
            </a:r>
            <a:r>
              <a:rPr lang="en-US" dirty="0" err="1"/>
              <a:t>kesme</a:t>
            </a:r>
            <a:r>
              <a:rPr lang="en-US" dirty="0"/>
              <a:t> </a:t>
            </a:r>
            <a:r>
              <a:rPr lang="en-US" dirty="0" err="1"/>
              <a:t>makineleri</a:t>
            </a:r>
            <a:r>
              <a:rPr lang="en-US" dirty="0"/>
              <a:t>, </a:t>
            </a:r>
            <a:r>
              <a:rPr lang="en-US" dirty="0" err="1"/>
              <a:t>malzemeleri</a:t>
            </a:r>
            <a:r>
              <a:rPr lang="en-US" dirty="0"/>
              <a:t> </a:t>
            </a:r>
            <a:r>
              <a:rPr lang="en-US" dirty="0" err="1"/>
              <a:t>kesmek</a:t>
            </a:r>
            <a:r>
              <a:rPr lang="en-US" dirty="0"/>
              <a:t> </a:t>
            </a:r>
            <a:r>
              <a:rPr lang="en-US" dirty="0" err="1"/>
              <a:t>için</a:t>
            </a:r>
            <a:r>
              <a:rPr lang="en-US" dirty="0"/>
              <a:t> </a:t>
            </a:r>
            <a:r>
              <a:rPr lang="en-US" dirty="0" err="1"/>
              <a:t>farklı</a:t>
            </a:r>
            <a:r>
              <a:rPr lang="en-US" dirty="0"/>
              <a:t> </a:t>
            </a:r>
            <a:r>
              <a:rPr lang="en-US" dirty="0" err="1"/>
              <a:t>işlemlere</a:t>
            </a:r>
            <a:r>
              <a:rPr lang="en-US" dirty="0"/>
              <a:t> </a:t>
            </a:r>
            <a:r>
              <a:rPr lang="en-US" dirty="0" err="1"/>
              <a:t>sahiptir</a:t>
            </a:r>
            <a:r>
              <a:rPr lang="en-US" dirty="0"/>
              <a:t>: </a:t>
            </a:r>
            <a:r>
              <a:rPr lang="en-US" dirty="0" err="1"/>
              <a:t>bıçak</a:t>
            </a:r>
            <a:r>
              <a:rPr lang="en-US" dirty="0"/>
              <a:t> </a:t>
            </a:r>
            <a:r>
              <a:rPr lang="en-US" dirty="0" err="1"/>
              <a:t>veya</a:t>
            </a:r>
            <a:r>
              <a:rPr lang="en-US" dirty="0"/>
              <a:t> </a:t>
            </a:r>
            <a:r>
              <a:rPr lang="en-US" dirty="0" err="1"/>
              <a:t>su</a:t>
            </a:r>
            <a:r>
              <a:rPr lang="en-US" dirty="0"/>
              <a:t> </a:t>
            </a:r>
            <a:r>
              <a:rPr lang="en-US" dirty="0" err="1"/>
              <a:t>jeti</a:t>
            </a:r>
            <a:r>
              <a:rPr lang="en-US" dirty="0"/>
              <a:t> </a:t>
            </a:r>
            <a:r>
              <a:rPr lang="en-US" dirty="0" err="1"/>
              <a:t>ile</a:t>
            </a:r>
            <a:r>
              <a:rPr lang="en-US"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13</a:t>
            </a:fld>
            <a:endParaRPr lang="en-GB"/>
          </a:p>
        </p:txBody>
      </p:sp>
    </p:spTree>
    <p:extLst>
      <p:ext uri="{BB962C8B-B14F-4D97-AF65-F5344CB8AC3E}">
        <p14:creationId xmlns:p14="http://schemas.microsoft.com/office/powerpoint/2010/main" val="600825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 </a:t>
            </a:r>
            <a:r>
              <a:rPr lang="en-US" dirty="0" err="1"/>
              <a:t>otomatik</a:t>
            </a:r>
            <a:r>
              <a:rPr lang="en-US" dirty="0"/>
              <a:t> </a:t>
            </a:r>
            <a:r>
              <a:rPr lang="en-US" dirty="0" err="1"/>
              <a:t>işlemde</a:t>
            </a:r>
            <a:r>
              <a:rPr lang="en-US" dirty="0"/>
              <a:t>, </a:t>
            </a:r>
            <a:r>
              <a:rPr lang="en-US" dirty="0" err="1"/>
              <a:t>kesilecek</a:t>
            </a:r>
            <a:r>
              <a:rPr lang="en-US" dirty="0"/>
              <a:t> </a:t>
            </a:r>
            <a:r>
              <a:rPr lang="en-US" dirty="0" err="1"/>
              <a:t>tüm</a:t>
            </a:r>
            <a:r>
              <a:rPr lang="en-US" dirty="0"/>
              <a:t> </a:t>
            </a:r>
            <a:r>
              <a:rPr lang="en-US" dirty="0" err="1"/>
              <a:t>deriler</a:t>
            </a:r>
            <a:r>
              <a:rPr lang="en-US" dirty="0"/>
              <a:t> </a:t>
            </a:r>
            <a:r>
              <a:rPr lang="en-US" dirty="0" err="1"/>
              <a:t>taranır</a:t>
            </a:r>
            <a:r>
              <a:rPr lang="en-US" dirty="0"/>
              <a:t>, </a:t>
            </a:r>
            <a:r>
              <a:rPr lang="en-US" dirty="0" err="1"/>
              <a:t>yani</a:t>
            </a:r>
            <a:r>
              <a:rPr lang="en-US" dirty="0"/>
              <a:t> </a:t>
            </a:r>
            <a:r>
              <a:rPr lang="en-US" dirty="0" err="1"/>
              <a:t>konturu</a:t>
            </a:r>
            <a:r>
              <a:rPr lang="en-US" dirty="0"/>
              <a:t> ve </a:t>
            </a:r>
            <a:r>
              <a:rPr lang="tr-TR" dirty="0"/>
              <a:t>hata</a:t>
            </a:r>
            <a:r>
              <a:rPr lang="en-US" dirty="0"/>
              <a:t> </a:t>
            </a:r>
            <a:r>
              <a:rPr lang="en-US" dirty="0" err="1"/>
              <a:t>türü</a:t>
            </a:r>
            <a:r>
              <a:rPr lang="en-US" dirty="0"/>
              <a:t> </a:t>
            </a:r>
            <a:r>
              <a:rPr lang="en-US" dirty="0" err="1"/>
              <a:t>bilgisayarda</a:t>
            </a:r>
            <a:r>
              <a:rPr lang="en-US" dirty="0"/>
              <a:t> </a:t>
            </a:r>
            <a:r>
              <a:rPr lang="en-US" dirty="0" err="1"/>
              <a:t>çoğaltılır</a:t>
            </a:r>
            <a:r>
              <a:rPr lang="en-US" dirty="0"/>
              <a:t>, </a:t>
            </a:r>
            <a:r>
              <a:rPr lang="en-US" dirty="0" err="1"/>
              <a:t>modelin</a:t>
            </a:r>
            <a:r>
              <a:rPr lang="en-US" dirty="0"/>
              <a:t> </a:t>
            </a:r>
            <a:r>
              <a:rPr lang="en-US" dirty="0" err="1"/>
              <a:t>parçaları</a:t>
            </a:r>
            <a:r>
              <a:rPr lang="en-US" dirty="0"/>
              <a:t> </a:t>
            </a:r>
            <a:r>
              <a:rPr lang="tr-TR" dirty="0"/>
              <a:t> </a:t>
            </a:r>
            <a:r>
              <a:rPr lang="en-US" dirty="0" err="1"/>
              <a:t>otomatik</a:t>
            </a:r>
            <a:r>
              <a:rPr lang="en-US" dirty="0"/>
              <a:t> </a:t>
            </a:r>
            <a:r>
              <a:rPr lang="en-US" dirty="0" err="1"/>
              <a:t>olarak</a:t>
            </a:r>
            <a:r>
              <a:rPr lang="en-US" dirty="0"/>
              <a:t> </a:t>
            </a:r>
            <a:r>
              <a:rPr lang="en-US" dirty="0" err="1"/>
              <a:t>yerleştirilir</a:t>
            </a:r>
            <a:r>
              <a:rPr lang="en-US" dirty="0"/>
              <a:t> ve </a:t>
            </a:r>
            <a:r>
              <a:rPr lang="en-US" dirty="0" err="1"/>
              <a:t>daha</a:t>
            </a:r>
            <a:r>
              <a:rPr lang="en-US" dirty="0"/>
              <a:t> </a:t>
            </a:r>
            <a:r>
              <a:rPr lang="en-US" dirty="0" err="1"/>
              <a:t>sonra</a:t>
            </a:r>
            <a:r>
              <a:rPr lang="en-US" dirty="0"/>
              <a:t> </a:t>
            </a:r>
            <a:r>
              <a:rPr lang="en-US" dirty="0" err="1"/>
              <a:t>deriyi</a:t>
            </a:r>
            <a:r>
              <a:rPr lang="en-US" dirty="0"/>
              <a:t> </a:t>
            </a:r>
            <a:r>
              <a:rPr lang="en-US" dirty="0" err="1"/>
              <a:t>kesme</a:t>
            </a:r>
            <a:r>
              <a:rPr lang="en-US" dirty="0"/>
              <a:t> </a:t>
            </a:r>
            <a:r>
              <a:rPr lang="en-US" dirty="0" err="1"/>
              <a:t>makinesine</a:t>
            </a:r>
            <a:r>
              <a:rPr lang="en-US" dirty="0"/>
              <a:t> </a:t>
            </a:r>
            <a:r>
              <a:rPr lang="en-US" dirty="0" err="1"/>
              <a:t>koymak</a:t>
            </a:r>
            <a:r>
              <a:rPr lang="en-US" dirty="0"/>
              <a:t> ve </a:t>
            </a:r>
            <a:r>
              <a:rPr lang="en-US" dirty="0" err="1"/>
              <a:t>kesme</a:t>
            </a:r>
            <a:r>
              <a:rPr lang="en-US" dirty="0"/>
              <a:t> </a:t>
            </a:r>
            <a:r>
              <a:rPr lang="en-US" dirty="0" err="1"/>
              <a:t>işlemini</a:t>
            </a:r>
            <a:r>
              <a:rPr lang="en-US" dirty="0"/>
              <a:t> </a:t>
            </a:r>
            <a:r>
              <a:rPr lang="en-US" dirty="0" err="1"/>
              <a:t>başlatmak</a:t>
            </a:r>
            <a:r>
              <a:rPr lang="en-US" dirty="0"/>
              <a:t> </a:t>
            </a:r>
            <a:r>
              <a:rPr lang="en-US" dirty="0" err="1"/>
              <a:t>yeterlidir</a:t>
            </a:r>
            <a:r>
              <a:rPr lang="en-US" dirty="0"/>
              <a:t>. Bu </a:t>
            </a:r>
            <a:r>
              <a:rPr lang="en-US" dirty="0" err="1"/>
              <a:t>işlem</a:t>
            </a:r>
            <a:r>
              <a:rPr lang="en-US" dirty="0"/>
              <a:t>, </a:t>
            </a:r>
            <a:r>
              <a:rPr lang="en-US" dirty="0" err="1"/>
              <a:t>malzeme</a:t>
            </a:r>
            <a:r>
              <a:rPr lang="en-US" dirty="0"/>
              <a:t> </a:t>
            </a:r>
            <a:r>
              <a:rPr lang="en-US" dirty="0" err="1"/>
              <a:t>düzenli</a:t>
            </a:r>
            <a:r>
              <a:rPr lang="en-US" dirty="0"/>
              <a:t> ve </a:t>
            </a:r>
            <a:r>
              <a:rPr lang="en-US" dirty="0" err="1"/>
              <a:t>kusursuz</a:t>
            </a:r>
            <a:r>
              <a:rPr lang="en-US" dirty="0"/>
              <a:t> </a:t>
            </a:r>
            <a:r>
              <a:rPr lang="en-US" dirty="0" err="1"/>
              <a:t>ise</a:t>
            </a:r>
            <a:r>
              <a:rPr lang="en-US" dirty="0"/>
              <a:t>, </a:t>
            </a:r>
            <a:r>
              <a:rPr lang="en-US" dirty="0" err="1"/>
              <a:t>basitleştirilen</a:t>
            </a:r>
            <a:r>
              <a:rPr lang="en-US" dirty="0"/>
              <a:t> </a:t>
            </a:r>
            <a:r>
              <a:rPr lang="en-US" dirty="0" err="1"/>
              <a:t>diğer</a:t>
            </a:r>
            <a:r>
              <a:rPr lang="en-US" dirty="0"/>
              <a:t> </a:t>
            </a:r>
            <a:r>
              <a:rPr lang="en-US" dirty="0" err="1"/>
              <a:t>malzemelerle</a:t>
            </a:r>
            <a:r>
              <a:rPr lang="en-US" dirty="0"/>
              <a:t> de </a:t>
            </a:r>
            <a:r>
              <a:rPr lang="en-US" dirty="0" err="1"/>
              <a:t>kullanılabilir</a:t>
            </a:r>
            <a:r>
              <a:rPr lang="en-US"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14</a:t>
            </a:fld>
            <a:endParaRPr lang="en-GB"/>
          </a:p>
        </p:txBody>
      </p:sp>
    </p:spTree>
    <p:extLst>
      <p:ext uri="{BB962C8B-B14F-4D97-AF65-F5344CB8AC3E}">
        <p14:creationId xmlns:p14="http://schemas.microsoft.com/office/powerpoint/2010/main" val="3959537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Modern </a:t>
            </a:r>
            <a:r>
              <a:rPr lang="en-US" dirty="0" err="1"/>
              <a:t>dikiş</a:t>
            </a:r>
            <a:r>
              <a:rPr lang="en-US" dirty="0"/>
              <a:t> </a:t>
            </a:r>
            <a:r>
              <a:rPr lang="en-US" dirty="0" err="1"/>
              <a:t>makineleri</a:t>
            </a:r>
            <a:r>
              <a:rPr lang="en-US" dirty="0"/>
              <a:t>, </a:t>
            </a:r>
            <a:r>
              <a:rPr lang="en-US" dirty="0" err="1"/>
              <a:t>tekrarlayan</a:t>
            </a:r>
            <a:r>
              <a:rPr lang="en-US" dirty="0"/>
              <a:t> ve </a:t>
            </a:r>
            <a:r>
              <a:rPr lang="en-US" dirty="0" err="1"/>
              <a:t>bir</a:t>
            </a:r>
            <a:r>
              <a:rPr lang="en-US" dirty="0"/>
              <a:t> </a:t>
            </a:r>
            <a:r>
              <a:rPr lang="en-US" dirty="0" err="1"/>
              <a:t>çift</a:t>
            </a:r>
            <a:r>
              <a:rPr lang="en-US" dirty="0"/>
              <a:t> </a:t>
            </a:r>
            <a:r>
              <a:rPr lang="en-US" dirty="0" err="1"/>
              <a:t>saya</a:t>
            </a:r>
            <a:r>
              <a:rPr lang="en-US" dirty="0"/>
              <a:t> </a:t>
            </a:r>
            <a:r>
              <a:rPr lang="en-US" dirty="0" err="1"/>
              <a:t>üretmek</a:t>
            </a:r>
            <a:r>
              <a:rPr lang="en-US" dirty="0"/>
              <a:t> </a:t>
            </a:r>
            <a:r>
              <a:rPr lang="en-US" dirty="0" err="1"/>
              <a:t>için</a:t>
            </a:r>
            <a:r>
              <a:rPr lang="en-US" dirty="0"/>
              <a:t> </a:t>
            </a:r>
            <a:r>
              <a:rPr lang="en-US" dirty="0" err="1"/>
              <a:t>gereken</a:t>
            </a:r>
            <a:r>
              <a:rPr lang="en-US" dirty="0"/>
              <a:t> </a:t>
            </a:r>
            <a:r>
              <a:rPr lang="en-US" dirty="0" err="1"/>
              <a:t>zamanın</a:t>
            </a:r>
            <a:r>
              <a:rPr lang="en-US" dirty="0"/>
              <a:t> </a:t>
            </a:r>
            <a:r>
              <a:rPr lang="en-US" dirty="0" err="1"/>
              <a:t>çoğunu</a:t>
            </a:r>
            <a:r>
              <a:rPr lang="en-US" dirty="0"/>
              <a:t> </a:t>
            </a:r>
            <a:r>
              <a:rPr lang="en-US" dirty="0" err="1"/>
              <a:t>içeren</a:t>
            </a:r>
            <a:r>
              <a:rPr lang="en-US" dirty="0"/>
              <a:t> </a:t>
            </a:r>
            <a:r>
              <a:rPr lang="en-US" dirty="0" err="1"/>
              <a:t>görevleri</a:t>
            </a:r>
            <a:r>
              <a:rPr lang="en-US" dirty="0"/>
              <a:t> </a:t>
            </a:r>
            <a:r>
              <a:rPr lang="en-US" dirty="0" err="1"/>
              <a:t>otomatik</a:t>
            </a:r>
            <a:r>
              <a:rPr lang="en-US" dirty="0"/>
              <a:t> </a:t>
            </a:r>
            <a:r>
              <a:rPr lang="en-US" dirty="0" err="1"/>
              <a:t>olarak</a:t>
            </a:r>
            <a:r>
              <a:rPr lang="en-US" dirty="0"/>
              <a:t> </a:t>
            </a:r>
            <a:r>
              <a:rPr lang="en-US" dirty="0" err="1"/>
              <a:t>gerçekleştirebilir</a:t>
            </a:r>
            <a:r>
              <a:rPr lang="en-US" dirty="0"/>
              <a:t>. </a:t>
            </a:r>
            <a:r>
              <a:rPr lang="en-US" dirty="0" err="1"/>
              <a:t>Otomatik</a:t>
            </a:r>
            <a:r>
              <a:rPr lang="en-US" dirty="0"/>
              <a:t> </a:t>
            </a:r>
            <a:r>
              <a:rPr lang="en-US" dirty="0" err="1"/>
              <a:t>dikiş</a:t>
            </a:r>
            <a:r>
              <a:rPr lang="en-US" dirty="0"/>
              <a:t> </a:t>
            </a:r>
            <a:r>
              <a:rPr lang="en-US" dirty="0" err="1"/>
              <a:t>makinesi</a:t>
            </a:r>
            <a:r>
              <a:rPr lang="en-US" dirty="0"/>
              <a:t> </a:t>
            </a:r>
            <a:r>
              <a:rPr lang="en-US" dirty="0" err="1"/>
              <a:t>kullanmanın</a:t>
            </a:r>
            <a:r>
              <a:rPr lang="en-US" dirty="0"/>
              <a:t> </a:t>
            </a:r>
            <a:r>
              <a:rPr lang="en-US" dirty="0" err="1"/>
              <a:t>bazı</a:t>
            </a:r>
            <a:r>
              <a:rPr lang="en-US" dirty="0"/>
              <a:t> </a:t>
            </a:r>
            <a:r>
              <a:rPr lang="en-US" dirty="0" err="1"/>
              <a:t>faydaları</a:t>
            </a:r>
            <a:r>
              <a:rPr lang="en-US" dirty="0"/>
              <a:t>:</a:t>
            </a:r>
            <a:endParaRPr lang="tr-TR" dirty="0"/>
          </a:p>
          <a:p>
            <a:pPr algn="just"/>
            <a:r>
              <a:rPr lang="en-US" dirty="0" err="1"/>
              <a:t>Örneğin</a:t>
            </a:r>
            <a:r>
              <a:rPr lang="en-US" dirty="0"/>
              <a:t>, </a:t>
            </a:r>
            <a:r>
              <a:rPr lang="en-US" dirty="0" err="1"/>
              <a:t>bir</a:t>
            </a:r>
            <a:r>
              <a:rPr lang="en-US" dirty="0"/>
              <a:t> </a:t>
            </a:r>
            <a:r>
              <a:rPr lang="en-US" dirty="0" err="1"/>
              <a:t>işçi</a:t>
            </a:r>
            <a:r>
              <a:rPr lang="en-US" dirty="0"/>
              <a:t> </a:t>
            </a:r>
            <a:r>
              <a:rPr lang="en-US" dirty="0" err="1"/>
              <a:t>aynı</a:t>
            </a:r>
            <a:r>
              <a:rPr lang="en-US" dirty="0"/>
              <a:t> </a:t>
            </a:r>
            <a:r>
              <a:rPr lang="en-US" dirty="0" err="1"/>
              <a:t>anda</a:t>
            </a:r>
            <a:r>
              <a:rPr lang="en-US" dirty="0"/>
              <a:t> </a:t>
            </a:r>
            <a:r>
              <a:rPr lang="en-US" dirty="0" err="1"/>
              <a:t>iki</a:t>
            </a:r>
            <a:r>
              <a:rPr lang="en-US" dirty="0"/>
              <a:t> </a:t>
            </a:r>
            <a:r>
              <a:rPr lang="en-US" dirty="0" err="1"/>
              <a:t>dikiş</a:t>
            </a:r>
            <a:r>
              <a:rPr lang="en-US" dirty="0"/>
              <a:t> </a:t>
            </a:r>
            <a:r>
              <a:rPr lang="en-US" dirty="0" err="1"/>
              <a:t>ünitesini</a:t>
            </a:r>
            <a:r>
              <a:rPr lang="en-US" dirty="0"/>
              <a:t> </a:t>
            </a:r>
            <a:r>
              <a:rPr lang="en-US" dirty="0" err="1"/>
              <a:t>çalıştırabilir</a:t>
            </a:r>
            <a:r>
              <a:rPr lang="en-US" dirty="0"/>
              <a:t>, </a:t>
            </a:r>
            <a:r>
              <a:rPr lang="en-US" dirty="0" err="1"/>
              <a:t>bu</a:t>
            </a:r>
            <a:r>
              <a:rPr lang="en-US" dirty="0"/>
              <a:t> da </a:t>
            </a:r>
            <a:r>
              <a:rPr lang="en-US" dirty="0" err="1"/>
              <a:t>büyük</a:t>
            </a:r>
            <a:r>
              <a:rPr lang="en-US" dirty="0"/>
              <a:t> </a:t>
            </a:r>
            <a:r>
              <a:rPr lang="en-US" dirty="0" err="1"/>
              <a:t>bir</a:t>
            </a:r>
            <a:r>
              <a:rPr lang="en-US" dirty="0"/>
              <a:t> </a:t>
            </a:r>
            <a:r>
              <a:rPr lang="en-US" dirty="0" err="1"/>
              <a:t>emek</a:t>
            </a:r>
            <a:r>
              <a:rPr lang="en-US" dirty="0"/>
              <a:t> </a:t>
            </a:r>
            <a:r>
              <a:rPr lang="en-US" dirty="0" err="1"/>
              <a:t>tasarrufu</a:t>
            </a:r>
            <a:r>
              <a:rPr lang="en-US" dirty="0"/>
              <a:t> </a:t>
            </a:r>
            <a:r>
              <a:rPr lang="en-US" dirty="0" err="1"/>
              <a:t>sağlar</a:t>
            </a:r>
            <a:r>
              <a:rPr lang="en-US" dirty="0"/>
              <a:t>.</a:t>
            </a:r>
            <a:endParaRPr lang="tr-TR" dirty="0"/>
          </a:p>
          <a:p>
            <a:pPr algn="just"/>
            <a:endParaRPr lang="tr-TR" dirty="0"/>
          </a:p>
          <a:p>
            <a:pPr marL="171450" indent="-171450" algn="just">
              <a:buFont typeface="Arial" panose="020B0604020202020204" pitchFamily="34" charset="0"/>
              <a:buChar char="•"/>
            </a:pPr>
            <a:r>
              <a:rPr lang="tr-TR" dirty="0"/>
              <a:t>Dikiş başlangıcı ile bitişi arasında bir uyum vardır.</a:t>
            </a:r>
            <a:endParaRPr lang="en-US" dirty="0"/>
          </a:p>
          <a:p>
            <a:pPr marL="171450" indent="-171450" algn="just">
              <a:buFont typeface="Arial" panose="020B0604020202020204" pitchFamily="34" charset="0"/>
              <a:buChar char="•"/>
            </a:pPr>
            <a:r>
              <a:rPr lang="en-US" dirty="0"/>
              <a:t>Uzun </a:t>
            </a:r>
            <a:r>
              <a:rPr lang="en-US" dirty="0" err="1"/>
              <a:t>süre</a:t>
            </a:r>
            <a:r>
              <a:rPr lang="en-US" dirty="0"/>
              <a:t> </a:t>
            </a:r>
            <a:r>
              <a:rPr lang="en-US" dirty="0" err="1"/>
              <a:t>kullanıldığında</a:t>
            </a:r>
            <a:r>
              <a:rPr lang="en-US" dirty="0"/>
              <a:t>, </a:t>
            </a:r>
            <a:r>
              <a:rPr lang="en-US" dirty="0" err="1"/>
              <a:t>geleneksel</a:t>
            </a:r>
            <a:r>
              <a:rPr lang="en-US" dirty="0"/>
              <a:t> </a:t>
            </a:r>
            <a:r>
              <a:rPr lang="en-US" dirty="0" err="1"/>
              <a:t>dikiş</a:t>
            </a:r>
            <a:r>
              <a:rPr lang="en-US" dirty="0"/>
              <a:t> </a:t>
            </a:r>
            <a:r>
              <a:rPr lang="en-US" dirty="0" err="1"/>
              <a:t>işlemleri</a:t>
            </a:r>
            <a:r>
              <a:rPr lang="en-US" dirty="0"/>
              <a:t> zaman ve </a:t>
            </a:r>
            <a:r>
              <a:rPr lang="en-US" dirty="0" err="1"/>
              <a:t>maliyetlerde</a:t>
            </a:r>
            <a:r>
              <a:rPr lang="en-US" dirty="0"/>
              <a:t> </a:t>
            </a:r>
            <a:r>
              <a:rPr lang="en-US" dirty="0" err="1"/>
              <a:t>önemli</a:t>
            </a:r>
            <a:r>
              <a:rPr lang="en-US" dirty="0"/>
              <a:t> </a:t>
            </a:r>
            <a:r>
              <a:rPr lang="en-US" dirty="0" err="1"/>
              <a:t>bir</a:t>
            </a:r>
            <a:r>
              <a:rPr lang="en-US" dirty="0"/>
              <a:t> </a:t>
            </a:r>
            <a:r>
              <a:rPr lang="en-US" dirty="0" err="1"/>
              <a:t>azalma</a:t>
            </a:r>
            <a:r>
              <a:rPr lang="en-US" dirty="0"/>
              <a:t> </a:t>
            </a:r>
            <a:r>
              <a:rPr lang="en-US" dirty="0" err="1"/>
              <a:t>sağlayabilir</a:t>
            </a:r>
            <a:endParaRPr lang="tr-TR" dirty="0"/>
          </a:p>
          <a:p>
            <a:pPr marL="171450" indent="-171450" algn="just">
              <a:buFont typeface="Arial" panose="020B0604020202020204" pitchFamily="34" charset="0"/>
              <a:buChar char="•"/>
            </a:pPr>
            <a:r>
              <a:rPr lang="en-US" dirty="0" err="1"/>
              <a:t>Sabit</a:t>
            </a:r>
            <a:r>
              <a:rPr lang="en-US" dirty="0"/>
              <a:t> ve </a:t>
            </a:r>
            <a:r>
              <a:rPr lang="en-US" dirty="0" err="1"/>
              <a:t>düzgün</a:t>
            </a:r>
            <a:r>
              <a:rPr lang="en-US" dirty="0"/>
              <a:t> </a:t>
            </a:r>
            <a:r>
              <a:rPr lang="en-US" dirty="0" err="1"/>
              <a:t>bir</a:t>
            </a:r>
            <a:r>
              <a:rPr lang="en-US" dirty="0"/>
              <a:t> </a:t>
            </a:r>
            <a:r>
              <a:rPr lang="en-US" dirty="0" err="1"/>
              <a:t>şekilde</a:t>
            </a:r>
            <a:r>
              <a:rPr lang="en-US" dirty="0"/>
              <a:t> </a:t>
            </a:r>
            <a:r>
              <a:rPr lang="en-US" dirty="0" err="1"/>
              <a:t>sıkı</a:t>
            </a:r>
            <a:r>
              <a:rPr lang="en-US" dirty="0"/>
              <a:t> </a:t>
            </a:r>
            <a:r>
              <a:rPr lang="en-US" dirty="0" err="1"/>
              <a:t>dikişlerin</a:t>
            </a:r>
            <a:r>
              <a:rPr lang="en-US" dirty="0"/>
              <a:t> </a:t>
            </a:r>
            <a:r>
              <a:rPr lang="en-US" dirty="0" err="1"/>
              <a:t>oluşumu</a:t>
            </a:r>
            <a:r>
              <a:rPr lang="en-US" dirty="0"/>
              <a:t>. </a:t>
            </a:r>
            <a:r>
              <a:rPr lang="en-US" dirty="0" err="1"/>
              <a:t>Dikişte</a:t>
            </a:r>
            <a:r>
              <a:rPr lang="en-US" dirty="0"/>
              <a:t> her zaman </a:t>
            </a:r>
            <a:r>
              <a:rPr lang="en-US" dirty="0" err="1"/>
              <a:t>aynı</a:t>
            </a:r>
            <a:r>
              <a:rPr lang="en-US" dirty="0"/>
              <a:t> </a:t>
            </a:r>
            <a:r>
              <a:rPr lang="en-US" dirty="0" err="1"/>
              <a:t>mukavemeti</a:t>
            </a:r>
            <a:r>
              <a:rPr lang="en-US" dirty="0"/>
              <a:t> ve </a:t>
            </a:r>
            <a:r>
              <a:rPr lang="en-US" dirty="0" err="1"/>
              <a:t>aynı</a:t>
            </a:r>
            <a:r>
              <a:rPr lang="en-US" dirty="0"/>
              <a:t> </a:t>
            </a:r>
            <a:r>
              <a:rPr lang="en-US" dirty="0" err="1"/>
              <a:t>görünümü</a:t>
            </a:r>
            <a:r>
              <a:rPr lang="en-US" dirty="0"/>
              <a:t> </a:t>
            </a:r>
            <a:r>
              <a:rPr lang="en-US" dirty="0" err="1"/>
              <a:t>elde</a:t>
            </a:r>
            <a:r>
              <a:rPr lang="en-US" dirty="0"/>
              <a:t> </a:t>
            </a:r>
            <a:r>
              <a:rPr lang="en-US" dirty="0" err="1"/>
              <a:t>ederiz</a:t>
            </a:r>
            <a:r>
              <a:rPr lang="tr-TR"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15</a:t>
            </a:fld>
            <a:endParaRPr lang="en-GB"/>
          </a:p>
        </p:txBody>
      </p:sp>
    </p:spTree>
    <p:extLst>
      <p:ext uri="{BB962C8B-B14F-4D97-AF65-F5344CB8AC3E}">
        <p14:creationId xmlns:p14="http://schemas.microsoft.com/office/powerpoint/2010/main" val="2526176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Son </a:t>
            </a:r>
            <a:r>
              <a:rPr lang="en-GB" dirty="0" err="1"/>
              <a:t>yıllarda</a:t>
            </a:r>
            <a:r>
              <a:rPr lang="en-GB" dirty="0"/>
              <a:t>, yeni </a:t>
            </a:r>
            <a:r>
              <a:rPr lang="en-GB" dirty="0" err="1"/>
              <a:t>malzemelerin</a:t>
            </a:r>
            <a:r>
              <a:rPr lang="en-GB" dirty="0"/>
              <a:t> ve </a:t>
            </a:r>
            <a:r>
              <a:rPr lang="en-GB" dirty="0" err="1"/>
              <a:t>süreçlerin</a:t>
            </a:r>
            <a:r>
              <a:rPr lang="en-GB" dirty="0"/>
              <a:t> </a:t>
            </a:r>
            <a:r>
              <a:rPr lang="en-GB" dirty="0" err="1"/>
              <a:t>kullanılması</a:t>
            </a:r>
            <a:r>
              <a:rPr lang="en-GB" dirty="0"/>
              <a:t>, yeni </a:t>
            </a:r>
            <a:r>
              <a:rPr lang="en-GB" dirty="0" err="1"/>
              <a:t>ürünlerin</a:t>
            </a:r>
            <a:r>
              <a:rPr lang="en-GB" dirty="0"/>
              <a:t> </a:t>
            </a:r>
            <a:r>
              <a:rPr lang="en-GB" dirty="0" err="1"/>
              <a:t>geliştirilmesine</a:t>
            </a:r>
            <a:r>
              <a:rPr lang="en-GB" dirty="0"/>
              <a:t> ve </a:t>
            </a:r>
            <a:r>
              <a:rPr lang="en-GB" dirty="0" err="1"/>
              <a:t>üretilmesine</a:t>
            </a:r>
            <a:r>
              <a:rPr lang="en-GB" dirty="0"/>
              <a:t> </a:t>
            </a:r>
            <a:r>
              <a:rPr lang="en-GB" dirty="0" err="1"/>
              <a:t>izin</a:t>
            </a:r>
            <a:r>
              <a:rPr lang="en-GB" dirty="0"/>
              <a:t> </a:t>
            </a:r>
            <a:r>
              <a:rPr lang="en-GB" dirty="0" err="1"/>
              <a:t>verdi</a:t>
            </a:r>
            <a:r>
              <a:rPr lang="en-GB" dirty="0"/>
              <a:t>. </a:t>
            </a:r>
            <a:r>
              <a:rPr lang="en-GB" dirty="0" err="1"/>
              <a:t>Örme</a:t>
            </a:r>
            <a:r>
              <a:rPr lang="en-GB" dirty="0"/>
              <a:t> </a:t>
            </a:r>
            <a:r>
              <a:rPr lang="en-GB" dirty="0" err="1"/>
              <a:t>ayakkabılar</a:t>
            </a:r>
            <a:r>
              <a:rPr lang="en-GB" dirty="0"/>
              <a:t> </a:t>
            </a:r>
            <a:r>
              <a:rPr lang="en-GB" dirty="0" err="1"/>
              <a:t>spor</a:t>
            </a:r>
            <a:r>
              <a:rPr lang="en-GB" dirty="0"/>
              <a:t> </a:t>
            </a:r>
            <a:r>
              <a:rPr lang="en-GB" dirty="0" err="1"/>
              <a:t>ayakkabılarda</a:t>
            </a:r>
            <a:r>
              <a:rPr lang="en-GB" dirty="0"/>
              <a:t> </a:t>
            </a:r>
            <a:r>
              <a:rPr lang="en-GB" dirty="0" err="1"/>
              <a:t>kullanılmaya</a:t>
            </a:r>
            <a:r>
              <a:rPr lang="en-GB" dirty="0"/>
              <a:t> </a:t>
            </a:r>
            <a:r>
              <a:rPr lang="en-GB" dirty="0" err="1"/>
              <a:t>başlandı</a:t>
            </a:r>
            <a:r>
              <a:rPr lang="en-GB" dirty="0"/>
              <a:t> ve </a:t>
            </a:r>
            <a:r>
              <a:rPr lang="en-GB" dirty="0" err="1"/>
              <a:t>yavaş</a:t>
            </a:r>
            <a:r>
              <a:rPr lang="en-GB" dirty="0"/>
              <a:t> </a:t>
            </a:r>
            <a:r>
              <a:rPr lang="en-GB" dirty="0" err="1"/>
              <a:t>yavaş</a:t>
            </a:r>
            <a:r>
              <a:rPr lang="en-GB" dirty="0"/>
              <a:t> </a:t>
            </a:r>
            <a:r>
              <a:rPr lang="en-GB" dirty="0" err="1"/>
              <a:t>moda</a:t>
            </a:r>
            <a:r>
              <a:rPr lang="en-GB" dirty="0"/>
              <a:t> </a:t>
            </a:r>
            <a:r>
              <a:rPr lang="en-GB" dirty="0" err="1"/>
              <a:t>ayakkabılara</a:t>
            </a:r>
            <a:r>
              <a:rPr lang="en-GB" dirty="0"/>
              <a:t> </a:t>
            </a:r>
            <a:r>
              <a:rPr lang="en-GB" dirty="0" err="1"/>
              <a:t>aktarıldı</a:t>
            </a:r>
            <a:r>
              <a:rPr lang="en-GB" dirty="0"/>
              <a:t>. Teknoloji, </a:t>
            </a:r>
            <a:r>
              <a:rPr lang="en-GB" dirty="0" err="1"/>
              <a:t>saya</a:t>
            </a:r>
            <a:r>
              <a:rPr lang="en-GB" dirty="0"/>
              <a:t> </a:t>
            </a:r>
            <a:r>
              <a:rPr lang="en-GB" dirty="0" err="1"/>
              <a:t>üretmek</a:t>
            </a:r>
            <a:r>
              <a:rPr lang="en-GB" dirty="0"/>
              <a:t> </a:t>
            </a:r>
            <a:r>
              <a:rPr lang="en-GB" dirty="0" err="1"/>
              <a:t>için</a:t>
            </a:r>
            <a:r>
              <a:rPr lang="en-GB" dirty="0"/>
              <a:t> </a:t>
            </a:r>
            <a:r>
              <a:rPr lang="en-GB" dirty="0" err="1"/>
              <a:t>uyarlanmış</a:t>
            </a:r>
            <a:r>
              <a:rPr lang="en-GB" dirty="0"/>
              <a:t> </a:t>
            </a:r>
            <a:r>
              <a:rPr lang="en-GB" dirty="0" err="1"/>
              <a:t>dokuma</a:t>
            </a:r>
            <a:r>
              <a:rPr lang="en-GB" dirty="0"/>
              <a:t> </a:t>
            </a:r>
            <a:r>
              <a:rPr lang="en-GB" dirty="0" err="1"/>
              <a:t>tezgahı</a:t>
            </a:r>
            <a:r>
              <a:rPr lang="en-GB" dirty="0"/>
              <a:t> </a:t>
            </a:r>
            <a:r>
              <a:rPr lang="en-GB" dirty="0" err="1"/>
              <a:t>makinelerine</a:t>
            </a:r>
            <a:r>
              <a:rPr lang="en-GB" dirty="0"/>
              <a:t> </a:t>
            </a:r>
            <a:r>
              <a:rPr lang="en-GB" dirty="0" err="1"/>
              <a:t>dayanmaktadır</a:t>
            </a:r>
            <a:r>
              <a:rPr lang="en-GB" dirty="0"/>
              <a:t>. Bu </a:t>
            </a:r>
            <a:r>
              <a:rPr lang="en-GB" dirty="0" err="1"/>
              <a:t>şekilde</a:t>
            </a:r>
            <a:r>
              <a:rPr lang="en-GB" dirty="0"/>
              <a:t>, </a:t>
            </a:r>
            <a:r>
              <a:rPr lang="en-GB" dirty="0" err="1"/>
              <a:t>geleneksel</a:t>
            </a:r>
            <a:r>
              <a:rPr lang="en-GB" dirty="0"/>
              <a:t> </a:t>
            </a:r>
            <a:r>
              <a:rPr lang="en-GB" dirty="0" err="1"/>
              <a:t>üst</a:t>
            </a:r>
            <a:r>
              <a:rPr lang="en-GB" dirty="0"/>
              <a:t> </a:t>
            </a:r>
            <a:r>
              <a:rPr lang="en-GB" dirty="0" err="1"/>
              <a:t>dikiş</a:t>
            </a:r>
            <a:r>
              <a:rPr lang="en-GB" dirty="0"/>
              <a:t> </a:t>
            </a:r>
            <a:r>
              <a:rPr lang="en-GB" dirty="0" err="1"/>
              <a:t>işlemi</a:t>
            </a:r>
            <a:r>
              <a:rPr lang="en-GB" dirty="0"/>
              <a:t> </a:t>
            </a:r>
            <a:r>
              <a:rPr lang="en-GB" dirty="0" err="1"/>
              <a:t>azaltılabilir</a:t>
            </a:r>
            <a:r>
              <a:rPr lang="en-GB" dirty="0"/>
              <a:t> </a:t>
            </a:r>
            <a:r>
              <a:rPr lang="en-GB" dirty="0" err="1"/>
              <a:t>veya</a:t>
            </a:r>
            <a:r>
              <a:rPr lang="en-GB" dirty="0"/>
              <a:t> </a:t>
            </a:r>
            <a:r>
              <a:rPr lang="en-GB" dirty="0" err="1"/>
              <a:t>hatta</a:t>
            </a:r>
            <a:r>
              <a:rPr lang="en-GB" dirty="0"/>
              <a:t> </a:t>
            </a:r>
            <a:r>
              <a:rPr lang="en-GB" dirty="0" err="1"/>
              <a:t>ortadan</a:t>
            </a:r>
            <a:r>
              <a:rPr lang="en-GB" dirty="0"/>
              <a:t> </a:t>
            </a:r>
            <a:r>
              <a:rPr lang="en-GB" dirty="0" err="1"/>
              <a:t>kaldırılabilir</a:t>
            </a:r>
            <a:r>
              <a:rPr lang="en-GB"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16</a:t>
            </a:fld>
            <a:endParaRPr lang="en-GB"/>
          </a:p>
        </p:txBody>
      </p:sp>
    </p:spTree>
    <p:extLst>
      <p:ext uri="{BB962C8B-B14F-4D97-AF65-F5344CB8AC3E}">
        <p14:creationId xmlns:p14="http://schemas.microsoft.com/office/powerpoint/2010/main" val="338646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Yapıştırmalı makine montajında </a:t>
            </a:r>
            <a:r>
              <a:rPr lang="en-US" dirty="0" err="1"/>
              <a:t>çift</a:t>
            </a:r>
            <a:r>
              <a:rPr lang="en-US" dirty="0"/>
              <a:t> </a:t>
            </a:r>
            <a:r>
              <a:rPr lang="en-US" dirty="0" err="1"/>
              <a:t>ömürlü</a:t>
            </a:r>
            <a:r>
              <a:rPr lang="en-US" dirty="0"/>
              <a:t> </a:t>
            </a:r>
            <a:r>
              <a:rPr lang="en-US" dirty="0" err="1"/>
              <a:t>işlem</a:t>
            </a:r>
            <a:r>
              <a:rPr lang="en-US" dirty="0"/>
              <a:t> </a:t>
            </a:r>
            <a:r>
              <a:rPr lang="en-US" dirty="0" err="1"/>
              <a:t>tekniği</a:t>
            </a:r>
            <a:r>
              <a:rPr lang="en-US" dirty="0"/>
              <a:t> </a:t>
            </a:r>
            <a:r>
              <a:rPr lang="en-US" dirty="0" err="1"/>
              <a:t>kullanılır</a:t>
            </a:r>
            <a:r>
              <a:rPr lang="en-US" dirty="0"/>
              <a:t>. Son </a:t>
            </a:r>
            <a:r>
              <a:rPr lang="en-US" dirty="0" err="1"/>
              <a:t>yıllarda</a:t>
            </a:r>
            <a:r>
              <a:rPr lang="en-US" dirty="0"/>
              <a:t> </a:t>
            </a:r>
            <a:r>
              <a:rPr lang="en-US" dirty="0" err="1"/>
              <a:t>daha</a:t>
            </a:r>
            <a:r>
              <a:rPr lang="en-US" dirty="0"/>
              <a:t> </a:t>
            </a:r>
            <a:r>
              <a:rPr lang="en-US" dirty="0" err="1"/>
              <a:t>esnek</a:t>
            </a:r>
            <a:r>
              <a:rPr lang="en-US" dirty="0"/>
              <a:t> ve </a:t>
            </a:r>
            <a:r>
              <a:rPr lang="en-US" dirty="0" err="1"/>
              <a:t>verimli</a:t>
            </a:r>
            <a:r>
              <a:rPr lang="en-US" dirty="0"/>
              <a:t> </a:t>
            </a:r>
            <a:r>
              <a:rPr lang="en-US" dirty="0" err="1"/>
              <a:t>makine</a:t>
            </a:r>
            <a:r>
              <a:rPr lang="en-US" dirty="0"/>
              <a:t> </a:t>
            </a:r>
            <a:r>
              <a:rPr lang="en-US" dirty="0" err="1"/>
              <a:t>süreçleri</a:t>
            </a:r>
            <a:r>
              <a:rPr lang="en-US" dirty="0"/>
              <a:t> </a:t>
            </a:r>
            <a:r>
              <a:rPr lang="en-US" dirty="0" err="1"/>
              <a:t>ile</a:t>
            </a:r>
            <a:r>
              <a:rPr lang="en-US" dirty="0"/>
              <a:t> yeni </a:t>
            </a:r>
            <a:r>
              <a:rPr lang="en-US" dirty="0" err="1"/>
              <a:t>teknolojiler</a:t>
            </a:r>
            <a:r>
              <a:rPr lang="en-US" dirty="0"/>
              <a:t> </a:t>
            </a:r>
            <a:r>
              <a:rPr lang="en-US" dirty="0" err="1"/>
              <a:t>geliştirilmiştir</a:t>
            </a:r>
            <a:r>
              <a:rPr lang="en-US" dirty="0"/>
              <a:t>. </a:t>
            </a:r>
            <a:r>
              <a:rPr lang="en-US" dirty="0" err="1"/>
              <a:t>Gelişmeler</a:t>
            </a:r>
            <a:r>
              <a:rPr lang="en-US" dirty="0"/>
              <a:t> </a:t>
            </a:r>
            <a:r>
              <a:rPr lang="en-US" dirty="0" err="1"/>
              <a:t>esas</a:t>
            </a:r>
            <a:r>
              <a:rPr lang="en-US" dirty="0"/>
              <a:t> </a:t>
            </a:r>
            <a:r>
              <a:rPr lang="en-US" dirty="0" err="1"/>
              <a:t>olarak</a:t>
            </a:r>
            <a:r>
              <a:rPr lang="en-US" dirty="0"/>
              <a:t> </a:t>
            </a:r>
            <a:r>
              <a:rPr lang="tr-TR" dirty="0"/>
              <a:t>yapıştırmalı makine montajlı </a:t>
            </a:r>
            <a:r>
              <a:rPr lang="en-US" dirty="0" err="1"/>
              <a:t>sisteme</a:t>
            </a:r>
            <a:r>
              <a:rPr lang="en-US" dirty="0"/>
              <a:t> </a:t>
            </a:r>
            <a:r>
              <a:rPr lang="en-US" dirty="0" err="1"/>
              <a:t>adanmıştır</a:t>
            </a:r>
            <a:r>
              <a:rPr lang="en-US" dirty="0"/>
              <a:t>. </a:t>
            </a:r>
            <a:r>
              <a:rPr lang="en-US" dirty="0" err="1"/>
              <a:t>İki</a:t>
            </a:r>
            <a:r>
              <a:rPr lang="en-US" dirty="0"/>
              <a:t> </a:t>
            </a:r>
            <a:r>
              <a:rPr lang="en-US" dirty="0" err="1"/>
              <a:t>adımda</a:t>
            </a:r>
            <a:r>
              <a:rPr lang="en-US" dirty="0"/>
              <a:t> </a:t>
            </a:r>
            <a:r>
              <a:rPr lang="en-US" dirty="0" err="1"/>
              <a:t>yapılan</a:t>
            </a:r>
            <a:r>
              <a:rPr lang="en-US" dirty="0"/>
              <a:t> </a:t>
            </a:r>
            <a:r>
              <a:rPr lang="en-US" dirty="0" err="1"/>
              <a:t>kalıcı</a:t>
            </a:r>
            <a:r>
              <a:rPr lang="en-US" dirty="0"/>
              <a:t> </a:t>
            </a:r>
            <a:r>
              <a:rPr lang="en-US" dirty="0" err="1"/>
              <a:t>süreç</a:t>
            </a:r>
            <a:r>
              <a:rPr lang="en-US" dirty="0"/>
              <a:t>, </a:t>
            </a:r>
            <a:r>
              <a:rPr lang="en-US" dirty="0" err="1"/>
              <a:t>farklı</a:t>
            </a:r>
            <a:r>
              <a:rPr lang="en-US" dirty="0"/>
              <a:t> </a:t>
            </a:r>
            <a:r>
              <a:rPr lang="en-US" dirty="0" err="1"/>
              <a:t>süreler</a:t>
            </a:r>
            <a:r>
              <a:rPr lang="en-US" dirty="0"/>
              <a:t> </a:t>
            </a:r>
            <a:r>
              <a:rPr lang="en-US" dirty="0" err="1"/>
              <a:t>için</a:t>
            </a:r>
            <a:r>
              <a:rPr lang="en-US" dirty="0"/>
              <a:t> </a:t>
            </a:r>
            <a:r>
              <a:rPr lang="en-US" dirty="0" err="1"/>
              <a:t>programlanabilir</a:t>
            </a:r>
            <a:r>
              <a:rPr lang="en-US" dirty="0"/>
              <a:t>, </a:t>
            </a:r>
            <a:r>
              <a:rPr lang="en-US" dirty="0" err="1"/>
              <a:t>bu</a:t>
            </a:r>
            <a:r>
              <a:rPr lang="en-US" dirty="0"/>
              <a:t> da </a:t>
            </a:r>
            <a:r>
              <a:rPr lang="en-US" dirty="0" err="1"/>
              <a:t>dayanaklar</a:t>
            </a:r>
            <a:r>
              <a:rPr lang="en-US" dirty="0"/>
              <a:t> </a:t>
            </a:r>
            <a:r>
              <a:rPr lang="en-US" dirty="0" err="1"/>
              <a:t>değiştiğinde</a:t>
            </a:r>
            <a:r>
              <a:rPr lang="en-US" dirty="0"/>
              <a:t> </a:t>
            </a:r>
            <a:r>
              <a:rPr lang="en-US" dirty="0" err="1"/>
              <a:t>daha</a:t>
            </a:r>
            <a:r>
              <a:rPr lang="en-US" dirty="0"/>
              <a:t> </a:t>
            </a:r>
            <a:r>
              <a:rPr lang="en-US" dirty="0" err="1"/>
              <a:t>hızlı</a:t>
            </a:r>
            <a:r>
              <a:rPr lang="en-US" dirty="0"/>
              <a:t> </a:t>
            </a:r>
            <a:r>
              <a:rPr lang="en-US" dirty="0" err="1"/>
              <a:t>bir</a:t>
            </a:r>
            <a:r>
              <a:rPr lang="en-US" dirty="0"/>
              <a:t> </a:t>
            </a:r>
            <a:r>
              <a:rPr lang="en-US" dirty="0" err="1"/>
              <a:t>kurulum</a:t>
            </a:r>
            <a:r>
              <a:rPr lang="en-US" dirty="0"/>
              <a:t> ve </a:t>
            </a:r>
            <a:r>
              <a:rPr lang="en-US" dirty="0" err="1"/>
              <a:t>çalışanın</a:t>
            </a:r>
            <a:r>
              <a:rPr lang="en-US" dirty="0"/>
              <a:t> </a:t>
            </a:r>
            <a:r>
              <a:rPr lang="en-US" dirty="0" err="1"/>
              <a:t>becerilerinden</a:t>
            </a:r>
            <a:r>
              <a:rPr lang="en-US" dirty="0"/>
              <a:t> </a:t>
            </a:r>
            <a:r>
              <a:rPr lang="en-US" dirty="0" err="1"/>
              <a:t>daha</a:t>
            </a:r>
            <a:r>
              <a:rPr lang="en-US" dirty="0"/>
              <a:t> </a:t>
            </a:r>
            <a:r>
              <a:rPr lang="en-US" dirty="0" err="1"/>
              <a:t>az</a:t>
            </a:r>
            <a:r>
              <a:rPr lang="en-US" dirty="0"/>
              <a:t> </a:t>
            </a:r>
            <a:r>
              <a:rPr lang="en-US" dirty="0" err="1"/>
              <a:t>güvenilir</a:t>
            </a:r>
            <a:r>
              <a:rPr lang="en-US" dirty="0"/>
              <a:t> </a:t>
            </a:r>
            <a:r>
              <a:rPr lang="en-US" dirty="0" err="1"/>
              <a:t>olan</a:t>
            </a:r>
            <a:r>
              <a:rPr lang="en-US" dirty="0"/>
              <a:t> </a:t>
            </a:r>
            <a:r>
              <a:rPr lang="en-US" dirty="0" err="1"/>
              <a:t>kalıcı</a:t>
            </a:r>
            <a:r>
              <a:rPr lang="en-US" dirty="0"/>
              <a:t> </a:t>
            </a:r>
            <a:r>
              <a:rPr lang="en-US" dirty="0" err="1"/>
              <a:t>bir</a:t>
            </a:r>
            <a:r>
              <a:rPr lang="en-US" dirty="0"/>
              <a:t> </a:t>
            </a:r>
            <a:r>
              <a:rPr lang="en-US" dirty="0" err="1"/>
              <a:t>süreç</a:t>
            </a:r>
            <a:r>
              <a:rPr lang="en-US" dirty="0"/>
              <a:t> </a:t>
            </a:r>
            <a:r>
              <a:rPr lang="en-US" dirty="0" err="1"/>
              <a:t>sağlar</a:t>
            </a:r>
            <a:r>
              <a:rPr lang="en-US"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17</a:t>
            </a:fld>
            <a:endParaRPr lang="en-GB"/>
          </a:p>
        </p:txBody>
      </p:sp>
    </p:spTree>
    <p:extLst>
      <p:ext uri="{BB962C8B-B14F-4D97-AF65-F5344CB8AC3E}">
        <p14:creationId xmlns:p14="http://schemas.microsoft.com/office/powerpoint/2010/main" val="2405611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Yapıştırıcının</a:t>
            </a:r>
            <a:r>
              <a:rPr lang="en-GB" dirty="0"/>
              <a:t> </a:t>
            </a:r>
            <a:r>
              <a:rPr lang="en-GB" dirty="0" err="1"/>
              <a:t>kaba</a:t>
            </a:r>
            <a:r>
              <a:rPr lang="en-GB" dirty="0"/>
              <a:t> </a:t>
            </a:r>
            <a:r>
              <a:rPr lang="en-GB" dirty="0" err="1"/>
              <a:t>talaş</a:t>
            </a:r>
            <a:r>
              <a:rPr lang="en-GB" dirty="0"/>
              <a:t> </a:t>
            </a:r>
            <a:r>
              <a:rPr lang="en-GB" dirty="0" err="1"/>
              <a:t>işlemesi</a:t>
            </a:r>
            <a:r>
              <a:rPr lang="en-GB" dirty="0"/>
              <a:t> ve </a:t>
            </a:r>
            <a:r>
              <a:rPr lang="en-GB" dirty="0" err="1"/>
              <a:t>uygulanması</a:t>
            </a:r>
            <a:r>
              <a:rPr lang="en-GB" dirty="0"/>
              <a:t>, </a:t>
            </a:r>
            <a:r>
              <a:rPr lang="en-GB" dirty="0" err="1"/>
              <a:t>yapıştırıcı</a:t>
            </a:r>
            <a:r>
              <a:rPr lang="en-GB" dirty="0"/>
              <a:t> </a:t>
            </a:r>
            <a:r>
              <a:rPr lang="en-GB" dirty="0" err="1"/>
              <a:t>bağlantısının</a:t>
            </a:r>
            <a:r>
              <a:rPr lang="en-GB" dirty="0"/>
              <a:t> </a:t>
            </a:r>
            <a:r>
              <a:rPr lang="en-GB" dirty="0" err="1"/>
              <a:t>mukavemeti</a:t>
            </a:r>
            <a:r>
              <a:rPr lang="en-GB" dirty="0"/>
              <a:t> </a:t>
            </a:r>
            <a:r>
              <a:rPr lang="en-GB" dirty="0" err="1"/>
              <a:t>üzerinde</a:t>
            </a:r>
            <a:r>
              <a:rPr lang="en-GB" dirty="0"/>
              <a:t> </a:t>
            </a:r>
            <a:r>
              <a:rPr lang="en-GB" dirty="0" err="1"/>
              <a:t>önemli</a:t>
            </a:r>
            <a:r>
              <a:rPr lang="en-GB" dirty="0"/>
              <a:t> </a:t>
            </a:r>
            <a:r>
              <a:rPr lang="en-GB" dirty="0" err="1"/>
              <a:t>bir</a:t>
            </a:r>
            <a:r>
              <a:rPr lang="en-GB" dirty="0"/>
              <a:t> </a:t>
            </a:r>
            <a:r>
              <a:rPr lang="en-GB" dirty="0" err="1"/>
              <a:t>etkiye</a:t>
            </a:r>
            <a:r>
              <a:rPr lang="en-GB" dirty="0"/>
              <a:t> </a:t>
            </a:r>
            <a:r>
              <a:rPr lang="en-GB" dirty="0" err="1"/>
              <a:t>sahiptir</a:t>
            </a:r>
            <a:r>
              <a:rPr lang="en-GB" dirty="0"/>
              <a:t>. Yeni </a:t>
            </a:r>
            <a:r>
              <a:rPr lang="en-GB" dirty="0" err="1"/>
              <a:t>teknolojiler</a:t>
            </a:r>
            <a:r>
              <a:rPr lang="en-GB" dirty="0"/>
              <a:t>, </a:t>
            </a:r>
            <a:r>
              <a:rPr lang="en-GB" dirty="0" err="1"/>
              <a:t>bu</a:t>
            </a:r>
            <a:r>
              <a:rPr lang="en-GB" dirty="0"/>
              <a:t> </a:t>
            </a:r>
            <a:r>
              <a:rPr lang="en-GB" dirty="0" err="1"/>
              <a:t>iki</a:t>
            </a:r>
            <a:r>
              <a:rPr lang="en-GB" dirty="0"/>
              <a:t> </a:t>
            </a:r>
            <a:r>
              <a:rPr lang="en-GB" dirty="0" err="1"/>
              <a:t>işlemi</a:t>
            </a:r>
            <a:r>
              <a:rPr lang="en-GB" dirty="0"/>
              <a:t> </a:t>
            </a:r>
            <a:r>
              <a:rPr lang="en-GB" dirty="0" err="1"/>
              <a:t>yapmak</a:t>
            </a:r>
            <a:r>
              <a:rPr lang="en-GB" dirty="0"/>
              <a:t> </a:t>
            </a:r>
            <a:r>
              <a:rPr lang="en-GB" dirty="0" err="1"/>
              <a:t>için</a:t>
            </a:r>
            <a:r>
              <a:rPr lang="en-GB" dirty="0"/>
              <a:t> CNC </a:t>
            </a:r>
            <a:r>
              <a:rPr lang="en-GB" dirty="0" err="1"/>
              <a:t>makinelerinin</a:t>
            </a:r>
            <a:r>
              <a:rPr lang="en-GB" dirty="0"/>
              <a:t> ve </a:t>
            </a:r>
            <a:r>
              <a:rPr lang="en-GB" dirty="0" err="1"/>
              <a:t>robotların</a:t>
            </a:r>
            <a:r>
              <a:rPr lang="en-GB" dirty="0"/>
              <a:t> </a:t>
            </a:r>
            <a:r>
              <a:rPr lang="en-GB" dirty="0" err="1"/>
              <a:t>kullanımını</a:t>
            </a:r>
            <a:r>
              <a:rPr lang="en-GB" dirty="0"/>
              <a:t> </a:t>
            </a:r>
            <a:r>
              <a:rPr lang="en-GB" dirty="0" err="1"/>
              <a:t>içerir</a:t>
            </a:r>
            <a:r>
              <a:rPr lang="en-GB" dirty="0"/>
              <a:t>. Bu </a:t>
            </a:r>
            <a:r>
              <a:rPr lang="en-GB" dirty="0" err="1"/>
              <a:t>tekniğin</a:t>
            </a:r>
            <a:r>
              <a:rPr lang="en-GB" dirty="0"/>
              <a:t> </a:t>
            </a:r>
            <a:r>
              <a:rPr lang="en-GB" dirty="0" err="1"/>
              <a:t>avantajı</a:t>
            </a:r>
            <a:r>
              <a:rPr lang="en-GB" dirty="0"/>
              <a:t>, </a:t>
            </a:r>
            <a:r>
              <a:rPr lang="en-GB" dirty="0" err="1"/>
              <a:t>uygun</a:t>
            </a:r>
            <a:r>
              <a:rPr lang="en-GB" dirty="0"/>
              <a:t> </a:t>
            </a:r>
            <a:r>
              <a:rPr lang="en-GB" dirty="0" err="1"/>
              <a:t>maliyetli</a:t>
            </a:r>
            <a:r>
              <a:rPr lang="en-GB" dirty="0"/>
              <a:t> ve </a:t>
            </a:r>
            <a:r>
              <a:rPr lang="en-GB" dirty="0" err="1"/>
              <a:t>homojen</a:t>
            </a:r>
            <a:r>
              <a:rPr lang="en-GB" dirty="0"/>
              <a:t> </a:t>
            </a:r>
            <a:r>
              <a:rPr lang="en-GB" dirty="0" err="1"/>
              <a:t>kaba</a:t>
            </a:r>
            <a:r>
              <a:rPr lang="en-GB" dirty="0"/>
              <a:t> </a:t>
            </a:r>
            <a:r>
              <a:rPr lang="en-GB" dirty="0" err="1"/>
              <a:t>işleme</a:t>
            </a:r>
            <a:r>
              <a:rPr lang="en-GB" dirty="0"/>
              <a:t> ve </a:t>
            </a:r>
            <a:r>
              <a:rPr lang="en-GB" dirty="0" err="1"/>
              <a:t>yapıştırıcı</a:t>
            </a:r>
            <a:r>
              <a:rPr lang="en-GB" dirty="0"/>
              <a:t> </a:t>
            </a:r>
            <a:r>
              <a:rPr lang="en-GB" dirty="0" err="1"/>
              <a:t>uygulaması</a:t>
            </a:r>
            <a:r>
              <a:rPr lang="en-GB" dirty="0"/>
              <a:t> ve </a:t>
            </a:r>
            <a:r>
              <a:rPr lang="en-GB" dirty="0" err="1"/>
              <a:t>yapıştırılacak</a:t>
            </a:r>
            <a:r>
              <a:rPr lang="en-GB" dirty="0"/>
              <a:t> </a:t>
            </a:r>
            <a:r>
              <a:rPr lang="en-GB" dirty="0" err="1"/>
              <a:t>malzemelerin</a:t>
            </a:r>
            <a:r>
              <a:rPr lang="en-GB" dirty="0"/>
              <a:t> </a:t>
            </a:r>
            <a:r>
              <a:rPr lang="en-GB" dirty="0" err="1"/>
              <a:t>yüzeyinde</a:t>
            </a:r>
            <a:r>
              <a:rPr lang="en-GB" dirty="0"/>
              <a:t> iyi </a:t>
            </a:r>
            <a:r>
              <a:rPr lang="en-GB" dirty="0" err="1"/>
              <a:t>bir</a:t>
            </a:r>
            <a:r>
              <a:rPr lang="en-GB" dirty="0"/>
              <a:t> </a:t>
            </a:r>
            <a:r>
              <a:rPr lang="en-GB" dirty="0" err="1"/>
              <a:t>ankraj</a:t>
            </a:r>
            <a:r>
              <a:rPr lang="en-GB" dirty="0"/>
              <a:t> </a:t>
            </a:r>
            <a:r>
              <a:rPr lang="en-GB" dirty="0" err="1"/>
              <a:t>sağlamasıdır</a:t>
            </a:r>
            <a:r>
              <a:rPr lang="en-GB" dirty="0"/>
              <a:t>. </a:t>
            </a:r>
            <a:r>
              <a:rPr lang="en-GB" dirty="0" err="1"/>
              <a:t>Konveyörlere</a:t>
            </a:r>
            <a:r>
              <a:rPr lang="en-GB" dirty="0"/>
              <a:t> </a:t>
            </a:r>
            <a:r>
              <a:rPr lang="en-GB" dirty="0" err="1"/>
              <a:t>dahil</a:t>
            </a:r>
            <a:r>
              <a:rPr lang="en-GB" dirty="0"/>
              <a:t> </a:t>
            </a:r>
            <a:r>
              <a:rPr lang="en-GB" dirty="0" err="1"/>
              <a:t>edildiğinde</a:t>
            </a:r>
            <a:r>
              <a:rPr lang="en-GB" dirty="0"/>
              <a:t>, </a:t>
            </a:r>
            <a:r>
              <a:rPr lang="en-GB" dirty="0" err="1"/>
              <a:t>robotların</a:t>
            </a:r>
            <a:r>
              <a:rPr lang="en-GB" dirty="0"/>
              <a:t> </a:t>
            </a:r>
            <a:r>
              <a:rPr lang="en-GB" dirty="0" err="1"/>
              <a:t>kullanılması</a:t>
            </a:r>
            <a:r>
              <a:rPr lang="en-GB" dirty="0"/>
              <a:t> </a:t>
            </a:r>
            <a:r>
              <a:rPr lang="en-GB" dirty="0" err="1"/>
              <a:t>bu</a:t>
            </a:r>
            <a:r>
              <a:rPr lang="en-GB" dirty="0"/>
              <a:t> </a:t>
            </a:r>
            <a:r>
              <a:rPr lang="en-GB" dirty="0" err="1"/>
              <a:t>süreci</a:t>
            </a:r>
            <a:r>
              <a:rPr lang="en-GB" dirty="0"/>
              <a:t> </a:t>
            </a:r>
            <a:r>
              <a:rPr lang="en-GB" dirty="0" err="1"/>
              <a:t>vasıflı</a:t>
            </a:r>
            <a:r>
              <a:rPr lang="en-GB" dirty="0"/>
              <a:t> </a:t>
            </a:r>
            <a:r>
              <a:rPr lang="en-GB" dirty="0" err="1"/>
              <a:t>işçilere</a:t>
            </a:r>
            <a:r>
              <a:rPr lang="en-GB" dirty="0"/>
              <a:t> </a:t>
            </a:r>
            <a:r>
              <a:rPr lang="en-GB" dirty="0" err="1"/>
              <a:t>ihtiyaç</a:t>
            </a:r>
            <a:r>
              <a:rPr lang="en-GB" dirty="0"/>
              <a:t> </a:t>
            </a:r>
            <a:r>
              <a:rPr lang="en-GB" dirty="0" err="1"/>
              <a:t>duymadan</a:t>
            </a:r>
            <a:r>
              <a:rPr lang="en-GB" dirty="0"/>
              <a:t> </a:t>
            </a:r>
            <a:r>
              <a:rPr lang="en-GB" dirty="0" err="1"/>
              <a:t>tamamen</a:t>
            </a:r>
            <a:r>
              <a:rPr lang="en-GB" dirty="0"/>
              <a:t> </a:t>
            </a:r>
            <a:r>
              <a:rPr lang="en-GB" dirty="0" err="1"/>
              <a:t>otomatik</a:t>
            </a:r>
            <a:r>
              <a:rPr lang="en-GB" dirty="0"/>
              <a:t> hale </a:t>
            </a:r>
            <a:r>
              <a:rPr lang="en-GB" dirty="0" err="1"/>
              <a:t>getirebilir</a:t>
            </a:r>
            <a:r>
              <a:rPr lang="en-GB" dirty="0"/>
              <a:t>. </a:t>
            </a:r>
            <a:r>
              <a:rPr lang="en-GB" dirty="0" err="1"/>
              <a:t>Yeterli</a:t>
            </a:r>
            <a:r>
              <a:rPr lang="en-GB" dirty="0"/>
              <a:t> </a:t>
            </a:r>
            <a:r>
              <a:rPr lang="en-GB" dirty="0" err="1"/>
              <a:t>üretim</a:t>
            </a:r>
            <a:r>
              <a:rPr lang="en-GB" dirty="0"/>
              <a:t> </a:t>
            </a:r>
            <a:r>
              <a:rPr lang="en-GB" dirty="0" err="1"/>
              <a:t>süreci</a:t>
            </a:r>
            <a:r>
              <a:rPr lang="en-GB" dirty="0"/>
              <a:t> ve </a:t>
            </a:r>
            <a:r>
              <a:rPr lang="en-GB" dirty="0" err="1"/>
              <a:t>üründe</a:t>
            </a:r>
            <a:r>
              <a:rPr lang="en-GB" dirty="0"/>
              <a:t> </a:t>
            </a:r>
            <a:r>
              <a:rPr lang="en-GB" dirty="0" err="1"/>
              <a:t>daha</a:t>
            </a:r>
            <a:r>
              <a:rPr lang="en-GB" dirty="0"/>
              <a:t> </a:t>
            </a:r>
            <a:r>
              <a:rPr lang="en-GB" dirty="0" err="1"/>
              <a:t>esnek</a:t>
            </a:r>
            <a:r>
              <a:rPr lang="en-GB" dirty="0"/>
              <a:t>, </a:t>
            </a:r>
            <a:r>
              <a:rPr lang="en-GB" dirty="0" err="1"/>
              <a:t>tekrarlanabilir</a:t>
            </a:r>
            <a:r>
              <a:rPr lang="en-GB" dirty="0"/>
              <a:t> ve </a:t>
            </a:r>
            <a:r>
              <a:rPr lang="en-GB" dirty="0" err="1"/>
              <a:t>üretken</a:t>
            </a:r>
            <a:r>
              <a:rPr lang="en-GB" dirty="0"/>
              <a:t> </a:t>
            </a:r>
            <a:r>
              <a:rPr lang="en-GB" dirty="0" err="1"/>
              <a:t>bir</a:t>
            </a:r>
            <a:r>
              <a:rPr lang="en-GB" dirty="0"/>
              <a:t> </a:t>
            </a:r>
            <a:r>
              <a:rPr lang="en-GB" dirty="0" err="1"/>
              <a:t>süreç</a:t>
            </a:r>
            <a:r>
              <a:rPr lang="en-GB" dirty="0"/>
              <a:t> </a:t>
            </a:r>
            <a:r>
              <a:rPr lang="en-GB" dirty="0" err="1"/>
              <a:t>elde</a:t>
            </a:r>
            <a:r>
              <a:rPr lang="en-GB" dirty="0"/>
              <a:t> </a:t>
            </a:r>
            <a:r>
              <a:rPr lang="en-GB" dirty="0" err="1"/>
              <a:t>edilebilir</a:t>
            </a:r>
            <a:r>
              <a:rPr lang="en-GB"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18</a:t>
            </a:fld>
            <a:endParaRPr lang="en-GB"/>
          </a:p>
        </p:txBody>
      </p:sp>
    </p:spTree>
    <p:extLst>
      <p:ext uri="{BB962C8B-B14F-4D97-AF65-F5344CB8AC3E}">
        <p14:creationId xmlns:p14="http://schemas.microsoft.com/office/powerpoint/2010/main" val="1884737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750"/>
              </a:spcAft>
              <a:buClrTx/>
              <a:buSzTx/>
              <a:buFontTx/>
              <a:buNone/>
              <a:tabLst/>
              <a:defRPr/>
            </a:pPr>
            <a:r>
              <a:rPr lang="en-US" sz="1200" kern="1200" dirty="0" err="1">
                <a:solidFill>
                  <a:schemeClr val="tx1"/>
                </a:solidFill>
                <a:effectLst/>
                <a:latin typeface="+mn-lt"/>
                <a:ea typeface="+mn-ea"/>
                <a:cs typeface="+mn-cs"/>
              </a:rPr>
              <a:t>Direkt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enjeksiyonda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yenilik</a:t>
            </a:r>
            <a:r>
              <a:rPr lang="en-US" sz="1200" kern="1200" dirty="0">
                <a:solidFill>
                  <a:schemeClr val="tx1"/>
                </a:solidFill>
                <a:effectLst/>
                <a:latin typeface="+mn-lt"/>
                <a:ea typeface="+mn-ea"/>
                <a:cs typeface="+mn-cs"/>
              </a:rPr>
              <a:t> ve </a:t>
            </a:r>
            <a:r>
              <a:rPr lang="en-US" sz="1200" kern="1200" dirty="0" err="1">
                <a:solidFill>
                  <a:schemeClr val="tx1"/>
                </a:solidFill>
                <a:effectLst/>
                <a:latin typeface="+mn-lt"/>
                <a:ea typeface="+mn-ea"/>
                <a:cs typeface="+mn-cs"/>
              </a:rPr>
              <a:t>esneklik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tanıtılıyor</a:t>
            </a:r>
            <a:r>
              <a:rPr lang="en-US" sz="1200" kern="1200" dirty="0">
                <a:solidFill>
                  <a:schemeClr val="tx1"/>
                </a:solidFill>
                <a:effectLst/>
                <a:latin typeface="+mn-lt"/>
                <a:ea typeface="+mn-ea"/>
                <a:cs typeface="+mn-cs"/>
              </a:rPr>
              <a:t>. Bu </a:t>
            </a:r>
            <a:r>
              <a:rPr lang="en-US" sz="1200" kern="1200" dirty="0" err="1">
                <a:solidFill>
                  <a:schemeClr val="tx1"/>
                </a:solidFill>
                <a:effectLst/>
                <a:latin typeface="+mn-lt"/>
                <a:ea typeface="+mn-ea"/>
                <a:cs typeface="+mn-cs"/>
              </a:rPr>
              <a:t>işlemde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üst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kısım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enjeksiyon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makinesinin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alüminyum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ucuna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giydirilir</a:t>
            </a:r>
            <a:r>
              <a:rPr lang="en-US" sz="1200" kern="1200" dirty="0">
                <a:solidFill>
                  <a:schemeClr val="tx1"/>
                </a:solidFill>
                <a:effectLst/>
                <a:latin typeface="+mn-lt"/>
                <a:ea typeface="+mn-ea"/>
                <a:cs typeface="+mn-cs"/>
              </a:rPr>
              <a:t> ve </a:t>
            </a:r>
            <a:r>
              <a:rPr lang="en-US" sz="1200" kern="1200" dirty="0" err="1">
                <a:solidFill>
                  <a:schemeClr val="tx1"/>
                </a:solidFill>
                <a:effectLst/>
                <a:latin typeface="+mn-lt"/>
                <a:ea typeface="+mn-ea"/>
                <a:cs typeface="+mn-cs"/>
              </a:rPr>
              <a:t>daha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sonra</a:t>
            </a:r>
            <a:r>
              <a:rPr lang="en-US" sz="1200" kern="1200" dirty="0">
                <a:solidFill>
                  <a:schemeClr val="tx1"/>
                </a:solidFill>
                <a:effectLst/>
                <a:latin typeface="+mn-lt"/>
                <a:ea typeface="+mn-ea"/>
                <a:cs typeface="+mn-cs"/>
              </a:rPr>
              <a:t> TPR, PVC </a:t>
            </a:r>
            <a:r>
              <a:rPr lang="en-US" sz="1200" kern="1200" dirty="0" err="1">
                <a:solidFill>
                  <a:schemeClr val="tx1"/>
                </a:solidFill>
                <a:effectLst/>
                <a:latin typeface="+mn-lt"/>
                <a:ea typeface="+mn-ea"/>
                <a:cs typeface="+mn-cs"/>
              </a:rPr>
              <a:t>veya</a:t>
            </a:r>
            <a:r>
              <a:rPr lang="en-US" sz="1200" kern="1200" dirty="0">
                <a:solidFill>
                  <a:schemeClr val="tx1"/>
                </a:solidFill>
                <a:effectLst/>
                <a:latin typeface="+mn-lt"/>
                <a:ea typeface="+mn-ea"/>
                <a:cs typeface="+mn-cs"/>
              </a:rPr>
              <a:t> PU </a:t>
            </a:r>
            <a:r>
              <a:rPr lang="en-US" sz="1200" kern="1200" dirty="0" err="1">
                <a:solidFill>
                  <a:schemeClr val="tx1"/>
                </a:solidFill>
                <a:effectLst/>
                <a:latin typeface="+mn-lt"/>
                <a:ea typeface="+mn-ea"/>
                <a:cs typeface="+mn-cs"/>
              </a:rPr>
              <a:t>direkt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enjeksiyona</a:t>
            </a:r>
            <a:r>
              <a:rPr lang="en-US" sz="1200" kern="1200" dirty="0">
                <a:solidFill>
                  <a:schemeClr val="tx1"/>
                </a:solidFill>
                <a:effectLst/>
                <a:latin typeface="+mn-lt"/>
                <a:ea typeface="+mn-ea"/>
                <a:cs typeface="+mn-cs"/>
              </a:rPr>
              <a:t> tabi </a:t>
            </a:r>
            <a:r>
              <a:rPr lang="en-US" sz="1200" kern="1200" dirty="0" err="1">
                <a:solidFill>
                  <a:schemeClr val="tx1"/>
                </a:solidFill>
                <a:effectLst/>
                <a:latin typeface="+mn-lt"/>
                <a:ea typeface="+mn-ea"/>
                <a:cs typeface="+mn-cs"/>
              </a:rPr>
              <a:t>tutulur</a:t>
            </a:r>
            <a:r>
              <a:rPr lang="en-US" sz="1200" kern="1200" dirty="0">
                <a:solidFill>
                  <a:schemeClr val="tx1"/>
                </a:solidFill>
                <a:effectLst/>
                <a:latin typeface="+mn-lt"/>
                <a:ea typeface="+mn-ea"/>
                <a:cs typeface="+mn-cs"/>
              </a:rPr>
              <a:t>. Son </a:t>
            </a:r>
            <a:r>
              <a:rPr lang="en-US" sz="1200" kern="1200" dirty="0" err="1">
                <a:solidFill>
                  <a:schemeClr val="tx1"/>
                </a:solidFill>
                <a:effectLst/>
                <a:latin typeface="+mn-lt"/>
                <a:ea typeface="+mn-ea"/>
                <a:cs typeface="+mn-cs"/>
              </a:rPr>
              <a:t>zamanlarda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yaşanan</a:t>
            </a:r>
            <a:r>
              <a:rPr lang="en-US" sz="1200" kern="1200" dirty="0">
                <a:solidFill>
                  <a:schemeClr val="tx1"/>
                </a:solidFill>
                <a:effectLst/>
                <a:latin typeface="+mn-lt"/>
                <a:ea typeface="+mn-ea"/>
                <a:cs typeface="+mn-cs"/>
              </a:rPr>
              <a:t> yeni </a:t>
            </a:r>
            <a:r>
              <a:rPr lang="en-US" sz="1200" kern="1200" dirty="0" err="1">
                <a:solidFill>
                  <a:schemeClr val="tx1"/>
                </a:solidFill>
                <a:effectLst/>
                <a:latin typeface="+mn-lt"/>
                <a:ea typeface="+mn-ea"/>
                <a:cs typeface="+mn-cs"/>
              </a:rPr>
              <a:t>gelişmeler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farklı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renk</a:t>
            </a:r>
            <a:r>
              <a:rPr lang="en-US" sz="1200" kern="1200" dirty="0">
                <a:solidFill>
                  <a:schemeClr val="tx1"/>
                </a:solidFill>
                <a:effectLst/>
                <a:latin typeface="+mn-lt"/>
                <a:ea typeface="+mn-ea"/>
                <a:cs typeface="+mn-cs"/>
              </a:rPr>
              <a:t> ve </a:t>
            </a:r>
            <a:r>
              <a:rPr lang="en-US" sz="1200" kern="1200" dirty="0" err="1">
                <a:solidFill>
                  <a:schemeClr val="tx1"/>
                </a:solidFill>
                <a:effectLst/>
                <a:latin typeface="+mn-lt"/>
                <a:ea typeface="+mn-ea"/>
                <a:cs typeface="+mn-cs"/>
              </a:rPr>
              <a:t>yoğunluklarda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kullanabilme</a:t>
            </a:r>
            <a:r>
              <a:rPr lang="en-US" sz="1200" kern="1200" dirty="0">
                <a:solidFill>
                  <a:schemeClr val="tx1"/>
                </a:solidFill>
                <a:effectLst/>
                <a:latin typeface="+mn-lt"/>
                <a:ea typeface="+mn-ea"/>
                <a:cs typeface="+mn-cs"/>
              </a:rPr>
              <a:t> ve </a:t>
            </a:r>
            <a:r>
              <a:rPr lang="en-US" sz="1200" kern="1200" dirty="0" err="1">
                <a:solidFill>
                  <a:schemeClr val="tx1"/>
                </a:solidFill>
                <a:effectLst/>
                <a:latin typeface="+mn-lt"/>
                <a:ea typeface="+mn-ea"/>
                <a:cs typeface="+mn-cs"/>
              </a:rPr>
              <a:t>örme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sayalarla</a:t>
            </a:r>
            <a:r>
              <a:rPr lang="en-US" sz="1200" kern="1200" dirty="0">
                <a:solidFill>
                  <a:schemeClr val="tx1"/>
                </a:solidFill>
                <a:effectLst/>
                <a:latin typeface="+mn-lt"/>
                <a:ea typeface="+mn-ea"/>
                <a:cs typeface="+mn-cs"/>
              </a:rPr>
              <a:t> iyi </a:t>
            </a:r>
            <a:r>
              <a:rPr lang="en-US" sz="1200" kern="1200" dirty="0" err="1">
                <a:solidFill>
                  <a:schemeClr val="tx1"/>
                </a:solidFill>
                <a:effectLst/>
                <a:latin typeface="+mn-lt"/>
                <a:ea typeface="+mn-ea"/>
                <a:cs typeface="+mn-cs"/>
              </a:rPr>
              <a:t>uyum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sağlayabilme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kapasitesi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sürece</a:t>
            </a:r>
            <a:r>
              <a:rPr lang="en-US" sz="1200" kern="1200" dirty="0">
                <a:solidFill>
                  <a:schemeClr val="tx1"/>
                </a:solidFill>
                <a:effectLst/>
                <a:latin typeface="+mn-lt"/>
                <a:ea typeface="+mn-ea"/>
                <a:cs typeface="+mn-cs"/>
              </a:rPr>
              <a:t> ek </a:t>
            </a:r>
            <a:r>
              <a:rPr lang="en-US" sz="1200" kern="1200" dirty="0" err="1">
                <a:solidFill>
                  <a:schemeClr val="tx1"/>
                </a:solidFill>
                <a:effectLst/>
                <a:latin typeface="+mn-lt"/>
                <a:ea typeface="+mn-ea"/>
                <a:cs typeface="+mn-cs"/>
              </a:rPr>
              <a:t>esneklik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kazandırmıştır</a:t>
            </a:r>
            <a:r>
              <a:rPr lang="en-US" sz="1200" kern="1200" dirty="0">
                <a:solidFill>
                  <a:schemeClr val="tx1"/>
                </a:solidFill>
                <a:effectLst/>
                <a:latin typeface="+mn-lt"/>
                <a:ea typeface="+mn-ea"/>
                <a:cs typeface="+mn-cs"/>
              </a:rPr>
              <a:t>. Bu </a:t>
            </a:r>
            <a:r>
              <a:rPr lang="en-US" sz="1200" kern="1200" dirty="0" err="1">
                <a:solidFill>
                  <a:schemeClr val="tx1"/>
                </a:solidFill>
                <a:effectLst/>
                <a:latin typeface="+mn-lt"/>
                <a:ea typeface="+mn-ea"/>
                <a:cs typeface="+mn-cs"/>
              </a:rPr>
              <a:t>kombinasyon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ayakkabıların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sermaye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yoğun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şekilde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üretilmesine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izin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verir</a:t>
            </a:r>
            <a:r>
              <a:rPr lang="en-US" sz="1200" kern="1200" dirty="0">
                <a:solidFill>
                  <a:schemeClr val="tx1"/>
                </a:solidFill>
                <a:effectLst/>
                <a:latin typeface="+mn-lt"/>
                <a:ea typeface="+mn-ea"/>
                <a:cs typeface="+mn-cs"/>
              </a:rPr>
              <a:t>.</a:t>
            </a:r>
            <a:endParaRPr lang="pt-P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19</a:t>
            </a:fld>
            <a:endParaRPr lang="en-GB"/>
          </a:p>
        </p:txBody>
      </p:sp>
    </p:spTree>
    <p:extLst>
      <p:ext uri="{BB962C8B-B14F-4D97-AF65-F5344CB8AC3E}">
        <p14:creationId xmlns:p14="http://schemas.microsoft.com/office/powerpoint/2010/main" val="245978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 </a:t>
            </a:r>
            <a:r>
              <a:rPr lang="en-GB" dirty="0" err="1"/>
              <a:t>ders</a:t>
            </a:r>
            <a:r>
              <a:rPr lang="en-GB" dirty="0"/>
              <a:t> </a:t>
            </a:r>
            <a:r>
              <a:rPr lang="en-GB" dirty="0" err="1"/>
              <a:t>aşağıdaki</a:t>
            </a:r>
            <a:r>
              <a:rPr lang="en-GB" dirty="0"/>
              <a:t> </a:t>
            </a:r>
            <a:r>
              <a:rPr lang="en-GB" dirty="0" err="1"/>
              <a:t>gibi</a:t>
            </a:r>
            <a:r>
              <a:rPr lang="en-GB" dirty="0"/>
              <a:t> </a:t>
            </a:r>
            <a:r>
              <a:rPr lang="en-GB" dirty="0" err="1"/>
              <a:t>yapılandırılmıştır</a:t>
            </a:r>
            <a:r>
              <a:rPr lang="en-GB" dirty="0"/>
              <a:t>:</a:t>
            </a:r>
            <a:endParaRPr lang="tr-TR" dirty="0"/>
          </a:p>
          <a:p>
            <a:endParaRPr lang="en-GB" dirty="0"/>
          </a:p>
          <a:p>
            <a:pPr marL="228600" indent="-228600">
              <a:buAutoNum type="arabicPeriod"/>
            </a:pPr>
            <a:r>
              <a:rPr lang="en-GB" dirty="0" err="1"/>
              <a:t>Giriş</a:t>
            </a:r>
            <a:r>
              <a:rPr lang="en-GB" dirty="0"/>
              <a:t>.
Yeni </a:t>
            </a:r>
            <a:r>
              <a:rPr lang="en-GB" dirty="0" err="1"/>
              <a:t>çözümlerin</a:t>
            </a:r>
            <a:r>
              <a:rPr lang="en-GB" dirty="0"/>
              <a:t> ve </a:t>
            </a:r>
            <a:r>
              <a:rPr lang="en-GB" dirty="0" err="1"/>
              <a:t>teknolojilerin</a:t>
            </a:r>
            <a:r>
              <a:rPr lang="en-GB" dirty="0"/>
              <a:t> </a:t>
            </a:r>
            <a:r>
              <a:rPr lang="en-GB" dirty="0" err="1"/>
              <a:t>ayakkabı</a:t>
            </a:r>
            <a:r>
              <a:rPr lang="en-GB" dirty="0"/>
              <a:t> </a:t>
            </a:r>
            <a:r>
              <a:rPr lang="en-GB" dirty="0" err="1"/>
              <a:t>süreçlerine</a:t>
            </a:r>
            <a:r>
              <a:rPr lang="en-GB" dirty="0"/>
              <a:t> </a:t>
            </a:r>
            <a:r>
              <a:rPr lang="en-GB" dirty="0" err="1"/>
              <a:t>entegre</a:t>
            </a:r>
            <a:r>
              <a:rPr lang="en-GB" dirty="0"/>
              <a:t> </a:t>
            </a:r>
            <a:r>
              <a:rPr lang="en-GB" dirty="0" err="1"/>
              <a:t>edilmesi</a:t>
            </a:r>
            <a:r>
              <a:rPr lang="en-GB" dirty="0"/>
              <a:t>
</a:t>
            </a:r>
            <a:r>
              <a:rPr lang="en-GB" dirty="0" err="1"/>
              <a:t>Prototiplemeden</a:t>
            </a:r>
            <a:r>
              <a:rPr lang="en-GB" dirty="0"/>
              <a:t> </a:t>
            </a:r>
            <a:r>
              <a:rPr lang="en-GB" dirty="0" err="1"/>
              <a:t>kesmeye</a:t>
            </a:r>
            <a:r>
              <a:rPr lang="en-GB" dirty="0"/>
              <a:t> ve </a:t>
            </a:r>
            <a:r>
              <a:rPr lang="en-GB" dirty="0" err="1"/>
              <a:t>bitirmeye</a:t>
            </a:r>
            <a:r>
              <a:rPr lang="en-GB" dirty="0"/>
              <a:t> </a:t>
            </a:r>
            <a:r>
              <a:rPr lang="en-GB" dirty="0" err="1"/>
              <a:t>kadar</a:t>
            </a:r>
            <a:r>
              <a:rPr lang="en-GB" dirty="0"/>
              <a:t> yeni </a:t>
            </a:r>
            <a:r>
              <a:rPr lang="en-GB" dirty="0" err="1"/>
              <a:t>teknolojiler</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a:t>
            </a:fld>
            <a:endParaRPr lang="en-GB"/>
          </a:p>
        </p:txBody>
      </p:sp>
    </p:spTree>
    <p:extLst>
      <p:ext uri="{BB962C8B-B14F-4D97-AF65-F5344CB8AC3E}">
        <p14:creationId xmlns:p14="http://schemas.microsoft.com/office/powerpoint/2010/main" val="3407573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Erimiş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malzeme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normalde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polimer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kalıbın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boşluğuna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zorlanır</a:t>
            </a:r>
            <a:r>
              <a:rPr lang="en-US" sz="1200" b="0" i="0" kern="1200" dirty="0">
                <a:solidFill>
                  <a:schemeClr val="tx1"/>
                </a:solidFill>
                <a:effectLst/>
                <a:latin typeface="+mn-lt"/>
                <a:ea typeface="+mn-ea"/>
                <a:cs typeface="+mn-cs"/>
              </a:rPr>
              <a:t>. Bu, </a:t>
            </a:r>
            <a:r>
              <a:rPr lang="en-US" sz="1200" b="0" i="0" kern="1200" dirty="0" err="1">
                <a:solidFill>
                  <a:schemeClr val="tx1"/>
                </a:solidFill>
                <a:effectLst/>
                <a:latin typeface="+mn-lt"/>
                <a:ea typeface="+mn-ea"/>
                <a:cs typeface="+mn-cs"/>
              </a:rPr>
              <a:t>malzemenin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doğrudan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kalıpta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reaksiyona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girmesine</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katılaşmasına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yüksek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hız</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basınç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nedeniyle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yönetilir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Normalde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ancak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malzemeye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bağlı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olarak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enjeksiyon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malzemesinin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yüksek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karıştırma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hızı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daha</a:t>
            </a:r>
            <a:r>
              <a:rPr lang="en-US" sz="1200" b="0" i="0" kern="1200" dirty="0">
                <a:solidFill>
                  <a:schemeClr val="tx1"/>
                </a:solidFill>
                <a:effectLst/>
                <a:latin typeface="+mn-lt"/>
                <a:ea typeface="+mn-ea"/>
                <a:cs typeface="+mn-cs"/>
              </a:rPr>
              <a:t> iyi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yapısı</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daha</a:t>
            </a:r>
            <a:r>
              <a:rPr lang="en-US" sz="1200" b="0" i="0" kern="1200" dirty="0">
                <a:solidFill>
                  <a:schemeClr val="tx1"/>
                </a:solidFill>
                <a:effectLst/>
                <a:latin typeface="+mn-lt"/>
                <a:ea typeface="+mn-ea"/>
                <a:cs typeface="+mn-cs"/>
              </a:rPr>
              <a:t> iyi </a:t>
            </a:r>
            <a:r>
              <a:rPr lang="en-US" sz="1200" b="0" i="0" kern="1200" dirty="0" err="1">
                <a:solidFill>
                  <a:schemeClr val="tx1"/>
                </a:solidFill>
                <a:effectLst/>
                <a:latin typeface="+mn-lt"/>
                <a:ea typeface="+mn-ea"/>
                <a:cs typeface="+mn-cs"/>
              </a:rPr>
              <a:t>fiziksel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özellikler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sonuçlanır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Normalde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enjeksiyon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işleminde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karıştırma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hızını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kontrol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yaklaşık</a:t>
            </a:r>
            <a:r>
              <a:rPr lang="en-US" sz="1200" b="0" i="0" kern="1200" dirty="0">
                <a:solidFill>
                  <a:schemeClr val="tx1"/>
                </a:solidFill>
                <a:effectLst/>
                <a:latin typeface="+mn-lt"/>
                <a:ea typeface="+mn-ea"/>
                <a:cs typeface="+mn-cs"/>
              </a:rPr>
              <a:t> 18000 </a:t>
            </a:r>
            <a:r>
              <a:rPr lang="en-US" sz="1200" b="0" i="0" kern="1200" dirty="0" err="1">
                <a:solidFill>
                  <a:schemeClr val="tx1"/>
                </a:solidFill>
                <a:effectLst/>
                <a:latin typeface="+mn-lt"/>
                <a:ea typeface="+mn-ea"/>
                <a:cs typeface="+mn-cs"/>
              </a:rPr>
              <a:t>rpm'de</a:t>
            </a:r>
            <a:r>
              <a:rPr lang="en-US" sz="1200" b="0" i="0" kern="1200" dirty="0">
                <a:solidFill>
                  <a:schemeClr val="tx1"/>
                </a:solidFill>
                <a:effectLst/>
                <a:latin typeface="+mn-lt"/>
                <a:ea typeface="+mn-ea"/>
                <a:cs typeface="+mn-cs"/>
              </a:rPr>
              <a:t> döner. </a:t>
            </a:r>
            <a:r>
              <a:rPr lang="en-US" sz="1200" b="0" i="0" kern="1200" dirty="0" err="1">
                <a:solidFill>
                  <a:schemeClr val="tx1"/>
                </a:solidFill>
                <a:effectLst/>
                <a:latin typeface="+mn-lt"/>
                <a:ea typeface="+mn-ea"/>
                <a:cs typeface="+mn-cs"/>
              </a:rPr>
              <a:t>Malzeme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kalıpta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katılaştığında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istenilen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şekli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alır</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kalıptan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çıkarılır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Ayakkabı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endüstrisinde</a:t>
            </a:r>
            <a:r>
              <a:rPr lang="en-US" sz="1200" b="0" i="0" kern="1200" dirty="0">
                <a:solidFill>
                  <a:schemeClr val="tx1"/>
                </a:solidFill>
                <a:effectLst/>
                <a:latin typeface="+mn-lt"/>
                <a:ea typeface="+mn-ea"/>
                <a:cs typeface="+mn-cs"/>
              </a:rPr>
              <a:t>, monte </a:t>
            </a:r>
            <a:r>
              <a:rPr lang="en-US" sz="1200" b="0" i="0" kern="1200" dirty="0" err="1">
                <a:solidFill>
                  <a:schemeClr val="tx1"/>
                </a:solidFill>
                <a:effectLst/>
                <a:latin typeface="+mn-lt"/>
                <a:ea typeface="+mn-ea"/>
                <a:cs typeface="+mn-cs"/>
              </a:rPr>
              <a:t>edilmiş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ayakkabılara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odaklanarak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genellikle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doğrudan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kalıplama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işleminde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kullanılır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Bununla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birlikte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bitmiş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ayakkabı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sayaları</a:t>
            </a:r>
            <a:r>
              <a:rPr lang="en-US" sz="1200" b="0" i="0" kern="1200" dirty="0">
                <a:solidFill>
                  <a:schemeClr val="tx1"/>
                </a:solidFill>
                <a:effectLst/>
                <a:latin typeface="+mn-lt"/>
                <a:ea typeface="+mn-ea"/>
                <a:cs typeface="+mn-cs"/>
              </a:rPr>
              <a:t> ilk </a:t>
            </a:r>
            <a:r>
              <a:rPr lang="en-US" sz="1200" b="0" i="0" kern="1200" dirty="0" err="1">
                <a:solidFill>
                  <a:schemeClr val="tx1"/>
                </a:solidFill>
                <a:effectLst/>
                <a:latin typeface="+mn-lt"/>
                <a:ea typeface="+mn-ea"/>
                <a:cs typeface="+mn-cs"/>
              </a:rPr>
              <a:t>olarak</a:t>
            </a:r>
            <a:r>
              <a:rPr lang="en-US" sz="1200" b="0" i="0" kern="1200" dirty="0">
                <a:solidFill>
                  <a:schemeClr val="tx1"/>
                </a:solidFill>
                <a:effectLst/>
                <a:latin typeface="+mn-lt"/>
                <a:ea typeface="+mn-ea"/>
                <a:cs typeface="+mn-cs"/>
              </a:rPr>
              <a:t> son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kalıba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giydirilerek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hazırlanır</a:t>
            </a:r>
            <a:r>
              <a:rPr lang="en-US" sz="1200" b="0" i="0" kern="1200" dirty="0">
                <a:solidFill>
                  <a:schemeClr val="tx1"/>
                </a:solidFill>
                <a:effectLst/>
                <a:latin typeface="+mn-lt"/>
                <a:ea typeface="+mn-ea"/>
                <a:cs typeface="+mn-cs"/>
              </a:rPr>
              <a:t>. Bu son </a:t>
            </a:r>
            <a:r>
              <a:rPr lang="en-US" sz="1200" b="0" i="0" kern="1200" dirty="0" err="1">
                <a:solidFill>
                  <a:schemeClr val="tx1"/>
                </a:solidFill>
                <a:effectLst/>
                <a:latin typeface="+mn-lt"/>
                <a:ea typeface="+mn-ea"/>
                <a:cs typeface="+mn-cs"/>
              </a:rPr>
              <a:t>kalıbı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çevreleyen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dış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taban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boşluklu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başka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parçalı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kalıp</a:t>
            </a:r>
            <a:r>
              <a:rPr lang="en-US" sz="1200" b="0" i="0" kern="1200" dirty="0">
                <a:solidFill>
                  <a:schemeClr val="tx1"/>
                </a:solidFill>
                <a:effectLst/>
                <a:latin typeface="+mn-lt"/>
                <a:ea typeface="+mn-ea"/>
                <a:cs typeface="+mn-cs"/>
              </a:rPr>
              <a:t>, tam </a:t>
            </a:r>
            <a:r>
              <a:rPr lang="en-US" sz="1200" b="0" i="0" kern="1200" dirty="0" err="1">
                <a:solidFill>
                  <a:schemeClr val="tx1"/>
                </a:solidFill>
                <a:effectLst/>
                <a:latin typeface="+mn-lt"/>
                <a:ea typeface="+mn-ea"/>
                <a:cs typeface="+mn-cs"/>
              </a:rPr>
              <a:t>üst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kısmı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kaplıyor</a:t>
            </a:r>
            <a:r>
              <a:rPr lang="en-US" sz="1200" b="0" i="0" kern="1200" dirty="0">
                <a:solidFill>
                  <a:schemeClr val="tx1"/>
                </a:solidFill>
                <a:effectLst/>
                <a:latin typeface="+mn-lt"/>
                <a:ea typeface="+mn-ea"/>
                <a:cs typeface="+mn-cs"/>
              </a:rPr>
              <a:t>. Bu </a:t>
            </a:r>
            <a:r>
              <a:rPr lang="en-US" sz="1200" b="0" i="0" kern="1200" dirty="0" err="1">
                <a:solidFill>
                  <a:schemeClr val="tx1"/>
                </a:solidFill>
                <a:effectLst/>
                <a:latin typeface="+mn-lt"/>
                <a:ea typeface="+mn-ea"/>
                <a:cs typeface="+mn-cs"/>
              </a:rPr>
              <a:t>iki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parçalı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kalıp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dış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tabanı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oluşturan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erimiş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malzemenin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itileceği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enjeksiyon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noktası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içerir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Malzeme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soğuduğunda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kısma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yapışarak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güçlü</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oluşturur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Robotlar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entegre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edilebilir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a:t>
            </a:r>
            <a:r>
              <a:rPr lang="en-US" sz="1200" b="0" i="0" kern="1200" dirty="0">
                <a:solidFill>
                  <a:schemeClr val="tx1"/>
                </a:solidFill>
                <a:effectLst/>
                <a:latin typeface="+mn-lt"/>
                <a:ea typeface="+mn-ea"/>
                <a:cs typeface="+mn-cs"/>
              </a:rPr>
              <a:t> da </a:t>
            </a:r>
            <a:r>
              <a:rPr lang="en-US" sz="1200" b="0" i="0" kern="1200" dirty="0" err="1">
                <a:solidFill>
                  <a:schemeClr val="tx1"/>
                </a:solidFill>
                <a:effectLst/>
                <a:latin typeface="+mn-lt"/>
                <a:ea typeface="+mn-ea"/>
                <a:cs typeface="+mn-cs"/>
              </a:rPr>
              <a:t>onu</a:t>
            </a:r>
            <a:r>
              <a:rPr lang="en-US" sz="1200" b="0" i="0" kern="1200" dirty="0">
                <a:solidFill>
                  <a:schemeClr val="tx1"/>
                </a:solidFill>
                <a:effectLst/>
                <a:latin typeface="+mn-lt"/>
                <a:ea typeface="+mn-ea"/>
                <a:cs typeface="+mn-cs"/>
              </a:rPr>
              <a:t> son </a:t>
            </a:r>
            <a:r>
              <a:rPr lang="en-US" sz="1200" b="0" i="0" kern="1200" dirty="0" err="1">
                <a:solidFill>
                  <a:schemeClr val="tx1"/>
                </a:solidFill>
                <a:effectLst/>
                <a:latin typeface="+mn-lt"/>
                <a:ea typeface="+mn-ea"/>
                <a:cs typeface="+mn-cs"/>
              </a:rPr>
              <a:t>derece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üretken</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çalışanın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becerilerine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daha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bağımlı</a:t>
            </a:r>
            <a:r>
              <a:rPr lang="en-US" sz="1200" b="0" i="0" kern="1200" dirty="0">
                <a:solidFill>
                  <a:schemeClr val="tx1"/>
                </a:solidFill>
                <a:effectLst/>
                <a:latin typeface="+mn-lt"/>
                <a:ea typeface="+mn-ea"/>
                <a:cs typeface="+mn-cs"/>
              </a:rPr>
              <a:t> hale </a:t>
            </a:r>
            <a:r>
              <a:rPr lang="en-US" sz="1200" b="0" i="0" kern="1200" dirty="0" err="1">
                <a:solidFill>
                  <a:schemeClr val="tx1"/>
                </a:solidFill>
                <a:effectLst/>
                <a:latin typeface="+mn-lt"/>
                <a:ea typeface="+mn-ea"/>
                <a:cs typeface="+mn-cs"/>
              </a:rPr>
              <a:t>getirir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Spor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ayakkabılarda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güvenlik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ayakkabılarında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yaygın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olarak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kullanılmaktadır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ancak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aynı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zamanda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gündelik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ayakkabılarda</a:t>
            </a:r>
            <a:r>
              <a:rPr lang="en-US" sz="1200" b="0" i="0" kern="1200" dirty="0">
                <a:solidFill>
                  <a:schemeClr val="tx1"/>
                </a:solidFill>
                <a:effectLst/>
                <a:latin typeface="+mn-lt"/>
                <a:ea typeface="+mn-ea"/>
                <a:cs typeface="+mn-cs"/>
              </a:rPr>
              <a:t> da her </a:t>
            </a:r>
            <a:r>
              <a:rPr lang="en-US" sz="1200" b="0" i="0" kern="1200" dirty="0" err="1">
                <a:solidFill>
                  <a:schemeClr val="tx1"/>
                </a:solidFill>
                <a:effectLst/>
                <a:latin typeface="+mn-lt"/>
                <a:ea typeface="+mn-ea"/>
                <a:cs typeface="+mn-cs"/>
              </a:rPr>
              <a:t>geçen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gün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daha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fazla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kullanılmaktadır</a:t>
            </a:r>
            <a:r>
              <a:rPr lang="en-US" sz="1200" b="0" i="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20</a:t>
            </a:fld>
            <a:endParaRPr lang="en-GB"/>
          </a:p>
        </p:txBody>
      </p:sp>
    </p:spTree>
    <p:extLst>
      <p:ext uri="{BB962C8B-B14F-4D97-AF65-F5344CB8AC3E}">
        <p14:creationId xmlns:p14="http://schemas.microsoft.com/office/powerpoint/2010/main" val="948297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21</a:t>
            </a:fld>
            <a:endParaRPr lang="en-GB"/>
          </a:p>
        </p:txBody>
      </p:sp>
    </p:spTree>
    <p:extLst>
      <p:ext uri="{BB962C8B-B14F-4D97-AF65-F5344CB8AC3E}">
        <p14:creationId xmlns:p14="http://schemas.microsoft.com/office/powerpoint/2010/main" val="214807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spcAft>
                <a:spcPts val="600"/>
              </a:spcAft>
            </a:pPr>
            <a:r>
              <a:rPr lang="en-GB" sz="1800" kern="1200" noProof="0" dirty="0">
                <a:solidFill>
                  <a:schemeClr val="tx1"/>
                </a:solidFill>
                <a:effectLst/>
                <a:latin typeface="+mn-lt"/>
                <a:ea typeface="+mn-ea"/>
                <a:cs typeface="+mn-cs"/>
              </a:rPr>
              <a:t>Hala </a:t>
            </a:r>
            <a:r>
              <a:rPr lang="en-GB" sz="1800" kern="1200" noProof="0" dirty="0" err="1">
                <a:solidFill>
                  <a:schemeClr val="tx1"/>
                </a:solidFill>
                <a:effectLst/>
                <a:latin typeface="+mn-lt"/>
                <a:ea typeface="+mn-ea"/>
                <a:cs typeface="+mn-cs"/>
              </a:rPr>
              <a:t>emek</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yoğun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bir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endüstri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olmasına</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rağmen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üretim</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süreci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teknolojilerinin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gelişimi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artmaktadır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Tasarım</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prototiplemeden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kesme</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dikiş</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montaj</a:t>
            </a:r>
            <a:r>
              <a:rPr lang="en-GB" sz="1800" kern="1200" noProof="0" dirty="0">
                <a:solidFill>
                  <a:schemeClr val="tx1"/>
                </a:solidFill>
                <a:effectLst/>
                <a:latin typeface="+mn-lt"/>
                <a:ea typeface="+mn-ea"/>
                <a:cs typeface="+mn-cs"/>
              </a:rPr>
              <a:t> ve son </a:t>
            </a:r>
            <a:r>
              <a:rPr lang="en-GB" sz="1800" kern="1200" noProof="0" dirty="0" err="1">
                <a:solidFill>
                  <a:schemeClr val="tx1"/>
                </a:solidFill>
                <a:effectLst/>
                <a:latin typeface="+mn-lt"/>
                <a:ea typeface="+mn-ea"/>
                <a:cs typeface="+mn-cs"/>
              </a:rPr>
              <a:t>işlemlere</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kadar</a:t>
            </a:r>
            <a:r>
              <a:rPr lang="en-GB" sz="1800" kern="1200" noProof="0" dirty="0">
                <a:solidFill>
                  <a:schemeClr val="tx1"/>
                </a:solidFill>
                <a:effectLst/>
                <a:latin typeface="+mn-lt"/>
                <a:ea typeface="+mn-ea"/>
                <a:cs typeface="+mn-cs"/>
              </a:rPr>
              <a:t> yeni </a:t>
            </a:r>
            <a:r>
              <a:rPr lang="en-GB" sz="1800" kern="1200" noProof="0" dirty="0" err="1">
                <a:solidFill>
                  <a:schemeClr val="tx1"/>
                </a:solidFill>
                <a:effectLst/>
                <a:latin typeface="+mn-lt"/>
                <a:ea typeface="+mn-ea"/>
                <a:cs typeface="+mn-cs"/>
              </a:rPr>
              <a:t>teknolojiler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kullanılmaktadır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Emek</a:t>
            </a:r>
            <a:r>
              <a:rPr lang="en-GB" sz="1800" kern="1200" noProof="0" dirty="0">
                <a:solidFill>
                  <a:schemeClr val="tx1"/>
                </a:solidFill>
                <a:effectLst/>
                <a:latin typeface="+mn-lt"/>
                <a:ea typeface="+mn-ea"/>
                <a:cs typeface="+mn-cs"/>
              </a:rPr>
              <a:t> ve </a:t>
            </a:r>
            <a:r>
              <a:rPr lang="en-GB" sz="1800" kern="1200" noProof="0" dirty="0" err="1">
                <a:solidFill>
                  <a:schemeClr val="tx1"/>
                </a:solidFill>
                <a:effectLst/>
                <a:latin typeface="+mn-lt"/>
                <a:ea typeface="+mn-ea"/>
                <a:cs typeface="+mn-cs"/>
              </a:rPr>
              <a:t>operasyonel</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becerilere</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olan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bağımlılığın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azaltılması</a:t>
            </a:r>
            <a:r>
              <a:rPr lang="en-GB" sz="1800" kern="1200" noProof="0" dirty="0">
                <a:solidFill>
                  <a:schemeClr val="tx1"/>
                </a:solidFill>
                <a:effectLst/>
                <a:latin typeface="+mn-lt"/>
                <a:ea typeface="+mn-ea"/>
                <a:cs typeface="+mn-cs"/>
              </a:rPr>
              <a:t> ve </a:t>
            </a:r>
            <a:r>
              <a:rPr lang="en-GB" sz="1800" kern="1200" noProof="0" dirty="0" err="1">
                <a:solidFill>
                  <a:schemeClr val="tx1"/>
                </a:solidFill>
                <a:effectLst/>
                <a:latin typeface="+mn-lt"/>
                <a:ea typeface="+mn-ea"/>
                <a:cs typeface="+mn-cs"/>
              </a:rPr>
              <a:t>bununla</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birlikte</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üretim</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ile</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tüketicinin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daha</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yakın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olması</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bekleniyor</a:t>
            </a:r>
            <a:r>
              <a:rPr lang="en-GB" sz="1800" kern="1200" noProof="0" dirty="0">
                <a:solidFill>
                  <a:schemeClr val="tx1"/>
                </a:solidFill>
                <a:effectLst/>
                <a:latin typeface="+mn-lt"/>
                <a:ea typeface="+mn-ea"/>
                <a:cs typeface="+mn-cs"/>
              </a:rPr>
              <a:t>. Yeni </a:t>
            </a:r>
            <a:r>
              <a:rPr lang="en-GB" sz="1800" kern="1200" noProof="0" dirty="0" err="1">
                <a:solidFill>
                  <a:schemeClr val="tx1"/>
                </a:solidFill>
                <a:effectLst/>
                <a:latin typeface="+mn-lt"/>
                <a:ea typeface="+mn-ea"/>
                <a:cs typeface="+mn-cs"/>
              </a:rPr>
              <a:t>üretim</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teknolojileri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çeviklik</a:t>
            </a:r>
            <a:r>
              <a:rPr lang="en-GB" sz="1800" kern="1200" noProof="0" dirty="0">
                <a:solidFill>
                  <a:schemeClr val="tx1"/>
                </a:solidFill>
                <a:effectLst/>
                <a:latin typeface="+mn-lt"/>
                <a:ea typeface="+mn-ea"/>
                <a:cs typeface="+mn-cs"/>
              </a:rPr>
              <a:t> ve </a:t>
            </a:r>
            <a:r>
              <a:rPr lang="en-GB" sz="1800" kern="1200" noProof="0" dirty="0" err="1">
                <a:solidFill>
                  <a:schemeClr val="tx1"/>
                </a:solidFill>
                <a:effectLst/>
                <a:latin typeface="+mn-lt"/>
                <a:ea typeface="+mn-ea"/>
                <a:cs typeface="+mn-cs"/>
              </a:rPr>
              <a:t>üretkenlik</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arayışındadır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bu</a:t>
            </a:r>
            <a:r>
              <a:rPr lang="en-GB" sz="1800" kern="1200" noProof="0" dirty="0">
                <a:solidFill>
                  <a:schemeClr val="tx1"/>
                </a:solidFill>
                <a:effectLst/>
                <a:latin typeface="+mn-lt"/>
                <a:ea typeface="+mn-ea"/>
                <a:cs typeface="+mn-cs"/>
              </a:rPr>
              <a:t> da </a:t>
            </a:r>
            <a:r>
              <a:rPr lang="en-GB" sz="1800" kern="1200" noProof="0" dirty="0" err="1">
                <a:solidFill>
                  <a:schemeClr val="tx1"/>
                </a:solidFill>
                <a:effectLst/>
                <a:latin typeface="+mn-lt"/>
                <a:ea typeface="+mn-ea"/>
                <a:cs typeface="+mn-cs"/>
              </a:rPr>
              <a:t>kısa</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teslim</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süreleri</a:t>
            </a:r>
            <a:r>
              <a:rPr lang="en-GB" sz="1800" kern="1200" noProof="0" dirty="0">
                <a:solidFill>
                  <a:schemeClr val="tx1"/>
                </a:solidFill>
                <a:effectLst/>
                <a:latin typeface="+mn-lt"/>
                <a:ea typeface="+mn-ea"/>
                <a:cs typeface="+mn-cs"/>
              </a:rPr>
              <a:t> ve </a:t>
            </a:r>
            <a:r>
              <a:rPr lang="en-GB" sz="1800" kern="1200" noProof="0" dirty="0" err="1">
                <a:solidFill>
                  <a:schemeClr val="tx1"/>
                </a:solidFill>
                <a:effectLst/>
                <a:latin typeface="+mn-lt"/>
                <a:ea typeface="+mn-ea"/>
                <a:cs typeface="+mn-cs"/>
              </a:rPr>
              <a:t>yüksek</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üretkenlik</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ile</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ürün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çeşitliliği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üretmek</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anlamına</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gelir</a:t>
            </a:r>
            <a:r>
              <a:rPr lang="tr-TR" sz="1800" kern="1200" noProof="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3</a:t>
            </a:fld>
            <a:endParaRPr lang="en-GB"/>
          </a:p>
        </p:txBody>
      </p:sp>
    </p:spTree>
    <p:extLst>
      <p:ext uri="{BB962C8B-B14F-4D97-AF65-F5344CB8AC3E}">
        <p14:creationId xmlns:p14="http://schemas.microsoft.com/office/powerpoint/2010/main" val="109171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2800" dirty="0"/>
              <a:t>i4.0'ı </a:t>
            </a:r>
            <a:r>
              <a:rPr lang="en-US" sz="2800" dirty="0" err="1"/>
              <a:t>destekleyen</a:t>
            </a:r>
            <a:r>
              <a:rPr lang="en-US" sz="2800" dirty="0"/>
              <a:t> ana </a:t>
            </a:r>
            <a:r>
              <a:rPr lang="en-US" sz="2800" dirty="0" err="1"/>
              <a:t>sütunlar</a:t>
            </a:r>
            <a:r>
              <a:rPr lang="en-US" sz="2800" dirty="0"/>
              <a:t> </a:t>
            </a:r>
            <a:r>
              <a:rPr lang="en-US" sz="2800" dirty="0" err="1"/>
              <a:t>şunlardır</a:t>
            </a:r>
            <a:r>
              <a:rPr lang="en-US" sz="2800" dirty="0"/>
              <a:t>:</a:t>
            </a:r>
            <a:endParaRPr lang="tr-TR" sz="2800" dirty="0"/>
          </a:p>
          <a:p>
            <a:pPr marL="457200" indent="-457200">
              <a:lnSpc>
                <a:spcPct val="150000"/>
              </a:lnSpc>
              <a:buFont typeface="Arial" panose="020B0604020202020204" pitchFamily="34" charset="0"/>
              <a:buChar char="•"/>
            </a:pPr>
            <a:r>
              <a:rPr lang="en-US" sz="2800" b="1" dirty="0" err="1"/>
              <a:t>Fiziksel</a:t>
            </a:r>
            <a:r>
              <a:rPr lang="en-US" sz="2800" b="1" dirty="0"/>
              <a:t> </a:t>
            </a:r>
            <a:r>
              <a:rPr lang="en-US" sz="2800" b="1" dirty="0" err="1"/>
              <a:t>üretim</a:t>
            </a:r>
            <a:r>
              <a:rPr lang="en-US" sz="2800" b="1" dirty="0"/>
              <a:t> </a:t>
            </a:r>
            <a:r>
              <a:rPr lang="en-US" sz="2800" b="1" dirty="0" err="1"/>
              <a:t>bölümü</a:t>
            </a:r>
            <a:r>
              <a:rPr lang="en-US" sz="2800" b="1" dirty="0"/>
              <a:t> ve </a:t>
            </a:r>
            <a:r>
              <a:rPr lang="en-US" sz="2800" b="1" dirty="0" err="1"/>
              <a:t>hesaplamalı</a:t>
            </a:r>
            <a:r>
              <a:rPr lang="en-US" sz="2800" b="1" dirty="0"/>
              <a:t> </a:t>
            </a:r>
            <a:r>
              <a:rPr lang="en-US" sz="2800" b="1" dirty="0" err="1"/>
              <a:t>sanal</a:t>
            </a:r>
            <a:r>
              <a:rPr lang="en-US" sz="2800" b="1" dirty="0"/>
              <a:t> </a:t>
            </a:r>
            <a:r>
              <a:rPr lang="en-US" sz="2800" b="1" dirty="0" err="1"/>
              <a:t>alan</a:t>
            </a:r>
            <a:r>
              <a:rPr lang="en-US" sz="2800" b="1" dirty="0"/>
              <a:t> </a:t>
            </a:r>
            <a:r>
              <a:rPr lang="en-US" sz="2800" b="1" dirty="0" err="1"/>
              <a:t>gibi</a:t>
            </a:r>
            <a:r>
              <a:rPr lang="en-US" sz="2800" b="1" dirty="0"/>
              <a:t> </a:t>
            </a:r>
            <a:r>
              <a:rPr lang="en-US" sz="2800" b="1" dirty="0" err="1"/>
              <a:t>fiziksel</a:t>
            </a:r>
            <a:r>
              <a:rPr lang="en-US" sz="2800" b="1" dirty="0"/>
              <a:t> ve </a:t>
            </a:r>
            <a:r>
              <a:rPr lang="en-US" sz="2800" b="1" dirty="0" err="1"/>
              <a:t>sanal</a:t>
            </a:r>
            <a:r>
              <a:rPr lang="en-US" sz="2800" b="1" dirty="0"/>
              <a:t> </a:t>
            </a:r>
            <a:r>
              <a:rPr lang="en-US" sz="2800" b="1" dirty="0" err="1"/>
              <a:t>dünyaları</a:t>
            </a:r>
            <a:r>
              <a:rPr lang="en-US" sz="2800" b="1" dirty="0"/>
              <a:t> </a:t>
            </a:r>
            <a:r>
              <a:rPr lang="en-US" sz="2800" b="1" dirty="0" err="1"/>
              <a:t>birbirine</a:t>
            </a:r>
            <a:r>
              <a:rPr lang="en-US" sz="2800" b="1" dirty="0"/>
              <a:t> </a:t>
            </a:r>
            <a:r>
              <a:rPr lang="en-US" sz="2800" b="1" dirty="0" err="1"/>
              <a:t>bağlayan</a:t>
            </a:r>
            <a:r>
              <a:rPr lang="en-US" sz="2800" b="1" dirty="0"/>
              <a:t> </a:t>
            </a:r>
            <a:r>
              <a:rPr lang="en-US" sz="2800" b="1" dirty="0" err="1"/>
              <a:t>siber-fiziksel</a:t>
            </a:r>
            <a:r>
              <a:rPr lang="en-US" sz="2800" b="1" dirty="0"/>
              <a:t> </a:t>
            </a:r>
            <a:r>
              <a:rPr lang="en-US" sz="2800" b="1" dirty="0" err="1"/>
              <a:t>sistemler</a:t>
            </a:r>
            <a:r>
              <a:rPr lang="en-US" sz="2800" b="1" dirty="0"/>
              <a:t> (CPS</a:t>
            </a:r>
            <a:r>
              <a:rPr lang="en-US" sz="2800" b="0" dirty="0"/>
              <a:t>), </a:t>
            </a:r>
            <a:r>
              <a:rPr lang="en-US" sz="2800" b="0" dirty="0" err="1"/>
              <a:t>otonom</a:t>
            </a:r>
            <a:r>
              <a:rPr lang="en-US" sz="2800" b="0" dirty="0"/>
              <a:t> </a:t>
            </a:r>
            <a:r>
              <a:rPr lang="en-US" sz="2800" b="0" dirty="0" err="1"/>
              <a:t>üretim</a:t>
            </a:r>
            <a:r>
              <a:rPr lang="en-US" sz="2800" b="0" dirty="0"/>
              <a:t> </a:t>
            </a:r>
            <a:r>
              <a:rPr lang="en-US" sz="2800" b="0" dirty="0" err="1"/>
              <a:t>süreçlerinin</a:t>
            </a:r>
            <a:r>
              <a:rPr lang="en-US" sz="2800" b="0" dirty="0"/>
              <a:t> </a:t>
            </a:r>
            <a:r>
              <a:rPr lang="en-US" sz="2800" b="0" dirty="0" err="1"/>
              <a:t>gerçek</a:t>
            </a:r>
            <a:r>
              <a:rPr lang="en-US" sz="2800" b="0" dirty="0"/>
              <a:t> </a:t>
            </a:r>
            <a:r>
              <a:rPr lang="en-US" sz="2800" b="0" dirty="0" err="1"/>
              <a:t>zamanlı</a:t>
            </a:r>
            <a:r>
              <a:rPr lang="en-US" sz="2800" b="0" dirty="0"/>
              <a:t> </a:t>
            </a:r>
            <a:r>
              <a:rPr lang="en-US" sz="2800" b="0" dirty="0" err="1"/>
              <a:t>yönetimine</a:t>
            </a:r>
            <a:r>
              <a:rPr lang="en-US" sz="2800" b="0" dirty="0"/>
              <a:t> </a:t>
            </a:r>
            <a:r>
              <a:rPr lang="en-US" sz="2800" b="0" dirty="0" err="1"/>
              <a:t>olanak</a:t>
            </a:r>
            <a:r>
              <a:rPr lang="en-US" sz="2800" b="0" dirty="0"/>
              <a:t> </a:t>
            </a:r>
            <a:r>
              <a:rPr lang="en-US" sz="2800" b="0" dirty="0" err="1"/>
              <a:t>tanır</a:t>
            </a:r>
            <a:r>
              <a:rPr lang="en-US" sz="2800" b="0" dirty="0"/>
              <a:t>.</a:t>
            </a:r>
            <a:endParaRPr lang="tr-TR" sz="2800" b="0" dirty="0"/>
          </a:p>
          <a:p>
            <a:pPr marL="457200" indent="-457200">
              <a:lnSpc>
                <a:spcPct val="150000"/>
              </a:lnSpc>
              <a:buFont typeface="Arial" panose="020B0604020202020204" pitchFamily="34" charset="0"/>
              <a:buChar char="•"/>
            </a:pPr>
            <a:r>
              <a:rPr lang="en-US" sz="2800" b="1" dirty="0" err="1"/>
              <a:t>Nesnelerin</a:t>
            </a:r>
            <a:r>
              <a:rPr lang="en-US" sz="2800" b="1" dirty="0"/>
              <a:t> </a:t>
            </a:r>
            <a:r>
              <a:rPr lang="en-US" sz="2800" b="1" dirty="0" err="1"/>
              <a:t>İnterneti</a:t>
            </a:r>
            <a:r>
              <a:rPr lang="en-US" sz="2800" b="1" dirty="0"/>
              <a:t> (IoT</a:t>
            </a:r>
            <a:r>
              <a:rPr lang="en-US" sz="2800" b="0" dirty="0"/>
              <a:t>), </a:t>
            </a:r>
            <a:r>
              <a:rPr lang="en-US" sz="2800" b="0" dirty="0" err="1"/>
              <a:t>makineleri</a:t>
            </a:r>
            <a:r>
              <a:rPr lang="en-US" sz="2800" b="0" dirty="0"/>
              <a:t> </a:t>
            </a:r>
            <a:r>
              <a:rPr lang="en-US" sz="2800" b="0" dirty="0" err="1"/>
              <a:t>gömülü</a:t>
            </a:r>
            <a:r>
              <a:rPr lang="en-US" sz="2800" b="0" dirty="0"/>
              <a:t> </a:t>
            </a:r>
            <a:r>
              <a:rPr lang="en-US" sz="2800" b="0" dirty="0" err="1"/>
              <a:t>elektronikler</a:t>
            </a:r>
            <a:r>
              <a:rPr lang="en-US" sz="2800" b="0" dirty="0"/>
              <a:t>, </a:t>
            </a:r>
            <a:r>
              <a:rPr lang="en-US" sz="2800" b="0" dirty="0" err="1"/>
              <a:t>sensörler</a:t>
            </a:r>
            <a:r>
              <a:rPr lang="en-US" sz="2800" b="0" dirty="0"/>
              <a:t>, </a:t>
            </a:r>
            <a:r>
              <a:rPr lang="en-US" sz="2800" b="0" dirty="0" err="1"/>
              <a:t>aktüatörler</a:t>
            </a:r>
            <a:r>
              <a:rPr lang="en-US" sz="2800" b="0" dirty="0"/>
              <a:t> ve </a:t>
            </a:r>
            <a:r>
              <a:rPr lang="en-US" sz="2800" b="0" dirty="0" err="1"/>
              <a:t>ağ</a:t>
            </a:r>
            <a:r>
              <a:rPr lang="en-US" sz="2800" b="0" dirty="0"/>
              <a:t> </a:t>
            </a:r>
            <a:r>
              <a:rPr lang="en-US" sz="2800" b="0" dirty="0" err="1"/>
              <a:t>bağlantısı</a:t>
            </a:r>
            <a:r>
              <a:rPr lang="en-US" sz="2800" b="0" dirty="0"/>
              <a:t> </a:t>
            </a:r>
            <a:r>
              <a:rPr lang="en-US" sz="2800" b="0" dirty="0" err="1"/>
              <a:t>ile</a:t>
            </a:r>
            <a:r>
              <a:rPr lang="en-US" sz="2800" b="0" dirty="0"/>
              <a:t> </a:t>
            </a:r>
            <a:r>
              <a:rPr lang="en-US" sz="2800" b="0" dirty="0" err="1"/>
              <a:t>birbirine</a:t>
            </a:r>
            <a:r>
              <a:rPr lang="en-US" sz="2800" b="0" dirty="0"/>
              <a:t> </a:t>
            </a:r>
            <a:r>
              <a:rPr lang="en-US" sz="2800" b="0" dirty="0" err="1"/>
              <a:t>bağlayarak</a:t>
            </a:r>
            <a:r>
              <a:rPr lang="en-US" sz="2800" b="0" dirty="0"/>
              <a:t> </a:t>
            </a:r>
            <a:r>
              <a:rPr lang="en-US" sz="2800" b="0" dirty="0" err="1"/>
              <a:t>bu</a:t>
            </a:r>
            <a:r>
              <a:rPr lang="en-US" sz="2800" b="0" dirty="0"/>
              <a:t> </a:t>
            </a:r>
            <a:r>
              <a:rPr lang="en-US" sz="2800" b="0" dirty="0" err="1"/>
              <a:t>cihazların</a:t>
            </a:r>
            <a:r>
              <a:rPr lang="en-US" sz="2800" b="0" dirty="0"/>
              <a:t> </a:t>
            </a:r>
            <a:r>
              <a:rPr lang="en-US" sz="2800" b="0" dirty="0" err="1"/>
              <a:t>veri</a:t>
            </a:r>
            <a:r>
              <a:rPr lang="en-US" sz="2800" b="0" dirty="0"/>
              <a:t> </a:t>
            </a:r>
            <a:r>
              <a:rPr lang="en-US" sz="2800" b="0" dirty="0" err="1"/>
              <a:t>toplamasına</a:t>
            </a:r>
            <a:r>
              <a:rPr lang="en-US" sz="2800" b="0" dirty="0"/>
              <a:t> ve </a:t>
            </a:r>
            <a:r>
              <a:rPr lang="en-US" sz="2800" b="0" dirty="0" err="1"/>
              <a:t>değiş</a:t>
            </a:r>
            <a:r>
              <a:rPr lang="en-US" sz="2800" b="0" dirty="0"/>
              <a:t> </a:t>
            </a:r>
            <a:r>
              <a:rPr lang="en-US" sz="2800" b="0" dirty="0" err="1"/>
              <a:t>tokuş</a:t>
            </a:r>
            <a:r>
              <a:rPr lang="en-US" sz="2800" b="0" dirty="0"/>
              <a:t> </a:t>
            </a:r>
            <a:r>
              <a:rPr lang="en-US" sz="2800" b="0" dirty="0" err="1"/>
              <a:t>etmesine</a:t>
            </a:r>
            <a:r>
              <a:rPr lang="en-US" sz="2800" b="0" dirty="0"/>
              <a:t> </a:t>
            </a:r>
            <a:r>
              <a:rPr lang="en-US" sz="2800" b="0" dirty="0" err="1"/>
              <a:t>olanak</a:t>
            </a:r>
            <a:r>
              <a:rPr lang="en-US" sz="2800" b="0" dirty="0"/>
              <a:t> </a:t>
            </a:r>
            <a:r>
              <a:rPr lang="en-US" sz="2800" b="0" dirty="0" err="1"/>
              <a:t>tanır</a:t>
            </a:r>
            <a:r>
              <a:rPr lang="en-US" sz="2800" b="0" dirty="0"/>
              <a:t>.</a:t>
            </a:r>
            <a:endParaRPr lang="tr-TR" sz="2800" b="0" dirty="0"/>
          </a:p>
          <a:p>
            <a:pPr marL="457200" indent="-457200">
              <a:lnSpc>
                <a:spcPct val="150000"/>
              </a:lnSpc>
              <a:buFont typeface="Arial" panose="020B0604020202020204" pitchFamily="34" charset="0"/>
              <a:buChar char="•"/>
            </a:pPr>
            <a:r>
              <a:rPr lang="en-US" sz="2800" b="1" dirty="0" err="1"/>
              <a:t>Hizmetlerin</a:t>
            </a:r>
            <a:r>
              <a:rPr lang="en-US" sz="2800" b="1" dirty="0"/>
              <a:t> </a:t>
            </a:r>
            <a:r>
              <a:rPr lang="en-US" sz="2800" b="1" dirty="0" err="1"/>
              <a:t>İnterneti</a:t>
            </a:r>
            <a:r>
              <a:rPr lang="en-US" sz="2800" b="1" dirty="0"/>
              <a:t> (</a:t>
            </a:r>
            <a:r>
              <a:rPr lang="en-US" sz="2800" b="1" dirty="0" err="1"/>
              <a:t>IoS</a:t>
            </a:r>
            <a:r>
              <a:rPr lang="en-US" sz="2800" b="1" dirty="0"/>
              <a:t>), </a:t>
            </a:r>
            <a:r>
              <a:rPr lang="en-US" sz="2800" b="0" dirty="0" err="1"/>
              <a:t>şirketlerin</a:t>
            </a:r>
            <a:r>
              <a:rPr lang="en-US" sz="2800" b="0" dirty="0"/>
              <a:t> </a:t>
            </a:r>
            <a:r>
              <a:rPr lang="en-US" sz="2800" b="0" dirty="0" err="1"/>
              <a:t>hizmetlerini</a:t>
            </a:r>
            <a:r>
              <a:rPr lang="en-US" sz="2800" b="0" dirty="0"/>
              <a:t> </a:t>
            </a:r>
            <a:r>
              <a:rPr lang="en-US" sz="2800" b="0" dirty="0" err="1"/>
              <a:t>sanal</a:t>
            </a:r>
            <a:r>
              <a:rPr lang="en-US" sz="2800" b="0" dirty="0"/>
              <a:t> </a:t>
            </a:r>
            <a:r>
              <a:rPr lang="en-US" sz="2800" b="0" dirty="0" err="1"/>
              <a:t>showroomlar</a:t>
            </a:r>
            <a:r>
              <a:rPr lang="en-US" sz="2800" b="0" dirty="0"/>
              <a:t> ve </a:t>
            </a:r>
            <a:r>
              <a:rPr lang="en-US" sz="2800" b="0" dirty="0" err="1"/>
              <a:t>artırılmış</a:t>
            </a:r>
            <a:r>
              <a:rPr lang="en-US" sz="2800" b="0" dirty="0"/>
              <a:t> </a:t>
            </a:r>
            <a:r>
              <a:rPr lang="en-US" sz="2800" b="0" dirty="0" err="1"/>
              <a:t>gerçekliğe</a:t>
            </a:r>
            <a:r>
              <a:rPr lang="en-US" sz="2800" b="0" dirty="0"/>
              <a:t> </a:t>
            </a:r>
            <a:r>
              <a:rPr lang="en-US" sz="2800" b="0" dirty="0" err="1"/>
              <a:t>dayalı</a:t>
            </a:r>
            <a:r>
              <a:rPr lang="en-US" sz="2800" b="0" dirty="0"/>
              <a:t> </a:t>
            </a:r>
            <a:r>
              <a:rPr lang="en-US" sz="2800" b="0" dirty="0" err="1"/>
              <a:t>tasarım</a:t>
            </a:r>
            <a:r>
              <a:rPr lang="en-US" sz="2800" b="0" dirty="0"/>
              <a:t> </a:t>
            </a:r>
            <a:r>
              <a:rPr lang="en-US" sz="2800" b="0" dirty="0" err="1"/>
              <a:t>gibi</a:t>
            </a:r>
            <a:r>
              <a:rPr lang="en-US" sz="2800" b="0" dirty="0"/>
              <a:t> </a:t>
            </a:r>
            <a:r>
              <a:rPr lang="en-US" sz="2800" b="0" dirty="0" err="1"/>
              <a:t>ancak</a:t>
            </a:r>
            <a:r>
              <a:rPr lang="en-US" sz="2800" b="0" dirty="0"/>
              <a:t> </a:t>
            </a:r>
            <a:r>
              <a:rPr lang="en-US" sz="2800" b="0" dirty="0" err="1"/>
              <a:t>bunlarla</a:t>
            </a:r>
            <a:r>
              <a:rPr lang="en-US" sz="2800" b="0" dirty="0"/>
              <a:t> </a:t>
            </a:r>
            <a:r>
              <a:rPr lang="en-US" sz="2800" b="0" dirty="0" err="1"/>
              <a:t>sınırlı</a:t>
            </a:r>
            <a:r>
              <a:rPr lang="en-US" sz="2800" b="0" dirty="0"/>
              <a:t> </a:t>
            </a:r>
            <a:r>
              <a:rPr lang="en-US" sz="2800" b="0" dirty="0" err="1"/>
              <a:t>olmamak</a:t>
            </a:r>
            <a:r>
              <a:rPr lang="en-US" sz="2800" b="0" dirty="0"/>
              <a:t> </a:t>
            </a:r>
            <a:r>
              <a:rPr lang="en-US" sz="2800" b="0" dirty="0" err="1"/>
              <a:t>üzere</a:t>
            </a:r>
            <a:r>
              <a:rPr lang="en-US" sz="2800" b="0" dirty="0"/>
              <a:t> </a:t>
            </a:r>
            <a:r>
              <a:rPr lang="en-US" sz="2800" b="0" dirty="0" err="1"/>
              <a:t>çevrimiçi</a:t>
            </a:r>
            <a:r>
              <a:rPr lang="en-US" sz="2800" b="0" dirty="0"/>
              <a:t> </a:t>
            </a:r>
            <a:r>
              <a:rPr lang="en-US" sz="2800" b="0" dirty="0" err="1"/>
              <a:t>olarak</a:t>
            </a:r>
            <a:r>
              <a:rPr lang="en-US" sz="2800" b="0" dirty="0"/>
              <a:t> </a:t>
            </a:r>
            <a:r>
              <a:rPr lang="en-US" sz="2800" b="0" dirty="0" err="1"/>
              <a:t>sunmalarına</a:t>
            </a:r>
            <a:r>
              <a:rPr lang="en-US" sz="2800" b="0" dirty="0"/>
              <a:t> </a:t>
            </a:r>
            <a:r>
              <a:rPr lang="en-US" sz="2800" b="0" dirty="0" err="1"/>
              <a:t>olanak</a:t>
            </a:r>
            <a:r>
              <a:rPr lang="en-US" sz="2800" b="0" dirty="0"/>
              <a:t> </a:t>
            </a:r>
            <a:r>
              <a:rPr lang="en-US" sz="2800" b="0" dirty="0" err="1"/>
              <a:t>tanır</a:t>
            </a:r>
            <a:r>
              <a:rPr lang="en-US" sz="2800" b="0" dirty="0"/>
              <a:t>.</a:t>
            </a:r>
            <a:endParaRPr lang="en-GB" b="0" dirty="0"/>
          </a:p>
        </p:txBody>
      </p:sp>
      <p:sp>
        <p:nvSpPr>
          <p:cNvPr id="4" name="Slide Number Placeholder 3"/>
          <p:cNvSpPr>
            <a:spLocks noGrp="1"/>
          </p:cNvSpPr>
          <p:nvPr>
            <p:ph type="sldNum" sz="quarter" idx="10"/>
          </p:nvPr>
        </p:nvSpPr>
        <p:spPr/>
        <p:txBody>
          <a:bodyPr/>
          <a:lstStyle/>
          <a:p>
            <a:fld id="{2939D874-D2D9-4365-960D-3C315028749F}" type="slidenum">
              <a:rPr lang="en-GB" smtClean="0"/>
              <a:t>4</a:t>
            </a:fld>
            <a:endParaRPr lang="en-GB"/>
          </a:p>
        </p:txBody>
      </p:sp>
    </p:spTree>
    <p:extLst>
      <p:ext uri="{BB962C8B-B14F-4D97-AF65-F5344CB8AC3E}">
        <p14:creationId xmlns:p14="http://schemas.microsoft.com/office/powerpoint/2010/main" val="195923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err="1">
                <a:solidFill>
                  <a:schemeClr val="tx1"/>
                </a:solidFill>
                <a:effectLst/>
                <a:latin typeface="+mn-lt"/>
                <a:ea typeface="+mn-ea"/>
                <a:cs typeface="+mn-cs"/>
              </a:rPr>
              <a:t>Günümüzde</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ayakkabı</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sektörü</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hemen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hemen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tüm</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dünyada</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teknolojik</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içerik</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açısından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en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gelişmiş</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sektörlerden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biri</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olarak</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kabul</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edilebilir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Prototipleme</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kesme</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dikiş</a:t>
            </a:r>
            <a:r>
              <a:rPr lang="en-GB" sz="1200" kern="1200" noProof="0" dirty="0">
                <a:solidFill>
                  <a:schemeClr val="tx1"/>
                </a:solidFill>
                <a:effectLst/>
                <a:latin typeface="+mn-lt"/>
                <a:ea typeface="+mn-ea"/>
                <a:cs typeface="+mn-cs"/>
              </a:rPr>
              <a:t> ve </a:t>
            </a:r>
            <a:r>
              <a:rPr lang="en-GB" sz="1200" kern="1200" noProof="0" dirty="0" err="1">
                <a:solidFill>
                  <a:schemeClr val="tx1"/>
                </a:solidFill>
                <a:effectLst/>
                <a:latin typeface="+mn-lt"/>
                <a:ea typeface="+mn-ea"/>
                <a:cs typeface="+mn-cs"/>
              </a:rPr>
              <a:t>montajdan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bu</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yana</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farklı</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alanlarda</a:t>
            </a:r>
            <a:r>
              <a:rPr lang="en-GB" sz="1200" kern="1200" noProof="0" dirty="0">
                <a:solidFill>
                  <a:schemeClr val="tx1"/>
                </a:solidFill>
                <a:effectLst/>
                <a:latin typeface="+mn-lt"/>
                <a:ea typeface="+mn-ea"/>
                <a:cs typeface="+mn-cs"/>
              </a:rPr>
              <a:t> yeni </a:t>
            </a:r>
            <a:r>
              <a:rPr lang="en-GB" sz="1200" kern="1200" noProof="0" dirty="0" err="1">
                <a:solidFill>
                  <a:schemeClr val="tx1"/>
                </a:solidFill>
                <a:effectLst/>
                <a:latin typeface="+mn-lt"/>
                <a:ea typeface="+mn-ea"/>
                <a:cs typeface="+mn-cs"/>
              </a:rPr>
              <a:t>teknolojiler</a:t>
            </a:r>
            <a:r>
              <a:rPr lang="en-GB" sz="1200" kern="1200" noProof="0" dirty="0">
                <a:solidFill>
                  <a:schemeClr val="tx1"/>
                </a:solidFill>
                <a:effectLst/>
                <a:latin typeface="+mn-lt"/>
                <a:ea typeface="+mn-ea"/>
                <a:cs typeface="+mn-cs"/>
              </a:rPr>
              <a:t> ve </a:t>
            </a:r>
            <a:r>
              <a:rPr lang="en-GB" sz="1200" kern="1200" noProof="0" dirty="0" err="1">
                <a:solidFill>
                  <a:schemeClr val="tx1"/>
                </a:solidFill>
                <a:effectLst/>
                <a:latin typeface="+mn-lt"/>
                <a:ea typeface="+mn-ea"/>
                <a:cs typeface="+mn-cs"/>
              </a:rPr>
              <a:t>süreçler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geliştirilmekte</a:t>
            </a:r>
            <a:r>
              <a:rPr lang="en-GB" sz="1200" kern="1200" noProof="0" dirty="0">
                <a:solidFill>
                  <a:schemeClr val="tx1"/>
                </a:solidFill>
                <a:effectLst/>
                <a:latin typeface="+mn-lt"/>
                <a:ea typeface="+mn-ea"/>
                <a:cs typeface="+mn-cs"/>
              </a:rPr>
              <a:t> ve </a:t>
            </a:r>
            <a:r>
              <a:rPr lang="en-GB" sz="1200" kern="1200" noProof="0" dirty="0" err="1">
                <a:solidFill>
                  <a:schemeClr val="tx1"/>
                </a:solidFill>
                <a:effectLst/>
                <a:latin typeface="+mn-lt"/>
                <a:ea typeface="+mn-ea"/>
                <a:cs typeface="+mn-cs"/>
              </a:rPr>
              <a:t>kullanılmaktadır</a:t>
            </a:r>
            <a:r>
              <a:rPr lang="en-GB" sz="1200" kern="1200" noProof="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5</a:t>
            </a:fld>
            <a:endParaRPr lang="en-GB"/>
          </a:p>
        </p:txBody>
      </p:sp>
    </p:spTree>
    <p:extLst>
      <p:ext uri="{BB962C8B-B14F-4D97-AF65-F5344CB8AC3E}">
        <p14:creationId xmlns:p14="http://schemas.microsoft.com/office/powerpoint/2010/main" val="407313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Yu Mincho" panose="02020400000000000000" pitchFamily="18" charset="-128"/>
                <a:cs typeface="Times New Roman" panose="02020603050405020304" pitchFamily="18" charset="0"/>
              </a:rPr>
              <a:t>Yeni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ayakkabı</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üretim</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teknolojilerinin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kullanılması</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ve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diğer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dijital</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sistemlerle</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entegrasyonu</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akıllı</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fabrikaların</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uygulanmasıyla</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sonuçlanacaktır</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a:t>
            </a:r>
            <a:endParaRPr lang="en-GB" dirty="0"/>
          </a:p>
        </p:txBody>
      </p:sp>
      <p:sp>
        <p:nvSpPr>
          <p:cNvPr id="4" name="Substituent număr diapozitiv 3"/>
          <p:cNvSpPr>
            <a:spLocks noGrp="1"/>
          </p:cNvSpPr>
          <p:nvPr>
            <p:ph type="sldNum" sz="quarter" idx="5"/>
          </p:nvPr>
        </p:nvSpPr>
        <p:spPr/>
        <p:txBody>
          <a:bodyPr/>
          <a:lstStyle/>
          <a:p>
            <a:fld id="{2939D874-D2D9-4365-960D-3C315028749F}" type="slidenum">
              <a:rPr lang="en-GB" smtClean="0"/>
              <a:t>6</a:t>
            </a:fld>
            <a:endParaRPr lang="en-GB"/>
          </a:p>
        </p:txBody>
      </p:sp>
    </p:spTree>
    <p:extLst>
      <p:ext uri="{BB962C8B-B14F-4D97-AF65-F5344CB8AC3E}">
        <p14:creationId xmlns:p14="http://schemas.microsoft.com/office/powerpoint/2010/main" val="154636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lang="en-GB" sz="1200" kern="1200" noProof="0" dirty="0" err="1">
                <a:solidFill>
                  <a:schemeClr val="tx1"/>
                </a:solidFill>
                <a:effectLst/>
                <a:latin typeface="+mn-lt"/>
                <a:ea typeface="+mn-ea"/>
                <a:cs typeface="+mn-cs"/>
              </a:rPr>
              <a:t>Ayakkabı</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endüstrisi</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için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mevcut</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olan</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çoğu</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teknoloji</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aşağıdaki</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gruplara</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dahil</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edilebilir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Siber-fiziksel</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Sistemler</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otomasyon</a:t>
            </a:r>
            <a:r>
              <a:rPr lang="en-GB" sz="1200" kern="1200" noProof="0" dirty="0">
                <a:solidFill>
                  <a:schemeClr val="tx1"/>
                </a:solidFill>
                <a:effectLst/>
                <a:latin typeface="+mn-lt"/>
                <a:ea typeface="+mn-ea"/>
                <a:cs typeface="+mn-cs"/>
              </a:rPr>
              <a:t> ve </a:t>
            </a:r>
            <a:r>
              <a:rPr lang="en-GB" sz="1200" kern="1200" noProof="0" dirty="0" err="1">
                <a:solidFill>
                  <a:schemeClr val="tx1"/>
                </a:solidFill>
                <a:effectLst/>
                <a:latin typeface="+mn-lt"/>
                <a:ea typeface="+mn-ea"/>
                <a:cs typeface="+mn-cs"/>
              </a:rPr>
              <a:t>robotik</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Esnek</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üretim</a:t>
            </a:r>
            <a:r>
              <a:rPr lang="en-GB" sz="1200" kern="1200" noProof="0" dirty="0">
                <a:solidFill>
                  <a:schemeClr val="tx1"/>
                </a:solidFill>
                <a:effectLst/>
                <a:latin typeface="+mn-lt"/>
                <a:ea typeface="+mn-ea"/>
                <a:cs typeface="+mn-cs"/>
              </a:rPr>
              <a:t> ve </a:t>
            </a:r>
            <a:r>
              <a:rPr lang="en-GB" sz="1200" kern="1200" noProof="0" dirty="0" err="1">
                <a:solidFill>
                  <a:schemeClr val="tx1"/>
                </a:solidFill>
                <a:effectLst/>
                <a:latin typeface="+mn-lt"/>
                <a:ea typeface="+mn-ea"/>
                <a:cs typeface="+mn-cs"/>
              </a:rPr>
              <a:t>özelleştirme</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Ayakkabı</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Sensörizasyonu</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Sanal</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gerçeklik</a:t>
            </a:r>
            <a:r>
              <a:rPr lang="en-GB" sz="1200" kern="1200" noProof="0" dirty="0">
                <a:solidFill>
                  <a:schemeClr val="tx1"/>
                </a:solidFill>
                <a:effectLst/>
                <a:latin typeface="+mn-lt"/>
                <a:ea typeface="+mn-ea"/>
                <a:cs typeface="+mn-cs"/>
              </a:rPr>
              <a:t>, 3D </a:t>
            </a:r>
            <a:r>
              <a:rPr lang="en-GB" sz="1200" kern="1200" noProof="0" dirty="0" err="1">
                <a:solidFill>
                  <a:schemeClr val="tx1"/>
                </a:solidFill>
                <a:effectLst/>
                <a:latin typeface="+mn-lt"/>
                <a:ea typeface="+mn-ea"/>
                <a:cs typeface="+mn-cs"/>
              </a:rPr>
              <a:t>baskı</a:t>
            </a:r>
            <a:r>
              <a:rPr lang="en-GB" sz="1200" kern="1200" noProof="0" dirty="0">
                <a:solidFill>
                  <a:schemeClr val="tx1"/>
                </a:solidFill>
                <a:effectLst/>
                <a:latin typeface="+mn-lt"/>
                <a:ea typeface="+mn-ea"/>
                <a:cs typeface="+mn-cs"/>
              </a:rPr>
              <a:t> ve </a:t>
            </a:r>
            <a:r>
              <a:rPr lang="en-GB" sz="1200" kern="1200" noProof="0" dirty="0" err="1">
                <a:solidFill>
                  <a:schemeClr val="tx1"/>
                </a:solidFill>
                <a:effectLst/>
                <a:latin typeface="+mn-lt"/>
                <a:ea typeface="+mn-ea"/>
                <a:cs typeface="+mn-cs"/>
              </a:rPr>
              <a:t>dijital</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prototipleme</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Ortak</a:t>
            </a:r>
            <a:r>
              <a:rPr lang="en-GB" sz="1200" kern="1200" noProof="0" dirty="0">
                <a:solidFill>
                  <a:schemeClr val="tx1"/>
                </a:solidFill>
                <a:effectLst/>
                <a:latin typeface="+mn-lt"/>
                <a:ea typeface="+mn-ea"/>
                <a:cs typeface="+mn-cs"/>
              </a:rPr>
              <a:t> </a:t>
            </a:r>
            <a:r>
              <a:rPr lang="en-GB" sz="1200" kern="1200" noProof="0" dirty="0" err="1">
                <a:solidFill>
                  <a:schemeClr val="tx1"/>
                </a:solidFill>
                <a:effectLst/>
                <a:latin typeface="+mn-lt"/>
                <a:ea typeface="+mn-ea"/>
                <a:cs typeface="+mn-cs"/>
              </a:rPr>
              <a:t>tasarım</a:t>
            </a:r>
            <a:r>
              <a:rPr lang="en-GB" sz="1200" kern="1200" noProof="0" dirty="0">
                <a:solidFill>
                  <a:schemeClr val="tx1"/>
                </a:solidFill>
                <a:effectLst/>
                <a:latin typeface="+mn-lt"/>
                <a:ea typeface="+mn-ea"/>
                <a:cs typeface="+mn-cs"/>
              </a:rPr>
              <a:t>. IoT, Bulut </a:t>
            </a:r>
            <a:r>
              <a:rPr lang="en-GB" sz="1200" kern="1200" noProof="0" dirty="0" err="1">
                <a:solidFill>
                  <a:schemeClr val="tx1"/>
                </a:solidFill>
                <a:effectLst/>
                <a:latin typeface="+mn-lt"/>
                <a:ea typeface="+mn-ea"/>
                <a:cs typeface="+mn-cs"/>
              </a:rPr>
              <a:t>bilişim</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7</a:t>
            </a:fld>
            <a:endParaRPr lang="en-GB"/>
          </a:p>
        </p:txBody>
      </p:sp>
    </p:spTree>
    <p:extLst>
      <p:ext uri="{BB962C8B-B14F-4D97-AF65-F5344CB8AC3E}">
        <p14:creationId xmlns:p14="http://schemas.microsoft.com/office/powerpoint/2010/main" val="2092387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Yeni ayakkabı üretim teknolojileri artık diğer sistemlerle etkileşime girmeye hazırlanıyor. Akıllı üretim veya geleneksel üretim süreçlerinin verimliliğini artırmak için ortaya çıkan, ileri teknolojilerin kullanılması, daha çevik ve üretken bir endüstriyel temel yaratıyor.</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8</a:t>
            </a:fld>
            <a:endParaRPr lang="en-GB"/>
          </a:p>
        </p:txBody>
      </p:sp>
    </p:spTree>
    <p:extLst>
      <p:ext uri="{BB962C8B-B14F-4D97-AF65-F5344CB8AC3E}">
        <p14:creationId xmlns:p14="http://schemas.microsoft.com/office/powerpoint/2010/main" val="82482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latin typeface="+mj-lt"/>
              </a:rPr>
              <a:t>I4.0 </a:t>
            </a:r>
            <a:r>
              <a:rPr lang="en-GB" dirty="0" err="1">
                <a:latin typeface="+mj-lt"/>
              </a:rPr>
              <a:t>konseptlerinin</a:t>
            </a:r>
            <a:r>
              <a:rPr lang="en-GB" dirty="0">
                <a:latin typeface="+mj-lt"/>
              </a:rPr>
              <a:t> </a:t>
            </a:r>
            <a:r>
              <a:rPr lang="en-GB" dirty="0" err="1">
                <a:latin typeface="+mj-lt"/>
              </a:rPr>
              <a:t>kademeli</a:t>
            </a:r>
            <a:r>
              <a:rPr lang="en-GB" dirty="0">
                <a:latin typeface="+mj-lt"/>
              </a:rPr>
              <a:t> </a:t>
            </a:r>
            <a:r>
              <a:rPr lang="en-GB" dirty="0" err="1">
                <a:latin typeface="+mj-lt"/>
              </a:rPr>
              <a:t>olarak</a:t>
            </a:r>
            <a:r>
              <a:rPr lang="en-GB" dirty="0">
                <a:latin typeface="+mj-lt"/>
              </a:rPr>
              <a:t> </a:t>
            </a:r>
            <a:r>
              <a:rPr lang="en-GB" dirty="0" err="1">
                <a:latin typeface="+mj-lt"/>
              </a:rPr>
              <a:t>uygulanmasını</a:t>
            </a:r>
            <a:r>
              <a:rPr lang="en-GB" dirty="0">
                <a:latin typeface="+mj-lt"/>
              </a:rPr>
              <a:t> </a:t>
            </a:r>
            <a:r>
              <a:rPr lang="en-GB" dirty="0" err="1">
                <a:latin typeface="+mj-lt"/>
              </a:rPr>
              <a:t>desteklemek</a:t>
            </a:r>
            <a:r>
              <a:rPr lang="en-GB" dirty="0">
                <a:latin typeface="+mj-lt"/>
              </a:rPr>
              <a:t> </a:t>
            </a:r>
            <a:r>
              <a:rPr lang="en-GB" dirty="0" err="1">
                <a:latin typeface="+mj-lt"/>
              </a:rPr>
              <a:t>için</a:t>
            </a:r>
            <a:r>
              <a:rPr lang="en-GB" dirty="0">
                <a:latin typeface="+mj-lt"/>
              </a:rPr>
              <a:t> modern </a:t>
            </a:r>
            <a:r>
              <a:rPr lang="en-GB" dirty="0" err="1">
                <a:latin typeface="+mj-lt"/>
              </a:rPr>
              <a:t>ayakkabı</a:t>
            </a:r>
            <a:r>
              <a:rPr lang="en-GB" dirty="0">
                <a:latin typeface="+mj-lt"/>
              </a:rPr>
              <a:t> </a:t>
            </a:r>
            <a:r>
              <a:rPr lang="en-GB" dirty="0" err="1">
                <a:latin typeface="+mj-lt"/>
              </a:rPr>
              <a:t>üretim</a:t>
            </a:r>
            <a:r>
              <a:rPr lang="en-GB" dirty="0">
                <a:latin typeface="+mj-lt"/>
              </a:rPr>
              <a:t> </a:t>
            </a:r>
            <a:r>
              <a:rPr lang="en-GB" dirty="0" err="1">
                <a:latin typeface="+mj-lt"/>
              </a:rPr>
              <a:t>teknolojileri</a:t>
            </a:r>
            <a:r>
              <a:rPr lang="en-GB" dirty="0">
                <a:latin typeface="+mj-lt"/>
              </a:rPr>
              <a:t> </a:t>
            </a:r>
            <a:r>
              <a:rPr lang="en-GB" dirty="0" err="1">
                <a:latin typeface="+mj-lt"/>
              </a:rPr>
              <a:t>artık</a:t>
            </a:r>
            <a:r>
              <a:rPr lang="en-GB" dirty="0">
                <a:latin typeface="+mj-lt"/>
              </a:rPr>
              <a:t> </a:t>
            </a:r>
            <a:r>
              <a:rPr lang="en-GB" dirty="0" err="1">
                <a:latin typeface="+mj-lt"/>
              </a:rPr>
              <a:t>mevcut</a:t>
            </a:r>
            <a:r>
              <a:rPr lang="en-GB" dirty="0">
                <a:latin typeface="+mj-lt"/>
              </a:rPr>
              <a:t>:</a:t>
            </a:r>
            <a:endParaRPr lang="tr-TR" dirty="0">
              <a:latin typeface="+mj-lt"/>
            </a:endParaRPr>
          </a:p>
          <a:p>
            <a:pPr marL="171450" indent="-171450">
              <a:buFont typeface="Arial" panose="020B0604020202020204" pitchFamily="34" charset="0"/>
              <a:buChar char="•"/>
            </a:pPr>
            <a:r>
              <a:rPr lang="en-GB" dirty="0">
                <a:latin typeface="+mj-lt"/>
              </a:rPr>
              <a:t>
 </a:t>
            </a:r>
            <a:r>
              <a:rPr lang="en-GB" dirty="0" err="1">
                <a:latin typeface="+mj-lt"/>
              </a:rPr>
              <a:t>Otonom</a:t>
            </a:r>
            <a:r>
              <a:rPr lang="en-GB" dirty="0">
                <a:latin typeface="+mj-lt"/>
              </a:rPr>
              <a:t> </a:t>
            </a:r>
            <a:r>
              <a:rPr lang="en-GB" dirty="0" err="1">
                <a:latin typeface="+mj-lt"/>
              </a:rPr>
              <a:t>üretim</a:t>
            </a:r>
            <a:r>
              <a:rPr lang="en-GB" dirty="0">
                <a:latin typeface="+mj-lt"/>
              </a:rPr>
              <a:t> </a:t>
            </a:r>
            <a:r>
              <a:rPr lang="en-GB" dirty="0" err="1">
                <a:latin typeface="+mj-lt"/>
              </a:rPr>
              <a:t>için</a:t>
            </a:r>
            <a:r>
              <a:rPr lang="en-GB" dirty="0">
                <a:latin typeface="+mj-lt"/>
              </a:rPr>
              <a:t> </a:t>
            </a:r>
            <a:r>
              <a:rPr lang="en-GB" dirty="0" err="1">
                <a:latin typeface="+mj-lt"/>
              </a:rPr>
              <a:t>makineler</a:t>
            </a:r>
            <a:r>
              <a:rPr lang="en-GB" dirty="0">
                <a:latin typeface="+mj-lt"/>
              </a:rPr>
              <a:t> </a:t>
            </a:r>
            <a:r>
              <a:rPr lang="en-GB" dirty="0" err="1">
                <a:latin typeface="+mj-lt"/>
              </a:rPr>
              <a:t>arası</a:t>
            </a:r>
            <a:r>
              <a:rPr lang="en-GB" dirty="0">
                <a:latin typeface="+mj-lt"/>
              </a:rPr>
              <a:t> </a:t>
            </a:r>
            <a:r>
              <a:rPr lang="en-GB" dirty="0" err="1">
                <a:latin typeface="+mj-lt"/>
              </a:rPr>
              <a:t>iletişim</a:t>
            </a:r>
            <a:r>
              <a:rPr lang="en-GB" dirty="0">
                <a:latin typeface="+mj-lt"/>
              </a:rPr>
              <a:t>, </a:t>
            </a:r>
            <a:r>
              <a:rPr lang="en-GB" dirty="0" err="1">
                <a:latin typeface="+mj-lt"/>
              </a:rPr>
              <a:t>gelişmiş</a:t>
            </a:r>
            <a:r>
              <a:rPr lang="en-GB" dirty="0">
                <a:latin typeface="+mj-lt"/>
              </a:rPr>
              <a:t> </a:t>
            </a:r>
            <a:r>
              <a:rPr lang="en-GB" dirty="0" err="1">
                <a:latin typeface="+mj-lt"/>
              </a:rPr>
              <a:t>robotların</a:t>
            </a:r>
            <a:r>
              <a:rPr lang="en-GB" dirty="0">
                <a:latin typeface="+mj-lt"/>
              </a:rPr>
              <a:t> </a:t>
            </a:r>
            <a:r>
              <a:rPr lang="en-GB" dirty="0" err="1">
                <a:latin typeface="+mj-lt"/>
              </a:rPr>
              <a:t>kullanımına</a:t>
            </a:r>
            <a:r>
              <a:rPr lang="en-GB" dirty="0">
                <a:latin typeface="+mj-lt"/>
              </a:rPr>
              <a:t> </a:t>
            </a:r>
            <a:r>
              <a:rPr lang="en-GB" dirty="0" err="1">
                <a:latin typeface="+mj-lt"/>
              </a:rPr>
              <a:t>izin</a:t>
            </a:r>
            <a:r>
              <a:rPr lang="en-GB" dirty="0">
                <a:latin typeface="+mj-lt"/>
              </a:rPr>
              <a:t> </a:t>
            </a:r>
            <a:r>
              <a:rPr lang="en-GB" dirty="0" err="1">
                <a:latin typeface="+mj-lt"/>
              </a:rPr>
              <a:t>verir</a:t>
            </a:r>
            <a:r>
              <a:rPr lang="en-GB" dirty="0">
                <a:latin typeface="+mj-lt"/>
              </a:rPr>
              <a:t>;
</a:t>
            </a:r>
            <a:r>
              <a:rPr lang="en-GB" dirty="0" err="1">
                <a:latin typeface="+mj-lt"/>
              </a:rPr>
              <a:t>Güvenli</a:t>
            </a:r>
            <a:r>
              <a:rPr lang="en-GB" dirty="0">
                <a:latin typeface="+mj-lt"/>
              </a:rPr>
              <a:t> ve </a:t>
            </a:r>
            <a:r>
              <a:rPr lang="en-GB" dirty="0" err="1">
                <a:latin typeface="+mj-lt"/>
              </a:rPr>
              <a:t>üretken</a:t>
            </a:r>
            <a:r>
              <a:rPr lang="en-GB" dirty="0">
                <a:latin typeface="+mj-lt"/>
              </a:rPr>
              <a:t> </a:t>
            </a:r>
            <a:r>
              <a:rPr lang="en-GB" dirty="0" err="1">
                <a:latin typeface="+mj-lt"/>
              </a:rPr>
              <a:t>bir</a:t>
            </a:r>
            <a:r>
              <a:rPr lang="en-GB" dirty="0">
                <a:latin typeface="+mj-lt"/>
              </a:rPr>
              <a:t> </a:t>
            </a:r>
            <a:r>
              <a:rPr lang="en-GB" dirty="0" err="1">
                <a:latin typeface="+mj-lt"/>
              </a:rPr>
              <a:t>ortamda</a:t>
            </a:r>
            <a:r>
              <a:rPr lang="en-GB" dirty="0">
                <a:latin typeface="+mj-lt"/>
              </a:rPr>
              <a:t> </a:t>
            </a:r>
            <a:r>
              <a:rPr lang="en-GB" dirty="0" err="1">
                <a:latin typeface="+mj-lt"/>
              </a:rPr>
              <a:t>insan</a:t>
            </a:r>
            <a:r>
              <a:rPr lang="en-GB" dirty="0">
                <a:latin typeface="+mj-lt"/>
              </a:rPr>
              <a:t> ve </a:t>
            </a:r>
            <a:r>
              <a:rPr lang="en-GB" dirty="0" err="1">
                <a:latin typeface="+mj-lt"/>
              </a:rPr>
              <a:t>makineler</a:t>
            </a:r>
            <a:r>
              <a:rPr lang="en-GB" dirty="0">
                <a:latin typeface="+mj-lt"/>
              </a:rPr>
              <a:t> </a:t>
            </a:r>
            <a:r>
              <a:rPr lang="en-GB" dirty="0" err="1">
                <a:latin typeface="+mj-lt"/>
              </a:rPr>
              <a:t>arasında</a:t>
            </a:r>
            <a:r>
              <a:rPr lang="en-GB" dirty="0">
                <a:latin typeface="+mj-lt"/>
              </a:rPr>
              <a:t> </a:t>
            </a:r>
            <a:r>
              <a:rPr lang="en-GB" dirty="0" err="1">
                <a:latin typeface="+mj-lt"/>
              </a:rPr>
              <a:t>işbirliği</a:t>
            </a:r>
            <a:r>
              <a:rPr lang="en-GB" dirty="0">
                <a:latin typeface="+mj-lt"/>
              </a:rPr>
              <a:t> </a:t>
            </a:r>
            <a:r>
              <a:rPr lang="en-GB" dirty="0" err="1">
                <a:latin typeface="+mj-lt"/>
              </a:rPr>
              <a:t>için</a:t>
            </a:r>
            <a:r>
              <a:rPr lang="en-GB" dirty="0">
                <a:latin typeface="+mj-lt"/>
              </a:rPr>
              <a:t> </a:t>
            </a:r>
            <a:r>
              <a:rPr lang="en-GB" dirty="0" err="1">
                <a:latin typeface="+mj-lt"/>
              </a:rPr>
              <a:t>gelişmiş</a:t>
            </a:r>
            <a:r>
              <a:rPr lang="en-GB" dirty="0">
                <a:latin typeface="+mj-lt"/>
              </a:rPr>
              <a:t> </a:t>
            </a:r>
            <a:r>
              <a:rPr lang="en-GB" dirty="0" err="1">
                <a:latin typeface="+mj-lt"/>
              </a:rPr>
              <a:t>insan-makine</a:t>
            </a:r>
            <a:r>
              <a:rPr lang="en-GB" dirty="0">
                <a:latin typeface="+mj-lt"/>
              </a:rPr>
              <a:t> </a:t>
            </a:r>
            <a:r>
              <a:rPr lang="en-GB" dirty="0" err="1">
                <a:latin typeface="+mj-lt"/>
              </a:rPr>
              <a:t>arayüzü</a:t>
            </a:r>
            <a:r>
              <a:rPr lang="en-GB" dirty="0">
                <a:latin typeface="+mj-lt"/>
              </a:rPr>
              <a:t>;
. </a:t>
            </a:r>
            <a:r>
              <a:rPr lang="en-GB" dirty="0" err="1">
                <a:latin typeface="+mj-lt"/>
              </a:rPr>
              <a:t>Gerçek</a:t>
            </a:r>
            <a:r>
              <a:rPr lang="en-GB" dirty="0">
                <a:latin typeface="+mj-lt"/>
              </a:rPr>
              <a:t> </a:t>
            </a:r>
            <a:r>
              <a:rPr lang="en-GB" dirty="0" err="1">
                <a:latin typeface="+mj-lt"/>
              </a:rPr>
              <a:t>zamanlı</a:t>
            </a:r>
            <a:r>
              <a:rPr lang="en-GB" dirty="0">
                <a:latin typeface="+mj-lt"/>
              </a:rPr>
              <a:t> </a:t>
            </a:r>
            <a:r>
              <a:rPr lang="en-GB" dirty="0" err="1">
                <a:latin typeface="+mj-lt"/>
              </a:rPr>
              <a:t>verilere</a:t>
            </a:r>
            <a:r>
              <a:rPr lang="en-GB" dirty="0">
                <a:latin typeface="+mj-lt"/>
              </a:rPr>
              <a:t> ve </a:t>
            </a:r>
            <a:r>
              <a:rPr lang="en-GB" dirty="0" err="1">
                <a:latin typeface="+mj-lt"/>
              </a:rPr>
              <a:t>tahmine</a:t>
            </a:r>
            <a:r>
              <a:rPr lang="en-GB" dirty="0">
                <a:latin typeface="+mj-lt"/>
              </a:rPr>
              <a:t> </a:t>
            </a:r>
            <a:r>
              <a:rPr lang="en-GB" dirty="0" err="1">
                <a:latin typeface="+mj-lt"/>
              </a:rPr>
              <a:t>dayalı</a:t>
            </a:r>
            <a:r>
              <a:rPr lang="en-GB" dirty="0">
                <a:latin typeface="+mj-lt"/>
              </a:rPr>
              <a:t> </a:t>
            </a:r>
            <a:r>
              <a:rPr lang="en-GB" dirty="0" err="1">
                <a:latin typeface="+mj-lt"/>
              </a:rPr>
              <a:t>analize</a:t>
            </a:r>
            <a:r>
              <a:rPr lang="en-GB" dirty="0">
                <a:latin typeface="+mj-lt"/>
              </a:rPr>
              <a:t> </a:t>
            </a:r>
            <a:r>
              <a:rPr lang="en-GB" dirty="0" err="1">
                <a:latin typeface="+mj-lt"/>
              </a:rPr>
              <a:t>dayalı</a:t>
            </a:r>
            <a:r>
              <a:rPr lang="en-GB" dirty="0">
                <a:latin typeface="+mj-lt"/>
              </a:rPr>
              <a:t> </a:t>
            </a:r>
            <a:r>
              <a:rPr lang="en-GB" dirty="0" err="1">
                <a:latin typeface="+mj-lt"/>
              </a:rPr>
              <a:t>gelişmiş</a:t>
            </a:r>
            <a:r>
              <a:rPr lang="en-GB" dirty="0">
                <a:latin typeface="+mj-lt"/>
              </a:rPr>
              <a:t> </a:t>
            </a:r>
            <a:r>
              <a:rPr lang="en-GB" dirty="0" err="1">
                <a:latin typeface="+mj-lt"/>
              </a:rPr>
              <a:t>karar</a:t>
            </a:r>
            <a:r>
              <a:rPr lang="en-GB" dirty="0">
                <a:latin typeface="+mj-lt"/>
              </a:rPr>
              <a:t> </a:t>
            </a:r>
            <a:r>
              <a:rPr lang="en-GB" dirty="0" err="1">
                <a:latin typeface="+mj-lt"/>
              </a:rPr>
              <a:t>verme</a:t>
            </a:r>
            <a:r>
              <a:rPr lang="en-GB" dirty="0">
                <a:latin typeface="+mj-lt"/>
              </a:rPr>
              <a:t> </a:t>
            </a:r>
            <a:r>
              <a:rPr lang="en-GB" dirty="0" err="1">
                <a:latin typeface="+mj-lt"/>
              </a:rPr>
              <a:t>için</a:t>
            </a:r>
            <a:r>
              <a:rPr lang="en-GB" dirty="0">
                <a:latin typeface="+mj-lt"/>
              </a:rPr>
              <a:t> </a:t>
            </a:r>
            <a:r>
              <a:rPr lang="en-GB" dirty="0" err="1">
                <a:latin typeface="+mj-lt"/>
              </a:rPr>
              <a:t>toplanan</a:t>
            </a:r>
            <a:r>
              <a:rPr lang="en-GB" dirty="0">
                <a:latin typeface="+mj-lt"/>
              </a:rPr>
              <a:t> </a:t>
            </a:r>
            <a:r>
              <a:rPr lang="en-GB" dirty="0" err="1">
                <a:latin typeface="+mj-lt"/>
              </a:rPr>
              <a:t>büyük</a:t>
            </a:r>
            <a:r>
              <a:rPr lang="en-GB" dirty="0">
                <a:latin typeface="+mj-lt"/>
              </a:rPr>
              <a:t> </a:t>
            </a:r>
            <a:r>
              <a:rPr lang="en-GB" dirty="0" err="1">
                <a:latin typeface="+mj-lt"/>
              </a:rPr>
              <a:t>miktarda</a:t>
            </a:r>
            <a:r>
              <a:rPr lang="en-GB" dirty="0">
                <a:latin typeface="+mj-lt"/>
              </a:rPr>
              <a:t> </a:t>
            </a:r>
            <a:r>
              <a:rPr lang="en-GB" dirty="0" err="1">
                <a:latin typeface="+mj-lt"/>
              </a:rPr>
              <a:t>verinin</a:t>
            </a:r>
            <a:r>
              <a:rPr lang="en-GB" dirty="0">
                <a:latin typeface="+mj-lt"/>
              </a:rPr>
              <a:t> </a:t>
            </a:r>
            <a:r>
              <a:rPr lang="en-GB" dirty="0" err="1">
                <a:latin typeface="+mj-lt"/>
              </a:rPr>
              <a:t>analizi</a:t>
            </a:r>
            <a:r>
              <a:rPr lang="en-GB" dirty="0">
                <a:latin typeface="+mj-lt"/>
              </a:rPr>
              <a:t> </a:t>
            </a:r>
            <a:r>
              <a:rPr lang="en-GB" dirty="0" err="1">
                <a:latin typeface="+mj-lt"/>
              </a:rPr>
              <a:t>için</a:t>
            </a:r>
            <a:r>
              <a:rPr lang="en-GB" dirty="0">
                <a:latin typeface="+mj-lt"/>
              </a:rPr>
              <a:t> </a:t>
            </a:r>
            <a:r>
              <a:rPr lang="en-GB" dirty="0" err="1">
                <a:latin typeface="+mj-lt"/>
              </a:rPr>
              <a:t>veri</a:t>
            </a:r>
            <a:r>
              <a:rPr lang="en-GB" dirty="0">
                <a:latin typeface="+mj-lt"/>
              </a:rPr>
              <a:t> </a:t>
            </a:r>
            <a:r>
              <a:rPr lang="en-GB" dirty="0" err="1">
                <a:latin typeface="+mj-lt"/>
              </a:rPr>
              <a:t>madenciliği</a:t>
            </a:r>
            <a:r>
              <a:rPr lang="en-GB" dirty="0">
                <a:latin typeface="+mj-lt"/>
              </a:rPr>
              <a:t>;
. </a:t>
            </a:r>
            <a:r>
              <a:rPr lang="en-GB" dirty="0" err="1">
                <a:latin typeface="+mj-lt"/>
              </a:rPr>
              <a:t>Birbirine</a:t>
            </a:r>
            <a:r>
              <a:rPr lang="en-GB" dirty="0">
                <a:latin typeface="+mj-lt"/>
              </a:rPr>
              <a:t> </a:t>
            </a:r>
            <a:r>
              <a:rPr lang="en-GB" dirty="0" err="1">
                <a:latin typeface="+mj-lt"/>
              </a:rPr>
              <a:t>bağlı</a:t>
            </a:r>
            <a:r>
              <a:rPr lang="en-GB" dirty="0">
                <a:latin typeface="+mj-lt"/>
              </a:rPr>
              <a:t> ve </a:t>
            </a:r>
            <a:r>
              <a:rPr lang="en-GB" dirty="0" err="1">
                <a:latin typeface="+mj-lt"/>
              </a:rPr>
              <a:t>kontrollü</a:t>
            </a:r>
            <a:r>
              <a:rPr lang="en-GB" dirty="0">
                <a:latin typeface="+mj-lt"/>
              </a:rPr>
              <a:t> </a:t>
            </a:r>
            <a:r>
              <a:rPr lang="en-GB" dirty="0" err="1">
                <a:latin typeface="+mj-lt"/>
              </a:rPr>
              <a:t>üretim</a:t>
            </a:r>
            <a:r>
              <a:rPr lang="en-GB" dirty="0">
                <a:latin typeface="+mj-lt"/>
              </a:rPr>
              <a:t> </a:t>
            </a:r>
            <a:r>
              <a:rPr lang="en-GB" dirty="0" err="1">
                <a:latin typeface="+mj-lt"/>
              </a:rPr>
              <a:t>süreçlerine</a:t>
            </a:r>
            <a:r>
              <a:rPr lang="en-GB" dirty="0">
                <a:latin typeface="+mj-lt"/>
              </a:rPr>
              <a:t> </a:t>
            </a:r>
            <a:r>
              <a:rPr lang="en-GB" dirty="0" err="1">
                <a:latin typeface="+mj-lt"/>
              </a:rPr>
              <a:t>dayalı</a:t>
            </a:r>
            <a:r>
              <a:rPr lang="en-GB" dirty="0">
                <a:latin typeface="+mj-lt"/>
              </a:rPr>
              <a:t> </a:t>
            </a:r>
            <a:r>
              <a:rPr lang="en-GB" dirty="0" err="1">
                <a:latin typeface="+mj-lt"/>
              </a:rPr>
              <a:t>kurumsal</a:t>
            </a:r>
            <a:r>
              <a:rPr lang="en-GB" dirty="0">
                <a:latin typeface="+mj-lt"/>
              </a:rPr>
              <a:t> </a:t>
            </a:r>
            <a:r>
              <a:rPr lang="en-GB" dirty="0" err="1">
                <a:latin typeface="+mj-lt"/>
              </a:rPr>
              <a:t>kaynak</a:t>
            </a:r>
            <a:r>
              <a:rPr lang="en-GB" dirty="0">
                <a:latin typeface="+mj-lt"/>
              </a:rPr>
              <a:t> </a:t>
            </a:r>
            <a:r>
              <a:rPr lang="en-GB" dirty="0" err="1">
                <a:latin typeface="+mj-lt"/>
              </a:rPr>
              <a:t>planlaması</a:t>
            </a:r>
            <a:r>
              <a:rPr lang="en-GB" dirty="0">
                <a:latin typeface="+mj-lt"/>
              </a:rPr>
              <a:t> (ERP) ve </a:t>
            </a:r>
            <a:r>
              <a:rPr lang="en-GB" dirty="0" err="1">
                <a:latin typeface="+mj-lt"/>
              </a:rPr>
              <a:t>iş</a:t>
            </a:r>
            <a:r>
              <a:rPr lang="en-GB" dirty="0">
                <a:latin typeface="+mj-lt"/>
              </a:rPr>
              <a:t> </a:t>
            </a:r>
            <a:r>
              <a:rPr lang="en-GB" dirty="0" err="1">
                <a:latin typeface="+mj-lt"/>
              </a:rPr>
              <a:t>zekası</a:t>
            </a:r>
            <a:r>
              <a:rPr lang="en-GB" dirty="0">
                <a:latin typeface="+mj-lt"/>
              </a:rPr>
              <a:t>;
. Her </a:t>
            </a:r>
            <a:r>
              <a:rPr lang="en-GB" dirty="0" err="1">
                <a:latin typeface="+mj-lt"/>
              </a:rPr>
              <a:t>şeyin</a:t>
            </a:r>
            <a:r>
              <a:rPr lang="en-GB" dirty="0">
                <a:latin typeface="+mj-lt"/>
              </a:rPr>
              <a:t> </a:t>
            </a:r>
            <a:r>
              <a:rPr lang="en-GB" dirty="0" err="1">
                <a:latin typeface="+mj-lt"/>
              </a:rPr>
              <a:t>birbirine</a:t>
            </a:r>
            <a:r>
              <a:rPr lang="en-GB" dirty="0">
                <a:latin typeface="+mj-lt"/>
              </a:rPr>
              <a:t> </a:t>
            </a:r>
            <a:r>
              <a:rPr lang="en-GB" dirty="0" err="1">
                <a:latin typeface="+mj-lt"/>
              </a:rPr>
              <a:t>bağlı</a:t>
            </a:r>
            <a:r>
              <a:rPr lang="en-GB" dirty="0">
                <a:latin typeface="+mj-lt"/>
              </a:rPr>
              <a:t> </a:t>
            </a:r>
            <a:r>
              <a:rPr lang="en-GB" dirty="0" err="1">
                <a:latin typeface="+mj-lt"/>
              </a:rPr>
              <a:t>olduğu</a:t>
            </a:r>
            <a:r>
              <a:rPr lang="en-GB" dirty="0">
                <a:latin typeface="+mj-lt"/>
              </a:rPr>
              <a:t> </a:t>
            </a:r>
            <a:r>
              <a:rPr lang="en-GB" dirty="0" err="1">
                <a:latin typeface="+mj-lt"/>
              </a:rPr>
              <a:t>akıllı</a:t>
            </a:r>
            <a:r>
              <a:rPr lang="en-GB" dirty="0">
                <a:latin typeface="+mj-lt"/>
              </a:rPr>
              <a:t> </a:t>
            </a:r>
            <a:r>
              <a:rPr lang="en-GB" dirty="0" err="1">
                <a:latin typeface="+mj-lt"/>
              </a:rPr>
              <a:t>fabrikalar</a:t>
            </a:r>
            <a:r>
              <a:rPr lang="en-GB" dirty="0">
                <a:latin typeface="+mj-lt"/>
              </a:rPr>
              <a:t> CPS, IoT ve </a:t>
            </a:r>
            <a:r>
              <a:rPr lang="en-GB" dirty="0" err="1">
                <a:latin typeface="+mj-lt"/>
              </a:rPr>
              <a:t>bulut</a:t>
            </a:r>
            <a:r>
              <a:rPr lang="en-GB" dirty="0">
                <a:latin typeface="+mj-lt"/>
              </a:rPr>
              <a:t> </a:t>
            </a:r>
            <a:r>
              <a:rPr lang="en-GB" dirty="0" err="1">
                <a:latin typeface="+mj-lt"/>
              </a:rPr>
              <a:t>bilişim</a:t>
            </a:r>
            <a:r>
              <a:rPr lang="en-GB" dirty="0">
                <a:latin typeface="+mj-lt"/>
              </a:rPr>
              <a:t> </a:t>
            </a:r>
            <a:r>
              <a:rPr lang="en-GB" dirty="0" err="1">
                <a:latin typeface="+mj-lt"/>
              </a:rPr>
              <a:t>üzerinde</a:t>
            </a:r>
            <a:r>
              <a:rPr lang="en-GB" dirty="0">
                <a:latin typeface="+mj-lt"/>
              </a:rPr>
              <a:t> </a:t>
            </a:r>
            <a:r>
              <a:rPr lang="en-GB" dirty="0" err="1">
                <a:latin typeface="+mj-lt"/>
              </a:rPr>
              <a:t>desteklenir</a:t>
            </a:r>
            <a:r>
              <a:rPr lang="en-GB" dirty="0">
                <a:latin typeface="+mj-lt"/>
              </a:rPr>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9</a:t>
            </a:fld>
            <a:endParaRPr lang="en-GB"/>
          </a:p>
        </p:txBody>
      </p:sp>
    </p:spTree>
    <p:extLst>
      <p:ext uri="{BB962C8B-B14F-4D97-AF65-F5344CB8AC3E}">
        <p14:creationId xmlns:p14="http://schemas.microsoft.com/office/powerpoint/2010/main" val="1982303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4A8F6A0-7CF6-FEBE-4132-85B7BB25AC73}"/>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GB"/>
          </a:p>
        </p:txBody>
      </p:sp>
      <p:sp>
        <p:nvSpPr>
          <p:cNvPr id="3" name="Subtitlu 2">
            <a:extLst>
              <a:ext uri="{FF2B5EF4-FFF2-40B4-BE49-F238E27FC236}">
                <a16:creationId xmlns:a16="http://schemas.microsoft.com/office/drawing/2014/main" id="{40B1B44F-884C-B6FE-600E-59D86C35A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GB"/>
          </a:p>
        </p:txBody>
      </p:sp>
      <p:sp>
        <p:nvSpPr>
          <p:cNvPr id="4" name="Substituent dată 3">
            <a:extLst>
              <a:ext uri="{FF2B5EF4-FFF2-40B4-BE49-F238E27FC236}">
                <a16:creationId xmlns:a16="http://schemas.microsoft.com/office/drawing/2014/main" id="{26FEECFB-5A19-6346-CC8C-1FE2390B151D}"/>
              </a:ext>
            </a:extLst>
          </p:cNvPr>
          <p:cNvSpPr>
            <a:spLocks noGrp="1"/>
          </p:cNvSpPr>
          <p:nvPr>
            <p:ph type="dt" sz="half" idx="10"/>
          </p:nvPr>
        </p:nvSpPr>
        <p:spPr/>
        <p:txBody>
          <a:bodyPr/>
          <a:lstStyle/>
          <a:p>
            <a:fld id="{1218B099-8694-4A78-838E-0C7D3BE826D4}" type="datetimeFigureOut">
              <a:rPr lang="en-GB" smtClean="0"/>
              <a:t>18/10/2024</a:t>
            </a:fld>
            <a:endParaRPr lang="en-GB"/>
          </a:p>
        </p:txBody>
      </p:sp>
      <p:sp>
        <p:nvSpPr>
          <p:cNvPr id="5" name="Substituent subsol 4">
            <a:extLst>
              <a:ext uri="{FF2B5EF4-FFF2-40B4-BE49-F238E27FC236}">
                <a16:creationId xmlns:a16="http://schemas.microsoft.com/office/drawing/2014/main" id="{A1993146-3A26-AC04-3663-FCC7F15EF536}"/>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05DD0DB8-320E-5676-4B37-10CA496EBF73}"/>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7717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3C95B2B-1E00-8996-6D72-D73215CD9BD0}"/>
              </a:ext>
            </a:extLst>
          </p:cNvPr>
          <p:cNvSpPr>
            <a:spLocks noGrp="1"/>
          </p:cNvSpPr>
          <p:nvPr>
            <p:ph type="title"/>
          </p:nvPr>
        </p:nvSpPr>
        <p:spPr/>
        <p:txBody>
          <a:bodyPr/>
          <a:lstStyle/>
          <a:p>
            <a:r>
              <a:rPr lang="ro-RO"/>
              <a:t>Faceți clic pentru a edita stilul de titlu coordonator</a:t>
            </a:r>
            <a:endParaRPr lang="en-GB"/>
          </a:p>
        </p:txBody>
      </p:sp>
      <p:sp>
        <p:nvSpPr>
          <p:cNvPr id="3" name="Substituent text vertical 2">
            <a:extLst>
              <a:ext uri="{FF2B5EF4-FFF2-40B4-BE49-F238E27FC236}">
                <a16:creationId xmlns:a16="http://schemas.microsoft.com/office/drawing/2014/main" id="{D5FBCB5D-05B8-53F2-0046-857A5877271F}"/>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04AFDA19-2A79-66CA-F2E0-6948B3438EF7}"/>
              </a:ext>
            </a:extLst>
          </p:cNvPr>
          <p:cNvSpPr>
            <a:spLocks noGrp="1"/>
          </p:cNvSpPr>
          <p:nvPr>
            <p:ph type="dt" sz="half" idx="10"/>
          </p:nvPr>
        </p:nvSpPr>
        <p:spPr/>
        <p:txBody>
          <a:bodyPr/>
          <a:lstStyle/>
          <a:p>
            <a:fld id="{1218B099-8694-4A78-838E-0C7D3BE826D4}" type="datetimeFigureOut">
              <a:rPr lang="en-GB" smtClean="0"/>
              <a:t>18/10/2024</a:t>
            </a:fld>
            <a:endParaRPr lang="en-GB"/>
          </a:p>
        </p:txBody>
      </p:sp>
      <p:sp>
        <p:nvSpPr>
          <p:cNvPr id="5" name="Substituent subsol 4">
            <a:extLst>
              <a:ext uri="{FF2B5EF4-FFF2-40B4-BE49-F238E27FC236}">
                <a16:creationId xmlns:a16="http://schemas.microsoft.com/office/drawing/2014/main" id="{1B4DCD60-4ECF-D8AB-8962-335B4EBD5953}"/>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CE2C54F9-A4B0-2F11-C448-300D4A019279}"/>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96673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81DF5753-43BD-FFBA-D51D-6361C3848B44}"/>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GB"/>
          </a:p>
        </p:txBody>
      </p:sp>
      <p:sp>
        <p:nvSpPr>
          <p:cNvPr id="3" name="Substituent text vertical 2">
            <a:extLst>
              <a:ext uri="{FF2B5EF4-FFF2-40B4-BE49-F238E27FC236}">
                <a16:creationId xmlns:a16="http://schemas.microsoft.com/office/drawing/2014/main" id="{50A1F99B-B3B3-1177-26D0-471AB5BAA9D6}"/>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A4AF3A2D-8089-15A2-AAE9-2DA6D59F3320}"/>
              </a:ext>
            </a:extLst>
          </p:cNvPr>
          <p:cNvSpPr>
            <a:spLocks noGrp="1"/>
          </p:cNvSpPr>
          <p:nvPr>
            <p:ph type="dt" sz="half" idx="10"/>
          </p:nvPr>
        </p:nvSpPr>
        <p:spPr/>
        <p:txBody>
          <a:bodyPr/>
          <a:lstStyle/>
          <a:p>
            <a:fld id="{1218B099-8694-4A78-838E-0C7D3BE826D4}" type="datetimeFigureOut">
              <a:rPr lang="en-GB" smtClean="0"/>
              <a:t>18/10/2024</a:t>
            </a:fld>
            <a:endParaRPr lang="en-GB"/>
          </a:p>
        </p:txBody>
      </p:sp>
      <p:sp>
        <p:nvSpPr>
          <p:cNvPr id="5" name="Substituent subsol 4">
            <a:extLst>
              <a:ext uri="{FF2B5EF4-FFF2-40B4-BE49-F238E27FC236}">
                <a16:creationId xmlns:a16="http://schemas.microsoft.com/office/drawing/2014/main" id="{3ED2A8F3-AA39-5485-E8CF-3EEBE758945C}"/>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A27D9F56-7C95-1D53-AB46-C8002FA84557}"/>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70416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1B240E8-C8A1-0F84-0E1E-C48B64824F81}"/>
              </a:ext>
            </a:extLst>
          </p:cNvPr>
          <p:cNvSpPr>
            <a:spLocks noGrp="1"/>
          </p:cNvSpPr>
          <p:nvPr>
            <p:ph type="title"/>
          </p:nvPr>
        </p:nvSpPr>
        <p:spPr/>
        <p:txBody>
          <a:body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79CC3A21-55DC-464F-AE35-11DF0FB8454D}"/>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3A0FD5ED-23AA-61BF-B3EA-FCEE2017DDA4}"/>
              </a:ext>
            </a:extLst>
          </p:cNvPr>
          <p:cNvSpPr>
            <a:spLocks noGrp="1"/>
          </p:cNvSpPr>
          <p:nvPr>
            <p:ph type="dt" sz="half" idx="10"/>
          </p:nvPr>
        </p:nvSpPr>
        <p:spPr/>
        <p:txBody>
          <a:bodyPr/>
          <a:lstStyle/>
          <a:p>
            <a:fld id="{1218B099-8694-4A78-838E-0C7D3BE826D4}" type="datetimeFigureOut">
              <a:rPr lang="en-GB" smtClean="0"/>
              <a:t>18/10/2024</a:t>
            </a:fld>
            <a:endParaRPr lang="en-GB"/>
          </a:p>
        </p:txBody>
      </p:sp>
      <p:sp>
        <p:nvSpPr>
          <p:cNvPr id="5" name="Substituent subsol 4">
            <a:extLst>
              <a:ext uri="{FF2B5EF4-FFF2-40B4-BE49-F238E27FC236}">
                <a16:creationId xmlns:a16="http://schemas.microsoft.com/office/drawing/2014/main" id="{8D505BC4-5AC2-CFC4-FCCD-CD2DB974C003}"/>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E6E776B8-A8E8-5388-CDA5-2E86D1111476}"/>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260229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1D07411-E855-5A66-DB49-432BA8F7912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F5E803EB-A5EA-18FA-6B6B-F401BF603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446DCF2-D620-0563-16C2-6F73BB2CBB74}"/>
              </a:ext>
            </a:extLst>
          </p:cNvPr>
          <p:cNvSpPr>
            <a:spLocks noGrp="1"/>
          </p:cNvSpPr>
          <p:nvPr>
            <p:ph type="dt" sz="half" idx="10"/>
          </p:nvPr>
        </p:nvSpPr>
        <p:spPr/>
        <p:txBody>
          <a:bodyPr/>
          <a:lstStyle/>
          <a:p>
            <a:fld id="{1218B099-8694-4A78-838E-0C7D3BE826D4}" type="datetimeFigureOut">
              <a:rPr lang="en-GB" smtClean="0"/>
              <a:t>18/10/2024</a:t>
            </a:fld>
            <a:endParaRPr lang="en-GB"/>
          </a:p>
        </p:txBody>
      </p:sp>
      <p:sp>
        <p:nvSpPr>
          <p:cNvPr id="5" name="Substituent subsol 4">
            <a:extLst>
              <a:ext uri="{FF2B5EF4-FFF2-40B4-BE49-F238E27FC236}">
                <a16:creationId xmlns:a16="http://schemas.microsoft.com/office/drawing/2014/main" id="{17021D3C-57DC-DDE6-63BD-BE742749E1E8}"/>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DE6137E9-75D7-D552-70CC-0DA355ABC0AC}"/>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4303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C0B90C5-41DD-5975-31BF-800CF6C14B8F}"/>
              </a:ext>
            </a:extLst>
          </p:cNvPr>
          <p:cNvSpPr>
            <a:spLocks noGrp="1"/>
          </p:cNvSpPr>
          <p:nvPr>
            <p:ph type="title"/>
          </p:nvPr>
        </p:nvSpPr>
        <p:spPr/>
        <p:txBody>
          <a:body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C01F207C-BE21-C3C8-B31F-8391C6B04E8B}"/>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conținut 3">
            <a:extLst>
              <a:ext uri="{FF2B5EF4-FFF2-40B4-BE49-F238E27FC236}">
                <a16:creationId xmlns:a16="http://schemas.microsoft.com/office/drawing/2014/main" id="{5495012C-2ACD-0BE7-63FB-3B5B41CD8CFB}"/>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5" name="Substituent dată 4">
            <a:extLst>
              <a:ext uri="{FF2B5EF4-FFF2-40B4-BE49-F238E27FC236}">
                <a16:creationId xmlns:a16="http://schemas.microsoft.com/office/drawing/2014/main" id="{26C08CEC-04AC-AAB2-7EE9-D3E17816BEFC}"/>
              </a:ext>
            </a:extLst>
          </p:cNvPr>
          <p:cNvSpPr>
            <a:spLocks noGrp="1"/>
          </p:cNvSpPr>
          <p:nvPr>
            <p:ph type="dt" sz="half" idx="10"/>
          </p:nvPr>
        </p:nvSpPr>
        <p:spPr/>
        <p:txBody>
          <a:bodyPr/>
          <a:lstStyle/>
          <a:p>
            <a:fld id="{1218B099-8694-4A78-838E-0C7D3BE826D4}" type="datetimeFigureOut">
              <a:rPr lang="en-GB" smtClean="0"/>
              <a:t>18/10/2024</a:t>
            </a:fld>
            <a:endParaRPr lang="en-GB"/>
          </a:p>
        </p:txBody>
      </p:sp>
      <p:sp>
        <p:nvSpPr>
          <p:cNvPr id="6" name="Substituent subsol 5">
            <a:extLst>
              <a:ext uri="{FF2B5EF4-FFF2-40B4-BE49-F238E27FC236}">
                <a16:creationId xmlns:a16="http://schemas.microsoft.com/office/drawing/2014/main" id="{39AC4284-69BC-8B93-BE65-55232919A05E}"/>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99C36532-C710-9784-6BA5-F7A119613827}"/>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27044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714DE57-36AB-146E-D39B-16F8B29D2BD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4A621E76-0AF1-2E68-8132-793A50584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BD5C1C07-FC96-B78E-6C60-D73FE8F821CB}"/>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5" name="Substituent text 4">
            <a:extLst>
              <a:ext uri="{FF2B5EF4-FFF2-40B4-BE49-F238E27FC236}">
                <a16:creationId xmlns:a16="http://schemas.microsoft.com/office/drawing/2014/main" id="{738FE645-397C-B397-BEFB-3B1C3A222F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E0C838C3-9DF8-3879-3B59-671664FE7EBC}"/>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7" name="Substituent dată 6">
            <a:extLst>
              <a:ext uri="{FF2B5EF4-FFF2-40B4-BE49-F238E27FC236}">
                <a16:creationId xmlns:a16="http://schemas.microsoft.com/office/drawing/2014/main" id="{DBF8A89D-3674-7E54-4DF1-01B97E48E87A}"/>
              </a:ext>
            </a:extLst>
          </p:cNvPr>
          <p:cNvSpPr>
            <a:spLocks noGrp="1"/>
          </p:cNvSpPr>
          <p:nvPr>
            <p:ph type="dt" sz="half" idx="10"/>
          </p:nvPr>
        </p:nvSpPr>
        <p:spPr/>
        <p:txBody>
          <a:bodyPr/>
          <a:lstStyle/>
          <a:p>
            <a:fld id="{1218B099-8694-4A78-838E-0C7D3BE826D4}" type="datetimeFigureOut">
              <a:rPr lang="en-GB" smtClean="0"/>
              <a:t>18/10/2024</a:t>
            </a:fld>
            <a:endParaRPr lang="en-GB"/>
          </a:p>
        </p:txBody>
      </p:sp>
      <p:sp>
        <p:nvSpPr>
          <p:cNvPr id="8" name="Substituent subsol 7">
            <a:extLst>
              <a:ext uri="{FF2B5EF4-FFF2-40B4-BE49-F238E27FC236}">
                <a16:creationId xmlns:a16="http://schemas.microsoft.com/office/drawing/2014/main" id="{A241DBA5-EEB5-00EA-601A-F59848F6C923}"/>
              </a:ext>
            </a:extLst>
          </p:cNvPr>
          <p:cNvSpPr>
            <a:spLocks noGrp="1"/>
          </p:cNvSpPr>
          <p:nvPr>
            <p:ph type="ftr" sz="quarter" idx="11"/>
          </p:nvPr>
        </p:nvSpPr>
        <p:spPr/>
        <p:txBody>
          <a:bodyPr/>
          <a:lstStyle/>
          <a:p>
            <a:endParaRPr lang="en-GB"/>
          </a:p>
        </p:txBody>
      </p:sp>
      <p:sp>
        <p:nvSpPr>
          <p:cNvPr id="9" name="Substituent număr diapozitiv 8">
            <a:extLst>
              <a:ext uri="{FF2B5EF4-FFF2-40B4-BE49-F238E27FC236}">
                <a16:creationId xmlns:a16="http://schemas.microsoft.com/office/drawing/2014/main" id="{B7528812-75C9-1B14-2994-E812218681CF}"/>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381048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0B501E3-AE65-64D7-7488-3A8863D401DD}"/>
              </a:ext>
            </a:extLst>
          </p:cNvPr>
          <p:cNvSpPr>
            <a:spLocks noGrp="1"/>
          </p:cNvSpPr>
          <p:nvPr>
            <p:ph type="title"/>
          </p:nvPr>
        </p:nvSpPr>
        <p:spPr/>
        <p:txBody>
          <a:bodyPr/>
          <a:lstStyle/>
          <a:p>
            <a:r>
              <a:rPr lang="ro-RO"/>
              <a:t>Faceți clic pentru a edita stilul de titlu coordonator</a:t>
            </a:r>
            <a:endParaRPr lang="en-GB"/>
          </a:p>
        </p:txBody>
      </p:sp>
      <p:sp>
        <p:nvSpPr>
          <p:cNvPr id="3" name="Substituent dată 2">
            <a:extLst>
              <a:ext uri="{FF2B5EF4-FFF2-40B4-BE49-F238E27FC236}">
                <a16:creationId xmlns:a16="http://schemas.microsoft.com/office/drawing/2014/main" id="{2864FEAE-8BD7-38DA-EE5A-98B85F68FBF8}"/>
              </a:ext>
            </a:extLst>
          </p:cNvPr>
          <p:cNvSpPr>
            <a:spLocks noGrp="1"/>
          </p:cNvSpPr>
          <p:nvPr>
            <p:ph type="dt" sz="half" idx="10"/>
          </p:nvPr>
        </p:nvSpPr>
        <p:spPr/>
        <p:txBody>
          <a:bodyPr/>
          <a:lstStyle/>
          <a:p>
            <a:fld id="{1218B099-8694-4A78-838E-0C7D3BE826D4}" type="datetimeFigureOut">
              <a:rPr lang="en-GB" smtClean="0"/>
              <a:t>18/10/2024</a:t>
            </a:fld>
            <a:endParaRPr lang="en-GB"/>
          </a:p>
        </p:txBody>
      </p:sp>
      <p:sp>
        <p:nvSpPr>
          <p:cNvPr id="4" name="Substituent subsol 3">
            <a:extLst>
              <a:ext uri="{FF2B5EF4-FFF2-40B4-BE49-F238E27FC236}">
                <a16:creationId xmlns:a16="http://schemas.microsoft.com/office/drawing/2014/main" id="{83C2C6E8-61C0-2668-05C5-39427FBF3A07}"/>
              </a:ext>
            </a:extLst>
          </p:cNvPr>
          <p:cNvSpPr>
            <a:spLocks noGrp="1"/>
          </p:cNvSpPr>
          <p:nvPr>
            <p:ph type="ftr" sz="quarter" idx="11"/>
          </p:nvPr>
        </p:nvSpPr>
        <p:spPr/>
        <p:txBody>
          <a:bodyPr/>
          <a:lstStyle/>
          <a:p>
            <a:endParaRPr lang="en-GB"/>
          </a:p>
        </p:txBody>
      </p:sp>
      <p:sp>
        <p:nvSpPr>
          <p:cNvPr id="5" name="Substituent număr diapozitiv 4">
            <a:extLst>
              <a:ext uri="{FF2B5EF4-FFF2-40B4-BE49-F238E27FC236}">
                <a16:creationId xmlns:a16="http://schemas.microsoft.com/office/drawing/2014/main" id="{CF794F9C-7CDE-2203-B1B6-BB74149827A5}"/>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07204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30AFFEDE-5F82-4CF9-C5AF-2AF90ACC8805}"/>
              </a:ext>
            </a:extLst>
          </p:cNvPr>
          <p:cNvSpPr>
            <a:spLocks noGrp="1"/>
          </p:cNvSpPr>
          <p:nvPr>
            <p:ph type="dt" sz="half" idx="10"/>
          </p:nvPr>
        </p:nvSpPr>
        <p:spPr/>
        <p:txBody>
          <a:bodyPr/>
          <a:lstStyle/>
          <a:p>
            <a:fld id="{1218B099-8694-4A78-838E-0C7D3BE826D4}" type="datetimeFigureOut">
              <a:rPr lang="en-GB" smtClean="0"/>
              <a:t>18/10/2024</a:t>
            </a:fld>
            <a:endParaRPr lang="en-GB"/>
          </a:p>
        </p:txBody>
      </p:sp>
      <p:sp>
        <p:nvSpPr>
          <p:cNvPr id="3" name="Substituent subsol 2">
            <a:extLst>
              <a:ext uri="{FF2B5EF4-FFF2-40B4-BE49-F238E27FC236}">
                <a16:creationId xmlns:a16="http://schemas.microsoft.com/office/drawing/2014/main" id="{60D2BAEB-76CF-5F86-A875-A1306BE9E76D}"/>
              </a:ext>
            </a:extLst>
          </p:cNvPr>
          <p:cNvSpPr>
            <a:spLocks noGrp="1"/>
          </p:cNvSpPr>
          <p:nvPr>
            <p:ph type="ftr" sz="quarter" idx="11"/>
          </p:nvPr>
        </p:nvSpPr>
        <p:spPr/>
        <p:txBody>
          <a:bodyPr/>
          <a:lstStyle/>
          <a:p>
            <a:endParaRPr lang="en-GB"/>
          </a:p>
        </p:txBody>
      </p:sp>
      <p:sp>
        <p:nvSpPr>
          <p:cNvPr id="4" name="Substituent număr diapozitiv 3">
            <a:extLst>
              <a:ext uri="{FF2B5EF4-FFF2-40B4-BE49-F238E27FC236}">
                <a16:creationId xmlns:a16="http://schemas.microsoft.com/office/drawing/2014/main" id="{A89888DD-E01E-BEDE-FBDA-E0B077D0B55B}"/>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46417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A43A084-6299-88E6-20EB-755DD62543C3}"/>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CE533339-6ACC-9CE6-1362-CE34D2DF7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text 3">
            <a:extLst>
              <a:ext uri="{FF2B5EF4-FFF2-40B4-BE49-F238E27FC236}">
                <a16:creationId xmlns:a16="http://schemas.microsoft.com/office/drawing/2014/main" id="{45CF7ECC-2321-879B-2A37-8876F73D0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BE0CDF3-E2D1-A0C6-8717-B3F95D6AB71F}"/>
              </a:ext>
            </a:extLst>
          </p:cNvPr>
          <p:cNvSpPr>
            <a:spLocks noGrp="1"/>
          </p:cNvSpPr>
          <p:nvPr>
            <p:ph type="dt" sz="half" idx="10"/>
          </p:nvPr>
        </p:nvSpPr>
        <p:spPr/>
        <p:txBody>
          <a:bodyPr/>
          <a:lstStyle/>
          <a:p>
            <a:fld id="{1218B099-8694-4A78-838E-0C7D3BE826D4}" type="datetimeFigureOut">
              <a:rPr lang="en-GB" smtClean="0"/>
              <a:t>18/10/2024</a:t>
            </a:fld>
            <a:endParaRPr lang="en-GB"/>
          </a:p>
        </p:txBody>
      </p:sp>
      <p:sp>
        <p:nvSpPr>
          <p:cNvPr id="6" name="Substituent subsol 5">
            <a:extLst>
              <a:ext uri="{FF2B5EF4-FFF2-40B4-BE49-F238E27FC236}">
                <a16:creationId xmlns:a16="http://schemas.microsoft.com/office/drawing/2014/main" id="{26C0209E-834D-F305-66C6-3E8ECC8B78A0}"/>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762A0561-8BCE-0FDE-6CB1-1AC0E6A2DF23}"/>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5393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E1DE477-E979-3336-ECAD-125CABB9EC41}"/>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GB"/>
          </a:p>
        </p:txBody>
      </p:sp>
      <p:sp>
        <p:nvSpPr>
          <p:cNvPr id="3" name="Substituent imagine 2">
            <a:extLst>
              <a:ext uri="{FF2B5EF4-FFF2-40B4-BE49-F238E27FC236}">
                <a16:creationId xmlns:a16="http://schemas.microsoft.com/office/drawing/2014/main" id="{A22FA9A5-F25C-5554-9C7B-8F8EF0E83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ubstituent text 3">
            <a:extLst>
              <a:ext uri="{FF2B5EF4-FFF2-40B4-BE49-F238E27FC236}">
                <a16:creationId xmlns:a16="http://schemas.microsoft.com/office/drawing/2014/main" id="{5B3CC94E-9411-CD84-5FF2-B56B2C4F5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99A625B-A852-9CD8-CF5D-26B83C32EF71}"/>
              </a:ext>
            </a:extLst>
          </p:cNvPr>
          <p:cNvSpPr>
            <a:spLocks noGrp="1"/>
          </p:cNvSpPr>
          <p:nvPr>
            <p:ph type="dt" sz="half" idx="10"/>
          </p:nvPr>
        </p:nvSpPr>
        <p:spPr/>
        <p:txBody>
          <a:bodyPr/>
          <a:lstStyle/>
          <a:p>
            <a:fld id="{1218B099-8694-4A78-838E-0C7D3BE826D4}" type="datetimeFigureOut">
              <a:rPr lang="en-GB" smtClean="0"/>
              <a:t>18/10/2024</a:t>
            </a:fld>
            <a:endParaRPr lang="en-GB"/>
          </a:p>
        </p:txBody>
      </p:sp>
      <p:sp>
        <p:nvSpPr>
          <p:cNvPr id="6" name="Substituent subsol 5">
            <a:extLst>
              <a:ext uri="{FF2B5EF4-FFF2-40B4-BE49-F238E27FC236}">
                <a16:creationId xmlns:a16="http://schemas.microsoft.com/office/drawing/2014/main" id="{4B51DBCE-5F5F-EAB5-4E4E-3D658E323CA2}"/>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EC26EE31-420C-EC47-C1A7-17462AE016BE}"/>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6764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9D9F43DF-6436-BA14-3429-B73F63439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F55D411D-420B-4E9F-224B-9D6D12885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75B3DAA4-5A9A-878B-BAD8-3A7E29172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8B099-8694-4A78-838E-0C7D3BE826D4}" type="datetimeFigureOut">
              <a:rPr lang="en-GB" smtClean="0"/>
              <a:t>18/10/2024</a:t>
            </a:fld>
            <a:endParaRPr lang="en-GB"/>
          </a:p>
        </p:txBody>
      </p:sp>
      <p:sp>
        <p:nvSpPr>
          <p:cNvPr id="5" name="Substituent subsol 4">
            <a:extLst>
              <a:ext uri="{FF2B5EF4-FFF2-40B4-BE49-F238E27FC236}">
                <a16:creationId xmlns:a16="http://schemas.microsoft.com/office/drawing/2014/main" id="{1385F1F3-56E1-46BC-928F-EBB58E713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ubstituent număr diapozitiv 5">
            <a:extLst>
              <a:ext uri="{FF2B5EF4-FFF2-40B4-BE49-F238E27FC236}">
                <a16:creationId xmlns:a16="http://schemas.microsoft.com/office/drawing/2014/main" id="{AFFD6740-FE9A-FE98-7FB0-D798F2FB4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D2DBD-527E-4435-A5BA-A0991C552472}" type="slidenum">
              <a:rPr lang="en-GB" smtClean="0"/>
              <a:t>‹#›</a:t>
            </a:fld>
            <a:endParaRPr lang="en-GB"/>
          </a:p>
        </p:txBody>
      </p:sp>
    </p:spTree>
    <p:extLst>
      <p:ext uri="{BB962C8B-B14F-4D97-AF65-F5344CB8AC3E}">
        <p14:creationId xmlns:p14="http://schemas.microsoft.com/office/powerpoint/2010/main" val="163685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jp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ine 26">
            <a:extLst>
              <a:ext uri="{FF2B5EF4-FFF2-40B4-BE49-F238E27FC236}">
                <a16:creationId xmlns:a16="http://schemas.microsoft.com/office/drawing/2014/main" id="{1665CBF3-E1DB-CC7C-EF90-ADEE0B49EAD9}"/>
              </a:ext>
            </a:extLst>
          </p:cNvPr>
          <p:cNvPicPr>
            <a:picLocks noChangeAspect="1"/>
          </p:cNvPicPr>
          <p:nvPr/>
        </p:nvPicPr>
        <p:blipFill rotWithShape="1">
          <a:blip r:embed="rId3">
            <a:extLst>
              <a:ext uri="{28A0092B-C50C-407E-A947-70E740481C1C}">
                <a14:useLocalDpi xmlns:a14="http://schemas.microsoft.com/office/drawing/2010/main" val="0"/>
              </a:ext>
            </a:extLst>
          </a:blip>
          <a:srcRect l="28195" t="856" r="29321" b="-856"/>
          <a:stretch/>
        </p:blipFill>
        <p:spPr>
          <a:xfrm>
            <a:off x="1" y="-1"/>
            <a:ext cx="5254752" cy="6968689"/>
          </a:xfrm>
          <a:prstGeom prst="rect">
            <a:avLst/>
          </a:prstGeom>
        </p:spPr>
      </p:pic>
      <p:sp>
        <p:nvSpPr>
          <p:cNvPr id="9" name="CasetăText 8">
            <a:extLst>
              <a:ext uri="{FF2B5EF4-FFF2-40B4-BE49-F238E27FC236}">
                <a16:creationId xmlns:a16="http://schemas.microsoft.com/office/drawing/2014/main" id="{A76F7DDE-B3D7-6534-F085-F22CEBAA630C}"/>
              </a:ext>
            </a:extLst>
          </p:cNvPr>
          <p:cNvSpPr txBox="1"/>
          <p:nvPr/>
        </p:nvSpPr>
        <p:spPr>
          <a:xfrm>
            <a:off x="5711735" y="195382"/>
            <a:ext cx="6097554" cy="830997"/>
          </a:xfrm>
          <a:prstGeom prst="rect">
            <a:avLst/>
          </a:prstGeom>
          <a:noFill/>
        </p:spPr>
        <p:txBody>
          <a:bodyPr wrap="square">
            <a:spAutoFit/>
          </a:bodyPr>
          <a:lstStyle/>
          <a:p>
            <a:pPr algn="ct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CasetăText 10">
            <a:extLst>
              <a:ext uri="{FF2B5EF4-FFF2-40B4-BE49-F238E27FC236}">
                <a16:creationId xmlns:a16="http://schemas.microsoft.com/office/drawing/2014/main" id="{622B4E98-CEC1-4092-223D-8C968E827602}"/>
              </a:ext>
            </a:extLst>
          </p:cNvPr>
          <p:cNvSpPr txBox="1"/>
          <p:nvPr/>
        </p:nvSpPr>
        <p:spPr>
          <a:xfrm>
            <a:off x="5518484" y="1524063"/>
            <a:ext cx="6290805" cy="2062103"/>
          </a:xfrm>
          <a:prstGeom prst="rect">
            <a:avLst/>
          </a:prstGeom>
          <a:noFill/>
        </p:spPr>
        <p:txBody>
          <a:bodyPr wrap="square">
            <a:spAutoFit/>
          </a:bodyPr>
          <a:lstStyle/>
          <a:p>
            <a:pPr algn="r"/>
            <a:r>
              <a:rPr lang="en-US" sz="3200" b="1" dirty="0">
                <a:solidFill>
                  <a:srgbClr val="000000"/>
                </a:solidFill>
                <a:latin typeface="Josefin Sans Bold" pitchFamily="2" charset="0"/>
                <a:ea typeface="Arial Unicode MS" panose="020B0604020202020204" pitchFamily="34" charset="-128"/>
                <a:cs typeface="Arial Unicode MS" panose="020B0604020202020204" pitchFamily="34" charset="-128"/>
              </a:rPr>
              <a:t>ULO 4. AYAKKABI ÜRETİMİNDE SÜRDÜRÜLEBİLİR UYGULAMALAR</a:t>
            </a:r>
            <a:endParaRPr lang="ro-RO" sz="3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endParaRPr>
          </a:p>
        </p:txBody>
      </p:sp>
      <p:sp>
        <p:nvSpPr>
          <p:cNvPr id="15" name="CasetăText 14">
            <a:extLst>
              <a:ext uri="{FF2B5EF4-FFF2-40B4-BE49-F238E27FC236}">
                <a16:creationId xmlns:a16="http://schemas.microsoft.com/office/drawing/2014/main" id="{C21C2A64-5F18-D0CE-A5DC-9F5CB511AC13}"/>
              </a:ext>
            </a:extLst>
          </p:cNvPr>
          <p:cNvSpPr txBox="1"/>
          <p:nvPr/>
        </p:nvSpPr>
        <p:spPr>
          <a:xfrm>
            <a:off x="5711735" y="6209914"/>
            <a:ext cx="6503436" cy="369332"/>
          </a:xfrm>
          <a:prstGeom prst="rect">
            <a:avLst/>
          </a:prstGeom>
          <a:noFill/>
        </p:spPr>
        <p:txBody>
          <a:bodyPr wrap="square">
            <a:spAutoFit/>
          </a:bodyPr>
          <a:lstStyle/>
          <a:p>
            <a:r>
              <a:rPr lang="tr-TR" b="1" dirty="0">
                <a:solidFill>
                  <a:srgbClr val="000000"/>
                </a:solidFill>
                <a:latin typeface="Josefin Sans Bold" pitchFamily="2" charset="0"/>
              </a:rPr>
              <a:t>GELİŞTİRİCİ ORTAK</a:t>
            </a:r>
            <a:r>
              <a:rPr lang="en-GB" b="1" dirty="0">
                <a:solidFill>
                  <a:srgbClr val="000000"/>
                </a:solidFill>
                <a:latin typeface="Josefin Sans Bold" pitchFamily="2" charset="0"/>
              </a:rPr>
              <a:t>: CTCP</a:t>
            </a:r>
            <a:endParaRPr lang="en-GB" dirty="0">
              <a:latin typeface="Josefin Sans Bold" pitchFamily="2" charset="0"/>
            </a:endParaRPr>
          </a:p>
        </p:txBody>
      </p:sp>
      <p:sp>
        <p:nvSpPr>
          <p:cNvPr id="17" name="CasetăText 16">
            <a:extLst>
              <a:ext uri="{FF2B5EF4-FFF2-40B4-BE49-F238E27FC236}">
                <a16:creationId xmlns:a16="http://schemas.microsoft.com/office/drawing/2014/main" id="{709BB0E2-7A9B-238D-71F0-BF3D0FE5F6B7}"/>
              </a:ext>
            </a:extLst>
          </p:cNvPr>
          <p:cNvSpPr txBox="1"/>
          <p:nvPr/>
        </p:nvSpPr>
        <p:spPr>
          <a:xfrm>
            <a:off x="382711" y="207884"/>
            <a:ext cx="4578530" cy="307777"/>
          </a:xfrm>
          <a:prstGeom prst="rect">
            <a:avLst/>
          </a:prstGeom>
          <a:noFill/>
        </p:spPr>
        <p:txBody>
          <a:bodyPr wrap="square">
            <a:spAutoFit/>
          </a:bodyPr>
          <a:lstStyle/>
          <a:p>
            <a:r>
              <a:rPr lang="en-GB" sz="1400" dirty="0">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Proje </a:t>
            </a:r>
            <a:r>
              <a:rPr lang="en-GB" sz="1400" dirty="0" err="1">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numarası</a:t>
            </a:r>
            <a:r>
              <a:rPr lang="en-GB" sz="1400" dirty="0">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 2021-1-TR01-KA220-VET-000028186</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5" name="Picture 2">
            <a:extLst>
              <a:ext uri="{FF2B5EF4-FFF2-40B4-BE49-F238E27FC236}">
                <a16:creationId xmlns:a16="http://schemas.microsoft.com/office/drawing/2014/main" id="{3219422F-A079-FB51-DA08-6781E9392D2B}"/>
              </a:ext>
            </a:extLst>
          </p:cNvPr>
          <p:cNvPicPr>
            <a:picLocks noChangeAspect="1"/>
          </p:cNvPicPr>
          <p:nvPr/>
        </p:nvPicPr>
        <p:blipFill>
          <a:blip r:embed="rId4" cstate="print"/>
          <a:srcRect r="44462" b="-212"/>
          <a:stretch>
            <a:fillRect/>
          </a:stretch>
        </p:blipFill>
        <p:spPr>
          <a:xfrm>
            <a:off x="1318955" y="6164163"/>
            <a:ext cx="2706042" cy="627578"/>
          </a:xfrm>
          <a:prstGeom prst="rect">
            <a:avLst/>
          </a:prstGeom>
        </p:spPr>
      </p:pic>
      <p:sp>
        <p:nvSpPr>
          <p:cNvPr id="28" name="CasetăText 27">
            <a:extLst>
              <a:ext uri="{FF2B5EF4-FFF2-40B4-BE49-F238E27FC236}">
                <a16:creationId xmlns:a16="http://schemas.microsoft.com/office/drawing/2014/main" id="{B46C5BE4-F30E-9481-89CD-588F98E299FB}"/>
              </a:ext>
            </a:extLst>
          </p:cNvPr>
          <p:cNvSpPr txBox="1"/>
          <p:nvPr/>
        </p:nvSpPr>
        <p:spPr>
          <a:xfrm>
            <a:off x="5305853" y="4096819"/>
            <a:ext cx="6503436" cy="707886"/>
          </a:xfrm>
          <a:prstGeom prst="rect">
            <a:avLst/>
          </a:prstGeom>
          <a:noFill/>
        </p:spPr>
        <p:txBody>
          <a:bodyPr wrap="square">
            <a:spAutoFit/>
          </a:bodyPr>
          <a:lstStyle/>
          <a:p>
            <a:pPr algn="r"/>
            <a:r>
              <a:rPr lang="en-US" sz="2000" b="1" dirty="0">
                <a:solidFill>
                  <a:srgbClr val="2D5693"/>
                </a:solidFill>
                <a:latin typeface="Josefin Sans Bold" pitchFamily="2" charset="0"/>
              </a:rPr>
              <a:t>Ders 4.2
Yeni </a:t>
            </a:r>
            <a:r>
              <a:rPr lang="en-US" sz="2000" b="1" dirty="0" err="1">
                <a:solidFill>
                  <a:srgbClr val="2D5693"/>
                </a:solidFill>
                <a:latin typeface="Josefin Sans Bold" pitchFamily="2" charset="0"/>
              </a:rPr>
              <a:t>üretim</a:t>
            </a:r>
            <a:r>
              <a:rPr lang="en-US" sz="2000" b="1" dirty="0">
                <a:solidFill>
                  <a:srgbClr val="2D5693"/>
                </a:solidFill>
                <a:latin typeface="Josefin Sans Bold" pitchFamily="2" charset="0"/>
              </a:rPr>
              <a:t> </a:t>
            </a:r>
            <a:r>
              <a:rPr lang="en-US" sz="2000" b="1" dirty="0" err="1">
                <a:solidFill>
                  <a:srgbClr val="2D5693"/>
                </a:solidFill>
                <a:latin typeface="Josefin Sans Bold" pitchFamily="2" charset="0"/>
              </a:rPr>
              <a:t>teknolojileri</a:t>
            </a:r>
            <a:r>
              <a:rPr lang="en-US" sz="2000" b="1" dirty="0">
                <a:solidFill>
                  <a:srgbClr val="2D5693"/>
                </a:solidFill>
                <a:latin typeface="Josefin Sans Bold" pitchFamily="2" charset="0"/>
              </a:rPr>
              <a:t> ve </a:t>
            </a:r>
            <a:r>
              <a:rPr lang="en-US" sz="2000" b="1" dirty="0" err="1">
                <a:solidFill>
                  <a:srgbClr val="2D5693"/>
                </a:solidFill>
                <a:latin typeface="Josefin Sans Bold" pitchFamily="2" charset="0"/>
              </a:rPr>
              <a:t>süreçleri</a:t>
            </a:r>
            <a:endParaRPr lang="en-US" sz="2000" b="1" dirty="0">
              <a:solidFill>
                <a:srgbClr val="2A4C8C"/>
              </a:solidFill>
              <a:effectLst/>
              <a:latin typeface="Josefin Sans Bold" pitchFamily="2" charset="0"/>
            </a:endParaRPr>
          </a:p>
        </p:txBody>
      </p:sp>
    </p:spTree>
    <p:extLst>
      <p:ext uri="{BB962C8B-B14F-4D97-AF65-F5344CB8AC3E}">
        <p14:creationId xmlns:p14="http://schemas.microsoft.com/office/powerpoint/2010/main" val="187739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sp>
        <p:nvSpPr>
          <p:cNvPr id="49" name="TextBox 16">
            <a:extLst>
              <a:ext uri="{FF2B5EF4-FFF2-40B4-BE49-F238E27FC236}">
                <a16:creationId xmlns:a16="http://schemas.microsoft.com/office/drawing/2014/main" id="{483E3525-C3D1-121C-836C-342C674A8710}"/>
              </a:ext>
            </a:extLst>
          </p:cNvPr>
          <p:cNvSpPr txBox="1"/>
          <p:nvPr/>
        </p:nvSpPr>
        <p:spPr>
          <a:xfrm>
            <a:off x="300620" y="665681"/>
            <a:ext cx="10200693" cy="1127232"/>
          </a:xfrm>
          <a:prstGeom prst="rect">
            <a:avLst/>
          </a:prstGeom>
        </p:spPr>
        <p:txBody>
          <a:bodyPr wrap="square" lIns="0" tIns="0" rIns="0" bIns="0" rtlCol="0" anchor="t">
            <a:spAutoFit/>
          </a:bodyPr>
          <a:lstStyle/>
          <a:p>
            <a:pPr lvl="0">
              <a:lnSpc>
                <a:spcPts val="10560"/>
              </a:lnSpc>
              <a:spcBef>
                <a:spcPct val="0"/>
              </a:spcBef>
            </a:pPr>
            <a:r>
              <a:rPr lang="en-GB" sz="2400" b="1" dirty="0">
                <a:solidFill>
                  <a:srgbClr val="2A4C8C"/>
                </a:solidFill>
                <a:latin typeface="Josefin Sans Bold" pitchFamily="2" charset="0"/>
              </a:rPr>
              <a:t>3. </a:t>
            </a:r>
            <a:r>
              <a:rPr lang="en-GB" sz="2400" b="1" dirty="0" err="1">
                <a:solidFill>
                  <a:srgbClr val="2A4C8C"/>
                </a:solidFill>
                <a:latin typeface="Josefin Sans Bold" pitchFamily="2" charset="0"/>
              </a:rPr>
              <a:t>Prototiplemeden</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kesmeye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bitirmeye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kadar</a:t>
            </a:r>
            <a:r>
              <a:rPr lang="en-GB" sz="2400" b="1" dirty="0">
                <a:solidFill>
                  <a:srgbClr val="2A4C8C"/>
                </a:solidFill>
                <a:latin typeface="Josefin Sans Bold" pitchFamily="2" charset="0"/>
              </a:rPr>
              <a:t> yeni </a:t>
            </a:r>
            <a:r>
              <a:rPr lang="en-GB" sz="2400" b="1" dirty="0" err="1">
                <a:solidFill>
                  <a:srgbClr val="2A4C8C"/>
                </a:solidFill>
                <a:latin typeface="Josefin Sans Bold" pitchFamily="2" charset="0"/>
              </a:rPr>
              <a:t>teknolojiler</a:t>
            </a:r>
            <a:endParaRPr lang="en-US" sz="2400" b="1" dirty="0">
              <a:solidFill>
                <a:schemeClr val="accent5">
                  <a:lumMod val="50000"/>
                </a:schemeClr>
              </a:solidFill>
              <a:latin typeface="Josefin Sans Bold" pitchFamily="2" charset="0"/>
            </a:endParaRPr>
          </a:p>
        </p:txBody>
      </p:sp>
      <p:grpSp>
        <p:nvGrpSpPr>
          <p:cNvPr id="37" name="Grupare 36">
            <a:extLst>
              <a:ext uri="{FF2B5EF4-FFF2-40B4-BE49-F238E27FC236}">
                <a16:creationId xmlns:a16="http://schemas.microsoft.com/office/drawing/2014/main" id="{AB17B891-D203-4063-9012-21EDA7624CA4}"/>
              </a:ext>
            </a:extLst>
          </p:cNvPr>
          <p:cNvGrpSpPr/>
          <p:nvPr/>
        </p:nvGrpSpPr>
        <p:grpSpPr>
          <a:xfrm flipH="1">
            <a:off x="2412403" y="0"/>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3" name="TextBox 16">
            <a:extLst>
              <a:ext uri="{FF2B5EF4-FFF2-40B4-BE49-F238E27FC236}">
                <a16:creationId xmlns:a16="http://schemas.microsoft.com/office/drawing/2014/main" id="{2BEF2B8E-BB4F-6934-446E-DBCC3A396E13}"/>
              </a:ext>
            </a:extLst>
          </p:cNvPr>
          <p:cNvSpPr txBox="1"/>
          <p:nvPr/>
        </p:nvSpPr>
        <p:spPr>
          <a:xfrm>
            <a:off x="190583" y="1519770"/>
            <a:ext cx="11153692" cy="1127232"/>
          </a:xfrm>
          <a:prstGeom prst="rect">
            <a:avLst/>
          </a:prstGeom>
        </p:spPr>
        <p:txBody>
          <a:bodyPr wrap="square" lIns="0" tIns="0" rIns="0" bIns="0" rtlCol="0" anchor="t">
            <a:spAutoFit/>
          </a:bodyPr>
          <a:lstStyle/>
          <a:p>
            <a:pPr lvl="0">
              <a:lnSpc>
                <a:spcPts val="10560"/>
              </a:lnSpc>
              <a:spcBef>
                <a:spcPct val="0"/>
              </a:spcBef>
            </a:pPr>
            <a:r>
              <a:rPr lang="en-US" sz="2400" dirty="0" err="1">
                <a:solidFill>
                  <a:srgbClr val="2A4C8C"/>
                </a:solidFill>
                <a:latin typeface="Josefin Sans Bold" pitchFamily="2" charset="0"/>
              </a:rPr>
              <a:t>Prototipleme</a:t>
            </a:r>
            <a:endParaRPr lang="en-US" sz="2400" dirty="0">
              <a:solidFill>
                <a:srgbClr val="2A4C8C"/>
              </a:solidFill>
              <a:latin typeface="Josefin Sans Bold" pitchFamily="2" charset="0"/>
            </a:endParaRPr>
          </a:p>
        </p:txBody>
      </p:sp>
      <p:pic>
        <p:nvPicPr>
          <p:cNvPr id="1026" name="Picture 2" descr="CAD 3D para calçado | Noticias | CTCP">
            <a:extLst>
              <a:ext uri="{FF2B5EF4-FFF2-40B4-BE49-F238E27FC236}">
                <a16:creationId xmlns:a16="http://schemas.microsoft.com/office/drawing/2014/main" id="{8D5413AD-044F-D993-302F-9BDD34B363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6277" y="3673752"/>
            <a:ext cx="3878908" cy="27210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C14B4BF4-C0D2-41AE-9EF0-E0283B4BE768}"/>
              </a:ext>
            </a:extLst>
          </p:cNvPr>
          <p:cNvPicPr>
            <a:picLocks noChangeAspect="1"/>
          </p:cNvPicPr>
          <p:nvPr/>
        </p:nvPicPr>
        <p:blipFill>
          <a:blip r:embed="rId6"/>
          <a:stretch>
            <a:fillRect/>
          </a:stretch>
        </p:blipFill>
        <p:spPr>
          <a:xfrm>
            <a:off x="512165" y="2617204"/>
            <a:ext cx="4081539" cy="2721026"/>
          </a:xfrm>
          <a:prstGeom prst="rect">
            <a:avLst/>
          </a:prstGeom>
        </p:spPr>
      </p:pic>
      <p:sp>
        <p:nvSpPr>
          <p:cNvPr id="6" name="CaixaDeTexto 5">
            <a:extLst>
              <a:ext uri="{FF2B5EF4-FFF2-40B4-BE49-F238E27FC236}">
                <a16:creationId xmlns:a16="http://schemas.microsoft.com/office/drawing/2014/main" id="{3C5AC8D8-4D7D-4FC4-95E5-85CC295A10ED}"/>
              </a:ext>
            </a:extLst>
          </p:cNvPr>
          <p:cNvSpPr txBox="1"/>
          <p:nvPr/>
        </p:nvSpPr>
        <p:spPr>
          <a:xfrm>
            <a:off x="541126" y="5504730"/>
            <a:ext cx="3964040" cy="523220"/>
          </a:xfrm>
          <a:prstGeom prst="rect">
            <a:avLst/>
          </a:prstGeom>
          <a:noFill/>
        </p:spPr>
        <p:txBody>
          <a:bodyPr wrap="square">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400" dirty="0">
                <a:latin typeface="+mj-lt"/>
              </a:rPr>
              <a:t>https://www.mindtech.pt/images/solutions/viewer/mindCAD-viewer.jpg</a:t>
            </a:r>
          </a:p>
        </p:txBody>
      </p:sp>
    </p:spTree>
    <p:extLst>
      <p:ext uri="{BB962C8B-B14F-4D97-AF65-F5344CB8AC3E}">
        <p14:creationId xmlns:p14="http://schemas.microsoft.com/office/powerpoint/2010/main" val="32025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b="0" i="0" u="none" strike="noStrike" dirty="0">
                  <a:solidFill>
                    <a:srgbClr val="2D5693"/>
                  </a:solidFill>
                  <a:effectLst/>
                  <a:latin typeface="Arial Unicode MS" panose="020B0604020202020204" pitchFamily="34" charset="-128"/>
                  <a:ea typeface="Arial Unicode MS" panose="020B0604020202020204" pitchFamily="34" charset="-128"/>
                  <a:cs typeface="Arial Unicode MS" panose="020B0604020202020204" pitchFamily="34" charset="-128"/>
                </a:rPr>
                <a:t>SHOEDES – New footwear designer qualifications for sustainable products that comply with the emerging demands of circular economy</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D09F0E9F-6630-8DE7-5398-89F52F9DE28B}"/>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271C449B-7177-37F1-6D9C-D54E67742A18}"/>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7CAAB276-3BFE-1548-7D30-263539D96690}"/>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6">
            <a:extLst>
              <a:ext uri="{FF2B5EF4-FFF2-40B4-BE49-F238E27FC236}">
                <a16:creationId xmlns:a16="http://schemas.microsoft.com/office/drawing/2014/main" id="{EC03FCC1-511D-B1EF-6712-FF50F4C83B9D}"/>
              </a:ext>
            </a:extLst>
          </p:cNvPr>
          <p:cNvSpPr txBox="1"/>
          <p:nvPr/>
        </p:nvSpPr>
        <p:spPr>
          <a:xfrm>
            <a:off x="4063148" y="1835241"/>
            <a:ext cx="6323865" cy="592470"/>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800" dirty="0" err="1">
                <a:solidFill>
                  <a:srgbClr val="2A4C8C"/>
                </a:solidFill>
                <a:latin typeface="Josefin Sans" pitchFamily="2" charset="0"/>
              </a:rPr>
              <a:t>Prototipleme</a:t>
            </a:r>
            <a:r>
              <a:rPr lang="en-US" sz="2800" dirty="0">
                <a:solidFill>
                  <a:srgbClr val="2A4C8C"/>
                </a:solidFill>
                <a:latin typeface="Josefin Sans" pitchFamily="2" charset="0"/>
              </a:rPr>
              <a:t> – </a:t>
            </a:r>
            <a:r>
              <a:rPr lang="en-US" sz="2800" dirty="0" err="1">
                <a:solidFill>
                  <a:srgbClr val="2A4C8C"/>
                </a:solidFill>
                <a:latin typeface="Josefin Sans" pitchFamily="2" charset="0"/>
              </a:rPr>
              <a:t>Eklemeli</a:t>
            </a:r>
            <a:r>
              <a:rPr lang="en-US" sz="2800" dirty="0">
                <a:solidFill>
                  <a:srgbClr val="2A4C8C"/>
                </a:solidFill>
                <a:latin typeface="Josefin Sans" pitchFamily="2" charset="0"/>
              </a:rPr>
              <a:t> </a:t>
            </a:r>
            <a:r>
              <a:rPr lang="tr-TR" sz="2800" dirty="0">
                <a:solidFill>
                  <a:srgbClr val="2A4C8C"/>
                </a:solidFill>
                <a:latin typeface="Josefin Sans" pitchFamily="2" charset="0"/>
              </a:rPr>
              <a:t>Üretim</a:t>
            </a:r>
            <a:endParaRPr lang="en-US" sz="2800" dirty="0">
              <a:solidFill>
                <a:srgbClr val="2A4C8C"/>
              </a:solidFill>
              <a:latin typeface="Josefin Sans" pitchFamily="2" charset="0"/>
            </a:endParaRPr>
          </a:p>
        </p:txBody>
      </p:sp>
      <p:pic>
        <p:nvPicPr>
          <p:cNvPr id="10" name="Imagem 9" descr="Uma imagem com chão, interior&#10;&#10;Descrição gerada automaticamente">
            <a:extLst>
              <a:ext uri="{FF2B5EF4-FFF2-40B4-BE49-F238E27FC236}">
                <a16:creationId xmlns:a16="http://schemas.microsoft.com/office/drawing/2014/main" id="{6A6905CD-4193-46D7-A720-75CB9FF768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5337" y="2716736"/>
            <a:ext cx="3961376" cy="2227310"/>
          </a:xfrm>
          <a:prstGeom prst="rect">
            <a:avLst/>
          </a:prstGeom>
        </p:spPr>
      </p:pic>
      <p:pic>
        <p:nvPicPr>
          <p:cNvPr id="11" name="Imagem 10" descr="Uma imagem com interior, aparelho&#10;&#10;Descrição gerada automaticamente">
            <a:extLst>
              <a:ext uri="{FF2B5EF4-FFF2-40B4-BE49-F238E27FC236}">
                <a16:creationId xmlns:a16="http://schemas.microsoft.com/office/drawing/2014/main" id="{6FBCFC08-27B7-4D25-825B-809FD4CB1B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6447" y="3991277"/>
            <a:ext cx="3730517" cy="2097508"/>
          </a:xfrm>
          <a:prstGeom prst="rect">
            <a:avLst/>
          </a:prstGeom>
        </p:spPr>
      </p:pic>
      <p:sp>
        <p:nvSpPr>
          <p:cNvPr id="5" name="TextBox 16">
            <a:extLst>
              <a:ext uri="{FF2B5EF4-FFF2-40B4-BE49-F238E27FC236}">
                <a16:creationId xmlns:a16="http://schemas.microsoft.com/office/drawing/2014/main" id="{77B6AB9C-D9E1-2B73-07D7-EDF54AD50FD9}"/>
              </a:ext>
            </a:extLst>
          </p:cNvPr>
          <p:cNvSpPr txBox="1"/>
          <p:nvPr/>
        </p:nvSpPr>
        <p:spPr>
          <a:xfrm>
            <a:off x="3572457" y="622569"/>
            <a:ext cx="8619543" cy="1096454"/>
          </a:xfrm>
          <a:prstGeom prst="rect">
            <a:avLst/>
          </a:prstGeom>
        </p:spPr>
        <p:txBody>
          <a:bodyPr wrap="square" lIns="0" tIns="0" rIns="0" bIns="0" rtlCol="0" anchor="t">
            <a:spAutoFit/>
          </a:bodyPr>
          <a:lstStyle/>
          <a:p>
            <a:pPr lvl="0">
              <a:lnSpc>
                <a:spcPts val="10560"/>
              </a:lnSpc>
              <a:spcBef>
                <a:spcPct val="0"/>
              </a:spcBef>
            </a:pPr>
            <a:r>
              <a:rPr lang="en-GB" sz="2000" b="1" dirty="0">
                <a:solidFill>
                  <a:srgbClr val="2A4C8C"/>
                </a:solidFill>
                <a:latin typeface="Josefin Sans Bold" pitchFamily="2" charset="0"/>
              </a:rPr>
              <a:t>3. </a:t>
            </a:r>
            <a:r>
              <a:rPr lang="en-GB" sz="2000" b="1" dirty="0" err="1">
                <a:solidFill>
                  <a:srgbClr val="2A4C8C"/>
                </a:solidFill>
                <a:latin typeface="Josefin Sans Bold" pitchFamily="2" charset="0"/>
              </a:rPr>
              <a:t>Prototiplemeden</a:t>
            </a:r>
            <a:r>
              <a:rPr lang="en-GB" sz="2000" b="1" dirty="0">
                <a:solidFill>
                  <a:srgbClr val="2A4C8C"/>
                </a:solidFill>
                <a:latin typeface="Josefin Sans Bold" pitchFamily="2" charset="0"/>
              </a:rPr>
              <a:t> </a:t>
            </a:r>
            <a:r>
              <a:rPr lang="en-GB" sz="2000" b="1" dirty="0" err="1">
                <a:solidFill>
                  <a:srgbClr val="2A4C8C"/>
                </a:solidFill>
                <a:latin typeface="Josefin Sans Bold" pitchFamily="2" charset="0"/>
              </a:rPr>
              <a:t>kesmeye</a:t>
            </a:r>
            <a:r>
              <a:rPr lang="en-GB" sz="2000" b="1" dirty="0">
                <a:solidFill>
                  <a:srgbClr val="2A4C8C"/>
                </a:solidFill>
                <a:latin typeface="Josefin Sans Bold" pitchFamily="2" charset="0"/>
              </a:rPr>
              <a:t>, </a:t>
            </a:r>
            <a:r>
              <a:rPr lang="en-GB" sz="2000" b="1" dirty="0" err="1">
                <a:solidFill>
                  <a:srgbClr val="2A4C8C"/>
                </a:solidFill>
                <a:latin typeface="Josefin Sans Bold" pitchFamily="2" charset="0"/>
              </a:rPr>
              <a:t>bitirmeye</a:t>
            </a:r>
            <a:r>
              <a:rPr lang="en-GB" sz="2000" b="1" dirty="0">
                <a:solidFill>
                  <a:srgbClr val="2A4C8C"/>
                </a:solidFill>
                <a:latin typeface="Josefin Sans Bold" pitchFamily="2" charset="0"/>
              </a:rPr>
              <a:t> </a:t>
            </a:r>
            <a:r>
              <a:rPr lang="en-GB" sz="2000" b="1" dirty="0" err="1">
                <a:solidFill>
                  <a:srgbClr val="2A4C8C"/>
                </a:solidFill>
                <a:latin typeface="Josefin Sans Bold" pitchFamily="2" charset="0"/>
              </a:rPr>
              <a:t>kadar</a:t>
            </a:r>
            <a:r>
              <a:rPr lang="en-GB" sz="2000" b="1" dirty="0">
                <a:solidFill>
                  <a:srgbClr val="2A4C8C"/>
                </a:solidFill>
                <a:latin typeface="Josefin Sans Bold" pitchFamily="2" charset="0"/>
              </a:rPr>
              <a:t> yeni </a:t>
            </a:r>
            <a:r>
              <a:rPr lang="en-GB" sz="2000" b="1" dirty="0" err="1">
                <a:solidFill>
                  <a:srgbClr val="2A4C8C"/>
                </a:solidFill>
                <a:latin typeface="Josefin Sans Bold" pitchFamily="2" charset="0"/>
              </a:rPr>
              <a:t>teknolojiler</a:t>
            </a:r>
            <a:endParaRPr lang="en-US" sz="2000" b="1" dirty="0">
              <a:solidFill>
                <a:schemeClr val="accent5">
                  <a:lumMod val="50000"/>
                </a:schemeClr>
              </a:solidFill>
              <a:latin typeface="Josefin Sans Bold" pitchFamily="2" charset="0"/>
            </a:endParaRPr>
          </a:p>
        </p:txBody>
      </p:sp>
    </p:spTree>
    <p:extLst>
      <p:ext uri="{BB962C8B-B14F-4D97-AF65-F5344CB8AC3E}">
        <p14:creationId xmlns:p14="http://schemas.microsoft.com/office/powerpoint/2010/main" val="2793013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b="0" i="0" u="none" strike="noStrike" dirty="0">
                  <a:solidFill>
                    <a:srgbClr val="2D5693"/>
                  </a:solidFill>
                  <a:effectLst/>
                  <a:latin typeface="Arial Unicode MS" panose="020B0604020202020204" pitchFamily="34" charset="-128"/>
                  <a:ea typeface="Arial Unicode MS" panose="020B0604020202020204" pitchFamily="34" charset="-128"/>
                  <a:cs typeface="Arial Unicode MS" panose="020B0604020202020204" pitchFamily="34" charset="-128"/>
                </a:rPr>
                <a:t>SHOEDES – New footwear designer qualifications for sustainable products that comply with the emerging demands of circular economy</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D09F0E9F-6630-8DE7-5398-89F52F9DE28B}"/>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271C449B-7177-37F1-6D9C-D54E67742A18}"/>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7CAAB276-3BFE-1548-7D30-263539D96690}"/>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16">
            <a:extLst>
              <a:ext uri="{FF2B5EF4-FFF2-40B4-BE49-F238E27FC236}">
                <a16:creationId xmlns:a16="http://schemas.microsoft.com/office/drawing/2014/main" id="{ED0AD468-A3DB-DF8A-F75F-AE2AE73116FA}"/>
              </a:ext>
            </a:extLst>
          </p:cNvPr>
          <p:cNvSpPr txBox="1"/>
          <p:nvPr/>
        </p:nvSpPr>
        <p:spPr>
          <a:xfrm>
            <a:off x="3752186" y="811086"/>
            <a:ext cx="8496402" cy="1096454"/>
          </a:xfrm>
          <a:prstGeom prst="rect">
            <a:avLst/>
          </a:prstGeom>
        </p:spPr>
        <p:txBody>
          <a:bodyPr wrap="square" lIns="0" tIns="0" rIns="0" bIns="0" rtlCol="0" anchor="t">
            <a:spAutoFit/>
          </a:bodyPr>
          <a:lstStyle/>
          <a:p>
            <a:pPr lvl="0">
              <a:lnSpc>
                <a:spcPts val="10560"/>
              </a:lnSpc>
              <a:spcBef>
                <a:spcPct val="0"/>
              </a:spcBef>
            </a:pPr>
            <a:r>
              <a:rPr lang="en-GB" sz="2000" b="1" dirty="0">
                <a:solidFill>
                  <a:srgbClr val="2A4C8C"/>
                </a:solidFill>
                <a:latin typeface="Josefin Sans Bold" pitchFamily="2" charset="0"/>
              </a:rPr>
              <a:t>3. </a:t>
            </a:r>
            <a:r>
              <a:rPr lang="en-GB" sz="2000" b="1" dirty="0" err="1">
                <a:solidFill>
                  <a:srgbClr val="2A4C8C"/>
                </a:solidFill>
                <a:latin typeface="Josefin Sans Bold" pitchFamily="2" charset="0"/>
              </a:rPr>
              <a:t>Prototiplemeden</a:t>
            </a:r>
            <a:r>
              <a:rPr lang="en-GB" sz="2000" b="1" dirty="0">
                <a:solidFill>
                  <a:srgbClr val="2A4C8C"/>
                </a:solidFill>
                <a:latin typeface="Josefin Sans Bold" pitchFamily="2" charset="0"/>
              </a:rPr>
              <a:t> </a:t>
            </a:r>
            <a:r>
              <a:rPr lang="en-GB" sz="2000" b="1" dirty="0" err="1">
                <a:solidFill>
                  <a:srgbClr val="2A4C8C"/>
                </a:solidFill>
                <a:latin typeface="Josefin Sans Bold" pitchFamily="2" charset="0"/>
              </a:rPr>
              <a:t>kesmeye</a:t>
            </a:r>
            <a:r>
              <a:rPr lang="en-GB" sz="2000" b="1" dirty="0">
                <a:solidFill>
                  <a:srgbClr val="2A4C8C"/>
                </a:solidFill>
                <a:latin typeface="Josefin Sans Bold" pitchFamily="2" charset="0"/>
              </a:rPr>
              <a:t>, </a:t>
            </a:r>
            <a:r>
              <a:rPr lang="en-GB" sz="2000" b="1" dirty="0" err="1">
                <a:solidFill>
                  <a:srgbClr val="2A4C8C"/>
                </a:solidFill>
                <a:latin typeface="Josefin Sans Bold" pitchFamily="2" charset="0"/>
              </a:rPr>
              <a:t>bitirmeye</a:t>
            </a:r>
            <a:r>
              <a:rPr lang="en-GB" sz="2000" b="1" dirty="0">
                <a:solidFill>
                  <a:srgbClr val="2A4C8C"/>
                </a:solidFill>
                <a:latin typeface="Josefin Sans Bold" pitchFamily="2" charset="0"/>
              </a:rPr>
              <a:t> </a:t>
            </a:r>
            <a:r>
              <a:rPr lang="en-GB" sz="2000" b="1" dirty="0" err="1">
                <a:solidFill>
                  <a:srgbClr val="2A4C8C"/>
                </a:solidFill>
                <a:latin typeface="Josefin Sans Bold" pitchFamily="2" charset="0"/>
              </a:rPr>
              <a:t>kadar</a:t>
            </a:r>
            <a:r>
              <a:rPr lang="en-GB" sz="2000" b="1" dirty="0">
                <a:solidFill>
                  <a:srgbClr val="2A4C8C"/>
                </a:solidFill>
                <a:latin typeface="Josefin Sans Bold" pitchFamily="2" charset="0"/>
              </a:rPr>
              <a:t> yeni </a:t>
            </a:r>
            <a:r>
              <a:rPr lang="en-GB" sz="2000" b="1" dirty="0" err="1">
                <a:solidFill>
                  <a:srgbClr val="2A4C8C"/>
                </a:solidFill>
                <a:latin typeface="Josefin Sans Bold" pitchFamily="2" charset="0"/>
              </a:rPr>
              <a:t>teknolojiler</a:t>
            </a:r>
            <a:endParaRPr lang="en-US" sz="2400" b="1" dirty="0">
              <a:solidFill>
                <a:schemeClr val="accent5">
                  <a:lumMod val="50000"/>
                </a:schemeClr>
              </a:solidFill>
              <a:latin typeface="Josefin Sans Bold" pitchFamily="2" charset="0"/>
            </a:endParaRPr>
          </a:p>
        </p:txBody>
      </p:sp>
      <p:sp>
        <p:nvSpPr>
          <p:cNvPr id="6" name="TextBox 6">
            <a:extLst>
              <a:ext uri="{FF2B5EF4-FFF2-40B4-BE49-F238E27FC236}">
                <a16:creationId xmlns:a16="http://schemas.microsoft.com/office/drawing/2014/main" id="{D5B83BE4-8DDF-C7D3-4F88-8653D5B0207D}"/>
              </a:ext>
            </a:extLst>
          </p:cNvPr>
          <p:cNvSpPr txBox="1"/>
          <p:nvPr/>
        </p:nvSpPr>
        <p:spPr>
          <a:xfrm>
            <a:off x="3929974" y="2087098"/>
            <a:ext cx="5771073" cy="592470"/>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800" dirty="0" err="1">
                <a:solidFill>
                  <a:srgbClr val="2A4C8C"/>
                </a:solidFill>
                <a:latin typeface="Josefin Sans" pitchFamily="2" charset="0"/>
              </a:rPr>
              <a:t>Eklemeli</a:t>
            </a:r>
            <a:r>
              <a:rPr lang="en-US" sz="2800" dirty="0">
                <a:solidFill>
                  <a:srgbClr val="2A4C8C"/>
                </a:solidFill>
                <a:latin typeface="Josefin Sans" pitchFamily="2" charset="0"/>
              </a:rPr>
              <a:t> </a:t>
            </a:r>
            <a:r>
              <a:rPr lang="tr-TR" sz="2800" dirty="0">
                <a:solidFill>
                  <a:srgbClr val="2A4C8C"/>
                </a:solidFill>
                <a:latin typeface="Josefin Sans" pitchFamily="2" charset="0"/>
              </a:rPr>
              <a:t>Üretim</a:t>
            </a:r>
            <a:endParaRPr lang="en-US" sz="2800" dirty="0">
              <a:solidFill>
                <a:srgbClr val="2A4C8C"/>
              </a:solidFill>
              <a:latin typeface="Josefin Sans" pitchFamily="2" charset="0"/>
            </a:endParaRPr>
          </a:p>
        </p:txBody>
      </p:sp>
      <p:pic>
        <p:nvPicPr>
          <p:cNvPr id="1026" name="Picture 2">
            <a:extLst>
              <a:ext uri="{FF2B5EF4-FFF2-40B4-BE49-F238E27FC236}">
                <a16:creationId xmlns:a16="http://schemas.microsoft.com/office/drawing/2014/main" id="{E43A421A-89EB-9447-1D55-FC7E2FB46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797749"/>
            <a:ext cx="5506567" cy="313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45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b="0" i="0" u="none" strike="noStrike" dirty="0">
                  <a:solidFill>
                    <a:srgbClr val="2D5693"/>
                  </a:solidFill>
                  <a:effectLst/>
                  <a:latin typeface="Arial Unicode MS" panose="020B0604020202020204" pitchFamily="34" charset="-128"/>
                  <a:ea typeface="Arial Unicode MS" panose="020B0604020202020204" pitchFamily="34" charset="-128"/>
                  <a:cs typeface="Arial Unicode MS" panose="020B0604020202020204" pitchFamily="34" charset="-128"/>
                </a:rPr>
                <a:t>SHOEDES – New footwear designer qualifications for sustainable products that comply with the emerging demands of circular economy</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sp>
        <p:nvSpPr>
          <p:cNvPr id="10" name="TextBox 16">
            <a:extLst>
              <a:ext uri="{FF2B5EF4-FFF2-40B4-BE49-F238E27FC236}">
                <a16:creationId xmlns:a16="http://schemas.microsoft.com/office/drawing/2014/main" id="{29032D8B-A408-EE22-0A23-E23446E141C9}"/>
              </a:ext>
            </a:extLst>
          </p:cNvPr>
          <p:cNvSpPr txBox="1"/>
          <p:nvPr/>
        </p:nvSpPr>
        <p:spPr>
          <a:xfrm>
            <a:off x="3718363" y="678088"/>
            <a:ext cx="10200693" cy="1127232"/>
          </a:xfrm>
          <a:prstGeom prst="rect">
            <a:avLst/>
          </a:prstGeom>
        </p:spPr>
        <p:txBody>
          <a:bodyPr wrap="square" lIns="0" tIns="0" rIns="0" bIns="0" rtlCol="0" anchor="t">
            <a:spAutoFit/>
          </a:bodyPr>
          <a:lstStyle/>
          <a:p>
            <a:pPr lvl="0">
              <a:lnSpc>
                <a:spcPts val="10560"/>
              </a:lnSpc>
              <a:spcBef>
                <a:spcPct val="0"/>
              </a:spcBef>
            </a:pPr>
            <a:r>
              <a:rPr lang="en-GB" sz="2400" b="1" dirty="0">
                <a:solidFill>
                  <a:srgbClr val="2A4C8C"/>
                </a:solidFill>
                <a:latin typeface="Josefin Sans Bold" pitchFamily="2" charset="0"/>
              </a:rPr>
              <a:t>3. </a:t>
            </a:r>
            <a:r>
              <a:rPr lang="en-GB" sz="2400" b="1" dirty="0" err="1">
                <a:solidFill>
                  <a:srgbClr val="2A4C8C"/>
                </a:solidFill>
                <a:latin typeface="Josefin Sans Bold" pitchFamily="2" charset="0"/>
              </a:rPr>
              <a:t>Prototiplemeden</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kesmeye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bitirmeye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kadar</a:t>
            </a:r>
            <a:r>
              <a:rPr lang="en-GB" sz="2400" b="1" dirty="0">
                <a:solidFill>
                  <a:srgbClr val="2A4C8C"/>
                </a:solidFill>
                <a:latin typeface="Josefin Sans Bold" pitchFamily="2" charset="0"/>
              </a:rPr>
              <a:t> yeni </a:t>
            </a:r>
            <a:r>
              <a:rPr lang="en-GB" sz="2400" b="1" dirty="0" err="1">
                <a:solidFill>
                  <a:srgbClr val="2A4C8C"/>
                </a:solidFill>
                <a:latin typeface="Josefin Sans Bold" pitchFamily="2" charset="0"/>
              </a:rPr>
              <a:t>teknolojiler</a:t>
            </a:r>
            <a:endParaRPr lang="en-US" sz="2400" b="1" dirty="0">
              <a:solidFill>
                <a:schemeClr val="accent5">
                  <a:lumMod val="50000"/>
                </a:schemeClr>
              </a:solidFill>
              <a:latin typeface="Josefin Sans Bold" pitchFamily="2" charset="0"/>
            </a:endParaRPr>
          </a:p>
        </p:txBody>
      </p:sp>
      <p:pic>
        <p:nvPicPr>
          <p:cNvPr id="11" name="Obrázek 1">
            <a:extLst>
              <a:ext uri="{FF2B5EF4-FFF2-40B4-BE49-F238E27FC236}">
                <a16:creationId xmlns:a16="http://schemas.microsoft.com/office/drawing/2014/main" id="{6F7380FE-15BA-DE5C-AFAF-DA4348DFEE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3975" y="3022398"/>
            <a:ext cx="5112256" cy="383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a:extLst>
              <a:ext uri="{FF2B5EF4-FFF2-40B4-BE49-F238E27FC236}">
                <a16:creationId xmlns:a16="http://schemas.microsoft.com/office/drawing/2014/main" id="{2C609B55-0F0F-6DC1-B999-93254763A0B1}"/>
              </a:ext>
            </a:extLst>
          </p:cNvPr>
          <p:cNvSpPr txBox="1"/>
          <p:nvPr/>
        </p:nvSpPr>
        <p:spPr>
          <a:xfrm>
            <a:off x="4063453" y="1906027"/>
            <a:ext cx="8977977" cy="507831"/>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400" dirty="0" err="1">
                <a:solidFill>
                  <a:srgbClr val="2A4C8C"/>
                </a:solidFill>
                <a:latin typeface="Josefin Sans" pitchFamily="2" charset="0"/>
              </a:rPr>
              <a:t>Otomatik</a:t>
            </a:r>
            <a:r>
              <a:rPr lang="en-US" sz="2400" dirty="0">
                <a:solidFill>
                  <a:srgbClr val="2A4C8C"/>
                </a:solidFill>
                <a:latin typeface="Josefin Sans" pitchFamily="2" charset="0"/>
              </a:rPr>
              <a:t> </a:t>
            </a:r>
            <a:r>
              <a:rPr lang="en-US" sz="2400" dirty="0" err="1">
                <a:solidFill>
                  <a:srgbClr val="2A4C8C"/>
                </a:solidFill>
                <a:latin typeface="Josefin Sans" pitchFamily="2" charset="0"/>
              </a:rPr>
              <a:t>Kesim</a:t>
            </a:r>
            <a:r>
              <a:rPr lang="en-US" sz="2400" dirty="0">
                <a:solidFill>
                  <a:srgbClr val="2A4C8C"/>
                </a:solidFill>
                <a:latin typeface="Josefin Sans" pitchFamily="2" charset="0"/>
              </a:rPr>
              <a:t> </a:t>
            </a:r>
            <a:r>
              <a:rPr lang="en-US" sz="2400" dirty="0" err="1">
                <a:solidFill>
                  <a:srgbClr val="2A4C8C"/>
                </a:solidFill>
                <a:latin typeface="Josefin Sans" pitchFamily="2" charset="0"/>
              </a:rPr>
              <a:t>Makinaları</a:t>
            </a:r>
            <a:r>
              <a:rPr lang="en-US" sz="2400" dirty="0">
                <a:solidFill>
                  <a:srgbClr val="2A4C8C"/>
                </a:solidFill>
                <a:latin typeface="Josefin Sans" pitchFamily="2" charset="0"/>
              </a:rPr>
              <a:t> – </a:t>
            </a:r>
            <a:r>
              <a:rPr lang="en-US" sz="2400" dirty="0" err="1">
                <a:solidFill>
                  <a:srgbClr val="2A4C8C"/>
                </a:solidFill>
                <a:latin typeface="Josefin Sans" pitchFamily="2" charset="0"/>
              </a:rPr>
              <a:t>Yarı</a:t>
            </a:r>
            <a:r>
              <a:rPr lang="en-US" sz="2400" dirty="0">
                <a:solidFill>
                  <a:srgbClr val="2A4C8C"/>
                </a:solidFill>
                <a:latin typeface="Josefin Sans" pitchFamily="2" charset="0"/>
              </a:rPr>
              <a:t> </a:t>
            </a:r>
            <a:r>
              <a:rPr lang="en-US" sz="2400" dirty="0" err="1">
                <a:solidFill>
                  <a:srgbClr val="2A4C8C"/>
                </a:solidFill>
                <a:latin typeface="Josefin Sans" pitchFamily="2" charset="0"/>
              </a:rPr>
              <a:t>otomatik</a:t>
            </a:r>
            <a:r>
              <a:rPr lang="en-US" sz="2400" dirty="0">
                <a:solidFill>
                  <a:srgbClr val="2A4C8C"/>
                </a:solidFill>
                <a:latin typeface="Josefin Sans" pitchFamily="2" charset="0"/>
              </a:rPr>
              <a:t> </a:t>
            </a:r>
            <a:r>
              <a:rPr lang="tr-TR" sz="2400" dirty="0">
                <a:solidFill>
                  <a:srgbClr val="2A4C8C"/>
                </a:solidFill>
                <a:latin typeface="Josefin Sans" pitchFamily="2" charset="0"/>
              </a:rPr>
              <a:t>işlem</a:t>
            </a:r>
            <a:endParaRPr lang="en-US" sz="2400" dirty="0">
              <a:solidFill>
                <a:srgbClr val="2A4C8C"/>
              </a:solidFill>
              <a:latin typeface="Josefin Sans" pitchFamily="2" charset="0"/>
            </a:endParaRPr>
          </a:p>
        </p:txBody>
      </p:sp>
    </p:spTree>
    <p:extLst>
      <p:ext uri="{BB962C8B-B14F-4D97-AF65-F5344CB8AC3E}">
        <p14:creationId xmlns:p14="http://schemas.microsoft.com/office/powerpoint/2010/main" val="261942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01BE95F5-9BCB-DA1D-4968-FDA8561C902B}"/>
              </a:ext>
            </a:extLst>
          </p:cNvPr>
          <p:cNvCxnSpPr>
            <a:cxnSpLocks/>
          </p:cNvCxnSpPr>
          <p:nvPr/>
        </p:nvCxnSpPr>
        <p:spPr>
          <a:xfrm>
            <a:off x="6005586" y="223934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2" name="Imagem 1" descr="Uma imagem com interior, edifício, comboio, mesa&#10;&#10;Descrição gerada automaticamente">
            <a:extLst>
              <a:ext uri="{FF2B5EF4-FFF2-40B4-BE49-F238E27FC236}">
                <a16:creationId xmlns:a16="http://schemas.microsoft.com/office/drawing/2014/main" id="{FFB4E8F7-5DFF-F728-3B1C-947497B33635}"/>
              </a:ext>
            </a:extLst>
          </p:cNvPr>
          <p:cNvPicPr>
            <a:picLocks noChangeAspect="1"/>
          </p:cNvPicPr>
          <p:nvPr/>
        </p:nvPicPr>
        <p:blipFill rotWithShape="1">
          <a:blip r:embed="rId5"/>
          <a:srcRect r="5498" b="10471"/>
          <a:stretch/>
        </p:blipFill>
        <p:spPr>
          <a:xfrm>
            <a:off x="478896" y="2167017"/>
            <a:ext cx="4833204" cy="3047032"/>
          </a:xfrm>
          <a:prstGeom prst="rect">
            <a:avLst/>
          </a:prstGeom>
        </p:spPr>
      </p:pic>
      <p:sp>
        <p:nvSpPr>
          <p:cNvPr id="5" name="TextBox 16">
            <a:extLst>
              <a:ext uri="{FF2B5EF4-FFF2-40B4-BE49-F238E27FC236}">
                <a16:creationId xmlns:a16="http://schemas.microsoft.com/office/drawing/2014/main" id="{1646A7E3-14AC-E336-2CDB-E3D3491C686B}"/>
              </a:ext>
            </a:extLst>
          </p:cNvPr>
          <p:cNvSpPr txBox="1"/>
          <p:nvPr/>
        </p:nvSpPr>
        <p:spPr>
          <a:xfrm>
            <a:off x="605349" y="490689"/>
            <a:ext cx="10200693" cy="1127232"/>
          </a:xfrm>
          <a:prstGeom prst="rect">
            <a:avLst/>
          </a:prstGeom>
        </p:spPr>
        <p:txBody>
          <a:bodyPr wrap="square" lIns="0" tIns="0" rIns="0" bIns="0" rtlCol="0" anchor="t">
            <a:spAutoFit/>
          </a:bodyPr>
          <a:lstStyle/>
          <a:p>
            <a:pPr lvl="0">
              <a:lnSpc>
                <a:spcPts val="10560"/>
              </a:lnSpc>
              <a:spcBef>
                <a:spcPct val="0"/>
              </a:spcBef>
            </a:pPr>
            <a:r>
              <a:rPr lang="en-GB" sz="2400" b="1" dirty="0">
                <a:solidFill>
                  <a:srgbClr val="2A4C8C"/>
                </a:solidFill>
                <a:latin typeface="Josefin Sans Bold" pitchFamily="2" charset="0"/>
              </a:rPr>
              <a:t>3. </a:t>
            </a:r>
            <a:r>
              <a:rPr lang="en-GB" sz="2400" b="1" dirty="0" err="1">
                <a:solidFill>
                  <a:srgbClr val="2A4C8C"/>
                </a:solidFill>
                <a:latin typeface="Josefin Sans Bold" pitchFamily="2" charset="0"/>
              </a:rPr>
              <a:t>Prototiplemeden</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kesmeye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bitirmeye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kadar</a:t>
            </a:r>
            <a:r>
              <a:rPr lang="en-GB" sz="2400" b="1" dirty="0">
                <a:solidFill>
                  <a:srgbClr val="2A4C8C"/>
                </a:solidFill>
                <a:latin typeface="Josefin Sans Bold" pitchFamily="2" charset="0"/>
              </a:rPr>
              <a:t> yeni </a:t>
            </a:r>
            <a:r>
              <a:rPr lang="en-GB" sz="2400" b="1" dirty="0" err="1">
                <a:solidFill>
                  <a:srgbClr val="2A4C8C"/>
                </a:solidFill>
                <a:latin typeface="Josefin Sans Bold" pitchFamily="2" charset="0"/>
              </a:rPr>
              <a:t>teknolojiler</a:t>
            </a:r>
            <a:endParaRPr lang="en-US" sz="2400" b="1" dirty="0">
              <a:solidFill>
                <a:schemeClr val="accent5">
                  <a:lumMod val="50000"/>
                </a:schemeClr>
              </a:solidFill>
              <a:latin typeface="Josefin Sans Bold" pitchFamily="2" charset="0"/>
            </a:endParaRPr>
          </a:p>
        </p:txBody>
      </p:sp>
      <p:sp>
        <p:nvSpPr>
          <p:cNvPr id="6" name="TextBox 6">
            <a:extLst>
              <a:ext uri="{FF2B5EF4-FFF2-40B4-BE49-F238E27FC236}">
                <a16:creationId xmlns:a16="http://schemas.microsoft.com/office/drawing/2014/main" id="{542B6447-9853-EEC7-7FEB-47BE3F4BB872}"/>
              </a:ext>
            </a:extLst>
          </p:cNvPr>
          <p:cNvSpPr txBox="1"/>
          <p:nvPr/>
        </p:nvSpPr>
        <p:spPr>
          <a:xfrm>
            <a:off x="1119699" y="5582516"/>
            <a:ext cx="8184163" cy="592470"/>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fi-FI" sz="2800" dirty="0">
                <a:solidFill>
                  <a:srgbClr val="2A4C8C"/>
                </a:solidFill>
                <a:latin typeface="Josefin Sans" pitchFamily="2" charset="0"/>
              </a:rPr>
              <a:t>Otomatik Kesme Makinaları – Otomatik </a:t>
            </a:r>
            <a:r>
              <a:rPr lang="tr-TR" sz="2800" dirty="0">
                <a:solidFill>
                  <a:srgbClr val="2A4C8C"/>
                </a:solidFill>
                <a:latin typeface="Josefin Sans" pitchFamily="2" charset="0"/>
              </a:rPr>
              <a:t>işlem</a:t>
            </a:r>
            <a:endParaRPr lang="en-US" sz="2800" dirty="0">
              <a:solidFill>
                <a:srgbClr val="2A4C8C"/>
              </a:solidFill>
              <a:latin typeface="Josefin Sans" pitchFamily="2" charset="0"/>
            </a:endParaRPr>
          </a:p>
        </p:txBody>
      </p:sp>
      <p:pic>
        <p:nvPicPr>
          <p:cNvPr id="7" name="Obraz 4">
            <a:extLst>
              <a:ext uri="{FF2B5EF4-FFF2-40B4-BE49-F238E27FC236}">
                <a16:creationId xmlns:a16="http://schemas.microsoft.com/office/drawing/2014/main" id="{EC93B44D-D939-1443-E458-EF0A2819FFCB}"/>
              </a:ext>
            </a:extLst>
          </p:cNvPr>
          <p:cNvPicPr>
            <a:picLocks noChangeAspect="1"/>
          </p:cNvPicPr>
          <p:nvPr/>
        </p:nvPicPr>
        <p:blipFill>
          <a:blip r:embed="rId6"/>
          <a:stretch>
            <a:fillRect/>
          </a:stretch>
        </p:blipFill>
        <p:spPr>
          <a:xfrm>
            <a:off x="6576412" y="2011937"/>
            <a:ext cx="5022392" cy="3543576"/>
          </a:xfrm>
          <a:prstGeom prst="rect">
            <a:avLst/>
          </a:prstGeom>
        </p:spPr>
      </p:pic>
    </p:spTree>
    <p:extLst>
      <p:ext uri="{BB962C8B-B14F-4D97-AF65-F5344CB8AC3E}">
        <p14:creationId xmlns:p14="http://schemas.microsoft.com/office/powerpoint/2010/main" val="48118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pic>
        <p:nvPicPr>
          <p:cNvPr id="1026" name="Picture 2" descr="Automatic programmable sewing machine for shoes - YouTube">
            <a:extLst>
              <a:ext uri="{FF2B5EF4-FFF2-40B4-BE49-F238E27FC236}">
                <a16:creationId xmlns:a16="http://schemas.microsoft.com/office/drawing/2014/main" id="{EF1FDA84-4A96-5DF4-4235-2806627870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9582" y="2330996"/>
            <a:ext cx="6737034" cy="3789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6">
            <a:extLst>
              <a:ext uri="{FF2B5EF4-FFF2-40B4-BE49-F238E27FC236}">
                <a16:creationId xmlns:a16="http://schemas.microsoft.com/office/drawing/2014/main" id="{6A94A5A6-FE79-C119-AFF0-7CCA6FE995B2}"/>
              </a:ext>
            </a:extLst>
          </p:cNvPr>
          <p:cNvSpPr txBox="1"/>
          <p:nvPr/>
        </p:nvSpPr>
        <p:spPr>
          <a:xfrm>
            <a:off x="4210940" y="994096"/>
            <a:ext cx="7833422" cy="1096454"/>
          </a:xfrm>
          <a:prstGeom prst="rect">
            <a:avLst/>
          </a:prstGeom>
        </p:spPr>
        <p:txBody>
          <a:bodyPr wrap="square" lIns="0" tIns="0" rIns="0" bIns="0" rtlCol="0" anchor="t">
            <a:spAutoFit/>
          </a:bodyPr>
          <a:lstStyle/>
          <a:p>
            <a:pPr lvl="0">
              <a:lnSpc>
                <a:spcPts val="10560"/>
              </a:lnSpc>
              <a:spcBef>
                <a:spcPct val="0"/>
              </a:spcBef>
            </a:pPr>
            <a:r>
              <a:rPr lang="en-GB" sz="2000" b="1" dirty="0">
                <a:solidFill>
                  <a:srgbClr val="2A4C8C"/>
                </a:solidFill>
                <a:latin typeface="Josefin Sans Bold" pitchFamily="2" charset="0"/>
              </a:rPr>
              <a:t>3. </a:t>
            </a:r>
            <a:r>
              <a:rPr lang="en-GB" sz="2000" b="1" dirty="0" err="1">
                <a:solidFill>
                  <a:srgbClr val="2A4C8C"/>
                </a:solidFill>
                <a:latin typeface="Josefin Sans Bold" pitchFamily="2" charset="0"/>
              </a:rPr>
              <a:t>Prototiplemeden</a:t>
            </a:r>
            <a:r>
              <a:rPr lang="en-GB" sz="2000" b="1" dirty="0">
                <a:solidFill>
                  <a:srgbClr val="2A4C8C"/>
                </a:solidFill>
                <a:latin typeface="Josefin Sans Bold" pitchFamily="2" charset="0"/>
              </a:rPr>
              <a:t> </a:t>
            </a:r>
            <a:r>
              <a:rPr lang="en-GB" sz="2000" b="1" dirty="0" err="1">
                <a:solidFill>
                  <a:srgbClr val="2A4C8C"/>
                </a:solidFill>
                <a:latin typeface="Josefin Sans Bold" pitchFamily="2" charset="0"/>
              </a:rPr>
              <a:t>kesmeye</a:t>
            </a:r>
            <a:r>
              <a:rPr lang="en-GB" sz="2000" b="1" dirty="0">
                <a:solidFill>
                  <a:srgbClr val="2A4C8C"/>
                </a:solidFill>
                <a:latin typeface="Josefin Sans Bold" pitchFamily="2" charset="0"/>
              </a:rPr>
              <a:t>, </a:t>
            </a:r>
            <a:r>
              <a:rPr lang="en-GB" sz="2000" b="1" dirty="0" err="1">
                <a:solidFill>
                  <a:srgbClr val="2A4C8C"/>
                </a:solidFill>
                <a:latin typeface="Josefin Sans Bold" pitchFamily="2" charset="0"/>
              </a:rPr>
              <a:t>bitirmeye</a:t>
            </a:r>
            <a:r>
              <a:rPr lang="en-GB" sz="2000" b="1" dirty="0">
                <a:solidFill>
                  <a:srgbClr val="2A4C8C"/>
                </a:solidFill>
                <a:latin typeface="Josefin Sans Bold" pitchFamily="2" charset="0"/>
              </a:rPr>
              <a:t> </a:t>
            </a:r>
            <a:r>
              <a:rPr lang="en-GB" sz="2000" b="1" dirty="0" err="1">
                <a:solidFill>
                  <a:srgbClr val="2A4C8C"/>
                </a:solidFill>
                <a:latin typeface="Josefin Sans Bold" pitchFamily="2" charset="0"/>
              </a:rPr>
              <a:t>kadar</a:t>
            </a:r>
            <a:r>
              <a:rPr lang="en-GB" sz="2000" b="1" dirty="0">
                <a:solidFill>
                  <a:srgbClr val="2A4C8C"/>
                </a:solidFill>
                <a:latin typeface="Josefin Sans Bold" pitchFamily="2" charset="0"/>
              </a:rPr>
              <a:t> yeni </a:t>
            </a:r>
            <a:r>
              <a:rPr lang="en-GB" sz="2000" b="1" dirty="0" err="1">
                <a:solidFill>
                  <a:srgbClr val="2A4C8C"/>
                </a:solidFill>
                <a:latin typeface="Josefin Sans Bold" pitchFamily="2" charset="0"/>
              </a:rPr>
              <a:t>teknolojiler</a:t>
            </a:r>
            <a:endParaRPr lang="en-US" sz="2000" b="1" dirty="0">
              <a:solidFill>
                <a:schemeClr val="accent5">
                  <a:lumMod val="50000"/>
                </a:schemeClr>
              </a:solidFill>
              <a:latin typeface="Josefin Sans Bold" pitchFamily="2" charset="0"/>
            </a:endParaRPr>
          </a:p>
        </p:txBody>
      </p:sp>
      <p:sp>
        <p:nvSpPr>
          <p:cNvPr id="6" name="TextBox 6">
            <a:extLst>
              <a:ext uri="{FF2B5EF4-FFF2-40B4-BE49-F238E27FC236}">
                <a16:creationId xmlns:a16="http://schemas.microsoft.com/office/drawing/2014/main" id="{965F53CB-3089-9C8F-2680-0556D822668B}"/>
              </a:ext>
            </a:extLst>
          </p:cNvPr>
          <p:cNvSpPr txBox="1"/>
          <p:nvPr/>
        </p:nvSpPr>
        <p:spPr>
          <a:xfrm>
            <a:off x="7436102" y="1200459"/>
            <a:ext cx="4435411" cy="507831"/>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400" dirty="0" err="1">
                <a:solidFill>
                  <a:srgbClr val="2A4C8C"/>
                </a:solidFill>
                <a:latin typeface="Josefin Sans" pitchFamily="2" charset="0"/>
              </a:rPr>
              <a:t>Otomatik</a:t>
            </a:r>
            <a:r>
              <a:rPr lang="en-US" sz="2400" dirty="0">
                <a:solidFill>
                  <a:srgbClr val="2A4C8C"/>
                </a:solidFill>
                <a:latin typeface="Josefin Sans" pitchFamily="2" charset="0"/>
              </a:rPr>
              <a:t> </a:t>
            </a:r>
            <a:r>
              <a:rPr lang="en-US" sz="2400" dirty="0" err="1">
                <a:solidFill>
                  <a:srgbClr val="2A4C8C"/>
                </a:solidFill>
                <a:latin typeface="Josefin Sans" pitchFamily="2" charset="0"/>
              </a:rPr>
              <a:t>Dikiş</a:t>
            </a:r>
            <a:r>
              <a:rPr lang="en-US" sz="2400" dirty="0">
                <a:solidFill>
                  <a:srgbClr val="2A4C8C"/>
                </a:solidFill>
                <a:latin typeface="Josefin Sans" pitchFamily="2" charset="0"/>
              </a:rPr>
              <a:t> </a:t>
            </a:r>
            <a:r>
              <a:rPr lang="en-US" sz="2400" dirty="0" err="1">
                <a:solidFill>
                  <a:srgbClr val="2A4C8C"/>
                </a:solidFill>
                <a:latin typeface="Josefin Sans" pitchFamily="2" charset="0"/>
              </a:rPr>
              <a:t>Makinaları</a:t>
            </a:r>
            <a:endParaRPr lang="en-US" sz="2400" dirty="0">
              <a:solidFill>
                <a:srgbClr val="2A4C8C"/>
              </a:solidFill>
              <a:latin typeface="Josefin Sans" pitchFamily="2" charset="0"/>
            </a:endParaRPr>
          </a:p>
        </p:txBody>
      </p:sp>
    </p:spTree>
    <p:extLst>
      <p:ext uri="{BB962C8B-B14F-4D97-AF65-F5344CB8AC3E}">
        <p14:creationId xmlns:p14="http://schemas.microsoft.com/office/powerpoint/2010/main" val="96856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01BE95F5-9BCB-DA1D-4968-FDA8561C902B}"/>
              </a:ext>
            </a:extLst>
          </p:cNvPr>
          <p:cNvCxnSpPr>
            <a:cxnSpLocks/>
          </p:cNvCxnSpPr>
          <p:nvPr/>
        </p:nvCxnSpPr>
        <p:spPr>
          <a:xfrm>
            <a:off x="6005586" y="223934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5" name="TextBox 16">
            <a:extLst>
              <a:ext uri="{FF2B5EF4-FFF2-40B4-BE49-F238E27FC236}">
                <a16:creationId xmlns:a16="http://schemas.microsoft.com/office/drawing/2014/main" id="{1646A7E3-14AC-E336-2CDB-E3D3491C686B}"/>
              </a:ext>
            </a:extLst>
          </p:cNvPr>
          <p:cNvSpPr txBox="1"/>
          <p:nvPr/>
        </p:nvSpPr>
        <p:spPr>
          <a:xfrm>
            <a:off x="605349" y="490689"/>
            <a:ext cx="10200693" cy="1127232"/>
          </a:xfrm>
          <a:prstGeom prst="rect">
            <a:avLst/>
          </a:prstGeom>
        </p:spPr>
        <p:txBody>
          <a:bodyPr wrap="square" lIns="0" tIns="0" rIns="0" bIns="0" rtlCol="0" anchor="t">
            <a:spAutoFit/>
          </a:bodyPr>
          <a:lstStyle/>
          <a:p>
            <a:pPr lvl="0">
              <a:lnSpc>
                <a:spcPts val="10560"/>
              </a:lnSpc>
              <a:spcBef>
                <a:spcPct val="0"/>
              </a:spcBef>
            </a:pPr>
            <a:r>
              <a:rPr lang="en-GB" sz="2400" b="1" dirty="0">
                <a:solidFill>
                  <a:srgbClr val="2A4C8C"/>
                </a:solidFill>
                <a:latin typeface="Josefin Sans Bold" pitchFamily="2" charset="0"/>
              </a:rPr>
              <a:t>3. </a:t>
            </a:r>
            <a:r>
              <a:rPr lang="en-GB" sz="2400" b="1" dirty="0" err="1">
                <a:solidFill>
                  <a:srgbClr val="2A4C8C"/>
                </a:solidFill>
                <a:latin typeface="Josefin Sans Bold" pitchFamily="2" charset="0"/>
              </a:rPr>
              <a:t>Prototiplemeden</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kesmeye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bitirmeye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kadar</a:t>
            </a:r>
            <a:r>
              <a:rPr lang="en-GB" sz="2400" b="1" dirty="0">
                <a:solidFill>
                  <a:srgbClr val="2A4C8C"/>
                </a:solidFill>
                <a:latin typeface="Josefin Sans Bold" pitchFamily="2" charset="0"/>
              </a:rPr>
              <a:t> yeni </a:t>
            </a:r>
            <a:r>
              <a:rPr lang="en-GB" sz="2400" b="1" dirty="0" err="1">
                <a:solidFill>
                  <a:srgbClr val="2A4C8C"/>
                </a:solidFill>
                <a:latin typeface="Josefin Sans Bold" pitchFamily="2" charset="0"/>
              </a:rPr>
              <a:t>teknolojiler</a:t>
            </a:r>
            <a:endParaRPr lang="en-US" sz="2400" b="1" dirty="0">
              <a:solidFill>
                <a:schemeClr val="accent5">
                  <a:lumMod val="50000"/>
                </a:schemeClr>
              </a:solidFill>
              <a:latin typeface="Josefin Sans Bold" pitchFamily="2" charset="0"/>
            </a:endParaRPr>
          </a:p>
        </p:txBody>
      </p:sp>
      <p:sp>
        <p:nvSpPr>
          <p:cNvPr id="6" name="TextBox 6">
            <a:extLst>
              <a:ext uri="{FF2B5EF4-FFF2-40B4-BE49-F238E27FC236}">
                <a16:creationId xmlns:a16="http://schemas.microsoft.com/office/drawing/2014/main" id="{542B6447-9853-EEC7-7FEB-47BE3F4BB872}"/>
              </a:ext>
            </a:extLst>
          </p:cNvPr>
          <p:cNvSpPr txBox="1"/>
          <p:nvPr/>
        </p:nvSpPr>
        <p:spPr>
          <a:xfrm>
            <a:off x="1119699" y="5582516"/>
            <a:ext cx="8184163" cy="592470"/>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800" dirty="0">
                <a:solidFill>
                  <a:srgbClr val="2A4C8C"/>
                </a:solidFill>
                <a:latin typeface="Josefin Sans" pitchFamily="2" charset="0"/>
              </a:rPr>
              <a:t>Yeni </a:t>
            </a:r>
            <a:r>
              <a:rPr lang="en-US" sz="2800" dirty="0" err="1">
                <a:solidFill>
                  <a:srgbClr val="2A4C8C"/>
                </a:solidFill>
                <a:latin typeface="Josefin Sans" pitchFamily="2" charset="0"/>
              </a:rPr>
              <a:t>saya</a:t>
            </a:r>
            <a:r>
              <a:rPr lang="en-US" sz="2800" dirty="0">
                <a:solidFill>
                  <a:srgbClr val="2A4C8C"/>
                </a:solidFill>
                <a:latin typeface="Josefin Sans" pitchFamily="2" charset="0"/>
              </a:rPr>
              <a:t> </a:t>
            </a:r>
            <a:r>
              <a:rPr lang="en-US" sz="2800" dirty="0" err="1">
                <a:solidFill>
                  <a:srgbClr val="2A4C8C"/>
                </a:solidFill>
                <a:latin typeface="Josefin Sans" pitchFamily="2" charset="0"/>
              </a:rPr>
              <a:t>işlemleri</a:t>
            </a:r>
            <a:r>
              <a:rPr lang="en-US" sz="2800" dirty="0">
                <a:solidFill>
                  <a:srgbClr val="2A4C8C"/>
                </a:solidFill>
                <a:latin typeface="Josefin Sans" pitchFamily="2" charset="0"/>
              </a:rPr>
              <a:t> – </a:t>
            </a:r>
            <a:r>
              <a:rPr lang="en-US" sz="2800" dirty="0" err="1">
                <a:solidFill>
                  <a:srgbClr val="2A4C8C"/>
                </a:solidFill>
                <a:latin typeface="Josefin Sans" pitchFamily="2" charset="0"/>
              </a:rPr>
              <a:t>Örme</a:t>
            </a:r>
            <a:r>
              <a:rPr lang="en-US" sz="2800" dirty="0">
                <a:solidFill>
                  <a:srgbClr val="2A4C8C"/>
                </a:solidFill>
                <a:latin typeface="Josefin Sans" pitchFamily="2" charset="0"/>
              </a:rPr>
              <a:t> </a:t>
            </a:r>
            <a:r>
              <a:rPr lang="en-US" sz="2800" dirty="0" err="1">
                <a:solidFill>
                  <a:srgbClr val="2A4C8C"/>
                </a:solidFill>
                <a:latin typeface="Josefin Sans" pitchFamily="2" charset="0"/>
              </a:rPr>
              <a:t>sayalar</a:t>
            </a:r>
            <a:endParaRPr lang="en-US" sz="2800" dirty="0">
              <a:solidFill>
                <a:srgbClr val="2A4C8C"/>
              </a:solidFill>
              <a:latin typeface="Josefin Sans" pitchFamily="2" charset="0"/>
            </a:endParaRPr>
          </a:p>
        </p:txBody>
      </p:sp>
      <p:pic>
        <p:nvPicPr>
          <p:cNvPr id="2050" name="Picture 2">
            <a:extLst>
              <a:ext uri="{FF2B5EF4-FFF2-40B4-BE49-F238E27FC236}">
                <a16:creationId xmlns:a16="http://schemas.microsoft.com/office/drawing/2014/main" id="{74AEE9E3-EA33-1135-F1D6-0EE546AA38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865" y="1813441"/>
            <a:ext cx="2734410" cy="36458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ui Valente - Head of Supervision Portugal - Hooijer Footwear Group -  Hooijer Footwear Group | LinkedIn">
            <a:extLst>
              <a:ext uri="{FF2B5EF4-FFF2-40B4-BE49-F238E27FC236}">
                <a16:creationId xmlns:a16="http://schemas.microsoft.com/office/drawing/2014/main" id="{D4C51EC4-63D0-865E-AB3A-D8DAABFA2E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3725" y="1741117"/>
            <a:ext cx="3724274" cy="372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591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01BE95F5-9BCB-DA1D-4968-FDA8561C902B}"/>
              </a:ext>
            </a:extLst>
          </p:cNvPr>
          <p:cNvCxnSpPr>
            <a:cxnSpLocks/>
          </p:cNvCxnSpPr>
          <p:nvPr/>
        </p:nvCxnSpPr>
        <p:spPr>
          <a:xfrm>
            <a:off x="6005586" y="223934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5" name="TextBox 16">
            <a:extLst>
              <a:ext uri="{FF2B5EF4-FFF2-40B4-BE49-F238E27FC236}">
                <a16:creationId xmlns:a16="http://schemas.microsoft.com/office/drawing/2014/main" id="{1646A7E3-14AC-E336-2CDB-E3D3491C686B}"/>
              </a:ext>
            </a:extLst>
          </p:cNvPr>
          <p:cNvSpPr txBox="1"/>
          <p:nvPr/>
        </p:nvSpPr>
        <p:spPr>
          <a:xfrm>
            <a:off x="605349" y="490689"/>
            <a:ext cx="10200693" cy="1127232"/>
          </a:xfrm>
          <a:prstGeom prst="rect">
            <a:avLst/>
          </a:prstGeom>
        </p:spPr>
        <p:txBody>
          <a:bodyPr wrap="square" lIns="0" tIns="0" rIns="0" bIns="0" rtlCol="0" anchor="t">
            <a:spAutoFit/>
          </a:bodyPr>
          <a:lstStyle/>
          <a:p>
            <a:pPr lvl="0">
              <a:lnSpc>
                <a:spcPts val="10560"/>
              </a:lnSpc>
              <a:spcBef>
                <a:spcPct val="0"/>
              </a:spcBef>
            </a:pPr>
            <a:r>
              <a:rPr lang="en-GB" sz="2400" b="1" dirty="0">
                <a:solidFill>
                  <a:srgbClr val="2A4C8C"/>
                </a:solidFill>
                <a:latin typeface="Josefin Sans Bold" pitchFamily="2" charset="0"/>
              </a:rPr>
              <a:t>3. </a:t>
            </a:r>
            <a:r>
              <a:rPr lang="en-GB" sz="2400" b="1" dirty="0" err="1">
                <a:solidFill>
                  <a:srgbClr val="2A4C8C"/>
                </a:solidFill>
                <a:latin typeface="Josefin Sans Bold" pitchFamily="2" charset="0"/>
              </a:rPr>
              <a:t>Prototiplemeden</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kesmeye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bitirmeye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kadar</a:t>
            </a:r>
            <a:r>
              <a:rPr lang="en-GB" sz="2400" b="1" dirty="0">
                <a:solidFill>
                  <a:srgbClr val="2A4C8C"/>
                </a:solidFill>
                <a:latin typeface="Josefin Sans Bold" pitchFamily="2" charset="0"/>
              </a:rPr>
              <a:t> yeni </a:t>
            </a:r>
            <a:r>
              <a:rPr lang="en-GB" sz="2400" b="1" dirty="0" err="1">
                <a:solidFill>
                  <a:srgbClr val="2A4C8C"/>
                </a:solidFill>
                <a:latin typeface="Josefin Sans Bold" pitchFamily="2" charset="0"/>
              </a:rPr>
              <a:t>teknolojiler</a:t>
            </a:r>
            <a:endParaRPr lang="en-US" sz="2400" b="1" dirty="0">
              <a:solidFill>
                <a:schemeClr val="accent5">
                  <a:lumMod val="50000"/>
                </a:schemeClr>
              </a:solidFill>
              <a:latin typeface="Josefin Sans Bold" pitchFamily="2" charset="0"/>
            </a:endParaRPr>
          </a:p>
        </p:txBody>
      </p:sp>
      <p:sp>
        <p:nvSpPr>
          <p:cNvPr id="6" name="TextBox 6">
            <a:extLst>
              <a:ext uri="{FF2B5EF4-FFF2-40B4-BE49-F238E27FC236}">
                <a16:creationId xmlns:a16="http://schemas.microsoft.com/office/drawing/2014/main" id="{542B6447-9853-EEC7-7FEB-47BE3F4BB872}"/>
              </a:ext>
            </a:extLst>
          </p:cNvPr>
          <p:cNvSpPr txBox="1"/>
          <p:nvPr/>
        </p:nvSpPr>
        <p:spPr>
          <a:xfrm>
            <a:off x="1062549" y="5654842"/>
            <a:ext cx="8184163" cy="592470"/>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tr-TR" sz="2800" dirty="0">
                <a:solidFill>
                  <a:srgbClr val="2A4C8C"/>
                </a:solidFill>
                <a:latin typeface="Josefin Sans" pitchFamily="2" charset="0"/>
              </a:rPr>
              <a:t>Üretim teknolojisi</a:t>
            </a:r>
            <a:endParaRPr lang="en-US" sz="2800" dirty="0">
              <a:solidFill>
                <a:srgbClr val="2A4C8C"/>
              </a:solidFill>
              <a:latin typeface="Josefin Sans" pitchFamily="2" charset="0"/>
            </a:endParaRPr>
          </a:p>
        </p:txBody>
      </p:sp>
      <p:pic>
        <p:nvPicPr>
          <p:cNvPr id="3074" name="Picture 2" descr="DETTAGLI – Euro Scarpa – Macchine per Calzaturifici">
            <a:extLst>
              <a:ext uri="{FF2B5EF4-FFF2-40B4-BE49-F238E27FC236}">
                <a16:creationId xmlns:a16="http://schemas.microsoft.com/office/drawing/2014/main" id="{FBA079D9-2735-1BE4-CF49-0379E01272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038" y="1617921"/>
            <a:ext cx="2652199" cy="41119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eel seat lasting machines | ElettrotecnicaBC">
            <a:extLst>
              <a:ext uri="{FF2B5EF4-FFF2-40B4-BE49-F238E27FC236}">
                <a16:creationId xmlns:a16="http://schemas.microsoft.com/office/drawing/2014/main" id="{A7DD30D3-6E02-A73E-B268-B2BB6DC8C2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2275" y="1778123"/>
            <a:ext cx="27051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062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01BE95F5-9BCB-DA1D-4968-FDA8561C902B}"/>
              </a:ext>
            </a:extLst>
          </p:cNvPr>
          <p:cNvCxnSpPr>
            <a:cxnSpLocks/>
          </p:cNvCxnSpPr>
          <p:nvPr/>
        </p:nvCxnSpPr>
        <p:spPr>
          <a:xfrm>
            <a:off x="6005586" y="223934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5" name="TextBox 16">
            <a:extLst>
              <a:ext uri="{FF2B5EF4-FFF2-40B4-BE49-F238E27FC236}">
                <a16:creationId xmlns:a16="http://schemas.microsoft.com/office/drawing/2014/main" id="{1646A7E3-14AC-E336-2CDB-E3D3491C686B}"/>
              </a:ext>
            </a:extLst>
          </p:cNvPr>
          <p:cNvSpPr txBox="1"/>
          <p:nvPr/>
        </p:nvSpPr>
        <p:spPr>
          <a:xfrm>
            <a:off x="605349" y="490689"/>
            <a:ext cx="10200693" cy="1127232"/>
          </a:xfrm>
          <a:prstGeom prst="rect">
            <a:avLst/>
          </a:prstGeom>
        </p:spPr>
        <p:txBody>
          <a:bodyPr wrap="square" lIns="0" tIns="0" rIns="0" bIns="0" rtlCol="0" anchor="t">
            <a:spAutoFit/>
          </a:bodyPr>
          <a:lstStyle/>
          <a:p>
            <a:pPr lvl="0">
              <a:lnSpc>
                <a:spcPts val="10560"/>
              </a:lnSpc>
              <a:spcBef>
                <a:spcPct val="0"/>
              </a:spcBef>
            </a:pPr>
            <a:r>
              <a:rPr lang="en-GB" sz="2400" b="1" dirty="0">
                <a:solidFill>
                  <a:srgbClr val="2A4C8C"/>
                </a:solidFill>
                <a:latin typeface="Josefin Sans Bold" pitchFamily="2" charset="0"/>
              </a:rPr>
              <a:t>3. </a:t>
            </a:r>
            <a:r>
              <a:rPr lang="en-GB" sz="2400" b="1" dirty="0" err="1">
                <a:solidFill>
                  <a:srgbClr val="2A4C8C"/>
                </a:solidFill>
                <a:latin typeface="Josefin Sans Bold" pitchFamily="2" charset="0"/>
              </a:rPr>
              <a:t>Prototiplemeden</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kesmeye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bitirmeye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kadar</a:t>
            </a:r>
            <a:r>
              <a:rPr lang="en-GB" sz="2400" b="1" dirty="0">
                <a:solidFill>
                  <a:srgbClr val="2A4C8C"/>
                </a:solidFill>
                <a:latin typeface="Josefin Sans Bold" pitchFamily="2" charset="0"/>
              </a:rPr>
              <a:t> yeni </a:t>
            </a:r>
            <a:r>
              <a:rPr lang="en-GB" sz="2400" b="1" dirty="0" err="1">
                <a:solidFill>
                  <a:srgbClr val="2A4C8C"/>
                </a:solidFill>
                <a:latin typeface="Josefin Sans Bold" pitchFamily="2" charset="0"/>
              </a:rPr>
              <a:t>teknolojiler</a:t>
            </a:r>
            <a:endParaRPr lang="en-US" sz="2400" b="1" dirty="0">
              <a:solidFill>
                <a:schemeClr val="accent5">
                  <a:lumMod val="50000"/>
                </a:schemeClr>
              </a:solidFill>
              <a:latin typeface="Josefin Sans Bold" pitchFamily="2" charset="0"/>
            </a:endParaRPr>
          </a:p>
        </p:txBody>
      </p:sp>
      <p:sp>
        <p:nvSpPr>
          <p:cNvPr id="6" name="TextBox 6">
            <a:extLst>
              <a:ext uri="{FF2B5EF4-FFF2-40B4-BE49-F238E27FC236}">
                <a16:creationId xmlns:a16="http://schemas.microsoft.com/office/drawing/2014/main" id="{542B6447-9853-EEC7-7FEB-47BE3F4BB872}"/>
              </a:ext>
            </a:extLst>
          </p:cNvPr>
          <p:cNvSpPr txBox="1"/>
          <p:nvPr/>
        </p:nvSpPr>
        <p:spPr>
          <a:xfrm>
            <a:off x="1062549" y="5654842"/>
            <a:ext cx="8184163" cy="592470"/>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800" dirty="0" err="1">
                <a:solidFill>
                  <a:srgbClr val="2A4C8C"/>
                </a:solidFill>
                <a:latin typeface="Josefin Sans" pitchFamily="2" charset="0"/>
              </a:rPr>
              <a:t>Montaj</a:t>
            </a:r>
            <a:r>
              <a:rPr lang="en-US" sz="2800" dirty="0">
                <a:solidFill>
                  <a:srgbClr val="2A4C8C"/>
                </a:solidFill>
                <a:latin typeface="Josefin Sans" pitchFamily="2" charset="0"/>
              </a:rPr>
              <a:t> </a:t>
            </a:r>
            <a:r>
              <a:rPr lang="en-US" sz="2800" dirty="0" err="1">
                <a:solidFill>
                  <a:srgbClr val="2A4C8C"/>
                </a:solidFill>
                <a:latin typeface="Josefin Sans" pitchFamily="2" charset="0"/>
              </a:rPr>
              <a:t>teknolojisi</a:t>
            </a:r>
            <a:endParaRPr lang="en-US" sz="2800" dirty="0">
              <a:solidFill>
                <a:srgbClr val="2A4C8C"/>
              </a:solidFill>
              <a:latin typeface="Josefin Sans" pitchFamily="2" charset="0"/>
            </a:endParaRPr>
          </a:p>
        </p:txBody>
      </p:sp>
      <p:pic>
        <p:nvPicPr>
          <p:cNvPr id="3076" name="Picture 4" descr="K176">
            <a:extLst>
              <a:ext uri="{FF2B5EF4-FFF2-40B4-BE49-F238E27FC236}">
                <a16:creationId xmlns:a16="http://schemas.microsoft.com/office/drawing/2014/main" id="{E1484DFA-87BE-6FFD-39E4-4D3C96C01C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5807" y="2011937"/>
            <a:ext cx="4482036" cy="336152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obotic units for mould and upper preparation - Stemma Srl">
            <a:extLst>
              <a:ext uri="{FF2B5EF4-FFF2-40B4-BE49-F238E27FC236}">
                <a16:creationId xmlns:a16="http://schemas.microsoft.com/office/drawing/2014/main" id="{61EB45DA-F00D-0C48-0BA0-5D428D9704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349" y="1899299"/>
            <a:ext cx="4895849" cy="3340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76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pic>
        <p:nvPicPr>
          <p:cNvPr id="4" name="Imagem 3">
            <a:extLst>
              <a:ext uri="{FF2B5EF4-FFF2-40B4-BE49-F238E27FC236}">
                <a16:creationId xmlns:a16="http://schemas.microsoft.com/office/drawing/2014/main" id="{C8963C21-4C68-BA54-080B-6913D3CA1737}"/>
              </a:ext>
            </a:extLst>
          </p:cNvPr>
          <p:cNvPicPr>
            <a:picLocks noChangeAspect="1"/>
          </p:cNvPicPr>
          <p:nvPr/>
        </p:nvPicPr>
        <p:blipFill>
          <a:blip r:embed="rId6"/>
          <a:stretch>
            <a:fillRect/>
          </a:stretch>
        </p:blipFill>
        <p:spPr>
          <a:xfrm>
            <a:off x="3752186" y="2376857"/>
            <a:ext cx="6828400" cy="3104548"/>
          </a:xfrm>
          <a:prstGeom prst="rect">
            <a:avLst/>
          </a:prstGeom>
        </p:spPr>
      </p:pic>
      <p:sp>
        <p:nvSpPr>
          <p:cNvPr id="5" name="TextBox 16">
            <a:extLst>
              <a:ext uri="{FF2B5EF4-FFF2-40B4-BE49-F238E27FC236}">
                <a16:creationId xmlns:a16="http://schemas.microsoft.com/office/drawing/2014/main" id="{ED0AD468-A3DB-DF8A-F75F-AE2AE73116FA}"/>
              </a:ext>
            </a:extLst>
          </p:cNvPr>
          <p:cNvSpPr txBox="1"/>
          <p:nvPr/>
        </p:nvSpPr>
        <p:spPr>
          <a:xfrm>
            <a:off x="3752186" y="811086"/>
            <a:ext cx="8496402" cy="2471189"/>
          </a:xfrm>
          <a:prstGeom prst="rect">
            <a:avLst/>
          </a:prstGeom>
        </p:spPr>
        <p:txBody>
          <a:bodyPr wrap="square" lIns="0" tIns="0" rIns="0" bIns="0" rtlCol="0" anchor="t">
            <a:spAutoFit/>
          </a:bodyPr>
          <a:lstStyle/>
          <a:p>
            <a:pPr lvl="0">
              <a:lnSpc>
                <a:spcPts val="10560"/>
              </a:lnSpc>
              <a:spcBef>
                <a:spcPct val="0"/>
              </a:spcBef>
            </a:pPr>
            <a:r>
              <a:rPr lang="en-GB" sz="2400" b="1" dirty="0">
                <a:solidFill>
                  <a:srgbClr val="2A4C8C"/>
                </a:solidFill>
                <a:latin typeface="Josefin Sans Bold" pitchFamily="2" charset="0"/>
              </a:rPr>
              <a:t>3. </a:t>
            </a:r>
            <a:r>
              <a:rPr lang="en-GB" sz="2400" b="1" dirty="0" err="1">
                <a:solidFill>
                  <a:srgbClr val="2A4C8C"/>
                </a:solidFill>
                <a:latin typeface="Josefin Sans Bold" pitchFamily="2" charset="0"/>
              </a:rPr>
              <a:t>Prototiplemeden</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kesmeye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bitirmeye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kadar</a:t>
            </a:r>
            <a:r>
              <a:rPr lang="en-GB" sz="2400" b="1" dirty="0">
                <a:solidFill>
                  <a:srgbClr val="2A4C8C"/>
                </a:solidFill>
                <a:latin typeface="Josefin Sans Bold" pitchFamily="2" charset="0"/>
              </a:rPr>
              <a:t> yeni </a:t>
            </a:r>
            <a:r>
              <a:rPr lang="en-GB" sz="2400" b="1" dirty="0" err="1">
                <a:solidFill>
                  <a:srgbClr val="2A4C8C"/>
                </a:solidFill>
                <a:latin typeface="Josefin Sans Bold" pitchFamily="2" charset="0"/>
              </a:rPr>
              <a:t>teknolojiler</a:t>
            </a:r>
            <a:endParaRPr lang="en-US" sz="2400" b="1" dirty="0">
              <a:solidFill>
                <a:schemeClr val="accent5">
                  <a:lumMod val="50000"/>
                </a:schemeClr>
              </a:solidFill>
              <a:latin typeface="Josefin Sans Bold" pitchFamily="2" charset="0"/>
            </a:endParaRPr>
          </a:p>
        </p:txBody>
      </p:sp>
    </p:spTree>
    <p:extLst>
      <p:ext uri="{BB962C8B-B14F-4D97-AF65-F5344CB8AC3E}">
        <p14:creationId xmlns:p14="http://schemas.microsoft.com/office/powerpoint/2010/main" val="82491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ine 52">
            <a:extLst>
              <a:ext uri="{FF2B5EF4-FFF2-40B4-BE49-F238E27FC236}">
                <a16:creationId xmlns:a16="http://schemas.microsoft.com/office/drawing/2014/main" id="{A031F6CB-D432-6803-13E6-A797F62990B2}"/>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a:stretch/>
        </p:blipFill>
        <p:spPr>
          <a:xfrm>
            <a:off x="-107379" y="0"/>
            <a:ext cx="3414409" cy="6875423"/>
          </a:xfrm>
          <a:prstGeom prst="rect">
            <a:avLst/>
          </a:prstGeom>
        </p:spPr>
      </p:pic>
      <p:sp>
        <p:nvSpPr>
          <p:cNvPr id="28" name="Dreptunghi 27">
            <a:extLst>
              <a:ext uri="{FF2B5EF4-FFF2-40B4-BE49-F238E27FC236}">
                <a16:creationId xmlns:a16="http://schemas.microsoft.com/office/drawing/2014/main" id="{5578EF17-46D2-3AAD-F516-9E74DE3C9D53}"/>
              </a:ext>
            </a:extLst>
          </p:cNvPr>
          <p:cNvSpPr/>
          <p:nvPr/>
        </p:nvSpPr>
        <p:spPr>
          <a:xfrm>
            <a:off x="-83974" y="0"/>
            <a:ext cx="3428315" cy="6858000"/>
          </a:xfrm>
          <a:prstGeom prst="rect">
            <a:avLst/>
          </a:prstGeom>
          <a:solidFill>
            <a:srgbClr val="F1CB2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a:extLst>
              <a:ext uri="{FF2B5EF4-FFF2-40B4-BE49-F238E27FC236}">
                <a16:creationId xmlns:a16="http://schemas.microsoft.com/office/drawing/2014/main" id="{D6C51C86-7572-7722-F6DA-308473A881C1}"/>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14" name="Grupare 13">
            <a:extLst>
              <a:ext uri="{FF2B5EF4-FFF2-40B4-BE49-F238E27FC236}">
                <a16:creationId xmlns:a16="http://schemas.microsoft.com/office/drawing/2014/main" id="{CCBF3BA3-DBD1-5F3F-579A-527741436706}"/>
              </a:ext>
            </a:extLst>
          </p:cNvPr>
          <p:cNvGrpSpPr/>
          <p:nvPr/>
        </p:nvGrpSpPr>
        <p:grpSpPr>
          <a:xfrm>
            <a:off x="3496535" y="43911"/>
            <a:ext cx="8439814" cy="890747"/>
            <a:chOff x="2977130" y="297492"/>
            <a:chExt cx="8439814" cy="890747"/>
          </a:xfrm>
        </p:grpSpPr>
        <p:pic>
          <p:nvPicPr>
            <p:cNvPr id="11" name="Imagine 10">
              <a:extLst>
                <a:ext uri="{FF2B5EF4-FFF2-40B4-BE49-F238E27FC236}">
                  <a16:creationId xmlns:a16="http://schemas.microsoft.com/office/drawing/2014/main" id="{E67A0657-7530-1431-662E-BAC5C2AAE42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12" name="CasetăText 11">
              <a:extLst>
                <a:ext uri="{FF2B5EF4-FFF2-40B4-BE49-F238E27FC236}">
                  <a16:creationId xmlns:a16="http://schemas.microsoft.com/office/drawing/2014/main" id="{36FAB9B7-A81A-274F-A658-F4E5E7A14426}"/>
                </a:ext>
              </a:extLst>
            </p:cNvPr>
            <p:cNvSpPr txBox="1"/>
            <p:nvPr/>
          </p:nvSpPr>
          <p:spPr>
            <a:xfrm>
              <a:off x="4137829" y="531306"/>
              <a:ext cx="7279115" cy="461665"/>
            </a:xfrm>
            <a:prstGeom prst="rect">
              <a:avLst/>
            </a:prstGeom>
            <a:noFill/>
            <a:ln w="38100">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27" name="Grupare 26">
            <a:extLst>
              <a:ext uri="{FF2B5EF4-FFF2-40B4-BE49-F238E27FC236}">
                <a16:creationId xmlns:a16="http://schemas.microsoft.com/office/drawing/2014/main" id="{CFF90A9C-58C6-6C8B-3A24-92A2B1929C4F}"/>
              </a:ext>
            </a:extLst>
          </p:cNvPr>
          <p:cNvGrpSpPr/>
          <p:nvPr/>
        </p:nvGrpSpPr>
        <p:grpSpPr>
          <a:xfrm>
            <a:off x="44404" y="1142883"/>
            <a:ext cx="9683939" cy="4448392"/>
            <a:chOff x="-2042644" y="555628"/>
            <a:chExt cx="9683939" cy="4448392"/>
          </a:xfrm>
        </p:grpSpPr>
        <p:grpSp>
          <p:nvGrpSpPr>
            <p:cNvPr id="4" name="Group 15">
              <a:extLst>
                <a:ext uri="{FF2B5EF4-FFF2-40B4-BE49-F238E27FC236}">
                  <a16:creationId xmlns:a16="http://schemas.microsoft.com/office/drawing/2014/main" id="{2A8A2031-BA48-6177-40EF-22C587AA192A}"/>
                </a:ext>
              </a:extLst>
            </p:cNvPr>
            <p:cNvGrpSpPr/>
            <p:nvPr/>
          </p:nvGrpSpPr>
          <p:grpSpPr>
            <a:xfrm>
              <a:off x="-1798061" y="555628"/>
              <a:ext cx="9439356" cy="4448392"/>
              <a:chOff x="-6309733" y="-414141"/>
              <a:chExt cx="20331761" cy="5931189"/>
            </a:xfrm>
          </p:grpSpPr>
          <p:sp>
            <p:nvSpPr>
              <p:cNvPr id="5" name="TextBox 16">
                <a:extLst>
                  <a:ext uri="{FF2B5EF4-FFF2-40B4-BE49-F238E27FC236}">
                    <a16:creationId xmlns:a16="http://schemas.microsoft.com/office/drawing/2014/main" id="{92326D8B-FC54-D2AA-CBC9-ECE00576C09A}"/>
                  </a:ext>
                </a:extLst>
              </p:cNvPr>
              <p:cNvSpPr txBox="1"/>
              <p:nvPr/>
            </p:nvSpPr>
            <p:spPr>
              <a:xfrm>
                <a:off x="-6309733" y="-414141"/>
                <a:ext cx="6390588" cy="1585049"/>
              </a:xfrm>
              <a:prstGeom prst="rect">
                <a:avLst/>
              </a:prstGeom>
            </p:spPr>
            <p:txBody>
              <a:bodyPr wrap="square" lIns="0" tIns="0" rIns="0" bIns="0" rtlCol="0" anchor="t">
                <a:spAutoFit/>
              </a:bodyPr>
              <a:lstStyle/>
              <a:p>
                <a:pPr lvl="0">
                  <a:lnSpc>
                    <a:spcPts val="10560"/>
                  </a:lnSpc>
                  <a:spcBef>
                    <a:spcPct val="0"/>
                  </a:spcBef>
                </a:pPr>
                <a:r>
                  <a:rPr lang="en-US" sz="3600" dirty="0" err="1">
                    <a:solidFill>
                      <a:srgbClr val="2D5693"/>
                    </a:solidFill>
                    <a:latin typeface="Josefin Sans" pitchFamily="2" charset="0"/>
                  </a:rPr>
                  <a:t>İçerik</a:t>
                </a:r>
                <a:endParaRPr lang="en-US" sz="3600" dirty="0">
                  <a:solidFill>
                    <a:srgbClr val="B2101F"/>
                  </a:solidFill>
                  <a:latin typeface="Josefin Sans" pitchFamily="2" charset="0"/>
                </a:endParaRPr>
              </a:p>
            </p:txBody>
          </p:sp>
          <p:sp>
            <p:nvSpPr>
              <p:cNvPr id="6" name="TextBox 18">
                <a:extLst>
                  <a:ext uri="{FF2B5EF4-FFF2-40B4-BE49-F238E27FC236}">
                    <a16:creationId xmlns:a16="http://schemas.microsoft.com/office/drawing/2014/main" id="{479A660B-0F0B-792B-C233-9482CB8B321C}"/>
                  </a:ext>
                </a:extLst>
              </p:cNvPr>
              <p:cNvSpPr txBox="1"/>
              <p:nvPr/>
            </p:nvSpPr>
            <p:spPr>
              <a:xfrm>
                <a:off x="846564" y="1719947"/>
                <a:ext cx="13175464" cy="682239"/>
              </a:xfrm>
              <a:prstGeom prst="rect">
                <a:avLst/>
              </a:prstGeom>
            </p:spPr>
            <p:txBody>
              <a:bodyPr wrap="square" lIns="0" tIns="0" rIns="0" bIns="0" rtlCol="0" anchor="t">
                <a:spAutoFit/>
              </a:bodyPr>
              <a:lstStyle/>
              <a:p>
                <a:pPr>
                  <a:lnSpc>
                    <a:spcPts val="4199"/>
                  </a:lnSpc>
                </a:pPr>
                <a:r>
                  <a:rPr lang="en-US" sz="2800" dirty="0">
                    <a:latin typeface="Josefin Sans" pitchFamily="2" charset="0"/>
                  </a:rPr>
                  <a:t>1. </a:t>
                </a:r>
                <a:r>
                  <a:rPr lang="en-US" sz="2800" dirty="0" err="1">
                    <a:latin typeface="Josefin Sans" pitchFamily="2" charset="0"/>
                  </a:rPr>
                  <a:t>Giriş</a:t>
                </a:r>
                <a:endParaRPr lang="en-US" sz="2999" dirty="0">
                  <a:latin typeface="Josefin Sans" pitchFamily="2" charset="0"/>
                  <a:hlinkClick r:id="rId6" action="ppaction://hlinksldjump">
                    <a:extLst>
                      <a:ext uri="{A12FA001-AC4F-418D-AE19-62706E023703}">
                        <ahyp:hlinkClr xmlns:ahyp="http://schemas.microsoft.com/office/drawing/2018/hyperlinkcolor" val="tx"/>
                      </a:ext>
                    </a:extLst>
                  </a:hlinkClick>
                </a:endParaRPr>
              </a:p>
            </p:txBody>
          </p:sp>
          <p:sp>
            <p:nvSpPr>
              <p:cNvPr id="7" name="TextBox 19">
                <a:extLst>
                  <a:ext uri="{FF2B5EF4-FFF2-40B4-BE49-F238E27FC236}">
                    <a16:creationId xmlns:a16="http://schemas.microsoft.com/office/drawing/2014/main" id="{FE19B537-C959-E3FA-549F-457F2CE388E7}"/>
                  </a:ext>
                </a:extLst>
              </p:cNvPr>
              <p:cNvSpPr txBox="1"/>
              <p:nvPr/>
            </p:nvSpPr>
            <p:spPr>
              <a:xfrm>
                <a:off x="846562" y="2522550"/>
                <a:ext cx="13175464" cy="1400384"/>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latin typeface="Josefin Sans" pitchFamily="2" charset="0"/>
                  </a:rPr>
                  <a:t>2. Yeni </a:t>
                </a:r>
                <a:r>
                  <a:rPr lang="en-US" u="none" dirty="0" err="1">
                    <a:latin typeface="Josefin Sans" pitchFamily="2" charset="0"/>
                  </a:rPr>
                  <a:t>teknolojilerin</a:t>
                </a:r>
                <a:r>
                  <a:rPr lang="en-US" u="none" dirty="0">
                    <a:latin typeface="Josefin Sans" pitchFamily="2" charset="0"/>
                  </a:rPr>
                  <a:t> </a:t>
                </a:r>
                <a:r>
                  <a:rPr lang="en-US" u="none" dirty="0" err="1">
                    <a:latin typeface="Josefin Sans" pitchFamily="2" charset="0"/>
                  </a:rPr>
                  <a:t>Endüstri</a:t>
                </a:r>
                <a:r>
                  <a:rPr lang="en-US" u="none" dirty="0">
                    <a:latin typeface="Josefin Sans" pitchFamily="2" charset="0"/>
                  </a:rPr>
                  <a:t> 4.0 </a:t>
                </a:r>
                <a:r>
                  <a:rPr lang="en-US" u="none" dirty="0" err="1">
                    <a:latin typeface="Josefin Sans" pitchFamily="2" charset="0"/>
                  </a:rPr>
                  <a:t>ile</a:t>
                </a:r>
                <a:r>
                  <a:rPr lang="en-US" u="none" dirty="0">
                    <a:latin typeface="Josefin Sans" pitchFamily="2" charset="0"/>
                  </a:rPr>
                  <a:t> </a:t>
                </a:r>
                <a:r>
                  <a:rPr lang="en-US" u="none" dirty="0" err="1">
                    <a:latin typeface="Josefin Sans" pitchFamily="2" charset="0"/>
                  </a:rPr>
                  <a:t>entegre</a:t>
                </a:r>
                <a:r>
                  <a:rPr lang="en-US" u="none" dirty="0">
                    <a:latin typeface="Josefin Sans" pitchFamily="2" charset="0"/>
                  </a:rPr>
                  <a:t> </a:t>
                </a:r>
                <a:r>
                  <a:rPr lang="en-US" u="none" dirty="0" err="1">
                    <a:latin typeface="Josefin Sans" pitchFamily="2" charset="0"/>
                  </a:rPr>
                  <a:t>edilmesi</a:t>
                </a:r>
                <a:endParaRPr lang="en-US" u="none" dirty="0">
                  <a:latin typeface="Josefin Sans" pitchFamily="2" charset="0"/>
                  <a:hlinkClick r:id="rId7" action="ppaction://hlinksldjump"/>
                </a:endParaRPr>
              </a:p>
            </p:txBody>
          </p:sp>
          <p:sp>
            <p:nvSpPr>
              <p:cNvPr id="8" name="TextBox 20">
                <a:extLst>
                  <a:ext uri="{FF2B5EF4-FFF2-40B4-BE49-F238E27FC236}">
                    <a16:creationId xmlns:a16="http://schemas.microsoft.com/office/drawing/2014/main" id="{84844CC9-9AFC-0601-7ABD-4BC8A4E21A77}"/>
                  </a:ext>
                </a:extLst>
              </p:cNvPr>
              <p:cNvSpPr txBox="1"/>
              <p:nvPr/>
            </p:nvSpPr>
            <p:spPr>
              <a:xfrm>
                <a:off x="846566" y="4116664"/>
                <a:ext cx="13175462" cy="1400384"/>
              </a:xfrm>
              <a:prstGeom prst="rect">
                <a:avLst/>
              </a:prstGeom>
            </p:spPr>
            <p:txBody>
              <a:bodyPr wrap="square" lIns="0" tIns="0" rIns="0" bIns="0" rtlCol="0" anchor="t">
                <a:spAutoFit/>
              </a:bodyPr>
              <a:lstStyle>
                <a:defPPr>
                  <a:defRPr lang="en-US"/>
                </a:defPPr>
                <a:lvl1pPr>
                  <a:lnSpc>
                    <a:spcPts val="4199"/>
                  </a:lnSpc>
                  <a:defRPr sz="2800" u="sng">
                    <a:solidFill>
                      <a:srgbClr val="65212A"/>
                    </a:solidFill>
                    <a:latin typeface="Josefin Sans Bold" pitchFamily="2" charset="0"/>
                  </a:defRPr>
                </a:lvl1pPr>
              </a:lstStyle>
              <a:p>
                <a:r>
                  <a:rPr lang="en-US" u="none" dirty="0">
                    <a:solidFill>
                      <a:schemeClr val="tx1"/>
                    </a:solidFill>
                    <a:latin typeface="Josefin Sans" pitchFamily="2" charset="0"/>
                  </a:rPr>
                  <a:t>3. </a:t>
                </a:r>
                <a:r>
                  <a:rPr lang="en-US" u="none" dirty="0" err="1">
                    <a:solidFill>
                      <a:schemeClr val="tx1"/>
                    </a:solidFill>
                    <a:latin typeface="Josefin Sans" pitchFamily="2" charset="0"/>
                  </a:rPr>
                  <a:t>Prototiplemeden</a:t>
                </a:r>
                <a:r>
                  <a:rPr lang="en-US" u="none" dirty="0">
                    <a:solidFill>
                      <a:schemeClr val="tx1"/>
                    </a:solidFill>
                    <a:latin typeface="Josefin Sans" pitchFamily="2" charset="0"/>
                  </a:rPr>
                  <a:t> </a:t>
                </a:r>
                <a:r>
                  <a:rPr lang="en-US" u="none" dirty="0" err="1">
                    <a:solidFill>
                      <a:schemeClr val="tx1"/>
                    </a:solidFill>
                    <a:latin typeface="Josefin Sans" pitchFamily="2" charset="0"/>
                  </a:rPr>
                  <a:t>kesmeye</a:t>
                </a:r>
                <a:r>
                  <a:rPr lang="en-US" u="none" dirty="0">
                    <a:solidFill>
                      <a:schemeClr val="tx1"/>
                    </a:solidFill>
                    <a:latin typeface="Josefin Sans" pitchFamily="2" charset="0"/>
                  </a:rPr>
                  <a:t>, </a:t>
                </a:r>
                <a:r>
                  <a:rPr lang="en-US" u="none" dirty="0" err="1">
                    <a:solidFill>
                      <a:schemeClr val="tx1"/>
                    </a:solidFill>
                    <a:latin typeface="Josefin Sans" pitchFamily="2" charset="0"/>
                  </a:rPr>
                  <a:t>bitirmeye</a:t>
                </a:r>
                <a:r>
                  <a:rPr lang="en-US" u="none" dirty="0">
                    <a:solidFill>
                      <a:schemeClr val="tx1"/>
                    </a:solidFill>
                    <a:latin typeface="Josefin Sans" pitchFamily="2" charset="0"/>
                  </a:rPr>
                  <a:t> </a:t>
                </a:r>
                <a:r>
                  <a:rPr lang="en-US" u="none" dirty="0" err="1">
                    <a:solidFill>
                      <a:schemeClr val="tx1"/>
                    </a:solidFill>
                    <a:latin typeface="Josefin Sans" pitchFamily="2" charset="0"/>
                  </a:rPr>
                  <a:t>kadar</a:t>
                </a:r>
                <a:r>
                  <a:rPr lang="en-US" u="none" dirty="0">
                    <a:solidFill>
                      <a:schemeClr val="tx1"/>
                    </a:solidFill>
                    <a:latin typeface="Josefin Sans" pitchFamily="2" charset="0"/>
                  </a:rPr>
                  <a:t> yeni </a:t>
                </a:r>
                <a:r>
                  <a:rPr lang="en-US" u="none" dirty="0" err="1">
                    <a:solidFill>
                      <a:schemeClr val="tx1"/>
                    </a:solidFill>
                    <a:latin typeface="Josefin Sans" pitchFamily="2" charset="0"/>
                  </a:rPr>
                  <a:t>teknolojiler</a:t>
                </a:r>
                <a:endParaRPr lang="en-US" u="none" dirty="0">
                  <a:solidFill>
                    <a:schemeClr val="tx1"/>
                  </a:solidFill>
                  <a:latin typeface="Josefin Sans" pitchFamily="2" charset="0"/>
                  <a:hlinkClick r:id="rId8" action="ppaction://hlinksldjump">
                    <a:extLst>
                      <a:ext uri="{A12FA001-AC4F-418D-AE19-62706E023703}">
                        <ahyp:hlinkClr xmlns:ahyp="http://schemas.microsoft.com/office/drawing/2018/hyperlinkcolor" val="tx"/>
                      </a:ext>
                    </a:extLst>
                  </a:hlinkClick>
                </a:endParaRPr>
              </a:p>
            </p:txBody>
          </p:sp>
        </p:grpSp>
        <p:sp>
          <p:nvSpPr>
            <p:cNvPr id="24" name="Dreptunghi 23">
              <a:extLst>
                <a:ext uri="{FF2B5EF4-FFF2-40B4-BE49-F238E27FC236}">
                  <a16:creationId xmlns:a16="http://schemas.microsoft.com/office/drawing/2014/main" id="{77E31915-B1B2-6C63-1878-6AEAEB1DDCFA}"/>
                </a:ext>
              </a:extLst>
            </p:cNvPr>
            <p:cNvSpPr/>
            <p:nvPr/>
          </p:nvSpPr>
          <p:spPr>
            <a:xfrm>
              <a:off x="-2042644" y="697030"/>
              <a:ext cx="2966936" cy="1188788"/>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Josefin Sans" pitchFamily="2" charset="0"/>
              </a:endParaRPr>
            </a:p>
          </p:txBody>
        </p:sp>
      </p:grpSp>
      <p:grpSp>
        <p:nvGrpSpPr>
          <p:cNvPr id="49" name="Group 34">
            <a:extLst>
              <a:ext uri="{FF2B5EF4-FFF2-40B4-BE49-F238E27FC236}">
                <a16:creationId xmlns:a16="http://schemas.microsoft.com/office/drawing/2014/main" id="{27D7E185-9117-DD0D-5C15-87F51F64BB7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590EDF1C-CBF7-D98F-B9A0-86CE0C38F395}"/>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86D37D63-AB08-F0AC-792C-3D8C3598DFCB}"/>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1E7F1301-40D4-1566-A1F0-67216818E83E}"/>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7067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5" name="TextBox 16">
            <a:extLst>
              <a:ext uri="{FF2B5EF4-FFF2-40B4-BE49-F238E27FC236}">
                <a16:creationId xmlns:a16="http://schemas.microsoft.com/office/drawing/2014/main" id="{1646A7E3-14AC-E336-2CDB-E3D3491C686B}"/>
              </a:ext>
            </a:extLst>
          </p:cNvPr>
          <p:cNvSpPr txBox="1"/>
          <p:nvPr/>
        </p:nvSpPr>
        <p:spPr>
          <a:xfrm>
            <a:off x="605349" y="490689"/>
            <a:ext cx="10200693" cy="1127232"/>
          </a:xfrm>
          <a:prstGeom prst="rect">
            <a:avLst/>
          </a:prstGeom>
        </p:spPr>
        <p:txBody>
          <a:bodyPr wrap="square" lIns="0" tIns="0" rIns="0" bIns="0" rtlCol="0" anchor="t">
            <a:spAutoFit/>
          </a:bodyPr>
          <a:lstStyle/>
          <a:p>
            <a:pPr lvl="0">
              <a:lnSpc>
                <a:spcPts val="10560"/>
              </a:lnSpc>
              <a:spcBef>
                <a:spcPct val="0"/>
              </a:spcBef>
            </a:pPr>
            <a:r>
              <a:rPr lang="en-GB" sz="2400" b="1" dirty="0">
                <a:solidFill>
                  <a:srgbClr val="2A4C8C"/>
                </a:solidFill>
                <a:latin typeface="Josefin Sans Bold" pitchFamily="2" charset="0"/>
              </a:rPr>
              <a:t>3. </a:t>
            </a:r>
            <a:r>
              <a:rPr lang="en-GB" sz="2400" b="1" dirty="0" err="1">
                <a:solidFill>
                  <a:srgbClr val="2A4C8C"/>
                </a:solidFill>
                <a:latin typeface="Josefin Sans Bold" pitchFamily="2" charset="0"/>
              </a:rPr>
              <a:t>Prototiplemeden</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kesmeye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bitirmeye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kadar</a:t>
            </a:r>
            <a:r>
              <a:rPr lang="en-GB" sz="2400" b="1" dirty="0">
                <a:solidFill>
                  <a:srgbClr val="2A4C8C"/>
                </a:solidFill>
                <a:latin typeface="Josefin Sans Bold" pitchFamily="2" charset="0"/>
              </a:rPr>
              <a:t> yeni </a:t>
            </a:r>
            <a:r>
              <a:rPr lang="en-GB" sz="2400" b="1" dirty="0" err="1">
                <a:solidFill>
                  <a:srgbClr val="2A4C8C"/>
                </a:solidFill>
                <a:latin typeface="Josefin Sans Bold" pitchFamily="2" charset="0"/>
              </a:rPr>
              <a:t>teknolojiler</a:t>
            </a:r>
            <a:endParaRPr lang="en-US" sz="2400" b="1" dirty="0">
              <a:solidFill>
                <a:schemeClr val="accent5">
                  <a:lumMod val="50000"/>
                </a:schemeClr>
              </a:solidFill>
              <a:latin typeface="Josefin Sans Bold" pitchFamily="2" charset="0"/>
            </a:endParaRPr>
          </a:p>
        </p:txBody>
      </p:sp>
      <p:sp>
        <p:nvSpPr>
          <p:cNvPr id="6" name="TextBox 6">
            <a:extLst>
              <a:ext uri="{FF2B5EF4-FFF2-40B4-BE49-F238E27FC236}">
                <a16:creationId xmlns:a16="http://schemas.microsoft.com/office/drawing/2014/main" id="{542B6447-9853-EEC7-7FEB-47BE3F4BB872}"/>
              </a:ext>
            </a:extLst>
          </p:cNvPr>
          <p:cNvSpPr txBox="1"/>
          <p:nvPr/>
        </p:nvSpPr>
        <p:spPr>
          <a:xfrm>
            <a:off x="1613613" y="5551940"/>
            <a:ext cx="8184163" cy="592470"/>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800" dirty="0" err="1">
                <a:solidFill>
                  <a:srgbClr val="2A4C8C"/>
                </a:solidFill>
                <a:latin typeface="Josefin Sans" pitchFamily="2" charset="0"/>
              </a:rPr>
              <a:t>Montaj</a:t>
            </a:r>
            <a:r>
              <a:rPr lang="en-US" sz="2800" dirty="0">
                <a:solidFill>
                  <a:srgbClr val="2A4C8C"/>
                </a:solidFill>
                <a:latin typeface="Josefin Sans" pitchFamily="2" charset="0"/>
              </a:rPr>
              <a:t> </a:t>
            </a:r>
            <a:r>
              <a:rPr lang="en-US" sz="2800" dirty="0" err="1">
                <a:solidFill>
                  <a:srgbClr val="2A4C8C"/>
                </a:solidFill>
                <a:latin typeface="Josefin Sans" pitchFamily="2" charset="0"/>
              </a:rPr>
              <a:t>teknolojisi</a:t>
            </a:r>
            <a:endParaRPr lang="en-US" sz="2800" dirty="0">
              <a:solidFill>
                <a:srgbClr val="2A4C8C"/>
              </a:solidFill>
              <a:latin typeface="Josefin Sans" pitchFamily="2" charset="0"/>
            </a:endParaRPr>
          </a:p>
        </p:txBody>
      </p:sp>
      <p:pic>
        <p:nvPicPr>
          <p:cNvPr id="3" name="Imagem 2">
            <a:extLst>
              <a:ext uri="{FF2B5EF4-FFF2-40B4-BE49-F238E27FC236}">
                <a16:creationId xmlns:a16="http://schemas.microsoft.com/office/drawing/2014/main" id="{0DB9665E-0547-93E0-AB0A-972514DC2B77}"/>
              </a:ext>
            </a:extLst>
          </p:cNvPr>
          <p:cNvPicPr>
            <a:picLocks noChangeAspect="1"/>
          </p:cNvPicPr>
          <p:nvPr/>
        </p:nvPicPr>
        <p:blipFill>
          <a:blip r:embed="rId5"/>
          <a:stretch>
            <a:fillRect/>
          </a:stretch>
        </p:blipFill>
        <p:spPr>
          <a:xfrm>
            <a:off x="200025" y="2257376"/>
            <a:ext cx="11587163" cy="2604126"/>
          </a:xfrm>
          <a:prstGeom prst="rect">
            <a:avLst/>
          </a:prstGeom>
        </p:spPr>
      </p:pic>
    </p:spTree>
    <p:extLst>
      <p:ext uri="{BB962C8B-B14F-4D97-AF65-F5344CB8AC3E}">
        <p14:creationId xmlns:p14="http://schemas.microsoft.com/office/powerpoint/2010/main" val="296306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34">
            <a:extLst>
              <a:ext uri="{FF2B5EF4-FFF2-40B4-BE49-F238E27FC236}">
                <a16:creationId xmlns:a16="http://schemas.microsoft.com/office/drawing/2014/main" id="{61369192-FB10-77BF-4E04-E2453DAFB3B4}"/>
              </a:ext>
            </a:extLst>
          </p:cNvPr>
          <p:cNvGrpSpPr/>
          <p:nvPr/>
        </p:nvGrpSpPr>
        <p:grpSpPr>
          <a:xfrm rot="-4463838">
            <a:off x="9167270" y="310016"/>
            <a:ext cx="6562906" cy="7925488"/>
            <a:chOff x="0" y="0"/>
            <a:chExt cx="7881735" cy="3836223"/>
          </a:xfrm>
        </p:grpSpPr>
        <p:sp>
          <p:nvSpPr>
            <p:cNvPr id="45" name="Freeform 35">
              <a:extLst>
                <a:ext uri="{FF2B5EF4-FFF2-40B4-BE49-F238E27FC236}">
                  <a16:creationId xmlns:a16="http://schemas.microsoft.com/office/drawing/2014/main" id="{CB0C9772-BFF9-E94B-3FC3-1695A172D4D4}"/>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49" name="TextBox 16">
            <a:extLst>
              <a:ext uri="{FF2B5EF4-FFF2-40B4-BE49-F238E27FC236}">
                <a16:creationId xmlns:a16="http://schemas.microsoft.com/office/drawing/2014/main" id="{483E3525-C3D1-121C-836C-342C674A8710}"/>
              </a:ext>
            </a:extLst>
          </p:cNvPr>
          <p:cNvSpPr txBox="1"/>
          <p:nvPr/>
        </p:nvSpPr>
        <p:spPr>
          <a:xfrm>
            <a:off x="9123995" y="2342429"/>
            <a:ext cx="3592953" cy="1173398"/>
          </a:xfrm>
          <a:prstGeom prst="rect">
            <a:avLst/>
          </a:prstGeom>
        </p:spPr>
        <p:txBody>
          <a:bodyPr wrap="square" lIns="0" tIns="0" rIns="0" bIns="0" rtlCol="0" anchor="t">
            <a:spAutoFit/>
          </a:bodyPr>
          <a:lstStyle/>
          <a:p>
            <a:pPr marL="0" lvl="0" indent="0" algn="l">
              <a:lnSpc>
                <a:spcPts val="10560"/>
              </a:lnSpc>
              <a:spcBef>
                <a:spcPct val="0"/>
              </a:spcBef>
            </a:pPr>
            <a:r>
              <a:rPr lang="tr-TR" sz="3600" dirty="0">
                <a:solidFill>
                  <a:schemeClr val="bg1"/>
                </a:solidFill>
                <a:latin typeface="Josefin Sans Bold" pitchFamily="2" charset="0"/>
              </a:rPr>
              <a:t>Kaynaklar</a:t>
            </a:r>
            <a:endParaRPr lang="en-US" sz="3600" dirty="0">
              <a:solidFill>
                <a:schemeClr val="bg1"/>
              </a:solidFill>
              <a:latin typeface="Josefin Sans Bold" pitchFamily="2" charset="0"/>
            </a:endParaRPr>
          </a:p>
        </p:txBody>
      </p:sp>
      <p:sp>
        <p:nvSpPr>
          <p:cNvPr id="4" name="Freeform 35">
            <a:extLst>
              <a:ext uri="{FF2B5EF4-FFF2-40B4-BE49-F238E27FC236}">
                <a16:creationId xmlns:a16="http://schemas.microsoft.com/office/drawing/2014/main" id="{1BAE976C-AF57-E3B3-12C1-4929DD38C50A}"/>
              </a:ext>
            </a:extLst>
          </p:cNvPr>
          <p:cNvSpPr/>
          <p:nvPr/>
        </p:nvSpPr>
        <p:spPr>
          <a:xfrm rot="17136162">
            <a:off x="7298548" y="2106722"/>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grpSp>
        <p:nvGrpSpPr>
          <p:cNvPr id="5" name="Grupare 4">
            <a:extLst>
              <a:ext uri="{FF2B5EF4-FFF2-40B4-BE49-F238E27FC236}">
                <a16:creationId xmlns:a16="http://schemas.microsoft.com/office/drawing/2014/main" id="{8F3E535F-F681-CF19-3104-62BCA01784ED}"/>
              </a:ext>
            </a:extLst>
          </p:cNvPr>
          <p:cNvGrpSpPr/>
          <p:nvPr/>
        </p:nvGrpSpPr>
        <p:grpSpPr>
          <a:xfrm flipH="1">
            <a:off x="0" y="126744"/>
            <a:ext cx="8439814" cy="890747"/>
            <a:chOff x="2977130" y="297492"/>
            <a:chExt cx="8439814" cy="890747"/>
          </a:xfrm>
        </p:grpSpPr>
        <p:pic>
          <p:nvPicPr>
            <p:cNvPr id="6" name="Imagine 5">
              <a:extLst>
                <a:ext uri="{FF2B5EF4-FFF2-40B4-BE49-F238E27FC236}">
                  <a16:creationId xmlns:a16="http://schemas.microsoft.com/office/drawing/2014/main" id="{8E394CA7-1DA3-C955-FA1D-CF0083C5F0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7" name="CasetăText 6">
              <a:extLst>
                <a:ext uri="{FF2B5EF4-FFF2-40B4-BE49-F238E27FC236}">
                  <a16:creationId xmlns:a16="http://schemas.microsoft.com/office/drawing/2014/main" id="{574E2DC6-EA22-EB62-C4C7-235634CCFB65}"/>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0" name="Picture 2">
            <a:extLst>
              <a:ext uri="{FF2B5EF4-FFF2-40B4-BE49-F238E27FC236}">
                <a16:creationId xmlns:a16="http://schemas.microsoft.com/office/drawing/2014/main" id="{56FF461D-C462-7A89-F558-E3B785DB9767}"/>
              </a:ext>
            </a:extLst>
          </p:cNvPr>
          <p:cNvPicPr>
            <a:picLocks noChangeAspect="1"/>
          </p:cNvPicPr>
          <p:nvPr/>
        </p:nvPicPr>
        <p:blipFill>
          <a:blip r:embed="rId4" cstate="print"/>
          <a:srcRect r="44462" b="-212"/>
          <a:stretch>
            <a:fillRect/>
          </a:stretch>
        </p:blipFill>
        <p:spPr>
          <a:xfrm>
            <a:off x="190583" y="6290497"/>
            <a:ext cx="1784643" cy="413890"/>
          </a:xfrm>
          <a:prstGeom prst="rect">
            <a:avLst/>
          </a:prstGeom>
        </p:spPr>
      </p:pic>
      <p:sp>
        <p:nvSpPr>
          <p:cNvPr id="27" name="Triunghi dreptunghic 26">
            <a:extLst>
              <a:ext uri="{FF2B5EF4-FFF2-40B4-BE49-F238E27FC236}">
                <a16:creationId xmlns:a16="http://schemas.microsoft.com/office/drawing/2014/main" id="{D8C74B0F-9D23-499E-C2B4-46536733D2B8}"/>
              </a:ext>
            </a:extLst>
          </p:cNvPr>
          <p:cNvSpPr/>
          <p:nvPr/>
        </p:nvSpPr>
        <p:spPr>
          <a:xfrm rot="19788209">
            <a:off x="8293716" y="2501202"/>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setăText 2">
            <a:extLst>
              <a:ext uri="{FF2B5EF4-FFF2-40B4-BE49-F238E27FC236}">
                <a16:creationId xmlns:a16="http://schemas.microsoft.com/office/drawing/2014/main" id="{6AF08640-FF18-FD16-7212-F030CC6BEDDE}"/>
              </a:ext>
            </a:extLst>
          </p:cNvPr>
          <p:cNvSpPr txBox="1"/>
          <p:nvPr/>
        </p:nvSpPr>
        <p:spPr>
          <a:xfrm>
            <a:off x="190583" y="832101"/>
            <a:ext cx="7944888" cy="1815882"/>
          </a:xfrm>
          <a:prstGeom prst="rect">
            <a:avLst/>
          </a:prstGeom>
          <a:noFill/>
        </p:spPr>
        <p:txBody>
          <a:bodyPr wrap="square">
            <a:spAutoFit/>
          </a:bodyPr>
          <a:lstStyle/>
          <a:p>
            <a:pPr marL="171450" indent="-171450">
              <a:buFont typeface="Arial" panose="020B0604020202020204" pitchFamily="34" charset="0"/>
              <a:buChar char="•"/>
            </a:pPr>
            <a:r>
              <a:rPr lang="en-GB" sz="1400" dirty="0"/>
              <a:t>Skills4Smart TCLF project. (2021). Skills for Smart Textile, Clothing, Leather and Footwear Industries, 591986-EPP-1-2017-1-BE-EPPKA2-SSA-B. Retrieved from http://www.s4tclfblueprint.eu/</a:t>
            </a:r>
          </a:p>
          <a:p>
            <a:pPr marL="171450" indent="-171450">
              <a:buFont typeface="Arial" panose="020B0604020202020204" pitchFamily="34" charset="0"/>
              <a:buChar char="•"/>
            </a:pPr>
            <a:r>
              <a:rPr lang="en-GB" sz="1400" dirty="0" err="1"/>
              <a:t>SciLED</a:t>
            </a:r>
            <a:r>
              <a:rPr lang="en-GB" sz="1400" dirty="0"/>
              <a:t> project. (2021). Footwear in the 21st century. New skills for the scientifically-led design of comfortable, sustainable and fashion-oriented footwear products, 601137-EPP-1-2018-1-RO-EPPKA2-KA. Retrieved from https://sciled.eu/ </a:t>
            </a:r>
          </a:p>
          <a:p>
            <a:pPr marL="171450" indent="-171450">
              <a:buFont typeface="Arial" panose="020B0604020202020204" pitchFamily="34" charset="0"/>
              <a:buChar char="•"/>
            </a:pPr>
            <a:r>
              <a:rPr lang="en-GB" sz="1400" dirty="0"/>
              <a:t>Chen, X., &amp; Crawford, R. H. (2017). A Review of the Design Process: How Methods Impact Design Creativity. In Proceedings of the ASME Design Engineering Technical Conferences (pp. V003T04A009). American Society of Mechanical Engineers</a:t>
            </a:r>
            <a:r>
              <a:rPr lang="en-GB" sz="1200" dirty="0"/>
              <a:t>.</a:t>
            </a:r>
          </a:p>
        </p:txBody>
      </p:sp>
    </p:spTree>
    <p:extLst>
      <p:ext uri="{BB962C8B-B14F-4D97-AF65-F5344CB8AC3E}">
        <p14:creationId xmlns:p14="http://schemas.microsoft.com/office/powerpoint/2010/main" val="3841928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reptunghi 9">
            <a:extLst>
              <a:ext uri="{FF2B5EF4-FFF2-40B4-BE49-F238E27FC236}">
                <a16:creationId xmlns:a16="http://schemas.microsoft.com/office/drawing/2014/main" id="{B8903DEB-D4A3-A8F4-C158-4E6813A05E51}"/>
              </a:ext>
            </a:extLst>
          </p:cNvPr>
          <p:cNvSpPr/>
          <p:nvPr/>
        </p:nvSpPr>
        <p:spPr>
          <a:xfrm>
            <a:off x="0" y="1"/>
            <a:ext cx="12192000" cy="4478693"/>
          </a:xfrm>
          <a:prstGeom prst="rect">
            <a:avLst/>
          </a:prstGeom>
          <a:solidFill>
            <a:srgbClr val="2A4C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ine 4">
            <a:extLst>
              <a:ext uri="{FF2B5EF4-FFF2-40B4-BE49-F238E27FC236}">
                <a16:creationId xmlns:a16="http://schemas.microsoft.com/office/drawing/2014/main" id="{F7E388BA-AF47-7645-E786-7DE732833878}"/>
              </a:ext>
            </a:extLst>
          </p:cNvPr>
          <p:cNvPicPr>
            <a:picLocks noChangeAspect="1"/>
          </p:cNvPicPr>
          <p:nvPr/>
        </p:nvPicPr>
        <p:blipFill rotWithShape="1">
          <a:blip r:embed="rId2">
            <a:extLst>
              <a:ext uri="{28A0092B-C50C-407E-A947-70E740481C1C}">
                <a14:useLocalDpi xmlns:a14="http://schemas.microsoft.com/office/drawing/2010/main" val="0"/>
              </a:ext>
            </a:extLst>
          </a:blip>
          <a:srcRect t="88595" r="33505"/>
          <a:stretch/>
        </p:blipFill>
        <p:spPr>
          <a:xfrm>
            <a:off x="1853184" y="4637314"/>
            <a:ext cx="9154084" cy="2220686"/>
          </a:xfrm>
          <a:prstGeom prst="rect">
            <a:avLst/>
          </a:prstGeom>
        </p:spPr>
      </p:pic>
      <p:pic>
        <p:nvPicPr>
          <p:cNvPr id="12" name="Imagine 11">
            <a:extLst>
              <a:ext uri="{FF2B5EF4-FFF2-40B4-BE49-F238E27FC236}">
                <a16:creationId xmlns:a16="http://schemas.microsoft.com/office/drawing/2014/main" id="{B5560F45-0D7B-8F78-8B33-11DE33638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228" y="67162"/>
            <a:ext cx="4151539" cy="3774544"/>
          </a:xfrm>
          <a:prstGeom prst="rect">
            <a:avLst/>
          </a:prstGeom>
        </p:spPr>
      </p:pic>
      <p:sp>
        <p:nvSpPr>
          <p:cNvPr id="13" name="TextBox 16">
            <a:extLst>
              <a:ext uri="{FF2B5EF4-FFF2-40B4-BE49-F238E27FC236}">
                <a16:creationId xmlns:a16="http://schemas.microsoft.com/office/drawing/2014/main" id="{26DC759D-4D7B-61A7-771D-3A3656BF87D2}"/>
              </a:ext>
            </a:extLst>
          </p:cNvPr>
          <p:cNvSpPr txBox="1"/>
          <p:nvPr/>
        </p:nvSpPr>
        <p:spPr>
          <a:xfrm>
            <a:off x="4175057" y="3025274"/>
            <a:ext cx="3841879" cy="1134926"/>
          </a:xfrm>
          <a:prstGeom prst="rect">
            <a:avLst/>
          </a:prstGeom>
        </p:spPr>
        <p:txBody>
          <a:bodyPr wrap="square" lIns="0" tIns="0" rIns="0" bIns="0" rtlCol="0" anchor="t">
            <a:spAutoFit/>
          </a:bodyPr>
          <a:lstStyle/>
          <a:p>
            <a:pPr marL="0" lvl="0" indent="0" algn="l">
              <a:lnSpc>
                <a:spcPts val="10560"/>
              </a:lnSpc>
              <a:spcBef>
                <a:spcPct val="0"/>
              </a:spcBef>
            </a:pPr>
            <a:r>
              <a:rPr lang="ro-RO" sz="3000" dirty="0">
                <a:solidFill>
                  <a:srgbClr val="F1CB2F"/>
                </a:solidFill>
                <a:latin typeface="Josefin Sans Bold" pitchFamily="2" charset="0"/>
              </a:rPr>
              <a:t>WWW.SHOEDES.EU</a:t>
            </a:r>
            <a:endParaRPr lang="en-US" sz="3000" dirty="0">
              <a:solidFill>
                <a:srgbClr val="F1CB2F"/>
              </a:solidFill>
              <a:latin typeface="Josefin Sans Bold" pitchFamily="2" charset="0"/>
            </a:endParaRPr>
          </a:p>
        </p:txBody>
      </p:sp>
      <p:pic>
        <p:nvPicPr>
          <p:cNvPr id="14" name="Picture 2">
            <a:extLst>
              <a:ext uri="{FF2B5EF4-FFF2-40B4-BE49-F238E27FC236}">
                <a16:creationId xmlns:a16="http://schemas.microsoft.com/office/drawing/2014/main" id="{563833D1-FE4A-0A66-2B79-30ADF9CA579B}"/>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spTree>
    <p:extLst>
      <p:ext uri="{BB962C8B-B14F-4D97-AF65-F5344CB8AC3E}">
        <p14:creationId xmlns:p14="http://schemas.microsoft.com/office/powerpoint/2010/main" val="237621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a:stretch/>
        </p:blipFill>
        <p:spPr>
          <a:xfrm>
            <a:off x="8777591" y="-17424"/>
            <a:ext cx="3414409" cy="6875423"/>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C4D27284-67A8-5E6E-893E-1FE2A107C548}"/>
              </a:ext>
            </a:extLst>
          </p:cNvPr>
          <p:cNvSpPr txBox="1"/>
          <p:nvPr/>
        </p:nvSpPr>
        <p:spPr>
          <a:xfrm>
            <a:off x="672620" y="822223"/>
            <a:ext cx="3885731" cy="1158009"/>
          </a:xfrm>
          <a:prstGeom prst="rect">
            <a:avLst/>
          </a:prstGeom>
        </p:spPr>
        <p:txBody>
          <a:bodyPr wrap="square" lIns="0" tIns="0" rIns="0" bIns="0" rtlCol="0" anchor="t">
            <a:spAutoFit/>
          </a:bodyPr>
          <a:lstStyle/>
          <a:p>
            <a:pPr lvl="0">
              <a:lnSpc>
                <a:spcPts val="10560"/>
              </a:lnSpc>
              <a:spcBef>
                <a:spcPct val="0"/>
              </a:spcBef>
            </a:pPr>
            <a:r>
              <a:rPr lang="en-GB" sz="2800" dirty="0">
                <a:solidFill>
                  <a:srgbClr val="2D5693"/>
                </a:solidFill>
                <a:latin typeface="Josefin Sans Bold" pitchFamily="2" charset="0"/>
              </a:rPr>
              <a:t>1. </a:t>
            </a:r>
            <a:r>
              <a:rPr lang="en-GB" sz="2800" dirty="0" err="1">
                <a:solidFill>
                  <a:srgbClr val="2D5693"/>
                </a:solidFill>
                <a:latin typeface="Josefin Sans Bold" pitchFamily="2" charset="0"/>
              </a:rPr>
              <a:t>Giriş</a:t>
            </a:r>
            <a:endParaRPr lang="en-US" sz="2800" dirty="0">
              <a:solidFill>
                <a:srgbClr val="B2101F"/>
              </a:solidFill>
              <a:latin typeface="Josefin Sans Bold" pitchFamily="2" charset="0"/>
            </a:endParaRPr>
          </a:p>
        </p:txBody>
      </p:sp>
      <p:sp>
        <p:nvSpPr>
          <p:cNvPr id="2" name="AutoShape 2" descr="Product design process">
            <a:extLst>
              <a:ext uri="{FF2B5EF4-FFF2-40B4-BE49-F238E27FC236}">
                <a16:creationId xmlns:a16="http://schemas.microsoft.com/office/drawing/2014/main" id="{D6506184-9B0F-68E6-4131-9872F25E24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2">
            <a:extLst>
              <a:ext uri="{FF2B5EF4-FFF2-40B4-BE49-F238E27FC236}">
                <a16:creationId xmlns:a16="http://schemas.microsoft.com/office/drawing/2014/main" id="{A9C24E54-A2DC-87AC-C748-7DD38547ED9D}"/>
              </a:ext>
            </a:extLst>
          </p:cNvPr>
          <p:cNvSpPr txBox="1"/>
          <p:nvPr/>
        </p:nvSpPr>
        <p:spPr>
          <a:xfrm>
            <a:off x="328613" y="2644197"/>
            <a:ext cx="8215312" cy="2785053"/>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457200" lvl="0" indent="-457200">
              <a:lnSpc>
                <a:spcPct val="200000"/>
              </a:lnSpc>
              <a:spcBef>
                <a:spcPct val="0"/>
              </a:spcBef>
              <a:buFont typeface="Arial" panose="020B0604020202020204" pitchFamily="34" charset="0"/>
              <a:buChar cha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just">
              <a:buNone/>
            </a:pPr>
            <a:r>
              <a:rPr lang="en-GB" dirty="0">
                <a:solidFill>
                  <a:schemeClr val="tx1"/>
                </a:solidFill>
              </a:rPr>
              <a:t>Yeni </a:t>
            </a:r>
            <a:r>
              <a:rPr lang="en-GB" dirty="0" err="1">
                <a:solidFill>
                  <a:schemeClr val="tx1"/>
                </a:solidFill>
              </a:rPr>
              <a:t>teknolojiler</a:t>
            </a:r>
            <a:r>
              <a:rPr lang="en-GB" dirty="0">
                <a:solidFill>
                  <a:schemeClr val="tx1"/>
                </a:solidFill>
              </a:rPr>
              <a:t> </a:t>
            </a:r>
            <a:r>
              <a:rPr lang="en-GB" dirty="0" err="1">
                <a:solidFill>
                  <a:schemeClr val="tx1"/>
                </a:solidFill>
              </a:rPr>
              <a:t>geliştirilmektedir</a:t>
            </a:r>
            <a:r>
              <a:rPr lang="en-GB" dirty="0">
                <a:solidFill>
                  <a:schemeClr val="tx1"/>
                </a:solidFill>
              </a:rPr>
              <a:t> ve </a:t>
            </a:r>
            <a:r>
              <a:rPr lang="en-GB" dirty="0" err="1">
                <a:solidFill>
                  <a:schemeClr val="tx1"/>
                </a:solidFill>
              </a:rPr>
              <a:t>bunların</a:t>
            </a:r>
            <a:r>
              <a:rPr lang="en-GB" dirty="0">
                <a:solidFill>
                  <a:schemeClr val="tx1"/>
                </a:solidFill>
              </a:rPr>
              <a:t> </a:t>
            </a:r>
            <a:r>
              <a:rPr lang="en-GB" dirty="0" err="1">
                <a:solidFill>
                  <a:schemeClr val="tx1"/>
                </a:solidFill>
              </a:rPr>
              <a:t>çoğu</a:t>
            </a:r>
            <a:r>
              <a:rPr lang="en-GB" dirty="0">
                <a:solidFill>
                  <a:schemeClr val="tx1"/>
                </a:solidFill>
              </a:rPr>
              <a:t> </a:t>
            </a:r>
            <a:r>
              <a:rPr lang="en-GB" dirty="0" err="1">
                <a:solidFill>
                  <a:schemeClr val="tx1"/>
                </a:solidFill>
              </a:rPr>
              <a:t>halihazırda</a:t>
            </a:r>
            <a:r>
              <a:rPr lang="en-GB" dirty="0">
                <a:solidFill>
                  <a:schemeClr val="tx1"/>
                </a:solidFill>
              </a:rPr>
              <a:t> </a:t>
            </a:r>
            <a:r>
              <a:rPr lang="en-GB" dirty="0" err="1">
                <a:solidFill>
                  <a:schemeClr val="tx1"/>
                </a:solidFill>
              </a:rPr>
              <a:t>ayakkabı</a:t>
            </a:r>
            <a:r>
              <a:rPr lang="en-GB" dirty="0">
                <a:solidFill>
                  <a:schemeClr val="tx1"/>
                </a:solidFill>
              </a:rPr>
              <a:t> </a:t>
            </a:r>
            <a:r>
              <a:rPr lang="en-GB" dirty="0" err="1">
                <a:solidFill>
                  <a:schemeClr val="tx1"/>
                </a:solidFill>
              </a:rPr>
              <a:t>üretim</a:t>
            </a:r>
            <a:r>
              <a:rPr lang="en-GB" dirty="0">
                <a:solidFill>
                  <a:schemeClr val="tx1"/>
                </a:solidFill>
              </a:rPr>
              <a:t> </a:t>
            </a:r>
            <a:r>
              <a:rPr lang="en-GB" dirty="0" err="1">
                <a:solidFill>
                  <a:schemeClr val="tx1"/>
                </a:solidFill>
              </a:rPr>
              <a:t>süreçlerinde</a:t>
            </a:r>
            <a:r>
              <a:rPr lang="en-GB" dirty="0">
                <a:solidFill>
                  <a:schemeClr val="tx1"/>
                </a:solidFill>
              </a:rPr>
              <a:t> </a:t>
            </a:r>
            <a:r>
              <a:rPr lang="en-GB" dirty="0" err="1">
                <a:solidFill>
                  <a:schemeClr val="tx1"/>
                </a:solidFill>
              </a:rPr>
              <a:t>kullanılmaktadır</a:t>
            </a:r>
            <a:r>
              <a:rPr lang="en-GB" dirty="0">
                <a:solidFill>
                  <a:schemeClr val="tx1"/>
                </a:solidFill>
              </a:rPr>
              <a:t>. </a:t>
            </a:r>
            <a:r>
              <a:rPr lang="en-GB" dirty="0" err="1">
                <a:solidFill>
                  <a:schemeClr val="tx1"/>
                </a:solidFill>
              </a:rPr>
              <a:t>Çeviklik</a:t>
            </a:r>
            <a:r>
              <a:rPr lang="en-GB" dirty="0">
                <a:solidFill>
                  <a:schemeClr val="tx1"/>
                </a:solidFill>
              </a:rPr>
              <a:t> ve </a:t>
            </a:r>
            <a:r>
              <a:rPr lang="en-GB" dirty="0" err="1">
                <a:solidFill>
                  <a:schemeClr val="tx1"/>
                </a:solidFill>
              </a:rPr>
              <a:t>üretkenlik</a:t>
            </a:r>
            <a:r>
              <a:rPr lang="en-GB" dirty="0">
                <a:solidFill>
                  <a:schemeClr val="tx1"/>
                </a:solidFill>
              </a:rPr>
              <a:t> ana </a:t>
            </a:r>
            <a:r>
              <a:rPr lang="en-GB" dirty="0" err="1">
                <a:solidFill>
                  <a:schemeClr val="tx1"/>
                </a:solidFill>
              </a:rPr>
              <a:t>hedeflerdir</a:t>
            </a:r>
            <a:r>
              <a:rPr lang="en-GB" dirty="0">
                <a:solidFill>
                  <a:schemeClr val="tx1"/>
                </a:solidFill>
              </a:rPr>
              <a:t>, </a:t>
            </a:r>
            <a:r>
              <a:rPr lang="en-GB" dirty="0" err="1">
                <a:solidFill>
                  <a:schemeClr val="tx1"/>
                </a:solidFill>
              </a:rPr>
              <a:t>aynı</a:t>
            </a:r>
            <a:r>
              <a:rPr lang="en-GB" dirty="0">
                <a:solidFill>
                  <a:schemeClr val="tx1"/>
                </a:solidFill>
              </a:rPr>
              <a:t> </a:t>
            </a:r>
            <a:r>
              <a:rPr lang="en-GB" dirty="0" err="1">
                <a:solidFill>
                  <a:schemeClr val="tx1"/>
                </a:solidFill>
              </a:rPr>
              <a:t>zamanda</a:t>
            </a:r>
            <a:r>
              <a:rPr lang="en-GB" dirty="0">
                <a:solidFill>
                  <a:schemeClr val="tx1"/>
                </a:solidFill>
              </a:rPr>
              <a:t> </a:t>
            </a:r>
            <a:r>
              <a:rPr lang="en-GB" dirty="0" err="1">
                <a:solidFill>
                  <a:schemeClr val="tx1"/>
                </a:solidFill>
              </a:rPr>
              <a:t>sürdürülebilirlik</a:t>
            </a:r>
            <a:r>
              <a:rPr lang="en-GB" dirty="0">
                <a:solidFill>
                  <a:schemeClr val="tx1"/>
                </a:solidFill>
              </a:rPr>
              <a:t> ve </a:t>
            </a:r>
            <a:r>
              <a:rPr lang="en-GB" dirty="0" err="1">
                <a:solidFill>
                  <a:schemeClr val="tx1"/>
                </a:solidFill>
              </a:rPr>
              <a:t>prototiplemeden</a:t>
            </a:r>
            <a:r>
              <a:rPr lang="en-GB" dirty="0">
                <a:solidFill>
                  <a:schemeClr val="tx1"/>
                </a:solidFill>
              </a:rPr>
              <a:t> </a:t>
            </a:r>
            <a:r>
              <a:rPr lang="en-GB" dirty="0" err="1">
                <a:solidFill>
                  <a:schemeClr val="tx1"/>
                </a:solidFill>
              </a:rPr>
              <a:t>keşif</a:t>
            </a:r>
            <a:r>
              <a:rPr lang="en-GB" dirty="0">
                <a:solidFill>
                  <a:schemeClr val="tx1"/>
                </a:solidFill>
              </a:rPr>
              <a:t> </a:t>
            </a:r>
            <a:r>
              <a:rPr lang="en-GB" dirty="0" err="1">
                <a:solidFill>
                  <a:schemeClr val="tx1"/>
                </a:solidFill>
              </a:rPr>
              <a:t>gezisine</a:t>
            </a:r>
            <a:r>
              <a:rPr lang="en-GB" dirty="0">
                <a:solidFill>
                  <a:schemeClr val="tx1"/>
                </a:solidFill>
              </a:rPr>
              <a:t> </a:t>
            </a:r>
            <a:r>
              <a:rPr lang="en-GB" dirty="0" err="1">
                <a:solidFill>
                  <a:schemeClr val="tx1"/>
                </a:solidFill>
              </a:rPr>
              <a:t>kadar</a:t>
            </a:r>
            <a:r>
              <a:rPr lang="en-GB" dirty="0">
                <a:solidFill>
                  <a:schemeClr val="tx1"/>
                </a:solidFill>
              </a:rPr>
              <a:t> </a:t>
            </a:r>
            <a:r>
              <a:rPr lang="en-GB" dirty="0" err="1">
                <a:solidFill>
                  <a:schemeClr val="tx1"/>
                </a:solidFill>
              </a:rPr>
              <a:t>tüm</a:t>
            </a:r>
            <a:r>
              <a:rPr lang="en-GB" dirty="0">
                <a:solidFill>
                  <a:schemeClr val="tx1"/>
                </a:solidFill>
              </a:rPr>
              <a:t> </a:t>
            </a:r>
            <a:r>
              <a:rPr lang="en-GB" dirty="0" err="1">
                <a:solidFill>
                  <a:schemeClr val="tx1"/>
                </a:solidFill>
              </a:rPr>
              <a:t>ayakkabı</a:t>
            </a:r>
            <a:r>
              <a:rPr lang="en-GB" dirty="0">
                <a:solidFill>
                  <a:schemeClr val="tx1"/>
                </a:solidFill>
              </a:rPr>
              <a:t> </a:t>
            </a:r>
            <a:r>
              <a:rPr lang="en-GB" dirty="0" err="1">
                <a:solidFill>
                  <a:schemeClr val="tx1"/>
                </a:solidFill>
              </a:rPr>
              <a:t>üretim</a:t>
            </a:r>
            <a:r>
              <a:rPr lang="en-GB" dirty="0">
                <a:solidFill>
                  <a:schemeClr val="tx1"/>
                </a:solidFill>
              </a:rPr>
              <a:t> </a:t>
            </a:r>
            <a:r>
              <a:rPr lang="en-GB" dirty="0" err="1">
                <a:solidFill>
                  <a:schemeClr val="tx1"/>
                </a:solidFill>
              </a:rPr>
              <a:t>sürecinin</a:t>
            </a:r>
            <a:r>
              <a:rPr lang="en-GB" dirty="0">
                <a:solidFill>
                  <a:schemeClr val="tx1"/>
                </a:solidFill>
              </a:rPr>
              <a:t> </a:t>
            </a:r>
            <a:r>
              <a:rPr lang="en-GB" dirty="0" err="1">
                <a:solidFill>
                  <a:schemeClr val="tx1"/>
                </a:solidFill>
              </a:rPr>
              <a:t>kısaltılmasıdır</a:t>
            </a:r>
            <a:r>
              <a:rPr lang="en-GB" dirty="0">
                <a:solidFill>
                  <a:schemeClr val="tx1"/>
                </a:solidFill>
              </a:rPr>
              <a:t>. I4.0 </a:t>
            </a:r>
            <a:r>
              <a:rPr lang="en-GB" dirty="0" err="1">
                <a:solidFill>
                  <a:schemeClr val="tx1"/>
                </a:solidFill>
              </a:rPr>
              <a:t>ilkeleri</a:t>
            </a:r>
            <a:r>
              <a:rPr lang="en-GB" dirty="0">
                <a:solidFill>
                  <a:schemeClr val="tx1"/>
                </a:solidFill>
              </a:rPr>
              <a:t>, </a:t>
            </a:r>
            <a:r>
              <a:rPr lang="en-GB" dirty="0" err="1">
                <a:solidFill>
                  <a:schemeClr val="tx1"/>
                </a:solidFill>
              </a:rPr>
              <a:t>bilginin</a:t>
            </a:r>
            <a:r>
              <a:rPr lang="en-GB" dirty="0">
                <a:solidFill>
                  <a:schemeClr val="tx1"/>
                </a:solidFill>
              </a:rPr>
              <a:t> </a:t>
            </a:r>
            <a:r>
              <a:rPr lang="en-GB" dirty="0" err="1">
                <a:solidFill>
                  <a:schemeClr val="tx1"/>
                </a:solidFill>
              </a:rPr>
              <a:t>üretim</a:t>
            </a:r>
            <a:r>
              <a:rPr lang="en-GB" dirty="0">
                <a:solidFill>
                  <a:schemeClr val="tx1"/>
                </a:solidFill>
              </a:rPr>
              <a:t> </a:t>
            </a:r>
            <a:r>
              <a:rPr lang="en-GB" dirty="0" err="1">
                <a:solidFill>
                  <a:schemeClr val="tx1"/>
                </a:solidFill>
              </a:rPr>
              <a:t>teknolojileri</a:t>
            </a:r>
            <a:r>
              <a:rPr lang="en-GB" dirty="0">
                <a:solidFill>
                  <a:schemeClr val="tx1"/>
                </a:solidFill>
              </a:rPr>
              <a:t> ve </a:t>
            </a:r>
            <a:r>
              <a:rPr lang="en-GB" dirty="0" err="1">
                <a:solidFill>
                  <a:schemeClr val="tx1"/>
                </a:solidFill>
              </a:rPr>
              <a:t>süreçleriyle</a:t>
            </a:r>
            <a:r>
              <a:rPr lang="en-GB" dirty="0">
                <a:solidFill>
                  <a:schemeClr val="tx1"/>
                </a:solidFill>
              </a:rPr>
              <a:t> </a:t>
            </a:r>
            <a:r>
              <a:rPr lang="en-GB" dirty="0" err="1">
                <a:solidFill>
                  <a:schemeClr val="tx1"/>
                </a:solidFill>
              </a:rPr>
              <a:t>en</a:t>
            </a:r>
            <a:r>
              <a:rPr lang="en-GB" dirty="0">
                <a:solidFill>
                  <a:schemeClr val="tx1"/>
                </a:solidFill>
              </a:rPr>
              <a:t> iyi </a:t>
            </a:r>
            <a:r>
              <a:rPr lang="en-GB" dirty="0" err="1">
                <a:solidFill>
                  <a:schemeClr val="tx1"/>
                </a:solidFill>
              </a:rPr>
              <a:t>şekilde</a:t>
            </a:r>
            <a:r>
              <a:rPr lang="en-GB" dirty="0">
                <a:solidFill>
                  <a:schemeClr val="tx1"/>
                </a:solidFill>
              </a:rPr>
              <a:t> </a:t>
            </a:r>
            <a:r>
              <a:rPr lang="en-GB" dirty="0" err="1">
                <a:solidFill>
                  <a:schemeClr val="tx1"/>
                </a:solidFill>
              </a:rPr>
              <a:t>entegrasyonunu</a:t>
            </a:r>
            <a:r>
              <a:rPr lang="en-GB" dirty="0">
                <a:solidFill>
                  <a:schemeClr val="tx1"/>
                </a:solidFill>
              </a:rPr>
              <a:t> </a:t>
            </a:r>
            <a:r>
              <a:rPr lang="en-GB" dirty="0" err="1">
                <a:solidFill>
                  <a:schemeClr val="tx1"/>
                </a:solidFill>
              </a:rPr>
              <a:t>sağlamak</a:t>
            </a:r>
            <a:r>
              <a:rPr lang="en-GB" dirty="0">
                <a:solidFill>
                  <a:schemeClr val="tx1"/>
                </a:solidFill>
              </a:rPr>
              <a:t> </a:t>
            </a:r>
            <a:r>
              <a:rPr lang="en-GB" dirty="0" err="1">
                <a:solidFill>
                  <a:schemeClr val="tx1"/>
                </a:solidFill>
              </a:rPr>
              <a:t>için</a:t>
            </a:r>
            <a:r>
              <a:rPr lang="en-GB" dirty="0">
                <a:solidFill>
                  <a:schemeClr val="tx1"/>
                </a:solidFill>
              </a:rPr>
              <a:t> </a:t>
            </a:r>
            <a:r>
              <a:rPr lang="en-GB" dirty="0" err="1">
                <a:solidFill>
                  <a:schemeClr val="tx1"/>
                </a:solidFill>
              </a:rPr>
              <a:t>gereklidir</a:t>
            </a:r>
            <a:r>
              <a:rPr lang="en-GB"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68566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6" y="115455"/>
            <a:ext cx="3414409" cy="3126384"/>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15455"/>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5" cstate="print"/>
          <a:srcRect r="44462" b="-212"/>
          <a:stretch>
            <a:fillRect/>
          </a:stretch>
        </p:blipFill>
        <p:spPr>
          <a:xfrm>
            <a:off x="190583" y="6279208"/>
            <a:ext cx="1784643" cy="413890"/>
          </a:xfrm>
          <a:prstGeom prst="rect">
            <a:avLst/>
          </a:prstGeom>
        </p:spPr>
      </p:pic>
      <p:pic>
        <p:nvPicPr>
          <p:cNvPr id="2" name="Imagine 1">
            <a:extLst>
              <a:ext uri="{FF2B5EF4-FFF2-40B4-BE49-F238E27FC236}">
                <a16:creationId xmlns:a16="http://schemas.microsoft.com/office/drawing/2014/main" id="{84991A88-8975-1D86-B266-047587011FDB}"/>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66714"/>
            <a:ext cx="3414409" cy="3126384"/>
          </a:xfrm>
          <a:prstGeom prst="rect">
            <a:avLst/>
          </a:prstGeom>
        </p:spPr>
      </p:pic>
      <p:sp>
        <p:nvSpPr>
          <p:cNvPr id="9" name="TextBox 16">
            <a:extLst>
              <a:ext uri="{FF2B5EF4-FFF2-40B4-BE49-F238E27FC236}">
                <a16:creationId xmlns:a16="http://schemas.microsoft.com/office/drawing/2014/main" id="{276D2F19-442D-ED95-4E9E-C0CF7E9447A6}"/>
              </a:ext>
            </a:extLst>
          </p:cNvPr>
          <p:cNvSpPr txBox="1"/>
          <p:nvPr/>
        </p:nvSpPr>
        <p:spPr>
          <a:xfrm>
            <a:off x="190583" y="624930"/>
            <a:ext cx="10815445" cy="1158009"/>
          </a:xfrm>
          <a:prstGeom prst="rect">
            <a:avLst/>
          </a:prstGeom>
        </p:spPr>
        <p:txBody>
          <a:bodyPr wrap="square" lIns="0" tIns="0" rIns="0" bIns="0" rtlCol="0" anchor="t">
            <a:spAutoFit/>
          </a:bodyPr>
          <a:lstStyle/>
          <a:p>
            <a:pPr lvl="0">
              <a:lnSpc>
                <a:spcPts val="10560"/>
              </a:lnSpc>
              <a:spcBef>
                <a:spcPct val="0"/>
              </a:spcBef>
            </a:pPr>
            <a:r>
              <a:rPr lang="en-GB" sz="2800" dirty="0">
                <a:solidFill>
                  <a:srgbClr val="2A4C8C"/>
                </a:solidFill>
                <a:latin typeface="Josefin Sans Bold" pitchFamily="2" charset="0"/>
              </a:rPr>
              <a:t>1. </a:t>
            </a:r>
            <a:r>
              <a:rPr lang="en-GB" sz="2800" dirty="0" err="1">
                <a:solidFill>
                  <a:srgbClr val="2A4C8C"/>
                </a:solidFill>
                <a:latin typeface="Josefin Sans Bold" pitchFamily="2" charset="0"/>
              </a:rPr>
              <a:t>Giriş</a:t>
            </a:r>
            <a:endParaRPr lang="en-US" sz="2800" dirty="0">
              <a:solidFill>
                <a:srgbClr val="2A4C8C"/>
              </a:solidFill>
              <a:latin typeface="Josefin Sans Bold" pitchFamily="2" charset="0"/>
            </a:endParaRPr>
          </a:p>
        </p:txBody>
      </p:sp>
      <p:pic>
        <p:nvPicPr>
          <p:cNvPr id="10" name="Resim 9">
            <a:extLst>
              <a:ext uri="{FF2B5EF4-FFF2-40B4-BE49-F238E27FC236}">
                <a16:creationId xmlns:a16="http://schemas.microsoft.com/office/drawing/2014/main" id="{E863654F-D218-7160-A08E-4C94D11026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216" y="1964267"/>
            <a:ext cx="6243175" cy="3898900"/>
          </a:xfrm>
          <a:prstGeom prst="rect">
            <a:avLst/>
          </a:prstGeom>
        </p:spPr>
      </p:pic>
    </p:spTree>
    <p:extLst>
      <p:ext uri="{BB962C8B-B14F-4D97-AF65-F5344CB8AC3E}">
        <p14:creationId xmlns:p14="http://schemas.microsoft.com/office/powerpoint/2010/main" val="41488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01BE95F5-9BCB-DA1D-4968-FDA8561C902B}"/>
              </a:ext>
            </a:extLst>
          </p:cNvPr>
          <p:cNvCxnSpPr>
            <a:cxnSpLocks/>
          </p:cNvCxnSpPr>
          <p:nvPr/>
        </p:nvCxnSpPr>
        <p:spPr>
          <a:xfrm>
            <a:off x="4070353" y="223934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cxnSp>
        <p:nvCxnSpPr>
          <p:cNvPr id="22" name="Conector drept 21">
            <a:extLst>
              <a:ext uri="{FF2B5EF4-FFF2-40B4-BE49-F238E27FC236}">
                <a16:creationId xmlns:a16="http://schemas.microsoft.com/office/drawing/2014/main" id="{315E79A4-80BD-25E4-33F8-E4B50F510447}"/>
              </a:ext>
            </a:extLst>
          </p:cNvPr>
          <p:cNvCxnSpPr>
            <a:cxnSpLocks/>
          </p:cNvCxnSpPr>
          <p:nvPr/>
        </p:nvCxnSpPr>
        <p:spPr>
          <a:xfrm>
            <a:off x="7958387" y="2237772"/>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 name="Grupare 3">
            <a:extLst>
              <a:ext uri="{FF2B5EF4-FFF2-40B4-BE49-F238E27FC236}">
                <a16:creationId xmlns:a16="http://schemas.microsoft.com/office/drawing/2014/main" id="{001FD7A8-D6EE-40B7-563B-3A4D5734F29C}"/>
              </a:ext>
            </a:extLst>
          </p:cNvPr>
          <p:cNvGrpSpPr/>
          <p:nvPr/>
        </p:nvGrpSpPr>
        <p:grpSpPr>
          <a:xfrm>
            <a:off x="722696" y="5063278"/>
            <a:ext cx="10746608" cy="991346"/>
            <a:chOff x="-297093" y="-9866"/>
            <a:chExt cx="6555931" cy="698234"/>
          </a:xfrm>
        </p:grpSpPr>
        <p:sp>
          <p:nvSpPr>
            <p:cNvPr id="9" name="Casetă text 33">
              <a:extLst>
                <a:ext uri="{FF2B5EF4-FFF2-40B4-BE49-F238E27FC236}">
                  <a16:creationId xmlns:a16="http://schemas.microsoft.com/office/drawing/2014/main" id="{4D2D8989-AD0B-CEFE-1E13-8F1F51E01251}"/>
                </a:ext>
              </a:extLst>
            </p:cNvPr>
            <p:cNvSpPr txBox="1"/>
            <p:nvPr/>
          </p:nvSpPr>
          <p:spPr>
            <a:xfrm>
              <a:off x="-297093" y="28"/>
              <a:ext cx="1736090" cy="688340"/>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Otomatik</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kesim</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1" name="Casetă text 33">
              <a:extLst>
                <a:ext uri="{FF2B5EF4-FFF2-40B4-BE49-F238E27FC236}">
                  <a16:creationId xmlns:a16="http://schemas.microsoft.com/office/drawing/2014/main" id="{B746ED5A-6A1B-A03B-BC09-89B77B93BBEB}"/>
                </a:ext>
              </a:extLst>
            </p:cNvPr>
            <p:cNvSpPr txBox="1"/>
            <p:nvPr/>
          </p:nvSpPr>
          <p:spPr>
            <a:xfrm>
              <a:off x="2112585" y="-9866"/>
              <a:ext cx="1736333" cy="688368"/>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Otomatik</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dikiş</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2" name="Casetă text 33">
              <a:extLst>
                <a:ext uri="{FF2B5EF4-FFF2-40B4-BE49-F238E27FC236}">
                  <a16:creationId xmlns:a16="http://schemas.microsoft.com/office/drawing/2014/main" id="{099115AE-FAB7-703A-E365-2E3074C886DB}"/>
                </a:ext>
              </a:extLst>
            </p:cNvPr>
            <p:cNvSpPr txBox="1"/>
            <p:nvPr/>
          </p:nvSpPr>
          <p:spPr>
            <a:xfrm>
              <a:off x="4522505" y="0"/>
              <a:ext cx="1736333" cy="688368"/>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Direkt</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enjeksiyon</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montajı</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grpSp>
      <p:sp>
        <p:nvSpPr>
          <p:cNvPr id="15" name="TextBox 6">
            <a:extLst>
              <a:ext uri="{FF2B5EF4-FFF2-40B4-BE49-F238E27FC236}">
                <a16:creationId xmlns:a16="http://schemas.microsoft.com/office/drawing/2014/main" id="{525E9409-476C-B6F3-1E74-686623B77689}"/>
              </a:ext>
            </a:extLst>
          </p:cNvPr>
          <p:cNvSpPr txBox="1"/>
          <p:nvPr/>
        </p:nvSpPr>
        <p:spPr>
          <a:xfrm>
            <a:off x="436985" y="1017491"/>
            <a:ext cx="6850836" cy="589329"/>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800" dirty="0">
                <a:solidFill>
                  <a:srgbClr val="2A4C8C"/>
                </a:solidFill>
              </a:rPr>
              <a:t>1. </a:t>
            </a:r>
            <a:r>
              <a:rPr lang="en-US" sz="2800" dirty="0" err="1">
                <a:solidFill>
                  <a:srgbClr val="2A4C8C"/>
                </a:solidFill>
              </a:rPr>
              <a:t>Giriş</a:t>
            </a:r>
            <a:endParaRPr lang="en-US" sz="2800" b="1" dirty="0">
              <a:solidFill>
                <a:srgbClr val="2A4C8C"/>
              </a:solidFill>
              <a:latin typeface="Josefin Sans" pitchFamily="2" charset="0"/>
            </a:endParaRPr>
          </a:p>
        </p:txBody>
      </p:sp>
      <p:pic>
        <p:nvPicPr>
          <p:cNvPr id="2" name="Imagem 1" descr="Uma imagem com interior, edifício, comboio, mesa&#10;&#10;Descrição gerada automaticamente">
            <a:extLst>
              <a:ext uri="{FF2B5EF4-FFF2-40B4-BE49-F238E27FC236}">
                <a16:creationId xmlns:a16="http://schemas.microsoft.com/office/drawing/2014/main" id="{FFB4E8F7-5DFF-F728-3B1C-947497B33635}"/>
              </a:ext>
            </a:extLst>
          </p:cNvPr>
          <p:cNvPicPr>
            <a:picLocks noChangeAspect="1"/>
          </p:cNvPicPr>
          <p:nvPr/>
        </p:nvPicPr>
        <p:blipFill rotWithShape="1">
          <a:blip r:embed="rId5"/>
          <a:srcRect r="5498" b="10471"/>
          <a:stretch/>
        </p:blipFill>
        <p:spPr>
          <a:xfrm>
            <a:off x="90173" y="2287919"/>
            <a:ext cx="3781651" cy="2384094"/>
          </a:xfrm>
          <a:prstGeom prst="rect">
            <a:avLst/>
          </a:prstGeom>
        </p:spPr>
      </p:pic>
      <p:pic>
        <p:nvPicPr>
          <p:cNvPr id="3" name="Imagen 2">
            <a:extLst>
              <a:ext uri="{FF2B5EF4-FFF2-40B4-BE49-F238E27FC236}">
                <a16:creationId xmlns:a16="http://schemas.microsoft.com/office/drawing/2014/main" id="{094227EB-F843-EE6C-4D88-F9382E25E40D}"/>
              </a:ext>
            </a:extLst>
          </p:cNvPr>
          <p:cNvPicPr>
            <a:picLocks noChangeAspect="1"/>
          </p:cNvPicPr>
          <p:nvPr/>
        </p:nvPicPr>
        <p:blipFill>
          <a:blip r:embed="rId6"/>
          <a:stretch>
            <a:fillRect/>
          </a:stretch>
        </p:blipFill>
        <p:spPr>
          <a:xfrm>
            <a:off x="4176736" y="2292258"/>
            <a:ext cx="3739265" cy="2379755"/>
          </a:xfrm>
          <a:prstGeom prst="rect">
            <a:avLst/>
          </a:prstGeom>
        </p:spPr>
      </p:pic>
      <p:pic>
        <p:nvPicPr>
          <p:cNvPr id="8" name="Imagem 7">
            <a:extLst>
              <a:ext uri="{FF2B5EF4-FFF2-40B4-BE49-F238E27FC236}">
                <a16:creationId xmlns:a16="http://schemas.microsoft.com/office/drawing/2014/main" id="{C5252F16-06DE-6FBA-7CC6-45E3E667D0BA}"/>
              </a:ext>
            </a:extLst>
          </p:cNvPr>
          <p:cNvPicPr>
            <a:picLocks noChangeAspect="1"/>
          </p:cNvPicPr>
          <p:nvPr/>
        </p:nvPicPr>
        <p:blipFill>
          <a:blip r:embed="rId7"/>
          <a:stretch>
            <a:fillRect/>
          </a:stretch>
        </p:blipFill>
        <p:spPr>
          <a:xfrm>
            <a:off x="8156917" y="2431972"/>
            <a:ext cx="3989577" cy="1994056"/>
          </a:xfrm>
          <a:prstGeom prst="rect">
            <a:avLst/>
          </a:prstGeom>
        </p:spPr>
      </p:pic>
    </p:spTree>
    <p:extLst>
      <p:ext uri="{BB962C8B-B14F-4D97-AF65-F5344CB8AC3E}">
        <p14:creationId xmlns:p14="http://schemas.microsoft.com/office/powerpoint/2010/main" val="26057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34">
            <a:extLst>
              <a:ext uri="{FF2B5EF4-FFF2-40B4-BE49-F238E27FC236}">
                <a16:creationId xmlns:a16="http://schemas.microsoft.com/office/drawing/2014/main" id="{61369192-FB10-77BF-4E04-E2453DAFB3B4}"/>
              </a:ext>
            </a:extLst>
          </p:cNvPr>
          <p:cNvGrpSpPr/>
          <p:nvPr/>
        </p:nvGrpSpPr>
        <p:grpSpPr>
          <a:xfrm rot="17641713">
            <a:off x="8386292" y="340014"/>
            <a:ext cx="6562906" cy="7925488"/>
            <a:chOff x="0" y="0"/>
            <a:chExt cx="7881735" cy="3836223"/>
          </a:xfrm>
        </p:grpSpPr>
        <p:sp>
          <p:nvSpPr>
            <p:cNvPr id="45" name="Freeform 35">
              <a:extLst>
                <a:ext uri="{FF2B5EF4-FFF2-40B4-BE49-F238E27FC236}">
                  <a16:creationId xmlns:a16="http://schemas.microsoft.com/office/drawing/2014/main" id="{CB0C9772-BFF9-E94B-3FC3-1695A172D4D4}"/>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en-GB" dirty="0"/>
            </a:p>
          </p:txBody>
        </p:sp>
      </p:grpSp>
      <p:pic>
        <p:nvPicPr>
          <p:cNvPr id="10" name="Picture 2">
            <a:extLst>
              <a:ext uri="{FF2B5EF4-FFF2-40B4-BE49-F238E27FC236}">
                <a16:creationId xmlns:a16="http://schemas.microsoft.com/office/drawing/2014/main" id="{56FF461D-C462-7A89-F558-E3B785DB9767}"/>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2" name="Triunghi dreptunghic 1">
            <a:extLst>
              <a:ext uri="{FF2B5EF4-FFF2-40B4-BE49-F238E27FC236}">
                <a16:creationId xmlns:a16="http://schemas.microsoft.com/office/drawing/2014/main" id="{8F7A9DD3-8852-80F9-60CB-E9D905C80C19}"/>
              </a:ext>
            </a:extLst>
          </p:cNvPr>
          <p:cNvSpPr/>
          <p:nvPr/>
        </p:nvSpPr>
        <p:spPr>
          <a:xfrm rot="19480729">
            <a:off x="7897519" y="35244"/>
            <a:ext cx="9911048" cy="7015650"/>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upare 4">
            <a:extLst>
              <a:ext uri="{FF2B5EF4-FFF2-40B4-BE49-F238E27FC236}">
                <a16:creationId xmlns:a16="http://schemas.microsoft.com/office/drawing/2014/main" id="{8F3E535F-F681-CF19-3104-62BCA01784ED}"/>
              </a:ext>
            </a:extLst>
          </p:cNvPr>
          <p:cNvGrpSpPr/>
          <p:nvPr/>
        </p:nvGrpSpPr>
        <p:grpSpPr>
          <a:xfrm flipH="1">
            <a:off x="0" y="126744"/>
            <a:ext cx="8439814" cy="890747"/>
            <a:chOff x="2977130" y="297492"/>
            <a:chExt cx="8439814" cy="890747"/>
          </a:xfrm>
        </p:grpSpPr>
        <p:pic>
          <p:nvPicPr>
            <p:cNvPr id="6" name="Imagine 5">
              <a:extLst>
                <a:ext uri="{FF2B5EF4-FFF2-40B4-BE49-F238E27FC236}">
                  <a16:creationId xmlns:a16="http://schemas.microsoft.com/office/drawing/2014/main" id="{8E394CA7-1DA3-C955-FA1D-CF0083C5F0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7" name="CasetăText 6">
              <a:extLst>
                <a:ext uri="{FF2B5EF4-FFF2-40B4-BE49-F238E27FC236}">
                  <a16:creationId xmlns:a16="http://schemas.microsoft.com/office/drawing/2014/main" id="{574E2DC6-EA22-EB62-C4C7-235634CCFB65}"/>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5" name="TextBox 16">
            <a:extLst>
              <a:ext uri="{FF2B5EF4-FFF2-40B4-BE49-F238E27FC236}">
                <a16:creationId xmlns:a16="http://schemas.microsoft.com/office/drawing/2014/main" id="{06A8E681-4C72-ACE1-6572-3792C8114522}"/>
              </a:ext>
            </a:extLst>
          </p:cNvPr>
          <p:cNvSpPr txBox="1"/>
          <p:nvPr/>
        </p:nvSpPr>
        <p:spPr>
          <a:xfrm>
            <a:off x="425377" y="830058"/>
            <a:ext cx="7096929" cy="1111843"/>
          </a:xfrm>
          <a:prstGeom prst="rect">
            <a:avLst/>
          </a:prstGeom>
        </p:spPr>
        <p:txBody>
          <a:bodyPr wrap="square" lIns="0" tIns="0" rIns="0" bIns="0" rtlCol="0" anchor="t">
            <a:spAutoFit/>
          </a:bodyPr>
          <a:lstStyle/>
          <a:p>
            <a:pPr lvl="0">
              <a:lnSpc>
                <a:spcPts val="10560"/>
              </a:lnSpc>
              <a:spcBef>
                <a:spcPct val="0"/>
              </a:spcBef>
            </a:pPr>
            <a:r>
              <a:rPr lang="en-GB" sz="2400" dirty="0">
                <a:solidFill>
                  <a:srgbClr val="2D5693"/>
                </a:solidFill>
                <a:latin typeface="Josefin Sans Bold" pitchFamily="2" charset="0"/>
              </a:rPr>
              <a:t>2. Yeni </a:t>
            </a:r>
            <a:r>
              <a:rPr lang="en-GB" sz="2400" dirty="0" err="1">
                <a:solidFill>
                  <a:srgbClr val="2D5693"/>
                </a:solidFill>
                <a:latin typeface="Josefin Sans Bold" pitchFamily="2" charset="0"/>
              </a:rPr>
              <a:t>teknolojilerin</a:t>
            </a:r>
            <a:r>
              <a:rPr lang="en-GB" sz="2400" dirty="0">
                <a:solidFill>
                  <a:srgbClr val="2D5693"/>
                </a:solidFill>
                <a:latin typeface="Josefin Sans Bold" pitchFamily="2" charset="0"/>
              </a:rPr>
              <a:t> I4.0 </a:t>
            </a:r>
            <a:r>
              <a:rPr lang="en-GB" sz="2400" dirty="0" err="1">
                <a:solidFill>
                  <a:srgbClr val="2D5693"/>
                </a:solidFill>
                <a:latin typeface="Josefin Sans Bold" pitchFamily="2" charset="0"/>
              </a:rPr>
              <a:t>ile</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entegre</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edilmesi</a:t>
            </a:r>
            <a:endParaRPr lang="en-US" sz="2400" dirty="0">
              <a:solidFill>
                <a:srgbClr val="B2101F"/>
              </a:solidFill>
              <a:latin typeface="Josefin Sans Bold" pitchFamily="2" charset="0"/>
            </a:endParaRPr>
          </a:p>
        </p:txBody>
      </p:sp>
      <p:sp>
        <p:nvSpPr>
          <p:cNvPr id="4" name="CaixaDeTexto 3">
            <a:extLst>
              <a:ext uri="{FF2B5EF4-FFF2-40B4-BE49-F238E27FC236}">
                <a16:creationId xmlns:a16="http://schemas.microsoft.com/office/drawing/2014/main" id="{E9CD23C0-E2B8-5D2B-7632-10FB2E778159}"/>
              </a:ext>
            </a:extLst>
          </p:cNvPr>
          <p:cNvSpPr txBox="1"/>
          <p:nvPr/>
        </p:nvSpPr>
        <p:spPr>
          <a:xfrm>
            <a:off x="212688" y="2585497"/>
            <a:ext cx="6286845" cy="2554545"/>
          </a:xfrm>
          <a:prstGeom prst="rect">
            <a:avLst/>
          </a:prstGeom>
          <a:noFill/>
        </p:spPr>
        <p:txBody>
          <a:bodyPr wrap="square">
            <a:spAutoFit/>
          </a:bodyPr>
          <a:lstStyle/>
          <a:p>
            <a:pPr algn="just"/>
            <a:r>
              <a:rPr lang="en-US" sz="2000" dirty="0" err="1"/>
              <a:t>Dördüncü</a:t>
            </a:r>
            <a:r>
              <a:rPr lang="en-US" sz="2000" dirty="0"/>
              <a:t> </a:t>
            </a:r>
            <a:r>
              <a:rPr lang="en-US" sz="2000" dirty="0" err="1"/>
              <a:t>sanayi</a:t>
            </a:r>
            <a:r>
              <a:rPr lang="en-US" sz="2000" dirty="0"/>
              <a:t> </a:t>
            </a:r>
            <a:r>
              <a:rPr lang="en-US" sz="2000" dirty="0" err="1"/>
              <a:t>devrimi</a:t>
            </a:r>
            <a:r>
              <a:rPr lang="en-US" sz="2000" dirty="0"/>
              <a:t> </a:t>
            </a:r>
            <a:r>
              <a:rPr lang="en-US" sz="2000" dirty="0" err="1"/>
              <a:t>olarak</a:t>
            </a:r>
            <a:r>
              <a:rPr lang="en-US" sz="2000" dirty="0"/>
              <a:t> </a:t>
            </a:r>
            <a:r>
              <a:rPr lang="en-US" sz="2000" dirty="0" err="1"/>
              <a:t>görülen</a:t>
            </a:r>
            <a:r>
              <a:rPr lang="en-US" sz="2000" dirty="0"/>
              <a:t> </a:t>
            </a:r>
            <a:r>
              <a:rPr lang="en-US" sz="2000" dirty="0" err="1"/>
              <a:t>günümüzde</a:t>
            </a:r>
            <a:r>
              <a:rPr lang="en-US" sz="2000" dirty="0"/>
              <a:t>, </a:t>
            </a:r>
            <a:r>
              <a:rPr lang="en-US" sz="2000" dirty="0" err="1"/>
              <a:t>imalat</a:t>
            </a:r>
            <a:r>
              <a:rPr lang="en-US" sz="2000" dirty="0"/>
              <a:t> </a:t>
            </a:r>
            <a:r>
              <a:rPr lang="en-US" sz="2000" dirty="0" err="1"/>
              <a:t>sanayilerinin</a:t>
            </a:r>
            <a:r>
              <a:rPr lang="en-US" sz="2000" dirty="0"/>
              <a:t> tam </a:t>
            </a:r>
            <a:r>
              <a:rPr lang="en-US" sz="2000" dirty="0" err="1"/>
              <a:t>dijitalleşmesini</a:t>
            </a:r>
            <a:r>
              <a:rPr lang="en-US" sz="2000" dirty="0"/>
              <a:t> </a:t>
            </a:r>
            <a:r>
              <a:rPr lang="en-US" sz="2000" dirty="0" err="1"/>
              <a:t>destekleyen</a:t>
            </a:r>
            <a:r>
              <a:rPr lang="en-US" sz="2000" dirty="0"/>
              <a:t> </a:t>
            </a:r>
            <a:r>
              <a:rPr lang="en-US" sz="2000" dirty="0" err="1"/>
              <a:t>organizasyon</a:t>
            </a:r>
            <a:r>
              <a:rPr lang="en-US" sz="2000" dirty="0"/>
              <a:t> ve </a:t>
            </a:r>
            <a:r>
              <a:rPr lang="en-US" sz="2000" dirty="0" err="1"/>
              <a:t>üretim</a:t>
            </a:r>
            <a:r>
              <a:rPr lang="en-US" sz="2000" dirty="0"/>
              <a:t> </a:t>
            </a:r>
            <a:r>
              <a:rPr lang="en-US" sz="2000" dirty="0" err="1"/>
              <a:t>süreçlerini</a:t>
            </a:r>
            <a:r>
              <a:rPr lang="en-US" sz="2000" dirty="0"/>
              <a:t> </a:t>
            </a:r>
            <a:r>
              <a:rPr lang="en-US" sz="2000" dirty="0" err="1"/>
              <a:t>somutlaştırıyor</a:t>
            </a:r>
            <a:r>
              <a:rPr lang="en-US" sz="2000" dirty="0"/>
              <a:t>. </a:t>
            </a:r>
            <a:r>
              <a:rPr lang="en-US" sz="2000" dirty="0" err="1"/>
              <a:t>Cihazlar</a:t>
            </a:r>
            <a:r>
              <a:rPr lang="en-US" sz="2000" dirty="0"/>
              <a:t> </a:t>
            </a:r>
            <a:r>
              <a:rPr lang="en-US" sz="2000" dirty="0" err="1"/>
              <a:t>arasında</a:t>
            </a:r>
            <a:r>
              <a:rPr lang="en-US" sz="2000" dirty="0"/>
              <a:t> </a:t>
            </a:r>
            <a:r>
              <a:rPr lang="en-US" sz="2000" dirty="0" err="1"/>
              <a:t>olduğu</a:t>
            </a:r>
            <a:r>
              <a:rPr lang="en-US" sz="2000" dirty="0"/>
              <a:t> </a:t>
            </a:r>
            <a:r>
              <a:rPr lang="en-US" sz="2000" dirty="0" err="1"/>
              <a:t>kadar</a:t>
            </a:r>
            <a:r>
              <a:rPr lang="en-US" sz="2000" dirty="0"/>
              <a:t> </a:t>
            </a:r>
            <a:r>
              <a:rPr lang="en-US" sz="2000" dirty="0" err="1"/>
              <a:t>farklı</a:t>
            </a:r>
            <a:r>
              <a:rPr lang="en-US" sz="2000" dirty="0"/>
              <a:t> </a:t>
            </a:r>
            <a:r>
              <a:rPr lang="en-US" sz="2000" dirty="0" err="1"/>
              <a:t>fabrikalar</a:t>
            </a:r>
            <a:r>
              <a:rPr lang="en-US" sz="2000" dirty="0"/>
              <a:t>, </a:t>
            </a:r>
            <a:r>
              <a:rPr lang="en-US" sz="2000" dirty="0" err="1"/>
              <a:t>şirketler</a:t>
            </a:r>
            <a:r>
              <a:rPr lang="en-US" sz="2000" dirty="0"/>
              <a:t> ve </a:t>
            </a:r>
            <a:r>
              <a:rPr lang="en-US" sz="2000" dirty="0" err="1"/>
              <a:t>müşteriler</a:t>
            </a:r>
            <a:r>
              <a:rPr lang="en-US" sz="2000" dirty="0"/>
              <a:t> </a:t>
            </a:r>
            <a:r>
              <a:rPr lang="en-US" sz="2000" dirty="0" err="1"/>
              <a:t>arasında</a:t>
            </a:r>
            <a:r>
              <a:rPr lang="en-US" sz="2000" dirty="0"/>
              <a:t> da </a:t>
            </a:r>
            <a:r>
              <a:rPr lang="en-US" sz="2000" dirty="0" err="1"/>
              <a:t>gerçek</a:t>
            </a:r>
            <a:r>
              <a:rPr lang="en-US" sz="2000" dirty="0"/>
              <a:t> </a:t>
            </a:r>
            <a:r>
              <a:rPr lang="en-US" sz="2000" dirty="0" err="1"/>
              <a:t>zamanlı</a:t>
            </a:r>
            <a:r>
              <a:rPr lang="en-US" sz="2000" dirty="0"/>
              <a:t> </a:t>
            </a:r>
            <a:r>
              <a:rPr lang="en-US" sz="2000" dirty="0" err="1"/>
              <a:t>iletişim</a:t>
            </a:r>
            <a:r>
              <a:rPr lang="en-US" sz="2000" dirty="0"/>
              <a:t> </a:t>
            </a:r>
            <a:r>
              <a:rPr lang="en-US" sz="2000" dirty="0" err="1"/>
              <a:t>çok</a:t>
            </a:r>
            <a:r>
              <a:rPr lang="en-US" sz="2000" dirty="0"/>
              <a:t> </a:t>
            </a:r>
            <a:r>
              <a:rPr lang="en-US" sz="2000" dirty="0" err="1"/>
              <a:t>önemlidir</a:t>
            </a:r>
            <a:r>
              <a:rPr lang="en-US" sz="2000" dirty="0"/>
              <a:t>.</a:t>
            </a:r>
            <a:endParaRPr lang="tr-TR" sz="2000" dirty="0"/>
          </a:p>
          <a:p>
            <a:pPr algn="just"/>
            <a:r>
              <a:rPr lang="en-US" sz="2000" dirty="0"/>
              <a:t>i4.0 </a:t>
            </a:r>
            <a:r>
              <a:rPr lang="en-US" sz="2000" dirty="0" err="1"/>
              <a:t>kavramlarının</a:t>
            </a:r>
            <a:r>
              <a:rPr lang="en-US" sz="2000" dirty="0"/>
              <a:t> </a:t>
            </a:r>
            <a:r>
              <a:rPr lang="en-US" sz="2000" dirty="0" err="1"/>
              <a:t>uygulanması</a:t>
            </a:r>
            <a:r>
              <a:rPr lang="en-US" sz="2000" dirty="0"/>
              <a:t> "</a:t>
            </a:r>
            <a:r>
              <a:rPr lang="en-US" sz="2000" dirty="0" err="1"/>
              <a:t>akıllı</a:t>
            </a:r>
            <a:r>
              <a:rPr lang="en-US" sz="2000" dirty="0"/>
              <a:t> </a:t>
            </a:r>
            <a:r>
              <a:rPr lang="en-US" sz="2000" dirty="0" err="1"/>
              <a:t>fabrikalar</a:t>
            </a:r>
            <a:r>
              <a:rPr lang="en-US" sz="2000" dirty="0"/>
              <a:t>" </a:t>
            </a:r>
            <a:r>
              <a:rPr lang="en-US" sz="2000" dirty="0" err="1"/>
              <a:t>ile</a:t>
            </a:r>
            <a:r>
              <a:rPr lang="en-US" sz="2000" dirty="0"/>
              <a:t> </a:t>
            </a:r>
            <a:r>
              <a:rPr lang="en-US" sz="2000" dirty="0" err="1"/>
              <a:t>sonuçlanacaktır</a:t>
            </a:r>
            <a:r>
              <a:rPr lang="en-US" sz="2000" dirty="0"/>
              <a:t>.</a:t>
            </a:r>
          </a:p>
        </p:txBody>
      </p:sp>
    </p:spTree>
    <p:extLst>
      <p:ext uri="{BB962C8B-B14F-4D97-AF65-F5344CB8AC3E}">
        <p14:creationId xmlns:p14="http://schemas.microsoft.com/office/powerpoint/2010/main" val="179280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re 2">
            <a:extLst>
              <a:ext uri="{FF2B5EF4-FFF2-40B4-BE49-F238E27FC236}">
                <a16:creationId xmlns:a16="http://schemas.microsoft.com/office/drawing/2014/main" id="{1E4FD283-384F-4A95-C76A-BAB11FFB4194}"/>
              </a:ext>
            </a:extLst>
          </p:cNvPr>
          <p:cNvGrpSpPr/>
          <p:nvPr/>
        </p:nvGrpSpPr>
        <p:grpSpPr>
          <a:xfrm flipH="1">
            <a:off x="2366228" y="96673"/>
            <a:ext cx="8439814" cy="890747"/>
            <a:chOff x="2977130" y="297492"/>
            <a:chExt cx="8439814" cy="890747"/>
          </a:xfrm>
        </p:grpSpPr>
        <p:pic>
          <p:nvPicPr>
            <p:cNvPr id="8" name="Imagine 7">
              <a:extLst>
                <a:ext uri="{FF2B5EF4-FFF2-40B4-BE49-F238E27FC236}">
                  <a16:creationId xmlns:a16="http://schemas.microsoft.com/office/drawing/2014/main" id="{F8EF58D0-54EB-B3F5-6F44-9FB2428A9B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9" name="CasetăText 8">
              <a:extLst>
                <a:ext uri="{FF2B5EF4-FFF2-40B4-BE49-F238E27FC236}">
                  <a16:creationId xmlns:a16="http://schemas.microsoft.com/office/drawing/2014/main" id="{DD037FC6-DE4F-CAFA-0FCE-4071FA7D68A0}"/>
                </a:ext>
              </a:extLst>
            </p:cNvPr>
            <p:cNvSpPr txBox="1"/>
            <p:nvPr/>
          </p:nvSpPr>
          <p:spPr>
            <a:xfrm>
              <a:off x="4137829" y="531306"/>
              <a:ext cx="7279115" cy="461665"/>
            </a:xfrm>
            <a:prstGeom prst="rect">
              <a:avLst/>
            </a:prstGeom>
            <a:noFill/>
            <a:ln>
              <a:noFill/>
            </a:ln>
          </p:spPr>
          <p:txBody>
            <a:bodyPr wrap="square">
              <a:spAutoFit/>
            </a:bodyPr>
            <a:lstStyle/>
            <a:p>
              <a:pPr algn="ctr"/>
              <a:r>
                <a:rPr lang="en-US" sz="1200" b="0" i="0" u="none" strike="noStrike" dirty="0">
                  <a:solidFill>
                    <a:srgbClr val="2D5693"/>
                  </a:solidFill>
                  <a:effectLst/>
                  <a:latin typeface="Arial Unicode MS" panose="020B0604020202020204" pitchFamily="34" charset="-128"/>
                  <a:ea typeface="Arial Unicode MS" panose="020B0604020202020204" pitchFamily="34" charset="-128"/>
                  <a:cs typeface="Arial Unicode MS" panose="020B0604020202020204" pitchFamily="34" charset="-128"/>
                </a:rPr>
                <a:t>SHOEDES – New footwear designer qualifications for sustainable products that comply with the emerging demands of circular economy</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2" name="Dreptunghi 11">
            <a:extLst>
              <a:ext uri="{FF2B5EF4-FFF2-40B4-BE49-F238E27FC236}">
                <a16:creationId xmlns:a16="http://schemas.microsoft.com/office/drawing/2014/main" id="{B2E26411-2D2E-15DF-D4E6-E39AC75DE0EF}"/>
              </a:ext>
            </a:extLst>
          </p:cNvPr>
          <p:cNvSpPr/>
          <p:nvPr/>
        </p:nvSpPr>
        <p:spPr>
          <a:xfrm>
            <a:off x="8397035" y="1184818"/>
            <a:ext cx="3693542" cy="1033199"/>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Siber-Fiziksel</a:t>
            </a:r>
            <a:r>
              <a:rPr lang="en-GB" dirty="0">
                <a:solidFill>
                  <a:schemeClr val="tx1"/>
                </a:solidFill>
                <a:latin typeface="Calibri" panose="020F0502020204030204" pitchFamily="34" charset="0"/>
                <a:ea typeface="Yu Mincho" panose="02020400000000000000" pitchFamily="18" charset="-128"/>
                <a:cs typeface="Times New Roman" panose="02020603050405020304" pitchFamily="18" charset="0"/>
              </a:rPr>
              <a:t> </a:t>
            </a: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Sistemler</a:t>
            </a:r>
            <a:r>
              <a:rPr lang="en-GB" dirty="0">
                <a:solidFill>
                  <a:schemeClr val="tx1"/>
                </a:solidFill>
                <a:latin typeface="Calibri" panose="020F0502020204030204" pitchFamily="34" charset="0"/>
                <a:ea typeface="Yu Mincho" panose="02020400000000000000" pitchFamily="18" charset="-128"/>
                <a:cs typeface="Times New Roman" panose="02020603050405020304" pitchFamily="18" charset="0"/>
              </a:rPr>
              <a:t>, </a:t>
            </a: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Otomasyon</a:t>
            </a:r>
            <a:r>
              <a:rPr lang="en-GB" dirty="0">
                <a:solidFill>
                  <a:schemeClr val="tx1"/>
                </a:solidFill>
                <a:latin typeface="Calibri" panose="020F0502020204030204" pitchFamily="34" charset="0"/>
                <a:ea typeface="Yu Mincho" panose="02020400000000000000" pitchFamily="18" charset="-128"/>
                <a:cs typeface="Times New Roman" panose="02020603050405020304" pitchFamily="18" charset="0"/>
              </a:rPr>
              <a:t> ve </a:t>
            </a: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Robotik</a:t>
            </a:r>
            <a:endParaRPr lang="en-GB" sz="18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5" name="CasetăText 4">
            <a:extLst>
              <a:ext uri="{FF2B5EF4-FFF2-40B4-BE49-F238E27FC236}">
                <a16:creationId xmlns:a16="http://schemas.microsoft.com/office/drawing/2014/main" id="{38B1A77F-231C-AEF1-9529-C02F19D7F204}"/>
              </a:ext>
            </a:extLst>
          </p:cNvPr>
          <p:cNvSpPr txBox="1"/>
          <p:nvPr/>
        </p:nvSpPr>
        <p:spPr>
          <a:xfrm>
            <a:off x="337553" y="1193507"/>
            <a:ext cx="7977467" cy="461665"/>
          </a:xfrm>
          <a:prstGeom prst="rect">
            <a:avLst/>
          </a:prstGeom>
          <a:noFill/>
        </p:spPr>
        <p:txBody>
          <a:bodyPr wrap="square">
            <a:spAutoFit/>
          </a:bodyPr>
          <a:lstStyle/>
          <a:p>
            <a:pPr lvl="0" algn="just">
              <a:spcBef>
                <a:spcPts val="800"/>
              </a:spcBef>
            </a:pPr>
            <a:r>
              <a:rPr lang="en-GB" sz="2400" dirty="0">
                <a:solidFill>
                  <a:srgbClr val="2A4C8C"/>
                </a:solidFill>
                <a:latin typeface="Josefin Sans Bold" pitchFamily="2" charset="0"/>
              </a:rPr>
              <a:t>2. Yeni </a:t>
            </a:r>
            <a:r>
              <a:rPr lang="en-GB" sz="2400" dirty="0" err="1">
                <a:solidFill>
                  <a:srgbClr val="2A4C8C"/>
                </a:solidFill>
                <a:latin typeface="Josefin Sans Bold" pitchFamily="2" charset="0"/>
              </a:rPr>
              <a:t>teknolojilerin</a:t>
            </a:r>
            <a:r>
              <a:rPr lang="en-GB" sz="2400" dirty="0">
                <a:solidFill>
                  <a:srgbClr val="2A4C8C"/>
                </a:solidFill>
                <a:latin typeface="Josefin Sans Bold" pitchFamily="2" charset="0"/>
              </a:rPr>
              <a:t> I4.0 </a:t>
            </a:r>
            <a:r>
              <a:rPr lang="en-GB" sz="2400" dirty="0" err="1">
                <a:solidFill>
                  <a:srgbClr val="2A4C8C"/>
                </a:solidFill>
                <a:latin typeface="Josefin Sans Bold" pitchFamily="2" charset="0"/>
              </a:rPr>
              <a:t>ile</a:t>
            </a:r>
            <a:r>
              <a:rPr lang="en-GB" sz="2400" dirty="0">
                <a:solidFill>
                  <a:srgbClr val="2A4C8C"/>
                </a:solidFill>
                <a:latin typeface="Josefin Sans Bold" pitchFamily="2" charset="0"/>
              </a:rPr>
              <a:t> </a:t>
            </a:r>
            <a:r>
              <a:rPr lang="en-GB" sz="2400" dirty="0" err="1">
                <a:solidFill>
                  <a:srgbClr val="2A4C8C"/>
                </a:solidFill>
                <a:latin typeface="Josefin Sans Bold" pitchFamily="2" charset="0"/>
              </a:rPr>
              <a:t>entegre</a:t>
            </a:r>
            <a:r>
              <a:rPr lang="en-GB" sz="2400" dirty="0">
                <a:solidFill>
                  <a:srgbClr val="2A4C8C"/>
                </a:solidFill>
                <a:latin typeface="Josefin Sans Bold" pitchFamily="2" charset="0"/>
              </a:rPr>
              <a:t> </a:t>
            </a:r>
            <a:r>
              <a:rPr lang="en-GB" sz="2400" dirty="0" err="1">
                <a:solidFill>
                  <a:srgbClr val="2A4C8C"/>
                </a:solidFill>
                <a:latin typeface="Josefin Sans Bold" pitchFamily="2" charset="0"/>
              </a:rPr>
              <a:t>edilmesi</a:t>
            </a:r>
            <a:endParaRPr lang="en-GB" sz="2400" dirty="0">
              <a:solidFill>
                <a:srgbClr val="19479C"/>
              </a:solidFill>
              <a:effectLst/>
              <a:latin typeface="Calibri" panose="020F0502020204030204" pitchFamily="34" charset="0"/>
              <a:ea typeface="Yu Gothic Light" panose="020B0300000000000000" pitchFamily="34" charset="-128"/>
              <a:cs typeface="Times New Roman" panose="02020603050405020304" pitchFamily="18" charset="0"/>
            </a:endParaRPr>
          </a:p>
        </p:txBody>
      </p:sp>
      <p:pic>
        <p:nvPicPr>
          <p:cNvPr id="16" name="Picture 2">
            <a:extLst>
              <a:ext uri="{FF2B5EF4-FFF2-40B4-BE49-F238E27FC236}">
                <a16:creationId xmlns:a16="http://schemas.microsoft.com/office/drawing/2014/main" id="{BC48976E-3E65-B7E9-5F95-83FF1268BC9E}"/>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sp>
        <p:nvSpPr>
          <p:cNvPr id="17" name="Dreptunghi 16">
            <a:extLst>
              <a:ext uri="{FF2B5EF4-FFF2-40B4-BE49-F238E27FC236}">
                <a16:creationId xmlns:a16="http://schemas.microsoft.com/office/drawing/2014/main" id="{44AE1A5E-7996-6CD6-F6D3-8CFEAA00050D}"/>
              </a:ext>
            </a:extLst>
          </p:cNvPr>
          <p:cNvSpPr/>
          <p:nvPr/>
        </p:nvSpPr>
        <p:spPr>
          <a:xfrm>
            <a:off x="8455385" y="2436158"/>
            <a:ext cx="3693542" cy="1033199"/>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Esnek</a:t>
            </a:r>
            <a:r>
              <a:rPr lang="en-GB" dirty="0">
                <a:solidFill>
                  <a:schemeClr val="tx1"/>
                </a:solidFill>
                <a:latin typeface="Calibri" panose="020F0502020204030204" pitchFamily="34" charset="0"/>
                <a:ea typeface="Yu Mincho" panose="02020400000000000000" pitchFamily="18" charset="-128"/>
                <a:cs typeface="Times New Roman" panose="02020603050405020304" pitchFamily="18" charset="0"/>
              </a:rPr>
              <a:t> </a:t>
            </a: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Üretim</a:t>
            </a:r>
            <a:r>
              <a:rPr lang="en-GB" dirty="0">
                <a:solidFill>
                  <a:schemeClr val="tx1"/>
                </a:solidFill>
                <a:latin typeface="Calibri" panose="020F0502020204030204" pitchFamily="34" charset="0"/>
                <a:ea typeface="Yu Mincho" panose="02020400000000000000" pitchFamily="18" charset="-128"/>
                <a:cs typeface="Times New Roman" panose="02020603050405020304" pitchFamily="18" charset="0"/>
              </a:rPr>
              <a:t> ve </a:t>
            </a: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Özelleştirme</a:t>
            </a:r>
            <a:endParaRPr lang="en-GB" dirty="0">
              <a:solidFill>
                <a:schemeClr val="tx1"/>
              </a:solidFill>
            </a:endParaRPr>
          </a:p>
        </p:txBody>
      </p:sp>
      <p:sp>
        <p:nvSpPr>
          <p:cNvPr id="18" name="Dreptunghi 17">
            <a:extLst>
              <a:ext uri="{FF2B5EF4-FFF2-40B4-BE49-F238E27FC236}">
                <a16:creationId xmlns:a16="http://schemas.microsoft.com/office/drawing/2014/main" id="{D1F22E46-6E7C-1A44-D694-6943759BF1CA}"/>
              </a:ext>
            </a:extLst>
          </p:cNvPr>
          <p:cNvSpPr/>
          <p:nvPr/>
        </p:nvSpPr>
        <p:spPr>
          <a:xfrm>
            <a:off x="8455385" y="3688110"/>
            <a:ext cx="3693542" cy="1033199"/>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Ayakkabı</a:t>
            </a:r>
            <a:r>
              <a:rPr lang="en-GB" dirty="0">
                <a:solidFill>
                  <a:schemeClr val="tx1"/>
                </a:solidFill>
                <a:latin typeface="Calibri" panose="020F0502020204030204" pitchFamily="34" charset="0"/>
                <a:ea typeface="Yu Mincho" panose="02020400000000000000" pitchFamily="18" charset="-128"/>
                <a:cs typeface="Times New Roman" panose="02020603050405020304" pitchFamily="18" charset="0"/>
              </a:rPr>
              <a:t> </a:t>
            </a: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Sensörizasyonu</a:t>
            </a:r>
            <a:endParaRPr lang="en-GB" dirty="0">
              <a:solidFill>
                <a:schemeClr val="tx1"/>
              </a:solidFill>
            </a:endParaRPr>
          </a:p>
        </p:txBody>
      </p:sp>
      <p:sp>
        <p:nvSpPr>
          <p:cNvPr id="2" name="Dreptunghi 17">
            <a:extLst>
              <a:ext uri="{FF2B5EF4-FFF2-40B4-BE49-F238E27FC236}">
                <a16:creationId xmlns:a16="http://schemas.microsoft.com/office/drawing/2014/main" id="{5B699410-423D-42C8-F6AD-9D266D41DF9C}"/>
              </a:ext>
            </a:extLst>
          </p:cNvPr>
          <p:cNvSpPr/>
          <p:nvPr/>
        </p:nvSpPr>
        <p:spPr>
          <a:xfrm>
            <a:off x="8455385" y="4911491"/>
            <a:ext cx="3693542" cy="1033199"/>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Sanal</a:t>
            </a:r>
            <a:r>
              <a:rPr lang="en-GB" dirty="0">
                <a:solidFill>
                  <a:schemeClr val="tx1"/>
                </a:solidFill>
                <a:latin typeface="Calibri" panose="020F0502020204030204" pitchFamily="34" charset="0"/>
                <a:ea typeface="Yu Mincho" panose="02020400000000000000" pitchFamily="18" charset="-128"/>
                <a:cs typeface="Times New Roman" panose="02020603050405020304" pitchFamily="18" charset="0"/>
              </a:rPr>
              <a:t> </a:t>
            </a: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gerçeklik</a:t>
            </a:r>
            <a:endParaRPr lang="en-GB" dirty="0">
              <a:solidFill>
                <a:schemeClr val="tx1"/>
              </a:solidFill>
            </a:endParaRPr>
          </a:p>
        </p:txBody>
      </p:sp>
      <p:sp>
        <p:nvSpPr>
          <p:cNvPr id="7" name="Dreptunghi 17">
            <a:extLst>
              <a:ext uri="{FF2B5EF4-FFF2-40B4-BE49-F238E27FC236}">
                <a16:creationId xmlns:a16="http://schemas.microsoft.com/office/drawing/2014/main" id="{739B8430-A5B5-A88C-0A88-5E3918D2641A}"/>
              </a:ext>
            </a:extLst>
          </p:cNvPr>
          <p:cNvSpPr/>
          <p:nvPr/>
        </p:nvSpPr>
        <p:spPr>
          <a:xfrm>
            <a:off x="4529377" y="5648080"/>
            <a:ext cx="3693542" cy="1033199"/>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ea typeface="Yu Mincho" panose="02020400000000000000" pitchFamily="18" charset="-128"/>
                <a:cs typeface="Times New Roman" panose="02020603050405020304" pitchFamily="18" charset="0"/>
              </a:rPr>
              <a:t>3D </a:t>
            </a: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baskı</a:t>
            </a:r>
            <a:r>
              <a:rPr lang="en-GB" dirty="0">
                <a:solidFill>
                  <a:schemeClr val="tx1"/>
                </a:solidFill>
                <a:latin typeface="Calibri" panose="020F0502020204030204" pitchFamily="34" charset="0"/>
                <a:ea typeface="Yu Mincho" panose="02020400000000000000" pitchFamily="18" charset="-128"/>
                <a:cs typeface="Times New Roman" panose="02020603050405020304" pitchFamily="18" charset="0"/>
              </a:rPr>
              <a:t> / </a:t>
            </a: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prototipleme</a:t>
            </a:r>
            <a:endParaRPr lang="en-GB" dirty="0">
              <a:solidFill>
                <a:schemeClr val="tx1"/>
              </a:solidFill>
            </a:endParaRPr>
          </a:p>
        </p:txBody>
      </p:sp>
      <p:sp>
        <p:nvSpPr>
          <p:cNvPr id="10" name="Dreptunghi 17">
            <a:extLst>
              <a:ext uri="{FF2B5EF4-FFF2-40B4-BE49-F238E27FC236}">
                <a16:creationId xmlns:a16="http://schemas.microsoft.com/office/drawing/2014/main" id="{8CB111A4-66E2-B9BF-5E05-DF73753A9A69}"/>
              </a:ext>
            </a:extLst>
          </p:cNvPr>
          <p:cNvSpPr/>
          <p:nvPr/>
        </p:nvSpPr>
        <p:spPr>
          <a:xfrm>
            <a:off x="4529377" y="4285041"/>
            <a:ext cx="3693542" cy="1033199"/>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Ortak</a:t>
            </a:r>
            <a:r>
              <a:rPr lang="en-GB" dirty="0">
                <a:solidFill>
                  <a:schemeClr val="tx1"/>
                </a:solidFill>
                <a:latin typeface="Calibri" panose="020F0502020204030204" pitchFamily="34" charset="0"/>
                <a:ea typeface="Yu Mincho" panose="02020400000000000000" pitchFamily="18" charset="-128"/>
                <a:cs typeface="Times New Roman" panose="02020603050405020304" pitchFamily="18" charset="0"/>
              </a:rPr>
              <a:t> </a:t>
            </a: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tasarım</a:t>
            </a:r>
            <a:endParaRPr lang="en-GB" dirty="0">
              <a:solidFill>
                <a:schemeClr val="tx1"/>
              </a:solidFill>
            </a:endParaRPr>
          </a:p>
        </p:txBody>
      </p:sp>
      <p:sp>
        <p:nvSpPr>
          <p:cNvPr id="11" name="Dreptunghi 17">
            <a:extLst>
              <a:ext uri="{FF2B5EF4-FFF2-40B4-BE49-F238E27FC236}">
                <a16:creationId xmlns:a16="http://schemas.microsoft.com/office/drawing/2014/main" id="{4356DC8E-D49E-00BC-DC4A-45CBADE51115}"/>
              </a:ext>
            </a:extLst>
          </p:cNvPr>
          <p:cNvSpPr/>
          <p:nvPr/>
        </p:nvSpPr>
        <p:spPr>
          <a:xfrm>
            <a:off x="4529377" y="1745542"/>
            <a:ext cx="3693542" cy="1033199"/>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Nesnelerin</a:t>
            </a:r>
            <a:r>
              <a:rPr lang="en-GB" dirty="0">
                <a:solidFill>
                  <a:schemeClr val="tx1"/>
                </a:solidFill>
                <a:latin typeface="Calibri" panose="020F0502020204030204" pitchFamily="34" charset="0"/>
                <a:ea typeface="Yu Mincho" panose="02020400000000000000" pitchFamily="18" charset="-128"/>
                <a:cs typeface="Times New Roman" panose="02020603050405020304" pitchFamily="18" charset="0"/>
              </a:rPr>
              <a:t> </a:t>
            </a: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interneti</a:t>
            </a:r>
            <a:endParaRPr lang="en-GB" dirty="0">
              <a:solidFill>
                <a:schemeClr val="tx1"/>
              </a:solidFill>
            </a:endParaRPr>
          </a:p>
        </p:txBody>
      </p:sp>
      <p:sp>
        <p:nvSpPr>
          <p:cNvPr id="13" name="Dreptunghi 17">
            <a:extLst>
              <a:ext uri="{FF2B5EF4-FFF2-40B4-BE49-F238E27FC236}">
                <a16:creationId xmlns:a16="http://schemas.microsoft.com/office/drawing/2014/main" id="{9ED158C8-62DB-1739-7928-8A53C949E5DC}"/>
              </a:ext>
            </a:extLst>
          </p:cNvPr>
          <p:cNvSpPr/>
          <p:nvPr/>
        </p:nvSpPr>
        <p:spPr>
          <a:xfrm>
            <a:off x="4529377" y="3046061"/>
            <a:ext cx="3693542" cy="1033199"/>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Sanal</a:t>
            </a:r>
            <a:r>
              <a:rPr lang="en-GB" dirty="0">
                <a:solidFill>
                  <a:schemeClr val="tx1"/>
                </a:solidFill>
                <a:latin typeface="Calibri" panose="020F0502020204030204" pitchFamily="34" charset="0"/>
                <a:ea typeface="Yu Mincho" panose="02020400000000000000" pitchFamily="18" charset="-128"/>
                <a:cs typeface="Times New Roman" panose="02020603050405020304" pitchFamily="18" charset="0"/>
              </a:rPr>
              <a:t> </a:t>
            </a:r>
            <a:r>
              <a:rPr lang="en-GB" dirty="0" err="1">
                <a:solidFill>
                  <a:schemeClr val="tx1"/>
                </a:solidFill>
                <a:latin typeface="Calibri" panose="020F0502020204030204" pitchFamily="34" charset="0"/>
                <a:ea typeface="Yu Mincho" panose="02020400000000000000" pitchFamily="18" charset="-128"/>
                <a:cs typeface="Times New Roman" panose="02020603050405020304" pitchFamily="18" charset="0"/>
              </a:rPr>
              <a:t>gerçeklik</a:t>
            </a:r>
            <a:endParaRPr lang="en-GB" dirty="0">
              <a:solidFill>
                <a:schemeClr val="tx1"/>
              </a:solidFill>
            </a:endParaRPr>
          </a:p>
        </p:txBody>
      </p:sp>
      <p:pic>
        <p:nvPicPr>
          <p:cNvPr id="14" name="Imagem 13" descr="Uma imagem com aparelho, secador&#10;&#10;Descrição gerada automaticamente">
            <a:extLst>
              <a:ext uri="{FF2B5EF4-FFF2-40B4-BE49-F238E27FC236}">
                <a16:creationId xmlns:a16="http://schemas.microsoft.com/office/drawing/2014/main" id="{D6EBD964-E5F0-4354-82DC-FE4CC2CFAF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87" y="2326357"/>
            <a:ext cx="3488656" cy="3488656"/>
          </a:xfrm>
          <a:prstGeom prst="rect">
            <a:avLst/>
          </a:prstGeom>
        </p:spPr>
      </p:pic>
    </p:spTree>
    <p:extLst>
      <p:ext uri="{BB962C8B-B14F-4D97-AF65-F5344CB8AC3E}">
        <p14:creationId xmlns:p14="http://schemas.microsoft.com/office/powerpoint/2010/main" val="382542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sp>
        <p:nvSpPr>
          <p:cNvPr id="49" name="TextBox 16">
            <a:extLst>
              <a:ext uri="{FF2B5EF4-FFF2-40B4-BE49-F238E27FC236}">
                <a16:creationId xmlns:a16="http://schemas.microsoft.com/office/drawing/2014/main" id="{483E3525-C3D1-121C-836C-342C674A8710}"/>
              </a:ext>
            </a:extLst>
          </p:cNvPr>
          <p:cNvSpPr txBox="1"/>
          <p:nvPr/>
        </p:nvSpPr>
        <p:spPr>
          <a:xfrm>
            <a:off x="228582" y="658802"/>
            <a:ext cx="10815445" cy="1142620"/>
          </a:xfrm>
          <a:prstGeom prst="rect">
            <a:avLst/>
          </a:prstGeom>
        </p:spPr>
        <p:txBody>
          <a:bodyPr wrap="square" lIns="0" tIns="0" rIns="0" bIns="0" rtlCol="0" anchor="t">
            <a:spAutoFit/>
          </a:bodyPr>
          <a:lstStyle/>
          <a:p>
            <a:pPr>
              <a:lnSpc>
                <a:spcPts val="10560"/>
              </a:lnSpc>
              <a:spcBef>
                <a:spcPct val="0"/>
              </a:spcBef>
            </a:pPr>
            <a:r>
              <a:rPr lang="en-GB" sz="3200" dirty="0">
                <a:solidFill>
                  <a:srgbClr val="2D5693"/>
                </a:solidFill>
                <a:latin typeface="Josefin Sans Bold" pitchFamily="2" charset="0"/>
              </a:rPr>
              <a:t>2. Yeni </a:t>
            </a:r>
            <a:r>
              <a:rPr lang="en-GB" sz="3200" dirty="0" err="1">
                <a:solidFill>
                  <a:srgbClr val="2D5693"/>
                </a:solidFill>
                <a:latin typeface="Josefin Sans Bold" pitchFamily="2" charset="0"/>
              </a:rPr>
              <a:t>teknolojilerin</a:t>
            </a:r>
            <a:r>
              <a:rPr lang="en-GB" sz="3200" dirty="0">
                <a:solidFill>
                  <a:srgbClr val="2D5693"/>
                </a:solidFill>
                <a:latin typeface="Josefin Sans Bold" pitchFamily="2" charset="0"/>
              </a:rPr>
              <a:t> I4.0 </a:t>
            </a:r>
            <a:r>
              <a:rPr lang="en-GB" sz="3200" dirty="0" err="1">
                <a:solidFill>
                  <a:srgbClr val="2D5693"/>
                </a:solidFill>
                <a:latin typeface="Josefin Sans Bold" pitchFamily="2" charset="0"/>
              </a:rPr>
              <a:t>ile</a:t>
            </a:r>
            <a:r>
              <a:rPr lang="en-GB" sz="3200" dirty="0">
                <a:solidFill>
                  <a:srgbClr val="2D5693"/>
                </a:solidFill>
                <a:latin typeface="Josefin Sans Bold" pitchFamily="2" charset="0"/>
              </a:rPr>
              <a:t> </a:t>
            </a:r>
            <a:r>
              <a:rPr lang="en-GB" sz="3200" dirty="0" err="1">
                <a:solidFill>
                  <a:srgbClr val="2D5693"/>
                </a:solidFill>
                <a:latin typeface="Josefin Sans Bold" pitchFamily="2" charset="0"/>
              </a:rPr>
              <a:t>entegre</a:t>
            </a:r>
            <a:r>
              <a:rPr lang="en-GB" sz="3200" dirty="0">
                <a:solidFill>
                  <a:srgbClr val="2D5693"/>
                </a:solidFill>
                <a:latin typeface="Josefin Sans Bold" pitchFamily="2" charset="0"/>
              </a:rPr>
              <a:t> </a:t>
            </a:r>
            <a:r>
              <a:rPr lang="en-GB" sz="3200" dirty="0" err="1">
                <a:solidFill>
                  <a:srgbClr val="2D5693"/>
                </a:solidFill>
                <a:latin typeface="Josefin Sans Bold" pitchFamily="2" charset="0"/>
              </a:rPr>
              <a:t>edilmesi</a:t>
            </a:r>
            <a:endParaRPr lang="en-US" sz="3200" dirty="0">
              <a:solidFill>
                <a:srgbClr val="2A4C8C"/>
              </a:solidFill>
              <a:latin typeface="Josefin Sans Bold" pitchFamily="2" charset="0"/>
            </a:endParaRPr>
          </a:p>
        </p:txBody>
      </p:sp>
      <p:grpSp>
        <p:nvGrpSpPr>
          <p:cNvPr id="37" name="Grupare 36">
            <a:extLst>
              <a:ext uri="{FF2B5EF4-FFF2-40B4-BE49-F238E27FC236}">
                <a16:creationId xmlns:a16="http://schemas.microsoft.com/office/drawing/2014/main" id="{AB17B891-D203-4063-9012-21EDA7624CA4}"/>
              </a:ext>
            </a:extLst>
          </p:cNvPr>
          <p:cNvGrpSpPr/>
          <p:nvPr/>
        </p:nvGrpSpPr>
        <p:grpSpPr>
          <a:xfrm flipH="1">
            <a:off x="2354411" y="28565"/>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b="0" i="0" u="none" strike="noStrike" dirty="0">
                  <a:solidFill>
                    <a:srgbClr val="2D5693"/>
                  </a:solidFill>
                  <a:effectLst/>
                  <a:latin typeface="Arial Unicode MS" panose="020B0604020202020204" pitchFamily="34" charset="-128"/>
                  <a:ea typeface="Arial Unicode MS" panose="020B0604020202020204" pitchFamily="34" charset="-128"/>
                  <a:cs typeface="Arial Unicode MS" panose="020B0604020202020204" pitchFamily="34" charset="-128"/>
                </a:rPr>
                <a:t>SHOEDES – New footwear designer qualifications for sustainable products that comply with the emerging demands of circular economy</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pic>
        <p:nvPicPr>
          <p:cNvPr id="3" name="Imagem 2" descr="Uma imagem com grande, preenchido, longo, vista&#10;&#10;Descrição gerada automaticamente">
            <a:extLst>
              <a:ext uri="{FF2B5EF4-FFF2-40B4-BE49-F238E27FC236}">
                <a16:creationId xmlns:a16="http://schemas.microsoft.com/office/drawing/2014/main" id="{A25AC420-A394-55F0-E0E6-6AA953A9B1D3}"/>
              </a:ext>
            </a:extLst>
          </p:cNvPr>
          <p:cNvPicPr>
            <a:picLocks noChangeAspect="1"/>
          </p:cNvPicPr>
          <p:nvPr/>
        </p:nvPicPr>
        <p:blipFill>
          <a:blip r:embed="rId5"/>
          <a:stretch>
            <a:fillRect/>
          </a:stretch>
        </p:blipFill>
        <p:spPr>
          <a:xfrm>
            <a:off x="587119" y="2057252"/>
            <a:ext cx="6580026" cy="3593040"/>
          </a:xfrm>
          <a:prstGeom prst="rect">
            <a:avLst/>
          </a:prstGeom>
        </p:spPr>
      </p:pic>
    </p:spTree>
    <p:extLst>
      <p:ext uri="{BB962C8B-B14F-4D97-AF65-F5344CB8AC3E}">
        <p14:creationId xmlns:p14="http://schemas.microsoft.com/office/powerpoint/2010/main" val="2608337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7" name="Grupare 36">
            <a:extLst>
              <a:ext uri="{FF2B5EF4-FFF2-40B4-BE49-F238E27FC236}">
                <a16:creationId xmlns:a16="http://schemas.microsoft.com/office/drawing/2014/main" id="{AB17B891-D203-4063-9012-21EDA7624CA4}"/>
              </a:ext>
            </a:extLst>
          </p:cNvPr>
          <p:cNvGrpSpPr/>
          <p:nvPr/>
        </p:nvGrpSpPr>
        <p:grpSpPr>
          <a:xfrm flipH="1">
            <a:off x="2366228" y="96673"/>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b="0" i="0" u="none" strike="noStrike" dirty="0">
                  <a:solidFill>
                    <a:srgbClr val="2D5693"/>
                  </a:solidFill>
                  <a:effectLst/>
                  <a:latin typeface="Arial Unicode MS" panose="020B0604020202020204" pitchFamily="34" charset="-128"/>
                  <a:ea typeface="Arial Unicode MS" panose="020B0604020202020204" pitchFamily="34" charset="-128"/>
                  <a:cs typeface="Arial Unicode MS" panose="020B0604020202020204" pitchFamily="34" charset="-128"/>
                </a:rPr>
                <a:t>SHOEDES – New footwear designer qualifications for sustainable products that comply with the emerging demands of circular economy</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8" name="CaixaDeTexto 6">
            <a:extLst>
              <a:ext uri="{FF2B5EF4-FFF2-40B4-BE49-F238E27FC236}">
                <a16:creationId xmlns:a16="http://schemas.microsoft.com/office/drawing/2014/main" id="{1EB0AABF-97A3-4AD9-B0E4-E4A5FD95C823}"/>
              </a:ext>
            </a:extLst>
          </p:cNvPr>
          <p:cNvSpPr txBox="1"/>
          <p:nvPr/>
        </p:nvSpPr>
        <p:spPr>
          <a:xfrm>
            <a:off x="2646397" y="6396708"/>
            <a:ext cx="6097554" cy="261610"/>
          </a:xfrm>
          <a:prstGeom prst="rect">
            <a:avLst/>
          </a:prstGeom>
          <a:noFill/>
        </p:spPr>
        <p:txBody>
          <a:bodyPr wrap="square">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100" dirty="0">
                <a:latin typeface="+mj-lt"/>
              </a:rPr>
              <a:t>https://medium.com/@billsoftnet/industry-4-0-and-manufacturing-processes-856567fcb59</a:t>
            </a:r>
          </a:p>
        </p:txBody>
      </p:sp>
      <p:sp>
        <p:nvSpPr>
          <p:cNvPr id="9" name="TextBox 16">
            <a:extLst>
              <a:ext uri="{FF2B5EF4-FFF2-40B4-BE49-F238E27FC236}">
                <a16:creationId xmlns:a16="http://schemas.microsoft.com/office/drawing/2014/main" id="{AC13677A-E1F6-1385-8446-D6C8E706B4A3}"/>
              </a:ext>
            </a:extLst>
          </p:cNvPr>
          <p:cNvSpPr txBox="1"/>
          <p:nvPr/>
        </p:nvSpPr>
        <p:spPr>
          <a:xfrm>
            <a:off x="688277" y="603241"/>
            <a:ext cx="10815445" cy="1142620"/>
          </a:xfrm>
          <a:prstGeom prst="rect">
            <a:avLst/>
          </a:prstGeom>
        </p:spPr>
        <p:txBody>
          <a:bodyPr wrap="square" lIns="0" tIns="0" rIns="0" bIns="0" rtlCol="0" anchor="t">
            <a:spAutoFit/>
          </a:bodyPr>
          <a:lstStyle/>
          <a:p>
            <a:pPr>
              <a:lnSpc>
                <a:spcPts val="10560"/>
              </a:lnSpc>
              <a:spcBef>
                <a:spcPct val="0"/>
              </a:spcBef>
            </a:pPr>
            <a:r>
              <a:rPr lang="en-GB" sz="3200" dirty="0">
                <a:solidFill>
                  <a:srgbClr val="2D5693"/>
                </a:solidFill>
                <a:latin typeface="Josefin Sans Bold" pitchFamily="2" charset="0"/>
              </a:rPr>
              <a:t>2. Yeni </a:t>
            </a:r>
            <a:r>
              <a:rPr lang="en-GB" sz="3200" dirty="0" err="1">
                <a:solidFill>
                  <a:srgbClr val="2D5693"/>
                </a:solidFill>
                <a:latin typeface="Josefin Sans Bold" pitchFamily="2" charset="0"/>
              </a:rPr>
              <a:t>teknolojilerin</a:t>
            </a:r>
            <a:r>
              <a:rPr lang="en-GB" sz="3200" dirty="0">
                <a:solidFill>
                  <a:srgbClr val="2D5693"/>
                </a:solidFill>
                <a:latin typeface="Josefin Sans Bold" pitchFamily="2" charset="0"/>
              </a:rPr>
              <a:t> I4.0 </a:t>
            </a:r>
            <a:r>
              <a:rPr lang="en-GB" sz="3200" dirty="0" err="1">
                <a:solidFill>
                  <a:srgbClr val="2D5693"/>
                </a:solidFill>
                <a:latin typeface="Josefin Sans Bold" pitchFamily="2" charset="0"/>
              </a:rPr>
              <a:t>ile</a:t>
            </a:r>
            <a:r>
              <a:rPr lang="en-GB" sz="3200" dirty="0">
                <a:solidFill>
                  <a:srgbClr val="2D5693"/>
                </a:solidFill>
                <a:latin typeface="Josefin Sans Bold" pitchFamily="2" charset="0"/>
              </a:rPr>
              <a:t> </a:t>
            </a:r>
            <a:r>
              <a:rPr lang="en-GB" sz="3200" dirty="0" err="1">
                <a:solidFill>
                  <a:srgbClr val="2D5693"/>
                </a:solidFill>
                <a:latin typeface="Josefin Sans Bold" pitchFamily="2" charset="0"/>
              </a:rPr>
              <a:t>entegre</a:t>
            </a:r>
            <a:r>
              <a:rPr lang="en-GB" sz="3200" dirty="0">
                <a:solidFill>
                  <a:srgbClr val="2D5693"/>
                </a:solidFill>
                <a:latin typeface="Josefin Sans Bold" pitchFamily="2" charset="0"/>
              </a:rPr>
              <a:t> </a:t>
            </a:r>
            <a:r>
              <a:rPr lang="en-GB" sz="3200" dirty="0" err="1">
                <a:solidFill>
                  <a:srgbClr val="2D5693"/>
                </a:solidFill>
                <a:latin typeface="Josefin Sans Bold" pitchFamily="2" charset="0"/>
              </a:rPr>
              <a:t>edilmesi</a:t>
            </a:r>
            <a:endParaRPr lang="en-US" sz="3200" dirty="0">
              <a:solidFill>
                <a:srgbClr val="2A4C8C"/>
              </a:solidFill>
              <a:latin typeface="Josefin Sans Bold" pitchFamily="2" charset="0"/>
            </a:endParaRPr>
          </a:p>
        </p:txBody>
      </p:sp>
      <p:pic>
        <p:nvPicPr>
          <p:cNvPr id="4" name="Resim 3">
            <a:extLst>
              <a:ext uri="{FF2B5EF4-FFF2-40B4-BE49-F238E27FC236}">
                <a16:creationId xmlns:a16="http://schemas.microsoft.com/office/drawing/2014/main" id="{1573C05B-B506-9D7D-4B96-29C3E3134C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2422" y="2018615"/>
            <a:ext cx="5359400" cy="3982332"/>
          </a:xfrm>
          <a:prstGeom prst="rect">
            <a:avLst/>
          </a:prstGeom>
        </p:spPr>
      </p:pic>
    </p:spTree>
    <p:extLst>
      <p:ext uri="{BB962C8B-B14F-4D97-AF65-F5344CB8AC3E}">
        <p14:creationId xmlns:p14="http://schemas.microsoft.com/office/powerpoint/2010/main" val="4281956525"/>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2490</TotalTime>
  <Words>2150</Words>
  <Application>Microsoft Office PowerPoint</Application>
  <PresentationFormat>Geniş ekran</PresentationFormat>
  <Paragraphs>132</Paragraphs>
  <Slides>22</Slides>
  <Notes>21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22</vt:i4>
      </vt:variant>
    </vt:vector>
  </HeadingPairs>
  <TitlesOfParts>
    <vt:vector size="30" baseType="lpstr">
      <vt:lpstr>Arial</vt:lpstr>
      <vt:lpstr>Arial Unicode MS</vt:lpstr>
      <vt:lpstr>Calibri</vt:lpstr>
      <vt:lpstr>Calibri Light</vt:lpstr>
      <vt:lpstr>Josefin Sans</vt:lpstr>
      <vt:lpstr>Josefin Sans Bold</vt:lpstr>
      <vt:lpstr>Open Sans</vt:lpstr>
      <vt:lpstr>Temă Office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Arina Seul</dc:creator>
  <cp:lastModifiedBy>TASEV Vakfı</cp:lastModifiedBy>
  <cp:revision>259</cp:revision>
  <dcterms:created xsi:type="dcterms:W3CDTF">2023-05-31T18:35:26Z</dcterms:created>
  <dcterms:modified xsi:type="dcterms:W3CDTF">2024-10-18T09:17:57Z</dcterms:modified>
</cp:coreProperties>
</file>