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56" r:id="rId2"/>
    <p:sldId id="298" r:id="rId3"/>
    <p:sldId id="299" r:id="rId4"/>
    <p:sldId id="297" r:id="rId5"/>
    <p:sldId id="257" r:id="rId6"/>
    <p:sldId id="258" r:id="rId7"/>
    <p:sldId id="259" r:id="rId8"/>
    <p:sldId id="260" r:id="rId9"/>
    <p:sldId id="261" r:id="rId10"/>
    <p:sldId id="262" r:id="rId11"/>
    <p:sldId id="300" r:id="rId12"/>
    <p:sldId id="305" r:id="rId13"/>
    <p:sldId id="306" r:id="rId14"/>
    <p:sldId id="263" r:id="rId15"/>
    <p:sldId id="264" r:id="rId16"/>
    <p:sldId id="267" r:id="rId17"/>
    <p:sldId id="265" r:id="rId18"/>
    <p:sldId id="266" r:id="rId19"/>
    <p:sldId id="268" r:id="rId20"/>
    <p:sldId id="269" r:id="rId21"/>
    <p:sldId id="304" r:id="rId22"/>
    <p:sldId id="270" r:id="rId23"/>
    <p:sldId id="271" r:id="rId24"/>
    <p:sldId id="30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A52C65-774F-451B-9250-1985F9D09632}" type="datetimeFigureOut">
              <a:rPr lang="el-GR" smtClean="0"/>
              <a:t>9/12/2021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809AF7-0938-4D42-AA3B-0339295727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769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9960-406F-4187-A0E6-BD19C6840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9326" y="919716"/>
            <a:ext cx="8504275" cy="3551275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7E7FE-647D-4B2F-BA13-AB3ED4C5CF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9326" y="4795284"/>
            <a:ext cx="8504275" cy="1084522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16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5EF785-E0A7-4496-A5BA-49B0156F2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64706" y="6433202"/>
            <a:ext cx="2426446" cy="367841"/>
          </a:xfrm>
        </p:spPr>
        <p:txBody>
          <a:bodyPr/>
          <a:lstStyle/>
          <a:p>
            <a:fld id="{5903EC45-63DA-4A42-BF9E-B61C4A2CE995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2C627-38A1-4A14-8822-D8D33751C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BE346-5F34-48CD-8928-DA8567AED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3203"/>
            <a:ext cx="702781" cy="367842"/>
          </a:xfrm>
        </p:spPr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0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B05F0-2B44-47BC-86B3-58E2C708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5B5DA-7628-4AC1-8EAE-5010C2A981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4E7C3-7830-49F3-9F45-4B2F2B4C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A774D-7E9B-4E68-82DA-8BEFE761A7A8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5E328-AD12-449C-BE6E-76DF005E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0F374F-390D-49D8-A7C8-5BEFA353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54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50F530-2925-4F98-89EC-95C2EC4769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A79366-3281-483D-8731-0D01B2B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ED8B2-BE7F-4417-8A8A-A95C8BB70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BC7F-54A5-41AB-B528-153E0093D528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A0D96-671F-4A85-89C6-946624CB1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5BA434-2E32-4719-B45C-0490D685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869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9839C-7D7A-49F1-8BFE-85C6C7D78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5256" y="590668"/>
            <a:ext cx="9914859" cy="132900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E748DC-EBB9-44C6-8566-38F87FF7F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9673"/>
            <a:ext cx="9914860" cy="412331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342198-F50F-4C8A-9BD9-4CC3950F8F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23285" y="6434524"/>
            <a:ext cx="2067867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17F7895-68D6-461D-9B44-CF2A388BFA30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2F5AB-D8C6-4AE1-8FAE-CD0499CB6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3736" y="6437376"/>
            <a:ext cx="3775914" cy="36512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5C58D8-B582-4DB3-A94D-05624019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8A94B-011C-4B13-8C12-E91BF7A4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20800"/>
            <a:ext cx="9144000" cy="3095813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6D5F3-887C-4A8F-842A-0294A9FB08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3999" y="4589463"/>
            <a:ext cx="914400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94588B-131A-42F3-B76C-62BD65E48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16F9-E62C-4F08-950B-B1EA90B7F79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1AB28-20BD-4CD8-9840-985C3EDBA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3C85C-3801-46F0-A100-616F5F2F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01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5CB06-0454-4BF1-8011-F8B1A9595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20A70-D33B-4461-B74C-3F59ADB161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08813" y="2163725"/>
            <a:ext cx="4610986" cy="4013237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1BDF9-836E-431C-8EFA-417A9BEE9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7260" y="2163725"/>
            <a:ext cx="4853763" cy="40132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D9F59-B591-4E2F-899E-3CA78CE82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2B576-987C-482C-AB4F-0A9BB589C9B4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CFD12-B3EC-432C-B264-8AB571CAA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F3CBBA-71B3-4857-80E7-525E89FD9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12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51886-4F39-4E3E-948D-DBC73F267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C7B2A-B6BE-46FD-9278-A5246BF7EE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E85295-E4B5-4D75-954F-B07A2F4CAB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5623"/>
            <a:ext cx="5157787" cy="3554039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87ABF0-C78D-4589-8FA5-0D6238B4B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6A4064-2E0A-4FC3-837B-14EC0EF3A6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5623"/>
            <a:ext cx="5183188" cy="355404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3C169-8D29-4CC4-9581-748178F3C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3DA4-448F-4557-AE72-4D0D91074F66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EC709-AAD9-475C-AC6A-943A8E872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0C0E3E-587D-46EB-AAF5-011C137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6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3E062-B7F5-4D30-B416-1BBB4A7D0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BDFF7A-EBD3-4FEB-8451-5D7355069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037A0-481A-491B-BADC-7BB1EE8AE519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F54A2D-2C4B-4E1D-AC16-E3B1F1DDB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11F373-DB96-4AEA-8E3E-7EDEA213D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571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2485D4-41D3-4182-8DFE-2E0713EC0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2B94-94FF-49A0-860C-7DEF96DC561D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753C5C-8415-4BF0-810D-A4C22F695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5EBFEA-4321-48C4-9CA1-43517540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2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09F8C-8071-4BE5-AD6F-C98F481D1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135B3-14BA-4A88-B6B3-88B77B1C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C3A4D-5B69-44B4-B17F-770E83F00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1C41D-2A59-4512-8034-6DB705787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05919-5595-4F16-A287-AC88E2C71DA7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C494-778C-4EE6-9402-242E1CDD9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5677B9-C338-4033-9AFE-B8B81C5D8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71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B77DE-4C2E-476F-A419-57470FB66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9FD1A0-93AE-469A-ADDF-2453B64CAA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119C9C-EF97-4910-9419-6D7202609E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87172-A64E-4C38-82ED-2A7050B0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2EE8F-154B-4A56-ADFC-E68A2CA9B85C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C3E24-28E2-4512-BEA0-DAEC5E8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04F0D-DA84-434D-B136-BEE9FD80A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A08E557-10DB-421A-876E-1AE58F8E07C4}"/>
              </a:ext>
            </a:extLst>
          </p:cNvPr>
          <p:cNvSpPr/>
          <p:nvPr/>
        </p:nvSpPr>
        <p:spPr>
          <a:xfrm>
            <a:off x="8844703" y="3732560"/>
            <a:ext cx="3352193" cy="3125440"/>
          </a:xfrm>
          <a:custGeom>
            <a:avLst/>
            <a:gdLst>
              <a:gd name="connsiteX0" fmla="*/ 0 w 3352193"/>
              <a:gd name="connsiteY0" fmla="*/ 3125374 h 3125440"/>
              <a:gd name="connsiteX1" fmla="*/ 2579 w 3352193"/>
              <a:gd name="connsiteY1" fmla="*/ 3125440 h 3125440"/>
              <a:gd name="connsiteX2" fmla="*/ 0 w 3352193"/>
              <a:gd name="connsiteY2" fmla="*/ 3125440 h 3125440"/>
              <a:gd name="connsiteX3" fmla="*/ 3352193 w 3352193"/>
              <a:gd name="connsiteY3" fmla="*/ 0 h 3125440"/>
              <a:gd name="connsiteX4" fmla="*/ 3352193 w 3352193"/>
              <a:gd name="connsiteY4" fmla="*/ 3125440 h 3125440"/>
              <a:gd name="connsiteX5" fmla="*/ 2579 w 3352193"/>
              <a:gd name="connsiteY5" fmla="*/ 3125440 h 3125440"/>
              <a:gd name="connsiteX6" fmla="*/ 3348685 w 3352193"/>
              <a:gd name="connsiteY6" fmla="*/ 47035 h 3125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193" h="3125440">
                <a:moveTo>
                  <a:pt x="0" y="3125374"/>
                </a:moveTo>
                <a:lnTo>
                  <a:pt x="2579" y="3125440"/>
                </a:lnTo>
                <a:lnTo>
                  <a:pt x="0" y="3125440"/>
                </a:lnTo>
                <a:close/>
                <a:moveTo>
                  <a:pt x="3352193" y="0"/>
                </a:moveTo>
                <a:lnTo>
                  <a:pt x="3352193" y="3125440"/>
                </a:lnTo>
                <a:lnTo>
                  <a:pt x="2579" y="3125440"/>
                </a:lnTo>
                <a:cubicBezTo>
                  <a:pt x="1744073" y="3125440"/>
                  <a:pt x="3176441" y="1776129"/>
                  <a:pt x="3348685" y="47035"/>
                </a:cubicBezTo>
                <a:close/>
              </a:path>
            </a:pathLst>
          </a:cu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EBCA0-8609-4F35-8CA7-7AD35FDACD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5613" y="6434560"/>
            <a:ext cx="34280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spc="50" baseline="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DA9639-38D2-4CD4-A861-F6B4C6CB9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775" y="590372"/>
            <a:ext cx="10202248" cy="132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F00B1-16C1-47B3-A7A0-B71468312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8825" y="1916262"/>
            <a:ext cx="10192198" cy="4133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9501-5B6B-4DAF-B59D-3C129ED805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17000" y="6433202"/>
            <a:ext cx="2374150" cy="36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spc="5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8C9C6C4D-54E7-47B7-BC3E-A1103D45A067}" type="datetime1">
              <a:rPr lang="en-US" smtClean="0"/>
              <a:t>12/9/2021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85DBD-B7AE-41D8-8CF1-B21CD58E1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1150" y="6433203"/>
            <a:ext cx="693263" cy="3678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FFFFF"/>
                </a:solidFill>
                <a:latin typeface="+mj-lt"/>
              </a:defRPr>
            </a:lvl1pPr>
          </a:lstStyle>
          <a:p>
            <a:fld id="{08AB70BE-1769-45B8-85A6-0C837432C7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63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2736">
          <p15:clr>
            <a:srgbClr val="F26B43"/>
          </p15:clr>
        </p15:guide>
        <p15:guide id="4" orient="horz" pos="3312">
          <p15:clr>
            <a:srgbClr val="F26B43"/>
          </p15:clr>
        </p15:guide>
        <p15:guide id="5" orient="horz" pos="432">
          <p15:clr>
            <a:srgbClr val="F26B43"/>
          </p15:clr>
        </p15:guide>
        <p15:guide id="7" pos="4416">
          <p15:clr>
            <a:srgbClr val="F26B43"/>
          </p15:clr>
        </p15:guide>
        <p15:guide id="8" pos="5568">
          <p15:clr>
            <a:srgbClr val="F26B43"/>
          </p15:clr>
        </p15:guide>
        <p15:guide id="9" pos="7296">
          <p15:clr>
            <a:srgbClr val="F26B43"/>
          </p15:clr>
        </p15:guide>
        <p15:guide id="10" pos="2688">
          <p15:clr>
            <a:srgbClr val="F26B43"/>
          </p15:clr>
        </p15:guide>
        <p15:guide id="11" pos="1536">
          <p15:clr>
            <a:srgbClr val="F26B43"/>
          </p15:clr>
        </p15:guide>
        <p15:guide id="12" pos="384">
          <p15:clr>
            <a:srgbClr val="F26B43"/>
          </p15:clr>
        </p15:guide>
        <p15:guide id="13" pos="2112">
          <p15:clr>
            <a:srgbClr val="F26B43"/>
          </p15:clr>
        </p15:guide>
        <p15:guide id="14" pos="4992">
          <p15:clr>
            <a:srgbClr val="F26B43"/>
          </p15:clr>
        </p15:guide>
        <p15:guide id="15" pos="6720">
          <p15:clr>
            <a:srgbClr val="F26B43"/>
          </p15:clr>
        </p15:guide>
        <p15:guide id="16" pos="960">
          <p15:clr>
            <a:srgbClr val="F26B43"/>
          </p15:clr>
        </p15:guide>
        <p15:guide id="17" pos="3264">
          <p15:clr>
            <a:srgbClr val="F26B43"/>
          </p15:clr>
        </p15:guide>
        <p15:guide id="18" orient="horz" pos="1008">
          <p15:clr>
            <a:srgbClr val="F26B43"/>
          </p15:clr>
        </p15:guide>
        <p15:guide id="19" orient="horz" pos="3888">
          <p15:clr>
            <a:srgbClr val="F26B43"/>
          </p15:clr>
        </p15:guide>
        <p15:guide id="20" pos="6144">
          <p15:clr>
            <a:srgbClr val="F26B43"/>
          </p15:clr>
        </p15:guide>
        <p15:guide id="21" orient="horz" pos="1584">
          <p15:clr>
            <a:srgbClr val="F26B43"/>
          </p15:clr>
        </p15:guide>
        <p15:guide id="22" pos="576">
          <p15:clr>
            <a:srgbClr val="F26B43"/>
          </p15:clr>
        </p15:guide>
        <p15:guide id="23" pos="7104">
          <p15:clr>
            <a:srgbClr val="F26B43"/>
          </p15:clr>
        </p15:guide>
        <p15:guide id="24" pos="768">
          <p15:clr>
            <a:srgbClr val="F26B43"/>
          </p15:clr>
        </p15:guide>
        <p15:guide id="25" pos="69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B5B09F67-0226-4836-9B22-AFF94EF63B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0">
            <a:extLst>
              <a:ext uri="{FF2B5EF4-FFF2-40B4-BE49-F238E27FC236}">
                <a16:creationId xmlns:a16="http://schemas.microsoft.com/office/drawing/2014/main" id="{EF6D18FB-3D39-4747-9ED8-42C5DFAB8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11" y="1"/>
            <a:ext cx="5199156" cy="6857999"/>
          </a:xfrm>
          <a:custGeom>
            <a:avLst/>
            <a:gdLst>
              <a:gd name="connsiteX0" fmla="*/ 0 w 5199156"/>
              <a:gd name="connsiteY0" fmla="*/ 0 h 6857999"/>
              <a:gd name="connsiteX1" fmla="*/ 5199156 w 5199156"/>
              <a:gd name="connsiteY1" fmla="*/ 0 h 6857999"/>
              <a:gd name="connsiteX2" fmla="*/ 5199156 w 5199156"/>
              <a:gd name="connsiteY2" fmla="*/ 4404241 h 6857999"/>
              <a:gd name="connsiteX3" fmla="*/ 2996280 w 5199156"/>
              <a:gd name="connsiteY3" fmla="*/ 6845331 h 6857999"/>
              <a:gd name="connsiteX4" fmla="*/ 2762435 w 5199156"/>
              <a:gd name="connsiteY4" fmla="*/ 6857139 h 6857999"/>
              <a:gd name="connsiteX5" fmla="*/ 2762435 w 5199156"/>
              <a:gd name="connsiteY5" fmla="*/ 6857999 h 6857999"/>
              <a:gd name="connsiteX6" fmla="*/ 2745398 w 5199156"/>
              <a:gd name="connsiteY6" fmla="*/ 6857999 h 6857999"/>
              <a:gd name="connsiteX7" fmla="*/ 0 w 5199156"/>
              <a:gd name="connsiteY7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9156" h="6857999">
                <a:moveTo>
                  <a:pt x="0" y="0"/>
                </a:moveTo>
                <a:lnTo>
                  <a:pt x="5199156" y="0"/>
                </a:lnTo>
                <a:lnTo>
                  <a:pt x="5199156" y="4404241"/>
                </a:lnTo>
                <a:cubicBezTo>
                  <a:pt x="5199156" y="5674715"/>
                  <a:pt x="4233603" y="6719673"/>
                  <a:pt x="2996280" y="6845331"/>
                </a:cubicBezTo>
                <a:lnTo>
                  <a:pt x="2762435" y="6857139"/>
                </a:lnTo>
                <a:lnTo>
                  <a:pt x="2762435" y="6857999"/>
                </a:lnTo>
                <a:lnTo>
                  <a:pt x="2745398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: Shape 12">
            <a:extLst>
              <a:ext uri="{FF2B5EF4-FFF2-40B4-BE49-F238E27FC236}">
                <a16:creationId xmlns:a16="http://schemas.microsoft.com/office/drawing/2014/main" id="{EDCDD4D4-ADBD-45B9-944B-E77CC2584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34" y="-39394"/>
            <a:ext cx="2353172" cy="2431959"/>
          </a:xfrm>
          <a:custGeom>
            <a:avLst/>
            <a:gdLst>
              <a:gd name="connsiteX0" fmla="*/ 0 w 2353172"/>
              <a:gd name="connsiteY0" fmla="*/ 0 h 2431959"/>
              <a:gd name="connsiteX1" fmla="*/ 2353172 w 2353172"/>
              <a:gd name="connsiteY1" fmla="*/ 0 h 2431959"/>
              <a:gd name="connsiteX2" fmla="*/ 2353172 w 2353172"/>
              <a:gd name="connsiteY2" fmla="*/ 2431959 h 2431959"/>
              <a:gd name="connsiteX3" fmla="*/ 2352312 w 2353172"/>
              <a:gd name="connsiteY3" fmla="*/ 2431959 h 2431959"/>
              <a:gd name="connsiteX4" fmla="*/ 2340504 w 2353172"/>
              <a:gd name="connsiteY4" fmla="*/ 2198113 h 2431959"/>
              <a:gd name="connsiteX5" fmla="*/ 134816 w 2353172"/>
              <a:gd name="connsiteY5" fmla="*/ 6383 h 2431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3172" h="2431959">
                <a:moveTo>
                  <a:pt x="0" y="0"/>
                </a:moveTo>
                <a:lnTo>
                  <a:pt x="2353172" y="0"/>
                </a:lnTo>
                <a:lnTo>
                  <a:pt x="2353172" y="2431959"/>
                </a:lnTo>
                <a:lnTo>
                  <a:pt x="2352312" y="2431959"/>
                </a:lnTo>
                <a:lnTo>
                  <a:pt x="2340504" y="2198113"/>
                </a:lnTo>
                <a:cubicBezTo>
                  <a:pt x="2222700" y="1038123"/>
                  <a:pt x="1296917" y="116993"/>
                  <a:pt x="134816" y="6383"/>
                </a:cubicBez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3E62EABA-CF1D-4375-AC8D-E201F03C21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122362"/>
            <a:ext cx="3814549" cy="3354104"/>
          </a:xfrm>
        </p:spPr>
        <p:txBody>
          <a:bodyPr>
            <a:normAutofit/>
          </a:bodyPr>
          <a:lstStyle/>
          <a:p>
            <a:r>
              <a:rPr lang="el-GR" sz="4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&amp; Συμπεριφορά Καταναλωτή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A956C38-0538-4E87-BB3F-5856C3B1B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228744"/>
            <a:ext cx="4324350" cy="252398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8AA6E2-1848-44B6-8AE8-6EF682783B37}"/>
              </a:ext>
            </a:extLst>
          </p:cNvPr>
          <p:cNvSpPr txBox="1"/>
          <p:nvPr/>
        </p:nvSpPr>
        <p:spPr>
          <a:xfrm>
            <a:off x="7143750" y="4219386"/>
            <a:ext cx="4324350" cy="239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Διάλεξη 1</a:t>
            </a:r>
            <a:r>
              <a:rPr lang="el-GR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Παλαιογεώργου Αναστασία-Μαρίνα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M.Sc., Ph.D.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Πανεπιστημιακή</a:t>
            </a:r>
            <a:r>
              <a:rPr lang="el-GR" dirty="0"/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υπότροφος</a:t>
            </a:r>
          </a:p>
        </p:txBody>
      </p:sp>
    </p:spTree>
    <p:extLst>
      <p:ext uri="{BB962C8B-B14F-4D97-AF65-F5344CB8AC3E}">
        <p14:creationId xmlns:p14="http://schemas.microsoft.com/office/powerpoint/2010/main" val="4005598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D30ECD0-2938-465C-8268-FA0998085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παραγωγή ασφαλών τροφίμων είναι απαίτηση της νομοθεσίας (Καν. (ΕΚ) 178/2002)</a:t>
            </a:r>
          </a:p>
          <a:p>
            <a:pPr marL="0" indent="0" algn="ctr"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όλοι όσοι έρχονται σε επαφή με τα τρόφιμα και ασχολούνται με την παραγωγή/παρασκευή, τον χειρισμό, την επεξεργασία και την διάθεση τροφίμων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1C4E5291-6CD7-4578-AB0B-DE6AF5FCD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64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38E59FE-7D5E-44AE-9A51-08FBB00B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07C2DF0C-5F84-4846-B9E5-EDB7A6BA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591668"/>
            <a:ext cx="6397496" cy="731105"/>
          </a:xfrm>
        </p:spPr>
        <p:txBody>
          <a:bodyPr>
            <a:norm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Παράγοντας κινδύνου (</a:t>
            </a:r>
            <a:r>
              <a:rPr lang="en-US" sz="2000" b="1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hazard) </a:t>
            </a:r>
            <a:endParaRPr lang="el-GR" sz="20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10DB3A2-B372-4423-AECD-56876DDDF9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02877"/>
            <a:ext cx="6096000" cy="403305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Κάθε βιολογικός, χημικός ή φυσικός παράγοντας ο οποίος είναι πιθανό να προκαλέσει νόσο/αρρώστια ή τραυματισμό σε περίπτωση απουσίας ελέγχου του.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7114C27-9712-4AD7-938F-46016D4B6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11</a:t>
            </a:fld>
            <a:endParaRPr lang="en-US" sz="1900">
              <a:solidFill>
                <a:srgbClr val="FFFFFF"/>
              </a:solidFill>
            </a:endParaRPr>
          </a:p>
        </p:txBody>
      </p:sp>
      <p:pic>
        <p:nvPicPr>
          <p:cNvPr id="6" name="Εικόνα 5" descr="Εικόνα που περιέχει κείμενο, υπογραφή&#10;&#10;Περιγραφή που δημιουργήθηκε αυτόματα">
            <a:extLst>
              <a:ext uri="{FF2B5EF4-FFF2-40B4-BE49-F238E27FC236}">
                <a16:creationId xmlns:a16="http://schemas.microsoft.com/office/drawing/2014/main" id="{D85B1E4C-994A-421D-BDB5-449F70DDDD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08" r="12253" b="3"/>
          <a:stretch/>
        </p:blipFill>
        <p:spPr>
          <a:xfrm>
            <a:off x="7924803" y="1"/>
            <a:ext cx="4267197" cy="6870626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4757A4-999E-4582-917C-9C73BFEA9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BAE6AD2-77FD-438C-B9EE-3347535CE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748214" y="3262081"/>
            <a:ext cx="2353172" cy="4863918"/>
          </a:xfrm>
          <a:custGeom>
            <a:avLst/>
            <a:gdLst>
              <a:gd name="connsiteX0" fmla="*/ 2352312 w 2353172"/>
              <a:gd name="connsiteY0" fmla="*/ 0 h 4863918"/>
              <a:gd name="connsiteX1" fmla="*/ 2353172 w 2353172"/>
              <a:gd name="connsiteY1" fmla="*/ 0 h 4863918"/>
              <a:gd name="connsiteX2" fmla="*/ 2353172 w 2353172"/>
              <a:gd name="connsiteY2" fmla="*/ 4863918 h 4863918"/>
              <a:gd name="connsiteX3" fmla="*/ 2352312 w 2353172"/>
              <a:gd name="connsiteY3" fmla="*/ 4863918 h 4863918"/>
              <a:gd name="connsiteX4" fmla="*/ 2340504 w 2353172"/>
              <a:gd name="connsiteY4" fmla="*/ 4630072 h 4863918"/>
              <a:gd name="connsiteX5" fmla="*/ 134816 w 2353172"/>
              <a:gd name="connsiteY5" fmla="*/ 2438342 h 4863918"/>
              <a:gd name="connsiteX6" fmla="*/ 0 w 2353172"/>
              <a:gd name="connsiteY6" fmla="*/ 2431959 h 4863918"/>
              <a:gd name="connsiteX7" fmla="*/ 134816 w 2353172"/>
              <a:gd name="connsiteY7" fmla="*/ 2425576 h 4863918"/>
              <a:gd name="connsiteX8" fmla="*/ 2340504 w 2353172"/>
              <a:gd name="connsiteY8" fmla="*/ 233845 h 4863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53172" h="4863918">
                <a:moveTo>
                  <a:pt x="2352312" y="0"/>
                </a:moveTo>
                <a:lnTo>
                  <a:pt x="2353172" y="0"/>
                </a:lnTo>
                <a:lnTo>
                  <a:pt x="2353172" y="4863918"/>
                </a:lnTo>
                <a:lnTo>
                  <a:pt x="2352312" y="4863918"/>
                </a:lnTo>
                <a:lnTo>
                  <a:pt x="2340504" y="4630072"/>
                </a:lnTo>
                <a:cubicBezTo>
                  <a:pt x="2222700" y="3470082"/>
                  <a:pt x="1296917" y="2548952"/>
                  <a:pt x="134816" y="2438342"/>
                </a:cubicBezTo>
                <a:lnTo>
                  <a:pt x="0" y="2431959"/>
                </a:lnTo>
                <a:lnTo>
                  <a:pt x="134816" y="2425576"/>
                </a:lnTo>
                <a:cubicBezTo>
                  <a:pt x="1296917" y="2314966"/>
                  <a:pt x="2222700" y="1393835"/>
                  <a:pt x="2340504" y="233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735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9434E6-02DD-4F47-B5B8-892AC2A4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415" y="694554"/>
            <a:ext cx="9914860" cy="4123318"/>
          </a:xfrm>
        </p:spPr>
        <p:txBody>
          <a:bodyPr/>
          <a:lstStyle/>
          <a:p>
            <a:pPr marL="0" indent="0">
              <a:buNone/>
            </a:pPr>
            <a:r>
              <a:rPr lang="el-GR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Τροφιμογενή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νοσήματα (</a:t>
            </a:r>
            <a:r>
              <a:rPr lang="el-GR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foodborne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Νοσήματα (συνήθως λοιμώδη ή μεταδοτικά) που σχετίζονται με την κατανάλωση (δυνητικά επικίνδυνων) τροφίμων. </a:t>
            </a:r>
          </a:p>
          <a:p>
            <a:pPr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Αποτελούν συνέπεια της παρουσίας παραγόντων κινδύνου (βιολογικών, χημικών) στα τρόφιμα.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43F3E62-99E5-4D90-9049-9D9D4088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073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B4B0601-065B-4C65-B8B9-906C0C161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9017" t="30139" r="19537" b="6812"/>
          <a:stretch/>
        </p:blipFill>
        <p:spPr>
          <a:xfrm>
            <a:off x="2024109" y="1280234"/>
            <a:ext cx="7927759" cy="4658927"/>
          </a:xfr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D2BAB3-2938-424E-861D-7761472F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24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28B7ED2-2431-4B12-8E9D-B6C4E52E1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761" y="1189787"/>
            <a:ext cx="10981677" cy="442089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Μίανση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μεταφορά του μικροοργανισμού σε στοιχεία του άψυχου περιβάλλοντος (π.χ. τρόφιμο, επιφάνεια), ενώ 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μόλυνση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εγκατάσταση και αύξηση ή ο πολλαπλασιασμός ενός λοιμογόνου παράγοντα σε έναν οργανισμό, χωρίς να προκαλείται απαραίτητα έκδηλη νόσος.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Ρύπανση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η μεταφορά επικίνδυνων χημικών ουσιών ή ξένων σωμάτων στα τρόφιμα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↓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συμβού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σε όλα τα στάδια της παραγωγής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l-G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(προετοιμασία, επεξεργασία, αποθήκευση, μεταφορά και διάθεση)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4765A74B-C9A9-426D-9A20-F99BAF43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6605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CFAFE48-F595-4AD0-9646-A2A0F804D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4D02A734-FE48-41E2-AD67-1AAE86882C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52" r="52171" b="-1"/>
          <a:stretch/>
        </p:blipFill>
        <p:spPr>
          <a:xfrm>
            <a:off x="8118283" y="4556"/>
            <a:ext cx="4073717" cy="6853444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E5930DD-AC18-4308-B425-71C1E6511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82405" cy="6858000"/>
          </a:xfrm>
          <a:custGeom>
            <a:avLst/>
            <a:gdLst>
              <a:gd name="connsiteX0" fmla="*/ 0 w 11582405"/>
              <a:gd name="connsiteY0" fmla="*/ 0 h 6858000"/>
              <a:gd name="connsiteX1" fmla="*/ 914405 w 11582405"/>
              <a:gd name="connsiteY1" fmla="*/ 0 h 6858000"/>
              <a:gd name="connsiteX2" fmla="*/ 5713050 w 11582405"/>
              <a:gd name="connsiteY2" fmla="*/ 0 h 6858000"/>
              <a:gd name="connsiteX3" fmla="*/ 6305384 w 11582405"/>
              <a:gd name="connsiteY3" fmla="*/ 0 h 6858000"/>
              <a:gd name="connsiteX4" fmla="*/ 7474231 w 11582405"/>
              <a:gd name="connsiteY4" fmla="*/ 0 h 6858000"/>
              <a:gd name="connsiteX5" fmla="*/ 11582405 w 11582405"/>
              <a:gd name="connsiteY5" fmla="*/ 0 h 6858000"/>
              <a:gd name="connsiteX6" fmla="*/ 8151450 w 11582405"/>
              <a:gd name="connsiteY6" fmla="*/ 3430955 h 6858000"/>
              <a:gd name="connsiteX7" fmla="*/ 11405849 w 11582405"/>
              <a:gd name="connsiteY7" fmla="*/ 6857446 h 6858000"/>
              <a:gd name="connsiteX8" fmla="*/ 11427761 w 11582405"/>
              <a:gd name="connsiteY8" fmla="*/ 6858000 h 6858000"/>
              <a:gd name="connsiteX9" fmla="*/ 7474231 w 11582405"/>
              <a:gd name="connsiteY9" fmla="*/ 6858000 h 6858000"/>
              <a:gd name="connsiteX10" fmla="*/ 6305384 w 11582405"/>
              <a:gd name="connsiteY10" fmla="*/ 6858000 h 6858000"/>
              <a:gd name="connsiteX11" fmla="*/ 5713050 w 11582405"/>
              <a:gd name="connsiteY11" fmla="*/ 6858000 h 6858000"/>
              <a:gd name="connsiteX12" fmla="*/ 914405 w 11582405"/>
              <a:gd name="connsiteY12" fmla="*/ 6858000 h 6858000"/>
              <a:gd name="connsiteX13" fmla="*/ 0 w 11582405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2405" h="6858000">
                <a:moveTo>
                  <a:pt x="0" y="0"/>
                </a:moveTo>
                <a:lnTo>
                  <a:pt x="914405" y="0"/>
                </a:lnTo>
                <a:lnTo>
                  <a:pt x="5713050" y="0"/>
                </a:lnTo>
                <a:lnTo>
                  <a:pt x="6305384" y="0"/>
                </a:lnTo>
                <a:lnTo>
                  <a:pt x="7474231" y="0"/>
                </a:lnTo>
                <a:lnTo>
                  <a:pt x="11582405" y="0"/>
                </a:lnTo>
                <a:cubicBezTo>
                  <a:pt x="9687541" y="0"/>
                  <a:pt x="8151450" y="1536091"/>
                  <a:pt x="8151450" y="3430955"/>
                </a:cubicBezTo>
                <a:cubicBezTo>
                  <a:pt x="8151450" y="5266604"/>
                  <a:pt x="9593035" y="6765554"/>
                  <a:pt x="11405849" y="6857446"/>
                </a:cubicBezTo>
                <a:lnTo>
                  <a:pt x="11427761" y="6858000"/>
                </a:lnTo>
                <a:lnTo>
                  <a:pt x="7474231" y="6858000"/>
                </a:lnTo>
                <a:lnTo>
                  <a:pt x="6305384" y="6858000"/>
                </a:lnTo>
                <a:lnTo>
                  <a:pt x="5713050" y="6858000"/>
                </a:lnTo>
                <a:lnTo>
                  <a:pt x="9144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187E792-FEA2-4A41-B758-2F6A89601F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39"/>
            <a:ext cx="11582405" cy="6858000"/>
          </a:xfrm>
          <a:custGeom>
            <a:avLst/>
            <a:gdLst>
              <a:gd name="connsiteX0" fmla="*/ 0 w 11582405"/>
              <a:gd name="connsiteY0" fmla="*/ 0 h 6858000"/>
              <a:gd name="connsiteX1" fmla="*/ 914405 w 11582405"/>
              <a:gd name="connsiteY1" fmla="*/ 0 h 6858000"/>
              <a:gd name="connsiteX2" fmla="*/ 5713050 w 11582405"/>
              <a:gd name="connsiteY2" fmla="*/ 0 h 6858000"/>
              <a:gd name="connsiteX3" fmla="*/ 6305384 w 11582405"/>
              <a:gd name="connsiteY3" fmla="*/ 0 h 6858000"/>
              <a:gd name="connsiteX4" fmla="*/ 7474231 w 11582405"/>
              <a:gd name="connsiteY4" fmla="*/ 0 h 6858000"/>
              <a:gd name="connsiteX5" fmla="*/ 11582405 w 11582405"/>
              <a:gd name="connsiteY5" fmla="*/ 0 h 6858000"/>
              <a:gd name="connsiteX6" fmla="*/ 8151450 w 11582405"/>
              <a:gd name="connsiteY6" fmla="*/ 3430955 h 6858000"/>
              <a:gd name="connsiteX7" fmla="*/ 11405849 w 11582405"/>
              <a:gd name="connsiteY7" fmla="*/ 6857446 h 6858000"/>
              <a:gd name="connsiteX8" fmla="*/ 11427761 w 11582405"/>
              <a:gd name="connsiteY8" fmla="*/ 6858000 h 6858000"/>
              <a:gd name="connsiteX9" fmla="*/ 7474231 w 11582405"/>
              <a:gd name="connsiteY9" fmla="*/ 6858000 h 6858000"/>
              <a:gd name="connsiteX10" fmla="*/ 6305384 w 11582405"/>
              <a:gd name="connsiteY10" fmla="*/ 6858000 h 6858000"/>
              <a:gd name="connsiteX11" fmla="*/ 5713050 w 11582405"/>
              <a:gd name="connsiteY11" fmla="*/ 6858000 h 6858000"/>
              <a:gd name="connsiteX12" fmla="*/ 914405 w 11582405"/>
              <a:gd name="connsiteY12" fmla="*/ 6858000 h 6858000"/>
              <a:gd name="connsiteX13" fmla="*/ 0 w 11582405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82405" h="6858000">
                <a:moveTo>
                  <a:pt x="0" y="0"/>
                </a:moveTo>
                <a:lnTo>
                  <a:pt x="914405" y="0"/>
                </a:lnTo>
                <a:lnTo>
                  <a:pt x="5713050" y="0"/>
                </a:lnTo>
                <a:lnTo>
                  <a:pt x="6305384" y="0"/>
                </a:lnTo>
                <a:lnTo>
                  <a:pt x="7474231" y="0"/>
                </a:lnTo>
                <a:lnTo>
                  <a:pt x="11582405" y="0"/>
                </a:lnTo>
                <a:cubicBezTo>
                  <a:pt x="9687541" y="0"/>
                  <a:pt x="8151450" y="1536091"/>
                  <a:pt x="8151450" y="3430955"/>
                </a:cubicBezTo>
                <a:cubicBezTo>
                  <a:pt x="8151450" y="5266604"/>
                  <a:pt x="9593035" y="6765554"/>
                  <a:pt x="11405849" y="6857446"/>
                </a:cubicBezTo>
                <a:lnTo>
                  <a:pt x="11427761" y="6858000"/>
                </a:lnTo>
                <a:lnTo>
                  <a:pt x="7474231" y="6858000"/>
                </a:lnTo>
                <a:lnTo>
                  <a:pt x="6305384" y="6858000"/>
                </a:lnTo>
                <a:lnTo>
                  <a:pt x="5713050" y="6858000"/>
                </a:lnTo>
                <a:lnTo>
                  <a:pt x="9144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9306CCF-A6EE-4717-9203-A6934CAF7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8161601" cy="6853443"/>
          </a:xfrm>
          <a:custGeom>
            <a:avLst/>
            <a:gdLst>
              <a:gd name="connsiteX0" fmla="*/ 0 w 8161601"/>
              <a:gd name="connsiteY0" fmla="*/ 0 h 6853443"/>
              <a:gd name="connsiteX1" fmla="*/ 8161601 w 8161601"/>
              <a:gd name="connsiteY1" fmla="*/ 0 h 6853443"/>
              <a:gd name="connsiteX2" fmla="*/ 8143927 w 8161601"/>
              <a:gd name="connsiteY2" fmla="*/ 3773283 h 6853443"/>
              <a:gd name="connsiteX3" fmla="*/ 4730685 w 8161601"/>
              <a:gd name="connsiteY3" fmla="*/ 6853443 h 6853443"/>
              <a:gd name="connsiteX4" fmla="*/ 0 w 8161601"/>
              <a:gd name="connsiteY4" fmla="*/ 6851154 h 6853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61601" h="6853443">
                <a:moveTo>
                  <a:pt x="0" y="0"/>
                </a:moveTo>
                <a:lnTo>
                  <a:pt x="8161601" y="0"/>
                </a:lnTo>
                <a:lnTo>
                  <a:pt x="8143927" y="3773283"/>
                </a:lnTo>
                <a:cubicBezTo>
                  <a:pt x="7968227" y="5503363"/>
                  <a:pt x="6507120" y="6853443"/>
                  <a:pt x="4730685" y="6853443"/>
                </a:cubicBezTo>
                <a:lnTo>
                  <a:pt x="0" y="6851154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A8AC2F08-9005-43DF-B254-C5490ED7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2162755"/>
            <a:ext cx="6289482" cy="401420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Στην περίπτωση της άμεσης ή έμμεσης </a:t>
            </a:r>
            <a:r>
              <a:rPr lang="el-G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βακτηριακής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μίανσης ενός </a:t>
            </a:r>
            <a:r>
              <a:rPr lang="el-G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τροφίμου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που προκύπτει από την επαφή με ένα άλλο μιασμένο τρόφιμο ή από την επαφή με μια οποιαδήποτε μιασμένη μη-</a:t>
            </a:r>
            <a:r>
              <a:rPr lang="el-G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τροφιμογενή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πηγή (π.χ. επιφάνειες κοπής, μαχαίρια) αντίστοιχα, έχουμε τη λεγόμενη </a:t>
            </a:r>
            <a:r>
              <a:rPr lang="el-GR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διασταυρούμενη μίανση 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cross-contamination</a:t>
            </a:r>
            <a:r>
              <a:rPr lang="el-GR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D3EEA9F-41CB-4245-8596-F1350379E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1152" y="6434524"/>
            <a:ext cx="693261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8AB70BE-1769-45B8-85A6-0C837432C7E6}" type="slidenum">
              <a:rPr lang="en-US" sz="1900">
                <a:solidFill>
                  <a:srgbClr val="FFFFFF"/>
                </a:solidFill>
              </a:rPr>
              <a:pPr>
                <a:lnSpc>
                  <a:spcPct val="90000"/>
                </a:lnSpc>
                <a:spcAft>
                  <a:spcPts val="600"/>
                </a:spcAft>
              </a:pPr>
              <a:t>15</a:t>
            </a:fld>
            <a:endParaRPr lang="en-US" sz="19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15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273B1C-19E0-48DE-8881-E6F85FCD0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67341"/>
            <a:ext cx="9914860" cy="41233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Διασταυρούμενη μίανση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μεταφορά μικροοργανισμών από ένα 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υποδόχο (reservoir)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όπου ενυπάρχει φυσιολογικά ο μικροοργανισμός ή μια 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πηγή μίανσης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(π.χ. νωπό τρόφιμο) σε ένα μη μιασμένο τρόφιμο (συνήθως μαγειρεμένο τρόφιμο). </a:t>
            </a:r>
          </a:p>
          <a:p>
            <a:pPr algn="just">
              <a:lnSpc>
                <a:spcPct val="150000"/>
              </a:lnSpc>
            </a:pP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Άμεση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ωμά τρόφιμα έρχονται σε επαφή με έτοιμα προς κατανάλωση τρόφιμα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Έμμεση</a:t>
            </a:r>
            <a:r>
              <a:rPr lang="el-GR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σε μια επιφάνεια επεξεργασίας τοποθετούνται ωμά τρόφιμα και έπειτα, δίχως να προηγηθεί εξυγίανση, τοποθετούνται έτοιμα προς κατανάλωση τρόφιμα ή μέσω σταγόνων αίματος από ωμό κρέας σε έτοιμο προς κατανάλωση τρόφιμο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1E14E12-E0C4-447F-B06F-A8B47807B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135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E02A915-EB7E-429C-8957-A3AB6ECDE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70" y="898741"/>
            <a:ext cx="9914860" cy="49338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μικροβιακή επιμόλυνση (μίανση) των τροφίμων με παθογόνους μικροοργανισμούς προκαλεί: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τροφική δηλητηρίαση του ανθρώπου ή ακόμη και τον θάνατο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αλλοίωση του τροφίμου (αλλοιογόνοι, μη-παθογόνοι μικροοργανισμοί)</a:t>
            </a:r>
          </a:p>
          <a:p>
            <a:pPr marL="0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μικροβιακή επιμόλυνση αφορά – συνηθέστερα – την παρουσία βακτηρίων, ιών, παρασίτων, μυκήτων και ζυμών στα τρόφιμα. 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1D6B48-A3B4-47E3-B0B1-E43A36CCD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608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E5C3EA-5422-4792-A870-B66BE55CE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70" y="934252"/>
            <a:ext cx="9914860" cy="412331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Clr>
                <a:schemeClr val="accent1"/>
              </a:buClr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παθογόνα μεταφέρονται στα τρόφιμα από: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τις πρώτες ύλες των τροφίμων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χέρια του προσωπικού που χειρίζεται τα τρόφιμα 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ρούχα και τα μέσα ατομικής προστασίας του προσωπικού, καθώς και τον εξοπλισμό του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τις επιφάνειες με τις οποίες έρχονται σε επαφή τα τρόφιμα, όπως πάγκοι εργασίας, σκεύη κ.λπ.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8D28707-5ABB-4A9C-97EE-FBDE89570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8441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548D97-8DC7-4233-8A6D-018CB2AF1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5" y="614655"/>
            <a:ext cx="9914860" cy="4996031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Μπορεί να προκληθεί από: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Χρησιμοποίηση του ίδιου εξοπλισμού και των ίδιων επιφανειών επεξεργασίας τροφίμων για την προετοιμασία ωμών και έτοιμων προς κατανάλωση τροφίμων.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Χρησιμοποίηση εξοπλισμού και σκευών (π.χ. μαχαίρια) χωρίς σχολαστικό πλύσιμο πριν τη χρήση.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Χέρια χειριστών τα οποία δεν πλύθηκαν μετά το χειρισμό ωμού κρέατος, πουλερικών, ψαριών και λαχανικών ή μετά από την επαφή με πηγές μικροβίων, όπως η μύτη, το στόμα, τα μαλλιά και τα ζώα. </a:t>
            </a:r>
          </a:p>
          <a:p>
            <a:pPr marL="285750" indent="-285750" algn="just">
              <a:lnSpc>
                <a:spcPct val="150000"/>
              </a:lnSpc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Λανθασμένη τοποθέτηση των τροφίμων στο ψυγείο.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Ωμά τρόφιμα θα πρέπει να τοποθετούνται πάντοτε κάτω από τα μαγειρεμένα και έτοιμα προς κατανάλωση τρόφιμα.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BA0B54A2-E025-4017-A394-E0ACCBBD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67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Πότε ξεκινούν τα μαθήματα στο Γεωπονικό Πανεπιστήμιο Αθηνών">
            <a:extLst>
              <a:ext uri="{FF2B5EF4-FFF2-40B4-BE49-F238E27FC236}">
                <a16:creationId xmlns:a16="http://schemas.microsoft.com/office/drawing/2014/main" id="{3C9BDEAE-FFDC-4FF0-B9B2-5E5597791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0" y="321308"/>
            <a:ext cx="3435545" cy="21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Γενικά | Τμήμα Επιστήμης Τροφίμων και Διατροφής του Ανθρώπου">
            <a:extLst>
              <a:ext uri="{FF2B5EF4-FFF2-40B4-BE49-F238E27FC236}">
                <a16:creationId xmlns:a16="http://schemas.microsoft.com/office/drawing/2014/main" id="{07372AE8-D6C3-4E5D-A477-57B3FFF78E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72" y="321307"/>
            <a:ext cx="3548028" cy="216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D68BC4E1-D11B-4A50-BAAF-E46638EFE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125" y="321307"/>
            <a:ext cx="3702245" cy="216725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97F7C86C-A3E0-4B50-90D5-54676A18CE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9207" y="2937458"/>
            <a:ext cx="5430837" cy="35992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D74C351-D76F-4010-A0C3-52CEEDF1198A}"/>
              </a:ext>
            </a:extLst>
          </p:cNvPr>
          <p:cNvSpPr txBox="1"/>
          <p:nvPr/>
        </p:nvSpPr>
        <p:spPr>
          <a:xfrm>
            <a:off x="6829705" y="4921928"/>
            <a:ext cx="4086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Επικοινωνία: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palaio_n@aegean.gr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0" name="Θέση αριθμού διαφάνειας 9">
            <a:extLst>
              <a:ext uri="{FF2B5EF4-FFF2-40B4-BE49-F238E27FC236}">
                <a16:creationId xmlns:a16="http://schemas.microsoft.com/office/drawing/2014/main" id="{5E8DC13C-7059-4FD4-BF30-951735049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3706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0FF25AD-0F94-41DA-B0CB-8FDC642B7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14EEE2-91CA-464B-AC64-5479DB513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289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850C165-81F9-4CBC-87CA-3E6EBEA639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C1A212B-431A-4929-AA76-34A688D35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9860295" y="0"/>
            <a:ext cx="2343647" cy="4385568"/>
          </a:xfrm>
          <a:custGeom>
            <a:avLst/>
            <a:gdLst>
              <a:gd name="connsiteX0" fmla="*/ 0 w 2343647"/>
              <a:gd name="connsiteY0" fmla="*/ 0 h 4385568"/>
              <a:gd name="connsiteX1" fmla="*/ 13818 w 2343647"/>
              <a:gd name="connsiteY1" fmla="*/ 0 h 4385568"/>
              <a:gd name="connsiteX2" fmla="*/ 34560 w 2343647"/>
              <a:gd name="connsiteY2" fmla="*/ 141658 h 4385568"/>
              <a:gd name="connsiteX3" fmla="*/ 2208831 w 2343647"/>
              <a:gd name="connsiteY3" fmla="*/ 2118828 h 4385568"/>
              <a:gd name="connsiteX4" fmla="*/ 2343647 w 2343647"/>
              <a:gd name="connsiteY4" fmla="*/ 2125211 h 4385568"/>
              <a:gd name="connsiteX5" fmla="*/ 2208831 w 2343647"/>
              <a:gd name="connsiteY5" fmla="*/ 2131594 h 4385568"/>
              <a:gd name="connsiteX6" fmla="*/ 3143 w 2343647"/>
              <a:gd name="connsiteY6" fmla="*/ 4323325 h 4385568"/>
              <a:gd name="connsiteX7" fmla="*/ 0 w 2343647"/>
              <a:gd name="connsiteY7" fmla="*/ 4385568 h 4385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43647" h="4385568">
                <a:moveTo>
                  <a:pt x="0" y="0"/>
                </a:moveTo>
                <a:lnTo>
                  <a:pt x="13818" y="0"/>
                </a:lnTo>
                <a:lnTo>
                  <a:pt x="34560" y="141658"/>
                </a:lnTo>
                <a:cubicBezTo>
                  <a:pt x="237593" y="1199063"/>
                  <a:pt x="1119361" y="2015131"/>
                  <a:pt x="2208831" y="2118828"/>
                </a:cubicBezTo>
                <a:lnTo>
                  <a:pt x="2343647" y="2125211"/>
                </a:lnTo>
                <a:lnTo>
                  <a:pt x="2208831" y="2131594"/>
                </a:lnTo>
                <a:cubicBezTo>
                  <a:pt x="1046730" y="2242204"/>
                  <a:pt x="120947" y="3163335"/>
                  <a:pt x="3143" y="4323325"/>
                </a:cubicBezTo>
                <a:lnTo>
                  <a:pt x="0" y="4385568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ADA9B2E-563F-465F-9CE3-1A47FC455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810001"/>
            <a:ext cx="10227076" cy="336696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Χημική ρύπανση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 τρόφιμα είναι δυνατόν να βρεθούν χημικές ουσίες, τοξικές για τον άνθρωπο, των οποίων η παρουσία απαγορεύεται τελείως ή περιορίζεται εντός καθορισμένων ορίων.</a:t>
            </a:r>
          </a:p>
          <a:p>
            <a:pPr marL="0" indent="0" algn="just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Ρύπανση από ξένα σώματα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τρίχες, γυαλιά, τεμάχια ξύλου, κόκκαλα κ.λπ. μπορεί να προκαλέσουν παράπονα από τον καταναλωτή ή να προκληθούν βλάβες στην υγεία του.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7A450CEF-C84E-4223-908D-11AC5CEFE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17" y="433063"/>
            <a:ext cx="2857500" cy="1428750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02D987B-1971-4154-B3A0-C738CE90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34" y="433063"/>
            <a:ext cx="2771776" cy="142875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64F9008-232F-49FD-BBA3-7317BBA1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4941"/>
            <a:ext cx="2892697" cy="1428750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828C25B-785F-42D6-91D4-F6F1529F6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9877" y="454941"/>
            <a:ext cx="2536348" cy="1428750"/>
          </a:xfrm>
          <a:prstGeom prst="rect">
            <a:avLst/>
          </a:prstGeom>
        </p:spPr>
      </p:pic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5749C0F2-4DD4-4FA3-BB21-947EE2E22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6073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054F024-AF23-459B-A43C-49414D557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09" y="0"/>
            <a:ext cx="9914859" cy="932155"/>
          </a:xfrm>
        </p:spPr>
        <p:txBody>
          <a:bodyPr/>
          <a:lstStyle/>
          <a:p>
            <a:r>
              <a:rPr 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Χημικοί παράγοντες κινδύνου τροφίμων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F7651C7-F14F-44A4-BEEC-2D95A9BC7B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39" y="932155"/>
            <a:ext cx="3861786" cy="2634571"/>
          </a:xfrm>
        </p:spPr>
        <p:txBody>
          <a:bodyPr/>
          <a:lstStyle/>
          <a:p>
            <a:pPr marL="0" indent="0" algn="just">
              <a:buNone/>
            </a:pPr>
            <a:r>
              <a:rPr lang="el-GR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Περιβαλλοντικής προέλευσης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Αλλεργιογόνα συστατικά</a:t>
            </a:r>
          </a:p>
          <a:p>
            <a:pPr marL="0" indent="0" algn="just">
              <a:buNone/>
            </a:pP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Μυκοτοξίνες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(π.χ.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αφλατοξίνες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Τοξίνες μανιταριών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Τοξίνες οστρακοειδών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A2D0132-837D-4E0B-949B-62F4E4A8C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21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8A4E68-7030-4FEB-ADCE-86C01B23FCFC}"/>
              </a:ext>
            </a:extLst>
          </p:cNvPr>
          <p:cNvSpPr txBox="1"/>
          <p:nvPr/>
        </p:nvSpPr>
        <p:spPr>
          <a:xfrm>
            <a:off x="4039625" y="2452334"/>
            <a:ext cx="3972756" cy="3268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u="sng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Βαρέα</a:t>
            </a:r>
            <a:r>
              <a:rPr lang="el-GR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μέταλλα και χημικές ενώσεις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Αρσενικό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Κάδμιο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Κυανιούχες ενώσεις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Μόλυβδος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Υδράργυρος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Ψευδάργυρος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1A0CC7-4D0D-4CDC-9941-04189CF30629}"/>
              </a:ext>
            </a:extLst>
          </p:cNvPr>
          <p:cNvSpPr txBox="1"/>
          <p:nvPr/>
        </p:nvSpPr>
        <p:spPr>
          <a:xfrm>
            <a:off x="8495145" y="932155"/>
            <a:ext cx="3696855" cy="2191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Άλλες ενώσεις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Αντιβιοτικά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Απορρυπαντικά &amp; απολυμαντικά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Ορμόνες</a:t>
            </a:r>
          </a:p>
          <a:p>
            <a:pPr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Φυτοφάρμακα</a:t>
            </a:r>
          </a:p>
        </p:txBody>
      </p:sp>
    </p:spTree>
    <p:extLst>
      <p:ext uri="{BB962C8B-B14F-4D97-AF65-F5344CB8AC3E}">
        <p14:creationId xmlns:p14="http://schemas.microsoft.com/office/powerpoint/2010/main" val="39095026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17DF0DA-74DB-45E3-9698-6BD642E41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6" y="292963"/>
            <a:ext cx="11638626" cy="656503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ασφαλή τρόφιμα – Επιβλαβή για την υγεία του ανθρώπου 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(unsafe foods injurious to health</a:t>
            </a: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Καν.(ΕΚ) 178/2002)</a:t>
            </a:r>
            <a:endParaRPr lang="el-GR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με εκτεταμένη αλλοίωση ή αποσύνθεση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περιέχουν παθογόνους μικροοργανισμούς ή τοξίνες τους 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περιέχουν χημικές ή τοξικές ουσίες</a:t>
            </a:r>
            <a:endParaRPr lang="el-G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παρουσιάζουν επίπεδα καταλοίπων αντιβιοτικών, φυτοφαρμάκων, βαρέων μετάλλων κ.λπ.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μικροβιολογικώς ιδιαίτερα ευαλλοίωτα (π.χ. γάλα, προϊόντα κρέατος) τα οποία έχουν υπερβεί την ημερομηνία ελάχιστης διατηρησιμότητάς τους (‘ημερομηνία λήξης’) 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Ύπαρξη ξένων σωμάτων σε τρόφιμα με άμεσες επιπτώσεις στην υγεία του καταναλωτή 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έχουν ρυπανθεί με νεκρά ή ζωντανά έντομα αρθροπόδων ή απεκκρίσεις τους</a:t>
            </a:r>
          </a:p>
          <a:p>
            <a:pPr marL="285750" indent="-28575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Τρόφιμα που έχουν υποβληθεί σε επεξεργασία με ιοντίζουσες ή υπεριώδεις ακτινοβολίες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CB6897F-C135-46DA-B0DF-93F2E528E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927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74E1797-E92A-44AD-923E-B03D72AC3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703" y="170772"/>
            <a:ext cx="11132598" cy="639870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el-GR" sz="32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Μη ασφαλή τρόφιμα – Ακατάλληλα για ανθρώπινη κατανάλωση 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Παρουσιάζουν μη κανονικούς οργανοληπτικούς χαρακτήρες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ξένες προσμίξεις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Παρουσιάζουν υπέρβαση του χρόνου διατηρησιμότητας ή χρόνου ζωής τους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παραχθεί ή αποθηκευτεί ή διατίθενται από μη νομίμως λειτουργούσες επιχειρήσεις 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βάσιμες ενδείξεις χρησιμοποίησης μη ασφαλών πρώτων υλών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παρασκευαστεί, συσκευαστεί ή διατηρηθεί υπό συνθήκες που δεν πληρούν τις ειδικές διατάξεις της κείμενης νομοθεσίας.  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έγκριση αρμόδιου οργάνου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Στερούνται υγειονομικών επισημάνσεων</a:t>
            </a:r>
          </a:p>
          <a:p>
            <a:pPr marL="285750" indent="-285750" algn="just">
              <a:lnSpc>
                <a:spcPct val="17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Έχουν υποστεί απόψυξη και επανακατάψυξη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5888B41-976E-4724-90CB-5933522F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6565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BD347F-5343-4F92-97BD-EA34522A5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b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palaio_n@aegean.gr</a:t>
            </a: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907C19C-4D01-4226-9C31-8A651683B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03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4BF9F3A-5AA6-4765-8666-2808E0090D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70" y="179648"/>
            <a:ext cx="9914860" cy="625487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Ύλη μαθήματος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Εισαγωγή στην Υγιεινή Τροφίμων και βασικές έννοιες 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Μικροβιολογική Ασφάλεια, Ποιότητα και Υγιεινή Τροφίμων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Βασικές αρχές Υγιεινής Τροφίμων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Συμπεριφορά καταναλωτή 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Συμπεριφορά καταναλωτή τροφίμων στην COVID-19 εποχή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Συμπεριφορά καταναλωτή τροφίμων στην οικιακή πρακτική (κουζίνα) 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 καταναλωτή τροφίμων</a:t>
            </a:r>
          </a:p>
          <a:p>
            <a:pPr marL="0" indent="0" algn="just"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l-G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Τρόπος εξέτασης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Πολλαπλής επιλογής</a:t>
            </a:r>
          </a:p>
          <a:p>
            <a:pPr marL="0" indent="0" algn="just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Ερώτηση κρίσεως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596C750-6117-46BA-B920-7E703FF5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579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0B84FC0-DC65-44C2-81B8-AAC671F5A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Καλή </a:t>
            </a:r>
            <a:r>
              <a:rPr lang="el-G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Κακή Υγιεινή Τροφίμων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228985F-F986-4181-9A02-1ED0C1046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ΟΦΕΛΗ καλής υγιεινής: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Υγιεινά και ασφαλή τρόφιμα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χρόνου ζωής τροφίμων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Συμφωνία με τη νομοθεσία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Καλή φήμη, ευχαριστημένοι πελάτες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πελατείας 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Αύξηση κερδών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BAE941-A770-4189-9D1F-817D3F27EFA5}"/>
              </a:ext>
            </a:extLst>
          </p:cNvPr>
          <p:cNvSpPr txBox="1"/>
          <p:nvPr/>
        </p:nvSpPr>
        <p:spPr>
          <a:xfrm>
            <a:off x="6183296" y="1851010"/>
            <a:ext cx="6098958" cy="4191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ΚΟΣΤΟΣ κακής υγιεινής: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Τροφικές δηλητηριάσεις (θάνατος;)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Μειωμένος χρόνος ζωής τροφίμων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Νομικές κυρώσεις, πρόστιμα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Δυσφήμηση, καταγγελίες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Παράπονα πελατών, δυσπιστία του καταναλωτή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Απώλεια πελατείας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Μείωση κερδών</a:t>
            </a:r>
          </a:p>
          <a:p>
            <a:pPr marL="342900" indent="-342900" algn="just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Κλείσιμο επιχειρήσεων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F639EFB-0C1B-4467-A27A-EFC723C6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258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CE269EF-3BA3-47C3-BE65-E58B30A71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134" y="2764498"/>
            <a:ext cx="9914859" cy="1329004"/>
          </a:xfrm>
        </p:spPr>
        <p:txBody>
          <a:bodyPr/>
          <a:lstStyle/>
          <a:p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Εισαγωγή στην Υγιεινή Τροφίμων και βασικές έννοιες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58AA4BE-2480-4A4B-B905-80077D381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213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0B13987-1A36-4D76-9015-5B2361018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67341"/>
            <a:ext cx="9914860" cy="41233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Ασφαλές</a:t>
            </a:r>
            <a:r>
              <a:rPr 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τρόφιμο το οποίο μπορεί να καταναλωθεί χωρίς να προκαλέσει νόσο (‘τροφική δηλητηρίαση’) ή άλλη βλάβη στην υγεία του καταναλωτή.</a:t>
            </a:r>
          </a:p>
          <a:p>
            <a:pPr marL="0" indent="0">
              <a:lnSpc>
                <a:spcPct val="150000"/>
              </a:lnSpc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ασφαλή τρόφιμα δεν θα πρέπει να περιέχουν: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παθογόνους μικροοργανισμούς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επικίνδυνες χημικές ουσίες </a:t>
            </a:r>
          </a:p>
          <a:p>
            <a:pPr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ξένα σώματα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D0C7AB9A-0EA0-46D4-9DE9-350E30EE6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912" y="0"/>
            <a:ext cx="2143125" cy="2143125"/>
          </a:xfrm>
          <a:prstGeom prst="rect">
            <a:avLst/>
          </a:prstGeom>
        </p:spPr>
      </p:pic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B216D0D-74AE-4DCD-96C5-20D9C5EB4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9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E9A4ED-AE9B-42C7-B55B-845DCE39C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57" y="1165071"/>
            <a:ext cx="9914860" cy="412331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 ασφαλές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το τρόφιμο το οποίο περιέχει παθογόνα μικρόβια, επικίνδυνες χημικές ουσίες ή ξένα σώματα και μπορεί να προκαλέσει σοβαρές βλάβες στην υγεία του καταναλωτή.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0FDFD6B-89AB-46F7-B138-B3ECBE9E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137" y="3226730"/>
            <a:ext cx="4657725" cy="2628901"/>
          </a:xfrm>
          <a:prstGeom prst="rect">
            <a:avLst/>
          </a:prstGeom>
        </p:spPr>
      </p:pic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9CD5C15-6FFC-4804-A95B-17057F16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23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61150C0-0EFB-4D3F-80F0-83BD1E63F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645" y="907619"/>
            <a:ext cx="9914860" cy="412331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γιεινό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θεωρείται το τρόφιμο εκείνο που προάγει την υγεία ή – συνηθέστερα – που δεν επιβαρύνει την υγεία εκείνου που το καταναλώνει.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ασφαλές ≠ υγιεινό 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B90258F3-9151-46B7-AAFC-9E25206F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4210050"/>
            <a:ext cx="3438525" cy="1857376"/>
          </a:xfrm>
          <a:prstGeom prst="rect">
            <a:avLst/>
          </a:prstGeom>
        </p:spPr>
      </p:pic>
      <p:pic>
        <p:nvPicPr>
          <p:cNvPr id="5" name="Εικόνα 4">
            <a:extLst>
              <a:ext uri="{FF2B5EF4-FFF2-40B4-BE49-F238E27FC236}">
                <a16:creationId xmlns:a16="http://schemas.microsoft.com/office/drawing/2014/main" id="{E67ED017-0A0A-446B-BD5D-F292714A9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9474" y="4210050"/>
            <a:ext cx="3438526" cy="1857376"/>
          </a:xfrm>
          <a:prstGeom prst="rect">
            <a:avLst/>
          </a:prstGeom>
        </p:spPr>
      </p:pic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D329DB1-3057-4478-85D1-8F3B855C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68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B00D9E5-DE82-4B69-A700-A306B3EDAF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694555"/>
            <a:ext cx="9914860" cy="412331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Ως </a:t>
            </a:r>
            <a:r>
              <a:rPr lang="el-GR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υγιεινή τροφίμων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ορίζεται το σύνολο των προϋποθέσεων και των απαραίτητων μέτρων που πρέπει να ληφθούν για να εξασφαλιστεί η ασφάλεια και η καταλληλότητα των τροφίμων σε όλα τα στάδια της αλυσίδας παραγωγής τους.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F90815-C91F-4E70-81C7-AD40D5123B62}"/>
              </a:ext>
            </a:extLst>
          </p:cNvPr>
          <p:cNvSpPr txBox="1"/>
          <p:nvPr/>
        </p:nvSpPr>
        <p:spPr>
          <a:xfrm>
            <a:off x="914400" y="2331687"/>
            <a:ext cx="9914860" cy="3730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Ασφάλεια τροφίμων </a:t>
            </a: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είναι η διασφάλιση ότι το τρόφιμο δεν θα προκαλέσει βλάβη στον καταναλωτή όταν αυτό παρασκευάζεται ή και καταναλώνεται σύμφωνα με την προσδοκώμενη χρήση του (FAO &amp; WHO, 2009).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l-GR" sz="2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καταλληλότητα τροφίμου </a:t>
            </a:r>
            <a:r>
              <a:rPr lang="el-GR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έγκειται στη διασφάλιση ότι το τρόφιμο είναι αποδεκτό για ανθρώπινη κατανάλωση σύμφωνα με την προσδοκώμενη χρήση του.</a:t>
            </a:r>
          </a:p>
          <a:p>
            <a:pPr algn="just">
              <a:lnSpc>
                <a:spcPct val="150000"/>
              </a:lnSpc>
            </a:pPr>
            <a:endParaRPr lang="el-G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Codex Alimentarius</a:t>
            </a:r>
            <a:r>
              <a:rPr lang="en-US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l-GR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BB364EC-8822-4C66-B6DC-270F7B7C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B70BE-1769-45B8-85A6-0C837432C7E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478635"/>
      </p:ext>
    </p:extLst>
  </p:cSld>
  <p:clrMapOvr>
    <a:masterClrMapping/>
  </p:clrMapOvr>
</p:sld>
</file>

<file path=ppt/theme/theme1.xml><?xml version="1.0" encoding="utf-8"?>
<a:theme xmlns:a="http://schemas.openxmlformats.org/drawingml/2006/main" name="ModOverlayVTI">
  <a:themeElements>
    <a:clrScheme name="Custom 50">
      <a:dk1>
        <a:sysClr val="windowText" lastClr="000000"/>
      </a:dk1>
      <a:lt1>
        <a:srgbClr val="F4F2EC"/>
      </a:lt1>
      <a:dk2>
        <a:srgbClr val="09283F"/>
      </a:dk2>
      <a:lt2>
        <a:srgbClr val="FFFFFF"/>
      </a:lt2>
      <a:accent1>
        <a:srgbClr val="3C9A8F"/>
      </a:accent1>
      <a:accent2>
        <a:srgbClr val="18818C"/>
      </a:accent2>
      <a:accent3>
        <a:srgbClr val="800A2F"/>
      </a:accent3>
      <a:accent4>
        <a:srgbClr val="F6635C"/>
      </a:accent4>
      <a:accent5>
        <a:srgbClr val="F48E7C"/>
      </a:accent5>
      <a:accent6>
        <a:srgbClr val="DA9D16"/>
      </a:accent6>
      <a:hlink>
        <a:srgbClr val="ED621D"/>
      </a:hlink>
      <a:folHlink>
        <a:srgbClr val="A18A6D"/>
      </a:folHlink>
    </a:clrScheme>
    <a:fontScheme name="Elephant Arial Nova Light">
      <a:majorFont>
        <a:latin typeface="Elephant"/>
        <a:ea typeface=""/>
        <a:cs typeface=""/>
      </a:majorFont>
      <a:minorFont>
        <a:latin typeface="Arial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OverlayVTI" id="{85202D65-63D3-4793-A090-FA8DF18DC0BE}" vid="{91924FCD-E846-48AE-B233-F25A78D18B8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Επικάλυψη mod</Template>
  <TotalTime>1335</TotalTime>
  <Words>1202</Words>
  <Application>Microsoft Office PowerPoint</Application>
  <PresentationFormat>Ευρεία οθόνη</PresentationFormat>
  <Paragraphs>152</Paragraphs>
  <Slides>24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24</vt:i4>
      </vt:variant>
    </vt:vector>
  </HeadingPairs>
  <TitlesOfParts>
    <vt:vector size="31" baseType="lpstr">
      <vt:lpstr>Arial</vt:lpstr>
      <vt:lpstr>Arial Nova Light</vt:lpstr>
      <vt:lpstr>Calibri</vt:lpstr>
      <vt:lpstr>Elephant</vt:lpstr>
      <vt:lpstr>Times New Roman</vt:lpstr>
      <vt:lpstr>Wingdings</vt:lpstr>
      <vt:lpstr>ModOverlayVTI</vt:lpstr>
      <vt:lpstr>Υγιεινή Τροφίμων &amp; Συμπεριφορά Καταναλωτή</vt:lpstr>
      <vt:lpstr>Παρουσίαση του PowerPoint</vt:lpstr>
      <vt:lpstr>Παρουσίαση του PowerPoint</vt:lpstr>
      <vt:lpstr>Καλή vs. Κακή Υγιεινή Τροφίμων</vt:lpstr>
      <vt:lpstr>1. Εισαγωγή στην Υγιεινή Τροφίμων και βασικές έννοιες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Παράγοντας κινδύνου (hazard)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Χημικοί παράγοντες κινδύνου τροφίμων</vt:lpstr>
      <vt:lpstr>Παρουσίαση του PowerPoint</vt:lpstr>
      <vt:lpstr>Παρουσίαση του PowerPoint</vt:lpstr>
      <vt:lpstr>Thank you!!! palaio_n@aegean.gr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Υγιεινή Τροφίμων &amp; Συμπεριφορά Καταναλωτή</dc:title>
  <dc:creator>Λυδία</dc:creator>
  <cp:lastModifiedBy>Λυδία</cp:lastModifiedBy>
  <cp:revision>209</cp:revision>
  <dcterms:created xsi:type="dcterms:W3CDTF">2021-11-24T16:14:02Z</dcterms:created>
  <dcterms:modified xsi:type="dcterms:W3CDTF">2021-12-09T14:24:37Z</dcterms:modified>
</cp:coreProperties>
</file>