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327" r:id="rId3"/>
    <p:sldId id="287" r:id="rId4"/>
    <p:sldId id="257" r:id="rId5"/>
    <p:sldId id="298" r:id="rId6"/>
    <p:sldId id="297" r:id="rId7"/>
    <p:sldId id="296" r:id="rId8"/>
    <p:sldId id="288" r:id="rId9"/>
    <p:sldId id="289" r:id="rId10"/>
    <p:sldId id="294" r:id="rId11"/>
    <p:sldId id="290" r:id="rId12"/>
    <p:sldId id="326" r:id="rId13"/>
    <p:sldId id="293" r:id="rId14"/>
    <p:sldId id="325" r:id="rId15"/>
    <p:sldId id="323" r:id="rId16"/>
    <p:sldId id="291" r:id="rId17"/>
    <p:sldId id="292" r:id="rId18"/>
    <p:sldId id="320" r:id="rId19"/>
    <p:sldId id="321" r:id="rId20"/>
    <p:sldId id="322" r:id="rId21"/>
    <p:sldId id="258" r:id="rId22"/>
    <p:sldId id="259" r:id="rId23"/>
    <p:sldId id="260" r:id="rId24"/>
    <p:sldId id="261" r:id="rId25"/>
    <p:sldId id="262" r:id="rId26"/>
    <p:sldId id="263" r:id="rId27"/>
    <p:sldId id="264" r:id="rId28"/>
    <p:sldId id="266" r:id="rId29"/>
    <p:sldId id="267" r:id="rId30"/>
    <p:sldId id="268" r:id="rId31"/>
    <p:sldId id="269" r:id="rId32"/>
    <p:sldId id="270" r:id="rId33"/>
    <p:sldId id="271" r:id="rId34"/>
    <p:sldId id="324" r:id="rId35"/>
    <p:sldId id="277" r:id="rId36"/>
    <p:sldId id="276" r:id="rId37"/>
    <p:sldId id="273" r:id="rId38"/>
    <p:sldId id="278" r:id="rId39"/>
    <p:sldId id="274" r:id="rId40"/>
    <p:sldId id="279" r:id="rId41"/>
    <p:sldId id="280" r:id="rId42"/>
    <p:sldId id="281" r:id="rId43"/>
    <p:sldId id="282" r:id="rId44"/>
    <p:sldId id="283" r:id="rId45"/>
    <p:sldId id="284" r:id="rId46"/>
    <p:sldId id="285" r:id="rId47"/>
    <p:sldId id="299" r:id="rId48"/>
    <p:sldId id="300"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FF"/>
    <a:srgbClr val="FFFFCC"/>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0" autoAdjust="0"/>
  </p:normalViewPr>
  <p:slideViewPr>
    <p:cSldViewPr showGuides="1">
      <p:cViewPr>
        <p:scale>
          <a:sx n="60" d="100"/>
          <a:sy n="60" d="100"/>
        </p:scale>
        <p:origin x="-1410" y="-318"/>
      </p:cViewPr>
      <p:guideLst>
        <p:guide orient="horz" pos="2160"/>
        <p:guide pos="2880"/>
      </p:guideLst>
    </p:cSldViewPr>
  </p:slideViewPr>
  <p:notesTextViewPr>
    <p:cViewPr>
      <p:scale>
        <a:sx n="1" d="1"/>
        <a:sy n="1" d="1"/>
      </p:scale>
      <p:origin x="0" y="0"/>
    </p:cViewPr>
  </p:notesTextViewPr>
  <p:sorterViewPr>
    <p:cViewPr>
      <p:scale>
        <a:sx n="80" d="100"/>
        <a:sy n="80" d="100"/>
      </p:scale>
      <p:origin x="0" y="18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69" cy="500542"/>
          </a:xfrm>
          <a:prstGeom prst="rect">
            <a:avLst/>
          </a:prstGeom>
        </p:spPr>
        <p:txBody>
          <a:bodyPr vert="horz" lIns="92290" tIns="46145" rIns="92290" bIns="46145" rtlCol="0"/>
          <a:lstStyle>
            <a:lvl1pPr algn="l">
              <a:defRPr sz="1200"/>
            </a:lvl1pPr>
          </a:lstStyle>
          <a:p>
            <a:endParaRPr lang="en-GB"/>
          </a:p>
        </p:txBody>
      </p:sp>
      <p:sp>
        <p:nvSpPr>
          <p:cNvPr id="3" name="Date Placeholder 2"/>
          <p:cNvSpPr>
            <a:spLocks noGrp="1"/>
          </p:cNvSpPr>
          <p:nvPr>
            <p:ph type="dt" sz="quarter" idx="1"/>
          </p:nvPr>
        </p:nvSpPr>
        <p:spPr>
          <a:xfrm>
            <a:off x="3897337" y="0"/>
            <a:ext cx="2982869" cy="500542"/>
          </a:xfrm>
          <a:prstGeom prst="rect">
            <a:avLst/>
          </a:prstGeom>
        </p:spPr>
        <p:txBody>
          <a:bodyPr vert="horz" lIns="92290" tIns="46145" rIns="92290" bIns="46145" rtlCol="0"/>
          <a:lstStyle>
            <a:lvl1pPr algn="r">
              <a:defRPr sz="1200"/>
            </a:lvl1pPr>
          </a:lstStyle>
          <a:p>
            <a:fld id="{98DEFF39-C518-4DF5-8CD3-3C0898E8AA61}" type="datetimeFigureOut">
              <a:rPr lang="en-GB" smtClean="0"/>
              <a:t>05/05/2015</a:t>
            </a:fld>
            <a:endParaRPr lang="en-GB"/>
          </a:p>
        </p:txBody>
      </p:sp>
      <p:sp>
        <p:nvSpPr>
          <p:cNvPr id="4" name="Footer Placeholder 3"/>
          <p:cNvSpPr>
            <a:spLocks noGrp="1"/>
          </p:cNvSpPr>
          <p:nvPr>
            <p:ph type="ftr" sz="quarter" idx="2"/>
          </p:nvPr>
        </p:nvSpPr>
        <p:spPr>
          <a:xfrm>
            <a:off x="0" y="9500698"/>
            <a:ext cx="2982869" cy="500541"/>
          </a:xfrm>
          <a:prstGeom prst="rect">
            <a:avLst/>
          </a:prstGeom>
        </p:spPr>
        <p:txBody>
          <a:bodyPr vert="horz" lIns="92290" tIns="46145" rIns="92290" bIns="46145" rtlCol="0" anchor="b"/>
          <a:lstStyle>
            <a:lvl1pPr algn="l">
              <a:defRPr sz="1200"/>
            </a:lvl1pPr>
          </a:lstStyle>
          <a:p>
            <a:endParaRPr lang="en-GB"/>
          </a:p>
        </p:txBody>
      </p:sp>
      <p:sp>
        <p:nvSpPr>
          <p:cNvPr id="5" name="Slide Number Placeholder 4"/>
          <p:cNvSpPr>
            <a:spLocks noGrp="1"/>
          </p:cNvSpPr>
          <p:nvPr>
            <p:ph type="sldNum" sz="quarter" idx="3"/>
          </p:nvPr>
        </p:nvSpPr>
        <p:spPr>
          <a:xfrm>
            <a:off x="3897337" y="9500698"/>
            <a:ext cx="2982869" cy="500541"/>
          </a:xfrm>
          <a:prstGeom prst="rect">
            <a:avLst/>
          </a:prstGeom>
        </p:spPr>
        <p:txBody>
          <a:bodyPr vert="horz" lIns="92290" tIns="46145" rIns="92290" bIns="46145" rtlCol="0" anchor="b"/>
          <a:lstStyle>
            <a:lvl1pPr algn="r">
              <a:defRPr sz="1200"/>
            </a:lvl1pPr>
          </a:lstStyle>
          <a:p>
            <a:fld id="{831BEE3B-1864-402E-A8DC-359B351682E9}" type="slidenum">
              <a:rPr lang="en-GB" smtClean="0"/>
              <a:t>‹#›</a:t>
            </a:fld>
            <a:endParaRPr lang="en-GB"/>
          </a:p>
        </p:txBody>
      </p:sp>
    </p:spTree>
    <p:extLst>
      <p:ext uri="{BB962C8B-B14F-4D97-AF65-F5344CB8AC3E}">
        <p14:creationId xmlns:p14="http://schemas.microsoft.com/office/powerpoint/2010/main" val="3930224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500142"/>
          </a:xfrm>
          <a:prstGeom prst="rect">
            <a:avLst/>
          </a:prstGeom>
        </p:spPr>
        <p:txBody>
          <a:bodyPr vert="horz" lIns="92290" tIns="46145" rIns="92290" bIns="46145" rtlCol="0"/>
          <a:lstStyle>
            <a:lvl1pPr algn="l">
              <a:defRPr sz="1200"/>
            </a:lvl1pPr>
          </a:lstStyle>
          <a:p>
            <a:endParaRPr lang="en-GB"/>
          </a:p>
        </p:txBody>
      </p:sp>
      <p:sp>
        <p:nvSpPr>
          <p:cNvPr id="3" name="Date Placeholder 2"/>
          <p:cNvSpPr>
            <a:spLocks noGrp="1"/>
          </p:cNvSpPr>
          <p:nvPr>
            <p:ph type="dt" idx="1"/>
          </p:nvPr>
        </p:nvSpPr>
        <p:spPr>
          <a:xfrm>
            <a:off x="3898102" y="1"/>
            <a:ext cx="2982119" cy="500142"/>
          </a:xfrm>
          <a:prstGeom prst="rect">
            <a:avLst/>
          </a:prstGeom>
        </p:spPr>
        <p:txBody>
          <a:bodyPr vert="horz" lIns="92290" tIns="46145" rIns="92290" bIns="46145" rtlCol="0"/>
          <a:lstStyle>
            <a:lvl1pPr algn="r">
              <a:defRPr sz="1200"/>
            </a:lvl1pPr>
          </a:lstStyle>
          <a:p>
            <a:fld id="{A38AEB44-0449-4711-A9A8-B5DC71158984}" type="datetimeFigureOut">
              <a:rPr lang="en-GB" smtClean="0"/>
              <a:t>05/05/2015</a:t>
            </a:fld>
            <a:endParaRPr lang="en-GB"/>
          </a:p>
        </p:txBody>
      </p:sp>
      <p:sp>
        <p:nvSpPr>
          <p:cNvPr id="4" name="Slide Image Placeholder 3"/>
          <p:cNvSpPr>
            <a:spLocks noGrp="1" noRot="1" noChangeAspect="1"/>
          </p:cNvSpPr>
          <p:nvPr>
            <p:ph type="sldImg" idx="2"/>
          </p:nvPr>
        </p:nvSpPr>
        <p:spPr>
          <a:xfrm>
            <a:off x="938213" y="749300"/>
            <a:ext cx="5005387" cy="3752850"/>
          </a:xfrm>
          <a:prstGeom prst="rect">
            <a:avLst/>
          </a:prstGeom>
          <a:noFill/>
          <a:ln w="12700">
            <a:solidFill>
              <a:prstClr val="black"/>
            </a:solidFill>
          </a:ln>
        </p:spPr>
        <p:txBody>
          <a:bodyPr vert="horz" lIns="92290" tIns="46145" rIns="92290" bIns="46145" rtlCol="0" anchor="ctr"/>
          <a:lstStyle/>
          <a:p>
            <a:endParaRPr lang="en-GB"/>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2290" tIns="46145" rIns="92290"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1"/>
            <a:ext cx="2982119" cy="500142"/>
          </a:xfrm>
          <a:prstGeom prst="rect">
            <a:avLst/>
          </a:prstGeom>
        </p:spPr>
        <p:txBody>
          <a:bodyPr vert="horz" lIns="92290" tIns="46145" rIns="92290" bIns="46145"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500961"/>
            <a:ext cx="2982119" cy="500142"/>
          </a:xfrm>
          <a:prstGeom prst="rect">
            <a:avLst/>
          </a:prstGeom>
        </p:spPr>
        <p:txBody>
          <a:bodyPr vert="horz" lIns="92290" tIns="46145" rIns="92290" bIns="46145" rtlCol="0" anchor="b"/>
          <a:lstStyle>
            <a:lvl1pPr algn="r">
              <a:defRPr sz="1200"/>
            </a:lvl1pPr>
          </a:lstStyle>
          <a:p>
            <a:fld id="{EB02AF0A-CEF8-44A1-94FB-D983605297BA}" type="slidenum">
              <a:rPr lang="en-GB" smtClean="0"/>
              <a:t>‹#›</a:t>
            </a:fld>
            <a:endParaRPr lang="en-GB"/>
          </a:p>
        </p:txBody>
      </p:sp>
    </p:spTree>
    <p:extLst>
      <p:ext uri="{BB962C8B-B14F-4D97-AF65-F5344CB8AC3E}">
        <p14:creationId xmlns:p14="http://schemas.microsoft.com/office/powerpoint/2010/main" val="313192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hitehouse.gov/the-press-office/2014/11/11/us-china-joint-announcement-climate-chang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Rot="1" noChangeAspect="1" noChangeArrowheads="1" noTextEdit="1"/>
          </p:cNvSpPr>
          <p:nvPr>
            <p:ph type="sldImg"/>
          </p:nvPr>
        </p:nvSpPr>
        <p:spPr>
          <a:xfrm>
            <a:off x="942975" y="750888"/>
            <a:ext cx="4997450" cy="3749675"/>
          </a:xfrm>
          <a:ln/>
        </p:spPr>
      </p:sp>
      <p:sp>
        <p:nvSpPr>
          <p:cNvPr id="969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xfrm>
            <a:off x="942975" y="750888"/>
            <a:ext cx="4997450" cy="3749675"/>
          </a:xfrm>
          <a:ln/>
        </p:spPr>
      </p:sp>
      <p:sp>
        <p:nvSpPr>
          <p:cNvPr id="971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18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20</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 energy planning is</a:t>
            </a:r>
          </a:p>
          <a:p>
            <a:r>
              <a:rPr lang="en-GB" dirty="0" smtClean="0"/>
              <a:t>primarily concerned with externalities, most of which belong to the group of environmental impacts</a:t>
            </a:r>
            <a:endParaRPr lang="el-GR" dirty="0" smtClean="0"/>
          </a:p>
          <a:p>
            <a:r>
              <a:rPr lang="en-GB" dirty="0" smtClean="0"/>
              <a:t> the uncertainty surrounding the size of any given impact can be substantial. As one of the most</a:t>
            </a:r>
          </a:p>
          <a:p>
            <a:r>
              <a:rPr lang="en-GB" dirty="0" smtClean="0"/>
              <a:t>prominent examples, the size of the impact of climate change is highly uncertain – and is the subject</a:t>
            </a:r>
          </a:p>
          <a:p>
            <a:r>
              <a:rPr lang="en-GB" dirty="0" smtClean="0"/>
              <a:t>of continued discussion and even controversy. The problem of uncertainty is compounded by the</a:t>
            </a:r>
          </a:p>
          <a:p>
            <a:r>
              <a:rPr lang="en-GB" dirty="0" smtClean="0"/>
              <a:t>incommensurability of many environmental impacts with other economic variables, most notably</a:t>
            </a:r>
          </a:p>
          <a:p>
            <a:r>
              <a:rPr lang="en-GB" dirty="0" smtClean="0"/>
              <a:t>costs. Many attempts have been made to quantify the value of human health and an intact</a:t>
            </a:r>
          </a:p>
          <a:p>
            <a:r>
              <a:rPr lang="en-GB" dirty="0" smtClean="0"/>
              <a:t>environment, but there are no universally accepted values. The problem cannot be ignored,</a:t>
            </a:r>
          </a:p>
          <a:p>
            <a:r>
              <a:rPr lang="en-GB" dirty="0" smtClean="0"/>
              <a:t>however, because doing so runs the risk of implicitly attaching extreme values to damages in these</a:t>
            </a:r>
          </a:p>
          <a:p>
            <a:r>
              <a:rPr lang="en-GB" dirty="0" smtClean="0"/>
              <a:t>areas. A zero value would obviously be wrong, but also the other extreme of implicitly attaching an</a:t>
            </a:r>
          </a:p>
          <a:p>
            <a:r>
              <a:rPr lang="en-GB" dirty="0" smtClean="0"/>
              <a:t>infinite value to such damages is risky because it readily leads to contradictions between normative</a:t>
            </a:r>
          </a:p>
          <a:p>
            <a:r>
              <a:rPr lang="en-GB" dirty="0" smtClean="0"/>
              <a:t>and actually observed </a:t>
            </a:r>
            <a:r>
              <a:rPr lang="en-GB" dirty="0" err="1" smtClean="0"/>
              <a:t>behavior</a:t>
            </a:r>
            <a:r>
              <a:rPr lang="en-GB" dirty="0" smtClean="0"/>
              <a:t>.</a:t>
            </a: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22</a:t>
            </a:fld>
            <a:endParaRPr lang="en-GB"/>
          </a:p>
        </p:txBody>
      </p:sp>
    </p:spTree>
    <p:extLst>
      <p:ext uri="{BB962C8B-B14F-4D97-AF65-F5344CB8AC3E}">
        <p14:creationId xmlns:p14="http://schemas.microsoft.com/office/powerpoint/2010/main" val="34316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important stratagem devised to deal with uncertain risks is the so-called precautionary principle,</a:t>
            </a:r>
          </a:p>
          <a:p>
            <a:r>
              <a:rPr lang="en-GB" dirty="0" smtClean="0"/>
              <a:t>according to which decision making should not rely on an “infinitely forgiving mother nature”, but</a:t>
            </a:r>
          </a:p>
          <a:p>
            <a:r>
              <a:rPr lang="en-GB" dirty="0" smtClean="0"/>
              <a:t>rather proceed cautiously, trying to keep the environmental impact of policy measures within limits</a:t>
            </a:r>
          </a:p>
          <a:p>
            <a:r>
              <a:rPr lang="en-GB" dirty="0" smtClean="0"/>
              <a:t>so as to cater for some outcomes to turn out on the </a:t>
            </a:r>
            <a:r>
              <a:rPr lang="en-GB" dirty="0" err="1" smtClean="0"/>
              <a:t>unfavorable</a:t>
            </a:r>
            <a:r>
              <a:rPr lang="en-GB" dirty="0" smtClean="0"/>
              <a:t> side. Elegant and reasonable as this</a:t>
            </a:r>
          </a:p>
          <a:p>
            <a:r>
              <a:rPr lang="en-GB" dirty="0" smtClean="0"/>
              <a:t>principle may sound, the problem with it is that it is not readily quantifiable, and we are back to the</a:t>
            </a:r>
          </a:p>
          <a:p>
            <a:r>
              <a:rPr lang="en-GB" dirty="0" smtClean="0"/>
              <a:t>basic requirements of energy planning tools, </a:t>
            </a:r>
            <a:r>
              <a:rPr lang="en-GB" dirty="0" err="1" smtClean="0"/>
              <a:t>i</a:t>
            </a:r>
            <a:r>
              <a:rPr lang="en-GB" dirty="0" smtClean="0"/>
              <a:t>. e., that they must account for uncertainty. And if it is</a:t>
            </a:r>
          </a:p>
          <a:p>
            <a:r>
              <a:rPr lang="en-GB" dirty="0" smtClean="0"/>
              <a:t>not the tools themselves, then the way of their application must come to rescue. The common way</a:t>
            </a:r>
          </a:p>
          <a:p>
            <a:r>
              <a:rPr lang="en-GB" dirty="0" smtClean="0"/>
              <a:t>to address uncertainty with deterministic models is via the use of scenarios. A scenario is a possible</a:t>
            </a:r>
          </a:p>
          <a:p>
            <a:r>
              <a:rPr lang="en-GB" dirty="0" smtClean="0"/>
              <a:t>development of the system </a:t>
            </a:r>
            <a:r>
              <a:rPr lang="en-GB" dirty="0" err="1" smtClean="0"/>
              <a:t>modeled</a:t>
            </a:r>
            <a:r>
              <a:rPr lang="en-GB" dirty="0" smtClean="0"/>
              <a:t>. The main feature of a scenario is that it is a complete and</a:t>
            </a:r>
          </a:p>
          <a:p>
            <a:r>
              <a:rPr lang="en-GB" dirty="0" smtClean="0"/>
              <a:t>consistent description of a given system. In a scenario, a subsystem cannot be changed in isolation</a:t>
            </a:r>
          </a:p>
          <a:p>
            <a:r>
              <a:rPr lang="en-GB" dirty="0" smtClean="0"/>
              <a:t>without proper regard of the repercussions of such a change in the entire system.</a:t>
            </a:r>
            <a:endParaRPr lang="el-GR" dirty="0" smtClean="0"/>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23</a:t>
            </a:fld>
            <a:endParaRPr lang="en-GB"/>
          </a:p>
        </p:txBody>
      </p:sp>
    </p:spTree>
    <p:extLst>
      <p:ext uri="{BB962C8B-B14F-4D97-AF65-F5344CB8AC3E}">
        <p14:creationId xmlns:p14="http://schemas.microsoft.com/office/powerpoint/2010/main" val="145822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methodological classification distinguishes between optimization and simulation models.</a:t>
            </a:r>
          </a:p>
          <a:p>
            <a:r>
              <a:rPr lang="en-GB" dirty="0" smtClean="0"/>
              <a:t>This is not quite the same as the distinction between normative and descriptive models – the</a:t>
            </a:r>
          </a:p>
          <a:p>
            <a:r>
              <a:rPr lang="en-GB" dirty="0" smtClean="0"/>
              <a:t>normative being similar to the optimization and the descriptive being similar to the simulation</a:t>
            </a:r>
          </a:p>
          <a:p>
            <a:r>
              <a:rPr lang="en-GB" dirty="0" smtClean="0"/>
              <a:t>models – but it comes close. An important ingredient of optimization models is the </a:t>
            </a:r>
            <a:r>
              <a:rPr lang="en-GB" i="1" dirty="0" smtClean="0"/>
              <a:t>objective</a:t>
            </a:r>
          </a:p>
          <a:p>
            <a:r>
              <a:rPr lang="en-GB" i="1" dirty="0" smtClean="0"/>
              <a:t>function</a:t>
            </a:r>
            <a:r>
              <a:rPr lang="en-GB" dirty="0" smtClean="0"/>
              <a:t>, </a:t>
            </a:r>
            <a:r>
              <a:rPr lang="en-GB" dirty="0" err="1" smtClean="0"/>
              <a:t>i</a:t>
            </a:r>
            <a:r>
              <a:rPr lang="en-GB" dirty="0" smtClean="0"/>
              <a:t>. e., a mathematical formula describing, the </a:t>
            </a:r>
            <a:r>
              <a:rPr lang="en-GB" dirty="0" err="1" smtClean="0"/>
              <a:t>minimand</a:t>
            </a:r>
            <a:r>
              <a:rPr lang="en-GB" dirty="0" smtClean="0"/>
              <a:t> or </a:t>
            </a:r>
            <a:r>
              <a:rPr lang="en-GB" dirty="0" err="1" smtClean="0"/>
              <a:t>maximand</a:t>
            </a:r>
            <a:r>
              <a:rPr lang="en-GB" dirty="0" smtClean="0"/>
              <a:t> depending on the</a:t>
            </a:r>
          </a:p>
          <a:p>
            <a:r>
              <a:rPr lang="en-GB" dirty="0" smtClean="0"/>
              <a:t>definition..</a:t>
            </a:r>
            <a:endParaRPr lang="en-GB" dirty="0" smtClean="0">
              <a:latin typeface="Cambria" panose="02040503050406030204" pitchFamily="18" charset="0"/>
            </a:endParaRP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26</a:t>
            </a:fld>
            <a:endParaRPr lang="en-GB"/>
          </a:p>
        </p:txBody>
      </p:sp>
    </p:spTree>
    <p:extLst>
      <p:ext uri="{BB962C8B-B14F-4D97-AF65-F5344CB8AC3E}">
        <p14:creationId xmlns:p14="http://schemas.microsoft.com/office/powerpoint/2010/main" val="116000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Basic Techniques</a:t>
            </a:r>
          </a:p>
          <a:p>
            <a:r>
              <a:rPr lang="en-GB" dirty="0"/>
              <a:t>A basic technique of energy planning is to portray the state of a given energy system in a specific</a:t>
            </a:r>
          </a:p>
          <a:p>
            <a:r>
              <a:rPr lang="en-GB" dirty="0"/>
              <a:t>year. </a:t>
            </a:r>
            <a:endParaRPr lang="el-GR" dirty="0"/>
          </a:p>
          <a:p>
            <a:r>
              <a:rPr lang="en-GB" dirty="0"/>
              <a:t>The common tool for this task is an </a:t>
            </a:r>
            <a:r>
              <a:rPr lang="en-GB" i="1" dirty="0"/>
              <a:t>energy balance</a:t>
            </a:r>
            <a:r>
              <a:rPr lang="en-GB" dirty="0"/>
              <a:t>. An energy balance follows the concept of</a:t>
            </a:r>
          </a:p>
          <a:p>
            <a:r>
              <a:rPr lang="en-GB" dirty="0"/>
              <a:t>a reference energy system (RES) as presented in Section 2 of </a:t>
            </a:r>
            <a:r>
              <a:rPr lang="en-GB" i="1" dirty="0"/>
              <a:t>Some Issues in Energy Policy and</a:t>
            </a:r>
          </a:p>
          <a:p>
            <a:r>
              <a:rPr lang="en-GB" i="1" dirty="0"/>
              <a:t>Planning </a:t>
            </a:r>
            <a:r>
              <a:rPr lang="en-GB" dirty="0"/>
              <a:t>by distinguishing different energy carriers and different stages of conversion between the</a:t>
            </a:r>
          </a:p>
          <a:p>
            <a:r>
              <a:rPr lang="en-GB" dirty="0"/>
              <a:t>energy levels, but does not go into the detail of singling out energy conversion technologies.</a:t>
            </a:r>
          </a:p>
          <a:p>
            <a:endParaRPr lang="el-GR" i="1" dirty="0"/>
          </a:p>
          <a:p>
            <a:r>
              <a:rPr lang="en-GB" i="1" dirty="0"/>
              <a:t>Cost-benefit analysis </a:t>
            </a:r>
            <a:r>
              <a:rPr lang="en-GB" dirty="0"/>
              <a:t>assesses the costs and benefits of a given option. Conceptually, this technique</a:t>
            </a:r>
          </a:p>
          <a:p>
            <a:r>
              <a:rPr lang="en-GB" dirty="0"/>
              <a:t>is rather straightforward. In the real world, its application is made difficult by the fact that costs and</a:t>
            </a:r>
          </a:p>
          <a:p>
            <a:r>
              <a:rPr lang="en-GB" dirty="0"/>
              <a:t>benefits can occur at different points in time, to different individuals, and that the units in which</a:t>
            </a:r>
          </a:p>
          <a:p>
            <a:r>
              <a:rPr lang="en-GB" dirty="0"/>
              <a:t>they can be measured are incomparable. On top of these, uncertainty can further complicate the</a:t>
            </a:r>
          </a:p>
          <a:p>
            <a:r>
              <a:rPr lang="en-GB" dirty="0"/>
              <a:t>analysis.</a:t>
            </a:r>
            <a:endParaRPr lang="el-GR" dirty="0"/>
          </a:p>
          <a:p>
            <a:endParaRPr lang="el-GR" dirty="0"/>
          </a:p>
          <a:p>
            <a:r>
              <a:rPr lang="en-GB" i="1" dirty="0"/>
              <a:t>Cost-effectiveness analysis </a:t>
            </a:r>
            <a:r>
              <a:rPr lang="en-GB" dirty="0"/>
              <a:t>is a comparative assessment of the costs of different options to achieve a</a:t>
            </a:r>
          </a:p>
          <a:p>
            <a:r>
              <a:rPr lang="en-GB" dirty="0"/>
              <a:t>given task or goal. This tool is therefore useful in cases where benefits cannot be measured in the</a:t>
            </a:r>
          </a:p>
          <a:p>
            <a:r>
              <a:rPr lang="en-GB" dirty="0"/>
              <a:t>same units as the costs. A typical application of cost-effectiveness is the assessment of alternative</a:t>
            </a:r>
          </a:p>
          <a:p>
            <a:r>
              <a:rPr lang="en-GB" dirty="0"/>
              <a:t>options to save human lives. With the help of cost-effectiveness analysis, the candidate life-saving</a:t>
            </a:r>
          </a:p>
          <a:p>
            <a:r>
              <a:rPr lang="en-GB" dirty="0"/>
              <a:t>options can be ranked according to their monetary costs per life saved without having to attach a</a:t>
            </a:r>
          </a:p>
          <a:p>
            <a:r>
              <a:rPr lang="en-GB" dirty="0"/>
              <a:t>money value to individual lives.</a:t>
            </a:r>
            <a:endParaRPr lang="el-GR" dirty="0"/>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27</a:t>
            </a:fld>
            <a:endParaRPr lang="en-GB"/>
          </a:p>
        </p:txBody>
      </p:sp>
    </p:spTree>
    <p:extLst>
      <p:ext uri="{BB962C8B-B14F-4D97-AF65-F5344CB8AC3E}">
        <p14:creationId xmlns:p14="http://schemas.microsoft.com/office/powerpoint/2010/main" val="108543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 = k * </a:t>
            </a:r>
          </a:p>
          <a:p>
            <a:r>
              <a:rPr lang="en-GB" dirty="0" smtClean="0"/>
              <a:t>The most common form of both dependencies is log-linear, that is, a change of the</a:t>
            </a:r>
          </a:p>
          <a:p>
            <a:r>
              <a:rPr lang="en-GB" dirty="0" smtClean="0"/>
              <a:t>independent variable (GDP, price) of </a:t>
            </a:r>
            <a:r>
              <a:rPr lang="en-GB" i="1" dirty="0" smtClean="0"/>
              <a:t>x </a:t>
            </a:r>
            <a:r>
              <a:rPr lang="en-GB" dirty="0" smtClean="0"/>
              <a:t>percent leads to a change of energy demand (the dependent</a:t>
            </a:r>
          </a:p>
          <a:p>
            <a:r>
              <a:rPr lang="en-GB" dirty="0" smtClean="0"/>
              <a:t>variable) by </a:t>
            </a:r>
            <a:r>
              <a:rPr lang="en-GB" i="1" dirty="0" err="1" smtClean="0"/>
              <a:t>k</a:t>
            </a:r>
            <a:r>
              <a:rPr lang="en-GB" dirty="0" err="1" smtClean="0"/>
              <a:t>×</a:t>
            </a:r>
            <a:r>
              <a:rPr lang="en-GB" i="1" dirty="0" err="1" smtClean="0"/>
              <a:t>x</a:t>
            </a:r>
            <a:r>
              <a:rPr lang="en-GB" i="1" dirty="0" smtClean="0"/>
              <a:t> </a:t>
            </a:r>
            <a:r>
              <a:rPr lang="en-GB" dirty="0" smtClean="0"/>
              <a:t>percent. The factor </a:t>
            </a:r>
            <a:r>
              <a:rPr lang="en-GB" i="1" dirty="0" smtClean="0"/>
              <a:t>k </a:t>
            </a:r>
            <a:r>
              <a:rPr lang="en-GB" dirty="0" smtClean="0"/>
              <a:t>is called </a:t>
            </a:r>
            <a:r>
              <a:rPr lang="en-GB" i="1" dirty="0" smtClean="0"/>
              <a:t>elasticity</a:t>
            </a:r>
            <a:r>
              <a:rPr lang="en-GB" dirty="0" smtClean="0"/>
              <a:t>. For example, an income (=GDP) elasticity</a:t>
            </a:r>
          </a:p>
          <a:p>
            <a:r>
              <a:rPr lang="en-GB" dirty="0" smtClean="0"/>
              <a:t>of 0.8 therefore expresses the assumption that every time GDP grows by one percent, energy</a:t>
            </a:r>
          </a:p>
          <a:p>
            <a:r>
              <a:rPr lang="en-GB" dirty="0" smtClean="0"/>
              <a:t>demand grows by 0.8 percent. This does not yet account for the price effect, which is usually</a:t>
            </a:r>
          </a:p>
          <a:p>
            <a:r>
              <a:rPr lang="en-GB" dirty="0" smtClean="0"/>
              <a:t>described by a negative price elasticity, expressing the fact that increasing prices lead to decreasing</a:t>
            </a:r>
          </a:p>
          <a:p>
            <a:r>
              <a:rPr lang="en-GB" dirty="0" smtClean="0"/>
              <a:t>demand – assuming constant GDP. In very general terms, a third important factor determining</a:t>
            </a:r>
          </a:p>
          <a:p>
            <a:r>
              <a:rPr lang="en-GB" dirty="0" smtClean="0"/>
              <a:t>energy demand is technological progress. In its simplest form, technological progress assumes the</a:t>
            </a:r>
          </a:p>
          <a:p>
            <a:r>
              <a:rPr lang="en-GB" dirty="0" smtClean="0"/>
              <a:t>form of a factor that reduces energy intensity (energy demand per unit of economic output) over</a:t>
            </a:r>
          </a:p>
          <a:p>
            <a:r>
              <a:rPr lang="en-GB" smtClean="0"/>
              <a:t>time.</a:t>
            </a:r>
          </a:p>
          <a:p>
            <a:endParaRPr lang="en-GB"/>
          </a:p>
        </p:txBody>
      </p:sp>
      <p:sp>
        <p:nvSpPr>
          <p:cNvPr id="4" name="Slide Number Placeholder 3"/>
          <p:cNvSpPr>
            <a:spLocks noGrp="1"/>
          </p:cNvSpPr>
          <p:nvPr>
            <p:ph type="sldNum" sz="quarter" idx="10"/>
          </p:nvPr>
        </p:nvSpPr>
        <p:spPr/>
        <p:txBody>
          <a:bodyPr/>
          <a:lstStyle/>
          <a:p>
            <a:fld id="{EB02AF0A-CEF8-44A1-94FB-D983605297BA}" type="slidenum">
              <a:rPr lang="en-GB" smtClean="0"/>
              <a:t>28</a:t>
            </a:fld>
            <a:endParaRPr lang="en-GB"/>
          </a:p>
        </p:txBody>
      </p:sp>
    </p:spTree>
    <p:extLst>
      <p:ext uri="{BB962C8B-B14F-4D97-AF65-F5344CB8AC3E}">
        <p14:creationId xmlns:p14="http://schemas.microsoft.com/office/powerpoint/2010/main" val="194989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Rot="1" noChangeAspect="1" noChangeArrowheads="1" noTextEdit="1"/>
          </p:cNvSpPr>
          <p:nvPr>
            <p:ph type="sldImg"/>
          </p:nvPr>
        </p:nvSpPr>
        <p:spPr>
          <a:xfrm>
            <a:off x="942975" y="750888"/>
            <a:ext cx="4997450" cy="3749675"/>
          </a:xfrm>
          <a:ln/>
        </p:spPr>
      </p:sp>
      <p:sp>
        <p:nvSpPr>
          <p:cNvPr id="986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mbria" panose="02040503050406030204" pitchFamily="18" charset="0"/>
              </a:rPr>
              <a:t>From an overall and long-term perspective it can therefore be advantageous to invest in energy</a:t>
            </a:r>
          </a:p>
          <a:p>
            <a:r>
              <a:rPr lang="en-GB" dirty="0">
                <a:latin typeface="Cambria" panose="02040503050406030204" pitchFamily="18" charset="0"/>
              </a:rPr>
              <a:t>technologies that are more expensive than the cheapest competitor because doing so will make the</a:t>
            </a:r>
          </a:p>
          <a:p>
            <a:r>
              <a:rPr lang="en-GB" dirty="0">
                <a:latin typeface="Cambria" panose="02040503050406030204" pitchFamily="18" charset="0"/>
              </a:rPr>
              <a:t>new “learning” technology economically advantageous and thus lead to overall cost savings in the</a:t>
            </a:r>
          </a:p>
          <a:p>
            <a:r>
              <a:rPr lang="en-GB" dirty="0">
                <a:latin typeface="Cambria" panose="02040503050406030204" pitchFamily="18" charset="0"/>
              </a:rPr>
              <a:t>longer run. For obvious reasons, this concept is particularly attractive to describe the potential of</a:t>
            </a:r>
          </a:p>
          <a:p>
            <a:r>
              <a:rPr lang="en-GB" dirty="0">
                <a:latin typeface="Cambria" panose="02040503050406030204" pitchFamily="18" charset="0"/>
              </a:rPr>
              <a:t>new and promising technologies such as fuel cells, solar photovoltaic electricity generation, and</a:t>
            </a:r>
          </a:p>
          <a:p>
            <a:r>
              <a:rPr lang="en-GB" dirty="0">
                <a:latin typeface="Cambria" panose="02040503050406030204" pitchFamily="18" charset="0"/>
              </a:rPr>
              <a:t>wind energy.</a:t>
            </a: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31</a:t>
            </a:fld>
            <a:endParaRPr lang="en-GB"/>
          </a:p>
        </p:txBody>
      </p:sp>
    </p:spTree>
    <p:extLst>
      <p:ext uri="{BB962C8B-B14F-4D97-AF65-F5344CB8AC3E}">
        <p14:creationId xmlns:p14="http://schemas.microsoft.com/office/powerpoint/2010/main" val="114860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mbria" panose="02040503050406030204" pitchFamily="18" charset="0"/>
              </a:rPr>
              <a:t>The aspect of modelling to provide for a complete framework for the system under consideration is</a:t>
            </a:r>
            <a:r>
              <a:rPr lang="el-GR" dirty="0" smtClean="0">
                <a:latin typeface="Cambria" panose="02040503050406030204" pitchFamily="18" charset="0"/>
              </a:rPr>
              <a:t> </a:t>
            </a:r>
            <a:r>
              <a:rPr lang="en-GB" dirty="0" smtClean="0">
                <a:latin typeface="Cambria" panose="02040503050406030204" pitchFamily="18" charset="0"/>
              </a:rPr>
              <a:t>stressed in </a:t>
            </a:r>
            <a:r>
              <a:rPr lang="en-GB" i="1" dirty="0" smtClean="0">
                <a:latin typeface="Cambria" panose="02040503050406030204" pitchFamily="18" charset="0"/>
              </a:rPr>
              <a:t>Integrated Assessment Modelling (IAM)</a:t>
            </a:r>
            <a:r>
              <a:rPr lang="en-GB" dirty="0" smtClean="0">
                <a:latin typeface="Cambria" panose="02040503050406030204" pitchFamily="18" charset="0"/>
              </a:rPr>
              <a:t>. </a:t>
            </a:r>
          </a:p>
          <a:p>
            <a:r>
              <a:rPr lang="en-GB" dirty="0" smtClean="0">
                <a:latin typeface="Cambria" panose="02040503050406030204" pitchFamily="18" charset="0"/>
              </a:rPr>
              <a:t>Recently, this model type has been featuring in particular,</a:t>
            </a:r>
            <a:r>
              <a:rPr lang="el-GR" dirty="0" smtClean="0">
                <a:latin typeface="Cambria" panose="02040503050406030204" pitchFamily="18" charset="0"/>
              </a:rPr>
              <a:t> </a:t>
            </a:r>
            <a:r>
              <a:rPr lang="en-GB" dirty="0" smtClean="0">
                <a:latin typeface="Cambria" panose="02040503050406030204" pitchFamily="18" charset="0"/>
              </a:rPr>
              <a:t>in modelling climate change, where IAM refers to the integration of earlier modelling of</a:t>
            </a:r>
          </a:p>
          <a:p>
            <a:endParaRPr lang="en-GB" dirty="0" smtClean="0"/>
          </a:p>
          <a:p>
            <a:r>
              <a:rPr lang="en-GB" dirty="0" smtClean="0"/>
              <a:t>mitigation costs with newer efforts to also quantify the benefit side of the issue and to balance the</a:t>
            </a:r>
            <a:r>
              <a:rPr lang="el-GR" dirty="0" smtClean="0"/>
              <a:t> </a:t>
            </a:r>
            <a:r>
              <a:rPr lang="en-GB" dirty="0" smtClean="0"/>
              <a:t>two in the style of a cost-benefit analysis. These models not only aim at shedding light on the</a:t>
            </a:r>
            <a:r>
              <a:rPr lang="el-GR" dirty="0" smtClean="0"/>
              <a:t> </a:t>
            </a:r>
            <a:r>
              <a:rPr lang="en-GB" dirty="0" smtClean="0"/>
              <a:t>question</a:t>
            </a:r>
            <a:endParaRPr lang="el-GR" dirty="0" smtClean="0"/>
          </a:p>
          <a:p>
            <a:r>
              <a:rPr lang="en-GB" dirty="0" smtClean="0"/>
              <a:t> </a:t>
            </a:r>
            <a:r>
              <a:rPr lang="en-GB" i="1" dirty="0" smtClean="0"/>
              <a:t>How much should we abate?</a:t>
            </a:r>
            <a:r>
              <a:rPr lang="en-GB" dirty="0" smtClean="0"/>
              <a:t>, </a:t>
            </a:r>
            <a:endParaRPr lang="el-GR" dirty="0" smtClean="0"/>
          </a:p>
          <a:p>
            <a:r>
              <a:rPr lang="en-GB" dirty="0" smtClean="0"/>
              <a:t>but also require the model users to conceptualize the damage</a:t>
            </a:r>
            <a:r>
              <a:rPr lang="el-GR" dirty="0" smtClean="0"/>
              <a:t> </a:t>
            </a:r>
            <a:r>
              <a:rPr lang="en-GB" dirty="0" smtClean="0"/>
              <a:t>side in more detail, usually via a damage function. As a logical consequence of looking at damages,</a:t>
            </a:r>
            <a:r>
              <a:rPr lang="el-GR" dirty="0" smtClean="0"/>
              <a:t> </a:t>
            </a:r>
            <a:r>
              <a:rPr lang="en-GB" dirty="0" smtClean="0"/>
              <a:t>this means that adaptation and its cost enter the scene. For some, the idea of adapting to damage is</a:t>
            </a:r>
            <a:r>
              <a:rPr lang="el-GR" dirty="0" smtClean="0"/>
              <a:t> </a:t>
            </a:r>
            <a:r>
              <a:rPr lang="en-GB" dirty="0" smtClean="0"/>
              <a:t>as inappropriate as thinking about “</a:t>
            </a:r>
            <a:r>
              <a:rPr lang="en-GB" dirty="0" err="1" smtClean="0"/>
              <a:t>unspilling</a:t>
            </a:r>
            <a:r>
              <a:rPr lang="en-GB" dirty="0" smtClean="0"/>
              <a:t> milk”, but the concept cannot be dismissed</a:t>
            </a:r>
          </a:p>
          <a:p>
            <a:r>
              <a:rPr lang="en-GB" dirty="0" smtClean="0"/>
              <a:t>altogether.</a:t>
            </a:r>
          </a:p>
          <a:p>
            <a:r>
              <a:rPr lang="en-GB" dirty="0" smtClean="0"/>
              <a:t>Integrated-assessment models of climate change are normative and usually lead to the question of</a:t>
            </a:r>
            <a:r>
              <a:rPr lang="el-GR" dirty="0" smtClean="0"/>
              <a:t> </a:t>
            </a:r>
            <a:r>
              <a:rPr lang="en-GB" dirty="0" smtClean="0"/>
              <a:t>how to implement the solutions found by them. </a:t>
            </a: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33</a:t>
            </a:fld>
            <a:endParaRPr lang="en-GB"/>
          </a:p>
        </p:txBody>
      </p:sp>
    </p:spTree>
    <p:extLst>
      <p:ext uri="{BB962C8B-B14F-4D97-AF65-F5344CB8AC3E}">
        <p14:creationId xmlns:p14="http://schemas.microsoft.com/office/powerpoint/2010/main" val="4004639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34</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United States and China have unveiled a secretly negotiated deal to reduce their greenhouse gas output, with China agreeing to cap emissions for the first time and the US committing to deep reductions by 2025.</a:t>
            </a:r>
            <a:br>
              <a:rPr lang="en-GB" dirty="0"/>
            </a:br>
            <a:endParaRPr lang="en-GB" dirty="0"/>
          </a:p>
          <a:p>
            <a:r>
              <a:rPr lang="en-GB" dirty="0"/>
              <a:t>The pledges in </a:t>
            </a:r>
            <a:r>
              <a:rPr lang="en-GB" dirty="0">
                <a:hlinkClick r:id="rId3"/>
              </a:rPr>
              <a:t>an agreement</a:t>
            </a:r>
            <a:r>
              <a:rPr lang="en-GB" dirty="0"/>
              <a:t> struck between President Barack Obama and his Chinese counterpart, Xi </a:t>
            </a:r>
            <a:r>
              <a:rPr lang="en-GB" dirty="0" err="1"/>
              <a:t>Jingping</a:t>
            </a:r>
            <a:r>
              <a:rPr lang="en-GB" dirty="0"/>
              <a:t>, provide an important boost to international efforts to reach a global deal on reducing emissions beyond 2020 at a United Nations meeting in Paris next year.</a:t>
            </a:r>
          </a:p>
          <a:p>
            <a:r>
              <a:rPr lang="en-GB" dirty="0"/>
              <a:t>China, the biggest emitter of greenhouse gases in the world, has agreed to cap its output by 2030 or earlier if possible. Previously China had only ever pledged to reduce the rapid rate of growth in its emissions. Now it has also promised to increase its use of energy from zero-emission sources to 20% by 2030.</a:t>
            </a:r>
          </a:p>
          <a:p>
            <a:r>
              <a:rPr lang="en-GB" dirty="0"/>
              <a:t>The United States has pledged to cut its emissions to 26-28% below 2005 levels by 2025.</a:t>
            </a:r>
          </a:p>
          <a:p>
            <a:r>
              <a:rPr lang="en-GB" dirty="0"/>
              <a:t>The European Union has already endorsed a binding 40% greenhouse gas emissions reduction target by 2030.</a:t>
            </a:r>
          </a:p>
          <a:p>
            <a:r>
              <a:rPr lang="en-GB" dirty="0"/>
              <a:t>Speaking at a joint press conference at the Great Hall of the People, Obama said: “As the world’s largest economies and greatest emitters of greenhouse gases we have special responsibility to lead the global effort against climate change. I am proud we can announce a historic agreement. I commend President Xi, his team and the Chinese government for their making to slow, peak and then reverse China’s carbon emissions.”</a:t>
            </a:r>
          </a:p>
          <a:p>
            <a:r>
              <a:rPr lang="en-GB" dirty="0"/>
              <a:t>He said the US emissions reductions goal was “ambitious but achievable” and would double the pace at which it is reducing carbon emissions.</a:t>
            </a:r>
          </a:p>
          <a:p>
            <a:r>
              <a:rPr lang="en-GB" dirty="0"/>
              <a:t>“This is a major milestone in US-China relations and shows what is possible when we work together on an urgent global challenge.”</a:t>
            </a:r>
          </a:p>
          <a:p>
            <a:r>
              <a:rPr lang="en-GB" dirty="0"/>
              <a:t>He added that they hoped “to encourage all major economies to be ambitious and all developed and developing countries to work across divides” so that an agreement could be reached at the climate change talks in Paris in December next year.</a:t>
            </a:r>
          </a:p>
          <a:p>
            <a:r>
              <a:rPr lang="en-GB" dirty="0"/>
              <a:t>Xi </a:t>
            </a:r>
            <a:r>
              <a:rPr lang="en-GB" dirty="0" err="1"/>
              <a:t>Jinping</a:t>
            </a:r>
            <a:r>
              <a:rPr lang="en-GB" dirty="0"/>
              <a:t> said: “We agreed to make sure international climate change negotiations will reach agreement as scheduled at the Paris conference in 2015 and agreed to deepen practical co-operation on clean energy, environmental protection and other areas.”</a:t>
            </a:r>
          </a:p>
          <a:p>
            <a:r>
              <a:rPr lang="en-GB" dirty="0"/>
              <a:t>China’s target to expand energy from zero-emission sources to around 20% by 2030 was “notable”, a White House statement said. “It will require China to deploy an additional 800-1,000 gigawatts of nuclear, wind, solar and other zero-emission generation capacity by 2030 – more than all the coal-fired power plants that exist in China today and close to total current electricity generation capacity in the United States.”</a:t>
            </a:r>
            <a:br>
              <a:rPr lang="en-GB" dirty="0"/>
            </a:br>
            <a:endParaRPr lang="en-GB" dirty="0"/>
          </a:p>
          <a:p>
            <a:r>
              <a:rPr lang="en-GB" dirty="0"/>
              <a:t>The new US goal will double the pace of carbon pollution reduction, although the Republican-controlled Congress is likely to oppose Obama’s climate change efforts, though administration officials argue the new target is achievable under existing laws.</a:t>
            </a: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36</a:t>
            </a:fld>
            <a:endParaRPr lang="en-GB"/>
          </a:p>
        </p:txBody>
      </p:sp>
    </p:spTree>
    <p:extLst>
      <p:ext uri="{BB962C8B-B14F-4D97-AF65-F5344CB8AC3E}">
        <p14:creationId xmlns:p14="http://schemas.microsoft.com/office/powerpoint/2010/main" val="719169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mbria" panose="02040503050406030204" pitchFamily="18" charset="0"/>
              </a:rPr>
              <a:t>The fact that there is no global government has a consequence for the tools used to </a:t>
            </a:r>
            <a:r>
              <a:rPr lang="en-GB" dirty="0" err="1" smtClean="0">
                <a:latin typeface="Cambria" panose="02040503050406030204" pitchFamily="18" charset="0"/>
              </a:rPr>
              <a:t>analyze</a:t>
            </a:r>
            <a:r>
              <a:rPr lang="en-GB" dirty="0" smtClean="0">
                <a:latin typeface="Cambria" panose="02040503050406030204" pitchFamily="18" charset="0"/>
              </a:rPr>
              <a:t> global</a:t>
            </a:r>
            <a:r>
              <a:rPr lang="el-GR" dirty="0" smtClean="0">
                <a:latin typeface="Cambria" panose="02040503050406030204" pitchFamily="18" charset="0"/>
              </a:rPr>
              <a:t> </a:t>
            </a:r>
            <a:r>
              <a:rPr lang="en-GB" dirty="0" smtClean="0">
                <a:latin typeface="Cambria" panose="02040503050406030204" pitchFamily="18" charset="0"/>
              </a:rPr>
              <a:t>energy planning. Owing to the lack of global laws and their enforceability, normative models</a:t>
            </a:r>
            <a:r>
              <a:rPr lang="el-GR" dirty="0" smtClean="0">
                <a:latin typeface="Cambria" panose="02040503050406030204" pitchFamily="18" charset="0"/>
              </a:rPr>
              <a:t> </a:t>
            </a:r>
            <a:r>
              <a:rPr lang="en-GB" dirty="0" smtClean="0">
                <a:latin typeface="Cambria" panose="02040503050406030204" pitchFamily="18" charset="0"/>
              </a:rPr>
              <a:t>including control variables to steer the system into a desired direction cannot be used as effectively</a:t>
            </a:r>
            <a:r>
              <a:rPr lang="el-GR" dirty="0" smtClean="0">
                <a:latin typeface="Cambria" panose="02040503050406030204" pitchFamily="18" charset="0"/>
              </a:rPr>
              <a:t> </a:t>
            </a:r>
            <a:r>
              <a:rPr lang="en-GB" dirty="0" smtClean="0">
                <a:latin typeface="Cambria" panose="02040503050406030204" pitchFamily="18" charset="0"/>
              </a:rPr>
              <a:t>as in a national context. They are often replaced by gaming models, in which individual agents</a:t>
            </a:r>
            <a:r>
              <a:rPr lang="el-GR" dirty="0" smtClean="0">
                <a:latin typeface="Cambria" panose="02040503050406030204" pitchFamily="18" charset="0"/>
              </a:rPr>
              <a:t> </a:t>
            </a:r>
            <a:r>
              <a:rPr lang="en-GB" dirty="0" smtClean="0">
                <a:latin typeface="Cambria" panose="02040503050406030204" pitchFamily="18" charset="0"/>
              </a:rPr>
              <a:t>(players) pursue their own goals. Perhaps the best-known of the simple models in game theory is</a:t>
            </a:r>
            <a:r>
              <a:rPr lang="el-GR" dirty="0" smtClean="0">
                <a:latin typeface="Cambria" panose="02040503050406030204" pitchFamily="18" charset="0"/>
              </a:rPr>
              <a:t> </a:t>
            </a:r>
            <a:r>
              <a:rPr lang="en-GB" dirty="0" smtClean="0">
                <a:latin typeface="Cambria" panose="02040503050406030204" pitchFamily="18" charset="0"/>
              </a:rPr>
              <a:t>the “Prisoner’s Dilemma” model, which can lead to the paradoxical “solution” that an individually</a:t>
            </a:r>
          </a:p>
          <a:p>
            <a:r>
              <a:rPr lang="en-GB" dirty="0" smtClean="0">
                <a:latin typeface="Cambria" panose="02040503050406030204" pitchFamily="18" charset="0"/>
              </a:rPr>
              <a:t>“optimal” strategy leaves the players worse off than a “sub-optimal” strategy. This game thus</a:t>
            </a:r>
            <a:r>
              <a:rPr lang="el-GR" dirty="0" smtClean="0">
                <a:latin typeface="Cambria" panose="02040503050406030204" pitchFamily="18" charset="0"/>
              </a:rPr>
              <a:t> </a:t>
            </a:r>
            <a:r>
              <a:rPr lang="en-GB" dirty="0" smtClean="0">
                <a:latin typeface="Cambria" panose="02040503050406030204" pitchFamily="18" charset="0"/>
              </a:rPr>
              <a:t>covers the essence of the “free rider” problem, which is central to any scheme aiming at global</a:t>
            </a:r>
            <a:r>
              <a:rPr lang="el-GR" dirty="0" smtClean="0">
                <a:latin typeface="Cambria" panose="02040503050406030204" pitchFamily="18" charset="0"/>
              </a:rPr>
              <a:t> </a:t>
            </a:r>
            <a:r>
              <a:rPr lang="en-GB" dirty="0" smtClean="0">
                <a:latin typeface="Cambria" panose="02040503050406030204" pitchFamily="18" charset="0"/>
              </a:rPr>
              <a:t>carbon mitigation.</a:t>
            </a: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37</a:t>
            </a:fld>
            <a:endParaRPr lang="en-GB"/>
          </a:p>
        </p:txBody>
      </p:sp>
    </p:spTree>
    <p:extLst>
      <p:ext uri="{BB962C8B-B14F-4D97-AF65-F5344CB8AC3E}">
        <p14:creationId xmlns:p14="http://schemas.microsoft.com/office/powerpoint/2010/main" val="1771127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mbria" panose="02040503050406030204" pitchFamily="18" charset="0"/>
              </a:rPr>
              <a:t>The most important requirement of energy models is that they must adequately map the real-world</a:t>
            </a:r>
            <a:r>
              <a:rPr lang="el-GR" dirty="0" smtClean="0">
                <a:latin typeface="Cambria" panose="02040503050406030204" pitchFamily="18" charset="0"/>
              </a:rPr>
              <a:t> </a:t>
            </a:r>
            <a:r>
              <a:rPr lang="en-GB" dirty="0" smtClean="0">
                <a:latin typeface="Cambria" panose="02040503050406030204" pitchFamily="18" charset="0"/>
              </a:rPr>
              <a:t>system, </a:t>
            </a:r>
            <a:r>
              <a:rPr lang="en-GB" dirty="0" err="1" smtClean="0">
                <a:latin typeface="Cambria" panose="02040503050406030204" pitchFamily="18" charset="0"/>
              </a:rPr>
              <a:t>i</a:t>
            </a:r>
            <a:r>
              <a:rPr lang="en-GB" dirty="0" smtClean="0">
                <a:latin typeface="Cambria" panose="02040503050406030204" pitchFamily="18" charset="0"/>
              </a:rPr>
              <a:t>. e., they must, first, include all relevant parts of the real-world system, e. g., the</a:t>
            </a:r>
          </a:p>
          <a:p>
            <a:r>
              <a:rPr lang="en-GB" dirty="0" smtClean="0">
                <a:latin typeface="Cambria" panose="02040503050406030204" pitchFamily="18" charset="0"/>
              </a:rPr>
              <a:t>environmental impact of policies and measures and, second, provide for a reliable mechanism that</a:t>
            </a:r>
          </a:p>
          <a:p>
            <a:r>
              <a:rPr lang="en-GB" dirty="0" smtClean="0">
                <a:latin typeface="Cambria" panose="02040503050406030204" pitchFamily="18" charset="0"/>
              </a:rPr>
              <a:t>translates inputs (energy policies) into outputs (impacts). </a:t>
            </a:r>
            <a:endParaRPr lang="el-GR" dirty="0" smtClean="0">
              <a:latin typeface="Cambria" panose="02040503050406030204" pitchFamily="18" charset="0"/>
            </a:endParaRPr>
          </a:p>
          <a:p>
            <a:endParaRPr lang="el-GR" dirty="0" smtClean="0">
              <a:latin typeface="Cambria" panose="02040503050406030204" pitchFamily="18" charset="0"/>
            </a:endParaRPr>
          </a:p>
          <a:p>
            <a:r>
              <a:rPr lang="en-GB" dirty="0" smtClean="0">
                <a:latin typeface="Cambria" panose="02040503050406030204" pitchFamily="18" charset="0"/>
              </a:rPr>
              <a:t>Model plausibility can be achieved by</a:t>
            </a:r>
          </a:p>
          <a:p>
            <a:r>
              <a:rPr lang="en-GB" dirty="0" smtClean="0">
                <a:latin typeface="Cambria" panose="02040503050406030204" pitchFamily="18" charset="0"/>
              </a:rPr>
              <a:t>different means. These include (economic) theory, but often, model relations are identities or</a:t>
            </a:r>
          </a:p>
          <a:p>
            <a:r>
              <a:rPr lang="en-GB" dirty="0" smtClean="0">
                <a:latin typeface="Cambria" panose="02040503050406030204" pitchFamily="18" charset="0"/>
              </a:rPr>
              <a:t>formulations that simply appeal to common sense. In either case, the quality of model outputs is a</a:t>
            </a:r>
          </a:p>
          <a:p>
            <a:r>
              <a:rPr lang="en-GB" dirty="0" smtClean="0">
                <a:latin typeface="Cambria" panose="02040503050406030204" pitchFamily="18" charset="0"/>
              </a:rPr>
              <a:t>function of both the model and the model inputs, a situation that has been paraphrased by the term</a:t>
            </a:r>
          </a:p>
          <a:p>
            <a:r>
              <a:rPr lang="en-GB" dirty="0" smtClean="0">
                <a:latin typeface="Cambria" panose="02040503050406030204" pitchFamily="18" charset="0"/>
              </a:rPr>
              <a:t>GIGO (garbage in – garbage out), which emphasizes the importance of reasonable model inputs.</a:t>
            </a:r>
          </a:p>
          <a:p>
            <a:endParaRPr lang="el-GR" dirty="0" smtClean="0">
              <a:latin typeface="Cambria" panose="02040503050406030204" pitchFamily="18" charset="0"/>
            </a:endParaRPr>
          </a:p>
          <a:p>
            <a:r>
              <a:rPr lang="en-GB" dirty="0" smtClean="0">
                <a:latin typeface="Cambria" panose="02040503050406030204" pitchFamily="18" charset="0"/>
              </a:rPr>
              <a:t>Here we are again referring to the aspect of </a:t>
            </a:r>
            <a:r>
              <a:rPr lang="en-GB" dirty="0" err="1" smtClean="0">
                <a:latin typeface="Cambria" panose="02040503050406030204" pitchFamily="18" charset="0"/>
              </a:rPr>
              <a:t>modeling</a:t>
            </a:r>
            <a:r>
              <a:rPr lang="en-GB" dirty="0" smtClean="0">
                <a:latin typeface="Cambria" panose="02040503050406030204" pitchFamily="18" charset="0"/>
              </a:rPr>
              <a:t> that is an art, because the most </a:t>
            </a:r>
            <a:r>
              <a:rPr lang="en-GB" dirty="0" err="1" smtClean="0">
                <a:latin typeface="Cambria" panose="02040503050406030204" pitchFamily="18" charset="0"/>
              </a:rPr>
              <a:t>skillfully</a:t>
            </a:r>
            <a:endParaRPr lang="en-GB" dirty="0" smtClean="0">
              <a:latin typeface="Cambria" panose="02040503050406030204" pitchFamily="18" charset="0"/>
            </a:endParaRPr>
          </a:p>
          <a:p>
            <a:r>
              <a:rPr lang="en-GB" dirty="0" smtClean="0">
                <a:latin typeface="Cambria" panose="02040503050406030204" pitchFamily="18" charset="0"/>
              </a:rPr>
              <a:t>crafted model can produce worthless results if crucial inputs are not available or only given within</a:t>
            </a:r>
          </a:p>
          <a:p>
            <a:r>
              <a:rPr lang="en-GB" dirty="0" smtClean="0">
                <a:latin typeface="Cambria" panose="02040503050406030204" pitchFamily="18" charset="0"/>
              </a:rPr>
              <a:t>wide limits.</a:t>
            </a:r>
          </a:p>
          <a:p>
            <a:endParaRPr lang="en-GB" dirty="0"/>
          </a:p>
        </p:txBody>
      </p:sp>
      <p:sp>
        <p:nvSpPr>
          <p:cNvPr id="4" name="Slide Number Placeholder 3"/>
          <p:cNvSpPr>
            <a:spLocks noGrp="1"/>
          </p:cNvSpPr>
          <p:nvPr>
            <p:ph type="sldNum" sz="quarter" idx="10"/>
          </p:nvPr>
        </p:nvSpPr>
        <p:spPr/>
        <p:txBody>
          <a:bodyPr/>
          <a:lstStyle/>
          <a:p>
            <a:fld id="{EB02AF0A-CEF8-44A1-94FB-D983605297BA}" type="slidenum">
              <a:rPr lang="en-GB" smtClean="0"/>
              <a:t>39</a:t>
            </a:fld>
            <a:endParaRPr lang="en-GB"/>
          </a:p>
        </p:txBody>
      </p:sp>
    </p:spTree>
    <p:extLst>
      <p:ext uri="{BB962C8B-B14F-4D97-AF65-F5344CB8AC3E}">
        <p14:creationId xmlns:p14="http://schemas.microsoft.com/office/powerpoint/2010/main" val="1500336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mbria" panose="02040503050406030204" pitchFamily="18" charset="0"/>
              </a:rPr>
              <a:t>A linear program (LP) is a mathematical formulation of a problem. We define a set of decision variables which fully describe the decisions we wish to make. We then use these variables to define an objective function which we wish to minimize or maximize, and a set of constraints which restrict the decision options open to us. In a linear program, the variables must be continuous and the objective function and constraints must be linear expressions. An expression is linear if it can be expressed in the form c</a:t>
            </a:r>
            <a:r>
              <a:rPr lang="en-GB" baseline="-25000" dirty="0">
                <a:latin typeface="Cambria" panose="02040503050406030204" pitchFamily="18" charset="0"/>
              </a:rPr>
              <a:t>1</a:t>
            </a:r>
            <a:r>
              <a:rPr lang="en-GB" dirty="0">
                <a:latin typeface="Cambria" panose="02040503050406030204" pitchFamily="18" charset="0"/>
              </a:rPr>
              <a:t>x</a:t>
            </a:r>
            <a:r>
              <a:rPr lang="en-GB" baseline="-25000" dirty="0">
                <a:latin typeface="Cambria" panose="02040503050406030204" pitchFamily="18" charset="0"/>
              </a:rPr>
              <a:t>1</a:t>
            </a:r>
            <a:r>
              <a:rPr lang="en-GB" dirty="0">
                <a:latin typeface="Cambria" panose="02040503050406030204" pitchFamily="18" charset="0"/>
              </a:rPr>
              <a:t> + c</a:t>
            </a:r>
            <a:r>
              <a:rPr lang="en-GB" baseline="-25000" dirty="0">
                <a:latin typeface="Cambria" panose="02040503050406030204" pitchFamily="18" charset="0"/>
              </a:rPr>
              <a:t>2</a:t>
            </a:r>
            <a:r>
              <a:rPr lang="en-GB" dirty="0">
                <a:latin typeface="Cambria" panose="02040503050406030204" pitchFamily="18" charset="0"/>
              </a:rPr>
              <a:t>x</a:t>
            </a:r>
            <a:r>
              <a:rPr lang="en-GB" baseline="-25000" dirty="0">
                <a:latin typeface="Cambria" panose="02040503050406030204" pitchFamily="18" charset="0"/>
              </a:rPr>
              <a:t>2</a:t>
            </a:r>
            <a:r>
              <a:rPr lang="en-GB" dirty="0">
                <a:latin typeface="Cambria" panose="02040503050406030204" pitchFamily="18" charset="0"/>
              </a:rPr>
              <a:t> + ... + </a:t>
            </a:r>
            <a:r>
              <a:rPr lang="en-GB" dirty="0" err="1">
                <a:latin typeface="Cambria" panose="02040503050406030204" pitchFamily="18" charset="0"/>
              </a:rPr>
              <a:t>c</a:t>
            </a:r>
            <a:r>
              <a:rPr lang="en-GB" baseline="-25000" dirty="0" err="1">
                <a:latin typeface="Cambria" panose="02040503050406030204" pitchFamily="18" charset="0"/>
              </a:rPr>
              <a:t>n</a:t>
            </a:r>
            <a:r>
              <a:rPr lang="en-GB" dirty="0" err="1">
                <a:latin typeface="Cambria" panose="02040503050406030204" pitchFamily="18" charset="0"/>
              </a:rPr>
              <a:t>x</a:t>
            </a:r>
            <a:r>
              <a:rPr lang="en-GB" baseline="-25000" dirty="0" err="1">
                <a:latin typeface="Cambria" panose="02040503050406030204" pitchFamily="18" charset="0"/>
              </a:rPr>
              <a:t>n</a:t>
            </a:r>
            <a:r>
              <a:rPr lang="en-GB" dirty="0">
                <a:latin typeface="Cambria" panose="02040503050406030204" pitchFamily="18" charset="0"/>
              </a:rPr>
              <a:t> for some constants c</a:t>
            </a:r>
            <a:r>
              <a:rPr lang="en-GB" baseline="-25000" dirty="0">
                <a:latin typeface="Cambria" panose="02040503050406030204" pitchFamily="18" charset="0"/>
              </a:rPr>
              <a:t>1</a:t>
            </a:r>
            <a:r>
              <a:rPr lang="en-GB" dirty="0">
                <a:latin typeface="Cambria" panose="02040503050406030204" pitchFamily="18" charset="0"/>
              </a:rPr>
              <a:t>, c</a:t>
            </a:r>
            <a:r>
              <a:rPr lang="en-GB" baseline="-25000" dirty="0">
                <a:latin typeface="Cambria" panose="02040503050406030204" pitchFamily="18" charset="0"/>
              </a:rPr>
              <a:t>2</a:t>
            </a:r>
            <a:r>
              <a:rPr lang="en-GB" dirty="0">
                <a:latin typeface="Cambria" panose="02040503050406030204" pitchFamily="18" charset="0"/>
              </a:rPr>
              <a:t>, ... ,</a:t>
            </a:r>
            <a:r>
              <a:rPr lang="en-GB" dirty="0" err="1">
                <a:latin typeface="Cambria" panose="02040503050406030204" pitchFamily="18" charset="0"/>
              </a:rPr>
              <a:t>c</a:t>
            </a:r>
            <a:r>
              <a:rPr lang="en-GB" baseline="-25000" dirty="0" err="1">
                <a:latin typeface="Cambria" panose="02040503050406030204" pitchFamily="18" charset="0"/>
              </a:rPr>
              <a:t>n</a:t>
            </a:r>
            <a:r>
              <a:rPr lang="en-GB" dirty="0">
                <a:latin typeface="Cambria" panose="02040503050406030204" pitchFamily="18" charset="0"/>
              </a:rPr>
              <a:t>. For example, 2x</a:t>
            </a:r>
            <a:r>
              <a:rPr lang="en-GB" baseline="-25000" dirty="0">
                <a:latin typeface="Cambria" panose="02040503050406030204" pitchFamily="18" charset="0"/>
              </a:rPr>
              <a:t>1</a:t>
            </a:r>
            <a:r>
              <a:rPr lang="en-GB" dirty="0">
                <a:latin typeface="Cambria" panose="02040503050406030204" pitchFamily="18" charset="0"/>
              </a:rPr>
              <a:t> + 7x</a:t>
            </a:r>
            <a:r>
              <a:rPr lang="en-GB" baseline="-25000" dirty="0">
                <a:latin typeface="Cambria" panose="02040503050406030204" pitchFamily="18" charset="0"/>
              </a:rPr>
              <a:t>2</a:t>
            </a:r>
            <a:r>
              <a:rPr lang="en-GB" dirty="0">
                <a:latin typeface="Cambria" panose="02040503050406030204" pitchFamily="18" charset="0"/>
              </a:rPr>
              <a:t> is a linear expression; x</a:t>
            </a:r>
            <a:r>
              <a:rPr lang="en-GB" baseline="30000" dirty="0">
                <a:latin typeface="Cambria" panose="02040503050406030204" pitchFamily="18" charset="0"/>
              </a:rPr>
              <a:t>2</a:t>
            </a:r>
            <a:r>
              <a:rPr lang="en-GB" dirty="0">
                <a:latin typeface="Cambria" panose="02040503050406030204" pitchFamily="18" charset="0"/>
              </a:rPr>
              <a:t> and sin x are not.</a:t>
            </a:r>
          </a:p>
          <a:p>
            <a:r>
              <a:rPr lang="en-GB" dirty="0">
                <a:latin typeface="Cambria" panose="02040503050406030204" pitchFamily="18" charset="0"/>
              </a:rPr>
              <a:t>We can think of an LP as having three sections, the objective function, the constraints and the sign restrictions on the decision variables</a:t>
            </a:r>
          </a:p>
          <a:p>
            <a:endParaRPr lang="en-GB" dirty="0"/>
          </a:p>
        </p:txBody>
      </p:sp>
      <p:sp>
        <p:nvSpPr>
          <p:cNvPr id="4" name="Slide Number Placeholder 3"/>
          <p:cNvSpPr>
            <a:spLocks noGrp="1"/>
          </p:cNvSpPr>
          <p:nvPr>
            <p:ph type="sldNum" sz="quarter" idx="10"/>
          </p:nvPr>
        </p:nvSpPr>
        <p:spPr/>
        <p:txBody>
          <a:bodyPr/>
          <a:lstStyle/>
          <a:p>
            <a:fld id="{E274BF12-E99A-4798-96DA-AE4A3B4D455A}" type="slidenum">
              <a:rPr lang="en-GB" smtClean="0"/>
              <a:t>42</a:t>
            </a:fld>
            <a:endParaRPr lang="en-GB"/>
          </a:p>
        </p:txBody>
      </p:sp>
    </p:spTree>
    <p:extLst>
      <p:ext uri="{BB962C8B-B14F-4D97-AF65-F5344CB8AC3E}">
        <p14:creationId xmlns:p14="http://schemas.microsoft.com/office/powerpoint/2010/main" val="129854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dirty="0" smtClean="0"/>
          </a:p>
          <a:p>
            <a:r>
              <a:rPr lang="en-GB" dirty="0"/>
              <a:t> </a:t>
            </a:r>
            <a:r>
              <a:rPr lang="en-GB" b="1" dirty="0"/>
              <a:t>The object function is a mathematical expression for what we are trying to accomplish. This expression will always start with either "maximize" or "minimize" and be followed by a linear expression in terms of the variables. The objective function takes the following form:</a:t>
            </a:r>
            <a:endParaRPr lang="en-GB" dirty="0" smtClean="0"/>
          </a:p>
          <a:p>
            <a:r>
              <a:rPr lang="en-GB" b="1" dirty="0"/>
              <a:t>where the coefficient (</a:t>
            </a:r>
            <a:r>
              <a:rPr lang="en-GB" b="1" dirty="0" err="1"/>
              <a:t>Coef</a:t>
            </a:r>
            <a:r>
              <a:rPr lang="en-GB" b="1" dirty="0"/>
              <a:t>.) is a real number and it is followed by the variable name (Var.). For example, let's say we are producing three products, call them p</a:t>
            </a:r>
            <a:r>
              <a:rPr lang="en-GB" b="1" baseline="-25000" dirty="0"/>
              <a:t>1</a:t>
            </a:r>
            <a:r>
              <a:rPr lang="en-GB" b="1" dirty="0"/>
              <a:t>, p</a:t>
            </a:r>
            <a:r>
              <a:rPr lang="en-GB" b="1" baseline="-25000" dirty="0"/>
              <a:t>2</a:t>
            </a:r>
            <a:r>
              <a:rPr lang="en-GB" b="1" dirty="0"/>
              <a:t>, and p</a:t>
            </a:r>
            <a:r>
              <a:rPr lang="en-GB" b="1" baseline="-25000" dirty="0"/>
              <a:t>3</a:t>
            </a:r>
            <a:r>
              <a:rPr lang="en-GB" b="1" dirty="0"/>
              <a:t>, and they sell for $2, $3, and $8 respectively. If our goal is to maximize our revenues, then our objective function would be:</a:t>
            </a:r>
          </a:p>
          <a:p>
            <a:r>
              <a:rPr lang="en-GB" dirty="0"/>
              <a:t> </a:t>
            </a:r>
          </a:p>
          <a:p>
            <a:endParaRPr lang="en-GB" dirty="0"/>
          </a:p>
        </p:txBody>
      </p:sp>
      <p:sp>
        <p:nvSpPr>
          <p:cNvPr id="4" name="Slide Number Placeholder 3"/>
          <p:cNvSpPr>
            <a:spLocks noGrp="1"/>
          </p:cNvSpPr>
          <p:nvPr>
            <p:ph type="sldNum" sz="quarter" idx="10"/>
          </p:nvPr>
        </p:nvSpPr>
        <p:spPr/>
        <p:txBody>
          <a:bodyPr/>
          <a:lstStyle/>
          <a:p>
            <a:fld id="{E274BF12-E99A-4798-96DA-AE4A3B4D455A}" type="slidenum">
              <a:rPr lang="en-GB" smtClean="0"/>
              <a:t>43</a:t>
            </a:fld>
            <a:endParaRPr lang="en-GB"/>
          </a:p>
        </p:txBody>
      </p:sp>
    </p:spTree>
    <p:extLst>
      <p:ext uri="{BB962C8B-B14F-4D97-AF65-F5344CB8AC3E}">
        <p14:creationId xmlns:p14="http://schemas.microsoft.com/office/powerpoint/2010/main" val="1797597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sz="1100" dirty="0">
                <a:latin typeface="Cambria" panose="02040503050406030204" pitchFamily="18" charset="0"/>
              </a:rPr>
              <a:t>In all systems that we model, we will be faced with constraints which restrict the values of our variables. We can have many constraints. Each constraint will be a linear expression of our variables, with any appropriate coefficients, followed by the type of restriction and the value of the right hand side. We can think of a constraint looking like this:</a:t>
            </a:r>
          </a:p>
          <a:p>
            <a:endParaRPr lang="el-GR" sz="1100" dirty="0">
              <a:latin typeface="Cambria" panose="02040503050406030204" pitchFamily="18" charset="0"/>
            </a:endParaRPr>
          </a:p>
          <a:p>
            <a:r>
              <a:rPr lang="en-GB" sz="1100" dirty="0">
                <a:latin typeface="Cambria" panose="02040503050406030204" pitchFamily="18" charset="0"/>
              </a:rPr>
              <a:t>he "Constraint Sense" will either be less than equal to (£), greater than equal to (³) or equal to (=). Note that we cannot have strict inequalities, i.e. we cannot use greater than (&gt;) or less than (&lt;).</a:t>
            </a:r>
          </a:p>
          <a:p>
            <a:r>
              <a:rPr lang="en-GB" sz="1100" dirty="0">
                <a:latin typeface="Cambria" panose="02040503050406030204" pitchFamily="18" charset="0"/>
              </a:rPr>
              <a:t>The right hand side (RHS) will be the limiting value of this expression.</a:t>
            </a:r>
          </a:p>
          <a:p>
            <a:r>
              <a:rPr lang="en-GB" sz="1100" dirty="0">
                <a:latin typeface="Cambria" panose="02040503050406030204" pitchFamily="18" charset="0"/>
              </a:rPr>
              <a:t>For example, we may have a budget for producing our three products. Let's assume that each product has a per unit production cost of $1, $2, and $5, respectively, and we have a budget of $300. An appropriate constraint would be:</a:t>
            </a:r>
          </a:p>
          <a:p>
            <a:r>
              <a:rPr lang="en-GB" sz="1100" dirty="0">
                <a:latin typeface="Cambria" panose="02040503050406030204" pitchFamily="18" charset="0"/>
              </a:rPr>
              <a:t/>
            </a:r>
            <a:br>
              <a:rPr lang="en-GB" sz="1100" dirty="0">
                <a:latin typeface="Cambria" panose="02040503050406030204" pitchFamily="18" charset="0"/>
              </a:rPr>
            </a:br>
            <a:endParaRPr lang="el-GR" sz="1100" dirty="0">
              <a:latin typeface="Cambria" panose="02040503050406030204" pitchFamily="18" charset="0"/>
            </a:endParaRPr>
          </a:p>
          <a:p>
            <a:pPr defTabSz="922904">
              <a:defRPr/>
            </a:pPr>
            <a:r>
              <a:rPr lang="en-GB" sz="1100" dirty="0">
                <a:latin typeface="Cambria" panose="02040503050406030204" pitchFamily="18" charset="0"/>
              </a:rPr>
              <a:t>Or maybe we have demand for the products that requires that we produce a combination of at least 50 units of p</a:t>
            </a:r>
            <a:r>
              <a:rPr lang="en-GB" sz="1100" baseline="-25000" dirty="0">
                <a:latin typeface="Cambria" panose="02040503050406030204" pitchFamily="18" charset="0"/>
              </a:rPr>
              <a:t>1</a:t>
            </a:r>
            <a:r>
              <a:rPr lang="en-GB" sz="1100" dirty="0">
                <a:latin typeface="Cambria" panose="02040503050406030204" pitchFamily="18" charset="0"/>
              </a:rPr>
              <a:t>and p</a:t>
            </a:r>
            <a:r>
              <a:rPr lang="en-GB" sz="1100" baseline="-25000" dirty="0">
                <a:latin typeface="Cambria" panose="02040503050406030204" pitchFamily="18" charset="0"/>
              </a:rPr>
              <a:t>2</a:t>
            </a:r>
            <a:r>
              <a:rPr lang="en-GB" sz="1100" dirty="0">
                <a:latin typeface="Cambria" panose="02040503050406030204" pitchFamily="18" charset="0"/>
              </a:rPr>
              <a:t>. Then we would add the following constraint:</a:t>
            </a:r>
          </a:p>
          <a:p>
            <a:endParaRPr lang="el-GR" sz="1100" dirty="0">
              <a:latin typeface="Cambria" panose="02040503050406030204" pitchFamily="18" charset="0"/>
            </a:endParaRPr>
          </a:p>
          <a:p>
            <a:r>
              <a:rPr lang="en-GB" sz="1100" dirty="0">
                <a:latin typeface="Cambria" panose="02040503050406030204" pitchFamily="18" charset="0"/>
              </a:rPr>
              <a:t>Note that not all variables need to appear in all constraints. We could also think of the above constraint as 1p</a:t>
            </a:r>
            <a:r>
              <a:rPr lang="en-GB" sz="1100" baseline="-25000" dirty="0">
                <a:latin typeface="Cambria" panose="02040503050406030204" pitchFamily="18" charset="0"/>
              </a:rPr>
              <a:t>1</a:t>
            </a:r>
            <a:r>
              <a:rPr lang="en-GB" sz="1100" dirty="0">
                <a:latin typeface="Cambria" panose="02040503050406030204" pitchFamily="18" charset="0"/>
              </a:rPr>
              <a:t> + 1p</a:t>
            </a:r>
            <a:r>
              <a:rPr lang="en-GB" sz="1100" baseline="-25000" dirty="0">
                <a:latin typeface="Cambria" panose="02040503050406030204" pitchFamily="18" charset="0"/>
              </a:rPr>
              <a:t>2</a:t>
            </a:r>
            <a:r>
              <a:rPr lang="en-GB" sz="1100" dirty="0">
                <a:latin typeface="Cambria" panose="02040503050406030204" pitchFamily="18" charset="0"/>
              </a:rPr>
              <a:t> + 0p</a:t>
            </a:r>
            <a:r>
              <a:rPr lang="en-GB" sz="1100" baseline="-25000" dirty="0">
                <a:latin typeface="Cambria" panose="02040503050406030204" pitchFamily="18" charset="0"/>
              </a:rPr>
              <a:t>3 </a:t>
            </a:r>
            <a:r>
              <a:rPr lang="en-GB" sz="1100" dirty="0">
                <a:latin typeface="Cambria" panose="02040503050406030204" pitchFamily="18" charset="0"/>
              </a:rPr>
              <a:t>³ 50.</a:t>
            </a:r>
          </a:p>
          <a:p>
            <a:r>
              <a:rPr lang="en-GB" sz="1100" dirty="0">
                <a:latin typeface="Cambria" panose="02040503050406030204" pitchFamily="18" charset="0"/>
              </a:rPr>
              <a:t>Let's also assume that we have exactly 400 hours of available production time and each unit requires 2, 4, and 5 hours of production time, respectively. Then we would write a constraint to say:</a:t>
            </a:r>
          </a:p>
          <a:p>
            <a:endParaRPr lang="en-GB" sz="11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E274BF12-E99A-4798-96DA-AE4A3B4D455A}" type="slidenum">
              <a:rPr lang="en-GB" smtClean="0"/>
              <a:t>44</a:t>
            </a:fld>
            <a:endParaRPr lang="en-GB"/>
          </a:p>
        </p:txBody>
      </p:sp>
    </p:spTree>
    <p:extLst>
      <p:ext uri="{BB962C8B-B14F-4D97-AF65-F5344CB8AC3E}">
        <p14:creationId xmlns:p14="http://schemas.microsoft.com/office/powerpoint/2010/main" val="3628971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sz="1100" dirty="0">
                <a:latin typeface="Cambria" panose="02040503050406030204" pitchFamily="18" charset="0"/>
              </a:rPr>
              <a:t>In all systems that we model, we will be faced with constraints which restrict the values of our variables. We can have many constraints. Each constraint will be a linear expression of our variables, with any appropriate coefficients, followed by the type of restriction and the value of the right hand side. We can think of a constraint looking like this:</a:t>
            </a:r>
          </a:p>
          <a:p>
            <a:endParaRPr lang="el-GR" sz="1100" dirty="0">
              <a:latin typeface="Cambria" panose="02040503050406030204" pitchFamily="18" charset="0"/>
            </a:endParaRPr>
          </a:p>
          <a:p>
            <a:r>
              <a:rPr lang="en-GB" sz="1100" dirty="0">
                <a:latin typeface="Cambria" panose="02040503050406030204" pitchFamily="18" charset="0"/>
              </a:rPr>
              <a:t>he "Constraint Sense" will either be less than equal to (£), greater than equal to (³) or equal to (=). Note that we cannot have strict inequalities, i.e. we cannot use greater than (&gt;) or less than (&lt;).</a:t>
            </a:r>
          </a:p>
          <a:p>
            <a:r>
              <a:rPr lang="en-GB" sz="1100" dirty="0">
                <a:latin typeface="Cambria" panose="02040503050406030204" pitchFamily="18" charset="0"/>
              </a:rPr>
              <a:t>The right hand side (RHS) will be the limiting value of this expression.</a:t>
            </a:r>
          </a:p>
          <a:p>
            <a:r>
              <a:rPr lang="en-GB" sz="1100" dirty="0">
                <a:latin typeface="Cambria" panose="02040503050406030204" pitchFamily="18" charset="0"/>
              </a:rPr>
              <a:t>For example, we may have a budget for producing our three products. Let's assume that each product has a per unit production cost of $1, $2, and $5, respectively, and we have a budget of $300. An appropriate constraint would be:</a:t>
            </a:r>
          </a:p>
          <a:p>
            <a:r>
              <a:rPr lang="en-GB" sz="1100" dirty="0">
                <a:latin typeface="Cambria" panose="02040503050406030204" pitchFamily="18" charset="0"/>
              </a:rPr>
              <a:t/>
            </a:r>
            <a:br>
              <a:rPr lang="en-GB" sz="1100" dirty="0">
                <a:latin typeface="Cambria" panose="02040503050406030204" pitchFamily="18" charset="0"/>
              </a:rPr>
            </a:br>
            <a:endParaRPr lang="el-GR" sz="1100" dirty="0">
              <a:latin typeface="Cambria" panose="02040503050406030204" pitchFamily="18" charset="0"/>
            </a:endParaRPr>
          </a:p>
          <a:p>
            <a:pPr defTabSz="922904">
              <a:defRPr/>
            </a:pPr>
            <a:r>
              <a:rPr lang="en-GB" sz="1100" dirty="0">
                <a:latin typeface="Cambria" panose="02040503050406030204" pitchFamily="18" charset="0"/>
              </a:rPr>
              <a:t>Or maybe we have demand for the products that requires that we produce a combination of at least 50 units of p</a:t>
            </a:r>
            <a:r>
              <a:rPr lang="en-GB" sz="1100" baseline="-25000" dirty="0">
                <a:latin typeface="Cambria" panose="02040503050406030204" pitchFamily="18" charset="0"/>
              </a:rPr>
              <a:t>1</a:t>
            </a:r>
            <a:r>
              <a:rPr lang="en-GB" sz="1100" dirty="0">
                <a:latin typeface="Cambria" panose="02040503050406030204" pitchFamily="18" charset="0"/>
              </a:rPr>
              <a:t>and p</a:t>
            </a:r>
            <a:r>
              <a:rPr lang="en-GB" sz="1100" baseline="-25000" dirty="0">
                <a:latin typeface="Cambria" panose="02040503050406030204" pitchFamily="18" charset="0"/>
              </a:rPr>
              <a:t>2</a:t>
            </a:r>
            <a:r>
              <a:rPr lang="en-GB" sz="1100" dirty="0">
                <a:latin typeface="Cambria" panose="02040503050406030204" pitchFamily="18" charset="0"/>
              </a:rPr>
              <a:t>. Then we would add the following constraint:</a:t>
            </a:r>
          </a:p>
          <a:p>
            <a:endParaRPr lang="el-GR" sz="1100" dirty="0">
              <a:latin typeface="Cambria" panose="02040503050406030204" pitchFamily="18" charset="0"/>
            </a:endParaRPr>
          </a:p>
          <a:p>
            <a:r>
              <a:rPr lang="en-GB" sz="1100" dirty="0">
                <a:latin typeface="Cambria" panose="02040503050406030204" pitchFamily="18" charset="0"/>
              </a:rPr>
              <a:t>Note that not all variables need to appear in all constraints. We could also think of the above constraint as 1p</a:t>
            </a:r>
            <a:r>
              <a:rPr lang="en-GB" sz="1100" baseline="-25000" dirty="0">
                <a:latin typeface="Cambria" panose="02040503050406030204" pitchFamily="18" charset="0"/>
              </a:rPr>
              <a:t>1</a:t>
            </a:r>
            <a:r>
              <a:rPr lang="en-GB" sz="1100" dirty="0">
                <a:latin typeface="Cambria" panose="02040503050406030204" pitchFamily="18" charset="0"/>
              </a:rPr>
              <a:t> + 1p</a:t>
            </a:r>
            <a:r>
              <a:rPr lang="en-GB" sz="1100" baseline="-25000" dirty="0">
                <a:latin typeface="Cambria" panose="02040503050406030204" pitchFamily="18" charset="0"/>
              </a:rPr>
              <a:t>2</a:t>
            </a:r>
            <a:r>
              <a:rPr lang="en-GB" sz="1100" dirty="0">
                <a:latin typeface="Cambria" panose="02040503050406030204" pitchFamily="18" charset="0"/>
              </a:rPr>
              <a:t> + 0p</a:t>
            </a:r>
            <a:r>
              <a:rPr lang="en-GB" sz="1100" baseline="-25000" dirty="0">
                <a:latin typeface="Cambria" panose="02040503050406030204" pitchFamily="18" charset="0"/>
              </a:rPr>
              <a:t>3 </a:t>
            </a:r>
            <a:r>
              <a:rPr lang="en-GB" sz="1100" dirty="0">
                <a:latin typeface="Cambria" panose="02040503050406030204" pitchFamily="18" charset="0"/>
              </a:rPr>
              <a:t>³ 50.</a:t>
            </a:r>
          </a:p>
          <a:p>
            <a:r>
              <a:rPr lang="en-GB" sz="1100" dirty="0">
                <a:latin typeface="Cambria" panose="02040503050406030204" pitchFamily="18" charset="0"/>
              </a:rPr>
              <a:t>Let's also assume that we have exactly 400 hours of available production time and each unit requires 2, 4, and 5 hours of production time, respectively. Then we would write a constraint to say:</a:t>
            </a:r>
          </a:p>
          <a:p>
            <a:endParaRPr lang="en-GB" sz="11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E274BF12-E99A-4798-96DA-AE4A3B4D455A}" type="slidenum">
              <a:rPr lang="en-GB" smtClean="0"/>
              <a:t>45</a:t>
            </a:fld>
            <a:endParaRPr lang="en-GB"/>
          </a:p>
        </p:txBody>
      </p:sp>
    </p:spTree>
    <p:extLst>
      <p:ext uri="{BB962C8B-B14F-4D97-AF65-F5344CB8AC3E}">
        <p14:creationId xmlns:p14="http://schemas.microsoft.com/office/powerpoint/2010/main" val="362897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Rot="1" noChangeAspect="1" noChangeArrowheads="1" noTextEdit="1"/>
          </p:cNvSpPr>
          <p:nvPr>
            <p:ph type="sldImg"/>
          </p:nvPr>
        </p:nvSpPr>
        <p:spPr>
          <a:xfrm>
            <a:off x="942975" y="750888"/>
            <a:ext cx="4997450" cy="3749675"/>
          </a:xfrm>
          <a:ln/>
        </p:spPr>
      </p:sp>
      <p:sp>
        <p:nvSpPr>
          <p:cNvPr id="963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dirty="0">
                <a:latin typeface="Cambria" panose="02040503050406030204" pitchFamily="18" charset="0"/>
              </a:rPr>
              <a:t>We can think of the sign restrictions as additional constraints on our variables, but we think of them as a unique section because they are important and often forgotten. In this section we specify whether our variables our non-negative ( ³ 0), non-positive ( £ 0), or free. The sign restrictions will take the following form:</a:t>
            </a:r>
          </a:p>
          <a:p>
            <a:pPr defTabSz="922904">
              <a:defRPr/>
            </a:pPr>
            <a:r>
              <a:rPr lang="en-GB" dirty="0">
                <a:latin typeface="Cambria" panose="02040503050406030204" pitchFamily="18" charset="0"/>
              </a:rPr>
              <a:t>In most practical cases, we will want our variables to be positive.  In our example, we cannot produce negative quantities of a product. Therefore our Sign Restriction section will include these three expressions:</a:t>
            </a:r>
          </a:p>
          <a:p>
            <a:r>
              <a:rPr lang="en-GB" dirty="0">
                <a:latin typeface="Cambria" panose="02040503050406030204" pitchFamily="18" charset="0"/>
              </a:rPr>
              <a:t>In the case where we do not want to impose sign restrictions on a variable, we will not include an expression for that variable in this section, implying that the variable is free.</a:t>
            </a:r>
            <a:endParaRPr lang="en-GB" b="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E274BF12-E99A-4798-96DA-AE4A3B4D455A}" type="slidenum">
              <a:rPr lang="en-GB" smtClean="0"/>
              <a:t>46</a:t>
            </a:fld>
            <a:endParaRPr lang="en-GB"/>
          </a:p>
        </p:txBody>
      </p:sp>
    </p:spTree>
    <p:extLst>
      <p:ext uri="{BB962C8B-B14F-4D97-AF65-F5344CB8AC3E}">
        <p14:creationId xmlns:p14="http://schemas.microsoft.com/office/powerpoint/2010/main" val="2531641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48</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49</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ΣΗΘΥΑ</a:t>
            </a:r>
            <a:r>
              <a:rPr lang="el-GR" baseline="0" dirty="0" smtClean="0"/>
              <a:t> : </a:t>
            </a:r>
            <a:endParaRPr lang="el-GR" dirty="0"/>
          </a:p>
        </p:txBody>
      </p:sp>
      <p:sp>
        <p:nvSpPr>
          <p:cNvPr id="4" name="Slide Number Placeholder 3"/>
          <p:cNvSpPr>
            <a:spLocks noGrp="1"/>
          </p:cNvSpPr>
          <p:nvPr>
            <p:ph type="sldNum" sz="quarter" idx="10"/>
          </p:nvPr>
        </p:nvSpPr>
        <p:spPr/>
        <p:txBody>
          <a:bodyPr/>
          <a:lstStyle/>
          <a:p>
            <a:fld id="{C43A5636-BA16-4883-AACD-655B0A915A02}" type="slidenum">
              <a:rPr lang="el-GR" smtClean="0"/>
              <a:t>50</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51</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52</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53</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54</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55</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xfrm>
            <a:off x="942975" y="750888"/>
            <a:ext cx="4997450" cy="3749675"/>
          </a:xfrm>
          <a:ln/>
        </p:spPr>
      </p:sp>
      <p:sp>
        <p:nvSpPr>
          <p:cNvPr id="975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57</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58</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59</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60</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61</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62</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63</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64</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3A5636-BA16-4883-AACD-655B0A915A02}" type="slidenum">
              <a:rPr lang="el-GR" smtClean="0"/>
              <a:t>65</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66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Rot="1" noChangeAspect="1" noChangeArrowheads="1" noTextEdit="1"/>
          </p:cNvSpPr>
          <p:nvPr>
            <p:ph type="sldImg"/>
          </p:nvPr>
        </p:nvSpPr>
        <p:spPr>
          <a:xfrm>
            <a:off x="942975" y="750888"/>
            <a:ext cx="4997450" cy="3749675"/>
          </a:xfrm>
          <a:ln/>
        </p:spPr>
      </p:sp>
      <p:sp>
        <p:nvSpPr>
          <p:cNvPr id="965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12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Rot="1" noChangeAspect="1" noChangeArrowheads="1" noTextEdit="1"/>
          </p:cNvSpPr>
          <p:nvPr>
            <p:ph type="sldImg"/>
          </p:nvPr>
        </p:nvSpPr>
        <p:spPr>
          <a:xfrm>
            <a:off x="942975" y="750888"/>
            <a:ext cx="4997450" cy="3749675"/>
          </a:xfrm>
          <a:ln/>
        </p:spPr>
      </p:sp>
      <p:sp>
        <p:nvSpPr>
          <p:cNvPr id="973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9AD9E96-E2DB-4FAD-A40C-91EED00A5F45}"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4FD8AA-4FE4-4F8B-A82E-746C7B16F454}"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360261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4FD8AA-4FE4-4F8B-A82E-746C7B16F454}"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105740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4FD8AA-4FE4-4F8B-A82E-746C7B16F454}"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178725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l-GR"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r>
              <a:rPr lang="el-GR" altLang="en-US"/>
              <a:t>ΠΡΟΓΡΑΜΜΑ 'ΠΥΘΑΓΟΡΑΣ: Ενίσχυση Ερευνητικών Ομάδων'</a:t>
            </a: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CB67FB3-2C3F-4E52-B1E9-22A6601D944A}" type="slidenum">
              <a:rPr lang="el-GR" altLang="en-US"/>
              <a:pPr/>
              <a:t>‹#›</a:t>
            </a:fld>
            <a:endParaRPr lang="el-GR" altLang="en-US"/>
          </a:p>
        </p:txBody>
      </p:sp>
    </p:spTree>
    <p:extLst>
      <p:ext uri="{BB962C8B-B14F-4D97-AF65-F5344CB8AC3E}">
        <p14:creationId xmlns:p14="http://schemas.microsoft.com/office/powerpoint/2010/main" val="199137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90066"/>
          </a:xfrm>
        </p:spPr>
        <p:txBody>
          <a:bodyPr/>
          <a:lstStyle>
            <a:lvl1pPr>
              <a:defRPr sz="2800">
                <a:solidFill>
                  <a:srgbClr val="C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908720"/>
            <a:ext cx="8229600" cy="521744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74FD8AA-4FE4-4F8B-A82E-746C7B16F454}"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4287865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FD8AA-4FE4-4F8B-A82E-746C7B16F454}" type="datetimeFigureOut">
              <a:rPr lang="en-GB" smtClean="0"/>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382451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4FD8AA-4FE4-4F8B-A82E-746C7B16F454}" type="datetimeFigureOut">
              <a:rPr lang="en-GB" smtClean="0"/>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3738163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4FD8AA-4FE4-4F8B-A82E-746C7B16F454}" type="datetimeFigureOut">
              <a:rPr lang="en-GB" smtClean="0"/>
              <a:t>05/05/2015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301613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lvl1pPr>
              <a:defRPr>
                <a:latin typeface="Cambria Math" panose="02040503050406030204" pitchFamily="18" charset="0"/>
                <a:ea typeface="Cambria Math" panose="02040503050406030204" pitchFamily="18" charset="0"/>
              </a:defRPr>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4FD8AA-4FE4-4F8B-A82E-746C7B16F454}" type="datetimeFigureOut">
              <a:rPr lang="en-GB" smtClean="0"/>
              <a:t>05/05/2015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20337323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FD8AA-4FE4-4F8B-A82E-746C7B16F454}" type="datetimeFigureOut">
              <a:rPr lang="en-GB" smtClean="0"/>
              <a:t>05/05/2015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376462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FD8AA-4FE4-4F8B-A82E-746C7B16F454}" type="datetimeFigureOut">
              <a:rPr lang="en-GB" smtClean="0"/>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2628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FD8AA-4FE4-4F8B-A82E-746C7B16F454}" type="datetimeFigureOut">
              <a:rPr lang="en-GB" smtClean="0"/>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78FF96-1E12-4F17-9484-4F51C30B32D9}" type="slidenum">
              <a:rPr lang="en-GB" smtClean="0"/>
              <a:t>‹#›</a:t>
            </a:fld>
            <a:endParaRPr lang="en-GB"/>
          </a:p>
        </p:txBody>
      </p:sp>
    </p:spTree>
    <p:extLst>
      <p:ext uri="{BB962C8B-B14F-4D97-AF65-F5344CB8AC3E}">
        <p14:creationId xmlns:p14="http://schemas.microsoft.com/office/powerpoint/2010/main" val="294878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FD8AA-4FE4-4F8B-A82E-746C7B16F454}" type="datetimeFigureOut">
              <a:rPr lang="en-GB" smtClean="0"/>
              <a:t>05/05/2015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8FF96-1E12-4F17-9484-4F51C30B32D9}" type="slidenum">
              <a:rPr lang="en-GB" smtClean="0"/>
              <a:t>‹#›</a:t>
            </a:fld>
            <a:endParaRPr lang="en-GB"/>
          </a:p>
        </p:txBody>
      </p:sp>
    </p:spTree>
    <p:extLst>
      <p:ext uri="{BB962C8B-B14F-4D97-AF65-F5344CB8AC3E}">
        <p14:creationId xmlns:p14="http://schemas.microsoft.com/office/powerpoint/2010/main" val="315495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2800" kern="1200">
          <a:solidFill>
            <a:srgbClr val="002060"/>
          </a:solidFill>
          <a:latin typeface="Cambria Math" panose="02040503050406030204" pitchFamily="18" charset="0"/>
          <a:ea typeface="Cambria Math" panose="02040503050406030204" pitchFamily="18"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solidFill>
                  <a:srgbClr val="FF0000"/>
                </a:solidFill>
              </a:rPr>
              <a:t>ΕΝΕΡΓΕΙΑΚΟΣ ΣΧΕΔΙΑΣΜΟΣ </a:t>
            </a:r>
            <a:r>
              <a:rPr lang="el-GR" dirty="0" smtClean="0"/>
              <a:t/>
            </a:r>
            <a:br>
              <a:rPr lang="el-GR" dirty="0" smtClean="0"/>
            </a:br>
            <a:r>
              <a:rPr lang="el-GR" dirty="0" smtClean="0"/>
              <a:t>ΜΕΘΟΔΟΛΟΓΙΕΣ ΚΑΙ ΕΡΓΑΛΕΙΑ</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98924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4850" name="Text Box 2"/>
          <p:cNvSpPr txBox="1">
            <a:spLocks noChangeArrowheads="1"/>
          </p:cNvSpPr>
          <p:nvPr/>
        </p:nvSpPr>
        <p:spPr bwMode="auto">
          <a:xfrm>
            <a:off x="323850" y="5876925"/>
            <a:ext cx="7488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itle 1"/>
          <p:cNvSpPr>
            <a:spLocks noGrp="1"/>
          </p:cNvSpPr>
          <p:nvPr>
            <p:ph type="title"/>
          </p:nvPr>
        </p:nvSpPr>
        <p:spPr>
          <a:xfrm>
            <a:off x="1181100" y="188640"/>
            <a:ext cx="6781800" cy="936104"/>
          </a:xfrm>
        </p:spPr>
        <p:txBody>
          <a:bodyPr>
            <a:normAutofit/>
          </a:bodyPr>
          <a:lstStyle/>
          <a:p>
            <a:r>
              <a:rPr lang="el-GR" dirty="0"/>
              <a:t>Π</a:t>
            </a:r>
            <a:r>
              <a:rPr lang="el-GR" dirty="0" smtClean="0"/>
              <a:t>λαίσιο Ενεργειακού Σχεδιασμού</a:t>
            </a:r>
            <a:endParaRPr lang="en-GB" dirty="0"/>
          </a:p>
        </p:txBody>
      </p:sp>
      <p:sp>
        <p:nvSpPr>
          <p:cNvPr id="3" name="Content Placeholder 2"/>
          <p:cNvSpPr>
            <a:spLocks noGrp="1"/>
          </p:cNvSpPr>
          <p:nvPr>
            <p:ph idx="1"/>
          </p:nvPr>
        </p:nvSpPr>
        <p:spPr>
          <a:xfrm>
            <a:off x="323850" y="1485900"/>
            <a:ext cx="8568630" cy="3886200"/>
          </a:xfrm>
        </p:spPr>
        <p:txBody>
          <a:bodyPr>
            <a:normAutofit lnSpcReduction="10000"/>
          </a:bodyPr>
          <a:lstStyle/>
          <a:p>
            <a:pPr marL="173038" indent="-173038"/>
            <a:r>
              <a:rPr lang="el-GR" dirty="0" smtClean="0"/>
              <a:t>ΔΙΑΧΕΙΡΙΣΗ ΤΗΣ ΖΗΤΗΣΗΣ – ΕΞΟΙΚΟΝΟΜΗΣΗ, ΤΙΜΟΛΟΓΗΣΗ ΝΥΧΤΕΡΙΝΟΥ ΡΕΥΜΑΤΟΣ</a:t>
            </a:r>
          </a:p>
          <a:p>
            <a:pPr marL="173038" indent="-173038"/>
            <a:r>
              <a:rPr lang="el-GR" dirty="0" smtClean="0"/>
              <a:t>ΤΕΧΝΟΛΟΓΙΑ – ΚΑΥΣΙΜΟ, Α/Γ, ΔΙΚΤΥΑ ΔΙΑΣΥΝΔΕΣΗΣ </a:t>
            </a:r>
          </a:p>
          <a:p>
            <a:pPr marL="173038" indent="-173038"/>
            <a:r>
              <a:rPr lang="el-GR" dirty="0"/>
              <a:t>ΔΥΝΑΜΙΚΟ </a:t>
            </a:r>
            <a:r>
              <a:rPr lang="el-GR" dirty="0" smtClean="0"/>
              <a:t>ΑΠΕ – ΑΙΟΛΙΚΗ, ΗΛΙΑΚΗ, ΓΕΩΘΕΡΜΙΑ, ΥΔΡΟ, ΒΙΟΜΑΖΑ</a:t>
            </a:r>
            <a:endParaRPr lang="el-GR" dirty="0"/>
          </a:p>
          <a:p>
            <a:pPr marL="173038" indent="-173038"/>
            <a:r>
              <a:rPr lang="el-GR" dirty="0" smtClean="0"/>
              <a:t>ΠΙΕΣΕΙΣ ΑΠΟ ΤΟΥΣ ΚΟΙΝΩΝΙΚΟΥΣ ΦΟΡΕΙΣ – </a:t>
            </a:r>
            <a:r>
              <a:rPr lang="en-GB" dirty="0" smtClean="0"/>
              <a:t>NIMBY, </a:t>
            </a:r>
            <a:endParaRPr lang="el-GR" dirty="0" smtClean="0"/>
          </a:p>
          <a:p>
            <a:pPr marL="173038" indent="-173038"/>
            <a:r>
              <a:rPr lang="el-GR" dirty="0" smtClean="0"/>
              <a:t>ΚΟΙΝΩΝΙΚΕΣ ΔΙΑΣΤΑΣΕΙΣ</a:t>
            </a:r>
            <a:r>
              <a:rPr lang="en-GB" dirty="0" smtClean="0"/>
              <a:t> – </a:t>
            </a:r>
            <a:r>
              <a:rPr lang="el-GR" dirty="0" smtClean="0"/>
              <a:t>ΘΕΣΕΙΣ ΕΡΓΑΣΙΑΣ</a:t>
            </a:r>
            <a:r>
              <a:rPr lang="en-GB" dirty="0" smtClean="0"/>
              <a:t>, </a:t>
            </a:r>
            <a:endParaRPr lang="el-GR" dirty="0" smtClean="0"/>
          </a:p>
          <a:p>
            <a:pPr marL="173038" indent="-173038"/>
            <a:r>
              <a:rPr lang="el-GR" dirty="0" smtClean="0"/>
              <a:t>ΧΩΡΙΚΟΣ ΣΧΕΔΙΑΣΜΟΣ - </a:t>
            </a:r>
            <a:r>
              <a:rPr lang="en-GB" dirty="0" smtClean="0"/>
              <a:t>NATURA</a:t>
            </a:r>
            <a:endParaRPr lang="el-GR" dirty="0" smtClean="0"/>
          </a:p>
          <a:p>
            <a:pPr marL="173038" indent="-173038"/>
            <a:r>
              <a:rPr lang="el-GR" dirty="0" smtClean="0"/>
              <a:t>ΠΕΡΙΒΑΛΛΟΝΤΙΚΗ ΠΡΟΣΤΑΣΙΑ </a:t>
            </a:r>
            <a:r>
              <a:rPr lang="en-GB" dirty="0" smtClean="0"/>
              <a:t>– </a:t>
            </a:r>
            <a:r>
              <a:rPr lang="el-GR" dirty="0" smtClean="0"/>
              <a:t>ΑΙΣΘΗΤΙΚΗ, ΡΥΠΑΝΣΗ, ΚΛΙΜΑΤΙΚΗ ΑΛΛΑΓΗ, ΚΑΤΑΣΚΕΥΗ/ΛΕΙΤΟΥΡΓΙΑ/ΔΙΑΛΥΣΗ</a:t>
            </a:r>
            <a:endParaRPr lang="el-GR" dirty="0"/>
          </a:p>
          <a:p>
            <a:endParaRPr lang="el-GR" dirty="0" smtClean="0"/>
          </a:p>
        </p:txBody>
      </p:sp>
    </p:spTree>
    <p:extLst>
      <p:ext uri="{BB962C8B-B14F-4D97-AF65-F5344CB8AC3E}">
        <p14:creationId xmlns:p14="http://schemas.microsoft.com/office/powerpoint/2010/main" val="172917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Text Box 2"/>
          <p:cNvSpPr txBox="1">
            <a:spLocks noChangeArrowheads="1"/>
          </p:cNvSpPr>
          <p:nvPr/>
        </p:nvSpPr>
        <p:spPr bwMode="auto">
          <a:xfrm>
            <a:off x="323850" y="5876925"/>
            <a:ext cx="7488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964612" name="Text Box 4"/>
          <p:cNvSpPr txBox="1">
            <a:spLocks noChangeArrowheads="1"/>
          </p:cNvSpPr>
          <p:nvPr/>
        </p:nvSpPr>
        <p:spPr bwMode="auto">
          <a:xfrm>
            <a:off x="323850" y="404813"/>
            <a:ext cx="856932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n-US" sz="2400" dirty="0" smtClean="0">
                <a:latin typeface="Times New Roman" pitchFamily="18" charset="0"/>
              </a:rPr>
              <a:t>ΤΟ ΣΗΜΕΡΙΝΟ ΤΟΠΙΟ ΣΤΟΝ ΕΝΕΡΓΕΙΑΚΟ ΣΧΕΔΙΑΣΜΟ</a:t>
            </a:r>
            <a:r>
              <a:rPr lang="en-US" altLang="en-US" sz="2200" dirty="0" smtClean="0">
                <a:latin typeface="Times New Roman" pitchFamily="18" charset="0"/>
              </a:rPr>
              <a:t> </a:t>
            </a:r>
            <a:r>
              <a:rPr lang="en-US" altLang="en-US" sz="2200" dirty="0">
                <a:latin typeface="Times New Roman" pitchFamily="18" charset="0"/>
              </a:rPr>
              <a:t>[2</a:t>
            </a:r>
            <a:r>
              <a:rPr lang="en-US" altLang="en-US" sz="2200" dirty="0" smtClean="0">
                <a:latin typeface="Times New Roman" pitchFamily="18" charset="0"/>
              </a:rPr>
              <a:t>]</a:t>
            </a:r>
            <a:endParaRPr lang="el-GR" altLang="en-US" sz="2200" dirty="0" smtClean="0">
              <a:latin typeface="Times New Roman" pitchFamily="18" charset="0"/>
            </a:endParaRPr>
          </a:p>
          <a:p>
            <a:pPr algn="ctr"/>
            <a:endParaRPr lang="el-GR" altLang="en-US" sz="2200" dirty="0">
              <a:latin typeface="Times New Roman" pitchFamily="18" charset="0"/>
            </a:endParaRPr>
          </a:p>
          <a:p>
            <a:pPr algn="ctr"/>
            <a:r>
              <a:rPr lang="el-GR" altLang="en-US" sz="2800" b="1" dirty="0" smtClean="0">
                <a:solidFill>
                  <a:srgbClr val="0070C0"/>
                </a:solidFill>
                <a:latin typeface="Times New Roman" pitchFamily="18" charset="0"/>
              </a:rPr>
              <a:t>ΒΑΣΙΚΑ ΣΤΟΙΧΕΙΑ</a:t>
            </a:r>
            <a:endParaRPr lang="en-US" altLang="en-US" sz="2800" b="1" dirty="0">
              <a:solidFill>
                <a:srgbClr val="0070C0"/>
              </a:solidFill>
              <a:latin typeface="Times New Roman" pitchFamily="18" charset="0"/>
            </a:endParaRPr>
          </a:p>
        </p:txBody>
      </p:sp>
      <p:sp>
        <p:nvSpPr>
          <p:cNvPr id="6" name="Content Placeholder 2"/>
          <p:cNvSpPr txBox="1">
            <a:spLocks/>
          </p:cNvSpPr>
          <p:nvPr/>
        </p:nvSpPr>
        <p:spPr>
          <a:xfrm>
            <a:off x="410368" y="3429000"/>
            <a:ext cx="4521671" cy="2447925"/>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l-GR" dirty="0" smtClean="0">
                <a:solidFill>
                  <a:schemeClr val="tx1"/>
                </a:solidFill>
              </a:rPr>
              <a:t>ΑΓΟΡΑ: ΜΕΓΕΘΟΣ &amp; ΔΟΜΗ</a:t>
            </a:r>
          </a:p>
          <a:p>
            <a:r>
              <a:rPr lang="el-GR" dirty="0" smtClean="0">
                <a:solidFill>
                  <a:schemeClr val="tx1"/>
                </a:solidFill>
              </a:rPr>
              <a:t>ΘΕΣΜΙΚΑ</a:t>
            </a:r>
          </a:p>
          <a:p>
            <a:r>
              <a:rPr lang="el-GR" dirty="0" smtClean="0">
                <a:solidFill>
                  <a:schemeClr val="tx1"/>
                </a:solidFill>
              </a:rPr>
              <a:t>ΝΟΜΟΘΕΣΙΑ</a:t>
            </a:r>
          </a:p>
          <a:p>
            <a:r>
              <a:rPr lang="el-GR" dirty="0" smtClean="0">
                <a:solidFill>
                  <a:schemeClr val="tx1"/>
                </a:solidFill>
              </a:rPr>
              <a:t>ΔΙΕΘΝΕΙΣ ΣΥΜΦΩΝΙΕΣ</a:t>
            </a:r>
          </a:p>
          <a:p>
            <a:r>
              <a:rPr lang="el-GR" dirty="0" smtClean="0">
                <a:solidFill>
                  <a:schemeClr val="tx1"/>
                </a:solidFill>
              </a:rPr>
              <a:t>ΚΑΝΟΝΙΣΤΙΚΕΣ ΔΙΑΔΙΚΑΣΙΕΣ</a:t>
            </a:r>
            <a:endParaRPr lang="en-GB" dirty="0">
              <a:solidFill>
                <a:schemeClr val="tx1"/>
              </a:solidFill>
            </a:endParaRPr>
          </a:p>
        </p:txBody>
      </p:sp>
      <p:sp>
        <p:nvSpPr>
          <p:cNvPr id="8" name="Content Placeholder 2"/>
          <p:cNvSpPr txBox="1">
            <a:spLocks/>
          </p:cNvSpPr>
          <p:nvPr/>
        </p:nvSpPr>
        <p:spPr>
          <a:xfrm>
            <a:off x="410369" y="2738017"/>
            <a:ext cx="3657600" cy="578367"/>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fontAlgn="auto">
              <a:spcAft>
                <a:spcPts val="0"/>
              </a:spcAft>
              <a:buFont typeface="Arial" pitchFamily="34" charset="0"/>
              <a:buNone/>
            </a:pPr>
            <a:r>
              <a:rPr lang="el-GR" dirty="0" smtClean="0">
                <a:solidFill>
                  <a:srgbClr val="C00000"/>
                </a:solidFill>
              </a:rPr>
              <a:t>ΤΕΧΝΟΛΟΓΙΕΣ</a:t>
            </a:r>
            <a:endParaRPr lang="en-GB" dirty="0">
              <a:solidFill>
                <a:srgbClr val="C00000"/>
              </a:solidFill>
            </a:endParaRPr>
          </a:p>
        </p:txBody>
      </p:sp>
      <p:sp>
        <p:nvSpPr>
          <p:cNvPr id="9" name="Content Placeholder 2"/>
          <p:cNvSpPr txBox="1">
            <a:spLocks/>
          </p:cNvSpPr>
          <p:nvPr/>
        </p:nvSpPr>
        <p:spPr>
          <a:xfrm>
            <a:off x="4559877" y="2738017"/>
            <a:ext cx="4333297" cy="827766"/>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fontAlgn="auto">
              <a:spcAft>
                <a:spcPts val="0"/>
              </a:spcAft>
              <a:buFont typeface="Arial" pitchFamily="34" charset="0"/>
              <a:buNone/>
            </a:pPr>
            <a:r>
              <a:rPr lang="el-GR" dirty="0" smtClean="0">
                <a:solidFill>
                  <a:srgbClr val="C00000"/>
                </a:solidFill>
              </a:rPr>
              <a:t>ΔΙΑΔΙΚΑΣΙΑ ΛΗΨΗΣ ΑΠΟΦΑΣΕΩΝ</a:t>
            </a:r>
            <a:endParaRPr lang="en-GB" dirty="0">
              <a:solidFill>
                <a:srgbClr val="C00000"/>
              </a:solidFill>
            </a:endParaRPr>
          </a:p>
        </p:txBody>
      </p:sp>
      <p:sp>
        <p:nvSpPr>
          <p:cNvPr id="2" name="Down Arrow 1"/>
          <p:cNvSpPr/>
          <p:nvPr/>
        </p:nvSpPr>
        <p:spPr>
          <a:xfrm rot="2606760">
            <a:off x="2467517" y="1647868"/>
            <a:ext cx="667493" cy="997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9206633">
            <a:off x="5682477" y="1737530"/>
            <a:ext cx="667493" cy="902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112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ΚΟΣΤΟΣ ΠΑΡΑΓΩΓΗΣ ΗΛΕΚΤΡΙΣΜΟΥ</a:t>
            </a:r>
            <a:endParaRPr lang="el-GR" dirty="0"/>
          </a:p>
        </p:txBody>
      </p:sp>
      <p:sp>
        <p:nvSpPr>
          <p:cNvPr id="3" name="2 - Θέση περιεχομένου"/>
          <p:cNvSpPr>
            <a:spLocks noGrp="1"/>
          </p:cNvSpPr>
          <p:nvPr>
            <p:ph idx="1"/>
          </p:nvPr>
        </p:nvSpPr>
        <p:spPr/>
        <p:txBody>
          <a:bodyPr>
            <a:normAutofit/>
          </a:bodyPr>
          <a:lstStyle/>
          <a:p>
            <a:r>
              <a:rPr lang="el-GR" dirty="0" smtClean="0"/>
              <a:t>Αποτελείται από :</a:t>
            </a:r>
          </a:p>
          <a:p>
            <a:r>
              <a:rPr lang="el-GR" dirty="0" smtClean="0"/>
              <a:t>(1) ΜΕΤΑΒΛΗΤΟ ΚΟΣΤΟΣ – είναι κατά βάση το κόστος καυσίμου, αυξάνεται όσο αυξάνεται η ηλεκτροπαραγωγή</a:t>
            </a:r>
          </a:p>
          <a:p>
            <a:r>
              <a:rPr lang="el-GR" dirty="0" smtClean="0"/>
              <a:t>(2) ΣΤΑΘΕΡΟ ΚΟΣΤΟΣ ΛΕΙΤΟΥΡΓΙΑΣ – μισθοδοσία, σταθερό κόστος συντήρηση, κλπ.</a:t>
            </a:r>
          </a:p>
          <a:p>
            <a:r>
              <a:rPr lang="el-GR" dirty="0" smtClean="0"/>
              <a:t>(3) ΣΤΑΘΕΡΟ ΚΟΣΤΟΣ ΚΕΦΑΛΑΙΟΥ – το κόστος κατασκευής του σταθμού </a:t>
            </a:r>
            <a:r>
              <a:rPr lang="el-GR" dirty="0" err="1" smtClean="0"/>
              <a:t>ανηγμένο</a:t>
            </a:r>
            <a:r>
              <a:rPr lang="el-GR" dirty="0" smtClean="0"/>
              <a:t> στα έτη λειτουργίας με κάποιο επιτόκιο (</a:t>
            </a:r>
            <a:r>
              <a:rPr lang="en-US" dirty="0" smtClean="0"/>
              <a:t>weighted average cost of capital)</a:t>
            </a:r>
            <a:endParaRPr lang="el-GR" dirty="0"/>
          </a:p>
        </p:txBody>
      </p:sp>
    </p:spTree>
    <p:extLst>
      <p:ext uri="{BB962C8B-B14F-4D97-AF65-F5344CB8AC3E}">
        <p14:creationId xmlns:p14="http://schemas.microsoft.com/office/powerpoint/2010/main" val="3677595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03" name="Text Box 3"/>
          <p:cNvSpPr txBox="1">
            <a:spLocks noChangeArrowheads="1"/>
          </p:cNvSpPr>
          <p:nvPr/>
        </p:nvSpPr>
        <p:spPr bwMode="auto">
          <a:xfrm>
            <a:off x="179512" y="112425"/>
            <a:ext cx="5040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3200" dirty="0" smtClean="0">
                <a:solidFill>
                  <a:srgbClr val="C00000"/>
                </a:solidFill>
                <a:latin typeface="Cambria Math" panose="02040503050406030204" pitchFamily="18" charset="0"/>
                <a:ea typeface="Cambria Math" panose="02040503050406030204" pitchFamily="18" charset="0"/>
              </a:rPr>
              <a:t>ΠΛΑΙΣΙΟ ΣΧΕΔΙΑΣΜΟΥ ΑΠΕ</a:t>
            </a:r>
            <a:endParaRPr lang="en-US" altLang="en-US" sz="3200" dirty="0">
              <a:solidFill>
                <a:srgbClr val="C00000"/>
              </a:solidFill>
              <a:latin typeface="Cambria Math" panose="02040503050406030204" pitchFamily="18" charset="0"/>
              <a:ea typeface="Cambria Math" panose="02040503050406030204" pitchFamily="18" charset="0"/>
            </a:endParaRPr>
          </a:p>
        </p:txBody>
      </p:sp>
      <p:pic>
        <p:nvPicPr>
          <p:cNvPr id="972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492896"/>
            <a:ext cx="5074316" cy="423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253830" y="908720"/>
            <a:ext cx="3432970" cy="5217443"/>
          </a:xfrm>
        </p:spPr>
        <p:txBody>
          <a:bodyPr/>
          <a:lstStyle/>
          <a:p>
            <a:r>
              <a:rPr lang="el-GR" dirty="0"/>
              <a:t>ΣΥΜΒΑΤΙΚΟ ΣΥΣΤΗΜΑ</a:t>
            </a:r>
          </a:p>
          <a:p>
            <a:r>
              <a:rPr lang="el-GR" dirty="0"/>
              <a:t>ΔΙΚΤΥΟ ΗΛΕΚΤΡΙΣΜΟΥ</a:t>
            </a:r>
          </a:p>
          <a:p>
            <a:r>
              <a:rPr lang="el-GR" dirty="0" smtClean="0"/>
              <a:t>ΔΥΝΑΜΙΚΟ ΑΠΕ</a:t>
            </a:r>
          </a:p>
          <a:p>
            <a:r>
              <a:rPr lang="el-GR" dirty="0" smtClean="0"/>
              <a:t>ΧΩΡΟΘΕΤΗΣΗ</a:t>
            </a:r>
          </a:p>
          <a:p>
            <a:r>
              <a:rPr lang="el-GR" dirty="0" smtClean="0"/>
              <a:t>ΟΙΚΟΝΟΜΙΚΟΤΗΤΑ</a:t>
            </a:r>
          </a:p>
          <a:p>
            <a:r>
              <a:rPr lang="el-GR" dirty="0" smtClean="0"/>
              <a:t>ΠΕΡΙΒΑΛΛΟΝΤΙΚΕΣ ΕΠΙΠΤΩΣΕΙΣ</a:t>
            </a:r>
          </a:p>
          <a:p>
            <a:r>
              <a:rPr lang="el-GR" dirty="0" smtClean="0"/>
              <a:t>ΚΟΙΝΩΝΙΚΗ ΑΠΟΔΟΧΗ</a:t>
            </a:r>
            <a:endParaRPr lang="en-GB" dirty="0"/>
          </a:p>
        </p:txBody>
      </p:sp>
    </p:spTree>
    <p:extLst>
      <p:ext uri="{BB962C8B-B14F-4D97-AF65-F5344CB8AC3E}">
        <p14:creationId xmlns:p14="http://schemas.microsoft.com/office/powerpoint/2010/main" val="304208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850106"/>
          </a:xfrm>
        </p:spPr>
        <p:txBody>
          <a:bodyPr/>
          <a:lstStyle/>
          <a:p>
            <a:r>
              <a:rPr lang="el-GR" dirty="0" smtClean="0">
                <a:latin typeface="Cambria" pitchFamily="18" charset="0"/>
              </a:rPr>
              <a:t>ΑΠΕ – Οφέλη από την ανάπτυξη</a:t>
            </a:r>
            <a:endParaRPr lang="el-GR" dirty="0">
              <a:latin typeface="Cambria" pitchFamily="18" charset="0"/>
            </a:endParaRPr>
          </a:p>
        </p:txBody>
      </p:sp>
      <p:sp>
        <p:nvSpPr>
          <p:cNvPr id="3" name="2 - Θέση περιεχομένου"/>
          <p:cNvSpPr>
            <a:spLocks noGrp="1"/>
          </p:cNvSpPr>
          <p:nvPr>
            <p:ph idx="1"/>
          </p:nvPr>
        </p:nvSpPr>
        <p:spPr>
          <a:xfrm>
            <a:off x="457200" y="1166018"/>
            <a:ext cx="8229600" cy="5691982"/>
          </a:xfrm>
        </p:spPr>
        <p:txBody>
          <a:bodyPr>
            <a:noAutofit/>
          </a:bodyPr>
          <a:lstStyle/>
          <a:p>
            <a:r>
              <a:rPr lang="el-GR" sz="2800" dirty="0" smtClean="0">
                <a:latin typeface="Cambria" pitchFamily="18" charset="0"/>
              </a:rPr>
              <a:t>Μείωση του κόστους προμήθειας της ηλεκτρικής ενέργειας</a:t>
            </a:r>
          </a:p>
          <a:p>
            <a:r>
              <a:rPr lang="el-GR" sz="2800" dirty="0" smtClean="0">
                <a:latin typeface="Cambria" pitchFamily="18" charset="0"/>
              </a:rPr>
              <a:t>Οφέλη στην Εθνική Οικονομία - Αύξηση του ΑΕΠ, αύξηση κρατικών εσόδων, κλπ.</a:t>
            </a:r>
          </a:p>
          <a:p>
            <a:r>
              <a:rPr lang="el-GR" sz="2800" dirty="0" smtClean="0">
                <a:latin typeface="Cambria" pitchFamily="18" charset="0"/>
              </a:rPr>
              <a:t>Περιφερειακή ανάπτυξη – έσοδα στις τοπικές κοινωνίες</a:t>
            </a:r>
          </a:p>
          <a:p>
            <a:r>
              <a:rPr lang="el-GR" sz="2800" dirty="0" smtClean="0">
                <a:latin typeface="Cambria" pitchFamily="18" charset="0"/>
              </a:rPr>
              <a:t>Απασχόληση – νέες θέσεις εργασίας</a:t>
            </a:r>
          </a:p>
          <a:p>
            <a:r>
              <a:rPr lang="el-GR" sz="2800" dirty="0" smtClean="0">
                <a:latin typeface="Cambria" pitchFamily="18" charset="0"/>
              </a:rPr>
              <a:t>Μείωση ρύπανσης </a:t>
            </a:r>
          </a:p>
          <a:p>
            <a:r>
              <a:rPr lang="el-GR" sz="2800" dirty="0" smtClean="0">
                <a:latin typeface="Cambria" pitchFamily="18" charset="0"/>
              </a:rPr>
              <a:t>Μείωση εκπομπών </a:t>
            </a:r>
            <a:r>
              <a:rPr lang="en-US" sz="2800" dirty="0" smtClean="0">
                <a:latin typeface="Cambria" pitchFamily="18" charset="0"/>
              </a:rPr>
              <a:t>CO2 – </a:t>
            </a:r>
            <a:r>
              <a:rPr lang="el-GR" sz="2800" dirty="0" smtClean="0">
                <a:latin typeface="Cambria" pitchFamily="18" charset="0"/>
              </a:rPr>
              <a:t>αποφυγή αγοράς δικαιωμάτων εκπομπής </a:t>
            </a:r>
            <a:r>
              <a:rPr lang="en-US" sz="2800" dirty="0" smtClean="0">
                <a:latin typeface="Cambria" pitchFamily="18" charset="0"/>
              </a:rPr>
              <a:t>CO2</a:t>
            </a:r>
            <a:endParaRPr lang="el-GR" sz="2800" dirty="0" smtClean="0">
              <a:latin typeface="Cambria" pitchFamily="18" charset="0"/>
            </a:endParaRPr>
          </a:p>
          <a:p>
            <a:r>
              <a:rPr lang="el-GR" sz="2800" dirty="0" smtClean="0">
                <a:latin typeface="Cambria" pitchFamily="18" charset="0"/>
              </a:rPr>
              <a:t>Μείωση εξάρτησης από εισαγόμενα καύσιμα</a:t>
            </a:r>
          </a:p>
          <a:p>
            <a:r>
              <a:rPr lang="el-GR" sz="2800" dirty="0" smtClean="0">
                <a:latin typeface="Cambria" pitchFamily="18" charset="0"/>
              </a:rPr>
              <a:t>Εξοικονόμηση λιγνίτη</a:t>
            </a:r>
            <a:endParaRPr lang="en-US" sz="2800" dirty="0" smtClean="0">
              <a:latin typeface="Cambria" pitchFamily="18" charset="0"/>
            </a:endParaRPr>
          </a:p>
          <a:p>
            <a:endParaRPr lang="el-GR" sz="2800" dirty="0">
              <a:latin typeface="Cambria" pitchFamily="18" charset="0"/>
            </a:endParaRPr>
          </a:p>
        </p:txBody>
      </p:sp>
    </p:spTree>
    <p:extLst>
      <p:ext uri="{BB962C8B-B14F-4D97-AF65-F5344CB8AC3E}">
        <p14:creationId xmlns:p14="http://schemas.microsoft.com/office/powerpoint/2010/main" val="3976149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ΑΙΟΛΙΚΟ ΠΑΡΚΟ 50 </a:t>
            </a:r>
            <a:r>
              <a:rPr lang="en-US" dirty="0" smtClean="0"/>
              <a:t>MW</a:t>
            </a:r>
            <a:endParaRPr lang="el-GR" dirty="0"/>
          </a:p>
        </p:txBody>
      </p:sp>
      <p:sp>
        <p:nvSpPr>
          <p:cNvPr id="3" name="2 - Θέση περιεχομένου"/>
          <p:cNvSpPr>
            <a:spLocks noGrp="1"/>
          </p:cNvSpPr>
          <p:nvPr>
            <p:ph idx="1"/>
          </p:nvPr>
        </p:nvSpPr>
        <p:spPr>
          <a:xfrm>
            <a:off x="251520" y="1600200"/>
            <a:ext cx="8640960" cy="4525963"/>
          </a:xfrm>
        </p:spPr>
        <p:txBody>
          <a:bodyPr>
            <a:normAutofit/>
          </a:bodyPr>
          <a:lstStyle/>
          <a:p>
            <a:r>
              <a:rPr lang="el-GR" dirty="0" smtClean="0"/>
              <a:t>ΚΟΣΤΟΣ ΚΑΤΑΣΚΕΥΗΣ      55 εκατομμύρια Ευρώ</a:t>
            </a:r>
          </a:p>
          <a:p>
            <a:r>
              <a:rPr lang="el-GR" dirty="0" smtClean="0"/>
              <a:t>                                             (1 Μ Ευρώ / 1 </a:t>
            </a:r>
            <a:r>
              <a:rPr lang="en-US" dirty="0" smtClean="0"/>
              <a:t>MW )</a:t>
            </a:r>
          </a:p>
          <a:p>
            <a:r>
              <a:rPr lang="el-GR" dirty="0" smtClean="0"/>
              <a:t>ΚΟΣΤΟΣ ΛΕΙΤΟΥΡΓΙΑΣ        1 εκατ. Ευρώ/έτος</a:t>
            </a:r>
          </a:p>
          <a:p>
            <a:endParaRPr lang="el-GR" dirty="0"/>
          </a:p>
          <a:p>
            <a:r>
              <a:rPr lang="el-GR" dirty="0" smtClean="0"/>
              <a:t>ΑΠΑΣΧΟΛΗΣΗ			10-12 άτομα</a:t>
            </a:r>
          </a:p>
          <a:p>
            <a:endParaRPr lang="el-GR" dirty="0" smtClean="0"/>
          </a:p>
          <a:p>
            <a:r>
              <a:rPr lang="el-GR" dirty="0" smtClean="0"/>
              <a:t>128,000 </a:t>
            </a:r>
            <a:r>
              <a:rPr lang="el-GR" dirty="0" err="1" smtClean="0"/>
              <a:t>τόννοι</a:t>
            </a:r>
            <a:r>
              <a:rPr lang="el-GR" dirty="0" smtClean="0"/>
              <a:t>/έτος  </a:t>
            </a:r>
            <a:r>
              <a:rPr lang="en-US" dirty="0" smtClean="0"/>
              <a:t>CO2</a:t>
            </a:r>
            <a:endParaRPr lang="el-GR" dirty="0" smtClean="0"/>
          </a:p>
          <a:p>
            <a:r>
              <a:rPr lang="el-GR" dirty="0" smtClean="0"/>
              <a:t>2300 </a:t>
            </a:r>
            <a:r>
              <a:rPr lang="el-GR" dirty="0" err="1" smtClean="0"/>
              <a:t>τόννοι</a:t>
            </a:r>
            <a:r>
              <a:rPr lang="el-GR" dirty="0" smtClean="0"/>
              <a:t>/έτος </a:t>
            </a:r>
            <a:r>
              <a:rPr lang="en-US" dirty="0" smtClean="0"/>
              <a:t>SO2</a:t>
            </a:r>
            <a:endParaRPr lang="el-GR" dirty="0" smtClean="0"/>
          </a:p>
          <a:p>
            <a:r>
              <a:rPr lang="el-GR" dirty="0" smtClean="0"/>
              <a:t>180 </a:t>
            </a:r>
            <a:r>
              <a:rPr lang="el-GR" dirty="0" err="1" smtClean="0"/>
              <a:t>τόννοι</a:t>
            </a:r>
            <a:r>
              <a:rPr lang="el-GR" dirty="0" smtClean="0"/>
              <a:t>/έτος ΝΟ</a:t>
            </a:r>
            <a:r>
              <a:rPr lang="en-US" dirty="0" smtClean="0"/>
              <a:t>x</a:t>
            </a:r>
            <a:endParaRPr lang="el-GR" dirty="0" smtClean="0"/>
          </a:p>
          <a:p>
            <a:r>
              <a:rPr lang="el-GR" dirty="0" smtClean="0"/>
              <a:t>120 </a:t>
            </a:r>
            <a:r>
              <a:rPr lang="el-GR" dirty="0" err="1" smtClean="0"/>
              <a:t>τόννοι</a:t>
            </a:r>
            <a:r>
              <a:rPr lang="el-GR" dirty="0" smtClean="0"/>
              <a:t>/έτος αιωρούμενα σωματίδια</a:t>
            </a:r>
            <a:endParaRPr lang="en-US" dirty="0" smtClean="0"/>
          </a:p>
        </p:txBody>
      </p:sp>
    </p:spTree>
    <p:extLst>
      <p:ext uri="{BB962C8B-B14F-4D97-AF65-F5344CB8AC3E}">
        <p14:creationId xmlns:p14="http://schemas.microsoft.com/office/powerpoint/2010/main" val="2189936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8706" name="Text Box 2"/>
          <p:cNvSpPr txBox="1">
            <a:spLocks noChangeArrowheads="1"/>
          </p:cNvSpPr>
          <p:nvPr/>
        </p:nvSpPr>
        <p:spPr bwMode="auto">
          <a:xfrm>
            <a:off x="323850" y="5876925"/>
            <a:ext cx="7488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 name="Title 6"/>
          <p:cNvSpPr>
            <a:spLocks noGrp="1"/>
          </p:cNvSpPr>
          <p:nvPr>
            <p:ph type="title"/>
          </p:nvPr>
        </p:nvSpPr>
        <p:spPr>
          <a:xfrm>
            <a:off x="17525" y="8353"/>
            <a:ext cx="9126475" cy="529136"/>
          </a:xfrm>
          <a:solidFill>
            <a:srgbClr val="FFFF00"/>
          </a:solidFill>
        </p:spPr>
        <p:txBody>
          <a:bodyPr>
            <a:noAutofit/>
          </a:bodyPr>
          <a:lstStyle/>
          <a:p>
            <a:pPr algn="ctr"/>
            <a:r>
              <a:rPr lang="el-GR" altLang="en-US" sz="3200" dirty="0" smtClean="0">
                <a:latin typeface="Times New Roman" pitchFamily="18" charset="0"/>
              </a:rPr>
              <a:t>ΣΧΕΔΙΑΣΜΟΣ ΣΥΣΤΗΜΑΤΩΝ ΑΠΕ [1/2]</a:t>
            </a:r>
            <a:endParaRPr lang="en-GB" sz="3200" dirty="0"/>
          </a:p>
        </p:txBody>
      </p:sp>
      <p:sp>
        <p:nvSpPr>
          <p:cNvPr id="8" name="Text Placeholder 7"/>
          <p:cNvSpPr>
            <a:spLocks noGrp="1"/>
          </p:cNvSpPr>
          <p:nvPr>
            <p:ph type="body" idx="1"/>
          </p:nvPr>
        </p:nvSpPr>
        <p:spPr>
          <a:xfrm>
            <a:off x="410369" y="980728"/>
            <a:ext cx="3657600" cy="504056"/>
          </a:xfrm>
          <a:solidFill>
            <a:srgbClr val="FFC000"/>
          </a:solidFill>
        </p:spPr>
        <p:txBody>
          <a:bodyPr>
            <a:noAutofit/>
          </a:bodyPr>
          <a:lstStyle/>
          <a:p>
            <a:r>
              <a:rPr lang="el-GR" sz="2800" b="1" dirty="0" smtClean="0"/>
              <a:t>ΕΠΙΠΕΔΟ ΕΡΓΟΥ</a:t>
            </a:r>
            <a:endParaRPr lang="en-GB" sz="2800" b="1" dirty="0"/>
          </a:p>
        </p:txBody>
      </p:sp>
      <p:sp>
        <p:nvSpPr>
          <p:cNvPr id="9" name="Content Placeholder 8"/>
          <p:cNvSpPr>
            <a:spLocks noGrp="1"/>
          </p:cNvSpPr>
          <p:nvPr>
            <p:ph sz="half" idx="2"/>
          </p:nvPr>
        </p:nvSpPr>
        <p:spPr>
          <a:xfrm>
            <a:off x="410369" y="1556792"/>
            <a:ext cx="3657600" cy="2592288"/>
          </a:xfrm>
          <a:solidFill>
            <a:schemeClr val="accent3">
              <a:lumMod val="20000"/>
              <a:lumOff val="80000"/>
            </a:schemeClr>
          </a:solidFill>
          <a:ln>
            <a:solidFill>
              <a:schemeClr val="accent1"/>
            </a:solidFill>
          </a:ln>
        </p:spPr>
        <p:txBody>
          <a:bodyPr/>
          <a:lstStyle/>
          <a:p>
            <a:r>
              <a:rPr lang="el-GR" dirty="0" smtClean="0"/>
              <a:t>ΤΕΧΝΟΛΟΓΙΑ</a:t>
            </a:r>
            <a:endParaRPr lang="en-GB" dirty="0" smtClean="0"/>
          </a:p>
          <a:p>
            <a:r>
              <a:rPr lang="el-GR" dirty="0" smtClean="0"/>
              <a:t>ΟΙΚΟΝΟΜΙΑ</a:t>
            </a:r>
            <a:endParaRPr lang="en-GB" dirty="0" smtClean="0"/>
          </a:p>
          <a:p>
            <a:r>
              <a:rPr lang="el-GR" dirty="0" smtClean="0"/>
              <a:t>ΠΕΡΙΒΑΛΛΟΝ</a:t>
            </a:r>
            <a:endParaRPr lang="en-GB" dirty="0" smtClean="0"/>
          </a:p>
          <a:p>
            <a:r>
              <a:rPr lang="el-GR" dirty="0" smtClean="0"/>
              <a:t>ΚΟΙΝΩΝΙΑ</a:t>
            </a:r>
            <a:endParaRPr lang="en-GB" dirty="0" smtClean="0"/>
          </a:p>
          <a:p>
            <a:pPr marL="0" indent="0">
              <a:buNone/>
            </a:pPr>
            <a:r>
              <a:rPr lang="en-GB" i="1" dirty="0" smtClean="0">
                <a:solidFill>
                  <a:srgbClr val="C00000"/>
                </a:solidFill>
              </a:rPr>
              <a:t>SUSTAINABILITY DECOMPOSITION</a:t>
            </a:r>
            <a:endParaRPr lang="en-GB" i="1" dirty="0">
              <a:solidFill>
                <a:srgbClr val="C00000"/>
              </a:solidFill>
            </a:endParaRPr>
          </a:p>
        </p:txBody>
      </p:sp>
      <p:sp>
        <p:nvSpPr>
          <p:cNvPr id="10" name="Text Placeholder 9"/>
          <p:cNvSpPr>
            <a:spLocks noGrp="1"/>
          </p:cNvSpPr>
          <p:nvPr>
            <p:ph type="body" sz="quarter" idx="3"/>
          </p:nvPr>
        </p:nvSpPr>
        <p:spPr>
          <a:xfrm>
            <a:off x="4822352" y="980728"/>
            <a:ext cx="4070127" cy="504056"/>
          </a:xfrm>
          <a:solidFill>
            <a:srgbClr val="FFC000"/>
          </a:solidFill>
        </p:spPr>
        <p:txBody>
          <a:bodyPr>
            <a:noAutofit/>
          </a:bodyPr>
          <a:lstStyle/>
          <a:p>
            <a:r>
              <a:rPr lang="el-GR" sz="2800" b="1" dirty="0" smtClean="0"/>
              <a:t>ΕΠΙΠΕΔΟ ΚΟΙΝΩΝΙΑΣ</a:t>
            </a:r>
            <a:endParaRPr lang="en-GB" sz="2800" b="1" dirty="0"/>
          </a:p>
        </p:txBody>
      </p:sp>
      <p:sp>
        <p:nvSpPr>
          <p:cNvPr id="11" name="Content Placeholder 10"/>
          <p:cNvSpPr>
            <a:spLocks noGrp="1"/>
          </p:cNvSpPr>
          <p:nvPr>
            <p:ph sz="quarter" idx="4"/>
          </p:nvPr>
        </p:nvSpPr>
        <p:spPr>
          <a:xfrm>
            <a:off x="4788024" y="1548195"/>
            <a:ext cx="4104456" cy="2592288"/>
          </a:xfrm>
          <a:solidFill>
            <a:schemeClr val="accent3">
              <a:lumMod val="20000"/>
              <a:lumOff val="80000"/>
            </a:schemeClr>
          </a:solidFill>
          <a:ln>
            <a:solidFill>
              <a:schemeClr val="accent1"/>
            </a:solidFill>
          </a:ln>
        </p:spPr>
        <p:txBody>
          <a:bodyPr>
            <a:normAutofit fontScale="92500" lnSpcReduction="10000"/>
          </a:bodyPr>
          <a:lstStyle/>
          <a:p>
            <a:r>
              <a:rPr lang="el-GR" dirty="0" smtClean="0"/>
              <a:t>ΕΙΣΡΟΕΣ</a:t>
            </a:r>
            <a:endParaRPr lang="en-GB" dirty="0" smtClean="0"/>
          </a:p>
          <a:p>
            <a:r>
              <a:rPr lang="el-GR" dirty="0" smtClean="0"/>
              <a:t>ΑΠΟΤΙΜΗΣΕΙΣ </a:t>
            </a:r>
            <a:r>
              <a:rPr lang="en-GB" dirty="0" smtClean="0"/>
              <a:t>&amp; </a:t>
            </a:r>
            <a:r>
              <a:rPr lang="el-GR" dirty="0" smtClean="0"/>
              <a:t>ΑΠΟΦΑΣΕΙΣ</a:t>
            </a:r>
            <a:endParaRPr lang="en-GB" dirty="0" smtClean="0"/>
          </a:p>
          <a:p>
            <a:pPr marL="0" indent="0">
              <a:buNone/>
            </a:pPr>
            <a:endParaRPr lang="el-GR" i="1" dirty="0" smtClean="0"/>
          </a:p>
          <a:p>
            <a:pPr marL="0" indent="0">
              <a:buNone/>
            </a:pPr>
            <a:r>
              <a:rPr lang="en-GB" i="1" dirty="0" smtClean="0">
                <a:solidFill>
                  <a:srgbClr val="C00000"/>
                </a:solidFill>
              </a:rPr>
              <a:t>SOCIO-ECONOMIC DECOMPOSITION OF DECISION MAKING</a:t>
            </a:r>
            <a:endParaRPr lang="en-GB" i="1" dirty="0">
              <a:solidFill>
                <a:srgbClr val="C00000"/>
              </a:solidFill>
            </a:endParaRPr>
          </a:p>
        </p:txBody>
      </p:sp>
      <p:sp>
        <p:nvSpPr>
          <p:cNvPr id="15" name="Content Placeholder 8"/>
          <p:cNvSpPr txBox="1">
            <a:spLocks/>
          </p:cNvSpPr>
          <p:nvPr/>
        </p:nvSpPr>
        <p:spPr>
          <a:xfrm>
            <a:off x="323850" y="4330789"/>
            <a:ext cx="3744119" cy="2160240"/>
          </a:xfrm>
          <a:prstGeom prst="rect">
            <a:avLst/>
          </a:prstGeom>
          <a:solidFill>
            <a:srgbClr val="FFFFCC"/>
          </a:solidFill>
          <a:ln>
            <a:solidFill>
              <a:schemeClr val="accent1"/>
            </a:solidFill>
          </a:ln>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fontAlgn="auto">
              <a:spcAft>
                <a:spcPts val="0"/>
              </a:spcAft>
              <a:buNone/>
            </a:pPr>
            <a:r>
              <a:rPr lang="el-GR" sz="2000" b="1" dirty="0" smtClean="0"/>
              <a:t>ΠΟΛΎ-ΚΡΙΤΗΡΙΑΚΕΣ ΜΕΘΟΔΟΙ</a:t>
            </a:r>
            <a:endParaRPr lang="en-GB" sz="2000" b="1" dirty="0" smtClean="0"/>
          </a:p>
          <a:p>
            <a:pPr fontAlgn="auto">
              <a:spcAft>
                <a:spcPts val="0"/>
              </a:spcAft>
            </a:pPr>
            <a:r>
              <a:rPr lang="en-GB" dirty="0" smtClean="0"/>
              <a:t>MAUT</a:t>
            </a:r>
          </a:p>
          <a:p>
            <a:pPr fontAlgn="auto">
              <a:spcAft>
                <a:spcPts val="0"/>
              </a:spcAft>
            </a:pPr>
            <a:r>
              <a:rPr lang="el-GR" dirty="0" smtClean="0"/>
              <a:t>ΥΠΕΡΟΧΗΣ/</a:t>
            </a:r>
            <a:r>
              <a:rPr lang="en-GB" dirty="0" smtClean="0"/>
              <a:t>OUTRANKING</a:t>
            </a:r>
          </a:p>
          <a:p>
            <a:pPr fontAlgn="auto">
              <a:spcAft>
                <a:spcPts val="0"/>
              </a:spcAft>
            </a:pPr>
            <a:r>
              <a:rPr lang="en-GB" dirty="0" smtClean="0"/>
              <a:t>AHP</a:t>
            </a:r>
            <a:endParaRPr lang="en-GB" dirty="0"/>
          </a:p>
        </p:txBody>
      </p:sp>
      <p:sp>
        <p:nvSpPr>
          <p:cNvPr id="16" name="Content Placeholder 10"/>
          <p:cNvSpPr txBox="1">
            <a:spLocks/>
          </p:cNvSpPr>
          <p:nvPr/>
        </p:nvSpPr>
        <p:spPr>
          <a:xfrm>
            <a:off x="4801166" y="4235636"/>
            <a:ext cx="4091314" cy="2255394"/>
          </a:xfrm>
          <a:prstGeom prst="rect">
            <a:avLst/>
          </a:prstGeom>
          <a:solidFill>
            <a:srgbClr val="FFFFCC"/>
          </a:solidFill>
          <a:ln>
            <a:solidFill>
              <a:schemeClr val="accent1"/>
            </a:solidFill>
          </a:ln>
        </p:spPr>
        <p:txBody>
          <a:bodyPr vert="horz" lIns="91440" tIns="45720" rIns="91440" bIns="45720" rtlCol="0" anchor="t"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fontAlgn="auto">
              <a:spcAft>
                <a:spcPts val="0"/>
              </a:spcAft>
              <a:buNone/>
            </a:pPr>
            <a:r>
              <a:rPr lang="el-GR" sz="2900" b="1" dirty="0" smtClean="0"/>
              <a:t>ΤΕΧΝΙΚΕΣ ΔΙΑΒΟΥΛΕΥΣΗΣ</a:t>
            </a:r>
            <a:endParaRPr lang="en-GB" sz="2900" b="1" dirty="0" smtClean="0"/>
          </a:p>
          <a:p>
            <a:pPr fontAlgn="auto">
              <a:spcAft>
                <a:spcPts val="0"/>
              </a:spcAft>
            </a:pPr>
            <a:r>
              <a:rPr lang="en-GB" dirty="0" smtClean="0"/>
              <a:t>VALUES</a:t>
            </a:r>
          </a:p>
          <a:p>
            <a:pPr fontAlgn="auto">
              <a:spcAft>
                <a:spcPts val="0"/>
              </a:spcAft>
            </a:pPr>
            <a:r>
              <a:rPr lang="en-GB" dirty="0" smtClean="0"/>
              <a:t>JUDGMENTS</a:t>
            </a:r>
          </a:p>
          <a:p>
            <a:pPr fontAlgn="auto">
              <a:spcAft>
                <a:spcPts val="0"/>
              </a:spcAft>
            </a:pPr>
            <a:r>
              <a:rPr lang="en-GB" dirty="0" smtClean="0"/>
              <a:t>OPINIONS</a:t>
            </a:r>
          </a:p>
          <a:p>
            <a:pPr fontAlgn="auto">
              <a:spcAft>
                <a:spcPts val="0"/>
              </a:spcAft>
            </a:pPr>
            <a:r>
              <a:rPr lang="en-GB" dirty="0" smtClean="0"/>
              <a:t>PRIORITIES</a:t>
            </a:r>
          </a:p>
          <a:p>
            <a:pPr fontAlgn="auto">
              <a:spcAft>
                <a:spcPts val="0"/>
              </a:spcAft>
            </a:pPr>
            <a:r>
              <a:rPr lang="en-GB" dirty="0" smtClean="0"/>
              <a:t>CONFLICTS</a:t>
            </a:r>
          </a:p>
          <a:p>
            <a:pPr fontAlgn="auto">
              <a:spcAft>
                <a:spcPts val="0"/>
              </a:spcAft>
            </a:pPr>
            <a:r>
              <a:rPr lang="en-GB" dirty="0" smtClean="0"/>
              <a:t>WEIGHTS</a:t>
            </a:r>
          </a:p>
          <a:p>
            <a:pPr fontAlgn="auto">
              <a:spcAft>
                <a:spcPts val="0"/>
              </a:spcAft>
            </a:pPr>
            <a:r>
              <a:rPr lang="en-GB" dirty="0" smtClean="0"/>
              <a:t>ARGUMENTS</a:t>
            </a:r>
          </a:p>
        </p:txBody>
      </p:sp>
    </p:spTree>
    <p:extLst>
      <p:ext uri="{BB962C8B-B14F-4D97-AF65-F5344CB8AC3E}">
        <p14:creationId xmlns:p14="http://schemas.microsoft.com/office/powerpoint/2010/main" val="2916570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0754" name="Text Box 2"/>
          <p:cNvSpPr txBox="1">
            <a:spLocks noChangeArrowheads="1"/>
          </p:cNvSpPr>
          <p:nvPr/>
        </p:nvSpPr>
        <p:spPr bwMode="auto">
          <a:xfrm>
            <a:off x="323850" y="5876925"/>
            <a:ext cx="7488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itle 1"/>
          <p:cNvSpPr>
            <a:spLocks noGrp="1"/>
          </p:cNvSpPr>
          <p:nvPr>
            <p:ph type="title"/>
          </p:nvPr>
        </p:nvSpPr>
        <p:spPr>
          <a:xfrm>
            <a:off x="287524" y="260648"/>
            <a:ext cx="8568952" cy="648072"/>
          </a:xfrm>
          <a:solidFill>
            <a:srgbClr val="FFFF00"/>
          </a:solidFill>
        </p:spPr>
        <p:txBody>
          <a:bodyPr>
            <a:normAutofit/>
          </a:bodyPr>
          <a:lstStyle/>
          <a:p>
            <a:r>
              <a:rPr lang="el-GR" altLang="en-US" sz="3200" dirty="0">
                <a:latin typeface="Times New Roman" pitchFamily="18" charset="0"/>
              </a:rPr>
              <a:t>ΣΧΕΔΙΑΣΜΟΣ</a:t>
            </a:r>
            <a:r>
              <a:rPr lang="el-GR" altLang="en-US" dirty="0">
                <a:latin typeface="Times New Roman" pitchFamily="18" charset="0"/>
              </a:rPr>
              <a:t> </a:t>
            </a:r>
            <a:r>
              <a:rPr lang="el-GR" altLang="en-US" sz="3200" dirty="0">
                <a:latin typeface="Times New Roman" pitchFamily="18" charset="0"/>
              </a:rPr>
              <a:t>ΣΥΣΤΗΜΑΤΩΝ</a:t>
            </a:r>
            <a:r>
              <a:rPr lang="el-GR" altLang="en-US" dirty="0">
                <a:latin typeface="Times New Roman" pitchFamily="18" charset="0"/>
              </a:rPr>
              <a:t> </a:t>
            </a:r>
            <a:r>
              <a:rPr lang="el-GR" altLang="en-US" sz="3200" dirty="0">
                <a:latin typeface="Times New Roman" pitchFamily="18" charset="0"/>
              </a:rPr>
              <a:t>ΑΠΕ</a:t>
            </a:r>
            <a:r>
              <a:rPr lang="el-GR" altLang="en-US" dirty="0">
                <a:latin typeface="Times New Roman" pitchFamily="18" charset="0"/>
              </a:rPr>
              <a:t> </a:t>
            </a:r>
            <a:r>
              <a:rPr lang="el-GR" altLang="en-US" sz="3200" dirty="0">
                <a:latin typeface="Times New Roman" pitchFamily="18" charset="0"/>
              </a:rPr>
              <a:t>[2/2]</a:t>
            </a:r>
            <a:endParaRPr lang="en-GB" sz="3200" dirty="0">
              <a:latin typeface="Times New Roman" pitchFamily="18" charset="0"/>
            </a:endParaRPr>
          </a:p>
        </p:txBody>
      </p:sp>
      <p:sp>
        <p:nvSpPr>
          <p:cNvPr id="3" name="Text Placeholder 2"/>
          <p:cNvSpPr>
            <a:spLocks noGrp="1"/>
          </p:cNvSpPr>
          <p:nvPr>
            <p:ph type="body" idx="1"/>
          </p:nvPr>
        </p:nvSpPr>
        <p:spPr>
          <a:xfrm>
            <a:off x="323850" y="1340768"/>
            <a:ext cx="3657600" cy="1368152"/>
          </a:xfrm>
          <a:solidFill>
            <a:srgbClr val="FFFFCC"/>
          </a:solidFill>
          <a:ln>
            <a:solidFill>
              <a:schemeClr val="accent1"/>
            </a:solidFill>
          </a:ln>
        </p:spPr>
        <p:txBody>
          <a:bodyPr>
            <a:normAutofit/>
          </a:bodyPr>
          <a:lstStyle/>
          <a:p>
            <a:pPr algn="ctr"/>
            <a:r>
              <a:rPr lang="el-GR" sz="2800" dirty="0" smtClean="0">
                <a:solidFill>
                  <a:srgbClr val="C00000"/>
                </a:solidFill>
                <a:latin typeface="+mn-lt"/>
              </a:rPr>
              <a:t>ΠΟΛΥΚΡΙΤΗΡΙΑΚΕΣ ΜΕΘΟΔΟΙ</a:t>
            </a:r>
            <a:endParaRPr lang="en-GB" sz="2800" dirty="0">
              <a:solidFill>
                <a:srgbClr val="C00000"/>
              </a:solidFill>
              <a:latin typeface="+mn-lt"/>
            </a:endParaRPr>
          </a:p>
        </p:txBody>
      </p:sp>
      <p:sp>
        <p:nvSpPr>
          <p:cNvPr id="4" name="Content Placeholder 3"/>
          <p:cNvSpPr>
            <a:spLocks noGrp="1"/>
          </p:cNvSpPr>
          <p:nvPr>
            <p:ph sz="half" idx="2"/>
          </p:nvPr>
        </p:nvSpPr>
        <p:spPr>
          <a:xfrm>
            <a:off x="410369" y="3012281"/>
            <a:ext cx="3657600" cy="3048000"/>
          </a:xfrm>
          <a:solidFill>
            <a:srgbClr val="FFFFCC"/>
          </a:solidFill>
          <a:ln>
            <a:solidFill>
              <a:schemeClr val="accent1"/>
            </a:solidFill>
          </a:ln>
        </p:spPr>
        <p:txBody>
          <a:bodyPr>
            <a:normAutofit lnSpcReduction="10000"/>
          </a:bodyPr>
          <a:lstStyle/>
          <a:p>
            <a:r>
              <a:rPr lang="en-GB" dirty="0" smtClean="0"/>
              <a:t>MULTI-ATTRIBUTE UTILITY METHODS</a:t>
            </a:r>
          </a:p>
          <a:p>
            <a:r>
              <a:rPr lang="en-GB" dirty="0" smtClean="0"/>
              <a:t>OUTRANKING METHODS</a:t>
            </a:r>
          </a:p>
          <a:p>
            <a:r>
              <a:rPr lang="en-GB" dirty="0" smtClean="0"/>
              <a:t>PROGRAMMING METHODS</a:t>
            </a:r>
          </a:p>
          <a:p>
            <a:r>
              <a:rPr lang="en-GB" dirty="0" smtClean="0"/>
              <a:t>AHP</a:t>
            </a:r>
          </a:p>
          <a:p>
            <a:r>
              <a:rPr lang="en-GB" dirty="0" smtClean="0"/>
              <a:t>…</a:t>
            </a:r>
            <a:endParaRPr lang="en-GB" dirty="0"/>
          </a:p>
        </p:txBody>
      </p:sp>
      <p:sp>
        <p:nvSpPr>
          <p:cNvPr id="5" name="Text Placeholder 4"/>
          <p:cNvSpPr>
            <a:spLocks noGrp="1"/>
          </p:cNvSpPr>
          <p:nvPr>
            <p:ph type="body" sz="quarter" idx="3"/>
          </p:nvPr>
        </p:nvSpPr>
        <p:spPr>
          <a:xfrm>
            <a:off x="4716016" y="1340768"/>
            <a:ext cx="3657600" cy="1368152"/>
          </a:xfrm>
          <a:solidFill>
            <a:srgbClr val="FFFFCC"/>
          </a:solidFill>
          <a:ln>
            <a:solidFill>
              <a:schemeClr val="accent1"/>
            </a:solidFill>
          </a:ln>
        </p:spPr>
        <p:txBody>
          <a:bodyPr>
            <a:normAutofit/>
          </a:bodyPr>
          <a:lstStyle/>
          <a:p>
            <a:pPr algn="ctr"/>
            <a:r>
              <a:rPr lang="el-GR" sz="2800" dirty="0" smtClean="0">
                <a:solidFill>
                  <a:srgbClr val="C00000"/>
                </a:solidFill>
                <a:latin typeface="+mn-lt"/>
              </a:rPr>
              <a:t>ΤΕΧΝΙΚΕΣ ΔΗΜΟΣΙΑΣ ΔΙΑΒΟΥΛΕΥΣΗΣ</a:t>
            </a:r>
            <a:endParaRPr lang="en-GB" sz="2800" dirty="0">
              <a:solidFill>
                <a:srgbClr val="C00000"/>
              </a:solidFill>
              <a:latin typeface="+mn-lt"/>
            </a:endParaRPr>
          </a:p>
        </p:txBody>
      </p:sp>
      <p:sp>
        <p:nvSpPr>
          <p:cNvPr id="6" name="Content Placeholder 5"/>
          <p:cNvSpPr>
            <a:spLocks noGrp="1"/>
          </p:cNvSpPr>
          <p:nvPr>
            <p:ph sz="quarter" idx="4"/>
          </p:nvPr>
        </p:nvSpPr>
        <p:spPr>
          <a:xfrm>
            <a:off x="4860032" y="3039175"/>
            <a:ext cx="3657600" cy="3048000"/>
          </a:xfrm>
          <a:solidFill>
            <a:srgbClr val="FFFFCC"/>
          </a:solidFill>
          <a:ln>
            <a:solidFill>
              <a:schemeClr val="accent1"/>
            </a:solidFill>
          </a:ln>
        </p:spPr>
        <p:txBody>
          <a:bodyPr/>
          <a:lstStyle/>
          <a:p>
            <a:r>
              <a:rPr lang="en-GB" dirty="0" smtClean="0"/>
              <a:t>WEIGHT ELICITATION</a:t>
            </a:r>
          </a:p>
          <a:p>
            <a:r>
              <a:rPr lang="en-GB" dirty="0" smtClean="0"/>
              <a:t>OPINION SURVEYS</a:t>
            </a:r>
          </a:p>
          <a:p>
            <a:r>
              <a:rPr lang="en-GB" dirty="0" smtClean="0"/>
              <a:t>ADVISORY BOARDS</a:t>
            </a:r>
          </a:p>
          <a:p>
            <a:r>
              <a:rPr lang="en-GB" dirty="0" smtClean="0"/>
              <a:t>FOCUS GROUPS</a:t>
            </a:r>
          </a:p>
          <a:p>
            <a:r>
              <a:rPr lang="en-GB" dirty="0" smtClean="0"/>
              <a:t>CITIZEN JURIES</a:t>
            </a:r>
          </a:p>
          <a:p>
            <a:r>
              <a:rPr lang="en-GB" dirty="0" smtClean="0"/>
              <a:t>…</a:t>
            </a:r>
            <a:endParaRPr lang="en-GB" dirty="0"/>
          </a:p>
        </p:txBody>
      </p:sp>
    </p:spTree>
    <p:extLst>
      <p:ext uri="{BB962C8B-B14F-4D97-AF65-F5344CB8AC3E}">
        <p14:creationId xmlns:p14="http://schemas.microsoft.com/office/powerpoint/2010/main" val="112432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ΜΑΘΗΜΑΤΙΚΟ ΜΟΝΤΕΛΟ</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Αποτελείται από :</a:t>
            </a:r>
          </a:p>
          <a:p>
            <a:r>
              <a:rPr lang="el-GR" dirty="0"/>
              <a:t>Α</a:t>
            </a:r>
            <a:r>
              <a:rPr lang="el-GR" dirty="0" smtClean="0"/>
              <a:t>νεξάρτητες μεταβλητές,</a:t>
            </a:r>
          </a:p>
          <a:p>
            <a:r>
              <a:rPr lang="el-GR" dirty="0" smtClean="0"/>
              <a:t>Εξαρτημένες μεταβλητές,</a:t>
            </a:r>
          </a:p>
          <a:p>
            <a:r>
              <a:rPr lang="el-GR" dirty="0"/>
              <a:t>Σ</a:t>
            </a:r>
            <a:r>
              <a:rPr lang="el-GR" dirty="0" smtClean="0"/>
              <a:t>ύστημα σχέσεων (εξισώσεις, πίνακες, κλπ) που συνδέουν τις ανεξάρτητες με τις εξαρτημένες μεταβλητές</a:t>
            </a:r>
          </a:p>
          <a:p>
            <a:endParaRPr lang="el-GR" dirty="0"/>
          </a:p>
          <a:p>
            <a:r>
              <a:rPr lang="el-GR" dirty="0" smtClean="0"/>
              <a:t>Ανάλυση ευαισθησίας/αβεβαιότητας</a:t>
            </a:r>
            <a:endParaRPr lang="el-GR" dirty="0"/>
          </a:p>
        </p:txBody>
      </p:sp>
    </p:spTree>
    <p:extLst>
      <p:ext uri="{BB962C8B-B14F-4D97-AF65-F5344CB8AC3E}">
        <p14:creationId xmlns:p14="http://schemas.microsoft.com/office/powerpoint/2010/main" val="3926655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706090"/>
          </a:xfrm>
        </p:spPr>
        <p:txBody>
          <a:bodyPr>
            <a:noAutofit/>
          </a:bodyPr>
          <a:lstStyle/>
          <a:p>
            <a:r>
              <a:rPr lang="el-GR" sz="2800" dirty="0" smtClean="0">
                <a:solidFill>
                  <a:srgbClr val="C00000"/>
                </a:solidFill>
              </a:rPr>
              <a:t>ΜΟΝΤΕΛΟΠΟΙΗΣΗ ΔΙΑΔΙΚΑΣΙΩΝ ΣΕ ΕΝΕΡΓΕΙΑΚΟ ΣΥΣΤΗΜΑ</a:t>
            </a:r>
            <a:endParaRPr lang="el-GR" sz="2800" dirty="0">
              <a:solidFill>
                <a:srgbClr val="C00000"/>
              </a:solidFill>
            </a:endParaRPr>
          </a:p>
        </p:txBody>
      </p:sp>
      <p:sp>
        <p:nvSpPr>
          <p:cNvPr id="4" name="3 - Ορθογώνιο"/>
          <p:cNvSpPr/>
          <p:nvPr/>
        </p:nvSpPr>
        <p:spPr>
          <a:xfrm>
            <a:off x="323528" y="1268760"/>
            <a:ext cx="1944216" cy="11521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ΟΙΚΟΝΟΜΙΚΗ ΑΝΑΛΥΣΗ</a:t>
            </a:r>
            <a:endParaRPr lang="el-GR" sz="2400" dirty="0">
              <a:solidFill>
                <a:schemeClr val="tx1"/>
              </a:solidFill>
            </a:endParaRPr>
          </a:p>
        </p:txBody>
      </p:sp>
      <p:sp>
        <p:nvSpPr>
          <p:cNvPr id="5" name="4 - Ορθογώνιο"/>
          <p:cNvSpPr/>
          <p:nvPr/>
        </p:nvSpPr>
        <p:spPr>
          <a:xfrm>
            <a:off x="2627784" y="1268760"/>
            <a:ext cx="1944216" cy="11521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ΑΝΑΛΥΣΗ ΕΝΕΡΓΕΙΑΚΗΣ ΖΗΤΗΣΗΣ</a:t>
            </a:r>
            <a:endParaRPr lang="el-GR" sz="2400" dirty="0">
              <a:solidFill>
                <a:schemeClr val="tx1"/>
              </a:solidFill>
            </a:endParaRPr>
          </a:p>
        </p:txBody>
      </p:sp>
      <p:sp>
        <p:nvSpPr>
          <p:cNvPr id="6" name="5 - Ορθογώνιο"/>
          <p:cNvSpPr/>
          <p:nvPr/>
        </p:nvSpPr>
        <p:spPr>
          <a:xfrm>
            <a:off x="323528" y="2996952"/>
            <a:ext cx="1944216" cy="11521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ΕΚΤΙΜΗΣΗ ΕΝΕΡΓΕΙΑΚΟΥ ΠΟΡΟΥ</a:t>
            </a:r>
            <a:endParaRPr lang="el-GR" sz="2400" dirty="0">
              <a:solidFill>
                <a:schemeClr val="tx1"/>
              </a:solidFill>
            </a:endParaRPr>
          </a:p>
        </p:txBody>
      </p:sp>
      <p:sp>
        <p:nvSpPr>
          <p:cNvPr id="7" name="6 - Ορθογώνιο"/>
          <p:cNvSpPr/>
          <p:nvPr/>
        </p:nvSpPr>
        <p:spPr>
          <a:xfrm>
            <a:off x="2627784" y="2996952"/>
            <a:ext cx="1944216" cy="11521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ΕΚΤΙΜΗΣΗ ΕΝΕΡΓΕΙΑΚΗΣ ΤΕΧΝΟΛΟΓΙΑΣ</a:t>
            </a:r>
            <a:endParaRPr lang="el-GR" sz="2400" dirty="0">
              <a:solidFill>
                <a:schemeClr val="tx1"/>
              </a:solidFill>
            </a:endParaRPr>
          </a:p>
        </p:txBody>
      </p:sp>
      <p:sp>
        <p:nvSpPr>
          <p:cNvPr id="8" name="7 - Έλλειψη"/>
          <p:cNvSpPr/>
          <p:nvPr/>
        </p:nvSpPr>
        <p:spPr>
          <a:xfrm>
            <a:off x="4860032" y="1772816"/>
            <a:ext cx="1944216" cy="20882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l-GR" sz="2400" dirty="0" smtClean="0">
                <a:solidFill>
                  <a:schemeClr val="tx1"/>
                </a:solidFill>
              </a:rPr>
              <a:t>ΙΣΟΖΥΓΙΟ</a:t>
            </a:r>
          </a:p>
          <a:p>
            <a:pPr algn="ctr"/>
            <a:r>
              <a:rPr lang="el-GR" sz="2400" dirty="0" smtClean="0">
                <a:solidFill>
                  <a:schemeClr val="tx1"/>
                </a:solidFill>
              </a:rPr>
              <a:t>ΠΡΟΣΦΟΡΑΣ &amp; </a:t>
            </a:r>
          </a:p>
          <a:p>
            <a:pPr algn="ctr"/>
            <a:r>
              <a:rPr lang="el-GR" sz="2400" dirty="0" smtClean="0">
                <a:solidFill>
                  <a:schemeClr val="tx1"/>
                </a:solidFill>
              </a:rPr>
              <a:t>ΖΗΤΗΣΗΣ</a:t>
            </a:r>
            <a:endParaRPr lang="el-GR" sz="2400" dirty="0">
              <a:solidFill>
                <a:schemeClr val="tx1"/>
              </a:solidFill>
            </a:endParaRPr>
          </a:p>
        </p:txBody>
      </p:sp>
      <p:sp>
        <p:nvSpPr>
          <p:cNvPr id="9" name="8 - Έλλειψη"/>
          <p:cNvSpPr/>
          <p:nvPr/>
        </p:nvSpPr>
        <p:spPr>
          <a:xfrm>
            <a:off x="6948264" y="1700808"/>
            <a:ext cx="2016224" cy="21602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l-GR" sz="2400" dirty="0" smtClean="0">
                <a:solidFill>
                  <a:schemeClr val="tx1"/>
                </a:solidFill>
              </a:rPr>
              <a:t>ΑΝΑΛΥΣΗ </a:t>
            </a:r>
          </a:p>
          <a:p>
            <a:pPr algn="ctr"/>
            <a:r>
              <a:rPr lang="el-GR" sz="2400" dirty="0" smtClean="0">
                <a:solidFill>
                  <a:schemeClr val="tx1"/>
                </a:solidFill>
              </a:rPr>
              <a:t>ΕΠΙΠΤΩΣΕΩΝ</a:t>
            </a:r>
            <a:endParaRPr lang="el-GR" sz="2400" dirty="0">
              <a:solidFill>
                <a:schemeClr val="tx1"/>
              </a:solidFill>
            </a:endParaRPr>
          </a:p>
        </p:txBody>
      </p:sp>
      <p:sp>
        <p:nvSpPr>
          <p:cNvPr id="10" name="9 - Ρόμβος"/>
          <p:cNvSpPr/>
          <p:nvPr/>
        </p:nvSpPr>
        <p:spPr>
          <a:xfrm>
            <a:off x="6588224" y="4509120"/>
            <a:ext cx="2339752" cy="151216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l-GR" sz="2800" dirty="0" smtClean="0">
                <a:solidFill>
                  <a:schemeClr val="tx1"/>
                </a:solidFill>
              </a:rPr>
              <a:t>ΑΠΟΦΑΣΗ</a:t>
            </a:r>
            <a:endParaRPr lang="el-GR" sz="2400" dirty="0">
              <a:solidFill>
                <a:schemeClr val="tx1"/>
              </a:solidFill>
            </a:endParaRPr>
          </a:p>
        </p:txBody>
      </p:sp>
      <p:sp>
        <p:nvSpPr>
          <p:cNvPr id="26" name="25 - Δεξιό βέλος"/>
          <p:cNvSpPr/>
          <p:nvPr/>
        </p:nvSpPr>
        <p:spPr>
          <a:xfrm>
            <a:off x="6804248" y="2708920"/>
            <a:ext cx="216024" cy="28803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26 - Δεξιό βέλος"/>
          <p:cNvSpPr/>
          <p:nvPr/>
        </p:nvSpPr>
        <p:spPr>
          <a:xfrm>
            <a:off x="2267744" y="3429000"/>
            <a:ext cx="360040" cy="216024"/>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Δεξιό βέλος"/>
          <p:cNvSpPr/>
          <p:nvPr/>
        </p:nvSpPr>
        <p:spPr>
          <a:xfrm>
            <a:off x="2267744" y="1844824"/>
            <a:ext cx="360040" cy="216024"/>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Δεξιό βέλος"/>
          <p:cNvSpPr/>
          <p:nvPr/>
        </p:nvSpPr>
        <p:spPr>
          <a:xfrm rot="1695626">
            <a:off x="4533851" y="1908958"/>
            <a:ext cx="652951" cy="30342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Δεξιό βέλος"/>
          <p:cNvSpPr/>
          <p:nvPr/>
        </p:nvSpPr>
        <p:spPr>
          <a:xfrm rot="19493039">
            <a:off x="4527840" y="3277287"/>
            <a:ext cx="652951" cy="30342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Δεξιό βέλος"/>
          <p:cNvSpPr/>
          <p:nvPr/>
        </p:nvSpPr>
        <p:spPr>
          <a:xfrm rot="5400000">
            <a:off x="7421573" y="4035811"/>
            <a:ext cx="652951" cy="30342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Βέλος λυγισμένο προς τα επάνω"/>
          <p:cNvSpPr/>
          <p:nvPr/>
        </p:nvSpPr>
        <p:spPr>
          <a:xfrm rot="10800000" flipV="1">
            <a:off x="1511908" y="4437112"/>
            <a:ext cx="5256584" cy="1008112"/>
          </a:xfrm>
          <a:prstGeom prst="bentUpArrow">
            <a:avLst>
              <a:gd name="adj1" fmla="val 29475"/>
              <a:gd name="adj2" fmla="val 27493"/>
              <a:gd name="adj3" fmla="val 4213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ΕΠΑΝΑΛΗΨΗ</a:t>
            </a:r>
            <a:endParaRPr lang="el-GR" dirty="0">
              <a:solidFill>
                <a:schemeClr val="tx1"/>
              </a:solidFill>
            </a:endParaRPr>
          </a:p>
        </p:txBody>
      </p:sp>
      <p:sp>
        <p:nvSpPr>
          <p:cNvPr id="34" name="33 - Ορθογώνιο"/>
          <p:cNvSpPr/>
          <p:nvPr/>
        </p:nvSpPr>
        <p:spPr>
          <a:xfrm>
            <a:off x="179512" y="1052736"/>
            <a:ext cx="4536504" cy="3312368"/>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9026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3" cstate="print"/>
          <a:srcRect/>
          <a:stretch>
            <a:fillRect/>
          </a:stretch>
        </p:blipFill>
        <p:spPr bwMode="auto">
          <a:xfrm>
            <a:off x="2051720" y="0"/>
            <a:ext cx="5951888" cy="6587844"/>
          </a:xfrm>
          <a:prstGeom prst="rect">
            <a:avLst/>
          </a:prstGeom>
          <a:noFill/>
          <a:ln w="9525">
            <a:noFill/>
            <a:miter lim="800000"/>
            <a:headEnd/>
            <a:tailEnd/>
          </a:ln>
        </p:spPr>
      </p:pic>
    </p:spTree>
    <p:extLst>
      <p:ext uri="{BB962C8B-B14F-4D97-AF65-F5344CB8AC3E}">
        <p14:creationId xmlns:p14="http://schemas.microsoft.com/office/powerpoint/2010/main" val="3317594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ΕΝΕΡΓΕΙΑΚΑ ΣΥΣΤΗΜΑΤΑ &amp; ΔΙΕΡΓΑΣΙΕΣ</a:t>
            </a:r>
            <a:endParaRPr lang="el-GR" dirty="0"/>
          </a:p>
        </p:txBody>
      </p:sp>
      <p:sp>
        <p:nvSpPr>
          <p:cNvPr id="3" name="2 - Θέση περιεχομένου"/>
          <p:cNvSpPr>
            <a:spLocks noGrp="1"/>
          </p:cNvSpPr>
          <p:nvPr>
            <p:ph idx="1"/>
          </p:nvPr>
        </p:nvSpPr>
        <p:spPr>
          <a:xfrm>
            <a:off x="323528" y="1196752"/>
            <a:ext cx="3816672" cy="5040559"/>
          </a:xfrm>
        </p:spPr>
        <p:txBody>
          <a:bodyPr>
            <a:noAutofit/>
          </a:bodyPr>
          <a:lstStyle/>
          <a:p>
            <a:pPr marL="342900" lvl="1" indent="-342900">
              <a:buFont typeface="Arial" pitchFamily="34" charset="0"/>
              <a:buChar char="•"/>
            </a:pPr>
            <a:r>
              <a:rPr lang="el-GR" sz="2400" dirty="0"/>
              <a:t>Α. ΠΡΟΕΛΕΥΣΗ</a:t>
            </a:r>
          </a:p>
          <a:p>
            <a:pPr lvl="1"/>
            <a:r>
              <a:rPr lang="el-GR" sz="2000" dirty="0" smtClean="0"/>
              <a:t>ΠΗΓΕΣ/ΠΟΡΟΙ/ΔΥΝΑΜΙΚΟ</a:t>
            </a:r>
          </a:p>
          <a:p>
            <a:pPr lvl="1"/>
            <a:r>
              <a:rPr lang="el-GR" sz="2000" dirty="0" smtClean="0"/>
              <a:t>ΔΕΣΜΕΥΣΗ</a:t>
            </a:r>
          </a:p>
          <a:p>
            <a:pPr lvl="1"/>
            <a:r>
              <a:rPr lang="el-GR" sz="2000" dirty="0" smtClean="0"/>
              <a:t>ΑΝΑΚΤΗΣΗ</a:t>
            </a:r>
          </a:p>
          <a:p>
            <a:endParaRPr lang="el-GR" sz="2400" dirty="0" smtClean="0"/>
          </a:p>
          <a:p>
            <a:r>
              <a:rPr lang="el-GR" sz="2400" dirty="0" smtClean="0"/>
              <a:t>Β. ΔΙΑΘΕΣΗ</a:t>
            </a:r>
          </a:p>
          <a:p>
            <a:pPr lvl="1"/>
            <a:r>
              <a:rPr lang="el-GR" sz="2000" dirty="0" smtClean="0"/>
              <a:t>ΜΕΤΑΤΡΟΠΗ</a:t>
            </a:r>
          </a:p>
          <a:p>
            <a:pPr lvl="1"/>
            <a:r>
              <a:rPr lang="el-GR" sz="2000" dirty="0" smtClean="0"/>
              <a:t>ΑΠΟΘΗΚΕΥΣΗ</a:t>
            </a:r>
          </a:p>
          <a:p>
            <a:pPr lvl="1"/>
            <a:r>
              <a:rPr lang="el-GR" sz="2000" dirty="0" smtClean="0"/>
              <a:t>ΔΙΑΝΟΜΗ</a:t>
            </a:r>
          </a:p>
          <a:p>
            <a:pPr lvl="1"/>
            <a:endParaRPr lang="el-GR" sz="2000" dirty="0" smtClean="0"/>
          </a:p>
          <a:p>
            <a:r>
              <a:rPr lang="el-GR" sz="2400" dirty="0" smtClean="0"/>
              <a:t>Γ. ΧΡΗΣΗ</a:t>
            </a:r>
          </a:p>
          <a:p>
            <a:pPr lvl="1"/>
            <a:r>
              <a:rPr lang="el-GR" sz="2000" dirty="0" smtClean="0"/>
              <a:t>ΑΠΟΔΟΣΗ</a:t>
            </a:r>
          </a:p>
          <a:p>
            <a:pPr lvl="1"/>
            <a:r>
              <a:rPr lang="el-GR" sz="2000" dirty="0" smtClean="0"/>
              <a:t>ΕΞΟΙΚΟΝΟΜΗΣΗ</a:t>
            </a:r>
          </a:p>
          <a:p>
            <a:pPr lvl="1"/>
            <a:endParaRPr lang="el-GR" sz="2000" dirty="0" smtClean="0"/>
          </a:p>
          <a:p>
            <a:endParaRPr lang="el-GR" sz="2400" dirty="0"/>
          </a:p>
        </p:txBody>
      </p:sp>
      <p:sp>
        <p:nvSpPr>
          <p:cNvPr id="4" name="2 - Θέση περιεχομένου"/>
          <p:cNvSpPr txBox="1">
            <a:spLocks/>
          </p:cNvSpPr>
          <p:nvPr/>
        </p:nvSpPr>
        <p:spPr>
          <a:xfrm>
            <a:off x="4427984" y="1268760"/>
            <a:ext cx="4392488" cy="5256584"/>
          </a:xfrm>
          <a:prstGeom prst="rect">
            <a:avLst/>
          </a:prstGeom>
        </p:spPr>
        <p:txBody>
          <a:bodyPr vert="horz" lIns="91440" tIns="45720" rIns="91440" bIns="45720" rtlCol="0">
            <a:noAutofit/>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400" dirty="0"/>
              <a:t>Δ</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ΕΠΙΠΤΩΣΕΙΣ ΣΕ ΑΝΘΡΩΠΟΥΣ</a:t>
            </a:r>
            <a:r>
              <a:rPr kumimoji="0" lang="el-GR" sz="2400" b="0" i="0" u="none" strike="noStrike" kern="1200" cap="none" spc="0" normalizeH="0" noProof="0" dirty="0" smtClean="0">
                <a:ln>
                  <a:noFill/>
                </a:ln>
                <a:solidFill>
                  <a:schemeClr val="tx1"/>
                </a:solidFill>
                <a:effectLst/>
                <a:uLnTx/>
                <a:uFillTx/>
                <a:latin typeface="+mn-lt"/>
                <a:ea typeface="+mn-ea"/>
                <a:cs typeface="+mn-cs"/>
              </a:rPr>
              <a:t> &amp; ΠΛΑΝΗΤΗ</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ΚΛΙΜΑ</a:t>
            </a:r>
            <a:r>
              <a:rPr lang="el-GR" sz="2000" dirty="0" smtClean="0"/>
              <a:t>/ΦΑΙΝΟΜΕΝΟ ΘΕΡΜΟΚΗΠΙΟΥ</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ΕΚΠΟΜΠΕΣ</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000" dirty="0" smtClean="0"/>
              <a:t>ΑΣΦΑΛΕΙΑ</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ΘΕΜΑΤΑ</a:t>
            </a:r>
            <a:r>
              <a:rPr kumimoji="0" lang="el-GR" sz="2000" b="0" i="0" u="none" strike="noStrike" kern="1200" cap="none" spc="0" normalizeH="0" noProof="0" dirty="0" smtClean="0">
                <a:ln>
                  <a:noFill/>
                </a:ln>
                <a:solidFill>
                  <a:schemeClr val="tx1"/>
                </a:solidFill>
                <a:effectLst/>
                <a:uLnTx/>
                <a:uFillTx/>
                <a:latin typeface="+mn-lt"/>
                <a:ea typeface="+mn-ea"/>
                <a:cs typeface="+mn-cs"/>
              </a:rPr>
              <a:t> ΓΗΣ/ΠΟΛΙΤΙΚΗΣ/ΚΟΙΝΩΝΙΑΣ</a:t>
            </a: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Β. </a:t>
            </a:r>
            <a:r>
              <a:rPr lang="el-GR" sz="2400" dirty="0" smtClean="0"/>
              <a:t>ΛΗΨΗ ΑΠΟΦΑΣΕΩΝ</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ΟΙΚΟΝΟΜΙΚΗ ΔΙΑΣΤΑΣΗ</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000" dirty="0" smtClean="0"/>
              <a:t>ΡΥΘΜΙΣΗ</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ΑΝΑΛΥΣΗ ΣΥΣΤΗΜΑΤΩΝ</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000" dirty="0" smtClean="0"/>
              <a:t>ΒΙΩΣΙΜΗ ΑΝΑΠΤΥΞΗ</a:t>
            </a: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50057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ΑΒΕΒΑΙΟΤΗΤΑ ΜΟΝΤΕΛΩΝ</a:t>
            </a:r>
            <a:endParaRPr lang="en-GB" dirty="0"/>
          </a:p>
        </p:txBody>
      </p:sp>
      <p:sp>
        <p:nvSpPr>
          <p:cNvPr id="3" name="Content Placeholder 2"/>
          <p:cNvSpPr>
            <a:spLocks noGrp="1"/>
          </p:cNvSpPr>
          <p:nvPr>
            <p:ph idx="1"/>
          </p:nvPr>
        </p:nvSpPr>
        <p:spPr/>
        <p:txBody>
          <a:bodyPr>
            <a:normAutofit/>
          </a:bodyPr>
          <a:lstStyle/>
          <a:p>
            <a:r>
              <a:rPr lang="el-GR" dirty="0" smtClean="0"/>
              <a:t>ΚΑΘΕ ΜΟΝΤΕΛΟ ΕΜΠΕΡΙΕΧΕΙ ΤΟ ΣΤΟΙΧΕΙΟ ΤΗΣ </a:t>
            </a:r>
            <a:r>
              <a:rPr lang="el-GR" dirty="0" smtClean="0">
                <a:solidFill>
                  <a:srgbClr val="FF0000"/>
                </a:solidFill>
              </a:rPr>
              <a:t>ΑΒΕΒΑΙΟΤΗΤΑΣ</a:t>
            </a:r>
            <a:r>
              <a:rPr lang="el-GR" dirty="0" smtClean="0"/>
              <a:t> ΚΑΙ ΘΑ ΠΡΕΠΕΙ ΝΑ ΕΚΦΡΑΖΕΙ ΜΙΑ ΠΙΘΑΝΟΚΡΑΤΙΚΗ ΠΡΟΣΕΓΓΙΣΗ ΜΕ ΓΝΩΣΤΕΣ ΤΙΣ </a:t>
            </a:r>
            <a:r>
              <a:rPr lang="el-GR" dirty="0"/>
              <a:t>ΕΝΣΩΜΑΤΩΜΕΝΕΣΚΑΤΑΝΟΜΕΣ </a:t>
            </a:r>
            <a:r>
              <a:rPr lang="el-GR" dirty="0" smtClean="0"/>
              <a:t>ΠΙΘΑΝΟΤΗΤΩΝ.</a:t>
            </a:r>
          </a:p>
          <a:p>
            <a:endParaRPr lang="en-GB" dirty="0" smtClean="0"/>
          </a:p>
          <a:p>
            <a:r>
              <a:rPr lang="el-GR" dirty="0" smtClean="0"/>
              <a:t>ΕΝΑΣ </a:t>
            </a:r>
            <a:r>
              <a:rPr lang="el-GR" dirty="0" smtClean="0">
                <a:solidFill>
                  <a:srgbClr val="FF0000"/>
                </a:solidFill>
              </a:rPr>
              <a:t>ΕΛΕΓΧΟΣ</a:t>
            </a:r>
            <a:r>
              <a:rPr lang="el-GR" dirty="0" smtClean="0"/>
              <a:t> </a:t>
            </a:r>
            <a:r>
              <a:rPr lang="el-GR" dirty="0" smtClean="0">
                <a:solidFill>
                  <a:srgbClr val="FF0000"/>
                </a:solidFill>
              </a:rPr>
              <a:t>ΑΞΙΟΠΙΣΤΙΑΣ</a:t>
            </a:r>
            <a:r>
              <a:rPr lang="el-GR" dirty="0" smtClean="0"/>
              <a:t> ΕΙΝΑΙ ΝΑ «ΤΡΕΞΕΙ» ΜΕ ΔΕΔΟΜΕΝΑ ΑΠΟ ΤΟ ΠΑΡΕΛΘΟΝ ΓΙΑ ΝΑ ΕΠΙΒΕΒΑΙΩΘΟΥΝ ΟΙ ΠΡΟΒΛΕΨΕΙΣ ΤΟΥ ΜΕ ΜΕΤΡΗΣΙΜΑ ΜΕΓΕΘΗ.</a:t>
            </a:r>
          </a:p>
        </p:txBody>
      </p:sp>
    </p:spTree>
    <p:extLst>
      <p:ext uri="{BB962C8B-B14F-4D97-AF65-F5344CB8AC3E}">
        <p14:creationId xmlns:p14="http://schemas.microsoft.com/office/powerpoint/2010/main" val="2711900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ΕΞΩΤΕΡΙΚΟΤΗΤΕΣ – ΠΕΡΙΒΑΛΛΟΝΤΙΚΕΣ ΕΠΙΠΤΩΣΕΙΣ</a:t>
            </a:r>
            <a:endParaRPr lang="en-GB" dirty="0"/>
          </a:p>
        </p:txBody>
      </p:sp>
      <p:sp>
        <p:nvSpPr>
          <p:cNvPr id="3" name="Content Placeholder 2"/>
          <p:cNvSpPr>
            <a:spLocks noGrp="1"/>
          </p:cNvSpPr>
          <p:nvPr>
            <p:ph idx="1"/>
          </p:nvPr>
        </p:nvSpPr>
        <p:spPr/>
        <p:txBody>
          <a:bodyPr>
            <a:normAutofit lnSpcReduction="10000"/>
          </a:bodyPr>
          <a:lstStyle/>
          <a:p>
            <a:r>
              <a:rPr lang="el-GR" dirty="0" smtClean="0"/>
              <a:t>Ο ΕΝΕΡΓΕΙΑΚΟΣ ΣΧΕΔΙΑΣΜΟΣ ΑΣΧΟΛΕΙΤΑΙ ΚΥΡΙΩΣ ΜΕ ΤΙΣ </a:t>
            </a:r>
            <a:r>
              <a:rPr lang="el-GR" dirty="0" smtClean="0">
                <a:solidFill>
                  <a:srgbClr val="FF0000"/>
                </a:solidFill>
              </a:rPr>
              <a:t>ΕΞΩΤΕΡΙΚΟΤΗΤΕΣ</a:t>
            </a:r>
            <a:r>
              <a:rPr lang="el-GR" dirty="0" smtClean="0"/>
              <a:t> – ΠΕΡΙΒΑΛΛΟΝΤΙΚΕΣ ΕΠΙΠΤΩΣΕΙΣ ΠΟΥ ΔΕΝ ΥΠΕΙΣΕΡΧΟΝΤΑΙ ΣΤΟΥΣ ΥΠΟΛΟΓΙΣΜΟΥΣ</a:t>
            </a:r>
          </a:p>
          <a:p>
            <a:r>
              <a:rPr lang="el-GR" dirty="0" smtClean="0"/>
              <a:t>Η </a:t>
            </a:r>
            <a:r>
              <a:rPr lang="el-GR" dirty="0" smtClean="0">
                <a:solidFill>
                  <a:srgbClr val="FF0000"/>
                </a:solidFill>
              </a:rPr>
              <a:t>ΑΒΕΒΑΙΟΤΗΤΑ</a:t>
            </a:r>
            <a:r>
              <a:rPr lang="el-GR" dirty="0" smtClean="0"/>
              <a:t> ΓΥΡΩ ΑΠΟ ΤΟ ΜΕΓΕΘΟΣ ΑΥΤΩΝ ΤΩΝ ΕΠΙΠΤΩΣΕΩΝ ΜΠΟΡΕΙ ΝΑ ΕΙΝΑΙ ΣΗΜΑΝΤΙΚΗ , Π.Χ. ΤΟ ΦΑΙΝΟΜΕΝΟ ΤΟΥ ΘΕΡΜΟΚΗΠΙΟΥ</a:t>
            </a:r>
          </a:p>
          <a:p>
            <a:r>
              <a:rPr lang="el-GR" dirty="0" smtClean="0"/>
              <a:t>ΤΟ ΠΡΟΒΛΗΜΑ ΜΕΓΕΘΥΝΕΤΑΙ ΑΠΟ ΤΟ ΓΕΓΟΝΟΣ ΤΗΣ </a:t>
            </a:r>
            <a:r>
              <a:rPr lang="el-GR" dirty="0" smtClean="0">
                <a:solidFill>
                  <a:srgbClr val="FF0000"/>
                </a:solidFill>
              </a:rPr>
              <a:t>ΜΗ</a:t>
            </a:r>
            <a:r>
              <a:rPr lang="el-GR" dirty="0" smtClean="0"/>
              <a:t> </a:t>
            </a:r>
            <a:r>
              <a:rPr lang="el-GR" dirty="0" smtClean="0">
                <a:solidFill>
                  <a:srgbClr val="FF0000"/>
                </a:solidFill>
              </a:rPr>
              <a:t>ΣΥΓΚΡΙΣΙΜΟΤΗΤΑΣ</a:t>
            </a:r>
            <a:r>
              <a:rPr lang="el-GR" dirty="0" smtClean="0"/>
              <a:t> ΑΝΑΜΕΣΑ ΣΕ ΠΟΛΛΕΣ ΠΕΡΙΒΑΛΛΟΝΤΙΚΕΣ ΕΠΙΠΤΩΣΕΙΣ ΚΑΙ ΤΙΣ ΥΠΟΛΟΙΠΕΣ ΟΙΚΟΝΟΜΙΚΕΣ ΜΕΤΑΒΛΗΤΕΣ, ΙΔΙΩΣ ΤΑ ΚΟΣΤΗ.</a:t>
            </a:r>
          </a:p>
          <a:p>
            <a:r>
              <a:rPr lang="el-GR" dirty="0" smtClean="0"/>
              <a:t>ΠΑΡΑΔΕΙΓΜΑ Η ΔΥΣΚΟΛΙΑ ΝΑ ΑΠΟΤΙΜΗΘΕΙ Η ΑΝΘΡΩΠΙΝΗ ΥΓΕΙΑ ΚΑΙ Η ΑΚΕΡΑΙΟΤΗΤΑ ΤΟΥ ΠΕΡΙΒΑΛΛΟΝΤΟΣ, ΚΑΘΩΣ ΔΕΝ ΥΠΑΡΧΟΥΝ ΚΟΙΝΑ ΑΠΟΔΕΚΤΟΙ ΚΑΝΟΝΕΣ. </a:t>
            </a:r>
          </a:p>
          <a:p>
            <a:endParaRPr lang="en-GB" dirty="0"/>
          </a:p>
        </p:txBody>
      </p:sp>
    </p:spTree>
    <p:extLst>
      <p:ext uri="{BB962C8B-B14F-4D97-AF65-F5344CB8AC3E}">
        <p14:creationId xmlns:p14="http://schemas.microsoft.com/office/powerpoint/2010/main" val="700545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ΑΡΧΗ ΤΗΣ ΠΡΟΛΗΨΗΣ </a:t>
            </a:r>
            <a:r>
              <a:rPr lang="el-GR" dirty="0" smtClean="0"/>
              <a:t/>
            </a:r>
            <a:br>
              <a:rPr lang="el-GR" dirty="0" smtClean="0"/>
            </a:br>
            <a:r>
              <a:rPr lang="el-GR" dirty="0" smtClean="0"/>
              <a:t>(</a:t>
            </a:r>
            <a:r>
              <a:rPr lang="en-GB" dirty="0"/>
              <a:t>PRE-CAUTIONARY PRINCIPLE) </a:t>
            </a:r>
          </a:p>
        </p:txBody>
      </p:sp>
      <p:sp>
        <p:nvSpPr>
          <p:cNvPr id="3" name="Content Placeholder 2"/>
          <p:cNvSpPr>
            <a:spLocks noGrp="1"/>
          </p:cNvSpPr>
          <p:nvPr>
            <p:ph idx="1"/>
          </p:nvPr>
        </p:nvSpPr>
        <p:spPr/>
        <p:txBody>
          <a:bodyPr>
            <a:normAutofit/>
          </a:bodyPr>
          <a:lstStyle/>
          <a:p>
            <a:r>
              <a:rPr lang="el-GR" dirty="0" smtClean="0"/>
              <a:t>ΣΤΡΑΤΗΓΙΚΗ ΓΙΑ ΝΑ ΑΝΤΙΜΕΤΩΠΙΣΤΕΙ Η </a:t>
            </a:r>
            <a:r>
              <a:rPr lang="el-GR" dirty="0" smtClean="0">
                <a:solidFill>
                  <a:srgbClr val="FF0000"/>
                </a:solidFill>
              </a:rPr>
              <a:t>ΑΒΕΒΑΙΟΤΗΤΑ ΤΟΥ ΚΙΝΔΥΝΟΥ </a:t>
            </a:r>
            <a:r>
              <a:rPr lang="el-GR" dirty="0" smtClean="0"/>
              <a:t>: ΠΡΟΣΕΚΤΙΚΑ ΒΗΜΑΤΑ ΩΣΤΕ ΟΙ ΠΕΡΙΒΑΛΛΟΝΤΙΚΕΣ ΕΠΙΠΤΩΣΕΙΣ ΑΠΟ ΤΙΣ ΠΟΛΙΤΙΚΕΣ  ΠΟΥ ΥΙΟΘΕΤΟΥΝΤΑΙ, ΝΑ ΕΙΝΑΙ ΜΕΣΑ ΣΕ ΑΝΕΚΤΑ, ΜΗ ΑΝΤΙΣΤΡΕΠΤΑ, ΟΡΙΑ.</a:t>
            </a:r>
          </a:p>
          <a:p>
            <a:r>
              <a:rPr lang="el-GR" dirty="0" smtClean="0"/>
              <a:t>ΔΗΜΙΟΥΡΓΙΑ </a:t>
            </a:r>
            <a:r>
              <a:rPr lang="el-GR" dirty="0" smtClean="0">
                <a:solidFill>
                  <a:srgbClr val="FF0000"/>
                </a:solidFill>
              </a:rPr>
              <a:t>ΣΕΝΑΡΙΩΝ</a:t>
            </a:r>
            <a:r>
              <a:rPr lang="el-GR" dirty="0" smtClean="0"/>
              <a:t> : Ο ΜΟΝΟΣ ΤΡΟΠΟΣ ΝΑ ΑΝΤΙΜΕΤΩΠΙΣΤΕΙ Η ΑΒΕΒΑΙΟΤΗΤΑ ΜΕ ΝΤΕΤΕΡΜΙΝΙΣΤΙΚΑ ΜΟΝΤΕΛΑ. </a:t>
            </a:r>
          </a:p>
          <a:p>
            <a:r>
              <a:rPr lang="el-GR" dirty="0" smtClean="0"/>
              <a:t>ΜΕ ΤΑ ΣΕΝΑΡΙΑ ΕΚΤΙΜΑΤΑΙ ΕΝΑ </a:t>
            </a:r>
            <a:r>
              <a:rPr lang="el-GR" dirty="0" smtClean="0">
                <a:solidFill>
                  <a:srgbClr val="FF0000"/>
                </a:solidFill>
              </a:rPr>
              <a:t>ΕΥΡΟΣ ΑΠΟΚΡΙΣΕΩΝ</a:t>
            </a:r>
            <a:r>
              <a:rPr lang="el-GR" dirty="0" smtClean="0"/>
              <a:t> ΠΟΥ ΕΓΚΛΩΒΙΖΟΥΝ ΜΙΑ ΠΙΘΑΝΗ, ΒΕΛΤΙΣΤΗ ΛΥΣΗ.</a:t>
            </a:r>
            <a:endParaRPr lang="en-GB" dirty="0"/>
          </a:p>
        </p:txBody>
      </p:sp>
    </p:spTree>
    <p:extLst>
      <p:ext uri="{BB962C8B-B14F-4D97-AF65-F5344CB8AC3E}">
        <p14:creationId xmlns:p14="http://schemas.microsoft.com/office/powerpoint/2010/main" val="1029780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l-GR" sz="3600" dirty="0" smtClean="0">
                <a:solidFill>
                  <a:srgbClr val="FF0000"/>
                </a:solidFill>
                <a:latin typeface="Cambria" panose="02040503050406030204" pitchFamily="18" charset="0"/>
              </a:rPr>
              <a:t>ΣΕΝΑΡΙΑ</a:t>
            </a:r>
            <a:r>
              <a:rPr lang="el-GR" sz="3600" dirty="0" smtClean="0">
                <a:latin typeface="Cambria" panose="02040503050406030204" pitchFamily="18" charset="0"/>
              </a:rPr>
              <a:t> : </a:t>
            </a:r>
            <a:r>
              <a:rPr lang="el-GR" sz="3200" dirty="0" smtClean="0">
                <a:latin typeface="Cambria" panose="02040503050406030204" pitchFamily="18" charset="0"/>
              </a:rPr>
              <a:t>ΠΕΡΙΓΡΑΦΙΚΑ </a:t>
            </a:r>
            <a:r>
              <a:rPr lang="en-GB" sz="3200" dirty="0" smtClean="0">
                <a:latin typeface="Cambria" panose="02040503050406030204" pitchFamily="18" charset="0"/>
              </a:rPr>
              <a:t>vs </a:t>
            </a:r>
            <a:r>
              <a:rPr lang="el-GR" sz="3200" dirty="0" smtClean="0">
                <a:latin typeface="Cambria" panose="02040503050406030204" pitchFamily="18" charset="0"/>
              </a:rPr>
              <a:t>ΣΥΓΚΕΚΡΙΜΕΝΑ </a:t>
            </a:r>
            <a:br>
              <a:rPr lang="el-GR" sz="3200" dirty="0" smtClean="0">
                <a:latin typeface="Cambria" panose="02040503050406030204" pitchFamily="18" charset="0"/>
              </a:rPr>
            </a:br>
            <a:r>
              <a:rPr lang="el-GR" sz="3200" dirty="0" smtClean="0">
                <a:latin typeface="Cambria" panose="02040503050406030204" pitchFamily="18" charset="0"/>
              </a:rPr>
              <a:t>&amp; </a:t>
            </a:r>
            <a:r>
              <a:rPr lang="el-GR" sz="3600" dirty="0" smtClean="0">
                <a:solidFill>
                  <a:srgbClr val="FF0000"/>
                </a:solidFill>
                <a:latin typeface="Cambria" panose="02040503050406030204" pitchFamily="18" charset="0"/>
              </a:rPr>
              <a:t>ΣΤΟΧΑΣΤΙΚΑ ΜΟΝΤΕΛΑ</a:t>
            </a:r>
            <a:endParaRPr lang="en-GB" sz="3600" dirty="0">
              <a:solidFill>
                <a:srgbClr val="FF0000"/>
              </a:solidFill>
              <a:latin typeface="Cambria" panose="02040503050406030204" pitchFamily="18" charset="0"/>
            </a:endParaRPr>
          </a:p>
        </p:txBody>
      </p:sp>
      <p:sp>
        <p:nvSpPr>
          <p:cNvPr id="3" name="Content Placeholder 2"/>
          <p:cNvSpPr>
            <a:spLocks noGrp="1"/>
          </p:cNvSpPr>
          <p:nvPr>
            <p:ph idx="1"/>
          </p:nvPr>
        </p:nvSpPr>
        <p:spPr>
          <a:xfrm>
            <a:off x="0" y="1600200"/>
            <a:ext cx="8964488" cy="5141168"/>
          </a:xfrm>
        </p:spPr>
        <p:txBody>
          <a:bodyPr>
            <a:normAutofit/>
          </a:bodyPr>
          <a:lstStyle/>
          <a:p>
            <a:r>
              <a:rPr lang="el-GR" dirty="0" smtClean="0">
                <a:solidFill>
                  <a:srgbClr val="FF0000"/>
                </a:solidFill>
                <a:latin typeface="Cambria" panose="02040503050406030204" pitchFamily="18" charset="0"/>
              </a:rPr>
              <a:t>ΠΕΡΙΓΡΑΦΙΚΑ</a:t>
            </a:r>
            <a:r>
              <a:rPr lang="el-GR" dirty="0" smtClean="0">
                <a:latin typeface="Cambria" panose="02040503050406030204" pitchFamily="18" charset="0"/>
              </a:rPr>
              <a:t> : ΠΡΟΒΟΛΕΣ ΤΟΥ ΜΕΛΛΟΝΤΟΣ ΣΤΗΝ ΘΕΣΗ ΤΩΝ ΠΡΟΒΛΕΨΕΩΝ</a:t>
            </a:r>
          </a:p>
          <a:p>
            <a:endParaRPr lang="el-GR" dirty="0" smtClean="0">
              <a:latin typeface="Cambria" panose="02040503050406030204" pitchFamily="18" charset="0"/>
            </a:endParaRPr>
          </a:p>
          <a:p>
            <a:r>
              <a:rPr lang="el-GR" dirty="0" smtClean="0">
                <a:solidFill>
                  <a:srgbClr val="FF0000"/>
                </a:solidFill>
                <a:latin typeface="Cambria" panose="02040503050406030204" pitchFamily="18" charset="0"/>
              </a:rPr>
              <a:t>ΣΥΓΚΕΚΡΙΜΕΝΑ</a:t>
            </a:r>
            <a:r>
              <a:rPr lang="el-GR" dirty="0" smtClean="0">
                <a:latin typeface="Cambria" panose="02040503050406030204" pitchFamily="18" charset="0"/>
              </a:rPr>
              <a:t> : ΠΑΡΑΔΕΙΓΜΑ ΤΕΤΟΙΩΝ ΣΕΝΑΡΙΩΝ ΕΙΝΑΙ ΑΥΤΑ ΠΟΥ ΕΠΙΒΑΛΛΟΥΝ ΛΥΣΕΙΣ ΓΙΑ ΜΕΓΙΣΤΗ ΑΥΞΗΣΗ 2 </a:t>
            </a:r>
            <a:r>
              <a:rPr lang="en-GB" baseline="30000" dirty="0" smtClean="0">
                <a:latin typeface="Cambria" panose="02040503050406030204" pitchFamily="18" charset="0"/>
              </a:rPr>
              <a:t>o</a:t>
            </a:r>
            <a:r>
              <a:rPr lang="en-GB" dirty="0" smtClean="0">
                <a:latin typeface="Cambria" panose="02040503050406030204" pitchFamily="18" charset="0"/>
              </a:rPr>
              <a:t>C </a:t>
            </a:r>
            <a:r>
              <a:rPr lang="el-GR" dirty="0" smtClean="0">
                <a:latin typeface="Cambria" panose="02040503050406030204" pitchFamily="18" charset="0"/>
              </a:rPr>
              <a:t>, Ή ΠΟΥ ΚΑΘΟΡΙΖΟΥΝ ΤΗΝ ΒΙΩΣΙΜΗ ΑΝΑΠΤΥΞΗ.</a:t>
            </a:r>
          </a:p>
          <a:p>
            <a:endParaRPr lang="el-GR" dirty="0" smtClean="0">
              <a:latin typeface="Cambria" panose="02040503050406030204" pitchFamily="18" charset="0"/>
            </a:endParaRPr>
          </a:p>
          <a:p>
            <a:r>
              <a:rPr lang="el-GR" dirty="0" smtClean="0">
                <a:solidFill>
                  <a:srgbClr val="FF0000"/>
                </a:solidFill>
                <a:latin typeface="Cambria" panose="02040503050406030204" pitchFamily="18" charset="0"/>
              </a:rPr>
              <a:t>ΣΤΟΧΑΣΤΙΚΑ ΜΟΝΤΕΛΑ </a:t>
            </a:r>
            <a:r>
              <a:rPr lang="el-GR" dirty="0" smtClean="0">
                <a:latin typeface="Cambria" panose="02040503050406030204" pitchFamily="18" charset="0"/>
              </a:rPr>
              <a:t>: ΕΝΑΛΛΑΚΤΙΚΗ ΛΥΣΗ ΠΟΥ ΑΠΑΙΤΕΙ ΓΝΩΣΗ ΤΗΣ ΚΑΤΑΝΟΜΗΣ ΠΙΘΑΝΟΤΗΤΩΝ ΓΙΑ ΤΙΣ ΠΑΡΑΜΕΤΡΟΥΣ ΚΑΙ ΤΙΣ ΜΕΤΑΒΛΗΤΕΣ</a:t>
            </a:r>
            <a:endParaRPr lang="en-GB" dirty="0">
              <a:latin typeface="Cambria" panose="02040503050406030204" pitchFamily="18" charset="0"/>
            </a:endParaRPr>
          </a:p>
        </p:txBody>
      </p:sp>
    </p:spTree>
    <p:extLst>
      <p:ext uri="{BB962C8B-B14F-4D97-AF65-F5344CB8AC3E}">
        <p14:creationId xmlns:p14="http://schemas.microsoft.com/office/powerpoint/2010/main" val="2199628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C00000"/>
                </a:solidFill>
              </a:rPr>
              <a:t>ΜΟΝΤΕΛΑ</a:t>
            </a:r>
            <a:endParaRPr lang="en-GB" dirty="0">
              <a:solidFill>
                <a:srgbClr val="C00000"/>
              </a:solidFill>
            </a:endParaRPr>
          </a:p>
        </p:txBody>
      </p:sp>
      <p:sp>
        <p:nvSpPr>
          <p:cNvPr id="5" name="Text Placeholder 4"/>
          <p:cNvSpPr>
            <a:spLocks noGrp="1"/>
          </p:cNvSpPr>
          <p:nvPr>
            <p:ph type="body" idx="1"/>
          </p:nvPr>
        </p:nvSpPr>
        <p:spPr/>
        <p:txBody>
          <a:bodyPr>
            <a:normAutofit/>
          </a:bodyPr>
          <a:lstStyle/>
          <a:p>
            <a:r>
              <a:rPr lang="en-GB" sz="2800" dirty="0">
                <a:latin typeface="Cambria" panose="02040503050406030204" pitchFamily="18" charset="0"/>
              </a:rPr>
              <a:t>Bottom-up models, </a:t>
            </a:r>
            <a:endParaRPr lang="el-GR" sz="2800" dirty="0">
              <a:latin typeface="Cambria" panose="02040503050406030204" pitchFamily="18" charset="0"/>
            </a:endParaRPr>
          </a:p>
        </p:txBody>
      </p:sp>
      <p:sp>
        <p:nvSpPr>
          <p:cNvPr id="3" name="Content Placeholder 2"/>
          <p:cNvSpPr>
            <a:spLocks noGrp="1"/>
          </p:cNvSpPr>
          <p:nvPr>
            <p:ph sz="half" idx="2"/>
          </p:nvPr>
        </p:nvSpPr>
        <p:spPr/>
        <p:txBody>
          <a:bodyPr>
            <a:normAutofit/>
          </a:bodyPr>
          <a:lstStyle/>
          <a:p>
            <a:pPr marL="0" indent="0">
              <a:buNone/>
            </a:pPr>
            <a:r>
              <a:rPr lang="el-GR" dirty="0" smtClean="0">
                <a:latin typeface="Cambria" panose="02040503050406030204" pitchFamily="18" charset="0"/>
              </a:rPr>
              <a:t>(ΚΑΤΩ-ΠΡΟΣ-ΕΠΑΝΩ Ή ΤΕΧΝΟΛΟΓΙΚΑ ΜΟΝΤΕΛΑ )</a:t>
            </a:r>
          </a:p>
          <a:p>
            <a:pPr marL="0" indent="0">
              <a:buNone/>
            </a:pPr>
            <a:endParaRPr lang="el-GR" dirty="0">
              <a:latin typeface="Cambria" panose="02040503050406030204" pitchFamily="18" charset="0"/>
            </a:endParaRPr>
          </a:p>
          <a:p>
            <a:pPr marL="0" indent="0">
              <a:buNone/>
            </a:pPr>
            <a:r>
              <a:rPr lang="el-GR" dirty="0" smtClean="0">
                <a:latin typeface="Cambria" panose="02040503050406030204" pitchFamily="18" charset="0"/>
              </a:rPr>
              <a:t>ΠΕΡΙΓΡΑΦΟΥΝ ΕΝΕΡΓΕΙΑΚΕΣ ΔΙΕΡΓΑΣΙΕΣ (ΚΑΙ ΟΧΙ ΤΗΝ ΕΝΕΡΓΕΙΑΚΗ ΖΗΤΗΣΗ) ΠΟΥ ΜΠΟΡΟΥΝ ΝΑ ΕΠΙΤΕΥΧΘΟΥΝ ΜΕ ΕΝΑ ΜΕΝΟΥ ΤΕΧΝΟΛΟΓΙΩΝ</a:t>
            </a:r>
            <a:r>
              <a:rPr lang="en-GB" dirty="0" smtClean="0">
                <a:latin typeface="Cambria" panose="02040503050406030204" pitchFamily="18" charset="0"/>
              </a:rPr>
              <a:t>. </a:t>
            </a:r>
            <a:endParaRPr lang="en-GB" dirty="0">
              <a:latin typeface="Cambria" panose="02040503050406030204" pitchFamily="18" charset="0"/>
            </a:endParaRPr>
          </a:p>
        </p:txBody>
      </p:sp>
      <p:sp>
        <p:nvSpPr>
          <p:cNvPr id="6" name="Text Placeholder 5"/>
          <p:cNvSpPr>
            <a:spLocks noGrp="1"/>
          </p:cNvSpPr>
          <p:nvPr>
            <p:ph type="body" sz="quarter" idx="3"/>
          </p:nvPr>
        </p:nvSpPr>
        <p:spPr/>
        <p:txBody>
          <a:bodyPr>
            <a:normAutofit/>
          </a:bodyPr>
          <a:lstStyle/>
          <a:p>
            <a:r>
              <a:rPr lang="en-GB" sz="2800" dirty="0" smtClean="0">
                <a:latin typeface="Cambria" panose="02040503050406030204" pitchFamily="18" charset="0"/>
              </a:rPr>
              <a:t>Top-down models </a:t>
            </a:r>
            <a:endParaRPr lang="en-GB" sz="2800" dirty="0"/>
          </a:p>
        </p:txBody>
      </p:sp>
      <p:sp>
        <p:nvSpPr>
          <p:cNvPr id="4" name="Content Placeholder 3"/>
          <p:cNvSpPr>
            <a:spLocks noGrp="1"/>
          </p:cNvSpPr>
          <p:nvPr>
            <p:ph sz="quarter" idx="4"/>
          </p:nvPr>
        </p:nvSpPr>
        <p:spPr/>
        <p:txBody>
          <a:bodyPr>
            <a:normAutofit lnSpcReduction="10000"/>
          </a:bodyPr>
          <a:lstStyle/>
          <a:p>
            <a:pPr marL="0" indent="0">
              <a:buNone/>
            </a:pPr>
            <a:r>
              <a:rPr lang="el-GR" dirty="0" smtClean="0">
                <a:latin typeface="Cambria" panose="02040503050406030204" pitchFamily="18" charset="0"/>
              </a:rPr>
              <a:t>(ΕΠΑΝΩ-ΠΡΟΣ-ΚΑΤΩ Ή ΟΙΚΟΝΟΜΙΚΑ ΜΟΝΤΕΛΑ)</a:t>
            </a:r>
          </a:p>
          <a:p>
            <a:pPr marL="0" indent="0">
              <a:buNone/>
            </a:pPr>
            <a:endParaRPr lang="el-GR" dirty="0" smtClean="0">
              <a:latin typeface="Cambria" panose="02040503050406030204" pitchFamily="18" charset="0"/>
            </a:endParaRPr>
          </a:p>
          <a:p>
            <a:pPr marL="0" indent="0">
              <a:buNone/>
            </a:pPr>
            <a:r>
              <a:rPr lang="el-GR" dirty="0" smtClean="0">
                <a:latin typeface="Cambria" panose="02040503050406030204" pitchFamily="18" charset="0"/>
              </a:rPr>
              <a:t>ΑΝΤΙΜΕΤΩΠΙΖΟΥΝ ΤΗΝ ΕΝΕΡΓΕΙΑΚΗ ΖΗΤΗΣΗ ΩΣ ΣΥΣΤΗΜΑ ΣΥΝΑΡΤΗΣΕΩΝ ΠΟΥ ΕΞΑΡΤΑΤΑΙ ΑΠΟ ΤΗΝ ΣΥΝΟΛΙΚΗ/ΤΟΜΕΑΚΗ ΠΑΡΑΓΩΓΗ, ΤΙΣ ΤΙΜΕΣ ΤΩΝ ΕΝΕΡΓΕΙΑΚΩΝ ΠΡΟΪΟΝΤΩΝ, ΚΛΠ.</a:t>
            </a:r>
          </a:p>
          <a:p>
            <a:pPr marL="0" indent="0">
              <a:buNone/>
            </a:pPr>
            <a:endParaRPr lang="en-GB" dirty="0">
              <a:latin typeface="Cambria" panose="02040503050406030204" pitchFamily="18" charset="0"/>
            </a:endParaRPr>
          </a:p>
        </p:txBody>
      </p:sp>
      <p:sp>
        <p:nvSpPr>
          <p:cNvPr id="7" name="Up Arrow 6"/>
          <p:cNvSpPr/>
          <p:nvPr/>
        </p:nvSpPr>
        <p:spPr>
          <a:xfrm>
            <a:off x="1907704" y="1340768"/>
            <a:ext cx="1296144" cy="4896544"/>
          </a:xfrm>
          <a:prstGeom prst="upArrow">
            <a:avLst/>
          </a:prstGeom>
          <a:solidFill>
            <a:srgbClr val="FFFFCC">
              <a:alpha val="68000"/>
            </a:srgb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5220072" y="1628800"/>
            <a:ext cx="1872208" cy="4896544"/>
          </a:xfrm>
          <a:prstGeom prst="downArrow">
            <a:avLst/>
          </a:prstGeom>
          <a:solidFill>
            <a:srgbClr val="FFFFCC">
              <a:alpha val="65000"/>
            </a:srgbClr>
          </a:solidFill>
          <a:ln w="158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1440516">
            <a:off x="-11986" y="6006479"/>
            <a:ext cx="2448272" cy="461665"/>
          </a:xfrm>
          <a:prstGeom prst="rect">
            <a:avLst/>
          </a:prstGeom>
          <a:noFill/>
        </p:spPr>
        <p:txBody>
          <a:bodyPr wrap="square" rtlCol="0">
            <a:spAutoFit/>
          </a:bodyPr>
          <a:lstStyle/>
          <a:p>
            <a:r>
              <a:rPr lang="el-GR" sz="2400" b="1" dirty="0" smtClean="0">
                <a:solidFill>
                  <a:srgbClr val="C00000"/>
                </a:solidFill>
                <a:latin typeface="Cambria Math" panose="02040503050406030204" pitchFamily="18" charset="0"/>
                <a:ea typeface="Cambria Math" panose="02040503050406030204" pitchFamily="18" charset="0"/>
              </a:rPr>
              <a:t>ΕΠΙΠΕΔΟ ΕΡΓΩΝ</a:t>
            </a:r>
            <a:endParaRPr lang="en-GB" sz="2400" b="1" dirty="0">
              <a:solidFill>
                <a:srgbClr val="C00000"/>
              </a:solidFill>
              <a:latin typeface="Cambria Math" panose="02040503050406030204" pitchFamily="18" charset="0"/>
              <a:ea typeface="Cambria Math" panose="02040503050406030204" pitchFamily="18" charset="0"/>
            </a:endParaRPr>
          </a:p>
        </p:txBody>
      </p:sp>
      <p:sp>
        <p:nvSpPr>
          <p:cNvPr id="10" name="TextBox 9"/>
          <p:cNvSpPr txBox="1"/>
          <p:nvPr/>
        </p:nvSpPr>
        <p:spPr>
          <a:xfrm rot="1396134">
            <a:off x="6862934" y="925269"/>
            <a:ext cx="2206669" cy="830997"/>
          </a:xfrm>
          <a:prstGeom prst="rect">
            <a:avLst/>
          </a:prstGeom>
          <a:noFill/>
        </p:spPr>
        <p:txBody>
          <a:bodyPr wrap="square" rtlCol="0">
            <a:spAutoFit/>
          </a:bodyPr>
          <a:lstStyle/>
          <a:p>
            <a:r>
              <a:rPr lang="el-GR" sz="2400" b="1" dirty="0" smtClean="0">
                <a:solidFill>
                  <a:srgbClr val="C00000"/>
                </a:solidFill>
                <a:latin typeface="Cambria Math" panose="02040503050406030204" pitchFamily="18" charset="0"/>
                <a:ea typeface="Cambria Math" panose="02040503050406030204" pitchFamily="18" charset="0"/>
              </a:rPr>
              <a:t>ΕΠΙΠΕΔΟ ΟΙΚΟΝΟΜΙΑΣ</a:t>
            </a:r>
            <a:endParaRPr lang="en-GB" sz="2400" b="1"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188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ΜΟΝΤΕΛΑ ΒΕΛΤΙΣΤΟΠΟΙΗΣΗΣ </a:t>
            </a:r>
            <a:r>
              <a:rPr lang="en-GB" dirty="0" smtClean="0"/>
              <a:t>vs </a:t>
            </a:r>
            <a:r>
              <a:rPr lang="el-GR" dirty="0" smtClean="0"/>
              <a:t>ΜΟΝΤΕΛΑ ΠΡΟΣΟΜΟΙΩΣΗΣ</a:t>
            </a:r>
            <a:endParaRPr lang="en-GB" dirty="0"/>
          </a:p>
        </p:txBody>
      </p:sp>
      <p:sp>
        <p:nvSpPr>
          <p:cNvPr id="3" name="Text Placeholder 2"/>
          <p:cNvSpPr>
            <a:spLocks noGrp="1"/>
          </p:cNvSpPr>
          <p:nvPr>
            <p:ph type="body" idx="1"/>
          </p:nvPr>
        </p:nvSpPr>
        <p:spPr/>
        <p:txBody>
          <a:bodyPr/>
          <a:lstStyle/>
          <a:p>
            <a:r>
              <a:rPr lang="el-GR" dirty="0" smtClean="0"/>
              <a:t>ΒΕΛΤΙΣΤΟΠΟΙΗΣΗ		</a:t>
            </a:r>
            <a:endParaRPr lang="en-GB" dirty="0"/>
          </a:p>
        </p:txBody>
      </p:sp>
      <p:sp>
        <p:nvSpPr>
          <p:cNvPr id="4" name="Content Placeholder 3"/>
          <p:cNvSpPr>
            <a:spLocks noGrp="1"/>
          </p:cNvSpPr>
          <p:nvPr>
            <p:ph sz="half" idx="2"/>
          </p:nvPr>
        </p:nvSpPr>
        <p:spPr/>
        <p:txBody>
          <a:bodyPr>
            <a:normAutofit fontScale="92500"/>
          </a:bodyPr>
          <a:lstStyle/>
          <a:p>
            <a:pPr marL="0" indent="0">
              <a:buNone/>
            </a:pPr>
            <a:r>
              <a:rPr lang="el-GR" dirty="0" smtClean="0"/>
              <a:t>ΤΑ ΜΟΝΤΕΛΑ ΒΕΛΤΙΣΤΟΠΟΙΗΣΗΣ ΑΠΑΙΤΟΥΝ ΜΙΑ ΑΝΤΙΚΕΙΜΕΝΙΚΗ ΣΥΝΑΡΤΗΣΗ δηλ. ΜΙΑ ΜΑΘΗΜΑΤΙΚΗ ΣΥΝΑΡΤΗΣΗ ΠΟΥ ΝΑ ΠΕΡΙΓΡΑΦΕΙ ΤΗΝ ΠΟΣΟΤΗΤΑ ΠΟΥ ΠΡΕΠΕΙ ΝΑ ΜΕΓΙΣΤΟΠΟΙΗΘΕΙ Ή ΕΛΑΧΙΣΤΟΠΟΙΗΘΕΙ. </a:t>
            </a:r>
          </a:p>
          <a:p>
            <a:pPr marL="0" indent="0">
              <a:buNone/>
            </a:pPr>
            <a:r>
              <a:rPr lang="el-GR" dirty="0" smtClean="0"/>
              <a:t>ΓΡΑΜΜΙΚΟΣ ΠΡΟΓΡΑΜΜΑΤΙΣΜΟΣ</a:t>
            </a:r>
          </a:p>
        </p:txBody>
      </p:sp>
      <p:sp>
        <p:nvSpPr>
          <p:cNvPr id="5" name="Text Placeholder 4"/>
          <p:cNvSpPr>
            <a:spLocks noGrp="1"/>
          </p:cNvSpPr>
          <p:nvPr>
            <p:ph type="body" sz="quarter" idx="3"/>
          </p:nvPr>
        </p:nvSpPr>
        <p:spPr/>
        <p:txBody>
          <a:bodyPr/>
          <a:lstStyle/>
          <a:p>
            <a:r>
              <a:rPr lang="el-GR" dirty="0" smtClean="0"/>
              <a:t>ΠΡΟΣΟΜΟΙΩΣΗ</a:t>
            </a:r>
            <a:endParaRPr lang="en-GB" dirty="0"/>
          </a:p>
        </p:txBody>
      </p:sp>
      <p:sp>
        <p:nvSpPr>
          <p:cNvPr id="6" name="Content Placeholder 5"/>
          <p:cNvSpPr>
            <a:spLocks noGrp="1"/>
          </p:cNvSpPr>
          <p:nvPr>
            <p:ph sz="quarter" idx="4"/>
          </p:nvPr>
        </p:nvSpPr>
        <p:spPr>
          <a:xfrm>
            <a:off x="4645025" y="2174875"/>
            <a:ext cx="4247455" cy="3951288"/>
          </a:xfrm>
        </p:spPr>
        <p:txBody>
          <a:bodyPr>
            <a:normAutofit fontScale="92500"/>
          </a:bodyPr>
          <a:lstStyle/>
          <a:p>
            <a:pPr marL="0" indent="0">
              <a:buNone/>
            </a:pPr>
            <a:r>
              <a:rPr lang="el-GR" dirty="0" smtClean="0"/>
              <a:t>ΜΑΘΗΜΑΤΙΚΕΣ ΕΞΙΣΩΣΕΙΣ ΠΟΥ ΠΕΡΙΓΡΑΦΟΥΝ ΥΠΟΤΜΗΜΑΤΑ ΤΩΝ ΛΕΙΤΟΥΡΓΙΩΝ ΤΗΣ ΑΓΟΡΑΣ, ΤΩΝ ΠΡΟΣΔΟΚΩΜΕΝΩΝ ΤΙΜΩΝ, ΚΛΠ. ΚΑΙ Ο ΥΠΟΛΟΓΙΣΤΗΣ ΑΝΑΛΑΜΒΑΝΕΙ ΝΑ «ΤΡΕΞΕΙ» ΤΟ ΜΟΝΤΕΛΟ ΚΑΙ ΝΑ ΔΩΣΕΙ ΠΙΘΑΝΕΣ ΛΥΣΕΙΣ ΠΟΥ ΕΞΕΤΑΖΟΝΤΑΙ ΣΤΗΝ ΣΥΝΕΧΕΙΑ</a:t>
            </a:r>
            <a:endParaRPr lang="en-GB" dirty="0"/>
          </a:p>
        </p:txBody>
      </p:sp>
    </p:spTree>
    <p:extLst>
      <p:ext uri="{BB962C8B-B14F-4D97-AF65-F5344CB8AC3E}">
        <p14:creationId xmlns:p14="http://schemas.microsoft.com/office/powerpoint/2010/main" val="3404695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smtClean="0"/>
              <a:t>ΕΝΕΡΓΕΙΑΚΟΣ ΣΧΕΔΙΑΣΜΟΣ : ΤΕΧΝΙΚΕΣ</a:t>
            </a:r>
            <a:endParaRPr lang="en-GB" dirty="0"/>
          </a:p>
        </p:txBody>
      </p:sp>
      <p:sp>
        <p:nvSpPr>
          <p:cNvPr id="8" name="Content Placeholder 7"/>
          <p:cNvSpPr>
            <a:spLocks noGrp="1"/>
          </p:cNvSpPr>
          <p:nvPr>
            <p:ph idx="1"/>
          </p:nvPr>
        </p:nvSpPr>
        <p:spPr>
          <a:xfrm>
            <a:off x="755576" y="1124744"/>
            <a:ext cx="7931224" cy="5472608"/>
          </a:xfrm>
        </p:spPr>
        <p:txBody>
          <a:bodyPr>
            <a:noAutofit/>
          </a:bodyPr>
          <a:lstStyle/>
          <a:p>
            <a:pPr marL="0" indent="0">
              <a:buNone/>
            </a:pPr>
            <a:r>
              <a:rPr lang="el-GR" sz="2400" dirty="0" smtClean="0">
                <a:solidFill>
                  <a:srgbClr val="FF0000"/>
                </a:solidFill>
                <a:latin typeface="Cambria" panose="02040503050406030204" pitchFamily="18" charset="0"/>
              </a:rPr>
              <a:t>ΕΝΕΡΓΕΙΑΚΟ ΙΣΟΖΥΓΙΟ </a:t>
            </a:r>
          </a:p>
          <a:p>
            <a:pPr marL="0" indent="0">
              <a:buNone/>
            </a:pPr>
            <a:r>
              <a:rPr lang="el-GR" sz="2400" dirty="0" smtClean="0">
                <a:latin typeface="Cambria" panose="02040503050406030204" pitchFamily="18" charset="0"/>
              </a:rPr>
              <a:t>ΑΠΟΤΥΠΩΝΕΙ </a:t>
            </a:r>
          </a:p>
          <a:p>
            <a:r>
              <a:rPr lang="el-GR" sz="2400" dirty="0" smtClean="0">
                <a:latin typeface="Cambria" panose="02040503050406030204" pitchFamily="18" charset="0"/>
              </a:rPr>
              <a:t>ΤΗΝ ΚΑΤΑΣΤΑΣΗ ΜΕΣΑ ΣΕ ΕΝΑ ΗΜΕΡΟΛΟΓΙΑΚΟ ΕΤΟΣ, </a:t>
            </a:r>
          </a:p>
          <a:p>
            <a:r>
              <a:rPr lang="el-GR" sz="2400" dirty="0" smtClean="0">
                <a:latin typeface="Cambria" panose="02040503050406030204" pitchFamily="18" charset="0"/>
              </a:rPr>
              <a:t>ΤΟΥΣ ΕΝΕΡΓΕΙΑΚΟΥΣ ΦΟΡΕΙΣ, </a:t>
            </a:r>
          </a:p>
          <a:p>
            <a:r>
              <a:rPr lang="el-GR" sz="2400" dirty="0" smtClean="0">
                <a:latin typeface="Cambria" panose="02040503050406030204" pitchFamily="18" charset="0"/>
              </a:rPr>
              <a:t>ΤΑ ΣΤΑΔΙΑ ΜΕΤΑΤΡΟΠΗΣ</a:t>
            </a:r>
            <a:endParaRPr lang="en-GB" sz="2400" dirty="0" smtClean="0">
              <a:latin typeface="Cambria" panose="02040503050406030204" pitchFamily="18" charset="0"/>
            </a:endParaRPr>
          </a:p>
          <a:p>
            <a:pPr marL="0" indent="0">
              <a:buNone/>
            </a:pPr>
            <a:endParaRPr lang="el-GR" sz="2400" dirty="0" smtClean="0">
              <a:latin typeface="Cambria" panose="02040503050406030204" pitchFamily="18" charset="0"/>
            </a:endParaRPr>
          </a:p>
          <a:p>
            <a:pPr marL="0" indent="0">
              <a:buNone/>
            </a:pPr>
            <a:r>
              <a:rPr lang="el-GR" sz="2400" dirty="0" smtClean="0">
                <a:solidFill>
                  <a:srgbClr val="FF0000"/>
                </a:solidFill>
                <a:latin typeface="Cambria" panose="02040503050406030204" pitchFamily="18" charset="0"/>
              </a:rPr>
              <a:t>ΑΝΑΛΥΣΗ ΚΟΣΤΟΥΣ-ΟΦΕΛΟΥΣ</a:t>
            </a:r>
          </a:p>
          <a:p>
            <a:pPr marL="0" indent="0">
              <a:buNone/>
            </a:pPr>
            <a:r>
              <a:rPr lang="el-GR" sz="2400" dirty="0" smtClean="0">
                <a:latin typeface="Cambria" panose="02040503050406030204" pitchFamily="18" charset="0"/>
              </a:rPr>
              <a:t>ΔΥΣΚΟΛΙΕΣ:</a:t>
            </a:r>
          </a:p>
          <a:p>
            <a:r>
              <a:rPr lang="el-GR" sz="2400" dirty="0" smtClean="0">
                <a:latin typeface="Cambria" panose="02040503050406030204" pitchFamily="18" charset="0"/>
              </a:rPr>
              <a:t>ΔΙΑΦΟΡΕΤΙΚΗ ΧΡΟΝΙΚΗ ΣΤΙΓΜΗ ΠΟΥ ΕΠΕΡΧΟΝΤΑΙ ΤΑ ΚΟΣΤΗ/ΟΦΕΛΗ</a:t>
            </a:r>
          </a:p>
          <a:p>
            <a:r>
              <a:rPr lang="el-GR" sz="2400" dirty="0" smtClean="0">
                <a:latin typeface="Cambria" panose="02040503050406030204" pitchFamily="18" charset="0"/>
              </a:rPr>
              <a:t>ΔΙΑΦΟΡΕΤΙΚΕΣ ΜΟΝΑΔΕΣ (ΕΥΡΩ, ΕΚΠΟΜΠΕΣ, ΒΙΟΠΟΙΚΙΛΟΤΗΤΑ)</a:t>
            </a:r>
          </a:p>
          <a:p>
            <a:r>
              <a:rPr lang="el-GR" sz="2400" dirty="0" smtClean="0">
                <a:latin typeface="Cambria" panose="02040503050406030204" pitchFamily="18" charset="0"/>
              </a:rPr>
              <a:t>ΑΒΕΒΑΙΟΤΗΤΕΣ</a:t>
            </a:r>
          </a:p>
          <a:p>
            <a:pPr marL="0" indent="0">
              <a:buNone/>
            </a:pPr>
            <a:endParaRPr lang="en-GB" sz="2400" dirty="0">
              <a:latin typeface="Cambria" panose="02040503050406030204" pitchFamily="18" charset="0"/>
            </a:endParaRPr>
          </a:p>
        </p:txBody>
      </p:sp>
    </p:spTree>
    <p:extLst>
      <p:ext uri="{BB962C8B-B14F-4D97-AF65-F5344CB8AC3E}">
        <p14:creationId xmlns:p14="http://schemas.microsoft.com/office/powerpoint/2010/main" val="263500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ΕΝΕΡΓΕΙΑ :  ΖΗΤΗΣΗ = ΠΡΟΒΛΕΨΗ</a:t>
            </a:r>
            <a:endParaRPr lang="en-GB" dirty="0"/>
          </a:p>
        </p:txBody>
      </p:sp>
      <p:sp>
        <p:nvSpPr>
          <p:cNvPr id="3" name="Content Placeholder 2"/>
          <p:cNvSpPr>
            <a:spLocks noGrp="1"/>
          </p:cNvSpPr>
          <p:nvPr>
            <p:ph idx="1"/>
          </p:nvPr>
        </p:nvSpPr>
        <p:spPr>
          <a:xfrm>
            <a:off x="457200" y="1196752"/>
            <a:ext cx="8229600" cy="4929411"/>
          </a:xfrm>
        </p:spPr>
        <p:txBody>
          <a:bodyPr>
            <a:noAutofit/>
          </a:bodyPr>
          <a:lstStyle/>
          <a:p>
            <a:pPr marL="0" indent="0">
              <a:buNone/>
            </a:pPr>
            <a:r>
              <a:rPr lang="el-GR" sz="2400" dirty="0" smtClean="0">
                <a:latin typeface="Cambria" panose="02040503050406030204" pitchFamily="18" charset="0"/>
              </a:rPr>
              <a:t>ΖΗΤΗΣΗ ΕΝΕΡΓΕΙΑΣ = </a:t>
            </a:r>
            <a:r>
              <a:rPr lang="en-GB" sz="2400" dirty="0" smtClean="0">
                <a:latin typeface="Cambria" panose="02040503050406030204" pitchFamily="18" charset="0"/>
              </a:rPr>
              <a:t>f { </a:t>
            </a:r>
            <a:r>
              <a:rPr lang="el-GR" sz="2400" dirty="0" smtClean="0">
                <a:latin typeface="Cambria" panose="02040503050406030204" pitchFamily="18" charset="0"/>
              </a:rPr>
              <a:t> ΟΙΚΟΝΟΜΙΚΗ ΔΡΑΣΤΗΡΙΟΤΗΤΑ</a:t>
            </a:r>
            <a:r>
              <a:rPr lang="en-GB" sz="2400" dirty="0" smtClean="0">
                <a:latin typeface="Cambria" panose="02040503050406030204" pitchFamily="18" charset="0"/>
              </a:rPr>
              <a:t>}</a:t>
            </a:r>
            <a:endParaRPr lang="el-GR" sz="2400" dirty="0" smtClean="0">
              <a:latin typeface="Cambria" panose="02040503050406030204" pitchFamily="18" charset="0"/>
            </a:endParaRPr>
          </a:p>
          <a:p>
            <a:pPr marL="0" indent="0">
              <a:buNone/>
            </a:pPr>
            <a:r>
              <a:rPr lang="el-GR" sz="2400" dirty="0" smtClean="0">
                <a:latin typeface="Cambria" panose="02040503050406030204" pitchFamily="18" charset="0"/>
              </a:rPr>
              <a:t>ΖΗΤΗΣΗ ΕΝΕΡΓΕΙΑΣ = </a:t>
            </a:r>
            <a:r>
              <a:rPr lang="en-GB" sz="2400" dirty="0" smtClean="0">
                <a:latin typeface="Cambria" panose="02040503050406030204" pitchFamily="18" charset="0"/>
              </a:rPr>
              <a:t>f { </a:t>
            </a:r>
            <a:r>
              <a:rPr lang="el-GR" sz="2400" dirty="0" smtClean="0">
                <a:latin typeface="Cambria" panose="02040503050406030204" pitchFamily="18" charset="0"/>
              </a:rPr>
              <a:t> </a:t>
            </a:r>
            <a:r>
              <a:rPr lang="en-GB" sz="2400" dirty="0" smtClean="0">
                <a:latin typeface="Cambria" panose="02040503050406030204" pitchFamily="18" charset="0"/>
              </a:rPr>
              <a:t>OIKONOMIKH </a:t>
            </a:r>
            <a:r>
              <a:rPr lang="el-GR" sz="2400" dirty="0" smtClean="0">
                <a:latin typeface="Cambria" panose="02040503050406030204" pitchFamily="18" charset="0"/>
              </a:rPr>
              <a:t>ΔΡΑΣΤΗΡΙΟΤΗΤΑ, </a:t>
            </a:r>
          </a:p>
          <a:p>
            <a:pPr marL="0" indent="0">
              <a:buNone/>
            </a:pPr>
            <a:r>
              <a:rPr lang="el-GR" sz="2400" dirty="0">
                <a:latin typeface="Cambria" panose="02040503050406030204" pitchFamily="18" charset="0"/>
              </a:rPr>
              <a:t> </a:t>
            </a:r>
            <a:r>
              <a:rPr lang="el-GR" sz="2400" dirty="0" smtClean="0">
                <a:latin typeface="Cambria" panose="02040503050406030204" pitchFamily="18" charset="0"/>
              </a:rPr>
              <a:t>                                            </a:t>
            </a:r>
            <a:r>
              <a:rPr lang="en-GB" sz="2400" dirty="0" smtClean="0">
                <a:latin typeface="Cambria" panose="02040503050406030204" pitchFamily="18" charset="0"/>
              </a:rPr>
              <a:t>       </a:t>
            </a:r>
            <a:r>
              <a:rPr lang="el-GR" sz="2400" dirty="0" smtClean="0">
                <a:latin typeface="Cambria" panose="02040503050406030204" pitchFamily="18" charset="0"/>
              </a:rPr>
              <a:t>ΚΟΣΤΟΣ ΕΝΕΡΓΕΙΑΣ/ΚΑΥΣΙΜΩΝ }</a:t>
            </a:r>
          </a:p>
          <a:p>
            <a:pPr marL="0" indent="0">
              <a:buNone/>
            </a:pPr>
            <a:r>
              <a:rPr lang="en-GB" sz="2400" dirty="0" smtClean="0">
                <a:latin typeface="Cambria" panose="02040503050406030204" pitchFamily="18" charset="0"/>
              </a:rPr>
              <a:t>ZHTH</a:t>
            </a:r>
            <a:r>
              <a:rPr lang="el-GR" sz="2400" dirty="0" smtClean="0">
                <a:latin typeface="Cambria" panose="02040503050406030204" pitchFamily="18" charset="0"/>
              </a:rPr>
              <a:t>ΣΗ ΕΝΕΡΓΕΙΑΣ = </a:t>
            </a:r>
            <a:r>
              <a:rPr lang="en-GB" sz="2400" dirty="0" smtClean="0">
                <a:latin typeface="Cambria" panose="02040503050406030204" pitchFamily="18" charset="0"/>
              </a:rPr>
              <a:t>f { </a:t>
            </a:r>
            <a:r>
              <a:rPr lang="el-GR" sz="2400" dirty="0" smtClean="0">
                <a:latin typeface="Cambria" panose="02040503050406030204" pitchFamily="18" charset="0"/>
              </a:rPr>
              <a:t> ΟΙΚΟΝΟΜΙΚΗ ΔΡΑΣΤΗΡΙΟΤΗΤΑ, </a:t>
            </a:r>
          </a:p>
          <a:p>
            <a:pPr marL="0" indent="0">
              <a:buNone/>
            </a:pPr>
            <a:r>
              <a:rPr lang="el-GR" sz="2400" dirty="0" smtClean="0">
                <a:latin typeface="Cambria" panose="02040503050406030204" pitchFamily="18" charset="0"/>
              </a:rPr>
              <a:t>		  </a:t>
            </a:r>
            <a:r>
              <a:rPr lang="en-GB" sz="2400" dirty="0" smtClean="0">
                <a:latin typeface="Cambria" panose="02040503050406030204" pitchFamily="18" charset="0"/>
              </a:rPr>
              <a:t>                       </a:t>
            </a:r>
            <a:r>
              <a:rPr lang="el-GR" sz="2400" dirty="0" smtClean="0">
                <a:latin typeface="Cambria" panose="02040503050406030204" pitchFamily="18" charset="0"/>
              </a:rPr>
              <a:t>ΚΟΣΤΟΣ ΕΝΕΡΓΕΙΑΣ/ΚΑΥΣΙΜΩΝ, </a:t>
            </a:r>
          </a:p>
          <a:p>
            <a:pPr marL="0" indent="0">
              <a:buNone/>
            </a:pPr>
            <a:r>
              <a:rPr lang="el-GR" sz="2400" dirty="0" smtClean="0">
                <a:latin typeface="Cambria" panose="02040503050406030204" pitchFamily="18" charset="0"/>
              </a:rPr>
              <a:t>                                             </a:t>
            </a:r>
            <a:r>
              <a:rPr lang="en-GB" sz="2400" dirty="0" smtClean="0">
                <a:latin typeface="Cambria" panose="02040503050406030204" pitchFamily="18" charset="0"/>
              </a:rPr>
              <a:t>       </a:t>
            </a:r>
            <a:r>
              <a:rPr lang="el-GR" sz="2400" dirty="0" smtClean="0">
                <a:latin typeface="Cambria" panose="02040503050406030204" pitchFamily="18" charset="0"/>
              </a:rPr>
              <a:t>ΤΕΧΝΟΛΟΓΙΚΗ ΣΤΑΘΜΗ</a:t>
            </a:r>
            <a:r>
              <a:rPr lang="en-GB" sz="2400" dirty="0" smtClean="0">
                <a:latin typeface="Cambria" panose="02040503050406030204" pitchFamily="18" charset="0"/>
              </a:rPr>
              <a:t>}</a:t>
            </a:r>
          </a:p>
        </p:txBody>
      </p:sp>
    </p:spTree>
    <p:extLst>
      <p:ext uri="{BB962C8B-B14F-4D97-AF65-F5344CB8AC3E}">
        <p14:creationId xmlns:p14="http://schemas.microsoft.com/office/powerpoint/2010/main" val="1595353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C00000"/>
                </a:solidFill>
              </a:rPr>
              <a:t>ΟΙΚΟΝΟΜΙΑ: ΤΟΜΕΑΚΗ ΑΝΑΛΥΣΗ</a:t>
            </a:r>
            <a:endParaRPr lang="en-GB" b="1" dirty="0">
              <a:solidFill>
                <a:srgbClr val="C00000"/>
              </a:solidFill>
            </a:endParaRPr>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l-GR" dirty="0" smtClean="0">
                <a:latin typeface="Cambria" panose="02040503050406030204" pitchFamily="18" charset="0"/>
              </a:rPr>
              <a:t>ΠΡΟΒΛΕΨΗ ΕΝΕΡΓΕΙΑΚΗΣ ΖΗΤΗΣΗΣ : ΠΡΕΠΕΙ ΝΑ ΓΙΝΕΤΑΙ ΤΟΜΕΑΚΑ (π.χ.  ΚΤΙΡΙΑ, ΒΙΟΜΗΧΑΝΙΑ, ΜΕΤΑΦΟΡΕΣ)</a:t>
            </a:r>
          </a:p>
          <a:p>
            <a:pPr marL="0" indent="0">
              <a:buNone/>
            </a:pPr>
            <a:endParaRPr lang="el-GR" dirty="0" smtClean="0">
              <a:latin typeface="Cambria" panose="02040503050406030204" pitchFamily="18" charset="0"/>
            </a:endParaRPr>
          </a:p>
          <a:p>
            <a:pPr marL="0" indent="0">
              <a:buNone/>
            </a:pPr>
            <a:r>
              <a:rPr lang="el-GR" dirty="0" smtClean="0">
                <a:latin typeface="Cambria" panose="02040503050406030204" pitchFamily="18" charset="0"/>
              </a:rPr>
              <a:t>ΕΝΕΡΓΕΙΑΚΗ ΕΝΤΑΣΗ : ΚΑΘΕ ΤΟΜΕΑΣ ΕΧΕΙ ΔΙΑΦΟΡΕΤΙΚΗ !</a:t>
            </a:r>
          </a:p>
          <a:p>
            <a:pPr marL="0" indent="0">
              <a:buNone/>
            </a:pPr>
            <a:endParaRPr lang="el-GR" dirty="0" smtClean="0">
              <a:latin typeface="Cambria" panose="02040503050406030204" pitchFamily="18" charset="0"/>
            </a:endParaRPr>
          </a:p>
          <a:p>
            <a:pPr marL="0" indent="0">
              <a:buNone/>
            </a:pPr>
            <a:r>
              <a:rPr lang="el-GR" dirty="0" smtClean="0">
                <a:latin typeface="Cambria" panose="02040503050406030204" pitchFamily="18" charset="0"/>
              </a:rPr>
              <a:t>ΕΛΑΣΤΙΚΟΤΗΤΑ ΤΗΣ ΤΙΜΗΣ ΤΗΣ ΕΝΕΡΓΕΙΑΣ : ΚΛΕΙΔΙ ΓΙΑ ΤΗΝ ΑΞΙΟΛΟΓΗΣΗ ΤΗΣ ΑΠΟΤΕΛΕΣΜΑΤΙΚΟΤΗΤΑΣ ΕΝΟΣ ΜΕΤΡΟΥ ΠΟΛΙΤΙΚΗΣ ΠΟΥ ΕΠΗΡΕΑΖΕΙ ΤΗΝ ΤΙΜΗ ΕΝΟΣ ΚΑΥΣΙΜΟΥ ( ΣΥΝΥΠΟΛΟΓΙΖΟΜΕΝΩΝ ΦΟΡΩΝ ΚΑΙ ΕΠΙΔΟΤΗΣΕΩΝ ... Π.χ. Κόστος πετρελαίου θέρμανσης, βενζίνης, κλπ.)</a:t>
            </a:r>
          </a:p>
        </p:txBody>
      </p:sp>
    </p:spTree>
    <p:extLst>
      <p:ext uri="{BB962C8B-B14F-4D97-AF65-F5344CB8AC3E}">
        <p14:creationId xmlns:p14="http://schemas.microsoft.com/office/powerpoint/2010/main" val="247728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r>
              <a:rPr lang="el-GR" altLang="en-US" sz="2400" dirty="0" smtClean="0"/>
              <a:t>ΒΙΩΣΙΜΗ ΑΝΑΠΤΥΞΗ : σχεδιασμός</a:t>
            </a:r>
            <a:endParaRPr lang="el-GR" altLang="en-US" sz="2400" dirty="0"/>
          </a:p>
        </p:txBody>
      </p:sp>
      <p:sp>
        <p:nvSpPr>
          <p:cNvPr id="984067" name="Rectangle 3"/>
          <p:cNvSpPr>
            <a:spLocks noGrp="1" noChangeArrowheads="1"/>
          </p:cNvSpPr>
          <p:nvPr>
            <p:ph type="body" sz="half" idx="1"/>
          </p:nvPr>
        </p:nvSpPr>
        <p:spPr>
          <a:xfrm>
            <a:off x="1835696" y="1772816"/>
            <a:ext cx="6192688" cy="2260848"/>
          </a:xfrm>
        </p:spPr>
        <p:txBody>
          <a:bodyPr/>
          <a:lstStyle/>
          <a:p>
            <a:r>
              <a:rPr lang="el-GR" altLang="en-US" sz="2800" dirty="0" smtClean="0"/>
              <a:t>ΠΟΡΟΙ - </a:t>
            </a:r>
            <a:r>
              <a:rPr lang="en-US" altLang="en-US" sz="2800" dirty="0" smtClean="0"/>
              <a:t>Resources</a:t>
            </a:r>
            <a:endParaRPr lang="el-GR" altLang="en-US" sz="2800" dirty="0"/>
          </a:p>
          <a:p>
            <a:r>
              <a:rPr lang="el-GR" altLang="en-US" sz="2800" dirty="0" smtClean="0"/>
              <a:t>ΠΕΡΙΒΑΛΛΟΝ - </a:t>
            </a:r>
            <a:r>
              <a:rPr lang="en-US" altLang="en-US" sz="2800" dirty="0" smtClean="0"/>
              <a:t>Environment</a:t>
            </a:r>
            <a:endParaRPr lang="el-GR" altLang="en-US" sz="2800" dirty="0"/>
          </a:p>
          <a:p>
            <a:r>
              <a:rPr lang="el-GR" altLang="en-US" sz="2800" dirty="0" smtClean="0"/>
              <a:t>ΟΙΚΟΝΟΜΙΑ - </a:t>
            </a:r>
            <a:r>
              <a:rPr lang="en-US" altLang="en-US" sz="2800" dirty="0" smtClean="0"/>
              <a:t>Economy</a:t>
            </a:r>
            <a:endParaRPr lang="el-GR" altLang="en-US" sz="2800" dirty="0"/>
          </a:p>
          <a:p>
            <a:r>
              <a:rPr lang="el-GR" altLang="en-US" sz="2800" dirty="0" smtClean="0"/>
              <a:t>ΚΟΙΝΩΝΙΑ - </a:t>
            </a:r>
            <a:r>
              <a:rPr lang="en-US" altLang="en-US" sz="2800" dirty="0" smtClean="0"/>
              <a:t>Society</a:t>
            </a:r>
            <a:endParaRPr lang="el-GR" altLang="en-US" sz="2800" dirty="0"/>
          </a:p>
          <a:p>
            <a:endParaRPr lang="el-GR" altLang="en-US" sz="2800" dirty="0"/>
          </a:p>
          <a:p>
            <a:endParaRPr lang="el-GR" altLang="en-US" sz="2800" dirty="0"/>
          </a:p>
        </p:txBody>
      </p:sp>
    </p:spTree>
    <p:extLst>
      <p:ext uri="{BB962C8B-B14F-4D97-AF65-F5344CB8AC3E}">
        <p14:creationId xmlns:p14="http://schemas.microsoft.com/office/powerpoint/2010/main" val="2600543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ΕΝΕΡΓΕΙΑΚΗ ΠΡΟΣΦΟΡΑ : ΜΟΝΤΕΛΟΠΟΙΗΣΗ</a:t>
            </a:r>
            <a:endParaRPr lang="en-GB" dirty="0"/>
          </a:p>
        </p:txBody>
      </p:sp>
      <p:sp>
        <p:nvSpPr>
          <p:cNvPr id="3" name="Content Placeholder 2"/>
          <p:cNvSpPr>
            <a:spLocks noGrp="1"/>
          </p:cNvSpPr>
          <p:nvPr>
            <p:ph idx="1"/>
          </p:nvPr>
        </p:nvSpPr>
        <p:spPr/>
        <p:txBody>
          <a:bodyPr>
            <a:noAutofit/>
          </a:bodyPr>
          <a:lstStyle/>
          <a:p>
            <a:pPr marL="0" indent="0">
              <a:lnSpc>
                <a:spcPct val="150000"/>
              </a:lnSpc>
              <a:buNone/>
            </a:pPr>
            <a:r>
              <a:rPr lang="el-GR" dirty="0" smtClean="0">
                <a:latin typeface="Cambria" panose="02040503050406030204" pitchFamily="18" charset="0"/>
              </a:rPr>
              <a:t>ΔΙΑΘΕΣΙΜΟΤΗΤΑ ΤΗΣ ΠΡΩΤΟΓΕΝΟΥΣ ΕΝΕΡΓΕΙΑΣ ΚΑΙ ΤΩΝ ΚΑΥΣΙΜΩΝ, ΕΝΔΟΓΕΝΩΝ ΚΑΙ ΕΞΩΓΕΝΩΝ...</a:t>
            </a:r>
          </a:p>
          <a:p>
            <a:pPr marL="0" indent="0">
              <a:lnSpc>
                <a:spcPct val="150000"/>
              </a:lnSpc>
              <a:buNone/>
            </a:pPr>
            <a:endParaRPr lang="el-GR" dirty="0" smtClean="0">
              <a:latin typeface="Cambria" panose="02040503050406030204" pitchFamily="18" charset="0"/>
            </a:endParaRPr>
          </a:p>
          <a:p>
            <a:pPr marL="0" indent="0">
              <a:lnSpc>
                <a:spcPct val="150000"/>
              </a:lnSpc>
              <a:buNone/>
            </a:pPr>
            <a:r>
              <a:rPr lang="el-GR" dirty="0" smtClean="0">
                <a:latin typeface="Cambria" panose="02040503050406030204" pitchFamily="18" charset="0"/>
              </a:rPr>
              <a:t>ΕΝΕΡΓΕΙΑ :  </a:t>
            </a:r>
            <a:r>
              <a:rPr lang="el-GR" b="1" dirty="0" smtClean="0">
                <a:solidFill>
                  <a:srgbClr val="C00000"/>
                </a:solidFill>
                <a:latin typeface="Cambria" panose="02040503050406030204" pitchFamily="18" charset="0"/>
              </a:rPr>
              <a:t>ΑΠΟΘΕΜΑΤΑ</a:t>
            </a:r>
            <a:r>
              <a:rPr lang="el-GR" dirty="0" smtClean="0">
                <a:latin typeface="Cambria" panose="02040503050406030204" pitchFamily="18" charset="0"/>
              </a:rPr>
              <a:t> ΚΑΙ </a:t>
            </a:r>
            <a:r>
              <a:rPr lang="el-GR" b="1" dirty="0" smtClean="0">
                <a:solidFill>
                  <a:srgbClr val="C00000"/>
                </a:solidFill>
                <a:latin typeface="Cambria" panose="02040503050406030204" pitchFamily="18" charset="0"/>
              </a:rPr>
              <a:t>ΠΟΡΟΙ</a:t>
            </a:r>
            <a:r>
              <a:rPr lang="el-GR" dirty="0" smtClean="0">
                <a:latin typeface="Cambria" panose="02040503050406030204" pitchFamily="18" charset="0"/>
              </a:rPr>
              <a:t>  - ΔΙΑΦΟΡΟΠΟΙΗΣΗ</a:t>
            </a:r>
          </a:p>
          <a:p>
            <a:pPr marL="0" indent="0">
              <a:lnSpc>
                <a:spcPct val="150000"/>
              </a:lnSpc>
              <a:buNone/>
            </a:pPr>
            <a:r>
              <a:rPr lang="el-GR" dirty="0" smtClean="0">
                <a:latin typeface="Cambria" panose="02040503050406030204" pitchFamily="18" charset="0"/>
              </a:rPr>
              <a:t>(ΤΙ ΕΧΟΥΜΕ, ΤΙ ΝΟΜΙΖΟΥΜΕ ΟΤΙ ΕΧΟΥΜΕ...)</a:t>
            </a:r>
            <a:endParaRPr lang="en-GB" dirty="0">
              <a:latin typeface="Cambria" panose="02040503050406030204" pitchFamily="18" charset="0"/>
            </a:endParaRPr>
          </a:p>
          <a:p>
            <a:pPr marL="0" indent="0">
              <a:lnSpc>
                <a:spcPct val="150000"/>
              </a:lnSpc>
              <a:buNone/>
            </a:pPr>
            <a:endParaRPr lang="el-GR" dirty="0" smtClean="0">
              <a:latin typeface="Cambria" panose="02040503050406030204" pitchFamily="18" charset="0"/>
            </a:endParaRPr>
          </a:p>
          <a:p>
            <a:pPr marL="0" indent="0">
              <a:lnSpc>
                <a:spcPct val="150000"/>
              </a:lnSpc>
              <a:buNone/>
            </a:pPr>
            <a:r>
              <a:rPr lang="el-GR" b="1" dirty="0" smtClean="0">
                <a:solidFill>
                  <a:srgbClr val="C00000"/>
                </a:solidFill>
                <a:latin typeface="Cambria" panose="02040503050406030204" pitchFamily="18" charset="0"/>
              </a:rPr>
              <a:t>ΑΠΟΘΕΜΑΤΑ</a:t>
            </a:r>
            <a:r>
              <a:rPr lang="el-GR" dirty="0" smtClean="0">
                <a:latin typeface="Cambria" panose="02040503050406030204" pitchFamily="18" charset="0"/>
              </a:rPr>
              <a:t> : ΑΥΤΑ ΠΟΥ ΓΝΩΡΙΖΟΥΜΕ </a:t>
            </a:r>
            <a:r>
              <a:rPr lang="el-GR" b="1" dirty="0" smtClean="0">
                <a:latin typeface="Cambria" panose="02040503050406030204" pitchFamily="18" charset="0"/>
              </a:rPr>
              <a:t>ΠΟΥ</a:t>
            </a:r>
            <a:r>
              <a:rPr lang="el-GR" dirty="0" smtClean="0">
                <a:latin typeface="Cambria" panose="02040503050406030204" pitchFamily="18" charset="0"/>
              </a:rPr>
              <a:t> ΒΡΙΣΚΟΝΤΑΙ ΚΑΙ ΟΤΙ ΜΠΟΡΟΥΝ ΝΑ ΕΞΑΧΘΟΥΝ </a:t>
            </a:r>
            <a:r>
              <a:rPr lang="el-GR" b="1" dirty="0" smtClean="0">
                <a:latin typeface="Cambria" panose="02040503050406030204" pitchFamily="18" charset="0"/>
              </a:rPr>
              <a:t>ΟΙΚΟΝΟΜΙΚΑ</a:t>
            </a:r>
          </a:p>
          <a:p>
            <a:pPr marL="0" indent="0">
              <a:lnSpc>
                <a:spcPct val="150000"/>
              </a:lnSpc>
              <a:buNone/>
            </a:pPr>
            <a:endParaRPr lang="el-GR" dirty="0" smtClean="0">
              <a:latin typeface="Cambria" panose="02040503050406030204" pitchFamily="18" charset="0"/>
            </a:endParaRPr>
          </a:p>
        </p:txBody>
      </p:sp>
    </p:spTree>
    <p:extLst>
      <p:ext uri="{BB962C8B-B14F-4D97-AF65-F5344CB8AC3E}">
        <p14:creationId xmlns:p14="http://schemas.microsoft.com/office/powerpoint/2010/main" val="1876725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90066"/>
          </a:xfrm>
        </p:spPr>
        <p:txBody>
          <a:bodyPr/>
          <a:lstStyle/>
          <a:p>
            <a:r>
              <a:rPr lang="el-GR" dirty="0" smtClean="0"/>
              <a:t>ΤΕΧΝΟΛΟΓΙΑ : ΠΡΟΒΛΕΨΗ</a:t>
            </a:r>
            <a:endParaRPr lang="en-GB" dirty="0"/>
          </a:p>
        </p:txBody>
      </p:sp>
      <p:sp>
        <p:nvSpPr>
          <p:cNvPr id="3" name="Content Placeholder 2"/>
          <p:cNvSpPr>
            <a:spLocks noGrp="1"/>
          </p:cNvSpPr>
          <p:nvPr>
            <p:ph idx="1"/>
          </p:nvPr>
        </p:nvSpPr>
        <p:spPr>
          <a:xfrm>
            <a:off x="467544" y="692696"/>
            <a:ext cx="8352928" cy="5821698"/>
          </a:xfrm>
        </p:spPr>
        <p:txBody>
          <a:bodyPr>
            <a:noAutofit/>
          </a:bodyPr>
          <a:lstStyle/>
          <a:p>
            <a:pPr marL="0" indent="0">
              <a:buNone/>
            </a:pPr>
            <a:r>
              <a:rPr lang="el-GR" sz="1800" dirty="0" smtClean="0">
                <a:latin typeface="Cambria" panose="02040503050406030204" pitchFamily="18" charset="0"/>
              </a:rPr>
              <a:t>ΤΕΧΝΟΛΟΓΙΑ ΜΕΤΑΤΡΟΠΗΣ :   ΣΥΝΔΕΕΙ   ΠΡΟΣΦΟΡΑ ΚΑΙ ΖΗΤΗΣΗ.</a:t>
            </a:r>
          </a:p>
          <a:p>
            <a:pPr marL="0" indent="0">
              <a:buNone/>
            </a:pPr>
            <a:r>
              <a:rPr lang="el-GR" sz="1800" dirty="0" smtClean="0">
                <a:latin typeface="Cambria" panose="02040503050406030204" pitchFamily="18" charset="0"/>
              </a:rPr>
              <a:t>ΜΕΛΛΟΝ : ΗΛΕΚΤΡΙΚΑ ΑΥΤΟΚΙΝΗΤΑ, ΚΥΤΤΑΡΑ ΚΑΥΣΙΜΩΝ,  ΠΥΡΗΝΙΚΗ ΣΥΝΤΗΞΗ</a:t>
            </a:r>
          </a:p>
          <a:p>
            <a:pPr marL="0" indent="0">
              <a:buNone/>
            </a:pPr>
            <a:endParaRPr lang="el-GR" sz="1800" b="1" dirty="0" smtClean="0">
              <a:latin typeface="Cambria" panose="02040503050406030204" pitchFamily="18" charset="0"/>
            </a:endParaRPr>
          </a:p>
          <a:p>
            <a:pPr marL="0" indent="0" algn="ctr">
              <a:buNone/>
            </a:pPr>
            <a:r>
              <a:rPr lang="el-GR" sz="1800" b="1" dirty="0" smtClean="0">
                <a:solidFill>
                  <a:srgbClr val="C00000"/>
                </a:solidFill>
                <a:latin typeface="Cambria" panose="02040503050406030204" pitchFamily="18" charset="0"/>
              </a:rPr>
              <a:t>ΚΑΜΠΥΛΗ ΕΜΠΕΙΡΙΑΣ/ΜΑΘΗΣΗΣ ( </a:t>
            </a:r>
            <a:r>
              <a:rPr lang="en-GB" sz="1800" b="1" dirty="0" smtClean="0">
                <a:solidFill>
                  <a:srgbClr val="C00000"/>
                </a:solidFill>
                <a:latin typeface="Cambria" panose="02040503050406030204" pitchFamily="18" charset="0"/>
              </a:rPr>
              <a:t>EXPERIENCE/LEARNING CURVE)</a:t>
            </a:r>
          </a:p>
          <a:p>
            <a:pPr marL="0" indent="0">
              <a:buNone/>
            </a:pPr>
            <a:r>
              <a:rPr lang="el-GR" sz="1800" dirty="0" smtClean="0">
                <a:latin typeface="Cambria" panose="02040503050406030204" pitchFamily="18" charset="0"/>
              </a:rPr>
              <a:t>Η ΤΕΧΝΟΛΟΓΙΚΗ ΠΡΟΟΔΟΣ ΩΣ  ΣΥΝΑΡΤΗΣΗ ΤΗΣ ΑΘΡΟΙΖΟΜΕΝΗΣ ΕΜΠΕΙΡΙΑΣ. </a:t>
            </a:r>
          </a:p>
          <a:p>
            <a:pPr marL="0" indent="0">
              <a:buNone/>
            </a:pPr>
            <a:r>
              <a:rPr lang="el-GR" sz="1800" dirty="0" smtClean="0">
                <a:latin typeface="Cambria" panose="02040503050406030204" pitchFamily="18" charset="0"/>
              </a:rPr>
              <a:t>Η ΤΕΧΝΟΛΟΓΙΚΗ ΠΡΟΟΔΟΣ ΕΚΦΡΑΖΕΤΑΙ ΜΕ ΟΡΟΥΣ ΕΙΔΙΚΟΥ ΚΟΣΤΟΥΣ ΚΑΙ  Η ΑΘΡΟΙΣΤΙΚΗ ΕΜΠΕΙΡΙΑ ΑΠΟΤΙΜΑΤΑΙ ΩΣ (ΑΘΡΟΙΣΤΙΚΗ) ΕΓΚΑΤΕΣΤΗΜΕΝΗ ΙΣΧΥΣ ΤΗΣ ΣΥΓΚΕΚΡΙΜΕΝΗΣ ΤΕΧΝΟΛΟΓΙΑΣ.</a:t>
            </a:r>
            <a:endParaRPr lang="el-GR" sz="1800" dirty="0">
              <a:latin typeface="Cambria" panose="02040503050406030204" pitchFamily="18" charset="0"/>
            </a:endParaRPr>
          </a:p>
          <a:p>
            <a:pPr marL="0" indent="0">
              <a:buNone/>
            </a:pPr>
            <a:endParaRPr lang="el-GR" sz="1800" dirty="0" smtClean="0">
              <a:latin typeface="Cambria" panose="02040503050406030204" pitchFamily="18" charset="0"/>
            </a:endParaRPr>
          </a:p>
          <a:p>
            <a:pPr marL="0" indent="0">
              <a:buNone/>
            </a:pPr>
            <a:r>
              <a:rPr lang="el-GR" sz="1800" dirty="0" smtClean="0">
                <a:latin typeface="Cambria" panose="02040503050406030204" pitchFamily="18" charset="0"/>
              </a:rPr>
              <a:t>Η ΚΑΜΠΥΛΗ ΕΜΠΕΙΡΙΑΣ ΕΚΦΡΑΖΕΙ ΤΗΝ ΚΑΤΑΣΤΑΣΗ ΣΤΗΝ ΟΠΟΙΑ ΤΟ ΚΟΣΤΟΣ ΜΙΑΣ ΤΕΧΝΟΛΟΓΙΑΣ ΜΕΙΩΝΕΤΑΙ ΜΕ ΚΑΘΕ ΔΙΠΛΑΣΙΑΣΜΟ ΤΗΣ ΑΘΡΟΙΣΤΙΚΗΣ ΔΙΕΙΣΔΥΣΗΣ ΤΗΣ ΤΕΧΝΟΛΟΓΙΑΣ</a:t>
            </a:r>
          </a:p>
          <a:p>
            <a:pPr marL="0" indent="0">
              <a:buNone/>
            </a:pPr>
            <a:endParaRPr lang="el-GR" sz="1800" dirty="0">
              <a:latin typeface="Cambria" panose="02040503050406030204" pitchFamily="18" charset="0"/>
            </a:endParaRPr>
          </a:p>
          <a:p>
            <a:pPr marL="0" indent="0">
              <a:buNone/>
            </a:pPr>
            <a:r>
              <a:rPr lang="el-GR" sz="1800" dirty="0" smtClean="0">
                <a:latin typeface="Cambria" panose="02040503050406030204" pitchFamily="18" charset="0"/>
              </a:rPr>
              <a:t>ΜΑΚΡΟΠΡΟΘΕΣΜΑ ΕΙΝΑΙ ΠΡΟΤΙΜΗΤΕΕΣ  ΕΠΕΝΔΥΣΕΙΣ ΣΕ ΑΚΡΙΒΟΤΕΡΕΣ ΤΕΧΝΟΛΟΓΙΕΣ ΚΑΘΩΣ ΔΗΜΙΟΥΡΓΟΥΝΤΑΙ ΕΥΝΟΪΚΟΤΕΡΕΣ ΟΙΚΟΝΟΜΙΚΕΣ ΣΥΝΘΗΚΕΣ ΚΑΙ ΟΦΕΛΗ (ΠΑΡΑ Η ΕΠΙΛΟΓΗ ΦΘΗΝΟΤΕΡΩΝ, ΕΝΑΛΛΑΚΤΙΚΩΝ ΛΥΣΕΩΝ)...</a:t>
            </a:r>
          </a:p>
          <a:p>
            <a:pPr marL="0" indent="0">
              <a:buNone/>
            </a:pPr>
            <a:r>
              <a:rPr lang="el-GR" sz="1800" dirty="0" smtClean="0">
                <a:latin typeface="Cambria" panose="02040503050406030204" pitchFamily="18" charset="0"/>
              </a:rPr>
              <a:t>ΠΑΡΑΔΕΙΓΜΑΤΑ ΤΕΧΝΟΛΟΓΙΩΝ : ΚΥΤΤΑΡΑ ΚΑΥΣΙΜΩΝ, ΦΩΤΟΒΟΛΤΑΪΚΑ, ΑΝΕΜΟΓΕΝΝΗΤΡΙΕΣ, ΗΛΕΚΤΡΙΚΑ ΑΥΤΟΚΙΝΗΤΑ ΚΛΠ.</a:t>
            </a:r>
          </a:p>
        </p:txBody>
      </p:sp>
    </p:spTree>
    <p:extLst>
      <p:ext uri="{BB962C8B-B14F-4D97-AF65-F5344CB8AC3E}">
        <p14:creationId xmlns:p14="http://schemas.microsoft.com/office/powerpoint/2010/main" val="146033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Energy-Economy-Environment</a:t>
            </a:r>
            <a:r>
              <a:rPr lang="el-GR" b="1" dirty="0" smtClean="0"/>
              <a:t> </a:t>
            </a:r>
            <a:r>
              <a:rPr lang="en-GB" b="1" dirty="0" smtClean="0"/>
              <a:t>Models</a:t>
            </a:r>
            <a:endParaRPr lang="en-GB" dirty="0"/>
          </a:p>
        </p:txBody>
      </p:sp>
      <p:sp>
        <p:nvSpPr>
          <p:cNvPr id="3" name="Content Placeholder 2"/>
          <p:cNvSpPr>
            <a:spLocks noGrp="1"/>
          </p:cNvSpPr>
          <p:nvPr>
            <p:ph idx="1"/>
          </p:nvPr>
        </p:nvSpPr>
        <p:spPr>
          <a:xfrm>
            <a:off x="457200" y="908720"/>
            <a:ext cx="8229600" cy="5616624"/>
          </a:xfrm>
        </p:spPr>
        <p:txBody>
          <a:bodyPr>
            <a:noAutofit/>
          </a:bodyPr>
          <a:lstStyle/>
          <a:p>
            <a:pPr marL="0" indent="0">
              <a:buNone/>
            </a:pPr>
            <a:r>
              <a:rPr lang="el-GR" sz="2000" dirty="0" smtClean="0">
                <a:latin typeface="Cambria" panose="02040503050406030204" pitchFamily="18" charset="0"/>
              </a:rPr>
              <a:t>ΣΗΜΕΡΑ : ΜΟΝΤΕΛΑ </a:t>
            </a:r>
          </a:p>
          <a:p>
            <a:pPr marL="0" indent="0" algn="ctr">
              <a:buNone/>
            </a:pPr>
            <a:r>
              <a:rPr lang="el-GR" sz="2800" b="1" i="1" dirty="0" smtClean="0">
                <a:solidFill>
                  <a:srgbClr val="FF0000"/>
                </a:solidFill>
                <a:latin typeface="Cambria" panose="02040503050406030204" pitchFamily="18" charset="0"/>
              </a:rPr>
              <a:t>ΕΝΕΡΓΕΙΑΣ-ΟΙΚΟΝΟΜΙΑΣ-ΠΕΡΙΒΑΛΛΟΝΤΟΣ</a:t>
            </a:r>
          </a:p>
          <a:p>
            <a:pPr marL="0" indent="0">
              <a:buNone/>
            </a:pPr>
            <a:endParaRPr lang="el-GR" sz="2000" dirty="0" smtClean="0">
              <a:latin typeface="Cambria" panose="02040503050406030204" pitchFamily="18" charset="0"/>
            </a:endParaRPr>
          </a:p>
          <a:p>
            <a:pPr marL="0" indent="0">
              <a:buNone/>
            </a:pPr>
            <a:r>
              <a:rPr lang="el-GR" sz="2800" b="1" dirty="0" smtClean="0">
                <a:latin typeface="Cambria" panose="02040503050406030204" pitchFamily="18" charset="0"/>
              </a:rPr>
              <a:t>ΣΥΝΑΡΤΗΣΗ ΠΑΡΑΓΩΓΗΣ </a:t>
            </a:r>
            <a:r>
              <a:rPr lang="el-GR" sz="2000" dirty="0" smtClean="0">
                <a:latin typeface="Cambria" panose="02040503050406030204" pitchFamily="18" charset="0"/>
              </a:rPr>
              <a:t>:  ΟΙΚΟΓΕΝΕΙΑ ΣΥΝΑΡΤΗΣΕΩΝ </a:t>
            </a:r>
          </a:p>
          <a:p>
            <a:pPr marL="0" indent="0">
              <a:buNone/>
            </a:pPr>
            <a:r>
              <a:rPr lang="el-GR" sz="2000" dirty="0" smtClean="0">
                <a:latin typeface="Cambria" panose="02040503050406030204" pitchFamily="18" charset="0"/>
              </a:rPr>
              <a:t>ΠΟΥ ΕΚΦΡΑΖΕΙ ΜΑΘΗΜΑΤΙΚΑ ΤΗΝ ΟΙΚΟΝΟΜΙΚΗ ΠΑΡΑΓΩΓΗ (ΕΞΑΡΤΗΜΕΝΕΣ ΜΕΤΑΒΛΗΤΕΣ), </a:t>
            </a:r>
          </a:p>
          <a:p>
            <a:pPr marL="0" indent="0">
              <a:buNone/>
            </a:pPr>
            <a:r>
              <a:rPr lang="el-GR" sz="2000" dirty="0" smtClean="0">
                <a:latin typeface="Cambria" panose="02040503050406030204" pitchFamily="18" charset="0"/>
              </a:rPr>
              <a:t>ΜΕ ΒΑΣΗ </a:t>
            </a:r>
          </a:p>
          <a:p>
            <a:pPr marL="0" indent="0">
              <a:buNone/>
            </a:pPr>
            <a:r>
              <a:rPr lang="el-GR" sz="2000" dirty="0" smtClean="0">
                <a:latin typeface="Cambria" panose="02040503050406030204" pitchFamily="18" charset="0"/>
              </a:rPr>
              <a:t>ΤΙΣ ΑΝΕΞΑΡΤΗΤΕΣ ΜΕΤΑΒΛΗΤΕΣ (ΠΑΡΑΓΟΝΤΕΣ ΤΗΣ ΠΑΡΑΓΩΓΗΣ)</a:t>
            </a:r>
            <a:endParaRPr lang="en-GB" sz="2000" dirty="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r>
              <a:rPr lang="el-GR" sz="2000" dirty="0" smtClean="0">
                <a:latin typeface="Cambria" panose="02040503050406030204" pitchFamily="18" charset="0"/>
              </a:rPr>
              <a:t>ΔΙΑΦΟΡΟΙ ΣΥΝΔΥΑΣΜΟΙ ΜΠΟΡΟΥΝ ΝΑ ΕΠΙΤΥΧΟΥΝ ΤΟ ΙΔΙΟ ΑΠΟΤΕΛΕΣΜΑ ΜΕ ΔΙΑΦΟΡΕΤΙΚΟ ΚΟΣΤΟΣ ...</a:t>
            </a:r>
            <a:endParaRPr lang="el-GR" sz="2000" dirty="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r>
              <a:rPr lang="el-GR" sz="2000" dirty="0" smtClean="0">
                <a:latin typeface="Cambria" panose="02040503050406030204" pitchFamily="18" charset="0"/>
              </a:rPr>
              <a:t>ΑΝΑΓΚΗ ΚΑΘΟΡΙΣΜΟΥ ΒΕΛΤΙΣΤΗΣ ΛΥΣΗΣ</a:t>
            </a:r>
          </a:p>
        </p:txBody>
      </p:sp>
      <p:sp>
        <p:nvSpPr>
          <p:cNvPr id="4" name="Right Arrow 3"/>
          <p:cNvSpPr/>
          <p:nvPr/>
        </p:nvSpPr>
        <p:spPr>
          <a:xfrm rot="5400000">
            <a:off x="997047" y="4437112"/>
            <a:ext cx="10801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7652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ΣΧΕΔΙΑΣΜΟΣ ΟΛΟΚΛΗΡΩΜΕΝΗΣ ΑΠΟΤΙΜΗΣΗΣ </a:t>
            </a:r>
            <a:r>
              <a:rPr lang="en-GB" i="1" dirty="0"/>
              <a:t>Integrated Assessment Modelling (IAM)</a:t>
            </a:r>
            <a:r>
              <a:rPr lang="en-GB" dirty="0"/>
              <a:t>. </a:t>
            </a:r>
          </a:p>
        </p:txBody>
      </p:sp>
      <p:sp>
        <p:nvSpPr>
          <p:cNvPr id="3" name="Content Placeholder 2"/>
          <p:cNvSpPr>
            <a:spLocks noGrp="1"/>
          </p:cNvSpPr>
          <p:nvPr>
            <p:ph idx="1"/>
          </p:nvPr>
        </p:nvSpPr>
        <p:spPr>
          <a:xfrm>
            <a:off x="107504" y="1052736"/>
            <a:ext cx="9036496" cy="5400600"/>
          </a:xfrm>
        </p:spPr>
        <p:txBody>
          <a:bodyPr>
            <a:noAutofit/>
          </a:bodyPr>
          <a:lstStyle/>
          <a:p>
            <a:pPr marL="0" indent="0">
              <a:buNone/>
            </a:pPr>
            <a:r>
              <a:rPr lang="el-GR" sz="2000" dirty="0" smtClean="0">
                <a:latin typeface="Cambria" panose="02040503050406030204" pitchFamily="18" charset="0"/>
              </a:rPr>
              <a:t>ΠΡΟΣΦΕΡΕΙ </a:t>
            </a:r>
            <a:r>
              <a:rPr lang="el-GR" sz="2000" dirty="0">
                <a:latin typeface="Cambria" panose="02040503050406030204" pitchFamily="18" charset="0"/>
              </a:rPr>
              <a:t>ΕΝΑ ΟΛΟΚΛΗΡΩΜΕΝΟ ΠΛΑΙΣΙΟ ΓΙΑ ΤΟ </a:t>
            </a:r>
            <a:r>
              <a:rPr lang="el-GR" sz="2000" dirty="0" smtClean="0">
                <a:latin typeface="Cambria" panose="02040503050406030204" pitchFamily="18" charset="0"/>
              </a:rPr>
              <a:t>ΣΥΣΤΗΜΑ...</a:t>
            </a:r>
            <a:endParaRPr lang="en-GB" sz="2000" dirty="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r>
              <a:rPr lang="el-GR" b="1" dirty="0" smtClean="0">
                <a:latin typeface="Cambria" panose="02040503050406030204" pitchFamily="18" charset="0"/>
              </a:rPr>
              <a:t>ΠΑΡΑΔΕΙΓΜΑ</a:t>
            </a:r>
            <a:r>
              <a:rPr lang="el-GR" sz="2000" dirty="0" smtClean="0">
                <a:latin typeface="Cambria" panose="02040503050406030204" pitchFamily="18" charset="0"/>
              </a:rPr>
              <a:t>    -     </a:t>
            </a:r>
            <a:r>
              <a:rPr lang="el-GR" sz="2000" b="1" dirty="0" smtClean="0">
                <a:latin typeface="Cambria" panose="02040503050406030204" pitchFamily="18" charset="0"/>
              </a:rPr>
              <a:t>ΤΟ </a:t>
            </a:r>
            <a:r>
              <a:rPr lang="el-GR" sz="2000" b="1" dirty="0">
                <a:latin typeface="Cambria" panose="02040503050406030204" pitchFamily="18" charset="0"/>
              </a:rPr>
              <a:t>ΜΟΝΤΕΛΟ ΤΗΣ ΚΛΙΜΑΤΙΚΗΣ ΑΛΛΑΓΗΣ : </a:t>
            </a:r>
            <a:endParaRPr lang="en-GB" sz="2000" b="1" dirty="0">
              <a:latin typeface="Cambria" panose="02040503050406030204" pitchFamily="18" charset="0"/>
            </a:endParaRPr>
          </a:p>
          <a:p>
            <a:pPr marL="0" indent="0">
              <a:buNone/>
            </a:pPr>
            <a:r>
              <a:rPr lang="el-GR" sz="2000" b="1" dirty="0">
                <a:latin typeface="Cambria" panose="02040503050406030204" pitchFamily="18" charset="0"/>
              </a:rPr>
              <a:t>ΚΟΣΤΗ</a:t>
            </a:r>
            <a:r>
              <a:rPr lang="el-GR" sz="2000" dirty="0">
                <a:latin typeface="Cambria" panose="02040503050406030204" pitchFamily="18" charset="0"/>
              </a:rPr>
              <a:t> ΜΕΙΩΣΗΣ ΤΩΝ ΕΚΠΟΜΠΏΝ  </a:t>
            </a:r>
            <a:r>
              <a:rPr lang="el-GR" sz="2000" dirty="0" smtClean="0">
                <a:latin typeface="Cambria" panose="02040503050406030204" pitchFamily="18" charset="0"/>
              </a:rPr>
              <a:t> ΚΑΙ </a:t>
            </a:r>
            <a:endParaRPr lang="en-GB" sz="2000" dirty="0">
              <a:latin typeface="Cambria" panose="02040503050406030204" pitchFamily="18" charset="0"/>
            </a:endParaRPr>
          </a:p>
          <a:p>
            <a:pPr marL="0" indent="0">
              <a:buNone/>
            </a:pPr>
            <a:r>
              <a:rPr lang="el-GR" sz="2000" b="1" dirty="0">
                <a:latin typeface="Cambria" panose="02040503050406030204" pitchFamily="18" charset="0"/>
              </a:rPr>
              <a:t>ΟΦΕΛΗ</a:t>
            </a:r>
            <a:r>
              <a:rPr lang="el-GR" sz="2000" dirty="0">
                <a:latin typeface="Cambria" panose="02040503050406030204" pitchFamily="18" charset="0"/>
              </a:rPr>
              <a:t> ΑΠΟ ΤΗΝ ΑΠΟΦΥΓΗ ΤΗΣ ΚΛΙΜΑΤΙΚΗΣ ΑΛΛΑΓΗΣ</a:t>
            </a:r>
            <a:endParaRPr lang="en-GB" sz="2000" dirty="0">
              <a:latin typeface="Cambria" panose="02040503050406030204" pitchFamily="18" charset="0"/>
            </a:endParaRPr>
          </a:p>
          <a:p>
            <a:pPr marL="0" indent="0">
              <a:buNone/>
            </a:pPr>
            <a:r>
              <a:rPr lang="el-GR" sz="2000" dirty="0" smtClean="0">
                <a:latin typeface="Cambria" panose="02040503050406030204" pitchFamily="18" charset="0"/>
              </a:rPr>
              <a:t>ΩΣΤΕ                                                     Η </a:t>
            </a:r>
            <a:r>
              <a:rPr lang="el-GR" sz="2000" dirty="0">
                <a:latin typeface="Cambria" panose="02040503050406030204" pitchFamily="18" charset="0"/>
              </a:rPr>
              <a:t>ΑΝΑΛΥΣΗ ΚΟΣΤΟΥΣ ΟΦΕΛΟΥΣ</a:t>
            </a:r>
            <a:endParaRPr lang="en-GB" sz="2000" dirty="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r>
              <a:rPr lang="el-GR" sz="2000" dirty="0" smtClean="0">
                <a:latin typeface="Cambria" panose="02040503050406030204" pitchFamily="18" charset="0"/>
              </a:rPr>
              <a:t>ΑΠΑΝΤΗΣΗ : </a:t>
            </a:r>
            <a:r>
              <a:rPr lang="el-GR" sz="2000" dirty="0">
                <a:latin typeface="Cambria" panose="02040503050406030204" pitchFamily="18" charset="0"/>
              </a:rPr>
              <a:t>ΠΟΣΟ ΠΡΕΠΕΙ/ΜΠΟΡΟΥΜΕ ΝΑ ΜΕΙΩΣΟΥΜΕ ...</a:t>
            </a:r>
            <a:endParaRPr lang="en-GB" sz="2000" dirty="0">
              <a:latin typeface="Cambria" panose="02040503050406030204" pitchFamily="18" charset="0"/>
            </a:endParaRPr>
          </a:p>
          <a:p>
            <a:pPr marL="0" indent="0">
              <a:buNone/>
            </a:pPr>
            <a:r>
              <a:rPr lang="el-GR" sz="2000" dirty="0">
                <a:latin typeface="Cambria" panose="02040503050406030204" pitchFamily="18" charset="0"/>
              </a:rPr>
              <a:t>ΜΠΟΡΟΥΜΕ/ΠΡΕΠΕΙ, ΝΑ ΠΡΟΣΑΡΜΟΣΤΟΥΜΕ ΣΤΗΝ ΠΡΟΟΠΤΙΚΗ ΜΙΑΣ ΑΝΕΠΑΝΟΡΘΩΤΗΣ ΒΛΑΒΗΣ ?</a:t>
            </a:r>
            <a:endParaRPr lang="en-GB" sz="2000" dirty="0">
              <a:latin typeface="Cambria" panose="02040503050406030204" pitchFamily="18" charset="0"/>
            </a:endParaRPr>
          </a:p>
          <a:p>
            <a:pPr marL="0" indent="0">
              <a:buNone/>
            </a:pPr>
            <a:endParaRPr lang="el-GR" sz="2000" dirty="0" smtClean="0">
              <a:latin typeface="Cambria" panose="02040503050406030204" pitchFamily="18" charset="0"/>
            </a:endParaRPr>
          </a:p>
          <a:p>
            <a:pPr marL="0" indent="0">
              <a:buNone/>
            </a:pPr>
            <a:r>
              <a:rPr lang="el-GR" sz="2000" dirty="0" smtClean="0">
                <a:latin typeface="Cambria" panose="02040503050406030204" pitchFamily="18" charset="0"/>
              </a:rPr>
              <a:t>ΤΑ </a:t>
            </a:r>
            <a:r>
              <a:rPr lang="el-GR" sz="2000" dirty="0">
                <a:latin typeface="Cambria" panose="02040503050406030204" pitchFamily="18" charset="0"/>
              </a:rPr>
              <a:t>ΜΟΝΤΕΛΑ ΑΥΤΑ ΕΙΝΑΙ </a:t>
            </a:r>
            <a:r>
              <a:rPr lang="el-GR" sz="2000" b="1" dirty="0">
                <a:latin typeface="Cambria" panose="02040503050406030204" pitchFamily="18" charset="0"/>
              </a:rPr>
              <a:t>ΚΑΝΟΝΙΣΤΙΚΑ</a:t>
            </a:r>
            <a:r>
              <a:rPr lang="el-GR" sz="2000" dirty="0">
                <a:latin typeface="Cambria" panose="02040503050406030204" pitchFamily="18" charset="0"/>
              </a:rPr>
              <a:t>, ΔΗΛΑΔΗ ΥΠΑΓΟΡΕΥΟΥΝ ΤΗΝ ΑΝΑΓΚΗ ΑΝΑΖΗΤΗΣΗΣ ΛΥΣΕΩΝ/ΔΙΑΔΡΟΜΩΝ ΓΙΑ ΤΗΝ ΥΙΟΘΕΤΗΣΗ ΚΑΙ ΕΦΑΡΜΟΓΗ ΤΟΥΣ....</a:t>
            </a:r>
            <a:endParaRPr lang="en-GB" sz="2000" dirty="0">
              <a:latin typeface="Cambria" panose="02040503050406030204" pitchFamily="18" charset="0"/>
            </a:endParaRPr>
          </a:p>
          <a:p>
            <a:pPr marL="0" indent="0">
              <a:buNone/>
            </a:pPr>
            <a:endParaRPr lang="en-GB" sz="2000" dirty="0">
              <a:latin typeface="Cambria" panose="02040503050406030204" pitchFamily="18" charset="0"/>
            </a:endParaRPr>
          </a:p>
        </p:txBody>
      </p:sp>
      <p:sp>
        <p:nvSpPr>
          <p:cNvPr id="4" name="Right Arrow 3"/>
          <p:cNvSpPr/>
          <p:nvPr/>
        </p:nvSpPr>
        <p:spPr>
          <a:xfrm>
            <a:off x="899592" y="2816932"/>
            <a:ext cx="2664296" cy="792088"/>
          </a:xfrm>
          <a:prstGeom prst="rightArrow">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265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Κόστος </a:t>
            </a:r>
            <a:r>
              <a:rPr lang="en-US" dirty="0" smtClean="0"/>
              <a:t>CO2</a:t>
            </a:r>
            <a:endParaRPr lang="el-GR" dirty="0"/>
          </a:p>
        </p:txBody>
      </p:sp>
      <p:pic>
        <p:nvPicPr>
          <p:cNvPr id="4" name="3 - Θέση περιεχομένου" descr="ΤΙΜΗ ΔΙΟΞΕΙΔΙΟΥ ΤΟΥ ΑΝΘΡΑΚΑ.jpg"/>
          <p:cNvPicPr>
            <a:picLocks noGrp="1" noChangeAspect="1"/>
          </p:cNvPicPr>
          <p:nvPr>
            <p:ph idx="1"/>
          </p:nvPr>
        </p:nvPicPr>
        <p:blipFill>
          <a:blip r:embed="rId3" cstate="print"/>
          <a:stretch>
            <a:fillRect/>
          </a:stretch>
        </p:blipFill>
        <p:spPr>
          <a:xfrm>
            <a:off x="1187625" y="1700808"/>
            <a:ext cx="6441924" cy="4555885"/>
          </a:xfrm>
        </p:spPr>
      </p:pic>
    </p:spTree>
    <p:extLst>
      <p:ext uri="{BB962C8B-B14F-4D97-AF65-F5344CB8AC3E}">
        <p14:creationId xmlns:p14="http://schemas.microsoft.com/office/powerpoint/2010/main" val="1303307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562074"/>
          </a:xfrm>
        </p:spPr>
        <p:txBody>
          <a:bodyPr>
            <a:normAutofit/>
          </a:bodyPr>
          <a:lstStyle/>
          <a:p>
            <a:r>
              <a:rPr lang="el-GR" dirty="0" smtClean="0"/>
              <a:t>ΕΚΠΟΜΠΕΣ </a:t>
            </a:r>
            <a:r>
              <a:rPr lang="en-GB" dirty="0" smtClean="0"/>
              <a:t>CO2  TO  </a:t>
            </a:r>
            <a:r>
              <a:rPr lang="el-GR" dirty="0" smtClean="0"/>
              <a:t>2013 ΓΙΑ ΤΙΣ ΧΩΡΕΣ </a:t>
            </a:r>
            <a:r>
              <a:rPr lang="en-GB" dirty="0" smtClean="0"/>
              <a:t>TOY G-20</a:t>
            </a:r>
            <a:endParaRPr lang="en-GB" dirty="0"/>
          </a:p>
        </p:txBody>
      </p:sp>
      <p:sp>
        <p:nvSpPr>
          <p:cNvPr id="3" name="Content Placeholder 2"/>
          <p:cNvSpPr>
            <a:spLocks noGrp="1"/>
          </p:cNvSpPr>
          <p:nvPr>
            <p:ph idx="1"/>
          </p:nvPr>
        </p:nvSpPr>
        <p:spPr/>
        <p:txBody>
          <a:bodyPr/>
          <a:lstStyle/>
          <a:p>
            <a:endParaRPr lang="en-GB"/>
          </a:p>
        </p:txBody>
      </p:sp>
      <p:pic>
        <p:nvPicPr>
          <p:cNvPr id="2050" name="Picture 2" descr="Emissions of G20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70" y="1592796"/>
            <a:ext cx="8280920"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469752" y="2610624"/>
            <a:ext cx="5190479" cy="72008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C00000"/>
                </a:solidFill>
              </a:rPr>
              <a:t>KINA</a:t>
            </a:r>
            <a:endParaRPr lang="en-GB" sz="2400" dirty="0">
              <a:solidFill>
                <a:srgbClr val="C00000"/>
              </a:solidFill>
            </a:endParaRPr>
          </a:p>
        </p:txBody>
      </p:sp>
      <p:sp>
        <p:nvSpPr>
          <p:cNvPr id="6" name="Left Arrow 5"/>
          <p:cNvSpPr/>
          <p:nvPr/>
        </p:nvSpPr>
        <p:spPr>
          <a:xfrm>
            <a:off x="1688017" y="3573016"/>
            <a:ext cx="2844316" cy="72008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C00000"/>
                </a:solidFill>
              </a:rPr>
              <a:t>ΗΝΩΜΕΝΕΣ ΠΟΛΙΤΕΙΕΣ</a:t>
            </a:r>
            <a:endParaRPr lang="en-GB" dirty="0">
              <a:solidFill>
                <a:srgbClr val="C00000"/>
              </a:solidFill>
            </a:endParaRPr>
          </a:p>
        </p:txBody>
      </p:sp>
      <p:sp>
        <p:nvSpPr>
          <p:cNvPr id="7" name="Left Arrow 6"/>
          <p:cNvSpPr/>
          <p:nvPr/>
        </p:nvSpPr>
        <p:spPr>
          <a:xfrm>
            <a:off x="2120065" y="4437112"/>
            <a:ext cx="1980220" cy="504056"/>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C00000"/>
                </a:solidFill>
              </a:rPr>
              <a:t>ΙΝΔΙΑ</a:t>
            </a:r>
            <a:endParaRPr lang="en-GB" dirty="0">
              <a:solidFill>
                <a:srgbClr val="C00000"/>
              </a:solidFill>
            </a:endParaRPr>
          </a:p>
        </p:txBody>
      </p:sp>
    </p:spTree>
    <p:extLst>
      <p:ext uri="{BB962C8B-B14F-4D97-AF65-F5344CB8AC3E}">
        <p14:creationId xmlns:p14="http://schemas.microsoft.com/office/powerpoint/2010/main" val="636649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President Barack Obama looks on as Chinese President Xi Jinping speaks during a joint press conference in the Great Hall of the People in Beij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3284984"/>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l-GR" dirty="0" smtClean="0"/>
              <a:t>ΠΑΡΑΔΕΙΓΜΑ : ΣΥΜΦΩΝΙΑ ΗΠΑ-ΚΙΝΑΣ , 2014</a:t>
            </a:r>
            <a:endParaRPr lang="en-GB" dirty="0"/>
          </a:p>
        </p:txBody>
      </p:sp>
      <p:sp>
        <p:nvSpPr>
          <p:cNvPr id="3" name="Content Placeholder 2"/>
          <p:cNvSpPr>
            <a:spLocks noGrp="1"/>
          </p:cNvSpPr>
          <p:nvPr>
            <p:ph idx="1"/>
          </p:nvPr>
        </p:nvSpPr>
        <p:spPr>
          <a:xfrm>
            <a:off x="539552" y="1268760"/>
            <a:ext cx="7690048" cy="4525963"/>
          </a:xfrm>
        </p:spPr>
        <p:txBody>
          <a:bodyPr/>
          <a:lstStyle/>
          <a:p>
            <a:pPr marL="0" indent="0">
              <a:buNone/>
            </a:pPr>
            <a:r>
              <a:rPr lang="el-GR" dirty="0" smtClean="0"/>
              <a:t>Η ΚΙΝΑ ΚΑΙ ΟΙ ΗΠΑ ΣΥΜΦΩΝΗΣΑΝ ΓΙΑ ΜΕΙΩΣΕΙΣ ΣΤΙΣ ΕΚΠΟΜΠΕΣ ΑΝΘΡΑΚΑ :</a:t>
            </a:r>
            <a:endParaRPr lang="en-GB" dirty="0"/>
          </a:p>
          <a:p>
            <a:pPr marL="0" indent="0">
              <a:buNone/>
            </a:pPr>
            <a:r>
              <a:rPr lang="en-GB" dirty="0"/>
              <a:t>Barack Obama </a:t>
            </a:r>
            <a:r>
              <a:rPr lang="el-GR" dirty="0" smtClean="0"/>
              <a:t>: ΜΕΙΩΣΕΙΣ &gt;= 25% ΜΕΧΡΙ 2025 </a:t>
            </a:r>
            <a:r>
              <a:rPr lang="en-GB" dirty="0" smtClean="0"/>
              <a:t>, </a:t>
            </a:r>
          </a:p>
          <a:p>
            <a:pPr marL="0" indent="0">
              <a:buNone/>
            </a:pPr>
            <a:r>
              <a:rPr lang="en-GB" dirty="0" smtClean="0"/>
              <a:t>Xi Jinping</a:t>
            </a:r>
            <a:r>
              <a:rPr lang="el-GR" dirty="0" smtClean="0"/>
              <a:t> :           ΜΕΙΩΣΕΙΣ ΜΕΤΑ ΤΟ 2030</a:t>
            </a:r>
            <a:endParaRPr lang="en-GB" dirty="0"/>
          </a:p>
          <a:p>
            <a:pPr marL="0" indent="0">
              <a:buNone/>
            </a:pPr>
            <a:endParaRPr lang="en-GB" dirty="0"/>
          </a:p>
        </p:txBody>
      </p:sp>
    </p:spTree>
    <p:extLst>
      <p:ext uri="{BB962C8B-B14F-4D97-AF65-F5344CB8AC3E}">
        <p14:creationId xmlns:p14="http://schemas.microsoft.com/office/powerpoint/2010/main" val="779290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rmAutofit fontScale="90000"/>
          </a:bodyPr>
          <a:lstStyle/>
          <a:p>
            <a:r>
              <a:rPr lang="el-GR" b="1" dirty="0" smtClean="0"/>
              <a:t>ΜΟΝΤΕΛΑ ΛΗΨΗΣ ΑΠΟΦΑΣΗΣ –</a:t>
            </a:r>
            <a:br>
              <a:rPr lang="el-GR" b="1" dirty="0" smtClean="0"/>
            </a:br>
            <a:r>
              <a:rPr lang="el-GR" b="1" dirty="0" smtClean="0"/>
              <a:t>ΜΟΝΤΕΛΑ ΘΕΩΡΙΑΣ ΠΑΙΓΝΙΩΝ</a:t>
            </a:r>
            <a:endParaRPr lang="en-GB" dirty="0"/>
          </a:p>
        </p:txBody>
      </p:sp>
      <p:sp>
        <p:nvSpPr>
          <p:cNvPr id="3" name="Content Placeholder 2"/>
          <p:cNvSpPr>
            <a:spLocks noGrp="1"/>
          </p:cNvSpPr>
          <p:nvPr>
            <p:ph idx="1"/>
          </p:nvPr>
        </p:nvSpPr>
        <p:spPr>
          <a:xfrm>
            <a:off x="282352" y="1340768"/>
            <a:ext cx="8579296" cy="4925144"/>
          </a:xfrm>
        </p:spPr>
        <p:txBody>
          <a:bodyPr>
            <a:normAutofit/>
          </a:bodyPr>
          <a:lstStyle/>
          <a:p>
            <a:r>
              <a:rPr lang="el-GR" dirty="0"/>
              <a:t> </a:t>
            </a:r>
            <a:r>
              <a:rPr lang="el-GR" dirty="0" smtClean="0"/>
              <a:t>ΔΕΝ </a:t>
            </a:r>
            <a:r>
              <a:rPr lang="el-GR" dirty="0"/>
              <a:t>ΥΠΑΡΧΕΙ ΔΙΑΚΥΒΕΡΝΗΣΗ ΣΕ ΠΑΓΚΟΣΜΙΟ ΕΠΙΠΕΔΟ.... ΑΡΑ</a:t>
            </a:r>
            <a:endParaRPr lang="en-GB" dirty="0"/>
          </a:p>
          <a:p>
            <a:r>
              <a:rPr lang="el-GR" dirty="0"/>
              <a:t>ΔΕΝ ΥΠΑΡΧΟΥΝ ΠΑΓΚΟΣΜΙΟΙ ΝΟΜΟΙ ΚΑΙ ΜΗΧΑΝΙΣΜΟΙ ΥΠΑΓΟΡΕΥΣΗΣ ΤΟΥΣ...</a:t>
            </a:r>
            <a:endParaRPr lang="en-GB" dirty="0"/>
          </a:p>
          <a:p>
            <a:r>
              <a:rPr lang="el-GR" dirty="0"/>
              <a:t>ΑΡΑ </a:t>
            </a:r>
            <a:endParaRPr lang="en-GB" dirty="0"/>
          </a:p>
          <a:p>
            <a:r>
              <a:rPr lang="el-GR" dirty="0"/>
              <a:t>ΘΕΩΡΙΑ </a:t>
            </a:r>
            <a:r>
              <a:rPr lang="el-GR" dirty="0" smtClean="0"/>
              <a:t>ΠΑΙΓΝΙΩΝ : </a:t>
            </a:r>
            <a:r>
              <a:rPr lang="el-GR" dirty="0"/>
              <a:t>ΚΑΘΕ ΠΑΙΚΤΗΣ </a:t>
            </a:r>
            <a:r>
              <a:rPr lang="el-GR" dirty="0" smtClean="0"/>
              <a:t>ΧΑΡΑΖΕΙ ΠΡΟΣΩΠΙΚΗ ΔΙΑΔΡΟΜΗΚ.</a:t>
            </a:r>
            <a:endParaRPr lang="en-GB" dirty="0"/>
          </a:p>
          <a:p>
            <a:r>
              <a:rPr lang="el-GR" i="1" dirty="0" smtClean="0">
                <a:solidFill>
                  <a:srgbClr val="C00000"/>
                </a:solidFill>
              </a:rPr>
              <a:t>ΔΙΛΗΜΜΑ </a:t>
            </a:r>
            <a:r>
              <a:rPr lang="el-GR" i="1" dirty="0">
                <a:solidFill>
                  <a:srgbClr val="C00000"/>
                </a:solidFill>
              </a:rPr>
              <a:t>ΤΟΥ </a:t>
            </a:r>
            <a:r>
              <a:rPr lang="el-GR" i="1" dirty="0" smtClean="0">
                <a:solidFill>
                  <a:srgbClr val="C00000"/>
                </a:solidFill>
              </a:rPr>
              <a:t>ΦΥΛΑΚΙΣΜΕΝΟΥ :</a:t>
            </a:r>
            <a:r>
              <a:rPr lang="el-GR" dirty="0" smtClean="0"/>
              <a:t> </a:t>
            </a:r>
            <a:r>
              <a:rPr lang="el-GR" dirty="0"/>
              <a:t>ΚΑΙ ΟΙ ΔΥΟ ΚΑΤΑΛΗΓΟΥΝ ΜΕ ΤΗΝ ΧΕΙΡΟΤΕΡΗ ΕΚΔΟΧΗ, ΠΑΡΑ ΝΑ ΑΠΟΔΕΧΘΟΥΝ ΜΙΑ ΛΥΣΗ ΠΟΥ ΕΙΝΑΙ </a:t>
            </a:r>
            <a:r>
              <a:rPr lang="en-GB" dirty="0"/>
              <a:t>SUB</a:t>
            </a:r>
            <a:r>
              <a:rPr lang="el-GR" dirty="0"/>
              <a:t>-</a:t>
            </a:r>
            <a:r>
              <a:rPr lang="en-GB" dirty="0"/>
              <a:t>OPTIMAL</a:t>
            </a:r>
            <a:r>
              <a:rPr lang="el-GR" dirty="0"/>
              <a:t>.</a:t>
            </a:r>
            <a:endParaRPr lang="en-GB" dirty="0"/>
          </a:p>
          <a:p>
            <a:endParaRPr lang="el-GR" dirty="0" smtClean="0"/>
          </a:p>
          <a:p>
            <a:r>
              <a:rPr lang="el-GR" dirty="0" smtClean="0"/>
              <a:t>ΣΥΝΕΠΩΣ, </a:t>
            </a:r>
            <a:r>
              <a:rPr lang="el-GR" dirty="0"/>
              <a:t>Ο ΚΑΘΕΝΑΣ ΑΚΟΛΟΥΘΕΙ ΤΟΝ ΔΙΚΟ ΤΟΥ ΔΡΟΜΟ.</a:t>
            </a:r>
            <a:endParaRPr lang="en-GB" dirty="0"/>
          </a:p>
          <a:p>
            <a:pPr marL="0" indent="0">
              <a:buNone/>
            </a:pPr>
            <a:endParaRPr lang="en-GB" dirty="0">
              <a:latin typeface="Cambria" panose="02040503050406030204" pitchFamily="18" charset="0"/>
            </a:endParaRPr>
          </a:p>
        </p:txBody>
      </p:sp>
    </p:spTree>
    <p:extLst>
      <p:ext uri="{BB962C8B-B14F-4D97-AF65-F5344CB8AC3E}">
        <p14:creationId xmlns:p14="http://schemas.microsoft.com/office/powerpoint/2010/main" val="1491916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62074"/>
          </a:xfrm>
        </p:spPr>
        <p:txBody>
          <a:bodyPr>
            <a:noAutofit/>
          </a:bodyPr>
          <a:lstStyle/>
          <a:p>
            <a:r>
              <a:rPr lang="el-GR" sz="3600" dirty="0" smtClean="0"/>
              <a:t>ΤΟ ΔΙΛΗΜΜΑ ΤΩΝ ΦΥΛΑΚΙΣΜΕΝΩΝ</a:t>
            </a:r>
            <a:endParaRPr lang="en-GB" sz="3600" dirty="0"/>
          </a:p>
        </p:txBody>
      </p:sp>
      <p:sp>
        <p:nvSpPr>
          <p:cNvPr id="3" name="Content Placeholder 2"/>
          <p:cNvSpPr>
            <a:spLocks noGrp="1"/>
          </p:cNvSpPr>
          <p:nvPr>
            <p:ph idx="1"/>
          </p:nvPr>
        </p:nvSpPr>
        <p:spPr>
          <a:xfrm>
            <a:off x="125760" y="692696"/>
            <a:ext cx="8892480" cy="6021288"/>
          </a:xfrm>
        </p:spPr>
        <p:txBody>
          <a:bodyPr>
            <a:noAutofit/>
          </a:bodyPr>
          <a:lstStyle/>
          <a:p>
            <a:r>
              <a:rPr lang="el-GR" sz="1600" dirty="0">
                <a:latin typeface="Cambria" panose="02040503050406030204" pitchFamily="18" charset="0"/>
              </a:rPr>
              <a:t>ΔΥΟ ΦΥΛΑΚΙΣΜΕΝΟΙ (ΔΕΝ ΥΠΑΡΧΕΙ ΕΠΙΚΟΙΝΩΝΙΑ ΜΕΤΑΞΥ ΤΟΥΣ) ΕΧΟΥΝ ΔΙΑΠΡΑΞΕΙ ΜΙΑ ΜΕΓΑΛΗ ΛΗΣΤΕΙΑ, </a:t>
            </a:r>
            <a:endParaRPr lang="en-GB" sz="1600" dirty="0">
              <a:latin typeface="Cambria" panose="02040503050406030204" pitchFamily="18" charset="0"/>
            </a:endParaRPr>
          </a:p>
          <a:p>
            <a:r>
              <a:rPr lang="el-GR" sz="1600" dirty="0">
                <a:latin typeface="Cambria" panose="02040503050406030204" pitchFamily="18" charset="0"/>
              </a:rPr>
              <a:t>Η ΑΣΤΥΝΟΜΙΑ ΔΕΝ ΕΧΕΙ ΑΡΚΕΤΕΣ ΑΠΟΔΕΙΞΕΙΣ ΓΙΑ ΤΗΝ ΚΑΤΑΔΙΚΗ ΤΟΥΣ.</a:t>
            </a:r>
            <a:endParaRPr lang="en-GB" sz="1600" dirty="0">
              <a:latin typeface="Cambria" panose="02040503050406030204" pitchFamily="18" charset="0"/>
            </a:endParaRPr>
          </a:p>
          <a:p>
            <a:r>
              <a:rPr lang="el-GR" sz="1600" dirty="0">
                <a:latin typeface="Cambria" panose="02040503050406030204" pitchFamily="18" charset="0"/>
              </a:rPr>
              <a:t>ΣΧΕΔΙΑΖΟΥΝ ΝΑ ΤΟΥΣ ΚΑΤΑΔΙΚΑΣΟΥΝ ΣΕ ΕΝΑ (1) ΧΡΟΝΟ ΦΥΛΑΚΙΣΗΣ ΓΙΑ ΚΑΠΟΙΟ ΠΛΗΜΜΕΛΗΜΜΑ ΠΑΛΑΙΟΤΕΡΟ.</a:t>
            </a:r>
            <a:endParaRPr lang="en-GB" sz="1600" dirty="0">
              <a:latin typeface="Cambria" panose="02040503050406030204" pitchFamily="18" charset="0"/>
            </a:endParaRPr>
          </a:p>
          <a:p>
            <a:pPr marL="0" indent="0">
              <a:buNone/>
            </a:pPr>
            <a:r>
              <a:rPr lang="el-GR" sz="1600" dirty="0" smtClean="0">
                <a:latin typeface="Cambria" panose="02040503050406030204" pitchFamily="18" charset="0"/>
              </a:rPr>
              <a:t>ΤΟΥΣ </a:t>
            </a:r>
            <a:r>
              <a:rPr lang="el-GR" sz="1600" dirty="0">
                <a:latin typeface="Cambria" panose="02040503050406030204" pitchFamily="18" charset="0"/>
              </a:rPr>
              <a:t>ΠΡΟΣΦΕΡΟΥΝ ΟΜΩΣ ΜΙΑ ΕΝΑΛΛΑΚΤΙΚΗ ΛΥΣΗ.</a:t>
            </a:r>
            <a:endParaRPr lang="en-GB" sz="1600" dirty="0">
              <a:latin typeface="Cambria" panose="02040503050406030204" pitchFamily="18" charset="0"/>
            </a:endParaRPr>
          </a:p>
          <a:p>
            <a:pPr marL="0" indent="0">
              <a:buNone/>
            </a:pPr>
            <a:r>
              <a:rPr lang="el-GR" sz="1600" dirty="0">
                <a:latin typeface="Cambria" panose="02040503050406030204" pitchFamily="18" charset="0"/>
              </a:rPr>
              <a:t>Α. ΝΑ ΠΡΟΔΩΣΟΥΝ Ο ΕΝΑΣ ΤΟΝ ΑΛΛΟΝ ΓΙΑ </a:t>
            </a:r>
            <a:r>
              <a:rPr lang="el-GR" sz="1600" dirty="0" smtClean="0">
                <a:latin typeface="Cambria" panose="02040503050406030204" pitchFamily="18" charset="0"/>
              </a:rPr>
              <a:t>ΤΗΝ ΛΗΣΤΕΙΑ ΠΟΥ </a:t>
            </a:r>
            <a:r>
              <a:rPr lang="el-GR" sz="1600" dirty="0">
                <a:latin typeface="Cambria" panose="02040503050406030204" pitchFamily="18" charset="0"/>
              </a:rPr>
              <a:t>ΔΙΕΠΡΑΞΑΝ, </a:t>
            </a:r>
            <a:endParaRPr lang="en-GB" sz="1600" dirty="0">
              <a:latin typeface="Cambria" panose="02040503050406030204" pitchFamily="18" charset="0"/>
            </a:endParaRPr>
          </a:p>
          <a:p>
            <a:pPr marL="0" indent="0">
              <a:buNone/>
            </a:pPr>
            <a:r>
              <a:rPr lang="el-GR" sz="1600" dirty="0">
                <a:latin typeface="Cambria" panose="02040503050406030204" pitchFamily="18" charset="0"/>
              </a:rPr>
              <a:t>Β. ΝΑ ΠΑΡΑΜΕΙΝΟΥΝ ΣΙΩΠΗΛΟΙ</a:t>
            </a:r>
            <a:endParaRPr lang="en-GB" sz="1600" dirty="0">
              <a:latin typeface="Cambria" panose="02040503050406030204" pitchFamily="18" charset="0"/>
            </a:endParaRPr>
          </a:p>
          <a:p>
            <a:pPr marL="0" indent="0">
              <a:buNone/>
            </a:pPr>
            <a:r>
              <a:rPr lang="el-GR" sz="1600" dirty="0">
                <a:latin typeface="Cambria" panose="02040503050406030204" pitchFamily="18" charset="0"/>
              </a:rPr>
              <a:t> </a:t>
            </a:r>
            <a:endParaRPr lang="en-GB" sz="1600" dirty="0">
              <a:latin typeface="Cambria" panose="02040503050406030204" pitchFamily="18" charset="0"/>
            </a:endParaRPr>
          </a:p>
          <a:p>
            <a:pPr marL="0" indent="0">
              <a:buNone/>
            </a:pPr>
            <a:r>
              <a:rPr lang="el-GR" sz="1600" dirty="0">
                <a:latin typeface="Cambria" panose="02040503050406030204" pitchFamily="18" charset="0"/>
              </a:rPr>
              <a:t>ΟΠΟΤΕ :</a:t>
            </a:r>
            <a:endParaRPr lang="en-GB" sz="1600" dirty="0">
              <a:latin typeface="Cambria" panose="02040503050406030204" pitchFamily="18" charset="0"/>
            </a:endParaRPr>
          </a:p>
          <a:p>
            <a:pPr marL="0" lvl="0" indent="0">
              <a:buNone/>
            </a:pPr>
            <a:r>
              <a:rPr lang="el-GR" sz="1600" dirty="0">
                <a:latin typeface="Cambria" panose="02040503050406030204" pitchFamily="18" charset="0"/>
              </a:rPr>
              <a:t>ΑΝ ΚΑΙ ΟΙ ΔΥΟ ΠΡΟΔΩΣΟΥΝ ΚΑΘΕ ΕΝΑΣ ΠΑΕΙ ΦΥΛΑΚΗ ΓΙΑ 2 ΧΡΟΝΙΑ.</a:t>
            </a:r>
            <a:endParaRPr lang="en-GB" sz="1600" dirty="0">
              <a:latin typeface="Cambria" panose="02040503050406030204" pitchFamily="18" charset="0"/>
            </a:endParaRPr>
          </a:p>
          <a:p>
            <a:pPr marL="0" lvl="0" indent="0">
              <a:buNone/>
            </a:pPr>
            <a:r>
              <a:rPr lang="el-GR" sz="1600" dirty="0">
                <a:latin typeface="Cambria" panose="02040503050406030204" pitchFamily="18" charset="0"/>
              </a:rPr>
              <a:t>ΑΝ ΚΑΙ ΟΙ ΔΥΟ ΜΕΙΝΟΥΝ ΣΙΩΠΗΛΟΙ, ΚΑΘΕ ΕΝΑΣ ΘΑ ΠΑΕΙ ΦΥΛΑΚΗ ΓΙΑ 1 ΧΡΟΝΟ.</a:t>
            </a:r>
            <a:endParaRPr lang="en-GB" sz="1600" dirty="0">
              <a:latin typeface="Cambria" panose="02040503050406030204" pitchFamily="18" charset="0"/>
            </a:endParaRPr>
          </a:p>
          <a:p>
            <a:pPr marL="0" lvl="0" indent="0">
              <a:buNone/>
            </a:pPr>
            <a:r>
              <a:rPr lang="el-GR" sz="1600" dirty="0">
                <a:latin typeface="Cambria" panose="02040503050406030204" pitchFamily="18" charset="0"/>
              </a:rPr>
              <a:t>ΑΝ Ο Α ΠΡΟΔΩΣΕΙ, ΑΛΛΑ Ο Β ΠΑΡΑΜΕΙΝΕΙ ΣΙΩΠΗΛΟΣ, Ο Α ΑΠΕΛΕΥΘΕΡΩΝΕΤΑΙ, ΚΑΙ Ο Β ΠΑΕΙ ΦΥΛΑΚΗ ΓΙΑ 3 ΧΡΟΝΙΑ (ΚΑΙ ΤΟ ΑΝΑΠΟΔΟ).</a:t>
            </a:r>
            <a:endParaRPr lang="en-GB" sz="1600" dirty="0">
              <a:latin typeface="Cambria" panose="02040503050406030204" pitchFamily="18" charset="0"/>
            </a:endParaRPr>
          </a:p>
          <a:p>
            <a:pPr marL="0" indent="0">
              <a:buNone/>
            </a:pPr>
            <a:r>
              <a:rPr lang="el-GR" sz="1600" dirty="0">
                <a:latin typeface="Cambria" panose="02040503050406030204" pitchFamily="18" charset="0"/>
              </a:rPr>
              <a:t> </a:t>
            </a:r>
            <a:endParaRPr lang="en-GB" sz="1600" dirty="0">
              <a:latin typeface="Cambria" panose="02040503050406030204" pitchFamily="18" charset="0"/>
            </a:endParaRPr>
          </a:p>
          <a:p>
            <a:pPr marL="0" indent="0">
              <a:buNone/>
            </a:pPr>
            <a:r>
              <a:rPr lang="el-GR" sz="1600" dirty="0">
                <a:latin typeface="Cambria" panose="02040503050406030204" pitchFamily="18" charset="0"/>
              </a:rPr>
              <a:t> </a:t>
            </a:r>
            <a:r>
              <a:rPr lang="el-GR" sz="1600" dirty="0" smtClean="0">
                <a:latin typeface="Cambria" panose="02040503050406030204" pitchFamily="18" charset="0"/>
              </a:rPr>
              <a:t>Η </a:t>
            </a:r>
            <a:r>
              <a:rPr lang="el-GR" sz="1600" dirty="0">
                <a:latin typeface="Cambria" panose="02040503050406030204" pitchFamily="18" charset="0"/>
              </a:rPr>
              <a:t>ΠΡΟΔΟΣΙΑ ΤΟΥΣ ΠΡΟΣΦΕΡΕΙ ΜΕΓΑΛΥΤΕΡΗ ΑΝΤΑΜΟΙΒΗ ΑΠΟ ΤΗΝ ΣΥΝΕΡΓΑΣΙΑ, ΕΤΣΙ ΓΙΑ ΔΥΟ ΟΡΘΟΛΟΓΙΚΟΥΣ ΦΥΛΑΚΙΣΜΕΝΟΥΣ Η ΜΟΝΗ ΔΥΝΑΤΗ ΛΥΣΗ ΕΙΝΑΙ ΝΑ ΠΡΟΔΩΣΕΙ Ο ΕΝΑΣ ΤΟΝ ΑΛΛΟΝ.</a:t>
            </a:r>
            <a:endParaRPr lang="en-GB" sz="1600" dirty="0">
              <a:latin typeface="Cambria" panose="02040503050406030204" pitchFamily="18" charset="0"/>
            </a:endParaRPr>
          </a:p>
          <a:p>
            <a:pPr marL="0" indent="0">
              <a:buNone/>
            </a:pPr>
            <a:r>
              <a:rPr lang="el-GR" sz="1600" dirty="0">
                <a:latin typeface="Cambria" panose="02040503050406030204" pitchFamily="18" charset="0"/>
              </a:rPr>
              <a:t>ΟΜΩΣ, Η ΕΠΙΔΙΩΞΗ ΤΟΥ ΠΡΟΣΩΠΙΚΟΥ ΟΦΕΛΟΥΣ ΤΟΥΣ ΟΔΗΓΕΙ ΚΑΙ ΤΟΥΣ ΔΥΟ ΣΤΗΝ ΠΡΟΔΟΣΙΑ, ΟΤΑΝ Η ΚΑΛΥΤΕΡΗ ΑΝΤΑΜΟΙΒΗ ΘΑ ΗΤΑΝ Η ΣΥΝΕΡΓΑΣΙΑ (ΣΙΩΠΗ).</a:t>
            </a:r>
            <a:endParaRPr lang="en-GB" sz="1600" dirty="0">
              <a:latin typeface="Cambria" panose="02040503050406030204" pitchFamily="18" charset="0"/>
            </a:endParaRPr>
          </a:p>
          <a:p>
            <a:pPr marL="0" indent="0">
              <a:buNone/>
            </a:pPr>
            <a:r>
              <a:rPr lang="el-GR" sz="1600" dirty="0">
                <a:latin typeface="Cambria" panose="02040503050406030204" pitchFamily="18" charset="0"/>
              </a:rPr>
              <a:t>ΟΙ ΑΝΘΡΩΠΟΙ ΕΠΙΔΕΙΚΝΥΟΥΝ ΣΥΣΤΗΜΑΤΙΚΗ ΚΛΙΣΗ ΠΡΟΣ ΣΥΝΕΡΓΑΣΙΑ, ΠΑΡΑ ΤΗΝ «</a:t>
            </a:r>
            <a:r>
              <a:rPr lang="el-GR" sz="1600" i="1" dirty="0">
                <a:latin typeface="Cambria" panose="02040503050406030204" pitchFamily="18" charset="0"/>
              </a:rPr>
              <a:t>ΟΡΘΟΛΟΓΙΚΗ»</a:t>
            </a:r>
            <a:r>
              <a:rPr lang="el-GR" sz="1600" dirty="0">
                <a:latin typeface="Cambria" panose="02040503050406030204" pitchFamily="18" charset="0"/>
              </a:rPr>
              <a:t>, ΙΔΙΟΤΕΛΗ ΣΥΜΠΕΡΙΦΟΡΑ.</a:t>
            </a:r>
            <a:endParaRPr lang="en-GB" sz="1600" dirty="0">
              <a:latin typeface="Cambria" panose="02040503050406030204" pitchFamily="18" charset="0"/>
            </a:endParaRPr>
          </a:p>
          <a:p>
            <a:pPr marL="0" indent="0">
              <a:buNone/>
            </a:pPr>
            <a:endParaRPr lang="en-GB" sz="1600" dirty="0">
              <a:latin typeface="Cambria" panose="02040503050406030204" pitchFamily="18" charset="0"/>
            </a:endParaRPr>
          </a:p>
        </p:txBody>
      </p:sp>
    </p:spTree>
    <p:extLst>
      <p:ext uri="{BB962C8B-B14F-4D97-AF65-F5344CB8AC3E}">
        <p14:creationId xmlns:p14="http://schemas.microsoft.com/office/powerpoint/2010/main" val="2246755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l-GR" sz="2800" b="1" dirty="0" smtClean="0"/>
              <a:t>ΕΡΓΑΛΕΙΑ ΣΧΕΔΙΑΣΜΟΥ : ΚΡΙΤΗΡΙΑ ΑΞΙΟΛΟΓΗΣΗΣ</a:t>
            </a:r>
            <a:endParaRPr lang="en-GB" sz="2800" dirty="0"/>
          </a:p>
        </p:txBody>
      </p:sp>
      <p:sp>
        <p:nvSpPr>
          <p:cNvPr id="3" name="Content Placeholder 2"/>
          <p:cNvSpPr>
            <a:spLocks noGrp="1"/>
          </p:cNvSpPr>
          <p:nvPr>
            <p:ph idx="1"/>
          </p:nvPr>
        </p:nvSpPr>
        <p:spPr>
          <a:xfrm>
            <a:off x="395536" y="1166018"/>
            <a:ext cx="8208912" cy="4525963"/>
          </a:xfrm>
        </p:spPr>
        <p:txBody>
          <a:bodyPr>
            <a:normAutofit/>
          </a:bodyPr>
          <a:lstStyle/>
          <a:p>
            <a:pPr marL="0" indent="0">
              <a:buNone/>
            </a:pPr>
            <a:r>
              <a:rPr lang="el-GR" dirty="0" smtClean="0">
                <a:latin typeface="Cambria" panose="02040503050406030204" pitchFamily="18" charset="0"/>
              </a:rPr>
              <a:t>ΚΑΛΗ ΑΝΑΠΑΡΑΣΤΑΣΗ ΤΩΝ</a:t>
            </a:r>
          </a:p>
          <a:p>
            <a:pPr>
              <a:buFontTx/>
              <a:buChar char="-"/>
            </a:pPr>
            <a:r>
              <a:rPr lang="el-GR" dirty="0" smtClean="0">
                <a:latin typeface="Cambria" panose="02040503050406030204" pitchFamily="18" charset="0"/>
              </a:rPr>
              <a:t>ΠΡΑΓΜΑΤΙΚΗ ΟΙΚΟΝΟΜΙΑ, </a:t>
            </a:r>
          </a:p>
          <a:p>
            <a:pPr>
              <a:buFontTx/>
              <a:buChar char="-"/>
            </a:pPr>
            <a:r>
              <a:rPr lang="el-GR" dirty="0" smtClean="0">
                <a:latin typeface="Cambria" panose="02040503050406030204" pitchFamily="18" charset="0"/>
              </a:rPr>
              <a:t>ΚΑΤΑΣΤΑΣΗ ΤΟΥ ΠΕΡΙΒΑΛΛΟΝΤΟΣ, </a:t>
            </a:r>
          </a:p>
          <a:p>
            <a:pPr>
              <a:buFontTx/>
              <a:buChar char="-"/>
            </a:pPr>
            <a:r>
              <a:rPr lang="el-GR" dirty="0" smtClean="0">
                <a:latin typeface="Cambria" panose="02040503050406030204" pitchFamily="18" charset="0"/>
              </a:rPr>
              <a:t>ΜΕΛΛΟΝΤΙΚΗ ΕΞΕΛΙΞΗ</a:t>
            </a:r>
          </a:p>
          <a:p>
            <a:pPr marL="0" indent="0">
              <a:buNone/>
            </a:pPr>
            <a:endParaRPr lang="el-GR" dirty="0">
              <a:latin typeface="Cambria" panose="02040503050406030204" pitchFamily="18" charset="0"/>
            </a:endParaRPr>
          </a:p>
          <a:p>
            <a:pPr marL="0" indent="0">
              <a:buNone/>
            </a:pPr>
            <a:r>
              <a:rPr lang="el-GR" dirty="0" smtClean="0">
                <a:latin typeface="Cambria" panose="02040503050406030204" pitchFamily="18" charset="0"/>
              </a:rPr>
              <a:t>ΠΟΙΑ ΕΙΝΑΙ ΤΑ ΔΕΔΟΜΕΝΑ ΠΟΥ ΕΙΣΑΓΟΥΜΕ, Η ΑΞΙΟΠΙΣΤΙΑ ΤΟΥΣ, ΟΙ ΣΧΕΣΕΙΣ ΜΕΤΑΞΥ ΤΟΥΣ...</a:t>
            </a:r>
          </a:p>
          <a:p>
            <a:pPr marL="0" indent="0">
              <a:buNone/>
            </a:pPr>
            <a:endParaRPr lang="el-GR" dirty="0">
              <a:latin typeface="Cambria" panose="02040503050406030204" pitchFamily="18" charset="0"/>
            </a:endParaRPr>
          </a:p>
          <a:p>
            <a:pPr marL="0" indent="0">
              <a:buNone/>
            </a:pPr>
            <a:r>
              <a:rPr lang="el-GR" dirty="0" smtClean="0">
                <a:latin typeface="Cambria" panose="02040503050406030204" pitchFamily="18" charset="0"/>
              </a:rPr>
              <a:t>Η ΜΟΝΤΕΛΟΠΟΙΗΣΗ ΕΙΝΑΙ ΜΙΑ ΤΕΧΝΗ, ΠΑΡΑ ΜΙΑ ΕΚ ΤΩΝ ΠΡΟΤΕΡΩΝ ΓΝΩΣΤΗ ΔΙΑΔΙΚΑΣΙΑ...</a:t>
            </a:r>
          </a:p>
        </p:txBody>
      </p:sp>
    </p:spTree>
    <p:extLst>
      <p:ext uri="{BB962C8B-B14F-4D97-AF65-F5344CB8AC3E}">
        <p14:creationId xmlns:p14="http://schemas.microsoft.com/office/powerpoint/2010/main" val="382765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ΕΝΕΡΓΕΙΑΚΟΣ ΣΧΕΔΙΑΣΜΟΣ</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l-GR" dirty="0" smtClean="0"/>
              <a:t>ΕΙΣΑΓΩΓΗ</a:t>
            </a:r>
          </a:p>
          <a:p>
            <a:pPr marL="514350" indent="-514350">
              <a:buFont typeface="+mj-lt"/>
              <a:buAutoNum type="arabicPeriod"/>
            </a:pPr>
            <a:r>
              <a:rPr lang="el-GR" dirty="0" smtClean="0"/>
              <a:t>ΤΟ ΠΛΑΙΣΙΟ</a:t>
            </a:r>
          </a:p>
          <a:p>
            <a:pPr marL="514350" indent="-514350">
              <a:buFont typeface="+mj-lt"/>
              <a:buAutoNum type="arabicPeriod"/>
            </a:pPr>
            <a:r>
              <a:rPr lang="el-GR" dirty="0" smtClean="0"/>
              <a:t>ΤΑΞΙΝΟΜΗΣΗ ΕΡΓΑΛΕΙΩΝ ΕΝΕΡΓΕΙΑΚΟΥ ΣΧΕΔΙΑΣΜΟΥ</a:t>
            </a:r>
          </a:p>
          <a:p>
            <a:pPr marL="514350" indent="-514350">
              <a:buFont typeface="+mj-lt"/>
              <a:buAutoNum type="arabicPeriod"/>
            </a:pPr>
            <a:r>
              <a:rPr lang="el-GR" dirty="0" smtClean="0"/>
              <a:t>ΤΕΧΝΙΚΕΣ ΕΝΕΡΓΕΙΑΚΟΥ ΣΧΕΔΙΑΣΜΟΥ</a:t>
            </a:r>
          </a:p>
          <a:p>
            <a:pPr marL="514350" indent="-514350">
              <a:buFont typeface="+mj-lt"/>
              <a:buAutoNum type="arabicPeriod"/>
            </a:pPr>
            <a:r>
              <a:rPr lang="el-GR" dirty="0" smtClean="0"/>
              <a:t>ΚΡΙΤΗΡΙΑ ΑΞΙΟΛΟΓΗΣΗΣ ΓΙΑ ΤΑ ΕΡΓΑΛΕΙΑ ΣΧΕΔΙΑΣΜΟΥ</a:t>
            </a:r>
          </a:p>
          <a:p>
            <a:pPr marL="0" indent="0">
              <a:buNone/>
            </a:pPr>
            <a:endParaRPr lang="en-GB" dirty="0"/>
          </a:p>
        </p:txBody>
      </p:sp>
    </p:spTree>
    <p:extLst>
      <p:ext uri="{BB962C8B-B14F-4D97-AF65-F5344CB8AC3E}">
        <p14:creationId xmlns:p14="http://schemas.microsoft.com/office/powerpoint/2010/main" val="2156740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ΓΡΑΜΜΙΚΟΣ ΠΡΟΓΡΑΜΜΑΤΙΣΜΟΣ</a:t>
            </a:r>
            <a:br>
              <a:rPr lang="el-GR" dirty="0" smtClean="0"/>
            </a:br>
            <a:r>
              <a:rPr lang="en-GB" dirty="0" smtClean="0"/>
              <a:t>LINEAR PROGRAMMING</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5560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Cambria" panose="02040503050406030204" pitchFamily="18" charset="0"/>
              </a:rPr>
              <a:t>ΠΑΡΑΔΕΙΓΜΑ: ΕΛΕΓΧΟΣ ΑΤΜΟΣΦΑΙΡΙΚΗΣ ΡΥΠΑΝΣΗΣ</a:t>
            </a:r>
            <a:endParaRPr lang="en-GB" dirty="0">
              <a:latin typeface="Cambria" panose="02040503050406030204" pitchFamily="18" charset="0"/>
            </a:endParaRPr>
          </a:p>
        </p:txBody>
      </p:sp>
      <p:sp>
        <p:nvSpPr>
          <p:cNvPr id="3" name="Content Placeholder 2"/>
          <p:cNvSpPr>
            <a:spLocks noGrp="1"/>
          </p:cNvSpPr>
          <p:nvPr>
            <p:ph idx="1"/>
          </p:nvPr>
        </p:nvSpPr>
        <p:spPr/>
        <p:txBody>
          <a:bodyPr/>
          <a:lstStyle/>
          <a:p>
            <a:pPr marL="0" indent="0">
              <a:buNone/>
            </a:pPr>
            <a:r>
              <a:rPr lang="el-GR" dirty="0" smtClean="0">
                <a:latin typeface="Cambria" panose="02040503050406030204" pitchFamily="18" charset="0"/>
              </a:rPr>
              <a:t>ΜΙΑ ΒΙΟΜΗΧΑΝΙΑ ΧΑΛΥΒΑ ΠΟΥ ΛΕΙΤΟΥΡΓΕΙ ΚΟΝΤΑ ΣΕ ΜΙΑ ΠΟΛΗ ΕΚΠΕΜΠΕΙ ΡΥΠΟΥΣ : </a:t>
            </a:r>
          </a:p>
          <a:p>
            <a:pPr marL="0" indent="0">
              <a:buNone/>
            </a:pPr>
            <a:endParaRPr lang="el-GR" dirty="0" smtClean="0">
              <a:latin typeface="Cambria" panose="02040503050406030204" pitchFamily="18" charset="0"/>
            </a:endParaRPr>
          </a:p>
          <a:p>
            <a:pPr lvl="1"/>
            <a:r>
              <a:rPr lang="el-GR" i="1" dirty="0" smtClean="0">
                <a:latin typeface="Cambria" panose="02040503050406030204" pitchFamily="18" charset="0"/>
              </a:rPr>
              <a:t>ΙΠΤΑΜΕΝΗ ΤΕΦΡΑ, </a:t>
            </a:r>
          </a:p>
          <a:p>
            <a:pPr lvl="1"/>
            <a:r>
              <a:rPr lang="el-GR" i="1" dirty="0" smtClean="0">
                <a:latin typeface="Cambria" panose="02040503050406030204" pitchFamily="18" charset="0"/>
              </a:rPr>
              <a:t>ΟΞΕΙΔΙΑ ΤΟΥ ΘΕΙΟΥ, </a:t>
            </a:r>
          </a:p>
          <a:p>
            <a:pPr lvl="1"/>
            <a:r>
              <a:rPr lang="el-GR" i="1" dirty="0" smtClean="0">
                <a:latin typeface="Cambria" panose="02040503050406030204" pitchFamily="18" charset="0"/>
              </a:rPr>
              <a:t>ΑΚΑΥΣΤΟΥΣ ΥΔΡΟΓΟΝΑΝΘΡΑΚΕΣ</a:t>
            </a:r>
          </a:p>
          <a:p>
            <a:pPr marL="0" indent="0">
              <a:buNone/>
            </a:pPr>
            <a:endParaRPr lang="en-GB" dirty="0">
              <a:latin typeface="Cambria" panose="02040503050406030204" pitchFamily="18" charset="0"/>
            </a:endParaRPr>
          </a:p>
        </p:txBody>
      </p:sp>
    </p:spTree>
    <p:extLst>
      <p:ext uri="{BB962C8B-B14F-4D97-AF65-F5344CB8AC3E}">
        <p14:creationId xmlns:p14="http://schemas.microsoft.com/office/powerpoint/2010/main" val="2727360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
            <a:ext cx="8229600" cy="562074"/>
          </a:xfrm>
        </p:spPr>
        <p:txBody>
          <a:bodyPr>
            <a:normAutofit/>
          </a:bodyPr>
          <a:lstStyle/>
          <a:p>
            <a:r>
              <a:rPr lang="el-GR" dirty="0"/>
              <a:t>ΓΡΑΜΜΙΚΟΣ ΠΡΟΓΡΑΜΜΑΤΙΣΜΟΣ </a:t>
            </a:r>
            <a:r>
              <a:rPr lang="el-GR" dirty="0" smtClean="0"/>
              <a:t>: ΟΡΙΣΜΟΣ</a:t>
            </a:r>
            <a:endParaRPr lang="en-GB" dirty="0"/>
          </a:p>
        </p:txBody>
      </p:sp>
      <p:sp>
        <p:nvSpPr>
          <p:cNvPr id="3" name="Content Placeholder 2"/>
          <p:cNvSpPr>
            <a:spLocks noGrp="1"/>
          </p:cNvSpPr>
          <p:nvPr>
            <p:ph idx="1"/>
          </p:nvPr>
        </p:nvSpPr>
        <p:spPr>
          <a:xfrm>
            <a:off x="323528" y="548680"/>
            <a:ext cx="8352928" cy="5040560"/>
          </a:xfrm>
        </p:spPr>
        <p:txBody>
          <a:bodyPr>
            <a:normAutofit fontScale="92500" lnSpcReduction="10000"/>
          </a:bodyPr>
          <a:lstStyle/>
          <a:p>
            <a:r>
              <a:rPr lang="el-GR" dirty="0" smtClean="0">
                <a:latin typeface="Cambria" panose="02040503050406030204" pitchFamily="18" charset="0"/>
              </a:rPr>
              <a:t>ΜΑΘΗΜΑΤΙΚΗ ΔΙΑΤΥΠΩΣΗ ΠΡΟΒΛΗΜΑΤΟΣ.</a:t>
            </a:r>
          </a:p>
          <a:p>
            <a:r>
              <a:rPr lang="el-GR" b="1" dirty="0" smtClean="0">
                <a:latin typeface="Cambria" panose="02040503050406030204" pitchFamily="18" charset="0"/>
              </a:rPr>
              <a:t>ΜΕΤΑΒΛΗΤΕΣ ΑΠΟΦΑΣΗΣ : </a:t>
            </a:r>
            <a:r>
              <a:rPr lang="el-GR" dirty="0" smtClean="0">
                <a:latin typeface="Cambria" panose="02040503050406030204" pitchFamily="18" charset="0"/>
              </a:rPr>
              <a:t>ΠΕΡΙΓΡΑΦΟΥΝ ΤΙΣ </a:t>
            </a:r>
            <a:r>
              <a:rPr lang="el-GR" b="1" dirty="0" smtClean="0">
                <a:latin typeface="Cambria" panose="02040503050406030204" pitchFamily="18" charset="0"/>
              </a:rPr>
              <a:t>ΑΠΟΦΑΣΕΙΣ</a:t>
            </a:r>
            <a:r>
              <a:rPr lang="el-GR" dirty="0" smtClean="0">
                <a:latin typeface="Cambria" panose="02040503050406030204" pitchFamily="18" charset="0"/>
              </a:rPr>
              <a:t> ΠΟΥ ΠΡΕΠΕΙ ΝΑ ΛΗΦΘΟΥΝ.</a:t>
            </a:r>
          </a:p>
          <a:p>
            <a:r>
              <a:rPr lang="el-GR" b="1" dirty="0" smtClean="0">
                <a:latin typeface="Cambria" panose="02040503050406030204" pitchFamily="18" charset="0"/>
              </a:rPr>
              <a:t>ΑΝΤΙΚΕΙΜΕΝΙΚΗ ΣΥΝΑΡΤΗΣΗ</a:t>
            </a:r>
            <a:r>
              <a:rPr lang="el-GR" dirty="0" smtClean="0">
                <a:latin typeface="Cambria" panose="02040503050406030204" pitchFamily="18" charset="0"/>
              </a:rPr>
              <a:t>: </a:t>
            </a:r>
            <a:r>
              <a:rPr lang="el-GR" b="1" dirty="0" smtClean="0">
                <a:latin typeface="Cambria" panose="02040503050406030204" pitchFamily="18" charset="0"/>
              </a:rPr>
              <a:t> </a:t>
            </a:r>
            <a:r>
              <a:rPr lang="el-GR" dirty="0" smtClean="0">
                <a:latin typeface="Cambria" panose="02040503050406030204" pitchFamily="18" charset="0"/>
              </a:rPr>
              <a:t>ΔΙΑΤΥΠΩΣΗ ΒΑΣΕΙ ΤΩΝ ΜΕΤΑΒΛΗΤΩΝ ΑΠΟΦΑΣΗΣ </a:t>
            </a:r>
            <a:r>
              <a:rPr lang="el-GR" dirty="0" smtClean="0">
                <a:latin typeface="Cambria" panose="02040503050406030204" pitchFamily="18" charset="0"/>
                <a:sym typeface="Wingdings" panose="05000000000000000000" pitchFamily="2" charset="2"/>
              </a:rPr>
              <a:t> ΜΕΓΙΣΤΟΠΟΙΗΣΗ/ΕΛΑΧΙΣΤΟΠΟΙΗΣΗ  ΚΑΤΩ ΑΠΌ ΤΟΥΣ</a:t>
            </a:r>
            <a:r>
              <a:rPr lang="el-GR" dirty="0" smtClean="0">
                <a:latin typeface="Cambria" panose="02040503050406030204" pitchFamily="18" charset="0"/>
              </a:rPr>
              <a:t> </a:t>
            </a:r>
            <a:r>
              <a:rPr lang="el-GR" b="1" dirty="0" smtClean="0">
                <a:latin typeface="Cambria" panose="02040503050406030204" pitchFamily="18" charset="0"/>
              </a:rPr>
              <a:t>ΠΕΡΙΟΡΙΣΜΟΥΣ</a:t>
            </a:r>
            <a:r>
              <a:rPr lang="el-GR" dirty="0" smtClean="0">
                <a:latin typeface="Cambria" panose="02040503050406030204" pitchFamily="18" charset="0"/>
              </a:rPr>
              <a:t> ΤΩΝ ΕΝΑΛΛΑΚΤΙΚΩΝ ΛΥΣΕΩΝ.</a:t>
            </a:r>
          </a:p>
          <a:p>
            <a:r>
              <a:rPr lang="el-GR" dirty="0" smtClean="0">
                <a:latin typeface="Cambria" panose="02040503050406030204" pitchFamily="18" charset="0"/>
              </a:rPr>
              <a:t>ΓΡΑΜΜΙΚΟ ΠΡΟΓΡΑΜΜΑ : ΟΙ ΜΕΤΑΒΛΗΤΕΣ ΕΙΝΑΙ </a:t>
            </a:r>
            <a:r>
              <a:rPr lang="el-GR" b="1" dirty="0" smtClean="0">
                <a:latin typeface="Cambria" panose="02040503050406030204" pitchFamily="18" charset="0"/>
              </a:rPr>
              <a:t>ΣΥΝΕΧΕΙΣ</a:t>
            </a:r>
            <a:r>
              <a:rPr lang="el-GR" dirty="0" smtClean="0">
                <a:latin typeface="Cambria" panose="02040503050406030204" pitchFamily="18" charset="0"/>
              </a:rPr>
              <a:t> ΚΑΙ Η ΑΝΤΙΚΕΙΜΕΝΙΚΗ ΣΥΝΑΡΤΗΣΗ ΚΑΙ ΟΙ ΠΕΡΙΟΡΙΣΜΟΙ ΠΡΕΠΕΙ ΝΑ ΕΙΝΑΙ ΓΡΑΜΜΙΚΕΣ ΕΚΦΡΑΣΕΙΣ.</a:t>
            </a:r>
          </a:p>
          <a:p>
            <a:r>
              <a:rPr lang="el-GR" b="1" dirty="0" smtClean="0">
                <a:latin typeface="Cambria" panose="02040503050406030204" pitchFamily="18" charset="0"/>
              </a:rPr>
              <a:t>ΠΑΡΑΔΕΙΓΜΑΤΑ</a:t>
            </a:r>
            <a:r>
              <a:rPr lang="el-GR" dirty="0" smtClean="0">
                <a:latin typeface="Cambria" panose="02040503050406030204" pitchFamily="18" charset="0"/>
              </a:rPr>
              <a:t> </a:t>
            </a:r>
          </a:p>
          <a:p>
            <a:r>
              <a:rPr lang="el-GR" dirty="0" smtClean="0">
                <a:latin typeface="Cambria" panose="02040503050406030204" pitchFamily="18" charset="0"/>
              </a:rPr>
              <a:t>2Χ</a:t>
            </a:r>
            <a:r>
              <a:rPr lang="el-GR" baseline="-25000" dirty="0" smtClean="0">
                <a:latin typeface="Cambria" panose="02040503050406030204" pitchFamily="18" charset="0"/>
              </a:rPr>
              <a:t>1</a:t>
            </a:r>
            <a:r>
              <a:rPr lang="el-GR" dirty="0" smtClean="0">
                <a:latin typeface="Cambria" panose="02040503050406030204" pitchFamily="18" charset="0"/>
              </a:rPr>
              <a:t> + 7Χ</a:t>
            </a:r>
            <a:r>
              <a:rPr lang="el-GR" baseline="-25000" dirty="0" smtClean="0">
                <a:latin typeface="Cambria" panose="02040503050406030204" pitchFamily="18" charset="0"/>
              </a:rPr>
              <a:t>2</a:t>
            </a:r>
            <a:r>
              <a:rPr lang="el-GR" dirty="0" smtClean="0">
                <a:latin typeface="Cambria" panose="02040503050406030204" pitchFamily="18" charset="0"/>
              </a:rPr>
              <a:t> 		ΕΙΝΑΙ ΓΡΑΜΜΙΚΗ ΕΚΦΡΑΣΗ</a:t>
            </a:r>
          </a:p>
          <a:p>
            <a:r>
              <a:rPr lang="el-GR" dirty="0" smtClean="0">
                <a:latin typeface="Cambria" panose="02040503050406030204" pitchFamily="18" charset="0"/>
              </a:rPr>
              <a:t>Χ</a:t>
            </a:r>
            <a:r>
              <a:rPr lang="el-GR" baseline="30000" dirty="0" smtClean="0">
                <a:latin typeface="Cambria" panose="02040503050406030204" pitchFamily="18" charset="0"/>
              </a:rPr>
              <a:t>2</a:t>
            </a:r>
            <a:r>
              <a:rPr lang="el-GR" dirty="0" smtClean="0">
                <a:latin typeface="Cambria" panose="02040503050406030204" pitchFamily="18" charset="0"/>
              </a:rPr>
              <a:t> + 2Χ</a:t>
            </a:r>
            <a:r>
              <a:rPr lang="el-GR" baseline="30000" dirty="0" smtClean="0">
                <a:latin typeface="Cambria" panose="02040503050406030204" pitchFamily="18" charset="0"/>
              </a:rPr>
              <a:t>3</a:t>
            </a:r>
            <a:r>
              <a:rPr lang="el-GR" dirty="0" smtClean="0">
                <a:latin typeface="Cambria" panose="02040503050406030204" pitchFamily="18" charset="0"/>
              </a:rPr>
              <a:t> 		</a:t>
            </a:r>
            <a:r>
              <a:rPr lang="el-GR" b="1" dirty="0" smtClean="0">
                <a:latin typeface="Cambria" panose="02040503050406030204" pitchFamily="18" charset="0"/>
              </a:rPr>
              <a:t>ΔΕΝ</a:t>
            </a:r>
            <a:r>
              <a:rPr lang="el-GR" dirty="0" smtClean="0">
                <a:latin typeface="Cambria" panose="02040503050406030204" pitchFamily="18" charset="0"/>
              </a:rPr>
              <a:t> ΕΙΝΑΙ ΓΡΑΜΜΙΚΗ ΕΚΦΡΑΣΗ</a:t>
            </a:r>
          </a:p>
          <a:p>
            <a:r>
              <a:rPr lang="el-GR" dirty="0" smtClean="0">
                <a:latin typeface="Cambria" panose="02040503050406030204" pitchFamily="18" charset="0"/>
              </a:rPr>
              <a:t>2Χ + </a:t>
            </a:r>
            <a:r>
              <a:rPr lang="en-GB" dirty="0" smtClean="0">
                <a:latin typeface="Cambria" panose="02040503050406030204" pitchFamily="18" charset="0"/>
              </a:rPr>
              <a:t>COS(X)</a:t>
            </a:r>
            <a:r>
              <a:rPr lang="el-GR" dirty="0" smtClean="0">
                <a:latin typeface="Cambria" panose="02040503050406030204" pitchFamily="18" charset="0"/>
              </a:rPr>
              <a:t> 	</a:t>
            </a:r>
            <a:r>
              <a:rPr lang="el-GR" b="1" dirty="0" smtClean="0">
                <a:latin typeface="Cambria" panose="02040503050406030204" pitchFamily="18" charset="0"/>
              </a:rPr>
              <a:t>ΔΕΝ</a:t>
            </a:r>
            <a:r>
              <a:rPr lang="el-GR" dirty="0" smtClean="0">
                <a:latin typeface="Cambria" panose="02040503050406030204" pitchFamily="18" charset="0"/>
              </a:rPr>
              <a:t> ΕΙΝΑΙ ΓΡΑΜΜΙΚΗ ΕΚΦΡΑΣΗ</a:t>
            </a:r>
          </a:p>
          <a:p>
            <a:endParaRPr lang="el-GR" dirty="0">
              <a:latin typeface="Cambria" panose="02040503050406030204" pitchFamily="18" charset="0"/>
            </a:endParaRPr>
          </a:p>
          <a:p>
            <a:endParaRPr lang="en-GB" dirty="0">
              <a:latin typeface="Cambria" panose="02040503050406030204" pitchFamily="18" charset="0"/>
            </a:endParaRPr>
          </a:p>
        </p:txBody>
      </p:sp>
      <p:sp>
        <p:nvSpPr>
          <p:cNvPr id="4" name="TextBox 3"/>
          <p:cNvSpPr txBox="1"/>
          <p:nvPr/>
        </p:nvSpPr>
        <p:spPr>
          <a:xfrm>
            <a:off x="2915816" y="5516171"/>
            <a:ext cx="3960440" cy="369332"/>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C00000"/>
                </a:solidFill>
                <a:latin typeface="Cambria" panose="02040503050406030204" pitchFamily="18" charset="0"/>
              </a:rPr>
              <a:t>ΑΝΤΙΚΕΙΜΕΝΙΚΗ </a:t>
            </a:r>
            <a:r>
              <a:rPr lang="el-GR" dirty="0" smtClean="0">
                <a:solidFill>
                  <a:srgbClr val="C00000"/>
                </a:solidFill>
                <a:latin typeface="Cambria" panose="02040503050406030204" pitchFamily="18" charset="0"/>
              </a:rPr>
              <a:t>ΣΥΝΑΡΤΗΣΗ</a:t>
            </a:r>
            <a:endParaRPr lang="el-GR" dirty="0">
              <a:solidFill>
                <a:srgbClr val="C00000"/>
              </a:solidFill>
              <a:latin typeface="Cambria" panose="02040503050406030204" pitchFamily="18" charset="0"/>
            </a:endParaRPr>
          </a:p>
        </p:txBody>
      </p:sp>
      <p:sp>
        <p:nvSpPr>
          <p:cNvPr id="5" name="TextBox 4"/>
          <p:cNvSpPr txBox="1"/>
          <p:nvPr/>
        </p:nvSpPr>
        <p:spPr>
          <a:xfrm>
            <a:off x="2926965" y="5890056"/>
            <a:ext cx="3960440" cy="369332"/>
          </a:xfrm>
          <a:prstGeom prst="rect">
            <a:avLst/>
          </a:prstGeom>
          <a:noFill/>
        </p:spPr>
        <p:txBody>
          <a:bodyPr wrap="square" rtlCol="0">
            <a:spAutoFit/>
          </a:bodyPr>
          <a:lstStyle/>
          <a:p>
            <a:pPr marL="285750" indent="-285750">
              <a:buFont typeface="Arial" panose="020B0604020202020204" pitchFamily="34" charset="0"/>
              <a:buChar char="•"/>
            </a:pPr>
            <a:r>
              <a:rPr lang="el-GR" dirty="0" smtClean="0">
                <a:solidFill>
                  <a:srgbClr val="C00000"/>
                </a:solidFill>
                <a:latin typeface="Cambria" panose="02040503050406030204" pitchFamily="18" charset="0"/>
              </a:rPr>
              <a:t>ΠΕΡΙΟΡΙΣΜΟΙ</a:t>
            </a:r>
            <a:endParaRPr lang="el-GR" dirty="0">
              <a:solidFill>
                <a:srgbClr val="C00000"/>
              </a:solidFill>
              <a:latin typeface="Cambria" panose="02040503050406030204" pitchFamily="18" charset="0"/>
            </a:endParaRPr>
          </a:p>
        </p:txBody>
      </p:sp>
      <p:sp>
        <p:nvSpPr>
          <p:cNvPr id="6" name="TextBox 5"/>
          <p:cNvSpPr txBox="1"/>
          <p:nvPr/>
        </p:nvSpPr>
        <p:spPr>
          <a:xfrm>
            <a:off x="2915816" y="6287019"/>
            <a:ext cx="3960440" cy="369332"/>
          </a:xfrm>
          <a:prstGeom prst="rect">
            <a:avLst/>
          </a:prstGeom>
          <a:noFill/>
        </p:spPr>
        <p:txBody>
          <a:bodyPr wrap="square" rtlCol="0">
            <a:spAutoFit/>
          </a:bodyPr>
          <a:lstStyle/>
          <a:p>
            <a:pPr marL="285750" indent="-285750">
              <a:buFont typeface="Arial" panose="020B0604020202020204" pitchFamily="34" charset="0"/>
              <a:buChar char="•"/>
            </a:pPr>
            <a:r>
              <a:rPr lang="el-GR" dirty="0" smtClean="0">
                <a:solidFill>
                  <a:srgbClr val="C00000"/>
                </a:solidFill>
                <a:latin typeface="Cambria" panose="02040503050406030204" pitchFamily="18" charset="0"/>
              </a:rPr>
              <a:t>ΠΕΡΙΟΡΙΣΜΟΙ ΠΡΟΣΗΜΟΥ</a:t>
            </a:r>
            <a:endParaRPr lang="el-GR" dirty="0">
              <a:solidFill>
                <a:srgbClr val="C00000"/>
              </a:solidFill>
              <a:latin typeface="Cambria" panose="02040503050406030204" pitchFamily="18" charset="0"/>
            </a:endParaRPr>
          </a:p>
        </p:txBody>
      </p:sp>
      <p:sp>
        <p:nvSpPr>
          <p:cNvPr id="7" name="Right Arrow 6"/>
          <p:cNvSpPr/>
          <p:nvPr/>
        </p:nvSpPr>
        <p:spPr>
          <a:xfrm>
            <a:off x="179512" y="5596965"/>
            <a:ext cx="1656184" cy="955514"/>
          </a:xfrm>
          <a:prstGeom prst="rightArrow">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4905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4"/>
          </a:xfrm>
        </p:spPr>
        <p:txBody>
          <a:bodyPr/>
          <a:lstStyle/>
          <a:p>
            <a:r>
              <a:rPr lang="en-GB" dirty="0" smtClean="0"/>
              <a:t>H ANTIKEIMENIKH </a:t>
            </a:r>
            <a:r>
              <a:rPr lang="el-GR" dirty="0" smtClean="0"/>
              <a:t>ΣΥΝΑΡΤΗΣΗ </a:t>
            </a:r>
            <a:r>
              <a:rPr lang="en-GB" b="1" i="1" dirty="0" smtClean="0">
                <a:solidFill>
                  <a:srgbClr val="FF0000"/>
                </a:solidFill>
              </a:rPr>
              <a:t>f</a:t>
            </a:r>
            <a:endParaRPr lang="en-GB" b="1" i="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382471"/>
              </p:ext>
            </p:extLst>
          </p:nvPr>
        </p:nvGraphicFramePr>
        <p:xfrm>
          <a:off x="323528" y="638736"/>
          <a:ext cx="8496944" cy="6595110"/>
        </p:xfrm>
        <a:graphic>
          <a:graphicData uri="http://schemas.openxmlformats.org/drawingml/2006/table">
            <a:tbl>
              <a:tblPr/>
              <a:tblGrid>
                <a:gridCol w="8496944"/>
              </a:tblGrid>
              <a:tr h="5877272">
                <a:tc>
                  <a:txBody>
                    <a:bodyPr/>
                    <a:lstStyle/>
                    <a:p>
                      <a:r>
                        <a:rPr lang="en-GB" sz="2400" dirty="0">
                          <a:latin typeface="Cambria" panose="02040503050406030204" pitchFamily="18" charset="0"/>
                        </a:rPr>
                        <a:t> </a:t>
                      </a:r>
                      <a:r>
                        <a:rPr lang="el-GR" sz="2400" dirty="0" smtClean="0">
                          <a:latin typeface="Cambria" panose="02040503050406030204" pitchFamily="18" charset="0"/>
                        </a:rPr>
                        <a:t>Η ΑΝΤΙΚΕΙΜΕΝΙΚΗ ΣΥΝΑΡΤΗΣΗ ΕΙΝΑΙ ΜΙΑ ΜΑΘΗΜΑΤΙΚΗ ΕΚΦΡΑΣΗ ΓΙΑ ΑΥΤΟ ΠΟΥ ΠΡΟΣΠΑΘΟΥΜΕ ΝΑ ΕΠΙΤΥΧΟΥΜΕ.</a:t>
                      </a:r>
                    </a:p>
                    <a:p>
                      <a:r>
                        <a:rPr lang="el-GR" sz="2400" dirty="0" smtClean="0">
                          <a:latin typeface="Cambria" panose="02040503050406030204" pitchFamily="18" charset="0"/>
                        </a:rPr>
                        <a:t>ΕΧΕΙ ΤΗΝ ΕΚΦΡΑΣΗ</a:t>
                      </a:r>
                      <a:r>
                        <a:rPr lang="el-GR" sz="2400" baseline="0" dirty="0" smtClean="0">
                          <a:latin typeface="Cambria" panose="02040503050406030204" pitchFamily="18" charset="0"/>
                        </a:rPr>
                        <a:t> </a:t>
                      </a:r>
                    </a:p>
                    <a:p>
                      <a:r>
                        <a:rPr lang="el-GR" sz="2400" baseline="0" dirty="0" smtClean="0">
                          <a:latin typeface="Cambria" panose="02040503050406030204" pitchFamily="18" charset="0"/>
                        </a:rPr>
                        <a:t>«ΝΑ ΜΕΓΙΣΤΟΠΟΙΗΘΕΙ</a:t>
                      </a:r>
                      <a:r>
                        <a:rPr lang="en-GB" sz="2400" baseline="0" dirty="0" smtClean="0">
                          <a:latin typeface="Cambria" panose="02040503050406030204" pitchFamily="18" charset="0"/>
                        </a:rPr>
                        <a:t> </a:t>
                      </a:r>
                      <a:r>
                        <a:rPr lang="el-GR" sz="2400" baseline="0" dirty="0" smtClean="0">
                          <a:latin typeface="Cambria" panose="02040503050406030204" pitchFamily="18" charset="0"/>
                        </a:rPr>
                        <a:t>Ή ΕΛΑΧΙΣΤΟΠΟΙΗΘΕΙ ΜΙΑ ΓΡΑΜΜΙΚΗ ΕΚΦΡΑΣΗ ΣΥΝΑΡΤΗΣΕΙ ΤΩΝ ΜΕΤΑΒΛΗΤΩΝ. </a:t>
                      </a:r>
                    </a:p>
                    <a:p>
                      <a:endParaRPr lang="el-GR" sz="2400" u="sng" baseline="0" dirty="0" smtClean="0">
                        <a:solidFill>
                          <a:srgbClr val="FF0000"/>
                        </a:solidFill>
                        <a:latin typeface="Cambria" panose="02040503050406030204" pitchFamily="18" charset="0"/>
                      </a:endParaRPr>
                    </a:p>
                    <a:p>
                      <a:r>
                        <a:rPr lang="el-GR" sz="2400" u="sng" baseline="0" dirty="0" smtClean="0">
                          <a:solidFill>
                            <a:srgbClr val="FF0000"/>
                          </a:solidFill>
                          <a:latin typeface="Cambria" panose="02040503050406030204" pitchFamily="18" charset="0"/>
                        </a:rPr>
                        <a:t>ΠΑΡΑΔΕΙΓΜΑ</a:t>
                      </a:r>
                    </a:p>
                    <a:p>
                      <a:r>
                        <a:rPr lang="el-GR" sz="2400" baseline="0" dirty="0" smtClean="0">
                          <a:latin typeface="Cambria" panose="02040503050406030204" pitchFamily="18" charset="0"/>
                        </a:rPr>
                        <a:t>ΑΝ ΜΙΑ ΕΠΙΧΕΙΡΗΣΗ ΠΑΡΑΓΕΙ 3 ΠΡΟΪΟΝΤΑ :</a:t>
                      </a:r>
                    </a:p>
                    <a:p>
                      <a:r>
                        <a:rPr lang="el-GR" sz="2400" baseline="0" dirty="0" smtClean="0">
                          <a:latin typeface="Cambria" panose="02040503050406030204" pitchFamily="18" charset="0"/>
                        </a:rPr>
                        <a:t>ΠΡΟΪΟΝ 1 : ΠΟΣΟΤΗΤΑ Π1 ΚΑΙ ΤΙΜΗ ΠΩΛΗΣΗΣ Τ1 = 5 ΕΥΡΩ</a:t>
                      </a:r>
                    </a:p>
                    <a:p>
                      <a:r>
                        <a:rPr lang="el-GR" sz="2400" baseline="0" dirty="0" smtClean="0">
                          <a:latin typeface="Cambria" panose="02040503050406030204" pitchFamily="18" charset="0"/>
                        </a:rPr>
                        <a:t>ΠΡΟΪΟΝ 2 : ΠΟΣΟΤΗΤΑ Π2 ΚΑΙ ΤΙΜΗ ΠΩΛΗΣΗΣ Τ2 = 7 ΕΥΡΩ</a:t>
                      </a:r>
                    </a:p>
                    <a:p>
                      <a:r>
                        <a:rPr lang="el-GR" sz="2400" baseline="0" dirty="0" smtClean="0">
                          <a:latin typeface="Cambria" panose="02040503050406030204" pitchFamily="18" charset="0"/>
                        </a:rPr>
                        <a:t>ΠΡΟΊΟΝ 3 : ΠΟΣΟΤΗΤΑ Π3 ΚΑΙ ΤΙΜΗ ΠΩΛΗΣΗΣ Τ3 = 9 ΕΥΡΩ</a:t>
                      </a:r>
                    </a:p>
                    <a:p>
                      <a:endParaRPr lang="el-GR" sz="2400" baseline="0" dirty="0" smtClean="0">
                        <a:latin typeface="Cambria" panose="02040503050406030204" pitchFamily="18" charset="0"/>
                      </a:endParaRPr>
                    </a:p>
                    <a:p>
                      <a:r>
                        <a:rPr lang="el-GR" sz="2400" baseline="0" dirty="0" smtClean="0">
                          <a:latin typeface="Cambria" panose="02040503050406030204" pitchFamily="18" charset="0"/>
                        </a:rPr>
                        <a:t>ΑΝ Η ΑΝΤΙΚΕΙΜΕΝΙΚΗ ΣΥΝΑΡΤΗΣΗ ΕΙΝΑΙ Η ΜΕΓΙΣΤΟΠΟΙΗΣΗ ΤΩΝ ΕΣΟΔΩΝ, ΤΟΤΕ Η  </a:t>
                      </a:r>
                      <a:r>
                        <a:rPr lang="en-GB" sz="3200" b="1" i="1" baseline="0" dirty="0" smtClean="0">
                          <a:solidFill>
                            <a:srgbClr val="FF0000"/>
                          </a:solidFill>
                          <a:latin typeface="Cambria" panose="02040503050406030204" pitchFamily="18" charset="0"/>
                        </a:rPr>
                        <a:t>f</a:t>
                      </a:r>
                      <a:r>
                        <a:rPr lang="en-GB" sz="2400" baseline="0" dirty="0" smtClean="0">
                          <a:latin typeface="Cambria" panose="02040503050406030204" pitchFamily="18" charset="0"/>
                        </a:rPr>
                        <a:t>  </a:t>
                      </a:r>
                      <a:r>
                        <a:rPr lang="el-GR" sz="2400" baseline="0" dirty="0" smtClean="0">
                          <a:latin typeface="Cambria" panose="02040503050406030204" pitchFamily="18" charset="0"/>
                        </a:rPr>
                        <a:t>ΕΙΝΑΙ :</a:t>
                      </a:r>
                    </a:p>
                    <a:p>
                      <a:endParaRPr lang="el-GR" sz="2400" baseline="0" dirty="0" smtClean="0">
                        <a:latin typeface="Cambria" panose="02040503050406030204" pitchFamily="18" charset="0"/>
                      </a:endParaRPr>
                    </a:p>
                    <a:p>
                      <a:pPr algn="ctr"/>
                      <a:r>
                        <a:rPr lang="en-GB" sz="3200" b="1" i="1" baseline="0" dirty="0" smtClean="0">
                          <a:solidFill>
                            <a:srgbClr val="FF0000"/>
                          </a:solidFill>
                          <a:latin typeface="Cambria" panose="02040503050406030204" pitchFamily="18" charset="0"/>
                        </a:rPr>
                        <a:t>f</a:t>
                      </a:r>
                      <a:r>
                        <a:rPr lang="en-GB" sz="3200" baseline="0" dirty="0" smtClean="0">
                          <a:latin typeface="Cambria" panose="02040503050406030204" pitchFamily="18" charset="0"/>
                        </a:rPr>
                        <a:t> </a:t>
                      </a:r>
                      <a:r>
                        <a:rPr lang="en-GB" sz="3200" b="1" baseline="0" dirty="0" smtClean="0">
                          <a:solidFill>
                            <a:srgbClr val="FF0000"/>
                          </a:solidFill>
                          <a:latin typeface="Cambria" panose="02040503050406030204" pitchFamily="18" charset="0"/>
                        </a:rPr>
                        <a:t>= 5 </a:t>
                      </a:r>
                      <a:r>
                        <a:rPr lang="el-GR" sz="3200" b="1" baseline="0" dirty="0" smtClean="0">
                          <a:solidFill>
                            <a:srgbClr val="FF0000"/>
                          </a:solidFill>
                          <a:latin typeface="Cambria" panose="02040503050406030204" pitchFamily="18" charset="0"/>
                        </a:rPr>
                        <a:t>*</a:t>
                      </a:r>
                      <a:r>
                        <a:rPr lang="en-GB" sz="3200" b="1" baseline="0" dirty="0" smtClean="0">
                          <a:solidFill>
                            <a:srgbClr val="FF0000"/>
                          </a:solidFill>
                          <a:latin typeface="Cambria" panose="02040503050406030204" pitchFamily="18" charset="0"/>
                        </a:rPr>
                        <a:t> </a:t>
                      </a:r>
                      <a:r>
                        <a:rPr lang="el-GR" sz="3200" b="1" baseline="0" dirty="0" smtClean="0">
                          <a:solidFill>
                            <a:srgbClr val="FF0000"/>
                          </a:solidFill>
                          <a:latin typeface="Cambria" panose="02040503050406030204" pitchFamily="18" charset="0"/>
                        </a:rPr>
                        <a:t>Π1 + </a:t>
                      </a:r>
                      <a:r>
                        <a:rPr lang="en-GB" sz="3200" b="1" baseline="0" dirty="0" smtClean="0">
                          <a:solidFill>
                            <a:srgbClr val="FF0000"/>
                          </a:solidFill>
                          <a:latin typeface="Cambria" panose="02040503050406030204" pitchFamily="18" charset="0"/>
                        </a:rPr>
                        <a:t>7 </a:t>
                      </a:r>
                      <a:r>
                        <a:rPr lang="el-GR" sz="3200" b="1" baseline="0" dirty="0" smtClean="0">
                          <a:solidFill>
                            <a:srgbClr val="FF0000"/>
                          </a:solidFill>
                          <a:latin typeface="Cambria" panose="02040503050406030204" pitchFamily="18" charset="0"/>
                        </a:rPr>
                        <a:t>*</a:t>
                      </a:r>
                      <a:r>
                        <a:rPr lang="en-GB" sz="3200" b="1" baseline="0" dirty="0" smtClean="0">
                          <a:solidFill>
                            <a:srgbClr val="FF0000"/>
                          </a:solidFill>
                          <a:latin typeface="Cambria" panose="02040503050406030204" pitchFamily="18" charset="0"/>
                        </a:rPr>
                        <a:t> </a:t>
                      </a:r>
                      <a:r>
                        <a:rPr lang="el-GR" sz="3200" b="1" baseline="0" dirty="0" smtClean="0">
                          <a:solidFill>
                            <a:srgbClr val="FF0000"/>
                          </a:solidFill>
                          <a:latin typeface="Cambria" panose="02040503050406030204" pitchFamily="18" charset="0"/>
                        </a:rPr>
                        <a:t>Π2 + </a:t>
                      </a:r>
                      <a:r>
                        <a:rPr lang="en-GB" sz="3200" b="1" baseline="0" dirty="0" smtClean="0">
                          <a:solidFill>
                            <a:srgbClr val="FF0000"/>
                          </a:solidFill>
                          <a:latin typeface="Cambria" panose="02040503050406030204" pitchFamily="18" charset="0"/>
                        </a:rPr>
                        <a:t>9 </a:t>
                      </a:r>
                      <a:r>
                        <a:rPr lang="el-GR" sz="3200" b="1" baseline="0" dirty="0" smtClean="0">
                          <a:solidFill>
                            <a:srgbClr val="FF0000"/>
                          </a:solidFill>
                          <a:latin typeface="Cambria" panose="02040503050406030204" pitchFamily="18" charset="0"/>
                        </a:rPr>
                        <a:t>*</a:t>
                      </a:r>
                      <a:r>
                        <a:rPr lang="en-GB" sz="3200" b="1" baseline="0" dirty="0" smtClean="0">
                          <a:solidFill>
                            <a:srgbClr val="FF0000"/>
                          </a:solidFill>
                          <a:latin typeface="Cambria" panose="02040503050406030204" pitchFamily="18" charset="0"/>
                        </a:rPr>
                        <a:t> </a:t>
                      </a:r>
                      <a:r>
                        <a:rPr lang="el-GR" sz="3200" b="1" baseline="0" dirty="0" smtClean="0">
                          <a:solidFill>
                            <a:srgbClr val="FF0000"/>
                          </a:solidFill>
                          <a:latin typeface="Cambria" panose="02040503050406030204" pitchFamily="18" charset="0"/>
                        </a:rPr>
                        <a:t>Π3</a:t>
                      </a:r>
                      <a:endParaRPr lang="en-GB" sz="3200" b="1" dirty="0">
                        <a:solidFill>
                          <a:srgbClr val="FF0000"/>
                        </a:solidFill>
                        <a:latin typeface="Cambria" panose="02040503050406030204" pitchFamily="18" charset="0"/>
                      </a:endParaRPr>
                    </a:p>
                    <a:p>
                      <a:r>
                        <a:rPr lang="en-GB" sz="2400" dirty="0">
                          <a:latin typeface="Cambria" panose="02040503050406030204" pitchFamily="18" charset="0"/>
                        </a:rPr>
                        <a:t> </a:t>
                      </a:r>
                      <a:endParaRPr lang="el-GR" sz="2400" dirty="0" smtClean="0">
                        <a:latin typeface="Cambria" panose="02040503050406030204" pitchFamily="18" charset="0"/>
                      </a:endParaRPr>
                    </a:p>
                  </a:txBody>
                  <a:tcPr marL="66521" marR="66521" marT="66675" marB="66675">
                    <a:lnL>
                      <a:noFill/>
                    </a:lnL>
                    <a:lnR>
                      <a:noFill/>
                    </a:lnR>
                    <a:lnT>
                      <a:noFill/>
                    </a:lnT>
                    <a:lnB>
                      <a:noFill/>
                    </a:lnB>
                  </a:tcPr>
                </a:tc>
              </a:tr>
            </a:tbl>
          </a:graphicData>
        </a:graphic>
      </p:graphicFrame>
    </p:spTree>
    <p:extLst>
      <p:ext uri="{BB962C8B-B14F-4D97-AF65-F5344CB8AC3E}">
        <p14:creationId xmlns:p14="http://schemas.microsoft.com/office/powerpoint/2010/main" val="1017384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el-GR" dirty="0" smtClean="0"/>
              <a:t>ΟΙ ΠΕΡΙΟΡΙΣΜΟΙ</a:t>
            </a:r>
            <a:endParaRPr lang="en-GB" dirty="0"/>
          </a:p>
        </p:txBody>
      </p:sp>
      <p:sp>
        <p:nvSpPr>
          <p:cNvPr id="3" name="Content Placeholder 2"/>
          <p:cNvSpPr>
            <a:spLocks noGrp="1"/>
          </p:cNvSpPr>
          <p:nvPr>
            <p:ph idx="1"/>
          </p:nvPr>
        </p:nvSpPr>
        <p:spPr>
          <a:xfrm>
            <a:off x="386172" y="980728"/>
            <a:ext cx="8371656" cy="5688632"/>
          </a:xfrm>
        </p:spPr>
        <p:txBody>
          <a:bodyPr>
            <a:noAutofit/>
          </a:bodyPr>
          <a:lstStyle/>
          <a:p>
            <a:pPr marL="0" indent="0" algn="just">
              <a:spcBef>
                <a:spcPts val="0"/>
              </a:spcBef>
              <a:buNone/>
              <a:defRPr/>
            </a:pPr>
            <a:r>
              <a:rPr lang="el-GR" sz="2400" dirty="0" smtClean="0">
                <a:latin typeface="Cambria" panose="02040503050406030204" pitchFamily="18" charset="0"/>
              </a:rPr>
              <a:t>ΣΕ ΟΛΕΣ ΤΙΣ ΕΦΑΡΜΟΓΕΣ ΕΜΦΑΝΙΖΟΝΤΑΙ ΠΕΡΙΟΡΙΣΜΟΙ ΠΟΥ ΠΕΡΙΟΡΙΖΟΥΝ ΤΙΣ ΤΙΜΕΣ ΤΩΝ ΜΕΤΑΒΛΗΤΩΝ. </a:t>
            </a:r>
          </a:p>
          <a:p>
            <a:pPr marL="0" indent="0" algn="just">
              <a:spcBef>
                <a:spcPts val="0"/>
              </a:spcBef>
              <a:buNone/>
              <a:defRPr/>
            </a:pPr>
            <a:r>
              <a:rPr lang="el-GR" sz="2400" dirty="0" smtClean="0">
                <a:latin typeface="Cambria" panose="02040503050406030204" pitchFamily="18" charset="0"/>
              </a:rPr>
              <a:t>ΜΠΟΡΕΙ ΝΑ ΥΠΑΡΧΟΥΝ ΠΟΛΛΟΙ ΠΕΡΙΟΡΙΣΜΟΙ.</a:t>
            </a:r>
          </a:p>
          <a:p>
            <a:pPr marL="0" indent="0" algn="just">
              <a:spcBef>
                <a:spcPts val="0"/>
              </a:spcBef>
              <a:buNone/>
              <a:defRPr/>
            </a:pPr>
            <a:r>
              <a:rPr lang="el-GR" sz="2400" dirty="0" smtClean="0">
                <a:latin typeface="Cambria" panose="02040503050406030204" pitchFamily="18" charset="0"/>
              </a:rPr>
              <a:t>ΚΑΘΕ ΠΕΡΙΟΡΙΣΜΟΣ ΕΙΝΑΙ ΜΙΑ ΓΡΑΜΜΙΚΗ ΕΚΦΡΑΣΗ ΤΩΝ ΜΕΤΑΒΛΗΤΩΝ ΜΕ ΤΟΥΣ ΚΑΤΑΛΛΗΛΟΥΣ ΣΥΝΤΕΛΕΣΤΕΣ ΚΑΙ ΑΚΟΛΟΥΘΕΙ Η ΜΟΡΦΗ ΤΟΥ ΠΕΡΙΟΡΙΣΜΟΥ </a:t>
            </a:r>
          </a:p>
          <a:p>
            <a:pPr algn="just">
              <a:spcBef>
                <a:spcPts val="0"/>
              </a:spcBef>
              <a:defRPr/>
            </a:pPr>
            <a:r>
              <a:rPr lang="el-GR" sz="2800" dirty="0" smtClean="0">
                <a:solidFill>
                  <a:srgbClr val="FF0000"/>
                </a:solidFill>
                <a:latin typeface="Cambria" panose="02040503050406030204" pitchFamily="18" charset="0"/>
              </a:rPr>
              <a:t>ΙΣΟΝ/=, </a:t>
            </a:r>
          </a:p>
          <a:p>
            <a:pPr algn="just">
              <a:spcBef>
                <a:spcPts val="0"/>
              </a:spcBef>
              <a:defRPr/>
            </a:pPr>
            <a:r>
              <a:rPr lang="el-GR" sz="2800" dirty="0" smtClean="0">
                <a:solidFill>
                  <a:srgbClr val="FF0000"/>
                </a:solidFill>
                <a:latin typeface="Cambria" panose="02040503050406030204" pitchFamily="18" charset="0"/>
              </a:rPr>
              <a:t>ΜΕΓΑΛΥΤΕΡΟ Ή ΙΣΟΝ/&gt;=, </a:t>
            </a:r>
          </a:p>
          <a:p>
            <a:pPr algn="just">
              <a:spcBef>
                <a:spcPts val="0"/>
              </a:spcBef>
              <a:defRPr/>
            </a:pPr>
            <a:r>
              <a:rPr lang="el-GR" sz="2800" dirty="0" smtClean="0">
                <a:solidFill>
                  <a:srgbClr val="FF0000"/>
                </a:solidFill>
                <a:latin typeface="Cambria" panose="02040503050406030204" pitchFamily="18" charset="0"/>
              </a:rPr>
              <a:t>ΜΙΚΡΟΤΕΡΟ Ή ΙΣΟΝ/&lt;=) </a:t>
            </a:r>
          </a:p>
          <a:p>
            <a:pPr marL="0" indent="0" algn="just">
              <a:spcBef>
                <a:spcPts val="0"/>
              </a:spcBef>
              <a:buNone/>
              <a:defRPr/>
            </a:pPr>
            <a:endParaRPr lang="el-GR" sz="2400" dirty="0" smtClean="0">
              <a:latin typeface="Cambria" panose="02040503050406030204" pitchFamily="18" charset="0"/>
            </a:endParaRPr>
          </a:p>
          <a:p>
            <a:pPr marL="0" indent="0" algn="just">
              <a:spcBef>
                <a:spcPts val="0"/>
              </a:spcBef>
              <a:buNone/>
              <a:defRPr/>
            </a:pPr>
            <a:r>
              <a:rPr lang="el-GR" sz="2400" dirty="0" smtClean="0">
                <a:latin typeface="Cambria" panose="02040503050406030204" pitchFamily="18" charset="0"/>
              </a:rPr>
              <a:t>ΚΑΙ Η ΤΙΜΗ ΣΤΟ ΔΕΞΙΟ ΜΕΡΟΣ.</a:t>
            </a:r>
          </a:p>
          <a:p>
            <a:pPr marL="0" indent="0" algn="just">
              <a:buNone/>
            </a:pPr>
            <a:endParaRPr lang="el-GR" sz="2400" dirty="0">
              <a:latin typeface="Cambria" panose="02040503050406030204" pitchFamily="18" charset="0"/>
            </a:endParaRPr>
          </a:p>
          <a:p>
            <a:pPr marL="0" indent="0" algn="just">
              <a:buNone/>
            </a:pPr>
            <a:r>
              <a:rPr lang="el-GR" sz="2400" i="1" dirty="0" smtClean="0">
                <a:solidFill>
                  <a:srgbClr val="FF0000"/>
                </a:solidFill>
                <a:latin typeface="Cambria" panose="02040503050406030204" pitchFamily="18" charset="0"/>
              </a:rPr>
              <a:t>ΔΕΝ ΜΠΟΡΕΙ ΝΑ ΕΧΟΥΜΕ ΠΕΡΙΟΡΙΣΜΟ </a:t>
            </a:r>
          </a:p>
          <a:p>
            <a:pPr marL="0" indent="0" algn="just">
              <a:buNone/>
            </a:pPr>
            <a:r>
              <a:rPr lang="el-GR" sz="2400" i="1" dirty="0" smtClean="0">
                <a:solidFill>
                  <a:srgbClr val="FF0000"/>
                </a:solidFill>
                <a:latin typeface="Cambria" panose="02040503050406030204" pitchFamily="18" charset="0"/>
              </a:rPr>
              <a:t>ΜΟΝΟ ΜΕΓΑΛΥΤΕΡΟ (&gt;)   Ή   ΜΟΝΟ ΜΙΚΡΟΤΕΡΟ (&lt;)</a:t>
            </a:r>
            <a:endParaRPr lang="en-GB" sz="2400" i="1" dirty="0">
              <a:solidFill>
                <a:srgbClr val="FF0000"/>
              </a:solidFill>
              <a:latin typeface="Cambria" panose="02040503050406030204" pitchFamily="18" charset="0"/>
            </a:endParaRPr>
          </a:p>
          <a:p>
            <a:pPr marL="0" indent="0" algn="just">
              <a:buNone/>
            </a:pPr>
            <a:endParaRPr lang="el-GR" sz="2400" dirty="0" smtClean="0">
              <a:latin typeface="Cambria" panose="02040503050406030204" pitchFamily="18" charset="0"/>
            </a:endParaRPr>
          </a:p>
          <a:p>
            <a:pPr marL="0" indent="0" algn="just">
              <a:buNone/>
            </a:pPr>
            <a:endParaRPr lang="en-GB" sz="2400" dirty="0"/>
          </a:p>
        </p:txBody>
      </p:sp>
    </p:spTree>
    <p:extLst>
      <p:ext uri="{BB962C8B-B14F-4D97-AF65-F5344CB8AC3E}">
        <p14:creationId xmlns:p14="http://schemas.microsoft.com/office/powerpoint/2010/main" val="3937715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el-GR" dirty="0" smtClean="0"/>
              <a:t>ΟΙ ΠΕΡΙΟΡΙΣΜΟΙ - </a:t>
            </a:r>
            <a:r>
              <a:rPr lang="el-GR" dirty="0" smtClean="0">
                <a:latin typeface="Cambria" panose="02040503050406030204" pitchFamily="18" charset="0"/>
              </a:rPr>
              <a:t>ΠΑΡΑΔΕΙΓΜΑ </a:t>
            </a:r>
            <a:endParaRPr lang="en-GB" dirty="0"/>
          </a:p>
        </p:txBody>
      </p:sp>
      <p:sp>
        <p:nvSpPr>
          <p:cNvPr id="3" name="Content Placeholder 2"/>
          <p:cNvSpPr>
            <a:spLocks noGrp="1"/>
          </p:cNvSpPr>
          <p:nvPr>
            <p:ph idx="1"/>
          </p:nvPr>
        </p:nvSpPr>
        <p:spPr>
          <a:xfrm>
            <a:off x="323528" y="1052736"/>
            <a:ext cx="8794616" cy="5805264"/>
          </a:xfrm>
        </p:spPr>
        <p:txBody>
          <a:bodyPr>
            <a:noAutofit/>
          </a:bodyPr>
          <a:lstStyle/>
          <a:p>
            <a:pPr marL="0" indent="0">
              <a:buNone/>
            </a:pPr>
            <a:r>
              <a:rPr lang="el-GR" sz="2000" dirty="0" smtClean="0">
                <a:latin typeface="Cambria" panose="02040503050406030204" pitchFamily="18" charset="0"/>
              </a:rPr>
              <a:t>ΕΣΤΩ ΟΤΙ ΥΠΑΡΧΕΙ Ο ΠΕΡΙΟΡΙΣΜΟΣ ΤΟΥ ΠΡΟΫΠΟΛΟΓΙΣΜΟΥ ΓΙΑ ΤΑ 3 ΠΡΟΪΟΝΤΑ. ΜΕ ΤΗΝ ΥΠΟΘΕΣΗ ΟΤΙ ΤΟ ΜΟΝΑΔΙΑΙΟ ΚΟΣΤΟΣ ΠΑΡΑΓΩΓΗΣ ΓΙΑ ΚΑΘΕ ΠΡΟΪΟΝ ΕΙΝΑΙ 2, 3 ΚΑΙ 5 ΕΥΡΩ, ΚΑΙ Ο ΠΡΟΫΠΟΛΟΓΙΣΜΟΣ ΔΕΝ ΜΠΟΡΕΙ ΝΑ ΥΠΕΡΒΑΙΝΕΙ ΤΑ 300 ΕΥΡΩ, ΤΟΤΕ ΕΝΑΣ ΠΕΡΙΟΡΙΣΜΟΣ ΘΑ ΕΙΝΑΙ :</a:t>
            </a:r>
          </a:p>
          <a:p>
            <a:pPr marL="0" indent="0" algn="ctr">
              <a:buNone/>
            </a:pPr>
            <a:r>
              <a:rPr lang="el-GR" sz="2400" b="1" dirty="0">
                <a:solidFill>
                  <a:srgbClr val="FF0000"/>
                </a:solidFill>
                <a:latin typeface="Cambria" panose="02040503050406030204" pitchFamily="18" charset="0"/>
              </a:rPr>
              <a:t>2</a:t>
            </a:r>
            <a:r>
              <a:rPr lang="el-GR" sz="2400" b="1" dirty="0" smtClean="0">
                <a:solidFill>
                  <a:srgbClr val="FF0000"/>
                </a:solidFill>
                <a:latin typeface="Cambria" panose="02040503050406030204" pitchFamily="18" charset="0"/>
              </a:rPr>
              <a:t> * Π1 + 3 * Π2 + 5 * Π3 &lt;= 300</a:t>
            </a:r>
          </a:p>
          <a:p>
            <a:pPr marL="0" indent="0">
              <a:spcBef>
                <a:spcPts val="0"/>
              </a:spcBef>
              <a:buNone/>
              <a:defRPr/>
            </a:pPr>
            <a:endParaRPr lang="el-GR" sz="2000" dirty="0" smtClean="0">
              <a:latin typeface="Cambria" panose="02040503050406030204" pitchFamily="18" charset="0"/>
            </a:endParaRPr>
          </a:p>
          <a:p>
            <a:pPr marL="0" indent="0">
              <a:spcBef>
                <a:spcPts val="0"/>
              </a:spcBef>
              <a:buNone/>
              <a:defRPr/>
            </a:pPr>
            <a:r>
              <a:rPr lang="el-GR" sz="2000" dirty="0" smtClean="0">
                <a:latin typeface="Cambria" panose="02040503050406030204" pitchFamily="18" charset="0"/>
              </a:rPr>
              <a:t>ΕΣΤΩ, ΑΚΟΜΑ, ΟΤΙ ΥΠΑΡΧΕΙ Η ΑΠΑΙΤΗΣΗ ΟΤΙ ΘΑ ΠΡΕΠΕΙ ΝΑ ΠΑΡΑΧΘΟΥΝ ΤΟΥΛΑΧΙΣΤΟΝ 30 ΤΕΜΑΧΙΑ ΑΠΟ ΤΟ ΠΡΟΪΟΝ 1 ΚΑΙ 2. ΤΟΤΕ</a:t>
            </a:r>
          </a:p>
          <a:p>
            <a:pPr marL="0" indent="0" algn="ctr">
              <a:spcBef>
                <a:spcPts val="0"/>
              </a:spcBef>
              <a:buNone/>
              <a:defRPr/>
            </a:pPr>
            <a:r>
              <a:rPr lang="el-GR" sz="2400" b="1" dirty="0" smtClean="0">
                <a:solidFill>
                  <a:srgbClr val="FF0000"/>
                </a:solidFill>
                <a:latin typeface="Cambria" panose="02040503050406030204" pitchFamily="18" charset="0"/>
              </a:rPr>
              <a:t>Π1 + Π2 &gt;= 30</a:t>
            </a:r>
          </a:p>
          <a:p>
            <a:pPr marL="0" indent="0">
              <a:buNone/>
            </a:pPr>
            <a:r>
              <a:rPr lang="el-GR" sz="2000" b="0" dirty="0" smtClean="0">
                <a:latin typeface="Cambria" panose="02040503050406030204" pitchFamily="18" charset="0"/>
              </a:rPr>
              <a:t>ΣΤΗΝ ΠΡΑΓΜΑΤΙΚΟΤΗΤΑ Ο ΠΕΡΙΟΡΙΣΜΟΣ ΓΡΑΦΕΤΑΙ :</a:t>
            </a:r>
          </a:p>
          <a:p>
            <a:pPr marL="0" indent="0" algn="ctr">
              <a:spcBef>
                <a:spcPts val="0"/>
              </a:spcBef>
              <a:buNone/>
              <a:defRPr/>
            </a:pPr>
            <a:r>
              <a:rPr lang="el-GR" sz="2400" b="1" dirty="0">
                <a:solidFill>
                  <a:srgbClr val="FF0000"/>
                </a:solidFill>
                <a:latin typeface="Cambria" panose="02040503050406030204" pitchFamily="18" charset="0"/>
              </a:rPr>
              <a:t>Π1 + Π2 + </a:t>
            </a:r>
            <a:r>
              <a:rPr lang="el-GR" sz="2400" b="1" dirty="0" smtClean="0">
                <a:solidFill>
                  <a:srgbClr val="FF0000"/>
                </a:solidFill>
                <a:latin typeface="Cambria" panose="02040503050406030204" pitchFamily="18" charset="0"/>
              </a:rPr>
              <a:t>0 * Π3 </a:t>
            </a:r>
            <a:r>
              <a:rPr lang="el-GR" sz="2400" b="1" dirty="0">
                <a:solidFill>
                  <a:srgbClr val="FF0000"/>
                </a:solidFill>
                <a:latin typeface="Cambria" panose="02040503050406030204" pitchFamily="18" charset="0"/>
              </a:rPr>
              <a:t>&gt;= 30</a:t>
            </a:r>
          </a:p>
          <a:p>
            <a:pPr marL="0" indent="0">
              <a:buNone/>
            </a:pPr>
            <a:endParaRPr lang="el-GR" sz="2000" b="0" dirty="0" smtClean="0">
              <a:latin typeface="Cambria" panose="02040503050406030204" pitchFamily="18" charset="0"/>
            </a:endParaRPr>
          </a:p>
          <a:p>
            <a:pPr marL="0" indent="0">
              <a:buNone/>
            </a:pPr>
            <a:r>
              <a:rPr lang="el-GR" sz="2000" dirty="0" smtClean="0">
                <a:latin typeface="Cambria" panose="02040503050406030204" pitchFamily="18" charset="0"/>
              </a:rPr>
              <a:t>ΑΝ ΥΠΑΡΧΕΙ ΚΑΙ Ο ΠΕΡΙΟΡΙΣΜΟΣ ΟΤΙ ΥΠΑΡΧΟΥΝ ΜΟΝΟΝ 300 ΩΡΕΣ ΧΡΟΝΟΥ ΠΑΡΑΓΩΓΗΣ, ΚΑΙ ΚΑΘΕ ΠΡΟΪΟΝ ΑΠΑΙΤΕΙ 3, 5 ΚΑΙ 7 ΩΡΕΣ ΓΙΑ ΤΗΝ ΠΑΡΑΓΩΓΗ ΤΟΥ,  ΤΟΤΕ</a:t>
            </a:r>
            <a:endParaRPr lang="el-GR" sz="2000" b="0" dirty="0" smtClean="0">
              <a:latin typeface="Cambria" panose="02040503050406030204" pitchFamily="18" charset="0"/>
            </a:endParaRPr>
          </a:p>
          <a:p>
            <a:pPr marL="0" indent="0" algn="ctr">
              <a:spcBef>
                <a:spcPts val="0"/>
              </a:spcBef>
              <a:buNone/>
              <a:defRPr/>
            </a:pPr>
            <a:r>
              <a:rPr lang="el-GR" sz="2400" b="1" dirty="0">
                <a:solidFill>
                  <a:srgbClr val="FF0000"/>
                </a:solidFill>
                <a:latin typeface="Cambria" panose="02040503050406030204" pitchFamily="18" charset="0"/>
              </a:rPr>
              <a:t>3 * Π1 + 5 * Π2 + 7 * Π3 &lt;= 300</a:t>
            </a:r>
            <a:endParaRPr lang="en-GB" sz="2400" b="1" dirty="0">
              <a:solidFill>
                <a:srgbClr val="FF0000"/>
              </a:solidFill>
              <a:latin typeface="Cambria" panose="02040503050406030204" pitchFamily="18" charset="0"/>
            </a:endParaRPr>
          </a:p>
          <a:p>
            <a:pPr marL="0" indent="0">
              <a:buNone/>
            </a:pPr>
            <a:endParaRPr lang="en-GB" sz="2000" dirty="0"/>
          </a:p>
        </p:txBody>
      </p:sp>
    </p:spTree>
    <p:extLst>
      <p:ext uri="{BB962C8B-B14F-4D97-AF65-F5344CB8AC3E}">
        <p14:creationId xmlns:p14="http://schemas.microsoft.com/office/powerpoint/2010/main" val="445956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mtClean="0"/>
              <a:t>ΠΕΡΙΟΡΙΣΜΟΙ ΤΟΥ ΠΡΟΣΗΜΟΥ </a:t>
            </a:r>
            <a:r>
              <a:rPr lang="el-GR" dirty="0" smtClean="0"/>
              <a:t>ΤΩΝ ΜΕΤΑΒΛΗΤΩΝ</a:t>
            </a:r>
            <a:endParaRPr lang="en-GB" dirty="0"/>
          </a:p>
        </p:txBody>
      </p:sp>
      <p:sp>
        <p:nvSpPr>
          <p:cNvPr id="3" name="Content Placeholder 2"/>
          <p:cNvSpPr>
            <a:spLocks noGrp="1"/>
          </p:cNvSpPr>
          <p:nvPr>
            <p:ph idx="1"/>
          </p:nvPr>
        </p:nvSpPr>
        <p:spPr/>
        <p:txBody>
          <a:bodyPr>
            <a:normAutofit/>
          </a:bodyPr>
          <a:lstStyle/>
          <a:p>
            <a:pPr marL="0" indent="0">
              <a:spcBef>
                <a:spcPts val="0"/>
              </a:spcBef>
              <a:buNone/>
              <a:defRPr/>
            </a:pPr>
            <a:r>
              <a:rPr lang="el-GR" dirty="0" smtClean="0">
                <a:latin typeface="Cambria" panose="02040503050406030204" pitchFamily="18" charset="0"/>
              </a:rPr>
              <a:t>ΘΑ ΠΡΕΠΕΙ ΝΑ ΟΡΙΣΤΕΙ ΑΝ ΟΙ ΜΕΤΑΒΛΗΤΕΣ ΜΠΟΡΟΥΝ ΝΑ ΠΑΙΡΝΟΥΝ  ΚΑΙ ΑΡΝΗΤΙΚΕΣ ΤΙΜΕΣ, Η ΘΑ ΜΠΟΡΟΥΝ ΝΑ ΛΑΜΒΑΝΟΥΝ ΕΛΕΥΘΕΡΑ ΘΕΤΙΚΕΣ Η ΑΡΝΗΤΙΚΕΣ ΤΙΜΕΣ.</a:t>
            </a:r>
          </a:p>
          <a:p>
            <a:pPr marL="0" indent="0">
              <a:spcBef>
                <a:spcPts val="0"/>
              </a:spcBef>
              <a:buNone/>
              <a:defRPr/>
            </a:pPr>
            <a:endParaRPr lang="el-GR" dirty="0" smtClean="0">
              <a:latin typeface="Cambria" panose="02040503050406030204" pitchFamily="18" charset="0"/>
            </a:endParaRPr>
          </a:p>
          <a:p>
            <a:pPr marL="0" indent="0">
              <a:spcBef>
                <a:spcPts val="0"/>
              </a:spcBef>
              <a:buNone/>
              <a:defRPr/>
            </a:pPr>
            <a:r>
              <a:rPr lang="el-GR" dirty="0" smtClean="0">
                <a:latin typeface="Cambria" panose="02040503050406030204" pitchFamily="18" charset="0"/>
              </a:rPr>
              <a:t>ΠΑΡΑΔΕΙΓΜΑ</a:t>
            </a:r>
          </a:p>
          <a:p>
            <a:pPr marL="0" indent="0">
              <a:spcBef>
                <a:spcPts val="0"/>
              </a:spcBef>
              <a:buNone/>
              <a:defRPr/>
            </a:pPr>
            <a:r>
              <a:rPr lang="el-GR" dirty="0" smtClean="0">
                <a:latin typeface="Cambria" panose="02040503050406030204" pitchFamily="18" charset="0"/>
              </a:rPr>
              <a:t>ΟΙ ΠΟΣΟΤΗΤΕΣ ΠΟΥ ΘΑ ΠΑΡΑΧΘΟΥΝ ΑΠΟ ΚΑΘΕ ΠΡΟΪΟΝ </a:t>
            </a:r>
            <a:r>
              <a:rPr lang="el-GR" b="1" i="1" dirty="0" smtClean="0">
                <a:solidFill>
                  <a:srgbClr val="FF0000"/>
                </a:solidFill>
                <a:latin typeface="Cambria" panose="02040503050406030204" pitchFamily="18" charset="0"/>
              </a:rPr>
              <a:t>ΔΕΝ</a:t>
            </a:r>
            <a:r>
              <a:rPr lang="el-GR" dirty="0" smtClean="0">
                <a:latin typeface="Cambria" panose="02040503050406030204" pitchFamily="18" charset="0"/>
              </a:rPr>
              <a:t> ΜΠΟΡΕΙ ΝΑ ΛΑΒΟΥΝ ΑΡΝΗΤΙΚΕΣ ΤΙΜΕΣ.</a:t>
            </a:r>
          </a:p>
          <a:p>
            <a:pPr marL="0" indent="0">
              <a:spcBef>
                <a:spcPts val="0"/>
              </a:spcBef>
              <a:buNone/>
              <a:defRPr/>
            </a:pPr>
            <a:r>
              <a:rPr lang="el-GR" dirty="0" smtClean="0">
                <a:latin typeface="Cambria" panose="02040503050406030204" pitchFamily="18" charset="0"/>
              </a:rPr>
              <a:t>ΣΥΝΕΠΩΣ</a:t>
            </a:r>
          </a:p>
          <a:p>
            <a:pPr marL="0" indent="0" algn="ctr">
              <a:spcBef>
                <a:spcPts val="0"/>
              </a:spcBef>
              <a:buNone/>
              <a:defRPr/>
            </a:pPr>
            <a:r>
              <a:rPr lang="el-GR" sz="3300" b="1" dirty="0" smtClean="0">
                <a:solidFill>
                  <a:srgbClr val="FF0000"/>
                </a:solidFill>
                <a:latin typeface="Cambria" panose="02040503050406030204" pitchFamily="18" charset="0"/>
              </a:rPr>
              <a:t>Π1 &gt;=0</a:t>
            </a:r>
          </a:p>
          <a:p>
            <a:pPr marL="0" indent="0" algn="ctr">
              <a:spcBef>
                <a:spcPts val="0"/>
              </a:spcBef>
              <a:buNone/>
              <a:defRPr/>
            </a:pPr>
            <a:r>
              <a:rPr lang="el-GR" sz="3300" b="1" dirty="0" smtClean="0">
                <a:solidFill>
                  <a:srgbClr val="FF0000"/>
                </a:solidFill>
                <a:latin typeface="Cambria" panose="02040503050406030204" pitchFamily="18" charset="0"/>
              </a:rPr>
              <a:t>Π2 &gt;=0</a:t>
            </a:r>
          </a:p>
          <a:p>
            <a:pPr marL="0" indent="0" algn="ctr">
              <a:spcBef>
                <a:spcPts val="0"/>
              </a:spcBef>
              <a:buNone/>
              <a:defRPr/>
            </a:pPr>
            <a:r>
              <a:rPr lang="el-GR" sz="3300" b="1" dirty="0" smtClean="0">
                <a:solidFill>
                  <a:srgbClr val="FF0000"/>
                </a:solidFill>
                <a:latin typeface="Cambria" panose="02040503050406030204" pitchFamily="18" charset="0"/>
              </a:rPr>
              <a:t>Π3 &gt;=0</a:t>
            </a:r>
          </a:p>
          <a:p>
            <a:pPr marL="0" indent="0">
              <a:spcBef>
                <a:spcPts val="0"/>
              </a:spcBef>
              <a:buNone/>
              <a:defRPr/>
            </a:pPr>
            <a:endParaRPr lang="en-GB" dirty="0">
              <a:latin typeface="Cambria" panose="02040503050406030204" pitchFamily="18" charset="0"/>
            </a:endParaRPr>
          </a:p>
          <a:p>
            <a:endParaRPr lang="en-GB" dirty="0"/>
          </a:p>
        </p:txBody>
      </p:sp>
    </p:spTree>
    <p:extLst>
      <p:ext uri="{BB962C8B-B14F-4D97-AF65-F5344CB8AC3E}">
        <p14:creationId xmlns:p14="http://schemas.microsoft.com/office/powerpoint/2010/main" val="2334265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59908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l-GR" b="1" dirty="0" smtClean="0"/>
              <a:t>ΕΛΛΑΔΑ : ΜΑΚΡΟΧΡΟΝΙΟΣ ΕΝΕΡΓΕΙΑΚΟΣ ΣΧΕΔΙΑΣΜΟΣ 2008-2020</a:t>
            </a:r>
            <a:endParaRPr lang="el-GR" b="1" dirty="0"/>
          </a:p>
        </p:txBody>
      </p:sp>
      <p:sp>
        <p:nvSpPr>
          <p:cNvPr id="5" name="Content Placeholder 4"/>
          <p:cNvSpPr>
            <a:spLocks noGrp="1"/>
          </p:cNvSpPr>
          <p:nvPr>
            <p:ph idx="1"/>
          </p:nvPr>
        </p:nvSpPr>
        <p:spPr>
          <a:xfrm>
            <a:off x="457200" y="2492896"/>
            <a:ext cx="8229600" cy="1728192"/>
          </a:xfrm>
        </p:spPr>
        <p:txBody>
          <a:bodyPr/>
          <a:lstStyle/>
          <a:p>
            <a:pPr>
              <a:buFont typeface="Arial" panose="020B0604020202020204" pitchFamily="34" charset="0"/>
              <a:buAutoNum type="arabicPeriod"/>
            </a:pPr>
            <a:r>
              <a:rPr lang="el-GR" cap="all" dirty="0">
                <a:solidFill>
                  <a:schemeClr val="tx1">
                    <a:lumMod val="95000"/>
                    <a:lumOff val="5000"/>
                  </a:schemeClr>
                </a:solidFill>
                <a:latin typeface="Cambria" pitchFamily="18" charset="0"/>
              </a:rPr>
              <a:t>Η ΕΝΕΡΓΕΙΑΚΗ ΠΟΛΙΤΙΚΗ ΣΤΗΝ </a:t>
            </a:r>
            <a:r>
              <a:rPr lang="el-GR" cap="all" dirty="0" smtClean="0">
                <a:solidFill>
                  <a:schemeClr val="tx1">
                    <a:lumMod val="95000"/>
                    <a:lumOff val="5000"/>
                  </a:schemeClr>
                </a:solidFill>
                <a:latin typeface="Cambria" pitchFamily="18" charset="0"/>
              </a:rPr>
              <a:t>ΕΛΛΑΔΑ</a:t>
            </a:r>
          </a:p>
          <a:p>
            <a:pPr>
              <a:buFont typeface="Arial" panose="020B0604020202020204" pitchFamily="34" charset="0"/>
              <a:buAutoNum type="arabicPeriod"/>
            </a:pPr>
            <a:r>
              <a:rPr lang="el-GR" cap="all" dirty="0" smtClean="0">
                <a:solidFill>
                  <a:schemeClr val="tx1">
                    <a:lumMod val="95000"/>
                    <a:lumOff val="5000"/>
                  </a:schemeClr>
                </a:solidFill>
                <a:latin typeface="Cambria" pitchFamily="18" charset="0"/>
              </a:rPr>
              <a:t>το </a:t>
            </a:r>
            <a:r>
              <a:rPr lang="el-GR" cap="all" dirty="0" err="1">
                <a:solidFill>
                  <a:schemeClr val="tx1">
                    <a:lumMod val="95000"/>
                    <a:lumOff val="5000"/>
                  </a:schemeClr>
                </a:solidFill>
                <a:latin typeface="Cambria" pitchFamily="18" charset="0"/>
              </a:rPr>
              <a:t>νομοθετικο</a:t>
            </a:r>
            <a:r>
              <a:rPr lang="el-GR" cap="all" dirty="0">
                <a:solidFill>
                  <a:schemeClr val="tx1">
                    <a:lumMod val="95000"/>
                    <a:lumOff val="5000"/>
                  </a:schemeClr>
                </a:solidFill>
                <a:latin typeface="Cambria" pitchFamily="18" charset="0"/>
              </a:rPr>
              <a:t> </a:t>
            </a:r>
            <a:r>
              <a:rPr lang="el-GR" cap="all" dirty="0" err="1">
                <a:solidFill>
                  <a:schemeClr val="tx1">
                    <a:lumMod val="95000"/>
                    <a:lumOff val="5000"/>
                  </a:schemeClr>
                </a:solidFill>
                <a:latin typeface="Cambria" pitchFamily="18" charset="0"/>
              </a:rPr>
              <a:t>πλαισιο</a:t>
            </a:r>
            <a:r>
              <a:rPr lang="el-GR" cap="all" dirty="0">
                <a:solidFill>
                  <a:schemeClr val="tx1">
                    <a:lumMod val="95000"/>
                    <a:lumOff val="5000"/>
                  </a:schemeClr>
                </a:solidFill>
                <a:latin typeface="Cambria" pitchFamily="18" charset="0"/>
              </a:rPr>
              <a:t> ΤΟΥ ΤΟΜΕΑ </a:t>
            </a:r>
            <a:r>
              <a:rPr lang="el-GR" cap="all" dirty="0" err="1">
                <a:solidFill>
                  <a:schemeClr val="tx1">
                    <a:lumMod val="95000"/>
                    <a:lumOff val="5000"/>
                  </a:schemeClr>
                </a:solidFill>
                <a:latin typeface="Cambria" pitchFamily="18" charset="0"/>
              </a:rPr>
              <a:t>τηΣ</a:t>
            </a:r>
            <a:r>
              <a:rPr lang="el-GR" cap="all" dirty="0">
                <a:solidFill>
                  <a:schemeClr val="tx1">
                    <a:lumMod val="95000"/>
                    <a:lumOff val="5000"/>
                  </a:schemeClr>
                </a:solidFill>
                <a:latin typeface="Cambria" pitchFamily="18" charset="0"/>
              </a:rPr>
              <a:t> </a:t>
            </a:r>
            <a:r>
              <a:rPr lang="el-GR" cap="all" dirty="0" err="1" smtClean="0">
                <a:solidFill>
                  <a:schemeClr val="tx1">
                    <a:lumMod val="95000"/>
                    <a:lumOff val="5000"/>
                  </a:schemeClr>
                </a:solidFill>
                <a:latin typeface="Cambria" pitchFamily="18" charset="0"/>
              </a:rPr>
              <a:t>ενεργειασ</a:t>
            </a:r>
            <a:endParaRPr lang="el-GR" cap="all" dirty="0" smtClean="0">
              <a:solidFill>
                <a:schemeClr val="tx1">
                  <a:lumMod val="95000"/>
                  <a:lumOff val="5000"/>
                </a:schemeClr>
              </a:solidFill>
              <a:latin typeface="Cambria" pitchFamily="18" charset="0"/>
            </a:endParaRPr>
          </a:p>
          <a:p>
            <a:pPr>
              <a:buFont typeface="Arial" panose="020B0604020202020204" pitchFamily="34" charset="0"/>
              <a:buAutoNum type="arabicPeriod"/>
            </a:pPr>
            <a:r>
              <a:rPr lang="el-GR" cap="all" dirty="0" smtClean="0">
                <a:solidFill>
                  <a:schemeClr val="tx1">
                    <a:lumMod val="95000"/>
                    <a:lumOff val="5000"/>
                  </a:schemeClr>
                </a:solidFill>
                <a:latin typeface="Cambria" pitchFamily="18" charset="0"/>
              </a:rPr>
              <a:t>το </a:t>
            </a:r>
            <a:r>
              <a:rPr lang="el-GR" cap="all" dirty="0" err="1">
                <a:solidFill>
                  <a:schemeClr val="tx1">
                    <a:lumMod val="95000"/>
                    <a:lumOff val="5000"/>
                  </a:schemeClr>
                </a:solidFill>
                <a:latin typeface="Cambria" pitchFamily="18" charset="0"/>
              </a:rPr>
              <a:t>ελληνικο</a:t>
            </a:r>
            <a:r>
              <a:rPr lang="el-GR" cap="all" dirty="0">
                <a:solidFill>
                  <a:schemeClr val="tx1">
                    <a:lumMod val="95000"/>
                    <a:lumOff val="5000"/>
                  </a:schemeClr>
                </a:solidFill>
                <a:latin typeface="Cambria" pitchFamily="18" charset="0"/>
              </a:rPr>
              <a:t> </a:t>
            </a:r>
            <a:r>
              <a:rPr lang="el-GR" cap="all" dirty="0" err="1">
                <a:solidFill>
                  <a:schemeClr val="tx1">
                    <a:lumMod val="95000"/>
                    <a:lumOff val="5000"/>
                  </a:schemeClr>
                </a:solidFill>
                <a:latin typeface="Cambria" pitchFamily="18" charset="0"/>
              </a:rPr>
              <a:t>ενεργειακο</a:t>
            </a:r>
            <a:r>
              <a:rPr lang="el-GR" cap="all" dirty="0">
                <a:solidFill>
                  <a:schemeClr val="tx1">
                    <a:lumMod val="95000"/>
                    <a:lumOff val="5000"/>
                  </a:schemeClr>
                </a:solidFill>
                <a:latin typeface="Cambria" pitchFamily="18" charset="0"/>
              </a:rPr>
              <a:t> </a:t>
            </a:r>
            <a:r>
              <a:rPr lang="el-GR" cap="all" dirty="0" err="1">
                <a:solidFill>
                  <a:schemeClr val="tx1">
                    <a:lumMod val="95000"/>
                    <a:lumOff val="5000"/>
                  </a:schemeClr>
                </a:solidFill>
                <a:latin typeface="Cambria" pitchFamily="18" charset="0"/>
              </a:rPr>
              <a:t>συστημα</a:t>
            </a:r>
            <a:endParaRPr lang="el-GR" cap="all" dirty="0">
              <a:solidFill>
                <a:schemeClr val="tx1">
                  <a:lumMod val="95000"/>
                  <a:lumOff val="5000"/>
                </a:schemeClr>
              </a:solidFill>
              <a:latin typeface="Cambria" pitchFamily="18" charset="0"/>
            </a:endParaRPr>
          </a:p>
          <a:p>
            <a:endParaRPr lang="en-GB" dirty="0"/>
          </a:p>
        </p:txBody>
      </p:sp>
      <p:sp>
        <p:nvSpPr>
          <p:cNvPr id="4" name="Content Placeholder 2"/>
          <p:cNvSpPr txBox="1">
            <a:spLocks/>
          </p:cNvSpPr>
          <p:nvPr/>
        </p:nvSpPr>
        <p:spPr>
          <a:xfrm>
            <a:off x="539552" y="4077072"/>
            <a:ext cx="7920880" cy="20690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ambria Math" panose="02040503050406030204" pitchFamily="18" charset="0"/>
                <a:ea typeface="Cambria Math" panose="02040503050406030204" pitchFamily="18" charset="0"/>
                <a:cs typeface="+mn-cs"/>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ambria Math" panose="02040503050406030204" pitchFamily="18" charset="0"/>
                <a:ea typeface="Cambria Math" panose="02040503050406030204" pitchFamily="18" charset="0"/>
                <a:cs typeface="+mn-cs"/>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Cambria Math" panose="02040503050406030204" pitchFamily="18" charset="0"/>
                <a:ea typeface="Cambria Math" panose="02040503050406030204" pitchFamily="18" charset="0"/>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Cambria Math" panose="02040503050406030204" pitchFamily="18" charset="0"/>
                <a:ea typeface="Cambria Math" panose="02040503050406030204" pitchFamily="18" charset="0"/>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l-GR" sz="1100" dirty="0">
              <a:solidFill>
                <a:schemeClr val="tx1">
                  <a:lumMod val="95000"/>
                  <a:lumOff val="5000"/>
                </a:schemeClr>
              </a:solidFill>
            </a:endParaRPr>
          </a:p>
        </p:txBody>
      </p:sp>
    </p:spTree>
    <p:extLst>
      <p:ext uri="{BB962C8B-B14F-4D97-AF65-F5344CB8AC3E}">
        <p14:creationId xmlns:p14="http://schemas.microsoft.com/office/powerpoint/2010/main" val="2630911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l-GR" sz="3200" dirty="0" smtClean="0"/>
              <a:t>ΠΕΡΙΕΧΟΜΕΝΑ</a:t>
            </a:r>
            <a:endParaRPr lang="el-GR" sz="3200" dirty="0"/>
          </a:p>
        </p:txBody>
      </p:sp>
      <p:sp>
        <p:nvSpPr>
          <p:cNvPr id="3" name="Content Placeholder 2"/>
          <p:cNvSpPr>
            <a:spLocks noGrp="1"/>
          </p:cNvSpPr>
          <p:nvPr>
            <p:ph idx="1"/>
          </p:nvPr>
        </p:nvSpPr>
        <p:spPr>
          <a:xfrm>
            <a:off x="457200" y="901691"/>
            <a:ext cx="8229600" cy="5054617"/>
          </a:xfrm>
        </p:spPr>
        <p:txBody>
          <a:bodyPr>
            <a:noAutofit/>
          </a:bodyPr>
          <a:lstStyle/>
          <a:p>
            <a:pPr>
              <a:buNone/>
            </a:pPr>
            <a:r>
              <a:rPr lang="el-GR" sz="2400" b="1" cap="all" dirty="0">
                <a:latin typeface="Cambria" pitchFamily="18" charset="0"/>
              </a:rPr>
              <a:t>1. Η ΕΝΕΡΓΕΙΑΚΗ ΠΟΛΙΤΙΚΗ ΣΤΗΝ ΕΛΛΑΔΑ</a:t>
            </a:r>
          </a:p>
          <a:p>
            <a:pPr lvl="1">
              <a:buNone/>
            </a:pPr>
            <a:r>
              <a:rPr lang="el-GR" sz="2000" cap="all" dirty="0">
                <a:latin typeface="Cambria" pitchFamily="18" charset="0"/>
              </a:rPr>
              <a:t>1.1 </a:t>
            </a:r>
            <a:r>
              <a:rPr lang="el-GR" sz="2000" cap="all" dirty="0" err="1" smtClean="0">
                <a:latin typeface="Cambria" pitchFamily="18" charset="0"/>
              </a:rPr>
              <a:t>ΔιεθνεΙΣ</a:t>
            </a:r>
            <a:r>
              <a:rPr lang="el-GR" sz="2000" cap="all" dirty="0" smtClean="0">
                <a:latin typeface="Cambria" pitchFamily="18" charset="0"/>
              </a:rPr>
              <a:t> </a:t>
            </a:r>
            <a:r>
              <a:rPr lang="el-GR" sz="2000" cap="all" dirty="0" err="1" smtClean="0">
                <a:latin typeface="Cambria" pitchFamily="18" charset="0"/>
              </a:rPr>
              <a:t>ΤάσειΣ</a:t>
            </a:r>
            <a:r>
              <a:rPr lang="el-GR" sz="2000" cap="all" dirty="0" smtClean="0">
                <a:latin typeface="Cambria" pitchFamily="18" charset="0"/>
              </a:rPr>
              <a:t> </a:t>
            </a:r>
            <a:r>
              <a:rPr lang="el-GR" sz="2000" cap="all" dirty="0">
                <a:latin typeface="Cambria" pitchFamily="18" charset="0"/>
              </a:rPr>
              <a:t>του Ενεργειακού Τομέα</a:t>
            </a:r>
          </a:p>
          <a:p>
            <a:pPr lvl="1">
              <a:buNone/>
            </a:pPr>
            <a:r>
              <a:rPr lang="el-GR" sz="2000" cap="all" dirty="0">
                <a:latin typeface="Cambria" pitchFamily="18" charset="0"/>
              </a:rPr>
              <a:t>1.2 Η Νέα ΕΥΡΩΠΑΪΚΗ Ενεργειακή Πολιτική</a:t>
            </a:r>
          </a:p>
          <a:p>
            <a:pPr lvl="1">
              <a:buNone/>
            </a:pPr>
            <a:r>
              <a:rPr lang="el-GR" sz="2000" cap="all" dirty="0">
                <a:latin typeface="Cambria" pitchFamily="18" charset="0"/>
              </a:rPr>
              <a:t>1.3 Η Ενεργειακή Πολιτική στην Ελλάδα</a:t>
            </a:r>
          </a:p>
          <a:p>
            <a:pPr lvl="1">
              <a:buNone/>
            </a:pPr>
            <a:r>
              <a:rPr lang="el-GR" sz="2000" cap="all" dirty="0">
                <a:latin typeface="Cambria" pitchFamily="18" charset="0"/>
              </a:rPr>
              <a:t>1.4 ΔΙΕΘΝΕΙΣ ΠΡΩΤΟΒΟΥΛΙΕΣ ΤΗΣ ΕΛΛΑΔΑΣ ΣΤΟΝ ΤΟΜΕΑ ΤΗΣ ΕΝΕΡΓΕΙΑΣ</a:t>
            </a:r>
          </a:p>
          <a:p>
            <a:pPr>
              <a:buNone/>
            </a:pPr>
            <a:r>
              <a:rPr lang="en-US" sz="2000" b="1" cap="all" dirty="0">
                <a:latin typeface="Cambria" pitchFamily="18" charset="0"/>
              </a:rPr>
              <a:t> </a:t>
            </a:r>
            <a:endParaRPr lang="el-GR" sz="2000" b="1" cap="all" dirty="0">
              <a:latin typeface="Cambria" pitchFamily="18" charset="0"/>
            </a:endParaRPr>
          </a:p>
          <a:p>
            <a:pPr>
              <a:buNone/>
            </a:pPr>
            <a:r>
              <a:rPr lang="el-GR" sz="2400" b="1" cap="all" dirty="0">
                <a:latin typeface="Cambria" pitchFamily="18" charset="0"/>
              </a:rPr>
              <a:t>2. το </a:t>
            </a:r>
            <a:r>
              <a:rPr lang="el-GR" sz="2400" b="1" cap="all" dirty="0" err="1">
                <a:latin typeface="Cambria" pitchFamily="18" charset="0"/>
              </a:rPr>
              <a:t>νομοθετικο</a:t>
            </a:r>
            <a:r>
              <a:rPr lang="el-GR" sz="2400" b="1" cap="all" dirty="0">
                <a:latin typeface="Cambria" pitchFamily="18" charset="0"/>
              </a:rPr>
              <a:t> </a:t>
            </a:r>
            <a:r>
              <a:rPr lang="el-GR" sz="2400" b="1" cap="all" dirty="0" err="1">
                <a:latin typeface="Cambria" pitchFamily="18" charset="0"/>
              </a:rPr>
              <a:t>πλαισιο</a:t>
            </a:r>
            <a:r>
              <a:rPr lang="el-GR" sz="2400" b="1" cap="all" dirty="0">
                <a:latin typeface="Cambria" pitchFamily="18" charset="0"/>
              </a:rPr>
              <a:t> ΤΟΥ ΤΟΜΕΑ </a:t>
            </a:r>
            <a:r>
              <a:rPr lang="el-GR" sz="2400" b="1" cap="all" dirty="0" err="1" smtClean="0">
                <a:latin typeface="Cambria" pitchFamily="18" charset="0"/>
              </a:rPr>
              <a:t>τηΣ</a:t>
            </a:r>
            <a:r>
              <a:rPr lang="el-GR" sz="2400" b="1" cap="all" dirty="0" smtClean="0">
                <a:latin typeface="Cambria" pitchFamily="18" charset="0"/>
              </a:rPr>
              <a:t> </a:t>
            </a:r>
            <a:r>
              <a:rPr lang="el-GR" sz="2400" b="1" cap="all" dirty="0" err="1" smtClean="0">
                <a:latin typeface="Cambria" pitchFamily="18" charset="0"/>
              </a:rPr>
              <a:t>ενεργειασ</a:t>
            </a:r>
            <a:endParaRPr lang="el-GR" sz="2400" b="1" cap="all" dirty="0" smtClean="0">
              <a:latin typeface="Cambria" pitchFamily="18" charset="0"/>
            </a:endParaRPr>
          </a:p>
          <a:p>
            <a:pPr>
              <a:buNone/>
            </a:pPr>
            <a:endParaRPr lang="el-GR" sz="2400" b="1" cap="all" dirty="0">
              <a:latin typeface="Cambria" pitchFamily="18" charset="0"/>
            </a:endParaRPr>
          </a:p>
          <a:p>
            <a:pPr>
              <a:buNone/>
            </a:pPr>
            <a:r>
              <a:rPr lang="el-GR" sz="2400" b="1" cap="all" dirty="0" smtClean="0">
                <a:latin typeface="Cambria" pitchFamily="18" charset="0"/>
              </a:rPr>
              <a:t>3</a:t>
            </a:r>
            <a:r>
              <a:rPr lang="el-GR" sz="2400" b="1" cap="all" dirty="0">
                <a:latin typeface="Cambria" pitchFamily="18" charset="0"/>
              </a:rPr>
              <a:t>. το </a:t>
            </a:r>
            <a:r>
              <a:rPr lang="el-GR" sz="2400" b="1" cap="all" dirty="0" err="1">
                <a:latin typeface="Cambria" pitchFamily="18" charset="0"/>
              </a:rPr>
              <a:t>ελληνικο</a:t>
            </a:r>
            <a:r>
              <a:rPr lang="el-GR" sz="2400" b="1" cap="all" dirty="0">
                <a:latin typeface="Cambria" pitchFamily="18" charset="0"/>
              </a:rPr>
              <a:t> </a:t>
            </a:r>
            <a:r>
              <a:rPr lang="el-GR" sz="2400" b="1" cap="all" dirty="0" err="1">
                <a:latin typeface="Cambria" pitchFamily="18" charset="0"/>
              </a:rPr>
              <a:t>ενεργειακο</a:t>
            </a:r>
            <a:r>
              <a:rPr lang="el-GR" sz="2400" b="1" cap="all" dirty="0">
                <a:latin typeface="Cambria" pitchFamily="18" charset="0"/>
              </a:rPr>
              <a:t> </a:t>
            </a:r>
            <a:r>
              <a:rPr lang="el-GR" sz="2400" b="1" cap="all" dirty="0" err="1">
                <a:latin typeface="Cambria" pitchFamily="18" charset="0"/>
              </a:rPr>
              <a:t>συστημα</a:t>
            </a:r>
            <a:endParaRPr lang="el-GR" sz="2400" b="1" cap="all" dirty="0">
              <a:latin typeface="Cambria" pitchFamily="18" charset="0"/>
            </a:endParaRPr>
          </a:p>
          <a:p>
            <a:endParaRPr lang="el-GR" sz="1100" dirty="0"/>
          </a:p>
        </p:txBody>
      </p:sp>
    </p:spTree>
    <p:extLst>
      <p:ext uri="{BB962C8B-B14F-4D97-AF65-F5344CB8AC3E}">
        <p14:creationId xmlns:p14="http://schemas.microsoft.com/office/powerpoint/2010/main" val="243806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ΕΝΕΡΓΕΙΑΚΟΣ ΣΧΕΔΙΑΣΜΟΣ – ΤΑ ΒΑΣΙΚΑ</a:t>
            </a:r>
            <a:endParaRPr lang="en-GB" dirty="0"/>
          </a:p>
        </p:txBody>
      </p:sp>
      <p:sp>
        <p:nvSpPr>
          <p:cNvPr id="3" name="Content Placeholder 2"/>
          <p:cNvSpPr>
            <a:spLocks noGrp="1"/>
          </p:cNvSpPr>
          <p:nvPr>
            <p:ph idx="1"/>
          </p:nvPr>
        </p:nvSpPr>
        <p:spPr>
          <a:xfrm>
            <a:off x="323528" y="908720"/>
            <a:ext cx="8568952" cy="5217443"/>
          </a:xfrm>
        </p:spPr>
        <p:txBody>
          <a:bodyPr/>
          <a:lstStyle/>
          <a:p>
            <a:r>
              <a:rPr lang="el-GR" dirty="0" smtClean="0"/>
              <a:t>ΔΕΔΟΜΕΝΑ ΕΝΕΡΓΕΙΑΣ</a:t>
            </a:r>
          </a:p>
          <a:p>
            <a:r>
              <a:rPr lang="el-GR" dirty="0" smtClean="0"/>
              <a:t>ΔΕΔΟΜΕΝΑ ΟΙΚΟΝΟΜΙΑΣ – ΑΚΑΘΑΡΙΣΤΟ ΕΘΝΙΚΟ ΠΡΟΪΟΝ</a:t>
            </a:r>
          </a:p>
          <a:p>
            <a:r>
              <a:rPr lang="el-GR" dirty="0" smtClean="0"/>
              <a:t>ΣΥΝΔΕΣΗ ΕΝΕΡΓΕΙΑΚΟΥ ΤΟΜΕΑ ΜΕ ΤΗΝ ΟΙΚΟΝΟΜΙΑ</a:t>
            </a:r>
          </a:p>
          <a:p>
            <a:pPr lvl="1"/>
            <a:r>
              <a:rPr lang="el-GR" dirty="0" smtClean="0"/>
              <a:t>ΣΥΝΤΕΛΕΣΤΗΣ ΕΛΑΣΤΙΚΟΤΗΤΑΣ</a:t>
            </a:r>
          </a:p>
          <a:p>
            <a:r>
              <a:rPr lang="el-GR" dirty="0" smtClean="0"/>
              <a:t>ΕΝΕΡΓΕΙΑΚΟ ΙΣΟΖΥΓΙΟ</a:t>
            </a:r>
          </a:p>
          <a:p>
            <a:r>
              <a:rPr lang="el-GR" dirty="0" smtClean="0"/>
              <a:t>ΕΝΕΡΓΕΙΑΚΗ ΖΗΤΗΣΗ ΚΑΙ ΠΩΣ ΚΑΘΟΡΙΖΕΤΑΙ ΣΕ ΣΧΕΣΗ ΜΕ:</a:t>
            </a:r>
          </a:p>
          <a:p>
            <a:pPr lvl="1"/>
            <a:r>
              <a:rPr lang="el-GR" dirty="0" smtClean="0"/>
              <a:t>ΤΟ ΕΙΣΟΔΗΜΑ, </a:t>
            </a:r>
          </a:p>
          <a:p>
            <a:pPr lvl="1"/>
            <a:r>
              <a:rPr lang="el-GR" dirty="0" smtClean="0"/>
              <a:t>ΤΟ ΠΕΡΙΒΑΛΛΟΝ, </a:t>
            </a:r>
          </a:p>
          <a:p>
            <a:pPr lvl="1"/>
            <a:r>
              <a:rPr lang="el-GR" dirty="0" smtClean="0"/>
              <a:t>ΤΟΥΣ ΠΟΛΙΤΙΚΟΥΣ ΚΑΙ ΟΙΚΟΝΟΜΙΚΟΥΣ ΠΕΡΙΟΡΙΣΜΟΥΣ</a:t>
            </a:r>
          </a:p>
          <a:p>
            <a:endParaRPr lang="en-GB" dirty="0"/>
          </a:p>
        </p:txBody>
      </p:sp>
    </p:spTree>
    <p:extLst>
      <p:ext uri="{BB962C8B-B14F-4D97-AF65-F5344CB8AC3E}">
        <p14:creationId xmlns:p14="http://schemas.microsoft.com/office/powerpoint/2010/main" val="1312835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l-GR" sz="3200" dirty="0" smtClean="0"/>
              <a:t>ΠΕΡΙΕΧΟΜΕΝΑ</a:t>
            </a:r>
            <a:endParaRPr lang="el-GR" sz="3200" dirty="0"/>
          </a:p>
        </p:txBody>
      </p:sp>
      <p:sp>
        <p:nvSpPr>
          <p:cNvPr id="3" name="Content Placeholder 2"/>
          <p:cNvSpPr>
            <a:spLocks noGrp="1"/>
          </p:cNvSpPr>
          <p:nvPr>
            <p:ph idx="1"/>
          </p:nvPr>
        </p:nvSpPr>
        <p:spPr>
          <a:xfrm>
            <a:off x="457200" y="901691"/>
            <a:ext cx="8229600" cy="5054617"/>
          </a:xfrm>
        </p:spPr>
        <p:txBody>
          <a:bodyPr>
            <a:noAutofit/>
          </a:bodyPr>
          <a:lstStyle/>
          <a:p>
            <a:pPr>
              <a:buAutoNum type="arabicPeriod"/>
            </a:pPr>
            <a:r>
              <a:rPr lang="el-GR" sz="2400" b="1" cap="all" dirty="0" smtClean="0">
                <a:latin typeface="Cambria" pitchFamily="18" charset="0"/>
              </a:rPr>
              <a:t>Η </a:t>
            </a:r>
            <a:r>
              <a:rPr lang="el-GR" sz="2400" b="1" cap="all" dirty="0">
                <a:latin typeface="Cambria" pitchFamily="18" charset="0"/>
              </a:rPr>
              <a:t>ΕΝΕΡΓΕΙΑΚΗ ΠΟΛΙΤΙΚΗ ΣΤΗΝ ΕΛΛΑΔΑ</a:t>
            </a:r>
          </a:p>
          <a:p>
            <a:pPr>
              <a:buNone/>
            </a:pPr>
            <a:r>
              <a:rPr lang="en-US" sz="2000" b="1" cap="all" dirty="0">
                <a:latin typeface="Cambria" pitchFamily="18" charset="0"/>
              </a:rPr>
              <a:t> </a:t>
            </a:r>
            <a:endParaRPr lang="el-GR" sz="2000" b="1" cap="all" dirty="0">
              <a:latin typeface="Cambria" pitchFamily="18" charset="0"/>
            </a:endParaRPr>
          </a:p>
          <a:p>
            <a:pPr>
              <a:buNone/>
            </a:pPr>
            <a:r>
              <a:rPr lang="el-GR" sz="2400" b="1" cap="all" dirty="0">
                <a:latin typeface="Cambria" pitchFamily="18" charset="0"/>
              </a:rPr>
              <a:t>2. το </a:t>
            </a:r>
            <a:r>
              <a:rPr lang="el-GR" sz="2400" b="1" cap="all" dirty="0" err="1">
                <a:latin typeface="Cambria" pitchFamily="18" charset="0"/>
              </a:rPr>
              <a:t>νομοθετικο</a:t>
            </a:r>
            <a:r>
              <a:rPr lang="el-GR" sz="2400" b="1" cap="all" dirty="0">
                <a:latin typeface="Cambria" pitchFamily="18" charset="0"/>
              </a:rPr>
              <a:t> </a:t>
            </a:r>
            <a:r>
              <a:rPr lang="el-GR" sz="2400" b="1" cap="all" dirty="0" err="1">
                <a:latin typeface="Cambria" pitchFamily="18" charset="0"/>
              </a:rPr>
              <a:t>πλαισιο</a:t>
            </a:r>
            <a:r>
              <a:rPr lang="el-GR" sz="2400" b="1" cap="all" dirty="0">
                <a:latin typeface="Cambria" pitchFamily="18" charset="0"/>
              </a:rPr>
              <a:t> ΤΟΥ ΤΟΜΕΑ </a:t>
            </a:r>
            <a:r>
              <a:rPr lang="el-GR" sz="2400" b="1" cap="all" dirty="0" err="1" smtClean="0">
                <a:latin typeface="Cambria" pitchFamily="18" charset="0"/>
              </a:rPr>
              <a:t>τηΣ</a:t>
            </a:r>
            <a:r>
              <a:rPr lang="el-GR" sz="2400" b="1" cap="all" dirty="0" smtClean="0">
                <a:latin typeface="Cambria" pitchFamily="18" charset="0"/>
              </a:rPr>
              <a:t> </a:t>
            </a:r>
            <a:r>
              <a:rPr lang="el-GR" sz="2400" b="1" cap="all" dirty="0" err="1">
                <a:latin typeface="Cambria" pitchFamily="18" charset="0"/>
              </a:rPr>
              <a:t>ενεργειασ</a:t>
            </a:r>
            <a:endParaRPr lang="el-GR" sz="2400" b="1" cap="all" dirty="0">
              <a:latin typeface="Cambria" pitchFamily="18" charset="0"/>
            </a:endParaRPr>
          </a:p>
          <a:p>
            <a:pPr lvl="1">
              <a:buNone/>
            </a:pPr>
            <a:r>
              <a:rPr lang="el-GR" sz="2000" cap="all" dirty="0">
                <a:latin typeface="Cambria" pitchFamily="18" charset="0"/>
              </a:rPr>
              <a:t>2.1 </a:t>
            </a:r>
            <a:r>
              <a:rPr lang="el-GR" sz="2000" cap="all" dirty="0" err="1">
                <a:latin typeface="Cambria" pitchFamily="18" charset="0"/>
              </a:rPr>
              <a:t>ΤΟμεασ</a:t>
            </a:r>
            <a:r>
              <a:rPr lang="el-GR" sz="2000" cap="all" dirty="0">
                <a:latin typeface="Cambria" pitchFamily="18" charset="0"/>
              </a:rPr>
              <a:t> </a:t>
            </a:r>
            <a:r>
              <a:rPr lang="el-GR" sz="2000" cap="all" dirty="0" err="1">
                <a:latin typeface="Cambria" pitchFamily="18" charset="0"/>
              </a:rPr>
              <a:t>ηλεκτρισμου</a:t>
            </a:r>
            <a:endParaRPr lang="el-GR" sz="2000" cap="all" dirty="0">
              <a:latin typeface="Cambria" pitchFamily="18" charset="0"/>
            </a:endParaRPr>
          </a:p>
          <a:p>
            <a:pPr lvl="1">
              <a:buNone/>
            </a:pPr>
            <a:r>
              <a:rPr lang="el-GR" sz="2000" cap="all" dirty="0">
                <a:latin typeface="Cambria" pitchFamily="18" charset="0"/>
              </a:rPr>
              <a:t>2.2 </a:t>
            </a:r>
            <a:r>
              <a:rPr lang="el-GR" sz="2000" cap="all" dirty="0" err="1">
                <a:latin typeface="Cambria" pitchFamily="18" charset="0"/>
              </a:rPr>
              <a:t>ΤΟμεασ</a:t>
            </a:r>
            <a:r>
              <a:rPr lang="el-GR" sz="2000" cap="all" dirty="0">
                <a:latin typeface="Cambria" pitchFamily="18" charset="0"/>
              </a:rPr>
              <a:t> </a:t>
            </a:r>
            <a:r>
              <a:rPr lang="el-GR" sz="2000" cap="all" dirty="0" err="1">
                <a:latin typeface="Cambria" pitchFamily="18" charset="0"/>
              </a:rPr>
              <a:t>Φυσικου</a:t>
            </a:r>
            <a:r>
              <a:rPr lang="el-GR" sz="2000" cap="all" dirty="0">
                <a:latin typeface="Cambria" pitchFamily="18" charset="0"/>
              </a:rPr>
              <a:t> </a:t>
            </a:r>
            <a:r>
              <a:rPr lang="el-GR" sz="2000" cap="all" dirty="0" err="1">
                <a:latin typeface="Cambria" pitchFamily="18" charset="0"/>
              </a:rPr>
              <a:t>αεριου</a:t>
            </a:r>
            <a:endParaRPr lang="el-GR" sz="2000" cap="all" dirty="0">
              <a:latin typeface="Cambria" pitchFamily="18" charset="0"/>
            </a:endParaRPr>
          </a:p>
          <a:p>
            <a:pPr lvl="1">
              <a:buNone/>
            </a:pPr>
            <a:r>
              <a:rPr lang="el-GR" sz="2000" cap="all" dirty="0">
                <a:latin typeface="Cambria" pitchFamily="18" charset="0"/>
              </a:rPr>
              <a:t>2.3 </a:t>
            </a:r>
            <a:r>
              <a:rPr lang="el-GR" sz="2000" cap="all" dirty="0" err="1" smtClean="0">
                <a:latin typeface="Cambria" pitchFamily="18" charset="0"/>
              </a:rPr>
              <a:t>ΘεσμικΟ</a:t>
            </a:r>
            <a:r>
              <a:rPr lang="el-GR" sz="2000" cap="all" dirty="0" smtClean="0">
                <a:latin typeface="Cambria" pitchFamily="18" charset="0"/>
              </a:rPr>
              <a:t> </a:t>
            </a:r>
            <a:r>
              <a:rPr lang="el-GR" sz="2000" cap="all" dirty="0" err="1" smtClean="0">
                <a:latin typeface="Cambria" pitchFamily="18" charset="0"/>
              </a:rPr>
              <a:t>πλαΙσιο</a:t>
            </a:r>
            <a:r>
              <a:rPr lang="el-GR" sz="2000" cap="all" dirty="0" smtClean="0">
                <a:latin typeface="Cambria" pitchFamily="18" charset="0"/>
              </a:rPr>
              <a:t> </a:t>
            </a:r>
            <a:r>
              <a:rPr lang="el-GR" sz="2000" cap="all" dirty="0">
                <a:latin typeface="Cambria" pitchFamily="18" charset="0"/>
              </a:rPr>
              <a:t>για </a:t>
            </a:r>
            <a:r>
              <a:rPr lang="el-GR" sz="2000" cap="all" dirty="0" err="1" smtClean="0">
                <a:latin typeface="Cambria" pitchFamily="18" charset="0"/>
              </a:rPr>
              <a:t>τιΣ</a:t>
            </a:r>
            <a:r>
              <a:rPr lang="el-GR" sz="2000" cap="all" dirty="0" smtClean="0">
                <a:latin typeface="Cambria" pitchFamily="18" charset="0"/>
              </a:rPr>
              <a:t> </a:t>
            </a:r>
            <a:r>
              <a:rPr lang="el-GR" sz="2000" cap="all" dirty="0">
                <a:latin typeface="Cambria" pitchFamily="18" charset="0"/>
              </a:rPr>
              <a:t>ΑΠΕ και τη </a:t>
            </a:r>
            <a:r>
              <a:rPr lang="el-GR" sz="2000" cap="all" dirty="0" err="1">
                <a:latin typeface="Cambria" pitchFamily="18" charset="0"/>
              </a:rPr>
              <a:t>σηθυα</a:t>
            </a:r>
            <a:endParaRPr lang="el-GR" sz="2000" cap="all" dirty="0">
              <a:latin typeface="Cambria" pitchFamily="18" charset="0"/>
            </a:endParaRPr>
          </a:p>
          <a:p>
            <a:pPr lvl="1">
              <a:buNone/>
            </a:pPr>
            <a:r>
              <a:rPr lang="el-GR" sz="2000" cap="all" dirty="0">
                <a:latin typeface="Cambria" pitchFamily="18" charset="0"/>
              </a:rPr>
              <a:t>2.4 ΤΟΜΕΑΣ ΠΕΤΡΕΛΑΙΟΥ ΚΑΙ ΠΕΤΡΕΛΑΙΟΕΙΔΩΝ</a:t>
            </a:r>
          </a:p>
          <a:p>
            <a:pPr lvl="1">
              <a:buNone/>
            </a:pPr>
            <a:r>
              <a:rPr lang="el-GR" sz="2000" cap="all" dirty="0">
                <a:latin typeface="Cambria" pitchFamily="18" charset="0"/>
              </a:rPr>
              <a:t>2.5 </a:t>
            </a:r>
            <a:r>
              <a:rPr lang="el-GR" sz="2000" cap="all" dirty="0" err="1">
                <a:latin typeface="Cambria" pitchFamily="18" charset="0"/>
              </a:rPr>
              <a:t>πολιτικεσ</a:t>
            </a:r>
            <a:r>
              <a:rPr lang="el-GR" sz="2000" cap="all" dirty="0">
                <a:latin typeface="Cambria" pitchFamily="18" charset="0"/>
              </a:rPr>
              <a:t> για την ΕΞΟΙΚΟΝΟΜΗΣΗ ΕΝΕΡΓΕΙΑΣ</a:t>
            </a:r>
          </a:p>
          <a:p>
            <a:pPr>
              <a:buNone/>
            </a:pPr>
            <a:r>
              <a:rPr lang="en-US" sz="2000" b="1" cap="all" dirty="0">
                <a:latin typeface="Cambria" pitchFamily="18" charset="0"/>
              </a:rPr>
              <a:t> </a:t>
            </a:r>
            <a:endParaRPr lang="el-GR" sz="2000" b="1" cap="all" dirty="0">
              <a:latin typeface="Cambria" pitchFamily="18" charset="0"/>
            </a:endParaRPr>
          </a:p>
          <a:p>
            <a:pPr>
              <a:buNone/>
            </a:pPr>
            <a:r>
              <a:rPr lang="el-GR" sz="2400" b="1" cap="all" dirty="0">
                <a:latin typeface="Cambria" pitchFamily="18" charset="0"/>
              </a:rPr>
              <a:t>3. το </a:t>
            </a:r>
            <a:r>
              <a:rPr lang="el-GR" sz="2400" b="1" cap="all" dirty="0" err="1">
                <a:latin typeface="Cambria" pitchFamily="18" charset="0"/>
              </a:rPr>
              <a:t>ελληνικο</a:t>
            </a:r>
            <a:r>
              <a:rPr lang="el-GR" sz="2400" b="1" cap="all" dirty="0">
                <a:latin typeface="Cambria" pitchFamily="18" charset="0"/>
              </a:rPr>
              <a:t> </a:t>
            </a:r>
            <a:r>
              <a:rPr lang="el-GR" sz="2400" b="1" cap="all" dirty="0" err="1">
                <a:latin typeface="Cambria" pitchFamily="18" charset="0"/>
              </a:rPr>
              <a:t>ενεργειακο</a:t>
            </a:r>
            <a:r>
              <a:rPr lang="el-GR" sz="2400" b="1" cap="all" dirty="0">
                <a:latin typeface="Cambria" pitchFamily="18" charset="0"/>
              </a:rPr>
              <a:t> </a:t>
            </a:r>
            <a:r>
              <a:rPr lang="el-GR" sz="2400" b="1" cap="all" dirty="0" err="1">
                <a:latin typeface="Cambria" pitchFamily="18" charset="0"/>
              </a:rPr>
              <a:t>συστημα</a:t>
            </a:r>
            <a:endParaRPr lang="el-GR" sz="2400" b="1" cap="all" dirty="0">
              <a:latin typeface="Cambria" pitchFamily="18" charset="0"/>
            </a:endParaRPr>
          </a:p>
          <a:p>
            <a:pPr>
              <a:buNone/>
            </a:pPr>
            <a:endParaRPr lang="el-GR" sz="1100" dirty="0"/>
          </a:p>
        </p:txBody>
      </p:sp>
    </p:spTree>
    <p:extLst>
      <p:ext uri="{BB962C8B-B14F-4D97-AF65-F5344CB8AC3E}">
        <p14:creationId xmlns:p14="http://schemas.microsoft.com/office/powerpoint/2010/main" val="2452379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l-GR" sz="3200" dirty="0" smtClean="0"/>
              <a:t>ΠΕΡΙΕΧΟΜΕΝΑ</a:t>
            </a:r>
            <a:endParaRPr lang="el-GR" sz="3200" dirty="0"/>
          </a:p>
        </p:txBody>
      </p:sp>
      <p:sp>
        <p:nvSpPr>
          <p:cNvPr id="3" name="Content Placeholder 2"/>
          <p:cNvSpPr>
            <a:spLocks noGrp="1"/>
          </p:cNvSpPr>
          <p:nvPr>
            <p:ph idx="1"/>
          </p:nvPr>
        </p:nvSpPr>
        <p:spPr>
          <a:xfrm>
            <a:off x="457200" y="901691"/>
            <a:ext cx="8229600" cy="5054617"/>
          </a:xfrm>
        </p:spPr>
        <p:txBody>
          <a:bodyPr>
            <a:noAutofit/>
          </a:bodyPr>
          <a:lstStyle/>
          <a:p>
            <a:pPr>
              <a:buNone/>
            </a:pPr>
            <a:r>
              <a:rPr lang="el-GR" sz="1800" b="1" cap="all" dirty="0">
                <a:latin typeface="Cambria" pitchFamily="18" charset="0"/>
              </a:rPr>
              <a:t>1. Η ΕΝΕΡΓΕΙΑΚΗ ΠΟΛΙΤΙΚΗ ΣΤΗΝ </a:t>
            </a:r>
            <a:r>
              <a:rPr lang="el-GR" sz="1800" b="1" cap="all" dirty="0" smtClean="0">
                <a:latin typeface="Cambria" pitchFamily="18" charset="0"/>
              </a:rPr>
              <a:t>ΕΛΛΑΔΑ</a:t>
            </a:r>
            <a:endParaRPr lang="el-GR" sz="1600" b="1" cap="all" dirty="0">
              <a:latin typeface="Cambria" pitchFamily="18" charset="0"/>
            </a:endParaRPr>
          </a:p>
          <a:p>
            <a:pPr>
              <a:buNone/>
            </a:pPr>
            <a:endParaRPr lang="el-GR" sz="1800" b="1" cap="all" dirty="0" smtClean="0">
              <a:latin typeface="Cambria" pitchFamily="18" charset="0"/>
            </a:endParaRPr>
          </a:p>
          <a:p>
            <a:pPr>
              <a:buNone/>
            </a:pPr>
            <a:r>
              <a:rPr lang="el-GR" sz="1800" b="1" cap="all" dirty="0" smtClean="0">
                <a:latin typeface="Cambria" pitchFamily="18" charset="0"/>
              </a:rPr>
              <a:t>2</a:t>
            </a:r>
            <a:r>
              <a:rPr lang="el-GR" sz="1800" b="1" cap="all" dirty="0">
                <a:latin typeface="Cambria" pitchFamily="18" charset="0"/>
              </a:rPr>
              <a:t>. το </a:t>
            </a:r>
            <a:r>
              <a:rPr lang="el-GR" sz="1800" b="1" cap="all" dirty="0" err="1">
                <a:latin typeface="Cambria" pitchFamily="18" charset="0"/>
              </a:rPr>
              <a:t>νομοθετικο</a:t>
            </a:r>
            <a:r>
              <a:rPr lang="el-GR" sz="1800" b="1" cap="all" dirty="0">
                <a:latin typeface="Cambria" pitchFamily="18" charset="0"/>
              </a:rPr>
              <a:t> </a:t>
            </a:r>
            <a:r>
              <a:rPr lang="el-GR" sz="1800" b="1" cap="all" dirty="0" err="1">
                <a:latin typeface="Cambria" pitchFamily="18" charset="0"/>
              </a:rPr>
              <a:t>πλαισιο</a:t>
            </a:r>
            <a:r>
              <a:rPr lang="el-GR" sz="1800" b="1" cap="all" dirty="0">
                <a:latin typeface="Cambria" pitchFamily="18" charset="0"/>
              </a:rPr>
              <a:t> ΤΟΥ ΤΟΜΕΑ </a:t>
            </a:r>
            <a:r>
              <a:rPr lang="el-GR" sz="1800" b="1" cap="all" dirty="0" err="1" smtClean="0">
                <a:latin typeface="Cambria" pitchFamily="18" charset="0"/>
              </a:rPr>
              <a:t>τηΣ</a:t>
            </a:r>
            <a:r>
              <a:rPr lang="el-GR" sz="1800" b="1" cap="all" dirty="0" smtClean="0">
                <a:latin typeface="Cambria" pitchFamily="18" charset="0"/>
              </a:rPr>
              <a:t> </a:t>
            </a:r>
            <a:r>
              <a:rPr lang="el-GR" sz="1800" b="1" cap="all" dirty="0" err="1">
                <a:latin typeface="Cambria" pitchFamily="18" charset="0"/>
              </a:rPr>
              <a:t>ενεργειασ</a:t>
            </a:r>
            <a:endParaRPr lang="el-GR" sz="1800" b="1" cap="all" dirty="0">
              <a:latin typeface="Cambria" pitchFamily="18" charset="0"/>
            </a:endParaRPr>
          </a:p>
          <a:p>
            <a:pPr>
              <a:buNone/>
            </a:pPr>
            <a:r>
              <a:rPr lang="en-US" sz="2000" b="1" cap="all" dirty="0">
                <a:latin typeface="Cambria" pitchFamily="18" charset="0"/>
              </a:rPr>
              <a:t> </a:t>
            </a:r>
            <a:endParaRPr lang="el-GR" sz="2000" b="1" cap="all" dirty="0">
              <a:latin typeface="Cambria" pitchFamily="18" charset="0"/>
            </a:endParaRPr>
          </a:p>
          <a:p>
            <a:pPr>
              <a:buNone/>
            </a:pPr>
            <a:r>
              <a:rPr lang="el-GR" sz="2400" b="1" cap="all" dirty="0">
                <a:latin typeface="Cambria" pitchFamily="18" charset="0"/>
              </a:rPr>
              <a:t>3. το </a:t>
            </a:r>
            <a:r>
              <a:rPr lang="el-GR" sz="2400" b="1" cap="all" dirty="0" err="1">
                <a:latin typeface="Cambria" pitchFamily="18" charset="0"/>
              </a:rPr>
              <a:t>ελληνικο</a:t>
            </a:r>
            <a:r>
              <a:rPr lang="el-GR" sz="2400" b="1" cap="all" dirty="0">
                <a:latin typeface="Cambria" pitchFamily="18" charset="0"/>
              </a:rPr>
              <a:t> </a:t>
            </a:r>
            <a:r>
              <a:rPr lang="el-GR" sz="2400" b="1" cap="all" dirty="0" err="1">
                <a:latin typeface="Cambria" pitchFamily="18" charset="0"/>
              </a:rPr>
              <a:t>ενεργειακο</a:t>
            </a:r>
            <a:r>
              <a:rPr lang="el-GR" sz="2400" b="1" cap="all" dirty="0">
                <a:latin typeface="Cambria" pitchFamily="18" charset="0"/>
              </a:rPr>
              <a:t> </a:t>
            </a:r>
            <a:r>
              <a:rPr lang="el-GR" sz="2400" b="1" cap="all" dirty="0" err="1">
                <a:latin typeface="Cambria" pitchFamily="18" charset="0"/>
              </a:rPr>
              <a:t>συστημα</a:t>
            </a:r>
            <a:endParaRPr lang="el-GR" sz="2400" b="1" cap="all" dirty="0">
              <a:latin typeface="Cambria" pitchFamily="18" charset="0"/>
            </a:endParaRPr>
          </a:p>
          <a:p>
            <a:pPr lvl="1">
              <a:buNone/>
            </a:pPr>
            <a:r>
              <a:rPr lang="el-GR" sz="1800" cap="all" dirty="0">
                <a:latin typeface="Cambria" pitchFamily="18" charset="0"/>
              </a:rPr>
              <a:t>3.1 Κύρια </a:t>
            </a:r>
            <a:r>
              <a:rPr lang="el-GR" sz="1800" cap="all" dirty="0" err="1" smtClean="0">
                <a:latin typeface="Cambria" pitchFamily="18" charset="0"/>
              </a:rPr>
              <a:t>ΜεγΕθη</a:t>
            </a:r>
            <a:r>
              <a:rPr lang="el-GR" sz="1800" cap="all" dirty="0" smtClean="0">
                <a:latin typeface="Cambria" pitchFamily="18" charset="0"/>
              </a:rPr>
              <a:t> </a:t>
            </a:r>
            <a:r>
              <a:rPr lang="el-GR" sz="1800" cap="all" dirty="0" err="1" smtClean="0">
                <a:latin typeface="Cambria" pitchFamily="18" charset="0"/>
              </a:rPr>
              <a:t>τηΣ</a:t>
            </a:r>
            <a:r>
              <a:rPr lang="el-GR" sz="1800" cap="all" dirty="0" smtClean="0">
                <a:latin typeface="Cambria" pitchFamily="18" charset="0"/>
              </a:rPr>
              <a:t> </a:t>
            </a:r>
            <a:r>
              <a:rPr lang="el-GR" sz="1800" cap="all" dirty="0" err="1" smtClean="0">
                <a:latin typeface="Cambria" pitchFamily="18" charset="0"/>
              </a:rPr>
              <a:t>ΕλληνικΗΣ</a:t>
            </a:r>
            <a:r>
              <a:rPr lang="el-GR" sz="1800" cap="all" dirty="0" smtClean="0">
                <a:latin typeface="Cambria" pitchFamily="18" charset="0"/>
              </a:rPr>
              <a:t> </a:t>
            </a:r>
            <a:r>
              <a:rPr lang="el-GR" sz="1800" cap="all" dirty="0" err="1" smtClean="0">
                <a:latin typeface="Cambria" pitchFamily="18" charset="0"/>
              </a:rPr>
              <a:t>ΟικονομΙαΣ</a:t>
            </a:r>
            <a:endParaRPr lang="el-GR" sz="1800" cap="all" dirty="0">
              <a:latin typeface="Cambria" pitchFamily="18" charset="0"/>
            </a:endParaRPr>
          </a:p>
          <a:p>
            <a:pPr lvl="1">
              <a:buNone/>
            </a:pPr>
            <a:r>
              <a:rPr lang="el-GR" sz="1800" cap="all" dirty="0">
                <a:latin typeface="Cambria" pitchFamily="18" charset="0"/>
              </a:rPr>
              <a:t>3.2 Το </a:t>
            </a:r>
            <a:r>
              <a:rPr lang="el-GR" sz="1800" cap="all" dirty="0" err="1" smtClean="0">
                <a:latin typeface="Cambria" pitchFamily="18" charset="0"/>
              </a:rPr>
              <a:t>ΕνεργειακΟ</a:t>
            </a:r>
            <a:r>
              <a:rPr lang="el-GR" sz="1800" cap="all" dirty="0" smtClean="0">
                <a:latin typeface="Cambria" pitchFamily="18" charset="0"/>
              </a:rPr>
              <a:t> </a:t>
            </a:r>
            <a:r>
              <a:rPr lang="el-GR" sz="1800" cap="all" dirty="0" err="1" smtClean="0">
                <a:latin typeface="Cambria" pitchFamily="18" charset="0"/>
              </a:rPr>
              <a:t>ΙσοζΥγιο</a:t>
            </a:r>
            <a:endParaRPr lang="el-GR" sz="1800" cap="all" dirty="0">
              <a:latin typeface="Cambria" pitchFamily="18" charset="0"/>
            </a:endParaRPr>
          </a:p>
          <a:p>
            <a:pPr lvl="1">
              <a:buNone/>
            </a:pPr>
            <a:r>
              <a:rPr lang="el-GR" sz="1800" cap="all" dirty="0">
                <a:latin typeface="Cambria" pitchFamily="18" charset="0"/>
              </a:rPr>
              <a:t>3.3 </a:t>
            </a:r>
            <a:r>
              <a:rPr lang="el-GR" sz="1800" cap="all" dirty="0" err="1" smtClean="0">
                <a:latin typeface="Cambria" pitchFamily="18" charset="0"/>
              </a:rPr>
              <a:t>ΣτερεΑ</a:t>
            </a:r>
            <a:r>
              <a:rPr lang="el-GR" sz="1800" cap="all" dirty="0" smtClean="0">
                <a:latin typeface="Cambria" pitchFamily="18" charset="0"/>
              </a:rPr>
              <a:t> </a:t>
            </a:r>
            <a:r>
              <a:rPr lang="el-GR" sz="1800" cap="all" dirty="0" err="1" smtClean="0">
                <a:latin typeface="Cambria" pitchFamily="18" charset="0"/>
              </a:rPr>
              <a:t>καΥσιμα</a:t>
            </a:r>
            <a:endParaRPr lang="el-GR" sz="1800" cap="all" dirty="0">
              <a:latin typeface="Cambria" pitchFamily="18" charset="0"/>
            </a:endParaRPr>
          </a:p>
          <a:p>
            <a:pPr lvl="1">
              <a:buNone/>
            </a:pPr>
            <a:r>
              <a:rPr lang="el-GR" sz="1800" cap="all" dirty="0">
                <a:latin typeface="Cambria" pitchFamily="18" charset="0"/>
              </a:rPr>
              <a:t>3.4 </a:t>
            </a:r>
            <a:r>
              <a:rPr lang="el-GR" sz="1800" cap="all" dirty="0" err="1" smtClean="0">
                <a:latin typeface="Cambria" pitchFamily="18" charset="0"/>
              </a:rPr>
              <a:t>ΠετρελαϊκΑ</a:t>
            </a:r>
            <a:r>
              <a:rPr lang="el-GR" sz="1800" cap="all" dirty="0" smtClean="0">
                <a:latin typeface="Cambria" pitchFamily="18" charset="0"/>
              </a:rPr>
              <a:t> </a:t>
            </a:r>
            <a:r>
              <a:rPr lang="el-GR" sz="1800" cap="all" dirty="0" err="1" smtClean="0">
                <a:latin typeface="Cambria" pitchFamily="18" charset="0"/>
              </a:rPr>
              <a:t>προϊΟντα</a:t>
            </a:r>
            <a:endParaRPr lang="el-GR" sz="1800" cap="all" dirty="0">
              <a:latin typeface="Cambria" pitchFamily="18" charset="0"/>
            </a:endParaRPr>
          </a:p>
          <a:p>
            <a:pPr lvl="1">
              <a:buNone/>
            </a:pPr>
            <a:r>
              <a:rPr lang="el-GR" sz="1800" cap="all" dirty="0">
                <a:latin typeface="Cambria" pitchFamily="18" charset="0"/>
              </a:rPr>
              <a:t>3.5 </a:t>
            </a:r>
            <a:r>
              <a:rPr lang="el-GR" sz="1800" cap="all" dirty="0" err="1" smtClean="0">
                <a:latin typeface="Cambria" pitchFamily="18" charset="0"/>
              </a:rPr>
              <a:t>ΦυσικΟ</a:t>
            </a:r>
            <a:r>
              <a:rPr lang="el-GR" sz="1800" cap="all" dirty="0" smtClean="0">
                <a:latin typeface="Cambria" pitchFamily="18" charset="0"/>
              </a:rPr>
              <a:t> </a:t>
            </a:r>
            <a:r>
              <a:rPr lang="el-GR" sz="1800" cap="all" dirty="0" err="1" smtClean="0">
                <a:latin typeface="Cambria" pitchFamily="18" charset="0"/>
              </a:rPr>
              <a:t>αΕριο</a:t>
            </a:r>
            <a:endParaRPr lang="el-GR" sz="1800" cap="all" dirty="0">
              <a:latin typeface="Cambria" pitchFamily="18" charset="0"/>
            </a:endParaRPr>
          </a:p>
          <a:p>
            <a:pPr lvl="1">
              <a:buNone/>
            </a:pPr>
            <a:r>
              <a:rPr lang="el-GR" sz="1800" cap="all" dirty="0">
                <a:latin typeface="Cambria" pitchFamily="18" charset="0"/>
              </a:rPr>
              <a:t>3.6 </a:t>
            </a:r>
            <a:r>
              <a:rPr lang="el-GR" sz="1800" cap="all" dirty="0" err="1" smtClean="0">
                <a:latin typeface="Cambria" pitchFamily="18" charset="0"/>
              </a:rPr>
              <a:t>ΗλεκτρισμΟΣ</a:t>
            </a:r>
            <a:endParaRPr lang="el-GR" sz="1800" cap="all" dirty="0">
              <a:latin typeface="Cambria" pitchFamily="18" charset="0"/>
            </a:endParaRPr>
          </a:p>
          <a:p>
            <a:pPr lvl="1">
              <a:buNone/>
            </a:pPr>
            <a:r>
              <a:rPr lang="el-GR" sz="1800" cap="all" dirty="0">
                <a:latin typeface="Cambria" pitchFamily="18" charset="0"/>
              </a:rPr>
              <a:t>3.7 Συμπαραγωγή </a:t>
            </a:r>
            <a:r>
              <a:rPr lang="el-GR" sz="1800" cap="all" dirty="0" err="1" smtClean="0">
                <a:latin typeface="Cambria" pitchFamily="18" charset="0"/>
              </a:rPr>
              <a:t>ΗλεκτρισμοΥκαι</a:t>
            </a:r>
            <a:r>
              <a:rPr lang="el-GR" sz="1800" cap="all" dirty="0" smtClean="0">
                <a:latin typeface="Cambria" pitchFamily="18" charset="0"/>
              </a:rPr>
              <a:t> </a:t>
            </a:r>
            <a:r>
              <a:rPr lang="el-GR" sz="1800" cap="all" dirty="0" err="1" smtClean="0">
                <a:latin typeface="Cambria" pitchFamily="18" charset="0"/>
              </a:rPr>
              <a:t>ΘερμότηταΣ</a:t>
            </a:r>
            <a:endParaRPr lang="el-GR" sz="1800" cap="all" dirty="0">
              <a:latin typeface="Cambria" pitchFamily="18" charset="0"/>
            </a:endParaRPr>
          </a:p>
          <a:p>
            <a:pPr lvl="1">
              <a:buNone/>
            </a:pPr>
            <a:r>
              <a:rPr lang="el-GR" sz="1800" cap="all" dirty="0">
                <a:latin typeface="Cambria" pitchFamily="18" charset="0"/>
              </a:rPr>
              <a:t>3.8 </a:t>
            </a:r>
            <a:r>
              <a:rPr lang="el-GR" sz="1800" cap="all" dirty="0" err="1" smtClean="0">
                <a:latin typeface="Cambria" pitchFamily="18" charset="0"/>
              </a:rPr>
              <a:t>ΑνανεΩσιμεΣ</a:t>
            </a:r>
            <a:r>
              <a:rPr lang="el-GR" sz="1800" cap="all" dirty="0" smtClean="0">
                <a:latin typeface="Cambria" pitchFamily="18" charset="0"/>
              </a:rPr>
              <a:t> </a:t>
            </a:r>
            <a:r>
              <a:rPr lang="el-GR" sz="1800" cap="all" dirty="0" err="1" smtClean="0">
                <a:latin typeface="Cambria" pitchFamily="18" charset="0"/>
              </a:rPr>
              <a:t>ΠηγΕΣ</a:t>
            </a:r>
            <a:r>
              <a:rPr lang="el-GR" sz="1800" cap="all" dirty="0" smtClean="0">
                <a:latin typeface="Cambria" pitchFamily="18" charset="0"/>
              </a:rPr>
              <a:t> </a:t>
            </a:r>
            <a:r>
              <a:rPr lang="el-GR" sz="1800" cap="all" dirty="0" err="1" smtClean="0">
                <a:latin typeface="Cambria" pitchFamily="18" charset="0"/>
              </a:rPr>
              <a:t>ΕνΕργειαΣ</a:t>
            </a:r>
            <a:endParaRPr lang="el-GR" sz="1800" cap="all" dirty="0">
              <a:latin typeface="Cambria" pitchFamily="18" charset="0"/>
            </a:endParaRPr>
          </a:p>
          <a:p>
            <a:pPr lvl="1">
              <a:buNone/>
            </a:pPr>
            <a:r>
              <a:rPr lang="el-GR" sz="1800" cap="all" dirty="0">
                <a:latin typeface="Cambria" pitchFamily="18" charset="0"/>
              </a:rPr>
              <a:t>3.9 </a:t>
            </a:r>
            <a:r>
              <a:rPr lang="el-GR" sz="1800" cap="all" dirty="0" err="1" smtClean="0">
                <a:latin typeface="Cambria" pitchFamily="18" charset="0"/>
              </a:rPr>
              <a:t>ΚατανΑλωση</a:t>
            </a:r>
            <a:r>
              <a:rPr lang="el-GR" sz="1800" cap="all" dirty="0" smtClean="0">
                <a:latin typeface="Cambria" pitchFamily="18" charset="0"/>
              </a:rPr>
              <a:t> </a:t>
            </a:r>
            <a:r>
              <a:rPr lang="el-GR" sz="1800" cap="all" dirty="0" err="1" smtClean="0">
                <a:latin typeface="Cambria" pitchFamily="18" charset="0"/>
              </a:rPr>
              <a:t>ΕνΕργειαΣ</a:t>
            </a:r>
            <a:r>
              <a:rPr lang="el-GR" sz="1800" cap="all" dirty="0" smtClean="0">
                <a:latin typeface="Cambria" pitchFamily="18" charset="0"/>
              </a:rPr>
              <a:t> </a:t>
            </a:r>
            <a:r>
              <a:rPr lang="el-GR" sz="1800" cap="all" dirty="0">
                <a:latin typeface="Cambria" pitchFamily="18" charset="0"/>
              </a:rPr>
              <a:t>στην </a:t>
            </a:r>
            <a:r>
              <a:rPr lang="el-GR" sz="1800" cap="all" dirty="0" err="1" smtClean="0">
                <a:latin typeface="Cambria" pitchFamily="18" charset="0"/>
              </a:rPr>
              <a:t>ΤελικΗ</a:t>
            </a:r>
            <a:r>
              <a:rPr lang="el-GR" sz="1800" cap="all" dirty="0" smtClean="0">
                <a:latin typeface="Cambria" pitchFamily="18" charset="0"/>
              </a:rPr>
              <a:t> </a:t>
            </a:r>
            <a:r>
              <a:rPr lang="el-GR" sz="1800" cap="all" dirty="0" err="1" smtClean="0">
                <a:latin typeface="Cambria" pitchFamily="18" charset="0"/>
              </a:rPr>
              <a:t>ΧρΗση</a:t>
            </a:r>
            <a:endParaRPr lang="el-GR" sz="1800" cap="all" dirty="0">
              <a:latin typeface="Cambria" pitchFamily="18" charset="0"/>
            </a:endParaRPr>
          </a:p>
          <a:p>
            <a:pPr lvl="1">
              <a:buNone/>
            </a:pPr>
            <a:r>
              <a:rPr lang="el-GR" sz="1800" cap="all" dirty="0">
                <a:latin typeface="Cambria" pitchFamily="18" charset="0"/>
              </a:rPr>
              <a:t>3.10 </a:t>
            </a:r>
            <a:r>
              <a:rPr lang="el-GR" sz="1800" cap="all" dirty="0" err="1" smtClean="0">
                <a:latin typeface="Cambria" pitchFamily="18" charset="0"/>
              </a:rPr>
              <a:t>ΕκπομπΕΣ</a:t>
            </a:r>
            <a:r>
              <a:rPr lang="el-GR" sz="1800" cap="all" dirty="0" smtClean="0">
                <a:latin typeface="Cambria" pitchFamily="18" charset="0"/>
              </a:rPr>
              <a:t> </a:t>
            </a:r>
            <a:r>
              <a:rPr lang="el-GR" sz="1800" cap="all" dirty="0" err="1" smtClean="0">
                <a:latin typeface="Cambria" pitchFamily="18" charset="0"/>
              </a:rPr>
              <a:t>αερΙων</a:t>
            </a:r>
            <a:r>
              <a:rPr lang="el-GR" sz="1800" cap="all" dirty="0" smtClean="0">
                <a:latin typeface="Cambria" pitchFamily="18" charset="0"/>
              </a:rPr>
              <a:t> </a:t>
            </a:r>
            <a:r>
              <a:rPr lang="el-GR" sz="1800" cap="all" dirty="0" err="1" smtClean="0">
                <a:latin typeface="Cambria" pitchFamily="18" charset="0"/>
              </a:rPr>
              <a:t>θερμοκηπΙου</a:t>
            </a:r>
            <a:r>
              <a:rPr lang="el-GR" sz="1800" cap="all" dirty="0" smtClean="0">
                <a:latin typeface="Cambria" pitchFamily="18" charset="0"/>
              </a:rPr>
              <a:t> </a:t>
            </a:r>
            <a:r>
              <a:rPr lang="el-GR" sz="1800" cap="all" dirty="0" err="1" smtClean="0">
                <a:latin typeface="Cambria" pitchFamily="18" charset="0"/>
              </a:rPr>
              <a:t>απΟ</a:t>
            </a:r>
            <a:r>
              <a:rPr lang="el-GR" sz="1800" cap="all" dirty="0" smtClean="0">
                <a:latin typeface="Cambria" pitchFamily="18" charset="0"/>
              </a:rPr>
              <a:t> </a:t>
            </a:r>
            <a:r>
              <a:rPr lang="el-GR" sz="1800" cap="all" dirty="0">
                <a:latin typeface="Cambria" pitchFamily="18" charset="0"/>
              </a:rPr>
              <a:t>ΤΟ ΕΝΕΡΓΕΙΑΚΟ ΣΥΣΤΗΜΑ</a:t>
            </a:r>
            <a:endParaRPr lang="el-GR" sz="800" cap="all" dirty="0">
              <a:latin typeface="Cambria" pitchFamily="18" charset="0"/>
            </a:endParaRPr>
          </a:p>
          <a:p>
            <a:endParaRPr lang="el-GR" sz="1100" dirty="0"/>
          </a:p>
        </p:txBody>
      </p:sp>
    </p:spTree>
    <p:extLst>
      <p:ext uri="{BB962C8B-B14F-4D97-AF65-F5344CB8AC3E}">
        <p14:creationId xmlns:p14="http://schemas.microsoft.com/office/powerpoint/2010/main" val="991339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490066"/>
          </a:xfrm>
        </p:spPr>
        <p:txBody>
          <a:bodyPr>
            <a:noAutofit/>
          </a:bodyPr>
          <a:lstStyle/>
          <a:p>
            <a:r>
              <a:rPr lang="el-GR" sz="2400" b="1" dirty="0" smtClean="0"/>
              <a:t>ΕΝΕΡΓΕΙΑ: Τα 10 ΜΕΤΡΑ του Ευρωπαϊκού Σχεδίου Δράσης</a:t>
            </a:r>
            <a:endParaRPr lang="el-GR" sz="2400" b="1" dirty="0"/>
          </a:p>
        </p:txBody>
      </p:sp>
      <p:sp>
        <p:nvSpPr>
          <p:cNvPr id="3" name="Content Placeholder 2"/>
          <p:cNvSpPr>
            <a:spLocks noGrp="1"/>
          </p:cNvSpPr>
          <p:nvPr>
            <p:ph idx="1"/>
          </p:nvPr>
        </p:nvSpPr>
        <p:spPr>
          <a:xfrm>
            <a:off x="0" y="764704"/>
            <a:ext cx="8964488" cy="5976664"/>
          </a:xfrm>
        </p:spPr>
        <p:txBody>
          <a:bodyPr>
            <a:noAutofit/>
          </a:bodyPr>
          <a:lstStyle/>
          <a:p>
            <a:pPr>
              <a:buFont typeface="+mj-lt"/>
              <a:buAutoNum type="arabicPeriod"/>
            </a:pPr>
            <a:r>
              <a:rPr lang="el-GR" sz="1800" dirty="0" smtClean="0">
                <a:latin typeface="Cambria" panose="02040503050406030204" pitchFamily="18" charset="0"/>
              </a:rPr>
              <a:t>Καλύτερη </a:t>
            </a:r>
            <a:r>
              <a:rPr lang="el-GR" sz="1800" dirty="0">
                <a:latin typeface="Cambria" panose="02040503050406030204" pitchFamily="18" charset="0"/>
              </a:rPr>
              <a:t>λειτουργία της Εσωτερικής Αγοράς Ενέργειας.</a:t>
            </a:r>
          </a:p>
          <a:p>
            <a:pPr lvl="0">
              <a:buFont typeface="+mj-lt"/>
              <a:buAutoNum type="arabicPeriod"/>
            </a:pPr>
            <a:r>
              <a:rPr lang="el-GR" sz="1800" dirty="0">
                <a:latin typeface="Cambria" panose="02040503050406030204" pitchFamily="18" charset="0"/>
              </a:rPr>
              <a:t>Διευκόλυνση των κρατών-μελών για ανάπτυξη αλληλεγγύης στην περίπτωση ενεργειακών κρίσεων ώστε να εξασφαλίζεται η ασφαλής τροφοδοσία με πετρέλαιο, φυσικό αέριο και ηλεκτρική ενέργεια. </a:t>
            </a:r>
          </a:p>
          <a:p>
            <a:pPr lvl="0">
              <a:buFont typeface="+mj-lt"/>
              <a:buAutoNum type="arabicPeriod"/>
            </a:pPr>
            <a:r>
              <a:rPr lang="el-GR" sz="1800" dirty="0">
                <a:latin typeface="Cambria" panose="02040503050406030204" pitchFamily="18" charset="0"/>
              </a:rPr>
              <a:t>Βελτίωση του Κοινοτικού </a:t>
            </a:r>
            <a:r>
              <a:rPr lang="el-GR" sz="1800" b="1" dirty="0">
                <a:latin typeface="Cambria" panose="02040503050406030204" pitchFamily="18" charset="0"/>
              </a:rPr>
              <a:t>Μηχανισμού Εμπορίας Εκπομπών </a:t>
            </a:r>
            <a:r>
              <a:rPr lang="el-GR" sz="1800" dirty="0">
                <a:latin typeface="Cambria" panose="02040503050406030204" pitchFamily="18" charset="0"/>
              </a:rPr>
              <a:t>Αερίου του θερμοκηπίου ώστε να μετατραπεί σε πραγματικό καταλύτη για τη μείωση εκπομπών CO</a:t>
            </a:r>
            <a:r>
              <a:rPr lang="el-GR" sz="1800" baseline="-25000" dirty="0">
                <a:latin typeface="Cambria" panose="02040503050406030204" pitchFamily="18" charset="0"/>
              </a:rPr>
              <a:t>2</a:t>
            </a:r>
            <a:r>
              <a:rPr lang="el-GR" sz="1800" dirty="0">
                <a:latin typeface="Cambria" panose="02040503050406030204" pitchFamily="18" charset="0"/>
              </a:rPr>
              <a:t> και τις επενδύσεις για καθαρή ενέργεια. </a:t>
            </a:r>
          </a:p>
          <a:p>
            <a:pPr lvl="0">
              <a:buFont typeface="+mj-lt"/>
              <a:buAutoNum type="arabicPeriod"/>
            </a:pPr>
            <a:r>
              <a:rPr lang="el-GR" sz="1800" dirty="0">
                <a:latin typeface="Cambria" panose="02040503050406030204" pitchFamily="18" charset="0"/>
              </a:rPr>
              <a:t>Ανάπτυξη προγράμματος </a:t>
            </a:r>
            <a:r>
              <a:rPr lang="el-GR" sz="1800" b="1" dirty="0">
                <a:latin typeface="Cambria" panose="02040503050406030204" pitchFamily="18" charset="0"/>
              </a:rPr>
              <a:t>εξοικονόμησης ενέργειας</a:t>
            </a:r>
            <a:r>
              <a:rPr lang="el-GR" sz="1800" dirty="0">
                <a:latin typeface="Cambria" panose="02040503050406030204" pitchFamily="18" charset="0"/>
              </a:rPr>
              <a:t> σε Ευρωπαϊκό, εθνικό και διεθνές επίπεδο</a:t>
            </a:r>
          </a:p>
          <a:p>
            <a:pPr lvl="0">
              <a:buFont typeface="+mj-lt"/>
              <a:buAutoNum type="arabicPeriod"/>
            </a:pPr>
            <a:r>
              <a:rPr lang="el-GR" sz="1800" dirty="0">
                <a:latin typeface="Cambria" panose="02040503050406030204" pitchFamily="18" charset="0"/>
              </a:rPr>
              <a:t>Αύξηση της χρήσης </a:t>
            </a:r>
            <a:r>
              <a:rPr lang="el-GR" sz="1800" b="1" dirty="0">
                <a:latin typeface="Cambria" panose="02040503050406030204" pitchFamily="18" charset="0"/>
              </a:rPr>
              <a:t>ανανεώσιμων πηγών ενέργειας</a:t>
            </a:r>
          </a:p>
          <a:p>
            <a:pPr lvl="0">
              <a:buFont typeface="+mj-lt"/>
              <a:buAutoNum type="arabicPeriod"/>
            </a:pPr>
            <a:r>
              <a:rPr lang="el-GR" sz="1800" dirty="0">
                <a:latin typeface="Cambria" panose="02040503050406030204" pitchFamily="18" charset="0"/>
              </a:rPr>
              <a:t>Ανάπτυξη Στρατηγικής για την Ενεργειακή </a:t>
            </a:r>
            <a:r>
              <a:rPr lang="el-GR" sz="1800" b="1" dirty="0">
                <a:latin typeface="Cambria" panose="02040503050406030204" pitchFamily="18" charset="0"/>
              </a:rPr>
              <a:t>Τεχνολογία</a:t>
            </a:r>
            <a:r>
              <a:rPr lang="el-GR" sz="1800" dirty="0">
                <a:latin typeface="Cambria" panose="02040503050406030204" pitchFamily="18" charset="0"/>
              </a:rPr>
              <a:t>.</a:t>
            </a:r>
          </a:p>
          <a:p>
            <a:pPr lvl="0">
              <a:buFont typeface="+mj-lt"/>
              <a:buAutoNum type="arabicPeriod"/>
            </a:pPr>
            <a:r>
              <a:rPr lang="el-GR" sz="1800" dirty="0">
                <a:latin typeface="Cambria" panose="02040503050406030204" pitchFamily="18" charset="0"/>
              </a:rPr>
              <a:t>Ανάπτυξη τεχνολογιών </a:t>
            </a:r>
            <a:r>
              <a:rPr lang="el-GR" sz="1800" b="1" dirty="0">
                <a:latin typeface="Cambria" panose="02040503050406030204" pitchFamily="18" charset="0"/>
              </a:rPr>
              <a:t>μετατροπής ορυκτών καυσίμων </a:t>
            </a:r>
            <a:r>
              <a:rPr lang="el-GR" sz="1800" dirty="0">
                <a:latin typeface="Cambria" panose="02040503050406030204" pitchFamily="18" charset="0"/>
              </a:rPr>
              <a:t>με χαμηλές εκπομπές CO</a:t>
            </a:r>
            <a:r>
              <a:rPr lang="el-GR" sz="1800" baseline="-25000" dirty="0">
                <a:latin typeface="Cambria" panose="02040503050406030204" pitchFamily="18" charset="0"/>
              </a:rPr>
              <a:t>2</a:t>
            </a:r>
            <a:r>
              <a:rPr lang="el-GR" sz="1800" dirty="0">
                <a:latin typeface="Cambria" panose="02040503050406030204" pitchFamily="18" charset="0"/>
              </a:rPr>
              <a:t> </a:t>
            </a:r>
          </a:p>
          <a:p>
            <a:pPr lvl="0">
              <a:buFont typeface="+mj-lt"/>
              <a:buAutoNum type="arabicPeriod"/>
            </a:pPr>
            <a:r>
              <a:rPr lang="el-GR" sz="1800" dirty="0">
                <a:latin typeface="Cambria" panose="02040503050406030204" pitchFamily="18" charset="0"/>
              </a:rPr>
              <a:t>Ανάπτυξη θεμάτων ασφάλειας και προστασίας από την χρήση της </a:t>
            </a:r>
            <a:r>
              <a:rPr lang="el-GR" sz="1800" b="1" dirty="0">
                <a:latin typeface="Cambria" panose="02040503050406030204" pitchFamily="18" charset="0"/>
              </a:rPr>
              <a:t>πυρηνικής</a:t>
            </a:r>
            <a:r>
              <a:rPr lang="el-GR" sz="1800" dirty="0">
                <a:latin typeface="Cambria" panose="02040503050406030204" pitchFamily="18" charset="0"/>
              </a:rPr>
              <a:t> ενέργειας.</a:t>
            </a:r>
          </a:p>
          <a:p>
            <a:pPr lvl="0">
              <a:buFont typeface="+mj-lt"/>
              <a:buAutoNum type="arabicPeriod"/>
            </a:pPr>
            <a:r>
              <a:rPr lang="el-GR" sz="1800" dirty="0">
                <a:latin typeface="Cambria" panose="02040503050406030204" pitchFamily="18" charset="0"/>
              </a:rPr>
              <a:t>Συμφωνία για μια </a:t>
            </a:r>
            <a:r>
              <a:rPr lang="el-GR" sz="1800" b="1" dirty="0">
                <a:latin typeface="Cambria" panose="02040503050406030204" pitchFamily="18" charset="0"/>
              </a:rPr>
              <a:t>διεθνή ενεργειακή πολιτική</a:t>
            </a:r>
            <a:r>
              <a:rPr lang="el-GR" sz="1800" dirty="0">
                <a:latin typeface="Cambria" panose="02040503050406030204" pitchFamily="18" charset="0"/>
              </a:rPr>
              <a:t> με κοινούς στόχους όπου θα ακολουθήσουν όλα τα κράτη μέλη</a:t>
            </a:r>
          </a:p>
          <a:p>
            <a:pPr lvl="0">
              <a:buFont typeface="+mj-lt"/>
              <a:buAutoNum type="arabicPeriod"/>
            </a:pPr>
            <a:r>
              <a:rPr lang="el-GR" sz="1800" dirty="0">
                <a:latin typeface="Cambria" panose="02040503050406030204" pitchFamily="18" charset="0"/>
              </a:rPr>
              <a:t>Βελτίωση της κατανόησης των </a:t>
            </a:r>
            <a:r>
              <a:rPr lang="el-GR" sz="1800" b="1" dirty="0">
                <a:latin typeface="Cambria" panose="02040503050406030204" pitchFamily="18" charset="0"/>
              </a:rPr>
              <a:t>ενεργειακών θεμάτων </a:t>
            </a:r>
            <a:r>
              <a:rPr lang="el-GR" sz="1800" dirty="0">
                <a:latin typeface="Cambria" panose="02040503050406030204" pitchFamily="18" charset="0"/>
              </a:rPr>
              <a:t>από τους Ευρωπαίους πολίτες- καταναλωτές </a:t>
            </a:r>
          </a:p>
          <a:p>
            <a:endParaRPr lang="el-GR" sz="1800" dirty="0">
              <a:latin typeface="Cambria" panose="02040503050406030204" pitchFamily="18" charset="0"/>
            </a:endParaRPr>
          </a:p>
        </p:txBody>
      </p:sp>
    </p:spTree>
    <p:extLst>
      <p:ext uri="{BB962C8B-B14F-4D97-AF65-F5344CB8AC3E}">
        <p14:creationId xmlns:p14="http://schemas.microsoft.com/office/powerpoint/2010/main" val="3170985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ΕΝΕΡΓΕΙΑΚΗ ΠΟΛΙΤΙΚΗ ΣΤΗΝ ΕΛΛΑΔΑ: ΚΥΡΙΟΙ ΑΞΟΝΕΣ</a:t>
            </a:r>
            <a:endParaRPr lang="el-GR" b="1" dirty="0"/>
          </a:p>
        </p:txBody>
      </p:sp>
      <p:sp>
        <p:nvSpPr>
          <p:cNvPr id="3" name="Content Placeholder 2"/>
          <p:cNvSpPr>
            <a:spLocks noGrp="1"/>
          </p:cNvSpPr>
          <p:nvPr>
            <p:ph idx="1"/>
          </p:nvPr>
        </p:nvSpPr>
        <p:spPr>
          <a:xfrm>
            <a:off x="251520" y="1556792"/>
            <a:ext cx="8640960" cy="3528392"/>
          </a:xfrm>
        </p:spPr>
        <p:txBody>
          <a:bodyPr>
            <a:normAutofit/>
          </a:bodyPr>
          <a:lstStyle/>
          <a:p>
            <a:pPr lvl="0"/>
            <a:r>
              <a:rPr lang="el-GR" dirty="0" smtClean="0"/>
              <a:t>Ασφάλεια </a:t>
            </a:r>
            <a:r>
              <a:rPr lang="el-GR" dirty="0"/>
              <a:t>ενεργειακού εφοδιασμού</a:t>
            </a:r>
          </a:p>
          <a:p>
            <a:pPr lvl="0"/>
            <a:r>
              <a:rPr lang="el-GR" dirty="0"/>
              <a:t>Διαφοροποίηση ενεργειακών πηγών</a:t>
            </a:r>
          </a:p>
          <a:p>
            <a:pPr lvl="0"/>
            <a:r>
              <a:rPr lang="el-GR" dirty="0"/>
              <a:t>Προστασία του περιβάλλοντος</a:t>
            </a:r>
          </a:p>
          <a:p>
            <a:pPr lvl="0"/>
            <a:endParaRPr lang="en-GB" dirty="0" smtClean="0"/>
          </a:p>
          <a:p>
            <a:pPr lvl="0"/>
            <a:r>
              <a:rPr lang="el-GR" dirty="0" smtClean="0"/>
              <a:t>Προώθηση </a:t>
            </a:r>
            <a:r>
              <a:rPr lang="el-GR" dirty="0"/>
              <a:t>της παραγωγικότητας και της ανταγωνιστικότητας μέσω ενεργειακών επενδύσεων καθαρών ενεργειακών τεχνολογιών εξασφαλίζοντας παράλληλα την περιφερειακή ανάπτυξη</a:t>
            </a:r>
            <a:r>
              <a:rPr lang="el-GR" dirty="0" smtClean="0"/>
              <a:t>.</a:t>
            </a:r>
            <a:endParaRPr lang="el-GR" dirty="0"/>
          </a:p>
        </p:txBody>
      </p:sp>
    </p:spTree>
    <p:extLst>
      <p:ext uri="{BB962C8B-B14F-4D97-AF65-F5344CB8AC3E}">
        <p14:creationId xmlns:p14="http://schemas.microsoft.com/office/powerpoint/2010/main" val="525818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l-GR" sz="2800" b="1" dirty="0" smtClean="0"/>
              <a:t>ΣΤΟΧΟΙ ΕΝΕΡΓΕΙΑΚΗΣ ΠΟΛΙΤΙΚΗΣ</a:t>
            </a:r>
            <a:endParaRPr lang="el-GR" sz="2800" b="1" dirty="0"/>
          </a:p>
        </p:txBody>
      </p:sp>
      <p:sp>
        <p:nvSpPr>
          <p:cNvPr id="3" name="Content Placeholder 2"/>
          <p:cNvSpPr>
            <a:spLocks noGrp="1"/>
          </p:cNvSpPr>
          <p:nvPr>
            <p:ph idx="1"/>
          </p:nvPr>
        </p:nvSpPr>
        <p:spPr>
          <a:xfrm>
            <a:off x="0" y="785794"/>
            <a:ext cx="8686800" cy="5715040"/>
          </a:xfrm>
        </p:spPr>
        <p:txBody>
          <a:bodyPr>
            <a:noAutofit/>
          </a:bodyPr>
          <a:lstStyle/>
          <a:p>
            <a:pPr>
              <a:buFont typeface="+mj-lt"/>
              <a:buAutoNum type="arabicPeriod"/>
            </a:pPr>
            <a:r>
              <a:rPr lang="el-GR" sz="1600" dirty="0" smtClean="0"/>
              <a:t>Διασφάλιση </a:t>
            </a:r>
            <a:r>
              <a:rPr lang="el-GR" sz="1600" dirty="0"/>
              <a:t>της ασφαλούς ενεργειακής τροφοδοσίας της ενεργειακής αγοράς, με υψηλής ποιότητας προϊόντα στις καλύτερες δυνατές τιμές</a:t>
            </a:r>
            <a:r>
              <a:rPr lang="el-GR" sz="1600" dirty="0" smtClean="0"/>
              <a:t>.</a:t>
            </a:r>
          </a:p>
          <a:p>
            <a:pPr>
              <a:buFont typeface="+mj-lt"/>
              <a:buAutoNum type="arabicPeriod"/>
            </a:pPr>
            <a:endParaRPr lang="el-GR" sz="1600" dirty="0"/>
          </a:p>
          <a:p>
            <a:pPr>
              <a:buFont typeface="+mj-lt"/>
              <a:buAutoNum type="arabicPeriod"/>
            </a:pPr>
            <a:r>
              <a:rPr lang="el-GR" sz="1600" dirty="0" smtClean="0"/>
              <a:t>Μείωση </a:t>
            </a:r>
            <a:r>
              <a:rPr lang="el-GR" sz="1600" dirty="0"/>
              <a:t>της πετρελαϊκής εξάρτησης της χώρας και σταδιακή υποκατάσταση του πετρελαίου από το Φυσικό Αέριο</a:t>
            </a:r>
          </a:p>
          <a:p>
            <a:pPr>
              <a:buFont typeface="+mj-lt"/>
              <a:buAutoNum type="arabicPeriod"/>
            </a:pPr>
            <a:r>
              <a:rPr lang="el-GR" sz="1600" dirty="0" smtClean="0"/>
              <a:t>Ενίσχυση </a:t>
            </a:r>
            <a:r>
              <a:rPr lang="el-GR" sz="1600" dirty="0"/>
              <a:t>του συστήματος παραγωγής, μεταφοράς και διανομής ηλεκτρικής ενέργειας.</a:t>
            </a:r>
          </a:p>
          <a:p>
            <a:pPr>
              <a:buFont typeface="+mj-lt"/>
              <a:buAutoNum type="arabicPeriod"/>
            </a:pPr>
            <a:r>
              <a:rPr lang="el-GR" sz="1600" dirty="0" smtClean="0"/>
              <a:t>Αύξηση </a:t>
            </a:r>
            <a:r>
              <a:rPr lang="el-GR" sz="1600" dirty="0"/>
              <a:t>της συμμετοχής των Ανανεώσιμων Πηγών Ενέργειας και των βιοκαυσίμων στο ενεργειακό σύστημα. </a:t>
            </a:r>
          </a:p>
          <a:p>
            <a:pPr>
              <a:buFont typeface="+mj-lt"/>
              <a:buAutoNum type="arabicPeriod"/>
            </a:pPr>
            <a:r>
              <a:rPr lang="el-GR" sz="1600" dirty="0" smtClean="0"/>
              <a:t>Επέκταση </a:t>
            </a:r>
            <a:r>
              <a:rPr lang="el-GR" sz="1600" dirty="0"/>
              <a:t>της χρήσης Φυσικού Αερίου με την ανάπτυξη νέων δικτύων μεταφοράς και διανομής.</a:t>
            </a:r>
          </a:p>
          <a:p>
            <a:pPr>
              <a:buFont typeface="+mj-lt"/>
              <a:buAutoNum type="arabicPeriod"/>
            </a:pPr>
            <a:r>
              <a:rPr lang="el-GR" sz="1600" dirty="0" smtClean="0"/>
              <a:t>Απελευθέρωση </a:t>
            </a:r>
            <a:r>
              <a:rPr lang="el-GR" sz="1600" dirty="0"/>
              <a:t>των αγορών ηλεκτρισμού και Φυσικού Αερίου. </a:t>
            </a:r>
          </a:p>
          <a:p>
            <a:pPr>
              <a:buFont typeface="+mj-lt"/>
              <a:buAutoNum type="arabicPeriod"/>
            </a:pPr>
            <a:r>
              <a:rPr lang="el-GR" sz="1600" dirty="0" smtClean="0"/>
              <a:t>Ενίσχυση </a:t>
            </a:r>
            <a:r>
              <a:rPr lang="el-GR" sz="1600" dirty="0"/>
              <a:t>των διεθνών διασυνδέσεων της χώρας, στους τομείς του φυσικού αερίου, του πετρελαίου και του ηλεκτρισμού, με σκοπό να καταστεί η Ελλάδα σύγχρονο διεθνές διαμετακομιστικό κέντρο ενέργειας. </a:t>
            </a:r>
          </a:p>
          <a:p>
            <a:pPr>
              <a:buFont typeface="+mj-lt"/>
              <a:buAutoNum type="arabicPeriod"/>
            </a:pPr>
            <a:r>
              <a:rPr lang="el-GR" sz="1600" dirty="0" smtClean="0"/>
              <a:t>Επέκταση </a:t>
            </a:r>
            <a:r>
              <a:rPr lang="el-GR" sz="1600" dirty="0"/>
              <a:t>των ελέγχων σε όλους τους κρίκους της αλυσίδας της αγοράς πετρελαιοειδών, με σκοπό την ε</a:t>
            </a:r>
            <a:r>
              <a:rPr lang="el-GR" sz="1600" dirty="0" smtClean="0"/>
              <a:t>νίσχυση </a:t>
            </a:r>
            <a:r>
              <a:rPr lang="el-GR" sz="1600" dirty="0"/>
              <a:t>του ανταγωνισμού.</a:t>
            </a:r>
          </a:p>
          <a:p>
            <a:pPr>
              <a:buFont typeface="+mj-lt"/>
              <a:buAutoNum type="arabicPeriod"/>
            </a:pPr>
            <a:r>
              <a:rPr lang="el-GR" sz="1600" dirty="0" smtClean="0"/>
              <a:t>Υλοποίηση </a:t>
            </a:r>
            <a:r>
              <a:rPr lang="el-GR" sz="1600" dirty="0"/>
              <a:t>των ενεργειακών υποδομών και των ιδιωτικών ενεργειακών επενδύσεων μέσω χρηματοδοτικών εργαλείων. </a:t>
            </a:r>
          </a:p>
          <a:p>
            <a:pPr>
              <a:buFont typeface="+mj-lt"/>
              <a:buAutoNum type="arabicPeriod"/>
            </a:pPr>
            <a:r>
              <a:rPr lang="el-GR" sz="1600" dirty="0" smtClean="0"/>
              <a:t>Την </a:t>
            </a:r>
            <a:r>
              <a:rPr lang="el-GR" sz="1600" dirty="0"/>
              <a:t>κατάρτιση Μακροχρόνιου Ενεργειακού Σχεδιασμού με ορίζοντα το 2020.</a:t>
            </a:r>
          </a:p>
          <a:p>
            <a:endParaRPr lang="el-GR" sz="1000" dirty="0"/>
          </a:p>
        </p:txBody>
      </p:sp>
    </p:spTree>
    <p:extLst>
      <p:ext uri="{BB962C8B-B14F-4D97-AF65-F5344CB8AC3E}">
        <p14:creationId xmlns:p14="http://schemas.microsoft.com/office/powerpoint/2010/main" val="1942692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ΘΕΣΜΙΚΟ ΠΛΑΙΣΙΟ</a:t>
            </a:r>
            <a:endParaRPr lang="el-GR" dirty="0"/>
          </a:p>
        </p:txBody>
      </p:sp>
      <p:sp>
        <p:nvSpPr>
          <p:cNvPr id="3" name="Content Placeholder 2"/>
          <p:cNvSpPr>
            <a:spLocks noGrp="1"/>
          </p:cNvSpPr>
          <p:nvPr>
            <p:ph idx="1"/>
          </p:nvPr>
        </p:nvSpPr>
        <p:spPr/>
        <p:txBody>
          <a:bodyPr>
            <a:normAutofit/>
          </a:bodyPr>
          <a:lstStyle/>
          <a:p>
            <a:r>
              <a:rPr lang="el-GR" dirty="0" smtClean="0"/>
              <a:t>ΗΛΕΚΤΡΙΣΜΟΣ</a:t>
            </a:r>
          </a:p>
          <a:p>
            <a:r>
              <a:rPr lang="el-GR" dirty="0" smtClean="0"/>
              <a:t>ΑΓΟΡΑ ΦΥΣΙΚΟΥ ΑΕΡΙΟΥ</a:t>
            </a:r>
          </a:p>
          <a:p>
            <a:r>
              <a:rPr lang="el-GR" dirty="0" smtClean="0"/>
              <a:t>ΑΓΟΡΑ ΠΕΤΡΕΛΑΙΟΕΙΔΩΝ</a:t>
            </a:r>
          </a:p>
          <a:p>
            <a:r>
              <a:rPr lang="el-GR" dirty="0" smtClean="0"/>
              <a:t>ΕΜΠΟΡΙΑ ΑΕΡΙΩΝ ΦΘ</a:t>
            </a:r>
          </a:p>
          <a:p>
            <a:r>
              <a:rPr lang="el-GR" dirty="0" smtClean="0"/>
              <a:t>ΑΠΕ ΚΑΙ ΣΥΜΠΑΡΑΓΩΓΗ</a:t>
            </a:r>
          </a:p>
          <a:p>
            <a:r>
              <a:rPr lang="el-GR" dirty="0" smtClean="0"/>
              <a:t>ΕΞΟΙΚΟΝΟΜΗΣΗ</a:t>
            </a:r>
          </a:p>
          <a:p>
            <a:r>
              <a:rPr lang="el-GR" dirty="0" smtClean="0"/>
              <a:t>ΜΑΚΡΟΧΡΟΝΙΟΣ ΣΧΕΔΙΑΣΜΟΣ – ΣΥΜΒΟΥΛΙΟ ΕΘΝΙΚΗΣ ΕΝΕΡΓΕΙΑΚΗΣ ΣΤΡΑΤΗΓΙΚΗΣ</a:t>
            </a:r>
            <a:endParaRPr lang="el-GR" dirty="0"/>
          </a:p>
        </p:txBody>
      </p:sp>
    </p:spTree>
    <p:extLst>
      <p:ext uri="{BB962C8B-B14F-4D97-AF65-F5344CB8AC3E}">
        <p14:creationId xmlns:p14="http://schemas.microsoft.com/office/powerpoint/2010/main" val="2119100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ΟΙΚΟΝΟΜΙΑ</a:t>
            </a:r>
            <a:endParaRPr lang="el-GR" dirty="0"/>
          </a:p>
        </p:txBody>
      </p:sp>
      <p:sp>
        <p:nvSpPr>
          <p:cNvPr id="3" name="Content Placeholder 2"/>
          <p:cNvSpPr>
            <a:spLocks noGrp="1"/>
          </p:cNvSpPr>
          <p:nvPr>
            <p:ph idx="1"/>
          </p:nvPr>
        </p:nvSpPr>
        <p:spPr>
          <a:xfrm>
            <a:off x="0" y="1600200"/>
            <a:ext cx="8964488" cy="4525963"/>
          </a:xfrm>
        </p:spPr>
        <p:txBody>
          <a:bodyPr/>
          <a:lstStyle/>
          <a:p>
            <a:r>
              <a:rPr lang="el-GR" dirty="0" smtClean="0"/>
              <a:t>ΕΠΙΧΕΙΡΗΣΙΑΚΟ ΠΡΟΓΡΑΜΜΑ ΑΝΤΑΓΩΝΙΣΤΙΚΟΤΗΤΑΣ</a:t>
            </a:r>
          </a:p>
          <a:p>
            <a:endParaRPr lang="el-GR" dirty="0"/>
          </a:p>
          <a:p>
            <a:r>
              <a:rPr lang="el-GR" b="1" dirty="0"/>
              <a:t>Δημοσιεύτηκε ο νόμος για τη διαχείριση του Εταιρικού Συμφώνου για το Πλαίσιο Ανάπτυξης (ΕΣΠΑ) 2014-2020</a:t>
            </a:r>
            <a:endParaRPr lang="el-GR" dirty="0"/>
          </a:p>
          <a:p>
            <a:r>
              <a:rPr lang="el-GR" dirty="0"/>
              <a:t>Ο Νόμος 4314/2014 (ΦΕΚ 265/Α/23.12.2014 - Μέρος Ι &amp; ΙΙ) περιλαμβάνει τις ρυθμίσεις για τη διαχείριση, τον έλεγχο και την εφαρμογή αναπτυξιακών παρεμβάσεων στο πλαίσιο του Εταιρικού Συμφώνου για το Πλαίσιο Ανάπτυξης (ΕΣΠΑ) για την προγραμματική περίοδο 2014-2020.</a:t>
            </a:r>
          </a:p>
          <a:p>
            <a:endParaRPr lang="el-GR" dirty="0" smtClean="0"/>
          </a:p>
          <a:p>
            <a:endParaRPr lang="el-GR" dirty="0"/>
          </a:p>
        </p:txBody>
      </p:sp>
    </p:spTree>
    <p:extLst>
      <p:ext uri="{BB962C8B-B14F-4D97-AF65-F5344CB8AC3E}">
        <p14:creationId xmlns:p14="http://schemas.microsoft.com/office/powerpoint/2010/main" val="1347949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ΠΡΩΤΟΒΟΥΛΙΕΣ ΕΛΛΑΔΑΣ</a:t>
            </a:r>
            <a:endParaRPr lang="el-GR" dirty="0"/>
          </a:p>
        </p:txBody>
      </p:sp>
      <p:sp>
        <p:nvSpPr>
          <p:cNvPr id="3" name="Content Placeholder 2"/>
          <p:cNvSpPr>
            <a:spLocks noGrp="1"/>
          </p:cNvSpPr>
          <p:nvPr>
            <p:ph idx="1"/>
          </p:nvPr>
        </p:nvSpPr>
        <p:spPr>
          <a:xfrm>
            <a:off x="457200" y="979301"/>
            <a:ext cx="8229600" cy="2448272"/>
          </a:xfrm>
        </p:spPr>
        <p:txBody>
          <a:bodyPr/>
          <a:lstStyle/>
          <a:p>
            <a:r>
              <a:rPr lang="el-GR" dirty="0" smtClean="0"/>
              <a:t>ΑΓΩΓΟΣ ΦΥΣΙΚΟΥ ΑΕΡΙΟΥ ΕΛΛΑΔΑΣ ΤΟΥΡΚΙΑΣ</a:t>
            </a:r>
          </a:p>
          <a:p>
            <a:r>
              <a:rPr lang="el-GR" dirty="0" smtClean="0"/>
              <a:t>ΑΓΩΓΟΣ ΦΥΣΙΚΟΥ ΑΕΡΙΟΥ ΕΛΛΑΔΑΣ ΙΤΑΛΙΑΣ</a:t>
            </a:r>
          </a:p>
          <a:p>
            <a:r>
              <a:rPr lang="el-GR" dirty="0" smtClean="0"/>
              <a:t>ΑΓΩΓΟΣ ΠΕΤΡΕΛΑΙΟΥ ΜΠΟΥΡΓΚΑΣ ΑΛΕΞΑΝΔΡΟΥΠΟΛΗ</a:t>
            </a:r>
          </a:p>
          <a:p>
            <a:r>
              <a:rPr lang="el-GR" dirty="0" smtClean="0"/>
              <a:t>ΕΝΕΡΓΕΙΑΚΗ ΚΟΙΝΟΤΗΤΑ ΧΩΡΩΝ Ν</a:t>
            </a:r>
            <a:r>
              <a:rPr lang="en-GB" dirty="0" smtClean="0"/>
              <a:t>.</a:t>
            </a:r>
            <a:r>
              <a:rPr lang="el-GR" dirty="0" smtClean="0"/>
              <a:t>Α</a:t>
            </a:r>
            <a:r>
              <a:rPr lang="en-GB" dirty="0" smtClean="0"/>
              <a:t>.</a:t>
            </a:r>
            <a:r>
              <a:rPr lang="el-GR" dirty="0" smtClean="0"/>
              <a:t> ΕΥΡΩΠΗΣ</a:t>
            </a:r>
          </a:p>
          <a:p>
            <a:r>
              <a:rPr lang="el-GR" dirty="0" smtClean="0"/>
              <a:t>ΣΥΜΦΩΝΙΕΣ</a:t>
            </a:r>
            <a:endParaRPr lang="el-GR" dirty="0"/>
          </a:p>
        </p:txBody>
      </p:sp>
      <p:pic>
        <p:nvPicPr>
          <p:cNvPr id="1026" name="Picture 2" descr="https://www.americansecurityproject.org/wp-content/uploads/2013/06/SD_export_routes_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2" y="3173002"/>
            <a:ext cx="9166662" cy="3684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qzprod.files.wordpress.com/2013/06/baku_pipelines.png?w=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7" y="1549572"/>
            <a:ext cx="9166662" cy="5308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zczesniak.pl/gif/Burgas-Alexandroupolis_Stratf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5" y="-61167"/>
            <a:ext cx="7187678" cy="693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ΝΟΜΟΘΕΤΙΚΟ ΠΛΑΙΣΙΟ</a:t>
            </a:r>
            <a:endParaRPr lang="el-GR" dirty="0"/>
          </a:p>
        </p:txBody>
      </p:sp>
      <p:sp>
        <p:nvSpPr>
          <p:cNvPr id="3" name="Content Placeholder 2"/>
          <p:cNvSpPr>
            <a:spLocks noGrp="1"/>
          </p:cNvSpPr>
          <p:nvPr>
            <p:ph idx="1"/>
          </p:nvPr>
        </p:nvSpPr>
        <p:spPr/>
        <p:txBody>
          <a:bodyPr/>
          <a:lstStyle/>
          <a:p>
            <a:r>
              <a:rPr lang="el-GR" dirty="0" smtClean="0"/>
              <a:t>ΑΠΕΛΕΥΘΕΡΩΣΗ ΑΓΟΡΑΣ ΗΛΕΚΤΡΙΣΜΟΥ</a:t>
            </a:r>
          </a:p>
          <a:p>
            <a:r>
              <a:rPr lang="el-GR" dirty="0" smtClean="0"/>
              <a:t>ΠΑΡΑΓΩΓΗ – ΜΕΤΑΦΟΡΑ – ΔΙΑΝΟΜΗ</a:t>
            </a:r>
          </a:p>
          <a:p>
            <a:r>
              <a:rPr lang="el-GR" dirty="0" smtClean="0"/>
              <a:t>ΜΗ ΔΙΑΣΥΝΔΕΔΕΜΕΝΑ ΝΗΣΙΑ</a:t>
            </a:r>
          </a:p>
          <a:p>
            <a:r>
              <a:rPr lang="el-GR" dirty="0" smtClean="0"/>
              <a:t>ΤΙΜΟΛΟΓΙΑ</a:t>
            </a:r>
          </a:p>
          <a:p>
            <a:r>
              <a:rPr lang="el-GR" dirty="0" smtClean="0"/>
              <a:t>ΑΠΕ ΚΑΙ ΣΥΜΠΑΡΑΓΩΓΗ</a:t>
            </a:r>
          </a:p>
          <a:p>
            <a:r>
              <a:rPr lang="el-GR" dirty="0" smtClean="0"/>
              <a:t>ΕΞΟΙΚΟΝΟΜΗΣΗ</a:t>
            </a:r>
          </a:p>
          <a:p>
            <a:endParaRPr lang="el-GR" dirty="0" smtClean="0"/>
          </a:p>
          <a:p>
            <a:endParaRPr lang="el-GR" dirty="0"/>
          </a:p>
        </p:txBody>
      </p:sp>
    </p:spTree>
    <p:extLst>
      <p:ext uri="{BB962C8B-B14F-4D97-AF65-F5344CB8AC3E}">
        <p14:creationId xmlns:p14="http://schemas.microsoft.com/office/powerpoint/2010/main" val="18315015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ΕΛΛΑΔΑ ΚΑΙ ΑΕΠ : ΚΥΡΙΑ ΜΕΓΕΘΗ</a:t>
            </a:r>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145673" y="1052736"/>
            <a:ext cx="8934729" cy="5472608"/>
          </a:xfrm>
          <a:prstGeom prst="rect">
            <a:avLst/>
          </a:prstGeom>
          <a:noFill/>
          <a:ln w="9525">
            <a:noFill/>
            <a:miter lim="800000"/>
            <a:headEnd/>
            <a:tailEnd/>
          </a:ln>
        </p:spPr>
      </p:pic>
    </p:spTree>
    <p:extLst>
      <p:ext uri="{BB962C8B-B14F-4D97-AF65-F5344CB8AC3E}">
        <p14:creationId xmlns:p14="http://schemas.microsoft.com/office/powerpoint/2010/main" val="400714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Το Ενεργειακό Δίκτυο</a:t>
            </a:r>
            <a:endParaRPr lang="en-GB" sz="3600" dirty="0"/>
          </a:p>
        </p:txBody>
      </p:sp>
      <p:sp>
        <p:nvSpPr>
          <p:cNvPr id="3" name="Content Placeholder 2"/>
          <p:cNvSpPr>
            <a:spLocks noGrp="1"/>
          </p:cNvSpPr>
          <p:nvPr>
            <p:ph idx="1"/>
          </p:nvPr>
        </p:nvSpPr>
        <p:spPr>
          <a:xfrm>
            <a:off x="251520" y="980728"/>
            <a:ext cx="8640960" cy="5184576"/>
          </a:xfrm>
        </p:spPr>
        <p:txBody>
          <a:bodyPr>
            <a:noAutofit/>
          </a:bodyPr>
          <a:lstStyle/>
          <a:p>
            <a:r>
              <a:rPr lang="el-GR" sz="3200" dirty="0" smtClean="0"/>
              <a:t>Το Ενεργειακό Δίκτυο εκφράζει μια σχηματική απεικόνιση του πραγματικού ενεργειακού συστήματος.</a:t>
            </a:r>
          </a:p>
          <a:p>
            <a:r>
              <a:rPr lang="el-GR" sz="3200" dirty="0" smtClean="0"/>
              <a:t>Μπορεί να αποτελέσει ένα από τα εργαλεία</a:t>
            </a:r>
            <a:r>
              <a:rPr lang="en-GB" sz="3200" dirty="0" smtClean="0"/>
              <a:t> </a:t>
            </a:r>
            <a:r>
              <a:rPr lang="el-GR" sz="3200" dirty="0" smtClean="0"/>
              <a:t>: </a:t>
            </a:r>
          </a:p>
          <a:p>
            <a:pPr lvl="1"/>
            <a:r>
              <a:rPr lang="el-GR" sz="2800" dirty="0" smtClean="0"/>
              <a:t>μοντελοποίησης, </a:t>
            </a:r>
          </a:p>
          <a:p>
            <a:pPr lvl="1"/>
            <a:r>
              <a:rPr lang="el-GR" sz="2800" dirty="0" err="1" smtClean="0"/>
              <a:t>σεναριακής</a:t>
            </a:r>
            <a:r>
              <a:rPr lang="el-GR" sz="2800" dirty="0" smtClean="0"/>
              <a:t> ανάπτυξης και </a:t>
            </a:r>
          </a:p>
          <a:p>
            <a:pPr lvl="1"/>
            <a:r>
              <a:rPr lang="el-GR" sz="2800" dirty="0" smtClean="0"/>
              <a:t>βάση</a:t>
            </a:r>
            <a:r>
              <a:rPr lang="el-GR" sz="2800" dirty="0"/>
              <a:t>ς</a:t>
            </a:r>
            <a:r>
              <a:rPr lang="el-GR" sz="2800" dirty="0" smtClean="0"/>
              <a:t> υπολογισμών για </a:t>
            </a:r>
          </a:p>
          <a:p>
            <a:pPr lvl="2"/>
            <a:r>
              <a:rPr lang="el-GR" sz="2800" dirty="0" smtClean="0"/>
              <a:t>ροές ενέργειας, </a:t>
            </a:r>
          </a:p>
          <a:p>
            <a:pPr lvl="2"/>
            <a:r>
              <a:rPr lang="el-GR" sz="2800" dirty="0" smtClean="0"/>
              <a:t>εκπομπές ρύπων, </a:t>
            </a:r>
          </a:p>
          <a:p>
            <a:pPr lvl="2"/>
            <a:r>
              <a:rPr lang="el-GR" sz="2800" dirty="0" smtClean="0"/>
              <a:t>διείσδυση τεχνολογιών, …</a:t>
            </a:r>
          </a:p>
        </p:txBody>
      </p:sp>
    </p:spTree>
    <p:extLst>
      <p:ext uri="{BB962C8B-B14F-4D97-AF65-F5344CB8AC3E}">
        <p14:creationId xmlns:p14="http://schemas.microsoft.com/office/powerpoint/2010/main" val="494500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ΕΛΛΑΔΑ: ΔΕΙΚΤΕΣ ΠΡΟΣΤΙΘΕΜΕΝΗΣ ΑΞΙΑΣ</a:t>
            </a:r>
            <a:endParaRPr lang="el-GR" dirty="0"/>
          </a:p>
        </p:txBody>
      </p:sp>
      <p:pic>
        <p:nvPicPr>
          <p:cNvPr id="2050" name="Picture 2"/>
          <p:cNvPicPr>
            <a:picLocks noChangeAspect="1" noChangeArrowheads="1"/>
          </p:cNvPicPr>
          <p:nvPr/>
        </p:nvPicPr>
        <p:blipFill>
          <a:blip r:embed="rId3" cstate="print"/>
          <a:srcRect/>
          <a:stretch>
            <a:fillRect/>
          </a:stretch>
        </p:blipFill>
        <p:spPr bwMode="auto">
          <a:xfrm>
            <a:off x="-252536" y="1357298"/>
            <a:ext cx="8980596" cy="5500702"/>
          </a:xfrm>
          <a:prstGeom prst="rect">
            <a:avLst/>
          </a:prstGeom>
          <a:noFill/>
          <a:ln w="9525">
            <a:noFill/>
            <a:miter lim="800000"/>
            <a:headEnd/>
            <a:tailEnd/>
          </a:ln>
        </p:spPr>
      </p:pic>
    </p:spTree>
    <p:extLst>
      <p:ext uri="{BB962C8B-B14F-4D97-AF65-F5344CB8AC3E}">
        <p14:creationId xmlns:p14="http://schemas.microsoft.com/office/powerpoint/2010/main" val="1998590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ΕΛΛΑΔΑ : ΕΞΕΛΙΞΗ ΕΝΕΡΓΕΙΑΚΗΣ ΠΡΟΣΦΟΡΑΣ</a:t>
            </a:r>
            <a:endParaRPr lang="el-GR" dirty="0"/>
          </a:p>
        </p:txBody>
      </p:sp>
      <p:sp>
        <p:nvSpPr>
          <p:cNvPr id="3" name="Content Placeholder 2"/>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3" cstate="print"/>
          <a:srcRect/>
          <a:stretch>
            <a:fillRect/>
          </a:stretch>
        </p:blipFill>
        <p:spPr bwMode="auto">
          <a:xfrm>
            <a:off x="0" y="820458"/>
            <a:ext cx="8964488" cy="6054007"/>
          </a:xfrm>
          <a:prstGeom prst="rect">
            <a:avLst/>
          </a:prstGeom>
          <a:noFill/>
          <a:ln w="9525">
            <a:noFill/>
            <a:miter lim="800000"/>
            <a:headEnd/>
            <a:tailEnd/>
          </a:ln>
        </p:spPr>
      </p:pic>
    </p:spTree>
    <p:extLst>
      <p:ext uri="{BB962C8B-B14F-4D97-AF65-F5344CB8AC3E}">
        <p14:creationId xmlns:p14="http://schemas.microsoft.com/office/powerpoint/2010/main" val="1567000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ΕΛΛΑΔΑ : ΕΞΕΛΙΞΗ ΤΕΛΙΚΗΣ ΚΑΤΑΝΑΛΩΣΗΣ</a:t>
            </a:r>
            <a:endParaRPr lang="el-GR" dirty="0"/>
          </a:p>
        </p:txBody>
      </p:sp>
      <p:sp>
        <p:nvSpPr>
          <p:cNvPr id="3" name="Content Placeholder 2"/>
          <p:cNvSpPr>
            <a:spLocks noGrp="1"/>
          </p:cNvSpPr>
          <p:nvPr>
            <p:ph idx="1"/>
          </p:nvPr>
        </p:nvSpPr>
        <p:spPr>
          <a:xfrm>
            <a:off x="485720" y="5229200"/>
            <a:ext cx="8229600" cy="1164172"/>
          </a:xfrm>
        </p:spPr>
        <p:txBody>
          <a:bodyPr>
            <a:normAutofit fontScale="70000" lnSpcReduction="20000"/>
          </a:bodyPr>
          <a:lstStyle/>
          <a:p>
            <a:r>
              <a:rPr lang="el-GR" dirty="0" smtClean="0"/>
              <a:t>ΜΗ ΕΝΕΡΓΕΙΑΚΕΣ ΧΡΗΣΕΙΣ</a:t>
            </a:r>
          </a:p>
          <a:p>
            <a:r>
              <a:rPr lang="el-GR" dirty="0" smtClean="0"/>
              <a:t>ΚΤΙΡΙΑΚΟΣ ΤΟΜΕΑΣ</a:t>
            </a:r>
          </a:p>
          <a:p>
            <a:r>
              <a:rPr lang="el-GR" dirty="0" smtClean="0"/>
              <a:t>ΜΕΤΑΦΟΡΕΣ</a:t>
            </a:r>
          </a:p>
          <a:p>
            <a:r>
              <a:rPr lang="el-GR" dirty="0" smtClean="0"/>
              <a:t>ΒΙΟΜΗΧΑΝΙΑ</a:t>
            </a:r>
            <a:endParaRPr lang="en-GB" dirty="0"/>
          </a:p>
        </p:txBody>
      </p:sp>
      <p:grpSp>
        <p:nvGrpSpPr>
          <p:cNvPr id="4102" name="Group 6"/>
          <p:cNvGrpSpPr>
            <a:grpSpLocks noChangeAspect="1"/>
          </p:cNvGrpSpPr>
          <p:nvPr/>
        </p:nvGrpSpPr>
        <p:grpSpPr bwMode="auto">
          <a:xfrm>
            <a:off x="85468" y="1051268"/>
            <a:ext cx="9066010" cy="3866941"/>
            <a:chOff x="0" y="0"/>
            <a:chExt cx="9630" cy="4107"/>
          </a:xfrm>
        </p:grpSpPr>
        <p:sp>
          <p:nvSpPr>
            <p:cNvPr id="4103" name="AutoShape 7"/>
            <p:cNvSpPr>
              <a:spLocks noChangeAspect="1" noChangeArrowheads="1"/>
            </p:cNvSpPr>
            <p:nvPr/>
          </p:nvSpPr>
          <p:spPr bwMode="auto">
            <a:xfrm>
              <a:off x="0" y="0"/>
              <a:ext cx="9630" cy="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4" name="Rectangle 8"/>
            <p:cNvSpPr>
              <a:spLocks noChangeArrowheads="1"/>
            </p:cNvSpPr>
            <p:nvPr/>
          </p:nvSpPr>
          <p:spPr bwMode="auto">
            <a:xfrm>
              <a:off x="56" y="56"/>
              <a:ext cx="9507" cy="3908"/>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5" name="Rectangle 9"/>
            <p:cNvSpPr>
              <a:spLocks noChangeArrowheads="1"/>
            </p:cNvSpPr>
            <p:nvPr/>
          </p:nvSpPr>
          <p:spPr bwMode="auto">
            <a:xfrm>
              <a:off x="875" y="404"/>
              <a:ext cx="8699" cy="32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6" name="Line 10"/>
            <p:cNvSpPr>
              <a:spLocks noChangeShapeType="1"/>
            </p:cNvSpPr>
            <p:nvPr/>
          </p:nvSpPr>
          <p:spPr bwMode="auto">
            <a:xfrm>
              <a:off x="875" y="2965"/>
              <a:ext cx="869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07" name="Line 11"/>
            <p:cNvSpPr>
              <a:spLocks noChangeShapeType="1"/>
            </p:cNvSpPr>
            <p:nvPr/>
          </p:nvSpPr>
          <p:spPr bwMode="auto">
            <a:xfrm>
              <a:off x="875" y="2325"/>
              <a:ext cx="869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08" name="Line 12"/>
            <p:cNvSpPr>
              <a:spLocks noChangeShapeType="1"/>
            </p:cNvSpPr>
            <p:nvPr/>
          </p:nvSpPr>
          <p:spPr bwMode="auto">
            <a:xfrm>
              <a:off x="875" y="1684"/>
              <a:ext cx="869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09" name="Line 13"/>
            <p:cNvSpPr>
              <a:spLocks noChangeShapeType="1"/>
            </p:cNvSpPr>
            <p:nvPr/>
          </p:nvSpPr>
          <p:spPr bwMode="auto">
            <a:xfrm>
              <a:off x="875" y="1044"/>
              <a:ext cx="869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10" name="Line 14"/>
            <p:cNvSpPr>
              <a:spLocks noChangeShapeType="1"/>
            </p:cNvSpPr>
            <p:nvPr/>
          </p:nvSpPr>
          <p:spPr bwMode="auto">
            <a:xfrm>
              <a:off x="875" y="404"/>
              <a:ext cx="869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11" name="Rectangle 15"/>
            <p:cNvSpPr>
              <a:spLocks noChangeArrowheads="1"/>
            </p:cNvSpPr>
            <p:nvPr/>
          </p:nvSpPr>
          <p:spPr bwMode="auto">
            <a:xfrm>
              <a:off x="875" y="404"/>
              <a:ext cx="8699" cy="3201"/>
            </a:xfrm>
            <a:prstGeom prst="rect">
              <a:avLst/>
            </a:prstGeom>
            <a:noFill/>
            <a:ln w="698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2" name="Rectangle 16"/>
            <p:cNvSpPr>
              <a:spLocks noChangeArrowheads="1"/>
            </p:cNvSpPr>
            <p:nvPr/>
          </p:nvSpPr>
          <p:spPr bwMode="auto">
            <a:xfrm>
              <a:off x="1033" y="3099"/>
              <a:ext cx="213" cy="506"/>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3" name="Rectangle 17"/>
            <p:cNvSpPr>
              <a:spLocks noChangeArrowheads="1"/>
            </p:cNvSpPr>
            <p:nvPr/>
          </p:nvSpPr>
          <p:spPr bwMode="auto">
            <a:xfrm>
              <a:off x="1571" y="3122"/>
              <a:ext cx="225" cy="483"/>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4" name="Rectangle 18"/>
            <p:cNvSpPr>
              <a:spLocks noChangeArrowheads="1"/>
            </p:cNvSpPr>
            <p:nvPr/>
          </p:nvSpPr>
          <p:spPr bwMode="auto">
            <a:xfrm>
              <a:off x="2121" y="3122"/>
              <a:ext cx="214" cy="483"/>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5" name="Rectangle 19"/>
            <p:cNvSpPr>
              <a:spLocks noChangeArrowheads="1"/>
            </p:cNvSpPr>
            <p:nvPr/>
          </p:nvSpPr>
          <p:spPr bwMode="auto">
            <a:xfrm>
              <a:off x="2660" y="3133"/>
              <a:ext cx="225" cy="472"/>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6" name="Rectangle 20"/>
            <p:cNvSpPr>
              <a:spLocks noChangeArrowheads="1"/>
            </p:cNvSpPr>
            <p:nvPr/>
          </p:nvSpPr>
          <p:spPr bwMode="auto">
            <a:xfrm>
              <a:off x="3210" y="3122"/>
              <a:ext cx="213" cy="483"/>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7" name="Rectangle 21"/>
            <p:cNvSpPr>
              <a:spLocks noChangeArrowheads="1"/>
            </p:cNvSpPr>
            <p:nvPr/>
          </p:nvSpPr>
          <p:spPr bwMode="auto">
            <a:xfrm>
              <a:off x="3749" y="3077"/>
              <a:ext cx="224" cy="528"/>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8" name="Rectangle 22"/>
            <p:cNvSpPr>
              <a:spLocks noChangeArrowheads="1"/>
            </p:cNvSpPr>
            <p:nvPr/>
          </p:nvSpPr>
          <p:spPr bwMode="auto">
            <a:xfrm>
              <a:off x="4299" y="3054"/>
              <a:ext cx="213" cy="551"/>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19" name="Rectangle 23"/>
            <p:cNvSpPr>
              <a:spLocks noChangeArrowheads="1"/>
            </p:cNvSpPr>
            <p:nvPr/>
          </p:nvSpPr>
          <p:spPr bwMode="auto">
            <a:xfrm>
              <a:off x="4838" y="3054"/>
              <a:ext cx="224" cy="551"/>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0" name="Rectangle 24"/>
            <p:cNvSpPr>
              <a:spLocks noChangeArrowheads="1"/>
            </p:cNvSpPr>
            <p:nvPr/>
          </p:nvSpPr>
          <p:spPr bwMode="auto">
            <a:xfrm>
              <a:off x="5387" y="3043"/>
              <a:ext cx="214" cy="562"/>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1" name="Rectangle 25"/>
            <p:cNvSpPr>
              <a:spLocks noChangeArrowheads="1"/>
            </p:cNvSpPr>
            <p:nvPr/>
          </p:nvSpPr>
          <p:spPr bwMode="auto">
            <a:xfrm>
              <a:off x="5926" y="3077"/>
              <a:ext cx="213" cy="528"/>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2" name="Rectangle 26"/>
            <p:cNvSpPr>
              <a:spLocks noChangeArrowheads="1"/>
            </p:cNvSpPr>
            <p:nvPr/>
          </p:nvSpPr>
          <p:spPr bwMode="auto">
            <a:xfrm>
              <a:off x="6465" y="3032"/>
              <a:ext cx="224" cy="573"/>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3" name="Rectangle 27"/>
            <p:cNvSpPr>
              <a:spLocks noChangeArrowheads="1"/>
            </p:cNvSpPr>
            <p:nvPr/>
          </p:nvSpPr>
          <p:spPr bwMode="auto">
            <a:xfrm>
              <a:off x="7015" y="3032"/>
              <a:ext cx="213" cy="573"/>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4" name="Rectangle 28"/>
            <p:cNvSpPr>
              <a:spLocks noChangeArrowheads="1"/>
            </p:cNvSpPr>
            <p:nvPr/>
          </p:nvSpPr>
          <p:spPr bwMode="auto">
            <a:xfrm>
              <a:off x="7554" y="3032"/>
              <a:ext cx="224" cy="573"/>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5" name="Rectangle 29"/>
            <p:cNvSpPr>
              <a:spLocks noChangeArrowheads="1"/>
            </p:cNvSpPr>
            <p:nvPr/>
          </p:nvSpPr>
          <p:spPr bwMode="auto">
            <a:xfrm>
              <a:off x="8104" y="3054"/>
              <a:ext cx="213" cy="551"/>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6" name="Rectangle 30"/>
            <p:cNvSpPr>
              <a:spLocks noChangeArrowheads="1"/>
            </p:cNvSpPr>
            <p:nvPr/>
          </p:nvSpPr>
          <p:spPr bwMode="auto">
            <a:xfrm>
              <a:off x="8642" y="3088"/>
              <a:ext cx="225" cy="517"/>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7" name="Rectangle 31"/>
            <p:cNvSpPr>
              <a:spLocks noChangeArrowheads="1"/>
            </p:cNvSpPr>
            <p:nvPr/>
          </p:nvSpPr>
          <p:spPr bwMode="auto">
            <a:xfrm>
              <a:off x="9192" y="3077"/>
              <a:ext cx="214" cy="528"/>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8" name="Rectangle 32"/>
            <p:cNvSpPr>
              <a:spLocks noChangeArrowheads="1"/>
            </p:cNvSpPr>
            <p:nvPr/>
          </p:nvSpPr>
          <p:spPr bwMode="auto">
            <a:xfrm>
              <a:off x="1033" y="2358"/>
              <a:ext cx="213" cy="741"/>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29" name="Rectangle 33"/>
            <p:cNvSpPr>
              <a:spLocks noChangeArrowheads="1"/>
            </p:cNvSpPr>
            <p:nvPr/>
          </p:nvSpPr>
          <p:spPr bwMode="auto">
            <a:xfrm>
              <a:off x="1571" y="2358"/>
              <a:ext cx="225" cy="764"/>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0" name="Rectangle 34"/>
            <p:cNvSpPr>
              <a:spLocks noChangeArrowheads="1"/>
            </p:cNvSpPr>
            <p:nvPr/>
          </p:nvSpPr>
          <p:spPr bwMode="auto">
            <a:xfrm>
              <a:off x="2121" y="2325"/>
              <a:ext cx="214" cy="797"/>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1" name="Rectangle 35"/>
            <p:cNvSpPr>
              <a:spLocks noChangeArrowheads="1"/>
            </p:cNvSpPr>
            <p:nvPr/>
          </p:nvSpPr>
          <p:spPr bwMode="auto">
            <a:xfrm>
              <a:off x="2660" y="2302"/>
              <a:ext cx="225" cy="831"/>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2" name="Rectangle 36"/>
            <p:cNvSpPr>
              <a:spLocks noChangeArrowheads="1"/>
            </p:cNvSpPr>
            <p:nvPr/>
          </p:nvSpPr>
          <p:spPr bwMode="auto">
            <a:xfrm>
              <a:off x="3210" y="2302"/>
              <a:ext cx="213" cy="820"/>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3" name="Rectangle 37"/>
            <p:cNvSpPr>
              <a:spLocks noChangeArrowheads="1"/>
            </p:cNvSpPr>
            <p:nvPr/>
          </p:nvSpPr>
          <p:spPr bwMode="auto">
            <a:xfrm>
              <a:off x="3749" y="2257"/>
              <a:ext cx="224" cy="820"/>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4" name="Rectangle 38"/>
            <p:cNvSpPr>
              <a:spLocks noChangeArrowheads="1"/>
            </p:cNvSpPr>
            <p:nvPr/>
          </p:nvSpPr>
          <p:spPr bwMode="auto">
            <a:xfrm>
              <a:off x="4299" y="2212"/>
              <a:ext cx="213" cy="842"/>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5" name="Rectangle 39"/>
            <p:cNvSpPr>
              <a:spLocks noChangeArrowheads="1"/>
            </p:cNvSpPr>
            <p:nvPr/>
          </p:nvSpPr>
          <p:spPr bwMode="auto">
            <a:xfrm>
              <a:off x="4838" y="2190"/>
              <a:ext cx="224" cy="864"/>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6" name="Rectangle 40"/>
            <p:cNvSpPr>
              <a:spLocks noChangeArrowheads="1"/>
            </p:cNvSpPr>
            <p:nvPr/>
          </p:nvSpPr>
          <p:spPr bwMode="auto">
            <a:xfrm>
              <a:off x="5387" y="2100"/>
              <a:ext cx="214" cy="943"/>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7" name="Rectangle 41"/>
            <p:cNvSpPr>
              <a:spLocks noChangeArrowheads="1"/>
            </p:cNvSpPr>
            <p:nvPr/>
          </p:nvSpPr>
          <p:spPr bwMode="auto">
            <a:xfrm>
              <a:off x="5926" y="2122"/>
              <a:ext cx="213" cy="955"/>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8" name="Rectangle 42"/>
            <p:cNvSpPr>
              <a:spLocks noChangeArrowheads="1"/>
            </p:cNvSpPr>
            <p:nvPr/>
          </p:nvSpPr>
          <p:spPr bwMode="auto">
            <a:xfrm>
              <a:off x="6465" y="2134"/>
              <a:ext cx="224" cy="898"/>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39" name="Rectangle 43"/>
            <p:cNvSpPr>
              <a:spLocks noChangeArrowheads="1"/>
            </p:cNvSpPr>
            <p:nvPr/>
          </p:nvSpPr>
          <p:spPr bwMode="auto">
            <a:xfrm>
              <a:off x="7015" y="2089"/>
              <a:ext cx="213" cy="943"/>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0" name="Rectangle 44"/>
            <p:cNvSpPr>
              <a:spLocks noChangeArrowheads="1"/>
            </p:cNvSpPr>
            <p:nvPr/>
          </p:nvSpPr>
          <p:spPr bwMode="auto">
            <a:xfrm>
              <a:off x="7554" y="2077"/>
              <a:ext cx="224" cy="955"/>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1" name="Rectangle 45"/>
            <p:cNvSpPr>
              <a:spLocks noChangeArrowheads="1"/>
            </p:cNvSpPr>
            <p:nvPr/>
          </p:nvSpPr>
          <p:spPr bwMode="auto">
            <a:xfrm>
              <a:off x="8104" y="2055"/>
              <a:ext cx="213" cy="999"/>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2" name="Rectangle 46"/>
            <p:cNvSpPr>
              <a:spLocks noChangeArrowheads="1"/>
            </p:cNvSpPr>
            <p:nvPr/>
          </p:nvSpPr>
          <p:spPr bwMode="auto">
            <a:xfrm>
              <a:off x="8642" y="2066"/>
              <a:ext cx="225" cy="1022"/>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3" name="Rectangle 47"/>
            <p:cNvSpPr>
              <a:spLocks noChangeArrowheads="1"/>
            </p:cNvSpPr>
            <p:nvPr/>
          </p:nvSpPr>
          <p:spPr bwMode="auto">
            <a:xfrm>
              <a:off x="9192" y="2044"/>
              <a:ext cx="214" cy="1033"/>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4" name="Rectangle 48"/>
            <p:cNvSpPr>
              <a:spLocks noChangeArrowheads="1"/>
            </p:cNvSpPr>
            <p:nvPr/>
          </p:nvSpPr>
          <p:spPr bwMode="auto">
            <a:xfrm>
              <a:off x="1033" y="1741"/>
              <a:ext cx="213" cy="617"/>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5" name="Rectangle 49"/>
            <p:cNvSpPr>
              <a:spLocks noChangeArrowheads="1"/>
            </p:cNvSpPr>
            <p:nvPr/>
          </p:nvSpPr>
          <p:spPr bwMode="auto">
            <a:xfrm>
              <a:off x="1571" y="1707"/>
              <a:ext cx="225" cy="651"/>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6" name="Rectangle 50"/>
            <p:cNvSpPr>
              <a:spLocks noChangeArrowheads="1"/>
            </p:cNvSpPr>
            <p:nvPr/>
          </p:nvSpPr>
          <p:spPr bwMode="auto">
            <a:xfrm>
              <a:off x="2121" y="1696"/>
              <a:ext cx="214" cy="629"/>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7" name="Rectangle 51"/>
            <p:cNvSpPr>
              <a:spLocks noChangeArrowheads="1"/>
            </p:cNvSpPr>
            <p:nvPr/>
          </p:nvSpPr>
          <p:spPr bwMode="auto">
            <a:xfrm>
              <a:off x="2660" y="1662"/>
              <a:ext cx="225" cy="640"/>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8" name="Rectangle 52"/>
            <p:cNvSpPr>
              <a:spLocks noChangeArrowheads="1"/>
            </p:cNvSpPr>
            <p:nvPr/>
          </p:nvSpPr>
          <p:spPr bwMode="auto">
            <a:xfrm>
              <a:off x="3210" y="1640"/>
              <a:ext cx="213" cy="662"/>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49" name="Rectangle 53"/>
            <p:cNvSpPr>
              <a:spLocks noChangeArrowheads="1"/>
            </p:cNvSpPr>
            <p:nvPr/>
          </p:nvSpPr>
          <p:spPr bwMode="auto">
            <a:xfrm>
              <a:off x="3749" y="1583"/>
              <a:ext cx="224" cy="674"/>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0" name="Rectangle 54"/>
            <p:cNvSpPr>
              <a:spLocks noChangeArrowheads="1"/>
            </p:cNvSpPr>
            <p:nvPr/>
          </p:nvSpPr>
          <p:spPr bwMode="auto">
            <a:xfrm>
              <a:off x="4299" y="1449"/>
              <a:ext cx="213" cy="763"/>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1" name="Rectangle 55"/>
            <p:cNvSpPr>
              <a:spLocks noChangeArrowheads="1"/>
            </p:cNvSpPr>
            <p:nvPr/>
          </p:nvSpPr>
          <p:spPr bwMode="auto">
            <a:xfrm>
              <a:off x="4838" y="1392"/>
              <a:ext cx="224" cy="798"/>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2" name="Rectangle 56"/>
            <p:cNvSpPr>
              <a:spLocks noChangeArrowheads="1"/>
            </p:cNvSpPr>
            <p:nvPr/>
          </p:nvSpPr>
          <p:spPr bwMode="auto">
            <a:xfrm>
              <a:off x="5387" y="1280"/>
              <a:ext cx="214" cy="820"/>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3" name="Rectangle 57"/>
            <p:cNvSpPr>
              <a:spLocks noChangeArrowheads="1"/>
            </p:cNvSpPr>
            <p:nvPr/>
          </p:nvSpPr>
          <p:spPr bwMode="auto">
            <a:xfrm>
              <a:off x="5926" y="1280"/>
              <a:ext cx="213" cy="842"/>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4" name="Rectangle 58"/>
            <p:cNvSpPr>
              <a:spLocks noChangeArrowheads="1"/>
            </p:cNvSpPr>
            <p:nvPr/>
          </p:nvSpPr>
          <p:spPr bwMode="auto">
            <a:xfrm>
              <a:off x="6465" y="1269"/>
              <a:ext cx="224" cy="865"/>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5" name="Rectangle 59"/>
            <p:cNvSpPr>
              <a:spLocks noChangeArrowheads="1"/>
            </p:cNvSpPr>
            <p:nvPr/>
          </p:nvSpPr>
          <p:spPr bwMode="auto">
            <a:xfrm>
              <a:off x="7015" y="1157"/>
              <a:ext cx="213" cy="932"/>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6" name="Rectangle 60"/>
            <p:cNvSpPr>
              <a:spLocks noChangeArrowheads="1"/>
            </p:cNvSpPr>
            <p:nvPr/>
          </p:nvSpPr>
          <p:spPr bwMode="auto">
            <a:xfrm>
              <a:off x="7554" y="1112"/>
              <a:ext cx="224" cy="965"/>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7" name="Rectangle 61"/>
            <p:cNvSpPr>
              <a:spLocks noChangeArrowheads="1"/>
            </p:cNvSpPr>
            <p:nvPr/>
          </p:nvSpPr>
          <p:spPr bwMode="auto">
            <a:xfrm>
              <a:off x="8104" y="988"/>
              <a:ext cx="213" cy="1067"/>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8" name="Rectangle 62"/>
            <p:cNvSpPr>
              <a:spLocks noChangeArrowheads="1"/>
            </p:cNvSpPr>
            <p:nvPr/>
          </p:nvSpPr>
          <p:spPr bwMode="auto">
            <a:xfrm>
              <a:off x="8642" y="1011"/>
              <a:ext cx="225" cy="1055"/>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59" name="Rectangle 63"/>
            <p:cNvSpPr>
              <a:spLocks noChangeArrowheads="1"/>
            </p:cNvSpPr>
            <p:nvPr/>
          </p:nvSpPr>
          <p:spPr bwMode="auto">
            <a:xfrm>
              <a:off x="9192" y="955"/>
              <a:ext cx="214" cy="1089"/>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0" name="Rectangle 64"/>
            <p:cNvSpPr>
              <a:spLocks noChangeArrowheads="1"/>
            </p:cNvSpPr>
            <p:nvPr/>
          </p:nvSpPr>
          <p:spPr bwMode="auto">
            <a:xfrm>
              <a:off x="1033" y="1662"/>
              <a:ext cx="213" cy="79"/>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1" name="Rectangle 65"/>
            <p:cNvSpPr>
              <a:spLocks noChangeArrowheads="1"/>
            </p:cNvSpPr>
            <p:nvPr/>
          </p:nvSpPr>
          <p:spPr bwMode="auto">
            <a:xfrm>
              <a:off x="1571" y="1628"/>
              <a:ext cx="225" cy="79"/>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2" name="Rectangle 66"/>
            <p:cNvSpPr>
              <a:spLocks noChangeArrowheads="1"/>
            </p:cNvSpPr>
            <p:nvPr/>
          </p:nvSpPr>
          <p:spPr bwMode="auto">
            <a:xfrm>
              <a:off x="2121" y="1628"/>
              <a:ext cx="214" cy="68"/>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3" name="Rectangle 67"/>
            <p:cNvSpPr>
              <a:spLocks noChangeArrowheads="1"/>
            </p:cNvSpPr>
            <p:nvPr/>
          </p:nvSpPr>
          <p:spPr bwMode="auto">
            <a:xfrm>
              <a:off x="2660" y="1595"/>
              <a:ext cx="225" cy="67"/>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4" name="Rectangle 68"/>
            <p:cNvSpPr>
              <a:spLocks noChangeArrowheads="1"/>
            </p:cNvSpPr>
            <p:nvPr/>
          </p:nvSpPr>
          <p:spPr bwMode="auto">
            <a:xfrm>
              <a:off x="3210" y="1583"/>
              <a:ext cx="213" cy="57"/>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5" name="Rectangle 69"/>
            <p:cNvSpPr>
              <a:spLocks noChangeArrowheads="1"/>
            </p:cNvSpPr>
            <p:nvPr/>
          </p:nvSpPr>
          <p:spPr bwMode="auto">
            <a:xfrm>
              <a:off x="3749" y="1527"/>
              <a:ext cx="224" cy="56"/>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6" name="Rectangle 70"/>
            <p:cNvSpPr>
              <a:spLocks noChangeArrowheads="1"/>
            </p:cNvSpPr>
            <p:nvPr/>
          </p:nvSpPr>
          <p:spPr bwMode="auto">
            <a:xfrm>
              <a:off x="4299" y="1381"/>
              <a:ext cx="213" cy="68"/>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7" name="Rectangle 71"/>
            <p:cNvSpPr>
              <a:spLocks noChangeArrowheads="1"/>
            </p:cNvSpPr>
            <p:nvPr/>
          </p:nvSpPr>
          <p:spPr bwMode="auto">
            <a:xfrm>
              <a:off x="4838" y="1336"/>
              <a:ext cx="224" cy="56"/>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8" name="Rectangle 72"/>
            <p:cNvSpPr>
              <a:spLocks noChangeArrowheads="1"/>
            </p:cNvSpPr>
            <p:nvPr/>
          </p:nvSpPr>
          <p:spPr bwMode="auto">
            <a:xfrm>
              <a:off x="5387" y="1202"/>
              <a:ext cx="214" cy="78"/>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69" name="Rectangle 73"/>
            <p:cNvSpPr>
              <a:spLocks noChangeArrowheads="1"/>
            </p:cNvSpPr>
            <p:nvPr/>
          </p:nvSpPr>
          <p:spPr bwMode="auto">
            <a:xfrm>
              <a:off x="5926" y="1202"/>
              <a:ext cx="213" cy="78"/>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0" name="Rectangle 74"/>
            <p:cNvSpPr>
              <a:spLocks noChangeArrowheads="1"/>
            </p:cNvSpPr>
            <p:nvPr/>
          </p:nvSpPr>
          <p:spPr bwMode="auto">
            <a:xfrm>
              <a:off x="6465" y="1168"/>
              <a:ext cx="224" cy="101"/>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1" name="Rectangle 75"/>
            <p:cNvSpPr>
              <a:spLocks noChangeArrowheads="1"/>
            </p:cNvSpPr>
            <p:nvPr/>
          </p:nvSpPr>
          <p:spPr bwMode="auto">
            <a:xfrm>
              <a:off x="7015" y="1078"/>
              <a:ext cx="213" cy="79"/>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2" name="Rectangle 76"/>
            <p:cNvSpPr>
              <a:spLocks noChangeArrowheads="1"/>
            </p:cNvSpPr>
            <p:nvPr/>
          </p:nvSpPr>
          <p:spPr bwMode="auto">
            <a:xfrm>
              <a:off x="7554" y="1022"/>
              <a:ext cx="224" cy="90"/>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3" name="Rectangle 77"/>
            <p:cNvSpPr>
              <a:spLocks noChangeArrowheads="1"/>
            </p:cNvSpPr>
            <p:nvPr/>
          </p:nvSpPr>
          <p:spPr bwMode="auto">
            <a:xfrm>
              <a:off x="8104" y="887"/>
              <a:ext cx="213" cy="101"/>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4" name="Rectangle 78"/>
            <p:cNvSpPr>
              <a:spLocks noChangeArrowheads="1"/>
            </p:cNvSpPr>
            <p:nvPr/>
          </p:nvSpPr>
          <p:spPr bwMode="auto">
            <a:xfrm>
              <a:off x="8642" y="910"/>
              <a:ext cx="225" cy="101"/>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5" name="Rectangle 79"/>
            <p:cNvSpPr>
              <a:spLocks noChangeArrowheads="1"/>
            </p:cNvSpPr>
            <p:nvPr/>
          </p:nvSpPr>
          <p:spPr bwMode="auto">
            <a:xfrm>
              <a:off x="9192" y="853"/>
              <a:ext cx="214" cy="102"/>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76" name="Line 80"/>
            <p:cNvSpPr>
              <a:spLocks noChangeShapeType="1"/>
            </p:cNvSpPr>
            <p:nvPr/>
          </p:nvSpPr>
          <p:spPr bwMode="auto">
            <a:xfrm>
              <a:off x="875" y="404"/>
              <a:ext cx="1" cy="320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77" name="Line 81"/>
            <p:cNvSpPr>
              <a:spLocks noChangeShapeType="1"/>
            </p:cNvSpPr>
            <p:nvPr/>
          </p:nvSpPr>
          <p:spPr bwMode="auto">
            <a:xfrm>
              <a:off x="831" y="3605"/>
              <a:ext cx="4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78" name="Line 82"/>
            <p:cNvSpPr>
              <a:spLocks noChangeShapeType="1"/>
            </p:cNvSpPr>
            <p:nvPr/>
          </p:nvSpPr>
          <p:spPr bwMode="auto">
            <a:xfrm>
              <a:off x="831" y="2965"/>
              <a:ext cx="4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79" name="Line 83"/>
            <p:cNvSpPr>
              <a:spLocks noChangeShapeType="1"/>
            </p:cNvSpPr>
            <p:nvPr/>
          </p:nvSpPr>
          <p:spPr bwMode="auto">
            <a:xfrm>
              <a:off x="831" y="2325"/>
              <a:ext cx="4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0" name="Line 84"/>
            <p:cNvSpPr>
              <a:spLocks noChangeShapeType="1"/>
            </p:cNvSpPr>
            <p:nvPr/>
          </p:nvSpPr>
          <p:spPr bwMode="auto">
            <a:xfrm>
              <a:off x="831" y="1684"/>
              <a:ext cx="4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1" name="Line 85"/>
            <p:cNvSpPr>
              <a:spLocks noChangeShapeType="1"/>
            </p:cNvSpPr>
            <p:nvPr/>
          </p:nvSpPr>
          <p:spPr bwMode="auto">
            <a:xfrm>
              <a:off x="831" y="1044"/>
              <a:ext cx="4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2" name="Line 86"/>
            <p:cNvSpPr>
              <a:spLocks noChangeShapeType="1"/>
            </p:cNvSpPr>
            <p:nvPr/>
          </p:nvSpPr>
          <p:spPr bwMode="auto">
            <a:xfrm>
              <a:off x="831" y="404"/>
              <a:ext cx="4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3" name="Line 87"/>
            <p:cNvSpPr>
              <a:spLocks noChangeShapeType="1"/>
            </p:cNvSpPr>
            <p:nvPr/>
          </p:nvSpPr>
          <p:spPr bwMode="auto">
            <a:xfrm>
              <a:off x="875" y="3605"/>
              <a:ext cx="869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4" name="Line 88"/>
            <p:cNvSpPr>
              <a:spLocks noChangeShapeType="1"/>
            </p:cNvSpPr>
            <p:nvPr/>
          </p:nvSpPr>
          <p:spPr bwMode="auto">
            <a:xfrm flipV="1">
              <a:off x="875"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5" name="Line 89"/>
            <p:cNvSpPr>
              <a:spLocks noChangeShapeType="1"/>
            </p:cNvSpPr>
            <p:nvPr/>
          </p:nvSpPr>
          <p:spPr bwMode="auto">
            <a:xfrm flipV="1">
              <a:off x="1414"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6" name="Line 90"/>
            <p:cNvSpPr>
              <a:spLocks noChangeShapeType="1"/>
            </p:cNvSpPr>
            <p:nvPr/>
          </p:nvSpPr>
          <p:spPr bwMode="auto">
            <a:xfrm flipV="1">
              <a:off x="1964"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7" name="Line 91"/>
            <p:cNvSpPr>
              <a:spLocks noChangeShapeType="1"/>
            </p:cNvSpPr>
            <p:nvPr/>
          </p:nvSpPr>
          <p:spPr bwMode="auto">
            <a:xfrm flipV="1">
              <a:off x="2503"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8" name="Line 92"/>
            <p:cNvSpPr>
              <a:spLocks noChangeShapeType="1"/>
            </p:cNvSpPr>
            <p:nvPr/>
          </p:nvSpPr>
          <p:spPr bwMode="auto">
            <a:xfrm flipV="1">
              <a:off x="3053"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89" name="Line 93"/>
            <p:cNvSpPr>
              <a:spLocks noChangeShapeType="1"/>
            </p:cNvSpPr>
            <p:nvPr/>
          </p:nvSpPr>
          <p:spPr bwMode="auto">
            <a:xfrm flipV="1">
              <a:off x="3592"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0" name="Line 94"/>
            <p:cNvSpPr>
              <a:spLocks noChangeShapeType="1"/>
            </p:cNvSpPr>
            <p:nvPr/>
          </p:nvSpPr>
          <p:spPr bwMode="auto">
            <a:xfrm flipV="1">
              <a:off x="4142"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1" name="Line 95"/>
            <p:cNvSpPr>
              <a:spLocks noChangeShapeType="1"/>
            </p:cNvSpPr>
            <p:nvPr/>
          </p:nvSpPr>
          <p:spPr bwMode="auto">
            <a:xfrm flipV="1">
              <a:off x="4680"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2" name="Line 96"/>
            <p:cNvSpPr>
              <a:spLocks noChangeShapeType="1"/>
            </p:cNvSpPr>
            <p:nvPr/>
          </p:nvSpPr>
          <p:spPr bwMode="auto">
            <a:xfrm flipV="1">
              <a:off x="5230"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3" name="Line 97"/>
            <p:cNvSpPr>
              <a:spLocks noChangeShapeType="1"/>
            </p:cNvSpPr>
            <p:nvPr/>
          </p:nvSpPr>
          <p:spPr bwMode="auto">
            <a:xfrm flipV="1">
              <a:off x="5769"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4" name="Line 98"/>
            <p:cNvSpPr>
              <a:spLocks noChangeShapeType="1"/>
            </p:cNvSpPr>
            <p:nvPr/>
          </p:nvSpPr>
          <p:spPr bwMode="auto">
            <a:xfrm flipV="1">
              <a:off x="6308"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5" name="Line 99"/>
            <p:cNvSpPr>
              <a:spLocks noChangeShapeType="1"/>
            </p:cNvSpPr>
            <p:nvPr/>
          </p:nvSpPr>
          <p:spPr bwMode="auto">
            <a:xfrm flipV="1">
              <a:off x="6858"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6" name="Line 100"/>
            <p:cNvSpPr>
              <a:spLocks noChangeShapeType="1"/>
            </p:cNvSpPr>
            <p:nvPr/>
          </p:nvSpPr>
          <p:spPr bwMode="auto">
            <a:xfrm flipV="1">
              <a:off x="7397"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7" name="Line 101"/>
            <p:cNvSpPr>
              <a:spLocks noChangeShapeType="1"/>
            </p:cNvSpPr>
            <p:nvPr/>
          </p:nvSpPr>
          <p:spPr bwMode="auto">
            <a:xfrm flipV="1">
              <a:off x="7947"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8" name="Line 102"/>
            <p:cNvSpPr>
              <a:spLocks noChangeShapeType="1"/>
            </p:cNvSpPr>
            <p:nvPr/>
          </p:nvSpPr>
          <p:spPr bwMode="auto">
            <a:xfrm flipV="1">
              <a:off x="8485"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99" name="Line 103"/>
            <p:cNvSpPr>
              <a:spLocks noChangeShapeType="1"/>
            </p:cNvSpPr>
            <p:nvPr/>
          </p:nvSpPr>
          <p:spPr bwMode="auto">
            <a:xfrm flipV="1">
              <a:off x="9035"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200" name="Line 104"/>
            <p:cNvSpPr>
              <a:spLocks noChangeShapeType="1"/>
            </p:cNvSpPr>
            <p:nvPr/>
          </p:nvSpPr>
          <p:spPr bwMode="auto">
            <a:xfrm flipV="1">
              <a:off x="9574" y="360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201" name="Rectangle 105"/>
            <p:cNvSpPr>
              <a:spLocks noChangeArrowheads="1"/>
            </p:cNvSpPr>
            <p:nvPr/>
          </p:nvSpPr>
          <p:spPr bwMode="auto">
            <a:xfrm>
              <a:off x="673" y="3515"/>
              <a:ext cx="89"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2" name="Rectangle 106"/>
            <p:cNvSpPr>
              <a:spLocks noChangeArrowheads="1"/>
            </p:cNvSpPr>
            <p:nvPr/>
          </p:nvSpPr>
          <p:spPr bwMode="auto">
            <a:xfrm>
              <a:off x="359" y="2875"/>
              <a:ext cx="401"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5.000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3" name="Rectangle 107"/>
            <p:cNvSpPr>
              <a:spLocks noChangeArrowheads="1"/>
            </p:cNvSpPr>
            <p:nvPr/>
          </p:nvSpPr>
          <p:spPr bwMode="auto">
            <a:xfrm>
              <a:off x="269" y="2235"/>
              <a:ext cx="49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10.000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4" name="Rectangle 108"/>
            <p:cNvSpPr>
              <a:spLocks noChangeArrowheads="1"/>
            </p:cNvSpPr>
            <p:nvPr/>
          </p:nvSpPr>
          <p:spPr bwMode="auto">
            <a:xfrm>
              <a:off x="269" y="1595"/>
              <a:ext cx="49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15.000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5" name="Rectangle 109"/>
            <p:cNvSpPr>
              <a:spLocks noChangeArrowheads="1"/>
            </p:cNvSpPr>
            <p:nvPr/>
          </p:nvSpPr>
          <p:spPr bwMode="auto">
            <a:xfrm>
              <a:off x="269" y="955"/>
              <a:ext cx="49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20.000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6" name="Rectangle 110"/>
            <p:cNvSpPr>
              <a:spLocks noChangeArrowheads="1"/>
            </p:cNvSpPr>
            <p:nvPr/>
          </p:nvSpPr>
          <p:spPr bwMode="auto">
            <a:xfrm>
              <a:off x="269" y="314"/>
              <a:ext cx="49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25.000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7" name="Rectangle 111"/>
            <p:cNvSpPr>
              <a:spLocks noChangeArrowheads="1"/>
            </p:cNvSpPr>
            <p:nvPr/>
          </p:nvSpPr>
          <p:spPr bwMode="auto">
            <a:xfrm>
              <a:off x="965"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8" name="Rectangle 112"/>
            <p:cNvSpPr>
              <a:spLocks noChangeArrowheads="1"/>
            </p:cNvSpPr>
            <p:nvPr/>
          </p:nvSpPr>
          <p:spPr bwMode="auto">
            <a:xfrm>
              <a:off x="1515"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1991</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09" name="Rectangle 113"/>
            <p:cNvSpPr>
              <a:spLocks noChangeArrowheads="1"/>
            </p:cNvSpPr>
            <p:nvPr/>
          </p:nvSpPr>
          <p:spPr bwMode="auto">
            <a:xfrm>
              <a:off x="2054"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1992</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0" name="Rectangle 114"/>
            <p:cNvSpPr>
              <a:spLocks noChangeArrowheads="1"/>
            </p:cNvSpPr>
            <p:nvPr/>
          </p:nvSpPr>
          <p:spPr bwMode="auto">
            <a:xfrm>
              <a:off x="2604"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1993</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1" name="Rectangle 115"/>
            <p:cNvSpPr>
              <a:spLocks noChangeArrowheads="1"/>
            </p:cNvSpPr>
            <p:nvPr/>
          </p:nvSpPr>
          <p:spPr bwMode="auto">
            <a:xfrm>
              <a:off x="3143"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1994</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2" name="Rectangle 116"/>
            <p:cNvSpPr>
              <a:spLocks noChangeArrowheads="1"/>
            </p:cNvSpPr>
            <p:nvPr/>
          </p:nvSpPr>
          <p:spPr bwMode="auto">
            <a:xfrm>
              <a:off x="3681"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1995</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3" name="Rectangle 117"/>
            <p:cNvSpPr>
              <a:spLocks noChangeArrowheads="1"/>
            </p:cNvSpPr>
            <p:nvPr/>
          </p:nvSpPr>
          <p:spPr bwMode="auto">
            <a:xfrm>
              <a:off x="4231"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1996</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4" name="Rectangle 118"/>
            <p:cNvSpPr>
              <a:spLocks noChangeArrowheads="1"/>
            </p:cNvSpPr>
            <p:nvPr/>
          </p:nvSpPr>
          <p:spPr bwMode="auto">
            <a:xfrm>
              <a:off x="4770"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1997</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5" name="Rectangle 119"/>
            <p:cNvSpPr>
              <a:spLocks noChangeArrowheads="1"/>
            </p:cNvSpPr>
            <p:nvPr/>
          </p:nvSpPr>
          <p:spPr bwMode="auto">
            <a:xfrm>
              <a:off x="5320"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1998</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6" name="Rectangle 120"/>
            <p:cNvSpPr>
              <a:spLocks noChangeArrowheads="1"/>
            </p:cNvSpPr>
            <p:nvPr/>
          </p:nvSpPr>
          <p:spPr bwMode="auto">
            <a:xfrm>
              <a:off x="5859"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1999</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7" name="Rectangle 121"/>
            <p:cNvSpPr>
              <a:spLocks noChangeArrowheads="1"/>
            </p:cNvSpPr>
            <p:nvPr/>
          </p:nvSpPr>
          <p:spPr bwMode="auto">
            <a:xfrm>
              <a:off x="6409"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2000</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8" name="Rectangle 122"/>
            <p:cNvSpPr>
              <a:spLocks noChangeArrowheads="1"/>
            </p:cNvSpPr>
            <p:nvPr/>
          </p:nvSpPr>
          <p:spPr bwMode="auto">
            <a:xfrm>
              <a:off x="6948"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2001</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19" name="Rectangle 123"/>
            <p:cNvSpPr>
              <a:spLocks noChangeArrowheads="1"/>
            </p:cNvSpPr>
            <p:nvPr/>
          </p:nvSpPr>
          <p:spPr bwMode="auto">
            <a:xfrm>
              <a:off x="7486"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2002</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0" name="Rectangle 124"/>
            <p:cNvSpPr>
              <a:spLocks noChangeArrowheads="1"/>
            </p:cNvSpPr>
            <p:nvPr/>
          </p:nvSpPr>
          <p:spPr bwMode="auto">
            <a:xfrm>
              <a:off x="8036"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2003</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1" name="Rectangle 125"/>
            <p:cNvSpPr>
              <a:spLocks noChangeArrowheads="1"/>
            </p:cNvSpPr>
            <p:nvPr/>
          </p:nvSpPr>
          <p:spPr bwMode="auto">
            <a:xfrm>
              <a:off x="8575"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2004</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2" name="Rectangle 126"/>
            <p:cNvSpPr>
              <a:spLocks noChangeArrowheads="1"/>
            </p:cNvSpPr>
            <p:nvPr/>
          </p:nvSpPr>
          <p:spPr bwMode="auto">
            <a:xfrm>
              <a:off x="9125" y="3739"/>
              <a:ext cx="356"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2005</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3" name="Rectangle 127"/>
            <p:cNvSpPr>
              <a:spLocks noChangeArrowheads="1"/>
            </p:cNvSpPr>
            <p:nvPr/>
          </p:nvSpPr>
          <p:spPr bwMode="auto">
            <a:xfrm rot="16200000">
              <a:off x="162" y="1702"/>
              <a:ext cx="184" cy="3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ktoe</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4" name="Rectangle 128"/>
            <p:cNvSpPr>
              <a:spLocks noChangeArrowheads="1"/>
            </p:cNvSpPr>
            <p:nvPr/>
          </p:nvSpPr>
          <p:spPr bwMode="auto">
            <a:xfrm>
              <a:off x="2222" y="56"/>
              <a:ext cx="5466" cy="32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225" name="Rectangle 129"/>
            <p:cNvSpPr>
              <a:spLocks noChangeArrowheads="1"/>
            </p:cNvSpPr>
            <p:nvPr/>
          </p:nvSpPr>
          <p:spPr bwMode="auto">
            <a:xfrm>
              <a:off x="2379" y="180"/>
              <a:ext cx="79" cy="78"/>
            </a:xfrm>
            <a:prstGeom prst="rect">
              <a:avLst/>
            </a:prstGeom>
            <a:solidFill>
              <a:srgbClr val="9999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226" name="Rectangle 130"/>
            <p:cNvSpPr>
              <a:spLocks noChangeArrowheads="1"/>
            </p:cNvSpPr>
            <p:nvPr/>
          </p:nvSpPr>
          <p:spPr bwMode="auto">
            <a:xfrm>
              <a:off x="2503" y="124"/>
              <a:ext cx="698"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Arial" pitchFamily="34" charset="0"/>
                  <a:cs typeface="Arial" pitchFamily="34" charset="0"/>
                </a:rPr>
                <a:t>Βιομηχανία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7" name="Rectangle 131"/>
            <p:cNvSpPr>
              <a:spLocks noChangeArrowheads="1"/>
            </p:cNvSpPr>
            <p:nvPr/>
          </p:nvSpPr>
          <p:spPr bwMode="auto">
            <a:xfrm>
              <a:off x="3502" y="180"/>
              <a:ext cx="78" cy="78"/>
            </a:xfrm>
            <a:prstGeom prst="rect">
              <a:avLst/>
            </a:prstGeom>
            <a:solidFill>
              <a:srgbClr val="993366"/>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228" name="Rectangle 132"/>
            <p:cNvSpPr>
              <a:spLocks noChangeArrowheads="1"/>
            </p:cNvSpPr>
            <p:nvPr/>
          </p:nvSpPr>
          <p:spPr bwMode="auto">
            <a:xfrm>
              <a:off x="3625" y="124"/>
              <a:ext cx="69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Arial" pitchFamily="34" charset="0"/>
                  <a:cs typeface="Arial" pitchFamily="34" charset="0"/>
                </a:rPr>
                <a:t>Μεταφορές</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29" name="Rectangle 133"/>
            <p:cNvSpPr>
              <a:spLocks noChangeArrowheads="1"/>
            </p:cNvSpPr>
            <p:nvPr/>
          </p:nvSpPr>
          <p:spPr bwMode="auto">
            <a:xfrm>
              <a:off x="4624" y="180"/>
              <a:ext cx="79" cy="78"/>
            </a:xfrm>
            <a:prstGeom prst="rect">
              <a:avLst/>
            </a:prstGeom>
            <a:solidFill>
              <a:srgbClr val="FFFFCC"/>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230" name="Rectangle 134"/>
            <p:cNvSpPr>
              <a:spLocks noChangeArrowheads="1"/>
            </p:cNvSpPr>
            <p:nvPr/>
          </p:nvSpPr>
          <p:spPr bwMode="auto">
            <a:xfrm>
              <a:off x="4748" y="124"/>
              <a:ext cx="372"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700" b="0" i="0" u="none" strike="noStrike" cap="none" normalizeH="0" baseline="0" smtClean="0">
                  <a:ln>
                    <a:noFill/>
                  </a:ln>
                  <a:solidFill>
                    <a:srgbClr val="000000"/>
                  </a:solidFill>
                  <a:effectLst/>
                  <a:latin typeface="Arial" pitchFamily="34" charset="0"/>
                  <a:cs typeface="Arial" pitchFamily="34" charset="0"/>
                </a:rPr>
                <a:t>Κτίρια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31" name="Rectangle 135"/>
            <p:cNvSpPr>
              <a:spLocks noChangeArrowheads="1"/>
            </p:cNvSpPr>
            <p:nvPr/>
          </p:nvSpPr>
          <p:spPr bwMode="auto">
            <a:xfrm>
              <a:off x="5904" y="180"/>
              <a:ext cx="78" cy="78"/>
            </a:xfrm>
            <a:prstGeom prst="rect">
              <a:avLst/>
            </a:prstGeom>
            <a:solidFill>
              <a:srgbClr val="CCFFFF"/>
            </a:solidFill>
            <a:ln w="698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232" name="Rectangle 136"/>
            <p:cNvSpPr>
              <a:spLocks noChangeArrowheads="1"/>
            </p:cNvSpPr>
            <p:nvPr/>
          </p:nvSpPr>
          <p:spPr bwMode="auto">
            <a:xfrm>
              <a:off x="6027" y="124"/>
              <a:ext cx="1521"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rgbClr val="000000"/>
                  </a:solidFill>
                  <a:effectLst/>
                  <a:latin typeface="Arial" pitchFamily="34" charset="0"/>
                  <a:cs typeface="Arial" pitchFamily="34" charset="0"/>
                </a:rPr>
                <a:t>Μη Ενεργειακές Χρήσεις</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33" name="Rectangle 137"/>
            <p:cNvSpPr>
              <a:spLocks noChangeArrowheads="1"/>
            </p:cNvSpPr>
            <p:nvPr/>
          </p:nvSpPr>
          <p:spPr bwMode="auto">
            <a:xfrm>
              <a:off x="56" y="56"/>
              <a:ext cx="9507" cy="3908"/>
            </a:xfrm>
            <a:prstGeom prst="rect">
              <a:avLst/>
            </a:prstGeom>
            <a:no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Tree>
    <p:extLst>
      <p:ext uri="{BB962C8B-B14F-4D97-AF65-F5344CB8AC3E}">
        <p14:creationId xmlns:p14="http://schemas.microsoft.com/office/powerpoint/2010/main" val="2354731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Πίνακας 3.1 :</a:t>
            </a:r>
            <a:r>
              <a:rPr lang="el-GR" dirty="0"/>
              <a:t> Εκτίμηση Αποθεμάτων Λιγνίτη (</a:t>
            </a:r>
            <a:r>
              <a:rPr lang="el-GR" dirty="0" smtClean="0"/>
              <a:t>2013).</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4382250"/>
              </p:ext>
            </p:extLst>
          </p:nvPr>
        </p:nvGraphicFramePr>
        <p:xfrm>
          <a:off x="53752" y="1484783"/>
          <a:ext cx="9036496" cy="4878369"/>
        </p:xfrm>
        <a:graphic>
          <a:graphicData uri="http://schemas.openxmlformats.org/drawingml/2006/table">
            <a:tbl>
              <a:tblPr/>
              <a:tblGrid>
                <a:gridCol w="1979874"/>
                <a:gridCol w="1746286"/>
                <a:gridCol w="1440160"/>
                <a:gridCol w="2080892"/>
                <a:gridCol w="1789284"/>
              </a:tblGrid>
              <a:tr h="1368153">
                <a:tc>
                  <a:txBody>
                    <a:bodyPr/>
                    <a:lstStyle/>
                    <a:p>
                      <a:pPr algn="ctr">
                        <a:spcAft>
                          <a:spcPts val="0"/>
                        </a:spcAft>
                      </a:pPr>
                      <a:r>
                        <a:rPr lang="el-GR" sz="2400" b="1" dirty="0">
                          <a:latin typeface="Cambria" pitchFamily="18" charset="0"/>
                          <a:ea typeface="Times New Roman"/>
                          <a:cs typeface="Tahoma"/>
                        </a:rPr>
                        <a:t>Περιοχή Ορυχείου</a:t>
                      </a:r>
                      <a:endParaRPr lang="el-GR" sz="2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400" b="1" dirty="0">
                          <a:latin typeface="Cambria" pitchFamily="18" charset="0"/>
                          <a:ea typeface="Times New Roman"/>
                          <a:cs typeface="Tahoma"/>
                        </a:rPr>
                        <a:t>Τοποθεσία</a:t>
                      </a:r>
                      <a:endParaRPr lang="el-GR" sz="2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b="1" dirty="0">
                          <a:latin typeface="Cambria" pitchFamily="18" charset="0"/>
                          <a:ea typeface="Times New Roman"/>
                          <a:cs typeface="Tahoma"/>
                        </a:rPr>
                        <a:t>Παραγωγή </a:t>
                      </a:r>
                      <a:r>
                        <a:rPr lang="el-GR" sz="2000" b="1" dirty="0" smtClean="0">
                          <a:latin typeface="Cambria" pitchFamily="18" charset="0"/>
                          <a:ea typeface="Times New Roman"/>
                          <a:cs typeface="Tahoma"/>
                        </a:rPr>
                        <a:t>2013</a:t>
                      </a:r>
                      <a:endParaRPr lang="el-GR" sz="2000" dirty="0">
                        <a:latin typeface="Cambria" pitchFamily="18" charset="0"/>
                        <a:ea typeface="Times New Roman"/>
                        <a:cs typeface="Times New Roman"/>
                      </a:endParaRPr>
                    </a:p>
                    <a:p>
                      <a:pPr algn="ctr">
                        <a:spcAft>
                          <a:spcPts val="0"/>
                        </a:spcAft>
                      </a:pPr>
                      <a:r>
                        <a:rPr lang="el-GR" sz="2000" b="1" dirty="0">
                          <a:latin typeface="Cambria" pitchFamily="18" charset="0"/>
                          <a:ea typeface="Times New Roman"/>
                          <a:cs typeface="Tahoma"/>
                        </a:rPr>
                        <a:t>(Mt</a:t>
                      </a:r>
                      <a:r>
                        <a:rPr lang="el-GR" sz="1400" b="1" dirty="0">
                          <a:latin typeface="Cambria" pitchFamily="18" charset="0"/>
                          <a:ea typeface="Times New Roman"/>
                          <a:cs typeface="Tahoma"/>
                        </a:rPr>
                        <a:t>)</a:t>
                      </a:r>
                      <a:endParaRPr lang="el-GR" sz="1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b="1" dirty="0">
                          <a:latin typeface="Cambria" pitchFamily="18" charset="0"/>
                          <a:ea typeface="Times New Roman"/>
                          <a:cs typeface="Tahoma"/>
                        </a:rPr>
                        <a:t>Απομένοντα Εκμεταλλεύσιμα Αποθέματα</a:t>
                      </a:r>
                      <a:endParaRPr lang="el-GR" sz="1800" dirty="0">
                        <a:latin typeface="Cambria" pitchFamily="18" charset="0"/>
                        <a:ea typeface="Times New Roman"/>
                        <a:cs typeface="Times New Roman"/>
                      </a:endParaRPr>
                    </a:p>
                    <a:p>
                      <a:pPr algn="ctr">
                        <a:spcAft>
                          <a:spcPts val="0"/>
                        </a:spcAft>
                      </a:pPr>
                      <a:r>
                        <a:rPr lang="el-GR" sz="1800" b="1" dirty="0">
                          <a:latin typeface="Cambria" pitchFamily="18" charset="0"/>
                          <a:ea typeface="Times New Roman"/>
                          <a:cs typeface="Tahoma"/>
                        </a:rPr>
                        <a:t>(</a:t>
                      </a:r>
                      <a:r>
                        <a:rPr lang="el-GR" sz="1800" b="1" dirty="0" err="1">
                          <a:latin typeface="Cambria" pitchFamily="18" charset="0"/>
                          <a:ea typeface="Times New Roman"/>
                          <a:cs typeface="Tahoma"/>
                        </a:rPr>
                        <a:t>Mt</a:t>
                      </a:r>
                      <a:r>
                        <a:rPr lang="el-GR" sz="1800" b="1" dirty="0">
                          <a:latin typeface="Cambria" pitchFamily="18" charset="0"/>
                          <a:ea typeface="Times New Roman"/>
                          <a:cs typeface="Tahoma"/>
                        </a:rPr>
                        <a:t>)</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latin typeface="Cambria" pitchFamily="18" charset="0"/>
                          <a:ea typeface="Times New Roman"/>
                          <a:cs typeface="Tahoma"/>
                        </a:rPr>
                        <a:t>Απομένοντα Έτη Λειτουργίας με τον Σημερινό Ρυθμό Παραγωγής</a:t>
                      </a:r>
                      <a:endParaRPr lang="el-GR" sz="16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smtClean="0">
                          <a:latin typeface="Cambria" pitchFamily="18" charset="0"/>
                          <a:ea typeface="Times New Roman"/>
                          <a:cs typeface="Tahoma"/>
                        </a:rPr>
                        <a:t>Πτολεμαΐδα </a:t>
                      </a:r>
                      <a:r>
                        <a:rPr lang="el-GR" sz="1800" dirty="0">
                          <a:latin typeface="Cambria" pitchFamily="18" charset="0"/>
                          <a:ea typeface="Times New Roman"/>
                          <a:cs typeface="Tahoma"/>
                        </a:rPr>
                        <a:t>(ΔΕΗ)</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l-GR" sz="2000" dirty="0">
                          <a:latin typeface="Cambria" pitchFamily="18" charset="0"/>
                          <a:ea typeface="Times New Roman"/>
                          <a:cs typeface="Tahoma"/>
                        </a:rPr>
                        <a:t>Δυτική </a:t>
                      </a:r>
                      <a:r>
                        <a:rPr lang="el-GR" sz="2000" dirty="0" smtClean="0">
                          <a:latin typeface="Cambria" pitchFamily="18" charset="0"/>
                          <a:ea typeface="Times New Roman"/>
                          <a:cs typeface="Tahoma"/>
                        </a:rPr>
                        <a:t>Μακεδονία</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46.08</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1 280.7</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a:latin typeface="Cambria" pitchFamily="18" charset="0"/>
                          <a:ea typeface="Times New Roman"/>
                          <a:cs typeface="Tahoma"/>
                        </a:rPr>
                        <a:t>28</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a:latin typeface="Cambria" pitchFamily="18" charset="0"/>
                          <a:ea typeface="Times New Roman"/>
                          <a:cs typeface="Tahoma"/>
                        </a:rPr>
                        <a:t>Αμύνταιο (ΔΕΗ)</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el-GR" sz="1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8.52</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165.3</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a:latin typeface="Cambria" pitchFamily="18" charset="0"/>
                          <a:ea typeface="Times New Roman"/>
                          <a:cs typeface="Tahoma"/>
                        </a:rPr>
                        <a:t>19</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smtClean="0">
                          <a:latin typeface="Cambria" pitchFamily="18" charset="0"/>
                          <a:ea typeface="Times New Roman"/>
                          <a:cs typeface="Tahoma"/>
                        </a:rPr>
                        <a:t>Μεγαλόπολις</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Cambria" pitchFamily="18" charset="0"/>
                          <a:ea typeface="Times New Roman"/>
                          <a:cs typeface="Tahoma"/>
                        </a:rPr>
                        <a:t>Πελοπόννησος</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14.44</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251.1</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17</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smtClean="0">
                          <a:latin typeface="Cambria" pitchFamily="18" charset="0"/>
                          <a:ea typeface="Times New Roman"/>
                          <a:cs typeface="Tahoma"/>
                        </a:rPr>
                        <a:t>Φλώρινα</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l-GR" sz="2000" b="0" dirty="0">
                          <a:latin typeface="Cambria" pitchFamily="18" charset="0"/>
                          <a:ea typeface="Times New Roman"/>
                          <a:cs typeface="Tahoma"/>
                        </a:rPr>
                        <a:t>Δυτική Μακεδονία </a:t>
                      </a:r>
                      <a:endParaRPr lang="el-GR" sz="2000" b="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dirty="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138.4</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161</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a:latin typeface="Cambria" pitchFamily="18" charset="0"/>
                          <a:ea typeface="Times New Roman"/>
                          <a:cs typeface="Tahoma"/>
                        </a:rPr>
                        <a:t>Δράμα</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el-GR" sz="1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900</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dirty="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a:latin typeface="Cambria" pitchFamily="18" charset="0"/>
                          <a:ea typeface="Times New Roman"/>
                          <a:cs typeface="Tahoma"/>
                        </a:rPr>
                        <a:t>Ελασσόνα </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Cambria" pitchFamily="18" charset="0"/>
                          <a:ea typeface="Times New Roman"/>
                          <a:cs typeface="Tahoma"/>
                        </a:rPr>
                        <a:t>Κεντρική Ελλάδα</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169</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dirty="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err="1" smtClean="0">
                          <a:latin typeface="Cambria" pitchFamily="18" charset="0"/>
                          <a:ea typeface="Times New Roman"/>
                          <a:cs typeface="Tahoma"/>
                        </a:rPr>
                        <a:t>Κομνηνά</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l-GR" sz="2000" dirty="0">
                          <a:latin typeface="Cambria" pitchFamily="18" charset="0"/>
                          <a:ea typeface="Times New Roman"/>
                          <a:cs typeface="Tahoma"/>
                        </a:rPr>
                        <a:t>Δυτική Μακεδονία</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a:latin typeface="Cambria" pitchFamily="18" charset="0"/>
                          <a:ea typeface="Times New Roman"/>
                          <a:cs typeface="Tahoma"/>
                        </a:rPr>
                        <a:t>100</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l-GR" sz="2000" dirty="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1800" dirty="0">
                          <a:latin typeface="Cambria" pitchFamily="18" charset="0"/>
                          <a:ea typeface="Times New Roman"/>
                          <a:cs typeface="Tahoma"/>
                        </a:rPr>
                        <a:t>Ιδιωτικά Ορυχεία</a:t>
                      </a:r>
                      <a:endParaRPr lang="el-GR" sz="18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el-GR" sz="1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a:latin typeface="Cambria" pitchFamily="18" charset="0"/>
                          <a:ea typeface="Times New Roman"/>
                          <a:cs typeface="Tahoma"/>
                        </a:rPr>
                        <a:t>2.02</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a:latin typeface="Cambria" pitchFamily="18" charset="0"/>
                          <a:ea typeface="Times New Roman"/>
                          <a:cs typeface="Tahoma"/>
                        </a:rPr>
                        <a:t>191</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dirty="0">
                          <a:latin typeface="Cambria" pitchFamily="18" charset="0"/>
                          <a:ea typeface="Times New Roman"/>
                          <a:cs typeface="Tahoma"/>
                        </a:rPr>
                        <a:t>95</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97">
                <a:tc>
                  <a:txBody>
                    <a:bodyPr/>
                    <a:lstStyle/>
                    <a:p>
                      <a:pPr algn="just">
                        <a:spcAft>
                          <a:spcPts val="0"/>
                        </a:spcAft>
                      </a:pPr>
                      <a:r>
                        <a:rPr lang="el-GR" sz="2400" b="1" dirty="0">
                          <a:latin typeface="Cambria" pitchFamily="18" charset="0"/>
                          <a:ea typeface="Times New Roman"/>
                          <a:cs typeface="Tahoma"/>
                        </a:rPr>
                        <a:t>ΣΥΝΟΛΟ</a:t>
                      </a:r>
                      <a:endParaRPr lang="el-GR" sz="14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400">
                        <a:latin typeface="Cambria" pitchFamily="18" charset="0"/>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a:latin typeface="Cambria" pitchFamily="18" charset="0"/>
                          <a:ea typeface="Times New Roman"/>
                          <a:cs typeface="Tahoma"/>
                        </a:rPr>
                        <a:t>71.92</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a:latin typeface="Cambria" pitchFamily="18" charset="0"/>
                          <a:ea typeface="Times New Roman"/>
                          <a:cs typeface="Tahoma"/>
                        </a:rPr>
                        <a:t>3 195.5</a:t>
                      </a:r>
                      <a:endParaRPr lang="el-GR" sz="200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dirty="0">
                          <a:latin typeface="Cambria" pitchFamily="18" charset="0"/>
                          <a:ea typeface="Times New Roman"/>
                          <a:cs typeface="Tahoma"/>
                        </a:rPr>
                        <a:t>44</a:t>
                      </a:r>
                      <a:endParaRPr lang="el-GR" sz="2000" dirty="0">
                        <a:latin typeface="Cambria"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8635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ΠΡΟΒΛΕΨΗ ΖΗΤΗΣΗΣ ΦΥΣΙΚΟΥ ΑΕΡΙΟΥ</a:t>
            </a:r>
            <a:endParaRPr lang="el-GR" dirty="0"/>
          </a:p>
        </p:txBody>
      </p:sp>
      <p:pic>
        <p:nvPicPr>
          <p:cNvPr id="49154" name="Picture 2"/>
          <p:cNvPicPr>
            <a:picLocks noGrp="1" noChangeAspect="1" noChangeArrowheads="1"/>
          </p:cNvPicPr>
          <p:nvPr>
            <p:ph idx="1"/>
          </p:nvPr>
        </p:nvPicPr>
        <p:blipFill>
          <a:blip r:embed="rId3" cstate="print"/>
          <a:srcRect/>
          <a:stretch>
            <a:fillRect/>
          </a:stretch>
        </p:blipFill>
        <p:spPr bwMode="auto">
          <a:xfrm>
            <a:off x="827584" y="1074417"/>
            <a:ext cx="7560839" cy="5631159"/>
          </a:xfrm>
          <a:prstGeom prst="rect">
            <a:avLst/>
          </a:prstGeom>
          <a:noFill/>
          <a:ln w="9525">
            <a:noFill/>
            <a:miter lim="800000"/>
            <a:headEnd/>
            <a:tailEnd/>
          </a:ln>
        </p:spPr>
      </p:pic>
    </p:spTree>
    <p:extLst>
      <p:ext uri="{BB962C8B-B14F-4D97-AF65-F5344CB8AC3E}">
        <p14:creationId xmlns:p14="http://schemas.microsoft.com/office/powerpoint/2010/main" val="1125758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ΗΛΕΚΤΡΟΠΑΡΑΓΩΓΗ ΑΝΑ ΚΑΥΣΙΜΟ</a:t>
            </a:r>
            <a:endParaRPr lang="el-GR"/>
          </a:p>
        </p:txBody>
      </p:sp>
      <p:pic>
        <p:nvPicPr>
          <p:cNvPr id="50178" name="Picture 2"/>
          <p:cNvPicPr>
            <a:picLocks noChangeAspect="1" noChangeArrowheads="1"/>
          </p:cNvPicPr>
          <p:nvPr/>
        </p:nvPicPr>
        <p:blipFill>
          <a:blip r:embed="rId3" cstate="print"/>
          <a:srcRect/>
          <a:stretch>
            <a:fillRect/>
          </a:stretch>
        </p:blipFill>
        <p:spPr bwMode="auto">
          <a:xfrm>
            <a:off x="1" y="945732"/>
            <a:ext cx="9041316" cy="5723627"/>
          </a:xfrm>
          <a:prstGeom prst="rect">
            <a:avLst/>
          </a:prstGeom>
          <a:noFill/>
          <a:ln w="9525">
            <a:noFill/>
            <a:miter lim="800000"/>
            <a:headEnd/>
            <a:tailEnd/>
          </a:ln>
        </p:spPr>
      </p:pic>
    </p:spTree>
    <p:extLst>
      <p:ext uri="{BB962C8B-B14F-4D97-AF65-F5344CB8AC3E}">
        <p14:creationId xmlns:p14="http://schemas.microsoft.com/office/powerpoint/2010/main" val="29075926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ΜΟΝΤΕΛΟΠΟΙΗΣΗ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ΜΟΝΤΕΛΟ	ΜΙΑ ΑΠΛΟΠΟΙΗΣΗ ΤΗΣ ΠΡΑΓΜΑΤΙΚΟΤΗΤΑΣ</a:t>
            </a:r>
          </a:p>
          <a:p>
            <a:r>
              <a:rPr lang="el-GR" dirty="0" smtClean="0"/>
              <a:t>Οι άνθρωποι σκέφτονται και επικοινωνούν με μοντέλα:</a:t>
            </a:r>
          </a:p>
          <a:p>
            <a:r>
              <a:rPr lang="el-GR" dirty="0" smtClean="0"/>
              <a:t>Μοντέλα Δεδομένων – αναπαραστάσεις μετρήσεων και πειραμάτων</a:t>
            </a:r>
          </a:p>
          <a:p>
            <a:r>
              <a:rPr lang="el-GR" dirty="0" smtClean="0"/>
              <a:t>Ποιοτικά/Νοητά μοντέλα – προφορική/οπτική περιγραφή συστημάτων και διεργασιών</a:t>
            </a:r>
          </a:p>
          <a:p>
            <a:r>
              <a:rPr lang="el-GR" dirty="0" smtClean="0"/>
              <a:t>Ποσοτικά/Αριθμητικά μοντέλα – μορφοποίηση των Ποιοτικών μοντέλων</a:t>
            </a:r>
          </a:p>
          <a:p>
            <a:r>
              <a:rPr lang="el-GR" dirty="0" smtClean="0"/>
              <a:t>Μαθηματικές μέθοδοι και μοντέλα χρησιμοποιούνται γιά την ανάλυση των αριθμητικών μοντέλων και επεξήγηση των αποτελεσμάτων</a:t>
            </a:r>
          </a:p>
          <a:p>
            <a:r>
              <a:rPr lang="el-GR" dirty="0" smtClean="0"/>
              <a:t>Μοντέλα λήψης αποφάσεων γιά την μετατροπή των αξιών και της γνώσης σε  ΔΡΑΣΗ/ΕΙΣ.</a:t>
            </a:r>
            <a:endParaRPr lang="el-GR" dirty="0"/>
          </a:p>
        </p:txBody>
      </p:sp>
    </p:spTree>
    <p:extLst>
      <p:ext uri="{BB962C8B-B14F-4D97-AF65-F5344CB8AC3E}">
        <p14:creationId xmlns:p14="http://schemas.microsoft.com/office/powerpoint/2010/main" val="40686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7902"/>
            <a:ext cx="8617049" cy="648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39109"/>
            <a:ext cx="8229600" cy="346050"/>
          </a:xfrm>
        </p:spPr>
        <p:txBody>
          <a:bodyPr>
            <a:noAutofit/>
          </a:bodyPr>
          <a:lstStyle/>
          <a:p>
            <a:r>
              <a:rPr lang="el-GR" sz="3200" b="1" dirty="0" smtClean="0"/>
              <a:t>ΕΝΕΡΓΕΙΑΚΟ ΔΙΚΤΥΟ: ΠΡΟΣΦΟΡΑ → ΖΗΤΗΣΗ </a:t>
            </a:r>
            <a:endParaRPr lang="en-GB" sz="3200" b="1" dirty="0"/>
          </a:p>
        </p:txBody>
      </p:sp>
      <p:sp>
        <p:nvSpPr>
          <p:cNvPr id="5" name="TextBox 4"/>
          <p:cNvSpPr txBox="1"/>
          <p:nvPr/>
        </p:nvSpPr>
        <p:spPr>
          <a:xfrm>
            <a:off x="4724790" y="1766737"/>
            <a:ext cx="876052" cy="923330"/>
          </a:xfrm>
          <a:prstGeom prst="rect">
            <a:avLst/>
          </a:prstGeom>
          <a:solidFill>
            <a:srgbClr val="FFCC99"/>
          </a:solidFill>
          <a:ln w="28575">
            <a:solidFill>
              <a:srgbClr val="FF0000"/>
            </a:solidFill>
          </a:ln>
        </p:spPr>
        <p:txBody>
          <a:bodyPr wrap="square" rtlCol="0">
            <a:spAutoFit/>
          </a:bodyPr>
          <a:lstStyle/>
          <a:p>
            <a:r>
              <a:rPr lang="el-GR" b="1" dirty="0" smtClean="0">
                <a:solidFill>
                  <a:srgbClr val="C00000"/>
                </a:solidFill>
              </a:rPr>
              <a:t>ΗΛΕ-ΚΤΡΙ-ΣΜΟΣ</a:t>
            </a:r>
            <a:endParaRPr lang="en-GB" b="1" dirty="0">
              <a:solidFill>
                <a:srgbClr val="C00000"/>
              </a:solidFill>
            </a:endParaRPr>
          </a:p>
        </p:txBody>
      </p:sp>
      <p:sp>
        <p:nvSpPr>
          <p:cNvPr id="6" name="TextBox 5"/>
          <p:cNvSpPr txBox="1"/>
          <p:nvPr/>
        </p:nvSpPr>
        <p:spPr>
          <a:xfrm>
            <a:off x="6804248" y="1403484"/>
            <a:ext cx="2088232" cy="369332"/>
          </a:xfrm>
          <a:prstGeom prst="rect">
            <a:avLst/>
          </a:prstGeom>
          <a:solidFill>
            <a:srgbClr val="FFFF99"/>
          </a:solidFill>
          <a:ln w="12700">
            <a:solidFill>
              <a:schemeClr val="accent1"/>
            </a:solidFill>
          </a:ln>
        </p:spPr>
        <p:txBody>
          <a:bodyPr wrap="square" rtlCol="0">
            <a:spAutoFit/>
          </a:bodyPr>
          <a:lstStyle/>
          <a:p>
            <a:r>
              <a:rPr lang="el-GR" dirty="0" smtClean="0"/>
              <a:t>ΕΜΠΟΡΙΚΟΣ</a:t>
            </a:r>
            <a:endParaRPr lang="en-GB" dirty="0"/>
          </a:p>
        </p:txBody>
      </p:sp>
      <p:sp>
        <p:nvSpPr>
          <p:cNvPr id="7" name="TextBox 6"/>
          <p:cNvSpPr txBox="1"/>
          <p:nvPr/>
        </p:nvSpPr>
        <p:spPr>
          <a:xfrm>
            <a:off x="6825424" y="1930192"/>
            <a:ext cx="2067055" cy="369332"/>
          </a:xfrm>
          <a:prstGeom prst="rect">
            <a:avLst/>
          </a:prstGeom>
          <a:solidFill>
            <a:srgbClr val="FFFF99"/>
          </a:solidFill>
          <a:ln w="12700">
            <a:solidFill>
              <a:schemeClr val="accent1"/>
            </a:solidFill>
          </a:ln>
        </p:spPr>
        <p:txBody>
          <a:bodyPr wrap="square" rtlCol="0">
            <a:spAutoFit/>
          </a:bodyPr>
          <a:lstStyle/>
          <a:p>
            <a:r>
              <a:rPr lang="el-GR" dirty="0" smtClean="0"/>
              <a:t>ΟΙΚΙΑΚΟΣ</a:t>
            </a:r>
            <a:r>
              <a:rPr lang="en-GB" dirty="0" smtClean="0"/>
              <a:t>-</a:t>
            </a:r>
            <a:r>
              <a:rPr lang="el-GR" dirty="0" smtClean="0"/>
              <a:t>Πόλεις</a:t>
            </a:r>
            <a:endParaRPr lang="en-GB" dirty="0"/>
          </a:p>
        </p:txBody>
      </p:sp>
      <p:sp>
        <p:nvSpPr>
          <p:cNvPr id="8" name="TextBox 7"/>
          <p:cNvSpPr txBox="1"/>
          <p:nvPr/>
        </p:nvSpPr>
        <p:spPr>
          <a:xfrm>
            <a:off x="6859339" y="2505401"/>
            <a:ext cx="2033139" cy="369332"/>
          </a:xfrm>
          <a:prstGeom prst="rect">
            <a:avLst/>
          </a:prstGeom>
          <a:solidFill>
            <a:srgbClr val="FFFF99"/>
          </a:solidFill>
          <a:ln w="12700">
            <a:solidFill>
              <a:schemeClr val="accent1"/>
            </a:solidFill>
          </a:ln>
        </p:spPr>
        <p:txBody>
          <a:bodyPr wrap="square" rtlCol="0">
            <a:spAutoFit/>
          </a:bodyPr>
          <a:lstStyle/>
          <a:p>
            <a:r>
              <a:rPr lang="el-GR" dirty="0" smtClean="0"/>
              <a:t>ΒΙΟΜΗΧΑΝΙΑ</a:t>
            </a:r>
            <a:endParaRPr lang="en-GB" dirty="0"/>
          </a:p>
        </p:txBody>
      </p:sp>
      <p:sp>
        <p:nvSpPr>
          <p:cNvPr id="9" name="TextBox 8"/>
          <p:cNvSpPr txBox="1"/>
          <p:nvPr/>
        </p:nvSpPr>
        <p:spPr>
          <a:xfrm>
            <a:off x="6861409" y="3023683"/>
            <a:ext cx="2151175" cy="307777"/>
          </a:xfrm>
          <a:prstGeom prst="rect">
            <a:avLst/>
          </a:prstGeom>
          <a:solidFill>
            <a:srgbClr val="FFFF99"/>
          </a:solidFill>
          <a:ln w="12700">
            <a:solidFill>
              <a:schemeClr val="accent1"/>
            </a:solidFill>
          </a:ln>
        </p:spPr>
        <p:txBody>
          <a:bodyPr wrap="square" rtlCol="0">
            <a:spAutoFit/>
          </a:bodyPr>
          <a:lstStyle/>
          <a:p>
            <a:r>
              <a:rPr lang="el-GR" sz="1400" dirty="0" smtClean="0"/>
              <a:t>ΜΕΤΑΦΟΡΕΣ - προσωπικές </a:t>
            </a:r>
            <a:endParaRPr lang="en-GB" sz="1400" dirty="0"/>
          </a:p>
        </p:txBody>
      </p:sp>
      <p:sp>
        <p:nvSpPr>
          <p:cNvPr id="10" name="TextBox 9"/>
          <p:cNvSpPr txBox="1"/>
          <p:nvPr/>
        </p:nvSpPr>
        <p:spPr>
          <a:xfrm>
            <a:off x="6804248" y="3617951"/>
            <a:ext cx="2217425" cy="307777"/>
          </a:xfrm>
          <a:prstGeom prst="rect">
            <a:avLst/>
          </a:prstGeom>
          <a:solidFill>
            <a:srgbClr val="FFFF99"/>
          </a:solidFill>
          <a:ln w="12700">
            <a:solidFill>
              <a:schemeClr val="accent1"/>
            </a:solidFill>
          </a:ln>
        </p:spPr>
        <p:txBody>
          <a:bodyPr wrap="square" rtlCol="0">
            <a:spAutoFit/>
          </a:bodyPr>
          <a:lstStyle/>
          <a:p>
            <a:r>
              <a:rPr lang="el-GR" sz="1400" dirty="0" smtClean="0"/>
              <a:t>ΜΕΤΑΦΟΡΕΣ - </a:t>
            </a:r>
            <a:r>
              <a:rPr lang="el-GR" sz="1200" dirty="0" smtClean="0"/>
              <a:t>εμπορεύματα </a:t>
            </a:r>
            <a:endParaRPr lang="en-GB" sz="1400" dirty="0"/>
          </a:p>
        </p:txBody>
      </p:sp>
      <p:sp>
        <p:nvSpPr>
          <p:cNvPr id="11" name="TextBox 10"/>
          <p:cNvSpPr txBox="1"/>
          <p:nvPr/>
        </p:nvSpPr>
        <p:spPr>
          <a:xfrm>
            <a:off x="6861408" y="4149080"/>
            <a:ext cx="2031071" cy="369332"/>
          </a:xfrm>
          <a:prstGeom prst="rect">
            <a:avLst/>
          </a:prstGeom>
          <a:solidFill>
            <a:srgbClr val="FFFF99"/>
          </a:solidFill>
          <a:ln w="12700">
            <a:solidFill>
              <a:schemeClr val="accent1"/>
            </a:solidFill>
          </a:ln>
        </p:spPr>
        <p:txBody>
          <a:bodyPr wrap="square" rtlCol="0">
            <a:spAutoFit/>
          </a:bodyPr>
          <a:lstStyle/>
          <a:p>
            <a:r>
              <a:rPr lang="el-GR" dirty="0" smtClean="0"/>
              <a:t>ΒΙΟΤΕΧΝΙΑ</a:t>
            </a:r>
            <a:endParaRPr lang="en-GB" dirty="0"/>
          </a:p>
        </p:txBody>
      </p:sp>
      <p:sp>
        <p:nvSpPr>
          <p:cNvPr id="12" name="TextBox 11"/>
          <p:cNvSpPr txBox="1"/>
          <p:nvPr/>
        </p:nvSpPr>
        <p:spPr>
          <a:xfrm>
            <a:off x="6887534" y="4715852"/>
            <a:ext cx="2004943" cy="369332"/>
          </a:xfrm>
          <a:prstGeom prst="rect">
            <a:avLst/>
          </a:prstGeom>
          <a:solidFill>
            <a:srgbClr val="FFFF99"/>
          </a:solidFill>
          <a:ln w="12700">
            <a:solidFill>
              <a:schemeClr val="accent1"/>
            </a:solidFill>
          </a:ln>
        </p:spPr>
        <p:txBody>
          <a:bodyPr wrap="square" rtlCol="0">
            <a:spAutoFit/>
          </a:bodyPr>
          <a:lstStyle/>
          <a:p>
            <a:r>
              <a:rPr lang="el-GR" dirty="0" smtClean="0"/>
              <a:t>ΟΙΚΙΑΚΟΣ-ΠΕΡΙΦ.</a:t>
            </a:r>
            <a:endParaRPr lang="en-GB" dirty="0"/>
          </a:p>
        </p:txBody>
      </p:sp>
      <p:sp>
        <p:nvSpPr>
          <p:cNvPr id="13" name="TextBox 12"/>
          <p:cNvSpPr txBox="1"/>
          <p:nvPr/>
        </p:nvSpPr>
        <p:spPr>
          <a:xfrm>
            <a:off x="6861409" y="5373216"/>
            <a:ext cx="2031068" cy="369332"/>
          </a:xfrm>
          <a:prstGeom prst="rect">
            <a:avLst/>
          </a:prstGeom>
          <a:solidFill>
            <a:srgbClr val="FFFF99"/>
          </a:solidFill>
          <a:ln w="12700">
            <a:solidFill>
              <a:schemeClr val="accent1"/>
            </a:solidFill>
          </a:ln>
        </p:spPr>
        <p:txBody>
          <a:bodyPr wrap="square" rtlCol="0">
            <a:spAutoFit/>
          </a:bodyPr>
          <a:lstStyle/>
          <a:p>
            <a:r>
              <a:rPr lang="el-GR" dirty="0" smtClean="0"/>
              <a:t>ΓΕΩΡΓΙΑ</a:t>
            </a:r>
            <a:endParaRPr lang="en-GB" dirty="0"/>
          </a:p>
        </p:txBody>
      </p:sp>
      <p:sp>
        <p:nvSpPr>
          <p:cNvPr id="14" name="TextBox 13"/>
          <p:cNvSpPr txBox="1"/>
          <p:nvPr/>
        </p:nvSpPr>
        <p:spPr>
          <a:xfrm>
            <a:off x="6783781" y="1034152"/>
            <a:ext cx="2108699" cy="369332"/>
          </a:xfrm>
          <a:prstGeom prst="rect">
            <a:avLst/>
          </a:prstGeom>
          <a:solidFill>
            <a:srgbClr val="FFFF00"/>
          </a:solidFill>
          <a:ln w="12700">
            <a:solidFill>
              <a:schemeClr val="accent1"/>
            </a:solidFill>
          </a:ln>
        </p:spPr>
        <p:txBody>
          <a:bodyPr wrap="square" rtlCol="0">
            <a:spAutoFit/>
          </a:bodyPr>
          <a:lstStyle/>
          <a:p>
            <a:r>
              <a:rPr lang="el-GR" dirty="0" smtClean="0"/>
              <a:t>ΤΟΜΕΙΣ</a:t>
            </a:r>
            <a:endParaRPr lang="en-GB" dirty="0"/>
          </a:p>
        </p:txBody>
      </p:sp>
      <p:cxnSp>
        <p:nvCxnSpPr>
          <p:cNvPr id="16" name="Straight Arrow Connector 15"/>
          <p:cNvCxnSpPr/>
          <p:nvPr/>
        </p:nvCxnSpPr>
        <p:spPr>
          <a:xfrm>
            <a:off x="5162816" y="2690067"/>
            <a:ext cx="0" cy="1963069"/>
          </a:xfrm>
          <a:prstGeom prst="straightConnector1">
            <a:avLst/>
          </a:prstGeom>
          <a:ln w="22225">
            <a:solidFill>
              <a:schemeClr val="tx1">
                <a:lumMod val="95000"/>
                <a:lumOff val="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62816" y="4333746"/>
            <a:ext cx="1662608" cy="319390"/>
          </a:xfrm>
          <a:prstGeom prst="straightConnector1">
            <a:avLst/>
          </a:prstGeom>
          <a:ln w="22225">
            <a:solidFill>
              <a:schemeClr val="tx1">
                <a:lumMod val="95000"/>
                <a:lumOff val="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62816" y="4715852"/>
            <a:ext cx="1641432" cy="184666"/>
          </a:xfrm>
          <a:prstGeom prst="straightConnector1">
            <a:avLst/>
          </a:prstGeom>
          <a:ln w="22225">
            <a:solidFill>
              <a:schemeClr val="tx1">
                <a:lumMod val="95000"/>
                <a:lumOff val="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62816" y="4715852"/>
            <a:ext cx="1662608" cy="842030"/>
          </a:xfrm>
          <a:prstGeom prst="straightConnector1">
            <a:avLst/>
          </a:prstGeom>
          <a:ln w="22225">
            <a:solidFill>
              <a:schemeClr val="tx1">
                <a:lumMod val="95000"/>
                <a:lumOff val="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48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Text Box 2"/>
          <p:cNvSpPr txBox="1">
            <a:spLocks noChangeArrowheads="1"/>
          </p:cNvSpPr>
          <p:nvPr/>
        </p:nvSpPr>
        <p:spPr bwMode="auto">
          <a:xfrm>
            <a:off x="3471863" y="3881438"/>
            <a:ext cx="2252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985091" name="Text Box 3"/>
          <p:cNvSpPr txBox="1">
            <a:spLocks noChangeArrowheads="1"/>
          </p:cNvSpPr>
          <p:nvPr/>
        </p:nvSpPr>
        <p:spPr bwMode="auto">
          <a:xfrm>
            <a:off x="107950" y="412750"/>
            <a:ext cx="8856663" cy="46166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400" b="1" dirty="0" smtClean="0">
                <a:solidFill>
                  <a:srgbClr val="00B050"/>
                </a:solidFill>
              </a:rPr>
              <a:t>ΑΝΑΛΥΣΗ ΑΠΟΔΟΜΗΣΗΣ </a:t>
            </a:r>
            <a:r>
              <a:rPr lang="el-GR" altLang="en-US" sz="2400" b="1" dirty="0" smtClean="0"/>
              <a:t>- </a:t>
            </a:r>
            <a:r>
              <a:rPr lang="en-US" altLang="en-US" sz="2400" b="1" dirty="0" smtClean="0"/>
              <a:t>DECOMPOSITION </a:t>
            </a:r>
            <a:r>
              <a:rPr lang="en-US" altLang="en-US" sz="2400" b="1" dirty="0"/>
              <a:t>ANALYSIS</a:t>
            </a:r>
            <a:endParaRPr lang="el-GR" altLang="en-US" sz="2400" b="1" dirty="0"/>
          </a:p>
        </p:txBody>
      </p:sp>
      <p:sp>
        <p:nvSpPr>
          <p:cNvPr id="985092" name="Text Box 4"/>
          <p:cNvSpPr txBox="1">
            <a:spLocks noChangeArrowheads="1"/>
          </p:cNvSpPr>
          <p:nvPr/>
        </p:nvSpPr>
        <p:spPr bwMode="auto">
          <a:xfrm>
            <a:off x="107950" y="2571556"/>
            <a:ext cx="2102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400" b="1" dirty="0" smtClean="0">
                <a:solidFill>
                  <a:srgbClr val="C00000"/>
                </a:solidFill>
                <a:latin typeface="Times New Roman" pitchFamily="18" charset="0"/>
              </a:rPr>
              <a:t>ΚΟΙΝΩΝΙΚΗ </a:t>
            </a:r>
            <a:endParaRPr lang="el-GR" altLang="en-US" sz="2400" b="1" dirty="0">
              <a:solidFill>
                <a:srgbClr val="C00000"/>
              </a:solidFill>
              <a:latin typeface="Times New Roman" pitchFamily="18" charset="0"/>
            </a:endParaRPr>
          </a:p>
        </p:txBody>
      </p:sp>
      <p:sp>
        <p:nvSpPr>
          <p:cNvPr id="985093" name="Text Box 5"/>
          <p:cNvSpPr txBox="1">
            <a:spLocks noChangeArrowheads="1"/>
          </p:cNvSpPr>
          <p:nvPr/>
        </p:nvSpPr>
        <p:spPr bwMode="auto">
          <a:xfrm>
            <a:off x="548477" y="4561238"/>
            <a:ext cx="253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400" b="1" dirty="0" smtClean="0">
                <a:solidFill>
                  <a:srgbClr val="C00000"/>
                </a:solidFill>
                <a:latin typeface="Times New Roman" pitchFamily="18" charset="0"/>
              </a:rPr>
              <a:t>ΤΕΧΝΟΛΟΓΙΚΗ</a:t>
            </a:r>
            <a:endParaRPr lang="el-GR" altLang="en-US" sz="2400" b="1" dirty="0">
              <a:solidFill>
                <a:srgbClr val="C00000"/>
              </a:solidFill>
              <a:latin typeface="Times New Roman" pitchFamily="18" charset="0"/>
            </a:endParaRPr>
          </a:p>
        </p:txBody>
      </p:sp>
      <p:sp>
        <p:nvSpPr>
          <p:cNvPr id="985095" name="Text Box 7"/>
          <p:cNvSpPr txBox="1">
            <a:spLocks noChangeArrowheads="1"/>
          </p:cNvSpPr>
          <p:nvPr/>
        </p:nvSpPr>
        <p:spPr bwMode="auto">
          <a:xfrm>
            <a:off x="108786" y="3033221"/>
            <a:ext cx="2987576"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n-US" dirty="0" smtClean="0"/>
              <a:t>ΑΝΤΙΛΗΨΗ &amp; ΑΠΟΔΟΧΗ</a:t>
            </a:r>
          </a:p>
          <a:p>
            <a:r>
              <a:rPr lang="el-GR" altLang="en-US" dirty="0" smtClean="0"/>
              <a:t>ΑΠΑΣΧΟΛΗΣΗ</a:t>
            </a:r>
            <a:endParaRPr lang="en-US" altLang="en-US" dirty="0"/>
          </a:p>
          <a:p>
            <a:r>
              <a:rPr lang="el-GR" altLang="en-US" dirty="0" smtClean="0"/>
              <a:t>ΔΙΑΧΕΙΡΙΣΗ ΕΔΑΦΟΥΣ</a:t>
            </a:r>
            <a:endParaRPr lang="en-US" altLang="en-US" dirty="0"/>
          </a:p>
          <a:p>
            <a:r>
              <a:rPr lang="el-GR" altLang="en-US" dirty="0" smtClean="0"/>
              <a:t>ΕΠΕΝΔΥΣΕΙΣ ΥΠΟΔΟΜΗΣ</a:t>
            </a:r>
          </a:p>
          <a:p>
            <a:r>
              <a:rPr lang="el-GR" altLang="en-US" dirty="0" smtClean="0"/>
              <a:t>ΚΟΙΝΩΝΙΚΗ ΣΥΝΟΧΗ</a:t>
            </a:r>
            <a:endParaRPr lang="en-US" altLang="en-US" dirty="0"/>
          </a:p>
        </p:txBody>
      </p:sp>
      <p:sp>
        <p:nvSpPr>
          <p:cNvPr id="985097" name="Text Box 9"/>
          <p:cNvSpPr txBox="1">
            <a:spLocks noChangeArrowheads="1"/>
          </p:cNvSpPr>
          <p:nvPr/>
        </p:nvSpPr>
        <p:spPr bwMode="auto">
          <a:xfrm>
            <a:off x="683567" y="4983916"/>
            <a:ext cx="3600399" cy="1200329"/>
          </a:xfrm>
          <a:prstGeom prst="rect">
            <a:avLst/>
          </a:prstGeom>
          <a:noFill/>
          <a:ln>
            <a:solidFill>
              <a:schemeClr val="tx1"/>
            </a:solidFill>
          </a:ln>
          <a:effectLst/>
        </p:spPr>
        <p:txBody>
          <a:bodyPr wrap="square">
            <a:spAutoFit/>
          </a:bodyPr>
          <a:lstStyle/>
          <a:p>
            <a:r>
              <a:rPr lang="el-GR" altLang="en-US" dirty="0" smtClean="0"/>
              <a:t>ΕΞΟΙΚΟΝΟΜΗΣΗ ΠΕΤΡΕΛΑΙΟΥ</a:t>
            </a:r>
          </a:p>
          <a:p>
            <a:r>
              <a:rPr lang="el-GR" altLang="en-US" dirty="0" smtClean="0"/>
              <a:t>ΩΡΙΜΟΤΗΤΑ ΤΕΧΝΟΛΟΓΙΑΣ</a:t>
            </a:r>
          </a:p>
          <a:p>
            <a:r>
              <a:rPr lang="el-GR" altLang="en-US" dirty="0" smtClean="0"/>
              <a:t>ΕΞΑΡΤΗΣΗ</a:t>
            </a:r>
          </a:p>
          <a:p>
            <a:r>
              <a:rPr lang="el-GR" altLang="en-US" dirty="0" smtClean="0"/>
              <a:t>...</a:t>
            </a:r>
          </a:p>
        </p:txBody>
      </p:sp>
      <p:sp>
        <p:nvSpPr>
          <p:cNvPr id="985098" name="Text Box 10"/>
          <p:cNvSpPr txBox="1">
            <a:spLocks noChangeArrowheads="1"/>
          </p:cNvSpPr>
          <p:nvPr/>
        </p:nvSpPr>
        <p:spPr bwMode="auto">
          <a:xfrm>
            <a:off x="6296363" y="1892128"/>
            <a:ext cx="2668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400" b="1" dirty="0" smtClean="0">
                <a:solidFill>
                  <a:srgbClr val="C00000"/>
                </a:solidFill>
                <a:latin typeface="Times New Roman" pitchFamily="18" charset="0"/>
              </a:rPr>
              <a:t>ΟΙΚΟΝΟΜΙΚΗ</a:t>
            </a:r>
            <a:endParaRPr lang="el-GR" altLang="en-US" sz="2400" b="1" dirty="0">
              <a:solidFill>
                <a:srgbClr val="C00000"/>
              </a:solidFill>
              <a:latin typeface="Times New Roman" pitchFamily="18" charset="0"/>
            </a:endParaRPr>
          </a:p>
        </p:txBody>
      </p:sp>
      <p:sp>
        <p:nvSpPr>
          <p:cNvPr id="985100" name="Text Box 12"/>
          <p:cNvSpPr txBox="1">
            <a:spLocks noChangeArrowheads="1"/>
          </p:cNvSpPr>
          <p:nvPr/>
        </p:nvSpPr>
        <p:spPr bwMode="auto">
          <a:xfrm>
            <a:off x="6084168" y="2356840"/>
            <a:ext cx="3059832"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n-US" dirty="0" smtClean="0"/>
              <a:t>ΚΟΣΤΟΣ ΚΑΤΑΣΚΕΥΗΣ</a:t>
            </a:r>
          </a:p>
          <a:p>
            <a:r>
              <a:rPr lang="el-GR" altLang="en-US" dirty="0" smtClean="0"/>
              <a:t>ΚΟΣΤΟΣ ΛΕΙΤΟΥΡΓΙΑΣ ΚΟΣΤΟΣ ΣΥΝΤΗΡΗΣΗΣ</a:t>
            </a:r>
          </a:p>
          <a:p>
            <a:r>
              <a:rPr lang="el-GR" altLang="en-US" dirty="0" smtClean="0"/>
              <a:t>ΚΟΣΤΟΣ ΓΗΣ</a:t>
            </a:r>
            <a:endParaRPr lang="en-US" altLang="en-US" dirty="0"/>
          </a:p>
          <a:p>
            <a:r>
              <a:rPr lang="el-GR" altLang="en-US" dirty="0" smtClean="0"/>
              <a:t>ΕΣΟΔΑ</a:t>
            </a:r>
          </a:p>
          <a:p>
            <a:r>
              <a:rPr lang="el-GR" altLang="en-US" dirty="0" smtClean="0"/>
              <a:t>ΜΕΡΙΔΙΟ ΑΓΟΡΑΣ</a:t>
            </a:r>
            <a:endParaRPr lang="en-US" altLang="en-US" dirty="0"/>
          </a:p>
        </p:txBody>
      </p:sp>
      <p:sp>
        <p:nvSpPr>
          <p:cNvPr id="985103" name="Text Box 15"/>
          <p:cNvSpPr txBox="1">
            <a:spLocks noChangeArrowheads="1"/>
          </p:cNvSpPr>
          <p:nvPr/>
        </p:nvSpPr>
        <p:spPr bwMode="auto">
          <a:xfrm>
            <a:off x="6296364" y="4888425"/>
            <a:ext cx="2519958" cy="1815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n-US" sz="1600" dirty="0" smtClean="0"/>
              <a:t>ΡΥΠΑΝΣΗ</a:t>
            </a:r>
          </a:p>
          <a:p>
            <a:r>
              <a:rPr lang="el-GR" altLang="en-US" sz="1600" dirty="0" smtClean="0"/>
              <a:t>ΚΛΙΜΑΤΙΚΗ ΑΛΛΑΓΗ</a:t>
            </a:r>
          </a:p>
          <a:p>
            <a:r>
              <a:rPr lang="el-GR" altLang="en-US" sz="1600" dirty="0" smtClean="0"/>
              <a:t>ΧΡΗΣΗ ΓΗΣ</a:t>
            </a:r>
          </a:p>
          <a:p>
            <a:r>
              <a:rPr lang="el-GR" altLang="en-US" sz="1600" dirty="0" smtClean="0"/>
              <a:t>ΑΙΣΘΗΤΙΚΗ</a:t>
            </a:r>
          </a:p>
          <a:p>
            <a:r>
              <a:rPr lang="el-GR" altLang="en-US" sz="1600" dirty="0" smtClean="0"/>
              <a:t>ΘΟΡΥΒΟΣ</a:t>
            </a:r>
          </a:p>
          <a:p>
            <a:r>
              <a:rPr lang="el-GR" altLang="en-US" sz="1600" dirty="0" smtClean="0"/>
              <a:t>ΚΙΝΔΥΝΟΣ ΑΤΥΧΗΜΑΤΟΣ</a:t>
            </a:r>
          </a:p>
        </p:txBody>
      </p:sp>
      <p:sp>
        <p:nvSpPr>
          <p:cNvPr id="985104" name="Text Box 16"/>
          <p:cNvSpPr txBox="1">
            <a:spLocks noChangeArrowheads="1"/>
          </p:cNvSpPr>
          <p:nvPr/>
        </p:nvSpPr>
        <p:spPr bwMode="auto">
          <a:xfrm>
            <a:off x="285289" y="1055949"/>
            <a:ext cx="3557596" cy="1446550"/>
          </a:xfrm>
          <a:prstGeom prst="rect">
            <a:avLst/>
          </a:prstGeom>
          <a:solidFill>
            <a:srgbClr val="FFFFCC"/>
          </a:solidFill>
          <a:ln w="9525">
            <a:solidFill>
              <a:schemeClr val="tx1"/>
            </a:solidFill>
            <a:miter lim="800000"/>
            <a:headEnd/>
            <a:tailEnd/>
          </a:ln>
          <a:effectLst/>
          <a:extLst/>
        </p:spPr>
        <p:txBody>
          <a:bodyPr wrap="square">
            <a:spAutoFit/>
          </a:bodyPr>
          <a:lstStyle/>
          <a:p>
            <a:r>
              <a:rPr lang="el-GR" altLang="en-US" sz="2000" dirty="0" smtClean="0">
                <a:solidFill>
                  <a:srgbClr val="FF0000"/>
                </a:solidFill>
              </a:rPr>
              <a:t>ΠΟΡΟΙ               - </a:t>
            </a:r>
            <a:r>
              <a:rPr lang="en-US" altLang="en-US" sz="2000" dirty="0" smtClean="0">
                <a:solidFill>
                  <a:srgbClr val="FF0000"/>
                </a:solidFill>
              </a:rPr>
              <a:t>Resources</a:t>
            </a:r>
            <a:endParaRPr lang="el-GR" altLang="en-US" sz="2000" dirty="0" smtClean="0">
              <a:solidFill>
                <a:srgbClr val="FF0000"/>
              </a:solidFill>
            </a:endParaRPr>
          </a:p>
          <a:p>
            <a:r>
              <a:rPr lang="el-GR" altLang="en-US" sz="2000" dirty="0" smtClean="0">
                <a:solidFill>
                  <a:srgbClr val="FF0000"/>
                </a:solidFill>
              </a:rPr>
              <a:t>ΠΕΡΙΒΑΛΛΟΝ   - </a:t>
            </a:r>
            <a:r>
              <a:rPr lang="en-US" altLang="en-US" sz="2000" dirty="0" smtClean="0">
                <a:solidFill>
                  <a:srgbClr val="FF0000"/>
                </a:solidFill>
              </a:rPr>
              <a:t>Environment</a:t>
            </a:r>
            <a:endParaRPr lang="el-GR" altLang="en-US" sz="2000" dirty="0" smtClean="0">
              <a:solidFill>
                <a:srgbClr val="FF0000"/>
              </a:solidFill>
            </a:endParaRPr>
          </a:p>
          <a:p>
            <a:r>
              <a:rPr lang="el-GR" altLang="en-US" sz="2000" dirty="0" smtClean="0">
                <a:solidFill>
                  <a:srgbClr val="FF0000"/>
                </a:solidFill>
              </a:rPr>
              <a:t>ΟΙΚΟΝΟΜΙΑ      - </a:t>
            </a:r>
            <a:r>
              <a:rPr lang="en-US" altLang="en-US" sz="2000" dirty="0" smtClean="0">
                <a:solidFill>
                  <a:srgbClr val="FF0000"/>
                </a:solidFill>
              </a:rPr>
              <a:t>Economy</a:t>
            </a:r>
            <a:endParaRPr lang="el-GR" altLang="en-US" sz="2000" dirty="0" smtClean="0">
              <a:solidFill>
                <a:srgbClr val="FF0000"/>
              </a:solidFill>
            </a:endParaRPr>
          </a:p>
          <a:p>
            <a:r>
              <a:rPr lang="el-GR" altLang="en-US" sz="2000" dirty="0" smtClean="0">
                <a:solidFill>
                  <a:srgbClr val="FF0000"/>
                </a:solidFill>
              </a:rPr>
              <a:t>ΚΟΙΝΩΝΙΑ          - </a:t>
            </a:r>
            <a:r>
              <a:rPr lang="en-US" altLang="en-US" sz="2000" dirty="0" smtClean="0">
                <a:solidFill>
                  <a:srgbClr val="FF0000"/>
                </a:solidFill>
              </a:rPr>
              <a:t>Society</a:t>
            </a:r>
            <a:r>
              <a:rPr lang="en-US" altLang="en-US" sz="2800" b="1" i="1" dirty="0">
                <a:solidFill>
                  <a:srgbClr val="FF0000"/>
                </a:solidFill>
              </a:rPr>
              <a:t>	</a:t>
            </a:r>
            <a:endParaRPr lang="el-GR" altLang="en-US" sz="3600" b="1" i="1" dirty="0">
              <a:solidFill>
                <a:srgbClr val="FF0000"/>
              </a:solidFill>
            </a:endParaRPr>
          </a:p>
        </p:txBody>
      </p:sp>
      <p:sp>
        <p:nvSpPr>
          <p:cNvPr id="2" name="Rectangle 1"/>
          <p:cNvSpPr/>
          <p:nvPr/>
        </p:nvSpPr>
        <p:spPr>
          <a:xfrm>
            <a:off x="6259914" y="4435694"/>
            <a:ext cx="2592858" cy="461665"/>
          </a:xfrm>
          <a:prstGeom prst="rect">
            <a:avLst/>
          </a:prstGeom>
        </p:spPr>
        <p:txBody>
          <a:bodyPr wrap="square">
            <a:spAutoFit/>
          </a:bodyPr>
          <a:lstStyle/>
          <a:p>
            <a:pPr lvl="0">
              <a:spcBef>
                <a:spcPct val="50000"/>
              </a:spcBef>
            </a:pPr>
            <a:r>
              <a:rPr lang="el-GR" altLang="en-US" sz="2400" b="1" dirty="0" smtClean="0">
                <a:solidFill>
                  <a:srgbClr val="C00000"/>
                </a:solidFill>
                <a:latin typeface="Times New Roman" pitchFamily="18" charset="0"/>
              </a:rPr>
              <a:t>ΠΕΡΙΒΑΛΛΟΝ</a:t>
            </a:r>
            <a:endParaRPr lang="el-GR" altLang="en-US" sz="2400" b="1" dirty="0">
              <a:solidFill>
                <a:srgbClr val="C00000"/>
              </a:solidFill>
              <a:latin typeface="Times New Roman" pitchFamily="18" charset="0"/>
            </a:endParaRPr>
          </a:p>
        </p:txBody>
      </p:sp>
      <p:sp>
        <p:nvSpPr>
          <p:cNvPr id="13" name="Text Box 16"/>
          <p:cNvSpPr txBox="1">
            <a:spLocks noChangeArrowheads="1"/>
          </p:cNvSpPr>
          <p:nvPr/>
        </p:nvSpPr>
        <p:spPr bwMode="auto">
          <a:xfrm>
            <a:off x="3081377" y="3558272"/>
            <a:ext cx="31468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sz="3200" b="1" i="1" u="sng" dirty="0" smtClean="0">
                <a:solidFill>
                  <a:srgbClr val="00B050"/>
                </a:solidFill>
              </a:rPr>
              <a:t>ΑΠΟΔΟΜΗΣΗ</a:t>
            </a:r>
            <a:endParaRPr lang="el-GR" altLang="en-US" sz="3200" b="1" i="1" u="sng" dirty="0">
              <a:solidFill>
                <a:srgbClr val="00B050"/>
              </a:solidFill>
            </a:endParaRPr>
          </a:p>
        </p:txBody>
      </p:sp>
      <p:sp>
        <p:nvSpPr>
          <p:cNvPr id="3" name="Right Arrow 2"/>
          <p:cNvSpPr/>
          <p:nvPr/>
        </p:nvSpPr>
        <p:spPr>
          <a:xfrm rot="19302239">
            <a:off x="5025454" y="2801836"/>
            <a:ext cx="1126331" cy="4616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2032305">
            <a:off x="5068779" y="4339491"/>
            <a:ext cx="1126331" cy="4616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2113959">
            <a:off x="2673241" y="2960167"/>
            <a:ext cx="1126331" cy="4616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8331572">
            <a:off x="2966166" y="4288457"/>
            <a:ext cx="1126331" cy="4616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7674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85092"/>
                                        </p:tgtEl>
                                        <p:attrNameLst>
                                          <p:attrName>style.visibility</p:attrName>
                                        </p:attrNameLst>
                                      </p:cBhvr>
                                      <p:to>
                                        <p:strVal val="visible"/>
                                      </p:to>
                                    </p:set>
                                    <p:animEffect transition="in" filter="barn(inHorizontal)">
                                      <p:cBhvr>
                                        <p:cTn id="7" dur="500"/>
                                        <p:tgtEl>
                                          <p:spTgt spid="98509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85095"/>
                                        </p:tgtEl>
                                        <p:attrNameLst>
                                          <p:attrName>style.visibility</p:attrName>
                                        </p:attrNameLst>
                                      </p:cBhvr>
                                      <p:to>
                                        <p:strVal val="visible"/>
                                      </p:to>
                                    </p:set>
                                    <p:animEffect transition="in" filter="barn(inHorizontal)">
                                      <p:cBhvr>
                                        <p:cTn id="10" dur="500"/>
                                        <p:tgtEl>
                                          <p:spTgt spid="9850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985093"/>
                                        </p:tgtEl>
                                        <p:attrNameLst>
                                          <p:attrName>style.visibility</p:attrName>
                                        </p:attrNameLst>
                                      </p:cBhvr>
                                      <p:to>
                                        <p:strVal val="visible"/>
                                      </p:to>
                                    </p:set>
                                    <p:animEffect transition="in" filter="barn(inHorizontal)">
                                      <p:cBhvr>
                                        <p:cTn id="15" dur="500"/>
                                        <p:tgtEl>
                                          <p:spTgt spid="985093"/>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985097"/>
                                        </p:tgtEl>
                                        <p:attrNameLst>
                                          <p:attrName>style.visibility</p:attrName>
                                        </p:attrNameLst>
                                      </p:cBhvr>
                                      <p:to>
                                        <p:strVal val="visible"/>
                                      </p:to>
                                    </p:set>
                                    <p:animEffect transition="in" filter="barn(inHorizontal)">
                                      <p:cBhvr>
                                        <p:cTn id="18" dur="500"/>
                                        <p:tgtEl>
                                          <p:spTgt spid="9850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985098"/>
                                        </p:tgtEl>
                                        <p:attrNameLst>
                                          <p:attrName>style.visibility</p:attrName>
                                        </p:attrNameLst>
                                      </p:cBhvr>
                                      <p:to>
                                        <p:strVal val="visible"/>
                                      </p:to>
                                    </p:set>
                                    <p:animEffect transition="in" filter="barn(inHorizontal)">
                                      <p:cBhvr>
                                        <p:cTn id="23" dur="500"/>
                                        <p:tgtEl>
                                          <p:spTgt spid="985098"/>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985100"/>
                                        </p:tgtEl>
                                        <p:attrNameLst>
                                          <p:attrName>style.visibility</p:attrName>
                                        </p:attrNameLst>
                                      </p:cBhvr>
                                      <p:to>
                                        <p:strVal val="visible"/>
                                      </p:to>
                                    </p:set>
                                    <p:animEffect transition="in" filter="barn(inHorizontal)">
                                      <p:cBhvr>
                                        <p:cTn id="26" dur="500"/>
                                        <p:tgtEl>
                                          <p:spTgt spid="985100"/>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985103"/>
                                        </p:tgtEl>
                                        <p:attrNameLst>
                                          <p:attrName>style.visibility</p:attrName>
                                        </p:attrNameLst>
                                      </p:cBhvr>
                                      <p:to>
                                        <p:strVal val="visible"/>
                                      </p:to>
                                    </p:set>
                                    <p:animEffect transition="in" filter="barn(inHorizontal)">
                                      <p:cBhvr>
                                        <p:cTn id="29" dur="500"/>
                                        <p:tgtEl>
                                          <p:spTgt spid="985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p:bldP spid="985093" grpId="0"/>
      <p:bldP spid="985095" grpId="0" animBg="1"/>
      <p:bldP spid="985097" grpId="0" animBg="1"/>
      <p:bldP spid="985098" grpId="0"/>
      <p:bldP spid="985100" grpId="0" animBg="1"/>
      <p:bldP spid="985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60648"/>
            <a:ext cx="6781800" cy="980728"/>
          </a:xfrm>
        </p:spPr>
        <p:txBody>
          <a:bodyPr>
            <a:noAutofit/>
          </a:bodyPr>
          <a:lstStyle/>
          <a:p>
            <a:r>
              <a:rPr lang="el-GR" altLang="en-US" sz="3600" dirty="0">
                <a:latin typeface="Times New Roman" pitchFamily="18" charset="0"/>
              </a:rPr>
              <a:t>ΤΟ ΣΗΜΕΡΙΝΟ ΤΟΠΙΟ ΣΤΟΝ ΕΝΕΡΓΕΙΑΚΟ ΣΧΕΔΙΑΣΜΟ</a:t>
            </a:r>
            <a:r>
              <a:rPr lang="en-US" altLang="en-US" sz="3600" dirty="0">
                <a:latin typeface="Times New Roman" pitchFamily="18" charset="0"/>
              </a:rPr>
              <a:t> [1</a:t>
            </a:r>
            <a:r>
              <a:rPr lang="en-US" altLang="en-US" sz="3600" dirty="0" smtClean="0">
                <a:latin typeface="Times New Roman" pitchFamily="18" charset="0"/>
              </a:rPr>
              <a:t>]</a:t>
            </a:r>
            <a:endParaRPr lang="en-GB" sz="3600" dirty="0"/>
          </a:p>
        </p:txBody>
      </p:sp>
      <p:sp>
        <p:nvSpPr>
          <p:cNvPr id="3" name="Content Placeholder 2"/>
          <p:cNvSpPr>
            <a:spLocks noGrp="1"/>
          </p:cNvSpPr>
          <p:nvPr>
            <p:ph sz="half" idx="1"/>
          </p:nvPr>
        </p:nvSpPr>
        <p:spPr>
          <a:xfrm>
            <a:off x="683568" y="2132282"/>
            <a:ext cx="3657600" cy="3207345"/>
          </a:xfrm>
          <a:solidFill>
            <a:srgbClr val="FFFFCC"/>
          </a:solidFill>
          <a:ln>
            <a:solidFill>
              <a:schemeClr val="accent1"/>
            </a:solidFill>
          </a:ln>
        </p:spPr>
        <p:txBody>
          <a:bodyPr>
            <a:normAutofit/>
          </a:bodyPr>
          <a:lstStyle/>
          <a:p>
            <a:r>
              <a:rPr lang="el-GR" sz="2400" dirty="0" smtClean="0"/>
              <a:t>ΑΓΟΡΑ: ΜΕΓΕΘΟΣ &amp; ΔΟΜΗ</a:t>
            </a:r>
          </a:p>
          <a:p>
            <a:r>
              <a:rPr lang="el-GR" sz="2400" dirty="0" smtClean="0"/>
              <a:t>ΘΕΣΜΙΚΑ</a:t>
            </a:r>
          </a:p>
          <a:p>
            <a:r>
              <a:rPr lang="el-GR" sz="2400" dirty="0" smtClean="0"/>
              <a:t>ΝΟΜΟΘΕΣΙΑ</a:t>
            </a:r>
          </a:p>
          <a:p>
            <a:r>
              <a:rPr lang="el-GR" sz="2400" dirty="0" smtClean="0"/>
              <a:t>ΔΙΕΘΝΕΙΣ ΣΥΜΦΩΝΙΕΣ</a:t>
            </a:r>
          </a:p>
          <a:p>
            <a:r>
              <a:rPr lang="el-GR" sz="2400" dirty="0" smtClean="0"/>
              <a:t>ΚΑΝΟΝΙΣΤΙΚΕΣ ΔΙΑΔΙΚΑΣΙΕΣ</a:t>
            </a:r>
            <a:endParaRPr lang="en-GB" sz="2400" dirty="0"/>
          </a:p>
        </p:txBody>
      </p:sp>
      <p:sp>
        <p:nvSpPr>
          <p:cNvPr id="4" name="Content Placeholder 3"/>
          <p:cNvSpPr>
            <a:spLocks noGrp="1"/>
          </p:cNvSpPr>
          <p:nvPr>
            <p:ph sz="half" idx="2"/>
          </p:nvPr>
        </p:nvSpPr>
        <p:spPr>
          <a:xfrm>
            <a:off x="5033044" y="1445839"/>
            <a:ext cx="3657600" cy="543001"/>
          </a:xfrm>
        </p:spPr>
        <p:txBody>
          <a:bodyPr>
            <a:normAutofit/>
          </a:bodyPr>
          <a:lstStyle/>
          <a:p>
            <a:pPr marL="0" indent="0">
              <a:buNone/>
            </a:pPr>
            <a:r>
              <a:rPr lang="el-GR" b="1" dirty="0" smtClean="0">
                <a:solidFill>
                  <a:srgbClr val="00B050"/>
                </a:solidFill>
              </a:rPr>
              <a:t>ΣΥΜΜΕΤΕΧΟΝΤΕΣ</a:t>
            </a:r>
            <a:endParaRPr lang="en-GB" b="1" dirty="0">
              <a:solidFill>
                <a:srgbClr val="00B050"/>
              </a:solidFill>
            </a:endParaRPr>
          </a:p>
        </p:txBody>
      </p:sp>
      <p:sp>
        <p:nvSpPr>
          <p:cNvPr id="9" name="Content Placeholder 2"/>
          <p:cNvSpPr txBox="1">
            <a:spLocks/>
          </p:cNvSpPr>
          <p:nvPr/>
        </p:nvSpPr>
        <p:spPr>
          <a:xfrm>
            <a:off x="1261394" y="1412776"/>
            <a:ext cx="1828800" cy="55998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fontAlgn="auto">
              <a:spcAft>
                <a:spcPts val="0"/>
              </a:spcAft>
              <a:buFont typeface="Arial" pitchFamily="34" charset="0"/>
              <a:buNone/>
            </a:pPr>
            <a:r>
              <a:rPr lang="el-GR" b="1" dirty="0" smtClean="0">
                <a:solidFill>
                  <a:srgbClr val="00B050"/>
                </a:solidFill>
              </a:rPr>
              <a:t>ΔΟΜΙΚΑ</a:t>
            </a:r>
            <a:endParaRPr lang="en-GB" b="1" dirty="0">
              <a:solidFill>
                <a:srgbClr val="00B050"/>
              </a:solidFill>
            </a:endParaRPr>
          </a:p>
        </p:txBody>
      </p:sp>
      <p:sp>
        <p:nvSpPr>
          <p:cNvPr id="10" name="Content Placeholder 3"/>
          <p:cNvSpPr txBox="1">
            <a:spLocks/>
          </p:cNvSpPr>
          <p:nvPr/>
        </p:nvSpPr>
        <p:spPr>
          <a:xfrm>
            <a:off x="4932040" y="2116775"/>
            <a:ext cx="3657600" cy="2232248"/>
          </a:xfrm>
          <a:prstGeom prst="rect">
            <a:avLst/>
          </a:prstGeom>
          <a:solidFill>
            <a:srgbClr val="FFFFCC"/>
          </a:solidFill>
          <a:ln>
            <a:solidFill>
              <a:schemeClr val="tx1"/>
            </a:solidFill>
          </a:ln>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fontAlgn="auto">
              <a:spcAft>
                <a:spcPts val="0"/>
              </a:spcAft>
              <a:buNone/>
            </a:pPr>
            <a:r>
              <a:rPr lang="el-GR" dirty="0" smtClean="0"/>
              <a:t>ΛΗΠΤΕΣ ΑΠΟΦΑΣΕΩΝ</a:t>
            </a:r>
          </a:p>
          <a:p>
            <a:pPr marL="0" indent="0" fontAlgn="auto">
              <a:spcAft>
                <a:spcPts val="0"/>
              </a:spcAft>
              <a:buNone/>
            </a:pPr>
            <a:r>
              <a:rPr lang="el-GR" dirty="0" smtClean="0"/>
              <a:t>ΒΙΟΜΗΧΑΝΙΑ</a:t>
            </a:r>
          </a:p>
          <a:p>
            <a:pPr marL="0" indent="0" fontAlgn="auto">
              <a:spcAft>
                <a:spcPts val="0"/>
              </a:spcAft>
              <a:buNone/>
            </a:pPr>
            <a:r>
              <a:rPr lang="el-GR" dirty="0" smtClean="0"/>
              <a:t>ΜΚΟ</a:t>
            </a:r>
          </a:p>
          <a:p>
            <a:pPr marL="0" indent="0" fontAlgn="auto">
              <a:spcAft>
                <a:spcPts val="0"/>
              </a:spcAft>
              <a:buNone/>
            </a:pPr>
            <a:r>
              <a:rPr lang="el-GR" dirty="0" smtClean="0"/>
              <a:t>ΑΡΧΕΣ</a:t>
            </a:r>
          </a:p>
          <a:p>
            <a:pPr marL="0" indent="0" fontAlgn="auto">
              <a:spcAft>
                <a:spcPts val="0"/>
              </a:spcAft>
              <a:buNone/>
            </a:pPr>
            <a:r>
              <a:rPr lang="el-GR" dirty="0" smtClean="0"/>
              <a:t>ΜΕΛΕΤΗΤΕΣ</a:t>
            </a:r>
            <a:endParaRPr lang="en-GB" dirty="0"/>
          </a:p>
        </p:txBody>
      </p:sp>
      <p:sp>
        <p:nvSpPr>
          <p:cNvPr id="11" name="Content Placeholder 3"/>
          <p:cNvSpPr txBox="1">
            <a:spLocks/>
          </p:cNvSpPr>
          <p:nvPr/>
        </p:nvSpPr>
        <p:spPr>
          <a:xfrm>
            <a:off x="5486400" y="4437112"/>
            <a:ext cx="3657600" cy="2232248"/>
          </a:xfrm>
          <a:prstGeom prst="rect">
            <a:avLst/>
          </a:prstGeom>
          <a:solidFill>
            <a:srgbClr val="FFFFCC"/>
          </a:solidFill>
          <a:ln>
            <a:solidFill>
              <a:schemeClr val="tx1"/>
            </a:solidFill>
          </a:ln>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lgn="r" fontAlgn="auto">
              <a:spcAft>
                <a:spcPts val="0"/>
              </a:spcAft>
              <a:buNone/>
            </a:pPr>
            <a:r>
              <a:rPr lang="el-GR" b="1" dirty="0" smtClean="0">
                <a:solidFill>
                  <a:schemeClr val="accent1">
                    <a:lumMod val="75000"/>
                  </a:schemeClr>
                </a:solidFill>
              </a:rPr>
              <a:t>.....ΠΟΡΟΙ</a:t>
            </a:r>
          </a:p>
          <a:p>
            <a:pPr marL="0" indent="0" algn="r" fontAlgn="auto">
              <a:spcAft>
                <a:spcPts val="0"/>
              </a:spcAft>
              <a:buNone/>
            </a:pPr>
            <a:r>
              <a:rPr lang="el-GR" b="1" dirty="0" smtClean="0">
                <a:solidFill>
                  <a:schemeClr val="accent1">
                    <a:lumMod val="75000"/>
                  </a:schemeClr>
                </a:solidFill>
              </a:rPr>
              <a:t>..ΠΕΡΙΒΑΛΛΟΝ</a:t>
            </a:r>
          </a:p>
          <a:p>
            <a:pPr marL="0" indent="0" algn="r" fontAlgn="auto">
              <a:spcAft>
                <a:spcPts val="0"/>
              </a:spcAft>
              <a:buNone/>
            </a:pPr>
            <a:r>
              <a:rPr lang="el-GR" b="1" dirty="0" smtClean="0">
                <a:solidFill>
                  <a:schemeClr val="accent1">
                    <a:lumMod val="75000"/>
                  </a:schemeClr>
                </a:solidFill>
              </a:rPr>
              <a:t>....ΟΙΚΟΝΟΜΙΑ</a:t>
            </a:r>
          </a:p>
          <a:p>
            <a:pPr marL="0" indent="0" algn="r" fontAlgn="auto">
              <a:spcAft>
                <a:spcPts val="0"/>
              </a:spcAft>
              <a:buNone/>
            </a:pPr>
            <a:r>
              <a:rPr lang="el-GR" b="1" dirty="0" smtClean="0">
                <a:solidFill>
                  <a:schemeClr val="accent1">
                    <a:lumMod val="75000"/>
                  </a:schemeClr>
                </a:solidFill>
              </a:rPr>
              <a:t>....ΤΕΧΝΟΛΟΓΙΑ</a:t>
            </a:r>
          </a:p>
          <a:p>
            <a:pPr marL="0" indent="0" algn="r" fontAlgn="auto">
              <a:spcAft>
                <a:spcPts val="0"/>
              </a:spcAft>
              <a:buNone/>
            </a:pPr>
            <a:r>
              <a:rPr lang="el-GR" b="1" dirty="0" smtClean="0">
                <a:solidFill>
                  <a:schemeClr val="accent1">
                    <a:lumMod val="75000"/>
                  </a:schemeClr>
                </a:solidFill>
              </a:rPr>
              <a:t>....ΚΟΙΝΩΝΙΑ</a:t>
            </a:r>
            <a:endParaRPr lang="en-GB" b="1" dirty="0">
              <a:solidFill>
                <a:schemeClr val="accent1">
                  <a:lumMod val="75000"/>
                </a:schemeClr>
              </a:solidFill>
            </a:endParaRPr>
          </a:p>
        </p:txBody>
      </p:sp>
      <p:sp>
        <p:nvSpPr>
          <p:cNvPr id="12" name="Content Placeholder 3"/>
          <p:cNvSpPr txBox="1">
            <a:spLocks/>
          </p:cNvSpPr>
          <p:nvPr/>
        </p:nvSpPr>
        <p:spPr>
          <a:xfrm>
            <a:off x="4716015" y="5162292"/>
            <a:ext cx="2024365" cy="781888"/>
          </a:xfrm>
          <a:prstGeom prst="rect">
            <a:avLst/>
          </a:prstGeom>
          <a:solidFill>
            <a:srgbClr val="FFFFCC"/>
          </a:solidFill>
          <a:ln>
            <a:solidFill>
              <a:schemeClr val="tx1"/>
            </a:solidFill>
          </a:ln>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marL="0" indent="0" algn="r" fontAlgn="auto">
              <a:spcAft>
                <a:spcPts val="0"/>
              </a:spcAft>
              <a:buFont typeface="Arial" pitchFamily="34" charset="0"/>
              <a:buNone/>
            </a:pPr>
            <a:r>
              <a:rPr lang="el-GR" b="1" dirty="0" smtClean="0">
                <a:solidFill>
                  <a:srgbClr val="00B050"/>
                </a:solidFill>
              </a:rPr>
              <a:t>ΔΙΑΣΤΑΣΕΙΣ</a:t>
            </a:r>
            <a:endParaRPr lang="en-GB" b="1" dirty="0">
              <a:solidFill>
                <a:srgbClr val="00B050"/>
              </a:solidFill>
            </a:endParaRPr>
          </a:p>
        </p:txBody>
      </p:sp>
    </p:spTree>
    <p:extLst>
      <p:ext uri="{BB962C8B-B14F-4D97-AF65-F5344CB8AC3E}">
        <p14:creationId xmlns:p14="http://schemas.microsoft.com/office/powerpoint/2010/main" val="390359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CC"/>
        </a:solid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2185</TotalTime>
  <Words>4628</Words>
  <Application>Microsoft Office PowerPoint</Application>
  <PresentationFormat>On-screen Show (4:3)</PresentationFormat>
  <Paragraphs>794</Paragraphs>
  <Slides>66</Slides>
  <Notes>49</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ΕΝΕΡΓΕΙΑΚΟΣ ΣΧΕΔΙΑΣΜΟΣ  ΜΕΘΟΔΟΛΟΓΙΕΣ ΚΑΙ ΕΡΓΑΛΕΙΑ</vt:lpstr>
      <vt:lpstr>PowerPoint Presentation</vt:lpstr>
      <vt:lpstr>ΒΙΩΣΙΜΗ ΑΝΑΠΤΥΞΗ : σχεδιασμός</vt:lpstr>
      <vt:lpstr>ΕΝΕΡΓΕΙΑΚΟΣ ΣΧΕΔΙΑΣΜΟΣ</vt:lpstr>
      <vt:lpstr>ΕΝΕΡΓΕΙΑΚΟΣ ΣΧΕΔΙΑΣΜΟΣ – ΤΑ ΒΑΣΙΚΑ</vt:lpstr>
      <vt:lpstr>Το Ενεργειακό Δίκτυο</vt:lpstr>
      <vt:lpstr>ΕΝΕΡΓΕΙΑΚΟ ΔΙΚΤΥΟ: ΠΡΟΣΦΟΡΑ → ΖΗΤΗΣΗ </vt:lpstr>
      <vt:lpstr>PowerPoint Presentation</vt:lpstr>
      <vt:lpstr>ΤΟ ΣΗΜΕΡΙΝΟ ΤΟΠΙΟ ΣΤΟΝ ΕΝΕΡΓΕΙΑΚΟ ΣΧΕΔΙΑΣΜΟ [1]</vt:lpstr>
      <vt:lpstr>Πλαίσιο Ενεργειακού Σχεδιασμού</vt:lpstr>
      <vt:lpstr>PowerPoint Presentation</vt:lpstr>
      <vt:lpstr>ΚΟΣΤΟΣ ΠΑΡΑΓΩΓΗΣ ΗΛΕΚΤΡΙΣΜΟΥ</vt:lpstr>
      <vt:lpstr>PowerPoint Presentation</vt:lpstr>
      <vt:lpstr>ΑΠΕ – Οφέλη από την ανάπτυξη</vt:lpstr>
      <vt:lpstr>ΑΙΟΛΙΚΟ ΠΑΡΚΟ 50 MW</vt:lpstr>
      <vt:lpstr>ΣΧΕΔΙΑΣΜΟΣ ΣΥΣΤΗΜΑΤΩΝ ΑΠΕ [1/2]</vt:lpstr>
      <vt:lpstr>ΣΧΕΔΙΑΣΜΟΣ ΣΥΣΤΗΜΑΤΩΝ ΑΠΕ [2/2]</vt:lpstr>
      <vt:lpstr>ΜΑΘΗΜΑΤΙΚΟ ΜΟΝΤΕΛΟ</vt:lpstr>
      <vt:lpstr>ΜΟΝΤΕΛΟΠΟΙΗΣΗ ΔΙΑΔΙΚΑΣΙΩΝ ΣΕ ΕΝΕΡΓΕΙΑΚΟ ΣΥΣΤΗΜΑ</vt:lpstr>
      <vt:lpstr>ΕΝΕΡΓΕΙΑΚΑ ΣΥΣΤΗΜΑΤΑ &amp; ΔΙΕΡΓΑΣΙΕΣ</vt:lpstr>
      <vt:lpstr>ΑΒΕΒΑΙΟΤΗΤΑ ΜΟΝΤΕΛΩΝ</vt:lpstr>
      <vt:lpstr>ΕΞΩΤΕΡΙΚΟΤΗΤΕΣ – ΠΕΡΙΒΑΛΛΟΝΤΙΚΕΣ ΕΠΙΠΤΩΣΕΙΣ</vt:lpstr>
      <vt:lpstr>ΑΡΧΗ ΤΗΣ ΠΡΟΛΗΨΗΣ  (PRE-CAUTIONARY PRINCIPLE) </vt:lpstr>
      <vt:lpstr>ΣΕΝΑΡΙΑ : ΠΕΡΙΓΡΑΦΙΚΑ vs ΣΥΓΚΕΚΡΙΜΕΝΑ  &amp; ΣΤΟΧΑΣΤΙΚΑ ΜΟΝΤΕΛΑ</vt:lpstr>
      <vt:lpstr>ΜΟΝΤΕΛΑ</vt:lpstr>
      <vt:lpstr>ΜΟΝΤΕΛΑ ΒΕΛΤΙΣΤΟΠΟΙΗΣΗΣ vs ΜΟΝΤΕΛΑ ΠΡΟΣΟΜΟΙΩΣΗΣ</vt:lpstr>
      <vt:lpstr>ΕΝΕΡΓΕΙΑΚΟΣ ΣΧΕΔΙΑΣΜΟΣ : ΤΕΧΝΙΚΕΣ</vt:lpstr>
      <vt:lpstr>ΕΝΕΡΓΕΙΑ :  ΖΗΤΗΣΗ = ΠΡΟΒΛΕΨΗ</vt:lpstr>
      <vt:lpstr>ΟΙΚΟΝΟΜΙΑ: ΤΟΜΕΑΚΗ ΑΝΑΛΥΣΗ</vt:lpstr>
      <vt:lpstr>ΕΝΕΡΓΕΙΑΚΗ ΠΡΟΣΦΟΡΑ : ΜΟΝΤΕΛΟΠΟΙΗΣΗ</vt:lpstr>
      <vt:lpstr>ΤΕΧΝΟΛΟΓΙΑ : ΠΡΟΒΛΕΨΗ</vt:lpstr>
      <vt:lpstr>Energy-Economy-Environment Models</vt:lpstr>
      <vt:lpstr>ΣΧΕΔΙΑΣΜΟΣ ΟΛΟΚΛΗΡΩΜΕΝΗΣ ΑΠΟΤΙΜΗΣΗΣ Integrated Assessment Modelling (IAM). </vt:lpstr>
      <vt:lpstr>Κόστος CO2</vt:lpstr>
      <vt:lpstr>ΕΚΠΟΜΠΕΣ CO2  TO  2013 ΓΙΑ ΤΙΣ ΧΩΡΕΣ TOY G-20</vt:lpstr>
      <vt:lpstr>ΠΑΡΑΔΕΙΓΜΑ : ΣΥΜΦΩΝΙΑ ΗΠΑ-ΚΙΝΑΣ , 2014</vt:lpstr>
      <vt:lpstr>ΜΟΝΤΕΛΑ ΛΗΨΗΣ ΑΠΟΦΑΣΗΣ – ΜΟΝΤΕΛΑ ΘΕΩΡΙΑΣ ΠΑΙΓΝΙΩΝ</vt:lpstr>
      <vt:lpstr>ΤΟ ΔΙΛΗΜΜΑ ΤΩΝ ΦΥΛΑΚΙΣΜΕΝΩΝ</vt:lpstr>
      <vt:lpstr>ΕΡΓΑΛΕΙΑ ΣΧΕΔΙΑΣΜΟΥ : ΚΡΙΤΗΡΙΑ ΑΞΙΟΛΟΓΗΣΗΣ</vt:lpstr>
      <vt:lpstr>ΓΡΑΜΜΙΚΟΣ ΠΡΟΓΡΑΜΜΑΤΙΣΜΟΣ LINEAR PROGRAMMING</vt:lpstr>
      <vt:lpstr>ΠΑΡΑΔΕΙΓΜΑ: ΕΛΕΓΧΟΣ ΑΤΜΟΣΦΑΙΡΙΚΗΣ ΡΥΠΑΝΣΗΣ</vt:lpstr>
      <vt:lpstr>ΓΡΑΜΜΙΚΟΣ ΠΡΟΓΡΑΜΜΑΤΙΣΜΟΣ : ΟΡΙΣΜΟΣ</vt:lpstr>
      <vt:lpstr>H ANTIKEIMENIKH ΣΥΝΑΡΤΗΣΗ f</vt:lpstr>
      <vt:lpstr>ΟΙ ΠΕΡΙΟΡΙΣΜΟΙ</vt:lpstr>
      <vt:lpstr>ΟΙ ΠΕΡΙΟΡΙΣΜΟΙ - ΠΑΡΑΔΕΙΓΜΑ </vt:lpstr>
      <vt:lpstr>ΠΕΡΙΟΡΙΣΜΟΙ ΤΟΥ ΠΡΟΣΗΜΟΥ ΤΩΝ ΜΕΤΑΒΛΗΤΩΝ</vt:lpstr>
      <vt:lpstr>PowerPoint Presentation</vt:lpstr>
      <vt:lpstr>ΕΛΛΑΔΑ : ΜΑΚΡΟΧΡΟΝΙΟΣ ΕΝΕΡΓΕΙΑΚΟΣ ΣΧΕΔΙΑΣΜΟΣ 2008-2020</vt:lpstr>
      <vt:lpstr>ΠΕΡΙΕΧΟΜΕΝΑ</vt:lpstr>
      <vt:lpstr>ΠΕΡΙΕΧΟΜΕΝΑ</vt:lpstr>
      <vt:lpstr>ΠΕΡΙΕΧΟΜΕΝΑ</vt:lpstr>
      <vt:lpstr>ΕΝΕΡΓΕΙΑ: Τα 10 ΜΕΤΡΑ του Ευρωπαϊκού Σχεδίου Δράσης</vt:lpstr>
      <vt:lpstr>ΕΝΕΡΓΕΙΑΚΗ ΠΟΛΙΤΙΚΗ ΣΤΗΝ ΕΛΛΑΔΑ: ΚΥΡΙΟΙ ΑΞΟΝΕΣ</vt:lpstr>
      <vt:lpstr>ΣΤΟΧΟΙ ΕΝΕΡΓΕΙΑΚΗΣ ΠΟΛΙΤΙΚΗΣ</vt:lpstr>
      <vt:lpstr>ΘΕΣΜΙΚΟ ΠΛΑΙΣΙΟ</vt:lpstr>
      <vt:lpstr>ΟΙΚΟΝΟΜΙΑ</vt:lpstr>
      <vt:lpstr>ΠΡΩΤΟΒΟΥΛΙΕΣ ΕΛΛΑΔΑΣ</vt:lpstr>
      <vt:lpstr>ΝΟΜΟΘΕΤΙΚΟ ΠΛΑΙΣΙΟ</vt:lpstr>
      <vt:lpstr>ΕΛΛΑΔΑ ΚΑΙ ΑΕΠ : ΚΥΡΙΑ ΜΕΓΕΘΗ</vt:lpstr>
      <vt:lpstr>ΕΛΛΑΔΑ: ΔΕΙΚΤΕΣ ΠΡΟΣΤΙΘΕΜΕΝΗΣ ΑΞΙΑΣ</vt:lpstr>
      <vt:lpstr>ΕΛΛΑΔΑ : ΕΞΕΛΙΞΗ ΕΝΕΡΓΕΙΑΚΗΣ ΠΡΟΣΦΟΡΑΣ</vt:lpstr>
      <vt:lpstr>ΕΛΛΑΔΑ : ΕΞΕΛΙΞΗ ΤΕΛΙΚΗΣ ΚΑΤΑΝΑΛΩΣΗΣ</vt:lpstr>
      <vt:lpstr>Πίνακας 3.1 : Εκτίμηση Αποθεμάτων Λιγνίτη (2013).</vt:lpstr>
      <vt:lpstr>ΠΡΟΒΛΕΨΗ ΖΗΤΗΣΗΣ ΦΥΣΙΚΟΥ ΑΕΡΙΟΥ</vt:lpstr>
      <vt:lpstr>ΗΛΕΚΤΡΟΠΑΡΑΓΩΓΗ ΑΝΑ ΚΑΥΣΙΜΟ</vt:lpstr>
      <vt:lpstr>ΜΟΝΤΕΛΟΠΟΙΗΣΗ</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ΕΝΕΡΓΕΙΑΚΟΣ ΣΧΕΔΙΑΣΜΟΣ  ΜΕΘΟΔΟΛΟΓΙΕΣ ΚΑΙ ΕΡΓΑΛΕΙΑ</dc:title>
  <dc:creator>Dias Haralambopoulos</dc:creator>
  <cp:lastModifiedBy>Dias Haralambopoulos</cp:lastModifiedBy>
  <cp:revision>52</cp:revision>
  <cp:lastPrinted>2015-01-21T15:01:28Z</cp:lastPrinted>
  <dcterms:created xsi:type="dcterms:W3CDTF">2014-11-04T12:14:57Z</dcterms:created>
  <dcterms:modified xsi:type="dcterms:W3CDTF">2015-05-05T14:57:28Z</dcterms:modified>
</cp:coreProperties>
</file>