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embeddedFontLst>
    <p:embeddedFont>
      <p:font typeface="Arimo" panose="020B0604020202020204" charset="0"/>
      <p:regular r:id="rId17"/>
      <p:bold r:id="rId18"/>
      <p:italic r:id="rId19"/>
      <p:boldItalic r:id="rId20"/>
    </p:embeddedFont>
    <p:embeddedFont>
      <p:font typeface="Josefin Sans" pitchFamily="2" charset="-94"/>
      <p:regular r:id="rId21"/>
      <p:bold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jMDnRYfYMkEr1eadE1QbJAKi7i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1751" autoAdjust="0"/>
  </p:normalViewPr>
  <p:slideViewPr>
    <p:cSldViewPr snapToGrid="0">
      <p:cViewPr varScale="1">
        <p:scale>
          <a:sx n="69" d="100"/>
          <a:sy n="69" d="100"/>
        </p:scale>
        <p:origin x="12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ULO 3: DÖNGÜSEL EKONOMI IÇIN AYAKKABI ÜRÜN TASARIMI.
Ders 3.4: </a:t>
            </a:r>
            <a:r>
              <a:rPr lang="en-GB" sz="1200" b="1" i="0" u="none" strike="noStrike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Çevre</a:t>
            </a:r>
            <a:r>
              <a:rPr lang="en-GB" sz="1200" b="1" i="0" u="none" strike="noStrike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GB" sz="1200" b="1" i="0" u="none" strike="noStrike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dostu</a:t>
            </a:r>
            <a:r>
              <a:rPr lang="en-GB" sz="1200" b="1" i="0" u="none" strike="noStrike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GB" sz="1200" b="1" i="0" u="none" strike="noStrike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ayakkabılar</a:t>
            </a:r>
            <a:r>
              <a:rPr lang="en-GB" sz="1200" b="1" i="0" u="none" strike="noStrike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GB" sz="1200" b="1" i="0" u="none" strike="noStrike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için</a:t>
            </a:r>
            <a:r>
              <a:rPr lang="en-GB" sz="1200" b="1" i="0" u="none" strike="noStrike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GB" sz="1200" b="1" i="0" u="none" strike="noStrike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sürdürülebilir</a:t>
            </a:r>
            <a:r>
              <a:rPr lang="en-GB" sz="1200" b="1" i="0" u="none" strike="noStrike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GB" sz="1200" b="1" i="0" u="none" strike="noStrike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malzeme</a:t>
            </a:r>
            <a:r>
              <a:rPr lang="en-GB" sz="1200" b="1" i="0" u="none" strike="noStrike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ve </a:t>
            </a:r>
            <a:r>
              <a:rPr lang="en-GB" sz="1200" b="1" i="0" u="none" strike="noStrike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teknolojilerin</a:t>
            </a:r>
            <a:r>
              <a:rPr lang="en-GB" sz="1200" b="1" i="0" u="none" strike="noStrike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GB" sz="1200" b="1" i="0" u="none" strike="noStrike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seçilmesi</a:t>
            </a:r>
            <a:endParaRPr sz="1200" b="1" i="0" u="none" strike="noStrike" dirty="0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90" name="Google Shape;9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Günümüzde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yeni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malzemeler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piyasada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mevcut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hale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geliyor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Yeni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çevre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dostu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elyaflar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 proses,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örnek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olarak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şunları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sayabiliriz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
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Seacell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Bu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odun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hamuru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deniz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yosunundan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algler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elde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edilir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koruyucu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antienflamatuar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özelliklerini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cilde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yayarak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metabolizmayı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uyarır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
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Lenpur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biyolojik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olarak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parçalanabilen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kumaş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beyaz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çam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ağacı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kırpıntılarından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yapılmıştır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 "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ipeğin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rahatlığını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kaşmirin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dokunuşunu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ketenin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hafifliğini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sunar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."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Lenpur'un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web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sitesi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yumuşaklığı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emme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kapasitesi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nemi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serbest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bırakma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kabiliyeti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daha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yüksek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termal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aralığı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sürdürme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kabiliyeti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nedeniyle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diğer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selüloz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liflerinin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üzerinde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kesim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olduğunu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belirtiyor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böylece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sizi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yazın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daha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serin ve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kışın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daha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sıcak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tutuyor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
Soy</a:t>
            </a:r>
            <a:r>
              <a:rPr lang="tr-TR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İpek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daha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bilinen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100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biyolojik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olarak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parçalanabilen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çevre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dostu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kumaş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tofu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üretim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atıklarından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yapılmıştır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Soya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proteini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sıvılaştırılır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daha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sonra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diğer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eğirme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lifleri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gibi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kesilen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işlenen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uzun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sürekli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lifler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halinde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gerilir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Soya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yüksek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protein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içeriğine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sahip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olduğundan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kumaş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doğal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boyalara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çok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açıktır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nedenle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sentetik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boyalara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gerek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yoktur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
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Organik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pamuk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Dünyadaki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pestisitlerin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yüzde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25'inden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fazlası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geleneksel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pamuk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üretiminde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kullanılmaktadır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Organik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pamuk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toksik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sentetik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kimyasal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girdiler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olmadan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yetiştirilir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Ekosistemimize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salınan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kimyasalların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miktarını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daha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azaltmak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için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doğal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boyalar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veya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renkli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pamuk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arayın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
Geri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dönüştürülmüş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polyester - Bu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elyaf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dökülmüş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polyester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kumaştan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 soda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şişelerinden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yapılmıştır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işlenmemiş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polyesterden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yüzde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75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daha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düşük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karbon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ayak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izi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ile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sonuçlanır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Geri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dönüştürülmüş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polyester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toksik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antimon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içerir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ancak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bazı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şirketler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bunu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kumaşlarından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çıkarmak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için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çalışıyor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
Soya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kaşmir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ipek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Bu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kumaş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soya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fasulyesinin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yiyeceğe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dönüştürülmesinden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sonra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kalan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soya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proteini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lifinden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yapılmıştır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Soya,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etikette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belirtilmedikçe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genetik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olarak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tasarlanmış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olabilir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
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Organik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Yün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Yün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yenilenebilir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yangına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dayanıklıdır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kimyasal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girdilere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ihtiyaç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duymaz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İnsanca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muamele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görmüş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hayvanlardan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klorsuz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yün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arayın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Organik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yün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giderek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daha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fazla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kullanılabilir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hale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geliyor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sürdürülebilir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tarım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uygulamaları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kullanılarak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zehirli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koyun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daldırmaları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olmadan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üretiliyor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
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Fulgar'dan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EVO –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Sentetik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elyaf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pazarında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lider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olan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Fulgar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tamamen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hint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yağı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tohumundan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elde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edilen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biyopolimerden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yapılmış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yenilikçi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yüksek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performanslı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elyaf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olan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EVO'yu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geliştirdi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Hint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yağı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geleneksel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olarak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müshil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olarak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sabun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kayganlaştırıcılardan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boya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boyalara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kadar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birçok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başka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uygulamada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kullanılmıştır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
The Nature Conservancy,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seçimlerin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bile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kesin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olmadığını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söylüyor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Bu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tür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kumaşlar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olumlu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değişimi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temsil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eder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ancak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dezavantajları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vardır</a:t>
            </a:r>
            <a:r>
              <a:rPr lang="en-GB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6" name="Google Shape;34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GB" sz="1800" b="0" i="0" u="none" strike="noStrike" cap="none" dirty="0" err="1">
                <a:solidFill>
                  <a:srgbClr val="000000"/>
                </a:solidFill>
              </a:rPr>
              <a:t>Ayakkabılar</a:t>
            </a:r>
            <a:r>
              <a:rPr lang="en-GB" sz="1800" b="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</a:rPr>
              <a:t>için</a:t>
            </a:r>
            <a:r>
              <a:rPr lang="en-GB" sz="1800" b="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</a:rPr>
              <a:t>daha</a:t>
            </a:r>
            <a:r>
              <a:rPr lang="en-GB" sz="1800" b="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</a:rPr>
              <a:t>dayanıklı</a:t>
            </a:r>
            <a:r>
              <a:rPr lang="en-GB" sz="1800" b="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</a:rPr>
              <a:t>tabanlar</a:t>
            </a:r>
            <a:r>
              <a:rPr lang="en-GB" sz="1800" b="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</a:rPr>
              <a:t>üretmek</a:t>
            </a:r>
            <a:r>
              <a:rPr lang="en-GB" sz="1800" b="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</a:rPr>
              <a:t>için</a:t>
            </a:r>
            <a:r>
              <a:rPr lang="en-GB" sz="1800" b="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</a:rPr>
              <a:t>bazı</a:t>
            </a:r>
            <a:r>
              <a:rPr lang="en-GB" sz="1800" b="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</a:rPr>
              <a:t>tavsiyelere</a:t>
            </a:r>
            <a:r>
              <a:rPr lang="en-GB" sz="1800" b="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</a:rPr>
              <a:t>uyulmalıdır</a:t>
            </a:r>
            <a:r>
              <a:rPr lang="en-GB" sz="1800" b="0" i="0" u="none" strike="noStrike" cap="none" dirty="0">
                <a:solidFill>
                  <a:srgbClr val="000000"/>
                </a:solidFill>
              </a:rPr>
              <a:t>, </a:t>
            </a:r>
            <a:r>
              <a:rPr lang="en-GB" sz="1800" b="0" i="0" u="none" strike="noStrike" cap="none" dirty="0" err="1">
                <a:solidFill>
                  <a:srgbClr val="000000"/>
                </a:solidFill>
              </a:rPr>
              <a:t>yani</a:t>
            </a:r>
            <a:r>
              <a:rPr lang="en-GB" sz="1800" b="0" i="0" u="none" strike="noStrike" cap="none" dirty="0">
                <a:solidFill>
                  <a:srgbClr val="000000"/>
                </a:solidFill>
              </a:rPr>
              <a:t>:
</a:t>
            </a:r>
            <a:r>
              <a:rPr lang="en-GB" sz="1800" b="0" i="0" u="none" strike="noStrike" cap="none" dirty="0" err="1">
                <a:solidFill>
                  <a:srgbClr val="000000"/>
                </a:solidFill>
              </a:rPr>
              <a:t>Doğal</a:t>
            </a:r>
            <a:r>
              <a:rPr lang="en-GB" sz="1800" b="0" i="0" u="none" strike="noStrike" cap="none" dirty="0">
                <a:solidFill>
                  <a:srgbClr val="000000"/>
                </a:solidFill>
              </a:rPr>
              <a:t> ve </a:t>
            </a:r>
            <a:r>
              <a:rPr lang="en-GB" sz="1800" b="0" i="0" u="none" strike="noStrike" cap="none" dirty="0" err="1">
                <a:solidFill>
                  <a:srgbClr val="000000"/>
                </a:solidFill>
              </a:rPr>
              <a:t>yenilenebilir</a:t>
            </a:r>
            <a:r>
              <a:rPr lang="en-GB" sz="1800" b="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</a:rPr>
              <a:t>kaynaklardan</a:t>
            </a:r>
            <a:r>
              <a:rPr lang="en-GB" sz="1800" b="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</a:rPr>
              <a:t>elde</a:t>
            </a:r>
            <a:r>
              <a:rPr lang="en-GB" sz="1800" b="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</a:rPr>
              <a:t>edilen</a:t>
            </a:r>
            <a:r>
              <a:rPr lang="en-GB" sz="1800" b="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</a:rPr>
              <a:t>malzemelerin</a:t>
            </a:r>
            <a:r>
              <a:rPr lang="en-GB" sz="1800" b="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</a:rPr>
              <a:t>kullanımı</a:t>
            </a:r>
            <a:r>
              <a:rPr lang="en-GB" sz="1800" b="0" i="0" u="none" strike="noStrike" cap="none" dirty="0">
                <a:solidFill>
                  <a:srgbClr val="000000"/>
                </a:solidFill>
              </a:rPr>
              <a:t> (</a:t>
            </a:r>
            <a:r>
              <a:rPr lang="en-GB" sz="1800" b="0" i="0" u="none" strike="noStrike" cap="none" dirty="0" err="1">
                <a:solidFill>
                  <a:srgbClr val="000000"/>
                </a:solidFill>
              </a:rPr>
              <a:t>örneğin</a:t>
            </a:r>
            <a:r>
              <a:rPr lang="en-GB" sz="1800" b="0" i="0" u="none" strike="noStrike" cap="none" dirty="0">
                <a:solidFill>
                  <a:srgbClr val="000000"/>
                </a:solidFill>
              </a:rPr>
              <a:t>, </a:t>
            </a:r>
            <a:r>
              <a:rPr lang="en-GB" sz="1800" b="0" i="0" u="none" strike="noStrike" cap="none" dirty="0" err="1">
                <a:solidFill>
                  <a:srgbClr val="000000"/>
                </a:solidFill>
              </a:rPr>
              <a:t>mantar</a:t>
            </a:r>
            <a:r>
              <a:rPr lang="en-GB" sz="1800" b="0" i="0" u="none" strike="noStrike" cap="none" dirty="0">
                <a:solidFill>
                  <a:srgbClr val="000000"/>
                </a:solidFill>
              </a:rPr>
              <a:t>, </a:t>
            </a:r>
            <a:r>
              <a:rPr lang="en-GB" sz="1800" b="0" i="0" u="none" strike="noStrike" cap="none" dirty="0" err="1">
                <a:solidFill>
                  <a:srgbClr val="000000"/>
                </a:solidFill>
              </a:rPr>
              <a:t>doğal</a:t>
            </a:r>
            <a:r>
              <a:rPr lang="en-GB" sz="1800" b="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</a:rPr>
              <a:t>kauçuk</a:t>
            </a:r>
            <a:r>
              <a:rPr lang="en-GB" sz="1800" b="0" i="0" u="none" strike="noStrike" cap="none" dirty="0">
                <a:solidFill>
                  <a:srgbClr val="000000"/>
                </a:solidFill>
              </a:rPr>
              <a:t>, </a:t>
            </a:r>
            <a:r>
              <a:rPr lang="en-GB" sz="1800" b="0" i="0" u="none" strike="noStrike" cap="none" dirty="0" err="1">
                <a:solidFill>
                  <a:srgbClr val="000000"/>
                </a:solidFill>
              </a:rPr>
              <a:t>ahşap</a:t>
            </a:r>
            <a:r>
              <a:rPr lang="en-GB" sz="1800" b="0" i="0" u="none" strike="noStrike" cap="none" dirty="0">
                <a:solidFill>
                  <a:srgbClr val="000000"/>
                </a:solidFill>
              </a:rPr>
              <a:t>);
Geri </a:t>
            </a:r>
            <a:r>
              <a:rPr lang="en-GB" sz="1800" b="0" i="0" u="none" strike="noStrike" cap="none" dirty="0" err="1">
                <a:solidFill>
                  <a:srgbClr val="000000"/>
                </a:solidFill>
              </a:rPr>
              <a:t>dönüştürülmüş</a:t>
            </a:r>
            <a:r>
              <a:rPr lang="en-GB" sz="1800" b="0" i="0" u="none" strike="noStrike" cap="none" dirty="0">
                <a:solidFill>
                  <a:srgbClr val="000000"/>
                </a:solidFill>
              </a:rPr>
              <a:t> ve/</a:t>
            </a:r>
            <a:r>
              <a:rPr lang="en-GB" sz="1800" b="0" i="0" u="none" strike="noStrike" cap="none" dirty="0" err="1">
                <a:solidFill>
                  <a:srgbClr val="000000"/>
                </a:solidFill>
              </a:rPr>
              <a:t>veya</a:t>
            </a:r>
            <a:r>
              <a:rPr lang="en-GB" sz="1800" b="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</a:rPr>
              <a:t>geri</a:t>
            </a:r>
            <a:r>
              <a:rPr lang="en-GB" sz="1800" b="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</a:rPr>
              <a:t>dönüştürülebilir</a:t>
            </a:r>
            <a:r>
              <a:rPr lang="en-GB" sz="1800" b="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</a:rPr>
              <a:t>polimerik</a:t>
            </a:r>
            <a:r>
              <a:rPr lang="en-GB" sz="1800" b="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</a:rPr>
              <a:t>malzemelerin</a:t>
            </a:r>
            <a:r>
              <a:rPr lang="en-GB" sz="1800" b="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</a:rPr>
              <a:t>kullanımı</a:t>
            </a:r>
            <a:r>
              <a:rPr lang="en-GB" sz="1800" b="0" i="0" u="none" strike="noStrike" cap="none" dirty="0">
                <a:solidFill>
                  <a:srgbClr val="000000"/>
                </a:solidFill>
              </a:rPr>
              <a:t>;
</a:t>
            </a:r>
            <a:r>
              <a:rPr lang="en-GB" sz="1800" b="0" i="0" u="none" strike="noStrike" cap="none" dirty="0" err="1">
                <a:solidFill>
                  <a:srgbClr val="000000"/>
                </a:solidFill>
              </a:rPr>
              <a:t>Biyolojik</a:t>
            </a:r>
            <a:r>
              <a:rPr lang="en-GB" sz="1800" b="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</a:rPr>
              <a:t>olarak</a:t>
            </a:r>
            <a:r>
              <a:rPr lang="en-GB" sz="1800" b="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</a:rPr>
              <a:t>parçalanabilen</a:t>
            </a:r>
            <a:r>
              <a:rPr lang="en-GB" sz="1800" b="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</a:rPr>
              <a:t>polimerlerin</a:t>
            </a:r>
            <a:r>
              <a:rPr lang="en-GB" sz="1800" b="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</a:rPr>
              <a:t>kullanımı</a:t>
            </a:r>
            <a:r>
              <a:rPr lang="en-GB" sz="1800" b="0" i="0" u="none" strike="noStrike" cap="none" dirty="0">
                <a:solidFill>
                  <a:srgbClr val="000000"/>
                </a:solidFill>
              </a:rPr>
              <a:t> (</a:t>
            </a:r>
            <a:r>
              <a:rPr lang="en-GB" sz="1800" b="0" i="0" u="none" strike="noStrike" cap="none" dirty="0" err="1">
                <a:solidFill>
                  <a:srgbClr val="000000"/>
                </a:solidFill>
              </a:rPr>
              <a:t>örneğin</a:t>
            </a:r>
            <a:r>
              <a:rPr lang="en-GB" sz="1800" b="0" i="0" u="none" strike="noStrike" cap="none" dirty="0">
                <a:solidFill>
                  <a:srgbClr val="000000"/>
                </a:solidFill>
              </a:rPr>
              <a:t>, PU; PLA, PCL, vb.);
</a:t>
            </a:r>
            <a:r>
              <a:rPr lang="en-GB" sz="1800" b="0" i="0" u="none" strike="noStrike" cap="none" dirty="0" err="1">
                <a:solidFill>
                  <a:srgbClr val="000000"/>
                </a:solidFill>
              </a:rPr>
              <a:t>Tehlikeli</a:t>
            </a:r>
            <a:r>
              <a:rPr lang="en-GB" sz="1800" b="0" i="0" u="none" strike="noStrike" cap="none" dirty="0">
                <a:solidFill>
                  <a:srgbClr val="000000"/>
                </a:solidFill>
              </a:rPr>
              <a:t> ve </a:t>
            </a:r>
            <a:r>
              <a:rPr lang="en-GB" sz="1800" b="0" i="0" u="none" strike="noStrike" cap="none" dirty="0" err="1">
                <a:solidFill>
                  <a:srgbClr val="000000"/>
                </a:solidFill>
              </a:rPr>
              <a:t>kısıtlı</a:t>
            </a:r>
            <a:r>
              <a:rPr lang="en-GB" sz="1800" b="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</a:rPr>
              <a:t>maddelerin</a:t>
            </a:r>
            <a:r>
              <a:rPr lang="en-GB" sz="1800" b="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</a:rPr>
              <a:t>malzeme</a:t>
            </a:r>
            <a:r>
              <a:rPr lang="en-GB" sz="1800" b="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</a:rPr>
              <a:t>formülasyonundan</a:t>
            </a:r>
            <a:r>
              <a:rPr lang="en-GB" sz="1800" b="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</a:rPr>
              <a:t>en</a:t>
            </a:r>
            <a:r>
              <a:rPr lang="en-GB" sz="1800" b="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</a:rPr>
              <a:t>aza</a:t>
            </a:r>
            <a:r>
              <a:rPr lang="en-GB" sz="1800" b="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</a:rPr>
              <a:t>indirilmesi</a:t>
            </a:r>
            <a:r>
              <a:rPr lang="en-GB" sz="1800" b="0" i="0" u="none" strike="noStrike" cap="none" dirty="0">
                <a:solidFill>
                  <a:srgbClr val="000000"/>
                </a:solidFill>
              </a:rPr>
              <a:t>/</a:t>
            </a:r>
            <a:r>
              <a:rPr lang="en-GB" sz="1800" b="0" i="0" u="none" strike="noStrike" cap="none" dirty="0" err="1">
                <a:solidFill>
                  <a:srgbClr val="000000"/>
                </a:solidFill>
              </a:rPr>
              <a:t>ortadan</a:t>
            </a:r>
            <a:r>
              <a:rPr lang="en-GB" sz="1800" b="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</a:rPr>
              <a:t>kaldırılması</a:t>
            </a:r>
            <a:r>
              <a:rPr lang="en-GB" sz="1800" b="0" i="0" u="none" strike="noStrike" cap="none" dirty="0">
                <a:solidFill>
                  <a:srgbClr val="000000"/>
                </a:solidFill>
              </a:rPr>
              <a:t>;
</a:t>
            </a:r>
            <a:r>
              <a:rPr lang="en-GB" sz="1800" b="0" i="0" u="none" strike="noStrike" cap="none" dirty="0" err="1">
                <a:solidFill>
                  <a:srgbClr val="000000"/>
                </a:solidFill>
              </a:rPr>
              <a:t>Dayanıklı</a:t>
            </a:r>
            <a:r>
              <a:rPr lang="en-GB" sz="1800" b="0" i="0" u="none" strike="noStrike" cap="none" dirty="0">
                <a:solidFill>
                  <a:srgbClr val="000000"/>
                </a:solidFill>
              </a:rPr>
              <a:t> ve </a:t>
            </a:r>
            <a:r>
              <a:rPr lang="en-GB" sz="1800" b="0" i="0" u="none" strike="noStrike" cap="none" dirty="0" err="1">
                <a:solidFill>
                  <a:srgbClr val="000000"/>
                </a:solidFill>
              </a:rPr>
              <a:t>hafif</a:t>
            </a:r>
            <a:r>
              <a:rPr lang="en-GB" sz="1800" b="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</a:rPr>
              <a:t>taban</a:t>
            </a:r>
            <a:r>
              <a:rPr lang="en-GB" sz="1800" b="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</a:rPr>
              <a:t>bileşenleri</a:t>
            </a:r>
            <a:r>
              <a:rPr lang="en-GB" sz="1800" b="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</a:rPr>
              <a:t>üretin</a:t>
            </a:r>
            <a:r>
              <a:rPr lang="en-GB" sz="1800" b="0" i="0" u="none" strike="noStrike" cap="none" dirty="0">
                <a:solidFill>
                  <a:srgbClr val="000000"/>
                </a:solidFill>
              </a:rPr>
              <a:t>; ve
</a:t>
            </a:r>
            <a:r>
              <a:rPr lang="en-GB" sz="1800" b="0" i="0" u="none" strike="noStrike" cap="none" dirty="0" err="1">
                <a:solidFill>
                  <a:srgbClr val="000000"/>
                </a:solidFill>
              </a:rPr>
              <a:t>Ayakkabıların</a:t>
            </a:r>
            <a:r>
              <a:rPr lang="en-GB" sz="1800" b="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</a:rPr>
              <a:t>kullanım</a:t>
            </a:r>
            <a:r>
              <a:rPr lang="en-GB" sz="1800" b="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</a:rPr>
              <a:t>ömrü</a:t>
            </a:r>
            <a:r>
              <a:rPr lang="en-GB" sz="1800" b="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</a:rPr>
              <a:t>boyunca</a:t>
            </a:r>
            <a:r>
              <a:rPr lang="en-GB" sz="1800" b="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</a:rPr>
              <a:t>bileşenlerin</a:t>
            </a:r>
            <a:r>
              <a:rPr lang="en-GB" sz="1800" b="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</a:rPr>
              <a:t>ayrılmasını</a:t>
            </a:r>
            <a:r>
              <a:rPr lang="en-GB" sz="1800" b="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</a:rPr>
              <a:t>kolaylaştıran</a:t>
            </a:r>
            <a:r>
              <a:rPr lang="en-GB" sz="1800" b="0" i="0" u="none" strike="noStrike" cap="none" dirty="0">
                <a:solidFill>
                  <a:srgbClr val="000000"/>
                </a:solidFill>
              </a:rPr>
              <a:t> yeni </a:t>
            </a:r>
            <a:r>
              <a:rPr lang="en-GB" sz="1800" b="0" i="0" u="none" strike="noStrike" cap="none" dirty="0" err="1">
                <a:solidFill>
                  <a:srgbClr val="000000"/>
                </a:solidFill>
              </a:rPr>
              <a:t>taban</a:t>
            </a:r>
            <a:r>
              <a:rPr lang="en-GB" sz="1800" b="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</a:rPr>
              <a:t>konseptleri</a:t>
            </a:r>
            <a:r>
              <a:rPr lang="en-GB" sz="1800" b="0" i="0" u="none" strike="noStrike" cap="none" dirty="0">
                <a:solidFill>
                  <a:srgbClr val="000000"/>
                </a:solidFill>
              </a:rPr>
              <a:t>.</a:t>
            </a:r>
            <a:endParaRPr lang="tr-TR" sz="1800" b="0" i="0" u="none" strike="noStrike" cap="none" dirty="0">
              <a:solidFill>
                <a:srgbClr val="000000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Giysi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ayakkabı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üretimi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dahil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olmak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üzere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tüm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alanlarda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dünyayı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onurlandırma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ihtiyacına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dair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artan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farkındalık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malzeme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işleme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paketleme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açısından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çevre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dostu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ayakkabılara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yönelik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yüksek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tüketici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talebini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artırdı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isterseniz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yeşil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ayakkabılar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Ekolojik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kısım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dünya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çapında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ayakkabı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üretimine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giderek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daha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fazla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ağırlık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veriyor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halihazırda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özellikle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tabanlar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için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dönüştürülebilir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malzemelere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odaklanan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birçok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şirket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var. "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Bugün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kullanılan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tabanların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%60'ından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fazlası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kauçuk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gibi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görünüyor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aslında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termoplastik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dönüştürülebilir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malzemelerden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yapılmış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Kauçuk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kullanırken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bile her zaman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dönüştürülmeye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çalışır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."
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Ayrıca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dünya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dostu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ayakkabı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arayan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müşteriler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artık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çok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çeşitli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seçeneklere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sahip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dönüştürülmüş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ayakkabılar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çoğu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eski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lastiklerden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yapılmıştır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kenevir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ayakkabılar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vegan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ayakkabılar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sürece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veya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paketlemeye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hiçbir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hayvansal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ürün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dahil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değildir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ve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daha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fazlası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Hızlı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İnternet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araması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farklı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üreticilerin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sunduğu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birçok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gerçekten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yaratıcı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yenilikçi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dünya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dostu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çözümü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ortaya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çıkarır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
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Tabanları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veya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ayakkabının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tamamını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dönüştürülmüş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lastiklerden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veya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fabrika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zeminindeki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atıklardan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elde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edilen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dönüştürülmüş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köpük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kauçuktan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yapan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şirketler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
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Bunu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adım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daha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ileri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götüren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hızlı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büyüyen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bitki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mahsullerini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kullanan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kenevir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bambu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gibi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ultra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sürdürülebilir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malzemeleri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entegre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eden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şirketler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
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Bebek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büyüdüğünde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çözünen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doğal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lateks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kauçuktan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yapılmış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biyolojik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olarak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parçalanabilen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bebek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ayakkabıları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sunan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şirketler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
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Çabalarını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adil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ticaret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adil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fabrika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işçiliği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uygulamalarına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odaklayan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şirketler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9" name="Google Shape;36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1800"/>
              <a:buFont typeface="Calibri"/>
              <a:buNone/>
            </a:pPr>
            <a:r>
              <a:rPr lang="en-GB" sz="1800" dirty="0" err="1">
                <a:solidFill>
                  <a:srgbClr val="548135"/>
                </a:solidFill>
              </a:rPr>
              <a:t>Ayakkabılardaki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bileşenler</a:t>
            </a:r>
            <a:r>
              <a:rPr lang="en-GB" sz="1800" dirty="0">
                <a:solidFill>
                  <a:srgbClr val="548135"/>
                </a:solidFill>
              </a:rPr>
              <a:t> ve </a:t>
            </a:r>
            <a:r>
              <a:rPr lang="en-GB" sz="1800" dirty="0" err="1">
                <a:solidFill>
                  <a:srgbClr val="548135"/>
                </a:solidFill>
              </a:rPr>
              <a:t>aksesuarlar</a:t>
            </a:r>
            <a:r>
              <a:rPr lang="en-GB" sz="1800" dirty="0">
                <a:solidFill>
                  <a:srgbClr val="548135"/>
                </a:solidFill>
              </a:rPr>
              <a:t>, </a:t>
            </a:r>
            <a:r>
              <a:rPr lang="en-GB" sz="1800" dirty="0" err="1">
                <a:solidFill>
                  <a:srgbClr val="548135"/>
                </a:solidFill>
              </a:rPr>
              <a:t>daha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az</a:t>
            </a:r>
            <a:r>
              <a:rPr lang="en-GB" sz="1800" dirty="0">
                <a:solidFill>
                  <a:srgbClr val="548135"/>
                </a:solidFill>
              </a:rPr>
              <a:t> "</a:t>
            </a:r>
            <a:r>
              <a:rPr lang="en-GB" sz="1800" dirty="0" err="1">
                <a:solidFill>
                  <a:srgbClr val="548135"/>
                </a:solidFill>
              </a:rPr>
              <a:t>görünür</a:t>
            </a:r>
            <a:r>
              <a:rPr lang="en-GB" sz="1800" dirty="0">
                <a:solidFill>
                  <a:srgbClr val="548135"/>
                </a:solidFill>
              </a:rPr>
              <a:t>" </a:t>
            </a:r>
            <a:r>
              <a:rPr lang="en-GB" sz="1800" dirty="0" err="1">
                <a:solidFill>
                  <a:srgbClr val="548135"/>
                </a:solidFill>
              </a:rPr>
              <a:t>olmalarına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rağmen</a:t>
            </a:r>
            <a:r>
              <a:rPr lang="en-GB" sz="1800" dirty="0">
                <a:solidFill>
                  <a:srgbClr val="548135"/>
                </a:solidFill>
              </a:rPr>
              <a:t>, </a:t>
            </a:r>
            <a:r>
              <a:rPr lang="en-GB" sz="1800" dirty="0" err="1">
                <a:solidFill>
                  <a:srgbClr val="548135"/>
                </a:solidFill>
              </a:rPr>
              <a:t>ayakkabılarda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temel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bir</a:t>
            </a:r>
            <a:r>
              <a:rPr lang="en-GB" sz="1800" dirty="0">
                <a:solidFill>
                  <a:srgbClr val="548135"/>
                </a:solidFill>
              </a:rPr>
              <a:t> role </a:t>
            </a:r>
            <a:r>
              <a:rPr lang="en-GB" sz="1800" dirty="0" err="1">
                <a:solidFill>
                  <a:srgbClr val="548135"/>
                </a:solidFill>
              </a:rPr>
              <a:t>sahiptir</a:t>
            </a:r>
            <a:r>
              <a:rPr lang="en-GB" sz="1800" dirty="0">
                <a:solidFill>
                  <a:srgbClr val="548135"/>
                </a:solidFill>
              </a:rPr>
              <a:t>.</a:t>
            </a:r>
            <a:endParaRPr lang="tr-TR" sz="1800" dirty="0">
              <a:solidFill>
                <a:srgbClr val="548135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1800"/>
              <a:buFont typeface="Calibri"/>
              <a:buNone/>
            </a:pPr>
            <a:r>
              <a:rPr lang="en-GB" sz="1800" dirty="0">
                <a:solidFill>
                  <a:srgbClr val="548135"/>
                </a:solidFill>
              </a:rPr>
              <a:t>
</a:t>
            </a:r>
            <a:r>
              <a:rPr lang="en-GB" sz="1800" dirty="0" err="1">
                <a:solidFill>
                  <a:srgbClr val="548135"/>
                </a:solidFill>
              </a:rPr>
              <a:t>Ayakkabıların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bileşenleri</a:t>
            </a:r>
            <a:r>
              <a:rPr lang="en-GB" sz="1800" dirty="0">
                <a:solidFill>
                  <a:srgbClr val="548135"/>
                </a:solidFill>
              </a:rPr>
              <a:t> ve </a:t>
            </a:r>
            <a:r>
              <a:rPr lang="en-GB" sz="1800" dirty="0" err="1">
                <a:solidFill>
                  <a:srgbClr val="548135"/>
                </a:solidFill>
              </a:rPr>
              <a:t>aksesuarları</a:t>
            </a:r>
            <a:r>
              <a:rPr lang="en-GB" sz="1800" dirty="0">
                <a:solidFill>
                  <a:srgbClr val="548135"/>
                </a:solidFill>
              </a:rPr>
              <a:t>, </a:t>
            </a:r>
            <a:r>
              <a:rPr lang="en-GB" sz="1800" dirty="0" err="1">
                <a:solidFill>
                  <a:srgbClr val="548135"/>
                </a:solidFill>
              </a:rPr>
              <a:t>daha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az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belirgin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olsa</a:t>
            </a:r>
            <a:r>
              <a:rPr lang="en-GB" sz="1800" dirty="0">
                <a:solidFill>
                  <a:srgbClr val="548135"/>
                </a:solidFill>
              </a:rPr>
              <a:t> da </a:t>
            </a:r>
            <a:r>
              <a:rPr lang="en-GB" sz="1800" dirty="0" err="1">
                <a:solidFill>
                  <a:srgbClr val="548135"/>
                </a:solidFill>
              </a:rPr>
              <a:t>yine</a:t>
            </a:r>
            <a:r>
              <a:rPr lang="en-GB" sz="1800" dirty="0">
                <a:solidFill>
                  <a:srgbClr val="548135"/>
                </a:solidFill>
              </a:rPr>
              <a:t> de </a:t>
            </a:r>
            <a:r>
              <a:rPr lang="en-GB" sz="1800" dirty="0" err="1">
                <a:solidFill>
                  <a:srgbClr val="548135"/>
                </a:solidFill>
              </a:rPr>
              <a:t>önemli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olan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ayak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kabarıklıkları</a:t>
            </a:r>
            <a:r>
              <a:rPr lang="en-GB" sz="1800" dirty="0">
                <a:solidFill>
                  <a:srgbClr val="548135"/>
                </a:solidFill>
              </a:rPr>
              <a:t>, </a:t>
            </a:r>
            <a:r>
              <a:rPr lang="en-GB" sz="1800" dirty="0" err="1">
                <a:solidFill>
                  <a:srgbClr val="548135"/>
                </a:solidFill>
              </a:rPr>
              <a:t>sertleştiriciler</a:t>
            </a:r>
            <a:r>
              <a:rPr lang="en-GB" sz="1800" dirty="0">
                <a:solidFill>
                  <a:srgbClr val="548135"/>
                </a:solidFill>
              </a:rPr>
              <a:t>, </a:t>
            </a:r>
            <a:r>
              <a:rPr lang="en-GB" sz="1800" dirty="0" err="1">
                <a:solidFill>
                  <a:srgbClr val="548135"/>
                </a:solidFill>
              </a:rPr>
              <a:t>topuklar</a:t>
            </a:r>
            <a:r>
              <a:rPr lang="en-GB" sz="1800" dirty="0">
                <a:solidFill>
                  <a:srgbClr val="548135"/>
                </a:solidFill>
              </a:rPr>
              <a:t> ve </a:t>
            </a:r>
            <a:r>
              <a:rPr lang="en-GB" sz="1800" dirty="0" err="1">
                <a:solidFill>
                  <a:srgbClr val="548135"/>
                </a:solidFill>
              </a:rPr>
              <a:t>sapları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içerir</a:t>
            </a:r>
            <a:r>
              <a:rPr lang="en-GB" sz="1800" dirty="0">
                <a:solidFill>
                  <a:srgbClr val="548135"/>
                </a:solidFill>
              </a:rPr>
              <a:t>.</a:t>
            </a:r>
            <a:endParaRPr sz="1800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dirty="0" err="1"/>
              <a:t>Daha</a:t>
            </a:r>
            <a:r>
              <a:rPr lang="en-GB" sz="1800" b="0" dirty="0"/>
              <a:t> </a:t>
            </a:r>
            <a:r>
              <a:rPr lang="en-GB" sz="1800" b="0" dirty="0" err="1"/>
              <a:t>sürdürülebilir</a:t>
            </a:r>
            <a:r>
              <a:rPr lang="en-GB" sz="1800" b="0" dirty="0"/>
              <a:t> </a:t>
            </a:r>
            <a:r>
              <a:rPr lang="en-GB" sz="1800" b="0" dirty="0" err="1"/>
              <a:t>ayakkabı</a:t>
            </a:r>
            <a:r>
              <a:rPr lang="en-GB" sz="1800" b="0" dirty="0"/>
              <a:t> </a:t>
            </a:r>
            <a:r>
              <a:rPr lang="en-GB" sz="1800" b="0" dirty="0" err="1"/>
              <a:t>ürünleri</a:t>
            </a:r>
            <a:r>
              <a:rPr lang="en-GB" sz="1800" b="0" dirty="0"/>
              <a:t> </a:t>
            </a:r>
            <a:r>
              <a:rPr lang="en-GB" sz="1800" b="0" dirty="0" err="1"/>
              <a:t>geliştirmek</a:t>
            </a:r>
            <a:r>
              <a:rPr lang="en-GB" sz="1800" b="0" dirty="0"/>
              <a:t> </a:t>
            </a:r>
            <a:r>
              <a:rPr lang="en-GB" sz="1800" b="0" dirty="0" err="1"/>
              <a:t>için</a:t>
            </a:r>
            <a:r>
              <a:rPr lang="en-GB" sz="1800" b="0" dirty="0"/>
              <a:t> </a:t>
            </a:r>
            <a:r>
              <a:rPr lang="en-GB" sz="1800" b="0" dirty="0" err="1"/>
              <a:t>bazı</a:t>
            </a:r>
            <a:r>
              <a:rPr lang="en-GB" sz="1800" b="0" dirty="0"/>
              <a:t> </a:t>
            </a:r>
            <a:r>
              <a:rPr lang="en-GB" sz="1800" b="0" dirty="0" err="1"/>
              <a:t>önerilere</a:t>
            </a:r>
            <a:r>
              <a:rPr lang="en-GB" sz="1800" b="0" dirty="0"/>
              <a:t> </a:t>
            </a:r>
            <a:r>
              <a:rPr lang="en-GB" sz="1800" b="0" dirty="0" err="1"/>
              <a:t>uyulmalıdır</a:t>
            </a:r>
            <a:r>
              <a:rPr lang="en-GB" sz="1800" b="0" dirty="0"/>
              <a:t>, </a:t>
            </a:r>
            <a:r>
              <a:rPr lang="en-GB" sz="1800" b="0" dirty="0" err="1"/>
              <a:t>yani</a:t>
            </a:r>
            <a:r>
              <a:rPr lang="en-GB" sz="1800" b="0" dirty="0"/>
              <a:t>: 
</a:t>
            </a:r>
            <a:r>
              <a:rPr lang="en-GB" sz="1800" b="0" dirty="0" err="1"/>
              <a:t>Ayakkabılardaki</a:t>
            </a:r>
            <a:r>
              <a:rPr lang="en-GB" sz="1800" b="0" dirty="0"/>
              <a:t> </a:t>
            </a:r>
            <a:r>
              <a:rPr lang="en-GB" sz="1800" b="0" dirty="0" err="1"/>
              <a:t>bileşenlerin</a:t>
            </a:r>
            <a:r>
              <a:rPr lang="en-GB" sz="1800" b="0" dirty="0"/>
              <a:t> ve </a:t>
            </a:r>
            <a:r>
              <a:rPr lang="en-GB" sz="1800" b="0" dirty="0" err="1"/>
              <a:t>aksesuarların</a:t>
            </a:r>
            <a:r>
              <a:rPr lang="en-GB" sz="1800" b="0" dirty="0"/>
              <a:t> </a:t>
            </a:r>
            <a:r>
              <a:rPr lang="en-GB" sz="1800" b="0" dirty="0" err="1"/>
              <a:t>sayısını</a:t>
            </a:r>
            <a:r>
              <a:rPr lang="en-GB" sz="1800" b="0" dirty="0"/>
              <a:t> </a:t>
            </a:r>
            <a:r>
              <a:rPr lang="en-GB" sz="1800" b="0" dirty="0" err="1"/>
              <a:t>önemli</a:t>
            </a:r>
            <a:r>
              <a:rPr lang="en-GB" sz="1800" b="0" dirty="0"/>
              <a:t> </a:t>
            </a:r>
            <a:r>
              <a:rPr lang="en-GB" sz="1800" b="0" dirty="0" err="1"/>
              <a:t>ölçüde</a:t>
            </a:r>
            <a:r>
              <a:rPr lang="en-GB" sz="1800" b="0" dirty="0"/>
              <a:t> </a:t>
            </a:r>
            <a:r>
              <a:rPr lang="en-GB" sz="1800" b="0" dirty="0" err="1"/>
              <a:t>azaltın</a:t>
            </a:r>
            <a:r>
              <a:rPr lang="en-GB" sz="1800" b="0" dirty="0"/>
              <a:t>;
</a:t>
            </a:r>
            <a:r>
              <a:rPr lang="en-GB" sz="1800" b="0" dirty="0" err="1"/>
              <a:t>Doğal</a:t>
            </a:r>
            <a:r>
              <a:rPr lang="en-GB" sz="1800" b="0" dirty="0"/>
              <a:t> ve </a:t>
            </a:r>
            <a:r>
              <a:rPr lang="en-GB" sz="1800" b="0" dirty="0" err="1"/>
              <a:t>yenilenebilir</a:t>
            </a:r>
            <a:r>
              <a:rPr lang="en-GB" sz="1800" b="0" dirty="0"/>
              <a:t> </a:t>
            </a:r>
            <a:r>
              <a:rPr lang="en-GB" sz="1800" b="0" dirty="0" err="1"/>
              <a:t>kaynaklı</a:t>
            </a:r>
            <a:r>
              <a:rPr lang="en-GB" sz="1800" b="0" dirty="0"/>
              <a:t> </a:t>
            </a:r>
            <a:r>
              <a:rPr lang="en-GB" sz="1800" b="0" dirty="0" err="1"/>
              <a:t>bileşenler</a:t>
            </a:r>
            <a:r>
              <a:rPr lang="en-GB" sz="1800" b="0" dirty="0"/>
              <a:t> </a:t>
            </a:r>
            <a:r>
              <a:rPr lang="en-GB" sz="1800" b="0" dirty="0" err="1"/>
              <a:t>kullanın</a:t>
            </a:r>
            <a:r>
              <a:rPr lang="en-GB" sz="1800" b="0" dirty="0"/>
              <a:t>;
</a:t>
            </a:r>
            <a:r>
              <a:rPr lang="en-GB" sz="1800" b="0" dirty="0" err="1"/>
              <a:t>Biyolojik</a:t>
            </a:r>
            <a:r>
              <a:rPr lang="en-GB" sz="1800" b="0" dirty="0"/>
              <a:t> </a:t>
            </a:r>
            <a:r>
              <a:rPr lang="en-GB" sz="1800" b="0" dirty="0" err="1"/>
              <a:t>olarak</a:t>
            </a:r>
            <a:r>
              <a:rPr lang="en-GB" sz="1800" b="0" dirty="0"/>
              <a:t> </a:t>
            </a:r>
            <a:r>
              <a:rPr lang="en-GB" sz="1800" b="0" dirty="0" err="1"/>
              <a:t>parçalanabilen</a:t>
            </a:r>
            <a:r>
              <a:rPr lang="en-GB" sz="1800" b="0" dirty="0"/>
              <a:t> </a:t>
            </a:r>
            <a:r>
              <a:rPr lang="en-GB" sz="1800" b="0" dirty="0" err="1"/>
              <a:t>malzemelere</a:t>
            </a:r>
            <a:r>
              <a:rPr lang="en-GB" sz="1800" b="0" dirty="0"/>
              <a:t> </a:t>
            </a:r>
            <a:r>
              <a:rPr lang="en-GB" sz="1800" b="0" dirty="0" err="1"/>
              <a:t>dayalı</a:t>
            </a:r>
            <a:r>
              <a:rPr lang="en-GB" sz="1800" b="0" dirty="0"/>
              <a:t> </a:t>
            </a:r>
            <a:r>
              <a:rPr lang="en-GB" sz="1800" b="0" dirty="0" err="1"/>
              <a:t>bileşenler</a:t>
            </a:r>
            <a:r>
              <a:rPr lang="en-GB" sz="1800" b="0" dirty="0"/>
              <a:t> ve </a:t>
            </a:r>
            <a:r>
              <a:rPr lang="en-GB" sz="1800" b="0" dirty="0" err="1"/>
              <a:t>aksesuarlar</a:t>
            </a:r>
            <a:r>
              <a:rPr lang="en-GB" sz="1800" b="0" dirty="0"/>
              <a:t> </a:t>
            </a:r>
            <a:r>
              <a:rPr lang="en-GB" sz="1800" b="0" dirty="0" err="1"/>
              <a:t>kullanın</a:t>
            </a:r>
            <a:r>
              <a:rPr lang="en-GB" sz="1800" b="0" dirty="0"/>
              <a:t>;
Geri </a:t>
            </a:r>
            <a:r>
              <a:rPr lang="en-GB" sz="1800" b="0" dirty="0" err="1"/>
              <a:t>dönüştürülmüş</a:t>
            </a:r>
            <a:r>
              <a:rPr lang="en-GB" sz="1800" b="0" dirty="0"/>
              <a:t> ve/</a:t>
            </a:r>
            <a:r>
              <a:rPr lang="en-GB" sz="1800" b="0" dirty="0" err="1"/>
              <a:t>veya</a:t>
            </a:r>
            <a:r>
              <a:rPr lang="en-GB" sz="1800" b="0" dirty="0"/>
              <a:t> </a:t>
            </a:r>
            <a:r>
              <a:rPr lang="en-GB" sz="1800" b="0" dirty="0" err="1"/>
              <a:t>geri</a:t>
            </a:r>
            <a:r>
              <a:rPr lang="en-GB" sz="1800" b="0" dirty="0"/>
              <a:t> </a:t>
            </a:r>
            <a:r>
              <a:rPr lang="en-GB" sz="1800" b="0" dirty="0" err="1"/>
              <a:t>dönüştürülebilir</a:t>
            </a:r>
            <a:r>
              <a:rPr lang="en-GB" sz="1800" b="0" dirty="0"/>
              <a:t> </a:t>
            </a:r>
            <a:r>
              <a:rPr lang="en-GB" sz="1800" b="0" dirty="0" err="1"/>
              <a:t>malzemelere</a:t>
            </a:r>
            <a:r>
              <a:rPr lang="en-GB" sz="1800" b="0" dirty="0"/>
              <a:t> </a:t>
            </a:r>
            <a:r>
              <a:rPr lang="en-GB" sz="1800" b="0" dirty="0" err="1"/>
              <a:t>dayalı</a:t>
            </a:r>
            <a:r>
              <a:rPr lang="en-GB" sz="1800" b="0" dirty="0"/>
              <a:t> </a:t>
            </a:r>
            <a:r>
              <a:rPr lang="en-GB" sz="1800" b="0" dirty="0" err="1"/>
              <a:t>bileşenler</a:t>
            </a:r>
            <a:r>
              <a:rPr lang="en-GB" sz="1800" b="0" dirty="0"/>
              <a:t> ve </a:t>
            </a:r>
            <a:r>
              <a:rPr lang="en-GB" sz="1800" b="0" dirty="0" err="1"/>
              <a:t>aksesuarlar</a:t>
            </a:r>
            <a:r>
              <a:rPr lang="en-GB" sz="1800" b="0" dirty="0"/>
              <a:t> </a:t>
            </a:r>
            <a:r>
              <a:rPr lang="en-GB" sz="1800" b="0" dirty="0" err="1"/>
              <a:t>kullanın</a:t>
            </a:r>
            <a:r>
              <a:rPr lang="en-GB" sz="1800" b="0" dirty="0"/>
              <a:t>;
</a:t>
            </a:r>
            <a:r>
              <a:rPr lang="en-GB" sz="1800" b="0" dirty="0" err="1"/>
              <a:t>Tehlikeli</a:t>
            </a:r>
            <a:r>
              <a:rPr lang="en-GB" sz="1800" b="0" dirty="0"/>
              <a:t> </a:t>
            </a:r>
            <a:r>
              <a:rPr lang="en-GB" sz="1800" b="0" dirty="0" err="1"/>
              <a:t>veya</a:t>
            </a:r>
            <a:r>
              <a:rPr lang="en-GB" sz="1800" b="0" dirty="0"/>
              <a:t> </a:t>
            </a:r>
            <a:r>
              <a:rPr lang="en-GB" sz="1800" b="0" dirty="0" err="1"/>
              <a:t>kısıtlanmış</a:t>
            </a:r>
            <a:r>
              <a:rPr lang="en-GB" sz="1800" b="0" dirty="0"/>
              <a:t> </a:t>
            </a:r>
            <a:r>
              <a:rPr lang="en-GB" sz="1800" b="0" dirty="0" err="1"/>
              <a:t>maddelerde</a:t>
            </a:r>
            <a:r>
              <a:rPr lang="en-GB" sz="1800" b="0" dirty="0"/>
              <a:t> </a:t>
            </a:r>
            <a:r>
              <a:rPr lang="en-GB" sz="1800" b="0" dirty="0" err="1"/>
              <a:t>malzeme</a:t>
            </a:r>
            <a:r>
              <a:rPr lang="en-GB" sz="1800" b="0" dirty="0"/>
              <a:t> </a:t>
            </a:r>
            <a:r>
              <a:rPr lang="en-GB" sz="1800" b="0" dirty="0" err="1"/>
              <a:t>kullanmayın</a:t>
            </a:r>
            <a:r>
              <a:rPr lang="en-GB" sz="1800" b="0" dirty="0"/>
              <a:t>;
Su </a:t>
            </a:r>
            <a:r>
              <a:rPr lang="en-GB" sz="1800" b="0" dirty="0" err="1"/>
              <a:t>bazlı</a:t>
            </a:r>
            <a:r>
              <a:rPr lang="en-GB" sz="1800" b="0" dirty="0"/>
              <a:t> </a:t>
            </a:r>
            <a:r>
              <a:rPr lang="en-GB" sz="1800" b="0" dirty="0" err="1"/>
              <a:t>yapıştırıcıların</a:t>
            </a:r>
            <a:r>
              <a:rPr lang="en-GB" sz="1800" b="0" dirty="0"/>
              <a:t> </a:t>
            </a:r>
            <a:r>
              <a:rPr lang="en-GB" sz="1800" b="0" dirty="0" err="1"/>
              <a:t>kullanımı</a:t>
            </a:r>
            <a:r>
              <a:rPr lang="en-GB" sz="1800" b="0" dirty="0"/>
              <a:t>;
</a:t>
            </a:r>
            <a:r>
              <a:rPr lang="en-GB" sz="1800" b="0" dirty="0" err="1"/>
              <a:t>Biyolojik</a:t>
            </a:r>
            <a:r>
              <a:rPr lang="en-GB" sz="1800" b="0" dirty="0"/>
              <a:t> </a:t>
            </a:r>
            <a:r>
              <a:rPr lang="en-GB" sz="1800" b="0" dirty="0" err="1"/>
              <a:t>olarak</a:t>
            </a:r>
            <a:r>
              <a:rPr lang="en-GB" sz="1800" b="0" dirty="0"/>
              <a:t> </a:t>
            </a:r>
            <a:r>
              <a:rPr lang="en-GB" sz="1800" b="0" dirty="0" err="1"/>
              <a:t>parçalanabilen</a:t>
            </a:r>
            <a:r>
              <a:rPr lang="en-GB" sz="1800" b="0" dirty="0"/>
              <a:t> </a:t>
            </a:r>
            <a:r>
              <a:rPr lang="en-GB" sz="1800" b="0" dirty="0" err="1"/>
              <a:t>polimerlere</a:t>
            </a:r>
            <a:r>
              <a:rPr lang="en-GB" sz="1800" b="0" dirty="0"/>
              <a:t> </a:t>
            </a:r>
            <a:r>
              <a:rPr lang="en-GB" sz="1800" b="0" dirty="0" err="1"/>
              <a:t>dayalı</a:t>
            </a:r>
            <a:r>
              <a:rPr lang="en-GB" sz="1800" b="0" dirty="0"/>
              <a:t> </a:t>
            </a:r>
            <a:r>
              <a:rPr lang="en-GB" sz="1800" b="0" dirty="0" err="1"/>
              <a:t>yapıştırıcıların</a:t>
            </a:r>
            <a:r>
              <a:rPr lang="en-GB" sz="1800" b="0" dirty="0"/>
              <a:t> </a:t>
            </a:r>
            <a:r>
              <a:rPr lang="en-GB" sz="1800" b="0" dirty="0" err="1"/>
              <a:t>kullanımı</a:t>
            </a:r>
            <a:r>
              <a:rPr lang="en-GB" sz="1800" b="0" dirty="0"/>
              <a:t>;
</a:t>
            </a:r>
            <a:r>
              <a:rPr lang="en-GB" sz="1800" b="0" dirty="0" err="1"/>
              <a:t>Ayakkabı</a:t>
            </a:r>
            <a:r>
              <a:rPr lang="en-GB" sz="1800" b="0" dirty="0"/>
              <a:t> </a:t>
            </a:r>
            <a:r>
              <a:rPr lang="en-GB" sz="1800" b="0" dirty="0" err="1"/>
              <a:t>üretimindeki</a:t>
            </a:r>
            <a:r>
              <a:rPr lang="en-GB" sz="1800" b="0" dirty="0"/>
              <a:t> </a:t>
            </a:r>
            <a:r>
              <a:rPr lang="en-GB" sz="1800" b="0" dirty="0" err="1"/>
              <a:t>yapıştırıcı</a:t>
            </a:r>
            <a:r>
              <a:rPr lang="en-GB" sz="1800" b="0" dirty="0"/>
              <a:t> </a:t>
            </a:r>
            <a:r>
              <a:rPr lang="en-GB" sz="1800" b="0" dirty="0" err="1"/>
              <a:t>miktarını</a:t>
            </a:r>
            <a:r>
              <a:rPr lang="en-GB" sz="1800" b="0" dirty="0"/>
              <a:t> </a:t>
            </a:r>
            <a:r>
              <a:rPr lang="en-GB" sz="1800" b="0" dirty="0" err="1"/>
              <a:t>azaltmak</a:t>
            </a:r>
            <a:r>
              <a:rPr lang="en-GB" sz="1800" b="0" dirty="0"/>
              <a:t>; ve 
Metal </a:t>
            </a:r>
            <a:r>
              <a:rPr lang="en-GB" sz="1800" b="0" dirty="0" err="1"/>
              <a:t>parçaların</a:t>
            </a:r>
            <a:r>
              <a:rPr lang="en-GB" sz="1800" b="0" dirty="0"/>
              <a:t> </a:t>
            </a:r>
            <a:r>
              <a:rPr lang="en-GB" sz="1800" b="0" dirty="0" err="1"/>
              <a:t>sayısını</a:t>
            </a:r>
            <a:r>
              <a:rPr lang="en-GB" sz="1800" b="0" dirty="0"/>
              <a:t> </a:t>
            </a:r>
            <a:r>
              <a:rPr lang="en-GB" sz="1800" b="0" dirty="0" err="1"/>
              <a:t>azaltın</a:t>
            </a:r>
            <a:r>
              <a:rPr lang="en-GB" sz="1800" b="0" dirty="0"/>
              <a:t>.</a:t>
            </a:r>
            <a:endParaRPr sz="1800" dirty="0">
              <a:solidFill>
                <a:srgbClr val="3F3F3F"/>
              </a:solidFill>
            </a:endParaRPr>
          </a:p>
        </p:txBody>
      </p:sp>
      <p:sp>
        <p:nvSpPr>
          <p:cNvPr id="370" name="Google Shape;370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Ayakkabı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endüstrisinde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kullanılan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yapıştırıcılardan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diğer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çözücülerden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buharlaşan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çözücüler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çalışma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atmosferini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kirletir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atmosfere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salınması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çevre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kirliliğine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önemli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ölçüde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katkıda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bulunur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Bu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ürünlerin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yanıcılık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toksisite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ile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ilişkili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riskleri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aza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indirmek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için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VOC'lerin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çıkarılması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geri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kazanılması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için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yardımcı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sistemler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bulunmaktadır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
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Küresel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düzeyde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çevre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mevzuatının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giderek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daha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sıkı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önlemler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alma ve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uçucu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organik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bileşiklerin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VOC'ler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emisyonlarındaki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kirlilik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kontrolünü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sıkılaştırma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eğilimi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giderek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daha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fazla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rapor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edildiğinden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tür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kısıtlamaları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almak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için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rekabetçi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yol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sağlayan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uygulamaların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benimsenmesi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endüstri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için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büyük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ilgi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görmektedir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
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Küresel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şekilde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yapılabilecek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iki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şey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vardır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
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Ürünleri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solvent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içermeyen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başkalarıyla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değiştirin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
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Çözücü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buharlarını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tutun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veya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yok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edin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tr-TR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
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Yardımcı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egzoz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sistemlerinin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kullanımını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ekonomik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olarak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cezalandıran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solventlerin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tutulması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bertaraf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edilmesi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toksik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ürünlerin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daha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tehlikeli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olanlarla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değiştirilmesi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için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daha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uygundur</a:t>
            </a:r>
            <a:endParaRPr sz="12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 err="1"/>
              <a:t>Küresel</a:t>
            </a:r>
            <a:r>
              <a:rPr lang="en-GB" sz="1200" dirty="0"/>
              <a:t> </a:t>
            </a:r>
            <a:r>
              <a:rPr lang="en-GB" sz="1200" dirty="0" err="1"/>
              <a:t>bir</a:t>
            </a:r>
            <a:r>
              <a:rPr lang="en-GB" sz="1200" dirty="0"/>
              <a:t> </a:t>
            </a:r>
            <a:r>
              <a:rPr lang="en-GB" sz="1200" dirty="0" err="1"/>
              <a:t>şekilde</a:t>
            </a:r>
            <a:r>
              <a:rPr lang="en-GB" sz="1200" dirty="0"/>
              <a:t> </a:t>
            </a:r>
            <a:r>
              <a:rPr lang="en-GB" sz="1200" dirty="0" err="1"/>
              <a:t>yapılabilecek</a:t>
            </a:r>
            <a:r>
              <a:rPr lang="en-GB" sz="1200" dirty="0"/>
              <a:t> </a:t>
            </a:r>
            <a:r>
              <a:rPr lang="en-GB" sz="1200" dirty="0" err="1"/>
              <a:t>iki</a:t>
            </a:r>
            <a:r>
              <a:rPr lang="en-GB" sz="1200" dirty="0"/>
              <a:t> </a:t>
            </a:r>
            <a:r>
              <a:rPr lang="en-GB" sz="1200" dirty="0" err="1"/>
              <a:t>şey</a:t>
            </a:r>
            <a:r>
              <a:rPr lang="en-GB" sz="1200" dirty="0"/>
              <a:t> </a:t>
            </a:r>
            <a:r>
              <a:rPr lang="en-GB" sz="1200" dirty="0" err="1"/>
              <a:t>vardır</a:t>
            </a:r>
            <a:r>
              <a:rPr lang="en-GB" sz="1200" dirty="0"/>
              <a:t>:
	</a:t>
            </a:r>
            <a:r>
              <a:rPr lang="en-GB" sz="1200" dirty="0" err="1"/>
              <a:t>Ürünleri</a:t>
            </a:r>
            <a:r>
              <a:rPr lang="en-GB" sz="1200" dirty="0"/>
              <a:t> solvent </a:t>
            </a:r>
            <a:r>
              <a:rPr lang="en-GB" sz="1200" dirty="0" err="1"/>
              <a:t>içermeyen</a:t>
            </a:r>
            <a:r>
              <a:rPr lang="en-GB" sz="1200" dirty="0"/>
              <a:t> </a:t>
            </a:r>
            <a:r>
              <a:rPr lang="en-GB" sz="1200" dirty="0" err="1"/>
              <a:t>başkalarıyla</a:t>
            </a:r>
            <a:r>
              <a:rPr lang="en-GB" sz="1200" dirty="0"/>
              <a:t> </a:t>
            </a:r>
            <a:r>
              <a:rPr lang="en-GB" sz="1200" dirty="0" err="1"/>
              <a:t>değiştirin</a:t>
            </a:r>
            <a:r>
              <a:rPr lang="en-GB" sz="1200" dirty="0"/>
              <a:t>;
	</a:t>
            </a:r>
            <a:r>
              <a:rPr lang="en-GB" sz="1200" dirty="0" err="1"/>
              <a:t>Çözücü</a:t>
            </a:r>
            <a:r>
              <a:rPr lang="en-GB" sz="1200" dirty="0"/>
              <a:t> </a:t>
            </a:r>
            <a:r>
              <a:rPr lang="en-GB" sz="1200" dirty="0" err="1"/>
              <a:t>buharlarını</a:t>
            </a:r>
            <a:r>
              <a:rPr lang="en-GB" sz="1200" dirty="0"/>
              <a:t> </a:t>
            </a:r>
            <a:r>
              <a:rPr lang="en-GB" sz="1200" dirty="0" err="1"/>
              <a:t>tutun</a:t>
            </a:r>
            <a:r>
              <a:rPr lang="en-GB" sz="1200" dirty="0"/>
              <a:t> </a:t>
            </a:r>
            <a:r>
              <a:rPr lang="en-GB" sz="1200" dirty="0" err="1"/>
              <a:t>veya</a:t>
            </a:r>
            <a:r>
              <a:rPr lang="en-GB" sz="1200" dirty="0"/>
              <a:t> yok </a:t>
            </a:r>
            <a:r>
              <a:rPr lang="en-GB" sz="1200" dirty="0" err="1"/>
              <a:t>edin</a:t>
            </a:r>
            <a:r>
              <a:rPr lang="en-GB" sz="1200" dirty="0"/>
              <a:t>.</a:t>
            </a: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9" name="Google Shape;39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dirty="0"/>
              <a:t>Bu </a:t>
            </a:r>
            <a:r>
              <a:rPr lang="en-GB" dirty="0" err="1"/>
              <a:t>ders</a:t>
            </a:r>
            <a:r>
              <a:rPr lang="en-GB" dirty="0"/>
              <a:t> </a:t>
            </a:r>
            <a:r>
              <a:rPr lang="en-GB" dirty="0" err="1"/>
              <a:t>aşağıdaki</a:t>
            </a:r>
            <a:r>
              <a:rPr lang="en-GB" dirty="0"/>
              <a:t> </a:t>
            </a:r>
            <a:r>
              <a:rPr lang="en-GB" dirty="0" err="1"/>
              <a:t>gibi</a:t>
            </a:r>
            <a:r>
              <a:rPr lang="en-GB" dirty="0"/>
              <a:t> </a:t>
            </a:r>
            <a:r>
              <a:rPr lang="en-GB" dirty="0" err="1"/>
              <a:t>yapılandırılmıştır</a:t>
            </a:r>
            <a:r>
              <a:rPr lang="en-GB" dirty="0"/>
              <a:t>:
</a:t>
            </a:r>
            <a:r>
              <a:rPr lang="en-GB" dirty="0" err="1"/>
              <a:t>Giriş</a:t>
            </a:r>
            <a:r>
              <a:rPr lang="en-GB" dirty="0"/>
              <a:t>.
Deri
</a:t>
            </a:r>
            <a:r>
              <a:rPr lang="en-GB" dirty="0" err="1"/>
              <a:t>Tekstil</a:t>
            </a:r>
            <a:r>
              <a:rPr lang="en-GB" dirty="0"/>
              <a:t> ve </a:t>
            </a:r>
            <a:r>
              <a:rPr lang="en-GB" dirty="0" err="1"/>
              <a:t>sentetikler</a:t>
            </a:r>
            <a:r>
              <a:rPr lang="en-GB" dirty="0"/>
              <a:t>
</a:t>
            </a:r>
            <a:r>
              <a:rPr lang="en-GB" dirty="0" err="1"/>
              <a:t>Ayakkabı</a:t>
            </a:r>
            <a:r>
              <a:rPr lang="en-GB" dirty="0"/>
              <a:t> </a:t>
            </a:r>
            <a:r>
              <a:rPr lang="en-GB" dirty="0" err="1"/>
              <a:t>bileşenleri</a:t>
            </a:r>
            <a:r>
              <a:rPr lang="en-GB" dirty="0"/>
              <a:t> ve </a:t>
            </a:r>
            <a:r>
              <a:rPr lang="en-GB" dirty="0" err="1"/>
              <a:t>aksesuarları</a:t>
            </a:r>
            <a:r>
              <a:rPr lang="en-GB" dirty="0"/>
              <a:t>
</a:t>
            </a:r>
            <a:r>
              <a:rPr lang="en-GB" dirty="0" err="1"/>
              <a:t>Tabanlar</a:t>
            </a:r>
            <a:r>
              <a:rPr lang="en-GB" dirty="0"/>
              <a:t> ve </a:t>
            </a:r>
            <a:r>
              <a:rPr lang="en-GB" dirty="0" err="1"/>
              <a:t>orta</a:t>
            </a:r>
            <a:r>
              <a:rPr lang="en-GB" dirty="0"/>
              <a:t> </a:t>
            </a:r>
            <a:r>
              <a:rPr lang="en-GB" dirty="0" err="1"/>
              <a:t>tabanlar</a:t>
            </a:r>
            <a:r>
              <a:rPr lang="en-GB" dirty="0"/>
              <a:t>
</a:t>
            </a:r>
            <a:r>
              <a:rPr lang="en-GB" dirty="0" err="1"/>
              <a:t>Yapıştırıcılar</a:t>
            </a:r>
            <a:endParaRPr dirty="0"/>
          </a:p>
        </p:txBody>
      </p:sp>
      <p:sp>
        <p:nvSpPr>
          <p:cNvPr id="102" name="Google Shape;10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Ayakkabı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üretim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sürecinde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kullanılan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malzemeler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ana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malzemeler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ve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yardımcı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malzemeler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olmak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üzere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iki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kategoriye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ayrılabilir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.
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Ayakkabı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imalatı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sürecinde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kullanılan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ana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malzemeler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aşağıdaki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gibi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ayrılabilir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: 
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esnek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deri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ve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sert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deri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olabilen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doğal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deri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;
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deriye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benzer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özelliklere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sahip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esnek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ve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sert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deri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ikameleri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
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tekstil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farklı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kullanım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amaçlarına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uygun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olarak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geniş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bir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yapı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yelpazesine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sahiptir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.
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Ayakkabı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imalatında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kullanılan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yardımcı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malzemeler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arasında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birleştirme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bitirme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ve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süsleme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malzemeleri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yer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almaktadır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.
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Birleştirme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malzemeleri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iplikler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yapıştırıcılar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farklı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aksesuarlar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bağcıklar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iplerden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oluşur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.
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Kaplama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malzemeleri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arasında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temizleme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sıvıları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çözücüler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cilalar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boyalar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dolgunluk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malzemeleri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bulunur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
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Süsleme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malzemeleri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plastik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ahşap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, metal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veya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diğer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malzemelerden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yapılmış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farklı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aksesuarlardan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oluşur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.
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Ayakkabı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malzemeleri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, hem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üretim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süreçlerinde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hem de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kullanım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sırasında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faydalı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olan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uygun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fiziksel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mekanik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ve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kimyasal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özelliklere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sahip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olmalıdır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1800"/>
              <a:buFont typeface="Calibri"/>
              <a:buNone/>
            </a:pPr>
            <a:r>
              <a:rPr lang="en-GB" sz="1800" dirty="0" err="1">
                <a:solidFill>
                  <a:srgbClr val="548135"/>
                </a:solidFill>
              </a:rPr>
              <a:t>Çürümeye</a:t>
            </a:r>
            <a:r>
              <a:rPr lang="en-GB" sz="1800" dirty="0">
                <a:solidFill>
                  <a:srgbClr val="548135"/>
                </a:solidFill>
              </a:rPr>
              <a:t> ve </a:t>
            </a:r>
            <a:r>
              <a:rPr lang="en-GB" sz="1800" dirty="0" err="1">
                <a:solidFill>
                  <a:srgbClr val="548135"/>
                </a:solidFill>
              </a:rPr>
              <a:t>enzimatik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tahribata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karşı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dayanıklı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bir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malzeme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olan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deri</a:t>
            </a:r>
            <a:r>
              <a:rPr lang="en-GB" sz="1800" dirty="0">
                <a:solidFill>
                  <a:srgbClr val="548135"/>
                </a:solidFill>
              </a:rPr>
              <a:t>, </a:t>
            </a:r>
            <a:r>
              <a:rPr lang="en-GB" sz="1800" dirty="0" err="1">
                <a:solidFill>
                  <a:srgbClr val="548135"/>
                </a:solidFill>
              </a:rPr>
              <a:t>tekrar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tekrar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ıslatıldıktan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sonra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kurutulur</a:t>
            </a:r>
            <a:r>
              <a:rPr lang="en-GB" sz="1800" dirty="0">
                <a:solidFill>
                  <a:srgbClr val="548135"/>
                </a:solidFill>
              </a:rPr>
              <a:t> ve </a:t>
            </a:r>
            <a:r>
              <a:rPr lang="en-GB" sz="1800" dirty="0" err="1">
                <a:solidFill>
                  <a:srgbClr val="548135"/>
                </a:solidFill>
              </a:rPr>
              <a:t>eski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yumuşak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özelliklerine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geri</a:t>
            </a:r>
            <a:r>
              <a:rPr lang="en-GB" sz="1800" dirty="0">
                <a:solidFill>
                  <a:srgbClr val="548135"/>
                </a:solidFill>
              </a:rPr>
              <a:t> döner.
</a:t>
            </a:r>
            <a:r>
              <a:rPr lang="en-GB" sz="1800" dirty="0" err="1">
                <a:solidFill>
                  <a:srgbClr val="548135"/>
                </a:solidFill>
              </a:rPr>
              <a:t>Tabaklama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işlemleri</a:t>
            </a:r>
            <a:r>
              <a:rPr lang="en-GB" sz="1800" dirty="0">
                <a:solidFill>
                  <a:srgbClr val="548135"/>
                </a:solidFill>
              </a:rPr>
              <a:t>, ham </a:t>
            </a:r>
            <a:r>
              <a:rPr lang="en-GB" sz="1800" dirty="0" err="1">
                <a:solidFill>
                  <a:srgbClr val="548135"/>
                </a:solidFill>
              </a:rPr>
              <a:t>deriyi</a:t>
            </a:r>
            <a:r>
              <a:rPr lang="en-GB" sz="1800" dirty="0">
                <a:solidFill>
                  <a:srgbClr val="548135"/>
                </a:solidFill>
              </a:rPr>
              <a:t> ve </a:t>
            </a:r>
            <a:r>
              <a:rPr lang="en-GB" sz="1800" dirty="0" err="1">
                <a:solidFill>
                  <a:srgbClr val="548135"/>
                </a:solidFill>
              </a:rPr>
              <a:t>cildi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kuruduktan</a:t>
            </a:r>
            <a:r>
              <a:rPr lang="en-GB" sz="1800" dirty="0">
                <a:solidFill>
                  <a:srgbClr val="548135"/>
                </a:solidFill>
              </a:rPr>
              <a:t> ve </a:t>
            </a:r>
            <a:r>
              <a:rPr lang="en-GB" sz="1800" dirty="0" err="1">
                <a:solidFill>
                  <a:srgbClr val="548135"/>
                </a:solidFill>
              </a:rPr>
              <a:t>ıslandıktan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sonra</a:t>
            </a:r>
            <a:r>
              <a:rPr lang="en-GB" sz="1800" dirty="0">
                <a:solidFill>
                  <a:srgbClr val="548135"/>
                </a:solidFill>
              </a:rPr>
              <a:t> bile </a:t>
            </a:r>
            <a:r>
              <a:rPr lang="en-GB" sz="1800" dirty="0" err="1">
                <a:solidFill>
                  <a:srgbClr val="548135"/>
                </a:solidFill>
              </a:rPr>
              <a:t>çürümeyen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bir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malzemeye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dönüştürür</a:t>
            </a:r>
            <a:r>
              <a:rPr lang="en-GB" sz="1800" dirty="0">
                <a:solidFill>
                  <a:srgbClr val="548135"/>
                </a:solidFill>
              </a:rPr>
              <a:t>.  </a:t>
            </a:r>
            <a:r>
              <a:rPr lang="en-GB" sz="1800" dirty="0" err="1">
                <a:solidFill>
                  <a:srgbClr val="548135"/>
                </a:solidFill>
              </a:rPr>
              <a:t>Deriye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dönüştürüldüğünde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deriler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sert</a:t>
            </a:r>
            <a:r>
              <a:rPr lang="en-GB" sz="1800" dirty="0">
                <a:solidFill>
                  <a:srgbClr val="548135"/>
                </a:solidFill>
              </a:rPr>
              <a:t>, </a:t>
            </a:r>
            <a:r>
              <a:rPr lang="en-GB" sz="1800" dirty="0" err="1">
                <a:solidFill>
                  <a:srgbClr val="548135"/>
                </a:solidFill>
              </a:rPr>
              <a:t>kırılgan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bir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malzeme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haline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gelir</a:t>
            </a:r>
            <a:r>
              <a:rPr lang="en-GB" sz="1800" dirty="0">
                <a:solidFill>
                  <a:srgbClr val="548135"/>
                </a:solidFill>
              </a:rPr>
              <a:t>, </a:t>
            </a:r>
            <a:r>
              <a:rPr lang="en-GB" sz="1800" dirty="0" err="1">
                <a:solidFill>
                  <a:srgbClr val="548135"/>
                </a:solidFill>
              </a:rPr>
              <a:t>ancak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kuruduktan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sonra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esnek</a:t>
            </a:r>
            <a:r>
              <a:rPr lang="en-GB" sz="1800" dirty="0">
                <a:solidFill>
                  <a:srgbClr val="548135"/>
                </a:solidFill>
              </a:rPr>
              <a:t> ve </a:t>
            </a:r>
            <a:r>
              <a:rPr lang="en-GB" sz="1800" dirty="0" err="1">
                <a:solidFill>
                  <a:srgbClr val="548135"/>
                </a:solidFill>
              </a:rPr>
              <a:t>işlenebilir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kalır</a:t>
            </a:r>
            <a:r>
              <a:rPr lang="en-GB" sz="1800" dirty="0">
                <a:solidFill>
                  <a:srgbClr val="548135"/>
                </a:solidFill>
              </a:rPr>
              <a:t>. 
Deri </a:t>
            </a:r>
            <a:r>
              <a:rPr lang="en-GB" sz="1800" dirty="0" err="1">
                <a:solidFill>
                  <a:srgbClr val="548135"/>
                </a:solidFill>
              </a:rPr>
              <a:t>elde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etmek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için</a:t>
            </a:r>
            <a:r>
              <a:rPr lang="en-GB" sz="1800" dirty="0">
                <a:solidFill>
                  <a:srgbClr val="548135"/>
                </a:solidFill>
              </a:rPr>
              <a:t>, </a:t>
            </a:r>
            <a:r>
              <a:rPr lang="en-GB" sz="1800" dirty="0" err="1">
                <a:solidFill>
                  <a:srgbClr val="548135"/>
                </a:solidFill>
              </a:rPr>
              <a:t>domuz</a:t>
            </a:r>
            <a:r>
              <a:rPr lang="en-GB" sz="1800" dirty="0">
                <a:solidFill>
                  <a:srgbClr val="548135"/>
                </a:solidFill>
              </a:rPr>
              <a:t>, </a:t>
            </a:r>
            <a:r>
              <a:rPr lang="en-GB" sz="1800" dirty="0" err="1">
                <a:solidFill>
                  <a:srgbClr val="548135"/>
                </a:solidFill>
              </a:rPr>
              <a:t>küçükbaş</a:t>
            </a:r>
            <a:r>
              <a:rPr lang="en-GB" sz="1800" dirty="0">
                <a:solidFill>
                  <a:srgbClr val="548135"/>
                </a:solidFill>
              </a:rPr>
              <a:t>, </a:t>
            </a:r>
            <a:r>
              <a:rPr lang="en-GB" sz="1800" dirty="0" err="1">
                <a:solidFill>
                  <a:srgbClr val="548135"/>
                </a:solidFill>
              </a:rPr>
              <a:t>keçi</a:t>
            </a:r>
            <a:r>
              <a:rPr lang="en-GB" sz="1800" dirty="0">
                <a:solidFill>
                  <a:srgbClr val="548135"/>
                </a:solidFill>
              </a:rPr>
              <a:t>, at ve </a:t>
            </a:r>
            <a:r>
              <a:rPr lang="en-GB" sz="1800" dirty="0" err="1">
                <a:solidFill>
                  <a:srgbClr val="548135"/>
                </a:solidFill>
              </a:rPr>
              <a:t>sürüngenlerden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elde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edilen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deriler</a:t>
            </a:r>
            <a:r>
              <a:rPr lang="en-GB" sz="1800" dirty="0">
                <a:solidFill>
                  <a:srgbClr val="548135"/>
                </a:solidFill>
              </a:rPr>
              <a:t>, </a:t>
            </a:r>
            <a:r>
              <a:rPr lang="en-GB" sz="1800" dirty="0" err="1">
                <a:solidFill>
                  <a:srgbClr val="548135"/>
                </a:solidFill>
              </a:rPr>
              <a:t>fiziksel</a:t>
            </a:r>
            <a:r>
              <a:rPr lang="en-GB" sz="1800" dirty="0">
                <a:solidFill>
                  <a:srgbClr val="548135"/>
                </a:solidFill>
              </a:rPr>
              <a:t>, </a:t>
            </a:r>
            <a:r>
              <a:rPr lang="en-GB" sz="1800" dirty="0" err="1">
                <a:solidFill>
                  <a:srgbClr val="548135"/>
                </a:solidFill>
              </a:rPr>
              <a:t>kimyasal</a:t>
            </a:r>
            <a:r>
              <a:rPr lang="en-GB" sz="1800" dirty="0">
                <a:solidFill>
                  <a:srgbClr val="548135"/>
                </a:solidFill>
              </a:rPr>
              <a:t> ve </a:t>
            </a:r>
            <a:r>
              <a:rPr lang="en-GB" sz="1800" dirty="0" err="1">
                <a:solidFill>
                  <a:srgbClr val="548135"/>
                </a:solidFill>
              </a:rPr>
              <a:t>mekanik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prosedürleri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içeren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karmaşık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bir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işlem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olan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tabaklama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işleminden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geçirildikten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sonra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kullanılır</a:t>
            </a:r>
            <a:r>
              <a:rPr lang="en-GB" sz="1800" dirty="0">
                <a:solidFill>
                  <a:srgbClr val="548135"/>
                </a:solidFill>
              </a:rPr>
              <a:t>. </a:t>
            </a:r>
            <a:r>
              <a:rPr lang="en-GB" sz="1800" dirty="0" err="1">
                <a:solidFill>
                  <a:srgbClr val="548135"/>
                </a:solidFill>
              </a:rPr>
              <a:t>Sonlu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deri</a:t>
            </a:r>
            <a:r>
              <a:rPr lang="en-GB" sz="1800" dirty="0">
                <a:solidFill>
                  <a:srgbClr val="548135"/>
                </a:solidFill>
              </a:rPr>
              <a:t>, </a:t>
            </a:r>
            <a:r>
              <a:rPr lang="en-GB" sz="1800" dirty="0" err="1">
                <a:solidFill>
                  <a:srgbClr val="548135"/>
                </a:solidFill>
              </a:rPr>
              <a:t>esneklik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derecesinden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sonra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esnek</a:t>
            </a:r>
            <a:r>
              <a:rPr lang="en-GB" sz="1800" dirty="0">
                <a:solidFill>
                  <a:srgbClr val="548135"/>
                </a:solidFill>
              </a:rPr>
              <a:t> ve </a:t>
            </a:r>
            <a:r>
              <a:rPr lang="en-GB" sz="1800" dirty="0" err="1">
                <a:solidFill>
                  <a:srgbClr val="548135"/>
                </a:solidFill>
              </a:rPr>
              <a:t>sert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deri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olarak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sınıflandırılabilir</a:t>
            </a:r>
            <a:r>
              <a:rPr lang="en-GB" sz="1800" dirty="0">
                <a:solidFill>
                  <a:srgbClr val="548135"/>
                </a:solidFill>
              </a:rPr>
              <a:t>. </a:t>
            </a:r>
            <a:r>
              <a:rPr lang="en-GB" sz="1800" dirty="0" err="1">
                <a:solidFill>
                  <a:srgbClr val="548135"/>
                </a:solidFill>
              </a:rPr>
              <a:t>Esnek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deri</a:t>
            </a:r>
            <a:r>
              <a:rPr lang="en-GB" sz="1800" dirty="0">
                <a:solidFill>
                  <a:srgbClr val="548135"/>
                </a:solidFill>
              </a:rPr>
              <a:t>, </a:t>
            </a:r>
            <a:r>
              <a:rPr lang="en-GB" sz="1800" dirty="0" err="1">
                <a:solidFill>
                  <a:srgbClr val="548135"/>
                </a:solidFill>
              </a:rPr>
              <a:t>ayakkabı</a:t>
            </a:r>
            <a:r>
              <a:rPr lang="en-GB" sz="1800" dirty="0">
                <a:solidFill>
                  <a:srgbClr val="548135"/>
                </a:solidFill>
              </a:rPr>
              <a:t>, </a:t>
            </a:r>
            <a:r>
              <a:rPr lang="en-GB" sz="1800" dirty="0" err="1">
                <a:solidFill>
                  <a:srgbClr val="548135"/>
                </a:solidFill>
              </a:rPr>
              <a:t>saya</a:t>
            </a:r>
            <a:r>
              <a:rPr lang="en-GB" sz="1800" dirty="0">
                <a:solidFill>
                  <a:srgbClr val="548135"/>
                </a:solidFill>
              </a:rPr>
              <a:t> ve </a:t>
            </a:r>
            <a:r>
              <a:rPr lang="en-GB" sz="1800" dirty="0" err="1">
                <a:solidFill>
                  <a:srgbClr val="548135"/>
                </a:solidFill>
              </a:rPr>
              <a:t>astar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üretiminde</a:t>
            </a:r>
            <a:r>
              <a:rPr lang="en-GB" sz="1800" dirty="0">
                <a:solidFill>
                  <a:srgbClr val="548135"/>
                </a:solidFill>
              </a:rPr>
              <a:t> de </a:t>
            </a:r>
            <a:r>
              <a:rPr lang="en-GB" sz="1800" dirty="0" err="1">
                <a:solidFill>
                  <a:srgbClr val="548135"/>
                </a:solidFill>
              </a:rPr>
              <a:t>kullanılır</a:t>
            </a:r>
            <a:r>
              <a:rPr lang="en-GB" sz="1800" dirty="0">
                <a:solidFill>
                  <a:srgbClr val="548135"/>
                </a:solidFill>
              </a:rPr>
              <a:t>. </a:t>
            </a:r>
            <a:r>
              <a:rPr lang="en-GB" sz="1800" dirty="0" err="1">
                <a:solidFill>
                  <a:srgbClr val="548135"/>
                </a:solidFill>
              </a:rPr>
              <a:t>Sert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deri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tabanlar</a:t>
            </a:r>
            <a:r>
              <a:rPr lang="en-GB" sz="1800" dirty="0">
                <a:solidFill>
                  <a:srgbClr val="548135"/>
                </a:solidFill>
              </a:rPr>
              <a:t>, </a:t>
            </a:r>
            <a:r>
              <a:rPr lang="en-GB" sz="1800" dirty="0" err="1">
                <a:solidFill>
                  <a:srgbClr val="548135"/>
                </a:solidFill>
              </a:rPr>
              <a:t>tabanlıklar</a:t>
            </a:r>
            <a:r>
              <a:rPr lang="en-GB" sz="1800" dirty="0">
                <a:solidFill>
                  <a:srgbClr val="548135"/>
                </a:solidFill>
              </a:rPr>
              <a:t>, </a:t>
            </a:r>
            <a:r>
              <a:rPr lang="en-GB" sz="1800" dirty="0" err="1">
                <a:solidFill>
                  <a:srgbClr val="548135"/>
                </a:solidFill>
              </a:rPr>
              <a:t>tezgahlar</a:t>
            </a:r>
            <a:r>
              <a:rPr lang="en-GB" sz="1800" dirty="0">
                <a:solidFill>
                  <a:srgbClr val="548135"/>
                </a:solidFill>
              </a:rPr>
              <a:t>, </a:t>
            </a:r>
            <a:r>
              <a:rPr lang="en-GB" sz="1800" dirty="0" err="1">
                <a:solidFill>
                  <a:srgbClr val="548135"/>
                </a:solidFill>
              </a:rPr>
              <a:t>burun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kapakları</a:t>
            </a:r>
            <a:r>
              <a:rPr lang="en-GB" sz="1800" dirty="0">
                <a:solidFill>
                  <a:srgbClr val="548135"/>
                </a:solidFill>
              </a:rPr>
              <a:t> ve </a:t>
            </a:r>
            <a:r>
              <a:rPr lang="en-GB" sz="1800" dirty="0" err="1">
                <a:solidFill>
                  <a:srgbClr val="548135"/>
                </a:solidFill>
              </a:rPr>
              <a:t>topuk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parçaları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için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kullanılır</a:t>
            </a:r>
            <a:r>
              <a:rPr lang="en-GB" sz="1800" dirty="0">
                <a:solidFill>
                  <a:srgbClr val="548135"/>
                </a:solidFill>
              </a:rPr>
              <a:t>. 
</a:t>
            </a:r>
            <a:r>
              <a:rPr lang="en-GB" sz="1800" dirty="0" err="1">
                <a:solidFill>
                  <a:srgbClr val="548135"/>
                </a:solidFill>
              </a:rPr>
              <a:t>Krom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tuzunda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tabaklanmış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deri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daha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ince</a:t>
            </a:r>
            <a:r>
              <a:rPr lang="en-GB" sz="1800" dirty="0">
                <a:solidFill>
                  <a:srgbClr val="548135"/>
                </a:solidFill>
              </a:rPr>
              <a:t>, </a:t>
            </a:r>
            <a:r>
              <a:rPr lang="en-GB" sz="1800" dirty="0" err="1">
                <a:solidFill>
                  <a:srgbClr val="548135"/>
                </a:solidFill>
              </a:rPr>
              <a:t>daha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yumuşak</a:t>
            </a:r>
            <a:r>
              <a:rPr lang="en-GB" sz="1800" dirty="0">
                <a:solidFill>
                  <a:srgbClr val="548135"/>
                </a:solidFill>
              </a:rPr>
              <a:t> ve </a:t>
            </a:r>
            <a:r>
              <a:rPr lang="en-GB" sz="1800" dirty="0" err="1">
                <a:solidFill>
                  <a:srgbClr val="548135"/>
                </a:solidFill>
              </a:rPr>
              <a:t>uzayabilir</a:t>
            </a:r>
            <a:r>
              <a:rPr lang="en-GB" sz="1800" dirty="0">
                <a:solidFill>
                  <a:srgbClr val="548135"/>
                </a:solidFill>
              </a:rPr>
              <a:t>; </a:t>
            </a:r>
            <a:r>
              <a:rPr lang="en-GB" sz="1800" dirty="0" err="1">
                <a:solidFill>
                  <a:srgbClr val="548135"/>
                </a:solidFill>
              </a:rPr>
              <a:t>Ayrıca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yırtılma</a:t>
            </a:r>
            <a:r>
              <a:rPr lang="en-GB" sz="1800" dirty="0">
                <a:solidFill>
                  <a:srgbClr val="548135"/>
                </a:solidFill>
              </a:rPr>
              <a:t> ve </a:t>
            </a:r>
            <a:r>
              <a:rPr lang="en-GB" sz="1800" dirty="0" err="1">
                <a:solidFill>
                  <a:srgbClr val="548135"/>
                </a:solidFill>
              </a:rPr>
              <a:t>kırılmaya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karşı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daha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yüksek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bir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dirence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sahiptir</a:t>
            </a:r>
            <a:r>
              <a:rPr lang="en-GB" sz="1800" dirty="0">
                <a:solidFill>
                  <a:srgbClr val="548135"/>
                </a:solidFill>
              </a:rPr>
              <a:t>, iyi </a:t>
            </a:r>
            <a:r>
              <a:rPr lang="en-GB" sz="1800" dirty="0" err="1">
                <a:solidFill>
                  <a:srgbClr val="548135"/>
                </a:solidFill>
              </a:rPr>
              <a:t>bir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su</a:t>
            </a:r>
            <a:r>
              <a:rPr lang="en-GB" sz="1800" dirty="0">
                <a:solidFill>
                  <a:srgbClr val="548135"/>
                </a:solidFill>
              </a:rPr>
              <a:t> ve </a:t>
            </a:r>
            <a:r>
              <a:rPr lang="en-GB" sz="1800" dirty="0" err="1">
                <a:solidFill>
                  <a:srgbClr val="548135"/>
                </a:solidFill>
              </a:rPr>
              <a:t>hava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buharı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geçirgenliğine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sahiptir</a:t>
            </a:r>
            <a:r>
              <a:rPr lang="en-GB" sz="1800" dirty="0">
                <a:solidFill>
                  <a:srgbClr val="548135"/>
                </a:solidFill>
              </a:rPr>
              <a:t>, </a:t>
            </a:r>
            <a:r>
              <a:rPr lang="en-GB" sz="1800" dirty="0" err="1">
                <a:solidFill>
                  <a:srgbClr val="548135"/>
                </a:solidFill>
              </a:rPr>
              <a:t>su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geçirgenliğine</a:t>
            </a:r>
            <a:r>
              <a:rPr lang="en-GB" sz="1800" dirty="0">
                <a:solidFill>
                  <a:srgbClr val="548135"/>
                </a:solidFill>
              </a:rPr>
              <a:t> ve </a:t>
            </a:r>
            <a:r>
              <a:rPr lang="en-GB" sz="1800" dirty="0" err="1">
                <a:solidFill>
                  <a:srgbClr val="548135"/>
                </a:solidFill>
              </a:rPr>
              <a:t>azaltılmış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ısı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yalıtım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kapasitesine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sahiptir</a:t>
            </a:r>
            <a:r>
              <a:rPr lang="en-GB" sz="1800" dirty="0">
                <a:solidFill>
                  <a:srgbClr val="548135"/>
                </a:solidFill>
              </a:rPr>
              <a:t>. 
</a:t>
            </a:r>
            <a:r>
              <a:rPr lang="en-GB" sz="1800" dirty="0" err="1">
                <a:solidFill>
                  <a:srgbClr val="548135"/>
                </a:solidFill>
              </a:rPr>
              <a:t>Bitkisel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ürünlerle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tabaklanmış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deri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daha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kalın</a:t>
            </a:r>
            <a:r>
              <a:rPr lang="en-GB" sz="1800" dirty="0">
                <a:solidFill>
                  <a:srgbClr val="548135"/>
                </a:solidFill>
              </a:rPr>
              <a:t>, </a:t>
            </a:r>
            <a:r>
              <a:rPr lang="en-GB" sz="1800" dirty="0" err="1">
                <a:solidFill>
                  <a:srgbClr val="548135"/>
                </a:solidFill>
              </a:rPr>
              <a:t>daha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ağırdır</a:t>
            </a:r>
            <a:r>
              <a:rPr lang="en-GB" sz="1800" dirty="0">
                <a:solidFill>
                  <a:srgbClr val="548135"/>
                </a:solidFill>
              </a:rPr>
              <a:t>, </a:t>
            </a:r>
            <a:r>
              <a:rPr lang="en-GB" sz="1800" dirty="0" err="1">
                <a:solidFill>
                  <a:srgbClr val="548135"/>
                </a:solidFill>
              </a:rPr>
              <a:t>daha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yüksek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plastik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deformasyon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kapasitesine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sahiptir</a:t>
            </a:r>
            <a:r>
              <a:rPr lang="en-GB" sz="1800" dirty="0">
                <a:solidFill>
                  <a:srgbClr val="548135"/>
                </a:solidFill>
              </a:rPr>
              <a:t>, </a:t>
            </a:r>
            <a:r>
              <a:rPr lang="en-GB" sz="1800" dirty="0" err="1">
                <a:solidFill>
                  <a:srgbClr val="548135"/>
                </a:solidFill>
              </a:rPr>
              <a:t>daha</a:t>
            </a:r>
            <a:r>
              <a:rPr lang="en-GB" sz="1800" dirty="0">
                <a:solidFill>
                  <a:srgbClr val="548135"/>
                </a:solidFill>
              </a:rPr>
              <a:t> iyi </a:t>
            </a:r>
            <a:r>
              <a:rPr lang="en-GB" sz="1800" dirty="0" err="1">
                <a:solidFill>
                  <a:srgbClr val="548135"/>
                </a:solidFill>
              </a:rPr>
              <a:t>bir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termo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izolasyona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sahiptir</a:t>
            </a:r>
            <a:r>
              <a:rPr lang="en-GB" sz="1800" dirty="0">
                <a:solidFill>
                  <a:srgbClr val="548135"/>
                </a:solidFill>
              </a:rPr>
              <a:t>, </a:t>
            </a:r>
            <a:r>
              <a:rPr lang="en-GB" sz="1800" dirty="0" err="1">
                <a:solidFill>
                  <a:srgbClr val="548135"/>
                </a:solidFill>
              </a:rPr>
              <a:t>nem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etkisi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altında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krom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tuzu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ile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tabaklanmış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olandan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daha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stabildir</a:t>
            </a:r>
            <a:r>
              <a:rPr lang="en-GB" sz="1800" dirty="0">
                <a:solidFill>
                  <a:srgbClr val="548135"/>
                </a:solidFill>
              </a:rPr>
              <a:t>, </a:t>
            </a:r>
            <a:r>
              <a:rPr lang="en-GB" sz="1800" dirty="0" err="1">
                <a:solidFill>
                  <a:srgbClr val="548135"/>
                </a:solidFill>
              </a:rPr>
              <a:t>daha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az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dayanıklı</a:t>
            </a:r>
            <a:r>
              <a:rPr lang="en-GB" sz="1800" dirty="0">
                <a:solidFill>
                  <a:srgbClr val="548135"/>
                </a:solidFill>
              </a:rPr>
              <a:t> ve </a:t>
            </a:r>
            <a:r>
              <a:rPr lang="en-GB" sz="1800" dirty="0" err="1">
                <a:solidFill>
                  <a:srgbClr val="548135"/>
                </a:solidFill>
              </a:rPr>
              <a:t>daha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az</a:t>
            </a:r>
            <a:r>
              <a:rPr lang="en-GB" sz="1800" dirty="0">
                <a:solidFill>
                  <a:srgbClr val="548135"/>
                </a:solidFill>
              </a:rPr>
              <a:t> </a:t>
            </a:r>
            <a:r>
              <a:rPr lang="en-GB" sz="1800" dirty="0" err="1">
                <a:solidFill>
                  <a:srgbClr val="548135"/>
                </a:solidFill>
              </a:rPr>
              <a:t>elastiktir</a:t>
            </a:r>
            <a:r>
              <a:rPr lang="en-GB" sz="1800" dirty="0">
                <a:solidFill>
                  <a:srgbClr val="548135"/>
                </a:solidFill>
              </a:rPr>
              <a:t>.</a:t>
            </a:r>
            <a:endParaRPr sz="1800" b="0" dirty="0"/>
          </a:p>
        </p:txBody>
      </p:sp>
      <p:sp>
        <p:nvSpPr>
          <p:cNvPr id="146" name="Google Shape;14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u="sng" dirty="0" err="1">
                <a:solidFill>
                  <a:srgbClr val="3F3F3F"/>
                </a:solidFill>
              </a:rPr>
              <a:t>Daha</a:t>
            </a:r>
            <a:r>
              <a:rPr lang="en-GB" sz="1800" b="1" u="sng" dirty="0">
                <a:solidFill>
                  <a:srgbClr val="3F3F3F"/>
                </a:solidFill>
              </a:rPr>
              <a:t> </a:t>
            </a:r>
            <a:r>
              <a:rPr lang="en-GB" sz="1800" b="1" u="sng" dirty="0" err="1">
                <a:solidFill>
                  <a:srgbClr val="3F3F3F"/>
                </a:solidFill>
              </a:rPr>
              <a:t>düşük</a:t>
            </a:r>
            <a:r>
              <a:rPr lang="en-GB" sz="1800" b="1" u="sng" dirty="0">
                <a:solidFill>
                  <a:srgbClr val="3F3F3F"/>
                </a:solidFill>
              </a:rPr>
              <a:t> </a:t>
            </a:r>
            <a:r>
              <a:rPr lang="en-GB" sz="1800" b="1" u="sng" dirty="0" err="1">
                <a:solidFill>
                  <a:srgbClr val="3F3F3F"/>
                </a:solidFill>
              </a:rPr>
              <a:t>çevresel</a:t>
            </a:r>
            <a:r>
              <a:rPr lang="en-GB" sz="1800" b="1" u="sng" dirty="0">
                <a:solidFill>
                  <a:srgbClr val="3F3F3F"/>
                </a:solidFill>
              </a:rPr>
              <a:t> </a:t>
            </a:r>
            <a:r>
              <a:rPr lang="en-GB" sz="1800" b="1" u="sng" dirty="0" err="1">
                <a:solidFill>
                  <a:srgbClr val="3F3F3F"/>
                </a:solidFill>
              </a:rPr>
              <a:t>etki</a:t>
            </a:r>
            <a:r>
              <a:rPr lang="en-GB" sz="1800" b="1" u="sng" dirty="0">
                <a:solidFill>
                  <a:srgbClr val="3F3F3F"/>
                </a:solidFill>
              </a:rPr>
              <a:t> </a:t>
            </a:r>
            <a:r>
              <a:rPr lang="en-GB" sz="1800" b="1" u="sng" dirty="0" err="1">
                <a:solidFill>
                  <a:srgbClr val="3F3F3F"/>
                </a:solidFill>
              </a:rPr>
              <a:t>için</a:t>
            </a:r>
            <a:r>
              <a:rPr lang="en-GB" sz="1800" b="1" u="sng" dirty="0">
                <a:solidFill>
                  <a:srgbClr val="3F3F3F"/>
                </a:solidFill>
              </a:rPr>
              <a:t> </a:t>
            </a:r>
            <a:r>
              <a:rPr lang="en-GB" sz="1800" b="1" u="sng" dirty="0" err="1">
                <a:solidFill>
                  <a:srgbClr val="3F3F3F"/>
                </a:solidFill>
              </a:rPr>
              <a:t>öneriler</a:t>
            </a:r>
            <a:r>
              <a:rPr lang="en-GB" sz="1800" b="1" u="sng" dirty="0">
                <a:solidFill>
                  <a:srgbClr val="3F3F3F"/>
                </a:solidFill>
              </a:rPr>
              <a:t>:
</a:t>
            </a:r>
            <a:r>
              <a:rPr lang="en-GB" sz="1800" b="0" u="none" dirty="0" err="1">
                <a:solidFill>
                  <a:srgbClr val="3F3F3F"/>
                </a:solidFill>
              </a:rPr>
              <a:t>Mümkünse</a:t>
            </a:r>
            <a:r>
              <a:rPr lang="en-GB" sz="1800" b="0" u="none" dirty="0">
                <a:solidFill>
                  <a:srgbClr val="3F3F3F"/>
                </a:solidFill>
              </a:rPr>
              <a:t>, </a:t>
            </a:r>
            <a:r>
              <a:rPr lang="en-GB" sz="1800" b="0" u="none" dirty="0" err="1">
                <a:solidFill>
                  <a:srgbClr val="3F3F3F"/>
                </a:solidFill>
              </a:rPr>
              <a:t>deri</a:t>
            </a:r>
            <a:r>
              <a:rPr lang="en-GB" sz="1800" b="0" u="none" dirty="0">
                <a:solidFill>
                  <a:srgbClr val="3F3F3F"/>
                </a:solidFill>
              </a:rPr>
              <a:t> </a:t>
            </a:r>
            <a:r>
              <a:rPr lang="en-GB" sz="1800" b="0" u="none" dirty="0" err="1">
                <a:solidFill>
                  <a:srgbClr val="3F3F3F"/>
                </a:solidFill>
              </a:rPr>
              <a:t>veya</a:t>
            </a:r>
            <a:r>
              <a:rPr lang="en-GB" sz="1800" b="0" u="none" dirty="0">
                <a:solidFill>
                  <a:srgbClr val="3F3F3F"/>
                </a:solidFill>
              </a:rPr>
              <a:t> </a:t>
            </a:r>
            <a:r>
              <a:rPr lang="en-GB" sz="1800" b="0" u="none" dirty="0" err="1">
                <a:solidFill>
                  <a:srgbClr val="3F3F3F"/>
                </a:solidFill>
              </a:rPr>
              <a:t>deri</a:t>
            </a:r>
            <a:r>
              <a:rPr lang="en-GB" sz="1800" b="0" u="none" dirty="0">
                <a:solidFill>
                  <a:srgbClr val="3F3F3F"/>
                </a:solidFill>
              </a:rPr>
              <a:t> </a:t>
            </a:r>
            <a:r>
              <a:rPr lang="en-GB" sz="1800" b="0" u="none" dirty="0" err="1">
                <a:solidFill>
                  <a:srgbClr val="3F3F3F"/>
                </a:solidFill>
              </a:rPr>
              <a:t>koruma</a:t>
            </a:r>
            <a:r>
              <a:rPr lang="en-GB" sz="1800" b="0" u="none" dirty="0">
                <a:solidFill>
                  <a:srgbClr val="3F3F3F"/>
                </a:solidFill>
              </a:rPr>
              <a:t> (taze) </a:t>
            </a:r>
            <a:r>
              <a:rPr lang="en-GB" sz="1800" b="0" u="none" dirty="0" err="1">
                <a:solidFill>
                  <a:srgbClr val="3F3F3F"/>
                </a:solidFill>
              </a:rPr>
              <a:t>en</a:t>
            </a:r>
            <a:r>
              <a:rPr lang="en-GB" sz="1800" b="0" u="none" dirty="0">
                <a:solidFill>
                  <a:srgbClr val="3F3F3F"/>
                </a:solidFill>
              </a:rPr>
              <a:t> </a:t>
            </a:r>
            <a:r>
              <a:rPr lang="en-GB" sz="1800" b="0" u="none" dirty="0" err="1">
                <a:solidFill>
                  <a:srgbClr val="3F3F3F"/>
                </a:solidFill>
              </a:rPr>
              <a:t>çevre</a:t>
            </a:r>
            <a:r>
              <a:rPr lang="en-GB" sz="1800" b="0" u="none" dirty="0">
                <a:solidFill>
                  <a:srgbClr val="3F3F3F"/>
                </a:solidFill>
              </a:rPr>
              <a:t> </a:t>
            </a:r>
            <a:r>
              <a:rPr lang="en-GB" sz="1800" b="0" u="none" dirty="0" err="1">
                <a:solidFill>
                  <a:srgbClr val="3F3F3F"/>
                </a:solidFill>
              </a:rPr>
              <a:t>dostu</a:t>
            </a:r>
            <a:r>
              <a:rPr lang="en-GB" sz="1800" b="0" u="none" dirty="0">
                <a:solidFill>
                  <a:srgbClr val="3F3F3F"/>
                </a:solidFill>
              </a:rPr>
              <a:t> </a:t>
            </a:r>
            <a:r>
              <a:rPr lang="en-GB" sz="1800" b="0" u="none" dirty="0" err="1">
                <a:solidFill>
                  <a:srgbClr val="3F3F3F"/>
                </a:solidFill>
              </a:rPr>
              <a:t>seçenektir</a:t>
            </a:r>
            <a:r>
              <a:rPr lang="en-GB" sz="1800" b="0" u="none" dirty="0">
                <a:solidFill>
                  <a:srgbClr val="3F3F3F"/>
                </a:solidFill>
              </a:rPr>
              <a:t>. </a:t>
            </a:r>
            <a:r>
              <a:rPr lang="en-GB" sz="1800" b="0" u="none" dirty="0" err="1">
                <a:solidFill>
                  <a:srgbClr val="3F3F3F"/>
                </a:solidFill>
              </a:rPr>
              <a:t>Çünkü</a:t>
            </a:r>
            <a:r>
              <a:rPr lang="en-GB" sz="1800" b="0" u="none" dirty="0">
                <a:solidFill>
                  <a:srgbClr val="3F3F3F"/>
                </a:solidFill>
              </a:rPr>
              <a:t> </a:t>
            </a:r>
            <a:r>
              <a:rPr lang="en-GB" sz="1800" b="0" u="none" dirty="0" err="1">
                <a:solidFill>
                  <a:srgbClr val="3F3F3F"/>
                </a:solidFill>
              </a:rPr>
              <a:t>cildi</a:t>
            </a:r>
            <a:r>
              <a:rPr lang="en-GB" sz="1800" b="0" u="none" dirty="0">
                <a:solidFill>
                  <a:srgbClr val="3F3F3F"/>
                </a:solidFill>
              </a:rPr>
              <a:t> </a:t>
            </a:r>
            <a:r>
              <a:rPr lang="en-GB" sz="1800" b="0" u="none" dirty="0" err="1">
                <a:solidFill>
                  <a:srgbClr val="3F3F3F"/>
                </a:solidFill>
              </a:rPr>
              <a:t>yeniden</a:t>
            </a:r>
            <a:r>
              <a:rPr lang="en-GB" sz="1800" b="0" u="none" dirty="0">
                <a:solidFill>
                  <a:srgbClr val="3F3F3F"/>
                </a:solidFill>
              </a:rPr>
              <a:t> </a:t>
            </a:r>
            <a:r>
              <a:rPr lang="en-GB" sz="1800" b="0" u="none" dirty="0" err="1">
                <a:solidFill>
                  <a:srgbClr val="3F3F3F"/>
                </a:solidFill>
              </a:rPr>
              <a:t>nemlendirmeye</a:t>
            </a:r>
            <a:r>
              <a:rPr lang="en-GB" sz="1800" b="0" u="none" dirty="0">
                <a:solidFill>
                  <a:srgbClr val="3F3F3F"/>
                </a:solidFill>
              </a:rPr>
              <a:t> ve </a:t>
            </a:r>
            <a:r>
              <a:rPr lang="en-GB" sz="1800" b="0" u="none" dirty="0" err="1">
                <a:solidFill>
                  <a:srgbClr val="3F3F3F"/>
                </a:solidFill>
              </a:rPr>
              <a:t>koruyucu</a:t>
            </a:r>
            <a:r>
              <a:rPr lang="en-GB" sz="1800" b="0" u="none" dirty="0">
                <a:solidFill>
                  <a:srgbClr val="3F3F3F"/>
                </a:solidFill>
              </a:rPr>
              <a:t> </a:t>
            </a:r>
            <a:r>
              <a:rPr lang="en-GB" sz="1800" b="0" u="none" dirty="0" err="1">
                <a:solidFill>
                  <a:srgbClr val="3F3F3F"/>
                </a:solidFill>
              </a:rPr>
              <a:t>tuzu</a:t>
            </a:r>
            <a:r>
              <a:rPr lang="en-GB" sz="1800" b="0" u="none" dirty="0">
                <a:solidFill>
                  <a:srgbClr val="3F3F3F"/>
                </a:solidFill>
              </a:rPr>
              <a:t> </a:t>
            </a:r>
            <a:r>
              <a:rPr lang="en-GB" sz="1800" b="0" u="none" dirty="0" err="1">
                <a:solidFill>
                  <a:srgbClr val="3F3F3F"/>
                </a:solidFill>
              </a:rPr>
              <a:t>ortadan</a:t>
            </a:r>
            <a:r>
              <a:rPr lang="en-GB" sz="1800" b="0" u="none" dirty="0">
                <a:solidFill>
                  <a:srgbClr val="3F3F3F"/>
                </a:solidFill>
              </a:rPr>
              <a:t> </a:t>
            </a:r>
            <a:r>
              <a:rPr lang="en-GB" sz="1800" b="0" u="none" dirty="0" err="1">
                <a:solidFill>
                  <a:srgbClr val="3F3F3F"/>
                </a:solidFill>
              </a:rPr>
              <a:t>kaldırmaya</a:t>
            </a:r>
            <a:r>
              <a:rPr lang="en-GB" sz="1800" b="0" u="none" dirty="0">
                <a:solidFill>
                  <a:srgbClr val="3F3F3F"/>
                </a:solidFill>
              </a:rPr>
              <a:t> </a:t>
            </a:r>
            <a:r>
              <a:rPr lang="en-GB" sz="1800" b="0" u="none" dirty="0" err="1">
                <a:solidFill>
                  <a:srgbClr val="3F3F3F"/>
                </a:solidFill>
              </a:rPr>
              <a:t>gerek</a:t>
            </a:r>
            <a:r>
              <a:rPr lang="en-GB" sz="1800" b="0" u="none" dirty="0">
                <a:solidFill>
                  <a:srgbClr val="3F3F3F"/>
                </a:solidFill>
              </a:rPr>
              <a:t> </a:t>
            </a:r>
            <a:r>
              <a:rPr lang="en-GB" sz="1800" b="0" u="none" dirty="0" err="1">
                <a:solidFill>
                  <a:srgbClr val="3F3F3F"/>
                </a:solidFill>
              </a:rPr>
              <a:t>yoktur</a:t>
            </a:r>
            <a:r>
              <a:rPr lang="en-GB" sz="1800" b="0" u="none" dirty="0">
                <a:solidFill>
                  <a:srgbClr val="3F3F3F"/>
                </a:solidFill>
              </a:rPr>
              <a:t>.  </a:t>
            </a:r>
            <a:r>
              <a:rPr lang="en-GB" sz="1800" b="0" u="none" dirty="0" err="1">
                <a:solidFill>
                  <a:srgbClr val="3F3F3F"/>
                </a:solidFill>
              </a:rPr>
              <a:t>Bununla</a:t>
            </a:r>
            <a:r>
              <a:rPr lang="en-GB" sz="1800" b="0" u="none" dirty="0">
                <a:solidFill>
                  <a:srgbClr val="3F3F3F"/>
                </a:solidFill>
              </a:rPr>
              <a:t> </a:t>
            </a:r>
            <a:r>
              <a:rPr lang="en-GB" sz="1800" b="0" u="none" dirty="0" err="1">
                <a:solidFill>
                  <a:srgbClr val="3F3F3F"/>
                </a:solidFill>
              </a:rPr>
              <a:t>birlikte</a:t>
            </a:r>
            <a:r>
              <a:rPr lang="en-GB" sz="1800" b="0" u="none" dirty="0">
                <a:solidFill>
                  <a:srgbClr val="3F3F3F"/>
                </a:solidFill>
              </a:rPr>
              <a:t>, </a:t>
            </a:r>
            <a:r>
              <a:rPr lang="en-GB" sz="1800" b="0" u="none" dirty="0" err="1">
                <a:solidFill>
                  <a:srgbClr val="3F3F3F"/>
                </a:solidFill>
              </a:rPr>
              <a:t>bu</a:t>
            </a:r>
            <a:r>
              <a:rPr lang="en-GB" sz="1800" b="0" u="none" dirty="0">
                <a:solidFill>
                  <a:srgbClr val="3F3F3F"/>
                </a:solidFill>
              </a:rPr>
              <a:t> </a:t>
            </a:r>
            <a:r>
              <a:rPr lang="en-GB" sz="1800" b="0" u="none" dirty="0" err="1">
                <a:solidFill>
                  <a:srgbClr val="3F3F3F"/>
                </a:solidFill>
              </a:rPr>
              <a:t>seçenek</a:t>
            </a:r>
            <a:r>
              <a:rPr lang="en-GB" sz="1800" b="0" u="none" dirty="0">
                <a:solidFill>
                  <a:srgbClr val="3F3F3F"/>
                </a:solidFill>
              </a:rPr>
              <a:t> </a:t>
            </a:r>
            <a:r>
              <a:rPr lang="en-GB" sz="1800" b="0" u="none" dirty="0" err="1">
                <a:solidFill>
                  <a:srgbClr val="3F3F3F"/>
                </a:solidFill>
              </a:rPr>
              <a:t>yalnızca</a:t>
            </a:r>
            <a:r>
              <a:rPr lang="en-GB" sz="1800" b="0" u="none" dirty="0">
                <a:solidFill>
                  <a:srgbClr val="3F3F3F"/>
                </a:solidFill>
              </a:rPr>
              <a:t> </a:t>
            </a:r>
            <a:r>
              <a:rPr lang="en-GB" sz="1800" b="0" u="none" dirty="0" err="1">
                <a:solidFill>
                  <a:srgbClr val="3F3F3F"/>
                </a:solidFill>
              </a:rPr>
              <a:t>deri</a:t>
            </a:r>
            <a:r>
              <a:rPr lang="en-GB" sz="1800" b="0" u="none" dirty="0">
                <a:solidFill>
                  <a:srgbClr val="3F3F3F"/>
                </a:solidFill>
              </a:rPr>
              <a:t> </a:t>
            </a:r>
            <a:r>
              <a:rPr lang="en-GB" sz="1800" b="0" u="none" dirty="0" err="1">
                <a:solidFill>
                  <a:srgbClr val="3F3F3F"/>
                </a:solidFill>
              </a:rPr>
              <a:t>veya</a:t>
            </a:r>
            <a:r>
              <a:rPr lang="en-GB" sz="1800" b="0" u="none" dirty="0">
                <a:solidFill>
                  <a:srgbClr val="3F3F3F"/>
                </a:solidFill>
              </a:rPr>
              <a:t> </a:t>
            </a:r>
            <a:r>
              <a:rPr lang="en-GB" sz="1800" b="0" u="none" dirty="0" err="1">
                <a:solidFill>
                  <a:srgbClr val="3F3F3F"/>
                </a:solidFill>
              </a:rPr>
              <a:t>derilerin</a:t>
            </a:r>
            <a:r>
              <a:rPr lang="en-GB" sz="1800" b="0" u="none" dirty="0">
                <a:solidFill>
                  <a:srgbClr val="3F3F3F"/>
                </a:solidFill>
              </a:rPr>
              <a:t> </a:t>
            </a:r>
            <a:r>
              <a:rPr lang="en-GB" sz="1800" b="0" u="none" dirty="0" err="1">
                <a:solidFill>
                  <a:srgbClr val="3F3F3F"/>
                </a:solidFill>
              </a:rPr>
              <a:t>hayvandan</a:t>
            </a:r>
            <a:r>
              <a:rPr lang="en-GB" sz="1800" b="0" u="none" dirty="0">
                <a:solidFill>
                  <a:srgbClr val="3F3F3F"/>
                </a:solidFill>
              </a:rPr>
              <a:t> </a:t>
            </a:r>
            <a:r>
              <a:rPr lang="en-GB" sz="1800" b="0" u="none" dirty="0" err="1">
                <a:solidFill>
                  <a:srgbClr val="3F3F3F"/>
                </a:solidFill>
              </a:rPr>
              <a:t>çıkarıldıktan</a:t>
            </a:r>
            <a:r>
              <a:rPr lang="en-GB" sz="1800" b="0" u="none" dirty="0">
                <a:solidFill>
                  <a:srgbClr val="3F3F3F"/>
                </a:solidFill>
              </a:rPr>
              <a:t> </a:t>
            </a:r>
            <a:r>
              <a:rPr lang="en-GB" sz="1800" b="0" u="none" dirty="0" err="1">
                <a:solidFill>
                  <a:srgbClr val="3F3F3F"/>
                </a:solidFill>
              </a:rPr>
              <a:t>sonra</a:t>
            </a:r>
            <a:r>
              <a:rPr lang="en-GB" sz="1800" b="0" u="none" dirty="0">
                <a:solidFill>
                  <a:srgbClr val="3F3F3F"/>
                </a:solidFill>
              </a:rPr>
              <a:t> </a:t>
            </a:r>
            <a:r>
              <a:rPr lang="en-GB" sz="1800" b="0" u="none" dirty="0" err="1">
                <a:solidFill>
                  <a:srgbClr val="3F3F3F"/>
                </a:solidFill>
              </a:rPr>
              <a:t>birkaç</a:t>
            </a:r>
            <a:r>
              <a:rPr lang="en-GB" sz="1800" b="0" u="none" dirty="0">
                <a:solidFill>
                  <a:srgbClr val="3F3F3F"/>
                </a:solidFill>
              </a:rPr>
              <a:t> </a:t>
            </a:r>
            <a:r>
              <a:rPr lang="en-GB" sz="1800" b="0" u="none" dirty="0" err="1">
                <a:solidFill>
                  <a:srgbClr val="3F3F3F"/>
                </a:solidFill>
              </a:rPr>
              <a:t>saat</a:t>
            </a:r>
            <a:r>
              <a:rPr lang="en-GB" sz="1800" b="0" u="none" dirty="0">
                <a:solidFill>
                  <a:srgbClr val="3F3F3F"/>
                </a:solidFill>
              </a:rPr>
              <a:t> </a:t>
            </a:r>
            <a:r>
              <a:rPr lang="en-GB" sz="1800" b="0" u="none" dirty="0" err="1">
                <a:solidFill>
                  <a:srgbClr val="3F3F3F"/>
                </a:solidFill>
              </a:rPr>
              <a:t>içinde</a:t>
            </a:r>
            <a:r>
              <a:rPr lang="en-GB" sz="1800" b="0" u="none" dirty="0">
                <a:solidFill>
                  <a:srgbClr val="3F3F3F"/>
                </a:solidFill>
              </a:rPr>
              <a:t> </a:t>
            </a:r>
            <a:r>
              <a:rPr lang="en-GB" sz="1800" b="0" u="none" dirty="0" err="1">
                <a:solidFill>
                  <a:srgbClr val="3F3F3F"/>
                </a:solidFill>
              </a:rPr>
              <a:t>kullanılması</a:t>
            </a:r>
            <a:r>
              <a:rPr lang="en-GB" sz="1800" b="0" u="none" dirty="0">
                <a:solidFill>
                  <a:srgbClr val="3F3F3F"/>
                </a:solidFill>
              </a:rPr>
              <a:t> </a:t>
            </a:r>
            <a:r>
              <a:rPr lang="en-GB" sz="1800" b="0" u="none" dirty="0" err="1">
                <a:solidFill>
                  <a:srgbClr val="3F3F3F"/>
                </a:solidFill>
              </a:rPr>
              <a:t>durumunda</a:t>
            </a:r>
            <a:r>
              <a:rPr lang="en-GB" sz="1800" b="0" u="none" dirty="0">
                <a:solidFill>
                  <a:srgbClr val="3F3F3F"/>
                </a:solidFill>
              </a:rPr>
              <a:t> </a:t>
            </a:r>
            <a:r>
              <a:rPr lang="en-GB" sz="1800" b="0" u="none" dirty="0" err="1">
                <a:solidFill>
                  <a:srgbClr val="3F3F3F"/>
                </a:solidFill>
              </a:rPr>
              <a:t>mümkündür</a:t>
            </a:r>
            <a:r>
              <a:rPr lang="en-GB" sz="1800" b="0" u="none" dirty="0">
                <a:solidFill>
                  <a:srgbClr val="3F3F3F"/>
                </a:solidFill>
              </a:rPr>
              <a:t>.
</a:t>
            </a:r>
            <a:r>
              <a:rPr lang="en-GB" sz="1800" b="0" u="none" dirty="0" err="1">
                <a:solidFill>
                  <a:srgbClr val="3F3F3F"/>
                </a:solidFill>
              </a:rPr>
              <a:t>Ülke</a:t>
            </a:r>
            <a:r>
              <a:rPr lang="en-GB" sz="1800" b="0" u="none" dirty="0">
                <a:solidFill>
                  <a:srgbClr val="3F3F3F"/>
                </a:solidFill>
              </a:rPr>
              <a:t> </a:t>
            </a:r>
            <a:r>
              <a:rPr lang="en-GB" sz="1800" b="0" u="none" dirty="0" err="1">
                <a:solidFill>
                  <a:srgbClr val="3F3F3F"/>
                </a:solidFill>
              </a:rPr>
              <a:t>menşei</a:t>
            </a:r>
            <a:r>
              <a:rPr lang="en-GB" sz="1800" b="0" u="none" dirty="0">
                <a:solidFill>
                  <a:srgbClr val="3F3F3F"/>
                </a:solidFill>
              </a:rPr>
              <a:t> ve </a:t>
            </a:r>
            <a:r>
              <a:rPr lang="en-GB" sz="1800" b="0" u="none" dirty="0" err="1">
                <a:solidFill>
                  <a:srgbClr val="3F3F3F"/>
                </a:solidFill>
              </a:rPr>
              <a:t>ulaşım</a:t>
            </a:r>
            <a:r>
              <a:rPr lang="en-GB" sz="1800" b="0" u="none" dirty="0">
                <a:solidFill>
                  <a:srgbClr val="3F3F3F"/>
                </a:solidFill>
              </a:rPr>
              <a:t> (</a:t>
            </a:r>
            <a:r>
              <a:rPr lang="en-GB" sz="1800" b="0" u="none" dirty="0" err="1">
                <a:solidFill>
                  <a:srgbClr val="3F3F3F"/>
                </a:solidFill>
              </a:rPr>
              <a:t>uçak</a:t>
            </a:r>
            <a:r>
              <a:rPr lang="en-GB" sz="1800" b="0" u="none" dirty="0">
                <a:solidFill>
                  <a:srgbClr val="3F3F3F"/>
                </a:solidFill>
              </a:rPr>
              <a:t>, </a:t>
            </a:r>
            <a:r>
              <a:rPr lang="en-GB" sz="1800" b="0" u="none" dirty="0" err="1">
                <a:solidFill>
                  <a:srgbClr val="3F3F3F"/>
                </a:solidFill>
              </a:rPr>
              <a:t>tekne</a:t>
            </a:r>
            <a:r>
              <a:rPr lang="en-GB" sz="1800" b="0" u="none" dirty="0">
                <a:solidFill>
                  <a:srgbClr val="3F3F3F"/>
                </a:solidFill>
              </a:rPr>
              <a:t> </a:t>
            </a:r>
            <a:r>
              <a:rPr lang="en-GB" sz="1800" b="0" u="none" dirty="0" err="1">
                <a:solidFill>
                  <a:srgbClr val="3F3F3F"/>
                </a:solidFill>
              </a:rPr>
              <a:t>veya</a:t>
            </a:r>
            <a:r>
              <a:rPr lang="en-GB" sz="1800" b="0" u="none" dirty="0">
                <a:solidFill>
                  <a:srgbClr val="3F3F3F"/>
                </a:solidFill>
              </a:rPr>
              <a:t> </a:t>
            </a:r>
            <a:r>
              <a:rPr lang="en-GB" sz="1800" b="0" u="none" dirty="0" err="1">
                <a:solidFill>
                  <a:srgbClr val="3F3F3F"/>
                </a:solidFill>
              </a:rPr>
              <a:t>kamyon</a:t>
            </a:r>
            <a:r>
              <a:rPr lang="en-GB" sz="1800" b="0" u="none" dirty="0">
                <a:solidFill>
                  <a:srgbClr val="3F3F3F"/>
                </a:solidFill>
              </a:rPr>
              <a:t>) da </a:t>
            </a:r>
            <a:r>
              <a:rPr lang="en-GB" sz="1800" b="0" u="none" dirty="0" err="1">
                <a:solidFill>
                  <a:srgbClr val="3F3F3F"/>
                </a:solidFill>
              </a:rPr>
              <a:t>karbon</a:t>
            </a:r>
            <a:r>
              <a:rPr lang="en-GB" sz="1800" b="0" u="none" dirty="0">
                <a:solidFill>
                  <a:srgbClr val="3F3F3F"/>
                </a:solidFill>
              </a:rPr>
              <a:t> </a:t>
            </a:r>
            <a:r>
              <a:rPr lang="en-GB" sz="1800" b="0" u="none" dirty="0" err="1">
                <a:solidFill>
                  <a:srgbClr val="3F3F3F"/>
                </a:solidFill>
              </a:rPr>
              <a:t>ayak</a:t>
            </a:r>
            <a:r>
              <a:rPr lang="en-GB" sz="1800" b="0" u="none" dirty="0">
                <a:solidFill>
                  <a:srgbClr val="3F3F3F"/>
                </a:solidFill>
              </a:rPr>
              <a:t> </a:t>
            </a:r>
            <a:r>
              <a:rPr lang="en-GB" sz="1800" b="0" u="none" dirty="0" err="1">
                <a:solidFill>
                  <a:srgbClr val="3F3F3F"/>
                </a:solidFill>
              </a:rPr>
              <a:t>izi</a:t>
            </a:r>
            <a:r>
              <a:rPr lang="en-GB" sz="1800" b="0" u="none" dirty="0">
                <a:solidFill>
                  <a:srgbClr val="3F3F3F"/>
                </a:solidFill>
              </a:rPr>
              <a:t> </a:t>
            </a:r>
            <a:r>
              <a:rPr lang="en-GB" sz="1800" b="0" u="none" dirty="0" err="1">
                <a:solidFill>
                  <a:srgbClr val="3F3F3F"/>
                </a:solidFill>
              </a:rPr>
              <a:t>için</a:t>
            </a:r>
            <a:r>
              <a:rPr lang="en-GB" sz="1800" b="0" u="none" dirty="0">
                <a:solidFill>
                  <a:srgbClr val="3F3F3F"/>
                </a:solidFill>
              </a:rPr>
              <a:t> </a:t>
            </a:r>
            <a:r>
              <a:rPr lang="en-GB" sz="1800" b="0" u="none" dirty="0" err="1">
                <a:solidFill>
                  <a:srgbClr val="3F3F3F"/>
                </a:solidFill>
              </a:rPr>
              <a:t>çok</a:t>
            </a:r>
            <a:r>
              <a:rPr lang="en-GB" sz="1800" b="0" u="none" dirty="0">
                <a:solidFill>
                  <a:srgbClr val="3F3F3F"/>
                </a:solidFill>
              </a:rPr>
              <a:t> </a:t>
            </a:r>
            <a:r>
              <a:rPr lang="en-GB" sz="1800" b="0" u="none" dirty="0" err="1">
                <a:solidFill>
                  <a:srgbClr val="3F3F3F"/>
                </a:solidFill>
              </a:rPr>
              <a:t>önemlidir</a:t>
            </a:r>
            <a:r>
              <a:rPr lang="en-GB" sz="1800" b="0" u="none" dirty="0">
                <a:solidFill>
                  <a:srgbClr val="3F3F3F"/>
                </a:solidFill>
              </a:rPr>
              <a:t>. 
</a:t>
            </a:r>
            <a:r>
              <a:rPr lang="en-GB" sz="1800" b="0" u="none" dirty="0" err="1">
                <a:solidFill>
                  <a:srgbClr val="3F3F3F"/>
                </a:solidFill>
              </a:rPr>
              <a:t>Avrupa</a:t>
            </a:r>
            <a:r>
              <a:rPr lang="en-GB" sz="1800" b="0" u="none" dirty="0">
                <a:solidFill>
                  <a:srgbClr val="3F3F3F"/>
                </a:solidFill>
              </a:rPr>
              <a:t> </a:t>
            </a:r>
            <a:r>
              <a:rPr lang="en-GB" sz="1800" b="0" u="none" dirty="0" err="1">
                <a:solidFill>
                  <a:srgbClr val="3F3F3F"/>
                </a:solidFill>
              </a:rPr>
              <a:t>kökenli</a:t>
            </a:r>
            <a:r>
              <a:rPr lang="en-GB" sz="1800" b="0" u="none" dirty="0">
                <a:solidFill>
                  <a:srgbClr val="3F3F3F"/>
                </a:solidFill>
              </a:rPr>
              <a:t> </a:t>
            </a:r>
            <a:r>
              <a:rPr lang="en-GB" sz="1800" b="0" u="none" dirty="0" err="1">
                <a:solidFill>
                  <a:srgbClr val="3F3F3F"/>
                </a:solidFill>
              </a:rPr>
              <a:t>deriler</a:t>
            </a:r>
            <a:r>
              <a:rPr lang="en-GB" sz="1800" b="0" u="none" dirty="0">
                <a:solidFill>
                  <a:srgbClr val="3F3F3F"/>
                </a:solidFill>
              </a:rPr>
              <a:t> </a:t>
            </a:r>
            <a:r>
              <a:rPr lang="en-GB" sz="1800" b="0" u="none" dirty="0" err="1">
                <a:solidFill>
                  <a:srgbClr val="3F3F3F"/>
                </a:solidFill>
              </a:rPr>
              <a:t>veya</a:t>
            </a:r>
            <a:r>
              <a:rPr lang="en-GB" sz="1800" b="0" u="none" dirty="0">
                <a:solidFill>
                  <a:srgbClr val="3F3F3F"/>
                </a:solidFill>
              </a:rPr>
              <a:t> </a:t>
            </a:r>
            <a:r>
              <a:rPr lang="en-GB" sz="1800" b="0" u="none" dirty="0" err="1">
                <a:solidFill>
                  <a:srgbClr val="3F3F3F"/>
                </a:solidFill>
              </a:rPr>
              <a:t>deriler</a:t>
            </a:r>
            <a:r>
              <a:rPr lang="en-GB" sz="1800" b="0" u="none" dirty="0">
                <a:solidFill>
                  <a:srgbClr val="3F3F3F"/>
                </a:solidFill>
              </a:rPr>
              <a:t> </a:t>
            </a:r>
            <a:r>
              <a:rPr lang="en-GB" sz="1800" b="0" u="none" dirty="0" err="1">
                <a:solidFill>
                  <a:srgbClr val="3F3F3F"/>
                </a:solidFill>
              </a:rPr>
              <a:t>normalde</a:t>
            </a:r>
            <a:r>
              <a:rPr lang="en-GB" sz="1800" b="0" u="none" dirty="0">
                <a:solidFill>
                  <a:srgbClr val="3F3F3F"/>
                </a:solidFill>
              </a:rPr>
              <a:t> </a:t>
            </a:r>
            <a:r>
              <a:rPr lang="en-GB" sz="1800" b="0" u="none" dirty="0" err="1">
                <a:solidFill>
                  <a:srgbClr val="3F3F3F"/>
                </a:solidFill>
              </a:rPr>
              <a:t>yüksek</a:t>
            </a:r>
            <a:r>
              <a:rPr lang="en-GB" sz="1800" b="0" u="none" dirty="0">
                <a:solidFill>
                  <a:srgbClr val="3F3F3F"/>
                </a:solidFill>
              </a:rPr>
              <a:t> </a:t>
            </a:r>
            <a:r>
              <a:rPr lang="en-GB" sz="1800" b="0" u="none" dirty="0" err="1">
                <a:solidFill>
                  <a:srgbClr val="3F3F3F"/>
                </a:solidFill>
              </a:rPr>
              <a:t>kalitededir</a:t>
            </a:r>
            <a:r>
              <a:rPr lang="en-GB" sz="1800" b="0" u="none" dirty="0">
                <a:solidFill>
                  <a:srgbClr val="3F3F3F"/>
                </a:solidFill>
              </a:rPr>
              <a:t>.</a:t>
            </a:r>
            <a:endParaRPr b="0" u="none" dirty="0"/>
          </a:p>
        </p:txBody>
      </p:sp>
      <p:sp>
        <p:nvSpPr>
          <p:cNvPr id="163" name="Google Shape;16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Deri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doğal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üründür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çeşitli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mekanik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kimyasal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işlemlerden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oluşan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tabaklama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hayvan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derilerinin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veya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derilerinin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dönüştürülmesiyle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yapılır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
Deri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üretimi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uzun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karmaşık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süreçtir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kesinlikle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uzmanlık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becerileri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olmadan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başarılı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şekilde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başlatılabilecek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süreç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değildir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
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Tabaklama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işlemi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kararsız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ham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derileri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yeterli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mukavemet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özelliklerine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çeşitli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biyolojik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fiziksel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ajanlara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karşı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dirence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sahip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deriye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dönüştürür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Ve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stabilizasyonu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esas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olarak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direncinin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arttırılması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şişmenin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sınırlandırılmasıyla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elde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edilir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
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Tabaklama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işlemi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cildin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veya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diğer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dokuların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görünümünde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kullanımında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dokunuşunda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değişikliklere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yol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açar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
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Cilt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pürüzlü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hale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gelir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şeffaflığını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kaybeder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kurur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Islak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durumla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karşılaştırıldığında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esneklik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kaybı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olur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ancak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aynı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zamanda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belirli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gözeneklilik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kazanır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
Deri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işlemi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birkaç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aşamada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gerçekleştirilen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çok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çeşitli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kimyasalların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kullanıldığı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karmaşık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 zaman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alıcı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işlemdir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Deri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üretim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süreci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kiriş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odası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veya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derilerin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hazırlanması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tabaklama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terbiye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tabaklama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sonrası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alanda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olmak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üzere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üç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aşamadan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oluşur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184" name="Google Shape;18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Tabaklama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işlemi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önemli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miktarda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kimyasalın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muazzam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miktarda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suyun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hazırlanmasını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işlenmesini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içerir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önemli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kirlilik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yükleri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oluşturur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Tabaklama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üretiminde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sulu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ortamdaki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deri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kimyasallarının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ortalama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alımı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yaklaşık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65-75'tir,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atık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oluşumuna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yüksek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kirlilik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yüküne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sahip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atık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oluşumuna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yol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açar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Öte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yandan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deri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üretimi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ham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deri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veya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derinin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kg'ı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başına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30-50 litre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tüketir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
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Tabakhane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tesislerinden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üretilen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büyük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miktarda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çamur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derinin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biyolojik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olarak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parçalanamaması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nedeniyle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katı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atık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yönetimini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çok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etkisiz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hale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getirir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Ayrıca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tabaklama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işlemi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sırasında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tabakhane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tesislerinden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amonyak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hidrojen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sülfür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uçucu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hidrokarbonlar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aminler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aldehitler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gibi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atık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sular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olarak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çeşitli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kirleticiler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atmosfere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yayılır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
Deri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üretim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sürecinin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olumsuz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etkilerini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azaltmak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için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iki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yaklaşım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izlenebilir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zararlı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kimyasalların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kullanımından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kaçınmak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 yan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ürünler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olarak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kullanılabilecek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katı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atıkların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üretilmesi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atık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suların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arıtılması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katı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atıkların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çevre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dostu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şekilde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işlenmesi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işlenmesi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tr-TR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tr-TR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b="1" u="sng" dirty="0" err="1">
                <a:solidFill>
                  <a:srgbClr val="3F3F3F"/>
                </a:solidFill>
              </a:rPr>
              <a:t>Daha</a:t>
            </a:r>
            <a:r>
              <a:rPr lang="en-GB" b="1" u="sng" dirty="0">
                <a:solidFill>
                  <a:srgbClr val="3F3F3F"/>
                </a:solidFill>
              </a:rPr>
              <a:t> </a:t>
            </a:r>
            <a:r>
              <a:rPr lang="en-GB" b="1" u="sng" dirty="0" err="1">
                <a:solidFill>
                  <a:srgbClr val="3F3F3F"/>
                </a:solidFill>
              </a:rPr>
              <a:t>düşük</a:t>
            </a:r>
            <a:r>
              <a:rPr lang="en-GB" b="1" u="sng" dirty="0">
                <a:solidFill>
                  <a:srgbClr val="3F3F3F"/>
                </a:solidFill>
              </a:rPr>
              <a:t> </a:t>
            </a:r>
            <a:r>
              <a:rPr lang="en-GB" b="1" u="sng" dirty="0" err="1">
                <a:solidFill>
                  <a:srgbClr val="3F3F3F"/>
                </a:solidFill>
              </a:rPr>
              <a:t>çevresel</a:t>
            </a:r>
            <a:r>
              <a:rPr lang="en-GB" b="1" u="sng" dirty="0">
                <a:solidFill>
                  <a:srgbClr val="3F3F3F"/>
                </a:solidFill>
              </a:rPr>
              <a:t> </a:t>
            </a:r>
            <a:r>
              <a:rPr lang="en-GB" b="1" u="sng" dirty="0" err="1">
                <a:solidFill>
                  <a:srgbClr val="3F3F3F"/>
                </a:solidFill>
              </a:rPr>
              <a:t>etki</a:t>
            </a:r>
            <a:r>
              <a:rPr lang="en-GB" b="1" u="sng" dirty="0">
                <a:solidFill>
                  <a:srgbClr val="3F3F3F"/>
                </a:solidFill>
              </a:rPr>
              <a:t> </a:t>
            </a:r>
            <a:r>
              <a:rPr lang="en-GB" b="1" u="sng" dirty="0" err="1">
                <a:solidFill>
                  <a:srgbClr val="3F3F3F"/>
                </a:solidFill>
              </a:rPr>
              <a:t>için</a:t>
            </a:r>
            <a:r>
              <a:rPr lang="en-GB" b="1" u="sng" dirty="0">
                <a:solidFill>
                  <a:srgbClr val="3F3F3F"/>
                </a:solidFill>
              </a:rPr>
              <a:t> </a:t>
            </a:r>
            <a:r>
              <a:rPr lang="en-GB" b="1" u="sng" dirty="0" err="1">
                <a:solidFill>
                  <a:srgbClr val="3F3F3F"/>
                </a:solidFill>
              </a:rPr>
              <a:t>öneriler</a:t>
            </a:r>
            <a:endParaRPr lang="tr-TR" b="1" u="sng" dirty="0">
              <a:solidFill>
                <a:srgbClr val="3F3F3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solidFill>
                <a:srgbClr val="3F3F3F"/>
              </a:solidFill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Noto Sans Symbols"/>
              <a:buChar char="✔"/>
            </a:pPr>
            <a:r>
              <a:rPr lang="en-GB" dirty="0" err="1">
                <a:solidFill>
                  <a:srgbClr val="3F3F3F"/>
                </a:solidFill>
              </a:rPr>
              <a:t>Ekolojik</a:t>
            </a:r>
            <a:r>
              <a:rPr lang="en-GB" dirty="0">
                <a:solidFill>
                  <a:srgbClr val="3F3F3F"/>
                </a:solidFill>
              </a:rPr>
              <a:t> </a:t>
            </a:r>
            <a:r>
              <a:rPr lang="en-GB" dirty="0" err="1">
                <a:solidFill>
                  <a:srgbClr val="3F3F3F"/>
                </a:solidFill>
              </a:rPr>
              <a:t>kriterlere</a:t>
            </a:r>
            <a:r>
              <a:rPr lang="en-GB" dirty="0">
                <a:solidFill>
                  <a:srgbClr val="3F3F3F"/>
                </a:solidFill>
              </a:rPr>
              <a:t> ve </a:t>
            </a:r>
            <a:r>
              <a:rPr lang="en-GB" dirty="0" err="1">
                <a:solidFill>
                  <a:srgbClr val="3F3F3F"/>
                </a:solidFill>
              </a:rPr>
              <a:t>gerekliliklere</a:t>
            </a:r>
            <a:r>
              <a:rPr lang="en-GB" dirty="0">
                <a:solidFill>
                  <a:srgbClr val="3F3F3F"/>
                </a:solidFill>
              </a:rPr>
              <a:t> </a:t>
            </a:r>
            <a:r>
              <a:rPr lang="en-GB" dirty="0" err="1">
                <a:solidFill>
                  <a:srgbClr val="3F3F3F"/>
                </a:solidFill>
              </a:rPr>
              <a:t>uyan</a:t>
            </a:r>
            <a:r>
              <a:rPr lang="en-GB" dirty="0">
                <a:solidFill>
                  <a:srgbClr val="3F3F3F"/>
                </a:solidFill>
              </a:rPr>
              <a:t> </a:t>
            </a:r>
            <a:r>
              <a:rPr lang="en-GB" dirty="0" err="1">
                <a:solidFill>
                  <a:srgbClr val="3F3F3F"/>
                </a:solidFill>
              </a:rPr>
              <a:t>firmalardan</a:t>
            </a:r>
            <a:r>
              <a:rPr lang="en-GB" dirty="0">
                <a:solidFill>
                  <a:srgbClr val="3F3F3F"/>
                </a:solidFill>
              </a:rPr>
              <a:t> </a:t>
            </a:r>
            <a:r>
              <a:rPr lang="en-GB" dirty="0" err="1">
                <a:solidFill>
                  <a:srgbClr val="3F3F3F"/>
                </a:solidFill>
              </a:rPr>
              <a:t>deri</a:t>
            </a:r>
            <a:r>
              <a:rPr lang="en-GB" dirty="0">
                <a:solidFill>
                  <a:srgbClr val="3F3F3F"/>
                </a:solidFill>
              </a:rPr>
              <a:t> </a:t>
            </a:r>
            <a:r>
              <a:rPr lang="en-GB" dirty="0" err="1">
                <a:solidFill>
                  <a:srgbClr val="3F3F3F"/>
                </a:solidFill>
              </a:rPr>
              <a:t>seçin</a:t>
            </a:r>
            <a:r>
              <a:rPr lang="en-GB" dirty="0">
                <a:solidFill>
                  <a:srgbClr val="3F3F3F"/>
                </a:solidFill>
              </a:rPr>
              <a:t>; </a:t>
            </a:r>
            <a:r>
              <a:rPr lang="en-GB" dirty="0" err="1">
                <a:solidFill>
                  <a:srgbClr val="3F3F3F"/>
                </a:solidFill>
              </a:rPr>
              <a:t>sürdürülebilir</a:t>
            </a:r>
            <a:r>
              <a:rPr lang="en-GB" dirty="0">
                <a:solidFill>
                  <a:srgbClr val="3F3F3F"/>
                </a:solidFill>
              </a:rPr>
              <a:t> </a:t>
            </a:r>
            <a:r>
              <a:rPr lang="en-GB" dirty="0" err="1">
                <a:solidFill>
                  <a:srgbClr val="3F3F3F"/>
                </a:solidFill>
              </a:rPr>
              <a:t>süreçler</a:t>
            </a:r>
            <a:r>
              <a:rPr lang="en-GB" dirty="0">
                <a:solidFill>
                  <a:srgbClr val="3F3F3F"/>
                </a:solidFill>
              </a:rPr>
              <a:t> ve iyi </a:t>
            </a:r>
            <a:r>
              <a:rPr lang="en-GB" dirty="0" err="1">
                <a:solidFill>
                  <a:srgbClr val="3F3F3F"/>
                </a:solidFill>
              </a:rPr>
              <a:t>çevre</a:t>
            </a:r>
            <a:r>
              <a:rPr lang="en-GB" dirty="0">
                <a:solidFill>
                  <a:srgbClr val="3F3F3F"/>
                </a:solidFill>
              </a:rPr>
              <a:t> </a:t>
            </a:r>
            <a:r>
              <a:rPr lang="en-GB" dirty="0" err="1">
                <a:solidFill>
                  <a:srgbClr val="3F3F3F"/>
                </a:solidFill>
              </a:rPr>
              <a:t>uygulamaları</a:t>
            </a:r>
            <a:r>
              <a:rPr lang="en-GB" dirty="0">
                <a:solidFill>
                  <a:srgbClr val="3F3F3F"/>
                </a:solidFill>
              </a:rPr>
              <a:t>.
</a:t>
            </a:r>
            <a:r>
              <a:rPr lang="en-GB" dirty="0" err="1">
                <a:solidFill>
                  <a:srgbClr val="3F3F3F"/>
                </a:solidFill>
              </a:rPr>
              <a:t>Nakliye</a:t>
            </a:r>
            <a:r>
              <a:rPr lang="en-GB" dirty="0">
                <a:solidFill>
                  <a:srgbClr val="3F3F3F"/>
                </a:solidFill>
              </a:rPr>
              <a:t> </a:t>
            </a:r>
            <a:r>
              <a:rPr lang="en-GB" dirty="0" err="1">
                <a:solidFill>
                  <a:srgbClr val="3F3F3F"/>
                </a:solidFill>
              </a:rPr>
              <a:t>karbon</a:t>
            </a:r>
            <a:r>
              <a:rPr lang="en-GB" dirty="0">
                <a:solidFill>
                  <a:srgbClr val="3F3F3F"/>
                </a:solidFill>
              </a:rPr>
              <a:t> </a:t>
            </a:r>
            <a:r>
              <a:rPr lang="en-GB" dirty="0" err="1">
                <a:solidFill>
                  <a:srgbClr val="3F3F3F"/>
                </a:solidFill>
              </a:rPr>
              <a:t>ayak</a:t>
            </a:r>
            <a:r>
              <a:rPr lang="en-GB" dirty="0">
                <a:solidFill>
                  <a:srgbClr val="3F3F3F"/>
                </a:solidFill>
              </a:rPr>
              <a:t> </a:t>
            </a:r>
            <a:r>
              <a:rPr lang="en-GB" dirty="0" err="1">
                <a:solidFill>
                  <a:srgbClr val="3F3F3F"/>
                </a:solidFill>
              </a:rPr>
              <a:t>izini</a:t>
            </a:r>
            <a:r>
              <a:rPr lang="en-GB" dirty="0">
                <a:solidFill>
                  <a:srgbClr val="3F3F3F"/>
                </a:solidFill>
              </a:rPr>
              <a:t> </a:t>
            </a:r>
            <a:r>
              <a:rPr lang="en-GB" dirty="0" err="1">
                <a:solidFill>
                  <a:srgbClr val="3F3F3F"/>
                </a:solidFill>
              </a:rPr>
              <a:t>azaltmak</a:t>
            </a:r>
            <a:r>
              <a:rPr lang="en-GB" dirty="0">
                <a:solidFill>
                  <a:srgbClr val="3F3F3F"/>
                </a:solidFill>
              </a:rPr>
              <a:t> </a:t>
            </a:r>
            <a:r>
              <a:rPr lang="en-GB" dirty="0" err="1">
                <a:solidFill>
                  <a:srgbClr val="3F3F3F"/>
                </a:solidFill>
              </a:rPr>
              <a:t>için</a:t>
            </a:r>
            <a:r>
              <a:rPr lang="en-GB" dirty="0">
                <a:solidFill>
                  <a:srgbClr val="3F3F3F"/>
                </a:solidFill>
              </a:rPr>
              <a:t> </a:t>
            </a:r>
            <a:r>
              <a:rPr lang="en-GB" dirty="0" err="1">
                <a:solidFill>
                  <a:srgbClr val="3F3F3F"/>
                </a:solidFill>
              </a:rPr>
              <a:t>yakın</a:t>
            </a:r>
            <a:r>
              <a:rPr lang="en-GB" dirty="0">
                <a:solidFill>
                  <a:srgbClr val="3F3F3F"/>
                </a:solidFill>
              </a:rPr>
              <a:t> </a:t>
            </a:r>
            <a:r>
              <a:rPr lang="en-GB" dirty="0" err="1">
                <a:solidFill>
                  <a:srgbClr val="3F3F3F"/>
                </a:solidFill>
              </a:rPr>
              <a:t>ülkelerden</a:t>
            </a:r>
            <a:r>
              <a:rPr lang="en-GB" dirty="0">
                <a:solidFill>
                  <a:srgbClr val="3F3F3F"/>
                </a:solidFill>
              </a:rPr>
              <a:t> </a:t>
            </a:r>
            <a:r>
              <a:rPr lang="en-GB" dirty="0" err="1">
                <a:solidFill>
                  <a:srgbClr val="3F3F3F"/>
                </a:solidFill>
              </a:rPr>
              <a:t>deri</a:t>
            </a:r>
            <a:r>
              <a:rPr lang="en-GB" dirty="0">
                <a:solidFill>
                  <a:srgbClr val="3F3F3F"/>
                </a:solidFill>
              </a:rPr>
              <a:t> </a:t>
            </a:r>
            <a:r>
              <a:rPr lang="en-GB" dirty="0" err="1">
                <a:solidFill>
                  <a:srgbClr val="3F3F3F"/>
                </a:solidFill>
              </a:rPr>
              <a:t>hammaddesi</a:t>
            </a:r>
            <a:r>
              <a:rPr lang="en-GB" dirty="0">
                <a:solidFill>
                  <a:srgbClr val="3F3F3F"/>
                </a:solidFill>
              </a:rPr>
              <a:t> </a:t>
            </a:r>
            <a:r>
              <a:rPr lang="en-GB" dirty="0" err="1">
                <a:solidFill>
                  <a:srgbClr val="3F3F3F"/>
                </a:solidFill>
              </a:rPr>
              <a:t>kullanan</a:t>
            </a:r>
            <a:r>
              <a:rPr lang="en-GB" dirty="0">
                <a:solidFill>
                  <a:srgbClr val="3F3F3F"/>
                </a:solidFill>
              </a:rPr>
              <a:t> </a:t>
            </a:r>
            <a:r>
              <a:rPr lang="en-GB" dirty="0" err="1">
                <a:solidFill>
                  <a:srgbClr val="3F3F3F"/>
                </a:solidFill>
              </a:rPr>
              <a:t>deri</a:t>
            </a:r>
            <a:r>
              <a:rPr lang="en-GB" dirty="0">
                <a:solidFill>
                  <a:srgbClr val="3F3F3F"/>
                </a:solidFill>
              </a:rPr>
              <a:t> </a:t>
            </a:r>
            <a:r>
              <a:rPr lang="en-GB" dirty="0" err="1">
                <a:solidFill>
                  <a:srgbClr val="3F3F3F"/>
                </a:solidFill>
              </a:rPr>
              <a:t>şirketlerini</a:t>
            </a:r>
            <a:r>
              <a:rPr lang="en-GB" dirty="0">
                <a:solidFill>
                  <a:srgbClr val="3F3F3F"/>
                </a:solidFill>
              </a:rPr>
              <a:t> </a:t>
            </a:r>
            <a:r>
              <a:rPr lang="en-GB" dirty="0" err="1">
                <a:solidFill>
                  <a:srgbClr val="3F3F3F"/>
                </a:solidFill>
              </a:rPr>
              <a:t>seçin</a:t>
            </a:r>
            <a:r>
              <a:rPr lang="en-GB" dirty="0">
                <a:solidFill>
                  <a:srgbClr val="3F3F3F"/>
                </a:solidFill>
              </a:rPr>
              <a:t>.
</a:t>
            </a:r>
            <a:r>
              <a:rPr lang="en-GB" dirty="0" err="1">
                <a:solidFill>
                  <a:srgbClr val="3F3F3F"/>
                </a:solidFill>
              </a:rPr>
              <a:t>Çok</a:t>
            </a:r>
            <a:r>
              <a:rPr lang="en-GB" dirty="0">
                <a:solidFill>
                  <a:srgbClr val="3F3F3F"/>
                </a:solidFill>
              </a:rPr>
              <a:t> </a:t>
            </a:r>
            <a:r>
              <a:rPr lang="en-GB" dirty="0" err="1">
                <a:solidFill>
                  <a:srgbClr val="3F3F3F"/>
                </a:solidFill>
              </a:rPr>
              <a:t>fazla</a:t>
            </a:r>
            <a:r>
              <a:rPr lang="en-GB" dirty="0">
                <a:solidFill>
                  <a:srgbClr val="3F3F3F"/>
                </a:solidFill>
              </a:rPr>
              <a:t> </a:t>
            </a:r>
            <a:r>
              <a:rPr lang="en-GB" dirty="0" err="1">
                <a:solidFill>
                  <a:srgbClr val="3F3F3F"/>
                </a:solidFill>
              </a:rPr>
              <a:t>apre</a:t>
            </a:r>
            <a:r>
              <a:rPr lang="en-GB" dirty="0">
                <a:solidFill>
                  <a:srgbClr val="3F3F3F"/>
                </a:solidFill>
              </a:rPr>
              <a:t> </a:t>
            </a:r>
            <a:r>
              <a:rPr lang="en-GB" dirty="0" err="1">
                <a:solidFill>
                  <a:srgbClr val="3F3F3F"/>
                </a:solidFill>
              </a:rPr>
              <a:t>ürün</a:t>
            </a:r>
            <a:r>
              <a:rPr lang="en-GB" dirty="0">
                <a:solidFill>
                  <a:srgbClr val="3F3F3F"/>
                </a:solidFill>
              </a:rPr>
              <a:t> </a:t>
            </a:r>
            <a:r>
              <a:rPr lang="en-GB" dirty="0" err="1">
                <a:solidFill>
                  <a:srgbClr val="3F3F3F"/>
                </a:solidFill>
              </a:rPr>
              <a:t>uygulaması</a:t>
            </a:r>
            <a:r>
              <a:rPr lang="en-GB" dirty="0">
                <a:solidFill>
                  <a:srgbClr val="3F3F3F"/>
                </a:solidFill>
              </a:rPr>
              <a:t> </a:t>
            </a:r>
            <a:r>
              <a:rPr lang="en-GB" dirty="0" err="1">
                <a:solidFill>
                  <a:srgbClr val="3F3F3F"/>
                </a:solidFill>
              </a:rPr>
              <a:t>yapmadan</a:t>
            </a:r>
            <a:r>
              <a:rPr lang="en-GB" dirty="0">
                <a:solidFill>
                  <a:srgbClr val="3F3F3F"/>
                </a:solidFill>
              </a:rPr>
              <a:t> </a:t>
            </a:r>
            <a:r>
              <a:rPr lang="en-GB" dirty="0" err="1">
                <a:solidFill>
                  <a:srgbClr val="3F3F3F"/>
                </a:solidFill>
              </a:rPr>
              <a:t>daha</a:t>
            </a:r>
            <a:r>
              <a:rPr lang="en-GB" dirty="0">
                <a:solidFill>
                  <a:srgbClr val="3F3F3F"/>
                </a:solidFill>
              </a:rPr>
              <a:t> </a:t>
            </a:r>
            <a:r>
              <a:rPr lang="en-GB" dirty="0" err="1">
                <a:solidFill>
                  <a:srgbClr val="3F3F3F"/>
                </a:solidFill>
              </a:rPr>
              <a:t>doğal</a:t>
            </a:r>
            <a:r>
              <a:rPr lang="en-GB" dirty="0">
                <a:solidFill>
                  <a:srgbClr val="3F3F3F"/>
                </a:solidFill>
              </a:rPr>
              <a:t> </a:t>
            </a:r>
            <a:r>
              <a:rPr lang="en-GB" dirty="0" err="1">
                <a:solidFill>
                  <a:srgbClr val="3F3F3F"/>
                </a:solidFill>
              </a:rPr>
              <a:t>deri</a:t>
            </a:r>
            <a:r>
              <a:rPr lang="en-GB" dirty="0">
                <a:solidFill>
                  <a:srgbClr val="3F3F3F"/>
                </a:solidFill>
              </a:rPr>
              <a:t> </a:t>
            </a:r>
            <a:r>
              <a:rPr lang="en-GB" dirty="0" err="1">
                <a:solidFill>
                  <a:srgbClr val="3F3F3F"/>
                </a:solidFill>
              </a:rPr>
              <a:t>kullanımı</a:t>
            </a:r>
            <a:r>
              <a:rPr lang="en-GB" dirty="0">
                <a:solidFill>
                  <a:srgbClr val="3F3F3F"/>
                </a:solidFill>
              </a:rPr>
              <a:t>.
</a:t>
            </a:r>
            <a:r>
              <a:rPr lang="en-GB" dirty="0" err="1">
                <a:solidFill>
                  <a:srgbClr val="3F3F3F"/>
                </a:solidFill>
              </a:rPr>
              <a:t>Yüksek</a:t>
            </a:r>
            <a:r>
              <a:rPr lang="en-GB" dirty="0">
                <a:solidFill>
                  <a:srgbClr val="3F3F3F"/>
                </a:solidFill>
              </a:rPr>
              <a:t> </a:t>
            </a:r>
            <a:r>
              <a:rPr lang="en-GB" dirty="0" err="1">
                <a:solidFill>
                  <a:srgbClr val="3F3F3F"/>
                </a:solidFill>
              </a:rPr>
              <a:t>kaliteli</a:t>
            </a:r>
            <a:r>
              <a:rPr lang="en-GB" dirty="0">
                <a:solidFill>
                  <a:srgbClr val="3F3F3F"/>
                </a:solidFill>
              </a:rPr>
              <a:t> ve </a:t>
            </a:r>
            <a:r>
              <a:rPr lang="en-GB" dirty="0" err="1">
                <a:solidFill>
                  <a:srgbClr val="3F3F3F"/>
                </a:solidFill>
              </a:rPr>
              <a:t>dayanıklı</a:t>
            </a:r>
            <a:r>
              <a:rPr lang="en-GB" dirty="0">
                <a:solidFill>
                  <a:srgbClr val="3F3F3F"/>
                </a:solidFill>
              </a:rPr>
              <a:t> </a:t>
            </a:r>
            <a:r>
              <a:rPr lang="en-GB" dirty="0" err="1">
                <a:solidFill>
                  <a:srgbClr val="3F3F3F"/>
                </a:solidFill>
              </a:rPr>
              <a:t>deri</a:t>
            </a:r>
            <a:r>
              <a:rPr lang="en-GB" dirty="0">
                <a:solidFill>
                  <a:srgbClr val="3F3F3F"/>
                </a:solidFill>
              </a:rPr>
              <a:t> </a:t>
            </a:r>
            <a:r>
              <a:rPr lang="en-GB" dirty="0" err="1">
                <a:solidFill>
                  <a:srgbClr val="3F3F3F"/>
                </a:solidFill>
              </a:rPr>
              <a:t>kullanın</a:t>
            </a:r>
            <a:r>
              <a:rPr lang="en-GB" dirty="0">
                <a:solidFill>
                  <a:srgbClr val="3F3F3F"/>
                </a:solidFill>
              </a:rPr>
              <a:t>.
</a:t>
            </a:r>
            <a:r>
              <a:rPr lang="en-GB" dirty="0" err="1">
                <a:solidFill>
                  <a:srgbClr val="3F3F3F"/>
                </a:solidFill>
              </a:rPr>
              <a:t>Kısıtlı</a:t>
            </a:r>
            <a:r>
              <a:rPr lang="en-GB" dirty="0">
                <a:solidFill>
                  <a:srgbClr val="3F3F3F"/>
                </a:solidFill>
              </a:rPr>
              <a:t> ve </a:t>
            </a:r>
            <a:r>
              <a:rPr lang="en-GB" dirty="0" err="1">
                <a:solidFill>
                  <a:srgbClr val="3F3F3F"/>
                </a:solidFill>
              </a:rPr>
              <a:t>tehlikeli</a:t>
            </a:r>
            <a:r>
              <a:rPr lang="en-GB" dirty="0">
                <a:solidFill>
                  <a:srgbClr val="3F3F3F"/>
                </a:solidFill>
              </a:rPr>
              <a:t> </a:t>
            </a:r>
            <a:r>
              <a:rPr lang="en-GB" dirty="0" err="1">
                <a:solidFill>
                  <a:srgbClr val="3F3F3F"/>
                </a:solidFill>
              </a:rPr>
              <a:t>maddeler</a:t>
            </a:r>
            <a:r>
              <a:rPr lang="en-GB" dirty="0">
                <a:solidFill>
                  <a:srgbClr val="3F3F3F"/>
                </a:solidFill>
              </a:rPr>
              <a:t> </a:t>
            </a:r>
            <a:r>
              <a:rPr lang="en-GB" dirty="0" err="1">
                <a:solidFill>
                  <a:srgbClr val="3F3F3F"/>
                </a:solidFill>
              </a:rPr>
              <a:t>içermeyen</a:t>
            </a:r>
            <a:r>
              <a:rPr lang="en-GB" dirty="0">
                <a:solidFill>
                  <a:srgbClr val="3F3F3F"/>
                </a:solidFill>
              </a:rPr>
              <a:t> </a:t>
            </a:r>
            <a:r>
              <a:rPr lang="en-GB" dirty="0" err="1">
                <a:solidFill>
                  <a:srgbClr val="3F3F3F"/>
                </a:solidFill>
              </a:rPr>
              <a:t>deri</a:t>
            </a:r>
            <a:r>
              <a:rPr lang="en-GB" dirty="0">
                <a:solidFill>
                  <a:srgbClr val="3F3F3F"/>
                </a:solidFill>
              </a:rPr>
              <a:t> </a:t>
            </a:r>
            <a:r>
              <a:rPr lang="en-GB" dirty="0" err="1">
                <a:solidFill>
                  <a:srgbClr val="3F3F3F"/>
                </a:solidFill>
              </a:rPr>
              <a:t>kullanımı</a:t>
            </a:r>
            <a:r>
              <a:rPr lang="en-GB" dirty="0">
                <a:solidFill>
                  <a:srgbClr val="3F3F3F"/>
                </a:solidFill>
              </a:rPr>
              <a:t>.
</a:t>
            </a:r>
            <a:r>
              <a:rPr lang="en-GB" dirty="0" err="1">
                <a:solidFill>
                  <a:srgbClr val="3F3F3F"/>
                </a:solidFill>
              </a:rPr>
              <a:t>Eko-etiketli</a:t>
            </a:r>
            <a:r>
              <a:rPr lang="en-GB" dirty="0">
                <a:solidFill>
                  <a:srgbClr val="3F3F3F"/>
                </a:solidFill>
              </a:rPr>
              <a:t> </a:t>
            </a:r>
            <a:r>
              <a:rPr lang="en-GB" dirty="0" err="1">
                <a:solidFill>
                  <a:srgbClr val="3F3F3F"/>
                </a:solidFill>
              </a:rPr>
              <a:t>deri</a:t>
            </a:r>
            <a:r>
              <a:rPr lang="en-GB" dirty="0">
                <a:solidFill>
                  <a:srgbClr val="3F3F3F"/>
                </a:solidFill>
              </a:rPr>
              <a:t> </a:t>
            </a:r>
            <a:r>
              <a:rPr lang="en-GB" dirty="0" err="1">
                <a:solidFill>
                  <a:srgbClr val="3F3F3F"/>
                </a:solidFill>
              </a:rPr>
              <a:t>kullanımı</a:t>
            </a:r>
            <a:r>
              <a:rPr lang="en-GB" dirty="0">
                <a:solidFill>
                  <a:srgbClr val="3F3F3F"/>
                </a:solidFill>
              </a:rPr>
              <a:t>.
</a:t>
            </a:r>
            <a:r>
              <a:rPr lang="en-GB" dirty="0" err="1">
                <a:solidFill>
                  <a:srgbClr val="3F3F3F"/>
                </a:solidFill>
              </a:rPr>
              <a:t>Daha</a:t>
            </a:r>
            <a:r>
              <a:rPr lang="en-GB" dirty="0">
                <a:solidFill>
                  <a:srgbClr val="3F3F3F"/>
                </a:solidFill>
              </a:rPr>
              <a:t> </a:t>
            </a:r>
            <a:r>
              <a:rPr lang="en-GB" dirty="0" err="1">
                <a:solidFill>
                  <a:srgbClr val="3F3F3F"/>
                </a:solidFill>
              </a:rPr>
              <a:t>ince</a:t>
            </a:r>
            <a:r>
              <a:rPr lang="en-GB" dirty="0">
                <a:solidFill>
                  <a:srgbClr val="3F3F3F"/>
                </a:solidFill>
              </a:rPr>
              <a:t> </a:t>
            </a:r>
            <a:r>
              <a:rPr lang="en-GB" dirty="0" err="1">
                <a:solidFill>
                  <a:srgbClr val="3F3F3F"/>
                </a:solidFill>
              </a:rPr>
              <a:t>deri</a:t>
            </a:r>
            <a:r>
              <a:rPr lang="en-GB" dirty="0">
                <a:solidFill>
                  <a:srgbClr val="3F3F3F"/>
                </a:solidFill>
              </a:rPr>
              <a:t> </a:t>
            </a:r>
            <a:r>
              <a:rPr lang="en-GB" dirty="0" err="1">
                <a:solidFill>
                  <a:srgbClr val="3F3F3F"/>
                </a:solidFill>
              </a:rPr>
              <a:t>malzemeler</a:t>
            </a:r>
            <a:r>
              <a:rPr lang="en-GB" dirty="0">
                <a:solidFill>
                  <a:srgbClr val="3F3F3F"/>
                </a:solidFill>
              </a:rPr>
              <a:t> </a:t>
            </a:r>
            <a:r>
              <a:rPr lang="en-GB" dirty="0" err="1">
                <a:solidFill>
                  <a:srgbClr val="3F3F3F"/>
                </a:solidFill>
              </a:rPr>
              <a:t>kullanın</a:t>
            </a:r>
            <a:r>
              <a:rPr lang="en-GB" dirty="0">
                <a:solidFill>
                  <a:srgbClr val="3F3F3F"/>
                </a:solidFill>
              </a:rPr>
              <a:t>.
</a:t>
            </a:r>
            <a:r>
              <a:rPr lang="en-GB" dirty="0" err="1">
                <a:solidFill>
                  <a:srgbClr val="3F3F3F"/>
                </a:solidFill>
              </a:rPr>
              <a:t>Biyolojik</a:t>
            </a:r>
            <a:r>
              <a:rPr lang="en-GB" dirty="0">
                <a:solidFill>
                  <a:srgbClr val="3F3F3F"/>
                </a:solidFill>
              </a:rPr>
              <a:t> </a:t>
            </a:r>
            <a:r>
              <a:rPr lang="en-GB" dirty="0" err="1">
                <a:solidFill>
                  <a:srgbClr val="3F3F3F"/>
                </a:solidFill>
              </a:rPr>
              <a:t>olarak</a:t>
            </a:r>
            <a:r>
              <a:rPr lang="en-GB" dirty="0">
                <a:solidFill>
                  <a:srgbClr val="3F3F3F"/>
                </a:solidFill>
              </a:rPr>
              <a:t> </a:t>
            </a:r>
            <a:r>
              <a:rPr lang="en-GB" dirty="0" err="1">
                <a:solidFill>
                  <a:srgbClr val="3F3F3F"/>
                </a:solidFill>
              </a:rPr>
              <a:t>parçalanabilen</a:t>
            </a:r>
            <a:r>
              <a:rPr lang="en-GB" dirty="0">
                <a:solidFill>
                  <a:srgbClr val="3F3F3F"/>
                </a:solidFill>
              </a:rPr>
              <a:t> </a:t>
            </a:r>
            <a:r>
              <a:rPr lang="en-GB" dirty="0" err="1">
                <a:solidFill>
                  <a:srgbClr val="3F3F3F"/>
                </a:solidFill>
              </a:rPr>
              <a:t>deri</a:t>
            </a:r>
            <a:r>
              <a:rPr lang="en-GB" dirty="0">
                <a:solidFill>
                  <a:srgbClr val="3F3F3F"/>
                </a:solidFill>
              </a:rPr>
              <a:t> </a:t>
            </a:r>
            <a:r>
              <a:rPr lang="en-GB" dirty="0" err="1">
                <a:solidFill>
                  <a:srgbClr val="3F3F3F"/>
                </a:solidFill>
              </a:rPr>
              <a:t>kullanımı</a:t>
            </a:r>
            <a:r>
              <a:rPr lang="en-GB" dirty="0">
                <a:solidFill>
                  <a:srgbClr val="3F3F3F"/>
                </a:solidFill>
              </a:rPr>
              <a:t>. Deri </a:t>
            </a:r>
            <a:r>
              <a:rPr lang="en-GB" dirty="0" err="1">
                <a:solidFill>
                  <a:srgbClr val="3F3F3F"/>
                </a:solidFill>
              </a:rPr>
              <a:t>atıklarını</a:t>
            </a:r>
            <a:r>
              <a:rPr lang="en-GB" dirty="0">
                <a:solidFill>
                  <a:srgbClr val="3F3F3F"/>
                </a:solidFill>
              </a:rPr>
              <a:t> </a:t>
            </a:r>
            <a:r>
              <a:rPr lang="en-GB" dirty="0" err="1">
                <a:solidFill>
                  <a:srgbClr val="3F3F3F"/>
                </a:solidFill>
              </a:rPr>
              <a:t>azaltmak</a:t>
            </a:r>
            <a:r>
              <a:rPr lang="en-GB" dirty="0">
                <a:solidFill>
                  <a:srgbClr val="3F3F3F"/>
                </a:solidFill>
              </a:rPr>
              <a:t> </a:t>
            </a:r>
            <a:r>
              <a:rPr lang="en-GB" dirty="0" err="1">
                <a:solidFill>
                  <a:srgbClr val="3F3F3F"/>
                </a:solidFill>
              </a:rPr>
              <a:t>için</a:t>
            </a:r>
            <a:r>
              <a:rPr lang="en-GB" dirty="0">
                <a:solidFill>
                  <a:srgbClr val="3F3F3F"/>
                </a:solidFill>
              </a:rPr>
              <a:t> </a:t>
            </a:r>
            <a:r>
              <a:rPr lang="en-GB" dirty="0" err="1">
                <a:solidFill>
                  <a:srgbClr val="3F3F3F"/>
                </a:solidFill>
              </a:rPr>
              <a:t>kesme</a:t>
            </a:r>
            <a:r>
              <a:rPr lang="en-GB" dirty="0">
                <a:solidFill>
                  <a:srgbClr val="3F3F3F"/>
                </a:solidFill>
              </a:rPr>
              <a:t> </a:t>
            </a:r>
            <a:r>
              <a:rPr lang="en-GB" dirty="0" err="1">
                <a:solidFill>
                  <a:srgbClr val="3F3F3F"/>
                </a:solidFill>
              </a:rPr>
              <a:t>işlemi</a:t>
            </a:r>
            <a:r>
              <a:rPr lang="en-GB" dirty="0">
                <a:solidFill>
                  <a:srgbClr val="3F3F3F"/>
                </a:solidFill>
              </a:rPr>
              <a:t> </a:t>
            </a:r>
            <a:r>
              <a:rPr lang="en-GB" dirty="0" err="1">
                <a:solidFill>
                  <a:srgbClr val="3F3F3F"/>
                </a:solidFill>
              </a:rPr>
              <a:t>sırasında</a:t>
            </a:r>
            <a:r>
              <a:rPr lang="en-GB" dirty="0">
                <a:solidFill>
                  <a:srgbClr val="3F3F3F"/>
                </a:solidFill>
              </a:rPr>
              <a:t> </a:t>
            </a:r>
            <a:r>
              <a:rPr lang="en-GB" dirty="0" err="1">
                <a:solidFill>
                  <a:srgbClr val="3F3F3F"/>
                </a:solidFill>
              </a:rPr>
              <a:t>deri</a:t>
            </a:r>
            <a:r>
              <a:rPr lang="en-GB" dirty="0">
                <a:solidFill>
                  <a:srgbClr val="3F3F3F"/>
                </a:solidFill>
              </a:rPr>
              <a:t> </a:t>
            </a:r>
            <a:r>
              <a:rPr lang="en-GB" dirty="0" err="1">
                <a:solidFill>
                  <a:srgbClr val="3F3F3F"/>
                </a:solidFill>
              </a:rPr>
              <a:t>alanının</a:t>
            </a:r>
            <a:r>
              <a:rPr lang="en-GB" dirty="0">
                <a:solidFill>
                  <a:srgbClr val="3F3F3F"/>
                </a:solidFill>
              </a:rPr>
              <a:t> iyi </a:t>
            </a:r>
            <a:r>
              <a:rPr lang="en-GB" dirty="0" err="1">
                <a:solidFill>
                  <a:srgbClr val="3F3F3F"/>
                </a:solidFill>
              </a:rPr>
              <a:t>kullanılması</a:t>
            </a:r>
            <a:r>
              <a:rPr lang="en-GB" dirty="0">
                <a:solidFill>
                  <a:srgbClr val="3F3F3F"/>
                </a:solidFill>
              </a:rPr>
              <a:t>.</a:t>
            </a:r>
            <a:r>
              <a:rPr lang="en-GB" sz="9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GB" sz="1800" dirty="0" err="1"/>
              <a:t>Portekizli</a:t>
            </a:r>
            <a:r>
              <a:rPr lang="en-GB" sz="1800" dirty="0"/>
              <a:t> </a:t>
            </a:r>
            <a:r>
              <a:rPr lang="en-GB" sz="1800" dirty="0" err="1"/>
              <a:t>bir</a:t>
            </a:r>
            <a:r>
              <a:rPr lang="en-GB" sz="1800" dirty="0"/>
              <a:t> </a:t>
            </a:r>
            <a:r>
              <a:rPr lang="en-GB" sz="1800" dirty="0" err="1"/>
              <a:t>Ar</a:t>
            </a:r>
            <a:r>
              <a:rPr lang="en-GB" sz="1800" dirty="0"/>
              <a:t>-Ge </a:t>
            </a:r>
            <a:r>
              <a:rPr lang="en-GB" sz="1800" dirty="0" err="1"/>
              <a:t>projesi</a:t>
            </a:r>
            <a:r>
              <a:rPr lang="en-GB" sz="1800" dirty="0"/>
              <a:t> </a:t>
            </a:r>
            <a:r>
              <a:rPr lang="en-GB" sz="1800" dirty="0" err="1"/>
              <a:t>olan</a:t>
            </a:r>
            <a:r>
              <a:rPr lang="en-GB" sz="1800" dirty="0"/>
              <a:t> Be Nature </a:t>
            </a:r>
            <a:r>
              <a:rPr lang="en-GB" sz="1800" dirty="0" err="1"/>
              <a:t>çerçevesinde</a:t>
            </a:r>
            <a:r>
              <a:rPr lang="en-GB" sz="1800" dirty="0"/>
              <a:t>, António Nunes de Carvalho </a:t>
            </a:r>
            <a:r>
              <a:rPr lang="en-GB" sz="1800" dirty="0" err="1"/>
              <a:t>tarafından</a:t>
            </a:r>
            <a:r>
              <a:rPr lang="en-GB" sz="1800" dirty="0"/>
              <a:t> </a:t>
            </a:r>
            <a:r>
              <a:rPr lang="en-GB" sz="1800" dirty="0" err="1"/>
              <a:t>Bionature</a:t>
            </a:r>
            <a:r>
              <a:rPr lang="en-GB" sz="1800" dirty="0"/>
              <a:t> </a:t>
            </a:r>
            <a:r>
              <a:rPr lang="en-GB" sz="1800" dirty="0" err="1"/>
              <a:t>adı</a:t>
            </a:r>
            <a:r>
              <a:rPr lang="en-GB" sz="1800" dirty="0"/>
              <a:t> </a:t>
            </a:r>
            <a:r>
              <a:rPr lang="en-GB" sz="1800" dirty="0" err="1"/>
              <a:t>verilen</a:t>
            </a:r>
            <a:r>
              <a:rPr lang="en-GB" sz="1800" dirty="0"/>
              <a:t>, </a:t>
            </a:r>
            <a:r>
              <a:rPr lang="en-GB" sz="1800" dirty="0" err="1"/>
              <a:t>parçalanabilir</a:t>
            </a:r>
            <a:r>
              <a:rPr lang="en-GB" sz="1800" dirty="0"/>
              <a:t> ve </a:t>
            </a:r>
            <a:r>
              <a:rPr lang="en-GB" sz="1800" dirty="0" err="1"/>
              <a:t>biyolojik</a:t>
            </a:r>
            <a:r>
              <a:rPr lang="en-GB" sz="1800" dirty="0"/>
              <a:t> </a:t>
            </a:r>
            <a:r>
              <a:rPr lang="en-GB" sz="1800" dirty="0" err="1"/>
              <a:t>olarak</a:t>
            </a:r>
            <a:r>
              <a:rPr lang="en-GB" sz="1800" dirty="0"/>
              <a:t> </a:t>
            </a:r>
            <a:r>
              <a:rPr lang="en-GB" sz="1800" dirty="0" err="1"/>
              <a:t>parçalanabilen</a:t>
            </a:r>
            <a:r>
              <a:rPr lang="en-GB" sz="1800" dirty="0"/>
              <a:t> </a:t>
            </a:r>
            <a:r>
              <a:rPr lang="en-GB" sz="1800" dirty="0" err="1"/>
              <a:t>krom</a:t>
            </a:r>
            <a:r>
              <a:rPr lang="en-GB" sz="1800" dirty="0"/>
              <a:t> </a:t>
            </a:r>
            <a:r>
              <a:rPr lang="en-GB" sz="1800" dirty="0" err="1"/>
              <a:t>içermeyen</a:t>
            </a:r>
            <a:r>
              <a:rPr lang="en-GB" sz="1800" dirty="0"/>
              <a:t> </a:t>
            </a:r>
            <a:r>
              <a:rPr lang="en-GB" sz="1800" dirty="0" err="1"/>
              <a:t>bir</a:t>
            </a:r>
            <a:r>
              <a:rPr lang="en-GB" sz="1800" dirty="0"/>
              <a:t> </a:t>
            </a:r>
            <a:r>
              <a:rPr lang="en-GB" sz="1800" dirty="0" err="1"/>
              <a:t>deri</a:t>
            </a:r>
            <a:r>
              <a:rPr lang="en-GB" sz="1800" dirty="0"/>
              <a:t> </a:t>
            </a:r>
            <a:r>
              <a:rPr lang="en-GB" sz="1800" dirty="0" err="1"/>
              <a:t>geliştirildi</a:t>
            </a:r>
            <a:r>
              <a:rPr lang="en-GB" sz="1800" dirty="0"/>
              <a:t>. </a:t>
            </a:r>
            <a:r>
              <a:rPr lang="en-GB" sz="1800" dirty="0" err="1"/>
              <a:t>Aynı</a:t>
            </a:r>
            <a:r>
              <a:rPr lang="en-GB" sz="1800" dirty="0"/>
              <a:t> </a:t>
            </a:r>
            <a:r>
              <a:rPr lang="en-GB" sz="1800" dirty="0" err="1"/>
              <a:t>şirket</a:t>
            </a:r>
            <a:r>
              <a:rPr lang="en-GB" sz="1800" dirty="0"/>
              <a:t>, </a:t>
            </a:r>
            <a:r>
              <a:rPr lang="en-GB" sz="1800" dirty="0" err="1"/>
              <a:t>geliştirilmiş</a:t>
            </a:r>
            <a:r>
              <a:rPr lang="en-GB" sz="1800" dirty="0"/>
              <a:t> </a:t>
            </a:r>
            <a:r>
              <a:rPr lang="en-GB" sz="1800" dirty="0" err="1"/>
              <a:t>su</a:t>
            </a:r>
            <a:r>
              <a:rPr lang="en-GB" sz="1800" dirty="0"/>
              <a:t> </a:t>
            </a:r>
            <a:r>
              <a:rPr lang="en-GB" sz="1800" dirty="0" err="1"/>
              <a:t>geçirmezlik</a:t>
            </a:r>
            <a:r>
              <a:rPr lang="en-GB" sz="1800" dirty="0"/>
              <a:t> </a:t>
            </a:r>
            <a:r>
              <a:rPr lang="en-GB" sz="1800" dirty="0" err="1"/>
              <a:t>özelliklerine</a:t>
            </a:r>
            <a:r>
              <a:rPr lang="en-GB" sz="1800" dirty="0"/>
              <a:t> </a:t>
            </a:r>
            <a:r>
              <a:rPr lang="en-GB" sz="1800" dirty="0" err="1"/>
              <a:t>sahip</a:t>
            </a:r>
            <a:r>
              <a:rPr lang="en-GB" sz="1800" dirty="0"/>
              <a:t> </a:t>
            </a:r>
            <a:r>
              <a:rPr lang="en-GB" sz="1800" dirty="0" err="1"/>
              <a:t>krom</a:t>
            </a:r>
            <a:r>
              <a:rPr lang="en-GB" sz="1800" dirty="0"/>
              <a:t> </a:t>
            </a:r>
            <a:r>
              <a:rPr lang="en-GB" sz="1800" dirty="0" err="1"/>
              <a:t>içermeyen</a:t>
            </a:r>
            <a:r>
              <a:rPr lang="en-GB" sz="1800" dirty="0"/>
              <a:t> </a:t>
            </a:r>
            <a:r>
              <a:rPr lang="en-GB" sz="1800" dirty="0" err="1"/>
              <a:t>bir</a:t>
            </a:r>
            <a:r>
              <a:rPr lang="en-GB" sz="1800" dirty="0"/>
              <a:t> </a:t>
            </a:r>
            <a:r>
              <a:rPr lang="en-GB" sz="1800" dirty="0" err="1"/>
              <a:t>deri</a:t>
            </a:r>
            <a:r>
              <a:rPr lang="en-GB" sz="1800" dirty="0"/>
              <a:t> de </a:t>
            </a:r>
            <a:r>
              <a:rPr lang="en-GB" sz="1800" dirty="0" err="1"/>
              <a:t>geliştirdi</a:t>
            </a:r>
            <a:r>
              <a:rPr lang="en-GB" sz="1800" dirty="0"/>
              <a:t>. </a:t>
            </a:r>
            <a:r>
              <a:rPr lang="en-GB" sz="1800" dirty="0" err="1"/>
              <a:t>Bioleather</a:t>
            </a:r>
            <a:r>
              <a:rPr lang="en-GB" sz="1800" dirty="0"/>
              <a:t> </a:t>
            </a:r>
            <a:r>
              <a:rPr lang="en-GB" sz="1800" dirty="0" err="1"/>
              <a:t>aynı</a:t>
            </a:r>
            <a:r>
              <a:rPr lang="en-GB" sz="1800" dirty="0"/>
              <a:t> </a:t>
            </a:r>
            <a:r>
              <a:rPr lang="en-GB" sz="1800" dirty="0" err="1"/>
              <a:t>zamanda</a:t>
            </a:r>
            <a:r>
              <a:rPr lang="en-GB" sz="1800" dirty="0"/>
              <a:t> </a:t>
            </a:r>
            <a:r>
              <a:rPr lang="en-GB" sz="1800" dirty="0" err="1"/>
              <a:t>Curtumes</a:t>
            </a:r>
            <a:r>
              <a:rPr lang="en-GB" sz="1800" dirty="0"/>
              <a:t> </a:t>
            </a:r>
            <a:r>
              <a:rPr lang="en-GB" sz="1800" dirty="0" err="1"/>
              <a:t>Avenda</a:t>
            </a:r>
            <a:r>
              <a:rPr lang="en-GB" sz="1800" dirty="0"/>
              <a:t> </a:t>
            </a:r>
            <a:r>
              <a:rPr lang="en-GB" sz="1800" dirty="0" err="1"/>
              <a:t>tarafından</a:t>
            </a:r>
            <a:r>
              <a:rPr lang="en-GB" sz="1800" dirty="0"/>
              <a:t> </a:t>
            </a:r>
            <a:r>
              <a:rPr lang="en-GB" sz="1800" dirty="0" err="1"/>
              <a:t>ticarileştirilen</a:t>
            </a:r>
            <a:r>
              <a:rPr lang="en-GB" sz="1800" dirty="0"/>
              <a:t> </a:t>
            </a:r>
            <a:r>
              <a:rPr lang="en-GB" sz="1800" dirty="0" err="1"/>
              <a:t>krom</a:t>
            </a:r>
            <a:r>
              <a:rPr lang="en-GB" sz="1800" dirty="0"/>
              <a:t> </a:t>
            </a:r>
            <a:r>
              <a:rPr lang="en-GB" sz="1800" dirty="0" err="1"/>
              <a:t>içermeyen</a:t>
            </a:r>
            <a:r>
              <a:rPr lang="en-GB" sz="1800" dirty="0"/>
              <a:t> </a:t>
            </a:r>
            <a:r>
              <a:rPr lang="en-GB" sz="1800" dirty="0" err="1"/>
              <a:t>bir</a:t>
            </a:r>
            <a:r>
              <a:rPr lang="en-GB" sz="1800" dirty="0"/>
              <a:t> </a:t>
            </a:r>
            <a:r>
              <a:rPr lang="en-GB" sz="1800" dirty="0" err="1"/>
              <a:t>deridir</a:t>
            </a:r>
            <a:r>
              <a:rPr lang="en-GB" sz="1800" dirty="0"/>
              <a:t>.
</a:t>
            </a:r>
            <a:r>
              <a:rPr lang="en-GB" sz="1800" dirty="0" err="1"/>
              <a:t>Zeology</a:t>
            </a:r>
            <a:r>
              <a:rPr lang="en-GB" sz="1800" dirty="0"/>
              <a:t> </a:t>
            </a:r>
            <a:r>
              <a:rPr lang="en-GB" sz="1800" dirty="0" err="1"/>
              <a:t>tabaklanmış</a:t>
            </a:r>
            <a:r>
              <a:rPr lang="en-GB" sz="1800" dirty="0"/>
              <a:t> </a:t>
            </a:r>
            <a:r>
              <a:rPr lang="en-GB" sz="1800" dirty="0" err="1"/>
              <a:t>deri</a:t>
            </a:r>
            <a:r>
              <a:rPr lang="en-GB" sz="1800" dirty="0"/>
              <a:t> - Deri </a:t>
            </a:r>
            <a:r>
              <a:rPr lang="en-GB" sz="1800" dirty="0" err="1"/>
              <a:t>tabaklama</a:t>
            </a:r>
            <a:r>
              <a:rPr lang="en-GB" sz="1800" dirty="0"/>
              <a:t> </a:t>
            </a:r>
            <a:r>
              <a:rPr lang="en-GB" sz="1800" dirty="0" err="1"/>
              <a:t>maddesi</a:t>
            </a:r>
            <a:r>
              <a:rPr lang="en-GB" sz="1800" dirty="0"/>
              <a:t> </a:t>
            </a:r>
            <a:r>
              <a:rPr lang="en-GB" sz="1800" dirty="0" err="1"/>
              <a:t>olan</a:t>
            </a:r>
            <a:r>
              <a:rPr lang="en-GB" sz="1800" dirty="0"/>
              <a:t> </a:t>
            </a:r>
            <a:r>
              <a:rPr lang="en-GB" sz="1800" dirty="0" err="1"/>
              <a:t>Zeology</a:t>
            </a:r>
            <a:r>
              <a:rPr lang="en-GB" sz="1800" dirty="0"/>
              <a:t>, </a:t>
            </a:r>
            <a:r>
              <a:rPr lang="en-GB" sz="1800" dirty="0" err="1"/>
              <a:t>krom</a:t>
            </a:r>
            <a:r>
              <a:rPr lang="en-GB" sz="1800" dirty="0"/>
              <a:t>, </a:t>
            </a:r>
            <a:r>
              <a:rPr lang="en-GB" sz="1800" dirty="0" err="1"/>
              <a:t>ağır</a:t>
            </a:r>
            <a:r>
              <a:rPr lang="en-GB" sz="1800" dirty="0"/>
              <a:t> metal ve </a:t>
            </a:r>
            <a:r>
              <a:rPr lang="en-GB" sz="1800" dirty="0" err="1"/>
              <a:t>aldehit</a:t>
            </a:r>
            <a:r>
              <a:rPr lang="en-GB" sz="1800" dirty="0"/>
              <a:t> </a:t>
            </a:r>
            <a:r>
              <a:rPr lang="en-GB" sz="1800" dirty="0" err="1"/>
              <a:t>içermez</a:t>
            </a:r>
            <a:r>
              <a:rPr lang="en-GB" sz="1800" dirty="0"/>
              <a:t> ve </a:t>
            </a:r>
            <a:r>
              <a:rPr lang="en-GB" sz="1800" dirty="0" err="1"/>
              <a:t>deri</a:t>
            </a:r>
            <a:r>
              <a:rPr lang="en-GB" sz="1800" dirty="0"/>
              <a:t> </a:t>
            </a:r>
            <a:r>
              <a:rPr lang="en-GB" sz="1800" dirty="0" err="1"/>
              <a:t>performansından</a:t>
            </a:r>
            <a:r>
              <a:rPr lang="en-GB" sz="1800" dirty="0"/>
              <a:t> </a:t>
            </a:r>
            <a:r>
              <a:rPr lang="en-GB" sz="1800" dirty="0" err="1"/>
              <a:t>ödün</a:t>
            </a:r>
            <a:r>
              <a:rPr lang="en-GB" sz="1800" dirty="0"/>
              <a:t> </a:t>
            </a:r>
            <a:r>
              <a:rPr lang="en-GB" sz="1800" dirty="0" err="1"/>
              <a:t>vermez</a:t>
            </a:r>
            <a:r>
              <a:rPr lang="en-GB" sz="1800" dirty="0"/>
              <a:t>. </a:t>
            </a:r>
            <a:r>
              <a:rPr lang="en-GB" sz="1800" dirty="0" err="1"/>
              <a:t>Zeo</a:t>
            </a:r>
            <a:r>
              <a:rPr lang="en-GB" sz="1800" dirty="0"/>
              <a:t> </a:t>
            </a:r>
            <a:r>
              <a:rPr lang="en-GB" sz="1800" dirty="0" err="1"/>
              <a:t>White'ın</a:t>
            </a:r>
            <a:r>
              <a:rPr lang="en-GB" sz="1800" dirty="0"/>
              <a:t> </a:t>
            </a:r>
            <a:r>
              <a:rPr lang="en-GB" sz="1800" dirty="0" err="1"/>
              <a:t>parlak</a:t>
            </a:r>
            <a:r>
              <a:rPr lang="en-GB" sz="1800" dirty="0"/>
              <a:t> </a:t>
            </a:r>
            <a:r>
              <a:rPr lang="en-GB" sz="1800" dirty="0" err="1"/>
              <a:t>beyaz</a:t>
            </a:r>
            <a:r>
              <a:rPr lang="en-GB" sz="1800" dirty="0"/>
              <a:t> </a:t>
            </a:r>
            <a:r>
              <a:rPr lang="en-GB" sz="1800" dirty="0" err="1"/>
              <a:t>rengi</a:t>
            </a:r>
            <a:r>
              <a:rPr lang="en-GB" sz="1800" dirty="0"/>
              <a:t>, </a:t>
            </a:r>
            <a:r>
              <a:rPr lang="en-GB" sz="1800" dirty="0" err="1"/>
              <a:t>beyaz</a:t>
            </a:r>
            <a:r>
              <a:rPr lang="en-GB" sz="1800" dirty="0"/>
              <a:t> </a:t>
            </a:r>
            <a:r>
              <a:rPr lang="en-GB" sz="1800" dirty="0" err="1"/>
              <a:t>deri</a:t>
            </a:r>
            <a:r>
              <a:rPr lang="en-GB" sz="1800" dirty="0"/>
              <a:t> ve </a:t>
            </a:r>
            <a:r>
              <a:rPr lang="en-GB" sz="1800" dirty="0" err="1"/>
              <a:t>daha</a:t>
            </a:r>
            <a:r>
              <a:rPr lang="en-GB" sz="1800" dirty="0"/>
              <a:t> </a:t>
            </a:r>
            <a:r>
              <a:rPr lang="en-GB" sz="1800" dirty="0" err="1"/>
              <a:t>önce</a:t>
            </a:r>
            <a:r>
              <a:rPr lang="en-GB" sz="1800" dirty="0"/>
              <a:t> </a:t>
            </a:r>
            <a:r>
              <a:rPr lang="en-GB" sz="1800" dirty="0" err="1"/>
              <a:t>hiç</a:t>
            </a:r>
            <a:r>
              <a:rPr lang="en-GB" sz="1800" dirty="0"/>
              <a:t> </a:t>
            </a:r>
            <a:r>
              <a:rPr lang="en-GB" sz="1800" dirty="0" err="1"/>
              <a:t>olmadığı</a:t>
            </a:r>
            <a:r>
              <a:rPr lang="en-GB" sz="1800" dirty="0"/>
              <a:t> </a:t>
            </a:r>
            <a:r>
              <a:rPr lang="en-GB" sz="1800" dirty="0" err="1"/>
              <a:t>kadar</a:t>
            </a:r>
            <a:r>
              <a:rPr lang="en-GB" sz="1800" dirty="0"/>
              <a:t> </a:t>
            </a:r>
            <a:r>
              <a:rPr lang="en-GB" sz="1800" dirty="0" err="1"/>
              <a:t>açık</a:t>
            </a:r>
            <a:r>
              <a:rPr lang="en-GB" sz="1800" dirty="0"/>
              <a:t> ve </a:t>
            </a:r>
            <a:r>
              <a:rPr lang="en-GB" sz="1800" dirty="0" err="1"/>
              <a:t>parlak</a:t>
            </a:r>
            <a:r>
              <a:rPr lang="en-GB" sz="1800" dirty="0"/>
              <a:t> </a:t>
            </a:r>
            <a:r>
              <a:rPr lang="en-GB" sz="1800" dirty="0" err="1"/>
              <a:t>renkler</a:t>
            </a:r>
            <a:r>
              <a:rPr lang="en-GB" sz="1800" dirty="0"/>
              <a:t> </a:t>
            </a:r>
            <a:r>
              <a:rPr lang="en-GB" sz="1800" dirty="0" err="1"/>
              <a:t>sağlar</a:t>
            </a:r>
            <a:r>
              <a:rPr lang="en-GB" sz="1800" dirty="0"/>
              <a:t>.</a:t>
            </a:r>
            <a:endParaRPr dirty="0"/>
          </a:p>
        </p:txBody>
      </p:sp>
      <p:sp>
        <p:nvSpPr>
          <p:cNvPr id="263" name="Google Shape;263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Tekstil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malzemeleri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ipliklerde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dokumada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gelecek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nesillerde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dönüştürülmeye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yatkın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malzemeleri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ifade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eder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
Bu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malzemeler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esasen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doğal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kökenli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bitkisel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hayvansal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veya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mineral),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kimyasal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kökenli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doğal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sentetik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polimerlerden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elde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edilen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veya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metalurjik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kökenli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metalurji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teknolojisi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inorganik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maddelerden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elde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edilen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her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türlü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elyaftır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
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Sürdürülebilir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tekstiller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sentetikler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çevre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dostu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olmalı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sosyal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çevresel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kaliteye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saygı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göstermeli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kirlilik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seviyesini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önlemeli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veya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kontrol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etmelidir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Ek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olarak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üretim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ekolojisini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insan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ekolojisine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bağlayan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Kısıtlı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Madde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Listelerini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RSL'ler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dikkate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almalıdır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Kısıtlanmış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Maddeler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Listeleri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kimyasalların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daha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güvenli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kullanımını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malzemelerin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daha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temiz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üretiminin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doğrulanmasını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teşvik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eder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
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Daha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düşük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çevresel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etkiye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sahip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ayakkabılar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geliştirmek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üretmek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için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tekstil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sentetik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malzemeleri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seçmek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için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bazı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önerilere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uyulmalıdır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zitiv titlu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ine cu legendă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vertical și titlu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u vertical și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u și conținu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 título">
  <p:cSld name="Só título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>
            <a:spLocks noGrp="1"/>
          </p:cNvSpPr>
          <p:nvPr>
            <p:ph type="body" idx="1"/>
          </p:nvPr>
        </p:nvSpPr>
        <p:spPr>
          <a:xfrm>
            <a:off x="864486" y="1328739"/>
            <a:ext cx="10518947" cy="595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2"/>
          </p:nvPr>
        </p:nvSpPr>
        <p:spPr>
          <a:xfrm>
            <a:off x="864486" y="2211572"/>
            <a:ext cx="10518947" cy="3530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tet secțiune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uă tipuri de conținu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ție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ar titlu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completat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ținut cu legendă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3.jpg"/><Relationship Id="rId7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 l="28195" t="856" r="29321" b="-855"/>
          <a:stretch/>
        </p:blipFill>
        <p:spPr>
          <a:xfrm>
            <a:off x="1" y="-1"/>
            <a:ext cx="5254752" cy="696868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5711735" y="195382"/>
            <a:ext cx="6097554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GB" sz="1600" dirty="0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rPr>
              <a:t>SHOEDES – </a:t>
            </a:r>
            <a:r>
              <a:rPr lang="en-GB" sz="1600" dirty="0" err="1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rPr>
              <a:t>Döngüsel</a:t>
            </a:r>
            <a:r>
              <a:rPr lang="en-GB" sz="1600" dirty="0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GB" sz="1600" dirty="0" err="1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rPr>
              <a:t>ekonominin</a:t>
            </a:r>
            <a:r>
              <a:rPr lang="en-GB" sz="1600" dirty="0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GB" sz="1600" dirty="0" err="1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rPr>
              <a:t>ortaya</a:t>
            </a:r>
            <a:r>
              <a:rPr lang="en-GB" sz="1600" dirty="0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GB" sz="1600" dirty="0" err="1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rPr>
              <a:t>çıkan</a:t>
            </a:r>
            <a:r>
              <a:rPr lang="en-GB" sz="1600" dirty="0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GB" sz="1600" dirty="0" err="1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rPr>
              <a:t>taleplerine</a:t>
            </a:r>
            <a:r>
              <a:rPr lang="en-GB" sz="1600" dirty="0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GB" sz="1600" dirty="0" err="1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rPr>
              <a:t>uygun</a:t>
            </a:r>
            <a:r>
              <a:rPr lang="en-GB" sz="1600" dirty="0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GB" sz="1600" dirty="0" err="1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rPr>
              <a:t>sürdürülebilir</a:t>
            </a:r>
            <a:r>
              <a:rPr lang="en-GB" sz="1600" dirty="0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GB" sz="1600" dirty="0" err="1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rPr>
              <a:t>ürünler</a:t>
            </a:r>
            <a:r>
              <a:rPr lang="en-GB" sz="1600" dirty="0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GB" sz="1600" dirty="0" err="1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rPr>
              <a:t>için</a:t>
            </a:r>
            <a:r>
              <a:rPr lang="en-GB" sz="1600" dirty="0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rPr>
              <a:t> yeni </a:t>
            </a:r>
            <a:r>
              <a:rPr lang="en-GB" sz="1600" dirty="0" err="1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rPr>
              <a:t>ayakkabı</a:t>
            </a:r>
            <a:r>
              <a:rPr lang="en-GB" sz="1600" dirty="0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GB" sz="1600" dirty="0" err="1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rPr>
              <a:t>tasarımcısı</a:t>
            </a:r>
            <a:r>
              <a:rPr lang="en-GB" sz="1600" dirty="0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GB" sz="1600" dirty="0" err="1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rPr>
              <a:t>nitelikleri</a:t>
            </a:r>
            <a:r>
              <a:rPr lang="en-GB" sz="1600" dirty="0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rPr>
              <a:t>
</a:t>
            </a:r>
            <a:endParaRPr sz="1600" b="0" i="0" u="none" strike="noStrike" cap="none" dirty="0">
              <a:solidFill>
                <a:srgbClr val="2D5693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5518484" y="1524063"/>
            <a:ext cx="629080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GB" sz="3200" b="1" dirty="0">
                <a:latin typeface="Josefin Sans"/>
                <a:ea typeface="Josefin Sans"/>
                <a:cs typeface="Josefin Sans"/>
                <a:sym typeface="Josefin Sans"/>
              </a:rPr>
              <a:t>ULO 3. DÖNGÜSEL EKONOMİ İÇİN AYAKKABI ÜRÜN TASARIMI</a:t>
            </a:r>
            <a:endParaRPr sz="3200" b="1" i="0" u="none" strike="noStrike" cap="none" dirty="0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5711735" y="6209914"/>
            <a:ext cx="6503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1800" b="1" dirty="0">
                <a:latin typeface="Josefin Sans"/>
                <a:ea typeface="Josefin Sans"/>
                <a:cs typeface="Josefin Sans"/>
                <a:sym typeface="Josefin Sans"/>
              </a:rPr>
              <a:t>GELIŞTIRICI ORTAK: TUIASI - 
GHEORGHE ASACHI IASI TEKNIK ÜNIVERSITESI</a:t>
            </a:r>
            <a:endParaRPr sz="1800" b="1" dirty="0"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382711" y="207884"/>
            <a:ext cx="457853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>
                <a:solidFill>
                  <a:srgbClr val="E9C73B"/>
                </a:solidFill>
                <a:latin typeface="Arimo"/>
                <a:ea typeface="Arimo"/>
                <a:cs typeface="Arimo"/>
                <a:sym typeface="Arimo"/>
              </a:rPr>
              <a:t>Project number 2021-1-TR01-KA220-VET-000028186</a:t>
            </a:r>
            <a:endParaRPr sz="1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97" name="Google Shape;97;p1"/>
          <p:cNvPicPr preferRelativeResize="0"/>
          <p:nvPr/>
        </p:nvPicPr>
        <p:blipFill rotWithShape="1">
          <a:blip r:embed="rId4">
            <a:alphaModFix/>
          </a:blip>
          <a:srcRect r="44462" b="-212"/>
          <a:stretch/>
        </p:blipFill>
        <p:spPr>
          <a:xfrm>
            <a:off x="1318955" y="6164163"/>
            <a:ext cx="2706042" cy="62757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"/>
          <p:cNvSpPr txBox="1"/>
          <p:nvPr/>
        </p:nvSpPr>
        <p:spPr>
          <a:xfrm>
            <a:off x="5711735" y="4096819"/>
            <a:ext cx="6097554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GB" sz="2400" b="1" dirty="0">
                <a:solidFill>
                  <a:srgbClr val="2D5693"/>
                </a:solidFill>
                <a:latin typeface="Josefin Sans"/>
                <a:ea typeface="Josefin Sans"/>
                <a:cs typeface="Josefin Sans"/>
                <a:sym typeface="Josefin Sans"/>
              </a:rPr>
              <a:t>Ders 3.4
</a:t>
            </a:r>
            <a:r>
              <a:rPr lang="en-GB" sz="2400" b="1" dirty="0" err="1">
                <a:solidFill>
                  <a:srgbClr val="C00000"/>
                </a:solidFill>
                <a:latin typeface="Josefin Sans"/>
                <a:ea typeface="Josefin Sans"/>
                <a:cs typeface="Josefin Sans"/>
                <a:sym typeface="Josefin Sans"/>
              </a:rPr>
              <a:t>Çevre</a:t>
            </a:r>
            <a:r>
              <a:rPr lang="en-GB" sz="2400" b="1" dirty="0">
                <a:solidFill>
                  <a:srgbClr val="C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Josefin Sans"/>
                <a:ea typeface="Josefin Sans"/>
                <a:cs typeface="Josefin Sans"/>
                <a:sym typeface="Josefin Sans"/>
              </a:rPr>
              <a:t>dostu</a:t>
            </a:r>
            <a:r>
              <a:rPr lang="en-GB" sz="2400" b="1" dirty="0">
                <a:solidFill>
                  <a:srgbClr val="C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Josefin Sans"/>
                <a:ea typeface="Josefin Sans"/>
                <a:cs typeface="Josefin Sans"/>
                <a:sym typeface="Josefin Sans"/>
              </a:rPr>
              <a:t>ayakkabılar</a:t>
            </a:r>
            <a:r>
              <a:rPr lang="en-GB" sz="2400" b="1" dirty="0">
                <a:solidFill>
                  <a:srgbClr val="C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Josefin Sans"/>
                <a:ea typeface="Josefin Sans"/>
                <a:cs typeface="Josefin Sans"/>
                <a:sym typeface="Josefin Sans"/>
              </a:rPr>
              <a:t>için</a:t>
            </a:r>
            <a:r>
              <a:rPr lang="en-GB" sz="2400" b="1" dirty="0">
                <a:solidFill>
                  <a:srgbClr val="C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Josefin Sans"/>
                <a:ea typeface="Josefin Sans"/>
                <a:cs typeface="Josefin Sans"/>
                <a:sym typeface="Josefin Sans"/>
              </a:rPr>
              <a:t>sürdürülebilir</a:t>
            </a:r>
            <a:r>
              <a:rPr lang="en-GB" sz="2400" b="1" dirty="0">
                <a:solidFill>
                  <a:srgbClr val="C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Josefin Sans"/>
                <a:ea typeface="Josefin Sans"/>
                <a:cs typeface="Josefin Sans"/>
                <a:sym typeface="Josefin Sans"/>
              </a:rPr>
              <a:t>malzeme</a:t>
            </a:r>
            <a:r>
              <a:rPr lang="en-GB" sz="2400" b="1" dirty="0">
                <a:solidFill>
                  <a:srgbClr val="C00000"/>
                </a:solidFill>
                <a:latin typeface="Josefin Sans"/>
                <a:ea typeface="Josefin Sans"/>
                <a:cs typeface="Josefin Sans"/>
                <a:sym typeface="Josefin Sans"/>
              </a:rPr>
              <a:t> ve </a:t>
            </a:r>
            <a:r>
              <a:rPr lang="en-GB" sz="2400" b="1" dirty="0" err="1">
                <a:solidFill>
                  <a:srgbClr val="C00000"/>
                </a:solidFill>
                <a:latin typeface="Josefin Sans"/>
                <a:ea typeface="Josefin Sans"/>
                <a:cs typeface="Josefin Sans"/>
                <a:sym typeface="Josefin Sans"/>
              </a:rPr>
              <a:t>teknolojilerin</a:t>
            </a:r>
            <a:r>
              <a:rPr lang="en-GB" sz="2400" b="1" dirty="0">
                <a:solidFill>
                  <a:srgbClr val="C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Josefin Sans"/>
                <a:ea typeface="Josefin Sans"/>
                <a:cs typeface="Josefin Sans"/>
                <a:sym typeface="Josefin Sans"/>
              </a:rPr>
              <a:t>seçilmesi</a:t>
            </a:r>
            <a:endParaRPr sz="2400" b="1" dirty="0">
              <a:solidFill>
                <a:srgbClr val="C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0"/>
          <p:cNvSpPr/>
          <p:nvPr/>
        </p:nvSpPr>
        <p:spPr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0" name="Google Shape;320;p10"/>
          <p:cNvGrpSpPr/>
          <p:nvPr/>
        </p:nvGrpSpPr>
        <p:grpSpPr>
          <a:xfrm>
            <a:off x="790491" y="739815"/>
            <a:ext cx="5708817" cy="5708817"/>
            <a:chOff x="1615991" y="565"/>
            <a:chExt cx="5708817" cy="5708817"/>
          </a:xfrm>
        </p:grpSpPr>
        <p:sp>
          <p:nvSpPr>
            <p:cNvPr id="321" name="Google Shape;321;p10"/>
            <p:cNvSpPr/>
            <p:nvPr/>
          </p:nvSpPr>
          <p:spPr>
            <a:xfrm>
              <a:off x="2886781" y="1271355"/>
              <a:ext cx="3167236" cy="3167236"/>
            </a:xfrm>
            <a:prstGeom prst="ellipse">
              <a:avLst/>
            </a:prstGeom>
            <a:solidFill>
              <a:schemeClr val="accent4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0"/>
            <p:cNvSpPr txBox="1"/>
            <p:nvPr/>
          </p:nvSpPr>
          <p:spPr>
            <a:xfrm>
              <a:off x="3350612" y="1735186"/>
              <a:ext cx="2239574" cy="22395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Clr>
                  <a:schemeClr val="dk1"/>
                </a:buClr>
                <a:buSzPts val="2000"/>
              </a:pPr>
              <a:r>
                <a:rPr lang="en-GB" sz="20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Çevre</a:t>
              </a:r>
              <a:r>
                <a:rPr lang="en-GB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dostu</a:t>
              </a:r>
              <a:r>
                <a:rPr lang="en-GB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elyaflar</a:t>
              </a:r>
              <a:r>
                <a:rPr lang="en-GB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ve proses</a:t>
              </a:r>
              <a:endParaRPr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3678590" y="565"/>
              <a:ext cx="1583618" cy="1583618"/>
            </a:xfrm>
            <a:prstGeom prst="ellipse">
              <a:avLst/>
            </a:prstGeom>
            <a:solidFill>
              <a:schemeClr val="accent4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0"/>
            <p:cNvSpPr txBox="1"/>
            <p:nvPr/>
          </p:nvSpPr>
          <p:spPr>
            <a:xfrm>
              <a:off x="3910505" y="232480"/>
              <a:ext cx="1119788" cy="11197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Clr>
                  <a:schemeClr val="dk1"/>
                </a:buClr>
                <a:buSzPts val="2000"/>
              </a:pPr>
              <a:r>
                <a:rPr lang="en-GB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Deniz </a:t>
              </a:r>
              <a:r>
                <a:rPr lang="en-GB" sz="20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hücresi</a:t>
              </a:r>
              <a:endParaRPr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5137068" y="604686"/>
              <a:ext cx="1583618" cy="1583618"/>
            </a:xfrm>
            <a:prstGeom prst="ellipse">
              <a:avLst/>
            </a:prstGeom>
            <a:solidFill>
              <a:schemeClr val="accent4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0"/>
            <p:cNvSpPr txBox="1"/>
            <p:nvPr/>
          </p:nvSpPr>
          <p:spPr>
            <a:xfrm>
              <a:off x="5368983" y="836601"/>
              <a:ext cx="1119788" cy="11197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GB" sz="20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Lenpur</a:t>
              </a:r>
              <a:endParaRPr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>
              <a:off x="5741190" y="2063164"/>
              <a:ext cx="1583618" cy="1583618"/>
            </a:xfrm>
            <a:prstGeom prst="ellipse">
              <a:avLst/>
            </a:prstGeom>
            <a:solidFill>
              <a:schemeClr val="accent4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0"/>
            <p:cNvSpPr txBox="1"/>
            <p:nvPr/>
          </p:nvSpPr>
          <p:spPr>
            <a:xfrm>
              <a:off x="5973105" y="2295079"/>
              <a:ext cx="1119788" cy="11197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Clr>
                  <a:schemeClr val="dk1"/>
                </a:buClr>
                <a:buSzPts val="2000"/>
              </a:pPr>
              <a:r>
                <a:rPr lang="en-GB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Soya </a:t>
              </a:r>
              <a:r>
                <a:rPr lang="en-GB" sz="20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İpek</a:t>
              </a:r>
              <a:endParaRPr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0"/>
            <p:cNvSpPr/>
            <p:nvPr/>
          </p:nvSpPr>
          <p:spPr>
            <a:xfrm>
              <a:off x="5137068" y="3521642"/>
              <a:ext cx="1583618" cy="1583618"/>
            </a:xfrm>
            <a:prstGeom prst="ellipse">
              <a:avLst/>
            </a:prstGeom>
            <a:solidFill>
              <a:schemeClr val="accent4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0"/>
            <p:cNvSpPr txBox="1"/>
            <p:nvPr/>
          </p:nvSpPr>
          <p:spPr>
            <a:xfrm>
              <a:off x="5368983" y="3753557"/>
              <a:ext cx="1119788" cy="11197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Clr>
                  <a:schemeClr val="dk1"/>
                </a:buClr>
                <a:buSzPts val="2000"/>
              </a:pPr>
              <a:r>
                <a:rPr lang="en-GB" sz="20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Organik</a:t>
              </a:r>
              <a:r>
                <a:rPr lang="en-GB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pamuk</a:t>
              </a:r>
              <a:endParaRPr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3678590" y="4125764"/>
              <a:ext cx="1583618" cy="1583618"/>
            </a:xfrm>
            <a:prstGeom prst="ellipse">
              <a:avLst/>
            </a:prstGeom>
            <a:solidFill>
              <a:schemeClr val="accent4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0"/>
            <p:cNvSpPr txBox="1"/>
            <p:nvPr/>
          </p:nvSpPr>
          <p:spPr>
            <a:xfrm>
              <a:off x="3910505" y="4357679"/>
              <a:ext cx="1119788" cy="11197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Clr>
                  <a:schemeClr val="dk1"/>
                </a:buClr>
                <a:buSzPts val="2000"/>
              </a:pPr>
              <a:r>
                <a:rPr lang="en-GB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Geri </a:t>
              </a:r>
              <a:r>
                <a:rPr lang="en-GB" sz="20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dönüştürülmüş</a:t>
              </a:r>
              <a:r>
                <a:rPr lang="en-GB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polyester</a:t>
              </a:r>
              <a:endParaRPr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2220112" y="3521642"/>
              <a:ext cx="1583618" cy="1583618"/>
            </a:xfrm>
            <a:prstGeom prst="ellipse">
              <a:avLst/>
            </a:prstGeom>
            <a:solidFill>
              <a:schemeClr val="accent4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0"/>
            <p:cNvSpPr txBox="1"/>
            <p:nvPr/>
          </p:nvSpPr>
          <p:spPr>
            <a:xfrm>
              <a:off x="2452027" y="3753557"/>
              <a:ext cx="1119788" cy="11197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Clr>
                  <a:schemeClr val="dk1"/>
                </a:buClr>
                <a:buSzPts val="2000"/>
              </a:pPr>
              <a:r>
                <a:rPr lang="en-GB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Soya </a:t>
              </a:r>
              <a:r>
                <a:rPr lang="en-GB" sz="20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kaşmir</a:t>
              </a:r>
              <a:r>
                <a:rPr lang="en-GB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/</a:t>
              </a:r>
              <a:r>
                <a:rPr lang="en-GB" sz="20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ipek</a:t>
              </a:r>
              <a:endParaRPr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1615991" y="2063164"/>
              <a:ext cx="1583618" cy="1583618"/>
            </a:xfrm>
            <a:prstGeom prst="ellipse">
              <a:avLst/>
            </a:prstGeom>
            <a:solidFill>
              <a:schemeClr val="accent4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0"/>
            <p:cNvSpPr txBox="1"/>
            <p:nvPr/>
          </p:nvSpPr>
          <p:spPr>
            <a:xfrm>
              <a:off x="1847906" y="2295079"/>
              <a:ext cx="1119788" cy="11197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Clr>
                  <a:schemeClr val="dk1"/>
                </a:buClr>
                <a:buSzPts val="2000"/>
              </a:pPr>
              <a:r>
                <a:rPr lang="en-GB" sz="20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Organik</a:t>
              </a:r>
              <a:r>
                <a:rPr lang="en-GB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Yün</a:t>
              </a:r>
              <a:endParaRPr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10"/>
            <p:cNvSpPr/>
            <p:nvPr/>
          </p:nvSpPr>
          <p:spPr>
            <a:xfrm>
              <a:off x="2220112" y="604686"/>
              <a:ext cx="1583618" cy="1583618"/>
            </a:xfrm>
            <a:prstGeom prst="ellipse">
              <a:avLst/>
            </a:prstGeom>
            <a:solidFill>
              <a:schemeClr val="accent4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0"/>
            <p:cNvSpPr txBox="1"/>
            <p:nvPr/>
          </p:nvSpPr>
          <p:spPr>
            <a:xfrm>
              <a:off x="2452027" y="836601"/>
              <a:ext cx="1119788" cy="11197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Clr>
                  <a:schemeClr val="dk1"/>
                </a:buClr>
                <a:buSzPts val="2000"/>
              </a:pPr>
              <a:r>
                <a:rPr lang="en-GB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EVO </a:t>
              </a:r>
              <a:r>
                <a:rPr lang="en-GB" sz="20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Fulgar</a:t>
              </a:r>
              <a:endParaRPr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9" name="Google Shape;339;p10"/>
          <p:cNvSpPr txBox="1"/>
          <p:nvPr/>
        </p:nvSpPr>
        <p:spPr>
          <a:xfrm>
            <a:off x="6874330" y="1767949"/>
            <a:ext cx="4963884" cy="444876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Genel </a:t>
            </a:r>
            <a:r>
              <a:rPr lang="en-GB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olarak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tekstil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üretimi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enerji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toksik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kimyasallar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toprak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GB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doğal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kaynaklar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dahil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olmak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üzere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çevresel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etkiye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sahiptir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tr-TR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>
              <a:lnSpc>
                <a:spcPct val="90000"/>
              </a:lnSpc>
              <a:buClr>
                <a:schemeClr val="dk1"/>
              </a:buClr>
              <a:buSzPts val="2400"/>
            </a:pPr>
            <a:endParaRPr lang="tr-TR" sz="2400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GB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Günümüzde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çevre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dostu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elyaflardan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prosesten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yeni </a:t>
            </a:r>
            <a:r>
              <a:rPr lang="en-GB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malzemeler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piyasaya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sürülmektedir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tr-TR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>
              <a:lnSpc>
                <a:spcPct val="90000"/>
              </a:lnSpc>
              <a:buClr>
                <a:schemeClr val="dk1"/>
              </a:buClr>
              <a:buSzPts val="2400"/>
            </a:pPr>
            <a:endParaRPr lang="tr-TR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 </a:t>
            </a:r>
            <a:r>
              <a:rPr lang="en-GB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seçimler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bile </a:t>
            </a:r>
            <a:r>
              <a:rPr lang="en-GB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kesin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değil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Bu </a:t>
            </a:r>
            <a:r>
              <a:rPr lang="en-GB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tür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kumaşlar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olumlu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değişimi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temsil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eder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ancak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dezavantajları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vardır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0" name="Google Shape;340;p10"/>
          <p:cNvGrpSpPr/>
          <p:nvPr/>
        </p:nvGrpSpPr>
        <p:grpSpPr>
          <a:xfrm flipH="1">
            <a:off x="2366228" y="96673"/>
            <a:ext cx="8439814" cy="890747"/>
            <a:chOff x="2977130" y="297492"/>
            <a:chExt cx="8439814" cy="890747"/>
          </a:xfrm>
        </p:grpSpPr>
        <p:pic>
          <p:nvPicPr>
            <p:cNvPr id="341" name="Google Shape;341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2977130" y="297492"/>
              <a:ext cx="917508" cy="8907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2" name="Google Shape;342;p10"/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/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SHOEDES –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Döngüsel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ekonominin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ortaya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çıkan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taleplerine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uygun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sürdürülebilir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ürünler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için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yeni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ayakkabı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tasarımcısı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nitelikleri</a:t>
              </a:r>
              <a:endParaRPr sz="1200" dirty="0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pic>
        <p:nvPicPr>
          <p:cNvPr id="343" name="Google Shape;343;p10"/>
          <p:cNvPicPr preferRelativeResize="0"/>
          <p:nvPr/>
        </p:nvPicPr>
        <p:blipFill rotWithShape="1">
          <a:blip r:embed="rId4">
            <a:alphaModFix/>
          </a:blip>
          <a:srcRect r="44462" b="-212"/>
          <a:stretch/>
        </p:blipFill>
        <p:spPr>
          <a:xfrm>
            <a:off x="10151706" y="6267389"/>
            <a:ext cx="1784643" cy="413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Google Shape;349;p11"/>
          <p:cNvGrpSpPr/>
          <p:nvPr/>
        </p:nvGrpSpPr>
        <p:grpSpPr>
          <a:xfrm flipH="1">
            <a:off x="2366228" y="96673"/>
            <a:ext cx="8439814" cy="890747"/>
            <a:chOff x="2977130" y="297492"/>
            <a:chExt cx="8439814" cy="890747"/>
          </a:xfrm>
        </p:grpSpPr>
        <p:pic>
          <p:nvPicPr>
            <p:cNvPr id="350" name="Google Shape;350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2977130" y="297492"/>
              <a:ext cx="917508" cy="8907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1" name="Google Shape;351;p11"/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/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SHOEDES –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Döngüsel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ekonominin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ortaya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çıkan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taleplerine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uygun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sürdürülebilir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ürünler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için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yeni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ayakkabı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tasarımcısı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nitelikleri</a:t>
              </a:r>
              <a:endParaRPr sz="1200" dirty="0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pic>
        <p:nvPicPr>
          <p:cNvPr id="352" name="Google Shape;352;p11"/>
          <p:cNvPicPr preferRelativeResize="0"/>
          <p:nvPr/>
        </p:nvPicPr>
        <p:blipFill rotWithShape="1">
          <a:blip r:embed="rId4">
            <a:alphaModFix/>
          </a:blip>
          <a:srcRect r="44462" b="-212"/>
          <a:stretch/>
        </p:blipFill>
        <p:spPr>
          <a:xfrm>
            <a:off x="10151706" y="6267389"/>
            <a:ext cx="1784643" cy="41389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1"/>
          <p:cNvSpPr txBox="1"/>
          <p:nvPr/>
        </p:nvSpPr>
        <p:spPr>
          <a:xfrm>
            <a:off x="765714" y="878173"/>
            <a:ext cx="9581574" cy="63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2A4C8C"/>
              </a:buClr>
              <a:buSzPts val="3200"/>
            </a:pPr>
            <a:r>
              <a:rPr lang="en-GB" sz="3200" b="1" dirty="0" err="1">
                <a:solidFill>
                  <a:srgbClr val="2A4C8C"/>
                </a:solidFill>
                <a:latin typeface="Josefin Sans"/>
                <a:ea typeface="Josefin Sans"/>
                <a:cs typeface="Josefin Sans"/>
                <a:sym typeface="Josefin Sans"/>
              </a:rPr>
              <a:t>Tabanlar</a:t>
            </a:r>
            <a:r>
              <a:rPr lang="en-GB" sz="3200" b="1" dirty="0">
                <a:solidFill>
                  <a:srgbClr val="2A4C8C"/>
                </a:solidFill>
                <a:latin typeface="Josefin Sans"/>
                <a:ea typeface="Josefin Sans"/>
                <a:cs typeface="Josefin Sans"/>
                <a:sym typeface="Josefin Sans"/>
              </a:rPr>
              <a:t> ve </a:t>
            </a:r>
            <a:r>
              <a:rPr lang="en-GB" sz="3200" b="1" dirty="0" err="1">
                <a:solidFill>
                  <a:srgbClr val="2A4C8C"/>
                </a:solidFill>
                <a:latin typeface="Josefin Sans"/>
                <a:ea typeface="Josefin Sans"/>
                <a:cs typeface="Josefin Sans"/>
                <a:sym typeface="Josefin Sans"/>
              </a:rPr>
              <a:t>Orta</a:t>
            </a:r>
            <a:r>
              <a:rPr lang="en-GB" sz="3200" b="1" dirty="0">
                <a:solidFill>
                  <a:srgbClr val="2A4C8C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GB" sz="3200" b="1" dirty="0" err="1">
                <a:solidFill>
                  <a:srgbClr val="2A4C8C"/>
                </a:solidFill>
                <a:latin typeface="Josefin Sans"/>
                <a:ea typeface="Josefin Sans"/>
                <a:cs typeface="Josefin Sans"/>
                <a:sym typeface="Josefin Sans"/>
              </a:rPr>
              <a:t>Tabanlar</a:t>
            </a:r>
            <a:r>
              <a:rPr lang="en-GB" sz="3200" b="1" dirty="0">
                <a:solidFill>
                  <a:srgbClr val="2A4C8C"/>
                </a:solidFill>
                <a:latin typeface="Josefin Sans"/>
                <a:ea typeface="Josefin Sans"/>
                <a:cs typeface="Josefin Sans"/>
                <a:sym typeface="Josefin Sans"/>
              </a:rPr>
              <a:t>: </a:t>
            </a:r>
            <a:r>
              <a:rPr lang="en-GB" sz="3200" b="1" dirty="0" err="1">
                <a:solidFill>
                  <a:srgbClr val="2A4C8C"/>
                </a:solidFill>
                <a:latin typeface="Josefin Sans"/>
                <a:ea typeface="Josefin Sans"/>
                <a:cs typeface="Josefin Sans"/>
                <a:sym typeface="Josefin Sans"/>
              </a:rPr>
              <a:t>Ayakkabılar</a:t>
            </a:r>
            <a:r>
              <a:rPr lang="en-GB" sz="3200" b="1" dirty="0">
                <a:solidFill>
                  <a:srgbClr val="2A4C8C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GB" sz="3200" b="1" dirty="0" err="1">
                <a:solidFill>
                  <a:srgbClr val="2A4C8C"/>
                </a:solidFill>
                <a:latin typeface="Josefin Sans"/>
                <a:ea typeface="Josefin Sans"/>
                <a:cs typeface="Josefin Sans"/>
                <a:sym typeface="Josefin Sans"/>
              </a:rPr>
              <a:t>için</a:t>
            </a:r>
            <a:r>
              <a:rPr lang="en-GB" sz="3200" b="1" dirty="0">
                <a:solidFill>
                  <a:srgbClr val="2A4C8C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GB" sz="3200" b="1" dirty="0" err="1">
                <a:solidFill>
                  <a:srgbClr val="2A4C8C"/>
                </a:solidFill>
                <a:latin typeface="Josefin Sans"/>
                <a:ea typeface="Josefin Sans"/>
                <a:cs typeface="Josefin Sans"/>
                <a:sym typeface="Josefin Sans"/>
              </a:rPr>
              <a:t>daha</a:t>
            </a:r>
            <a:r>
              <a:rPr lang="en-GB" sz="3200" b="1" dirty="0">
                <a:solidFill>
                  <a:srgbClr val="2A4C8C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GB" sz="3200" b="1" dirty="0" err="1">
                <a:solidFill>
                  <a:srgbClr val="2A4C8C"/>
                </a:solidFill>
                <a:latin typeface="Josefin Sans"/>
                <a:ea typeface="Josefin Sans"/>
                <a:cs typeface="Josefin Sans"/>
                <a:sym typeface="Josefin Sans"/>
              </a:rPr>
              <a:t>sürdürülebilir</a:t>
            </a:r>
            <a:r>
              <a:rPr lang="en-GB" sz="3200" b="1" dirty="0">
                <a:solidFill>
                  <a:srgbClr val="2A4C8C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GB" sz="3200" b="1" dirty="0" err="1">
                <a:solidFill>
                  <a:srgbClr val="2A4C8C"/>
                </a:solidFill>
                <a:latin typeface="Josefin Sans"/>
                <a:ea typeface="Josefin Sans"/>
                <a:cs typeface="Josefin Sans"/>
                <a:sym typeface="Josefin Sans"/>
              </a:rPr>
              <a:t>tabanlar</a:t>
            </a:r>
            <a:endParaRPr sz="3200" b="1" dirty="0">
              <a:solidFill>
                <a:srgbClr val="2A4C8C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grpSp>
        <p:nvGrpSpPr>
          <p:cNvPr id="354" name="Google Shape;354;p11"/>
          <p:cNvGrpSpPr/>
          <p:nvPr/>
        </p:nvGrpSpPr>
        <p:grpSpPr>
          <a:xfrm>
            <a:off x="859819" y="1875180"/>
            <a:ext cx="10291930" cy="4181096"/>
            <a:chOff x="352227" y="1914"/>
            <a:chExt cx="10291930" cy="4181096"/>
          </a:xfrm>
        </p:grpSpPr>
        <p:sp>
          <p:nvSpPr>
            <p:cNvPr id="355" name="Google Shape;355;p11"/>
            <p:cNvSpPr/>
            <p:nvPr/>
          </p:nvSpPr>
          <p:spPr>
            <a:xfrm>
              <a:off x="352227" y="1914"/>
              <a:ext cx="3216228" cy="1929736"/>
            </a:xfrm>
            <a:prstGeom prst="rect">
              <a:avLst/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1"/>
            <p:cNvSpPr txBox="1"/>
            <p:nvPr/>
          </p:nvSpPr>
          <p:spPr>
            <a:xfrm>
              <a:off x="352227" y="1914"/>
              <a:ext cx="3216228" cy="1929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Clr>
                  <a:schemeClr val="lt1"/>
                </a:buClr>
                <a:buSzPts val="2300"/>
              </a:pPr>
              <a:r>
                <a:rPr lang="en-GB" sz="23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Doğal</a:t>
              </a:r>
              <a:r>
                <a:rPr lang="en-GB" sz="23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ve </a:t>
              </a:r>
              <a:r>
                <a:rPr lang="en-GB" sz="23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yenilenebilir</a:t>
              </a:r>
              <a:r>
                <a:rPr lang="en-GB" sz="23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3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kaynaklardan</a:t>
              </a:r>
              <a:r>
                <a:rPr lang="en-GB" sz="23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3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elde</a:t>
              </a:r>
              <a:r>
                <a:rPr lang="en-GB" sz="23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3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edilen</a:t>
              </a:r>
              <a:r>
                <a:rPr lang="en-GB" sz="23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3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malzemelerin</a:t>
              </a:r>
              <a:r>
                <a:rPr lang="en-GB" sz="23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3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kullanımı</a:t>
              </a:r>
              <a:r>
                <a:rPr lang="en-GB" sz="23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;</a:t>
              </a:r>
              <a:endParaRPr sz="2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1"/>
            <p:cNvSpPr/>
            <p:nvPr/>
          </p:nvSpPr>
          <p:spPr>
            <a:xfrm>
              <a:off x="3890078" y="1914"/>
              <a:ext cx="3216228" cy="1929736"/>
            </a:xfrm>
            <a:prstGeom prst="rect">
              <a:avLst/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1"/>
            <p:cNvSpPr txBox="1"/>
            <p:nvPr/>
          </p:nvSpPr>
          <p:spPr>
            <a:xfrm>
              <a:off x="3890078" y="1914"/>
              <a:ext cx="3216228" cy="1929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Clr>
                  <a:schemeClr val="lt1"/>
                </a:buClr>
                <a:buSzPts val="2300"/>
              </a:pPr>
              <a:r>
                <a:rPr lang="en-GB" sz="23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Geri </a:t>
              </a:r>
              <a:r>
                <a:rPr lang="en-GB" sz="23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dönüştürülmüş</a:t>
              </a:r>
              <a:r>
                <a:rPr lang="en-GB" sz="23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ve/</a:t>
              </a:r>
              <a:r>
                <a:rPr lang="en-GB" sz="23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veya</a:t>
              </a:r>
              <a:r>
                <a:rPr lang="en-GB" sz="23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3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geri</a:t>
              </a:r>
              <a:r>
                <a:rPr lang="en-GB" sz="23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3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dönüştürülebilir</a:t>
              </a:r>
              <a:r>
                <a:rPr lang="en-GB" sz="23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3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polimerik</a:t>
              </a:r>
              <a:r>
                <a:rPr lang="en-GB" sz="23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3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malzemelerin</a:t>
              </a:r>
              <a:r>
                <a:rPr lang="en-GB" sz="23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3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kullanımı</a:t>
              </a:r>
              <a:r>
                <a:rPr lang="en-GB" sz="23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;</a:t>
              </a:r>
              <a:endParaRPr sz="2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1"/>
            <p:cNvSpPr/>
            <p:nvPr/>
          </p:nvSpPr>
          <p:spPr>
            <a:xfrm>
              <a:off x="7427929" y="1914"/>
              <a:ext cx="3216228" cy="1929736"/>
            </a:xfrm>
            <a:prstGeom prst="rect">
              <a:avLst/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1"/>
            <p:cNvSpPr txBox="1"/>
            <p:nvPr/>
          </p:nvSpPr>
          <p:spPr>
            <a:xfrm>
              <a:off x="7427929" y="1914"/>
              <a:ext cx="3216228" cy="1929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Clr>
                  <a:schemeClr val="lt1"/>
                </a:buClr>
                <a:buSzPts val="2300"/>
              </a:pPr>
              <a:r>
                <a:rPr lang="en-GB" sz="23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Biyolojik</a:t>
              </a:r>
              <a:r>
                <a:rPr lang="en-GB" sz="23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3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olarak</a:t>
              </a:r>
              <a:r>
                <a:rPr lang="en-GB" sz="23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3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parçalanabilen</a:t>
              </a:r>
              <a:r>
                <a:rPr lang="en-GB" sz="23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3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polimerlerin</a:t>
              </a:r>
              <a:r>
                <a:rPr lang="en-GB" sz="23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3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kullanımı</a:t>
              </a:r>
              <a:endParaRPr sz="2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1"/>
            <p:cNvSpPr/>
            <p:nvPr/>
          </p:nvSpPr>
          <p:spPr>
            <a:xfrm>
              <a:off x="352227" y="2253274"/>
              <a:ext cx="3216228" cy="1929736"/>
            </a:xfrm>
            <a:prstGeom prst="rect">
              <a:avLst/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1"/>
            <p:cNvSpPr txBox="1"/>
            <p:nvPr/>
          </p:nvSpPr>
          <p:spPr>
            <a:xfrm>
              <a:off x="352227" y="2253274"/>
              <a:ext cx="3216228" cy="1929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Clr>
                  <a:schemeClr val="lt1"/>
                </a:buClr>
                <a:buSzPts val="2300"/>
              </a:pPr>
              <a:r>
                <a:rPr lang="en-GB" sz="23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Tehlikeli</a:t>
              </a:r>
              <a:r>
                <a:rPr lang="en-GB" sz="23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ve </a:t>
              </a:r>
              <a:r>
                <a:rPr lang="en-GB" sz="23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kısıtlı</a:t>
              </a:r>
              <a:r>
                <a:rPr lang="en-GB" sz="23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3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maddelerin</a:t>
              </a:r>
              <a:r>
                <a:rPr lang="en-GB" sz="23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3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malzeme</a:t>
              </a:r>
              <a:r>
                <a:rPr lang="en-GB" sz="23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3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formülasyonundan</a:t>
              </a:r>
              <a:r>
                <a:rPr lang="en-GB" sz="23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3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en</a:t>
              </a:r>
              <a:r>
                <a:rPr lang="en-GB" sz="23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3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aza</a:t>
              </a:r>
              <a:r>
                <a:rPr lang="en-GB" sz="23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3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indirilmesi</a:t>
              </a:r>
              <a:r>
                <a:rPr lang="en-GB" sz="23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</a:t>
              </a:r>
              <a:r>
                <a:rPr lang="en-GB" sz="23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ortadan</a:t>
              </a:r>
              <a:r>
                <a:rPr lang="en-GB" sz="23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3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kaldırılması</a:t>
              </a:r>
              <a:r>
                <a:rPr lang="en-GB" sz="23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;</a:t>
              </a:r>
              <a:endParaRPr sz="2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1"/>
            <p:cNvSpPr/>
            <p:nvPr/>
          </p:nvSpPr>
          <p:spPr>
            <a:xfrm>
              <a:off x="3890078" y="2253274"/>
              <a:ext cx="3216228" cy="1929736"/>
            </a:xfrm>
            <a:prstGeom prst="rect">
              <a:avLst/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1"/>
            <p:cNvSpPr txBox="1"/>
            <p:nvPr/>
          </p:nvSpPr>
          <p:spPr>
            <a:xfrm>
              <a:off x="3890078" y="2253274"/>
              <a:ext cx="3216228" cy="1929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Clr>
                  <a:schemeClr val="lt1"/>
                </a:buClr>
                <a:buSzPts val="2300"/>
              </a:pPr>
              <a:r>
                <a:rPr lang="en-GB" sz="23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Dayanıklı</a:t>
              </a:r>
              <a:r>
                <a:rPr lang="en-GB" sz="23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ve </a:t>
              </a:r>
              <a:r>
                <a:rPr lang="en-GB" sz="23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hafif</a:t>
              </a:r>
              <a:r>
                <a:rPr lang="en-GB" sz="23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3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taban</a:t>
              </a:r>
              <a:r>
                <a:rPr lang="en-GB" sz="23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3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bileşenleri</a:t>
              </a:r>
              <a:r>
                <a:rPr lang="en-GB" sz="23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3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üretin</a:t>
              </a:r>
              <a:r>
                <a:rPr lang="en-GB" sz="23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;</a:t>
              </a:r>
              <a:endParaRPr sz="2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1"/>
            <p:cNvSpPr/>
            <p:nvPr/>
          </p:nvSpPr>
          <p:spPr>
            <a:xfrm>
              <a:off x="7427929" y="2253274"/>
              <a:ext cx="3216228" cy="1929736"/>
            </a:xfrm>
            <a:prstGeom prst="rect">
              <a:avLst/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1"/>
            <p:cNvSpPr txBox="1"/>
            <p:nvPr/>
          </p:nvSpPr>
          <p:spPr>
            <a:xfrm>
              <a:off x="7427929" y="2253274"/>
              <a:ext cx="3216228" cy="1929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Clr>
                  <a:schemeClr val="lt1"/>
                </a:buClr>
                <a:buSzPts val="2300"/>
              </a:pPr>
              <a:r>
                <a:rPr lang="en-GB" sz="23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Ayakkabıların</a:t>
              </a:r>
              <a:r>
                <a:rPr lang="en-GB" sz="23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3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kullanım</a:t>
              </a:r>
              <a:r>
                <a:rPr lang="en-GB" sz="23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3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ömrü</a:t>
              </a:r>
              <a:r>
                <a:rPr lang="en-GB" sz="23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3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boyunca</a:t>
              </a:r>
              <a:r>
                <a:rPr lang="en-GB" sz="23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3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bileşenlerin</a:t>
              </a:r>
              <a:r>
                <a:rPr lang="en-GB" sz="23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3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ayrılmasını</a:t>
              </a:r>
              <a:r>
                <a:rPr lang="en-GB" sz="23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3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kolaylaştıran</a:t>
              </a:r>
              <a:r>
                <a:rPr lang="en-GB" sz="23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yeni </a:t>
              </a:r>
              <a:r>
                <a:rPr lang="en-GB" sz="23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taban</a:t>
              </a:r>
              <a:r>
                <a:rPr lang="en-GB" sz="23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3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konseptleri</a:t>
              </a:r>
              <a:r>
                <a:rPr lang="en-GB" sz="23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2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Google Shape;372;p12"/>
          <p:cNvGrpSpPr/>
          <p:nvPr/>
        </p:nvGrpSpPr>
        <p:grpSpPr>
          <a:xfrm flipH="1">
            <a:off x="2366228" y="96673"/>
            <a:ext cx="8439814" cy="890747"/>
            <a:chOff x="2977130" y="297492"/>
            <a:chExt cx="8439814" cy="890747"/>
          </a:xfrm>
        </p:grpSpPr>
        <p:pic>
          <p:nvPicPr>
            <p:cNvPr id="373" name="Google Shape;373;p1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2977130" y="297492"/>
              <a:ext cx="917508" cy="8907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4" name="Google Shape;374;p12"/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/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SHOEDES –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Döngüsel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ekonominin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ortaya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çıkan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taleplerine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uygun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sürdürülebilir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ürünler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için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yeni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ayakkabı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tasarımcısı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nitelikleri</a:t>
              </a:r>
              <a:endParaRPr sz="1200" dirty="0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pic>
        <p:nvPicPr>
          <p:cNvPr id="375" name="Google Shape;375;p12"/>
          <p:cNvPicPr preferRelativeResize="0"/>
          <p:nvPr/>
        </p:nvPicPr>
        <p:blipFill rotWithShape="1">
          <a:blip r:embed="rId4">
            <a:alphaModFix/>
          </a:blip>
          <a:srcRect r="44462" b="-212"/>
          <a:stretch/>
        </p:blipFill>
        <p:spPr>
          <a:xfrm>
            <a:off x="10151706" y="6267389"/>
            <a:ext cx="1784643" cy="41389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2"/>
          <p:cNvSpPr txBox="1"/>
          <p:nvPr/>
        </p:nvSpPr>
        <p:spPr>
          <a:xfrm>
            <a:off x="765714" y="878173"/>
            <a:ext cx="10996386" cy="63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2A4C8C"/>
              </a:buClr>
              <a:buSzPts val="3200"/>
            </a:pPr>
            <a:r>
              <a:rPr lang="en-GB" sz="3200" b="1" dirty="0" err="1">
                <a:solidFill>
                  <a:srgbClr val="2A4C8C"/>
                </a:solidFill>
                <a:latin typeface="Josefin Sans"/>
                <a:ea typeface="Josefin Sans"/>
                <a:cs typeface="Josefin Sans"/>
                <a:sym typeface="Josefin Sans"/>
              </a:rPr>
              <a:t>Ayakkabı</a:t>
            </a:r>
            <a:r>
              <a:rPr lang="en-GB" sz="3200" b="1" dirty="0">
                <a:solidFill>
                  <a:srgbClr val="2A4C8C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GB" sz="3200" b="1" dirty="0" err="1">
                <a:solidFill>
                  <a:srgbClr val="2A4C8C"/>
                </a:solidFill>
                <a:latin typeface="Josefin Sans"/>
                <a:ea typeface="Josefin Sans"/>
                <a:cs typeface="Josefin Sans"/>
                <a:sym typeface="Josefin Sans"/>
              </a:rPr>
              <a:t>bileşenleri</a:t>
            </a:r>
            <a:r>
              <a:rPr lang="en-GB" sz="3200" b="1" dirty="0">
                <a:solidFill>
                  <a:srgbClr val="2A4C8C"/>
                </a:solidFill>
                <a:latin typeface="Josefin Sans"/>
                <a:ea typeface="Josefin Sans"/>
                <a:cs typeface="Josefin Sans"/>
                <a:sym typeface="Josefin Sans"/>
              </a:rPr>
              <a:t> ve </a:t>
            </a:r>
            <a:r>
              <a:rPr lang="en-GB" sz="3200" b="1" dirty="0" err="1">
                <a:solidFill>
                  <a:srgbClr val="2A4C8C"/>
                </a:solidFill>
                <a:latin typeface="Josefin Sans"/>
                <a:ea typeface="Josefin Sans"/>
                <a:cs typeface="Josefin Sans"/>
                <a:sym typeface="Josefin Sans"/>
              </a:rPr>
              <a:t>aksesuarları</a:t>
            </a:r>
            <a:r>
              <a:rPr lang="en-GB" sz="3200" b="1" dirty="0">
                <a:solidFill>
                  <a:srgbClr val="2A4C8C"/>
                </a:solidFill>
                <a:latin typeface="Josefin Sans"/>
                <a:ea typeface="Josefin Sans"/>
                <a:cs typeface="Josefin Sans"/>
                <a:sym typeface="Josefin Sans"/>
              </a:rPr>
              <a:t>. </a:t>
            </a:r>
            <a:r>
              <a:rPr lang="en-GB" sz="3200" b="1" dirty="0" err="1">
                <a:solidFill>
                  <a:srgbClr val="2A4C8C"/>
                </a:solidFill>
                <a:latin typeface="Josefin Sans"/>
                <a:ea typeface="Josefin Sans"/>
                <a:cs typeface="Josefin Sans"/>
                <a:sym typeface="Josefin Sans"/>
              </a:rPr>
              <a:t>Daha</a:t>
            </a:r>
            <a:r>
              <a:rPr lang="en-GB" sz="3200" b="1" dirty="0">
                <a:solidFill>
                  <a:srgbClr val="2A4C8C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GB" sz="3200" b="1" dirty="0" err="1">
                <a:solidFill>
                  <a:srgbClr val="2A4C8C"/>
                </a:solidFill>
                <a:latin typeface="Josefin Sans"/>
                <a:ea typeface="Josefin Sans"/>
                <a:cs typeface="Josefin Sans"/>
                <a:sym typeface="Josefin Sans"/>
              </a:rPr>
              <a:t>düşük</a:t>
            </a:r>
            <a:r>
              <a:rPr lang="en-GB" sz="3200" b="1" dirty="0">
                <a:solidFill>
                  <a:srgbClr val="2A4C8C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GB" sz="3200" b="1" dirty="0" err="1">
                <a:solidFill>
                  <a:srgbClr val="2A4C8C"/>
                </a:solidFill>
                <a:latin typeface="Josefin Sans"/>
                <a:ea typeface="Josefin Sans"/>
                <a:cs typeface="Josefin Sans"/>
                <a:sym typeface="Josefin Sans"/>
              </a:rPr>
              <a:t>çevresel</a:t>
            </a:r>
            <a:r>
              <a:rPr lang="en-GB" sz="3200" b="1" dirty="0">
                <a:solidFill>
                  <a:srgbClr val="2A4C8C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GB" sz="3200" b="1" dirty="0" err="1">
                <a:solidFill>
                  <a:srgbClr val="2A4C8C"/>
                </a:solidFill>
                <a:latin typeface="Josefin Sans"/>
                <a:ea typeface="Josefin Sans"/>
                <a:cs typeface="Josefin Sans"/>
                <a:sym typeface="Josefin Sans"/>
              </a:rPr>
              <a:t>etki</a:t>
            </a:r>
            <a:r>
              <a:rPr lang="en-GB" sz="3200" b="1" dirty="0">
                <a:solidFill>
                  <a:srgbClr val="2A4C8C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GB" sz="3200" b="1" dirty="0" err="1">
                <a:solidFill>
                  <a:srgbClr val="2A4C8C"/>
                </a:solidFill>
                <a:latin typeface="Josefin Sans"/>
                <a:ea typeface="Josefin Sans"/>
                <a:cs typeface="Josefin Sans"/>
                <a:sym typeface="Josefin Sans"/>
              </a:rPr>
              <a:t>için</a:t>
            </a:r>
            <a:r>
              <a:rPr lang="en-GB" sz="3200" b="1" dirty="0">
                <a:solidFill>
                  <a:srgbClr val="2A4C8C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GB" sz="3200" b="1" dirty="0" err="1">
                <a:solidFill>
                  <a:srgbClr val="2A4C8C"/>
                </a:solidFill>
                <a:latin typeface="Josefin Sans"/>
                <a:ea typeface="Josefin Sans"/>
                <a:cs typeface="Josefin Sans"/>
                <a:sym typeface="Josefin Sans"/>
              </a:rPr>
              <a:t>öneriler</a:t>
            </a:r>
            <a:endParaRPr dirty="0"/>
          </a:p>
        </p:txBody>
      </p:sp>
      <p:grpSp>
        <p:nvGrpSpPr>
          <p:cNvPr id="377" name="Google Shape;377;p12"/>
          <p:cNvGrpSpPr/>
          <p:nvPr/>
        </p:nvGrpSpPr>
        <p:grpSpPr>
          <a:xfrm>
            <a:off x="1182825" y="2073739"/>
            <a:ext cx="10078288" cy="4687575"/>
            <a:chOff x="675234" y="10"/>
            <a:chExt cx="10078288" cy="4687575"/>
          </a:xfrm>
        </p:grpSpPr>
        <p:sp>
          <p:nvSpPr>
            <p:cNvPr id="378" name="Google Shape;378;p12"/>
            <p:cNvSpPr/>
            <p:nvPr/>
          </p:nvSpPr>
          <p:spPr>
            <a:xfrm>
              <a:off x="675234" y="10"/>
              <a:ext cx="2343788" cy="1406272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2"/>
            <p:cNvSpPr txBox="1"/>
            <p:nvPr/>
          </p:nvSpPr>
          <p:spPr>
            <a:xfrm>
              <a:off x="675234" y="10"/>
              <a:ext cx="2343788" cy="14062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Clr>
                  <a:schemeClr val="lt1"/>
                </a:buClr>
                <a:buSzPts val="1900"/>
              </a:pPr>
              <a:r>
                <a:rPr lang="en-GB" sz="19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Ayakkabılardaki</a:t>
              </a:r>
              <a:r>
                <a:rPr lang="en-GB" sz="19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9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bileşenlerin</a:t>
              </a:r>
              <a:r>
                <a:rPr lang="en-GB" sz="19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ve </a:t>
              </a:r>
              <a:r>
                <a:rPr lang="en-GB" sz="19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aksesuarların</a:t>
              </a:r>
              <a:r>
                <a:rPr lang="en-GB" sz="19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9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sayısını</a:t>
              </a:r>
              <a:r>
                <a:rPr lang="en-GB" sz="19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9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önemli</a:t>
              </a:r>
              <a:r>
                <a:rPr lang="en-GB" sz="19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9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ölçüde</a:t>
              </a:r>
              <a:r>
                <a:rPr lang="en-GB" sz="19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9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azaltın</a:t>
              </a:r>
              <a:endParaRPr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12"/>
            <p:cNvSpPr/>
            <p:nvPr/>
          </p:nvSpPr>
          <p:spPr>
            <a:xfrm>
              <a:off x="3253401" y="10"/>
              <a:ext cx="2343788" cy="1406272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2"/>
            <p:cNvSpPr txBox="1"/>
            <p:nvPr/>
          </p:nvSpPr>
          <p:spPr>
            <a:xfrm>
              <a:off x="3253401" y="10"/>
              <a:ext cx="2343788" cy="14062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Clr>
                  <a:schemeClr val="lt1"/>
                </a:buClr>
                <a:buSzPts val="1900"/>
              </a:pPr>
              <a:r>
                <a:rPr lang="en-GB" sz="19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Doğal</a:t>
              </a:r>
              <a:r>
                <a:rPr lang="en-GB" sz="19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ve </a:t>
              </a:r>
              <a:r>
                <a:rPr lang="en-GB" sz="19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yenilenebilir</a:t>
              </a:r>
              <a:r>
                <a:rPr lang="en-GB" sz="19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9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kaynaklı</a:t>
              </a:r>
              <a:r>
                <a:rPr lang="en-GB" sz="19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9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bileşenler</a:t>
              </a:r>
              <a:r>
                <a:rPr lang="en-GB" sz="19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9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kullanın</a:t>
              </a:r>
              <a:endParaRPr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12"/>
            <p:cNvSpPr/>
            <p:nvPr/>
          </p:nvSpPr>
          <p:spPr>
            <a:xfrm>
              <a:off x="5831567" y="10"/>
              <a:ext cx="2343788" cy="1406272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2"/>
            <p:cNvSpPr txBox="1"/>
            <p:nvPr/>
          </p:nvSpPr>
          <p:spPr>
            <a:xfrm>
              <a:off x="5831567" y="10"/>
              <a:ext cx="2343788" cy="14062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Clr>
                  <a:schemeClr val="lt1"/>
                </a:buClr>
                <a:buSzPts val="1900"/>
              </a:pPr>
              <a:r>
                <a:rPr lang="en-GB" sz="19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Biyolojik</a:t>
              </a:r>
              <a:r>
                <a:rPr lang="en-GB" sz="19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9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olarak</a:t>
              </a:r>
              <a:r>
                <a:rPr lang="en-GB" sz="19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9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parçalanabilen</a:t>
              </a:r>
              <a:r>
                <a:rPr lang="en-GB" sz="19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9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malzemelere</a:t>
              </a:r>
              <a:r>
                <a:rPr lang="en-GB" sz="19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9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dayalı</a:t>
              </a:r>
              <a:r>
                <a:rPr lang="en-GB" sz="19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9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bileşenler</a:t>
              </a:r>
              <a:r>
                <a:rPr lang="en-GB" sz="19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ve </a:t>
              </a:r>
              <a:r>
                <a:rPr lang="en-GB" sz="19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aksesuarlar</a:t>
              </a:r>
              <a:r>
                <a:rPr lang="en-GB" sz="19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9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kullanın</a:t>
              </a:r>
              <a:endParaRPr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12"/>
            <p:cNvSpPr/>
            <p:nvPr/>
          </p:nvSpPr>
          <p:spPr>
            <a:xfrm>
              <a:off x="8409734" y="10"/>
              <a:ext cx="2343788" cy="1406272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2"/>
            <p:cNvSpPr txBox="1"/>
            <p:nvPr/>
          </p:nvSpPr>
          <p:spPr>
            <a:xfrm>
              <a:off x="8409734" y="222832"/>
              <a:ext cx="2194020" cy="959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Clr>
                  <a:schemeClr val="lt1"/>
                </a:buClr>
                <a:buSzPts val="1900"/>
              </a:pPr>
              <a:r>
                <a:rPr lang="en-GB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Geri </a:t>
              </a:r>
              <a:r>
                <a:rPr lang="en-GB" sz="16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dönüştürülmüş</a:t>
              </a:r>
              <a:r>
                <a:rPr lang="en-GB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ve/</a:t>
              </a:r>
              <a:r>
                <a:rPr lang="en-GB" sz="16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veya</a:t>
              </a:r>
              <a:r>
                <a:rPr lang="en-GB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6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geri</a:t>
              </a:r>
              <a:r>
                <a:rPr lang="en-GB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6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dönüştürülebilir</a:t>
              </a:r>
              <a:r>
                <a:rPr lang="en-GB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6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malzemelere</a:t>
              </a:r>
              <a:r>
                <a:rPr lang="en-GB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6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dayalı</a:t>
              </a:r>
              <a:r>
                <a:rPr lang="en-GB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6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bileşenler</a:t>
              </a:r>
              <a:r>
                <a:rPr lang="en-GB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ve </a:t>
              </a:r>
              <a:r>
                <a:rPr lang="en-GB" sz="16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aksesuarlar</a:t>
              </a:r>
              <a:r>
                <a:rPr lang="en-GB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6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kullanın</a:t>
              </a:r>
              <a:endParaRPr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12"/>
            <p:cNvSpPr/>
            <p:nvPr/>
          </p:nvSpPr>
          <p:spPr>
            <a:xfrm>
              <a:off x="675234" y="1640662"/>
              <a:ext cx="2343788" cy="1406272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2"/>
            <p:cNvSpPr txBox="1"/>
            <p:nvPr/>
          </p:nvSpPr>
          <p:spPr>
            <a:xfrm>
              <a:off x="675234" y="1640662"/>
              <a:ext cx="2343788" cy="14062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Clr>
                  <a:schemeClr val="lt1"/>
                </a:buClr>
                <a:buSzPts val="1900"/>
              </a:pPr>
              <a:r>
                <a:rPr lang="en-GB" sz="19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Tehlikeli</a:t>
              </a:r>
              <a:r>
                <a:rPr lang="en-GB" sz="19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9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veya</a:t>
              </a:r>
              <a:r>
                <a:rPr lang="en-GB" sz="19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9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kısıtlanmış</a:t>
              </a:r>
              <a:r>
                <a:rPr lang="en-GB" sz="19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9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maddeler</a:t>
              </a:r>
              <a:r>
                <a:rPr lang="en-GB" sz="19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9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içermeyen</a:t>
              </a:r>
              <a:r>
                <a:rPr lang="en-GB" sz="19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9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malzemeler</a:t>
              </a:r>
              <a:r>
                <a:rPr lang="en-GB" sz="19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9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kullanın</a:t>
              </a:r>
              <a:endParaRPr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12"/>
            <p:cNvSpPr/>
            <p:nvPr/>
          </p:nvSpPr>
          <p:spPr>
            <a:xfrm>
              <a:off x="3253401" y="1640662"/>
              <a:ext cx="2343788" cy="1406272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2"/>
            <p:cNvSpPr txBox="1"/>
            <p:nvPr/>
          </p:nvSpPr>
          <p:spPr>
            <a:xfrm>
              <a:off x="3253401" y="1640662"/>
              <a:ext cx="2343788" cy="14062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Clr>
                  <a:schemeClr val="lt1"/>
                </a:buClr>
                <a:buSzPts val="1900"/>
              </a:pPr>
              <a:r>
                <a:rPr lang="en-GB" sz="19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Su </a:t>
              </a:r>
              <a:r>
                <a:rPr lang="en-GB" sz="19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bazlı</a:t>
              </a:r>
              <a:r>
                <a:rPr lang="en-GB" sz="19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9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yapıştırıcıların</a:t>
              </a:r>
              <a:r>
                <a:rPr lang="en-GB" sz="19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9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kullanımı</a:t>
              </a:r>
              <a:endParaRPr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2"/>
            <p:cNvSpPr/>
            <p:nvPr/>
          </p:nvSpPr>
          <p:spPr>
            <a:xfrm>
              <a:off x="5831567" y="1640662"/>
              <a:ext cx="2343788" cy="1406272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2"/>
            <p:cNvSpPr txBox="1"/>
            <p:nvPr/>
          </p:nvSpPr>
          <p:spPr>
            <a:xfrm>
              <a:off x="5831567" y="1640662"/>
              <a:ext cx="2343788" cy="14062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en-GB" sz="19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Use of adhesives based on </a:t>
              </a:r>
              <a:r>
                <a:rPr lang="en-GB" sz="19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biodegrable</a:t>
              </a:r>
              <a:r>
                <a:rPr lang="en-GB" sz="19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polymers</a:t>
              </a:r>
              <a:endParaRPr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12"/>
            <p:cNvSpPr/>
            <p:nvPr/>
          </p:nvSpPr>
          <p:spPr>
            <a:xfrm>
              <a:off x="8409734" y="1640662"/>
              <a:ext cx="2343788" cy="1406272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2"/>
            <p:cNvSpPr txBox="1"/>
            <p:nvPr/>
          </p:nvSpPr>
          <p:spPr>
            <a:xfrm>
              <a:off x="8409734" y="1640662"/>
              <a:ext cx="2343788" cy="14062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Clr>
                  <a:schemeClr val="lt1"/>
                </a:buClr>
                <a:buSzPts val="1900"/>
              </a:pPr>
              <a:r>
                <a:rPr lang="en-GB" sz="19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Ayakkabı</a:t>
              </a:r>
              <a:r>
                <a:rPr lang="en-GB" sz="19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9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üretimindeki</a:t>
              </a:r>
              <a:r>
                <a:rPr lang="en-GB" sz="19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9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yapıştırıcı</a:t>
              </a:r>
              <a:r>
                <a:rPr lang="en-GB" sz="19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9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miktarını</a:t>
              </a:r>
              <a:r>
                <a:rPr lang="en-GB" sz="19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9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azaltın</a:t>
              </a:r>
              <a:endParaRPr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12"/>
            <p:cNvSpPr/>
            <p:nvPr/>
          </p:nvSpPr>
          <p:spPr>
            <a:xfrm>
              <a:off x="4542484" y="3281313"/>
              <a:ext cx="2343788" cy="1406272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2"/>
            <p:cNvSpPr txBox="1"/>
            <p:nvPr/>
          </p:nvSpPr>
          <p:spPr>
            <a:xfrm>
              <a:off x="4542484" y="3281313"/>
              <a:ext cx="2343788" cy="14062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Clr>
                  <a:schemeClr val="lt1"/>
                </a:buClr>
                <a:buSzPts val="1900"/>
              </a:pPr>
              <a:r>
                <a:rPr lang="en-GB" sz="19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Metal </a:t>
              </a:r>
              <a:r>
                <a:rPr lang="en-GB" sz="19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parçaların</a:t>
              </a:r>
              <a:r>
                <a:rPr lang="en-GB" sz="19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9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sayısını</a:t>
              </a:r>
              <a:r>
                <a:rPr lang="en-GB" sz="19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9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azaltın</a:t>
              </a:r>
              <a:endParaRPr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13"/>
          <p:cNvPicPr preferRelativeResize="0"/>
          <p:nvPr/>
        </p:nvPicPr>
        <p:blipFill rotWithShape="1">
          <a:blip r:embed="rId3">
            <a:alphaModFix/>
          </a:blip>
          <a:srcRect l="19149" r="70555"/>
          <a:stretch/>
        </p:blipFill>
        <p:spPr>
          <a:xfrm>
            <a:off x="0" y="-17423"/>
            <a:ext cx="1255285" cy="6875423"/>
          </a:xfrm>
          <a:prstGeom prst="rect">
            <a:avLst/>
          </a:prstGeom>
          <a:noFill/>
          <a:ln w="57150" cap="flat" cmpd="sng">
            <a:solidFill>
              <a:srgbClr val="F1CB2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02" name="Google Shape;402;p13"/>
          <p:cNvPicPr preferRelativeResize="0"/>
          <p:nvPr/>
        </p:nvPicPr>
        <p:blipFill rotWithShape="1">
          <a:blip r:embed="rId4">
            <a:alphaModFix/>
          </a:blip>
          <a:srcRect r="44462" b="-212"/>
          <a:stretch/>
        </p:blipFill>
        <p:spPr>
          <a:xfrm>
            <a:off x="10151706" y="6267389"/>
            <a:ext cx="1784643" cy="4138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3" name="Google Shape;403;p13"/>
          <p:cNvGrpSpPr/>
          <p:nvPr/>
        </p:nvGrpSpPr>
        <p:grpSpPr>
          <a:xfrm>
            <a:off x="3752186" y="194838"/>
            <a:ext cx="8439814" cy="890747"/>
            <a:chOff x="2977130" y="297492"/>
            <a:chExt cx="8439814" cy="890747"/>
          </a:xfrm>
        </p:grpSpPr>
        <p:pic>
          <p:nvPicPr>
            <p:cNvPr id="404" name="Google Shape;404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977130" y="297492"/>
              <a:ext cx="917508" cy="8907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5" name="Google Shape;405;p13"/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/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SHOEDES –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Döngüsel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ekonominin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ortaya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çıkan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taleplerine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uygun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sürdürülebilir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ürünler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için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yeni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ayakkabı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tasarımcısı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nitelikleri</a:t>
              </a:r>
              <a:endParaRPr sz="1200" dirty="0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pic>
        <p:nvPicPr>
          <p:cNvPr id="406" name="Google Shape;406;p13"/>
          <p:cNvPicPr preferRelativeResize="0"/>
          <p:nvPr/>
        </p:nvPicPr>
        <p:blipFill rotWithShape="1">
          <a:blip r:embed="rId3">
            <a:alphaModFix/>
          </a:blip>
          <a:srcRect l="32515" r="52846"/>
          <a:stretch/>
        </p:blipFill>
        <p:spPr>
          <a:xfrm>
            <a:off x="1611414" y="-17424"/>
            <a:ext cx="1784643" cy="6875423"/>
          </a:xfrm>
          <a:prstGeom prst="rect">
            <a:avLst/>
          </a:prstGeom>
          <a:noFill/>
          <a:ln w="57150" cap="flat" cmpd="sng">
            <a:solidFill>
              <a:srgbClr val="F1CB2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07" name="Google Shape;407;p13"/>
          <p:cNvSpPr txBox="1"/>
          <p:nvPr/>
        </p:nvSpPr>
        <p:spPr>
          <a:xfrm>
            <a:off x="3752186" y="2807994"/>
            <a:ext cx="5279340" cy="3621354"/>
          </a:xfrm>
          <a:prstGeom prst="rect">
            <a:avLst/>
          </a:prstGeom>
          <a:noFill/>
          <a:ln w="57150" cap="flat" cmpd="sng">
            <a:solidFill>
              <a:srgbClr val="F3CC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>
              <a:lnSpc>
                <a:spcPct val="200000"/>
              </a:lnSpc>
              <a:buClr>
                <a:schemeClr val="dk1"/>
              </a:buClr>
              <a:buSzPts val="1600"/>
            </a:pP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Küresel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düzeyde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çevre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mevzuatının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giderek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daha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sıkı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önlemler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alma ve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uçucu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organik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bileşiklerin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VOC'ler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emisyonlarındaki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kirlilik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kontrolünü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sıkılaştırma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eğilimi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giderek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daha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fazla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rapor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edildiğinden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tür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kısıtlamaları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almak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için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rekabetçi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yol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sağlayan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uygulamaların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benimsenmesi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endüstri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için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büyük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ilgi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görmektedir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grpSp>
        <p:nvGrpSpPr>
          <p:cNvPr id="408" name="Google Shape;408;p13"/>
          <p:cNvGrpSpPr/>
          <p:nvPr/>
        </p:nvGrpSpPr>
        <p:grpSpPr>
          <a:xfrm>
            <a:off x="9290010" y="2124508"/>
            <a:ext cx="2911779" cy="3621353"/>
            <a:chOff x="1183780" y="0"/>
            <a:chExt cx="2911779" cy="3621353"/>
          </a:xfrm>
        </p:grpSpPr>
        <p:sp>
          <p:nvSpPr>
            <p:cNvPr id="409" name="Google Shape;409;p13"/>
            <p:cNvSpPr/>
            <p:nvPr/>
          </p:nvSpPr>
          <p:spPr>
            <a:xfrm>
              <a:off x="1681996" y="0"/>
              <a:ext cx="2413563" cy="241363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412" y="60000"/>
                  </a:moveTo>
                  <a:lnTo>
                    <a:pt x="8412" y="60000"/>
                  </a:lnTo>
                  <a:cubicBezTo>
                    <a:pt x="8412" y="32962"/>
                    <a:pt x="29287" y="10511"/>
                    <a:pt x="56254" y="8548"/>
                  </a:cubicBezTo>
                  <a:cubicBezTo>
                    <a:pt x="83220" y="6584"/>
                    <a:pt x="107127" y="25774"/>
                    <a:pt x="111044" y="52527"/>
                  </a:cubicBezTo>
                  <a:cubicBezTo>
                    <a:pt x="114961" y="79280"/>
                    <a:pt x="97558" y="104517"/>
                    <a:pt x="71160" y="110367"/>
                  </a:cubicBezTo>
                  <a:lnTo>
                    <a:pt x="70591" y="118429"/>
                  </a:lnTo>
                  <a:lnTo>
                    <a:pt x="56831" y="104889"/>
                  </a:lnTo>
                  <a:lnTo>
                    <a:pt x="72704" y="88505"/>
                  </a:lnTo>
                  <a:lnTo>
                    <a:pt x="72143" y="96443"/>
                  </a:lnTo>
                  <a:cubicBezTo>
                    <a:pt x="90760" y="90239"/>
                    <a:pt x="101708" y="71000"/>
                    <a:pt x="97532" y="51826"/>
                  </a:cubicBezTo>
                  <a:cubicBezTo>
                    <a:pt x="93357" y="32652"/>
                    <a:pt x="75400" y="19708"/>
                    <a:pt x="55889" y="21808"/>
                  </a:cubicBezTo>
                  <a:cubicBezTo>
                    <a:pt x="36379" y="23908"/>
                    <a:pt x="21588" y="40376"/>
                    <a:pt x="21588" y="60000"/>
                  </a:cubicBezTo>
                  <a:close/>
                </a:path>
              </a:pathLst>
            </a:custGeom>
            <a:gradFill>
              <a:gsLst>
                <a:gs pos="0">
                  <a:srgbClr val="7FB75F"/>
                </a:gs>
                <a:gs pos="50000">
                  <a:srgbClr val="6EB141"/>
                </a:gs>
                <a:gs pos="100000">
                  <a:srgbClr val="5FA134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3"/>
            <p:cNvSpPr/>
            <p:nvPr/>
          </p:nvSpPr>
          <p:spPr>
            <a:xfrm>
              <a:off x="2215053" y="873832"/>
              <a:ext cx="1346578" cy="6732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3"/>
            <p:cNvSpPr txBox="1"/>
            <p:nvPr/>
          </p:nvSpPr>
          <p:spPr>
            <a:xfrm>
              <a:off x="2215053" y="873832"/>
              <a:ext cx="1346578" cy="6732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50" tIns="8250" rIns="8250" bIns="825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Clr>
                  <a:schemeClr val="dk1"/>
                </a:buClr>
                <a:buSzPts val="1300"/>
              </a:pPr>
              <a:r>
                <a:rPr lang="en-GB" sz="13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Ürünleri</a:t>
              </a:r>
              <a:r>
                <a:rPr lang="en-GB" sz="1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solvent </a:t>
              </a:r>
              <a:r>
                <a:rPr lang="en-GB" sz="13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içermeyen</a:t>
              </a:r>
              <a:r>
                <a:rPr lang="en-GB" sz="1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3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başkalarıyla</a:t>
              </a:r>
              <a:r>
                <a:rPr lang="en-GB" sz="1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3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değiştirin</a:t>
              </a:r>
              <a:r>
                <a:rPr lang="en-GB" sz="1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;</a:t>
              </a:r>
              <a:endParaRPr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3"/>
            <p:cNvSpPr/>
            <p:nvPr/>
          </p:nvSpPr>
          <p:spPr>
            <a:xfrm>
              <a:off x="1183780" y="1547042"/>
              <a:ext cx="2073434" cy="2074311"/>
            </a:xfrm>
            <a:prstGeom prst="blockArc">
              <a:avLst>
                <a:gd name="adj1" fmla="val 0"/>
                <a:gd name="adj2" fmla="val 18900000"/>
                <a:gd name="adj3" fmla="val 12740"/>
              </a:avLst>
            </a:prstGeom>
            <a:gradFill>
              <a:gsLst>
                <a:gs pos="0">
                  <a:srgbClr val="7FB75F"/>
                </a:gs>
                <a:gs pos="50000">
                  <a:srgbClr val="6EB141"/>
                </a:gs>
                <a:gs pos="100000">
                  <a:srgbClr val="5FA134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3"/>
            <p:cNvSpPr/>
            <p:nvPr/>
          </p:nvSpPr>
          <p:spPr>
            <a:xfrm>
              <a:off x="1541764" y="2263346"/>
              <a:ext cx="1346578" cy="6732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3"/>
            <p:cNvSpPr txBox="1"/>
            <p:nvPr/>
          </p:nvSpPr>
          <p:spPr>
            <a:xfrm>
              <a:off x="1541764" y="2263346"/>
              <a:ext cx="1346578" cy="6732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50" tIns="8250" rIns="8250" bIns="825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Clr>
                  <a:schemeClr val="dk1"/>
                </a:buClr>
                <a:buSzPts val="1300"/>
              </a:pPr>
              <a:r>
                <a:rPr lang="en-GB" sz="13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Çözücü</a:t>
              </a:r>
              <a:r>
                <a:rPr lang="en-GB" sz="1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3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buharlarını</a:t>
              </a:r>
              <a:r>
                <a:rPr lang="en-GB" sz="1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3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tutun</a:t>
              </a:r>
              <a:r>
                <a:rPr lang="en-GB" sz="1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3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veya</a:t>
              </a:r>
              <a:r>
                <a:rPr lang="en-GB" sz="1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yok </a:t>
              </a:r>
              <a:r>
                <a:rPr lang="en-GB" sz="13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edin</a:t>
              </a:r>
              <a:r>
                <a:rPr lang="en-GB" sz="1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dirty="0"/>
            </a:p>
          </p:txBody>
        </p:sp>
      </p:grpSp>
      <p:sp>
        <p:nvSpPr>
          <p:cNvPr id="415" name="Google Shape;415;p13"/>
          <p:cNvSpPr txBox="1"/>
          <p:nvPr/>
        </p:nvSpPr>
        <p:spPr>
          <a:xfrm>
            <a:off x="3752186" y="1212267"/>
            <a:ext cx="8009914" cy="63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2A4C8C"/>
              </a:buClr>
              <a:buSzPts val="3200"/>
            </a:pPr>
            <a:r>
              <a:rPr lang="en-GB" sz="3200" b="1" dirty="0" err="1">
                <a:solidFill>
                  <a:srgbClr val="2A4C8C"/>
                </a:solidFill>
                <a:latin typeface="Josefin Sans"/>
                <a:ea typeface="Josefin Sans"/>
                <a:cs typeface="Josefin Sans"/>
                <a:sym typeface="Josefin Sans"/>
              </a:rPr>
              <a:t>Çeşitli</a:t>
            </a:r>
            <a:r>
              <a:rPr lang="en-GB" sz="3200" b="1" dirty="0">
                <a:solidFill>
                  <a:srgbClr val="2A4C8C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GB" sz="3200" b="1" dirty="0" err="1">
                <a:solidFill>
                  <a:srgbClr val="2A4C8C"/>
                </a:solidFill>
                <a:latin typeface="Josefin Sans"/>
                <a:ea typeface="Josefin Sans"/>
                <a:cs typeface="Josefin Sans"/>
                <a:sym typeface="Josefin Sans"/>
              </a:rPr>
              <a:t>bileşenler</a:t>
            </a:r>
            <a:r>
              <a:rPr lang="en-GB" sz="3200" b="1" dirty="0">
                <a:solidFill>
                  <a:srgbClr val="2A4C8C"/>
                </a:solidFill>
                <a:latin typeface="Josefin Sans"/>
                <a:ea typeface="Josefin Sans"/>
                <a:cs typeface="Josefin Sans"/>
                <a:sym typeface="Josefin Sans"/>
              </a:rPr>
              <a:t> ve </a:t>
            </a:r>
            <a:r>
              <a:rPr lang="en-GB" sz="3200" b="1" dirty="0" err="1">
                <a:solidFill>
                  <a:srgbClr val="2A4C8C"/>
                </a:solidFill>
                <a:latin typeface="Josefin Sans"/>
                <a:ea typeface="Josefin Sans"/>
                <a:cs typeface="Josefin Sans"/>
                <a:sym typeface="Josefin Sans"/>
              </a:rPr>
              <a:t>aksesuarlar</a:t>
            </a:r>
            <a:r>
              <a:rPr lang="en-GB" sz="3200" b="1" dirty="0">
                <a:solidFill>
                  <a:srgbClr val="2A4C8C"/>
                </a:solidFill>
                <a:latin typeface="Josefin Sans"/>
                <a:ea typeface="Josefin Sans"/>
                <a:cs typeface="Josefin Sans"/>
                <a:sym typeface="Josefin Sans"/>
              </a:rPr>
              <a:t>: </a:t>
            </a:r>
            <a:r>
              <a:rPr lang="en-GB" sz="3200" b="1" dirty="0" err="1">
                <a:solidFill>
                  <a:srgbClr val="2A4C8C"/>
                </a:solidFill>
                <a:latin typeface="Josefin Sans"/>
                <a:ea typeface="Josefin Sans"/>
                <a:cs typeface="Josefin Sans"/>
                <a:sym typeface="Josefin Sans"/>
              </a:rPr>
              <a:t>Yapıştırıcılar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5"/>
          <p:cNvSpPr/>
          <p:nvPr/>
        </p:nvSpPr>
        <p:spPr>
          <a:xfrm>
            <a:off x="0" y="1"/>
            <a:ext cx="12192000" cy="4478693"/>
          </a:xfrm>
          <a:prstGeom prst="rect">
            <a:avLst/>
          </a:prstGeom>
          <a:solidFill>
            <a:srgbClr val="2A4C8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1" name="Google Shape;421;p15"/>
          <p:cNvPicPr preferRelativeResize="0"/>
          <p:nvPr/>
        </p:nvPicPr>
        <p:blipFill rotWithShape="1">
          <a:blip r:embed="rId3">
            <a:alphaModFix/>
          </a:blip>
          <a:srcRect t="88595" r="33504"/>
          <a:stretch/>
        </p:blipFill>
        <p:spPr>
          <a:xfrm>
            <a:off x="1853184" y="4637314"/>
            <a:ext cx="9154084" cy="2220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0228" y="67162"/>
            <a:ext cx="4151539" cy="3774544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15"/>
          <p:cNvSpPr txBox="1"/>
          <p:nvPr/>
        </p:nvSpPr>
        <p:spPr>
          <a:xfrm>
            <a:off x="4175057" y="3025274"/>
            <a:ext cx="3841879" cy="1134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35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F1CB2F"/>
                </a:solidFill>
                <a:latin typeface="Josefin Sans"/>
                <a:ea typeface="Josefin Sans"/>
                <a:cs typeface="Josefin Sans"/>
                <a:sym typeface="Josefin Sans"/>
              </a:rPr>
              <a:t>WWW.SHOEDES.EU</a:t>
            </a:r>
            <a:endParaRPr sz="3000" b="1">
              <a:solidFill>
                <a:srgbClr val="F1CB2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424" name="Google Shape;424;p15"/>
          <p:cNvPicPr preferRelativeResize="0"/>
          <p:nvPr/>
        </p:nvPicPr>
        <p:blipFill rotWithShape="1">
          <a:blip r:embed="rId5">
            <a:alphaModFix/>
          </a:blip>
          <a:srcRect r="44462" b="-212"/>
          <a:stretch/>
        </p:blipFill>
        <p:spPr>
          <a:xfrm>
            <a:off x="10151706" y="6267389"/>
            <a:ext cx="1784643" cy="413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 l="19149" r="52846"/>
          <a:stretch/>
        </p:blipFill>
        <p:spPr>
          <a:xfrm>
            <a:off x="-107379" y="0"/>
            <a:ext cx="3414409" cy="687542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/>
          <p:nvPr/>
        </p:nvSpPr>
        <p:spPr>
          <a:xfrm>
            <a:off x="-107379" y="0"/>
            <a:ext cx="3428315" cy="6858000"/>
          </a:xfrm>
          <a:prstGeom prst="rect">
            <a:avLst/>
          </a:prstGeom>
          <a:solidFill>
            <a:srgbClr val="F1CB2F">
              <a:alpha val="7764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2"/>
          <p:cNvPicPr preferRelativeResize="0"/>
          <p:nvPr/>
        </p:nvPicPr>
        <p:blipFill rotWithShape="1">
          <a:blip r:embed="rId4">
            <a:alphaModFix/>
          </a:blip>
          <a:srcRect r="44462" b="-212"/>
          <a:stretch/>
        </p:blipFill>
        <p:spPr>
          <a:xfrm>
            <a:off x="10151706" y="6267389"/>
            <a:ext cx="1784643" cy="4138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" name="Google Shape;107;p2"/>
          <p:cNvGrpSpPr/>
          <p:nvPr/>
        </p:nvGrpSpPr>
        <p:grpSpPr>
          <a:xfrm>
            <a:off x="3496535" y="43911"/>
            <a:ext cx="8439814" cy="890747"/>
            <a:chOff x="2977130" y="297492"/>
            <a:chExt cx="8439814" cy="890747"/>
          </a:xfrm>
        </p:grpSpPr>
        <p:pic>
          <p:nvPicPr>
            <p:cNvPr id="108" name="Google Shape;108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977130" y="297492"/>
              <a:ext cx="917508" cy="8907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" name="Google Shape;109;p2"/>
            <p:cNvSpPr txBox="1"/>
            <p:nvPr/>
          </p:nvSpPr>
          <p:spPr>
            <a:xfrm>
              <a:off x="4137829" y="531306"/>
              <a:ext cx="7279115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/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SHOEDES –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Döngüsel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ekonominin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ortaya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çıkan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taleplerine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uygun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sürdürülebilir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ürünler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için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yeni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ayakkabı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tasarımcısı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nitelikleri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
</a:t>
              </a:r>
              <a:endParaRPr lang="en-GB" sz="1200" b="0" i="0" u="none" strike="noStrike" cap="none" dirty="0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grpSp>
        <p:nvGrpSpPr>
          <p:cNvPr id="110" name="Google Shape;110;p2"/>
          <p:cNvGrpSpPr/>
          <p:nvPr/>
        </p:nvGrpSpPr>
        <p:grpSpPr>
          <a:xfrm>
            <a:off x="186382" y="1084726"/>
            <a:ext cx="9780262" cy="2337120"/>
            <a:chOff x="-2200699" y="555628"/>
            <a:chExt cx="9780262" cy="2337120"/>
          </a:xfrm>
        </p:grpSpPr>
        <p:grpSp>
          <p:nvGrpSpPr>
            <p:cNvPr id="111" name="Google Shape;111;p2"/>
            <p:cNvGrpSpPr/>
            <p:nvPr/>
          </p:nvGrpSpPr>
          <p:grpSpPr>
            <a:xfrm>
              <a:off x="-1798061" y="555628"/>
              <a:ext cx="9377624" cy="2337120"/>
              <a:chOff x="-6309733" y="-414141"/>
              <a:chExt cx="20198794" cy="3116160"/>
            </a:xfrm>
          </p:grpSpPr>
          <p:sp>
            <p:nvSpPr>
              <p:cNvPr id="112" name="Google Shape;112;p2"/>
              <p:cNvSpPr txBox="1"/>
              <p:nvPr/>
            </p:nvSpPr>
            <p:spPr>
              <a:xfrm>
                <a:off x="-6309733" y="-414141"/>
                <a:ext cx="6390588" cy="21642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lvl="0">
                  <a:lnSpc>
                    <a:spcPct val="293333"/>
                  </a:lnSpc>
                </a:pPr>
                <a:r>
                  <a:rPr lang="en-GB" sz="3600" b="1" dirty="0" err="1">
                    <a:solidFill>
                      <a:srgbClr val="2D5693"/>
                    </a:solidFill>
                    <a:latin typeface="Josefin Sans"/>
                    <a:ea typeface="Josefin Sans"/>
                    <a:cs typeface="Josefin Sans"/>
                    <a:sym typeface="Josefin Sans"/>
                  </a:rPr>
                  <a:t>İçerik</a:t>
                </a:r>
                <a:endParaRPr sz="3600" b="1" dirty="0">
                  <a:solidFill>
                    <a:srgbClr val="B2101F"/>
                  </a:solidFill>
                  <a:latin typeface="Josefin Sans"/>
                  <a:ea typeface="Josefin Sans"/>
                  <a:cs typeface="Josefin Sans"/>
                  <a:sym typeface="Josefin Sans"/>
                </a:endParaRPr>
              </a:p>
            </p:txBody>
          </p:sp>
          <p:sp>
            <p:nvSpPr>
              <p:cNvPr id="113" name="Google Shape;113;p2"/>
              <p:cNvSpPr txBox="1"/>
              <p:nvPr/>
            </p:nvSpPr>
            <p:spPr>
              <a:xfrm>
                <a:off x="713597" y="37263"/>
                <a:ext cx="13175464" cy="861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lvl="0">
                  <a:lnSpc>
                    <a:spcPct val="149964"/>
                  </a:lnSpc>
                </a:pPr>
                <a:r>
                  <a:rPr lang="en-GB" sz="2800" b="1" dirty="0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rPr>
                  <a:t>1. </a:t>
                </a:r>
                <a:r>
                  <a:rPr lang="en-GB" sz="2800" b="1" dirty="0" err="1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rPr>
                  <a:t>Giriş</a:t>
                </a:r>
                <a:endParaRPr sz="2999" b="1" u="sng" dirty="0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  <a:hlinkClick r:id="rId6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  <p:sp>
            <p:nvSpPr>
              <p:cNvPr id="114" name="Google Shape;114;p2"/>
              <p:cNvSpPr txBox="1"/>
              <p:nvPr/>
            </p:nvSpPr>
            <p:spPr>
              <a:xfrm>
                <a:off x="713595" y="938754"/>
                <a:ext cx="13175464" cy="861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lvl="0">
                  <a:lnSpc>
                    <a:spcPct val="149964"/>
                  </a:lnSpc>
                </a:pPr>
                <a:r>
                  <a:rPr lang="en-GB" sz="2800" b="1" dirty="0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rPr>
                  <a:t>2. Deri</a:t>
                </a:r>
                <a:endParaRPr sz="2800" b="1" u="sng" dirty="0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  <a:hlinkClick r:id="rId7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  <p:sp>
            <p:nvSpPr>
              <p:cNvPr id="115" name="Google Shape;115;p2"/>
              <p:cNvSpPr txBox="1"/>
              <p:nvPr/>
            </p:nvSpPr>
            <p:spPr>
              <a:xfrm>
                <a:off x="713595" y="1840244"/>
                <a:ext cx="13175462" cy="861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lvl="0">
                  <a:lnSpc>
                    <a:spcPct val="149964"/>
                  </a:lnSpc>
                </a:pPr>
                <a:r>
                  <a:rPr lang="en-GB" sz="2800" b="1" dirty="0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rPr>
                  <a:t>3. </a:t>
                </a:r>
                <a:r>
                  <a:rPr lang="en-GB" sz="2800" b="1" dirty="0" err="1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rPr>
                  <a:t>Tekstil</a:t>
                </a:r>
                <a:r>
                  <a:rPr lang="en-GB" sz="2800" b="1" dirty="0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rPr>
                  <a:t> ve </a:t>
                </a:r>
                <a:r>
                  <a:rPr lang="en-GB" sz="2800" b="1" dirty="0" err="1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rPr>
                  <a:t>sentetikler</a:t>
                </a:r>
                <a:endParaRPr sz="2800" b="1" u="sng" dirty="0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  <a:hlinkClick r:id="rId8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116" name="Google Shape;116;p2"/>
            <p:cNvSpPr/>
            <p:nvPr/>
          </p:nvSpPr>
          <p:spPr>
            <a:xfrm>
              <a:off x="-2200699" y="697030"/>
              <a:ext cx="2966936" cy="1188788"/>
            </a:xfrm>
            <a:prstGeom prst="rect">
              <a:avLst/>
            </a:prstGeom>
            <a:noFill/>
            <a:ln w="57150" cap="flat" cmpd="sng">
              <a:solidFill>
                <a:srgbClr val="2A4C8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" name="Google Shape;117;p2"/>
          <p:cNvSpPr/>
          <p:nvPr/>
        </p:nvSpPr>
        <p:spPr>
          <a:xfrm rot="-4463838">
            <a:off x="10423046" y="1219782"/>
            <a:ext cx="6562906" cy="7925488"/>
          </a:xfrm>
          <a:custGeom>
            <a:avLst/>
            <a:gdLst/>
            <a:ahLst/>
            <a:cxnLst/>
            <a:rect l="l" t="t" r="r" b="b"/>
            <a:pathLst>
              <a:path w="7881735" h="3836223" extrusionOk="0">
                <a:moveTo>
                  <a:pt x="0" y="0"/>
                </a:moveTo>
                <a:lnTo>
                  <a:pt x="7881735" y="0"/>
                </a:lnTo>
                <a:lnTo>
                  <a:pt x="7881735" y="3836223"/>
                </a:lnTo>
                <a:lnTo>
                  <a:pt x="0" y="3836223"/>
                </a:lnTo>
                <a:close/>
              </a:path>
            </a:pathLst>
          </a:custGeom>
          <a:solidFill>
            <a:srgbClr val="2A4C8C"/>
          </a:solidFill>
          <a:ln w="9525" cap="flat" cmpd="sng">
            <a:solidFill>
              <a:srgbClr val="2A4C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"/>
          <p:cNvSpPr/>
          <p:nvPr/>
        </p:nvSpPr>
        <p:spPr>
          <a:xfrm rot="-4463838">
            <a:off x="8554324" y="3016488"/>
            <a:ext cx="7037128" cy="4258736"/>
          </a:xfrm>
          <a:custGeom>
            <a:avLst/>
            <a:gdLst/>
            <a:ahLst/>
            <a:cxnLst/>
            <a:rect l="l" t="t" r="r" b="b"/>
            <a:pathLst>
              <a:path w="7881735" h="3836223" extrusionOk="0">
                <a:moveTo>
                  <a:pt x="0" y="0"/>
                </a:moveTo>
                <a:lnTo>
                  <a:pt x="7881735" y="0"/>
                </a:lnTo>
                <a:lnTo>
                  <a:pt x="7881735" y="3836223"/>
                </a:lnTo>
                <a:lnTo>
                  <a:pt x="0" y="3836223"/>
                </a:lnTo>
                <a:close/>
              </a:path>
            </a:pathLst>
          </a:custGeom>
          <a:noFill/>
          <a:ln w="57150" cap="flat" cmpd="sng">
            <a:solidFill>
              <a:srgbClr val="F1CB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"/>
          <p:cNvSpPr/>
          <p:nvPr/>
        </p:nvSpPr>
        <p:spPr>
          <a:xfrm rot="-1811791">
            <a:off x="9549492" y="3410968"/>
            <a:ext cx="8180832" cy="3450336"/>
          </a:xfrm>
          <a:prstGeom prst="rtTriangle">
            <a:avLst/>
          </a:prstGeom>
          <a:noFill/>
          <a:ln w="57150" cap="flat" cmpd="sng">
            <a:solidFill>
              <a:srgbClr val="F1CB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"/>
          <p:cNvSpPr txBox="1"/>
          <p:nvPr/>
        </p:nvSpPr>
        <p:spPr>
          <a:xfrm>
            <a:off x="3849716" y="3515265"/>
            <a:ext cx="6116926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49964"/>
              </a:lnSpc>
            </a:pPr>
            <a:r>
              <a:rPr lang="en-GB" sz="2800" b="1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4. </a:t>
            </a:r>
            <a:r>
              <a:rPr lang="en-GB" sz="2800" b="1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Ayakkabı</a:t>
            </a:r>
            <a:r>
              <a:rPr lang="en-GB" sz="2800" b="1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bileşenleri</a:t>
            </a:r>
            <a:r>
              <a:rPr lang="en-GB" sz="2800" b="1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ve </a:t>
            </a:r>
            <a:r>
              <a:rPr lang="en-GB" sz="2800" b="1" dirty="0" err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aksesuarları</a:t>
            </a:r>
            <a:endParaRPr sz="2800" b="1" u="sng" dirty="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  <a:hlinkClick r:id="rId8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21" name="Google Shape;121;p2"/>
          <p:cNvSpPr txBox="1"/>
          <p:nvPr/>
        </p:nvSpPr>
        <p:spPr>
          <a:xfrm>
            <a:off x="3849716" y="4590846"/>
            <a:ext cx="61169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49964"/>
              </a:lnSpc>
            </a:pPr>
            <a:r>
              <a:rPr lang="es-ES" sz="2800" b="1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5. Tabanlar ve orta tabanlar</a:t>
            </a:r>
            <a:endParaRPr sz="2800" b="1" u="sng" dirty="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  <a:hlinkClick r:id="rId8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22" name="Google Shape;122;p2"/>
          <p:cNvSpPr txBox="1"/>
          <p:nvPr/>
        </p:nvSpPr>
        <p:spPr>
          <a:xfrm>
            <a:off x="3849716" y="5237067"/>
            <a:ext cx="6116926" cy="511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u="none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6. Adhesives</a:t>
            </a:r>
            <a:endParaRPr sz="2800" b="1" u="sng" dirty="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  <a:hlinkClick r:id="rId8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3"/>
          <p:cNvPicPr preferRelativeResize="0"/>
          <p:nvPr/>
        </p:nvPicPr>
        <p:blipFill rotWithShape="1">
          <a:blip r:embed="rId3">
            <a:alphaModFix/>
          </a:blip>
          <a:srcRect l="19149" r="52846"/>
          <a:stretch/>
        </p:blipFill>
        <p:spPr>
          <a:xfrm>
            <a:off x="8777591" y="-17424"/>
            <a:ext cx="3414409" cy="68754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9" name="Google Shape;129;p3"/>
          <p:cNvGrpSpPr/>
          <p:nvPr/>
        </p:nvGrpSpPr>
        <p:grpSpPr>
          <a:xfrm flipH="1">
            <a:off x="0" y="126744"/>
            <a:ext cx="8439814" cy="890747"/>
            <a:chOff x="2977130" y="297492"/>
            <a:chExt cx="8439814" cy="890747"/>
          </a:xfrm>
        </p:grpSpPr>
        <p:pic>
          <p:nvPicPr>
            <p:cNvPr id="130" name="Google Shape;130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2977130" y="297492"/>
              <a:ext cx="917508" cy="8907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1" name="Google Shape;131;p3"/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/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SHOEDES –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Döngüsel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ekonominin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ortaya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çıkan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taleplerine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uygun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sürdürülebilir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ürünler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için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yeni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ayakkabı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tasarımcısı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nitelikleri</a:t>
              </a:r>
              <a:endParaRPr sz="1200" dirty="0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pic>
        <p:nvPicPr>
          <p:cNvPr id="132" name="Google Shape;132;p3"/>
          <p:cNvPicPr preferRelativeResize="0"/>
          <p:nvPr/>
        </p:nvPicPr>
        <p:blipFill rotWithShape="1">
          <a:blip r:embed="rId5">
            <a:alphaModFix/>
          </a:blip>
          <a:srcRect r="44462" b="-212"/>
          <a:stretch/>
        </p:blipFill>
        <p:spPr>
          <a:xfrm>
            <a:off x="190583" y="6290497"/>
            <a:ext cx="1784643" cy="41389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3"/>
          <p:cNvSpPr txBox="1"/>
          <p:nvPr/>
        </p:nvSpPr>
        <p:spPr>
          <a:xfrm>
            <a:off x="672620" y="822223"/>
            <a:ext cx="3885731" cy="162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293333"/>
              </a:lnSpc>
            </a:pPr>
            <a:r>
              <a:rPr lang="en-GB" sz="3600" b="1" dirty="0">
                <a:solidFill>
                  <a:srgbClr val="2D5693"/>
                </a:solidFill>
                <a:latin typeface="Josefin Sans"/>
                <a:ea typeface="Josefin Sans"/>
                <a:cs typeface="Josefin Sans"/>
                <a:sym typeface="Josefin Sans"/>
              </a:rPr>
              <a:t>1. </a:t>
            </a:r>
            <a:r>
              <a:rPr lang="en-GB" sz="3600" b="1" dirty="0" err="1">
                <a:solidFill>
                  <a:srgbClr val="2D5693"/>
                </a:solidFill>
                <a:latin typeface="Josefin Sans"/>
                <a:ea typeface="Josefin Sans"/>
                <a:cs typeface="Josefin Sans"/>
                <a:sym typeface="Josefin Sans"/>
              </a:rPr>
              <a:t>Giriş</a:t>
            </a:r>
            <a:endParaRPr sz="3600" b="1" dirty="0">
              <a:solidFill>
                <a:srgbClr val="B2101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34" name="Google Shape;134;p3" descr="Product design process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"/>
          <p:cNvSpPr txBox="1"/>
          <p:nvPr/>
        </p:nvSpPr>
        <p:spPr>
          <a:xfrm>
            <a:off x="470647" y="2204357"/>
            <a:ext cx="7845328" cy="3831420"/>
          </a:xfrm>
          <a:prstGeom prst="rect">
            <a:avLst/>
          </a:prstGeom>
          <a:noFill/>
          <a:ln w="57150" cap="flat" cmpd="sng">
            <a:solidFill>
              <a:srgbClr val="F3CC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>
              <a:lnSpc>
                <a:spcPct val="200000"/>
              </a:lnSpc>
              <a:buClr>
                <a:schemeClr val="dk1"/>
              </a:buClr>
              <a:buSzPts val="1800"/>
            </a:pP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Ayakkabı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üretiminde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kullanılan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iki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malzeme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kategorisi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vardır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>
              <a:lnSpc>
                <a:spcPct val="200000"/>
              </a:lnSpc>
              <a:buClr>
                <a:schemeClr val="dk1"/>
              </a:buClr>
              <a:buSzPts val="1800"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malzemeler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ikameleri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tekstildir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
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Yardımcı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malzemeler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arasında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birleştirme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kaplama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malzemeleri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aksesuarlar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bulunur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grpSp>
        <p:nvGrpSpPr>
          <p:cNvPr id="136" name="Google Shape;136;p3"/>
          <p:cNvGrpSpPr/>
          <p:nvPr/>
        </p:nvGrpSpPr>
        <p:grpSpPr>
          <a:xfrm>
            <a:off x="1186254" y="3066816"/>
            <a:ext cx="5481717" cy="1173784"/>
            <a:chOff x="2341" y="1013307"/>
            <a:chExt cx="5481717" cy="1173784"/>
          </a:xfrm>
        </p:grpSpPr>
        <p:sp>
          <p:nvSpPr>
            <p:cNvPr id="137" name="Google Shape;137;p3"/>
            <p:cNvSpPr/>
            <p:nvPr/>
          </p:nvSpPr>
          <p:spPr>
            <a:xfrm>
              <a:off x="2341" y="1013307"/>
              <a:ext cx="2432714" cy="939027"/>
            </a:xfrm>
            <a:prstGeom prst="chevron">
              <a:avLst>
                <a:gd name="adj" fmla="val 4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651065" y="1248064"/>
              <a:ext cx="2054292" cy="93902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 txBox="1"/>
            <p:nvPr/>
          </p:nvSpPr>
          <p:spPr>
            <a:xfrm>
              <a:off x="678568" y="1275567"/>
              <a:ext cx="1999286" cy="8840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14222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Clr>
                  <a:schemeClr val="dk1"/>
                </a:buClr>
                <a:buSzPts val="2000"/>
              </a:pPr>
              <a:r>
                <a:rPr lang="en-GB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Ana </a:t>
              </a:r>
              <a:r>
                <a:rPr lang="en-GB" sz="20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malzemeler</a:t>
              </a:r>
              <a:endParaRPr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2781042" y="1013307"/>
              <a:ext cx="2432714" cy="939027"/>
            </a:xfrm>
            <a:prstGeom prst="chevron">
              <a:avLst>
                <a:gd name="adj" fmla="val 4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3429766" y="1248064"/>
              <a:ext cx="2054292" cy="93902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 txBox="1"/>
            <p:nvPr/>
          </p:nvSpPr>
          <p:spPr>
            <a:xfrm>
              <a:off x="3457269" y="1275567"/>
              <a:ext cx="1999286" cy="8840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14222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Clr>
                  <a:schemeClr val="dk1"/>
                </a:buClr>
                <a:buSzPts val="2000"/>
              </a:pPr>
              <a:r>
                <a:rPr lang="en-GB" sz="20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Yardımcı</a:t>
              </a:r>
              <a:r>
                <a:rPr lang="en-GB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malzemeler</a:t>
              </a:r>
              <a:endParaRPr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"/>
          <p:cNvSpPr/>
          <p:nvPr/>
        </p:nvSpPr>
        <p:spPr>
          <a:xfrm rot="-3958287">
            <a:off x="8386293" y="68552"/>
            <a:ext cx="6562906" cy="7925488"/>
          </a:xfrm>
          <a:custGeom>
            <a:avLst/>
            <a:gdLst/>
            <a:ahLst/>
            <a:cxnLst/>
            <a:rect l="l" t="t" r="r" b="b"/>
            <a:pathLst>
              <a:path w="7881735" h="3836223" extrusionOk="0">
                <a:moveTo>
                  <a:pt x="0" y="0"/>
                </a:moveTo>
                <a:lnTo>
                  <a:pt x="7881735" y="0"/>
                </a:lnTo>
                <a:lnTo>
                  <a:pt x="7881735" y="3836223"/>
                </a:lnTo>
                <a:lnTo>
                  <a:pt x="0" y="3836223"/>
                </a:lnTo>
                <a:close/>
              </a:path>
            </a:pathLst>
          </a:custGeom>
          <a:solidFill>
            <a:srgbClr val="2A4C8C"/>
          </a:solidFill>
          <a:ln w="9525" cap="flat" cmpd="sng">
            <a:solidFill>
              <a:srgbClr val="2A4C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4"/>
          <p:cNvPicPr preferRelativeResize="0"/>
          <p:nvPr/>
        </p:nvPicPr>
        <p:blipFill rotWithShape="1">
          <a:blip r:embed="rId3">
            <a:alphaModFix/>
          </a:blip>
          <a:srcRect r="44462" b="-212"/>
          <a:stretch/>
        </p:blipFill>
        <p:spPr>
          <a:xfrm>
            <a:off x="190583" y="6290497"/>
            <a:ext cx="1784643" cy="41389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4"/>
          <p:cNvSpPr/>
          <p:nvPr/>
        </p:nvSpPr>
        <p:spPr>
          <a:xfrm rot="-2119271">
            <a:off x="7897519" y="35244"/>
            <a:ext cx="9911048" cy="7015650"/>
          </a:xfrm>
          <a:prstGeom prst="rtTriangle">
            <a:avLst/>
          </a:prstGeom>
          <a:noFill/>
          <a:ln w="57150" cap="flat" cmpd="sng">
            <a:solidFill>
              <a:srgbClr val="F1CB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"/>
          <p:cNvSpPr txBox="1"/>
          <p:nvPr/>
        </p:nvSpPr>
        <p:spPr>
          <a:xfrm>
            <a:off x="7981060" y="3757171"/>
            <a:ext cx="3670225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Deri: </a:t>
            </a:r>
            <a:r>
              <a:rPr lang="en-GB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Tanım</a:t>
            </a:r>
            <a:r>
              <a:rPr lang="en-GB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sınıflandırma</a:t>
            </a:r>
            <a:endParaRPr dirty="0"/>
          </a:p>
        </p:txBody>
      </p:sp>
      <p:grpSp>
        <p:nvGrpSpPr>
          <p:cNvPr id="152" name="Google Shape;152;p4"/>
          <p:cNvGrpSpPr/>
          <p:nvPr/>
        </p:nvGrpSpPr>
        <p:grpSpPr>
          <a:xfrm flipH="1">
            <a:off x="0" y="126744"/>
            <a:ext cx="8439814" cy="890747"/>
            <a:chOff x="2977130" y="297492"/>
            <a:chExt cx="8439814" cy="890747"/>
          </a:xfrm>
        </p:grpSpPr>
        <p:pic>
          <p:nvPicPr>
            <p:cNvPr id="153" name="Google Shape;153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2977130" y="297492"/>
              <a:ext cx="917508" cy="8907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4" name="Google Shape;154;p4"/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/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SHOEDES –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Döngüsel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ekonominin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ortaya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çıkan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taleplerine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uygun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sürdürülebilir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ürünler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için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yeni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ayakkabı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tasarımcısı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nitelikleri</a:t>
              </a:r>
              <a:endParaRPr sz="1200" dirty="0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grpSp>
        <p:nvGrpSpPr>
          <p:cNvPr id="155" name="Google Shape;155;p4"/>
          <p:cNvGrpSpPr/>
          <p:nvPr/>
        </p:nvGrpSpPr>
        <p:grpSpPr>
          <a:xfrm>
            <a:off x="486908" y="1133632"/>
            <a:ext cx="6225312" cy="4783041"/>
            <a:chOff x="69408" y="2862"/>
            <a:chExt cx="6225312" cy="4783041"/>
          </a:xfrm>
        </p:grpSpPr>
        <p:sp>
          <p:nvSpPr>
            <p:cNvPr id="156" name="Google Shape;156;p4"/>
            <p:cNvSpPr/>
            <p:nvPr/>
          </p:nvSpPr>
          <p:spPr>
            <a:xfrm>
              <a:off x="69408" y="2862"/>
              <a:ext cx="6225312" cy="2207557"/>
            </a:xfrm>
            <a:prstGeom prst="rect">
              <a:avLst/>
            </a:prstGeom>
            <a:noFill/>
            <a:ln w="38100" cap="flat" cmpd="sng">
              <a:solidFill>
                <a:srgbClr val="F1CB2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 txBox="1"/>
            <p:nvPr/>
          </p:nvSpPr>
          <p:spPr>
            <a:xfrm>
              <a:off x="69408" y="2862"/>
              <a:ext cx="6225312" cy="2207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lvl="0" algn="just">
                <a:lnSpc>
                  <a:spcPct val="90000"/>
                </a:lnSpc>
                <a:buClr>
                  <a:srgbClr val="2A4C8C"/>
                </a:buClr>
                <a:buSzPts val="2800"/>
              </a:pPr>
              <a:r>
                <a:rPr lang="en-GB" sz="2800" b="1" dirty="0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Deri, </a:t>
              </a:r>
              <a:r>
                <a:rPr lang="en-GB" sz="2800" b="1" dirty="0" err="1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hayvan</a:t>
              </a:r>
              <a:r>
                <a:rPr lang="en-GB" sz="2800" b="1" dirty="0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800" b="1" dirty="0" err="1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derilerinin</a:t>
              </a:r>
              <a:r>
                <a:rPr lang="en-GB" sz="2800" b="1" dirty="0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800" b="1" dirty="0" err="1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veya</a:t>
              </a:r>
              <a:r>
                <a:rPr lang="en-GB" sz="2800" b="1" dirty="0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800" b="1" dirty="0" err="1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derilerinin</a:t>
              </a:r>
              <a:r>
                <a:rPr lang="en-GB" sz="2800" b="1" dirty="0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800" b="1" dirty="0" err="1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tabaklanmasından</a:t>
              </a:r>
              <a:r>
                <a:rPr lang="en-GB" sz="2800" b="1" dirty="0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800" b="1" dirty="0" err="1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elde</a:t>
              </a:r>
              <a:r>
                <a:rPr lang="en-GB" sz="2800" b="1" dirty="0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800" b="1" dirty="0" err="1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edilen</a:t>
              </a:r>
              <a:r>
                <a:rPr lang="en-GB" sz="2800" b="1" dirty="0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800" b="1" dirty="0" err="1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ayakkabı</a:t>
              </a:r>
              <a:r>
                <a:rPr lang="en-GB" sz="2800" b="1" dirty="0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800" b="1" dirty="0" err="1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üretiminde</a:t>
              </a:r>
              <a:r>
                <a:rPr lang="en-GB" sz="2800" b="1" dirty="0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800" b="1" dirty="0" err="1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kullanılan</a:t>
              </a:r>
              <a:r>
                <a:rPr lang="en-GB" sz="2800" b="1" dirty="0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800" b="1" dirty="0" err="1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bir</a:t>
              </a:r>
              <a:r>
                <a:rPr lang="en-GB" sz="2800" b="1" dirty="0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800" b="1" dirty="0" err="1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malzemedir</a:t>
              </a:r>
              <a:r>
                <a:rPr lang="en-GB" sz="2800" b="1" dirty="0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2800" b="1" dirty="0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69408" y="2578346"/>
              <a:ext cx="6225312" cy="2207557"/>
            </a:xfrm>
            <a:prstGeom prst="rect">
              <a:avLst/>
            </a:prstGeom>
            <a:noFill/>
            <a:ln w="38100" cap="flat" cmpd="sng">
              <a:solidFill>
                <a:srgbClr val="F1CB2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 txBox="1"/>
            <p:nvPr/>
          </p:nvSpPr>
          <p:spPr>
            <a:xfrm>
              <a:off x="69408" y="2578346"/>
              <a:ext cx="6225312" cy="2207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lvl="0" algn="just">
                <a:lnSpc>
                  <a:spcPct val="90000"/>
                </a:lnSpc>
                <a:buClr>
                  <a:srgbClr val="2A4C8C"/>
                </a:buClr>
                <a:buSzPts val="2800"/>
              </a:pPr>
              <a:r>
                <a:rPr lang="en-GB" sz="2800" b="1" dirty="0" err="1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Tabaklama</a:t>
              </a:r>
              <a:r>
                <a:rPr lang="en-GB" sz="2800" b="1" dirty="0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800" b="1" dirty="0" err="1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işleminin</a:t>
              </a:r>
              <a:r>
                <a:rPr lang="en-GB" sz="2800" b="1" dirty="0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800" b="1" dirty="0" err="1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türü</a:t>
              </a:r>
              <a:r>
                <a:rPr lang="en-GB" sz="2800" b="1" dirty="0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GB" sz="2800" b="1" dirty="0" err="1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deri</a:t>
              </a:r>
              <a:r>
                <a:rPr lang="en-GB" sz="2800" b="1" dirty="0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800" b="1" dirty="0" err="1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malzemelerin</a:t>
              </a:r>
              <a:r>
                <a:rPr lang="en-GB" sz="2800" b="1" dirty="0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800" b="1" dirty="0" err="1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yumuşaklık</a:t>
              </a:r>
              <a:r>
                <a:rPr lang="en-GB" sz="2800" b="1" dirty="0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GB" sz="2800" b="1" dirty="0" err="1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sertlik</a:t>
              </a:r>
              <a:r>
                <a:rPr lang="en-GB" sz="2800" b="1" dirty="0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GB" sz="2800" b="1" dirty="0" err="1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sıkılık</a:t>
              </a:r>
              <a:r>
                <a:rPr lang="en-GB" sz="2800" b="1" dirty="0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 ve </a:t>
              </a:r>
              <a:r>
                <a:rPr lang="en-GB" sz="2800" b="1" dirty="0" err="1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esneme</a:t>
              </a:r>
              <a:r>
                <a:rPr lang="en-GB" sz="2800" b="1" dirty="0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800" b="1" dirty="0" err="1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gibi</a:t>
              </a:r>
              <a:r>
                <a:rPr lang="en-GB" sz="2800" b="1" dirty="0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800" b="1" dirty="0" err="1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nihai</a:t>
              </a:r>
              <a:r>
                <a:rPr lang="en-GB" sz="2800" b="1" dirty="0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800" b="1" dirty="0" err="1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özellikleri</a:t>
              </a:r>
              <a:r>
                <a:rPr lang="en-GB" sz="2800" b="1" dirty="0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800" b="1" dirty="0" err="1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için</a:t>
              </a:r>
              <a:r>
                <a:rPr lang="en-GB" sz="2800" b="1" dirty="0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800" b="1" dirty="0" err="1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önemlidir</a:t>
              </a:r>
              <a:r>
                <a:rPr lang="en-GB" sz="2800" b="1" dirty="0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dirty="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5"/>
          <p:cNvGrpSpPr/>
          <p:nvPr/>
        </p:nvGrpSpPr>
        <p:grpSpPr>
          <a:xfrm flipH="1">
            <a:off x="0" y="126744"/>
            <a:ext cx="8439814" cy="890747"/>
            <a:chOff x="2977130" y="297492"/>
            <a:chExt cx="8439814" cy="890747"/>
          </a:xfrm>
        </p:grpSpPr>
        <p:pic>
          <p:nvPicPr>
            <p:cNvPr id="166" name="Google Shape;166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2977130" y="297492"/>
              <a:ext cx="917508" cy="8907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7" name="Google Shape;167;p5"/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/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SHOEDES –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Döngüsel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ekonominin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ortaya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çıkan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taleplerine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uygun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sürdürülebilir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ürünler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için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yeni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ayakkabı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tasarımcısı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nitelikleri</a:t>
              </a:r>
              <a:endParaRPr sz="1200" dirty="0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pic>
        <p:nvPicPr>
          <p:cNvPr id="168" name="Google Shape;168;p5"/>
          <p:cNvPicPr preferRelativeResize="0"/>
          <p:nvPr/>
        </p:nvPicPr>
        <p:blipFill rotWithShape="1">
          <a:blip r:embed="rId4">
            <a:alphaModFix/>
          </a:blip>
          <a:srcRect r="44462" b="-212"/>
          <a:stretch/>
        </p:blipFill>
        <p:spPr>
          <a:xfrm>
            <a:off x="190583" y="6290497"/>
            <a:ext cx="1784643" cy="41389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5"/>
          <p:cNvSpPr txBox="1"/>
          <p:nvPr/>
        </p:nvSpPr>
        <p:spPr>
          <a:xfrm>
            <a:off x="436985" y="1017491"/>
            <a:ext cx="11318030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dirty="0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Deri ve </a:t>
            </a:r>
            <a:r>
              <a:rPr lang="en-GB" sz="2800" dirty="0" err="1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derinin</a:t>
            </a:r>
            <a:r>
              <a:rPr lang="en-GB" sz="2800" dirty="0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korunma</a:t>
            </a:r>
            <a:r>
              <a:rPr lang="en-GB" sz="2800" dirty="0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kaynakları</a:t>
            </a:r>
            <a:r>
              <a:rPr lang="en-GB" sz="2800" dirty="0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en-GB" sz="2800" dirty="0" err="1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türleri</a:t>
            </a:r>
            <a:r>
              <a:rPr lang="en-GB" sz="2800" dirty="0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GB" sz="2800" dirty="0" err="1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Daha</a:t>
            </a:r>
            <a:r>
              <a:rPr lang="en-GB" sz="2800" dirty="0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düşük</a:t>
            </a:r>
            <a:r>
              <a:rPr lang="en-GB" sz="2800" dirty="0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çevresel</a:t>
            </a:r>
            <a:r>
              <a:rPr lang="en-GB" sz="2800" dirty="0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etki</a:t>
            </a:r>
            <a:r>
              <a:rPr lang="en-GB" sz="2800" dirty="0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için</a:t>
            </a:r>
            <a:r>
              <a:rPr lang="en-GB" sz="2800" dirty="0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öneriler</a:t>
            </a:r>
            <a:endParaRPr sz="2800" dirty="0">
              <a:solidFill>
                <a:srgbClr val="2A4C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0" name="Google Shape;170;p5"/>
          <p:cNvGrpSpPr/>
          <p:nvPr/>
        </p:nvGrpSpPr>
        <p:grpSpPr>
          <a:xfrm>
            <a:off x="791159" y="2367225"/>
            <a:ext cx="8207275" cy="3854181"/>
            <a:chOff x="0" y="69090"/>
            <a:chExt cx="8207275" cy="3854181"/>
          </a:xfrm>
        </p:grpSpPr>
        <p:sp>
          <p:nvSpPr>
            <p:cNvPr id="171" name="Google Shape;171;p5"/>
            <p:cNvSpPr/>
            <p:nvPr/>
          </p:nvSpPr>
          <p:spPr>
            <a:xfrm>
              <a:off x="0" y="793431"/>
              <a:ext cx="8207275" cy="6804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407157" y="69090"/>
              <a:ext cx="7797087" cy="1122861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5"/>
            <p:cNvSpPr txBox="1"/>
            <p:nvPr/>
          </p:nvSpPr>
          <p:spPr>
            <a:xfrm>
              <a:off x="461971" y="123904"/>
              <a:ext cx="7687459" cy="10132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7150" tIns="0" rIns="217150" bIns="0" anchor="ctr" anchorCtr="0">
              <a:noAutofit/>
            </a:bodyPr>
            <a:lstStyle/>
            <a:p>
              <a:pPr lvl="0" algn="just">
                <a:lnSpc>
                  <a:spcPct val="90000"/>
                </a:lnSpc>
                <a:buClr>
                  <a:schemeClr val="lt1"/>
                </a:buClr>
                <a:buSzPts val="2000"/>
              </a:pP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Mümkünse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deri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veya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deri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koruma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(taze)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en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çevre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dostu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seçenektir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. -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Ülkenin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menşeini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ve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ulaşım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türünü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(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uçak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tekne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veya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kamyon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)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değerlendirin</a:t>
              </a:r>
              <a:endParaRPr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0" y="2018151"/>
              <a:ext cx="8207275" cy="6804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390727" y="1619631"/>
              <a:ext cx="7814536" cy="79704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5"/>
            <p:cNvSpPr txBox="1"/>
            <p:nvPr/>
          </p:nvSpPr>
          <p:spPr>
            <a:xfrm>
              <a:off x="429635" y="1658539"/>
              <a:ext cx="7736720" cy="719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7150" tIns="0" rIns="217150" bIns="0" anchor="ctr" anchorCtr="0">
              <a:noAutofit/>
            </a:bodyPr>
            <a:lstStyle/>
            <a:p>
              <a:pPr lvl="0" algn="just">
                <a:lnSpc>
                  <a:spcPct val="90000"/>
                </a:lnSpc>
                <a:buClr>
                  <a:schemeClr val="lt1"/>
                </a:buClr>
                <a:buSzPts val="2000"/>
              </a:pP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Ülkenin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menşeini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ve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ulaşım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türünü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değerlendirin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(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uçak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tekne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veya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kamyon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0" y="3242871"/>
              <a:ext cx="8207275" cy="6804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389124" y="2844351"/>
              <a:ext cx="7813147" cy="79704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5"/>
            <p:cNvSpPr txBox="1"/>
            <p:nvPr/>
          </p:nvSpPr>
          <p:spPr>
            <a:xfrm>
              <a:off x="428032" y="2883259"/>
              <a:ext cx="7735331" cy="719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7150" tIns="0" rIns="217150" bIns="0" anchor="ctr" anchorCtr="0">
              <a:noAutofit/>
            </a:bodyPr>
            <a:lstStyle/>
            <a:p>
              <a:pPr lvl="0" algn="just">
                <a:lnSpc>
                  <a:spcPct val="90000"/>
                </a:lnSpc>
                <a:buClr>
                  <a:schemeClr val="lt1"/>
                </a:buClr>
                <a:buSzPts val="2000"/>
              </a:pP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Avrupa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menşeli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deriler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veya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deriler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normalde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daha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yüksek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kalitededir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0" name="Google Shape;180;p5" descr="Leather Icon Images - Free Download on Freepi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52608" y="2889670"/>
            <a:ext cx="2756581" cy="2763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6"/>
          <p:cNvGrpSpPr/>
          <p:nvPr/>
        </p:nvGrpSpPr>
        <p:grpSpPr>
          <a:xfrm flipH="1">
            <a:off x="0" y="126744"/>
            <a:ext cx="8439814" cy="890747"/>
            <a:chOff x="2977130" y="297492"/>
            <a:chExt cx="8439814" cy="890747"/>
          </a:xfrm>
        </p:grpSpPr>
        <p:pic>
          <p:nvPicPr>
            <p:cNvPr id="187" name="Google Shape;187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2977130" y="297492"/>
              <a:ext cx="917508" cy="8907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8" name="Google Shape;188;p6"/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/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SHOEDES –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Döngüsel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ekonominin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ortaya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çıkan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taleplerine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uygun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sürdürülebilir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ürünler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için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yeni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ayakkabı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tasarımcısı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nitelikleri</a:t>
              </a:r>
              <a:endParaRPr sz="1200" dirty="0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pic>
        <p:nvPicPr>
          <p:cNvPr id="189" name="Google Shape;189;p6"/>
          <p:cNvPicPr preferRelativeResize="0"/>
          <p:nvPr/>
        </p:nvPicPr>
        <p:blipFill rotWithShape="1">
          <a:blip r:embed="rId4">
            <a:alphaModFix/>
          </a:blip>
          <a:srcRect r="44462" b="-212"/>
          <a:stretch/>
        </p:blipFill>
        <p:spPr>
          <a:xfrm>
            <a:off x="190583" y="6290497"/>
            <a:ext cx="1784643" cy="41389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6"/>
          <p:cNvSpPr txBox="1"/>
          <p:nvPr/>
        </p:nvSpPr>
        <p:spPr>
          <a:xfrm>
            <a:off x="436985" y="1017491"/>
            <a:ext cx="11318030" cy="1225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Leather manufacturing - Production Stages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2A4C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1" name="Google Shape;191;p6"/>
          <p:cNvGrpSpPr/>
          <p:nvPr/>
        </p:nvGrpSpPr>
        <p:grpSpPr>
          <a:xfrm>
            <a:off x="645803" y="990229"/>
            <a:ext cx="10900393" cy="3989163"/>
            <a:chOff x="31731" y="1599"/>
            <a:chExt cx="10900393" cy="3989163"/>
          </a:xfrm>
        </p:grpSpPr>
        <p:sp>
          <p:nvSpPr>
            <p:cNvPr id="192" name="Google Shape;192;p6"/>
            <p:cNvSpPr/>
            <p:nvPr/>
          </p:nvSpPr>
          <p:spPr>
            <a:xfrm rot="5400000">
              <a:off x="432774" y="1799473"/>
              <a:ext cx="1208001" cy="2010087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231129" y="2400056"/>
              <a:ext cx="1814718" cy="1590706"/>
            </a:xfrm>
            <a:prstGeom prst="rect">
              <a:avLst/>
            </a:prstGeom>
            <a:solidFill>
              <a:srgbClr val="F1CB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6"/>
            <p:cNvSpPr txBox="1"/>
            <p:nvPr/>
          </p:nvSpPr>
          <p:spPr>
            <a:xfrm>
              <a:off x="231129" y="2400056"/>
              <a:ext cx="1814718" cy="15907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lvl="0" algn="just">
                <a:lnSpc>
                  <a:spcPct val="90000"/>
                </a:lnSpc>
                <a:buClr>
                  <a:schemeClr val="dk1"/>
                </a:buClr>
                <a:buSzPts val="2000"/>
              </a:pPr>
              <a:r>
                <a:rPr lang="en-GB" sz="20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Sırılsıklam</a:t>
              </a:r>
              <a:endParaRPr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1703447" y="1651488"/>
              <a:ext cx="342399" cy="342399"/>
            </a:xfrm>
            <a:prstGeom prst="triangle">
              <a:avLst>
                <a:gd name="adj" fmla="val 10000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6"/>
            <p:cNvSpPr/>
            <p:nvPr/>
          </p:nvSpPr>
          <p:spPr>
            <a:xfrm rot="5400000">
              <a:off x="2654343" y="1249744"/>
              <a:ext cx="1208001" cy="2010087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2452698" y="1850327"/>
              <a:ext cx="1814718" cy="1590706"/>
            </a:xfrm>
            <a:prstGeom prst="rect">
              <a:avLst/>
            </a:prstGeom>
            <a:solidFill>
              <a:srgbClr val="F1CB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6"/>
            <p:cNvSpPr txBox="1"/>
            <p:nvPr/>
          </p:nvSpPr>
          <p:spPr>
            <a:xfrm>
              <a:off x="2452698" y="1850327"/>
              <a:ext cx="1814718" cy="15907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lvl="0" algn="just">
                <a:lnSpc>
                  <a:spcPct val="90000"/>
                </a:lnSpc>
                <a:buClr>
                  <a:schemeClr val="dk1"/>
                </a:buClr>
                <a:buSzPts val="2000"/>
              </a:pPr>
              <a:r>
                <a:rPr lang="en-GB" sz="20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Tüylenme</a:t>
              </a:r>
              <a:r>
                <a:rPr lang="en-GB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ve </a:t>
              </a:r>
              <a:r>
                <a:rPr lang="en-GB" sz="20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kireçleme</a:t>
              </a:r>
              <a:endParaRPr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3925016" y="1101759"/>
              <a:ext cx="342399" cy="342399"/>
            </a:xfrm>
            <a:prstGeom prst="triangle">
              <a:avLst>
                <a:gd name="adj" fmla="val 10000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 rot="5400000">
              <a:off x="4875913" y="700014"/>
              <a:ext cx="1208001" cy="2010087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4674267" y="1300597"/>
              <a:ext cx="1814718" cy="1590706"/>
            </a:xfrm>
            <a:prstGeom prst="rect">
              <a:avLst/>
            </a:prstGeom>
            <a:solidFill>
              <a:srgbClr val="F1CB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6"/>
            <p:cNvSpPr txBox="1"/>
            <p:nvPr/>
          </p:nvSpPr>
          <p:spPr>
            <a:xfrm>
              <a:off x="4674267" y="1300597"/>
              <a:ext cx="1814718" cy="15907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lvl="0" algn="just">
                <a:lnSpc>
                  <a:spcPct val="90000"/>
                </a:lnSpc>
                <a:buClr>
                  <a:schemeClr val="dk1"/>
                </a:buClr>
                <a:buSzPts val="2000"/>
              </a:pPr>
              <a:r>
                <a:rPr lang="en-GB" sz="20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Etleme</a:t>
              </a:r>
              <a:r>
                <a:rPr lang="en-GB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ve </a:t>
              </a:r>
              <a:r>
                <a:rPr lang="en-GB" sz="20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Bölme</a:t>
              </a:r>
              <a:endParaRPr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6146586" y="552029"/>
              <a:ext cx="342399" cy="342399"/>
            </a:xfrm>
            <a:prstGeom prst="triangle">
              <a:avLst>
                <a:gd name="adj" fmla="val 10000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 rot="5400000">
              <a:off x="7097482" y="150285"/>
              <a:ext cx="1208001" cy="2010087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6895837" y="750868"/>
              <a:ext cx="1814718" cy="1590706"/>
            </a:xfrm>
            <a:prstGeom prst="rect">
              <a:avLst/>
            </a:prstGeom>
            <a:solidFill>
              <a:srgbClr val="F1CB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 txBox="1"/>
            <p:nvPr/>
          </p:nvSpPr>
          <p:spPr>
            <a:xfrm>
              <a:off x="6895837" y="750868"/>
              <a:ext cx="1814718" cy="15907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lvl="0" algn="just">
                <a:lnSpc>
                  <a:spcPct val="90000"/>
                </a:lnSpc>
                <a:buClr>
                  <a:schemeClr val="dk1"/>
                </a:buClr>
                <a:buSzPts val="2000"/>
              </a:pPr>
              <a:r>
                <a:rPr lang="en-GB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Deliming ve Bating</a:t>
              </a:r>
              <a:endParaRPr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8368155" y="2300"/>
              <a:ext cx="342399" cy="342399"/>
            </a:xfrm>
            <a:prstGeom prst="triangle">
              <a:avLst>
                <a:gd name="adj" fmla="val 10000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 rot="5400000">
              <a:off x="9319051" y="-399444"/>
              <a:ext cx="1208001" cy="2010087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9117406" y="201138"/>
              <a:ext cx="1814718" cy="1590706"/>
            </a:xfrm>
            <a:prstGeom prst="rect">
              <a:avLst/>
            </a:prstGeom>
            <a:solidFill>
              <a:srgbClr val="F1CB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6"/>
            <p:cNvSpPr txBox="1"/>
            <p:nvPr/>
          </p:nvSpPr>
          <p:spPr>
            <a:xfrm>
              <a:off x="9117406" y="201138"/>
              <a:ext cx="1814718" cy="15907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lvl="0" algn="just">
                <a:lnSpc>
                  <a:spcPct val="90000"/>
                </a:lnSpc>
                <a:buClr>
                  <a:schemeClr val="dk1"/>
                </a:buClr>
                <a:buSzPts val="2000"/>
              </a:pPr>
              <a:r>
                <a:rPr lang="en-GB" sz="20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Turşu</a:t>
              </a:r>
              <a:endParaRPr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1" name="Google Shape;211;p6"/>
          <p:cNvGrpSpPr/>
          <p:nvPr/>
        </p:nvGrpSpPr>
        <p:grpSpPr>
          <a:xfrm>
            <a:off x="1252166" y="2238510"/>
            <a:ext cx="10900393" cy="3989163"/>
            <a:chOff x="31731" y="1599"/>
            <a:chExt cx="10900393" cy="3989163"/>
          </a:xfrm>
        </p:grpSpPr>
        <p:sp>
          <p:nvSpPr>
            <p:cNvPr id="212" name="Google Shape;212;p6"/>
            <p:cNvSpPr/>
            <p:nvPr/>
          </p:nvSpPr>
          <p:spPr>
            <a:xfrm rot="5400000">
              <a:off x="432774" y="1799473"/>
              <a:ext cx="1208001" cy="2010087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231129" y="2400056"/>
              <a:ext cx="1814718" cy="1590706"/>
            </a:xfrm>
            <a:prstGeom prst="rect">
              <a:avLst/>
            </a:prstGeom>
            <a:solidFill>
              <a:srgbClr val="F1CB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 txBox="1"/>
            <p:nvPr/>
          </p:nvSpPr>
          <p:spPr>
            <a:xfrm>
              <a:off x="231129" y="2400056"/>
              <a:ext cx="1814718" cy="15907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lvl="0" algn="just">
                <a:lnSpc>
                  <a:spcPct val="90000"/>
                </a:lnSpc>
                <a:buClr>
                  <a:schemeClr val="dk1"/>
                </a:buClr>
                <a:buSzPts val="2000"/>
              </a:pPr>
              <a:r>
                <a:rPr lang="en-GB" sz="20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Bronzlaşma</a:t>
              </a:r>
              <a:endParaRPr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1703447" y="1651488"/>
              <a:ext cx="342399" cy="342399"/>
            </a:xfrm>
            <a:prstGeom prst="triangle">
              <a:avLst>
                <a:gd name="adj" fmla="val 10000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 rot="5400000">
              <a:off x="2654343" y="1249744"/>
              <a:ext cx="1208001" cy="2010087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2452698" y="1850327"/>
              <a:ext cx="1814718" cy="1590706"/>
            </a:xfrm>
            <a:prstGeom prst="rect">
              <a:avLst/>
            </a:prstGeom>
            <a:solidFill>
              <a:srgbClr val="F1CB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 txBox="1"/>
            <p:nvPr/>
          </p:nvSpPr>
          <p:spPr>
            <a:xfrm>
              <a:off x="2452698" y="1850327"/>
              <a:ext cx="1814718" cy="15907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lvl="0" algn="just">
                <a:lnSpc>
                  <a:spcPct val="90000"/>
                </a:lnSpc>
                <a:buClr>
                  <a:schemeClr val="dk1"/>
                </a:buClr>
                <a:buSzPts val="2000"/>
              </a:pPr>
              <a:r>
                <a:rPr lang="en-GB" sz="20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Nötralizasyon</a:t>
              </a:r>
              <a:endParaRPr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3925016" y="1101759"/>
              <a:ext cx="342399" cy="342399"/>
            </a:xfrm>
            <a:prstGeom prst="triangle">
              <a:avLst>
                <a:gd name="adj" fmla="val 10000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 rot="5400000">
              <a:off x="4875913" y="700014"/>
              <a:ext cx="1208001" cy="2010087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4674267" y="1300597"/>
              <a:ext cx="1814718" cy="1590706"/>
            </a:xfrm>
            <a:prstGeom prst="rect">
              <a:avLst/>
            </a:prstGeom>
            <a:solidFill>
              <a:srgbClr val="F1CB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6"/>
            <p:cNvSpPr txBox="1"/>
            <p:nvPr/>
          </p:nvSpPr>
          <p:spPr>
            <a:xfrm>
              <a:off x="4674267" y="1300597"/>
              <a:ext cx="1814718" cy="15907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lvl="0" algn="just">
                <a:lnSpc>
                  <a:spcPct val="90000"/>
                </a:lnSpc>
                <a:buClr>
                  <a:schemeClr val="dk1"/>
                </a:buClr>
                <a:buSzPts val="2000"/>
              </a:pPr>
              <a:r>
                <a:rPr lang="en-GB" sz="20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Ölmek</a:t>
              </a:r>
              <a:r>
                <a:rPr lang="en-GB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GB" sz="20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ölmek</a:t>
              </a:r>
              <a:r>
                <a:rPr lang="en-GB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GB" sz="20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şişmanlamak</a:t>
              </a:r>
              <a:endParaRPr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6146586" y="552029"/>
              <a:ext cx="342399" cy="342399"/>
            </a:xfrm>
            <a:prstGeom prst="triangle">
              <a:avLst>
                <a:gd name="adj" fmla="val 10000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 rot="5400000">
              <a:off x="7097482" y="150285"/>
              <a:ext cx="1208001" cy="2010087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6895837" y="750868"/>
              <a:ext cx="1814718" cy="1590706"/>
            </a:xfrm>
            <a:prstGeom prst="rect">
              <a:avLst/>
            </a:prstGeom>
            <a:solidFill>
              <a:srgbClr val="F1CB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 txBox="1"/>
            <p:nvPr/>
          </p:nvSpPr>
          <p:spPr>
            <a:xfrm>
              <a:off x="6895837" y="750868"/>
              <a:ext cx="1814718" cy="15907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lvl="0" algn="just">
                <a:lnSpc>
                  <a:spcPct val="90000"/>
                </a:lnSpc>
                <a:buClr>
                  <a:schemeClr val="dk1"/>
                </a:buClr>
                <a:buSzPts val="2000"/>
              </a:pPr>
              <a:r>
                <a:rPr lang="en-GB" sz="20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Kurutma</a:t>
              </a:r>
              <a:endParaRPr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8368155" y="2300"/>
              <a:ext cx="342399" cy="342399"/>
            </a:xfrm>
            <a:prstGeom prst="triangle">
              <a:avLst>
                <a:gd name="adj" fmla="val 10000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 rot="5400000">
              <a:off x="9319051" y="-399444"/>
              <a:ext cx="1208001" cy="2010087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9117406" y="201138"/>
              <a:ext cx="1814718" cy="1590706"/>
            </a:xfrm>
            <a:prstGeom prst="rect">
              <a:avLst/>
            </a:prstGeom>
            <a:solidFill>
              <a:srgbClr val="F1CB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 txBox="1"/>
            <p:nvPr/>
          </p:nvSpPr>
          <p:spPr>
            <a:xfrm>
              <a:off x="9117406" y="201138"/>
              <a:ext cx="1814718" cy="15907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lvl="0" algn="just">
                <a:lnSpc>
                  <a:spcPct val="90000"/>
                </a:lnSpc>
                <a:buClr>
                  <a:schemeClr val="dk1"/>
                </a:buClr>
                <a:buSzPts val="2000"/>
              </a:pPr>
              <a:r>
                <a:rPr lang="en-GB" sz="20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Bitirme</a:t>
              </a:r>
              <a:endParaRPr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7"/>
          <p:cNvPicPr preferRelativeResize="0"/>
          <p:nvPr/>
        </p:nvPicPr>
        <p:blipFill rotWithShape="1">
          <a:blip r:embed="rId3">
            <a:alphaModFix/>
          </a:blip>
          <a:srcRect l="19149" r="70555"/>
          <a:stretch/>
        </p:blipFill>
        <p:spPr>
          <a:xfrm>
            <a:off x="0" y="-17423"/>
            <a:ext cx="1255285" cy="6875423"/>
          </a:xfrm>
          <a:prstGeom prst="rect">
            <a:avLst/>
          </a:prstGeom>
          <a:noFill/>
          <a:ln w="57150" cap="flat" cmpd="sng">
            <a:solidFill>
              <a:srgbClr val="F1CB2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7" name="Google Shape;237;p7"/>
          <p:cNvPicPr preferRelativeResize="0"/>
          <p:nvPr/>
        </p:nvPicPr>
        <p:blipFill rotWithShape="1">
          <a:blip r:embed="rId4">
            <a:alphaModFix/>
          </a:blip>
          <a:srcRect r="44462" b="-212"/>
          <a:stretch/>
        </p:blipFill>
        <p:spPr>
          <a:xfrm>
            <a:off x="10151706" y="6267389"/>
            <a:ext cx="1784643" cy="4138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8" name="Google Shape;238;p7"/>
          <p:cNvGrpSpPr/>
          <p:nvPr/>
        </p:nvGrpSpPr>
        <p:grpSpPr>
          <a:xfrm>
            <a:off x="3752186" y="194838"/>
            <a:ext cx="8439814" cy="890747"/>
            <a:chOff x="2977130" y="297492"/>
            <a:chExt cx="8439814" cy="890747"/>
          </a:xfrm>
        </p:grpSpPr>
        <p:pic>
          <p:nvPicPr>
            <p:cNvPr id="239" name="Google Shape;239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977130" y="297492"/>
              <a:ext cx="917508" cy="8907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0" name="Google Shape;240;p7"/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/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SHOEDES –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Döngüsel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ekonominin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ortaya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çıkan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taleplerine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uygun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sürdürülebilir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ürünler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için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yeni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ayakkabı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tasarımcısı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nitelikleri</a:t>
              </a:r>
              <a:endParaRPr sz="1200" dirty="0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pic>
        <p:nvPicPr>
          <p:cNvPr id="241" name="Google Shape;241;p7"/>
          <p:cNvPicPr preferRelativeResize="0"/>
          <p:nvPr/>
        </p:nvPicPr>
        <p:blipFill rotWithShape="1">
          <a:blip r:embed="rId3">
            <a:alphaModFix/>
          </a:blip>
          <a:srcRect l="32515" r="52846"/>
          <a:stretch/>
        </p:blipFill>
        <p:spPr>
          <a:xfrm>
            <a:off x="1611414" y="-17424"/>
            <a:ext cx="1784643" cy="6875423"/>
          </a:xfrm>
          <a:prstGeom prst="rect">
            <a:avLst/>
          </a:prstGeom>
          <a:noFill/>
          <a:ln w="57150" cap="flat" cmpd="sng">
            <a:solidFill>
              <a:srgbClr val="F1CB2F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242" name="Google Shape;242;p7"/>
          <p:cNvGrpSpPr/>
          <p:nvPr/>
        </p:nvGrpSpPr>
        <p:grpSpPr>
          <a:xfrm>
            <a:off x="0" y="5579452"/>
            <a:ext cx="5582772" cy="1292050"/>
            <a:chOff x="0" y="5579452"/>
            <a:chExt cx="5582772" cy="1292050"/>
          </a:xfrm>
        </p:grpSpPr>
        <p:sp>
          <p:nvSpPr>
            <p:cNvPr id="243" name="Google Shape;243;p7"/>
            <p:cNvSpPr/>
            <p:nvPr/>
          </p:nvSpPr>
          <p:spPr>
            <a:xfrm>
              <a:off x="2467903" y="5579452"/>
              <a:ext cx="3114869" cy="700314"/>
            </a:xfrm>
            <a:prstGeom prst="rect">
              <a:avLst/>
            </a:prstGeom>
            <a:noFill/>
            <a:ln w="57150" cap="flat" cmpd="sng">
              <a:solidFill>
                <a:srgbClr val="F1CB2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0" y="6017991"/>
              <a:ext cx="3929974" cy="853511"/>
            </a:xfrm>
            <a:prstGeom prst="rect">
              <a:avLst/>
            </a:prstGeom>
            <a:noFill/>
            <a:ln w="57150" cap="flat" cmpd="sng">
              <a:solidFill>
                <a:srgbClr val="2A4C8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5" name="Google Shape;245;p7"/>
          <p:cNvSpPr txBox="1"/>
          <p:nvPr/>
        </p:nvSpPr>
        <p:spPr>
          <a:xfrm>
            <a:off x="3929974" y="1449703"/>
            <a:ext cx="577107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dirty="0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Deri: </a:t>
            </a:r>
            <a:r>
              <a:rPr lang="en-GB" sz="2800" dirty="0" err="1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Çevresel</a:t>
            </a:r>
            <a:r>
              <a:rPr lang="en-GB" sz="2800" dirty="0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err="1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etki</a:t>
            </a:r>
            <a:endParaRPr dirty="0"/>
          </a:p>
        </p:txBody>
      </p:sp>
      <p:grpSp>
        <p:nvGrpSpPr>
          <p:cNvPr id="246" name="Google Shape;246;p7"/>
          <p:cNvGrpSpPr/>
          <p:nvPr/>
        </p:nvGrpSpPr>
        <p:grpSpPr>
          <a:xfrm>
            <a:off x="4098520" y="2393339"/>
            <a:ext cx="6945507" cy="3753726"/>
            <a:chOff x="4912885" y="2396697"/>
            <a:chExt cx="6945507" cy="3753726"/>
          </a:xfrm>
        </p:grpSpPr>
        <p:sp>
          <p:nvSpPr>
            <p:cNvPr id="247" name="Google Shape;247;p7"/>
            <p:cNvSpPr/>
            <p:nvPr/>
          </p:nvSpPr>
          <p:spPr>
            <a:xfrm>
              <a:off x="6614399" y="3090016"/>
              <a:ext cx="3683087" cy="3060407"/>
            </a:xfrm>
            <a:prstGeom prst="rect">
              <a:avLst/>
            </a:prstGeom>
            <a:solidFill>
              <a:srgbClr val="F1CB2F"/>
            </a:solidFill>
            <a:ln w="57150" cap="flat" cmpd="sng">
              <a:solidFill>
                <a:srgbClr val="F1CB2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4912885" y="2396697"/>
              <a:ext cx="6945507" cy="688202"/>
            </a:xfrm>
            <a:prstGeom prst="rect">
              <a:avLst/>
            </a:prstGeom>
            <a:noFill/>
            <a:ln w="57150" cap="flat" cmpd="sng">
              <a:solidFill>
                <a:srgbClr val="F3CC2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>
                <a:lnSpc>
                  <a:spcPct val="200000"/>
                </a:lnSpc>
              </a:pPr>
              <a:r>
                <a:rPr lang="en-GB" sz="1800" b="1" dirty="0" err="1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Tabaklama</a:t>
              </a:r>
              <a:r>
                <a:rPr lang="en-GB" sz="1800" b="1" dirty="0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 ve </a:t>
              </a:r>
              <a:r>
                <a:rPr lang="en-GB" sz="1800" b="1" dirty="0" err="1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deri</a:t>
              </a:r>
              <a:r>
                <a:rPr lang="en-GB" sz="1800" b="1" dirty="0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b="1" dirty="0" err="1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terbiye</a:t>
              </a:r>
              <a:r>
                <a:rPr lang="en-GB" sz="1800" b="1" dirty="0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b="1" dirty="0" err="1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ile</a:t>
              </a:r>
              <a:r>
                <a:rPr lang="en-GB" sz="1800" b="1" dirty="0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b="1" dirty="0" err="1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ilgili</a:t>
              </a:r>
              <a:r>
                <a:rPr lang="en-GB" sz="1800" b="1" dirty="0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b="1" dirty="0" err="1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çevresel</a:t>
              </a:r>
              <a:r>
                <a:rPr lang="en-GB" sz="1800" b="1" dirty="0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b="1" dirty="0" err="1">
                  <a:solidFill>
                    <a:srgbClr val="2A4C8C"/>
                  </a:solidFill>
                  <a:latin typeface="Calibri"/>
                  <a:ea typeface="Calibri"/>
                  <a:cs typeface="Calibri"/>
                  <a:sym typeface="Calibri"/>
                </a:rPr>
                <a:t>sorunlar</a:t>
              </a:r>
              <a:endParaRPr sz="1800" b="1" dirty="0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9" name="Google Shape;249;p7"/>
          <p:cNvGrpSpPr/>
          <p:nvPr/>
        </p:nvGrpSpPr>
        <p:grpSpPr>
          <a:xfrm>
            <a:off x="6532976" y="3223071"/>
            <a:ext cx="3556926" cy="2735422"/>
            <a:chOff x="8296835" y="3429000"/>
            <a:chExt cx="3556926" cy="2735422"/>
          </a:xfrm>
        </p:grpSpPr>
        <p:sp>
          <p:nvSpPr>
            <p:cNvPr id="250" name="Google Shape;250;p7"/>
            <p:cNvSpPr/>
            <p:nvPr/>
          </p:nvSpPr>
          <p:spPr>
            <a:xfrm>
              <a:off x="8296835" y="3429000"/>
              <a:ext cx="389965" cy="389965"/>
            </a:xfrm>
            <a:prstGeom prst="ellipse">
              <a:avLst/>
            </a:prstGeom>
            <a:solidFill>
              <a:srgbClr val="2A4C8C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8296835" y="4223666"/>
              <a:ext cx="389965" cy="389965"/>
            </a:xfrm>
            <a:prstGeom prst="ellipse">
              <a:avLst/>
            </a:prstGeom>
            <a:solidFill>
              <a:srgbClr val="2A4C8C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8296835" y="5004885"/>
              <a:ext cx="389965" cy="389965"/>
            </a:xfrm>
            <a:prstGeom prst="ellipse">
              <a:avLst/>
            </a:prstGeom>
            <a:solidFill>
              <a:srgbClr val="2A4C8C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7"/>
            <p:cNvSpPr txBox="1"/>
            <p:nvPr/>
          </p:nvSpPr>
          <p:spPr>
            <a:xfrm>
              <a:off x="8785490" y="3449633"/>
              <a:ext cx="3062447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GB" sz="18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Atıksu</a:t>
              </a:r>
              <a:endParaRPr dirty="0"/>
            </a:p>
          </p:txBody>
        </p:sp>
        <p:sp>
          <p:nvSpPr>
            <p:cNvPr id="254" name="Google Shape;254;p7"/>
            <p:cNvSpPr txBox="1"/>
            <p:nvPr/>
          </p:nvSpPr>
          <p:spPr>
            <a:xfrm>
              <a:off x="8785490" y="4250254"/>
              <a:ext cx="3062447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GB" sz="18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Hava</a:t>
              </a:r>
              <a:r>
                <a:rPr lang="en-GB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emisyonu</a:t>
              </a:r>
              <a:endParaRPr dirty="0"/>
            </a:p>
          </p:txBody>
        </p:sp>
        <p:sp>
          <p:nvSpPr>
            <p:cNvPr id="255" name="Google Shape;255;p7"/>
            <p:cNvSpPr txBox="1"/>
            <p:nvPr/>
          </p:nvSpPr>
          <p:spPr>
            <a:xfrm>
              <a:off x="8791314" y="5004885"/>
              <a:ext cx="3062447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GB" sz="18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Katı</a:t>
              </a:r>
              <a:r>
                <a:rPr lang="en-GB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atık</a:t>
              </a:r>
              <a:endParaRPr lang="en-GB" dirty="0"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8296835" y="5774457"/>
              <a:ext cx="389965" cy="389965"/>
            </a:xfrm>
            <a:prstGeom prst="ellipse">
              <a:avLst/>
            </a:prstGeom>
            <a:solidFill>
              <a:srgbClr val="2A4C8C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7"/>
            <p:cNvSpPr txBox="1"/>
            <p:nvPr/>
          </p:nvSpPr>
          <p:spPr>
            <a:xfrm>
              <a:off x="8785489" y="5759516"/>
              <a:ext cx="3062447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GB" sz="18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Tehlikeli</a:t>
              </a:r>
              <a:r>
                <a:rPr lang="en-GB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maddeler</a:t>
              </a:r>
              <a:endParaRPr dirty="0"/>
            </a:p>
          </p:txBody>
        </p:sp>
      </p:grpSp>
      <p:pic>
        <p:nvPicPr>
          <p:cNvPr id="258" name="Google Shape;258;p7" descr="Open hand with plant with solid fi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53707" y="3692241"/>
            <a:ext cx="1784643" cy="1784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7" descr="Open hand with plant with solid fi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9644805" y="3724539"/>
            <a:ext cx="1784643" cy="1784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8"/>
          <p:cNvSpPr/>
          <p:nvPr/>
        </p:nvSpPr>
        <p:spPr>
          <a:xfrm rot="-3863643">
            <a:off x="-2793533" y="-527557"/>
            <a:ext cx="6958892" cy="8663548"/>
          </a:xfrm>
          <a:custGeom>
            <a:avLst/>
            <a:gdLst/>
            <a:ahLst/>
            <a:cxnLst/>
            <a:rect l="l" t="t" r="r" b="b"/>
            <a:pathLst>
              <a:path w="7881735" h="3836223" extrusionOk="0">
                <a:moveTo>
                  <a:pt x="0" y="0"/>
                </a:moveTo>
                <a:lnTo>
                  <a:pt x="7881735" y="0"/>
                </a:lnTo>
                <a:lnTo>
                  <a:pt x="7881735" y="3836223"/>
                </a:lnTo>
                <a:lnTo>
                  <a:pt x="0" y="3836223"/>
                </a:lnTo>
                <a:close/>
              </a:path>
            </a:pathLst>
          </a:custGeom>
          <a:solidFill>
            <a:srgbClr val="2A4C8C"/>
          </a:solidFill>
          <a:ln w="9525" cap="flat" cmpd="sng">
            <a:solidFill>
              <a:srgbClr val="2A4C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Google Shape;266;p8"/>
          <p:cNvPicPr preferRelativeResize="0"/>
          <p:nvPr/>
        </p:nvPicPr>
        <p:blipFill rotWithShape="1">
          <a:blip r:embed="rId3">
            <a:alphaModFix/>
          </a:blip>
          <a:srcRect r="44462" b="-212"/>
          <a:stretch/>
        </p:blipFill>
        <p:spPr>
          <a:xfrm>
            <a:off x="10151706" y="6267389"/>
            <a:ext cx="1784643" cy="4138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7" name="Google Shape;267;p8"/>
          <p:cNvGrpSpPr/>
          <p:nvPr/>
        </p:nvGrpSpPr>
        <p:grpSpPr>
          <a:xfrm>
            <a:off x="3752186" y="194838"/>
            <a:ext cx="8439814" cy="890747"/>
            <a:chOff x="2977130" y="297492"/>
            <a:chExt cx="8439814" cy="890747"/>
          </a:xfrm>
        </p:grpSpPr>
        <p:pic>
          <p:nvPicPr>
            <p:cNvPr id="268" name="Google Shape;268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977130" y="297492"/>
              <a:ext cx="917508" cy="8907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9" name="Google Shape;269;p8"/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/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SHOEDES –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Döngüsel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ekonominin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ortaya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çıkan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taleplerine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uygun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sürdürülebilir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ürünler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için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yeni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ayakkabı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tasarımcısı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nitelikleri</a:t>
              </a:r>
              <a:endParaRPr sz="1200" dirty="0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sp>
        <p:nvSpPr>
          <p:cNvPr id="270" name="Google Shape;270;p8"/>
          <p:cNvSpPr/>
          <p:nvPr/>
        </p:nvSpPr>
        <p:spPr>
          <a:xfrm>
            <a:off x="-1461106" y="4657344"/>
            <a:ext cx="7422994" cy="2023935"/>
          </a:xfrm>
          <a:prstGeom prst="rtTriangle">
            <a:avLst/>
          </a:prstGeom>
          <a:noFill/>
          <a:ln w="57150" cap="flat" cmpd="sng">
            <a:solidFill>
              <a:srgbClr val="F1CB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8"/>
          <p:cNvSpPr txBox="1"/>
          <p:nvPr/>
        </p:nvSpPr>
        <p:spPr>
          <a:xfrm>
            <a:off x="9308507" y="1230720"/>
            <a:ext cx="2781106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Zeo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Beyaz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Zeoloji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krom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içermez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tabaklanmış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tr-T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Kaynak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https://www.neratanning.com/chrome-free-leather/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8"/>
          <p:cNvSpPr/>
          <p:nvPr/>
        </p:nvSpPr>
        <p:spPr>
          <a:xfrm>
            <a:off x="512604" y="1894642"/>
            <a:ext cx="4908884" cy="3240504"/>
          </a:xfrm>
          <a:prstGeom prst="rect">
            <a:avLst/>
          </a:prstGeom>
          <a:noFill/>
          <a:ln w="57150" cap="flat" cmpd="sng">
            <a:solidFill>
              <a:srgbClr val="F3CC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endParaRPr sz="32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endParaRPr sz="32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>
              <a:buClr>
                <a:schemeClr val="lt1"/>
              </a:buClr>
              <a:buSzPts val="3200"/>
            </a:pPr>
            <a:r>
              <a:rPr lang="en-GB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Deri: Yeni </a:t>
            </a:r>
            <a:r>
              <a:rPr lang="en-GB" sz="32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malzemeler</a:t>
            </a: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>
              <a:buClr>
                <a:schemeClr val="lt1"/>
              </a:buClr>
              <a:buSzPts val="2400"/>
            </a:pPr>
            <a:r>
              <a:rPr lang="en-GB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Krom</a:t>
            </a:r>
            <a:r>
              <a:rPr lang="en-GB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içermeyen</a:t>
            </a:r>
            <a:r>
              <a:rPr lang="en-GB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deri</a:t>
            </a:r>
            <a:r>
              <a:rPr lang="en-GB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
</a:t>
            </a:r>
            <a:r>
              <a:rPr lang="en-GB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Zeoloji</a:t>
            </a:r>
            <a:r>
              <a:rPr lang="en-GB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
</a:t>
            </a:r>
            <a:r>
              <a:rPr lang="en-GB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Biyo</a:t>
            </a:r>
            <a:r>
              <a:rPr lang="en-GB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Deri
</a:t>
            </a:r>
            <a:r>
              <a:rPr lang="en-GB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BiOnature</a:t>
            </a:r>
            <a:r>
              <a:rPr lang="en-GB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
</a:t>
            </a:r>
            <a:r>
              <a:rPr lang="en-GB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Hidromeşe</a:t>
            </a: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Google Shape;273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52704" y="1323808"/>
            <a:ext cx="2972250" cy="2406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64181" y="3514894"/>
            <a:ext cx="4050893" cy="270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00370" y="2891248"/>
            <a:ext cx="4054027" cy="2707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9"/>
          <p:cNvSpPr txBox="1"/>
          <p:nvPr/>
        </p:nvSpPr>
        <p:spPr>
          <a:xfrm>
            <a:off x="538521" y="975320"/>
            <a:ext cx="1093452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-GB" sz="2800" b="1" dirty="0" err="1">
                <a:solidFill>
                  <a:srgbClr val="2D5693"/>
                </a:solidFill>
                <a:latin typeface="Josefin Sans"/>
                <a:ea typeface="Josefin Sans"/>
                <a:cs typeface="Josefin Sans"/>
                <a:sym typeface="Josefin Sans"/>
              </a:rPr>
              <a:t>Tekstil</a:t>
            </a:r>
            <a:r>
              <a:rPr lang="en-GB" sz="2800" b="1" dirty="0">
                <a:solidFill>
                  <a:srgbClr val="2D5693"/>
                </a:solidFill>
                <a:latin typeface="Josefin Sans"/>
                <a:ea typeface="Josefin Sans"/>
                <a:cs typeface="Josefin Sans"/>
                <a:sym typeface="Josefin Sans"/>
              </a:rPr>
              <a:t> ve </a:t>
            </a:r>
            <a:r>
              <a:rPr lang="en-GB" sz="2800" b="1" dirty="0" err="1">
                <a:solidFill>
                  <a:srgbClr val="2D5693"/>
                </a:solidFill>
                <a:latin typeface="Josefin Sans"/>
                <a:ea typeface="Josefin Sans"/>
                <a:cs typeface="Josefin Sans"/>
                <a:sym typeface="Josefin Sans"/>
              </a:rPr>
              <a:t>Sentetikler</a:t>
            </a:r>
            <a:r>
              <a:rPr lang="en-GB" sz="2800" b="1" dirty="0">
                <a:solidFill>
                  <a:srgbClr val="2D5693"/>
                </a:solidFill>
                <a:latin typeface="Josefin Sans"/>
                <a:ea typeface="Josefin Sans"/>
                <a:cs typeface="Josefin Sans"/>
                <a:sym typeface="Josefin Sans"/>
              </a:rPr>
              <a:t>. </a:t>
            </a:r>
            <a:r>
              <a:rPr lang="en-GB" sz="2800" b="1" dirty="0" err="1">
                <a:solidFill>
                  <a:srgbClr val="2D5693"/>
                </a:solidFill>
                <a:latin typeface="Josefin Sans"/>
                <a:ea typeface="Josefin Sans"/>
                <a:cs typeface="Josefin Sans"/>
                <a:sym typeface="Josefin Sans"/>
              </a:rPr>
              <a:t>Daha</a:t>
            </a:r>
            <a:r>
              <a:rPr lang="en-GB" sz="2800" b="1" dirty="0">
                <a:solidFill>
                  <a:srgbClr val="2D5693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GB" sz="2800" b="1" dirty="0" err="1">
                <a:solidFill>
                  <a:srgbClr val="2D5693"/>
                </a:solidFill>
                <a:latin typeface="Josefin Sans"/>
                <a:ea typeface="Josefin Sans"/>
                <a:cs typeface="Josefin Sans"/>
                <a:sym typeface="Josefin Sans"/>
              </a:rPr>
              <a:t>düşük</a:t>
            </a:r>
            <a:r>
              <a:rPr lang="en-GB" sz="2800" b="1" dirty="0">
                <a:solidFill>
                  <a:srgbClr val="2D5693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GB" sz="2800" b="1" dirty="0" err="1">
                <a:solidFill>
                  <a:srgbClr val="2D5693"/>
                </a:solidFill>
                <a:latin typeface="Josefin Sans"/>
                <a:ea typeface="Josefin Sans"/>
                <a:cs typeface="Josefin Sans"/>
                <a:sym typeface="Josefin Sans"/>
              </a:rPr>
              <a:t>çevresel</a:t>
            </a:r>
            <a:r>
              <a:rPr lang="en-GB" sz="2800" b="1" dirty="0">
                <a:solidFill>
                  <a:srgbClr val="2D5693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GB" sz="2800" b="1" dirty="0" err="1">
                <a:solidFill>
                  <a:srgbClr val="2D5693"/>
                </a:solidFill>
                <a:latin typeface="Josefin Sans"/>
                <a:ea typeface="Josefin Sans"/>
                <a:cs typeface="Josefin Sans"/>
                <a:sym typeface="Josefin Sans"/>
              </a:rPr>
              <a:t>etki</a:t>
            </a:r>
            <a:r>
              <a:rPr lang="en-GB" sz="2800" b="1" dirty="0">
                <a:solidFill>
                  <a:srgbClr val="2D5693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GB" sz="2800" b="1" dirty="0" err="1">
                <a:solidFill>
                  <a:srgbClr val="2D5693"/>
                </a:solidFill>
                <a:latin typeface="Josefin Sans"/>
                <a:ea typeface="Josefin Sans"/>
                <a:cs typeface="Josefin Sans"/>
                <a:sym typeface="Josefin Sans"/>
              </a:rPr>
              <a:t>için</a:t>
            </a:r>
            <a:r>
              <a:rPr lang="en-GB" sz="2800" b="1" dirty="0">
                <a:solidFill>
                  <a:srgbClr val="2D5693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GB" sz="2800" b="1" dirty="0" err="1">
                <a:solidFill>
                  <a:srgbClr val="2D5693"/>
                </a:solidFill>
                <a:latin typeface="Josefin Sans"/>
                <a:ea typeface="Josefin Sans"/>
                <a:cs typeface="Josefin Sans"/>
                <a:sym typeface="Josefin Sans"/>
              </a:rPr>
              <a:t>öneriler</a:t>
            </a:r>
            <a:endParaRPr sz="3600" b="1" dirty="0">
              <a:solidFill>
                <a:srgbClr val="2D5693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grpSp>
        <p:nvGrpSpPr>
          <p:cNvPr id="282" name="Google Shape;282;p9"/>
          <p:cNvGrpSpPr/>
          <p:nvPr/>
        </p:nvGrpSpPr>
        <p:grpSpPr>
          <a:xfrm flipH="1">
            <a:off x="2366228" y="96673"/>
            <a:ext cx="8439814" cy="890747"/>
            <a:chOff x="2977130" y="297492"/>
            <a:chExt cx="8439814" cy="890747"/>
          </a:xfrm>
        </p:grpSpPr>
        <p:pic>
          <p:nvPicPr>
            <p:cNvPr id="283" name="Google Shape;283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2977130" y="297492"/>
              <a:ext cx="917508" cy="8907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4" name="Google Shape;284;p9"/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/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SHOEDES –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Döngüsel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ekonominin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ortaya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çıkan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taleplerine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uygun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sürdürülebilir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ürünler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için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yeni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ayakkabı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tasarımcısı</a:t>
              </a:r>
              <a:r>
                <a:rPr lang="en-GB" sz="1200" dirty="0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r>
                <a:rPr lang="en-GB" sz="1200" dirty="0" err="1">
                  <a:solidFill>
                    <a:srgbClr val="2D5693"/>
                  </a:solidFill>
                  <a:latin typeface="Arimo"/>
                  <a:ea typeface="Arimo"/>
                  <a:cs typeface="Arimo"/>
                  <a:sym typeface="Arimo"/>
                </a:rPr>
                <a:t>nitelikleri</a:t>
              </a:r>
              <a:endParaRPr sz="1200" dirty="0">
                <a:solidFill>
                  <a:srgbClr val="2D5693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pic>
        <p:nvPicPr>
          <p:cNvPr id="285" name="Google Shape;285;p9"/>
          <p:cNvPicPr preferRelativeResize="0"/>
          <p:nvPr/>
        </p:nvPicPr>
        <p:blipFill rotWithShape="1">
          <a:blip r:embed="rId4">
            <a:alphaModFix/>
          </a:blip>
          <a:srcRect r="44462" b="-212"/>
          <a:stretch/>
        </p:blipFill>
        <p:spPr>
          <a:xfrm>
            <a:off x="10151706" y="6267389"/>
            <a:ext cx="1784643" cy="4138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6" name="Google Shape;286;p9"/>
          <p:cNvGrpSpPr/>
          <p:nvPr/>
        </p:nvGrpSpPr>
        <p:grpSpPr>
          <a:xfrm>
            <a:off x="-819670" y="1788099"/>
            <a:ext cx="11258080" cy="5345705"/>
            <a:chOff x="-900498" y="1909122"/>
            <a:chExt cx="11473874" cy="5345705"/>
          </a:xfrm>
        </p:grpSpPr>
        <p:pic>
          <p:nvPicPr>
            <p:cNvPr id="287" name="Google Shape;287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900498" y="1984367"/>
              <a:ext cx="11287267" cy="52704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8" name="Google Shape;288;p9"/>
            <p:cNvSpPr txBox="1"/>
            <p:nvPr/>
          </p:nvSpPr>
          <p:spPr>
            <a:xfrm>
              <a:off x="1722085" y="1909122"/>
              <a:ext cx="885129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Minimum </a:t>
              </a: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miktarda</a:t>
              </a: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aktif</a:t>
              </a: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klorür</a:t>
              </a: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ve </a:t>
              </a: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diğer</a:t>
              </a: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aktif</a:t>
              </a: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halojen</a:t>
              </a: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bileşikleri</a:t>
              </a: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olmadan</a:t>
              </a: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veya</a:t>
              </a: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bunlarla</a:t>
              </a: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birlikte</a:t>
              </a: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9"/>
            <p:cNvSpPr txBox="1"/>
            <p:nvPr/>
          </p:nvSpPr>
          <p:spPr>
            <a:xfrm>
              <a:off x="1722085" y="2760710"/>
              <a:ext cx="71793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Agresif</a:t>
              </a: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kimyasalların</a:t>
              </a: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yerine</a:t>
              </a: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biyolojik</a:t>
              </a: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olarak</a:t>
              </a: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parçalanabilen</a:t>
              </a: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malzemeler</a:t>
              </a: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ile</a:t>
              </a: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9"/>
            <p:cNvSpPr txBox="1"/>
            <p:nvPr/>
          </p:nvSpPr>
          <p:spPr>
            <a:xfrm>
              <a:off x="1704331" y="3398701"/>
              <a:ext cx="8645490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Tüm</a:t>
              </a: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kanserojen</a:t>
              </a: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veya</a:t>
              </a: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potansiyel</a:t>
              </a: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olarak</a:t>
              </a: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kanserojen</a:t>
              </a: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kimyasallar</a:t>
              </a: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ve </a:t>
              </a: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boyalar</a:t>
              </a:r>
              <a:br>
                <a:rPr lang="tr-TR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olmadan</a:t>
              </a: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9"/>
            <p:cNvSpPr txBox="1"/>
            <p:nvPr/>
          </p:nvSpPr>
          <p:spPr>
            <a:xfrm>
              <a:off x="1661695" y="4150686"/>
              <a:ext cx="6168189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Minimum </a:t>
              </a: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miktarda</a:t>
              </a: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formaldehit</a:t>
              </a: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bileşiği</a:t>
              </a: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olmadan</a:t>
              </a: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veya</a:t>
              </a: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bunlarla</a:t>
              </a: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birlikte</a:t>
              </a:r>
              <a:endParaRPr dirty="0"/>
            </a:p>
          </p:txBody>
        </p:sp>
        <p:sp>
          <p:nvSpPr>
            <p:cNvPr id="292" name="Google Shape;292;p9"/>
            <p:cNvSpPr txBox="1"/>
            <p:nvPr/>
          </p:nvSpPr>
          <p:spPr>
            <a:xfrm>
              <a:off x="1722085" y="4954632"/>
              <a:ext cx="61040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Ağır</a:t>
              </a: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metal </a:t>
              </a: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iyonları</a:t>
              </a: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içeren</a:t>
              </a: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boyar </a:t>
              </a: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maddeler</a:t>
              </a: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içermez</a:t>
              </a: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9"/>
            <p:cNvSpPr txBox="1"/>
            <p:nvPr/>
          </p:nvSpPr>
          <p:spPr>
            <a:xfrm>
              <a:off x="1636295" y="5540662"/>
              <a:ext cx="6104020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Sürdürülebilir</a:t>
              </a: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lifler</a:t>
              </a: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: </a:t>
              </a: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Biyolojik</a:t>
              </a: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olarak</a:t>
              </a: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parçalanabilir</a:t>
              </a: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geri</a:t>
              </a: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dönüştürülebilir</a:t>
              </a: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ve </a:t>
              </a: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geri</a:t>
              </a: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dönüştürülebilir</a:t>
              </a: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9"/>
            <p:cNvSpPr txBox="1"/>
            <p:nvPr/>
          </p:nvSpPr>
          <p:spPr>
            <a:xfrm>
              <a:off x="1633214" y="6376651"/>
              <a:ext cx="61040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Daha</a:t>
              </a: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doğal</a:t>
              </a: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dayanıklı</a:t>
              </a: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ve </a:t>
              </a: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hafif</a:t>
              </a: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malzemeler</a:t>
              </a: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5" name="Google Shape;295;p9"/>
          <p:cNvSpPr txBox="1"/>
          <p:nvPr/>
        </p:nvSpPr>
        <p:spPr>
          <a:xfrm rot="-5400000">
            <a:off x="-1870348" y="4065345"/>
            <a:ext cx="4955115" cy="338554"/>
          </a:xfrm>
          <a:prstGeom prst="rect">
            <a:avLst/>
          </a:prstGeom>
          <a:solidFill>
            <a:srgbClr val="F1CB2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GB" sz="1600" b="1" dirty="0" err="1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Ayakkabı</a:t>
            </a:r>
            <a:r>
              <a:rPr lang="en-GB" sz="1600" b="1" dirty="0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b="1" dirty="0" err="1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sektörü</a:t>
            </a:r>
            <a:r>
              <a:rPr lang="en-GB" sz="1600" b="1" dirty="0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b="1" dirty="0" err="1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için</a:t>
            </a:r>
            <a:r>
              <a:rPr lang="en-GB" sz="1600" b="1" dirty="0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b="1" dirty="0" err="1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çevre</a:t>
            </a:r>
            <a:r>
              <a:rPr lang="en-GB" sz="1600" b="1" dirty="0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b="1" dirty="0" err="1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dostu</a:t>
            </a:r>
            <a:r>
              <a:rPr lang="en-GB" sz="1600" b="1" dirty="0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b="1" dirty="0" err="1">
                <a:solidFill>
                  <a:srgbClr val="2A4C8C"/>
                </a:solidFill>
                <a:latin typeface="Calibri"/>
                <a:ea typeface="Calibri"/>
                <a:cs typeface="Calibri"/>
                <a:sym typeface="Calibri"/>
              </a:rPr>
              <a:t>yönlendirmeler</a:t>
            </a:r>
            <a:endParaRPr sz="1600" b="1" dirty="0">
              <a:solidFill>
                <a:srgbClr val="2A4C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6" name="Google Shape;296;p9" descr="Open hand with plant with solid fill"/>
          <p:cNvPicPr preferRelativeResize="0"/>
          <p:nvPr/>
        </p:nvPicPr>
        <p:blipFill rotWithShape="1">
          <a:blip r:embed="rId6">
            <a:alphaModFix/>
          </a:blip>
          <a:srcRect l="-2827" t="-16289" r="-1189" b="-16097"/>
          <a:stretch/>
        </p:blipFill>
        <p:spPr>
          <a:xfrm>
            <a:off x="0" y="0"/>
            <a:ext cx="441325" cy="44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9" descr="Open hand with plant with solid fill"/>
          <p:cNvPicPr preferRelativeResize="0"/>
          <p:nvPr/>
        </p:nvPicPr>
        <p:blipFill rotWithShape="1">
          <a:blip r:embed="rId6">
            <a:alphaModFix/>
          </a:blip>
          <a:srcRect l="-2827" t="-16289" r="-1189" b="-16097"/>
          <a:stretch/>
        </p:blipFill>
        <p:spPr>
          <a:xfrm>
            <a:off x="0" y="0"/>
            <a:ext cx="441325" cy="44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9" descr="Open hand with plant with solid fill"/>
          <p:cNvPicPr preferRelativeResize="0"/>
          <p:nvPr/>
        </p:nvPicPr>
        <p:blipFill rotWithShape="1">
          <a:blip r:embed="rId6">
            <a:alphaModFix/>
          </a:blip>
          <a:srcRect l="-2827" t="-16289" r="-1189" b="-16097"/>
          <a:stretch/>
        </p:blipFill>
        <p:spPr>
          <a:xfrm>
            <a:off x="0" y="0"/>
            <a:ext cx="441325" cy="44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9" descr="Open hand with plant with solid fill"/>
          <p:cNvPicPr preferRelativeResize="0"/>
          <p:nvPr/>
        </p:nvPicPr>
        <p:blipFill rotWithShape="1">
          <a:blip r:embed="rId6">
            <a:alphaModFix/>
          </a:blip>
          <a:srcRect l="-2827" t="-16289" r="-1189" b="-16097"/>
          <a:stretch/>
        </p:blipFill>
        <p:spPr>
          <a:xfrm>
            <a:off x="0" y="0"/>
            <a:ext cx="441325" cy="44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9" descr="Open hand with plant with solid fill"/>
          <p:cNvPicPr preferRelativeResize="0"/>
          <p:nvPr/>
        </p:nvPicPr>
        <p:blipFill rotWithShape="1">
          <a:blip r:embed="rId6">
            <a:alphaModFix/>
          </a:blip>
          <a:srcRect l="-2827" t="-16289" r="-1189" b="-16097"/>
          <a:stretch/>
        </p:blipFill>
        <p:spPr>
          <a:xfrm>
            <a:off x="0" y="0"/>
            <a:ext cx="441325" cy="44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9" descr="Open hand with plant with solid fill"/>
          <p:cNvPicPr preferRelativeResize="0"/>
          <p:nvPr/>
        </p:nvPicPr>
        <p:blipFill rotWithShape="1">
          <a:blip r:embed="rId6">
            <a:alphaModFix/>
          </a:blip>
          <a:srcRect l="-2827" t="-16289" r="-1189" b="-16097"/>
          <a:stretch/>
        </p:blipFill>
        <p:spPr>
          <a:xfrm>
            <a:off x="0" y="0"/>
            <a:ext cx="441325" cy="44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9" descr="Open hand with plant with solid fill"/>
          <p:cNvPicPr preferRelativeResize="0"/>
          <p:nvPr/>
        </p:nvPicPr>
        <p:blipFill rotWithShape="1">
          <a:blip r:embed="rId6">
            <a:alphaModFix/>
          </a:blip>
          <a:srcRect l="-2827" t="-16289" r="-1189" b="-16097"/>
          <a:stretch/>
        </p:blipFill>
        <p:spPr>
          <a:xfrm>
            <a:off x="0" y="0"/>
            <a:ext cx="441325" cy="4413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3" name="Google Shape;303;p9"/>
          <p:cNvGrpSpPr/>
          <p:nvPr/>
        </p:nvGrpSpPr>
        <p:grpSpPr>
          <a:xfrm>
            <a:off x="8851012" y="2521865"/>
            <a:ext cx="2992551" cy="3603312"/>
            <a:chOff x="1333583" y="0"/>
            <a:chExt cx="2992551" cy="3603312"/>
          </a:xfrm>
        </p:grpSpPr>
        <p:sp>
          <p:nvSpPr>
            <p:cNvPr id="304" name="Google Shape;304;p9"/>
            <p:cNvSpPr/>
            <p:nvPr/>
          </p:nvSpPr>
          <p:spPr>
            <a:xfrm>
              <a:off x="1333583" y="630940"/>
              <a:ext cx="1799421" cy="1556270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CA97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9"/>
            <p:cNvSpPr txBox="1"/>
            <p:nvPr/>
          </p:nvSpPr>
          <p:spPr>
            <a:xfrm>
              <a:off x="1631744" y="888811"/>
              <a:ext cx="1203099" cy="10405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825" tIns="36825" rIns="36825" bIns="368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en-GB" sz="2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Textiles </a:t>
              </a: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3252706" y="979740"/>
              <a:ext cx="679009" cy="58481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ED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9"/>
            <p:cNvSpPr/>
            <p:nvPr/>
          </p:nvSpPr>
          <p:spPr>
            <a:xfrm>
              <a:off x="2851704" y="0"/>
              <a:ext cx="1474430" cy="1275572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BA8C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9"/>
            <p:cNvSpPr txBox="1"/>
            <p:nvPr/>
          </p:nvSpPr>
          <p:spPr>
            <a:xfrm>
              <a:off x="3096050" y="211391"/>
              <a:ext cx="985738" cy="8527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en-GB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natural origin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9"/>
            <p:cNvSpPr/>
            <p:nvPr/>
          </p:nvSpPr>
          <p:spPr>
            <a:xfrm>
              <a:off x="2702077" y="2214235"/>
              <a:ext cx="679009" cy="58481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ED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9"/>
            <p:cNvSpPr/>
            <p:nvPr/>
          </p:nvSpPr>
          <p:spPr>
            <a:xfrm>
              <a:off x="2851704" y="1542217"/>
              <a:ext cx="1474430" cy="1275572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FFC55F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9"/>
            <p:cNvSpPr txBox="1"/>
            <p:nvPr/>
          </p:nvSpPr>
          <p:spPr>
            <a:xfrm>
              <a:off x="3096050" y="1753608"/>
              <a:ext cx="985738" cy="8527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en-GB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chemical origin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9"/>
            <p:cNvSpPr/>
            <p:nvPr/>
          </p:nvSpPr>
          <p:spPr>
            <a:xfrm>
              <a:off x="1499370" y="2327740"/>
              <a:ext cx="1474430" cy="1275572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FFC55F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9"/>
            <p:cNvSpPr txBox="1"/>
            <p:nvPr/>
          </p:nvSpPr>
          <p:spPr>
            <a:xfrm>
              <a:off x="1743716" y="2539131"/>
              <a:ext cx="985738" cy="8527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en-GB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metallurgical origin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ă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3067</Words>
  <Application>Microsoft Office PowerPoint</Application>
  <PresentationFormat>Geniş ekran</PresentationFormat>
  <Paragraphs>144</Paragraphs>
  <Slides>14</Slides>
  <Notes>14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20" baseType="lpstr">
      <vt:lpstr>Noto Sans Symbols</vt:lpstr>
      <vt:lpstr>Arial</vt:lpstr>
      <vt:lpstr>Josefin Sans</vt:lpstr>
      <vt:lpstr>Calibri</vt:lpstr>
      <vt:lpstr>Arimo</vt:lpstr>
      <vt:lpstr>Temă Office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Arina Seul</dc:creator>
  <cp:lastModifiedBy>TASEV Vakfı</cp:lastModifiedBy>
  <cp:revision>7</cp:revision>
  <dcterms:created xsi:type="dcterms:W3CDTF">2023-05-31T18:35:26Z</dcterms:created>
  <dcterms:modified xsi:type="dcterms:W3CDTF">2024-10-18T08:11:23Z</dcterms:modified>
</cp:coreProperties>
</file>