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6" d="100"/>
          <a:sy n="116" d="100"/>
        </p:scale>
        <p:origin x="165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DC6A37-8AF0-4305-8349-F040309415CD}" type="datetimeFigureOut">
              <a:rPr lang="el-GR"/>
              <a:pPr>
                <a:defRPr/>
              </a:pPr>
              <a:t>25/7/2015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CD70836-D639-42E4-B850-0465C0D4E5A9}" type="slidenum">
              <a:rPr lang="el-GR"/>
              <a:pPr>
                <a:defRPr/>
              </a:pPr>
              <a:t>‹#›</a:t>
            </a:fld>
            <a:endParaRPr lang="el-GR"/>
          </a:p>
        </p:txBody>
      </p:sp>
    </p:spTree>
    <p:extLst>
      <p:ext uri="{BB962C8B-B14F-4D97-AF65-F5344CB8AC3E}">
        <p14:creationId xmlns:p14="http://schemas.microsoft.com/office/powerpoint/2010/main" val="601839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D7E8AB-54B7-4B4B-8A68-3F4EDD44A7C8}" type="slidenum">
              <a:rPr lang="el-GR">
                <a:cs typeface="Arial" charset="0"/>
              </a:rPr>
              <a:pPr fontAlgn="base">
                <a:spcBef>
                  <a:spcPct val="0"/>
                </a:spcBef>
                <a:spcAft>
                  <a:spcPct val="0"/>
                </a:spcAft>
                <a:defRPr/>
              </a:pPr>
              <a:t>1</a:t>
            </a:fld>
            <a:endParaRPr lang="el-GR">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E26EAA-23B9-4D40-A7F0-C94D52A49BA6}" type="slidenum">
              <a:rPr lang="el-GR">
                <a:cs typeface="Arial" charset="0"/>
              </a:rPr>
              <a:pPr fontAlgn="base">
                <a:spcBef>
                  <a:spcPct val="0"/>
                </a:spcBef>
                <a:spcAft>
                  <a:spcPct val="0"/>
                </a:spcAft>
                <a:defRPr/>
              </a:pPr>
              <a:t>2</a:t>
            </a:fld>
            <a:endParaRPr lang="el-GR">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1D40-69A3-4BE8-A097-6F80CE983272}" type="slidenum">
              <a:rPr lang="el-GR">
                <a:cs typeface="Arial" charset="0"/>
              </a:rPr>
              <a:pPr fontAlgn="base">
                <a:spcBef>
                  <a:spcPct val="0"/>
                </a:spcBef>
                <a:spcAft>
                  <a:spcPct val="0"/>
                </a:spcAft>
                <a:defRPr/>
              </a:pPr>
              <a:t>3</a:t>
            </a:fld>
            <a:endParaRPr lang="el-GR">
              <a:cs typeface="Arial" charset="0"/>
            </a:endParaRPr>
          </a:p>
        </p:txBody>
      </p:sp>
    </p:spTree>
    <p:extLst>
      <p:ext uri="{BB962C8B-B14F-4D97-AF65-F5344CB8AC3E}">
        <p14:creationId xmlns:p14="http://schemas.microsoft.com/office/powerpoint/2010/main" val="371404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A0744282-4514-4B2A-99A1-5B98967818DE}"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a:spLocks noGrp="1"/>
          </p:cNvSpPr>
          <p:nvPr>
            <p:ph type="sldNum" sz="quarter" idx="10"/>
          </p:nvPr>
        </p:nvSpPr>
        <p:spPr/>
        <p:txBody>
          <a:bodyPr/>
          <a:lstStyle>
            <a:lvl1pPr>
              <a:defRPr/>
            </a:lvl1pPr>
          </a:lstStyle>
          <a:p>
            <a:pPr>
              <a:defRPr/>
            </a:pPr>
            <a:fld id="{E9625ABF-F74C-4F53-892E-44626DE3D6FE}"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53C78F85-0E20-4CBD-B297-18DA4FB1432F}" type="slidenum">
              <a:rPr lang="el-GR"/>
              <a:pPr>
                <a:defRPr/>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a:spLocks noGrp="1"/>
          </p:cNvSpPr>
          <p:nvPr>
            <p:ph type="sldNum" sz="quarter" idx="10"/>
          </p:nvPr>
        </p:nvSpPr>
        <p:spPr/>
        <p:txBody>
          <a:bodyPr/>
          <a:lstStyle>
            <a:lvl1pPr>
              <a:defRPr/>
            </a:lvl1pPr>
          </a:lstStyle>
          <a:p>
            <a:pPr>
              <a:defRPr/>
            </a:pPr>
            <a:fld id="{347B5DD0-9E23-473A-9D08-C7A2F8E24656}" type="slidenum">
              <a:rPr lang="el-GR"/>
              <a:pPr>
                <a:defRPr/>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αριθμού διαφάνειας 5"/>
          <p:cNvSpPr>
            <a:spLocks noGrp="1"/>
          </p:cNvSpPr>
          <p:nvPr>
            <p:ph type="sldNum" sz="quarter" idx="10"/>
          </p:nvPr>
        </p:nvSpPr>
        <p:spPr/>
        <p:txBody>
          <a:bodyPr/>
          <a:lstStyle>
            <a:lvl1pPr>
              <a:defRPr/>
            </a:lvl1pPr>
          </a:lstStyle>
          <a:p>
            <a:pPr>
              <a:defRPr/>
            </a:pPr>
            <a:fld id="{ABBD89BC-6853-47B0-AADE-2CDD5B729A2F}" type="slidenum">
              <a:rPr lang="el-GR"/>
              <a:pPr>
                <a:defRPr/>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5"/>
          <p:cNvSpPr>
            <a:spLocks noGrp="1"/>
          </p:cNvSpPr>
          <p:nvPr>
            <p:ph type="sldNum" sz="quarter" idx="10"/>
          </p:nvPr>
        </p:nvSpPr>
        <p:spPr/>
        <p:txBody>
          <a:bodyPr/>
          <a:lstStyle>
            <a:lvl1pPr>
              <a:defRPr/>
            </a:lvl1pPr>
          </a:lstStyle>
          <a:p>
            <a:pPr>
              <a:defRPr/>
            </a:pPr>
            <a:fld id="{CA5E3F75-AFFD-4081-91C9-FE36194D2C71}" type="slidenum">
              <a:rPr lang="el-GR"/>
              <a:pPr>
                <a:defRPr/>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2CD5BFF9-5749-4B1E-B707-69D994B8F60C}" type="slidenum">
              <a:rPr lang="el-GR"/>
              <a:pPr>
                <a:defRPr/>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a:lvl1pPr>
          </a:lstStyle>
          <a:p>
            <a:pPr lvl="0"/>
            <a:r>
              <a:rPr lang="el-GR" smtClean="0"/>
              <a:t>Στυλ κύριου τίτλου</a:t>
            </a:r>
            <a:endParaRPr lang="el-GR"/>
          </a:p>
        </p:txBody>
      </p:sp>
      <p:sp>
        <p:nvSpPr>
          <p:cNvPr id="5" name="Θέση αριθμού διαφάνειας 5"/>
          <p:cNvSpPr>
            <a:spLocks noGrp="1"/>
          </p:cNvSpPr>
          <p:nvPr>
            <p:ph type="sldNum" sz="quarter" idx="10"/>
          </p:nvPr>
        </p:nvSpPr>
        <p:spPr/>
        <p:txBody>
          <a:bodyPr/>
          <a:lstStyle>
            <a:lvl1pPr>
              <a:defRPr/>
            </a:lvl1pPr>
          </a:lstStyle>
          <a:p>
            <a:pPr>
              <a:defRPr/>
            </a:pPr>
            <a:fld id="{E93F5542-3421-4CEA-A516-C5473EDB5C5A}" type="slidenum">
              <a:rPr lang="el-GR"/>
              <a:pPr>
                <a:defRPr/>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FD15321F-1C45-495F-92F0-51D3BCC7D66F}" type="slidenum">
              <a:rPr lang="el-GR"/>
              <a:pPr>
                <a:defRPr/>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2CC3E15C-D21C-4297-AA94-D9CEBA128DA8}"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65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Calibri" pitchFamily="34" charset="0"/>
        </a:defRPr>
      </a:lvl2pPr>
      <a:lvl3pPr algn="ctr" rtl="0" eaLnBrk="0" fontAlgn="base" hangingPunct="0">
        <a:spcBef>
          <a:spcPct val="0"/>
        </a:spcBef>
        <a:spcAft>
          <a:spcPct val="0"/>
        </a:spcAft>
        <a:defRPr sz="4400" b="1">
          <a:solidFill>
            <a:schemeClr val="tx1"/>
          </a:solidFill>
          <a:latin typeface="Calibri" pitchFamily="34" charset="0"/>
        </a:defRPr>
      </a:lvl3pPr>
      <a:lvl4pPr algn="ctr" rtl="0" eaLnBrk="0" fontAlgn="base" hangingPunct="0">
        <a:spcBef>
          <a:spcPct val="0"/>
        </a:spcBef>
        <a:spcAft>
          <a:spcPct val="0"/>
        </a:spcAft>
        <a:defRPr sz="4400" b="1">
          <a:solidFill>
            <a:schemeClr val="tx1"/>
          </a:solidFill>
          <a:latin typeface="Calibri" pitchFamily="34" charset="0"/>
        </a:defRPr>
      </a:lvl4pPr>
      <a:lvl5pPr algn="ctr" rtl="0" eaLnBrk="0" fontAlgn="base" hangingPunct="0">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pPr eaLnBrk="1" hangingPunct="1"/>
            <a:r>
              <a:rPr lang="el-GR" sz="3200" dirty="0">
                <a:latin typeface="Arial" charset="0"/>
              </a:rPr>
              <a:t>Μέθοδοι σχεδιασμού κίνησης και αυτόνομες κινούμενες μονάδες </a:t>
            </a:r>
          </a:p>
        </p:txBody>
      </p:sp>
      <p:sp>
        <p:nvSpPr>
          <p:cNvPr id="14338" name="Υπότιτλος 2"/>
          <p:cNvSpPr>
            <a:spLocks noGrp="1"/>
          </p:cNvSpPr>
          <p:nvPr>
            <p:ph type="subTitle" idx="1"/>
          </p:nvPr>
        </p:nvSpPr>
        <p:spPr>
          <a:xfrm>
            <a:off x="684213" y="3141663"/>
            <a:ext cx="7848600" cy="1871662"/>
          </a:xfrm>
        </p:spPr>
        <p:txBody>
          <a:bodyPr/>
          <a:lstStyle/>
          <a:p>
            <a:pPr eaLnBrk="1" hangingPunct="1">
              <a:lnSpc>
                <a:spcPct val="80000"/>
              </a:lnSpc>
            </a:pPr>
            <a:r>
              <a:rPr lang="el-GR" sz="2800" b="1" dirty="0" smtClean="0"/>
              <a:t>Ενότητα </a:t>
            </a:r>
            <a:r>
              <a:rPr lang="en-US" sz="2800" b="1" dirty="0" smtClean="0"/>
              <a:t>3</a:t>
            </a:r>
            <a:r>
              <a:rPr lang="el-GR" sz="2000" b="1" dirty="0" smtClean="0"/>
              <a:t>:</a:t>
            </a:r>
            <a:r>
              <a:rPr lang="el-GR" sz="2400" dirty="0">
                <a:latin typeface="Arial" charset="0"/>
              </a:rPr>
              <a:t> Κατάτμηση σε κελιά (</a:t>
            </a:r>
            <a:r>
              <a:rPr lang="en-US" sz="2400" dirty="0">
                <a:latin typeface="Arial" charset="0"/>
              </a:rPr>
              <a:t>Cell Decomposition)</a:t>
            </a:r>
            <a:endParaRPr lang="el-GR" sz="2400" dirty="0">
              <a:latin typeface="Arial" charset="0"/>
            </a:endParaRPr>
          </a:p>
          <a:p>
            <a:pPr eaLnBrk="1" hangingPunct="1">
              <a:lnSpc>
                <a:spcPct val="80000"/>
              </a:lnSpc>
            </a:pPr>
            <a:endParaRPr lang="el-GR" sz="1400" b="1" i="1" dirty="0" smtClean="0">
              <a:latin typeface="Arial" charset="0"/>
            </a:endParaRP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923330"/>
          </a:xfrm>
          <a:prstGeom prst="rect">
            <a:avLst/>
          </a:prstGeom>
          <a:noFill/>
          <a:ln w="9525">
            <a:noFill/>
            <a:miter lim="800000"/>
            <a:headEnd/>
            <a:tailEnd/>
          </a:ln>
        </p:spPr>
        <p:txBody>
          <a:bodyPr>
            <a:spAutoFit/>
          </a:bodyPr>
          <a:lstStyle/>
          <a:p>
            <a:pPr algn="ctr"/>
            <a:r>
              <a:rPr lang="el-GR" b="1" i="1" dirty="0" smtClean="0"/>
              <a:t>Ηλίας Ξυδιάς</a:t>
            </a:r>
            <a:endParaRPr lang="el-GR" b="1" i="1" dirty="0"/>
          </a:p>
          <a:p>
            <a:pPr algn="ctr"/>
            <a:r>
              <a:rPr lang="el-GR" b="1" i="1" dirty="0"/>
              <a:t>Τμήμα Μηχανικών Σχεδίασης Προϊόντων και Συστημάτων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7972452" cy="4572000"/>
          </a:xfrm>
        </p:spPr>
        <p:txBody>
          <a:bodyPr>
            <a:normAutofit fontScale="92500" lnSpcReduction="10000"/>
          </a:bodyPr>
          <a:lstStyle/>
          <a:p>
            <a:pPr algn="just"/>
            <a:r>
              <a:rPr lang="el-GR" dirty="0" smtClean="0"/>
              <a:t>Σε αυτή την κατηγορία ανήκουν οι μέθοδοι οι οποίοι βασίζονται στην κατάτμηση του ελεύθερου από συγκρούσεις χώρου διαμορφώσεων του ρομπότ σε απλές περιοχές οι οποίες καλούνται κελιά (</a:t>
            </a:r>
            <a:r>
              <a:rPr lang="en-US" dirty="0" smtClean="0"/>
              <a:t>cells</a:t>
            </a:r>
            <a:r>
              <a:rPr lang="el-GR" dirty="0" smtClean="0"/>
              <a:t>). </a:t>
            </a:r>
            <a:endParaRPr lang="en-US" dirty="0" smtClean="0"/>
          </a:p>
          <a:p>
            <a:pPr algn="just">
              <a:buNone/>
            </a:pPr>
            <a:endParaRPr lang="el-GR" dirty="0" smtClean="0"/>
          </a:p>
          <a:p>
            <a:pPr algn="just"/>
            <a:r>
              <a:rPr lang="el-GR" dirty="0" smtClean="0"/>
              <a:t>Ένας μη κατευθυνόμενος γράφος που αναπαριστά τη σχέση γειτνίασης μεταξύ των κελιών κατασκευάζεται και στη συνέχεια ερευνάται. </a:t>
            </a:r>
          </a:p>
        </p:txBody>
      </p:sp>
      <p:sp>
        <p:nvSpPr>
          <p:cNvPr id="4"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5"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sp>
        <p:nvSpPr>
          <p:cNvPr id="6" name="Slide Number Placeholder 5"/>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10</a:t>
            </a:fld>
            <a:endParaRPr lang="el-GR"/>
          </a:p>
        </p:txBody>
      </p:sp>
      <p:sp>
        <p:nvSpPr>
          <p:cNvPr id="7" name="Footer Placeholder 6"/>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Tree>
    <p:extLst>
      <p:ext uri="{BB962C8B-B14F-4D97-AF65-F5344CB8AC3E}">
        <p14:creationId xmlns:p14="http://schemas.microsoft.com/office/powerpoint/2010/main" val="4150111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 y="1524000"/>
            <a:ext cx="8715436" cy="4476768"/>
          </a:xfrm>
        </p:spPr>
        <p:txBody>
          <a:bodyPr>
            <a:normAutofit lnSpcReduction="10000"/>
          </a:bodyPr>
          <a:lstStyle/>
          <a:p>
            <a:pPr lvl="1">
              <a:buClr>
                <a:srgbClr val="FF0000"/>
              </a:buClr>
              <a:buFont typeface="Courier New" pitchFamily="49" charset="0"/>
              <a:buChar char="o"/>
            </a:pPr>
            <a:r>
              <a:rPr lang="el-GR" dirty="0" smtClean="0"/>
              <a:t>Οι κόμβοι του γράφου είναι τα παραγόμενα κελιά. </a:t>
            </a:r>
          </a:p>
          <a:p>
            <a:pPr lvl="1">
              <a:buClr>
                <a:srgbClr val="FF0000"/>
              </a:buClr>
              <a:buFont typeface="Courier New" pitchFamily="49" charset="0"/>
              <a:buChar char="o"/>
            </a:pPr>
            <a:endParaRPr lang="el-GR" dirty="0" smtClean="0"/>
          </a:p>
          <a:p>
            <a:pPr lvl="1">
              <a:buClr>
                <a:srgbClr val="FF0000"/>
              </a:buClr>
              <a:buFont typeface="Courier New" pitchFamily="49" charset="0"/>
              <a:buChar char="o"/>
            </a:pPr>
            <a:r>
              <a:rPr lang="el-GR" dirty="0" smtClean="0"/>
              <a:t>Δύο κόμβοι ενώνονται μεταξύ τους με μια ακμή αν και μόνο αν τα αντίστοιχα κελιά είναι γειτονικά. </a:t>
            </a:r>
          </a:p>
          <a:p>
            <a:pPr lvl="1">
              <a:buClr>
                <a:srgbClr val="FF0000"/>
              </a:buClr>
              <a:buFont typeface="Courier New" pitchFamily="49" charset="0"/>
              <a:buChar char="o"/>
            </a:pPr>
            <a:endParaRPr lang="el-GR" dirty="0" smtClean="0"/>
          </a:p>
          <a:p>
            <a:pPr lvl="1">
              <a:buClr>
                <a:srgbClr val="FF0000"/>
              </a:buClr>
              <a:buFont typeface="Courier New" pitchFamily="49" charset="0"/>
              <a:buChar char="o"/>
            </a:pPr>
            <a:r>
              <a:rPr lang="el-GR" dirty="0" smtClean="0"/>
              <a:t>Το αποτέλεσμα της αναζήτησης του γράφου είναι μια συνεχής ακολουθία</a:t>
            </a:r>
            <a:r>
              <a:rPr lang="en-US" dirty="0" smtClean="0"/>
              <a:t> </a:t>
            </a:r>
            <a:r>
              <a:rPr lang="el-GR" dirty="0" smtClean="0"/>
              <a:t>θέσεων (ελεύθερες από συγκρούσεις) η οποία μπορεί να υπολογιστεί χρησιμοποιώντας το παραγόμενο κανάλι κελιών.</a:t>
            </a:r>
          </a:p>
          <a:p>
            <a:pPr>
              <a:buNone/>
            </a:pPr>
            <a:endParaRPr lang="el-GR" dirty="0"/>
          </a:p>
        </p:txBody>
      </p:sp>
      <p:sp>
        <p:nvSpPr>
          <p:cNvPr id="4"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5"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sp>
        <p:nvSpPr>
          <p:cNvPr id="6" name="Slide Number Placeholder 5"/>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11</a:t>
            </a:fld>
            <a:endParaRPr lang="el-GR"/>
          </a:p>
        </p:txBody>
      </p:sp>
      <p:sp>
        <p:nvSpPr>
          <p:cNvPr id="7" name="Footer Placeholder 6"/>
          <p:cNvSpPr>
            <a:spLocks noGrp="1"/>
          </p:cNvSpPr>
          <p:nvPr>
            <p:ph type="ftr" sz="quarter" idx="4294967295"/>
          </p:nvPr>
        </p:nvSpPr>
        <p:spPr>
          <a:xfrm>
            <a:off x="2133600" y="6203667"/>
            <a:ext cx="3581400" cy="384048"/>
          </a:xfrm>
          <a:prstGeom prst="rect">
            <a:avLst/>
          </a:prstGeom>
        </p:spPr>
        <p:txBody>
          <a:bodyPr/>
          <a:lstStyle/>
          <a:p>
            <a:r>
              <a:rPr lang="el-GR" dirty="0" smtClean="0"/>
              <a:t>3 Μάθημα</a:t>
            </a:r>
            <a:endParaRPr lang="el-GR" dirty="0"/>
          </a:p>
        </p:txBody>
      </p:sp>
    </p:spTree>
    <p:extLst>
      <p:ext uri="{BB962C8B-B14F-4D97-AF65-F5344CB8AC3E}">
        <p14:creationId xmlns:p14="http://schemas.microsoft.com/office/powerpoint/2010/main" val="1816593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l-GR" sz="2400" dirty="0" smtClean="0"/>
              <a:t>Οι μέθοδοι, οι οποίοι βασίζονται στην κατάτμηση σε κελιά ταξινομούνται σε δύο βασικές κατηγορίες: </a:t>
            </a:r>
          </a:p>
          <a:p>
            <a:pPr lvl="1" algn="just">
              <a:buClr>
                <a:srgbClr val="FF0000"/>
              </a:buClr>
              <a:buFont typeface="Courier New" pitchFamily="49" charset="0"/>
              <a:buChar char="o"/>
            </a:pPr>
            <a:r>
              <a:rPr lang="el-GR" sz="2000" b="1" i="1" dirty="0" smtClean="0"/>
              <a:t>Ακριβείς</a:t>
            </a:r>
            <a:r>
              <a:rPr lang="el-GR" sz="2000" dirty="0" smtClean="0"/>
              <a:t> (</a:t>
            </a:r>
            <a:r>
              <a:rPr lang="en-US" sz="2000" dirty="0" smtClean="0"/>
              <a:t>Exact</a:t>
            </a:r>
            <a:r>
              <a:rPr lang="el-GR" sz="2000" dirty="0" smtClean="0"/>
              <a:t>) </a:t>
            </a:r>
          </a:p>
          <a:p>
            <a:pPr lvl="1" algn="just">
              <a:buClr>
                <a:srgbClr val="FF0000"/>
              </a:buClr>
              <a:buFont typeface="Courier New" pitchFamily="49" charset="0"/>
              <a:buChar char="o"/>
            </a:pPr>
            <a:r>
              <a:rPr lang="el-GR" sz="2000" b="1" i="1" dirty="0" smtClean="0"/>
              <a:t>Προσέγγισης</a:t>
            </a:r>
            <a:r>
              <a:rPr lang="el-GR" sz="2000" dirty="0" smtClean="0"/>
              <a:t> (</a:t>
            </a:r>
            <a:r>
              <a:rPr lang="en-US" sz="2000" dirty="0" smtClean="0"/>
              <a:t>Approximate</a:t>
            </a:r>
            <a:r>
              <a:rPr lang="el-GR" sz="2000" dirty="0" smtClean="0"/>
              <a:t>)</a:t>
            </a:r>
          </a:p>
          <a:p>
            <a:pPr algn="just">
              <a:buClr>
                <a:srgbClr val="FF0000"/>
              </a:buClr>
              <a:buFont typeface="Courier New" pitchFamily="49" charset="0"/>
              <a:buChar char="o"/>
            </a:pPr>
            <a:endParaRPr lang="el-GR" sz="2400" dirty="0" smtClean="0"/>
          </a:p>
          <a:p>
            <a:pPr algn="just">
              <a:buClr>
                <a:schemeClr val="accent2">
                  <a:lumMod val="75000"/>
                </a:schemeClr>
              </a:buClr>
              <a:buFont typeface="Arial" pitchFamily="34" charset="0"/>
              <a:buChar char="•"/>
            </a:pPr>
            <a:r>
              <a:rPr lang="el-GR" sz="2400" dirty="0" smtClean="0"/>
              <a:t>Οι Ακριβείς μέθοδοι (</a:t>
            </a:r>
            <a:r>
              <a:rPr lang="en-US" sz="2400" dirty="0" smtClean="0"/>
              <a:t>Exact Cell Decomposition</a:t>
            </a:r>
            <a:r>
              <a:rPr lang="el-GR" sz="2400" dirty="0" smtClean="0"/>
              <a:t>) αποσυνθέτουν τον ελεύθερο από συγκρούσεις χώρο διαμορφώσεων του ρομπότ σε κελιά  των οποίων η ένωση του μας οδηγεί στην ακριβή σύνθεση του ελεύθερου χώρου.</a:t>
            </a:r>
          </a:p>
        </p:txBody>
      </p:sp>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12</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64310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dirty="0" smtClean="0"/>
              <a:t>Ο ελεύθερος χώρος διαμόρφωσης του ρομπότ εξωτερικά περιορίζεται από ένα πολύγωνο τετραγωνικής</a:t>
            </a:r>
            <a:r>
              <a:rPr lang="en-US" dirty="0" smtClean="0"/>
              <a:t> </a:t>
            </a:r>
            <a:r>
              <a:rPr lang="el-GR" dirty="0" smtClean="0"/>
              <a:t>μορφής. </a:t>
            </a:r>
          </a:p>
          <a:p>
            <a:r>
              <a:rPr lang="el-GR" dirty="0" smtClean="0"/>
              <a:t>Ο ελεύθερος χώρος του ρομπότ αποσυντίθεται σε περιοχές που έχουν σχήμα ορθογωνίου και τραπεζίου.</a:t>
            </a:r>
          </a:p>
        </p:txBody>
      </p:sp>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13</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4096888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sz="2400" dirty="0" smtClean="0"/>
              <a:t>Αυτές οι περιοχές κατασκευάζονται φέρνοντας κάθετες στον οριζόντιο άξονα γραμμές οι οποίες περνάνε από τις κορυφές  των εμποδίων</a:t>
            </a:r>
            <a:r>
              <a:rPr lang="el-GR" sz="2400" b="1" dirty="0" smtClean="0"/>
              <a:t>-</a:t>
            </a:r>
            <a:r>
              <a:rPr lang="el-GR" sz="2400" dirty="0" smtClean="0"/>
              <a:t>διαμόρφωσης. Δύο  περιοχές (κελιά) είναι γειτονικές όταν έχουν μια κοινή ακμή. </a:t>
            </a:r>
          </a:p>
          <a:p>
            <a:r>
              <a:rPr lang="el-GR" sz="2400" dirty="0" smtClean="0"/>
              <a:t>Μόλις κατασκευαστεί ο συνδετικός γράφος και βρεθεί ένα </a:t>
            </a:r>
            <a:r>
              <a:rPr lang="el-GR" sz="2400" i="1" dirty="0" smtClean="0"/>
              <a:t>κανάλι –διαδρομή </a:t>
            </a:r>
            <a:r>
              <a:rPr lang="el-GR" sz="2400" dirty="0" smtClean="0"/>
              <a:t>υπολογίζεται μια ελεύθερη από συγκρούσεις  διαδρομή η οποία ενώνει την αρχική διαμόρφωση </a:t>
            </a:r>
            <a:r>
              <a:rPr lang="el-GR" sz="2400" b="1" dirty="0" smtClean="0"/>
              <a:t>Α</a:t>
            </a:r>
            <a:r>
              <a:rPr lang="el-GR" sz="2400" dirty="0" smtClean="0"/>
              <a:t> και την τελική διαμόρφωση </a:t>
            </a:r>
            <a:r>
              <a:rPr lang="el-GR" sz="2400" b="1" dirty="0" smtClean="0"/>
              <a:t>Τ</a:t>
            </a:r>
            <a:r>
              <a:rPr lang="el-GR" sz="2400" dirty="0" smtClean="0"/>
              <a:t>.</a:t>
            </a:r>
          </a:p>
          <a:p>
            <a:r>
              <a:rPr lang="el-GR" sz="2400" dirty="0" smtClean="0"/>
              <a:t>Η διαδρομή περνάει από τα μέσα των ακμών των ορθογώνιων και τραπεζίων.</a:t>
            </a:r>
          </a:p>
        </p:txBody>
      </p:sp>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14</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4056381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15</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dirty="0" smtClean="0"/>
              <a:t>3 Μάθημα</a:t>
            </a:r>
            <a:endParaRPr lang="el-GR" dirty="0"/>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pic>
        <p:nvPicPr>
          <p:cNvPr id="1032" name="Picture 8"/>
          <p:cNvPicPr>
            <a:picLocks noChangeAspect="1" noChangeArrowheads="1"/>
          </p:cNvPicPr>
          <p:nvPr/>
        </p:nvPicPr>
        <p:blipFill>
          <a:blip r:embed="rId2" cstate="print"/>
          <a:srcRect/>
          <a:stretch>
            <a:fillRect/>
          </a:stretch>
        </p:blipFill>
        <p:spPr bwMode="auto">
          <a:xfrm>
            <a:off x="467544" y="1556792"/>
            <a:ext cx="4016376" cy="2948400"/>
          </a:xfrm>
          <a:prstGeom prst="rect">
            <a:avLst/>
          </a:prstGeom>
          <a:noFill/>
          <a:ln w="9525">
            <a:noFill/>
            <a:miter lim="800000"/>
            <a:headEnd/>
            <a:tailEnd/>
          </a:ln>
        </p:spPr>
      </p:pic>
      <p:pic>
        <p:nvPicPr>
          <p:cNvPr id="1033" name="Picture 9"/>
          <p:cNvPicPr>
            <a:picLocks noChangeAspect="1" noChangeArrowheads="1"/>
          </p:cNvPicPr>
          <p:nvPr/>
        </p:nvPicPr>
        <p:blipFill>
          <a:blip r:embed="rId3" cstate="print"/>
          <a:srcRect/>
          <a:stretch>
            <a:fillRect/>
          </a:stretch>
        </p:blipFill>
        <p:spPr bwMode="auto">
          <a:xfrm>
            <a:off x="4707632" y="1560984"/>
            <a:ext cx="3997777" cy="2949500"/>
          </a:xfrm>
          <a:prstGeom prst="rect">
            <a:avLst/>
          </a:prstGeom>
          <a:noFill/>
          <a:ln w="9525">
            <a:noFill/>
            <a:miter lim="800000"/>
            <a:headEnd/>
            <a:tailEnd/>
          </a:ln>
        </p:spPr>
      </p:pic>
      <p:sp>
        <p:nvSpPr>
          <p:cNvPr id="16" name="TextBox 15"/>
          <p:cNvSpPr txBox="1"/>
          <p:nvPr/>
        </p:nvSpPr>
        <p:spPr>
          <a:xfrm>
            <a:off x="663377" y="4560168"/>
            <a:ext cx="7848872" cy="923330"/>
          </a:xfrm>
          <a:prstGeom prst="rect">
            <a:avLst/>
          </a:prstGeom>
          <a:solidFill>
            <a:srgbClr val="0070C0"/>
          </a:solidFill>
          <a:ln>
            <a:noFill/>
            <a:prstDash val="dash"/>
          </a:ln>
          <a:effectLst>
            <a:innerShdw blurRad="63500" dist="50800" dir="5400000">
              <a:prstClr val="black">
                <a:alpha val="50000"/>
              </a:prstClr>
            </a:innerShdw>
          </a:effectLst>
        </p:spPr>
        <p:txBody>
          <a:bodyPr wrap="square" rtlCol="0">
            <a:spAutoFit/>
          </a:bodyPr>
          <a:lstStyle/>
          <a:p>
            <a:r>
              <a:rPr lang="el-GR" b="1" dirty="0"/>
              <a:t>(α)  </a:t>
            </a:r>
            <a:r>
              <a:rPr lang="el-GR" dirty="0"/>
              <a:t>Ένα δύο διαστάσεων χώρος διαμόρφωσης ο οποίος περιέχει 2 πολυγωνικά εμπόδια-διαμόρφωσης.</a:t>
            </a:r>
            <a:r>
              <a:rPr lang="el-GR" b="1" dirty="0"/>
              <a:t> (β)</a:t>
            </a:r>
            <a:r>
              <a:rPr lang="el-GR" dirty="0"/>
              <a:t> Η  αποσύνθεση του χώρου εργασίας του ρομπότ  σε κελιά ακολουθώντας τις αρχές της </a:t>
            </a:r>
            <a:r>
              <a:rPr lang="el-GR" i="1" dirty="0"/>
              <a:t>Ακριβείς αποσύνθεσης σε κελιά</a:t>
            </a:r>
            <a:r>
              <a:rPr lang="el-GR" dirty="0"/>
              <a:t> </a:t>
            </a:r>
          </a:p>
        </p:txBody>
      </p:sp>
      <p:sp>
        <p:nvSpPr>
          <p:cNvPr id="17" name="TextBox 16"/>
          <p:cNvSpPr txBox="1"/>
          <p:nvPr/>
        </p:nvSpPr>
        <p:spPr>
          <a:xfrm>
            <a:off x="512118" y="4101455"/>
            <a:ext cx="504056" cy="369332"/>
          </a:xfrm>
          <a:prstGeom prst="rect">
            <a:avLst/>
          </a:prstGeom>
          <a:noFill/>
        </p:spPr>
        <p:txBody>
          <a:bodyPr wrap="square" rtlCol="0">
            <a:spAutoFit/>
          </a:bodyPr>
          <a:lstStyle/>
          <a:p>
            <a:r>
              <a:rPr lang="el-GR" b="1" dirty="0" smtClean="0">
                <a:solidFill>
                  <a:schemeClr val="bg1">
                    <a:lumMod val="95000"/>
                    <a:lumOff val="5000"/>
                  </a:schemeClr>
                </a:solidFill>
              </a:rPr>
              <a:t>(α)</a:t>
            </a:r>
            <a:endParaRPr lang="el-GR" b="1" dirty="0">
              <a:solidFill>
                <a:schemeClr val="bg1">
                  <a:lumMod val="95000"/>
                  <a:lumOff val="5000"/>
                </a:schemeClr>
              </a:solidFill>
            </a:endParaRPr>
          </a:p>
        </p:txBody>
      </p:sp>
      <p:sp>
        <p:nvSpPr>
          <p:cNvPr id="18" name="TextBox 17"/>
          <p:cNvSpPr txBox="1"/>
          <p:nvPr/>
        </p:nvSpPr>
        <p:spPr>
          <a:xfrm>
            <a:off x="4744591" y="4096122"/>
            <a:ext cx="504056" cy="369332"/>
          </a:xfrm>
          <a:prstGeom prst="rect">
            <a:avLst/>
          </a:prstGeom>
          <a:noFill/>
        </p:spPr>
        <p:txBody>
          <a:bodyPr wrap="square" rtlCol="0">
            <a:spAutoFit/>
          </a:bodyPr>
          <a:lstStyle/>
          <a:p>
            <a:r>
              <a:rPr lang="el-GR" b="1" dirty="0" smtClean="0">
                <a:solidFill>
                  <a:schemeClr val="bg1">
                    <a:lumMod val="95000"/>
                    <a:lumOff val="5000"/>
                  </a:schemeClr>
                </a:solidFill>
              </a:rPr>
              <a:t>(β)</a:t>
            </a:r>
            <a:endParaRPr lang="el-GR" b="1" dirty="0">
              <a:solidFill>
                <a:schemeClr val="bg1">
                  <a:lumMod val="95000"/>
                  <a:lumOff val="5000"/>
                </a:schemeClr>
              </a:solidFill>
            </a:endParaRPr>
          </a:p>
        </p:txBody>
      </p:sp>
    </p:spTree>
    <p:extLst>
      <p:ext uri="{BB962C8B-B14F-4D97-AF65-F5344CB8AC3E}">
        <p14:creationId xmlns:p14="http://schemas.microsoft.com/office/powerpoint/2010/main" val="1392269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16</a:t>
            </a:fld>
            <a:endParaRPr lang="el-GR"/>
          </a:p>
        </p:txBody>
      </p:sp>
      <p:sp>
        <p:nvSpPr>
          <p:cNvPr id="4" name="Footer Placeholder 3"/>
          <p:cNvSpPr>
            <a:spLocks noGrp="1"/>
          </p:cNvSpPr>
          <p:nvPr>
            <p:ph type="ftr" sz="quarter" idx="4294967295"/>
          </p:nvPr>
        </p:nvSpPr>
        <p:spPr>
          <a:xfrm>
            <a:off x="2843808" y="6203667"/>
            <a:ext cx="3581400" cy="384048"/>
          </a:xfrm>
          <a:prstGeom prst="rect">
            <a:avLst/>
          </a:prstGeom>
        </p:spPr>
        <p:txBody>
          <a:bodyPr/>
          <a:lstStyle/>
          <a:p>
            <a:r>
              <a:rPr lang="el-GR" dirty="0" smtClean="0"/>
              <a:t>3 Μάθημα</a:t>
            </a:r>
            <a:endParaRPr lang="el-GR" dirty="0"/>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pic>
        <p:nvPicPr>
          <p:cNvPr id="2050" name="Picture 2"/>
          <p:cNvPicPr>
            <a:picLocks noChangeAspect="1" noChangeArrowheads="1"/>
          </p:cNvPicPr>
          <p:nvPr/>
        </p:nvPicPr>
        <p:blipFill>
          <a:blip r:embed="rId2" cstate="print"/>
          <a:srcRect/>
          <a:stretch>
            <a:fillRect/>
          </a:stretch>
        </p:blipFill>
        <p:spPr bwMode="auto">
          <a:xfrm>
            <a:off x="366489" y="1282452"/>
            <a:ext cx="6581775" cy="1714500"/>
          </a:xfrm>
          <a:prstGeom prst="rect">
            <a:avLst/>
          </a:prstGeom>
          <a:noFill/>
          <a:ln w="9525">
            <a:noFill/>
            <a:miter lim="800000"/>
            <a:headEnd/>
            <a:tailEnd/>
          </a:ln>
        </p:spPr>
      </p:pic>
      <p:sp>
        <p:nvSpPr>
          <p:cNvPr id="9" name="TextBox 8"/>
          <p:cNvSpPr txBox="1"/>
          <p:nvPr/>
        </p:nvSpPr>
        <p:spPr>
          <a:xfrm>
            <a:off x="357436" y="2636912"/>
            <a:ext cx="504056" cy="369332"/>
          </a:xfrm>
          <a:prstGeom prst="rect">
            <a:avLst/>
          </a:prstGeom>
          <a:noFill/>
        </p:spPr>
        <p:txBody>
          <a:bodyPr wrap="square" rtlCol="0">
            <a:spAutoFit/>
          </a:bodyPr>
          <a:lstStyle/>
          <a:p>
            <a:r>
              <a:rPr lang="el-GR" b="1" dirty="0" smtClean="0">
                <a:solidFill>
                  <a:schemeClr val="bg1">
                    <a:lumMod val="95000"/>
                    <a:lumOff val="5000"/>
                  </a:schemeClr>
                </a:solidFill>
              </a:rPr>
              <a:t>(γ)</a:t>
            </a:r>
            <a:endParaRPr lang="el-GR" b="1" dirty="0">
              <a:solidFill>
                <a:schemeClr val="bg1">
                  <a:lumMod val="95000"/>
                  <a:lumOff val="5000"/>
                </a:schemeClr>
              </a:solidFill>
            </a:endParaRPr>
          </a:p>
        </p:txBody>
      </p:sp>
      <p:pic>
        <p:nvPicPr>
          <p:cNvPr id="2051" name="Picture 3"/>
          <p:cNvPicPr>
            <a:picLocks noChangeAspect="1" noChangeArrowheads="1"/>
          </p:cNvPicPr>
          <p:nvPr/>
        </p:nvPicPr>
        <p:blipFill>
          <a:blip r:embed="rId3" cstate="print"/>
          <a:srcRect/>
          <a:stretch>
            <a:fillRect/>
          </a:stretch>
        </p:blipFill>
        <p:spPr bwMode="auto">
          <a:xfrm>
            <a:off x="371153" y="3025527"/>
            <a:ext cx="4858865" cy="3580635"/>
          </a:xfrm>
          <a:prstGeom prst="rect">
            <a:avLst/>
          </a:prstGeom>
          <a:noFill/>
          <a:ln w="9525">
            <a:noFill/>
            <a:miter lim="800000"/>
            <a:headEnd/>
            <a:tailEnd/>
          </a:ln>
        </p:spPr>
      </p:pic>
      <p:sp>
        <p:nvSpPr>
          <p:cNvPr id="11" name="TextBox 10"/>
          <p:cNvSpPr txBox="1"/>
          <p:nvPr/>
        </p:nvSpPr>
        <p:spPr>
          <a:xfrm>
            <a:off x="395536" y="6203637"/>
            <a:ext cx="504056" cy="369332"/>
          </a:xfrm>
          <a:prstGeom prst="rect">
            <a:avLst/>
          </a:prstGeom>
          <a:noFill/>
        </p:spPr>
        <p:txBody>
          <a:bodyPr wrap="square" rtlCol="0">
            <a:spAutoFit/>
          </a:bodyPr>
          <a:lstStyle/>
          <a:p>
            <a:r>
              <a:rPr lang="el-GR" b="1" dirty="0" smtClean="0">
                <a:solidFill>
                  <a:schemeClr val="bg1">
                    <a:lumMod val="95000"/>
                    <a:lumOff val="5000"/>
                  </a:schemeClr>
                </a:solidFill>
              </a:rPr>
              <a:t>(δ)</a:t>
            </a:r>
            <a:endParaRPr lang="el-GR" b="1" dirty="0">
              <a:solidFill>
                <a:schemeClr val="bg1">
                  <a:lumMod val="95000"/>
                  <a:lumOff val="5000"/>
                </a:schemeClr>
              </a:solidFill>
            </a:endParaRPr>
          </a:p>
        </p:txBody>
      </p:sp>
      <p:sp>
        <p:nvSpPr>
          <p:cNvPr id="12" name="TextBox 11"/>
          <p:cNvSpPr txBox="1"/>
          <p:nvPr/>
        </p:nvSpPr>
        <p:spPr>
          <a:xfrm>
            <a:off x="5292080" y="3429001"/>
            <a:ext cx="3528392" cy="1815882"/>
          </a:xfrm>
          <a:prstGeom prst="rect">
            <a:avLst/>
          </a:prstGeom>
          <a:solidFill>
            <a:srgbClr val="0070C0"/>
          </a:solidFill>
          <a:ln>
            <a:noFill/>
            <a:prstDash val="dash"/>
          </a:ln>
          <a:effectLst>
            <a:innerShdw blurRad="63500" dist="50800" dir="5400000">
              <a:prstClr val="black">
                <a:alpha val="50000"/>
              </a:prstClr>
            </a:innerShdw>
          </a:effectLst>
        </p:spPr>
        <p:txBody>
          <a:bodyPr wrap="square" rtlCol="0">
            <a:spAutoFit/>
          </a:bodyPr>
          <a:lstStyle/>
          <a:p>
            <a:r>
              <a:rPr lang="el-GR" sz="1600" b="1" dirty="0"/>
              <a:t>(γ)</a:t>
            </a:r>
            <a:r>
              <a:rPr lang="el-GR" sz="1600" dirty="0"/>
              <a:t> Ο αντίστοιχος γράφος οποίος αναπαριστά τη σχέση γειτνίασης μεταξύ των κελιών και το παραγόμενο κανάλι (η μαύρη έντονη γραμμή). </a:t>
            </a:r>
            <a:r>
              <a:rPr lang="el-GR" sz="1600" b="1" dirty="0"/>
              <a:t>(δ)</a:t>
            </a:r>
            <a:r>
              <a:rPr lang="el-GR" sz="1600" dirty="0"/>
              <a:t> Η προτεινόμενη διαδρομή του ρομπότ που ενώνει την αρχική διαμόρφωση </a:t>
            </a:r>
            <a:r>
              <a:rPr lang="el-GR" sz="1600" b="1" dirty="0"/>
              <a:t>Α</a:t>
            </a:r>
            <a:r>
              <a:rPr lang="el-GR" sz="1600" dirty="0"/>
              <a:t> με την τελική διαμόρφωση </a:t>
            </a:r>
            <a:r>
              <a:rPr lang="el-GR" sz="1600" b="1" dirty="0"/>
              <a:t>Τ</a:t>
            </a:r>
            <a:r>
              <a:rPr lang="el-GR" sz="1600" dirty="0"/>
              <a:t>.</a:t>
            </a:r>
          </a:p>
        </p:txBody>
      </p:sp>
    </p:spTree>
    <p:extLst>
      <p:ext uri="{BB962C8B-B14F-4D97-AF65-F5344CB8AC3E}">
        <p14:creationId xmlns:p14="http://schemas.microsoft.com/office/powerpoint/2010/main" val="85219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Οι Ακριβείς μέθοδοι είναι πλήρης (</a:t>
            </a:r>
            <a:r>
              <a:rPr lang="en-US" i="1" dirty="0" smtClean="0"/>
              <a:t>Complete</a:t>
            </a:r>
            <a:r>
              <a:rPr lang="el-GR" dirty="0" smtClean="0"/>
              <a:t>) δηλαδή εγγυώνται να βρουν μια ελεύθερη διαδρομή αν υπάρχει.  </a:t>
            </a:r>
          </a:p>
          <a:p>
            <a:pPr>
              <a:buNone/>
            </a:pPr>
            <a:endParaRPr lang="el-GR" dirty="0"/>
          </a:p>
        </p:txBody>
      </p:sp>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17</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1199454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l-GR" dirty="0" smtClean="0"/>
              <a:t>Οι μέθοδοι Προσέγγισης</a:t>
            </a:r>
            <a:r>
              <a:rPr lang="el-GR" i="1" dirty="0" smtClean="0"/>
              <a:t> </a:t>
            </a:r>
            <a:r>
              <a:rPr lang="el-GR" dirty="0" smtClean="0"/>
              <a:t>(</a:t>
            </a:r>
            <a:r>
              <a:rPr lang="en-US" dirty="0" smtClean="0"/>
              <a:t>Approximate Cell Decomposition</a:t>
            </a:r>
            <a:r>
              <a:rPr lang="el-GR" dirty="0" smtClean="0"/>
              <a:t>) παράγουν κελιά προκαθορισμένου σχήματος (π.χ. τετράγωνα) των οποίων η ένωση είναι ένα υποσύνολο του ελεύθερου χώρου του ρομπότ. </a:t>
            </a:r>
          </a:p>
          <a:p>
            <a:r>
              <a:rPr lang="el-GR" dirty="0" smtClean="0"/>
              <a:t>Αρχικά ένας συνδετικός γράφος, ο οποίος αναπαριστά την σχέση γειτνίασης μεταξύ των κελιών κατασκευάζεται και στην συνέχεια ερευνάται για μια διαδρομή. </a:t>
            </a:r>
          </a:p>
          <a:p>
            <a:r>
              <a:rPr lang="el-GR" dirty="0" smtClean="0"/>
              <a:t>Ο δύο διαστάσεων χώρος διαμορφώσεων περιορίζεται εξωτερικά από ένα τετράγωνο και εσωτερικά από τρεις πολυγωνικές περιοχές. </a:t>
            </a:r>
          </a:p>
          <a:p>
            <a:endParaRPr lang="el-GR" dirty="0"/>
          </a:p>
        </p:txBody>
      </p:sp>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18</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1507898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400" dirty="0" smtClean="0"/>
              <a:t>Σε κάθε αποσύνθεση παράγονται τέσσερα πανομοιότυπα κελιά. Αυτού του είδους η αποσύνθεση ονομάζεται </a:t>
            </a:r>
            <a:r>
              <a:rPr lang="en-US" sz="2400" i="1" dirty="0" err="1" smtClean="0"/>
              <a:t>quadtree</a:t>
            </a:r>
            <a:r>
              <a:rPr lang="el-GR" sz="2400" dirty="0" smtClean="0"/>
              <a:t>.</a:t>
            </a:r>
          </a:p>
          <a:p>
            <a:pPr>
              <a:buNone/>
            </a:pPr>
            <a:endParaRPr lang="el-GR" sz="2400" dirty="0" smtClean="0"/>
          </a:p>
          <a:p>
            <a:r>
              <a:rPr lang="el-GR" sz="2400" dirty="0" smtClean="0"/>
              <a:t>Όταν φτάσουμε στην επιθυμητή ανάλυση, κατασκευάζουμε τον συνδετικό γράφο χρησιμοποιώντας μόνο τα κελιά τα οποία κείτονται ολόκληρα στον ελεύθερο χώρο. </a:t>
            </a:r>
          </a:p>
        </p:txBody>
      </p:sp>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19</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1862435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DF246-C5AD-4F6B-9427-7BD9D4D79F87}" type="slidenum">
              <a:rPr lang="el-GR">
                <a:cs typeface="Arial" charset="0"/>
              </a:rPr>
              <a:pPr fontAlgn="base">
                <a:spcBef>
                  <a:spcPct val="0"/>
                </a:spcBef>
                <a:spcAft>
                  <a:spcPct val="0"/>
                </a:spcAft>
                <a:defRPr/>
              </a:pPr>
              <a:t>2</a:t>
            </a:fld>
            <a:endParaRPr lang="el-GR">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sz="2800" dirty="0" smtClean="0"/>
              <a:t>Αν το αποτέλεσμα της έρευνας καταλήξει επιτυχώς, τότε μια διαδρομή η οποία ενώνει την αρχική και τελική διαμόρφωση μπορεί να παραχθεί εύκολα. </a:t>
            </a:r>
          </a:p>
          <a:p>
            <a:pPr>
              <a:buNone/>
            </a:pPr>
            <a:endParaRPr lang="el-GR" sz="2800" dirty="0" smtClean="0"/>
          </a:p>
          <a:p>
            <a:r>
              <a:rPr lang="el-GR" sz="2800" dirty="0" smtClean="0"/>
              <a:t>Στην αντίθετη περίπτωση, είτε η ανάλυση που κάναμε δεν ήταν αρκετή ή δεν υπάρχει μια ελεύθερη διαδρομή που ενώνει την αρχική και τελική διαμόρφωση.</a:t>
            </a:r>
          </a:p>
        </p:txBody>
      </p:sp>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20</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581835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21</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pic>
        <p:nvPicPr>
          <p:cNvPr id="3074" name="Picture 2"/>
          <p:cNvPicPr>
            <a:picLocks noChangeAspect="1" noChangeArrowheads="1"/>
          </p:cNvPicPr>
          <p:nvPr/>
        </p:nvPicPr>
        <p:blipFill>
          <a:blip r:embed="rId2" cstate="print"/>
          <a:srcRect/>
          <a:stretch>
            <a:fillRect/>
          </a:stretch>
        </p:blipFill>
        <p:spPr bwMode="auto">
          <a:xfrm>
            <a:off x="611560" y="1340768"/>
            <a:ext cx="3721304" cy="3459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862091" y="1349835"/>
            <a:ext cx="3670349" cy="3453673"/>
          </a:xfrm>
          <a:prstGeom prst="rect">
            <a:avLst/>
          </a:prstGeom>
          <a:noFill/>
          <a:ln w="9525">
            <a:noFill/>
            <a:miter lim="800000"/>
            <a:headEnd/>
            <a:tailEnd/>
          </a:ln>
        </p:spPr>
      </p:pic>
      <p:sp>
        <p:nvSpPr>
          <p:cNvPr id="10" name="TextBox 9"/>
          <p:cNvSpPr txBox="1"/>
          <p:nvPr/>
        </p:nvSpPr>
        <p:spPr>
          <a:xfrm>
            <a:off x="645468" y="4374629"/>
            <a:ext cx="576064" cy="369332"/>
          </a:xfrm>
          <a:prstGeom prst="rect">
            <a:avLst/>
          </a:prstGeom>
          <a:noFill/>
        </p:spPr>
        <p:txBody>
          <a:bodyPr wrap="square" rtlCol="0">
            <a:spAutoFit/>
          </a:bodyPr>
          <a:lstStyle/>
          <a:p>
            <a:r>
              <a:rPr lang="el-GR" b="1" dirty="0" smtClean="0">
                <a:solidFill>
                  <a:schemeClr val="bg1">
                    <a:lumMod val="95000"/>
                    <a:lumOff val="5000"/>
                  </a:schemeClr>
                </a:solidFill>
              </a:rPr>
              <a:t>(α)</a:t>
            </a:r>
            <a:endParaRPr lang="el-GR" b="1" dirty="0">
              <a:solidFill>
                <a:schemeClr val="bg1">
                  <a:lumMod val="95000"/>
                  <a:lumOff val="5000"/>
                </a:schemeClr>
              </a:solidFill>
            </a:endParaRPr>
          </a:p>
        </p:txBody>
      </p:sp>
      <p:sp>
        <p:nvSpPr>
          <p:cNvPr id="11" name="TextBox 10"/>
          <p:cNvSpPr txBox="1"/>
          <p:nvPr/>
        </p:nvSpPr>
        <p:spPr>
          <a:xfrm>
            <a:off x="4907657" y="4355579"/>
            <a:ext cx="576064" cy="369332"/>
          </a:xfrm>
          <a:prstGeom prst="rect">
            <a:avLst/>
          </a:prstGeom>
          <a:noFill/>
        </p:spPr>
        <p:txBody>
          <a:bodyPr wrap="square" rtlCol="0">
            <a:spAutoFit/>
          </a:bodyPr>
          <a:lstStyle/>
          <a:p>
            <a:r>
              <a:rPr lang="el-GR" b="1" dirty="0" smtClean="0">
                <a:solidFill>
                  <a:schemeClr val="bg1">
                    <a:lumMod val="95000"/>
                    <a:lumOff val="5000"/>
                  </a:schemeClr>
                </a:solidFill>
              </a:rPr>
              <a:t>(β)</a:t>
            </a:r>
            <a:endParaRPr lang="el-GR" b="1" dirty="0">
              <a:solidFill>
                <a:schemeClr val="bg1">
                  <a:lumMod val="95000"/>
                  <a:lumOff val="5000"/>
                </a:schemeClr>
              </a:solidFill>
            </a:endParaRPr>
          </a:p>
        </p:txBody>
      </p:sp>
      <p:sp>
        <p:nvSpPr>
          <p:cNvPr id="12" name="TextBox 11"/>
          <p:cNvSpPr txBox="1"/>
          <p:nvPr/>
        </p:nvSpPr>
        <p:spPr>
          <a:xfrm>
            <a:off x="1023417" y="4881934"/>
            <a:ext cx="7220991" cy="923330"/>
          </a:xfrm>
          <a:prstGeom prst="rect">
            <a:avLst/>
          </a:prstGeom>
          <a:solidFill>
            <a:srgbClr val="0070C0"/>
          </a:solidFill>
          <a:ln>
            <a:noFill/>
            <a:prstDash val="dash"/>
          </a:ln>
          <a:effectLst>
            <a:innerShdw blurRad="63500" dist="50800" dir="5400000">
              <a:prstClr val="black">
                <a:alpha val="50000"/>
              </a:prstClr>
            </a:innerShdw>
          </a:effectLst>
        </p:spPr>
        <p:txBody>
          <a:bodyPr wrap="square" rtlCol="0">
            <a:spAutoFit/>
          </a:bodyPr>
          <a:lstStyle/>
          <a:p>
            <a:r>
              <a:rPr lang="el-GR" b="1" dirty="0"/>
              <a:t>(α)</a:t>
            </a:r>
            <a:r>
              <a:rPr lang="el-GR" dirty="0"/>
              <a:t> Ένα δύο διαστάσεων χώρος διαμορφώσεων ο οποίος περιέχει τρία εμπόδια-διαμόρφωσης πολυγωνικού σχήματος. </a:t>
            </a:r>
            <a:r>
              <a:rPr lang="el-GR" b="1" dirty="0"/>
              <a:t>(β)</a:t>
            </a:r>
            <a:r>
              <a:rPr lang="el-GR" dirty="0"/>
              <a:t> Το αποτέλεσμα της κατά προσέγγισης αποσύνθεση σε κελιά. </a:t>
            </a:r>
          </a:p>
        </p:txBody>
      </p:sp>
    </p:spTree>
    <p:extLst>
      <p:ext uri="{BB962C8B-B14F-4D97-AF65-F5344CB8AC3E}">
        <p14:creationId xmlns:p14="http://schemas.microsoft.com/office/powerpoint/2010/main" val="3614253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l-GR" dirty="0" smtClean="0"/>
              <a:t>Οι μέθοδοι Προσέγγισης δεν είναι πλήρης (</a:t>
            </a:r>
            <a:r>
              <a:rPr lang="en-US" i="1" dirty="0" smtClean="0"/>
              <a:t>Complete</a:t>
            </a:r>
            <a:r>
              <a:rPr lang="el-GR" dirty="0" smtClean="0"/>
              <a:t>), βέβαια για τις περισσότερες μεθόδους που βασίζονται στην κατά Προσέγγιση κατάτμηση σε κελιά, η ακρίβεια  της προσέγγισης  μπορεί να βελτιωθεί αυξάνοντας την ανάλυση της κατάτμησης, γι’ αυτό αυτές οι μέθοδοι είναι </a:t>
            </a:r>
            <a:r>
              <a:rPr lang="en-US" i="1" dirty="0" smtClean="0"/>
              <a:t>resolution complete</a:t>
            </a:r>
            <a:r>
              <a:rPr lang="el-GR" dirty="0" smtClean="0"/>
              <a:t>. </a:t>
            </a:r>
          </a:p>
          <a:p>
            <a:r>
              <a:rPr lang="el-GR" dirty="0" smtClean="0"/>
              <a:t>Επίσης, εκτός από τις απλές περιπτώσεις </a:t>
            </a:r>
            <a:r>
              <a:rPr lang="el-GR" b="1" i="1" dirty="0" smtClean="0"/>
              <a:t>ΣΚΡ</a:t>
            </a:r>
            <a:r>
              <a:rPr lang="el-GR" dirty="0" smtClean="0"/>
              <a:t>, οι μέθοδοι που βασίζονται στην Ακριβής κατάτμηση σε κελιά είναι πιο πολύπλοκες στην εφαρμογή τους από ότι αυτές που βασίζονται στην κατά Προσέγγιση κατάτμηση σε κελιά. Γι’ αυτό το λόγο οι μέθοδοι που βασίζονται στη Προσέγγιση κατάτμηση σε κελιά είναι πιο διαδεδομένες.</a:t>
            </a:r>
          </a:p>
          <a:p>
            <a:endParaRPr lang="el-GR" dirty="0"/>
          </a:p>
        </p:txBody>
      </p:sp>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22</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1381331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l-GR" dirty="0" smtClean="0"/>
              <a:t>Ένα σοβαρό μειονέκτημα των μεθόδων που βασίζονται στην κατάτμηση σε κελιά είναι το μέγεθος του πλέγματος.</a:t>
            </a:r>
          </a:p>
          <a:p>
            <a:r>
              <a:rPr lang="el-GR" dirty="0" smtClean="0"/>
              <a:t>Αν υποθέσουμε ότι «χωρίζουμε» κάθε διάσταση του </a:t>
            </a:r>
            <a:r>
              <a:rPr lang="en-US" i="1" dirty="0" smtClean="0"/>
              <a:t>d</a:t>
            </a:r>
            <a:r>
              <a:rPr lang="el-GR" dirty="0" smtClean="0"/>
              <a:t>-διαστάσεων </a:t>
            </a:r>
            <a:r>
              <a:rPr lang="el-GR" i="1" dirty="0" smtClean="0"/>
              <a:t>χώρου διαμορφώσεων</a:t>
            </a:r>
            <a:r>
              <a:rPr lang="el-GR" dirty="0" smtClean="0"/>
              <a:t> του ρομπότ σε </a:t>
            </a:r>
            <a:r>
              <a:rPr lang="en-US" i="1" dirty="0" smtClean="0"/>
              <a:t>n</a:t>
            </a:r>
            <a:r>
              <a:rPr lang="el-GR" dirty="0" smtClean="0"/>
              <a:t> διαστήματα, τότε συνολικά σχηματίζονται  Ο(</a:t>
            </a:r>
            <a:r>
              <a:rPr lang="en-US" i="1" dirty="0" err="1" smtClean="0"/>
              <a:t>n</a:t>
            </a:r>
            <a:r>
              <a:rPr lang="en-US" i="1" baseline="30000" dirty="0" err="1" smtClean="0"/>
              <a:t>d</a:t>
            </a:r>
            <a:r>
              <a:rPr lang="en-US" dirty="0" smtClean="0"/>
              <a:t> </a:t>
            </a:r>
            <a:r>
              <a:rPr lang="el-GR" dirty="0" smtClean="0"/>
              <a:t>) κελιά.</a:t>
            </a:r>
          </a:p>
          <a:p>
            <a:r>
              <a:rPr lang="el-GR" dirty="0" smtClean="0"/>
              <a:t>Έτσι η αποθήκευση και η επεξεργασία των δεδομένων όσο η διάσταση το </a:t>
            </a:r>
            <a:r>
              <a:rPr lang="el-GR" i="1" dirty="0" smtClean="0"/>
              <a:t>χώρου διαμορφώσεων</a:t>
            </a:r>
            <a:r>
              <a:rPr lang="el-GR" dirty="0" smtClean="0"/>
              <a:t> αυξάνεται γίνεται δύσκολα. </a:t>
            </a:r>
          </a:p>
        </p:txBody>
      </p:sp>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23</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788122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Οι μέθοδοι που βασίζονται στα </a:t>
            </a:r>
            <a:r>
              <a:rPr lang="en-US" i="1" dirty="0" err="1" smtClean="0"/>
              <a:t>quadtree</a:t>
            </a:r>
            <a:r>
              <a:rPr lang="en-US" i="1" dirty="0" smtClean="0"/>
              <a:t> </a:t>
            </a:r>
            <a:r>
              <a:rPr lang="el-GR" dirty="0" smtClean="0"/>
              <a:t>(2-διαστάσεων χώρος εργασίας) ή στα </a:t>
            </a:r>
            <a:r>
              <a:rPr lang="en-US" i="1" dirty="0" err="1" smtClean="0"/>
              <a:t>octree</a:t>
            </a:r>
            <a:r>
              <a:rPr lang="en-US" i="1" dirty="0" smtClean="0"/>
              <a:t> </a:t>
            </a:r>
            <a:r>
              <a:rPr lang="el-GR" dirty="0" smtClean="0"/>
              <a:t>(3-διαστάσεων χώρος εργασίας) είναι από τις πιο αποτελεσματικές μεθόδους στην αντιμετώπιση των παραπάνω προβλημάτων, εντούτοις δεν είναι ικανές να βρουν διαδρομές που ικανοποιούν κάποιο κριτήριο π.χ. αυτό της μικρότερης σε μήκος διαδρομής. </a:t>
            </a:r>
          </a:p>
          <a:p>
            <a:endParaRPr lang="el-GR" dirty="0"/>
          </a:p>
        </p:txBody>
      </p:sp>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24</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2506719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sz="2400" dirty="0" smtClean="0"/>
              <a:t>Οι </a:t>
            </a:r>
            <a:r>
              <a:rPr lang="en-US" sz="2400" dirty="0" smtClean="0"/>
              <a:t>Chen </a:t>
            </a:r>
            <a:r>
              <a:rPr lang="el-GR" sz="2400" dirty="0" err="1" smtClean="0"/>
              <a:t>κ.άλ</a:t>
            </a:r>
            <a:r>
              <a:rPr lang="el-GR" sz="2400" dirty="0" smtClean="0"/>
              <a:t>. εισήγαγαν μια μέθοδο κατάτμησης σε κελιά η οποία συνδυάζει τα πλεονεκτήματα των </a:t>
            </a:r>
            <a:r>
              <a:rPr lang="en-US" sz="2400" i="1" dirty="0" err="1" smtClean="0"/>
              <a:t>quadtree</a:t>
            </a:r>
            <a:r>
              <a:rPr lang="en-US" sz="2400" dirty="0" smtClean="0"/>
              <a:t> </a:t>
            </a:r>
            <a:r>
              <a:rPr lang="el-GR" sz="2400" dirty="0" smtClean="0"/>
              <a:t>προσεγγίσεων και των προσεγγίσεων πλέγματος για τον υπολογισμό της συντομότερης σε μήκος διαδρομής. </a:t>
            </a:r>
          </a:p>
          <a:p>
            <a:r>
              <a:rPr lang="el-GR" sz="2400" dirty="0" smtClean="0"/>
              <a:t>Τ</a:t>
            </a:r>
            <a:r>
              <a:rPr lang="en-US" sz="2400" dirty="0" smtClean="0"/>
              <a:t>o </a:t>
            </a:r>
            <a:r>
              <a:rPr lang="en-US" sz="2400" i="1" dirty="0" smtClean="0"/>
              <a:t>Framed</a:t>
            </a:r>
            <a:r>
              <a:rPr lang="el-GR" sz="2400" i="1" dirty="0" smtClean="0"/>
              <a:t>-</a:t>
            </a:r>
            <a:r>
              <a:rPr lang="en-US" sz="2400" i="1" dirty="0" err="1" smtClean="0"/>
              <a:t>quadtree</a:t>
            </a:r>
            <a:r>
              <a:rPr lang="en-US" sz="2400" dirty="0" smtClean="0"/>
              <a:t> </a:t>
            </a:r>
            <a:r>
              <a:rPr lang="el-GR" sz="2400" dirty="0" smtClean="0"/>
              <a:t>έχει ιδιότητες παρόμοιες με αυτές του</a:t>
            </a:r>
            <a:r>
              <a:rPr lang="el-GR" sz="2400" i="1" dirty="0" smtClean="0"/>
              <a:t> </a:t>
            </a:r>
            <a:r>
              <a:rPr lang="en-US" sz="2400" i="1" dirty="0" err="1" smtClean="0"/>
              <a:t>quadtree</a:t>
            </a:r>
            <a:r>
              <a:rPr lang="en-US" sz="2400" dirty="0" smtClean="0"/>
              <a:t> </a:t>
            </a:r>
            <a:r>
              <a:rPr lang="el-GR" sz="2400" dirty="0" smtClean="0"/>
              <a:t>εκτός από το ότι, κελιά με την υψηλότερη ανάλυση (το μέγεθος της ανάλυσης εξαρτάται από το φυσικό μέγεθος του ρομπότ) τοποθετούνται στην περιφέρεια κάθε </a:t>
            </a:r>
            <a:r>
              <a:rPr lang="en-US" sz="2400" i="1" dirty="0" err="1" smtClean="0"/>
              <a:t>quadtree</a:t>
            </a:r>
            <a:r>
              <a:rPr lang="en-US" sz="2400" dirty="0" smtClean="0"/>
              <a:t> </a:t>
            </a:r>
            <a:r>
              <a:rPr lang="el-GR" sz="2400" dirty="0" smtClean="0"/>
              <a:t>περιοχής.</a:t>
            </a:r>
            <a:endParaRPr lang="el-GR" sz="2400" dirty="0"/>
          </a:p>
        </p:txBody>
      </p:sp>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25</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sp>
        <p:nvSpPr>
          <p:cNvPr id="8" name="TextBox 7"/>
          <p:cNvSpPr txBox="1"/>
          <p:nvPr/>
        </p:nvSpPr>
        <p:spPr>
          <a:xfrm>
            <a:off x="323528" y="5733256"/>
            <a:ext cx="8496944" cy="523220"/>
          </a:xfrm>
          <a:prstGeom prst="rect">
            <a:avLst/>
          </a:prstGeom>
          <a:solidFill>
            <a:srgbClr val="0070C0"/>
          </a:solidFill>
          <a:scene3d>
            <a:camera prst="orthographicFront"/>
            <a:lightRig rig="threePt" dir="t"/>
          </a:scene3d>
          <a:sp3d>
            <a:bevelT/>
          </a:sp3d>
        </p:spPr>
        <p:txBody>
          <a:bodyPr wrap="square" rtlCol="0">
            <a:spAutoFit/>
          </a:bodyPr>
          <a:lstStyle/>
          <a:p>
            <a:pPr lvl="0"/>
            <a:r>
              <a:rPr lang="en-GB" sz="1400" dirty="0"/>
              <a:t>Z. Chen, R.J. </a:t>
            </a:r>
            <a:r>
              <a:rPr lang="en-GB" sz="1400" dirty="0" err="1"/>
              <a:t>Szezebra</a:t>
            </a:r>
            <a:r>
              <a:rPr lang="en-GB" sz="1400" dirty="0"/>
              <a:t>, J.J. </a:t>
            </a:r>
            <a:r>
              <a:rPr lang="en-GB" sz="1400" dirty="0" err="1"/>
              <a:t>Uhran</a:t>
            </a:r>
            <a:r>
              <a:rPr lang="en-GB" sz="1400" dirty="0"/>
              <a:t>, A Framed-</a:t>
            </a:r>
            <a:r>
              <a:rPr lang="en-GB" sz="1400" dirty="0" err="1"/>
              <a:t>quadtree</a:t>
            </a:r>
            <a:r>
              <a:rPr lang="en-GB" sz="1400" dirty="0"/>
              <a:t> approach for </a:t>
            </a:r>
            <a:r>
              <a:rPr lang="en-GB" sz="1400" dirty="0" err="1"/>
              <a:t>determinning</a:t>
            </a:r>
            <a:r>
              <a:rPr lang="en-GB" sz="1400" dirty="0"/>
              <a:t> </a:t>
            </a:r>
            <a:r>
              <a:rPr lang="en-GB" sz="1400" dirty="0" err="1"/>
              <a:t>euclidean</a:t>
            </a:r>
            <a:r>
              <a:rPr lang="en-GB" sz="1400" dirty="0"/>
              <a:t> shortest paths in a 2D environment, IEEE Trans. Robot Auto. 13 (5) </a:t>
            </a:r>
            <a:r>
              <a:rPr lang="en-US" sz="1400" dirty="0"/>
              <a:t>pp. </a:t>
            </a:r>
            <a:r>
              <a:rPr lang="en-GB" sz="1400" dirty="0"/>
              <a:t>668–681</a:t>
            </a:r>
            <a:r>
              <a:rPr lang="en-US" sz="1400" dirty="0"/>
              <a:t>, </a:t>
            </a:r>
            <a:r>
              <a:rPr lang="en-GB" sz="1400" dirty="0"/>
              <a:t>1997</a:t>
            </a:r>
            <a:r>
              <a:rPr lang="en-GB" sz="1400" dirty="0" smtClean="0"/>
              <a:t>.</a:t>
            </a:r>
            <a:endParaRPr lang="el-GR" sz="1400" dirty="0"/>
          </a:p>
        </p:txBody>
      </p:sp>
    </p:spTree>
    <p:extLst>
      <p:ext uri="{BB962C8B-B14F-4D97-AF65-F5344CB8AC3E}">
        <p14:creationId xmlns:p14="http://schemas.microsoft.com/office/powerpoint/2010/main" val="2169559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26</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pic>
        <p:nvPicPr>
          <p:cNvPr id="4098" name="Picture 2"/>
          <p:cNvPicPr>
            <a:picLocks noChangeAspect="1" noChangeArrowheads="1"/>
          </p:cNvPicPr>
          <p:nvPr/>
        </p:nvPicPr>
        <p:blipFill>
          <a:blip r:embed="rId2" cstate="print"/>
          <a:srcRect/>
          <a:stretch>
            <a:fillRect/>
          </a:stretch>
        </p:blipFill>
        <p:spPr bwMode="auto">
          <a:xfrm>
            <a:off x="1157089" y="1412776"/>
            <a:ext cx="7015311" cy="3340226"/>
          </a:xfrm>
          <a:prstGeom prst="rect">
            <a:avLst/>
          </a:prstGeom>
          <a:noFill/>
          <a:ln w="9525">
            <a:noFill/>
            <a:miter lim="800000"/>
            <a:headEnd/>
            <a:tailEnd/>
          </a:ln>
        </p:spPr>
      </p:pic>
      <p:sp>
        <p:nvSpPr>
          <p:cNvPr id="9" name="TextBox 8"/>
          <p:cNvSpPr txBox="1"/>
          <p:nvPr/>
        </p:nvSpPr>
        <p:spPr>
          <a:xfrm>
            <a:off x="1221532" y="4331196"/>
            <a:ext cx="504056" cy="369332"/>
          </a:xfrm>
          <a:prstGeom prst="rect">
            <a:avLst/>
          </a:prstGeom>
          <a:noFill/>
        </p:spPr>
        <p:txBody>
          <a:bodyPr wrap="square" rtlCol="0">
            <a:spAutoFit/>
          </a:bodyPr>
          <a:lstStyle/>
          <a:p>
            <a:r>
              <a:rPr lang="el-GR" b="1" dirty="0" smtClean="0">
                <a:solidFill>
                  <a:schemeClr val="bg1">
                    <a:lumMod val="95000"/>
                    <a:lumOff val="5000"/>
                  </a:schemeClr>
                </a:solidFill>
              </a:rPr>
              <a:t>(α)</a:t>
            </a:r>
            <a:endParaRPr lang="el-GR" b="1" dirty="0">
              <a:solidFill>
                <a:schemeClr val="bg1">
                  <a:lumMod val="95000"/>
                  <a:lumOff val="5000"/>
                </a:schemeClr>
              </a:solidFill>
            </a:endParaRPr>
          </a:p>
        </p:txBody>
      </p:sp>
      <p:sp>
        <p:nvSpPr>
          <p:cNvPr id="10" name="TextBox 9"/>
          <p:cNvSpPr txBox="1"/>
          <p:nvPr/>
        </p:nvSpPr>
        <p:spPr>
          <a:xfrm>
            <a:off x="4912990" y="4240138"/>
            <a:ext cx="504056" cy="369332"/>
          </a:xfrm>
          <a:prstGeom prst="rect">
            <a:avLst/>
          </a:prstGeom>
          <a:noFill/>
        </p:spPr>
        <p:txBody>
          <a:bodyPr wrap="square" rtlCol="0">
            <a:spAutoFit/>
          </a:bodyPr>
          <a:lstStyle/>
          <a:p>
            <a:r>
              <a:rPr lang="el-GR" b="1" dirty="0" smtClean="0">
                <a:solidFill>
                  <a:schemeClr val="bg1">
                    <a:lumMod val="95000"/>
                    <a:lumOff val="5000"/>
                  </a:schemeClr>
                </a:solidFill>
              </a:rPr>
              <a:t>(β)</a:t>
            </a:r>
            <a:endParaRPr lang="el-GR" b="1" dirty="0">
              <a:solidFill>
                <a:schemeClr val="bg1">
                  <a:lumMod val="95000"/>
                  <a:lumOff val="5000"/>
                </a:schemeClr>
              </a:solidFill>
            </a:endParaRPr>
          </a:p>
        </p:txBody>
      </p:sp>
      <p:sp>
        <p:nvSpPr>
          <p:cNvPr id="12" name="TextBox 11"/>
          <p:cNvSpPr txBox="1"/>
          <p:nvPr/>
        </p:nvSpPr>
        <p:spPr>
          <a:xfrm>
            <a:off x="1095425" y="4881934"/>
            <a:ext cx="7220991" cy="646331"/>
          </a:xfrm>
          <a:prstGeom prst="rect">
            <a:avLst/>
          </a:prstGeom>
          <a:solidFill>
            <a:srgbClr val="0070C0"/>
          </a:solidFill>
          <a:ln>
            <a:noFill/>
            <a:prstDash val="dash"/>
          </a:ln>
          <a:effectLst>
            <a:innerShdw blurRad="63500" dist="50800" dir="5400000">
              <a:prstClr val="black">
                <a:alpha val="50000"/>
              </a:prstClr>
            </a:innerShdw>
          </a:effectLst>
        </p:spPr>
        <p:txBody>
          <a:bodyPr wrap="square" rtlCol="0">
            <a:spAutoFit/>
          </a:bodyPr>
          <a:lstStyle/>
          <a:p>
            <a:r>
              <a:rPr lang="el-GR" b="1" dirty="0"/>
              <a:t>(α) </a:t>
            </a:r>
            <a:r>
              <a:rPr lang="el-GR" dirty="0"/>
              <a:t>Ο αρχικός δύο διαστάσεων χώρος διαμορφώσεων ο οποίος περιέχει ένα πολυγωνικό εμπόδιο. </a:t>
            </a:r>
            <a:r>
              <a:rPr lang="el-GR" b="1" dirty="0"/>
              <a:t>(β)</a:t>
            </a:r>
            <a:r>
              <a:rPr lang="el-GR" dirty="0"/>
              <a:t> Η αντίστοιχη </a:t>
            </a:r>
            <a:r>
              <a:rPr lang="en-US" dirty="0"/>
              <a:t>frame</a:t>
            </a:r>
            <a:r>
              <a:rPr lang="el-GR" dirty="0"/>
              <a:t>-</a:t>
            </a:r>
            <a:r>
              <a:rPr lang="en-US" dirty="0" err="1"/>
              <a:t>quadtree</a:t>
            </a:r>
            <a:r>
              <a:rPr lang="en-US" dirty="0"/>
              <a:t> </a:t>
            </a:r>
            <a:r>
              <a:rPr lang="el-GR" dirty="0"/>
              <a:t>κατάτμηση.</a:t>
            </a:r>
            <a:endParaRPr lang="el-GR" b="1" dirty="0"/>
          </a:p>
        </p:txBody>
      </p:sp>
    </p:spTree>
    <p:extLst>
      <p:ext uri="{BB962C8B-B14F-4D97-AF65-F5344CB8AC3E}">
        <p14:creationId xmlns:p14="http://schemas.microsoft.com/office/powerpoint/2010/main" val="2902421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l-GR" dirty="0" smtClean="0"/>
              <a:t>Χρησιμοποιώντας τα  </a:t>
            </a:r>
            <a:r>
              <a:rPr lang="en-US" i="1" dirty="0" smtClean="0"/>
              <a:t>Framed</a:t>
            </a:r>
            <a:r>
              <a:rPr lang="el-GR" i="1" dirty="0" smtClean="0"/>
              <a:t>-</a:t>
            </a:r>
            <a:r>
              <a:rPr lang="en-US" i="1" dirty="0" err="1" smtClean="0"/>
              <a:t>quadtree</a:t>
            </a:r>
            <a:r>
              <a:rPr lang="en-US" i="1" dirty="0" smtClean="0"/>
              <a:t> </a:t>
            </a:r>
            <a:r>
              <a:rPr lang="el-GR" dirty="0" smtClean="0"/>
              <a:t>(για δισδιάστατα προβλήματα) ή </a:t>
            </a:r>
            <a:r>
              <a:rPr lang="en-US" i="1" dirty="0" smtClean="0"/>
              <a:t>Framed</a:t>
            </a:r>
            <a:r>
              <a:rPr lang="el-GR" i="1" dirty="0" smtClean="0"/>
              <a:t>-</a:t>
            </a:r>
            <a:r>
              <a:rPr lang="en-US" i="1" dirty="0" err="1" smtClean="0"/>
              <a:t>octree</a:t>
            </a:r>
            <a:r>
              <a:rPr lang="en-US" i="1" dirty="0" smtClean="0"/>
              <a:t> </a:t>
            </a:r>
            <a:r>
              <a:rPr lang="el-GR" dirty="0" smtClean="0"/>
              <a:t>(για τρισδιάστατα προβλήματα) είναι εφικτό να υπολογιστεί η συντομότερη σε μήκος διαδρομή η οποία ενώνει την αρχική και τελική διαμόρφωση αποτελεσματικά και με ακρίβεια. </a:t>
            </a:r>
          </a:p>
          <a:p>
            <a:pPr>
              <a:buNone/>
            </a:pPr>
            <a:endParaRPr lang="el-GR" dirty="0" smtClean="0"/>
          </a:p>
          <a:p>
            <a:r>
              <a:rPr lang="el-GR" dirty="0" smtClean="0"/>
              <a:t>Η αναζήτηση της διαδρομής στις μεθόδους που βασίζονται στην Κατάτμηση σε κελιά γίνεται χρησιμοποιώντας τον αλγόριθμο τον Α*, </a:t>
            </a:r>
            <a:r>
              <a:rPr lang="en-US" dirty="0" smtClean="0"/>
              <a:t>best</a:t>
            </a:r>
            <a:r>
              <a:rPr lang="el-GR" dirty="0" smtClean="0"/>
              <a:t>-</a:t>
            </a:r>
            <a:r>
              <a:rPr lang="en-US" dirty="0" smtClean="0"/>
              <a:t>first</a:t>
            </a:r>
            <a:r>
              <a:rPr lang="el-GR" dirty="0" smtClean="0"/>
              <a:t> , </a:t>
            </a:r>
            <a:r>
              <a:rPr lang="en-US" dirty="0" smtClean="0"/>
              <a:t>bi</a:t>
            </a:r>
            <a:r>
              <a:rPr lang="el-GR" dirty="0" smtClean="0"/>
              <a:t>-</a:t>
            </a:r>
            <a:r>
              <a:rPr lang="en-US" dirty="0" smtClean="0"/>
              <a:t>directional search </a:t>
            </a:r>
            <a:r>
              <a:rPr lang="el-GR" dirty="0" smtClean="0"/>
              <a:t>και </a:t>
            </a:r>
            <a:r>
              <a:rPr lang="en-US" dirty="0" smtClean="0"/>
              <a:t>brush fire</a:t>
            </a:r>
            <a:r>
              <a:rPr lang="el-GR" dirty="0" smtClean="0"/>
              <a:t>. </a:t>
            </a:r>
          </a:p>
          <a:p>
            <a:endParaRPr lang="el-GR" dirty="0"/>
          </a:p>
        </p:txBody>
      </p:sp>
      <p:sp>
        <p:nvSpPr>
          <p:cNvPr id="3" name="Slide Number Placeholder 2"/>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27</a:t>
            </a:fld>
            <a:endParaRPr lang="el-GR"/>
          </a:p>
        </p:txBody>
      </p:sp>
      <p:sp>
        <p:nvSpPr>
          <p:cNvPr id="4" name="Footer Placeholder 3"/>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
        <p:nvSpPr>
          <p:cNvPr id="6"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7" name="Title 1"/>
          <p:cNvSpPr txBox="1">
            <a:spLocks/>
          </p:cNvSpPr>
          <p:nvPr/>
        </p:nvSpPr>
        <p:spPr>
          <a:xfrm>
            <a:off x="5034855" y="472480"/>
            <a:ext cx="3750568" cy="72008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i="1" spc="-10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latin typeface="+mj-lt"/>
                <a:ea typeface="+mj-ea"/>
                <a:cs typeface="+mj-cs"/>
              </a:rPr>
              <a:t>Κατάτμηση σε κελιά</a:t>
            </a:r>
            <a:endParaRPr kumimoji="0" lang="el-GR" sz="2000" b="1" i="1" u="none" strike="noStrike" kern="1200" cap="none" spc="-100" normalizeH="0" noProof="0" dirty="0" smtClean="0">
              <a:ln w="3200">
                <a:solidFill>
                  <a:schemeClr val="bg2">
                    <a:shade val="75000"/>
                    <a:alpha val="25000"/>
                  </a:schemeClr>
                </a:solidFill>
                <a:prstDash val="solid"/>
                <a:round/>
              </a:ln>
              <a:solidFill>
                <a:schemeClr val="bg1">
                  <a:lumMod val="95000"/>
                  <a:lumOff val="5000"/>
                </a:schemeClr>
              </a:solidFill>
              <a:effectLst>
                <a:innerShdw blurRad="50800" dist="25400" dir="13500000">
                  <a:prstClr val="black">
                    <a:alpha val="70000"/>
                  </a:prstClr>
                </a:innerShdw>
              </a:effectLst>
              <a:uLnTx/>
              <a:uFillTx/>
              <a:latin typeface="+mj-lt"/>
              <a:ea typeface="+mj-ea"/>
              <a:cs typeface="+mj-cs"/>
            </a:endParaRPr>
          </a:p>
        </p:txBody>
      </p:sp>
    </p:spTree>
    <p:extLst>
      <p:ext uri="{BB962C8B-B14F-4D97-AF65-F5344CB8AC3E}">
        <p14:creationId xmlns:p14="http://schemas.microsoft.com/office/powerpoint/2010/main" val="334511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2066ED-54F6-49E1-A098-5FA3FB2FD820}" type="slidenum">
              <a:rPr lang="el-GR">
                <a:cs typeface="Arial" charset="0"/>
              </a:rPr>
              <a:pPr fontAlgn="base">
                <a:spcBef>
                  <a:spcPct val="0"/>
                </a:spcBef>
                <a:spcAft>
                  <a:spcPct val="0"/>
                </a:spcAft>
                <a:defRPr/>
              </a:pPr>
              <a:t>3</a:t>
            </a:fld>
            <a:endParaRPr lang="el-GR">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l-GR" dirty="0" smtClean="0"/>
              <a:t>Δρ. Ηλίας Κ. Ξυδιάς</a:t>
            </a:r>
          </a:p>
          <a:p>
            <a:endParaRPr lang="el-GR" dirty="0"/>
          </a:p>
        </p:txBody>
      </p:sp>
      <p:sp>
        <p:nvSpPr>
          <p:cNvPr id="2" name="Title 1"/>
          <p:cNvSpPr>
            <a:spLocks noGrp="1"/>
          </p:cNvSpPr>
          <p:nvPr>
            <p:ph type="ctrTitle"/>
          </p:nvPr>
        </p:nvSpPr>
        <p:spPr/>
        <p:txBody>
          <a:bodyPr/>
          <a:lstStyle/>
          <a:p>
            <a:r>
              <a:rPr lang="el-GR" dirty="0"/>
              <a:t>Μέθοδοι Σχεδιασμού Κίνησης</a:t>
            </a:r>
            <a:r>
              <a:rPr lang="en-US" dirty="0"/>
              <a:t> &amp; </a:t>
            </a:r>
            <a:r>
              <a:rPr lang="el-GR" dirty="0"/>
              <a:t>Αυτόνομες Κινούμενες Μονάδες </a:t>
            </a:r>
          </a:p>
        </p:txBody>
      </p:sp>
    </p:spTree>
    <p:extLst>
      <p:ext uri="{BB962C8B-B14F-4D97-AF65-F5344CB8AC3E}">
        <p14:creationId xmlns:p14="http://schemas.microsoft.com/office/powerpoint/2010/main" val="1185360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l-GR" sz="2800" dirty="0" smtClean="0"/>
              <a:t>Πολλές μέθοδοι έχουν αναπτυχθεί για την επίλυση του βασικού προβλήματος σχεδιασμού κίνησης ρομπότ.</a:t>
            </a:r>
            <a:endParaRPr lang="en-US" sz="2800" dirty="0" smtClean="0"/>
          </a:p>
          <a:p>
            <a:pPr algn="just"/>
            <a:r>
              <a:rPr lang="el-GR" sz="2800" dirty="0" smtClean="0"/>
              <a:t>Κάποιες από αυτές μπορούν να εφαρμοστούν και σε παραλλαγές του βασικού προβλήματος ενώ κάποιες άλλες έχουν περιορισμένη εφαρμογή. </a:t>
            </a:r>
            <a:endParaRPr lang="en-US" sz="2800" dirty="0" smtClean="0"/>
          </a:p>
          <a:p>
            <a:pPr lvl="1" algn="just">
              <a:buClr>
                <a:srgbClr val="FF0000"/>
              </a:buClr>
              <a:buFont typeface="Courier New" pitchFamily="49" charset="0"/>
              <a:buChar char="o"/>
            </a:pPr>
            <a:r>
              <a:rPr lang="el-GR" sz="2400" dirty="0" smtClean="0"/>
              <a:t>π.χ. ορισμένες μέθοδοι απαιτούν ο χώρος εργασίας του ρομπότ να είναι δυο διαστάσεων και τα εμπόδια να είναι πολυγωνικά ενώ άλλες μέθοδοι μπορούν να εφαρμοστούν και σε πολυδιάστατους χώρους</a:t>
            </a:r>
            <a:r>
              <a:rPr lang="en-US" sz="2400" dirty="0" smtClean="0"/>
              <a:t>.</a:t>
            </a:r>
            <a:endParaRPr lang="el-GR" sz="2400" dirty="0" smtClean="0"/>
          </a:p>
          <a:p>
            <a:endParaRPr lang="el-GR" sz="2800" dirty="0"/>
          </a:p>
        </p:txBody>
      </p:sp>
      <p:sp>
        <p:nvSpPr>
          <p:cNvPr id="4"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5" name="Title 1"/>
          <p:cNvSpPr txBox="1">
            <a:spLocks/>
          </p:cNvSpPr>
          <p:nvPr/>
        </p:nvSpPr>
        <p:spPr>
          <a:xfrm>
            <a:off x="5034855" y="548680"/>
            <a:ext cx="3750568" cy="456431"/>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p:txBody>
      </p:sp>
      <p:sp>
        <p:nvSpPr>
          <p:cNvPr id="6" name="Slide Number Placeholder 5"/>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5</a:t>
            </a:fld>
            <a:endParaRPr lang="el-GR"/>
          </a:p>
        </p:txBody>
      </p:sp>
      <p:sp>
        <p:nvSpPr>
          <p:cNvPr id="7" name="Footer Placeholder 6"/>
          <p:cNvSpPr>
            <a:spLocks noGrp="1"/>
          </p:cNvSpPr>
          <p:nvPr>
            <p:ph type="ftr" sz="quarter" idx="4294967295"/>
          </p:nvPr>
        </p:nvSpPr>
        <p:spPr>
          <a:xfrm>
            <a:off x="2133600" y="6203667"/>
            <a:ext cx="3581400" cy="384048"/>
          </a:xfrm>
          <a:prstGeom prst="rect">
            <a:avLst/>
          </a:prstGeom>
        </p:spPr>
        <p:txBody>
          <a:bodyPr/>
          <a:lstStyle/>
          <a:p>
            <a:r>
              <a:rPr lang="el-GR" dirty="0" smtClean="0"/>
              <a:t>3 Μάθημα</a:t>
            </a:r>
            <a:endParaRPr lang="el-GR" dirty="0"/>
          </a:p>
        </p:txBody>
      </p:sp>
    </p:spTree>
    <p:extLst>
      <p:ext uri="{BB962C8B-B14F-4D97-AF65-F5344CB8AC3E}">
        <p14:creationId xmlns:p14="http://schemas.microsoft.com/office/powerpoint/2010/main" val="3000333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just"/>
            <a:r>
              <a:rPr lang="el-GR" dirty="0" smtClean="0"/>
              <a:t>Στην βιβλιογραφία οι μέθοδοι σχεδιασμού κίνησης ταξινομούνται έχοντας ως κριτήριο τη πληρότητα τους (</a:t>
            </a:r>
            <a:r>
              <a:rPr lang="el-GR" i="1" dirty="0" smtClean="0"/>
              <a:t>ακριβής</a:t>
            </a:r>
            <a:r>
              <a:rPr lang="el-GR" dirty="0" smtClean="0"/>
              <a:t> ή </a:t>
            </a:r>
            <a:r>
              <a:rPr lang="el-GR" i="1" dirty="0" err="1" smtClean="0"/>
              <a:t>ευρετικός</a:t>
            </a:r>
            <a:r>
              <a:rPr lang="el-GR" dirty="0" smtClean="0"/>
              <a:t>) και το πεδίο δράσης τους (</a:t>
            </a:r>
            <a:r>
              <a:rPr lang="el-GR" i="1" dirty="0" smtClean="0"/>
              <a:t>γενικό</a:t>
            </a:r>
            <a:r>
              <a:rPr lang="el-GR" dirty="0" smtClean="0"/>
              <a:t> ή </a:t>
            </a:r>
            <a:r>
              <a:rPr lang="el-GR" i="1" dirty="0" smtClean="0"/>
              <a:t>τοπικό</a:t>
            </a:r>
            <a:r>
              <a:rPr lang="el-GR" dirty="0" smtClean="0"/>
              <a:t>). </a:t>
            </a:r>
          </a:p>
          <a:p>
            <a:pPr lvl="1" algn="just">
              <a:buClr>
                <a:srgbClr val="FF0000"/>
              </a:buClr>
              <a:buFont typeface="Courier New" pitchFamily="49" charset="0"/>
              <a:buChar char="o"/>
            </a:pPr>
            <a:r>
              <a:rPr lang="el-GR" dirty="0" smtClean="0"/>
              <a:t>Οι </a:t>
            </a:r>
            <a:r>
              <a:rPr lang="el-GR" i="1" dirty="0" smtClean="0"/>
              <a:t>ακριβείς</a:t>
            </a:r>
            <a:r>
              <a:rPr lang="el-GR" dirty="0" smtClean="0"/>
              <a:t> </a:t>
            </a:r>
            <a:r>
              <a:rPr lang="el-GR" i="1" dirty="0" smtClean="0"/>
              <a:t>μέθοδοι</a:t>
            </a:r>
            <a:r>
              <a:rPr lang="el-GR" dirty="0" smtClean="0"/>
              <a:t> είτε βρίσκουν μία λύση ή αποδεικνύουν ότι δεν υπάρχει λύση. Επίσης, είναι υπολογιστικά χρονοβόροι. </a:t>
            </a:r>
          </a:p>
          <a:p>
            <a:pPr lvl="1" algn="just">
              <a:buClr>
                <a:srgbClr val="FF0000"/>
              </a:buClr>
              <a:buFont typeface="Courier New" pitchFamily="49" charset="0"/>
              <a:buChar char="o"/>
            </a:pPr>
            <a:r>
              <a:rPr lang="el-GR" dirty="0" smtClean="0"/>
              <a:t>Οι </a:t>
            </a:r>
            <a:r>
              <a:rPr lang="el-GR" i="1" dirty="0" err="1" smtClean="0"/>
              <a:t>ευρετικές</a:t>
            </a:r>
            <a:r>
              <a:rPr lang="el-GR" i="1" dirty="0" smtClean="0"/>
              <a:t> μέθοδοι</a:t>
            </a:r>
            <a:r>
              <a:rPr lang="el-GR" dirty="0" smtClean="0"/>
              <a:t> στοχεύουν στη δημιουργία μιας λύσης σε σύντομο χρόνο. Αυτές οι μέθοδοι μπορεί να αποτύχουν να βρουν μια λύση σε δύσκολα προβλήματα ή να βρουν μια μη αποδεκτή.</a:t>
            </a:r>
          </a:p>
          <a:p>
            <a:endParaRPr lang="el-GR" dirty="0"/>
          </a:p>
        </p:txBody>
      </p:sp>
      <p:sp>
        <p:nvSpPr>
          <p:cNvPr id="4"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5" name="Title 1"/>
          <p:cNvSpPr txBox="1">
            <a:spLocks/>
          </p:cNvSpPr>
          <p:nvPr/>
        </p:nvSpPr>
        <p:spPr>
          <a:xfrm>
            <a:off x="5034855" y="548680"/>
            <a:ext cx="3750568" cy="456431"/>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p:txBody>
      </p:sp>
      <p:sp>
        <p:nvSpPr>
          <p:cNvPr id="6" name="Slide Number Placeholder 5"/>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6</a:t>
            </a:fld>
            <a:endParaRPr lang="el-GR"/>
          </a:p>
        </p:txBody>
      </p:sp>
      <p:sp>
        <p:nvSpPr>
          <p:cNvPr id="7" name="Footer Placeholder 6"/>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Tree>
    <p:extLst>
      <p:ext uri="{BB962C8B-B14F-4D97-AF65-F5344CB8AC3E}">
        <p14:creationId xmlns:p14="http://schemas.microsoft.com/office/powerpoint/2010/main" val="345810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just"/>
            <a:r>
              <a:rPr lang="el-GR" dirty="0" smtClean="0"/>
              <a:t>Υπάρχουν, άλλοι δύο τύποι μεθόδων ως προς την πληρότητα: </a:t>
            </a:r>
            <a:r>
              <a:rPr lang="en-US" i="1" dirty="0" smtClean="0"/>
              <a:t>resolution completeness</a:t>
            </a:r>
            <a:r>
              <a:rPr lang="en-US" dirty="0" smtClean="0"/>
              <a:t> </a:t>
            </a:r>
            <a:r>
              <a:rPr lang="el-GR" dirty="0" smtClean="0"/>
              <a:t>και στοχαστικά πλήρης (</a:t>
            </a:r>
            <a:r>
              <a:rPr lang="en-US" i="1" dirty="0" smtClean="0"/>
              <a:t>probabilistic completeness</a:t>
            </a:r>
            <a:r>
              <a:rPr lang="el-GR" dirty="0" smtClean="0"/>
              <a:t>). </a:t>
            </a:r>
          </a:p>
          <a:p>
            <a:pPr lvl="1" algn="just">
              <a:buClr>
                <a:srgbClr val="FF0000"/>
              </a:buClr>
              <a:buFont typeface="Courier New" pitchFamily="49" charset="0"/>
              <a:buChar char="o"/>
            </a:pPr>
            <a:r>
              <a:rPr lang="el-GR" dirty="0" smtClean="0"/>
              <a:t>Η </a:t>
            </a:r>
            <a:r>
              <a:rPr lang="en-US" i="1" dirty="0" smtClean="0"/>
              <a:t>resolution completeness</a:t>
            </a:r>
            <a:r>
              <a:rPr lang="el-GR" dirty="0" smtClean="0"/>
              <a:t> σχετίζεται με τη </a:t>
            </a:r>
            <a:r>
              <a:rPr lang="el-GR" dirty="0" err="1" smtClean="0"/>
              <a:t>διακριτοποίηση</a:t>
            </a:r>
            <a:r>
              <a:rPr lang="el-GR" dirty="0" smtClean="0"/>
              <a:t> του χώρου εργασίας, όσο πιο μεγάλη είναι η </a:t>
            </a:r>
            <a:r>
              <a:rPr lang="el-GR" dirty="0" err="1" smtClean="0"/>
              <a:t>διακριτοποίηση</a:t>
            </a:r>
            <a:r>
              <a:rPr lang="el-GR" dirty="0" smtClean="0"/>
              <a:t> του χώρου εργασίας τόσο η μέθοδος τείνει στο να γίνει πλήρης. </a:t>
            </a:r>
          </a:p>
          <a:p>
            <a:pPr lvl="1" algn="just">
              <a:buClr>
                <a:srgbClr val="FF0000"/>
              </a:buClr>
              <a:buFont typeface="Courier New" pitchFamily="49" charset="0"/>
              <a:buChar char="o"/>
            </a:pPr>
            <a:r>
              <a:rPr lang="el-GR" dirty="0" smtClean="0"/>
              <a:t>Μια μέθοδος είναι στοχαστικά πλήρης αν η πιθανότητα να βρει μια λύση (αν υπάρχει) προσεγγίζει το 1. Αυτές οι μέθοδοι συνήθως απαιτούν μεγάλο υπολογιστικό χρόνο για να προσεγγίσουν τη πιθανότητα να βρουν μια λύση (αν υπάρχει) το 1. </a:t>
            </a:r>
          </a:p>
          <a:p>
            <a:endParaRPr lang="el-GR" dirty="0"/>
          </a:p>
        </p:txBody>
      </p:sp>
      <p:sp>
        <p:nvSpPr>
          <p:cNvPr id="4"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5" name="Title 1"/>
          <p:cNvSpPr txBox="1">
            <a:spLocks/>
          </p:cNvSpPr>
          <p:nvPr/>
        </p:nvSpPr>
        <p:spPr>
          <a:xfrm>
            <a:off x="5034855" y="548680"/>
            <a:ext cx="3750568" cy="456431"/>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p:txBody>
      </p:sp>
      <p:sp>
        <p:nvSpPr>
          <p:cNvPr id="6" name="Slide Number Placeholder 5"/>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7</a:t>
            </a:fld>
            <a:endParaRPr lang="el-GR"/>
          </a:p>
        </p:txBody>
      </p:sp>
      <p:sp>
        <p:nvSpPr>
          <p:cNvPr id="7" name="Footer Placeholder 6"/>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Tree>
    <p:extLst>
      <p:ext uri="{BB962C8B-B14F-4D97-AF65-F5344CB8AC3E}">
        <p14:creationId xmlns:p14="http://schemas.microsoft.com/office/powerpoint/2010/main" val="1063417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l-GR" dirty="0" smtClean="0"/>
              <a:t>Οι </a:t>
            </a:r>
            <a:r>
              <a:rPr lang="el-GR" i="1" dirty="0" smtClean="0"/>
              <a:t>γενικές μέθοδοι </a:t>
            </a:r>
            <a:r>
              <a:rPr lang="el-GR" dirty="0" smtClean="0"/>
              <a:t>(</a:t>
            </a:r>
            <a:r>
              <a:rPr lang="en-US" dirty="0" smtClean="0"/>
              <a:t>global methods</a:t>
            </a:r>
            <a:r>
              <a:rPr lang="el-GR" dirty="0" smtClean="0"/>
              <a:t>) λαμβάνουν υπόψη όλες τις πληροφορίες του χώρου εργασίας του ρομπότ και στη συνέχεια σχεδιάζουν μια κίνηση από την αρχική διαμόρφωση στη τελική διαμόρφωση. </a:t>
            </a:r>
            <a:r>
              <a:rPr lang="el-GR" u="sng" dirty="0" smtClean="0"/>
              <a:t>Παράδειγμα</a:t>
            </a:r>
            <a:endParaRPr lang="en-US" u="sng" dirty="0" smtClean="0"/>
          </a:p>
          <a:p>
            <a:pPr algn="just"/>
            <a:r>
              <a:rPr lang="el-GR" dirty="0" smtClean="0"/>
              <a:t>Οι </a:t>
            </a:r>
            <a:r>
              <a:rPr lang="el-GR" i="1" dirty="0" smtClean="0"/>
              <a:t>τοπικές</a:t>
            </a:r>
            <a:r>
              <a:rPr lang="el-GR" b="1" i="1" dirty="0" smtClean="0"/>
              <a:t> </a:t>
            </a:r>
            <a:r>
              <a:rPr lang="el-GR" i="1" dirty="0" smtClean="0"/>
              <a:t>μέθοδοι</a:t>
            </a:r>
            <a:r>
              <a:rPr lang="el-GR" dirty="0" smtClean="0"/>
              <a:t> (</a:t>
            </a:r>
            <a:r>
              <a:rPr lang="en-US" dirty="0" smtClean="0"/>
              <a:t>local methods</a:t>
            </a:r>
            <a:r>
              <a:rPr lang="el-GR" dirty="0" smtClean="0"/>
              <a:t>) είναι σχεδιασμένοι να αποφεύγουν τα εμπόδια που βρίσκονται στην περιοχή του ρομπότ και έτσι χρησιμοποιούν μόνο τις πληροφορίες που αφορούν την περιοχή του ρομπότ. </a:t>
            </a:r>
            <a:r>
              <a:rPr lang="el-GR" u="sng" dirty="0" smtClean="0"/>
              <a:t>Παράδειγμα</a:t>
            </a:r>
            <a:endParaRPr lang="en-US" dirty="0" smtClean="0"/>
          </a:p>
          <a:p>
            <a:pPr lvl="1" algn="just">
              <a:buClr>
                <a:srgbClr val="FF0000"/>
              </a:buClr>
              <a:buFont typeface="Courier New" pitchFamily="49" charset="0"/>
              <a:buChar char="o"/>
            </a:pPr>
            <a:r>
              <a:rPr lang="el-GR" dirty="0" smtClean="0"/>
              <a:t>Οι τοπικές</a:t>
            </a:r>
            <a:r>
              <a:rPr lang="el-GR" b="1" i="1" dirty="0" smtClean="0"/>
              <a:t> </a:t>
            </a:r>
            <a:r>
              <a:rPr lang="el-GR" dirty="0" smtClean="0"/>
              <a:t>μέθοδοι χρησιμοποιούνται ως </a:t>
            </a:r>
            <a:r>
              <a:rPr lang="en-US" dirty="0" smtClean="0"/>
              <a:t>“</a:t>
            </a:r>
            <a:r>
              <a:rPr lang="el-GR" dirty="0" smtClean="0"/>
              <a:t>συστατικό</a:t>
            </a:r>
            <a:r>
              <a:rPr lang="en-US" dirty="0" smtClean="0"/>
              <a:t>”</a:t>
            </a:r>
            <a:r>
              <a:rPr lang="el-GR" dirty="0" smtClean="0"/>
              <a:t> των γενικών μεθόδων ή ως ένα χαρακτηριστικό ασφαλείας για την αποφυγή απρόσμενων εμποδίων τα οποία δεν παρουσιάζονται στο μοντέλο του χώρου εργασίας αλλά εντοπίζονται από τους αισθητήρες του ρομπότ κατά την διάρκεια της κίνησης του.</a:t>
            </a:r>
          </a:p>
          <a:p>
            <a:endParaRPr lang="el-GR" dirty="0"/>
          </a:p>
        </p:txBody>
      </p:sp>
      <p:sp>
        <p:nvSpPr>
          <p:cNvPr id="4"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5" name="Title 1"/>
          <p:cNvSpPr txBox="1">
            <a:spLocks/>
          </p:cNvSpPr>
          <p:nvPr/>
        </p:nvSpPr>
        <p:spPr>
          <a:xfrm>
            <a:off x="5034855" y="548680"/>
            <a:ext cx="3750568" cy="456431"/>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p:txBody>
      </p:sp>
      <p:sp>
        <p:nvSpPr>
          <p:cNvPr id="6" name="Slide Number Placeholder 5"/>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8</a:t>
            </a:fld>
            <a:endParaRPr lang="el-GR"/>
          </a:p>
        </p:txBody>
      </p:sp>
      <p:sp>
        <p:nvSpPr>
          <p:cNvPr id="7" name="Footer Placeholder 6"/>
          <p:cNvSpPr>
            <a:spLocks noGrp="1"/>
          </p:cNvSpPr>
          <p:nvPr>
            <p:ph type="ftr" sz="quarter" idx="4294967295"/>
          </p:nvPr>
        </p:nvSpPr>
        <p:spPr>
          <a:xfrm>
            <a:off x="2133600" y="6203667"/>
            <a:ext cx="3581400" cy="384048"/>
          </a:xfrm>
          <a:prstGeom prst="rect">
            <a:avLst/>
          </a:prstGeom>
        </p:spPr>
        <p:txBody>
          <a:bodyPr/>
          <a:lstStyle/>
          <a:p>
            <a:r>
              <a:rPr lang="el-GR" dirty="0" smtClean="0"/>
              <a:t>3 Μάθημα</a:t>
            </a:r>
            <a:endParaRPr lang="el-GR" dirty="0"/>
          </a:p>
        </p:txBody>
      </p:sp>
    </p:spTree>
    <p:extLst>
      <p:ext uri="{BB962C8B-B14F-4D97-AF65-F5344CB8AC3E}">
        <p14:creationId xmlns:p14="http://schemas.microsoft.com/office/powerpoint/2010/main" val="642487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sz="2400" dirty="0" smtClean="0"/>
              <a:t>Οι περισσότερες από τις υπάρχουσες μεθόδους για τον σχεδιασμό κίνησης ρομπότ βασίζονται στην έννοια του Χώρου Διαμορφώσεων και ταξινομούνται σε τρεις βασικές κατηγορίες : </a:t>
            </a:r>
          </a:p>
          <a:p>
            <a:pPr lvl="1">
              <a:buClr>
                <a:srgbClr val="FF0000"/>
              </a:buClr>
              <a:buFont typeface="Courier New" pitchFamily="49" charset="0"/>
              <a:buChar char="o"/>
            </a:pPr>
            <a:r>
              <a:rPr lang="el-GR" sz="2000" dirty="0" smtClean="0"/>
              <a:t>σε αυτές που βασίζονται στην </a:t>
            </a:r>
            <a:r>
              <a:rPr lang="el-GR" sz="2000" b="1" i="1" dirty="0" smtClean="0"/>
              <a:t>Κατάτμηση σε κελιά</a:t>
            </a:r>
            <a:r>
              <a:rPr lang="el-GR" sz="2000" dirty="0" smtClean="0"/>
              <a:t> (</a:t>
            </a:r>
            <a:r>
              <a:rPr lang="en-US" sz="2000" dirty="0" smtClean="0"/>
              <a:t>Cell decomposition</a:t>
            </a:r>
            <a:r>
              <a:rPr lang="el-GR" sz="2000" dirty="0" smtClean="0"/>
              <a:t>), </a:t>
            </a:r>
          </a:p>
          <a:p>
            <a:pPr lvl="1">
              <a:buClr>
                <a:srgbClr val="FF0000"/>
              </a:buClr>
              <a:buFont typeface="Courier New" pitchFamily="49" charset="0"/>
              <a:buChar char="o"/>
            </a:pPr>
            <a:r>
              <a:rPr lang="el-GR" sz="2000" dirty="0" smtClean="0"/>
              <a:t>σε αυτές που βασίζονται στα </a:t>
            </a:r>
            <a:r>
              <a:rPr lang="el-GR" sz="2000" b="1" i="1" dirty="0" smtClean="0"/>
              <a:t>Τεχνητά Δυναμικά πεδία</a:t>
            </a:r>
            <a:r>
              <a:rPr lang="el-GR" sz="2000" dirty="0" smtClean="0"/>
              <a:t> (</a:t>
            </a:r>
            <a:r>
              <a:rPr lang="en-US" sz="2000" dirty="0" smtClean="0"/>
              <a:t>Artificial Potential fields</a:t>
            </a:r>
            <a:r>
              <a:rPr lang="el-GR" sz="2000" dirty="0" smtClean="0"/>
              <a:t>) </a:t>
            </a:r>
          </a:p>
          <a:p>
            <a:pPr lvl="1">
              <a:buClr>
                <a:srgbClr val="FF0000"/>
              </a:buClr>
              <a:buFont typeface="Courier New" pitchFamily="49" charset="0"/>
              <a:buChar char="o"/>
            </a:pPr>
            <a:r>
              <a:rPr lang="el-GR" sz="2000" dirty="0" smtClean="0"/>
              <a:t>σε αυτές που βασίζονται στους </a:t>
            </a:r>
            <a:r>
              <a:rPr lang="el-GR" sz="2000" b="1" i="1" dirty="0" smtClean="0"/>
              <a:t>Χάρτες διαδρομών</a:t>
            </a:r>
            <a:r>
              <a:rPr lang="el-GR" sz="2000" dirty="0" smtClean="0"/>
              <a:t> (</a:t>
            </a:r>
            <a:r>
              <a:rPr lang="en-US" sz="2000" dirty="0" smtClean="0"/>
              <a:t>Roadmaps</a:t>
            </a:r>
            <a:r>
              <a:rPr lang="el-GR" sz="2000" dirty="0" smtClean="0"/>
              <a:t>).</a:t>
            </a:r>
            <a:endParaRPr lang="el-GR" sz="2000" dirty="0"/>
          </a:p>
        </p:txBody>
      </p:sp>
      <p:sp>
        <p:nvSpPr>
          <p:cNvPr id="4" name="Title 1"/>
          <p:cNvSpPr>
            <a:spLocks noGrp="1"/>
          </p:cNvSpPr>
          <p:nvPr>
            <p:ph type="title"/>
          </p:nvPr>
        </p:nvSpPr>
        <p:spPr>
          <a:xfrm>
            <a:off x="457200" y="290364"/>
            <a:ext cx="4474840" cy="966936"/>
          </a:xfrm>
        </p:spPr>
        <p:txBody>
          <a:bodyPr>
            <a:normAutofit fontScale="90000"/>
          </a:bodyPr>
          <a:lstStyle/>
          <a:p>
            <a:pPr algn="ctr"/>
            <a:r>
              <a:rPr lang="el-GR" sz="2400" dirty="0" smtClean="0">
                <a:solidFill>
                  <a:srgbClr val="FF0000"/>
                </a:solidFill>
              </a:rPr>
              <a:t>1</a:t>
            </a:r>
            <a:r>
              <a:rPr lang="el-GR" sz="2400" baseline="30000" dirty="0" smtClean="0">
                <a:solidFill>
                  <a:srgbClr val="FF0000"/>
                </a:solidFill>
              </a:rPr>
              <a:t>ο</a:t>
            </a:r>
            <a:r>
              <a:rPr lang="el-GR" sz="2400" dirty="0" smtClean="0">
                <a:solidFill>
                  <a:srgbClr val="FF0000"/>
                </a:solidFill>
              </a:rPr>
              <a:t> Μέρος</a:t>
            </a:r>
            <a:r>
              <a:rPr lang="el-GR" sz="2400" dirty="0" smtClean="0"/>
              <a:t>: Σχεδιασμός Κίνησης Αυτόνομων Κινούμενων Μονάδων</a:t>
            </a:r>
            <a:endParaRPr lang="el-GR" sz="2400" dirty="0"/>
          </a:p>
        </p:txBody>
      </p:sp>
      <p:sp>
        <p:nvSpPr>
          <p:cNvPr id="5" name="Title 1"/>
          <p:cNvSpPr txBox="1">
            <a:spLocks/>
          </p:cNvSpPr>
          <p:nvPr/>
        </p:nvSpPr>
        <p:spPr>
          <a:xfrm>
            <a:off x="5034855" y="548680"/>
            <a:ext cx="3750568" cy="456431"/>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000" b="1" i="1" u="none" strike="noStrike" kern="1200" cap="none" spc="-100" normalizeH="0" baseline="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Μέθοδοι</a:t>
            </a:r>
            <a:r>
              <a:rPr kumimoji="0" lang="el-GR" sz="2000" b="1" i="1" u="none" strike="noStrike" kern="1200" cap="none" spc="-100" normalizeH="0" noProof="0" dirty="0" smtClean="0">
                <a:ln w="3200">
                  <a:solidFill>
                    <a:schemeClr val="bg2">
                      <a:shade val="75000"/>
                      <a:alpha val="25000"/>
                    </a:schemeClr>
                  </a:solidFill>
                  <a:prstDash val="solid"/>
                  <a:round/>
                </a:ln>
                <a:solidFill>
                  <a:schemeClr val="tx2">
                    <a:lumMod val="75000"/>
                  </a:schemeClr>
                </a:solidFill>
                <a:effectLst>
                  <a:innerShdw blurRad="50800" dist="25400" dir="13500000">
                    <a:prstClr val="black">
                      <a:alpha val="70000"/>
                    </a:prstClr>
                  </a:innerShdw>
                </a:effectLst>
                <a:uLnTx/>
                <a:uFillTx/>
                <a:latin typeface="+mj-lt"/>
                <a:ea typeface="+mj-ea"/>
                <a:cs typeface="+mj-cs"/>
              </a:rPr>
              <a:t> Σχεδιασμού Κίνησης</a:t>
            </a:r>
          </a:p>
        </p:txBody>
      </p:sp>
      <p:sp>
        <p:nvSpPr>
          <p:cNvPr id="6" name="Slide Number Placeholder 5"/>
          <p:cNvSpPr>
            <a:spLocks noGrp="1"/>
          </p:cNvSpPr>
          <p:nvPr>
            <p:ph type="sldNum" sz="quarter" idx="4294967295"/>
          </p:nvPr>
        </p:nvSpPr>
        <p:spPr>
          <a:xfrm>
            <a:off x="8410575" y="6181531"/>
            <a:ext cx="609600" cy="457200"/>
          </a:xfrm>
          <a:prstGeom prst="rect">
            <a:avLst/>
          </a:prstGeom>
        </p:spPr>
        <p:txBody>
          <a:bodyPr/>
          <a:lstStyle/>
          <a:p>
            <a:fld id="{F6C034AD-A4E8-41E7-9209-50644DEF8D43}" type="slidenum">
              <a:rPr lang="el-GR" smtClean="0"/>
              <a:pPr/>
              <a:t>9</a:t>
            </a:fld>
            <a:endParaRPr lang="el-GR"/>
          </a:p>
        </p:txBody>
      </p:sp>
      <p:sp>
        <p:nvSpPr>
          <p:cNvPr id="7" name="Footer Placeholder 6"/>
          <p:cNvSpPr>
            <a:spLocks noGrp="1"/>
          </p:cNvSpPr>
          <p:nvPr>
            <p:ph type="ftr" sz="quarter" idx="4294967295"/>
          </p:nvPr>
        </p:nvSpPr>
        <p:spPr>
          <a:xfrm>
            <a:off x="2133600" y="6203667"/>
            <a:ext cx="3581400" cy="384048"/>
          </a:xfrm>
          <a:prstGeom prst="rect">
            <a:avLst/>
          </a:prstGeom>
        </p:spPr>
        <p:txBody>
          <a:bodyPr/>
          <a:lstStyle/>
          <a:p>
            <a:r>
              <a:rPr lang="el-GR" smtClean="0"/>
              <a:t>3 Μάθημα</a:t>
            </a:r>
            <a:endParaRPr lang="el-GR"/>
          </a:p>
        </p:txBody>
      </p:sp>
    </p:spTree>
    <p:extLst>
      <p:ext uri="{BB962C8B-B14F-4D97-AF65-F5344CB8AC3E}">
        <p14:creationId xmlns:p14="http://schemas.microsoft.com/office/powerpoint/2010/main" val="506272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TotalTime>
  <Words>1919</Words>
  <Application>Microsoft Office PowerPoint</Application>
  <PresentationFormat>On-screen Show (4:3)</PresentationFormat>
  <Paragraphs>197</Paragraphs>
  <Slides>27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Courier New</vt:lpstr>
      <vt:lpstr>Θέμα του Office</vt:lpstr>
      <vt:lpstr>Μέθοδοι σχεδιασμού κίνησης και αυτόνομες κινούμενες μονάδες </vt:lpstr>
      <vt:lpstr>Άδειες Χρήσης</vt:lpstr>
      <vt:lpstr>Χρηματοδότηση</vt:lpstr>
      <vt:lpstr>Μέθοδοι Σχεδιασμού Κίνησης &amp; Αυτόνομες Κινούμενες Μονάδες </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lpstr>1ο Μέρος: Σχεδιασμός Κίνησης Αυτόνομων Κινούμενων Μονάδων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Pellas Nikolaos</cp:lastModifiedBy>
  <cp:revision>155</cp:revision>
  <dcterms:created xsi:type="dcterms:W3CDTF">2012-09-06T09:03:05Z</dcterms:created>
  <dcterms:modified xsi:type="dcterms:W3CDTF">2015-07-25T14:57:29Z</dcterms:modified>
</cp:coreProperties>
</file>