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7" autoAdjust="0"/>
    <p:restoredTop sz="94660"/>
  </p:normalViewPr>
  <p:slideViewPr>
    <p:cSldViewPr snapToGrid="0">
      <p:cViewPr varScale="1">
        <p:scale>
          <a:sx n="42" d="100"/>
          <a:sy n="42" d="100"/>
        </p:scale>
        <p:origin x="5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Lit>
              <c:formatCode>0.00</c:formatCode>
              <c:ptCount val="52"/>
              <c:pt idx="0">
                <c:v>0.23021582733812951</c:v>
              </c:pt>
              <c:pt idx="1">
                <c:v>0.63529411764705879</c:v>
              </c:pt>
              <c:pt idx="2">
                <c:v>3.666666666666667</c:v>
              </c:pt>
              <c:pt idx="3">
                <c:v>1.386138613861386</c:v>
              </c:pt>
              <c:pt idx="4">
                <c:v>1.55688622754491</c:v>
              </c:pt>
              <c:pt idx="5">
                <c:v>1.2093023255813951</c:v>
              </c:pt>
              <c:pt idx="6">
                <c:v>8.0597014925373127</c:v>
              </c:pt>
              <c:pt idx="7">
                <c:v>1.3201663201663201</c:v>
              </c:pt>
              <c:pt idx="8">
                <c:v>3.7577639751552789</c:v>
              </c:pt>
              <c:pt idx="9">
                <c:v>2.4765478424015011</c:v>
              </c:pt>
              <c:pt idx="10">
                <c:v>0.49</c:v>
              </c:pt>
              <c:pt idx="11">
                <c:v>2.7223719676549858</c:v>
              </c:pt>
              <c:pt idx="12">
                <c:v>2.2972972972972969</c:v>
              </c:pt>
              <c:pt idx="13">
                <c:v>2.302904564315353</c:v>
              </c:pt>
              <c:pt idx="14">
                <c:v>1.1052631578947369</c:v>
              </c:pt>
              <c:pt idx="15">
                <c:v>5.6415929203539816</c:v>
              </c:pt>
              <c:pt idx="16">
                <c:v>3.9513677811550152</c:v>
              </c:pt>
              <c:pt idx="17">
                <c:v>2.5653206650831351</c:v>
              </c:pt>
              <c:pt idx="18">
                <c:v>4.8361934477379096</c:v>
              </c:pt>
              <c:pt idx="19">
                <c:v>12.25092250922509</c:v>
              </c:pt>
              <c:pt idx="20">
                <c:v>3.370221327967807</c:v>
              </c:pt>
              <c:pt idx="21">
                <c:v>7.7333333333333334</c:v>
              </c:pt>
              <c:pt idx="22">
                <c:v>7.116935483870968</c:v>
              </c:pt>
              <c:pt idx="23">
                <c:v>5.9161490683229809</c:v>
              </c:pt>
              <c:pt idx="24">
                <c:v>1.4484978540772531</c:v>
              </c:pt>
              <c:pt idx="25">
                <c:v>0.85845896147403677</c:v>
              </c:pt>
              <c:pt idx="26">
                <c:v>5.4654255319148932</c:v>
              </c:pt>
              <c:pt idx="27">
                <c:v>0.52000474890181647</c:v>
              </c:pt>
              <c:pt idx="28">
                <c:v>4.0185185185185182</c:v>
              </c:pt>
              <c:pt idx="29">
                <c:v>4.0181818181818194</c:v>
              </c:pt>
              <c:pt idx="30">
                <c:v>1.263091746962715</c:v>
              </c:pt>
              <c:pt idx="31">
                <c:v>7.1624713958810062</c:v>
              </c:pt>
              <c:pt idx="32">
                <c:v>8.6874154262516914</c:v>
              </c:pt>
              <c:pt idx="33">
                <c:v>5.1515151515151514</c:v>
              </c:pt>
              <c:pt idx="34">
                <c:v>0.43845682792406621</c:v>
              </c:pt>
              <c:pt idx="35">
                <c:v>15.38</c:v>
              </c:pt>
              <c:pt idx="36">
                <c:v>28.637873754152821</c:v>
              </c:pt>
              <c:pt idx="37">
                <c:v>11.543062200956941</c:v>
              </c:pt>
              <c:pt idx="38">
                <c:v>9.8648648648648649</c:v>
              </c:pt>
              <c:pt idx="39">
                <c:v>2.552631578947369</c:v>
              </c:pt>
              <c:pt idx="40">
                <c:v>3.5411643127798831</c:v>
              </c:pt>
              <c:pt idx="41">
                <c:v>7.3973509933774837</c:v>
              </c:pt>
              <c:pt idx="42">
                <c:v>7.6649484536082477</c:v>
              </c:pt>
              <c:pt idx="43">
                <c:v>9.7392739273927393</c:v>
              </c:pt>
              <c:pt idx="44">
                <c:v>7.7664029781293626</c:v>
              </c:pt>
              <c:pt idx="45">
                <c:v>18.753846153846151</c:v>
              </c:pt>
              <c:pt idx="46">
                <c:v>5.0819462227912933</c:v>
              </c:pt>
              <c:pt idx="47">
                <c:v>10.800492610837439</c:v>
              </c:pt>
              <c:pt idx="48">
                <c:v>54.280701754385973</c:v>
              </c:pt>
              <c:pt idx="49">
                <c:v>4.0578158458244111</c:v>
              </c:pt>
              <c:pt idx="50">
                <c:v>75.275590551181097</c:v>
              </c:pt>
              <c:pt idx="51">
                <c:v>16.910102884128861</c:v>
              </c:pt>
            </c:numLit>
          </c:xVal>
          <c:yVal>
            <c:numLit>
              <c:formatCode>General</c:formatCode>
              <c:ptCount val="52"/>
              <c:pt idx="0">
                <c:v>13</c:v>
              </c:pt>
              <c:pt idx="1">
                <c:v>24</c:v>
              </c:pt>
              <c:pt idx="2">
                <c:v>41</c:v>
              </c:pt>
              <c:pt idx="3">
                <c:v>51</c:v>
              </c:pt>
              <c:pt idx="4">
                <c:v>76</c:v>
              </c:pt>
              <c:pt idx="5">
                <c:v>78</c:v>
              </c:pt>
              <c:pt idx="6">
                <c:v>106</c:v>
              </c:pt>
              <c:pt idx="7">
                <c:v>110</c:v>
              </c:pt>
              <c:pt idx="8">
                <c:v>115</c:v>
              </c:pt>
              <c:pt idx="9">
                <c:v>129</c:v>
              </c:pt>
              <c:pt idx="10">
                <c:v>142</c:v>
              </c:pt>
              <c:pt idx="11">
                <c:v>186</c:v>
              </c:pt>
              <c:pt idx="12">
                <c:v>198</c:v>
              </c:pt>
              <c:pt idx="13">
                <c:v>208</c:v>
              </c:pt>
              <c:pt idx="14">
                <c:v>209</c:v>
              </c:pt>
              <c:pt idx="15">
                <c:v>223</c:v>
              </c:pt>
              <c:pt idx="16">
                <c:v>248</c:v>
              </c:pt>
              <c:pt idx="17">
                <c:v>296</c:v>
              </c:pt>
              <c:pt idx="18">
                <c:v>297</c:v>
              </c:pt>
              <c:pt idx="19">
                <c:v>298</c:v>
              </c:pt>
              <c:pt idx="20">
                <c:v>316</c:v>
              </c:pt>
              <c:pt idx="21">
                <c:v>327</c:v>
              </c:pt>
              <c:pt idx="22">
                <c:v>330</c:v>
              </c:pt>
              <c:pt idx="23">
                <c:v>361</c:v>
              </c:pt>
              <c:pt idx="24">
                <c:v>377</c:v>
              </c:pt>
              <c:pt idx="25">
                <c:v>384</c:v>
              </c:pt>
              <c:pt idx="26">
                <c:v>395</c:v>
              </c:pt>
              <c:pt idx="27">
                <c:v>397</c:v>
              </c:pt>
              <c:pt idx="28">
                <c:v>406</c:v>
              </c:pt>
              <c:pt idx="29">
                <c:v>406</c:v>
              </c:pt>
              <c:pt idx="30">
                <c:v>565</c:v>
              </c:pt>
              <c:pt idx="31">
                <c:v>579</c:v>
              </c:pt>
              <c:pt idx="32">
                <c:v>611</c:v>
              </c:pt>
              <c:pt idx="33">
                <c:v>633</c:v>
              </c:pt>
              <c:pt idx="34">
                <c:v>660</c:v>
              </c:pt>
              <c:pt idx="35">
                <c:v>718</c:v>
              </c:pt>
              <c:pt idx="36">
                <c:v>801</c:v>
              </c:pt>
              <c:pt idx="37">
                <c:v>868</c:v>
              </c:pt>
              <c:pt idx="38">
                <c:v>893</c:v>
              </c:pt>
              <c:pt idx="39">
                <c:v>903</c:v>
              </c:pt>
              <c:pt idx="40">
                <c:v>951</c:v>
              </c:pt>
              <c:pt idx="41">
                <c:v>1034</c:v>
              </c:pt>
              <c:pt idx="42">
                <c:v>1401</c:v>
              </c:pt>
              <c:pt idx="43">
                <c:v>2678</c:v>
              </c:pt>
              <c:pt idx="44">
                <c:v>3086</c:v>
              </c:pt>
              <c:pt idx="45">
                <c:v>3385</c:v>
              </c:pt>
              <c:pt idx="46">
                <c:v>3633</c:v>
              </c:pt>
              <c:pt idx="47">
                <c:v>4035</c:v>
              </c:pt>
              <c:pt idx="48">
                <c:v>4336</c:v>
              </c:pt>
              <c:pt idx="49">
                <c:v>5224</c:v>
              </c:pt>
              <c:pt idx="50">
                <c:v>5254</c:v>
              </c:pt>
              <c:pt idx="51">
                <c:v>9219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686F-4356-977C-700586024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1954592"/>
        <c:axId val="541954264"/>
      </c:scatterChart>
      <c:valAx>
        <c:axId val="541954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Total rentals per area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41954264"/>
        <c:crosses val="autoZero"/>
        <c:crossBetween val="midCat"/>
      </c:valAx>
      <c:valAx>
        <c:axId val="541954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Active rentals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41954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8159F-9EDF-EC45-042E-ED2F6B115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D6C20-518C-0537-EFA2-A4CF46DB0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1D7A7-B09A-1FB1-FE58-617EEE10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7643-D649-412C-BCB2-0B11D5F02000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8F519-6B2C-B79E-2E06-555E6666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37887-B231-B107-4C64-192D9298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28AE-0840-4686-88C3-AA1F5CE87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523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C4478-8EEA-77F0-C083-A03EDF6CD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D5E5EE-6B15-AB72-643F-1A6E7B168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B7FA2-0BCC-307D-F3EF-9F03AAB6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7643-D649-412C-BCB2-0B11D5F02000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27FED-E472-A1F2-CCF5-5AA5D7EB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B6E2E-3D58-8713-469A-20FD1E766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28AE-0840-4686-88C3-AA1F5CE87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105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F9DDCD-0806-8DCB-5429-21F12E531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78015-B9A0-47F6-C056-CD73483CC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34F31-A78C-7B52-26AA-6CAD2591C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7643-D649-412C-BCB2-0B11D5F02000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28267-5CEE-92FA-F22A-023C1F66C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62187-4DCB-EB5A-9ED7-1248E892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28AE-0840-4686-88C3-AA1F5CE87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453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477F7-497D-95C4-2656-9104728CF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25C89-E54D-4D85-193C-C9555D7A2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75007-7EAB-A15A-EC15-298A994B3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7643-D649-412C-BCB2-0B11D5F02000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6CA6-FCA7-11C9-391B-8072526B3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05491-8325-ABF9-1478-6BAF70BE3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28AE-0840-4686-88C3-AA1F5CE87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943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890D-C29A-EA30-EB9C-9A3B970CB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6824F-F511-CC3F-30F0-904C65F57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D247E-E004-1FD1-DD6A-939AAE6C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7643-D649-412C-BCB2-0B11D5F02000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EF4-DAF7-C5A1-5465-4C45C99F8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4A984-9EFD-5307-5E92-02DACB08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28AE-0840-4686-88C3-AA1F5CE87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350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256E-CA31-F86A-0FAA-F2FF6448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24631-2F56-9CD2-A455-D52F38858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1849C-A861-4672-135C-3FFD62681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6ED58-206F-CE28-B3C9-2BD6F5C2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7643-D649-412C-BCB2-0B11D5F02000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D6BBE-565A-EDFA-B71B-5E193FD39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EDEA2-AE65-F8A0-1E09-7E893D8D5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28AE-0840-4686-88C3-AA1F5CE87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171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F2691-6F3A-847E-F2B3-CC5B5E8ED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F7D1B-02A3-C506-436D-A8E3BA187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63C5A-3C74-8B50-5CBF-6DD0E11CE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59AC8F-E2DE-5CCC-45BC-6571EB6E38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F5EF1F-4B50-1B4B-887F-65AA445B39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5DE345-4BCB-2C25-5DA4-BAF7D67A2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7643-D649-412C-BCB2-0B11D5F02000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506701-9406-4426-F724-E74AB8AE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DCC995-E868-F035-F06C-2D311AF5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28AE-0840-4686-88C3-AA1F5CE87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342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E2848-FC3C-E4AC-4092-A87556E8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D24CB9-8B01-FB87-21A5-6F5F672C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7643-D649-412C-BCB2-0B11D5F02000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B528F-2E04-E740-5578-97653D45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0685E-D08B-6F09-BDC0-FDFC5BCA9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28AE-0840-4686-88C3-AA1F5CE87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015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D4C685-C121-54AE-7972-BF6A02AF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7643-D649-412C-BCB2-0B11D5F02000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C7561-00B1-05AB-88A4-236D53A60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0D036-7410-B827-5570-B12B504C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28AE-0840-4686-88C3-AA1F5CE87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8312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DE075-6AE6-F2BB-4D8E-A716B697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176B2-CD9E-ED9F-BD0D-64A49EB18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98CCC0-3E88-977F-78EC-10A218FA0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7A42A-A2E5-219E-0176-5C8DABEB9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7643-D649-412C-BCB2-0B11D5F02000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39AC9-2B4F-E4B9-E666-25369CE6D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40C28-8DA1-CFCD-81AB-066C1C66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28AE-0840-4686-88C3-AA1F5CE87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285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EC0BC-2499-CC8A-43CD-7001920A5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6C838E-AF33-34E0-A920-0DFF88658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2574D-6142-7498-F57A-0B9CFA393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5B6334-AE3E-A8BB-36D3-28A16618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7643-D649-412C-BCB2-0B11D5F02000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EABE6-3CF6-08EF-A543-B40EEA15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72D63-26E5-0D4A-E2DA-ADEFB2C7B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28AE-0840-4686-88C3-AA1F5CE87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58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D5E479-B861-AFFA-C7A7-59CF0293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6E18E-E069-9CC7-8EB0-B6CC12C6A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F2F8B-1A0A-5D09-FC1A-5ABEDFA42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BB7643-D649-412C-BCB2-0B11D5F02000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15912-E73B-2A52-5CA0-7E38B4469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9C60F-AF73-D9CC-EC24-6CBCA4668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8528AE-0840-4686-88C3-AA1F5CE87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955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7850E-1DBA-861D-67D1-B489C180A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Second homes, </a:t>
            </a:r>
            <a:r>
              <a:rPr lang="en-US" dirty="0" err="1"/>
              <a:t>AirBNB</a:t>
            </a:r>
            <a:r>
              <a:rPr lang="en-US" dirty="0"/>
              <a:t> and islands</a:t>
            </a:r>
            <a:endParaRPr lang="el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7C1E5-F98C-1688-9B47-57C002E09B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373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F8DBF-E574-2CAE-AB46-FDC9E6F6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BD0C9-DBF6-39D4-95C5-23D394656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8E7C75-77C4-720C-F936-6337A6D57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83" y="68949"/>
            <a:ext cx="11023433" cy="672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71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ACD3C5C-8855-825D-AE15-147007D900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7535604"/>
              </p:ext>
            </p:extLst>
          </p:nvPr>
        </p:nvGraphicFramePr>
        <p:xfrm>
          <a:off x="548640" y="434340"/>
          <a:ext cx="1113282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910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00FBC-CDC6-FB90-1FBE-D2E0562A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Who is buying a Second home in Europe - Where - why? : r/europe">
            <a:extLst>
              <a:ext uri="{FF2B5EF4-FFF2-40B4-BE49-F238E27FC236}">
                <a16:creationId xmlns:a16="http://schemas.microsoft.com/office/drawing/2014/main" id="{4A169D6C-853F-2755-2490-4B5BDB914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71437"/>
            <a:ext cx="10744200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980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3BA97-6B69-A293-F0DB-44A405A3A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37020-85DB-BCB3-56F3-49D27218C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Where are the second homes located in Spain? -">
            <a:extLst>
              <a:ext uri="{FF2B5EF4-FFF2-40B4-BE49-F238E27FC236}">
                <a16:creationId xmlns:a16="http://schemas.microsoft.com/office/drawing/2014/main" id="{27739A5A-29A7-952D-FBE1-240037F4E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474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3516F-8D8B-0E58-4213-B48B28BD1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35C26-8C60-04A2-6D82-AAFD07041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Second Homes 2020 | Nordregio">
            <a:extLst>
              <a:ext uri="{FF2B5EF4-FFF2-40B4-BE49-F238E27FC236}">
                <a16:creationId xmlns:a16="http://schemas.microsoft.com/office/drawing/2014/main" id="{C4F0F71D-7D82-EFC9-FD83-4A44D0F38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4846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mmunity Impact by second home users in 2018 | Nordregio">
            <a:extLst>
              <a:ext uri="{FF2B5EF4-FFF2-40B4-BE49-F238E27FC236}">
                <a16:creationId xmlns:a16="http://schemas.microsoft.com/office/drawing/2014/main" id="{385D4BF9-B755-8866-18AF-2BDA4A00E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0"/>
            <a:ext cx="4841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25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1E877-A97B-E8D0-A40E-D7E068800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A7D41-CDB5-4FF8-9500-76F82CF80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F57645-127A-35F8-B64C-ADE3924BB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79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Second homes, AirBNB and islands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homes, AirBNB and islands</dc:title>
  <dc:creator>geo noc</dc:creator>
  <cp:lastModifiedBy>geo noc</cp:lastModifiedBy>
  <cp:revision>1</cp:revision>
  <dcterms:created xsi:type="dcterms:W3CDTF">2024-04-18T08:41:57Z</dcterms:created>
  <dcterms:modified xsi:type="dcterms:W3CDTF">2024-04-18T08:53:56Z</dcterms:modified>
</cp:coreProperties>
</file>