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65" r:id="rId3"/>
    <p:sldId id="264" r:id="rId4"/>
    <p:sldId id="282" r:id="rId5"/>
    <p:sldId id="283" r:id="rId6"/>
    <p:sldId id="266" r:id="rId7"/>
    <p:sldId id="284" r:id="rId8"/>
    <p:sldId id="285" r:id="rId9"/>
    <p:sldId id="579" r:id="rId10"/>
    <p:sldId id="580" r:id="rId11"/>
    <p:sldId id="582" r:id="rId12"/>
    <p:sldId id="286" r:id="rId13"/>
    <p:sldId id="287" r:id="rId14"/>
    <p:sldId id="627" r:id="rId15"/>
    <p:sldId id="628" r:id="rId16"/>
    <p:sldId id="629" r:id="rId17"/>
    <p:sldId id="630" r:id="rId18"/>
    <p:sldId id="632" r:id="rId19"/>
    <p:sldId id="631" r:id="rId20"/>
    <p:sldId id="633" r:id="rId21"/>
    <p:sldId id="634" r:id="rId22"/>
    <p:sldId id="635" r:id="rId23"/>
    <p:sldId id="642" r:id="rId24"/>
    <p:sldId id="643" r:id="rId25"/>
    <p:sldId id="644" r:id="rId26"/>
    <p:sldId id="639" r:id="rId27"/>
    <p:sldId id="640" r:id="rId28"/>
    <p:sldId id="641" r:id="rId29"/>
    <p:sldId id="263" r:id="rId30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Roboto Bold" panose="02000000000000000000" charset="0"/>
      <p:regular r:id="rId41"/>
    </p:embeddedFont>
    <p:embeddedFont>
      <p:font typeface="Segoe UI Light" panose="020B0502040204020203" pitchFamily="34" charset="0"/>
      <p:regular r:id="rId42"/>
      <p:italic r:id="rId43"/>
    </p:embeddedFont>
    <p:embeddedFont>
      <p:font typeface="Wingdings 2" panose="05020102010507070707" pitchFamily="18" charset="2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127EC1-187E-3895-25BE-71E787778276}" name="Delistathis Alexandros" initials="DA" userId="S::adelistathis@aegean.gr::78b19343-e2ef-418b-ad6a-df1366eae3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B3"/>
    <a:srgbClr val="001322"/>
    <a:srgbClr val="FFFFFF"/>
    <a:srgbClr val="CDE2F0"/>
    <a:srgbClr val="7EA1BD"/>
    <a:srgbClr val="014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996" autoAdjust="0"/>
  </p:normalViewPr>
  <p:slideViewPr>
    <p:cSldViewPr>
      <p:cViewPr>
        <p:scale>
          <a:sx n="50" d="100"/>
          <a:sy n="50" d="100"/>
        </p:scale>
        <p:origin x="516" y="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9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14FDB-1CF3-450A-AECF-49D4C21E0FF0}" type="datetimeFigureOut">
              <a:rPr lang="el-GR" smtClean="0"/>
              <a:t>26/6/2023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22B29-A9E9-4113-B838-61270502F7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973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Χρήση αναλογικών </a:t>
            </a:r>
            <a:r>
              <a:rPr lang="el-GR" sz="12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φωτογραμμετρικών</a:t>
            </a:r>
            <a:r>
              <a:rPr lang="el-GR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οργάνων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Δημιουργία ενός 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3D </a:t>
            </a:r>
            <a:r>
              <a:rPr lang="el-GR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μοντέλου με μετρήσεις στον 3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D </a:t>
            </a:r>
            <a:r>
              <a:rPr lang="el-GR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χώρο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Χρήση μαθηματικών αναλυτικών σχέσεων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Δημιουργία ενός 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3D </a:t>
            </a:r>
            <a:r>
              <a:rPr lang="el-GR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μοντέλου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με μετρήσεις στον 2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D </a:t>
            </a:r>
            <a:r>
              <a:rPr lang="el-GR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χώρο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Χρήση μαθηματικών αναλυτικών σχέσεων που εφαρμόζονται σε ψηφιακές εικόνες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Ανάπτυξη τεχνικών επεξεργασίας εικόνων και αλγορίθμων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sz="12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μηχανικής όρασης.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556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0966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9886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228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1818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Συνόρθωση</a:t>
            </a:r>
            <a:r>
              <a:rPr lang="el-GR" dirty="0"/>
              <a:t>’ μεγάλου </a:t>
            </a:r>
            <a:r>
              <a:rPr lang="el-GR" dirty="0" err="1"/>
              <a:t>φωτογραμμετρικού</a:t>
            </a:r>
            <a:r>
              <a:rPr lang="el-GR" dirty="0"/>
              <a:t> </a:t>
            </a:r>
            <a:r>
              <a:rPr lang="el-GR" dirty="0" err="1"/>
              <a:t>μπλόκ</a:t>
            </a:r>
            <a:r>
              <a:rPr lang="el-GR" dirty="0"/>
              <a:t> με γραφική μέθοδο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3868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413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63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749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2742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98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Vertical aerial photographs have no tilt in the camera axis.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Low oblique aerial photographs don't show the horizon.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High oblique aerial photographs show the horizon.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881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15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Vertical aerial photographs have no tilt in the camera axis.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Low oblique aerial photographs don't show the horizon.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High oblique aerial photographs show the horizon.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67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solidFill>
                  <a:schemeClr val="tx2">
                    <a:lumMod val="10000"/>
                  </a:schemeClr>
                </a:solidFill>
              </a:rPr>
              <a:t>Παράλλαξη ονομάζεται η φαινομενική μετατόπιση της θέσης ενός αντικειμένου ως προς ένα σύστημα αναφορά η οποία προκαλείται από μια μετατόπιση της θέσης παρατήρησης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X-</a:t>
            </a:r>
            <a:r>
              <a:rPr lang="el-GR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παράλλαξη και Υ-παράλλαξη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Υπολογισμός τρισδιάστατων συντεταγμένων με μετρήσεις της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X-</a:t>
            </a:r>
            <a:r>
              <a:rPr lang="el-GR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παράλλαξης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142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solidFill>
                  <a:schemeClr val="tx2">
                    <a:lumMod val="10000"/>
                  </a:schemeClr>
                </a:solidFill>
              </a:rPr>
              <a:t>Παράλλαξη ονομάζεται η φαινομενική μετατόπιση της θέσης ενός αντικειμένου ως προς ένα σύστημα αναφορά η οποία προκαλείται από μια μετατόπιση της θέσης παρατήρησης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X-</a:t>
            </a:r>
            <a:r>
              <a:rPr lang="el-GR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παράλλαξη και Υ-παράλλαξη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Υπολογισμός τρισδιάστατων συντεταγμένων με μετρήσεις της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X-</a:t>
            </a:r>
            <a:r>
              <a:rPr lang="el-GR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παράλλαξης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651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solidFill>
                  <a:schemeClr val="tx2">
                    <a:lumMod val="10000"/>
                  </a:schemeClr>
                </a:solidFill>
              </a:rPr>
              <a:t>Παράλλαξη ονομάζεται η φαινομενική μετατόπιση της θέσης ενός αντικειμένου ως προς ένα σύστημα αναφορά η οποία προκαλείται από μια μετατόπιση της θέσης παρατήρησης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X-</a:t>
            </a:r>
            <a:r>
              <a:rPr lang="el-GR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παράλλαξη και Υ-παράλλαξη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Υπολογισμός τρισδιάστατων συντεταγμένων με μετρήσεις της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X-</a:t>
            </a:r>
            <a:r>
              <a:rPr lang="el-GR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παράλλαξης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76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solidFill>
                  <a:schemeClr val="tx2">
                    <a:lumMod val="10000"/>
                  </a:schemeClr>
                </a:solidFill>
                <a:sym typeface="Wingdings" pitchFamily="2" charset="2"/>
              </a:rPr>
              <a:t>Ακτινική διαστροφή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85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err="1">
                <a:solidFill>
                  <a:schemeClr val="tx2">
                    <a:lumMod val="10000"/>
                  </a:schemeClr>
                </a:solidFill>
              </a:rPr>
              <a:t>Εφαπτομενική</a:t>
            </a:r>
            <a:r>
              <a:rPr lang="el-GR" dirty="0">
                <a:solidFill>
                  <a:schemeClr val="tx2">
                    <a:lumMod val="10000"/>
                  </a:schemeClr>
                </a:solidFill>
              </a:rPr>
              <a:t> διαστροφή</a:t>
            </a:r>
            <a:endParaRPr lang="el-GR" dirty="0">
              <a:solidFill>
                <a:schemeClr val="tx2">
                  <a:lumMod val="10000"/>
                </a:schemeClr>
              </a:solidFill>
              <a:sym typeface="Wingdings" pitchFamily="2" charset="2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768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22B29-A9E9-4113-B838-61270502F7BA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20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7.jpe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93347" y="8026678"/>
            <a:ext cx="11063675" cy="22603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03369" y="571500"/>
            <a:ext cx="3393333" cy="99855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05090" y="4620280"/>
            <a:ext cx="10677820" cy="104644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l-GR" sz="2400" b="1" kern="1400" spc="-50" dirty="0">
                <a:ln>
                  <a:solidFill>
                    <a:schemeClr val="tx2"/>
                  </a:solidFill>
                </a:ln>
                <a:solidFill>
                  <a:srgbClr val="00457C"/>
                </a:solidFill>
                <a:latin typeface="Segoe UI Light"/>
                <a:cs typeface="Segoe UI Light"/>
              </a:rPr>
              <a:t>Βασικές Αρχές Εναέριας</a:t>
            </a:r>
            <a:r>
              <a:rPr lang="en-US" sz="2400" b="1" kern="1400" spc="-50" dirty="0">
                <a:ln>
                  <a:solidFill>
                    <a:schemeClr val="tx2"/>
                  </a:solidFill>
                </a:ln>
                <a:solidFill>
                  <a:srgbClr val="00457C"/>
                </a:solidFill>
                <a:latin typeface="Segoe UI Light"/>
                <a:cs typeface="Segoe UI Light"/>
              </a:rPr>
              <a:t> </a:t>
            </a:r>
            <a:r>
              <a:rPr lang="el-GR" sz="2400" b="1" kern="1400" spc="-50" dirty="0">
                <a:ln>
                  <a:solidFill>
                    <a:schemeClr val="tx2"/>
                  </a:solidFill>
                </a:ln>
                <a:solidFill>
                  <a:srgbClr val="00457C"/>
                </a:solidFill>
                <a:latin typeface="Segoe UI Light"/>
                <a:cs typeface="Segoe UI Light"/>
              </a:rPr>
              <a:t>Φωτογραμμετρίας </a:t>
            </a:r>
            <a:br>
              <a:rPr lang="el-GR" sz="2400" b="1" kern="1400" spc="-50" dirty="0">
                <a:ln>
                  <a:solidFill>
                    <a:schemeClr val="tx2"/>
                  </a:solidFill>
                </a:ln>
                <a:solidFill>
                  <a:srgbClr val="00457C"/>
                </a:solidFill>
                <a:latin typeface="Segoe UI Light"/>
                <a:cs typeface="Segoe UI Light"/>
              </a:rPr>
            </a:br>
            <a:endParaRPr lang="en-US" sz="2400" b="1" kern="1400" spc="-50" dirty="0">
              <a:ln>
                <a:solidFill>
                  <a:schemeClr val="tx2"/>
                </a:solidFill>
              </a:ln>
              <a:solidFill>
                <a:srgbClr val="00457C"/>
              </a:solidFill>
              <a:latin typeface="Segoe UI Light"/>
              <a:cs typeface="Segoe UI Light"/>
            </a:endParaRPr>
          </a:p>
          <a:p>
            <a:pPr algn="ctr"/>
            <a:r>
              <a:rPr lang="el-GR" sz="2000" kern="1400" spc="-50" dirty="0">
                <a:ln>
                  <a:solidFill>
                    <a:schemeClr val="tx2"/>
                  </a:solidFill>
                </a:ln>
                <a:solidFill>
                  <a:srgbClr val="00457C"/>
                </a:solidFill>
                <a:latin typeface="Segoe UI Light"/>
                <a:cs typeface="Segoe UI Light"/>
              </a:rPr>
              <a:t>Δρ. Χρήστος Βασιλάκος, Ε.ΔΙ.Π.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78308" y="7486958"/>
            <a:ext cx="11693752" cy="36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l-GR" sz="2000" dirty="0">
                <a:solidFill>
                  <a:srgbClr val="000000"/>
                </a:solidFill>
                <a:latin typeface="Roboto"/>
              </a:rPr>
              <a:t>Μυτιλήνη</a:t>
            </a:r>
            <a:r>
              <a:rPr lang="en-US" sz="20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el-GR" sz="2000" dirty="0">
                <a:solidFill>
                  <a:srgbClr val="000000"/>
                </a:solidFill>
                <a:latin typeface="Roboto"/>
              </a:rPr>
              <a:t>Ιούνιος 2023</a:t>
            </a:r>
            <a:endParaRPr lang="en-US" sz="20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31675" y="2261305"/>
            <a:ext cx="11063675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600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600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5FD635C1-8BAE-9B96-6097-9F9A170571F3}"/>
              </a:ext>
            </a:extLst>
          </p:cNvPr>
          <p:cNvSpPr txBox="1"/>
          <p:nvPr/>
        </p:nvSpPr>
        <p:spPr>
          <a:xfrm>
            <a:off x="3501713" y="6285030"/>
            <a:ext cx="1168054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l-GR" sz="2000" i="1" dirty="0">
                <a:solidFill>
                  <a:srgbClr val="000000"/>
                </a:solidFill>
                <a:latin typeface="Roboto"/>
              </a:rPr>
              <a:t>Πράξη: [e-Aegean </a:t>
            </a:r>
            <a:r>
              <a:rPr lang="en-US" sz="2000" i="1" dirty="0" err="1">
                <a:solidFill>
                  <a:srgbClr val="000000"/>
                </a:solidFill>
                <a:latin typeface="Roboto"/>
              </a:rPr>
              <a:t>CulTour</a:t>
            </a:r>
            <a:r>
              <a:rPr lang="el-GR" sz="2000" i="1" dirty="0">
                <a:solidFill>
                  <a:srgbClr val="000000"/>
                </a:solidFill>
                <a:latin typeface="Roboto"/>
              </a:rPr>
              <a:t>] «Διαπεριφερειακός Ψηφιακός Μετασχηματισμός Αιγαίου Αρχιπελάγους στον Πολιτισμό και Τουρισμό» - MIS 5047046</a:t>
            </a:r>
            <a:endParaRPr lang="en-US" sz="2000" i="1" dirty="0">
              <a:solidFill>
                <a:srgbClr val="000000"/>
              </a:solidFill>
              <a:latin typeface="Roboto"/>
            </a:endParaRP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41BFFC7E-94FD-3C9D-927F-16A6B21581BE}"/>
              </a:ext>
            </a:extLst>
          </p:cNvPr>
          <p:cNvCxnSpPr/>
          <p:nvPr/>
        </p:nvCxnSpPr>
        <p:spPr>
          <a:xfrm>
            <a:off x="4517740" y="5143500"/>
            <a:ext cx="96774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E5C751C3-BEAB-2719-BE66-D5216B2A65FB}"/>
              </a:ext>
            </a:extLst>
          </p:cNvPr>
          <p:cNvCxnSpPr>
            <a:cxnSpLocks/>
          </p:cNvCxnSpPr>
          <p:nvPr/>
        </p:nvCxnSpPr>
        <p:spPr>
          <a:xfrm>
            <a:off x="5587264" y="7200900"/>
            <a:ext cx="7509438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Εικόνα 9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CF94A8C-BC62-06AC-E841-FCC2D1DF5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65" y="271061"/>
            <a:ext cx="3779528" cy="1438659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6614BB3-5C44-09A1-7EFE-F1CF6FF63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852" y="3009900"/>
            <a:ext cx="4496296" cy="927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5800149" y="905245"/>
            <a:ext cx="9296400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Κλίμακα αεροφωτογραφίας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89BF01F9-B6DA-A6DA-9285-6EB23D383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34255"/>
            <a:ext cx="7931096" cy="6328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3AAFD4-A0B2-3727-A8BE-560C00379023}"/>
              </a:ext>
            </a:extLst>
          </p:cNvPr>
          <p:cNvSpPr txBox="1"/>
          <p:nvPr/>
        </p:nvSpPr>
        <p:spPr>
          <a:xfrm>
            <a:off x="2870412" y="2495549"/>
            <a:ext cx="383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tx2">
                    <a:lumMod val="10000"/>
                  </a:schemeClr>
                </a:solidFill>
              </a:rPr>
              <a:t>1/κ=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</a:rPr>
              <a:t>ab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/AB = f/H</a:t>
            </a:r>
          </a:p>
        </p:txBody>
      </p:sp>
    </p:spTree>
    <p:extLst>
      <p:ext uri="{BB962C8B-B14F-4D97-AF65-F5344CB8AC3E}">
        <p14:creationId xmlns:p14="http://schemas.microsoft.com/office/powerpoint/2010/main" val="193659545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5800149" y="905245"/>
            <a:ext cx="9296400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 Sample Distance (GSD)</a:t>
            </a:r>
            <a:endParaRPr lang="el-G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835FC48-EF64-580A-C2FA-CF9BF6945494}"/>
              </a:ext>
            </a:extLst>
          </p:cNvPr>
          <p:cNvSpPr txBox="1">
            <a:spLocks noChangeArrowheads="1"/>
          </p:cNvSpPr>
          <p:nvPr/>
        </p:nvSpPr>
        <p:spPr>
          <a:xfrm>
            <a:off x="3581400" y="1820672"/>
            <a:ext cx="10710863" cy="961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Ψηφιακές κάμερες </a:t>
            </a:r>
            <a:r>
              <a:rPr lang="el-GR" sz="24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Ground</a:t>
            </a:r>
            <a:r>
              <a:rPr lang="el-GR" sz="24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sz="24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Sample</a:t>
            </a:r>
            <a:r>
              <a:rPr lang="el-GR" sz="24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sz="24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Distance</a:t>
            </a:r>
            <a:r>
              <a:rPr lang="el-GR" sz="24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= η απόσταση στο έδαφος που καταγράφει ένα </a:t>
            </a:r>
            <a:r>
              <a:rPr lang="el-GR" sz="24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pixel</a:t>
            </a:r>
            <a:endParaRPr lang="el-GR" sz="2400" dirty="0">
              <a:solidFill>
                <a:schemeClr val="tx2">
                  <a:lumMod val="10000"/>
                </a:schemeClr>
              </a:solidFill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endParaRPr lang="el-GR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6CE35-46CA-EE38-238A-8D0C1777B4DD}"/>
              </a:ext>
            </a:extLst>
          </p:cNvPr>
          <p:cNvSpPr txBox="1"/>
          <p:nvPr/>
        </p:nvSpPr>
        <p:spPr>
          <a:xfrm>
            <a:off x="4191000" y="2959627"/>
            <a:ext cx="11811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GSD =  </a:t>
            </a:r>
            <a:r>
              <a:rPr lang="en-US" sz="2400" u="sng" dirty="0"/>
              <a:t>           array element size * H’                    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                    </a:t>
            </a:r>
            <a:r>
              <a:rPr lang="el-GR" sz="2400" dirty="0"/>
              <a:t>εστιακή απόσταση</a:t>
            </a:r>
            <a:r>
              <a:rPr lang="en-US" sz="2400" dirty="0"/>
              <a:t>  </a:t>
            </a:r>
            <a:r>
              <a:rPr lang="el-GR" sz="2400" dirty="0"/>
              <a:t>(</a:t>
            </a:r>
            <a:r>
              <a:rPr lang="en-US" sz="2400" dirty="0"/>
              <a:t>f)        </a:t>
            </a:r>
          </a:p>
          <a:p>
            <a:pPr>
              <a:spcBef>
                <a:spcPct val="50000"/>
              </a:spcBef>
            </a:pPr>
            <a:endParaRPr lang="el-GR" sz="2400" dirty="0"/>
          </a:p>
          <a:p>
            <a:pPr>
              <a:spcBef>
                <a:spcPct val="50000"/>
              </a:spcBef>
            </a:pPr>
            <a:r>
              <a:rPr lang="el-GR" sz="2400" dirty="0"/>
              <a:t>Παράδειγμα</a:t>
            </a:r>
            <a:r>
              <a:rPr lang="en-US" sz="2400" dirty="0"/>
              <a:t>: array element size = 0.009mm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	    f = 28 mm                  H’ = 1800m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GSD(m) =  </a:t>
            </a:r>
            <a:r>
              <a:rPr lang="en-US" sz="2400" u="sng" dirty="0"/>
              <a:t>        0.009mm x 1800m     </a:t>
            </a:r>
            <a:r>
              <a:rPr lang="en-US" sz="2400" dirty="0"/>
              <a:t>= 0.6 m</a:t>
            </a:r>
            <a:endParaRPr lang="en-US" sz="2400" baseline="30000" dirty="0"/>
          </a:p>
          <a:p>
            <a:pPr>
              <a:spcBef>
                <a:spcPct val="50000"/>
              </a:spcBef>
            </a:pPr>
            <a:r>
              <a:rPr lang="en-US" sz="2400" baseline="30000" dirty="0"/>
              <a:t>		            </a:t>
            </a:r>
            <a:r>
              <a:rPr lang="en-US" sz="2400" dirty="0"/>
              <a:t>28 mm</a:t>
            </a:r>
          </a:p>
          <a:p>
            <a:pPr>
              <a:spcBef>
                <a:spcPct val="50000"/>
              </a:spcBef>
            </a:pPr>
            <a:r>
              <a:rPr lang="el-GR" sz="2400" u="sng" dirty="0">
                <a:latin typeface="Calibri" pitchFamily="34" charset="0"/>
                <a:cs typeface="Calibri" pitchFamily="34" charset="0"/>
              </a:rPr>
              <a:t>Δεν σημαίνει ότι μπορούμε να αναγνωρίσουμε αντικείμενα μεγέθους </a:t>
            </a:r>
            <a:r>
              <a:rPr lang="en-US" sz="2400" u="sng" dirty="0">
                <a:latin typeface="Calibri" pitchFamily="34" charset="0"/>
                <a:cs typeface="Calibri" pitchFamily="34" charset="0"/>
              </a:rPr>
              <a:t>0.6m</a:t>
            </a:r>
            <a:r>
              <a:rPr lang="el-GR" sz="2400" u="sng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u="sng" dirty="0">
                <a:latin typeface="Calibri" pitchFamily="34" charset="0"/>
                <a:cs typeface="Calibri" pitchFamily="34" charset="0"/>
              </a:rPr>
              <a:t>General Rule of thumb: GSD </a:t>
            </a:r>
            <a:r>
              <a:rPr lang="el-GR" sz="2400" u="sng" dirty="0">
                <a:latin typeface="Calibri" pitchFamily="34" charset="0"/>
                <a:cs typeface="Calibri" pitchFamily="34" charset="0"/>
              </a:rPr>
              <a:t>τουλάχιστον το μισό του μεγέθους του αντικειμένου που μας ενδιαφέρει</a:t>
            </a:r>
            <a:endParaRPr lang="en-US" sz="2400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5321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5800149" y="905245"/>
            <a:ext cx="9296400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Στερεοφωτογραμμετρία</a:t>
            </a:r>
            <a:endParaRPr lang="el-G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835FC48-EF64-580A-C2FA-CF9BF6945494}"/>
              </a:ext>
            </a:extLst>
          </p:cNvPr>
          <p:cNvSpPr txBox="1">
            <a:spLocks noChangeArrowheads="1"/>
          </p:cNvSpPr>
          <p:nvPr/>
        </p:nvSpPr>
        <p:spPr>
          <a:xfrm>
            <a:off x="3581400" y="1820672"/>
            <a:ext cx="10710863" cy="961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Εξαγωγή τρισδιάστατης μετρητικής πληροφορίας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Στερεοζεύγος</a:t>
            </a:r>
            <a:r>
              <a:rPr lang="el-GR" sz="24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φωτογραφιών Δύο φωτογραφίες του ιδίου αντικειμένου/στόχου/περιοχής από δύο διαφορετικά σημεία του χώρου</a:t>
            </a: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endParaRPr lang="el-GR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CAC23BD-B59F-C1C4-FCDA-3F44CD6C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69582" y="4300812"/>
            <a:ext cx="7795468" cy="416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Î£ÏÎµÏÎ¹ÎºÎ® ÎµÎ¹ÎºÏÎ½Î±">
            <a:extLst>
              <a:ext uri="{FF2B5EF4-FFF2-40B4-BE49-F238E27FC236}">
                <a16:creationId xmlns:a16="http://schemas.microsoft.com/office/drawing/2014/main" id="{F7526780-085B-C35B-9CC2-DC73C70F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718" y="3573945"/>
            <a:ext cx="7423282" cy="48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6822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5800149" y="905245"/>
            <a:ext cx="9296400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Υπολογισμός 3D συντεταγμένων από ζεύγος φωτογραφιών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D911D9C-869A-DE90-1071-25E118330D7C}"/>
              </a:ext>
            </a:extLst>
          </p:cNvPr>
          <p:cNvGrpSpPr/>
          <p:nvPr/>
        </p:nvGrpSpPr>
        <p:grpSpPr>
          <a:xfrm>
            <a:off x="4819650" y="2363939"/>
            <a:ext cx="10997634" cy="6106127"/>
            <a:chOff x="0" y="1040070"/>
            <a:chExt cx="8635434" cy="489706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8F18405-5ABD-AD3C-9B36-5EE1C2950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76869" y="4121809"/>
              <a:ext cx="2273200" cy="181532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FDF2EBA-E1BE-8D44-1AAD-D295D2E1C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59257" y="1240785"/>
              <a:ext cx="3794164" cy="281921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8757D95-945C-FCCF-7B2C-8E4B9F5C6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5964" y="4110281"/>
              <a:ext cx="2664332" cy="176505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5EFC26D-FAE4-3AFF-A55D-9FC32ABED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833" y="1217530"/>
              <a:ext cx="4113945" cy="2865728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B04553-187E-BBA6-6BCF-4DCE06169AEB}"/>
                </a:ext>
              </a:extLst>
            </p:cNvPr>
            <p:cNvSpPr/>
            <p:nvPr/>
          </p:nvSpPr>
          <p:spPr>
            <a:xfrm>
              <a:off x="1281525" y="2382252"/>
              <a:ext cx="347579" cy="29779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736EA8-3F30-C75B-7D39-D8E5E803972B}"/>
                </a:ext>
              </a:extLst>
            </p:cNvPr>
            <p:cNvSpPr/>
            <p:nvPr/>
          </p:nvSpPr>
          <p:spPr>
            <a:xfrm>
              <a:off x="5518483" y="2604991"/>
              <a:ext cx="465222" cy="40105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D568F5B2-67DA-6048-5812-DF9ADFC44809}"/>
                </a:ext>
              </a:extLst>
            </p:cNvPr>
            <p:cNvSpPr/>
            <p:nvPr/>
          </p:nvSpPr>
          <p:spPr>
            <a:xfrm>
              <a:off x="2189748" y="4921756"/>
              <a:ext cx="185314" cy="142099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4168F8A3-43B0-3FAB-16A1-9143A6644760}"/>
                </a:ext>
              </a:extLst>
            </p:cNvPr>
            <p:cNvSpPr/>
            <p:nvPr/>
          </p:nvSpPr>
          <p:spPr>
            <a:xfrm>
              <a:off x="6720812" y="4958423"/>
              <a:ext cx="185314" cy="142099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12DA5F8-A30B-EB2D-8966-F680A64094B5}"/>
                </a:ext>
              </a:extLst>
            </p:cNvPr>
            <p:cNvCxnSpPr/>
            <p:nvPr/>
          </p:nvCxnSpPr>
          <p:spPr>
            <a:xfrm flipV="1">
              <a:off x="0" y="4083258"/>
              <a:ext cx="3967181" cy="1364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4F46FDB-75B5-6A8A-10E5-7DD3919B497A}"/>
                </a:ext>
              </a:extLst>
            </p:cNvPr>
            <p:cNvCxnSpPr/>
            <p:nvPr/>
          </p:nvCxnSpPr>
          <p:spPr>
            <a:xfrm flipV="1">
              <a:off x="4668253" y="4069610"/>
              <a:ext cx="3967181" cy="1364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DE5BE3B-0A47-5C02-D447-63FEF7BE0B51}"/>
                </a:ext>
              </a:extLst>
            </p:cNvPr>
            <p:cNvCxnSpPr/>
            <p:nvPr/>
          </p:nvCxnSpPr>
          <p:spPr>
            <a:xfrm flipV="1">
              <a:off x="23874" y="1119900"/>
              <a:ext cx="0" cy="297018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5E9E383-15AB-D01C-387A-2D931B577323}"/>
                </a:ext>
              </a:extLst>
            </p:cNvPr>
            <p:cNvCxnSpPr/>
            <p:nvPr/>
          </p:nvCxnSpPr>
          <p:spPr>
            <a:xfrm flipV="1">
              <a:off x="4699447" y="1040070"/>
              <a:ext cx="25021" cy="305683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47892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5800149" y="905245"/>
            <a:ext cx="9296400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Προσανατολισμός ζεύγους φωτογραφιών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835FC48-EF64-580A-C2FA-CF9BF6945494}"/>
              </a:ext>
            </a:extLst>
          </p:cNvPr>
          <p:cNvSpPr txBox="1">
            <a:spLocks noChangeArrowheads="1"/>
          </p:cNvSpPr>
          <p:nvPr/>
        </p:nvSpPr>
        <p:spPr>
          <a:xfrm>
            <a:off x="3761467" y="2945703"/>
            <a:ext cx="10710863" cy="521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Εσωτερικός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Διαδικασία αποκατάστασης της πορείας της φωτεινής ακτίνας μέσα από τη </a:t>
            </a:r>
            <a:r>
              <a:rPr lang="el-GR" sz="24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φωτομηχανή</a:t>
            </a:r>
            <a:r>
              <a:rPr lang="el-GR" sz="24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 Βαθμονόμηση (c, </a:t>
            </a:r>
            <a:r>
              <a:rPr lang="el-GR" sz="24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xo</a:t>
            </a:r>
            <a:r>
              <a:rPr lang="el-GR" sz="24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l-GR" sz="24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yo</a:t>
            </a:r>
            <a:r>
              <a:rPr lang="el-GR" sz="24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Εξωτερικός (</a:t>
            </a:r>
            <a:r>
              <a:rPr lang="el-GR" sz="28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οπισθοτομία</a:t>
            </a:r>
            <a:r>
              <a:rPr lang="el-GR" sz="28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Ορίζεται από τη θέση του σημείου λήψης στο χώρο και από τον προσανατολισμό του οπτικού άξονα (</a:t>
            </a:r>
            <a:r>
              <a:rPr lang="el-GR" sz="24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Χo,Υo,Ζo,ω,φ,κ</a:t>
            </a:r>
            <a:r>
              <a:rPr lang="el-GR" sz="24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)  Συνθήκη </a:t>
            </a:r>
            <a:r>
              <a:rPr lang="el-GR" sz="24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συγγραμικότητας</a:t>
            </a:r>
            <a:endParaRPr lang="el-GR" sz="2400" dirty="0">
              <a:solidFill>
                <a:schemeClr val="tx2">
                  <a:lumMod val="10000"/>
                </a:schemeClr>
              </a:solidFill>
              <a:sym typeface="Wingdings" panose="05000000000000000000" pitchFamily="2" charset="2"/>
            </a:endParaRPr>
          </a:p>
          <a:p>
            <a:pPr lvl="2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Σχετικός  Συσχετισμός δύο επικαλυπτόμενων φωτογραφιών</a:t>
            </a:r>
          </a:p>
          <a:p>
            <a:pPr lvl="2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Απόλυτος  Η διαδικασία αποκατάστασης της πραγματικής σχέσης ανάμεσα στο </a:t>
            </a:r>
            <a:r>
              <a:rPr lang="el-GR" sz="20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στερεομοντέλο</a:t>
            </a:r>
            <a:r>
              <a:rPr lang="el-GR" sz="20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και στο έδαφος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Υπολογισμός τρισδιάστατων συντεταγμένων σημείων (</a:t>
            </a:r>
            <a:r>
              <a:rPr lang="el-GR" sz="28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φωτογραμμετρική</a:t>
            </a:r>
            <a:r>
              <a:rPr lang="el-GR" sz="28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sz="2800" dirty="0" err="1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εμπροσθοτομία</a:t>
            </a:r>
            <a:r>
              <a:rPr lang="el-GR" sz="28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).</a:t>
            </a: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endParaRPr lang="el-GR" sz="1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9481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5800149" y="905245"/>
            <a:ext cx="9296400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Εσωτερικός προσανατολισμός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9C5EFB-8549-2347-1A10-E65FB89C4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 b="6701"/>
          <a:stretch/>
        </p:blipFill>
        <p:spPr bwMode="auto">
          <a:xfrm>
            <a:off x="3761467" y="2132551"/>
            <a:ext cx="6245305" cy="387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327DD4B-BD13-4A4B-A81C-166557B0D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806" r="6752" b="6705"/>
          <a:stretch/>
        </p:blipFill>
        <p:spPr bwMode="auto">
          <a:xfrm>
            <a:off x="11582400" y="1982144"/>
            <a:ext cx="5130825" cy="411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81CC7B7-42D3-BD7C-AB0C-36E1C1B2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71" y="6242610"/>
            <a:ext cx="6958013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64CA52-FADA-B039-115C-ECC029F714FE}"/>
                  </a:ext>
                </a:extLst>
              </p:cNvPr>
              <p:cNvSpPr txBox="1"/>
              <p:nvPr/>
            </p:nvSpPr>
            <p:spPr>
              <a:xfrm>
                <a:off x="12392493" y="7952357"/>
                <a:ext cx="4383957" cy="420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70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70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l-GR" sz="27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64CA52-FADA-B039-115C-ECC029F71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2493" y="7952357"/>
                <a:ext cx="4383957" cy="420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99618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5800149" y="905245"/>
            <a:ext cx="9296400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Εσωτερικός προσανατολισμός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pic>
        <p:nvPicPr>
          <p:cNvPr id="10" name="Picture 2" descr="What Is Camera Calibration? - MATLAB &amp;amp; Simulink - MathWorks Deutschland">
            <a:extLst>
              <a:ext uri="{FF2B5EF4-FFF2-40B4-BE49-F238E27FC236}">
                <a16:creationId xmlns:a16="http://schemas.microsoft.com/office/drawing/2014/main" id="{01FF7F85-3C2E-DADD-38B6-DB6875A7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41" y="3070100"/>
            <a:ext cx="6858000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ffect of tangential distortion | Download Scientific Diagram">
            <a:extLst>
              <a:ext uri="{FF2B5EF4-FFF2-40B4-BE49-F238E27FC236}">
                <a16:creationId xmlns:a16="http://schemas.microsoft.com/office/drawing/2014/main" id="{979C3A83-6B9F-0F09-8104-C2C5963A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481" y="3362993"/>
            <a:ext cx="5022057" cy="337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833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5800149" y="905245"/>
            <a:ext cx="9296400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Εσωτερικός προσανατολισμός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8619C-FE5F-C5C5-1545-91898F737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0520" y="1721887"/>
            <a:ext cx="6862391" cy="5076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1ED01-4CA9-98AF-AA94-B3577A71A96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87" r="3136"/>
          <a:stretch/>
        </p:blipFill>
        <p:spPr>
          <a:xfrm>
            <a:off x="11430000" y="1721889"/>
            <a:ext cx="5797252" cy="3306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D6FC64-17F4-AD35-C6E9-CCE86FF29875}"/>
              </a:ext>
            </a:extLst>
          </p:cNvPr>
          <p:cNvSpPr txBox="1"/>
          <p:nvPr/>
        </p:nvSpPr>
        <p:spPr>
          <a:xfrm>
            <a:off x="3780517" y="6871615"/>
            <a:ext cx="78301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cx, cy – </a:t>
            </a:r>
            <a:r>
              <a:rPr lang="el-GR" dirty="0"/>
              <a:t>Λίγες δεκάδες </a:t>
            </a:r>
            <a:r>
              <a:rPr lang="en-US" dirty="0"/>
              <a:t>pixels</a:t>
            </a:r>
          </a:p>
          <a:p>
            <a:r>
              <a:rPr lang="en-US" dirty="0"/>
              <a:t>B1, B2 – </a:t>
            </a:r>
            <a:r>
              <a:rPr lang="el-GR" dirty="0"/>
              <a:t>Λίγες μονάδες</a:t>
            </a:r>
          </a:p>
          <a:p>
            <a:r>
              <a:rPr lang="el-GR" dirty="0"/>
              <a:t>Εάν είναι μεγάλα τα νούμερα 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λανθασμένη εκτίμηση των παραμέτρων βαθμονόμησης</a:t>
            </a:r>
          </a:p>
          <a:p>
            <a:r>
              <a:rPr lang="el-GR" dirty="0">
                <a:sym typeface="Wingdings" panose="05000000000000000000" pitchFamily="2" charset="2"/>
              </a:rPr>
              <a:t>Προχωρούμε σε </a:t>
            </a:r>
            <a:r>
              <a:rPr lang="en-US" dirty="0">
                <a:sym typeface="Wingdings" panose="05000000000000000000" pitchFamily="2" charset="2"/>
              </a:rPr>
              <a:t>camera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optimization </a:t>
            </a:r>
            <a:endParaRPr lang="el-GR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1E4064-1F75-4332-7DCF-6F0621D4EF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70129" y="5159960"/>
            <a:ext cx="3142447" cy="349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4378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5800149" y="905245"/>
            <a:ext cx="9296400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Συνθήκη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συγγραμικότητας</a:t>
            </a:r>
            <a:endParaRPr lang="el-G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6B8FB0-DC4A-852C-5C5F-EB831A81FBA7}"/>
              </a:ext>
            </a:extLst>
          </p:cNvPr>
          <p:cNvGrpSpPr/>
          <p:nvPr/>
        </p:nvGrpSpPr>
        <p:grpSpPr>
          <a:xfrm>
            <a:off x="4038600" y="1683787"/>
            <a:ext cx="11997444" cy="6919002"/>
            <a:chOff x="2308117" y="1555268"/>
            <a:chExt cx="13741781" cy="83204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EAC50D-3238-197F-6FCC-598AAE074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8117" y="2552722"/>
              <a:ext cx="8230220" cy="2727995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10C5620-BE91-1B31-4F5E-BCCEED80B29A}"/>
                </a:ext>
              </a:extLst>
            </p:cNvPr>
            <p:cNvGrpSpPr/>
            <p:nvPr/>
          </p:nvGrpSpPr>
          <p:grpSpPr>
            <a:xfrm rot="7097541">
              <a:off x="8057413" y="4514891"/>
              <a:ext cx="7593428" cy="3086232"/>
              <a:chOff x="755576" y="4905164"/>
              <a:chExt cx="6408712" cy="158417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C2C922-2588-64B4-3C74-1F67C0865994}"/>
                  </a:ext>
                </a:extLst>
              </p:cNvPr>
              <p:cNvSpPr/>
              <p:nvPr/>
            </p:nvSpPr>
            <p:spPr>
              <a:xfrm>
                <a:off x="755576" y="5741640"/>
                <a:ext cx="288032" cy="21602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270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267956B3-550E-A25C-377A-25B490E7EF3B}"/>
                  </a:ext>
                </a:extLst>
              </p:cNvPr>
              <p:cNvSpPr/>
              <p:nvPr/>
            </p:nvSpPr>
            <p:spPr>
              <a:xfrm rot="5400000">
                <a:off x="2123728" y="4977172"/>
                <a:ext cx="1584176" cy="1440160"/>
              </a:xfrm>
              <a:prstGeom prst="parallelogram">
                <a:avLst>
                  <a:gd name="adj" fmla="val 3845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97FAD3F-B03E-47CE-8683-3D1BE6DF31C6}"/>
                  </a:ext>
                </a:extLst>
              </p:cNvPr>
              <p:cNvSpPr/>
              <p:nvPr/>
            </p:nvSpPr>
            <p:spPr>
              <a:xfrm>
                <a:off x="6876256" y="5085184"/>
                <a:ext cx="288032" cy="21602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D10C58D-60C7-A639-B636-B0CB1DC8CF7B}"/>
                  </a:ext>
                </a:extLst>
              </p:cNvPr>
              <p:cNvSpPr/>
              <p:nvPr/>
            </p:nvSpPr>
            <p:spPr>
              <a:xfrm>
                <a:off x="2922482" y="5457975"/>
                <a:ext cx="288032" cy="21602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270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739BC92-FE9B-2546-C2BF-51111DDC5047}"/>
                  </a:ext>
                </a:extLst>
              </p:cNvPr>
              <p:cNvCxnSpPr>
                <a:stCxn id="14" idx="0"/>
                <a:endCxn id="16" idx="7"/>
              </p:cNvCxnSpPr>
              <p:nvPr/>
            </p:nvCxnSpPr>
            <p:spPr>
              <a:xfrm flipV="1">
                <a:off x="899592" y="5116820"/>
                <a:ext cx="6222515" cy="6248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780DF9-1549-9E6B-EED2-B4FFB332468F}"/>
                </a:ext>
              </a:extLst>
            </p:cNvPr>
            <p:cNvSpPr txBox="1"/>
            <p:nvPr/>
          </p:nvSpPr>
          <p:spPr>
            <a:xfrm>
              <a:off x="12327348" y="1555268"/>
              <a:ext cx="3722550" cy="92333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sz="2700" b="1" dirty="0">
                  <a:solidFill>
                    <a:schemeClr val="tx2"/>
                  </a:solidFill>
                </a:rPr>
                <a:t>Προβολικό κέντρο (</a:t>
              </a:r>
              <a:r>
                <a:rPr lang="el-GR" sz="2700" b="1" dirty="0" err="1">
                  <a:solidFill>
                    <a:schemeClr val="tx2"/>
                  </a:solidFill>
                </a:rPr>
                <a:t>Χο</a:t>
              </a:r>
              <a:r>
                <a:rPr lang="el-GR" sz="2700" b="1" dirty="0">
                  <a:solidFill>
                    <a:schemeClr val="tx2"/>
                  </a:solidFill>
                </a:rPr>
                <a:t>, </a:t>
              </a:r>
              <a:r>
                <a:rPr lang="el-GR" sz="2700" b="1" dirty="0" err="1">
                  <a:solidFill>
                    <a:schemeClr val="tx2"/>
                  </a:solidFill>
                </a:rPr>
                <a:t>Υο</a:t>
              </a:r>
              <a:r>
                <a:rPr lang="el-GR" sz="2700" b="1" dirty="0">
                  <a:solidFill>
                    <a:schemeClr val="tx2"/>
                  </a:solidFill>
                </a:rPr>
                <a:t>, </a:t>
              </a:r>
              <a:r>
                <a:rPr lang="el-GR" sz="2700" b="1" dirty="0" err="1">
                  <a:solidFill>
                    <a:schemeClr val="tx2"/>
                  </a:solidFill>
                </a:rPr>
                <a:t>Ζο</a:t>
              </a:r>
              <a:r>
                <a:rPr lang="el-GR" sz="2700" b="1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93F627-C523-08F1-34FE-776780CBF701}"/>
                </a:ext>
              </a:extLst>
            </p:cNvPr>
            <p:cNvSpPr txBox="1"/>
            <p:nvPr/>
          </p:nvSpPr>
          <p:spPr>
            <a:xfrm>
              <a:off x="7900922" y="5709184"/>
              <a:ext cx="3722550" cy="1338828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sz="2700" b="1" dirty="0">
                  <a:solidFill>
                    <a:schemeClr val="tx2"/>
                  </a:solidFill>
                </a:rPr>
                <a:t>Εικόνα αντικειμένου στη φωτογραφία</a:t>
              </a:r>
            </a:p>
            <a:p>
              <a:r>
                <a:rPr lang="el-GR" sz="2700" b="1" dirty="0">
                  <a:solidFill>
                    <a:schemeClr val="tx2"/>
                  </a:solidFill>
                </a:rPr>
                <a:t>(</a:t>
              </a:r>
              <a:r>
                <a:rPr lang="en-US" sz="2700" b="1" dirty="0" err="1">
                  <a:solidFill>
                    <a:schemeClr val="tx2"/>
                  </a:solidFill>
                </a:rPr>
                <a:t>x,y</a:t>
              </a:r>
              <a:r>
                <a:rPr lang="el-GR" sz="2700" b="1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21" name="Right Arrow 15">
              <a:extLst>
                <a:ext uri="{FF2B5EF4-FFF2-40B4-BE49-F238E27FC236}">
                  <a16:creationId xmlns:a16="http://schemas.microsoft.com/office/drawing/2014/main" id="{CC90B99A-9E63-109A-0EE1-F9464EB33857}"/>
                </a:ext>
              </a:extLst>
            </p:cNvPr>
            <p:cNvSpPr/>
            <p:nvPr/>
          </p:nvSpPr>
          <p:spPr>
            <a:xfrm rot="19200786">
              <a:off x="11404832" y="5427959"/>
              <a:ext cx="817515" cy="4160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F9E260-DCAF-BA8E-BE9E-108C737969B3}"/>
                </a:ext>
              </a:extLst>
            </p:cNvPr>
            <p:cNvSpPr txBox="1"/>
            <p:nvPr/>
          </p:nvSpPr>
          <p:spPr>
            <a:xfrm>
              <a:off x="12032229" y="8508120"/>
              <a:ext cx="3722550" cy="92333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sz="2700" b="1" dirty="0">
                  <a:solidFill>
                    <a:schemeClr val="tx2"/>
                  </a:solidFill>
                </a:rPr>
                <a:t>Αντικείμενο στο έδαφος</a:t>
              </a:r>
            </a:p>
            <a:p>
              <a:r>
                <a:rPr lang="el-GR" sz="2700" b="1" dirty="0">
                  <a:solidFill>
                    <a:schemeClr val="tx2"/>
                  </a:solidFill>
                </a:rPr>
                <a:t>(Χ,Υ,Ζ)</a:t>
              </a:r>
            </a:p>
          </p:txBody>
        </p:sp>
        <p:sp>
          <p:nvSpPr>
            <p:cNvPr id="24" name="Right Arrow 18">
              <a:extLst>
                <a:ext uri="{FF2B5EF4-FFF2-40B4-BE49-F238E27FC236}">
                  <a16:creationId xmlns:a16="http://schemas.microsoft.com/office/drawing/2014/main" id="{D8A5542A-EA26-31BE-3625-01ACFE3E7F8D}"/>
                </a:ext>
              </a:extLst>
            </p:cNvPr>
            <p:cNvSpPr/>
            <p:nvPr/>
          </p:nvSpPr>
          <p:spPr>
            <a:xfrm rot="10800000">
              <a:off x="11214714" y="9459727"/>
              <a:ext cx="817515" cy="4160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700"/>
            </a:p>
          </p:txBody>
        </p:sp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BC515CF0-D2BF-3C7A-1332-9FA75E3665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6558" t="11482" r="53100" b="11869"/>
            <a:stretch/>
          </p:blipFill>
          <p:spPr bwMode="auto">
            <a:xfrm>
              <a:off x="2666828" y="5528348"/>
              <a:ext cx="4323720" cy="433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6306817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5800149" y="905245"/>
            <a:ext cx="9296400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Συνθήκη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συγγραμικότητας</a:t>
            </a:r>
            <a:endParaRPr lang="el-G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4CED738-39F1-A299-5C91-8D724AC60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467" y="1652059"/>
            <a:ext cx="9725933" cy="66190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AC089F-E84F-A76B-FE51-FEF7DCE3C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2201" y="3162299"/>
            <a:ext cx="3871646" cy="30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324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1358">
            <a:off x="4091850" y="1665274"/>
            <a:ext cx="12053202" cy="0"/>
          </a:xfrm>
          <a:prstGeom prst="line">
            <a:avLst/>
          </a:prstGeom>
          <a:ln w="9525" cap="flat">
            <a:solidFill>
              <a:schemeClr val="tx2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E5D63B4-95F1-BAD7-D2CF-8A0B0256572F}"/>
              </a:ext>
            </a:extLst>
          </p:cNvPr>
          <p:cNvSpPr txBox="1">
            <a:spLocks/>
          </p:cNvSpPr>
          <p:nvPr/>
        </p:nvSpPr>
        <p:spPr>
          <a:xfrm>
            <a:off x="3888098" y="2209944"/>
            <a:ext cx="9074760" cy="26262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Φωτογραμμετρία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είναι η τέχνη, επιστήμη και τεχνολογία για την απόκτηση αξιόπιστης πληροφορίας σχετικά με φυσικά αντικείμενα και το περιβάλλον μέσα από διαδικασίες καταγραφής, μέτρησης και ερμηνείας φωτογραφικών εικόνων αλλά και προτύπων ηλεκτρομαγνητικής ακτινοβολίας.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FC78F7-5391-C173-F567-D63F7602762B}"/>
              </a:ext>
            </a:extLst>
          </p:cNvPr>
          <p:cNvSpPr txBox="1"/>
          <p:nvPr/>
        </p:nvSpPr>
        <p:spPr>
          <a:xfrm>
            <a:off x="4091850" y="892658"/>
            <a:ext cx="9151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0149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Ορισμοί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4D8D24-1A83-10A8-0736-681BBF2A686D}"/>
              </a:ext>
            </a:extLst>
          </p:cNvPr>
          <p:cNvSpPr txBox="1">
            <a:spLocks/>
          </p:cNvSpPr>
          <p:nvPr/>
        </p:nvSpPr>
        <p:spPr>
          <a:xfrm>
            <a:off x="3855441" y="4941005"/>
            <a:ext cx="10784731" cy="3528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Φωτογραμμετρικές</a:t>
            </a:r>
            <a:r>
              <a:rPr lang="el-GR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τεχνικές</a:t>
            </a:r>
            <a:r>
              <a:rPr lang="el-G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Έμμεσος τρόπος καταγραφής θέσης, σχήματος και διαστάσεων των αντικειμένων</a:t>
            </a:r>
          </a:p>
          <a:p>
            <a:endParaRPr lang="el-G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E350E30-E690-F180-8837-7195FB8DF939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5BC1FA-FB41-4539-807C-A6D59A0E23C5}"/>
              </a:ext>
            </a:extLst>
          </p:cNvPr>
          <p:cNvSpPr/>
          <p:nvPr/>
        </p:nvSpPr>
        <p:spPr>
          <a:xfrm>
            <a:off x="14020800" y="5734832"/>
            <a:ext cx="2438401" cy="8286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" name="Picture 2" descr="Photogrammetry Services">
            <a:extLst>
              <a:ext uri="{FF2B5EF4-FFF2-40B4-BE49-F238E27FC236}">
                <a16:creationId xmlns:a16="http://schemas.microsoft.com/office/drawing/2014/main" id="{31919BF5-84BD-FE00-9DE0-8071C4395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010" y="836129"/>
            <a:ext cx="4509233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Black and White Aerial Photograph (Vertical)">
            <a:extLst>
              <a:ext uri="{FF2B5EF4-FFF2-40B4-BE49-F238E27FC236}">
                <a16:creationId xmlns:a16="http://schemas.microsoft.com/office/drawing/2014/main" id="{11E96888-31E3-7AA0-5360-3EFB232C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59000" y="5364406"/>
            <a:ext cx="3105313" cy="3105313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B07678-2778-193A-3DB0-7C93EF63EDB4}"/>
              </a:ext>
            </a:extLst>
          </p:cNvPr>
          <p:cNvSpPr txBox="1"/>
          <p:nvPr/>
        </p:nvSpPr>
        <p:spPr>
          <a:xfrm>
            <a:off x="3809334" y="6290867"/>
            <a:ext cx="91535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Βασική αρχή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Γεωμετρική – μαθηματική αναπαράσταση των οπτικών ακτινών από ένα στόχο προς ένα αισθητήρα λήψης (κάμερα) τη χρονική στιγμή της έκθεσης. 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7152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5800149" y="905245"/>
            <a:ext cx="9296400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Οπισθοτομία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χώρου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resection)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DF5301-C7DE-CA8A-C3FA-E00E3CE6FB9F}"/>
              </a:ext>
            </a:extLst>
          </p:cNvPr>
          <p:cNvGrpSpPr/>
          <p:nvPr/>
        </p:nvGrpSpPr>
        <p:grpSpPr>
          <a:xfrm>
            <a:off x="3848100" y="1683787"/>
            <a:ext cx="11311317" cy="6819291"/>
            <a:chOff x="3311353" y="2025471"/>
            <a:chExt cx="11637431" cy="82615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E96C2A-C44D-B35F-F532-E643AF044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11353" y="2025471"/>
              <a:ext cx="11637431" cy="826152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B47C34-8221-B8B2-B285-F3F78CE5E257}"/>
                </a:ext>
              </a:extLst>
            </p:cNvPr>
            <p:cNvSpPr txBox="1"/>
            <p:nvPr/>
          </p:nvSpPr>
          <p:spPr>
            <a:xfrm>
              <a:off x="3844020" y="3107744"/>
              <a:ext cx="4176680" cy="1118609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sz="2700" b="1" dirty="0">
                  <a:solidFill>
                    <a:schemeClr val="tx2"/>
                  </a:solidFill>
                </a:rPr>
                <a:t>Εσωτερικός προσανατολισμός</a:t>
              </a:r>
            </a:p>
          </p:txBody>
        </p:sp>
        <p:sp>
          <p:nvSpPr>
            <p:cNvPr id="8" name="Down Arrow 6">
              <a:extLst>
                <a:ext uri="{FF2B5EF4-FFF2-40B4-BE49-F238E27FC236}">
                  <a16:creationId xmlns:a16="http://schemas.microsoft.com/office/drawing/2014/main" id="{9DA765CB-D76F-FE86-D481-A2BA8DD4CFCC}"/>
                </a:ext>
              </a:extLst>
            </p:cNvPr>
            <p:cNvSpPr/>
            <p:nvPr/>
          </p:nvSpPr>
          <p:spPr>
            <a:xfrm>
              <a:off x="5983788" y="4077242"/>
              <a:ext cx="540060" cy="758696"/>
            </a:xfrm>
            <a:prstGeom prst="downArrow">
              <a:avLst/>
            </a:prstGeom>
            <a:solidFill>
              <a:schemeClr val="bg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7574A4-4A92-D127-5D0D-E60A3DC9B7DA}"/>
                </a:ext>
              </a:extLst>
            </p:cNvPr>
            <p:cNvSpPr txBox="1"/>
            <p:nvPr/>
          </p:nvSpPr>
          <p:spPr>
            <a:xfrm>
              <a:off x="10520292" y="3107744"/>
              <a:ext cx="4176680" cy="1118609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sz="2700" b="1" dirty="0">
                  <a:solidFill>
                    <a:schemeClr val="tx2"/>
                  </a:solidFill>
                </a:rPr>
                <a:t>Εξωτερικός προσανατολισμός</a:t>
              </a:r>
            </a:p>
          </p:txBody>
        </p:sp>
        <p:sp>
          <p:nvSpPr>
            <p:cNvPr id="10" name="Down Arrow 8">
              <a:extLst>
                <a:ext uri="{FF2B5EF4-FFF2-40B4-BE49-F238E27FC236}">
                  <a16:creationId xmlns:a16="http://schemas.microsoft.com/office/drawing/2014/main" id="{F022813C-2A0E-4657-6E3A-71DFFA1D4E6D}"/>
                </a:ext>
              </a:extLst>
            </p:cNvPr>
            <p:cNvSpPr/>
            <p:nvPr/>
          </p:nvSpPr>
          <p:spPr>
            <a:xfrm>
              <a:off x="10630769" y="4077241"/>
              <a:ext cx="540060" cy="758696"/>
            </a:xfrm>
            <a:prstGeom prst="downArrow">
              <a:avLst/>
            </a:prstGeom>
            <a:solidFill>
              <a:schemeClr val="bg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700"/>
            </a:p>
          </p:txBody>
        </p:sp>
      </p:grpSp>
    </p:spTree>
    <p:extLst>
      <p:ext uri="{BB962C8B-B14F-4D97-AF65-F5344CB8AC3E}">
        <p14:creationId xmlns:p14="http://schemas.microsoft.com/office/powerpoint/2010/main" val="57825291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5800149" y="905245"/>
            <a:ext cx="9296400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Εμπροσθοτομία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χώρου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interesection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B959D2-7F94-8F70-D8FA-EB5E325CE0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450" y="2151601"/>
            <a:ext cx="9606363" cy="63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2435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3761467" y="905245"/>
            <a:ext cx="13459733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Τότε και τώρα…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B641E-534D-3644-3206-7D3B69D99C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3493" y="2289913"/>
            <a:ext cx="4377113" cy="5755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A18DF-296F-4511-9541-F289A9EE8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2476499"/>
            <a:ext cx="7120313" cy="525879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9C7762D-748F-D41B-A376-8AE0CFFA2530}"/>
              </a:ext>
            </a:extLst>
          </p:cNvPr>
          <p:cNvSpPr/>
          <p:nvPr/>
        </p:nvSpPr>
        <p:spPr>
          <a:xfrm>
            <a:off x="10092113" y="5025330"/>
            <a:ext cx="3319087" cy="7454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047052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3761467" y="905245"/>
            <a:ext cx="13459733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 from Motion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SfM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και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multiview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stereo (MVS)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87878-FE44-226A-F5E4-3DB587925E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7427" y="2081414"/>
            <a:ext cx="3895613" cy="5122314"/>
          </a:xfrm>
          <a:prstGeom prst="rect">
            <a:avLst/>
          </a:prstGeom>
        </p:spPr>
      </p:pic>
      <p:pic>
        <p:nvPicPr>
          <p:cNvPr id="7" name="Picture 10" descr="G:\Users\chvas\Book_photogrammetry\Vasilakos\Figures\Figure_3.tif">
            <a:extLst>
              <a:ext uri="{FF2B5EF4-FFF2-40B4-BE49-F238E27FC236}">
                <a16:creationId xmlns:a16="http://schemas.microsoft.com/office/drawing/2014/main" id="{B72A63F2-92A3-1720-E2C4-CFD11FB4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67" y="1743445"/>
            <a:ext cx="9287629" cy="18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E34624D-DF80-C3C8-CD8E-DB976478E0FA}"/>
              </a:ext>
            </a:extLst>
          </p:cNvPr>
          <p:cNvSpPr txBox="1">
            <a:spLocks noChangeArrowheads="1"/>
          </p:cNvSpPr>
          <p:nvPr/>
        </p:nvSpPr>
        <p:spPr>
          <a:xfrm>
            <a:off x="3505200" y="4981055"/>
            <a:ext cx="10710863" cy="3181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dirty="0"/>
              <a:t>Αναγνώριση κοινών σημείων στην επικαλυπτόμενη περιοχή δύο φωτογραφιών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GB" sz="2800" dirty="0"/>
              <a:t>Scale Invariant Feature Transform (SIFT)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dirty="0"/>
              <a:t>Εσωτερικός και εξωτερικός προσανατολισμός</a:t>
            </a:r>
            <a:endParaRPr lang="en-US" sz="2800" dirty="0"/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endParaRPr lang="el-GR" sz="1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8166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3761467" y="905245"/>
            <a:ext cx="13459733" cy="9961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Σχετική ακρίβεια / Απόλυτη ακρίβεια</a:t>
            </a: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vs Absolute accuracy)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E34624D-DF80-C3C8-CD8E-DB976478E0FA}"/>
              </a:ext>
            </a:extLst>
          </p:cNvPr>
          <p:cNvSpPr txBox="1">
            <a:spLocks noChangeArrowheads="1"/>
          </p:cNvSpPr>
          <p:nvPr/>
        </p:nvSpPr>
        <p:spPr>
          <a:xfrm>
            <a:off x="3761467" y="2492169"/>
            <a:ext cx="8049533" cy="5725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Σχετική ακρίβεια </a:t>
            </a:r>
            <a:r>
              <a:rPr lang="el-GR" sz="2800" dirty="0">
                <a:sym typeface="Wingdings" panose="05000000000000000000" pitchFamily="2" charset="2"/>
              </a:rPr>
              <a:t> Διαστάσεις αντικειμένου στο χάρτη ίδιες με τις πραγματικές διαστάσεις</a:t>
            </a:r>
          </a:p>
          <a:p>
            <a:pPr lvl="1" indent="-342900"/>
            <a:r>
              <a:rPr lang="el-GR" sz="2400" dirty="0">
                <a:sym typeface="Wingdings" panose="05000000000000000000" pitchFamily="2" charset="2"/>
              </a:rPr>
              <a:t>Εξαρτάται από την ποιότητα/</a:t>
            </a:r>
            <a:r>
              <a:rPr lang="en-US" sz="2400" dirty="0">
                <a:sym typeface="Wingdings" panose="05000000000000000000" pitchFamily="2" charset="2"/>
              </a:rPr>
              <a:t>setting</a:t>
            </a:r>
            <a:r>
              <a:rPr lang="el-GR" sz="2400" dirty="0">
                <a:sym typeface="Wingdings" panose="05000000000000000000" pitchFamily="2" charset="2"/>
              </a:rPr>
              <a:t> επεξεργασίας του </a:t>
            </a:r>
            <a:r>
              <a:rPr lang="en-US" sz="2400" dirty="0">
                <a:sym typeface="Wingdings" panose="05000000000000000000" pitchFamily="2" charset="2"/>
              </a:rPr>
              <a:t>project, </a:t>
            </a:r>
            <a:r>
              <a:rPr lang="el-GR" sz="2400" dirty="0">
                <a:sym typeface="Wingdings" panose="05000000000000000000" pitchFamily="2" charset="2"/>
              </a:rPr>
              <a:t>αλληλοεπικάλυψη των φωτογραφιών, την ποιότητα των φωτογραφιών κτλ.</a:t>
            </a:r>
          </a:p>
          <a:p>
            <a:pPr lvl="1" indent="-342900"/>
            <a:r>
              <a:rPr lang="el-GR" sz="2400" dirty="0">
                <a:sym typeface="Wingdings" panose="05000000000000000000" pitchFamily="2" charset="2"/>
              </a:rPr>
              <a:t>1-3 Χ </a:t>
            </a:r>
            <a:r>
              <a:rPr lang="en-US" sz="2400" dirty="0">
                <a:sym typeface="Wingdings" panose="05000000000000000000" pitchFamily="2" charset="2"/>
              </a:rPr>
              <a:t>GSD</a:t>
            </a:r>
            <a:r>
              <a:rPr lang="el-GR" sz="2400" dirty="0">
                <a:sym typeface="Wingdings" panose="05000000000000000000" pitchFamily="2" charset="2"/>
              </a:rPr>
              <a:t> δεν είναι σταθερό σε όλο το τελικό προϊόν. </a:t>
            </a:r>
          </a:p>
          <a:p>
            <a:r>
              <a:rPr lang="el-GR" sz="2800" dirty="0">
                <a:sym typeface="Wingdings" panose="05000000000000000000" pitchFamily="2" charset="2"/>
              </a:rPr>
              <a:t>Απόλυτη ακρίβεια  Συντεταγμένες σημείου στο χάρτη ίδιες με τις πραγματικές συντεταγμένες</a:t>
            </a:r>
            <a:endParaRPr lang="en-US" sz="2800" dirty="0">
              <a:sym typeface="Wingdings" panose="05000000000000000000" pitchFamily="2" charset="2"/>
            </a:endParaRPr>
          </a:p>
          <a:p>
            <a:pPr lvl="1"/>
            <a:r>
              <a:rPr lang="el-GR" sz="2400" dirty="0">
                <a:sym typeface="Wingdings" panose="05000000000000000000" pitchFamily="2" charset="2"/>
              </a:rPr>
              <a:t>Εξαρτάται από δέκτη </a:t>
            </a:r>
            <a:r>
              <a:rPr lang="en-US" sz="2400" dirty="0">
                <a:sym typeface="Wingdings" panose="05000000000000000000" pitchFamily="2" charset="2"/>
              </a:rPr>
              <a:t>GNSS </a:t>
            </a:r>
            <a:r>
              <a:rPr lang="el-GR" sz="2400" dirty="0">
                <a:sym typeface="Wingdings" panose="05000000000000000000" pitchFamily="2" charset="2"/>
              </a:rPr>
              <a:t>του </a:t>
            </a:r>
            <a:r>
              <a:rPr lang="en-US" sz="2400" dirty="0">
                <a:sym typeface="Wingdings" panose="05000000000000000000" pitchFamily="2" charset="2"/>
              </a:rPr>
              <a:t>UAV, </a:t>
            </a:r>
            <a:r>
              <a:rPr lang="el-GR" sz="2400" dirty="0">
                <a:sym typeface="Wingdings" panose="05000000000000000000" pitchFamily="2" charset="2"/>
              </a:rPr>
              <a:t>αν χρησιμοποιούνται και πόσα </a:t>
            </a:r>
            <a:r>
              <a:rPr lang="en-US" sz="2400" dirty="0">
                <a:sym typeface="Wingdings" panose="05000000000000000000" pitchFamily="2" charset="2"/>
              </a:rPr>
              <a:t>GCPs</a:t>
            </a:r>
          </a:p>
          <a:p>
            <a:pPr lvl="1"/>
            <a:r>
              <a:rPr lang="el-GR" sz="2400" dirty="0">
                <a:sym typeface="Wingdings" panose="05000000000000000000" pitchFamily="2" charset="2"/>
              </a:rPr>
              <a:t>Για απόλυτη ακρίβεια </a:t>
            </a:r>
            <a:r>
              <a:rPr lang="en-US" sz="2400" dirty="0">
                <a:sym typeface="Wingdings" panose="05000000000000000000" pitchFamily="2" charset="2"/>
              </a:rPr>
              <a:t>cm</a:t>
            </a:r>
            <a:r>
              <a:rPr lang="el-GR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ym typeface="Wingdings" panose="05000000000000000000" pitchFamily="2" charset="2"/>
              </a:rPr>
              <a:t>RTK/PPK</a:t>
            </a:r>
            <a:r>
              <a:rPr lang="el-GR" sz="2400" dirty="0">
                <a:sym typeface="Wingdings" panose="05000000000000000000" pitchFamily="2" charset="2"/>
              </a:rPr>
              <a:t>, </a:t>
            </a:r>
            <a:r>
              <a:rPr lang="en-US" sz="2400" dirty="0">
                <a:sym typeface="Wingdings" panose="05000000000000000000" pitchFamily="2" charset="2"/>
              </a:rPr>
              <a:t>GCPs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1-2 x GSD horizontally (X,Y coordinates). 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1-3 x GSD vertically (Z coordinate).</a:t>
            </a:r>
            <a:endParaRPr lang="el-GR" sz="2400" dirty="0">
              <a:sym typeface="Wingdings" panose="05000000000000000000" pitchFamily="2" charset="2"/>
            </a:endParaRPr>
          </a:p>
          <a:p>
            <a:pPr lvl="1"/>
            <a:endParaRPr lang="en-US" sz="2400" dirty="0"/>
          </a:p>
        </p:txBody>
      </p:sp>
      <p:pic>
        <p:nvPicPr>
          <p:cNvPr id="1026" name="Picture 2" descr="High relative accuracy, low absolute accuracy">
            <a:extLst>
              <a:ext uri="{FF2B5EF4-FFF2-40B4-BE49-F238E27FC236}">
                <a16:creationId xmlns:a16="http://schemas.microsoft.com/office/drawing/2014/main" id="{B066F97B-7815-D5EA-203A-C79FAB343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778" y="2828652"/>
            <a:ext cx="6172928" cy="46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5326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3761467" y="905245"/>
            <a:ext cx="13459733" cy="9961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Printing scale vs GSD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E34624D-DF80-C3C8-CD8E-DB976478E0FA}"/>
              </a:ext>
            </a:extLst>
          </p:cNvPr>
          <p:cNvSpPr txBox="1">
            <a:spLocks noChangeArrowheads="1"/>
          </p:cNvSpPr>
          <p:nvPr/>
        </p:nvSpPr>
        <p:spPr>
          <a:xfrm>
            <a:off x="3761467" y="2492169"/>
            <a:ext cx="8049533" cy="5725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Ορίζουμε την τελική κλίμακα του χάρτη σύμφωνα με την επιθυμητή σχετική ακρίβεια</a:t>
            </a:r>
          </a:p>
          <a:p>
            <a:pPr lvl="1"/>
            <a:r>
              <a:rPr lang="el-GR" sz="2400" dirty="0" err="1"/>
              <a:t>Π.χ</a:t>
            </a:r>
            <a:r>
              <a:rPr lang="en-US" sz="2400" dirty="0"/>
              <a:t>.</a:t>
            </a:r>
            <a:r>
              <a:rPr lang="el-GR" sz="2400" dirty="0"/>
              <a:t> Μας ζητάνε να παραδώσουμε ένα </a:t>
            </a:r>
            <a:r>
              <a:rPr lang="el-GR" sz="2400" dirty="0" err="1"/>
              <a:t>ορθοφωτοχάρτη</a:t>
            </a:r>
            <a:r>
              <a:rPr lang="el-GR" sz="2400" dirty="0"/>
              <a:t> 1:1000 ή με ακρίβεια 25</a:t>
            </a:r>
            <a:r>
              <a:rPr lang="en-US" sz="2400" dirty="0"/>
              <a:t>cm</a:t>
            </a:r>
            <a:r>
              <a:rPr lang="el-GR" sz="2400" dirty="0"/>
              <a:t>. </a:t>
            </a:r>
          </a:p>
          <a:p>
            <a:pPr lvl="1"/>
            <a:r>
              <a:rPr lang="el-GR" sz="2400" dirty="0"/>
              <a:t>Ακρίβεια χάρτη = Διακριτική ικανότητα του ματιού (0.25</a:t>
            </a:r>
            <a:r>
              <a:rPr lang="en-US" sz="2400" dirty="0"/>
              <a:t>mm) x </a:t>
            </a:r>
            <a:r>
              <a:rPr lang="el-GR" sz="2400" dirty="0"/>
              <a:t>κλίμακα χάρτη (1000) = 250</a:t>
            </a:r>
            <a:r>
              <a:rPr lang="en-US" sz="2400" dirty="0"/>
              <a:t>mm=25cm</a:t>
            </a:r>
            <a:endParaRPr lang="el-GR" sz="2400" dirty="0"/>
          </a:p>
          <a:p>
            <a:r>
              <a:rPr lang="el-GR" sz="2800" dirty="0"/>
              <a:t>Υπολογίζουμε </a:t>
            </a:r>
            <a:r>
              <a:rPr lang="en-US" sz="2800" dirty="0"/>
              <a:t>GSD</a:t>
            </a:r>
            <a:r>
              <a:rPr lang="el-GR" sz="2800" dirty="0">
                <a:sym typeface="Wingdings" panose="05000000000000000000" pitchFamily="2" charset="2"/>
              </a:rPr>
              <a:t>τουλάχιστον 3 φορές μικρότερο8.5</a:t>
            </a:r>
            <a:r>
              <a:rPr lang="en-US" sz="2800" dirty="0">
                <a:sym typeface="Wingdings" panose="05000000000000000000" pitchFamily="2" charset="2"/>
              </a:rPr>
              <a:t>cm (</a:t>
            </a:r>
            <a:r>
              <a:rPr lang="el-GR" sz="2800" dirty="0">
                <a:sym typeface="Wingdings" panose="05000000000000000000" pitchFamily="2" charset="2"/>
              </a:rPr>
              <a:t>μικρότερο ΟΚ)</a:t>
            </a:r>
            <a:endParaRPr lang="el-GR" sz="2800" dirty="0"/>
          </a:p>
          <a:p>
            <a:pPr lvl="1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02704-5948-99C6-6485-13FE6C97F898}"/>
              </a:ext>
            </a:extLst>
          </p:cNvPr>
          <p:cNvSpPr txBox="1"/>
          <p:nvPr/>
        </p:nvSpPr>
        <p:spPr>
          <a:xfrm>
            <a:off x="5432011" y="6799117"/>
            <a:ext cx="240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H=f(GSD)</a:t>
            </a:r>
            <a:endParaRPr lang="el-GR" sz="28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3B3D5CC-A255-0D54-4BE9-43AAE3F8AECC}"/>
              </a:ext>
            </a:extLst>
          </p:cNvPr>
          <p:cNvSpPr/>
          <p:nvPr/>
        </p:nvSpPr>
        <p:spPr>
          <a:xfrm rot="5400000">
            <a:off x="6218428" y="6235745"/>
            <a:ext cx="740163" cy="3865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DA385D-5394-3801-248F-EE79FC1C5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5800" y="3817277"/>
            <a:ext cx="5696049" cy="4671840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95C4115B-5337-E941-17EA-0E6542F51EDD}"/>
              </a:ext>
            </a:extLst>
          </p:cNvPr>
          <p:cNvSpPr/>
          <p:nvPr/>
        </p:nvSpPr>
        <p:spPr>
          <a:xfrm>
            <a:off x="8182436" y="7490224"/>
            <a:ext cx="3152226" cy="354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512E1C-83E8-7C02-826D-2CFD092816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1062" y="7303307"/>
            <a:ext cx="2255037" cy="12745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5FB1B0-F413-254D-1BDB-B576C69CB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87410" y="1493389"/>
            <a:ext cx="7101045" cy="1780826"/>
          </a:xfrm>
          <a:prstGeom prst="rect">
            <a:avLst/>
          </a:prstGeom>
        </p:spPr>
      </p:pic>
      <p:sp>
        <p:nvSpPr>
          <p:cNvPr id="16" name="Arrow: Up 15">
            <a:extLst>
              <a:ext uri="{FF2B5EF4-FFF2-40B4-BE49-F238E27FC236}">
                <a16:creationId xmlns:a16="http://schemas.microsoft.com/office/drawing/2014/main" id="{B77725D4-89D2-45D7-D220-C64B059BC188}"/>
              </a:ext>
            </a:extLst>
          </p:cNvPr>
          <p:cNvSpPr/>
          <p:nvPr/>
        </p:nvSpPr>
        <p:spPr>
          <a:xfrm>
            <a:off x="14859000" y="2963674"/>
            <a:ext cx="300417" cy="111217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280670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3761467" y="905245"/>
            <a:ext cx="13459733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Settings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κάμερας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E34624D-DF80-C3C8-CD8E-DB976478E0FA}"/>
              </a:ext>
            </a:extLst>
          </p:cNvPr>
          <p:cNvSpPr txBox="1">
            <a:spLocks noChangeArrowheads="1"/>
          </p:cNvSpPr>
          <p:nvPr/>
        </p:nvSpPr>
        <p:spPr>
          <a:xfrm>
            <a:off x="3307683" y="1853254"/>
            <a:ext cx="8274718" cy="6076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‘full frame’ camera (36 × 24 mm)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Εικόνες σε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RAW format. </a:t>
            </a: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Όχι συμπιεσμένες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Sharpest Aperture (f-stop</a:t>
            </a: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 μεταξύ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f/8 and f/16</a:t>
            </a: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)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Για εξωτερική χρήση μέγιστο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ISO 400</a:t>
            </a:r>
            <a:endParaRPr lang="el-GR" sz="2800" dirty="0">
              <a:solidFill>
                <a:schemeClr val="tx2">
                  <a:lumMod val="10000"/>
                </a:schemeClr>
              </a:solidFill>
            </a:endParaRP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Την πιο γρήγορη ταχύτητα κλείστρου σύμφωνα με τα παραπάνω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ISO </a:t>
            </a: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και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aperture. </a:t>
            </a: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Η ελάχιστη 1/30. Μικρές ταχύτητες κλείστρου ευνοούν το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motion blur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Δυνατότητες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stabilization</a:t>
            </a: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 πρέπει να απενεργοποιούνται. 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Εστίαση στο άπειρο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Μικρότερη δυνατή εστιακή απόσταση.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Χρήση τρίποδα ιδιαίτερα σε συνθήκες χαμηλού φωτισμού.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Επιπλέον φωτογραφίες</a:t>
            </a:r>
            <a:endParaRPr lang="el-GR" sz="2800" dirty="0">
              <a:solidFill>
                <a:schemeClr val="tx2">
                  <a:lumMod val="10000"/>
                </a:schemeClr>
              </a:solidFill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endParaRPr lang="el-GR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8612A4-C883-E8D9-657C-92CECBC251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33972" y="3013434"/>
            <a:ext cx="5991583" cy="565323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2AD1016-EFB5-0E54-7398-CDEE9075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200" y="344383"/>
            <a:ext cx="4237481" cy="270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7265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3761467" y="905245"/>
            <a:ext cx="13459733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Περιοχή μελέτης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E34624D-DF80-C3C8-CD8E-DB976478E0FA}"/>
              </a:ext>
            </a:extLst>
          </p:cNvPr>
          <p:cNvSpPr txBox="1">
            <a:spLocks noChangeArrowheads="1"/>
          </p:cNvSpPr>
          <p:nvPr/>
        </p:nvSpPr>
        <p:spPr>
          <a:xfrm>
            <a:off x="3307682" y="1853254"/>
            <a:ext cx="9112917" cy="6076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Αποφεύγουμε αντικείμενα/στόχους χωρίς μοτίβο, γυαλιστερά, με υψηλή αντανάκλαση, ή διαφανή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Σε εξωτερικούς χώρους προτιμούμε συννεφιά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Αποφεύγουμε στόχους εκτός ενδιαφέροντος χαρτογράφησης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Αποφεύγουμε κινούμενους στόχους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2">
                    <a:lumMod val="10000"/>
                  </a:schemeClr>
                </a:solidFill>
              </a:rPr>
              <a:t>Αποφεύγουμε τελείως επίπεδες επιφάνειες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  <a:p>
            <a:pPr marL="385763" indent="-385763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800" dirty="0"/>
              <a:t>Motion blur: v:</a:t>
            </a:r>
            <a:r>
              <a:rPr lang="el-GR" sz="2800" dirty="0"/>
              <a:t> ταχύτητα φορέα, </a:t>
            </a:r>
            <a:r>
              <a:rPr lang="en-US" sz="2800" dirty="0"/>
              <a:t>t: </a:t>
            </a:r>
            <a:r>
              <a:rPr lang="el-GR" sz="2800" dirty="0"/>
              <a:t>ταχύτητα κλείστρου</a:t>
            </a:r>
          </a:p>
          <a:p>
            <a:r>
              <a:rPr lang="el-GR" sz="2800" dirty="0"/>
              <a:t>Φροντίζουμε η απόσταση που διένυσε ο φορέας κατά τη διάρκεια του ανοιχτού κλείστρου να είναι &lt;1.5 </a:t>
            </a:r>
            <a:r>
              <a:rPr lang="en-US" sz="2800" dirty="0"/>
              <a:t>GSD.</a:t>
            </a:r>
            <a:endParaRPr lang="el-GR" sz="2800" dirty="0"/>
          </a:p>
          <a:p>
            <a:pPr marL="385763" indent="-385763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endParaRPr lang="el-GR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B83EA-B63A-65F0-DCED-AA9AB82CB0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0820" y="5686027"/>
            <a:ext cx="2160240" cy="1703852"/>
          </a:xfrm>
          <a:prstGeom prst="rect">
            <a:avLst/>
          </a:prstGeom>
        </p:spPr>
      </p:pic>
      <p:pic>
        <p:nvPicPr>
          <p:cNvPr id="1026" name="Picture 2" descr="Motion blur example in high resolution UAV image. | Download Scientific  Diagram">
            <a:extLst>
              <a:ext uri="{FF2B5EF4-FFF2-40B4-BE49-F238E27FC236}">
                <a16:creationId xmlns:a16="http://schemas.microsoft.com/office/drawing/2014/main" id="{49DF0089-03FB-2C10-6A40-92BA7DC22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129" y="1690279"/>
            <a:ext cx="5742590" cy="411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6689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3761467" y="905245"/>
            <a:ext cx="13459733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Μεθοδολογία λήψης φωτογραφιών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FFED8-4234-60B6-0828-E2A6282ED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7025" y="1632222"/>
            <a:ext cx="7239000" cy="2613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FFBEFD-855A-D47F-AE8F-26A1F3900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7787" y="1987268"/>
            <a:ext cx="7399238" cy="57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0776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8000"/>
          </a:blip>
          <a:srcRect/>
          <a:stretch>
            <a:fillRect/>
          </a:stretch>
        </p:blipFill>
        <p:spPr>
          <a:xfrm>
            <a:off x="3606933" y="7994558"/>
            <a:ext cx="11220900" cy="22924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38000"/>
          </a:blip>
          <a:srcRect/>
          <a:stretch>
            <a:fillRect/>
          </a:stretch>
        </p:blipFill>
        <p:spPr>
          <a:xfrm>
            <a:off x="9863515" y="641124"/>
            <a:ext cx="3393333" cy="99855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661347" y="2434103"/>
            <a:ext cx="9641790" cy="489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41"/>
              </a:lnSpc>
              <a:spcBef>
                <a:spcPct val="0"/>
              </a:spcBef>
            </a:pPr>
            <a:r>
              <a:rPr lang="el-GR" sz="2957" dirty="0">
                <a:solidFill>
                  <a:srgbClr val="EC7304">
                    <a:alpha val="37647"/>
                  </a:srgbClr>
                </a:solidFill>
                <a:latin typeface="Roboto Bold"/>
              </a:rPr>
              <a:t>3Δ Χαρτογράφηση μνημείων Γεωλογικής κληρονομιάς</a:t>
            </a:r>
            <a:endParaRPr lang="en-US" sz="2957" dirty="0">
              <a:solidFill>
                <a:srgbClr val="EC7304">
                  <a:alpha val="37647"/>
                </a:srgbClr>
              </a:solidFill>
              <a:latin typeface="Robo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08925" y="5534924"/>
            <a:ext cx="620621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87"/>
              </a:lnSpc>
            </a:pPr>
            <a:r>
              <a:rPr lang="en-US" sz="6000" dirty="0" err="1">
                <a:solidFill>
                  <a:srgbClr val="EC7304"/>
                </a:solidFill>
                <a:latin typeface="Roboto Bold"/>
              </a:rPr>
              <a:t>Ευχ</a:t>
            </a:r>
            <a:r>
              <a:rPr lang="en-US" sz="6000" dirty="0">
                <a:solidFill>
                  <a:srgbClr val="EC7304"/>
                </a:solidFill>
                <a:latin typeface="Roboto Bold"/>
              </a:rPr>
              <a:t>αριστούμε!</a:t>
            </a:r>
          </a:p>
        </p:txBody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CEE1C85-EF70-9AB0-7B68-7D127099D5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65" y="352041"/>
            <a:ext cx="3779528" cy="1438659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3084F82-F246-C7F7-0314-517DFAB7FCBC}"/>
              </a:ext>
            </a:extLst>
          </p:cNvPr>
          <p:cNvSpPr txBox="1"/>
          <p:nvPr/>
        </p:nvSpPr>
        <p:spPr>
          <a:xfrm>
            <a:off x="4257380" y="4481036"/>
            <a:ext cx="1067782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l-GR" sz="2400" kern="1400" spc="-50" dirty="0">
                <a:solidFill>
                  <a:srgbClr val="00457C"/>
                </a:solidFill>
                <a:latin typeface="Segoe UI Light"/>
                <a:cs typeface="Segoe UI Light"/>
              </a:rPr>
              <a:t>Αναγνώριση, Τεκμηρίωση και Παρακολούθηση με μεθόδους 3Δ χαρτογράφησης στην Διαχείριση Μνημείων Γεωλογικής κληρονομιάς</a:t>
            </a:r>
            <a:endParaRPr lang="el-GR" sz="2400" dirty="0">
              <a:latin typeface="Segoe UI Ligh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769385C-0EE6-9FAD-C9F9-C26AFACD8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885" y="3238500"/>
            <a:ext cx="4496296" cy="9273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545289-6137-70F2-F923-C00DB9FD4B4E}"/>
              </a:ext>
            </a:extLst>
          </p:cNvPr>
          <p:cNvSpPr txBox="1"/>
          <p:nvPr/>
        </p:nvSpPr>
        <p:spPr>
          <a:xfrm>
            <a:off x="4549532" y="6777460"/>
            <a:ext cx="9525000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1800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1800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1358">
            <a:off x="4091850" y="1665274"/>
            <a:ext cx="12053202" cy="0"/>
          </a:xfrm>
          <a:prstGeom prst="line">
            <a:avLst/>
          </a:prstGeom>
          <a:ln w="9525" cap="flat">
            <a:solidFill>
              <a:schemeClr val="tx2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243481-CF42-55C8-2A95-0638A8574DF5}"/>
              </a:ext>
            </a:extLst>
          </p:cNvPr>
          <p:cNvSpPr txBox="1"/>
          <p:nvPr/>
        </p:nvSpPr>
        <p:spPr>
          <a:xfrm>
            <a:off x="4091850" y="723900"/>
            <a:ext cx="9009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Εξέλιξη</a:t>
            </a:r>
          </a:p>
          <a:p>
            <a:pPr algn="just"/>
            <a:endParaRPr lang="el-G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F0EBA96-DBA0-BB86-8FA8-47AAD8EB97CD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870BF6-FB33-2A4F-5ABB-860D461583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9582" y="1703668"/>
            <a:ext cx="7755152" cy="6935502"/>
          </a:xfrm>
          <a:prstGeom prst="rect">
            <a:avLst/>
          </a:prstGeom>
        </p:spPr>
      </p:pic>
      <p:pic>
        <p:nvPicPr>
          <p:cNvPr id="11" name="Picture 2" descr="https://nguyenducthuan.files.wordpress.com/2012/02/wilda8.jpg">
            <a:extLst>
              <a:ext uri="{FF2B5EF4-FFF2-40B4-BE49-F238E27FC236}">
                <a16:creationId xmlns:a16="http://schemas.microsoft.com/office/drawing/2014/main" id="{187F87AF-45D8-DCF6-AACC-A4E3520DC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893" y="6309533"/>
            <a:ext cx="3103710" cy="239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upload.wikimedia.org/wikipedia/en/thumb/d/da/Alpha2000.jpg/350px-Alpha2000.jpg">
            <a:extLst>
              <a:ext uri="{FF2B5EF4-FFF2-40B4-BE49-F238E27FC236}">
                <a16:creationId xmlns:a16="http://schemas.microsoft.com/office/drawing/2014/main" id="{B1A56564-7F55-D916-C785-BBB1C270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7493" y="3442274"/>
            <a:ext cx="3065368" cy="266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ÎÏÎ¿ÏÎ­Î»ÎµÏÎ¼Î± ÎµÎ¹ÎºÏÎ½Î±Ï Î³Î¹Î± digital photogrammetry">
            <a:extLst>
              <a:ext uri="{FF2B5EF4-FFF2-40B4-BE49-F238E27FC236}">
                <a16:creationId xmlns:a16="http://schemas.microsoft.com/office/drawing/2014/main" id="{469B41F5-5741-A9BC-2088-3DE9E9425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686" y="1026846"/>
            <a:ext cx="2954613" cy="19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182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1358">
            <a:off x="4091850" y="1665274"/>
            <a:ext cx="12053202" cy="0"/>
          </a:xfrm>
          <a:prstGeom prst="line">
            <a:avLst/>
          </a:prstGeom>
          <a:ln w="9525" cap="flat">
            <a:solidFill>
              <a:schemeClr val="tx2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243481-CF42-55C8-2A95-0638A8574DF5}"/>
              </a:ext>
            </a:extLst>
          </p:cNvPr>
          <p:cNvSpPr txBox="1"/>
          <p:nvPr/>
        </p:nvSpPr>
        <p:spPr>
          <a:xfrm>
            <a:off x="4091850" y="723900"/>
            <a:ext cx="9009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Ταξινόμηση</a:t>
            </a:r>
          </a:p>
          <a:p>
            <a:pPr algn="just"/>
            <a:endParaRPr lang="el-G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F0EBA96-DBA0-BB86-8FA8-47AAD8EB97CD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pic>
        <p:nvPicPr>
          <p:cNvPr id="11" name="Picture 2" descr="https://nguyenducthuan.files.wordpress.com/2012/02/wilda8.jpg">
            <a:extLst>
              <a:ext uri="{FF2B5EF4-FFF2-40B4-BE49-F238E27FC236}">
                <a16:creationId xmlns:a16="http://schemas.microsoft.com/office/drawing/2014/main" id="{187F87AF-45D8-DCF6-AACC-A4E3520DC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893" y="6309533"/>
            <a:ext cx="3103710" cy="239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C0EC7E9-90ED-D3A8-D334-2E3B1C7709AD}"/>
              </a:ext>
            </a:extLst>
          </p:cNvPr>
          <p:cNvSpPr txBox="1">
            <a:spLocks/>
          </p:cNvSpPr>
          <p:nvPr/>
        </p:nvSpPr>
        <p:spPr>
          <a:xfrm>
            <a:off x="3888098" y="2209944"/>
            <a:ext cx="13180702" cy="51980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Ταξινόμηση ως προς τον  τύπο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Εναέρια φωτογραμμετρία 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Κάμερα σε εναέρια πλατφόρμα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Επίγεια φωτογραμμετρία 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«Κάμερα «στο χέρι» ή σε τρίποδα</a:t>
            </a:r>
          </a:p>
          <a:p>
            <a:pPr marL="0" indent="0" algn="just">
              <a:buNone/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Όταν ο στόχος εντός απόστασης 200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 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περίπου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Close range photogrammetry</a:t>
            </a:r>
          </a:p>
          <a:p>
            <a:pPr marL="0" indent="0" algn="just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UAV???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Small-format aerial photography (SFAP)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35- and 70-mm film cameras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Compact digital and video cameras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88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1358">
            <a:off x="4091850" y="1665274"/>
            <a:ext cx="12053202" cy="0"/>
          </a:xfrm>
          <a:prstGeom prst="line">
            <a:avLst/>
          </a:prstGeom>
          <a:ln w="9525" cap="flat">
            <a:solidFill>
              <a:schemeClr val="tx2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243481-CF42-55C8-2A95-0638A8574DF5}"/>
              </a:ext>
            </a:extLst>
          </p:cNvPr>
          <p:cNvSpPr txBox="1"/>
          <p:nvPr/>
        </p:nvSpPr>
        <p:spPr>
          <a:xfrm>
            <a:off x="4091850" y="723900"/>
            <a:ext cx="9009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Εφρμογές</a:t>
            </a:r>
            <a:endParaRPr lang="el-G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l-G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F0EBA96-DBA0-BB86-8FA8-47AAD8EB97CD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C0EC7E9-90ED-D3A8-D334-2E3B1C7709AD}"/>
              </a:ext>
            </a:extLst>
          </p:cNvPr>
          <p:cNvSpPr txBox="1">
            <a:spLocks/>
          </p:cNvSpPr>
          <p:nvPr/>
        </p:nvSpPr>
        <p:spPr>
          <a:xfrm>
            <a:off x="3888098" y="2209944"/>
            <a:ext cx="13180702" cy="51980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Τοπογραφία, χαρτογραφία (αποτυπώσεις, διαγράμματα, σχεδιασμός-κατασκευή έργων…)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Αρχιτεκτονική (αποτυπώσεις όψεων, εσωτερικών χώρων…)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Αρχαιολογία (αποτυπώσεις ανασκαφών, αποτυπώσεις αγαλμάτων, αγγείων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Μηχανολογία (έλεγχος παραγωγής βιομηχανικών προϊόντων, ρομποτική, αυτοματοποιημένη όραση…)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Αστυνομία (διερεύνηση εγκλημάτων, τροχαίων ατυχημάτων)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Ιατρική</a:t>
            </a:r>
          </a:p>
        </p:txBody>
      </p:sp>
      <p:pic>
        <p:nvPicPr>
          <p:cNvPr id="5" name="Picture 2" descr="Αποτέλεσμα εικόνας για photogrammetry topography mapping">
            <a:extLst>
              <a:ext uri="{FF2B5EF4-FFF2-40B4-BE49-F238E27FC236}">
                <a16:creationId xmlns:a16="http://schemas.microsoft.com/office/drawing/2014/main" id="{55E7F9C4-8421-46B5-3719-ACDB5A79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4764" y="6708877"/>
            <a:ext cx="1986668" cy="1537253"/>
          </a:xfrm>
          <a:prstGeom prst="rect">
            <a:avLst/>
          </a:prstGeom>
          <a:noFill/>
        </p:spPr>
      </p:pic>
      <p:pic>
        <p:nvPicPr>
          <p:cNvPr id="7" name="Picture 6" descr="https://archphotogrammetry.files.wordpress.com/2014/02/paul.jpg">
            <a:extLst>
              <a:ext uri="{FF2B5EF4-FFF2-40B4-BE49-F238E27FC236}">
                <a16:creationId xmlns:a16="http://schemas.microsoft.com/office/drawing/2014/main" id="{E6F2B14B-4202-EC87-13EB-953F36B53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4368" y="6668573"/>
            <a:ext cx="2226522" cy="1617861"/>
          </a:xfrm>
          <a:prstGeom prst="rect">
            <a:avLst/>
          </a:prstGeom>
          <a:noFill/>
        </p:spPr>
      </p:pic>
      <p:pic>
        <p:nvPicPr>
          <p:cNvPr id="10" name="Picture 9" descr="http://www.iwitnessphoto.com/products/data1/images/jam_wreck.jpg">
            <a:extLst>
              <a:ext uri="{FF2B5EF4-FFF2-40B4-BE49-F238E27FC236}">
                <a16:creationId xmlns:a16="http://schemas.microsoft.com/office/drawing/2014/main" id="{FD652AD6-5E8D-5B21-6E45-926711CA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97565" y="6713307"/>
            <a:ext cx="2547320" cy="1528392"/>
          </a:xfrm>
          <a:prstGeom prst="rect">
            <a:avLst/>
          </a:prstGeom>
          <a:noFill/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780F33E4-42B4-C046-88A7-B96AF4530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07823" y="6818540"/>
            <a:ext cx="1992963" cy="131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Αποτέλεσμα εικόνας για photogrammetry archeology">
            <a:extLst>
              <a:ext uri="{FF2B5EF4-FFF2-40B4-BE49-F238E27FC236}">
                <a16:creationId xmlns:a16="http://schemas.microsoft.com/office/drawing/2014/main" id="{37236EF1-2C67-31FD-00C3-03FDD581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33826" y="6780348"/>
            <a:ext cx="2783256" cy="1394310"/>
          </a:xfrm>
          <a:prstGeom prst="rect">
            <a:avLst/>
          </a:prstGeom>
          <a:noFill/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0793B3C3-9281-059C-3580-63785B72C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80018" y="6654901"/>
            <a:ext cx="2454611" cy="16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3410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7242144" y="737554"/>
            <a:ext cx="6702456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Κλίμακα φωτογραφίας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D170A4-88AD-AC56-6FEA-F1A60CC6A5E1}"/>
              </a:ext>
            </a:extLst>
          </p:cNvPr>
          <p:cNvCxnSpPr>
            <a:cxnSpLocks/>
          </p:cNvCxnSpPr>
          <p:nvPr/>
        </p:nvCxnSpPr>
        <p:spPr>
          <a:xfrm>
            <a:off x="10152455" y="2682322"/>
            <a:ext cx="0" cy="33651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5A33EA-A4D3-B254-D60E-057DFD05A721}"/>
              </a:ext>
            </a:extLst>
          </p:cNvPr>
          <p:cNvCxnSpPr>
            <a:cxnSpLocks/>
          </p:cNvCxnSpPr>
          <p:nvPr/>
        </p:nvCxnSpPr>
        <p:spPr>
          <a:xfrm>
            <a:off x="8002731" y="6184982"/>
            <a:ext cx="45172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D5F29-9719-9F81-9FC0-95480720A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1944604"/>
            <a:ext cx="9934575" cy="621787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1BEE32-F574-0577-C155-83323CA1A856}"/>
              </a:ext>
            </a:extLst>
          </p:cNvPr>
          <p:cNvCxnSpPr>
            <a:cxnSpLocks/>
          </p:cNvCxnSpPr>
          <p:nvPr/>
        </p:nvCxnSpPr>
        <p:spPr>
          <a:xfrm>
            <a:off x="12039600" y="6047472"/>
            <a:ext cx="480423" cy="315228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5AF0A6-7819-645D-7557-1070DBCB5926}"/>
              </a:ext>
            </a:extLst>
          </p:cNvPr>
          <p:cNvCxnSpPr>
            <a:cxnSpLocks/>
          </p:cNvCxnSpPr>
          <p:nvPr/>
        </p:nvCxnSpPr>
        <p:spPr>
          <a:xfrm>
            <a:off x="7750252" y="3390900"/>
            <a:ext cx="480423" cy="315228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E6C7290A-0933-EB3F-C493-17B4B7563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7472" y="5867896"/>
            <a:ext cx="3267075" cy="2209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13A633-9F3D-F311-69D4-6132969ABA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93" t="20391" r="10696" b="11288"/>
          <a:stretch/>
        </p:blipFill>
        <p:spPr>
          <a:xfrm>
            <a:off x="3859542" y="2005324"/>
            <a:ext cx="3248933" cy="22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443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7242144" y="737554"/>
            <a:ext cx="6702456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Φωτογραφία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Χάρτης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06758-44FD-48C9-AF41-27EE7A231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702" t="11482" r="-702" b="2207"/>
          <a:stretch/>
        </p:blipFill>
        <p:spPr bwMode="auto">
          <a:xfrm>
            <a:off x="6223620" y="3345552"/>
            <a:ext cx="8225082" cy="374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C2BBA6-50CE-22A2-F365-2DC5FF03B34D}"/>
              </a:ext>
            </a:extLst>
          </p:cNvPr>
          <p:cNvSpPr/>
          <p:nvPr/>
        </p:nvSpPr>
        <p:spPr>
          <a:xfrm>
            <a:off x="5562600" y="7154080"/>
            <a:ext cx="9199555" cy="776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Κεντρική προβολή	</a:t>
            </a:r>
            <a:r>
              <a:rPr lang="en-US" dirty="0"/>
              <a:t>       	   </a:t>
            </a:r>
            <a:r>
              <a:rPr lang="el-GR" dirty="0"/>
              <a:t>	       </a:t>
            </a:r>
            <a:r>
              <a:rPr lang="en-US" dirty="0"/>
              <a:t>   </a:t>
            </a:r>
            <a:r>
              <a:rPr lang="el-GR" dirty="0"/>
              <a:t>Ορθογώνια προβολή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6B29729-35C1-7722-C71F-E475B30D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5660122" y="1587253"/>
            <a:ext cx="8600931" cy="18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10661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5800149" y="905245"/>
            <a:ext cx="9296400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Ορθοφωτογραφία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Ορθοφωτοχάρτης</a:t>
            </a:r>
            <a:endParaRPr lang="el-G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835FC48-EF64-580A-C2FA-CF9BF6945494}"/>
              </a:ext>
            </a:extLst>
          </p:cNvPr>
          <p:cNvSpPr txBox="1">
            <a:spLocks noChangeArrowheads="1"/>
          </p:cNvSpPr>
          <p:nvPr/>
        </p:nvSpPr>
        <p:spPr>
          <a:xfrm>
            <a:off x="3581400" y="1820672"/>
            <a:ext cx="10710863" cy="961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Ακτίνες προβολής κάθε σημείου κάθετες σε ένα οριζόντιο επίπεδο αναφοράς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Το υψόμετρο κάθε σημείου δεν επηρεάζει την προβολική απεικόνισή της</a:t>
            </a: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endParaRPr lang="el-GR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1F6010-F9E8-3122-21B4-20A2DC01E00F}"/>
              </a:ext>
            </a:extLst>
          </p:cNvPr>
          <p:cNvSpPr/>
          <p:nvPr/>
        </p:nvSpPr>
        <p:spPr>
          <a:xfrm>
            <a:off x="6242670" y="7684050"/>
            <a:ext cx="8556609" cy="61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ΚΛΙΜΑΚΑ ΣΤΑΘΕΡΗ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7C4329-0656-983B-3D43-BA64DA2DC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2815531"/>
            <a:ext cx="10013516" cy="46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530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25478" y="9148511"/>
            <a:ext cx="2548309" cy="749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70129" y="9203937"/>
            <a:ext cx="5778577" cy="65809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6701" flipV="1">
            <a:off x="3761458" y="8680827"/>
            <a:ext cx="14526552" cy="4762"/>
          </a:xfrm>
          <a:prstGeom prst="line">
            <a:avLst/>
          </a:prstGeom>
          <a:ln w="9525" cap="flat">
            <a:solidFill>
              <a:srgbClr val="01457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Εικόνα 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DBB9C36-1D25-7703-AA95-E15D12B7F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77300"/>
            <a:ext cx="2846041" cy="108333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FC0F83-B854-F4AB-FB86-BA277C1CE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4308" y="4260992"/>
            <a:ext cx="4496296" cy="927312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1636E6D-ACC7-2456-16D7-23C9988B8320}"/>
              </a:ext>
            </a:extLst>
          </p:cNvPr>
          <p:cNvSpPr txBox="1">
            <a:spLocks/>
          </p:cNvSpPr>
          <p:nvPr/>
        </p:nvSpPr>
        <p:spPr>
          <a:xfrm>
            <a:off x="5800149" y="905245"/>
            <a:ext cx="9296400" cy="778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Κλίμακα αεροφωτογραφίας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B1252B6-805F-2491-7D88-0DC696AC2AC6}"/>
              </a:ext>
            </a:extLst>
          </p:cNvPr>
          <p:cNvSpPr txBox="1"/>
          <p:nvPr/>
        </p:nvSpPr>
        <p:spPr>
          <a:xfrm rot="-5400000">
            <a:off x="-1507007" y="4751826"/>
            <a:ext cx="5097662" cy="547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6"/>
              </a:lnSpc>
              <a:spcBef>
                <a:spcPct val="0"/>
              </a:spcBef>
            </a:pPr>
            <a:r>
              <a:rPr lang="el-GR" sz="3261" dirty="0">
                <a:solidFill>
                  <a:srgbClr val="EC7304">
                    <a:alpha val="77647"/>
                  </a:srgbClr>
                </a:solidFill>
                <a:latin typeface="Roboto Bold"/>
              </a:rPr>
              <a:t>Θερινό Σχολείο 2023</a:t>
            </a:r>
            <a:endParaRPr lang="en-US" sz="3261" dirty="0">
              <a:solidFill>
                <a:srgbClr val="EC7304">
                  <a:alpha val="77647"/>
                </a:srgbClr>
              </a:solidFill>
              <a:latin typeface="Roboto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CF34A-102C-604E-F3A3-5BFF208DA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086" y="1804505"/>
            <a:ext cx="7586526" cy="67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4211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7081</TotalTime>
  <Words>1304</Words>
  <Application>Microsoft Office PowerPoint</Application>
  <PresentationFormat>Custom</PresentationFormat>
  <Paragraphs>196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Segoe UI Light</vt:lpstr>
      <vt:lpstr>Calibri</vt:lpstr>
      <vt:lpstr>Roboto Bold</vt:lpstr>
      <vt:lpstr>Wingdings</vt:lpstr>
      <vt:lpstr>Roboto</vt:lpstr>
      <vt:lpstr>Wingdings 2</vt:lpstr>
      <vt:lpstr>Google Sans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Δράση: 1.1 [3Δ GeoHeritageMap] Αναγνώριση, Τεκμηρίωση και Παρακολούθηση με μεθόδους 3Δ χαρτογράφησης στην Διαχείριση Μνημείων Γεωλογικής κληρονομιάς</dc:title>
  <dc:creator>Sta vros</dc:creator>
  <cp:lastModifiedBy>Vasilakos Christos</cp:lastModifiedBy>
  <cp:revision>167</cp:revision>
  <dcterms:created xsi:type="dcterms:W3CDTF">2006-08-16T00:00:00Z</dcterms:created>
  <dcterms:modified xsi:type="dcterms:W3CDTF">2023-06-27T05:45:54Z</dcterms:modified>
  <dc:identifier>DAFbNqOPmGI</dc:identifier>
</cp:coreProperties>
</file>