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 id="2147483670" r:id="rId2"/>
    <p:sldMasterId id="2147483702" r:id="rId3"/>
  </p:sldMasterIdLst>
  <p:notesMasterIdLst>
    <p:notesMasterId r:id="rId56"/>
  </p:notesMasterIdLst>
  <p:sldIdLst>
    <p:sldId id="312" r:id="rId4"/>
    <p:sldId id="313" r:id="rId5"/>
    <p:sldId id="314" r:id="rId6"/>
    <p:sldId id="257" r:id="rId7"/>
    <p:sldId id="309" r:id="rId8"/>
    <p:sldId id="259" r:id="rId9"/>
    <p:sldId id="260" r:id="rId10"/>
    <p:sldId id="261" r:id="rId11"/>
    <p:sldId id="262" r:id="rId12"/>
    <p:sldId id="263" r:id="rId13"/>
    <p:sldId id="264" r:id="rId14"/>
    <p:sldId id="265" r:id="rId15"/>
    <p:sldId id="267" r:id="rId16"/>
    <p:sldId id="310" r:id="rId17"/>
    <p:sldId id="266"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07" r:id="rId47"/>
    <p:sldId id="298" r:id="rId48"/>
    <p:sldId id="299" r:id="rId49"/>
    <p:sldId id="301" r:id="rId50"/>
    <p:sldId id="303" r:id="rId51"/>
    <p:sldId id="302" r:id="rId52"/>
    <p:sldId id="304" r:id="rId53"/>
    <p:sldId id="306" r:id="rId54"/>
    <p:sldId id="308"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Unicode MS" pitchFamily="34" charset="-128"/>
        <a:ea typeface="+mn-ea"/>
        <a:cs typeface="+mn-cs"/>
      </a:defRPr>
    </a:lvl1pPr>
    <a:lvl2pPr marL="457200" algn="l" rtl="0" eaLnBrk="0" fontAlgn="base" hangingPunct="0">
      <a:spcBef>
        <a:spcPct val="0"/>
      </a:spcBef>
      <a:spcAft>
        <a:spcPct val="0"/>
      </a:spcAft>
      <a:defRPr kern="1200">
        <a:solidFill>
          <a:schemeClr val="tx1"/>
        </a:solidFill>
        <a:latin typeface="Arial Unicode MS" pitchFamily="34" charset="-128"/>
        <a:ea typeface="+mn-ea"/>
        <a:cs typeface="+mn-cs"/>
      </a:defRPr>
    </a:lvl2pPr>
    <a:lvl3pPr marL="914400" algn="l" rtl="0" eaLnBrk="0" fontAlgn="base" hangingPunct="0">
      <a:spcBef>
        <a:spcPct val="0"/>
      </a:spcBef>
      <a:spcAft>
        <a:spcPct val="0"/>
      </a:spcAft>
      <a:defRPr kern="1200">
        <a:solidFill>
          <a:schemeClr val="tx1"/>
        </a:solidFill>
        <a:latin typeface="Arial Unicode MS" pitchFamily="34" charset="-128"/>
        <a:ea typeface="+mn-ea"/>
        <a:cs typeface="+mn-cs"/>
      </a:defRPr>
    </a:lvl3pPr>
    <a:lvl4pPr marL="1371600" algn="l" rtl="0" eaLnBrk="0" fontAlgn="base" hangingPunct="0">
      <a:spcBef>
        <a:spcPct val="0"/>
      </a:spcBef>
      <a:spcAft>
        <a:spcPct val="0"/>
      </a:spcAft>
      <a:defRPr kern="1200">
        <a:solidFill>
          <a:schemeClr val="tx1"/>
        </a:solidFill>
        <a:latin typeface="Arial Unicode MS" pitchFamily="34" charset="-128"/>
        <a:ea typeface="+mn-ea"/>
        <a:cs typeface="+mn-cs"/>
      </a:defRPr>
    </a:lvl4pPr>
    <a:lvl5pPr marL="1828800" algn="l" rtl="0" eaLnBrk="0" fontAlgn="base" hangingPunct="0">
      <a:spcBef>
        <a:spcPct val="0"/>
      </a:spcBef>
      <a:spcAft>
        <a:spcPct val="0"/>
      </a:spcAft>
      <a:defRPr kern="1200">
        <a:solidFill>
          <a:schemeClr val="tx1"/>
        </a:solidFill>
        <a:latin typeface="Arial Unicode MS" pitchFamily="34" charset="-128"/>
        <a:ea typeface="+mn-ea"/>
        <a:cs typeface="+mn-cs"/>
      </a:defRPr>
    </a:lvl5pPr>
    <a:lvl6pPr marL="2286000" algn="l" defTabSz="914400" rtl="0" eaLnBrk="1" latinLnBrk="0" hangingPunct="1">
      <a:defRPr kern="1200">
        <a:solidFill>
          <a:schemeClr val="tx1"/>
        </a:solidFill>
        <a:latin typeface="Arial Unicode MS" pitchFamily="34" charset="-128"/>
        <a:ea typeface="+mn-ea"/>
        <a:cs typeface="+mn-cs"/>
      </a:defRPr>
    </a:lvl6pPr>
    <a:lvl7pPr marL="2743200" algn="l" defTabSz="914400" rtl="0" eaLnBrk="1" latinLnBrk="0" hangingPunct="1">
      <a:defRPr kern="1200">
        <a:solidFill>
          <a:schemeClr val="tx1"/>
        </a:solidFill>
        <a:latin typeface="Arial Unicode MS" pitchFamily="34" charset="-128"/>
        <a:ea typeface="+mn-ea"/>
        <a:cs typeface="+mn-cs"/>
      </a:defRPr>
    </a:lvl7pPr>
    <a:lvl8pPr marL="3200400" algn="l" defTabSz="914400" rtl="0" eaLnBrk="1" latinLnBrk="0" hangingPunct="1">
      <a:defRPr kern="1200">
        <a:solidFill>
          <a:schemeClr val="tx1"/>
        </a:solidFill>
        <a:latin typeface="Arial Unicode MS" pitchFamily="34" charset="-128"/>
        <a:ea typeface="+mn-ea"/>
        <a:cs typeface="+mn-cs"/>
      </a:defRPr>
    </a:lvl8pPr>
    <a:lvl9pPr marL="3657600" algn="l" defTabSz="914400" rtl="0" eaLnBrk="1" latinLnBrk="0" hangingPunct="1">
      <a:defRPr kern="1200">
        <a:solidFill>
          <a:schemeClr val="tx1"/>
        </a:solidFill>
        <a:latin typeface="Arial Unicode MS" pitchFamily="34" charset="-128"/>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4676" autoAdjust="0"/>
  </p:normalViewPr>
  <p:slideViewPr>
    <p:cSldViewPr>
      <p:cViewPr>
        <p:scale>
          <a:sx n="79" d="100"/>
          <a:sy n="79" d="100"/>
        </p:scale>
        <p:origin x="-2544" y="-774"/>
      </p:cViewPr>
      <p:guideLst>
        <p:guide orient="horz" pos="2976"/>
        <p:guide pos="11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C85374-5465-4840-8F79-91E29152EDD0}" type="slidenum">
              <a:rPr lang="en-US"/>
              <a:pPr/>
              <a:t>‹#›</a:t>
            </a:fld>
            <a:endParaRPr lang="en-US"/>
          </a:p>
        </p:txBody>
      </p:sp>
    </p:spTree>
    <p:extLst>
      <p:ext uri="{BB962C8B-B14F-4D97-AF65-F5344CB8AC3E}">
        <p14:creationId xmlns:p14="http://schemas.microsoft.com/office/powerpoint/2010/main" val="2356803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D7E8AB-54B7-4B4B-8A68-3F4EDD44A7C8}" type="slidenum">
              <a:rPr lang="el-GR">
                <a:solidFill>
                  <a:prstClr val="black"/>
                </a:solidFill>
                <a:cs typeface="Arial" charset="0"/>
              </a:rPr>
              <a:pPr>
                <a:defRPr/>
              </a:pPr>
              <a:t>1</a:t>
            </a:fld>
            <a:endParaRPr lang="el-GR">
              <a:solidFill>
                <a:prstClr val="black"/>
              </a:solidFill>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E26EAA-23B9-4D40-A7F0-C94D52A49BA6}" type="slidenum">
              <a:rPr lang="el-GR">
                <a:solidFill>
                  <a:prstClr val="black"/>
                </a:solidFill>
                <a:cs typeface="Arial" charset="0"/>
              </a:rPr>
              <a:pPr>
                <a:defRPr/>
              </a:pPr>
              <a:t>2</a:t>
            </a:fld>
            <a:endParaRPr lang="el-GR">
              <a:solidFill>
                <a:prstClr val="black"/>
              </a:solidFill>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E21D40-69A3-4BE8-A097-6F80CE983272}" type="slidenum">
              <a:rPr lang="el-GR">
                <a:solidFill>
                  <a:prstClr val="black"/>
                </a:solidFill>
                <a:cs typeface="Arial" charset="0"/>
              </a:rPr>
              <a:pPr>
                <a:defRPr/>
              </a:pPr>
              <a:t>3</a:t>
            </a:fld>
            <a:endParaRPr lang="el-GR">
              <a:solidFill>
                <a:prstClr val="black"/>
              </a:solidFill>
              <a:cs typeface="Arial" charset="0"/>
            </a:endParaRPr>
          </a:p>
        </p:txBody>
      </p:sp>
    </p:spTree>
    <p:extLst>
      <p:ext uri="{BB962C8B-B14F-4D97-AF65-F5344CB8AC3E}">
        <p14:creationId xmlns:p14="http://schemas.microsoft.com/office/powerpoint/2010/main" val="371404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7987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79876"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79877"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79878" name="Rectangle 6"/>
          <p:cNvSpPr>
            <a:spLocks noGrp="1" noChangeArrowheads="1"/>
          </p:cNvSpPr>
          <p:nvPr>
            <p:ph type="sldNum" sz="quarter" idx="4"/>
          </p:nvPr>
        </p:nvSpPr>
        <p:spPr>
          <a:xfrm>
            <a:off x="6553200" y="6248400"/>
            <a:ext cx="1905000" cy="457200"/>
          </a:xfrm>
        </p:spPr>
        <p:txBody>
          <a:bodyPr/>
          <a:lstStyle>
            <a:lvl1pPr>
              <a:defRPr/>
            </a:lvl1pPr>
          </a:lstStyle>
          <a:p>
            <a:fld id="{3B433A14-6980-4127-8256-3D9793DA1396}" type="slidenum">
              <a:rPr lang="en-US"/>
              <a:pPr/>
              <a:t>‹#›</a:t>
            </a:fld>
            <a:endParaRPr lang="en-US"/>
          </a:p>
        </p:txBody>
      </p:sp>
      <p:sp>
        <p:nvSpPr>
          <p:cNvPr id="79879"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l-GR" sz="240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78DE57-249C-4676-A853-022C58F05D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AAC39A-A816-415A-9273-B3804A045C5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7522" name="Rectangle 2"/>
          <p:cNvSpPr>
            <a:spLocks noGrp="1" noChangeArrowheads="1"/>
          </p:cNvSpPr>
          <p:nvPr>
            <p:ph type="dt" sz="half" idx="2"/>
          </p:nvPr>
        </p:nvSpPr>
        <p:spPr>
          <a:xfrm>
            <a:off x="152400" y="6248400"/>
            <a:ext cx="1905000" cy="457200"/>
          </a:xfrm>
        </p:spPr>
        <p:txBody>
          <a:bodyPr/>
          <a:lstStyle>
            <a:lvl1pPr eaLnBrk="1" hangingPunct="1">
              <a:defRPr/>
            </a:lvl1pPr>
          </a:lstStyle>
          <a:p>
            <a:endParaRPr lang="en-US"/>
          </a:p>
        </p:txBody>
      </p:sp>
      <p:sp>
        <p:nvSpPr>
          <p:cNvPr id="107523" name="Rectangle 3"/>
          <p:cNvSpPr>
            <a:spLocks noGrp="1" noChangeArrowheads="1"/>
          </p:cNvSpPr>
          <p:nvPr>
            <p:ph type="ftr" sz="quarter" idx="3"/>
          </p:nvPr>
        </p:nvSpPr>
        <p:spPr>
          <a:xfrm>
            <a:off x="2133600" y="6248400"/>
            <a:ext cx="4876800" cy="457200"/>
          </a:xfrm>
        </p:spPr>
        <p:txBody>
          <a:bodyPr/>
          <a:lstStyle>
            <a:lvl1pPr eaLnBrk="1" hangingPunct="1">
              <a:defRPr/>
            </a:lvl1pPr>
          </a:lstStyle>
          <a:p>
            <a:endParaRPr lang="en-US"/>
          </a:p>
        </p:txBody>
      </p:sp>
      <p:sp>
        <p:nvSpPr>
          <p:cNvPr id="107524" name="Rectangle 4"/>
          <p:cNvSpPr>
            <a:spLocks noGrp="1" noChangeArrowheads="1"/>
          </p:cNvSpPr>
          <p:nvPr>
            <p:ph type="sldNum" sz="quarter" idx="4"/>
          </p:nvPr>
        </p:nvSpPr>
        <p:spPr>
          <a:xfrm>
            <a:off x="7086600" y="6248400"/>
            <a:ext cx="1905000" cy="457200"/>
          </a:xfrm>
        </p:spPr>
        <p:txBody>
          <a:bodyPr/>
          <a:lstStyle>
            <a:lvl1pPr eaLnBrk="1" hangingPunct="1">
              <a:defRPr/>
            </a:lvl1pPr>
          </a:lstStyle>
          <a:p>
            <a:fld id="{7162EEC4-82A0-4E57-83A5-BBAC37E48727}" type="slidenum">
              <a:rPr lang="en-US"/>
              <a:pPr/>
              <a:t>‹#›</a:t>
            </a:fld>
            <a:endParaRPr lang="en-US"/>
          </a:p>
        </p:txBody>
      </p:sp>
      <p:sp>
        <p:nvSpPr>
          <p:cNvPr id="107525" name="Rectangle 5"/>
          <p:cNvSpPr>
            <a:spLocks noGrp="1" noChangeArrowheads="1"/>
          </p:cNvSpPr>
          <p:nvPr>
            <p:ph type="subTitle" idx="1"/>
          </p:nvPr>
        </p:nvSpPr>
        <p:spPr>
          <a:xfrm>
            <a:off x="1371600" y="3886200"/>
            <a:ext cx="6400800" cy="1752600"/>
          </a:xfrm>
        </p:spPr>
        <p:txBody>
          <a:bodyPr/>
          <a:lstStyle>
            <a:lvl1pPr marL="0" indent="0" algn="ctr">
              <a:buFont typeface="Arial Unicode MS" pitchFamily="34" charset="-128"/>
              <a:buNone/>
              <a:defRPr/>
            </a:lvl1pPr>
          </a:lstStyle>
          <a:p>
            <a:r>
              <a:rPr lang="en-US"/>
              <a:t>Κάντε κλικ για να επεξεργαστείτε τον υπότιτλο του υποδείγματος</a:t>
            </a:r>
          </a:p>
        </p:txBody>
      </p:sp>
      <p:grpSp>
        <p:nvGrpSpPr>
          <p:cNvPr id="107526" name="Group 6"/>
          <p:cNvGrpSpPr>
            <a:grpSpLocks/>
          </p:cNvGrpSpPr>
          <p:nvPr/>
        </p:nvGrpSpPr>
        <p:grpSpPr bwMode="auto">
          <a:xfrm>
            <a:off x="457200" y="2362200"/>
            <a:ext cx="8305800" cy="1295400"/>
            <a:chOff x="288" y="192"/>
            <a:chExt cx="5232" cy="816"/>
          </a:xfrm>
        </p:grpSpPr>
        <p:sp>
          <p:nvSpPr>
            <p:cNvPr id="107527"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w="9525">
              <a:noFill/>
              <a:round/>
              <a:headEnd/>
              <a:tailEnd/>
            </a:ln>
            <a:effectLst>
              <a:outerShdw dist="117088" dir="4648272" algn="ctr" rotWithShape="0">
                <a:schemeClr val="bg2">
                  <a:alpha val="50000"/>
                </a:schemeClr>
              </a:outerShdw>
            </a:effectLst>
          </p:spPr>
          <p:txBody>
            <a:bodyPr wrap="none" anchor="ctr"/>
            <a:lstStyle/>
            <a:p>
              <a:endParaRPr lang="en-US"/>
            </a:p>
          </p:txBody>
        </p:sp>
        <p:sp>
          <p:nvSpPr>
            <p:cNvPr id="107528"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endParaRPr lang="en-US"/>
            </a:p>
          </p:txBody>
        </p:sp>
        <p:sp>
          <p:nvSpPr>
            <p:cNvPr id="107529" name="Freeform 9"/>
            <p:cNvSpPr>
              <a:spLocks/>
            </p:cNvSpPr>
            <p:nvPr/>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endParaRPr lang="en-US"/>
            </a:p>
          </p:txBody>
        </p:sp>
        <p:sp>
          <p:nvSpPr>
            <p:cNvPr id="107530" name="Freeform 10"/>
            <p:cNvSpPr>
              <a:spLocks/>
            </p:cNvSpPr>
            <p:nvPr/>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endParaRPr lang="en-US"/>
            </a:p>
          </p:txBody>
        </p:sp>
        <p:sp>
          <p:nvSpPr>
            <p:cNvPr id="107531" name="Freeform 11"/>
            <p:cNvSpPr>
              <a:spLocks/>
            </p:cNvSpPr>
            <p:nvPr/>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endParaRPr lang="en-US"/>
            </a:p>
          </p:txBody>
        </p:sp>
      </p:grpSp>
      <p:sp>
        <p:nvSpPr>
          <p:cNvPr id="107532" name="Rectangle 12"/>
          <p:cNvSpPr>
            <a:spLocks noGrp="1" noChangeArrowheads="1"/>
          </p:cNvSpPr>
          <p:nvPr>
            <p:ph type="ctrTitle" sz="quarter"/>
          </p:nvPr>
        </p:nvSpPr>
        <p:spPr>
          <a:xfrm>
            <a:off x="685800" y="2438400"/>
            <a:ext cx="7772400" cy="1143000"/>
          </a:xfrm>
        </p:spPr>
        <p:txBody>
          <a:bodyPr/>
          <a:lstStyle>
            <a:lvl1pPr>
              <a:defRPr/>
            </a:lvl1pPr>
          </a:lstStyle>
          <a:p>
            <a:r>
              <a:rPr lang="en-US"/>
              <a:t>Κάντε κλικ για να επεξεργαστείτε τον τίτλο</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DABAB8-ED6E-41B7-8D7C-1B81EEA2F57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9D8A56-A36E-4423-968D-AE7C917B8BB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BCEB75-2125-4783-8BB6-F6DA791C83E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E82BE1-9751-4DE4-BA7C-4EAD1E97FCD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8832C3-E724-4F3C-8C00-EE30C70AD72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B24957A-2827-4CE9-BEFB-43E31766E95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A8F350-501A-4F97-8CE2-8926C2D35CA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E8C3B1-B393-4C05-90F3-CE0693D49DC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C717BC-FE1F-4C24-A6D8-E9C6E496262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3FC1D9-1C6F-48A2-A481-16DA81C8D61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6B9BE9-F8FB-4DAB-8504-54D726C021E1}"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2678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303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5410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52376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84543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6818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570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832DCA-1507-4CBD-85CA-4A6FAA252747}"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77413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81537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984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15/9/2015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5855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8C64C-EAD7-4187-A949-00BFF5C36FA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3BB7CBE-832F-4CC5-8613-DEA479EAF26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C0EA488-DDCD-4E58-A04B-EE471885879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A5820CA-16CE-4CA0-9A18-6F456B1CFB2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E04CEB-9F73-48B5-BE35-7574B7EA4ED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97695E-2832-468A-B227-866763B214E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885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l-GR" sz="2400"/>
          </a:p>
        </p:txBody>
      </p:sp>
      <p:sp>
        <p:nvSpPr>
          <p:cNvPr id="788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7885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7885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7885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EBD5E231-895E-46A5-9E1A-9672940B6D5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ft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Unicode MS" pitchFamily="34" charset="-128"/>
        </a:defRPr>
      </a:lvl2pPr>
      <a:lvl3pPr algn="l" rtl="0" fontAlgn="base">
        <a:spcBef>
          <a:spcPct val="0"/>
        </a:spcBef>
        <a:spcAft>
          <a:spcPct val="0"/>
        </a:spcAft>
        <a:defRPr sz="3800">
          <a:solidFill>
            <a:schemeClr val="tx2"/>
          </a:solidFill>
          <a:latin typeface="Arial Unicode MS" pitchFamily="34" charset="-128"/>
        </a:defRPr>
      </a:lvl3pPr>
      <a:lvl4pPr algn="l" rtl="0" fontAlgn="base">
        <a:spcBef>
          <a:spcPct val="0"/>
        </a:spcBef>
        <a:spcAft>
          <a:spcPct val="0"/>
        </a:spcAft>
        <a:defRPr sz="3800">
          <a:solidFill>
            <a:schemeClr val="tx2"/>
          </a:solidFill>
          <a:latin typeface="Arial Unicode MS" pitchFamily="34" charset="-128"/>
        </a:defRPr>
      </a:lvl4pPr>
      <a:lvl5pPr algn="l" rtl="0" fontAlgn="base">
        <a:spcBef>
          <a:spcPct val="0"/>
        </a:spcBef>
        <a:spcAft>
          <a:spcPct val="0"/>
        </a:spcAft>
        <a:defRPr sz="3800">
          <a:solidFill>
            <a:schemeClr val="tx2"/>
          </a:solidFill>
          <a:latin typeface="Arial Unicode MS" pitchFamily="34" charset="-128"/>
        </a:defRPr>
      </a:lvl5pPr>
      <a:lvl6pPr marL="457200" algn="l" rtl="0" fontAlgn="base">
        <a:spcBef>
          <a:spcPct val="0"/>
        </a:spcBef>
        <a:spcAft>
          <a:spcPct val="0"/>
        </a:spcAft>
        <a:defRPr sz="3800">
          <a:solidFill>
            <a:schemeClr val="tx2"/>
          </a:solidFill>
          <a:latin typeface="Arial Unicode MS" pitchFamily="34" charset="-128"/>
        </a:defRPr>
      </a:lvl6pPr>
      <a:lvl7pPr marL="914400" algn="l" rtl="0" fontAlgn="base">
        <a:spcBef>
          <a:spcPct val="0"/>
        </a:spcBef>
        <a:spcAft>
          <a:spcPct val="0"/>
        </a:spcAft>
        <a:defRPr sz="3800">
          <a:solidFill>
            <a:schemeClr val="tx2"/>
          </a:solidFill>
          <a:latin typeface="Arial Unicode MS" pitchFamily="34" charset="-128"/>
        </a:defRPr>
      </a:lvl7pPr>
      <a:lvl8pPr marL="1371600" algn="l" rtl="0" fontAlgn="base">
        <a:spcBef>
          <a:spcPct val="0"/>
        </a:spcBef>
        <a:spcAft>
          <a:spcPct val="0"/>
        </a:spcAft>
        <a:defRPr sz="3800">
          <a:solidFill>
            <a:schemeClr val="tx2"/>
          </a:solidFill>
          <a:latin typeface="Arial Unicode MS" pitchFamily="34" charset="-128"/>
        </a:defRPr>
      </a:lvl8pPr>
      <a:lvl9pPr marL="1828800" algn="l" rtl="0" fontAlgn="base">
        <a:spcBef>
          <a:spcPct val="0"/>
        </a:spcBef>
        <a:spcAft>
          <a:spcPct val="0"/>
        </a:spcAft>
        <a:defRPr sz="3800">
          <a:solidFill>
            <a:schemeClr val="tx2"/>
          </a:solidFill>
          <a:latin typeface="Arial Unicode MS" pitchFamily="34" charset="-128"/>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457200" y="304800"/>
            <a:ext cx="8305800" cy="1295400"/>
            <a:chOff x="288" y="192"/>
            <a:chExt cx="5232" cy="816"/>
          </a:xfrm>
        </p:grpSpPr>
        <p:sp>
          <p:nvSpPr>
            <p:cNvPr id="106499"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w="9525">
              <a:noFill/>
              <a:round/>
              <a:headEnd/>
              <a:tailEnd/>
            </a:ln>
            <a:effectLst>
              <a:outerShdw dist="117088" dir="4648272" algn="ctr" rotWithShape="0">
                <a:schemeClr val="bg2">
                  <a:alpha val="50000"/>
                </a:schemeClr>
              </a:outerShdw>
            </a:effectLst>
          </p:spPr>
          <p:txBody>
            <a:bodyPr wrap="none" anchor="ctr"/>
            <a:lstStyle/>
            <a:p>
              <a:endParaRPr lang="en-US"/>
            </a:p>
          </p:txBody>
        </p:sp>
        <p:sp>
          <p:nvSpPr>
            <p:cNvPr id="106500"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w="9525">
              <a:noFill/>
              <a:round/>
              <a:headEnd/>
              <a:tailEnd/>
            </a:ln>
            <a:effectLst/>
          </p:spPr>
          <p:txBody>
            <a:bodyPr wrap="none" anchor="ctr"/>
            <a:lstStyle/>
            <a:p>
              <a:endParaRPr lang="en-US"/>
            </a:p>
          </p:txBody>
        </p:sp>
        <p:sp>
          <p:nvSpPr>
            <p:cNvPr id="106501" name="Freeform 5"/>
            <p:cNvSpPr>
              <a:spLocks/>
            </p:cNvSpPr>
            <p:nvPr/>
          </p:nvSpPr>
          <p:spPr bwMode="auto">
            <a:xfrm>
              <a:off x="456" y="245"/>
              <a:ext cx="4896" cy="124"/>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w="9525">
              <a:noFill/>
              <a:round/>
              <a:headEnd/>
              <a:tailEnd/>
            </a:ln>
          </p:spPr>
          <p:txBody>
            <a:bodyPr wrap="none" anchor="ctr"/>
            <a:lstStyle/>
            <a:p>
              <a:endParaRPr lang="en-US"/>
            </a:p>
          </p:txBody>
        </p:sp>
        <p:sp>
          <p:nvSpPr>
            <p:cNvPr id="106502" name="Freeform 6"/>
            <p:cNvSpPr>
              <a:spLocks/>
            </p:cNvSpPr>
            <p:nvPr/>
          </p:nvSpPr>
          <p:spPr bwMode="auto">
            <a:xfrm>
              <a:off x="450" y="342"/>
              <a:ext cx="4902" cy="98"/>
            </a:xfrm>
            <a:custGeom>
              <a:avLst/>
              <a:gdLst/>
              <a:ahLst/>
              <a:cxnLst>
                <a:cxn ang="0">
                  <a:pos x="6" y="0"/>
                </a:cxn>
                <a:cxn ang="0">
                  <a:pos x="136" y="98"/>
                </a:cxn>
                <a:cxn ang="0">
                  <a:pos x="4770" y="84"/>
                </a:cxn>
                <a:cxn ang="0">
                  <a:pos x="4902" y="6"/>
                </a:cxn>
                <a:cxn ang="0">
                  <a:pos x="6" y="0"/>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w="9525">
              <a:noFill/>
              <a:round/>
              <a:headEnd/>
              <a:tailEnd/>
            </a:ln>
          </p:spPr>
          <p:txBody>
            <a:bodyPr wrap="none" anchor="ctr"/>
            <a:lstStyle/>
            <a:p>
              <a:endParaRPr lang="en-US"/>
            </a:p>
          </p:txBody>
        </p:sp>
        <p:sp>
          <p:nvSpPr>
            <p:cNvPr id="106503" name="Freeform 7"/>
            <p:cNvSpPr>
              <a:spLocks/>
            </p:cNvSpPr>
            <p:nvPr/>
          </p:nvSpPr>
          <p:spPr bwMode="auto">
            <a:xfrm flipV="1">
              <a:off x="408" y="672"/>
              <a:ext cx="4989" cy="288"/>
            </a:xfrm>
            <a:custGeom>
              <a:avLst/>
              <a:gdLst/>
              <a:ahLst/>
              <a:cxnLst>
                <a:cxn ang="0">
                  <a:pos x="0" y="139"/>
                </a:cxn>
                <a:cxn ang="0">
                  <a:pos x="244" y="0"/>
                </a:cxn>
                <a:cxn ang="0">
                  <a:pos x="4712" y="0"/>
                </a:cxn>
                <a:cxn ang="0">
                  <a:pos x="4952" y="144"/>
                </a:cxn>
                <a:cxn ang="0">
                  <a:pos x="0" y="13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w="9525">
              <a:noFill/>
              <a:round/>
              <a:headEnd/>
              <a:tailEnd/>
            </a:ln>
          </p:spPr>
          <p:txBody>
            <a:bodyPr wrap="none" anchor="ctr"/>
            <a:lstStyle/>
            <a:p>
              <a:endParaRPr lang="en-US"/>
            </a:p>
          </p:txBody>
        </p:sp>
      </p:grpSp>
      <p:sp>
        <p:nvSpPr>
          <p:cNvPr id="106504" name="Rectangle 8"/>
          <p:cNvSpPr>
            <a:spLocks noGrp="1" noChangeArrowheads="1"/>
          </p:cNvSpPr>
          <p:nvPr>
            <p:ph type="title"/>
          </p:nvPr>
        </p:nvSpPr>
        <p:spPr bwMode="auto">
          <a:xfrm>
            <a:off x="685800" y="3683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να επεξεργαστείτε τον τίτλο</a:t>
            </a:r>
          </a:p>
        </p:txBody>
      </p:sp>
      <p:sp>
        <p:nvSpPr>
          <p:cNvPr id="106505" name="Rectangle 9"/>
          <p:cNvSpPr>
            <a:spLocks noGrp="1" noChangeArrowheads="1"/>
          </p:cNvSpPr>
          <p:nvPr>
            <p:ph type="body" idx="1"/>
          </p:nvPr>
        </p:nvSpPr>
        <p:spPr bwMode="auto">
          <a:xfrm>
            <a:off x="457200" y="18288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06506" name="Rectangle 10"/>
          <p:cNvSpPr>
            <a:spLocks noGrp="1" noChangeArrowheads="1"/>
          </p:cNvSpPr>
          <p:nvPr>
            <p:ph type="dt" sz="half" idx="2"/>
          </p:nvPr>
        </p:nvSpPr>
        <p:spPr bwMode="auto">
          <a:xfrm>
            <a:off x="533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Arial Unicode MS" pitchFamily="34" charset="-128"/>
                <a:cs typeface="Arial Unicode MS" pitchFamily="34" charset="-128"/>
              </a:defRPr>
            </a:lvl1pPr>
          </a:lstStyle>
          <a:p>
            <a:endParaRPr lang="en-US"/>
          </a:p>
        </p:txBody>
      </p:sp>
      <p:sp>
        <p:nvSpPr>
          <p:cNvPr id="106507" name="Rectangle 11"/>
          <p:cNvSpPr>
            <a:spLocks noGrp="1" noChangeArrowheads="1"/>
          </p:cNvSpPr>
          <p:nvPr>
            <p:ph type="ftr" sz="quarter" idx="3"/>
          </p:nvPr>
        </p:nvSpPr>
        <p:spPr bwMode="auto">
          <a:xfrm>
            <a:off x="2590800" y="6324600"/>
            <a:ext cx="381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Arial Unicode MS" pitchFamily="34" charset="-128"/>
                <a:cs typeface="Arial Unicode MS" pitchFamily="34" charset="-128"/>
              </a:defRPr>
            </a:lvl1pPr>
          </a:lstStyle>
          <a:p>
            <a:endParaRPr lang="en-US"/>
          </a:p>
        </p:txBody>
      </p:sp>
      <p:sp>
        <p:nvSpPr>
          <p:cNvPr id="106508" name="Rectangle 12"/>
          <p:cNvSpPr>
            <a:spLocks noGrp="1" noChangeArrowheads="1"/>
          </p:cNvSpPr>
          <p:nvPr>
            <p:ph type="sldNum" sz="quarter" idx="4"/>
          </p:nvPr>
        </p:nvSpPr>
        <p:spPr bwMode="auto">
          <a:xfrm>
            <a:off x="6477000" y="6324600"/>
            <a:ext cx="228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accent1"/>
                </a:solidFill>
                <a:ea typeface="Arial Unicode MS" pitchFamily="34" charset="-128"/>
                <a:cs typeface="Arial Unicode MS" pitchFamily="34" charset="-128"/>
              </a:defRPr>
            </a:lvl1pPr>
          </a:lstStyle>
          <a:p>
            <a:fld id="{2C1C1088-1EC4-470C-B657-6BA157C3611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Unicode MS" pitchFamily="34" charset="-128"/>
        </a:defRPr>
      </a:lvl2pPr>
      <a:lvl3pPr algn="ctr" rtl="0" fontAlgn="base">
        <a:spcBef>
          <a:spcPct val="0"/>
        </a:spcBef>
        <a:spcAft>
          <a:spcPct val="0"/>
        </a:spcAft>
        <a:defRPr sz="4400">
          <a:solidFill>
            <a:schemeClr val="tx2"/>
          </a:solidFill>
          <a:latin typeface="Arial Unicode MS" pitchFamily="34" charset="-128"/>
        </a:defRPr>
      </a:lvl3pPr>
      <a:lvl4pPr algn="ctr" rtl="0" fontAlgn="base">
        <a:spcBef>
          <a:spcPct val="0"/>
        </a:spcBef>
        <a:spcAft>
          <a:spcPct val="0"/>
        </a:spcAft>
        <a:defRPr sz="4400">
          <a:solidFill>
            <a:schemeClr val="tx2"/>
          </a:solidFill>
          <a:latin typeface="Arial Unicode MS" pitchFamily="34" charset="-128"/>
        </a:defRPr>
      </a:lvl4pPr>
      <a:lvl5pPr algn="ctr" rtl="0" fontAlgn="base">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fontAlgn="base">
        <a:spcBef>
          <a:spcPct val="20000"/>
        </a:spcBef>
        <a:spcAft>
          <a:spcPct val="0"/>
        </a:spcAft>
        <a:buClr>
          <a:schemeClr val="folHlink"/>
        </a:buClr>
        <a:buSzPct val="120000"/>
        <a:buFont typeface="Arial Unicode MS" pitchFamily="34" charset="-128"/>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folHlink"/>
        </a:buClr>
        <a:buFont typeface="Arial Unicode MS" pitchFamily="34" charset="-128"/>
        <a:buChar char="•"/>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folHlink"/>
        </a:buClr>
        <a:buFont typeface="Arial Unicode MS" pitchFamily="34" charset="-128"/>
        <a:buChar char="•"/>
        <a:defRPr sz="2000">
          <a:solidFill>
            <a:schemeClr val="tx1"/>
          </a:solidFill>
          <a:latin typeface="+mn-lt"/>
        </a:defRPr>
      </a:lvl5pPr>
      <a:lvl6pPr marL="2514600" indent="-228600" algn="l" rtl="0" fontAlgn="base">
        <a:spcBef>
          <a:spcPct val="20000"/>
        </a:spcBef>
        <a:spcAft>
          <a:spcPct val="0"/>
        </a:spcAft>
        <a:buClr>
          <a:schemeClr val="folHlink"/>
        </a:buClr>
        <a:buFont typeface="Arial Unicode MS" pitchFamily="34" charset="-128"/>
        <a:buChar char="•"/>
        <a:defRPr sz="2000">
          <a:solidFill>
            <a:schemeClr val="tx1"/>
          </a:solidFill>
          <a:latin typeface="+mn-lt"/>
        </a:defRPr>
      </a:lvl6pPr>
      <a:lvl7pPr marL="2971800" indent="-228600" algn="l" rtl="0" fontAlgn="base">
        <a:spcBef>
          <a:spcPct val="20000"/>
        </a:spcBef>
        <a:spcAft>
          <a:spcPct val="0"/>
        </a:spcAft>
        <a:buClr>
          <a:schemeClr val="folHlink"/>
        </a:buClr>
        <a:buFont typeface="Arial Unicode MS" pitchFamily="34" charset="-128"/>
        <a:buChar char="•"/>
        <a:defRPr sz="2000">
          <a:solidFill>
            <a:schemeClr val="tx1"/>
          </a:solidFill>
          <a:latin typeface="+mn-lt"/>
        </a:defRPr>
      </a:lvl7pPr>
      <a:lvl8pPr marL="3429000" indent="-228600" algn="l" rtl="0" fontAlgn="base">
        <a:spcBef>
          <a:spcPct val="20000"/>
        </a:spcBef>
        <a:spcAft>
          <a:spcPct val="0"/>
        </a:spcAft>
        <a:buClr>
          <a:schemeClr val="folHlink"/>
        </a:buClr>
        <a:buFont typeface="Arial Unicode MS" pitchFamily="34" charset="-128"/>
        <a:buChar char="•"/>
        <a:defRPr sz="2000">
          <a:solidFill>
            <a:schemeClr val="tx1"/>
          </a:solidFill>
          <a:latin typeface="+mn-lt"/>
        </a:defRPr>
      </a:lvl8pPr>
      <a:lvl9pPr marL="3886200" indent="-228600" algn="l" rtl="0" fontAlgn="base">
        <a:spcBef>
          <a:spcPct val="20000"/>
        </a:spcBef>
        <a:spcAft>
          <a:spcPct val="0"/>
        </a:spcAft>
        <a:buClr>
          <a:schemeClr val="folHlink"/>
        </a:buClr>
        <a:buFont typeface="Arial Unicode MS" pitchFamily="34" charset="-128"/>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B4075A2-49F6-490C-B511-9BC6A807BBB7}" type="datetimeFigureOut">
              <a:rPr lang="el-GR" smtClean="0">
                <a:solidFill>
                  <a:prstClr val="black">
                    <a:tint val="75000"/>
                  </a:prstClr>
                </a:solidFill>
                <a:latin typeface="Calibri"/>
                <a:ea typeface="ヒラギノ角ゴ Pro W3" pitchFamily="80" charset="-128"/>
              </a:rPr>
              <a:pPr eaLnBrk="1" fontAlgn="auto" hangingPunct="1">
                <a:spcBef>
                  <a:spcPts val="0"/>
                </a:spcBef>
                <a:spcAft>
                  <a:spcPts val="0"/>
                </a:spcAft>
              </a:pPr>
              <a:t>15/9/2015</a:t>
            </a:fld>
            <a:endParaRPr lang="el-GR">
              <a:solidFill>
                <a:prstClr val="black">
                  <a:tint val="75000"/>
                </a:prstClr>
              </a:solidFill>
              <a:latin typeface="Calibri"/>
              <a:ea typeface="ヒラギノ角ゴ Pro W3" pitchFamily="80" charset="-128"/>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l-GR">
              <a:solidFill>
                <a:prstClr val="black">
                  <a:tint val="75000"/>
                </a:prstClr>
              </a:solidFill>
              <a:latin typeface="Calibri"/>
              <a:ea typeface="ヒラギノ角ゴ Pro W3" pitchFamily="80" charset="-128"/>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F6035E5-C53F-4350-8D1F-6D86FE5EE4C9}" type="slidenum">
              <a:rPr lang="el-GR" smtClean="0">
                <a:solidFill>
                  <a:prstClr val="black">
                    <a:tint val="75000"/>
                  </a:prstClr>
                </a:solidFill>
                <a:latin typeface="Calibri"/>
                <a:ea typeface="ヒラギノ角ゴ Pro W3" pitchFamily="80" charset="-128"/>
              </a:rPr>
              <a:pPr eaLnBrk="1" fontAlgn="auto" hangingPunct="1">
                <a:spcBef>
                  <a:spcPts val="0"/>
                </a:spcBef>
                <a:spcAft>
                  <a:spcPts val="0"/>
                </a:spcAft>
              </a:pPr>
              <a:t>‹#›</a:t>
            </a:fld>
            <a:endParaRPr lang="el-GR">
              <a:solidFill>
                <a:prstClr val="black">
                  <a:tint val="75000"/>
                </a:prstClr>
              </a:solidFill>
              <a:latin typeface="Calibri"/>
              <a:ea typeface="ヒラギノ角ゴ Pro W3" pitchFamily="80" charset="-128"/>
            </a:endParaRPr>
          </a:p>
        </p:txBody>
      </p:sp>
    </p:spTree>
    <p:extLst>
      <p:ext uri="{BB962C8B-B14F-4D97-AF65-F5344CB8AC3E}">
        <p14:creationId xmlns:p14="http://schemas.microsoft.com/office/powerpoint/2010/main" val="20365764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Microsoft_Word_97_-_2003_Document10.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oleObject" Target="../embeddings/Microsoft_Word_97_-_2003_Document11.doc"/></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2.bin"/><Relationship Id="rId7" Type="http://schemas.openxmlformats.org/officeDocument/2006/relationships/oleObject" Target="../embeddings/Microsoft_Word_97_-_2003_Document13.doc"/><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4.wmf"/><Relationship Id="rId4" Type="http://schemas.openxmlformats.org/officeDocument/2006/relationships/oleObject" Target="../embeddings/Microsoft_Word_97_-_2003_Document12.doc"/></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Microsoft_Word_97_-_2003_Document17.doc"/><Relationship Id="rId3" Type="http://schemas.openxmlformats.org/officeDocument/2006/relationships/oleObject" Target="../embeddings/oleObject14.bin"/><Relationship Id="rId7" Type="http://schemas.openxmlformats.org/officeDocument/2006/relationships/oleObject" Target="../embeddings/Microsoft_Word_97_-_2003_Document15.doc"/><Relationship Id="rId12"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18.wmf"/><Relationship Id="rId5" Type="http://schemas.openxmlformats.org/officeDocument/2006/relationships/image" Target="../media/image16.wmf"/><Relationship Id="rId10" Type="http://schemas.openxmlformats.org/officeDocument/2006/relationships/oleObject" Target="../embeddings/Microsoft_Word_97_-_2003_Document16.doc"/><Relationship Id="rId4" Type="http://schemas.openxmlformats.org/officeDocument/2006/relationships/oleObject" Target="../embeddings/Microsoft_Word_97_-_2003_Document14.doc"/><Relationship Id="rId9" Type="http://schemas.openxmlformats.org/officeDocument/2006/relationships/oleObject" Target="../embeddings/oleObject16.bin"/><Relationship Id="rId14" Type="http://schemas.openxmlformats.org/officeDocument/2006/relationships/image" Target="../media/image19.emf"/></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8.bin"/><Relationship Id="rId7" Type="http://schemas.openxmlformats.org/officeDocument/2006/relationships/oleObject" Target="../embeddings/Microsoft_Word_97_-_2003_Document19.doc"/><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0.emf"/><Relationship Id="rId4" Type="http://schemas.openxmlformats.org/officeDocument/2006/relationships/oleObject" Target="../embeddings/Microsoft_Word_97_-_2003_Document18.doc"/></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Microsoft_Word_97_-_2003_Document20.doc"/></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1.bin"/><Relationship Id="rId7" Type="http://schemas.openxmlformats.org/officeDocument/2006/relationships/oleObject" Target="../embeddings/Microsoft_Word_97_-_2003_Document22.doc"/><Relationship Id="rId12"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2.bin"/><Relationship Id="rId11" Type="http://schemas.openxmlformats.org/officeDocument/2006/relationships/image" Target="../media/image25.emf"/><Relationship Id="rId5" Type="http://schemas.openxmlformats.org/officeDocument/2006/relationships/image" Target="../media/image23.emf"/><Relationship Id="rId10" Type="http://schemas.openxmlformats.org/officeDocument/2006/relationships/oleObject" Target="../embeddings/Microsoft_Word_97_-_2003_Document23.doc"/><Relationship Id="rId4" Type="http://schemas.openxmlformats.org/officeDocument/2006/relationships/oleObject" Target="../embeddings/Microsoft_Word_97_-_2003_Document21.doc"/><Relationship Id="rId9"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4.bin"/><Relationship Id="rId7" Type="http://schemas.openxmlformats.org/officeDocument/2006/relationships/oleObject" Target="../embeddings/Microsoft_Word_97_-_2003_Document25.doc"/><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26.wmf"/><Relationship Id="rId4" Type="http://schemas.openxmlformats.org/officeDocument/2006/relationships/oleObject" Target="../embeddings/Microsoft_Word_97_-_2003_Document24.doc"/></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8.xml"/><Relationship Id="rId1" Type="http://schemas.openxmlformats.org/officeDocument/2006/relationships/vmlDrawing" Target="../drawings/vmlDrawing12.vml"/><Relationship Id="rId5" Type="http://schemas.openxmlformats.org/officeDocument/2006/relationships/image" Target="../media/image28.wmf"/><Relationship Id="rId4" Type="http://schemas.openxmlformats.org/officeDocument/2006/relationships/oleObject" Target="../embeddings/Microsoft_Word_97_-_2003_Document26.doc"/></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9.emf"/><Relationship Id="rId4" Type="http://schemas.openxmlformats.org/officeDocument/2006/relationships/oleObject" Target="../embeddings/Microsoft_Word_97_-_2003_Document27.doc"/></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0.wmf"/><Relationship Id="rId4" Type="http://schemas.openxmlformats.org/officeDocument/2006/relationships/oleObject" Target="../embeddings/Microsoft_Word_97_-_2003_Document28.doc"/></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Word_97_-_2003_Document1.doc"/></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emf"/><Relationship Id="rId3" Type="http://schemas.openxmlformats.org/officeDocument/2006/relationships/oleObject" Target="../embeddings/oleObject2.bin"/><Relationship Id="rId7" Type="http://schemas.openxmlformats.org/officeDocument/2006/relationships/oleObject" Target="../embeddings/Microsoft_Word_97_-_2003_Document3.doc"/><Relationship Id="rId12" Type="http://schemas.openxmlformats.org/officeDocument/2006/relationships/oleObject" Target="../embeddings/Microsoft_Word_97_-_2003_Document5.doc"/><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5.bin"/><Relationship Id="rId5" Type="http://schemas.openxmlformats.org/officeDocument/2006/relationships/image" Target="../media/image6.wmf"/><Relationship Id="rId10" Type="http://schemas.openxmlformats.org/officeDocument/2006/relationships/image" Target="../media/image7.wmf"/><Relationship Id="rId4" Type="http://schemas.openxmlformats.org/officeDocument/2006/relationships/oleObject" Target="../embeddings/Microsoft_Word_97_-_2003_Document2.doc"/><Relationship Id="rId9" Type="http://schemas.openxmlformats.org/officeDocument/2006/relationships/oleObject" Target="../embeddings/Microsoft_Word_97_-_2003_Document4.doc"/></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1.wmf"/><Relationship Id="rId3" Type="http://schemas.openxmlformats.org/officeDocument/2006/relationships/oleObject" Target="../embeddings/oleObject6.bin"/><Relationship Id="rId7" Type="http://schemas.openxmlformats.org/officeDocument/2006/relationships/oleObject" Target="../embeddings/Microsoft_Word_97_-_2003_Document7.doc"/><Relationship Id="rId12" Type="http://schemas.openxmlformats.org/officeDocument/2006/relationships/oleObject" Target="../embeddings/Microsoft_Word_97_-_2003_Document9.doc"/><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9.bin"/><Relationship Id="rId5" Type="http://schemas.openxmlformats.org/officeDocument/2006/relationships/image" Target="../media/image9.wmf"/><Relationship Id="rId10" Type="http://schemas.openxmlformats.org/officeDocument/2006/relationships/oleObject" Target="../embeddings/Microsoft_Word_97_-_2003_Document8.doc"/><Relationship Id="rId4" Type="http://schemas.openxmlformats.org/officeDocument/2006/relationships/oleObject" Target="../embeddings/Microsoft_Word_97_-_2003_Document6.doc"/><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b="1" dirty="0" smtClean="0">
                <a:latin typeface="Arial" charset="0"/>
              </a:rPr>
              <a:t>Μικροοικονομική Α</a:t>
            </a:r>
            <a:endParaRPr lang="el-GR" sz="3200" b="1" dirty="0">
              <a:latin typeface="Arial" charset="0"/>
            </a:endParaRPr>
          </a:p>
        </p:txBody>
      </p:sp>
      <p:sp>
        <p:nvSpPr>
          <p:cNvPr id="14338" name="Υπότιτλος 2"/>
          <p:cNvSpPr>
            <a:spLocks noGrp="1"/>
          </p:cNvSpPr>
          <p:nvPr>
            <p:ph type="subTitle" idx="1"/>
          </p:nvPr>
        </p:nvSpPr>
        <p:spPr>
          <a:xfrm>
            <a:off x="684213" y="3141663"/>
            <a:ext cx="7848600" cy="1871662"/>
          </a:xfrm>
        </p:spPr>
        <p:txBody>
          <a:bodyPr/>
          <a:lstStyle/>
          <a:p>
            <a:pPr>
              <a:lnSpc>
                <a:spcPct val="80000"/>
              </a:lnSpc>
            </a:pPr>
            <a:r>
              <a:rPr lang="el-GR" sz="2800" b="1" dirty="0">
                <a:solidFill>
                  <a:schemeClr val="tx1"/>
                </a:solidFill>
              </a:rPr>
              <a:t>Ενότητα </a:t>
            </a:r>
            <a:r>
              <a:rPr lang="en-US" sz="2800" b="1" dirty="0" smtClean="0">
                <a:solidFill>
                  <a:schemeClr val="tx1"/>
                </a:solidFill>
              </a:rPr>
              <a:t>4</a:t>
            </a:r>
            <a:r>
              <a:rPr lang="el-GR" sz="2800" b="1" dirty="0" smtClean="0">
                <a:solidFill>
                  <a:schemeClr val="tx1"/>
                </a:solidFill>
              </a:rPr>
              <a:t>:</a:t>
            </a:r>
            <a:r>
              <a:rPr lang="en-US" sz="2000" dirty="0" smtClean="0"/>
              <a:t> </a:t>
            </a:r>
            <a:r>
              <a:rPr lang="el-GR" sz="2800" dirty="0">
                <a:solidFill>
                  <a:schemeClr val="tx1"/>
                </a:solidFill>
                <a:latin typeface="Arial" charset="0"/>
              </a:rPr>
              <a:t>Επιλογή του καταναλωτή</a:t>
            </a:r>
          </a:p>
          <a:p>
            <a:pPr>
              <a:lnSpc>
                <a:spcPct val="80000"/>
              </a:lnSpc>
            </a:pPr>
            <a:endParaRPr lang="el-GR" sz="2800" dirty="0">
              <a:solidFill>
                <a:schemeClr val="tx1"/>
              </a:solidFill>
              <a:latin typeface="Arial" charset="0"/>
            </a:endParaRPr>
          </a:p>
          <a:p>
            <a:pPr>
              <a:lnSpc>
                <a:spcPct val="80000"/>
              </a:lnSpc>
            </a:pPr>
            <a:endParaRPr lang="el-GR" sz="2800" dirty="0">
              <a:solidFill>
                <a:schemeClr val="tx1"/>
              </a:solidFill>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646331"/>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l-GR" b="1" i="1" dirty="0">
                <a:solidFill>
                  <a:prstClr val="black"/>
                </a:solidFill>
                <a:latin typeface="Calibri"/>
              </a:rPr>
              <a:t>Απόστολος Γκότσιας</a:t>
            </a:r>
          </a:p>
          <a:p>
            <a:pPr algn="ctr" eaLnBrk="1" fontAlgn="auto" hangingPunct="1">
              <a:spcBef>
                <a:spcPts val="0"/>
              </a:spcBef>
              <a:spcAft>
                <a:spcPts val="0"/>
              </a:spcAft>
            </a:pPr>
            <a:r>
              <a:rPr lang="el-GR" b="1" i="1">
                <a:solidFill>
                  <a:prstClr val="black"/>
                </a:solidFill>
                <a:latin typeface="Calibri"/>
              </a:rPr>
              <a:t>Τμήμα Διοίκησης Επιχειρήσεων</a:t>
            </a:r>
            <a:endParaRPr lang="el-GR" b="1" i="1" dirty="0">
              <a:solidFill>
                <a:prstClr val="black"/>
              </a:solidFill>
              <a:latin typeface="Calibri"/>
            </a:endParaRPr>
          </a:p>
        </p:txBody>
      </p:sp>
    </p:spTree>
    <p:extLst>
      <p:ext uri="{BB962C8B-B14F-4D97-AF65-F5344CB8AC3E}">
        <p14:creationId xmlns:p14="http://schemas.microsoft.com/office/powerpoint/2010/main" val="2338280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62CB776E-17AF-4C8F-99BE-0EB2D1096B08}" type="slidenum">
              <a:rPr lang="en-US"/>
              <a:pPr/>
              <a:t>10</a:t>
            </a:fld>
            <a:endParaRPr lang="en-US"/>
          </a:p>
        </p:txBody>
      </p:sp>
      <p:sp>
        <p:nvSpPr>
          <p:cNvPr id="9218" name="Line 2"/>
          <p:cNvSpPr>
            <a:spLocks noChangeShapeType="1"/>
          </p:cNvSpPr>
          <p:nvPr/>
        </p:nvSpPr>
        <p:spPr bwMode="auto">
          <a:xfrm>
            <a:off x="533400" y="6309320"/>
            <a:ext cx="65532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9219" name="Line 3"/>
          <p:cNvSpPr>
            <a:spLocks noChangeShapeType="1"/>
          </p:cNvSpPr>
          <p:nvPr/>
        </p:nvSpPr>
        <p:spPr bwMode="auto">
          <a:xfrm flipV="1">
            <a:off x="539552" y="1628798"/>
            <a:ext cx="0" cy="4680521"/>
          </a:xfrm>
          <a:prstGeom prst="line">
            <a:avLst/>
          </a:prstGeom>
          <a:noFill/>
          <a:ln w="57150">
            <a:solidFill>
              <a:schemeClr val="tx1"/>
            </a:solidFill>
            <a:round/>
            <a:headEnd/>
            <a:tailEnd type="triangle" w="med" len="med"/>
          </a:ln>
          <a:effectLst/>
        </p:spPr>
        <p:txBody>
          <a:bodyPr wrap="none" anchor="ctr"/>
          <a:lstStyle/>
          <a:p>
            <a:endParaRPr lang="en-US"/>
          </a:p>
        </p:txBody>
      </p:sp>
      <p:sp>
        <p:nvSpPr>
          <p:cNvPr id="9220" name="Text Box 4"/>
          <p:cNvSpPr txBox="1">
            <a:spLocks noChangeArrowheads="1"/>
          </p:cNvSpPr>
          <p:nvPr/>
        </p:nvSpPr>
        <p:spPr bwMode="auto">
          <a:xfrm>
            <a:off x="5715000" y="6457950"/>
            <a:ext cx="857250" cy="457200"/>
          </a:xfrm>
          <a:prstGeom prst="rect">
            <a:avLst/>
          </a:prstGeom>
          <a:noFill/>
          <a:ln w="9525">
            <a:noFill/>
            <a:miter lim="800000"/>
            <a:headEnd/>
            <a:tailEnd/>
          </a:ln>
          <a:effectLst/>
        </p:spPr>
        <p:txBody>
          <a:bodyPr wrap="none">
            <a:spAutoFit/>
          </a:bodyPr>
          <a:lstStyle/>
          <a:p>
            <a:r>
              <a:rPr lang="en-GB" sz="2400" b="1"/>
              <a:t>        </a:t>
            </a:r>
          </a:p>
        </p:txBody>
      </p:sp>
      <p:sp>
        <p:nvSpPr>
          <p:cNvPr id="9221" name="Text Box 5"/>
          <p:cNvSpPr txBox="1">
            <a:spLocks noChangeArrowheads="1"/>
          </p:cNvSpPr>
          <p:nvPr/>
        </p:nvSpPr>
        <p:spPr bwMode="auto">
          <a:xfrm>
            <a:off x="0" y="1700808"/>
            <a:ext cx="387350" cy="457200"/>
          </a:xfrm>
          <a:prstGeom prst="rect">
            <a:avLst/>
          </a:prstGeom>
          <a:noFill/>
          <a:ln w="9525">
            <a:noFill/>
            <a:miter lim="800000"/>
            <a:headEnd/>
            <a:tailEnd/>
          </a:ln>
          <a:effectLst/>
        </p:spPr>
        <p:txBody>
          <a:bodyPr wrap="none">
            <a:spAutoFit/>
          </a:bodyPr>
          <a:lstStyle/>
          <a:p>
            <a:r>
              <a:rPr lang="en-GB" sz="2400" b="1" dirty="0"/>
              <a:t>Y</a:t>
            </a:r>
          </a:p>
        </p:txBody>
      </p:sp>
      <p:sp>
        <p:nvSpPr>
          <p:cNvPr id="9222" name="Text Box 6"/>
          <p:cNvSpPr txBox="1">
            <a:spLocks noChangeArrowheads="1"/>
          </p:cNvSpPr>
          <p:nvPr/>
        </p:nvSpPr>
        <p:spPr bwMode="auto">
          <a:xfrm>
            <a:off x="6916122" y="6318468"/>
            <a:ext cx="387350" cy="457200"/>
          </a:xfrm>
          <a:prstGeom prst="rect">
            <a:avLst/>
          </a:prstGeom>
          <a:noFill/>
          <a:ln w="9525">
            <a:noFill/>
            <a:miter lim="800000"/>
            <a:headEnd/>
            <a:tailEnd/>
          </a:ln>
          <a:effectLst/>
        </p:spPr>
        <p:txBody>
          <a:bodyPr wrap="none">
            <a:spAutoFit/>
          </a:bodyPr>
          <a:lstStyle/>
          <a:p>
            <a:r>
              <a:rPr lang="en-GB" sz="2400" b="1" dirty="0"/>
              <a:t>X</a:t>
            </a:r>
          </a:p>
        </p:txBody>
      </p:sp>
      <p:sp>
        <p:nvSpPr>
          <p:cNvPr id="9223" name="Text Box 7"/>
          <p:cNvSpPr txBox="1">
            <a:spLocks noChangeArrowheads="1"/>
          </p:cNvSpPr>
          <p:nvPr/>
        </p:nvSpPr>
        <p:spPr bwMode="auto">
          <a:xfrm>
            <a:off x="228600" y="4019550"/>
            <a:ext cx="1025525" cy="457200"/>
          </a:xfrm>
          <a:prstGeom prst="rect">
            <a:avLst/>
          </a:prstGeom>
          <a:noFill/>
          <a:ln w="9525">
            <a:noFill/>
            <a:miter lim="800000"/>
            <a:headEnd/>
            <a:tailEnd/>
          </a:ln>
          <a:effectLst/>
        </p:spPr>
        <p:txBody>
          <a:bodyPr wrap="none">
            <a:spAutoFit/>
          </a:bodyPr>
          <a:lstStyle/>
          <a:p>
            <a:r>
              <a:rPr lang="en-GB" sz="2400" b="1"/>
              <a:t>          </a:t>
            </a:r>
          </a:p>
        </p:txBody>
      </p:sp>
      <p:sp>
        <p:nvSpPr>
          <p:cNvPr id="9227" name="Line 11"/>
          <p:cNvSpPr>
            <a:spLocks noChangeShapeType="1"/>
          </p:cNvSpPr>
          <p:nvPr/>
        </p:nvSpPr>
        <p:spPr bwMode="auto">
          <a:xfrm>
            <a:off x="533400" y="4251325"/>
            <a:ext cx="4830688" cy="2057995"/>
          </a:xfrm>
          <a:prstGeom prst="line">
            <a:avLst/>
          </a:prstGeom>
          <a:noFill/>
          <a:ln w="38100">
            <a:solidFill>
              <a:schemeClr val="tx1"/>
            </a:solidFill>
            <a:round/>
            <a:headEnd/>
            <a:tailEnd/>
          </a:ln>
          <a:effectLst/>
        </p:spPr>
        <p:txBody>
          <a:bodyPr wrap="none" anchor="ctr"/>
          <a:lstStyle/>
          <a:p>
            <a:endParaRPr lang="en-US"/>
          </a:p>
        </p:txBody>
      </p:sp>
      <p:sp>
        <p:nvSpPr>
          <p:cNvPr id="9228" name="Text Box 12"/>
          <p:cNvSpPr txBox="1">
            <a:spLocks noChangeArrowheads="1"/>
          </p:cNvSpPr>
          <p:nvPr/>
        </p:nvSpPr>
        <p:spPr bwMode="auto">
          <a:xfrm>
            <a:off x="4432518" y="6323310"/>
            <a:ext cx="1196975" cy="457200"/>
          </a:xfrm>
          <a:prstGeom prst="rect">
            <a:avLst/>
          </a:prstGeom>
          <a:noFill/>
          <a:ln w="9525">
            <a:noFill/>
            <a:miter lim="800000"/>
            <a:headEnd/>
            <a:tailEnd/>
          </a:ln>
          <a:effectLst/>
        </p:spPr>
        <p:txBody>
          <a:bodyPr wrap="none">
            <a:spAutoFit/>
          </a:bodyPr>
          <a:lstStyle/>
          <a:p>
            <a:r>
              <a:rPr lang="en-GB" sz="2400" b="1" dirty="0"/>
              <a:t>        10</a:t>
            </a:r>
          </a:p>
        </p:txBody>
      </p:sp>
      <p:sp>
        <p:nvSpPr>
          <p:cNvPr id="9229" name="Text Box 13"/>
          <p:cNvSpPr txBox="1">
            <a:spLocks noChangeArrowheads="1"/>
          </p:cNvSpPr>
          <p:nvPr/>
        </p:nvSpPr>
        <p:spPr bwMode="auto">
          <a:xfrm>
            <a:off x="0" y="3645024"/>
            <a:ext cx="496888" cy="830997"/>
          </a:xfrm>
          <a:prstGeom prst="rect">
            <a:avLst/>
          </a:prstGeom>
          <a:noFill/>
          <a:ln w="9525">
            <a:noFill/>
            <a:miter lim="800000"/>
            <a:headEnd/>
            <a:tailEnd/>
          </a:ln>
          <a:effectLst/>
        </p:spPr>
        <p:txBody>
          <a:bodyPr wrap="square">
            <a:spAutoFit/>
          </a:bodyPr>
          <a:lstStyle/>
          <a:p>
            <a:r>
              <a:rPr lang="en-GB" sz="2400" b="1" dirty="0"/>
              <a:t>          5</a:t>
            </a:r>
          </a:p>
        </p:txBody>
      </p:sp>
      <p:sp>
        <p:nvSpPr>
          <p:cNvPr id="9230" name="Line 14"/>
          <p:cNvSpPr>
            <a:spLocks noChangeShapeType="1"/>
          </p:cNvSpPr>
          <p:nvPr/>
        </p:nvSpPr>
        <p:spPr bwMode="auto">
          <a:xfrm flipV="1">
            <a:off x="2286000" y="5241925"/>
            <a:ext cx="228600" cy="228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9231" name="Text Box 15"/>
          <p:cNvSpPr txBox="1">
            <a:spLocks noChangeArrowheads="1"/>
          </p:cNvSpPr>
          <p:nvPr/>
        </p:nvSpPr>
        <p:spPr bwMode="auto">
          <a:xfrm>
            <a:off x="1792288" y="5459413"/>
            <a:ext cx="669925" cy="457200"/>
          </a:xfrm>
          <a:prstGeom prst="rect">
            <a:avLst/>
          </a:prstGeom>
          <a:noFill/>
          <a:ln w="9525">
            <a:noFill/>
            <a:miter lim="800000"/>
            <a:headEnd/>
            <a:tailEnd/>
          </a:ln>
          <a:effectLst/>
        </p:spPr>
        <p:txBody>
          <a:bodyPr wrap="none">
            <a:spAutoFit/>
          </a:bodyPr>
          <a:lstStyle/>
          <a:p>
            <a:r>
              <a:rPr lang="en-GB" sz="2400" b="1"/>
              <a:t>BL</a:t>
            </a:r>
            <a:r>
              <a:rPr lang="en-GB" sz="2400" b="1" baseline="-25000"/>
              <a:t>1</a:t>
            </a:r>
            <a:endParaRPr lang="en-GB" sz="2400" b="1"/>
          </a:p>
        </p:txBody>
      </p:sp>
      <p:sp>
        <p:nvSpPr>
          <p:cNvPr id="9232" name="Line 16"/>
          <p:cNvSpPr>
            <a:spLocks noChangeShapeType="1"/>
          </p:cNvSpPr>
          <p:nvPr/>
        </p:nvSpPr>
        <p:spPr bwMode="auto">
          <a:xfrm>
            <a:off x="533400" y="3794125"/>
            <a:ext cx="5694784" cy="2515195"/>
          </a:xfrm>
          <a:prstGeom prst="line">
            <a:avLst/>
          </a:prstGeom>
          <a:noFill/>
          <a:ln w="38100">
            <a:solidFill>
              <a:schemeClr val="tx1"/>
            </a:solidFill>
            <a:round/>
            <a:headEnd/>
            <a:tailEnd/>
          </a:ln>
          <a:effectLst/>
        </p:spPr>
        <p:txBody>
          <a:bodyPr wrap="none" anchor="ctr"/>
          <a:lstStyle/>
          <a:p>
            <a:endParaRPr lang="en-US"/>
          </a:p>
        </p:txBody>
      </p:sp>
      <p:sp>
        <p:nvSpPr>
          <p:cNvPr id="9233" name="Text Box 17"/>
          <p:cNvSpPr txBox="1">
            <a:spLocks noChangeArrowheads="1"/>
          </p:cNvSpPr>
          <p:nvPr/>
        </p:nvSpPr>
        <p:spPr bwMode="auto">
          <a:xfrm>
            <a:off x="113531" y="3501008"/>
            <a:ext cx="354013" cy="457200"/>
          </a:xfrm>
          <a:prstGeom prst="rect">
            <a:avLst/>
          </a:prstGeom>
          <a:noFill/>
          <a:ln w="9525">
            <a:noFill/>
            <a:miter lim="800000"/>
            <a:headEnd/>
            <a:tailEnd/>
          </a:ln>
          <a:effectLst/>
        </p:spPr>
        <p:txBody>
          <a:bodyPr wrap="none">
            <a:spAutoFit/>
          </a:bodyPr>
          <a:lstStyle/>
          <a:p>
            <a:r>
              <a:rPr lang="en-GB" sz="2400" b="1" dirty="0"/>
              <a:t>6</a:t>
            </a:r>
          </a:p>
        </p:txBody>
      </p:sp>
      <p:sp>
        <p:nvSpPr>
          <p:cNvPr id="9234" name="Text Box 18"/>
          <p:cNvSpPr txBox="1">
            <a:spLocks noChangeArrowheads="1"/>
          </p:cNvSpPr>
          <p:nvPr/>
        </p:nvSpPr>
        <p:spPr bwMode="auto">
          <a:xfrm>
            <a:off x="5996562" y="6302970"/>
            <a:ext cx="523875" cy="457200"/>
          </a:xfrm>
          <a:prstGeom prst="rect">
            <a:avLst/>
          </a:prstGeom>
          <a:noFill/>
          <a:ln w="9525">
            <a:noFill/>
            <a:miter lim="800000"/>
            <a:headEnd/>
            <a:tailEnd/>
          </a:ln>
          <a:effectLst/>
        </p:spPr>
        <p:txBody>
          <a:bodyPr wrap="none">
            <a:spAutoFit/>
          </a:bodyPr>
          <a:lstStyle/>
          <a:p>
            <a:r>
              <a:rPr lang="en-GB" sz="2400" b="1" dirty="0"/>
              <a:t>12</a:t>
            </a:r>
          </a:p>
        </p:txBody>
      </p:sp>
      <p:sp>
        <p:nvSpPr>
          <p:cNvPr id="9235" name="Text Box 19"/>
          <p:cNvSpPr txBox="1">
            <a:spLocks noChangeArrowheads="1"/>
          </p:cNvSpPr>
          <p:nvPr/>
        </p:nvSpPr>
        <p:spPr bwMode="auto">
          <a:xfrm>
            <a:off x="5535613" y="5243513"/>
            <a:ext cx="669925" cy="457200"/>
          </a:xfrm>
          <a:prstGeom prst="rect">
            <a:avLst/>
          </a:prstGeom>
          <a:noFill/>
          <a:ln w="9525">
            <a:noFill/>
            <a:miter lim="800000"/>
            <a:headEnd/>
            <a:tailEnd/>
          </a:ln>
          <a:effectLst/>
        </p:spPr>
        <p:txBody>
          <a:bodyPr wrap="none">
            <a:spAutoFit/>
          </a:bodyPr>
          <a:lstStyle/>
          <a:p>
            <a:r>
              <a:rPr lang="en-GB" sz="2400" b="1"/>
              <a:t>BL</a:t>
            </a:r>
            <a:r>
              <a:rPr lang="en-GB" sz="2400" b="1" baseline="-25000"/>
              <a:t>2</a:t>
            </a:r>
            <a:endParaRPr lang="en-GB" sz="2400" b="1"/>
          </a:p>
        </p:txBody>
      </p:sp>
      <p:sp>
        <p:nvSpPr>
          <p:cNvPr id="9236" name="Line 20"/>
          <p:cNvSpPr>
            <a:spLocks noChangeShapeType="1"/>
          </p:cNvSpPr>
          <p:nvPr/>
        </p:nvSpPr>
        <p:spPr bwMode="auto">
          <a:xfrm flipH="1">
            <a:off x="5148263" y="5535613"/>
            <a:ext cx="457200" cy="15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9242" name="Text Box 26"/>
          <p:cNvSpPr txBox="1">
            <a:spLocks noChangeArrowheads="1"/>
          </p:cNvSpPr>
          <p:nvPr/>
        </p:nvSpPr>
        <p:spPr bwMode="auto">
          <a:xfrm>
            <a:off x="609600" y="1643063"/>
            <a:ext cx="2841625" cy="1938992"/>
          </a:xfrm>
          <a:prstGeom prst="rect">
            <a:avLst/>
          </a:prstGeom>
          <a:noFill/>
          <a:ln w="9525">
            <a:noFill/>
            <a:miter lim="800000"/>
            <a:headEnd/>
            <a:tailEnd/>
          </a:ln>
          <a:effectLst/>
        </p:spPr>
        <p:txBody>
          <a:bodyPr wrap="square">
            <a:spAutoFit/>
          </a:bodyPr>
          <a:lstStyle/>
          <a:p>
            <a:r>
              <a:rPr lang="en-GB" sz="2400" b="1" dirty="0"/>
              <a:t>I = 12</a:t>
            </a:r>
            <a:r>
              <a:rPr lang="el-GR" sz="2400" b="1" dirty="0"/>
              <a:t> </a:t>
            </a:r>
            <a:r>
              <a:rPr lang="el-GR" sz="2400" b="1" dirty="0" smtClean="0"/>
              <a:t>ευρώ</a:t>
            </a:r>
            <a:endParaRPr lang="en-GB" sz="2400" b="1" dirty="0"/>
          </a:p>
          <a:p>
            <a:r>
              <a:rPr lang="en-GB" sz="2400" b="1" dirty="0"/>
              <a:t>P</a:t>
            </a:r>
            <a:r>
              <a:rPr lang="en-GB" sz="2400" b="1" baseline="-25000" dirty="0"/>
              <a:t>X</a:t>
            </a:r>
            <a:r>
              <a:rPr lang="en-GB" sz="2400" b="1" dirty="0"/>
              <a:t> = 1</a:t>
            </a:r>
            <a:r>
              <a:rPr lang="el-GR" sz="2400" b="1" dirty="0"/>
              <a:t> </a:t>
            </a:r>
            <a:r>
              <a:rPr lang="el-GR" sz="2400" b="1" dirty="0" smtClean="0"/>
              <a:t>ευρώ</a:t>
            </a:r>
            <a:endParaRPr lang="en-GB" sz="2400" b="1" dirty="0"/>
          </a:p>
          <a:p>
            <a:r>
              <a:rPr lang="en-GB" sz="2400" b="1" dirty="0"/>
              <a:t>P</a:t>
            </a:r>
            <a:r>
              <a:rPr lang="en-GB" sz="2400" b="1" baseline="-25000" dirty="0"/>
              <a:t>Y</a:t>
            </a:r>
            <a:r>
              <a:rPr lang="en-GB" sz="2400" b="1" dirty="0"/>
              <a:t> = 2</a:t>
            </a:r>
            <a:r>
              <a:rPr lang="el-GR" sz="2400" b="1" dirty="0"/>
              <a:t> </a:t>
            </a:r>
            <a:r>
              <a:rPr lang="el-GR" sz="2400" b="1" dirty="0" smtClean="0"/>
              <a:t>ευρώ</a:t>
            </a:r>
            <a:endParaRPr lang="en-GB" sz="2400" b="1" dirty="0"/>
          </a:p>
          <a:p>
            <a:endParaRPr lang="en-GB" sz="2400" b="1" dirty="0"/>
          </a:p>
          <a:p>
            <a:r>
              <a:rPr lang="en-GB" sz="2400" b="1" dirty="0"/>
              <a:t>Y = 6 - X/2   …. BL</a:t>
            </a:r>
            <a:r>
              <a:rPr lang="en-GB" sz="2400" b="1" baseline="-25000" dirty="0"/>
              <a:t>2</a:t>
            </a:r>
            <a:endParaRPr lang="en-GB" sz="2400" b="1" dirty="0"/>
          </a:p>
        </p:txBody>
      </p:sp>
      <p:graphicFrame>
        <p:nvGraphicFramePr>
          <p:cNvPr id="9244" name="Object 28"/>
          <p:cNvGraphicFramePr>
            <a:graphicFrameLocks noChangeAspect="1"/>
          </p:cNvGraphicFramePr>
          <p:nvPr/>
        </p:nvGraphicFramePr>
        <p:xfrm>
          <a:off x="10052050" y="5376863"/>
          <a:ext cx="8856663" cy="2471737"/>
        </p:xfrm>
        <a:graphic>
          <a:graphicData uri="http://schemas.openxmlformats.org/presentationml/2006/ole">
            <mc:AlternateContent xmlns:mc="http://schemas.openxmlformats.org/markup-compatibility/2006">
              <mc:Choice xmlns:v="urn:schemas-microsoft-com:vml" Requires="v">
                <p:oleObj spid="_x0000_s9246" name="Document" r:id="rId4" imgW="5473800" imgH="1528560" progId="Word.Document.8">
                  <p:embed/>
                </p:oleObj>
              </mc:Choice>
              <mc:Fallback>
                <p:oleObj name="Document" r:id="rId4" imgW="5473800" imgH="1528560" progId="Word.Document.8">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2050" y="5376863"/>
                        <a:ext cx="8856663" cy="24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50" name="Text Box 34"/>
          <p:cNvSpPr txBox="1">
            <a:spLocks noChangeArrowheads="1"/>
          </p:cNvSpPr>
          <p:nvPr/>
        </p:nvSpPr>
        <p:spPr bwMode="auto">
          <a:xfrm>
            <a:off x="971550" y="738188"/>
            <a:ext cx="7435850" cy="457200"/>
          </a:xfrm>
          <a:prstGeom prst="rect">
            <a:avLst/>
          </a:prstGeom>
          <a:noFill/>
          <a:ln w="9525">
            <a:noFill/>
            <a:miter lim="800000"/>
            <a:headEnd/>
            <a:tailEnd/>
          </a:ln>
          <a:effectLst/>
        </p:spPr>
        <p:txBody>
          <a:bodyPr wrap="none">
            <a:spAutoFit/>
          </a:bodyPr>
          <a:lstStyle/>
          <a:p>
            <a:r>
              <a:rPr lang="el-GR" sz="2400" u="sng">
                <a:solidFill>
                  <a:schemeClr val="bg1"/>
                </a:solidFill>
              </a:rPr>
              <a:t>Μετατόπιση μιας γραμμής εισοδηματικού περιορισμού</a:t>
            </a:r>
            <a:endParaRPr lang="en-US" sz="2400" u="sng">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2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2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8" grpId="0" autoUpdateAnimBg="0"/>
      <p:bldP spid="9229" grpId="0" autoUpdateAnimBg="0"/>
      <p:bldP spid="9230" grpId="0" animBg="1"/>
      <p:bldP spid="9231" grpId="0" autoUpdateAnimBg="0"/>
      <p:bldP spid="9232" grpId="0" animBg="1"/>
      <p:bldP spid="9233" grpId="0" autoUpdateAnimBg="0"/>
      <p:bldP spid="9234" grpId="0" autoUpdateAnimBg="0"/>
      <p:bldP spid="9235" grpId="0" autoUpdateAnimBg="0"/>
      <p:bldP spid="9236" grpId="0" animBg="1"/>
      <p:bldP spid="92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1D273EA0-1736-4220-9907-22EFCD02F82C}" type="slidenum">
              <a:rPr lang="en-US"/>
              <a:pPr/>
              <a:t>11</a:t>
            </a:fld>
            <a:endParaRPr lang="en-US"/>
          </a:p>
        </p:txBody>
      </p:sp>
      <p:sp>
        <p:nvSpPr>
          <p:cNvPr id="10243" name="Line 3"/>
          <p:cNvSpPr>
            <a:spLocks noChangeShapeType="1"/>
          </p:cNvSpPr>
          <p:nvPr/>
        </p:nvSpPr>
        <p:spPr bwMode="auto">
          <a:xfrm>
            <a:off x="994792" y="6381328"/>
            <a:ext cx="6313512"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0244" name="Line 4"/>
          <p:cNvSpPr>
            <a:spLocks noChangeShapeType="1"/>
          </p:cNvSpPr>
          <p:nvPr/>
        </p:nvSpPr>
        <p:spPr bwMode="auto">
          <a:xfrm flipV="1">
            <a:off x="1043608" y="2204864"/>
            <a:ext cx="0" cy="4176464"/>
          </a:xfrm>
          <a:prstGeom prst="line">
            <a:avLst/>
          </a:prstGeom>
          <a:noFill/>
          <a:ln w="57150">
            <a:solidFill>
              <a:schemeClr val="tx1"/>
            </a:solidFill>
            <a:round/>
            <a:headEnd/>
            <a:tailEnd type="triangle" w="med" len="med"/>
          </a:ln>
          <a:effectLst/>
        </p:spPr>
        <p:txBody>
          <a:bodyPr wrap="none" anchor="ctr"/>
          <a:lstStyle/>
          <a:p>
            <a:endParaRPr lang="en-US"/>
          </a:p>
        </p:txBody>
      </p:sp>
      <p:sp>
        <p:nvSpPr>
          <p:cNvPr id="10245" name="Text Box 5"/>
          <p:cNvSpPr txBox="1">
            <a:spLocks noChangeArrowheads="1"/>
          </p:cNvSpPr>
          <p:nvPr/>
        </p:nvSpPr>
        <p:spPr bwMode="auto">
          <a:xfrm>
            <a:off x="6324600" y="5603875"/>
            <a:ext cx="857250" cy="457200"/>
          </a:xfrm>
          <a:prstGeom prst="rect">
            <a:avLst/>
          </a:prstGeom>
          <a:noFill/>
          <a:ln w="9525">
            <a:noFill/>
            <a:miter lim="800000"/>
            <a:headEnd/>
            <a:tailEnd/>
          </a:ln>
          <a:effectLst/>
        </p:spPr>
        <p:txBody>
          <a:bodyPr wrap="none">
            <a:spAutoFit/>
          </a:bodyPr>
          <a:lstStyle/>
          <a:p>
            <a:r>
              <a:rPr lang="en-GB" sz="2400" b="1"/>
              <a:t>        </a:t>
            </a:r>
          </a:p>
        </p:txBody>
      </p:sp>
      <p:sp>
        <p:nvSpPr>
          <p:cNvPr id="10246" name="Text Box 6"/>
          <p:cNvSpPr txBox="1">
            <a:spLocks noChangeArrowheads="1"/>
          </p:cNvSpPr>
          <p:nvPr/>
        </p:nvSpPr>
        <p:spPr bwMode="auto">
          <a:xfrm>
            <a:off x="467544" y="2060848"/>
            <a:ext cx="387350" cy="457200"/>
          </a:xfrm>
          <a:prstGeom prst="rect">
            <a:avLst/>
          </a:prstGeom>
          <a:noFill/>
          <a:ln w="9525">
            <a:noFill/>
            <a:miter lim="800000"/>
            <a:headEnd/>
            <a:tailEnd/>
          </a:ln>
          <a:effectLst/>
        </p:spPr>
        <p:txBody>
          <a:bodyPr wrap="none">
            <a:spAutoFit/>
          </a:bodyPr>
          <a:lstStyle/>
          <a:p>
            <a:r>
              <a:rPr lang="en-GB" sz="2400" b="1" dirty="0"/>
              <a:t>Y</a:t>
            </a:r>
          </a:p>
        </p:txBody>
      </p:sp>
      <p:sp>
        <p:nvSpPr>
          <p:cNvPr id="10247" name="Text Box 7"/>
          <p:cNvSpPr txBox="1">
            <a:spLocks noChangeArrowheads="1"/>
          </p:cNvSpPr>
          <p:nvPr/>
        </p:nvSpPr>
        <p:spPr bwMode="auto">
          <a:xfrm>
            <a:off x="7308304" y="6396335"/>
            <a:ext cx="264368" cy="461665"/>
          </a:xfrm>
          <a:prstGeom prst="rect">
            <a:avLst/>
          </a:prstGeom>
          <a:noFill/>
          <a:ln w="9525">
            <a:noFill/>
            <a:miter lim="800000"/>
            <a:headEnd/>
            <a:tailEnd/>
          </a:ln>
          <a:effectLst/>
        </p:spPr>
        <p:txBody>
          <a:bodyPr wrap="square">
            <a:spAutoFit/>
          </a:bodyPr>
          <a:lstStyle/>
          <a:p>
            <a:r>
              <a:rPr lang="en-GB" sz="2400" b="1" dirty="0"/>
              <a:t>X</a:t>
            </a:r>
          </a:p>
        </p:txBody>
      </p:sp>
      <p:sp>
        <p:nvSpPr>
          <p:cNvPr id="10248" name="Text Box 8"/>
          <p:cNvSpPr txBox="1">
            <a:spLocks noChangeArrowheads="1"/>
          </p:cNvSpPr>
          <p:nvPr/>
        </p:nvSpPr>
        <p:spPr bwMode="auto">
          <a:xfrm>
            <a:off x="762000" y="3165475"/>
            <a:ext cx="1025525" cy="457200"/>
          </a:xfrm>
          <a:prstGeom prst="rect">
            <a:avLst/>
          </a:prstGeom>
          <a:noFill/>
          <a:ln w="9525">
            <a:noFill/>
            <a:miter lim="800000"/>
            <a:headEnd/>
            <a:tailEnd/>
          </a:ln>
          <a:effectLst/>
        </p:spPr>
        <p:txBody>
          <a:bodyPr wrap="none">
            <a:spAutoFit/>
          </a:bodyPr>
          <a:lstStyle/>
          <a:p>
            <a:r>
              <a:rPr lang="en-GB" sz="2400" b="1"/>
              <a:t>          </a:t>
            </a:r>
          </a:p>
        </p:txBody>
      </p:sp>
      <p:sp>
        <p:nvSpPr>
          <p:cNvPr id="10252" name="Text Box 12"/>
          <p:cNvSpPr txBox="1">
            <a:spLocks noChangeArrowheads="1"/>
          </p:cNvSpPr>
          <p:nvPr/>
        </p:nvSpPr>
        <p:spPr bwMode="auto">
          <a:xfrm>
            <a:off x="539552" y="4077072"/>
            <a:ext cx="504056" cy="461665"/>
          </a:xfrm>
          <a:prstGeom prst="rect">
            <a:avLst/>
          </a:prstGeom>
          <a:noFill/>
          <a:ln w="9525">
            <a:noFill/>
            <a:miter lim="800000"/>
            <a:headEnd/>
            <a:tailEnd/>
          </a:ln>
          <a:effectLst/>
        </p:spPr>
        <p:txBody>
          <a:bodyPr wrap="square">
            <a:spAutoFit/>
          </a:bodyPr>
          <a:lstStyle/>
          <a:p>
            <a:r>
              <a:rPr lang="en-GB" sz="2400" b="1" dirty="0"/>
              <a:t> </a:t>
            </a:r>
            <a:r>
              <a:rPr lang="en-GB" sz="2400" b="1" dirty="0" smtClean="0"/>
              <a:t>5</a:t>
            </a:r>
            <a:endParaRPr lang="en-GB" sz="2400" b="1" dirty="0"/>
          </a:p>
        </p:txBody>
      </p:sp>
      <p:sp>
        <p:nvSpPr>
          <p:cNvPr id="10256" name="Text Box 16"/>
          <p:cNvSpPr txBox="1">
            <a:spLocks noChangeArrowheads="1"/>
          </p:cNvSpPr>
          <p:nvPr/>
        </p:nvSpPr>
        <p:spPr bwMode="auto">
          <a:xfrm>
            <a:off x="611560" y="3645024"/>
            <a:ext cx="354013" cy="457200"/>
          </a:xfrm>
          <a:prstGeom prst="rect">
            <a:avLst/>
          </a:prstGeom>
          <a:noFill/>
          <a:ln w="9525">
            <a:noFill/>
            <a:miter lim="800000"/>
            <a:headEnd/>
            <a:tailEnd/>
          </a:ln>
          <a:effectLst/>
        </p:spPr>
        <p:txBody>
          <a:bodyPr wrap="none">
            <a:spAutoFit/>
          </a:bodyPr>
          <a:lstStyle/>
          <a:p>
            <a:r>
              <a:rPr lang="en-GB" sz="2400" b="1" dirty="0"/>
              <a:t>6</a:t>
            </a:r>
          </a:p>
        </p:txBody>
      </p:sp>
      <p:graphicFrame>
        <p:nvGraphicFramePr>
          <p:cNvPr id="10261" name="Object 21"/>
          <p:cNvGraphicFramePr>
            <a:graphicFrameLocks noChangeAspect="1"/>
          </p:cNvGraphicFramePr>
          <p:nvPr/>
        </p:nvGraphicFramePr>
        <p:xfrm>
          <a:off x="10585450" y="4522788"/>
          <a:ext cx="8856663" cy="2471737"/>
        </p:xfrm>
        <a:graphic>
          <a:graphicData uri="http://schemas.openxmlformats.org/presentationml/2006/ole">
            <mc:AlternateContent xmlns:mc="http://schemas.openxmlformats.org/markup-compatibility/2006">
              <mc:Choice xmlns:v="urn:schemas-microsoft-com:vml" Requires="v">
                <p:oleObj spid="_x0000_s10263" name="Document" r:id="rId4" imgW="5473800" imgH="1528560" progId="Word.Document.8">
                  <p:embed/>
                </p:oleObj>
              </mc:Choice>
              <mc:Fallback>
                <p:oleObj name="Document" r:id="rId4" imgW="5473800" imgH="1528560" progId="Word.Document.8">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5450" y="4522788"/>
                        <a:ext cx="8856663" cy="24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5" name="Text Box 25"/>
          <p:cNvSpPr txBox="1">
            <a:spLocks noChangeArrowheads="1"/>
          </p:cNvSpPr>
          <p:nvPr/>
        </p:nvSpPr>
        <p:spPr bwMode="auto">
          <a:xfrm>
            <a:off x="5364163" y="4098925"/>
            <a:ext cx="3126177" cy="1938992"/>
          </a:xfrm>
          <a:prstGeom prst="rect">
            <a:avLst/>
          </a:prstGeom>
          <a:noFill/>
          <a:ln w="9525">
            <a:noFill/>
            <a:miter lim="800000"/>
            <a:headEnd/>
            <a:tailEnd/>
          </a:ln>
          <a:effectLst/>
        </p:spPr>
        <p:txBody>
          <a:bodyPr wrap="none">
            <a:spAutoFit/>
          </a:bodyPr>
          <a:lstStyle/>
          <a:p>
            <a:r>
              <a:rPr lang="en-GB" sz="2400" b="1" dirty="0"/>
              <a:t>I = 10</a:t>
            </a:r>
            <a:r>
              <a:rPr lang="el-GR" sz="2400" b="1" dirty="0"/>
              <a:t> </a:t>
            </a:r>
            <a:r>
              <a:rPr lang="el-GR" sz="2400" b="1" dirty="0" smtClean="0"/>
              <a:t>ευρώ</a:t>
            </a:r>
            <a:endParaRPr lang="en-GB" sz="2400" b="1" dirty="0"/>
          </a:p>
          <a:p>
            <a:r>
              <a:rPr lang="en-GB" sz="2400" b="1" dirty="0"/>
              <a:t>P</a:t>
            </a:r>
            <a:r>
              <a:rPr lang="en-GB" sz="2400" b="1" baseline="-25000" dirty="0"/>
              <a:t>X</a:t>
            </a:r>
            <a:r>
              <a:rPr lang="en-GB" sz="2400" b="1" dirty="0"/>
              <a:t> = 1</a:t>
            </a:r>
            <a:r>
              <a:rPr lang="el-GR" sz="2400" b="1" dirty="0"/>
              <a:t> </a:t>
            </a:r>
            <a:r>
              <a:rPr lang="el-GR" sz="2400" b="1" dirty="0" smtClean="0"/>
              <a:t>ευρώ</a:t>
            </a:r>
            <a:endParaRPr lang="en-GB" sz="2400" b="1" dirty="0"/>
          </a:p>
          <a:p>
            <a:r>
              <a:rPr lang="en-GB" sz="2400" b="1" dirty="0"/>
              <a:t>P</a:t>
            </a:r>
            <a:r>
              <a:rPr lang="en-GB" sz="2400" b="1" baseline="-25000" dirty="0"/>
              <a:t>Y</a:t>
            </a:r>
            <a:r>
              <a:rPr lang="en-GB" sz="2400" b="1" dirty="0"/>
              <a:t> = 3</a:t>
            </a:r>
            <a:r>
              <a:rPr lang="el-GR" sz="2400" b="1" dirty="0"/>
              <a:t> </a:t>
            </a:r>
            <a:r>
              <a:rPr lang="el-GR" sz="2400" b="1" dirty="0" smtClean="0"/>
              <a:t>ευρώ</a:t>
            </a:r>
            <a:endParaRPr lang="en-GB" sz="2400" b="1" dirty="0"/>
          </a:p>
          <a:p>
            <a:endParaRPr lang="en-GB" sz="2400" b="1" dirty="0"/>
          </a:p>
          <a:p>
            <a:r>
              <a:rPr lang="en-GB" sz="2400" b="1" dirty="0"/>
              <a:t>Y = 3</a:t>
            </a:r>
            <a:r>
              <a:rPr lang="el-GR" sz="2400" b="1" dirty="0"/>
              <a:t>,</a:t>
            </a:r>
            <a:r>
              <a:rPr lang="en-GB" sz="2400" b="1" dirty="0"/>
              <a:t>33 - X/3 …. BL</a:t>
            </a:r>
            <a:r>
              <a:rPr lang="en-GB" sz="2400" b="1" baseline="-25000" dirty="0"/>
              <a:t>2</a:t>
            </a:r>
          </a:p>
        </p:txBody>
      </p:sp>
      <p:sp>
        <p:nvSpPr>
          <p:cNvPr id="10266" name="Line 26"/>
          <p:cNvSpPr>
            <a:spLocks noChangeShapeType="1"/>
          </p:cNvSpPr>
          <p:nvPr/>
        </p:nvSpPr>
        <p:spPr bwMode="auto">
          <a:xfrm>
            <a:off x="1043608" y="4293096"/>
            <a:ext cx="4752528" cy="2088232"/>
          </a:xfrm>
          <a:prstGeom prst="line">
            <a:avLst/>
          </a:prstGeom>
          <a:noFill/>
          <a:ln w="38100">
            <a:solidFill>
              <a:schemeClr val="tx1"/>
            </a:solidFill>
            <a:round/>
            <a:headEnd/>
            <a:tailEnd/>
          </a:ln>
          <a:effectLst/>
        </p:spPr>
        <p:txBody>
          <a:bodyPr wrap="none" anchor="ctr"/>
          <a:lstStyle/>
          <a:p>
            <a:endParaRPr lang="en-US"/>
          </a:p>
        </p:txBody>
      </p:sp>
      <p:sp>
        <p:nvSpPr>
          <p:cNvPr id="10267" name="Line 27"/>
          <p:cNvSpPr>
            <a:spLocks noChangeShapeType="1"/>
          </p:cNvSpPr>
          <p:nvPr/>
        </p:nvSpPr>
        <p:spPr bwMode="auto">
          <a:xfrm flipH="1">
            <a:off x="2743200" y="4311650"/>
            <a:ext cx="5334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68" name="Text Box 28"/>
          <p:cNvSpPr txBox="1">
            <a:spLocks noChangeArrowheads="1"/>
          </p:cNvSpPr>
          <p:nvPr/>
        </p:nvSpPr>
        <p:spPr bwMode="auto">
          <a:xfrm>
            <a:off x="3124200" y="4003675"/>
            <a:ext cx="754063" cy="457200"/>
          </a:xfrm>
          <a:prstGeom prst="rect">
            <a:avLst/>
          </a:prstGeom>
          <a:noFill/>
          <a:ln w="9525">
            <a:noFill/>
            <a:miter lim="800000"/>
            <a:headEnd/>
            <a:tailEnd/>
          </a:ln>
          <a:effectLst/>
        </p:spPr>
        <p:txBody>
          <a:bodyPr wrap="none">
            <a:spAutoFit/>
          </a:bodyPr>
          <a:lstStyle/>
          <a:p>
            <a:r>
              <a:rPr lang="en-GB" sz="2400" b="1"/>
              <a:t> BL</a:t>
            </a:r>
            <a:r>
              <a:rPr lang="en-GB" sz="2400" b="1" baseline="-25000"/>
              <a:t>1</a:t>
            </a:r>
            <a:endParaRPr lang="en-GB" sz="2400" b="1"/>
          </a:p>
        </p:txBody>
      </p:sp>
      <p:sp>
        <p:nvSpPr>
          <p:cNvPr id="10269" name="Text Box 29"/>
          <p:cNvSpPr txBox="1">
            <a:spLocks noChangeArrowheads="1"/>
          </p:cNvSpPr>
          <p:nvPr/>
        </p:nvSpPr>
        <p:spPr bwMode="auto">
          <a:xfrm>
            <a:off x="1524000" y="5756275"/>
            <a:ext cx="669925" cy="457200"/>
          </a:xfrm>
          <a:prstGeom prst="rect">
            <a:avLst/>
          </a:prstGeom>
          <a:noFill/>
          <a:ln w="9525">
            <a:noFill/>
            <a:miter lim="800000"/>
            <a:headEnd/>
            <a:tailEnd/>
          </a:ln>
          <a:effectLst/>
        </p:spPr>
        <p:txBody>
          <a:bodyPr wrap="none">
            <a:spAutoFit/>
          </a:bodyPr>
          <a:lstStyle/>
          <a:p>
            <a:r>
              <a:rPr lang="en-GB" sz="2400" b="1"/>
              <a:t>BL</a:t>
            </a:r>
            <a:r>
              <a:rPr lang="en-GB" sz="2400" b="1" baseline="-25000"/>
              <a:t>2</a:t>
            </a:r>
            <a:endParaRPr lang="en-GB" sz="2400" b="1"/>
          </a:p>
        </p:txBody>
      </p:sp>
      <p:sp>
        <p:nvSpPr>
          <p:cNvPr id="10270" name="Line 30"/>
          <p:cNvSpPr>
            <a:spLocks noChangeShapeType="1"/>
          </p:cNvSpPr>
          <p:nvPr/>
        </p:nvSpPr>
        <p:spPr bwMode="auto">
          <a:xfrm flipH="1" flipV="1">
            <a:off x="1043608" y="5085184"/>
            <a:ext cx="4824536" cy="1296144"/>
          </a:xfrm>
          <a:prstGeom prst="line">
            <a:avLst/>
          </a:prstGeom>
          <a:noFill/>
          <a:ln w="38100">
            <a:solidFill>
              <a:schemeClr val="tx1"/>
            </a:solidFill>
            <a:round/>
            <a:headEnd/>
            <a:tailEnd/>
          </a:ln>
          <a:effectLst/>
        </p:spPr>
        <p:txBody>
          <a:bodyPr wrap="none" anchor="ctr"/>
          <a:lstStyle/>
          <a:p>
            <a:endParaRPr lang="en-US"/>
          </a:p>
        </p:txBody>
      </p:sp>
      <p:sp>
        <p:nvSpPr>
          <p:cNvPr id="10271" name="Line 31"/>
          <p:cNvSpPr>
            <a:spLocks noChangeShapeType="1"/>
          </p:cNvSpPr>
          <p:nvPr/>
        </p:nvSpPr>
        <p:spPr bwMode="auto">
          <a:xfrm flipV="1">
            <a:off x="1905000" y="5378450"/>
            <a:ext cx="228600" cy="457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72" name="Text Box 32"/>
          <p:cNvSpPr txBox="1">
            <a:spLocks noChangeArrowheads="1"/>
          </p:cNvSpPr>
          <p:nvPr/>
        </p:nvSpPr>
        <p:spPr bwMode="auto">
          <a:xfrm>
            <a:off x="179512" y="4941168"/>
            <a:ext cx="899592" cy="461665"/>
          </a:xfrm>
          <a:prstGeom prst="rect">
            <a:avLst/>
          </a:prstGeom>
          <a:noFill/>
          <a:ln w="9525">
            <a:noFill/>
            <a:miter lim="800000"/>
            <a:headEnd/>
            <a:tailEnd/>
          </a:ln>
          <a:effectLst/>
        </p:spPr>
        <p:txBody>
          <a:bodyPr wrap="square">
            <a:spAutoFit/>
          </a:bodyPr>
          <a:lstStyle/>
          <a:p>
            <a:r>
              <a:rPr lang="en-GB" sz="2400" b="1" dirty="0"/>
              <a:t>3</a:t>
            </a:r>
            <a:r>
              <a:rPr lang="el-GR" sz="2400" b="1" dirty="0"/>
              <a:t>,</a:t>
            </a:r>
            <a:r>
              <a:rPr lang="en-GB" sz="2400" b="1" dirty="0"/>
              <a:t>33</a:t>
            </a:r>
          </a:p>
        </p:txBody>
      </p:sp>
      <p:sp>
        <p:nvSpPr>
          <p:cNvPr id="10277" name="Text Box 37"/>
          <p:cNvSpPr txBox="1">
            <a:spLocks noChangeArrowheads="1"/>
          </p:cNvSpPr>
          <p:nvPr/>
        </p:nvSpPr>
        <p:spPr bwMode="auto">
          <a:xfrm>
            <a:off x="5580112" y="6400800"/>
            <a:ext cx="523875" cy="457200"/>
          </a:xfrm>
          <a:prstGeom prst="rect">
            <a:avLst/>
          </a:prstGeom>
          <a:noFill/>
          <a:ln w="9525">
            <a:noFill/>
            <a:miter lim="800000"/>
            <a:headEnd/>
            <a:tailEnd/>
          </a:ln>
          <a:effectLst/>
        </p:spPr>
        <p:txBody>
          <a:bodyPr wrap="none">
            <a:spAutoFit/>
          </a:bodyPr>
          <a:lstStyle/>
          <a:p>
            <a:r>
              <a:rPr lang="en-GB" sz="2400" b="1" dirty="0"/>
              <a:t>10</a:t>
            </a:r>
          </a:p>
        </p:txBody>
      </p:sp>
      <p:sp>
        <p:nvSpPr>
          <p:cNvPr id="10278" name="Text Box 38"/>
          <p:cNvSpPr txBox="1">
            <a:spLocks noChangeArrowheads="1"/>
          </p:cNvSpPr>
          <p:nvPr/>
        </p:nvSpPr>
        <p:spPr bwMode="auto">
          <a:xfrm>
            <a:off x="2514600" y="1660525"/>
            <a:ext cx="6450013" cy="2554545"/>
          </a:xfrm>
          <a:prstGeom prst="rect">
            <a:avLst/>
          </a:prstGeom>
          <a:noFill/>
          <a:ln w="9525">
            <a:noFill/>
            <a:miter lim="800000"/>
            <a:headEnd/>
            <a:tailEnd/>
          </a:ln>
          <a:effectLst/>
        </p:spPr>
        <p:txBody>
          <a:bodyPr>
            <a:spAutoFit/>
          </a:bodyPr>
          <a:lstStyle/>
          <a:p>
            <a:r>
              <a:rPr lang="el-GR" sz="2000" dirty="0"/>
              <a:t>Αν η τιμή του Χ αυξηθεί, η γραμμή του εισοδηματικού περιορισμού αποκτά μεγαλύτερη κλίση και η οριζόντια </a:t>
            </a:r>
            <a:r>
              <a:rPr lang="el-GR" sz="2000" dirty="0" err="1"/>
              <a:t>τετμημένη</a:t>
            </a:r>
            <a:r>
              <a:rPr lang="el-GR" sz="2000" dirty="0"/>
              <a:t> μετατοπίζεται προς την αρχή των αξόνων</a:t>
            </a:r>
          </a:p>
          <a:p>
            <a:r>
              <a:rPr lang="el-GR" sz="2000" dirty="0"/>
              <a:t> </a:t>
            </a:r>
            <a:endParaRPr lang="en-US" sz="2000" dirty="0"/>
          </a:p>
          <a:p>
            <a:r>
              <a:rPr lang="el-GR" sz="2000" dirty="0"/>
              <a:t>Αν η τιμή του Χ μειωθεί, η γραμμή του εισοδηματικού περιορισμού γίνεται πιο οριζόντια και η οριζόντια </a:t>
            </a:r>
            <a:r>
              <a:rPr lang="el-GR" sz="2000" dirty="0" err="1"/>
              <a:t>τετμημένη</a:t>
            </a:r>
            <a:r>
              <a:rPr lang="el-GR" sz="2000" dirty="0"/>
              <a:t> μετατοπίζεται μακριά από την αρχή των αξόνων </a:t>
            </a:r>
            <a:endParaRPr lang="en-US" sz="2000" dirty="0"/>
          </a:p>
        </p:txBody>
      </p:sp>
      <p:pic>
        <p:nvPicPr>
          <p:cNvPr id="10279" name="Picture 39" descr="SY01265_"/>
          <p:cNvPicPr>
            <a:picLocks noChangeAspect="1" noChangeArrowheads="1"/>
          </p:cNvPicPr>
          <p:nvPr/>
        </p:nvPicPr>
        <p:blipFill>
          <a:blip r:embed="rId6" cstate="print"/>
          <a:srcRect/>
          <a:stretch>
            <a:fillRect/>
          </a:stretch>
        </p:blipFill>
        <p:spPr bwMode="auto">
          <a:xfrm>
            <a:off x="2362200" y="1752600"/>
            <a:ext cx="179388" cy="381000"/>
          </a:xfrm>
          <a:prstGeom prst="rect">
            <a:avLst/>
          </a:prstGeom>
          <a:noFill/>
        </p:spPr>
      </p:pic>
      <p:pic>
        <p:nvPicPr>
          <p:cNvPr id="10280" name="Picture 40" descr="SY01265_"/>
          <p:cNvPicPr>
            <a:picLocks noChangeAspect="1" noChangeArrowheads="1"/>
          </p:cNvPicPr>
          <p:nvPr/>
        </p:nvPicPr>
        <p:blipFill>
          <a:blip r:embed="rId6" cstate="print"/>
          <a:srcRect/>
          <a:stretch>
            <a:fillRect/>
          </a:stretch>
        </p:blipFill>
        <p:spPr bwMode="auto">
          <a:xfrm>
            <a:off x="2362200" y="2971800"/>
            <a:ext cx="179388" cy="381000"/>
          </a:xfrm>
          <a:prstGeom prst="rect">
            <a:avLst/>
          </a:prstGeom>
          <a:noFill/>
        </p:spPr>
      </p:pic>
      <p:sp>
        <p:nvSpPr>
          <p:cNvPr id="10281" name="Text Box 41"/>
          <p:cNvSpPr txBox="1">
            <a:spLocks noChangeArrowheads="1"/>
          </p:cNvSpPr>
          <p:nvPr/>
        </p:nvSpPr>
        <p:spPr bwMode="auto">
          <a:xfrm>
            <a:off x="755650" y="538163"/>
            <a:ext cx="7451725" cy="457200"/>
          </a:xfrm>
          <a:prstGeom prst="rect">
            <a:avLst/>
          </a:prstGeom>
          <a:noFill/>
          <a:ln w="9525">
            <a:noFill/>
            <a:miter lim="800000"/>
            <a:headEnd/>
            <a:tailEnd/>
          </a:ln>
          <a:effectLst/>
        </p:spPr>
        <p:txBody>
          <a:bodyPr wrap="none">
            <a:spAutoFit/>
          </a:bodyPr>
          <a:lstStyle/>
          <a:p>
            <a:r>
              <a:rPr lang="el-GR" sz="2400" u="sng">
                <a:solidFill>
                  <a:schemeClr val="bg1"/>
                </a:solidFill>
              </a:rPr>
              <a:t>Περιστροφή μιας γραμμής εισοδηματικού περιορισμού</a:t>
            </a:r>
            <a:endParaRPr lang="en-US" sz="2400" u="sng">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utoUpdateAnimBg="0"/>
      <p:bldP spid="10256" grpId="0" autoUpdateAnimBg="0"/>
      <p:bldP spid="1027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37E23445-E4AF-4EA9-BF2F-22AD6474839E}" type="slidenum">
              <a:rPr lang="en-US"/>
              <a:pPr/>
              <a:t>12</a:t>
            </a:fld>
            <a:endParaRPr lang="en-US"/>
          </a:p>
        </p:txBody>
      </p:sp>
      <p:graphicFrame>
        <p:nvGraphicFramePr>
          <p:cNvPr id="11266" name="Object 2"/>
          <p:cNvGraphicFramePr>
            <a:graphicFrameLocks noChangeAspect="1"/>
          </p:cNvGraphicFramePr>
          <p:nvPr/>
        </p:nvGraphicFramePr>
        <p:xfrm>
          <a:off x="1438275" y="1743075"/>
          <a:ext cx="5472113" cy="2452688"/>
        </p:xfrm>
        <a:graphic>
          <a:graphicData uri="http://schemas.openxmlformats.org/presentationml/2006/ole">
            <mc:AlternateContent xmlns:mc="http://schemas.openxmlformats.org/markup-compatibility/2006">
              <mc:Choice xmlns:v="urn:schemas-microsoft-com:vml" Requires="v">
                <p:oleObj spid="_x0000_s11271" name="Document" r:id="rId4" imgW="5486400" imgH="2454120" progId="Word.Document.8">
                  <p:embed/>
                </p:oleObj>
              </mc:Choice>
              <mc:Fallback>
                <p:oleObj name="Document" r:id="rId4" imgW="5486400" imgH="24541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275" y="1743075"/>
                        <a:ext cx="5472113"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1743075" y="4418013"/>
          <a:ext cx="5472113" cy="1824037"/>
        </p:xfrm>
        <a:graphic>
          <a:graphicData uri="http://schemas.openxmlformats.org/presentationml/2006/ole">
            <mc:AlternateContent xmlns:mc="http://schemas.openxmlformats.org/markup-compatibility/2006">
              <mc:Choice xmlns:v="urn:schemas-microsoft-com:vml" Requires="v">
                <p:oleObj spid="_x0000_s11272" name="Document" r:id="rId7" imgW="5486400" imgH="1839960" progId="Word.Document.8">
                  <p:embed/>
                </p:oleObj>
              </mc:Choice>
              <mc:Fallback>
                <p:oleObj name="Document" r:id="rId7" imgW="5486400" imgH="1839960" progId="Word.Documen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3075" y="4418013"/>
                        <a:ext cx="5472113"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WordArt 5"/>
          <p:cNvSpPr>
            <a:spLocks noChangeArrowheads="1" noChangeShapeType="1" noTextEdit="1"/>
          </p:cNvSpPr>
          <p:nvPr/>
        </p:nvSpPr>
        <p:spPr bwMode="auto">
          <a:xfrm>
            <a:off x="611188" y="836613"/>
            <a:ext cx="6019800" cy="747712"/>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3. Η Επιλογή </a:t>
            </a:r>
            <a:r>
              <a:rPr lang="el-GR"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του καταναλωτή</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
        <p:nvSpPr>
          <p:cNvPr id="11270" name="Text Box 6"/>
          <p:cNvSpPr txBox="1">
            <a:spLocks noChangeArrowheads="1"/>
          </p:cNvSpPr>
          <p:nvPr/>
        </p:nvSpPr>
        <p:spPr bwMode="auto">
          <a:xfrm>
            <a:off x="381000" y="1892300"/>
            <a:ext cx="8583488" cy="2308324"/>
          </a:xfrm>
          <a:prstGeom prst="rect">
            <a:avLst/>
          </a:prstGeom>
          <a:noFill/>
          <a:ln w="9525">
            <a:noFill/>
            <a:miter lim="800000"/>
            <a:headEnd/>
            <a:tailEnd/>
          </a:ln>
          <a:effectLst/>
        </p:spPr>
        <p:txBody>
          <a:bodyPr wrap="square">
            <a:spAutoFit/>
          </a:bodyPr>
          <a:lstStyle/>
          <a:p>
            <a:pPr marL="193675" lvl="1"/>
            <a:r>
              <a:rPr lang="el-GR" sz="2400" b="1" u="sng" dirty="0" smtClean="0"/>
              <a:t>Υποθέσεις</a:t>
            </a:r>
            <a:r>
              <a:rPr lang="el-GR" dirty="0" smtClean="0"/>
              <a:t> </a:t>
            </a:r>
            <a:r>
              <a:rPr lang="en-US" sz="2400" b="1" u="sng" dirty="0"/>
              <a:t>:</a:t>
            </a:r>
            <a:r>
              <a:rPr lang="en-US" sz="2400" dirty="0"/>
              <a:t> </a:t>
            </a:r>
            <a:endParaRPr lang="el-GR" sz="2400" dirty="0" smtClean="0"/>
          </a:p>
          <a:p>
            <a:pPr marL="193675" lvl="1"/>
            <a:r>
              <a:rPr lang="en-US" sz="2400" noProof="1" smtClean="0">
                <a:solidFill>
                  <a:schemeClr val="accent2"/>
                </a:solidFill>
                <a:sym typeface="Wingdings" pitchFamily="2" charset="2"/>
              </a:rPr>
              <a:t></a:t>
            </a:r>
            <a:r>
              <a:rPr lang="en-US" sz="2400" dirty="0" smtClean="0"/>
              <a:t> </a:t>
            </a:r>
            <a:r>
              <a:rPr lang="el-GR" sz="2400" dirty="0" smtClean="0"/>
              <a:t>υπάρχουν </a:t>
            </a:r>
            <a:r>
              <a:rPr lang="el-GR" sz="2400" dirty="0"/>
              <a:t>μόνο </a:t>
            </a:r>
            <a:r>
              <a:rPr lang="el-GR" sz="2400" dirty="0" smtClean="0"/>
              <a:t>μη-αρνητικές </a:t>
            </a:r>
            <a:r>
              <a:rPr lang="el-GR" sz="2400" dirty="0"/>
              <a:t>ποσότητες </a:t>
            </a:r>
            <a:r>
              <a:rPr lang="el-GR" sz="2400" dirty="0" smtClean="0"/>
              <a:t>κατανάλωσης</a:t>
            </a:r>
            <a:r>
              <a:rPr lang="en-US" sz="2400" dirty="0" smtClean="0"/>
              <a:t> </a:t>
            </a:r>
            <a:endParaRPr lang="en-US" sz="2400" dirty="0"/>
          </a:p>
          <a:p>
            <a:pPr marL="193675" lvl="1"/>
            <a:r>
              <a:rPr lang="en-US" sz="2400" noProof="1" smtClean="0">
                <a:solidFill>
                  <a:schemeClr val="accent2"/>
                </a:solidFill>
                <a:sym typeface="Wingdings" pitchFamily="2" charset="2"/>
              </a:rPr>
              <a:t></a:t>
            </a:r>
            <a:r>
              <a:rPr lang="en-US" sz="2400" dirty="0" smtClean="0"/>
              <a:t> «</a:t>
            </a:r>
            <a:r>
              <a:rPr lang="el-GR" sz="2400" dirty="0" smtClean="0"/>
              <a:t>Ορθολογική</a:t>
            </a:r>
            <a:r>
              <a:rPr lang="en-US" sz="2400" dirty="0"/>
              <a:t>»</a:t>
            </a:r>
            <a:r>
              <a:rPr lang="el-GR" sz="2400" dirty="0"/>
              <a:t> επιλογή</a:t>
            </a:r>
            <a:r>
              <a:rPr lang="en-US" sz="2400" dirty="0"/>
              <a:t>:  </a:t>
            </a:r>
            <a:r>
              <a:rPr lang="el-GR" sz="2400" dirty="0"/>
              <a:t>Ο καταναλωτής επιλέγει το </a:t>
            </a:r>
            <a:r>
              <a:rPr lang="el-GR" sz="2400" dirty="0" smtClean="0"/>
              <a:t>καλάθι με το </a:t>
            </a:r>
            <a:r>
              <a:rPr lang="el-GR" sz="2400" dirty="0"/>
              <a:t>οποίο μεγιστοποιεί την ικανοποίησή του με δεδομένο τον περιορισμό που </a:t>
            </a:r>
            <a:r>
              <a:rPr lang="el-GR" sz="2400" dirty="0" smtClean="0"/>
              <a:t>του επιβάλλεται  από το δεδομένο  εισόδημά (προϋπολογισμό) του. </a:t>
            </a:r>
            <a:endParaRPr lang="en-US" sz="2400" dirty="0"/>
          </a:p>
        </p:txBody>
      </p:sp>
      <p:sp>
        <p:nvSpPr>
          <p:cNvPr id="11271" name="Text Box 7"/>
          <p:cNvSpPr txBox="1">
            <a:spLocks noChangeArrowheads="1"/>
          </p:cNvSpPr>
          <p:nvPr/>
        </p:nvSpPr>
        <p:spPr bwMode="auto">
          <a:xfrm>
            <a:off x="827088" y="4203700"/>
            <a:ext cx="8001000" cy="2123658"/>
          </a:xfrm>
          <a:prstGeom prst="rect">
            <a:avLst/>
          </a:prstGeom>
          <a:noFill/>
          <a:ln w="9525">
            <a:noFill/>
            <a:miter lim="800000"/>
            <a:headEnd/>
            <a:tailEnd/>
          </a:ln>
          <a:effectLst/>
        </p:spPr>
        <p:txBody>
          <a:bodyPr>
            <a:spAutoFit/>
          </a:bodyPr>
          <a:lstStyle/>
          <a:p>
            <a:r>
              <a:rPr lang="el-GR" sz="2400" b="1" u="sng" dirty="0"/>
              <a:t>Το πρόβλημα του καταναλωτή</a:t>
            </a:r>
            <a:r>
              <a:rPr lang="en-US" sz="2400" b="1" u="sng" dirty="0"/>
              <a:t>:</a:t>
            </a:r>
          </a:p>
          <a:p>
            <a:endParaRPr lang="en-US" sz="2400" dirty="0"/>
          </a:p>
          <a:p>
            <a:r>
              <a:rPr lang="en-US" sz="2400" dirty="0"/>
              <a:t>                </a:t>
            </a:r>
            <a:r>
              <a:rPr lang="el-GR" sz="2400" dirty="0" smtClean="0"/>
              <a:t>Μεγιστοποίηση της συνάρτησης </a:t>
            </a:r>
            <a:r>
              <a:rPr lang="en-US" sz="2400" dirty="0"/>
              <a:t>U(X,Y)</a:t>
            </a:r>
          </a:p>
          <a:p>
            <a:r>
              <a:rPr lang="el-GR" sz="2400" dirty="0" smtClean="0"/>
              <a:t>		Υπό </a:t>
            </a:r>
            <a:r>
              <a:rPr lang="el-GR" sz="2400" dirty="0"/>
              <a:t>τον </a:t>
            </a:r>
            <a:r>
              <a:rPr lang="el-GR" sz="2400" dirty="0" smtClean="0"/>
              <a:t>περιορισμό ότι</a:t>
            </a:r>
            <a:r>
              <a:rPr lang="en-US" sz="2400" dirty="0" smtClean="0"/>
              <a:t>: </a:t>
            </a:r>
            <a:r>
              <a:rPr lang="en-US" sz="2400" dirty="0" err="1"/>
              <a:t>P</a:t>
            </a:r>
            <a:r>
              <a:rPr lang="en-US" sz="2400" baseline="-25000" dirty="0" err="1"/>
              <a:t>x</a:t>
            </a:r>
            <a:r>
              <a:rPr lang="en-US" sz="2400" dirty="0" err="1"/>
              <a:t>X</a:t>
            </a:r>
            <a:r>
              <a:rPr lang="en-US" sz="2400" dirty="0"/>
              <a:t> + </a:t>
            </a:r>
            <a:r>
              <a:rPr lang="en-US" sz="2400" dirty="0" err="1"/>
              <a:t>P</a:t>
            </a:r>
            <a:r>
              <a:rPr lang="en-US" sz="2400" baseline="-25000" dirty="0" err="1"/>
              <a:t>y</a:t>
            </a:r>
            <a:r>
              <a:rPr lang="en-US" sz="2400" dirty="0" err="1"/>
              <a:t>Y</a:t>
            </a:r>
            <a:r>
              <a:rPr lang="en-US" sz="2400" dirty="0"/>
              <a:t> </a:t>
            </a:r>
            <a:r>
              <a:rPr lang="en-US" sz="2400" u="sng" dirty="0"/>
              <a:t>&lt;</a:t>
            </a:r>
            <a:r>
              <a:rPr lang="en-US" sz="2400" dirty="0"/>
              <a:t> I</a:t>
            </a:r>
          </a:p>
          <a:p>
            <a:pPr>
              <a:spcBef>
                <a:spcPct val="50000"/>
              </a:spcBef>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linds(horizontal)">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p:bldP spid="112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DF89D4C5-A7E8-40FA-AC95-F2940B1B3EBF}" type="slidenum">
              <a:rPr lang="en-US"/>
              <a:pPr/>
              <a:t>13</a:t>
            </a:fld>
            <a:endParaRPr lang="en-US"/>
          </a:p>
        </p:txBody>
      </p:sp>
      <p:sp>
        <p:nvSpPr>
          <p:cNvPr id="13316" name="Line 4"/>
          <p:cNvSpPr>
            <a:spLocks noChangeShapeType="1"/>
          </p:cNvSpPr>
          <p:nvPr/>
        </p:nvSpPr>
        <p:spPr bwMode="auto">
          <a:xfrm>
            <a:off x="1143000" y="6553200"/>
            <a:ext cx="58674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3317" name="Line 5"/>
          <p:cNvSpPr>
            <a:spLocks noChangeShapeType="1"/>
          </p:cNvSpPr>
          <p:nvPr/>
        </p:nvSpPr>
        <p:spPr bwMode="auto">
          <a:xfrm flipV="1">
            <a:off x="1143000" y="1828800"/>
            <a:ext cx="0" cy="47244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3318" name="Text Box 6"/>
          <p:cNvSpPr txBox="1">
            <a:spLocks noChangeArrowheads="1"/>
          </p:cNvSpPr>
          <p:nvPr/>
        </p:nvSpPr>
        <p:spPr bwMode="auto">
          <a:xfrm>
            <a:off x="746125" y="1676400"/>
            <a:ext cx="336550" cy="457200"/>
          </a:xfrm>
          <a:prstGeom prst="rect">
            <a:avLst/>
          </a:prstGeom>
          <a:noFill/>
          <a:ln w="9525">
            <a:noFill/>
            <a:miter lim="800000"/>
            <a:headEnd/>
            <a:tailEnd/>
          </a:ln>
          <a:effectLst/>
        </p:spPr>
        <p:txBody>
          <a:bodyPr wrap="none">
            <a:spAutoFit/>
          </a:bodyPr>
          <a:lstStyle/>
          <a:p>
            <a:r>
              <a:rPr lang="en-GB" sz="2400" b="1"/>
              <a:t>Y</a:t>
            </a:r>
          </a:p>
        </p:txBody>
      </p:sp>
      <p:sp>
        <p:nvSpPr>
          <p:cNvPr id="13319" name="Text Box 7"/>
          <p:cNvSpPr txBox="1">
            <a:spLocks noChangeArrowheads="1"/>
          </p:cNvSpPr>
          <p:nvPr/>
        </p:nvSpPr>
        <p:spPr bwMode="auto">
          <a:xfrm>
            <a:off x="7239000" y="6324600"/>
            <a:ext cx="354013" cy="457200"/>
          </a:xfrm>
          <a:prstGeom prst="rect">
            <a:avLst/>
          </a:prstGeom>
          <a:noFill/>
          <a:ln w="9525">
            <a:noFill/>
            <a:miter lim="800000"/>
            <a:headEnd/>
            <a:tailEnd/>
          </a:ln>
          <a:effectLst/>
        </p:spPr>
        <p:txBody>
          <a:bodyPr wrap="none">
            <a:spAutoFit/>
          </a:bodyPr>
          <a:lstStyle/>
          <a:p>
            <a:r>
              <a:rPr lang="en-GB" sz="2400" b="1"/>
              <a:t>X</a:t>
            </a:r>
          </a:p>
        </p:txBody>
      </p:sp>
      <p:sp>
        <p:nvSpPr>
          <p:cNvPr id="13320" name="Text Box 8"/>
          <p:cNvSpPr txBox="1">
            <a:spLocks noChangeArrowheads="1"/>
          </p:cNvSpPr>
          <p:nvPr/>
        </p:nvSpPr>
        <p:spPr bwMode="auto">
          <a:xfrm>
            <a:off x="974725" y="6442075"/>
            <a:ext cx="336550" cy="457200"/>
          </a:xfrm>
          <a:prstGeom prst="rect">
            <a:avLst/>
          </a:prstGeom>
          <a:noFill/>
          <a:ln w="9525">
            <a:noFill/>
            <a:miter lim="800000"/>
            <a:headEnd/>
            <a:tailEnd/>
          </a:ln>
          <a:effectLst/>
        </p:spPr>
        <p:txBody>
          <a:bodyPr wrap="none">
            <a:spAutoFit/>
          </a:bodyPr>
          <a:lstStyle/>
          <a:p>
            <a:r>
              <a:rPr lang="en-GB" sz="2400" b="1"/>
              <a:t>0</a:t>
            </a:r>
          </a:p>
        </p:txBody>
      </p:sp>
      <p:sp>
        <p:nvSpPr>
          <p:cNvPr id="13323" name="Line 11"/>
          <p:cNvSpPr>
            <a:spLocks noChangeShapeType="1"/>
          </p:cNvSpPr>
          <p:nvPr/>
        </p:nvSpPr>
        <p:spPr bwMode="auto">
          <a:xfrm>
            <a:off x="1115616" y="3284984"/>
            <a:ext cx="3837384" cy="3268216"/>
          </a:xfrm>
          <a:prstGeom prst="line">
            <a:avLst/>
          </a:prstGeom>
          <a:noFill/>
          <a:ln w="38100">
            <a:solidFill>
              <a:schemeClr val="tx1"/>
            </a:solidFill>
            <a:round/>
            <a:headEnd/>
            <a:tailEnd/>
          </a:ln>
          <a:effectLst/>
        </p:spPr>
        <p:txBody>
          <a:bodyPr wrap="none" anchor="ctr"/>
          <a:lstStyle/>
          <a:p>
            <a:endParaRPr lang="en-US"/>
          </a:p>
        </p:txBody>
      </p:sp>
      <p:sp>
        <p:nvSpPr>
          <p:cNvPr id="13324" name="Text Box 12"/>
          <p:cNvSpPr txBox="1">
            <a:spLocks noChangeArrowheads="1"/>
          </p:cNvSpPr>
          <p:nvPr/>
        </p:nvSpPr>
        <p:spPr bwMode="auto">
          <a:xfrm>
            <a:off x="4643438" y="5622925"/>
            <a:ext cx="2703512" cy="822325"/>
          </a:xfrm>
          <a:prstGeom prst="rect">
            <a:avLst/>
          </a:prstGeom>
          <a:noFill/>
          <a:ln w="9525">
            <a:noFill/>
            <a:miter lim="800000"/>
            <a:headEnd/>
            <a:tailEnd/>
          </a:ln>
          <a:effectLst/>
        </p:spPr>
        <p:txBody>
          <a:bodyPr wrap="none">
            <a:spAutoFit/>
          </a:bodyPr>
          <a:lstStyle/>
          <a:p>
            <a:r>
              <a:rPr lang="en-GB" sz="2400" b="1"/>
              <a:t>BL</a:t>
            </a:r>
            <a:r>
              <a:rPr lang="el-GR" sz="2400" b="1"/>
              <a:t> (= Εισοδηματικός</a:t>
            </a:r>
            <a:br>
              <a:rPr lang="el-GR" sz="2400" b="1"/>
            </a:br>
            <a:r>
              <a:rPr lang="el-GR" sz="2400" b="1"/>
              <a:t>περιορισμός)</a:t>
            </a:r>
            <a:endParaRPr lang="en-GB" sz="2400" b="1"/>
          </a:p>
        </p:txBody>
      </p:sp>
      <p:sp>
        <p:nvSpPr>
          <p:cNvPr id="13326" name="Text Box 14"/>
          <p:cNvSpPr txBox="1">
            <a:spLocks noChangeArrowheads="1"/>
          </p:cNvSpPr>
          <p:nvPr/>
        </p:nvSpPr>
        <p:spPr bwMode="auto">
          <a:xfrm>
            <a:off x="2133600" y="2362200"/>
            <a:ext cx="184150" cy="457200"/>
          </a:xfrm>
          <a:prstGeom prst="rect">
            <a:avLst/>
          </a:prstGeom>
          <a:noFill/>
          <a:ln w="9525">
            <a:noFill/>
            <a:miter lim="800000"/>
            <a:headEnd/>
            <a:tailEnd/>
          </a:ln>
          <a:effectLst/>
        </p:spPr>
        <p:txBody>
          <a:bodyPr wrap="none">
            <a:spAutoFit/>
          </a:bodyPr>
          <a:lstStyle/>
          <a:p>
            <a:endParaRPr lang="en-GB" sz="2400" b="1"/>
          </a:p>
        </p:txBody>
      </p:sp>
      <p:sp>
        <p:nvSpPr>
          <p:cNvPr id="13328" name="Text Box 16"/>
          <p:cNvSpPr txBox="1">
            <a:spLocks noChangeArrowheads="1"/>
          </p:cNvSpPr>
          <p:nvPr/>
        </p:nvSpPr>
        <p:spPr bwMode="auto">
          <a:xfrm>
            <a:off x="755650" y="609600"/>
            <a:ext cx="6151043" cy="461665"/>
          </a:xfrm>
          <a:prstGeom prst="rect">
            <a:avLst/>
          </a:prstGeom>
          <a:noFill/>
          <a:ln w="9525">
            <a:noFill/>
            <a:miter lim="800000"/>
            <a:headEnd/>
            <a:tailEnd/>
          </a:ln>
          <a:effectLst/>
        </p:spPr>
        <p:txBody>
          <a:bodyPr wrap="none">
            <a:spAutoFit/>
          </a:bodyPr>
          <a:lstStyle/>
          <a:p>
            <a:r>
              <a:rPr lang="el-GR" sz="2400" u="sng" dirty="0" smtClean="0">
                <a:solidFill>
                  <a:schemeClr val="bg1"/>
                </a:solidFill>
              </a:rPr>
              <a:t>3. Το Εσωτερικά</a:t>
            </a:r>
            <a:r>
              <a:rPr lang="el-GR" altLang="ja-JP" sz="2400" u="sng" dirty="0" smtClean="0">
                <a:solidFill>
                  <a:schemeClr val="bg1"/>
                </a:solidFill>
                <a:ea typeface="Arial Unicode MS" pitchFamily="34" charset="-128"/>
                <a:cs typeface="Arial Unicode MS" pitchFamily="34" charset="-128"/>
              </a:rPr>
              <a:t> </a:t>
            </a:r>
            <a:r>
              <a:rPr lang="el-GR" altLang="ja-JP" sz="2400" u="sng" dirty="0">
                <a:solidFill>
                  <a:schemeClr val="bg1"/>
                </a:solidFill>
                <a:ea typeface="Arial Unicode MS" pitchFamily="34" charset="-128"/>
                <a:cs typeface="Arial Unicode MS" pitchFamily="34" charset="-128"/>
              </a:rPr>
              <a:t>άριστο για τον καταναλωτή</a:t>
            </a:r>
            <a:endParaRPr lang="en-US" sz="2400" u="sng" dirty="0">
              <a:solidFill>
                <a:schemeClr val="bg1"/>
              </a:solidFill>
            </a:endParaRPr>
          </a:p>
        </p:txBody>
      </p:sp>
      <p:sp>
        <p:nvSpPr>
          <p:cNvPr id="12" name="Arc 18"/>
          <p:cNvSpPr>
            <a:spLocks/>
          </p:cNvSpPr>
          <p:nvPr/>
        </p:nvSpPr>
        <p:spPr bwMode="auto">
          <a:xfrm>
            <a:off x="1619672" y="3068960"/>
            <a:ext cx="3190875" cy="2482850"/>
          </a:xfrm>
          <a:custGeom>
            <a:avLst/>
            <a:gdLst>
              <a:gd name="G0" fmla="+- 21399 0 0"/>
              <a:gd name="G1" fmla="+- 0 0 0"/>
              <a:gd name="G2" fmla="+- 21600 0 0"/>
              <a:gd name="T0" fmla="*/ 23295 w 23295"/>
              <a:gd name="T1" fmla="*/ 21517 h 21600"/>
              <a:gd name="T2" fmla="*/ 0 w 23295"/>
              <a:gd name="T3" fmla="*/ 2943 h 21600"/>
              <a:gd name="T4" fmla="*/ 21399 w 23295"/>
              <a:gd name="T5" fmla="*/ 0 h 21600"/>
            </a:gdLst>
            <a:ahLst/>
            <a:cxnLst>
              <a:cxn ang="0">
                <a:pos x="T0" y="T1"/>
              </a:cxn>
              <a:cxn ang="0">
                <a:pos x="T2" y="T3"/>
              </a:cxn>
              <a:cxn ang="0">
                <a:pos x="T4" y="T5"/>
              </a:cxn>
            </a:cxnLst>
            <a:rect l="0" t="0" r="r" b="b"/>
            <a:pathLst>
              <a:path w="23295" h="21600" fill="none" extrusionOk="0">
                <a:moveTo>
                  <a:pt x="23294" y="21516"/>
                </a:moveTo>
                <a:cubicBezTo>
                  <a:pt x="22664" y="21572"/>
                  <a:pt x="22031" y="21599"/>
                  <a:pt x="21399" y="21600"/>
                </a:cubicBezTo>
                <a:cubicBezTo>
                  <a:pt x="10606" y="21600"/>
                  <a:pt x="1470" y="13634"/>
                  <a:pt x="0" y="2942"/>
                </a:cubicBezTo>
              </a:path>
              <a:path w="23295" h="21600" stroke="0" extrusionOk="0">
                <a:moveTo>
                  <a:pt x="23294" y="21516"/>
                </a:moveTo>
                <a:cubicBezTo>
                  <a:pt x="22664" y="21572"/>
                  <a:pt x="22031" y="21599"/>
                  <a:pt x="21399" y="21600"/>
                </a:cubicBezTo>
                <a:cubicBezTo>
                  <a:pt x="10606" y="21600"/>
                  <a:pt x="1470" y="13634"/>
                  <a:pt x="0" y="2942"/>
                </a:cubicBezTo>
                <a:lnTo>
                  <a:pt x="21399" y="0"/>
                </a:lnTo>
                <a:close/>
              </a:path>
            </a:pathLst>
          </a:custGeom>
          <a:noFill/>
          <a:ln w="38100">
            <a:solidFill>
              <a:schemeClr val="tx1"/>
            </a:solidFill>
            <a:round/>
            <a:headEnd/>
            <a:tailEnd/>
          </a:ln>
          <a:effectLst/>
        </p:spPr>
        <p:txBody>
          <a:bodyPr wrap="none" anchor="ctr"/>
          <a:lstStyle/>
          <a:p>
            <a:pPr algn="ctr"/>
            <a:endParaRPr lang="el-GR" sz="2400"/>
          </a:p>
        </p:txBody>
      </p:sp>
      <p:sp>
        <p:nvSpPr>
          <p:cNvPr id="13" name="Text Box 19"/>
          <p:cNvSpPr txBox="1">
            <a:spLocks noChangeArrowheads="1"/>
          </p:cNvSpPr>
          <p:nvPr/>
        </p:nvSpPr>
        <p:spPr bwMode="auto">
          <a:xfrm>
            <a:off x="2426866" y="4149080"/>
            <a:ext cx="488950" cy="823912"/>
          </a:xfrm>
          <a:prstGeom prst="rect">
            <a:avLst/>
          </a:prstGeom>
          <a:noFill/>
          <a:ln w="9525">
            <a:noFill/>
            <a:miter lim="800000"/>
            <a:headEnd/>
            <a:tailEnd/>
          </a:ln>
          <a:effectLst/>
        </p:spPr>
        <p:txBody>
          <a:bodyPr wrap="none">
            <a:spAutoFit/>
          </a:bodyPr>
          <a:lstStyle/>
          <a:p>
            <a:r>
              <a:rPr lang="en-GB" sz="4800" b="1" dirty="0"/>
              <a:t>•</a:t>
            </a:r>
          </a:p>
        </p:txBody>
      </p:sp>
      <p:sp>
        <p:nvSpPr>
          <p:cNvPr id="14" name="Rectangle 13"/>
          <p:cNvSpPr/>
          <p:nvPr/>
        </p:nvSpPr>
        <p:spPr>
          <a:xfrm>
            <a:off x="2627784" y="1772816"/>
            <a:ext cx="4752528" cy="400110"/>
          </a:xfrm>
          <a:prstGeom prst="rect">
            <a:avLst/>
          </a:prstGeom>
        </p:spPr>
        <p:txBody>
          <a:bodyPr wrap="square">
            <a:spAutoFit/>
          </a:bodyPr>
          <a:lstStyle/>
          <a:p>
            <a:r>
              <a:rPr lang="el-GR" sz="2000" b="1" dirty="0" smtClean="0"/>
              <a:t>Πρώτα μια διαγραμματική ερμηνεία</a:t>
            </a:r>
            <a:r>
              <a:rPr lang="en-US" sz="2000" b="1" dirty="0" smtClean="0"/>
              <a:t>…</a:t>
            </a:r>
            <a:endParaRPr lang="en-US" sz="2000" b="1" u="sng" dirty="0"/>
          </a:p>
        </p:txBody>
      </p:sp>
      <p:sp>
        <p:nvSpPr>
          <p:cNvPr id="15" name="Line 28"/>
          <p:cNvSpPr>
            <a:spLocks noChangeShapeType="1"/>
          </p:cNvSpPr>
          <p:nvPr/>
        </p:nvSpPr>
        <p:spPr bwMode="auto">
          <a:xfrm flipV="1">
            <a:off x="2627784" y="2492896"/>
            <a:ext cx="1295400" cy="1447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6" name="Text Box 29"/>
          <p:cNvSpPr txBox="1">
            <a:spLocks noChangeArrowheads="1"/>
          </p:cNvSpPr>
          <p:nvPr/>
        </p:nvSpPr>
        <p:spPr bwMode="auto">
          <a:xfrm>
            <a:off x="3429000" y="2897188"/>
            <a:ext cx="3621504" cy="461665"/>
          </a:xfrm>
          <a:prstGeom prst="rect">
            <a:avLst/>
          </a:prstGeom>
          <a:noFill/>
          <a:ln w="9525">
            <a:noFill/>
            <a:miter lim="800000"/>
            <a:headEnd/>
            <a:tailEnd/>
          </a:ln>
          <a:effectLst/>
        </p:spPr>
        <p:txBody>
          <a:bodyPr wrap="none">
            <a:spAutoFit/>
          </a:bodyPr>
          <a:lstStyle/>
          <a:p>
            <a:r>
              <a:rPr lang="el-GR" sz="2400" b="1" dirty="0" smtClean="0"/>
              <a:t>Κατεύθυνση Προτίμησης </a:t>
            </a:r>
            <a:endParaRPr lang="en-GB"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1" name="Slide Number Placeholder 3"/>
          <p:cNvSpPr>
            <a:spLocks noGrp="1"/>
          </p:cNvSpPr>
          <p:nvPr>
            <p:ph type="sldNum" sz="quarter" idx="12"/>
          </p:nvPr>
        </p:nvSpPr>
        <p:spPr/>
        <p:txBody>
          <a:bodyPr/>
          <a:lstStyle/>
          <a:p>
            <a:fld id="{C8C1F49D-CB7C-495F-B78D-53C3B49B9B62}" type="slidenum">
              <a:rPr lang="en-US"/>
              <a:pPr/>
              <a:t>14</a:t>
            </a:fld>
            <a:endParaRPr lang="en-US"/>
          </a:p>
        </p:txBody>
      </p:sp>
      <p:sp>
        <p:nvSpPr>
          <p:cNvPr id="100363" name="Line 11"/>
          <p:cNvSpPr>
            <a:spLocks noChangeShapeType="1"/>
          </p:cNvSpPr>
          <p:nvPr/>
        </p:nvSpPr>
        <p:spPr bwMode="auto">
          <a:xfrm>
            <a:off x="549275" y="6513513"/>
            <a:ext cx="58674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00364" name="Line 12"/>
          <p:cNvSpPr>
            <a:spLocks noChangeShapeType="1"/>
          </p:cNvSpPr>
          <p:nvPr/>
        </p:nvSpPr>
        <p:spPr bwMode="auto">
          <a:xfrm flipH="1" flipV="1">
            <a:off x="539552" y="1988839"/>
            <a:ext cx="9723" cy="4524673"/>
          </a:xfrm>
          <a:prstGeom prst="line">
            <a:avLst/>
          </a:prstGeom>
          <a:noFill/>
          <a:ln w="57150">
            <a:solidFill>
              <a:schemeClr val="tx1"/>
            </a:solidFill>
            <a:round/>
            <a:headEnd/>
            <a:tailEnd type="triangle" w="med" len="med"/>
          </a:ln>
          <a:effectLst/>
        </p:spPr>
        <p:txBody>
          <a:bodyPr wrap="none" anchor="ctr"/>
          <a:lstStyle/>
          <a:p>
            <a:endParaRPr lang="en-US"/>
          </a:p>
        </p:txBody>
      </p:sp>
      <p:sp>
        <p:nvSpPr>
          <p:cNvPr id="100365" name="Line 13"/>
          <p:cNvSpPr>
            <a:spLocks noChangeShapeType="1"/>
          </p:cNvSpPr>
          <p:nvPr/>
        </p:nvSpPr>
        <p:spPr bwMode="auto">
          <a:xfrm>
            <a:off x="549275" y="3195638"/>
            <a:ext cx="3200400" cy="3352800"/>
          </a:xfrm>
          <a:prstGeom prst="line">
            <a:avLst/>
          </a:prstGeom>
          <a:noFill/>
          <a:ln w="38100">
            <a:solidFill>
              <a:schemeClr val="tx1"/>
            </a:solidFill>
            <a:round/>
            <a:headEnd/>
            <a:tailEnd/>
          </a:ln>
          <a:effectLst/>
        </p:spPr>
        <p:txBody>
          <a:bodyPr wrap="none" anchor="ctr"/>
          <a:lstStyle/>
          <a:p>
            <a:endParaRPr lang="en-US"/>
          </a:p>
        </p:txBody>
      </p:sp>
      <p:sp>
        <p:nvSpPr>
          <p:cNvPr id="100366" name="Text Box 14"/>
          <p:cNvSpPr txBox="1">
            <a:spLocks noChangeArrowheads="1"/>
          </p:cNvSpPr>
          <p:nvPr/>
        </p:nvSpPr>
        <p:spPr bwMode="auto">
          <a:xfrm>
            <a:off x="179512" y="1916832"/>
            <a:ext cx="336550" cy="457200"/>
          </a:xfrm>
          <a:prstGeom prst="rect">
            <a:avLst/>
          </a:prstGeom>
          <a:noFill/>
          <a:ln w="9525">
            <a:noFill/>
            <a:miter lim="800000"/>
            <a:headEnd/>
            <a:tailEnd/>
          </a:ln>
          <a:effectLst/>
        </p:spPr>
        <p:txBody>
          <a:bodyPr wrap="none">
            <a:spAutoFit/>
          </a:bodyPr>
          <a:lstStyle/>
          <a:p>
            <a:r>
              <a:rPr lang="en-GB" sz="2400" b="1" dirty="0"/>
              <a:t>Y</a:t>
            </a:r>
          </a:p>
        </p:txBody>
      </p:sp>
      <p:sp>
        <p:nvSpPr>
          <p:cNvPr id="100367" name="Text Box 15"/>
          <p:cNvSpPr txBox="1">
            <a:spLocks noChangeArrowheads="1"/>
          </p:cNvSpPr>
          <p:nvPr/>
        </p:nvSpPr>
        <p:spPr bwMode="auto">
          <a:xfrm>
            <a:off x="6492875" y="6284913"/>
            <a:ext cx="354013" cy="457200"/>
          </a:xfrm>
          <a:prstGeom prst="rect">
            <a:avLst/>
          </a:prstGeom>
          <a:noFill/>
          <a:ln w="9525">
            <a:noFill/>
            <a:miter lim="800000"/>
            <a:headEnd/>
            <a:tailEnd/>
          </a:ln>
          <a:effectLst/>
        </p:spPr>
        <p:txBody>
          <a:bodyPr wrap="none">
            <a:spAutoFit/>
          </a:bodyPr>
          <a:lstStyle/>
          <a:p>
            <a:r>
              <a:rPr lang="en-GB" sz="2400" b="1"/>
              <a:t>X</a:t>
            </a:r>
          </a:p>
        </p:txBody>
      </p:sp>
      <p:sp>
        <p:nvSpPr>
          <p:cNvPr id="100368" name="Text Box 16"/>
          <p:cNvSpPr txBox="1">
            <a:spLocks noChangeArrowheads="1"/>
          </p:cNvSpPr>
          <p:nvPr/>
        </p:nvSpPr>
        <p:spPr bwMode="auto">
          <a:xfrm>
            <a:off x="2530475" y="3922713"/>
            <a:ext cx="260350" cy="457200"/>
          </a:xfrm>
          <a:prstGeom prst="rect">
            <a:avLst/>
          </a:prstGeom>
          <a:noFill/>
          <a:ln w="9525">
            <a:noFill/>
            <a:miter lim="800000"/>
            <a:headEnd/>
            <a:tailEnd/>
          </a:ln>
          <a:effectLst/>
        </p:spPr>
        <p:txBody>
          <a:bodyPr wrap="none">
            <a:spAutoFit/>
          </a:bodyPr>
          <a:lstStyle/>
          <a:p>
            <a:r>
              <a:rPr lang="en-GB" sz="2400" b="1"/>
              <a:t> </a:t>
            </a:r>
          </a:p>
        </p:txBody>
      </p:sp>
      <p:sp>
        <p:nvSpPr>
          <p:cNvPr id="100369" name="Text Box 17"/>
          <p:cNvSpPr txBox="1">
            <a:spLocks noChangeArrowheads="1"/>
          </p:cNvSpPr>
          <p:nvPr/>
        </p:nvSpPr>
        <p:spPr bwMode="auto">
          <a:xfrm>
            <a:off x="2819400" y="6478588"/>
            <a:ext cx="184150" cy="457200"/>
          </a:xfrm>
          <a:prstGeom prst="rect">
            <a:avLst/>
          </a:prstGeom>
          <a:noFill/>
          <a:ln w="9525">
            <a:noFill/>
            <a:miter lim="800000"/>
            <a:headEnd/>
            <a:tailEnd/>
          </a:ln>
          <a:effectLst/>
        </p:spPr>
        <p:txBody>
          <a:bodyPr wrap="none">
            <a:spAutoFit/>
          </a:bodyPr>
          <a:lstStyle/>
          <a:p>
            <a:endParaRPr lang="el-GR" sz="2400" b="1"/>
          </a:p>
        </p:txBody>
      </p:sp>
      <p:sp>
        <p:nvSpPr>
          <p:cNvPr id="100370" name="Arc 18"/>
          <p:cNvSpPr>
            <a:spLocks/>
          </p:cNvSpPr>
          <p:nvPr/>
        </p:nvSpPr>
        <p:spPr bwMode="auto">
          <a:xfrm>
            <a:off x="1262063" y="3008313"/>
            <a:ext cx="3190875" cy="2482850"/>
          </a:xfrm>
          <a:custGeom>
            <a:avLst/>
            <a:gdLst>
              <a:gd name="G0" fmla="+- 21399 0 0"/>
              <a:gd name="G1" fmla="+- 0 0 0"/>
              <a:gd name="G2" fmla="+- 21600 0 0"/>
              <a:gd name="T0" fmla="*/ 23295 w 23295"/>
              <a:gd name="T1" fmla="*/ 21517 h 21600"/>
              <a:gd name="T2" fmla="*/ 0 w 23295"/>
              <a:gd name="T3" fmla="*/ 2943 h 21600"/>
              <a:gd name="T4" fmla="*/ 21399 w 23295"/>
              <a:gd name="T5" fmla="*/ 0 h 21600"/>
            </a:gdLst>
            <a:ahLst/>
            <a:cxnLst>
              <a:cxn ang="0">
                <a:pos x="T0" y="T1"/>
              </a:cxn>
              <a:cxn ang="0">
                <a:pos x="T2" y="T3"/>
              </a:cxn>
              <a:cxn ang="0">
                <a:pos x="T4" y="T5"/>
              </a:cxn>
            </a:cxnLst>
            <a:rect l="0" t="0" r="r" b="b"/>
            <a:pathLst>
              <a:path w="23295" h="21600" fill="none" extrusionOk="0">
                <a:moveTo>
                  <a:pt x="23294" y="21516"/>
                </a:moveTo>
                <a:cubicBezTo>
                  <a:pt x="22664" y="21572"/>
                  <a:pt x="22031" y="21599"/>
                  <a:pt x="21399" y="21600"/>
                </a:cubicBezTo>
                <a:cubicBezTo>
                  <a:pt x="10606" y="21600"/>
                  <a:pt x="1470" y="13634"/>
                  <a:pt x="0" y="2942"/>
                </a:cubicBezTo>
              </a:path>
              <a:path w="23295" h="21600" stroke="0" extrusionOk="0">
                <a:moveTo>
                  <a:pt x="23294" y="21516"/>
                </a:moveTo>
                <a:cubicBezTo>
                  <a:pt x="22664" y="21572"/>
                  <a:pt x="22031" y="21599"/>
                  <a:pt x="21399" y="21600"/>
                </a:cubicBezTo>
                <a:cubicBezTo>
                  <a:pt x="10606" y="21600"/>
                  <a:pt x="1470" y="13634"/>
                  <a:pt x="0" y="2942"/>
                </a:cubicBezTo>
                <a:lnTo>
                  <a:pt x="21399" y="0"/>
                </a:lnTo>
                <a:close/>
              </a:path>
            </a:pathLst>
          </a:custGeom>
          <a:noFill/>
          <a:ln w="38100">
            <a:solidFill>
              <a:schemeClr val="tx1"/>
            </a:solidFill>
            <a:round/>
            <a:headEnd/>
            <a:tailEnd/>
          </a:ln>
          <a:effectLst/>
        </p:spPr>
        <p:txBody>
          <a:bodyPr wrap="none" anchor="ctr"/>
          <a:lstStyle/>
          <a:p>
            <a:pPr algn="ctr"/>
            <a:endParaRPr lang="el-GR" sz="2400"/>
          </a:p>
        </p:txBody>
      </p:sp>
      <p:sp>
        <p:nvSpPr>
          <p:cNvPr id="100371" name="Text Box 19"/>
          <p:cNvSpPr txBox="1">
            <a:spLocks noChangeArrowheads="1"/>
          </p:cNvSpPr>
          <p:nvPr/>
        </p:nvSpPr>
        <p:spPr bwMode="auto">
          <a:xfrm>
            <a:off x="1676400" y="4125913"/>
            <a:ext cx="488950" cy="823912"/>
          </a:xfrm>
          <a:prstGeom prst="rect">
            <a:avLst/>
          </a:prstGeom>
          <a:noFill/>
          <a:ln w="9525">
            <a:noFill/>
            <a:miter lim="800000"/>
            <a:headEnd/>
            <a:tailEnd/>
          </a:ln>
          <a:effectLst/>
        </p:spPr>
        <p:txBody>
          <a:bodyPr wrap="none">
            <a:spAutoFit/>
          </a:bodyPr>
          <a:lstStyle/>
          <a:p>
            <a:r>
              <a:rPr lang="en-GB" sz="4800" b="1" dirty="0"/>
              <a:t>•</a:t>
            </a:r>
          </a:p>
        </p:txBody>
      </p:sp>
      <p:sp>
        <p:nvSpPr>
          <p:cNvPr id="100372" name="Text Box 20"/>
          <p:cNvSpPr txBox="1">
            <a:spLocks noChangeArrowheads="1"/>
          </p:cNvSpPr>
          <p:nvPr/>
        </p:nvSpPr>
        <p:spPr bwMode="auto">
          <a:xfrm>
            <a:off x="1981200" y="4116388"/>
            <a:ext cx="4367213" cy="457200"/>
          </a:xfrm>
          <a:prstGeom prst="rect">
            <a:avLst/>
          </a:prstGeom>
          <a:noFill/>
          <a:ln w="9525">
            <a:noFill/>
            <a:miter lim="800000"/>
            <a:headEnd/>
            <a:tailEnd/>
          </a:ln>
          <a:effectLst/>
        </p:spPr>
        <p:txBody>
          <a:bodyPr wrap="none">
            <a:spAutoFit/>
          </a:bodyPr>
          <a:lstStyle/>
          <a:p>
            <a:r>
              <a:rPr lang="el-GR" sz="2400" b="1"/>
              <a:t>Άριστη επιλογή (εσωτερική λύση)</a:t>
            </a:r>
            <a:endParaRPr lang="en-GB" sz="2400" b="1"/>
          </a:p>
        </p:txBody>
      </p:sp>
      <p:sp>
        <p:nvSpPr>
          <p:cNvPr id="100373" name="Text Box 21"/>
          <p:cNvSpPr txBox="1">
            <a:spLocks noChangeArrowheads="1"/>
          </p:cNvSpPr>
          <p:nvPr/>
        </p:nvSpPr>
        <p:spPr bwMode="auto">
          <a:xfrm>
            <a:off x="4419600" y="5259388"/>
            <a:ext cx="3778250" cy="457200"/>
          </a:xfrm>
          <a:prstGeom prst="rect">
            <a:avLst/>
          </a:prstGeom>
          <a:noFill/>
          <a:ln w="9525">
            <a:noFill/>
            <a:miter lim="800000"/>
            <a:headEnd/>
            <a:tailEnd/>
          </a:ln>
          <a:effectLst/>
        </p:spPr>
        <p:txBody>
          <a:bodyPr wrap="none">
            <a:spAutoFit/>
          </a:bodyPr>
          <a:lstStyle/>
          <a:p>
            <a:r>
              <a:rPr lang="en-GB" sz="2400" b="1"/>
              <a:t>IC</a:t>
            </a:r>
            <a:r>
              <a:rPr lang="el-GR" sz="2400" b="1"/>
              <a:t> (= Καμπύλη αδιαφορίας) </a:t>
            </a:r>
            <a:endParaRPr lang="en-GB" sz="2400" b="1"/>
          </a:p>
        </p:txBody>
      </p:sp>
      <p:sp>
        <p:nvSpPr>
          <p:cNvPr id="100374" name="Text Box 22"/>
          <p:cNvSpPr txBox="1">
            <a:spLocks noChangeArrowheads="1"/>
          </p:cNvSpPr>
          <p:nvPr/>
        </p:nvSpPr>
        <p:spPr bwMode="auto">
          <a:xfrm>
            <a:off x="3657600" y="5980113"/>
            <a:ext cx="4570413" cy="457200"/>
          </a:xfrm>
          <a:prstGeom prst="rect">
            <a:avLst/>
          </a:prstGeom>
          <a:noFill/>
          <a:ln w="9525">
            <a:noFill/>
            <a:miter lim="800000"/>
            <a:headEnd/>
            <a:tailEnd/>
          </a:ln>
          <a:effectLst/>
        </p:spPr>
        <p:txBody>
          <a:bodyPr wrap="none">
            <a:spAutoFit/>
          </a:bodyPr>
          <a:lstStyle/>
          <a:p>
            <a:r>
              <a:rPr lang="en-GB" sz="2400" b="1"/>
              <a:t>BL</a:t>
            </a:r>
            <a:r>
              <a:rPr lang="el-GR" sz="2400" b="1"/>
              <a:t> (= Εισοδηματικός περιορισμός) </a:t>
            </a:r>
            <a:endParaRPr lang="en-GB" sz="2400" b="1"/>
          </a:p>
        </p:txBody>
      </p:sp>
      <p:sp>
        <p:nvSpPr>
          <p:cNvPr id="100375" name="Text Box 23"/>
          <p:cNvSpPr txBox="1">
            <a:spLocks noChangeArrowheads="1"/>
          </p:cNvSpPr>
          <p:nvPr/>
        </p:nvSpPr>
        <p:spPr bwMode="auto">
          <a:xfrm>
            <a:off x="228600" y="6402388"/>
            <a:ext cx="336550" cy="457200"/>
          </a:xfrm>
          <a:prstGeom prst="rect">
            <a:avLst/>
          </a:prstGeom>
          <a:noFill/>
          <a:ln w="9525">
            <a:noFill/>
            <a:miter lim="800000"/>
            <a:headEnd/>
            <a:tailEnd/>
          </a:ln>
          <a:effectLst/>
        </p:spPr>
        <p:txBody>
          <a:bodyPr wrap="none">
            <a:spAutoFit/>
          </a:bodyPr>
          <a:lstStyle/>
          <a:p>
            <a:r>
              <a:rPr lang="en-GB" sz="2400" b="1"/>
              <a:t>0</a:t>
            </a:r>
          </a:p>
        </p:txBody>
      </p:sp>
      <p:sp>
        <p:nvSpPr>
          <p:cNvPr id="100376" name="Text Box 24"/>
          <p:cNvSpPr txBox="1">
            <a:spLocks noChangeArrowheads="1"/>
          </p:cNvSpPr>
          <p:nvPr/>
        </p:nvSpPr>
        <p:spPr bwMode="auto">
          <a:xfrm>
            <a:off x="914400" y="5716588"/>
            <a:ext cx="354013" cy="457200"/>
          </a:xfrm>
          <a:prstGeom prst="rect">
            <a:avLst/>
          </a:prstGeom>
          <a:noFill/>
          <a:ln w="9525">
            <a:noFill/>
            <a:miter lim="800000"/>
            <a:headEnd/>
            <a:tailEnd/>
          </a:ln>
          <a:effectLst/>
        </p:spPr>
        <p:txBody>
          <a:bodyPr wrap="none">
            <a:spAutoFit/>
          </a:bodyPr>
          <a:lstStyle/>
          <a:p>
            <a:r>
              <a:rPr lang="en-GB" sz="2400" b="1"/>
              <a:t>C</a:t>
            </a:r>
          </a:p>
        </p:txBody>
      </p:sp>
      <p:sp>
        <p:nvSpPr>
          <p:cNvPr id="100377" name="Text Box 25"/>
          <p:cNvSpPr txBox="1">
            <a:spLocks noChangeArrowheads="1"/>
          </p:cNvSpPr>
          <p:nvPr/>
        </p:nvSpPr>
        <p:spPr bwMode="auto">
          <a:xfrm>
            <a:off x="762000" y="5573713"/>
            <a:ext cx="488950" cy="823912"/>
          </a:xfrm>
          <a:prstGeom prst="rect">
            <a:avLst/>
          </a:prstGeom>
          <a:noFill/>
          <a:ln w="9525">
            <a:noFill/>
            <a:miter lim="800000"/>
            <a:headEnd/>
            <a:tailEnd/>
          </a:ln>
          <a:effectLst/>
        </p:spPr>
        <p:txBody>
          <a:bodyPr wrap="none">
            <a:spAutoFit/>
          </a:bodyPr>
          <a:lstStyle/>
          <a:p>
            <a:r>
              <a:rPr lang="en-GB" sz="4800" b="1"/>
              <a:t>•</a:t>
            </a:r>
          </a:p>
        </p:txBody>
      </p:sp>
      <p:sp>
        <p:nvSpPr>
          <p:cNvPr id="100378" name="Text Box 26"/>
          <p:cNvSpPr txBox="1">
            <a:spLocks noChangeArrowheads="1"/>
          </p:cNvSpPr>
          <p:nvPr/>
        </p:nvSpPr>
        <p:spPr bwMode="auto">
          <a:xfrm>
            <a:off x="2133600" y="2027238"/>
            <a:ext cx="488950" cy="823912"/>
          </a:xfrm>
          <a:prstGeom prst="rect">
            <a:avLst/>
          </a:prstGeom>
          <a:noFill/>
          <a:ln w="9525">
            <a:noFill/>
            <a:miter lim="800000"/>
            <a:headEnd/>
            <a:tailEnd/>
          </a:ln>
          <a:effectLst/>
        </p:spPr>
        <p:txBody>
          <a:bodyPr wrap="none">
            <a:spAutoFit/>
          </a:bodyPr>
          <a:lstStyle/>
          <a:p>
            <a:r>
              <a:rPr lang="en-GB" sz="4800" b="1"/>
              <a:t>•</a:t>
            </a:r>
          </a:p>
        </p:txBody>
      </p:sp>
      <p:sp>
        <p:nvSpPr>
          <p:cNvPr id="100379" name="Text Box 27"/>
          <p:cNvSpPr txBox="1">
            <a:spLocks noChangeArrowheads="1"/>
          </p:cNvSpPr>
          <p:nvPr/>
        </p:nvSpPr>
        <p:spPr bwMode="auto">
          <a:xfrm>
            <a:off x="2378075" y="2017713"/>
            <a:ext cx="336550" cy="457200"/>
          </a:xfrm>
          <a:prstGeom prst="rect">
            <a:avLst/>
          </a:prstGeom>
          <a:noFill/>
          <a:ln w="9525">
            <a:noFill/>
            <a:miter lim="800000"/>
            <a:headEnd/>
            <a:tailEnd/>
          </a:ln>
          <a:effectLst/>
        </p:spPr>
        <p:txBody>
          <a:bodyPr wrap="none">
            <a:spAutoFit/>
          </a:bodyPr>
          <a:lstStyle/>
          <a:p>
            <a:r>
              <a:rPr lang="en-GB" sz="2400" b="1"/>
              <a:t>B</a:t>
            </a:r>
          </a:p>
        </p:txBody>
      </p:sp>
      <p:sp>
        <p:nvSpPr>
          <p:cNvPr id="100380" name="Line 28"/>
          <p:cNvSpPr>
            <a:spLocks noChangeShapeType="1"/>
          </p:cNvSpPr>
          <p:nvPr/>
        </p:nvSpPr>
        <p:spPr bwMode="auto">
          <a:xfrm flipV="1">
            <a:off x="2627784" y="2492896"/>
            <a:ext cx="1295400" cy="1447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0381" name="Text Box 29"/>
          <p:cNvSpPr txBox="1">
            <a:spLocks noChangeArrowheads="1"/>
          </p:cNvSpPr>
          <p:nvPr/>
        </p:nvSpPr>
        <p:spPr bwMode="auto">
          <a:xfrm>
            <a:off x="3429000" y="2897188"/>
            <a:ext cx="3621504" cy="461665"/>
          </a:xfrm>
          <a:prstGeom prst="rect">
            <a:avLst/>
          </a:prstGeom>
          <a:noFill/>
          <a:ln w="9525">
            <a:noFill/>
            <a:miter lim="800000"/>
            <a:headEnd/>
            <a:tailEnd/>
          </a:ln>
          <a:effectLst/>
        </p:spPr>
        <p:txBody>
          <a:bodyPr wrap="none">
            <a:spAutoFit/>
          </a:bodyPr>
          <a:lstStyle/>
          <a:p>
            <a:r>
              <a:rPr lang="el-GR" sz="2400" b="1" dirty="0" smtClean="0"/>
              <a:t>Κατεύθυνση Προτίμησης </a:t>
            </a:r>
            <a:endParaRPr lang="en-GB" sz="2400" b="1" dirty="0"/>
          </a:p>
        </p:txBody>
      </p:sp>
      <p:sp>
        <p:nvSpPr>
          <p:cNvPr id="22" name="Text Box 16"/>
          <p:cNvSpPr txBox="1">
            <a:spLocks noChangeArrowheads="1"/>
          </p:cNvSpPr>
          <p:nvPr/>
        </p:nvSpPr>
        <p:spPr bwMode="auto">
          <a:xfrm>
            <a:off x="755650" y="609600"/>
            <a:ext cx="5803192" cy="461665"/>
          </a:xfrm>
          <a:prstGeom prst="rect">
            <a:avLst/>
          </a:prstGeom>
          <a:noFill/>
          <a:ln w="9525">
            <a:noFill/>
            <a:miter lim="800000"/>
            <a:headEnd/>
            <a:tailEnd/>
          </a:ln>
          <a:effectLst/>
        </p:spPr>
        <p:txBody>
          <a:bodyPr wrap="none">
            <a:spAutoFit/>
          </a:bodyPr>
          <a:lstStyle/>
          <a:p>
            <a:r>
              <a:rPr lang="el-GR" sz="2400" u="sng" dirty="0" smtClean="0">
                <a:solidFill>
                  <a:schemeClr val="bg1"/>
                </a:solidFill>
              </a:rPr>
              <a:t>Το Εσωτερικά</a:t>
            </a:r>
            <a:r>
              <a:rPr lang="el-GR" altLang="ja-JP" sz="2400" u="sng" dirty="0" smtClean="0">
                <a:solidFill>
                  <a:schemeClr val="bg1"/>
                </a:solidFill>
                <a:ea typeface="Arial Unicode MS" pitchFamily="34" charset="-128"/>
                <a:cs typeface="Arial Unicode MS" pitchFamily="34" charset="-128"/>
              </a:rPr>
              <a:t> </a:t>
            </a:r>
            <a:r>
              <a:rPr lang="el-GR" altLang="ja-JP" sz="2400" u="sng" dirty="0">
                <a:solidFill>
                  <a:schemeClr val="bg1"/>
                </a:solidFill>
                <a:ea typeface="Arial Unicode MS" pitchFamily="34" charset="-128"/>
                <a:cs typeface="Arial Unicode MS" pitchFamily="34" charset="-128"/>
              </a:rPr>
              <a:t>άριστο για τον καταναλωτή</a:t>
            </a:r>
            <a:endParaRPr lang="en-US" sz="2400" u="sng"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2B1C72C6-A90E-41D2-AAED-0DDD7B6485CB}" type="slidenum">
              <a:rPr lang="en-US"/>
              <a:pPr/>
              <a:t>15</a:t>
            </a:fld>
            <a:endParaRPr lang="en-US"/>
          </a:p>
        </p:txBody>
      </p:sp>
      <p:graphicFrame>
        <p:nvGraphicFramePr>
          <p:cNvPr id="12290" name="Object 2"/>
          <p:cNvGraphicFramePr>
            <a:graphicFrameLocks noChangeAspect="1"/>
          </p:cNvGraphicFramePr>
          <p:nvPr/>
        </p:nvGraphicFramePr>
        <p:xfrm>
          <a:off x="1824038" y="2654300"/>
          <a:ext cx="5472112" cy="1520825"/>
        </p:xfrm>
        <a:graphic>
          <a:graphicData uri="http://schemas.openxmlformats.org/presentationml/2006/ole">
            <mc:AlternateContent xmlns:mc="http://schemas.openxmlformats.org/markup-compatibility/2006">
              <mc:Choice xmlns:v="urn:schemas-microsoft-com:vml" Requires="v">
                <p:oleObj spid="_x0000_s12302" name="Document" r:id="rId4" imgW="5486400" imgH="1531800" progId="Word.Document.8">
                  <p:embed/>
                </p:oleObj>
              </mc:Choice>
              <mc:Fallback>
                <p:oleObj name="Document" r:id="rId4" imgW="5486400" imgH="1531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038" y="2654300"/>
                        <a:ext cx="5472112"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Text Box 5"/>
          <p:cNvSpPr txBox="1">
            <a:spLocks noChangeArrowheads="1"/>
          </p:cNvSpPr>
          <p:nvPr/>
        </p:nvSpPr>
        <p:spPr bwMode="auto">
          <a:xfrm>
            <a:off x="533400" y="1727200"/>
            <a:ext cx="8424863" cy="1938992"/>
          </a:xfrm>
          <a:prstGeom prst="rect">
            <a:avLst/>
          </a:prstGeom>
          <a:noFill/>
          <a:ln w="9525">
            <a:noFill/>
            <a:miter lim="800000"/>
            <a:headEnd/>
            <a:tailEnd/>
          </a:ln>
          <a:effectLst/>
        </p:spPr>
        <p:txBody>
          <a:bodyPr>
            <a:spAutoFit/>
          </a:bodyPr>
          <a:lstStyle/>
          <a:p>
            <a:pPr>
              <a:spcBef>
                <a:spcPct val="30000"/>
              </a:spcBef>
            </a:pPr>
            <a:r>
              <a:rPr lang="el-GR" sz="2400" b="1" u="sng" dirty="0" smtClean="0"/>
              <a:t>Εσωτερικό </a:t>
            </a:r>
            <a:r>
              <a:rPr lang="el-GR" sz="2400" b="1" u="sng" dirty="0"/>
              <a:t>άριστο</a:t>
            </a:r>
            <a:r>
              <a:rPr lang="en-US" sz="2400" b="1" dirty="0"/>
              <a:t>:</a:t>
            </a:r>
            <a:r>
              <a:rPr lang="en-US" sz="2400" dirty="0"/>
              <a:t> </a:t>
            </a:r>
            <a:r>
              <a:rPr lang="el-GR" sz="2400" dirty="0"/>
              <a:t>Το άριστο καλάθι κατανάλωσης βρίσκεται σε ένα σημείο στο οποίο η καμπύλη αδιαφορίας </a:t>
            </a:r>
            <a:r>
              <a:rPr lang="el-GR" sz="2400" b="1" i="1" u="sng" dirty="0"/>
              <a:t>εφάπτεται</a:t>
            </a:r>
            <a:r>
              <a:rPr lang="el-GR" sz="2400" dirty="0"/>
              <a:t> στη γραμμή του εισοδηματικού περιορισμού</a:t>
            </a:r>
            <a:r>
              <a:rPr lang="en-US" sz="2400" dirty="0"/>
              <a:t>.</a:t>
            </a:r>
          </a:p>
          <a:p>
            <a:r>
              <a:rPr lang="el-GR" sz="2400" b="1" u="sng" dirty="0" smtClean="0"/>
              <a:t>Η Εφαπτόμενη</a:t>
            </a:r>
            <a:r>
              <a:rPr lang="en-US" sz="2400" b="1" dirty="0"/>
              <a:t>:</a:t>
            </a:r>
            <a:r>
              <a:rPr lang="en-US" sz="2400" dirty="0"/>
              <a:t> </a:t>
            </a:r>
            <a:r>
              <a:rPr lang="el-GR" sz="2400" dirty="0" smtClean="0"/>
              <a:t>μιας συνάρτησης </a:t>
            </a:r>
            <a:r>
              <a:rPr lang="el-GR" sz="2400" dirty="0"/>
              <a:t>είναι μια ευθεία γραμμή που έχει την ίδια κλίση με τη συνάρτηση</a:t>
            </a:r>
            <a:r>
              <a:rPr lang="el-GR" dirty="0"/>
              <a:t> </a:t>
            </a:r>
            <a:r>
              <a:rPr lang="en-US" sz="2400" dirty="0"/>
              <a:t>…</a:t>
            </a:r>
            <a:r>
              <a:rPr lang="el-GR" sz="2400" i="1" dirty="0"/>
              <a:t>συνεπώς</a:t>
            </a:r>
            <a:r>
              <a:rPr lang="el-GR" dirty="0"/>
              <a:t> </a:t>
            </a:r>
            <a:r>
              <a:rPr lang="en-US" sz="2400" i="1" dirty="0" smtClean="0"/>
              <a:t>….</a:t>
            </a:r>
            <a:endParaRPr lang="en-US" sz="2400" dirty="0"/>
          </a:p>
        </p:txBody>
      </p:sp>
      <p:graphicFrame>
        <p:nvGraphicFramePr>
          <p:cNvPr id="12294" name="Object 6"/>
          <p:cNvGraphicFramePr>
            <a:graphicFrameLocks noChangeAspect="1"/>
          </p:cNvGraphicFramePr>
          <p:nvPr/>
        </p:nvGraphicFramePr>
        <p:xfrm>
          <a:off x="-10072688" y="7761288"/>
          <a:ext cx="9769475" cy="1074737"/>
        </p:xfrm>
        <a:graphic>
          <a:graphicData uri="http://schemas.openxmlformats.org/presentationml/2006/ole">
            <mc:AlternateContent xmlns:mc="http://schemas.openxmlformats.org/markup-compatibility/2006">
              <mc:Choice xmlns:v="urn:schemas-microsoft-com:vml" Requires="v">
                <p:oleObj spid="_x0000_s12303" name="Document" r:id="rId7" imgW="9765720" imgH="1076400" progId="Word.Document.8">
                  <p:embed/>
                </p:oleObj>
              </mc:Choice>
              <mc:Fallback>
                <p:oleObj name="Document" r:id="rId7" imgW="9765720" imgH="1076400" progId="Word.Document.8">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72688" y="7761288"/>
                        <a:ext cx="9769475"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1296988" y="7578725"/>
          <a:ext cx="7437437" cy="790575"/>
        </p:xfrm>
        <a:graphic>
          <a:graphicData uri="http://schemas.openxmlformats.org/presentationml/2006/ole">
            <mc:AlternateContent xmlns:mc="http://schemas.openxmlformats.org/markup-compatibility/2006">
              <mc:Choice xmlns:v="urn:schemas-microsoft-com:vml" Requires="v">
                <p:oleObj spid="_x0000_s12304" name="Document" r:id="rId10" imgW="7628400" imgH="806760" progId="Word.Document.8">
                  <p:embed/>
                </p:oleObj>
              </mc:Choice>
              <mc:Fallback>
                <p:oleObj name="Document" r:id="rId10" imgW="7628400" imgH="806760" progId="Word.Document.8">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6988" y="7578725"/>
                        <a:ext cx="7437437"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7" name="Object 9"/>
          <p:cNvGraphicFramePr>
            <a:graphicFrameLocks noChangeAspect="1"/>
          </p:cNvGraphicFramePr>
          <p:nvPr/>
        </p:nvGraphicFramePr>
        <p:xfrm>
          <a:off x="2987824" y="3717033"/>
          <a:ext cx="3068637" cy="720080"/>
        </p:xfrm>
        <a:graphic>
          <a:graphicData uri="http://schemas.openxmlformats.org/presentationml/2006/ole">
            <mc:AlternateContent xmlns:mc="http://schemas.openxmlformats.org/markup-compatibility/2006">
              <mc:Choice xmlns:v="urn:schemas-microsoft-com:vml" Requires="v">
                <p:oleObj spid="_x0000_s12305" name="Document" r:id="rId13" imgW="3065953" imgH="719257" progId="Word.Document.8">
                  <p:embed/>
                </p:oleObj>
              </mc:Choice>
              <mc:Fallback>
                <p:oleObj name="Document" r:id="rId13" imgW="3065953" imgH="719257" progId="Word.Document.8">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7824" y="3717033"/>
                        <a:ext cx="306863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9" name="WordArt 11"/>
          <p:cNvSpPr>
            <a:spLocks noChangeArrowheads="1" noChangeShapeType="1" noTextEdit="1"/>
          </p:cNvSpPr>
          <p:nvPr/>
        </p:nvSpPr>
        <p:spPr bwMode="auto">
          <a:xfrm>
            <a:off x="609600" y="381000"/>
            <a:ext cx="5474568" cy="1381125"/>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Times New Roman"/>
                <a:cs typeface="Times New Roman"/>
              </a:rPr>
              <a:t>Το Εσωτερικά </a:t>
            </a:r>
            <a:r>
              <a:rPr lang="el-GR" sz="3600" kern="10" dirty="0">
                <a:ln w="9525">
                  <a:noFill/>
                  <a:round/>
                  <a:headEnd/>
                  <a:tailEnd/>
                </a:ln>
                <a:solidFill>
                  <a:schemeClr val="hlink"/>
                </a:solidFill>
                <a:effectLst>
                  <a:outerShdw dist="45791" dir="2021404" algn="ctr" rotWithShape="0">
                    <a:srgbClr val="C0C0C0"/>
                  </a:outerShdw>
                </a:effectLst>
                <a:latin typeface="Times New Roman"/>
                <a:cs typeface="Times New Roman"/>
              </a:rPr>
              <a:t>άριστο</a:t>
            </a:r>
            <a:endParaRPr lang="en-US" sz="3600" kern="10" dirty="0">
              <a:ln w="9525">
                <a:noFill/>
                <a:round/>
                <a:headEnd/>
                <a:tailEnd/>
              </a:ln>
              <a:solidFill>
                <a:schemeClr val="hlink"/>
              </a:solidFill>
              <a:effectLst>
                <a:outerShdw dist="45791" dir="2021404" algn="ctr" rotWithShape="0">
                  <a:srgbClr val="C0C0C0"/>
                </a:outerShdw>
              </a:effectLst>
              <a:latin typeface="Times New Roman"/>
              <a:cs typeface="Times New Roman"/>
            </a:endParaRPr>
          </a:p>
        </p:txBody>
      </p:sp>
      <p:sp>
        <p:nvSpPr>
          <p:cNvPr id="12300" name="Text Box 12"/>
          <p:cNvSpPr txBox="1">
            <a:spLocks noChangeArrowheads="1"/>
          </p:cNvSpPr>
          <p:nvPr/>
        </p:nvSpPr>
        <p:spPr bwMode="auto">
          <a:xfrm>
            <a:off x="488524" y="5054188"/>
            <a:ext cx="7920880" cy="1200329"/>
          </a:xfrm>
          <a:prstGeom prst="rect">
            <a:avLst/>
          </a:prstGeom>
          <a:noFill/>
          <a:ln w="9525">
            <a:noFill/>
            <a:miter lim="800000"/>
            <a:headEnd/>
            <a:tailEnd/>
          </a:ln>
          <a:effectLst/>
        </p:spPr>
        <p:txBody>
          <a:bodyPr wrap="square">
            <a:spAutoFit/>
          </a:bodyPr>
          <a:lstStyle/>
          <a:p>
            <a:pPr>
              <a:spcBef>
                <a:spcPct val="50000"/>
              </a:spcBef>
            </a:pPr>
            <a:r>
              <a:rPr lang="el-GR" sz="2400" dirty="0"/>
              <a:t>«Ο βαθμός </a:t>
            </a:r>
            <a:r>
              <a:rPr lang="el-GR" sz="2400" dirty="0" smtClean="0"/>
              <a:t>με τον </a:t>
            </a:r>
            <a:r>
              <a:rPr lang="el-GR" sz="2400" dirty="0"/>
              <a:t>οποίο ο καταναλωτής </a:t>
            </a:r>
            <a:r>
              <a:rPr lang="el-GR" sz="2400" dirty="0" smtClean="0"/>
              <a:t>είναι πρόθυμος να </a:t>
            </a:r>
            <a:r>
              <a:rPr lang="el-GR" sz="2400" dirty="0"/>
              <a:t>ανταλλάξει το Χ με το Υ είναι ο ίδιος με τον βαθμό με τον </a:t>
            </a:r>
            <a:r>
              <a:rPr lang="el-GR" sz="2400" dirty="0" smtClean="0"/>
              <a:t>οποίο τα αγαθά αυτά ανταλλάσσονται στην </a:t>
            </a:r>
            <a:r>
              <a:rPr lang="el-GR" sz="2400" dirty="0"/>
              <a:t>αγορά» </a:t>
            </a:r>
            <a:endParaRPr lang="en-US" sz="2400" dirty="0"/>
          </a:p>
        </p:txBody>
      </p:sp>
      <p:sp>
        <p:nvSpPr>
          <p:cNvPr id="10" name="Rectangle 9"/>
          <p:cNvSpPr/>
          <p:nvPr/>
        </p:nvSpPr>
        <p:spPr>
          <a:xfrm>
            <a:off x="395536" y="4221088"/>
            <a:ext cx="8136904" cy="830997"/>
          </a:xfrm>
          <a:prstGeom prst="rect">
            <a:avLst/>
          </a:prstGeom>
        </p:spPr>
        <p:txBody>
          <a:bodyPr wrap="square">
            <a:spAutoFit/>
          </a:bodyPr>
          <a:lstStyle/>
          <a:p>
            <a:r>
              <a:rPr lang="el-GR" sz="2400" dirty="0" smtClean="0"/>
              <a:t>Ο Οριακός Λόγος Υποκατάστασης του Υ από το Χ ισούται με το λόγο των τιμών των δύο αγαθών</a:t>
            </a:r>
            <a:endParaRPr lang="en-US" sz="24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xEl>
                                              <p:pRg st="1" end="1"/>
                                            </p:txEl>
                                          </p:spTgt>
                                        </p:tgtEl>
                                        <p:attrNameLst>
                                          <p:attrName>style.visibility</p:attrName>
                                        </p:attrNameLst>
                                      </p:cBhvr>
                                      <p:to>
                                        <p:strVal val="visible"/>
                                      </p:to>
                                    </p:set>
                                    <p:anim calcmode="lin" valueType="num">
                                      <p:cBhvr additive="base">
                                        <p:cTn id="13" dur="500" fill="hold"/>
                                        <p:tgtEl>
                                          <p:spTgt spid="1229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2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300"/>
                                        </p:tgtEl>
                                        <p:attrNameLst>
                                          <p:attrName>style.visibility</p:attrName>
                                        </p:attrNameLst>
                                      </p:cBhvr>
                                      <p:to>
                                        <p:strVal val="visible"/>
                                      </p:to>
                                    </p:set>
                                    <p:anim calcmode="lin" valueType="num">
                                      <p:cBhvr additive="base">
                                        <p:cTn id="27" dur="500" fill="hold"/>
                                        <p:tgtEl>
                                          <p:spTgt spid="12300"/>
                                        </p:tgtEl>
                                        <p:attrNameLst>
                                          <p:attrName>ppt_x</p:attrName>
                                        </p:attrNameLst>
                                      </p:cBhvr>
                                      <p:tavLst>
                                        <p:tav tm="0">
                                          <p:val>
                                            <p:strVal val="0-#ppt_w/2"/>
                                          </p:val>
                                        </p:tav>
                                        <p:tav tm="100000">
                                          <p:val>
                                            <p:strVal val="#ppt_x"/>
                                          </p:val>
                                        </p:tav>
                                      </p:tavLst>
                                    </p:anim>
                                    <p:anim calcmode="lin" valueType="num">
                                      <p:cBhvr additive="base">
                                        <p:cTn id="28" dur="500" fill="hold"/>
                                        <p:tgtEl>
                                          <p:spTgt spid="12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uiExpand="1" build="p" autoUpdateAnimBg="0"/>
      <p:bldP spid="12300"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BB66F823-9F32-4B5A-8FDA-F68B25A7D668}" type="slidenum">
              <a:rPr lang="en-US"/>
              <a:pPr/>
              <a:t>16</a:t>
            </a:fld>
            <a:endParaRPr lang="en-US"/>
          </a:p>
        </p:txBody>
      </p:sp>
      <p:graphicFrame>
        <p:nvGraphicFramePr>
          <p:cNvPr id="16386" name="Object 2"/>
          <p:cNvGraphicFramePr>
            <a:graphicFrameLocks noChangeAspect="1"/>
          </p:cNvGraphicFramePr>
          <p:nvPr/>
        </p:nvGraphicFramePr>
        <p:xfrm>
          <a:off x="323528" y="2060848"/>
          <a:ext cx="8570912" cy="2325688"/>
        </p:xfrm>
        <a:graphic>
          <a:graphicData uri="http://schemas.openxmlformats.org/presentationml/2006/ole">
            <mc:AlternateContent xmlns:mc="http://schemas.openxmlformats.org/markup-compatibility/2006">
              <mc:Choice xmlns:v="urn:schemas-microsoft-com:vml" Requires="v">
                <p:oleObj spid="_x0000_s16394" name="Document" r:id="rId4" imgW="6416475" imgH="2047450" progId="Word.Document.8">
                  <p:embed/>
                </p:oleObj>
              </mc:Choice>
              <mc:Fallback>
                <p:oleObj name="Document" r:id="rId4" imgW="6416475" imgH="204745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060848"/>
                        <a:ext cx="8570912" cy="232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Text Box 6"/>
          <p:cNvSpPr txBox="1">
            <a:spLocks noChangeArrowheads="1"/>
          </p:cNvSpPr>
          <p:nvPr/>
        </p:nvSpPr>
        <p:spPr bwMode="auto">
          <a:xfrm>
            <a:off x="323528" y="4365104"/>
            <a:ext cx="1656184" cy="457200"/>
          </a:xfrm>
          <a:prstGeom prst="rect">
            <a:avLst/>
          </a:prstGeom>
          <a:noFill/>
          <a:ln w="9525">
            <a:noFill/>
            <a:miter lim="800000"/>
            <a:headEnd/>
            <a:tailEnd/>
          </a:ln>
          <a:effectLst/>
        </p:spPr>
        <p:txBody>
          <a:bodyPr wrap="square">
            <a:spAutoFit/>
          </a:bodyPr>
          <a:lstStyle/>
          <a:p>
            <a:pPr>
              <a:spcBef>
                <a:spcPct val="50000"/>
              </a:spcBef>
            </a:pPr>
            <a:r>
              <a:rPr lang="el-GR" sz="2400" b="1" dirty="0"/>
              <a:t>Καλάθι</a:t>
            </a:r>
            <a:r>
              <a:rPr lang="en-US" sz="2400" b="1" dirty="0"/>
              <a:t> A:</a:t>
            </a:r>
          </a:p>
        </p:txBody>
      </p:sp>
      <p:graphicFrame>
        <p:nvGraphicFramePr>
          <p:cNvPr id="16391" name="Object 7"/>
          <p:cNvGraphicFramePr>
            <a:graphicFrameLocks noChangeAspect="1"/>
          </p:cNvGraphicFramePr>
          <p:nvPr/>
        </p:nvGraphicFramePr>
        <p:xfrm>
          <a:off x="9261475" y="3486150"/>
          <a:ext cx="5451475" cy="608013"/>
        </p:xfrm>
        <a:graphic>
          <a:graphicData uri="http://schemas.openxmlformats.org/presentationml/2006/ole">
            <mc:AlternateContent xmlns:mc="http://schemas.openxmlformats.org/markup-compatibility/2006">
              <mc:Choice xmlns:v="urn:schemas-microsoft-com:vml" Requires="v">
                <p:oleObj spid="_x0000_s16395" name="Document" r:id="rId7" imgW="5466240" imgH="607320" progId="Word.Document.8">
                  <p:embed/>
                </p:oleObj>
              </mc:Choice>
              <mc:Fallback>
                <p:oleObj name="Document" r:id="rId7" imgW="5466240" imgH="607320" progId="Word.Document.8">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61475" y="3486150"/>
                        <a:ext cx="5451475"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2" name="Text Box 8"/>
          <p:cNvSpPr txBox="1">
            <a:spLocks noChangeArrowheads="1"/>
          </p:cNvSpPr>
          <p:nvPr/>
        </p:nvSpPr>
        <p:spPr bwMode="auto">
          <a:xfrm>
            <a:off x="611560" y="4365104"/>
            <a:ext cx="7835181" cy="461665"/>
          </a:xfrm>
          <a:prstGeom prst="rect">
            <a:avLst/>
          </a:prstGeom>
          <a:noFill/>
          <a:ln w="9525">
            <a:noFill/>
            <a:miter lim="800000"/>
            <a:headEnd/>
            <a:tailEnd/>
          </a:ln>
          <a:effectLst/>
        </p:spPr>
        <p:txBody>
          <a:bodyPr wrap="square">
            <a:spAutoFit/>
          </a:bodyPr>
          <a:lstStyle/>
          <a:p>
            <a:r>
              <a:rPr lang="el-GR" sz="2400" dirty="0" smtClean="0"/>
              <a:t>	      </a:t>
            </a:r>
            <a:r>
              <a:rPr lang="en-US" sz="2400" dirty="0" err="1" smtClean="0"/>
              <a:t>MRS</a:t>
            </a:r>
            <a:r>
              <a:rPr lang="en-US" sz="2400" baseline="-25000" dirty="0" err="1" smtClean="0"/>
              <a:t>x,y</a:t>
            </a:r>
            <a:r>
              <a:rPr lang="en-US" sz="2400" dirty="0" smtClean="0"/>
              <a:t> </a:t>
            </a:r>
            <a:r>
              <a:rPr lang="en-US" sz="2400" dirty="0"/>
              <a:t>= </a:t>
            </a:r>
            <a:r>
              <a:rPr lang="en-US" sz="2400" dirty="0" err="1"/>
              <a:t>MU</a:t>
            </a:r>
            <a:r>
              <a:rPr lang="en-US" sz="2400" baseline="-25000" dirty="0" err="1"/>
              <a:t>x</a:t>
            </a:r>
            <a:r>
              <a:rPr lang="en-US" sz="2400" dirty="0"/>
              <a:t>/</a:t>
            </a:r>
            <a:r>
              <a:rPr lang="en-US" sz="2400" dirty="0" err="1"/>
              <a:t>MU</a:t>
            </a:r>
            <a:r>
              <a:rPr lang="en-US" sz="2400" baseline="-25000" dirty="0" err="1"/>
              <a:t>y</a:t>
            </a:r>
            <a:r>
              <a:rPr lang="en-US" sz="2400" dirty="0"/>
              <a:t> = Y/X = 4/4 = </a:t>
            </a:r>
            <a:r>
              <a:rPr lang="en-US" sz="2400" dirty="0" smtClean="0"/>
              <a:t>1</a:t>
            </a:r>
            <a:endParaRPr lang="en-US" sz="2400" dirty="0"/>
          </a:p>
        </p:txBody>
      </p:sp>
      <p:sp>
        <p:nvSpPr>
          <p:cNvPr id="16395" name="Text Box 11"/>
          <p:cNvSpPr txBox="1">
            <a:spLocks noChangeArrowheads="1"/>
          </p:cNvSpPr>
          <p:nvPr/>
        </p:nvSpPr>
        <p:spPr bwMode="auto">
          <a:xfrm>
            <a:off x="323528" y="5636096"/>
            <a:ext cx="1586136" cy="457200"/>
          </a:xfrm>
          <a:prstGeom prst="rect">
            <a:avLst/>
          </a:prstGeom>
          <a:noFill/>
          <a:ln w="9525">
            <a:noFill/>
            <a:miter lim="800000"/>
            <a:headEnd/>
            <a:tailEnd/>
          </a:ln>
          <a:effectLst/>
        </p:spPr>
        <p:txBody>
          <a:bodyPr wrap="square">
            <a:spAutoFit/>
          </a:bodyPr>
          <a:lstStyle/>
          <a:p>
            <a:pPr>
              <a:spcBef>
                <a:spcPct val="50000"/>
              </a:spcBef>
            </a:pPr>
            <a:r>
              <a:rPr lang="el-GR" sz="2400" b="1" dirty="0"/>
              <a:t>Καλάθι</a:t>
            </a:r>
            <a:r>
              <a:rPr lang="en-US" sz="2400" b="1" dirty="0"/>
              <a:t> B:</a:t>
            </a:r>
          </a:p>
        </p:txBody>
      </p:sp>
      <p:sp>
        <p:nvSpPr>
          <p:cNvPr id="16397" name="Text Box 13"/>
          <p:cNvSpPr txBox="1">
            <a:spLocks noChangeArrowheads="1"/>
          </p:cNvSpPr>
          <p:nvPr/>
        </p:nvSpPr>
        <p:spPr bwMode="auto">
          <a:xfrm>
            <a:off x="2051720" y="5636096"/>
            <a:ext cx="5334000" cy="457200"/>
          </a:xfrm>
          <a:prstGeom prst="rect">
            <a:avLst/>
          </a:prstGeom>
          <a:noFill/>
          <a:ln w="9525">
            <a:noFill/>
            <a:miter lim="800000"/>
            <a:headEnd/>
            <a:tailEnd/>
          </a:ln>
          <a:effectLst/>
        </p:spPr>
        <p:txBody>
          <a:bodyPr>
            <a:spAutoFit/>
          </a:bodyPr>
          <a:lstStyle/>
          <a:p>
            <a:r>
              <a:rPr lang="en-US" sz="2400" dirty="0" err="1"/>
              <a:t>MRS</a:t>
            </a:r>
            <a:r>
              <a:rPr lang="en-US" sz="2400" baseline="-25000" dirty="0" err="1"/>
              <a:t>x,y</a:t>
            </a:r>
            <a:r>
              <a:rPr lang="en-US" sz="2400" dirty="0"/>
              <a:t> = </a:t>
            </a:r>
            <a:r>
              <a:rPr lang="en-US" sz="2400" dirty="0" err="1"/>
              <a:t>MU</a:t>
            </a:r>
            <a:r>
              <a:rPr lang="en-US" sz="2400" baseline="-25000" dirty="0" err="1"/>
              <a:t>x</a:t>
            </a:r>
            <a:r>
              <a:rPr lang="en-US" sz="2400" dirty="0"/>
              <a:t>/</a:t>
            </a:r>
            <a:r>
              <a:rPr lang="en-US" sz="2400" dirty="0" err="1"/>
              <a:t>MU</a:t>
            </a:r>
            <a:r>
              <a:rPr lang="en-US" sz="2400" baseline="-25000" dirty="0" err="1"/>
              <a:t>y</a:t>
            </a:r>
            <a:r>
              <a:rPr lang="en-US" sz="2400" dirty="0"/>
              <a:t> = Y/X = 1/4</a:t>
            </a:r>
          </a:p>
        </p:txBody>
      </p:sp>
      <p:sp>
        <p:nvSpPr>
          <p:cNvPr id="9" name="WordArt 11"/>
          <p:cNvSpPr>
            <a:spLocks noChangeArrowheads="1" noChangeShapeType="1" noTextEdit="1"/>
          </p:cNvSpPr>
          <p:nvPr/>
        </p:nvSpPr>
        <p:spPr bwMode="auto">
          <a:xfrm>
            <a:off x="611560" y="260648"/>
            <a:ext cx="8210872" cy="1381125"/>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Times New Roman"/>
                <a:cs typeface="Times New Roman"/>
              </a:rPr>
              <a:t>Το Εσωτερικά άριστο του καταναλωτή</a:t>
            </a:r>
            <a:endParaRPr lang="en-US" sz="3600" kern="10" dirty="0">
              <a:ln w="9525">
                <a:noFill/>
                <a:round/>
                <a:headEnd/>
                <a:tailEnd/>
              </a:ln>
              <a:solidFill>
                <a:schemeClr val="hlink"/>
              </a:solidFill>
              <a:effectLst>
                <a:outerShdw dist="45791" dir="2021404" algn="ctr" rotWithShape="0">
                  <a:srgbClr val="C0C0C0"/>
                </a:outerShdw>
              </a:effectLst>
              <a:latin typeface="Times New Roman"/>
              <a:cs typeface="Times New Roman"/>
            </a:endParaRPr>
          </a:p>
        </p:txBody>
      </p:sp>
      <p:sp>
        <p:nvSpPr>
          <p:cNvPr id="11" name="Rectangle 10"/>
          <p:cNvSpPr/>
          <p:nvPr/>
        </p:nvSpPr>
        <p:spPr>
          <a:xfrm>
            <a:off x="179512" y="1700808"/>
            <a:ext cx="1872208" cy="369332"/>
          </a:xfrm>
          <a:prstGeom prst="rect">
            <a:avLst/>
          </a:prstGeom>
        </p:spPr>
        <p:txBody>
          <a:bodyPr wrap="square">
            <a:spAutoFit/>
          </a:bodyPr>
          <a:lstStyle/>
          <a:p>
            <a:r>
              <a:rPr lang="el-GR" b="1" u="sng" dirty="0" smtClean="0"/>
              <a:t>Δεδομένα: </a:t>
            </a:r>
            <a:endParaRPr lang="en-US" b="1" u="sng" dirty="0"/>
          </a:p>
        </p:txBody>
      </p:sp>
      <p:sp>
        <p:nvSpPr>
          <p:cNvPr id="12" name="Rectangle 11"/>
          <p:cNvSpPr/>
          <p:nvPr/>
        </p:nvSpPr>
        <p:spPr>
          <a:xfrm>
            <a:off x="323528" y="4869160"/>
            <a:ext cx="8352928" cy="830997"/>
          </a:xfrm>
          <a:prstGeom prst="rect">
            <a:avLst/>
          </a:prstGeom>
        </p:spPr>
        <p:txBody>
          <a:bodyPr wrap="square">
            <a:spAutoFit/>
          </a:bodyPr>
          <a:lstStyle/>
          <a:p>
            <a:r>
              <a:rPr lang="el-GR" sz="2400" dirty="0" smtClean="0"/>
              <a:t>Η κλίση της γραμμής του εισοδηματικού περιορισμού </a:t>
            </a:r>
            <a:r>
              <a:rPr lang="en-US" sz="2400" dirty="0" smtClean="0"/>
              <a:t>= </a:t>
            </a:r>
            <a:endParaRPr lang="el-GR" sz="2400" dirty="0" smtClean="0"/>
          </a:p>
          <a:p>
            <a:r>
              <a:rPr lang="el-GR" sz="2400" dirty="0"/>
              <a:t>	</a:t>
            </a:r>
            <a:r>
              <a:rPr lang="el-GR" sz="2400" dirty="0" smtClean="0"/>
              <a:t>		</a:t>
            </a:r>
            <a:r>
              <a:rPr lang="en-US" sz="2400" dirty="0" smtClean="0"/>
              <a:t>-</a:t>
            </a:r>
            <a:r>
              <a:rPr lang="en-US" sz="2400" dirty="0" err="1" smtClean="0"/>
              <a:t>P</a:t>
            </a:r>
            <a:r>
              <a:rPr lang="en-US" sz="2400" baseline="-25000" dirty="0" err="1" smtClean="0"/>
              <a:t>x</a:t>
            </a:r>
            <a:r>
              <a:rPr lang="en-US" sz="2400" dirty="0" smtClean="0"/>
              <a:t>/</a:t>
            </a:r>
            <a:r>
              <a:rPr lang="en-US" sz="2400" dirty="0" err="1" smtClean="0"/>
              <a:t>P</a:t>
            </a:r>
            <a:r>
              <a:rPr lang="en-US" sz="2400" baseline="-25000" dirty="0" err="1" smtClean="0"/>
              <a:t>y</a:t>
            </a:r>
            <a:r>
              <a:rPr lang="en-US" sz="2400" dirty="0" smtClean="0"/>
              <a:t> = -1/4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2" grpId="0"/>
      <p:bldP spid="16395" grpId="0"/>
      <p:bldP spid="1639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66678150-D301-4AB8-9F78-CF288AC7DF39}" type="slidenum">
              <a:rPr lang="en-US"/>
              <a:pPr/>
              <a:t>17</a:t>
            </a:fld>
            <a:endParaRPr lang="en-US"/>
          </a:p>
        </p:txBody>
      </p:sp>
      <p:sp>
        <p:nvSpPr>
          <p:cNvPr id="17411" name="Line 3"/>
          <p:cNvSpPr>
            <a:spLocks noChangeShapeType="1"/>
          </p:cNvSpPr>
          <p:nvPr/>
        </p:nvSpPr>
        <p:spPr bwMode="auto">
          <a:xfrm>
            <a:off x="838200" y="6511925"/>
            <a:ext cx="58674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7412" name="Line 4"/>
          <p:cNvSpPr>
            <a:spLocks noChangeShapeType="1"/>
          </p:cNvSpPr>
          <p:nvPr/>
        </p:nvSpPr>
        <p:spPr bwMode="auto">
          <a:xfrm flipV="1">
            <a:off x="838200" y="1177925"/>
            <a:ext cx="0" cy="5334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7413" name="Line 5"/>
          <p:cNvSpPr>
            <a:spLocks noChangeShapeType="1"/>
          </p:cNvSpPr>
          <p:nvPr/>
        </p:nvSpPr>
        <p:spPr bwMode="auto">
          <a:xfrm>
            <a:off x="838200" y="5064125"/>
            <a:ext cx="5102225" cy="1444625"/>
          </a:xfrm>
          <a:prstGeom prst="line">
            <a:avLst/>
          </a:prstGeom>
          <a:noFill/>
          <a:ln w="38100">
            <a:solidFill>
              <a:schemeClr val="tx1"/>
            </a:solidFill>
            <a:round/>
            <a:headEnd/>
            <a:tailEnd/>
          </a:ln>
          <a:effectLst/>
        </p:spPr>
        <p:txBody>
          <a:bodyPr wrap="none" anchor="ctr"/>
          <a:lstStyle/>
          <a:p>
            <a:endParaRPr lang="en-US"/>
          </a:p>
        </p:txBody>
      </p:sp>
      <p:sp>
        <p:nvSpPr>
          <p:cNvPr id="17414" name="Text Box 6"/>
          <p:cNvSpPr txBox="1">
            <a:spLocks noChangeArrowheads="1"/>
          </p:cNvSpPr>
          <p:nvPr/>
        </p:nvSpPr>
        <p:spPr bwMode="auto">
          <a:xfrm>
            <a:off x="288925" y="1066800"/>
            <a:ext cx="336550" cy="457200"/>
          </a:xfrm>
          <a:prstGeom prst="rect">
            <a:avLst/>
          </a:prstGeom>
          <a:noFill/>
          <a:ln w="9525">
            <a:noFill/>
            <a:miter lim="800000"/>
            <a:headEnd/>
            <a:tailEnd/>
          </a:ln>
          <a:effectLst/>
        </p:spPr>
        <p:txBody>
          <a:bodyPr wrap="none">
            <a:spAutoFit/>
          </a:bodyPr>
          <a:lstStyle/>
          <a:p>
            <a:r>
              <a:rPr lang="en-GB" sz="2400" b="1"/>
              <a:t>Y</a:t>
            </a:r>
          </a:p>
        </p:txBody>
      </p:sp>
      <p:sp>
        <p:nvSpPr>
          <p:cNvPr id="17415" name="Text Box 7"/>
          <p:cNvSpPr txBox="1">
            <a:spLocks noChangeArrowheads="1"/>
          </p:cNvSpPr>
          <p:nvPr/>
        </p:nvSpPr>
        <p:spPr bwMode="auto">
          <a:xfrm>
            <a:off x="6781800" y="6283325"/>
            <a:ext cx="354013" cy="457200"/>
          </a:xfrm>
          <a:prstGeom prst="rect">
            <a:avLst/>
          </a:prstGeom>
          <a:noFill/>
          <a:ln w="9525">
            <a:noFill/>
            <a:miter lim="800000"/>
            <a:headEnd/>
            <a:tailEnd/>
          </a:ln>
          <a:effectLst/>
        </p:spPr>
        <p:txBody>
          <a:bodyPr wrap="none">
            <a:spAutoFit/>
          </a:bodyPr>
          <a:lstStyle/>
          <a:p>
            <a:r>
              <a:rPr lang="en-GB" sz="2400" b="1"/>
              <a:t>X</a:t>
            </a:r>
          </a:p>
        </p:txBody>
      </p:sp>
      <p:sp>
        <p:nvSpPr>
          <p:cNvPr id="17416" name="Text Box 8"/>
          <p:cNvSpPr txBox="1">
            <a:spLocks noChangeArrowheads="1"/>
          </p:cNvSpPr>
          <p:nvPr/>
        </p:nvSpPr>
        <p:spPr bwMode="auto">
          <a:xfrm>
            <a:off x="517525" y="6400800"/>
            <a:ext cx="336550" cy="457200"/>
          </a:xfrm>
          <a:prstGeom prst="rect">
            <a:avLst/>
          </a:prstGeom>
          <a:noFill/>
          <a:ln w="9525">
            <a:noFill/>
            <a:miter lim="800000"/>
            <a:headEnd/>
            <a:tailEnd/>
          </a:ln>
          <a:effectLst/>
        </p:spPr>
        <p:txBody>
          <a:bodyPr wrap="none">
            <a:spAutoFit/>
          </a:bodyPr>
          <a:lstStyle/>
          <a:p>
            <a:r>
              <a:rPr lang="en-GB" sz="2400" b="1"/>
              <a:t>0</a:t>
            </a:r>
          </a:p>
        </p:txBody>
      </p:sp>
      <p:sp>
        <p:nvSpPr>
          <p:cNvPr id="17420" name="Line 12"/>
          <p:cNvSpPr>
            <a:spLocks noChangeShapeType="1"/>
          </p:cNvSpPr>
          <p:nvPr/>
        </p:nvSpPr>
        <p:spPr bwMode="auto">
          <a:xfrm flipH="1">
            <a:off x="1219200" y="2701925"/>
            <a:ext cx="228600" cy="2438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7421" name="Text Box 13"/>
          <p:cNvSpPr txBox="1">
            <a:spLocks noChangeArrowheads="1"/>
          </p:cNvSpPr>
          <p:nvPr/>
        </p:nvSpPr>
        <p:spPr bwMode="auto">
          <a:xfrm>
            <a:off x="1371600" y="2320925"/>
            <a:ext cx="2090738" cy="457200"/>
          </a:xfrm>
          <a:prstGeom prst="rect">
            <a:avLst/>
          </a:prstGeom>
          <a:noFill/>
          <a:ln w="9525">
            <a:noFill/>
            <a:miter lim="800000"/>
            <a:headEnd/>
            <a:tailEnd/>
          </a:ln>
          <a:effectLst/>
        </p:spPr>
        <p:txBody>
          <a:bodyPr wrap="none">
            <a:spAutoFit/>
          </a:bodyPr>
          <a:lstStyle/>
          <a:p>
            <a:r>
              <a:rPr lang="en-GB" sz="2400" b="1"/>
              <a:t>50X + 200Y = E</a:t>
            </a:r>
          </a:p>
        </p:txBody>
      </p:sp>
      <p:sp>
        <p:nvSpPr>
          <p:cNvPr id="17422" name="Text Box 14"/>
          <p:cNvSpPr txBox="1">
            <a:spLocks noChangeArrowheads="1"/>
          </p:cNvSpPr>
          <p:nvPr/>
        </p:nvSpPr>
        <p:spPr bwMode="auto">
          <a:xfrm>
            <a:off x="899592" y="609600"/>
            <a:ext cx="7558608" cy="461665"/>
          </a:xfrm>
          <a:prstGeom prst="rect">
            <a:avLst/>
          </a:prstGeom>
          <a:noFill/>
          <a:ln w="9525">
            <a:noFill/>
            <a:miter lim="800000"/>
            <a:headEnd/>
            <a:tailEnd/>
          </a:ln>
          <a:effectLst/>
        </p:spPr>
        <p:txBody>
          <a:bodyPr wrap="square">
            <a:spAutoFit/>
          </a:bodyPr>
          <a:lstStyle/>
          <a:p>
            <a:r>
              <a:rPr lang="el-GR" sz="2400" u="sng" dirty="0">
                <a:solidFill>
                  <a:srgbClr val="FFB016"/>
                </a:solidFill>
              </a:rPr>
              <a:t>Παράδειγμα:</a:t>
            </a:r>
            <a:r>
              <a:rPr lang="el-GR" sz="2400" dirty="0"/>
              <a:t>  </a:t>
            </a:r>
            <a:r>
              <a:rPr lang="el-GR" sz="2400" dirty="0" smtClean="0">
                <a:solidFill>
                  <a:schemeClr val="bg1"/>
                </a:solidFill>
              </a:rPr>
              <a:t>Το</a:t>
            </a:r>
            <a:r>
              <a:rPr lang="el-GR" sz="2400" dirty="0" smtClean="0"/>
              <a:t> </a:t>
            </a:r>
            <a:r>
              <a:rPr lang="el-GR" sz="2400" dirty="0" smtClean="0">
                <a:solidFill>
                  <a:schemeClr val="bg1"/>
                </a:solidFill>
              </a:rPr>
              <a:t>Εσωτερικ</a:t>
            </a:r>
            <a:r>
              <a:rPr lang="el-GR" altLang="ja-JP" sz="2400" dirty="0" smtClean="0">
                <a:solidFill>
                  <a:schemeClr val="bg1"/>
                </a:solidFill>
                <a:ea typeface="Arial Unicode MS" pitchFamily="34" charset="-128"/>
                <a:cs typeface="Arial Unicode MS" pitchFamily="34" charset="-128"/>
              </a:rPr>
              <a:t>ά άριστο του καταναλωτή</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5AE62D6C-FAF1-47E0-9784-02148D4DE525}" type="slidenum">
              <a:rPr lang="en-US"/>
              <a:pPr/>
              <a:t>18</a:t>
            </a:fld>
            <a:endParaRPr lang="en-US"/>
          </a:p>
        </p:txBody>
      </p:sp>
      <p:sp>
        <p:nvSpPr>
          <p:cNvPr id="18434" name="Line 2"/>
          <p:cNvSpPr>
            <a:spLocks noChangeShapeType="1"/>
          </p:cNvSpPr>
          <p:nvPr/>
        </p:nvSpPr>
        <p:spPr bwMode="auto">
          <a:xfrm>
            <a:off x="838200" y="6588125"/>
            <a:ext cx="58674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8435" name="Line 3"/>
          <p:cNvSpPr>
            <a:spLocks noChangeShapeType="1"/>
          </p:cNvSpPr>
          <p:nvPr/>
        </p:nvSpPr>
        <p:spPr bwMode="auto">
          <a:xfrm flipV="1">
            <a:off x="838200" y="1254125"/>
            <a:ext cx="0" cy="5334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18436" name="Line 4"/>
          <p:cNvSpPr>
            <a:spLocks noChangeShapeType="1"/>
          </p:cNvSpPr>
          <p:nvPr/>
        </p:nvSpPr>
        <p:spPr bwMode="auto">
          <a:xfrm>
            <a:off x="838200" y="5140325"/>
            <a:ext cx="5102225" cy="1441450"/>
          </a:xfrm>
          <a:prstGeom prst="line">
            <a:avLst/>
          </a:prstGeom>
          <a:noFill/>
          <a:ln w="38100">
            <a:solidFill>
              <a:schemeClr val="tx1"/>
            </a:solidFill>
            <a:round/>
            <a:headEnd/>
            <a:tailEnd/>
          </a:ln>
          <a:effectLst/>
        </p:spPr>
        <p:txBody>
          <a:bodyPr wrap="none" anchor="ctr"/>
          <a:lstStyle/>
          <a:p>
            <a:endParaRPr lang="en-US"/>
          </a:p>
        </p:txBody>
      </p:sp>
      <p:sp>
        <p:nvSpPr>
          <p:cNvPr id="18437" name="Text Box 5"/>
          <p:cNvSpPr txBox="1">
            <a:spLocks noChangeArrowheads="1"/>
          </p:cNvSpPr>
          <p:nvPr/>
        </p:nvSpPr>
        <p:spPr bwMode="auto">
          <a:xfrm>
            <a:off x="288925" y="1143000"/>
            <a:ext cx="336550" cy="457200"/>
          </a:xfrm>
          <a:prstGeom prst="rect">
            <a:avLst/>
          </a:prstGeom>
          <a:noFill/>
          <a:ln w="9525">
            <a:noFill/>
            <a:miter lim="800000"/>
            <a:headEnd/>
            <a:tailEnd/>
          </a:ln>
          <a:effectLst/>
        </p:spPr>
        <p:txBody>
          <a:bodyPr wrap="none">
            <a:spAutoFit/>
          </a:bodyPr>
          <a:lstStyle/>
          <a:p>
            <a:r>
              <a:rPr lang="en-GB" sz="2400" b="1"/>
              <a:t>Y</a:t>
            </a:r>
          </a:p>
        </p:txBody>
      </p:sp>
      <p:sp>
        <p:nvSpPr>
          <p:cNvPr id="18438" name="Text Box 6"/>
          <p:cNvSpPr txBox="1">
            <a:spLocks noChangeArrowheads="1"/>
          </p:cNvSpPr>
          <p:nvPr/>
        </p:nvSpPr>
        <p:spPr bwMode="auto">
          <a:xfrm>
            <a:off x="6781800" y="6359525"/>
            <a:ext cx="354013" cy="457200"/>
          </a:xfrm>
          <a:prstGeom prst="rect">
            <a:avLst/>
          </a:prstGeom>
          <a:noFill/>
          <a:ln w="9525">
            <a:noFill/>
            <a:miter lim="800000"/>
            <a:headEnd/>
            <a:tailEnd/>
          </a:ln>
          <a:effectLst/>
        </p:spPr>
        <p:txBody>
          <a:bodyPr wrap="none">
            <a:spAutoFit/>
          </a:bodyPr>
          <a:lstStyle/>
          <a:p>
            <a:r>
              <a:rPr lang="en-GB" sz="2400" b="1"/>
              <a:t>X</a:t>
            </a:r>
          </a:p>
        </p:txBody>
      </p:sp>
      <p:sp>
        <p:nvSpPr>
          <p:cNvPr id="18439" name="Text Box 7"/>
          <p:cNvSpPr txBox="1">
            <a:spLocks noChangeArrowheads="1"/>
          </p:cNvSpPr>
          <p:nvPr/>
        </p:nvSpPr>
        <p:spPr bwMode="auto">
          <a:xfrm>
            <a:off x="2819400" y="3997325"/>
            <a:ext cx="260350" cy="457200"/>
          </a:xfrm>
          <a:prstGeom prst="rect">
            <a:avLst/>
          </a:prstGeom>
          <a:noFill/>
          <a:ln w="9525">
            <a:noFill/>
            <a:miter lim="800000"/>
            <a:headEnd/>
            <a:tailEnd/>
          </a:ln>
          <a:effectLst/>
        </p:spPr>
        <p:txBody>
          <a:bodyPr wrap="none">
            <a:spAutoFit/>
          </a:bodyPr>
          <a:lstStyle/>
          <a:p>
            <a:r>
              <a:rPr lang="en-GB" sz="2400" b="1"/>
              <a:t> </a:t>
            </a:r>
          </a:p>
        </p:txBody>
      </p:sp>
      <p:sp>
        <p:nvSpPr>
          <p:cNvPr id="18440" name="Text Box 8"/>
          <p:cNvSpPr txBox="1">
            <a:spLocks noChangeArrowheads="1"/>
          </p:cNvSpPr>
          <p:nvPr/>
        </p:nvSpPr>
        <p:spPr bwMode="auto">
          <a:xfrm>
            <a:off x="3108325" y="6553200"/>
            <a:ext cx="184150" cy="457200"/>
          </a:xfrm>
          <a:prstGeom prst="rect">
            <a:avLst/>
          </a:prstGeom>
          <a:noFill/>
          <a:ln w="9525">
            <a:noFill/>
            <a:miter lim="800000"/>
            <a:headEnd/>
            <a:tailEnd/>
          </a:ln>
          <a:effectLst/>
        </p:spPr>
        <p:txBody>
          <a:bodyPr wrap="none">
            <a:spAutoFit/>
          </a:bodyPr>
          <a:lstStyle/>
          <a:p>
            <a:endParaRPr lang="el-GR" sz="2400" b="1"/>
          </a:p>
        </p:txBody>
      </p:sp>
      <p:sp>
        <p:nvSpPr>
          <p:cNvPr id="18441" name="Arc 9"/>
          <p:cNvSpPr>
            <a:spLocks/>
          </p:cNvSpPr>
          <p:nvPr/>
        </p:nvSpPr>
        <p:spPr bwMode="auto">
          <a:xfrm>
            <a:off x="2344738" y="3768725"/>
            <a:ext cx="2824162" cy="2479675"/>
          </a:xfrm>
          <a:custGeom>
            <a:avLst/>
            <a:gdLst>
              <a:gd name="G0" fmla="+- 20630 0 0"/>
              <a:gd name="G1" fmla="+- 0 0 0"/>
              <a:gd name="G2" fmla="+- 21600 0 0"/>
              <a:gd name="T0" fmla="*/ 19480 w 20630"/>
              <a:gd name="T1" fmla="*/ 21569 h 21569"/>
              <a:gd name="T2" fmla="*/ 0 w 20630"/>
              <a:gd name="T3" fmla="*/ 6400 h 21569"/>
              <a:gd name="T4" fmla="*/ 20630 w 20630"/>
              <a:gd name="T5" fmla="*/ 0 h 21569"/>
            </a:gdLst>
            <a:ahLst/>
            <a:cxnLst>
              <a:cxn ang="0">
                <a:pos x="T0" y="T1"/>
              </a:cxn>
              <a:cxn ang="0">
                <a:pos x="T2" y="T3"/>
              </a:cxn>
              <a:cxn ang="0">
                <a:pos x="T4" y="T5"/>
              </a:cxn>
            </a:cxnLst>
            <a:rect l="0" t="0" r="r" b="b"/>
            <a:pathLst>
              <a:path w="20630" h="21569" fill="none" extrusionOk="0">
                <a:moveTo>
                  <a:pt x="19479" y="21569"/>
                </a:moveTo>
                <a:cubicBezTo>
                  <a:pt x="10451" y="21088"/>
                  <a:pt x="2678" y="15034"/>
                  <a:pt x="-1" y="6400"/>
                </a:cubicBezTo>
              </a:path>
              <a:path w="20630" h="21569" stroke="0" extrusionOk="0">
                <a:moveTo>
                  <a:pt x="19479" y="21569"/>
                </a:moveTo>
                <a:cubicBezTo>
                  <a:pt x="10451" y="21088"/>
                  <a:pt x="2678" y="15034"/>
                  <a:pt x="-1" y="6400"/>
                </a:cubicBezTo>
                <a:lnTo>
                  <a:pt x="20630" y="0"/>
                </a:lnTo>
                <a:close/>
              </a:path>
            </a:pathLst>
          </a:custGeom>
          <a:noFill/>
          <a:ln w="38100">
            <a:solidFill>
              <a:schemeClr val="tx1"/>
            </a:solidFill>
            <a:round/>
            <a:headEnd/>
            <a:tailEnd/>
          </a:ln>
          <a:effectLst/>
        </p:spPr>
        <p:txBody>
          <a:bodyPr wrap="none" anchor="ctr"/>
          <a:lstStyle/>
          <a:p>
            <a:pPr algn="ctr"/>
            <a:endParaRPr lang="el-GR" sz="2400"/>
          </a:p>
        </p:txBody>
      </p:sp>
      <p:sp>
        <p:nvSpPr>
          <p:cNvPr id="18442" name="Text Box 10"/>
          <p:cNvSpPr txBox="1">
            <a:spLocks noChangeArrowheads="1"/>
          </p:cNvSpPr>
          <p:nvPr/>
        </p:nvSpPr>
        <p:spPr bwMode="auto">
          <a:xfrm>
            <a:off x="3886200" y="5673725"/>
            <a:ext cx="488950" cy="823913"/>
          </a:xfrm>
          <a:prstGeom prst="rect">
            <a:avLst/>
          </a:prstGeom>
          <a:noFill/>
          <a:ln w="9525">
            <a:noFill/>
            <a:miter lim="800000"/>
            <a:headEnd/>
            <a:tailEnd/>
          </a:ln>
          <a:effectLst/>
        </p:spPr>
        <p:txBody>
          <a:bodyPr wrap="none">
            <a:spAutoFit/>
          </a:bodyPr>
          <a:lstStyle/>
          <a:p>
            <a:r>
              <a:rPr lang="en-GB" sz="4800" b="1"/>
              <a:t>•</a:t>
            </a:r>
          </a:p>
        </p:txBody>
      </p:sp>
      <p:sp>
        <p:nvSpPr>
          <p:cNvPr id="18443" name="Text Box 11"/>
          <p:cNvSpPr txBox="1">
            <a:spLocks noChangeArrowheads="1"/>
          </p:cNvSpPr>
          <p:nvPr/>
        </p:nvSpPr>
        <p:spPr bwMode="auto">
          <a:xfrm>
            <a:off x="2270125" y="4191000"/>
            <a:ext cx="184150" cy="457200"/>
          </a:xfrm>
          <a:prstGeom prst="rect">
            <a:avLst/>
          </a:prstGeom>
          <a:noFill/>
          <a:ln w="9525">
            <a:noFill/>
            <a:miter lim="800000"/>
            <a:headEnd/>
            <a:tailEnd/>
          </a:ln>
          <a:effectLst/>
        </p:spPr>
        <p:txBody>
          <a:bodyPr wrap="none">
            <a:spAutoFit/>
          </a:bodyPr>
          <a:lstStyle/>
          <a:p>
            <a:endParaRPr lang="el-GR" sz="2400" b="1"/>
          </a:p>
        </p:txBody>
      </p:sp>
      <p:sp>
        <p:nvSpPr>
          <p:cNvPr id="18444" name="Text Box 12"/>
          <p:cNvSpPr txBox="1">
            <a:spLocks noChangeArrowheads="1"/>
          </p:cNvSpPr>
          <p:nvPr/>
        </p:nvSpPr>
        <p:spPr bwMode="auto">
          <a:xfrm>
            <a:off x="4800600" y="5826125"/>
            <a:ext cx="1011238" cy="457200"/>
          </a:xfrm>
          <a:prstGeom prst="rect">
            <a:avLst/>
          </a:prstGeom>
          <a:noFill/>
          <a:ln w="9525">
            <a:noFill/>
            <a:miter lim="800000"/>
            <a:headEnd/>
            <a:tailEnd/>
          </a:ln>
          <a:effectLst/>
        </p:spPr>
        <p:txBody>
          <a:bodyPr wrap="none">
            <a:spAutoFit/>
          </a:bodyPr>
          <a:lstStyle/>
          <a:p>
            <a:r>
              <a:rPr lang="en-GB" sz="2400" b="1"/>
              <a:t>U = 25</a:t>
            </a:r>
          </a:p>
        </p:txBody>
      </p:sp>
      <p:sp>
        <p:nvSpPr>
          <p:cNvPr id="18445" name="Text Box 13"/>
          <p:cNvSpPr txBox="1">
            <a:spLocks noChangeArrowheads="1"/>
          </p:cNvSpPr>
          <p:nvPr/>
        </p:nvSpPr>
        <p:spPr bwMode="auto">
          <a:xfrm>
            <a:off x="517525" y="6477000"/>
            <a:ext cx="336550" cy="457200"/>
          </a:xfrm>
          <a:prstGeom prst="rect">
            <a:avLst/>
          </a:prstGeom>
          <a:noFill/>
          <a:ln w="9525">
            <a:noFill/>
            <a:miter lim="800000"/>
            <a:headEnd/>
            <a:tailEnd/>
          </a:ln>
          <a:effectLst/>
        </p:spPr>
        <p:txBody>
          <a:bodyPr wrap="none">
            <a:spAutoFit/>
          </a:bodyPr>
          <a:lstStyle/>
          <a:p>
            <a:r>
              <a:rPr lang="en-GB" sz="2400" b="1" dirty="0"/>
              <a:t>0</a:t>
            </a:r>
          </a:p>
        </p:txBody>
      </p:sp>
      <p:sp>
        <p:nvSpPr>
          <p:cNvPr id="18446" name="Line 14"/>
          <p:cNvSpPr>
            <a:spLocks noChangeShapeType="1"/>
          </p:cNvSpPr>
          <p:nvPr/>
        </p:nvSpPr>
        <p:spPr bwMode="auto">
          <a:xfrm>
            <a:off x="4114800" y="6130925"/>
            <a:ext cx="0" cy="457200"/>
          </a:xfrm>
          <a:prstGeom prst="line">
            <a:avLst/>
          </a:prstGeom>
          <a:noFill/>
          <a:ln w="9525">
            <a:solidFill>
              <a:schemeClr val="tx1"/>
            </a:solidFill>
            <a:prstDash val="dash"/>
            <a:round/>
            <a:headEnd/>
            <a:tailEnd/>
          </a:ln>
          <a:effectLst/>
        </p:spPr>
        <p:txBody>
          <a:bodyPr wrap="none" anchor="ctr"/>
          <a:lstStyle/>
          <a:p>
            <a:endParaRPr lang="en-US"/>
          </a:p>
        </p:txBody>
      </p:sp>
      <p:sp>
        <p:nvSpPr>
          <p:cNvPr id="18447" name="Line 15"/>
          <p:cNvSpPr>
            <a:spLocks noChangeShapeType="1"/>
          </p:cNvSpPr>
          <p:nvPr/>
        </p:nvSpPr>
        <p:spPr bwMode="auto">
          <a:xfrm flipH="1">
            <a:off x="827584" y="6093296"/>
            <a:ext cx="3200400" cy="0"/>
          </a:xfrm>
          <a:prstGeom prst="line">
            <a:avLst/>
          </a:prstGeom>
          <a:noFill/>
          <a:ln w="9525">
            <a:solidFill>
              <a:schemeClr val="tx1"/>
            </a:solidFill>
            <a:prstDash val="dash"/>
            <a:round/>
            <a:headEnd/>
            <a:tailEnd/>
          </a:ln>
          <a:effectLst/>
        </p:spPr>
        <p:txBody>
          <a:bodyPr wrap="none" anchor="ctr"/>
          <a:lstStyle/>
          <a:p>
            <a:endParaRPr lang="en-US"/>
          </a:p>
        </p:txBody>
      </p:sp>
      <p:sp>
        <p:nvSpPr>
          <p:cNvPr id="18448" name="Text Box 16"/>
          <p:cNvSpPr txBox="1">
            <a:spLocks noChangeArrowheads="1"/>
          </p:cNvSpPr>
          <p:nvPr/>
        </p:nvSpPr>
        <p:spPr bwMode="auto">
          <a:xfrm>
            <a:off x="179512" y="5877272"/>
            <a:ext cx="565150" cy="457200"/>
          </a:xfrm>
          <a:prstGeom prst="rect">
            <a:avLst/>
          </a:prstGeom>
          <a:noFill/>
          <a:ln w="9525">
            <a:noFill/>
            <a:miter lim="800000"/>
            <a:headEnd/>
            <a:tailEnd/>
          </a:ln>
          <a:effectLst/>
        </p:spPr>
        <p:txBody>
          <a:bodyPr wrap="none">
            <a:spAutoFit/>
          </a:bodyPr>
          <a:lstStyle/>
          <a:p>
            <a:r>
              <a:rPr lang="en-GB" sz="2400" b="1" dirty="0"/>
              <a:t>2</a:t>
            </a:r>
            <a:r>
              <a:rPr lang="el-GR" sz="2400" b="1" dirty="0"/>
              <a:t>,</a:t>
            </a:r>
            <a:r>
              <a:rPr lang="en-GB" sz="2400" b="1" dirty="0"/>
              <a:t>5</a:t>
            </a:r>
          </a:p>
        </p:txBody>
      </p:sp>
      <p:sp>
        <p:nvSpPr>
          <p:cNvPr id="18449" name="Text Box 17"/>
          <p:cNvSpPr txBox="1">
            <a:spLocks noChangeArrowheads="1"/>
          </p:cNvSpPr>
          <p:nvPr/>
        </p:nvSpPr>
        <p:spPr bwMode="auto">
          <a:xfrm>
            <a:off x="3886200" y="6511925"/>
            <a:ext cx="488950" cy="457200"/>
          </a:xfrm>
          <a:prstGeom prst="rect">
            <a:avLst/>
          </a:prstGeom>
          <a:noFill/>
          <a:ln w="9525">
            <a:noFill/>
            <a:miter lim="800000"/>
            <a:headEnd/>
            <a:tailEnd/>
          </a:ln>
          <a:effectLst/>
        </p:spPr>
        <p:txBody>
          <a:bodyPr wrap="none">
            <a:spAutoFit/>
          </a:bodyPr>
          <a:lstStyle/>
          <a:p>
            <a:r>
              <a:rPr lang="en-GB" sz="2400" b="1"/>
              <a:t>10</a:t>
            </a:r>
          </a:p>
        </p:txBody>
      </p:sp>
      <p:sp>
        <p:nvSpPr>
          <p:cNvPr id="18450" name="Line 18"/>
          <p:cNvSpPr>
            <a:spLocks noChangeShapeType="1"/>
          </p:cNvSpPr>
          <p:nvPr/>
        </p:nvSpPr>
        <p:spPr bwMode="auto">
          <a:xfrm flipH="1">
            <a:off x="1219200" y="2778125"/>
            <a:ext cx="228600" cy="2438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8451" name="Text Box 19"/>
          <p:cNvSpPr txBox="1">
            <a:spLocks noChangeArrowheads="1"/>
          </p:cNvSpPr>
          <p:nvPr/>
        </p:nvSpPr>
        <p:spPr bwMode="auto">
          <a:xfrm>
            <a:off x="1371600" y="2397125"/>
            <a:ext cx="2090738" cy="457200"/>
          </a:xfrm>
          <a:prstGeom prst="rect">
            <a:avLst/>
          </a:prstGeom>
          <a:noFill/>
          <a:ln w="9525">
            <a:noFill/>
            <a:miter lim="800000"/>
            <a:headEnd/>
            <a:tailEnd/>
          </a:ln>
          <a:effectLst/>
        </p:spPr>
        <p:txBody>
          <a:bodyPr wrap="none">
            <a:spAutoFit/>
          </a:bodyPr>
          <a:lstStyle/>
          <a:p>
            <a:r>
              <a:rPr lang="en-GB" sz="2400" b="1"/>
              <a:t>50X + 200Y = E</a:t>
            </a:r>
          </a:p>
        </p:txBody>
      </p:sp>
      <p:sp>
        <p:nvSpPr>
          <p:cNvPr id="18452" name="Text Box 20"/>
          <p:cNvSpPr txBox="1">
            <a:spLocks noChangeArrowheads="1"/>
          </p:cNvSpPr>
          <p:nvPr/>
        </p:nvSpPr>
        <p:spPr bwMode="auto">
          <a:xfrm>
            <a:off x="3779912" y="2852936"/>
            <a:ext cx="5040560" cy="2308324"/>
          </a:xfrm>
          <a:prstGeom prst="rect">
            <a:avLst/>
          </a:prstGeom>
          <a:noFill/>
          <a:ln w="9525">
            <a:noFill/>
            <a:miter lim="800000"/>
            <a:headEnd/>
            <a:tailEnd/>
          </a:ln>
          <a:effectLst/>
        </p:spPr>
        <p:txBody>
          <a:bodyPr wrap="square">
            <a:spAutoFit/>
          </a:bodyPr>
          <a:lstStyle/>
          <a:p>
            <a:r>
              <a:rPr lang="en-GB" sz="2400" b="1" dirty="0"/>
              <a:t>25 = XY    (</a:t>
            </a:r>
            <a:r>
              <a:rPr lang="el-GR" sz="2400" b="1" dirty="0"/>
              <a:t>περιορισμός</a:t>
            </a:r>
            <a:r>
              <a:rPr lang="el-GR" dirty="0"/>
              <a:t> </a:t>
            </a:r>
            <a:r>
              <a:rPr lang="en-GB" sz="2400" b="1" dirty="0"/>
              <a:t>)</a:t>
            </a:r>
          </a:p>
          <a:p>
            <a:r>
              <a:rPr lang="en-GB" sz="2400" b="1" dirty="0"/>
              <a:t>Y/X = 1/4  (</a:t>
            </a:r>
            <a:r>
              <a:rPr lang="el-GR" sz="2400" b="1" dirty="0"/>
              <a:t>συνθήκη </a:t>
            </a:r>
            <a:r>
              <a:rPr lang="el-GR" sz="2400" b="1" dirty="0" smtClean="0"/>
              <a:t>ισορροπίας</a:t>
            </a:r>
            <a:r>
              <a:rPr lang="en-GB" sz="2400" b="1" dirty="0" smtClean="0"/>
              <a:t>)</a:t>
            </a:r>
            <a:endParaRPr lang="el-GR" sz="2400" b="1" dirty="0" smtClean="0"/>
          </a:p>
          <a:p>
            <a:endParaRPr lang="el-GR" sz="2400" b="1" dirty="0" smtClean="0"/>
          </a:p>
          <a:p>
            <a:r>
              <a:rPr lang="el-GR" sz="2400" b="1" dirty="0" smtClean="0"/>
              <a:t>Η συνθήκη ισορροπίας αναφέρεται στο σημείο Α, όπου οι δύο καμπύλες εφάπτονται.</a:t>
            </a:r>
            <a:endParaRPr lang="en-GB" sz="2400" b="1" dirty="0"/>
          </a:p>
        </p:txBody>
      </p:sp>
      <p:sp>
        <p:nvSpPr>
          <p:cNvPr id="18456" name="Text Box 24"/>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dirty="0">
                <a:solidFill>
                  <a:srgbClr val="FFB016"/>
                </a:solidFill>
              </a:rPr>
              <a:t>Παράδειγμα:</a:t>
            </a:r>
            <a:r>
              <a:rPr lang="el-GR" sz="2400" dirty="0"/>
              <a:t> </a:t>
            </a:r>
            <a:r>
              <a:rPr lang="el-GR" sz="2400" dirty="0" smtClean="0">
                <a:solidFill>
                  <a:schemeClr val="bg1"/>
                </a:solidFill>
              </a:rPr>
              <a:t>Το</a:t>
            </a:r>
            <a:r>
              <a:rPr lang="el-GR" sz="2400" dirty="0" smtClean="0"/>
              <a:t> </a:t>
            </a:r>
            <a:r>
              <a:rPr lang="el-GR" sz="2400" dirty="0" smtClean="0">
                <a:solidFill>
                  <a:schemeClr val="bg1"/>
                </a:solidFill>
              </a:rPr>
              <a:t>Εσωτερικ</a:t>
            </a:r>
            <a:r>
              <a:rPr lang="el-GR" altLang="ja-JP" sz="2400" dirty="0" smtClean="0">
                <a:solidFill>
                  <a:schemeClr val="bg1"/>
                </a:solidFill>
                <a:ea typeface="Arial Unicode MS" pitchFamily="34" charset="-128"/>
                <a:cs typeface="Arial Unicode MS" pitchFamily="34" charset="-128"/>
              </a:rPr>
              <a:t>ά άριστο του καταναλωτή</a:t>
            </a:r>
            <a:endParaRPr lang="en-US" sz="2400" dirty="0">
              <a:solidFill>
                <a:schemeClr val="bg1"/>
              </a:solidFill>
            </a:endParaRPr>
          </a:p>
        </p:txBody>
      </p:sp>
      <p:sp>
        <p:nvSpPr>
          <p:cNvPr id="23" name="Text Box 13"/>
          <p:cNvSpPr txBox="1">
            <a:spLocks noChangeArrowheads="1"/>
          </p:cNvSpPr>
          <p:nvPr/>
        </p:nvSpPr>
        <p:spPr bwMode="auto">
          <a:xfrm>
            <a:off x="3995936" y="5517232"/>
            <a:ext cx="389850" cy="461665"/>
          </a:xfrm>
          <a:prstGeom prst="rect">
            <a:avLst/>
          </a:prstGeom>
          <a:noFill/>
          <a:ln w="9525">
            <a:noFill/>
            <a:miter lim="800000"/>
            <a:headEnd/>
            <a:tailEnd/>
          </a:ln>
          <a:effectLst/>
        </p:spPr>
        <p:txBody>
          <a:bodyPr wrap="none">
            <a:spAutoFit/>
          </a:bodyPr>
          <a:lstStyle/>
          <a:p>
            <a:r>
              <a:rPr lang="el-GR" sz="2400" b="1" dirty="0" smtClean="0"/>
              <a:t>Α</a:t>
            </a:r>
            <a:endParaRPr lang="en-GB"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000DD946-85C8-4D29-A08A-842F77A0C1FD}" type="slidenum">
              <a:rPr lang="en-US"/>
              <a:pPr/>
              <a:t>19</a:t>
            </a:fld>
            <a:endParaRPr lang="en-US"/>
          </a:p>
        </p:txBody>
      </p:sp>
      <p:graphicFrame>
        <p:nvGraphicFramePr>
          <p:cNvPr id="19458" name="Object 2"/>
          <p:cNvGraphicFramePr>
            <a:graphicFrameLocks noChangeAspect="1"/>
          </p:cNvGraphicFramePr>
          <p:nvPr/>
        </p:nvGraphicFramePr>
        <p:xfrm>
          <a:off x="5937250" y="4438650"/>
          <a:ext cx="688975" cy="303213"/>
        </p:xfrm>
        <a:graphic>
          <a:graphicData uri="http://schemas.openxmlformats.org/presentationml/2006/ole">
            <mc:AlternateContent xmlns:mc="http://schemas.openxmlformats.org/markup-compatibility/2006">
              <mc:Choice xmlns:v="urn:schemas-microsoft-com:vml" Requires="v">
                <p:oleObj spid="_x0000_s19460" name="Document" r:id="rId4" imgW="690840" imgH="304920" progId="Word.Document.8">
                  <p:embed/>
                </p:oleObj>
              </mc:Choice>
              <mc:Fallback>
                <p:oleObj name="Document" r:id="rId4" imgW="690840" imgH="3049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0" y="4438650"/>
                        <a:ext cx="6889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p:cNvSpPr txBox="1">
            <a:spLocks noChangeArrowheads="1"/>
          </p:cNvSpPr>
          <p:nvPr/>
        </p:nvSpPr>
        <p:spPr bwMode="auto">
          <a:xfrm>
            <a:off x="3203848" y="1844824"/>
            <a:ext cx="3429000" cy="461665"/>
          </a:xfrm>
          <a:prstGeom prst="rect">
            <a:avLst/>
          </a:prstGeom>
          <a:noFill/>
          <a:ln w="9525">
            <a:noFill/>
            <a:miter lim="800000"/>
            <a:headEnd/>
            <a:tailEnd/>
          </a:ln>
          <a:effectLst/>
        </p:spPr>
        <p:txBody>
          <a:bodyPr wrap="square">
            <a:spAutoFit/>
          </a:bodyPr>
          <a:lstStyle/>
          <a:p>
            <a:pPr>
              <a:spcBef>
                <a:spcPct val="50000"/>
              </a:spcBef>
            </a:pPr>
            <a:r>
              <a:rPr lang="en-US" sz="2400" dirty="0" err="1"/>
              <a:t>MU</a:t>
            </a:r>
            <a:r>
              <a:rPr lang="en-US" sz="2400" baseline="-25000" dirty="0" err="1"/>
              <a:t>x</a:t>
            </a:r>
            <a:r>
              <a:rPr lang="en-US" sz="2400" dirty="0"/>
              <a:t>/</a:t>
            </a:r>
            <a:r>
              <a:rPr lang="en-US" sz="2400" dirty="0" err="1"/>
              <a:t>P</a:t>
            </a:r>
            <a:r>
              <a:rPr lang="en-US" sz="2400" baseline="-25000" dirty="0" err="1"/>
              <a:t>x</a:t>
            </a:r>
            <a:r>
              <a:rPr lang="en-US" sz="2400" baseline="-25000" dirty="0"/>
              <a:t> </a:t>
            </a:r>
            <a:r>
              <a:rPr lang="en-US" sz="2400" dirty="0"/>
              <a:t>= MU</a:t>
            </a:r>
            <a:r>
              <a:rPr lang="en-US" sz="2400" baseline="-25000" dirty="0"/>
              <a:t>Y</a:t>
            </a:r>
            <a:r>
              <a:rPr lang="en-US" sz="2400" dirty="0"/>
              <a:t>/P</a:t>
            </a:r>
            <a:r>
              <a:rPr lang="en-US" sz="2400" baseline="-25000" dirty="0"/>
              <a:t>Y</a:t>
            </a:r>
            <a:r>
              <a:rPr lang="en-US" sz="2400" dirty="0"/>
              <a:t> </a:t>
            </a:r>
          </a:p>
        </p:txBody>
      </p:sp>
      <p:sp>
        <p:nvSpPr>
          <p:cNvPr id="19463" name="Text Box 7"/>
          <p:cNvSpPr txBox="1">
            <a:spLocks noChangeArrowheads="1"/>
          </p:cNvSpPr>
          <p:nvPr/>
        </p:nvSpPr>
        <p:spPr bwMode="auto">
          <a:xfrm>
            <a:off x="323528" y="2564904"/>
            <a:ext cx="8064896" cy="830997"/>
          </a:xfrm>
          <a:prstGeom prst="rect">
            <a:avLst/>
          </a:prstGeom>
          <a:noFill/>
          <a:ln w="9525">
            <a:noFill/>
            <a:miter lim="800000"/>
            <a:headEnd/>
            <a:tailEnd/>
          </a:ln>
          <a:effectLst/>
        </p:spPr>
        <p:txBody>
          <a:bodyPr wrap="square">
            <a:spAutoFit/>
          </a:bodyPr>
          <a:lstStyle/>
          <a:p>
            <a:pPr>
              <a:spcBef>
                <a:spcPct val="50000"/>
              </a:spcBef>
            </a:pPr>
            <a:r>
              <a:rPr lang="el-GR" sz="2400" dirty="0" smtClean="0"/>
              <a:t>«Όταν επιλέγεται το </a:t>
            </a:r>
            <a:r>
              <a:rPr lang="el-GR" sz="2400" dirty="0"/>
              <a:t>άριστο καλάθι, </a:t>
            </a:r>
            <a:r>
              <a:rPr lang="el-GR" sz="2400" dirty="0" smtClean="0"/>
              <a:t>το κάθε αγαθό μας δίδει την ίδια ικανοποίηση για κάθε ευρώ που δαπανούμε»</a:t>
            </a:r>
            <a:endParaRPr lang="en-US" sz="2400" dirty="0"/>
          </a:p>
        </p:txBody>
      </p:sp>
      <p:sp>
        <p:nvSpPr>
          <p:cNvPr id="19467" name="Text Box 11"/>
          <p:cNvSpPr txBox="1">
            <a:spLocks noChangeArrowheads="1"/>
          </p:cNvSpPr>
          <p:nvPr/>
        </p:nvSpPr>
        <p:spPr bwMode="auto">
          <a:xfrm>
            <a:off x="1331640" y="4725144"/>
            <a:ext cx="6696075" cy="822325"/>
          </a:xfrm>
          <a:prstGeom prst="rect">
            <a:avLst/>
          </a:prstGeom>
          <a:noFill/>
          <a:ln w="9525">
            <a:noFill/>
            <a:miter lim="800000"/>
            <a:headEnd/>
            <a:tailEnd/>
          </a:ln>
          <a:effectLst/>
        </p:spPr>
        <p:txBody>
          <a:bodyPr>
            <a:spAutoFit/>
          </a:bodyPr>
          <a:lstStyle/>
          <a:p>
            <a:r>
              <a:rPr lang="en-US" sz="2400" dirty="0">
                <a:solidFill>
                  <a:schemeClr val="accent2"/>
                </a:solidFill>
              </a:rPr>
              <a:t>1.</a:t>
            </a:r>
            <a:r>
              <a:rPr lang="en-US" sz="2400" dirty="0">
                <a:solidFill>
                  <a:srgbClr val="000000"/>
                </a:solidFill>
              </a:rPr>
              <a:t>  </a:t>
            </a:r>
            <a:r>
              <a:rPr lang="en-US" sz="2400" dirty="0" err="1">
                <a:solidFill>
                  <a:srgbClr val="000000"/>
                </a:solidFill>
              </a:rPr>
              <a:t>MU</a:t>
            </a:r>
            <a:r>
              <a:rPr lang="en-US" sz="2400" baseline="-25000" dirty="0" err="1">
                <a:solidFill>
                  <a:srgbClr val="000000"/>
                </a:solidFill>
              </a:rPr>
              <a:t>x</a:t>
            </a:r>
            <a:r>
              <a:rPr lang="en-US" sz="2400" dirty="0">
                <a:solidFill>
                  <a:srgbClr val="000000"/>
                </a:solidFill>
              </a:rPr>
              <a:t>/</a:t>
            </a:r>
            <a:r>
              <a:rPr lang="en-US" sz="2400" dirty="0" err="1">
                <a:solidFill>
                  <a:srgbClr val="000000"/>
                </a:solidFill>
              </a:rPr>
              <a:t>P</a:t>
            </a:r>
            <a:r>
              <a:rPr lang="en-US" sz="2400" baseline="-25000" dirty="0" err="1">
                <a:solidFill>
                  <a:srgbClr val="000000"/>
                </a:solidFill>
              </a:rPr>
              <a:t>x</a:t>
            </a:r>
            <a:r>
              <a:rPr lang="en-US" sz="2400" dirty="0">
                <a:solidFill>
                  <a:srgbClr val="000000"/>
                </a:solidFill>
              </a:rPr>
              <a:t> = MU</a:t>
            </a:r>
            <a:r>
              <a:rPr lang="en-US" sz="2400" baseline="-25000" dirty="0">
                <a:solidFill>
                  <a:srgbClr val="000000"/>
                </a:solidFill>
              </a:rPr>
              <a:t>Y</a:t>
            </a:r>
            <a:r>
              <a:rPr lang="en-US" sz="2400" dirty="0">
                <a:solidFill>
                  <a:srgbClr val="000000"/>
                </a:solidFill>
              </a:rPr>
              <a:t>/P</a:t>
            </a:r>
            <a:r>
              <a:rPr lang="en-US" sz="2400" baseline="-25000" dirty="0">
                <a:solidFill>
                  <a:srgbClr val="000000"/>
                </a:solidFill>
              </a:rPr>
              <a:t>Y</a:t>
            </a:r>
            <a:endParaRPr lang="en-US" sz="2400" dirty="0">
              <a:solidFill>
                <a:srgbClr val="000000"/>
              </a:solidFill>
            </a:endParaRPr>
          </a:p>
          <a:p>
            <a:r>
              <a:rPr lang="en-US" sz="2400" dirty="0">
                <a:solidFill>
                  <a:schemeClr val="accent2"/>
                </a:solidFill>
              </a:rPr>
              <a:t>2.</a:t>
            </a:r>
            <a:r>
              <a:rPr lang="en-US" sz="2400" dirty="0">
                <a:solidFill>
                  <a:srgbClr val="000000"/>
                </a:solidFill>
              </a:rPr>
              <a:t>  </a:t>
            </a:r>
            <a:r>
              <a:rPr lang="en-US" sz="2400" dirty="0" err="1">
                <a:solidFill>
                  <a:srgbClr val="000000"/>
                </a:solidFill>
              </a:rPr>
              <a:t>P</a:t>
            </a:r>
            <a:r>
              <a:rPr lang="en-US" sz="2400" baseline="-25000" dirty="0" err="1">
                <a:solidFill>
                  <a:srgbClr val="000000"/>
                </a:solidFill>
              </a:rPr>
              <a:t>x</a:t>
            </a:r>
            <a:r>
              <a:rPr lang="en-US" sz="2400" dirty="0" err="1">
                <a:solidFill>
                  <a:srgbClr val="000000"/>
                </a:solidFill>
              </a:rPr>
              <a:t>X</a:t>
            </a:r>
            <a:r>
              <a:rPr lang="en-US" sz="2400" dirty="0">
                <a:solidFill>
                  <a:srgbClr val="000000"/>
                </a:solidFill>
              </a:rPr>
              <a:t> + </a:t>
            </a:r>
            <a:r>
              <a:rPr lang="en-US" sz="2400" dirty="0" err="1">
                <a:solidFill>
                  <a:srgbClr val="000000"/>
                </a:solidFill>
              </a:rPr>
              <a:t>P</a:t>
            </a:r>
            <a:r>
              <a:rPr lang="en-US" sz="2400" baseline="-25000" dirty="0" err="1">
                <a:solidFill>
                  <a:srgbClr val="000000"/>
                </a:solidFill>
              </a:rPr>
              <a:t>y</a:t>
            </a:r>
            <a:r>
              <a:rPr lang="en-US" sz="2400" dirty="0" err="1">
                <a:solidFill>
                  <a:srgbClr val="000000"/>
                </a:solidFill>
              </a:rPr>
              <a:t>Y</a:t>
            </a:r>
            <a:r>
              <a:rPr lang="en-US" sz="2400" dirty="0">
                <a:solidFill>
                  <a:srgbClr val="000000"/>
                </a:solidFill>
              </a:rPr>
              <a:t> = I</a:t>
            </a:r>
          </a:p>
        </p:txBody>
      </p:sp>
      <p:sp>
        <p:nvSpPr>
          <p:cNvPr id="19468" name="Text Box 12"/>
          <p:cNvSpPr txBox="1">
            <a:spLocks noChangeArrowheads="1"/>
          </p:cNvSpPr>
          <p:nvPr/>
        </p:nvSpPr>
        <p:spPr bwMode="auto">
          <a:xfrm>
            <a:off x="755576" y="3501008"/>
            <a:ext cx="7704856" cy="1200329"/>
          </a:xfrm>
          <a:prstGeom prst="rect">
            <a:avLst/>
          </a:prstGeom>
          <a:noFill/>
          <a:ln w="9525">
            <a:noFill/>
            <a:miter lim="800000"/>
            <a:headEnd/>
            <a:tailEnd/>
          </a:ln>
          <a:effectLst/>
        </p:spPr>
        <p:txBody>
          <a:bodyPr wrap="square">
            <a:spAutoFit/>
          </a:bodyPr>
          <a:lstStyle/>
          <a:p>
            <a:pPr>
              <a:spcBef>
                <a:spcPct val="50000"/>
              </a:spcBef>
            </a:pPr>
            <a:r>
              <a:rPr lang="el-GR" sz="2400" i="1" dirty="0" smtClean="0"/>
              <a:t>Τώρα, με τη συνθήκη της ίσης κλίσης, επιλύουμε </a:t>
            </a:r>
            <a:r>
              <a:rPr lang="el-GR" sz="2400" i="1" dirty="0"/>
              <a:t>δύο εξισώσεις ως προς δύο αγνώστους (τις ποσότητες του Χ και του Υ στο άριστο καλάθι)</a:t>
            </a:r>
            <a:r>
              <a:rPr lang="en-US" sz="2400" i="1" dirty="0"/>
              <a:t>:</a:t>
            </a:r>
            <a:r>
              <a:rPr lang="en-US" sz="2400" dirty="0"/>
              <a:t>	</a:t>
            </a:r>
          </a:p>
        </p:txBody>
      </p:sp>
      <p:sp>
        <p:nvSpPr>
          <p:cNvPr id="19475" name="WordArt 19"/>
          <p:cNvSpPr>
            <a:spLocks noChangeArrowheads="1" noChangeShapeType="1" noTextEdit="1"/>
          </p:cNvSpPr>
          <p:nvPr/>
        </p:nvSpPr>
        <p:spPr bwMode="auto">
          <a:xfrm>
            <a:off x="609600" y="381000"/>
            <a:ext cx="7924800" cy="1295400"/>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Η συνθήκη «ίσης κλίσης</a:t>
            </a:r>
            <a:r>
              <a:rPr lang="el-GR"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0F1DF246-C5AD-4F6B-9427-7BD9D4D79F87}" type="slidenum">
              <a:rPr lang="el-GR">
                <a:solidFill>
                  <a:prstClr val="black">
                    <a:tint val="75000"/>
                  </a:prstClr>
                </a:solidFill>
                <a:cs typeface="Arial" charset="0"/>
              </a:rPr>
              <a:pPr>
                <a:defRPr/>
              </a:pPr>
              <a:t>2</a:t>
            </a:fld>
            <a:endParaRPr lang="el-GR">
              <a:solidFill>
                <a:prstClr val="black">
                  <a:tint val="75000"/>
                </a:prstClr>
              </a:solidFill>
              <a:cs typeface="Arial" charset="0"/>
            </a:endParaRPr>
          </a:p>
        </p:txBody>
      </p:sp>
    </p:spTree>
    <p:extLst>
      <p:ext uri="{BB962C8B-B14F-4D97-AF65-F5344CB8AC3E}">
        <p14:creationId xmlns:p14="http://schemas.microsoft.com/office/powerpoint/2010/main" val="1418047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8FAFB943-C18F-43D7-8486-DE6B91F6D652}" type="slidenum">
              <a:rPr lang="en-US"/>
              <a:pPr/>
              <a:t>20</a:t>
            </a:fld>
            <a:endParaRPr lang="en-US"/>
          </a:p>
        </p:txBody>
      </p:sp>
      <p:graphicFrame>
        <p:nvGraphicFramePr>
          <p:cNvPr id="20482" name="Object 2"/>
          <p:cNvGraphicFramePr>
            <a:graphicFrameLocks noChangeAspect="1"/>
          </p:cNvGraphicFramePr>
          <p:nvPr/>
        </p:nvGraphicFramePr>
        <p:xfrm>
          <a:off x="682625" y="1797050"/>
          <a:ext cx="7299325" cy="1597025"/>
        </p:xfrm>
        <a:graphic>
          <a:graphicData uri="http://schemas.openxmlformats.org/presentationml/2006/ole">
            <mc:AlternateContent xmlns:mc="http://schemas.openxmlformats.org/markup-compatibility/2006">
              <mc:Choice xmlns:v="urn:schemas-microsoft-com:vml" Requires="v">
                <p:oleObj spid="_x0000_s20490" name="Document" r:id="rId4" imgW="5482436" imgH="1203344" progId="Word.Document.8">
                  <p:embed/>
                </p:oleObj>
              </mc:Choice>
              <mc:Fallback>
                <p:oleObj name="Document" r:id="rId4" imgW="5482436" imgH="1203344"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797050"/>
                        <a:ext cx="72993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2452688" y="7497763"/>
          <a:ext cx="16192501" cy="973137"/>
        </p:xfrm>
        <a:graphic>
          <a:graphicData uri="http://schemas.openxmlformats.org/presentationml/2006/ole">
            <mc:AlternateContent xmlns:mc="http://schemas.openxmlformats.org/markup-compatibility/2006">
              <mc:Choice xmlns:v="urn:schemas-microsoft-com:vml" Requires="v">
                <p:oleObj spid="_x0000_s20491" name="Document" r:id="rId7" imgW="4912200" imgH="300960" progId="Word.Document.8">
                  <p:embed/>
                </p:oleObj>
              </mc:Choice>
              <mc:Fallback>
                <p:oleObj name="Document" r:id="rId7" imgW="4912200" imgH="300960" progId="Word.Document.8">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2688" y="7497763"/>
                        <a:ext cx="16192501"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5"/>
          <p:cNvSpPr txBox="1">
            <a:spLocks noChangeArrowheads="1"/>
          </p:cNvSpPr>
          <p:nvPr/>
        </p:nvSpPr>
        <p:spPr bwMode="auto">
          <a:xfrm>
            <a:off x="611560" y="3501008"/>
            <a:ext cx="7467600" cy="457200"/>
          </a:xfrm>
          <a:prstGeom prst="rect">
            <a:avLst/>
          </a:prstGeom>
          <a:noFill/>
          <a:ln w="9525">
            <a:noFill/>
            <a:miter lim="800000"/>
            <a:headEnd/>
            <a:tailEnd/>
          </a:ln>
          <a:effectLst/>
        </p:spPr>
        <p:txBody>
          <a:bodyPr>
            <a:spAutoFit/>
          </a:bodyPr>
          <a:lstStyle/>
          <a:p>
            <a:pPr>
              <a:spcBef>
                <a:spcPct val="50000"/>
              </a:spcBef>
            </a:pPr>
            <a:r>
              <a:rPr lang="el-GR" sz="2400" b="1" i="1" dirty="0">
                <a:solidFill>
                  <a:schemeClr val="hlink"/>
                </a:solidFill>
              </a:rPr>
              <a:t>Μια ερμηνεία με βελτιστοποίηση υπό περιορισμούς </a:t>
            </a:r>
            <a:r>
              <a:rPr lang="en-US" sz="2400" b="1" i="1" dirty="0">
                <a:solidFill>
                  <a:schemeClr val="hlink"/>
                </a:solidFill>
              </a:rPr>
              <a:t>…</a:t>
            </a:r>
          </a:p>
        </p:txBody>
      </p:sp>
      <p:graphicFrame>
        <p:nvGraphicFramePr>
          <p:cNvPr id="20486" name="Object 6"/>
          <p:cNvGraphicFramePr>
            <a:graphicFrameLocks noChangeAspect="1"/>
          </p:cNvGraphicFramePr>
          <p:nvPr/>
        </p:nvGraphicFramePr>
        <p:xfrm>
          <a:off x="1066800" y="4279900"/>
          <a:ext cx="6781800" cy="1803400"/>
        </p:xfrm>
        <a:graphic>
          <a:graphicData uri="http://schemas.openxmlformats.org/presentationml/2006/ole">
            <mc:AlternateContent xmlns:mc="http://schemas.openxmlformats.org/markup-compatibility/2006">
              <mc:Choice xmlns:v="urn:schemas-microsoft-com:vml" Requires="v">
                <p:oleObj spid="_x0000_s20492" name="Document" r:id="rId10" imgW="5482436" imgH="1460355" progId="Word.Document.8">
                  <p:embed/>
                </p:oleObj>
              </mc:Choice>
              <mc:Fallback>
                <p:oleObj name="Document" r:id="rId10" imgW="5482436" imgH="1460355" progId="Word.Document.8">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4279900"/>
                        <a:ext cx="67818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7" name="Picture 7" descr="SY01265_"/>
          <p:cNvPicPr>
            <a:picLocks noChangeAspect="1" noChangeArrowheads="1"/>
          </p:cNvPicPr>
          <p:nvPr/>
        </p:nvPicPr>
        <p:blipFill>
          <a:blip r:embed="rId12" cstate="print"/>
          <a:srcRect/>
          <a:stretch>
            <a:fillRect/>
          </a:stretch>
        </p:blipFill>
        <p:spPr bwMode="auto">
          <a:xfrm>
            <a:off x="762000" y="4267200"/>
            <a:ext cx="179388" cy="381000"/>
          </a:xfrm>
          <a:prstGeom prst="rect">
            <a:avLst/>
          </a:prstGeom>
          <a:noFill/>
        </p:spPr>
      </p:pic>
      <p:pic>
        <p:nvPicPr>
          <p:cNvPr id="20488" name="Picture 8" descr="SY01265_"/>
          <p:cNvPicPr>
            <a:picLocks noChangeAspect="1" noChangeArrowheads="1"/>
          </p:cNvPicPr>
          <p:nvPr/>
        </p:nvPicPr>
        <p:blipFill>
          <a:blip r:embed="rId12" cstate="print"/>
          <a:srcRect/>
          <a:stretch>
            <a:fillRect/>
          </a:stretch>
        </p:blipFill>
        <p:spPr bwMode="auto">
          <a:xfrm>
            <a:off x="762000" y="5257800"/>
            <a:ext cx="179388" cy="381000"/>
          </a:xfrm>
          <a:prstGeom prst="rect">
            <a:avLst/>
          </a:prstGeom>
          <a:noFill/>
        </p:spPr>
      </p:pic>
      <p:sp>
        <p:nvSpPr>
          <p:cNvPr id="9" name="WordArt 19"/>
          <p:cNvSpPr>
            <a:spLocks noChangeArrowheads="1" noChangeShapeType="1" noTextEdit="1"/>
          </p:cNvSpPr>
          <p:nvPr/>
        </p:nvSpPr>
        <p:spPr bwMode="auto">
          <a:xfrm>
            <a:off x="539552" y="260648"/>
            <a:ext cx="7924800" cy="1295400"/>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Η συνθήκη «ίσης κλίσης</a:t>
            </a:r>
            <a:r>
              <a:rPr lang="el-GR"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20487"/>
                                        </p:tgtEl>
                                        <p:attrNameLst>
                                          <p:attrName>style.visibility</p:attrName>
                                        </p:attrNameLst>
                                      </p:cBhvr>
                                      <p:to>
                                        <p:strVal val="visible"/>
                                      </p:to>
                                    </p:set>
                                    <p:animEffect transition="in" filter="box(out)">
                                      <p:cBhvr>
                                        <p:cTn id="11" dur="500"/>
                                        <p:tgtEl>
                                          <p:spTgt spid="2048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20488"/>
                                        </p:tgtEl>
                                        <p:attrNameLst>
                                          <p:attrName>style.visibility</p:attrName>
                                        </p:attrNameLst>
                                      </p:cBhvr>
                                      <p:to>
                                        <p:strVal val="visible"/>
                                      </p:to>
                                    </p:set>
                                    <p:animEffect transition="in" filter="box(out)">
                                      <p:cBhvr>
                                        <p:cTn id="16" dur="500"/>
                                        <p:tgtEl>
                                          <p:spTgt spid="2048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20486"/>
                                        </p:tgtEl>
                                        <p:attrNameLst>
                                          <p:attrName>style.visibility</p:attrName>
                                        </p:attrNameLst>
                                      </p:cBhvr>
                                      <p:to>
                                        <p:strVal val="visible"/>
                                      </p:to>
                                    </p:set>
                                    <p:animEffect transition="in" filter="box(out)">
                                      <p:cBhvr>
                                        <p:cTn id="21"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A60179D0-1898-4187-8922-9BB2206E67B5}" type="slidenum">
              <a:rPr lang="en-US"/>
              <a:pPr/>
              <a:t>21</a:t>
            </a:fld>
            <a:endParaRPr lang="en-US"/>
          </a:p>
        </p:txBody>
      </p:sp>
      <p:sp>
        <p:nvSpPr>
          <p:cNvPr id="21508" name="Text Box 4"/>
          <p:cNvSpPr txBox="1">
            <a:spLocks noChangeArrowheads="1"/>
          </p:cNvSpPr>
          <p:nvPr/>
        </p:nvSpPr>
        <p:spPr bwMode="auto">
          <a:xfrm>
            <a:off x="1676400" y="1844675"/>
            <a:ext cx="7216775" cy="1754326"/>
          </a:xfrm>
          <a:prstGeom prst="rect">
            <a:avLst/>
          </a:prstGeom>
          <a:noFill/>
          <a:ln w="9525">
            <a:noFill/>
            <a:miter lim="800000"/>
            <a:headEnd/>
            <a:tailEnd/>
          </a:ln>
          <a:effectLst/>
        </p:spPr>
        <p:txBody>
          <a:bodyPr>
            <a:spAutoFit/>
          </a:bodyPr>
          <a:lstStyle/>
          <a:p>
            <a:r>
              <a:rPr lang="el-GR" sz="2400" dirty="0"/>
              <a:t>Μια </a:t>
            </a:r>
            <a:r>
              <a:rPr lang="el-GR" sz="2400" b="1" dirty="0" smtClean="0"/>
              <a:t>λύση γωνίας</a:t>
            </a:r>
            <a:r>
              <a:rPr lang="el-GR" sz="2400" dirty="0" smtClean="0"/>
              <a:t> </a:t>
            </a:r>
            <a:r>
              <a:rPr lang="el-GR" sz="2400" dirty="0"/>
              <a:t>επιτυγχάνεται όταν το άριστο καλάθι δεν περιέχει </a:t>
            </a:r>
            <a:r>
              <a:rPr lang="el-GR" sz="2400" dirty="0" smtClean="0"/>
              <a:t>καθόλου ένα από </a:t>
            </a:r>
            <a:r>
              <a:rPr lang="el-GR" sz="2400" dirty="0"/>
              <a:t>τα αγαθά. </a:t>
            </a:r>
            <a:r>
              <a:rPr lang="en-US" sz="2400" dirty="0"/>
              <a:t>  </a:t>
            </a:r>
          </a:p>
          <a:p>
            <a:pPr>
              <a:spcBef>
                <a:spcPct val="50000"/>
              </a:spcBef>
            </a:pPr>
            <a:r>
              <a:rPr lang="el-GR" sz="2400" dirty="0"/>
              <a:t>Η </a:t>
            </a:r>
            <a:r>
              <a:rPr lang="el-GR" sz="2400" b="1" dirty="0"/>
              <a:t>συνθήκη </a:t>
            </a:r>
            <a:r>
              <a:rPr lang="el-GR" sz="2400" b="1" dirty="0" smtClean="0"/>
              <a:t>επαφής </a:t>
            </a:r>
            <a:r>
              <a:rPr lang="el-GR" sz="2400" dirty="0" smtClean="0"/>
              <a:t>μπορεί </a:t>
            </a:r>
            <a:r>
              <a:rPr lang="el-GR" sz="2400" dirty="0"/>
              <a:t>να μην ισχύει σε μια </a:t>
            </a:r>
            <a:r>
              <a:rPr lang="el-GR" sz="2400" dirty="0" smtClean="0"/>
              <a:t>λύση γωνίας </a:t>
            </a:r>
            <a:r>
              <a:rPr lang="en-US" sz="2400" dirty="0" smtClean="0"/>
              <a:t>.</a:t>
            </a:r>
            <a:endParaRPr lang="en-US" sz="2400" dirty="0"/>
          </a:p>
        </p:txBody>
      </p:sp>
      <p:pic>
        <p:nvPicPr>
          <p:cNvPr id="21509" name="Picture 5" descr="SY01265_"/>
          <p:cNvPicPr>
            <a:picLocks noChangeAspect="1" noChangeArrowheads="1"/>
          </p:cNvPicPr>
          <p:nvPr/>
        </p:nvPicPr>
        <p:blipFill>
          <a:blip r:embed="rId2" cstate="print"/>
          <a:srcRect/>
          <a:stretch>
            <a:fillRect/>
          </a:stretch>
        </p:blipFill>
        <p:spPr bwMode="auto">
          <a:xfrm>
            <a:off x="1447800" y="1844675"/>
            <a:ext cx="179388" cy="381000"/>
          </a:xfrm>
          <a:prstGeom prst="rect">
            <a:avLst/>
          </a:prstGeom>
          <a:noFill/>
        </p:spPr>
      </p:pic>
      <p:pic>
        <p:nvPicPr>
          <p:cNvPr id="21510" name="Picture 6" descr="SY01265_"/>
          <p:cNvPicPr>
            <a:picLocks noChangeAspect="1" noChangeArrowheads="1"/>
          </p:cNvPicPr>
          <p:nvPr/>
        </p:nvPicPr>
        <p:blipFill>
          <a:blip r:embed="rId2" cstate="print"/>
          <a:srcRect/>
          <a:stretch>
            <a:fillRect/>
          </a:stretch>
        </p:blipFill>
        <p:spPr bwMode="auto">
          <a:xfrm>
            <a:off x="1447800" y="2759075"/>
            <a:ext cx="179388" cy="381000"/>
          </a:xfrm>
          <a:prstGeom prst="rect">
            <a:avLst/>
          </a:prstGeom>
          <a:noFill/>
        </p:spPr>
      </p:pic>
      <p:sp>
        <p:nvSpPr>
          <p:cNvPr id="21513" name="Text Box 9"/>
          <p:cNvSpPr txBox="1">
            <a:spLocks noChangeArrowheads="1"/>
          </p:cNvSpPr>
          <p:nvPr/>
        </p:nvSpPr>
        <p:spPr bwMode="auto">
          <a:xfrm>
            <a:off x="971600" y="4293096"/>
            <a:ext cx="7056784" cy="1754326"/>
          </a:xfrm>
          <a:prstGeom prst="rect">
            <a:avLst/>
          </a:prstGeom>
          <a:noFill/>
          <a:ln w="9525">
            <a:noFill/>
            <a:miter lim="800000"/>
            <a:headEnd/>
            <a:tailEnd/>
          </a:ln>
          <a:effectLst/>
        </p:spPr>
        <p:txBody>
          <a:bodyPr wrap="square">
            <a:spAutoFit/>
          </a:bodyPr>
          <a:lstStyle/>
          <a:p>
            <a:endParaRPr lang="en-US" sz="2400" dirty="0"/>
          </a:p>
          <a:p>
            <a:pPr marL="542925" lvl="4">
              <a:buFont typeface="Wingdings" pitchFamily="2" charset="2"/>
              <a:buChar char="ð"/>
            </a:pPr>
            <a:r>
              <a:rPr lang="el-GR" sz="2400" dirty="0"/>
              <a:t>Σχηματίστε τις καμπύλες αδιαφορίας </a:t>
            </a:r>
            <a:endParaRPr lang="en-US" sz="2400" dirty="0"/>
          </a:p>
          <a:p>
            <a:pPr marL="542925" lvl="4">
              <a:spcBef>
                <a:spcPct val="50000"/>
              </a:spcBef>
              <a:buFont typeface="Wingdings" pitchFamily="2" charset="2"/>
              <a:buChar char="ð"/>
            </a:pPr>
            <a:r>
              <a:rPr lang="el-GR" sz="2400" dirty="0"/>
              <a:t>Ελέγξτε αν ισχύει ποτέ η συνθήκη </a:t>
            </a:r>
            <a:r>
              <a:rPr lang="el-GR" sz="2400" dirty="0" smtClean="0"/>
              <a:t>επαφής σε </a:t>
            </a:r>
            <a:r>
              <a:rPr lang="el-GR" sz="2400" dirty="0"/>
              <a:t>θετικές ποσότητες του Χ και του </a:t>
            </a:r>
            <a:r>
              <a:rPr lang="en-US" sz="2400" dirty="0" smtClean="0"/>
              <a:t>Y</a:t>
            </a:r>
            <a:endParaRPr lang="en-US" sz="2400" dirty="0"/>
          </a:p>
        </p:txBody>
      </p:sp>
      <p:sp>
        <p:nvSpPr>
          <p:cNvPr id="21516" name="Text Box 12"/>
          <p:cNvSpPr txBox="1">
            <a:spLocks noChangeArrowheads="1"/>
          </p:cNvSpPr>
          <p:nvPr/>
        </p:nvSpPr>
        <p:spPr bwMode="auto">
          <a:xfrm>
            <a:off x="755650" y="3644900"/>
            <a:ext cx="7772400" cy="830997"/>
          </a:xfrm>
          <a:prstGeom prst="rect">
            <a:avLst/>
          </a:prstGeom>
          <a:noFill/>
          <a:ln w="9525">
            <a:noFill/>
            <a:miter lim="800000"/>
            <a:headEnd/>
            <a:tailEnd/>
          </a:ln>
          <a:effectLst/>
        </p:spPr>
        <p:txBody>
          <a:bodyPr>
            <a:spAutoFit/>
          </a:bodyPr>
          <a:lstStyle/>
          <a:p>
            <a:pPr>
              <a:spcBef>
                <a:spcPct val="50000"/>
              </a:spcBef>
            </a:pPr>
            <a:r>
              <a:rPr lang="el-GR" sz="2400" i="1" dirty="0"/>
              <a:t>Πως ξέρουμε αν το άριστο καλάθι </a:t>
            </a:r>
            <a:r>
              <a:rPr lang="el-GR" sz="2400" i="1" dirty="0" smtClean="0"/>
              <a:t>βρίσκεται εσωτερικά ή </a:t>
            </a:r>
            <a:r>
              <a:rPr lang="el-GR" sz="2400" i="1" dirty="0"/>
              <a:t>σε μια γωνία; </a:t>
            </a:r>
            <a:endParaRPr lang="en-US" sz="2400" i="1" dirty="0"/>
          </a:p>
        </p:txBody>
      </p:sp>
      <p:sp>
        <p:nvSpPr>
          <p:cNvPr id="21518" name="WordArt 14"/>
          <p:cNvSpPr>
            <a:spLocks noChangeArrowheads="1" noChangeShapeType="1" noTextEdit="1"/>
          </p:cNvSpPr>
          <p:nvPr/>
        </p:nvSpPr>
        <p:spPr bwMode="auto">
          <a:xfrm>
            <a:off x="609600" y="609600"/>
            <a:ext cx="4648200" cy="1020763"/>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Λύση Γωνίας</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3" grpId="0" autoUpdateAnimBg="0"/>
      <p:bldP spid="215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711D8B4-42F4-4773-A30E-093251D3CD10}" type="slidenum">
              <a:rPr lang="en-US"/>
              <a:pPr/>
              <a:t>22</a:t>
            </a:fld>
            <a:endParaRPr lang="en-US"/>
          </a:p>
        </p:txBody>
      </p:sp>
      <p:sp>
        <p:nvSpPr>
          <p:cNvPr id="22531" name="Text Box 3"/>
          <p:cNvSpPr txBox="1">
            <a:spLocks noChangeArrowheads="1"/>
          </p:cNvSpPr>
          <p:nvPr/>
        </p:nvSpPr>
        <p:spPr bwMode="auto">
          <a:xfrm>
            <a:off x="914400" y="2471738"/>
            <a:ext cx="7696200" cy="2862322"/>
          </a:xfrm>
          <a:prstGeom prst="rect">
            <a:avLst/>
          </a:prstGeom>
          <a:noFill/>
          <a:ln w="9525">
            <a:noFill/>
            <a:miter lim="800000"/>
            <a:headEnd/>
            <a:tailEnd/>
          </a:ln>
          <a:effectLst/>
        </p:spPr>
        <p:txBody>
          <a:bodyPr>
            <a:spAutoFit/>
          </a:bodyPr>
          <a:lstStyle/>
          <a:p>
            <a:r>
              <a:rPr lang="el-GR" sz="2400" i="1" dirty="0"/>
              <a:t>Έστω</a:t>
            </a:r>
            <a:r>
              <a:rPr lang="el-GR" dirty="0"/>
              <a:t> </a:t>
            </a:r>
            <a:r>
              <a:rPr lang="en-US" sz="2400" i="1" dirty="0"/>
              <a:t>U(X,Y) = X + Y.  </a:t>
            </a:r>
            <a:endParaRPr lang="el-GR" sz="2400" i="1" dirty="0" smtClean="0"/>
          </a:p>
          <a:p>
            <a:r>
              <a:rPr lang="en-US" sz="2400" i="1" dirty="0" smtClean="0"/>
              <a:t>I </a:t>
            </a:r>
            <a:r>
              <a:rPr lang="en-US" sz="2400" i="1" dirty="0"/>
              <a:t>= 1000</a:t>
            </a:r>
            <a:r>
              <a:rPr lang="el-GR" sz="2400" i="1" dirty="0"/>
              <a:t> </a:t>
            </a:r>
            <a:r>
              <a:rPr lang="el-GR" sz="2400" i="1" dirty="0" smtClean="0"/>
              <a:t>ευρώ</a:t>
            </a:r>
            <a:r>
              <a:rPr lang="en-US" sz="2400" i="1" dirty="0" smtClean="0"/>
              <a:t>, </a:t>
            </a:r>
            <a:r>
              <a:rPr lang="en-US" sz="2400" i="1" dirty="0" err="1"/>
              <a:t>P</a:t>
            </a:r>
            <a:r>
              <a:rPr lang="en-US" sz="2400" i="1" baseline="-25000" dirty="0" err="1"/>
              <a:t>x</a:t>
            </a:r>
            <a:r>
              <a:rPr lang="en-US" sz="2400" i="1" dirty="0"/>
              <a:t> = 50</a:t>
            </a:r>
            <a:r>
              <a:rPr lang="el-GR" sz="2400" i="1" dirty="0"/>
              <a:t> </a:t>
            </a:r>
            <a:r>
              <a:rPr lang="el-GR" sz="2400" i="1" dirty="0" smtClean="0"/>
              <a:t>ευρώ και</a:t>
            </a:r>
            <a:r>
              <a:rPr lang="en-US" sz="2400" i="1" dirty="0" smtClean="0"/>
              <a:t> </a:t>
            </a:r>
            <a:r>
              <a:rPr lang="en-US" sz="2400" i="1" dirty="0"/>
              <a:t>P</a:t>
            </a:r>
            <a:r>
              <a:rPr lang="en-US" sz="2400" i="1" baseline="-25000" dirty="0"/>
              <a:t>Y</a:t>
            </a:r>
            <a:r>
              <a:rPr lang="en-US" sz="2400" i="1" dirty="0"/>
              <a:t> = 200</a:t>
            </a:r>
            <a:r>
              <a:rPr lang="el-GR" sz="2400" i="1" dirty="0"/>
              <a:t> </a:t>
            </a:r>
            <a:r>
              <a:rPr lang="el-GR" sz="2400" i="1" dirty="0" smtClean="0"/>
              <a:t>ευρώ</a:t>
            </a:r>
            <a:r>
              <a:rPr lang="en-US" sz="2400" i="1" dirty="0" smtClean="0"/>
              <a:t>. </a:t>
            </a:r>
            <a:r>
              <a:rPr lang="el-GR" sz="2400" i="1" dirty="0"/>
              <a:t>Ποιο είναι το άριστο καλάθι κατανάλωσης; </a:t>
            </a:r>
          </a:p>
          <a:p>
            <a:endParaRPr lang="en-US" sz="2400" i="1" dirty="0"/>
          </a:p>
          <a:p>
            <a:r>
              <a:rPr lang="el-GR" sz="2400" dirty="0"/>
              <a:t>       Γραμμή εισοδηματικού περιορισμού</a:t>
            </a:r>
            <a:r>
              <a:rPr lang="el-GR" dirty="0"/>
              <a:t> </a:t>
            </a:r>
            <a:r>
              <a:rPr lang="en-US" sz="2400" dirty="0"/>
              <a:t>:</a:t>
            </a:r>
          </a:p>
          <a:p>
            <a:r>
              <a:rPr lang="en-US" sz="2400" dirty="0"/>
              <a:t>       Y = 5</a:t>
            </a:r>
            <a:r>
              <a:rPr lang="el-GR" sz="2400" dirty="0"/>
              <a:t> </a:t>
            </a:r>
            <a:r>
              <a:rPr lang="en-US" sz="2400" dirty="0" smtClean="0"/>
              <a:t>- </a:t>
            </a:r>
            <a:r>
              <a:rPr lang="en-US" sz="2400" dirty="0"/>
              <a:t>X/4</a:t>
            </a:r>
          </a:p>
          <a:p>
            <a:pPr>
              <a:spcBef>
                <a:spcPct val="50000"/>
              </a:spcBef>
            </a:pPr>
            <a:endParaRPr lang="en-US" sz="2400" dirty="0"/>
          </a:p>
        </p:txBody>
      </p:sp>
      <p:pic>
        <p:nvPicPr>
          <p:cNvPr id="22532" name="Picture 4" descr="SY01265_"/>
          <p:cNvPicPr>
            <a:picLocks noChangeAspect="1" noChangeArrowheads="1"/>
          </p:cNvPicPr>
          <p:nvPr/>
        </p:nvPicPr>
        <p:blipFill>
          <a:blip r:embed="rId2" cstate="print"/>
          <a:srcRect/>
          <a:stretch>
            <a:fillRect/>
          </a:stretch>
        </p:blipFill>
        <p:spPr bwMode="auto">
          <a:xfrm>
            <a:off x="1192213" y="4038600"/>
            <a:ext cx="179387" cy="381000"/>
          </a:xfrm>
          <a:prstGeom prst="rect">
            <a:avLst/>
          </a:prstGeom>
          <a:noFill/>
        </p:spPr>
      </p:pic>
      <p:sp>
        <p:nvSpPr>
          <p:cNvPr id="22534" name="Text Box 6"/>
          <p:cNvSpPr txBox="1">
            <a:spLocks noChangeArrowheads="1"/>
          </p:cNvSpPr>
          <p:nvPr/>
        </p:nvSpPr>
        <p:spPr bwMode="auto">
          <a:xfrm>
            <a:off x="611560" y="1844824"/>
            <a:ext cx="7543800" cy="457200"/>
          </a:xfrm>
          <a:prstGeom prst="rect">
            <a:avLst/>
          </a:prstGeom>
          <a:noFill/>
          <a:ln w="9525">
            <a:noFill/>
            <a:miter lim="800000"/>
            <a:headEnd/>
            <a:tailEnd/>
          </a:ln>
          <a:effectLst/>
        </p:spPr>
        <p:txBody>
          <a:bodyPr>
            <a:spAutoFit/>
          </a:bodyPr>
          <a:lstStyle/>
          <a:p>
            <a:r>
              <a:rPr lang="el-GR" sz="2400" u="sng" dirty="0">
                <a:solidFill>
                  <a:srgbClr val="FF0000"/>
                </a:solidFill>
              </a:rPr>
              <a:t>Παράδειγμα:</a:t>
            </a:r>
            <a:endParaRPr lang="en-US" sz="2400" dirty="0">
              <a:solidFill>
                <a:srgbClr val="FF0000"/>
              </a:solidFill>
            </a:endParaRPr>
          </a:p>
        </p:txBody>
      </p:sp>
      <p:sp>
        <p:nvSpPr>
          <p:cNvPr id="6" name="WordArt 14"/>
          <p:cNvSpPr>
            <a:spLocks noChangeArrowheads="1" noChangeShapeType="1" noTextEdit="1"/>
          </p:cNvSpPr>
          <p:nvPr/>
        </p:nvSpPr>
        <p:spPr bwMode="auto">
          <a:xfrm>
            <a:off x="899592" y="476672"/>
            <a:ext cx="4648200" cy="1020763"/>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Λύση Γωνίας</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5897942-FF96-4122-A9EB-22E18E2E41D8}" type="slidenum">
              <a:rPr lang="en-US"/>
              <a:pPr/>
              <a:t>23</a:t>
            </a:fld>
            <a:endParaRPr lang="en-US"/>
          </a:p>
        </p:txBody>
      </p:sp>
      <p:graphicFrame>
        <p:nvGraphicFramePr>
          <p:cNvPr id="23555" name="Object 3"/>
          <p:cNvGraphicFramePr>
            <a:graphicFrameLocks noChangeAspect="1"/>
          </p:cNvGraphicFramePr>
          <p:nvPr/>
        </p:nvGraphicFramePr>
        <p:xfrm>
          <a:off x="1043608" y="1556792"/>
          <a:ext cx="7343775" cy="3888432"/>
        </p:xfrm>
        <a:graphic>
          <a:graphicData uri="http://schemas.openxmlformats.org/presentationml/2006/ole">
            <mc:AlternateContent xmlns:mc="http://schemas.openxmlformats.org/markup-compatibility/2006">
              <mc:Choice xmlns:v="urn:schemas-microsoft-com:vml" Requires="v">
                <p:oleObj spid="_x0000_s23560" name="Document" r:id="rId4" imgW="5258520" imgH="3951720" progId="Word.Document.8">
                  <p:embed/>
                </p:oleObj>
              </mc:Choice>
              <mc:Fallback>
                <p:oleObj name="Document" r:id="rId4" imgW="5258520" imgH="395172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556792"/>
                        <a:ext cx="734377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325438" y="5440363"/>
          <a:ext cx="8415337" cy="603250"/>
        </p:xfrm>
        <a:graphic>
          <a:graphicData uri="http://schemas.openxmlformats.org/presentationml/2006/ole">
            <mc:AlternateContent xmlns:mc="http://schemas.openxmlformats.org/markup-compatibility/2006">
              <mc:Choice xmlns:v="urn:schemas-microsoft-com:vml" Requires="v">
                <p:oleObj spid="_x0000_s23561" name="Document" r:id="rId7" imgW="5634866" imgH="414313" progId="Word.Document.8">
                  <p:embed/>
                </p:oleObj>
              </mc:Choice>
              <mc:Fallback>
                <p:oleObj name="Document" r:id="rId7" imgW="5634866" imgH="414313" progId="Word.Document.8">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438" y="5440363"/>
                        <a:ext cx="8415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p:cNvSpPr txBox="1">
            <a:spLocks noChangeArrowheads="1"/>
          </p:cNvSpPr>
          <p:nvPr/>
        </p:nvSpPr>
        <p:spPr bwMode="auto">
          <a:xfrm>
            <a:off x="914400" y="609600"/>
            <a:ext cx="7543800" cy="461665"/>
          </a:xfrm>
          <a:prstGeom prst="rect">
            <a:avLst/>
          </a:prstGeom>
          <a:noFill/>
          <a:ln w="9525">
            <a:noFill/>
            <a:miter lim="800000"/>
            <a:headEnd/>
            <a:tailEnd/>
          </a:ln>
          <a:effectLst/>
        </p:spPr>
        <p:txBody>
          <a:bodyPr>
            <a:spAutoFit/>
          </a:bodyPr>
          <a:lstStyle/>
          <a:p>
            <a:r>
              <a:rPr lang="el-GR" sz="2400" u="sng" dirty="0">
                <a:solidFill>
                  <a:srgbClr val="FFB016"/>
                </a:solidFill>
              </a:rPr>
              <a:t>Παράδειγμα:</a:t>
            </a:r>
            <a:r>
              <a:rPr lang="el-GR" sz="2400" dirty="0"/>
              <a:t>  </a:t>
            </a:r>
            <a:r>
              <a:rPr lang="el-GR" altLang="ja-JP" sz="2400" dirty="0" smtClean="0">
                <a:solidFill>
                  <a:schemeClr val="bg1"/>
                </a:solidFill>
                <a:ea typeface="Arial Unicode MS" pitchFamily="34" charset="-128"/>
                <a:cs typeface="Arial Unicode MS" pitchFamily="34" charset="-128"/>
              </a:rPr>
              <a:t>Αριστοποίηση με Λύση Γωνίας</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BBE751E-DE5B-40D6-AAE6-D3DB880A1A08}" type="slidenum">
              <a:rPr lang="en-US"/>
              <a:pPr/>
              <a:t>24</a:t>
            </a:fld>
            <a:endParaRPr lang="en-US"/>
          </a:p>
        </p:txBody>
      </p:sp>
      <p:sp>
        <p:nvSpPr>
          <p:cNvPr id="24579" name="Text Box 3"/>
          <p:cNvSpPr txBox="1">
            <a:spLocks noChangeArrowheads="1"/>
          </p:cNvSpPr>
          <p:nvPr/>
        </p:nvSpPr>
        <p:spPr bwMode="auto">
          <a:xfrm>
            <a:off x="0" y="1772816"/>
            <a:ext cx="8783638" cy="461665"/>
          </a:xfrm>
          <a:prstGeom prst="rect">
            <a:avLst/>
          </a:prstGeom>
          <a:noFill/>
          <a:ln w="9525">
            <a:noFill/>
            <a:miter lim="800000"/>
            <a:headEnd/>
            <a:tailEnd/>
          </a:ln>
          <a:effectLst/>
        </p:spPr>
        <p:txBody>
          <a:bodyPr>
            <a:spAutoFit/>
          </a:bodyPr>
          <a:lstStyle/>
          <a:p>
            <a:r>
              <a:rPr lang="en-US" sz="2400" dirty="0"/>
              <a:t>	</a:t>
            </a:r>
            <a:r>
              <a:rPr lang="el-GR" sz="2400" dirty="0"/>
              <a:t>Γραμμή εισοδηματικού περιορισμού</a:t>
            </a:r>
            <a:r>
              <a:rPr lang="en-US" sz="2400" dirty="0"/>
              <a:t>: Y = 5</a:t>
            </a:r>
            <a:r>
              <a:rPr lang="el-GR" sz="2400" dirty="0"/>
              <a:t> </a:t>
            </a:r>
            <a:r>
              <a:rPr lang="el-GR" sz="2400" dirty="0" smtClean="0"/>
              <a:t>ευρώ</a:t>
            </a:r>
            <a:r>
              <a:rPr lang="en-US" sz="2400" dirty="0" smtClean="0"/>
              <a:t> </a:t>
            </a:r>
            <a:r>
              <a:rPr lang="en-US" sz="2400" dirty="0"/>
              <a:t>- </a:t>
            </a:r>
            <a:r>
              <a:rPr lang="en-US" sz="2400" dirty="0" smtClean="0"/>
              <a:t>X/4</a:t>
            </a:r>
            <a:endParaRPr lang="en-US" sz="2400" dirty="0"/>
          </a:p>
        </p:txBody>
      </p:sp>
      <p:graphicFrame>
        <p:nvGraphicFramePr>
          <p:cNvPr id="24580" name="Object 4"/>
          <p:cNvGraphicFramePr>
            <a:graphicFrameLocks noChangeAspect="1"/>
          </p:cNvGraphicFramePr>
          <p:nvPr/>
        </p:nvGraphicFramePr>
        <p:xfrm>
          <a:off x="1752600" y="2565400"/>
          <a:ext cx="5259388" cy="3952875"/>
        </p:xfrm>
        <a:graphic>
          <a:graphicData uri="http://schemas.openxmlformats.org/presentationml/2006/ole">
            <mc:AlternateContent xmlns:mc="http://schemas.openxmlformats.org/markup-compatibility/2006">
              <mc:Choice xmlns:v="urn:schemas-microsoft-com:vml" Requires="v">
                <p:oleObj spid="_x0000_s24582" name="Document" r:id="rId4" imgW="5258520" imgH="3951720" progId="Word.Document.8">
                  <p:embed/>
                </p:oleObj>
              </mc:Choice>
              <mc:Fallback>
                <p:oleObj name="Document" r:id="rId4" imgW="5258520" imgH="395172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565400"/>
                        <a:ext cx="5259388"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4" name="Text Box 8"/>
          <p:cNvSpPr txBox="1">
            <a:spLocks noChangeArrowheads="1"/>
          </p:cNvSpPr>
          <p:nvPr/>
        </p:nvSpPr>
        <p:spPr bwMode="auto">
          <a:xfrm>
            <a:off x="914400" y="381000"/>
            <a:ext cx="7543800" cy="1200329"/>
          </a:xfrm>
          <a:prstGeom prst="rect">
            <a:avLst/>
          </a:prstGeom>
          <a:noFill/>
          <a:ln w="9525">
            <a:noFill/>
            <a:miter lim="800000"/>
            <a:headEnd/>
            <a:tailEnd/>
          </a:ln>
          <a:effectLst/>
        </p:spPr>
        <p:txBody>
          <a:bodyPr>
            <a:spAutoFit/>
          </a:bodyPr>
          <a:lstStyle/>
          <a:p>
            <a:r>
              <a:rPr lang="el-GR" sz="2400" u="sng" dirty="0">
                <a:solidFill>
                  <a:srgbClr val="FFB016"/>
                </a:solidFill>
              </a:rPr>
              <a:t>Παράδειγμα:</a:t>
            </a:r>
            <a:r>
              <a:rPr lang="el-GR" sz="2400" dirty="0"/>
              <a:t> </a:t>
            </a:r>
            <a:r>
              <a:rPr lang="el-GR" sz="2400" dirty="0">
                <a:solidFill>
                  <a:schemeClr val="bg1"/>
                </a:solidFill>
              </a:rPr>
              <a:t>Έστω</a:t>
            </a:r>
            <a:r>
              <a:rPr lang="el-GR" dirty="0">
                <a:solidFill>
                  <a:schemeClr val="bg1"/>
                </a:solidFill>
              </a:rPr>
              <a:t> </a:t>
            </a:r>
            <a:r>
              <a:rPr lang="en-US" sz="2400" dirty="0">
                <a:solidFill>
                  <a:schemeClr val="bg1"/>
                </a:solidFill>
              </a:rPr>
              <a:t> U(X,Y) = min(X,Y).  </a:t>
            </a:r>
            <a:r>
              <a:rPr lang="el-GR" sz="2400" dirty="0" smtClean="0">
                <a:solidFill>
                  <a:schemeClr val="bg1"/>
                </a:solidFill>
              </a:rPr>
              <a:t>Έστω,</a:t>
            </a:r>
            <a:r>
              <a:rPr lang="en-US" sz="2400" dirty="0" smtClean="0">
                <a:solidFill>
                  <a:schemeClr val="bg1"/>
                </a:solidFill>
              </a:rPr>
              <a:t> </a:t>
            </a:r>
            <a:r>
              <a:rPr lang="en-US" sz="2400" dirty="0">
                <a:solidFill>
                  <a:schemeClr val="bg1"/>
                </a:solidFill>
              </a:rPr>
              <a:t>I = 1000 </a:t>
            </a:r>
            <a:r>
              <a:rPr lang="el-GR" sz="2400" dirty="0" smtClean="0">
                <a:solidFill>
                  <a:schemeClr val="bg1"/>
                </a:solidFill>
              </a:rPr>
              <a:t>ευρώ</a:t>
            </a:r>
            <a:r>
              <a:rPr lang="en-US" sz="2400" dirty="0" smtClean="0">
                <a:solidFill>
                  <a:schemeClr val="bg1"/>
                </a:solidFill>
              </a:rPr>
              <a:t>, </a:t>
            </a:r>
            <a:r>
              <a:rPr lang="en-US" sz="2400" dirty="0" err="1">
                <a:solidFill>
                  <a:schemeClr val="bg1"/>
                </a:solidFill>
              </a:rPr>
              <a:t>P</a:t>
            </a:r>
            <a:r>
              <a:rPr lang="en-US" sz="2400" baseline="-25000" dirty="0" err="1">
                <a:solidFill>
                  <a:schemeClr val="bg1"/>
                </a:solidFill>
              </a:rPr>
              <a:t>x</a:t>
            </a:r>
            <a:r>
              <a:rPr lang="en-US" sz="2400" dirty="0">
                <a:solidFill>
                  <a:schemeClr val="bg1"/>
                </a:solidFill>
              </a:rPr>
              <a:t> = 50</a:t>
            </a:r>
            <a:r>
              <a:rPr lang="el-GR" sz="2400" dirty="0">
                <a:solidFill>
                  <a:schemeClr val="bg1"/>
                </a:solidFill>
              </a:rPr>
              <a:t> </a:t>
            </a:r>
            <a:r>
              <a:rPr lang="el-GR" sz="2400" dirty="0" smtClean="0">
                <a:solidFill>
                  <a:schemeClr val="bg1"/>
                </a:solidFill>
              </a:rPr>
              <a:t>ευρώ </a:t>
            </a:r>
            <a:r>
              <a:rPr lang="el-GR" sz="2400" dirty="0">
                <a:solidFill>
                  <a:schemeClr val="bg1"/>
                </a:solidFill>
              </a:rPr>
              <a:t>και</a:t>
            </a:r>
            <a:r>
              <a:rPr lang="en-US" sz="2400" dirty="0">
                <a:solidFill>
                  <a:schemeClr val="bg1"/>
                </a:solidFill>
              </a:rPr>
              <a:t> P</a:t>
            </a:r>
            <a:r>
              <a:rPr lang="en-US" sz="2400" baseline="-25000" dirty="0">
                <a:solidFill>
                  <a:schemeClr val="bg1"/>
                </a:solidFill>
              </a:rPr>
              <a:t>Y</a:t>
            </a:r>
            <a:r>
              <a:rPr lang="en-US" sz="2400" dirty="0">
                <a:solidFill>
                  <a:schemeClr val="bg1"/>
                </a:solidFill>
              </a:rPr>
              <a:t> = 200</a:t>
            </a:r>
            <a:r>
              <a:rPr lang="el-GR" sz="2400" dirty="0">
                <a:solidFill>
                  <a:schemeClr val="bg1"/>
                </a:solidFill>
              </a:rPr>
              <a:t> </a:t>
            </a:r>
            <a:r>
              <a:rPr lang="el-GR" sz="2400" dirty="0" smtClean="0">
                <a:solidFill>
                  <a:schemeClr val="bg1"/>
                </a:solidFill>
              </a:rPr>
              <a:t>ευρώ</a:t>
            </a:r>
            <a:r>
              <a:rPr lang="en-US" sz="2400" dirty="0" smtClean="0">
                <a:solidFill>
                  <a:schemeClr val="bg1"/>
                </a:solidFill>
              </a:rPr>
              <a:t>.</a:t>
            </a:r>
            <a:endParaRPr lang="en-US" sz="2400" dirty="0">
              <a:solidFill>
                <a:schemeClr val="bg1"/>
              </a:solidFill>
            </a:endParaRPr>
          </a:p>
          <a:p>
            <a:r>
              <a:rPr lang="el-GR" sz="2400" dirty="0">
                <a:solidFill>
                  <a:schemeClr val="bg1"/>
                </a:solidFill>
              </a:rPr>
              <a:t>Ποιο είναι το άριστο καλάθι κατανάλωσης;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C1DDF2F0-DC60-4692-B42A-3F74B6AC7E6F}" type="slidenum">
              <a:rPr lang="en-US"/>
              <a:pPr/>
              <a:t>25</a:t>
            </a:fld>
            <a:endParaRPr lang="en-US"/>
          </a:p>
        </p:txBody>
      </p:sp>
      <p:sp>
        <p:nvSpPr>
          <p:cNvPr id="25603" name="Text Box 3"/>
          <p:cNvSpPr txBox="1">
            <a:spLocks noChangeArrowheads="1"/>
          </p:cNvSpPr>
          <p:nvPr/>
        </p:nvSpPr>
        <p:spPr bwMode="auto">
          <a:xfrm>
            <a:off x="683568" y="1676400"/>
            <a:ext cx="8065145" cy="2492990"/>
          </a:xfrm>
          <a:prstGeom prst="rect">
            <a:avLst/>
          </a:prstGeom>
          <a:noFill/>
          <a:ln w="9525">
            <a:noFill/>
            <a:miter lim="800000"/>
            <a:headEnd/>
            <a:tailEnd/>
          </a:ln>
          <a:effectLst/>
        </p:spPr>
        <p:txBody>
          <a:bodyPr wrap="square">
            <a:spAutoFit/>
          </a:bodyPr>
          <a:lstStyle/>
          <a:p>
            <a:pPr>
              <a:spcBef>
                <a:spcPct val="50000"/>
              </a:spcBef>
            </a:pPr>
            <a:r>
              <a:rPr lang="el-GR" sz="2400" dirty="0"/>
              <a:t>Το </a:t>
            </a:r>
            <a:r>
              <a:rPr lang="el-GR" sz="2400" dirty="0" smtClean="0"/>
              <a:t>αντίστροφο του αρχικού προβλήματος αριστοποίησης </a:t>
            </a:r>
            <a:r>
              <a:rPr lang="el-GR" sz="2400" dirty="0"/>
              <a:t>υπό περιορισμούς ονομάζεται </a:t>
            </a:r>
            <a:r>
              <a:rPr lang="el-GR" sz="2400" dirty="0" smtClean="0"/>
              <a:t>το </a:t>
            </a:r>
            <a:r>
              <a:rPr lang="el-GR" sz="2400" b="1" dirty="0" smtClean="0"/>
              <a:t>δυαδικό </a:t>
            </a:r>
            <a:r>
              <a:rPr lang="el-GR" sz="2400" b="1" dirty="0"/>
              <a:t>πρόβλημα</a:t>
            </a:r>
            <a:r>
              <a:rPr lang="en-US" sz="2400" dirty="0"/>
              <a:t>. </a:t>
            </a:r>
          </a:p>
          <a:p>
            <a:pPr>
              <a:spcBef>
                <a:spcPct val="50000"/>
              </a:spcBef>
            </a:pPr>
            <a:r>
              <a:rPr lang="en-US" sz="2400" dirty="0"/>
              <a:t>	Min </a:t>
            </a:r>
            <a:r>
              <a:rPr lang="en-US" sz="2400" dirty="0" err="1"/>
              <a:t>P</a:t>
            </a:r>
            <a:r>
              <a:rPr lang="en-US" sz="2400" baseline="-25000" dirty="0" err="1"/>
              <a:t>x</a:t>
            </a:r>
            <a:r>
              <a:rPr lang="en-US" sz="2400" dirty="0" err="1"/>
              <a:t>X</a:t>
            </a:r>
            <a:r>
              <a:rPr lang="en-US" sz="2400" dirty="0"/>
              <a:t> + </a:t>
            </a:r>
            <a:r>
              <a:rPr lang="en-US" sz="2400" dirty="0" err="1"/>
              <a:t>P</a:t>
            </a:r>
            <a:r>
              <a:rPr lang="en-US" sz="2400" baseline="-25000" dirty="0" err="1"/>
              <a:t>y</a:t>
            </a:r>
            <a:r>
              <a:rPr lang="en-US" sz="2400" dirty="0" err="1"/>
              <a:t>Y</a:t>
            </a:r>
            <a:endParaRPr lang="en-US" sz="2400" dirty="0"/>
          </a:p>
          <a:p>
            <a:r>
              <a:rPr lang="en-US" sz="2400" dirty="0"/>
              <a:t>         (X,Y) </a:t>
            </a:r>
            <a:r>
              <a:rPr lang="el-GR" sz="2400" dirty="0"/>
              <a:t>υπό τον περιορισμό</a:t>
            </a:r>
            <a:r>
              <a:rPr lang="el-GR" dirty="0"/>
              <a:t> </a:t>
            </a:r>
            <a:r>
              <a:rPr lang="en-US" sz="2400" dirty="0"/>
              <a:t>: U(X,Y) = U*</a:t>
            </a:r>
          </a:p>
          <a:p>
            <a:endParaRPr lang="en-US" sz="2400" dirty="0"/>
          </a:p>
          <a:p>
            <a:r>
              <a:rPr lang="en-US" sz="2400" dirty="0"/>
              <a:t>     </a:t>
            </a:r>
            <a:r>
              <a:rPr lang="el-GR" sz="2400" dirty="0"/>
              <a:t>όπου</a:t>
            </a:r>
            <a:r>
              <a:rPr lang="en-US" sz="2400" dirty="0"/>
              <a:t>: U* </a:t>
            </a:r>
            <a:r>
              <a:rPr lang="el-GR" sz="2400" dirty="0"/>
              <a:t>είναι το επίπεδο-στόχος της χρησιμότητας</a:t>
            </a:r>
            <a:r>
              <a:rPr lang="el-GR" dirty="0"/>
              <a:t> </a:t>
            </a:r>
            <a:r>
              <a:rPr lang="en-US" sz="2400" dirty="0" smtClean="0"/>
              <a:t>.</a:t>
            </a:r>
            <a:endParaRPr lang="en-US" sz="2400" dirty="0"/>
          </a:p>
        </p:txBody>
      </p:sp>
      <p:graphicFrame>
        <p:nvGraphicFramePr>
          <p:cNvPr id="25606" name="Object 6"/>
          <p:cNvGraphicFramePr>
            <a:graphicFrameLocks noChangeAspect="1"/>
          </p:cNvGraphicFramePr>
          <p:nvPr/>
        </p:nvGraphicFramePr>
        <p:xfrm>
          <a:off x="755576" y="4293096"/>
          <a:ext cx="7704856" cy="1814513"/>
        </p:xfrm>
        <a:graphic>
          <a:graphicData uri="http://schemas.openxmlformats.org/presentationml/2006/ole">
            <mc:AlternateContent xmlns:mc="http://schemas.openxmlformats.org/markup-compatibility/2006">
              <mc:Choice xmlns:v="urn:schemas-microsoft-com:vml" Requires="v">
                <p:oleObj spid="_x0000_s25608" name="Document" r:id="rId4" imgW="5482436" imgH="1477633" progId="Word.Document.8">
                  <p:embed/>
                </p:oleObj>
              </mc:Choice>
              <mc:Fallback>
                <p:oleObj name="Document" r:id="rId4" imgW="5482436" imgH="1477633" progId="Word.Document.8">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293096"/>
                        <a:ext cx="7704856"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WordArt 7"/>
          <p:cNvSpPr>
            <a:spLocks noChangeArrowheads="1" noChangeShapeType="1" noTextEdit="1"/>
          </p:cNvSpPr>
          <p:nvPr/>
        </p:nvSpPr>
        <p:spPr bwMode="auto">
          <a:xfrm>
            <a:off x="609600" y="549275"/>
            <a:ext cx="5762600" cy="1150938"/>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4. Δυαδικότητα (Δυασμός)</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E2E24BB5-E35F-43C3-AC7C-FC9A1C48B45E}" type="slidenum">
              <a:rPr lang="en-US"/>
              <a:pPr/>
              <a:t>26</a:t>
            </a:fld>
            <a:endParaRPr lang="en-US"/>
          </a:p>
        </p:txBody>
      </p:sp>
      <p:sp>
        <p:nvSpPr>
          <p:cNvPr id="26626" name="Line 2"/>
          <p:cNvSpPr>
            <a:spLocks noChangeShapeType="1"/>
          </p:cNvSpPr>
          <p:nvPr/>
        </p:nvSpPr>
        <p:spPr bwMode="auto">
          <a:xfrm>
            <a:off x="1295400" y="6511925"/>
            <a:ext cx="58674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6627" name="Line 3"/>
          <p:cNvSpPr>
            <a:spLocks noChangeShapeType="1"/>
          </p:cNvSpPr>
          <p:nvPr/>
        </p:nvSpPr>
        <p:spPr bwMode="auto">
          <a:xfrm flipV="1">
            <a:off x="1295400" y="2060847"/>
            <a:ext cx="36240" cy="4451077"/>
          </a:xfrm>
          <a:prstGeom prst="line">
            <a:avLst/>
          </a:prstGeom>
          <a:noFill/>
          <a:ln w="57150">
            <a:solidFill>
              <a:schemeClr val="tx1"/>
            </a:solidFill>
            <a:round/>
            <a:headEnd/>
            <a:tailEnd type="triangle" w="med" len="med"/>
          </a:ln>
          <a:effectLst/>
        </p:spPr>
        <p:txBody>
          <a:bodyPr wrap="none" anchor="ctr"/>
          <a:lstStyle/>
          <a:p>
            <a:endParaRPr lang="en-US"/>
          </a:p>
        </p:txBody>
      </p:sp>
      <p:sp>
        <p:nvSpPr>
          <p:cNvPr id="26628" name="Line 4"/>
          <p:cNvSpPr>
            <a:spLocks noChangeShapeType="1"/>
          </p:cNvSpPr>
          <p:nvPr/>
        </p:nvSpPr>
        <p:spPr bwMode="auto">
          <a:xfrm>
            <a:off x="1295400" y="3159125"/>
            <a:ext cx="3200400" cy="3352800"/>
          </a:xfrm>
          <a:prstGeom prst="line">
            <a:avLst/>
          </a:prstGeom>
          <a:noFill/>
          <a:ln w="38100">
            <a:solidFill>
              <a:schemeClr val="tx1"/>
            </a:solidFill>
            <a:round/>
            <a:headEnd/>
            <a:tailEnd/>
          </a:ln>
          <a:effectLst/>
        </p:spPr>
        <p:txBody>
          <a:bodyPr wrap="none" anchor="ctr"/>
          <a:lstStyle/>
          <a:p>
            <a:endParaRPr lang="en-US"/>
          </a:p>
        </p:txBody>
      </p:sp>
      <p:sp>
        <p:nvSpPr>
          <p:cNvPr id="26629" name="Text Box 5"/>
          <p:cNvSpPr txBox="1">
            <a:spLocks noChangeArrowheads="1"/>
          </p:cNvSpPr>
          <p:nvPr/>
        </p:nvSpPr>
        <p:spPr bwMode="auto">
          <a:xfrm>
            <a:off x="827584" y="1988840"/>
            <a:ext cx="336550" cy="457200"/>
          </a:xfrm>
          <a:prstGeom prst="rect">
            <a:avLst/>
          </a:prstGeom>
          <a:noFill/>
          <a:ln w="9525">
            <a:noFill/>
            <a:miter lim="800000"/>
            <a:headEnd/>
            <a:tailEnd/>
          </a:ln>
          <a:effectLst/>
        </p:spPr>
        <p:txBody>
          <a:bodyPr wrap="none">
            <a:spAutoFit/>
          </a:bodyPr>
          <a:lstStyle/>
          <a:p>
            <a:r>
              <a:rPr lang="en-GB" sz="2400" b="1" dirty="0"/>
              <a:t>Y</a:t>
            </a:r>
          </a:p>
        </p:txBody>
      </p:sp>
      <p:sp>
        <p:nvSpPr>
          <p:cNvPr id="26630" name="Text Box 6"/>
          <p:cNvSpPr txBox="1">
            <a:spLocks noChangeArrowheads="1"/>
          </p:cNvSpPr>
          <p:nvPr/>
        </p:nvSpPr>
        <p:spPr bwMode="auto">
          <a:xfrm>
            <a:off x="7239000" y="6283325"/>
            <a:ext cx="354013" cy="457200"/>
          </a:xfrm>
          <a:prstGeom prst="rect">
            <a:avLst/>
          </a:prstGeom>
          <a:noFill/>
          <a:ln w="9525">
            <a:noFill/>
            <a:miter lim="800000"/>
            <a:headEnd/>
            <a:tailEnd/>
          </a:ln>
          <a:effectLst/>
        </p:spPr>
        <p:txBody>
          <a:bodyPr wrap="none">
            <a:spAutoFit/>
          </a:bodyPr>
          <a:lstStyle/>
          <a:p>
            <a:r>
              <a:rPr lang="en-GB" sz="2400" b="1"/>
              <a:t>X</a:t>
            </a:r>
          </a:p>
        </p:txBody>
      </p:sp>
      <p:sp>
        <p:nvSpPr>
          <p:cNvPr id="26631" name="Text Box 7"/>
          <p:cNvSpPr txBox="1">
            <a:spLocks noChangeArrowheads="1"/>
          </p:cNvSpPr>
          <p:nvPr/>
        </p:nvSpPr>
        <p:spPr bwMode="auto">
          <a:xfrm>
            <a:off x="4267200" y="5978525"/>
            <a:ext cx="1949450" cy="457200"/>
          </a:xfrm>
          <a:prstGeom prst="rect">
            <a:avLst/>
          </a:prstGeom>
          <a:noFill/>
          <a:ln w="9525">
            <a:noFill/>
            <a:miter lim="800000"/>
            <a:headEnd/>
            <a:tailEnd/>
          </a:ln>
          <a:effectLst/>
        </p:spPr>
        <p:txBody>
          <a:bodyPr wrap="none">
            <a:spAutoFit/>
          </a:bodyPr>
          <a:lstStyle/>
          <a:p>
            <a:r>
              <a:rPr lang="en-GB" sz="2400" b="1"/>
              <a:t>P</a:t>
            </a:r>
            <a:r>
              <a:rPr lang="en-GB" sz="2400" b="1" baseline="-25000"/>
              <a:t>X</a:t>
            </a:r>
            <a:r>
              <a:rPr lang="en-GB" sz="2400" b="1"/>
              <a:t>X + P</a:t>
            </a:r>
            <a:r>
              <a:rPr lang="en-GB" sz="2400" b="1" baseline="-25000"/>
              <a:t>Y</a:t>
            </a:r>
            <a:r>
              <a:rPr lang="en-GB" sz="2400" b="1"/>
              <a:t>Y = E*</a:t>
            </a:r>
          </a:p>
        </p:txBody>
      </p:sp>
      <p:sp>
        <p:nvSpPr>
          <p:cNvPr id="26632" name="Text Box 8"/>
          <p:cNvSpPr txBox="1">
            <a:spLocks noChangeArrowheads="1"/>
          </p:cNvSpPr>
          <p:nvPr/>
        </p:nvSpPr>
        <p:spPr bwMode="auto">
          <a:xfrm>
            <a:off x="974725" y="6400800"/>
            <a:ext cx="336550" cy="457200"/>
          </a:xfrm>
          <a:prstGeom prst="rect">
            <a:avLst/>
          </a:prstGeom>
          <a:noFill/>
          <a:ln w="9525">
            <a:noFill/>
            <a:miter lim="800000"/>
            <a:headEnd/>
            <a:tailEnd/>
          </a:ln>
          <a:effectLst/>
        </p:spPr>
        <p:txBody>
          <a:bodyPr wrap="none">
            <a:spAutoFit/>
          </a:bodyPr>
          <a:lstStyle/>
          <a:p>
            <a:r>
              <a:rPr lang="en-GB" sz="2400" b="1"/>
              <a:t>0</a:t>
            </a:r>
          </a:p>
        </p:txBody>
      </p:sp>
      <p:sp>
        <p:nvSpPr>
          <p:cNvPr id="26633" name="Line 9"/>
          <p:cNvSpPr>
            <a:spLocks noChangeShapeType="1"/>
          </p:cNvSpPr>
          <p:nvPr/>
        </p:nvSpPr>
        <p:spPr bwMode="auto">
          <a:xfrm flipH="1">
            <a:off x="2339975" y="4933950"/>
            <a:ext cx="546100" cy="503238"/>
          </a:xfrm>
          <a:prstGeom prst="line">
            <a:avLst/>
          </a:prstGeom>
          <a:noFill/>
          <a:ln w="9525">
            <a:solidFill>
              <a:schemeClr val="tx1"/>
            </a:solidFill>
            <a:round/>
            <a:headEnd/>
            <a:tailEnd type="triangle" w="med" len="med"/>
          </a:ln>
          <a:effectLst/>
        </p:spPr>
        <p:txBody>
          <a:bodyPr wrap="none" anchor="ctr"/>
          <a:lstStyle/>
          <a:p>
            <a:endParaRPr lang="en-US"/>
          </a:p>
        </p:txBody>
      </p:sp>
      <p:sp>
        <p:nvSpPr>
          <p:cNvPr id="26634" name="Text Box 10"/>
          <p:cNvSpPr txBox="1">
            <a:spLocks noChangeArrowheads="1"/>
          </p:cNvSpPr>
          <p:nvPr/>
        </p:nvSpPr>
        <p:spPr bwMode="auto">
          <a:xfrm>
            <a:off x="1403350" y="5510213"/>
            <a:ext cx="1895071" cy="830997"/>
          </a:xfrm>
          <a:prstGeom prst="rect">
            <a:avLst/>
          </a:prstGeom>
          <a:noFill/>
          <a:ln w="9525">
            <a:noFill/>
            <a:miter lim="800000"/>
            <a:headEnd/>
            <a:tailEnd/>
          </a:ln>
          <a:effectLst/>
        </p:spPr>
        <p:txBody>
          <a:bodyPr wrap="none">
            <a:spAutoFit/>
          </a:bodyPr>
          <a:lstStyle/>
          <a:p>
            <a:r>
              <a:rPr lang="el-GR" sz="2400" b="1" dirty="0" smtClean="0"/>
              <a:t>Μείωση </a:t>
            </a:r>
            <a:r>
              <a:rPr lang="el-GR" sz="2400" b="1" dirty="0"/>
              <a:t/>
            </a:r>
            <a:br>
              <a:rPr lang="el-GR" sz="2400" b="1" dirty="0"/>
            </a:br>
            <a:r>
              <a:rPr lang="el-GR" sz="2400" b="1" dirty="0" smtClean="0"/>
              <a:t>στη δαπάνη </a:t>
            </a:r>
            <a:endParaRPr lang="en-GB" sz="2400" b="1" dirty="0"/>
          </a:p>
        </p:txBody>
      </p:sp>
      <p:sp>
        <p:nvSpPr>
          <p:cNvPr id="26636" name="Text Box 12"/>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Ελαχιστοπο</a:t>
            </a:r>
            <a:r>
              <a:rPr lang="el-GR" altLang="ja-JP" sz="2400">
                <a:solidFill>
                  <a:schemeClr val="bg1"/>
                </a:solidFill>
                <a:ea typeface="Arial Unicode MS" pitchFamily="34" charset="-128"/>
                <a:cs typeface="Arial Unicode MS" pitchFamily="34" charset="-128"/>
              </a:rPr>
              <a:t>ίηση της δαπάνης</a:t>
            </a:r>
            <a:r>
              <a:rPr lang="el-GR" sz="2400">
                <a:solidFill>
                  <a:schemeClr val="bg1"/>
                </a:solidFill>
              </a:rPr>
              <a:t>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5C75D6E7-E571-4C55-9F3E-FE61CE09B616}" type="slidenum">
              <a:rPr lang="en-US"/>
              <a:pPr/>
              <a:t>27</a:t>
            </a:fld>
            <a:endParaRPr lang="en-US"/>
          </a:p>
        </p:txBody>
      </p:sp>
      <p:sp>
        <p:nvSpPr>
          <p:cNvPr id="27650" name="Line 2"/>
          <p:cNvSpPr>
            <a:spLocks noChangeShapeType="1"/>
          </p:cNvSpPr>
          <p:nvPr/>
        </p:nvSpPr>
        <p:spPr bwMode="auto">
          <a:xfrm>
            <a:off x="1295400" y="6511925"/>
            <a:ext cx="58674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7651" name="Line 3"/>
          <p:cNvSpPr>
            <a:spLocks noChangeShapeType="1"/>
          </p:cNvSpPr>
          <p:nvPr/>
        </p:nvSpPr>
        <p:spPr bwMode="auto">
          <a:xfrm flipV="1">
            <a:off x="1295400" y="2132855"/>
            <a:ext cx="36240" cy="4379069"/>
          </a:xfrm>
          <a:prstGeom prst="line">
            <a:avLst/>
          </a:prstGeom>
          <a:noFill/>
          <a:ln w="57150">
            <a:solidFill>
              <a:schemeClr val="tx1"/>
            </a:solidFill>
            <a:round/>
            <a:headEnd/>
            <a:tailEnd type="triangle" w="med" len="med"/>
          </a:ln>
          <a:effectLst/>
        </p:spPr>
        <p:txBody>
          <a:bodyPr wrap="none" anchor="ctr"/>
          <a:lstStyle/>
          <a:p>
            <a:endParaRPr lang="en-US"/>
          </a:p>
        </p:txBody>
      </p:sp>
      <p:sp>
        <p:nvSpPr>
          <p:cNvPr id="27652" name="Line 4"/>
          <p:cNvSpPr>
            <a:spLocks noChangeShapeType="1"/>
          </p:cNvSpPr>
          <p:nvPr/>
        </p:nvSpPr>
        <p:spPr bwMode="auto">
          <a:xfrm>
            <a:off x="1295400" y="3159125"/>
            <a:ext cx="3200400" cy="3352800"/>
          </a:xfrm>
          <a:prstGeom prst="line">
            <a:avLst/>
          </a:prstGeom>
          <a:noFill/>
          <a:ln w="38100">
            <a:solidFill>
              <a:schemeClr val="tx1"/>
            </a:solidFill>
            <a:round/>
            <a:headEnd/>
            <a:tailEnd/>
          </a:ln>
          <a:effectLst/>
        </p:spPr>
        <p:txBody>
          <a:bodyPr wrap="none" anchor="ctr"/>
          <a:lstStyle/>
          <a:p>
            <a:endParaRPr lang="en-US"/>
          </a:p>
        </p:txBody>
      </p:sp>
      <p:sp>
        <p:nvSpPr>
          <p:cNvPr id="27653" name="Text Box 5"/>
          <p:cNvSpPr txBox="1">
            <a:spLocks noChangeArrowheads="1"/>
          </p:cNvSpPr>
          <p:nvPr/>
        </p:nvSpPr>
        <p:spPr bwMode="auto">
          <a:xfrm>
            <a:off x="827584" y="2204864"/>
            <a:ext cx="336550" cy="457200"/>
          </a:xfrm>
          <a:prstGeom prst="rect">
            <a:avLst/>
          </a:prstGeom>
          <a:noFill/>
          <a:ln w="9525">
            <a:noFill/>
            <a:miter lim="800000"/>
            <a:headEnd/>
            <a:tailEnd/>
          </a:ln>
          <a:effectLst/>
        </p:spPr>
        <p:txBody>
          <a:bodyPr wrap="none">
            <a:spAutoFit/>
          </a:bodyPr>
          <a:lstStyle/>
          <a:p>
            <a:r>
              <a:rPr lang="en-GB" sz="2400" b="1" dirty="0"/>
              <a:t>Y</a:t>
            </a:r>
          </a:p>
        </p:txBody>
      </p:sp>
      <p:sp>
        <p:nvSpPr>
          <p:cNvPr id="27654" name="Text Box 6"/>
          <p:cNvSpPr txBox="1">
            <a:spLocks noChangeArrowheads="1"/>
          </p:cNvSpPr>
          <p:nvPr/>
        </p:nvSpPr>
        <p:spPr bwMode="auto">
          <a:xfrm>
            <a:off x="7239000" y="6283325"/>
            <a:ext cx="354013" cy="457200"/>
          </a:xfrm>
          <a:prstGeom prst="rect">
            <a:avLst/>
          </a:prstGeom>
          <a:noFill/>
          <a:ln w="9525">
            <a:noFill/>
            <a:miter lim="800000"/>
            <a:headEnd/>
            <a:tailEnd/>
          </a:ln>
          <a:effectLst/>
        </p:spPr>
        <p:txBody>
          <a:bodyPr wrap="none">
            <a:spAutoFit/>
          </a:bodyPr>
          <a:lstStyle/>
          <a:p>
            <a:r>
              <a:rPr lang="en-GB" sz="2400" b="1"/>
              <a:t>X</a:t>
            </a:r>
          </a:p>
        </p:txBody>
      </p:sp>
      <p:sp>
        <p:nvSpPr>
          <p:cNvPr id="27655" name="Text Box 7"/>
          <p:cNvSpPr txBox="1">
            <a:spLocks noChangeArrowheads="1"/>
          </p:cNvSpPr>
          <p:nvPr/>
        </p:nvSpPr>
        <p:spPr bwMode="auto">
          <a:xfrm>
            <a:off x="3276600" y="3921125"/>
            <a:ext cx="260350" cy="457200"/>
          </a:xfrm>
          <a:prstGeom prst="rect">
            <a:avLst/>
          </a:prstGeom>
          <a:noFill/>
          <a:ln w="9525">
            <a:noFill/>
            <a:miter lim="800000"/>
            <a:headEnd/>
            <a:tailEnd/>
          </a:ln>
          <a:effectLst/>
        </p:spPr>
        <p:txBody>
          <a:bodyPr wrap="none">
            <a:spAutoFit/>
          </a:bodyPr>
          <a:lstStyle/>
          <a:p>
            <a:r>
              <a:rPr lang="en-GB" sz="2400" b="1"/>
              <a:t> </a:t>
            </a:r>
          </a:p>
        </p:txBody>
      </p:sp>
      <p:sp>
        <p:nvSpPr>
          <p:cNvPr id="27656" name="Text Box 8"/>
          <p:cNvSpPr txBox="1">
            <a:spLocks noChangeArrowheads="1"/>
          </p:cNvSpPr>
          <p:nvPr/>
        </p:nvSpPr>
        <p:spPr bwMode="auto">
          <a:xfrm>
            <a:off x="3565525" y="6477000"/>
            <a:ext cx="184150" cy="457200"/>
          </a:xfrm>
          <a:prstGeom prst="rect">
            <a:avLst/>
          </a:prstGeom>
          <a:noFill/>
          <a:ln w="9525">
            <a:noFill/>
            <a:miter lim="800000"/>
            <a:headEnd/>
            <a:tailEnd/>
          </a:ln>
          <a:effectLst/>
        </p:spPr>
        <p:txBody>
          <a:bodyPr wrap="none">
            <a:spAutoFit/>
          </a:bodyPr>
          <a:lstStyle/>
          <a:p>
            <a:endParaRPr lang="el-GR" sz="2400" b="1"/>
          </a:p>
        </p:txBody>
      </p:sp>
      <p:sp>
        <p:nvSpPr>
          <p:cNvPr id="27657" name="Arc 9"/>
          <p:cNvSpPr>
            <a:spLocks/>
          </p:cNvSpPr>
          <p:nvPr/>
        </p:nvSpPr>
        <p:spPr bwMode="auto">
          <a:xfrm>
            <a:off x="2032000" y="3006725"/>
            <a:ext cx="2908300" cy="2446338"/>
          </a:xfrm>
          <a:custGeom>
            <a:avLst/>
            <a:gdLst>
              <a:gd name="G0" fmla="+- 21242 0 0"/>
              <a:gd name="G1" fmla="+- 0 0 0"/>
              <a:gd name="G2" fmla="+- 21600 0 0"/>
              <a:gd name="T0" fmla="*/ 17579 w 21242"/>
              <a:gd name="T1" fmla="*/ 21287 h 21287"/>
              <a:gd name="T2" fmla="*/ 0 w 21242"/>
              <a:gd name="T3" fmla="*/ 3916 h 21287"/>
              <a:gd name="T4" fmla="*/ 21242 w 21242"/>
              <a:gd name="T5" fmla="*/ 0 h 21287"/>
            </a:gdLst>
            <a:ahLst/>
            <a:cxnLst>
              <a:cxn ang="0">
                <a:pos x="T0" y="T1"/>
              </a:cxn>
              <a:cxn ang="0">
                <a:pos x="T2" y="T3"/>
              </a:cxn>
              <a:cxn ang="0">
                <a:pos x="T4" y="T5"/>
              </a:cxn>
            </a:cxnLst>
            <a:rect l="0" t="0" r="r" b="b"/>
            <a:pathLst>
              <a:path w="21242" h="21287" fill="none" extrusionOk="0">
                <a:moveTo>
                  <a:pt x="17578" y="21287"/>
                </a:moveTo>
                <a:cubicBezTo>
                  <a:pt x="8658" y="19752"/>
                  <a:pt x="1640" y="12817"/>
                  <a:pt x="-1" y="3916"/>
                </a:cubicBezTo>
              </a:path>
              <a:path w="21242" h="21287" stroke="0" extrusionOk="0">
                <a:moveTo>
                  <a:pt x="17578" y="21287"/>
                </a:moveTo>
                <a:cubicBezTo>
                  <a:pt x="8658" y="19752"/>
                  <a:pt x="1640" y="12817"/>
                  <a:pt x="-1" y="3916"/>
                </a:cubicBezTo>
                <a:lnTo>
                  <a:pt x="21242" y="0"/>
                </a:lnTo>
                <a:close/>
              </a:path>
            </a:pathLst>
          </a:custGeom>
          <a:noFill/>
          <a:ln w="38100">
            <a:solidFill>
              <a:schemeClr val="tx1"/>
            </a:solidFill>
            <a:round/>
            <a:headEnd/>
            <a:tailEnd/>
          </a:ln>
          <a:effectLst/>
        </p:spPr>
        <p:txBody>
          <a:bodyPr wrap="none" anchor="ctr"/>
          <a:lstStyle/>
          <a:p>
            <a:pPr algn="ctr"/>
            <a:endParaRPr lang="el-GR" sz="2400"/>
          </a:p>
        </p:txBody>
      </p:sp>
      <p:sp>
        <p:nvSpPr>
          <p:cNvPr id="27658" name="Text Box 10"/>
          <p:cNvSpPr txBox="1">
            <a:spLocks noChangeArrowheads="1"/>
          </p:cNvSpPr>
          <p:nvPr/>
        </p:nvSpPr>
        <p:spPr bwMode="auto">
          <a:xfrm>
            <a:off x="2422525" y="4124325"/>
            <a:ext cx="488950" cy="823913"/>
          </a:xfrm>
          <a:prstGeom prst="rect">
            <a:avLst/>
          </a:prstGeom>
          <a:noFill/>
          <a:ln w="9525">
            <a:noFill/>
            <a:miter lim="800000"/>
            <a:headEnd/>
            <a:tailEnd/>
          </a:ln>
          <a:effectLst/>
        </p:spPr>
        <p:txBody>
          <a:bodyPr wrap="none">
            <a:spAutoFit/>
          </a:bodyPr>
          <a:lstStyle/>
          <a:p>
            <a:r>
              <a:rPr lang="en-GB" sz="4800" b="1"/>
              <a:t>•</a:t>
            </a:r>
          </a:p>
        </p:txBody>
      </p:sp>
      <p:sp>
        <p:nvSpPr>
          <p:cNvPr id="27659" name="Text Box 11"/>
          <p:cNvSpPr txBox="1">
            <a:spLocks noChangeArrowheads="1"/>
          </p:cNvSpPr>
          <p:nvPr/>
        </p:nvSpPr>
        <p:spPr bwMode="auto">
          <a:xfrm>
            <a:off x="2727325" y="4114800"/>
            <a:ext cx="4786888" cy="461665"/>
          </a:xfrm>
          <a:prstGeom prst="rect">
            <a:avLst/>
          </a:prstGeom>
          <a:noFill/>
          <a:ln w="9525">
            <a:noFill/>
            <a:miter lim="800000"/>
            <a:headEnd/>
            <a:tailEnd/>
          </a:ln>
          <a:effectLst/>
        </p:spPr>
        <p:txBody>
          <a:bodyPr wrap="none">
            <a:spAutoFit/>
          </a:bodyPr>
          <a:lstStyle/>
          <a:p>
            <a:r>
              <a:rPr lang="el-GR" sz="2400" b="1" dirty="0"/>
              <a:t>Άριστη επιλογή </a:t>
            </a:r>
            <a:r>
              <a:rPr lang="el-GR" sz="2400" b="1" dirty="0" smtClean="0"/>
              <a:t>(λύση εσωτερικά) </a:t>
            </a:r>
            <a:endParaRPr lang="en-GB" sz="2400" b="1" dirty="0"/>
          </a:p>
        </p:txBody>
      </p:sp>
      <p:sp>
        <p:nvSpPr>
          <p:cNvPr id="27660" name="Text Box 12"/>
          <p:cNvSpPr txBox="1">
            <a:spLocks noChangeArrowheads="1"/>
          </p:cNvSpPr>
          <p:nvPr/>
        </p:nvSpPr>
        <p:spPr bwMode="auto">
          <a:xfrm>
            <a:off x="4419600" y="5216525"/>
            <a:ext cx="1027113" cy="457200"/>
          </a:xfrm>
          <a:prstGeom prst="rect">
            <a:avLst/>
          </a:prstGeom>
          <a:noFill/>
          <a:ln w="9525">
            <a:noFill/>
            <a:miter lim="800000"/>
            <a:headEnd/>
            <a:tailEnd/>
          </a:ln>
          <a:effectLst/>
        </p:spPr>
        <p:txBody>
          <a:bodyPr wrap="none">
            <a:spAutoFit/>
          </a:bodyPr>
          <a:lstStyle/>
          <a:p>
            <a:r>
              <a:rPr lang="en-GB" sz="2400" b="1"/>
              <a:t>U = U*</a:t>
            </a:r>
          </a:p>
        </p:txBody>
      </p:sp>
      <p:sp>
        <p:nvSpPr>
          <p:cNvPr id="27661" name="Text Box 13"/>
          <p:cNvSpPr txBox="1">
            <a:spLocks noChangeArrowheads="1"/>
          </p:cNvSpPr>
          <p:nvPr/>
        </p:nvSpPr>
        <p:spPr bwMode="auto">
          <a:xfrm>
            <a:off x="4267200" y="5978525"/>
            <a:ext cx="1949450" cy="457200"/>
          </a:xfrm>
          <a:prstGeom prst="rect">
            <a:avLst/>
          </a:prstGeom>
          <a:noFill/>
          <a:ln w="9525">
            <a:noFill/>
            <a:miter lim="800000"/>
            <a:headEnd/>
            <a:tailEnd/>
          </a:ln>
          <a:effectLst/>
        </p:spPr>
        <p:txBody>
          <a:bodyPr wrap="none">
            <a:spAutoFit/>
          </a:bodyPr>
          <a:lstStyle/>
          <a:p>
            <a:r>
              <a:rPr lang="en-GB" sz="2400" b="1"/>
              <a:t>P</a:t>
            </a:r>
            <a:r>
              <a:rPr lang="en-GB" sz="2400" b="1" baseline="-25000"/>
              <a:t>X</a:t>
            </a:r>
            <a:r>
              <a:rPr lang="en-GB" sz="2400" b="1"/>
              <a:t>X + P</a:t>
            </a:r>
            <a:r>
              <a:rPr lang="en-GB" sz="2400" b="1" baseline="-25000"/>
              <a:t>Y</a:t>
            </a:r>
            <a:r>
              <a:rPr lang="en-GB" sz="2400" b="1"/>
              <a:t>Y = E*</a:t>
            </a:r>
          </a:p>
        </p:txBody>
      </p:sp>
      <p:sp>
        <p:nvSpPr>
          <p:cNvPr id="27662" name="Text Box 14"/>
          <p:cNvSpPr txBox="1">
            <a:spLocks noChangeArrowheads="1"/>
          </p:cNvSpPr>
          <p:nvPr/>
        </p:nvSpPr>
        <p:spPr bwMode="auto">
          <a:xfrm>
            <a:off x="974725" y="6400800"/>
            <a:ext cx="336550" cy="457200"/>
          </a:xfrm>
          <a:prstGeom prst="rect">
            <a:avLst/>
          </a:prstGeom>
          <a:noFill/>
          <a:ln w="9525">
            <a:noFill/>
            <a:miter lim="800000"/>
            <a:headEnd/>
            <a:tailEnd/>
          </a:ln>
          <a:effectLst/>
        </p:spPr>
        <p:txBody>
          <a:bodyPr wrap="none">
            <a:spAutoFit/>
          </a:bodyPr>
          <a:lstStyle/>
          <a:p>
            <a:r>
              <a:rPr lang="en-GB" sz="2400" b="1"/>
              <a:t>0</a:t>
            </a:r>
          </a:p>
        </p:txBody>
      </p:sp>
      <p:sp>
        <p:nvSpPr>
          <p:cNvPr id="27663" name="Line 15"/>
          <p:cNvSpPr>
            <a:spLocks noChangeShapeType="1"/>
          </p:cNvSpPr>
          <p:nvPr/>
        </p:nvSpPr>
        <p:spPr bwMode="auto">
          <a:xfrm flipH="1">
            <a:off x="2286000" y="5064125"/>
            <a:ext cx="762000" cy="685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7664" name="Text Box 16"/>
          <p:cNvSpPr txBox="1">
            <a:spLocks noChangeArrowheads="1"/>
          </p:cNvSpPr>
          <p:nvPr/>
        </p:nvSpPr>
        <p:spPr bwMode="auto">
          <a:xfrm>
            <a:off x="1524001" y="5673725"/>
            <a:ext cx="1895872" cy="830997"/>
          </a:xfrm>
          <a:prstGeom prst="rect">
            <a:avLst/>
          </a:prstGeom>
          <a:noFill/>
          <a:ln w="9525">
            <a:noFill/>
            <a:miter lim="800000"/>
            <a:headEnd/>
            <a:tailEnd/>
          </a:ln>
          <a:effectLst/>
        </p:spPr>
        <p:txBody>
          <a:bodyPr wrap="square">
            <a:spAutoFit/>
          </a:bodyPr>
          <a:lstStyle/>
          <a:p>
            <a:r>
              <a:rPr lang="el-GR" sz="2400" b="1" dirty="0" smtClean="0"/>
              <a:t>Μείωση στη δαπάνη </a:t>
            </a:r>
            <a:endParaRPr lang="en-GB" sz="2400" b="1" dirty="0"/>
          </a:p>
        </p:txBody>
      </p:sp>
      <p:sp>
        <p:nvSpPr>
          <p:cNvPr id="27665" name="Line 17"/>
          <p:cNvSpPr>
            <a:spLocks noChangeShapeType="1"/>
          </p:cNvSpPr>
          <p:nvPr/>
        </p:nvSpPr>
        <p:spPr bwMode="auto">
          <a:xfrm flipH="1">
            <a:off x="4114800" y="6130925"/>
            <a:ext cx="228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7668" name="Text Box 20"/>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Ελαχιστοπο</a:t>
            </a:r>
            <a:r>
              <a:rPr lang="el-GR" altLang="ja-JP" sz="2400">
                <a:solidFill>
                  <a:schemeClr val="bg1"/>
                </a:solidFill>
                <a:ea typeface="Arial Unicode MS" pitchFamily="34" charset="-128"/>
                <a:cs typeface="Arial Unicode MS" pitchFamily="34" charset="-128"/>
              </a:rPr>
              <a:t>ίηση της δαπάνης</a:t>
            </a:r>
            <a:r>
              <a:rPr lang="el-GR" sz="2400">
                <a:solidFill>
                  <a:schemeClr val="bg1"/>
                </a:solidFill>
              </a:rPr>
              <a:t>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9B3A40B2-2203-4B38-8D9C-022E7DB3D857}" type="slidenum">
              <a:rPr lang="en-US"/>
              <a:pPr/>
              <a:t>28</a:t>
            </a:fld>
            <a:endParaRPr lang="en-US"/>
          </a:p>
        </p:txBody>
      </p:sp>
      <p:sp>
        <p:nvSpPr>
          <p:cNvPr id="28674" name="Text Box 2"/>
          <p:cNvSpPr txBox="1">
            <a:spLocks noChangeArrowheads="1"/>
          </p:cNvSpPr>
          <p:nvPr/>
        </p:nvSpPr>
        <p:spPr bwMode="auto">
          <a:xfrm>
            <a:off x="251520" y="1628800"/>
            <a:ext cx="8496944" cy="1446550"/>
          </a:xfrm>
          <a:prstGeom prst="rect">
            <a:avLst/>
          </a:prstGeom>
          <a:noFill/>
          <a:ln w="9525">
            <a:noFill/>
            <a:miter lim="800000"/>
            <a:headEnd/>
            <a:tailEnd/>
          </a:ln>
          <a:effectLst/>
        </p:spPr>
        <p:txBody>
          <a:bodyPr wrap="square">
            <a:spAutoFit/>
          </a:bodyPr>
          <a:lstStyle/>
          <a:p>
            <a:pPr>
              <a:spcBef>
                <a:spcPct val="50000"/>
              </a:spcBef>
            </a:pPr>
            <a:r>
              <a:rPr lang="el-GR" sz="2200" i="1" dirty="0"/>
              <a:t>Ένας καταναλωτής αγοράζει </a:t>
            </a:r>
            <a:r>
              <a:rPr lang="en-US" sz="2200" i="1" dirty="0"/>
              <a:t>X </a:t>
            </a:r>
            <a:r>
              <a:rPr lang="el-GR" sz="2200" i="1" dirty="0"/>
              <a:t>και</a:t>
            </a:r>
            <a:r>
              <a:rPr lang="en-US" sz="2200" i="1" dirty="0"/>
              <a:t> Y </a:t>
            </a:r>
            <a:r>
              <a:rPr lang="el-GR" sz="2200" i="1" dirty="0"/>
              <a:t>και έχει χρησιμότητα</a:t>
            </a:r>
            <a:r>
              <a:rPr lang="el-GR" sz="2200" dirty="0"/>
              <a:t> </a:t>
            </a:r>
            <a:r>
              <a:rPr lang="en-US" sz="2200" i="1" dirty="0"/>
              <a:t>U(X,Y) = XY, </a:t>
            </a:r>
            <a:r>
              <a:rPr lang="el-GR" sz="2200" i="1" dirty="0"/>
              <a:t>με οριακές χρησιμότητες </a:t>
            </a:r>
            <a:r>
              <a:rPr lang="en-US" sz="2200" i="1" dirty="0" err="1"/>
              <a:t>MU</a:t>
            </a:r>
            <a:r>
              <a:rPr lang="en-US" sz="2200" i="1" baseline="-25000" dirty="0" err="1"/>
              <a:t>x</a:t>
            </a:r>
            <a:r>
              <a:rPr lang="en-US" sz="2200" i="1" dirty="0"/>
              <a:t> = Y </a:t>
            </a:r>
            <a:r>
              <a:rPr lang="el-GR" sz="2200" i="1" dirty="0"/>
              <a:t>και</a:t>
            </a:r>
            <a:r>
              <a:rPr lang="en-US" sz="2200" i="1" dirty="0"/>
              <a:t> MU</a:t>
            </a:r>
            <a:r>
              <a:rPr lang="en-US" sz="2200" i="1" baseline="-25000" dirty="0"/>
              <a:t>Y</a:t>
            </a:r>
            <a:r>
              <a:rPr lang="en-US" sz="2200" i="1" dirty="0"/>
              <a:t> = X. </a:t>
            </a:r>
            <a:r>
              <a:rPr lang="el-GR" sz="2200" i="1" dirty="0"/>
              <a:t>Έστω</a:t>
            </a:r>
            <a:r>
              <a:rPr lang="en-US" sz="2200" i="1" dirty="0"/>
              <a:t> P</a:t>
            </a:r>
            <a:r>
              <a:rPr lang="en-US" sz="2200" i="1" baseline="-25000" dirty="0"/>
              <a:t>X</a:t>
            </a:r>
            <a:r>
              <a:rPr lang="en-US" sz="2200" i="1" dirty="0"/>
              <a:t> = 50</a:t>
            </a:r>
            <a:r>
              <a:rPr lang="el-GR" sz="2200" i="1" dirty="0"/>
              <a:t> </a:t>
            </a:r>
            <a:r>
              <a:rPr lang="el-GR" sz="2200" i="1" dirty="0" smtClean="0"/>
              <a:t>ευρώ και</a:t>
            </a:r>
            <a:r>
              <a:rPr lang="en-US" sz="2200" i="1" dirty="0" smtClean="0"/>
              <a:t> </a:t>
            </a:r>
            <a:r>
              <a:rPr lang="en-US" sz="2200" i="1" dirty="0"/>
              <a:t>P</a:t>
            </a:r>
            <a:r>
              <a:rPr lang="en-US" sz="2200" i="1" baseline="-25000" dirty="0"/>
              <a:t>Y</a:t>
            </a:r>
            <a:r>
              <a:rPr lang="en-US" sz="2200" i="1" dirty="0"/>
              <a:t> = 200</a:t>
            </a:r>
            <a:r>
              <a:rPr lang="el-GR" sz="2200" i="1" dirty="0"/>
              <a:t> </a:t>
            </a:r>
            <a:r>
              <a:rPr lang="el-GR" sz="2200" i="1" dirty="0" smtClean="0"/>
              <a:t>ευρώ.</a:t>
            </a:r>
            <a:r>
              <a:rPr lang="el-GR" sz="2200" dirty="0" smtClean="0"/>
              <a:t> </a:t>
            </a:r>
            <a:r>
              <a:rPr lang="el-GR" sz="2200" i="1" dirty="0"/>
              <a:t>Ποιο καλάθι ελαχιστοποιεί την δαπάνη που απαιτείται για να επιτευχθεί ένα ύψος χρησιμότητας </a:t>
            </a:r>
            <a:r>
              <a:rPr lang="en-US" sz="2200" i="1" dirty="0"/>
              <a:t> U = 25</a:t>
            </a:r>
            <a:r>
              <a:rPr lang="el-GR" sz="2200" i="1" dirty="0"/>
              <a:t>;</a:t>
            </a:r>
            <a:endParaRPr lang="en-US" sz="2200" i="1" dirty="0"/>
          </a:p>
        </p:txBody>
      </p:sp>
      <p:sp>
        <p:nvSpPr>
          <p:cNvPr id="28684" name="Text Box 12"/>
          <p:cNvSpPr txBox="1">
            <a:spLocks noChangeArrowheads="1"/>
          </p:cNvSpPr>
          <p:nvPr/>
        </p:nvSpPr>
        <p:spPr bwMode="auto">
          <a:xfrm>
            <a:off x="1187624" y="3530600"/>
            <a:ext cx="2592287" cy="461665"/>
          </a:xfrm>
          <a:prstGeom prst="rect">
            <a:avLst/>
          </a:prstGeom>
          <a:noFill/>
          <a:ln w="9525">
            <a:noFill/>
            <a:miter lim="800000"/>
            <a:headEnd/>
            <a:tailEnd/>
          </a:ln>
          <a:effectLst/>
        </p:spPr>
        <p:txBody>
          <a:bodyPr wrap="square">
            <a:spAutoFit/>
          </a:bodyPr>
          <a:lstStyle/>
          <a:p>
            <a:r>
              <a:rPr lang="en-GB" sz="2400" b="1" dirty="0"/>
              <a:t>50X + 200Y = E</a:t>
            </a:r>
          </a:p>
        </p:txBody>
      </p:sp>
      <p:sp>
        <p:nvSpPr>
          <p:cNvPr id="28685" name="Text Box 13"/>
          <p:cNvSpPr txBox="1">
            <a:spLocks noChangeArrowheads="1"/>
          </p:cNvSpPr>
          <p:nvPr/>
        </p:nvSpPr>
        <p:spPr bwMode="auto">
          <a:xfrm>
            <a:off x="4211960" y="3212976"/>
            <a:ext cx="4137671" cy="830997"/>
          </a:xfrm>
          <a:prstGeom prst="rect">
            <a:avLst/>
          </a:prstGeom>
          <a:noFill/>
          <a:ln w="9525">
            <a:noFill/>
            <a:miter lim="800000"/>
            <a:headEnd/>
            <a:tailEnd/>
          </a:ln>
          <a:effectLst/>
        </p:spPr>
        <p:txBody>
          <a:bodyPr wrap="none">
            <a:spAutoFit/>
          </a:bodyPr>
          <a:lstStyle/>
          <a:p>
            <a:r>
              <a:rPr lang="en-GB" sz="2400" b="1" dirty="0"/>
              <a:t>25 = XY    (</a:t>
            </a:r>
            <a:r>
              <a:rPr lang="el-GR" sz="2400" b="1" dirty="0"/>
              <a:t>περιορισμός</a:t>
            </a:r>
            <a:r>
              <a:rPr lang="en-GB" sz="2400" b="1" dirty="0"/>
              <a:t>)</a:t>
            </a:r>
          </a:p>
          <a:p>
            <a:r>
              <a:rPr lang="en-GB" sz="2400" b="1" dirty="0"/>
              <a:t>Y/X = 1/4  (</a:t>
            </a:r>
            <a:r>
              <a:rPr lang="el-GR" sz="2400" b="1" dirty="0"/>
              <a:t>συνθήκη </a:t>
            </a:r>
            <a:r>
              <a:rPr lang="el-GR" sz="2400" b="1" dirty="0" smtClean="0"/>
              <a:t>επαφής</a:t>
            </a:r>
            <a:r>
              <a:rPr lang="en-GB" sz="2400" b="1" dirty="0" smtClean="0"/>
              <a:t>)</a:t>
            </a:r>
            <a:endParaRPr lang="en-GB" sz="2400" b="1" dirty="0"/>
          </a:p>
        </p:txBody>
      </p:sp>
      <p:grpSp>
        <p:nvGrpSpPr>
          <p:cNvPr id="20" name="Group 19"/>
          <p:cNvGrpSpPr/>
          <p:nvPr/>
        </p:nvGrpSpPr>
        <p:grpSpPr>
          <a:xfrm>
            <a:off x="15875" y="3573016"/>
            <a:ext cx="6831013" cy="3361184"/>
            <a:chOff x="15875" y="3573016"/>
            <a:chExt cx="6831013" cy="3361184"/>
          </a:xfrm>
        </p:grpSpPr>
        <p:sp>
          <p:nvSpPr>
            <p:cNvPr id="28682" name="Text Box 10"/>
            <p:cNvSpPr txBox="1">
              <a:spLocks noChangeArrowheads="1"/>
            </p:cNvSpPr>
            <p:nvPr/>
          </p:nvSpPr>
          <p:spPr bwMode="auto">
            <a:xfrm>
              <a:off x="3529747" y="6477000"/>
              <a:ext cx="606244" cy="457200"/>
            </a:xfrm>
            <a:prstGeom prst="rect">
              <a:avLst/>
            </a:prstGeom>
            <a:noFill/>
            <a:ln w="9525">
              <a:noFill/>
              <a:miter lim="800000"/>
              <a:headEnd/>
              <a:tailEnd/>
            </a:ln>
            <a:effectLst/>
          </p:spPr>
          <p:txBody>
            <a:bodyPr wrap="square">
              <a:spAutoFit/>
            </a:bodyPr>
            <a:lstStyle/>
            <a:p>
              <a:r>
                <a:rPr lang="en-GB" sz="2400" b="1" dirty="0"/>
                <a:t>10</a:t>
              </a:r>
            </a:p>
          </p:txBody>
        </p:sp>
        <p:grpSp>
          <p:nvGrpSpPr>
            <p:cNvPr id="19" name="Group 18"/>
            <p:cNvGrpSpPr/>
            <p:nvPr/>
          </p:nvGrpSpPr>
          <p:grpSpPr>
            <a:xfrm>
              <a:off x="15875" y="3573016"/>
              <a:ext cx="6831013" cy="3326259"/>
              <a:chOff x="15875" y="3573016"/>
              <a:chExt cx="6831013" cy="3326259"/>
            </a:xfrm>
          </p:grpSpPr>
          <p:sp>
            <p:nvSpPr>
              <p:cNvPr id="28675" name="Line 3"/>
              <p:cNvSpPr>
                <a:spLocks noChangeShapeType="1"/>
              </p:cNvSpPr>
              <p:nvPr/>
            </p:nvSpPr>
            <p:spPr bwMode="auto">
              <a:xfrm flipV="1">
                <a:off x="610890" y="3645024"/>
                <a:ext cx="6152" cy="2908176"/>
              </a:xfrm>
              <a:prstGeom prst="line">
                <a:avLst/>
              </a:prstGeom>
              <a:noFill/>
              <a:ln w="57150">
                <a:solidFill>
                  <a:schemeClr val="tx1"/>
                </a:solidFill>
                <a:round/>
                <a:headEnd/>
                <a:tailEnd type="triangle" w="med" len="med"/>
              </a:ln>
              <a:effectLst/>
            </p:spPr>
            <p:txBody>
              <a:bodyPr wrap="none" anchor="ctr"/>
              <a:lstStyle/>
              <a:p>
                <a:endParaRPr lang="en-US"/>
              </a:p>
            </p:txBody>
          </p:sp>
          <p:sp>
            <p:nvSpPr>
              <p:cNvPr id="28676" name="Line 4"/>
              <p:cNvSpPr>
                <a:spLocks noChangeShapeType="1"/>
              </p:cNvSpPr>
              <p:nvPr/>
            </p:nvSpPr>
            <p:spPr bwMode="auto">
              <a:xfrm>
                <a:off x="609600" y="5029200"/>
                <a:ext cx="5257800" cy="1524000"/>
              </a:xfrm>
              <a:prstGeom prst="line">
                <a:avLst/>
              </a:prstGeom>
              <a:noFill/>
              <a:ln w="38100">
                <a:solidFill>
                  <a:schemeClr val="tx1"/>
                </a:solidFill>
                <a:round/>
                <a:headEnd/>
                <a:tailEnd/>
              </a:ln>
              <a:effectLst/>
            </p:spPr>
            <p:txBody>
              <a:bodyPr wrap="none" anchor="ctr"/>
              <a:lstStyle/>
              <a:p>
                <a:endParaRPr lang="en-US"/>
              </a:p>
            </p:txBody>
          </p:sp>
          <p:sp>
            <p:nvSpPr>
              <p:cNvPr id="28677" name="Text Box 5"/>
              <p:cNvSpPr txBox="1">
                <a:spLocks noChangeArrowheads="1"/>
              </p:cNvSpPr>
              <p:nvPr/>
            </p:nvSpPr>
            <p:spPr bwMode="auto">
              <a:xfrm>
                <a:off x="158532" y="3573016"/>
                <a:ext cx="336550" cy="457200"/>
              </a:xfrm>
              <a:prstGeom prst="rect">
                <a:avLst/>
              </a:prstGeom>
              <a:noFill/>
              <a:ln w="9525">
                <a:noFill/>
                <a:miter lim="800000"/>
                <a:headEnd/>
                <a:tailEnd/>
              </a:ln>
              <a:effectLst/>
            </p:spPr>
            <p:txBody>
              <a:bodyPr wrap="none">
                <a:spAutoFit/>
              </a:bodyPr>
              <a:lstStyle/>
              <a:p>
                <a:r>
                  <a:rPr lang="en-GB" sz="2400" b="1" dirty="0"/>
                  <a:t>Y</a:t>
                </a:r>
              </a:p>
            </p:txBody>
          </p:sp>
          <p:sp>
            <p:nvSpPr>
              <p:cNvPr id="28678" name="Text Box 6"/>
              <p:cNvSpPr txBox="1">
                <a:spLocks noChangeArrowheads="1"/>
              </p:cNvSpPr>
              <p:nvPr/>
            </p:nvSpPr>
            <p:spPr bwMode="auto">
              <a:xfrm>
                <a:off x="6492875" y="6324600"/>
                <a:ext cx="354013" cy="457200"/>
              </a:xfrm>
              <a:prstGeom prst="rect">
                <a:avLst/>
              </a:prstGeom>
              <a:noFill/>
              <a:ln w="9525">
                <a:noFill/>
                <a:miter lim="800000"/>
                <a:headEnd/>
                <a:tailEnd/>
              </a:ln>
              <a:effectLst/>
            </p:spPr>
            <p:txBody>
              <a:bodyPr wrap="none">
                <a:spAutoFit/>
              </a:bodyPr>
              <a:lstStyle/>
              <a:p>
                <a:r>
                  <a:rPr lang="en-GB" sz="2400" b="1"/>
                  <a:t>X</a:t>
                </a:r>
              </a:p>
            </p:txBody>
          </p:sp>
          <p:sp>
            <p:nvSpPr>
              <p:cNvPr id="28679" name="Text Box 7"/>
              <p:cNvSpPr txBox="1">
                <a:spLocks noChangeArrowheads="1"/>
              </p:cNvSpPr>
              <p:nvPr/>
            </p:nvSpPr>
            <p:spPr bwMode="auto">
              <a:xfrm>
                <a:off x="228600" y="6442075"/>
                <a:ext cx="336550" cy="457200"/>
              </a:xfrm>
              <a:prstGeom prst="rect">
                <a:avLst/>
              </a:prstGeom>
              <a:noFill/>
              <a:ln w="9525">
                <a:noFill/>
                <a:miter lim="800000"/>
                <a:headEnd/>
                <a:tailEnd/>
              </a:ln>
              <a:effectLst/>
            </p:spPr>
            <p:txBody>
              <a:bodyPr wrap="none">
                <a:spAutoFit/>
              </a:bodyPr>
              <a:lstStyle/>
              <a:p>
                <a:r>
                  <a:rPr lang="en-GB" sz="2400" b="1"/>
                  <a:t>0</a:t>
                </a:r>
              </a:p>
            </p:txBody>
          </p:sp>
          <p:sp>
            <p:nvSpPr>
              <p:cNvPr id="28681" name="Text Box 9"/>
              <p:cNvSpPr txBox="1">
                <a:spLocks noChangeArrowheads="1"/>
              </p:cNvSpPr>
              <p:nvPr/>
            </p:nvSpPr>
            <p:spPr bwMode="auto">
              <a:xfrm>
                <a:off x="15875" y="5867400"/>
                <a:ext cx="565150" cy="457200"/>
              </a:xfrm>
              <a:prstGeom prst="rect">
                <a:avLst/>
              </a:prstGeom>
              <a:noFill/>
              <a:ln w="9525">
                <a:noFill/>
                <a:miter lim="800000"/>
                <a:headEnd/>
                <a:tailEnd/>
              </a:ln>
              <a:effectLst/>
            </p:spPr>
            <p:txBody>
              <a:bodyPr wrap="none">
                <a:spAutoFit/>
              </a:bodyPr>
              <a:lstStyle/>
              <a:p>
                <a:r>
                  <a:rPr lang="en-GB" sz="2400" b="1" dirty="0"/>
                  <a:t>2</a:t>
                </a:r>
                <a:r>
                  <a:rPr lang="el-GR" sz="2400" b="1" dirty="0"/>
                  <a:t>,</a:t>
                </a:r>
                <a:r>
                  <a:rPr lang="en-GB" sz="2400" b="1" dirty="0"/>
                  <a:t>5</a:t>
                </a:r>
              </a:p>
            </p:txBody>
          </p:sp>
          <p:sp>
            <p:nvSpPr>
              <p:cNvPr id="28683" name="Line 11"/>
              <p:cNvSpPr>
                <a:spLocks noChangeShapeType="1"/>
              </p:cNvSpPr>
              <p:nvPr/>
            </p:nvSpPr>
            <p:spPr bwMode="auto">
              <a:xfrm flipH="1">
                <a:off x="1295400" y="3962400"/>
                <a:ext cx="468313" cy="1066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686" name="Line 14"/>
              <p:cNvSpPr>
                <a:spLocks noChangeShapeType="1"/>
              </p:cNvSpPr>
              <p:nvPr/>
            </p:nvSpPr>
            <p:spPr bwMode="auto">
              <a:xfrm flipV="1">
                <a:off x="611560" y="6553200"/>
                <a:ext cx="5789240" cy="44152"/>
              </a:xfrm>
              <a:prstGeom prst="line">
                <a:avLst/>
              </a:prstGeom>
              <a:noFill/>
              <a:ln w="57150">
                <a:solidFill>
                  <a:schemeClr val="tx1"/>
                </a:solidFill>
                <a:round/>
                <a:headEnd/>
                <a:tailEnd type="triangle" w="med" len="med"/>
              </a:ln>
              <a:effectLst/>
            </p:spPr>
            <p:txBody>
              <a:bodyPr wrap="none" anchor="ctr"/>
              <a:lstStyle/>
              <a:p>
                <a:endParaRPr lang="en-US"/>
              </a:p>
            </p:txBody>
          </p:sp>
          <p:sp>
            <p:nvSpPr>
              <p:cNvPr id="28687" name="Line 15"/>
              <p:cNvSpPr>
                <a:spLocks noChangeShapeType="1"/>
              </p:cNvSpPr>
              <p:nvPr/>
            </p:nvSpPr>
            <p:spPr bwMode="auto">
              <a:xfrm>
                <a:off x="3810000" y="6019800"/>
                <a:ext cx="0" cy="457200"/>
              </a:xfrm>
              <a:prstGeom prst="line">
                <a:avLst/>
              </a:prstGeom>
              <a:noFill/>
              <a:ln w="9525">
                <a:solidFill>
                  <a:schemeClr val="tx1"/>
                </a:solidFill>
                <a:prstDash val="dash"/>
                <a:round/>
                <a:headEnd/>
                <a:tailEnd/>
              </a:ln>
              <a:effectLst/>
            </p:spPr>
            <p:txBody>
              <a:bodyPr wrap="none" anchor="ctr"/>
              <a:lstStyle/>
              <a:p>
                <a:endParaRPr lang="en-US"/>
              </a:p>
            </p:txBody>
          </p:sp>
          <p:sp>
            <p:nvSpPr>
              <p:cNvPr id="28688" name="Line 16"/>
              <p:cNvSpPr>
                <a:spLocks noChangeShapeType="1"/>
              </p:cNvSpPr>
              <p:nvPr/>
            </p:nvSpPr>
            <p:spPr bwMode="auto">
              <a:xfrm flipH="1">
                <a:off x="533400" y="6019800"/>
                <a:ext cx="3200400" cy="0"/>
              </a:xfrm>
              <a:prstGeom prst="line">
                <a:avLst/>
              </a:prstGeom>
              <a:noFill/>
              <a:ln w="9525">
                <a:solidFill>
                  <a:schemeClr val="tx1"/>
                </a:solidFill>
                <a:prstDash val="dash"/>
                <a:round/>
                <a:headEnd/>
                <a:tailEnd/>
              </a:ln>
              <a:effectLst/>
            </p:spPr>
            <p:txBody>
              <a:bodyPr wrap="none" anchor="ctr"/>
              <a:lstStyle/>
              <a:p>
                <a:endParaRPr lang="en-US"/>
              </a:p>
            </p:txBody>
          </p:sp>
        </p:grpSp>
      </p:grpSp>
      <p:sp>
        <p:nvSpPr>
          <p:cNvPr id="28694" name="Text Box 22"/>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dirty="0">
                <a:solidFill>
                  <a:srgbClr val="FFB016"/>
                </a:solidFill>
              </a:rPr>
              <a:t>Παράδειγμα:</a:t>
            </a:r>
            <a:endParaRPr lang="en-US" sz="2200" i="1" dirty="0">
              <a:solidFill>
                <a:schemeClr val="bg1"/>
              </a:solidFill>
            </a:endParaRPr>
          </a:p>
        </p:txBody>
      </p:sp>
      <p:sp>
        <p:nvSpPr>
          <p:cNvPr id="18" name="Rectangle 17"/>
          <p:cNvSpPr/>
          <p:nvPr/>
        </p:nvSpPr>
        <p:spPr>
          <a:xfrm>
            <a:off x="2843808" y="620688"/>
            <a:ext cx="4752528" cy="461665"/>
          </a:xfrm>
          <a:prstGeom prst="rect">
            <a:avLst/>
          </a:prstGeom>
        </p:spPr>
        <p:txBody>
          <a:bodyPr wrap="square">
            <a:spAutoFit/>
          </a:bodyPr>
          <a:lstStyle/>
          <a:p>
            <a:r>
              <a:rPr lang="el-GR" sz="2400" dirty="0" smtClean="0">
                <a:solidFill>
                  <a:schemeClr val="bg1"/>
                </a:solidFill>
              </a:rPr>
              <a:t>Ελαχιστοπο</a:t>
            </a:r>
            <a:r>
              <a:rPr lang="el-GR" altLang="ja-JP" sz="2400" dirty="0" smtClean="0">
                <a:solidFill>
                  <a:schemeClr val="bg1"/>
                </a:solidFill>
                <a:ea typeface="Arial Unicode MS" pitchFamily="34" charset="-128"/>
                <a:cs typeface="Arial Unicode MS" pitchFamily="34" charset="-128"/>
              </a:rPr>
              <a:t>ίηση της δαπάνης</a:t>
            </a:r>
            <a:r>
              <a:rPr lang="el-GR" sz="2400" dirty="0" smtClean="0">
                <a:solidFill>
                  <a:schemeClr val="bg1"/>
                </a:solidFill>
              </a:rPr>
              <a:t> </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AD11D468-437B-4864-953B-BA0DA3C0CD60}" type="slidenum">
              <a:rPr lang="en-US"/>
              <a:pPr/>
              <a:t>29</a:t>
            </a:fld>
            <a:endParaRPr lang="en-US"/>
          </a:p>
        </p:txBody>
      </p:sp>
      <p:sp>
        <p:nvSpPr>
          <p:cNvPr id="29698" name="Line 2"/>
          <p:cNvSpPr>
            <a:spLocks noChangeShapeType="1"/>
          </p:cNvSpPr>
          <p:nvPr/>
        </p:nvSpPr>
        <p:spPr bwMode="auto">
          <a:xfrm>
            <a:off x="1295400" y="6511925"/>
            <a:ext cx="58674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9699" name="Line 3"/>
          <p:cNvSpPr>
            <a:spLocks noChangeShapeType="1"/>
          </p:cNvSpPr>
          <p:nvPr/>
        </p:nvSpPr>
        <p:spPr bwMode="auto">
          <a:xfrm flipH="1" flipV="1">
            <a:off x="1259632" y="1772815"/>
            <a:ext cx="35768" cy="4739109"/>
          </a:xfrm>
          <a:prstGeom prst="line">
            <a:avLst/>
          </a:prstGeom>
          <a:noFill/>
          <a:ln w="57150">
            <a:solidFill>
              <a:schemeClr val="tx1"/>
            </a:solidFill>
            <a:round/>
            <a:headEnd/>
            <a:tailEnd type="triangle" w="med" len="med"/>
          </a:ln>
          <a:effectLst/>
        </p:spPr>
        <p:txBody>
          <a:bodyPr wrap="none" anchor="ctr"/>
          <a:lstStyle/>
          <a:p>
            <a:endParaRPr lang="en-US"/>
          </a:p>
        </p:txBody>
      </p:sp>
      <p:sp>
        <p:nvSpPr>
          <p:cNvPr id="29700" name="Line 4"/>
          <p:cNvSpPr>
            <a:spLocks noChangeShapeType="1"/>
          </p:cNvSpPr>
          <p:nvPr/>
        </p:nvSpPr>
        <p:spPr bwMode="auto">
          <a:xfrm>
            <a:off x="1295400" y="5064125"/>
            <a:ext cx="5257800" cy="1524000"/>
          </a:xfrm>
          <a:prstGeom prst="line">
            <a:avLst/>
          </a:prstGeom>
          <a:noFill/>
          <a:ln w="38100">
            <a:solidFill>
              <a:schemeClr val="tx1"/>
            </a:solidFill>
            <a:round/>
            <a:headEnd/>
            <a:tailEnd/>
          </a:ln>
          <a:effectLst/>
        </p:spPr>
        <p:txBody>
          <a:bodyPr wrap="none" anchor="ctr"/>
          <a:lstStyle/>
          <a:p>
            <a:endParaRPr lang="en-US"/>
          </a:p>
        </p:txBody>
      </p:sp>
      <p:sp>
        <p:nvSpPr>
          <p:cNvPr id="29701" name="Text Box 5"/>
          <p:cNvSpPr txBox="1">
            <a:spLocks noChangeArrowheads="1"/>
          </p:cNvSpPr>
          <p:nvPr/>
        </p:nvSpPr>
        <p:spPr bwMode="auto">
          <a:xfrm>
            <a:off x="746125" y="1066800"/>
            <a:ext cx="336550" cy="457200"/>
          </a:xfrm>
          <a:prstGeom prst="rect">
            <a:avLst/>
          </a:prstGeom>
          <a:noFill/>
          <a:ln w="9525">
            <a:noFill/>
            <a:miter lim="800000"/>
            <a:headEnd/>
            <a:tailEnd/>
          </a:ln>
          <a:effectLst/>
        </p:spPr>
        <p:txBody>
          <a:bodyPr wrap="none">
            <a:spAutoFit/>
          </a:bodyPr>
          <a:lstStyle/>
          <a:p>
            <a:r>
              <a:rPr lang="en-GB" sz="2400" b="1"/>
              <a:t>Y</a:t>
            </a:r>
          </a:p>
        </p:txBody>
      </p:sp>
      <p:sp>
        <p:nvSpPr>
          <p:cNvPr id="29702" name="Text Box 6"/>
          <p:cNvSpPr txBox="1">
            <a:spLocks noChangeArrowheads="1"/>
          </p:cNvSpPr>
          <p:nvPr/>
        </p:nvSpPr>
        <p:spPr bwMode="auto">
          <a:xfrm>
            <a:off x="7239000" y="6283325"/>
            <a:ext cx="354013" cy="457200"/>
          </a:xfrm>
          <a:prstGeom prst="rect">
            <a:avLst/>
          </a:prstGeom>
          <a:noFill/>
          <a:ln w="9525">
            <a:noFill/>
            <a:miter lim="800000"/>
            <a:headEnd/>
            <a:tailEnd/>
          </a:ln>
          <a:effectLst/>
        </p:spPr>
        <p:txBody>
          <a:bodyPr wrap="none">
            <a:spAutoFit/>
          </a:bodyPr>
          <a:lstStyle/>
          <a:p>
            <a:r>
              <a:rPr lang="en-GB" sz="2400" b="1"/>
              <a:t>X</a:t>
            </a:r>
          </a:p>
        </p:txBody>
      </p:sp>
      <p:sp>
        <p:nvSpPr>
          <p:cNvPr id="29703" name="Text Box 7"/>
          <p:cNvSpPr txBox="1">
            <a:spLocks noChangeArrowheads="1"/>
          </p:cNvSpPr>
          <p:nvPr/>
        </p:nvSpPr>
        <p:spPr bwMode="auto">
          <a:xfrm>
            <a:off x="3276600" y="3921125"/>
            <a:ext cx="260350" cy="457200"/>
          </a:xfrm>
          <a:prstGeom prst="rect">
            <a:avLst/>
          </a:prstGeom>
          <a:noFill/>
          <a:ln w="9525">
            <a:noFill/>
            <a:miter lim="800000"/>
            <a:headEnd/>
            <a:tailEnd/>
          </a:ln>
          <a:effectLst/>
        </p:spPr>
        <p:txBody>
          <a:bodyPr wrap="none">
            <a:spAutoFit/>
          </a:bodyPr>
          <a:lstStyle/>
          <a:p>
            <a:r>
              <a:rPr lang="en-GB" sz="2400" b="1"/>
              <a:t> </a:t>
            </a:r>
          </a:p>
        </p:txBody>
      </p:sp>
      <p:sp>
        <p:nvSpPr>
          <p:cNvPr id="29704" name="Text Box 8"/>
          <p:cNvSpPr txBox="1">
            <a:spLocks noChangeArrowheads="1"/>
          </p:cNvSpPr>
          <p:nvPr/>
        </p:nvSpPr>
        <p:spPr bwMode="auto">
          <a:xfrm>
            <a:off x="3565525" y="6477000"/>
            <a:ext cx="184150" cy="457200"/>
          </a:xfrm>
          <a:prstGeom prst="rect">
            <a:avLst/>
          </a:prstGeom>
          <a:noFill/>
          <a:ln w="9525">
            <a:noFill/>
            <a:miter lim="800000"/>
            <a:headEnd/>
            <a:tailEnd/>
          </a:ln>
          <a:effectLst/>
        </p:spPr>
        <p:txBody>
          <a:bodyPr wrap="none">
            <a:spAutoFit/>
          </a:bodyPr>
          <a:lstStyle/>
          <a:p>
            <a:endParaRPr lang="el-GR" sz="2400" b="1"/>
          </a:p>
        </p:txBody>
      </p:sp>
      <p:sp>
        <p:nvSpPr>
          <p:cNvPr id="29705" name="Arc 9"/>
          <p:cNvSpPr>
            <a:spLocks/>
          </p:cNvSpPr>
          <p:nvPr/>
        </p:nvSpPr>
        <p:spPr bwMode="auto">
          <a:xfrm>
            <a:off x="2801938" y="3692525"/>
            <a:ext cx="2824162" cy="2479675"/>
          </a:xfrm>
          <a:custGeom>
            <a:avLst/>
            <a:gdLst>
              <a:gd name="G0" fmla="+- 20630 0 0"/>
              <a:gd name="G1" fmla="+- 0 0 0"/>
              <a:gd name="G2" fmla="+- 21600 0 0"/>
              <a:gd name="T0" fmla="*/ 19480 w 20630"/>
              <a:gd name="T1" fmla="*/ 21569 h 21569"/>
              <a:gd name="T2" fmla="*/ 0 w 20630"/>
              <a:gd name="T3" fmla="*/ 6400 h 21569"/>
              <a:gd name="T4" fmla="*/ 20630 w 20630"/>
              <a:gd name="T5" fmla="*/ 0 h 21569"/>
            </a:gdLst>
            <a:ahLst/>
            <a:cxnLst>
              <a:cxn ang="0">
                <a:pos x="T0" y="T1"/>
              </a:cxn>
              <a:cxn ang="0">
                <a:pos x="T2" y="T3"/>
              </a:cxn>
              <a:cxn ang="0">
                <a:pos x="T4" y="T5"/>
              </a:cxn>
            </a:cxnLst>
            <a:rect l="0" t="0" r="r" b="b"/>
            <a:pathLst>
              <a:path w="20630" h="21569" fill="none" extrusionOk="0">
                <a:moveTo>
                  <a:pt x="19479" y="21569"/>
                </a:moveTo>
                <a:cubicBezTo>
                  <a:pt x="10451" y="21088"/>
                  <a:pt x="2678" y="15034"/>
                  <a:pt x="-1" y="6400"/>
                </a:cubicBezTo>
              </a:path>
              <a:path w="20630" h="21569" stroke="0" extrusionOk="0">
                <a:moveTo>
                  <a:pt x="19479" y="21569"/>
                </a:moveTo>
                <a:cubicBezTo>
                  <a:pt x="10451" y="21088"/>
                  <a:pt x="2678" y="15034"/>
                  <a:pt x="-1" y="6400"/>
                </a:cubicBezTo>
                <a:lnTo>
                  <a:pt x="20630" y="0"/>
                </a:lnTo>
                <a:close/>
              </a:path>
            </a:pathLst>
          </a:custGeom>
          <a:noFill/>
          <a:ln w="38100">
            <a:solidFill>
              <a:schemeClr val="tx1"/>
            </a:solidFill>
            <a:round/>
            <a:headEnd/>
            <a:tailEnd/>
          </a:ln>
          <a:effectLst/>
        </p:spPr>
        <p:txBody>
          <a:bodyPr wrap="none" anchor="ctr"/>
          <a:lstStyle/>
          <a:p>
            <a:pPr algn="ctr"/>
            <a:endParaRPr lang="el-GR" sz="2400"/>
          </a:p>
        </p:txBody>
      </p:sp>
      <p:sp>
        <p:nvSpPr>
          <p:cNvPr id="29706" name="Text Box 10"/>
          <p:cNvSpPr txBox="1">
            <a:spLocks noChangeArrowheads="1"/>
          </p:cNvSpPr>
          <p:nvPr/>
        </p:nvSpPr>
        <p:spPr bwMode="auto">
          <a:xfrm>
            <a:off x="4343400" y="5597525"/>
            <a:ext cx="488950" cy="823913"/>
          </a:xfrm>
          <a:prstGeom prst="rect">
            <a:avLst/>
          </a:prstGeom>
          <a:noFill/>
          <a:ln w="9525">
            <a:noFill/>
            <a:miter lim="800000"/>
            <a:headEnd/>
            <a:tailEnd/>
          </a:ln>
          <a:effectLst/>
        </p:spPr>
        <p:txBody>
          <a:bodyPr wrap="none">
            <a:spAutoFit/>
          </a:bodyPr>
          <a:lstStyle/>
          <a:p>
            <a:r>
              <a:rPr lang="en-GB" sz="4800" b="1"/>
              <a:t>•</a:t>
            </a:r>
          </a:p>
        </p:txBody>
      </p:sp>
      <p:sp>
        <p:nvSpPr>
          <p:cNvPr id="29707" name="Text Box 11"/>
          <p:cNvSpPr txBox="1">
            <a:spLocks noChangeArrowheads="1"/>
          </p:cNvSpPr>
          <p:nvPr/>
        </p:nvSpPr>
        <p:spPr bwMode="auto">
          <a:xfrm>
            <a:off x="2727325" y="4114800"/>
            <a:ext cx="184150" cy="457200"/>
          </a:xfrm>
          <a:prstGeom prst="rect">
            <a:avLst/>
          </a:prstGeom>
          <a:noFill/>
          <a:ln w="9525">
            <a:noFill/>
            <a:miter lim="800000"/>
            <a:headEnd/>
            <a:tailEnd/>
          </a:ln>
          <a:effectLst/>
        </p:spPr>
        <p:txBody>
          <a:bodyPr wrap="none">
            <a:spAutoFit/>
          </a:bodyPr>
          <a:lstStyle/>
          <a:p>
            <a:endParaRPr lang="el-GR" sz="2400" b="1"/>
          </a:p>
        </p:txBody>
      </p:sp>
      <p:sp>
        <p:nvSpPr>
          <p:cNvPr id="29708" name="Text Box 12"/>
          <p:cNvSpPr txBox="1">
            <a:spLocks noChangeArrowheads="1"/>
          </p:cNvSpPr>
          <p:nvPr/>
        </p:nvSpPr>
        <p:spPr bwMode="auto">
          <a:xfrm>
            <a:off x="5257800" y="5749925"/>
            <a:ext cx="1011238" cy="457200"/>
          </a:xfrm>
          <a:prstGeom prst="rect">
            <a:avLst/>
          </a:prstGeom>
          <a:noFill/>
          <a:ln w="9525">
            <a:noFill/>
            <a:miter lim="800000"/>
            <a:headEnd/>
            <a:tailEnd/>
          </a:ln>
          <a:effectLst/>
        </p:spPr>
        <p:txBody>
          <a:bodyPr wrap="none">
            <a:spAutoFit/>
          </a:bodyPr>
          <a:lstStyle/>
          <a:p>
            <a:r>
              <a:rPr lang="en-GB" sz="2400" b="1"/>
              <a:t>U = 25</a:t>
            </a:r>
          </a:p>
        </p:txBody>
      </p:sp>
      <p:sp>
        <p:nvSpPr>
          <p:cNvPr id="29709" name="Text Box 13"/>
          <p:cNvSpPr txBox="1">
            <a:spLocks noChangeArrowheads="1"/>
          </p:cNvSpPr>
          <p:nvPr/>
        </p:nvSpPr>
        <p:spPr bwMode="auto">
          <a:xfrm>
            <a:off x="974725" y="6400800"/>
            <a:ext cx="336550" cy="457200"/>
          </a:xfrm>
          <a:prstGeom prst="rect">
            <a:avLst/>
          </a:prstGeom>
          <a:noFill/>
          <a:ln w="9525">
            <a:noFill/>
            <a:miter lim="800000"/>
            <a:headEnd/>
            <a:tailEnd/>
          </a:ln>
          <a:effectLst/>
        </p:spPr>
        <p:txBody>
          <a:bodyPr wrap="none">
            <a:spAutoFit/>
          </a:bodyPr>
          <a:lstStyle/>
          <a:p>
            <a:r>
              <a:rPr lang="en-GB" sz="2400" b="1"/>
              <a:t>0</a:t>
            </a:r>
          </a:p>
        </p:txBody>
      </p:sp>
      <p:sp>
        <p:nvSpPr>
          <p:cNvPr id="29710" name="Line 14"/>
          <p:cNvSpPr>
            <a:spLocks noChangeShapeType="1"/>
          </p:cNvSpPr>
          <p:nvPr/>
        </p:nvSpPr>
        <p:spPr bwMode="auto">
          <a:xfrm>
            <a:off x="4572000" y="6054725"/>
            <a:ext cx="0" cy="457200"/>
          </a:xfrm>
          <a:prstGeom prst="line">
            <a:avLst/>
          </a:prstGeom>
          <a:noFill/>
          <a:ln w="9525">
            <a:solidFill>
              <a:schemeClr val="tx1"/>
            </a:solidFill>
            <a:prstDash val="dash"/>
            <a:round/>
            <a:headEnd/>
            <a:tailEnd/>
          </a:ln>
          <a:effectLst/>
        </p:spPr>
        <p:txBody>
          <a:bodyPr wrap="none" anchor="ctr"/>
          <a:lstStyle/>
          <a:p>
            <a:endParaRPr lang="en-US"/>
          </a:p>
        </p:txBody>
      </p:sp>
      <p:sp>
        <p:nvSpPr>
          <p:cNvPr id="29711" name="Line 15"/>
          <p:cNvSpPr>
            <a:spLocks noChangeShapeType="1"/>
          </p:cNvSpPr>
          <p:nvPr/>
        </p:nvSpPr>
        <p:spPr bwMode="auto">
          <a:xfrm flipH="1">
            <a:off x="1295400" y="6054725"/>
            <a:ext cx="3200400" cy="0"/>
          </a:xfrm>
          <a:prstGeom prst="line">
            <a:avLst/>
          </a:prstGeom>
          <a:noFill/>
          <a:ln w="9525">
            <a:solidFill>
              <a:schemeClr val="tx1"/>
            </a:solidFill>
            <a:prstDash val="dash"/>
            <a:round/>
            <a:headEnd/>
            <a:tailEnd/>
          </a:ln>
          <a:effectLst/>
        </p:spPr>
        <p:txBody>
          <a:bodyPr wrap="none" anchor="ctr"/>
          <a:lstStyle/>
          <a:p>
            <a:endParaRPr lang="en-US"/>
          </a:p>
        </p:txBody>
      </p:sp>
      <p:sp>
        <p:nvSpPr>
          <p:cNvPr id="29712" name="Text Box 16"/>
          <p:cNvSpPr txBox="1">
            <a:spLocks noChangeArrowheads="1"/>
          </p:cNvSpPr>
          <p:nvPr/>
        </p:nvSpPr>
        <p:spPr bwMode="auto">
          <a:xfrm>
            <a:off x="762000" y="5826125"/>
            <a:ext cx="565150" cy="457200"/>
          </a:xfrm>
          <a:prstGeom prst="rect">
            <a:avLst/>
          </a:prstGeom>
          <a:noFill/>
          <a:ln w="9525">
            <a:noFill/>
            <a:miter lim="800000"/>
            <a:headEnd/>
            <a:tailEnd/>
          </a:ln>
          <a:effectLst/>
        </p:spPr>
        <p:txBody>
          <a:bodyPr wrap="none">
            <a:spAutoFit/>
          </a:bodyPr>
          <a:lstStyle/>
          <a:p>
            <a:r>
              <a:rPr lang="en-GB" sz="2400" b="1"/>
              <a:t>2</a:t>
            </a:r>
            <a:r>
              <a:rPr lang="el-GR" sz="2400" b="1"/>
              <a:t>,</a:t>
            </a:r>
            <a:r>
              <a:rPr lang="en-GB" sz="2400" b="1"/>
              <a:t>5</a:t>
            </a:r>
          </a:p>
        </p:txBody>
      </p:sp>
      <p:sp>
        <p:nvSpPr>
          <p:cNvPr id="29713" name="Text Box 17"/>
          <p:cNvSpPr txBox="1">
            <a:spLocks noChangeArrowheads="1"/>
          </p:cNvSpPr>
          <p:nvPr/>
        </p:nvSpPr>
        <p:spPr bwMode="auto">
          <a:xfrm>
            <a:off x="4343400" y="6435725"/>
            <a:ext cx="488950" cy="457200"/>
          </a:xfrm>
          <a:prstGeom prst="rect">
            <a:avLst/>
          </a:prstGeom>
          <a:noFill/>
          <a:ln w="9525">
            <a:noFill/>
            <a:miter lim="800000"/>
            <a:headEnd/>
            <a:tailEnd/>
          </a:ln>
          <a:effectLst/>
        </p:spPr>
        <p:txBody>
          <a:bodyPr wrap="none">
            <a:spAutoFit/>
          </a:bodyPr>
          <a:lstStyle/>
          <a:p>
            <a:r>
              <a:rPr lang="en-GB" sz="2400" b="1"/>
              <a:t>10</a:t>
            </a:r>
          </a:p>
        </p:txBody>
      </p:sp>
      <p:sp>
        <p:nvSpPr>
          <p:cNvPr id="29714" name="Line 18"/>
          <p:cNvSpPr>
            <a:spLocks noChangeShapeType="1"/>
          </p:cNvSpPr>
          <p:nvPr/>
        </p:nvSpPr>
        <p:spPr bwMode="auto">
          <a:xfrm flipH="1">
            <a:off x="1676400" y="3789039"/>
            <a:ext cx="447328" cy="1351285"/>
          </a:xfrm>
          <a:prstGeom prst="line">
            <a:avLst/>
          </a:prstGeom>
          <a:noFill/>
          <a:ln w="9525">
            <a:solidFill>
              <a:schemeClr val="tx1"/>
            </a:solidFill>
            <a:round/>
            <a:headEnd/>
            <a:tailEnd type="triangle" w="med" len="med"/>
          </a:ln>
          <a:effectLst/>
        </p:spPr>
        <p:txBody>
          <a:bodyPr wrap="none" anchor="ctr"/>
          <a:lstStyle/>
          <a:p>
            <a:endParaRPr lang="en-US"/>
          </a:p>
        </p:txBody>
      </p:sp>
      <p:sp>
        <p:nvSpPr>
          <p:cNvPr id="29715" name="Text Box 19"/>
          <p:cNvSpPr txBox="1">
            <a:spLocks noChangeArrowheads="1"/>
          </p:cNvSpPr>
          <p:nvPr/>
        </p:nvSpPr>
        <p:spPr bwMode="auto">
          <a:xfrm>
            <a:off x="1979712" y="3356992"/>
            <a:ext cx="2090738" cy="457200"/>
          </a:xfrm>
          <a:prstGeom prst="rect">
            <a:avLst/>
          </a:prstGeom>
          <a:noFill/>
          <a:ln w="9525">
            <a:noFill/>
            <a:miter lim="800000"/>
            <a:headEnd/>
            <a:tailEnd/>
          </a:ln>
          <a:effectLst/>
        </p:spPr>
        <p:txBody>
          <a:bodyPr wrap="none">
            <a:spAutoFit/>
          </a:bodyPr>
          <a:lstStyle/>
          <a:p>
            <a:r>
              <a:rPr lang="en-GB" sz="2400" b="1" dirty="0"/>
              <a:t>50X + 200Y = E</a:t>
            </a:r>
          </a:p>
        </p:txBody>
      </p:sp>
      <p:sp>
        <p:nvSpPr>
          <p:cNvPr id="29716" name="Text Box 20"/>
          <p:cNvSpPr txBox="1">
            <a:spLocks noChangeArrowheads="1"/>
          </p:cNvSpPr>
          <p:nvPr/>
        </p:nvSpPr>
        <p:spPr bwMode="auto">
          <a:xfrm>
            <a:off x="4284663" y="2133600"/>
            <a:ext cx="4792662" cy="822325"/>
          </a:xfrm>
          <a:prstGeom prst="rect">
            <a:avLst/>
          </a:prstGeom>
          <a:noFill/>
          <a:ln w="9525">
            <a:noFill/>
            <a:miter lim="800000"/>
            <a:headEnd/>
            <a:tailEnd/>
          </a:ln>
          <a:effectLst/>
        </p:spPr>
        <p:txBody>
          <a:bodyPr wrap="none">
            <a:spAutoFit/>
          </a:bodyPr>
          <a:lstStyle/>
          <a:p>
            <a:r>
              <a:rPr lang="en-GB" sz="2400" b="1"/>
              <a:t>25 = XY    (</a:t>
            </a:r>
            <a:r>
              <a:rPr lang="el-GR" sz="2400" b="1"/>
              <a:t>περιορισμός</a:t>
            </a:r>
            <a:r>
              <a:rPr lang="en-GB" sz="2400" b="1"/>
              <a:t>)</a:t>
            </a:r>
          </a:p>
          <a:p>
            <a:r>
              <a:rPr lang="en-GB" sz="2400" b="1"/>
              <a:t>Y/X = 1/4  (</a:t>
            </a:r>
            <a:r>
              <a:rPr lang="el-GR" sz="2400" b="1"/>
              <a:t>συνθήκη εφαπτότητας</a:t>
            </a:r>
            <a:r>
              <a:rPr lang="en-GB" sz="2400" b="1"/>
              <a:t>)</a:t>
            </a:r>
          </a:p>
        </p:txBody>
      </p:sp>
      <p:sp>
        <p:nvSpPr>
          <p:cNvPr id="29719" name="Text Box 23"/>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dirty="0">
                <a:solidFill>
                  <a:srgbClr val="FFB016"/>
                </a:solidFill>
              </a:rPr>
              <a:t>Παράδειγμα:</a:t>
            </a:r>
            <a:r>
              <a:rPr lang="el-GR" sz="2400" dirty="0"/>
              <a:t> </a:t>
            </a:r>
            <a:r>
              <a:rPr lang="el-GR" sz="2400" dirty="0">
                <a:solidFill>
                  <a:schemeClr val="bg1"/>
                </a:solidFill>
              </a:rPr>
              <a:t>Ελαχιστοπο</a:t>
            </a:r>
            <a:r>
              <a:rPr lang="el-GR" altLang="ja-JP" sz="2400" dirty="0">
                <a:solidFill>
                  <a:schemeClr val="bg1"/>
                </a:solidFill>
                <a:ea typeface="Arial Unicode MS" pitchFamily="34" charset="-128"/>
                <a:cs typeface="Arial Unicode MS" pitchFamily="34" charset="-128"/>
              </a:rPr>
              <a:t>ίηση της δαπάνης</a:t>
            </a:r>
            <a:r>
              <a:rPr lang="el-GR" sz="2400" dirty="0">
                <a:solidFill>
                  <a:schemeClr val="bg1"/>
                </a:solidFill>
              </a:rPr>
              <a:t>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C52066ED-54F6-49E1-A098-5FA3FB2FD820}" type="slidenum">
              <a:rPr lang="el-GR">
                <a:solidFill>
                  <a:prstClr val="black">
                    <a:tint val="75000"/>
                  </a:prstClr>
                </a:solidFill>
                <a:cs typeface="Arial" charset="0"/>
              </a:rPr>
              <a:pPr>
                <a:defRPr/>
              </a:pPr>
              <a:t>3</a:t>
            </a:fld>
            <a:endParaRPr lang="el-GR">
              <a:solidFill>
                <a:prstClr val="black">
                  <a:tint val="75000"/>
                </a:prstClr>
              </a:solidFill>
              <a:cs typeface="Arial" charset="0"/>
            </a:endParaRPr>
          </a:p>
        </p:txBody>
      </p:sp>
    </p:spTree>
    <p:extLst>
      <p:ext uri="{BB962C8B-B14F-4D97-AF65-F5344CB8AC3E}">
        <p14:creationId xmlns:p14="http://schemas.microsoft.com/office/powerpoint/2010/main" val="2871496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944F1D-147E-4195-B84D-22C5D8B1D70C}" type="slidenum">
              <a:rPr lang="en-US"/>
              <a:pPr/>
              <a:t>30</a:t>
            </a:fld>
            <a:endParaRPr lang="en-US"/>
          </a:p>
        </p:txBody>
      </p:sp>
      <p:sp>
        <p:nvSpPr>
          <p:cNvPr id="30723" name="Text Box 3"/>
          <p:cNvSpPr txBox="1">
            <a:spLocks noChangeArrowheads="1"/>
          </p:cNvSpPr>
          <p:nvPr/>
        </p:nvSpPr>
        <p:spPr bwMode="auto">
          <a:xfrm>
            <a:off x="755576" y="2924944"/>
            <a:ext cx="7529512" cy="830997"/>
          </a:xfrm>
          <a:prstGeom prst="rect">
            <a:avLst/>
          </a:prstGeom>
          <a:noFill/>
          <a:ln w="9525">
            <a:noFill/>
            <a:miter lim="800000"/>
            <a:headEnd/>
            <a:tailEnd/>
          </a:ln>
          <a:effectLst/>
        </p:spPr>
        <p:txBody>
          <a:bodyPr>
            <a:spAutoFit/>
          </a:bodyPr>
          <a:lstStyle/>
          <a:p>
            <a:r>
              <a:rPr lang="el-GR" sz="2400" i="1" dirty="0" smtClean="0"/>
              <a:t>Ποιος </a:t>
            </a:r>
            <a:r>
              <a:rPr lang="el-GR" sz="2400" i="1" dirty="0"/>
              <a:t>είναι ο καλύτερος τρόπος για να αυξήσουμε την ποσότητα στέγασης που επιλέγει ο καταναλωτής; </a:t>
            </a:r>
            <a:endParaRPr lang="en-US" sz="2400" i="1" dirty="0"/>
          </a:p>
        </p:txBody>
      </p:sp>
      <p:sp>
        <p:nvSpPr>
          <p:cNvPr id="30732" name="Text Box 12"/>
          <p:cNvSpPr txBox="1">
            <a:spLocks noChangeArrowheads="1"/>
          </p:cNvSpPr>
          <p:nvPr/>
        </p:nvSpPr>
        <p:spPr bwMode="auto">
          <a:xfrm>
            <a:off x="899592" y="1844824"/>
            <a:ext cx="7543800" cy="830997"/>
          </a:xfrm>
          <a:prstGeom prst="rect">
            <a:avLst/>
          </a:prstGeom>
          <a:noFill/>
          <a:ln w="9525">
            <a:noFill/>
            <a:miter lim="800000"/>
            <a:headEnd/>
            <a:tailEnd/>
          </a:ln>
          <a:effectLst/>
        </p:spPr>
        <p:txBody>
          <a:bodyPr>
            <a:spAutoFit/>
          </a:bodyPr>
          <a:lstStyle/>
          <a:p>
            <a:r>
              <a:rPr lang="el-GR" sz="2400" u="sng" dirty="0">
                <a:effectLst>
                  <a:outerShdw blurRad="38100" dist="38100" dir="2700000" algn="tl">
                    <a:srgbClr val="000000">
                      <a:alpha val="43137"/>
                    </a:srgbClr>
                  </a:outerShdw>
                </a:effectLst>
              </a:rPr>
              <a:t>Παράδειγμα:</a:t>
            </a:r>
            <a:r>
              <a:rPr lang="el-GR" sz="2400" dirty="0">
                <a:effectLst>
                  <a:outerShdw blurRad="38100" dist="38100" dir="2700000" algn="tl">
                    <a:srgbClr val="000000">
                      <a:alpha val="43137"/>
                    </a:srgbClr>
                  </a:outerShdw>
                </a:effectLst>
              </a:rPr>
              <a:t> Κουπ</a:t>
            </a:r>
            <a:r>
              <a:rPr lang="el-GR" altLang="ja-JP" sz="2400" dirty="0">
                <a:effectLst>
                  <a:outerShdw blurRad="38100" dist="38100" dir="2700000" algn="tl">
                    <a:srgbClr val="000000">
                      <a:alpha val="43137"/>
                    </a:srgbClr>
                  </a:outerShdw>
                </a:effectLst>
                <a:ea typeface="Arial Unicode MS" pitchFamily="34" charset="-128"/>
                <a:cs typeface="Arial Unicode MS" pitchFamily="34" charset="-128"/>
              </a:rPr>
              <a:t>όνια στέγασης και </a:t>
            </a:r>
            <a:r>
              <a:rPr lang="el-GR" altLang="ja-JP" sz="2400" dirty="0" smtClean="0">
                <a:effectLst>
                  <a:outerShdw blurRad="38100" dist="38100" dir="2700000" algn="tl">
                    <a:srgbClr val="000000">
                      <a:alpha val="43137"/>
                    </a:srgbClr>
                  </a:outerShdw>
                </a:effectLst>
                <a:ea typeface="Arial Unicode MS" pitchFamily="34" charset="-128"/>
                <a:cs typeface="Arial Unicode MS" pitchFamily="34" charset="-128"/>
              </a:rPr>
              <a:t>επιδότηση </a:t>
            </a:r>
            <a:r>
              <a:rPr lang="el-GR" altLang="ja-JP" sz="2400" dirty="0">
                <a:effectLst>
                  <a:outerShdw blurRad="38100" dist="38100" dir="2700000" algn="tl">
                    <a:srgbClr val="000000">
                      <a:alpha val="43137"/>
                    </a:srgbClr>
                  </a:outerShdw>
                </a:effectLst>
                <a:ea typeface="Arial Unicode MS" pitchFamily="34" charset="-128"/>
                <a:cs typeface="Arial Unicode MS" pitchFamily="34" charset="-128"/>
              </a:rPr>
              <a:t>εισοδήματος</a:t>
            </a:r>
            <a:r>
              <a:rPr lang="el-GR" sz="2400" dirty="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p:txBody>
      </p:sp>
      <p:sp>
        <p:nvSpPr>
          <p:cNvPr id="5" name="WordArt 7"/>
          <p:cNvSpPr>
            <a:spLocks noChangeArrowheads="1" noChangeShapeType="1" noTextEdit="1"/>
          </p:cNvSpPr>
          <p:nvPr/>
        </p:nvSpPr>
        <p:spPr bwMode="auto">
          <a:xfrm>
            <a:off x="971600" y="476672"/>
            <a:ext cx="6264696" cy="1150938"/>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5. Μερικές εφαρμογές</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4E27FA31-7CC8-4C24-BAD6-C69DCB96E67A}" type="slidenum">
              <a:rPr lang="en-US"/>
              <a:pPr/>
              <a:t>31</a:t>
            </a:fld>
            <a:endParaRPr lang="en-US"/>
          </a:p>
        </p:txBody>
      </p:sp>
      <p:sp>
        <p:nvSpPr>
          <p:cNvPr id="31746" name="Line 2"/>
          <p:cNvSpPr>
            <a:spLocks noChangeShapeType="1"/>
          </p:cNvSpPr>
          <p:nvPr/>
        </p:nvSpPr>
        <p:spPr bwMode="auto">
          <a:xfrm>
            <a:off x="1096963" y="6527800"/>
            <a:ext cx="57912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1747" name="Line 3"/>
          <p:cNvSpPr>
            <a:spLocks noChangeShapeType="1"/>
          </p:cNvSpPr>
          <p:nvPr/>
        </p:nvSpPr>
        <p:spPr bwMode="auto">
          <a:xfrm flipV="1">
            <a:off x="1096963" y="1828800"/>
            <a:ext cx="0" cy="4699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1750" name="Text Box 6"/>
          <p:cNvSpPr txBox="1">
            <a:spLocks noChangeArrowheads="1"/>
          </p:cNvSpPr>
          <p:nvPr/>
        </p:nvSpPr>
        <p:spPr bwMode="auto">
          <a:xfrm>
            <a:off x="2925763" y="6451600"/>
            <a:ext cx="260350" cy="457200"/>
          </a:xfrm>
          <a:prstGeom prst="rect">
            <a:avLst/>
          </a:prstGeom>
          <a:noFill/>
          <a:ln w="9525">
            <a:noFill/>
            <a:miter lim="800000"/>
            <a:headEnd/>
            <a:tailEnd/>
          </a:ln>
          <a:effectLst/>
        </p:spPr>
        <p:txBody>
          <a:bodyPr wrap="none">
            <a:spAutoFit/>
          </a:bodyPr>
          <a:lstStyle/>
          <a:p>
            <a:r>
              <a:rPr lang="en-GB" sz="2400" b="1"/>
              <a:t> </a:t>
            </a:r>
          </a:p>
        </p:txBody>
      </p:sp>
      <p:sp>
        <p:nvSpPr>
          <p:cNvPr id="31751" name="Text Box 7"/>
          <p:cNvSpPr txBox="1">
            <a:spLocks noChangeArrowheads="1"/>
          </p:cNvSpPr>
          <p:nvPr/>
        </p:nvSpPr>
        <p:spPr bwMode="auto">
          <a:xfrm>
            <a:off x="6811963" y="6019800"/>
            <a:ext cx="2328862" cy="822325"/>
          </a:xfrm>
          <a:prstGeom prst="rect">
            <a:avLst/>
          </a:prstGeom>
          <a:noFill/>
          <a:ln w="9525">
            <a:noFill/>
            <a:miter lim="800000"/>
            <a:headEnd/>
            <a:tailEnd/>
          </a:ln>
          <a:effectLst/>
        </p:spPr>
        <p:txBody>
          <a:bodyPr>
            <a:spAutoFit/>
          </a:bodyPr>
          <a:lstStyle/>
          <a:p>
            <a:r>
              <a:rPr lang="el-GR" sz="2400"/>
              <a:t>Στέγαση (μονάδες)</a:t>
            </a:r>
            <a:endParaRPr lang="en-GB" sz="2400"/>
          </a:p>
        </p:txBody>
      </p:sp>
      <p:sp>
        <p:nvSpPr>
          <p:cNvPr id="31752" name="Text Box 8"/>
          <p:cNvSpPr txBox="1">
            <a:spLocks noChangeArrowheads="1"/>
          </p:cNvSpPr>
          <p:nvPr/>
        </p:nvSpPr>
        <p:spPr bwMode="auto">
          <a:xfrm>
            <a:off x="1371600" y="1752600"/>
            <a:ext cx="3371850" cy="457200"/>
          </a:xfrm>
          <a:prstGeom prst="rect">
            <a:avLst/>
          </a:prstGeom>
          <a:noFill/>
          <a:ln w="9525">
            <a:noFill/>
            <a:miter lim="800000"/>
            <a:headEnd/>
            <a:tailEnd/>
          </a:ln>
          <a:effectLst/>
        </p:spPr>
        <p:txBody>
          <a:bodyPr wrap="none">
            <a:spAutoFit/>
          </a:bodyPr>
          <a:lstStyle/>
          <a:p>
            <a:r>
              <a:rPr lang="el-GR" sz="2400"/>
              <a:t>Σύνθετα αγαθά, μονάδες</a:t>
            </a:r>
            <a:endParaRPr lang="en-GB" sz="2400"/>
          </a:p>
        </p:txBody>
      </p:sp>
      <p:sp>
        <p:nvSpPr>
          <p:cNvPr id="31776" name="Text Box 32"/>
          <p:cNvSpPr txBox="1">
            <a:spLocks noChangeArrowheads="1"/>
          </p:cNvSpPr>
          <p:nvPr/>
        </p:nvSpPr>
        <p:spPr bwMode="auto">
          <a:xfrm>
            <a:off x="914400" y="609600"/>
            <a:ext cx="7543800" cy="822325"/>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Κουπ</a:t>
            </a:r>
            <a:r>
              <a:rPr lang="el-GR" altLang="ja-JP" sz="2400">
                <a:solidFill>
                  <a:schemeClr val="bg1"/>
                </a:solidFill>
                <a:ea typeface="Arial Unicode MS" pitchFamily="34" charset="-128"/>
                <a:cs typeface="Arial Unicode MS" pitchFamily="34" charset="-128"/>
              </a:rPr>
              <a:t>όνια στέγασης και επιδοτήσεις εισοδήματος</a:t>
            </a:r>
            <a:r>
              <a:rPr lang="el-GR" sz="2400">
                <a:solidFill>
                  <a:schemeClr val="bg1"/>
                </a:solidFill>
              </a:rPr>
              <a:t>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E9A7A083-6759-4B58-909A-791D65D947C7}" type="slidenum">
              <a:rPr lang="en-US"/>
              <a:pPr/>
              <a:t>32</a:t>
            </a:fld>
            <a:endParaRPr lang="en-US"/>
          </a:p>
        </p:txBody>
      </p:sp>
      <p:sp>
        <p:nvSpPr>
          <p:cNvPr id="32770" name="Line 2"/>
          <p:cNvSpPr>
            <a:spLocks noChangeShapeType="1"/>
          </p:cNvSpPr>
          <p:nvPr/>
        </p:nvSpPr>
        <p:spPr bwMode="auto">
          <a:xfrm>
            <a:off x="1096963" y="6527800"/>
            <a:ext cx="57912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2771" name="Line 3"/>
          <p:cNvSpPr>
            <a:spLocks noChangeShapeType="1"/>
          </p:cNvSpPr>
          <p:nvPr/>
        </p:nvSpPr>
        <p:spPr bwMode="auto">
          <a:xfrm flipV="1">
            <a:off x="1096963" y="1828800"/>
            <a:ext cx="0" cy="4699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2774" name="Text Box 6"/>
          <p:cNvSpPr txBox="1">
            <a:spLocks noChangeArrowheads="1"/>
          </p:cNvSpPr>
          <p:nvPr/>
        </p:nvSpPr>
        <p:spPr bwMode="auto">
          <a:xfrm>
            <a:off x="2925763" y="6451600"/>
            <a:ext cx="1360487" cy="457200"/>
          </a:xfrm>
          <a:prstGeom prst="rect">
            <a:avLst/>
          </a:prstGeom>
          <a:noFill/>
          <a:ln w="9525">
            <a:noFill/>
            <a:miter lim="800000"/>
            <a:headEnd/>
            <a:tailEnd/>
          </a:ln>
          <a:effectLst/>
        </p:spPr>
        <p:txBody>
          <a:bodyPr wrap="none">
            <a:spAutoFit/>
          </a:bodyPr>
          <a:lstStyle/>
          <a:p>
            <a:r>
              <a:rPr lang="en-GB" sz="2400" b="1"/>
              <a:t> I/P</a:t>
            </a:r>
            <a:r>
              <a:rPr lang="en-GB" sz="2400" b="1" baseline="-25000"/>
              <a:t>h              </a:t>
            </a:r>
            <a:endParaRPr lang="en-GB" sz="2400" b="1"/>
          </a:p>
        </p:txBody>
      </p:sp>
      <p:sp>
        <p:nvSpPr>
          <p:cNvPr id="32775" name="Text Box 7"/>
          <p:cNvSpPr txBox="1">
            <a:spLocks noChangeArrowheads="1"/>
          </p:cNvSpPr>
          <p:nvPr/>
        </p:nvSpPr>
        <p:spPr bwMode="auto">
          <a:xfrm>
            <a:off x="6811963" y="6096000"/>
            <a:ext cx="2328862" cy="822325"/>
          </a:xfrm>
          <a:prstGeom prst="rect">
            <a:avLst/>
          </a:prstGeom>
          <a:noFill/>
          <a:ln w="9525">
            <a:noFill/>
            <a:miter lim="800000"/>
            <a:headEnd/>
            <a:tailEnd/>
          </a:ln>
          <a:effectLst/>
        </p:spPr>
        <p:txBody>
          <a:bodyPr>
            <a:spAutoFit/>
          </a:bodyPr>
          <a:lstStyle/>
          <a:p>
            <a:r>
              <a:rPr lang="el-GR" sz="2400"/>
              <a:t>Στέγαση (μονάδες)</a:t>
            </a:r>
            <a:endParaRPr lang="en-GB" sz="2400"/>
          </a:p>
        </p:txBody>
      </p:sp>
      <p:sp>
        <p:nvSpPr>
          <p:cNvPr id="32777" name="Text Box 9"/>
          <p:cNvSpPr txBox="1">
            <a:spLocks noChangeArrowheads="1"/>
          </p:cNvSpPr>
          <p:nvPr/>
        </p:nvSpPr>
        <p:spPr bwMode="auto">
          <a:xfrm>
            <a:off x="1477963" y="6451600"/>
            <a:ext cx="928687" cy="457200"/>
          </a:xfrm>
          <a:prstGeom prst="rect">
            <a:avLst/>
          </a:prstGeom>
          <a:noFill/>
          <a:ln w="9525">
            <a:noFill/>
            <a:miter lim="800000"/>
            <a:headEnd/>
            <a:tailEnd/>
          </a:ln>
          <a:effectLst/>
        </p:spPr>
        <p:txBody>
          <a:bodyPr wrap="none">
            <a:spAutoFit/>
          </a:bodyPr>
          <a:lstStyle/>
          <a:p>
            <a:r>
              <a:rPr lang="en-GB" sz="2400" b="1"/>
              <a:t>h</a:t>
            </a:r>
            <a:r>
              <a:rPr lang="en-GB" sz="2400" b="1" baseline="-25000"/>
              <a:t>A</a:t>
            </a:r>
            <a:r>
              <a:rPr lang="en-GB" sz="2400" b="1"/>
              <a:t>      </a:t>
            </a:r>
          </a:p>
        </p:txBody>
      </p:sp>
      <p:sp>
        <p:nvSpPr>
          <p:cNvPr id="32779" name="Line 11"/>
          <p:cNvSpPr>
            <a:spLocks noChangeShapeType="1"/>
          </p:cNvSpPr>
          <p:nvPr/>
        </p:nvSpPr>
        <p:spPr bwMode="auto">
          <a:xfrm>
            <a:off x="1082675" y="4276725"/>
            <a:ext cx="2133600" cy="2133600"/>
          </a:xfrm>
          <a:prstGeom prst="line">
            <a:avLst/>
          </a:prstGeom>
          <a:noFill/>
          <a:ln w="38100">
            <a:solidFill>
              <a:schemeClr val="tx1"/>
            </a:solidFill>
            <a:round/>
            <a:headEnd/>
            <a:tailEnd/>
          </a:ln>
          <a:effectLst/>
        </p:spPr>
        <p:txBody>
          <a:bodyPr wrap="none" anchor="ctr"/>
          <a:lstStyle/>
          <a:p>
            <a:endParaRPr lang="en-US"/>
          </a:p>
        </p:txBody>
      </p:sp>
      <p:sp>
        <p:nvSpPr>
          <p:cNvPr id="32780" name="Arc 12"/>
          <p:cNvSpPr>
            <a:spLocks/>
          </p:cNvSpPr>
          <p:nvPr/>
        </p:nvSpPr>
        <p:spPr bwMode="auto">
          <a:xfrm>
            <a:off x="1220788" y="3819525"/>
            <a:ext cx="1768475" cy="1447800"/>
          </a:xfrm>
          <a:custGeom>
            <a:avLst/>
            <a:gdLst>
              <a:gd name="G0" fmla="+- 21152 0 0"/>
              <a:gd name="G1" fmla="+- 0 0 0"/>
              <a:gd name="G2" fmla="+- 21600 0 0"/>
              <a:gd name="T0" fmla="*/ 13736 w 21152"/>
              <a:gd name="T1" fmla="*/ 20287 h 20287"/>
              <a:gd name="T2" fmla="*/ 0 w 21152"/>
              <a:gd name="T3" fmla="*/ 4378 h 20287"/>
              <a:gd name="T4" fmla="*/ 21152 w 21152"/>
              <a:gd name="T5" fmla="*/ 0 h 20287"/>
            </a:gdLst>
            <a:ahLst/>
            <a:cxnLst>
              <a:cxn ang="0">
                <a:pos x="T0" y="T1"/>
              </a:cxn>
              <a:cxn ang="0">
                <a:pos x="T2" y="T3"/>
              </a:cxn>
              <a:cxn ang="0">
                <a:pos x="T4" y="T5"/>
              </a:cxn>
            </a:cxnLst>
            <a:rect l="0" t="0" r="r" b="b"/>
            <a:pathLst>
              <a:path w="21152" h="20287" fill="none" extrusionOk="0">
                <a:moveTo>
                  <a:pt x="13735" y="20287"/>
                </a:moveTo>
                <a:cubicBezTo>
                  <a:pt x="6712" y="17719"/>
                  <a:pt x="1516" y="11701"/>
                  <a:pt x="0" y="4377"/>
                </a:cubicBezTo>
              </a:path>
              <a:path w="21152" h="20287" stroke="0" extrusionOk="0">
                <a:moveTo>
                  <a:pt x="13735" y="20287"/>
                </a:moveTo>
                <a:cubicBezTo>
                  <a:pt x="6712" y="17719"/>
                  <a:pt x="1516" y="11701"/>
                  <a:pt x="0" y="4377"/>
                </a:cubicBezTo>
                <a:lnTo>
                  <a:pt x="21152" y="0"/>
                </a:lnTo>
                <a:close/>
              </a:path>
            </a:pathLst>
          </a:custGeom>
          <a:noFill/>
          <a:ln w="38100">
            <a:solidFill>
              <a:schemeClr val="tx1"/>
            </a:solidFill>
            <a:round/>
            <a:headEnd/>
            <a:tailEnd/>
          </a:ln>
          <a:effectLst/>
        </p:spPr>
        <p:txBody>
          <a:bodyPr wrap="none" anchor="ctr"/>
          <a:lstStyle/>
          <a:p>
            <a:endParaRPr lang="en-US"/>
          </a:p>
        </p:txBody>
      </p:sp>
      <p:sp>
        <p:nvSpPr>
          <p:cNvPr id="32781" name="Line 13"/>
          <p:cNvSpPr>
            <a:spLocks noChangeShapeType="1"/>
          </p:cNvSpPr>
          <p:nvPr/>
        </p:nvSpPr>
        <p:spPr bwMode="auto">
          <a:xfrm>
            <a:off x="1600200" y="4775200"/>
            <a:ext cx="1588" cy="1600200"/>
          </a:xfrm>
          <a:prstGeom prst="line">
            <a:avLst/>
          </a:prstGeom>
          <a:noFill/>
          <a:ln w="9525">
            <a:solidFill>
              <a:schemeClr val="tx1"/>
            </a:solidFill>
            <a:round/>
            <a:headEnd/>
            <a:tailEnd/>
          </a:ln>
          <a:effectLst/>
        </p:spPr>
        <p:txBody>
          <a:bodyPr wrap="none" anchor="ctr"/>
          <a:lstStyle/>
          <a:p>
            <a:endParaRPr lang="en-US"/>
          </a:p>
        </p:txBody>
      </p:sp>
      <p:sp>
        <p:nvSpPr>
          <p:cNvPr id="32782" name="Text Box 14"/>
          <p:cNvSpPr txBox="1">
            <a:spLocks noChangeArrowheads="1"/>
          </p:cNvSpPr>
          <p:nvPr/>
        </p:nvSpPr>
        <p:spPr bwMode="auto">
          <a:xfrm>
            <a:off x="1600200" y="4394200"/>
            <a:ext cx="387350" cy="457200"/>
          </a:xfrm>
          <a:prstGeom prst="rect">
            <a:avLst/>
          </a:prstGeom>
          <a:noFill/>
          <a:ln w="9525">
            <a:noFill/>
            <a:miter lim="800000"/>
            <a:headEnd/>
            <a:tailEnd/>
          </a:ln>
          <a:effectLst/>
        </p:spPr>
        <p:txBody>
          <a:bodyPr wrap="none">
            <a:spAutoFit/>
          </a:bodyPr>
          <a:lstStyle/>
          <a:p>
            <a:r>
              <a:rPr lang="en-GB" sz="2400" b="1"/>
              <a:t>A</a:t>
            </a:r>
          </a:p>
        </p:txBody>
      </p:sp>
      <p:sp>
        <p:nvSpPr>
          <p:cNvPr id="32783" name="Rectangle 15"/>
          <p:cNvSpPr>
            <a:spLocks noChangeArrowheads="1"/>
          </p:cNvSpPr>
          <p:nvPr/>
        </p:nvSpPr>
        <p:spPr bwMode="auto">
          <a:xfrm>
            <a:off x="609600" y="3860800"/>
            <a:ext cx="252413" cy="457200"/>
          </a:xfrm>
          <a:prstGeom prst="rect">
            <a:avLst/>
          </a:prstGeom>
          <a:noFill/>
          <a:ln w="9525">
            <a:noFill/>
            <a:miter lim="800000"/>
            <a:headEnd/>
            <a:tailEnd/>
          </a:ln>
          <a:effectLst/>
        </p:spPr>
        <p:txBody>
          <a:bodyPr wrap="none">
            <a:spAutoFit/>
          </a:bodyPr>
          <a:lstStyle/>
          <a:p>
            <a:r>
              <a:rPr lang="en-GB" sz="2400" b="1"/>
              <a:t>I</a:t>
            </a:r>
            <a:endParaRPr lang="en-US" sz="2400" b="1"/>
          </a:p>
        </p:txBody>
      </p:sp>
      <p:sp>
        <p:nvSpPr>
          <p:cNvPr id="32784" name="Text Box 16"/>
          <p:cNvSpPr txBox="1">
            <a:spLocks noChangeArrowheads="1"/>
          </p:cNvSpPr>
          <p:nvPr/>
        </p:nvSpPr>
        <p:spPr bwMode="auto">
          <a:xfrm>
            <a:off x="1371600" y="1752600"/>
            <a:ext cx="3371850" cy="457200"/>
          </a:xfrm>
          <a:prstGeom prst="rect">
            <a:avLst/>
          </a:prstGeom>
          <a:noFill/>
          <a:ln w="9525">
            <a:noFill/>
            <a:miter lim="800000"/>
            <a:headEnd/>
            <a:tailEnd/>
          </a:ln>
          <a:effectLst/>
        </p:spPr>
        <p:txBody>
          <a:bodyPr wrap="none">
            <a:spAutoFit/>
          </a:bodyPr>
          <a:lstStyle/>
          <a:p>
            <a:r>
              <a:rPr lang="el-GR" sz="2400"/>
              <a:t>Σύνθετα αγαθά, μονάδες</a:t>
            </a:r>
            <a:endParaRPr lang="en-GB" sz="2400"/>
          </a:p>
        </p:txBody>
      </p:sp>
      <p:sp>
        <p:nvSpPr>
          <p:cNvPr id="32785" name="Text Box 17"/>
          <p:cNvSpPr txBox="1">
            <a:spLocks noChangeArrowheads="1"/>
          </p:cNvSpPr>
          <p:nvPr/>
        </p:nvSpPr>
        <p:spPr bwMode="auto">
          <a:xfrm>
            <a:off x="914400" y="609600"/>
            <a:ext cx="7543800" cy="822325"/>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Κουπ</a:t>
            </a:r>
            <a:r>
              <a:rPr lang="el-GR" altLang="ja-JP" sz="2400">
                <a:solidFill>
                  <a:schemeClr val="bg1"/>
                </a:solidFill>
                <a:ea typeface="Arial Unicode MS" pitchFamily="34" charset="-128"/>
                <a:cs typeface="Arial Unicode MS" pitchFamily="34" charset="-128"/>
              </a:rPr>
              <a:t>όνια στέγασης και επιδοτήσεις εισοδήματος</a:t>
            </a:r>
            <a:r>
              <a:rPr lang="el-GR" sz="2400">
                <a:solidFill>
                  <a:schemeClr val="bg1"/>
                </a:solidFill>
              </a:rPr>
              <a:t>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1" name="Slide Number Placeholder 3"/>
          <p:cNvSpPr>
            <a:spLocks noGrp="1"/>
          </p:cNvSpPr>
          <p:nvPr>
            <p:ph type="sldNum" sz="quarter" idx="12"/>
          </p:nvPr>
        </p:nvSpPr>
        <p:spPr/>
        <p:txBody>
          <a:bodyPr/>
          <a:lstStyle/>
          <a:p>
            <a:fld id="{3379182E-D26F-414D-A0BD-0798D8A9774E}" type="slidenum">
              <a:rPr lang="en-US"/>
              <a:pPr/>
              <a:t>33</a:t>
            </a:fld>
            <a:endParaRPr lang="en-US"/>
          </a:p>
        </p:txBody>
      </p:sp>
      <p:sp>
        <p:nvSpPr>
          <p:cNvPr id="33794" name="Line 2"/>
          <p:cNvSpPr>
            <a:spLocks noChangeShapeType="1"/>
          </p:cNvSpPr>
          <p:nvPr/>
        </p:nvSpPr>
        <p:spPr bwMode="auto">
          <a:xfrm>
            <a:off x="1096963" y="6527800"/>
            <a:ext cx="57912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3795" name="Line 3"/>
          <p:cNvSpPr>
            <a:spLocks noChangeShapeType="1"/>
          </p:cNvSpPr>
          <p:nvPr/>
        </p:nvSpPr>
        <p:spPr bwMode="auto">
          <a:xfrm flipV="1">
            <a:off x="1096963" y="1828800"/>
            <a:ext cx="0" cy="4699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3796" name="Text Box 4"/>
          <p:cNvSpPr txBox="1">
            <a:spLocks noChangeArrowheads="1"/>
          </p:cNvSpPr>
          <p:nvPr/>
        </p:nvSpPr>
        <p:spPr bwMode="auto">
          <a:xfrm>
            <a:off x="319088" y="1387475"/>
            <a:ext cx="184150" cy="457200"/>
          </a:xfrm>
          <a:prstGeom prst="rect">
            <a:avLst/>
          </a:prstGeom>
          <a:noFill/>
          <a:ln w="9525">
            <a:noFill/>
            <a:miter lim="800000"/>
            <a:headEnd/>
            <a:tailEnd/>
          </a:ln>
          <a:effectLst/>
        </p:spPr>
        <p:txBody>
          <a:bodyPr wrap="none">
            <a:spAutoFit/>
          </a:bodyPr>
          <a:lstStyle/>
          <a:p>
            <a:endParaRPr lang="en-GB" sz="2400" b="1"/>
          </a:p>
        </p:txBody>
      </p:sp>
      <p:sp>
        <p:nvSpPr>
          <p:cNvPr id="33797" name="Text Box 5"/>
          <p:cNvSpPr txBox="1">
            <a:spLocks noChangeArrowheads="1"/>
          </p:cNvSpPr>
          <p:nvPr/>
        </p:nvSpPr>
        <p:spPr bwMode="auto">
          <a:xfrm>
            <a:off x="471488" y="2378075"/>
            <a:ext cx="620712" cy="457200"/>
          </a:xfrm>
          <a:prstGeom prst="rect">
            <a:avLst/>
          </a:prstGeom>
          <a:noFill/>
          <a:ln w="9525">
            <a:noFill/>
            <a:miter lim="800000"/>
            <a:headEnd/>
            <a:tailEnd/>
          </a:ln>
          <a:effectLst/>
        </p:spPr>
        <p:txBody>
          <a:bodyPr wrap="none">
            <a:spAutoFit/>
          </a:bodyPr>
          <a:lstStyle/>
          <a:p>
            <a:r>
              <a:rPr lang="en-GB" sz="2400" b="1"/>
              <a:t>I+V</a:t>
            </a:r>
          </a:p>
        </p:txBody>
      </p:sp>
      <p:sp>
        <p:nvSpPr>
          <p:cNvPr id="33798" name="Text Box 6"/>
          <p:cNvSpPr txBox="1">
            <a:spLocks noChangeArrowheads="1"/>
          </p:cNvSpPr>
          <p:nvPr/>
        </p:nvSpPr>
        <p:spPr bwMode="auto">
          <a:xfrm>
            <a:off x="2925763" y="6451600"/>
            <a:ext cx="2474912" cy="457200"/>
          </a:xfrm>
          <a:prstGeom prst="rect">
            <a:avLst/>
          </a:prstGeom>
          <a:noFill/>
          <a:ln w="9525">
            <a:noFill/>
            <a:miter lim="800000"/>
            <a:headEnd/>
            <a:tailEnd/>
          </a:ln>
          <a:effectLst/>
        </p:spPr>
        <p:txBody>
          <a:bodyPr wrap="none">
            <a:spAutoFit/>
          </a:bodyPr>
          <a:lstStyle/>
          <a:p>
            <a:r>
              <a:rPr lang="en-GB" sz="2400" b="1"/>
              <a:t> I/P</a:t>
            </a:r>
            <a:r>
              <a:rPr lang="en-GB" sz="2400" b="1" baseline="-25000"/>
              <a:t>h              </a:t>
            </a:r>
            <a:r>
              <a:rPr lang="en-GB" sz="2400" b="1"/>
              <a:t>(I+V)/P</a:t>
            </a:r>
            <a:r>
              <a:rPr lang="en-GB" sz="2400" b="1" baseline="-25000"/>
              <a:t>h</a:t>
            </a:r>
            <a:r>
              <a:rPr lang="en-GB" sz="2400" b="1"/>
              <a:t>  </a:t>
            </a:r>
          </a:p>
        </p:txBody>
      </p:sp>
      <p:sp>
        <p:nvSpPr>
          <p:cNvPr id="33799" name="Text Box 7"/>
          <p:cNvSpPr txBox="1">
            <a:spLocks noChangeArrowheads="1"/>
          </p:cNvSpPr>
          <p:nvPr/>
        </p:nvSpPr>
        <p:spPr bwMode="auto">
          <a:xfrm>
            <a:off x="6811963" y="6096000"/>
            <a:ext cx="2328862" cy="822325"/>
          </a:xfrm>
          <a:prstGeom prst="rect">
            <a:avLst/>
          </a:prstGeom>
          <a:noFill/>
          <a:ln w="9525">
            <a:noFill/>
            <a:miter lim="800000"/>
            <a:headEnd/>
            <a:tailEnd/>
          </a:ln>
          <a:effectLst/>
        </p:spPr>
        <p:txBody>
          <a:bodyPr>
            <a:spAutoFit/>
          </a:bodyPr>
          <a:lstStyle/>
          <a:p>
            <a:r>
              <a:rPr lang="el-GR" sz="2400"/>
              <a:t>Στέγαση (μονάδες)</a:t>
            </a:r>
            <a:endParaRPr lang="en-GB" sz="2400"/>
          </a:p>
        </p:txBody>
      </p:sp>
      <p:sp>
        <p:nvSpPr>
          <p:cNvPr id="33801" name="Text Box 9"/>
          <p:cNvSpPr txBox="1">
            <a:spLocks noChangeArrowheads="1"/>
          </p:cNvSpPr>
          <p:nvPr/>
        </p:nvSpPr>
        <p:spPr bwMode="auto">
          <a:xfrm>
            <a:off x="1477963" y="6451600"/>
            <a:ext cx="1236662" cy="457200"/>
          </a:xfrm>
          <a:prstGeom prst="rect">
            <a:avLst/>
          </a:prstGeom>
          <a:noFill/>
          <a:ln w="9525">
            <a:noFill/>
            <a:miter lim="800000"/>
            <a:headEnd/>
            <a:tailEnd/>
          </a:ln>
          <a:effectLst/>
        </p:spPr>
        <p:txBody>
          <a:bodyPr wrap="none">
            <a:spAutoFit/>
          </a:bodyPr>
          <a:lstStyle/>
          <a:p>
            <a:r>
              <a:rPr lang="en-GB" sz="2400" b="1"/>
              <a:t>h</a:t>
            </a:r>
            <a:r>
              <a:rPr lang="en-GB" sz="2400" b="1" baseline="-25000"/>
              <a:t>A</a:t>
            </a:r>
            <a:r>
              <a:rPr lang="en-GB" sz="2400" b="1"/>
              <a:t>  h</a:t>
            </a:r>
            <a:r>
              <a:rPr lang="en-GB" sz="2400" b="1" baseline="-25000"/>
              <a:t>F</a:t>
            </a:r>
            <a:r>
              <a:rPr lang="en-GB" sz="2400" b="1"/>
              <a:t>     </a:t>
            </a:r>
          </a:p>
        </p:txBody>
      </p:sp>
      <p:sp>
        <p:nvSpPr>
          <p:cNvPr id="33803" name="Line 11"/>
          <p:cNvSpPr>
            <a:spLocks noChangeShapeType="1"/>
          </p:cNvSpPr>
          <p:nvPr/>
        </p:nvSpPr>
        <p:spPr bwMode="auto">
          <a:xfrm>
            <a:off x="1082675" y="4276725"/>
            <a:ext cx="2133600" cy="2133600"/>
          </a:xfrm>
          <a:prstGeom prst="line">
            <a:avLst/>
          </a:prstGeom>
          <a:noFill/>
          <a:ln w="38100">
            <a:solidFill>
              <a:schemeClr val="tx1"/>
            </a:solidFill>
            <a:round/>
            <a:headEnd/>
            <a:tailEnd/>
          </a:ln>
          <a:effectLst/>
        </p:spPr>
        <p:txBody>
          <a:bodyPr wrap="none" anchor="ctr"/>
          <a:lstStyle/>
          <a:p>
            <a:endParaRPr lang="en-US"/>
          </a:p>
        </p:txBody>
      </p:sp>
      <p:sp>
        <p:nvSpPr>
          <p:cNvPr id="33804" name="Arc 12"/>
          <p:cNvSpPr>
            <a:spLocks/>
          </p:cNvSpPr>
          <p:nvPr/>
        </p:nvSpPr>
        <p:spPr bwMode="auto">
          <a:xfrm>
            <a:off x="1220788" y="3819525"/>
            <a:ext cx="1768475" cy="1447800"/>
          </a:xfrm>
          <a:custGeom>
            <a:avLst/>
            <a:gdLst>
              <a:gd name="G0" fmla="+- 21152 0 0"/>
              <a:gd name="G1" fmla="+- 0 0 0"/>
              <a:gd name="G2" fmla="+- 21600 0 0"/>
              <a:gd name="T0" fmla="*/ 13736 w 21152"/>
              <a:gd name="T1" fmla="*/ 20287 h 20287"/>
              <a:gd name="T2" fmla="*/ 0 w 21152"/>
              <a:gd name="T3" fmla="*/ 4378 h 20287"/>
              <a:gd name="T4" fmla="*/ 21152 w 21152"/>
              <a:gd name="T5" fmla="*/ 0 h 20287"/>
            </a:gdLst>
            <a:ahLst/>
            <a:cxnLst>
              <a:cxn ang="0">
                <a:pos x="T0" y="T1"/>
              </a:cxn>
              <a:cxn ang="0">
                <a:pos x="T2" y="T3"/>
              </a:cxn>
              <a:cxn ang="0">
                <a:pos x="T4" y="T5"/>
              </a:cxn>
            </a:cxnLst>
            <a:rect l="0" t="0" r="r" b="b"/>
            <a:pathLst>
              <a:path w="21152" h="20287" fill="none" extrusionOk="0">
                <a:moveTo>
                  <a:pt x="13735" y="20287"/>
                </a:moveTo>
                <a:cubicBezTo>
                  <a:pt x="6712" y="17719"/>
                  <a:pt x="1516" y="11701"/>
                  <a:pt x="0" y="4377"/>
                </a:cubicBezTo>
              </a:path>
              <a:path w="21152" h="20287" stroke="0" extrusionOk="0">
                <a:moveTo>
                  <a:pt x="13735" y="20287"/>
                </a:moveTo>
                <a:cubicBezTo>
                  <a:pt x="6712" y="17719"/>
                  <a:pt x="1516" y="11701"/>
                  <a:pt x="0" y="4377"/>
                </a:cubicBezTo>
                <a:lnTo>
                  <a:pt x="21152" y="0"/>
                </a:lnTo>
                <a:close/>
              </a:path>
            </a:pathLst>
          </a:custGeom>
          <a:noFill/>
          <a:ln w="38100">
            <a:solidFill>
              <a:schemeClr val="tx1"/>
            </a:solidFill>
            <a:round/>
            <a:headEnd/>
            <a:tailEnd/>
          </a:ln>
          <a:effectLst/>
        </p:spPr>
        <p:txBody>
          <a:bodyPr wrap="none" anchor="ctr"/>
          <a:lstStyle/>
          <a:p>
            <a:endParaRPr lang="en-US"/>
          </a:p>
        </p:txBody>
      </p:sp>
      <p:sp>
        <p:nvSpPr>
          <p:cNvPr id="33805" name="Line 13"/>
          <p:cNvSpPr>
            <a:spLocks noChangeShapeType="1"/>
          </p:cNvSpPr>
          <p:nvPr/>
        </p:nvSpPr>
        <p:spPr bwMode="auto">
          <a:xfrm>
            <a:off x="1600200" y="4775200"/>
            <a:ext cx="1588" cy="1600200"/>
          </a:xfrm>
          <a:prstGeom prst="line">
            <a:avLst/>
          </a:prstGeom>
          <a:noFill/>
          <a:ln w="9525">
            <a:solidFill>
              <a:schemeClr val="tx1"/>
            </a:solidFill>
            <a:round/>
            <a:headEnd/>
            <a:tailEnd/>
          </a:ln>
          <a:effectLst/>
        </p:spPr>
        <p:txBody>
          <a:bodyPr wrap="none" anchor="ctr"/>
          <a:lstStyle/>
          <a:p>
            <a:endParaRPr lang="en-US"/>
          </a:p>
        </p:txBody>
      </p:sp>
      <p:sp>
        <p:nvSpPr>
          <p:cNvPr id="33806" name="Text Box 14"/>
          <p:cNvSpPr txBox="1">
            <a:spLocks noChangeArrowheads="1"/>
          </p:cNvSpPr>
          <p:nvPr/>
        </p:nvSpPr>
        <p:spPr bwMode="auto">
          <a:xfrm>
            <a:off x="1600200" y="4394200"/>
            <a:ext cx="387350" cy="457200"/>
          </a:xfrm>
          <a:prstGeom prst="rect">
            <a:avLst/>
          </a:prstGeom>
          <a:noFill/>
          <a:ln w="9525">
            <a:noFill/>
            <a:miter lim="800000"/>
            <a:headEnd/>
            <a:tailEnd/>
          </a:ln>
          <a:effectLst/>
        </p:spPr>
        <p:txBody>
          <a:bodyPr wrap="none">
            <a:spAutoFit/>
          </a:bodyPr>
          <a:lstStyle/>
          <a:p>
            <a:r>
              <a:rPr lang="en-GB" sz="2400" b="1"/>
              <a:t>A</a:t>
            </a:r>
          </a:p>
        </p:txBody>
      </p:sp>
      <p:sp>
        <p:nvSpPr>
          <p:cNvPr id="33807" name="Line 15"/>
          <p:cNvSpPr>
            <a:spLocks noChangeShapeType="1"/>
          </p:cNvSpPr>
          <p:nvPr/>
        </p:nvSpPr>
        <p:spPr bwMode="auto">
          <a:xfrm>
            <a:off x="1143000" y="3175000"/>
            <a:ext cx="3886200" cy="3387725"/>
          </a:xfrm>
          <a:prstGeom prst="line">
            <a:avLst/>
          </a:prstGeom>
          <a:noFill/>
          <a:ln w="38100">
            <a:solidFill>
              <a:schemeClr val="tx1"/>
            </a:solidFill>
            <a:round/>
            <a:headEnd/>
            <a:tailEnd/>
          </a:ln>
          <a:effectLst/>
        </p:spPr>
        <p:txBody>
          <a:bodyPr wrap="none" anchor="ctr"/>
          <a:lstStyle/>
          <a:p>
            <a:endParaRPr lang="en-US"/>
          </a:p>
        </p:txBody>
      </p:sp>
      <p:sp>
        <p:nvSpPr>
          <p:cNvPr id="33808" name="Arc 16"/>
          <p:cNvSpPr>
            <a:spLocks/>
          </p:cNvSpPr>
          <p:nvPr/>
        </p:nvSpPr>
        <p:spPr bwMode="auto">
          <a:xfrm>
            <a:off x="1909763" y="3640138"/>
            <a:ext cx="1684337" cy="754062"/>
          </a:xfrm>
          <a:custGeom>
            <a:avLst/>
            <a:gdLst>
              <a:gd name="G0" fmla="+- 21579 0 0"/>
              <a:gd name="G1" fmla="+- 0 0 0"/>
              <a:gd name="G2" fmla="+- 21600 0 0"/>
              <a:gd name="T0" fmla="*/ 14630 w 21579"/>
              <a:gd name="T1" fmla="*/ 20452 h 20452"/>
              <a:gd name="T2" fmla="*/ 0 w 21579"/>
              <a:gd name="T3" fmla="*/ 954 h 20452"/>
              <a:gd name="T4" fmla="*/ 21579 w 21579"/>
              <a:gd name="T5" fmla="*/ 0 h 20452"/>
            </a:gdLst>
            <a:ahLst/>
            <a:cxnLst>
              <a:cxn ang="0">
                <a:pos x="T0" y="T1"/>
              </a:cxn>
              <a:cxn ang="0">
                <a:pos x="T2" y="T3"/>
              </a:cxn>
              <a:cxn ang="0">
                <a:pos x="T4" y="T5"/>
              </a:cxn>
            </a:cxnLst>
            <a:rect l="0" t="0" r="r" b="b"/>
            <a:pathLst>
              <a:path w="21579" h="20452" fill="none" extrusionOk="0">
                <a:moveTo>
                  <a:pt x="14630" y="20451"/>
                </a:moveTo>
                <a:cubicBezTo>
                  <a:pt x="6201" y="17587"/>
                  <a:pt x="393" y="9846"/>
                  <a:pt x="0" y="953"/>
                </a:cubicBezTo>
              </a:path>
              <a:path w="21579" h="20452" stroke="0" extrusionOk="0">
                <a:moveTo>
                  <a:pt x="14630" y="20451"/>
                </a:moveTo>
                <a:cubicBezTo>
                  <a:pt x="6201" y="17587"/>
                  <a:pt x="393" y="9846"/>
                  <a:pt x="0" y="953"/>
                </a:cubicBezTo>
                <a:lnTo>
                  <a:pt x="21579" y="0"/>
                </a:lnTo>
                <a:close/>
              </a:path>
            </a:pathLst>
          </a:custGeom>
          <a:noFill/>
          <a:ln w="38100">
            <a:solidFill>
              <a:schemeClr val="tx1"/>
            </a:solidFill>
            <a:round/>
            <a:headEnd/>
            <a:tailEnd/>
          </a:ln>
          <a:effectLst/>
        </p:spPr>
        <p:txBody>
          <a:bodyPr wrap="none" anchor="ctr"/>
          <a:lstStyle/>
          <a:p>
            <a:endParaRPr lang="en-US"/>
          </a:p>
        </p:txBody>
      </p:sp>
      <p:sp>
        <p:nvSpPr>
          <p:cNvPr id="33809" name="Line 17"/>
          <p:cNvSpPr>
            <a:spLocks noChangeShapeType="1"/>
          </p:cNvSpPr>
          <p:nvPr/>
        </p:nvSpPr>
        <p:spPr bwMode="auto">
          <a:xfrm>
            <a:off x="2057400" y="4013200"/>
            <a:ext cx="1588" cy="2457450"/>
          </a:xfrm>
          <a:prstGeom prst="line">
            <a:avLst/>
          </a:prstGeom>
          <a:noFill/>
          <a:ln w="9525">
            <a:solidFill>
              <a:schemeClr val="tx1"/>
            </a:solidFill>
            <a:round/>
            <a:headEnd/>
            <a:tailEnd/>
          </a:ln>
          <a:effectLst/>
        </p:spPr>
        <p:txBody>
          <a:bodyPr wrap="none" anchor="ctr"/>
          <a:lstStyle/>
          <a:p>
            <a:endParaRPr lang="en-US"/>
          </a:p>
        </p:txBody>
      </p:sp>
      <p:sp>
        <p:nvSpPr>
          <p:cNvPr id="33810" name="Text Box 18"/>
          <p:cNvSpPr txBox="1">
            <a:spLocks noChangeArrowheads="1"/>
          </p:cNvSpPr>
          <p:nvPr/>
        </p:nvSpPr>
        <p:spPr bwMode="auto">
          <a:xfrm>
            <a:off x="1905000" y="3632200"/>
            <a:ext cx="488950" cy="823913"/>
          </a:xfrm>
          <a:prstGeom prst="rect">
            <a:avLst/>
          </a:prstGeom>
          <a:noFill/>
          <a:ln w="9525">
            <a:noFill/>
            <a:miter lim="800000"/>
            <a:headEnd/>
            <a:tailEnd/>
          </a:ln>
          <a:effectLst/>
        </p:spPr>
        <p:txBody>
          <a:bodyPr wrap="none">
            <a:spAutoFit/>
          </a:bodyPr>
          <a:lstStyle/>
          <a:p>
            <a:r>
              <a:rPr lang="en-GB" sz="4800" b="1"/>
              <a:t>•</a:t>
            </a:r>
          </a:p>
        </p:txBody>
      </p:sp>
      <p:sp>
        <p:nvSpPr>
          <p:cNvPr id="33811" name="Rectangle 19"/>
          <p:cNvSpPr>
            <a:spLocks noChangeArrowheads="1"/>
          </p:cNvSpPr>
          <p:nvPr/>
        </p:nvSpPr>
        <p:spPr bwMode="auto">
          <a:xfrm>
            <a:off x="2209800" y="3708400"/>
            <a:ext cx="336550" cy="457200"/>
          </a:xfrm>
          <a:prstGeom prst="rect">
            <a:avLst/>
          </a:prstGeom>
          <a:noFill/>
          <a:ln w="9525">
            <a:noFill/>
            <a:miter lim="800000"/>
            <a:headEnd/>
            <a:tailEnd/>
          </a:ln>
          <a:effectLst/>
        </p:spPr>
        <p:txBody>
          <a:bodyPr wrap="none">
            <a:spAutoFit/>
          </a:bodyPr>
          <a:lstStyle/>
          <a:p>
            <a:r>
              <a:rPr lang="en-GB" sz="2400" b="1"/>
              <a:t>B</a:t>
            </a:r>
            <a:endParaRPr lang="en-US" sz="2400" b="1"/>
          </a:p>
        </p:txBody>
      </p:sp>
      <p:sp>
        <p:nvSpPr>
          <p:cNvPr id="33812" name="Rectangle 20"/>
          <p:cNvSpPr>
            <a:spLocks noChangeArrowheads="1"/>
          </p:cNvSpPr>
          <p:nvPr/>
        </p:nvSpPr>
        <p:spPr bwMode="auto">
          <a:xfrm>
            <a:off x="609600" y="3860800"/>
            <a:ext cx="252413" cy="457200"/>
          </a:xfrm>
          <a:prstGeom prst="rect">
            <a:avLst/>
          </a:prstGeom>
          <a:noFill/>
          <a:ln w="9525">
            <a:noFill/>
            <a:miter lim="800000"/>
            <a:headEnd/>
            <a:tailEnd/>
          </a:ln>
          <a:effectLst/>
        </p:spPr>
        <p:txBody>
          <a:bodyPr wrap="none">
            <a:spAutoFit/>
          </a:bodyPr>
          <a:lstStyle/>
          <a:p>
            <a:r>
              <a:rPr lang="en-GB" sz="2400" b="1"/>
              <a:t>I</a:t>
            </a:r>
            <a:endParaRPr lang="en-US" sz="2400" b="1"/>
          </a:p>
        </p:txBody>
      </p:sp>
      <p:sp>
        <p:nvSpPr>
          <p:cNvPr id="33814" name="Text Box 22"/>
          <p:cNvSpPr txBox="1">
            <a:spLocks noChangeArrowheads="1"/>
          </p:cNvSpPr>
          <p:nvPr/>
        </p:nvSpPr>
        <p:spPr bwMode="auto">
          <a:xfrm>
            <a:off x="1371600" y="1752600"/>
            <a:ext cx="3371850" cy="457200"/>
          </a:xfrm>
          <a:prstGeom prst="rect">
            <a:avLst/>
          </a:prstGeom>
          <a:noFill/>
          <a:ln w="9525">
            <a:noFill/>
            <a:miter lim="800000"/>
            <a:headEnd/>
            <a:tailEnd/>
          </a:ln>
          <a:effectLst/>
        </p:spPr>
        <p:txBody>
          <a:bodyPr wrap="none">
            <a:spAutoFit/>
          </a:bodyPr>
          <a:lstStyle/>
          <a:p>
            <a:r>
              <a:rPr lang="el-GR" sz="2400"/>
              <a:t>Σύνθετα αγαθά, μονάδες</a:t>
            </a:r>
            <a:endParaRPr lang="en-GB" sz="2400"/>
          </a:p>
        </p:txBody>
      </p:sp>
      <p:sp>
        <p:nvSpPr>
          <p:cNvPr id="33815" name="Text Box 23"/>
          <p:cNvSpPr txBox="1">
            <a:spLocks noChangeArrowheads="1"/>
          </p:cNvSpPr>
          <p:nvPr/>
        </p:nvSpPr>
        <p:spPr bwMode="auto">
          <a:xfrm>
            <a:off x="914400" y="609600"/>
            <a:ext cx="7543800" cy="822325"/>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Κουπ</a:t>
            </a:r>
            <a:r>
              <a:rPr lang="el-GR" altLang="ja-JP" sz="2400">
                <a:solidFill>
                  <a:schemeClr val="bg1"/>
                </a:solidFill>
                <a:ea typeface="Arial Unicode MS" pitchFamily="34" charset="-128"/>
                <a:cs typeface="Arial Unicode MS" pitchFamily="34" charset="-128"/>
              </a:rPr>
              <a:t>όνια στέγασης και επιδοτήσεις εισοδήματος</a:t>
            </a:r>
            <a:r>
              <a:rPr lang="el-GR" sz="2400">
                <a:solidFill>
                  <a:schemeClr val="bg1"/>
                </a:solidFill>
              </a:rPr>
              <a:t>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2618C6B0-33F0-4BB3-8138-92C9B6B9CAFA}" type="slidenum">
              <a:rPr lang="en-US"/>
              <a:pPr/>
              <a:t>34</a:t>
            </a:fld>
            <a:endParaRPr lang="en-US"/>
          </a:p>
        </p:txBody>
      </p:sp>
      <p:sp>
        <p:nvSpPr>
          <p:cNvPr id="34818" name="Line 2"/>
          <p:cNvSpPr>
            <a:spLocks noChangeShapeType="1"/>
          </p:cNvSpPr>
          <p:nvPr/>
        </p:nvSpPr>
        <p:spPr bwMode="auto">
          <a:xfrm>
            <a:off x="1096963" y="6481306"/>
            <a:ext cx="57912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4819" name="Line 3"/>
          <p:cNvSpPr>
            <a:spLocks noChangeShapeType="1"/>
          </p:cNvSpPr>
          <p:nvPr/>
        </p:nvSpPr>
        <p:spPr bwMode="auto">
          <a:xfrm flipV="1">
            <a:off x="1096963" y="1752600"/>
            <a:ext cx="0" cy="47752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4820" name="Text Box 4"/>
          <p:cNvSpPr txBox="1">
            <a:spLocks noChangeArrowheads="1"/>
          </p:cNvSpPr>
          <p:nvPr/>
        </p:nvSpPr>
        <p:spPr bwMode="auto">
          <a:xfrm>
            <a:off x="319088" y="1600200"/>
            <a:ext cx="587375" cy="457200"/>
          </a:xfrm>
          <a:prstGeom prst="rect">
            <a:avLst/>
          </a:prstGeom>
          <a:noFill/>
          <a:ln w="9525">
            <a:noFill/>
            <a:miter lim="800000"/>
            <a:headEnd/>
            <a:tailEnd/>
          </a:ln>
          <a:effectLst/>
        </p:spPr>
        <p:txBody>
          <a:bodyPr wrap="none">
            <a:spAutoFit/>
          </a:bodyPr>
          <a:lstStyle/>
          <a:p>
            <a:r>
              <a:rPr lang="en-GB" sz="2400" b="1"/>
              <a:t>I+S</a:t>
            </a:r>
          </a:p>
        </p:txBody>
      </p:sp>
      <p:sp>
        <p:nvSpPr>
          <p:cNvPr id="34821" name="Text Box 5"/>
          <p:cNvSpPr txBox="1">
            <a:spLocks noChangeArrowheads="1"/>
          </p:cNvSpPr>
          <p:nvPr/>
        </p:nvSpPr>
        <p:spPr bwMode="auto">
          <a:xfrm>
            <a:off x="471488" y="2378075"/>
            <a:ext cx="620712" cy="457200"/>
          </a:xfrm>
          <a:prstGeom prst="rect">
            <a:avLst/>
          </a:prstGeom>
          <a:noFill/>
          <a:ln w="9525">
            <a:noFill/>
            <a:miter lim="800000"/>
            <a:headEnd/>
            <a:tailEnd/>
          </a:ln>
          <a:effectLst/>
        </p:spPr>
        <p:txBody>
          <a:bodyPr wrap="none">
            <a:spAutoFit/>
          </a:bodyPr>
          <a:lstStyle/>
          <a:p>
            <a:r>
              <a:rPr lang="en-GB" sz="2400" b="1"/>
              <a:t>I+V</a:t>
            </a:r>
          </a:p>
        </p:txBody>
      </p:sp>
      <p:sp>
        <p:nvSpPr>
          <p:cNvPr id="34822" name="Text Box 6"/>
          <p:cNvSpPr txBox="1">
            <a:spLocks noChangeArrowheads="1"/>
          </p:cNvSpPr>
          <p:nvPr/>
        </p:nvSpPr>
        <p:spPr bwMode="auto">
          <a:xfrm>
            <a:off x="2925763" y="6451600"/>
            <a:ext cx="3402012" cy="457200"/>
          </a:xfrm>
          <a:prstGeom prst="rect">
            <a:avLst/>
          </a:prstGeom>
          <a:noFill/>
          <a:ln w="9525">
            <a:noFill/>
            <a:miter lim="800000"/>
            <a:headEnd/>
            <a:tailEnd/>
          </a:ln>
          <a:effectLst/>
        </p:spPr>
        <p:txBody>
          <a:bodyPr wrap="none">
            <a:spAutoFit/>
          </a:bodyPr>
          <a:lstStyle/>
          <a:p>
            <a:r>
              <a:rPr lang="en-GB" sz="2400" b="1"/>
              <a:t> I/P</a:t>
            </a:r>
            <a:r>
              <a:rPr lang="en-GB" sz="2400" b="1" baseline="-25000"/>
              <a:t>h              </a:t>
            </a:r>
            <a:r>
              <a:rPr lang="en-GB" sz="2400" b="1"/>
              <a:t>(I+V)/P</a:t>
            </a:r>
            <a:r>
              <a:rPr lang="en-GB" sz="2400" b="1" baseline="-25000"/>
              <a:t>h</a:t>
            </a:r>
            <a:r>
              <a:rPr lang="en-GB" sz="2400" b="1"/>
              <a:t>  (I+S)/P</a:t>
            </a:r>
            <a:r>
              <a:rPr lang="en-GB" sz="2400" b="1" baseline="-25000"/>
              <a:t>h</a:t>
            </a:r>
            <a:endParaRPr lang="en-GB" sz="2400" b="1"/>
          </a:p>
        </p:txBody>
      </p:sp>
      <p:sp>
        <p:nvSpPr>
          <p:cNvPr id="34823" name="Text Box 7"/>
          <p:cNvSpPr txBox="1">
            <a:spLocks noChangeArrowheads="1"/>
          </p:cNvSpPr>
          <p:nvPr/>
        </p:nvSpPr>
        <p:spPr bwMode="auto">
          <a:xfrm>
            <a:off x="6811963" y="6096000"/>
            <a:ext cx="2328862" cy="822325"/>
          </a:xfrm>
          <a:prstGeom prst="rect">
            <a:avLst/>
          </a:prstGeom>
          <a:noFill/>
          <a:ln w="9525">
            <a:noFill/>
            <a:miter lim="800000"/>
            <a:headEnd/>
            <a:tailEnd/>
          </a:ln>
          <a:effectLst/>
        </p:spPr>
        <p:txBody>
          <a:bodyPr>
            <a:spAutoFit/>
          </a:bodyPr>
          <a:lstStyle/>
          <a:p>
            <a:r>
              <a:rPr lang="el-GR" sz="2400"/>
              <a:t>Στέγαση (μονάδες)</a:t>
            </a:r>
            <a:endParaRPr lang="en-GB" sz="2400"/>
          </a:p>
        </p:txBody>
      </p:sp>
      <p:sp>
        <p:nvSpPr>
          <p:cNvPr id="34825" name="Text Box 9"/>
          <p:cNvSpPr txBox="1">
            <a:spLocks noChangeArrowheads="1"/>
          </p:cNvSpPr>
          <p:nvPr/>
        </p:nvSpPr>
        <p:spPr bwMode="auto">
          <a:xfrm>
            <a:off x="1477963" y="6451600"/>
            <a:ext cx="1236662" cy="457200"/>
          </a:xfrm>
          <a:prstGeom prst="rect">
            <a:avLst/>
          </a:prstGeom>
          <a:noFill/>
          <a:ln w="9525">
            <a:noFill/>
            <a:miter lim="800000"/>
            <a:headEnd/>
            <a:tailEnd/>
          </a:ln>
          <a:effectLst/>
        </p:spPr>
        <p:txBody>
          <a:bodyPr wrap="none">
            <a:spAutoFit/>
          </a:bodyPr>
          <a:lstStyle/>
          <a:p>
            <a:r>
              <a:rPr lang="en-GB" sz="2400" b="1" dirty="0" err="1"/>
              <a:t>h</a:t>
            </a:r>
            <a:r>
              <a:rPr lang="en-GB" sz="2400" b="1" baseline="-25000" dirty="0" err="1"/>
              <a:t>A</a:t>
            </a:r>
            <a:r>
              <a:rPr lang="en-GB" sz="2400" b="1" dirty="0"/>
              <a:t>  </a:t>
            </a:r>
            <a:r>
              <a:rPr lang="en-GB" sz="2400" b="1" dirty="0" err="1"/>
              <a:t>h</a:t>
            </a:r>
            <a:r>
              <a:rPr lang="en-GB" sz="2400" b="1" baseline="-25000" dirty="0" err="1"/>
              <a:t>F</a:t>
            </a:r>
            <a:r>
              <a:rPr lang="en-GB" sz="2400" b="1" dirty="0"/>
              <a:t>     </a:t>
            </a:r>
          </a:p>
        </p:txBody>
      </p:sp>
      <p:sp>
        <p:nvSpPr>
          <p:cNvPr id="34827" name="Line 11"/>
          <p:cNvSpPr>
            <a:spLocks noChangeShapeType="1"/>
          </p:cNvSpPr>
          <p:nvPr/>
        </p:nvSpPr>
        <p:spPr bwMode="auto">
          <a:xfrm>
            <a:off x="1115616" y="4365104"/>
            <a:ext cx="2232247" cy="2088231"/>
          </a:xfrm>
          <a:prstGeom prst="line">
            <a:avLst/>
          </a:prstGeom>
          <a:noFill/>
          <a:ln w="38100">
            <a:solidFill>
              <a:schemeClr val="tx1"/>
            </a:solidFill>
            <a:round/>
            <a:headEnd/>
            <a:tailEnd/>
          </a:ln>
          <a:effectLst/>
        </p:spPr>
        <p:txBody>
          <a:bodyPr wrap="none" anchor="ctr"/>
          <a:lstStyle/>
          <a:p>
            <a:endParaRPr lang="en-US"/>
          </a:p>
        </p:txBody>
      </p:sp>
      <p:sp>
        <p:nvSpPr>
          <p:cNvPr id="34828" name="Arc 12"/>
          <p:cNvSpPr>
            <a:spLocks/>
          </p:cNvSpPr>
          <p:nvPr/>
        </p:nvSpPr>
        <p:spPr bwMode="auto">
          <a:xfrm>
            <a:off x="1220788" y="3819525"/>
            <a:ext cx="1768475" cy="1447800"/>
          </a:xfrm>
          <a:custGeom>
            <a:avLst/>
            <a:gdLst>
              <a:gd name="G0" fmla="+- 21152 0 0"/>
              <a:gd name="G1" fmla="+- 0 0 0"/>
              <a:gd name="G2" fmla="+- 21600 0 0"/>
              <a:gd name="T0" fmla="*/ 13736 w 21152"/>
              <a:gd name="T1" fmla="*/ 20287 h 20287"/>
              <a:gd name="T2" fmla="*/ 0 w 21152"/>
              <a:gd name="T3" fmla="*/ 4378 h 20287"/>
              <a:gd name="T4" fmla="*/ 21152 w 21152"/>
              <a:gd name="T5" fmla="*/ 0 h 20287"/>
            </a:gdLst>
            <a:ahLst/>
            <a:cxnLst>
              <a:cxn ang="0">
                <a:pos x="T0" y="T1"/>
              </a:cxn>
              <a:cxn ang="0">
                <a:pos x="T2" y="T3"/>
              </a:cxn>
              <a:cxn ang="0">
                <a:pos x="T4" y="T5"/>
              </a:cxn>
            </a:cxnLst>
            <a:rect l="0" t="0" r="r" b="b"/>
            <a:pathLst>
              <a:path w="21152" h="20287" fill="none" extrusionOk="0">
                <a:moveTo>
                  <a:pt x="13735" y="20287"/>
                </a:moveTo>
                <a:cubicBezTo>
                  <a:pt x="6712" y="17719"/>
                  <a:pt x="1516" y="11701"/>
                  <a:pt x="0" y="4377"/>
                </a:cubicBezTo>
              </a:path>
              <a:path w="21152" h="20287" stroke="0" extrusionOk="0">
                <a:moveTo>
                  <a:pt x="13735" y="20287"/>
                </a:moveTo>
                <a:cubicBezTo>
                  <a:pt x="6712" y="17719"/>
                  <a:pt x="1516" y="11701"/>
                  <a:pt x="0" y="4377"/>
                </a:cubicBezTo>
                <a:lnTo>
                  <a:pt x="21152" y="0"/>
                </a:lnTo>
                <a:close/>
              </a:path>
            </a:pathLst>
          </a:custGeom>
          <a:noFill/>
          <a:ln w="38100">
            <a:solidFill>
              <a:schemeClr val="tx1"/>
            </a:solidFill>
            <a:round/>
            <a:headEnd/>
            <a:tailEnd/>
          </a:ln>
          <a:effectLst/>
        </p:spPr>
        <p:txBody>
          <a:bodyPr wrap="none" anchor="ctr"/>
          <a:lstStyle/>
          <a:p>
            <a:endParaRPr lang="en-US"/>
          </a:p>
        </p:txBody>
      </p:sp>
      <p:sp>
        <p:nvSpPr>
          <p:cNvPr id="34829" name="Line 13"/>
          <p:cNvSpPr>
            <a:spLocks noChangeShapeType="1"/>
          </p:cNvSpPr>
          <p:nvPr/>
        </p:nvSpPr>
        <p:spPr bwMode="auto">
          <a:xfrm>
            <a:off x="1600200" y="4775200"/>
            <a:ext cx="1588" cy="1600200"/>
          </a:xfrm>
          <a:prstGeom prst="line">
            <a:avLst/>
          </a:prstGeom>
          <a:noFill/>
          <a:ln w="9525">
            <a:solidFill>
              <a:schemeClr val="tx1"/>
            </a:solidFill>
            <a:round/>
            <a:headEnd/>
            <a:tailEnd/>
          </a:ln>
          <a:effectLst/>
        </p:spPr>
        <p:txBody>
          <a:bodyPr wrap="none" anchor="ctr"/>
          <a:lstStyle/>
          <a:p>
            <a:endParaRPr lang="en-US"/>
          </a:p>
        </p:txBody>
      </p:sp>
      <p:sp>
        <p:nvSpPr>
          <p:cNvPr id="34830" name="Text Box 14"/>
          <p:cNvSpPr txBox="1">
            <a:spLocks noChangeArrowheads="1"/>
          </p:cNvSpPr>
          <p:nvPr/>
        </p:nvSpPr>
        <p:spPr bwMode="auto">
          <a:xfrm>
            <a:off x="1600200" y="4394200"/>
            <a:ext cx="387350" cy="457200"/>
          </a:xfrm>
          <a:prstGeom prst="rect">
            <a:avLst/>
          </a:prstGeom>
          <a:noFill/>
          <a:ln w="9525">
            <a:noFill/>
            <a:miter lim="800000"/>
            <a:headEnd/>
            <a:tailEnd/>
          </a:ln>
          <a:effectLst/>
        </p:spPr>
        <p:txBody>
          <a:bodyPr wrap="none">
            <a:spAutoFit/>
          </a:bodyPr>
          <a:lstStyle/>
          <a:p>
            <a:r>
              <a:rPr lang="en-GB" sz="2400" b="1"/>
              <a:t>A</a:t>
            </a:r>
          </a:p>
        </p:txBody>
      </p:sp>
      <p:sp>
        <p:nvSpPr>
          <p:cNvPr id="34831" name="Line 15"/>
          <p:cNvSpPr>
            <a:spLocks noChangeShapeType="1"/>
          </p:cNvSpPr>
          <p:nvPr/>
        </p:nvSpPr>
        <p:spPr bwMode="auto">
          <a:xfrm>
            <a:off x="1143000" y="3175001"/>
            <a:ext cx="3645024" cy="3278335"/>
          </a:xfrm>
          <a:prstGeom prst="line">
            <a:avLst/>
          </a:prstGeom>
          <a:noFill/>
          <a:ln w="38100">
            <a:solidFill>
              <a:schemeClr val="tx1"/>
            </a:solidFill>
            <a:round/>
            <a:headEnd/>
            <a:tailEnd/>
          </a:ln>
          <a:effectLst/>
        </p:spPr>
        <p:txBody>
          <a:bodyPr wrap="none" anchor="ctr"/>
          <a:lstStyle/>
          <a:p>
            <a:endParaRPr lang="en-US"/>
          </a:p>
        </p:txBody>
      </p:sp>
      <p:sp>
        <p:nvSpPr>
          <p:cNvPr id="34832" name="Arc 16"/>
          <p:cNvSpPr>
            <a:spLocks/>
          </p:cNvSpPr>
          <p:nvPr/>
        </p:nvSpPr>
        <p:spPr bwMode="auto">
          <a:xfrm>
            <a:off x="1909763" y="3640138"/>
            <a:ext cx="1684337" cy="754062"/>
          </a:xfrm>
          <a:custGeom>
            <a:avLst/>
            <a:gdLst>
              <a:gd name="G0" fmla="+- 21579 0 0"/>
              <a:gd name="G1" fmla="+- 0 0 0"/>
              <a:gd name="G2" fmla="+- 21600 0 0"/>
              <a:gd name="T0" fmla="*/ 14630 w 21579"/>
              <a:gd name="T1" fmla="*/ 20452 h 20452"/>
              <a:gd name="T2" fmla="*/ 0 w 21579"/>
              <a:gd name="T3" fmla="*/ 954 h 20452"/>
              <a:gd name="T4" fmla="*/ 21579 w 21579"/>
              <a:gd name="T5" fmla="*/ 0 h 20452"/>
            </a:gdLst>
            <a:ahLst/>
            <a:cxnLst>
              <a:cxn ang="0">
                <a:pos x="T0" y="T1"/>
              </a:cxn>
              <a:cxn ang="0">
                <a:pos x="T2" y="T3"/>
              </a:cxn>
              <a:cxn ang="0">
                <a:pos x="T4" y="T5"/>
              </a:cxn>
            </a:cxnLst>
            <a:rect l="0" t="0" r="r" b="b"/>
            <a:pathLst>
              <a:path w="21579" h="20452" fill="none" extrusionOk="0">
                <a:moveTo>
                  <a:pt x="14630" y="20451"/>
                </a:moveTo>
                <a:cubicBezTo>
                  <a:pt x="6201" y="17587"/>
                  <a:pt x="393" y="9846"/>
                  <a:pt x="0" y="953"/>
                </a:cubicBezTo>
              </a:path>
              <a:path w="21579" h="20452" stroke="0" extrusionOk="0">
                <a:moveTo>
                  <a:pt x="14630" y="20451"/>
                </a:moveTo>
                <a:cubicBezTo>
                  <a:pt x="6201" y="17587"/>
                  <a:pt x="393" y="9846"/>
                  <a:pt x="0" y="953"/>
                </a:cubicBezTo>
                <a:lnTo>
                  <a:pt x="21579" y="0"/>
                </a:lnTo>
                <a:close/>
              </a:path>
            </a:pathLst>
          </a:custGeom>
          <a:noFill/>
          <a:ln w="38100">
            <a:solidFill>
              <a:schemeClr val="tx1"/>
            </a:solidFill>
            <a:round/>
            <a:headEnd/>
            <a:tailEnd/>
          </a:ln>
          <a:effectLst/>
        </p:spPr>
        <p:txBody>
          <a:bodyPr wrap="none" anchor="ctr"/>
          <a:lstStyle/>
          <a:p>
            <a:endParaRPr lang="en-US"/>
          </a:p>
        </p:txBody>
      </p:sp>
      <p:sp>
        <p:nvSpPr>
          <p:cNvPr id="34833" name="Line 17"/>
          <p:cNvSpPr>
            <a:spLocks noChangeShapeType="1"/>
          </p:cNvSpPr>
          <p:nvPr/>
        </p:nvSpPr>
        <p:spPr bwMode="auto">
          <a:xfrm>
            <a:off x="2057400" y="4013200"/>
            <a:ext cx="1588" cy="2457450"/>
          </a:xfrm>
          <a:prstGeom prst="line">
            <a:avLst/>
          </a:prstGeom>
          <a:noFill/>
          <a:ln w="9525">
            <a:solidFill>
              <a:schemeClr val="tx1"/>
            </a:solidFill>
            <a:round/>
            <a:headEnd/>
            <a:tailEnd/>
          </a:ln>
          <a:effectLst/>
        </p:spPr>
        <p:txBody>
          <a:bodyPr wrap="none" anchor="ctr"/>
          <a:lstStyle/>
          <a:p>
            <a:endParaRPr lang="en-US"/>
          </a:p>
        </p:txBody>
      </p:sp>
      <p:sp>
        <p:nvSpPr>
          <p:cNvPr id="34834" name="Text Box 18"/>
          <p:cNvSpPr txBox="1">
            <a:spLocks noChangeArrowheads="1"/>
          </p:cNvSpPr>
          <p:nvPr/>
        </p:nvSpPr>
        <p:spPr bwMode="auto">
          <a:xfrm>
            <a:off x="1905000" y="3632200"/>
            <a:ext cx="488950" cy="823913"/>
          </a:xfrm>
          <a:prstGeom prst="rect">
            <a:avLst/>
          </a:prstGeom>
          <a:noFill/>
          <a:ln w="9525">
            <a:noFill/>
            <a:miter lim="800000"/>
            <a:headEnd/>
            <a:tailEnd/>
          </a:ln>
          <a:effectLst/>
        </p:spPr>
        <p:txBody>
          <a:bodyPr wrap="none">
            <a:spAutoFit/>
          </a:bodyPr>
          <a:lstStyle/>
          <a:p>
            <a:r>
              <a:rPr lang="en-GB" sz="4800" b="1"/>
              <a:t>•</a:t>
            </a:r>
          </a:p>
        </p:txBody>
      </p:sp>
      <p:sp>
        <p:nvSpPr>
          <p:cNvPr id="34835" name="Rectangle 19"/>
          <p:cNvSpPr>
            <a:spLocks noChangeArrowheads="1"/>
          </p:cNvSpPr>
          <p:nvPr/>
        </p:nvSpPr>
        <p:spPr bwMode="auto">
          <a:xfrm>
            <a:off x="2209800" y="3708400"/>
            <a:ext cx="336550" cy="457200"/>
          </a:xfrm>
          <a:prstGeom prst="rect">
            <a:avLst/>
          </a:prstGeom>
          <a:noFill/>
          <a:ln w="9525">
            <a:noFill/>
            <a:miter lim="800000"/>
            <a:headEnd/>
            <a:tailEnd/>
          </a:ln>
          <a:effectLst/>
        </p:spPr>
        <p:txBody>
          <a:bodyPr wrap="none">
            <a:spAutoFit/>
          </a:bodyPr>
          <a:lstStyle/>
          <a:p>
            <a:r>
              <a:rPr lang="en-GB" sz="2400" b="1"/>
              <a:t>B</a:t>
            </a:r>
            <a:endParaRPr lang="en-US" sz="2400" b="1"/>
          </a:p>
        </p:txBody>
      </p:sp>
      <p:sp>
        <p:nvSpPr>
          <p:cNvPr id="34836" name="Line 20"/>
          <p:cNvSpPr>
            <a:spLocks noChangeShapeType="1"/>
          </p:cNvSpPr>
          <p:nvPr/>
        </p:nvSpPr>
        <p:spPr bwMode="auto">
          <a:xfrm>
            <a:off x="1115616" y="2132856"/>
            <a:ext cx="4680520" cy="4320480"/>
          </a:xfrm>
          <a:prstGeom prst="line">
            <a:avLst/>
          </a:prstGeom>
          <a:noFill/>
          <a:ln w="38100">
            <a:solidFill>
              <a:schemeClr val="tx1"/>
            </a:solidFill>
            <a:round/>
            <a:headEnd/>
            <a:tailEnd/>
          </a:ln>
          <a:effectLst/>
        </p:spPr>
        <p:txBody>
          <a:bodyPr wrap="none" anchor="ctr"/>
          <a:lstStyle/>
          <a:p>
            <a:endParaRPr lang="en-US"/>
          </a:p>
        </p:txBody>
      </p:sp>
      <p:sp>
        <p:nvSpPr>
          <p:cNvPr id="34837" name="Arc 21"/>
          <p:cNvSpPr>
            <a:spLocks/>
          </p:cNvSpPr>
          <p:nvPr/>
        </p:nvSpPr>
        <p:spPr bwMode="auto">
          <a:xfrm>
            <a:off x="2602270" y="2924944"/>
            <a:ext cx="1643063" cy="1317625"/>
          </a:xfrm>
          <a:custGeom>
            <a:avLst/>
            <a:gdLst>
              <a:gd name="G0" fmla="+- 21158 0 0"/>
              <a:gd name="G1" fmla="+- 0 0 0"/>
              <a:gd name="G2" fmla="+- 21600 0 0"/>
              <a:gd name="T0" fmla="*/ 15117 w 21158"/>
              <a:gd name="T1" fmla="*/ 20738 h 20738"/>
              <a:gd name="T2" fmla="*/ 0 w 21158"/>
              <a:gd name="T3" fmla="*/ 4345 h 20738"/>
              <a:gd name="T4" fmla="*/ 21158 w 21158"/>
              <a:gd name="T5" fmla="*/ 0 h 20738"/>
            </a:gdLst>
            <a:ahLst/>
            <a:cxnLst>
              <a:cxn ang="0">
                <a:pos x="T0" y="T1"/>
              </a:cxn>
              <a:cxn ang="0">
                <a:pos x="T2" y="T3"/>
              </a:cxn>
              <a:cxn ang="0">
                <a:pos x="T4" y="T5"/>
              </a:cxn>
            </a:cxnLst>
            <a:rect l="0" t="0" r="r" b="b"/>
            <a:pathLst>
              <a:path w="21158" h="20738" fill="none" extrusionOk="0">
                <a:moveTo>
                  <a:pt x="15116" y="20738"/>
                </a:moveTo>
                <a:cubicBezTo>
                  <a:pt x="7428" y="18498"/>
                  <a:pt x="1610" y="12189"/>
                  <a:pt x="-1" y="4345"/>
                </a:cubicBezTo>
              </a:path>
              <a:path w="21158" h="20738" stroke="0" extrusionOk="0">
                <a:moveTo>
                  <a:pt x="15116" y="20738"/>
                </a:moveTo>
                <a:cubicBezTo>
                  <a:pt x="7428" y="18498"/>
                  <a:pt x="1610" y="12189"/>
                  <a:pt x="-1" y="4345"/>
                </a:cubicBezTo>
                <a:lnTo>
                  <a:pt x="21158" y="0"/>
                </a:lnTo>
                <a:close/>
              </a:path>
            </a:pathLst>
          </a:custGeom>
          <a:noFill/>
          <a:ln w="38100">
            <a:solidFill>
              <a:schemeClr val="tx1"/>
            </a:solidFill>
            <a:round/>
            <a:headEnd/>
            <a:tailEnd/>
          </a:ln>
          <a:effectLst/>
        </p:spPr>
        <p:txBody>
          <a:bodyPr wrap="none" anchor="ctr"/>
          <a:lstStyle/>
          <a:p>
            <a:endParaRPr lang="en-US"/>
          </a:p>
        </p:txBody>
      </p:sp>
      <p:sp>
        <p:nvSpPr>
          <p:cNvPr id="34840" name="Text Box 24"/>
          <p:cNvSpPr txBox="1">
            <a:spLocks noChangeArrowheads="1"/>
          </p:cNvSpPr>
          <p:nvPr/>
        </p:nvSpPr>
        <p:spPr bwMode="auto">
          <a:xfrm>
            <a:off x="2915816" y="3284984"/>
            <a:ext cx="354013" cy="457200"/>
          </a:xfrm>
          <a:prstGeom prst="rect">
            <a:avLst/>
          </a:prstGeom>
          <a:noFill/>
          <a:ln w="9525">
            <a:noFill/>
            <a:miter lim="800000"/>
            <a:headEnd/>
            <a:tailEnd/>
          </a:ln>
          <a:effectLst/>
        </p:spPr>
        <p:txBody>
          <a:bodyPr wrap="none">
            <a:spAutoFit/>
          </a:bodyPr>
          <a:lstStyle/>
          <a:p>
            <a:r>
              <a:rPr lang="en-GB" sz="2400" b="1" dirty="0"/>
              <a:t>C</a:t>
            </a:r>
          </a:p>
        </p:txBody>
      </p:sp>
      <p:sp>
        <p:nvSpPr>
          <p:cNvPr id="34841" name="Line 25"/>
          <p:cNvSpPr>
            <a:spLocks noChangeShapeType="1"/>
          </p:cNvSpPr>
          <p:nvPr/>
        </p:nvSpPr>
        <p:spPr bwMode="auto">
          <a:xfrm flipV="1">
            <a:off x="3563888" y="2852936"/>
            <a:ext cx="830263" cy="1071562"/>
          </a:xfrm>
          <a:prstGeom prst="line">
            <a:avLst/>
          </a:prstGeom>
          <a:noFill/>
          <a:ln w="9525">
            <a:solidFill>
              <a:schemeClr val="tx1"/>
            </a:solidFill>
            <a:round/>
            <a:headEnd/>
            <a:tailEnd type="triangle" w="med" len="med"/>
          </a:ln>
          <a:effectLst/>
        </p:spPr>
        <p:txBody>
          <a:bodyPr wrap="none" anchor="ctr"/>
          <a:lstStyle/>
          <a:p>
            <a:endParaRPr lang="en-US"/>
          </a:p>
        </p:txBody>
      </p:sp>
      <p:sp>
        <p:nvSpPr>
          <p:cNvPr id="34842" name="Text Box 26"/>
          <p:cNvSpPr txBox="1">
            <a:spLocks noChangeArrowheads="1"/>
          </p:cNvSpPr>
          <p:nvPr/>
        </p:nvSpPr>
        <p:spPr bwMode="auto">
          <a:xfrm>
            <a:off x="4427538" y="2428875"/>
            <a:ext cx="3470822" cy="461665"/>
          </a:xfrm>
          <a:prstGeom prst="rect">
            <a:avLst/>
          </a:prstGeom>
          <a:noFill/>
          <a:ln w="9525">
            <a:noFill/>
            <a:miter lim="800000"/>
            <a:headEnd/>
            <a:tailEnd/>
          </a:ln>
          <a:effectLst/>
        </p:spPr>
        <p:txBody>
          <a:bodyPr wrap="none">
            <a:spAutoFit/>
          </a:bodyPr>
          <a:lstStyle/>
          <a:p>
            <a:r>
              <a:rPr lang="el-GR" sz="2400" dirty="0" smtClean="0"/>
              <a:t>κατεύθυνση προτίμησης</a:t>
            </a:r>
            <a:endParaRPr lang="en-GB" dirty="0"/>
          </a:p>
        </p:txBody>
      </p:sp>
      <p:sp>
        <p:nvSpPr>
          <p:cNvPr id="34843" name="Line 27"/>
          <p:cNvSpPr>
            <a:spLocks noChangeShapeType="1"/>
          </p:cNvSpPr>
          <p:nvPr/>
        </p:nvSpPr>
        <p:spPr bwMode="auto">
          <a:xfrm flipH="1">
            <a:off x="3000216" y="3933056"/>
            <a:ext cx="7640" cy="2594744"/>
          </a:xfrm>
          <a:prstGeom prst="line">
            <a:avLst/>
          </a:prstGeom>
          <a:noFill/>
          <a:ln w="9525">
            <a:solidFill>
              <a:schemeClr val="tx1"/>
            </a:solidFill>
            <a:round/>
            <a:headEnd/>
            <a:tailEnd/>
          </a:ln>
          <a:effectLst/>
        </p:spPr>
        <p:txBody>
          <a:bodyPr wrap="none" anchor="ctr"/>
          <a:lstStyle/>
          <a:p>
            <a:endParaRPr lang="en-US"/>
          </a:p>
        </p:txBody>
      </p:sp>
      <p:sp>
        <p:nvSpPr>
          <p:cNvPr id="34844" name="Text Box 28"/>
          <p:cNvSpPr txBox="1">
            <a:spLocks noChangeArrowheads="1"/>
          </p:cNvSpPr>
          <p:nvPr/>
        </p:nvSpPr>
        <p:spPr bwMode="auto">
          <a:xfrm>
            <a:off x="2802612" y="3406180"/>
            <a:ext cx="488950" cy="823913"/>
          </a:xfrm>
          <a:prstGeom prst="rect">
            <a:avLst/>
          </a:prstGeom>
          <a:noFill/>
          <a:ln w="9525">
            <a:noFill/>
            <a:miter lim="800000"/>
            <a:headEnd/>
            <a:tailEnd/>
          </a:ln>
          <a:effectLst/>
        </p:spPr>
        <p:txBody>
          <a:bodyPr wrap="none">
            <a:spAutoFit/>
          </a:bodyPr>
          <a:lstStyle/>
          <a:p>
            <a:r>
              <a:rPr lang="en-GB" sz="4800" b="1" dirty="0"/>
              <a:t>•</a:t>
            </a:r>
          </a:p>
        </p:txBody>
      </p:sp>
      <p:sp>
        <p:nvSpPr>
          <p:cNvPr id="34853" name="Rectangle 37"/>
          <p:cNvSpPr>
            <a:spLocks noChangeArrowheads="1"/>
          </p:cNvSpPr>
          <p:nvPr/>
        </p:nvSpPr>
        <p:spPr bwMode="auto">
          <a:xfrm>
            <a:off x="609600" y="3937000"/>
            <a:ext cx="252413" cy="457200"/>
          </a:xfrm>
          <a:prstGeom prst="rect">
            <a:avLst/>
          </a:prstGeom>
          <a:noFill/>
          <a:ln w="9525">
            <a:noFill/>
            <a:miter lim="800000"/>
            <a:headEnd/>
            <a:tailEnd/>
          </a:ln>
          <a:effectLst/>
        </p:spPr>
        <p:txBody>
          <a:bodyPr wrap="none">
            <a:spAutoFit/>
          </a:bodyPr>
          <a:lstStyle/>
          <a:p>
            <a:r>
              <a:rPr lang="en-GB" sz="2400" b="1"/>
              <a:t>I</a:t>
            </a:r>
            <a:endParaRPr lang="en-US" sz="2400" b="1"/>
          </a:p>
        </p:txBody>
      </p:sp>
      <p:sp>
        <p:nvSpPr>
          <p:cNvPr id="34854" name="Text Box 38"/>
          <p:cNvSpPr txBox="1">
            <a:spLocks noChangeArrowheads="1"/>
          </p:cNvSpPr>
          <p:nvPr/>
        </p:nvSpPr>
        <p:spPr bwMode="auto">
          <a:xfrm>
            <a:off x="1371600" y="1752600"/>
            <a:ext cx="3371850" cy="457200"/>
          </a:xfrm>
          <a:prstGeom prst="rect">
            <a:avLst/>
          </a:prstGeom>
          <a:noFill/>
          <a:ln w="9525">
            <a:noFill/>
            <a:miter lim="800000"/>
            <a:headEnd/>
            <a:tailEnd/>
          </a:ln>
          <a:effectLst/>
        </p:spPr>
        <p:txBody>
          <a:bodyPr wrap="none">
            <a:spAutoFit/>
          </a:bodyPr>
          <a:lstStyle/>
          <a:p>
            <a:r>
              <a:rPr lang="el-GR" sz="2400">
                <a:ea typeface="Arial Unicode MS" pitchFamily="34" charset="-128"/>
                <a:cs typeface="Arial Unicode MS" pitchFamily="34" charset="-128"/>
              </a:rPr>
              <a:t>Σύνθετα αγαθά, μονάδες</a:t>
            </a:r>
            <a:endParaRPr lang="en-GB" sz="2400">
              <a:ea typeface="Arial Unicode MS" pitchFamily="34" charset="-128"/>
              <a:cs typeface="Arial Unicode MS" pitchFamily="34" charset="-128"/>
            </a:endParaRPr>
          </a:p>
        </p:txBody>
      </p:sp>
      <p:sp>
        <p:nvSpPr>
          <p:cNvPr id="34855" name="Text Box 39"/>
          <p:cNvSpPr txBox="1">
            <a:spLocks noChangeArrowheads="1"/>
          </p:cNvSpPr>
          <p:nvPr/>
        </p:nvSpPr>
        <p:spPr bwMode="auto">
          <a:xfrm>
            <a:off x="914400" y="609600"/>
            <a:ext cx="7543800" cy="822325"/>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Κουπ</a:t>
            </a:r>
            <a:r>
              <a:rPr lang="el-GR" altLang="ja-JP" sz="2400">
                <a:solidFill>
                  <a:schemeClr val="bg1"/>
                </a:solidFill>
                <a:ea typeface="Arial Unicode MS" pitchFamily="34" charset="-128"/>
                <a:cs typeface="Arial Unicode MS" pitchFamily="34" charset="-128"/>
              </a:rPr>
              <a:t>όνια στέγασης και επιδοτήσεις εισοδήματος</a:t>
            </a:r>
            <a:r>
              <a:rPr lang="el-GR" sz="2400">
                <a:solidFill>
                  <a:schemeClr val="bg1"/>
                </a:solidFill>
              </a:rPr>
              <a:t>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fld id="{C5656097-6B04-4453-AB41-08421479B9B9}" type="slidenum">
              <a:rPr lang="en-US"/>
              <a:pPr/>
              <a:t>35</a:t>
            </a:fld>
            <a:endParaRPr lang="en-US"/>
          </a:p>
        </p:txBody>
      </p:sp>
      <p:sp>
        <p:nvSpPr>
          <p:cNvPr id="35842" name="Line 2"/>
          <p:cNvSpPr>
            <a:spLocks noChangeShapeType="1"/>
          </p:cNvSpPr>
          <p:nvPr/>
        </p:nvSpPr>
        <p:spPr bwMode="auto">
          <a:xfrm>
            <a:off x="1081465" y="6481306"/>
            <a:ext cx="57912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5843" name="Line 3"/>
          <p:cNvSpPr>
            <a:spLocks noChangeShapeType="1"/>
          </p:cNvSpPr>
          <p:nvPr/>
        </p:nvSpPr>
        <p:spPr bwMode="auto">
          <a:xfrm flipV="1">
            <a:off x="1096963" y="1752600"/>
            <a:ext cx="0" cy="47752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5844" name="Text Box 4"/>
          <p:cNvSpPr txBox="1">
            <a:spLocks noChangeArrowheads="1"/>
          </p:cNvSpPr>
          <p:nvPr/>
        </p:nvSpPr>
        <p:spPr bwMode="auto">
          <a:xfrm>
            <a:off x="319088" y="1600200"/>
            <a:ext cx="587375" cy="457200"/>
          </a:xfrm>
          <a:prstGeom prst="rect">
            <a:avLst/>
          </a:prstGeom>
          <a:noFill/>
          <a:ln w="9525">
            <a:noFill/>
            <a:miter lim="800000"/>
            <a:headEnd/>
            <a:tailEnd/>
          </a:ln>
          <a:effectLst/>
        </p:spPr>
        <p:txBody>
          <a:bodyPr wrap="none">
            <a:spAutoFit/>
          </a:bodyPr>
          <a:lstStyle/>
          <a:p>
            <a:r>
              <a:rPr lang="en-GB" sz="2400" b="1"/>
              <a:t>I+S</a:t>
            </a:r>
          </a:p>
        </p:txBody>
      </p:sp>
      <p:sp>
        <p:nvSpPr>
          <p:cNvPr id="35845" name="Text Box 5"/>
          <p:cNvSpPr txBox="1">
            <a:spLocks noChangeArrowheads="1"/>
          </p:cNvSpPr>
          <p:nvPr/>
        </p:nvSpPr>
        <p:spPr bwMode="auto">
          <a:xfrm>
            <a:off x="471488" y="2378075"/>
            <a:ext cx="620712" cy="457200"/>
          </a:xfrm>
          <a:prstGeom prst="rect">
            <a:avLst/>
          </a:prstGeom>
          <a:noFill/>
          <a:ln w="9525">
            <a:noFill/>
            <a:miter lim="800000"/>
            <a:headEnd/>
            <a:tailEnd/>
          </a:ln>
          <a:effectLst/>
        </p:spPr>
        <p:txBody>
          <a:bodyPr wrap="none">
            <a:spAutoFit/>
          </a:bodyPr>
          <a:lstStyle/>
          <a:p>
            <a:r>
              <a:rPr lang="en-GB" sz="2400" b="1"/>
              <a:t>I+V</a:t>
            </a:r>
          </a:p>
        </p:txBody>
      </p:sp>
      <p:sp>
        <p:nvSpPr>
          <p:cNvPr id="35846" name="Text Box 6"/>
          <p:cNvSpPr txBox="1">
            <a:spLocks noChangeArrowheads="1"/>
          </p:cNvSpPr>
          <p:nvPr/>
        </p:nvSpPr>
        <p:spPr bwMode="auto">
          <a:xfrm>
            <a:off x="2925763" y="6451600"/>
            <a:ext cx="3402012" cy="457200"/>
          </a:xfrm>
          <a:prstGeom prst="rect">
            <a:avLst/>
          </a:prstGeom>
          <a:noFill/>
          <a:ln w="9525">
            <a:noFill/>
            <a:miter lim="800000"/>
            <a:headEnd/>
            <a:tailEnd/>
          </a:ln>
          <a:effectLst/>
        </p:spPr>
        <p:txBody>
          <a:bodyPr wrap="none">
            <a:spAutoFit/>
          </a:bodyPr>
          <a:lstStyle/>
          <a:p>
            <a:r>
              <a:rPr lang="en-GB" sz="2400" b="1" dirty="0"/>
              <a:t> I/P</a:t>
            </a:r>
            <a:r>
              <a:rPr lang="en-GB" sz="2400" b="1" baseline="-25000" dirty="0"/>
              <a:t>h              </a:t>
            </a:r>
            <a:r>
              <a:rPr lang="en-GB" sz="2400" b="1" dirty="0"/>
              <a:t>(I+V)/P</a:t>
            </a:r>
            <a:r>
              <a:rPr lang="en-GB" sz="2400" b="1" baseline="-25000" dirty="0"/>
              <a:t>h</a:t>
            </a:r>
            <a:r>
              <a:rPr lang="en-GB" sz="2400" b="1" dirty="0"/>
              <a:t>  (I+S)/P</a:t>
            </a:r>
            <a:r>
              <a:rPr lang="en-GB" sz="2400" b="1" baseline="-25000" dirty="0"/>
              <a:t>h</a:t>
            </a:r>
            <a:endParaRPr lang="en-GB" sz="2400" b="1" dirty="0"/>
          </a:p>
        </p:txBody>
      </p:sp>
      <p:sp>
        <p:nvSpPr>
          <p:cNvPr id="35847" name="Text Box 7"/>
          <p:cNvSpPr txBox="1">
            <a:spLocks noChangeArrowheads="1"/>
          </p:cNvSpPr>
          <p:nvPr/>
        </p:nvSpPr>
        <p:spPr bwMode="auto">
          <a:xfrm>
            <a:off x="6811963" y="6096000"/>
            <a:ext cx="2328862" cy="822325"/>
          </a:xfrm>
          <a:prstGeom prst="rect">
            <a:avLst/>
          </a:prstGeom>
          <a:noFill/>
          <a:ln w="9525">
            <a:noFill/>
            <a:miter lim="800000"/>
            <a:headEnd/>
            <a:tailEnd/>
          </a:ln>
          <a:effectLst/>
        </p:spPr>
        <p:txBody>
          <a:bodyPr>
            <a:spAutoFit/>
          </a:bodyPr>
          <a:lstStyle/>
          <a:p>
            <a:r>
              <a:rPr lang="el-GR" sz="2400"/>
              <a:t>Στέγαση (μονάδες)</a:t>
            </a:r>
            <a:endParaRPr lang="en-GB" sz="2400"/>
          </a:p>
        </p:txBody>
      </p:sp>
      <p:sp>
        <p:nvSpPr>
          <p:cNvPr id="35849" name="Text Box 9"/>
          <p:cNvSpPr txBox="1">
            <a:spLocks noChangeArrowheads="1"/>
          </p:cNvSpPr>
          <p:nvPr/>
        </p:nvSpPr>
        <p:spPr bwMode="auto">
          <a:xfrm>
            <a:off x="1477963" y="6451600"/>
            <a:ext cx="1490662" cy="457200"/>
          </a:xfrm>
          <a:prstGeom prst="rect">
            <a:avLst/>
          </a:prstGeom>
          <a:noFill/>
          <a:ln w="9525">
            <a:noFill/>
            <a:miter lim="800000"/>
            <a:headEnd/>
            <a:tailEnd/>
          </a:ln>
          <a:effectLst/>
        </p:spPr>
        <p:txBody>
          <a:bodyPr wrap="none">
            <a:spAutoFit/>
          </a:bodyPr>
          <a:lstStyle/>
          <a:p>
            <a:r>
              <a:rPr lang="en-GB" sz="2400" b="1" dirty="0" err="1"/>
              <a:t>h</a:t>
            </a:r>
            <a:r>
              <a:rPr lang="en-GB" sz="2400" b="1" baseline="-25000" dirty="0" err="1"/>
              <a:t>A</a:t>
            </a:r>
            <a:r>
              <a:rPr lang="en-GB" sz="2400" b="1" dirty="0"/>
              <a:t>  </a:t>
            </a:r>
            <a:r>
              <a:rPr lang="en-GB" sz="2400" b="1" dirty="0" err="1"/>
              <a:t>h</a:t>
            </a:r>
            <a:r>
              <a:rPr lang="en-GB" sz="2400" b="1" baseline="-25000" dirty="0" err="1"/>
              <a:t>F</a:t>
            </a:r>
            <a:r>
              <a:rPr lang="en-GB" sz="2400" b="1" dirty="0"/>
              <a:t>     </a:t>
            </a:r>
            <a:r>
              <a:rPr lang="en-GB" sz="2400" b="1" dirty="0" err="1"/>
              <a:t>h</a:t>
            </a:r>
            <a:r>
              <a:rPr lang="en-GB" sz="2400" b="1" baseline="-25000" dirty="0" err="1"/>
              <a:t>B</a:t>
            </a:r>
            <a:endParaRPr lang="en-GB" sz="2400" b="1" dirty="0"/>
          </a:p>
        </p:txBody>
      </p:sp>
      <p:sp>
        <p:nvSpPr>
          <p:cNvPr id="35851" name="Line 11"/>
          <p:cNvSpPr>
            <a:spLocks noChangeShapeType="1"/>
          </p:cNvSpPr>
          <p:nvPr/>
        </p:nvSpPr>
        <p:spPr bwMode="auto">
          <a:xfrm>
            <a:off x="1082675" y="4276725"/>
            <a:ext cx="2193182" cy="2176612"/>
          </a:xfrm>
          <a:prstGeom prst="line">
            <a:avLst/>
          </a:prstGeom>
          <a:noFill/>
          <a:ln w="38100">
            <a:solidFill>
              <a:schemeClr val="tx1"/>
            </a:solidFill>
            <a:round/>
            <a:headEnd/>
            <a:tailEnd/>
          </a:ln>
          <a:effectLst/>
        </p:spPr>
        <p:txBody>
          <a:bodyPr wrap="none" anchor="ctr"/>
          <a:lstStyle/>
          <a:p>
            <a:endParaRPr lang="en-US"/>
          </a:p>
        </p:txBody>
      </p:sp>
      <p:sp>
        <p:nvSpPr>
          <p:cNvPr id="35852" name="Arc 12"/>
          <p:cNvSpPr>
            <a:spLocks/>
          </p:cNvSpPr>
          <p:nvPr/>
        </p:nvSpPr>
        <p:spPr bwMode="auto">
          <a:xfrm>
            <a:off x="1220788" y="3819525"/>
            <a:ext cx="1768475" cy="1447800"/>
          </a:xfrm>
          <a:custGeom>
            <a:avLst/>
            <a:gdLst>
              <a:gd name="G0" fmla="+- 21152 0 0"/>
              <a:gd name="G1" fmla="+- 0 0 0"/>
              <a:gd name="G2" fmla="+- 21600 0 0"/>
              <a:gd name="T0" fmla="*/ 13736 w 21152"/>
              <a:gd name="T1" fmla="*/ 20287 h 20287"/>
              <a:gd name="T2" fmla="*/ 0 w 21152"/>
              <a:gd name="T3" fmla="*/ 4378 h 20287"/>
              <a:gd name="T4" fmla="*/ 21152 w 21152"/>
              <a:gd name="T5" fmla="*/ 0 h 20287"/>
            </a:gdLst>
            <a:ahLst/>
            <a:cxnLst>
              <a:cxn ang="0">
                <a:pos x="T0" y="T1"/>
              </a:cxn>
              <a:cxn ang="0">
                <a:pos x="T2" y="T3"/>
              </a:cxn>
              <a:cxn ang="0">
                <a:pos x="T4" y="T5"/>
              </a:cxn>
            </a:cxnLst>
            <a:rect l="0" t="0" r="r" b="b"/>
            <a:pathLst>
              <a:path w="21152" h="20287" fill="none" extrusionOk="0">
                <a:moveTo>
                  <a:pt x="13735" y="20287"/>
                </a:moveTo>
                <a:cubicBezTo>
                  <a:pt x="6712" y="17719"/>
                  <a:pt x="1516" y="11701"/>
                  <a:pt x="0" y="4377"/>
                </a:cubicBezTo>
              </a:path>
              <a:path w="21152" h="20287" stroke="0" extrusionOk="0">
                <a:moveTo>
                  <a:pt x="13735" y="20287"/>
                </a:moveTo>
                <a:cubicBezTo>
                  <a:pt x="6712" y="17719"/>
                  <a:pt x="1516" y="11701"/>
                  <a:pt x="0" y="4377"/>
                </a:cubicBezTo>
                <a:lnTo>
                  <a:pt x="21152" y="0"/>
                </a:lnTo>
                <a:close/>
              </a:path>
            </a:pathLst>
          </a:custGeom>
          <a:noFill/>
          <a:ln w="38100">
            <a:solidFill>
              <a:schemeClr val="tx1"/>
            </a:solidFill>
            <a:round/>
            <a:headEnd/>
            <a:tailEnd/>
          </a:ln>
          <a:effectLst/>
        </p:spPr>
        <p:txBody>
          <a:bodyPr wrap="none" anchor="ctr"/>
          <a:lstStyle/>
          <a:p>
            <a:endParaRPr lang="en-US"/>
          </a:p>
        </p:txBody>
      </p:sp>
      <p:sp>
        <p:nvSpPr>
          <p:cNvPr id="35853" name="Line 13"/>
          <p:cNvSpPr>
            <a:spLocks noChangeShapeType="1"/>
          </p:cNvSpPr>
          <p:nvPr/>
        </p:nvSpPr>
        <p:spPr bwMode="auto">
          <a:xfrm>
            <a:off x="1600200" y="4775200"/>
            <a:ext cx="1588" cy="1600200"/>
          </a:xfrm>
          <a:prstGeom prst="line">
            <a:avLst/>
          </a:prstGeom>
          <a:noFill/>
          <a:ln w="9525">
            <a:solidFill>
              <a:schemeClr val="tx1"/>
            </a:solidFill>
            <a:round/>
            <a:headEnd/>
            <a:tailEnd/>
          </a:ln>
          <a:effectLst/>
        </p:spPr>
        <p:txBody>
          <a:bodyPr wrap="none" anchor="ctr"/>
          <a:lstStyle/>
          <a:p>
            <a:endParaRPr lang="en-US"/>
          </a:p>
        </p:txBody>
      </p:sp>
      <p:sp>
        <p:nvSpPr>
          <p:cNvPr id="35854" name="Text Box 14"/>
          <p:cNvSpPr txBox="1">
            <a:spLocks noChangeArrowheads="1"/>
          </p:cNvSpPr>
          <p:nvPr/>
        </p:nvSpPr>
        <p:spPr bwMode="auto">
          <a:xfrm>
            <a:off x="1600200" y="4394200"/>
            <a:ext cx="387350" cy="457200"/>
          </a:xfrm>
          <a:prstGeom prst="rect">
            <a:avLst/>
          </a:prstGeom>
          <a:noFill/>
          <a:ln w="9525">
            <a:noFill/>
            <a:miter lim="800000"/>
            <a:headEnd/>
            <a:tailEnd/>
          </a:ln>
          <a:effectLst/>
        </p:spPr>
        <p:txBody>
          <a:bodyPr wrap="none">
            <a:spAutoFit/>
          </a:bodyPr>
          <a:lstStyle/>
          <a:p>
            <a:r>
              <a:rPr lang="en-GB" sz="2400" b="1"/>
              <a:t>A</a:t>
            </a:r>
          </a:p>
        </p:txBody>
      </p:sp>
      <p:sp>
        <p:nvSpPr>
          <p:cNvPr id="35855" name="Line 15"/>
          <p:cNvSpPr>
            <a:spLocks noChangeShapeType="1"/>
          </p:cNvSpPr>
          <p:nvPr/>
        </p:nvSpPr>
        <p:spPr bwMode="auto">
          <a:xfrm>
            <a:off x="1115616" y="2996952"/>
            <a:ext cx="3528392" cy="3456384"/>
          </a:xfrm>
          <a:prstGeom prst="line">
            <a:avLst/>
          </a:prstGeom>
          <a:noFill/>
          <a:ln w="38100">
            <a:solidFill>
              <a:schemeClr val="tx1"/>
            </a:solidFill>
            <a:round/>
            <a:headEnd/>
            <a:tailEnd/>
          </a:ln>
          <a:effectLst/>
        </p:spPr>
        <p:txBody>
          <a:bodyPr wrap="none" anchor="ctr"/>
          <a:lstStyle/>
          <a:p>
            <a:endParaRPr lang="en-US"/>
          </a:p>
        </p:txBody>
      </p:sp>
      <p:sp>
        <p:nvSpPr>
          <p:cNvPr id="35856" name="Arc 16"/>
          <p:cNvSpPr>
            <a:spLocks/>
          </p:cNvSpPr>
          <p:nvPr/>
        </p:nvSpPr>
        <p:spPr bwMode="auto">
          <a:xfrm>
            <a:off x="1979712" y="3660522"/>
            <a:ext cx="1684337" cy="754062"/>
          </a:xfrm>
          <a:custGeom>
            <a:avLst/>
            <a:gdLst>
              <a:gd name="G0" fmla="+- 21579 0 0"/>
              <a:gd name="G1" fmla="+- 0 0 0"/>
              <a:gd name="G2" fmla="+- 21600 0 0"/>
              <a:gd name="T0" fmla="*/ 14630 w 21579"/>
              <a:gd name="T1" fmla="*/ 20452 h 20452"/>
              <a:gd name="T2" fmla="*/ 0 w 21579"/>
              <a:gd name="T3" fmla="*/ 954 h 20452"/>
              <a:gd name="T4" fmla="*/ 21579 w 21579"/>
              <a:gd name="T5" fmla="*/ 0 h 20452"/>
            </a:gdLst>
            <a:ahLst/>
            <a:cxnLst>
              <a:cxn ang="0">
                <a:pos x="T0" y="T1"/>
              </a:cxn>
              <a:cxn ang="0">
                <a:pos x="T2" y="T3"/>
              </a:cxn>
              <a:cxn ang="0">
                <a:pos x="T4" y="T5"/>
              </a:cxn>
            </a:cxnLst>
            <a:rect l="0" t="0" r="r" b="b"/>
            <a:pathLst>
              <a:path w="21579" h="20452" fill="none" extrusionOk="0">
                <a:moveTo>
                  <a:pt x="14630" y="20451"/>
                </a:moveTo>
                <a:cubicBezTo>
                  <a:pt x="6201" y="17587"/>
                  <a:pt x="393" y="9846"/>
                  <a:pt x="0" y="953"/>
                </a:cubicBezTo>
              </a:path>
              <a:path w="21579" h="20452" stroke="0" extrusionOk="0">
                <a:moveTo>
                  <a:pt x="14630" y="20451"/>
                </a:moveTo>
                <a:cubicBezTo>
                  <a:pt x="6201" y="17587"/>
                  <a:pt x="393" y="9846"/>
                  <a:pt x="0" y="953"/>
                </a:cubicBezTo>
                <a:lnTo>
                  <a:pt x="21579" y="0"/>
                </a:lnTo>
                <a:close/>
              </a:path>
            </a:pathLst>
          </a:custGeom>
          <a:noFill/>
          <a:ln w="38100">
            <a:solidFill>
              <a:schemeClr val="tx1"/>
            </a:solidFill>
            <a:round/>
            <a:headEnd/>
            <a:tailEnd/>
          </a:ln>
          <a:effectLst/>
        </p:spPr>
        <p:txBody>
          <a:bodyPr wrap="none" anchor="ctr"/>
          <a:lstStyle/>
          <a:p>
            <a:endParaRPr lang="en-US"/>
          </a:p>
        </p:txBody>
      </p:sp>
      <p:sp>
        <p:nvSpPr>
          <p:cNvPr id="35857" name="Line 17"/>
          <p:cNvSpPr>
            <a:spLocks noChangeShapeType="1"/>
          </p:cNvSpPr>
          <p:nvPr/>
        </p:nvSpPr>
        <p:spPr bwMode="auto">
          <a:xfrm>
            <a:off x="2057400" y="4013200"/>
            <a:ext cx="1588" cy="2457450"/>
          </a:xfrm>
          <a:prstGeom prst="line">
            <a:avLst/>
          </a:prstGeom>
          <a:noFill/>
          <a:ln w="9525">
            <a:solidFill>
              <a:schemeClr val="tx1"/>
            </a:solidFill>
            <a:round/>
            <a:headEnd/>
            <a:tailEnd/>
          </a:ln>
          <a:effectLst/>
        </p:spPr>
        <p:txBody>
          <a:bodyPr wrap="none" anchor="ctr"/>
          <a:lstStyle/>
          <a:p>
            <a:endParaRPr lang="en-US"/>
          </a:p>
        </p:txBody>
      </p:sp>
      <p:sp>
        <p:nvSpPr>
          <p:cNvPr id="35858" name="Text Box 18"/>
          <p:cNvSpPr txBox="1">
            <a:spLocks noChangeArrowheads="1"/>
          </p:cNvSpPr>
          <p:nvPr/>
        </p:nvSpPr>
        <p:spPr bwMode="auto">
          <a:xfrm>
            <a:off x="1858506" y="3539212"/>
            <a:ext cx="488950" cy="823913"/>
          </a:xfrm>
          <a:prstGeom prst="rect">
            <a:avLst/>
          </a:prstGeom>
          <a:noFill/>
          <a:ln w="9525">
            <a:noFill/>
            <a:miter lim="800000"/>
            <a:headEnd/>
            <a:tailEnd/>
          </a:ln>
          <a:effectLst/>
        </p:spPr>
        <p:txBody>
          <a:bodyPr wrap="none">
            <a:spAutoFit/>
          </a:bodyPr>
          <a:lstStyle/>
          <a:p>
            <a:r>
              <a:rPr lang="en-GB" sz="4800" b="1" dirty="0"/>
              <a:t>•</a:t>
            </a:r>
          </a:p>
        </p:txBody>
      </p:sp>
      <p:sp>
        <p:nvSpPr>
          <p:cNvPr id="35859" name="Rectangle 19"/>
          <p:cNvSpPr>
            <a:spLocks noChangeArrowheads="1"/>
          </p:cNvSpPr>
          <p:nvPr/>
        </p:nvSpPr>
        <p:spPr bwMode="auto">
          <a:xfrm>
            <a:off x="2209800" y="3708400"/>
            <a:ext cx="336550" cy="457200"/>
          </a:xfrm>
          <a:prstGeom prst="rect">
            <a:avLst/>
          </a:prstGeom>
          <a:noFill/>
          <a:ln w="9525">
            <a:noFill/>
            <a:miter lim="800000"/>
            <a:headEnd/>
            <a:tailEnd/>
          </a:ln>
          <a:effectLst/>
        </p:spPr>
        <p:txBody>
          <a:bodyPr wrap="none">
            <a:spAutoFit/>
          </a:bodyPr>
          <a:lstStyle/>
          <a:p>
            <a:r>
              <a:rPr lang="en-GB" sz="2400" b="1"/>
              <a:t>B</a:t>
            </a:r>
            <a:endParaRPr lang="en-US" sz="2400" b="1"/>
          </a:p>
        </p:txBody>
      </p:sp>
      <p:sp>
        <p:nvSpPr>
          <p:cNvPr id="35860" name="Line 20"/>
          <p:cNvSpPr>
            <a:spLocks noChangeShapeType="1"/>
          </p:cNvSpPr>
          <p:nvPr/>
        </p:nvSpPr>
        <p:spPr bwMode="auto">
          <a:xfrm>
            <a:off x="1066800" y="1727200"/>
            <a:ext cx="4729336" cy="4726136"/>
          </a:xfrm>
          <a:prstGeom prst="line">
            <a:avLst/>
          </a:prstGeom>
          <a:noFill/>
          <a:ln w="38100">
            <a:solidFill>
              <a:schemeClr val="tx1"/>
            </a:solidFill>
            <a:round/>
            <a:headEnd/>
            <a:tailEnd/>
          </a:ln>
          <a:effectLst/>
        </p:spPr>
        <p:txBody>
          <a:bodyPr wrap="none" anchor="ctr"/>
          <a:lstStyle/>
          <a:p>
            <a:endParaRPr lang="en-US"/>
          </a:p>
        </p:txBody>
      </p:sp>
      <p:sp>
        <p:nvSpPr>
          <p:cNvPr id="35861" name="Arc 21"/>
          <p:cNvSpPr>
            <a:spLocks/>
          </p:cNvSpPr>
          <p:nvPr/>
        </p:nvSpPr>
        <p:spPr bwMode="auto">
          <a:xfrm>
            <a:off x="2438400" y="2489200"/>
            <a:ext cx="1643063" cy="1317625"/>
          </a:xfrm>
          <a:custGeom>
            <a:avLst/>
            <a:gdLst>
              <a:gd name="G0" fmla="+- 21158 0 0"/>
              <a:gd name="G1" fmla="+- 0 0 0"/>
              <a:gd name="G2" fmla="+- 21600 0 0"/>
              <a:gd name="T0" fmla="*/ 15117 w 21158"/>
              <a:gd name="T1" fmla="*/ 20738 h 20738"/>
              <a:gd name="T2" fmla="*/ 0 w 21158"/>
              <a:gd name="T3" fmla="*/ 4345 h 20738"/>
              <a:gd name="T4" fmla="*/ 21158 w 21158"/>
              <a:gd name="T5" fmla="*/ 0 h 20738"/>
            </a:gdLst>
            <a:ahLst/>
            <a:cxnLst>
              <a:cxn ang="0">
                <a:pos x="T0" y="T1"/>
              </a:cxn>
              <a:cxn ang="0">
                <a:pos x="T2" y="T3"/>
              </a:cxn>
              <a:cxn ang="0">
                <a:pos x="T4" y="T5"/>
              </a:cxn>
            </a:cxnLst>
            <a:rect l="0" t="0" r="r" b="b"/>
            <a:pathLst>
              <a:path w="21158" h="20738" fill="none" extrusionOk="0">
                <a:moveTo>
                  <a:pt x="15116" y="20738"/>
                </a:moveTo>
                <a:cubicBezTo>
                  <a:pt x="7428" y="18498"/>
                  <a:pt x="1610" y="12189"/>
                  <a:pt x="-1" y="4345"/>
                </a:cubicBezTo>
              </a:path>
              <a:path w="21158" h="20738" stroke="0" extrusionOk="0">
                <a:moveTo>
                  <a:pt x="15116" y="20738"/>
                </a:moveTo>
                <a:cubicBezTo>
                  <a:pt x="7428" y="18498"/>
                  <a:pt x="1610" y="12189"/>
                  <a:pt x="-1" y="4345"/>
                </a:cubicBezTo>
                <a:lnTo>
                  <a:pt x="21158" y="0"/>
                </a:lnTo>
                <a:close/>
              </a:path>
            </a:pathLst>
          </a:custGeom>
          <a:noFill/>
          <a:ln w="38100">
            <a:solidFill>
              <a:schemeClr val="tx1"/>
            </a:solidFill>
            <a:round/>
            <a:headEnd/>
            <a:tailEnd/>
          </a:ln>
          <a:effectLst/>
        </p:spPr>
        <p:txBody>
          <a:bodyPr wrap="none" anchor="ctr"/>
          <a:lstStyle/>
          <a:p>
            <a:endParaRPr lang="en-US"/>
          </a:p>
        </p:txBody>
      </p:sp>
      <p:sp>
        <p:nvSpPr>
          <p:cNvPr id="35862" name="Text Box 22"/>
          <p:cNvSpPr txBox="1">
            <a:spLocks noChangeArrowheads="1"/>
          </p:cNvSpPr>
          <p:nvPr/>
        </p:nvSpPr>
        <p:spPr bwMode="auto">
          <a:xfrm>
            <a:off x="3200400" y="3175000"/>
            <a:ext cx="354013" cy="457200"/>
          </a:xfrm>
          <a:prstGeom prst="rect">
            <a:avLst/>
          </a:prstGeom>
          <a:noFill/>
          <a:ln w="9525">
            <a:noFill/>
            <a:miter lim="800000"/>
            <a:headEnd/>
            <a:tailEnd/>
          </a:ln>
          <a:effectLst/>
        </p:spPr>
        <p:txBody>
          <a:bodyPr wrap="none">
            <a:spAutoFit/>
          </a:bodyPr>
          <a:lstStyle/>
          <a:p>
            <a:r>
              <a:rPr lang="en-GB" sz="2400" b="1"/>
              <a:t>C</a:t>
            </a:r>
          </a:p>
        </p:txBody>
      </p:sp>
      <p:sp>
        <p:nvSpPr>
          <p:cNvPr id="35863" name="Line 23"/>
          <p:cNvSpPr>
            <a:spLocks noChangeShapeType="1"/>
          </p:cNvSpPr>
          <p:nvPr/>
        </p:nvSpPr>
        <p:spPr bwMode="auto">
          <a:xfrm flipV="1">
            <a:off x="2819400" y="2573338"/>
            <a:ext cx="1247775" cy="677862"/>
          </a:xfrm>
          <a:prstGeom prst="line">
            <a:avLst/>
          </a:prstGeom>
          <a:noFill/>
          <a:ln w="9525">
            <a:solidFill>
              <a:schemeClr val="tx1"/>
            </a:solidFill>
            <a:round/>
            <a:headEnd/>
            <a:tailEnd type="triangle" w="med" len="med"/>
          </a:ln>
          <a:effectLst/>
        </p:spPr>
        <p:txBody>
          <a:bodyPr wrap="none" anchor="ctr"/>
          <a:lstStyle/>
          <a:p>
            <a:endParaRPr lang="en-US"/>
          </a:p>
        </p:txBody>
      </p:sp>
      <p:sp>
        <p:nvSpPr>
          <p:cNvPr id="35864" name="Text Box 24"/>
          <p:cNvSpPr txBox="1">
            <a:spLocks noChangeArrowheads="1"/>
          </p:cNvSpPr>
          <p:nvPr/>
        </p:nvSpPr>
        <p:spPr bwMode="auto">
          <a:xfrm>
            <a:off x="3995738" y="2212975"/>
            <a:ext cx="3429000" cy="457200"/>
          </a:xfrm>
          <a:prstGeom prst="rect">
            <a:avLst/>
          </a:prstGeom>
          <a:noFill/>
          <a:ln w="9525">
            <a:noFill/>
            <a:miter lim="800000"/>
            <a:headEnd/>
            <a:tailEnd/>
          </a:ln>
          <a:effectLst/>
        </p:spPr>
        <p:txBody>
          <a:bodyPr wrap="none">
            <a:spAutoFit/>
          </a:bodyPr>
          <a:lstStyle/>
          <a:p>
            <a:r>
              <a:rPr lang="el-GR" sz="2400"/>
              <a:t>Προτιμώμενη κατεύθυνση</a:t>
            </a:r>
            <a:r>
              <a:rPr lang="el-GR"/>
              <a:t> </a:t>
            </a:r>
            <a:endParaRPr lang="en-GB"/>
          </a:p>
        </p:txBody>
      </p:sp>
      <p:sp>
        <p:nvSpPr>
          <p:cNvPr id="35865" name="Line 25"/>
          <p:cNvSpPr>
            <a:spLocks noChangeShapeType="1"/>
          </p:cNvSpPr>
          <p:nvPr/>
        </p:nvSpPr>
        <p:spPr bwMode="auto">
          <a:xfrm flipH="1">
            <a:off x="2743200" y="3327400"/>
            <a:ext cx="0" cy="3124200"/>
          </a:xfrm>
          <a:prstGeom prst="line">
            <a:avLst/>
          </a:prstGeom>
          <a:noFill/>
          <a:ln w="9525">
            <a:solidFill>
              <a:schemeClr val="tx1"/>
            </a:solidFill>
            <a:round/>
            <a:headEnd/>
            <a:tailEnd/>
          </a:ln>
          <a:effectLst/>
        </p:spPr>
        <p:txBody>
          <a:bodyPr wrap="none" anchor="ctr"/>
          <a:lstStyle/>
          <a:p>
            <a:endParaRPr lang="en-US"/>
          </a:p>
        </p:txBody>
      </p:sp>
      <p:sp>
        <p:nvSpPr>
          <p:cNvPr id="35866" name="Text Box 26"/>
          <p:cNvSpPr txBox="1">
            <a:spLocks noChangeArrowheads="1"/>
          </p:cNvSpPr>
          <p:nvPr/>
        </p:nvSpPr>
        <p:spPr bwMode="auto">
          <a:xfrm>
            <a:off x="2590800" y="2946400"/>
            <a:ext cx="488950" cy="823913"/>
          </a:xfrm>
          <a:prstGeom prst="rect">
            <a:avLst/>
          </a:prstGeom>
          <a:noFill/>
          <a:ln w="9525">
            <a:noFill/>
            <a:miter lim="800000"/>
            <a:headEnd/>
            <a:tailEnd/>
          </a:ln>
          <a:effectLst/>
        </p:spPr>
        <p:txBody>
          <a:bodyPr wrap="none">
            <a:spAutoFit/>
          </a:bodyPr>
          <a:lstStyle/>
          <a:p>
            <a:r>
              <a:rPr lang="en-GB" sz="4800" b="1"/>
              <a:t>•</a:t>
            </a:r>
          </a:p>
        </p:txBody>
      </p:sp>
      <p:sp>
        <p:nvSpPr>
          <p:cNvPr id="35867" name="Line 27"/>
          <p:cNvSpPr>
            <a:spLocks noChangeShapeType="1"/>
          </p:cNvSpPr>
          <p:nvPr/>
        </p:nvSpPr>
        <p:spPr bwMode="auto">
          <a:xfrm>
            <a:off x="1066800" y="4318000"/>
            <a:ext cx="1705000" cy="47104"/>
          </a:xfrm>
          <a:prstGeom prst="line">
            <a:avLst/>
          </a:prstGeom>
          <a:noFill/>
          <a:ln w="38100">
            <a:solidFill>
              <a:schemeClr val="tx1"/>
            </a:solidFill>
            <a:round/>
            <a:headEnd/>
            <a:tailEnd/>
          </a:ln>
          <a:effectLst/>
        </p:spPr>
        <p:txBody>
          <a:bodyPr wrap="none" anchor="ctr"/>
          <a:lstStyle/>
          <a:p>
            <a:endParaRPr lang="en-US"/>
          </a:p>
        </p:txBody>
      </p:sp>
      <p:sp>
        <p:nvSpPr>
          <p:cNvPr id="35869" name="Rectangle 29"/>
          <p:cNvSpPr>
            <a:spLocks noChangeArrowheads="1"/>
          </p:cNvSpPr>
          <p:nvPr/>
        </p:nvSpPr>
        <p:spPr bwMode="auto">
          <a:xfrm>
            <a:off x="609600" y="4089400"/>
            <a:ext cx="252413" cy="457200"/>
          </a:xfrm>
          <a:prstGeom prst="rect">
            <a:avLst/>
          </a:prstGeom>
          <a:noFill/>
          <a:ln w="9525">
            <a:noFill/>
            <a:miter lim="800000"/>
            <a:headEnd/>
            <a:tailEnd/>
          </a:ln>
          <a:effectLst/>
        </p:spPr>
        <p:txBody>
          <a:bodyPr wrap="none">
            <a:spAutoFit/>
          </a:bodyPr>
          <a:lstStyle/>
          <a:p>
            <a:r>
              <a:rPr lang="en-GB" sz="2400" b="1"/>
              <a:t>I</a:t>
            </a:r>
            <a:endParaRPr lang="en-US" sz="2400" b="1"/>
          </a:p>
        </p:txBody>
      </p:sp>
      <p:sp>
        <p:nvSpPr>
          <p:cNvPr id="35870" name="Rectangle 30"/>
          <p:cNvSpPr>
            <a:spLocks noChangeArrowheads="1"/>
          </p:cNvSpPr>
          <p:nvPr/>
        </p:nvSpPr>
        <p:spPr bwMode="auto">
          <a:xfrm>
            <a:off x="2569378" y="3927574"/>
            <a:ext cx="488950" cy="823913"/>
          </a:xfrm>
          <a:prstGeom prst="rect">
            <a:avLst/>
          </a:prstGeom>
          <a:noFill/>
          <a:ln w="9525">
            <a:noFill/>
            <a:miter lim="800000"/>
            <a:headEnd/>
            <a:tailEnd/>
          </a:ln>
          <a:effectLst/>
        </p:spPr>
        <p:txBody>
          <a:bodyPr wrap="none">
            <a:spAutoFit/>
          </a:bodyPr>
          <a:lstStyle/>
          <a:p>
            <a:r>
              <a:rPr lang="en-GB" sz="4800" b="1" dirty="0"/>
              <a:t>•</a:t>
            </a:r>
            <a:endParaRPr lang="en-US" sz="4800" b="1" dirty="0"/>
          </a:p>
        </p:txBody>
      </p:sp>
      <p:sp>
        <p:nvSpPr>
          <p:cNvPr id="35871" name="Rectangle 31"/>
          <p:cNvSpPr>
            <a:spLocks noChangeArrowheads="1"/>
          </p:cNvSpPr>
          <p:nvPr/>
        </p:nvSpPr>
        <p:spPr bwMode="auto">
          <a:xfrm>
            <a:off x="2843808" y="3933056"/>
            <a:ext cx="533400" cy="457200"/>
          </a:xfrm>
          <a:prstGeom prst="rect">
            <a:avLst/>
          </a:prstGeom>
          <a:noFill/>
          <a:ln w="9525">
            <a:noFill/>
            <a:miter lim="800000"/>
            <a:headEnd/>
            <a:tailEnd/>
          </a:ln>
          <a:effectLst/>
        </p:spPr>
        <p:txBody>
          <a:bodyPr>
            <a:spAutoFit/>
          </a:bodyPr>
          <a:lstStyle/>
          <a:p>
            <a:r>
              <a:rPr lang="en-GB" sz="2400" b="1" dirty="0"/>
              <a:t>D</a:t>
            </a:r>
            <a:endParaRPr lang="en-US" b="1" dirty="0"/>
          </a:p>
        </p:txBody>
      </p:sp>
      <p:sp>
        <p:nvSpPr>
          <p:cNvPr id="35872" name="Text Box 32"/>
          <p:cNvSpPr txBox="1">
            <a:spLocks noChangeArrowheads="1"/>
          </p:cNvSpPr>
          <p:nvPr/>
        </p:nvSpPr>
        <p:spPr bwMode="auto">
          <a:xfrm>
            <a:off x="1371600" y="1752600"/>
            <a:ext cx="3371850" cy="457200"/>
          </a:xfrm>
          <a:prstGeom prst="rect">
            <a:avLst/>
          </a:prstGeom>
          <a:noFill/>
          <a:ln w="9525">
            <a:noFill/>
            <a:miter lim="800000"/>
            <a:headEnd/>
            <a:tailEnd/>
          </a:ln>
          <a:effectLst/>
        </p:spPr>
        <p:txBody>
          <a:bodyPr wrap="none">
            <a:spAutoFit/>
          </a:bodyPr>
          <a:lstStyle/>
          <a:p>
            <a:r>
              <a:rPr lang="el-GR" sz="2400">
                <a:ea typeface="Arial Unicode MS" pitchFamily="34" charset="-128"/>
                <a:cs typeface="Arial Unicode MS" pitchFamily="34" charset="-128"/>
              </a:rPr>
              <a:t>Σύνθετα αγαθά, μονάδες</a:t>
            </a:r>
            <a:endParaRPr lang="en-GB" sz="2400">
              <a:ea typeface="Arial Unicode MS" pitchFamily="34" charset="-128"/>
              <a:cs typeface="Arial Unicode MS" pitchFamily="34" charset="-128"/>
            </a:endParaRPr>
          </a:p>
        </p:txBody>
      </p:sp>
      <p:sp>
        <p:nvSpPr>
          <p:cNvPr id="35873" name="Text Box 33"/>
          <p:cNvSpPr txBox="1">
            <a:spLocks noChangeArrowheads="1"/>
          </p:cNvSpPr>
          <p:nvPr/>
        </p:nvSpPr>
        <p:spPr bwMode="auto">
          <a:xfrm>
            <a:off x="914400" y="609600"/>
            <a:ext cx="7543800" cy="822325"/>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Κουπ</a:t>
            </a:r>
            <a:r>
              <a:rPr lang="el-GR" altLang="ja-JP" sz="2400">
                <a:solidFill>
                  <a:schemeClr val="bg1"/>
                </a:solidFill>
                <a:ea typeface="Arial Unicode MS" pitchFamily="34" charset="-128"/>
                <a:cs typeface="Arial Unicode MS" pitchFamily="34" charset="-128"/>
              </a:rPr>
              <a:t>όνια στέγασης και επιδοτήσεις εισοδήματος</a:t>
            </a:r>
            <a:r>
              <a:rPr lang="el-GR" sz="2400">
                <a:solidFill>
                  <a:schemeClr val="bg1"/>
                </a:solidFill>
              </a:rPr>
              <a:t>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4EE5CF2-6AD7-410A-B402-B540940271D1}" type="slidenum">
              <a:rPr lang="en-US"/>
              <a:pPr/>
              <a:t>36</a:t>
            </a:fld>
            <a:endParaRPr lang="en-US"/>
          </a:p>
        </p:txBody>
      </p:sp>
      <p:sp>
        <p:nvSpPr>
          <p:cNvPr id="36875" name="Line 11"/>
          <p:cNvSpPr>
            <a:spLocks noChangeShapeType="1"/>
          </p:cNvSpPr>
          <p:nvPr/>
        </p:nvSpPr>
        <p:spPr bwMode="auto">
          <a:xfrm flipV="1">
            <a:off x="684213" y="6383338"/>
            <a:ext cx="5543550" cy="3175"/>
          </a:xfrm>
          <a:prstGeom prst="line">
            <a:avLst/>
          </a:prstGeom>
          <a:noFill/>
          <a:ln w="57150">
            <a:solidFill>
              <a:schemeClr val="tx1"/>
            </a:solidFill>
            <a:round/>
            <a:headEnd/>
            <a:tailEnd type="triangle" w="med" len="med"/>
          </a:ln>
          <a:effectLst/>
        </p:spPr>
        <p:txBody>
          <a:bodyPr wrap="none" anchor="ctr"/>
          <a:lstStyle/>
          <a:p>
            <a:endParaRPr lang="en-US"/>
          </a:p>
        </p:txBody>
      </p:sp>
      <p:sp>
        <p:nvSpPr>
          <p:cNvPr id="36876" name="Line 12"/>
          <p:cNvSpPr>
            <a:spLocks noChangeShapeType="1"/>
          </p:cNvSpPr>
          <p:nvPr/>
        </p:nvSpPr>
        <p:spPr bwMode="auto">
          <a:xfrm flipV="1">
            <a:off x="684213" y="1752600"/>
            <a:ext cx="0" cy="4633913"/>
          </a:xfrm>
          <a:prstGeom prst="line">
            <a:avLst/>
          </a:prstGeom>
          <a:noFill/>
          <a:ln w="57150">
            <a:solidFill>
              <a:schemeClr val="tx1"/>
            </a:solidFill>
            <a:round/>
            <a:headEnd/>
            <a:tailEnd type="triangle" w="med" len="med"/>
          </a:ln>
          <a:effectLst/>
        </p:spPr>
        <p:txBody>
          <a:bodyPr wrap="none" anchor="ctr"/>
          <a:lstStyle/>
          <a:p>
            <a:endParaRPr lang="en-US"/>
          </a:p>
        </p:txBody>
      </p:sp>
      <p:sp>
        <p:nvSpPr>
          <p:cNvPr id="36877" name="Text Box 13"/>
          <p:cNvSpPr txBox="1">
            <a:spLocks noChangeArrowheads="1"/>
          </p:cNvSpPr>
          <p:nvPr/>
        </p:nvSpPr>
        <p:spPr bwMode="auto">
          <a:xfrm>
            <a:off x="6254750" y="5638800"/>
            <a:ext cx="2012089" cy="1200329"/>
          </a:xfrm>
          <a:prstGeom prst="rect">
            <a:avLst/>
          </a:prstGeom>
          <a:noFill/>
          <a:ln w="9525">
            <a:noFill/>
            <a:miter lim="800000"/>
            <a:headEnd/>
            <a:tailEnd/>
          </a:ln>
          <a:effectLst/>
        </p:spPr>
        <p:txBody>
          <a:bodyPr wrap="none">
            <a:spAutoFit/>
          </a:bodyPr>
          <a:lstStyle/>
          <a:p>
            <a:r>
              <a:rPr lang="en-GB" sz="2400" dirty="0"/>
              <a:t>C</a:t>
            </a:r>
            <a:r>
              <a:rPr lang="en-GB" sz="2400" baseline="-25000" dirty="0"/>
              <a:t>1</a:t>
            </a:r>
            <a:r>
              <a:rPr lang="en-GB" sz="2400" dirty="0"/>
              <a:t>, </a:t>
            </a:r>
            <a:r>
              <a:rPr lang="el-GR" sz="2400" dirty="0"/>
              <a:t>δαπάνη</a:t>
            </a:r>
          </a:p>
          <a:p>
            <a:r>
              <a:rPr lang="el-GR" sz="2400" dirty="0"/>
              <a:t>τρέχοντος</a:t>
            </a:r>
            <a:br>
              <a:rPr lang="el-GR" sz="2400" dirty="0"/>
            </a:br>
            <a:r>
              <a:rPr lang="el-GR" sz="2400" dirty="0"/>
              <a:t>έτους </a:t>
            </a:r>
            <a:r>
              <a:rPr lang="el-GR" sz="2400" dirty="0" smtClean="0"/>
              <a:t>(ευρώ) </a:t>
            </a:r>
            <a:endParaRPr lang="en-GB" sz="2400" dirty="0"/>
          </a:p>
        </p:txBody>
      </p:sp>
      <p:sp>
        <p:nvSpPr>
          <p:cNvPr id="36878" name="Text Box 14"/>
          <p:cNvSpPr txBox="1">
            <a:spLocks noChangeArrowheads="1"/>
          </p:cNvSpPr>
          <p:nvPr/>
        </p:nvSpPr>
        <p:spPr bwMode="auto">
          <a:xfrm>
            <a:off x="914400" y="1676400"/>
            <a:ext cx="5078413" cy="457200"/>
          </a:xfrm>
          <a:prstGeom prst="rect">
            <a:avLst/>
          </a:prstGeom>
          <a:noFill/>
          <a:ln w="9525">
            <a:noFill/>
            <a:miter lim="800000"/>
            <a:headEnd/>
            <a:tailEnd/>
          </a:ln>
          <a:effectLst/>
        </p:spPr>
        <p:txBody>
          <a:bodyPr wrap="none">
            <a:spAutoFit/>
          </a:bodyPr>
          <a:lstStyle/>
          <a:p>
            <a:r>
              <a:rPr lang="en-GB" sz="2400" dirty="0"/>
              <a:t>C</a:t>
            </a:r>
            <a:r>
              <a:rPr lang="en-GB" sz="2400" baseline="-25000" dirty="0"/>
              <a:t>2</a:t>
            </a:r>
            <a:r>
              <a:rPr lang="en-GB" sz="2400" dirty="0"/>
              <a:t>, </a:t>
            </a:r>
            <a:r>
              <a:rPr lang="el-GR" sz="2400" dirty="0"/>
              <a:t>δαπάνη επόμενου έτους </a:t>
            </a:r>
            <a:r>
              <a:rPr lang="el-GR" sz="2400" dirty="0" smtClean="0"/>
              <a:t>(ευρώ)</a:t>
            </a:r>
            <a:r>
              <a:rPr lang="el-GR" dirty="0" smtClean="0"/>
              <a:t> </a:t>
            </a:r>
            <a:endParaRPr lang="en-GB" dirty="0"/>
          </a:p>
        </p:txBody>
      </p:sp>
      <p:sp>
        <p:nvSpPr>
          <p:cNvPr id="36885" name="Text Box 21"/>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Λ</a:t>
            </a:r>
            <a:r>
              <a:rPr lang="el-GR" altLang="ja-JP" sz="2400">
                <a:solidFill>
                  <a:schemeClr val="bg1"/>
                </a:solidFill>
                <a:ea typeface="Arial Unicode MS" pitchFamily="34" charset="-128"/>
                <a:cs typeface="Arial Unicode MS" pitchFamily="34" charset="-128"/>
              </a:rPr>
              <a:t>ήψη και χορήγηση δανείου</a:t>
            </a:r>
            <a:endParaRPr lang="en-US" sz="240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839F9867-E448-4907-B338-F847F2933E86}" type="slidenum">
              <a:rPr lang="en-US"/>
              <a:pPr/>
              <a:t>37</a:t>
            </a:fld>
            <a:endParaRPr lang="en-US"/>
          </a:p>
        </p:txBody>
      </p:sp>
      <p:sp>
        <p:nvSpPr>
          <p:cNvPr id="37931" name="Line 43"/>
          <p:cNvSpPr>
            <a:spLocks noChangeShapeType="1"/>
          </p:cNvSpPr>
          <p:nvPr/>
        </p:nvSpPr>
        <p:spPr bwMode="auto">
          <a:xfrm flipV="1">
            <a:off x="914400" y="6473825"/>
            <a:ext cx="5602288" cy="3175"/>
          </a:xfrm>
          <a:prstGeom prst="line">
            <a:avLst/>
          </a:prstGeom>
          <a:noFill/>
          <a:ln w="57150">
            <a:solidFill>
              <a:schemeClr val="tx1"/>
            </a:solidFill>
            <a:round/>
            <a:headEnd/>
            <a:tailEnd type="triangle" w="med" len="med"/>
          </a:ln>
          <a:effectLst/>
        </p:spPr>
        <p:txBody>
          <a:bodyPr wrap="none" anchor="ctr"/>
          <a:lstStyle/>
          <a:p>
            <a:endParaRPr lang="en-US"/>
          </a:p>
        </p:txBody>
      </p:sp>
      <p:sp>
        <p:nvSpPr>
          <p:cNvPr id="37932" name="Line 44"/>
          <p:cNvSpPr>
            <a:spLocks noChangeShapeType="1"/>
          </p:cNvSpPr>
          <p:nvPr/>
        </p:nvSpPr>
        <p:spPr bwMode="auto">
          <a:xfrm flipV="1">
            <a:off x="914400" y="1828800"/>
            <a:ext cx="0" cy="46482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7935" name="Text Box 47"/>
          <p:cNvSpPr txBox="1">
            <a:spLocks noChangeArrowheads="1"/>
          </p:cNvSpPr>
          <p:nvPr/>
        </p:nvSpPr>
        <p:spPr bwMode="auto">
          <a:xfrm>
            <a:off x="2498725" y="6442075"/>
            <a:ext cx="354013" cy="457200"/>
          </a:xfrm>
          <a:prstGeom prst="rect">
            <a:avLst/>
          </a:prstGeom>
          <a:noFill/>
          <a:ln w="9525">
            <a:noFill/>
            <a:miter lim="800000"/>
            <a:headEnd/>
            <a:tailEnd/>
          </a:ln>
          <a:effectLst/>
        </p:spPr>
        <p:txBody>
          <a:bodyPr wrap="none">
            <a:spAutoFit/>
          </a:bodyPr>
          <a:lstStyle/>
          <a:p>
            <a:r>
              <a:rPr lang="en-GB" sz="2400" b="1"/>
              <a:t>I</a:t>
            </a:r>
            <a:r>
              <a:rPr lang="en-GB" sz="2400" b="1" baseline="-25000"/>
              <a:t>1</a:t>
            </a:r>
            <a:endParaRPr lang="en-GB" sz="2400"/>
          </a:p>
        </p:txBody>
      </p:sp>
      <p:sp>
        <p:nvSpPr>
          <p:cNvPr id="37936" name="Text Box 48"/>
          <p:cNvSpPr txBox="1">
            <a:spLocks noChangeArrowheads="1"/>
          </p:cNvSpPr>
          <p:nvPr/>
        </p:nvSpPr>
        <p:spPr bwMode="auto">
          <a:xfrm>
            <a:off x="517525" y="3622675"/>
            <a:ext cx="354013" cy="457200"/>
          </a:xfrm>
          <a:prstGeom prst="rect">
            <a:avLst/>
          </a:prstGeom>
          <a:noFill/>
          <a:ln w="9525">
            <a:noFill/>
            <a:miter lim="800000"/>
            <a:headEnd/>
            <a:tailEnd/>
          </a:ln>
          <a:effectLst/>
        </p:spPr>
        <p:txBody>
          <a:bodyPr wrap="none">
            <a:spAutoFit/>
          </a:bodyPr>
          <a:lstStyle/>
          <a:p>
            <a:r>
              <a:rPr lang="en-GB" sz="2400" b="1"/>
              <a:t>I</a:t>
            </a:r>
            <a:r>
              <a:rPr lang="en-GB" sz="2400" b="1" baseline="-25000"/>
              <a:t>2</a:t>
            </a:r>
            <a:endParaRPr lang="en-GB" sz="2400" b="1"/>
          </a:p>
        </p:txBody>
      </p:sp>
      <p:sp>
        <p:nvSpPr>
          <p:cNvPr id="37937" name="Text Box 49"/>
          <p:cNvSpPr txBox="1">
            <a:spLocks noChangeArrowheads="1"/>
          </p:cNvSpPr>
          <p:nvPr/>
        </p:nvSpPr>
        <p:spPr bwMode="auto">
          <a:xfrm>
            <a:off x="3565525" y="6442075"/>
            <a:ext cx="557213" cy="457200"/>
          </a:xfrm>
          <a:prstGeom prst="rect">
            <a:avLst/>
          </a:prstGeom>
          <a:noFill/>
          <a:ln w="9525">
            <a:noFill/>
            <a:miter lim="800000"/>
            <a:headEnd/>
            <a:tailEnd/>
          </a:ln>
          <a:effectLst/>
        </p:spPr>
        <p:txBody>
          <a:bodyPr wrap="none">
            <a:spAutoFit/>
          </a:bodyPr>
          <a:lstStyle/>
          <a:p>
            <a:r>
              <a:rPr lang="en-GB" sz="2400" b="1"/>
              <a:t>C</a:t>
            </a:r>
            <a:r>
              <a:rPr lang="en-GB" sz="2400" b="1" baseline="-25000"/>
              <a:t>1B</a:t>
            </a:r>
            <a:endParaRPr lang="en-GB" sz="2400" b="1"/>
          </a:p>
        </p:txBody>
      </p:sp>
      <p:sp>
        <p:nvSpPr>
          <p:cNvPr id="37938" name="Text Box 50"/>
          <p:cNvSpPr txBox="1">
            <a:spLocks noChangeArrowheads="1"/>
          </p:cNvSpPr>
          <p:nvPr/>
        </p:nvSpPr>
        <p:spPr bwMode="auto">
          <a:xfrm>
            <a:off x="288925" y="4537075"/>
            <a:ext cx="557213" cy="457200"/>
          </a:xfrm>
          <a:prstGeom prst="rect">
            <a:avLst/>
          </a:prstGeom>
          <a:noFill/>
          <a:ln w="9525">
            <a:noFill/>
            <a:miter lim="800000"/>
            <a:headEnd/>
            <a:tailEnd/>
          </a:ln>
          <a:effectLst/>
        </p:spPr>
        <p:txBody>
          <a:bodyPr wrap="none">
            <a:spAutoFit/>
          </a:bodyPr>
          <a:lstStyle/>
          <a:p>
            <a:r>
              <a:rPr lang="en-GB" sz="2400" b="1"/>
              <a:t>C</a:t>
            </a:r>
            <a:r>
              <a:rPr lang="en-GB" sz="2400" b="1" baseline="-25000"/>
              <a:t>2B</a:t>
            </a:r>
            <a:endParaRPr lang="en-GB" sz="2400" b="1"/>
          </a:p>
        </p:txBody>
      </p:sp>
      <p:sp>
        <p:nvSpPr>
          <p:cNvPr id="37939" name="Text Box 51"/>
          <p:cNvSpPr txBox="1">
            <a:spLocks noChangeArrowheads="1"/>
          </p:cNvSpPr>
          <p:nvPr/>
        </p:nvSpPr>
        <p:spPr bwMode="auto">
          <a:xfrm>
            <a:off x="4784725" y="6442075"/>
            <a:ext cx="1412875" cy="457200"/>
          </a:xfrm>
          <a:prstGeom prst="rect">
            <a:avLst/>
          </a:prstGeom>
          <a:noFill/>
          <a:ln w="9525">
            <a:noFill/>
            <a:miter lim="800000"/>
            <a:headEnd/>
            <a:tailEnd/>
          </a:ln>
          <a:effectLst/>
        </p:spPr>
        <p:txBody>
          <a:bodyPr wrap="none">
            <a:spAutoFit/>
          </a:bodyPr>
          <a:lstStyle/>
          <a:p>
            <a:r>
              <a:rPr lang="en-GB" sz="2400" b="1"/>
              <a:t>I</a:t>
            </a:r>
            <a:r>
              <a:rPr lang="en-GB" sz="2400" b="1" baseline="-25000"/>
              <a:t>1</a:t>
            </a:r>
            <a:r>
              <a:rPr lang="en-GB" sz="2400" b="1"/>
              <a:t>+I</a:t>
            </a:r>
            <a:r>
              <a:rPr lang="en-GB" sz="2400" b="1" baseline="-25000"/>
              <a:t>2</a:t>
            </a:r>
            <a:r>
              <a:rPr lang="en-GB" sz="2400" b="1"/>
              <a:t>/(1+r)</a:t>
            </a:r>
          </a:p>
        </p:txBody>
      </p:sp>
      <p:sp>
        <p:nvSpPr>
          <p:cNvPr id="37940" name="Text Box 52"/>
          <p:cNvSpPr txBox="1">
            <a:spLocks noChangeArrowheads="1"/>
          </p:cNvSpPr>
          <p:nvPr/>
        </p:nvSpPr>
        <p:spPr bwMode="auto">
          <a:xfrm>
            <a:off x="0" y="1828800"/>
            <a:ext cx="842963" cy="701675"/>
          </a:xfrm>
          <a:prstGeom prst="rect">
            <a:avLst/>
          </a:prstGeom>
          <a:noFill/>
          <a:ln w="9525">
            <a:noFill/>
            <a:miter lim="800000"/>
            <a:headEnd/>
            <a:tailEnd/>
          </a:ln>
          <a:effectLst/>
        </p:spPr>
        <p:txBody>
          <a:bodyPr wrap="none">
            <a:spAutoFit/>
          </a:bodyPr>
          <a:lstStyle/>
          <a:p>
            <a:r>
              <a:rPr lang="en-GB" sz="2000" b="1" dirty="0"/>
              <a:t>I</a:t>
            </a:r>
            <a:r>
              <a:rPr lang="en-GB" sz="2000" b="1" baseline="-25000" dirty="0"/>
              <a:t>2</a:t>
            </a:r>
            <a:r>
              <a:rPr lang="en-GB" sz="2000" b="1" dirty="0"/>
              <a:t>+</a:t>
            </a:r>
          </a:p>
          <a:p>
            <a:r>
              <a:rPr lang="en-GB" sz="2000" b="1" dirty="0"/>
              <a:t>I</a:t>
            </a:r>
            <a:r>
              <a:rPr lang="en-GB" sz="2000" b="1" baseline="-25000" dirty="0"/>
              <a:t>1</a:t>
            </a:r>
            <a:r>
              <a:rPr lang="en-GB" sz="2000" b="1" dirty="0"/>
              <a:t>(1+r)</a:t>
            </a:r>
            <a:endParaRPr lang="en-GB" sz="2400" b="1" dirty="0"/>
          </a:p>
        </p:txBody>
      </p:sp>
      <p:sp>
        <p:nvSpPr>
          <p:cNvPr id="37942" name="Line 54"/>
          <p:cNvSpPr>
            <a:spLocks noChangeShapeType="1"/>
          </p:cNvSpPr>
          <p:nvPr/>
        </p:nvSpPr>
        <p:spPr bwMode="auto">
          <a:xfrm flipH="1">
            <a:off x="914400" y="3886200"/>
            <a:ext cx="1828800" cy="0"/>
          </a:xfrm>
          <a:prstGeom prst="line">
            <a:avLst/>
          </a:prstGeom>
          <a:noFill/>
          <a:ln w="9525">
            <a:solidFill>
              <a:schemeClr val="tx1"/>
            </a:solidFill>
            <a:prstDash val="dash"/>
            <a:round/>
            <a:headEnd/>
            <a:tailEnd/>
          </a:ln>
          <a:effectLst/>
        </p:spPr>
        <p:txBody>
          <a:bodyPr wrap="none" anchor="ctr"/>
          <a:lstStyle/>
          <a:p>
            <a:endParaRPr lang="en-US"/>
          </a:p>
        </p:txBody>
      </p:sp>
      <p:sp>
        <p:nvSpPr>
          <p:cNvPr id="37943" name="Line 55"/>
          <p:cNvSpPr>
            <a:spLocks noChangeShapeType="1"/>
          </p:cNvSpPr>
          <p:nvPr/>
        </p:nvSpPr>
        <p:spPr bwMode="auto">
          <a:xfrm>
            <a:off x="2667000" y="3886200"/>
            <a:ext cx="0" cy="2667000"/>
          </a:xfrm>
          <a:prstGeom prst="line">
            <a:avLst/>
          </a:prstGeom>
          <a:noFill/>
          <a:ln w="9525">
            <a:solidFill>
              <a:schemeClr val="tx1"/>
            </a:solidFill>
            <a:prstDash val="dash"/>
            <a:round/>
            <a:headEnd/>
            <a:tailEnd/>
          </a:ln>
          <a:effectLst/>
        </p:spPr>
        <p:txBody>
          <a:bodyPr wrap="none" anchor="ctr"/>
          <a:lstStyle/>
          <a:p>
            <a:endParaRPr lang="en-US"/>
          </a:p>
        </p:txBody>
      </p:sp>
      <p:sp>
        <p:nvSpPr>
          <p:cNvPr id="37944" name="Line 56"/>
          <p:cNvSpPr>
            <a:spLocks noChangeShapeType="1"/>
          </p:cNvSpPr>
          <p:nvPr/>
        </p:nvSpPr>
        <p:spPr bwMode="auto">
          <a:xfrm>
            <a:off x="3733800" y="4876800"/>
            <a:ext cx="0" cy="1676400"/>
          </a:xfrm>
          <a:prstGeom prst="line">
            <a:avLst/>
          </a:prstGeom>
          <a:noFill/>
          <a:ln w="9525">
            <a:solidFill>
              <a:schemeClr val="tx1"/>
            </a:solidFill>
            <a:prstDash val="dash"/>
            <a:round/>
            <a:headEnd/>
            <a:tailEnd/>
          </a:ln>
          <a:effectLst/>
        </p:spPr>
        <p:txBody>
          <a:bodyPr wrap="none" anchor="ctr"/>
          <a:lstStyle/>
          <a:p>
            <a:endParaRPr lang="en-US"/>
          </a:p>
        </p:txBody>
      </p:sp>
      <p:sp>
        <p:nvSpPr>
          <p:cNvPr id="37945" name="Line 57"/>
          <p:cNvSpPr>
            <a:spLocks noChangeShapeType="1"/>
          </p:cNvSpPr>
          <p:nvPr/>
        </p:nvSpPr>
        <p:spPr bwMode="auto">
          <a:xfrm flipH="1">
            <a:off x="914400" y="4876800"/>
            <a:ext cx="2743200" cy="0"/>
          </a:xfrm>
          <a:prstGeom prst="line">
            <a:avLst/>
          </a:prstGeom>
          <a:noFill/>
          <a:ln w="9525">
            <a:solidFill>
              <a:schemeClr val="tx1"/>
            </a:solidFill>
            <a:prstDash val="dash"/>
            <a:round/>
            <a:headEnd/>
            <a:tailEnd/>
          </a:ln>
          <a:effectLst/>
        </p:spPr>
        <p:txBody>
          <a:bodyPr wrap="none" anchor="ctr"/>
          <a:lstStyle/>
          <a:p>
            <a:endParaRPr lang="en-US"/>
          </a:p>
        </p:txBody>
      </p:sp>
      <p:sp>
        <p:nvSpPr>
          <p:cNvPr id="37946" name="Line 58"/>
          <p:cNvSpPr>
            <a:spLocks noChangeShapeType="1"/>
          </p:cNvSpPr>
          <p:nvPr/>
        </p:nvSpPr>
        <p:spPr bwMode="auto">
          <a:xfrm>
            <a:off x="914400" y="2057400"/>
            <a:ext cx="4419600" cy="4419600"/>
          </a:xfrm>
          <a:prstGeom prst="line">
            <a:avLst/>
          </a:prstGeom>
          <a:noFill/>
          <a:ln w="38100">
            <a:solidFill>
              <a:schemeClr val="tx1"/>
            </a:solidFill>
            <a:round/>
            <a:headEnd/>
            <a:tailEnd/>
          </a:ln>
          <a:effectLst/>
        </p:spPr>
        <p:txBody>
          <a:bodyPr wrap="none" anchor="ctr"/>
          <a:lstStyle/>
          <a:p>
            <a:endParaRPr lang="en-US"/>
          </a:p>
        </p:txBody>
      </p:sp>
      <p:sp>
        <p:nvSpPr>
          <p:cNvPr id="37947" name="Text Box 59"/>
          <p:cNvSpPr txBox="1">
            <a:spLocks noChangeArrowheads="1"/>
          </p:cNvSpPr>
          <p:nvPr/>
        </p:nvSpPr>
        <p:spPr bwMode="auto">
          <a:xfrm>
            <a:off x="2514600" y="3429000"/>
            <a:ext cx="488950" cy="823913"/>
          </a:xfrm>
          <a:prstGeom prst="rect">
            <a:avLst/>
          </a:prstGeom>
          <a:noFill/>
          <a:ln w="9525">
            <a:noFill/>
            <a:miter lim="800000"/>
            <a:headEnd/>
            <a:tailEnd/>
          </a:ln>
          <a:effectLst/>
        </p:spPr>
        <p:txBody>
          <a:bodyPr wrap="none">
            <a:spAutoFit/>
          </a:bodyPr>
          <a:lstStyle/>
          <a:p>
            <a:r>
              <a:rPr lang="en-GB" sz="4800"/>
              <a:t>•</a:t>
            </a:r>
          </a:p>
        </p:txBody>
      </p:sp>
      <p:sp>
        <p:nvSpPr>
          <p:cNvPr id="37948" name="Text Box 60"/>
          <p:cNvSpPr txBox="1">
            <a:spLocks noChangeArrowheads="1"/>
          </p:cNvSpPr>
          <p:nvPr/>
        </p:nvSpPr>
        <p:spPr bwMode="auto">
          <a:xfrm>
            <a:off x="3581400" y="4495800"/>
            <a:ext cx="488950" cy="823913"/>
          </a:xfrm>
          <a:prstGeom prst="rect">
            <a:avLst/>
          </a:prstGeom>
          <a:noFill/>
          <a:ln w="9525">
            <a:noFill/>
            <a:miter lim="800000"/>
            <a:headEnd/>
            <a:tailEnd/>
          </a:ln>
          <a:effectLst/>
        </p:spPr>
        <p:txBody>
          <a:bodyPr wrap="none">
            <a:spAutoFit/>
          </a:bodyPr>
          <a:lstStyle/>
          <a:p>
            <a:r>
              <a:rPr lang="en-GB" sz="4800" b="1"/>
              <a:t>•</a:t>
            </a:r>
          </a:p>
        </p:txBody>
      </p:sp>
      <p:sp>
        <p:nvSpPr>
          <p:cNvPr id="37949" name="Text Box 61"/>
          <p:cNvSpPr txBox="1">
            <a:spLocks noChangeArrowheads="1"/>
          </p:cNvSpPr>
          <p:nvPr/>
        </p:nvSpPr>
        <p:spPr bwMode="auto">
          <a:xfrm>
            <a:off x="3930650" y="4648200"/>
            <a:ext cx="336550" cy="457200"/>
          </a:xfrm>
          <a:prstGeom prst="rect">
            <a:avLst/>
          </a:prstGeom>
          <a:noFill/>
          <a:ln w="9525">
            <a:noFill/>
            <a:miter lim="800000"/>
            <a:headEnd/>
            <a:tailEnd/>
          </a:ln>
          <a:effectLst/>
        </p:spPr>
        <p:txBody>
          <a:bodyPr wrap="none">
            <a:spAutoFit/>
          </a:bodyPr>
          <a:lstStyle/>
          <a:p>
            <a:r>
              <a:rPr lang="en-GB" sz="2400" b="1"/>
              <a:t>B</a:t>
            </a:r>
          </a:p>
        </p:txBody>
      </p:sp>
      <p:sp>
        <p:nvSpPr>
          <p:cNvPr id="37950" name="Text Box 62"/>
          <p:cNvSpPr txBox="1">
            <a:spLocks noChangeArrowheads="1"/>
          </p:cNvSpPr>
          <p:nvPr/>
        </p:nvSpPr>
        <p:spPr bwMode="auto">
          <a:xfrm>
            <a:off x="2819400" y="3581400"/>
            <a:ext cx="387350" cy="457200"/>
          </a:xfrm>
          <a:prstGeom prst="rect">
            <a:avLst/>
          </a:prstGeom>
          <a:noFill/>
          <a:ln w="9525">
            <a:noFill/>
            <a:miter lim="800000"/>
            <a:headEnd/>
            <a:tailEnd/>
          </a:ln>
          <a:effectLst/>
        </p:spPr>
        <p:txBody>
          <a:bodyPr wrap="none">
            <a:spAutoFit/>
          </a:bodyPr>
          <a:lstStyle/>
          <a:p>
            <a:r>
              <a:rPr lang="en-GB" sz="2400" b="1"/>
              <a:t>A</a:t>
            </a:r>
          </a:p>
        </p:txBody>
      </p:sp>
      <p:sp>
        <p:nvSpPr>
          <p:cNvPr id="37951" name="Text Box 63"/>
          <p:cNvSpPr txBox="1">
            <a:spLocks noChangeArrowheads="1"/>
          </p:cNvSpPr>
          <p:nvPr/>
        </p:nvSpPr>
        <p:spPr bwMode="auto">
          <a:xfrm>
            <a:off x="6254750" y="5638800"/>
            <a:ext cx="2012089" cy="1200329"/>
          </a:xfrm>
          <a:prstGeom prst="rect">
            <a:avLst/>
          </a:prstGeom>
          <a:noFill/>
          <a:ln w="9525">
            <a:noFill/>
            <a:miter lim="800000"/>
            <a:headEnd/>
            <a:tailEnd/>
          </a:ln>
          <a:effectLst/>
        </p:spPr>
        <p:txBody>
          <a:bodyPr wrap="none">
            <a:spAutoFit/>
          </a:bodyPr>
          <a:lstStyle/>
          <a:p>
            <a:r>
              <a:rPr lang="en-GB" sz="2400" dirty="0"/>
              <a:t>C</a:t>
            </a:r>
            <a:r>
              <a:rPr lang="en-GB" sz="2400" baseline="-25000" dirty="0"/>
              <a:t>1</a:t>
            </a:r>
            <a:r>
              <a:rPr lang="en-GB" sz="2400" dirty="0"/>
              <a:t>, </a:t>
            </a:r>
            <a:r>
              <a:rPr lang="el-GR" sz="2400" dirty="0"/>
              <a:t>δαπάνη</a:t>
            </a:r>
          </a:p>
          <a:p>
            <a:r>
              <a:rPr lang="el-GR" sz="2400" dirty="0"/>
              <a:t>τρέχοντος</a:t>
            </a:r>
            <a:br>
              <a:rPr lang="el-GR" sz="2400" dirty="0"/>
            </a:br>
            <a:r>
              <a:rPr lang="el-GR" sz="2400" dirty="0"/>
              <a:t>έτους </a:t>
            </a:r>
            <a:r>
              <a:rPr lang="el-GR" sz="2400" dirty="0" smtClean="0"/>
              <a:t>(ευρώ) </a:t>
            </a:r>
            <a:endParaRPr lang="en-GB" sz="2400" dirty="0"/>
          </a:p>
        </p:txBody>
      </p:sp>
      <p:sp>
        <p:nvSpPr>
          <p:cNvPr id="37952" name="Text Box 64"/>
          <p:cNvSpPr txBox="1">
            <a:spLocks noChangeArrowheads="1"/>
          </p:cNvSpPr>
          <p:nvPr/>
        </p:nvSpPr>
        <p:spPr bwMode="auto">
          <a:xfrm>
            <a:off x="914400" y="1676400"/>
            <a:ext cx="5040162" cy="461665"/>
          </a:xfrm>
          <a:prstGeom prst="rect">
            <a:avLst/>
          </a:prstGeom>
          <a:noFill/>
          <a:ln w="9525">
            <a:noFill/>
            <a:miter lim="800000"/>
            <a:headEnd/>
            <a:tailEnd/>
          </a:ln>
          <a:effectLst/>
        </p:spPr>
        <p:txBody>
          <a:bodyPr wrap="none">
            <a:spAutoFit/>
          </a:bodyPr>
          <a:lstStyle/>
          <a:p>
            <a:r>
              <a:rPr lang="en-GB" sz="2400" dirty="0"/>
              <a:t>C</a:t>
            </a:r>
            <a:r>
              <a:rPr lang="en-GB" sz="2400" baseline="-25000" dirty="0"/>
              <a:t>2</a:t>
            </a:r>
            <a:r>
              <a:rPr lang="en-GB" sz="2400" dirty="0"/>
              <a:t>, </a:t>
            </a:r>
            <a:r>
              <a:rPr lang="el-GR" sz="2400" dirty="0"/>
              <a:t>δαπάνη επόμενου έτους </a:t>
            </a:r>
            <a:r>
              <a:rPr lang="el-GR" sz="2400" dirty="0" smtClean="0"/>
              <a:t>(ευρώ)</a:t>
            </a:r>
            <a:r>
              <a:rPr lang="el-GR" dirty="0" smtClean="0"/>
              <a:t> </a:t>
            </a:r>
            <a:endParaRPr lang="en-GB" dirty="0"/>
          </a:p>
        </p:txBody>
      </p:sp>
      <p:sp>
        <p:nvSpPr>
          <p:cNvPr id="37953" name="Text Box 65"/>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Λ</a:t>
            </a:r>
            <a:r>
              <a:rPr lang="el-GR" altLang="ja-JP" sz="2400">
                <a:solidFill>
                  <a:schemeClr val="bg1"/>
                </a:solidFill>
                <a:ea typeface="Arial Unicode MS" pitchFamily="34" charset="-128"/>
                <a:cs typeface="Arial Unicode MS" pitchFamily="34" charset="-128"/>
              </a:rPr>
              <a:t>ήψη και χορήγηση δανείου</a:t>
            </a:r>
            <a:endParaRPr lang="en-US" sz="240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0A4A2E19-073E-4A42-839E-6273B76B5812}" type="slidenum">
              <a:rPr lang="en-US"/>
              <a:pPr/>
              <a:t>38</a:t>
            </a:fld>
            <a:endParaRPr lang="en-US"/>
          </a:p>
        </p:txBody>
      </p:sp>
      <p:sp>
        <p:nvSpPr>
          <p:cNvPr id="38914" name="Line 2"/>
          <p:cNvSpPr>
            <a:spLocks noChangeShapeType="1"/>
          </p:cNvSpPr>
          <p:nvPr/>
        </p:nvSpPr>
        <p:spPr bwMode="auto">
          <a:xfrm>
            <a:off x="914400" y="6435725"/>
            <a:ext cx="57912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8915" name="Line 3"/>
          <p:cNvSpPr>
            <a:spLocks noChangeShapeType="1"/>
          </p:cNvSpPr>
          <p:nvPr/>
        </p:nvSpPr>
        <p:spPr bwMode="auto">
          <a:xfrm flipV="1">
            <a:off x="914400" y="1828800"/>
            <a:ext cx="0" cy="4606925"/>
          </a:xfrm>
          <a:prstGeom prst="line">
            <a:avLst/>
          </a:prstGeom>
          <a:noFill/>
          <a:ln w="57150">
            <a:solidFill>
              <a:schemeClr val="tx1"/>
            </a:solidFill>
            <a:round/>
            <a:headEnd/>
            <a:tailEnd type="triangle" w="med" len="med"/>
          </a:ln>
          <a:effectLst/>
        </p:spPr>
        <p:txBody>
          <a:bodyPr wrap="none" anchor="ctr"/>
          <a:lstStyle/>
          <a:p>
            <a:endParaRPr lang="en-US"/>
          </a:p>
        </p:txBody>
      </p:sp>
      <p:sp>
        <p:nvSpPr>
          <p:cNvPr id="38918" name="Text Box 6"/>
          <p:cNvSpPr txBox="1">
            <a:spLocks noChangeArrowheads="1"/>
          </p:cNvSpPr>
          <p:nvPr/>
        </p:nvSpPr>
        <p:spPr bwMode="auto">
          <a:xfrm>
            <a:off x="2498725" y="6400800"/>
            <a:ext cx="354013" cy="457200"/>
          </a:xfrm>
          <a:prstGeom prst="rect">
            <a:avLst/>
          </a:prstGeom>
          <a:noFill/>
          <a:ln w="9525">
            <a:noFill/>
            <a:miter lim="800000"/>
            <a:headEnd/>
            <a:tailEnd/>
          </a:ln>
          <a:effectLst/>
        </p:spPr>
        <p:txBody>
          <a:bodyPr wrap="none">
            <a:spAutoFit/>
          </a:bodyPr>
          <a:lstStyle/>
          <a:p>
            <a:r>
              <a:rPr lang="en-GB" sz="2400" b="1"/>
              <a:t>I</a:t>
            </a:r>
            <a:r>
              <a:rPr lang="en-GB" sz="2400" b="1" baseline="-25000"/>
              <a:t>1</a:t>
            </a:r>
            <a:endParaRPr lang="en-GB" sz="2400"/>
          </a:p>
        </p:txBody>
      </p:sp>
      <p:sp>
        <p:nvSpPr>
          <p:cNvPr id="38919" name="Text Box 7"/>
          <p:cNvSpPr txBox="1">
            <a:spLocks noChangeArrowheads="1"/>
          </p:cNvSpPr>
          <p:nvPr/>
        </p:nvSpPr>
        <p:spPr bwMode="auto">
          <a:xfrm>
            <a:off x="517525" y="3581400"/>
            <a:ext cx="354013" cy="457200"/>
          </a:xfrm>
          <a:prstGeom prst="rect">
            <a:avLst/>
          </a:prstGeom>
          <a:noFill/>
          <a:ln w="9525">
            <a:noFill/>
            <a:miter lim="800000"/>
            <a:headEnd/>
            <a:tailEnd/>
          </a:ln>
          <a:effectLst/>
        </p:spPr>
        <p:txBody>
          <a:bodyPr wrap="none">
            <a:spAutoFit/>
          </a:bodyPr>
          <a:lstStyle/>
          <a:p>
            <a:r>
              <a:rPr lang="en-GB" sz="2400" b="1"/>
              <a:t>I</a:t>
            </a:r>
            <a:r>
              <a:rPr lang="en-GB" sz="2400" b="1" baseline="-25000"/>
              <a:t>2</a:t>
            </a:r>
            <a:endParaRPr lang="en-GB" sz="2400" b="1"/>
          </a:p>
        </p:txBody>
      </p:sp>
      <p:sp>
        <p:nvSpPr>
          <p:cNvPr id="38920" name="Text Box 8"/>
          <p:cNvSpPr txBox="1">
            <a:spLocks noChangeArrowheads="1"/>
          </p:cNvSpPr>
          <p:nvPr/>
        </p:nvSpPr>
        <p:spPr bwMode="auto">
          <a:xfrm>
            <a:off x="3565525" y="6400800"/>
            <a:ext cx="557213" cy="457200"/>
          </a:xfrm>
          <a:prstGeom prst="rect">
            <a:avLst/>
          </a:prstGeom>
          <a:noFill/>
          <a:ln w="9525">
            <a:noFill/>
            <a:miter lim="800000"/>
            <a:headEnd/>
            <a:tailEnd/>
          </a:ln>
          <a:effectLst/>
        </p:spPr>
        <p:txBody>
          <a:bodyPr wrap="none">
            <a:spAutoFit/>
          </a:bodyPr>
          <a:lstStyle/>
          <a:p>
            <a:r>
              <a:rPr lang="en-GB" sz="2400" b="1"/>
              <a:t>C</a:t>
            </a:r>
            <a:r>
              <a:rPr lang="en-GB" sz="2400" b="1" baseline="-25000"/>
              <a:t>1B</a:t>
            </a:r>
            <a:endParaRPr lang="en-GB" sz="2400" b="1"/>
          </a:p>
        </p:txBody>
      </p:sp>
      <p:sp>
        <p:nvSpPr>
          <p:cNvPr id="38921" name="Text Box 9"/>
          <p:cNvSpPr txBox="1">
            <a:spLocks noChangeArrowheads="1"/>
          </p:cNvSpPr>
          <p:nvPr/>
        </p:nvSpPr>
        <p:spPr bwMode="auto">
          <a:xfrm>
            <a:off x="288925" y="4495800"/>
            <a:ext cx="557213" cy="457200"/>
          </a:xfrm>
          <a:prstGeom prst="rect">
            <a:avLst/>
          </a:prstGeom>
          <a:noFill/>
          <a:ln w="9525">
            <a:noFill/>
            <a:miter lim="800000"/>
            <a:headEnd/>
            <a:tailEnd/>
          </a:ln>
          <a:effectLst/>
        </p:spPr>
        <p:txBody>
          <a:bodyPr wrap="none">
            <a:spAutoFit/>
          </a:bodyPr>
          <a:lstStyle/>
          <a:p>
            <a:r>
              <a:rPr lang="en-GB" sz="2400" b="1"/>
              <a:t>C</a:t>
            </a:r>
            <a:r>
              <a:rPr lang="en-GB" sz="2400" b="1" baseline="-25000"/>
              <a:t>2B</a:t>
            </a:r>
            <a:endParaRPr lang="en-GB" sz="2400" b="1"/>
          </a:p>
        </p:txBody>
      </p:sp>
      <p:sp>
        <p:nvSpPr>
          <p:cNvPr id="38922" name="Text Box 10"/>
          <p:cNvSpPr txBox="1">
            <a:spLocks noChangeArrowheads="1"/>
          </p:cNvSpPr>
          <p:nvPr/>
        </p:nvSpPr>
        <p:spPr bwMode="auto">
          <a:xfrm>
            <a:off x="4784725" y="6400800"/>
            <a:ext cx="1412875" cy="457200"/>
          </a:xfrm>
          <a:prstGeom prst="rect">
            <a:avLst/>
          </a:prstGeom>
          <a:noFill/>
          <a:ln w="9525">
            <a:noFill/>
            <a:miter lim="800000"/>
            <a:headEnd/>
            <a:tailEnd/>
          </a:ln>
          <a:effectLst/>
        </p:spPr>
        <p:txBody>
          <a:bodyPr wrap="none">
            <a:spAutoFit/>
          </a:bodyPr>
          <a:lstStyle/>
          <a:p>
            <a:r>
              <a:rPr lang="en-GB" sz="2400" b="1"/>
              <a:t>I</a:t>
            </a:r>
            <a:r>
              <a:rPr lang="en-GB" sz="2400" b="1" baseline="-25000"/>
              <a:t>1</a:t>
            </a:r>
            <a:r>
              <a:rPr lang="en-GB" sz="2400" b="1"/>
              <a:t>+I</a:t>
            </a:r>
            <a:r>
              <a:rPr lang="en-GB" sz="2400" b="1" baseline="-25000"/>
              <a:t>2</a:t>
            </a:r>
            <a:r>
              <a:rPr lang="en-GB" sz="2400" b="1"/>
              <a:t>/(1+r)</a:t>
            </a:r>
          </a:p>
        </p:txBody>
      </p:sp>
      <p:sp>
        <p:nvSpPr>
          <p:cNvPr id="38923" name="Text Box 11"/>
          <p:cNvSpPr txBox="1">
            <a:spLocks noChangeArrowheads="1"/>
          </p:cNvSpPr>
          <p:nvPr/>
        </p:nvSpPr>
        <p:spPr bwMode="auto">
          <a:xfrm>
            <a:off x="0" y="1787525"/>
            <a:ext cx="842963" cy="701675"/>
          </a:xfrm>
          <a:prstGeom prst="rect">
            <a:avLst/>
          </a:prstGeom>
          <a:noFill/>
          <a:ln w="9525">
            <a:noFill/>
            <a:miter lim="800000"/>
            <a:headEnd/>
            <a:tailEnd/>
          </a:ln>
          <a:effectLst/>
        </p:spPr>
        <p:txBody>
          <a:bodyPr wrap="none">
            <a:spAutoFit/>
          </a:bodyPr>
          <a:lstStyle/>
          <a:p>
            <a:r>
              <a:rPr lang="en-GB" sz="2000" b="1"/>
              <a:t>I</a:t>
            </a:r>
            <a:r>
              <a:rPr lang="en-GB" sz="2000" b="1" baseline="-25000"/>
              <a:t>2</a:t>
            </a:r>
            <a:r>
              <a:rPr lang="en-GB" sz="2000" b="1"/>
              <a:t>+</a:t>
            </a:r>
          </a:p>
          <a:p>
            <a:r>
              <a:rPr lang="en-GB" sz="2000" b="1"/>
              <a:t>I</a:t>
            </a:r>
            <a:r>
              <a:rPr lang="en-GB" sz="2000" b="1" baseline="-25000"/>
              <a:t>1</a:t>
            </a:r>
            <a:r>
              <a:rPr lang="en-GB" sz="2000" b="1"/>
              <a:t>(1+r)</a:t>
            </a:r>
            <a:endParaRPr lang="en-GB" sz="2400" b="1"/>
          </a:p>
        </p:txBody>
      </p:sp>
      <p:sp>
        <p:nvSpPr>
          <p:cNvPr id="38925" name="Line 13"/>
          <p:cNvSpPr>
            <a:spLocks noChangeShapeType="1"/>
          </p:cNvSpPr>
          <p:nvPr/>
        </p:nvSpPr>
        <p:spPr bwMode="auto">
          <a:xfrm flipH="1">
            <a:off x="914400" y="3844925"/>
            <a:ext cx="1828800" cy="0"/>
          </a:xfrm>
          <a:prstGeom prst="line">
            <a:avLst/>
          </a:prstGeom>
          <a:noFill/>
          <a:ln w="9525">
            <a:solidFill>
              <a:schemeClr val="tx1"/>
            </a:solidFill>
            <a:prstDash val="dash"/>
            <a:round/>
            <a:headEnd/>
            <a:tailEnd/>
          </a:ln>
          <a:effectLst/>
        </p:spPr>
        <p:txBody>
          <a:bodyPr wrap="none" anchor="ctr"/>
          <a:lstStyle/>
          <a:p>
            <a:endParaRPr lang="en-US"/>
          </a:p>
        </p:txBody>
      </p:sp>
      <p:sp>
        <p:nvSpPr>
          <p:cNvPr id="38926" name="Line 14"/>
          <p:cNvSpPr>
            <a:spLocks noChangeShapeType="1"/>
          </p:cNvSpPr>
          <p:nvPr/>
        </p:nvSpPr>
        <p:spPr bwMode="auto">
          <a:xfrm>
            <a:off x="2667000" y="3844925"/>
            <a:ext cx="0" cy="2667000"/>
          </a:xfrm>
          <a:prstGeom prst="line">
            <a:avLst/>
          </a:prstGeom>
          <a:noFill/>
          <a:ln w="9525">
            <a:solidFill>
              <a:schemeClr val="tx1"/>
            </a:solidFill>
            <a:prstDash val="dash"/>
            <a:round/>
            <a:headEnd/>
            <a:tailEnd/>
          </a:ln>
          <a:effectLst/>
        </p:spPr>
        <p:txBody>
          <a:bodyPr wrap="none" anchor="ctr"/>
          <a:lstStyle/>
          <a:p>
            <a:endParaRPr lang="en-US"/>
          </a:p>
        </p:txBody>
      </p:sp>
      <p:sp>
        <p:nvSpPr>
          <p:cNvPr id="38927" name="Line 15"/>
          <p:cNvSpPr>
            <a:spLocks noChangeShapeType="1"/>
          </p:cNvSpPr>
          <p:nvPr/>
        </p:nvSpPr>
        <p:spPr bwMode="auto">
          <a:xfrm>
            <a:off x="3733800" y="4835525"/>
            <a:ext cx="0" cy="1676400"/>
          </a:xfrm>
          <a:prstGeom prst="line">
            <a:avLst/>
          </a:prstGeom>
          <a:noFill/>
          <a:ln w="9525">
            <a:solidFill>
              <a:schemeClr val="tx1"/>
            </a:solidFill>
            <a:prstDash val="dash"/>
            <a:round/>
            <a:headEnd/>
            <a:tailEnd/>
          </a:ln>
          <a:effectLst/>
        </p:spPr>
        <p:txBody>
          <a:bodyPr wrap="none" anchor="ctr"/>
          <a:lstStyle/>
          <a:p>
            <a:endParaRPr lang="en-US"/>
          </a:p>
        </p:txBody>
      </p:sp>
      <p:sp>
        <p:nvSpPr>
          <p:cNvPr id="38928" name="Line 16"/>
          <p:cNvSpPr>
            <a:spLocks noChangeShapeType="1"/>
          </p:cNvSpPr>
          <p:nvPr/>
        </p:nvSpPr>
        <p:spPr bwMode="auto">
          <a:xfrm flipH="1">
            <a:off x="914400" y="4835525"/>
            <a:ext cx="2743200" cy="0"/>
          </a:xfrm>
          <a:prstGeom prst="line">
            <a:avLst/>
          </a:prstGeom>
          <a:noFill/>
          <a:ln w="9525">
            <a:solidFill>
              <a:schemeClr val="tx1"/>
            </a:solidFill>
            <a:prstDash val="dash"/>
            <a:round/>
            <a:headEnd/>
            <a:tailEnd/>
          </a:ln>
          <a:effectLst/>
        </p:spPr>
        <p:txBody>
          <a:bodyPr wrap="none" anchor="ctr"/>
          <a:lstStyle/>
          <a:p>
            <a:endParaRPr lang="en-US"/>
          </a:p>
        </p:txBody>
      </p:sp>
      <p:sp>
        <p:nvSpPr>
          <p:cNvPr id="38929" name="Line 17"/>
          <p:cNvSpPr>
            <a:spLocks noChangeShapeType="1"/>
          </p:cNvSpPr>
          <p:nvPr/>
        </p:nvSpPr>
        <p:spPr bwMode="auto">
          <a:xfrm>
            <a:off x="914400" y="2016125"/>
            <a:ext cx="4419600" cy="4419600"/>
          </a:xfrm>
          <a:prstGeom prst="line">
            <a:avLst/>
          </a:prstGeom>
          <a:noFill/>
          <a:ln w="38100">
            <a:solidFill>
              <a:schemeClr val="tx1"/>
            </a:solidFill>
            <a:round/>
            <a:headEnd/>
            <a:tailEnd/>
          </a:ln>
          <a:effectLst/>
        </p:spPr>
        <p:txBody>
          <a:bodyPr wrap="none" anchor="ctr"/>
          <a:lstStyle/>
          <a:p>
            <a:endParaRPr lang="en-US"/>
          </a:p>
        </p:txBody>
      </p:sp>
      <p:sp>
        <p:nvSpPr>
          <p:cNvPr id="38930" name="Text Box 18"/>
          <p:cNvSpPr txBox="1">
            <a:spLocks noChangeArrowheads="1"/>
          </p:cNvSpPr>
          <p:nvPr/>
        </p:nvSpPr>
        <p:spPr bwMode="auto">
          <a:xfrm>
            <a:off x="2514600" y="3387725"/>
            <a:ext cx="488950" cy="823913"/>
          </a:xfrm>
          <a:prstGeom prst="rect">
            <a:avLst/>
          </a:prstGeom>
          <a:noFill/>
          <a:ln w="9525">
            <a:noFill/>
            <a:miter lim="800000"/>
            <a:headEnd/>
            <a:tailEnd/>
          </a:ln>
          <a:effectLst/>
        </p:spPr>
        <p:txBody>
          <a:bodyPr wrap="none">
            <a:spAutoFit/>
          </a:bodyPr>
          <a:lstStyle/>
          <a:p>
            <a:r>
              <a:rPr lang="en-GB" sz="4800"/>
              <a:t>•</a:t>
            </a:r>
          </a:p>
        </p:txBody>
      </p:sp>
      <p:sp>
        <p:nvSpPr>
          <p:cNvPr id="38931" name="Text Box 19"/>
          <p:cNvSpPr txBox="1">
            <a:spLocks noChangeArrowheads="1"/>
          </p:cNvSpPr>
          <p:nvPr/>
        </p:nvSpPr>
        <p:spPr bwMode="auto">
          <a:xfrm>
            <a:off x="3581400" y="4454525"/>
            <a:ext cx="488950" cy="823913"/>
          </a:xfrm>
          <a:prstGeom prst="rect">
            <a:avLst/>
          </a:prstGeom>
          <a:noFill/>
          <a:ln w="9525">
            <a:noFill/>
            <a:miter lim="800000"/>
            <a:headEnd/>
            <a:tailEnd/>
          </a:ln>
          <a:effectLst/>
        </p:spPr>
        <p:txBody>
          <a:bodyPr wrap="none">
            <a:spAutoFit/>
          </a:bodyPr>
          <a:lstStyle/>
          <a:p>
            <a:r>
              <a:rPr lang="en-GB" sz="4800" b="1"/>
              <a:t>•</a:t>
            </a:r>
          </a:p>
        </p:txBody>
      </p:sp>
      <p:sp>
        <p:nvSpPr>
          <p:cNvPr id="38932" name="Text Box 20"/>
          <p:cNvSpPr txBox="1">
            <a:spLocks noChangeArrowheads="1"/>
          </p:cNvSpPr>
          <p:nvPr/>
        </p:nvSpPr>
        <p:spPr bwMode="auto">
          <a:xfrm>
            <a:off x="3794125" y="4648200"/>
            <a:ext cx="336550" cy="457200"/>
          </a:xfrm>
          <a:prstGeom prst="rect">
            <a:avLst/>
          </a:prstGeom>
          <a:noFill/>
          <a:ln w="9525">
            <a:noFill/>
            <a:miter lim="800000"/>
            <a:headEnd/>
            <a:tailEnd/>
          </a:ln>
          <a:effectLst/>
        </p:spPr>
        <p:txBody>
          <a:bodyPr wrap="none">
            <a:spAutoFit/>
          </a:bodyPr>
          <a:lstStyle/>
          <a:p>
            <a:r>
              <a:rPr lang="en-GB" sz="2400" b="1"/>
              <a:t>B</a:t>
            </a:r>
          </a:p>
        </p:txBody>
      </p:sp>
      <p:sp>
        <p:nvSpPr>
          <p:cNvPr id="38933" name="Text Box 21"/>
          <p:cNvSpPr txBox="1">
            <a:spLocks noChangeArrowheads="1"/>
          </p:cNvSpPr>
          <p:nvPr/>
        </p:nvSpPr>
        <p:spPr bwMode="auto">
          <a:xfrm>
            <a:off x="2819400" y="3540125"/>
            <a:ext cx="387350" cy="457200"/>
          </a:xfrm>
          <a:prstGeom prst="rect">
            <a:avLst/>
          </a:prstGeom>
          <a:noFill/>
          <a:ln w="9525">
            <a:noFill/>
            <a:miter lim="800000"/>
            <a:headEnd/>
            <a:tailEnd/>
          </a:ln>
          <a:effectLst/>
        </p:spPr>
        <p:txBody>
          <a:bodyPr wrap="none">
            <a:spAutoFit/>
          </a:bodyPr>
          <a:lstStyle/>
          <a:p>
            <a:r>
              <a:rPr lang="en-GB" sz="2400" b="1"/>
              <a:t>A</a:t>
            </a:r>
          </a:p>
        </p:txBody>
      </p:sp>
      <p:sp>
        <p:nvSpPr>
          <p:cNvPr id="38934" name="Arc 22"/>
          <p:cNvSpPr>
            <a:spLocks/>
          </p:cNvSpPr>
          <p:nvPr/>
        </p:nvSpPr>
        <p:spPr bwMode="auto">
          <a:xfrm>
            <a:off x="3427413" y="3986213"/>
            <a:ext cx="1668462" cy="1401762"/>
          </a:xfrm>
          <a:custGeom>
            <a:avLst/>
            <a:gdLst>
              <a:gd name="G0" fmla="+- 21392 0 0"/>
              <a:gd name="G1" fmla="+- 0 0 0"/>
              <a:gd name="G2" fmla="+- 21600 0 0"/>
              <a:gd name="T0" fmla="*/ 20628 w 21392"/>
              <a:gd name="T1" fmla="*/ 21586 h 21586"/>
              <a:gd name="T2" fmla="*/ 0 w 21392"/>
              <a:gd name="T3" fmla="*/ 2991 h 21586"/>
              <a:gd name="T4" fmla="*/ 21392 w 21392"/>
              <a:gd name="T5" fmla="*/ 0 h 21586"/>
            </a:gdLst>
            <a:ahLst/>
            <a:cxnLst>
              <a:cxn ang="0">
                <a:pos x="T0" y="T1"/>
              </a:cxn>
              <a:cxn ang="0">
                <a:pos x="T2" y="T3"/>
              </a:cxn>
              <a:cxn ang="0">
                <a:pos x="T4" y="T5"/>
              </a:cxn>
            </a:cxnLst>
            <a:rect l="0" t="0" r="r" b="b"/>
            <a:pathLst>
              <a:path w="21392" h="21586" fill="none" extrusionOk="0">
                <a:moveTo>
                  <a:pt x="20627" y="21586"/>
                </a:moveTo>
                <a:cubicBezTo>
                  <a:pt x="10150" y="21215"/>
                  <a:pt x="1451" y="13374"/>
                  <a:pt x="0" y="2990"/>
                </a:cubicBezTo>
              </a:path>
              <a:path w="21392" h="21586" stroke="0" extrusionOk="0">
                <a:moveTo>
                  <a:pt x="20627" y="21586"/>
                </a:moveTo>
                <a:cubicBezTo>
                  <a:pt x="10150" y="21215"/>
                  <a:pt x="1451" y="13374"/>
                  <a:pt x="0" y="2990"/>
                </a:cubicBezTo>
                <a:lnTo>
                  <a:pt x="21392" y="0"/>
                </a:lnTo>
                <a:close/>
              </a:path>
            </a:pathLst>
          </a:custGeom>
          <a:noFill/>
          <a:ln w="38100">
            <a:solidFill>
              <a:schemeClr val="tx1"/>
            </a:solidFill>
            <a:round/>
            <a:headEnd/>
            <a:tailEnd/>
          </a:ln>
          <a:effectLst/>
        </p:spPr>
        <p:txBody>
          <a:bodyPr wrap="none" anchor="ctr"/>
          <a:lstStyle/>
          <a:p>
            <a:endParaRPr lang="en-US"/>
          </a:p>
        </p:txBody>
      </p:sp>
      <p:sp>
        <p:nvSpPr>
          <p:cNvPr id="38935" name="Arc 23"/>
          <p:cNvSpPr>
            <a:spLocks/>
          </p:cNvSpPr>
          <p:nvPr/>
        </p:nvSpPr>
        <p:spPr bwMode="auto">
          <a:xfrm>
            <a:off x="2667000" y="3692525"/>
            <a:ext cx="2593975" cy="2111375"/>
          </a:xfrm>
          <a:custGeom>
            <a:avLst/>
            <a:gdLst>
              <a:gd name="G0" fmla="+- 21594 0 0"/>
              <a:gd name="G1" fmla="+- 0 0 0"/>
              <a:gd name="G2" fmla="+- 21600 0 0"/>
              <a:gd name="T0" fmla="*/ 19442 w 21594"/>
              <a:gd name="T1" fmla="*/ 21493 h 21493"/>
              <a:gd name="T2" fmla="*/ 0 w 21594"/>
              <a:gd name="T3" fmla="*/ 525 h 21493"/>
              <a:gd name="T4" fmla="*/ 21594 w 21594"/>
              <a:gd name="T5" fmla="*/ 0 h 21493"/>
            </a:gdLst>
            <a:ahLst/>
            <a:cxnLst>
              <a:cxn ang="0">
                <a:pos x="T0" y="T1"/>
              </a:cxn>
              <a:cxn ang="0">
                <a:pos x="T2" y="T3"/>
              </a:cxn>
              <a:cxn ang="0">
                <a:pos x="T4" y="T5"/>
              </a:cxn>
            </a:cxnLst>
            <a:rect l="0" t="0" r="r" b="b"/>
            <a:pathLst>
              <a:path w="21594" h="21493" fill="none" extrusionOk="0">
                <a:moveTo>
                  <a:pt x="19442" y="21492"/>
                </a:moveTo>
                <a:cubicBezTo>
                  <a:pt x="8600" y="20407"/>
                  <a:pt x="265" y="11417"/>
                  <a:pt x="0" y="524"/>
                </a:cubicBezTo>
              </a:path>
              <a:path w="21594" h="21493" stroke="0" extrusionOk="0">
                <a:moveTo>
                  <a:pt x="19442" y="21492"/>
                </a:moveTo>
                <a:cubicBezTo>
                  <a:pt x="8600" y="20407"/>
                  <a:pt x="265" y="11417"/>
                  <a:pt x="0" y="524"/>
                </a:cubicBezTo>
                <a:lnTo>
                  <a:pt x="21594" y="0"/>
                </a:lnTo>
                <a:close/>
              </a:path>
            </a:pathLst>
          </a:custGeom>
          <a:noFill/>
          <a:ln w="38100">
            <a:solidFill>
              <a:schemeClr val="tx1"/>
            </a:solidFill>
            <a:round/>
            <a:headEnd/>
            <a:tailEnd/>
          </a:ln>
          <a:effectLst/>
        </p:spPr>
        <p:txBody>
          <a:bodyPr wrap="none" anchor="ctr"/>
          <a:lstStyle/>
          <a:p>
            <a:endParaRPr lang="en-US"/>
          </a:p>
        </p:txBody>
      </p:sp>
      <p:sp>
        <p:nvSpPr>
          <p:cNvPr id="38936" name="Line 24"/>
          <p:cNvSpPr>
            <a:spLocks noChangeShapeType="1"/>
          </p:cNvSpPr>
          <p:nvPr/>
        </p:nvSpPr>
        <p:spPr bwMode="auto">
          <a:xfrm flipV="1">
            <a:off x="4189413" y="2767013"/>
            <a:ext cx="1371600" cy="1447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8937" name="Text Box 25"/>
          <p:cNvSpPr txBox="1">
            <a:spLocks noChangeArrowheads="1"/>
          </p:cNvSpPr>
          <p:nvPr/>
        </p:nvSpPr>
        <p:spPr bwMode="auto">
          <a:xfrm>
            <a:off x="5076825" y="2255838"/>
            <a:ext cx="3555782" cy="461665"/>
          </a:xfrm>
          <a:prstGeom prst="rect">
            <a:avLst/>
          </a:prstGeom>
          <a:noFill/>
          <a:ln w="9525">
            <a:noFill/>
            <a:miter lim="800000"/>
            <a:headEnd/>
            <a:tailEnd/>
          </a:ln>
          <a:effectLst/>
        </p:spPr>
        <p:txBody>
          <a:bodyPr wrap="none">
            <a:spAutoFit/>
          </a:bodyPr>
          <a:lstStyle/>
          <a:p>
            <a:r>
              <a:rPr lang="el-GR" sz="2400" dirty="0" smtClean="0"/>
              <a:t>κατεύθυνση προτίμησης</a:t>
            </a:r>
            <a:endParaRPr lang="en-GB" sz="2400" dirty="0"/>
          </a:p>
        </p:txBody>
      </p:sp>
      <p:sp>
        <p:nvSpPr>
          <p:cNvPr id="38938" name="Text Box 26"/>
          <p:cNvSpPr txBox="1">
            <a:spLocks noChangeArrowheads="1"/>
          </p:cNvSpPr>
          <p:nvPr/>
        </p:nvSpPr>
        <p:spPr bwMode="auto">
          <a:xfrm>
            <a:off x="4859338" y="5551488"/>
            <a:ext cx="522287" cy="457200"/>
          </a:xfrm>
          <a:prstGeom prst="rect">
            <a:avLst/>
          </a:prstGeom>
          <a:noFill/>
          <a:ln w="9525">
            <a:noFill/>
            <a:miter lim="800000"/>
            <a:headEnd/>
            <a:tailEnd/>
          </a:ln>
          <a:effectLst/>
        </p:spPr>
        <p:txBody>
          <a:bodyPr wrap="none">
            <a:spAutoFit/>
          </a:bodyPr>
          <a:lstStyle/>
          <a:p>
            <a:r>
              <a:rPr lang="en-GB" sz="2400" b="1"/>
              <a:t>IC</a:t>
            </a:r>
            <a:r>
              <a:rPr lang="en-GB" sz="2400" b="1" baseline="-25000"/>
              <a:t>1</a:t>
            </a:r>
            <a:endParaRPr lang="en-GB" sz="2400" b="1"/>
          </a:p>
        </p:txBody>
      </p:sp>
      <p:sp>
        <p:nvSpPr>
          <p:cNvPr id="38939" name="Text Box 27"/>
          <p:cNvSpPr txBox="1">
            <a:spLocks noChangeArrowheads="1"/>
          </p:cNvSpPr>
          <p:nvPr/>
        </p:nvSpPr>
        <p:spPr bwMode="auto">
          <a:xfrm>
            <a:off x="4951413" y="5053013"/>
            <a:ext cx="522287" cy="457200"/>
          </a:xfrm>
          <a:prstGeom prst="rect">
            <a:avLst/>
          </a:prstGeom>
          <a:noFill/>
          <a:ln w="9525">
            <a:noFill/>
            <a:miter lim="800000"/>
            <a:headEnd/>
            <a:tailEnd/>
          </a:ln>
          <a:effectLst/>
        </p:spPr>
        <p:txBody>
          <a:bodyPr wrap="none">
            <a:spAutoFit/>
          </a:bodyPr>
          <a:lstStyle/>
          <a:p>
            <a:r>
              <a:rPr lang="en-GB" sz="2400" b="1"/>
              <a:t>IC</a:t>
            </a:r>
            <a:r>
              <a:rPr lang="en-GB" sz="2400" b="1" baseline="-25000"/>
              <a:t>2</a:t>
            </a:r>
            <a:endParaRPr lang="en-GB" sz="2400" b="1"/>
          </a:p>
        </p:txBody>
      </p:sp>
      <p:sp>
        <p:nvSpPr>
          <p:cNvPr id="38940" name="Text Box 28"/>
          <p:cNvSpPr txBox="1">
            <a:spLocks noChangeArrowheads="1"/>
          </p:cNvSpPr>
          <p:nvPr/>
        </p:nvSpPr>
        <p:spPr bwMode="auto">
          <a:xfrm>
            <a:off x="6516216" y="5657671"/>
            <a:ext cx="2012089" cy="1200329"/>
          </a:xfrm>
          <a:prstGeom prst="rect">
            <a:avLst/>
          </a:prstGeom>
          <a:noFill/>
          <a:ln w="9525">
            <a:noFill/>
            <a:miter lim="800000"/>
            <a:headEnd/>
            <a:tailEnd/>
          </a:ln>
          <a:effectLst/>
        </p:spPr>
        <p:txBody>
          <a:bodyPr wrap="none">
            <a:spAutoFit/>
          </a:bodyPr>
          <a:lstStyle/>
          <a:p>
            <a:r>
              <a:rPr lang="en-GB" sz="2400" dirty="0">
                <a:ea typeface="Arial Unicode MS" pitchFamily="34" charset="-128"/>
                <a:cs typeface="Arial Unicode MS" pitchFamily="34" charset="-128"/>
              </a:rPr>
              <a:t>C</a:t>
            </a:r>
            <a:r>
              <a:rPr lang="en-GB" sz="2400" baseline="-25000" dirty="0">
                <a:ea typeface="Arial Unicode MS" pitchFamily="34" charset="-128"/>
                <a:cs typeface="Arial Unicode MS" pitchFamily="34" charset="-128"/>
              </a:rPr>
              <a:t>1</a:t>
            </a:r>
            <a:r>
              <a:rPr lang="en-GB" sz="2400" dirty="0">
                <a:ea typeface="Arial Unicode MS" pitchFamily="34" charset="-128"/>
                <a:cs typeface="Arial Unicode MS" pitchFamily="34" charset="-128"/>
              </a:rPr>
              <a:t>, </a:t>
            </a:r>
            <a:r>
              <a:rPr lang="el-GR" sz="2400" dirty="0">
                <a:ea typeface="Arial Unicode MS" pitchFamily="34" charset="-128"/>
                <a:cs typeface="Arial Unicode MS" pitchFamily="34" charset="-128"/>
              </a:rPr>
              <a:t>δαπάνη</a:t>
            </a:r>
          </a:p>
          <a:p>
            <a:r>
              <a:rPr lang="el-GR" sz="2400" dirty="0">
                <a:ea typeface="Arial Unicode MS" pitchFamily="34" charset="-128"/>
                <a:cs typeface="Arial Unicode MS" pitchFamily="34" charset="-128"/>
              </a:rPr>
              <a:t>τρέχοντος</a:t>
            </a:r>
            <a:br>
              <a:rPr lang="el-GR" sz="2400" dirty="0">
                <a:ea typeface="Arial Unicode MS" pitchFamily="34" charset="-128"/>
                <a:cs typeface="Arial Unicode MS" pitchFamily="34" charset="-128"/>
              </a:rPr>
            </a:br>
            <a:r>
              <a:rPr lang="el-GR" sz="2400" dirty="0">
                <a:ea typeface="Arial Unicode MS" pitchFamily="34" charset="-128"/>
                <a:cs typeface="Arial Unicode MS" pitchFamily="34" charset="-128"/>
              </a:rPr>
              <a:t>έτους </a:t>
            </a:r>
            <a:r>
              <a:rPr lang="el-GR" sz="2400" dirty="0" smtClean="0">
                <a:ea typeface="Arial Unicode MS" pitchFamily="34" charset="-128"/>
                <a:cs typeface="Arial Unicode MS" pitchFamily="34" charset="-128"/>
              </a:rPr>
              <a:t>(ευρώ) </a:t>
            </a:r>
            <a:endParaRPr lang="en-GB" sz="2400" dirty="0">
              <a:ea typeface="Arial Unicode MS" pitchFamily="34" charset="-128"/>
              <a:cs typeface="Arial Unicode MS" pitchFamily="34" charset="-128"/>
            </a:endParaRPr>
          </a:p>
        </p:txBody>
      </p:sp>
      <p:sp>
        <p:nvSpPr>
          <p:cNvPr id="38941" name="Text Box 29"/>
          <p:cNvSpPr txBox="1">
            <a:spLocks noChangeArrowheads="1"/>
          </p:cNvSpPr>
          <p:nvPr/>
        </p:nvSpPr>
        <p:spPr bwMode="auto">
          <a:xfrm>
            <a:off x="914400" y="1676400"/>
            <a:ext cx="5040162" cy="461665"/>
          </a:xfrm>
          <a:prstGeom prst="rect">
            <a:avLst/>
          </a:prstGeom>
          <a:noFill/>
          <a:ln w="9525">
            <a:noFill/>
            <a:miter lim="800000"/>
            <a:headEnd/>
            <a:tailEnd/>
          </a:ln>
          <a:effectLst/>
        </p:spPr>
        <p:txBody>
          <a:bodyPr wrap="none">
            <a:spAutoFit/>
          </a:bodyPr>
          <a:lstStyle/>
          <a:p>
            <a:r>
              <a:rPr lang="en-GB" sz="2400" dirty="0">
                <a:ea typeface="Arial Unicode MS" pitchFamily="34" charset="-128"/>
                <a:cs typeface="Arial Unicode MS" pitchFamily="34" charset="-128"/>
              </a:rPr>
              <a:t>C</a:t>
            </a:r>
            <a:r>
              <a:rPr lang="en-GB" sz="2400" baseline="-25000" dirty="0">
                <a:ea typeface="Arial Unicode MS" pitchFamily="34" charset="-128"/>
                <a:cs typeface="Arial Unicode MS" pitchFamily="34" charset="-128"/>
              </a:rPr>
              <a:t>2</a:t>
            </a:r>
            <a:r>
              <a:rPr lang="en-GB" sz="2400" dirty="0">
                <a:ea typeface="Arial Unicode MS" pitchFamily="34" charset="-128"/>
                <a:cs typeface="Arial Unicode MS" pitchFamily="34" charset="-128"/>
              </a:rPr>
              <a:t>, </a:t>
            </a:r>
            <a:r>
              <a:rPr lang="el-GR" sz="2400" dirty="0">
                <a:ea typeface="Arial Unicode MS" pitchFamily="34" charset="-128"/>
                <a:cs typeface="Arial Unicode MS" pitchFamily="34" charset="-128"/>
              </a:rPr>
              <a:t>δαπάνη επόμενου έτους </a:t>
            </a:r>
            <a:r>
              <a:rPr lang="el-GR" sz="2400" dirty="0" smtClean="0">
                <a:ea typeface="Arial Unicode MS" pitchFamily="34" charset="-128"/>
                <a:cs typeface="Arial Unicode MS" pitchFamily="34" charset="-128"/>
              </a:rPr>
              <a:t>(ευρώ)</a:t>
            </a:r>
            <a:r>
              <a:rPr lang="el-GR" dirty="0" smtClean="0">
                <a:ea typeface="Arial Unicode MS" pitchFamily="34" charset="-128"/>
                <a:cs typeface="Arial Unicode MS" pitchFamily="34" charset="-128"/>
              </a:rPr>
              <a:t> </a:t>
            </a:r>
            <a:endParaRPr lang="en-GB" dirty="0">
              <a:ea typeface="Arial Unicode MS" pitchFamily="34" charset="-128"/>
              <a:cs typeface="Arial Unicode MS" pitchFamily="34" charset="-128"/>
            </a:endParaRPr>
          </a:p>
        </p:txBody>
      </p:sp>
      <p:sp>
        <p:nvSpPr>
          <p:cNvPr id="38942" name="Text Box 30"/>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Λήψη και χορήγηση δανείου</a:t>
            </a:r>
            <a:endParaRPr lang="en-US" sz="240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080C878A-E455-4487-B7F7-9FF1D8D1311C}" type="slidenum">
              <a:rPr lang="en-US"/>
              <a:pPr/>
              <a:t>39</a:t>
            </a:fld>
            <a:endParaRPr lang="en-US"/>
          </a:p>
        </p:txBody>
      </p:sp>
      <p:sp>
        <p:nvSpPr>
          <p:cNvPr id="39938" name="Text Box 2"/>
          <p:cNvSpPr txBox="1">
            <a:spLocks noChangeArrowheads="1"/>
          </p:cNvSpPr>
          <p:nvPr/>
        </p:nvSpPr>
        <p:spPr bwMode="auto">
          <a:xfrm>
            <a:off x="827584" y="764704"/>
            <a:ext cx="7848872" cy="830997"/>
          </a:xfrm>
          <a:prstGeom prst="rect">
            <a:avLst/>
          </a:prstGeom>
          <a:noFill/>
          <a:ln w="9525">
            <a:noFill/>
            <a:miter lim="800000"/>
            <a:headEnd/>
            <a:tailEnd/>
          </a:ln>
          <a:effectLst/>
        </p:spPr>
        <p:txBody>
          <a:bodyPr wrap="square">
            <a:spAutoFit/>
          </a:bodyPr>
          <a:lstStyle/>
          <a:p>
            <a:r>
              <a:rPr lang="el-GR" sz="2400" i="1" dirty="0"/>
              <a:t>Πρέπει ή δεν πρέπει </a:t>
            </a:r>
            <a:r>
              <a:rPr lang="el-GR" sz="2400" i="1" dirty="0" smtClean="0"/>
              <a:t>ένας καταναλωτής </a:t>
            </a:r>
            <a:r>
              <a:rPr lang="el-GR" sz="2400" i="1" dirty="0"/>
              <a:t>να εγγραφεί </a:t>
            </a:r>
            <a:r>
              <a:rPr lang="el-GR" sz="2400" i="1" dirty="0" smtClean="0"/>
              <a:t>στη</a:t>
            </a:r>
            <a:r>
              <a:rPr lang="el-GR" sz="2400" i="1" dirty="0"/>
              <a:t>ν</a:t>
            </a:r>
            <a:r>
              <a:rPr lang="el-GR" sz="2400" i="1" dirty="0" smtClean="0"/>
              <a:t> εκπτωτική λέσχη </a:t>
            </a:r>
            <a:r>
              <a:rPr lang="en-US" sz="2400" i="1" dirty="0" smtClean="0"/>
              <a:t>CD</a:t>
            </a:r>
            <a:r>
              <a:rPr lang="el-GR" sz="2400" i="1" dirty="0" smtClean="0"/>
              <a:t>; </a:t>
            </a:r>
            <a:endParaRPr lang="en-US" sz="2400" i="1" dirty="0"/>
          </a:p>
        </p:txBody>
      </p:sp>
      <p:sp>
        <p:nvSpPr>
          <p:cNvPr id="39944" name="Text Box 8"/>
          <p:cNvSpPr txBox="1">
            <a:spLocks noChangeArrowheads="1"/>
          </p:cNvSpPr>
          <p:nvPr/>
        </p:nvSpPr>
        <p:spPr bwMode="auto">
          <a:xfrm>
            <a:off x="3444875" y="6207125"/>
            <a:ext cx="184150" cy="457200"/>
          </a:xfrm>
          <a:prstGeom prst="rect">
            <a:avLst/>
          </a:prstGeom>
          <a:noFill/>
          <a:ln w="9525">
            <a:noFill/>
            <a:miter lim="800000"/>
            <a:headEnd/>
            <a:tailEnd/>
          </a:ln>
          <a:effectLst/>
        </p:spPr>
        <p:txBody>
          <a:bodyPr wrap="none">
            <a:spAutoFit/>
          </a:bodyPr>
          <a:lstStyle/>
          <a:p>
            <a:endParaRPr lang="en-GB" sz="2400" b="1"/>
          </a:p>
        </p:txBody>
      </p:sp>
      <p:sp>
        <p:nvSpPr>
          <p:cNvPr id="39962" name="Line 26"/>
          <p:cNvSpPr>
            <a:spLocks noChangeShapeType="1"/>
          </p:cNvSpPr>
          <p:nvPr/>
        </p:nvSpPr>
        <p:spPr bwMode="auto">
          <a:xfrm>
            <a:off x="1066800" y="6283325"/>
            <a:ext cx="67818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9963" name="Line 27"/>
          <p:cNvSpPr>
            <a:spLocks noChangeShapeType="1"/>
          </p:cNvSpPr>
          <p:nvPr/>
        </p:nvSpPr>
        <p:spPr bwMode="auto">
          <a:xfrm flipV="1">
            <a:off x="1066800" y="1988839"/>
            <a:ext cx="48816" cy="4294484"/>
          </a:xfrm>
          <a:prstGeom prst="line">
            <a:avLst/>
          </a:prstGeom>
          <a:noFill/>
          <a:ln w="57150">
            <a:solidFill>
              <a:schemeClr val="tx1"/>
            </a:solidFill>
            <a:round/>
            <a:headEnd/>
            <a:tailEnd type="triangle" w="med" len="med"/>
          </a:ln>
          <a:effectLst/>
        </p:spPr>
        <p:txBody>
          <a:bodyPr wrap="none" anchor="ctr"/>
          <a:lstStyle/>
          <a:p>
            <a:endParaRPr lang="en-US"/>
          </a:p>
        </p:txBody>
      </p:sp>
      <p:sp>
        <p:nvSpPr>
          <p:cNvPr id="39964" name="Text Box 28"/>
          <p:cNvSpPr txBox="1">
            <a:spLocks noChangeArrowheads="1"/>
          </p:cNvSpPr>
          <p:nvPr/>
        </p:nvSpPr>
        <p:spPr bwMode="auto">
          <a:xfrm>
            <a:off x="6084888" y="6400800"/>
            <a:ext cx="2763837" cy="457200"/>
          </a:xfrm>
          <a:prstGeom prst="rect">
            <a:avLst/>
          </a:prstGeom>
          <a:noFill/>
          <a:ln w="9525">
            <a:noFill/>
            <a:miter lim="800000"/>
            <a:headEnd/>
            <a:tailEnd/>
          </a:ln>
          <a:effectLst/>
        </p:spPr>
        <p:txBody>
          <a:bodyPr wrap="none">
            <a:spAutoFit/>
          </a:bodyPr>
          <a:lstStyle/>
          <a:p>
            <a:r>
              <a:rPr lang="el-GR" sz="2400" b="1"/>
              <a:t>Δίσκοι </a:t>
            </a:r>
            <a:r>
              <a:rPr lang="en-US" sz="2400" b="1"/>
              <a:t>CD</a:t>
            </a:r>
            <a:r>
              <a:rPr lang="el-GR" sz="2400" b="1"/>
              <a:t> (αριθμός)</a:t>
            </a:r>
            <a:endParaRPr lang="en-GB" sz="2400" b="1"/>
          </a:p>
        </p:txBody>
      </p:sp>
      <p:sp>
        <p:nvSpPr>
          <p:cNvPr id="39965" name="Text Box 29"/>
          <p:cNvSpPr txBox="1">
            <a:spLocks noChangeArrowheads="1"/>
          </p:cNvSpPr>
          <p:nvPr/>
        </p:nvSpPr>
        <p:spPr bwMode="auto">
          <a:xfrm>
            <a:off x="0" y="1592322"/>
            <a:ext cx="2173288" cy="457200"/>
          </a:xfrm>
          <a:prstGeom prst="rect">
            <a:avLst/>
          </a:prstGeom>
          <a:noFill/>
          <a:ln w="9525">
            <a:noFill/>
            <a:miter lim="800000"/>
            <a:headEnd/>
            <a:tailEnd/>
          </a:ln>
          <a:effectLst/>
        </p:spPr>
        <p:txBody>
          <a:bodyPr wrap="none">
            <a:spAutoFit/>
          </a:bodyPr>
          <a:lstStyle/>
          <a:p>
            <a:r>
              <a:rPr lang="el-GR" sz="2400" b="1" dirty="0"/>
              <a:t>Σύνθετο αγαθό </a:t>
            </a:r>
            <a:endParaRPr lang="en-GB" sz="2400" b="1" dirty="0"/>
          </a:p>
        </p:txBody>
      </p:sp>
      <p:sp>
        <p:nvSpPr>
          <p:cNvPr id="39966" name="Text Box 30"/>
          <p:cNvSpPr txBox="1">
            <a:spLocks noChangeArrowheads="1"/>
          </p:cNvSpPr>
          <p:nvPr/>
        </p:nvSpPr>
        <p:spPr bwMode="auto">
          <a:xfrm>
            <a:off x="669925" y="6248400"/>
            <a:ext cx="336550" cy="457200"/>
          </a:xfrm>
          <a:prstGeom prst="rect">
            <a:avLst/>
          </a:prstGeom>
          <a:noFill/>
          <a:ln w="9525">
            <a:noFill/>
            <a:miter lim="800000"/>
            <a:headEnd/>
            <a:tailEnd/>
          </a:ln>
          <a:effectLst/>
        </p:spPr>
        <p:txBody>
          <a:bodyPr wrap="none">
            <a:spAutoFit/>
          </a:bodyPr>
          <a:lstStyle/>
          <a:p>
            <a:r>
              <a:rPr lang="en-GB" sz="2400" b="1"/>
              <a:t>0</a:t>
            </a:r>
          </a:p>
        </p:txBody>
      </p:sp>
      <p:sp>
        <p:nvSpPr>
          <p:cNvPr id="39969" name="Text Box 33"/>
          <p:cNvSpPr txBox="1">
            <a:spLocks noChangeArrowheads="1"/>
          </p:cNvSpPr>
          <p:nvPr/>
        </p:nvSpPr>
        <p:spPr bwMode="auto">
          <a:xfrm>
            <a:off x="365125" y="3048000"/>
            <a:ext cx="184150" cy="457200"/>
          </a:xfrm>
          <a:prstGeom prst="rect">
            <a:avLst/>
          </a:prstGeom>
          <a:noFill/>
          <a:ln w="9525">
            <a:noFill/>
            <a:miter lim="800000"/>
            <a:headEnd/>
            <a:tailEnd/>
          </a:ln>
          <a:effectLst/>
        </p:spPr>
        <p:txBody>
          <a:bodyPr wrap="none">
            <a:spAutoFit/>
          </a:bodyPr>
          <a:lstStyle/>
          <a:p>
            <a:endParaRPr lang="en-GB" sz="2400" b="1"/>
          </a:p>
        </p:txBody>
      </p:sp>
      <p:sp>
        <p:nvSpPr>
          <p:cNvPr id="39976" name="Text Box 40"/>
          <p:cNvSpPr txBox="1">
            <a:spLocks noChangeArrowheads="1"/>
          </p:cNvSpPr>
          <p:nvPr/>
        </p:nvSpPr>
        <p:spPr bwMode="auto">
          <a:xfrm>
            <a:off x="899592" y="404664"/>
            <a:ext cx="5472608" cy="457200"/>
          </a:xfrm>
          <a:prstGeom prst="rect">
            <a:avLst/>
          </a:prstGeom>
          <a:noFill/>
          <a:ln w="9525">
            <a:noFill/>
            <a:miter lim="800000"/>
            <a:headEnd/>
            <a:tailEnd/>
          </a:ln>
          <a:effectLst/>
        </p:spPr>
        <p:txBody>
          <a:bodyPr wrap="square">
            <a:spAutoFit/>
          </a:bodyPr>
          <a:lstStyle/>
          <a:p>
            <a:r>
              <a:rPr lang="el-GR" sz="2400" u="sng" dirty="0">
                <a:solidFill>
                  <a:srgbClr val="FFB016"/>
                </a:solidFill>
              </a:rPr>
              <a:t>Παράδειγμα:</a:t>
            </a:r>
            <a:r>
              <a:rPr lang="el-GR" sz="2400" dirty="0"/>
              <a:t> </a:t>
            </a:r>
            <a:r>
              <a:rPr lang="el-GR" sz="2400" dirty="0">
                <a:solidFill>
                  <a:schemeClr val="bg1"/>
                </a:solidFill>
              </a:rPr>
              <a:t>Εκπτωτικ</a:t>
            </a:r>
            <a:r>
              <a:rPr lang="el-GR" altLang="ja-JP" sz="2400" dirty="0">
                <a:solidFill>
                  <a:schemeClr val="bg1"/>
                </a:solidFill>
                <a:ea typeface="Arial Unicode MS" pitchFamily="34" charset="-128"/>
                <a:cs typeface="Arial Unicode MS" pitchFamily="34" charset="-128"/>
              </a:rPr>
              <a:t>ές λέσχες</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C69D6018-4DBE-47D1-8E10-22929BF06E57}" type="slidenum">
              <a:rPr lang="en-US"/>
              <a:pPr/>
              <a:t>4</a:t>
            </a:fld>
            <a:endParaRPr lang="en-US" dirty="0"/>
          </a:p>
        </p:txBody>
      </p:sp>
      <p:sp>
        <p:nvSpPr>
          <p:cNvPr id="3078" name="Text Box 6"/>
          <p:cNvSpPr txBox="1">
            <a:spLocks noChangeArrowheads="1"/>
          </p:cNvSpPr>
          <p:nvPr/>
        </p:nvSpPr>
        <p:spPr bwMode="auto">
          <a:xfrm>
            <a:off x="1524000" y="1981200"/>
            <a:ext cx="4704184" cy="461665"/>
          </a:xfrm>
          <a:prstGeom prst="rect">
            <a:avLst/>
          </a:prstGeom>
          <a:noFill/>
          <a:ln w="9525">
            <a:noFill/>
            <a:miter lim="800000"/>
            <a:headEnd/>
            <a:tailEnd/>
          </a:ln>
          <a:effectLst/>
        </p:spPr>
        <p:txBody>
          <a:bodyPr wrap="square">
            <a:spAutoFit/>
          </a:bodyPr>
          <a:lstStyle/>
          <a:p>
            <a:pPr marL="457200" indent="-457200">
              <a:spcBef>
                <a:spcPct val="50000"/>
              </a:spcBef>
            </a:pPr>
            <a:r>
              <a:rPr lang="en-US" sz="2400" dirty="0">
                <a:solidFill>
                  <a:schemeClr val="accent2"/>
                </a:solidFill>
              </a:rPr>
              <a:t>1.</a:t>
            </a:r>
            <a:r>
              <a:rPr lang="en-US" sz="2400" dirty="0"/>
              <a:t> </a:t>
            </a:r>
            <a:r>
              <a:rPr lang="el-GR" sz="2400" dirty="0" smtClean="0"/>
              <a:t>Εισαγωγικό παράδειγμα</a:t>
            </a:r>
            <a:endParaRPr lang="en-US" sz="2400" dirty="0"/>
          </a:p>
        </p:txBody>
      </p:sp>
      <p:sp>
        <p:nvSpPr>
          <p:cNvPr id="3079" name="Text Box 7"/>
          <p:cNvSpPr txBox="1">
            <a:spLocks noChangeArrowheads="1"/>
          </p:cNvSpPr>
          <p:nvPr/>
        </p:nvSpPr>
        <p:spPr bwMode="auto">
          <a:xfrm>
            <a:off x="1524000" y="2514600"/>
            <a:ext cx="6934200" cy="457200"/>
          </a:xfrm>
          <a:prstGeom prst="rect">
            <a:avLst/>
          </a:prstGeom>
          <a:noFill/>
          <a:ln w="9525">
            <a:noFill/>
            <a:miter lim="800000"/>
            <a:headEnd/>
            <a:tailEnd/>
          </a:ln>
          <a:effectLst/>
        </p:spPr>
        <p:txBody>
          <a:bodyPr>
            <a:spAutoFit/>
          </a:bodyPr>
          <a:lstStyle/>
          <a:p>
            <a:pPr>
              <a:spcBef>
                <a:spcPct val="50000"/>
              </a:spcBef>
            </a:pPr>
            <a:r>
              <a:rPr lang="en-US" sz="2400" dirty="0">
                <a:solidFill>
                  <a:schemeClr val="accent2"/>
                </a:solidFill>
              </a:rPr>
              <a:t>2.</a:t>
            </a:r>
            <a:r>
              <a:rPr lang="en-US" sz="2400" dirty="0"/>
              <a:t> </a:t>
            </a:r>
            <a:r>
              <a:rPr lang="el-GR" sz="2400" dirty="0"/>
              <a:t>Ο εισοδηματικός περιορισμός </a:t>
            </a:r>
            <a:endParaRPr lang="en-US" sz="2400" dirty="0"/>
          </a:p>
        </p:txBody>
      </p:sp>
      <p:sp>
        <p:nvSpPr>
          <p:cNvPr id="3080" name="Text Box 8"/>
          <p:cNvSpPr txBox="1">
            <a:spLocks noChangeArrowheads="1"/>
          </p:cNvSpPr>
          <p:nvPr/>
        </p:nvSpPr>
        <p:spPr bwMode="auto">
          <a:xfrm>
            <a:off x="1524000" y="3048000"/>
            <a:ext cx="6934200" cy="457200"/>
          </a:xfrm>
          <a:prstGeom prst="rect">
            <a:avLst/>
          </a:prstGeom>
          <a:noFill/>
          <a:ln w="9525">
            <a:noFill/>
            <a:miter lim="800000"/>
            <a:headEnd/>
            <a:tailEnd/>
          </a:ln>
          <a:effectLst/>
        </p:spPr>
        <p:txBody>
          <a:bodyPr>
            <a:spAutoFit/>
          </a:bodyPr>
          <a:lstStyle/>
          <a:p>
            <a:pPr>
              <a:spcBef>
                <a:spcPct val="50000"/>
              </a:spcBef>
            </a:pPr>
            <a:r>
              <a:rPr lang="en-US" sz="2400" dirty="0">
                <a:solidFill>
                  <a:schemeClr val="accent2"/>
                </a:solidFill>
              </a:rPr>
              <a:t>3.</a:t>
            </a:r>
            <a:r>
              <a:rPr lang="en-US" sz="2400" dirty="0"/>
              <a:t> </a:t>
            </a:r>
            <a:r>
              <a:rPr lang="el-GR" sz="2400" dirty="0"/>
              <a:t>Η επιλογή του καταναλωτή </a:t>
            </a:r>
            <a:endParaRPr lang="en-US" sz="2400" dirty="0"/>
          </a:p>
        </p:txBody>
      </p:sp>
      <p:sp>
        <p:nvSpPr>
          <p:cNvPr id="3081" name="Rectangle 9"/>
          <p:cNvSpPr>
            <a:spLocks noChangeArrowheads="1"/>
          </p:cNvSpPr>
          <p:nvPr/>
        </p:nvSpPr>
        <p:spPr bwMode="auto">
          <a:xfrm>
            <a:off x="1524000" y="3581400"/>
            <a:ext cx="5208588" cy="457200"/>
          </a:xfrm>
          <a:prstGeom prst="rect">
            <a:avLst/>
          </a:prstGeom>
          <a:noFill/>
          <a:ln w="9525">
            <a:noFill/>
            <a:miter lim="800000"/>
            <a:headEnd/>
            <a:tailEnd/>
          </a:ln>
          <a:effectLst/>
        </p:spPr>
        <p:txBody>
          <a:bodyPr>
            <a:spAutoFit/>
          </a:bodyPr>
          <a:lstStyle/>
          <a:p>
            <a:r>
              <a:rPr lang="en-US" sz="2400" dirty="0">
                <a:solidFill>
                  <a:schemeClr val="accent2"/>
                </a:solidFill>
                <a:ea typeface="Arial Unicode MS" pitchFamily="34" charset="-128"/>
                <a:cs typeface="Arial Unicode MS" pitchFamily="34" charset="-128"/>
              </a:rPr>
              <a:t>4.</a:t>
            </a:r>
            <a:r>
              <a:rPr lang="en-US" sz="2400" dirty="0">
                <a:ea typeface="Arial Unicode MS" pitchFamily="34" charset="-128"/>
                <a:cs typeface="Arial Unicode MS" pitchFamily="34" charset="-128"/>
              </a:rPr>
              <a:t> </a:t>
            </a:r>
            <a:r>
              <a:rPr lang="el-GR" sz="2400" dirty="0"/>
              <a:t>Δυαδικότητα</a:t>
            </a:r>
            <a:r>
              <a:rPr lang="el-GR" dirty="0"/>
              <a:t> </a:t>
            </a:r>
            <a:endParaRPr lang="en-US" dirty="0"/>
          </a:p>
        </p:txBody>
      </p:sp>
      <p:sp>
        <p:nvSpPr>
          <p:cNvPr id="3082" name="Rectangle 10"/>
          <p:cNvSpPr>
            <a:spLocks noChangeArrowheads="1"/>
          </p:cNvSpPr>
          <p:nvPr/>
        </p:nvSpPr>
        <p:spPr bwMode="auto">
          <a:xfrm>
            <a:off x="1524000" y="4114800"/>
            <a:ext cx="5281613" cy="457200"/>
          </a:xfrm>
          <a:prstGeom prst="rect">
            <a:avLst/>
          </a:prstGeom>
          <a:noFill/>
          <a:ln w="9525">
            <a:noFill/>
            <a:miter lim="800000"/>
            <a:headEnd/>
            <a:tailEnd/>
          </a:ln>
          <a:effectLst/>
        </p:spPr>
        <p:txBody>
          <a:bodyPr>
            <a:spAutoFit/>
          </a:bodyPr>
          <a:lstStyle/>
          <a:p>
            <a:r>
              <a:rPr lang="en-US" sz="2400" dirty="0">
                <a:solidFill>
                  <a:schemeClr val="accent2"/>
                </a:solidFill>
                <a:ea typeface="Arial Unicode MS" pitchFamily="34" charset="-128"/>
                <a:cs typeface="Arial Unicode MS" pitchFamily="34" charset="-128"/>
              </a:rPr>
              <a:t>5.</a:t>
            </a:r>
            <a:r>
              <a:rPr lang="en-US" sz="2400" dirty="0">
                <a:ea typeface="Arial Unicode MS" pitchFamily="34" charset="-128"/>
                <a:cs typeface="Arial Unicode MS" pitchFamily="34" charset="-128"/>
              </a:rPr>
              <a:t> </a:t>
            </a:r>
            <a:r>
              <a:rPr lang="el-GR" sz="2400" dirty="0"/>
              <a:t>Μερικές εφαρμογές</a:t>
            </a:r>
            <a:r>
              <a:rPr lang="el-GR" dirty="0"/>
              <a:t> </a:t>
            </a:r>
            <a:endParaRPr lang="en-US" dirty="0"/>
          </a:p>
        </p:txBody>
      </p:sp>
      <p:sp>
        <p:nvSpPr>
          <p:cNvPr id="3083" name="Rectangle 11"/>
          <p:cNvSpPr>
            <a:spLocks noChangeArrowheads="1"/>
          </p:cNvSpPr>
          <p:nvPr/>
        </p:nvSpPr>
        <p:spPr bwMode="auto">
          <a:xfrm>
            <a:off x="2133600" y="4114800"/>
            <a:ext cx="9296400" cy="609600"/>
          </a:xfrm>
          <a:prstGeom prst="rect">
            <a:avLst/>
          </a:prstGeom>
          <a:noFill/>
          <a:ln w="9525">
            <a:noFill/>
            <a:miter lim="800000"/>
            <a:headEnd/>
            <a:tailEnd/>
          </a:ln>
          <a:effectLst/>
        </p:spPr>
        <p:txBody>
          <a:bodyPr>
            <a:spAutoFit/>
          </a:bodyPr>
          <a:lstStyle/>
          <a:p>
            <a:pPr indent="-228600">
              <a:tabLst>
                <a:tab pos="685800" algn="l"/>
              </a:tabLst>
            </a:pPr>
            <a:endParaRPr lang="en-US" sz="1000" dirty="0">
              <a:ea typeface="Arial Unicode MS" pitchFamily="34" charset="-128"/>
              <a:cs typeface="Arial Unicode MS" pitchFamily="34" charset="-128"/>
            </a:endParaRPr>
          </a:p>
          <a:p>
            <a:pPr indent="-228600">
              <a:tabLst>
                <a:tab pos="685800" algn="l"/>
              </a:tabLst>
            </a:pPr>
            <a:endParaRPr lang="en-US" sz="2400" dirty="0"/>
          </a:p>
        </p:txBody>
      </p:sp>
      <p:sp>
        <p:nvSpPr>
          <p:cNvPr id="3084" name="Rectangle 12"/>
          <p:cNvSpPr>
            <a:spLocks noChangeArrowheads="1"/>
          </p:cNvSpPr>
          <p:nvPr/>
        </p:nvSpPr>
        <p:spPr bwMode="auto">
          <a:xfrm>
            <a:off x="1524000" y="4724400"/>
            <a:ext cx="5424488" cy="457200"/>
          </a:xfrm>
          <a:prstGeom prst="rect">
            <a:avLst/>
          </a:prstGeom>
          <a:noFill/>
          <a:ln w="9525">
            <a:noFill/>
            <a:miter lim="800000"/>
            <a:headEnd/>
            <a:tailEnd/>
          </a:ln>
          <a:effectLst/>
        </p:spPr>
        <p:txBody>
          <a:bodyPr>
            <a:spAutoFit/>
          </a:bodyPr>
          <a:lstStyle/>
          <a:p>
            <a:r>
              <a:rPr lang="en-US" sz="2400" dirty="0">
                <a:solidFill>
                  <a:schemeClr val="accent2"/>
                </a:solidFill>
                <a:ea typeface="Arial Unicode MS" pitchFamily="34" charset="-128"/>
                <a:cs typeface="Arial Unicode MS" pitchFamily="34" charset="-128"/>
              </a:rPr>
              <a:t>6.</a:t>
            </a:r>
            <a:r>
              <a:rPr lang="en-US" sz="2400" dirty="0">
                <a:ea typeface="Arial Unicode MS" pitchFamily="34" charset="-128"/>
                <a:cs typeface="Arial Unicode MS" pitchFamily="34" charset="-128"/>
              </a:rPr>
              <a:t> </a:t>
            </a:r>
            <a:r>
              <a:rPr lang="el-GR" sz="2400" dirty="0"/>
              <a:t>Αποκαλυφθείσα προτίμηση </a:t>
            </a:r>
            <a:endParaRPr lang="en-US" sz="2400" dirty="0"/>
          </a:p>
        </p:txBody>
      </p:sp>
      <p:sp>
        <p:nvSpPr>
          <p:cNvPr id="3086" name="WordArt 14"/>
          <p:cNvSpPr>
            <a:spLocks noChangeArrowheads="1" noChangeShapeType="1" noTextEdit="1"/>
          </p:cNvSpPr>
          <p:nvPr/>
        </p:nvSpPr>
        <p:spPr bwMode="auto">
          <a:xfrm>
            <a:off x="609600" y="609600"/>
            <a:ext cx="3886200" cy="990600"/>
          </a:xfrm>
          <a:prstGeom prst="rect">
            <a:avLst/>
          </a:prstGeom>
        </p:spPr>
        <p:txBody>
          <a:bodyPr wrap="none" fromWordArt="1">
            <a:prstTxWarp prst="textPlain">
              <a:avLst>
                <a:gd name="adj" fmla="val 50000"/>
              </a:avLst>
            </a:prstTxWarp>
          </a:bodyPr>
          <a:lstStyle/>
          <a:p>
            <a:pPr algn="ctr"/>
            <a:r>
              <a:rPr lang="el-GR" sz="3600" kern="10" dirty="0">
                <a:ln w="9525">
                  <a:solidFill>
                    <a:schemeClr val="hlink"/>
                  </a:solidFill>
                  <a:round/>
                  <a:headEnd/>
                  <a:tailEnd/>
                </a:ln>
                <a:solidFill>
                  <a:srgbClr val="FFFFFF"/>
                </a:solidFill>
                <a:effectLst>
                  <a:outerShdw dist="35921" dir="2700000" algn="ctr" rotWithShape="0">
                    <a:srgbClr val="808080"/>
                  </a:outerShdw>
                </a:effectLst>
                <a:latin typeface="Arial Unicode MS"/>
                <a:ea typeface="Arial Unicode MS"/>
                <a:cs typeface="Arial Unicode MS"/>
              </a:rPr>
              <a:t>Επισκόπηση</a:t>
            </a:r>
            <a:endParaRPr lang="en-US" sz="3600" kern="10" dirty="0">
              <a:ln w="9525">
                <a:solidFill>
                  <a:schemeClr val="hlink"/>
                </a:solidFill>
                <a:round/>
                <a:headEnd/>
                <a:tailEnd/>
              </a:ln>
              <a:solidFill>
                <a:srgbClr val="FFFFFF"/>
              </a:solidFill>
              <a:effectLst>
                <a:outerShdw dist="35921" dir="2700000" algn="ctr" rotWithShape="0">
                  <a:srgbClr val="808080"/>
                </a:outerShdw>
              </a:effectLst>
              <a:latin typeface="Arial Unicode MS"/>
              <a:ea typeface="Arial Unicode MS"/>
              <a:cs typeface="Arial Unicode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anim calcmode="lin" valueType="num">
                                      <p:cBhvr>
                                        <p:cTn id="7" dur="500" decel="50000" fill="hold">
                                          <p:stCondLst>
                                            <p:cond delay="0"/>
                                          </p:stCondLst>
                                        </p:cTn>
                                        <p:tgtEl>
                                          <p:spTgt spid="308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8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86"/>
                                        </p:tgtEl>
                                        <p:attrNameLst>
                                          <p:attrName>ppt_w</p:attrName>
                                        </p:attrNameLst>
                                      </p:cBhvr>
                                      <p:tavLst>
                                        <p:tav tm="0">
                                          <p:val>
                                            <p:strVal val="#ppt_w*.05"/>
                                          </p:val>
                                        </p:tav>
                                        <p:tav tm="100000">
                                          <p:val>
                                            <p:strVal val="#ppt_w"/>
                                          </p:val>
                                        </p:tav>
                                      </p:tavLst>
                                    </p:anim>
                                    <p:anim calcmode="lin" valueType="num">
                                      <p:cBhvr>
                                        <p:cTn id="10" dur="1000" fill="hold"/>
                                        <p:tgtEl>
                                          <p:spTgt spid="308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8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8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8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8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3078">
                                            <p:txEl>
                                              <p:pRg st="0" end="0"/>
                                            </p:txEl>
                                          </p:spTgt>
                                        </p:tgtEl>
                                        <p:attrNameLst>
                                          <p:attrName>style.visibility</p:attrName>
                                        </p:attrNameLst>
                                      </p:cBhvr>
                                      <p:to>
                                        <p:strVal val="visible"/>
                                      </p:to>
                                    </p:set>
                                    <p:animEffect transition="in" filter="box(out)">
                                      <p:cBhvr>
                                        <p:cTn id="19" dur="500"/>
                                        <p:tgtEl>
                                          <p:spTgt spid="307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3079">
                                            <p:txEl>
                                              <p:pRg st="0" end="0"/>
                                            </p:txEl>
                                          </p:spTgt>
                                        </p:tgtEl>
                                        <p:attrNameLst>
                                          <p:attrName>style.visibility</p:attrName>
                                        </p:attrNameLst>
                                      </p:cBhvr>
                                      <p:to>
                                        <p:strVal val="visible"/>
                                      </p:to>
                                    </p:set>
                                    <p:animEffect transition="in" filter="box(out)">
                                      <p:cBhvr>
                                        <p:cTn id="24" dur="500"/>
                                        <p:tgtEl>
                                          <p:spTgt spid="307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3080">
                                            <p:txEl>
                                              <p:pRg st="0" end="0"/>
                                            </p:txEl>
                                          </p:spTgt>
                                        </p:tgtEl>
                                        <p:attrNameLst>
                                          <p:attrName>style.visibility</p:attrName>
                                        </p:attrNameLst>
                                      </p:cBhvr>
                                      <p:to>
                                        <p:strVal val="visible"/>
                                      </p:to>
                                    </p:set>
                                    <p:animEffect transition="in" filter="box(out)">
                                      <p:cBhvr>
                                        <p:cTn id="29" dur="500"/>
                                        <p:tgtEl>
                                          <p:spTgt spid="308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3081">
                                            <p:txEl>
                                              <p:pRg st="0" end="0"/>
                                            </p:txEl>
                                          </p:spTgt>
                                        </p:tgtEl>
                                        <p:attrNameLst>
                                          <p:attrName>style.visibility</p:attrName>
                                        </p:attrNameLst>
                                      </p:cBhvr>
                                      <p:to>
                                        <p:strVal val="visible"/>
                                      </p:to>
                                    </p:set>
                                    <p:animEffect transition="in" filter="box(out)">
                                      <p:cBhvr>
                                        <p:cTn id="34" dur="500"/>
                                        <p:tgtEl>
                                          <p:spTgt spid="308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3082">
                                            <p:txEl>
                                              <p:pRg st="0" end="0"/>
                                            </p:txEl>
                                          </p:spTgt>
                                        </p:tgtEl>
                                        <p:attrNameLst>
                                          <p:attrName>style.visibility</p:attrName>
                                        </p:attrNameLst>
                                      </p:cBhvr>
                                      <p:to>
                                        <p:strVal val="visible"/>
                                      </p:to>
                                    </p:set>
                                    <p:animEffect transition="in" filter="box(out)">
                                      <p:cBhvr>
                                        <p:cTn id="39" dur="500"/>
                                        <p:tgtEl>
                                          <p:spTgt spid="308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nodePh="1">
                                  <p:stCondLst>
                                    <p:cond delay="0"/>
                                  </p:stCondLst>
                                  <p:endCondLst>
                                    <p:cond evt="begin" delay="0">
                                      <p:tn val="42"/>
                                    </p:cond>
                                  </p:endCondLst>
                                  <p:childTnLst>
                                    <p:set>
                                      <p:cBhvr>
                                        <p:cTn id="43" dur="1" fill="hold">
                                          <p:stCondLst>
                                            <p:cond delay="0"/>
                                          </p:stCondLst>
                                        </p:cTn>
                                        <p:tgtEl>
                                          <p:spTgt spid="3083">
                                            <p:txEl>
                                              <p:pRg st="0" end="0"/>
                                            </p:txEl>
                                          </p:spTgt>
                                        </p:tgtEl>
                                        <p:attrNameLst>
                                          <p:attrName>style.visibility</p:attrName>
                                        </p:attrNameLst>
                                      </p:cBhvr>
                                      <p:to>
                                        <p:strVal val="visible"/>
                                      </p:to>
                                    </p:set>
                                    <p:anim calcmode="lin" valueType="num">
                                      <p:cBhvr additive="base">
                                        <p:cTn id="44" dur="500" fill="hold"/>
                                        <p:tgtEl>
                                          <p:spTgt spid="308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3084">
                                            <p:txEl>
                                              <p:pRg st="0" end="0"/>
                                            </p:txEl>
                                          </p:spTgt>
                                        </p:tgtEl>
                                        <p:attrNameLst>
                                          <p:attrName>style.visibility</p:attrName>
                                        </p:attrNameLst>
                                      </p:cBhvr>
                                      <p:to>
                                        <p:strVal val="visible"/>
                                      </p:to>
                                    </p:set>
                                    <p:animEffect transition="in" filter="box(out)">
                                      <p:cBhvr>
                                        <p:cTn id="50" dur="5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autoUpdateAnimBg="0"/>
      <p:bldP spid="3079" grpId="0" build="p" autoUpdateAnimBg="0"/>
      <p:bldP spid="3080" grpId="0" build="p" autoUpdateAnimBg="0"/>
      <p:bldP spid="3081" grpId="0" build="p" autoUpdateAnimBg="0"/>
      <p:bldP spid="3082" grpId="0" build="p" autoUpdateAnimBg="0"/>
      <p:bldP spid="3083" grpId="0" build="p" autoUpdateAnimBg="0"/>
      <p:bldP spid="3084" grpId="0" build="p" autoUpdateAnimBg="0"/>
      <p:bldP spid="308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40962" name="Line 2"/>
          <p:cNvSpPr>
            <a:spLocks noChangeShapeType="1"/>
          </p:cNvSpPr>
          <p:nvPr/>
        </p:nvSpPr>
        <p:spPr bwMode="auto">
          <a:xfrm>
            <a:off x="1066800" y="6283325"/>
            <a:ext cx="67818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40963" name="Line 3"/>
          <p:cNvSpPr>
            <a:spLocks noChangeShapeType="1"/>
          </p:cNvSpPr>
          <p:nvPr/>
        </p:nvSpPr>
        <p:spPr bwMode="auto">
          <a:xfrm flipV="1">
            <a:off x="1066800" y="568325"/>
            <a:ext cx="0" cy="5715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40964" name="Text Box 4"/>
          <p:cNvSpPr txBox="1">
            <a:spLocks noChangeArrowheads="1"/>
          </p:cNvSpPr>
          <p:nvPr/>
        </p:nvSpPr>
        <p:spPr bwMode="auto">
          <a:xfrm>
            <a:off x="6084888" y="6400800"/>
            <a:ext cx="2763837" cy="457200"/>
          </a:xfrm>
          <a:prstGeom prst="rect">
            <a:avLst/>
          </a:prstGeom>
          <a:noFill/>
          <a:ln w="9525">
            <a:noFill/>
            <a:miter lim="800000"/>
            <a:headEnd/>
            <a:tailEnd/>
          </a:ln>
          <a:effectLst/>
        </p:spPr>
        <p:txBody>
          <a:bodyPr wrap="none">
            <a:spAutoFit/>
          </a:bodyPr>
          <a:lstStyle/>
          <a:p>
            <a:r>
              <a:rPr lang="el-GR" sz="2400" b="1"/>
              <a:t>Δίσκοι </a:t>
            </a:r>
            <a:r>
              <a:rPr lang="en-US" sz="2400" b="1"/>
              <a:t>CD</a:t>
            </a:r>
            <a:r>
              <a:rPr lang="el-GR" sz="2400" b="1"/>
              <a:t> (αριθμός)</a:t>
            </a:r>
            <a:endParaRPr lang="en-GB" sz="2400" b="1"/>
          </a:p>
        </p:txBody>
      </p:sp>
      <p:sp>
        <p:nvSpPr>
          <p:cNvPr id="40965" name="Text Box 5"/>
          <p:cNvSpPr txBox="1">
            <a:spLocks noChangeArrowheads="1"/>
          </p:cNvSpPr>
          <p:nvPr/>
        </p:nvSpPr>
        <p:spPr bwMode="auto">
          <a:xfrm>
            <a:off x="1127125" y="304800"/>
            <a:ext cx="2173288" cy="457200"/>
          </a:xfrm>
          <a:prstGeom prst="rect">
            <a:avLst/>
          </a:prstGeom>
          <a:noFill/>
          <a:ln w="9525">
            <a:noFill/>
            <a:miter lim="800000"/>
            <a:headEnd/>
            <a:tailEnd/>
          </a:ln>
          <a:effectLst/>
        </p:spPr>
        <p:txBody>
          <a:bodyPr wrap="none">
            <a:spAutoFit/>
          </a:bodyPr>
          <a:lstStyle/>
          <a:p>
            <a:r>
              <a:rPr lang="el-GR" sz="2400" b="1"/>
              <a:t>Σύνθετο αγαθό </a:t>
            </a:r>
            <a:endParaRPr lang="en-GB" sz="2400" b="1"/>
          </a:p>
        </p:txBody>
      </p:sp>
      <p:sp>
        <p:nvSpPr>
          <p:cNvPr id="40966" name="Text Box 6"/>
          <p:cNvSpPr txBox="1">
            <a:spLocks noChangeArrowheads="1"/>
          </p:cNvSpPr>
          <p:nvPr/>
        </p:nvSpPr>
        <p:spPr bwMode="auto">
          <a:xfrm>
            <a:off x="669925" y="6248400"/>
            <a:ext cx="336550" cy="457200"/>
          </a:xfrm>
          <a:prstGeom prst="rect">
            <a:avLst/>
          </a:prstGeom>
          <a:noFill/>
          <a:ln w="9525">
            <a:noFill/>
            <a:miter lim="800000"/>
            <a:headEnd/>
            <a:tailEnd/>
          </a:ln>
          <a:effectLst/>
        </p:spPr>
        <p:txBody>
          <a:bodyPr wrap="none">
            <a:spAutoFit/>
          </a:bodyPr>
          <a:lstStyle/>
          <a:p>
            <a:r>
              <a:rPr lang="en-GB" sz="2400" b="1"/>
              <a:t>0</a:t>
            </a:r>
          </a:p>
        </p:txBody>
      </p:sp>
      <p:sp>
        <p:nvSpPr>
          <p:cNvPr id="40967" name="Text Box 7"/>
          <p:cNvSpPr txBox="1">
            <a:spLocks noChangeArrowheads="1"/>
          </p:cNvSpPr>
          <p:nvPr/>
        </p:nvSpPr>
        <p:spPr bwMode="auto">
          <a:xfrm>
            <a:off x="3707904" y="6256853"/>
            <a:ext cx="2056973" cy="461665"/>
          </a:xfrm>
          <a:prstGeom prst="rect">
            <a:avLst/>
          </a:prstGeom>
          <a:noFill/>
          <a:ln w="9525">
            <a:noFill/>
            <a:miter lim="800000"/>
            <a:headEnd/>
            <a:tailEnd/>
          </a:ln>
          <a:effectLst/>
        </p:spPr>
        <p:txBody>
          <a:bodyPr wrap="none">
            <a:spAutoFit/>
          </a:bodyPr>
          <a:lstStyle/>
          <a:p>
            <a:r>
              <a:rPr lang="en-GB" sz="2400" b="1" dirty="0"/>
              <a:t>15                  </a:t>
            </a:r>
          </a:p>
        </p:txBody>
      </p:sp>
      <p:sp>
        <p:nvSpPr>
          <p:cNvPr id="40968" name="Text Box 8"/>
          <p:cNvSpPr txBox="1">
            <a:spLocks noChangeArrowheads="1"/>
          </p:cNvSpPr>
          <p:nvPr/>
        </p:nvSpPr>
        <p:spPr bwMode="auto">
          <a:xfrm>
            <a:off x="381000" y="1101725"/>
            <a:ext cx="641350" cy="457200"/>
          </a:xfrm>
          <a:prstGeom prst="rect">
            <a:avLst/>
          </a:prstGeom>
          <a:noFill/>
          <a:ln w="9525">
            <a:noFill/>
            <a:miter lim="800000"/>
            <a:headEnd/>
            <a:tailEnd/>
          </a:ln>
          <a:effectLst/>
        </p:spPr>
        <p:txBody>
          <a:bodyPr wrap="none">
            <a:spAutoFit/>
          </a:bodyPr>
          <a:lstStyle/>
          <a:p>
            <a:r>
              <a:rPr lang="en-GB" sz="2400" b="1"/>
              <a:t>300</a:t>
            </a:r>
          </a:p>
        </p:txBody>
      </p:sp>
      <p:sp>
        <p:nvSpPr>
          <p:cNvPr id="40969" name="Text Box 9"/>
          <p:cNvSpPr txBox="1">
            <a:spLocks noChangeArrowheads="1"/>
          </p:cNvSpPr>
          <p:nvPr/>
        </p:nvSpPr>
        <p:spPr bwMode="auto">
          <a:xfrm>
            <a:off x="365125" y="3048000"/>
            <a:ext cx="184150" cy="457200"/>
          </a:xfrm>
          <a:prstGeom prst="rect">
            <a:avLst/>
          </a:prstGeom>
          <a:noFill/>
          <a:ln w="9525">
            <a:noFill/>
            <a:miter lim="800000"/>
            <a:headEnd/>
            <a:tailEnd/>
          </a:ln>
          <a:effectLst/>
        </p:spPr>
        <p:txBody>
          <a:bodyPr wrap="none">
            <a:spAutoFit/>
          </a:bodyPr>
          <a:lstStyle/>
          <a:p>
            <a:endParaRPr lang="en-GB" sz="2400" b="1"/>
          </a:p>
        </p:txBody>
      </p:sp>
      <p:sp>
        <p:nvSpPr>
          <p:cNvPr id="40970" name="Text Box 10"/>
          <p:cNvSpPr txBox="1">
            <a:spLocks noChangeArrowheads="1"/>
          </p:cNvSpPr>
          <p:nvPr/>
        </p:nvSpPr>
        <p:spPr bwMode="auto">
          <a:xfrm>
            <a:off x="2743200" y="6207125"/>
            <a:ext cx="488950" cy="457200"/>
          </a:xfrm>
          <a:prstGeom prst="rect">
            <a:avLst/>
          </a:prstGeom>
          <a:noFill/>
          <a:ln w="9525">
            <a:noFill/>
            <a:miter lim="800000"/>
            <a:headEnd/>
            <a:tailEnd/>
          </a:ln>
          <a:effectLst/>
        </p:spPr>
        <p:txBody>
          <a:bodyPr wrap="none">
            <a:spAutoFit/>
          </a:bodyPr>
          <a:lstStyle/>
          <a:p>
            <a:r>
              <a:rPr lang="en-GB" sz="2400" b="1"/>
              <a:t>10</a:t>
            </a:r>
          </a:p>
        </p:txBody>
      </p:sp>
      <p:sp>
        <p:nvSpPr>
          <p:cNvPr id="40980" name="Line 20"/>
          <p:cNvSpPr>
            <a:spLocks noChangeShapeType="1"/>
          </p:cNvSpPr>
          <p:nvPr/>
        </p:nvSpPr>
        <p:spPr bwMode="auto">
          <a:xfrm>
            <a:off x="1066800" y="1254125"/>
            <a:ext cx="2971800" cy="5029200"/>
          </a:xfrm>
          <a:prstGeom prst="line">
            <a:avLst/>
          </a:prstGeom>
          <a:noFill/>
          <a:ln w="38100">
            <a:solidFill>
              <a:schemeClr val="tx1"/>
            </a:solidFill>
            <a:round/>
            <a:headEnd/>
            <a:tailEnd/>
          </a:ln>
          <a:effectLst/>
        </p:spPr>
        <p:txBody>
          <a:bodyPr wrap="none" anchor="ctr"/>
          <a:lstStyle/>
          <a:p>
            <a:endParaRPr lang="en-US"/>
          </a:p>
        </p:txBody>
      </p:sp>
      <p:sp>
        <p:nvSpPr>
          <p:cNvPr id="40981" name="Text Box 21"/>
          <p:cNvSpPr txBox="1">
            <a:spLocks noChangeArrowheads="1"/>
          </p:cNvSpPr>
          <p:nvPr/>
        </p:nvSpPr>
        <p:spPr bwMode="auto">
          <a:xfrm>
            <a:off x="2819400" y="4073525"/>
            <a:ext cx="463550" cy="762000"/>
          </a:xfrm>
          <a:prstGeom prst="rect">
            <a:avLst/>
          </a:prstGeom>
          <a:noFill/>
          <a:ln w="9525">
            <a:noFill/>
            <a:miter lim="800000"/>
            <a:headEnd/>
            <a:tailEnd/>
          </a:ln>
          <a:effectLst/>
        </p:spPr>
        <p:txBody>
          <a:bodyPr wrap="none">
            <a:spAutoFit/>
          </a:bodyPr>
          <a:lstStyle/>
          <a:p>
            <a:r>
              <a:rPr lang="en-GB" sz="4400" b="1"/>
              <a:t>•</a:t>
            </a:r>
          </a:p>
        </p:txBody>
      </p:sp>
      <p:sp>
        <p:nvSpPr>
          <p:cNvPr id="40982" name="Text Box 22"/>
          <p:cNvSpPr txBox="1">
            <a:spLocks noChangeArrowheads="1"/>
          </p:cNvSpPr>
          <p:nvPr/>
        </p:nvSpPr>
        <p:spPr bwMode="auto">
          <a:xfrm>
            <a:off x="3108325" y="4114800"/>
            <a:ext cx="387350" cy="457200"/>
          </a:xfrm>
          <a:prstGeom prst="rect">
            <a:avLst/>
          </a:prstGeom>
          <a:noFill/>
          <a:ln w="9525">
            <a:noFill/>
            <a:miter lim="800000"/>
            <a:headEnd/>
            <a:tailEnd/>
          </a:ln>
          <a:effectLst/>
        </p:spPr>
        <p:txBody>
          <a:bodyPr wrap="none">
            <a:spAutoFit/>
          </a:bodyPr>
          <a:lstStyle/>
          <a:p>
            <a:r>
              <a:rPr lang="en-GB" sz="2400" b="1"/>
              <a:t>A</a:t>
            </a:r>
          </a:p>
        </p:txBody>
      </p:sp>
      <p:sp>
        <p:nvSpPr>
          <p:cNvPr id="40983" name="Line 23"/>
          <p:cNvSpPr>
            <a:spLocks noChangeShapeType="1"/>
          </p:cNvSpPr>
          <p:nvPr/>
        </p:nvSpPr>
        <p:spPr bwMode="auto">
          <a:xfrm flipH="1">
            <a:off x="1066800" y="4530725"/>
            <a:ext cx="1905000" cy="0"/>
          </a:xfrm>
          <a:prstGeom prst="line">
            <a:avLst/>
          </a:prstGeom>
          <a:noFill/>
          <a:ln w="9525">
            <a:solidFill>
              <a:schemeClr val="tx1"/>
            </a:solidFill>
            <a:prstDash val="dash"/>
            <a:round/>
            <a:headEnd/>
            <a:tailEnd/>
          </a:ln>
          <a:effectLst/>
        </p:spPr>
        <p:txBody>
          <a:bodyPr wrap="none" anchor="ctr"/>
          <a:lstStyle/>
          <a:p>
            <a:endParaRPr lang="en-US"/>
          </a:p>
        </p:txBody>
      </p:sp>
      <p:sp>
        <p:nvSpPr>
          <p:cNvPr id="40984" name="Line 24"/>
          <p:cNvSpPr>
            <a:spLocks noChangeShapeType="1"/>
          </p:cNvSpPr>
          <p:nvPr/>
        </p:nvSpPr>
        <p:spPr bwMode="auto">
          <a:xfrm>
            <a:off x="2971800" y="4530725"/>
            <a:ext cx="0" cy="1752600"/>
          </a:xfrm>
          <a:prstGeom prst="line">
            <a:avLst/>
          </a:prstGeom>
          <a:noFill/>
          <a:ln w="9525">
            <a:solidFill>
              <a:schemeClr val="tx1"/>
            </a:solidFill>
            <a:prstDash val="dash"/>
            <a:round/>
            <a:headEnd/>
            <a:tailEnd/>
          </a:ln>
          <a:effectLst/>
        </p:spPr>
        <p:txBody>
          <a:bodyPr wrap="none" anchor="ctr"/>
          <a:lstStyle/>
          <a:p>
            <a:endParaRPr lang="en-US"/>
          </a:p>
        </p:txBody>
      </p:sp>
      <p:sp>
        <p:nvSpPr>
          <p:cNvPr id="40986" name="Text Box 26"/>
          <p:cNvSpPr txBox="1">
            <a:spLocks noChangeArrowheads="1"/>
          </p:cNvSpPr>
          <p:nvPr/>
        </p:nvSpPr>
        <p:spPr bwMode="auto">
          <a:xfrm>
            <a:off x="3563938" y="685800"/>
            <a:ext cx="4537075" cy="457200"/>
          </a:xfrm>
          <a:prstGeom prst="rect">
            <a:avLst/>
          </a:prstGeom>
          <a:noFill/>
          <a:ln w="9525">
            <a:noFill/>
            <a:miter lim="800000"/>
            <a:headEnd/>
            <a:tailEnd/>
          </a:ln>
          <a:effectLst/>
        </p:spPr>
        <p:txBody>
          <a:bodyPr>
            <a:spAutoFit/>
          </a:bodyPr>
          <a:lstStyle/>
          <a:p>
            <a:r>
              <a:rPr lang="el-GR" sz="2400" u="sng">
                <a:solidFill>
                  <a:schemeClr val="accent1"/>
                </a:solidFill>
              </a:rPr>
              <a:t>Παράδειγμα:</a:t>
            </a:r>
            <a:r>
              <a:rPr lang="el-GR" sz="2400"/>
              <a:t> </a:t>
            </a:r>
            <a:r>
              <a:rPr lang="el-GR" sz="2400">
                <a:solidFill>
                  <a:schemeClr val="hlink"/>
                </a:solidFill>
              </a:rPr>
              <a:t>Εκπτωτικ</a:t>
            </a:r>
            <a:r>
              <a:rPr lang="el-GR" altLang="ja-JP" sz="2400">
                <a:solidFill>
                  <a:schemeClr val="hlink"/>
                </a:solidFill>
                <a:ea typeface="Arial Unicode MS" pitchFamily="34" charset="-128"/>
                <a:cs typeface="Arial Unicode MS" pitchFamily="34" charset="-128"/>
              </a:rPr>
              <a:t>ές λέσχες</a:t>
            </a:r>
            <a:endParaRPr lang="en-US" sz="2400">
              <a:solidFill>
                <a:schemeClr val="hlink"/>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41986" name="Line 2"/>
          <p:cNvSpPr>
            <a:spLocks noChangeShapeType="1"/>
          </p:cNvSpPr>
          <p:nvPr/>
        </p:nvSpPr>
        <p:spPr bwMode="auto">
          <a:xfrm>
            <a:off x="1066800" y="6283325"/>
            <a:ext cx="67818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41987" name="Line 3"/>
          <p:cNvSpPr>
            <a:spLocks noChangeShapeType="1"/>
          </p:cNvSpPr>
          <p:nvPr/>
        </p:nvSpPr>
        <p:spPr bwMode="auto">
          <a:xfrm flipV="1">
            <a:off x="1066800" y="568325"/>
            <a:ext cx="0" cy="5715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41988" name="Text Box 4"/>
          <p:cNvSpPr txBox="1">
            <a:spLocks noChangeArrowheads="1"/>
          </p:cNvSpPr>
          <p:nvPr/>
        </p:nvSpPr>
        <p:spPr bwMode="auto">
          <a:xfrm>
            <a:off x="6084888" y="6400800"/>
            <a:ext cx="2763837" cy="457200"/>
          </a:xfrm>
          <a:prstGeom prst="rect">
            <a:avLst/>
          </a:prstGeom>
          <a:noFill/>
          <a:ln w="9525">
            <a:noFill/>
            <a:miter lim="800000"/>
            <a:headEnd/>
            <a:tailEnd/>
          </a:ln>
          <a:effectLst/>
        </p:spPr>
        <p:txBody>
          <a:bodyPr wrap="none">
            <a:spAutoFit/>
          </a:bodyPr>
          <a:lstStyle/>
          <a:p>
            <a:r>
              <a:rPr lang="el-GR" sz="2400" b="1"/>
              <a:t>Δίσκοι </a:t>
            </a:r>
            <a:r>
              <a:rPr lang="en-US" sz="2400" b="1"/>
              <a:t>CD</a:t>
            </a:r>
            <a:r>
              <a:rPr lang="el-GR" sz="2400" b="1"/>
              <a:t> (αριθμός)</a:t>
            </a:r>
            <a:endParaRPr lang="en-GB" sz="2400" b="1"/>
          </a:p>
        </p:txBody>
      </p:sp>
      <p:sp>
        <p:nvSpPr>
          <p:cNvPr id="41989" name="Text Box 5"/>
          <p:cNvSpPr txBox="1">
            <a:spLocks noChangeArrowheads="1"/>
          </p:cNvSpPr>
          <p:nvPr/>
        </p:nvSpPr>
        <p:spPr bwMode="auto">
          <a:xfrm>
            <a:off x="1127125" y="304800"/>
            <a:ext cx="2173288" cy="457200"/>
          </a:xfrm>
          <a:prstGeom prst="rect">
            <a:avLst/>
          </a:prstGeom>
          <a:noFill/>
          <a:ln w="9525">
            <a:noFill/>
            <a:miter lim="800000"/>
            <a:headEnd/>
            <a:tailEnd/>
          </a:ln>
          <a:effectLst/>
        </p:spPr>
        <p:txBody>
          <a:bodyPr wrap="none">
            <a:spAutoFit/>
          </a:bodyPr>
          <a:lstStyle/>
          <a:p>
            <a:r>
              <a:rPr lang="el-GR" sz="2400" b="1"/>
              <a:t>Σύνθετο αγαθό </a:t>
            </a:r>
            <a:endParaRPr lang="en-GB" sz="2400" b="1"/>
          </a:p>
        </p:txBody>
      </p:sp>
      <p:sp>
        <p:nvSpPr>
          <p:cNvPr id="41990" name="Text Box 6"/>
          <p:cNvSpPr txBox="1">
            <a:spLocks noChangeArrowheads="1"/>
          </p:cNvSpPr>
          <p:nvPr/>
        </p:nvSpPr>
        <p:spPr bwMode="auto">
          <a:xfrm>
            <a:off x="669925" y="6248400"/>
            <a:ext cx="336550" cy="457200"/>
          </a:xfrm>
          <a:prstGeom prst="rect">
            <a:avLst/>
          </a:prstGeom>
          <a:noFill/>
          <a:ln w="9525">
            <a:noFill/>
            <a:miter lim="800000"/>
            <a:headEnd/>
            <a:tailEnd/>
          </a:ln>
          <a:effectLst/>
        </p:spPr>
        <p:txBody>
          <a:bodyPr wrap="none">
            <a:spAutoFit/>
          </a:bodyPr>
          <a:lstStyle/>
          <a:p>
            <a:r>
              <a:rPr lang="en-GB" sz="2400" b="1"/>
              <a:t>0</a:t>
            </a:r>
          </a:p>
        </p:txBody>
      </p:sp>
      <p:sp>
        <p:nvSpPr>
          <p:cNvPr id="41992" name="Line 8"/>
          <p:cNvSpPr>
            <a:spLocks noChangeShapeType="1"/>
          </p:cNvSpPr>
          <p:nvPr/>
        </p:nvSpPr>
        <p:spPr bwMode="auto">
          <a:xfrm>
            <a:off x="1066800" y="1254125"/>
            <a:ext cx="2971800" cy="5029200"/>
          </a:xfrm>
          <a:prstGeom prst="line">
            <a:avLst/>
          </a:prstGeom>
          <a:noFill/>
          <a:ln w="38100">
            <a:solidFill>
              <a:schemeClr val="tx1"/>
            </a:solidFill>
            <a:round/>
            <a:headEnd/>
            <a:tailEnd/>
          </a:ln>
          <a:effectLst/>
        </p:spPr>
        <p:txBody>
          <a:bodyPr wrap="none" anchor="ctr"/>
          <a:lstStyle/>
          <a:p>
            <a:endParaRPr lang="en-US"/>
          </a:p>
        </p:txBody>
      </p:sp>
      <p:sp>
        <p:nvSpPr>
          <p:cNvPr id="41993" name="Text Box 9"/>
          <p:cNvSpPr txBox="1">
            <a:spLocks noChangeArrowheads="1"/>
          </p:cNvSpPr>
          <p:nvPr/>
        </p:nvSpPr>
        <p:spPr bwMode="auto">
          <a:xfrm>
            <a:off x="3810000" y="6207125"/>
            <a:ext cx="1936750" cy="457200"/>
          </a:xfrm>
          <a:prstGeom prst="rect">
            <a:avLst/>
          </a:prstGeom>
          <a:noFill/>
          <a:ln w="9525">
            <a:noFill/>
            <a:miter lim="800000"/>
            <a:headEnd/>
            <a:tailEnd/>
          </a:ln>
          <a:effectLst/>
        </p:spPr>
        <p:txBody>
          <a:bodyPr wrap="none">
            <a:spAutoFit/>
          </a:bodyPr>
          <a:lstStyle/>
          <a:p>
            <a:r>
              <a:rPr lang="en-GB" sz="2400" b="1"/>
              <a:t>15                   </a:t>
            </a:r>
          </a:p>
        </p:txBody>
      </p:sp>
      <p:sp>
        <p:nvSpPr>
          <p:cNvPr id="41994" name="Text Box 10"/>
          <p:cNvSpPr txBox="1">
            <a:spLocks noChangeArrowheads="1"/>
          </p:cNvSpPr>
          <p:nvPr/>
        </p:nvSpPr>
        <p:spPr bwMode="auto">
          <a:xfrm>
            <a:off x="381000" y="1101725"/>
            <a:ext cx="641350" cy="457200"/>
          </a:xfrm>
          <a:prstGeom prst="rect">
            <a:avLst/>
          </a:prstGeom>
          <a:noFill/>
          <a:ln w="9525">
            <a:noFill/>
            <a:miter lim="800000"/>
            <a:headEnd/>
            <a:tailEnd/>
          </a:ln>
          <a:effectLst/>
        </p:spPr>
        <p:txBody>
          <a:bodyPr wrap="none">
            <a:spAutoFit/>
          </a:bodyPr>
          <a:lstStyle/>
          <a:p>
            <a:r>
              <a:rPr lang="en-GB" sz="2400" b="1"/>
              <a:t>300</a:t>
            </a:r>
          </a:p>
        </p:txBody>
      </p:sp>
      <p:sp>
        <p:nvSpPr>
          <p:cNvPr id="41996" name="Arc 12"/>
          <p:cNvSpPr>
            <a:spLocks/>
          </p:cNvSpPr>
          <p:nvPr/>
        </p:nvSpPr>
        <p:spPr bwMode="auto">
          <a:xfrm>
            <a:off x="2743200" y="3463925"/>
            <a:ext cx="2051050" cy="2017713"/>
          </a:xfrm>
          <a:custGeom>
            <a:avLst/>
            <a:gdLst>
              <a:gd name="G0" fmla="+- 21492 0 0"/>
              <a:gd name="G1" fmla="+- 0 0 0"/>
              <a:gd name="G2" fmla="+- 21600 0 0"/>
              <a:gd name="T0" fmla="*/ 15180 w 21492"/>
              <a:gd name="T1" fmla="*/ 20657 h 20657"/>
              <a:gd name="T2" fmla="*/ 0 w 21492"/>
              <a:gd name="T3" fmla="*/ 2162 h 20657"/>
              <a:gd name="T4" fmla="*/ 21492 w 21492"/>
              <a:gd name="T5" fmla="*/ 0 h 20657"/>
            </a:gdLst>
            <a:ahLst/>
            <a:cxnLst>
              <a:cxn ang="0">
                <a:pos x="T0" y="T1"/>
              </a:cxn>
              <a:cxn ang="0">
                <a:pos x="T2" y="T3"/>
              </a:cxn>
              <a:cxn ang="0">
                <a:pos x="T4" y="T5"/>
              </a:cxn>
            </a:cxnLst>
            <a:rect l="0" t="0" r="r" b="b"/>
            <a:pathLst>
              <a:path w="21492" h="20657" fill="none" extrusionOk="0">
                <a:moveTo>
                  <a:pt x="15179" y="20657"/>
                </a:moveTo>
                <a:cubicBezTo>
                  <a:pt x="6855" y="18113"/>
                  <a:pt x="871" y="10822"/>
                  <a:pt x="0" y="2161"/>
                </a:cubicBezTo>
              </a:path>
              <a:path w="21492" h="20657" stroke="0" extrusionOk="0">
                <a:moveTo>
                  <a:pt x="15179" y="20657"/>
                </a:moveTo>
                <a:cubicBezTo>
                  <a:pt x="6855" y="18113"/>
                  <a:pt x="871" y="10822"/>
                  <a:pt x="0" y="2161"/>
                </a:cubicBezTo>
                <a:lnTo>
                  <a:pt x="21492" y="0"/>
                </a:lnTo>
                <a:close/>
              </a:path>
            </a:pathLst>
          </a:custGeom>
          <a:noFill/>
          <a:ln w="38100">
            <a:solidFill>
              <a:schemeClr val="tx1"/>
            </a:solidFill>
            <a:round/>
            <a:headEnd/>
            <a:tailEnd/>
          </a:ln>
          <a:effectLst/>
        </p:spPr>
        <p:txBody>
          <a:bodyPr wrap="none" anchor="ctr"/>
          <a:lstStyle/>
          <a:p>
            <a:endParaRPr lang="en-US"/>
          </a:p>
        </p:txBody>
      </p:sp>
      <p:sp>
        <p:nvSpPr>
          <p:cNvPr id="41999" name="Text Box 15"/>
          <p:cNvSpPr txBox="1">
            <a:spLocks noChangeArrowheads="1"/>
          </p:cNvSpPr>
          <p:nvPr/>
        </p:nvSpPr>
        <p:spPr bwMode="auto">
          <a:xfrm>
            <a:off x="2819400" y="4073525"/>
            <a:ext cx="463550" cy="762000"/>
          </a:xfrm>
          <a:prstGeom prst="rect">
            <a:avLst/>
          </a:prstGeom>
          <a:noFill/>
          <a:ln w="9525">
            <a:noFill/>
            <a:miter lim="800000"/>
            <a:headEnd/>
            <a:tailEnd/>
          </a:ln>
          <a:effectLst/>
        </p:spPr>
        <p:txBody>
          <a:bodyPr wrap="none">
            <a:spAutoFit/>
          </a:bodyPr>
          <a:lstStyle/>
          <a:p>
            <a:r>
              <a:rPr lang="en-GB" sz="4400" b="1"/>
              <a:t>•</a:t>
            </a:r>
          </a:p>
        </p:txBody>
      </p:sp>
      <p:sp>
        <p:nvSpPr>
          <p:cNvPr id="42000" name="Text Box 16"/>
          <p:cNvSpPr txBox="1">
            <a:spLocks noChangeArrowheads="1"/>
          </p:cNvSpPr>
          <p:nvPr/>
        </p:nvSpPr>
        <p:spPr bwMode="auto">
          <a:xfrm>
            <a:off x="3108325" y="4114800"/>
            <a:ext cx="387350" cy="457200"/>
          </a:xfrm>
          <a:prstGeom prst="rect">
            <a:avLst/>
          </a:prstGeom>
          <a:noFill/>
          <a:ln w="9525">
            <a:noFill/>
            <a:miter lim="800000"/>
            <a:headEnd/>
            <a:tailEnd/>
          </a:ln>
          <a:effectLst/>
        </p:spPr>
        <p:txBody>
          <a:bodyPr wrap="none">
            <a:spAutoFit/>
          </a:bodyPr>
          <a:lstStyle/>
          <a:p>
            <a:r>
              <a:rPr lang="en-GB" sz="2400" b="1"/>
              <a:t>A</a:t>
            </a:r>
          </a:p>
        </p:txBody>
      </p:sp>
      <p:sp>
        <p:nvSpPr>
          <p:cNvPr id="42002" name="Text Box 18"/>
          <p:cNvSpPr txBox="1">
            <a:spLocks noChangeArrowheads="1"/>
          </p:cNvSpPr>
          <p:nvPr/>
        </p:nvSpPr>
        <p:spPr bwMode="auto">
          <a:xfrm>
            <a:off x="2651125" y="3200400"/>
            <a:ext cx="522288" cy="457200"/>
          </a:xfrm>
          <a:prstGeom prst="rect">
            <a:avLst/>
          </a:prstGeom>
          <a:noFill/>
          <a:ln w="9525">
            <a:noFill/>
            <a:miter lim="800000"/>
            <a:headEnd/>
            <a:tailEnd/>
          </a:ln>
          <a:effectLst/>
        </p:spPr>
        <p:txBody>
          <a:bodyPr wrap="none">
            <a:spAutoFit/>
          </a:bodyPr>
          <a:lstStyle/>
          <a:p>
            <a:r>
              <a:rPr lang="en-GB" sz="2400" b="1"/>
              <a:t>IC</a:t>
            </a:r>
            <a:r>
              <a:rPr lang="en-GB" sz="2400" b="1" baseline="-25000"/>
              <a:t>1</a:t>
            </a:r>
            <a:endParaRPr lang="en-GB" sz="2400" b="1"/>
          </a:p>
        </p:txBody>
      </p:sp>
      <p:sp>
        <p:nvSpPr>
          <p:cNvPr id="42006" name="Line 22"/>
          <p:cNvSpPr>
            <a:spLocks noChangeShapeType="1"/>
          </p:cNvSpPr>
          <p:nvPr/>
        </p:nvSpPr>
        <p:spPr bwMode="auto">
          <a:xfrm flipH="1">
            <a:off x="1066800" y="4530725"/>
            <a:ext cx="1905000" cy="0"/>
          </a:xfrm>
          <a:prstGeom prst="line">
            <a:avLst/>
          </a:prstGeom>
          <a:noFill/>
          <a:ln w="9525">
            <a:solidFill>
              <a:schemeClr val="tx1"/>
            </a:solidFill>
            <a:prstDash val="dash"/>
            <a:round/>
            <a:headEnd/>
            <a:tailEnd/>
          </a:ln>
          <a:effectLst/>
        </p:spPr>
        <p:txBody>
          <a:bodyPr wrap="none" anchor="ctr"/>
          <a:lstStyle/>
          <a:p>
            <a:endParaRPr lang="en-US"/>
          </a:p>
        </p:txBody>
      </p:sp>
      <p:sp>
        <p:nvSpPr>
          <p:cNvPr id="42007" name="Line 23"/>
          <p:cNvSpPr>
            <a:spLocks noChangeShapeType="1"/>
          </p:cNvSpPr>
          <p:nvPr/>
        </p:nvSpPr>
        <p:spPr bwMode="auto">
          <a:xfrm>
            <a:off x="2971800" y="4530725"/>
            <a:ext cx="0" cy="1752600"/>
          </a:xfrm>
          <a:prstGeom prst="line">
            <a:avLst/>
          </a:prstGeom>
          <a:noFill/>
          <a:ln w="9525">
            <a:solidFill>
              <a:schemeClr val="tx1"/>
            </a:solidFill>
            <a:prstDash val="dash"/>
            <a:round/>
            <a:headEnd/>
            <a:tailEnd/>
          </a:ln>
          <a:effectLst/>
        </p:spPr>
        <p:txBody>
          <a:bodyPr wrap="none" anchor="ctr"/>
          <a:lstStyle/>
          <a:p>
            <a:endParaRPr lang="en-US"/>
          </a:p>
        </p:txBody>
      </p:sp>
      <p:sp>
        <p:nvSpPr>
          <p:cNvPr id="42008" name="Text Box 24"/>
          <p:cNvSpPr txBox="1">
            <a:spLocks noChangeArrowheads="1"/>
          </p:cNvSpPr>
          <p:nvPr/>
        </p:nvSpPr>
        <p:spPr bwMode="auto">
          <a:xfrm>
            <a:off x="2743200" y="6207125"/>
            <a:ext cx="488950" cy="457200"/>
          </a:xfrm>
          <a:prstGeom prst="rect">
            <a:avLst/>
          </a:prstGeom>
          <a:noFill/>
          <a:ln w="9525">
            <a:noFill/>
            <a:miter lim="800000"/>
            <a:headEnd/>
            <a:tailEnd/>
          </a:ln>
          <a:effectLst/>
        </p:spPr>
        <p:txBody>
          <a:bodyPr wrap="none">
            <a:spAutoFit/>
          </a:bodyPr>
          <a:lstStyle/>
          <a:p>
            <a:r>
              <a:rPr lang="en-GB" sz="2400" b="1"/>
              <a:t>10</a:t>
            </a:r>
          </a:p>
        </p:txBody>
      </p:sp>
      <p:sp>
        <p:nvSpPr>
          <p:cNvPr id="42012" name="Text Box 28"/>
          <p:cNvSpPr txBox="1">
            <a:spLocks noChangeArrowheads="1"/>
          </p:cNvSpPr>
          <p:nvPr/>
        </p:nvSpPr>
        <p:spPr bwMode="auto">
          <a:xfrm>
            <a:off x="3563938" y="685800"/>
            <a:ext cx="4537075" cy="457200"/>
          </a:xfrm>
          <a:prstGeom prst="rect">
            <a:avLst/>
          </a:prstGeom>
          <a:noFill/>
          <a:ln w="9525">
            <a:noFill/>
            <a:miter lim="800000"/>
            <a:headEnd/>
            <a:tailEnd/>
          </a:ln>
          <a:effectLst/>
        </p:spPr>
        <p:txBody>
          <a:bodyPr>
            <a:spAutoFit/>
          </a:bodyPr>
          <a:lstStyle/>
          <a:p>
            <a:r>
              <a:rPr lang="el-GR" sz="2400" u="sng">
                <a:solidFill>
                  <a:schemeClr val="accent1"/>
                </a:solidFill>
              </a:rPr>
              <a:t>Παράδειγμα:</a:t>
            </a:r>
            <a:r>
              <a:rPr lang="el-GR" sz="2400"/>
              <a:t> </a:t>
            </a:r>
            <a:r>
              <a:rPr lang="el-GR" sz="2400">
                <a:solidFill>
                  <a:schemeClr val="hlink"/>
                </a:solidFill>
              </a:rPr>
              <a:t>Εκπτωτικ</a:t>
            </a:r>
            <a:r>
              <a:rPr lang="el-GR" altLang="ja-JP" sz="2400">
                <a:solidFill>
                  <a:schemeClr val="hlink"/>
                </a:solidFill>
                <a:ea typeface="Arial Unicode MS" pitchFamily="34" charset="-128"/>
                <a:cs typeface="Arial Unicode MS" pitchFamily="34" charset="-128"/>
              </a:rPr>
              <a:t>ές λέσχες</a:t>
            </a:r>
            <a:endParaRPr lang="en-US" sz="2400">
              <a:solidFill>
                <a:schemeClr val="hlin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43034" name="Line 26"/>
          <p:cNvSpPr>
            <a:spLocks noChangeShapeType="1"/>
          </p:cNvSpPr>
          <p:nvPr/>
        </p:nvSpPr>
        <p:spPr bwMode="auto">
          <a:xfrm>
            <a:off x="1066800" y="6283325"/>
            <a:ext cx="67818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43035" name="Line 27"/>
          <p:cNvSpPr>
            <a:spLocks noChangeShapeType="1"/>
          </p:cNvSpPr>
          <p:nvPr/>
        </p:nvSpPr>
        <p:spPr bwMode="auto">
          <a:xfrm flipV="1">
            <a:off x="1066800" y="568325"/>
            <a:ext cx="0" cy="5715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43036" name="Text Box 28"/>
          <p:cNvSpPr txBox="1">
            <a:spLocks noChangeArrowheads="1"/>
          </p:cNvSpPr>
          <p:nvPr/>
        </p:nvSpPr>
        <p:spPr bwMode="auto">
          <a:xfrm>
            <a:off x="6084888" y="6400800"/>
            <a:ext cx="2763837" cy="457200"/>
          </a:xfrm>
          <a:prstGeom prst="rect">
            <a:avLst/>
          </a:prstGeom>
          <a:noFill/>
          <a:ln w="9525">
            <a:noFill/>
            <a:miter lim="800000"/>
            <a:headEnd/>
            <a:tailEnd/>
          </a:ln>
          <a:effectLst/>
        </p:spPr>
        <p:txBody>
          <a:bodyPr wrap="none">
            <a:spAutoFit/>
          </a:bodyPr>
          <a:lstStyle/>
          <a:p>
            <a:r>
              <a:rPr lang="el-GR" sz="2400" b="1"/>
              <a:t>Δίσκοι </a:t>
            </a:r>
            <a:r>
              <a:rPr lang="en-US" sz="2400" b="1"/>
              <a:t>CD</a:t>
            </a:r>
            <a:r>
              <a:rPr lang="el-GR" sz="2400" b="1"/>
              <a:t> (αριθμός)</a:t>
            </a:r>
            <a:endParaRPr lang="en-GB" sz="2400" b="1"/>
          </a:p>
        </p:txBody>
      </p:sp>
      <p:sp>
        <p:nvSpPr>
          <p:cNvPr id="43037" name="Text Box 29"/>
          <p:cNvSpPr txBox="1">
            <a:spLocks noChangeArrowheads="1"/>
          </p:cNvSpPr>
          <p:nvPr/>
        </p:nvSpPr>
        <p:spPr bwMode="auto">
          <a:xfrm>
            <a:off x="1127125" y="304800"/>
            <a:ext cx="2173288" cy="457200"/>
          </a:xfrm>
          <a:prstGeom prst="rect">
            <a:avLst/>
          </a:prstGeom>
          <a:noFill/>
          <a:ln w="9525">
            <a:noFill/>
            <a:miter lim="800000"/>
            <a:headEnd/>
            <a:tailEnd/>
          </a:ln>
          <a:effectLst/>
        </p:spPr>
        <p:txBody>
          <a:bodyPr wrap="none">
            <a:spAutoFit/>
          </a:bodyPr>
          <a:lstStyle/>
          <a:p>
            <a:r>
              <a:rPr lang="el-GR" sz="2400" b="1"/>
              <a:t>Σύνθετο αγαθό </a:t>
            </a:r>
            <a:endParaRPr lang="en-GB" sz="2400" b="1"/>
          </a:p>
        </p:txBody>
      </p:sp>
      <p:sp>
        <p:nvSpPr>
          <p:cNvPr id="43038" name="Text Box 30"/>
          <p:cNvSpPr txBox="1">
            <a:spLocks noChangeArrowheads="1"/>
          </p:cNvSpPr>
          <p:nvPr/>
        </p:nvSpPr>
        <p:spPr bwMode="auto">
          <a:xfrm>
            <a:off x="669925" y="6248400"/>
            <a:ext cx="336550" cy="457200"/>
          </a:xfrm>
          <a:prstGeom prst="rect">
            <a:avLst/>
          </a:prstGeom>
          <a:noFill/>
          <a:ln w="9525">
            <a:noFill/>
            <a:miter lim="800000"/>
            <a:headEnd/>
            <a:tailEnd/>
          </a:ln>
          <a:effectLst/>
        </p:spPr>
        <p:txBody>
          <a:bodyPr wrap="none">
            <a:spAutoFit/>
          </a:bodyPr>
          <a:lstStyle/>
          <a:p>
            <a:r>
              <a:rPr lang="en-GB" sz="2400" b="1"/>
              <a:t>0</a:t>
            </a:r>
          </a:p>
        </p:txBody>
      </p:sp>
      <p:sp>
        <p:nvSpPr>
          <p:cNvPr id="43039" name="Line 31"/>
          <p:cNvSpPr>
            <a:spLocks noChangeShapeType="1"/>
          </p:cNvSpPr>
          <p:nvPr/>
        </p:nvSpPr>
        <p:spPr bwMode="auto">
          <a:xfrm>
            <a:off x="1066800" y="3311525"/>
            <a:ext cx="4800600" cy="2971800"/>
          </a:xfrm>
          <a:prstGeom prst="line">
            <a:avLst/>
          </a:prstGeom>
          <a:noFill/>
          <a:ln w="38100">
            <a:solidFill>
              <a:schemeClr val="tx1"/>
            </a:solidFill>
            <a:round/>
            <a:headEnd/>
            <a:tailEnd/>
          </a:ln>
          <a:effectLst/>
        </p:spPr>
        <p:txBody>
          <a:bodyPr wrap="none" anchor="ctr"/>
          <a:lstStyle/>
          <a:p>
            <a:endParaRPr lang="en-US"/>
          </a:p>
        </p:txBody>
      </p:sp>
      <p:sp>
        <p:nvSpPr>
          <p:cNvPr id="43040" name="Line 32"/>
          <p:cNvSpPr>
            <a:spLocks noChangeShapeType="1"/>
          </p:cNvSpPr>
          <p:nvPr/>
        </p:nvSpPr>
        <p:spPr bwMode="auto">
          <a:xfrm>
            <a:off x="1066800" y="1254125"/>
            <a:ext cx="2971800" cy="5029200"/>
          </a:xfrm>
          <a:prstGeom prst="line">
            <a:avLst/>
          </a:prstGeom>
          <a:noFill/>
          <a:ln w="38100">
            <a:solidFill>
              <a:schemeClr val="tx1"/>
            </a:solidFill>
            <a:round/>
            <a:headEnd/>
            <a:tailEnd/>
          </a:ln>
          <a:effectLst/>
        </p:spPr>
        <p:txBody>
          <a:bodyPr wrap="none" anchor="ctr"/>
          <a:lstStyle/>
          <a:p>
            <a:endParaRPr lang="en-US"/>
          </a:p>
        </p:txBody>
      </p:sp>
      <p:sp>
        <p:nvSpPr>
          <p:cNvPr id="43041" name="Text Box 33"/>
          <p:cNvSpPr txBox="1">
            <a:spLocks noChangeArrowheads="1"/>
          </p:cNvSpPr>
          <p:nvPr/>
        </p:nvSpPr>
        <p:spPr bwMode="auto">
          <a:xfrm>
            <a:off x="3810000" y="6207125"/>
            <a:ext cx="2241550" cy="457200"/>
          </a:xfrm>
          <a:prstGeom prst="rect">
            <a:avLst/>
          </a:prstGeom>
          <a:noFill/>
          <a:ln w="9525">
            <a:noFill/>
            <a:miter lim="800000"/>
            <a:headEnd/>
            <a:tailEnd/>
          </a:ln>
          <a:effectLst/>
        </p:spPr>
        <p:txBody>
          <a:bodyPr wrap="none">
            <a:spAutoFit/>
          </a:bodyPr>
          <a:lstStyle/>
          <a:p>
            <a:r>
              <a:rPr lang="en-GB" sz="2400" b="1"/>
              <a:t>15                   20</a:t>
            </a:r>
          </a:p>
        </p:txBody>
      </p:sp>
      <p:sp>
        <p:nvSpPr>
          <p:cNvPr id="43042" name="Text Box 34"/>
          <p:cNvSpPr txBox="1">
            <a:spLocks noChangeArrowheads="1"/>
          </p:cNvSpPr>
          <p:nvPr/>
        </p:nvSpPr>
        <p:spPr bwMode="auto">
          <a:xfrm>
            <a:off x="381000" y="1101725"/>
            <a:ext cx="641350" cy="457200"/>
          </a:xfrm>
          <a:prstGeom prst="rect">
            <a:avLst/>
          </a:prstGeom>
          <a:noFill/>
          <a:ln w="9525">
            <a:noFill/>
            <a:miter lim="800000"/>
            <a:headEnd/>
            <a:tailEnd/>
          </a:ln>
          <a:effectLst/>
        </p:spPr>
        <p:txBody>
          <a:bodyPr wrap="none">
            <a:spAutoFit/>
          </a:bodyPr>
          <a:lstStyle/>
          <a:p>
            <a:r>
              <a:rPr lang="en-GB" sz="2400" b="1"/>
              <a:t>300</a:t>
            </a:r>
          </a:p>
        </p:txBody>
      </p:sp>
      <p:sp>
        <p:nvSpPr>
          <p:cNvPr id="43043" name="Text Box 35"/>
          <p:cNvSpPr txBox="1">
            <a:spLocks noChangeArrowheads="1"/>
          </p:cNvSpPr>
          <p:nvPr/>
        </p:nvSpPr>
        <p:spPr bwMode="auto">
          <a:xfrm>
            <a:off x="365125" y="3048000"/>
            <a:ext cx="641350" cy="457200"/>
          </a:xfrm>
          <a:prstGeom prst="rect">
            <a:avLst/>
          </a:prstGeom>
          <a:noFill/>
          <a:ln w="9525">
            <a:noFill/>
            <a:miter lim="800000"/>
            <a:headEnd/>
            <a:tailEnd/>
          </a:ln>
          <a:effectLst/>
        </p:spPr>
        <p:txBody>
          <a:bodyPr wrap="none">
            <a:spAutoFit/>
          </a:bodyPr>
          <a:lstStyle/>
          <a:p>
            <a:r>
              <a:rPr lang="en-GB" sz="2400" b="1"/>
              <a:t>200</a:t>
            </a:r>
          </a:p>
        </p:txBody>
      </p:sp>
      <p:sp>
        <p:nvSpPr>
          <p:cNvPr id="43044" name="Arc 36"/>
          <p:cNvSpPr>
            <a:spLocks/>
          </p:cNvSpPr>
          <p:nvPr/>
        </p:nvSpPr>
        <p:spPr bwMode="auto">
          <a:xfrm>
            <a:off x="2743200" y="3463925"/>
            <a:ext cx="2051050" cy="2017713"/>
          </a:xfrm>
          <a:custGeom>
            <a:avLst/>
            <a:gdLst>
              <a:gd name="G0" fmla="+- 21492 0 0"/>
              <a:gd name="G1" fmla="+- 0 0 0"/>
              <a:gd name="G2" fmla="+- 21600 0 0"/>
              <a:gd name="T0" fmla="*/ 15180 w 21492"/>
              <a:gd name="T1" fmla="*/ 20657 h 20657"/>
              <a:gd name="T2" fmla="*/ 0 w 21492"/>
              <a:gd name="T3" fmla="*/ 2162 h 20657"/>
              <a:gd name="T4" fmla="*/ 21492 w 21492"/>
              <a:gd name="T5" fmla="*/ 0 h 20657"/>
            </a:gdLst>
            <a:ahLst/>
            <a:cxnLst>
              <a:cxn ang="0">
                <a:pos x="T0" y="T1"/>
              </a:cxn>
              <a:cxn ang="0">
                <a:pos x="T2" y="T3"/>
              </a:cxn>
              <a:cxn ang="0">
                <a:pos x="T4" y="T5"/>
              </a:cxn>
            </a:cxnLst>
            <a:rect l="0" t="0" r="r" b="b"/>
            <a:pathLst>
              <a:path w="21492" h="20657" fill="none" extrusionOk="0">
                <a:moveTo>
                  <a:pt x="15179" y="20657"/>
                </a:moveTo>
                <a:cubicBezTo>
                  <a:pt x="6855" y="18113"/>
                  <a:pt x="871" y="10822"/>
                  <a:pt x="0" y="2161"/>
                </a:cubicBezTo>
              </a:path>
              <a:path w="21492" h="20657" stroke="0" extrusionOk="0">
                <a:moveTo>
                  <a:pt x="15179" y="20657"/>
                </a:moveTo>
                <a:cubicBezTo>
                  <a:pt x="6855" y="18113"/>
                  <a:pt x="871" y="10822"/>
                  <a:pt x="0" y="2161"/>
                </a:cubicBezTo>
                <a:lnTo>
                  <a:pt x="21492" y="0"/>
                </a:lnTo>
                <a:close/>
              </a:path>
            </a:pathLst>
          </a:custGeom>
          <a:noFill/>
          <a:ln w="38100">
            <a:solidFill>
              <a:schemeClr val="tx1"/>
            </a:solidFill>
            <a:round/>
            <a:headEnd/>
            <a:tailEnd/>
          </a:ln>
          <a:effectLst/>
        </p:spPr>
        <p:txBody>
          <a:bodyPr wrap="none" anchor="ctr"/>
          <a:lstStyle/>
          <a:p>
            <a:endParaRPr lang="en-US"/>
          </a:p>
        </p:txBody>
      </p:sp>
      <p:sp>
        <p:nvSpPr>
          <p:cNvPr id="43045" name="Arc 37"/>
          <p:cNvSpPr>
            <a:spLocks/>
          </p:cNvSpPr>
          <p:nvPr/>
        </p:nvSpPr>
        <p:spPr bwMode="auto">
          <a:xfrm>
            <a:off x="3810000" y="4302125"/>
            <a:ext cx="1219200" cy="1187450"/>
          </a:xfrm>
          <a:custGeom>
            <a:avLst/>
            <a:gdLst>
              <a:gd name="G0" fmla="+- 21600 0 0"/>
              <a:gd name="G1" fmla="+- 532 0 0"/>
              <a:gd name="G2" fmla="+- 21600 0 0"/>
              <a:gd name="T0" fmla="*/ 17494 w 21600"/>
              <a:gd name="T1" fmla="*/ 21738 h 21738"/>
              <a:gd name="T2" fmla="*/ 7 w 21600"/>
              <a:gd name="T3" fmla="*/ 0 h 21738"/>
              <a:gd name="T4" fmla="*/ 21600 w 21600"/>
              <a:gd name="T5" fmla="*/ 532 h 21738"/>
            </a:gdLst>
            <a:ahLst/>
            <a:cxnLst>
              <a:cxn ang="0">
                <a:pos x="T0" y="T1"/>
              </a:cxn>
              <a:cxn ang="0">
                <a:pos x="T2" y="T3"/>
              </a:cxn>
              <a:cxn ang="0">
                <a:pos x="T4" y="T5"/>
              </a:cxn>
            </a:cxnLst>
            <a:rect l="0" t="0" r="r" b="b"/>
            <a:pathLst>
              <a:path w="21600" h="21738" fill="none" extrusionOk="0">
                <a:moveTo>
                  <a:pt x="17493" y="21738"/>
                </a:moveTo>
                <a:cubicBezTo>
                  <a:pt x="7336" y="19771"/>
                  <a:pt x="0" y="10878"/>
                  <a:pt x="0" y="532"/>
                </a:cubicBezTo>
                <a:cubicBezTo>
                  <a:pt x="-1" y="354"/>
                  <a:pt x="2" y="177"/>
                  <a:pt x="6" y="-1"/>
                </a:cubicBezTo>
              </a:path>
              <a:path w="21600" h="21738" stroke="0" extrusionOk="0">
                <a:moveTo>
                  <a:pt x="17493" y="21738"/>
                </a:moveTo>
                <a:cubicBezTo>
                  <a:pt x="7336" y="19771"/>
                  <a:pt x="0" y="10878"/>
                  <a:pt x="0" y="532"/>
                </a:cubicBezTo>
                <a:cubicBezTo>
                  <a:pt x="-1" y="354"/>
                  <a:pt x="2" y="177"/>
                  <a:pt x="6" y="-1"/>
                </a:cubicBezTo>
                <a:lnTo>
                  <a:pt x="21600" y="532"/>
                </a:lnTo>
                <a:close/>
              </a:path>
            </a:pathLst>
          </a:custGeom>
          <a:noFill/>
          <a:ln w="38100">
            <a:solidFill>
              <a:schemeClr val="tx1"/>
            </a:solidFill>
            <a:round/>
            <a:headEnd/>
            <a:tailEnd/>
          </a:ln>
          <a:effectLst/>
        </p:spPr>
        <p:txBody>
          <a:bodyPr wrap="none" anchor="ctr"/>
          <a:lstStyle/>
          <a:p>
            <a:endParaRPr lang="en-US"/>
          </a:p>
        </p:txBody>
      </p:sp>
      <p:sp>
        <p:nvSpPr>
          <p:cNvPr id="43046" name="Text Box 38"/>
          <p:cNvSpPr txBox="1">
            <a:spLocks noChangeArrowheads="1"/>
          </p:cNvSpPr>
          <p:nvPr/>
        </p:nvSpPr>
        <p:spPr bwMode="auto">
          <a:xfrm>
            <a:off x="4114800" y="4835525"/>
            <a:ext cx="488950" cy="823913"/>
          </a:xfrm>
          <a:prstGeom prst="rect">
            <a:avLst/>
          </a:prstGeom>
          <a:noFill/>
          <a:ln w="9525">
            <a:noFill/>
            <a:miter lim="800000"/>
            <a:headEnd/>
            <a:tailEnd/>
          </a:ln>
          <a:effectLst/>
        </p:spPr>
        <p:txBody>
          <a:bodyPr wrap="none">
            <a:spAutoFit/>
          </a:bodyPr>
          <a:lstStyle/>
          <a:p>
            <a:r>
              <a:rPr lang="en-GB" sz="4800" b="1"/>
              <a:t>•</a:t>
            </a:r>
          </a:p>
        </p:txBody>
      </p:sp>
      <p:sp>
        <p:nvSpPr>
          <p:cNvPr id="43047" name="Text Box 39"/>
          <p:cNvSpPr txBox="1">
            <a:spLocks noChangeArrowheads="1"/>
          </p:cNvSpPr>
          <p:nvPr/>
        </p:nvSpPr>
        <p:spPr bwMode="auto">
          <a:xfrm>
            <a:off x="2819400" y="4073525"/>
            <a:ext cx="463550" cy="762000"/>
          </a:xfrm>
          <a:prstGeom prst="rect">
            <a:avLst/>
          </a:prstGeom>
          <a:noFill/>
          <a:ln w="9525">
            <a:noFill/>
            <a:miter lim="800000"/>
            <a:headEnd/>
            <a:tailEnd/>
          </a:ln>
          <a:effectLst/>
        </p:spPr>
        <p:txBody>
          <a:bodyPr wrap="none">
            <a:spAutoFit/>
          </a:bodyPr>
          <a:lstStyle/>
          <a:p>
            <a:r>
              <a:rPr lang="en-GB" sz="4400" b="1"/>
              <a:t>•</a:t>
            </a:r>
          </a:p>
        </p:txBody>
      </p:sp>
      <p:sp>
        <p:nvSpPr>
          <p:cNvPr id="43048" name="Text Box 40"/>
          <p:cNvSpPr txBox="1">
            <a:spLocks noChangeArrowheads="1"/>
          </p:cNvSpPr>
          <p:nvPr/>
        </p:nvSpPr>
        <p:spPr bwMode="auto">
          <a:xfrm>
            <a:off x="3108325" y="4114800"/>
            <a:ext cx="387350" cy="457200"/>
          </a:xfrm>
          <a:prstGeom prst="rect">
            <a:avLst/>
          </a:prstGeom>
          <a:noFill/>
          <a:ln w="9525">
            <a:noFill/>
            <a:miter lim="800000"/>
            <a:headEnd/>
            <a:tailEnd/>
          </a:ln>
          <a:effectLst/>
        </p:spPr>
        <p:txBody>
          <a:bodyPr wrap="none">
            <a:spAutoFit/>
          </a:bodyPr>
          <a:lstStyle/>
          <a:p>
            <a:r>
              <a:rPr lang="en-GB" sz="2400" b="1"/>
              <a:t>A</a:t>
            </a:r>
          </a:p>
        </p:txBody>
      </p:sp>
      <p:sp>
        <p:nvSpPr>
          <p:cNvPr id="43049" name="Text Box 41"/>
          <p:cNvSpPr txBox="1">
            <a:spLocks noChangeArrowheads="1"/>
          </p:cNvSpPr>
          <p:nvPr/>
        </p:nvSpPr>
        <p:spPr bwMode="auto">
          <a:xfrm>
            <a:off x="4251325" y="4800600"/>
            <a:ext cx="336550" cy="457200"/>
          </a:xfrm>
          <a:prstGeom prst="rect">
            <a:avLst/>
          </a:prstGeom>
          <a:noFill/>
          <a:ln w="9525">
            <a:noFill/>
            <a:miter lim="800000"/>
            <a:headEnd/>
            <a:tailEnd/>
          </a:ln>
          <a:effectLst/>
        </p:spPr>
        <p:txBody>
          <a:bodyPr wrap="none">
            <a:spAutoFit/>
          </a:bodyPr>
          <a:lstStyle/>
          <a:p>
            <a:r>
              <a:rPr lang="en-GB" sz="2400" b="1"/>
              <a:t>B</a:t>
            </a:r>
          </a:p>
        </p:txBody>
      </p:sp>
      <p:sp>
        <p:nvSpPr>
          <p:cNvPr id="43050" name="Text Box 42"/>
          <p:cNvSpPr txBox="1">
            <a:spLocks noChangeArrowheads="1"/>
          </p:cNvSpPr>
          <p:nvPr/>
        </p:nvSpPr>
        <p:spPr bwMode="auto">
          <a:xfrm>
            <a:off x="2651125" y="3200400"/>
            <a:ext cx="522288" cy="457200"/>
          </a:xfrm>
          <a:prstGeom prst="rect">
            <a:avLst/>
          </a:prstGeom>
          <a:noFill/>
          <a:ln w="9525">
            <a:noFill/>
            <a:miter lim="800000"/>
            <a:headEnd/>
            <a:tailEnd/>
          </a:ln>
          <a:effectLst/>
        </p:spPr>
        <p:txBody>
          <a:bodyPr wrap="none">
            <a:spAutoFit/>
          </a:bodyPr>
          <a:lstStyle/>
          <a:p>
            <a:r>
              <a:rPr lang="en-GB" sz="2400" b="1"/>
              <a:t>IC</a:t>
            </a:r>
            <a:r>
              <a:rPr lang="en-GB" sz="2400" b="1" baseline="-25000"/>
              <a:t>1</a:t>
            </a:r>
            <a:endParaRPr lang="en-GB" sz="2400" b="1"/>
          </a:p>
        </p:txBody>
      </p:sp>
      <p:sp>
        <p:nvSpPr>
          <p:cNvPr id="43051" name="Text Box 43"/>
          <p:cNvSpPr txBox="1">
            <a:spLocks noChangeArrowheads="1"/>
          </p:cNvSpPr>
          <p:nvPr/>
        </p:nvSpPr>
        <p:spPr bwMode="auto">
          <a:xfrm>
            <a:off x="3641725" y="3810000"/>
            <a:ext cx="522288" cy="457200"/>
          </a:xfrm>
          <a:prstGeom prst="rect">
            <a:avLst/>
          </a:prstGeom>
          <a:noFill/>
          <a:ln w="9525">
            <a:noFill/>
            <a:miter lim="800000"/>
            <a:headEnd/>
            <a:tailEnd/>
          </a:ln>
          <a:effectLst/>
        </p:spPr>
        <p:txBody>
          <a:bodyPr wrap="none">
            <a:spAutoFit/>
          </a:bodyPr>
          <a:lstStyle/>
          <a:p>
            <a:r>
              <a:rPr lang="en-GB" sz="2400" b="1"/>
              <a:t>IC</a:t>
            </a:r>
            <a:r>
              <a:rPr lang="en-GB" sz="2400" b="1" baseline="-25000"/>
              <a:t>2</a:t>
            </a:r>
            <a:endParaRPr lang="en-GB" sz="2400" b="1"/>
          </a:p>
        </p:txBody>
      </p:sp>
      <p:sp>
        <p:nvSpPr>
          <p:cNvPr id="43052" name="Line 44"/>
          <p:cNvSpPr>
            <a:spLocks noChangeShapeType="1"/>
          </p:cNvSpPr>
          <p:nvPr/>
        </p:nvSpPr>
        <p:spPr bwMode="auto">
          <a:xfrm flipV="1">
            <a:off x="4114800" y="1939925"/>
            <a:ext cx="1219200" cy="1219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43053" name="Text Box 45"/>
          <p:cNvSpPr txBox="1">
            <a:spLocks noChangeArrowheads="1"/>
          </p:cNvSpPr>
          <p:nvPr/>
        </p:nvSpPr>
        <p:spPr bwMode="auto">
          <a:xfrm>
            <a:off x="5165725" y="1371600"/>
            <a:ext cx="3371850" cy="457200"/>
          </a:xfrm>
          <a:prstGeom prst="rect">
            <a:avLst/>
          </a:prstGeom>
          <a:noFill/>
          <a:ln w="9525">
            <a:noFill/>
            <a:miter lim="800000"/>
            <a:headEnd/>
            <a:tailEnd/>
          </a:ln>
          <a:effectLst/>
        </p:spPr>
        <p:txBody>
          <a:bodyPr wrap="none">
            <a:spAutoFit/>
          </a:bodyPr>
          <a:lstStyle/>
          <a:p>
            <a:r>
              <a:rPr lang="el-GR" sz="2400" b="1"/>
              <a:t>Προτιμώμενη κατεύθυνση</a:t>
            </a:r>
            <a:endParaRPr lang="en-GB" sz="2400" b="1"/>
          </a:p>
        </p:txBody>
      </p:sp>
      <p:sp>
        <p:nvSpPr>
          <p:cNvPr id="43054" name="Line 46"/>
          <p:cNvSpPr>
            <a:spLocks noChangeShapeType="1"/>
          </p:cNvSpPr>
          <p:nvPr/>
        </p:nvSpPr>
        <p:spPr bwMode="auto">
          <a:xfrm flipH="1">
            <a:off x="1066800" y="4530725"/>
            <a:ext cx="1905000" cy="0"/>
          </a:xfrm>
          <a:prstGeom prst="line">
            <a:avLst/>
          </a:prstGeom>
          <a:noFill/>
          <a:ln w="9525">
            <a:solidFill>
              <a:schemeClr val="tx1"/>
            </a:solidFill>
            <a:prstDash val="dash"/>
            <a:round/>
            <a:headEnd/>
            <a:tailEnd/>
          </a:ln>
          <a:effectLst/>
        </p:spPr>
        <p:txBody>
          <a:bodyPr wrap="none" anchor="ctr"/>
          <a:lstStyle/>
          <a:p>
            <a:endParaRPr lang="en-US"/>
          </a:p>
        </p:txBody>
      </p:sp>
      <p:sp>
        <p:nvSpPr>
          <p:cNvPr id="43055" name="Line 47"/>
          <p:cNvSpPr>
            <a:spLocks noChangeShapeType="1"/>
          </p:cNvSpPr>
          <p:nvPr/>
        </p:nvSpPr>
        <p:spPr bwMode="auto">
          <a:xfrm>
            <a:off x="2971800" y="4530725"/>
            <a:ext cx="0" cy="1752600"/>
          </a:xfrm>
          <a:prstGeom prst="line">
            <a:avLst/>
          </a:prstGeom>
          <a:noFill/>
          <a:ln w="9525">
            <a:solidFill>
              <a:schemeClr val="tx1"/>
            </a:solidFill>
            <a:prstDash val="dash"/>
            <a:round/>
            <a:headEnd/>
            <a:tailEnd/>
          </a:ln>
          <a:effectLst/>
        </p:spPr>
        <p:txBody>
          <a:bodyPr wrap="none" anchor="ctr"/>
          <a:lstStyle/>
          <a:p>
            <a:endParaRPr lang="en-US"/>
          </a:p>
        </p:txBody>
      </p:sp>
      <p:sp>
        <p:nvSpPr>
          <p:cNvPr id="43056" name="Text Box 48"/>
          <p:cNvSpPr txBox="1">
            <a:spLocks noChangeArrowheads="1"/>
          </p:cNvSpPr>
          <p:nvPr/>
        </p:nvSpPr>
        <p:spPr bwMode="auto">
          <a:xfrm>
            <a:off x="2743200" y="6207125"/>
            <a:ext cx="488950" cy="457200"/>
          </a:xfrm>
          <a:prstGeom prst="rect">
            <a:avLst/>
          </a:prstGeom>
          <a:noFill/>
          <a:ln w="9525">
            <a:noFill/>
            <a:miter lim="800000"/>
            <a:headEnd/>
            <a:tailEnd/>
          </a:ln>
          <a:effectLst/>
        </p:spPr>
        <p:txBody>
          <a:bodyPr wrap="none">
            <a:spAutoFit/>
          </a:bodyPr>
          <a:lstStyle/>
          <a:p>
            <a:r>
              <a:rPr lang="en-GB" sz="2400" b="1"/>
              <a:t>10</a:t>
            </a:r>
          </a:p>
        </p:txBody>
      </p:sp>
      <p:sp>
        <p:nvSpPr>
          <p:cNvPr id="43058" name="Text Box 50"/>
          <p:cNvSpPr txBox="1">
            <a:spLocks noChangeArrowheads="1"/>
          </p:cNvSpPr>
          <p:nvPr/>
        </p:nvSpPr>
        <p:spPr bwMode="auto">
          <a:xfrm>
            <a:off x="3563938" y="685800"/>
            <a:ext cx="4537075" cy="457200"/>
          </a:xfrm>
          <a:prstGeom prst="rect">
            <a:avLst/>
          </a:prstGeom>
          <a:noFill/>
          <a:ln w="9525">
            <a:noFill/>
            <a:miter lim="800000"/>
            <a:headEnd/>
            <a:tailEnd/>
          </a:ln>
          <a:effectLst/>
        </p:spPr>
        <p:txBody>
          <a:bodyPr>
            <a:spAutoFit/>
          </a:bodyPr>
          <a:lstStyle/>
          <a:p>
            <a:r>
              <a:rPr lang="el-GR" sz="2400" u="sng">
                <a:solidFill>
                  <a:schemeClr val="accent1"/>
                </a:solidFill>
              </a:rPr>
              <a:t>Παράδειγμα:</a:t>
            </a:r>
            <a:r>
              <a:rPr lang="el-GR" sz="2400"/>
              <a:t> </a:t>
            </a:r>
            <a:r>
              <a:rPr lang="el-GR" sz="2400">
                <a:solidFill>
                  <a:schemeClr val="hlink"/>
                </a:solidFill>
              </a:rPr>
              <a:t>Εκπτωτικ</a:t>
            </a:r>
            <a:r>
              <a:rPr lang="el-GR" altLang="ja-JP" sz="2400">
                <a:solidFill>
                  <a:schemeClr val="hlink"/>
                </a:solidFill>
                <a:ea typeface="Arial Unicode MS" pitchFamily="34" charset="-128"/>
                <a:cs typeface="Arial Unicode MS" pitchFamily="34" charset="-128"/>
              </a:rPr>
              <a:t>ές λέσχες</a:t>
            </a:r>
            <a:endParaRPr lang="en-US" sz="2400">
              <a:solidFill>
                <a:schemeClr val="hlin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485AE0-DCAA-4F71-B1D4-64EFD5002D78}" type="slidenum">
              <a:rPr lang="en-US"/>
              <a:pPr/>
              <a:t>43</a:t>
            </a:fld>
            <a:endParaRPr lang="en-US"/>
          </a:p>
        </p:txBody>
      </p:sp>
      <p:sp>
        <p:nvSpPr>
          <p:cNvPr id="44036" name="Text Box 4"/>
          <p:cNvSpPr txBox="1">
            <a:spLocks noChangeArrowheads="1"/>
          </p:cNvSpPr>
          <p:nvPr/>
        </p:nvSpPr>
        <p:spPr bwMode="auto">
          <a:xfrm>
            <a:off x="467544" y="1752600"/>
            <a:ext cx="8219256" cy="2800767"/>
          </a:xfrm>
          <a:prstGeom prst="rect">
            <a:avLst/>
          </a:prstGeom>
          <a:noFill/>
          <a:ln w="9525">
            <a:noFill/>
            <a:miter lim="800000"/>
            <a:headEnd/>
            <a:tailEnd/>
          </a:ln>
          <a:effectLst/>
        </p:spPr>
        <p:txBody>
          <a:bodyPr wrap="square">
            <a:spAutoFit/>
          </a:bodyPr>
          <a:lstStyle/>
          <a:p>
            <a:endParaRPr lang="en-US" sz="2200" dirty="0"/>
          </a:p>
          <a:p>
            <a:r>
              <a:rPr lang="el-GR" sz="2200" dirty="0"/>
              <a:t>Υποθέστε ότι δεν γνωρίζουμε τις </a:t>
            </a:r>
            <a:r>
              <a:rPr lang="el-GR" sz="2200" dirty="0" smtClean="0"/>
              <a:t>προτιμήσεις των καταναλωτών. </a:t>
            </a:r>
            <a:r>
              <a:rPr lang="el-GR" sz="2200" dirty="0"/>
              <a:t>Μπορούμε να τις συμπεράνουμε </a:t>
            </a:r>
            <a:r>
              <a:rPr lang="el-GR" sz="2200" dirty="0" smtClean="0"/>
              <a:t>από την </a:t>
            </a:r>
            <a:r>
              <a:rPr lang="el-GR" sz="2200" dirty="0"/>
              <a:t>αγοραστική </a:t>
            </a:r>
            <a:r>
              <a:rPr lang="el-GR" sz="2200" dirty="0" smtClean="0"/>
              <a:t>τους συμπεριφορά</a:t>
            </a:r>
            <a:r>
              <a:rPr lang="el-GR" sz="2200" dirty="0"/>
              <a:t>; </a:t>
            </a:r>
            <a:r>
              <a:rPr lang="en-US" sz="2200" dirty="0"/>
              <a:t>  </a:t>
            </a:r>
          </a:p>
          <a:p>
            <a:endParaRPr lang="en-US" sz="2200" dirty="0"/>
          </a:p>
          <a:p>
            <a:pPr lvl="2">
              <a:buFont typeface="Wingdings" pitchFamily="2" charset="2"/>
              <a:buChar char="ð"/>
            </a:pPr>
            <a:r>
              <a:rPr lang="el-GR" sz="2200" b="1" i="1" dirty="0"/>
              <a:t>Αν αγοράζεται το Α, πρέπει να είναι προτιμότερο όλων των άλλων οικονομικά εφικτών καλαθιών</a:t>
            </a:r>
            <a:endParaRPr lang="en-US" sz="2200" b="1" i="1" dirty="0"/>
          </a:p>
          <a:p>
            <a:endParaRPr lang="en-US" sz="2200" b="1" i="1" dirty="0"/>
          </a:p>
        </p:txBody>
      </p:sp>
      <p:sp>
        <p:nvSpPr>
          <p:cNvPr id="44037" name="WordArt 5"/>
          <p:cNvSpPr>
            <a:spLocks noChangeArrowheads="1" noChangeShapeType="1" noTextEdit="1"/>
          </p:cNvSpPr>
          <p:nvPr/>
        </p:nvSpPr>
        <p:spPr bwMode="auto">
          <a:xfrm>
            <a:off x="609600" y="457200"/>
            <a:ext cx="6266656" cy="1282700"/>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6. Αποκαλυφθείσα προτίμηση</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A95112-5DE1-4387-8031-6D1D90E3728D}" type="slidenum">
              <a:rPr lang="en-US"/>
              <a:pPr/>
              <a:t>44</a:t>
            </a:fld>
            <a:endParaRPr lang="en-US"/>
          </a:p>
        </p:txBody>
      </p:sp>
      <p:sp>
        <p:nvSpPr>
          <p:cNvPr id="57347" name="Text Box 3"/>
          <p:cNvSpPr txBox="1">
            <a:spLocks noChangeArrowheads="1"/>
          </p:cNvSpPr>
          <p:nvPr/>
        </p:nvSpPr>
        <p:spPr bwMode="auto">
          <a:xfrm>
            <a:off x="467544" y="1916832"/>
            <a:ext cx="7859713" cy="4370427"/>
          </a:xfrm>
          <a:prstGeom prst="rect">
            <a:avLst/>
          </a:prstGeom>
          <a:noFill/>
          <a:ln w="9525">
            <a:noFill/>
            <a:miter lim="800000"/>
            <a:headEnd/>
            <a:tailEnd/>
          </a:ln>
          <a:effectLst/>
        </p:spPr>
        <p:txBody>
          <a:bodyPr>
            <a:spAutoFit/>
          </a:bodyPr>
          <a:lstStyle/>
          <a:p>
            <a:r>
              <a:rPr lang="el-GR" sz="2200" dirty="0"/>
              <a:t>Υποθέστε ότι οι προτιμήσεις είναι «</a:t>
            </a:r>
            <a:r>
              <a:rPr lang="el-GR" sz="2200" dirty="0" smtClean="0"/>
              <a:t>δεδομένες». Τότε</a:t>
            </a:r>
            <a:r>
              <a:rPr lang="el-GR" sz="2200" dirty="0"/>
              <a:t>… </a:t>
            </a:r>
            <a:endParaRPr lang="en-US" sz="2200" dirty="0"/>
          </a:p>
          <a:p>
            <a:pPr lvl="2">
              <a:buFont typeface="Wingdings" pitchFamily="2" charset="2"/>
              <a:buChar char="ð"/>
            </a:pPr>
            <a:endParaRPr lang="en-US" sz="2200" dirty="0"/>
          </a:p>
          <a:p>
            <a:pPr lvl="2">
              <a:buFont typeface="Wingdings" pitchFamily="2" charset="2"/>
              <a:buChar char="ð"/>
            </a:pPr>
            <a:r>
              <a:rPr lang="el-GR" sz="2200" b="1" i="1" dirty="0"/>
              <a:t>Όλα τα καλάθια που βρίσκονται «βορειοανατολικά»</a:t>
            </a:r>
            <a:r>
              <a:rPr lang="el-GR" dirty="0"/>
              <a:t> </a:t>
            </a:r>
            <a:r>
              <a:rPr lang="el-GR" sz="2200" b="1" i="1" dirty="0"/>
              <a:t>του Α, πρέπει να είναι προτιμότερα του Α</a:t>
            </a:r>
            <a:endParaRPr lang="en-US" sz="2200" b="1" i="1" dirty="0"/>
          </a:p>
          <a:p>
            <a:pPr lvl="2">
              <a:buFont typeface="Wingdings" pitchFamily="2" charset="2"/>
              <a:buNone/>
            </a:pPr>
            <a:endParaRPr lang="en-US" sz="2200" b="1" i="1" dirty="0"/>
          </a:p>
          <a:p>
            <a:pPr lvl="2">
              <a:buFont typeface="Wingdings" pitchFamily="2" charset="2"/>
              <a:buChar char="ð"/>
            </a:pPr>
            <a:r>
              <a:rPr lang="el-GR" sz="2200" b="1" i="1" dirty="0"/>
              <a:t>Αυτό μας οδηγεί σε ένα πιο στενό πεδίο μέσα στο οποίο πρέπει να βρίσκεται η καμπύλη αδιαφορίας </a:t>
            </a:r>
            <a:endParaRPr lang="en-US" sz="2200" b="1" i="1" dirty="0"/>
          </a:p>
          <a:p>
            <a:pPr lvl="2">
              <a:buFont typeface="Wingdings" pitchFamily="2" charset="2"/>
              <a:buNone/>
            </a:pPr>
            <a:endParaRPr lang="en-US" sz="2200" b="1" i="1" dirty="0"/>
          </a:p>
          <a:p>
            <a:pPr lvl="2">
              <a:buFont typeface="Wingdings" pitchFamily="2" charset="2"/>
              <a:buChar char="ð"/>
            </a:pPr>
            <a:r>
              <a:rPr lang="el-GR" sz="2200" b="1" i="1" dirty="0"/>
              <a:t>Αυτό το είδος </a:t>
            </a:r>
            <a:r>
              <a:rPr lang="el-GR" sz="2200" b="1" i="1" dirty="0" smtClean="0"/>
              <a:t>της ανάλυσης </a:t>
            </a:r>
            <a:r>
              <a:rPr lang="el-GR" sz="2200" b="1" i="1" dirty="0"/>
              <a:t>ονομάζεται </a:t>
            </a:r>
            <a:r>
              <a:rPr lang="el-GR" sz="2200" b="1" i="1" dirty="0" smtClean="0"/>
              <a:t> η ανάλυση </a:t>
            </a:r>
            <a:r>
              <a:rPr lang="el-GR" sz="2200" b="1" i="1" dirty="0"/>
              <a:t>της αποκαλυφθείσας προτίμησης </a:t>
            </a:r>
            <a:r>
              <a:rPr lang="el-GR" sz="2200" b="1" i="1" dirty="0" smtClean="0"/>
              <a:t>.</a:t>
            </a:r>
            <a:endParaRPr lang="en-US" sz="2200" b="1" i="1" dirty="0"/>
          </a:p>
          <a:p>
            <a:endParaRPr lang="en-US" sz="2200" b="1" i="1" dirty="0"/>
          </a:p>
          <a:p>
            <a:pPr>
              <a:spcBef>
                <a:spcPct val="50000"/>
              </a:spcBef>
            </a:pPr>
            <a:endParaRPr lang="en-US" sz="2400" dirty="0"/>
          </a:p>
        </p:txBody>
      </p:sp>
      <p:sp>
        <p:nvSpPr>
          <p:cNvPr id="57348" name="WordArt 4"/>
          <p:cNvSpPr>
            <a:spLocks noChangeArrowheads="1" noChangeShapeType="1" noTextEdit="1"/>
          </p:cNvSpPr>
          <p:nvPr/>
        </p:nvSpPr>
        <p:spPr bwMode="auto">
          <a:xfrm>
            <a:off x="609600" y="457200"/>
            <a:ext cx="7772400" cy="1295400"/>
          </a:xfrm>
          <a:prstGeom prst="rect">
            <a:avLst/>
          </a:prstGeom>
        </p:spPr>
        <p:txBody>
          <a:bodyPr wrap="none" fromWordArt="1">
            <a:prstTxWarp prst="textPlain">
              <a:avLst>
                <a:gd name="adj" fmla="val 50000"/>
              </a:avLst>
            </a:prstTxWarp>
          </a:bodyPr>
          <a:lstStyle/>
          <a:p>
            <a:pPr algn="ctr"/>
            <a:r>
              <a:rPr lang="el-GR"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Αποκαλυφθείσα προτίμηση (συνέχεια…)</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A920AD-9D15-4E36-B3E6-8B649EA3B1A2}" type="slidenum">
              <a:rPr lang="en-US"/>
              <a:pPr/>
              <a:t>45</a:t>
            </a:fld>
            <a:endParaRPr lang="en-US"/>
          </a:p>
        </p:txBody>
      </p:sp>
      <p:sp>
        <p:nvSpPr>
          <p:cNvPr id="45060" name="Text Box 4"/>
          <p:cNvSpPr txBox="1">
            <a:spLocks noChangeArrowheads="1"/>
          </p:cNvSpPr>
          <p:nvPr/>
        </p:nvSpPr>
        <p:spPr bwMode="auto">
          <a:xfrm>
            <a:off x="467544" y="1772816"/>
            <a:ext cx="8352928" cy="1200329"/>
          </a:xfrm>
          <a:prstGeom prst="rect">
            <a:avLst/>
          </a:prstGeom>
          <a:noFill/>
          <a:ln w="9525">
            <a:noFill/>
            <a:miter lim="800000"/>
            <a:headEnd/>
            <a:tailEnd/>
          </a:ln>
          <a:effectLst/>
        </p:spPr>
        <p:txBody>
          <a:bodyPr wrap="square">
            <a:spAutoFit/>
          </a:bodyPr>
          <a:lstStyle/>
          <a:p>
            <a:r>
              <a:rPr lang="el-GR" sz="2400" b="1" i="1" u="sng" dirty="0" smtClean="0">
                <a:solidFill>
                  <a:schemeClr val="hlink"/>
                </a:solidFill>
              </a:rPr>
              <a:t>Ερώτηση:</a:t>
            </a:r>
            <a:r>
              <a:rPr lang="el-GR" sz="2400" b="1" i="1" dirty="0" smtClean="0">
                <a:solidFill>
                  <a:schemeClr val="hlink"/>
                </a:solidFill>
              </a:rPr>
              <a:t> Μπορούμε </a:t>
            </a:r>
            <a:r>
              <a:rPr lang="el-GR" sz="2400" b="1" i="1" dirty="0">
                <a:solidFill>
                  <a:schemeClr val="hlink"/>
                </a:solidFill>
              </a:rPr>
              <a:t>να ελέγξουμε αν ένας καταναλωτής μεγιστοποιεί τη </a:t>
            </a:r>
            <a:r>
              <a:rPr lang="el-GR" sz="2400" b="1" i="1" dirty="0" smtClean="0">
                <a:solidFill>
                  <a:schemeClr val="hlink"/>
                </a:solidFill>
              </a:rPr>
              <a:t>χρησιμότητά του </a:t>
            </a:r>
            <a:r>
              <a:rPr lang="el-GR" sz="2400" b="1" i="1" dirty="0">
                <a:solidFill>
                  <a:schemeClr val="hlink"/>
                </a:solidFill>
              </a:rPr>
              <a:t>χρησιμοποιώντας την ανάλυση της αποκαλυφθείσας προτίμησης;</a:t>
            </a:r>
            <a:r>
              <a:rPr lang="el-GR" sz="2400" b="1" i="1" dirty="0"/>
              <a:t> </a:t>
            </a:r>
            <a:r>
              <a:rPr lang="en-US" sz="2400" b="1" i="1" dirty="0"/>
              <a:t> </a:t>
            </a:r>
          </a:p>
        </p:txBody>
      </p:sp>
      <p:sp>
        <p:nvSpPr>
          <p:cNvPr id="45063" name="Text Box 7"/>
          <p:cNvSpPr txBox="1">
            <a:spLocks noChangeArrowheads="1"/>
          </p:cNvSpPr>
          <p:nvPr/>
        </p:nvSpPr>
        <p:spPr bwMode="auto">
          <a:xfrm>
            <a:off x="323528" y="3789040"/>
            <a:ext cx="8243888" cy="1200329"/>
          </a:xfrm>
          <a:prstGeom prst="rect">
            <a:avLst/>
          </a:prstGeom>
          <a:noFill/>
          <a:ln w="9525">
            <a:noFill/>
            <a:miter lim="800000"/>
            <a:headEnd/>
            <a:tailEnd/>
          </a:ln>
          <a:effectLst/>
        </p:spPr>
        <p:txBody>
          <a:bodyPr>
            <a:spAutoFit/>
          </a:bodyPr>
          <a:lstStyle/>
          <a:p>
            <a:pPr marL="720725" lvl="2" indent="-457200">
              <a:buAutoNum type="arabicPeriod"/>
            </a:pPr>
            <a:r>
              <a:rPr lang="el-GR" sz="2400" dirty="0" smtClean="0"/>
              <a:t>Έστω </a:t>
            </a:r>
            <a:r>
              <a:rPr lang="el-GR" sz="2400" dirty="0"/>
              <a:t>ότι </a:t>
            </a:r>
            <a:r>
              <a:rPr lang="el-GR" sz="2400" dirty="0" smtClean="0"/>
              <a:t>αγοράζουμε το </a:t>
            </a:r>
            <a:r>
              <a:rPr lang="el-GR" sz="2400" dirty="0"/>
              <a:t>καλάθι Α </a:t>
            </a:r>
            <a:r>
              <a:rPr lang="el-GR" sz="2400" dirty="0" smtClean="0"/>
              <a:t>την </a:t>
            </a:r>
            <a:r>
              <a:rPr lang="el-GR" sz="2400" dirty="0"/>
              <a:t>περίοδο </a:t>
            </a:r>
            <a:r>
              <a:rPr lang="el-GR" sz="2400" dirty="0" smtClean="0"/>
              <a:t>1. </a:t>
            </a:r>
            <a:r>
              <a:rPr lang="en-US" sz="2400" dirty="0" smtClean="0"/>
              <a:t>   </a:t>
            </a:r>
            <a:r>
              <a:rPr lang="el-GR" sz="2400" dirty="0" smtClean="0"/>
              <a:t> </a:t>
            </a:r>
            <a:r>
              <a:rPr lang="el-GR" sz="2400" dirty="0"/>
              <a:t>Έστω ότι το καλάθι Β είναι </a:t>
            </a:r>
            <a:r>
              <a:rPr lang="el-GR" sz="2400" dirty="0" smtClean="0"/>
              <a:t>επίσης οικονομικά </a:t>
            </a:r>
            <a:r>
              <a:rPr lang="el-GR" sz="2400" dirty="0"/>
              <a:t>εφικτό </a:t>
            </a:r>
            <a:r>
              <a:rPr lang="el-GR" sz="2400" dirty="0" smtClean="0"/>
              <a:t>την περίοδο </a:t>
            </a:r>
            <a:r>
              <a:rPr lang="el-GR" sz="2400" dirty="0"/>
              <a:t>1. </a:t>
            </a:r>
            <a:r>
              <a:rPr lang="el-GR" sz="2400" dirty="0" smtClean="0"/>
              <a:t> </a:t>
            </a:r>
            <a:endParaRPr lang="en-US" sz="2400" dirty="0"/>
          </a:p>
        </p:txBody>
      </p:sp>
      <p:sp>
        <p:nvSpPr>
          <p:cNvPr id="5" name="WordArt 4"/>
          <p:cNvSpPr>
            <a:spLocks noChangeArrowheads="1" noChangeShapeType="1" noTextEdit="1"/>
          </p:cNvSpPr>
          <p:nvPr/>
        </p:nvSpPr>
        <p:spPr bwMode="auto">
          <a:xfrm>
            <a:off x="611560" y="188640"/>
            <a:ext cx="7772400" cy="1295400"/>
          </a:xfrm>
          <a:prstGeom prst="rect">
            <a:avLst/>
          </a:prstGeom>
        </p:spPr>
        <p:txBody>
          <a:bodyPr wrap="none" fromWordArt="1">
            <a:prstTxWarp prst="textPlain">
              <a:avLst>
                <a:gd name="adj" fmla="val 50000"/>
              </a:avLst>
            </a:prstTxWarp>
          </a:bodyPr>
          <a:lstStyle/>
          <a:p>
            <a:pPr algn="ctr"/>
            <a:r>
              <a:rPr lang="el-GR"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Αποκαλυφθείσα προτίμηση (συνέχεια…)</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
        <p:nvSpPr>
          <p:cNvPr id="6" name="Rectangle 5"/>
          <p:cNvSpPr/>
          <p:nvPr/>
        </p:nvSpPr>
        <p:spPr>
          <a:xfrm>
            <a:off x="755576" y="2924944"/>
            <a:ext cx="7560840" cy="830997"/>
          </a:xfrm>
          <a:prstGeom prst="rect">
            <a:avLst/>
          </a:prstGeom>
        </p:spPr>
        <p:txBody>
          <a:bodyPr wrap="square">
            <a:spAutoFit/>
          </a:bodyPr>
          <a:lstStyle/>
          <a:p>
            <a:r>
              <a:rPr lang="el-GR" sz="2400" dirty="0" smtClean="0"/>
              <a:t>Υποθέστε ότι οι προτιμήσεις δεν μεταβάλλονται στη διάρκεια της περιόδου παρατήρησης… </a:t>
            </a:r>
            <a:endParaRPr lang="en-US" sz="2400" dirty="0"/>
          </a:p>
        </p:txBody>
      </p:sp>
      <p:sp>
        <p:nvSpPr>
          <p:cNvPr id="7" name="Rectangle 6"/>
          <p:cNvSpPr/>
          <p:nvPr/>
        </p:nvSpPr>
        <p:spPr>
          <a:xfrm>
            <a:off x="323528" y="5013176"/>
            <a:ext cx="4572000" cy="461665"/>
          </a:xfrm>
          <a:prstGeom prst="rect">
            <a:avLst/>
          </a:prstGeom>
        </p:spPr>
        <p:txBody>
          <a:bodyPr>
            <a:spAutoFit/>
          </a:bodyPr>
          <a:lstStyle/>
          <a:p>
            <a:pPr marL="457200" lvl="2" indent="-193675"/>
            <a:r>
              <a:rPr lang="en-US" sz="2400" dirty="0" smtClean="0">
                <a:solidFill>
                  <a:schemeClr val="accent2"/>
                </a:solidFill>
              </a:rPr>
              <a:t>2.</a:t>
            </a:r>
            <a:r>
              <a:rPr lang="en-US" sz="2400" dirty="0" smtClean="0"/>
              <a:t>  A </a:t>
            </a:r>
            <a:r>
              <a:rPr lang="el-GR" sz="2400" dirty="0" smtClean="0">
                <a:sym typeface="Symbol" pitchFamily="18" charset="2"/>
              </a:rPr>
              <a:t>&gt;</a:t>
            </a:r>
            <a:r>
              <a:rPr lang="en-US" sz="2400" dirty="0" smtClean="0"/>
              <a:t> B</a:t>
            </a:r>
          </a:p>
        </p:txBody>
      </p:sp>
      <p:sp>
        <p:nvSpPr>
          <p:cNvPr id="8" name="Rectangle 7"/>
          <p:cNvSpPr/>
          <p:nvPr/>
        </p:nvSpPr>
        <p:spPr>
          <a:xfrm>
            <a:off x="251520" y="5517232"/>
            <a:ext cx="7920880" cy="461665"/>
          </a:xfrm>
          <a:prstGeom prst="rect">
            <a:avLst/>
          </a:prstGeom>
        </p:spPr>
        <p:txBody>
          <a:bodyPr wrap="square">
            <a:spAutoFit/>
          </a:bodyPr>
          <a:lstStyle/>
          <a:p>
            <a:pPr marL="457200" indent="-193675"/>
            <a:r>
              <a:rPr lang="el-GR" sz="2400" dirty="0" smtClean="0"/>
              <a:t>3.   Έστω ότι αγοράζουμε το καλάθι Β στην περίοδο 2</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3" grpId="0"/>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723A197C-18DC-4332-ABCD-0BCFAF0F56A2}" type="slidenum">
              <a:rPr lang="en-US"/>
              <a:pPr/>
              <a:t>46</a:t>
            </a:fld>
            <a:endParaRPr lang="en-US"/>
          </a:p>
        </p:txBody>
      </p:sp>
      <p:graphicFrame>
        <p:nvGraphicFramePr>
          <p:cNvPr id="46083" name="Object 3"/>
          <p:cNvGraphicFramePr>
            <a:graphicFrameLocks noChangeAspect="1"/>
          </p:cNvGraphicFramePr>
          <p:nvPr/>
        </p:nvGraphicFramePr>
        <p:xfrm>
          <a:off x="-5511800" y="4113213"/>
          <a:ext cx="5470525" cy="892175"/>
        </p:xfrm>
        <a:graphic>
          <a:graphicData uri="http://schemas.openxmlformats.org/presentationml/2006/ole">
            <mc:AlternateContent xmlns:mc="http://schemas.openxmlformats.org/markup-compatibility/2006">
              <mc:Choice xmlns:v="urn:schemas-microsoft-com:vml" Requires="v">
                <p:oleObj spid="_x0000_s46085" name="Document" r:id="rId4" imgW="5486400" imgH="911160" progId="Word.Document.8">
                  <p:embed/>
                </p:oleObj>
              </mc:Choice>
              <mc:Fallback>
                <p:oleObj name="Document" r:id="rId4" imgW="5486400" imgH="91116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800" y="4113213"/>
                        <a:ext cx="547052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4" name="Text Box 4"/>
          <p:cNvSpPr txBox="1">
            <a:spLocks noChangeArrowheads="1"/>
          </p:cNvSpPr>
          <p:nvPr/>
        </p:nvSpPr>
        <p:spPr bwMode="auto">
          <a:xfrm>
            <a:off x="251520" y="1628800"/>
            <a:ext cx="8153400" cy="1569660"/>
          </a:xfrm>
          <a:prstGeom prst="rect">
            <a:avLst/>
          </a:prstGeom>
          <a:noFill/>
          <a:ln w="9525">
            <a:noFill/>
            <a:miter lim="800000"/>
            <a:headEnd/>
            <a:tailEnd/>
          </a:ln>
          <a:effectLst/>
        </p:spPr>
        <p:txBody>
          <a:bodyPr>
            <a:spAutoFit/>
          </a:bodyPr>
          <a:lstStyle/>
          <a:p>
            <a:pPr marL="185738" lvl="2"/>
            <a:r>
              <a:rPr lang="el-GR" sz="2400" dirty="0" smtClean="0">
                <a:solidFill>
                  <a:schemeClr val="accent2"/>
                </a:solidFill>
              </a:rPr>
              <a:t>4</a:t>
            </a:r>
            <a:r>
              <a:rPr lang="en-US" sz="2400" dirty="0" smtClean="0">
                <a:solidFill>
                  <a:schemeClr val="accent2"/>
                </a:solidFill>
              </a:rPr>
              <a:t>.</a:t>
            </a:r>
            <a:r>
              <a:rPr lang="en-US" sz="2400" dirty="0" smtClean="0"/>
              <a:t> </a:t>
            </a:r>
            <a:r>
              <a:rPr lang="el-GR" sz="2400" dirty="0"/>
              <a:t>Στην πραγματικότητα, αν και τα δύο είναι </a:t>
            </a:r>
            <a:r>
              <a:rPr lang="el-GR" sz="2400" dirty="0" smtClean="0"/>
              <a:t>εφικτά </a:t>
            </a:r>
            <a:r>
              <a:rPr lang="el-GR" sz="2400" dirty="0"/>
              <a:t>και το Β τελικά αγοράζεται, ο καταναλωτής δεν μπορεί να συμπεριφέρεται </a:t>
            </a:r>
            <a:r>
              <a:rPr lang="el-GR" sz="2400" dirty="0" smtClean="0"/>
              <a:t>τότε με </a:t>
            </a:r>
            <a:r>
              <a:rPr lang="el-GR" sz="2400" dirty="0"/>
              <a:t>τον κανόνα της μεγιστοποίησης της χρησιμότητας. </a:t>
            </a:r>
            <a:endParaRPr lang="en-US" sz="2400" dirty="0"/>
          </a:p>
        </p:txBody>
      </p:sp>
      <p:sp>
        <p:nvSpPr>
          <p:cNvPr id="8" name="WordArt 4"/>
          <p:cNvSpPr>
            <a:spLocks noChangeArrowheads="1" noChangeShapeType="1" noTextEdit="1"/>
          </p:cNvSpPr>
          <p:nvPr/>
        </p:nvSpPr>
        <p:spPr bwMode="auto">
          <a:xfrm>
            <a:off x="611560" y="188640"/>
            <a:ext cx="7772400" cy="1295400"/>
          </a:xfrm>
          <a:prstGeom prst="rect">
            <a:avLst/>
          </a:prstGeom>
        </p:spPr>
        <p:txBody>
          <a:bodyPr wrap="none" fromWordArt="1">
            <a:prstTxWarp prst="textPlain">
              <a:avLst>
                <a:gd name="adj" fmla="val 50000"/>
              </a:avLst>
            </a:prstTxWarp>
          </a:bodyPr>
          <a:lstStyle/>
          <a:p>
            <a:pPr algn="ctr"/>
            <a:r>
              <a:rPr lang="el-GR"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rPr>
              <a:t>Αποκαλυφθείσα προτίμηση (συνέχεια…)</a:t>
            </a:r>
            <a:endParaRPr lang="en-US" sz="3600" kern="10" dirty="0">
              <a:ln w="9525">
                <a:noFill/>
                <a:round/>
                <a:headEnd/>
                <a:tailEnd/>
              </a:ln>
              <a:solidFill>
                <a:schemeClr val="hlink"/>
              </a:solidFill>
              <a:effectLst>
                <a:outerShdw dist="45791" dir="2021404" algn="ctr" rotWithShape="0">
                  <a:srgbClr val="C0C0C0"/>
                </a:outerShdw>
              </a:effectLst>
              <a:latin typeface="Arial Unicode MS"/>
              <a:ea typeface="Arial Unicode MS"/>
              <a:cs typeface="Arial Unicode MS"/>
            </a:endParaRPr>
          </a:p>
        </p:txBody>
      </p:sp>
      <p:sp>
        <p:nvSpPr>
          <p:cNvPr id="9" name="Rectangle 2"/>
          <p:cNvSpPr>
            <a:spLocks noChangeArrowheads="1"/>
          </p:cNvSpPr>
          <p:nvPr/>
        </p:nvSpPr>
        <p:spPr bwMode="auto">
          <a:xfrm>
            <a:off x="755576" y="3226237"/>
            <a:ext cx="7560840" cy="2708434"/>
          </a:xfrm>
          <a:prstGeom prst="rect">
            <a:avLst/>
          </a:prstGeom>
          <a:noFill/>
          <a:ln w="9525">
            <a:noFill/>
            <a:miter lim="800000"/>
            <a:headEnd/>
            <a:tailEnd/>
          </a:ln>
          <a:effectLst/>
        </p:spPr>
        <p:txBody>
          <a:bodyPr wrap="square">
            <a:spAutoFit/>
          </a:bodyPr>
          <a:lstStyle/>
          <a:p>
            <a:r>
              <a:rPr lang="el-GR" sz="2600" b="1" u="sng" dirty="0">
                <a:solidFill>
                  <a:schemeClr val="accent2"/>
                </a:solidFill>
              </a:rPr>
              <a:t>Εναλλακτικά</a:t>
            </a:r>
            <a:r>
              <a:rPr lang="el-GR" sz="2400" b="1" dirty="0">
                <a:solidFill>
                  <a:schemeClr val="accent2"/>
                </a:solidFill>
              </a:rPr>
              <a:t>:</a:t>
            </a:r>
            <a:r>
              <a:rPr lang="el-GR" sz="2400" b="1" dirty="0"/>
              <a:t> Αν</a:t>
            </a:r>
            <a:r>
              <a:rPr lang="en-US" sz="2400" b="1" dirty="0"/>
              <a:t>  </a:t>
            </a:r>
            <a:r>
              <a:rPr lang="en-US" sz="2400" b="1" dirty="0" err="1"/>
              <a:t>P</a:t>
            </a:r>
            <a:r>
              <a:rPr lang="en-US" sz="2400" b="1" baseline="-25000" dirty="0" err="1"/>
              <a:t>x</a:t>
            </a:r>
            <a:r>
              <a:rPr lang="en-US" sz="2400" b="1" dirty="0" err="1"/>
              <a:t>X</a:t>
            </a:r>
            <a:r>
              <a:rPr lang="en-US" sz="2400" b="1" baseline="-25000" dirty="0" err="1"/>
              <a:t>A</a:t>
            </a:r>
            <a:r>
              <a:rPr lang="en-US" sz="2400" b="1" dirty="0" err="1"/>
              <a:t>+P</a:t>
            </a:r>
            <a:r>
              <a:rPr lang="en-US" sz="2400" b="1" baseline="-25000" dirty="0" err="1"/>
              <a:t>y</a:t>
            </a:r>
            <a:r>
              <a:rPr lang="en-US" sz="2400" b="1" dirty="0" err="1"/>
              <a:t>Y</a:t>
            </a:r>
            <a:r>
              <a:rPr lang="en-US" sz="2400" b="1" baseline="-25000" dirty="0" err="1"/>
              <a:t>A</a:t>
            </a:r>
            <a:r>
              <a:rPr lang="en-US" sz="2400" b="1" dirty="0"/>
              <a:t> </a:t>
            </a:r>
            <a:r>
              <a:rPr lang="en-US" sz="2400" b="1" u="sng" dirty="0"/>
              <a:t>&gt;</a:t>
            </a:r>
            <a:r>
              <a:rPr lang="en-US" sz="2400" b="1" dirty="0"/>
              <a:t>  </a:t>
            </a:r>
            <a:r>
              <a:rPr lang="en-US" sz="2400" b="1" dirty="0" err="1"/>
              <a:t>P</a:t>
            </a:r>
            <a:r>
              <a:rPr lang="en-US" sz="2400" b="1" baseline="-25000" dirty="0" err="1"/>
              <a:t>x</a:t>
            </a:r>
            <a:r>
              <a:rPr lang="en-US" sz="2400" b="1" dirty="0" err="1"/>
              <a:t>X</a:t>
            </a:r>
            <a:r>
              <a:rPr lang="en-US" sz="2400" b="1" baseline="-25000" dirty="0" err="1"/>
              <a:t>B</a:t>
            </a:r>
            <a:r>
              <a:rPr lang="en-US" sz="2400" b="1" dirty="0" err="1"/>
              <a:t>+P</a:t>
            </a:r>
            <a:r>
              <a:rPr lang="en-US" sz="2400" b="1" baseline="-25000" dirty="0" err="1"/>
              <a:t>y</a:t>
            </a:r>
            <a:r>
              <a:rPr lang="en-US" sz="2400" b="1" dirty="0" err="1"/>
              <a:t>Y</a:t>
            </a:r>
            <a:r>
              <a:rPr lang="en-US" sz="2400" b="1" baseline="-25000" dirty="0" err="1"/>
              <a:t>B</a:t>
            </a:r>
            <a:r>
              <a:rPr lang="en-US" sz="2400" b="1" dirty="0"/>
              <a:t> </a:t>
            </a:r>
            <a:endParaRPr lang="el-GR" sz="2400" b="1" dirty="0" smtClean="0"/>
          </a:p>
          <a:p>
            <a:r>
              <a:rPr lang="en-US" sz="2400" b="1" dirty="0" smtClean="0"/>
              <a:t>… </a:t>
            </a:r>
            <a:r>
              <a:rPr lang="el-GR" sz="2400" b="1" dirty="0"/>
              <a:t>και επιλεγεί τελικά το Α, </a:t>
            </a:r>
            <a:endParaRPr lang="el-GR" sz="2400" b="1" dirty="0" smtClean="0"/>
          </a:p>
          <a:p>
            <a:r>
              <a:rPr lang="el-GR" sz="2400" b="1" dirty="0" smtClean="0"/>
              <a:t>τότε </a:t>
            </a:r>
            <a:r>
              <a:rPr lang="el-GR" sz="2400" b="1" dirty="0"/>
              <a:t>ΔΕΝ πρέπει να ισχύει η σχέση: </a:t>
            </a:r>
            <a:endParaRPr lang="el-GR" sz="2400" b="1" dirty="0" smtClean="0"/>
          </a:p>
          <a:p>
            <a:endParaRPr lang="en-US" sz="2400" b="1" dirty="0"/>
          </a:p>
          <a:p>
            <a:r>
              <a:rPr lang="en-US" sz="2400" dirty="0" smtClean="0"/>
              <a:t>           </a:t>
            </a:r>
            <a:r>
              <a:rPr lang="en-US" sz="2400" dirty="0" err="1"/>
              <a:t>P’</a:t>
            </a:r>
            <a:r>
              <a:rPr lang="en-US" sz="2400" baseline="-25000" dirty="0" err="1"/>
              <a:t>x</a:t>
            </a:r>
            <a:r>
              <a:rPr lang="en-US" sz="2400" dirty="0" err="1"/>
              <a:t>X</a:t>
            </a:r>
            <a:r>
              <a:rPr lang="en-US" sz="2400" baseline="-25000" dirty="0" err="1"/>
              <a:t>B</a:t>
            </a:r>
            <a:r>
              <a:rPr lang="en-US" sz="2400" dirty="0" err="1"/>
              <a:t>+P’</a:t>
            </a:r>
            <a:r>
              <a:rPr lang="en-US" sz="2400" baseline="-25000" dirty="0" err="1"/>
              <a:t>y</a:t>
            </a:r>
            <a:r>
              <a:rPr lang="en-US" sz="2400" dirty="0" err="1"/>
              <a:t>Y</a:t>
            </a:r>
            <a:r>
              <a:rPr lang="en-US" sz="2400" baseline="-25000" dirty="0" err="1"/>
              <a:t>B</a:t>
            </a:r>
            <a:r>
              <a:rPr lang="en-US" sz="2400" dirty="0"/>
              <a:t> </a:t>
            </a:r>
            <a:r>
              <a:rPr lang="en-US" sz="2400" u="sng" dirty="0"/>
              <a:t>&gt;</a:t>
            </a:r>
            <a:r>
              <a:rPr lang="en-US" sz="2400" dirty="0"/>
              <a:t>  </a:t>
            </a:r>
            <a:r>
              <a:rPr lang="en-US" sz="2400" dirty="0" err="1"/>
              <a:t>P’</a:t>
            </a:r>
            <a:r>
              <a:rPr lang="en-US" sz="2400" baseline="-25000" dirty="0" err="1"/>
              <a:t>x</a:t>
            </a:r>
            <a:r>
              <a:rPr lang="en-US" sz="2400" dirty="0" err="1"/>
              <a:t>X</a:t>
            </a:r>
            <a:r>
              <a:rPr lang="en-US" sz="2400" baseline="-25000" dirty="0" err="1"/>
              <a:t>A</a:t>
            </a:r>
            <a:r>
              <a:rPr lang="en-US" sz="2400" dirty="0" err="1"/>
              <a:t>+P’</a:t>
            </a:r>
            <a:r>
              <a:rPr lang="en-US" sz="2400" baseline="-25000" dirty="0" err="1"/>
              <a:t>y</a:t>
            </a:r>
            <a:r>
              <a:rPr lang="en-US" sz="2400" dirty="0" err="1"/>
              <a:t>Y</a:t>
            </a:r>
            <a:r>
              <a:rPr lang="en-US" sz="2400" baseline="-25000" dirty="0" err="1"/>
              <a:t>A</a:t>
            </a:r>
            <a:r>
              <a:rPr lang="en-US" sz="2400" dirty="0"/>
              <a:t> … </a:t>
            </a:r>
            <a:endParaRPr lang="el-GR" sz="2400" dirty="0" smtClean="0"/>
          </a:p>
          <a:p>
            <a:r>
              <a:rPr lang="el-GR" sz="2400" dirty="0"/>
              <a:t>	</a:t>
            </a:r>
            <a:r>
              <a:rPr lang="el-GR" sz="2400" dirty="0" smtClean="0"/>
              <a:t>	οπότε επιλέγεται </a:t>
            </a:r>
            <a:r>
              <a:rPr lang="el-GR" sz="2400" dirty="0"/>
              <a:t>το Β </a:t>
            </a:r>
            <a:endParaRPr lang="en-US" sz="2400" dirty="0"/>
          </a:p>
          <a:p>
            <a:r>
              <a:rPr lang="en-US" sz="2400" dirty="0" smtClean="0"/>
              <a:t> </a:t>
            </a:r>
            <a:r>
              <a:rPr lang="en-US" sz="2400" dirty="0"/>
              <a:t>(</a:t>
            </a:r>
            <a:r>
              <a:rPr lang="el-GR" sz="2400" i="1" dirty="0" smtClean="0"/>
              <a:t>«Ασθενές αξίωμα αποκαλυφθείσας </a:t>
            </a:r>
            <a:r>
              <a:rPr lang="el-GR" sz="2400" i="1" dirty="0"/>
              <a:t>προτίμησης») </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BCBD904-5EFB-47F8-9A59-C4F3AD6418AA}" type="slidenum">
              <a:rPr lang="en-US"/>
              <a:pPr/>
              <a:t>47</a:t>
            </a:fld>
            <a:endParaRPr lang="en-US"/>
          </a:p>
        </p:txBody>
      </p:sp>
      <p:sp>
        <p:nvSpPr>
          <p:cNvPr id="48131" name="Text Box 3"/>
          <p:cNvSpPr txBox="1">
            <a:spLocks noChangeArrowheads="1"/>
          </p:cNvSpPr>
          <p:nvPr/>
        </p:nvSpPr>
        <p:spPr bwMode="auto">
          <a:xfrm>
            <a:off x="683568" y="1772816"/>
            <a:ext cx="7239000" cy="461665"/>
          </a:xfrm>
          <a:prstGeom prst="rect">
            <a:avLst/>
          </a:prstGeom>
          <a:noFill/>
          <a:ln w="9525">
            <a:noFill/>
            <a:miter lim="800000"/>
            <a:headEnd/>
            <a:tailEnd/>
          </a:ln>
          <a:effectLst/>
        </p:spPr>
        <p:txBody>
          <a:bodyPr>
            <a:spAutoFit/>
          </a:bodyPr>
          <a:lstStyle/>
          <a:p>
            <a:r>
              <a:rPr lang="el-GR" sz="2400" dirty="0" smtClean="0"/>
              <a:t>        </a:t>
            </a:r>
            <a:r>
              <a:rPr lang="el-GR" sz="2400" dirty="0"/>
              <a:t>Δύο αγαθά, το </a:t>
            </a:r>
            <a:r>
              <a:rPr lang="en-US" sz="2400" dirty="0"/>
              <a:t> X </a:t>
            </a:r>
            <a:r>
              <a:rPr lang="el-GR" sz="2400" dirty="0"/>
              <a:t>και το</a:t>
            </a:r>
            <a:r>
              <a:rPr lang="en-US" sz="2400" dirty="0"/>
              <a:t> Y</a:t>
            </a:r>
            <a:r>
              <a:rPr lang="en-US" sz="2400" dirty="0" smtClean="0"/>
              <a:t>:</a:t>
            </a:r>
            <a:endParaRPr lang="en-US" sz="2400" dirty="0"/>
          </a:p>
        </p:txBody>
      </p:sp>
      <p:sp>
        <p:nvSpPr>
          <p:cNvPr id="48133" name="Text Box 5"/>
          <p:cNvSpPr txBox="1">
            <a:spLocks noChangeArrowheads="1"/>
          </p:cNvSpPr>
          <p:nvPr/>
        </p:nvSpPr>
        <p:spPr bwMode="auto">
          <a:xfrm>
            <a:off x="611560" y="2276872"/>
            <a:ext cx="8153400" cy="3600986"/>
          </a:xfrm>
          <a:prstGeom prst="rect">
            <a:avLst/>
          </a:prstGeom>
          <a:noFill/>
          <a:ln w="9525">
            <a:noFill/>
            <a:miter lim="800000"/>
            <a:headEnd/>
            <a:tailEnd/>
          </a:ln>
          <a:effectLst/>
        </p:spPr>
        <p:txBody>
          <a:bodyPr>
            <a:spAutoFit/>
          </a:bodyPr>
          <a:lstStyle/>
          <a:p>
            <a:pPr lvl="1"/>
            <a:r>
              <a:rPr lang="en-US" sz="2400" dirty="0"/>
              <a:t>			I = 24</a:t>
            </a:r>
            <a:r>
              <a:rPr lang="el-GR" sz="2400" dirty="0"/>
              <a:t> </a:t>
            </a:r>
            <a:r>
              <a:rPr lang="el-GR" sz="2400" dirty="0" smtClean="0"/>
              <a:t>ευρώ</a:t>
            </a:r>
            <a:endParaRPr lang="en-US" sz="2400" dirty="0"/>
          </a:p>
          <a:p>
            <a:r>
              <a:rPr lang="en-US" sz="2400" dirty="0"/>
              <a:t>		(P</a:t>
            </a:r>
            <a:r>
              <a:rPr lang="en-US" sz="2400" baseline="-25000" dirty="0"/>
              <a:t>X</a:t>
            </a:r>
            <a:r>
              <a:rPr lang="en-US" sz="2400" dirty="0"/>
              <a:t>,P</a:t>
            </a:r>
            <a:r>
              <a:rPr lang="en-US" sz="2400" baseline="-25000" dirty="0"/>
              <a:t>Y</a:t>
            </a:r>
            <a:r>
              <a:rPr lang="en-US" sz="2400" dirty="0"/>
              <a:t>)  = (4,2) </a:t>
            </a:r>
          </a:p>
          <a:p>
            <a:r>
              <a:rPr lang="en-US" sz="2400" dirty="0"/>
              <a:t>		(</a:t>
            </a:r>
            <a:r>
              <a:rPr lang="en-US" sz="2400" dirty="0" err="1"/>
              <a:t>P’</a:t>
            </a:r>
            <a:r>
              <a:rPr lang="en-US" sz="2400" baseline="-25000" dirty="0" err="1"/>
              <a:t>x</a:t>
            </a:r>
            <a:r>
              <a:rPr lang="en-US" sz="2400" dirty="0" smtClean="0"/>
              <a:t>,</a:t>
            </a:r>
            <a:r>
              <a:rPr lang="el-GR" sz="2400" dirty="0" smtClean="0"/>
              <a:t> </a:t>
            </a:r>
            <a:r>
              <a:rPr lang="en-US" sz="2400" dirty="0" smtClean="0"/>
              <a:t>P’</a:t>
            </a:r>
            <a:r>
              <a:rPr lang="en-US" sz="2400" baseline="-25000" dirty="0" smtClean="0"/>
              <a:t>Y</a:t>
            </a:r>
            <a:r>
              <a:rPr lang="en-US" sz="2400" dirty="0"/>
              <a:t>) = (3,3) </a:t>
            </a:r>
          </a:p>
          <a:p>
            <a:r>
              <a:rPr lang="en-US" sz="2400" dirty="0"/>
              <a:t>		(X</a:t>
            </a:r>
            <a:r>
              <a:rPr lang="en-US" sz="2400" baseline="-25000" dirty="0"/>
              <a:t>A</a:t>
            </a:r>
            <a:r>
              <a:rPr lang="en-US" sz="2400" dirty="0"/>
              <a:t>,Y</a:t>
            </a:r>
            <a:r>
              <a:rPr lang="en-US" sz="2400" baseline="-25000" dirty="0"/>
              <a:t>A</a:t>
            </a:r>
            <a:r>
              <a:rPr lang="en-US" sz="2400" dirty="0"/>
              <a:t>)  = (5,2) </a:t>
            </a:r>
          </a:p>
          <a:p>
            <a:r>
              <a:rPr lang="en-US" sz="1200" dirty="0"/>
              <a:t>		</a:t>
            </a:r>
            <a:endParaRPr lang="en-US" sz="500" dirty="0"/>
          </a:p>
          <a:p>
            <a:r>
              <a:rPr lang="el-GR" sz="2400" dirty="0" smtClean="0"/>
              <a:t>Το </a:t>
            </a:r>
            <a:r>
              <a:rPr lang="el-GR" sz="2400" dirty="0"/>
              <a:t>Α επιλέγεται όταν η γραμμή εισοδηματικού περιορισμού είναι η </a:t>
            </a:r>
            <a:r>
              <a:rPr lang="en-US" sz="2400" dirty="0"/>
              <a:t> BL</a:t>
            </a:r>
            <a:r>
              <a:rPr lang="en-US" sz="2400" baseline="-25000" dirty="0"/>
              <a:t>1</a:t>
            </a:r>
            <a:endParaRPr lang="en-US" sz="2400" dirty="0"/>
          </a:p>
          <a:p>
            <a:r>
              <a:rPr lang="en-US" sz="2400" dirty="0"/>
              <a:t>		</a:t>
            </a:r>
            <a:r>
              <a:rPr lang="en-US" sz="1200" dirty="0"/>
              <a:t> </a:t>
            </a:r>
            <a:r>
              <a:rPr lang="en-US" sz="2400" dirty="0"/>
              <a:t>(X</a:t>
            </a:r>
            <a:r>
              <a:rPr lang="en-US" sz="2400" baseline="-25000" dirty="0"/>
              <a:t>B</a:t>
            </a:r>
            <a:r>
              <a:rPr lang="en-US" sz="2400" dirty="0"/>
              <a:t>,Y</a:t>
            </a:r>
            <a:r>
              <a:rPr lang="en-US" sz="2400" baseline="-25000" dirty="0"/>
              <a:t>B</a:t>
            </a:r>
            <a:r>
              <a:rPr lang="en-US" sz="2400" dirty="0"/>
              <a:t>)  = (2,6) </a:t>
            </a:r>
            <a:r>
              <a:rPr lang="el-GR" sz="2400" dirty="0"/>
              <a:t>	</a:t>
            </a:r>
          </a:p>
          <a:p>
            <a:r>
              <a:rPr lang="el-GR" sz="2400" dirty="0" smtClean="0"/>
              <a:t>Το </a:t>
            </a:r>
            <a:r>
              <a:rPr lang="el-GR" sz="2400" dirty="0"/>
              <a:t>Β επιλέγεται όταν η γραμμή εισοδηματικού περιορισμού είναι η</a:t>
            </a:r>
            <a:r>
              <a:rPr lang="en-US" sz="2400" dirty="0"/>
              <a:t> </a:t>
            </a:r>
            <a:r>
              <a:rPr lang="en-US" sz="2400" dirty="0" smtClean="0"/>
              <a:t>BL</a:t>
            </a:r>
            <a:r>
              <a:rPr lang="en-US" sz="2400" baseline="-25000" dirty="0" smtClean="0"/>
              <a:t>2</a:t>
            </a:r>
            <a:endParaRPr lang="en-US" sz="2400" dirty="0"/>
          </a:p>
        </p:txBody>
      </p:sp>
      <p:sp>
        <p:nvSpPr>
          <p:cNvPr id="48134" name="Text Box 6"/>
          <p:cNvSpPr txBox="1">
            <a:spLocks noChangeArrowheads="1"/>
          </p:cNvSpPr>
          <p:nvPr/>
        </p:nvSpPr>
        <p:spPr bwMode="auto">
          <a:xfrm>
            <a:off x="914400" y="609600"/>
            <a:ext cx="7543800" cy="822325"/>
          </a:xfrm>
          <a:prstGeom prst="rect">
            <a:avLst/>
          </a:prstGeom>
          <a:noFill/>
          <a:ln w="9525">
            <a:noFill/>
            <a:miter lim="800000"/>
            <a:headEnd/>
            <a:tailEnd/>
          </a:ln>
          <a:effectLst/>
        </p:spPr>
        <p:txBody>
          <a:bodyPr>
            <a:spAutoFit/>
          </a:bodyPr>
          <a:lstStyle/>
          <a:p>
            <a:r>
              <a:rPr lang="el-GR" sz="2400" u="sng" dirty="0">
                <a:solidFill>
                  <a:srgbClr val="FFB016"/>
                </a:solidFill>
              </a:rPr>
              <a:t>Παράδειγμα:</a:t>
            </a:r>
            <a:r>
              <a:rPr lang="el-GR" sz="2400" dirty="0"/>
              <a:t> </a:t>
            </a:r>
            <a:r>
              <a:rPr lang="el-GR" sz="2400" dirty="0">
                <a:solidFill>
                  <a:schemeClr val="bg1"/>
                </a:solidFill>
              </a:rPr>
              <a:t>Επιλογ</a:t>
            </a:r>
            <a:r>
              <a:rPr lang="el-GR" altLang="ja-JP" sz="2400" dirty="0">
                <a:solidFill>
                  <a:schemeClr val="bg1"/>
                </a:solidFill>
                <a:ea typeface="Arial Unicode MS" pitchFamily="34" charset="-128"/>
                <a:cs typeface="Arial Unicode MS" pitchFamily="34" charset="-128"/>
              </a:rPr>
              <a:t>ή του καταναλωτή που δεν μεγιστοποιεί τη χρησιμότητα</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B98D015C-57D0-4169-B1C8-660371502627}" type="slidenum">
              <a:rPr lang="en-US"/>
              <a:pPr/>
              <a:t>48</a:t>
            </a:fld>
            <a:endParaRPr lang="en-US"/>
          </a:p>
        </p:txBody>
      </p:sp>
      <p:sp>
        <p:nvSpPr>
          <p:cNvPr id="50178" name="Line 2"/>
          <p:cNvSpPr>
            <a:spLocks noChangeShapeType="1"/>
          </p:cNvSpPr>
          <p:nvPr/>
        </p:nvSpPr>
        <p:spPr bwMode="auto">
          <a:xfrm flipH="1" flipV="1">
            <a:off x="683568" y="1916831"/>
            <a:ext cx="18107" cy="4566518"/>
          </a:xfrm>
          <a:prstGeom prst="line">
            <a:avLst/>
          </a:prstGeom>
          <a:noFill/>
          <a:ln w="57150">
            <a:solidFill>
              <a:schemeClr val="tx1"/>
            </a:solidFill>
            <a:round/>
            <a:headEnd/>
            <a:tailEnd type="triangle" w="med" len="med"/>
          </a:ln>
          <a:effectLst/>
        </p:spPr>
        <p:txBody>
          <a:bodyPr wrap="none" anchor="ctr"/>
          <a:lstStyle/>
          <a:p>
            <a:endParaRPr lang="en-US"/>
          </a:p>
        </p:txBody>
      </p:sp>
      <p:sp>
        <p:nvSpPr>
          <p:cNvPr id="50179" name="Line 3"/>
          <p:cNvSpPr>
            <a:spLocks noChangeShapeType="1"/>
          </p:cNvSpPr>
          <p:nvPr/>
        </p:nvSpPr>
        <p:spPr bwMode="auto">
          <a:xfrm>
            <a:off x="701675" y="3768725"/>
            <a:ext cx="4724400" cy="2667000"/>
          </a:xfrm>
          <a:prstGeom prst="line">
            <a:avLst/>
          </a:prstGeom>
          <a:noFill/>
          <a:ln w="38100">
            <a:solidFill>
              <a:schemeClr val="tx1"/>
            </a:solidFill>
            <a:round/>
            <a:headEnd/>
            <a:tailEnd/>
          </a:ln>
          <a:effectLst/>
        </p:spPr>
        <p:txBody>
          <a:bodyPr wrap="none" anchor="ctr"/>
          <a:lstStyle/>
          <a:p>
            <a:endParaRPr lang="en-US"/>
          </a:p>
        </p:txBody>
      </p:sp>
      <p:sp>
        <p:nvSpPr>
          <p:cNvPr id="50180" name="Text Box 4"/>
          <p:cNvSpPr txBox="1">
            <a:spLocks noChangeArrowheads="1"/>
          </p:cNvSpPr>
          <p:nvPr/>
        </p:nvSpPr>
        <p:spPr bwMode="auto">
          <a:xfrm>
            <a:off x="6324600" y="6096000"/>
            <a:ext cx="354013" cy="457200"/>
          </a:xfrm>
          <a:prstGeom prst="rect">
            <a:avLst/>
          </a:prstGeom>
          <a:noFill/>
          <a:ln w="9525">
            <a:noFill/>
            <a:miter lim="800000"/>
            <a:headEnd/>
            <a:tailEnd/>
          </a:ln>
          <a:effectLst/>
        </p:spPr>
        <p:txBody>
          <a:bodyPr wrap="none">
            <a:spAutoFit/>
          </a:bodyPr>
          <a:lstStyle/>
          <a:p>
            <a:r>
              <a:rPr lang="en-GB" sz="2400" b="1"/>
              <a:t>X</a:t>
            </a:r>
          </a:p>
        </p:txBody>
      </p:sp>
      <p:sp>
        <p:nvSpPr>
          <p:cNvPr id="50182" name="Text Box 6"/>
          <p:cNvSpPr txBox="1">
            <a:spLocks noChangeArrowheads="1"/>
          </p:cNvSpPr>
          <p:nvPr/>
        </p:nvSpPr>
        <p:spPr bwMode="auto">
          <a:xfrm>
            <a:off x="3749675" y="5140325"/>
            <a:ext cx="488950" cy="823913"/>
          </a:xfrm>
          <a:prstGeom prst="rect">
            <a:avLst/>
          </a:prstGeom>
          <a:noFill/>
          <a:ln w="9525">
            <a:noFill/>
            <a:miter lim="800000"/>
            <a:headEnd/>
            <a:tailEnd/>
          </a:ln>
          <a:effectLst/>
        </p:spPr>
        <p:txBody>
          <a:bodyPr wrap="none">
            <a:spAutoFit/>
          </a:bodyPr>
          <a:lstStyle/>
          <a:p>
            <a:r>
              <a:rPr lang="en-GB" sz="4800" b="1"/>
              <a:t>•</a:t>
            </a:r>
          </a:p>
        </p:txBody>
      </p:sp>
      <p:sp>
        <p:nvSpPr>
          <p:cNvPr id="50183" name="Text Box 7"/>
          <p:cNvSpPr txBox="1">
            <a:spLocks noChangeArrowheads="1"/>
          </p:cNvSpPr>
          <p:nvPr/>
        </p:nvSpPr>
        <p:spPr bwMode="auto">
          <a:xfrm>
            <a:off x="3962400" y="5105400"/>
            <a:ext cx="369888" cy="457200"/>
          </a:xfrm>
          <a:prstGeom prst="rect">
            <a:avLst/>
          </a:prstGeom>
          <a:noFill/>
          <a:ln w="9525">
            <a:noFill/>
            <a:miter lim="800000"/>
            <a:headEnd/>
            <a:tailEnd/>
          </a:ln>
          <a:effectLst/>
        </p:spPr>
        <p:txBody>
          <a:bodyPr wrap="none">
            <a:spAutoFit/>
          </a:bodyPr>
          <a:lstStyle/>
          <a:p>
            <a:r>
              <a:rPr lang="en-GB" sz="2400" b="1"/>
              <a:t>D</a:t>
            </a:r>
          </a:p>
        </p:txBody>
      </p:sp>
      <p:sp>
        <p:nvSpPr>
          <p:cNvPr id="50184" name="Text Box 8"/>
          <p:cNvSpPr txBox="1">
            <a:spLocks noChangeArrowheads="1"/>
          </p:cNvSpPr>
          <p:nvPr/>
        </p:nvSpPr>
        <p:spPr bwMode="auto">
          <a:xfrm>
            <a:off x="1295400" y="3792538"/>
            <a:ext cx="895350" cy="762000"/>
          </a:xfrm>
          <a:prstGeom prst="rect">
            <a:avLst/>
          </a:prstGeom>
          <a:noFill/>
          <a:ln w="9525">
            <a:noFill/>
            <a:miter lim="800000"/>
            <a:headEnd/>
            <a:tailEnd/>
          </a:ln>
          <a:effectLst/>
        </p:spPr>
        <p:txBody>
          <a:bodyPr wrap="none">
            <a:spAutoFit/>
          </a:bodyPr>
          <a:lstStyle/>
          <a:p>
            <a:r>
              <a:rPr lang="en-GB" sz="4400" b="1"/>
              <a:t>•  </a:t>
            </a:r>
            <a:r>
              <a:rPr lang="en-GB" sz="2400" b="1"/>
              <a:t>B</a:t>
            </a:r>
          </a:p>
        </p:txBody>
      </p:sp>
      <p:sp>
        <p:nvSpPr>
          <p:cNvPr id="50185" name="Text Box 9"/>
          <p:cNvSpPr txBox="1">
            <a:spLocks noChangeArrowheads="1"/>
          </p:cNvSpPr>
          <p:nvPr/>
        </p:nvSpPr>
        <p:spPr bwMode="auto">
          <a:xfrm>
            <a:off x="4724400" y="5715000"/>
            <a:ext cx="557213" cy="457200"/>
          </a:xfrm>
          <a:prstGeom prst="rect">
            <a:avLst/>
          </a:prstGeom>
          <a:noFill/>
          <a:ln w="9525">
            <a:noFill/>
            <a:miter lim="800000"/>
            <a:headEnd/>
            <a:tailEnd/>
          </a:ln>
          <a:effectLst/>
        </p:spPr>
        <p:txBody>
          <a:bodyPr wrap="none">
            <a:spAutoFit/>
          </a:bodyPr>
          <a:lstStyle/>
          <a:p>
            <a:r>
              <a:rPr lang="en-GB" sz="2400" b="1"/>
              <a:t>BL</a:t>
            </a:r>
            <a:r>
              <a:rPr lang="en-GB" sz="2400" b="1" baseline="-25000"/>
              <a:t>2</a:t>
            </a:r>
            <a:endParaRPr lang="en-GB" sz="2400" b="1"/>
          </a:p>
        </p:txBody>
      </p:sp>
      <p:sp>
        <p:nvSpPr>
          <p:cNvPr id="50186" name="Text Box 10"/>
          <p:cNvSpPr txBox="1">
            <a:spLocks noChangeArrowheads="1"/>
          </p:cNvSpPr>
          <p:nvPr/>
        </p:nvSpPr>
        <p:spPr bwMode="auto">
          <a:xfrm>
            <a:off x="3581400" y="6400800"/>
            <a:ext cx="2012950" cy="457200"/>
          </a:xfrm>
          <a:prstGeom prst="rect">
            <a:avLst/>
          </a:prstGeom>
          <a:noFill/>
          <a:ln w="9525">
            <a:noFill/>
            <a:miter lim="800000"/>
            <a:headEnd/>
            <a:tailEnd/>
          </a:ln>
          <a:effectLst/>
        </p:spPr>
        <p:txBody>
          <a:bodyPr wrap="none">
            <a:spAutoFit/>
          </a:bodyPr>
          <a:lstStyle/>
          <a:p>
            <a:r>
              <a:rPr lang="en-GB" sz="2400" b="1"/>
              <a:t>                      8</a:t>
            </a:r>
          </a:p>
        </p:txBody>
      </p:sp>
      <p:sp>
        <p:nvSpPr>
          <p:cNvPr id="50187" name="Text Box 11"/>
          <p:cNvSpPr txBox="1">
            <a:spLocks noChangeArrowheads="1"/>
          </p:cNvSpPr>
          <p:nvPr/>
        </p:nvSpPr>
        <p:spPr bwMode="auto">
          <a:xfrm>
            <a:off x="304800" y="3505200"/>
            <a:ext cx="336550" cy="457200"/>
          </a:xfrm>
          <a:prstGeom prst="rect">
            <a:avLst/>
          </a:prstGeom>
          <a:noFill/>
          <a:ln w="9525">
            <a:noFill/>
            <a:miter lim="800000"/>
            <a:headEnd/>
            <a:tailEnd/>
          </a:ln>
          <a:effectLst/>
        </p:spPr>
        <p:txBody>
          <a:bodyPr wrap="none">
            <a:spAutoFit/>
          </a:bodyPr>
          <a:lstStyle/>
          <a:p>
            <a:r>
              <a:rPr lang="en-GB" sz="2400" b="1"/>
              <a:t>8</a:t>
            </a:r>
          </a:p>
        </p:txBody>
      </p:sp>
      <p:sp>
        <p:nvSpPr>
          <p:cNvPr id="50189" name="Text Box 13"/>
          <p:cNvSpPr txBox="1">
            <a:spLocks noChangeArrowheads="1"/>
          </p:cNvSpPr>
          <p:nvPr/>
        </p:nvSpPr>
        <p:spPr bwMode="auto">
          <a:xfrm>
            <a:off x="3429000" y="2438400"/>
            <a:ext cx="3015208" cy="461665"/>
          </a:xfrm>
          <a:prstGeom prst="rect">
            <a:avLst/>
          </a:prstGeom>
          <a:noFill/>
          <a:ln w="9525">
            <a:noFill/>
            <a:miter lim="800000"/>
            <a:headEnd/>
            <a:tailEnd/>
          </a:ln>
          <a:effectLst/>
        </p:spPr>
        <p:txBody>
          <a:bodyPr wrap="square">
            <a:spAutoFit/>
          </a:bodyPr>
          <a:lstStyle/>
          <a:p>
            <a:r>
              <a:rPr lang="en-GB" sz="2400" b="1" dirty="0" smtClean="0"/>
              <a:t>BL</a:t>
            </a:r>
            <a:r>
              <a:rPr lang="en-GB" sz="2400" b="1" baseline="-25000" dirty="0" smtClean="0"/>
              <a:t>2</a:t>
            </a:r>
            <a:r>
              <a:rPr lang="en-GB" sz="2400" b="1" dirty="0" smtClean="0"/>
              <a:t> </a:t>
            </a:r>
            <a:r>
              <a:rPr lang="el-GR" sz="2400" b="1" dirty="0" smtClean="0"/>
              <a:t>: </a:t>
            </a:r>
            <a:r>
              <a:rPr lang="en-GB" sz="2400" b="1" dirty="0" smtClean="0"/>
              <a:t> </a:t>
            </a:r>
            <a:r>
              <a:rPr lang="en-GB" sz="2400" b="1" dirty="0"/>
              <a:t>Y = 8 - X</a:t>
            </a:r>
          </a:p>
        </p:txBody>
      </p:sp>
      <p:sp>
        <p:nvSpPr>
          <p:cNvPr id="50191" name="Line 15"/>
          <p:cNvSpPr>
            <a:spLocks noChangeShapeType="1"/>
          </p:cNvSpPr>
          <p:nvPr/>
        </p:nvSpPr>
        <p:spPr bwMode="auto">
          <a:xfrm>
            <a:off x="685800" y="6477000"/>
            <a:ext cx="56388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50192" name="Text Box 16"/>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Αν</a:t>
            </a:r>
            <a:r>
              <a:rPr lang="el-GR" altLang="ja-JP" sz="2400">
                <a:solidFill>
                  <a:schemeClr val="bg1"/>
                </a:solidFill>
                <a:ea typeface="Arial Unicode MS" pitchFamily="34" charset="-128"/>
                <a:cs typeface="Arial Unicode MS" pitchFamily="34" charset="-128"/>
              </a:rPr>
              <a:t>άλυση αποκαλυφθείσας προτίμησης</a:t>
            </a:r>
            <a:endParaRPr lang="en-US" sz="2400">
              <a:solidFill>
                <a:schemeClr val="bg1"/>
              </a:solidFill>
            </a:endParaRPr>
          </a:p>
        </p:txBody>
      </p:sp>
      <p:sp>
        <p:nvSpPr>
          <p:cNvPr id="50193" name="Text Box 17"/>
          <p:cNvSpPr txBox="1">
            <a:spLocks noChangeArrowheads="1"/>
          </p:cNvSpPr>
          <p:nvPr/>
        </p:nvSpPr>
        <p:spPr bwMode="auto">
          <a:xfrm>
            <a:off x="755576" y="1916832"/>
            <a:ext cx="2097088" cy="457200"/>
          </a:xfrm>
          <a:prstGeom prst="rect">
            <a:avLst/>
          </a:prstGeom>
          <a:noFill/>
          <a:ln w="9525">
            <a:noFill/>
            <a:miter lim="800000"/>
            <a:headEnd/>
            <a:tailEnd/>
          </a:ln>
          <a:effectLst/>
        </p:spPr>
        <p:txBody>
          <a:bodyPr wrap="none">
            <a:spAutoFit/>
          </a:bodyPr>
          <a:lstStyle/>
          <a:p>
            <a:r>
              <a:rPr lang="el-GR" sz="2400" b="1" dirty="0"/>
              <a:t>Σύνθετο αγαθό</a:t>
            </a:r>
            <a:endParaRPr lang="en-GB" sz="24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fld id="{160277D6-1EDD-4A81-8788-535C3BEC2029}" type="slidenum">
              <a:rPr lang="en-US"/>
              <a:pPr/>
              <a:t>49</a:t>
            </a:fld>
            <a:endParaRPr lang="en-US"/>
          </a:p>
        </p:txBody>
      </p:sp>
      <p:sp>
        <p:nvSpPr>
          <p:cNvPr id="49154" name="Line 2"/>
          <p:cNvSpPr>
            <a:spLocks noChangeShapeType="1"/>
          </p:cNvSpPr>
          <p:nvPr/>
        </p:nvSpPr>
        <p:spPr bwMode="auto">
          <a:xfrm>
            <a:off x="701675" y="6435725"/>
            <a:ext cx="56388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49155" name="Line 3"/>
          <p:cNvSpPr>
            <a:spLocks noChangeShapeType="1"/>
          </p:cNvSpPr>
          <p:nvPr/>
        </p:nvSpPr>
        <p:spPr bwMode="auto">
          <a:xfrm flipH="1" flipV="1">
            <a:off x="683568" y="1628799"/>
            <a:ext cx="18107" cy="4854550"/>
          </a:xfrm>
          <a:prstGeom prst="line">
            <a:avLst/>
          </a:prstGeom>
          <a:noFill/>
          <a:ln w="57150">
            <a:solidFill>
              <a:schemeClr val="tx1"/>
            </a:solidFill>
            <a:round/>
            <a:headEnd/>
            <a:tailEnd type="triangle" w="med" len="med"/>
          </a:ln>
          <a:effectLst/>
        </p:spPr>
        <p:txBody>
          <a:bodyPr wrap="none" anchor="ctr"/>
          <a:lstStyle/>
          <a:p>
            <a:endParaRPr lang="en-US"/>
          </a:p>
        </p:txBody>
      </p:sp>
      <p:sp>
        <p:nvSpPr>
          <p:cNvPr id="49156" name="Line 4"/>
          <p:cNvSpPr>
            <a:spLocks noChangeShapeType="1"/>
          </p:cNvSpPr>
          <p:nvPr/>
        </p:nvSpPr>
        <p:spPr bwMode="auto">
          <a:xfrm>
            <a:off x="701675" y="2092325"/>
            <a:ext cx="3124200" cy="4343400"/>
          </a:xfrm>
          <a:prstGeom prst="line">
            <a:avLst/>
          </a:prstGeom>
          <a:noFill/>
          <a:ln w="38100">
            <a:solidFill>
              <a:schemeClr val="tx1"/>
            </a:solidFill>
            <a:round/>
            <a:headEnd/>
            <a:tailEnd/>
          </a:ln>
          <a:effectLst/>
        </p:spPr>
        <p:txBody>
          <a:bodyPr wrap="none" anchor="ctr"/>
          <a:lstStyle/>
          <a:p>
            <a:endParaRPr lang="en-US"/>
          </a:p>
        </p:txBody>
      </p:sp>
      <p:sp>
        <p:nvSpPr>
          <p:cNvPr id="49157" name="Line 5"/>
          <p:cNvSpPr>
            <a:spLocks noChangeShapeType="1"/>
          </p:cNvSpPr>
          <p:nvPr/>
        </p:nvSpPr>
        <p:spPr bwMode="auto">
          <a:xfrm>
            <a:off x="701675" y="3768725"/>
            <a:ext cx="4724400" cy="2667000"/>
          </a:xfrm>
          <a:prstGeom prst="line">
            <a:avLst/>
          </a:prstGeom>
          <a:noFill/>
          <a:ln w="38100">
            <a:solidFill>
              <a:schemeClr val="tx1"/>
            </a:solidFill>
            <a:round/>
            <a:headEnd/>
            <a:tailEnd/>
          </a:ln>
          <a:effectLst/>
        </p:spPr>
        <p:txBody>
          <a:bodyPr wrap="none" anchor="ctr"/>
          <a:lstStyle/>
          <a:p>
            <a:endParaRPr lang="en-US"/>
          </a:p>
        </p:txBody>
      </p:sp>
      <p:sp>
        <p:nvSpPr>
          <p:cNvPr id="49158" name="Text Box 6"/>
          <p:cNvSpPr txBox="1">
            <a:spLocks noChangeArrowheads="1"/>
          </p:cNvSpPr>
          <p:nvPr/>
        </p:nvSpPr>
        <p:spPr bwMode="auto">
          <a:xfrm>
            <a:off x="6324600" y="6096000"/>
            <a:ext cx="354013" cy="457200"/>
          </a:xfrm>
          <a:prstGeom prst="rect">
            <a:avLst/>
          </a:prstGeom>
          <a:noFill/>
          <a:ln w="9525">
            <a:noFill/>
            <a:miter lim="800000"/>
            <a:headEnd/>
            <a:tailEnd/>
          </a:ln>
          <a:effectLst/>
        </p:spPr>
        <p:txBody>
          <a:bodyPr wrap="none">
            <a:spAutoFit/>
          </a:bodyPr>
          <a:lstStyle/>
          <a:p>
            <a:r>
              <a:rPr lang="en-GB" sz="2400" b="1"/>
              <a:t>X</a:t>
            </a:r>
          </a:p>
        </p:txBody>
      </p:sp>
      <p:sp>
        <p:nvSpPr>
          <p:cNvPr id="49159" name="Text Box 7"/>
          <p:cNvSpPr txBox="1">
            <a:spLocks noChangeArrowheads="1"/>
          </p:cNvSpPr>
          <p:nvPr/>
        </p:nvSpPr>
        <p:spPr bwMode="auto">
          <a:xfrm>
            <a:off x="755576" y="1628800"/>
            <a:ext cx="2097088" cy="457200"/>
          </a:xfrm>
          <a:prstGeom prst="rect">
            <a:avLst/>
          </a:prstGeom>
          <a:noFill/>
          <a:ln w="9525">
            <a:noFill/>
            <a:miter lim="800000"/>
            <a:headEnd/>
            <a:tailEnd/>
          </a:ln>
          <a:effectLst/>
        </p:spPr>
        <p:txBody>
          <a:bodyPr wrap="none">
            <a:spAutoFit/>
          </a:bodyPr>
          <a:lstStyle/>
          <a:p>
            <a:r>
              <a:rPr lang="el-GR" sz="2400" b="1" dirty="0"/>
              <a:t>Σύνθετο αγαθό</a:t>
            </a:r>
            <a:endParaRPr lang="en-GB" sz="2400" b="1" dirty="0"/>
          </a:p>
        </p:txBody>
      </p:sp>
      <p:sp>
        <p:nvSpPr>
          <p:cNvPr id="49160" name="Text Box 8"/>
          <p:cNvSpPr txBox="1">
            <a:spLocks noChangeArrowheads="1"/>
          </p:cNvSpPr>
          <p:nvPr/>
        </p:nvSpPr>
        <p:spPr bwMode="auto">
          <a:xfrm>
            <a:off x="3749675" y="5140325"/>
            <a:ext cx="488950" cy="823913"/>
          </a:xfrm>
          <a:prstGeom prst="rect">
            <a:avLst/>
          </a:prstGeom>
          <a:noFill/>
          <a:ln w="9525">
            <a:noFill/>
            <a:miter lim="800000"/>
            <a:headEnd/>
            <a:tailEnd/>
          </a:ln>
          <a:effectLst/>
        </p:spPr>
        <p:txBody>
          <a:bodyPr wrap="none">
            <a:spAutoFit/>
          </a:bodyPr>
          <a:lstStyle/>
          <a:p>
            <a:r>
              <a:rPr lang="en-GB" sz="4800" b="1"/>
              <a:t>•</a:t>
            </a:r>
          </a:p>
        </p:txBody>
      </p:sp>
      <p:sp>
        <p:nvSpPr>
          <p:cNvPr id="49161" name="Text Box 9"/>
          <p:cNvSpPr txBox="1">
            <a:spLocks noChangeArrowheads="1"/>
          </p:cNvSpPr>
          <p:nvPr/>
        </p:nvSpPr>
        <p:spPr bwMode="auto">
          <a:xfrm>
            <a:off x="3962400" y="5105400"/>
            <a:ext cx="369888" cy="457200"/>
          </a:xfrm>
          <a:prstGeom prst="rect">
            <a:avLst/>
          </a:prstGeom>
          <a:noFill/>
          <a:ln w="9525">
            <a:noFill/>
            <a:miter lim="800000"/>
            <a:headEnd/>
            <a:tailEnd/>
          </a:ln>
          <a:effectLst/>
        </p:spPr>
        <p:txBody>
          <a:bodyPr wrap="none">
            <a:spAutoFit/>
          </a:bodyPr>
          <a:lstStyle/>
          <a:p>
            <a:r>
              <a:rPr lang="en-GB" sz="2400" b="1"/>
              <a:t>D</a:t>
            </a:r>
          </a:p>
        </p:txBody>
      </p:sp>
      <p:sp>
        <p:nvSpPr>
          <p:cNvPr id="49162" name="Text Box 10"/>
          <p:cNvSpPr txBox="1">
            <a:spLocks noChangeArrowheads="1"/>
          </p:cNvSpPr>
          <p:nvPr/>
        </p:nvSpPr>
        <p:spPr bwMode="auto">
          <a:xfrm>
            <a:off x="3521075" y="5673725"/>
            <a:ext cx="387350" cy="457200"/>
          </a:xfrm>
          <a:prstGeom prst="rect">
            <a:avLst/>
          </a:prstGeom>
          <a:noFill/>
          <a:ln w="9525">
            <a:noFill/>
            <a:miter lim="800000"/>
            <a:headEnd/>
            <a:tailEnd/>
          </a:ln>
          <a:effectLst/>
        </p:spPr>
        <p:txBody>
          <a:bodyPr wrap="none">
            <a:spAutoFit/>
          </a:bodyPr>
          <a:lstStyle/>
          <a:p>
            <a:r>
              <a:rPr lang="en-GB" sz="2400" b="1"/>
              <a:t>A</a:t>
            </a:r>
          </a:p>
        </p:txBody>
      </p:sp>
      <p:sp>
        <p:nvSpPr>
          <p:cNvPr id="49163" name="Text Box 11"/>
          <p:cNvSpPr txBox="1">
            <a:spLocks noChangeArrowheads="1"/>
          </p:cNvSpPr>
          <p:nvPr/>
        </p:nvSpPr>
        <p:spPr bwMode="auto">
          <a:xfrm>
            <a:off x="2971800" y="4038600"/>
            <a:ext cx="184150" cy="822325"/>
          </a:xfrm>
          <a:prstGeom prst="rect">
            <a:avLst/>
          </a:prstGeom>
          <a:noFill/>
          <a:ln w="9525">
            <a:noFill/>
            <a:miter lim="800000"/>
            <a:headEnd/>
            <a:tailEnd/>
          </a:ln>
          <a:effectLst/>
        </p:spPr>
        <p:txBody>
          <a:bodyPr wrap="none">
            <a:spAutoFit/>
          </a:bodyPr>
          <a:lstStyle/>
          <a:p>
            <a:endParaRPr lang="en-GB" sz="2400" b="1"/>
          </a:p>
          <a:p>
            <a:endParaRPr lang="en-GB" sz="2400" b="1"/>
          </a:p>
        </p:txBody>
      </p:sp>
      <p:sp>
        <p:nvSpPr>
          <p:cNvPr id="49164" name="Text Box 12"/>
          <p:cNvSpPr txBox="1">
            <a:spLocks noChangeArrowheads="1"/>
          </p:cNvSpPr>
          <p:nvPr/>
        </p:nvSpPr>
        <p:spPr bwMode="auto">
          <a:xfrm>
            <a:off x="3292475" y="5521325"/>
            <a:ext cx="488950" cy="823913"/>
          </a:xfrm>
          <a:prstGeom prst="rect">
            <a:avLst/>
          </a:prstGeom>
          <a:noFill/>
          <a:ln w="9525">
            <a:noFill/>
            <a:miter lim="800000"/>
            <a:headEnd/>
            <a:tailEnd/>
          </a:ln>
          <a:effectLst/>
        </p:spPr>
        <p:txBody>
          <a:bodyPr wrap="none">
            <a:spAutoFit/>
          </a:bodyPr>
          <a:lstStyle/>
          <a:p>
            <a:r>
              <a:rPr lang="en-GB" sz="4800"/>
              <a:t>•</a:t>
            </a:r>
          </a:p>
        </p:txBody>
      </p:sp>
      <p:sp>
        <p:nvSpPr>
          <p:cNvPr id="49165" name="Text Box 13"/>
          <p:cNvSpPr txBox="1">
            <a:spLocks noChangeArrowheads="1"/>
          </p:cNvSpPr>
          <p:nvPr/>
        </p:nvSpPr>
        <p:spPr bwMode="auto">
          <a:xfrm>
            <a:off x="1295400" y="3792538"/>
            <a:ext cx="895350" cy="762000"/>
          </a:xfrm>
          <a:prstGeom prst="rect">
            <a:avLst/>
          </a:prstGeom>
          <a:noFill/>
          <a:ln w="9525">
            <a:noFill/>
            <a:miter lim="800000"/>
            <a:headEnd/>
            <a:tailEnd/>
          </a:ln>
          <a:effectLst/>
        </p:spPr>
        <p:txBody>
          <a:bodyPr wrap="none">
            <a:spAutoFit/>
          </a:bodyPr>
          <a:lstStyle/>
          <a:p>
            <a:r>
              <a:rPr lang="en-GB" sz="4400" b="1"/>
              <a:t>•  </a:t>
            </a:r>
            <a:r>
              <a:rPr lang="en-GB" sz="2400" b="1"/>
              <a:t>B</a:t>
            </a:r>
          </a:p>
        </p:txBody>
      </p:sp>
      <p:sp>
        <p:nvSpPr>
          <p:cNvPr id="49166" name="Text Box 14"/>
          <p:cNvSpPr txBox="1">
            <a:spLocks noChangeArrowheads="1"/>
          </p:cNvSpPr>
          <p:nvPr/>
        </p:nvSpPr>
        <p:spPr bwMode="auto">
          <a:xfrm>
            <a:off x="1600200" y="3133725"/>
            <a:ext cx="488950" cy="823913"/>
          </a:xfrm>
          <a:prstGeom prst="rect">
            <a:avLst/>
          </a:prstGeom>
          <a:noFill/>
          <a:ln w="9525">
            <a:noFill/>
            <a:miter lim="800000"/>
            <a:headEnd/>
            <a:tailEnd/>
          </a:ln>
          <a:effectLst/>
        </p:spPr>
        <p:txBody>
          <a:bodyPr wrap="none">
            <a:spAutoFit/>
          </a:bodyPr>
          <a:lstStyle/>
          <a:p>
            <a:r>
              <a:rPr lang="en-GB" sz="4800"/>
              <a:t>•</a:t>
            </a:r>
          </a:p>
        </p:txBody>
      </p:sp>
      <p:sp>
        <p:nvSpPr>
          <p:cNvPr id="49167" name="Text Box 15"/>
          <p:cNvSpPr txBox="1">
            <a:spLocks noChangeArrowheads="1"/>
          </p:cNvSpPr>
          <p:nvPr/>
        </p:nvSpPr>
        <p:spPr bwMode="auto">
          <a:xfrm>
            <a:off x="1828800" y="3200400"/>
            <a:ext cx="354013" cy="457200"/>
          </a:xfrm>
          <a:prstGeom prst="rect">
            <a:avLst/>
          </a:prstGeom>
          <a:noFill/>
          <a:ln w="9525">
            <a:noFill/>
            <a:miter lim="800000"/>
            <a:headEnd/>
            <a:tailEnd/>
          </a:ln>
          <a:effectLst/>
        </p:spPr>
        <p:txBody>
          <a:bodyPr wrap="none">
            <a:spAutoFit/>
          </a:bodyPr>
          <a:lstStyle/>
          <a:p>
            <a:r>
              <a:rPr lang="en-GB" sz="2400" b="1"/>
              <a:t>C</a:t>
            </a:r>
          </a:p>
        </p:txBody>
      </p:sp>
      <p:sp>
        <p:nvSpPr>
          <p:cNvPr id="49169" name="Text Box 17"/>
          <p:cNvSpPr txBox="1">
            <a:spLocks noChangeArrowheads="1"/>
          </p:cNvSpPr>
          <p:nvPr/>
        </p:nvSpPr>
        <p:spPr bwMode="auto">
          <a:xfrm>
            <a:off x="990600" y="2133600"/>
            <a:ext cx="557213" cy="457200"/>
          </a:xfrm>
          <a:prstGeom prst="rect">
            <a:avLst/>
          </a:prstGeom>
          <a:noFill/>
          <a:ln w="9525">
            <a:noFill/>
            <a:miter lim="800000"/>
            <a:headEnd/>
            <a:tailEnd/>
          </a:ln>
          <a:effectLst/>
        </p:spPr>
        <p:txBody>
          <a:bodyPr wrap="none">
            <a:spAutoFit/>
          </a:bodyPr>
          <a:lstStyle/>
          <a:p>
            <a:r>
              <a:rPr lang="en-GB" sz="2400" b="1"/>
              <a:t>BL</a:t>
            </a:r>
            <a:r>
              <a:rPr lang="en-GB" sz="2400" b="1" baseline="-25000"/>
              <a:t>1</a:t>
            </a:r>
            <a:endParaRPr lang="en-GB" sz="2400" b="1"/>
          </a:p>
        </p:txBody>
      </p:sp>
      <p:sp>
        <p:nvSpPr>
          <p:cNvPr id="49170" name="Text Box 18"/>
          <p:cNvSpPr txBox="1">
            <a:spLocks noChangeArrowheads="1"/>
          </p:cNvSpPr>
          <p:nvPr/>
        </p:nvSpPr>
        <p:spPr bwMode="auto">
          <a:xfrm>
            <a:off x="4724400" y="5715000"/>
            <a:ext cx="557213" cy="457200"/>
          </a:xfrm>
          <a:prstGeom prst="rect">
            <a:avLst/>
          </a:prstGeom>
          <a:noFill/>
          <a:ln w="9525">
            <a:noFill/>
            <a:miter lim="800000"/>
            <a:headEnd/>
            <a:tailEnd/>
          </a:ln>
          <a:effectLst/>
        </p:spPr>
        <p:txBody>
          <a:bodyPr wrap="none">
            <a:spAutoFit/>
          </a:bodyPr>
          <a:lstStyle/>
          <a:p>
            <a:r>
              <a:rPr lang="en-GB" sz="2400" b="1"/>
              <a:t>BL</a:t>
            </a:r>
            <a:r>
              <a:rPr lang="en-GB" sz="2400" b="1" baseline="-25000"/>
              <a:t>2</a:t>
            </a:r>
            <a:endParaRPr lang="en-GB" sz="2400" b="1"/>
          </a:p>
        </p:txBody>
      </p:sp>
      <p:sp>
        <p:nvSpPr>
          <p:cNvPr id="49171" name="Text Box 19"/>
          <p:cNvSpPr txBox="1">
            <a:spLocks noChangeArrowheads="1"/>
          </p:cNvSpPr>
          <p:nvPr/>
        </p:nvSpPr>
        <p:spPr bwMode="auto">
          <a:xfrm>
            <a:off x="3581400" y="6400800"/>
            <a:ext cx="1936750" cy="457200"/>
          </a:xfrm>
          <a:prstGeom prst="rect">
            <a:avLst/>
          </a:prstGeom>
          <a:noFill/>
          <a:ln w="9525">
            <a:noFill/>
            <a:miter lim="800000"/>
            <a:headEnd/>
            <a:tailEnd/>
          </a:ln>
          <a:effectLst/>
        </p:spPr>
        <p:txBody>
          <a:bodyPr wrap="none">
            <a:spAutoFit/>
          </a:bodyPr>
          <a:lstStyle/>
          <a:p>
            <a:r>
              <a:rPr lang="en-GB" sz="2400" b="1"/>
              <a:t> 6                  8</a:t>
            </a:r>
          </a:p>
        </p:txBody>
      </p:sp>
      <p:sp>
        <p:nvSpPr>
          <p:cNvPr id="49172" name="Text Box 20"/>
          <p:cNvSpPr txBox="1">
            <a:spLocks noChangeArrowheads="1"/>
          </p:cNvSpPr>
          <p:nvPr/>
        </p:nvSpPr>
        <p:spPr bwMode="auto">
          <a:xfrm>
            <a:off x="304800" y="3505200"/>
            <a:ext cx="336550" cy="457200"/>
          </a:xfrm>
          <a:prstGeom prst="rect">
            <a:avLst/>
          </a:prstGeom>
          <a:noFill/>
          <a:ln w="9525">
            <a:noFill/>
            <a:miter lim="800000"/>
            <a:headEnd/>
            <a:tailEnd/>
          </a:ln>
          <a:effectLst/>
        </p:spPr>
        <p:txBody>
          <a:bodyPr wrap="none">
            <a:spAutoFit/>
          </a:bodyPr>
          <a:lstStyle/>
          <a:p>
            <a:r>
              <a:rPr lang="en-GB" sz="2400" b="1"/>
              <a:t>8</a:t>
            </a:r>
          </a:p>
        </p:txBody>
      </p:sp>
      <p:sp>
        <p:nvSpPr>
          <p:cNvPr id="49173" name="Text Box 21"/>
          <p:cNvSpPr txBox="1">
            <a:spLocks noChangeArrowheads="1"/>
          </p:cNvSpPr>
          <p:nvPr/>
        </p:nvSpPr>
        <p:spPr bwMode="auto">
          <a:xfrm>
            <a:off x="0" y="1828800"/>
            <a:ext cx="717550" cy="461665"/>
          </a:xfrm>
          <a:prstGeom prst="rect">
            <a:avLst/>
          </a:prstGeom>
          <a:noFill/>
          <a:ln w="9525">
            <a:noFill/>
            <a:miter lim="800000"/>
            <a:headEnd/>
            <a:tailEnd/>
          </a:ln>
          <a:effectLst/>
        </p:spPr>
        <p:txBody>
          <a:bodyPr wrap="square">
            <a:spAutoFit/>
          </a:bodyPr>
          <a:lstStyle/>
          <a:p>
            <a:r>
              <a:rPr lang="en-GB" sz="2400" b="1"/>
              <a:t>12</a:t>
            </a:r>
            <a:endParaRPr lang="en-GB" sz="2400"/>
          </a:p>
        </p:txBody>
      </p:sp>
      <p:sp>
        <p:nvSpPr>
          <p:cNvPr id="49174" name="Text Box 22"/>
          <p:cNvSpPr txBox="1">
            <a:spLocks noChangeArrowheads="1"/>
          </p:cNvSpPr>
          <p:nvPr/>
        </p:nvSpPr>
        <p:spPr bwMode="auto">
          <a:xfrm>
            <a:off x="3429000" y="2438400"/>
            <a:ext cx="2871192" cy="830997"/>
          </a:xfrm>
          <a:prstGeom prst="rect">
            <a:avLst/>
          </a:prstGeom>
          <a:noFill/>
          <a:ln w="9525">
            <a:noFill/>
            <a:miter lim="800000"/>
            <a:headEnd/>
            <a:tailEnd/>
          </a:ln>
          <a:effectLst/>
        </p:spPr>
        <p:txBody>
          <a:bodyPr wrap="square">
            <a:spAutoFit/>
          </a:bodyPr>
          <a:lstStyle/>
          <a:p>
            <a:r>
              <a:rPr lang="en-GB" sz="2400" b="1" dirty="0"/>
              <a:t>BL</a:t>
            </a:r>
            <a:r>
              <a:rPr lang="en-GB" sz="2400" b="1" baseline="-25000" dirty="0"/>
              <a:t>1</a:t>
            </a:r>
            <a:r>
              <a:rPr lang="en-GB" sz="2400" b="1" dirty="0"/>
              <a:t>  Y = 12 - 2X</a:t>
            </a:r>
          </a:p>
          <a:p>
            <a:r>
              <a:rPr lang="en-GB" sz="2400" b="1" dirty="0"/>
              <a:t>BL</a:t>
            </a:r>
            <a:r>
              <a:rPr lang="en-GB" sz="2400" b="1" baseline="-25000" dirty="0"/>
              <a:t>2</a:t>
            </a:r>
            <a:r>
              <a:rPr lang="en-GB" sz="2400" b="1" dirty="0"/>
              <a:t>  Y = 8 - X</a:t>
            </a:r>
          </a:p>
        </p:txBody>
      </p:sp>
      <p:sp>
        <p:nvSpPr>
          <p:cNvPr id="49176" name="Text Box 24"/>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a:solidFill>
                  <a:srgbClr val="FFB016"/>
                </a:solidFill>
              </a:rPr>
              <a:t>Παράδειγμα:</a:t>
            </a:r>
            <a:r>
              <a:rPr lang="el-GR" sz="2400"/>
              <a:t> </a:t>
            </a:r>
            <a:r>
              <a:rPr lang="el-GR" sz="2400">
                <a:solidFill>
                  <a:schemeClr val="bg1"/>
                </a:solidFill>
              </a:rPr>
              <a:t>Αν</a:t>
            </a:r>
            <a:r>
              <a:rPr lang="el-GR" altLang="ja-JP" sz="2400">
                <a:solidFill>
                  <a:schemeClr val="bg1"/>
                </a:solidFill>
                <a:ea typeface="Arial Unicode MS" pitchFamily="34" charset="-128"/>
                <a:cs typeface="Arial Unicode MS" pitchFamily="34" charset="-128"/>
              </a:rPr>
              <a:t>άλυση αποκαλυφθείσας προτίμησης</a:t>
            </a:r>
            <a:endParaRPr lang="en-US" sz="240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DB146E6E-718D-4564-A2BB-1728C20B51D2}" type="slidenum">
              <a:rPr lang="el-GR" smtClean="0"/>
              <a:pPr/>
              <a:t>5</a:t>
            </a:fld>
            <a:endParaRPr lang="el-GR"/>
          </a:p>
        </p:txBody>
      </p:sp>
      <p:sp>
        <p:nvSpPr>
          <p:cNvPr id="99332" name="Text Box 4"/>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dirty="0" smtClean="0">
                <a:solidFill>
                  <a:srgbClr val="FFB016"/>
                </a:solidFill>
              </a:rPr>
              <a:t>1. Εισαγωγικό Παράδειγμα:</a:t>
            </a:r>
            <a:endParaRPr lang="el-GR" sz="2400" dirty="0">
              <a:solidFill>
                <a:schemeClr val="bg1"/>
              </a:solidFill>
            </a:endParaRPr>
          </a:p>
        </p:txBody>
      </p:sp>
      <p:graphicFrame>
        <p:nvGraphicFramePr>
          <p:cNvPr id="99397" name="Group 69"/>
          <p:cNvGraphicFramePr>
            <a:graphicFrameLocks noGrp="1"/>
          </p:cNvGraphicFramePr>
          <p:nvPr/>
        </p:nvGraphicFramePr>
        <p:xfrm>
          <a:off x="1547664" y="3140968"/>
          <a:ext cx="5328592" cy="3135004"/>
        </p:xfrm>
        <a:graphic>
          <a:graphicData uri="http://schemas.openxmlformats.org/drawingml/2006/table">
            <a:tbl>
              <a:tblPr/>
              <a:tblGrid>
                <a:gridCol w="2952328"/>
                <a:gridCol w="2376264"/>
              </a:tblGrid>
              <a:tr h="443552">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901825" algn="l"/>
                        </a:tabLst>
                      </a:pPr>
                      <a:r>
                        <a:rPr kumimoji="0" lang="el-GR" sz="2000" b="0" i="0" u="none" strike="noStrike" cap="none" normalizeH="0" baseline="0" noProof="0" dirty="0" smtClean="0">
                          <a:ln>
                            <a:noFill/>
                          </a:ln>
                          <a:solidFill>
                            <a:schemeClr val="tx1"/>
                          </a:solidFill>
                          <a:effectLst/>
                          <a:latin typeface="Arial Unicode MS" pitchFamily="34" charset="-128"/>
                          <a:ea typeface="Arial Unicode MS" pitchFamily="34" charset="-128"/>
                          <a:cs typeface="Arial Unicode MS" pitchFamily="34" charset="-128"/>
                        </a:rPr>
                        <a:t>Τρόφιμα</a:t>
                      </a:r>
                      <a:endParaRPr kumimoji="0" lang="el-GR" sz="2400" b="0" i="0" u="none" strike="noStrike" cap="none" normalizeH="0" baseline="0" noProof="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5.904</a:t>
                      </a: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26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901825" algn="l"/>
                        </a:tabLst>
                      </a:pPr>
                      <a:r>
                        <a:rPr kumimoji="0" lang="el-GR" sz="2000" b="0" i="0" u="none" strike="noStrike" cap="none" normalizeH="0" baseline="0" noProof="0" dirty="0" smtClean="0">
                          <a:ln>
                            <a:noFill/>
                          </a:ln>
                          <a:solidFill>
                            <a:schemeClr val="tx1"/>
                          </a:solidFill>
                          <a:effectLst/>
                          <a:latin typeface="Arial Unicode MS" pitchFamily="34" charset="-128"/>
                          <a:ea typeface="Arial Unicode MS" pitchFamily="34" charset="-128"/>
                          <a:cs typeface="Arial Unicode MS" pitchFamily="34" charset="-128"/>
                        </a:rPr>
                        <a:t>Στέγαση</a:t>
                      </a:r>
                      <a:endParaRPr kumimoji="0" lang="el-GR" sz="2400" b="0" i="0" u="none" strike="noStrike" cap="none" normalizeH="0" baseline="0" noProof="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12.248</a:t>
                      </a: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26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901825" algn="l"/>
                        </a:tabLst>
                      </a:pPr>
                      <a:r>
                        <a:rPr kumimoji="0" lang="en-US"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Μεταφορές</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8.672</a:t>
                      </a: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26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901825" algn="l"/>
                        </a:tabLst>
                      </a:pPr>
                      <a:r>
                        <a:rPr kumimoji="0" lang="en-US" sz="20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Υγιειονομική Περίθαλψη</a:t>
                      </a: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2.239</a:t>
                      </a: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26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901825" algn="l"/>
                        </a:tabLst>
                      </a:pPr>
                      <a:r>
                        <a:rPr kumimoji="0" lang="el-GR" sz="2000" b="0" i="0" u="none" strike="noStrike" cap="none" normalizeH="0" baseline="0" noProof="0" dirty="0" smtClean="0">
                          <a:ln>
                            <a:noFill/>
                          </a:ln>
                          <a:solidFill>
                            <a:schemeClr val="tx1"/>
                          </a:solidFill>
                          <a:effectLst/>
                          <a:latin typeface="Arial Unicode MS" pitchFamily="34" charset="-128"/>
                          <a:ea typeface="Arial Unicode MS" pitchFamily="34" charset="-128"/>
                          <a:cs typeface="Arial Unicode MS" pitchFamily="34" charset="-128"/>
                        </a:rPr>
                        <a:t>Αναψυχή</a:t>
                      </a:r>
                      <a:endParaRPr kumimoji="0" lang="el-GR" sz="2400" b="0" i="0" u="none" strike="noStrike" cap="none" normalizeH="0" baseline="0" noProof="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1.9</a:t>
                      </a:r>
                      <a:r>
                        <a:rPr kumimoji="0" lang="el-GR"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5</a:t>
                      </a: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8</a:t>
                      </a: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26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901825" algn="l"/>
                        </a:tabLst>
                      </a:pPr>
                      <a:r>
                        <a:rPr kumimoji="0" lang="el-GR" sz="2400" b="0" i="0" u="none" strike="noStrike" cap="none" normalizeH="0" baseline="0" noProof="0" dirty="0" smtClean="0">
                          <a:ln>
                            <a:noFill/>
                          </a:ln>
                          <a:solidFill>
                            <a:schemeClr val="tx1"/>
                          </a:solidFill>
                          <a:effectLst/>
                          <a:latin typeface="Arial Unicode MS" pitchFamily="34" charset="-128"/>
                        </a:rPr>
                        <a:t>Άλλες Δαπάνες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Unicode MS" pitchFamily="34" charset="-128"/>
                        </a:rPr>
                        <a:t>9.879</a:t>
                      </a: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26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901825" algn="l"/>
                        </a:tabLst>
                      </a:pPr>
                      <a:r>
                        <a:rPr kumimoji="0" lang="el-GR" sz="2400" b="0" i="0" u="none" strike="noStrike" cap="none" normalizeH="0" baseline="0" noProof="0" dirty="0" smtClean="0">
                          <a:ln>
                            <a:noFill/>
                          </a:ln>
                          <a:solidFill>
                            <a:schemeClr val="tx1"/>
                          </a:solidFill>
                          <a:effectLst/>
                          <a:latin typeface="Arial Unicode MS" pitchFamily="34" charset="-128"/>
                        </a:rPr>
                        <a:t>Σύνολο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Unicode MS" pitchFamily="34" charset="-128"/>
                        </a:rPr>
                        <a:t>40.900</a:t>
                      </a:r>
                      <a:endParaRPr kumimoji="0" lang="en-US" sz="2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9462" name="Rectangle 134"/>
          <p:cNvSpPr>
            <a:spLocks noChangeArrowheads="1"/>
          </p:cNvSpPr>
          <p:nvPr/>
        </p:nvSpPr>
        <p:spPr bwMode="auto">
          <a:xfrm>
            <a:off x="1403648" y="1844824"/>
            <a:ext cx="6264275" cy="923330"/>
          </a:xfrm>
          <a:prstGeom prst="rect">
            <a:avLst/>
          </a:prstGeom>
          <a:noFill/>
          <a:ln w="9525">
            <a:noFill/>
            <a:miter lim="800000"/>
            <a:headEnd/>
            <a:tailEnd/>
          </a:ln>
          <a:effectLst/>
        </p:spPr>
        <p:txBody>
          <a:bodyPr wrap="square" anchor="ctr">
            <a:spAutoFit/>
          </a:bodyPr>
          <a:lstStyle/>
          <a:p>
            <a:r>
              <a:rPr lang="el-GR" b="1" dirty="0" smtClean="0"/>
              <a:t>Καταναλωτικές δαπάνες,  ΗΠΑ, 2001</a:t>
            </a:r>
          </a:p>
          <a:p>
            <a:r>
              <a:rPr lang="el-GR" dirty="0" smtClean="0"/>
              <a:t>Ετήσιο εισόδημα, (μετά τη φορολόγηση): 42.362 δολάρια</a:t>
            </a:r>
          </a:p>
          <a:p>
            <a:r>
              <a:rPr lang="el-GR" dirty="0" smtClean="0"/>
              <a:t>Ετήσιες συνολικές δαπάνες: 40.900 δολάρια</a:t>
            </a:r>
          </a:p>
        </p:txBody>
      </p:sp>
      <p:sp>
        <p:nvSpPr>
          <p:cNvPr id="25" name="Rectangle 24"/>
          <p:cNvSpPr/>
          <p:nvPr/>
        </p:nvSpPr>
        <p:spPr>
          <a:xfrm>
            <a:off x="3419872" y="2780928"/>
            <a:ext cx="2448272" cy="369332"/>
          </a:xfrm>
          <a:prstGeom prst="rect">
            <a:avLst/>
          </a:prstGeom>
        </p:spPr>
        <p:txBody>
          <a:bodyPr wrap="square">
            <a:spAutoFit/>
          </a:bodyPr>
          <a:lstStyle/>
          <a:p>
            <a:r>
              <a:rPr lang="el-GR" b="1" dirty="0" smtClean="0"/>
              <a:t>Κατανομή δαπανών</a:t>
            </a:r>
            <a:endParaRPr lang="el-GR"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51205" name="Text Box 5"/>
          <p:cNvSpPr txBox="1">
            <a:spLocks noChangeArrowheads="1"/>
          </p:cNvSpPr>
          <p:nvPr/>
        </p:nvSpPr>
        <p:spPr bwMode="auto">
          <a:xfrm>
            <a:off x="467544" y="548680"/>
            <a:ext cx="8352928" cy="1569660"/>
          </a:xfrm>
          <a:prstGeom prst="rect">
            <a:avLst/>
          </a:prstGeom>
          <a:noFill/>
          <a:ln w="9525">
            <a:noFill/>
            <a:miter lim="800000"/>
            <a:headEnd/>
            <a:tailEnd/>
          </a:ln>
          <a:effectLst/>
        </p:spPr>
        <p:txBody>
          <a:bodyPr wrap="square">
            <a:spAutoFit/>
          </a:bodyPr>
          <a:lstStyle/>
          <a:p>
            <a:r>
              <a:rPr lang="el-GR" sz="2400" b="1" i="1" u="sng" dirty="0"/>
              <a:t>ΑΝ</a:t>
            </a:r>
            <a:r>
              <a:rPr lang="en-US" sz="2400" b="1" i="1" u="sng" dirty="0"/>
              <a:t> </a:t>
            </a:r>
            <a:r>
              <a:rPr lang="el-GR" sz="2400" b="1" i="1" dirty="0" smtClean="0"/>
              <a:t>: </a:t>
            </a:r>
            <a:r>
              <a:rPr lang="en-US" sz="2400" b="1" i="1" dirty="0" smtClean="0"/>
              <a:t>  </a:t>
            </a:r>
            <a:r>
              <a:rPr lang="en-US" sz="2400" i="1" dirty="0" err="1" smtClean="0"/>
              <a:t>P</a:t>
            </a:r>
            <a:r>
              <a:rPr lang="en-US" sz="2400" i="1" baseline="-25000" dirty="0" err="1" smtClean="0"/>
              <a:t>x</a:t>
            </a:r>
            <a:r>
              <a:rPr lang="el-GR" sz="2400" i="1" baseline="-25000" dirty="0" smtClean="0"/>
              <a:t> </a:t>
            </a:r>
            <a:r>
              <a:rPr lang="en-US" sz="2400" i="1" dirty="0" smtClean="0"/>
              <a:t>X</a:t>
            </a:r>
            <a:r>
              <a:rPr lang="en-US" sz="2400" i="1" baseline="-25000" dirty="0" smtClean="0"/>
              <a:t>A</a:t>
            </a:r>
            <a:r>
              <a:rPr lang="en-US" sz="2400" i="1" dirty="0" smtClean="0"/>
              <a:t> </a:t>
            </a:r>
            <a:r>
              <a:rPr lang="en-US" sz="2400" i="1" dirty="0"/>
              <a:t>+ </a:t>
            </a:r>
            <a:r>
              <a:rPr lang="en-US" sz="2400" i="1" dirty="0" err="1" smtClean="0"/>
              <a:t>P</a:t>
            </a:r>
            <a:r>
              <a:rPr lang="en-US" sz="2400" i="1" baseline="-25000" dirty="0" err="1" smtClean="0"/>
              <a:t>y</a:t>
            </a:r>
            <a:r>
              <a:rPr lang="el-GR" sz="2400" i="1" baseline="-25000" dirty="0" smtClean="0"/>
              <a:t> </a:t>
            </a:r>
            <a:r>
              <a:rPr lang="en-US" sz="2400" i="1" dirty="0" smtClean="0"/>
              <a:t>Y</a:t>
            </a:r>
            <a:r>
              <a:rPr lang="en-US" sz="2400" i="1" baseline="-25000" dirty="0" smtClean="0"/>
              <a:t>A</a:t>
            </a:r>
            <a:r>
              <a:rPr lang="en-US" sz="2400" i="1" dirty="0" smtClean="0"/>
              <a:t> </a:t>
            </a:r>
            <a:r>
              <a:rPr lang="en-US" sz="2400" i="1" dirty="0"/>
              <a:t>&gt;  </a:t>
            </a:r>
            <a:r>
              <a:rPr lang="en-US" sz="2400" i="1" dirty="0" err="1" smtClean="0"/>
              <a:t>P</a:t>
            </a:r>
            <a:r>
              <a:rPr lang="en-US" sz="2400" i="1" baseline="-25000" dirty="0" err="1" smtClean="0"/>
              <a:t>x</a:t>
            </a:r>
            <a:r>
              <a:rPr lang="el-GR" sz="2400" i="1" baseline="-25000" dirty="0" smtClean="0"/>
              <a:t> </a:t>
            </a:r>
            <a:r>
              <a:rPr lang="en-US" sz="2400" i="1" dirty="0" smtClean="0"/>
              <a:t>X</a:t>
            </a:r>
            <a:r>
              <a:rPr lang="en-US" sz="2400" i="1" baseline="-25000" dirty="0" smtClean="0"/>
              <a:t>B</a:t>
            </a:r>
            <a:r>
              <a:rPr lang="en-US" sz="2400" i="1" dirty="0" smtClean="0"/>
              <a:t> </a:t>
            </a:r>
            <a:r>
              <a:rPr lang="en-US" sz="2400" i="1" dirty="0"/>
              <a:t>+ </a:t>
            </a:r>
            <a:r>
              <a:rPr lang="en-US" sz="2400" i="1" dirty="0" err="1" smtClean="0"/>
              <a:t>P</a:t>
            </a:r>
            <a:r>
              <a:rPr lang="en-US" sz="2400" i="1" baseline="-25000" dirty="0" err="1" smtClean="0"/>
              <a:t>y</a:t>
            </a:r>
            <a:r>
              <a:rPr lang="el-GR" sz="2400" i="1" baseline="-25000" dirty="0" smtClean="0"/>
              <a:t> </a:t>
            </a:r>
            <a:r>
              <a:rPr lang="en-US" sz="2400" i="1" dirty="0" smtClean="0"/>
              <a:t>Y</a:t>
            </a:r>
            <a:r>
              <a:rPr lang="en-US" sz="2400" i="1" baseline="-25000" dirty="0" smtClean="0"/>
              <a:t>B</a:t>
            </a:r>
            <a:endParaRPr lang="en-US" sz="2400" i="1" dirty="0"/>
          </a:p>
          <a:p>
            <a:r>
              <a:rPr lang="en-US" sz="2400" i="1" dirty="0"/>
              <a:t>  </a:t>
            </a:r>
            <a:r>
              <a:rPr lang="el-GR" sz="2400" i="1" dirty="0" smtClean="0"/>
              <a:t>        </a:t>
            </a:r>
            <a:r>
              <a:rPr lang="en-US" sz="2400" i="1" dirty="0" smtClean="0"/>
              <a:t> </a:t>
            </a:r>
            <a:r>
              <a:rPr lang="en-US" sz="2400" i="1" dirty="0"/>
              <a:t>4(5)+2(2) &gt; 4(2)+2(6)</a:t>
            </a:r>
          </a:p>
          <a:p>
            <a:r>
              <a:rPr lang="en-US" sz="2400" dirty="0" smtClean="0"/>
              <a:t>(</a:t>
            </a:r>
            <a:r>
              <a:rPr lang="el-GR" sz="2400" dirty="0"/>
              <a:t>δηλαδή, </a:t>
            </a:r>
            <a:r>
              <a:rPr lang="el-GR" sz="2400" dirty="0" smtClean="0"/>
              <a:t>όταν η γραμμή εισοδηματικού περιορισμού είναι η </a:t>
            </a:r>
            <a:r>
              <a:rPr lang="en-US" sz="2400" dirty="0" smtClean="0"/>
              <a:t>BL</a:t>
            </a:r>
            <a:r>
              <a:rPr lang="el-GR" sz="2400" baseline="-25000" dirty="0" smtClean="0"/>
              <a:t>1</a:t>
            </a:r>
            <a:r>
              <a:rPr lang="el-GR" sz="2400" dirty="0" smtClean="0"/>
              <a:t>, επιλέγεται το Α αν και </a:t>
            </a:r>
            <a:r>
              <a:rPr lang="el-GR" sz="2400" dirty="0"/>
              <a:t>το Β είναι </a:t>
            </a:r>
            <a:r>
              <a:rPr lang="el-GR" sz="2400" dirty="0" smtClean="0"/>
              <a:t>εισοδηματικά εφικτό</a:t>
            </a:r>
            <a:r>
              <a:rPr lang="el-GR" sz="2400" dirty="0"/>
              <a:t>…</a:t>
            </a:r>
            <a:r>
              <a:rPr lang="el-GR" dirty="0"/>
              <a:t> </a:t>
            </a:r>
            <a:r>
              <a:rPr lang="en-US" sz="2400" dirty="0" smtClean="0"/>
              <a:t>)</a:t>
            </a:r>
            <a:endParaRPr lang="en-US" sz="2400" dirty="0"/>
          </a:p>
        </p:txBody>
      </p:sp>
      <p:sp>
        <p:nvSpPr>
          <p:cNvPr id="51207" name="Text Box 7"/>
          <p:cNvSpPr txBox="1">
            <a:spLocks noChangeArrowheads="1"/>
          </p:cNvSpPr>
          <p:nvPr/>
        </p:nvSpPr>
        <p:spPr bwMode="auto">
          <a:xfrm>
            <a:off x="1447800" y="5257800"/>
            <a:ext cx="7696200" cy="457200"/>
          </a:xfrm>
          <a:prstGeom prst="rect">
            <a:avLst/>
          </a:prstGeom>
          <a:noFill/>
          <a:ln w="9525">
            <a:noFill/>
            <a:miter lim="800000"/>
            <a:headEnd/>
            <a:tailEnd/>
          </a:ln>
          <a:effectLst/>
        </p:spPr>
        <p:txBody>
          <a:bodyPr>
            <a:spAutoFit/>
          </a:bodyPr>
          <a:lstStyle/>
          <a:p>
            <a:pPr>
              <a:spcBef>
                <a:spcPct val="50000"/>
              </a:spcBef>
            </a:pPr>
            <a:endParaRPr lang="el-GR" sz="2400"/>
          </a:p>
        </p:txBody>
      </p:sp>
      <p:sp>
        <p:nvSpPr>
          <p:cNvPr id="4" name="Rectangle 5"/>
          <p:cNvSpPr>
            <a:spLocks noChangeArrowheads="1"/>
          </p:cNvSpPr>
          <p:nvPr/>
        </p:nvSpPr>
        <p:spPr bwMode="auto">
          <a:xfrm>
            <a:off x="395536" y="2420888"/>
            <a:ext cx="8208912" cy="492443"/>
          </a:xfrm>
          <a:prstGeom prst="rect">
            <a:avLst/>
          </a:prstGeom>
          <a:noFill/>
          <a:ln w="9525">
            <a:noFill/>
            <a:miter lim="800000"/>
            <a:headEnd/>
            <a:tailEnd/>
          </a:ln>
          <a:effectLst/>
        </p:spPr>
        <p:txBody>
          <a:bodyPr wrap="square">
            <a:spAutoFit/>
          </a:bodyPr>
          <a:lstStyle/>
          <a:p>
            <a:r>
              <a:rPr lang="el-GR" sz="2600" b="1" i="1" dirty="0">
                <a:solidFill>
                  <a:schemeClr val="hlink"/>
                </a:solidFill>
              </a:rPr>
              <a:t>Τότε ΔΕΝ πρέπει να ισχύει η παρακάτω κατάσταση:</a:t>
            </a:r>
            <a:endParaRPr lang="en-US" sz="2600" b="1" i="1" dirty="0">
              <a:solidFill>
                <a:schemeClr val="hlink"/>
              </a:solidFill>
            </a:endParaRPr>
          </a:p>
        </p:txBody>
      </p:sp>
      <p:sp>
        <p:nvSpPr>
          <p:cNvPr id="5" name="Text Box 2"/>
          <p:cNvSpPr txBox="1">
            <a:spLocks noChangeArrowheads="1"/>
          </p:cNvSpPr>
          <p:nvPr/>
        </p:nvSpPr>
        <p:spPr bwMode="auto">
          <a:xfrm>
            <a:off x="611560" y="2996952"/>
            <a:ext cx="7848872" cy="1938992"/>
          </a:xfrm>
          <a:prstGeom prst="rect">
            <a:avLst/>
          </a:prstGeom>
          <a:noFill/>
          <a:ln w="9525">
            <a:noFill/>
            <a:miter lim="800000"/>
            <a:headEnd/>
            <a:tailEnd/>
          </a:ln>
          <a:effectLst/>
        </p:spPr>
        <p:txBody>
          <a:bodyPr wrap="square">
            <a:spAutoFit/>
          </a:bodyPr>
          <a:lstStyle/>
          <a:p>
            <a:pPr algn="ctr"/>
            <a:r>
              <a:rPr lang="el-GR" sz="2400" dirty="0" smtClean="0"/>
              <a:t>             </a:t>
            </a:r>
            <a:r>
              <a:rPr lang="en-US" sz="2400" dirty="0" err="1" smtClean="0"/>
              <a:t>P’</a:t>
            </a:r>
            <a:r>
              <a:rPr lang="en-US" sz="2400" baseline="-25000" dirty="0" err="1" smtClean="0"/>
              <a:t>x</a:t>
            </a:r>
            <a:r>
              <a:rPr lang="el-GR" sz="2400" baseline="-25000" dirty="0" smtClean="0"/>
              <a:t> </a:t>
            </a:r>
            <a:r>
              <a:rPr lang="en-US" sz="2400" dirty="0" smtClean="0"/>
              <a:t>X</a:t>
            </a:r>
            <a:r>
              <a:rPr lang="en-US" sz="2400" baseline="-25000" dirty="0" smtClean="0"/>
              <a:t>B</a:t>
            </a:r>
            <a:r>
              <a:rPr lang="en-US" sz="2400" dirty="0" smtClean="0"/>
              <a:t> </a:t>
            </a:r>
            <a:r>
              <a:rPr lang="en-US" sz="2400" dirty="0"/>
              <a:t>+ </a:t>
            </a:r>
            <a:r>
              <a:rPr lang="en-US" sz="2400" dirty="0" err="1" smtClean="0"/>
              <a:t>P’</a:t>
            </a:r>
            <a:r>
              <a:rPr lang="en-US" sz="2400" baseline="-25000" dirty="0" err="1" smtClean="0"/>
              <a:t>y</a:t>
            </a:r>
            <a:r>
              <a:rPr lang="el-GR" sz="2400" baseline="-25000" dirty="0" smtClean="0"/>
              <a:t> </a:t>
            </a:r>
            <a:r>
              <a:rPr lang="en-US" sz="2400" dirty="0" smtClean="0"/>
              <a:t>Y</a:t>
            </a:r>
            <a:r>
              <a:rPr lang="en-US" sz="2400" baseline="-25000" dirty="0" smtClean="0"/>
              <a:t>B</a:t>
            </a:r>
            <a:r>
              <a:rPr lang="en-US" sz="2400" dirty="0" smtClean="0"/>
              <a:t> </a:t>
            </a:r>
            <a:r>
              <a:rPr lang="en-US" sz="2400" u="sng" dirty="0"/>
              <a:t>&gt;</a:t>
            </a:r>
            <a:r>
              <a:rPr lang="en-US" sz="2400" dirty="0"/>
              <a:t>  </a:t>
            </a:r>
            <a:r>
              <a:rPr lang="en-US" sz="2400" dirty="0" smtClean="0"/>
              <a:t>3(5) </a:t>
            </a:r>
            <a:r>
              <a:rPr lang="en-US" sz="2400" dirty="0" err="1" smtClean="0"/>
              <a:t>P’</a:t>
            </a:r>
            <a:r>
              <a:rPr lang="en-US" sz="2400" baseline="-25000" dirty="0" err="1" smtClean="0"/>
              <a:t>x</a:t>
            </a:r>
            <a:r>
              <a:rPr lang="el-GR" sz="2400" baseline="-25000" dirty="0" smtClean="0"/>
              <a:t> </a:t>
            </a:r>
            <a:r>
              <a:rPr lang="en-US" sz="2400" dirty="0" smtClean="0"/>
              <a:t>X</a:t>
            </a:r>
            <a:r>
              <a:rPr lang="en-US" sz="2400" baseline="-25000" dirty="0" smtClean="0"/>
              <a:t>A</a:t>
            </a:r>
            <a:r>
              <a:rPr lang="en-US" sz="2400" dirty="0" smtClean="0"/>
              <a:t> + </a:t>
            </a:r>
            <a:r>
              <a:rPr lang="en-US" sz="2400" dirty="0" err="1" smtClean="0"/>
              <a:t>P’</a:t>
            </a:r>
            <a:r>
              <a:rPr lang="en-US" sz="2400" baseline="-25000" dirty="0" err="1" smtClean="0"/>
              <a:t>y</a:t>
            </a:r>
            <a:r>
              <a:rPr lang="el-GR" sz="2400" baseline="-25000" dirty="0" smtClean="0"/>
              <a:t> </a:t>
            </a:r>
            <a:r>
              <a:rPr lang="en-US" sz="2400" dirty="0" smtClean="0"/>
              <a:t>Y</a:t>
            </a:r>
            <a:r>
              <a:rPr lang="en-US" sz="2400" baseline="-25000" dirty="0" smtClean="0"/>
              <a:t>A</a:t>
            </a:r>
            <a:endParaRPr lang="el-GR" sz="2400" dirty="0"/>
          </a:p>
          <a:p>
            <a:pPr algn="ctr"/>
            <a:r>
              <a:rPr lang="en-US" sz="2400" dirty="0" smtClean="0"/>
              <a:t>3(2)+3(6) </a:t>
            </a:r>
            <a:r>
              <a:rPr lang="en-US" sz="2400" u="sng" dirty="0" smtClean="0"/>
              <a:t>&gt;</a:t>
            </a:r>
            <a:r>
              <a:rPr lang="en-US" sz="2400" dirty="0" smtClean="0"/>
              <a:t> +3(2)?  </a:t>
            </a:r>
          </a:p>
          <a:p>
            <a:r>
              <a:rPr lang="en-US" sz="2400" dirty="0" smtClean="0"/>
              <a:t>(</a:t>
            </a:r>
            <a:r>
              <a:rPr lang="el-GR" sz="2400" dirty="0"/>
              <a:t>δηλαδή, στις νέες τιμές </a:t>
            </a:r>
            <a:r>
              <a:rPr lang="el-GR" sz="2400" dirty="0" smtClean="0"/>
              <a:t>με την </a:t>
            </a:r>
            <a:r>
              <a:rPr lang="el-GR" sz="2400" dirty="0"/>
              <a:t>γραμμή εισοδηματικού περιορισμού </a:t>
            </a:r>
            <a:r>
              <a:rPr lang="en-US" sz="2400" dirty="0"/>
              <a:t>BL</a:t>
            </a:r>
            <a:r>
              <a:rPr lang="el-GR" sz="2400" baseline="-25000" dirty="0"/>
              <a:t>2</a:t>
            </a:r>
            <a:r>
              <a:rPr lang="el-GR" sz="2400" dirty="0"/>
              <a:t>, το Β επιλέγεται </a:t>
            </a:r>
            <a:r>
              <a:rPr lang="el-GR" sz="2400" dirty="0" smtClean="0"/>
              <a:t>αν και το </a:t>
            </a:r>
            <a:r>
              <a:rPr lang="el-GR" sz="2400" dirty="0"/>
              <a:t>Α είναι </a:t>
            </a:r>
            <a:r>
              <a:rPr lang="el-GR" sz="2400" dirty="0" smtClean="0"/>
              <a:t>εισοδηματικά εφικτό </a:t>
            </a:r>
            <a:r>
              <a:rPr lang="en-US" sz="2400" dirty="0"/>
              <a:t>…) </a:t>
            </a:r>
          </a:p>
        </p:txBody>
      </p:sp>
      <p:sp>
        <p:nvSpPr>
          <p:cNvPr id="6" name="Text Box 4"/>
          <p:cNvSpPr txBox="1">
            <a:spLocks noChangeArrowheads="1"/>
          </p:cNvSpPr>
          <p:nvPr/>
        </p:nvSpPr>
        <p:spPr bwMode="auto">
          <a:xfrm>
            <a:off x="467544" y="5013176"/>
            <a:ext cx="7696200" cy="822325"/>
          </a:xfrm>
          <a:prstGeom prst="rect">
            <a:avLst/>
          </a:prstGeom>
          <a:noFill/>
          <a:ln w="9525">
            <a:noFill/>
            <a:miter lim="800000"/>
            <a:headEnd/>
            <a:tailEnd/>
          </a:ln>
          <a:effectLst/>
        </p:spPr>
        <p:txBody>
          <a:bodyPr>
            <a:spAutoFit/>
          </a:bodyPr>
          <a:lstStyle/>
          <a:p>
            <a:pPr algn="ctr">
              <a:spcBef>
                <a:spcPct val="50000"/>
              </a:spcBef>
            </a:pPr>
            <a:r>
              <a:rPr lang="el-GR" sz="2400" b="1" i="1" dirty="0"/>
              <a:t>Συνεπώς η συνθήκη μεγιστοποίησης της χρησιμότητας δεν ισχύει. </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4"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1FC7FD-E3C0-47F2-AD6A-2ADFBFCA29D1}" type="slidenum">
              <a:rPr lang="en-US"/>
              <a:pPr/>
              <a:t>51</a:t>
            </a:fld>
            <a:endParaRPr lang="en-US"/>
          </a:p>
        </p:txBody>
      </p:sp>
      <p:sp>
        <p:nvSpPr>
          <p:cNvPr id="53251" name="Text Box 3"/>
          <p:cNvSpPr txBox="1">
            <a:spLocks noChangeArrowheads="1"/>
          </p:cNvSpPr>
          <p:nvPr/>
        </p:nvSpPr>
        <p:spPr bwMode="auto">
          <a:xfrm>
            <a:off x="395536" y="2132856"/>
            <a:ext cx="8382000" cy="3354765"/>
          </a:xfrm>
          <a:prstGeom prst="rect">
            <a:avLst/>
          </a:prstGeom>
          <a:noFill/>
          <a:ln w="9525">
            <a:noFill/>
            <a:miter lim="800000"/>
            <a:headEnd/>
            <a:tailEnd/>
          </a:ln>
          <a:effectLst/>
        </p:spPr>
        <p:txBody>
          <a:bodyPr>
            <a:spAutoFit/>
          </a:bodyPr>
          <a:lstStyle/>
          <a:p>
            <a:pPr marL="0" lvl="2"/>
            <a:r>
              <a:rPr lang="en-US" sz="2400" dirty="0">
                <a:solidFill>
                  <a:schemeClr val="accent2"/>
                </a:solidFill>
              </a:rPr>
              <a:t>1.</a:t>
            </a:r>
            <a:r>
              <a:rPr lang="en-US" sz="2400" dirty="0"/>
              <a:t> </a:t>
            </a:r>
            <a:r>
              <a:rPr lang="el-GR" sz="2400" dirty="0"/>
              <a:t>Η γραμμή εισοδηματικού περιορισμού αντιπροσωπεύει το σύνολο των καλαθιών που μπορεί ο καταναλωτής να αγοράσει αν δαπανήσει ολόκληρο το εισόδημά του. </a:t>
            </a:r>
            <a:endParaRPr lang="en-US" sz="2400" dirty="0"/>
          </a:p>
          <a:p>
            <a:endParaRPr lang="en-US" sz="2400" dirty="0"/>
          </a:p>
          <a:p>
            <a:pPr marL="0" lvl="2"/>
            <a:r>
              <a:rPr lang="en-US" sz="2400" dirty="0">
                <a:solidFill>
                  <a:schemeClr val="accent2"/>
                </a:solidFill>
              </a:rPr>
              <a:t>2.</a:t>
            </a:r>
            <a:r>
              <a:rPr lang="en-US" sz="2400" dirty="0"/>
              <a:t> </a:t>
            </a:r>
            <a:r>
              <a:rPr lang="el-GR" sz="2400" dirty="0"/>
              <a:t>Η γραμμή του εισοδηματικού περιορισμού περιστρέφεται καθώς μεταβάλλονται οι τιμές, ενώ μετατοπίζεται όταν μεταβάλλεται το εισόδημα.</a:t>
            </a:r>
            <a:r>
              <a:rPr lang="el-GR" dirty="0"/>
              <a:t> </a:t>
            </a:r>
            <a:r>
              <a:rPr lang="en-US" sz="2400" dirty="0"/>
              <a:t>  </a:t>
            </a:r>
          </a:p>
          <a:p>
            <a:endParaRPr lang="en-US" sz="2200" dirty="0"/>
          </a:p>
          <a:p>
            <a:pPr lvl="2"/>
            <a:endParaRPr lang="en-US" sz="2200" dirty="0"/>
          </a:p>
        </p:txBody>
      </p:sp>
      <p:sp>
        <p:nvSpPr>
          <p:cNvPr id="53254" name="WordArt 6"/>
          <p:cNvSpPr>
            <a:spLocks noChangeArrowheads="1" noChangeShapeType="1" noTextEdit="1"/>
          </p:cNvSpPr>
          <p:nvPr/>
        </p:nvSpPr>
        <p:spPr bwMode="auto">
          <a:xfrm>
            <a:off x="467544" y="404664"/>
            <a:ext cx="2590800" cy="639762"/>
          </a:xfrm>
          <a:prstGeom prst="rect">
            <a:avLst/>
          </a:prstGeom>
        </p:spPr>
        <p:txBody>
          <a:bodyPr wrap="none" fromWordArt="1">
            <a:prstTxWarp prst="textPlain">
              <a:avLst>
                <a:gd name="adj" fmla="val 50000"/>
              </a:avLst>
            </a:prstTxWarp>
          </a:bodyPr>
          <a:lstStyle/>
          <a:p>
            <a:pPr algn="ctr"/>
            <a:r>
              <a:rPr lang="el-GR" sz="3600" kern="10" spc="720" dirty="0">
                <a:ln w="9525">
                  <a:noFill/>
                  <a:round/>
                  <a:headEnd/>
                  <a:tailEnd/>
                </a:ln>
                <a:solidFill>
                  <a:schemeClr val="accent2"/>
                </a:solidFill>
                <a:effectLst>
                  <a:outerShdw dist="45791" dir="3378596" algn="ctr" rotWithShape="0">
                    <a:srgbClr val="4D4D4D"/>
                  </a:outerShdw>
                </a:effectLst>
                <a:latin typeface="Arial"/>
                <a:cs typeface="Arial"/>
              </a:rPr>
              <a:t>Περίληψη</a:t>
            </a:r>
            <a:endParaRPr lang="en-US" sz="3600" kern="10" spc="720" dirty="0">
              <a:ln w="9525">
                <a:noFill/>
                <a:round/>
                <a:headEnd/>
                <a:tailEnd/>
              </a:ln>
              <a:solidFill>
                <a:schemeClr val="accent2"/>
              </a:solidFill>
              <a:effectLst>
                <a:outerShdw dist="45791" dir="3378596" algn="ctr" rotWithShape="0">
                  <a:srgbClr val="4D4D4D"/>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64695A-2F1E-4D8A-9D3E-228BDADF70ED}" type="slidenum">
              <a:rPr lang="en-US"/>
              <a:pPr/>
              <a:t>52</a:t>
            </a:fld>
            <a:endParaRPr lang="en-US"/>
          </a:p>
        </p:txBody>
      </p:sp>
      <p:sp>
        <p:nvSpPr>
          <p:cNvPr id="58371" name="Text Box 3"/>
          <p:cNvSpPr txBox="1">
            <a:spLocks noChangeArrowheads="1"/>
          </p:cNvSpPr>
          <p:nvPr/>
        </p:nvSpPr>
        <p:spPr bwMode="auto">
          <a:xfrm>
            <a:off x="381000" y="1844824"/>
            <a:ext cx="8511480" cy="4708981"/>
          </a:xfrm>
          <a:prstGeom prst="rect">
            <a:avLst/>
          </a:prstGeom>
          <a:noFill/>
          <a:ln w="9525">
            <a:noFill/>
            <a:miter lim="800000"/>
            <a:headEnd/>
            <a:tailEnd/>
          </a:ln>
          <a:effectLst/>
        </p:spPr>
        <p:txBody>
          <a:bodyPr wrap="square">
            <a:spAutoFit/>
          </a:bodyPr>
          <a:lstStyle/>
          <a:p>
            <a:pPr marL="93663" lvl="2"/>
            <a:r>
              <a:rPr lang="en-US" sz="2400" dirty="0">
                <a:solidFill>
                  <a:schemeClr val="accent2"/>
                </a:solidFill>
              </a:rPr>
              <a:t>3.</a:t>
            </a:r>
            <a:r>
              <a:rPr lang="en-US" sz="2400" dirty="0"/>
              <a:t> </a:t>
            </a:r>
            <a:r>
              <a:rPr lang="el-GR" sz="2400" dirty="0"/>
              <a:t>Αν ο καταναλωτής επιλέξει το καλάθι κατανάλωσης μεγιστοποιώντας τη χρησιμότητα, ενώ ζει μέσα στον εισοδηματικό περιορισμό, το άριστο καλάθι κατανάλωσης θα βρίσκεται σε κάποιο σημείο επαφής ανάμεσα σε μια καμπύλη αδιαφορίας και τη γραμμή εισοδηματικού περιορισμού ή σε ένα γωνιακό σημείο. </a:t>
            </a:r>
            <a:endParaRPr lang="en-US" sz="2400" dirty="0"/>
          </a:p>
          <a:p>
            <a:pPr marL="93663"/>
            <a:endParaRPr lang="en-US" sz="2400" dirty="0"/>
          </a:p>
          <a:p>
            <a:pPr marL="93663" lvl="2"/>
            <a:r>
              <a:rPr lang="en-US" sz="2400" dirty="0">
                <a:solidFill>
                  <a:schemeClr val="accent2"/>
                </a:solidFill>
              </a:rPr>
              <a:t>4.</a:t>
            </a:r>
            <a:r>
              <a:rPr lang="en-US" sz="2400" dirty="0"/>
              <a:t> </a:t>
            </a:r>
            <a:r>
              <a:rPr lang="el-GR" sz="2400" dirty="0"/>
              <a:t>Η ανάλυση της αποκαλυφθείσας προτίμησης μας βοηθάει να συμπεράνουμε τη μορφή των προτιμήσεων και να ελέγξουμε την υπόθεση περί μεγιστοποίησης της χρησιμότητας. </a:t>
            </a:r>
            <a:endParaRPr lang="en-US" sz="2400" dirty="0"/>
          </a:p>
          <a:p>
            <a:pPr>
              <a:spcBef>
                <a:spcPct val="50000"/>
              </a:spcBef>
            </a:pPr>
            <a:endParaRPr lang="en-US" sz="2400" dirty="0"/>
          </a:p>
        </p:txBody>
      </p:sp>
      <p:sp>
        <p:nvSpPr>
          <p:cNvPr id="58373" name="WordArt 5"/>
          <p:cNvSpPr>
            <a:spLocks noChangeArrowheads="1" noChangeShapeType="1" noTextEdit="1"/>
          </p:cNvSpPr>
          <p:nvPr/>
        </p:nvSpPr>
        <p:spPr bwMode="auto">
          <a:xfrm>
            <a:off x="609600" y="884238"/>
            <a:ext cx="5715000" cy="639762"/>
          </a:xfrm>
          <a:prstGeom prst="rect">
            <a:avLst/>
          </a:prstGeom>
        </p:spPr>
        <p:txBody>
          <a:bodyPr wrap="none" fromWordArt="1">
            <a:prstTxWarp prst="textPlain">
              <a:avLst>
                <a:gd name="adj" fmla="val 50000"/>
              </a:avLst>
            </a:prstTxWarp>
          </a:bodyPr>
          <a:lstStyle/>
          <a:p>
            <a:pPr algn="ctr"/>
            <a:r>
              <a:rPr lang="el-GR" sz="3600" kern="10" spc="720" dirty="0">
                <a:ln w="9525">
                  <a:noFill/>
                  <a:round/>
                  <a:headEnd/>
                  <a:tailEnd/>
                </a:ln>
                <a:solidFill>
                  <a:schemeClr val="accent2"/>
                </a:solidFill>
                <a:effectLst>
                  <a:outerShdw dist="45791" dir="3378596" algn="ctr" rotWithShape="0">
                    <a:srgbClr val="4D4D4D"/>
                  </a:outerShdw>
                </a:effectLst>
                <a:latin typeface="Arial"/>
                <a:cs typeface="Arial"/>
              </a:rPr>
              <a:t>Περίληψη (συνέχεια)</a:t>
            </a:r>
            <a:endParaRPr lang="en-US" sz="3600" kern="10" spc="720" dirty="0">
              <a:ln w="9525">
                <a:noFill/>
                <a:round/>
                <a:headEnd/>
                <a:tailEnd/>
              </a:ln>
              <a:solidFill>
                <a:schemeClr val="accent2"/>
              </a:solidFill>
              <a:effectLst>
                <a:outerShdw dist="45791" dir="3378596" algn="ctr" rotWithShape="0">
                  <a:srgbClr val="4D4D4D"/>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additive="base">
                                        <p:cTn id="7" dur="500" fill="hold"/>
                                        <p:tgtEl>
                                          <p:spTgt spid="58371"/>
                                        </p:tgtEl>
                                        <p:attrNameLst>
                                          <p:attrName>ppt_x</p:attrName>
                                        </p:attrNameLst>
                                      </p:cBhvr>
                                      <p:tavLst>
                                        <p:tav tm="0">
                                          <p:val>
                                            <p:strVal val="#ppt_x"/>
                                          </p:val>
                                        </p:tav>
                                        <p:tav tm="100000">
                                          <p:val>
                                            <p:strVal val="#ppt_x"/>
                                          </p:val>
                                        </p:tav>
                                      </p:tavLst>
                                    </p:anim>
                                    <p:anim calcmode="lin" valueType="num">
                                      <p:cBhvr additive="base">
                                        <p:cTn id="8" dur="500" fill="hold"/>
                                        <p:tgtEl>
                                          <p:spTgt spid="583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7735ED23-7928-483A-A5C3-56DCA3CBDE0C}" type="slidenum">
              <a:rPr lang="en-US"/>
              <a:pPr/>
              <a:t>6</a:t>
            </a:fld>
            <a:endParaRPr lang="en-US"/>
          </a:p>
        </p:txBody>
      </p:sp>
      <p:sp>
        <p:nvSpPr>
          <p:cNvPr id="5128" name="Text Box 8"/>
          <p:cNvSpPr txBox="1">
            <a:spLocks noChangeArrowheads="1"/>
          </p:cNvSpPr>
          <p:nvPr/>
        </p:nvSpPr>
        <p:spPr bwMode="auto">
          <a:xfrm>
            <a:off x="827584" y="2348880"/>
            <a:ext cx="7488832" cy="1384995"/>
          </a:xfrm>
          <a:prstGeom prst="rect">
            <a:avLst/>
          </a:prstGeom>
          <a:noFill/>
          <a:ln w="9525">
            <a:noFill/>
            <a:miter lim="800000"/>
            <a:headEnd/>
            <a:tailEnd/>
          </a:ln>
          <a:effectLst/>
        </p:spPr>
        <p:txBody>
          <a:bodyPr wrap="square">
            <a:spAutoFit/>
          </a:bodyPr>
          <a:lstStyle/>
          <a:p>
            <a:r>
              <a:rPr lang="el-GR" sz="2400" dirty="0"/>
              <a:t>Τιμή του</a:t>
            </a:r>
            <a:r>
              <a:rPr lang="el-GR" dirty="0"/>
              <a:t> </a:t>
            </a:r>
            <a:r>
              <a:rPr lang="en-US" sz="2400" dirty="0"/>
              <a:t>x: </a:t>
            </a:r>
            <a:r>
              <a:rPr lang="en-US" sz="2400" b="1" dirty="0" err="1"/>
              <a:t>P</a:t>
            </a:r>
            <a:r>
              <a:rPr lang="en-US" sz="2400" b="1" baseline="-25000" dirty="0" err="1"/>
              <a:t>x</a:t>
            </a:r>
            <a:r>
              <a:rPr lang="en-US" sz="2400" dirty="0"/>
              <a:t> , </a:t>
            </a:r>
            <a:r>
              <a:rPr lang="el-GR" sz="2400" dirty="0"/>
              <a:t>Τιμή του</a:t>
            </a:r>
            <a:r>
              <a:rPr lang="en-US" sz="2400" dirty="0"/>
              <a:t> y: </a:t>
            </a:r>
            <a:r>
              <a:rPr lang="en-US" sz="2400" b="1" dirty="0" err="1"/>
              <a:t>P</a:t>
            </a:r>
            <a:r>
              <a:rPr lang="en-US" sz="2400" b="1" baseline="-25000" dirty="0" err="1"/>
              <a:t>y</a:t>
            </a:r>
            <a:endParaRPr lang="en-US" sz="2400" b="1" baseline="-25000" dirty="0"/>
          </a:p>
          <a:p>
            <a:r>
              <a:rPr lang="en-US" sz="2400" dirty="0"/>
              <a:t>              </a:t>
            </a:r>
            <a:r>
              <a:rPr lang="el-GR" sz="2400" dirty="0"/>
              <a:t>Εισόδημα</a:t>
            </a:r>
            <a:r>
              <a:rPr lang="el-GR" dirty="0"/>
              <a:t> </a:t>
            </a:r>
            <a:r>
              <a:rPr lang="en-US" sz="2400" dirty="0"/>
              <a:t>:  </a:t>
            </a:r>
            <a:r>
              <a:rPr lang="en-US" sz="2400" b="1" dirty="0" smtClean="0"/>
              <a:t>I</a:t>
            </a:r>
            <a:endParaRPr lang="en-US" sz="2400" b="1" dirty="0"/>
          </a:p>
          <a:p>
            <a:pPr>
              <a:spcBef>
                <a:spcPct val="50000"/>
              </a:spcBef>
            </a:pPr>
            <a:r>
              <a:rPr lang="el-GR" sz="2400" dirty="0"/>
              <a:t>Συνολική δαπάνη για το καλάθι</a:t>
            </a:r>
            <a:r>
              <a:rPr lang="el-GR" dirty="0"/>
              <a:t> </a:t>
            </a:r>
            <a:r>
              <a:rPr lang="en-US" sz="2400" dirty="0"/>
              <a:t>(X,Y): </a:t>
            </a:r>
            <a:r>
              <a:rPr lang="en-US" sz="2400" b="1" dirty="0" err="1"/>
              <a:t>P</a:t>
            </a:r>
            <a:r>
              <a:rPr lang="en-US" sz="2400" b="1" baseline="-25000" dirty="0" err="1"/>
              <a:t>x</a:t>
            </a:r>
            <a:r>
              <a:rPr lang="en-US" sz="2400" b="1" dirty="0" err="1"/>
              <a:t>X</a:t>
            </a:r>
            <a:r>
              <a:rPr lang="en-US" sz="2400" b="1" dirty="0"/>
              <a:t> + </a:t>
            </a:r>
            <a:r>
              <a:rPr lang="en-US" sz="2400" b="1" dirty="0" err="1"/>
              <a:t>P</a:t>
            </a:r>
            <a:r>
              <a:rPr lang="en-US" sz="2400" b="1" baseline="-25000" dirty="0" err="1"/>
              <a:t>y</a:t>
            </a:r>
            <a:r>
              <a:rPr lang="en-US" sz="2400" b="1" dirty="0" err="1"/>
              <a:t>Y</a:t>
            </a:r>
            <a:r>
              <a:rPr lang="en-US" sz="2400" b="1" dirty="0"/>
              <a:t> </a:t>
            </a:r>
          </a:p>
        </p:txBody>
      </p:sp>
      <p:graphicFrame>
        <p:nvGraphicFramePr>
          <p:cNvPr id="5130" name="Object 10"/>
          <p:cNvGraphicFramePr>
            <a:graphicFrameLocks noChangeAspect="1"/>
          </p:cNvGraphicFramePr>
          <p:nvPr/>
        </p:nvGraphicFramePr>
        <p:xfrm>
          <a:off x="-4343400" y="4953000"/>
          <a:ext cx="16917988" cy="944563"/>
        </p:xfrm>
        <a:graphic>
          <a:graphicData uri="http://schemas.openxmlformats.org/presentationml/2006/ole">
            <mc:AlternateContent xmlns:mc="http://schemas.openxmlformats.org/markup-compatibility/2006">
              <mc:Choice xmlns:v="urn:schemas-microsoft-com:vml" Requires="v">
                <p:oleObj spid="_x0000_s5132" name="Document" r:id="rId4" imgW="5484673" imgH="305472" progId="Word.Document.8">
                  <p:embed/>
                </p:oleObj>
              </mc:Choice>
              <mc:Fallback>
                <p:oleObj name="Document" r:id="rId4" imgW="5484673" imgH="305472" progId="Word.Document.8">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953000"/>
                        <a:ext cx="16917988"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WordArt 11"/>
          <p:cNvSpPr>
            <a:spLocks noChangeArrowheads="1" noChangeShapeType="1" noTextEdit="1"/>
          </p:cNvSpPr>
          <p:nvPr/>
        </p:nvSpPr>
        <p:spPr bwMode="auto">
          <a:xfrm>
            <a:off x="609600" y="333375"/>
            <a:ext cx="6400800" cy="1319213"/>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chemeClr val="hlink"/>
                </a:solidFill>
                <a:effectLst>
                  <a:outerShdw dist="45791" dir="2021404" algn="ctr" rotWithShape="0">
                    <a:srgbClr val="C0C0C0"/>
                  </a:outerShdw>
                </a:effectLst>
                <a:latin typeface="Times New Roman"/>
                <a:cs typeface="Times New Roman"/>
              </a:rPr>
              <a:t>2. Ο </a:t>
            </a:r>
            <a:r>
              <a:rPr lang="el-GR" sz="3600" kern="10" dirty="0">
                <a:ln w="9525">
                  <a:noFill/>
                  <a:round/>
                  <a:headEnd/>
                  <a:tailEnd/>
                </a:ln>
                <a:solidFill>
                  <a:schemeClr val="hlink"/>
                </a:solidFill>
                <a:effectLst>
                  <a:outerShdw dist="45791" dir="2021404" algn="ctr" rotWithShape="0">
                    <a:srgbClr val="C0C0C0"/>
                  </a:outerShdw>
                </a:effectLst>
                <a:latin typeface="Times New Roman"/>
                <a:cs typeface="Times New Roman"/>
              </a:rPr>
              <a:t>εισοδηματικός </a:t>
            </a:r>
            <a:r>
              <a:rPr lang="el-GR" sz="3600" kern="10" dirty="0" smtClean="0">
                <a:ln w="9525">
                  <a:noFill/>
                  <a:round/>
                  <a:headEnd/>
                  <a:tailEnd/>
                </a:ln>
                <a:solidFill>
                  <a:schemeClr val="hlink"/>
                </a:solidFill>
                <a:effectLst>
                  <a:outerShdw dist="45791" dir="2021404" algn="ctr" rotWithShape="0">
                    <a:srgbClr val="C0C0C0"/>
                  </a:outerShdw>
                </a:effectLst>
                <a:latin typeface="Times New Roman"/>
                <a:cs typeface="Times New Roman"/>
              </a:rPr>
              <a:t>περιορισμός</a:t>
            </a:r>
            <a:endParaRPr lang="en-US" sz="3600" kern="10" dirty="0">
              <a:ln w="9525">
                <a:noFill/>
                <a:round/>
                <a:headEnd/>
                <a:tailEnd/>
              </a:ln>
              <a:solidFill>
                <a:schemeClr val="hlink"/>
              </a:solidFill>
              <a:effectLst>
                <a:outerShdw dist="45791" dir="2021404" algn="ctr" rotWithShape="0">
                  <a:srgbClr val="C0C0C0"/>
                </a:outerShdw>
              </a:effectLst>
              <a:latin typeface="Times New Roman"/>
              <a:cs typeface="Times New Roman"/>
            </a:endParaRPr>
          </a:p>
        </p:txBody>
      </p:sp>
      <p:sp>
        <p:nvSpPr>
          <p:cNvPr id="5133" name="Text Box 13"/>
          <p:cNvSpPr txBox="1">
            <a:spLocks noChangeArrowheads="1"/>
          </p:cNvSpPr>
          <p:nvPr/>
        </p:nvSpPr>
        <p:spPr bwMode="auto">
          <a:xfrm>
            <a:off x="609600" y="1757363"/>
            <a:ext cx="8174038" cy="457200"/>
          </a:xfrm>
          <a:prstGeom prst="rect">
            <a:avLst/>
          </a:prstGeom>
          <a:noFill/>
          <a:ln w="9525">
            <a:noFill/>
            <a:miter lim="800000"/>
            <a:headEnd/>
            <a:tailEnd/>
          </a:ln>
          <a:effectLst/>
        </p:spPr>
        <p:txBody>
          <a:bodyPr wrap="none">
            <a:spAutoFit/>
          </a:bodyPr>
          <a:lstStyle/>
          <a:p>
            <a:r>
              <a:rPr lang="el-GR" sz="2400" dirty="0"/>
              <a:t>Υποθέστε ότι δύο μόνο αγαθά είναι διαθέσιμα: το Χ και το Υ</a:t>
            </a:r>
            <a:endParaRPr lang="en-US" sz="2400" dirty="0"/>
          </a:p>
        </p:txBody>
      </p:sp>
      <p:sp>
        <p:nvSpPr>
          <p:cNvPr id="5134" name="Text Box 14"/>
          <p:cNvSpPr txBox="1">
            <a:spLocks noChangeArrowheads="1"/>
          </p:cNvSpPr>
          <p:nvPr/>
        </p:nvSpPr>
        <p:spPr bwMode="auto">
          <a:xfrm>
            <a:off x="755576" y="3933056"/>
            <a:ext cx="7848872" cy="701675"/>
          </a:xfrm>
          <a:prstGeom prst="rect">
            <a:avLst/>
          </a:prstGeom>
          <a:noFill/>
          <a:ln w="9525">
            <a:noFill/>
            <a:miter lim="800000"/>
            <a:headEnd/>
            <a:tailEnd/>
          </a:ln>
          <a:effectLst/>
        </p:spPr>
        <p:txBody>
          <a:bodyPr wrap="square">
            <a:spAutoFit/>
          </a:bodyPr>
          <a:lstStyle/>
          <a:p>
            <a:r>
              <a:rPr lang="el-GR" sz="2000" b="1" dirty="0"/>
              <a:t>Το καλάθι </a:t>
            </a:r>
            <a:r>
              <a:rPr lang="el-GR" sz="2000" b="1" dirty="0" smtClean="0"/>
              <a:t>των αγαθών Χ και Υ είναι </a:t>
            </a:r>
            <a:r>
              <a:rPr lang="el-GR" sz="2000" b="1" dirty="0"/>
              <a:t>οικονομικά εφικτό, αν η συνολική δαπάνη δεν υπερβαίνει το συνολικό εισόδημα</a:t>
            </a:r>
            <a:r>
              <a:rPr lang="en-GB" sz="2000" b="1" dirty="0"/>
              <a:t>:</a:t>
            </a:r>
            <a:endParaRPr lang="en-US" sz="2000" b="1" dirty="0"/>
          </a:p>
        </p:txBody>
      </p:sp>
      <p:sp>
        <p:nvSpPr>
          <p:cNvPr id="5135" name="Text Box 15"/>
          <p:cNvSpPr txBox="1">
            <a:spLocks noChangeArrowheads="1"/>
          </p:cNvSpPr>
          <p:nvPr/>
        </p:nvSpPr>
        <p:spPr bwMode="auto">
          <a:xfrm>
            <a:off x="2987824" y="5013176"/>
            <a:ext cx="2696572" cy="584775"/>
          </a:xfrm>
          <a:prstGeom prst="rect">
            <a:avLst/>
          </a:prstGeom>
          <a:noFill/>
          <a:ln w="9525">
            <a:noFill/>
            <a:miter lim="800000"/>
            <a:headEnd/>
            <a:tailEnd/>
          </a:ln>
          <a:effectLst/>
        </p:spPr>
        <p:txBody>
          <a:bodyPr wrap="none">
            <a:spAutoFit/>
          </a:bodyPr>
          <a:lstStyle/>
          <a:p>
            <a:r>
              <a:rPr lang="en-GB" sz="3200" b="1" dirty="0"/>
              <a:t>P</a:t>
            </a:r>
            <a:r>
              <a:rPr lang="en-GB" sz="3200" b="1" baseline="-25000" dirty="0"/>
              <a:t>X</a:t>
            </a:r>
            <a:r>
              <a:rPr lang="en-GB" sz="3200" b="1" dirty="0"/>
              <a:t>X + P</a:t>
            </a:r>
            <a:r>
              <a:rPr lang="en-GB" sz="3200" b="1" baseline="-25000" dirty="0"/>
              <a:t>Y</a:t>
            </a:r>
            <a:r>
              <a:rPr lang="en-GB" sz="3200" b="1" dirty="0"/>
              <a:t>Y ≤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33" grpId="0"/>
      <p:bldP spid="5134" grpId="0"/>
      <p:bldP spid="51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F7F2C84E-0E0E-4874-8AA7-DBE2CD7A7CCA}" type="slidenum">
              <a:rPr lang="en-US"/>
              <a:pPr/>
              <a:t>7</a:t>
            </a:fld>
            <a:endParaRPr lang="en-US"/>
          </a:p>
        </p:txBody>
      </p:sp>
      <p:graphicFrame>
        <p:nvGraphicFramePr>
          <p:cNvPr id="6146" name="Object 2"/>
          <p:cNvGraphicFramePr>
            <a:graphicFrameLocks noChangeAspect="1"/>
          </p:cNvGraphicFramePr>
          <p:nvPr/>
        </p:nvGraphicFramePr>
        <p:xfrm>
          <a:off x="1377950" y="1601788"/>
          <a:ext cx="5837238" cy="647700"/>
        </p:xfrm>
        <a:graphic>
          <a:graphicData uri="http://schemas.openxmlformats.org/presentationml/2006/ole">
            <mc:AlternateContent xmlns:mc="http://schemas.openxmlformats.org/markup-compatibility/2006">
              <mc:Choice xmlns:v="urn:schemas-microsoft-com:vml" Requires="v">
                <p:oleObj spid="_x0000_s6155" name="Document" r:id="rId4" imgW="5486400" imgH="612720" progId="Word.Document.8">
                  <p:embed/>
                </p:oleObj>
              </mc:Choice>
              <mc:Fallback>
                <p:oleObj name="Document" r:id="rId4" imgW="5486400" imgH="6127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7950" y="1601788"/>
                        <a:ext cx="5837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1377950" y="3506788"/>
          <a:ext cx="5349875" cy="587375"/>
        </p:xfrm>
        <a:graphic>
          <a:graphicData uri="http://schemas.openxmlformats.org/presentationml/2006/ole">
            <mc:AlternateContent xmlns:mc="http://schemas.openxmlformats.org/markup-compatibility/2006">
              <mc:Choice xmlns:v="urn:schemas-microsoft-com:vml" Requires="v">
                <p:oleObj spid="_x0000_s6156" name="Document" r:id="rId7" imgW="5486400" imgH="612720" progId="Word.Document.8">
                  <p:embed/>
                </p:oleObj>
              </mc:Choice>
              <mc:Fallback>
                <p:oleObj name="Document" r:id="rId7" imgW="5486400" imgH="61272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7950" y="3506788"/>
                        <a:ext cx="53498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2339752" y="5445224"/>
          <a:ext cx="4810472" cy="306388"/>
        </p:xfrm>
        <a:graphic>
          <a:graphicData uri="http://schemas.openxmlformats.org/presentationml/2006/ole">
            <mc:AlternateContent xmlns:mc="http://schemas.openxmlformats.org/markup-compatibility/2006">
              <mc:Choice xmlns:v="urn:schemas-microsoft-com:vml" Requires="v">
                <p:oleObj spid="_x0000_s6157" name="Document" r:id="rId9" imgW="5486400" imgH="306720" progId="Word.Document.8">
                  <p:embed/>
                </p:oleObj>
              </mc:Choice>
              <mc:Fallback>
                <p:oleObj name="Document" r:id="rId9" imgW="5486400" imgH="306720" progId="Word.Document.8">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752" y="5445224"/>
                        <a:ext cx="4810472"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2339752" y="5805264"/>
          <a:ext cx="5419725" cy="296862"/>
        </p:xfrm>
        <a:graphic>
          <a:graphicData uri="http://schemas.openxmlformats.org/presentationml/2006/ole">
            <mc:AlternateContent xmlns:mc="http://schemas.openxmlformats.org/markup-compatibility/2006">
              <mc:Choice xmlns:v="urn:schemas-microsoft-com:vml" Requires="v">
                <p:oleObj spid="_x0000_s6158" name="Document" r:id="rId12" imgW="5484673" imgH="305832" progId="Word.Document.8">
                  <p:embed/>
                </p:oleObj>
              </mc:Choice>
              <mc:Fallback>
                <p:oleObj name="Document" r:id="rId12" imgW="5484673" imgH="305832" progId="Word.Document.8">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9752" y="5805264"/>
                        <a:ext cx="541972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Text Box 8"/>
          <p:cNvSpPr txBox="1">
            <a:spLocks noChangeArrowheads="1"/>
          </p:cNvSpPr>
          <p:nvPr/>
        </p:nvSpPr>
        <p:spPr bwMode="auto">
          <a:xfrm>
            <a:off x="852488" y="4653136"/>
            <a:ext cx="8291512" cy="830997"/>
          </a:xfrm>
          <a:prstGeom prst="rect">
            <a:avLst/>
          </a:prstGeom>
          <a:noFill/>
          <a:ln w="9525">
            <a:noFill/>
            <a:miter lim="800000"/>
            <a:headEnd/>
            <a:tailEnd/>
          </a:ln>
          <a:effectLst/>
        </p:spPr>
        <p:txBody>
          <a:bodyPr wrap="square">
            <a:spAutoFit/>
          </a:bodyPr>
          <a:lstStyle/>
          <a:p>
            <a:r>
              <a:rPr lang="el-GR" sz="2400" dirty="0" smtClean="0"/>
              <a:t>Το </a:t>
            </a:r>
            <a:r>
              <a:rPr lang="el-GR" sz="2400" dirty="0"/>
              <a:t>σύνολο των καλαθιών που </a:t>
            </a:r>
            <a:r>
              <a:rPr lang="el-GR" sz="2400" dirty="0" smtClean="0"/>
              <a:t>ο καταναλωτής μπορεί να αγοράσει όταν ξοδεύει όλο του το εισόδημα</a:t>
            </a:r>
            <a:r>
              <a:rPr lang="en-US" sz="2400" dirty="0" smtClean="0"/>
              <a:t>:</a:t>
            </a:r>
            <a:endParaRPr lang="en-US" sz="2400" dirty="0"/>
          </a:p>
        </p:txBody>
      </p:sp>
      <p:sp>
        <p:nvSpPr>
          <p:cNvPr id="6153" name="Rectangle 9"/>
          <p:cNvSpPr>
            <a:spLocks noChangeArrowheads="1"/>
          </p:cNvSpPr>
          <p:nvPr/>
        </p:nvSpPr>
        <p:spPr bwMode="auto">
          <a:xfrm>
            <a:off x="539552" y="2780928"/>
            <a:ext cx="4357283" cy="461665"/>
          </a:xfrm>
          <a:prstGeom prst="rect">
            <a:avLst/>
          </a:prstGeom>
          <a:noFill/>
          <a:ln w="9525">
            <a:noFill/>
            <a:miter lim="800000"/>
            <a:headEnd/>
            <a:tailEnd/>
          </a:ln>
          <a:effectLst/>
        </p:spPr>
        <p:txBody>
          <a:bodyPr wrap="none">
            <a:spAutoFit/>
          </a:bodyPr>
          <a:lstStyle/>
          <a:p>
            <a:r>
              <a:rPr lang="el-GR" sz="2400" b="1" dirty="0" smtClean="0"/>
              <a:t>Ο εισοδηματικός περιορισμός: </a:t>
            </a:r>
            <a:endParaRPr lang="en-US" sz="2400" b="1" dirty="0"/>
          </a:p>
        </p:txBody>
      </p:sp>
      <p:sp>
        <p:nvSpPr>
          <p:cNvPr id="6154" name="Rectangle 10"/>
          <p:cNvSpPr>
            <a:spLocks noChangeArrowheads="1"/>
          </p:cNvSpPr>
          <p:nvPr/>
        </p:nvSpPr>
        <p:spPr bwMode="auto">
          <a:xfrm>
            <a:off x="539552" y="4293096"/>
            <a:ext cx="6408738" cy="461665"/>
          </a:xfrm>
          <a:prstGeom prst="rect">
            <a:avLst/>
          </a:prstGeom>
          <a:noFill/>
          <a:ln w="9525">
            <a:noFill/>
            <a:miter lim="800000"/>
            <a:headEnd/>
            <a:tailEnd/>
          </a:ln>
          <a:effectLst/>
        </p:spPr>
        <p:txBody>
          <a:bodyPr>
            <a:spAutoFit/>
          </a:bodyPr>
          <a:lstStyle/>
          <a:p>
            <a:r>
              <a:rPr lang="el-GR" sz="2400" b="1" dirty="0" smtClean="0"/>
              <a:t>Η γραμμή </a:t>
            </a:r>
            <a:r>
              <a:rPr lang="el-GR" sz="2400" b="1" dirty="0"/>
              <a:t>εισοδηματικού </a:t>
            </a:r>
            <a:r>
              <a:rPr lang="el-GR" sz="2400" b="1" dirty="0" smtClean="0"/>
              <a:t>περιορισμού</a:t>
            </a:r>
            <a:endParaRPr lang="en-US" sz="2400" b="1" dirty="0"/>
          </a:p>
        </p:txBody>
      </p:sp>
      <p:sp>
        <p:nvSpPr>
          <p:cNvPr id="6155" name="Text Box 11"/>
          <p:cNvSpPr txBox="1">
            <a:spLocks noChangeArrowheads="1"/>
          </p:cNvSpPr>
          <p:nvPr/>
        </p:nvSpPr>
        <p:spPr bwMode="auto">
          <a:xfrm>
            <a:off x="467544" y="1628800"/>
            <a:ext cx="6048672" cy="461665"/>
          </a:xfrm>
          <a:prstGeom prst="rect">
            <a:avLst/>
          </a:prstGeom>
          <a:noFill/>
          <a:ln w="9525">
            <a:noFill/>
            <a:miter lim="800000"/>
            <a:headEnd/>
            <a:tailEnd/>
          </a:ln>
          <a:effectLst/>
        </p:spPr>
        <p:txBody>
          <a:bodyPr wrap="square">
            <a:spAutoFit/>
          </a:bodyPr>
          <a:lstStyle/>
          <a:p>
            <a:pPr>
              <a:spcBef>
                <a:spcPct val="50000"/>
              </a:spcBef>
            </a:pPr>
            <a:r>
              <a:rPr lang="el-GR" sz="2400" b="1" dirty="0" smtClean="0"/>
              <a:t>Το σύνολο των δυνατών προϋπολογισμών: </a:t>
            </a:r>
            <a:endParaRPr lang="en-US" sz="2400" dirty="0"/>
          </a:p>
        </p:txBody>
      </p:sp>
      <p:sp>
        <p:nvSpPr>
          <p:cNvPr id="6156" name="WordArt 12"/>
          <p:cNvSpPr>
            <a:spLocks noChangeArrowheads="1" noChangeShapeType="1" noTextEdit="1"/>
          </p:cNvSpPr>
          <p:nvPr/>
        </p:nvSpPr>
        <p:spPr bwMode="auto">
          <a:xfrm>
            <a:off x="611560" y="548680"/>
            <a:ext cx="3744788" cy="821779"/>
          </a:xfrm>
          <a:prstGeom prst="rect">
            <a:avLst/>
          </a:prstGeom>
        </p:spPr>
        <p:txBody>
          <a:bodyPr wrap="none" fromWordArt="1">
            <a:prstTxWarp prst="textPlain">
              <a:avLst>
                <a:gd name="adj" fmla="val 50000"/>
              </a:avLst>
            </a:prstTxWarp>
          </a:bodyPr>
          <a:lstStyle/>
          <a:p>
            <a:pPr algn="ctr"/>
            <a:r>
              <a:rPr lang="el-GR" sz="3600" kern="10" dirty="0" smtClean="0">
                <a:ln w="9525">
                  <a:noFill/>
                  <a:round/>
                  <a:headEnd/>
                  <a:tailEnd/>
                </a:ln>
                <a:solidFill>
                  <a:srgbClr val="336699"/>
                </a:solidFill>
                <a:effectLst>
                  <a:outerShdw dist="45791" dir="2021404" algn="ctr" rotWithShape="0">
                    <a:srgbClr val="C0C0C0"/>
                  </a:outerShdw>
                </a:effectLst>
                <a:latin typeface="Arial Unicode MS"/>
                <a:ea typeface="Arial Unicode MS"/>
                <a:cs typeface="Arial Unicode MS"/>
              </a:rPr>
              <a:t>Βασικοί Ορισμοί: </a:t>
            </a:r>
            <a:endParaRPr lang="en-US" sz="3600" kern="10" dirty="0">
              <a:ln w="9525">
                <a:noFill/>
                <a:round/>
                <a:headEnd/>
                <a:tailEnd/>
              </a:ln>
              <a:solidFill>
                <a:srgbClr val="336699"/>
              </a:solidFill>
              <a:effectLst>
                <a:outerShdw dist="45791" dir="2021404" algn="ctr" rotWithShape="0">
                  <a:srgbClr val="C0C0C0"/>
                </a:outerShdw>
              </a:effectLst>
              <a:latin typeface="Arial Unicode MS"/>
              <a:ea typeface="Arial Unicode MS"/>
              <a:cs typeface="Arial Unicode MS"/>
            </a:endParaRPr>
          </a:p>
        </p:txBody>
      </p:sp>
      <p:sp>
        <p:nvSpPr>
          <p:cNvPr id="13" name="Rectangle 12"/>
          <p:cNvSpPr/>
          <p:nvPr/>
        </p:nvSpPr>
        <p:spPr>
          <a:xfrm>
            <a:off x="899592" y="1916832"/>
            <a:ext cx="7416824" cy="830997"/>
          </a:xfrm>
          <a:prstGeom prst="rect">
            <a:avLst/>
          </a:prstGeom>
        </p:spPr>
        <p:txBody>
          <a:bodyPr wrap="square">
            <a:spAutoFit/>
          </a:bodyPr>
          <a:lstStyle/>
          <a:p>
            <a:r>
              <a:rPr lang="el-GR" sz="2400" dirty="0" smtClean="0"/>
              <a:t>Το σύνολο των καλαθιών που είναι οικονομικά (εισοδηματικά) εφικτά </a:t>
            </a:r>
            <a:endParaRPr lang="en-US" sz="2400" dirty="0"/>
          </a:p>
        </p:txBody>
      </p:sp>
      <p:sp>
        <p:nvSpPr>
          <p:cNvPr id="14" name="Rectangle 13"/>
          <p:cNvSpPr/>
          <p:nvPr/>
        </p:nvSpPr>
        <p:spPr>
          <a:xfrm>
            <a:off x="683568" y="3140968"/>
            <a:ext cx="7632848" cy="1200329"/>
          </a:xfrm>
          <a:prstGeom prst="rect">
            <a:avLst/>
          </a:prstGeom>
        </p:spPr>
        <p:txBody>
          <a:bodyPr wrap="square">
            <a:spAutoFit/>
          </a:bodyPr>
          <a:lstStyle/>
          <a:p>
            <a:r>
              <a:rPr lang="el-GR" sz="2400" dirty="0" smtClean="0"/>
              <a:t>Το σύνολο των καλαθιών που μπορεί να αγοράσει ο καταναλωτής με βάση τον περιορισμό από το δεδομένο του εισόδημα</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slide(fromBottom)">
                                      <p:cBhvr>
                                        <p:cTn id="7" dur="500"/>
                                        <p:tgtEl>
                                          <p:spTgt spid="61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5"/>
                                        </p:tgtEl>
                                        <p:attrNameLst>
                                          <p:attrName>style.visibility</p:attrName>
                                        </p:attrNameLst>
                                      </p:cBhvr>
                                      <p:to>
                                        <p:strVal val="visible"/>
                                      </p:to>
                                    </p:set>
                                    <p:animEffect transition="in" filter="dissolve">
                                      <p:cBhvr>
                                        <p:cTn id="12" dur="500"/>
                                        <p:tgtEl>
                                          <p:spTgt spid="615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153"/>
                                        </p:tgtEl>
                                        <p:attrNameLst>
                                          <p:attrName>style.visibility</p:attrName>
                                        </p:attrNameLst>
                                      </p:cBhvr>
                                      <p:to>
                                        <p:strVal val="visible"/>
                                      </p:to>
                                    </p:set>
                                    <p:animEffect transition="in" filter="dissolve">
                                      <p:cBhvr>
                                        <p:cTn id="21" dur="500"/>
                                        <p:tgtEl>
                                          <p:spTgt spid="615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154"/>
                                        </p:tgtEl>
                                        <p:attrNameLst>
                                          <p:attrName>style.visibility</p:attrName>
                                        </p:attrNameLst>
                                      </p:cBhvr>
                                      <p:to>
                                        <p:strVal val="visible"/>
                                      </p:to>
                                    </p:set>
                                    <p:animEffect transition="in" filter="dissolve">
                                      <p:cBhvr>
                                        <p:cTn id="30" dur="500"/>
                                        <p:tgtEl>
                                          <p:spTgt spid="615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61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autoUpdateAnimBg="0"/>
      <p:bldP spid="6154" grpId="0"/>
      <p:bldP spid="6155" grpId="0" autoUpdateAnimBg="0"/>
      <p:bldP spid="6156"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5CE4CAEB-9A9E-4127-9934-7B34A4308D3A}" type="slidenum">
              <a:rPr lang="en-US"/>
              <a:pPr/>
              <a:t>8</a:t>
            </a:fld>
            <a:endParaRPr lang="en-US"/>
          </a:p>
        </p:txBody>
      </p:sp>
      <p:graphicFrame>
        <p:nvGraphicFramePr>
          <p:cNvPr id="7170" name="Object 2"/>
          <p:cNvGraphicFramePr>
            <a:graphicFrameLocks noChangeAspect="1"/>
          </p:cNvGraphicFramePr>
          <p:nvPr/>
        </p:nvGraphicFramePr>
        <p:xfrm>
          <a:off x="2127250" y="1905000"/>
          <a:ext cx="6627813" cy="2573338"/>
        </p:xfrm>
        <a:graphic>
          <a:graphicData uri="http://schemas.openxmlformats.org/presentationml/2006/ole">
            <mc:AlternateContent xmlns:mc="http://schemas.openxmlformats.org/markup-compatibility/2006">
              <mc:Choice xmlns:v="urn:schemas-microsoft-com:vml" Requires="v">
                <p:oleObj spid="_x0000_s7179" name="Document" r:id="rId4" imgW="5477040" imgH="2133720" progId="Word.Document.8">
                  <p:embed/>
                </p:oleObj>
              </mc:Choice>
              <mc:Fallback>
                <p:oleObj name="Document" r:id="rId4" imgW="5477040" imgH="21337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0" y="1905000"/>
                        <a:ext cx="6627813"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2133600" y="4038600"/>
          <a:ext cx="5487988" cy="306388"/>
        </p:xfrm>
        <a:graphic>
          <a:graphicData uri="http://schemas.openxmlformats.org/presentationml/2006/ole">
            <mc:AlternateContent xmlns:mc="http://schemas.openxmlformats.org/markup-compatibility/2006">
              <mc:Choice xmlns:v="urn:schemas-microsoft-com:vml" Requires="v">
                <p:oleObj spid="_x0000_s7180" name="Document" r:id="rId7" imgW="5486400" imgH="306360" progId="Word.Document.8">
                  <p:embed/>
                </p:oleObj>
              </mc:Choice>
              <mc:Fallback>
                <p:oleObj name="Document" r:id="rId7" imgW="5486400" imgH="306360" progId="Word.Documen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038600"/>
                        <a:ext cx="54879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4876800" y="4038600"/>
          <a:ext cx="5487988" cy="306388"/>
        </p:xfrm>
        <a:graphic>
          <a:graphicData uri="http://schemas.openxmlformats.org/presentationml/2006/ole">
            <mc:AlternateContent xmlns:mc="http://schemas.openxmlformats.org/markup-compatibility/2006">
              <mc:Choice xmlns:v="urn:schemas-microsoft-com:vml" Requires="v">
                <p:oleObj spid="_x0000_s7181" name="Document" r:id="rId10" imgW="5486400" imgH="306360" progId="Word.Document.8">
                  <p:embed/>
                </p:oleObj>
              </mc:Choice>
              <mc:Fallback>
                <p:oleObj name="Document" r:id="rId10" imgW="5486400" imgH="306360" progId="Word.Document.8">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038600"/>
                        <a:ext cx="54879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3424238" y="4721225"/>
          <a:ext cx="2947962" cy="304800"/>
        </p:xfrm>
        <a:graphic>
          <a:graphicData uri="http://schemas.openxmlformats.org/presentationml/2006/ole">
            <mc:AlternateContent xmlns:mc="http://schemas.openxmlformats.org/markup-compatibility/2006">
              <mc:Choice xmlns:v="urn:schemas-microsoft-com:vml" Requires="v">
                <p:oleObj spid="_x0000_s7182" name="Document" r:id="rId12" imgW="5606280" imgH="316080" progId="Word.Document.8">
                  <p:embed/>
                </p:oleObj>
              </mc:Choice>
              <mc:Fallback>
                <p:oleObj name="Document" r:id="rId12" imgW="5606280" imgH="316080" progId="Word.Document.8">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4238" y="4721225"/>
                        <a:ext cx="2947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6" name="Text Box 18"/>
          <p:cNvSpPr txBox="1">
            <a:spLocks noChangeArrowheads="1"/>
          </p:cNvSpPr>
          <p:nvPr/>
        </p:nvSpPr>
        <p:spPr bwMode="auto">
          <a:xfrm>
            <a:off x="990600" y="1905000"/>
            <a:ext cx="7467600" cy="2492990"/>
          </a:xfrm>
          <a:prstGeom prst="rect">
            <a:avLst/>
          </a:prstGeom>
          <a:noFill/>
          <a:ln w="9525">
            <a:noFill/>
            <a:miter lim="800000"/>
            <a:headEnd/>
            <a:tailEnd/>
          </a:ln>
          <a:effectLst/>
        </p:spPr>
        <p:txBody>
          <a:bodyPr>
            <a:spAutoFit/>
          </a:bodyPr>
          <a:lstStyle/>
          <a:p>
            <a:r>
              <a:rPr lang="el-GR" sz="2400" dirty="0"/>
              <a:t>Υπάρχουν δύο αγαθά: το Χ και το </a:t>
            </a:r>
            <a:r>
              <a:rPr lang="en-US" sz="2400" dirty="0"/>
              <a:t>Y</a:t>
            </a:r>
          </a:p>
          <a:p>
            <a:endParaRPr lang="en-US" sz="2400" dirty="0"/>
          </a:p>
          <a:p>
            <a:pPr lvl="2"/>
            <a:r>
              <a:rPr lang="en-US" sz="2400" dirty="0"/>
              <a:t>I = 10</a:t>
            </a:r>
            <a:r>
              <a:rPr lang="el-GR" sz="2400" dirty="0"/>
              <a:t> </a:t>
            </a:r>
            <a:r>
              <a:rPr lang="el-GR" sz="2400" dirty="0" smtClean="0"/>
              <a:t>ευρώ</a:t>
            </a:r>
            <a:r>
              <a:rPr lang="el-GR" dirty="0" smtClean="0"/>
              <a:t> </a:t>
            </a:r>
            <a:endParaRPr lang="en-US" sz="2400" dirty="0"/>
          </a:p>
          <a:p>
            <a:pPr lvl="2"/>
            <a:r>
              <a:rPr lang="en-US" sz="2400" dirty="0" err="1"/>
              <a:t>P</a:t>
            </a:r>
            <a:r>
              <a:rPr lang="en-US" sz="2400" baseline="-25000" dirty="0" err="1"/>
              <a:t>x</a:t>
            </a:r>
            <a:r>
              <a:rPr lang="en-US" sz="2400" dirty="0"/>
              <a:t> = 1</a:t>
            </a:r>
            <a:r>
              <a:rPr lang="el-GR" sz="2400" dirty="0"/>
              <a:t> </a:t>
            </a:r>
            <a:r>
              <a:rPr lang="el-GR" sz="2400" dirty="0" smtClean="0"/>
              <a:t>ευρώ</a:t>
            </a:r>
            <a:r>
              <a:rPr lang="el-GR" dirty="0" smtClean="0"/>
              <a:t> </a:t>
            </a:r>
            <a:endParaRPr lang="en-US" sz="2400" dirty="0"/>
          </a:p>
          <a:p>
            <a:pPr lvl="2"/>
            <a:r>
              <a:rPr lang="en-US" sz="2400" dirty="0" err="1"/>
              <a:t>P</a:t>
            </a:r>
            <a:r>
              <a:rPr lang="en-US" sz="2400" baseline="-25000" dirty="0" err="1"/>
              <a:t>y</a:t>
            </a:r>
            <a:r>
              <a:rPr lang="en-US" sz="2400" dirty="0"/>
              <a:t> = 2</a:t>
            </a:r>
            <a:r>
              <a:rPr lang="el-GR" sz="2400" dirty="0"/>
              <a:t> </a:t>
            </a:r>
            <a:r>
              <a:rPr lang="el-GR" sz="2400" dirty="0" smtClean="0"/>
              <a:t>ευρώ </a:t>
            </a:r>
            <a:endParaRPr lang="en-US" sz="2400" dirty="0"/>
          </a:p>
          <a:p>
            <a:pPr>
              <a:spcBef>
                <a:spcPct val="50000"/>
              </a:spcBef>
            </a:pPr>
            <a:endParaRPr lang="en-US" sz="2400" dirty="0"/>
          </a:p>
        </p:txBody>
      </p:sp>
      <p:sp>
        <p:nvSpPr>
          <p:cNvPr id="7187" name="Text Box 19"/>
          <p:cNvSpPr txBox="1">
            <a:spLocks noChangeArrowheads="1"/>
          </p:cNvSpPr>
          <p:nvPr/>
        </p:nvSpPr>
        <p:spPr bwMode="auto">
          <a:xfrm>
            <a:off x="251521" y="4077073"/>
            <a:ext cx="6408712" cy="461665"/>
          </a:xfrm>
          <a:prstGeom prst="rect">
            <a:avLst/>
          </a:prstGeom>
          <a:noFill/>
          <a:ln w="9525">
            <a:noFill/>
            <a:miter lim="800000"/>
            <a:headEnd/>
            <a:tailEnd/>
          </a:ln>
          <a:effectLst/>
        </p:spPr>
        <p:txBody>
          <a:bodyPr wrap="square">
            <a:spAutoFit/>
          </a:bodyPr>
          <a:lstStyle/>
          <a:p>
            <a:r>
              <a:rPr lang="el-GR" sz="2400" dirty="0"/>
              <a:t>Γραμμή εισοδηματικού περιορισμού</a:t>
            </a:r>
            <a:r>
              <a:rPr lang="en-US" sz="2400" dirty="0"/>
              <a:t>: </a:t>
            </a:r>
            <a:r>
              <a:rPr lang="en-US" sz="2400" dirty="0" smtClean="0"/>
              <a:t> </a:t>
            </a:r>
            <a:r>
              <a:rPr lang="en-US" sz="2400" dirty="0"/>
              <a:t>1X + </a:t>
            </a:r>
            <a:r>
              <a:rPr lang="en-US" sz="2400" dirty="0" smtClean="0"/>
              <a:t>2Y</a:t>
            </a:r>
            <a:endParaRPr lang="en-US" sz="2400" dirty="0"/>
          </a:p>
        </p:txBody>
      </p:sp>
      <p:sp>
        <p:nvSpPr>
          <p:cNvPr id="7188" name="Text Box 20"/>
          <p:cNvSpPr txBox="1">
            <a:spLocks noChangeArrowheads="1"/>
          </p:cNvSpPr>
          <p:nvPr/>
        </p:nvSpPr>
        <p:spPr bwMode="auto">
          <a:xfrm>
            <a:off x="6588224" y="4098052"/>
            <a:ext cx="2016224" cy="457200"/>
          </a:xfrm>
          <a:prstGeom prst="rect">
            <a:avLst/>
          </a:prstGeom>
          <a:noFill/>
          <a:ln w="9525">
            <a:noFill/>
            <a:miter lim="800000"/>
            <a:headEnd/>
            <a:tailEnd/>
          </a:ln>
          <a:effectLst/>
        </p:spPr>
        <p:txBody>
          <a:bodyPr wrap="square">
            <a:spAutoFit/>
          </a:bodyPr>
          <a:lstStyle/>
          <a:p>
            <a:pPr>
              <a:spcBef>
                <a:spcPct val="50000"/>
              </a:spcBef>
            </a:pPr>
            <a:r>
              <a:rPr lang="en-US" sz="2400" dirty="0"/>
              <a:t>= 10   …BL</a:t>
            </a:r>
            <a:r>
              <a:rPr lang="en-US" sz="2400" baseline="-25000" dirty="0"/>
              <a:t>1</a:t>
            </a:r>
          </a:p>
        </p:txBody>
      </p:sp>
      <p:sp>
        <p:nvSpPr>
          <p:cNvPr id="7189" name="Text Box 21"/>
          <p:cNvSpPr txBox="1">
            <a:spLocks noChangeArrowheads="1"/>
          </p:cNvSpPr>
          <p:nvPr/>
        </p:nvSpPr>
        <p:spPr bwMode="auto">
          <a:xfrm>
            <a:off x="2771800" y="4653136"/>
            <a:ext cx="3276600" cy="457200"/>
          </a:xfrm>
          <a:prstGeom prst="rect">
            <a:avLst/>
          </a:prstGeom>
          <a:noFill/>
          <a:ln w="9525">
            <a:noFill/>
            <a:miter lim="800000"/>
            <a:headEnd/>
            <a:tailEnd/>
          </a:ln>
          <a:effectLst/>
        </p:spPr>
        <p:txBody>
          <a:bodyPr>
            <a:spAutoFit/>
          </a:bodyPr>
          <a:lstStyle/>
          <a:p>
            <a:pPr>
              <a:spcBef>
                <a:spcPct val="50000"/>
              </a:spcBef>
            </a:pPr>
            <a:r>
              <a:rPr lang="el-GR" sz="2400" dirty="0" smtClean="0"/>
              <a:t>ή </a:t>
            </a:r>
            <a:r>
              <a:rPr lang="en-US" sz="2400" dirty="0" smtClean="0"/>
              <a:t>…   Y </a:t>
            </a:r>
            <a:r>
              <a:rPr lang="en-US" sz="2400" dirty="0"/>
              <a:t>= 5 – X/2</a:t>
            </a:r>
          </a:p>
        </p:txBody>
      </p:sp>
      <p:sp>
        <p:nvSpPr>
          <p:cNvPr id="7191" name="Text Box 23"/>
          <p:cNvSpPr txBox="1">
            <a:spLocks noChangeArrowheads="1"/>
          </p:cNvSpPr>
          <p:nvPr/>
        </p:nvSpPr>
        <p:spPr bwMode="auto">
          <a:xfrm>
            <a:off x="914400" y="609600"/>
            <a:ext cx="7543800" cy="457200"/>
          </a:xfrm>
          <a:prstGeom prst="rect">
            <a:avLst/>
          </a:prstGeom>
          <a:noFill/>
          <a:ln w="9525">
            <a:noFill/>
            <a:miter lim="800000"/>
            <a:headEnd/>
            <a:tailEnd/>
          </a:ln>
          <a:effectLst/>
        </p:spPr>
        <p:txBody>
          <a:bodyPr>
            <a:spAutoFit/>
          </a:bodyPr>
          <a:lstStyle/>
          <a:p>
            <a:r>
              <a:rPr lang="el-GR" sz="2400" u="sng" dirty="0">
                <a:solidFill>
                  <a:srgbClr val="FFB016"/>
                </a:solidFill>
              </a:rPr>
              <a:t>Παράδειγμα</a:t>
            </a:r>
            <a:r>
              <a:rPr lang="el-GR" sz="2400" u="sng" dirty="0" smtClean="0">
                <a:solidFill>
                  <a:srgbClr val="FFB016"/>
                </a:solidFill>
              </a:rPr>
              <a:t>: ενός Εισοδηματικού Περιορισμού</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autoUpdateAnimBg="0"/>
      <p:bldP spid="7188" grpId="0" autoUpdateAnimBg="0"/>
      <p:bldP spid="718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7BA33C7B-F21B-413F-81C8-6C304516812F}" type="slidenum">
              <a:rPr lang="en-US"/>
              <a:pPr/>
              <a:t>9</a:t>
            </a:fld>
            <a:endParaRPr lang="en-US"/>
          </a:p>
        </p:txBody>
      </p:sp>
      <p:sp>
        <p:nvSpPr>
          <p:cNvPr id="8194" name="Line 2"/>
          <p:cNvSpPr>
            <a:spLocks noChangeShapeType="1"/>
          </p:cNvSpPr>
          <p:nvPr/>
        </p:nvSpPr>
        <p:spPr bwMode="auto">
          <a:xfrm>
            <a:off x="1295400" y="6299875"/>
            <a:ext cx="58674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8195" name="Line 3"/>
          <p:cNvSpPr>
            <a:spLocks noChangeShapeType="1"/>
          </p:cNvSpPr>
          <p:nvPr/>
        </p:nvSpPr>
        <p:spPr bwMode="auto">
          <a:xfrm flipH="1" flipV="1">
            <a:off x="1259632" y="2204863"/>
            <a:ext cx="35768" cy="4187999"/>
          </a:xfrm>
          <a:prstGeom prst="line">
            <a:avLst/>
          </a:prstGeom>
          <a:noFill/>
          <a:ln w="57150">
            <a:solidFill>
              <a:schemeClr val="tx1"/>
            </a:solidFill>
            <a:round/>
            <a:headEnd/>
            <a:tailEnd type="triangle" w="med" len="med"/>
          </a:ln>
          <a:effectLst/>
        </p:spPr>
        <p:txBody>
          <a:bodyPr wrap="none" anchor="ctr"/>
          <a:lstStyle/>
          <a:p>
            <a:endParaRPr lang="en-US"/>
          </a:p>
        </p:txBody>
      </p:sp>
      <p:sp>
        <p:nvSpPr>
          <p:cNvPr id="8196" name="Text Box 4"/>
          <p:cNvSpPr txBox="1">
            <a:spLocks noChangeArrowheads="1"/>
          </p:cNvSpPr>
          <p:nvPr/>
        </p:nvSpPr>
        <p:spPr bwMode="auto">
          <a:xfrm>
            <a:off x="5715000" y="6313488"/>
            <a:ext cx="1376363" cy="457200"/>
          </a:xfrm>
          <a:prstGeom prst="rect">
            <a:avLst/>
          </a:prstGeom>
          <a:noFill/>
          <a:ln w="9525">
            <a:noFill/>
            <a:miter lim="800000"/>
            <a:headEnd/>
            <a:tailEnd/>
          </a:ln>
          <a:effectLst/>
        </p:spPr>
        <p:txBody>
          <a:bodyPr wrap="none">
            <a:spAutoFit/>
          </a:bodyPr>
          <a:lstStyle/>
          <a:p>
            <a:r>
              <a:rPr lang="en-GB" sz="2400" b="1" dirty="0"/>
              <a:t>I/P</a:t>
            </a:r>
            <a:r>
              <a:rPr lang="en-GB" sz="2400" b="1" baseline="-25000" dirty="0"/>
              <a:t>X</a:t>
            </a:r>
            <a:r>
              <a:rPr lang="en-GB" sz="2400" b="1" dirty="0"/>
              <a:t> = 10</a:t>
            </a:r>
          </a:p>
        </p:txBody>
      </p:sp>
      <p:sp>
        <p:nvSpPr>
          <p:cNvPr id="8197" name="Text Box 5"/>
          <p:cNvSpPr txBox="1">
            <a:spLocks noChangeArrowheads="1"/>
          </p:cNvSpPr>
          <p:nvPr/>
        </p:nvSpPr>
        <p:spPr bwMode="auto">
          <a:xfrm>
            <a:off x="611560" y="2204864"/>
            <a:ext cx="387350" cy="468213"/>
          </a:xfrm>
          <a:prstGeom prst="rect">
            <a:avLst/>
          </a:prstGeom>
          <a:noFill/>
          <a:ln w="9525">
            <a:noFill/>
            <a:miter lim="800000"/>
            <a:headEnd/>
            <a:tailEnd/>
          </a:ln>
          <a:effectLst/>
        </p:spPr>
        <p:txBody>
          <a:bodyPr wrap="square">
            <a:spAutoFit/>
          </a:bodyPr>
          <a:lstStyle/>
          <a:p>
            <a:r>
              <a:rPr lang="en-GB" sz="2400" b="1" dirty="0"/>
              <a:t>Y</a:t>
            </a:r>
          </a:p>
        </p:txBody>
      </p:sp>
      <p:sp>
        <p:nvSpPr>
          <p:cNvPr id="8198" name="Text Box 6"/>
          <p:cNvSpPr txBox="1">
            <a:spLocks noChangeArrowheads="1"/>
          </p:cNvSpPr>
          <p:nvPr/>
        </p:nvSpPr>
        <p:spPr bwMode="auto">
          <a:xfrm>
            <a:off x="7239000" y="6161088"/>
            <a:ext cx="387350" cy="457200"/>
          </a:xfrm>
          <a:prstGeom prst="rect">
            <a:avLst/>
          </a:prstGeom>
          <a:noFill/>
          <a:ln w="9525">
            <a:noFill/>
            <a:miter lim="800000"/>
            <a:headEnd/>
            <a:tailEnd/>
          </a:ln>
          <a:effectLst/>
        </p:spPr>
        <p:txBody>
          <a:bodyPr wrap="none">
            <a:spAutoFit/>
          </a:bodyPr>
          <a:lstStyle/>
          <a:p>
            <a:r>
              <a:rPr lang="en-GB" sz="2400" b="1"/>
              <a:t>X</a:t>
            </a:r>
          </a:p>
        </p:txBody>
      </p:sp>
      <p:sp>
        <p:nvSpPr>
          <p:cNvPr id="8199" name="Text Box 7"/>
          <p:cNvSpPr txBox="1">
            <a:spLocks noChangeArrowheads="1"/>
          </p:cNvSpPr>
          <p:nvPr/>
        </p:nvSpPr>
        <p:spPr bwMode="auto">
          <a:xfrm>
            <a:off x="1096506" y="3612614"/>
            <a:ext cx="398463" cy="823913"/>
          </a:xfrm>
          <a:prstGeom prst="rect">
            <a:avLst/>
          </a:prstGeom>
          <a:noFill/>
          <a:ln w="9525">
            <a:noFill/>
            <a:miter lim="800000"/>
            <a:headEnd/>
            <a:tailEnd/>
          </a:ln>
          <a:effectLst/>
        </p:spPr>
        <p:txBody>
          <a:bodyPr wrap="none">
            <a:spAutoFit/>
          </a:bodyPr>
          <a:lstStyle/>
          <a:p>
            <a:r>
              <a:rPr lang="en-GB" sz="4800" b="1" dirty="0"/>
              <a:t>•</a:t>
            </a:r>
          </a:p>
        </p:txBody>
      </p:sp>
      <p:sp>
        <p:nvSpPr>
          <p:cNvPr id="8200" name="Text Box 8"/>
          <p:cNvSpPr txBox="1">
            <a:spLocks noChangeArrowheads="1"/>
          </p:cNvSpPr>
          <p:nvPr/>
        </p:nvSpPr>
        <p:spPr bwMode="auto">
          <a:xfrm>
            <a:off x="1660525" y="5372100"/>
            <a:ext cx="398463" cy="823913"/>
          </a:xfrm>
          <a:prstGeom prst="rect">
            <a:avLst/>
          </a:prstGeom>
          <a:noFill/>
          <a:ln w="9525">
            <a:noFill/>
            <a:miter lim="800000"/>
            <a:headEnd/>
            <a:tailEnd/>
          </a:ln>
          <a:effectLst/>
        </p:spPr>
        <p:txBody>
          <a:bodyPr wrap="none">
            <a:spAutoFit/>
          </a:bodyPr>
          <a:lstStyle/>
          <a:p>
            <a:r>
              <a:rPr lang="en-GB" sz="4800" b="1"/>
              <a:t>•</a:t>
            </a:r>
          </a:p>
        </p:txBody>
      </p:sp>
      <p:sp>
        <p:nvSpPr>
          <p:cNvPr id="8201" name="Text Box 9"/>
          <p:cNvSpPr txBox="1">
            <a:spLocks noChangeArrowheads="1"/>
          </p:cNvSpPr>
          <p:nvPr/>
        </p:nvSpPr>
        <p:spPr bwMode="auto">
          <a:xfrm>
            <a:off x="1371600" y="3646488"/>
            <a:ext cx="248072" cy="461665"/>
          </a:xfrm>
          <a:prstGeom prst="rect">
            <a:avLst/>
          </a:prstGeom>
          <a:noFill/>
          <a:ln w="9525">
            <a:noFill/>
            <a:miter lim="800000"/>
            <a:headEnd/>
            <a:tailEnd/>
          </a:ln>
          <a:effectLst/>
        </p:spPr>
        <p:txBody>
          <a:bodyPr wrap="square">
            <a:spAutoFit/>
          </a:bodyPr>
          <a:lstStyle/>
          <a:p>
            <a:r>
              <a:rPr lang="en-GB" sz="2400" b="1" dirty="0"/>
              <a:t>A</a:t>
            </a:r>
          </a:p>
        </p:txBody>
      </p:sp>
      <p:sp>
        <p:nvSpPr>
          <p:cNvPr id="8202" name="Text Box 10"/>
          <p:cNvSpPr txBox="1">
            <a:spLocks noChangeArrowheads="1"/>
          </p:cNvSpPr>
          <p:nvPr/>
        </p:nvSpPr>
        <p:spPr bwMode="auto">
          <a:xfrm>
            <a:off x="2008188" y="5551488"/>
            <a:ext cx="404812" cy="457200"/>
          </a:xfrm>
          <a:prstGeom prst="rect">
            <a:avLst/>
          </a:prstGeom>
          <a:noFill/>
          <a:ln w="9525">
            <a:noFill/>
            <a:miter lim="800000"/>
            <a:headEnd/>
            <a:tailEnd/>
          </a:ln>
          <a:effectLst/>
        </p:spPr>
        <p:txBody>
          <a:bodyPr wrap="none">
            <a:spAutoFit/>
          </a:bodyPr>
          <a:lstStyle/>
          <a:p>
            <a:r>
              <a:rPr lang="en-GB" sz="2400" b="1"/>
              <a:t>C</a:t>
            </a:r>
          </a:p>
        </p:txBody>
      </p:sp>
      <p:sp>
        <p:nvSpPr>
          <p:cNvPr id="8203" name="Text Box 11"/>
          <p:cNvSpPr txBox="1">
            <a:spLocks noChangeArrowheads="1"/>
          </p:cNvSpPr>
          <p:nvPr/>
        </p:nvSpPr>
        <p:spPr bwMode="auto">
          <a:xfrm>
            <a:off x="6387698" y="5919232"/>
            <a:ext cx="432048" cy="830997"/>
          </a:xfrm>
          <a:prstGeom prst="rect">
            <a:avLst/>
          </a:prstGeom>
          <a:noFill/>
          <a:ln w="9525">
            <a:noFill/>
            <a:miter lim="800000"/>
            <a:headEnd/>
            <a:tailEnd/>
          </a:ln>
          <a:effectLst/>
        </p:spPr>
        <p:txBody>
          <a:bodyPr wrap="square">
            <a:spAutoFit/>
          </a:bodyPr>
          <a:lstStyle/>
          <a:p>
            <a:r>
              <a:rPr lang="en-GB" sz="4800" b="1" dirty="0" smtClean="0"/>
              <a:t>•</a:t>
            </a:r>
            <a:endParaRPr lang="en-GB" sz="4800" b="1" dirty="0"/>
          </a:p>
        </p:txBody>
      </p:sp>
      <p:sp>
        <p:nvSpPr>
          <p:cNvPr id="8204" name="Text Box 12"/>
          <p:cNvSpPr txBox="1">
            <a:spLocks noChangeArrowheads="1"/>
          </p:cNvSpPr>
          <p:nvPr/>
        </p:nvSpPr>
        <p:spPr bwMode="auto">
          <a:xfrm>
            <a:off x="152400" y="3798888"/>
            <a:ext cx="1122363" cy="457200"/>
          </a:xfrm>
          <a:prstGeom prst="rect">
            <a:avLst/>
          </a:prstGeom>
          <a:noFill/>
          <a:ln w="9525">
            <a:noFill/>
            <a:miter lim="800000"/>
            <a:headEnd/>
            <a:tailEnd/>
          </a:ln>
          <a:effectLst/>
        </p:spPr>
        <p:txBody>
          <a:bodyPr wrap="none">
            <a:spAutoFit/>
          </a:bodyPr>
          <a:lstStyle/>
          <a:p>
            <a:r>
              <a:rPr lang="en-GB" sz="2400" b="1"/>
              <a:t>I/P</a:t>
            </a:r>
            <a:r>
              <a:rPr lang="en-GB" sz="2400" b="1" baseline="-25000"/>
              <a:t>Y</a:t>
            </a:r>
            <a:r>
              <a:rPr lang="en-GB" sz="2400" b="1"/>
              <a:t>= 5</a:t>
            </a:r>
          </a:p>
        </p:txBody>
      </p:sp>
      <p:sp>
        <p:nvSpPr>
          <p:cNvPr id="8206" name="Line 14"/>
          <p:cNvSpPr>
            <a:spLocks noChangeShapeType="1"/>
          </p:cNvSpPr>
          <p:nvPr/>
        </p:nvSpPr>
        <p:spPr bwMode="auto">
          <a:xfrm>
            <a:off x="1259632" y="4005064"/>
            <a:ext cx="5334000" cy="2286000"/>
          </a:xfrm>
          <a:prstGeom prst="line">
            <a:avLst/>
          </a:prstGeom>
          <a:noFill/>
          <a:ln w="38100">
            <a:solidFill>
              <a:schemeClr val="tx1"/>
            </a:solidFill>
            <a:round/>
            <a:headEnd/>
            <a:tailEnd/>
          </a:ln>
          <a:effectLst/>
        </p:spPr>
        <p:txBody>
          <a:bodyPr wrap="none" anchor="ctr"/>
          <a:lstStyle/>
          <a:p>
            <a:endParaRPr lang="en-US"/>
          </a:p>
        </p:txBody>
      </p:sp>
      <p:sp>
        <p:nvSpPr>
          <p:cNvPr id="8207" name="Line 15"/>
          <p:cNvSpPr>
            <a:spLocks noChangeShapeType="1"/>
          </p:cNvSpPr>
          <p:nvPr/>
        </p:nvSpPr>
        <p:spPr bwMode="auto">
          <a:xfrm flipH="1">
            <a:off x="3779912" y="3861048"/>
            <a:ext cx="504056" cy="1224136"/>
          </a:xfrm>
          <a:prstGeom prst="line">
            <a:avLst/>
          </a:prstGeom>
          <a:noFill/>
          <a:ln w="9525">
            <a:solidFill>
              <a:schemeClr val="tx1"/>
            </a:solidFill>
            <a:round/>
            <a:headEnd/>
            <a:tailEnd type="triangle" w="med" len="med"/>
          </a:ln>
          <a:effectLst/>
        </p:spPr>
        <p:txBody>
          <a:bodyPr wrap="none" anchor="ctr"/>
          <a:lstStyle/>
          <a:p>
            <a:endParaRPr lang="en-US"/>
          </a:p>
        </p:txBody>
      </p:sp>
      <p:sp>
        <p:nvSpPr>
          <p:cNvPr id="8208" name="Text Box 16"/>
          <p:cNvSpPr txBox="1">
            <a:spLocks noChangeArrowheads="1"/>
          </p:cNvSpPr>
          <p:nvPr/>
        </p:nvSpPr>
        <p:spPr bwMode="auto">
          <a:xfrm>
            <a:off x="2267744" y="3501008"/>
            <a:ext cx="5900737" cy="457200"/>
          </a:xfrm>
          <a:prstGeom prst="rect">
            <a:avLst/>
          </a:prstGeom>
          <a:noFill/>
          <a:ln w="9525">
            <a:noFill/>
            <a:miter lim="800000"/>
            <a:headEnd/>
            <a:tailEnd/>
          </a:ln>
          <a:effectLst/>
        </p:spPr>
        <p:txBody>
          <a:bodyPr wrap="none">
            <a:spAutoFit/>
          </a:bodyPr>
          <a:lstStyle/>
          <a:p>
            <a:r>
              <a:rPr lang="el-GR" sz="2400" b="1" dirty="0"/>
              <a:t>Γραμμή εισοδηματικού περιορισμού </a:t>
            </a:r>
            <a:r>
              <a:rPr lang="en-GB" sz="2400" b="1" dirty="0"/>
              <a:t> = BL</a:t>
            </a:r>
            <a:r>
              <a:rPr lang="en-GB" sz="2400" b="1" baseline="-25000" dirty="0"/>
              <a:t>1</a:t>
            </a:r>
          </a:p>
        </p:txBody>
      </p:sp>
      <p:sp>
        <p:nvSpPr>
          <p:cNvPr id="8209" name="Text Box 17"/>
          <p:cNvSpPr txBox="1">
            <a:spLocks noChangeArrowheads="1"/>
          </p:cNvSpPr>
          <p:nvPr/>
        </p:nvSpPr>
        <p:spPr bwMode="auto">
          <a:xfrm>
            <a:off x="5652120" y="4797152"/>
            <a:ext cx="1917700" cy="830997"/>
          </a:xfrm>
          <a:prstGeom prst="rect">
            <a:avLst/>
          </a:prstGeom>
          <a:noFill/>
          <a:ln w="9525">
            <a:noFill/>
            <a:miter lim="800000"/>
            <a:headEnd/>
            <a:tailEnd/>
          </a:ln>
          <a:effectLst/>
        </p:spPr>
        <p:txBody>
          <a:bodyPr wrap="square">
            <a:spAutoFit/>
          </a:bodyPr>
          <a:lstStyle/>
          <a:p>
            <a:pPr algn="ctr"/>
            <a:r>
              <a:rPr lang="el-GR" sz="2400" b="1" dirty="0" smtClean="0"/>
              <a:t>Κλίση </a:t>
            </a:r>
          </a:p>
          <a:p>
            <a:pPr algn="ctr"/>
            <a:r>
              <a:rPr lang="en-GB" sz="2400" b="1" dirty="0" smtClean="0"/>
              <a:t>-P</a:t>
            </a:r>
            <a:r>
              <a:rPr lang="en-GB" sz="2400" b="1" baseline="-25000" dirty="0" smtClean="0"/>
              <a:t>X</a:t>
            </a:r>
            <a:r>
              <a:rPr lang="en-GB" sz="2400" b="1" dirty="0" smtClean="0"/>
              <a:t>/P</a:t>
            </a:r>
            <a:r>
              <a:rPr lang="en-GB" sz="2400" b="1" baseline="-25000" dirty="0" smtClean="0"/>
              <a:t>Y</a:t>
            </a:r>
            <a:r>
              <a:rPr lang="en-GB" sz="2400" b="1" dirty="0" smtClean="0"/>
              <a:t> </a:t>
            </a:r>
            <a:r>
              <a:rPr lang="en-GB" sz="2400" b="1" dirty="0"/>
              <a:t>= -1/2</a:t>
            </a:r>
          </a:p>
        </p:txBody>
      </p:sp>
      <p:sp>
        <p:nvSpPr>
          <p:cNvPr id="8210" name="Arc 18"/>
          <p:cNvSpPr>
            <a:spLocks/>
          </p:cNvSpPr>
          <p:nvPr/>
        </p:nvSpPr>
        <p:spPr bwMode="auto">
          <a:xfrm>
            <a:off x="5791200" y="6093296"/>
            <a:ext cx="1524000" cy="216024"/>
          </a:xfrm>
          <a:custGeom>
            <a:avLst/>
            <a:gdLst>
              <a:gd name="G0" fmla="+- 21600 0 0"/>
              <a:gd name="G1" fmla="+- 9992 0 0"/>
              <a:gd name="G2" fmla="+- 21600 0 0"/>
              <a:gd name="T0" fmla="*/ 1381 w 21600"/>
              <a:gd name="T1" fmla="*/ 17591 h 17591"/>
              <a:gd name="T2" fmla="*/ 2450 w 21600"/>
              <a:gd name="T3" fmla="*/ 0 h 17591"/>
              <a:gd name="T4" fmla="*/ 21600 w 21600"/>
              <a:gd name="T5" fmla="*/ 9992 h 17591"/>
            </a:gdLst>
            <a:ahLst/>
            <a:cxnLst>
              <a:cxn ang="0">
                <a:pos x="T0" y="T1"/>
              </a:cxn>
              <a:cxn ang="0">
                <a:pos x="T2" y="T3"/>
              </a:cxn>
              <a:cxn ang="0">
                <a:pos x="T4" y="T5"/>
              </a:cxn>
            </a:cxnLst>
            <a:rect l="0" t="0" r="r" b="b"/>
            <a:pathLst>
              <a:path w="21600" h="17591" fill="none" extrusionOk="0">
                <a:moveTo>
                  <a:pt x="1380" y="17591"/>
                </a:moveTo>
                <a:cubicBezTo>
                  <a:pt x="467" y="15161"/>
                  <a:pt x="0" y="12587"/>
                  <a:pt x="0" y="9992"/>
                </a:cubicBezTo>
                <a:cubicBezTo>
                  <a:pt x="-1" y="6512"/>
                  <a:pt x="840" y="3084"/>
                  <a:pt x="2450" y="0"/>
                </a:cubicBezTo>
              </a:path>
              <a:path w="21600" h="17591" stroke="0" extrusionOk="0">
                <a:moveTo>
                  <a:pt x="1380" y="17591"/>
                </a:moveTo>
                <a:cubicBezTo>
                  <a:pt x="467" y="15161"/>
                  <a:pt x="0" y="12587"/>
                  <a:pt x="0" y="9992"/>
                </a:cubicBezTo>
                <a:cubicBezTo>
                  <a:pt x="-1" y="6512"/>
                  <a:pt x="840" y="3084"/>
                  <a:pt x="2450" y="0"/>
                </a:cubicBezTo>
                <a:lnTo>
                  <a:pt x="21600" y="9992"/>
                </a:lnTo>
                <a:close/>
              </a:path>
            </a:pathLst>
          </a:custGeom>
          <a:noFill/>
          <a:ln w="38100">
            <a:solidFill>
              <a:schemeClr val="tx1"/>
            </a:solidFill>
            <a:round/>
            <a:headEnd/>
            <a:tailEnd/>
          </a:ln>
          <a:effectLst/>
        </p:spPr>
        <p:txBody>
          <a:bodyPr wrap="none" anchor="ctr"/>
          <a:lstStyle/>
          <a:p>
            <a:endParaRPr lang="en-US"/>
          </a:p>
        </p:txBody>
      </p:sp>
      <p:sp>
        <p:nvSpPr>
          <p:cNvPr id="8211" name="Line 19"/>
          <p:cNvSpPr>
            <a:spLocks noChangeShapeType="1"/>
          </p:cNvSpPr>
          <p:nvPr/>
        </p:nvSpPr>
        <p:spPr bwMode="auto">
          <a:xfrm flipH="1">
            <a:off x="4788024" y="5013177"/>
            <a:ext cx="720080" cy="504056"/>
          </a:xfrm>
          <a:prstGeom prst="line">
            <a:avLst/>
          </a:prstGeom>
          <a:noFill/>
          <a:ln w="9525">
            <a:solidFill>
              <a:schemeClr val="tx1"/>
            </a:solidFill>
            <a:round/>
            <a:headEnd/>
            <a:tailEnd type="triangle" w="med" len="med"/>
          </a:ln>
          <a:effectLst/>
        </p:spPr>
        <p:txBody>
          <a:bodyPr wrap="none" anchor="ctr"/>
          <a:lstStyle/>
          <a:p>
            <a:endParaRPr lang="en-US"/>
          </a:p>
        </p:txBody>
      </p:sp>
      <p:sp>
        <p:nvSpPr>
          <p:cNvPr id="23" name="Rectangle 22"/>
          <p:cNvSpPr/>
          <p:nvPr/>
        </p:nvSpPr>
        <p:spPr>
          <a:xfrm>
            <a:off x="1115616" y="548680"/>
            <a:ext cx="7200800" cy="461665"/>
          </a:xfrm>
          <a:prstGeom prst="rect">
            <a:avLst/>
          </a:prstGeom>
        </p:spPr>
        <p:txBody>
          <a:bodyPr wrap="square">
            <a:spAutoFit/>
          </a:bodyPr>
          <a:lstStyle/>
          <a:p>
            <a:r>
              <a:rPr lang="el-GR" sz="2400" u="sng" dirty="0" smtClean="0">
                <a:solidFill>
                  <a:srgbClr val="FFB016"/>
                </a:solidFill>
              </a:rPr>
              <a:t>Παράδειγμα: ενός Εισοδηματικού Περιορισμού</a:t>
            </a:r>
            <a:endParaRPr lang="en-US" sz="2400" dirty="0">
              <a:solidFill>
                <a:schemeClr val="bg1"/>
              </a:solidFill>
            </a:endParaRPr>
          </a:p>
        </p:txBody>
      </p:sp>
      <p:sp>
        <p:nvSpPr>
          <p:cNvPr id="24" name="Rectangle 23"/>
          <p:cNvSpPr/>
          <p:nvPr/>
        </p:nvSpPr>
        <p:spPr>
          <a:xfrm>
            <a:off x="6516216" y="5877272"/>
            <a:ext cx="338554" cy="369332"/>
          </a:xfrm>
          <a:prstGeom prst="rect">
            <a:avLst/>
          </a:prstGeom>
        </p:spPr>
        <p:txBody>
          <a:bodyPr wrap="none">
            <a:spAutoFit/>
          </a:bodyPr>
          <a:lstStyle/>
          <a:p>
            <a:r>
              <a:rPr lang="en-GB" b="1" dirty="0" smtClean="0"/>
              <a:t>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207"/>
                                        </p:tgtEl>
                                        <p:attrNameLst>
                                          <p:attrName>style.visibility</p:attrName>
                                        </p:attrNameLst>
                                      </p:cBhvr>
                                      <p:to>
                                        <p:strVal val="visible"/>
                                      </p:to>
                                    </p:set>
                                    <p:anim calcmode="lin" valueType="num">
                                      <p:cBhvr additive="base">
                                        <p:cTn id="11" dur="500" fill="hold"/>
                                        <p:tgtEl>
                                          <p:spTgt spid="8207"/>
                                        </p:tgtEl>
                                        <p:attrNameLst>
                                          <p:attrName>ppt_x</p:attrName>
                                        </p:attrNameLst>
                                      </p:cBhvr>
                                      <p:tavLst>
                                        <p:tav tm="0">
                                          <p:val>
                                            <p:strVal val="0-#ppt_w/2"/>
                                          </p:val>
                                        </p:tav>
                                        <p:tav tm="100000">
                                          <p:val>
                                            <p:strVal val="#ppt_x"/>
                                          </p:val>
                                        </p:tav>
                                      </p:tavLst>
                                    </p:anim>
                                    <p:anim calcmode="lin" valueType="num">
                                      <p:cBhvr additive="base">
                                        <p:cTn id="1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208">
                                            <p:txEl>
                                              <p:pRg st="0" end="0"/>
                                            </p:txEl>
                                          </p:spTgt>
                                        </p:tgtEl>
                                        <p:attrNameLst>
                                          <p:attrName>style.visibility</p:attrName>
                                        </p:attrNameLst>
                                      </p:cBhvr>
                                      <p:to>
                                        <p:strVal val="visible"/>
                                      </p:to>
                                    </p:set>
                                    <p:anim calcmode="lin" valueType="num">
                                      <p:cBhvr additive="base">
                                        <p:cTn id="17" dur="500" fill="hold"/>
                                        <p:tgtEl>
                                          <p:spTgt spid="8208">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2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animBg="1"/>
      <p:bldP spid="8207" grpId="0" animBg="1"/>
      <p:bldP spid="8208" grpId="0" build="p" autoUpdateAnimBg="0"/>
      <p:bldP spid="8209" grpId="0" autoUpdateAnimBg="0"/>
      <p:bldP spid="8210" grpId="0" animBg="1"/>
      <p:bldP spid="8211" grpId="0" animBg="1"/>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G5 HD:Applications:Microsoft Office 2004:Templates:Presentations:Designs:Candybar</Template>
  <TotalTime>432</TotalTime>
  <Words>2181</Words>
  <Application>Microsoft Office PowerPoint</Application>
  <PresentationFormat>On-screen Show (4:3)</PresentationFormat>
  <Paragraphs>505</Paragraphs>
  <Slides>52</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52</vt:i4>
      </vt:variant>
    </vt:vector>
  </HeadingPairs>
  <TitlesOfParts>
    <vt:vector size="56" baseType="lpstr">
      <vt:lpstr>Profile</vt:lpstr>
      <vt:lpstr>Candybar</vt:lpstr>
      <vt:lpstr>Θέμα του Office</vt:lpstr>
      <vt:lpstr>Document</vt:lpstr>
      <vt:lpstr>Μικροοικονομική Α</vt:lpstr>
      <vt:lpstr>Άδειες Χρήσης</vt:lpstr>
      <vt:lpstr>Χρηματοδότηση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user</cp:lastModifiedBy>
  <cp:revision>71</cp:revision>
  <dcterms:created xsi:type="dcterms:W3CDTF">2010-06-16T16:46:58Z</dcterms:created>
  <dcterms:modified xsi:type="dcterms:W3CDTF">2015-09-15T08:08:27Z</dcterms:modified>
</cp:coreProperties>
</file>