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80" r:id="rId2"/>
  </p:sldMasterIdLst>
  <p:notesMasterIdLst>
    <p:notesMasterId r:id="rId15"/>
  </p:notesMasterIdLst>
  <p:sldIdLst>
    <p:sldId id="273" r:id="rId3"/>
    <p:sldId id="274" r:id="rId4"/>
    <p:sldId id="275" r:id="rId5"/>
    <p:sldId id="261" r:id="rId6"/>
    <p:sldId id="263" r:id="rId7"/>
    <p:sldId id="262" r:id="rId8"/>
    <p:sldId id="257" r:id="rId9"/>
    <p:sldId id="258" r:id="rId10"/>
    <p:sldId id="272" r:id="rId11"/>
    <p:sldId id="271" r:id="rId12"/>
    <p:sldId id="260" r:id="rId13"/>
    <p:sldId id="259" r:id="rId14"/>
  </p:sldIdLst>
  <p:sldSz cx="15122525" cy="10801350"/>
  <p:notesSz cx="6858000" cy="9723438"/>
  <p:embeddedFontLst>
    <p:embeddedFont>
      <p:font typeface="Calibri" panose="020F0502020204030204" pitchFamily="34" charset="0"/>
      <p:regular r:id="rId16"/>
      <p:bold r:id="rId17"/>
      <p:italic r:id="rId18"/>
      <p:boldItalic r:id="rId19"/>
    </p:embeddedFont>
  </p:embeddedFontLst>
  <p:defaultTextStyle>
    <a:defPPr>
      <a:defRPr lang="en-GB"/>
    </a:defPPr>
    <a:lvl1pPr algn="l" rtl="0" fontAlgn="base">
      <a:spcBef>
        <a:spcPct val="0"/>
      </a:spcBef>
      <a:spcAft>
        <a:spcPct val="0"/>
      </a:spcAft>
      <a:defRPr sz="2900" kern="1200">
        <a:solidFill>
          <a:schemeClr val="tx1"/>
        </a:solidFill>
        <a:latin typeface="Arial" charset="0"/>
        <a:ea typeface="+mn-ea"/>
        <a:cs typeface="Arial" charset="0"/>
      </a:defRPr>
    </a:lvl1pPr>
    <a:lvl2pPr marL="457200" algn="l" rtl="0" fontAlgn="base">
      <a:spcBef>
        <a:spcPct val="0"/>
      </a:spcBef>
      <a:spcAft>
        <a:spcPct val="0"/>
      </a:spcAft>
      <a:defRPr sz="2900" kern="1200">
        <a:solidFill>
          <a:schemeClr val="tx1"/>
        </a:solidFill>
        <a:latin typeface="Arial" charset="0"/>
        <a:ea typeface="+mn-ea"/>
        <a:cs typeface="Arial" charset="0"/>
      </a:defRPr>
    </a:lvl2pPr>
    <a:lvl3pPr marL="914400" algn="l" rtl="0" fontAlgn="base">
      <a:spcBef>
        <a:spcPct val="0"/>
      </a:spcBef>
      <a:spcAft>
        <a:spcPct val="0"/>
      </a:spcAft>
      <a:defRPr sz="2900" kern="1200">
        <a:solidFill>
          <a:schemeClr val="tx1"/>
        </a:solidFill>
        <a:latin typeface="Arial" charset="0"/>
        <a:ea typeface="+mn-ea"/>
        <a:cs typeface="Arial" charset="0"/>
      </a:defRPr>
    </a:lvl3pPr>
    <a:lvl4pPr marL="1371600" algn="l" rtl="0" fontAlgn="base">
      <a:spcBef>
        <a:spcPct val="0"/>
      </a:spcBef>
      <a:spcAft>
        <a:spcPct val="0"/>
      </a:spcAft>
      <a:defRPr sz="2900" kern="1200">
        <a:solidFill>
          <a:schemeClr val="tx1"/>
        </a:solidFill>
        <a:latin typeface="Arial" charset="0"/>
        <a:ea typeface="+mn-ea"/>
        <a:cs typeface="Arial" charset="0"/>
      </a:defRPr>
    </a:lvl4pPr>
    <a:lvl5pPr marL="1828800" algn="l" rtl="0" fontAlgn="base">
      <a:spcBef>
        <a:spcPct val="0"/>
      </a:spcBef>
      <a:spcAft>
        <a:spcPct val="0"/>
      </a:spcAft>
      <a:defRPr sz="2900" kern="1200">
        <a:solidFill>
          <a:schemeClr val="tx1"/>
        </a:solidFill>
        <a:latin typeface="Arial" charset="0"/>
        <a:ea typeface="+mn-ea"/>
        <a:cs typeface="Arial" charset="0"/>
      </a:defRPr>
    </a:lvl5pPr>
    <a:lvl6pPr marL="2286000" algn="l" defTabSz="914400" rtl="0" eaLnBrk="1" latinLnBrk="0" hangingPunct="1">
      <a:defRPr sz="2900" kern="1200">
        <a:solidFill>
          <a:schemeClr val="tx1"/>
        </a:solidFill>
        <a:latin typeface="Arial" charset="0"/>
        <a:ea typeface="+mn-ea"/>
        <a:cs typeface="Arial" charset="0"/>
      </a:defRPr>
    </a:lvl6pPr>
    <a:lvl7pPr marL="2743200" algn="l" defTabSz="914400" rtl="0" eaLnBrk="1" latinLnBrk="0" hangingPunct="1">
      <a:defRPr sz="2900" kern="1200">
        <a:solidFill>
          <a:schemeClr val="tx1"/>
        </a:solidFill>
        <a:latin typeface="Arial" charset="0"/>
        <a:ea typeface="+mn-ea"/>
        <a:cs typeface="Arial" charset="0"/>
      </a:defRPr>
    </a:lvl7pPr>
    <a:lvl8pPr marL="3200400" algn="l" defTabSz="914400" rtl="0" eaLnBrk="1" latinLnBrk="0" hangingPunct="1">
      <a:defRPr sz="2900" kern="1200">
        <a:solidFill>
          <a:schemeClr val="tx1"/>
        </a:solidFill>
        <a:latin typeface="Arial" charset="0"/>
        <a:ea typeface="+mn-ea"/>
        <a:cs typeface="Arial" charset="0"/>
      </a:defRPr>
    </a:lvl8pPr>
    <a:lvl9pPr marL="3657600" algn="l" defTabSz="914400" rtl="0" eaLnBrk="1" latinLnBrk="0" hangingPunct="1">
      <a:defRPr sz="2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FF0000"/>
    <a:srgbClr val="66FF33"/>
    <a:srgbClr val="EEEEEE"/>
    <a:srgbClr val="F9F9F9"/>
    <a:srgbClr val="FFFF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29" autoAdjust="0"/>
  </p:normalViewPr>
  <p:slideViewPr>
    <p:cSldViewPr showGuides="1">
      <p:cViewPr varScale="1">
        <p:scale>
          <a:sx n="75" d="100"/>
          <a:sy n="75" d="100"/>
        </p:scale>
        <p:origin x="1224" y="54"/>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5205C9FC-3954-4817-B51B-F6522DBFB480}" type="datetimeFigureOut">
              <a:rPr lang="en-US" smtClean="0"/>
              <a:t>9/3/2015</a:t>
            </a:fld>
            <a:endParaRPr lang="en-US"/>
          </a:p>
        </p:txBody>
      </p:sp>
      <p:sp>
        <p:nvSpPr>
          <p:cNvPr id="4" name="Slide Image Placeholder 3"/>
          <p:cNvSpPr>
            <a:spLocks noGrp="1" noRot="1" noChangeAspect="1"/>
          </p:cNvSpPr>
          <p:nvPr>
            <p:ph type="sldImg" idx="2"/>
          </p:nvPr>
        </p:nvSpPr>
        <p:spPr>
          <a:xfrm>
            <a:off x="1131888" y="1216025"/>
            <a:ext cx="4594225" cy="32813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9950"/>
            <a:ext cx="5486400" cy="38274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360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36075"/>
            <a:ext cx="2971800" cy="487363"/>
          </a:xfrm>
          <a:prstGeom prst="rect">
            <a:avLst/>
          </a:prstGeom>
        </p:spPr>
        <p:txBody>
          <a:bodyPr vert="horz" lIns="91440" tIns="45720" rIns="91440" bIns="45720" rtlCol="0" anchor="b"/>
          <a:lstStyle>
            <a:lvl1pPr algn="r">
              <a:defRPr sz="1200"/>
            </a:lvl1pPr>
          </a:lstStyle>
          <a:p>
            <a:fld id="{225180CA-EB69-41FA-8293-8A87DD3819F5}" type="slidenum">
              <a:rPr lang="en-US" smtClean="0"/>
              <a:t>‹#›</a:t>
            </a:fld>
            <a:endParaRPr lang="en-US"/>
          </a:p>
        </p:txBody>
      </p:sp>
    </p:spTree>
    <p:extLst>
      <p:ext uri="{BB962C8B-B14F-4D97-AF65-F5344CB8AC3E}">
        <p14:creationId xmlns:p14="http://schemas.microsoft.com/office/powerpoint/2010/main" val="45166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solidFill>
                  <a:prstClr val="black"/>
                </a:solidFill>
                <a:cs typeface="Arial" charset="0"/>
              </a:rPr>
              <a:pPr fontAlgn="base">
                <a:spcBef>
                  <a:spcPct val="0"/>
                </a:spcBef>
                <a:spcAft>
                  <a:spcPct val="0"/>
                </a:spcAft>
                <a:defRPr/>
              </a:pPr>
              <a:t>1</a:t>
            </a:fld>
            <a:endParaRPr lang="el-GR">
              <a:solidFill>
                <a:prstClr val="black"/>
              </a:solidFill>
              <a:cs typeface="Arial" charset="0"/>
            </a:endParaRPr>
          </a:p>
        </p:txBody>
      </p:sp>
    </p:spTree>
    <p:extLst>
      <p:ext uri="{BB962C8B-B14F-4D97-AF65-F5344CB8AC3E}">
        <p14:creationId xmlns:p14="http://schemas.microsoft.com/office/powerpoint/2010/main" val="339502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244036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514215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475" y="3355975"/>
            <a:ext cx="12855575" cy="2314575"/>
          </a:xfrm>
          <a:prstGeom prst="rect">
            <a:avLst/>
          </a:prstGeom>
        </p:spPr>
        <p:txBody>
          <a:bodyPr/>
          <a:lstStyle/>
          <a:p>
            <a:r>
              <a:rPr lang="en-US" smtClean="0"/>
              <a:t>Click to edit Master title style</a:t>
            </a:r>
            <a:endParaRPr lang="el-GR"/>
          </a:p>
        </p:txBody>
      </p:sp>
      <p:sp>
        <p:nvSpPr>
          <p:cNvPr id="3" name="Subtitle 2"/>
          <p:cNvSpPr>
            <a:spLocks noGrp="1"/>
          </p:cNvSpPr>
          <p:nvPr>
            <p:ph type="subTitle" idx="1"/>
          </p:nvPr>
        </p:nvSpPr>
        <p:spPr>
          <a:xfrm>
            <a:off x="2268538" y="6121400"/>
            <a:ext cx="10585450" cy="27590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92C2EBAD-3503-4173-9E04-1A073E011EF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755650" y="2520950"/>
            <a:ext cx="13611225" cy="7127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24D2489F-A309-48A2-A9C6-D3F1B543754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4863" y="431800"/>
            <a:ext cx="3402012" cy="9217025"/>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55650" y="431800"/>
            <a:ext cx="10056813" cy="9217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551E554D-94A3-450B-9A09-2066484FA88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34190" y="3355420"/>
            <a:ext cx="12854146" cy="2315289"/>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130498" y="6120765"/>
            <a:ext cx="12861529" cy="2760345"/>
          </a:xfrm>
        </p:spPr>
        <p:txBody>
          <a:bodyPr/>
          <a:lstStyle>
            <a:lvl1pPr marL="0" indent="0" algn="ctr">
              <a:buNone/>
              <a:defRPr>
                <a:solidFill>
                  <a:schemeClr val="tx1"/>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0017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890"/>
              </a:spcBef>
              <a:defRPr/>
            </a:lvl1pPr>
            <a:lvl2pPr>
              <a:spcBef>
                <a:spcPts val="1890"/>
              </a:spcBef>
              <a:defRPr/>
            </a:lvl2pPr>
            <a:lvl3pPr>
              <a:spcBef>
                <a:spcPts val="1890"/>
              </a:spcBef>
              <a:defRPr/>
            </a:lvl3pPr>
            <a:lvl4pPr>
              <a:spcBef>
                <a:spcPts val="1890"/>
              </a:spcBef>
              <a:defRPr/>
            </a:lvl4pPr>
            <a:lvl5pPr>
              <a:spcBef>
                <a:spcPts val="189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23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756126" y="2520316"/>
            <a:ext cx="6679115" cy="7128392"/>
          </a:xfrm>
        </p:spPr>
        <p:txBody>
          <a:bodyPr/>
          <a:lstStyle>
            <a:lvl1pPr>
              <a:defRPr sz="4410"/>
            </a:lvl1pPr>
            <a:lvl2pPr>
              <a:defRPr sz="3780"/>
            </a:lvl2pPr>
            <a:lvl3pPr>
              <a:defRPr sz="3150"/>
            </a:lvl3pPr>
            <a:lvl4pPr>
              <a:defRPr sz="2835"/>
            </a:lvl4pPr>
            <a:lvl5pPr>
              <a:defRPr sz="2835"/>
            </a:lvl5pPr>
            <a:lvl6pPr>
              <a:defRPr sz="2835"/>
            </a:lvl6pPr>
            <a:lvl7pPr>
              <a:defRPr sz="2835"/>
            </a:lvl7pPr>
            <a:lvl8pPr>
              <a:defRPr sz="2835"/>
            </a:lvl8pPr>
            <a:lvl9pPr>
              <a:defRPr sz="2835"/>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7687284" y="2520316"/>
            <a:ext cx="6679115" cy="7128392"/>
          </a:xfrm>
        </p:spPr>
        <p:txBody>
          <a:bodyPr/>
          <a:lstStyle>
            <a:lvl1pPr>
              <a:defRPr sz="4410"/>
            </a:lvl1pPr>
            <a:lvl2pPr>
              <a:defRPr sz="3780"/>
            </a:lvl2pPr>
            <a:lvl3pPr>
              <a:defRPr sz="3150"/>
            </a:lvl3pPr>
            <a:lvl4pPr>
              <a:defRPr sz="2835"/>
            </a:lvl4pPr>
            <a:lvl5pPr>
              <a:defRPr sz="2835"/>
            </a:lvl5pPr>
            <a:lvl6pPr>
              <a:defRPr sz="2835"/>
            </a:lvl6pPr>
            <a:lvl7pPr>
              <a:defRPr sz="2835"/>
            </a:lvl7pPr>
            <a:lvl8pPr>
              <a:defRPr sz="2835"/>
            </a:lvl8pPr>
            <a:lvl9pPr>
              <a:defRPr sz="2835"/>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078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756126" y="2479450"/>
            <a:ext cx="6681741" cy="1007625"/>
          </a:xfrm>
        </p:spPr>
        <p:txBody>
          <a:bodyPr anchor="b"/>
          <a:lstStyle>
            <a:lvl1pPr marL="0" indent="0">
              <a:buNone/>
              <a:defRPr sz="3780" b="1"/>
            </a:lvl1pPr>
            <a:lvl2pPr marL="720090" indent="0">
              <a:buNone/>
              <a:defRPr sz="3150" b="1"/>
            </a:lvl2pPr>
            <a:lvl3pPr marL="1440180" indent="0">
              <a:buNone/>
              <a:defRPr sz="2835" b="1"/>
            </a:lvl3pPr>
            <a:lvl4pPr marL="2160270" indent="0">
              <a:buNone/>
              <a:defRPr sz="2520" b="1"/>
            </a:lvl4pPr>
            <a:lvl5pPr marL="2880360" indent="0">
              <a:buNone/>
              <a:defRPr sz="2520" b="1"/>
            </a:lvl5pPr>
            <a:lvl6pPr marL="3600450" indent="0">
              <a:buNone/>
              <a:defRPr sz="2520" b="1"/>
            </a:lvl6pPr>
            <a:lvl7pPr marL="4320540" indent="0">
              <a:buNone/>
              <a:defRPr sz="2520" b="1"/>
            </a:lvl7pPr>
            <a:lvl8pPr marL="5040630" indent="0">
              <a:buNone/>
              <a:defRPr sz="2520" b="1"/>
            </a:lvl8pPr>
            <a:lvl9pPr marL="5760720" indent="0">
              <a:buNone/>
              <a:defRPr sz="252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756126" y="3487075"/>
            <a:ext cx="6681741" cy="6109866"/>
          </a:xfrm>
        </p:spPr>
        <p:txBody>
          <a:bodyPr/>
          <a:lstStyle>
            <a:lvl1pPr>
              <a:defRPr sz="3780"/>
            </a:lvl1pPr>
            <a:lvl2pPr>
              <a:defRPr sz="3150"/>
            </a:lvl2pPr>
            <a:lvl3pPr>
              <a:defRPr sz="2835"/>
            </a:lvl3pPr>
            <a:lvl4pPr>
              <a:defRPr sz="2520"/>
            </a:lvl4pPr>
            <a:lvl5pPr>
              <a:defRPr sz="2520"/>
            </a:lvl5pPr>
            <a:lvl6pPr>
              <a:defRPr sz="2520"/>
            </a:lvl6pPr>
            <a:lvl7pPr>
              <a:defRPr sz="2520"/>
            </a:lvl7pPr>
            <a:lvl8pPr>
              <a:defRPr sz="2520"/>
            </a:lvl8pPr>
            <a:lvl9pPr>
              <a:defRPr sz="252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7682034" y="2479450"/>
            <a:ext cx="6684366" cy="1007625"/>
          </a:xfrm>
        </p:spPr>
        <p:txBody>
          <a:bodyPr anchor="b"/>
          <a:lstStyle>
            <a:lvl1pPr marL="0" indent="0">
              <a:buNone/>
              <a:defRPr sz="3780" b="1"/>
            </a:lvl1pPr>
            <a:lvl2pPr marL="720090" indent="0">
              <a:buNone/>
              <a:defRPr sz="3150" b="1"/>
            </a:lvl2pPr>
            <a:lvl3pPr marL="1440180" indent="0">
              <a:buNone/>
              <a:defRPr sz="2835" b="1"/>
            </a:lvl3pPr>
            <a:lvl4pPr marL="2160270" indent="0">
              <a:buNone/>
              <a:defRPr sz="2520" b="1"/>
            </a:lvl4pPr>
            <a:lvl5pPr marL="2880360" indent="0">
              <a:buNone/>
              <a:defRPr sz="2520" b="1"/>
            </a:lvl5pPr>
            <a:lvl6pPr marL="3600450" indent="0">
              <a:buNone/>
              <a:defRPr sz="2520" b="1"/>
            </a:lvl6pPr>
            <a:lvl7pPr marL="4320540" indent="0">
              <a:buNone/>
              <a:defRPr sz="2520" b="1"/>
            </a:lvl7pPr>
            <a:lvl8pPr marL="5040630" indent="0">
              <a:buNone/>
              <a:defRPr sz="2520" b="1"/>
            </a:lvl8pPr>
            <a:lvl9pPr marL="5760720" indent="0">
              <a:buNone/>
              <a:defRPr sz="252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7682034" y="3487075"/>
            <a:ext cx="6684366" cy="6109866"/>
          </a:xfrm>
        </p:spPr>
        <p:txBody>
          <a:bodyPr/>
          <a:lstStyle>
            <a:lvl1pPr>
              <a:defRPr sz="3780"/>
            </a:lvl1pPr>
            <a:lvl2pPr>
              <a:defRPr sz="3150"/>
            </a:lvl2pPr>
            <a:lvl3pPr>
              <a:defRPr sz="2835"/>
            </a:lvl3pPr>
            <a:lvl4pPr>
              <a:defRPr sz="2520"/>
            </a:lvl4pPr>
            <a:lvl5pPr>
              <a:defRPr sz="2520"/>
            </a:lvl5pPr>
            <a:lvl6pPr>
              <a:defRPr sz="2520"/>
            </a:lvl6pPr>
            <a:lvl7pPr>
              <a:defRPr sz="2520"/>
            </a:lvl7pPr>
            <a:lvl8pPr>
              <a:defRPr sz="2520"/>
            </a:lvl8pPr>
            <a:lvl9pPr>
              <a:defRPr sz="252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12411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72995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1597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12487" y="2451948"/>
            <a:ext cx="8453912" cy="7258406"/>
          </a:xfrm>
        </p:spPr>
        <p:txBody>
          <a:bodyPr/>
          <a:lstStyle>
            <a:lvl1pPr>
              <a:defRPr sz="5040"/>
            </a:lvl1pPr>
            <a:lvl2pPr>
              <a:defRPr sz="4410"/>
            </a:lvl2pPr>
            <a:lvl3pPr>
              <a:defRPr sz="3780"/>
            </a:lvl3pPr>
            <a:lvl4pPr>
              <a:defRPr sz="3150"/>
            </a:lvl4pPr>
            <a:lvl5pPr>
              <a:defRPr sz="3150"/>
            </a:lvl5pPr>
            <a:lvl6pPr>
              <a:defRPr sz="3150"/>
            </a:lvl6pPr>
            <a:lvl7pPr>
              <a:defRPr sz="3150"/>
            </a:lvl7pPr>
            <a:lvl8pPr>
              <a:defRPr sz="3150"/>
            </a:lvl8pPr>
            <a:lvl9pPr>
              <a:defRPr sz="315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756127" y="2451948"/>
            <a:ext cx="4975207" cy="7258406"/>
          </a:xfrm>
        </p:spPr>
        <p:txBody>
          <a:bodyPr>
            <a:normAutofit/>
          </a:bodyPr>
          <a:lstStyle>
            <a:lvl1pPr marL="0" indent="0">
              <a:buNone/>
              <a:defRPr sz="3150"/>
            </a:lvl1pPr>
            <a:lvl2pPr marL="720090" indent="0">
              <a:buNone/>
              <a:defRPr sz="1890"/>
            </a:lvl2pPr>
            <a:lvl3pPr marL="1440180" indent="0">
              <a:buNone/>
              <a:defRPr sz="1575"/>
            </a:lvl3pPr>
            <a:lvl4pPr marL="2160270" indent="0">
              <a:buNone/>
              <a:defRPr sz="1418"/>
            </a:lvl4pPr>
            <a:lvl5pPr marL="2880360" indent="0">
              <a:buNone/>
              <a:defRPr sz="1418"/>
            </a:lvl5pPr>
            <a:lvl6pPr marL="3600450" indent="0">
              <a:buNone/>
              <a:defRPr sz="1418"/>
            </a:lvl6pPr>
            <a:lvl7pPr marL="4320540" indent="0">
              <a:buNone/>
              <a:defRPr sz="1418"/>
            </a:lvl7pPr>
            <a:lvl8pPr marL="5040630" indent="0">
              <a:buNone/>
              <a:defRPr sz="1418"/>
            </a:lvl8pPr>
            <a:lvl9pPr marL="5760720" indent="0">
              <a:buNone/>
              <a:defRPr sz="1418"/>
            </a:lvl9pPr>
          </a:lstStyle>
          <a:p>
            <a:pPr lvl="0"/>
            <a:r>
              <a:rPr lang="el-GR" dirty="0" smtClean="0"/>
              <a:t>Στυλ υποδείγματος κειμένου</a:t>
            </a:r>
          </a:p>
        </p:txBody>
      </p:sp>
      <p:sp>
        <p:nvSpPr>
          <p:cNvPr id="6" name="Τίτλος 1"/>
          <p:cNvSpPr>
            <a:spLocks noGrp="1"/>
          </p:cNvSpPr>
          <p:nvPr>
            <p:ph type="title"/>
          </p:nvPr>
        </p:nvSpPr>
        <p:spPr>
          <a:xfrm>
            <a:off x="756126" y="430920"/>
            <a:ext cx="13610273" cy="180306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73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964121" y="2451947"/>
            <a:ext cx="9073515" cy="5443805"/>
          </a:xfrm>
        </p:spPr>
        <p:txBody>
          <a:bodyPr rtlCol="0">
            <a:normAutofit/>
          </a:bodyPr>
          <a:lstStyle>
            <a:lvl1pPr marL="0" indent="0">
              <a:buNone/>
              <a:defRPr sz="5040"/>
            </a:lvl1pPr>
            <a:lvl2pPr marL="720090" indent="0">
              <a:buNone/>
              <a:defRPr sz="4410"/>
            </a:lvl2pPr>
            <a:lvl3pPr marL="1440180" indent="0">
              <a:buNone/>
              <a:defRPr sz="3780"/>
            </a:lvl3pPr>
            <a:lvl4pPr marL="2160270" indent="0">
              <a:buNone/>
              <a:defRPr sz="3150"/>
            </a:lvl4pPr>
            <a:lvl5pPr marL="2880360" indent="0">
              <a:buNone/>
              <a:defRPr sz="3150"/>
            </a:lvl5pPr>
            <a:lvl6pPr marL="3600450" indent="0">
              <a:buNone/>
              <a:defRPr sz="3150"/>
            </a:lvl6pPr>
            <a:lvl7pPr marL="4320540" indent="0">
              <a:buNone/>
              <a:defRPr sz="3150"/>
            </a:lvl7pPr>
            <a:lvl8pPr marL="5040630" indent="0">
              <a:buNone/>
              <a:defRPr sz="3150"/>
            </a:lvl8pPr>
            <a:lvl9pPr marL="5760720" indent="0">
              <a:buNone/>
              <a:defRPr sz="3150"/>
            </a:lvl9pPr>
          </a:lstStyle>
          <a:p>
            <a:pPr lvl="0"/>
            <a:endParaRPr lang="el-GR" noProof="0" dirty="0"/>
          </a:p>
        </p:txBody>
      </p:sp>
      <p:sp>
        <p:nvSpPr>
          <p:cNvPr id="4" name="Θέση κειμένου 3"/>
          <p:cNvSpPr>
            <a:spLocks noGrp="1"/>
          </p:cNvSpPr>
          <p:nvPr>
            <p:ph type="body" sz="half" idx="2"/>
          </p:nvPr>
        </p:nvSpPr>
        <p:spPr>
          <a:xfrm>
            <a:off x="2964121" y="8122577"/>
            <a:ext cx="9073515" cy="1598638"/>
          </a:xfrm>
        </p:spPr>
        <p:txBody>
          <a:bodyPr>
            <a:normAutofit/>
          </a:bodyPr>
          <a:lstStyle>
            <a:lvl1pPr marL="0" indent="0">
              <a:buNone/>
              <a:defRPr sz="3150"/>
            </a:lvl1pPr>
            <a:lvl2pPr marL="720090" indent="0">
              <a:buNone/>
              <a:defRPr sz="1890"/>
            </a:lvl2pPr>
            <a:lvl3pPr marL="1440180" indent="0">
              <a:buNone/>
              <a:defRPr sz="1575"/>
            </a:lvl3pPr>
            <a:lvl4pPr marL="2160270" indent="0">
              <a:buNone/>
              <a:defRPr sz="1418"/>
            </a:lvl4pPr>
            <a:lvl5pPr marL="2880360" indent="0">
              <a:buNone/>
              <a:defRPr sz="1418"/>
            </a:lvl5pPr>
            <a:lvl6pPr marL="3600450" indent="0">
              <a:buNone/>
              <a:defRPr sz="1418"/>
            </a:lvl6pPr>
            <a:lvl7pPr marL="4320540" indent="0">
              <a:buNone/>
              <a:defRPr sz="1418"/>
            </a:lvl7pPr>
            <a:lvl8pPr marL="5040630" indent="0">
              <a:buNone/>
              <a:defRPr sz="1418"/>
            </a:lvl8pPr>
            <a:lvl9pPr marL="5760720" indent="0">
              <a:buNone/>
              <a:defRPr sz="1418"/>
            </a:lvl9pPr>
          </a:lstStyle>
          <a:p>
            <a:pPr lvl="0"/>
            <a:r>
              <a:rPr lang="el-GR" dirty="0" smtClean="0"/>
              <a:t>Στυλ υποδείγματος κειμένου</a:t>
            </a:r>
          </a:p>
        </p:txBody>
      </p:sp>
      <p:sp>
        <p:nvSpPr>
          <p:cNvPr id="9" name="Τίτλος 1"/>
          <p:cNvSpPr>
            <a:spLocks noGrp="1"/>
          </p:cNvSpPr>
          <p:nvPr>
            <p:ph type="title"/>
          </p:nvPr>
        </p:nvSpPr>
        <p:spPr>
          <a:xfrm>
            <a:off x="756126" y="430920"/>
            <a:ext cx="13610273" cy="180306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614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755650" y="2520950"/>
            <a:ext cx="13611225" cy="7127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B12C7939-E3BE-4445-90B3-0FBBA264D05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457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0963831" y="432556"/>
            <a:ext cx="3402568" cy="9216152"/>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756126" y="432556"/>
            <a:ext cx="9955662" cy="921615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958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3800" y="6940550"/>
            <a:ext cx="12855575" cy="2146300"/>
          </a:xfrm>
          <a:prstGeom prst="rect">
            <a:avLst/>
          </a:prstGeo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1193800" y="4578350"/>
            <a:ext cx="12855575" cy="2362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5"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6"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5C0E0075-2119-49EC-A10F-663730869F2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755650" y="2520950"/>
            <a:ext cx="6729413" cy="7127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7637463" y="2520950"/>
            <a:ext cx="6729412" cy="71278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6328542E-C6DB-41B4-BF5F-374533CED4D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755650" y="2417763"/>
            <a:ext cx="6681788" cy="10080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5650" y="3425825"/>
            <a:ext cx="6681788" cy="6223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7681913" y="2417763"/>
            <a:ext cx="6684962" cy="10080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681913" y="3425825"/>
            <a:ext cx="6684962" cy="62230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8"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9"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250B4F0A-3E17-4043-8592-B6A539428C1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650" y="431800"/>
            <a:ext cx="13611225" cy="1800225"/>
          </a:xfrm>
          <a:prstGeom prst="rect">
            <a:avLst/>
          </a:prstGeom>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4"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5"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395F7FA6-33AF-4BFC-89A5-16C985AEAE3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3" name="Rectangle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4" name="Rectangle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01C770FC-1F55-4954-B754-95D65B70D99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650" y="430213"/>
            <a:ext cx="4975225" cy="1830387"/>
          </a:xfrm>
          <a:prstGeom prst="rect">
            <a:avLst/>
          </a:prstGeo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5911850" y="430213"/>
            <a:ext cx="8455025" cy="92186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755650" y="2260600"/>
            <a:ext cx="4975225" cy="7388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19C5727E-657B-4F53-98A5-EA790B157A3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3863" y="7561263"/>
            <a:ext cx="9074150" cy="892175"/>
          </a:xfrm>
          <a:prstGeom prst="rect">
            <a:avLst/>
          </a:prstGeo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963863" y="965200"/>
            <a:ext cx="9074150" cy="6480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2963863" y="8453438"/>
            <a:ext cx="9074150" cy="1268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755650" y="9836150"/>
            <a:ext cx="3529013" cy="750888"/>
          </a:xfrm>
          <a:prstGeom prst="rect">
            <a:avLst/>
          </a:prstGeom>
        </p:spPr>
        <p:txBody>
          <a:bodyPr/>
          <a:lstStyle>
            <a:lvl1pPr>
              <a:defRPr/>
            </a:lvl1pPr>
          </a:lstStyle>
          <a:p>
            <a:pPr>
              <a:defRPr/>
            </a:pPr>
            <a:endParaRPr lang="el-GR"/>
          </a:p>
        </p:txBody>
      </p:sp>
      <p:sp>
        <p:nvSpPr>
          <p:cNvPr id="6" name="Footer Placeholder 5"/>
          <p:cNvSpPr>
            <a:spLocks noGrp="1" noChangeArrowheads="1"/>
          </p:cNvSpPr>
          <p:nvPr>
            <p:ph type="ftr" sz="quarter" idx="11"/>
          </p:nvPr>
        </p:nvSpPr>
        <p:spPr>
          <a:xfrm>
            <a:off x="5167313" y="9836150"/>
            <a:ext cx="4787900" cy="750888"/>
          </a:xfrm>
          <a:prstGeom prst="rect">
            <a:avLst/>
          </a:prstGeom>
        </p:spPr>
        <p:txBody>
          <a:bodyPr/>
          <a:lstStyle>
            <a:lvl1pPr>
              <a:defRPr/>
            </a:lvl1pPr>
          </a:lstStyle>
          <a:p>
            <a:pPr>
              <a:defRPr/>
            </a:pPr>
            <a:endParaRPr lang="el-GR"/>
          </a:p>
        </p:txBody>
      </p:sp>
      <p:sp>
        <p:nvSpPr>
          <p:cNvPr id="7" name="Slide Number Placeholder 6"/>
          <p:cNvSpPr>
            <a:spLocks noGrp="1" noChangeArrowheads="1"/>
          </p:cNvSpPr>
          <p:nvPr>
            <p:ph type="sldNum" sz="quarter" idx="12"/>
          </p:nvPr>
        </p:nvSpPr>
        <p:spPr>
          <a:xfrm>
            <a:off x="10837863" y="9836150"/>
            <a:ext cx="3529012" cy="750888"/>
          </a:xfrm>
          <a:prstGeom prst="rect">
            <a:avLst/>
          </a:prstGeom>
        </p:spPr>
        <p:txBody>
          <a:bodyPr/>
          <a:lstStyle>
            <a:lvl1pPr>
              <a:defRPr/>
            </a:lvl1pPr>
          </a:lstStyle>
          <a:p>
            <a:pPr>
              <a:defRPr/>
            </a:pPr>
            <a:fld id="{8D7B4ABA-25CF-445C-83F9-864410DD305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230"/>
          <p:cNvSpPr txBox="1">
            <a:spLocks noChangeArrowheads="1"/>
          </p:cNvSpPr>
          <p:nvPr/>
        </p:nvSpPr>
        <p:spPr bwMode="auto">
          <a:xfrm>
            <a:off x="0" y="10555288"/>
            <a:ext cx="13647738" cy="246062"/>
          </a:xfrm>
          <a:prstGeom prst="rect">
            <a:avLst/>
          </a:prstGeom>
          <a:noFill/>
          <a:ln w="9525">
            <a:noFill/>
            <a:miter lim="800000"/>
            <a:headEnd/>
            <a:tailEnd/>
          </a:ln>
        </p:spPr>
        <p:txBody>
          <a:bodyPr wrap="none">
            <a:spAutoFit/>
          </a:bodyPr>
          <a:lstStyle/>
          <a:p>
            <a:pPr defTabSz="1481138">
              <a:defRPr/>
            </a:pPr>
            <a:r>
              <a:rPr lang="el-GR" sz="1000" dirty="0"/>
              <a:t>ΠΑΝΕΠΙΣΤΗΜΙΟ ΑΙΓΑΙΟΥ / ΤΜΗΜΑ ΜΗΧΑΝΙΚΩΝ ΣΧΕΔΙΑΣΗΣ ΠΡΟΪΟΝΤΩΝ ΚΑΙ ΣΥΣΤΗΜΑΤΩΝ / ΣΤΟΥΝΤΙΟ </a:t>
            </a:r>
            <a:r>
              <a:rPr lang="en-GB" sz="1000" dirty="0"/>
              <a:t>V</a:t>
            </a:r>
            <a:r>
              <a:rPr lang="el-GR" sz="1000" dirty="0"/>
              <a:t> </a:t>
            </a:r>
            <a:r>
              <a:rPr lang="en-US" sz="1000" dirty="0"/>
              <a:t>–VIII </a:t>
            </a:r>
            <a:r>
              <a:rPr lang="el-GR" sz="1000" dirty="0"/>
              <a:t>/  ΙΔΕΑΣΜΟΣ/ ΣΚΟΥΡΜΠΟΥΤΗΣ Ε. /   ΞΕΝΑΚΗΣ Γ., ΠΑΠΑΔΟΠΟΥΛΟΣ Δ., ΠΑΠΑΚΩΣΤΟΠΟΥΛΟΣ Β., ΦΩΤΙΑΔΗΣ Σ.,</a:t>
            </a:r>
            <a:endParaRPr lang="en-GB" sz="1000" dirty="0"/>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1481138" rtl="0" eaLnBrk="0" fontAlgn="base" hangingPunct="0">
        <a:spcBef>
          <a:spcPct val="0"/>
        </a:spcBef>
        <a:spcAft>
          <a:spcPct val="0"/>
        </a:spcAft>
        <a:defRPr sz="7100">
          <a:solidFill>
            <a:schemeClr val="tx2"/>
          </a:solidFill>
          <a:latin typeface="+mj-lt"/>
          <a:ea typeface="+mj-ea"/>
          <a:cs typeface="+mj-cs"/>
        </a:defRPr>
      </a:lvl1pPr>
      <a:lvl2pPr algn="ctr" defTabSz="1481138" rtl="0" eaLnBrk="0" fontAlgn="base" hangingPunct="0">
        <a:spcBef>
          <a:spcPct val="0"/>
        </a:spcBef>
        <a:spcAft>
          <a:spcPct val="0"/>
        </a:spcAft>
        <a:defRPr sz="7100">
          <a:solidFill>
            <a:schemeClr val="tx2"/>
          </a:solidFill>
          <a:latin typeface="Arial" charset="0"/>
          <a:cs typeface="Arial" charset="0"/>
        </a:defRPr>
      </a:lvl2pPr>
      <a:lvl3pPr algn="ctr" defTabSz="1481138" rtl="0" eaLnBrk="0" fontAlgn="base" hangingPunct="0">
        <a:spcBef>
          <a:spcPct val="0"/>
        </a:spcBef>
        <a:spcAft>
          <a:spcPct val="0"/>
        </a:spcAft>
        <a:defRPr sz="7100">
          <a:solidFill>
            <a:schemeClr val="tx2"/>
          </a:solidFill>
          <a:latin typeface="Arial" charset="0"/>
          <a:cs typeface="Arial" charset="0"/>
        </a:defRPr>
      </a:lvl3pPr>
      <a:lvl4pPr algn="ctr" defTabSz="1481138" rtl="0" eaLnBrk="0" fontAlgn="base" hangingPunct="0">
        <a:spcBef>
          <a:spcPct val="0"/>
        </a:spcBef>
        <a:spcAft>
          <a:spcPct val="0"/>
        </a:spcAft>
        <a:defRPr sz="7100">
          <a:solidFill>
            <a:schemeClr val="tx2"/>
          </a:solidFill>
          <a:latin typeface="Arial" charset="0"/>
          <a:cs typeface="Arial" charset="0"/>
        </a:defRPr>
      </a:lvl4pPr>
      <a:lvl5pPr algn="ctr" defTabSz="1481138" rtl="0" eaLnBrk="0" fontAlgn="base" hangingPunct="0">
        <a:spcBef>
          <a:spcPct val="0"/>
        </a:spcBef>
        <a:spcAft>
          <a:spcPct val="0"/>
        </a:spcAft>
        <a:defRPr sz="7100">
          <a:solidFill>
            <a:schemeClr val="tx2"/>
          </a:solidFill>
          <a:latin typeface="Arial" charset="0"/>
          <a:cs typeface="Arial" charset="0"/>
        </a:defRPr>
      </a:lvl5pPr>
      <a:lvl6pPr marL="457200" algn="ctr" defTabSz="1481138" rtl="0" fontAlgn="base">
        <a:spcBef>
          <a:spcPct val="0"/>
        </a:spcBef>
        <a:spcAft>
          <a:spcPct val="0"/>
        </a:spcAft>
        <a:defRPr sz="7100">
          <a:solidFill>
            <a:schemeClr val="tx2"/>
          </a:solidFill>
          <a:latin typeface="Arial" charset="0"/>
          <a:cs typeface="Arial" charset="0"/>
        </a:defRPr>
      </a:lvl6pPr>
      <a:lvl7pPr marL="914400" algn="ctr" defTabSz="1481138" rtl="0" fontAlgn="base">
        <a:spcBef>
          <a:spcPct val="0"/>
        </a:spcBef>
        <a:spcAft>
          <a:spcPct val="0"/>
        </a:spcAft>
        <a:defRPr sz="7100">
          <a:solidFill>
            <a:schemeClr val="tx2"/>
          </a:solidFill>
          <a:latin typeface="Arial" charset="0"/>
          <a:cs typeface="Arial" charset="0"/>
        </a:defRPr>
      </a:lvl7pPr>
      <a:lvl8pPr marL="1371600" algn="ctr" defTabSz="1481138" rtl="0" fontAlgn="base">
        <a:spcBef>
          <a:spcPct val="0"/>
        </a:spcBef>
        <a:spcAft>
          <a:spcPct val="0"/>
        </a:spcAft>
        <a:defRPr sz="7100">
          <a:solidFill>
            <a:schemeClr val="tx2"/>
          </a:solidFill>
          <a:latin typeface="Arial" charset="0"/>
          <a:cs typeface="Arial" charset="0"/>
        </a:defRPr>
      </a:lvl8pPr>
      <a:lvl9pPr marL="1828800" algn="ctr" defTabSz="1481138" rtl="0" fontAlgn="base">
        <a:spcBef>
          <a:spcPct val="0"/>
        </a:spcBef>
        <a:spcAft>
          <a:spcPct val="0"/>
        </a:spcAft>
        <a:defRPr sz="7100">
          <a:solidFill>
            <a:schemeClr val="tx2"/>
          </a:solidFill>
          <a:latin typeface="Arial" charset="0"/>
          <a:cs typeface="Arial" charset="0"/>
        </a:defRPr>
      </a:lvl9pPr>
    </p:titleStyle>
    <p:bodyStyle>
      <a:lvl1pPr marL="555625" indent="-555625" algn="l" defTabSz="1481138" rtl="0" eaLnBrk="0" fontAlgn="base" hangingPunct="0">
        <a:spcBef>
          <a:spcPct val="20000"/>
        </a:spcBef>
        <a:spcAft>
          <a:spcPct val="0"/>
        </a:spcAft>
        <a:buChar char="•"/>
        <a:defRPr sz="5200">
          <a:solidFill>
            <a:schemeClr val="tx1"/>
          </a:solidFill>
          <a:latin typeface="+mn-lt"/>
          <a:ea typeface="+mn-ea"/>
          <a:cs typeface="+mn-cs"/>
        </a:defRPr>
      </a:lvl1pPr>
      <a:lvl2pPr marL="1203325" indent="-461963" algn="l" defTabSz="1481138" rtl="0" eaLnBrk="0" fontAlgn="base" hangingPunct="0">
        <a:spcBef>
          <a:spcPct val="20000"/>
        </a:spcBef>
        <a:spcAft>
          <a:spcPct val="0"/>
        </a:spcAft>
        <a:buChar char="–"/>
        <a:defRPr sz="4500">
          <a:solidFill>
            <a:schemeClr val="tx1"/>
          </a:solidFill>
          <a:latin typeface="+mn-lt"/>
          <a:cs typeface="+mn-cs"/>
        </a:defRPr>
      </a:lvl2pPr>
      <a:lvl3pPr marL="1851025" indent="-369888" algn="l" defTabSz="1481138" rtl="0" eaLnBrk="0" fontAlgn="base" hangingPunct="0">
        <a:spcBef>
          <a:spcPct val="20000"/>
        </a:spcBef>
        <a:spcAft>
          <a:spcPct val="0"/>
        </a:spcAft>
        <a:buChar char="•"/>
        <a:defRPr sz="3900">
          <a:solidFill>
            <a:schemeClr val="tx1"/>
          </a:solidFill>
          <a:latin typeface="+mn-lt"/>
          <a:cs typeface="+mn-cs"/>
        </a:defRPr>
      </a:lvl3pPr>
      <a:lvl4pPr marL="2592388" indent="-369888" algn="l" defTabSz="1481138" rtl="0" eaLnBrk="0" fontAlgn="base" hangingPunct="0">
        <a:spcBef>
          <a:spcPct val="20000"/>
        </a:spcBef>
        <a:spcAft>
          <a:spcPct val="0"/>
        </a:spcAft>
        <a:buChar char="–"/>
        <a:defRPr sz="3200">
          <a:solidFill>
            <a:schemeClr val="tx1"/>
          </a:solidFill>
          <a:latin typeface="+mn-lt"/>
          <a:cs typeface="+mn-cs"/>
        </a:defRPr>
      </a:lvl4pPr>
      <a:lvl5pPr marL="3333750" indent="-371475" algn="l" defTabSz="1481138" rtl="0" eaLnBrk="0" fontAlgn="base" hangingPunct="0">
        <a:spcBef>
          <a:spcPct val="20000"/>
        </a:spcBef>
        <a:spcAft>
          <a:spcPct val="0"/>
        </a:spcAft>
        <a:buChar char="»"/>
        <a:defRPr sz="3200">
          <a:solidFill>
            <a:schemeClr val="tx1"/>
          </a:solidFill>
          <a:latin typeface="+mn-lt"/>
          <a:cs typeface="+mn-cs"/>
        </a:defRPr>
      </a:lvl5pPr>
      <a:lvl6pPr marL="3790950" indent="-371475" algn="l" defTabSz="1481138" rtl="0" fontAlgn="base">
        <a:spcBef>
          <a:spcPct val="20000"/>
        </a:spcBef>
        <a:spcAft>
          <a:spcPct val="0"/>
        </a:spcAft>
        <a:buChar char="»"/>
        <a:defRPr sz="3200">
          <a:solidFill>
            <a:schemeClr val="tx1"/>
          </a:solidFill>
          <a:latin typeface="+mn-lt"/>
          <a:cs typeface="+mn-cs"/>
        </a:defRPr>
      </a:lvl6pPr>
      <a:lvl7pPr marL="4248150" indent="-371475" algn="l" defTabSz="1481138" rtl="0" fontAlgn="base">
        <a:spcBef>
          <a:spcPct val="20000"/>
        </a:spcBef>
        <a:spcAft>
          <a:spcPct val="0"/>
        </a:spcAft>
        <a:buChar char="»"/>
        <a:defRPr sz="3200">
          <a:solidFill>
            <a:schemeClr val="tx1"/>
          </a:solidFill>
          <a:latin typeface="+mn-lt"/>
          <a:cs typeface="+mn-cs"/>
        </a:defRPr>
      </a:lvl7pPr>
      <a:lvl8pPr marL="4705350" indent="-371475" algn="l" defTabSz="1481138" rtl="0" fontAlgn="base">
        <a:spcBef>
          <a:spcPct val="20000"/>
        </a:spcBef>
        <a:spcAft>
          <a:spcPct val="0"/>
        </a:spcAft>
        <a:buChar char="»"/>
        <a:defRPr sz="3200">
          <a:solidFill>
            <a:schemeClr val="tx1"/>
          </a:solidFill>
          <a:latin typeface="+mn-lt"/>
          <a:cs typeface="+mn-cs"/>
        </a:defRPr>
      </a:lvl8pPr>
      <a:lvl9pPr marL="5162550" indent="-371475" algn="l" defTabSz="1481138" rtl="0" fontAlgn="base">
        <a:spcBef>
          <a:spcPct val="20000"/>
        </a:spcBef>
        <a:spcAft>
          <a:spcPct val="0"/>
        </a:spcAft>
        <a:buChar char="»"/>
        <a:defRPr sz="32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756126" y="432555"/>
            <a:ext cx="13610273" cy="1800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756126" y="2520316"/>
            <a:ext cx="13610273" cy="71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10837810" y="10011252"/>
            <a:ext cx="3528589" cy="575072"/>
          </a:xfrm>
          <a:prstGeom prst="rect">
            <a:avLst/>
          </a:prstGeom>
        </p:spPr>
        <p:txBody>
          <a:bodyPr vert="horz" lIns="91440" tIns="45720" rIns="91440" bIns="45720" rtlCol="0" anchor="ctr"/>
          <a:lstStyle>
            <a:lvl1pPr algn="r" fontAlgn="auto">
              <a:spcBef>
                <a:spcPts val="0"/>
              </a:spcBef>
              <a:spcAft>
                <a:spcPts val="0"/>
              </a:spcAft>
              <a:defRPr sz="2205">
                <a:solidFill>
                  <a:schemeClr val="tx1"/>
                </a:solidFill>
                <a:latin typeface="+mn-lt"/>
                <a:cs typeface="+mn-cs"/>
              </a:defRPr>
            </a:lvl1pPr>
          </a:lstStyle>
          <a:p>
            <a:pPr>
              <a:defRPr/>
            </a:pPr>
            <a:fld id="{2CC3E15C-D21C-4297-AA94-D9CEBA128DA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47365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6930" b="1" kern="1200">
          <a:solidFill>
            <a:schemeClr val="tx1"/>
          </a:solidFill>
          <a:latin typeface="+mj-lt"/>
          <a:ea typeface="+mj-ea"/>
          <a:cs typeface="+mj-cs"/>
        </a:defRPr>
      </a:lvl1pPr>
      <a:lvl2pPr algn="ctr" rtl="0" eaLnBrk="0" fontAlgn="base" hangingPunct="0">
        <a:spcBef>
          <a:spcPct val="0"/>
        </a:spcBef>
        <a:spcAft>
          <a:spcPct val="0"/>
        </a:spcAft>
        <a:defRPr sz="6930" b="1">
          <a:solidFill>
            <a:schemeClr val="tx1"/>
          </a:solidFill>
          <a:latin typeface="Calibri" pitchFamily="34" charset="0"/>
        </a:defRPr>
      </a:lvl2pPr>
      <a:lvl3pPr algn="ctr" rtl="0" eaLnBrk="0" fontAlgn="base" hangingPunct="0">
        <a:spcBef>
          <a:spcPct val="0"/>
        </a:spcBef>
        <a:spcAft>
          <a:spcPct val="0"/>
        </a:spcAft>
        <a:defRPr sz="6930" b="1">
          <a:solidFill>
            <a:schemeClr val="tx1"/>
          </a:solidFill>
          <a:latin typeface="Calibri" pitchFamily="34" charset="0"/>
        </a:defRPr>
      </a:lvl3pPr>
      <a:lvl4pPr algn="ctr" rtl="0" eaLnBrk="0" fontAlgn="base" hangingPunct="0">
        <a:spcBef>
          <a:spcPct val="0"/>
        </a:spcBef>
        <a:spcAft>
          <a:spcPct val="0"/>
        </a:spcAft>
        <a:defRPr sz="6930" b="1">
          <a:solidFill>
            <a:schemeClr val="tx1"/>
          </a:solidFill>
          <a:latin typeface="Calibri" pitchFamily="34" charset="0"/>
        </a:defRPr>
      </a:lvl4pPr>
      <a:lvl5pPr algn="ctr" rtl="0" eaLnBrk="0" fontAlgn="base" hangingPunct="0">
        <a:spcBef>
          <a:spcPct val="0"/>
        </a:spcBef>
        <a:spcAft>
          <a:spcPct val="0"/>
        </a:spcAft>
        <a:defRPr sz="6930" b="1">
          <a:solidFill>
            <a:schemeClr val="tx1"/>
          </a:solidFill>
          <a:latin typeface="Calibri" pitchFamily="34" charset="0"/>
        </a:defRPr>
      </a:lvl5pPr>
      <a:lvl6pPr marL="720090" algn="ctr" rtl="0" fontAlgn="base">
        <a:spcBef>
          <a:spcPct val="0"/>
        </a:spcBef>
        <a:spcAft>
          <a:spcPct val="0"/>
        </a:spcAft>
        <a:defRPr sz="6930" b="1">
          <a:solidFill>
            <a:schemeClr val="tx1"/>
          </a:solidFill>
          <a:latin typeface="Calibri" pitchFamily="34" charset="0"/>
        </a:defRPr>
      </a:lvl6pPr>
      <a:lvl7pPr marL="1440180" algn="ctr" rtl="0" fontAlgn="base">
        <a:spcBef>
          <a:spcPct val="0"/>
        </a:spcBef>
        <a:spcAft>
          <a:spcPct val="0"/>
        </a:spcAft>
        <a:defRPr sz="6930" b="1">
          <a:solidFill>
            <a:schemeClr val="tx1"/>
          </a:solidFill>
          <a:latin typeface="Calibri" pitchFamily="34" charset="0"/>
        </a:defRPr>
      </a:lvl7pPr>
      <a:lvl8pPr marL="2160270" algn="ctr" rtl="0" fontAlgn="base">
        <a:spcBef>
          <a:spcPct val="0"/>
        </a:spcBef>
        <a:spcAft>
          <a:spcPct val="0"/>
        </a:spcAft>
        <a:defRPr sz="6930" b="1">
          <a:solidFill>
            <a:schemeClr val="tx1"/>
          </a:solidFill>
          <a:latin typeface="Calibri" pitchFamily="34" charset="0"/>
        </a:defRPr>
      </a:lvl8pPr>
      <a:lvl9pPr marL="2880360" algn="ctr" rtl="0" fontAlgn="base">
        <a:spcBef>
          <a:spcPct val="0"/>
        </a:spcBef>
        <a:spcAft>
          <a:spcPct val="0"/>
        </a:spcAft>
        <a:defRPr sz="6930" b="1">
          <a:solidFill>
            <a:schemeClr val="tx1"/>
          </a:solidFill>
          <a:latin typeface="Calibri" pitchFamily="34" charset="0"/>
        </a:defRPr>
      </a:lvl9pPr>
    </p:titleStyle>
    <p:bodyStyle>
      <a:lvl1pPr marL="540068" indent="-540068" algn="l" rtl="0" eaLnBrk="0" fontAlgn="base" hangingPunct="0">
        <a:spcBef>
          <a:spcPct val="20000"/>
        </a:spcBef>
        <a:spcAft>
          <a:spcPct val="0"/>
        </a:spcAft>
        <a:buFont typeface="Arial" charset="0"/>
        <a:buChar char="•"/>
        <a:defRPr sz="5040" kern="1200">
          <a:solidFill>
            <a:schemeClr val="tx1"/>
          </a:solidFill>
          <a:latin typeface="+mn-lt"/>
          <a:ea typeface="+mn-ea"/>
          <a:cs typeface="+mn-cs"/>
        </a:defRPr>
      </a:lvl1pPr>
      <a:lvl2pPr marL="1170146" indent="-450056" algn="l" rtl="0" eaLnBrk="0" fontAlgn="base" hangingPunct="0">
        <a:spcBef>
          <a:spcPct val="20000"/>
        </a:spcBef>
        <a:spcAft>
          <a:spcPct val="0"/>
        </a:spcAft>
        <a:buFont typeface="Arial" charset="0"/>
        <a:buChar char="–"/>
        <a:defRPr sz="4410" kern="1200">
          <a:solidFill>
            <a:schemeClr val="tx1"/>
          </a:solidFill>
          <a:latin typeface="+mn-lt"/>
          <a:ea typeface="+mn-ea"/>
          <a:cs typeface="+mn-cs"/>
        </a:defRPr>
      </a:lvl2pPr>
      <a:lvl3pPr marL="1800225" indent="-360045" algn="l" rtl="0" eaLnBrk="0" fontAlgn="base" hangingPunct="0">
        <a:spcBef>
          <a:spcPct val="20000"/>
        </a:spcBef>
        <a:spcAft>
          <a:spcPct val="0"/>
        </a:spcAft>
        <a:buFont typeface="Arial" charset="0"/>
        <a:buChar char="•"/>
        <a:defRPr sz="3780" kern="1200">
          <a:solidFill>
            <a:schemeClr val="tx1"/>
          </a:solidFill>
          <a:latin typeface="+mn-lt"/>
          <a:ea typeface="+mn-ea"/>
          <a:cs typeface="+mn-cs"/>
        </a:defRPr>
      </a:lvl3pPr>
      <a:lvl4pPr marL="2520315" indent="-360045" algn="l" rtl="0" eaLnBrk="0" fontAlgn="base" hangingPunct="0">
        <a:spcBef>
          <a:spcPct val="20000"/>
        </a:spcBef>
        <a:spcAft>
          <a:spcPct val="0"/>
        </a:spcAft>
        <a:buFont typeface="Arial" charset="0"/>
        <a:buChar char="–"/>
        <a:defRPr sz="3150" kern="1200">
          <a:solidFill>
            <a:schemeClr val="tx1"/>
          </a:solidFill>
          <a:latin typeface="+mn-lt"/>
          <a:ea typeface="+mn-ea"/>
          <a:cs typeface="+mn-cs"/>
        </a:defRPr>
      </a:lvl4pPr>
      <a:lvl5pPr marL="3240405" indent="-360045" algn="l" rtl="0" eaLnBrk="0" fontAlgn="base" hangingPunct="0">
        <a:spcBef>
          <a:spcPct val="20000"/>
        </a:spcBef>
        <a:spcAft>
          <a:spcPct val="0"/>
        </a:spcAft>
        <a:buFont typeface="Arial" charset="0"/>
        <a:buChar char="»"/>
        <a:defRPr sz="315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150" kern="1200">
          <a:solidFill>
            <a:schemeClr val="tx1"/>
          </a:solidFill>
          <a:latin typeface="+mn-lt"/>
          <a:ea typeface="+mn-ea"/>
          <a:cs typeface="+mn-cs"/>
        </a:defRPr>
      </a:lvl9pPr>
    </p:bodyStyle>
    <p:otherStyle>
      <a:defPPr>
        <a:defRPr lang="el-GR"/>
      </a:defPPr>
      <a:lvl1pPr marL="0" algn="l" defTabSz="1440180" rtl="0" eaLnBrk="1" latinLnBrk="0" hangingPunct="1">
        <a:defRPr sz="2835" kern="1200">
          <a:solidFill>
            <a:schemeClr val="tx1"/>
          </a:solidFill>
          <a:latin typeface="+mn-lt"/>
          <a:ea typeface="+mn-ea"/>
          <a:cs typeface="+mn-cs"/>
        </a:defRPr>
      </a:lvl1pPr>
      <a:lvl2pPr marL="720090" algn="l" defTabSz="1440180" rtl="0" eaLnBrk="1" latinLnBrk="0" hangingPunct="1">
        <a:defRPr sz="2835" kern="1200">
          <a:solidFill>
            <a:schemeClr val="tx1"/>
          </a:solidFill>
          <a:latin typeface="+mn-lt"/>
          <a:ea typeface="+mn-ea"/>
          <a:cs typeface="+mn-cs"/>
        </a:defRPr>
      </a:lvl2pPr>
      <a:lvl3pPr marL="1440180" algn="l" defTabSz="1440180" rtl="0" eaLnBrk="1" latinLnBrk="0" hangingPunct="1">
        <a:defRPr sz="2835" kern="1200">
          <a:solidFill>
            <a:schemeClr val="tx1"/>
          </a:solidFill>
          <a:latin typeface="+mn-lt"/>
          <a:ea typeface="+mn-ea"/>
          <a:cs typeface="+mn-cs"/>
        </a:defRPr>
      </a:lvl3pPr>
      <a:lvl4pPr marL="2160270" algn="l" defTabSz="1440180" rtl="0" eaLnBrk="1" latinLnBrk="0" hangingPunct="1">
        <a:defRPr sz="2835" kern="1200">
          <a:solidFill>
            <a:schemeClr val="tx1"/>
          </a:solidFill>
          <a:latin typeface="+mn-lt"/>
          <a:ea typeface="+mn-ea"/>
          <a:cs typeface="+mn-cs"/>
        </a:defRPr>
      </a:lvl4pPr>
      <a:lvl5pPr marL="2880360" algn="l" defTabSz="1440180" rtl="0" eaLnBrk="1" latinLnBrk="0" hangingPunct="1">
        <a:defRPr sz="2835" kern="1200">
          <a:solidFill>
            <a:schemeClr val="tx1"/>
          </a:solidFill>
          <a:latin typeface="+mn-lt"/>
          <a:ea typeface="+mn-ea"/>
          <a:cs typeface="+mn-cs"/>
        </a:defRPr>
      </a:lvl5pPr>
      <a:lvl6pPr marL="3600450" algn="l" defTabSz="1440180" rtl="0" eaLnBrk="1" latinLnBrk="0" hangingPunct="1">
        <a:defRPr sz="2835" kern="1200">
          <a:solidFill>
            <a:schemeClr val="tx1"/>
          </a:solidFill>
          <a:latin typeface="+mn-lt"/>
          <a:ea typeface="+mn-ea"/>
          <a:cs typeface="+mn-cs"/>
        </a:defRPr>
      </a:lvl6pPr>
      <a:lvl7pPr marL="4320540" algn="l" defTabSz="1440180" rtl="0" eaLnBrk="1" latinLnBrk="0" hangingPunct="1">
        <a:defRPr sz="2835" kern="1200">
          <a:solidFill>
            <a:schemeClr val="tx1"/>
          </a:solidFill>
          <a:latin typeface="+mn-lt"/>
          <a:ea typeface="+mn-ea"/>
          <a:cs typeface="+mn-cs"/>
        </a:defRPr>
      </a:lvl7pPr>
      <a:lvl8pPr marL="5040630" algn="l" defTabSz="1440180" rtl="0" eaLnBrk="1" latinLnBrk="0" hangingPunct="1">
        <a:defRPr sz="2835" kern="1200">
          <a:solidFill>
            <a:schemeClr val="tx1"/>
          </a:solidFill>
          <a:latin typeface="+mn-lt"/>
          <a:ea typeface="+mn-ea"/>
          <a:cs typeface="+mn-cs"/>
        </a:defRPr>
      </a:lvl8pPr>
      <a:lvl9pPr marL="5760720" algn="l" defTabSz="1440180"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1550512" y="3017879"/>
            <a:ext cx="11906488" cy="1815227"/>
          </a:xfrm>
        </p:spPr>
        <p:txBody>
          <a:bodyPr/>
          <a:lstStyle/>
          <a:p>
            <a:pPr eaLnBrk="1" hangingPunct="1"/>
            <a:r>
              <a:rPr lang="en-US" sz="3780" dirty="0">
                <a:latin typeface="Arial" charset="0"/>
              </a:rPr>
              <a:t>Studio VI-Product </a:t>
            </a:r>
            <a:r>
              <a:rPr lang="en-US" sz="3780">
                <a:latin typeface="Arial" charset="0"/>
              </a:rPr>
              <a:t>Design </a:t>
            </a:r>
            <a:r>
              <a:rPr lang="en-US" sz="3780" smtClean="0">
                <a:latin typeface="Arial" charset="0"/>
              </a:rPr>
              <a:t>2</a:t>
            </a:r>
            <a:r>
              <a:rPr lang="el-GR" sz="3780" dirty="0">
                <a:latin typeface="Arial" charset="0"/>
              </a:rPr>
              <a:t/>
            </a:r>
            <a:br>
              <a:rPr lang="el-GR" sz="3780" dirty="0">
                <a:latin typeface="Arial" charset="0"/>
              </a:rPr>
            </a:br>
            <a:endParaRPr lang="en-US" sz="3780" dirty="0">
              <a:latin typeface="Arial" charset="0"/>
            </a:endParaRPr>
          </a:p>
        </p:txBody>
      </p:sp>
      <p:sp>
        <p:nvSpPr>
          <p:cNvPr id="14338" name="Υπότιτλος 2"/>
          <p:cNvSpPr>
            <a:spLocks noGrp="1"/>
          </p:cNvSpPr>
          <p:nvPr>
            <p:ph type="subTitle" idx="1"/>
          </p:nvPr>
        </p:nvSpPr>
        <p:spPr>
          <a:xfrm>
            <a:off x="1437997" y="4948119"/>
            <a:ext cx="12361545" cy="2947868"/>
          </a:xfrm>
        </p:spPr>
        <p:txBody>
          <a:bodyPr/>
          <a:lstStyle/>
          <a:p>
            <a:pPr eaLnBrk="1" hangingPunct="1">
              <a:lnSpc>
                <a:spcPct val="80000"/>
              </a:lnSpc>
            </a:pPr>
            <a:r>
              <a:rPr lang="el-GR" sz="4410" b="1" dirty="0"/>
              <a:t>Ενότητα </a:t>
            </a:r>
            <a:r>
              <a:rPr lang="en-US" sz="4410" b="1" dirty="0"/>
              <a:t>3</a:t>
            </a:r>
            <a:r>
              <a:rPr lang="el-GR" sz="3150" b="1" dirty="0"/>
              <a:t>:</a:t>
            </a:r>
            <a:r>
              <a:rPr lang="el-GR" sz="3780" dirty="0">
                <a:latin typeface="Arial" charset="0"/>
              </a:rPr>
              <a:t> Επαναπροσδιορισμός Σταδίων Διαδικασίας Σχεδίασης</a:t>
            </a: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n-US" sz="3780" dirty="0">
              <a:latin typeface="Arial" charset="0"/>
            </a:endParaRPr>
          </a:p>
          <a:p>
            <a:pPr eaLnBrk="1" hangingPunct="1">
              <a:lnSpc>
                <a:spcPct val="80000"/>
              </a:lnSpc>
            </a:pPr>
            <a:r>
              <a:rPr lang="en-US" sz="3780" dirty="0">
                <a:latin typeface="Arial" charset="0"/>
              </a:rPr>
              <a:t> </a:t>
            </a:r>
          </a:p>
          <a:p>
            <a:pPr eaLnBrk="1" hangingPunct="1">
              <a:lnSpc>
                <a:spcPct val="80000"/>
              </a:lnSpc>
            </a:pPr>
            <a:endParaRPr lang="el-GR" sz="3780" dirty="0">
              <a:latin typeface="Arial" charset="0"/>
            </a:endParaRP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a:p>
            <a:pPr eaLnBrk="1" hangingPunct="1">
              <a:lnSpc>
                <a:spcPct val="80000"/>
              </a:lnSpc>
            </a:pPr>
            <a:r>
              <a:rPr lang="el-GR" sz="3780" dirty="0">
                <a:latin typeface="Arial" charset="0"/>
              </a:rPr>
              <a:t> </a:t>
            </a:r>
          </a:p>
          <a:p>
            <a:pPr eaLnBrk="1" hangingPunct="1">
              <a:lnSpc>
                <a:spcPct val="80000"/>
              </a:lnSpc>
            </a:pPr>
            <a:endParaRPr lang="el-GR" sz="3780" dirty="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2910681" y="8916115"/>
            <a:ext cx="3850481" cy="1347669"/>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7108706" y="8803601"/>
            <a:ext cx="6788348" cy="1617701"/>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5066185" y="253802"/>
            <a:ext cx="4693086" cy="2640330"/>
          </a:xfrm>
          <a:prstGeom prst="rect">
            <a:avLst/>
          </a:prstGeom>
          <a:noFill/>
          <a:ln w="9525">
            <a:noFill/>
            <a:miter lim="800000"/>
            <a:headEnd/>
            <a:tailEnd/>
          </a:ln>
        </p:spPr>
      </p:pic>
      <p:sp>
        <p:nvSpPr>
          <p:cNvPr id="14342" name="Rectangle 7"/>
          <p:cNvSpPr>
            <a:spLocks noChangeArrowheads="1"/>
          </p:cNvSpPr>
          <p:nvPr/>
        </p:nvSpPr>
        <p:spPr bwMode="auto">
          <a:xfrm>
            <a:off x="4018320" y="6153051"/>
            <a:ext cx="7200900" cy="2709973"/>
          </a:xfrm>
          <a:prstGeom prst="rect">
            <a:avLst/>
          </a:prstGeom>
          <a:noFill/>
          <a:ln w="9525">
            <a:noFill/>
            <a:miter lim="800000"/>
            <a:headEnd/>
            <a:tailEnd/>
          </a:ln>
        </p:spPr>
        <p:txBody>
          <a:bodyPr>
            <a:spAutoFit/>
          </a:bodyPr>
          <a:lstStyle/>
          <a:p>
            <a:pPr algn="ctr"/>
            <a:r>
              <a:rPr lang="el-GR" sz="2835" b="1" i="1" dirty="0">
                <a:solidFill>
                  <a:prstClr val="black"/>
                </a:solidFill>
              </a:rPr>
              <a:t>Δάνος Παπαδόπουλος, Βασίλειος Παπακωστόπουλος, Σκουλούδη Χριστίνα, Ευγένιος Σκουρμπούτης &amp; Σέργιος Φωτιάδης </a:t>
            </a:r>
          </a:p>
          <a:p>
            <a:pPr algn="ctr"/>
            <a:r>
              <a:rPr lang="el-GR" sz="2835" b="1" i="1" dirty="0">
                <a:solidFill>
                  <a:prstClr val="black"/>
                </a:solidFill>
              </a:rPr>
              <a:t>Τμήμα Μηχανικών Σχεδίασης Προϊόντων και Συστημάτων</a:t>
            </a:r>
          </a:p>
        </p:txBody>
      </p:sp>
    </p:spTree>
    <p:extLst>
      <p:ext uri="{BB962C8B-B14F-4D97-AF65-F5344CB8AC3E}">
        <p14:creationId xmlns:p14="http://schemas.microsoft.com/office/powerpoint/2010/main" val="4249151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85738"/>
            <a:ext cx="15122525" cy="12230100"/>
            <a:chOff x="0" y="185738"/>
            <a:chExt cx="15122525" cy="12230100"/>
          </a:xfrm>
        </p:grpSpPr>
        <p:sp>
          <p:nvSpPr>
            <p:cNvPr id="19458" name="Text Box 4"/>
            <p:cNvSpPr txBox="1">
              <a:spLocks noChangeArrowheads="1"/>
            </p:cNvSpPr>
            <p:nvPr/>
          </p:nvSpPr>
          <p:spPr bwMode="auto">
            <a:xfrm>
              <a:off x="560388" y="185738"/>
              <a:ext cx="8643937"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ΣΥΝΟΨΗ ΟΡΙΣΜΩΝ</a:t>
              </a:r>
            </a:p>
          </p:txBody>
        </p:sp>
        <p:sp>
          <p:nvSpPr>
            <p:cNvPr id="19459" name="Text Box 4"/>
            <p:cNvSpPr txBox="1">
              <a:spLocks noChangeArrowheads="1"/>
            </p:cNvSpPr>
            <p:nvPr/>
          </p:nvSpPr>
          <p:spPr bwMode="auto">
            <a:xfrm>
              <a:off x="0" y="1185863"/>
              <a:ext cx="15122525" cy="11229975"/>
            </a:xfrm>
            <a:prstGeom prst="rect">
              <a:avLst/>
            </a:prstGeom>
            <a:noFill/>
            <a:ln w="9525">
              <a:noFill/>
              <a:miter lim="800000"/>
              <a:headEnd/>
              <a:tailEnd/>
            </a:ln>
          </p:spPr>
          <p:txBody>
            <a:bodyPr lIns="148133" tIns="74066" rIns="148133" bIns="74066">
              <a:spAutoFit/>
            </a:bodyPr>
            <a:lstStyle/>
            <a:p>
              <a:pPr marL="457200" indent="-457200" algn="just" defTabSz="1481138"/>
              <a:r>
                <a:rPr lang="el-GR" sz="2400" b="1"/>
                <a:t>Δημιουργικές Προδιαγραφές</a:t>
              </a:r>
              <a:r>
                <a:rPr lang="el-GR" sz="2400"/>
                <a:t>:  Προδιαγραφές οι οποίες παράγουν ΕΜΛ</a:t>
              </a:r>
            </a:p>
            <a:p>
              <a:pPr marL="457200" indent="-457200" algn="just" defTabSz="1481138"/>
              <a:endParaRPr lang="el-GR" sz="2400"/>
            </a:p>
            <a:p>
              <a:pPr marL="457200" indent="-457200" algn="just" defTabSz="1481138"/>
              <a:r>
                <a:rPr lang="el-GR" sz="2400" b="1"/>
                <a:t>Αξιολογητικές Προδιαγραφές</a:t>
              </a:r>
              <a:r>
                <a:rPr lang="el-GR" sz="2400"/>
                <a:t>: Προδιαγραφές οι οποίες δεν παράγουν ΕΜΛ αλλά χρησιμοποιούνται κατά την Σύνθεση και την Αξιολόγηση.</a:t>
              </a:r>
              <a:endParaRPr lang="en-US" sz="2400"/>
            </a:p>
            <a:p>
              <a:pPr marL="457200" indent="-457200" algn="just" defTabSz="1481138"/>
              <a:endParaRPr lang="en-US" sz="2400"/>
            </a:p>
            <a:p>
              <a:pPr marL="457200" indent="-457200" algn="just" defTabSz="1481138"/>
              <a:endParaRPr lang="el-GR" sz="2400"/>
            </a:p>
            <a:p>
              <a:pPr marL="457200" indent="-457200" algn="just" defTabSz="1481138"/>
              <a:endParaRPr lang="el-GR" sz="2400"/>
            </a:p>
            <a:p>
              <a:pPr marL="457200" indent="-457200" algn="just" defTabSz="1481138"/>
              <a:r>
                <a:rPr lang="el-GR" sz="2400" b="1"/>
                <a:t>Επι Μέρους Λύσεις [ΕΜΛ]:</a:t>
              </a:r>
              <a:r>
                <a:rPr lang="el-GR" sz="2400"/>
                <a:t> Οποιαδήποτε σχεδιαστική λύση ικανοποιεί μία ή περισσότερες προδιαγραφές αλλά όχι το σύνολο των προδιαγραφών. Αξιοποιείται κατά την διαδικασία της σύνθεσης ώστε εξελισσόμενη να αποτελέσει συστατικό ενός προσχεδίου.</a:t>
              </a:r>
            </a:p>
            <a:p>
              <a:pPr marL="457200" indent="-457200" algn="just" defTabSz="1481138"/>
              <a:endParaRPr lang="el-GR" sz="2400" b="1"/>
            </a:p>
            <a:p>
              <a:pPr marL="457200" indent="-457200" algn="just" defTabSz="1481138"/>
              <a:r>
                <a:rPr lang="el-GR" sz="2400" b="1"/>
                <a:t>Προσχέδιο:</a:t>
              </a:r>
              <a:r>
                <a:rPr lang="el-GR" sz="2400"/>
                <a:t> Σχεδιαστική λύση η οποία ικανοποιεί το σύνολο των προδιαγραφών και δύναται να εξελιχθεί σε ένα τελικό σχέδιο για ένα βιώσιμο προϊόν ή σύστημα. Κατά κανόνα συντίθενται 3 προσχέδια αφού έχει ολοκληρωθεί η παραγωγή ΕΜΛ.</a:t>
              </a:r>
              <a:endParaRPr lang="en-US" sz="2400"/>
            </a:p>
            <a:p>
              <a:pPr marL="457200" indent="-457200" algn="just" defTabSz="1481138"/>
              <a:endParaRPr lang="en-US" sz="2400"/>
            </a:p>
            <a:p>
              <a:pPr marL="457200" indent="-457200" algn="just" defTabSz="1481138"/>
              <a:endParaRPr lang="el-GR" sz="2400"/>
            </a:p>
            <a:p>
              <a:pPr marL="457200" indent="-457200" algn="just" defTabSz="1481138"/>
              <a:endParaRPr lang="el-GR" sz="2400" b="1"/>
            </a:p>
            <a:p>
              <a:pPr marL="457200" indent="-457200" algn="just" defTabSz="1481138"/>
              <a:r>
                <a:rPr lang="el-GR" sz="2400" b="1"/>
                <a:t>Απλή ΕΜΛ: </a:t>
              </a:r>
              <a:r>
                <a:rPr lang="el-GR" sz="2400"/>
                <a:t>Επί Μέρους Λύση η οποία απαντά σε μία μόνο προδιαγραφή.</a:t>
              </a:r>
            </a:p>
            <a:p>
              <a:pPr marL="457200" indent="-457200" algn="just" defTabSz="1481138"/>
              <a:endParaRPr lang="el-GR" sz="2400"/>
            </a:p>
            <a:p>
              <a:pPr marL="457200" indent="-457200" algn="just" defTabSz="1481138"/>
              <a:r>
                <a:rPr lang="el-GR" sz="2400" b="1"/>
                <a:t>Σύνθετη ΕΜΛ [Προσύνθεση]: </a:t>
              </a:r>
              <a:r>
                <a:rPr lang="el-GR" sz="2400"/>
                <a:t>Επί μέρους λύση η οποία ικανοποιεί δύο ή περισσότερες προδιαγραφές. Δεν αποτελεί προσχέδιο,όχι μόνο επειδή δεν ικανοποιεί το σύνολο των προδιαγραφών αλλά και λόγω ωριμότητας. </a:t>
              </a:r>
              <a:endParaRPr lang="el-GR" sz="2400" b="1"/>
            </a:p>
            <a:p>
              <a:pPr marL="457200" indent="-457200" algn="just" defTabSz="1481138"/>
              <a:endParaRPr lang="el-GR" sz="2400"/>
            </a:p>
            <a:p>
              <a:pPr marL="457200" indent="-457200" algn="just" defTabSz="1481138"/>
              <a:endParaRPr lang="el-GR" sz="2400"/>
            </a:p>
            <a:p>
              <a:pPr marL="457200" indent="-457200" algn="just" defTabSz="1481138"/>
              <a:endParaRPr lang="el-GR" sz="2400" b="1"/>
            </a:p>
            <a:p>
              <a:pPr marL="457200" indent="-457200" algn="just" defTabSz="1481138"/>
              <a:endParaRPr lang="el-GR" sz="2400" b="1"/>
            </a:p>
            <a:p>
              <a:pPr marL="457200" indent="-457200" algn="just" defTabSz="1481138"/>
              <a:endParaRPr lang="el-GR" sz="2400"/>
            </a:p>
            <a:p>
              <a:pPr marL="457200" indent="-457200" algn="just" defTabSz="1481138"/>
              <a:endParaRPr lang="el-GR" sz="2400"/>
            </a:p>
            <a:p>
              <a:pPr marL="457200" indent="-457200" algn="just" defTabSz="1481138"/>
              <a:endParaRPr lang="el-GR" sz="2400"/>
            </a:p>
            <a:p>
              <a:pPr marL="457200" indent="-457200" algn="just" defTabSz="1481138"/>
              <a:endParaRPr lang="en-GB" sz="240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8950" y="400050"/>
            <a:ext cx="13501688" cy="9715500"/>
            <a:chOff x="488950" y="400050"/>
            <a:chExt cx="13501688" cy="9715500"/>
          </a:xfrm>
        </p:grpSpPr>
        <p:sp>
          <p:nvSpPr>
            <p:cNvPr id="20482" name="Oval 4"/>
            <p:cNvSpPr>
              <a:spLocks noChangeArrowheads="1"/>
            </p:cNvSpPr>
            <p:nvPr/>
          </p:nvSpPr>
          <p:spPr bwMode="auto">
            <a:xfrm>
              <a:off x="1406525" y="2786063"/>
              <a:ext cx="917575"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n-US" sz="1800" b="1"/>
                <a:t>A</a:t>
              </a:r>
              <a:endParaRPr lang="en-GB" sz="1800" b="1"/>
            </a:p>
          </p:txBody>
        </p:sp>
        <p:sp>
          <p:nvSpPr>
            <p:cNvPr id="20483" name="Oval 5"/>
            <p:cNvSpPr>
              <a:spLocks noChangeArrowheads="1"/>
            </p:cNvSpPr>
            <p:nvPr/>
          </p:nvSpPr>
          <p:spPr bwMode="auto">
            <a:xfrm>
              <a:off x="1406525" y="3684588"/>
              <a:ext cx="917575"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Β</a:t>
              </a:r>
              <a:endParaRPr lang="en-GB" sz="1800" b="1"/>
            </a:p>
          </p:txBody>
        </p:sp>
        <p:sp>
          <p:nvSpPr>
            <p:cNvPr id="20484" name="Oval 6"/>
            <p:cNvSpPr>
              <a:spLocks noChangeArrowheads="1"/>
            </p:cNvSpPr>
            <p:nvPr/>
          </p:nvSpPr>
          <p:spPr bwMode="auto">
            <a:xfrm>
              <a:off x="1406525" y="4581525"/>
              <a:ext cx="917575"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Γ</a:t>
              </a:r>
              <a:endParaRPr lang="en-GB" sz="1800" b="1"/>
            </a:p>
          </p:txBody>
        </p:sp>
        <p:sp>
          <p:nvSpPr>
            <p:cNvPr id="20485" name="Oval 7"/>
            <p:cNvSpPr>
              <a:spLocks noChangeArrowheads="1"/>
            </p:cNvSpPr>
            <p:nvPr/>
          </p:nvSpPr>
          <p:spPr bwMode="auto">
            <a:xfrm>
              <a:off x="1406525" y="8245475"/>
              <a:ext cx="917575"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Ν</a:t>
              </a:r>
              <a:endParaRPr lang="en-GB" sz="1800" b="1"/>
            </a:p>
          </p:txBody>
        </p:sp>
        <p:sp>
          <p:nvSpPr>
            <p:cNvPr id="20486" name="Oval 8"/>
            <p:cNvSpPr>
              <a:spLocks noChangeArrowheads="1"/>
            </p:cNvSpPr>
            <p:nvPr/>
          </p:nvSpPr>
          <p:spPr bwMode="auto">
            <a:xfrm>
              <a:off x="1406525" y="5530850"/>
              <a:ext cx="917575"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Δ</a:t>
              </a:r>
              <a:endParaRPr lang="en-GB" sz="1800" b="1"/>
            </a:p>
          </p:txBody>
        </p:sp>
        <p:sp>
          <p:nvSpPr>
            <p:cNvPr id="20487" name="Oval 9"/>
            <p:cNvSpPr>
              <a:spLocks noChangeArrowheads="1"/>
            </p:cNvSpPr>
            <p:nvPr/>
          </p:nvSpPr>
          <p:spPr bwMode="auto">
            <a:xfrm>
              <a:off x="1406525" y="6356350"/>
              <a:ext cx="917575"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Ε</a:t>
              </a:r>
              <a:endParaRPr lang="en-GB" sz="1800" b="1"/>
            </a:p>
          </p:txBody>
        </p:sp>
        <p:sp>
          <p:nvSpPr>
            <p:cNvPr id="20488" name="Rounded Rectangle 10"/>
            <p:cNvSpPr>
              <a:spLocks noChangeArrowheads="1"/>
            </p:cNvSpPr>
            <p:nvPr/>
          </p:nvSpPr>
          <p:spPr bwMode="auto">
            <a:xfrm>
              <a:off x="1136650" y="2411413"/>
              <a:ext cx="1619250" cy="6632575"/>
            </a:xfrm>
            <a:prstGeom prst="roundRect">
              <a:avLst>
                <a:gd name="adj" fmla="val 16667"/>
              </a:avLst>
            </a:prstGeom>
            <a:noFill/>
            <a:ln w="38100" algn="ctr">
              <a:solidFill>
                <a:srgbClr val="006600"/>
              </a:solidFill>
              <a:prstDash val="sysDash"/>
              <a:round/>
              <a:headEnd/>
              <a:tailEnd/>
            </a:ln>
          </p:spPr>
          <p:txBody>
            <a:bodyPr/>
            <a:lstStyle/>
            <a:p>
              <a:pPr defTabSz="1481138"/>
              <a:endParaRPr lang="el-GR"/>
            </a:p>
          </p:txBody>
        </p:sp>
        <p:sp>
          <p:nvSpPr>
            <p:cNvPr id="20489" name="Rectangle 11"/>
            <p:cNvSpPr>
              <a:spLocks noChangeArrowheads="1"/>
            </p:cNvSpPr>
            <p:nvPr/>
          </p:nvSpPr>
          <p:spPr bwMode="auto">
            <a:xfrm>
              <a:off x="488950" y="1476375"/>
              <a:ext cx="3022600" cy="846138"/>
            </a:xfrm>
            <a:prstGeom prst="rect">
              <a:avLst/>
            </a:prstGeom>
            <a:noFill/>
            <a:ln w="9525">
              <a:noFill/>
              <a:miter lim="800000"/>
              <a:headEnd/>
              <a:tailEnd/>
            </a:ln>
          </p:spPr>
          <p:txBody>
            <a:bodyPr>
              <a:spAutoFit/>
            </a:bodyPr>
            <a:lstStyle/>
            <a:p>
              <a:pPr algn="ctr" defTabSz="1481138"/>
              <a:r>
                <a:rPr lang="el-GR" sz="1800" b="1">
                  <a:solidFill>
                    <a:srgbClr val="006600"/>
                  </a:solidFill>
                </a:rPr>
                <a:t>ΣΧΕΔΙΑΣΤΙΚΕΣ</a:t>
              </a:r>
            </a:p>
            <a:p>
              <a:pPr algn="ctr" defTabSz="1481138"/>
              <a:r>
                <a:rPr lang="el-GR" sz="1800" b="1">
                  <a:solidFill>
                    <a:srgbClr val="006600"/>
                  </a:solidFill>
                </a:rPr>
                <a:t>ΠΡΟΔΙΑΓΡΑΦΕΣ</a:t>
              </a:r>
            </a:p>
          </p:txBody>
        </p:sp>
        <p:sp>
          <p:nvSpPr>
            <p:cNvPr id="20490" name="Oval 12"/>
            <p:cNvSpPr>
              <a:spLocks noChangeArrowheads="1"/>
            </p:cNvSpPr>
            <p:nvPr/>
          </p:nvSpPr>
          <p:spPr bwMode="auto">
            <a:xfrm>
              <a:off x="7373938" y="2779713"/>
              <a:ext cx="755650"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n-US" sz="1800" b="1"/>
                <a:t>A</a:t>
              </a:r>
              <a:r>
                <a:rPr lang="el-GR" sz="1800" b="1"/>
                <a:t>1</a:t>
              </a:r>
              <a:endParaRPr lang="en-GB" sz="1800" b="1"/>
            </a:p>
          </p:txBody>
        </p:sp>
        <p:sp>
          <p:nvSpPr>
            <p:cNvPr id="20491" name="Oval 13"/>
            <p:cNvSpPr>
              <a:spLocks noChangeArrowheads="1"/>
            </p:cNvSpPr>
            <p:nvPr/>
          </p:nvSpPr>
          <p:spPr bwMode="auto">
            <a:xfrm>
              <a:off x="7373938" y="3676650"/>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Β1</a:t>
              </a:r>
              <a:endParaRPr lang="en-GB" sz="1800" b="1"/>
            </a:p>
          </p:txBody>
        </p:sp>
        <p:sp>
          <p:nvSpPr>
            <p:cNvPr id="20492" name="Oval 14"/>
            <p:cNvSpPr>
              <a:spLocks noChangeArrowheads="1"/>
            </p:cNvSpPr>
            <p:nvPr/>
          </p:nvSpPr>
          <p:spPr bwMode="auto">
            <a:xfrm>
              <a:off x="7373938" y="4575175"/>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Γ1</a:t>
              </a:r>
              <a:endParaRPr lang="en-GB" sz="1800" b="1"/>
            </a:p>
          </p:txBody>
        </p:sp>
        <p:sp>
          <p:nvSpPr>
            <p:cNvPr id="20493" name="Oval 15"/>
            <p:cNvSpPr>
              <a:spLocks noChangeArrowheads="1"/>
            </p:cNvSpPr>
            <p:nvPr/>
          </p:nvSpPr>
          <p:spPr bwMode="auto">
            <a:xfrm>
              <a:off x="7373938" y="8237538"/>
              <a:ext cx="755650"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Ν1</a:t>
              </a:r>
              <a:endParaRPr lang="en-GB" sz="1800" b="1"/>
            </a:p>
          </p:txBody>
        </p:sp>
        <p:sp>
          <p:nvSpPr>
            <p:cNvPr id="20494" name="Oval 16"/>
            <p:cNvSpPr>
              <a:spLocks noChangeArrowheads="1"/>
            </p:cNvSpPr>
            <p:nvPr/>
          </p:nvSpPr>
          <p:spPr bwMode="auto">
            <a:xfrm>
              <a:off x="7373938" y="6350000"/>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Ε1</a:t>
              </a:r>
              <a:endParaRPr lang="en-GB" sz="1800" b="1"/>
            </a:p>
          </p:txBody>
        </p:sp>
        <p:sp>
          <p:nvSpPr>
            <p:cNvPr id="20495" name="Oval 17"/>
            <p:cNvSpPr>
              <a:spLocks noChangeArrowheads="1"/>
            </p:cNvSpPr>
            <p:nvPr/>
          </p:nvSpPr>
          <p:spPr bwMode="auto">
            <a:xfrm>
              <a:off x="8237538" y="2779713"/>
              <a:ext cx="754062"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n-US" sz="1800" b="1"/>
                <a:t>A</a:t>
              </a:r>
              <a:r>
                <a:rPr lang="el-GR" sz="1800" b="1"/>
                <a:t>2</a:t>
              </a:r>
              <a:endParaRPr lang="en-GB" sz="1800" b="1"/>
            </a:p>
          </p:txBody>
        </p:sp>
        <p:sp>
          <p:nvSpPr>
            <p:cNvPr id="20496" name="Oval 18"/>
            <p:cNvSpPr>
              <a:spLocks noChangeArrowheads="1"/>
            </p:cNvSpPr>
            <p:nvPr/>
          </p:nvSpPr>
          <p:spPr bwMode="auto">
            <a:xfrm>
              <a:off x="8237538" y="3676650"/>
              <a:ext cx="754062"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Β2</a:t>
              </a:r>
              <a:endParaRPr lang="en-GB" sz="1800" b="1"/>
            </a:p>
          </p:txBody>
        </p:sp>
        <p:sp>
          <p:nvSpPr>
            <p:cNvPr id="20497" name="Oval 19"/>
            <p:cNvSpPr>
              <a:spLocks noChangeArrowheads="1"/>
            </p:cNvSpPr>
            <p:nvPr/>
          </p:nvSpPr>
          <p:spPr bwMode="auto">
            <a:xfrm>
              <a:off x="8237538" y="4575175"/>
              <a:ext cx="754062"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Γ2</a:t>
              </a:r>
              <a:endParaRPr lang="en-GB" sz="1800" b="1"/>
            </a:p>
          </p:txBody>
        </p:sp>
        <p:sp>
          <p:nvSpPr>
            <p:cNvPr id="20498" name="Oval 20"/>
            <p:cNvSpPr>
              <a:spLocks noChangeArrowheads="1"/>
            </p:cNvSpPr>
            <p:nvPr/>
          </p:nvSpPr>
          <p:spPr bwMode="auto">
            <a:xfrm>
              <a:off x="8237538" y="8237538"/>
              <a:ext cx="754062"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Ν2</a:t>
              </a:r>
              <a:endParaRPr lang="en-GB" sz="1800" b="1"/>
            </a:p>
          </p:txBody>
        </p:sp>
        <p:sp>
          <p:nvSpPr>
            <p:cNvPr id="20499" name="Oval 21"/>
            <p:cNvSpPr>
              <a:spLocks noChangeArrowheads="1"/>
            </p:cNvSpPr>
            <p:nvPr/>
          </p:nvSpPr>
          <p:spPr bwMode="auto">
            <a:xfrm>
              <a:off x="8237538" y="6350000"/>
              <a:ext cx="754062"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Ε2</a:t>
              </a:r>
              <a:endParaRPr lang="en-GB" sz="1800" b="1"/>
            </a:p>
          </p:txBody>
        </p:sp>
        <p:sp>
          <p:nvSpPr>
            <p:cNvPr id="20500" name="Oval 22"/>
            <p:cNvSpPr>
              <a:spLocks noChangeArrowheads="1"/>
            </p:cNvSpPr>
            <p:nvPr/>
          </p:nvSpPr>
          <p:spPr bwMode="auto">
            <a:xfrm>
              <a:off x="9099550" y="2786063"/>
              <a:ext cx="755650"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n-US" sz="1800" b="1"/>
                <a:t>A</a:t>
              </a:r>
              <a:r>
                <a:rPr lang="el-GR" sz="1800" b="1"/>
                <a:t>3</a:t>
              </a:r>
              <a:endParaRPr lang="en-GB" sz="1800" b="1"/>
            </a:p>
          </p:txBody>
        </p:sp>
        <p:sp>
          <p:nvSpPr>
            <p:cNvPr id="20501" name="Oval 23"/>
            <p:cNvSpPr>
              <a:spLocks noChangeArrowheads="1"/>
            </p:cNvSpPr>
            <p:nvPr/>
          </p:nvSpPr>
          <p:spPr bwMode="auto">
            <a:xfrm>
              <a:off x="9099550" y="3676650"/>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Β3</a:t>
              </a:r>
              <a:endParaRPr lang="en-GB" sz="1800" b="1"/>
            </a:p>
          </p:txBody>
        </p:sp>
        <p:sp>
          <p:nvSpPr>
            <p:cNvPr id="20502" name="Oval 24"/>
            <p:cNvSpPr>
              <a:spLocks noChangeArrowheads="1"/>
            </p:cNvSpPr>
            <p:nvPr/>
          </p:nvSpPr>
          <p:spPr bwMode="auto">
            <a:xfrm>
              <a:off x="9099550" y="4575175"/>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Γ3</a:t>
              </a:r>
              <a:endParaRPr lang="en-GB" sz="1800" b="1"/>
            </a:p>
          </p:txBody>
        </p:sp>
        <p:sp>
          <p:nvSpPr>
            <p:cNvPr id="20503" name="Oval 25"/>
            <p:cNvSpPr>
              <a:spLocks noChangeArrowheads="1"/>
            </p:cNvSpPr>
            <p:nvPr/>
          </p:nvSpPr>
          <p:spPr bwMode="auto">
            <a:xfrm>
              <a:off x="9099550" y="8237538"/>
              <a:ext cx="755650"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Ν3</a:t>
              </a:r>
              <a:endParaRPr lang="en-GB" sz="1800" b="1"/>
            </a:p>
          </p:txBody>
        </p:sp>
        <p:sp>
          <p:nvSpPr>
            <p:cNvPr id="20504" name="Oval 26"/>
            <p:cNvSpPr>
              <a:spLocks noChangeArrowheads="1"/>
            </p:cNvSpPr>
            <p:nvPr/>
          </p:nvSpPr>
          <p:spPr bwMode="auto">
            <a:xfrm>
              <a:off x="9099550" y="6350000"/>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Ε3</a:t>
              </a:r>
              <a:endParaRPr lang="en-GB" sz="1800" b="1"/>
            </a:p>
          </p:txBody>
        </p:sp>
        <p:sp>
          <p:nvSpPr>
            <p:cNvPr id="20505" name="Oval 27"/>
            <p:cNvSpPr>
              <a:spLocks noChangeArrowheads="1"/>
            </p:cNvSpPr>
            <p:nvPr/>
          </p:nvSpPr>
          <p:spPr bwMode="auto">
            <a:xfrm>
              <a:off x="10394950" y="2786063"/>
              <a:ext cx="755650"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n-US" sz="1800" b="1"/>
                <a:t>A</a:t>
              </a:r>
              <a:r>
                <a:rPr lang="el-GR" sz="1800" b="1"/>
                <a:t>ν</a:t>
              </a:r>
              <a:endParaRPr lang="en-GB" sz="1800" b="1"/>
            </a:p>
          </p:txBody>
        </p:sp>
        <p:sp>
          <p:nvSpPr>
            <p:cNvPr id="20506" name="Oval 28"/>
            <p:cNvSpPr>
              <a:spLocks noChangeArrowheads="1"/>
            </p:cNvSpPr>
            <p:nvPr/>
          </p:nvSpPr>
          <p:spPr bwMode="auto">
            <a:xfrm>
              <a:off x="10394950" y="3676650"/>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Βν</a:t>
              </a:r>
              <a:endParaRPr lang="en-GB" sz="1800" b="1"/>
            </a:p>
          </p:txBody>
        </p:sp>
        <p:sp>
          <p:nvSpPr>
            <p:cNvPr id="20507" name="Oval 29"/>
            <p:cNvSpPr>
              <a:spLocks noChangeArrowheads="1"/>
            </p:cNvSpPr>
            <p:nvPr/>
          </p:nvSpPr>
          <p:spPr bwMode="auto">
            <a:xfrm>
              <a:off x="10394950" y="4575175"/>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Γν</a:t>
              </a:r>
              <a:endParaRPr lang="en-GB" sz="1800" b="1"/>
            </a:p>
          </p:txBody>
        </p:sp>
        <p:sp>
          <p:nvSpPr>
            <p:cNvPr id="20508" name="Oval 30"/>
            <p:cNvSpPr>
              <a:spLocks noChangeArrowheads="1"/>
            </p:cNvSpPr>
            <p:nvPr/>
          </p:nvSpPr>
          <p:spPr bwMode="auto">
            <a:xfrm>
              <a:off x="10394950" y="8237538"/>
              <a:ext cx="755650" cy="519112"/>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Νν</a:t>
              </a:r>
              <a:endParaRPr lang="en-GB" sz="1800" b="1"/>
            </a:p>
          </p:txBody>
        </p:sp>
        <p:sp>
          <p:nvSpPr>
            <p:cNvPr id="20509" name="Oval 31"/>
            <p:cNvSpPr>
              <a:spLocks noChangeArrowheads="1"/>
            </p:cNvSpPr>
            <p:nvPr/>
          </p:nvSpPr>
          <p:spPr bwMode="auto">
            <a:xfrm>
              <a:off x="10394950" y="6350000"/>
              <a:ext cx="755650" cy="519113"/>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r>
                <a:rPr lang="el-GR" sz="1800" b="1"/>
                <a:t>Εν</a:t>
              </a:r>
              <a:endParaRPr lang="en-GB" sz="1800" b="1"/>
            </a:p>
          </p:txBody>
        </p:sp>
        <p:sp>
          <p:nvSpPr>
            <p:cNvPr id="20510" name="Rounded Rectangle 32"/>
            <p:cNvSpPr>
              <a:spLocks noChangeArrowheads="1"/>
            </p:cNvSpPr>
            <p:nvPr/>
          </p:nvSpPr>
          <p:spPr bwMode="auto">
            <a:xfrm>
              <a:off x="7121525" y="1054100"/>
              <a:ext cx="6583363" cy="9061450"/>
            </a:xfrm>
            <a:prstGeom prst="roundRect">
              <a:avLst>
                <a:gd name="adj" fmla="val 16667"/>
              </a:avLst>
            </a:prstGeom>
            <a:noFill/>
            <a:ln w="38100" algn="ctr">
              <a:solidFill>
                <a:srgbClr val="006600"/>
              </a:solidFill>
              <a:prstDash val="sysDash"/>
              <a:round/>
              <a:headEnd/>
              <a:tailEnd/>
            </a:ln>
          </p:spPr>
          <p:txBody>
            <a:bodyPr/>
            <a:lstStyle/>
            <a:p>
              <a:pPr defTabSz="1481138"/>
              <a:endParaRPr lang="el-GR"/>
            </a:p>
          </p:txBody>
        </p:sp>
        <p:sp>
          <p:nvSpPr>
            <p:cNvPr id="20511" name="Rectangle 33"/>
            <p:cNvSpPr>
              <a:spLocks noChangeArrowheads="1"/>
            </p:cNvSpPr>
            <p:nvPr/>
          </p:nvSpPr>
          <p:spPr bwMode="auto">
            <a:xfrm>
              <a:off x="8669338" y="400050"/>
              <a:ext cx="3776662" cy="482600"/>
            </a:xfrm>
            <a:prstGeom prst="rect">
              <a:avLst/>
            </a:prstGeom>
            <a:noFill/>
            <a:ln w="9525">
              <a:noFill/>
              <a:miter lim="800000"/>
              <a:headEnd/>
              <a:tailEnd/>
            </a:ln>
          </p:spPr>
          <p:txBody>
            <a:bodyPr>
              <a:spAutoFit/>
            </a:bodyPr>
            <a:lstStyle/>
            <a:p>
              <a:pPr algn="ctr" defTabSz="1481138"/>
              <a:r>
                <a:rPr lang="en-US" sz="1800" b="1">
                  <a:solidFill>
                    <a:srgbClr val="006600"/>
                  </a:solidFill>
                </a:rPr>
                <a:t>IDEA POOL</a:t>
              </a:r>
              <a:endParaRPr lang="el-GR" sz="1800" b="1">
                <a:solidFill>
                  <a:srgbClr val="006600"/>
                </a:solidFill>
              </a:endParaRPr>
            </a:p>
          </p:txBody>
        </p:sp>
        <p:sp>
          <p:nvSpPr>
            <p:cNvPr id="20512" name="Oval 34"/>
            <p:cNvSpPr>
              <a:spLocks noChangeArrowheads="1"/>
            </p:cNvSpPr>
            <p:nvPr/>
          </p:nvSpPr>
          <p:spPr bwMode="auto">
            <a:xfrm>
              <a:off x="11798300" y="7405688"/>
              <a:ext cx="863600" cy="454025"/>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3" name="Oval 35"/>
            <p:cNvSpPr>
              <a:spLocks noChangeArrowheads="1"/>
            </p:cNvSpPr>
            <p:nvPr/>
          </p:nvSpPr>
          <p:spPr bwMode="auto">
            <a:xfrm>
              <a:off x="11582400" y="8340725"/>
              <a:ext cx="1619250" cy="452438"/>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4" name="Oval 36"/>
            <p:cNvSpPr>
              <a:spLocks noChangeArrowheads="1"/>
            </p:cNvSpPr>
            <p:nvPr/>
          </p:nvSpPr>
          <p:spPr bwMode="auto">
            <a:xfrm>
              <a:off x="12014200" y="3670300"/>
              <a:ext cx="985838" cy="452438"/>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5" name="Oval 37"/>
            <p:cNvSpPr>
              <a:spLocks noChangeArrowheads="1"/>
            </p:cNvSpPr>
            <p:nvPr/>
          </p:nvSpPr>
          <p:spPr bwMode="auto">
            <a:xfrm>
              <a:off x="12122150" y="6659563"/>
              <a:ext cx="1079500" cy="452437"/>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6" name="Oval 38"/>
            <p:cNvSpPr>
              <a:spLocks noChangeArrowheads="1"/>
            </p:cNvSpPr>
            <p:nvPr/>
          </p:nvSpPr>
          <p:spPr bwMode="auto">
            <a:xfrm>
              <a:off x="12014200" y="5724525"/>
              <a:ext cx="820738" cy="452438"/>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7" name="Oval 39"/>
            <p:cNvSpPr>
              <a:spLocks noChangeArrowheads="1"/>
            </p:cNvSpPr>
            <p:nvPr/>
          </p:nvSpPr>
          <p:spPr bwMode="auto">
            <a:xfrm>
              <a:off x="11798300" y="3109913"/>
              <a:ext cx="539750" cy="452437"/>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8" name="Oval 40"/>
            <p:cNvSpPr>
              <a:spLocks noChangeArrowheads="1"/>
            </p:cNvSpPr>
            <p:nvPr/>
          </p:nvSpPr>
          <p:spPr bwMode="auto">
            <a:xfrm>
              <a:off x="11690350" y="4884738"/>
              <a:ext cx="1295400" cy="452437"/>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19" name="Oval 41"/>
            <p:cNvSpPr>
              <a:spLocks noChangeArrowheads="1"/>
            </p:cNvSpPr>
            <p:nvPr/>
          </p:nvSpPr>
          <p:spPr bwMode="auto">
            <a:xfrm>
              <a:off x="11582400" y="4324350"/>
              <a:ext cx="1619250" cy="452438"/>
            </a:xfrm>
            <a:prstGeom prst="ellipse">
              <a:avLst/>
            </a:prstGeom>
            <a:solidFill>
              <a:srgbClr val="92D050"/>
            </a:solidFill>
            <a:ln w="9525" algn="ctr">
              <a:solidFill>
                <a:srgbClr val="006600"/>
              </a:solidFill>
              <a:prstDash val="sysDash"/>
              <a:round/>
              <a:headEnd/>
              <a:tailEnd/>
            </a:ln>
          </p:spPr>
          <p:txBody>
            <a:bodyPr>
              <a:spAutoFit/>
            </a:bodyPr>
            <a:lstStyle/>
            <a:p>
              <a:pPr algn="ctr" defTabSz="1481138"/>
              <a:endParaRPr lang="el-GR" sz="1000" b="1"/>
            </a:p>
          </p:txBody>
        </p:sp>
        <p:sp>
          <p:nvSpPr>
            <p:cNvPr id="20520" name="Rectangle 42"/>
            <p:cNvSpPr>
              <a:spLocks noChangeArrowheads="1"/>
            </p:cNvSpPr>
            <p:nvPr/>
          </p:nvSpPr>
          <p:spPr bwMode="auto">
            <a:xfrm>
              <a:off x="8990013" y="1427163"/>
              <a:ext cx="3236912" cy="307975"/>
            </a:xfrm>
            <a:prstGeom prst="rect">
              <a:avLst/>
            </a:prstGeom>
            <a:noFill/>
            <a:ln w="9525">
              <a:noFill/>
              <a:miter lim="800000"/>
              <a:headEnd/>
              <a:tailEnd/>
            </a:ln>
          </p:spPr>
          <p:txBody>
            <a:bodyPr>
              <a:spAutoFit/>
            </a:bodyPr>
            <a:lstStyle/>
            <a:p>
              <a:pPr defTabSz="1481138"/>
              <a:r>
                <a:rPr lang="el-GR" sz="1400" b="1">
                  <a:solidFill>
                    <a:srgbClr val="006600"/>
                  </a:solidFill>
                </a:rPr>
                <a:t>ΑΠΛΕΣ </a:t>
              </a:r>
            </a:p>
          </p:txBody>
        </p:sp>
        <p:sp>
          <p:nvSpPr>
            <p:cNvPr id="20521" name="Left Brace 43"/>
            <p:cNvSpPr>
              <a:spLocks/>
            </p:cNvSpPr>
            <p:nvPr/>
          </p:nvSpPr>
          <p:spPr bwMode="auto">
            <a:xfrm rot="5400000">
              <a:off x="9036050" y="325438"/>
              <a:ext cx="560388" cy="3884612"/>
            </a:xfrm>
            <a:prstGeom prst="leftBrace">
              <a:avLst>
                <a:gd name="adj1" fmla="val 0"/>
                <a:gd name="adj2" fmla="val 50000"/>
              </a:avLst>
            </a:prstGeom>
            <a:noFill/>
            <a:ln w="28575" algn="ctr">
              <a:solidFill>
                <a:schemeClr val="tx1"/>
              </a:solidFill>
              <a:round/>
              <a:headEnd/>
              <a:tailEnd/>
            </a:ln>
          </p:spPr>
          <p:txBody>
            <a:bodyPr/>
            <a:lstStyle/>
            <a:p>
              <a:pPr defTabSz="1481138"/>
              <a:endParaRPr lang="el-GR"/>
            </a:p>
          </p:txBody>
        </p:sp>
        <p:sp>
          <p:nvSpPr>
            <p:cNvPr id="20522" name="Left Brace 44"/>
            <p:cNvSpPr>
              <a:spLocks/>
            </p:cNvSpPr>
            <p:nvPr/>
          </p:nvSpPr>
          <p:spPr bwMode="auto">
            <a:xfrm rot="5400000">
              <a:off x="12165806" y="1296194"/>
              <a:ext cx="560388" cy="1943100"/>
            </a:xfrm>
            <a:prstGeom prst="leftBrace">
              <a:avLst>
                <a:gd name="adj1" fmla="val 0"/>
                <a:gd name="adj2" fmla="val 50000"/>
              </a:avLst>
            </a:prstGeom>
            <a:noFill/>
            <a:ln w="28575" algn="ctr">
              <a:solidFill>
                <a:schemeClr val="tx1"/>
              </a:solidFill>
              <a:round/>
              <a:headEnd/>
              <a:tailEnd/>
            </a:ln>
          </p:spPr>
          <p:txBody>
            <a:bodyPr/>
            <a:lstStyle/>
            <a:p>
              <a:pPr defTabSz="1481138"/>
              <a:endParaRPr lang="el-GR"/>
            </a:p>
          </p:txBody>
        </p:sp>
        <p:sp>
          <p:nvSpPr>
            <p:cNvPr id="20523" name="Rectangle 45"/>
            <p:cNvSpPr>
              <a:spLocks noChangeArrowheads="1"/>
            </p:cNvSpPr>
            <p:nvPr/>
          </p:nvSpPr>
          <p:spPr bwMode="auto">
            <a:xfrm>
              <a:off x="11615738" y="1427163"/>
              <a:ext cx="2374900" cy="307975"/>
            </a:xfrm>
            <a:prstGeom prst="rect">
              <a:avLst/>
            </a:prstGeom>
            <a:noFill/>
            <a:ln w="9525">
              <a:noFill/>
              <a:miter lim="800000"/>
              <a:headEnd/>
              <a:tailEnd/>
            </a:ln>
          </p:spPr>
          <p:txBody>
            <a:bodyPr>
              <a:spAutoFit/>
            </a:bodyPr>
            <a:lstStyle/>
            <a:p>
              <a:pPr defTabSz="1481138"/>
              <a:r>
                <a:rPr lang="el-GR" sz="1400" b="1">
                  <a:solidFill>
                    <a:srgbClr val="006600"/>
                  </a:solidFill>
                </a:rPr>
                <a:t>ΣΥΝΘΕΤΕΣ</a:t>
              </a:r>
            </a:p>
          </p:txBody>
        </p:sp>
        <p:cxnSp>
          <p:nvCxnSpPr>
            <p:cNvPr id="20524" name="Straight Arrow Connector 54"/>
            <p:cNvCxnSpPr>
              <a:cxnSpLocks noChangeShapeType="1"/>
              <a:stCxn id="20482" idx="6"/>
              <a:endCxn id="20490" idx="2"/>
            </p:cNvCxnSpPr>
            <p:nvPr/>
          </p:nvCxnSpPr>
          <p:spPr bwMode="auto">
            <a:xfrm flipV="1">
              <a:off x="2324100" y="3040063"/>
              <a:ext cx="5049838" cy="6350"/>
            </a:xfrm>
            <a:prstGeom prst="straightConnector1">
              <a:avLst/>
            </a:prstGeom>
            <a:noFill/>
            <a:ln w="38100" algn="ctr">
              <a:solidFill>
                <a:srgbClr val="FF0000"/>
              </a:solidFill>
              <a:round/>
              <a:headEnd/>
              <a:tailEnd type="arrow" w="med" len="med"/>
            </a:ln>
          </p:spPr>
        </p:cxnSp>
        <p:cxnSp>
          <p:nvCxnSpPr>
            <p:cNvPr id="20525" name="Straight Arrow Connector 56"/>
            <p:cNvCxnSpPr>
              <a:cxnSpLocks noChangeShapeType="1"/>
              <a:stCxn id="20483" idx="6"/>
              <a:endCxn id="20491" idx="2"/>
            </p:cNvCxnSpPr>
            <p:nvPr/>
          </p:nvCxnSpPr>
          <p:spPr bwMode="auto">
            <a:xfrm flipV="1">
              <a:off x="2324100" y="3937000"/>
              <a:ext cx="5049838" cy="7938"/>
            </a:xfrm>
            <a:prstGeom prst="straightConnector1">
              <a:avLst/>
            </a:prstGeom>
            <a:noFill/>
            <a:ln w="38100" algn="ctr">
              <a:solidFill>
                <a:srgbClr val="FF0000"/>
              </a:solidFill>
              <a:round/>
              <a:headEnd/>
              <a:tailEnd type="arrow" w="med" len="med"/>
            </a:ln>
          </p:spPr>
        </p:cxnSp>
        <p:cxnSp>
          <p:nvCxnSpPr>
            <p:cNvPr id="20526" name="Straight Arrow Connector 58"/>
            <p:cNvCxnSpPr>
              <a:cxnSpLocks noChangeShapeType="1"/>
              <a:stCxn id="20484" idx="6"/>
              <a:endCxn id="20492" idx="2"/>
            </p:cNvCxnSpPr>
            <p:nvPr/>
          </p:nvCxnSpPr>
          <p:spPr bwMode="auto">
            <a:xfrm flipV="1">
              <a:off x="2324100" y="4835525"/>
              <a:ext cx="5049838" cy="6350"/>
            </a:xfrm>
            <a:prstGeom prst="straightConnector1">
              <a:avLst/>
            </a:prstGeom>
            <a:noFill/>
            <a:ln w="38100" algn="ctr">
              <a:solidFill>
                <a:srgbClr val="FF0000"/>
              </a:solidFill>
              <a:round/>
              <a:headEnd/>
              <a:tailEnd type="arrow" w="med" len="med"/>
            </a:ln>
          </p:spPr>
        </p:cxnSp>
        <p:cxnSp>
          <p:nvCxnSpPr>
            <p:cNvPr id="20527" name="Straight Arrow Connector 60"/>
            <p:cNvCxnSpPr>
              <a:cxnSpLocks noChangeShapeType="1"/>
              <a:stCxn id="20487" idx="6"/>
              <a:endCxn id="20494" idx="2"/>
            </p:cNvCxnSpPr>
            <p:nvPr/>
          </p:nvCxnSpPr>
          <p:spPr bwMode="auto">
            <a:xfrm flipV="1">
              <a:off x="2324100" y="6610350"/>
              <a:ext cx="5049838" cy="6350"/>
            </a:xfrm>
            <a:prstGeom prst="straightConnector1">
              <a:avLst/>
            </a:prstGeom>
            <a:noFill/>
            <a:ln w="38100" algn="ctr">
              <a:solidFill>
                <a:srgbClr val="FF0000"/>
              </a:solidFill>
              <a:round/>
              <a:headEnd/>
              <a:tailEnd type="arrow" w="med" len="med"/>
            </a:ln>
          </p:spPr>
        </p:cxnSp>
        <p:cxnSp>
          <p:nvCxnSpPr>
            <p:cNvPr id="20528" name="Straight Arrow Connector 62"/>
            <p:cNvCxnSpPr>
              <a:cxnSpLocks noChangeShapeType="1"/>
              <a:stCxn id="20485" idx="6"/>
              <a:endCxn id="20493" idx="2"/>
            </p:cNvCxnSpPr>
            <p:nvPr/>
          </p:nvCxnSpPr>
          <p:spPr bwMode="auto">
            <a:xfrm flipV="1">
              <a:off x="2324100" y="8497888"/>
              <a:ext cx="5049838" cy="7937"/>
            </a:xfrm>
            <a:prstGeom prst="straightConnector1">
              <a:avLst/>
            </a:prstGeom>
            <a:noFill/>
            <a:ln w="38100" algn="ctr">
              <a:solidFill>
                <a:srgbClr val="FF0000"/>
              </a:solidFill>
              <a:round/>
              <a:headEnd/>
              <a:tailEnd type="arrow" w="med" len="med"/>
            </a:ln>
          </p:spPr>
        </p:cxnSp>
        <p:cxnSp>
          <p:nvCxnSpPr>
            <p:cNvPr id="20529" name="Shape 66"/>
            <p:cNvCxnSpPr>
              <a:cxnSpLocks noChangeShapeType="1"/>
              <a:stCxn id="20487" idx="4"/>
              <a:endCxn id="20513" idx="0"/>
            </p:cNvCxnSpPr>
            <p:nvPr/>
          </p:nvCxnSpPr>
          <p:spPr bwMode="auto">
            <a:xfrm rot="16200000" flipH="1">
              <a:off x="6396038" y="2344738"/>
              <a:ext cx="1465262" cy="10526712"/>
            </a:xfrm>
            <a:prstGeom prst="bentConnector3">
              <a:avLst>
                <a:gd name="adj1" fmla="val 50000"/>
              </a:avLst>
            </a:prstGeom>
            <a:noFill/>
            <a:ln w="38100" algn="ctr">
              <a:solidFill>
                <a:srgbClr val="FFC000"/>
              </a:solidFill>
              <a:round/>
              <a:headEnd/>
              <a:tailEnd type="arrow" w="med" len="med"/>
            </a:ln>
          </p:spPr>
        </p:cxnSp>
        <p:cxnSp>
          <p:nvCxnSpPr>
            <p:cNvPr id="20530" name="Elbow Connector 68"/>
            <p:cNvCxnSpPr>
              <a:cxnSpLocks noChangeShapeType="1"/>
              <a:stCxn id="20485" idx="4"/>
              <a:endCxn id="20513" idx="3"/>
            </p:cNvCxnSpPr>
            <p:nvPr/>
          </p:nvCxnSpPr>
          <p:spPr bwMode="auto">
            <a:xfrm rot="5400000" flipH="1" flipV="1">
              <a:off x="6823076" y="3768725"/>
              <a:ext cx="38100" cy="9953625"/>
            </a:xfrm>
            <a:prstGeom prst="bentConnector3">
              <a:avLst>
                <a:gd name="adj1" fmla="val -677560"/>
              </a:avLst>
            </a:prstGeom>
            <a:noFill/>
            <a:ln w="38100" algn="ctr">
              <a:solidFill>
                <a:srgbClr val="FFC000"/>
              </a:solidFill>
              <a:round/>
              <a:headEnd/>
              <a:tailEnd type="arrow" w="med" len="med"/>
            </a:ln>
          </p:spPr>
        </p:cxnSp>
        <p:cxnSp>
          <p:nvCxnSpPr>
            <p:cNvPr id="20531" name="Shape 73"/>
            <p:cNvCxnSpPr>
              <a:cxnSpLocks noChangeShapeType="1"/>
              <a:endCxn id="20513" idx="4"/>
            </p:cNvCxnSpPr>
            <p:nvPr/>
          </p:nvCxnSpPr>
          <p:spPr bwMode="auto">
            <a:xfrm>
              <a:off x="1346200" y="5757863"/>
              <a:ext cx="11045825" cy="3035300"/>
            </a:xfrm>
            <a:prstGeom prst="bentConnector4">
              <a:avLst>
                <a:gd name="adj1" fmla="val -6384"/>
                <a:gd name="adj2" fmla="val 131843"/>
              </a:avLst>
            </a:prstGeom>
            <a:noFill/>
            <a:ln w="38100" algn="ctr">
              <a:solidFill>
                <a:srgbClr val="FFC000"/>
              </a:solidFill>
              <a:round/>
              <a:headEnd/>
              <a:tailEnd type="arrow" w="med" len="med"/>
            </a:ln>
          </p:spPr>
        </p:cxnSp>
        <p:sp>
          <p:nvSpPr>
            <p:cNvPr id="20532" name="Text Box 4"/>
            <p:cNvSpPr txBox="1">
              <a:spLocks noChangeArrowheads="1"/>
            </p:cNvSpPr>
            <p:nvPr/>
          </p:nvSpPr>
          <p:spPr bwMode="auto">
            <a:xfrm>
              <a:off x="560388" y="471488"/>
              <a:ext cx="5500687"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ΙΔΕΑΣΜΟΣ / </a:t>
              </a:r>
              <a:r>
                <a:rPr lang="en-US" sz="2400" b="1"/>
                <a:t>IDEATION</a:t>
              </a:r>
              <a:r>
                <a:rPr lang="el-GR" sz="2400" b="1"/>
                <a:t> ΣΧΗΜΑΤΙΚΑ</a:t>
              </a:r>
              <a:endParaRPr lang="en-GB" sz="2400" b="1"/>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6075" y="471488"/>
            <a:ext cx="14358938" cy="11303000"/>
            <a:chOff x="346075" y="471488"/>
            <a:chExt cx="14358938" cy="11303000"/>
          </a:xfrm>
        </p:grpSpPr>
        <p:sp>
          <p:nvSpPr>
            <p:cNvPr id="21506" name="Rectangle 1"/>
            <p:cNvSpPr>
              <a:spLocks noChangeArrowheads="1"/>
            </p:cNvSpPr>
            <p:nvPr/>
          </p:nvSpPr>
          <p:spPr bwMode="auto">
            <a:xfrm>
              <a:off x="346075" y="971550"/>
              <a:ext cx="14358938" cy="10802938"/>
            </a:xfrm>
            <a:prstGeom prst="rect">
              <a:avLst/>
            </a:prstGeom>
            <a:noFill/>
            <a:ln w="9525">
              <a:noFill/>
              <a:miter lim="800000"/>
              <a:headEnd/>
              <a:tailEnd/>
            </a:ln>
          </p:spPr>
          <p:txBody>
            <a:bodyPr>
              <a:spAutoFit/>
            </a:bodyPr>
            <a:lstStyle/>
            <a:p>
              <a:pPr marL="457200" indent="-457200" algn="just" defTabSz="1481138"/>
              <a:r>
                <a:rPr lang="el-GR" sz="2400"/>
                <a:t>Ορισμένες από τις βασικές αρχές του </a:t>
              </a:r>
              <a:r>
                <a:rPr lang="en-US" sz="2400"/>
                <a:t>I</a:t>
              </a:r>
              <a:r>
                <a:rPr lang="el-GR" sz="2400"/>
                <a:t>δεασμού προέρχονται από την τεχνική του καταιγισμού ιδεών [</a:t>
              </a:r>
              <a:r>
                <a:rPr lang="en-US" sz="2400"/>
                <a:t>brainstorming].</a:t>
              </a:r>
              <a:endParaRPr lang="el-GR" sz="2400"/>
            </a:p>
            <a:p>
              <a:pPr marL="457200" indent="-457200" algn="just" defTabSz="1481138"/>
              <a:endParaRPr lang="el-GR" sz="2400"/>
            </a:p>
            <a:p>
              <a:pPr marL="457200" indent="-457200" algn="just" defTabSz="1481138"/>
              <a:r>
                <a:rPr lang="el-GR" sz="2400">
                  <a:solidFill>
                    <a:srgbClr val="000000"/>
                  </a:solidFill>
                </a:rPr>
                <a:t>Παράλληλα αρκετές τεχνικές προερχόμενες από άλλες δημιουργικές μεθόδους επίλυσης προβλημάτων μπορούν να χρησιμεύσουν για την παραγωγή επί μέρους λύσεων.</a:t>
              </a:r>
            </a:p>
            <a:p>
              <a:pPr marL="457200" indent="-457200" algn="just" defTabSz="1481138"/>
              <a:endParaRPr lang="el-GR" sz="2400">
                <a:solidFill>
                  <a:srgbClr val="000000"/>
                </a:solidFill>
              </a:endParaRPr>
            </a:p>
            <a:p>
              <a:pPr marL="457200" indent="-457200" algn="just" defTabSz="1481138"/>
              <a:r>
                <a:rPr lang="el-GR" sz="2400">
                  <a:solidFill>
                    <a:srgbClr val="000000"/>
                  </a:solidFill>
                </a:rPr>
                <a:t>Σε κάθε περίπτωση ο Ιδεασμός είναι συνήθως μία ομαδική διαδικασία όπου η «χημεία» η οποία αναπτύσσεται ανάμεσα στα μέλη μίας ομάδας παίζει μεγάλο ρόλο ώστε η δημιουργικότητα του ενός να τροφοδοτεί την δημιουργικότητα του άλλου.</a:t>
              </a:r>
            </a:p>
            <a:p>
              <a:pPr marL="457200" indent="-457200" algn="just" defTabSz="1481138"/>
              <a:endParaRPr lang="el-GR" sz="2400">
                <a:solidFill>
                  <a:srgbClr val="000000"/>
                </a:solidFill>
              </a:endParaRPr>
            </a:p>
            <a:p>
              <a:pPr marL="457200" indent="-457200" algn="just" defTabSz="1481138"/>
              <a:r>
                <a:rPr lang="el-GR" sz="2400">
                  <a:solidFill>
                    <a:srgbClr val="000000"/>
                  </a:solidFill>
                </a:rPr>
                <a:t>Παραδείγματα  δημιουργικών τεχνικών οι οποίες μπορούν να εφαρμοστούν κατά την παραγωγή ιδεών:</a:t>
              </a:r>
            </a:p>
            <a:p>
              <a:pPr marL="457200" indent="-457200" algn="just" defTabSz="1481138"/>
              <a:endParaRPr lang="el-GR" sz="2400">
                <a:solidFill>
                  <a:srgbClr val="000000"/>
                </a:solidFill>
              </a:endParaRPr>
            </a:p>
            <a:p>
              <a:pPr marL="457200" indent="-457200" algn="just" defTabSz="1481138">
                <a:buFontTx/>
                <a:buAutoNum type="arabicPeriod"/>
              </a:pPr>
              <a:r>
                <a:rPr lang="el-GR" sz="2400">
                  <a:solidFill>
                    <a:srgbClr val="000000"/>
                  </a:solidFill>
                </a:rPr>
                <a:t>Δημιουργία αναλογιών [συμβολισμός, αληγορία, μεταφορά].</a:t>
              </a:r>
            </a:p>
            <a:p>
              <a:pPr marL="457200" indent="-457200" algn="just" defTabSz="1481138"/>
              <a:r>
                <a:rPr lang="el-GR" sz="2400">
                  <a:solidFill>
                    <a:srgbClr val="000000"/>
                  </a:solidFill>
                </a:rPr>
                <a:t>	Προδιαγραφή: Η αισθητική του αυτοκινήτου πρέπει να εκφράζει τις υψηλές του επιδόσεις</a:t>
              </a:r>
            </a:p>
            <a:p>
              <a:pPr marL="457200" indent="-457200" algn="just" defTabSz="1481138"/>
              <a:r>
                <a:rPr lang="el-GR" sz="2400">
                  <a:solidFill>
                    <a:srgbClr val="000000"/>
                  </a:solidFill>
                </a:rPr>
                <a:t>	Επί μέρους λύση: Το αυτοκίνητο ΄πετάει’</a:t>
              </a:r>
            </a:p>
            <a:p>
              <a:pPr marL="457200" indent="-457200" algn="just" defTabSz="1481138"/>
              <a:r>
                <a:rPr lang="el-GR" sz="2400">
                  <a:solidFill>
                    <a:srgbClr val="000000"/>
                  </a:solidFill>
                </a:rPr>
                <a:t>		</a:t>
              </a:r>
            </a:p>
            <a:p>
              <a:pPr marL="457200" indent="-457200" algn="just" defTabSz="1481138"/>
              <a:r>
                <a:rPr lang="el-GR" sz="2400">
                  <a:solidFill>
                    <a:srgbClr val="000000"/>
                  </a:solidFill>
                </a:rPr>
                <a:t>2. Εισαγωγή λύσεων από άλλα πεδία.</a:t>
              </a:r>
            </a:p>
            <a:p>
              <a:pPr marL="457200" indent="-457200" algn="just" defTabSz="1481138"/>
              <a:r>
                <a:rPr lang="el-GR" sz="2400">
                  <a:solidFill>
                    <a:srgbClr val="000000"/>
                  </a:solidFill>
                </a:rPr>
                <a:t>	Προδιαγραφή: Το σύστημα αποθήκευσης εγγράφων πρέπει να προσφέρει ταξινόμηση.</a:t>
              </a:r>
            </a:p>
            <a:p>
              <a:pPr marL="457200" indent="-457200" algn="just" defTabSz="1481138"/>
              <a:r>
                <a:rPr lang="el-GR" sz="2400">
                  <a:solidFill>
                    <a:srgbClr val="000000"/>
                  </a:solidFill>
                </a:rPr>
                <a:t>	Επι μέρους λύση: Σύστημα ταξινόμησης αποθήκης ανταλλακτικών</a:t>
              </a:r>
            </a:p>
            <a:p>
              <a:pPr marL="457200" indent="-457200" algn="just" defTabSz="1481138"/>
              <a:r>
                <a:rPr lang="el-GR" sz="2400">
                  <a:solidFill>
                    <a:srgbClr val="000000"/>
                  </a:solidFill>
                </a:rPr>
                <a:t>	 </a:t>
              </a:r>
            </a:p>
            <a:p>
              <a:pPr marL="457200" indent="-457200" algn="just" defTabSz="1481138"/>
              <a:r>
                <a:rPr lang="el-GR" sz="2400">
                  <a:solidFill>
                    <a:srgbClr val="000000"/>
                  </a:solidFill>
                </a:rPr>
                <a:t>3. Τυχαίο </a:t>
              </a:r>
              <a:r>
                <a:rPr lang="en-US" sz="2400">
                  <a:solidFill>
                    <a:srgbClr val="000000"/>
                  </a:solidFill>
                </a:rPr>
                <a:t>input</a:t>
              </a:r>
              <a:endParaRPr lang="el-GR" sz="2400">
                <a:solidFill>
                  <a:srgbClr val="000000"/>
                </a:solidFill>
              </a:endParaRPr>
            </a:p>
            <a:p>
              <a:pPr marL="457200" indent="-457200" algn="just" defTabSz="1481138"/>
              <a:r>
                <a:rPr lang="el-GR" sz="2400">
                  <a:solidFill>
                    <a:srgbClr val="000000"/>
                  </a:solidFill>
                </a:rPr>
                <a:t>	Εικόνες για ανακίνηση της σκέψης. Πχ. Εικόνες από το </a:t>
              </a:r>
              <a:r>
                <a:rPr lang="en-US" sz="2400">
                  <a:solidFill>
                    <a:srgbClr val="000000"/>
                  </a:solidFill>
                </a:rPr>
                <a:t>moodboard.</a:t>
              </a:r>
            </a:p>
            <a:p>
              <a:pPr marL="457200" indent="-457200" algn="just" defTabSz="1481138"/>
              <a:endParaRPr lang="en-US" sz="2400">
                <a:solidFill>
                  <a:srgbClr val="000000"/>
                </a:solidFill>
              </a:endParaRPr>
            </a:p>
            <a:p>
              <a:pPr marL="457200" indent="-457200" algn="just" defTabSz="1481138"/>
              <a:r>
                <a:rPr lang="en-US" sz="2400">
                  <a:solidFill>
                    <a:srgbClr val="000000"/>
                  </a:solidFill>
                </a:rPr>
                <a:t>4. Future Search</a:t>
              </a:r>
              <a:endParaRPr lang="el-GR" sz="2400">
                <a:solidFill>
                  <a:srgbClr val="000000"/>
                </a:solidFill>
              </a:endParaRPr>
            </a:p>
            <a:p>
              <a:pPr marL="457200" indent="-457200" algn="just" defTabSz="1481138"/>
              <a:r>
                <a:rPr lang="el-GR" sz="2400">
                  <a:solidFill>
                    <a:srgbClr val="000000"/>
                  </a:solidFill>
                </a:rPr>
                <a:t>    Ξεκινώντας με υποθέσεις για τις συνθήκες του μέλλοντος οραματιζόμαστε λύσεις τις οποίες σε επόμενη φάση μπορούμε να μεταφέρουμε αυτούσιες ή τροποποιημένες στις παρούσες συνθήκες.  </a:t>
              </a:r>
            </a:p>
            <a:p>
              <a:pPr marL="457200" indent="-457200" algn="just" defTabSz="1481138"/>
              <a:r>
                <a:rPr lang="el-GR" sz="2400">
                  <a:solidFill>
                    <a:srgbClr val="000000"/>
                  </a:solidFill>
                </a:rPr>
                <a:t>	</a:t>
              </a:r>
              <a:endParaRPr lang="en-US" sz="2400">
                <a:solidFill>
                  <a:srgbClr val="000000"/>
                </a:solidFill>
              </a:endParaRPr>
            </a:p>
            <a:p>
              <a:pPr marL="457200" indent="-457200" algn="just" defTabSz="1481138"/>
              <a:r>
                <a:rPr lang="en-US" sz="2400">
                  <a:solidFill>
                    <a:srgbClr val="000000"/>
                  </a:solidFill>
                </a:rPr>
                <a:t>	</a:t>
              </a:r>
              <a:endParaRPr lang="el-GR" sz="2400">
                <a:solidFill>
                  <a:srgbClr val="000000"/>
                </a:solidFill>
              </a:endParaRPr>
            </a:p>
            <a:p>
              <a:pPr marL="457200" indent="-457200" algn="just" defTabSz="1481138"/>
              <a:endParaRPr lang="el-GR" sz="2400">
                <a:solidFill>
                  <a:srgbClr val="000000"/>
                </a:solidFill>
              </a:endParaRPr>
            </a:p>
          </p:txBody>
        </p:sp>
        <p:sp>
          <p:nvSpPr>
            <p:cNvPr id="21507" name="Text Box 4"/>
            <p:cNvSpPr txBox="1">
              <a:spLocks noChangeArrowheads="1"/>
            </p:cNvSpPr>
            <p:nvPr/>
          </p:nvSpPr>
          <p:spPr bwMode="auto">
            <a:xfrm>
              <a:off x="560388" y="471488"/>
              <a:ext cx="478631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ΤΑ ΠΡΑΚΤΙΚΑ ΤΟΥ ΙΔΕΑΣΜΟΥ</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4410" dirty="0"/>
              <a:t>Το παρόν εκπαιδευτικό υλικό υπόκειται σε</a:t>
            </a:r>
            <a:r>
              <a:rPr lang="en-US" sz="4410" dirty="0"/>
              <a:t> </a:t>
            </a:r>
            <a:r>
              <a:rPr lang="el-GR" sz="4410" dirty="0"/>
              <a:t>άδειες χρήσης </a:t>
            </a:r>
            <a:r>
              <a:rPr lang="en-US" sz="4410" dirty="0"/>
              <a:t>Creative Commons. </a:t>
            </a:r>
          </a:p>
          <a:p>
            <a:pPr eaLnBrk="1" hangingPunct="1"/>
            <a:r>
              <a:rPr lang="el-GR" sz="4410" dirty="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6201092" y="7783473"/>
            <a:ext cx="2490311" cy="870109"/>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solidFill>
                  <a:prstClr val="black"/>
                </a:solidFill>
                <a:cs typeface="Arial" charset="0"/>
              </a:rPr>
              <a:pPr fontAlgn="base">
                <a:spcBef>
                  <a:spcPct val="0"/>
                </a:spcBef>
                <a:spcAft>
                  <a:spcPct val="0"/>
                </a:spcAft>
                <a:defRPr/>
              </a:pPr>
              <a:t>2</a:t>
            </a:fld>
            <a:endParaRPr lang="el-GR">
              <a:solidFill>
                <a:prstClr val="black"/>
              </a:solidFill>
              <a:cs typeface="Arial" charset="0"/>
            </a:endParaRPr>
          </a:p>
        </p:txBody>
      </p:sp>
    </p:spTree>
    <p:extLst>
      <p:ext uri="{BB962C8B-B14F-4D97-AF65-F5344CB8AC3E}">
        <p14:creationId xmlns:p14="http://schemas.microsoft.com/office/powerpoint/2010/main" val="202992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1080452" y="2112765"/>
            <a:ext cx="12961620" cy="7128390"/>
          </a:xfrm>
        </p:spPr>
        <p:txBody>
          <a:bodyPr/>
          <a:lstStyle/>
          <a:p>
            <a:pPr eaLnBrk="1" hangingPunct="1"/>
            <a:r>
              <a:rPr lang="el-GR" sz="3780" dirty="0"/>
              <a:t>Το παρόν εκπαιδευτικό υλικό έχει αναπτυχθεί στα πλαίσια του εκπαιδευτικού έργου του διδάσκοντα.</a:t>
            </a:r>
            <a:endParaRPr lang="en-US" sz="3780" dirty="0"/>
          </a:p>
          <a:p>
            <a:pPr eaLnBrk="1" hangingPunct="1"/>
            <a:r>
              <a:rPr lang="el-GR" sz="3780" dirty="0"/>
              <a:t>Το έργο «</a:t>
            </a:r>
            <a:r>
              <a:rPr lang="el-GR" sz="3780" b="1" dirty="0"/>
              <a:t>Ανοικτά Ακαδημαϊκά Μαθήματα στο Πανεπιστήμιο Αιγαίου</a:t>
            </a:r>
            <a:r>
              <a:rPr lang="el-GR" sz="3780" dirty="0"/>
              <a:t>» έχει χρηματοδοτήσει μόνο τη αναδιαμόρφωση του εκπαιδευτικού υλικού. </a:t>
            </a:r>
          </a:p>
          <a:p>
            <a:pPr eaLnBrk="1" hangingPunct="1"/>
            <a:r>
              <a:rPr lang="el-GR" sz="378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2458126" y="7960995"/>
            <a:ext cx="10206276" cy="2430304"/>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solidFill>
                  <a:prstClr val="black"/>
                </a:solidFill>
                <a:cs typeface="Arial" charset="0"/>
              </a:rPr>
              <a:pPr fontAlgn="base">
                <a:spcBef>
                  <a:spcPct val="0"/>
                </a:spcBef>
                <a:spcAft>
                  <a:spcPct val="0"/>
                </a:spcAft>
                <a:defRPr/>
              </a:pPr>
              <a:t>3</a:t>
            </a:fld>
            <a:endParaRPr lang="el-GR">
              <a:solidFill>
                <a:prstClr val="black"/>
              </a:solidFill>
              <a:cs typeface="Arial" charset="0"/>
            </a:endParaRPr>
          </a:p>
        </p:txBody>
      </p:sp>
    </p:spTree>
    <p:extLst>
      <p:ext uri="{BB962C8B-B14F-4D97-AF65-F5344CB8AC3E}">
        <p14:creationId xmlns:p14="http://schemas.microsoft.com/office/powerpoint/2010/main" val="335770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30"/>
          <p:cNvSpPr txBox="1">
            <a:spLocks noChangeArrowheads="1"/>
          </p:cNvSpPr>
          <p:nvPr/>
        </p:nvSpPr>
        <p:spPr bwMode="auto">
          <a:xfrm>
            <a:off x="274638" y="900113"/>
            <a:ext cx="13527087" cy="9510712"/>
          </a:xfrm>
          <a:prstGeom prst="rect">
            <a:avLst/>
          </a:prstGeom>
          <a:noFill/>
          <a:ln w="9525">
            <a:noFill/>
            <a:miter lim="800000"/>
            <a:headEnd/>
            <a:tailEnd/>
          </a:ln>
        </p:spPr>
        <p:txBody>
          <a:bodyPr wrap="none">
            <a:spAutoFit/>
          </a:bodyPr>
          <a:lstStyle/>
          <a:p>
            <a:pPr defTabSz="1481138">
              <a:defRPr/>
            </a:pPr>
            <a:r>
              <a:rPr lang="el-GR" sz="2800" dirty="0"/>
              <a:t>ΠΑΝΕΠΙΣΤΗΜΙΟ ΑΙΓΑΙΟΥ </a:t>
            </a:r>
          </a:p>
          <a:p>
            <a:pPr defTabSz="1481138">
              <a:defRPr/>
            </a:pPr>
            <a:r>
              <a:rPr lang="el-GR" sz="2800" dirty="0"/>
              <a:t>ΤΜΗΜΑ ΜΗΧΑΝΙΚΩΝ ΣΧΕΔΙΑΣΗΣ ΠΡΟΪΟΝΤΩΝ ΚΑΙ ΣΥΣΤΗΜΑΤΩΝ</a:t>
            </a:r>
          </a:p>
          <a:p>
            <a:pPr defTabSz="1481138">
              <a:defRPr/>
            </a:pPr>
            <a:endParaRPr lang="el-GR" sz="6000" b="1" dirty="0"/>
          </a:p>
          <a:p>
            <a:pPr defTabSz="1481138">
              <a:defRPr/>
            </a:pPr>
            <a:r>
              <a:rPr lang="en-US" sz="6000" b="1" dirty="0"/>
              <a:t>STUDIO</a:t>
            </a:r>
            <a:r>
              <a:rPr lang="el-GR" sz="6000" b="1" dirty="0"/>
              <a:t> </a:t>
            </a:r>
            <a:r>
              <a:rPr lang="en-US" sz="6000" b="1" dirty="0" smtClean="0"/>
              <a:t>VI</a:t>
            </a:r>
            <a:r>
              <a:rPr lang="el-GR" sz="6000" b="1" dirty="0" smtClean="0"/>
              <a:t> </a:t>
            </a:r>
            <a:endParaRPr lang="el-GR" sz="6000" b="1" dirty="0"/>
          </a:p>
          <a:p>
            <a:pPr defTabSz="1481138">
              <a:defRPr/>
            </a:pPr>
            <a:endParaRPr lang="el-GR" sz="2800" b="1" dirty="0">
              <a:solidFill>
                <a:schemeClr val="tx1">
                  <a:lumMod val="50000"/>
                  <a:lumOff val="50000"/>
                </a:schemeClr>
              </a:solidFill>
            </a:endParaRPr>
          </a:p>
          <a:p>
            <a:pPr defTabSz="1481138">
              <a:defRPr/>
            </a:pPr>
            <a:r>
              <a:rPr lang="el-GR" sz="2800" b="1" dirty="0"/>
              <a:t>ΣΗΜΕΙΩΣΕΙΣ ΘΕΩΡΙΑΣ</a:t>
            </a:r>
            <a:endParaRPr lang="en-US" sz="2800" b="1" dirty="0"/>
          </a:p>
          <a:p>
            <a:pPr defTabSz="1481138">
              <a:defRPr/>
            </a:pPr>
            <a:r>
              <a:rPr lang="el-GR" sz="2800" b="1" dirty="0">
                <a:solidFill>
                  <a:srgbClr val="008000"/>
                </a:solidFill>
              </a:rPr>
              <a:t>ΙΔΕΑΣΜΟΣ</a:t>
            </a:r>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endParaRPr lang="el-GR" sz="2800" dirty="0"/>
          </a:p>
          <a:p>
            <a:pPr defTabSz="1481138">
              <a:defRPr/>
            </a:pPr>
            <a:r>
              <a:rPr lang="el-GR" sz="2000" dirty="0" smtClean="0">
                <a:solidFill>
                  <a:srgbClr val="000000"/>
                </a:solidFill>
              </a:rPr>
              <a:t>201</a:t>
            </a:r>
            <a:r>
              <a:rPr lang="en-US" sz="2000" dirty="0" smtClean="0">
                <a:solidFill>
                  <a:srgbClr val="000000"/>
                </a:solidFill>
              </a:rPr>
              <a:t>4</a:t>
            </a:r>
            <a:r>
              <a:rPr lang="el-GR" sz="2000" dirty="0" smtClean="0">
                <a:solidFill>
                  <a:srgbClr val="000000"/>
                </a:solidFill>
              </a:rPr>
              <a:t>-201</a:t>
            </a:r>
            <a:r>
              <a:rPr lang="en-US" sz="2000" dirty="0" smtClean="0">
                <a:solidFill>
                  <a:srgbClr val="000000"/>
                </a:solidFill>
              </a:rPr>
              <a:t>5</a:t>
            </a:r>
            <a:endParaRPr lang="el-GR" sz="2000" dirty="0">
              <a:solidFill>
                <a:srgbClr val="000000"/>
              </a:solidFill>
            </a:endParaRPr>
          </a:p>
          <a:p>
            <a:pPr defTabSz="1481138">
              <a:defRPr/>
            </a:pPr>
            <a:endParaRPr lang="el-GR" sz="2000" dirty="0">
              <a:solidFill>
                <a:srgbClr val="000000"/>
              </a:solidFill>
            </a:endParaRPr>
          </a:p>
          <a:p>
            <a:pPr defTabSz="1481138">
              <a:defRPr/>
            </a:pPr>
            <a:r>
              <a:rPr lang="el-GR" sz="2000" dirty="0">
                <a:solidFill>
                  <a:srgbClr val="000000"/>
                </a:solidFill>
              </a:rPr>
              <a:t>ΣΥΓΓΡΑΦΗ: ΣΚΟΥΡΜΠΟΥΤΗΣ Ε.</a:t>
            </a:r>
          </a:p>
          <a:p>
            <a:pPr defTabSz="1481138">
              <a:defRPr/>
            </a:pPr>
            <a:endParaRPr lang="el-GR" sz="2000" dirty="0">
              <a:solidFill>
                <a:srgbClr val="000000"/>
              </a:solidFill>
            </a:endParaRPr>
          </a:p>
          <a:p>
            <a:pPr defTabSz="1481138">
              <a:defRPr/>
            </a:pPr>
            <a:r>
              <a:rPr lang="el-GR" sz="2000" dirty="0">
                <a:solidFill>
                  <a:srgbClr val="000000"/>
                </a:solidFill>
              </a:rPr>
              <a:t>ΔΙΔΑΣΚΟΝΤΕΣ: ΞΕΝΑΚΗΣ Ι., ΠΑΠΑΔΟΠΟΥΛΟΣ Δ..,ΠΑΠΑΚΩΣΤΟΠΟΥΛΟΣ Β., ΣΚΟΥΡΜΠΟΥΤΗΣ Ε., ΦΩΤΙΑΔΗΣ Σ.</a:t>
            </a:r>
            <a:endParaRPr lang="en-GB" sz="20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3200" y="185738"/>
            <a:ext cx="14990763" cy="9582150"/>
            <a:chOff x="203200" y="185738"/>
            <a:chExt cx="14990763" cy="9582150"/>
          </a:xfrm>
        </p:grpSpPr>
        <p:sp>
          <p:nvSpPr>
            <p:cNvPr id="14338" name="Rectangle 4"/>
            <p:cNvSpPr>
              <a:spLocks noChangeArrowheads="1"/>
            </p:cNvSpPr>
            <p:nvPr/>
          </p:nvSpPr>
          <p:spPr bwMode="auto">
            <a:xfrm>
              <a:off x="274638" y="4900613"/>
              <a:ext cx="5286375" cy="1000125"/>
            </a:xfrm>
            <a:prstGeom prst="rect">
              <a:avLst/>
            </a:prstGeom>
            <a:solidFill>
              <a:schemeClr val="accent1"/>
            </a:solidFill>
            <a:ln w="9525" algn="ctr">
              <a:noFill/>
              <a:round/>
              <a:headEnd/>
              <a:tailEnd/>
            </a:ln>
          </p:spPr>
          <p:txBody>
            <a:bodyPr/>
            <a:lstStyle/>
            <a:p>
              <a:pPr algn="ctr" defTabSz="1481138"/>
              <a:endParaRPr lang="el-GR" sz="2400" b="1">
                <a:solidFill>
                  <a:srgbClr val="262673"/>
                </a:solidFill>
              </a:endParaRPr>
            </a:p>
            <a:p>
              <a:pPr algn="ctr" defTabSz="1481138"/>
              <a:r>
                <a:rPr lang="el-GR" sz="2400" b="1">
                  <a:solidFill>
                    <a:srgbClr val="262673"/>
                  </a:solidFill>
                </a:rPr>
                <a:t>ΦΑΣΗ ΕΡΕΥΝΑΣ ΚΑΙ ΑΝΑΛΥΣΗΣ</a:t>
              </a:r>
            </a:p>
            <a:p>
              <a:pPr algn="ctr" defTabSz="1481138"/>
              <a:endParaRPr lang="el-GR" sz="2400" b="1">
                <a:solidFill>
                  <a:srgbClr val="262673"/>
                </a:solidFill>
              </a:endParaRPr>
            </a:p>
            <a:p>
              <a:pPr algn="ctr" defTabSz="1481138"/>
              <a:endParaRPr lang="el-GR" sz="2400" b="1">
                <a:solidFill>
                  <a:srgbClr val="262673"/>
                </a:solidFill>
              </a:endParaRPr>
            </a:p>
            <a:p>
              <a:pPr algn="ctr" defTabSz="1481138"/>
              <a:endParaRPr lang="el-GR" sz="2400" b="1">
                <a:solidFill>
                  <a:srgbClr val="262673"/>
                </a:solidFill>
              </a:endParaRPr>
            </a:p>
          </p:txBody>
        </p:sp>
        <p:sp>
          <p:nvSpPr>
            <p:cNvPr id="14339" name="Rectangle 7"/>
            <p:cNvSpPr>
              <a:spLocks noChangeArrowheads="1"/>
            </p:cNvSpPr>
            <p:nvPr/>
          </p:nvSpPr>
          <p:spPr bwMode="auto">
            <a:xfrm>
              <a:off x="9490075" y="4900613"/>
              <a:ext cx="5286375" cy="928687"/>
            </a:xfrm>
            <a:prstGeom prst="rect">
              <a:avLst/>
            </a:prstGeom>
            <a:solidFill>
              <a:srgbClr val="FFFF00"/>
            </a:solidFill>
            <a:ln w="9525" algn="ctr">
              <a:noFill/>
              <a:round/>
              <a:headEnd/>
              <a:tailEnd/>
            </a:ln>
          </p:spPr>
          <p:txBody>
            <a:bodyPr/>
            <a:lstStyle/>
            <a:p>
              <a:pPr algn="ctr" defTabSz="1481138"/>
              <a:r>
                <a:rPr lang="el-GR" sz="2400" b="1">
                  <a:solidFill>
                    <a:srgbClr val="CC6600"/>
                  </a:solidFill>
                </a:rPr>
                <a:t>ΦΑΣΗ ΥΛΟΠΟΙΗΣΗΣ / ΕΝΣΩΜΑΤΩΣΗΣ</a:t>
              </a:r>
            </a:p>
          </p:txBody>
        </p:sp>
        <p:sp>
          <p:nvSpPr>
            <p:cNvPr id="14340" name="Oval 8"/>
            <p:cNvSpPr>
              <a:spLocks noChangeArrowheads="1"/>
            </p:cNvSpPr>
            <p:nvPr/>
          </p:nvSpPr>
          <p:spPr bwMode="auto">
            <a:xfrm>
              <a:off x="5918200" y="4686300"/>
              <a:ext cx="3214688" cy="1571625"/>
            </a:xfrm>
            <a:prstGeom prst="ellipse">
              <a:avLst/>
            </a:prstGeom>
            <a:solidFill>
              <a:srgbClr val="92D050"/>
            </a:solidFill>
            <a:ln w="9525" algn="ctr">
              <a:noFill/>
              <a:round/>
              <a:headEnd/>
              <a:tailEnd/>
            </a:ln>
          </p:spPr>
          <p:txBody>
            <a:bodyPr/>
            <a:lstStyle/>
            <a:p>
              <a:pPr algn="ctr" defTabSz="1481138"/>
              <a:r>
                <a:rPr lang="el-GR" sz="2400" b="1"/>
                <a:t>ΠΡΟΔΙΑ-ΓΡΑΦΕΣ ΣΧΕΔΙΑΣΗΣ</a:t>
              </a:r>
            </a:p>
          </p:txBody>
        </p:sp>
        <p:sp>
          <p:nvSpPr>
            <p:cNvPr id="72" name="TextBox 71"/>
            <p:cNvSpPr txBox="1"/>
            <p:nvPr/>
          </p:nvSpPr>
          <p:spPr>
            <a:xfrm>
              <a:off x="274638" y="5900738"/>
              <a:ext cx="5286375" cy="1323975"/>
            </a:xfrm>
            <a:prstGeom prst="rect">
              <a:avLst/>
            </a:prstGeom>
            <a:noFill/>
          </p:spPr>
          <p:txBody>
            <a:bodyPr>
              <a:spAutoFit/>
            </a:bodyPr>
            <a:lstStyle/>
            <a:p>
              <a:pPr algn="r">
                <a:defRPr/>
              </a:pPr>
              <a:r>
                <a:rPr lang="el-GR" sz="2000" b="1" dirty="0"/>
                <a:t>ΕΡΩΤΗΣΕΙΣ</a:t>
              </a:r>
            </a:p>
            <a:p>
              <a:pPr algn="r">
                <a:defRPr/>
              </a:pPr>
              <a:r>
                <a:rPr lang="el-GR" sz="2000" b="1" dirty="0">
                  <a:solidFill>
                    <a:schemeClr val="bg1">
                      <a:lumMod val="50000"/>
                    </a:schemeClr>
                  </a:solidFill>
                </a:rPr>
                <a:t>ΠΡΟΒΛΗΜΑΤΑ</a:t>
              </a:r>
              <a:endParaRPr lang="el-GR" sz="2000" b="1" dirty="0"/>
            </a:p>
            <a:p>
              <a:pPr algn="r">
                <a:defRPr/>
              </a:pPr>
              <a:r>
                <a:rPr lang="el-GR" sz="2000" b="1" dirty="0"/>
                <a:t>ΤΙ ΘΕΛΩ</a:t>
              </a:r>
            </a:p>
            <a:p>
              <a:pPr algn="r">
                <a:defRPr/>
              </a:pPr>
              <a:r>
                <a:rPr lang="el-GR" sz="2000" b="1" dirty="0">
                  <a:solidFill>
                    <a:srgbClr val="006600"/>
                  </a:solidFill>
                </a:rPr>
                <a:t>ΠΡΟΔΙΑΓΡΑΦΕΣ</a:t>
              </a:r>
              <a:endParaRPr lang="el-GR" sz="2000" b="1" dirty="0"/>
            </a:p>
          </p:txBody>
        </p:sp>
        <p:sp>
          <p:nvSpPr>
            <p:cNvPr id="73" name="TextBox 72"/>
            <p:cNvSpPr txBox="1"/>
            <p:nvPr/>
          </p:nvSpPr>
          <p:spPr>
            <a:xfrm>
              <a:off x="9490075" y="5900738"/>
              <a:ext cx="5286375" cy="1323975"/>
            </a:xfrm>
            <a:prstGeom prst="rect">
              <a:avLst/>
            </a:prstGeom>
            <a:noFill/>
          </p:spPr>
          <p:txBody>
            <a:bodyPr>
              <a:spAutoFit/>
            </a:bodyPr>
            <a:lstStyle/>
            <a:p>
              <a:pPr>
                <a:defRPr/>
              </a:pPr>
              <a:r>
                <a:rPr lang="el-GR" sz="2000" b="1" dirty="0"/>
                <a:t>ΑΠΑΝΤΗΣΕΙΣ</a:t>
              </a:r>
            </a:p>
            <a:p>
              <a:pPr>
                <a:defRPr/>
              </a:pPr>
              <a:r>
                <a:rPr lang="el-GR" sz="2000" b="1" dirty="0">
                  <a:solidFill>
                    <a:schemeClr val="bg1">
                      <a:lumMod val="50000"/>
                    </a:schemeClr>
                  </a:solidFill>
                </a:rPr>
                <a:t>ΛΥΣΕΙΣ</a:t>
              </a:r>
            </a:p>
            <a:p>
              <a:pPr>
                <a:defRPr/>
              </a:pPr>
              <a:r>
                <a:rPr lang="el-GR" sz="2000" b="1" dirty="0"/>
                <a:t>ΠΩΣ ΘΑ ΤΟ ΠΕΤΥΧΩ</a:t>
              </a:r>
            </a:p>
            <a:p>
              <a:pPr>
                <a:defRPr/>
              </a:pPr>
              <a:r>
                <a:rPr lang="el-GR" sz="2000" b="1" dirty="0">
                  <a:solidFill>
                    <a:srgbClr val="006600"/>
                  </a:solidFill>
                </a:rPr>
                <a:t>ΣΧΕΔΙΑ</a:t>
              </a:r>
              <a:endParaRPr lang="el-GR" sz="2000" b="1" dirty="0"/>
            </a:p>
          </p:txBody>
        </p:sp>
        <p:sp>
          <p:nvSpPr>
            <p:cNvPr id="14343" name="Text Box 125"/>
            <p:cNvSpPr txBox="1">
              <a:spLocks noChangeArrowheads="1"/>
            </p:cNvSpPr>
            <p:nvPr/>
          </p:nvSpPr>
          <p:spPr bwMode="auto">
            <a:xfrm>
              <a:off x="274638" y="7010400"/>
              <a:ext cx="1714500" cy="714375"/>
            </a:xfrm>
            <a:prstGeom prst="rect">
              <a:avLst/>
            </a:prstGeom>
            <a:solidFill>
              <a:schemeClr val="bg1"/>
            </a:solidFill>
            <a:ln w="38100">
              <a:solidFill>
                <a:srgbClr val="FFC000"/>
              </a:solidFill>
              <a:miter lim="800000"/>
              <a:headEnd/>
              <a:tailEnd/>
            </a:ln>
          </p:spPr>
          <p:txBody>
            <a:bodyPr lIns="148133" tIns="74066" rIns="148133" bIns="74066"/>
            <a:lstStyle/>
            <a:p>
              <a:pPr defTabSz="1481138"/>
              <a:r>
                <a:rPr lang="el-GR" sz="2400" b="1"/>
                <a:t>ΑΟΡΙΣΤΟ</a:t>
              </a:r>
              <a:endParaRPr lang="en-GB" sz="2400" b="1"/>
            </a:p>
          </p:txBody>
        </p:sp>
        <p:sp>
          <p:nvSpPr>
            <p:cNvPr id="14344" name="Text Box 125"/>
            <p:cNvSpPr txBox="1">
              <a:spLocks noChangeArrowheads="1"/>
            </p:cNvSpPr>
            <p:nvPr/>
          </p:nvSpPr>
          <p:spPr bwMode="auto">
            <a:xfrm>
              <a:off x="12847638" y="7010400"/>
              <a:ext cx="2000250" cy="714375"/>
            </a:xfrm>
            <a:prstGeom prst="rect">
              <a:avLst/>
            </a:prstGeom>
            <a:solidFill>
              <a:schemeClr val="bg1"/>
            </a:solidFill>
            <a:ln w="38100">
              <a:solidFill>
                <a:srgbClr val="FFC000"/>
              </a:solidFill>
              <a:miter lim="800000"/>
              <a:headEnd/>
              <a:tailEnd/>
            </a:ln>
          </p:spPr>
          <p:txBody>
            <a:bodyPr lIns="148133" tIns="74066" rIns="148133" bIns="74066"/>
            <a:lstStyle/>
            <a:p>
              <a:pPr defTabSz="1481138"/>
              <a:r>
                <a:rPr lang="el-GR" sz="2400" b="1"/>
                <a:t>ΟΡΙΣΜΕΝΟ</a:t>
              </a:r>
              <a:endParaRPr lang="en-GB" sz="2400" b="1"/>
            </a:p>
          </p:txBody>
        </p:sp>
        <p:sp>
          <p:nvSpPr>
            <p:cNvPr id="14345" name="Right Arrow 32"/>
            <p:cNvSpPr>
              <a:spLocks noChangeArrowheads="1"/>
            </p:cNvSpPr>
            <p:nvPr/>
          </p:nvSpPr>
          <p:spPr bwMode="auto">
            <a:xfrm>
              <a:off x="2489200" y="7010400"/>
              <a:ext cx="10001250" cy="785813"/>
            </a:xfrm>
            <a:prstGeom prst="rightArrow">
              <a:avLst>
                <a:gd name="adj1" fmla="val 50000"/>
                <a:gd name="adj2" fmla="val 135757"/>
              </a:avLst>
            </a:prstGeom>
            <a:noFill/>
            <a:ln w="57150" algn="ctr">
              <a:solidFill>
                <a:srgbClr val="008000"/>
              </a:solidFill>
              <a:round/>
              <a:headEnd/>
              <a:tailEnd/>
            </a:ln>
          </p:spPr>
          <p:txBody>
            <a:bodyPr/>
            <a:lstStyle/>
            <a:p>
              <a:pPr algn="ctr" defTabSz="1481138"/>
              <a:r>
                <a:rPr lang="el-GR" sz="2000" b="1"/>
                <a:t>ΦΟΡΑ ΚΑΘΟΡΙΣΜΟΥΣΧΕΔΙΟΥ</a:t>
              </a:r>
            </a:p>
          </p:txBody>
        </p:sp>
        <p:sp>
          <p:nvSpPr>
            <p:cNvPr id="14346" name="Text Box 4"/>
            <p:cNvSpPr txBox="1">
              <a:spLocks noChangeArrowheads="1"/>
            </p:cNvSpPr>
            <p:nvPr/>
          </p:nvSpPr>
          <p:spPr bwMode="auto">
            <a:xfrm>
              <a:off x="560388" y="185738"/>
              <a:ext cx="478631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ΙΔΕΑΣΜΟΣ ΚΑΙ ΥΛΟΠΟΙΗΣΗ</a:t>
              </a:r>
              <a:endParaRPr lang="en-GB" sz="2400" b="1"/>
            </a:p>
          </p:txBody>
        </p:sp>
        <p:sp>
          <p:nvSpPr>
            <p:cNvPr id="78" name="TextBox 11"/>
            <p:cNvSpPr txBox="1">
              <a:spLocks noChangeArrowheads="1"/>
            </p:cNvSpPr>
            <p:nvPr/>
          </p:nvSpPr>
          <p:spPr bwMode="auto">
            <a:xfrm>
              <a:off x="274638" y="828675"/>
              <a:ext cx="14919325" cy="4154488"/>
            </a:xfrm>
            <a:prstGeom prst="rect">
              <a:avLst/>
            </a:prstGeom>
            <a:noFill/>
            <a:ln w="9525">
              <a:noFill/>
              <a:miter lim="800000"/>
              <a:headEnd/>
              <a:tailEnd/>
            </a:ln>
          </p:spPr>
          <p:txBody>
            <a:bodyPr>
              <a:spAutoFit/>
            </a:bodyPr>
            <a:lstStyle/>
            <a:p>
              <a:pPr>
                <a:defRPr/>
              </a:pPr>
              <a:r>
                <a:rPr lang="el-GR" sz="2400" dirty="0">
                  <a:solidFill>
                    <a:schemeClr val="tx1">
                      <a:lumMod val="65000"/>
                      <a:lumOff val="35000"/>
                    </a:schemeClr>
                  </a:solidFill>
                </a:rPr>
                <a:t>Η διαδικασία σχεδίασης μπορεί να αναλυθεί σε δύο βασικές φάσεις.</a:t>
              </a:r>
            </a:p>
            <a:p>
              <a:pPr>
                <a:defRPr/>
              </a:pPr>
              <a:endParaRPr lang="el-GR" sz="2400" dirty="0">
                <a:solidFill>
                  <a:schemeClr val="tx1">
                    <a:lumMod val="65000"/>
                    <a:lumOff val="35000"/>
                  </a:schemeClr>
                </a:solidFill>
              </a:endParaRPr>
            </a:p>
            <a:p>
              <a:pPr algn="just">
                <a:defRPr/>
              </a:pPr>
              <a:r>
                <a:rPr lang="el-GR" sz="2400" dirty="0">
                  <a:solidFill>
                    <a:schemeClr val="tx1">
                      <a:lumMod val="65000"/>
                      <a:lumOff val="35000"/>
                    </a:schemeClr>
                  </a:solidFill>
                </a:rPr>
                <a:t>Η πρώτη είναι η </a:t>
              </a:r>
              <a:r>
                <a:rPr lang="el-GR" sz="2400" b="1" dirty="0">
                  <a:solidFill>
                    <a:schemeClr val="tx1">
                      <a:lumMod val="65000"/>
                      <a:lumOff val="35000"/>
                    </a:schemeClr>
                  </a:solidFill>
                </a:rPr>
                <a:t>Έρευνα και Ανάλυση [Ε/Α] </a:t>
              </a:r>
              <a:r>
                <a:rPr lang="el-GR" sz="2400" dirty="0">
                  <a:solidFill>
                    <a:schemeClr val="tx1">
                      <a:lumMod val="65000"/>
                      <a:lumOff val="35000"/>
                    </a:schemeClr>
                  </a:solidFill>
                </a:rPr>
                <a:t>η οποία αναγνωρίζεται ως μία θεωρητική, αναλυτική διαδικασία κατά την οποία αναγνωρίζονται οι παράμετροι σχεδίασης και τα ερευνητικά πεδία στα οποία αντιστοιχούν, προσδιορίζεται και ερευνάται ο προβληματικός χώρος, αναδύονται προβλήματα και ερωτήσεις και καθορίζονται οι έπι μέρους σχεδιαστικοί στόχοι με βασικό εργαλείο τον λόγο. </a:t>
              </a:r>
            </a:p>
            <a:p>
              <a:pPr>
                <a:defRPr/>
              </a:pPr>
              <a:endParaRPr lang="el-GR" sz="2400" dirty="0">
                <a:solidFill>
                  <a:schemeClr val="tx1">
                    <a:lumMod val="65000"/>
                    <a:lumOff val="35000"/>
                  </a:schemeClr>
                </a:solidFill>
              </a:endParaRPr>
            </a:p>
            <a:p>
              <a:pPr algn="just">
                <a:defRPr/>
              </a:pPr>
              <a:r>
                <a:rPr lang="el-GR" sz="2400" dirty="0">
                  <a:solidFill>
                    <a:schemeClr val="tx1">
                      <a:lumMod val="65000"/>
                      <a:lumOff val="35000"/>
                    </a:schemeClr>
                  </a:solidFill>
                </a:rPr>
                <a:t>Η δεύτερη είναι η </a:t>
              </a:r>
              <a:r>
                <a:rPr lang="el-GR" sz="2400" b="1" dirty="0">
                  <a:solidFill>
                    <a:schemeClr val="tx1">
                      <a:lumMod val="65000"/>
                      <a:lumOff val="35000"/>
                    </a:schemeClr>
                  </a:solidFill>
                </a:rPr>
                <a:t>Υλοποίηση </a:t>
              </a:r>
              <a:r>
                <a:rPr lang="el-GR" sz="2400" dirty="0">
                  <a:solidFill>
                    <a:schemeClr val="tx1">
                      <a:lumMod val="65000"/>
                      <a:lumOff val="35000"/>
                    </a:schemeClr>
                  </a:solidFill>
                </a:rPr>
                <a:t>η οποία αναγνωρίζεται ως μία πρακτική, συνθετική διαδικασία κατά την οποία απαντώνται οι ερωτήσεις που ετέθησαν στην Ε/Α και δίνονται λύσεις μέσω σχεδίων τα οποία αξιολογούνται και εξελίσσονται.</a:t>
              </a:r>
            </a:p>
            <a:p>
              <a:pPr>
                <a:defRPr/>
              </a:pPr>
              <a:endParaRPr lang="el-GR" sz="2400" dirty="0">
                <a:solidFill>
                  <a:schemeClr val="tx1">
                    <a:lumMod val="65000"/>
                    <a:lumOff val="35000"/>
                  </a:schemeClr>
                </a:solidFill>
              </a:endParaRPr>
            </a:p>
          </p:txBody>
        </p:sp>
        <p:sp>
          <p:nvSpPr>
            <p:cNvPr id="79" name="TextBox 11"/>
            <p:cNvSpPr txBox="1">
              <a:spLocks noChangeArrowheads="1"/>
            </p:cNvSpPr>
            <p:nvPr/>
          </p:nvSpPr>
          <p:spPr bwMode="auto">
            <a:xfrm>
              <a:off x="203200" y="7829550"/>
              <a:ext cx="14919325" cy="1938338"/>
            </a:xfrm>
            <a:prstGeom prst="rect">
              <a:avLst/>
            </a:prstGeom>
            <a:noFill/>
            <a:ln w="9525">
              <a:noFill/>
              <a:miter lim="800000"/>
              <a:headEnd/>
              <a:tailEnd/>
            </a:ln>
          </p:spPr>
          <p:txBody>
            <a:bodyPr>
              <a:spAutoFit/>
            </a:bodyPr>
            <a:lstStyle/>
            <a:p>
              <a:pPr algn="just">
                <a:defRPr/>
              </a:pPr>
              <a:r>
                <a:rPr lang="el-GR" sz="2400" dirty="0">
                  <a:solidFill>
                    <a:schemeClr val="tx1">
                      <a:lumMod val="65000"/>
                      <a:lumOff val="35000"/>
                    </a:schemeClr>
                  </a:solidFill>
                </a:rPr>
                <a:t>Ο Ιδεασμός αποτελεί το πρώτο στάδιο της φάσης Υλοποίησης και είναι μία κατ΄εξοχίν δημιουργική διαδικασία χωρίς όρια. Μετά από μία, συχνά μακριά και απαιτητική, φάση της σχεδίασης η οποία ακολουθεί κανόνες και βασίζεται στην επιστημονική μέθοδο, ο Ιδεασμός οφείλει να είναι μία διασκεδαστική, απρόβλεπτη, μη γραμμική φάση.   </a:t>
              </a:r>
            </a:p>
            <a:p>
              <a:pPr>
                <a:defRPr/>
              </a:pPr>
              <a:endParaRPr lang="el-GR" sz="2400" dirty="0">
                <a:solidFill>
                  <a:schemeClr val="tx1">
                    <a:lumMod val="65000"/>
                    <a:lumOff val="35000"/>
                  </a:schemeClr>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42863"/>
            <a:ext cx="14847888" cy="10477500"/>
            <a:chOff x="0" y="42863"/>
            <a:chExt cx="14847888" cy="10477500"/>
          </a:xfrm>
        </p:grpSpPr>
        <p:sp>
          <p:nvSpPr>
            <p:cNvPr id="15362" name="Oval 140"/>
            <p:cNvSpPr>
              <a:spLocks noChangeArrowheads="1"/>
            </p:cNvSpPr>
            <p:nvPr/>
          </p:nvSpPr>
          <p:spPr bwMode="auto">
            <a:xfrm>
              <a:off x="8632825" y="42863"/>
              <a:ext cx="1785938"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ΑΡΧΙΚΟ </a:t>
              </a:r>
              <a:r>
                <a:rPr lang="en-US" sz="1000" b="1">
                  <a:solidFill>
                    <a:srgbClr val="006600"/>
                  </a:solidFill>
                </a:rPr>
                <a:t>BRIEF</a:t>
              </a:r>
              <a:endParaRPr lang="en-GB" sz="1000" b="1">
                <a:solidFill>
                  <a:srgbClr val="006600"/>
                </a:solidFill>
              </a:endParaRPr>
            </a:p>
          </p:txBody>
        </p:sp>
        <p:sp>
          <p:nvSpPr>
            <p:cNvPr id="15363" name="Oval 142"/>
            <p:cNvSpPr>
              <a:spLocks noChangeArrowheads="1"/>
            </p:cNvSpPr>
            <p:nvPr/>
          </p:nvSpPr>
          <p:spPr bwMode="auto">
            <a:xfrm>
              <a:off x="4775200" y="2225675"/>
              <a:ext cx="4929188" cy="388938"/>
            </a:xfrm>
            <a:prstGeom prst="ellipse">
              <a:avLst/>
            </a:prstGeom>
            <a:solidFill>
              <a:srgbClr val="92D050"/>
            </a:solidFill>
            <a:ln w="9525" algn="ctr">
              <a:noFill/>
              <a:prstDash val="sysDash"/>
              <a:round/>
              <a:headEnd/>
              <a:tailEnd/>
            </a:ln>
          </p:spPr>
          <p:txBody>
            <a:bodyPr>
              <a:spAutoFit/>
            </a:bodyPr>
            <a:lstStyle/>
            <a:p>
              <a:pPr algn="ctr" defTabSz="1481138"/>
              <a:r>
                <a:rPr lang="el-GR" sz="1200" b="1">
                  <a:solidFill>
                    <a:srgbClr val="006600"/>
                  </a:solidFill>
                </a:rPr>
                <a:t>ΣΥΝΤΟΜΗ ΠΕΡΙΓΡΑΦΗ ΕΡΓΟΥ / </a:t>
              </a:r>
              <a:r>
                <a:rPr lang="en-US" sz="1200" b="1">
                  <a:solidFill>
                    <a:srgbClr val="006600"/>
                  </a:solidFill>
                </a:rPr>
                <a:t>BRIEF</a:t>
              </a:r>
              <a:endParaRPr lang="el-GR" sz="1200" b="1">
                <a:solidFill>
                  <a:srgbClr val="006600"/>
                </a:solidFill>
              </a:endParaRPr>
            </a:p>
          </p:txBody>
        </p:sp>
        <p:sp>
          <p:nvSpPr>
            <p:cNvPr id="15364" name="Oval 143"/>
            <p:cNvSpPr>
              <a:spLocks noChangeArrowheads="1"/>
            </p:cNvSpPr>
            <p:nvPr/>
          </p:nvSpPr>
          <p:spPr bwMode="auto">
            <a:xfrm>
              <a:off x="6418263" y="2673350"/>
              <a:ext cx="606425" cy="346075"/>
            </a:xfrm>
            <a:prstGeom prst="ellipse">
              <a:avLst/>
            </a:prstGeom>
            <a:solidFill>
              <a:srgbClr val="92D050"/>
            </a:solidFill>
            <a:ln w="9525" algn="ctr">
              <a:noFill/>
              <a:prstDash val="sysDash"/>
              <a:round/>
              <a:headEnd/>
              <a:tailEnd/>
            </a:ln>
          </p:spPr>
          <p:txBody>
            <a:bodyPr>
              <a:spAutoFit/>
            </a:bodyPr>
            <a:lstStyle/>
            <a:p>
              <a:pPr algn="ctr" defTabSz="1481138"/>
              <a:r>
                <a:rPr lang="en-US" sz="1000" b="1">
                  <a:solidFill>
                    <a:srgbClr val="006600"/>
                  </a:solidFill>
                </a:rPr>
                <a:t>A</a:t>
              </a:r>
              <a:endParaRPr lang="en-GB" sz="1000" b="1">
                <a:solidFill>
                  <a:srgbClr val="006600"/>
                </a:solidFill>
              </a:endParaRPr>
            </a:p>
          </p:txBody>
        </p:sp>
        <p:sp>
          <p:nvSpPr>
            <p:cNvPr id="15365" name="Oval 144"/>
            <p:cNvSpPr>
              <a:spLocks noChangeArrowheads="1"/>
            </p:cNvSpPr>
            <p:nvPr/>
          </p:nvSpPr>
          <p:spPr bwMode="auto">
            <a:xfrm>
              <a:off x="7472363" y="2673350"/>
              <a:ext cx="606425"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Β</a:t>
              </a:r>
              <a:endParaRPr lang="en-GB" sz="1000" b="1">
                <a:solidFill>
                  <a:srgbClr val="006600"/>
                </a:solidFill>
              </a:endParaRPr>
            </a:p>
          </p:txBody>
        </p:sp>
        <p:sp>
          <p:nvSpPr>
            <p:cNvPr id="15366" name="Oval 145"/>
            <p:cNvSpPr>
              <a:spLocks noChangeArrowheads="1"/>
            </p:cNvSpPr>
            <p:nvPr/>
          </p:nvSpPr>
          <p:spPr bwMode="auto">
            <a:xfrm>
              <a:off x="8526463" y="2673350"/>
              <a:ext cx="606425"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Γ</a:t>
              </a:r>
              <a:endParaRPr lang="en-GB" sz="1000" b="1">
                <a:solidFill>
                  <a:srgbClr val="006600"/>
                </a:solidFill>
              </a:endParaRPr>
            </a:p>
          </p:txBody>
        </p:sp>
        <p:sp>
          <p:nvSpPr>
            <p:cNvPr id="15367" name="Oval 147"/>
            <p:cNvSpPr>
              <a:spLocks noChangeArrowheads="1"/>
            </p:cNvSpPr>
            <p:nvPr/>
          </p:nvSpPr>
          <p:spPr bwMode="auto">
            <a:xfrm>
              <a:off x="12061825" y="2673350"/>
              <a:ext cx="608013"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Ν</a:t>
              </a:r>
              <a:endParaRPr lang="en-GB" sz="1000" b="1">
                <a:solidFill>
                  <a:srgbClr val="006600"/>
                </a:solidFill>
              </a:endParaRPr>
            </a:p>
          </p:txBody>
        </p:sp>
        <p:sp>
          <p:nvSpPr>
            <p:cNvPr id="15368" name="Oval 153"/>
            <p:cNvSpPr>
              <a:spLocks noChangeArrowheads="1"/>
            </p:cNvSpPr>
            <p:nvPr/>
          </p:nvSpPr>
          <p:spPr bwMode="auto">
            <a:xfrm>
              <a:off x="9578975" y="2673350"/>
              <a:ext cx="608013"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Δ</a:t>
              </a:r>
              <a:endParaRPr lang="en-GB" sz="1000" b="1">
                <a:solidFill>
                  <a:srgbClr val="006600"/>
                </a:solidFill>
              </a:endParaRPr>
            </a:p>
          </p:txBody>
        </p:sp>
        <p:sp>
          <p:nvSpPr>
            <p:cNvPr id="15369" name="Oval 160"/>
            <p:cNvSpPr>
              <a:spLocks noChangeArrowheads="1"/>
            </p:cNvSpPr>
            <p:nvPr/>
          </p:nvSpPr>
          <p:spPr bwMode="auto">
            <a:xfrm>
              <a:off x="10633075" y="2673350"/>
              <a:ext cx="608013"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Ε</a:t>
              </a:r>
              <a:endParaRPr lang="en-GB" sz="1000" b="1">
                <a:solidFill>
                  <a:srgbClr val="006600"/>
                </a:solidFill>
              </a:endParaRPr>
            </a:p>
          </p:txBody>
        </p:sp>
        <p:sp>
          <p:nvSpPr>
            <p:cNvPr id="15370" name="Oval 162"/>
            <p:cNvSpPr>
              <a:spLocks noChangeArrowheads="1"/>
            </p:cNvSpPr>
            <p:nvPr/>
          </p:nvSpPr>
          <p:spPr bwMode="auto">
            <a:xfrm>
              <a:off x="6418263" y="4186238"/>
              <a:ext cx="500062" cy="357187"/>
            </a:xfrm>
            <a:prstGeom prst="ellipse">
              <a:avLst/>
            </a:prstGeom>
            <a:solidFill>
              <a:srgbClr val="92D050"/>
            </a:solidFill>
            <a:ln w="9525" algn="ctr">
              <a:noFill/>
              <a:prstDash val="sysDash"/>
              <a:round/>
              <a:headEnd/>
              <a:tailEnd/>
            </a:ln>
          </p:spPr>
          <p:txBody>
            <a:bodyPr>
              <a:spAutoFit/>
            </a:bodyPr>
            <a:lstStyle/>
            <a:p>
              <a:pPr algn="ctr" defTabSz="1481138"/>
              <a:r>
                <a:rPr lang="en-US" sz="1000" b="1">
                  <a:solidFill>
                    <a:srgbClr val="006600"/>
                  </a:solidFill>
                </a:rPr>
                <a:t>A</a:t>
              </a:r>
              <a:r>
                <a:rPr lang="el-GR" sz="1000" b="1">
                  <a:solidFill>
                    <a:srgbClr val="006600"/>
                  </a:solidFill>
                </a:rPr>
                <a:t>1</a:t>
              </a:r>
              <a:endParaRPr lang="en-GB" sz="1000" b="1">
                <a:solidFill>
                  <a:srgbClr val="006600"/>
                </a:solidFill>
              </a:endParaRPr>
            </a:p>
          </p:txBody>
        </p:sp>
        <p:sp>
          <p:nvSpPr>
            <p:cNvPr id="15371" name="Oval 168"/>
            <p:cNvSpPr>
              <a:spLocks noChangeArrowheads="1"/>
            </p:cNvSpPr>
            <p:nvPr/>
          </p:nvSpPr>
          <p:spPr bwMode="auto">
            <a:xfrm>
              <a:off x="6418263" y="4578350"/>
              <a:ext cx="500062" cy="357188"/>
            </a:xfrm>
            <a:prstGeom prst="ellipse">
              <a:avLst/>
            </a:prstGeom>
            <a:solidFill>
              <a:srgbClr val="92D050"/>
            </a:solidFill>
            <a:ln w="9525" algn="ctr">
              <a:noFill/>
              <a:prstDash val="sysDash"/>
              <a:round/>
              <a:headEnd/>
              <a:tailEnd/>
            </a:ln>
          </p:spPr>
          <p:txBody>
            <a:bodyPr>
              <a:spAutoFit/>
            </a:bodyPr>
            <a:lstStyle/>
            <a:p>
              <a:pPr algn="ctr" defTabSz="1481138"/>
              <a:r>
                <a:rPr lang="en-US" sz="1000" b="1">
                  <a:solidFill>
                    <a:srgbClr val="006600"/>
                  </a:solidFill>
                </a:rPr>
                <a:t>A</a:t>
              </a:r>
              <a:r>
                <a:rPr lang="el-GR" sz="1000" b="1">
                  <a:solidFill>
                    <a:srgbClr val="006600"/>
                  </a:solidFill>
                </a:rPr>
                <a:t>2</a:t>
              </a:r>
              <a:endParaRPr lang="en-GB" sz="1000" b="1">
                <a:solidFill>
                  <a:srgbClr val="006600"/>
                </a:solidFill>
              </a:endParaRPr>
            </a:p>
          </p:txBody>
        </p:sp>
        <p:sp>
          <p:nvSpPr>
            <p:cNvPr id="15372" name="Oval 180"/>
            <p:cNvSpPr>
              <a:spLocks noChangeArrowheads="1"/>
            </p:cNvSpPr>
            <p:nvPr/>
          </p:nvSpPr>
          <p:spPr bwMode="auto">
            <a:xfrm>
              <a:off x="6418263" y="5186363"/>
              <a:ext cx="500062" cy="346075"/>
            </a:xfrm>
            <a:prstGeom prst="ellipse">
              <a:avLst/>
            </a:prstGeom>
            <a:solidFill>
              <a:srgbClr val="92D050"/>
            </a:solidFill>
            <a:ln w="9525" algn="ctr">
              <a:noFill/>
              <a:prstDash val="sysDash"/>
              <a:round/>
              <a:headEnd/>
              <a:tailEnd/>
            </a:ln>
          </p:spPr>
          <p:txBody>
            <a:bodyPr>
              <a:spAutoFit/>
            </a:bodyPr>
            <a:lstStyle/>
            <a:p>
              <a:pPr algn="ctr" defTabSz="1481138"/>
              <a:r>
                <a:rPr lang="en-US" sz="1000" b="1">
                  <a:solidFill>
                    <a:srgbClr val="006600"/>
                  </a:solidFill>
                </a:rPr>
                <a:t>A</a:t>
              </a:r>
              <a:r>
                <a:rPr lang="el-GR" sz="1000" b="1">
                  <a:solidFill>
                    <a:srgbClr val="006600"/>
                  </a:solidFill>
                </a:rPr>
                <a:t>ν</a:t>
              </a:r>
              <a:endParaRPr lang="en-GB" sz="1000" b="1">
                <a:solidFill>
                  <a:srgbClr val="006600"/>
                </a:solidFill>
              </a:endParaRPr>
            </a:p>
          </p:txBody>
        </p:sp>
        <p:sp>
          <p:nvSpPr>
            <p:cNvPr id="15373" name="Rectangle 217"/>
            <p:cNvSpPr>
              <a:spLocks noChangeArrowheads="1"/>
            </p:cNvSpPr>
            <p:nvPr/>
          </p:nvSpPr>
          <p:spPr bwMode="auto">
            <a:xfrm>
              <a:off x="13479463" y="4114800"/>
              <a:ext cx="1285875" cy="307975"/>
            </a:xfrm>
            <a:prstGeom prst="rect">
              <a:avLst/>
            </a:prstGeom>
            <a:noFill/>
            <a:ln w="9525">
              <a:noFill/>
              <a:miter lim="800000"/>
              <a:headEnd/>
              <a:tailEnd/>
            </a:ln>
          </p:spPr>
          <p:txBody>
            <a:bodyPr>
              <a:spAutoFit/>
            </a:bodyPr>
            <a:lstStyle/>
            <a:p>
              <a:pPr defTabSz="1481138"/>
              <a:r>
                <a:rPr lang="el-GR" sz="1400" b="1">
                  <a:solidFill>
                    <a:srgbClr val="006600"/>
                  </a:solidFill>
                </a:rPr>
                <a:t>ΑΠΛΕΣ</a:t>
              </a:r>
            </a:p>
          </p:txBody>
        </p:sp>
        <p:sp>
          <p:nvSpPr>
            <p:cNvPr id="15374" name="Oval 78"/>
            <p:cNvSpPr>
              <a:spLocks noChangeArrowheads="1"/>
            </p:cNvSpPr>
            <p:nvPr/>
          </p:nvSpPr>
          <p:spPr bwMode="auto">
            <a:xfrm>
              <a:off x="7561263" y="4186238"/>
              <a:ext cx="500062" cy="357187"/>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Β1</a:t>
              </a:r>
              <a:endParaRPr lang="en-GB" sz="1000" b="1">
                <a:solidFill>
                  <a:srgbClr val="006600"/>
                </a:solidFill>
              </a:endParaRPr>
            </a:p>
          </p:txBody>
        </p:sp>
        <p:sp>
          <p:nvSpPr>
            <p:cNvPr id="15375" name="Oval 79"/>
            <p:cNvSpPr>
              <a:spLocks noChangeArrowheads="1"/>
            </p:cNvSpPr>
            <p:nvPr/>
          </p:nvSpPr>
          <p:spPr bwMode="auto">
            <a:xfrm>
              <a:off x="7561263" y="4578350"/>
              <a:ext cx="500062" cy="357188"/>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Β2</a:t>
              </a:r>
              <a:endParaRPr lang="en-GB" sz="1000" b="1">
                <a:solidFill>
                  <a:srgbClr val="006600"/>
                </a:solidFill>
              </a:endParaRPr>
            </a:p>
          </p:txBody>
        </p:sp>
        <p:sp>
          <p:nvSpPr>
            <p:cNvPr id="15376" name="Oval 81"/>
            <p:cNvSpPr>
              <a:spLocks noChangeArrowheads="1"/>
            </p:cNvSpPr>
            <p:nvPr/>
          </p:nvSpPr>
          <p:spPr bwMode="auto">
            <a:xfrm>
              <a:off x="7561263" y="5186363"/>
              <a:ext cx="500062"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Βν</a:t>
              </a:r>
              <a:endParaRPr lang="en-GB" sz="1000" b="1">
                <a:solidFill>
                  <a:srgbClr val="006600"/>
                </a:solidFill>
              </a:endParaRPr>
            </a:p>
          </p:txBody>
        </p:sp>
        <p:sp>
          <p:nvSpPr>
            <p:cNvPr id="15377" name="Oval 82"/>
            <p:cNvSpPr>
              <a:spLocks noChangeArrowheads="1"/>
            </p:cNvSpPr>
            <p:nvPr/>
          </p:nvSpPr>
          <p:spPr bwMode="auto">
            <a:xfrm>
              <a:off x="8632825" y="4186238"/>
              <a:ext cx="500063" cy="357187"/>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Γ1</a:t>
              </a:r>
              <a:endParaRPr lang="en-GB" sz="1000" b="1">
                <a:solidFill>
                  <a:srgbClr val="006600"/>
                </a:solidFill>
              </a:endParaRPr>
            </a:p>
          </p:txBody>
        </p:sp>
        <p:sp>
          <p:nvSpPr>
            <p:cNvPr id="15378" name="Oval 83"/>
            <p:cNvSpPr>
              <a:spLocks noChangeArrowheads="1"/>
            </p:cNvSpPr>
            <p:nvPr/>
          </p:nvSpPr>
          <p:spPr bwMode="auto">
            <a:xfrm>
              <a:off x="8632825" y="4578350"/>
              <a:ext cx="500063" cy="357188"/>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Γ2</a:t>
              </a:r>
              <a:endParaRPr lang="en-GB" sz="1000" b="1">
                <a:solidFill>
                  <a:srgbClr val="006600"/>
                </a:solidFill>
              </a:endParaRPr>
            </a:p>
          </p:txBody>
        </p:sp>
        <p:sp>
          <p:nvSpPr>
            <p:cNvPr id="15379" name="Oval 85"/>
            <p:cNvSpPr>
              <a:spLocks noChangeArrowheads="1"/>
            </p:cNvSpPr>
            <p:nvPr/>
          </p:nvSpPr>
          <p:spPr bwMode="auto">
            <a:xfrm>
              <a:off x="8632825" y="5186363"/>
              <a:ext cx="500063"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Γν</a:t>
              </a:r>
              <a:endParaRPr lang="en-GB" sz="1000" b="1">
                <a:solidFill>
                  <a:srgbClr val="006600"/>
                </a:solidFill>
              </a:endParaRPr>
            </a:p>
          </p:txBody>
        </p:sp>
        <p:sp>
          <p:nvSpPr>
            <p:cNvPr id="15380" name="Oval 86"/>
            <p:cNvSpPr>
              <a:spLocks noChangeArrowheads="1"/>
            </p:cNvSpPr>
            <p:nvPr/>
          </p:nvSpPr>
          <p:spPr bwMode="auto">
            <a:xfrm>
              <a:off x="10704513" y="4186238"/>
              <a:ext cx="500062" cy="357187"/>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Ε1</a:t>
              </a:r>
              <a:endParaRPr lang="en-GB" sz="1000" b="1">
                <a:solidFill>
                  <a:srgbClr val="006600"/>
                </a:solidFill>
              </a:endParaRPr>
            </a:p>
          </p:txBody>
        </p:sp>
        <p:sp>
          <p:nvSpPr>
            <p:cNvPr id="15381" name="Oval 87"/>
            <p:cNvSpPr>
              <a:spLocks noChangeArrowheads="1"/>
            </p:cNvSpPr>
            <p:nvPr/>
          </p:nvSpPr>
          <p:spPr bwMode="auto">
            <a:xfrm>
              <a:off x="10704513" y="4578350"/>
              <a:ext cx="500062" cy="357188"/>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Ε2</a:t>
              </a:r>
              <a:endParaRPr lang="en-GB" sz="1000" b="1">
                <a:solidFill>
                  <a:srgbClr val="006600"/>
                </a:solidFill>
              </a:endParaRPr>
            </a:p>
          </p:txBody>
        </p:sp>
        <p:sp>
          <p:nvSpPr>
            <p:cNvPr id="15382" name="Oval 89"/>
            <p:cNvSpPr>
              <a:spLocks noChangeArrowheads="1"/>
            </p:cNvSpPr>
            <p:nvPr/>
          </p:nvSpPr>
          <p:spPr bwMode="auto">
            <a:xfrm>
              <a:off x="10704513" y="5186363"/>
              <a:ext cx="500062"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Εν</a:t>
              </a:r>
              <a:endParaRPr lang="en-GB" sz="1000" b="1">
                <a:solidFill>
                  <a:srgbClr val="006600"/>
                </a:solidFill>
              </a:endParaRPr>
            </a:p>
          </p:txBody>
        </p:sp>
        <p:sp>
          <p:nvSpPr>
            <p:cNvPr id="15383" name="Oval 90"/>
            <p:cNvSpPr>
              <a:spLocks noChangeArrowheads="1"/>
            </p:cNvSpPr>
            <p:nvPr/>
          </p:nvSpPr>
          <p:spPr bwMode="auto">
            <a:xfrm>
              <a:off x="12133263" y="4186238"/>
              <a:ext cx="500062" cy="357187"/>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Ν1</a:t>
              </a:r>
              <a:endParaRPr lang="en-GB" sz="1000" b="1">
                <a:solidFill>
                  <a:srgbClr val="006600"/>
                </a:solidFill>
              </a:endParaRPr>
            </a:p>
          </p:txBody>
        </p:sp>
        <p:sp>
          <p:nvSpPr>
            <p:cNvPr id="15384" name="Oval 91"/>
            <p:cNvSpPr>
              <a:spLocks noChangeArrowheads="1"/>
            </p:cNvSpPr>
            <p:nvPr/>
          </p:nvSpPr>
          <p:spPr bwMode="auto">
            <a:xfrm>
              <a:off x="12133263" y="4578350"/>
              <a:ext cx="500062" cy="357188"/>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Ν2</a:t>
              </a:r>
              <a:endParaRPr lang="en-GB" sz="1000" b="1">
                <a:solidFill>
                  <a:srgbClr val="006600"/>
                </a:solidFill>
              </a:endParaRPr>
            </a:p>
          </p:txBody>
        </p:sp>
        <p:sp>
          <p:nvSpPr>
            <p:cNvPr id="15385" name="Oval 93"/>
            <p:cNvSpPr>
              <a:spLocks noChangeArrowheads="1"/>
            </p:cNvSpPr>
            <p:nvPr/>
          </p:nvSpPr>
          <p:spPr bwMode="auto">
            <a:xfrm>
              <a:off x="12133263" y="5186363"/>
              <a:ext cx="500062" cy="346075"/>
            </a:xfrm>
            <a:prstGeom prst="ellipse">
              <a:avLst/>
            </a:prstGeom>
            <a:solidFill>
              <a:srgbClr val="92D050"/>
            </a:solidFill>
            <a:ln w="9525" algn="ctr">
              <a:noFill/>
              <a:prstDash val="sysDash"/>
              <a:round/>
              <a:headEnd/>
              <a:tailEnd/>
            </a:ln>
          </p:spPr>
          <p:txBody>
            <a:bodyPr>
              <a:spAutoFit/>
            </a:bodyPr>
            <a:lstStyle/>
            <a:p>
              <a:pPr algn="ctr" defTabSz="1481138"/>
              <a:r>
                <a:rPr lang="el-GR" sz="1000" b="1">
                  <a:solidFill>
                    <a:srgbClr val="006600"/>
                  </a:solidFill>
                </a:rPr>
                <a:t>Νν</a:t>
              </a:r>
              <a:endParaRPr lang="en-GB" sz="1000" b="1">
                <a:solidFill>
                  <a:srgbClr val="006600"/>
                </a:solidFill>
              </a:endParaRPr>
            </a:p>
          </p:txBody>
        </p:sp>
        <p:sp>
          <p:nvSpPr>
            <p:cNvPr id="15386" name="Oval 121"/>
            <p:cNvSpPr>
              <a:spLocks noChangeArrowheads="1"/>
            </p:cNvSpPr>
            <p:nvPr/>
          </p:nvSpPr>
          <p:spPr bwMode="auto">
            <a:xfrm>
              <a:off x="6061075" y="7037388"/>
              <a:ext cx="2286000" cy="649287"/>
            </a:xfrm>
            <a:prstGeom prst="ellipse">
              <a:avLst/>
            </a:prstGeom>
            <a:solidFill>
              <a:srgbClr val="92D050"/>
            </a:solidFill>
            <a:ln w="9525" algn="ctr">
              <a:noFill/>
              <a:prstDash val="sysDash"/>
              <a:round/>
              <a:headEnd/>
              <a:tailEnd/>
            </a:ln>
          </p:spPr>
          <p:txBody>
            <a:bodyPr>
              <a:spAutoFit/>
            </a:bodyPr>
            <a:lstStyle/>
            <a:p>
              <a:pPr algn="ctr" defTabSz="1481138"/>
              <a:r>
                <a:rPr lang="en-US" sz="1200" b="1">
                  <a:solidFill>
                    <a:srgbClr val="006600"/>
                  </a:solidFill>
                </a:rPr>
                <a:t>CONCEPT 1</a:t>
              </a:r>
            </a:p>
            <a:p>
              <a:pPr algn="ctr" defTabSz="1481138"/>
              <a:r>
                <a:rPr lang="el-GR" sz="1200" b="1">
                  <a:solidFill>
                    <a:srgbClr val="006600"/>
                  </a:solidFill>
                </a:rPr>
                <a:t>Α1, Β3, Γ6, Ε2.....Ν1</a:t>
              </a:r>
            </a:p>
          </p:txBody>
        </p:sp>
        <p:sp>
          <p:nvSpPr>
            <p:cNvPr id="15387" name="Oval 122"/>
            <p:cNvSpPr>
              <a:spLocks noChangeArrowheads="1"/>
            </p:cNvSpPr>
            <p:nvPr/>
          </p:nvSpPr>
          <p:spPr bwMode="auto">
            <a:xfrm>
              <a:off x="8489950" y="7037388"/>
              <a:ext cx="2500313" cy="649287"/>
            </a:xfrm>
            <a:prstGeom prst="ellipse">
              <a:avLst/>
            </a:prstGeom>
            <a:solidFill>
              <a:srgbClr val="92D050"/>
            </a:solidFill>
            <a:ln w="9525" algn="ctr">
              <a:noFill/>
              <a:prstDash val="sysDash"/>
              <a:round/>
              <a:headEnd/>
              <a:tailEnd/>
            </a:ln>
          </p:spPr>
          <p:txBody>
            <a:bodyPr>
              <a:spAutoFit/>
            </a:bodyPr>
            <a:lstStyle/>
            <a:p>
              <a:pPr algn="ctr" defTabSz="1481138"/>
              <a:r>
                <a:rPr lang="en-US" sz="1200" b="1">
                  <a:solidFill>
                    <a:srgbClr val="006600"/>
                  </a:solidFill>
                </a:rPr>
                <a:t>CONCEPT </a:t>
              </a:r>
              <a:r>
                <a:rPr lang="el-GR" sz="1200" b="1">
                  <a:solidFill>
                    <a:srgbClr val="006600"/>
                  </a:solidFill>
                </a:rPr>
                <a:t>2</a:t>
              </a:r>
              <a:endParaRPr lang="en-US" sz="1200" b="1">
                <a:solidFill>
                  <a:srgbClr val="006600"/>
                </a:solidFill>
              </a:endParaRPr>
            </a:p>
            <a:p>
              <a:pPr algn="ctr" defTabSz="1481138"/>
              <a:r>
                <a:rPr lang="el-GR" sz="1200" b="1">
                  <a:solidFill>
                    <a:srgbClr val="006600"/>
                  </a:solidFill>
                </a:rPr>
                <a:t>Α2, Β1, Γ17, Ε6.....Ν5</a:t>
              </a:r>
            </a:p>
          </p:txBody>
        </p:sp>
        <p:sp>
          <p:nvSpPr>
            <p:cNvPr id="15388" name="Oval 123"/>
            <p:cNvSpPr>
              <a:spLocks noChangeArrowheads="1"/>
            </p:cNvSpPr>
            <p:nvPr/>
          </p:nvSpPr>
          <p:spPr bwMode="auto">
            <a:xfrm>
              <a:off x="11133138" y="7037388"/>
              <a:ext cx="2357437" cy="649287"/>
            </a:xfrm>
            <a:prstGeom prst="ellipse">
              <a:avLst/>
            </a:prstGeom>
            <a:solidFill>
              <a:srgbClr val="92D050"/>
            </a:solidFill>
            <a:ln w="9525" algn="ctr">
              <a:noFill/>
              <a:prstDash val="sysDash"/>
              <a:round/>
              <a:headEnd/>
              <a:tailEnd/>
            </a:ln>
          </p:spPr>
          <p:txBody>
            <a:bodyPr>
              <a:spAutoFit/>
            </a:bodyPr>
            <a:lstStyle/>
            <a:p>
              <a:pPr algn="ctr" defTabSz="1481138"/>
              <a:r>
                <a:rPr lang="en-US" sz="1200" b="1">
                  <a:solidFill>
                    <a:srgbClr val="006600"/>
                  </a:solidFill>
                </a:rPr>
                <a:t>CONCEPT </a:t>
              </a:r>
              <a:r>
                <a:rPr lang="el-GR" sz="1200" b="1">
                  <a:solidFill>
                    <a:srgbClr val="006600"/>
                  </a:solidFill>
                </a:rPr>
                <a:t>3</a:t>
              </a:r>
              <a:endParaRPr lang="en-US" sz="1200" b="1">
                <a:solidFill>
                  <a:srgbClr val="006600"/>
                </a:solidFill>
              </a:endParaRPr>
            </a:p>
            <a:p>
              <a:pPr algn="ctr" defTabSz="1481138"/>
              <a:r>
                <a:rPr lang="el-GR" sz="1200" b="1">
                  <a:solidFill>
                    <a:srgbClr val="006600"/>
                  </a:solidFill>
                </a:rPr>
                <a:t>Α3, Β2, Γ3, Ε9.....Ν2</a:t>
              </a:r>
            </a:p>
          </p:txBody>
        </p:sp>
        <p:sp>
          <p:nvSpPr>
            <p:cNvPr id="15389" name="Oval 124"/>
            <p:cNvSpPr>
              <a:spLocks noChangeArrowheads="1"/>
            </p:cNvSpPr>
            <p:nvPr/>
          </p:nvSpPr>
          <p:spPr bwMode="auto">
            <a:xfrm>
              <a:off x="8061325" y="8924925"/>
              <a:ext cx="2928938" cy="476250"/>
            </a:xfrm>
            <a:prstGeom prst="ellipse">
              <a:avLst/>
            </a:prstGeom>
            <a:solidFill>
              <a:srgbClr val="92D050"/>
            </a:solidFill>
            <a:ln w="9525" algn="ctr">
              <a:noFill/>
              <a:prstDash val="sysDash"/>
              <a:round/>
              <a:headEnd/>
              <a:tailEnd/>
            </a:ln>
          </p:spPr>
          <p:txBody>
            <a:bodyPr>
              <a:spAutoFit/>
            </a:bodyPr>
            <a:lstStyle/>
            <a:p>
              <a:pPr algn="ctr" defTabSz="1481138"/>
              <a:r>
                <a:rPr lang="el-GR" sz="1600" b="1">
                  <a:solidFill>
                    <a:srgbClr val="006600"/>
                  </a:solidFill>
                </a:rPr>
                <a:t>ΤΕΛΙΚΟ ΣΧΕΔΙΟ</a:t>
              </a:r>
            </a:p>
          </p:txBody>
        </p:sp>
        <p:sp>
          <p:nvSpPr>
            <p:cNvPr id="15390" name="Down Arrow Callout 108"/>
            <p:cNvSpPr>
              <a:spLocks noChangeArrowheads="1"/>
            </p:cNvSpPr>
            <p:nvPr/>
          </p:nvSpPr>
          <p:spPr bwMode="auto">
            <a:xfrm>
              <a:off x="4667250" y="1614488"/>
              <a:ext cx="9788525" cy="571500"/>
            </a:xfrm>
            <a:prstGeom prst="downArrowCallout">
              <a:avLst>
                <a:gd name="adj1" fmla="val 98168"/>
                <a:gd name="adj2" fmla="val 85877"/>
                <a:gd name="adj3" fmla="val 26296"/>
                <a:gd name="adj4" fmla="val 66218"/>
              </a:avLst>
            </a:prstGeom>
            <a:solidFill>
              <a:schemeClr val="accent1"/>
            </a:solidFill>
            <a:ln w="28575" algn="ctr">
              <a:noFill/>
              <a:round/>
              <a:headEnd/>
              <a:tailEnd/>
            </a:ln>
          </p:spPr>
          <p:txBody>
            <a:bodyPr/>
            <a:lstStyle/>
            <a:p>
              <a:pPr algn="ctr" defTabSz="1481138"/>
              <a:r>
                <a:rPr lang="el-GR" sz="2000" b="1">
                  <a:solidFill>
                    <a:srgbClr val="262673"/>
                  </a:solidFill>
                </a:rPr>
                <a:t>ΠΡΟΣΔΙΟΡΙΣΜΟΣ / ΑΝΑΛΥΣΗ ΠΡΟΒΛΗΜΑΤΙΚΟΥ ΧΩΡΟΥ</a:t>
              </a:r>
            </a:p>
          </p:txBody>
        </p:sp>
        <p:sp>
          <p:nvSpPr>
            <p:cNvPr id="15391" name="Down Arrow Callout 109"/>
            <p:cNvSpPr>
              <a:spLocks noChangeArrowheads="1"/>
            </p:cNvSpPr>
            <p:nvPr/>
          </p:nvSpPr>
          <p:spPr bwMode="auto">
            <a:xfrm>
              <a:off x="4667250" y="471488"/>
              <a:ext cx="9788525" cy="642937"/>
            </a:xfrm>
            <a:prstGeom prst="downArrowCallout">
              <a:avLst>
                <a:gd name="adj1" fmla="val 98115"/>
                <a:gd name="adj2" fmla="val 85921"/>
                <a:gd name="adj3" fmla="val 26296"/>
                <a:gd name="adj4" fmla="val 66218"/>
              </a:avLst>
            </a:prstGeom>
            <a:solidFill>
              <a:schemeClr val="accent1"/>
            </a:solidFill>
            <a:ln w="28575" algn="ctr">
              <a:noFill/>
              <a:round/>
              <a:headEnd/>
              <a:tailEnd/>
            </a:ln>
          </p:spPr>
          <p:txBody>
            <a:bodyPr/>
            <a:lstStyle/>
            <a:p>
              <a:pPr algn="ctr" defTabSz="1481138"/>
              <a:r>
                <a:rPr lang="el-GR" sz="2000" b="1">
                  <a:solidFill>
                    <a:srgbClr val="262673"/>
                  </a:solidFill>
                </a:rPr>
                <a:t>ΣΥΛΛΟΓΗ ΔΕΔΟΜΕΝΩΝ</a:t>
              </a:r>
            </a:p>
          </p:txBody>
        </p:sp>
        <p:sp>
          <p:nvSpPr>
            <p:cNvPr id="15392" name="Down Arrow Callout 110"/>
            <p:cNvSpPr>
              <a:spLocks noChangeArrowheads="1"/>
            </p:cNvSpPr>
            <p:nvPr/>
          </p:nvSpPr>
          <p:spPr bwMode="auto">
            <a:xfrm>
              <a:off x="4632325" y="3114675"/>
              <a:ext cx="9858375" cy="1143000"/>
            </a:xfrm>
            <a:prstGeom prst="downArrowCallout">
              <a:avLst>
                <a:gd name="adj1" fmla="val 98069"/>
                <a:gd name="adj2" fmla="val 85891"/>
                <a:gd name="adj3" fmla="val 26296"/>
                <a:gd name="adj4" fmla="val 66218"/>
              </a:avLst>
            </a:prstGeom>
            <a:solidFill>
              <a:srgbClr val="FFFF00"/>
            </a:solidFill>
            <a:ln w="28575" algn="ctr">
              <a:noFill/>
              <a:round/>
              <a:headEnd/>
              <a:tailEnd/>
            </a:ln>
          </p:spPr>
          <p:txBody>
            <a:bodyPr/>
            <a:lstStyle/>
            <a:p>
              <a:pPr algn="ctr" defTabSz="1481138"/>
              <a:r>
                <a:rPr lang="el-GR" sz="2000" b="1">
                  <a:solidFill>
                    <a:srgbClr val="CC6600"/>
                  </a:solidFill>
                </a:rPr>
                <a:t>ΙΔΕΑΣΜΟΣ</a:t>
              </a:r>
            </a:p>
          </p:txBody>
        </p:sp>
        <p:sp>
          <p:nvSpPr>
            <p:cNvPr id="15393" name="Down Arrow Callout 126"/>
            <p:cNvSpPr>
              <a:spLocks noChangeArrowheads="1"/>
            </p:cNvSpPr>
            <p:nvPr/>
          </p:nvSpPr>
          <p:spPr bwMode="auto">
            <a:xfrm>
              <a:off x="4632325" y="7758113"/>
              <a:ext cx="9858375" cy="571500"/>
            </a:xfrm>
            <a:prstGeom prst="downArrowCallout">
              <a:avLst>
                <a:gd name="adj1" fmla="val 98069"/>
                <a:gd name="adj2" fmla="val 85851"/>
                <a:gd name="adj3" fmla="val 26296"/>
                <a:gd name="adj4" fmla="val 66218"/>
              </a:avLst>
            </a:prstGeom>
            <a:solidFill>
              <a:srgbClr val="FFFF00"/>
            </a:solidFill>
            <a:ln w="28575" algn="ctr">
              <a:noFill/>
              <a:round/>
              <a:headEnd/>
              <a:tailEnd/>
            </a:ln>
          </p:spPr>
          <p:txBody>
            <a:bodyPr/>
            <a:lstStyle/>
            <a:p>
              <a:pPr algn="ctr" defTabSz="1481138"/>
              <a:r>
                <a:rPr lang="el-GR" sz="2000" b="1">
                  <a:solidFill>
                    <a:srgbClr val="CC6600"/>
                  </a:solidFill>
                </a:rPr>
                <a:t>ΑΞΙΟΛΟΓΗΣΗ /ΕΠΙΛΟΓΗ ΠΡΟΚΑΤΑΡΚΤΙΚΟΥ ΣΧΕΔΙΟΥ</a:t>
              </a:r>
            </a:p>
          </p:txBody>
        </p:sp>
        <p:sp>
          <p:nvSpPr>
            <p:cNvPr id="15394" name="Down Arrow Callout 127"/>
            <p:cNvSpPr>
              <a:spLocks noChangeArrowheads="1"/>
            </p:cNvSpPr>
            <p:nvPr/>
          </p:nvSpPr>
          <p:spPr bwMode="auto">
            <a:xfrm>
              <a:off x="4632325" y="8329613"/>
              <a:ext cx="9858375" cy="571500"/>
            </a:xfrm>
            <a:prstGeom prst="downArrowCallout">
              <a:avLst>
                <a:gd name="adj1" fmla="val 98069"/>
                <a:gd name="adj2" fmla="val 85851"/>
                <a:gd name="adj3" fmla="val 26296"/>
                <a:gd name="adj4" fmla="val 66218"/>
              </a:avLst>
            </a:prstGeom>
            <a:solidFill>
              <a:srgbClr val="FFFF00"/>
            </a:solidFill>
            <a:ln w="28575" algn="ctr">
              <a:noFill/>
              <a:round/>
              <a:headEnd/>
              <a:tailEnd/>
            </a:ln>
          </p:spPr>
          <p:txBody>
            <a:bodyPr/>
            <a:lstStyle/>
            <a:p>
              <a:pPr algn="ctr" defTabSz="1481138"/>
              <a:r>
                <a:rPr lang="el-GR" sz="2000" b="1">
                  <a:solidFill>
                    <a:srgbClr val="CC6600"/>
                  </a:solidFill>
                </a:rPr>
                <a:t>ΕΞΕΛΙΞΗ / ΛΕΠΤΟΜΕΡΗΣ ΣΧΕΔΙΑΣΜΟΣ</a:t>
              </a:r>
            </a:p>
          </p:txBody>
        </p:sp>
        <p:sp>
          <p:nvSpPr>
            <p:cNvPr id="38" name="Down Arrow Callout 37"/>
            <p:cNvSpPr/>
            <p:nvPr/>
          </p:nvSpPr>
          <p:spPr bwMode="auto">
            <a:xfrm>
              <a:off x="4632325" y="9472613"/>
              <a:ext cx="9858375" cy="571500"/>
            </a:xfrm>
            <a:prstGeom prst="downArrowCallout">
              <a:avLst>
                <a:gd name="adj1" fmla="val 98078"/>
                <a:gd name="adj2" fmla="val 85890"/>
                <a:gd name="adj3" fmla="val 26295"/>
                <a:gd name="adj4" fmla="val 66219"/>
              </a:avLst>
            </a:prstGeom>
            <a:solidFill>
              <a:schemeClr val="accent6">
                <a:lumMod val="75000"/>
              </a:schemeClr>
            </a:solidFill>
            <a:ln w="28575" cap="flat" cmpd="sng" algn="ctr">
              <a:noFill/>
              <a:prstDash val="solid"/>
              <a:round/>
              <a:headEnd type="none" w="med" len="med"/>
              <a:tailEnd type="none" w="med" len="med"/>
            </a:ln>
            <a:effectLst/>
          </p:spPr>
          <p:txBody>
            <a:bodyPr/>
            <a:lstStyle/>
            <a:p>
              <a:pPr algn="ctr" defTabSz="1481138">
                <a:defRPr/>
              </a:pPr>
              <a:r>
                <a:rPr lang="el-GR" sz="2000" b="1" dirty="0">
                  <a:solidFill>
                    <a:schemeClr val="accent5"/>
                  </a:solidFill>
                </a:rPr>
                <a:t>ΕΚΤΕΛΕΣΤΙΚΗ ΦΑΣΗ / ΕΠΙΚΟΙΝΩΝΙΑ</a:t>
              </a:r>
            </a:p>
          </p:txBody>
        </p:sp>
        <p:sp>
          <p:nvSpPr>
            <p:cNvPr id="15396" name="Down Arrow Callout 129"/>
            <p:cNvSpPr>
              <a:spLocks noChangeArrowheads="1"/>
            </p:cNvSpPr>
            <p:nvPr/>
          </p:nvSpPr>
          <p:spPr bwMode="auto">
            <a:xfrm>
              <a:off x="4632325" y="6400800"/>
              <a:ext cx="9858375" cy="571500"/>
            </a:xfrm>
            <a:prstGeom prst="downArrowCallout">
              <a:avLst>
                <a:gd name="adj1" fmla="val 98069"/>
                <a:gd name="adj2" fmla="val 85851"/>
                <a:gd name="adj3" fmla="val 26296"/>
                <a:gd name="adj4" fmla="val 66218"/>
              </a:avLst>
            </a:prstGeom>
            <a:solidFill>
              <a:srgbClr val="FFFF00"/>
            </a:solidFill>
            <a:ln w="28575" algn="ctr">
              <a:noFill/>
              <a:round/>
              <a:headEnd/>
              <a:tailEnd/>
            </a:ln>
          </p:spPr>
          <p:txBody>
            <a:bodyPr/>
            <a:lstStyle/>
            <a:p>
              <a:pPr algn="ctr" defTabSz="1481138"/>
              <a:r>
                <a:rPr lang="el-GR" sz="2000" b="1">
                  <a:solidFill>
                    <a:srgbClr val="CC6600"/>
                  </a:solidFill>
                </a:rPr>
                <a:t>ΣΥΝΘΕΣΗ</a:t>
              </a:r>
            </a:p>
          </p:txBody>
        </p:sp>
        <p:sp>
          <p:nvSpPr>
            <p:cNvPr id="15397" name="Oval 130"/>
            <p:cNvSpPr>
              <a:spLocks noChangeArrowheads="1"/>
            </p:cNvSpPr>
            <p:nvPr/>
          </p:nvSpPr>
          <p:spPr bwMode="auto">
            <a:xfrm>
              <a:off x="8132763" y="10044113"/>
              <a:ext cx="2928937" cy="476250"/>
            </a:xfrm>
            <a:prstGeom prst="ellipse">
              <a:avLst/>
            </a:prstGeom>
            <a:solidFill>
              <a:srgbClr val="92D050"/>
            </a:solidFill>
            <a:ln w="9525" algn="ctr">
              <a:noFill/>
              <a:prstDash val="sysDash"/>
              <a:round/>
              <a:headEnd/>
              <a:tailEnd/>
            </a:ln>
          </p:spPr>
          <p:txBody>
            <a:bodyPr>
              <a:spAutoFit/>
            </a:bodyPr>
            <a:lstStyle/>
            <a:p>
              <a:pPr algn="ctr" defTabSz="1481138"/>
              <a:r>
                <a:rPr lang="el-GR" sz="1600" b="1">
                  <a:solidFill>
                    <a:srgbClr val="006600"/>
                  </a:solidFill>
                </a:rPr>
                <a:t>ΠΑΡΟΥΣΙΑΣΗ</a:t>
              </a:r>
            </a:p>
          </p:txBody>
        </p:sp>
        <p:cxnSp>
          <p:nvCxnSpPr>
            <p:cNvPr id="41" name="Elbow Connector 40"/>
            <p:cNvCxnSpPr>
              <a:stCxn id="15391" idx="1"/>
              <a:endCxn id="15390" idx="1"/>
            </p:cNvCxnSpPr>
            <p:nvPr/>
          </p:nvCxnSpPr>
          <p:spPr bwMode="auto">
            <a:xfrm rot="10800000" flipV="1">
              <a:off x="4667250" y="684213"/>
              <a:ext cx="1588" cy="1119187"/>
            </a:xfrm>
            <a:prstGeom prst="bentConnector3">
              <a:avLst>
                <a:gd name="adj1" fmla="val 25507754"/>
              </a:avLst>
            </a:prstGeom>
            <a:solidFill>
              <a:schemeClr val="accent1"/>
            </a:solidFill>
            <a:ln w="57150" cap="flat" cmpd="sng" algn="ctr">
              <a:solidFill>
                <a:schemeClr val="accent2">
                  <a:lumMod val="75000"/>
                </a:schemeClr>
              </a:solidFill>
              <a:prstDash val="solid"/>
              <a:round/>
              <a:headEnd type="none" w="med" len="med"/>
              <a:tailEnd type="arrow" w="med" len="med"/>
            </a:ln>
            <a:effectLst/>
          </p:spPr>
        </p:cxnSp>
        <p:cxnSp>
          <p:nvCxnSpPr>
            <p:cNvPr id="42" name="Elbow Connector 41"/>
            <p:cNvCxnSpPr>
              <a:stCxn id="15390" idx="3"/>
              <a:endCxn id="15391" idx="3"/>
            </p:cNvCxnSpPr>
            <p:nvPr/>
          </p:nvCxnSpPr>
          <p:spPr bwMode="auto">
            <a:xfrm flipV="1">
              <a:off x="14455775" y="684213"/>
              <a:ext cx="1588" cy="1119187"/>
            </a:xfrm>
            <a:prstGeom prst="bentConnector3">
              <a:avLst>
                <a:gd name="adj1" fmla="val 25507754"/>
              </a:avLst>
            </a:prstGeom>
            <a:solidFill>
              <a:schemeClr val="accent1"/>
            </a:solidFill>
            <a:ln w="57150" cap="flat" cmpd="sng" algn="ctr">
              <a:solidFill>
                <a:schemeClr val="accent2">
                  <a:lumMod val="75000"/>
                </a:schemeClr>
              </a:solidFill>
              <a:prstDash val="solid"/>
              <a:round/>
              <a:headEnd type="none" w="med" len="med"/>
              <a:tailEnd type="arrow"/>
            </a:ln>
            <a:effectLst/>
          </p:spPr>
        </p:cxnSp>
        <p:sp>
          <p:nvSpPr>
            <p:cNvPr id="15400" name="Left Brace 67"/>
            <p:cNvSpPr>
              <a:spLocks/>
            </p:cNvSpPr>
            <p:nvPr/>
          </p:nvSpPr>
          <p:spPr bwMode="auto">
            <a:xfrm>
              <a:off x="3846513" y="3114675"/>
              <a:ext cx="500062" cy="5072063"/>
            </a:xfrm>
            <a:prstGeom prst="leftBrace">
              <a:avLst>
                <a:gd name="adj1" fmla="val 0"/>
                <a:gd name="adj2" fmla="val 9815"/>
              </a:avLst>
            </a:prstGeom>
            <a:noFill/>
            <a:ln w="57150" algn="ctr">
              <a:solidFill>
                <a:schemeClr val="tx1"/>
              </a:solidFill>
              <a:round/>
              <a:headEnd/>
              <a:tailEnd/>
            </a:ln>
          </p:spPr>
          <p:txBody>
            <a:bodyPr/>
            <a:lstStyle/>
            <a:p>
              <a:pPr defTabSz="1481138"/>
              <a:endParaRPr lang="el-GR"/>
            </a:p>
          </p:txBody>
        </p:sp>
        <p:sp>
          <p:nvSpPr>
            <p:cNvPr id="15401" name="Rectangle 68"/>
            <p:cNvSpPr>
              <a:spLocks noChangeArrowheads="1"/>
            </p:cNvSpPr>
            <p:nvPr/>
          </p:nvSpPr>
          <p:spPr bwMode="auto">
            <a:xfrm>
              <a:off x="0" y="3043238"/>
              <a:ext cx="3775075" cy="6986587"/>
            </a:xfrm>
            <a:prstGeom prst="rect">
              <a:avLst/>
            </a:prstGeom>
            <a:noFill/>
            <a:ln w="9525">
              <a:noFill/>
              <a:miter lim="800000"/>
              <a:headEnd/>
              <a:tailEnd/>
            </a:ln>
          </p:spPr>
          <p:txBody>
            <a:bodyPr>
              <a:spAutoFit/>
            </a:bodyPr>
            <a:lstStyle/>
            <a:p>
              <a:pPr algn="just" defTabSz="1481138"/>
              <a:r>
                <a:rPr lang="el-GR" sz="2000" b="1">
                  <a:solidFill>
                    <a:srgbClr val="CC6600"/>
                  </a:solidFill>
                </a:rPr>
                <a:t>ΕΝΣΩΜΑΤΩΣΗ / ΥΛΟΠΟΙΗΣΗ:</a:t>
              </a:r>
            </a:p>
            <a:p>
              <a:pPr algn="just" defTabSz="1481138"/>
              <a:endParaRPr lang="el-GR" sz="2000" b="1">
                <a:solidFill>
                  <a:srgbClr val="CC6600"/>
                </a:solidFill>
              </a:endParaRPr>
            </a:p>
            <a:p>
              <a:pPr algn="just" defTabSz="1481138"/>
              <a:r>
                <a:rPr lang="el-GR" sz="2000" b="1">
                  <a:solidFill>
                    <a:srgbClr val="CC6600"/>
                  </a:solidFill>
                </a:rPr>
                <a:t>ΠΡΟΣΧΕΔΙΑΚΗ ΦΑΣΗ [</a:t>
              </a:r>
              <a:r>
                <a:rPr lang="en-US" sz="2000" b="1">
                  <a:solidFill>
                    <a:srgbClr val="CC6600"/>
                  </a:solidFill>
                </a:rPr>
                <a:t>CONCEPTUAL DESIGN</a:t>
              </a:r>
              <a:r>
                <a:rPr lang="el-GR" sz="2000" b="1">
                  <a:solidFill>
                    <a:srgbClr val="CC6600"/>
                  </a:solidFill>
                </a:rPr>
                <a:t>]</a:t>
              </a:r>
            </a:p>
            <a:p>
              <a:pPr algn="just" defTabSz="1481138"/>
              <a:endParaRPr lang="en-US" sz="2000" b="1">
                <a:solidFill>
                  <a:srgbClr val="CC6600"/>
                </a:solidFill>
              </a:endParaRPr>
            </a:p>
            <a:p>
              <a:pPr algn="just" defTabSz="1481138"/>
              <a:endParaRPr lang="el-GR" sz="1400">
                <a:solidFill>
                  <a:srgbClr val="000000"/>
                </a:solidFill>
              </a:endParaRPr>
            </a:p>
            <a:p>
              <a:pPr algn="just" defTabSz="1481138">
                <a:buFont typeface="Arial" charset="0"/>
                <a:buChar char="•"/>
              </a:pPr>
              <a:r>
                <a:rPr lang="el-GR" sz="1400">
                  <a:solidFill>
                    <a:srgbClr val="000000"/>
                  </a:solidFill>
                </a:rPr>
                <a:t>ΠΑΡΑΓΩΓΑ του σταδίου του ιδεασμού είναι ιδέες [σχεδιαστικές λύσεις] οι οποίες ικανοποιούν τις προδιαγραφές  μεμονωμένα.</a:t>
              </a:r>
            </a:p>
            <a:p>
              <a:pPr algn="just" defTabSz="1481138">
                <a:buFont typeface="Arial" charset="0"/>
                <a:buChar char="•"/>
              </a:pPr>
              <a:r>
                <a:rPr lang="el-GR" sz="1400">
                  <a:solidFill>
                    <a:srgbClr val="000000"/>
                  </a:solidFill>
                </a:rPr>
                <a:t>ΕΥΡΟΣ και καινοτομία απαραίτητα.</a:t>
              </a:r>
            </a:p>
            <a:p>
              <a:pPr algn="just" defTabSz="1481138">
                <a:buFont typeface="Arial" charset="0"/>
                <a:buChar char="•"/>
              </a:pPr>
              <a:endParaRPr lang="el-GR" sz="1400">
                <a:solidFill>
                  <a:srgbClr val="000000"/>
                </a:solidFill>
              </a:endParaRPr>
            </a:p>
            <a:p>
              <a:pPr algn="just" defTabSz="1481138">
                <a:buFont typeface="Arial" charset="0"/>
                <a:buChar char="•"/>
              </a:pPr>
              <a:endParaRPr lang="el-GR" sz="1400">
                <a:solidFill>
                  <a:srgbClr val="000000"/>
                </a:solidFill>
              </a:endParaRPr>
            </a:p>
            <a:p>
              <a:pPr algn="just" defTabSz="1481138">
                <a:buFont typeface="Arial" charset="0"/>
                <a:buChar char="•"/>
              </a:pPr>
              <a:r>
                <a:rPr lang="el-GR" sz="1400">
                  <a:solidFill>
                    <a:srgbClr val="000000"/>
                  </a:solidFill>
                </a:rPr>
                <a:t>ΠΑΡΑΓΩΓΑ του σταδίου της σύνθεσης είναι τρεις ολοκληρωμένες σχεδιαστικές προτάσεις, τα προσχέδια, τα οποία ικανοποιούν το τελικό </a:t>
              </a:r>
              <a:r>
                <a:rPr lang="en-US" sz="1400">
                  <a:solidFill>
                    <a:srgbClr val="000000"/>
                  </a:solidFill>
                </a:rPr>
                <a:t>brief</a:t>
              </a:r>
              <a:r>
                <a:rPr lang="el-GR" sz="1400">
                  <a:solidFill>
                    <a:srgbClr val="000000"/>
                  </a:solidFill>
                </a:rPr>
                <a:t> και το σύνολο των προδιαγραφών σε ικανοποιητικό βαθμό. Οποιοδήποτε προσχέδιο πρέπει να έχει την δυνατότητα να εξελιχθεί σε ένα πετυχημένο προϊόν .</a:t>
              </a:r>
            </a:p>
            <a:p>
              <a:pPr algn="just" defTabSz="1481138">
                <a:buFont typeface="Arial" charset="0"/>
                <a:buChar char="•"/>
              </a:pPr>
              <a:endParaRPr lang="el-GR" sz="1400">
                <a:solidFill>
                  <a:srgbClr val="000000"/>
                </a:solidFill>
              </a:endParaRPr>
            </a:p>
            <a:p>
              <a:pPr algn="just" defTabSz="1481138">
                <a:buFont typeface="Arial" charset="0"/>
                <a:buChar char="•"/>
              </a:pPr>
              <a:r>
                <a:rPr lang="el-GR" sz="1400">
                  <a:solidFill>
                    <a:srgbClr val="000000"/>
                  </a:solidFill>
                </a:rPr>
                <a:t>Η ΑΞΙΟΛΟΓΗΣΗ  των προσχεδίων  βάσει των προδιαγραφών και της περιγραφής έργου είναι απαραίτητη για την ΕΠΙΛΟΓΗ</a:t>
              </a:r>
              <a:r>
                <a:rPr lang="en-US" sz="1400">
                  <a:solidFill>
                    <a:srgbClr val="000000"/>
                  </a:solidFill>
                </a:rPr>
                <a:t> </a:t>
              </a:r>
              <a:r>
                <a:rPr lang="el-GR" sz="1400">
                  <a:solidFill>
                    <a:srgbClr val="000000"/>
                  </a:solidFill>
                </a:rPr>
                <a:t>του πιο επιτυχημένου και κατάλληλου για εξέλιξη σε τελικό σχέδιο.</a:t>
              </a:r>
            </a:p>
            <a:p>
              <a:pPr algn="just" defTabSz="1481138">
                <a:buFont typeface="Arial" charset="0"/>
                <a:buChar char="•"/>
              </a:pPr>
              <a:endParaRPr lang="el-GR" sz="1400">
                <a:solidFill>
                  <a:srgbClr val="000000"/>
                </a:solidFill>
              </a:endParaRPr>
            </a:p>
            <a:p>
              <a:pPr algn="just" defTabSz="1481138"/>
              <a:endParaRPr lang="el-GR" sz="2000" b="1">
                <a:solidFill>
                  <a:srgbClr val="262673"/>
                </a:solidFill>
              </a:endParaRPr>
            </a:p>
            <a:p>
              <a:pPr algn="just" defTabSz="1481138"/>
              <a:endParaRPr lang="el-GR" sz="2000" b="1">
                <a:solidFill>
                  <a:srgbClr val="262673"/>
                </a:solidFill>
              </a:endParaRPr>
            </a:p>
          </p:txBody>
        </p:sp>
        <p:sp>
          <p:nvSpPr>
            <p:cNvPr id="15402" name="Oval 69"/>
            <p:cNvSpPr>
              <a:spLocks noChangeArrowheads="1"/>
            </p:cNvSpPr>
            <p:nvPr/>
          </p:nvSpPr>
          <p:spPr bwMode="auto">
            <a:xfrm>
              <a:off x="7381875" y="1114425"/>
              <a:ext cx="4359275" cy="428625"/>
            </a:xfrm>
            <a:prstGeom prst="ellipse">
              <a:avLst/>
            </a:prstGeom>
            <a:noFill/>
            <a:ln w="28575" algn="ctr">
              <a:solidFill>
                <a:srgbClr val="006600"/>
              </a:solidFill>
              <a:prstDash val="sysDash"/>
              <a:round/>
              <a:headEnd/>
              <a:tailEnd/>
            </a:ln>
          </p:spPr>
          <p:txBody>
            <a:bodyPr/>
            <a:lstStyle/>
            <a:p>
              <a:pPr algn="ctr" defTabSz="1481138"/>
              <a:r>
                <a:rPr lang="el-GR" sz="1800" b="1">
                  <a:solidFill>
                    <a:srgbClr val="006600"/>
                  </a:solidFill>
                </a:rPr>
                <a:t>ΕΡΕΥΝΗΤΙΚΑ ΔΕΔΟΜΕΝΑ</a:t>
              </a:r>
            </a:p>
          </p:txBody>
        </p:sp>
        <p:sp>
          <p:nvSpPr>
            <p:cNvPr id="15403" name="Rectangle 72"/>
            <p:cNvSpPr>
              <a:spLocks noChangeArrowheads="1"/>
            </p:cNvSpPr>
            <p:nvPr/>
          </p:nvSpPr>
          <p:spPr bwMode="auto">
            <a:xfrm>
              <a:off x="4632325" y="3328988"/>
              <a:ext cx="1062038" cy="523875"/>
            </a:xfrm>
            <a:prstGeom prst="rect">
              <a:avLst/>
            </a:prstGeom>
            <a:noFill/>
            <a:ln w="9525">
              <a:noFill/>
              <a:miter lim="800000"/>
              <a:headEnd/>
              <a:tailEnd/>
            </a:ln>
          </p:spPr>
          <p:txBody>
            <a:bodyPr wrap="none">
              <a:spAutoFit/>
            </a:bodyPr>
            <a:lstStyle/>
            <a:p>
              <a:pPr defTabSz="1481138"/>
              <a:r>
                <a:rPr lang="el-GR" sz="1400" b="1">
                  <a:solidFill>
                    <a:srgbClr val="000000"/>
                  </a:solidFill>
                </a:rPr>
                <a:t>ΠΙΘΑΝΑ </a:t>
              </a:r>
              <a:endParaRPr lang="en-US" sz="1400" b="1">
                <a:solidFill>
                  <a:srgbClr val="000000"/>
                </a:solidFill>
              </a:endParaRPr>
            </a:p>
            <a:p>
              <a:pPr defTabSz="1481138"/>
              <a:r>
                <a:rPr lang="el-GR" sz="1400" b="1">
                  <a:solidFill>
                    <a:srgbClr val="000000"/>
                  </a:solidFill>
                </a:rPr>
                <a:t>ΕΡΓΑΛΕΙΑ</a:t>
              </a:r>
            </a:p>
          </p:txBody>
        </p:sp>
        <p:sp>
          <p:nvSpPr>
            <p:cNvPr id="15404" name="Rectangle 73"/>
            <p:cNvSpPr>
              <a:spLocks noChangeArrowheads="1"/>
            </p:cNvSpPr>
            <p:nvPr/>
          </p:nvSpPr>
          <p:spPr bwMode="auto">
            <a:xfrm>
              <a:off x="6346825" y="3471863"/>
              <a:ext cx="1482725" cy="276225"/>
            </a:xfrm>
            <a:prstGeom prst="rect">
              <a:avLst/>
            </a:prstGeom>
            <a:noFill/>
            <a:ln w="9525">
              <a:noFill/>
              <a:miter lim="800000"/>
              <a:headEnd/>
              <a:tailEnd/>
            </a:ln>
          </p:spPr>
          <p:txBody>
            <a:bodyPr wrap="none">
              <a:spAutoFit/>
            </a:bodyPr>
            <a:lstStyle/>
            <a:p>
              <a:pPr defTabSz="1481138"/>
              <a:r>
                <a:rPr lang="en-US" sz="1200">
                  <a:solidFill>
                    <a:srgbClr val="000000"/>
                  </a:solidFill>
                </a:rPr>
                <a:t>BRAINSTORMING</a:t>
              </a:r>
              <a:endParaRPr lang="en-GB" sz="1200">
                <a:solidFill>
                  <a:srgbClr val="000000"/>
                </a:solidFill>
              </a:endParaRPr>
            </a:p>
          </p:txBody>
        </p:sp>
        <p:sp>
          <p:nvSpPr>
            <p:cNvPr id="15405" name="Rectangle 74"/>
            <p:cNvSpPr>
              <a:spLocks noChangeArrowheads="1"/>
            </p:cNvSpPr>
            <p:nvPr/>
          </p:nvSpPr>
          <p:spPr bwMode="auto">
            <a:xfrm>
              <a:off x="7981950" y="3471863"/>
              <a:ext cx="1209675" cy="276225"/>
            </a:xfrm>
            <a:prstGeom prst="rect">
              <a:avLst/>
            </a:prstGeom>
            <a:noFill/>
            <a:ln w="9525">
              <a:noFill/>
              <a:miter lim="800000"/>
              <a:headEnd/>
              <a:tailEnd/>
            </a:ln>
          </p:spPr>
          <p:txBody>
            <a:bodyPr wrap="none">
              <a:spAutoFit/>
            </a:bodyPr>
            <a:lstStyle/>
            <a:p>
              <a:pPr defTabSz="1481138"/>
              <a:r>
                <a:rPr lang="en-US" sz="1200">
                  <a:solidFill>
                    <a:srgbClr val="000000"/>
                  </a:solidFill>
                </a:rPr>
                <a:t>MOODBOARD</a:t>
              </a:r>
              <a:endParaRPr lang="en-GB" sz="1200">
                <a:solidFill>
                  <a:srgbClr val="000000"/>
                </a:solidFill>
              </a:endParaRPr>
            </a:p>
          </p:txBody>
        </p:sp>
        <p:sp>
          <p:nvSpPr>
            <p:cNvPr id="15406" name="Rectangle 75"/>
            <p:cNvSpPr>
              <a:spLocks noChangeArrowheads="1"/>
            </p:cNvSpPr>
            <p:nvPr/>
          </p:nvSpPr>
          <p:spPr bwMode="auto">
            <a:xfrm>
              <a:off x="9344025" y="3471863"/>
              <a:ext cx="1065213" cy="276225"/>
            </a:xfrm>
            <a:prstGeom prst="rect">
              <a:avLst/>
            </a:prstGeom>
            <a:noFill/>
            <a:ln w="9525">
              <a:noFill/>
              <a:miter lim="800000"/>
              <a:headEnd/>
              <a:tailEnd/>
            </a:ln>
          </p:spPr>
          <p:txBody>
            <a:bodyPr wrap="none">
              <a:spAutoFit/>
            </a:bodyPr>
            <a:lstStyle/>
            <a:p>
              <a:pPr defTabSz="1481138"/>
              <a:r>
                <a:rPr lang="en-US" sz="1200">
                  <a:solidFill>
                    <a:srgbClr val="000000"/>
                  </a:solidFill>
                </a:rPr>
                <a:t>SYNECTICS</a:t>
              </a:r>
              <a:endParaRPr lang="en-GB" sz="1200">
                <a:solidFill>
                  <a:srgbClr val="000000"/>
                </a:solidFill>
              </a:endParaRPr>
            </a:p>
          </p:txBody>
        </p:sp>
        <p:sp>
          <p:nvSpPr>
            <p:cNvPr id="15407" name="Rectangle 76"/>
            <p:cNvSpPr>
              <a:spLocks noChangeArrowheads="1"/>
            </p:cNvSpPr>
            <p:nvPr/>
          </p:nvSpPr>
          <p:spPr bwMode="auto">
            <a:xfrm>
              <a:off x="10561638" y="3471863"/>
              <a:ext cx="1490662" cy="276225"/>
            </a:xfrm>
            <a:prstGeom prst="rect">
              <a:avLst/>
            </a:prstGeom>
            <a:noFill/>
            <a:ln w="9525">
              <a:noFill/>
              <a:miter lim="800000"/>
              <a:headEnd/>
              <a:tailEnd/>
            </a:ln>
          </p:spPr>
          <p:txBody>
            <a:bodyPr wrap="none">
              <a:spAutoFit/>
            </a:bodyPr>
            <a:lstStyle/>
            <a:p>
              <a:pPr defTabSz="1481138"/>
              <a:r>
                <a:rPr lang="en-US" sz="1200">
                  <a:solidFill>
                    <a:srgbClr val="000000"/>
                  </a:solidFill>
                </a:rPr>
                <a:t>FUTURE SEARCH</a:t>
              </a:r>
              <a:endParaRPr lang="en-GB" sz="1200">
                <a:solidFill>
                  <a:srgbClr val="000000"/>
                </a:solidFill>
              </a:endParaRPr>
            </a:p>
          </p:txBody>
        </p:sp>
        <p:sp>
          <p:nvSpPr>
            <p:cNvPr id="15408" name="Oval 77"/>
            <p:cNvSpPr>
              <a:spLocks noChangeArrowheads="1"/>
            </p:cNvSpPr>
            <p:nvPr/>
          </p:nvSpPr>
          <p:spPr bwMode="auto">
            <a:xfrm>
              <a:off x="6418263" y="5757863"/>
              <a:ext cx="714375"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09" name="Oval 94"/>
            <p:cNvSpPr>
              <a:spLocks noChangeArrowheads="1"/>
            </p:cNvSpPr>
            <p:nvPr/>
          </p:nvSpPr>
          <p:spPr bwMode="auto">
            <a:xfrm>
              <a:off x="7561263" y="5757863"/>
              <a:ext cx="285750"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10" name="Oval 95"/>
            <p:cNvSpPr>
              <a:spLocks noChangeArrowheads="1"/>
            </p:cNvSpPr>
            <p:nvPr/>
          </p:nvSpPr>
          <p:spPr bwMode="auto">
            <a:xfrm>
              <a:off x="8418513" y="5829300"/>
              <a:ext cx="142875"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11" name="Oval 96"/>
            <p:cNvSpPr>
              <a:spLocks noChangeArrowheads="1"/>
            </p:cNvSpPr>
            <p:nvPr/>
          </p:nvSpPr>
          <p:spPr bwMode="auto">
            <a:xfrm>
              <a:off x="8775700" y="5900738"/>
              <a:ext cx="857250"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12" name="Oval 97"/>
            <p:cNvSpPr>
              <a:spLocks noChangeArrowheads="1"/>
            </p:cNvSpPr>
            <p:nvPr/>
          </p:nvSpPr>
          <p:spPr bwMode="auto">
            <a:xfrm>
              <a:off x="10704513" y="5757863"/>
              <a:ext cx="214312"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13" name="Oval 98"/>
            <p:cNvSpPr>
              <a:spLocks noChangeArrowheads="1"/>
            </p:cNvSpPr>
            <p:nvPr/>
          </p:nvSpPr>
          <p:spPr bwMode="auto">
            <a:xfrm>
              <a:off x="11347450" y="5829300"/>
              <a:ext cx="1500188"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14" name="Left Brace 99"/>
            <p:cNvSpPr>
              <a:spLocks/>
            </p:cNvSpPr>
            <p:nvPr/>
          </p:nvSpPr>
          <p:spPr bwMode="auto">
            <a:xfrm flipH="1">
              <a:off x="12847638" y="4114800"/>
              <a:ext cx="500062" cy="1428750"/>
            </a:xfrm>
            <a:prstGeom prst="leftBrace">
              <a:avLst>
                <a:gd name="adj1" fmla="val 0"/>
                <a:gd name="adj2" fmla="val 11000"/>
              </a:avLst>
            </a:prstGeom>
            <a:noFill/>
            <a:ln w="38100" algn="ctr">
              <a:solidFill>
                <a:schemeClr val="tx1"/>
              </a:solidFill>
              <a:round/>
              <a:headEnd/>
              <a:tailEnd/>
            </a:ln>
          </p:spPr>
          <p:txBody>
            <a:bodyPr/>
            <a:lstStyle/>
            <a:p>
              <a:pPr defTabSz="1481138"/>
              <a:endParaRPr lang="el-GR"/>
            </a:p>
          </p:txBody>
        </p:sp>
        <p:sp>
          <p:nvSpPr>
            <p:cNvPr id="15415" name="Rectangle 100"/>
            <p:cNvSpPr>
              <a:spLocks noChangeArrowheads="1"/>
            </p:cNvSpPr>
            <p:nvPr/>
          </p:nvSpPr>
          <p:spPr bwMode="auto">
            <a:xfrm>
              <a:off x="13479463" y="5614988"/>
              <a:ext cx="1285875" cy="307975"/>
            </a:xfrm>
            <a:prstGeom prst="rect">
              <a:avLst/>
            </a:prstGeom>
            <a:noFill/>
            <a:ln w="9525">
              <a:noFill/>
              <a:miter lim="800000"/>
              <a:headEnd/>
              <a:tailEnd/>
            </a:ln>
          </p:spPr>
          <p:txBody>
            <a:bodyPr>
              <a:spAutoFit/>
            </a:bodyPr>
            <a:lstStyle/>
            <a:p>
              <a:pPr defTabSz="1481138"/>
              <a:r>
                <a:rPr lang="el-GR" sz="1400" b="1">
                  <a:solidFill>
                    <a:srgbClr val="006600"/>
                  </a:solidFill>
                </a:rPr>
                <a:t>ΣΥΝΘΕΤΕΣ</a:t>
              </a:r>
            </a:p>
          </p:txBody>
        </p:sp>
        <p:sp>
          <p:nvSpPr>
            <p:cNvPr id="15416" name="Oval 101"/>
            <p:cNvSpPr>
              <a:spLocks noChangeArrowheads="1"/>
            </p:cNvSpPr>
            <p:nvPr/>
          </p:nvSpPr>
          <p:spPr bwMode="auto">
            <a:xfrm>
              <a:off x="9775825" y="5686425"/>
              <a:ext cx="642938" cy="346075"/>
            </a:xfrm>
            <a:prstGeom prst="ellipse">
              <a:avLst/>
            </a:prstGeom>
            <a:solidFill>
              <a:srgbClr val="92D050"/>
            </a:solidFill>
            <a:ln w="9525" algn="ctr">
              <a:noFill/>
              <a:prstDash val="sysDash"/>
              <a:round/>
              <a:headEnd/>
              <a:tailEnd/>
            </a:ln>
          </p:spPr>
          <p:txBody>
            <a:bodyPr>
              <a:spAutoFit/>
            </a:bodyPr>
            <a:lstStyle/>
            <a:p>
              <a:pPr algn="ctr" defTabSz="1481138"/>
              <a:endParaRPr lang="el-GR" sz="1000" b="1">
                <a:solidFill>
                  <a:srgbClr val="006600"/>
                </a:solidFill>
              </a:endParaRPr>
            </a:p>
          </p:txBody>
        </p:sp>
        <p:sp>
          <p:nvSpPr>
            <p:cNvPr id="15417" name="Left Brace 102"/>
            <p:cNvSpPr>
              <a:spLocks/>
            </p:cNvSpPr>
            <p:nvPr/>
          </p:nvSpPr>
          <p:spPr bwMode="auto">
            <a:xfrm flipH="1">
              <a:off x="12847638" y="5614988"/>
              <a:ext cx="500062" cy="571500"/>
            </a:xfrm>
            <a:prstGeom prst="leftBrace">
              <a:avLst>
                <a:gd name="adj1" fmla="val 0"/>
                <a:gd name="adj2" fmla="val 26657"/>
              </a:avLst>
            </a:prstGeom>
            <a:noFill/>
            <a:ln w="38100" algn="ctr">
              <a:solidFill>
                <a:schemeClr val="tx1"/>
              </a:solidFill>
              <a:round/>
              <a:headEnd/>
              <a:tailEnd/>
            </a:ln>
          </p:spPr>
          <p:txBody>
            <a:bodyPr/>
            <a:lstStyle/>
            <a:p>
              <a:pPr defTabSz="1481138"/>
              <a:endParaRPr lang="el-GR"/>
            </a:p>
          </p:txBody>
        </p:sp>
        <p:sp>
          <p:nvSpPr>
            <p:cNvPr id="15418" name="Rectangle 103"/>
            <p:cNvSpPr>
              <a:spLocks noChangeArrowheads="1"/>
            </p:cNvSpPr>
            <p:nvPr/>
          </p:nvSpPr>
          <p:spPr bwMode="auto">
            <a:xfrm>
              <a:off x="4560888" y="7186613"/>
              <a:ext cx="1500187" cy="307975"/>
            </a:xfrm>
            <a:prstGeom prst="rect">
              <a:avLst/>
            </a:prstGeom>
            <a:noFill/>
            <a:ln w="9525">
              <a:noFill/>
              <a:miter lim="800000"/>
              <a:headEnd/>
              <a:tailEnd/>
            </a:ln>
          </p:spPr>
          <p:txBody>
            <a:bodyPr>
              <a:spAutoFit/>
            </a:bodyPr>
            <a:lstStyle/>
            <a:p>
              <a:pPr defTabSz="1481138"/>
              <a:r>
                <a:rPr lang="el-GR" sz="1400" b="1">
                  <a:solidFill>
                    <a:srgbClr val="006600"/>
                  </a:solidFill>
                </a:rPr>
                <a:t>ΠΡΟΚ/ΣΧΕΔΙΑ</a:t>
              </a:r>
            </a:p>
          </p:txBody>
        </p:sp>
        <p:cxnSp>
          <p:nvCxnSpPr>
            <p:cNvPr id="15419" name="Shape 105"/>
            <p:cNvCxnSpPr>
              <a:cxnSpLocks noChangeShapeType="1"/>
              <a:stCxn id="15420" idx="1"/>
              <a:endCxn id="15396" idx="3"/>
            </p:cNvCxnSpPr>
            <p:nvPr/>
          </p:nvCxnSpPr>
          <p:spPr bwMode="auto">
            <a:xfrm flipH="1">
              <a:off x="14490700" y="2439988"/>
              <a:ext cx="285750" cy="4149725"/>
            </a:xfrm>
            <a:prstGeom prst="bentConnector3">
              <a:avLst>
                <a:gd name="adj1" fmla="val -23546"/>
              </a:avLst>
            </a:prstGeom>
            <a:noFill/>
            <a:ln w="57150" algn="ctr">
              <a:solidFill>
                <a:srgbClr val="008000"/>
              </a:solidFill>
              <a:round/>
              <a:headEnd/>
              <a:tailEnd type="arrow" w="med" len="med"/>
            </a:ln>
          </p:spPr>
        </p:cxnSp>
        <p:sp>
          <p:nvSpPr>
            <p:cNvPr id="15420" name="Left Brace 116"/>
            <p:cNvSpPr>
              <a:spLocks/>
            </p:cNvSpPr>
            <p:nvPr/>
          </p:nvSpPr>
          <p:spPr bwMode="auto">
            <a:xfrm flipH="1">
              <a:off x="14133513" y="2114550"/>
              <a:ext cx="642937" cy="857250"/>
            </a:xfrm>
            <a:prstGeom prst="leftBrace">
              <a:avLst>
                <a:gd name="adj1" fmla="val 0"/>
                <a:gd name="adj2" fmla="val 37884"/>
              </a:avLst>
            </a:prstGeom>
            <a:noFill/>
            <a:ln w="57150" algn="ctr">
              <a:solidFill>
                <a:srgbClr val="006600"/>
              </a:solidFill>
              <a:round/>
              <a:headEnd/>
              <a:tailEnd/>
            </a:ln>
          </p:spPr>
          <p:txBody>
            <a:bodyPr/>
            <a:lstStyle/>
            <a:p>
              <a:pPr defTabSz="1481138"/>
              <a:endParaRPr lang="el-GR"/>
            </a:p>
          </p:txBody>
        </p:sp>
        <p:sp>
          <p:nvSpPr>
            <p:cNvPr id="15421" name="Oval 161"/>
            <p:cNvSpPr>
              <a:spLocks noChangeArrowheads="1"/>
            </p:cNvSpPr>
            <p:nvPr/>
          </p:nvSpPr>
          <p:spPr bwMode="auto">
            <a:xfrm>
              <a:off x="9775825" y="2225675"/>
              <a:ext cx="4500563" cy="388938"/>
            </a:xfrm>
            <a:prstGeom prst="ellipse">
              <a:avLst/>
            </a:prstGeom>
            <a:solidFill>
              <a:srgbClr val="92D050"/>
            </a:solidFill>
            <a:ln w="9525" algn="ctr">
              <a:noFill/>
              <a:prstDash val="sysDash"/>
              <a:round/>
              <a:headEnd/>
              <a:tailEnd/>
            </a:ln>
          </p:spPr>
          <p:txBody>
            <a:bodyPr>
              <a:spAutoFit/>
            </a:bodyPr>
            <a:lstStyle/>
            <a:p>
              <a:pPr algn="ctr" defTabSz="1481138"/>
              <a:r>
                <a:rPr lang="el-GR" sz="1200" b="1">
                  <a:solidFill>
                    <a:srgbClr val="006600"/>
                  </a:solidFill>
                </a:rPr>
                <a:t>ΧΡΗΣΤΕΣ / ΠΛΑΙΣΙΙΟ / ΔΡΑΣΕΙΣ</a:t>
              </a:r>
            </a:p>
          </p:txBody>
        </p:sp>
        <p:sp>
          <p:nvSpPr>
            <p:cNvPr id="15422" name="Rectangle 216"/>
            <p:cNvSpPr>
              <a:spLocks noChangeArrowheads="1"/>
            </p:cNvSpPr>
            <p:nvPr/>
          </p:nvSpPr>
          <p:spPr bwMode="auto">
            <a:xfrm>
              <a:off x="4632325" y="2590800"/>
              <a:ext cx="2000250" cy="523875"/>
            </a:xfrm>
            <a:prstGeom prst="rect">
              <a:avLst/>
            </a:prstGeom>
            <a:noFill/>
            <a:ln w="9525">
              <a:noFill/>
              <a:miter lim="800000"/>
              <a:headEnd/>
              <a:tailEnd/>
            </a:ln>
          </p:spPr>
          <p:txBody>
            <a:bodyPr>
              <a:spAutoFit/>
            </a:bodyPr>
            <a:lstStyle/>
            <a:p>
              <a:pPr defTabSz="1481138"/>
              <a:r>
                <a:rPr lang="el-GR" sz="1400" b="1">
                  <a:solidFill>
                    <a:srgbClr val="006600"/>
                  </a:solidFill>
                </a:rPr>
                <a:t>ΠΡΟΔΙΑΓΡΑΦΕΣ</a:t>
              </a:r>
            </a:p>
            <a:p>
              <a:pPr defTabSz="1481138"/>
              <a:r>
                <a:rPr lang="el-GR" sz="1400" b="1">
                  <a:solidFill>
                    <a:srgbClr val="006600"/>
                  </a:solidFill>
                </a:rPr>
                <a:t>ΣΧΕΔΙΑΣΗΣ</a:t>
              </a:r>
            </a:p>
          </p:txBody>
        </p:sp>
        <p:sp>
          <p:nvSpPr>
            <p:cNvPr id="15423" name="Rectangle 216"/>
            <p:cNvSpPr>
              <a:spLocks noChangeArrowheads="1"/>
            </p:cNvSpPr>
            <p:nvPr/>
          </p:nvSpPr>
          <p:spPr bwMode="auto">
            <a:xfrm>
              <a:off x="4703763" y="4686300"/>
              <a:ext cx="2000250" cy="738188"/>
            </a:xfrm>
            <a:prstGeom prst="rect">
              <a:avLst/>
            </a:prstGeom>
            <a:noFill/>
            <a:ln w="9525">
              <a:noFill/>
              <a:miter lim="800000"/>
              <a:headEnd/>
              <a:tailEnd/>
            </a:ln>
          </p:spPr>
          <p:txBody>
            <a:bodyPr>
              <a:spAutoFit/>
            </a:bodyPr>
            <a:lstStyle/>
            <a:p>
              <a:pPr defTabSz="1481138"/>
              <a:r>
                <a:rPr lang="el-GR" sz="1400" b="1">
                  <a:solidFill>
                    <a:srgbClr val="006600"/>
                  </a:solidFill>
                </a:rPr>
                <a:t>ΕΠΙ</a:t>
              </a:r>
            </a:p>
            <a:p>
              <a:pPr defTabSz="1481138"/>
              <a:r>
                <a:rPr lang="el-GR" sz="1400" b="1">
                  <a:solidFill>
                    <a:srgbClr val="006600"/>
                  </a:solidFill>
                </a:rPr>
                <a:t>ΜΕΡΟΥΣ</a:t>
              </a:r>
            </a:p>
            <a:p>
              <a:pPr defTabSz="1481138"/>
              <a:r>
                <a:rPr lang="el-GR" sz="1400" b="1">
                  <a:solidFill>
                    <a:srgbClr val="006600"/>
                  </a:solidFill>
                </a:rPr>
                <a:t>ΛΥΣΕΙΣ</a:t>
              </a:r>
            </a:p>
          </p:txBody>
        </p:sp>
        <p:cxnSp>
          <p:nvCxnSpPr>
            <p:cNvPr id="15424" name="Shape 105"/>
            <p:cNvCxnSpPr>
              <a:cxnSpLocks noChangeShapeType="1"/>
              <a:endCxn id="15393" idx="3"/>
            </p:cNvCxnSpPr>
            <p:nvPr/>
          </p:nvCxnSpPr>
          <p:spPr bwMode="auto">
            <a:xfrm rot="5400000">
              <a:off x="11931650" y="5030788"/>
              <a:ext cx="5475287" cy="357188"/>
            </a:xfrm>
            <a:prstGeom prst="bentConnector2">
              <a:avLst/>
            </a:prstGeom>
            <a:noFill/>
            <a:ln w="57150" algn="ctr">
              <a:solidFill>
                <a:srgbClr val="008000"/>
              </a:solidFill>
              <a:round/>
              <a:headEnd/>
              <a:tailEnd type="arrow" w="med" len="med"/>
            </a:ln>
          </p:spPr>
        </p:cxnSp>
        <p:sp>
          <p:nvSpPr>
            <p:cNvPr id="15425" name="Text Box 4"/>
            <p:cNvSpPr txBox="1">
              <a:spLocks noChangeArrowheads="1"/>
            </p:cNvSpPr>
            <p:nvPr/>
          </p:nvSpPr>
          <p:spPr bwMode="auto">
            <a:xfrm>
              <a:off x="560388" y="185738"/>
              <a:ext cx="2857500" cy="1257300"/>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ΙΔΕΑΣΜΟΣ ΚΑΙ ΔΙΑΔΙΚΑΣΙΑ ΣΧΕΔΙΑΣΗΣ</a:t>
              </a:r>
              <a:endParaRPr lang="en-GB" sz="2400" b="1"/>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85738"/>
            <a:ext cx="15122525" cy="14017625"/>
            <a:chOff x="0" y="185738"/>
            <a:chExt cx="15122525" cy="14017625"/>
          </a:xfrm>
        </p:grpSpPr>
        <p:sp>
          <p:nvSpPr>
            <p:cNvPr id="16386" name="Text Box 4"/>
            <p:cNvSpPr txBox="1">
              <a:spLocks noChangeArrowheads="1"/>
            </p:cNvSpPr>
            <p:nvPr/>
          </p:nvSpPr>
          <p:spPr bwMode="auto">
            <a:xfrm>
              <a:off x="560388" y="185738"/>
              <a:ext cx="392906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ΙΔΕΑΣΜΟΣ / </a:t>
              </a:r>
              <a:r>
                <a:rPr lang="en-US" sz="2400" b="1"/>
                <a:t>IDEATION</a:t>
              </a:r>
              <a:endParaRPr lang="en-GB" sz="2400" b="1"/>
            </a:p>
          </p:txBody>
        </p:sp>
        <p:sp>
          <p:nvSpPr>
            <p:cNvPr id="16387" name="Text Box 4"/>
            <p:cNvSpPr txBox="1">
              <a:spLocks noChangeArrowheads="1"/>
            </p:cNvSpPr>
            <p:nvPr/>
          </p:nvSpPr>
          <p:spPr bwMode="auto">
            <a:xfrm>
              <a:off x="0" y="757238"/>
              <a:ext cx="15122525" cy="13446125"/>
            </a:xfrm>
            <a:prstGeom prst="rect">
              <a:avLst/>
            </a:prstGeom>
            <a:noFill/>
            <a:ln w="9525">
              <a:noFill/>
              <a:miter lim="800000"/>
              <a:headEnd/>
              <a:tailEnd/>
            </a:ln>
          </p:spPr>
          <p:txBody>
            <a:bodyPr lIns="148133" tIns="74066" rIns="148133" bIns="74066">
              <a:spAutoFit/>
            </a:bodyPr>
            <a:lstStyle/>
            <a:p>
              <a:pPr algn="just" defTabSz="1481138"/>
              <a:r>
                <a:rPr lang="el-GR" sz="2400"/>
                <a:t>Ο ιδεασμός είναι το πρώτο στάδιο της σχεδιαστικής διαδικασίας κατά το οποίο ο σχεδιαστής παράγει δημιουργικές λύσεις για να επιτύχει στόχους τους οποίους έχει θέσει.</a:t>
              </a:r>
              <a:r>
                <a:rPr lang="en-US" sz="2400"/>
                <a:t> </a:t>
              </a:r>
              <a:r>
                <a:rPr lang="el-GR" sz="2400"/>
                <a:t>Με άλλα λόγια οι στόχοι οι οποίοι έχουν τεθεί κατά την διάρκεια της φάσης έρευνας και ανάλυσης </a:t>
              </a:r>
              <a:r>
                <a:rPr lang="el-GR" sz="2400" b="1"/>
                <a:t>υλοποιούνται σε σχεδιαστικές ιδέες</a:t>
              </a:r>
              <a:r>
                <a:rPr lang="el-GR" sz="2400"/>
                <a:t>. </a:t>
              </a:r>
            </a:p>
            <a:p>
              <a:pPr algn="just" defTabSz="1481138"/>
              <a:endParaRPr lang="el-GR" sz="2400"/>
            </a:p>
            <a:p>
              <a:pPr algn="just" defTabSz="1481138"/>
              <a:r>
                <a:rPr lang="el-GR" sz="2400"/>
                <a:t>Σκοπός είναι η δημιουργία μίας </a:t>
              </a:r>
              <a:r>
                <a:rPr lang="el-GR" sz="2400" b="1"/>
                <a:t>δεξαμενής ιδεών </a:t>
              </a:r>
              <a:r>
                <a:rPr lang="el-GR" sz="2400"/>
                <a:t>οι οποίες θα χρησιμοποιηθούν στα επόμενα στάδια της διαδικασίας για την σύνθεση ολοκληρωμένων σχεδιαστικών προτάσεων [προσχεδίων]. Αυτές οι ιδέες ονομάζονται </a:t>
              </a:r>
              <a:r>
                <a:rPr lang="en-US" sz="2400"/>
                <a:t> </a:t>
              </a:r>
              <a:r>
                <a:rPr lang="el-GR" sz="2400"/>
                <a:t>Επί Μέρους Λύσεις [ΕΜΛ] αφού </a:t>
              </a:r>
              <a:r>
                <a:rPr lang="el-GR" sz="2400" b="1"/>
                <a:t>ικανοποιούν μία ή περισσότερες προδιαγραφές </a:t>
              </a:r>
              <a:r>
                <a:rPr lang="el-GR" sz="2400"/>
                <a:t>αλλά δεν επιλύουν το σχεδιαστικό πρόβλημα στο σύνολο του.</a:t>
              </a:r>
              <a:r>
                <a:rPr lang="en-US" sz="2400"/>
                <a:t> </a:t>
              </a:r>
              <a:endParaRPr lang="el-GR" sz="2400"/>
            </a:p>
            <a:p>
              <a:pPr algn="just" defTabSz="1481138"/>
              <a:endParaRPr lang="el-GR" sz="2400"/>
            </a:p>
            <a:p>
              <a:pPr algn="just" defTabSz="1481138"/>
              <a:r>
                <a:rPr lang="el-GR" sz="2400"/>
                <a:t>Οι ιεραρχημένες Προδιαγραφές Σχεδίασης αποτελούν τον σκελετό για αυτό το στάδιο αφού ουσιαστικά περιέχουν όλη την πρότερη διερεύνηση και ανάλυση του συνόλου του σχεδιαστικού προβλήματος  εκπεφρασμένη σε ξεκάθαρους και οργανωμένους στόχους.</a:t>
              </a:r>
            </a:p>
            <a:p>
              <a:pPr algn="just" defTabSz="1481138"/>
              <a:endParaRPr lang="el-GR" sz="2400"/>
            </a:p>
            <a:p>
              <a:pPr algn="just" defTabSz="1481138"/>
              <a:r>
                <a:rPr lang="el-GR" sz="2400"/>
                <a:t>Ο σχεδιαστής καλείται να αντιμετωπίσει </a:t>
              </a:r>
              <a:r>
                <a:rPr lang="el-GR" sz="2400" b="1"/>
                <a:t>κάθε προδιαγραφή ξεχωριστά </a:t>
              </a:r>
              <a:r>
                <a:rPr lang="el-GR" sz="2400"/>
                <a:t>και να παράξει ένα μεγάλο ΕΜΛ οι οποίες θα μπορούσαν να επιτύχουν τον κάθε επιμέρους στόχο. Αυτή η προσέγγιση ουσιαστικά απελευθερώνει τον σχεδιαστή κατά το στάδιο του ιδεασμού από </a:t>
              </a:r>
            </a:p>
            <a:p>
              <a:pPr algn="just" defTabSz="1481138">
                <a:buFontTx/>
                <a:buChar char="-"/>
              </a:pPr>
              <a:r>
                <a:rPr lang="el-GR" sz="2400"/>
                <a:t>περιορισμούς που τίθενται από το σύνολο</a:t>
              </a:r>
            </a:p>
            <a:p>
              <a:pPr algn="just" defTabSz="1481138">
                <a:buFontTx/>
                <a:buChar char="-"/>
              </a:pPr>
              <a:r>
                <a:rPr lang="el-GR" sz="2400"/>
                <a:t>αλληλοσυγκρουόμενους στόχους </a:t>
              </a:r>
            </a:p>
            <a:p>
              <a:pPr algn="just" defTabSz="1481138">
                <a:buFontTx/>
                <a:buChar char="-"/>
              </a:pPr>
              <a:r>
                <a:rPr lang="el-GR" sz="2400"/>
                <a:t>ειλημμένες σχεδιαστικές αποφάσεις</a:t>
              </a:r>
            </a:p>
            <a:p>
              <a:pPr algn="just" defTabSz="1481138"/>
              <a:r>
                <a:rPr lang="el-GR" sz="2400"/>
                <a:t>    </a:t>
              </a:r>
            </a:p>
            <a:p>
              <a:pPr algn="just" defTabSz="1481138"/>
              <a:r>
                <a:rPr lang="el-GR" sz="2400"/>
                <a:t>Με αυτό τον τρόπο διευκολύνεται όχι μόνο η ανεύρεση </a:t>
              </a:r>
              <a:r>
                <a:rPr lang="el-GR" sz="2400" b="1"/>
                <a:t>μεγαλύτερου εύρους λύσεων</a:t>
              </a:r>
              <a:r>
                <a:rPr lang="el-GR" sz="2400"/>
                <a:t>, αλλά και η ανεύρεση λύσεων που </a:t>
              </a:r>
              <a:r>
                <a:rPr lang="el-GR" sz="2400" b="1"/>
                <a:t>ξεπερνούν τα όρια</a:t>
              </a:r>
              <a:r>
                <a:rPr lang="el-GR" sz="2400"/>
                <a:t>. </a:t>
              </a:r>
            </a:p>
            <a:p>
              <a:pPr algn="just" defTabSz="1481138"/>
              <a:endParaRPr lang="el-GR" sz="2400"/>
            </a:p>
            <a:p>
              <a:pPr algn="just" defTabSz="1481138"/>
              <a:r>
                <a:rPr lang="el-GR" sz="2400"/>
                <a:t>Παράλληλα το ευρύτερο σχεδιαστικό πρόβλημα αποδομείται σε </a:t>
              </a:r>
              <a:r>
                <a:rPr lang="el-GR" sz="2400" b="1"/>
                <a:t>μικρότερα  κι ευκολότερα προς διαχείριση προβλήματα</a:t>
              </a:r>
              <a:r>
                <a:rPr lang="el-GR" sz="2400"/>
                <a:t>. Η σύνθεση ολοκληρωμένων προτάσεων χωρίς την πρότερη διερεύνηση επί μέρους λύσεων και ιδεών ενδέχεται να περιορίσει σημαντικά τόσο την ποιότητα όσο και το εύρος αυτών των προτάσεων.  </a:t>
              </a:r>
            </a:p>
            <a:p>
              <a:pPr algn="just" defTabSz="1481138"/>
              <a:endParaRPr lang="el-GR" sz="2400"/>
            </a:p>
            <a:p>
              <a:pPr algn="just" defTabSz="1481138"/>
              <a:endParaRPr lang="el-GR" sz="2400"/>
            </a:p>
            <a:p>
              <a:pPr algn="just" defTabSz="1481138"/>
              <a:endParaRPr lang="el-GR" sz="2400"/>
            </a:p>
            <a:p>
              <a:pPr algn="just" defTabSz="1481138"/>
              <a:endParaRPr lang="el-GR" sz="2400"/>
            </a:p>
            <a:p>
              <a:pPr algn="just" defTabSz="1481138"/>
              <a:endParaRPr lang="el-GR" sz="2400"/>
            </a:p>
            <a:p>
              <a:pPr algn="just" defTabSz="1481138"/>
              <a:r>
                <a:rPr lang="el-GR" sz="2400"/>
                <a:t> </a:t>
              </a:r>
            </a:p>
            <a:p>
              <a:pPr algn="just" defTabSz="1481138"/>
              <a:endParaRPr lang="el-GR" sz="2400"/>
            </a:p>
            <a:p>
              <a:pPr algn="just" defTabSz="1481138"/>
              <a:r>
                <a:rPr lang="el-GR" sz="2400"/>
                <a:t>  </a:t>
              </a:r>
            </a:p>
            <a:p>
              <a:pPr algn="just" defTabSz="1481138"/>
              <a:endParaRPr lang="el-GR" sz="2400"/>
            </a:p>
            <a:p>
              <a:pPr algn="just" defTabSz="1481138"/>
              <a:r>
                <a:rPr lang="el-GR" sz="2400"/>
                <a:t> </a:t>
              </a:r>
              <a:endParaRPr lang="en-GB" sz="240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85738"/>
            <a:ext cx="15122525" cy="9644062"/>
            <a:chOff x="0" y="185738"/>
            <a:chExt cx="15122525" cy="9644062"/>
          </a:xfrm>
        </p:grpSpPr>
        <p:sp>
          <p:nvSpPr>
            <p:cNvPr id="17410" name="Text Box 4"/>
            <p:cNvSpPr txBox="1">
              <a:spLocks noChangeArrowheads="1"/>
            </p:cNvSpPr>
            <p:nvPr/>
          </p:nvSpPr>
          <p:spPr bwMode="auto">
            <a:xfrm>
              <a:off x="0" y="1185863"/>
              <a:ext cx="15122525" cy="8643937"/>
            </a:xfrm>
            <a:prstGeom prst="rect">
              <a:avLst/>
            </a:prstGeom>
            <a:noFill/>
            <a:ln w="9525">
              <a:noFill/>
              <a:miter lim="800000"/>
              <a:headEnd/>
              <a:tailEnd/>
            </a:ln>
          </p:spPr>
          <p:txBody>
            <a:bodyPr lIns="148133" tIns="74066" rIns="148133" bIns="74066">
              <a:spAutoFit/>
            </a:bodyPr>
            <a:lstStyle/>
            <a:p>
              <a:pPr marL="457200" indent="-457200" algn="just" defTabSz="1481138">
                <a:buFont typeface="Arial" charset="0"/>
                <a:buChar char="•"/>
              </a:pPr>
              <a:r>
                <a:rPr lang="el-GR" sz="2400"/>
                <a:t>Κάθε προδιαγραφή εξετάζεται ξεχωριστά. </a:t>
              </a:r>
              <a:r>
                <a:rPr lang="el-GR" sz="2400">
                  <a:solidFill>
                    <a:srgbClr val="000000"/>
                  </a:solidFill>
                </a:rPr>
                <a:t>[</a:t>
              </a:r>
              <a:r>
                <a:rPr lang="el-GR" sz="2400" b="1">
                  <a:solidFill>
                    <a:srgbClr val="000000"/>
                  </a:solidFill>
                </a:rPr>
                <a:t>Απλές</a:t>
              </a:r>
              <a:r>
                <a:rPr lang="el-GR" sz="2400">
                  <a:solidFill>
                    <a:srgbClr val="000000"/>
                  </a:solidFill>
                </a:rPr>
                <a:t> ΕΜΛ]</a:t>
              </a:r>
              <a:endParaRPr lang="el-GR" sz="2400"/>
            </a:p>
            <a:p>
              <a:pPr marL="457200" indent="-457200" algn="just" defTabSz="1481138">
                <a:buFont typeface="Arial" charset="0"/>
                <a:buChar char="•"/>
              </a:pPr>
              <a:r>
                <a:rPr lang="el-GR" sz="2400"/>
                <a:t>Όσο το δυνατόν περισσότερες εναλλακτικές σχεδιαστικές λύσεις ανά προδιαγραφή και παραλλαγές αυτών [</a:t>
              </a:r>
              <a:r>
                <a:rPr lang="el-GR" sz="2400" b="1"/>
                <a:t>εύρος</a:t>
              </a:r>
              <a:r>
                <a:rPr lang="el-GR" sz="2400"/>
                <a:t>]. </a:t>
              </a:r>
            </a:p>
            <a:p>
              <a:pPr marL="457200" indent="-457200" algn="just" defTabSz="1481138">
                <a:buFont typeface="Arial" charset="0"/>
                <a:buChar char="•"/>
              </a:pPr>
              <a:r>
                <a:rPr lang="el-GR" sz="2400"/>
                <a:t> Δημιουργικότητα και φαντασία προέχουν για την ανεύρεση λύσεων που ξεπερνούν τα όρια και παράγουν καινοτομία. [</a:t>
              </a:r>
              <a:r>
                <a:rPr lang="en-US" sz="2400"/>
                <a:t>Thinking out of the box</a:t>
              </a:r>
              <a:r>
                <a:rPr lang="el-GR" sz="2400"/>
                <a:t>, </a:t>
              </a:r>
              <a:r>
                <a:rPr lang="el-GR" sz="2400" b="1"/>
                <a:t>καινοτομία</a:t>
              </a:r>
              <a:r>
                <a:rPr lang="en-US" sz="2400"/>
                <a:t>]</a:t>
              </a:r>
              <a:endParaRPr lang="el-GR" sz="2400"/>
            </a:p>
            <a:p>
              <a:pPr marL="457200" indent="-457200" algn="just" defTabSz="1481138">
                <a:buFont typeface="Arial" charset="0"/>
                <a:buChar char="•"/>
              </a:pPr>
              <a:r>
                <a:rPr lang="el-GR" sz="2400" b="1"/>
                <a:t>Δεν</a:t>
              </a:r>
              <a:r>
                <a:rPr lang="el-GR" sz="2400"/>
                <a:t> γίνεται κριτική και αξιολόγηση των ιδεών. Ακόμα και ΕΜΛ οι οποίες φαινομενικά είναι υπερβολικές ή μη εφαρμόσιμες προάγουν την δημιουργικότητα της διαδικασίας κι ενδέχεται να φανούν εν τέλει χρήσιμες.</a:t>
              </a:r>
            </a:p>
            <a:p>
              <a:pPr marL="457200" indent="-457200" algn="just" defTabSz="1481138">
                <a:buFont typeface="Arial" charset="0"/>
                <a:buChar char="•"/>
              </a:pPr>
              <a:r>
                <a:rPr lang="el-GR" sz="2400" b="1">
                  <a:solidFill>
                    <a:srgbClr val="000000"/>
                  </a:solidFill>
                </a:rPr>
                <a:t>Δεν</a:t>
              </a:r>
              <a:r>
                <a:rPr lang="el-GR" sz="2400">
                  <a:solidFill>
                    <a:srgbClr val="000000"/>
                  </a:solidFill>
                </a:rPr>
                <a:t> είναι απαραίτητη υψηλή ποιότητα απεικόνησης ιδίως εάν επιβραδύνεται η διαδικασία. Τα σκίτσα του Ιδεασμού είναι προτιμότερο να είναι πολλά και εκφραστικά παρά τεχνικά άρτια. </a:t>
              </a:r>
            </a:p>
            <a:p>
              <a:pPr marL="457200" indent="-457200" algn="just" defTabSz="1481138">
                <a:buFont typeface="Arial" charset="0"/>
                <a:buChar char="•"/>
              </a:pPr>
              <a:r>
                <a:rPr lang="el-GR" sz="2400">
                  <a:solidFill>
                    <a:srgbClr val="000000"/>
                  </a:solidFill>
                </a:rPr>
                <a:t>Οι ιδέες πρέπει να </a:t>
              </a:r>
              <a:r>
                <a:rPr lang="el-GR" sz="2400" b="1">
                  <a:solidFill>
                    <a:srgbClr val="000000"/>
                  </a:solidFill>
                </a:rPr>
                <a:t>απεικονίζονται</a:t>
              </a:r>
              <a:r>
                <a:rPr lang="el-GR" sz="2400">
                  <a:solidFill>
                    <a:srgbClr val="000000"/>
                  </a:solidFill>
                </a:rPr>
                <a:t>. Κάθε σχέδιο βασίζεται στην μορφή οπότε η απεικόνιση της μορφής είναι επιβεβλημένη. Προδιαγραφές οι οποίες απαντώνται με σχεδιαστικές λύσεις μπορούν να ονομαστούν και </a:t>
              </a:r>
              <a:r>
                <a:rPr lang="el-GR" sz="2400" b="1">
                  <a:solidFill>
                    <a:srgbClr val="000000"/>
                  </a:solidFill>
                </a:rPr>
                <a:t>δημιουργικές</a:t>
              </a:r>
              <a:r>
                <a:rPr lang="el-GR" sz="2400">
                  <a:solidFill>
                    <a:srgbClr val="000000"/>
                  </a:solidFill>
                </a:rPr>
                <a:t>. </a:t>
              </a:r>
            </a:p>
            <a:p>
              <a:pPr marL="457200" indent="-457200" algn="just" defTabSz="1481138">
                <a:buFont typeface="Arial" charset="0"/>
                <a:buChar char="•"/>
              </a:pPr>
              <a:r>
                <a:rPr lang="el-GR" sz="2400">
                  <a:solidFill>
                    <a:srgbClr val="000000"/>
                  </a:solidFill>
                </a:rPr>
                <a:t>Ορισμένες προδιαγραφές παράγουν λύσεις οι οποίες δεν απεικονίζονται, ιδίως οι περιορισμοί.</a:t>
              </a:r>
              <a:r>
                <a:rPr lang="en-US" sz="2400">
                  <a:solidFill>
                    <a:srgbClr val="000000"/>
                  </a:solidFill>
                </a:rPr>
                <a:t> </a:t>
              </a:r>
              <a:r>
                <a:rPr lang="el-GR" sz="2400">
                  <a:solidFill>
                    <a:srgbClr val="000000"/>
                  </a:solidFill>
                </a:rPr>
                <a:t>Σε αυτές τις περιπτώσεις σημειώσεις αρκούν για να </a:t>
              </a:r>
              <a:r>
                <a:rPr lang="el-GR" sz="2400" b="1">
                  <a:solidFill>
                    <a:srgbClr val="000000"/>
                  </a:solidFill>
                </a:rPr>
                <a:t>καταγράψουν</a:t>
              </a:r>
              <a:r>
                <a:rPr lang="el-GR" sz="2400">
                  <a:solidFill>
                    <a:srgbClr val="000000"/>
                  </a:solidFill>
                </a:rPr>
                <a:t> την προτεινόμενη λύση στην προδιαγραφή. Π.χ. Το αντικείμενο πρέπει να έχει επαναφορτιζόμενη μπαταρία. Το αντικείμενο να είναι ανακυκλώσιμο. Ενώ είναι εφικτό να απεικονιστούν λύσεις [επιθυμητά σχήματα μπαταρίας, τρόποι αποσυναρμολόγησης ωστέ να είναι ανακυκλώσιμο], εξίσου σημαντική είναι η καταγραφή λύσεων οι οποίες αφορούν επιλογές υλικών και τεχνολογίας [τύποι μπαταριών, ανακυκλώσιμα υλικά].  </a:t>
              </a:r>
              <a:endParaRPr lang="en-US" sz="2400">
                <a:solidFill>
                  <a:srgbClr val="000000"/>
                </a:solidFill>
              </a:endParaRPr>
            </a:p>
            <a:p>
              <a:pPr marL="457200" indent="-457200" algn="just" defTabSz="1481138">
                <a:buFont typeface="Arial" charset="0"/>
                <a:buChar char="•"/>
              </a:pPr>
              <a:r>
                <a:rPr lang="el-GR" sz="2400">
                  <a:solidFill>
                    <a:srgbClr val="000000"/>
                  </a:solidFill>
                </a:rPr>
                <a:t>Ορισμένες προδιαγραφές, συνήθως οι περιορισμοί, δεν παράγουν λύσεις αλλά χρησιμοποιούνται κατά την σύνθεση προσχεδίων αλλά και για την </a:t>
              </a:r>
              <a:r>
                <a:rPr lang="el-GR" sz="2400" b="1">
                  <a:solidFill>
                    <a:srgbClr val="000000"/>
                  </a:solidFill>
                </a:rPr>
                <a:t>αξιολόγηση</a:t>
              </a:r>
              <a:r>
                <a:rPr lang="el-GR" sz="2400">
                  <a:solidFill>
                    <a:srgbClr val="000000"/>
                  </a:solidFill>
                </a:rPr>
                <a:t> ολοκληρωμένων σχεδίων. Αυτές οι προδιαγραφές μπορούν να ονομαστούν και </a:t>
              </a:r>
              <a:r>
                <a:rPr lang="el-GR" sz="2400" b="1">
                  <a:solidFill>
                    <a:srgbClr val="000000"/>
                  </a:solidFill>
                </a:rPr>
                <a:t>αξιολογητικές</a:t>
              </a:r>
              <a:r>
                <a:rPr lang="el-GR" sz="2400">
                  <a:solidFill>
                    <a:srgbClr val="000000"/>
                  </a:solidFill>
                </a:rPr>
                <a:t>. Π.χ. Το αντικείμενο πρέπει να έχει μέγεθος μικρότερο από 20Χ20Χ10 εκατοστά. Το αντικείμενο πρέπει να έχει ισχυρή ταυτότητα. [Ξεχωριστή δημιουργική προδιαγραφή για τον ορισμό της ταυτότητας εξυπηρετεί την παραγωγή ΕΜΛ] </a:t>
              </a:r>
            </a:p>
          </p:txBody>
        </p:sp>
        <p:sp>
          <p:nvSpPr>
            <p:cNvPr id="17411" name="Text Box 4"/>
            <p:cNvSpPr txBox="1">
              <a:spLocks noChangeArrowheads="1"/>
            </p:cNvSpPr>
            <p:nvPr/>
          </p:nvSpPr>
          <p:spPr bwMode="auto">
            <a:xfrm>
              <a:off x="560388" y="185738"/>
              <a:ext cx="478631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ΒΑΣΙΚΕΣ ΑΡΧΕΣ ΙΔΕΑΣΜΟΥ /1</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85738"/>
            <a:ext cx="15122525" cy="11588750"/>
            <a:chOff x="0" y="185738"/>
            <a:chExt cx="15122525" cy="11588750"/>
          </a:xfrm>
        </p:grpSpPr>
        <p:sp>
          <p:nvSpPr>
            <p:cNvPr id="18434" name="Text Box 4"/>
            <p:cNvSpPr txBox="1">
              <a:spLocks noChangeArrowheads="1"/>
            </p:cNvSpPr>
            <p:nvPr/>
          </p:nvSpPr>
          <p:spPr bwMode="auto">
            <a:xfrm>
              <a:off x="560388" y="185738"/>
              <a:ext cx="4786312" cy="519112"/>
            </a:xfrm>
            <a:prstGeom prst="rect">
              <a:avLst/>
            </a:prstGeom>
            <a:solidFill>
              <a:srgbClr val="92D050"/>
            </a:solidFill>
            <a:ln w="9525">
              <a:noFill/>
              <a:miter lim="800000"/>
              <a:headEnd/>
              <a:tailEnd/>
            </a:ln>
          </p:spPr>
          <p:txBody>
            <a:bodyPr lIns="148133" tIns="74066" rIns="148133" bIns="74066">
              <a:spAutoFit/>
            </a:bodyPr>
            <a:lstStyle/>
            <a:p>
              <a:pPr defTabSz="1481138"/>
              <a:r>
                <a:rPr lang="el-GR" sz="2400" b="1"/>
                <a:t>ΒΑΣΙΚΕΣ ΑΡΧΕΣ ΙΔΕΑΣΜΟΥ /2</a:t>
              </a:r>
            </a:p>
          </p:txBody>
        </p:sp>
        <p:sp>
          <p:nvSpPr>
            <p:cNvPr id="18435" name="Rectangle 5"/>
            <p:cNvSpPr>
              <a:spLocks noChangeArrowheads="1"/>
            </p:cNvSpPr>
            <p:nvPr/>
          </p:nvSpPr>
          <p:spPr bwMode="auto">
            <a:xfrm>
              <a:off x="0" y="971550"/>
              <a:ext cx="15122525" cy="10802938"/>
            </a:xfrm>
            <a:prstGeom prst="rect">
              <a:avLst/>
            </a:prstGeom>
            <a:noFill/>
            <a:ln w="9525">
              <a:noFill/>
              <a:miter lim="800000"/>
              <a:headEnd/>
              <a:tailEnd/>
            </a:ln>
          </p:spPr>
          <p:txBody>
            <a:bodyPr>
              <a:spAutoFit/>
            </a:bodyPr>
            <a:lstStyle/>
            <a:p>
              <a:pPr algn="just">
                <a:buFont typeface="Arial" charset="0"/>
                <a:buChar char="•"/>
              </a:pPr>
              <a:r>
                <a:rPr lang="el-GR" sz="2400">
                  <a:solidFill>
                    <a:srgbClr val="000000"/>
                  </a:solidFill>
                </a:rPr>
                <a:t>Ορισμένες ιδέες / σχεδιαστικές λύσεις μπορεί να απαντούν σε παραπάνω από μία προδιαγραφές. [</a:t>
              </a:r>
              <a:r>
                <a:rPr lang="el-GR" sz="2400" b="1">
                  <a:solidFill>
                    <a:srgbClr val="000000"/>
                  </a:solidFill>
                </a:rPr>
                <a:t>Σύνθετες</a:t>
              </a:r>
              <a:r>
                <a:rPr lang="el-GR" sz="2400">
                  <a:solidFill>
                    <a:srgbClr val="000000"/>
                  </a:solidFill>
                </a:rPr>
                <a:t> ΕΜΛ] Δεν απαντούν στο σύνολο του σχεδιαστικού προβλήματος όμως και μπορούν να θεωρηθούν ως προσυνθέσεις. Επειδή είναι επιθυμητή η εξέταση κάθε προδιαγραφής ξεχωριστά δεν σημαίνει ότι απαγορεύονται οι πιο σύνθετες λύσεις. Αντιθέτως μπορούν να λειτουργήσουν ευεργετικά ως </a:t>
              </a:r>
              <a:r>
                <a:rPr lang="el-GR" sz="2400" b="1">
                  <a:solidFill>
                    <a:srgbClr val="000000"/>
                  </a:solidFill>
                </a:rPr>
                <a:t>προσυνθέσεις</a:t>
              </a:r>
              <a:r>
                <a:rPr lang="el-GR" sz="2400">
                  <a:solidFill>
                    <a:srgbClr val="000000"/>
                  </a:solidFill>
                </a:rPr>
                <a:t>, ως προετοιμασία του επόμενου στάδιου της διαδικασίας.</a:t>
              </a:r>
            </a:p>
            <a:p>
              <a:pPr algn="just">
                <a:buFont typeface="Arial" charset="0"/>
                <a:buChar char="•"/>
              </a:pPr>
              <a:endParaRPr lang="el-GR" sz="2400" b="1">
                <a:solidFill>
                  <a:srgbClr val="000000"/>
                </a:solidFill>
              </a:endParaRPr>
            </a:p>
            <a:p>
              <a:pPr algn="just">
                <a:buFont typeface="Arial" charset="0"/>
                <a:buChar char="•"/>
              </a:pPr>
              <a:r>
                <a:rPr lang="el-GR" sz="2400">
                  <a:solidFill>
                    <a:srgbClr val="000000"/>
                  </a:solidFill>
                </a:rPr>
                <a:t>Ορισμένες προδιαγραφές μπορεί να αφορούν παραμέτρους σχεδίασης οι οποίες </a:t>
              </a:r>
              <a:r>
                <a:rPr lang="el-GR" sz="2400" b="1">
                  <a:solidFill>
                    <a:srgbClr val="000000"/>
                  </a:solidFill>
                </a:rPr>
                <a:t>δεν μπορούν να απομονωθούν πλήρως από το σύνολο</a:t>
              </a:r>
              <a:r>
                <a:rPr lang="el-GR" sz="2400">
                  <a:solidFill>
                    <a:srgbClr val="000000"/>
                  </a:solidFill>
                </a:rPr>
                <a:t>. Σε αυτή την περίπτωση η ένταξη της ΕΜΛ στο σύνολο μπορεί να έχει θετικά αποτελέσματα. Π.χ. Η πόρτα του αυτοκινήτου πρέπει να έχει οργανικό σχήμα. Σε αυτή την προδιαγραφή μπορούν να παραχθούν ΕΜΛ για το σχήμα της πόρτας αλλά και για την ένταξη του στο σχήμα του αυτοκινήτου. Σε αυτή την περίπτωση οποιαδήποτε υπόθεση για το σχήμα του αυτοκινήτου δεν είναι δεσμευτική από την στιγμή που αντικείμενο της μελέτης είναι η πόρτα.</a:t>
              </a:r>
            </a:p>
            <a:p>
              <a:pPr algn="just">
                <a:buFont typeface="Arial" charset="0"/>
                <a:buChar char="•"/>
              </a:pPr>
              <a:endParaRPr lang="el-GR" sz="2400">
                <a:solidFill>
                  <a:srgbClr val="000000"/>
                </a:solidFill>
              </a:endParaRPr>
            </a:p>
            <a:p>
              <a:pPr algn="just">
                <a:buFont typeface="Arial" charset="0"/>
                <a:buChar char="•"/>
              </a:pPr>
              <a:r>
                <a:rPr lang="el-GR" sz="2400">
                  <a:solidFill>
                    <a:srgbClr val="000000"/>
                  </a:solidFill>
                </a:rPr>
                <a:t>Ενώ η ανάγκη για δημιουργικότητα εκτός ορίων είναι σημαντική, εξίσου σημαντική είναι και η </a:t>
              </a:r>
              <a:r>
                <a:rPr lang="el-GR" sz="2400" b="1">
                  <a:solidFill>
                    <a:srgbClr val="000000"/>
                  </a:solidFill>
                </a:rPr>
                <a:t>ανάγκη παραγωγής αξιοποιήσιμων και εξειδικευμένων ΕΜΛ</a:t>
              </a:r>
              <a:r>
                <a:rPr lang="el-GR" sz="2400">
                  <a:solidFill>
                    <a:srgbClr val="000000"/>
                  </a:solidFill>
                </a:rPr>
                <a:t>. Από την στιγμή που υπάρχει συγκεκριμένο αντικείμενο σχεδίασης, είναι επιθυμητό ορισμένες ΕΜΛ να είναι εξειδικευμένες στο αντικείμενο. Π.χ. Ο λεμονοστίφτης πρέπει να είναι ελαφρύς. Ενώ είναι χρήσιμο να καταγραφούν ΕΜΛ πάνω στο θέμα του χαμηλού βάρους εξίσου χρήσιμο είναι να παραχθούν και ΕΜΛ οι οποίες να απεικονίζουν ελαφρείς λεμονοστίφτες. Σε αυτή την περίπτωση οποιαδήποτε υπόθεση για τον λεμονοστίφτη δεν είναι δεσμευτική από την στιγμή που αντικείμενο της μελέτης είναι το χαμηλό του βάρος.</a:t>
              </a:r>
            </a:p>
            <a:p>
              <a:pPr algn="just">
                <a:buFont typeface="Arial" charset="0"/>
                <a:buChar char="•"/>
              </a:pPr>
              <a:endParaRPr lang="el-GR" sz="2400">
                <a:solidFill>
                  <a:srgbClr val="000000"/>
                </a:solidFill>
              </a:endParaRPr>
            </a:p>
            <a:p>
              <a:pPr algn="just">
                <a:buFont typeface="Arial" charset="0"/>
                <a:buChar char="•"/>
              </a:pPr>
              <a:r>
                <a:rPr lang="el-GR" sz="2400">
                  <a:solidFill>
                    <a:srgbClr val="000000"/>
                  </a:solidFill>
                </a:rPr>
                <a:t>Η ανάγκη παραγωγής αξιοποιήσιμων και εξειδικευμένων ΕΜΛ συνάδει και με την </a:t>
              </a:r>
              <a:r>
                <a:rPr lang="el-GR" sz="2400" b="1">
                  <a:solidFill>
                    <a:srgbClr val="000000"/>
                  </a:solidFill>
                </a:rPr>
                <a:t>εξέλιξη και την παραγωγή παραλλαγών </a:t>
              </a:r>
              <a:r>
                <a:rPr lang="el-GR" sz="2400">
                  <a:solidFill>
                    <a:srgbClr val="000000"/>
                  </a:solidFill>
                </a:rPr>
                <a:t> αυτών. Από την στιγμή που οι ΕΜΛ θα αποτελέσουν τα συστατικά ενός προσχεδίου όσο πιο ώριμες είναι τόσο το καλύτερο. Άλλωστε κατά την διαδικασία της σύνθεσης προσχεδίων θα ωριμάσουν περισσότερο και θα ενταχθούν και στο σύνολο. </a:t>
              </a:r>
            </a:p>
            <a:p>
              <a:pPr algn="just"/>
              <a:endParaRPr lang="el-GR" sz="2400">
                <a:solidFill>
                  <a:srgbClr val="000000"/>
                </a:solidFill>
              </a:endParaRPr>
            </a:p>
            <a:p>
              <a:pPr algn="just"/>
              <a:endParaRPr lang="el-GR" sz="2400">
                <a:solidFill>
                  <a:srgbClr val="000000"/>
                </a:solidFill>
              </a:endParaRPr>
            </a:p>
            <a:p>
              <a:pPr algn="just"/>
              <a:endParaRPr lang="el-GR" sz="2400">
                <a:solidFill>
                  <a:srgbClr val="000000"/>
                </a:solidFill>
              </a:endParaRPr>
            </a:p>
            <a:p>
              <a:pPr algn="just"/>
              <a:endParaRPr lang="el-GR" sz="240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81138"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81138" rtl="0" eaLnBrk="1" fontAlgn="base" latinLnBrk="0" hangingPunct="1">
          <a:lnSpc>
            <a:spcPct val="100000"/>
          </a:lnSpc>
          <a:spcBef>
            <a:spcPct val="0"/>
          </a:spcBef>
          <a:spcAft>
            <a:spcPct val="0"/>
          </a:spcAft>
          <a:buClrTx/>
          <a:buSzTx/>
          <a:buFontTx/>
          <a:buNone/>
          <a:tabLst/>
          <a:defRPr kumimoji="0" lang="en-GB" sz="2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4605</TotalTime>
  <Words>1754</Words>
  <Application>Microsoft Office PowerPoint</Application>
  <PresentationFormat>Custom</PresentationFormat>
  <Paragraphs>273</Paragraphs>
  <Slides>12</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Calibri</vt:lpstr>
      <vt:lpstr>Arial</vt:lpstr>
      <vt:lpstr>Default Design</vt:lpstr>
      <vt:lpstr>Θέμα του Office</vt:lpstr>
      <vt:lpstr>Studio VI-Product Design 2 </vt:lpstr>
      <vt:lpstr>Άδειες Χρήσης</vt:lpstr>
      <vt:lpstr>Χρηματοδότηση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Eugene Scourboutis</dc:creator>
  <cp:lastModifiedBy>Pellas Nikolaos</cp:lastModifiedBy>
  <cp:revision>200</cp:revision>
  <dcterms:created xsi:type="dcterms:W3CDTF">2008-10-14T08:57:44Z</dcterms:created>
  <dcterms:modified xsi:type="dcterms:W3CDTF">2015-09-03T07:35:16Z</dcterms:modified>
</cp:coreProperties>
</file>