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33"/>
  </p:notesMasterIdLst>
  <p:sldIdLst>
    <p:sldId id="446" r:id="rId3"/>
    <p:sldId id="450" r:id="rId4"/>
    <p:sldId id="451" r:id="rId5"/>
    <p:sldId id="452" r:id="rId6"/>
    <p:sldId id="453" r:id="rId7"/>
    <p:sldId id="454" r:id="rId8"/>
    <p:sldId id="455" r:id="rId9"/>
    <p:sldId id="456" r:id="rId10"/>
    <p:sldId id="457" r:id="rId11"/>
    <p:sldId id="459" r:id="rId12"/>
    <p:sldId id="460" r:id="rId13"/>
    <p:sldId id="458" r:id="rId14"/>
    <p:sldId id="461" r:id="rId15"/>
    <p:sldId id="464" r:id="rId16"/>
    <p:sldId id="465" r:id="rId17"/>
    <p:sldId id="466" r:id="rId18"/>
    <p:sldId id="467" r:id="rId19"/>
    <p:sldId id="468" r:id="rId20"/>
    <p:sldId id="462" r:id="rId21"/>
    <p:sldId id="463" r:id="rId22"/>
    <p:sldId id="469" r:id="rId23"/>
    <p:sldId id="470" r:id="rId24"/>
    <p:sldId id="471" r:id="rId25"/>
    <p:sldId id="472" r:id="rId26"/>
    <p:sldId id="473" r:id="rId27"/>
    <p:sldId id="474" r:id="rId28"/>
    <p:sldId id="475" r:id="rId29"/>
    <p:sldId id="476" r:id="rId30"/>
    <p:sldId id="477" r:id="rId31"/>
    <p:sldId id="479" r:id="rId3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33" autoAdjust="0"/>
    <p:restoredTop sz="94660"/>
  </p:normalViewPr>
  <p:slideViewPr>
    <p:cSldViewPr snapToGrid="0">
      <p:cViewPr varScale="1">
        <p:scale>
          <a:sx n="86" d="100"/>
          <a:sy n="86" d="100"/>
        </p:scale>
        <p:origin x="307"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CB97C2-F159-4EB6-A713-310D4A8776D1}" type="doc">
      <dgm:prSet loTypeId="urn:microsoft.com/office/officeart/2005/8/layout/arrow5" loCatId="process" qsTypeId="urn:microsoft.com/office/officeart/2005/8/quickstyle/simple1" qsCatId="simple" csTypeId="urn:microsoft.com/office/officeart/2005/8/colors/accent1_2" csCatId="accent1" phldr="1"/>
      <dgm:spPr/>
      <dgm:t>
        <a:bodyPr/>
        <a:lstStyle/>
        <a:p>
          <a:endParaRPr lang="el-GR"/>
        </a:p>
      </dgm:t>
    </dgm:pt>
    <dgm:pt modelId="{6E4C6F0A-D296-4290-918A-A15DCB89E35E}">
      <dgm:prSet phldrT="[Text]" custT="1"/>
      <dgm:spPr/>
      <dgm:t>
        <a:bodyPr/>
        <a:lstStyle/>
        <a:p>
          <a:r>
            <a:rPr lang="el-GR" sz="1800" b="1" dirty="0">
              <a:solidFill>
                <a:schemeClr val="tx1"/>
              </a:solidFill>
              <a:latin typeface="Arial" panose="020B0604020202020204" pitchFamily="34" charset="0"/>
              <a:cs typeface="Arial" panose="020B0604020202020204" pitchFamily="34" charset="0"/>
            </a:rPr>
            <a:t>Κλασσικές</a:t>
          </a:r>
        </a:p>
      </dgm:t>
    </dgm:pt>
    <dgm:pt modelId="{29591B6E-C552-455A-B58C-1FBF10361282}" type="parTrans" cxnId="{A1A5F278-41B9-4B46-98F6-1EFEA7F21A26}">
      <dgm:prSet/>
      <dgm:spPr/>
      <dgm:t>
        <a:bodyPr/>
        <a:lstStyle/>
        <a:p>
          <a:endParaRPr lang="el-GR"/>
        </a:p>
      </dgm:t>
    </dgm:pt>
    <dgm:pt modelId="{82D4AAD4-79E3-4C7A-8AE5-D933CCE72422}" type="sibTrans" cxnId="{A1A5F278-41B9-4B46-98F6-1EFEA7F21A26}">
      <dgm:prSet/>
      <dgm:spPr/>
      <dgm:t>
        <a:bodyPr/>
        <a:lstStyle/>
        <a:p>
          <a:endParaRPr lang="el-GR"/>
        </a:p>
      </dgm:t>
    </dgm:pt>
    <dgm:pt modelId="{9B0327DB-6D1D-46EF-BC22-BF049472546C}">
      <dgm:prSet phldrT="[Text]" custT="1"/>
      <dgm:spPr/>
      <dgm:t>
        <a:bodyPr/>
        <a:lstStyle/>
        <a:p>
          <a:r>
            <a:rPr lang="el-GR" sz="1800" b="1" dirty="0">
              <a:solidFill>
                <a:schemeClr val="tx1"/>
              </a:solidFill>
              <a:latin typeface="Arial" panose="020B0604020202020204" pitchFamily="34" charset="0"/>
              <a:cs typeface="Arial" panose="020B0604020202020204" pitchFamily="34" charset="0"/>
            </a:rPr>
            <a:t>Μοριακές</a:t>
          </a:r>
        </a:p>
      </dgm:t>
    </dgm:pt>
    <dgm:pt modelId="{63D606F6-32F0-4EF8-862F-6ED6745C9E5A}" type="parTrans" cxnId="{CB526D21-E859-405E-9AF4-69436BC85413}">
      <dgm:prSet/>
      <dgm:spPr/>
      <dgm:t>
        <a:bodyPr/>
        <a:lstStyle/>
        <a:p>
          <a:endParaRPr lang="el-GR"/>
        </a:p>
      </dgm:t>
    </dgm:pt>
    <dgm:pt modelId="{D5CF22D6-235E-432D-AE9C-34830F3AFFD8}" type="sibTrans" cxnId="{CB526D21-E859-405E-9AF4-69436BC85413}">
      <dgm:prSet/>
      <dgm:spPr/>
      <dgm:t>
        <a:bodyPr/>
        <a:lstStyle/>
        <a:p>
          <a:endParaRPr lang="el-GR"/>
        </a:p>
      </dgm:t>
    </dgm:pt>
    <dgm:pt modelId="{33A37866-F37E-4DF0-A30D-5D294BA7B188}" type="pres">
      <dgm:prSet presAssocID="{A2CB97C2-F159-4EB6-A713-310D4A8776D1}" presName="diagram" presStyleCnt="0">
        <dgm:presLayoutVars>
          <dgm:dir/>
          <dgm:resizeHandles val="exact"/>
        </dgm:presLayoutVars>
      </dgm:prSet>
      <dgm:spPr/>
    </dgm:pt>
    <dgm:pt modelId="{DD77187E-1A39-4C60-85CF-A86F96F7C62B}" type="pres">
      <dgm:prSet presAssocID="{6E4C6F0A-D296-4290-918A-A15DCB89E35E}" presName="arrow" presStyleLbl="node1" presStyleIdx="0" presStyleCnt="2" custScaleX="49158">
        <dgm:presLayoutVars>
          <dgm:bulletEnabled val="1"/>
        </dgm:presLayoutVars>
      </dgm:prSet>
      <dgm:spPr/>
    </dgm:pt>
    <dgm:pt modelId="{8FD5926C-ABFD-4A6F-B1D1-0FE6C8322C40}" type="pres">
      <dgm:prSet presAssocID="{9B0327DB-6D1D-46EF-BC22-BF049472546C}" presName="arrow" presStyleLbl="node1" presStyleIdx="1" presStyleCnt="2" custScaleX="46308">
        <dgm:presLayoutVars>
          <dgm:bulletEnabled val="1"/>
        </dgm:presLayoutVars>
      </dgm:prSet>
      <dgm:spPr/>
    </dgm:pt>
  </dgm:ptLst>
  <dgm:cxnLst>
    <dgm:cxn modelId="{FF891911-B641-4991-9847-4616BF361C3C}" type="presOf" srcId="{6E4C6F0A-D296-4290-918A-A15DCB89E35E}" destId="{DD77187E-1A39-4C60-85CF-A86F96F7C62B}" srcOrd="0" destOrd="0" presId="urn:microsoft.com/office/officeart/2005/8/layout/arrow5"/>
    <dgm:cxn modelId="{CB526D21-E859-405E-9AF4-69436BC85413}" srcId="{A2CB97C2-F159-4EB6-A713-310D4A8776D1}" destId="{9B0327DB-6D1D-46EF-BC22-BF049472546C}" srcOrd="1" destOrd="0" parTransId="{63D606F6-32F0-4EF8-862F-6ED6745C9E5A}" sibTransId="{D5CF22D6-235E-432D-AE9C-34830F3AFFD8}"/>
    <dgm:cxn modelId="{A1A5F278-41B9-4B46-98F6-1EFEA7F21A26}" srcId="{A2CB97C2-F159-4EB6-A713-310D4A8776D1}" destId="{6E4C6F0A-D296-4290-918A-A15DCB89E35E}" srcOrd="0" destOrd="0" parTransId="{29591B6E-C552-455A-B58C-1FBF10361282}" sibTransId="{82D4AAD4-79E3-4C7A-8AE5-D933CCE72422}"/>
    <dgm:cxn modelId="{C9AD1BDB-D091-4C25-B36C-80834427849F}" type="presOf" srcId="{A2CB97C2-F159-4EB6-A713-310D4A8776D1}" destId="{33A37866-F37E-4DF0-A30D-5D294BA7B188}" srcOrd="0" destOrd="0" presId="urn:microsoft.com/office/officeart/2005/8/layout/arrow5"/>
    <dgm:cxn modelId="{3166E1E8-10F6-41CD-9F7B-09B7CBAD2256}" type="presOf" srcId="{9B0327DB-6D1D-46EF-BC22-BF049472546C}" destId="{8FD5926C-ABFD-4A6F-B1D1-0FE6C8322C40}" srcOrd="0" destOrd="0" presId="urn:microsoft.com/office/officeart/2005/8/layout/arrow5"/>
    <dgm:cxn modelId="{8BC5E722-9A69-4E1A-BBDB-A158B2BADC04}" type="presParOf" srcId="{33A37866-F37E-4DF0-A30D-5D294BA7B188}" destId="{DD77187E-1A39-4C60-85CF-A86F96F7C62B}" srcOrd="0" destOrd="0" presId="urn:microsoft.com/office/officeart/2005/8/layout/arrow5"/>
    <dgm:cxn modelId="{3E065230-61FD-49D5-BE74-71B91AC3E491}" type="presParOf" srcId="{33A37866-F37E-4DF0-A30D-5D294BA7B188}" destId="{8FD5926C-ABFD-4A6F-B1D1-0FE6C8322C40}"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CB97C2-F159-4EB6-A713-310D4A8776D1}" type="doc">
      <dgm:prSet loTypeId="urn:microsoft.com/office/officeart/2005/8/layout/arrow5" loCatId="process" qsTypeId="urn:microsoft.com/office/officeart/2005/8/quickstyle/simple1" qsCatId="simple" csTypeId="urn:microsoft.com/office/officeart/2005/8/colors/accent1_2" csCatId="accent1" phldr="1"/>
      <dgm:spPr/>
      <dgm:t>
        <a:bodyPr/>
        <a:lstStyle/>
        <a:p>
          <a:endParaRPr lang="el-GR"/>
        </a:p>
      </dgm:t>
    </dgm:pt>
    <dgm:pt modelId="{6E4C6F0A-D296-4290-918A-A15DCB89E35E}">
      <dgm:prSet phldrT="[Text]" custT="1"/>
      <dgm:spPr/>
      <dgm:t>
        <a:bodyPr/>
        <a:lstStyle/>
        <a:p>
          <a:r>
            <a:rPr lang="el-GR" sz="1800" b="1" dirty="0">
              <a:solidFill>
                <a:schemeClr val="tx1"/>
              </a:solidFill>
              <a:latin typeface="Arial" panose="020B0604020202020204" pitchFamily="34" charset="0"/>
              <a:cs typeface="Arial" panose="020B0604020202020204" pitchFamily="34" charset="0"/>
            </a:rPr>
            <a:t>Κλασσικές</a:t>
          </a:r>
        </a:p>
      </dgm:t>
    </dgm:pt>
    <dgm:pt modelId="{29591B6E-C552-455A-B58C-1FBF10361282}" type="parTrans" cxnId="{A1A5F278-41B9-4B46-98F6-1EFEA7F21A26}">
      <dgm:prSet/>
      <dgm:spPr/>
      <dgm:t>
        <a:bodyPr/>
        <a:lstStyle/>
        <a:p>
          <a:endParaRPr lang="el-GR"/>
        </a:p>
      </dgm:t>
    </dgm:pt>
    <dgm:pt modelId="{82D4AAD4-79E3-4C7A-8AE5-D933CCE72422}" type="sibTrans" cxnId="{A1A5F278-41B9-4B46-98F6-1EFEA7F21A26}">
      <dgm:prSet/>
      <dgm:spPr/>
      <dgm:t>
        <a:bodyPr/>
        <a:lstStyle/>
        <a:p>
          <a:endParaRPr lang="el-GR"/>
        </a:p>
      </dgm:t>
    </dgm:pt>
    <dgm:pt modelId="{9B0327DB-6D1D-46EF-BC22-BF049472546C}">
      <dgm:prSet phldrT="[Text]" custT="1"/>
      <dgm:spPr/>
      <dgm:t>
        <a:bodyPr/>
        <a:lstStyle/>
        <a:p>
          <a:r>
            <a:rPr lang="el-GR" sz="1800" b="1" dirty="0">
              <a:solidFill>
                <a:schemeClr val="tx1"/>
              </a:solidFill>
              <a:latin typeface="Arial" panose="020B0604020202020204" pitchFamily="34" charset="0"/>
              <a:cs typeface="Arial" panose="020B0604020202020204" pitchFamily="34" charset="0"/>
            </a:rPr>
            <a:t>Μοριακές</a:t>
          </a:r>
        </a:p>
      </dgm:t>
    </dgm:pt>
    <dgm:pt modelId="{63D606F6-32F0-4EF8-862F-6ED6745C9E5A}" type="parTrans" cxnId="{CB526D21-E859-405E-9AF4-69436BC85413}">
      <dgm:prSet/>
      <dgm:spPr/>
      <dgm:t>
        <a:bodyPr/>
        <a:lstStyle/>
        <a:p>
          <a:endParaRPr lang="el-GR"/>
        </a:p>
      </dgm:t>
    </dgm:pt>
    <dgm:pt modelId="{D5CF22D6-235E-432D-AE9C-34830F3AFFD8}" type="sibTrans" cxnId="{CB526D21-E859-405E-9AF4-69436BC85413}">
      <dgm:prSet/>
      <dgm:spPr/>
      <dgm:t>
        <a:bodyPr/>
        <a:lstStyle/>
        <a:p>
          <a:endParaRPr lang="el-GR"/>
        </a:p>
      </dgm:t>
    </dgm:pt>
    <dgm:pt modelId="{33A37866-F37E-4DF0-A30D-5D294BA7B188}" type="pres">
      <dgm:prSet presAssocID="{A2CB97C2-F159-4EB6-A713-310D4A8776D1}" presName="diagram" presStyleCnt="0">
        <dgm:presLayoutVars>
          <dgm:dir/>
          <dgm:resizeHandles val="exact"/>
        </dgm:presLayoutVars>
      </dgm:prSet>
      <dgm:spPr/>
    </dgm:pt>
    <dgm:pt modelId="{DD77187E-1A39-4C60-85CF-A86F96F7C62B}" type="pres">
      <dgm:prSet presAssocID="{6E4C6F0A-D296-4290-918A-A15DCB89E35E}" presName="arrow" presStyleLbl="node1" presStyleIdx="0" presStyleCnt="2" custScaleX="49158">
        <dgm:presLayoutVars>
          <dgm:bulletEnabled val="1"/>
        </dgm:presLayoutVars>
      </dgm:prSet>
      <dgm:spPr/>
    </dgm:pt>
    <dgm:pt modelId="{8FD5926C-ABFD-4A6F-B1D1-0FE6C8322C40}" type="pres">
      <dgm:prSet presAssocID="{9B0327DB-6D1D-46EF-BC22-BF049472546C}" presName="arrow" presStyleLbl="node1" presStyleIdx="1" presStyleCnt="2" custScaleX="46308">
        <dgm:presLayoutVars>
          <dgm:bulletEnabled val="1"/>
        </dgm:presLayoutVars>
      </dgm:prSet>
      <dgm:spPr/>
    </dgm:pt>
  </dgm:ptLst>
  <dgm:cxnLst>
    <dgm:cxn modelId="{FF891911-B641-4991-9847-4616BF361C3C}" type="presOf" srcId="{6E4C6F0A-D296-4290-918A-A15DCB89E35E}" destId="{DD77187E-1A39-4C60-85CF-A86F96F7C62B}" srcOrd="0" destOrd="0" presId="urn:microsoft.com/office/officeart/2005/8/layout/arrow5"/>
    <dgm:cxn modelId="{CB526D21-E859-405E-9AF4-69436BC85413}" srcId="{A2CB97C2-F159-4EB6-A713-310D4A8776D1}" destId="{9B0327DB-6D1D-46EF-BC22-BF049472546C}" srcOrd="1" destOrd="0" parTransId="{63D606F6-32F0-4EF8-862F-6ED6745C9E5A}" sibTransId="{D5CF22D6-235E-432D-AE9C-34830F3AFFD8}"/>
    <dgm:cxn modelId="{A1A5F278-41B9-4B46-98F6-1EFEA7F21A26}" srcId="{A2CB97C2-F159-4EB6-A713-310D4A8776D1}" destId="{6E4C6F0A-D296-4290-918A-A15DCB89E35E}" srcOrd="0" destOrd="0" parTransId="{29591B6E-C552-455A-B58C-1FBF10361282}" sibTransId="{82D4AAD4-79E3-4C7A-8AE5-D933CCE72422}"/>
    <dgm:cxn modelId="{C9AD1BDB-D091-4C25-B36C-80834427849F}" type="presOf" srcId="{A2CB97C2-F159-4EB6-A713-310D4A8776D1}" destId="{33A37866-F37E-4DF0-A30D-5D294BA7B188}" srcOrd="0" destOrd="0" presId="urn:microsoft.com/office/officeart/2005/8/layout/arrow5"/>
    <dgm:cxn modelId="{3166E1E8-10F6-41CD-9F7B-09B7CBAD2256}" type="presOf" srcId="{9B0327DB-6D1D-46EF-BC22-BF049472546C}" destId="{8FD5926C-ABFD-4A6F-B1D1-0FE6C8322C40}" srcOrd="0" destOrd="0" presId="urn:microsoft.com/office/officeart/2005/8/layout/arrow5"/>
    <dgm:cxn modelId="{8BC5E722-9A69-4E1A-BBDB-A158B2BADC04}" type="presParOf" srcId="{33A37866-F37E-4DF0-A30D-5D294BA7B188}" destId="{DD77187E-1A39-4C60-85CF-A86F96F7C62B}" srcOrd="0" destOrd="0" presId="urn:microsoft.com/office/officeart/2005/8/layout/arrow5"/>
    <dgm:cxn modelId="{3E065230-61FD-49D5-BE74-71B91AC3E491}" type="presParOf" srcId="{33A37866-F37E-4DF0-A30D-5D294BA7B188}" destId="{8FD5926C-ABFD-4A6F-B1D1-0FE6C8322C40}"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7187E-1A39-4C60-85CF-A86F96F7C62B}">
      <dsp:nvSpPr>
        <dsp:cNvPr id="0" name=""/>
        <dsp:cNvSpPr/>
      </dsp:nvSpPr>
      <dsp:spPr>
        <a:xfrm rot="16200000">
          <a:off x="1028564" y="744802"/>
          <a:ext cx="1931448" cy="3929062"/>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tx1"/>
              </a:solidFill>
              <a:latin typeface="Arial" panose="020B0604020202020204" pitchFamily="34" charset="0"/>
              <a:cs typeface="Arial" panose="020B0604020202020204" pitchFamily="34" charset="0"/>
            </a:rPr>
            <a:t>Κλασσικές</a:t>
          </a:r>
        </a:p>
      </dsp:txBody>
      <dsp:txXfrm rot="5400000">
        <a:off x="29758" y="2226471"/>
        <a:ext cx="3591059" cy="965724"/>
      </dsp:txXfrm>
    </dsp:sp>
    <dsp:sp modelId="{8FD5926C-ABFD-4A6F-B1D1-0FE6C8322C40}">
      <dsp:nvSpPr>
        <dsp:cNvPr id="0" name=""/>
        <dsp:cNvSpPr/>
      </dsp:nvSpPr>
      <dsp:spPr>
        <a:xfrm rot="5400000">
          <a:off x="5279964" y="744802"/>
          <a:ext cx="1819470" cy="3929062"/>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tx1"/>
              </a:solidFill>
              <a:latin typeface="Arial" panose="020B0604020202020204" pitchFamily="34" charset="0"/>
              <a:cs typeface="Arial" panose="020B0604020202020204" pitchFamily="34" charset="0"/>
            </a:rPr>
            <a:t>Μοριακές</a:t>
          </a:r>
        </a:p>
      </dsp:txBody>
      <dsp:txXfrm rot="-5400000">
        <a:off x="4543575" y="2254466"/>
        <a:ext cx="3610655" cy="9097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7187E-1A39-4C60-85CF-A86F96F7C62B}">
      <dsp:nvSpPr>
        <dsp:cNvPr id="0" name=""/>
        <dsp:cNvSpPr/>
      </dsp:nvSpPr>
      <dsp:spPr>
        <a:xfrm rot="16200000">
          <a:off x="1028564" y="744802"/>
          <a:ext cx="1931448" cy="3929062"/>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tx1"/>
              </a:solidFill>
              <a:latin typeface="Arial" panose="020B0604020202020204" pitchFamily="34" charset="0"/>
              <a:cs typeface="Arial" panose="020B0604020202020204" pitchFamily="34" charset="0"/>
            </a:rPr>
            <a:t>Κλασσικές</a:t>
          </a:r>
        </a:p>
      </dsp:txBody>
      <dsp:txXfrm rot="5400000">
        <a:off x="29758" y="2226471"/>
        <a:ext cx="3591059" cy="965724"/>
      </dsp:txXfrm>
    </dsp:sp>
    <dsp:sp modelId="{8FD5926C-ABFD-4A6F-B1D1-0FE6C8322C40}">
      <dsp:nvSpPr>
        <dsp:cNvPr id="0" name=""/>
        <dsp:cNvSpPr/>
      </dsp:nvSpPr>
      <dsp:spPr>
        <a:xfrm rot="5400000">
          <a:off x="5279964" y="744802"/>
          <a:ext cx="1819470" cy="3929062"/>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tx1"/>
              </a:solidFill>
              <a:latin typeface="Arial" panose="020B0604020202020204" pitchFamily="34" charset="0"/>
              <a:cs typeface="Arial" panose="020B0604020202020204" pitchFamily="34" charset="0"/>
            </a:rPr>
            <a:t>Μοριακές</a:t>
          </a:r>
        </a:p>
      </dsp:txBody>
      <dsp:txXfrm rot="-5400000">
        <a:off x="4543575" y="2254466"/>
        <a:ext cx="3610655" cy="909735"/>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14C06C-C6D0-40A0-B4A9-98CD38B7441A}" type="datetimeFigureOut">
              <a:rPr lang="el-GR" smtClean="0"/>
              <a:t>31/3/2022</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A3936B-3B10-4A55-AFB2-7A032329B0EC}" type="slidenum">
              <a:rPr lang="el-GR" smtClean="0"/>
              <a:t>‹#›</a:t>
            </a:fld>
            <a:endParaRPr lang="el-GR"/>
          </a:p>
        </p:txBody>
      </p:sp>
    </p:spTree>
    <p:extLst>
      <p:ext uri="{BB962C8B-B14F-4D97-AF65-F5344CB8AC3E}">
        <p14:creationId xmlns:p14="http://schemas.microsoft.com/office/powerpoint/2010/main" val="3514294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83F1C3-4FA3-4491-97F4-43CA9C8BDF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956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41BB-3F21-4C5B-BBE2-D413887031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F66C555A-2320-4DE0-877A-497A46D477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E1EA8C5E-BBB4-4A1F-9757-19BC2FF94CD3}"/>
              </a:ext>
            </a:extLst>
          </p:cNvPr>
          <p:cNvSpPr>
            <a:spLocks noGrp="1"/>
          </p:cNvSpPr>
          <p:nvPr>
            <p:ph type="dt" sz="half" idx="10"/>
          </p:nvPr>
        </p:nvSpPr>
        <p:spPr/>
        <p:txBody>
          <a:bodyPr/>
          <a:lstStyle/>
          <a:p>
            <a:endParaRPr lang="el-GR"/>
          </a:p>
        </p:txBody>
      </p:sp>
      <p:sp>
        <p:nvSpPr>
          <p:cNvPr id="5" name="Footer Placeholder 4">
            <a:extLst>
              <a:ext uri="{FF2B5EF4-FFF2-40B4-BE49-F238E27FC236}">
                <a16:creationId xmlns:a16="http://schemas.microsoft.com/office/drawing/2014/main" id="{0F63BC23-8123-4D06-B1DB-ED517D66A945}"/>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46CBBA2A-557F-4B75-8B99-E000DFE95E86}"/>
              </a:ext>
            </a:extLst>
          </p:cNvPr>
          <p:cNvSpPr>
            <a:spLocks noGrp="1"/>
          </p:cNvSpPr>
          <p:nvPr>
            <p:ph type="sldNum" sz="quarter" idx="12"/>
          </p:nvPr>
        </p:nvSpPr>
        <p:spPr/>
        <p:txBody>
          <a:bodyPr/>
          <a:lstStyle/>
          <a:p>
            <a:fld id="{8F8D95CC-1419-40E8-8763-E1CCCA587602}" type="slidenum">
              <a:rPr lang="el-GR" smtClean="0"/>
              <a:t>‹#›</a:t>
            </a:fld>
            <a:endParaRPr lang="el-GR"/>
          </a:p>
        </p:txBody>
      </p:sp>
    </p:spTree>
    <p:extLst>
      <p:ext uri="{BB962C8B-B14F-4D97-AF65-F5344CB8AC3E}">
        <p14:creationId xmlns:p14="http://schemas.microsoft.com/office/powerpoint/2010/main" val="805110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407EC-DDD8-41DB-AAED-C613FB68AB70}"/>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4EC55E42-52EB-466F-9C2D-C145A15157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40DC82B3-9C56-458F-9D5B-2D537EDAD291}"/>
              </a:ext>
            </a:extLst>
          </p:cNvPr>
          <p:cNvSpPr>
            <a:spLocks noGrp="1"/>
          </p:cNvSpPr>
          <p:nvPr>
            <p:ph type="dt" sz="half" idx="10"/>
          </p:nvPr>
        </p:nvSpPr>
        <p:spPr/>
        <p:txBody>
          <a:bodyPr/>
          <a:lstStyle/>
          <a:p>
            <a:endParaRPr lang="el-GR"/>
          </a:p>
        </p:txBody>
      </p:sp>
      <p:sp>
        <p:nvSpPr>
          <p:cNvPr id="5" name="Footer Placeholder 4">
            <a:extLst>
              <a:ext uri="{FF2B5EF4-FFF2-40B4-BE49-F238E27FC236}">
                <a16:creationId xmlns:a16="http://schemas.microsoft.com/office/drawing/2014/main" id="{7E895F3E-FD97-49AB-960B-688091B13FDC}"/>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5EB408BC-734E-48CD-937D-751E14C17777}"/>
              </a:ext>
            </a:extLst>
          </p:cNvPr>
          <p:cNvSpPr>
            <a:spLocks noGrp="1"/>
          </p:cNvSpPr>
          <p:nvPr>
            <p:ph type="sldNum" sz="quarter" idx="12"/>
          </p:nvPr>
        </p:nvSpPr>
        <p:spPr/>
        <p:txBody>
          <a:bodyPr/>
          <a:lstStyle/>
          <a:p>
            <a:fld id="{8F8D95CC-1419-40E8-8763-E1CCCA587602}" type="slidenum">
              <a:rPr lang="el-GR" smtClean="0"/>
              <a:t>‹#›</a:t>
            </a:fld>
            <a:endParaRPr lang="el-GR"/>
          </a:p>
        </p:txBody>
      </p:sp>
    </p:spTree>
    <p:extLst>
      <p:ext uri="{BB962C8B-B14F-4D97-AF65-F5344CB8AC3E}">
        <p14:creationId xmlns:p14="http://schemas.microsoft.com/office/powerpoint/2010/main" val="3465817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08AE8F-6629-4088-8630-712F810CB67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23D06C45-4722-445A-9C06-0F5C8E0976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7700779C-3BFF-47A6-AF20-33F6965515D6}"/>
              </a:ext>
            </a:extLst>
          </p:cNvPr>
          <p:cNvSpPr>
            <a:spLocks noGrp="1"/>
          </p:cNvSpPr>
          <p:nvPr>
            <p:ph type="dt" sz="half" idx="10"/>
          </p:nvPr>
        </p:nvSpPr>
        <p:spPr/>
        <p:txBody>
          <a:bodyPr/>
          <a:lstStyle/>
          <a:p>
            <a:endParaRPr lang="el-GR"/>
          </a:p>
        </p:txBody>
      </p:sp>
      <p:sp>
        <p:nvSpPr>
          <p:cNvPr id="5" name="Footer Placeholder 4">
            <a:extLst>
              <a:ext uri="{FF2B5EF4-FFF2-40B4-BE49-F238E27FC236}">
                <a16:creationId xmlns:a16="http://schemas.microsoft.com/office/drawing/2014/main" id="{C33C83ED-2358-46B4-804C-089750E675BB}"/>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3811A9CF-3BD2-4939-8419-78FDF92404F8}"/>
              </a:ext>
            </a:extLst>
          </p:cNvPr>
          <p:cNvSpPr>
            <a:spLocks noGrp="1"/>
          </p:cNvSpPr>
          <p:nvPr>
            <p:ph type="sldNum" sz="quarter" idx="12"/>
          </p:nvPr>
        </p:nvSpPr>
        <p:spPr/>
        <p:txBody>
          <a:bodyPr/>
          <a:lstStyle/>
          <a:p>
            <a:fld id="{8F8D95CC-1419-40E8-8763-E1CCCA587602}" type="slidenum">
              <a:rPr lang="el-GR" smtClean="0"/>
              <a:t>‹#›</a:t>
            </a:fld>
            <a:endParaRPr lang="el-GR"/>
          </a:p>
        </p:txBody>
      </p:sp>
    </p:spTree>
    <p:extLst>
      <p:ext uri="{BB962C8B-B14F-4D97-AF65-F5344CB8AC3E}">
        <p14:creationId xmlns:p14="http://schemas.microsoft.com/office/powerpoint/2010/main" val="3782373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65000"/>
              <a:lumOff val="35000"/>
            </a:schemeClr>
          </a:solidFill>
        </p:spPr>
        <p:txBody>
          <a:bodyPr anchor="ctr"/>
          <a:lstStyle>
            <a:lvl1pPr marL="0" indent="0" algn="ctr">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200" y="4517136"/>
            <a:ext cx="6581554" cy="1371600"/>
          </a:xfrm>
        </p:spPr>
        <p:txBody>
          <a:bodyPr>
            <a:normAutofit/>
          </a:bodyPr>
          <a:lstStyle>
            <a:lvl1pPr>
              <a:lnSpc>
                <a:spcPts val="4600"/>
              </a:lnSpc>
              <a:defRPr sz="3600" cap="all"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70832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65000"/>
              <a:lumOff val="35000"/>
            </a:schemeClr>
          </a:solidFill>
        </p:spPr>
        <p:txBody>
          <a:bodyPr anchor="ctr"/>
          <a:lstStyle>
            <a:lvl1pPr marL="0" indent="0" algn="ctr">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200" y="4517136"/>
            <a:ext cx="6581554" cy="1371600"/>
          </a:xfrm>
        </p:spPr>
        <p:txBody>
          <a:bodyPr>
            <a:normAutofit/>
          </a:bodyPr>
          <a:lstStyle>
            <a:lvl1pPr>
              <a:lnSpc>
                <a:spcPts val="4600"/>
              </a:lnSpc>
              <a:defRPr sz="3600" cap="all"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53877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50000"/>
              <a:lumOff val="50000"/>
            </a:schemeClr>
          </a:solidFill>
        </p:spPr>
        <p:txBody>
          <a:bodyPr anchor="ctr"/>
          <a:lstStyle>
            <a:lvl1pPr marL="0" indent="0">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p:txBody>
          <a:bodyPr/>
          <a:lstStyle>
            <a:lvl1pPr>
              <a:defRPr cap="all" baseline="0">
                <a:solidFill>
                  <a:schemeClr val="bg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3429000" y="2240280"/>
            <a:ext cx="4645152" cy="4197096"/>
          </a:xfrm>
          <a:prstGeom prst="rect">
            <a:avLst/>
          </a:prstGeom>
        </p:spPr>
        <p:txBody>
          <a:bodyPr/>
          <a:lstStyle>
            <a:lvl1pPr marL="0" indent="0">
              <a:lnSpc>
                <a:spcPts val="28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7" name="Text Placeholder 6">
            <a:extLst>
              <a:ext uri="{FF2B5EF4-FFF2-40B4-BE49-F238E27FC236}">
                <a16:creationId xmlns:a16="http://schemas.microsoft.com/office/drawing/2014/main" id="{EC1CB8E8-F58A-4B26-B8AA-8977FC608E83}"/>
              </a:ext>
            </a:extLst>
          </p:cNvPr>
          <p:cNvSpPr>
            <a:spLocks noGrp="1"/>
          </p:cNvSpPr>
          <p:nvPr>
            <p:ph type="body" sz="quarter" idx="15" hasCustomPrompt="1"/>
          </p:nvPr>
        </p:nvSpPr>
        <p:spPr>
          <a:xfrm>
            <a:off x="630936" y="4498848"/>
            <a:ext cx="2121408" cy="621792"/>
          </a:xfrm>
          <a:prstGeom prst="rect">
            <a:avLst/>
          </a:prstGeom>
        </p:spPr>
        <p:txBody>
          <a:bodyPr lIns="0"/>
          <a:lstStyle>
            <a:lvl1pPr marL="0" indent="0">
              <a:lnSpc>
                <a:spcPts val="1800"/>
              </a:lnSpc>
              <a:spcBef>
                <a:spcPts val="0"/>
              </a:spcBef>
              <a:buNone/>
              <a:defRPr sz="1200" b="1"/>
            </a:lvl1pPr>
            <a:lvl2pPr marL="457200" indent="0">
              <a:lnSpc>
                <a:spcPts val="1800"/>
              </a:lnSpc>
              <a:spcBef>
                <a:spcPts val="0"/>
              </a:spcBef>
              <a:buNone/>
              <a:defRPr sz="1200" b="1"/>
            </a:lvl2pPr>
            <a:lvl3pPr marL="914400" indent="0">
              <a:lnSpc>
                <a:spcPts val="1800"/>
              </a:lnSpc>
              <a:spcBef>
                <a:spcPts val="0"/>
              </a:spcBef>
              <a:buNone/>
              <a:defRPr sz="1200" b="1"/>
            </a:lvl3pPr>
            <a:lvl4pPr marL="1371600" indent="0">
              <a:lnSpc>
                <a:spcPts val="1800"/>
              </a:lnSpc>
              <a:spcBef>
                <a:spcPts val="0"/>
              </a:spcBef>
              <a:buNone/>
              <a:defRPr sz="1200" b="1"/>
            </a:lvl4pPr>
            <a:lvl5pPr marL="1828800" indent="0">
              <a:lnSpc>
                <a:spcPts val="1800"/>
              </a:lnSpc>
              <a:spcBef>
                <a:spcPts val="0"/>
              </a:spcBef>
              <a:buNone/>
              <a:defRPr sz="1200" b="1"/>
            </a:lvl5pPr>
          </a:lstStyle>
          <a:p>
            <a:pPr lvl="0"/>
            <a:r>
              <a:rPr lang="en-US"/>
              <a:t>Click to text</a:t>
            </a:r>
          </a:p>
        </p:txBody>
      </p:sp>
    </p:spTree>
    <p:extLst>
      <p:ext uri="{BB962C8B-B14F-4D97-AF65-F5344CB8AC3E}">
        <p14:creationId xmlns:p14="http://schemas.microsoft.com/office/powerpoint/2010/main" val="1475734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lette Balance a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b" anchorCtr="0">
            <a:normAutofit/>
          </a:bodyPr>
          <a:lstStyle>
            <a:lvl1pPr>
              <a:lnSpc>
                <a:spcPts val="4000"/>
              </a:lnSpc>
              <a:defRPr sz="3200" cap="all" baseline="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r>
              <a:rPr lang="en-US"/>
              <a:t>Click icon to add picture</a:t>
            </a:r>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r>
              <a:rPr lang="en-US"/>
              <a:t>Click icon to add picture</a:t>
            </a:r>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r>
              <a:rPr lang="en-US"/>
              <a:t>Click icon to add picture</a:t>
            </a:r>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r>
              <a:rPr lang="en-US"/>
              <a:t>Click icon to add picture</a:t>
            </a:r>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r>
              <a:rPr lang="en-US"/>
              <a:t>Click icon to add picture</a:t>
            </a:r>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r>
              <a:rPr lang="en-US"/>
              <a:t>Click icon to add picture</a:t>
            </a:r>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r>
              <a:rPr lang="en-US"/>
              <a:t>Click icon to add picture</a:t>
            </a:r>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r>
              <a:rPr lang="en-US"/>
              <a:t>Click icon to add picture</a:t>
            </a:r>
            <a:endParaRPr lang="en-US" dirty="0"/>
          </a:p>
        </p:txBody>
      </p:sp>
    </p:spTree>
    <p:extLst>
      <p:ext uri="{BB962C8B-B14F-4D97-AF65-F5344CB8AC3E}">
        <p14:creationId xmlns:p14="http://schemas.microsoft.com/office/powerpoint/2010/main" val="38268825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mersive palette Balancing Ac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869985-B973-4011-9FA2-83D7EBB2EA53}"/>
              </a:ext>
            </a:extLst>
          </p:cNvPr>
          <p:cNvSpPr/>
          <p:nvPr userDrawn="1"/>
        </p:nvSpPr>
        <p:spPr>
          <a:xfrm>
            <a:off x="0" y="2400300"/>
            <a:ext cx="4267200" cy="4457700"/>
          </a:xfrm>
          <a:prstGeom prst="rect">
            <a:avLst/>
          </a:prstGeom>
          <a:solidFill>
            <a:srgbClr val="D29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1399032"/>
            <a:ext cx="3619501" cy="877824"/>
          </a:xfrm>
        </p:spPr>
        <p:txBody>
          <a:bodyPr/>
          <a:lstStyle>
            <a:lvl1pPr>
              <a:defRPr cap="all" baseline="0">
                <a:solidFill>
                  <a:schemeClr val="bg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779776"/>
            <a:ext cx="3465576" cy="3255264"/>
          </a:xfrm>
          <a:prstGeom prst="rect">
            <a:avLst/>
          </a:prstGeom>
        </p:spPr>
        <p:txBody>
          <a:bodyPr/>
          <a:lstStyle>
            <a:lvl1pPr marL="0" indent="0">
              <a:lnSpc>
                <a:spcPts val="30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4254500" y="0"/>
            <a:ext cx="7480300" cy="6858000"/>
          </a:xfrm>
          <a:prstGeom prst="rect">
            <a:avLst/>
          </a:prstGeom>
        </p:spPr>
        <p:txBody>
          <a:bodyPr anchor="ctr"/>
          <a:lstStyle>
            <a:lvl1pPr marL="0" indent="0" algn="ctr">
              <a:buNone/>
              <a:defRPr>
                <a:solidFill>
                  <a:schemeClr val="bg1"/>
                </a:solidFill>
              </a:defRPr>
            </a:lvl1pPr>
          </a:lstStyle>
          <a:p>
            <a:r>
              <a:rPr lang="en-US"/>
              <a:t>Click icon to add picture</a:t>
            </a:r>
            <a:endParaRPr lang="en-US" dirty="0"/>
          </a:p>
        </p:txBody>
      </p:sp>
      <p:sp>
        <p:nvSpPr>
          <p:cNvPr id="8" name="Rectangle 7">
            <a:extLst>
              <a:ext uri="{FF2B5EF4-FFF2-40B4-BE49-F238E27FC236}">
                <a16:creationId xmlns:a16="http://schemas.microsoft.com/office/drawing/2014/main" id="{E75D44F0-DADD-4DCC-82EC-FDB3E9878AA9}"/>
              </a:ext>
            </a:extLst>
          </p:cNvPr>
          <p:cNvSpPr/>
          <p:nvPr userDrawn="1"/>
        </p:nvSpPr>
        <p:spPr>
          <a:xfrm>
            <a:off x="11734800" y="4445000"/>
            <a:ext cx="457200" cy="2413000"/>
          </a:xfrm>
          <a:prstGeom prst="rect">
            <a:avLst/>
          </a:prstGeom>
          <a:solidFill>
            <a:srgbClr val="884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8CFE2C9-8B6E-4DDA-A5EA-04581F7629F0}"/>
              </a:ext>
            </a:extLst>
          </p:cNvPr>
          <p:cNvSpPr/>
          <p:nvPr userDrawn="1"/>
        </p:nvSpPr>
        <p:spPr>
          <a:xfrm>
            <a:off x="11734800" y="0"/>
            <a:ext cx="457200" cy="4462272"/>
          </a:xfrm>
          <a:prstGeom prst="rect">
            <a:avLst/>
          </a:prstGeom>
          <a:solidFill>
            <a:srgbClr val="86A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0870125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9" name="Rectangle 8" hidden="1"/>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12" name="Title 1">
            <a:extLst>
              <a:ext uri="{FF2B5EF4-FFF2-40B4-BE49-F238E27FC236}">
                <a16:creationId xmlns:a16="http://schemas.microsoft.com/office/drawing/2014/main" id="{96FEDCD9-19A7-423B-ABE0-DDD032DE8879}"/>
              </a:ext>
            </a:extLst>
          </p:cNvPr>
          <p:cNvSpPr>
            <a:spLocks noGrp="1"/>
          </p:cNvSpPr>
          <p:nvPr>
            <p:ph type="title"/>
          </p:nvPr>
        </p:nvSpPr>
        <p:spPr>
          <a:xfrm>
            <a:off x="457199" y="914400"/>
            <a:ext cx="7467601" cy="1572768"/>
          </a:xfrm>
        </p:spPr>
        <p:txBody>
          <a:bodyPr/>
          <a:lstStyle>
            <a:lvl1pPr>
              <a:lnSpc>
                <a:spcPts val="4600"/>
              </a:lnSpc>
              <a:defRPr/>
            </a:lvl1pPr>
          </a:lstStyle>
          <a:p>
            <a:r>
              <a:rPr lang="en-US"/>
              <a:t>Click to edit Master title style</a:t>
            </a:r>
            <a:endParaRPr lang="en-US" dirty="0"/>
          </a:p>
        </p:txBody>
      </p:sp>
      <p:sp>
        <p:nvSpPr>
          <p:cNvPr id="14" name="Text Placeholder 9">
            <a:extLst>
              <a:ext uri="{FF2B5EF4-FFF2-40B4-BE49-F238E27FC236}">
                <a16:creationId xmlns:a16="http://schemas.microsoft.com/office/drawing/2014/main" id="{EBD7372B-17B4-4062-8BFA-745581B27349}"/>
              </a:ext>
            </a:extLst>
          </p:cNvPr>
          <p:cNvSpPr>
            <a:spLocks noGrp="1"/>
          </p:cNvSpPr>
          <p:nvPr>
            <p:ph type="body" sz="quarter" idx="14" hasCustomPrompt="1"/>
          </p:nvPr>
        </p:nvSpPr>
        <p:spPr>
          <a:xfrm>
            <a:off x="457200" y="2540000"/>
            <a:ext cx="6591300" cy="3403600"/>
          </a:xfrm>
          <a:prstGeom prst="rect">
            <a:avLst/>
          </a:prstGeom>
        </p:spPr>
        <p:txBody>
          <a:bodyPr/>
          <a:lstStyle>
            <a:lvl1pPr marL="342900" indent="-342900">
              <a:lnSpc>
                <a:spcPts val="3000"/>
              </a:lnSpc>
              <a:spcBef>
                <a:spcPts val="0"/>
              </a:spcBef>
              <a:buFont typeface="+mj-lt"/>
              <a:buAutoNum type="arabicPeriod"/>
              <a:defRPr sz="18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3" name="Picture Placeholder 2">
            <a:extLst>
              <a:ext uri="{FF2B5EF4-FFF2-40B4-BE49-F238E27FC236}">
                <a16:creationId xmlns:a16="http://schemas.microsoft.com/office/drawing/2014/main" id="{C09A28F9-9D68-48A2-A1AD-C1C318C0EC8D}"/>
              </a:ext>
            </a:extLst>
          </p:cNvPr>
          <p:cNvSpPr>
            <a:spLocks noGrp="1"/>
          </p:cNvSpPr>
          <p:nvPr>
            <p:ph type="pic" sz="quarter" idx="15"/>
          </p:nvPr>
        </p:nvSpPr>
        <p:spPr>
          <a:xfrm>
            <a:off x="8115300" y="1384300"/>
            <a:ext cx="3410712" cy="4572000"/>
          </a:xfrm>
          <a:prstGeom prst="roundRect">
            <a:avLst>
              <a:gd name="adj" fmla="val 2543"/>
            </a:avLst>
          </a:prstGeom>
        </p:spPr>
        <p:txBody>
          <a:bodyPr anchor="ct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2358078764"/>
      </p:ext>
    </p:extLst>
  </p:cSld>
  <p:clrMapOvr>
    <a:masterClrMapping/>
  </p:clrMapOvr>
  <p:extLst>
    <p:ext uri="{DCECCB84-F9BA-43D5-87BE-67443E8EF086}">
      <p15:sldGuideLst xmlns:p15="http://schemas.microsoft.com/office/powerpoint/2012/main">
        <p15:guide id="1" orient="horz" pos="1032">
          <p15:clr>
            <a:srgbClr val="FBAE40"/>
          </p15:clr>
        </p15:guide>
        <p15:guide id="2" pos="33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40CF7-1D86-4DCF-A827-9D01244A2708}"/>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69FF59ED-D47F-4CB9-B399-7B13041420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180AB35B-F0C5-4C99-A62A-10F1F5A43221}"/>
              </a:ext>
            </a:extLst>
          </p:cNvPr>
          <p:cNvSpPr>
            <a:spLocks noGrp="1"/>
          </p:cNvSpPr>
          <p:nvPr>
            <p:ph type="dt" sz="half" idx="10"/>
          </p:nvPr>
        </p:nvSpPr>
        <p:spPr/>
        <p:txBody>
          <a:bodyPr/>
          <a:lstStyle/>
          <a:p>
            <a:endParaRPr lang="el-GR"/>
          </a:p>
        </p:txBody>
      </p:sp>
      <p:sp>
        <p:nvSpPr>
          <p:cNvPr id="5" name="Footer Placeholder 4">
            <a:extLst>
              <a:ext uri="{FF2B5EF4-FFF2-40B4-BE49-F238E27FC236}">
                <a16:creationId xmlns:a16="http://schemas.microsoft.com/office/drawing/2014/main" id="{D24A2875-0056-4E79-9F3D-F8CBE3F605F4}"/>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6BA2800F-0C06-4A58-810A-155589654B72}"/>
              </a:ext>
            </a:extLst>
          </p:cNvPr>
          <p:cNvSpPr>
            <a:spLocks noGrp="1"/>
          </p:cNvSpPr>
          <p:nvPr>
            <p:ph type="sldNum" sz="quarter" idx="12"/>
          </p:nvPr>
        </p:nvSpPr>
        <p:spPr/>
        <p:txBody>
          <a:bodyPr/>
          <a:lstStyle/>
          <a:p>
            <a:fld id="{8F8D95CC-1419-40E8-8763-E1CCCA587602}" type="slidenum">
              <a:rPr lang="el-GR" smtClean="0"/>
              <a:t>‹#›</a:t>
            </a:fld>
            <a:endParaRPr lang="el-GR"/>
          </a:p>
        </p:txBody>
      </p:sp>
    </p:spTree>
    <p:extLst>
      <p:ext uri="{BB962C8B-B14F-4D97-AF65-F5344CB8AC3E}">
        <p14:creationId xmlns:p14="http://schemas.microsoft.com/office/powerpoint/2010/main" val="1496252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0D74A-E70C-43FF-93C7-8FF0CA1A3C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42747FE4-5C9D-4B97-A2CB-84BCB7E534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CDB4E7-B6F7-4479-BE50-6F298535A15C}"/>
              </a:ext>
            </a:extLst>
          </p:cNvPr>
          <p:cNvSpPr>
            <a:spLocks noGrp="1"/>
          </p:cNvSpPr>
          <p:nvPr>
            <p:ph type="dt" sz="half" idx="10"/>
          </p:nvPr>
        </p:nvSpPr>
        <p:spPr/>
        <p:txBody>
          <a:bodyPr/>
          <a:lstStyle/>
          <a:p>
            <a:endParaRPr lang="el-GR"/>
          </a:p>
        </p:txBody>
      </p:sp>
      <p:sp>
        <p:nvSpPr>
          <p:cNvPr id="5" name="Footer Placeholder 4">
            <a:extLst>
              <a:ext uri="{FF2B5EF4-FFF2-40B4-BE49-F238E27FC236}">
                <a16:creationId xmlns:a16="http://schemas.microsoft.com/office/drawing/2014/main" id="{0413F7BF-3D25-4CC8-818D-6DD3BF5E411B}"/>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09879098-FE7F-421C-84C1-94C9A74DC1FB}"/>
              </a:ext>
            </a:extLst>
          </p:cNvPr>
          <p:cNvSpPr>
            <a:spLocks noGrp="1"/>
          </p:cNvSpPr>
          <p:nvPr>
            <p:ph type="sldNum" sz="quarter" idx="12"/>
          </p:nvPr>
        </p:nvSpPr>
        <p:spPr/>
        <p:txBody>
          <a:bodyPr/>
          <a:lstStyle/>
          <a:p>
            <a:fld id="{8F8D95CC-1419-40E8-8763-E1CCCA587602}" type="slidenum">
              <a:rPr lang="el-GR" smtClean="0"/>
              <a:t>‹#›</a:t>
            </a:fld>
            <a:endParaRPr lang="el-GR"/>
          </a:p>
        </p:txBody>
      </p:sp>
    </p:spTree>
    <p:extLst>
      <p:ext uri="{BB962C8B-B14F-4D97-AF65-F5344CB8AC3E}">
        <p14:creationId xmlns:p14="http://schemas.microsoft.com/office/powerpoint/2010/main" val="1284817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6C0EA-98C2-40C5-94F5-38E6A51672A2}"/>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DA53D11B-C9E9-4F21-B91D-85E131F38F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9CA44E79-CBE9-4D5E-9F07-F91202F10C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5A7A9DB6-C6DF-4828-8C0A-D6B8B7A7F62E}"/>
              </a:ext>
            </a:extLst>
          </p:cNvPr>
          <p:cNvSpPr>
            <a:spLocks noGrp="1"/>
          </p:cNvSpPr>
          <p:nvPr>
            <p:ph type="dt" sz="half" idx="10"/>
          </p:nvPr>
        </p:nvSpPr>
        <p:spPr/>
        <p:txBody>
          <a:bodyPr/>
          <a:lstStyle/>
          <a:p>
            <a:endParaRPr lang="el-GR"/>
          </a:p>
        </p:txBody>
      </p:sp>
      <p:sp>
        <p:nvSpPr>
          <p:cNvPr id="6" name="Footer Placeholder 5">
            <a:extLst>
              <a:ext uri="{FF2B5EF4-FFF2-40B4-BE49-F238E27FC236}">
                <a16:creationId xmlns:a16="http://schemas.microsoft.com/office/drawing/2014/main" id="{E30F839B-291A-4FD1-B9B1-2F9E9B7A23E3}"/>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F89EA52F-A706-49F8-A351-401109023390}"/>
              </a:ext>
            </a:extLst>
          </p:cNvPr>
          <p:cNvSpPr>
            <a:spLocks noGrp="1"/>
          </p:cNvSpPr>
          <p:nvPr>
            <p:ph type="sldNum" sz="quarter" idx="12"/>
          </p:nvPr>
        </p:nvSpPr>
        <p:spPr/>
        <p:txBody>
          <a:bodyPr/>
          <a:lstStyle/>
          <a:p>
            <a:fld id="{8F8D95CC-1419-40E8-8763-E1CCCA587602}" type="slidenum">
              <a:rPr lang="el-GR" smtClean="0"/>
              <a:t>‹#›</a:t>
            </a:fld>
            <a:endParaRPr lang="el-GR"/>
          </a:p>
        </p:txBody>
      </p:sp>
    </p:spTree>
    <p:extLst>
      <p:ext uri="{BB962C8B-B14F-4D97-AF65-F5344CB8AC3E}">
        <p14:creationId xmlns:p14="http://schemas.microsoft.com/office/powerpoint/2010/main" val="3473809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E4491-9910-4964-80F7-6578B9263566}"/>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F49FE8D1-0B9F-4FEE-BBE8-BB44B1D196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E293D6-6DB6-47E2-B14E-F3E8B5AE48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85D159D7-18A0-485E-BDD2-DC5DE141C5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8F5039-C4A1-4F28-AD61-2A5218E45C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915259D6-DBB3-4CE9-94C9-728D6A13AA6C}"/>
              </a:ext>
            </a:extLst>
          </p:cNvPr>
          <p:cNvSpPr>
            <a:spLocks noGrp="1"/>
          </p:cNvSpPr>
          <p:nvPr>
            <p:ph type="dt" sz="half" idx="10"/>
          </p:nvPr>
        </p:nvSpPr>
        <p:spPr/>
        <p:txBody>
          <a:bodyPr/>
          <a:lstStyle/>
          <a:p>
            <a:endParaRPr lang="el-GR"/>
          </a:p>
        </p:txBody>
      </p:sp>
      <p:sp>
        <p:nvSpPr>
          <p:cNvPr id="8" name="Footer Placeholder 7">
            <a:extLst>
              <a:ext uri="{FF2B5EF4-FFF2-40B4-BE49-F238E27FC236}">
                <a16:creationId xmlns:a16="http://schemas.microsoft.com/office/drawing/2014/main" id="{A03B0284-47B6-439A-8B0D-C803EAD555FC}"/>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9BAD0D38-6C96-4023-9F89-AE7F8D49F3C2}"/>
              </a:ext>
            </a:extLst>
          </p:cNvPr>
          <p:cNvSpPr>
            <a:spLocks noGrp="1"/>
          </p:cNvSpPr>
          <p:nvPr>
            <p:ph type="sldNum" sz="quarter" idx="12"/>
          </p:nvPr>
        </p:nvSpPr>
        <p:spPr/>
        <p:txBody>
          <a:bodyPr/>
          <a:lstStyle/>
          <a:p>
            <a:fld id="{8F8D95CC-1419-40E8-8763-E1CCCA587602}" type="slidenum">
              <a:rPr lang="el-GR" smtClean="0"/>
              <a:t>‹#›</a:t>
            </a:fld>
            <a:endParaRPr lang="el-GR"/>
          </a:p>
        </p:txBody>
      </p:sp>
    </p:spTree>
    <p:extLst>
      <p:ext uri="{BB962C8B-B14F-4D97-AF65-F5344CB8AC3E}">
        <p14:creationId xmlns:p14="http://schemas.microsoft.com/office/powerpoint/2010/main" val="2351879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85E18-019B-497C-B62E-074DB1F32D12}"/>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8171B33E-CF0A-403C-BB18-3F4724C84B39}"/>
              </a:ext>
            </a:extLst>
          </p:cNvPr>
          <p:cNvSpPr>
            <a:spLocks noGrp="1"/>
          </p:cNvSpPr>
          <p:nvPr>
            <p:ph type="dt" sz="half" idx="10"/>
          </p:nvPr>
        </p:nvSpPr>
        <p:spPr/>
        <p:txBody>
          <a:bodyPr/>
          <a:lstStyle/>
          <a:p>
            <a:endParaRPr lang="el-GR"/>
          </a:p>
        </p:txBody>
      </p:sp>
      <p:sp>
        <p:nvSpPr>
          <p:cNvPr id="4" name="Footer Placeholder 3">
            <a:extLst>
              <a:ext uri="{FF2B5EF4-FFF2-40B4-BE49-F238E27FC236}">
                <a16:creationId xmlns:a16="http://schemas.microsoft.com/office/drawing/2014/main" id="{4059A41D-3E7E-409F-820A-DD54D5EBDF65}"/>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A947E460-B911-48C1-AC1F-116982C906BE}"/>
              </a:ext>
            </a:extLst>
          </p:cNvPr>
          <p:cNvSpPr>
            <a:spLocks noGrp="1"/>
          </p:cNvSpPr>
          <p:nvPr>
            <p:ph type="sldNum" sz="quarter" idx="12"/>
          </p:nvPr>
        </p:nvSpPr>
        <p:spPr/>
        <p:txBody>
          <a:bodyPr/>
          <a:lstStyle/>
          <a:p>
            <a:fld id="{8F8D95CC-1419-40E8-8763-E1CCCA587602}" type="slidenum">
              <a:rPr lang="el-GR" smtClean="0"/>
              <a:t>‹#›</a:t>
            </a:fld>
            <a:endParaRPr lang="el-GR"/>
          </a:p>
        </p:txBody>
      </p:sp>
    </p:spTree>
    <p:extLst>
      <p:ext uri="{BB962C8B-B14F-4D97-AF65-F5344CB8AC3E}">
        <p14:creationId xmlns:p14="http://schemas.microsoft.com/office/powerpoint/2010/main" val="1731977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78509D-76BA-4D30-86D9-0899071E01E2}"/>
              </a:ext>
            </a:extLst>
          </p:cNvPr>
          <p:cNvSpPr>
            <a:spLocks noGrp="1"/>
          </p:cNvSpPr>
          <p:nvPr>
            <p:ph type="dt" sz="half" idx="10"/>
          </p:nvPr>
        </p:nvSpPr>
        <p:spPr/>
        <p:txBody>
          <a:bodyPr/>
          <a:lstStyle/>
          <a:p>
            <a:endParaRPr lang="el-GR"/>
          </a:p>
        </p:txBody>
      </p:sp>
      <p:sp>
        <p:nvSpPr>
          <p:cNvPr id="3" name="Footer Placeholder 2">
            <a:extLst>
              <a:ext uri="{FF2B5EF4-FFF2-40B4-BE49-F238E27FC236}">
                <a16:creationId xmlns:a16="http://schemas.microsoft.com/office/drawing/2014/main" id="{2FD0105D-DC0F-4B69-A2AC-96F8C48476FD}"/>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FB2F1E95-3BC3-4EC1-BFF5-24D88F77E32D}"/>
              </a:ext>
            </a:extLst>
          </p:cNvPr>
          <p:cNvSpPr>
            <a:spLocks noGrp="1"/>
          </p:cNvSpPr>
          <p:nvPr>
            <p:ph type="sldNum" sz="quarter" idx="12"/>
          </p:nvPr>
        </p:nvSpPr>
        <p:spPr/>
        <p:txBody>
          <a:bodyPr/>
          <a:lstStyle/>
          <a:p>
            <a:fld id="{8F8D95CC-1419-40E8-8763-E1CCCA587602}" type="slidenum">
              <a:rPr lang="el-GR" smtClean="0"/>
              <a:t>‹#›</a:t>
            </a:fld>
            <a:endParaRPr lang="el-GR"/>
          </a:p>
        </p:txBody>
      </p:sp>
    </p:spTree>
    <p:extLst>
      <p:ext uri="{BB962C8B-B14F-4D97-AF65-F5344CB8AC3E}">
        <p14:creationId xmlns:p14="http://schemas.microsoft.com/office/powerpoint/2010/main" val="1896448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DD40B-204E-427A-B3AA-180015387D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4A8AF15C-7C97-46AA-868F-7856D54F82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8C7E0FE0-8585-4421-B336-3B8F5D25A0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F9839A-6946-42C4-9784-F8C88A752EA3}"/>
              </a:ext>
            </a:extLst>
          </p:cNvPr>
          <p:cNvSpPr>
            <a:spLocks noGrp="1"/>
          </p:cNvSpPr>
          <p:nvPr>
            <p:ph type="dt" sz="half" idx="10"/>
          </p:nvPr>
        </p:nvSpPr>
        <p:spPr/>
        <p:txBody>
          <a:bodyPr/>
          <a:lstStyle/>
          <a:p>
            <a:endParaRPr lang="el-GR"/>
          </a:p>
        </p:txBody>
      </p:sp>
      <p:sp>
        <p:nvSpPr>
          <p:cNvPr id="6" name="Footer Placeholder 5">
            <a:extLst>
              <a:ext uri="{FF2B5EF4-FFF2-40B4-BE49-F238E27FC236}">
                <a16:creationId xmlns:a16="http://schemas.microsoft.com/office/drawing/2014/main" id="{A3133708-0F9C-4C6E-B853-7B8BF1CD8784}"/>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4442C490-EE80-40D4-8288-45B695C6B5C4}"/>
              </a:ext>
            </a:extLst>
          </p:cNvPr>
          <p:cNvSpPr>
            <a:spLocks noGrp="1"/>
          </p:cNvSpPr>
          <p:nvPr>
            <p:ph type="sldNum" sz="quarter" idx="12"/>
          </p:nvPr>
        </p:nvSpPr>
        <p:spPr/>
        <p:txBody>
          <a:bodyPr/>
          <a:lstStyle/>
          <a:p>
            <a:fld id="{8F8D95CC-1419-40E8-8763-E1CCCA587602}" type="slidenum">
              <a:rPr lang="el-GR" smtClean="0"/>
              <a:t>‹#›</a:t>
            </a:fld>
            <a:endParaRPr lang="el-GR"/>
          </a:p>
        </p:txBody>
      </p:sp>
    </p:spTree>
    <p:extLst>
      <p:ext uri="{BB962C8B-B14F-4D97-AF65-F5344CB8AC3E}">
        <p14:creationId xmlns:p14="http://schemas.microsoft.com/office/powerpoint/2010/main" val="233074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667ED-91DD-4BEA-83FE-F909CBA8CD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BDB7FCDD-2E64-43F6-A125-0FFE0AC73B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60A08381-0FBC-4357-8385-6AF4DC55A9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4B106F-B268-421F-BB96-47AB3D07F360}"/>
              </a:ext>
            </a:extLst>
          </p:cNvPr>
          <p:cNvSpPr>
            <a:spLocks noGrp="1"/>
          </p:cNvSpPr>
          <p:nvPr>
            <p:ph type="dt" sz="half" idx="10"/>
          </p:nvPr>
        </p:nvSpPr>
        <p:spPr/>
        <p:txBody>
          <a:bodyPr/>
          <a:lstStyle/>
          <a:p>
            <a:endParaRPr lang="el-GR"/>
          </a:p>
        </p:txBody>
      </p:sp>
      <p:sp>
        <p:nvSpPr>
          <p:cNvPr id="6" name="Footer Placeholder 5">
            <a:extLst>
              <a:ext uri="{FF2B5EF4-FFF2-40B4-BE49-F238E27FC236}">
                <a16:creationId xmlns:a16="http://schemas.microsoft.com/office/drawing/2014/main" id="{5AF0612B-D2CF-464E-9ED1-62C9ECE86823}"/>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6F71AF34-FE51-4C4C-A95C-7443A975CAE1}"/>
              </a:ext>
            </a:extLst>
          </p:cNvPr>
          <p:cNvSpPr>
            <a:spLocks noGrp="1"/>
          </p:cNvSpPr>
          <p:nvPr>
            <p:ph type="sldNum" sz="quarter" idx="12"/>
          </p:nvPr>
        </p:nvSpPr>
        <p:spPr/>
        <p:txBody>
          <a:bodyPr/>
          <a:lstStyle/>
          <a:p>
            <a:fld id="{8F8D95CC-1419-40E8-8763-E1CCCA587602}" type="slidenum">
              <a:rPr lang="el-GR" smtClean="0"/>
              <a:t>‹#›</a:t>
            </a:fld>
            <a:endParaRPr lang="el-GR"/>
          </a:p>
        </p:txBody>
      </p:sp>
    </p:spTree>
    <p:extLst>
      <p:ext uri="{BB962C8B-B14F-4D97-AF65-F5344CB8AC3E}">
        <p14:creationId xmlns:p14="http://schemas.microsoft.com/office/powerpoint/2010/main" val="1268077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C76C66-9150-4238-A04F-629418230B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BED355E3-230A-42A4-A5B1-81554EBE1A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E595104E-8BF0-47EB-BA00-A7F31C36C8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l-GR"/>
          </a:p>
        </p:txBody>
      </p:sp>
      <p:sp>
        <p:nvSpPr>
          <p:cNvPr id="5" name="Footer Placeholder 4">
            <a:extLst>
              <a:ext uri="{FF2B5EF4-FFF2-40B4-BE49-F238E27FC236}">
                <a16:creationId xmlns:a16="http://schemas.microsoft.com/office/drawing/2014/main" id="{05FF32EF-BDEC-48FD-8E16-99BFA2AA8A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D48F82B6-6525-46C9-ADDA-37EBF16B05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8D95CC-1419-40E8-8763-E1CCCA587602}" type="slidenum">
              <a:rPr lang="el-GR" smtClean="0"/>
              <a:t>‹#›</a:t>
            </a:fld>
            <a:endParaRPr lang="el-GR"/>
          </a:p>
        </p:txBody>
      </p:sp>
    </p:spTree>
    <p:extLst>
      <p:ext uri="{BB962C8B-B14F-4D97-AF65-F5344CB8AC3E}">
        <p14:creationId xmlns:p14="http://schemas.microsoft.com/office/powerpoint/2010/main" val="14828096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209418116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hf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p15:clr>
            <a:srgbClr val="F26B43"/>
          </p15:clr>
        </p15:guide>
        <p15:guide id="2" pos="2568">
          <p15:clr>
            <a:srgbClr val="F26B43"/>
          </p15:clr>
        </p15:guide>
        <p15:guide id="3" pos="288">
          <p15:clr>
            <a:srgbClr val="5ACBF0"/>
          </p15:clr>
        </p15:guide>
        <p15:guide id="4" pos="7392">
          <p15:clr>
            <a:srgbClr val="5ACBF0"/>
          </p15:clr>
        </p15:guide>
        <p15:guide id="5" orient="horz" pos="576">
          <p15:clr>
            <a:srgbClr val="5ACBF0"/>
          </p15:clr>
        </p15:guide>
        <p15:guide id="6" orient="horz" pos="3744">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7.xml"/><Relationship Id="rId1" Type="http://schemas.openxmlformats.org/officeDocument/2006/relationships/video" Target="https://www.youtube.com/embed/-EqwWACfYXI?feature=oembed"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bstract image of curvy lines">
            <a:extLst>
              <a:ext uri="{FF2B5EF4-FFF2-40B4-BE49-F238E27FC236}">
                <a16:creationId xmlns:a16="http://schemas.microsoft.com/office/drawing/2014/main" id="{81F59575-96AE-45B0-B1FB-3CFC139E9D12}"/>
              </a:ext>
            </a:extLst>
          </p:cNvPr>
          <p:cNvPicPr>
            <a:picLocks noGrp="1" noChangeAspect="1"/>
          </p:cNvPicPr>
          <p:nvPr>
            <p:ph type="pic" sz="quarter" idx="13"/>
          </p:nvPr>
        </p:nvPicPr>
        <p:blipFill>
          <a:blip r:embed="rId3"/>
          <a:srcRect/>
          <a:stretch/>
        </p:blipFill>
        <p:spPr>
          <a:xfrm>
            <a:off x="225" y="0"/>
            <a:ext cx="12191550" cy="6857999"/>
          </a:xfrm>
        </p:spPr>
      </p:pic>
      <p:sp>
        <p:nvSpPr>
          <p:cNvPr id="4" name="Title 3">
            <a:extLst>
              <a:ext uri="{FF2B5EF4-FFF2-40B4-BE49-F238E27FC236}">
                <a16:creationId xmlns:a16="http://schemas.microsoft.com/office/drawing/2014/main" id="{08347D8D-E852-43D5-858E-2D01BE57FA93}"/>
              </a:ext>
            </a:extLst>
          </p:cNvPr>
          <p:cNvSpPr>
            <a:spLocks noGrp="1"/>
          </p:cNvSpPr>
          <p:nvPr>
            <p:ph type="title"/>
          </p:nvPr>
        </p:nvSpPr>
        <p:spPr>
          <a:xfrm>
            <a:off x="37919" y="36339"/>
            <a:ext cx="6581554" cy="2076546"/>
          </a:xfrm>
        </p:spPr>
        <p:txBody>
          <a:bodyPr anchor="t" anchorCtr="0">
            <a:normAutofit fontScale="90000"/>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l-GR" dirty="0">
                <a:latin typeface="Arial" panose="020B0604020202020204" pitchFamily="34" charset="0"/>
                <a:cs typeface="Arial" panose="020B0604020202020204" pitchFamily="34" charset="0"/>
              </a:rPr>
              <a:t>Επιδημιολογια τροφιμογενων νοσηματων</a:t>
            </a:r>
            <a:br>
              <a:rPr lang="el-GR" dirty="0">
                <a:latin typeface="Arial" panose="020B0604020202020204" pitchFamily="34" charset="0"/>
                <a:cs typeface="Arial" panose="020B0604020202020204" pitchFamily="34" charset="0"/>
              </a:rPr>
            </a:br>
            <a:r>
              <a:rPr lang="el-GR" dirty="0">
                <a:latin typeface="Arial" panose="020B0604020202020204" pitchFamily="34" charset="0"/>
                <a:cs typeface="Arial" panose="020B0604020202020204" pitchFamily="34" charset="0"/>
              </a:rPr>
              <a:t>Διαλεξη 8</a:t>
            </a:r>
            <a:r>
              <a:rPr lang="el-GR" baseline="30000" dirty="0">
                <a:latin typeface="Arial" panose="020B0604020202020204" pitchFamily="34" charset="0"/>
                <a:cs typeface="Arial" panose="020B0604020202020204" pitchFamily="34" charset="0"/>
              </a:rPr>
              <a:t>η</a:t>
            </a:r>
            <a:r>
              <a:rPr lang="el-GR" dirty="0">
                <a:latin typeface="Arial" panose="020B0604020202020204" pitchFamily="34" charset="0"/>
                <a:cs typeface="Arial" panose="020B0604020202020204" pitchFamily="34" charset="0"/>
              </a:rPr>
              <a:t> </a:t>
            </a:r>
            <a:br>
              <a:rPr lang="el-GR" dirty="0">
                <a:latin typeface="Arial" panose="020B0604020202020204" pitchFamily="34" charset="0"/>
                <a:cs typeface="Arial" panose="020B0604020202020204" pitchFamily="34" charset="0"/>
              </a:rPr>
            </a:br>
            <a:br>
              <a:rPr lang="el-GR" dirty="0">
                <a:latin typeface="Arial" panose="020B0604020202020204" pitchFamily="34" charset="0"/>
                <a:cs typeface="Arial" panose="020B0604020202020204" pitchFamily="34" charset="0"/>
              </a:rPr>
            </a:br>
            <a:br>
              <a:rPr lang="el-GR" dirty="0"/>
            </a:br>
            <a:br>
              <a:rPr kumimoji="0" lang="el-GR"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lang="en-US" dirty="0"/>
          </a:p>
        </p:txBody>
      </p:sp>
      <p:sp>
        <p:nvSpPr>
          <p:cNvPr id="7" name="TextBox 6">
            <a:extLst>
              <a:ext uri="{FF2B5EF4-FFF2-40B4-BE49-F238E27FC236}">
                <a16:creationId xmlns:a16="http://schemas.microsoft.com/office/drawing/2014/main" id="{3567E7E6-95B1-4DCC-B52F-012DD377DDD0}"/>
              </a:ext>
            </a:extLst>
          </p:cNvPr>
          <p:cNvSpPr txBox="1"/>
          <p:nvPr/>
        </p:nvSpPr>
        <p:spPr>
          <a:xfrm>
            <a:off x="3009900" y="5581091"/>
            <a:ext cx="61722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Παλαιογεώργου Αναστασία-Μαρίνα</a:t>
            </a:r>
            <a:br>
              <a:rPr kumimoji="0" lang="el-G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M.Sc., Ph.D.</a:t>
            </a:r>
            <a:br>
              <a:rPr kumimoji="0" lang="el-G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l-G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Πανεπιστημιακή υπότροφος</a:t>
            </a:r>
          </a:p>
        </p:txBody>
      </p:sp>
      <p:pic>
        <p:nvPicPr>
          <p:cNvPr id="9" name="Εικόνα 3">
            <a:extLst>
              <a:ext uri="{FF2B5EF4-FFF2-40B4-BE49-F238E27FC236}">
                <a16:creationId xmlns:a16="http://schemas.microsoft.com/office/drawing/2014/main" id="{FCF64627-8501-4923-B738-64B8318CC955}"/>
              </a:ext>
            </a:extLst>
          </p:cNvPr>
          <p:cNvPicPr>
            <a:picLocks noChangeAspect="1"/>
          </p:cNvPicPr>
          <p:nvPr/>
        </p:nvPicPr>
        <p:blipFill>
          <a:blip r:embed="rId4"/>
          <a:stretch>
            <a:fillRect/>
          </a:stretch>
        </p:blipFill>
        <p:spPr>
          <a:xfrm>
            <a:off x="9629191" y="210083"/>
            <a:ext cx="2380084" cy="12921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58315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B2C2DA-31FF-4520-883E-9EA3DCA0324F}"/>
              </a:ext>
            </a:extLst>
          </p:cNvPr>
          <p:cNvSpPr>
            <a:spLocks noGrp="1"/>
          </p:cNvSpPr>
          <p:nvPr>
            <p:ph type="body" sz="quarter" idx="14"/>
          </p:nvPr>
        </p:nvSpPr>
        <p:spPr>
          <a:xfrm>
            <a:off x="-1" y="3809585"/>
            <a:ext cx="4234649" cy="1037622"/>
          </a:xfrm>
        </p:spPr>
        <p:txBody>
          <a:bodyPr/>
          <a:lstStyle/>
          <a:p>
            <a:pPr algn="just"/>
            <a:r>
              <a:rPr lang="el-GR" b="1" dirty="0">
                <a:latin typeface="Arial" panose="020B0604020202020204" pitchFamily="34" charset="0"/>
                <a:cs typeface="Arial" panose="020B0604020202020204" pitchFamily="34" charset="0"/>
              </a:rPr>
              <a:t>Δοκιμές ανοσολογικής συγκόλλησης (</a:t>
            </a:r>
            <a:r>
              <a:rPr lang="en-US" b="1" dirty="0">
                <a:latin typeface="Arial" panose="020B0604020202020204" pitchFamily="34" charset="0"/>
                <a:cs typeface="Arial" panose="020B0604020202020204" pitchFamily="34" charset="0"/>
              </a:rPr>
              <a:t>immunological agglutination tests)</a:t>
            </a:r>
            <a:endParaRPr lang="el-GR"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763708A-A137-4AEC-9BAD-9AF2C6C8F79A}"/>
              </a:ext>
            </a:extLst>
          </p:cNvPr>
          <p:cNvSpPr txBox="1"/>
          <p:nvPr/>
        </p:nvSpPr>
        <p:spPr>
          <a:xfrm>
            <a:off x="4375213" y="2831638"/>
            <a:ext cx="7164281" cy="3365024"/>
          </a:xfrm>
          <a:prstGeom prst="rect">
            <a:avLst/>
          </a:prstGeom>
          <a:noFill/>
        </p:spPr>
        <p:txBody>
          <a:bodyPr wrap="square">
            <a:spAutoFit/>
          </a:bodyPr>
          <a:lstStyle/>
          <a:p>
            <a:pPr algn="just">
              <a:lnSpc>
                <a:spcPct val="150000"/>
              </a:lnSpc>
            </a:pPr>
            <a:r>
              <a:rPr lang="el-GR" dirty="0">
                <a:latin typeface="Arial" panose="020B0604020202020204" pitchFamily="34" charset="0"/>
                <a:cs typeface="Arial" panose="020B0604020202020204" pitchFamily="34" charset="0"/>
              </a:rPr>
              <a:t>Βασίζονται σε εξειδικευμένες αντιδράσεις αντιγόνου (antigen) και αντισώματος (antibody) κατά την αλληλεπίδραση του μικροοργανισμού (αντιγόνο) με αντιορό (antiserum), ο οποίος περιέχει σωματίδια επικαλυμμένα με αντισώματα του μικροοργανισμού-στόχου. Η αλληλεπίδραση αυτή οδηγεί στη δημιουργία ορατών συσσωματωμάτων (θετική αντίδραση) τα οποία επιτρέπουν την επιβεβαίωση της παρουσίας και την ταυτοποίηση του συγκεκριμένου υπό εξέταση παθογόνου μικροοργανισμού.</a:t>
            </a:r>
          </a:p>
        </p:txBody>
      </p:sp>
      <p:pic>
        <p:nvPicPr>
          <p:cNvPr id="5" name="Picture 4">
            <a:extLst>
              <a:ext uri="{FF2B5EF4-FFF2-40B4-BE49-F238E27FC236}">
                <a16:creationId xmlns:a16="http://schemas.microsoft.com/office/drawing/2014/main" id="{11CF5AD2-6897-46BD-8298-9503ABECE92F}"/>
              </a:ext>
            </a:extLst>
          </p:cNvPr>
          <p:cNvPicPr>
            <a:picLocks noChangeAspect="1"/>
          </p:cNvPicPr>
          <p:nvPr/>
        </p:nvPicPr>
        <p:blipFill rotWithShape="1">
          <a:blip r:embed="rId2"/>
          <a:srcRect l="19296" t="36765" r="21141" b="10938"/>
          <a:stretch/>
        </p:blipFill>
        <p:spPr>
          <a:xfrm>
            <a:off x="0" y="0"/>
            <a:ext cx="11736279" cy="2396971"/>
          </a:xfrm>
          <a:prstGeom prst="rect">
            <a:avLst/>
          </a:prstGeom>
        </p:spPr>
      </p:pic>
    </p:spTree>
    <p:extLst>
      <p:ext uri="{BB962C8B-B14F-4D97-AF65-F5344CB8AC3E}">
        <p14:creationId xmlns:p14="http://schemas.microsoft.com/office/powerpoint/2010/main" val="1041980989"/>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B2C2DA-31FF-4520-883E-9EA3DCA0324F}"/>
              </a:ext>
            </a:extLst>
          </p:cNvPr>
          <p:cNvSpPr>
            <a:spLocks noGrp="1"/>
          </p:cNvSpPr>
          <p:nvPr>
            <p:ph type="body" sz="quarter" idx="14"/>
          </p:nvPr>
        </p:nvSpPr>
        <p:spPr>
          <a:xfrm>
            <a:off x="-1" y="3809585"/>
            <a:ext cx="4234649" cy="1037622"/>
          </a:xfrm>
        </p:spPr>
        <p:txBody>
          <a:bodyPr/>
          <a:lstStyle/>
          <a:p>
            <a:pPr algn="just"/>
            <a:r>
              <a:rPr lang="el-GR" b="1" dirty="0">
                <a:latin typeface="Arial" panose="020B0604020202020204" pitchFamily="34" charset="0"/>
                <a:cs typeface="Arial" panose="020B0604020202020204" pitchFamily="34" charset="0"/>
              </a:rPr>
              <a:t>Δοκιμές ευαισθησίας στα αντιβιοτικά (</a:t>
            </a:r>
            <a:r>
              <a:rPr lang="en-US" b="1" dirty="0">
                <a:latin typeface="Arial" panose="020B0604020202020204" pitchFamily="34" charset="0"/>
                <a:cs typeface="Arial" panose="020B0604020202020204" pitchFamily="34" charset="0"/>
              </a:rPr>
              <a:t>antibiotic susceptibility testing· AST </a:t>
            </a:r>
            <a:r>
              <a:rPr lang="el-GR" b="1" dirty="0">
                <a:latin typeface="Arial" panose="020B0604020202020204" pitchFamily="34" charset="0"/>
                <a:cs typeface="Arial" panose="020B0604020202020204" pitchFamily="34" charset="0"/>
              </a:rPr>
              <a:t>ή αντιβιογράμματα)</a:t>
            </a:r>
          </a:p>
        </p:txBody>
      </p:sp>
      <p:sp>
        <p:nvSpPr>
          <p:cNvPr id="6" name="TextBox 5">
            <a:extLst>
              <a:ext uri="{FF2B5EF4-FFF2-40B4-BE49-F238E27FC236}">
                <a16:creationId xmlns:a16="http://schemas.microsoft.com/office/drawing/2014/main" id="{A68B6BE6-DD54-4B5B-B009-77AB64FBCD67}"/>
              </a:ext>
            </a:extLst>
          </p:cNvPr>
          <p:cNvSpPr txBox="1"/>
          <p:nvPr/>
        </p:nvSpPr>
        <p:spPr>
          <a:xfrm>
            <a:off x="4286437" y="2246481"/>
            <a:ext cx="7341834" cy="4611519"/>
          </a:xfrm>
          <a:prstGeom prst="rect">
            <a:avLst/>
          </a:prstGeom>
          <a:noFill/>
        </p:spPr>
        <p:txBody>
          <a:bodyPr wrap="square">
            <a:spAutoFit/>
          </a:bodyPr>
          <a:lstStyle/>
          <a:p>
            <a:pPr algn="just">
              <a:lnSpc>
                <a:spcPct val="150000"/>
              </a:lnSpc>
            </a:pPr>
            <a:r>
              <a:rPr lang="el-GR" dirty="0">
                <a:latin typeface="Arial" panose="020B0604020202020204" pitchFamily="34" charset="0"/>
                <a:cs typeface="Arial" panose="020B0604020202020204" pitchFamily="34" charset="0"/>
              </a:rPr>
              <a:t>Χρησιμοποιούνται για τον προσδιορισμό της ευαισθησίας ή -αντίστροφα- της αντοχής μικροβιακών στελεχών των διαφόρων μικροοργανισμών σε αντιμικροβιακές-αντιβιοτικές ουσίες που χρησιμοποιούνται για την καταπολέμηση των εν λόγω μικροοργανισμών. Οι συγκεκριμένες δοκιμές βασίζονται αντίστοιχα στην εμφάνιση ή μη ζωνών αναστολής αύξησης (growth inhibition zones), είτε: 1) κατά την εφαρμογή της μεθόδου διάχυσης δίσκων των αντιβιοτικών σε άγαρ (agar disk diffusion), 2) κατά τη χρήση έτοιμων ταινιών με βαθμιδωτή συγκέντρωση του αντιμικροβιακού παράγοντα για την εύρεση της ελάχιστης ανασταλτικής συγκέντρωσης (minimum inhibitory concentration· MIC).</a:t>
            </a:r>
          </a:p>
        </p:txBody>
      </p:sp>
      <p:pic>
        <p:nvPicPr>
          <p:cNvPr id="8" name="Picture 7">
            <a:extLst>
              <a:ext uri="{FF2B5EF4-FFF2-40B4-BE49-F238E27FC236}">
                <a16:creationId xmlns:a16="http://schemas.microsoft.com/office/drawing/2014/main" id="{001B025A-0B63-455B-8507-96C4A5CA6847}"/>
              </a:ext>
            </a:extLst>
          </p:cNvPr>
          <p:cNvPicPr>
            <a:picLocks noChangeAspect="1"/>
          </p:cNvPicPr>
          <p:nvPr/>
        </p:nvPicPr>
        <p:blipFill rotWithShape="1">
          <a:blip r:embed="rId2"/>
          <a:srcRect l="25485" t="20065" r="26456" b="22201"/>
          <a:stretch/>
        </p:blipFill>
        <p:spPr>
          <a:xfrm>
            <a:off x="1" y="0"/>
            <a:ext cx="7102136" cy="2388093"/>
          </a:xfrm>
          <a:prstGeom prst="rect">
            <a:avLst/>
          </a:prstGeom>
        </p:spPr>
      </p:pic>
      <p:pic>
        <p:nvPicPr>
          <p:cNvPr id="10" name="Picture 9">
            <a:extLst>
              <a:ext uri="{FF2B5EF4-FFF2-40B4-BE49-F238E27FC236}">
                <a16:creationId xmlns:a16="http://schemas.microsoft.com/office/drawing/2014/main" id="{FC85EC86-5757-4D88-AAE9-3FAA60CF52C6}"/>
              </a:ext>
            </a:extLst>
          </p:cNvPr>
          <p:cNvPicPr>
            <a:picLocks noChangeAspect="1"/>
          </p:cNvPicPr>
          <p:nvPr/>
        </p:nvPicPr>
        <p:blipFill rotWithShape="1">
          <a:blip r:embed="rId3"/>
          <a:srcRect l="50000" t="23559" r="24490" b="44451"/>
          <a:stretch/>
        </p:blipFill>
        <p:spPr>
          <a:xfrm>
            <a:off x="7102137" y="0"/>
            <a:ext cx="4625266" cy="2388093"/>
          </a:xfrm>
          <a:prstGeom prst="rect">
            <a:avLst/>
          </a:prstGeom>
        </p:spPr>
      </p:pic>
    </p:spTree>
    <p:extLst>
      <p:ext uri="{BB962C8B-B14F-4D97-AF65-F5344CB8AC3E}">
        <p14:creationId xmlns:p14="http://schemas.microsoft.com/office/powerpoint/2010/main" val="304574183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6086DD9-867A-4D8B-937E-E8680789066E}"/>
              </a:ext>
            </a:extLst>
          </p:cNvPr>
          <p:cNvSpPr txBox="1"/>
          <p:nvPr/>
        </p:nvSpPr>
        <p:spPr>
          <a:xfrm>
            <a:off x="632533" y="1897108"/>
            <a:ext cx="9834239" cy="2534027"/>
          </a:xfrm>
          <a:prstGeom prst="rect">
            <a:avLst/>
          </a:prstGeom>
          <a:noFill/>
        </p:spPr>
        <p:txBody>
          <a:bodyPr wrap="square">
            <a:spAutoFit/>
          </a:bodyPr>
          <a:lstStyle/>
          <a:p>
            <a:pPr algn="just">
              <a:lnSpc>
                <a:spcPct val="150000"/>
              </a:lnSpc>
            </a:pPr>
            <a:r>
              <a:rPr lang="el-GR" dirty="0">
                <a:latin typeface="Arial" panose="020B0604020202020204" pitchFamily="34" charset="0"/>
                <a:cs typeface="Arial" panose="020B0604020202020204" pitchFamily="34" charset="0"/>
              </a:rPr>
              <a:t>Τα αντιβιοτικά δρουν με έναν από τους παρακάτω μηχανισμούς στο μικροβιακό κύτταρο: </a:t>
            </a: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Αναστέλλουν τη σύνθεση του κυτταρικού τοιχώματος </a:t>
            </a: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Αναστέλλουν την πρωτεϊνοσύνθεση </a:t>
            </a: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Αναστέλλουν τη σύνθεση του DNA </a:t>
            </a: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Παρεμποδίζουν μεταβολικές οδούς του κυττάρου </a:t>
            </a: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Επιδρούν στην ακεραιότητα της κυτταρικής μεμβράνης</a:t>
            </a:r>
          </a:p>
        </p:txBody>
      </p:sp>
    </p:spTree>
    <p:extLst>
      <p:ext uri="{BB962C8B-B14F-4D97-AF65-F5344CB8AC3E}">
        <p14:creationId xmlns:p14="http://schemas.microsoft.com/office/powerpoint/2010/main" val="3911625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C09D36E-45D1-461D-A606-61BF7F840B02}"/>
              </a:ext>
            </a:extLst>
          </p:cNvPr>
          <p:cNvSpPr txBox="1"/>
          <p:nvPr/>
        </p:nvSpPr>
        <p:spPr>
          <a:xfrm>
            <a:off x="428348" y="450087"/>
            <a:ext cx="4205796" cy="369332"/>
          </a:xfrm>
          <a:prstGeom prst="rect">
            <a:avLst/>
          </a:prstGeom>
          <a:noFill/>
        </p:spPr>
        <p:txBody>
          <a:bodyPr wrap="square">
            <a:spAutoFit/>
          </a:bodyPr>
          <a:lstStyle/>
          <a:p>
            <a:r>
              <a:rPr lang="el-GR" u="sng" dirty="0">
                <a:latin typeface="Arial" panose="020B0604020202020204" pitchFamily="34" charset="0"/>
                <a:cs typeface="Arial" panose="020B0604020202020204" pitchFamily="34" charset="0"/>
              </a:rPr>
              <a:t>Μοριακές μέθοδοι ταυτοποίησης</a:t>
            </a:r>
          </a:p>
        </p:txBody>
      </p:sp>
      <p:sp>
        <p:nvSpPr>
          <p:cNvPr id="8" name="TextBox 7">
            <a:extLst>
              <a:ext uri="{FF2B5EF4-FFF2-40B4-BE49-F238E27FC236}">
                <a16:creationId xmlns:a16="http://schemas.microsoft.com/office/drawing/2014/main" id="{EB64B671-A5F8-4D28-B57F-5A31B3D378BD}"/>
              </a:ext>
            </a:extLst>
          </p:cNvPr>
          <p:cNvSpPr txBox="1"/>
          <p:nvPr/>
        </p:nvSpPr>
        <p:spPr>
          <a:xfrm>
            <a:off x="428348" y="819419"/>
            <a:ext cx="6877974" cy="5026954"/>
          </a:xfrm>
          <a:prstGeom prst="rect">
            <a:avLst/>
          </a:prstGeom>
          <a:noFill/>
        </p:spPr>
        <p:txBody>
          <a:bodyPr wrap="square">
            <a:spAutoFit/>
          </a:bodyPr>
          <a:lstStyle/>
          <a:p>
            <a:pPr algn="just">
              <a:lnSpc>
                <a:spcPct val="150000"/>
              </a:lnSpc>
            </a:pPr>
            <a:r>
              <a:rPr lang="el-GR" dirty="0">
                <a:latin typeface="Arial" panose="020B0604020202020204" pitchFamily="34" charset="0"/>
                <a:cs typeface="Arial" panose="020B0604020202020204" pitchFamily="34" charset="0"/>
              </a:rPr>
              <a:t>Βασίζονται κυρίως στον </a:t>
            </a:r>
            <a:r>
              <a:rPr lang="el-GR" b="1" dirty="0">
                <a:latin typeface="Arial" panose="020B0604020202020204" pitchFamily="34" charset="0"/>
                <a:cs typeface="Arial" panose="020B0604020202020204" pitchFamily="34" charset="0"/>
              </a:rPr>
              <a:t>υβριδισμό του DNA </a:t>
            </a:r>
            <a:r>
              <a:rPr lang="el-GR" dirty="0">
                <a:latin typeface="Arial" panose="020B0604020202020204" pitchFamily="34" charset="0"/>
                <a:cs typeface="Arial" panose="020B0604020202020204" pitchFamily="34" charset="0"/>
              </a:rPr>
              <a:t>και στη γνωστή πλέον αλυσιδωτή αντίδραση πολυμεράσης (polymerase chain reaction· PCR). Διακρίνουμε τις ακόλουθες μοριακές μεθόδους ταυτοποίησης μικροοργανισμών:</a:t>
            </a: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Ιχνηθέτες </a:t>
            </a:r>
            <a:r>
              <a:rPr lang="en-US" dirty="0">
                <a:latin typeface="Arial" panose="020B0604020202020204" pitchFamily="34" charset="0"/>
                <a:cs typeface="Arial" panose="020B0604020202020204" pitchFamily="34" charset="0"/>
              </a:rPr>
              <a:t>DNA (DNA probes) (</a:t>
            </a:r>
            <a:r>
              <a:rPr lang="el-GR" dirty="0">
                <a:latin typeface="Arial" panose="020B0604020202020204" pitchFamily="34" charset="0"/>
                <a:cs typeface="Arial" panose="020B0604020202020204" pitchFamily="34" charset="0"/>
              </a:rPr>
              <a:t>τεχνική </a:t>
            </a:r>
            <a:r>
              <a:rPr lang="en-US" dirty="0">
                <a:latin typeface="Arial" panose="020B0604020202020204" pitchFamily="34" charset="0"/>
                <a:cs typeface="Arial" panose="020B0604020202020204" pitchFamily="34" charset="0"/>
              </a:rPr>
              <a:t>Southern Blot)</a:t>
            </a:r>
            <a:endParaRPr lang="el-GR"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Υβριδισμός </a:t>
            </a:r>
            <a:r>
              <a:rPr lang="en-US" dirty="0">
                <a:latin typeface="Arial" panose="020B0604020202020204" pitchFamily="34" charset="0"/>
                <a:cs typeface="Arial" panose="020B0604020202020204" pitchFamily="34" charset="0"/>
              </a:rPr>
              <a:t>DNA (DNA hybridization) </a:t>
            </a:r>
            <a:endParaRPr lang="el-GR"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Τεχνικές </a:t>
            </a:r>
            <a:r>
              <a:rPr lang="en-US" dirty="0">
                <a:latin typeface="Arial" panose="020B0604020202020204" pitchFamily="34" charset="0"/>
                <a:cs typeface="Arial" panose="020B0604020202020204" pitchFamily="34" charset="0"/>
              </a:rPr>
              <a:t>PCR </a:t>
            </a:r>
            <a:endParaRPr lang="el-GR"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Αλληλούχιση </a:t>
            </a:r>
            <a:r>
              <a:rPr lang="en-US" dirty="0">
                <a:latin typeface="Arial" panose="020B0604020202020204" pitchFamily="34" charset="0"/>
                <a:cs typeface="Arial" panose="020B0604020202020204" pitchFamily="34" charset="0"/>
              </a:rPr>
              <a:t>DNA (DNA sequencing)</a:t>
            </a:r>
            <a:r>
              <a:rPr lang="el-GR" dirty="0">
                <a:latin typeface="Arial" panose="020B0604020202020204" pitchFamily="34" charset="0"/>
                <a:cs typeface="Arial" panose="020B0604020202020204" pitchFamily="34" charset="0"/>
              </a:rPr>
              <a:t> π.χ. αλληλούχιση ριβοσωμικού νουκλεϊκού οξέος (16</a:t>
            </a:r>
            <a:r>
              <a:rPr lang="en-US" dirty="0">
                <a:latin typeface="Arial" panose="020B0604020202020204" pitchFamily="34" charset="0"/>
                <a:cs typeface="Arial" panose="020B0604020202020204" pitchFamily="34" charset="0"/>
              </a:rPr>
              <a:t>s rRNA sequencing)</a:t>
            </a:r>
            <a:r>
              <a:rPr lang="el-GR" dirty="0">
                <a:latin typeface="Arial" panose="020B0604020202020204" pitchFamily="34" charset="0"/>
                <a:cs typeface="Arial" panose="020B0604020202020204" pitchFamily="34" charset="0"/>
              </a:rPr>
              <a:t>, αλληλούχιση ολόκληρου του γονιδιώματος (</a:t>
            </a:r>
            <a:r>
              <a:rPr lang="en-US" dirty="0">
                <a:latin typeface="Arial" panose="020B0604020202020204" pitchFamily="34" charset="0"/>
                <a:cs typeface="Arial" panose="020B0604020202020204" pitchFamily="34" charset="0"/>
              </a:rPr>
              <a:t>whole genome sequencing· WGS) </a:t>
            </a:r>
            <a:endParaRPr lang="el-GR"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Διαχωρισμός </a:t>
            </a:r>
            <a:r>
              <a:rPr lang="en-US" dirty="0">
                <a:latin typeface="Arial" panose="020B0604020202020204" pitchFamily="34" charset="0"/>
                <a:cs typeface="Arial" panose="020B0604020202020204" pitchFamily="34" charset="0"/>
              </a:rPr>
              <a:t>DNA </a:t>
            </a:r>
            <a:r>
              <a:rPr lang="el-GR" dirty="0">
                <a:latin typeface="Arial" panose="020B0604020202020204" pitchFamily="34" charset="0"/>
                <a:cs typeface="Arial" panose="020B0604020202020204" pitchFamily="34" charset="0"/>
              </a:rPr>
              <a:t>π.χ. ηλεκτροφόρηση</a:t>
            </a:r>
          </a:p>
        </p:txBody>
      </p:sp>
      <p:pic>
        <p:nvPicPr>
          <p:cNvPr id="9" name="Picture 8">
            <a:extLst>
              <a:ext uri="{FF2B5EF4-FFF2-40B4-BE49-F238E27FC236}">
                <a16:creationId xmlns:a16="http://schemas.microsoft.com/office/drawing/2014/main" id="{C3A07771-6FC9-4C48-AB4E-0776FDCFF9B2}"/>
              </a:ext>
            </a:extLst>
          </p:cNvPr>
          <p:cNvPicPr>
            <a:picLocks noChangeAspect="1"/>
          </p:cNvPicPr>
          <p:nvPr/>
        </p:nvPicPr>
        <p:blipFill>
          <a:blip r:embed="rId2"/>
          <a:stretch>
            <a:fillRect/>
          </a:stretch>
        </p:blipFill>
        <p:spPr>
          <a:xfrm>
            <a:off x="8229599" y="2112886"/>
            <a:ext cx="3640585" cy="26322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63390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7ED64D-7DEF-4301-A994-210C0E1E7CDE}"/>
              </a:ext>
            </a:extLst>
          </p:cNvPr>
          <p:cNvPicPr>
            <a:picLocks noChangeAspect="1"/>
          </p:cNvPicPr>
          <p:nvPr/>
        </p:nvPicPr>
        <p:blipFill rotWithShape="1">
          <a:blip r:embed="rId2"/>
          <a:srcRect l="19150" t="26408" r="20631" b="19612"/>
          <a:stretch/>
        </p:blipFill>
        <p:spPr>
          <a:xfrm>
            <a:off x="1865790" y="1227338"/>
            <a:ext cx="8460420" cy="4403324"/>
          </a:xfrm>
          <a:prstGeom prst="rect">
            <a:avLst/>
          </a:prstGeom>
        </p:spPr>
      </p:pic>
      <p:sp>
        <p:nvSpPr>
          <p:cNvPr id="8" name="TextBox 7">
            <a:extLst>
              <a:ext uri="{FF2B5EF4-FFF2-40B4-BE49-F238E27FC236}">
                <a16:creationId xmlns:a16="http://schemas.microsoft.com/office/drawing/2014/main" id="{333619B5-A515-4E65-B503-F00DA892BFED}"/>
              </a:ext>
            </a:extLst>
          </p:cNvPr>
          <p:cNvSpPr txBox="1"/>
          <p:nvPr/>
        </p:nvSpPr>
        <p:spPr>
          <a:xfrm>
            <a:off x="4618978" y="343555"/>
            <a:ext cx="2625202" cy="369332"/>
          </a:xfrm>
          <a:prstGeom prst="rect">
            <a:avLst/>
          </a:prstGeom>
          <a:noFill/>
        </p:spPr>
        <p:txBody>
          <a:bodyPr wrap="square">
            <a:spAutoFit/>
          </a:bodyPr>
          <a:lstStyle/>
          <a:p>
            <a:r>
              <a:rPr lang="en-US" u="sng" dirty="0">
                <a:latin typeface="Arial" panose="020B0604020202020204" pitchFamily="34" charset="0"/>
                <a:cs typeface="Arial" panose="020B0604020202020204" pitchFamily="34" charset="0"/>
              </a:rPr>
              <a:t>T</a:t>
            </a:r>
            <a:r>
              <a:rPr lang="el-GR" u="sng" dirty="0">
                <a:latin typeface="Arial" panose="020B0604020202020204" pitchFamily="34" charset="0"/>
                <a:cs typeface="Arial" panose="020B0604020202020204" pitchFamily="34" charset="0"/>
              </a:rPr>
              <a:t>εχνική </a:t>
            </a:r>
            <a:r>
              <a:rPr lang="en-US" u="sng" dirty="0">
                <a:latin typeface="Arial" panose="020B0604020202020204" pitchFamily="34" charset="0"/>
                <a:cs typeface="Arial" panose="020B0604020202020204" pitchFamily="34" charset="0"/>
              </a:rPr>
              <a:t>Southern Blot</a:t>
            </a:r>
            <a:endParaRPr lang="el-GR"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3245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7725EC-9971-4D2D-9E93-33489C6B329F}"/>
              </a:ext>
            </a:extLst>
          </p:cNvPr>
          <p:cNvPicPr>
            <a:picLocks noChangeAspect="1"/>
          </p:cNvPicPr>
          <p:nvPr/>
        </p:nvPicPr>
        <p:blipFill rotWithShape="1">
          <a:blip r:embed="rId2"/>
          <a:srcRect l="23667" t="35210" r="24489" b="13269"/>
          <a:stretch/>
        </p:blipFill>
        <p:spPr>
          <a:xfrm>
            <a:off x="1788665" y="960453"/>
            <a:ext cx="8614670" cy="4937094"/>
          </a:xfrm>
          <a:prstGeom prst="rect">
            <a:avLst/>
          </a:prstGeom>
        </p:spPr>
      </p:pic>
      <p:sp>
        <p:nvSpPr>
          <p:cNvPr id="8" name="TextBox 7">
            <a:extLst>
              <a:ext uri="{FF2B5EF4-FFF2-40B4-BE49-F238E27FC236}">
                <a16:creationId xmlns:a16="http://schemas.microsoft.com/office/drawing/2014/main" id="{F590208D-C2DE-42AF-B0AB-589F9DA3FBAA}"/>
              </a:ext>
            </a:extLst>
          </p:cNvPr>
          <p:cNvSpPr txBox="1"/>
          <p:nvPr/>
        </p:nvSpPr>
        <p:spPr>
          <a:xfrm>
            <a:off x="4104070" y="308044"/>
            <a:ext cx="3850321" cy="369332"/>
          </a:xfrm>
          <a:prstGeom prst="rect">
            <a:avLst/>
          </a:prstGeom>
          <a:noFill/>
        </p:spPr>
        <p:txBody>
          <a:bodyPr wrap="square">
            <a:spAutoFit/>
          </a:bodyPr>
          <a:lstStyle/>
          <a:p>
            <a:r>
              <a:rPr lang="en-US" u="sng" dirty="0">
                <a:latin typeface="Arial" panose="020B0604020202020204" pitchFamily="34" charset="0"/>
                <a:cs typeface="Arial" panose="020B0604020202020204" pitchFamily="34" charset="0"/>
              </a:rPr>
              <a:t>Polymerase Chain Reaction (PCR)</a:t>
            </a:r>
            <a:endParaRPr lang="el-GR"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8222893"/>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02BAEB0-14A6-456C-AE3F-20F02EC38219}"/>
              </a:ext>
            </a:extLst>
          </p:cNvPr>
          <p:cNvSpPr txBox="1"/>
          <p:nvPr/>
        </p:nvSpPr>
        <p:spPr>
          <a:xfrm>
            <a:off x="3748966" y="334677"/>
            <a:ext cx="4694068" cy="369332"/>
          </a:xfrm>
          <a:prstGeom prst="rect">
            <a:avLst/>
          </a:prstGeom>
          <a:noFill/>
        </p:spPr>
        <p:txBody>
          <a:bodyPr wrap="square">
            <a:spAutoFit/>
          </a:bodyPr>
          <a:lstStyle/>
          <a:p>
            <a:r>
              <a:rPr lang="el-GR" u="sng" dirty="0">
                <a:latin typeface="Arial" panose="020B0604020202020204" pitchFamily="34" charset="0"/>
                <a:cs typeface="Arial" panose="020B0604020202020204" pitchFamily="34" charset="0"/>
              </a:rPr>
              <a:t>Αλληλούχιση </a:t>
            </a:r>
            <a:r>
              <a:rPr lang="en-US" u="sng" dirty="0">
                <a:latin typeface="Arial" panose="020B0604020202020204" pitchFamily="34" charset="0"/>
                <a:cs typeface="Arial" panose="020B0604020202020204" pitchFamily="34" charset="0"/>
              </a:rPr>
              <a:t>DNA (16S rRNA sequencing)</a:t>
            </a:r>
            <a:endParaRPr lang="el-GR" u="sng"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E0FAFBF-EEB0-4901-8AEA-C8CD078C16D1}"/>
              </a:ext>
            </a:extLst>
          </p:cNvPr>
          <p:cNvPicPr>
            <a:picLocks noChangeAspect="1"/>
          </p:cNvPicPr>
          <p:nvPr/>
        </p:nvPicPr>
        <p:blipFill rotWithShape="1">
          <a:blip r:embed="rId2"/>
          <a:srcRect l="23811" t="39223" r="26675" b="7314"/>
          <a:stretch/>
        </p:blipFill>
        <p:spPr>
          <a:xfrm>
            <a:off x="263372" y="1428195"/>
            <a:ext cx="5832628" cy="4001610"/>
          </a:xfrm>
          <a:prstGeom prst="rect">
            <a:avLst/>
          </a:prstGeom>
        </p:spPr>
      </p:pic>
      <p:pic>
        <p:nvPicPr>
          <p:cNvPr id="3" name="Picture 2">
            <a:extLst>
              <a:ext uri="{FF2B5EF4-FFF2-40B4-BE49-F238E27FC236}">
                <a16:creationId xmlns:a16="http://schemas.microsoft.com/office/drawing/2014/main" id="{FC6ACAF6-F317-484C-8BD8-D6530F6225AA}"/>
              </a:ext>
            </a:extLst>
          </p:cNvPr>
          <p:cNvPicPr>
            <a:picLocks noChangeAspect="1"/>
          </p:cNvPicPr>
          <p:nvPr/>
        </p:nvPicPr>
        <p:blipFill rotWithShape="1">
          <a:blip r:embed="rId3"/>
          <a:srcRect l="26286" t="27831" r="34393" b="39288"/>
          <a:stretch/>
        </p:blipFill>
        <p:spPr>
          <a:xfrm>
            <a:off x="6362328" y="2147841"/>
            <a:ext cx="5566300" cy="2562318"/>
          </a:xfrm>
          <a:prstGeom prst="rect">
            <a:avLst/>
          </a:prstGeom>
        </p:spPr>
      </p:pic>
    </p:spTree>
    <p:extLst>
      <p:ext uri="{BB962C8B-B14F-4D97-AF65-F5344CB8AC3E}">
        <p14:creationId xmlns:p14="http://schemas.microsoft.com/office/powerpoint/2010/main" val="1519704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48AA07-6924-46AE-8032-65EB7DD8E03D}"/>
              </a:ext>
            </a:extLst>
          </p:cNvPr>
          <p:cNvSpPr txBox="1"/>
          <p:nvPr/>
        </p:nvSpPr>
        <p:spPr>
          <a:xfrm>
            <a:off x="3380543" y="290288"/>
            <a:ext cx="5284064" cy="369332"/>
          </a:xfrm>
          <a:prstGeom prst="rect">
            <a:avLst/>
          </a:prstGeom>
          <a:noFill/>
        </p:spPr>
        <p:txBody>
          <a:bodyPr wrap="square">
            <a:spAutoFit/>
          </a:bodyPr>
          <a:lstStyle/>
          <a:p>
            <a:r>
              <a:rPr lang="el-GR" u="sng" dirty="0">
                <a:latin typeface="Arial" panose="020B0604020202020204" pitchFamily="34" charset="0"/>
                <a:cs typeface="Arial" panose="020B0604020202020204" pitchFamily="34" charset="0"/>
              </a:rPr>
              <a:t>Ηλεκτροφόρηση παλλόμενου πεδίου (</a:t>
            </a:r>
            <a:r>
              <a:rPr lang="en-US" u="sng" dirty="0">
                <a:latin typeface="Arial" panose="020B0604020202020204" pitchFamily="34" charset="0"/>
                <a:cs typeface="Arial" panose="020B0604020202020204" pitchFamily="34" charset="0"/>
              </a:rPr>
              <a:t>PFGE) </a:t>
            </a:r>
            <a:endParaRPr lang="el-GR" u="sng"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01DC1B1A-A3D2-44B4-AA20-0617CAFE8F0B}"/>
              </a:ext>
            </a:extLst>
          </p:cNvPr>
          <p:cNvPicPr>
            <a:picLocks noChangeAspect="1"/>
          </p:cNvPicPr>
          <p:nvPr/>
        </p:nvPicPr>
        <p:blipFill rotWithShape="1">
          <a:blip r:embed="rId2"/>
          <a:srcRect l="24247" t="33860" r="26092" b="19065"/>
          <a:stretch/>
        </p:blipFill>
        <p:spPr>
          <a:xfrm>
            <a:off x="368794" y="1285042"/>
            <a:ext cx="6115235" cy="3182387"/>
          </a:xfrm>
          <a:prstGeom prst="rect">
            <a:avLst/>
          </a:prstGeom>
        </p:spPr>
      </p:pic>
      <p:sp>
        <p:nvSpPr>
          <p:cNvPr id="5" name="TextBox 4">
            <a:extLst>
              <a:ext uri="{FF2B5EF4-FFF2-40B4-BE49-F238E27FC236}">
                <a16:creationId xmlns:a16="http://schemas.microsoft.com/office/drawing/2014/main" id="{7FF4416F-0216-4F18-A495-DE6E1F6F0BD7}"/>
              </a:ext>
            </a:extLst>
          </p:cNvPr>
          <p:cNvSpPr txBox="1"/>
          <p:nvPr/>
        </p:nvSpPr>
        <p:spPr>
          <a:xfrm>
            <a:off x="368795" y="5268445"/>
            <a:ext cx="11454412" cy="872034"/>
          </a:xfrm>
          <a:prstGeom prst="rect">
            <a:avLst/>
          </a:prstGeom>
          <a:noFill/>
        </p:spPr>
        <p:txBody>
          <a:bodyPr wrap="square">
            <a:spAutoFit/>
          </a:bodyPr>
          <a:lstStyle/>
          <a:p>
            <a:pPr algn="just">
              <a:lnSpc>
                <a:spcPct val="150000"/>
              </a:lnSpc>
            </a:pPr>
            <a:r>
              <a:rPr lang="el-GR" dirty="0">
                <a:latin typeface="Arial" panose="020B0604020202020204" pitchFamily="34" charset="0"/>
                <a:cs typeface="Arial" panose="020B0604020202020204" pitchFamily="34" charset="0"/>
              </a:rPr>
              <a:t>Η PFGE (pulse-field gel electrophoresis) χρησιμοποιείται όταν τα ηλεκτροφορούμενα τμήματα DNA λόγω πολύ μεγάλου μεγέθους δεν μπορούν να διαχωριστούν σε απλή ηλεκτροφόρηση.</a:t>
            </a:r>
          </a:p>
        </p:txBody>
      </p:sp>
      <p:pic>
        <p:nvPicPr>
          <p:cNvPr id="3" name="Picture 2">
            <a:extLst>
              <a:ext uri="{FF2B5EF4-FFF2-40B4-BE49-F238E27FC236}">
                <a16:creationId xmlns:a16="http://schemas.microsoft.com/office/drawing/2014/main" id="{359AD356-11ED-4CFF-83F9-B37D10F4A908}"/>
              </a:ext>
            </a:extLst>
          </p:cNvPr>
          <p:cNvPicPr>
            <a:picLocks noChangeAspect="1"/>
          </p:cNvPicPr>
          <p:nvPr/>
        </p:nvPicPr>
        <p:blipFill>
          <a:blip r:embed="rId3"/>
          <a:stretch>
            <a:fillRect/>
          </a:stretch>
        </p:blipFill>
        <p:spPr>
          <a:xfrm>
            <a:off x="6631618" y="1285043"/>
            <a:ext cx="5191588" cy="3182388"/>
          </a:xfrm>
          <a:prstGeom prst="rect">
            <a:avLst/>
          </a:prstGeom>
        </p:spPr>
      </p:pic>
    </p:spTree>
    <p:extLst>
      <p:ext uri="{BB962C8B-B14F-4D97-AF65-F5344CB8AC3E}">
        <p14:creationId xmlns:p14="http://schemas.microsoft.com/office/powerpoint/2010/main" val="1222623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63EDE66-49AA-4982-9F69-FC0B335378B3}"/>
              </a:ext>
            </a:extLst>
          </p:cNvPr>
          <p:cNvSpPr txBox="1"/>
          <p:nvPr/>
        </p:nvSpPr>
        <p:spPr>
          <a:xfrm>
            <a:off x="6596108" y="1538738"/>
            <a:ext cx="5342137" cy="3780522"/>
          </a:xfrm>
          <a:prstGeom prst="rect">
            <a:avLst/>
          </a:prstGeom>
          <a:noFill/>
        </p:spPr>
        <p:txBody>
          <a:bodyPr wrap="square">
            <a:spAutoFit/>
          </a:bodyPr>
          <a:lstStyle/>
          <a:p>
            <a:pPr algn="just">
              <a:lnSpc>
                <a:spcPct val="150000"/>
              </a:lnSpc>
            </a:pPr>
            <a:r>
              <a:rPr lang="el-GR" dirty="0">
                <a:latin typeface="Arial" panose="020B0604020202020204" pitchFamily="34" charset="0"/>
                <a:cs typeface="Arial" panose="020B0604020202020204" pitchFamily="34" charset="0"/>
              </a:rPr>
              <a:t>Η ηλεκτροφόρηση παλλόμενου πεδίου (PFGE) αποτελεί την κυριότερη τεχνική διαχωρισμού μεγάλων τμημάτων DNA (&gt;15-20 kb) και χρησιμοποιείται ευρέως για επιδημιολογικούς σκοπούς, καθώς δύναται να αποτυπώσει το σύνολο του μικροβιακού γονιδιώματος και να χρησιμοποιηθεί έτσι για την ταυτοποίηση σημαντικών (τροφιμογενών) παθογόνων μικροοργανισμών.</a:t>
            </a:r>
          </a:p>
        </p:txBody>
      </p:sp>
      <p:pic>
        <p:nvPicPr>
          <p:cNvPr id="2" name="Online Media 1" title="DNA Animation: Pulsed-Field Gel Electrophoresis ( PFGE )">
            <a:hlinkClick r:id="" action="ppaction://media"/>
            <a:extLst>
              <a:ext uri="{FF2B5EF4-FFF2-40B4-BE49-F238E27FC236}">
                <a16:creationId xmlns:a16="http://schemas.microsoft.com/office/drawing/2014/main" id="{A602B560-66F9-425A-9F42-5E4FEC2CF035}"/>
              </a:ext>
            </a:extLst>
          </p:cNvPr>
          <p:cNvPicPr>
            <a:picLocks noRot="1" noChangeAspect="1"/>
          </p:cNvPicPr>
          <p:nvPr>
            <a:videoFile r:link="rId1"/>
          </p:nvPr>
        </p:nvPicPr>
        <p:blipFill>
          <a:blip r:embed="rId3"/>
          <a:stretch>
            <a:fillRect/>
          </a:stretch>
        </p:blipFill>
        <p:spPr>
          <a:xfrm>
            <a:off x="585926" y="1538739"/>
            <a:ext cx="5273336" cy="3780522"/>
          </a:xfrm>
          <a:prstGeom prst="rect">
            <a:avLst/>
          </a:prstGeom>
        </p:spPr>
      </p:pic>
    </p:spTree>
    <p:extLst>
      <p:ext uri="{BB962C8B-B14F-4D97-AF65-F5344CB8AC3E}">
        <p14:creationId xmlns:p14="http://schemas.microsoft.com/office/powerpoint/2010/main" val="41859859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9419E08-C22C-4C24-B4EB-33E7903934EE}"/>
              </a:ext>
            </a:extLst>
          </p:cNvPr>
          <p:cNvSpPr txBox="1"/>
          <p:nvPr/>
        </p:nvSpPr>
        <p:spPr>
          <a:xfrm>
            <a:off x="4571630" y="361310"/>
            <a:ext cx="3048740" cy="369332"/>
          </a:xfrm>
          <a:prstGeom prst="rect">
            <a:avLst/>
          </a:prstGeom>
          <a:noFill/>
        </p:spPr>
        <p:txBody>
          <a:bodyPr wrap="square">
            <a:spAutoFit/>
          </a:bodyPr>
          <a:lstStyle/>
          <a:p>
            <a:r>
              <a:rPr lang="el-GR" b="1" dirty="0">
                <a:latin typeface="Arial" panose="020B0604020202020204" pitchFamily="34" charset="0"/>
                <a:cs typeface="Arial" panose="020B0604020202020204" pitchFamily="34" charset="0"/>
              </a:rPr>
              <a:t>Μικροβιακή τυποποίηση</a:t>
            </a:r>
          </a:p>
        </p:txBody>
      </p:sp>
      <p:sp>
        <p:nvSpPr>
          <p:cNvPr id="8" name="TextBox 7">
            <a:extLst>
              <a:ext uri="{FF2B5EF4-FFF2-40B4-BE49-F238E27FC236}">
                <a16:creationId xmlns:a16="http://schemas.microsoft.com/office/drawing/2014/main" id="{AC66F4B3-BAE1-4417-9850-3F455737A1F7}"/>
              </a:ext>
            </a:extLst>
          </p:cNvPr>
          <p:cNvSpPr txBox="1"/>
          <p:nvPr/>
        </p:nvSpPr>
        <p:spPr>
          <a:xfrm>
            <a:off x="463858" y="1954396"/>
            <a:ext cx="4916010" cy="2949205"/>
          </a:xfrm>
          <a:prstGeom prst="rect">
            <a:avLst/>
          </a:prstGeom>
          <a:noFill/>
        </p:spPr>
        <p:txBody>
          <a:bodyPr wrap="square">
            <a:spAutoFit/>
          </a:bodyPr>
          <a:lstStyle/>
          <a:p>
            <a:pPr algn="just">
              <a:lnSpc>
                <a:spcPct val="150000"/>
              </a:lnSpc>
            </a:pPr>
            <a:r>
              <a:rPr lang="el-GR" dirty="0">
                <a:latin typeface="Arial" panose="020B0604020202020204" pitchFamily="34" charset="0"/>
                <a:cs typeface="Arial" panose="020B0604020202020204" pitchFamily="34" charset="0"/>
              </a:rPr>
              <a:t>Οι μικροοργανισμοί που εμπλέκονται σε μια τροφιμογενή επιδημία, που απομονώνονται δηλαδή από τους νοσούντες, τα εμπλεκόμενα τρόφιμα και από άψυχες πηγές του περιβάλλοντος (π.χ. επιφάνειες επεξεργασίας τροφίμων)</a:t>
            </a:r>
            <a:r>
              <a:rPr lang="en-US"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είναι μέλη ενός μικροβιακού κλώνου.</a:t>
            </a:r>
          </a:p>
        </p:txBody>
      </p:sp>
      <p:pic>
        <p:nvPicPr>
          <p:cNvPr id="10" name="Picture 9">
            <a:extLst>
              <a:ext uri="{FF2B5EF4-FFF2-40B4-BE49-F238E27FC236}">
                <a16:creationId xmlns:a16="http://schemas.microsoft.com/office/drawing/2014/main" id="{B292924E-B01C-4C7B-8F04-B08311589229}"/>
              </a:ext>
            </a:extLst>
          </p:cNvPr>
          <p:cNvPicPr>
            <a:picLocks noChangeAspect="1"/>
          </p:cNvPicPr>
          <p:nvPr/>
        </p:nvPicPr>
        <p:blipFill rotWithShape="1">
          <a:blip r:embed="rId2"/>
          <a:srcRect l="34660" t="25502" r="23762" b="8608"/>
          <a:stretch/>
        </p:blipFill>
        <p:spPr>
          <a:xfrm>
            <a:off x="6968971" y="1169632"/>
            <a:ext cx="5069150" cy="4518735"/>
          </a:xfrm>
          <a:prstGeom prst="rect">
            <a:avLst/>
          </a:prstGeom>
        </p:spPr>
      </p:pic>
    </p:spTree>
    <p:extLst>
      <p:ext uri="{BB962C8B-B14F-4D97-AF65-F5344CB8AC3E}">
        <p14:creationId xmlns:p14="http://schemas.microsoft.com/office/powerpoint/2010/main" val="4140537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0ECE95-114B-4032-AD80-C4AD1795752C}"/>
              </a:ext>
            </a:extLst>
          </p:cNvPr>
          <p:cNvSpPr txBox="1"/>
          <p:nvPr/>
        </p:nvSpPr>
        <p:spPr>
          <a:xfrm>
            <a:off x="508244" y="982746"/>
            <a:ext cx="10735143" cy="65883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l-GR" sz="2800" b="1" dirty="0">
                <a:solidFill>
                  <a:prstClr val="white"/>
                </a:solidFill>
                <a:latin typeface="Arial" panose="020B0604020202020204" pitchFamily="34" charset="0"/>
                <a:cs typeface="Arial" panose="020B0604020202020204" pitchFamily="34" charset="0"/>
              </a:rPr>
              <a:t>7</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l-GR"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Τυποποίηση τροφιμογενών παθογόνων μικροοργανισμών</a:t>
            </a:r>
          </a:p>
        </p:txBody>
      </p:sp>
    </p:spTree>
    <p:extLst>
      <p:ext uri="{BB962C8B-B14F-4D97-AF65-F5344CB8AC3E}">
        <p14:creationId xmlns:p14="http://schemas.microsoft.com/office/powerpoint/2010/main" val="1680078744"/>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3D68E74-DF75-418E-B0EE-328D1341D9E2}"/>
              </a:ext>
            </a:extLst>
          </p:cNvPr>
          <p:cNvSpPr txBox="1"/>
          <p:nvPr/>
        </p:nvSpPr>
        <p:spPr>
          <a:xfrm>
            <a:off x="508246" y="409163"/>
            <a:ext cx="11370075" cy="5026954"/>
          </a:xfrm>
          <a:prstGeom prst="rect">
            <a:avLst/>
          </a:prstGeom>
          <a:noFill/>
        </p:spPr>
        <p:txBody>
          <a:bodyPr wrap="square">
            <a:spAutoFit/>
          </a:bodyPr>
          <a:lstStyle/>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Ο </a:t>
            </a:r>
            <a:r>
              <a:rPr lang="el-GR" b="1" dirty="0">
                <a:latin typeface="Arial" panose="020B0604020202020204" pitchFamily="34" charset="0"/>
                <a:cs typeface="Arial" panose="020B0604020202020204" pitchFamily="34" charset="0"/>
              </a:rPr>
              <a:t>μικροβιακός κλώνος </a:t>
            </a:r>
            <a:r>
              <a:rPr lang="el-GR" dirty="0">
                <a:latin typeface="Arial" panose="020B0604020202020204" pitchFamily="34" charset="0"/>
                <a:cs typeface="Arial" panose="020B0604020202020204" pitchFamily="34" charset="0"/>
              </a:rPr>
              <a:t>(microbial clone) μπορεί να οριστεί: α) μικροβιολογικά ως ομάδα επιδημιολογικά σχετιζόμενων μικροβιακών απομονώσεων ενός μικροβιακού είδους από ανεξάρτητες πηγές, διαφορετικές περιοχές και –ίσως– διαφορετικό χρόνο, με τέτοιες όμως φαινοτυπικές και γενετικές ομοιότητες οι οποίες να εξηγούνται μόνο από την κοινή προέλευση και β) επιδημιολογικά ως σύνολο στελεχών ενός μικροβιακού είδους που απομονώθηκαν από επιδημιολογικά άμεσα ή έμμεσα σχετιζόμενα περιστατικά, τα οποία στελέχη όμως μπορεί να θεωρηθούν απόγονοι κοινού μικροβιακού στελέχους προγόνου.</a:t>
            </a:r>
            <a:endParaRPr lang="en-US"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Οι (μικροβιολογικές) τεχνικές που χρησιμοποιούνται για να διευκρινιστεί η κλωνικότητα (cloning) των μικροβιακών στελεχών (isolates) και συνεπώς η πιθανή εμπλοκή τους στην επιδημία καλείται </a:t>
            </a:r>
            <a:r>
              <a:rPr lang="el-GR" b="1" dirty="0">
                <a:latin typeface="Arial" panose="020B0604020202020204" pitchFamily="34" charset="0"/>
                <a:cs typeface="Arial" panose="020B0604020202020204" pitchFamily="34" charset="0"/>
              </a:rPr>
              <a:t>μικροβιακή</a:t>
            </a:r>
            <a:r>
              <a:rPr lang="el-GR" dirty="0">
                <a:latin typeface="Arial" panose="020B0604020202020204" pitchFamily="34" charset="0"/>
                <a:cs typeface="Arial" panose="020B0604020202020204" pitchFamily="34" charset="0"/>
              </a:rPr>
              <a:t> </a:t>
            </a:r>
            <a:r>
              <a:rPr lang="el-GR" b="1" dirty="0">
                <a:latin typeface="Arial" panose="020B0604020202020204" pitchFamily="34" charset="0"/>
                <a:cs typeface="Arial" panose="020B0604020202020204" pitchFamily="34" charset="0"/>
              </a:rPr>
              <a:t>τυποποίηση</a:t>
            </a:r>
            <a:r>
              <a:rPr lang="el-GR"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4364863"/>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689C00-556C-4B12-A8E8-BB747B97B6D1}"/>
              </a:ext>
            </a:extLst>
          </p:cNvPr>
          <p:cNvSpPr>
            <a:spLocks noGrp="1"/>
          </p:cNvSpPr>
          <p:nvPr>
            <p:ph type="body" sz="quarter" idx="14"/>
          </p:nvPr>
        </p:nvSpPr>
        <p:spPr>
          <a:xfrm>
            <a:off x="386179" y="3632032"/>
            <a:ext cx="3218155" cy="1641304"/>
          </a:xfrm>
        </p:spPr>
        <p:txBody>
          <a:bodyPr/>
          <a:lstStyle/>
          <a:p>
            <a:pPr algn="just"/>
            <a:r>
              <a:rPr lang="en-US" b="1" dirty="0">
                <a:latin typeface="Arial" panose="020B0604020202020204" pitchFamily="34" charset="0"/>
                <a:cs typeface="Arial" panose="020B0604020202020204" pitchFamily="34" charset="0"/>
              </a:rPr>
              <a:t>M</a:t>
            </a:r>
            <a:r>
              <a:rPr lang="el-GR" b="1" dirty="0">
                <a:latin typeface="Arial" panose="020B0604020202020204" pitchFamily="34" charset="0"/>
                <a:cs typeface="Arial" panose="020B0604020202020204" pitchFamily="34" charset="0"/>
              </a:rPr>
              <a:t>ικροβιακή τυποποίηση (typing) καλούμε μια ομάδα μικροβιολογικών τεχνικών οι οποίες:</a:t>
            </a:r>
          </a:p>
        </p:txBody>
      </p:sp>
      <p:sp>
        <p:nvSpPr>
          <p:cNvPr id="6" name="TextBox 5">
            <a:extLst>
              <a:ext uri="{FF2B5EF4-FFF2-40B4-BE49-F238E27FC236}">
                <a16:creationId xmlns:a16="http://schemas.microsoft.com/office/drawing/2014/main" id="{E461D3B5-AB4D-4F2F-9E77-CF1E37399985}"/>
              </a:ext>
            </a:extLst>
          </p:cNvPr>
          <p:cNvSpPr txBox="1"/>
          <p:nvPr/>
        </p:nvSpPr>
        <p:spPr>
          <a:xfrm>
            <a:off x="4520954" y="1746488"/>
            <a:ext cx="6957874" cy="3365024"/>
          </a:xfrm>
          <a:prstGeom prst="rect">
            <a:avLst/>
          </a:prstGeom>
          <a:noFill/>
        </p:spPr>
        <p:txBody>
          <a:bodyPr wrap="square">
            <a:spAutoFit/>
          </a:bodyPr>
          <a:lstStyle/>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Μελετούν τις ομοιότητες (συγγένειες) μεταξύ των απομονώσεων (isolates) από τους ασθενείς, το περιβάλλον ή και τα τρόφιμα που εμπλέκονται σε μια επιδημία. </a:t>
            </a:r>
            <a:endParaRPr lang="en-US"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Κατατάσσουν τις απομονώσεις στη βάση της ομοιότητας σε κλώνους. </a:t>
            </a:r>
            <a:endParaRPr lang="en-US"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r>
              <a:rPr lang="en-US" dirty="0">
                <a:latin typeface="Arial" panose="020B0604020202020204" pitchFamily="34" charset="0"/>
                <a:cs typeface="Arial" panose="020B0604020202020204" pitchFamily="34" charset="0"/>
              </a:rPr>
              <a:t>T</a:t>
            </a:r>
            <a:r>
              <a:rPr lang="el-GR" dirty="0">
                <a:latin typeface="Arial" panose="020B0604020202020204" pitchFamily="34" charset="0"/>
                <a:cs typeface="Arial" panose="020B0604020202020204" pitchFamily="34" charset="0"/>
              </a:rPr>
              <a:t>εκμηριώνουν την τυχόν κλωνική διασπορά του μικροοργανισμού στα κρούσματα της επιδημίας. </a:t>
            </a:r>
            <a:endParaRPr lang="en-US"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Διαχωρίζουν τις σποραδικές λοιμώξεις από τις επιδημικές.</a:t>
            </a:r>
          </a:p>
        </p:txBody>
      </p:sp>
      <p:pic>
        <p:nvPicPr>
          <p:cNvPr id="7" name="Picture 6">
            <a:extLst>
              <a:ext uri="{FF2B5EF4-FFF2-40B4-BE49-F238E27FC236}">
                <a16:creationId xmlns:a16="http://schemas.microsoft.com/office/drawing/2014/main" id="{E03B052A-E05D-433F-8712-D6950459D8BE}"/>
              </a:ext>
            </a:extLst>
          </p:cNvPr>
          <p:cNvPicPr>
            <a:picLocks noChangeAspect="1"/>
          </p:cNvPicPr>
          <p:nvPr/>
        </p:nvPicPr>
        <p:blipFill>
          <a:blip r:embed="rId2"/>
          <a:stretch>
            <a:fillRect/>
          </a:stretch>
        </p:blipFill>
        <p:spPr>
          <a:xfrm>
            <a:off x="0" y="0"/>
            <a:ext cx="4270159" cy="2414726"/>
          </a:xfrm>
          <a:prstGeom prst="rect">
            <a:avLst/>
          </a:prstGeom>
        </p:spPr>
      </p:pic>
    </p:spTree>
    <p:extLst>
      <p:ext uri="{BB962C8B-B14F-4D97-AF65-F5344CB8AC3E}">
        <p14:creationId xmlns:p14="http://schemas.microsoft.com/office/powerpoint/2010/main" val="4072651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A946FC8-022F-45A3-A156-60101A596029}"/>
              </a:ext>
            </a:extLst>
          </p:cNvPr>
          <p:cNvSpPr txBox="1"/>
          <p:nvPr/>
        </p:nvSpPr>
        <p:spPr>
          <a:xfrm>
            <a:off x="640672" y="1538739"/>
            <a:ext cx="10910656" cy="3780522"/>
          </a:xfrm>
          <a:prstGeom prst="rect">
            <a:avLst/>
          </a:prstGeom>
          <a:noFill/>
        </p:spPr>
        <p:txBody>
          <a:bodyPr wrap="square">
            <a:spAutoFit/>
          </a:bodyPr>
          <a:lstStyle/>
          <a:p>
            <a:pPr algn="just">
              <a:lnSpc>
                <a:spcPct val="150000"/>
              </a:lnSpc>
            </a:pPr>
            <a:r>
              <a:rPr lang="el-GR" dirty="0">
                <a:latin typeface="Arial" panose="020B0604020202020204" pitchFamily="34" charset="0"/>
                <a:cs typeface="Arial" panose="020B0604020202020204" pitchFamily="34" charset="0"/>
              </a:rPr>
              <a:t>Όσον αφορά στην αξιολόγηση μιας τεχνικής μικροβιακής τυποποίησης, αυτή θα γίνει με τα εξής κριτήρια: </a:t>
            </a:r>
            <a:endParaRPr lang="en-US"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Τυποποιητική ικανότητα, που εκφράζει τη δυνατότητα εφαρμογής της τεχνικής σε όλα τα προς τυποποίηση στελέχη. Έτσι, η τυποποιητική ικανότητα της οροτυπίας εξαρτάται από την παρουσία ή όχι στελεχών που μπορούν να οροτυποποιηθούν. </a:t>
            </a:r>
            <a:endParaRPr lang="en-US"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Αναπαραγωγιμότητα, που εκφράζει την ικανότητα της τεχνικής να δίδει πάντα τα ίδια αποτελέσματα. </a:t>
            </a:r>
            <a:endParaRPr lang="en-US"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Διακριτική ικανότητα, που εκφράζει την ικανότητα της τεχνικής να διακρίνει τους μικροβιακούς κλώνους. </a:t>
            </a:r>
            <a:endParaRPr lang="en-US"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Ευκολία εφαρμογής της τεχνικής</a:t>
            </a:r>
            <a:endParaRPr lang="en-US"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Ευκολία ερμηνείας των αποτελεσμάτων</a:t>
            </a:r>
            <a:endParaRPr lang="en-US"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Κόστος τεχνικής</a:t>
            </a:r>
          </a:p>
        </p:txBody>
      </p:sp>
    </p:spTree>
    <p:extLst>
      <p:ext uri="{BB962C8B-B14F-4D97-AF65-F5344CB8AC3E}">
        <p14:creationId xmlns:p14="http://schemas.microsoft.com/office/powerpoint/2010/main" val="13089153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F849B6-B846-4802-B240-2D36983CA037}"/>
              </a:ext>
            </a:extLst>
          </p:cNvPr>
          <p:cNvSpPr txBox="1"/>
          <p:nvPr/>
        </p:nvSpPr>
        <p:spPr>
          <a:xfrm>
            <a:off x="2092000" y="250668"/>
            <a:ext cx="8007999" cy="369332"/>
          </a:xfrm>
          <a:prstGeom prst="rect">
            <a:avLst/>
          </a:prstGeom>
          <a:noFill/>
        </p:spPr>
        <p:txBody>
          <a:bodyPr wrap="square">
            <a:spAutoFit/>
          </a:bodyPr>
          <a:lstStyle/>
          <a:p>
            <a:r>
              <a:rPr lang="el-GR" b="1" dirty="0">
                <a:latin typeface="Arial" panose="020B0604020202020204" pitchFamily="34" charset="0"/>
                <a:cs typeface="Arial" panose="020B0604020202020204" pitchFamily="34" charset="0"/>
              </a:rPr>
              <a:t>Μέθοδοι τυποποίησης</a:t>
            </a:r>
            <a:r>
              <a:rPr lang="el-GR" dirty="0"/>
              <a:t> </a:t>
            </a:r>
            <a:r>
              <a:rPr lang="el-GR" b="1" dirty="0">
                <a:latin typeface="Arial" panose="020B0604020202020204" pitchFamily="34" charset="0"/>
                <a:cs typeface="Arial" panose="020B0604020202020204" pitchFamily="34" charset="0"/>
              </a:rPr>
              <a:t>τροφιμογενών παθογόνων μικροοργανισμών</a:t>
            </a:r>
          </a:p>
        </p:txBody>
      </p:sp>
      <p:graphicFrame>
        <p:nvGraphicFramePr>
          <p:cNvPr id="7" name="Diagram 6">
            <a:extLst>
              <a:ext uri="{FF2B5EF4-FFF2-40B4-BE49-F238E27FC236}">
                <a16:creationId xmlns:a16="http://schemas.microsoft.com/office/drawing/2014/main" id="{D7ADDE22-8ACB-4823-AA44-065B24FFB7C3}"/>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32334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9ADAEF-A26F-4BC8-95F2-BA89612D7B11}"/>
              </a:ext>
            </a:extLst>
          </p:cNvPr>
          <p:cNvSpPr txBox="1"/>
          <p:nvPr/>
        </p:nvSpPr>
        <p:spPr>
          <a:xfrm>
            <a:off x="385439" y="396822"/>
            <a:ext cx="4905652" cy="369332"/>
          </a:xfrm>
          <a:prstGeom prst="rect">
            <a:avLst/>
          </a:prstGeom>
          <a:noFill/>
        </p:spPr>
        <p:txBody>
          <a:bodyPr wrap="square">
            <a:spAutoFit/>
          </a:bodyPr>
          <a:lstStyle/>
          <a:p>
            <a:r>
              <a:rPr lang="el-GR" u="sng" dirty="0">
                <a:latin typeface="Arial" panose="020B0604020202020204" pitchFamily="34" charset="0"/>
                <a:cs typeface="Arial" panose="020B0604020202020204" pitchFamily="34" charset="0"/>
              </a:rPr>
              <a:t>Κλασικές (φαινοτυπικές) μέθοδοι τυποποίησης</a:t>
            </a:r>
          </a:p>
        </p:txBody>
      </p:sp>
      <p:sp>
        <p:nvSpPr>
          <p:cNvPr id="8" name="TextBox 7">
            <a:extLst>
              <a:ext uri="{FF2B5EF4-FFF2-40B4-BE49-F238E27FC236}">
                <a16:creationId xmlns:a16="http://schemas.microsoft.com/office/drawing/2014/main" id="{8D556B9C-7B1B-4E1A-8ABA-3E56E6B76DE1}"/>
              </a:ext>
            </a:extLst>
          </p:cNvPr>
          <p:cNvSpPr txBox="1"/>
          <p:nvPr/>
        </p:nvSpPr>
        <p:spPr>
          <a:xfrm>
            <a:off x="385438" y="766154"/>
            <a:ext cx="11599416" cy="4611519"/>
          </a:xfrm>
          <a:prstGeom prst="rect">
            <a:avLst/>
          </a:prstGeom>
          <a:noFill/>
        </p:spPr>
        <p:txBody>
          <a:bodyPr wrap="square">
            <a:spAutoFit/>
          </a:bodyPr>
          <a:lstStyle/>
          <a:p>
            <a:pPr algn="just">
              <a:lnSpc>
                <a:spcPct val="150000"/>
              </a:lnSpc>
            </a:pPr>
            <a:r>
              <a:rPr lang="en-US" dirty="0">
                <a:latin typeface="Arial" panose="020B0604020202020204" pitchFamily="34" charset="0"/>
                <a:cs typeface="Arial" panose="020B0604020202020204" pitchFamily="34" charset="0"/>
              </a:rPr>
              <a:t>B</a:t>
            </a:r>
            <a:r>
              <a:rPr lang="el-GR" dirty="0">
                <a:latin typeface="Arial" panose="020B0604020202020204" pitchFamily="34" charset="0"/>
                <a:cs typeface="Arial" panose="020B0604020202020204" pitchFamily="34" charset="0"/>
              </a:rPr>
              <a:t>ασίζονται στη μελέτη των </a:t>
            </a:r>
            <a:r>
              <a:rPr lang="el-GR" b="1" dirty="0">
                <a:latin typeface="Arial" panose="020B0604020202020204" pitchFamily="34" charset="0"/>
                <a:cs typeface="Arial" panose="020B0604020202020204" pitchFamily="34" charset="0"/>
              </a:rPr>
              <a:t>φαινοτυπικών</a:t>
            </a:r>
            <a:r>
              <a:rPr lang="el-GR" dirty="0">
                <a:latin typeface="Arial" panose="020B0604020202020204" pitchFamily="34" charset="0"/>
                <a:cs typeface="Arial" panose="020B0604020202020204" pitchFamily="34" charset="0"/>
              </a:rPr>
              <a:t> </a:t>
            </a:r>
            <a:r>
              <a:rPr lang="el-GR" b="1" dirty="0">
                <a:latin typeface="Arial" panose="020B0604020202020204" pitchFamily="34" charset="0"/>
                <a:cs typeface="Arial" panose="020B0604020202020204" pitchFamily="34" charset="0"/>
              </a:rPr>
              <a:t>χαρακτήρων</a:t>
            </a:r>
            <a:r>
              <a:rPr lang="el-GR" dirty="0">
                <a:latin typeface="Arial" panose="020B0604020202020204" pitchFamily="34" charset="0"/>
                <a:cs typeface="Arial" panose="020B0604020202020204" pitchFamily="34" charset="0"/>
              </a:rPr>
              <a:t> των μικροβίων.</a:t>
            </a:r>
            <a:endParaRPr lang="en-US" dirty="0">
              <a:latin typeface="Arial" panose="020B0604020202020204" pitchFamily="34" charset="0"/>
              <a:cs typeface="Arial" panose="020B0604020202020204" pitchFamily="34" charset="0"/>
            </a:endParaRPr>
          </a:p>
          <a:p>
            <a:pPr algn="just">
              <a:lnSpc>
                <a:spcPct val="150000"/>
              </a:lnSpc>
            </a:pPr>
            <a:endParaRPr lang="en-US" dirty="0">
              <a:latin typeface="Arial" panose="020B0604020202020204" pitchFamily="34" charset="0"/>
              <a:cs typeface="Arial" panose="020B0604020202020204" pitchFamily="34" charset="0"/>
            </a:endParaRPr>
          </a:p>
          <a:p>
            <a:pPr algn="just">
              <a:lnSpc>
                <a:spcPct val="150000"/>
              </a:lnSpc>
            </a:pPr>
            <a:endParaRPr lang="en-US"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Η πλέον διαδεδομένη μέθοδος μικροβιακής τυποποίησης είναι η </a:t>
            </a:r>
            <a:r>
              <a:rPr lang="el-GR" b="1" dirty="0">
                <a:latin typeface="Arial" panose="020B0604020202020204" pitchFamily="34" charset="0"/>
                <a:cs typeface="Arial" panose="020B0604020202020204" pitchFamily="34" charset="0"/>
              </a:rPr>
              <a:t>ορολογική τυποποίηση </a:t>
            </a:r>
            <a:r>
              <a:rPr lang="el-GR" dirty="0">
                <a:latin typeface="Arial" panose="020B0604020202020204" pitchFamily="34" charset="0"/>
                <a:cs typeface="Arial" panose="020B0604020202020204" pitchFamily="34" charset="0"/>
              </a:rPr>
              <a:t>ή </a:t>
            </a:r>
            <a:r>
              <a:rPr lang="el-GR" b="1" dirty="0">
                <a:latin typeface="Arial" panose="020B0604020202020204" pitchFamily="34" charset="0"/>
                <a:cs typeface="Arial" panose="020B0604020202020204" pitchFamily="34" charset="0"/>
              </a:rPr>
              <a:t>οροτυπία</a:t>
            </a:r>
            <a:r>
              <a:rPr lang="el-GR" dirty="0">
                <a:latin typeface="Arial" panose="020B0604020202020204" pitchFamily="34" charset="0"/>
                <a:cs typeface="Arial" panose="020B0604020202020204" pitchFamily="34" charset="0"/>
              </a:rPr>
              <a:t> (serological typing or serotyping) στελεχών του μικροοργανισμού, η οποία βασίζεται στην ταξινόμηση των μικροοργανισμών σε ορότυπους με βάση την αντιγονικότητα των αντιγόνων του κυτταρικού τοιχώματος (O αντιγόνο), των μαστιγίων ή βλεφαρίδων (H αντιγόνο) και του περιβλήματος ή της κυτταρικής κάψας. Η οροτυπία στηρίζεται στο ότι στελέχη του ίδιου είδους μπορεί να διαφέρουν στα αντιγόνα που εκφράζονται στην κυτταρική μεμβράνη (H αντιγόνο) ή στο κυτταρικό τοίχωμα (O αντιγόνο). Η ορολογική τυποποίηση χρησιμοποιείται κατά κόρον στις επιδημιολογικές μελέτες και οδηγεί στην απόδοση ορότυπων για στελέχη του ίδιου είδους (π.χ. </a:t>
            </a:r>
            <a:r>
              <a:rPr lang="el-GR" i="1" dirty="0">
                <a:latin typeface="Arial" panose="020B0604020202020204" pitchFamily="34" charset="0"/>
                <a:cs typeface="Arial" panose="020B0604020202020204" pitchFamily="34" charset="0"/>
              </a:rPr>
              <a:t>Salmonella</a:t>
            </a:r>
            <a:r>
              <a:rPr lang="el-GR" dirty="0">
                <a:latin typeface="Arial" panose="020B0604020202020204" pitchFamily="34" charset="0"/>
                <a:cs typeface="Arial" panose="020B0604020202020204" pitchFamily="34" charset="0"/>
              </a:rPr>
              <a:t> spp., </a:t>
            </a:r>
            <a:r>
              <a:rPr lang="el-GR" i="1" dirty="0">
                <a:latin typeface="Arial" panose="020B0604020202020204" pitchFamily="34" charset="0"/>
                <a:cs typeface="Arial" panose="020B0604020202020204" pitchFamily="34" charset="0"/>
              </a:rPr>
              <a:t>Listeria</a:t>
            </a:r>
            <a:r>
              <a:rPr lang="el-GR" dirty="0">
                <a:latin typeface="Arial" panose="020B0604020202020204" pitchFamily="34" charset="0"/>
                <a:cs typeface="Arial" panose="020B0604020202020204" pitchFamily="34" charset="0"/>
              </a:rPr>
              <a:t> </a:t>
            </a:r>
            <a:r>
              <a:rPr lang="el-GR" i="1" dirty="0">
                <a:latin typeface="Arial" panose="020B0604020202020204" pitchFamily="34" charset="0"/>
                <a:cs typeface="Arial" panose="020B0604020202020204" pitchFamily="34" charset="0"/>
              </a:rPr>
              <a:t>monocytogenes</a:t>
            </a:r>
            <a:r>
              <a:rPr lang="el-GR" dirty="0">
                <a:latin typeface="Arial" panose="020B0604020202020204" pitchFamily="34" charset="0"/>
                <a:cs typeface="Arial" panose="020B0604020202020204" pitchFamily="34" charset="0"/>
              </a:rPr>
              <a:t>, </a:t>
            </a:r>
            <a:r>
              <a:rPr lang="el-GR" i="1" dirty="0">
                <a:latin typeface="Arial" panose="020B0604020202020204" pitchFamily="34" charset="0"/>
                <a:cs typeface="Arial" panose="020B0604020202020204" pitchFamily="34" charset="0"/>
              </a:rPr>
              <a:t>Escherichia</a:t>
            </a:r>
            <a:r>
              <a:rPr lang="el-GR" dirty="0">
                <a:latin typeface="Arial" panose="020B0604020202020204" pitchFamily="34" charset="0"/>
                <a:cs typeface="Arial" panose="020B0604020202020204" pitchFamily="34" charset="0"/>
              </a:rPr>
              <a:t> </a:t>
            </a:r>
            <a:r>
              <a:rPr lang="el-GR" i="1" dirty="0">
                <a:latin typeface="Arial" panose="020B0604020202020204" pitchFamily="34" charset="0"/>
                <a:cs typeface="Arial" panose="020B0604020202020204" pitchFamily="34" charset="0"/>
              </a:rPr>
              <a:t>coli</a:t>
            </a:r>
            <a:r>
              <a:rPr lang="el-GR"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981790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49990A3-AD01-45B2-8F54-78B291B1D716}"/>
              </a:ext>
            </a:extLst>
          </p:cNvPr>
          <p:cNvSpPr txBox="1"/>
          <p:nvPr/>
        </p:nvSpPr>
        <p:spPr>
          <a:xfrm>
            <a:off x="392836" y="529948"/>
            <a:ext cx="5599592" cy="5027017"/>
          </a:xfrm>
          <a:prstGeom prst="rect">
            <a:avLst/>
          </a:prstGeom>
          <a:noFill/>
        </p:spPr>
        <p:txBody>
          <a:bodyPr wrap="square">
            <a:spAutoFit/>
          </a:bodyPr>
          <a:lstStyle/>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Άλλη κλασική μέθοδος μικροβιακής τυποποίησης είναι η </a:t>
            </a:r>
            <a:r>
              <a:rPr lang="el-GR" b="1" dirty="0">
                <a:latin typeface="Arial" panose="020B0604020202020204" pitchFamily="34" charset="0"/>
                <a:cs typeface="Arial" panose="020B0604020202020204" pitchFamily="34" charset="0"/>
              </a:rPr>
              <a:t>λυσιτυπία</a:t>
            </a:r>
            <a:r>
              <a:rPr lang="el-GR" dirty="0">
                <a:latin typeface="Arial" panose="020B0604020202020204" pitchFamily="34" charset="0"/>
                <a:cs typeface="Arial" panose="020B0604020202020204" pitchFamily="34" charset="0"/>
              </a:rPr>
              <a:t> (phage typing) που στηρίζεται στην ιδιότητα κάθε μικροβιακού κλώνου να λύεται από συγκεκριμένους φάγους, ιδιότητα που οφείλεται στην παρουσία υποδοχέων, οι οποίοι επιτρέπουν στο φάγο να δεσμευθεί στην επιφάνεια του βακτηριακού κυττάρου.</a:t>
            </a:r>
          </a:p>
          <a:p>
            <a:pPr marL="285750" indent="-285750" algn="just">
              <a:lnSpc>
                <a:spcPct val="150000"/>
              </a:lnSpc>
              <a:buFont typeface="Wingdings" panose="05000000000000000000" pitchFamily="2" charset="2"/>
              <a:buChar char="ü"/>
            </a:pPr>
            <a:endParaRPr lang="el-GR"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Η </a:t>
            </a:r>
            <a:r>
              <a:rPr lang="el-GR" b="1" dirty="0">
                <a:latin typeface="Arial" panose="020B0604020202020204" pitchFamily="34" charset="0"/>
                <a:cs typeface="Arial" panose="020B0604020202020204" pitchFamily="34" charset="0"/>
              </a:rPr>
              <a:t>βιοτυπία</a:t>
            </a:r>
            <a:r>
              <a:rPr lang="el-GR" dirty="0">
                <a:latin typeface="Arial" panose="020B0604020202020204" pitchFamily="34" charset="0"/>
                <a:cs typeface="Arial" panose="020B0604020202020204" pitchFamily="34" charset="0"/>
              </a:rPr>
              <a:t> (biotyping) βασίζεται στη διαφοροποίηση των μικροβιακών ειδών ανάλογα με τα υποστρώματα που χρησιμοποιούν για το μεταβολισμό και την αύξησή τους.</a:t>
            </a:r>
          </a:p>
        </p:txBody>
      </p:sp>
      <p:pic>
        <p:nvPicPr>
          <p:cNvPr id="7" name="Picture 6">
            <a:extLst>
              <a:ext uri="{FF2B5EF4-FFF2-40B4-BE49-F238E27FC236}">
                <a16:creationId xmlns:a16="http://schemas.microsoft.com/office/drawing/2014/main" id="{B3B222DC-A199-4C3C-9EB3-308179381CC3}"/>
              </a:ext>
            </a:extLst>
          </p:cNvPr>
          <p:cNvPicPr>
            <a:picLocks noChangeAspect="1"/>
          </p:cNvPicPr>
          <p:nvPr/>
        </p:nvPicPr>
        <p:blipFill>
          <a:blip r:embed="rId2"/>
          <a:stretch>
            <a:fillRect/>
          </a:stretch>
        </p:blipFill>
        <p:spPr>
          <a:xfrm>
            <a:off x="7501630" y="422871"/>
            <a:ext cx="4161593" cy="3138256"/>
          </a:xfrm>
          <a:prstGeom prst="rect">
            <a:avLst/>
          </a:prstGeom>
          <a:ln>
            <a:noFill/>
          </a:ln>
          <a:effectLst>
            <a:softEdge rad="112500"/>
          </a:effectLst>
        </p:spPr>
      </p:pic>
      <p:pic>
        <p:nvPicPr>
          <p:cNvPr id="8" name="Picture 7">
            <a:extLst>
              <a:ext uri="{FF2B5EF4-FFF2-40B4-BE49-F238E27FC236}">
                <a16:creationId xmlns:a16="http://schemas.microsoft.com/office/drawing/2014/main" id="{51DCF830-0332-40A6-8E84-AEED215C9DA9}"/>
              </a:ext>
            </a:extLst>
          </p:cNvPr>
          <p:cNvPicPr>
            <a:picLocks noChangeAspect="1"/>
          </p:cNvPicPr>
          <p:nvPr/>
        </p:nvPicPr>
        <p:blipFill>
          <a:blip r:embed="rId3"/>
          <a:stretch>
            <a:fillRect/>
          </a:stretch>
        </p:blipFill>
        <p:spPr>
          <a:xfrm>
            <a:off x="7439301" y="3802006"/>
            <a:ext cx="4286250" cy="2949462"/>
          </a:xfrm>
          <a:prstGeom prst="rect">
            <a:avLst/>
          </a:prstGeom>
          <a:ln>
            <a:noFill/>
          </a:ln>
          <a:effectLst>
            <a:softEdge rad="112500"/>
          </a:effectLst>
        </p:spPr>
      </p:pic>
    </p:spTree>
    <p:extLst>
      <p:ext uri="{BB962C8B-B14F-4D97-AF65-F5344CB8AC3E}">
        <p14:creationId xmlns:p14="http://schemas.microsoft.com/office/powerpoint/2010/main" val="2726251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51DEB-583F-4B54-B1B9-49B00B4D056D}"/>
              </a:ext>
            </a:extLst>
          </p:cNvPr>
          <p:cNvSpPr>
            <a:spLocks noGrp="1"/>
          </p:cNvSpPr>
          <p:nvPr>
            <p:ph type="title"/>
          </p:nvPr>
        </p:nvSpPr>
        <p:spPr>
          <a:xfrm>
            <a:off x="403933" y="437773"/>
            <a:ext cx="4878281" cy="914400"/>
          </a:xfrm>
        </p:spPr>
        <p:txBody>
          <a:bodyPr>
            <a:normAutofit/>
          </a:bodyPr>
          <a:lstStyle/>
          <a:p>
            <a:pPr marL="0" marR="0" lvl="0" indent="0" defTabSz="914400" rtl="0" eaLnBrk="1" fontAlgn="auto" latinLnBrk="0" hangingPunct="1">
              <a:lnSpc>
                <a:spcPct val="100000"/>
              </a:lnSpc>
              <a:spcBef>
                <a:spcPts val="0"/>
              </a:spcBef>
              <a:spcAft>
                <a:spcPts val="0"/>
              </a:spcAft>
              <a:tabLst/>
              <a:defRPr/>
            </a:pPr>
            <a:r>
              <a:rPr kumimoji="0" lang="el-GR"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Μοριακές μέθοδοι τυτοποίησης</a:t>
            </a:r>
            <a:br>
              <a:rPr kumimoji="0" lang="el-GR"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lang="el-GR" dirty="0"/>
          </a:p>
        </p:txBody>
      </p:sp>
      <p:sp>
        <p:nvSpPr>
          <p:cNvPr id="6" name="TextBox 5">
            <a:extLst>
              <a:ext uri="{FF2B5EF4-FFF2-40B4-BE49-F238E27FC236}">
                <a16:creationId xmlns:a16="http://schemas.microsoft.com/office/drawing/2014/main" id="{6067A15B-761F-4DAB-88C9-79D64EAC2D92}"/>
              </a:ext>
            </a:extLst>
          </p:cNvPr>
          <p:cNvSpPr txBox="1"/>
          <p:nvPr/>
        </p:nvSpPr>
        <p:spPr>
          <a:xfrm>
            <a:off x="403933" y="894973"/>
            <a:ext cx="11296836" cy="2534027"/>
          </a:xfrm>
          <a:prstGeom prst="rect">
            <a:avLst/>
          </a:prstGeom>
          <a:noFill/>
        </p:spPr>
        <p:txBody>
          <a:bodyPr wrap="square">
            <a:spAutoFit/>
          </a:bodyPr>
          <a:lstStyle/>
          <a:p>
            <a:pPr algn="just">
              <a:lnSpc>
                <a:spcPct val="150000"/>
              </a:lnSpc>
            </a:pPr>
            <a:r>
              <a:rPr lang="el-GR" dirty="0">
                <a:latin typeface="Arial" panose="020B0604020202020204" pitchFamily="34" charset="0"/>
                <a:cs typeface="Arial" panose="020B0604020202020204" pitchFamily="34" charset="0"/>
              </a:rPr>
              <a:t>Εχουν ως στόχο τη </a:t>
            </a:r>
            <a:r>
              <a:rPr lang="el-GR" b="1" dirty="0">
                <a:latin typeface="Arial" panose="020B0604020202020204" pitchFamily="34" charset="0"/>
                <a:cs typeface="Arial" panose="020B0604020202020204" pitchFamily="34" charset="0"/>
              </a:rPr>
              <a:t>σύγκριση του γενετικού υλικού </a:t>
            </a:r>
            <a:r>
              <a:rPr lang="el-GR" dirty="0">
                <a:latin typeface="Arial" panose="020B0604020202020204" pitchFamily="34" charset="0"/>
                <a:cs typeface="Arial" panose="020B0604020202020204" pitchFamily="34" charset="0"/>
              </a:rPr>
              <a:t>των μικροβιακών στελεχών που εμπλέκονται σε μια επιδημία, ιδιαιτέρως δε του χρωμοσωμικού υλικού και την ανάδειξη των μεταξύ τους </a:t>
            </a:r>
            <a:r>
              <a:rPr lang="el-GR" b="1" dirty="0">
                <a:latin typeface="Arial" panose="020B0604020202020204" pitchFamily="34" charset="0"/>
                <a:cs typeface="Arial" panose="020B0604020202020204" pitchFamily="34" charset="0"/>
              </a:rPr>
              <a:t>γενετικών σχέσεων</a:t>
            </a:r>
            <a:r>
              <a:rPr lang="el-GR" dirty="0">
                <a:latin typeface="Arial" panose="020B0604020202020204" pitchFamily="34" charset="0"/>
                <a:cs typeface="Arial" panose="020B0604020202020204" pitchFamily="34" charset="0"/>
              </a:rPr>
              <a:t>. Επειδή στα χρωμοσώματα εδράζονται αλληλουχίες βάσεων (γονίδια) αρκετά συντηρημένες ώστε να χαρακτηρίζουν ένα μικροβιακό είδος ή και γένος, αλλά και αλληλουχίες που παρουσιάζουν αρκετά μεγάλη ποικιλομορφία, οι μέθοδοι που αναλύουν το χρωμόσωμα μπορούν να χρησιμοποιηθούν για τη μελέτη των </a:t>
            </a:r>
            <a:r>
              <a:rPr lang="el-GR" b="1" dirty="0">
                <a:latin typeface="Arial" panose="020B0604020202020204" pitchFamily="34" charset="0"/>
                <a:cs typeface="Arial" panose="020B0604020202020204" pitchFamily="34" charset="0"/>
              </a:rPr>
              <a:t>φυλογενετικών σχέσεων </a:t>
            </a:r>
            <a:r>
              <a:rPr lang="el-GR" dirty="0">
                <a:latin typeface="Arial" panose="020B0604020202020204" pitchFamily="34" charset="0"/>
                <a:cs typeface="Arial" panose="020B0604020202020204" pitchFamily="34" charset="0"/>
              </a:rPr>
              <a:t>αλλά και το διαχωρισμό του είδους σε κλώνους με επιδημιολογική σημασία.</a:t>
            </a:r>
          </a:p>
        </p:txBody>
      </p:sp>
      <p:pic>
        <p:nvPicPr>
          <p:cNvPr id="7" name="Picture 6">
            <a:extLst>
              <a:ext uri="{FF2B5EF4-FFF2-40B4-BE49-F238E27FC236}">
                <a16:creationId xmlns:a16="http://schemas.microsoft.com/office/drawing/2014/main" id="{96D5BB88-81FE-437E-ACD8-662961260BDB}"/>
              </a:ext>
            </a:extLst>
          </p:cNvPr>
          <p:cNvPicPr>
            <a:picLocks noChangeAspect="1"/>
          </p:cNvPicPr>
          <p:nvPr/>
        </p:nvPicPr>
        <p:blipFill>
          <a:blip r:embed="rId2"/>
          <a:stretch>
            <a:fillRect/>
          </a:stretch>
        </p:blipFill>
        <p:spPr>
          <a:xfrm>
            <a:off x="4323795" y="3595456"/>
            <a:ext cx="3457112" cy="22898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81586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BA3636-862A-4034-9C1D-31965EBE7C7E}"/>
              </a:ext>
            </a:extLst>
          </p:cNvPr>
          <p:cNvSpPr txBox="1"/>
          <p:nvPr/>
        </p:nvSpPr>
        <p:spPr>
          <a:xfrm>
            <a:off x="428348" y="325799"/>
            <a:ext cx="11174768" cy="3780522"/>
          </a:xfrm>
          <a:prstGeom prst="rect">
            <a:avLst/>
          </a:prstGeom>
          <a:noFill/>
        </p:spPr>
        <p:txBody>
          <a:bodyPr wrap="square">
            <a:spAutoFit/>
          </a:bodyPr>
          <a:lstStyle/>
          <a:p>
            <a:pPr algn="just">
              <a:lnSpc>
                <a:spcPct val="150000"/>
              </a:lnSpc>
            </a:pPr>
            <a:r>
              <a:rPr lang="el-GR" dirty="0">
                <a:latin typeface="Arial" panose="020B0604020202020204" pitchFamily="34" charset="0"/>
                <a:cs typeface="Arial" panose="020B0604020202020204" pitchFamily="34" charset="0"/>
              </a:rPr>
              <a:t>Βασίζονται στην ανίχνευση της θέσης και του αριθμού ειδικών αλληλουχιών στο χρωμόσωμα του μικροοργανισμού. Τέτοιες θέσεις μπορεί να είναι: </a:t>
            </a:r>
          </a:p>
          <a:p>
            <a:pPr marL="342900" indent="-342900" algn="just">
              <a:lnSpc>
                <a:spcPct val="150000"/>
              </a:lnSpc>
              <a:buAutoNum type="arabicPeriod"/>
            </a:pPr>
            <a:r>
              <a:rPr lang="el-GR" dirty="0">
                <a:latin typeface="Arial" panose="020B0604020202020204" pitchFamily="34" charset="0"/>
                <a:cs typeface="Arial" panose="020B0604020202020204" pitchFamily="34" charset="0"/>
              </a:rPr>
              <a:t>Θέσεις όπου δρουν κάποια </a:t>
            </a:r>
            <a:r>
              <a:rPr lang="el-GR" b="1" dirty="0">
                <a:latin typeface="Arial" panose="020B0604020202020204" pitchFamily="34" charset="0"/>
                <a:cs typeface="Arial" panose="020B0604020202020204" pitchFamily="34" charset="0"/>
              </a:rPr>
              <a:t>περιοριστικά ένζυμα</a:t>
            </a:r>
            <a:r>
              <a:rPr lang="el-GR" dirty="0">
                <a:latin typeface="Arial" panose="020B0604020202020204" pitchFamily="34" charset="0"/>
                <a:cs typeface="Arial" panose="020B0604020202020204" pitchFamily="34" charset="0"/>
              </a:rPr>
              <a:t>. Με τον τρόπο αυτό, δηλαδή πέψη με περιοριστικό ένζυμο και σύγκριση των ηλεκτροφορητικών προτύπων, μπορούν να τυποποιηθούν μικρά μόρια, όπως είναι τα πλασμίδια, οι ιοί, αλλά και μεγάλα μόρια, όπως το γενετικό υλικό των βακτηρίων, με κατάλληλες τροποποιήσεις της τεχνικής πέψης και ηλεκτροφόρησης. </a:t>
            </a:r>
          </a:p>
          <a:p>
            <a:pPr marL="342900" indent="-342900" algn="just">
              <a:lnSpc>
                <a:spcPct val="150000"/>
              </a:lnSpc>
              <a:buAutoNum type="arabicPeriod"/>
            </a:pPr>
            <a:r>
              <a:rPr lang="el-GR" b="1" dirty="0">
                <a:latin typeface="Arial" panose="020B0604020202020204" pitchFamily="34" charset="0"/>
                <a:cs typeface="Arial" panose="020B0604020202020204" pitchFamily="34" charset="0"/>
              </a:rPr>
              <a:t>Αλληλουχίες εισδοχής </a:t>
            </a:r>
            <a:r>
              <a:rPr lang="el-GR" dirty="0">
                <a:latin typeface="Arial" panose="020B0604020202020204" pitchFamily="34" charset="0"/>
                <a:cs typeface="Arial" panose="020B0604020202020204" pitchFamily="34" charset="0"/>
              </a:rPr>
              <a:t>(insertion sequences) ή </a:t>
            </a:r>
            <a:r>
              <a:rPr lang="el-GR" b="1" dirty="0">
                <a:latin typeface="Arial" panose="020B0604020202020204" pitchFamily="34" charset="0"/>
                <a:cs typeface="Arial" panose="020B0604020202020204" pitchFamily="34" charset="0"/>
              </a:rPr>
              <a:t>επαναλαμβανόμενες αλληλουχίες </a:t>
            </a:r>
            <a:r>
              <a:rPr lang="el-GR" dirty="0">
                <a:latin typeface="Arial" panose="020B0604020202020204" pitchFamily="34" charset="0"/>
                <a:cs typeface="Arial" panose="020B0604020202020204" pitchFamily="34" charset="0"/>
              </a:rPr>
              <a:t>(repetitive sequences), που βρίσκονται στο χρωμόσωμα των μικροοργανισμών και ανιχνεύονται με τροποποιήσεις της τεχνικής PCR.</a:t>
            </a:r>
          </a:p>
        </p:txBody>
      </p:sp>
    </p:spTree>
    <p:extLst>
      <p:ext uri="{BB962C8B-B14F-4D97-AF65-F5344CB8AC3E}">
        <p14:creationId xmlns:p14="http://schemas.microsoft.com/office/powerpoint/2010/main" val="14192243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B60A67-CB55-406B-8797-55AA0392C7F3}"/>
              </a:ext>
            </a:extLst>
          </p:cNvPr>
          <p:cNvSpPr txBox="1"/>
          <p:nvPr/>
        </p:nvSpPr>
        <p:spPr>
          <a:xfrm>
            <a:off x="277426" y="352433"/>
            <a:ext cx="5134994" cy="369332"/>
          </a:xfrm>
          <a:prstGeom prst="rect">
            <a:avLst/>
          </a:prstGeom>
          <a:noFill/>
        </p:spPr>
        <p:txBody>
          <a:bodyPr wrap="square">
            <a:spAutoFit/>
          </a:bodyPr>
          <a:lstStyle/>
          <a:p>
            <a:r>
              <a:rPr lang="en-US" u="sng" dirty="0">
                <a:latin typeface="Arial" panose="020B0604020202020204" pitchFamily="34" charset="0"/>
                <a:cs typeface="Arial" panose="020B0604020202020204" pitchFamily="34" charset="0"/>
              </a:rPr>
              <a:t>O</a:t>
            </a:r>
            <a:r>
              <a:rPr lang="el-GR" u="sng" dirty="0">
                <a:latin typeface="Arial" panose="020B0604020202020204" pitchFamily="34" charset="0"/>
                <a:cs typeface="Arial" panose="020B0604020202020204" pitchFamily="34" charset="0"/>
              </a:rPr>
              <a:t>ι κυριότερες μοριακές μέθοδοι τυποποίησης</a:t>
            </a:r>
          </a:p>
        </p:txBody>
      </p:sp>
      <p:sp>
        <p:nvSpPr>
          <p:cNvPr id="8" name="TextBox 7">
            <a:extLst>
              <a:ext uri="{FF2B5EF4-FFF2-40B4-BE49-F238E27FC236}">
                <a16:creationId xmlns:a16="http://schemas.microsoft.com/office/drawing/2014/main" id="{25DFC8C4-5A22-4048-BFE5-5E575724A05F}"/>
              </a:ext>
            </a:extLst>
          </p:cNvPr>
          <p:cNvSpPr txBox="1"/>
          <p:nvPr/>
        </p:nvSpPr>
        <p:spPr>
          <a:xfrm>
            <a:off x="277426" y="920603"/>
            <a:ext cx="11663040" cy="2118529"/>
          </a:xfrm>
          <a:prstGeom prst="rect">
            <a:avLst/>
          </a:prstGeom>
          <a:noFill/>
        </p:spPr>
        <p:txBody>
          <a:bodyPr wrap="square">
            <a:spAutoFit/>
          </a:bodyPr>
          <a:lstStyle/>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Ιχνηθέτες </a:t>
            </a:r>
            <a:r>
              <a:rPr lang="en-US" dirty="0">
                <a:latin typeface="Arial" panose="020B0604020202020204" pitchFamily="34" charset="0"/>
                <a:cs typeface="Arial" panose="020B0604020202020204" pitchFamily="34" charset="0"/>
              </a:rPr>
              <a:t>DNA (</a:t>
            </a:r>
            <a:r>
              <a:rPr lang="el-GR" dirty="0">
                <a:latin typeface="Arial" panose="020B0604020202020204" pitchFamily="34" charset="0"/>
                <a:cs typeface="Arial" panose="020B0604020202020204" pitchFamily="34" charset="0"/>
              </a:rPr>
              <a:t>ριβοτυπία)</a:t>
            </a:r>
            <a:r>
              <a:rPr lang="en-US"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Με τον τρόπο αυτό, αναδεικνύεται ο αριθμός των αντιγράφων των γονιδίων του rRNA, ο οποίος διαφέρει μεταξύ διαφορετικών στελεχών</a:t>
            </a:r>
            <a:endParaRPr lang="en-US"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Τεχνικές </a:t>
            </a:r>
            <a:r>
              <a:rPr lang="en-US" dirty="0">
                <a:latin typeface="Arial" panose="020B0604020202020204" pitchFamily="34" charset="0"/>
                <a:cs typeface="Arial" panose="020B0604020202020204" pitchFamily="34" charset="0"/>
              </a:rPr>
              <a:t>PCR </a:t>
            </a:r>
            <a:endParaRPr lang="el-GR"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r>
              <a:rPr lang="en-US"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Ηλεκτροφόρηση παλλόμενου ηλεκτρικού πεδίου (PFGE)</a:t>
            </a:r>
            <a:endParaRPr lang="en-US"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Μέθοδος αλληλούχισης τμημάτων DNA (MLST)</a:t>
            </a:r>
          </a:p>
        </p:txBody>
      </p:sp>
    </p:spTree>
    <p:extLst>
      <p:ext uri="{BB962C8B-B14F-4D97-AF65-F5344CB8AC3E}">
        <p14:creationId xmlns:p14="http://schemas.microsoft.com/office/powerpoint/2010/main" val="2122483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47337A-CAE1-47F6-9DA0-53C385CC603B}"/>
              </a:ext>
            </a:extLst>
          </p:cNvPr>
          <p:cNvSpPr txBox="1"/>
          <p:nvPr/>
        </p:nvSpPr>
        <p:spPr>
          <a:xfrm>
            <a:off x="3851059" y="396820"/>
            <a:ext cx="3872514" cy="369332"/>
          </a:xfrm>
          <a:prstGeom prst="rect">
            <a:avLst/>
          </a:prstGeom>
          <a:noFill/>
        </p:spPr>
        <p:txBody>
          <a:bodyPr wrap="square">
            <a:spAutoFit/>
          </a:bodyPr>
          <a:lstStyle/>
          <a:p>
            <a:r>
              <a:rPr lang="el-GR" b="1" dirty="0">
                <a:latin typeface="Arial" panose="020B0604020202020204" pitchFamily="34" charset="0"/>
                <a:cs typeface="Arial" panose="020B0604020202020204" pitchFamily="34" charset="0"/>
              </a:rPr>
              <a:t>Επιλογή μεθόδου τυποποίησης</a:t>
            </a:r>
          </a:p>
        </p:txBody>
      </p:sp>
      <p:sp>
        <p:nvSpPr>
          <p:cNvPr id="4" name="TextBox 3">
            <a:extLst>
              <a:ext uri="{FF2B5EF4-FFF2-40B4-BE49-F238E27FC236}">
                <a16:creationId xmlns:a16="http://schemas.microsoft.com/office/drawing/2014/main" id="{91715D23-6808-4CC3-8C5B-C7CA514FCB08}"/>
              </a:ext>
            </a:extLst>
          </p:cNvPr>
          <p:cNvSpPr txBox="1"/>
          <p:nvPr/>
        </p:nvSpPr>
        <p:spPr>
          <a:xfrm>
            <a:off x="481614" y="766152"/>
            <a:ext cx="11068235" cy="3071418"/>
          </a:xfrm>
          <a:prstGeom prst="rect">
            <a:avLst/>
          </a:prstGeom>
          <a:noFill/>
        </p:spPr>
        <p:txBody>
          <a:bodyPr wrap="square">
            <a:spAutoFit/>
          </a:bodyPr>
          <a:lstStyle/>
          <a:p>
            <a:pPr algn="just">
              <a:lnSpc>
                <a:spcPct val="150000"/>
              </a:lnSpc>
            </a:pPr>
            <a:r>
              <a:rPr lang="el-GR" dirty="0">
                <a:latin typeface="Arial" panose="020B0604020202020204" pitchFamily="34" charset="0"/>
                <a:cs typeface="Arial" panose="020B0604020202020204" pitchFamily="34" charset="0"/>
              </a:rPr>
              <a:t>Οι φαινοτυπικές μέθοδοι τυποποίησης είναι απλές και οικονομικές στην εφαρμογή τους, ωστόσο χαρακτηρίζονται από χαμηλή διακριτική ικανότητα. Από την άλλη, οι μοριακές μέθοδοι τυποποίησης απαιτούν εξειδίκευση, χρόνο και χρήμα.</a:t>
            </a:r>
            <a:endParaRPr lang="en-US" dirty="0">
              <a:latin typeface="Arial" panose="020B0604020202020204" pitchFamily="34" charset="0"/>
              <a:cs typeface="Arial" panose="020B0604020202020204" pitchFamily="34" charset="0"/>
            </a:endParaRPr>
          </a:p>
          <a:p>
            <a:pPr algn="ctr">
              <a:lnSpc>
                <a:spcPct val="150000"/>
              </a:lnSpc>
            </a:pPr>
            <a:endParaRPr lang="el-GR" sz="4000" dirty="0">
              <a:latin typeface="Arial" panose="020B0604020202020204" pitchFamily="34" charset="0"/>
              <a:cs typeface="Arial" panose="020B0604020202020204" pitchFamily="34" charset="0"/>
            </a:endParaRPr>
          </a:p>
          <a:p>
            <a:pPr algn="ctr">
              <a:lnSpc>
                <a:spcPct val="150000"/>
              </a:lnSpc>
            </a:pPr>
            <a:r>
              <a:rPr lang="el-GR" sz="4000" dirty="0">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0364ECAD-94FC-4E7E-8B36-FB2CD363ACEB}"/>
              </a:ext>
            </a:extLst>
          </p:cNvPr>
          <p:cNvSpPr txBox="1"/>
          <p:nvPr/>
        </p:nvSpPr>
        <p:spPr>
          <a:xfrm>
            <a:off x="526372" y="4052630"/>
            <a:ext cx="11139256" cy="872034"/>
          </a:xfrm>
          <a:prstGeom prst="rect">
            <a:avLst/>
          </a:prstGeom>
          <a:noFill/>
        </p:spPr>
        <p:txBody>
          <a:bodyPr wrap="square">
            <a:spAutoFit/>
          </a:bodyPr>
          <a:lstStyle/>
          <a:p>
            <a:pPr algn="just">
              <a:lnSpc>
                <a:spcPct val="150000"/>
              </a:lnSpc>
            </a:pPr>
            <a:r>
              <a:rPr lang="el-GR" dirty="0">
                <a:latin typeface="Arial" panose="020B0604020202020204" pitchFamily="34" charset="0"/>
                <a:cs typeface="Arial" panose="020B0604020202020204" pitchFamily="34" charset="0"/>
              </a:rPr>
              <a:t>Πριν επιλεγεί η κατάλληλη τυποποιητική μέθοδος, πρέπει να αποφασιστεί αν πραγματικά υπάρχει ανάγκη τυποποίησης.</a:t>
            </a:r>
          </a:p>
        </p:txBody>
      </p:sp>
    </p:spTree>
    <p:extLst>
      <p:ext uri="{BB962C8B-B14F-4D97-AF65-F5344CB8AC3E}">
        <p14:creationId xmlns:p14="http://schemas.microsoft.com/office/powerpoint/2010/main" val="239986451"/>
      </p:ext>
    </p:extLst>
  </p:cSld>
  <p:clrMapOvr>
    <a:masterClrMapping/>
  </p:clrMapOvr>
  <p:transition spd="slow">
    <p:wheel spokes="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C05595C-F592-40D1-A21E-8DED2E41F46A}"/>
              </a:ext>
            </a:extLst>
          </p:cNvPr>
          <p:cNvSpPr txBox="1"/>
          <p:nvPr/>
        </p:nvSpPr>
        <p:spPr>
          <a:xfrm>
            <a:off x="426487" y="1152245"/>
            <a:ext cx="11339026" cy="1287532"/>
          </a:xfrm>
          <a:prstGeom prst="rect">
            <a:avLst/>
          </a:prstGeom>
          <a:noFill/>
        </p:spPr>
        <p:txBody>
          <a:bodyPr wrap="square">
            <a:spAutoFit/>
          </a:bodyPr>
          <a:lstStyle/>
          <a:p>
            <a:pPr algn="just">
              <a:lnSpc>
                <a:spcPct val="150000"/>
              </a:lnSpc>
            </a:pPr>
            <a:r>
              <a:rPr lang="el-GR" dirty="0">
                <a:latin typeface="Arial" panose="020B0604020202020204" pitchFamily="34" charset="0"/>
                <a:cs typeface="Arial" panose="020B0604020202020204" pitchFamily="34" charset="0"/>
              </a:rPr>
              <a:t>Για να καταγραφεί επίσημα ένα κρούσμα τροφιμογενούς νόσου θα πρέπει να </a:t>
            </a:r>
            <a:r>
              <a:rPr lang="el-GR" b="1" dirty="0">
                <a:latin typeface="Arial" panose="020B0604020202020204" pitchFamily="34" charset="0"/>
                <a:cs typeface="Arial" panose="020B0604020202020204" pitchFamily="34" charset="0"/>
              </a:rPr>
              <a:t>απομονωθεί</a:t>
            </a:r>
            <a:r>
              <a:rPr lang="el-GR" dirty="0">
                <a:latin typeface="Arial" panose="020B0604020202020204" pitchFamily="34" charset="0"/>
                <a:cs typeface="Arial" panose="020B0604020202020204" pitchFamily="34" charset="0"/>
              </a:rPr>
              <a:t> ο υπεύθυνος μικροοργανισμός και να </a:t>
            </a:r>
            <a:r>
              <a:rPr lang="el-GR" b="1" dirty="0">
                <a:latin typeface="Arial" panose="020B0604020202020204" pitchFamily="34" charset="0"/>
                <a:cs typeface="Arial" panose="020B0604020202020204" pitchFamily="34" charset="0"/>
              </a:rPr>
              <a:t>ταυτοποιηθεί</a:t>
            </a:r>
            <a:r>
              <a:rPr lang="el-GR" dirty="0">
                <a:latin typeface="Arial" panose="020B0604020202020204" pitchFamily="34" charset="0"/>
                <a:cs typeface="Arial" panose="020B0604020202020204" pitchFamily="34" charset="0"/>
              </a:rPr>
              <a:t> η παρουσία του τόσο στο τρόφιμο το οποίο καταναλώθηκε όσο και στο άτομο που το κατανάλωσε και νόσησε. </a:t>
            </a:r>
          </a:p>
        </p:txBody>
      </p:sp>
      <p:pic>
        <p:nvPicPr>
          <p:cNvPr id="7" name="Picture 6">
            <a:extLst>
              <a:ext uri="{FF2B5EF4-FFF2-40B4-BE49-F238E27FC236}">
                <a16:creationId xmlns:a16="http://schemas.microsoft.com/office/drawing/2014/main" id="{6934E7A3-7685-4424-B142-D54250B1057A}"/>
              </a:ext>
            </a:extLst>
          </p:cNvPr>
          <p:cNvPicPr>
            <a:picLocks noChangeAspect="1"/>
          </p:cNvPicPr>
          <p:nvPr/>
        </p:nvPicPr>
        <p:blipFill>
          <a:blip r:embed="rId2"/>
          <a:stretch>
            <a:fillRect/>
          </a:stretch>
        </p:blipFill>
        <p:spPr>
          <a:xfrm>
            <a:off x="0" y="3741576"/>
            <a:ext cx="12192000" cy="3116424"/>
          </a:xfrm>
          <a:prstGeom prst="rect">
            <a:avLst/>
          </a:prstGeom>
        </p:spPr>
      </p:pic>
    </p:spTree>
    <p:extLst>
      <p:ext uri="{BB962C8B-B14F-4D97-AF65-F5344CB8AC3E}">
        <p14:creationId xmlns:p14="http://schemas.microsoft.com/office/powerpoint/2010/main" val="2511070146"/>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B1A825-7D75-4CE4-9B51-AB27665B10D1}"/>
              </a:ext>
            </a:extLst>
          </p:cNvPr>
          <p:cNvSpPr>
            <a:spLocks noGrp="1"/>
          </p:cNvSpPr>
          <p:nvPr>
            <p:ph type="body" sz="quarter" idx="14"/>
          </p:nvPr>
        </p:nvSpPr>
        <p:spPr>
          <a:xfrm>
            <a:off x="2965142" y="684567"/>
            <a:ext cx="6094520" cy="1783425"/>
          </a:xfrm>
        </p:spPr>
        <p:txBody>
          <a:bodyPr/>
          <a:lstStyle/>
          <a:p>
            <a:pPr marL="0" indent="0" algn="ctr">
              <a:lnSpc>
                <a:spcPct val="150000"/>
              </a:lnSpc>
              <a:buNone/>
            </a:pPr>
            <a:r>
              <a:rPr lang="el-GR" sz="2800" dirty="0">
                <a:latin typeface="Arial" panose="020B0604020202020204" pitchFamily="34" charset="0"/>
                <a:cs typeface="Arial" panose="020B0604020202020204" pitchFamily="34" charset="0"/>
              </a:rPr>
              <a:t>Επιδημιολογία τροφιμογενών</a:t>
            </a:r>
            <a:r>
              <a:rPr lang="en-US" sz="2800" dirty="0">
                <a:latin typeface="Arial" panose="020B0604020202020204" pitchFamily="34" charset="0"/>
                <a:cs typeface="Arial" panose="020B0604020202020204" pitchFamily="34" charset="0"/>
              </a:rPr>
              <a:t> </a:t>
            </a:r>
            <a:r>
              <a:rPr lang="el-GR" sz="2800" dirty="0">
                <a:latin typeface="Arial" panose="020B0604020202020204" pitchFamily="34" charset="0"/>
                <a:cs typeface="Arial" panose="020B0604020202020204" pitchFamily="34" charset="0"/>
              </a:rPr>
              <a:t>νοσημάτων</a:t>
            </a:r>
            <a:endParaRPr lang="en-US" sz="2800" dirty="0">
              <a:latin typeface="Arial" panose="020B0604020202020204" pitchFamily="34" charset="0"/>
              <a:cs typeface="Arial" panose="020B0604020202020204" pitchFamily="34" charset="0"/>
            </a:endParaRPr>
          </a:p>
          <a:p>
            <a:pPr marL="0" indent="0" algn="ctr">
              <a:lnSpc>
                <a:spcPct val="150000"/>
              </a:lnSpc>
              <a:buNone/>
            </a:pPr>
            <a:r>
              <a:rPr lang="el-GR" sz="2800" dirty="0">
                <a:latin typeface="Arial" panose="020B0604020202020204" pitchFamily="34" charset="0"/>
                <a:cs typeface="Arial" panose="020B0604020202020204" pitchFamily="34" charset="0"/>
              </a:rPr>
              <a:t>Νικόλαος Ανδρίτσος</a:t>
            </a:r>
            <a:endParaRPr lang="en-US" sz="2800" dirty="0">
              <a:latin typeface="Arial" panose="020B0604020202020204" pitchFamily="34" charset="0"/>
              <a:cs typeface="Arial" panose="020B0604020202020204" pitchFamily="34" charset="0"/>
            </a:endParaRPr>
          </a:p>
          <a:p>
            <a:pPr marL="0" indent="0" algn="ctr">
              <a:lnSpc>
                <a:spcPct val="150000"/>
              </a:lnSpc>
              <a:buNone/>
            </a:pPr>
            <a:r>
              <a:rPr lang="el-GR" sz="2800" dirty="0">
                <a:latin typeface="Arial" panose="020B0604020202020204" pitchFamily="34" charset="0"/>
                <a:cs typeface="Arial" panose="020B0604020202020204" pitchFamily="34" charset="0"/>
              </a:rPr>
              <a:t>© Εκδόσεις ΕΜΒΡΥΟ, 2020</a:t>
            </a:r>
            <a:endParaRPr lang="en-US" sz="2800" dirty="0">
              <a:latin typeface="Arial" panose="020B0604020202020204" pitchFamily="34" charset="0"/>
              <a:cs typeface="Arial" panose="020B0604020202020204" pitchFamily="34" charset="0"/>
            </a:endParaRPr>
          </a:p>
          <a:p>
            <a:pPr marL="0" indent="0" algn="ctr">
              <a:lnSpc>
                <a:spcPct val="150000"/>
              </a:lnSpc>
              <a:buNone/>
            </a:pPr>
            <a:r>
              <a:rPr lang="el-GR" sz="2800" dirty="0">
                <a:latin typeface="Arial" panose="020B0604020202020204" pitchFamily="34" charset="0"/>
                <a:cs typeface="Arial" panose="020B0604020202020204" pitchFamily="34" charset="0"/>
              </a:rPr>
              <a:t> ISBN 978-618-5252-21-2 </a:t>
            </a:r>
          </a:p>
          <a:p>
            <a:pPr marL="0" indent="0" algn="ctr">
              <a:lnSpc>
                <a:spcPct val="150000"/>
              </a:lnSpc>
              <a:buNone/>
            </a:pPr>
            <a:endParaRPr lang="en-US" sz="2800" dirty="0">
              <a:latin typeface="Arial" panose="020B0604020202020204" pitchFamily="34" charset="0"/>
              <a:cs typeface="Arial" panose="020B0604020202020204" pitchFamily="34" charset="0"/>
            </a:endParaRPr>
          </a:p>
          <a:p>
            <a:pPr marL="0" indent="0" algn="ctr">
              <a:lnSpc>
                <a:spcPct val="150000"/>
              </a:lnSpc>
              <a:buNone/>
            </a:pPr>
            <a:r>
              <a:rPr lang="el-GR" sz="2800" dirty="0">
                <a:latin typeface="Arial" panose="020B0604020202020204" pitchFamily="34" charset="0"/>
                <a:cs typeface="Arial" panose="020B0604020202020204" pitchFamily="34" charset="0"/>
              </a:rPr>
              <a:t>Ευχαριστώ πολύ!!</a:t>
            </a:r>
          </a:p>
          <a:p>
            <a:pPr marL="0" indent="0" algn="ctr">
              <a:lnSpc>
                <a:spcPct val="150000"/>
              </a:lnSpc>
              <a:buNone/>
            </a:pPr>
            <a:r>
              <a:rPr lang="en-US" sz="2800" dirty="0">
                <a:latin typeface="Arial" panose="020B0604020202020204" pitchFamily="34" charset="0"/>
                <a:cs typeface="Arial" panose="020B0604020202020204" pitchFamily="34" charset="0"/>
              </a:rPr>
              <a:t>palaio_n@aegean.gr</a:t>
            </a:r>
            <a:endParaRPr lang="el-GR" sz="2800" dirty="0">
              <a:latin typeface="Arial" panose="020B0604020202020204" pitchFamily="34" charset="0"/>
              <a:cs typeface="Arial" panose="020B0604020202020204" pitchFamily="34" charset="0"/>
            </a:endParaRPr>
          </a:p>
          <a:p>
            <a:pPr marL="0" indent="0">
              <a:buNone/>
            </a:pPr>
            <a:endParaRPr lang="el-GR" dirty="0"/>
          </a:p>
        </p:txBody>
      </p:sp>
    </p:spTree>
    <p:extLst>
      <p:ext uri="{BB962C8B-B14F-4D97-AF65-F5344CB8AC3E}">
        <p14:creationId xmlns:p14="http://schemas.microsoft.com/office/powerpoint/2010/main" val="2435874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7E67962-6896-408B-8BD7-8AB63D3BADE4}"/>
              </a:ext>
            </a:extLst>
          </p:cNvPr>
          <p:cNvSpPr txBox="1"/>
          <p:nvPr/>
        </p:nvSpPr>
        <p:spPr>
          <a:xfrm>
            <a:off x="1676788" y="399957"/>
            <a:ext cx="8838423" cy="369332"/>
          </a:xfrm>
          <a:prstGeom prst="rect">
            <a:avLst/>
          </a:prstGeom>
          <a:noFill/>
        </p:spPr>
        <p:txBody>
          <a:bodyPr wrap="square">
            <a:spAutoFit/>
          </a:bodyPr>
          <a:lstStyle/>
          <a:p>
            <a:r>
              <a:rPr lang="el-GR" b="1" dirty="0">
                <a:latin typeface="Arial" panose="020B0604020202020204" pitchFamily="34" charset="0"/>
                <a:cs typeface="Arial" panose="020B0604020202020204" pitchFamily="34" charset="0"/>
              </a:rPr>
              <a:t>Πρότυπες μέθοδοι απομόνωσης τροφιμογενών παθογόνων μικροοργανισμών</a:t>
            </a:r>
          </a:p>
        </p:txBody>
      </p:sp>
      <p:sp>
        <p:nvSpPr>
          <p:cNvPr id="8" name="TextBox 7">
            <a:extLst>
              <a:ext uri="{FF2B5EF4-FFF2-40B4-BE49-F238E27FC236}">
                <a16:creationId xmlns:a16="http://schemas.microsoft.com/office/drawing/2014/main" id="{AA960A9A-7D2D-4D88-AD74-DAE1999F8649}"/>
              </a:ext>
            </a:extLst>
          </p:cNvPr>
          <p:cNvSpPr txBox="1"/>
          <p:nvPr/>
        </p:nvSpPr>
        <p:spPr>
          <a:xfrm>
            <a:off x="361562" y="769289"/>
            <a:ext cx="11171074" cy="2148089"/>
          </a:xfrm>
          <a:prstGeom prst="rect">
            <a:avLst/>
          </a:prstGeom>
          <a:noFill/>
        </p:spPr>
        <p:txBody>
          <a:bodyPr wrap="square">
            <a:spAutoFit/>
          </a:bodyPr>
          <a:lstStyle/>
          <a:p>
            <a:pPr algn="just">
              <a:lnSpc>
                <a:spcPct val="150000"/>
              </a:lnSpc>
            </a:pPr>
            <a:r>
              <a:rPr lang="el-GR" dirty="0">
                <a:latin typeface="Arial" panose="020B0604020202020204" pitchFamily="34" charset="0"/>
                <a:cs typeface="Arial" panose="020B0604020202020204" pitchFamily="34" charset="0"/>
              </a:rPr>
              <a:t>Συνήθως, η συγκέντρωση των παθογόνων μικροοργανισμών που απαντώνται στα τρόφιμα είναι τέτοια που δεν επιτρέπει την απευθείας καταμέτρηση (enumeration) του παθογόνου (δηλ. συγκέντρωση παθογόνου</a:t>
            </a:r>
            <a:r>
              <a:rPr lang="en-US" dirty="0">
                <a:latin typeface="Arial" panose="020B0604020202020204" pitchFamily="34" charset="0"/>
                <a:cs typeface="Arial" panose="020B0604020202020204" pitchFamily="34" charset="0"/>
              </a:rPr>
              <a:t> &lt; 10 </a:t>
            </a:r>
            <a:r>
              <a:rPr lang="en-US" dirty="0" err="1">
                <a:latin typeface="Arial" panose="020B0604020202020204" pitchFamily="34" charset="0"/>
                <a:cs typeface="Arial" panose="020B0604020202020204" pitchFamily="34" charset="0"/>
              </a:rPr>
              <a:t>cfu</a:t>
            </a:r>
            <a:r>
              <a:rPr lang="en-US" dirty="0">
                <a:latin typeface="Arial" panose="020B0604020202020204" pitchFamily="34" charset="0"/>
                <a:cs typeface="Arial" panose="020B0604020202020204" pitchFamily="34" charset="0"/>
              </a:rPr>
              <a:t>/g </a:t>
            </a:r>
            <a:r>
              <a:rPr lang="el-GR" dirty="0">
                <a:latin typeface="Arial" panose="020B0604020202020204" pitchFamily="34" charset="0"/>
                <a:cs typeface="Arial" panose="020B0604020202020204" pitchFamily="34" charset="0"/>
              </a:rPr>
              <a:t>τροφίμου).</a:t>
            </a:r>
          </a:p>
          <a:p>
            <a:pPr algn="ctr">
              <a:lnSpc>
                <a:spcPct val="150000"/>
              </a:lnSpc>
            </a:pPr>
            <a:r>
              <a:rPr lang="el-GR" sz="4000" b="1" dirty="0">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6F3697FA-F266-497E-9D16-E6A20AF9329C}"/>
              </a:ext>
            </a:extLst>
          </p:cNvPr>
          <p:cNvSpPr txBox="1"/>
          <p:nvPr/>
        </p:nvSpPr>
        <p:spPr>
          <a:xfrm>
            <a:off x="361563" y="3286710"/>
            <a:ext cx="11171073" cy="1732590"/>
          </a:xfrm>
          <a:prstGeom prst="rect">
            <a:avLst/>
          </a:prstGeom>
          <a:noFill/>
        </p:spPr>
        <p:txBody>
          <a:bodyPr wrap="square">
            <a:spAutoFit/>
          </a:bodyPr>
          <a:lstStyle/>
          <a:p>
            <a:pPr algn="just">
              <a:lnSpc>
                <a:spcPct val="150000"/>
              </a:lnSpc>
            </a:pPr>
            <a:r>
              <a:rPr lang="el-GR" dirty="0">
                <a:latin typeface="Arial" panose="020B0604020202020204" pitchFamily="34" charset="0"/>
                <a:cs typeface="Arial" panose="020B0604020202020204" pitchFamily="34" charset="0"/>
              </a:rPr>
              <a:t>Στις περιπτώσεις αυτές κρίνεται απαραίτητος ο εμπλουτισμός (enrichment) και η μετέπειτα ανίχνευση (detection) ή απομόνωση (isolation) του παθογόνου παράγοντα, με εφαρμογή κατάλληλης μεθόδου. </a:t>
            </a:r>
          </a:p>
          <a:p>
            <a:pPr algn="ctr">
              <a:lnSpc>
                <a:spcPct val="150000"/>
              </a:lnSpc>
            </a:pPr>
            <a:r>
              <a:rPr kumimoji="0" lang="el-GR"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lang="el-GR"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B0D82B3-2063-4EAA-B84A-5293D95D8793}"/>
              </a:ext>
            </a:extLst>
          </p:cNvPr>
          <p:cNvSpPr txBox="1"/>
          <p:nvPr/>
        </p:nvSpPr>
        <p:spPr>
          <a:xfrm>
            <a:off x="701739" y="5038731"/>
            <a:ext cx="10788520" cy="369332"/>
          </a:xfrm>
          <a:prstGeom prst="rect">
            <a:avLst/>
          </a:prstGeom>
          <a:noFill/>
        </p:spPr>
        <p:txBody>
          <a:bodyPr wrap="square">
            <a:spAutoFit/>
          </a:bodyPr>
          <a:lstStyle/>
          <a:p>
            <a:r>
              <a:rPr lang="el-GR" dirty="0">
                <a:latin typeface="Arial" panose="020B0604020202020204" pitchFamily="34" charset="0"/>
                <a:cs typeface="Arial" panose="020B0604020202020204" pitchFamily="34" charset="0"/>
              </a:rPr>
              <a:t>Όλες αυτές οι μέθοδοι (καταμέτρησης ή ανίχνευσης/απομόνωσης) οφείλουν να είναι πρότυπες μέθοδοι.</a:t>
            </a:r>
          </a:p>
        </p:txBody>
      </p:sp>
    </p:spTree>
    <p:extLst>
      <p:ext uri="{BB962C8B-B14F-4D97-AF65-F5344CB8AC3E}">
        <p14:creationId xmlns:p14="http://schemas.microsoft.com/office/powerpoint/2010/main" val="1146436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A6D88B-46CD-436C-9C36-E2009BE84453}"/>
              </a:ext>
            </a:extLst>
          </p:cNvPr>
          <p:cNvSpPr txBox="1"/>
          <p:nvPr/>
        </p:nvSpPr>
        <p:spPr>
          <a:xfrm>
            <a:off x="454867" y="433215"/>
            <a:ext cx="11478985" cy="4195957"/>
          </a:xfrm>
          <a:prstGeom prst="rect">
            <a:avLst/>
          </a:prstGeom>
          <a:noFill/>
        </p:spPr>
        <p:txBody>
          <a:bodyPr wrap="square">
            <a:spAutoFit/>
          </a:bodyPr>
          <a:lstStyle/>
          <a:p>
            <a:pPr algn="just">
              <a:lnSpc>
                <a:spcPct val="150000"/>
              </a:lnSpc>
            </a:pPr>
            <a:r>
              <a:rPr lang="el-GR" b="1" dirty="0">
                <a:latin typeface="Arial" panose="020B0604020202020204" pitchFamily="34" charset="0"/>
                <a:cs typeface="Arial" panose="020B0604020202020204" pitchFamily="34" charset="0"/>
              </a:rPr>
              <a:t>Πρότυπη μέθοδος </a:t>
            </a:r>
            <a:r>
              <a:rPr lang="el-GR" dirty="0">
                <a:latin typeface="Arial" panose="020B0604020202020204" pitchFamily="34" charset="0"/>
                <a:cs typeface="Arial" panose="020B0604020202020204" pitchFamily="34" charset="0"/>
              </a:rPr>
              <a:t>είναι η μέθοδος εκείνη η οποία βασίζεται σε ένα πρότυπο. Σύμφωνα με την Ευρωπαϊκή Επιτροπή Τυποποίησης (European Committee for Standardization· CEN), </a:t>
            </a:r>
            <a:r>
              <a:rPr lang="el-GR" b="1" dirty="0">
                <a:latin typeface="Arial" panose="020B0604020202020204" pitchFamily="34" charset="0"/>
                <a:cs typeface="Arial" panose="020B0604020202020204" pitchFamily="34" charset="0"/>
              </a:rPr>
              <a:t>πρότυπο</a:t>
            </a:r>
            <a:r>
              <a:rPr lang="el-GR" dirty="0">
                <a:latin typeface="Arial" panose="020B0604020202020204" pitchFamily="34" charset="0"/>
                <a:cs typeface="Arial" panose="020B0604020202020204" pitchFamily="34" charset="0"/>
              </a:rPr>
              <a:t> (standard) είναι ένα τεχνικό έγγραφο που έχει σχεδιαστεί για να χρησιμοποιείται ως κανόνας, κατευθυντήρια γραμμή (guideline) ή ορισμός. Είναι ένας επαναλαμβανόμενος τρόπος για να κάνουμε κάτι, ο οποίος βασίζεται στη συναίνεση των εμπλεκόμενων μερών. Το πρότυπο λοιπόν είναι ένα έγγραφο το οποίο καθορίζει τον –τυποποιημένο– τρόπο (διαδικασία) με τον οποίο γίνεται κάτι.</a:t>
            </a:r>
          </a:p>
          <a:p>
            <a:pPr algn="just">
              <a:lnSpc>
                <a:spcPct val="150000"/>
              </a:lnSpc>
            </a:pPr>
            <a:endParaRPr lang="el-GR" dirty="0">
              <a:latin typeface="Arial" panose="020B0604020202020204" pitchFamily="34" charset="0"/>
              <a:cs typeface="Arial" panose="020B0604020202020204" pitchFamily="34" charset="0"/>
            </a:endParaRPr>
          </a:p>
          <a:p>
            <a:pPr algn="just">
              <a:lnSpc>
                <a:spcPct val="150000"/>
              </a:lnSpc>
            </a:pPr>
            <a:endParaRPr lang="el-GR" dirty="0">
              <a:latin typeface="Arial" panose="020B0604020202020204" pitchFamily="34" charset="0"/>
              <a:cs typeface="Arial" panose="020B0604020202020204" pitchFamily="34" charset="0"/>
            </a:endParaRPr>
          </a:p>
          <a:p>
            <a:pPr algn="just">
              <a:lnSpc>
                <a:spcPct val="150000"/>
              </a:lnSpc>
            </a:pPr>
            <a:r>
              <a:rPr lang="el-GR" b="1" dirty="0">
                <a:latin typeface="Arial" panose="020B0604020202020204" pitchFamily="34" charset="0"/>
                <a:cs typeface="Arial" panose="020B0604020202020204" pitchFamily="34" charset="0"/>
              </a:rPr>
              <a:t>Προτυποποίηση</a:t>
            </a:r>
            <a:r>
              <a:rPr lang="el-GR" dirty="0">
                <a:latin typeface="Arial" panose="020B0604020202020204" pitchFamily="34" charset="0"/>
                <a:cs typeface="Arial" panose="020B0604020202020204" pitchFamily="34" charset="0"/>
              </a:rPr>
              <a:t> είναι η διαδικασία με την οποία καθιερώνονται πρότυπα (προδιαγραφές). Υπάρχουν κλαδικά, κρατικά, εθνικά και διεθνή πρότυπα.</a:t>
            </a:r>
          </a:p>
        </p:txBody>
      </p:sp>
    </p:spTree>
    <p:extLst>
      <p:ext uri="{BB962C8B-B14F-4D97-AF65-F5344CB8AC3E}">
        <p14:creationId xmlns:p14="http://schemas.microsoft.com/office/powerpoint/2010/main" val="30528349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001E4B-AE0F-4090-9074-649ED27D7079}"/>
              </a:ext>
            </a:extLst>
          </p:cNvPr>
          <p:cNvSpPr txBox="1"/>
          <p:nvPr/>
        </p:nvSpPr>
        <p:spPr>
          <a:xfrm>
            <a:off x="361561" y="348353"/>
            <a:ext cx="6097554" cy="2118529"/>
          </a:xfrm>
          <a:prstGeom prst="rect">
            <a:avLst/>
          </a:prstGeom>
          <a:noFill/>
        </p:spPr>
        <p:txBody>
          <a:bodyPr wrap="square">
            <a:spAutoFit/>
          </a:bodyPr>
          <a:lstStyle/>
          <a:p>
            <a:pPr algn="just">
              <a:lnSpc>
                <a:spcPct val="150000"/>
              </a:lnSpc>
            </a:pPr>
            <a:r>
              <a:rPr lang="el-GR" u="sng" dirty="0">
                <a:latin typeface="Arial" panose="020B0604020202020204" pitchFamily="34" charset="0"/>
                <a:cs typeface="Arial" panose="020B0604020202020204" pitchFamily="34" charset="0"/>
              </a:rPr>
              <a:t>Φορείς έκδοσης προτύπων </a:t>
            </a:r>
          </a:p>
          <a:p>
            <a:pPr marL="342900" indent="-342900" algn="just">
              <a:lnSpc>
                <a:spcPct val="150000"/>
              </a:lnSpc>
              <a:buFont typeface="+mj-lt"/>
              <a:buAutoNum type="arabicPeriod"/>
            </a:pPr>
            <a:r>
              <a:rPr lang="en-US" dirty="0">
                <a:latin typeface="Arial" panose="020B0604020202020204" pitchFamily="34" charset="0"/>
                <a:cs typeface="Arial" panose="020B0604020202020204" pitchFamily="34" charset="0"/>
              </a:rPr>
              <a:t>ISO (International Organization for Standardization)</a:t>
            </a:r>
            <a:endParaRPr lang="el-GR" dirty="0">
              <a:latin typeface="Arial" panose="020B0604020202020204" pitchFamily="34" charset="0"/>
              <a:cs typeface="Arial" panose="020B0604020202020204" pitchFamily="34" charset="0"/>
            </a:endParaRPr>
          </a:p>
          <a:p>
            <a:pPr marL="342900" indent="-342900" algn="just">
              <a:lnSpc>
                <a:spcPct val="150000"/>
              </a:lnSpc>
              <a:buFont typeface="+mj-lt"/>
              <a:buAutoNum type="arabicPeriod"/>
            </a:pPr>
            <a:r>
              <a:rPr lang="en-US" dirty="0">
                <a:latin typeface="Arial" panose="020B0604020202020204" pitchFamily="34" charset="0"/>
                <a:cs typeface="Arial" panose="020B0604020202020204" pitchFamily="34" charset="0"/>
              </a:rPr>
              <a:t>CEN (European Committee for Standardization) </a:t>
            </a:r>
            <a:endParaRPr lang="el-GR" dirty="0">
              <a:latin typeface="Arial" panose="020B0604020202020204" pitchFamily="34" charset="0"/>
              <a:cs typeface="Arial" panose="020B0604020202020204" pitchFamily="34" charset="0"/>
            </a:endParaRPr>
          </a:p>
          <a:p>
            <a:pPr marL="342900" indent="-342900" algn="just">
              <a:lnSpc>
                <a:spcPct val="150000"/>
              </a:lnSpc>
              <a:buFont typeface="+mj-lt"/>
              <a:buAutoNum type="arabicPeriod"/>
            </a:pPr>
            <a:r>
              <a:rPr lang="en-US" dirty="0">
                <a:latin typeface="Arial" panose="020B0604020202020204" pitchFamily="34" charset="0"/>
                <a:cs typeface="Arial" panose="020B0604020202020204" pitchFamily="34" charset="0"/>
              </a:rPr>
              <a:t>APHA (American Public Health Association) </a:t>
            </a:r>
            <a:endParaRPr lang="el-GR" dirty="0">
              <a:latin typeface="Arial" panose="020B0604020202020204" pitchFamily="34" charset="0"/>
              <a:cs typeface="Arial" panose="020B0604020202020204" pitchFamily="34" charset="0"/>
            </a:endParaRPr>
          </a:p>
          <a:p>
            <a:pPr marL="342900" indent="-342900" algn="just">
              <a:lnSpc>
                <a:spcPct val="150000"/>
              </a:lnSpc>
              <a:buFont typeface="+mj-lt"/>
              <a:buAutoNum type="arabicPeriod"/>
            </a:pPr>
            <a:r>
              <a:rPr lang="el-GR" dirty="0">
                <a:latin typeface="Arial" panose="020B0604020202020204" pitchFamily="34" charset="0"/>
                <a:cs typeface="Arial" panose="020B0604020202020204" pitchFamily="34" charset="0"/>
              </a:rPr>
              <a:t>ΕΛΟΤ (Ελληνικός Οργανισμός Τυποποίησης)</a:t>
            </a:r>
          </a:p>
        </p:txBody>
      </p:sp>
      <p:pic>
        <p:nvPicPr>
          <p:cNvPr id="7" name="Picture 6">
            <a:extLst>
              <a:ext uri="{FF2B5EF4-FFF2-40B4-BE49-F238E27FC236}">
                <a16:creationId xmlns:a16="http://schemas.microsoft.com/office/drawing/2014/main" id="{C7AA76EA-2478-401B-8ADE-82C3BA4B0997}"/>
              </a:ext>
            </a:extLst>
          </p:cNvPr>
          <p:cNvPicPr>
            <a:picLocks noChangeAspect="1"/>
          </p:cNvPicPr>
          <p:nvPr/>
        </p:nvPicPr>
        <p:blipFill>
          <a:blip r:embed="rId2"/>
          <a:stretch>
            <a:fillRect/>
          </a:stretch>
        </p:blipFill>
        <p:spPr>
          <a:xfrm>
            <a:off x="361562" y="3979690"/>
            <a:ext cx="2633566" cy="2581275"/>
          </a:xfrm>
          <a:prstGeom prst="rect">
            <a:avLst/>
          </a:prstGeom>
        </p:spPr>
      </p:pic>
      <p:pic>
        <p:nvPicPr>
          <p:cNvPr id="8" name="Picture 7">
            <a:extLst>
              <a:ext uri="{FF2B5EF4-FFF2-40B4-BE49-F238E27FC236}">
                <a16:creationId xmlns:a16="http://schemas.microsoft.com/office/drawing/2014/main" id="{6E9C60FB-132D-4288-AA07-1B2E8FFD835E}"/>
              </a:ext>
            </a:extLst>
          </p:cNvPr>
          <p:cNvPicPr>
            <a:picLocks noChangeAspect="1"/>
          </p:cNvPicPr>
          <p:nvPr/>
        </p:nvPicPr>
        <p:blipFill>
          <a:blip r:embed="rId3"/>
          <a:stretch>
            <a:fillRect/>
          </a:stretch>
        </p:blipFill>
        <p:spPr>
          <a:xfrm>
            <a:off x="3005821" y="3979690"/>
            <a:ext cx="2924564" cy="2581275"/>
          </a:xfrm>
          <a:prstGeom prst="rect">
            <a:avLst/>
          </a:prstGeom>
        </p:spPr>
      </p:pic>
      <p:pic>
        <p:nvPicPr>
          <p:cNvPr id="9" name="Picture 8">
            <a:extLst>
              <a:ext uri="{FF2B5EF4-FFF2-40B4-BE49-F238E27FC236}">
                <a16:creationId xmlns:a16="http://schemas.microsoft.com/office/drawing/2014/main" id="{D3FB7C65-2DD0-4D50-A7D1-AB9A9A0CCED6}"/>
              </a:ext>
            </a:extLst>
          </p:cNvPr>
          <p:cNvPicPr>
            <a:picLocks noChangeAspect="1"/>
          </p:cNvPicPr>
          <p:nvPr/>
        </p:nvPicPr>
        <p:blipFill>
          <a:blip r:embed="rId4"/>
          <a:stretch>
            <a:fillRect/>
          </a:stretch>
        </p:blipFill>
        <p:spPr>
          <a:xfrm>
            <a:off x="5941079" y="3970446"/>
            <a:ext cx="2633566" cy="2581275"/>
          </a:xfrm>
          <a:prstGeom prst="rect">
            <a:avLst/>
          </a:prstGeom>
        </p:spPr>
      </p:pic>
      <p:pic>
        <p:nvPicPr>
          <p:cNvPr id="10" name="Picture 9">
            <a:extLst>
              <a:ext uri="{FF2B5EF4-FFF2-40B4-BE49-F238E27FC236}">
                <a16:creationId xmlns:a16="http://schemas.microsoft.com/office/drawing/2014/main" id="{99B8CE8C-8D39-4CA6-8715-217BCA82F64D}"/>
              </a:ext>
            </a:extLst>
          </p:cNvPr>
          <p:cNvPicPr>
            <a:picLocks noChangeAspect="1"/>
          </p:cNvPicPr>
          <p:nvPr/>
        </p:nvPicPr>
        <p:blipFill>
          <a:blip r:embed="rId5"/>
          <a:stretch>
            <a:fillRect/>
          </a:stretch>
        </p:blipFill>
        <p:spPr>
          <a:xfrm>
            <a:off x="8574645" y="3970445"/>
            <a:ext cx="3255793" cy="2581275"/>
          </a:xfrm>
          <a:prstGeom prst="rect">
            <a:avLst/>
          </a:prstGeom>
        </p:spPr>
      </p:pic>
    </p:spTree>
    <p:extLst>
      <p:ext uri="{BB962C8B-B14F-4D97-AF65-F5344CB8AC3E}">
        <p14:creationId xmlns:p14="http://schemas.microsoft.com/office/powerpoint/2010/main" val="310106545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F849B6-B846-4802-B240-2D36983CA037}"/>
              </a:ext>
            </a:extLst>
          </p:cNvPr>
          <p:cNvSpPr txBox="1"/>
          <p:nvPr/>
        </p:nvSpPr>
        <p:spPr>
          <a:xfrm>
            <a:off x="2092000" y="250668"/>
            <a:ext cx="8007999" cy="369332"/>
          </a:xfrm>
          <a:prstGeom prst="rect">
            <a:avLst/>
          </a:prstGeom>
          <a:noFill/>
        </p:spPr>
        <p:txBody>
          <a:bodyPr wrap="square">
            <a:spAutoFit/>
          </a:bodyPr>
          <a:lstStyle/>
          <a:p>
            <a:r>
              <a:rPr lang="el-GR" b="1" dirty="0">
                <a:latin typeface="Arial" panose="020B0604020202020204" pitchFamily="34" charset="0"/>
                <a:cs typeface="Arial" panose="020B0604020202020204" pitchFamily="34" charset="0"/>
              </a:rPr>
              <a:t>Μέθοδοι ταυτοποίησης τροφιμογενών παθογόνων μικροοργανισμών</a:t>
            </a:r>
          </a:p>
        </p:txBody>
      </p:sp>
      <p:graphicFrame>
        <p:nvGraphicFramePr>
          <p:cNvPr id="7" name="Diagram 6">
            <a:extLst>
              <a:ext uri="{FF2B5EF4-FFF2-40B4-BE49-F238E27FC236}">
                <a16:creationId xmlns:a16="http://schemas.microsoft.com/office/drawing/2014/main" id="{D7ADDE22-8ACB-4823-AA44-065B24FFB7C3}"/>
              </a:ext>
            </a:extLst>
          </p:cNvPr>
          <p:cNvGraphicFramePr/>
          <p:nvPr>
            <p:extLst>
              <p:ext uri="{D42A27DB-BD31-4B8C-83A1-F6EECF244321}">
                <p14:modId xmlns:p14="http://schemas.microsoft.com/office/powerpoint/2010/main" val="591384686"/>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5009378"/>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679983A-E694-4D6C-AFC4-F0F30642568D}"/>
              </a:ext>
            </a:extLst>
          </p:cNvPr>
          <p:cNvSpPr txBox="1"/>
          <p:nvPr/>
        </p:nvSpPr>
        <p:spPr>
          <a:xfrm>
            <a:off x="288665" y="473140"/>
            <a:ext cx="5464065" cy="369332"/>
          </a:xfrm>
          <a:prstGeom prst="rect">
            <a:avLst/>
          </a:prstGeom>
          <a:noFill/>
        </p:spPr>
        <p:txBody>
          <a:bodyPr wrap="square">
            <a:spAutoFit/>
          </a:bodyPr>
          <a:lstStyle/>
          <a:p>
            <a:r>
              <a:rPr lang="el-GR" u="sng" dirty="0">
                <a:latin typeface="Arial" panose="020B0604020202020204" pitchFamily="34" charset="0"/>
                <a:cs typeface="Arial" panose="020B0604020202020204" pitchFamily="34" charset="0"/>
              </a:rPr>
              <a:t>Κλασσικές (φαινοτυπικές) μέθοδοι ταυτοποίησης</a:t>
            </a:r>
          </a:p>
        </p:txBody>
      </p:sp>
      <p:sp>
        <p:nvSpPr>
          <p:cNvPr id="8" name="TextBox 7">
            <a:extLst>
              <a:ext uri="{FF2B5EF4-FFF2-40B4-BE49-F238E27FC236}">
                <a16:creationId xmlns:a16="http://schemas.microsoft.com/office/drawing/2014/main" id="{60D0F995-5DC3-4717-A338-AEA73D872531}"/>
              </a:ext>
            </a:extLst>
          </p:cNvPr>
          <p:cNvSpPr txBox="1"/>
          <p:nvPr/>
        </p:nvSpPr>
        <p:spPr>
          <a:xfrm>
            <a:off x="288665" y="842472"/>
            <a:ext cx="11614670" cy="1287532"/>
          </a:xfrm>
          <a:prstGeom prst="rect">
            <a:avLst/>
          </a:prstGeom>
          <a:noFill/>
        </p:spPr>
        <p:txBody>
          <a:bodyPr wrap="square">
            <a:spAutoFit/>
          </a:bodyPr>
          <a:lstStyle/>
          <a:p>
            <a:pPr algn="just">
              <a:lnSpc>
                <a:spcPct val="150000"/>
              </a:lnSpc>
            </a:pPr>
            <a:r>
              <a:rPr lang="el-GR" dirty="0">
                <a:latin typeface="Arial" panose="020B0604020202020204" pitchFamily="34" charset="0"/>
                <a:cs typeface="Arial" panose="020B0604020202020204" pitchFamily="34" charset="0"/>
              </a:rPr>
              <a:t>Βασίζονται στη μελέτη </a:t>
            </a:r>
            <a:r>
              <a:rPr lang="el-GR" b="1" dirty="0">
                <a:latin typeface="Arial" panose="020B0604020202020204" pitchFamily="34" charset="0"/>
                <a:cs typeface="Arial" panose="020B0604020202020204" pitchFamily="34" charset="0"/>
              </a:rPr>
              <a:t>φαινοτυπικών χαρακτηριστικών </a:t>
            </a:r>
            <a:r>
              <a:rPr lang="el-GR" dirty="0">
                <a:latin typeface="Arial" panose="020B0604020202020204" pitchFamily="34" charset="0"/>
                <a:cs typeface="Arial" panose="020B0604020202020204" pitchFamily="34" charset="0"/>
              </a:rPr>
              <a:t>των μικροοργανισμών. </a:t>
            </a:r>
          </a:p>
          <a:p>
            <a:pPr algn="just">
              <a:lnSpc>
                <a:spcPct val="150000"/>
              </a:lnSpc>
            </a:pPr>
            <a:r>
              <a:rPr lang="el-GR" dirty="0">
                <a:latin typeface="Arial" panose="020B0604020202020204" pitchFamily="34" charset="0"/>
                <a:cs typeface="Arial" panose="020B0604020202020204" pitchFamily="34" charset="0"/>
              </a:rPr>
              <a:t>Στις κλασικές μεθόδους ταυτοποίησης περιλαμβάνονται οι βιοχημικές δοκιμές, οι δοκιμές ανοσολογικής συγκόλλησης και οι δοκιμές ευαισθησίας στα αντιβιοτικά.</a:t>
            </a:r>
          </a:p>
        </p:txBody>
      </p:sp>
      <p:pic>
        <p:nvPicPr>
          <p:cNvPr id="9" name="Picture 8">
            <a:extLst>
              <a:ext uri="{FF2B5EF4-FFF2-40B4-BE49-F238E27FC236}">
                <a16:creationId xmlns:a16="http://schemas.microsoft.com/office/drawing/2014/main" id="{DC011F62-64D3-4847-A0EB-2A517D2208F0}"/>
              </a:ext>
            </a:extLst>
          </p:cNvPr>
          <p:cNvPicPr>
            <a:picLocks noChangeAspect="1"/>
          </p:cNvPicPr>
          <p:nvPr/>
        </p:nvPicPr>
        <p:blipFill>
          <a:blip r:embed="rId2"/>
          <a:stretch>
            <a:fillRect/>
          </a:stretch>
        </p:blipFill>
        <p:spPr>
          <a:xfrm>
            <a:off x="7537143" y="3364637"/>
            <a:ext cx="4064492" cy="23399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00275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B2C2DA-31FF-4520-883E-9EA3DCA0324F}"/>
              </a:ext>
            </a:extLst>
          </p:cNvPr>
          <p:cNvSpPr>
            <a:spLocks noGrp="1"/>
          </p:cNvSpPr>
          <p:nvPr>
            <p:ph type="body" sz="quarter" idx="14"/>
          </p:nvPr>
        </p:nvSpPr>
        <p:spPr>
          <a:xfrm>
            <a:off x="350668" y="3880607"/>
            <a:ext cx="2490186" cy="1037622"/>
          </a:xfrm>
        </p:spPr>
        <p:txBody>
          <a:bodyPr/>
          <a:lstStyle/>
          <a:p>
            <a:pPr algn="just"/>
            <a:r>
              <a:rPr lang="el-GR" b="1" dirty="0">
                <a:latin typeface="Arial" panose="020B0604020202020204" pitchFamily="34" charset="0"/>
                <a:cs typeface="Arial" panose="020B0604020202020204" pitchFamily="34" charset="0"/>
              </a:rPr>
              <a:t>Βιοχημικές δοκιμές (</a:t>
            </a:r>
            <a:r>
              <a:rPr lang="en-US" b="1" dirty="0">
                <a:latin typeface="Arial" panose="020B0604020202020204" pitchFamily="34" charset="0"/>
                <a:cs typeface="Arial" panose="020B0604020202020204" pitchFamily="34" charset="0"/>
              </a:rPr>
              <a:t>biochemical testing) </a:t>
            </a:r>
            <a:endParaRPr lang="el-GR"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D8A2F77-7A30-438B-8490-40791E938048}"/>
              </a:ext>
            </a:extLst>
          </p:cNvPr>
          <p:cNvSpPr txBox="1"/>
          <p:nvPr/>
        </p:nvSpPr>
        <p:spPr>
          <a:xfrm>
            <a:off x="4270160" y="150920"/>
            <a:ext cx="7457242" cy="2118465"/>
          </a:xfrm>
          <a:prstGeom prst="rect">
            <a:avLst/>
          </a:prstGeom>
          <a:noFill/>
        </p:spPr>
        <p:txBody>
          <a:bodyPr wrap="square">
            <a:spAutoFit/>
          </a:bodyPr>
          <a:lstStyle/>
          <a:p>
            <a:pPr algn="just">
              <a:lnSpc>
                <a:spcPct val="150000"/>
              </a:lnSpc>
            </a:pPr>
            <a:r>
              <a:rPr lang="el-GR" dirty="0">
                <a:latin typeface="Arial" panose="020B0604020202020204" pitchFamily="34" charset="0"/>
                <a:cs typeface="Arial" panose="020B0604020202020204" pitchFamily="34" charset="0"/>
              </a:rPr>
              <a:t>Οι δοκιμές αυτές βασίζονται σε διαφορές στη βιοχημική δραστικότητα των διαφορετικών ειδών βακτηρίων. Οι πιο κοινές βιοχημικές δοκιμές είναι οι διαφορές στο μεταβολισμό σακχάρων (ζύμωση σακχάρων) ή στο μεταβολισμό πρωτεϊνών, η παραγωγή ενζύμων και η ικανότητα αξιοποίησης συγκεκριμένου συστατικού του υποστρώματος.</a:t>
            </a:r>
          </a:p>
        </p:txBody>
      </p:sp>
      <p:pic>
        <p:nvPicPr>
          <p:cNvPr id="10" name="Picture 9">
            <a:extLst>
              <a:ext uri="{FF2B5EF4-FFF2-40B4-BE49-F238E27FC236}">
                <a16:creationId xmlns:a16="http://schemas.microsoft.com/office/drawing/2014/main" id="{68B999E7-F8A2-44A6-980A-74899F0BCA76}"/>
              </a:ext>
            </a:extLst>
          </p:cNvPr>
          <p:cNvPicPr>
            <a:picLocks noChangeAspect="1"/>
          </p:cNvPicPr>
          <p:nvPr/>
        </p:nvPicPr>
        <p:blipFill rotWithShape="1">
          <a:blip r:embed="rId2"/>
          <a:srcRect l="34660" t="31715" r="22743" b="13916"/>
          <a:stretch/>
        </p:blipFill>
        <p:spPr>
          <a:xfrm>
            <a:off x="4270160" y="2405849"/>
            <a:ext cx="7457242" cy="4452151"/>
          </a:xfrm>
          <a:prstGeom prst="rect">
            <a:avLst/>
          </a:prstGeom>
        </p:spPr>
      </p:pic>
      <p:pic>
        <p:nvPicPr>
          <p:cNvPr id="12" name="Picture 11">
            <a:extLst>
              <a:ext uri="{FF2B5EF4-FFF2-40B4-BE49-F238E27FC236}">
                <a16:creationId xmlns:a16="http://schemas.microsoft.com/office/drawing/2014/main" id="{15E3B7E9-BB77-45D5-A220-1A9234666BB4}"/>
              </a:ext>
            </a:extLst>
          </p:cNvPr>
          <p:cNvPicPr>
            <a:picLocks noChangeAspect="1"/>
          </p:cNvPicPr>
          <p:nvPr/>
        </p:nvPicPr>
        <p:blipFill rotWithShape="1">
          <a:blip r:embed="rId3"/>
          <a:srcRect l="54684" t="34045" r="22015" b="28285"/>
          <a:stretch/>
        </p:blipFill>
        <p:spPr>
          <a:xfrm>
            <a:off x="0" y="9943"/>
            <a:ext cx="4270160" cy="2395906"/>
          </a:xfrm>
          <a:prstGeom prst="rect">
            <a:avLst/>
          </a:prstGeom>
        </p:spPr>
      </p:pic>
    </p:spTree>
    <p:extLst>
      <p:ext uri="{BB962C8B-B14F-4D97-AF65-F5344CB8AC3E}">
        <p14:creationId xmlns:p14="http://schemas.microsoft.com/office/powerpoint/2010/main" val="339120576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lancing Act">
  <a:themeElements>
    <a:clrScheme name="Balancing Act">
      <a:dk1>
        <a:sysClr val="windowText" lastClr="000000"/>
      </a:dk1>
      <a:lt1>
        <a:sysClr val="window" lastClr="FFFFFF"/>
      </a:lt1>
      <a:dk2>
        <a:srgbClr val="8A4C5D"/>
      </a:dk2>
      <a:lt2>
        <a:srgbClr val="9E838E"/>
      </a:lt2>
      <a:accent1>
        <a:srgbClr val="C6ADB0"/>
      </a:accent1>
      <a:accent2>
        <a:srgbClr val="E3C0BF"/>
      </a:accent2>
      <a:accent3>
        <a:srgbClr val="D4937F"/>
      </a:accent3>
      <a:accent4>
        <a:srgbClr val="CCB87E"/>
      </a:accent4>
      <a:accent5>
        <a:srgbClr val="6667AB"/>
      </a:accent5>
      <a:accent6>
        <a:srgbClr val="86A094"/>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ntone template_Win32_v5.potx" id="{0B6ADF6A-1AB9-4B5E-8A87-5E88E283A9E8}" vid="{98AF5320-421A-4856-A75D-6587C36D547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TotalTime>
  <Words>1669</Words>
  <Application>Microsoft Office PowerPoint</Application>
  <PresentationFormat>Widescreen</PresentationFormat>
  <Paragraphs>103</Paragraphs>
  <Slides>30</Slides>
  <Notes>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Arial</vt:lpstr>
      <vt:lpstr>Calibri</vt:lpstr>
      <vt:lpstr>Calibri Light</vt:lpstr>
      <vt:lpstr>Segoe UI</vt:lpstr>
      <vt:lpstr>Segoe UI Light</vt:lpstr>
      <vt:lpstr>Times New Roman</vt:lpstr>
      <vt:lpstr>Wingdings</vt:lpstr>
      <vt:lpstr>1_Office Theme</vt:lpstr>
      <vt:lpstr>Balancing Act</vt:lpstr>
      <vt:lpstr>Επιδημιολογια τροφιμογενων νοσηματων Διαλεξη 8η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Μοριακές μέθοδοι τυτοποίησης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Επιδημιολογια τροφιμογενων νοσηματων Διαλεξη 8η     </dc:title>
  <dc:creator>Νατάσα</dc:creator>
  <cp:lastModifiedBy>Νατάσα</cp:lastModifiedBy>
  <cp:revision>119</cp:revision>
  <dcterms:created xsi:type="dcterms:W3CDTF">2022-03-26T13:49:23Z</dcterms:created>
  <dcterms:modified xsi:type="dcterms:W3CDTF">2022-03-31T17:15:57Z</dcterms:modified>
</cp:coreProperties>
</file>