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5" r:id="rId2"/>
    <p:sldMasterId id="2147483748" r:id="rId3"/>
  </p:sldMasterIdLst>
  <p:notesMasterIdLst>
    <p:notesMasterId r:id="rId33"/>
  </p:notesMasterIdLst>
  <p:handoutMasterIdLst>
    <p:handoutMasterId r:id="rId34"/>
  </p:handoutMasterIdLst>
  <p:sldIdLst>
    <p:sldId id="587" r:id="rId4"/>
    <p:sldId id="588" r:id="rId5"/>
    <p:sldId id="589" r:id="rId6"/>
    <p:sldId id="547" r:id="rId7"/>
    <p:sldId id="576" r:id="rId8"/>
    <p:sldId id="561" r:id="rId9"/>
    <p:sldId id="562" r:id="rId10"/>
    <p:sldId id="563" r:id="rId11"/>
    <p:sldId id="564" r:id="rId12"/>
    <p:sldId id="565" r:id="rId13"/>
    <p:sldId id="566" r:id="rId14"/>
    <p:sldId id="567" r:id="rId15"/>
    <p:sldId id="568" r:id="rId16"/>
    <p:sldId id="569" r:id="rId17"/>
    <p:sldId id="570" r:id="rId18"/>
    <p:sldId id="571" r:id="rId19"/>
    <p:sldId id="572" r:id="rId20"/>
    <p:sldId id="577" r:id="rId21"/>
    <p:sldId id="578" r:id="rId22"/>
    <p:sldId id="579" r:id="rId23"/>
    <p:sldId id="580" r:id="rId24"/>
    <p:sldId id="585" r:id="rId25"/>
    <p:sldId id="586" r:id="rId26"/>
    <p:sldId id="581" r:id="rId27"/>
    <p:sldId id="582" r:id="rId28"/>
    <p:sldId id="548" r:id="rId29"/>
    <p:sldId id="583" r:id="rId30"/>
    <p:sldId id="584" r:id="rId31"/>
    <p:sldId id="549" r:id="rId32"/>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orient="horz" pos="304" userDrawn="1">
          <p15:clr>
            <a:srgbClr val="A4A3A4"/>
          </p15:clr>
        </p15:guide>
        <p15:guide id="3" orient="horz" pos="4144" userDrawn="1">
          <p15:clr>
            <a:srgbClr val="A4A3A4"/>
          </p15:clr>
        </p15:guide>
        <p15:guide id="4" orient="horz" pos="3952" userDrawn="1">
          <p15:clr>
            <a:srgbClr val="A4A3A4"/>
          </p15:clr>
        </p15:guide>
        <p15:guide id="5" orient="horz" pos="1136" userDrawn="1">
          <p15:clr>
            <a:srgbClr val="A4A3A4"/>
          </p15:clr>
        </p15:guide>
        <p15:guide id="6" pos="3839" userDrawn="1">
          <p15:clr>
            <a:srgbClr val="A4A3A4"/>
          </p15:clr>
        </p15:guide>
        <p15:guide id="7" pos="191" userDrawn="1">
          <p15:clr>
            <a:srgbClr val="A4A3A4"/>
          </p15:clr>
        </p15:guide>
        <p15:guide id="8" pos="7486" userDrawn="1">
          <p15:clr>
            <a:srgbClr val="A4A3A4"/>
          </p15:clr>
        </p15:guide>
        <p15:guide id="9" pos="576" userDrawn="1">
          <p15:clr>
            <a:srgbClr val="A4A3A4"/>
          </p15:clr>
        </p15:guide>
        <p15:guide id="10" pos="7102"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4" autoAdjust="0"/>
    <p:restoredTop sz="94660"/>
  </p:normalViewPr>
  <p:slideViewPr>
    <p:cSldViewPr>
      <p:cViewPr varScale="1">
        <p:scale>
          <a:sx n="73" d="100"/>
          <a:sy n="73" d="100"/>
        </p:scale>
        <p:origin x="-108" y="-420"/>
      </p:cViewPr>
      <p:guideLst>
        <p:guide orient="horz" pos="2160"/>
        <p:guide orient="horz" pos="304"/>
        <p:guide orient="horz" pos="4144"/>
        <p:guide orient="horz" pos="3952"/>
        <p:guide orient="horz" pos="1136"/>
        <p:guide pos="3839"/>
        <p:guide pos="191"/>
        <p:guide pos="7486"/>
        <p:guide pos="576"/>
        <p:guide pos="7102"/>
      </p:guideLst>
    </p:cSldViewPr>
  </p:slideViewPr>
  <p:notesTextViewPr>
    <p:cViewPr>
      <p:scale>
        <a:sx n="1" d="1"/>
        <a:sy n="1" d="1"/>
      </p:scale>
      <p:origin x="0" y="0"/>
    </p:cViewPr>
  </p:notesTextViewPr>
  <p:sorterViewPr>
    <p:cViewPr varScale="1">
      <p:scale>
        <a:sx n="100" d="100"/>
        <a:sy n="100" d="100"/>
      </p:scale>
      <p:origin x="0" y="0"/>
    </p:cViewPr>
  </p:sorterViewPr>
  <p:notesViewPr>
    <p:cSldViewPr showGuides="1">
      <p:cViewPr varScale="1">
        <p:scale>
          <a:sx n="76" d="100"/>
          <a:sy n="76" d="100"/>
        </p:scale>
        <p:origin x="1680"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54C6E1-AF92-4FB7-A013-0B520EBC30AE}" type="datetimeFigureOut">
              <a:rPr lang="en-US"/>
              <a:pPr/>
              <a:t>8/13/2015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52D9BF-D574-4807-B36C-9E2A025BE826}" type="slidenum">
              <a:rPr/>
              <a:pPr/>
              <a:t>‹#›</a:t>
            </a:fld>
            <a:endParaRPr/>
          </a:p>
        </p:txBody>
      </p:sp>
    </p:spTree>
    <p:extLst>
      <p:ext uri="{BB962C8B-B14F-4D97-AF65-F5344CB8AC3E}">
        <p14:creationId xmlns:p14="http://schemas.microsoft.com/office/powerpoint/2010/main" xmlns=""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10850-0874-4A61-99B4-D613C5E8D9EA}" type="datetimeFigureOut">
              <a:rPr lang="en-US"/>
              <a:pPr/>
              <a:t>8/13/2015</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1EC53-F507-411E-9ADC-FBCFECE09D3D}" type="slidenum">
              <a:rPr/>
              <a:pPr/>
              <a:t>‹#›</a:t>
            </a:fld>
            <a:endParaRPr/>
          </a:p>
        </p:txBody>
      </p:sp>
    </p:spTree>
    <p:extLst>
      <p:ext uri="{BB962C8B-B14F-4D97-AF65-F5344CB8AC3E}">
        <p14:creationId xmlns:p14="http://schemas.microsoft.com/office/powerpoint/2010/main" xmlns=""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xmlns=""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p14="http://schemas.microsoft.com/office/powerpoint/2010/main" xmlns="" val="3142176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a:t>
            </a:fld>
            <a:endParaRPr lang="el-GR"/>
          </a:p>
        </p:txBody>
      </p:sp>
    </p:spTree>
    <p:extLst>
      <p:ext uri="{BB962C8B-B14F-4D97-AF65-F5344CB8AC3E}">
        <p14:creationId xmlns:p14="http://schemas.microsoft.com/office/powerpoint/2010/main" xmlns="" val="253302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11EC53-F507-411E-9ADC-FBCFECE09D3D}" type="slidenum">
              <a:rPr lang="en-US" smtClean="0"/>
              <a:pPr/>
              <a:t>4</a:t>
            </a:fld>
            <a:endParaRPr lang="en-US"/>
          </a:p>
        </p:txBody>
      </p:sp>
    </p:spTree>
    <p:extLst>
      <p:ext uri="{BB962C8B-B14F-4D97-AF65-F5344CB8AC3E}">
        <p14:creationId xmlns:p14="http://schemas.microsoft.com/office/powerpoint/2010/main" xmlns="" val="3921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68246" y="4063998"/>
            <a:ext cx="9220200" cy="1016000"/>
          </a:xfrm>
        </p:spPr>
        <p:txBody>
          <a:bodyPr>
            <a:normAutofit/>
          </a:bodyPr>
          <a:lstStyle>
            <a:lvl1pPr marL="0" indent="0" algn="ctr">
              <a:spcBef>
                <a:spcPts val="0"/>
              </a:spcBef>
              <a:buNone/>
              <a:defRPr sz="280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2" indent="0" algn="ctr">
              <a:buNone/>
              <a:defRPr>
                <a:solidFill>
                  <a:schemeClr val="tx1">
                    <a:tint val="75000"/>
                  </a:schemeClr>
                </a:solidFill>
              </a:defRPr>
            </a:lvl5pPr>
            <a:lvl6pPr marL="3047466"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1468246" y="1828800"/>
            <a:ext cx="9220200" cy="2147926"/>
          </a:xfrm>
        </p:spPr>
        <p:txBody>
          <a:bodyPr anchor="ctr">
            <a:normAutofit/>
          </a:bodyPr>
          <a:lstStyle>
            <a:lvl1pPr algn="ctr">
              <a:defRPr sz="4400" cap="all" normalizeH="0" baseline="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2147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xmlns="">
        <p15:guide id="0" orient="horz" pos="2160" userDrawn="1">
          <p15:clr>
            <a:srgbClr val="FBAE40"/>
          </p15:clr>
        </p15:guide>
        <p15:guide id="1"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p:cNvSpPr>
            <a:spLocks noGrp="1"/>
          </p:cNvSpPr>
          <p:nvPr>
            <p:ph type="pic" idx="1"/>
          </p:nvPr>
        </p:nvSpPr>
        <p:spPr>
          <a:xfrm>
            <a:off x="507869" y="482602"/>
            <a:ext cx="6602281" cy="5842001"/>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7821163" y="2108200"/>
            <a:ext cx="3961368"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7821163" y="482600"/>
            <a:ext cx="3961368" cy="1422400"/>
          </a:xfrm>
        </p:spPr>
        <p:txBody>
          <a:bodyPr anchor="b" anchorCtr="0">
            <a:norm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31507441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Vertical Text Placeholder 2"/>
          <p:cNvSpPr>
            <a:spLocks noGrp="1"/>
          </p:cNvSpPr>
          <p:nvPr>
            <p:ph type="body" orient="vert" idx="1"/>
          </p:nvPr>
        </p:nvSpPr>
        <p:spPr/>
        <p:txBody>
          <a:bodyPr vert="eaVert"/>
          <a:lstStyle>
            <a:lvl5pPr>
              <a:defRPr/>
            </a:lvl5pPr>
            <a:lvl6pPr marL="2669581">
              <a:defRPr baseline="0"/>
            </a:lvl6pPr>
            <a:lvl7pPr marL="2669581">
              <a:defRPr baseline="0"/>
            </a:lvl7pPr>
            <a:lvl8pPr marL="2669581">
              <a:defRPr baseline="0"/>
            </a:lvl8pPr>
            <a:lvl9pPr marL="2669581">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xmlns="" val="21534751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Vertical Text Placeholder 2"/>
          <p:cNvSpPr>
            <a:spLocks noGrp="1"/>
          </p:cNvSpPr>
          <p:nvPr>
            <p:ph type="body" orient="vert" idx="1"/>
          </p:nvPr>
        </p:nvSpPr>
        <p:spPr>
          <a:xfrm>
            <a:off x="914163" y="685800"/>
            <a:ext cx="9040045" cy="5588002"/>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Vertical Title 1"/>
          <p:cNvSpPr>
            <a:spLocks noGrp="1"/>
          </p:cNvSpPr>
          <p:nvPr>
            <p:ph type="title" orient="vert"/>
          </p:nvPr>
        </p:nvSpPr>
        <p:spPr>
          <a:xfrm>
            <a:off x="10040043" y="685800"/>
            <a:ext cx="1843982" cy="5588002"/>
          </a:xfrm>
        </p:spPr>
        <p:txBody>
          <a:bodyPr vert="eaVert"/>
          <a:lstStyle/>
          <a:p>
            <a:r>
              <a:rPr lang="en-US" smtClean="0"/>
              <a:t>Click to edit Master title style</a:t>
            </a:r>
            <a:endParaRPr/>
          </a:p>
        </p:txBody>
      </p:sp>
    </p:spTree>
    <p:extLst>
      <p:ext uri="{BB962C8B-B14F-4D97-AF65-F5344CB8AC3E}">
        <p14:creationId xmlns:p14="http://schemas.microsoft.com/office/powerpoint/2010/main" xmlns="" val="19917638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44"/>
            <a:ext cx="10360501"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19"/>
            <a:ext cx="10360501"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09441"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95986"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3B9B9059-F1D6-41D0-95CF-D21CAA096B3A}" type="datetimeFigureOut">
              <a:rPr lang="en-US" smtClean="0"/>
              <a:pPr/>
              <a:t>8/13/2015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3B9B9059-F1D6-41D0-95CF-D21CAA096B3A}" type="datetimeFigureOut">
              <a:rPr lang="en-US" smtClean="0"/>
              <a:pPr/>
              <a:t>8/13/2015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B9059-F1D6-41D0-95CF-D21CAA096B3A}" type="datetimeFigureOut">
              <a:rPr lang="en-US" smtClean="0"/>
              <a:pPr/>
              <a:t>8/13/2015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Content Placeholder 2"/>
          <p:cNvSpPr>
            <a:spLocks noGrp="1"/>
          </p:cNvSpPr>
          <p:nvPr>
            <p:ph idx="1"/>
          </p:nvPr>
        </p:nvSpPr>
        <p:spPr>
          <a:xfrm>
            <a:off x="914163" y="1803401"/>
            <a:ext cx="10360501" cy="4470400"/>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xmlns="" val="22643087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54" y="273050"/>
            <a:ext cx="4010039"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4765492" y="273069"/>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09454"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57"/>
            <a:ext cx="2742486"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09441" y="274657"/>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Text Placeholder 2"/>
          <p:cNvSpPr>
            <a:spLocks noGrp="1"/>
          </p:cNvSpPr>
          <p:nvPr>
            <p:ph type="body" idx="1"/>
          </p:nvPr>
        </p:nvSpPr>
        <p:spPr>
          <a:xfrm>
            <a:off x="1218883" y="3632200"/>
            <a:ext cx="9751060" cy="1016000"/>
          </a:xfrm>
        </p:spPr>
        <p:txBody>
          <a:bodyPr anchor="t" anchorCtr="0">
            <a:noAutofit/>
          </a:bodyPr>
          <a:lstStyle>
            <a:lvl1pPr marL="0" indent="0" algn="ctr">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2" indent="0">
              <a:buNone/>
              <a:defRPr sz="1900">
                <a:solidFill>
                  <a:schemeClr val="tx1">
                    <a:tint val="75000"/>
                  </a:schemeClr>
                </a:solidFill>
              </a:defRPr>
            </a:lvl5pPr>
            <a:lvl6pPr marL="3047466"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1218883" y="1524002"/>
            <a:ext cx="9751060" cy="1992597"/>
          </a:xfrm>
        </p:spPr>
        <p:txBody>
          <a:bodyPr anchor="b" anchorCtr="0">
            <a:noAutofit/>
          </a:bodyPr>
          <a:lstStyle>
            <a:lvl1pPr algn="ctr">
              <a:defRPr sz="4400" b="0" cap="all" baseline="0"/>
            </a:lvl1pPr>
          </a:lstStyle>
          <a:p>
            <a:r>
              <a:rPr lang="en-US" smtClean="0"/>
              <a:t>Click to edit Master title style</a:t>
            </a:r>
            <a:endParaRPr/>
          </a:p>
        </p:txBody>
      </p:sp>
    </p:spTree>
    <p:extLst>
      <p:ext uri="{BB962C8B-B14F-4D97-AF65-F5344CB8AC3E}">
        <p14:creationId xmlns:p14="http://schemas.microsoft.com/office/powerpoint/2010/main" xmlns="" val="36389043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
        <p:nvSpPr>
          <p:cNvPr id="4" name="Content Placeholder 3"/>
          <p:cNvSpPr>
            <a:spLocks noGrp="1"/>
          </p:cNvSpPr>
          <p:nvPr>
            <p:ph sz="half" idx="2"/>
          </p:nvPr>
        </p:nvSpPr>
        <p:spPr>
          <a:xfrm>
            <a:off x="6297559" y="1803401"/>
            <a:ext cx="4977104" cy="4470400"/>
          </a:xfrm>
        </p:spPr>
        <p:txBody>
          <a:bodyPr>
            <a:normAutofit/>
          </a:bodyPr>
          <a:lstStyle>
            <a:lvl1pPr>
              <a:defRPr sz="2400"/>
            </a:lvl1pPr>
            <a:lvl2pPr>
              <a:defRPr sz="2000"/>
            </a:lvl2pPr>
            <a:lvl3pPr>
              <a:defRPr sz="1800"/>
            </a:lvl3pPr>
            <a:lvl4pPr>
              <a:defRPr sz="1600"/>
            </a:lvl4pPr>
            <a:lvl5pPr>
              <a:defRPr sz="1400"/>
            </a:lvl5pPr>
            <a:lvl6pPr marL="2669581">
              <a:defRPr sz="1400" baseline="0"/>
            </a:lvl6pPr>
            <a:lvl7pPr marL="2669581">
              <a:defRPr sz="1400" baseline="0"/>
            </a:lvl7pPr>
            <a:lvl8pPr marL="2669581">
              <a:defRPr sz="1400" baseline="0"/>
            </a:lvl8pPr>
            <a:lvl9pPr marL="2669581">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Content Placeholder 2"/>
          <p:cNvSpPr>
            <a:spLocks noGrp="1"/>
          </p:cNvSpPr>
          <p:nvPr>
            <p:ph sz="half" idx="1"/>
          </p:nvPr>
        </p:nvSpPr>
        <p:spPr>
          <a:xfrm>
            <a:off x="914162" y="1803401"/>
            <a:ext cx="4977104" cy="4470400"/>
          </a:xfrm>
        </p:spPr>
        <p:txBody>
          <a:bodyPr>
            <a:normAutofit/>
          </a:bodyPr>
          <a:lstStyle>
            <a:lvl1pPr>
              <a:defRPr sz="2400"/>
            </a:lvl1pPr>
            <a:lvl2pPr>
              <a:defRPr sz="2000"/>
            </a:lvl2pPr>
            <a:lvl3pPr>
              <a:defRPr sz="1800"/>
            </a:lvl3pPr>
            <a:lvl4pPr>
              <a:defRPr sz="1600"/>
            </a:lvl4pPr>
            <a:lvl5pPr>
              <a:defRPr sz="1400"/>
            </a:lvl5pPr>
            <a:lvl6pPr>
              <a:defRPr sz="1400"/>
            </a:lvl6pPr>
            <a:lvl7pPr marL="2669581">
              <a:defRPr sz="1400"/>
            </a:lvl7pPr>
            <a:lvl8pPr marL="2669581">
              <a:defRPr sz="1400"/>
            </a:lvl8pPr>
            <a:lvl9pPr marL="2669581">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xmlns="" val="1406580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B9B9059-F1D6-41D0-95CF-D21CAA096B3A}" type="datetimeFigureOut">
              <a:rPr lang="en-US" smtClean="0"/>
              <a:pPr/>
              <a:t>8/13/2015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FD5434-F838-4DD4-A17B-1CB1A1850DF4}" type="slidenum">
              <a:rPr lang="en-US" smtClean="0"/>
              <a:pPr/>
              <a:t>‹#›</a:t>
            </a:fld>
            <a:endParaRPr lang="en-US"/>
          </a:p>
        </p:txBody>
      </p:sp>
      <p:sp>
        <p:nvSpPr>
          <p:cNvPr id="6" name="Content Placeholder 5"/>
          <p:cNvSpPr>
            <a:spLocks noGrp="1"/>
          </p:cNvSpPr>
          <p:nvPr>
            <p:ph sz="quarter" idx="4"/>
          </p:nvPr>
        </p:nvSpPr>
        <p:spPr>
          <a:xfrm>
            <a:off x="6297559"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baseline="0"/>
            </a:lvl8pPr>
            <a:lvl9pPr marL="2669581">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97559"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914162"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a:lvl8pPr>
            <a:lvl9pPr marL="2669581">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Text Placeholder 2"/>
          <p:cNvSpPr>
            <a:spLocks noGrp="1"/>
          </p:cNvSpPr>
          <p:nvPr>
            <p:ph type="body" idx="1"/>
          </p:nvPr>
        </p:nvSpPr>
        <p:spPr>
          <a:xfrm>
            <a:off x="914162"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2" name="Title 1"/>
          <p:cNvSpPr>
            <a:spLocks noGrp="1"/>
          </p:cNvSpPr>
          <p:nvPr>
            <p:ph type="title"/>
          </p:nvPr>
        </p:nvSpPr>
        <p:spPr>
          <a:xfrm>
            <a:off x="914163" y="482600"/>
            <a:ext cx="10360501" cy="1219200"/>
          </a:xfrm>
        </p:spPr>
        <p:txBody>
          <a:bodyPr/>
          <a:lstStyle>
            <a:lvl1pPr>
              <a:defRPr/>
            </a:lvl1pPr>
          </a:lstStyle>
          <a:p>
            <a:r>
              <a:rPr lang="en-US" smtClean="0"/>
              <a:t>Click to edit Master title style</a:t>
            </a:r>
            <a:endParaRPr/>
          </a:p>
        </p:txBody>
      </p:sp>
    </p:spTree>
    <p:extLst>
      <p:ext uri="{BB962C8B-B14F-4D97-AF65-F5344CB8AC3E}">
        <p14:creationId xmlns:p14="http://schemas.microsoft.com/office/powerpoint/2010/main" xmlns="" val="35616801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B9B9059-F1D6-41D0-95CF-D21CAA096B3A}" type="datetimeFigureOut">
              <a:rPr lang="en-US" smtClean="0"/>
              <a:pPr/>
              <a:t>8/13/2015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FD5434-F838-4DD4-A17B-1CB1A1850DF4}" type="slidenum">
              <a:rPr lang="en-US" smtClean="0"/>
              <a:pPr/>
              <a:t>‹#›</a:t>
            </a:fld>
            <a:endParaRPr lang="en-US"/>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xmlns="" val="24696843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B9059-F1D6-41D0-95CF-D21CAA096B3A}" type="datetimeFigureOut">
              <a:rPr lang="en-US" smtClean="0"/>
              <a:pPr/>
              <a:t>8/13/2015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18803428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Content Placeholder 2"/>
          <p:cNvSpPr>
            <a:spLocks noGrp="1"/>
          </p:cNvSpPr>
          <p:nvPr>
            <p:ph idx="1"/>
          </p:nvPr>
        </p:nvSpPr>
        <p:spPr bwMode="white">
          <a:xfrm>
            <a:off x="507868" y="482602"/>
            <a:ext cx="6602280" cy="5842001"/>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821163" y="2108200"/>
            <a:ext cx="3961368" cy="4267200"/>
          </a:xfrm>
        </p:spPr>
        <p:txBody>
          <a:bodyPr anchor="t" anchorCtr="0">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7821163" y="482600"/>
            <a:ext cx="3961368" cy="1422400"/>
          </a:xfrm>
        </p:spPr>
        <p:txBody>
          <a:bodyPr anchor="b">
            <a:no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27683114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p:cNvSpPr>
            <a:spLocks noGrp="1"/>
          </p:cNvSpPr>
          <p:nvPr>
            <p:ph type="pic" idx="1"/>
          </p:nvPr>
        </p:nvSpPr>
        <p:spPr>
          <a:xfrm>
            <a:off x="507870" y="482601"/>
            <a:ext cx="5077859" cy="5862706"/>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6399134" y="3733800"/>
            <a:ext cx="5180251" cy="172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6399134" y="1905000"/>
            <a:ext cx="5180251" cy="1727200"/>
          </a:xfrm>
        </p:spPr>
        <p:txBody>
          <a:bodyPr anchor="b" anchorCtr="0">
            <a:norm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4489904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r">
              <a:defRPr sz="1100">
                <a:solidFill>
                  <a:schemeClr val="tx1"/>
                </a:solidFill>
              </a:defRPr>
            </a:lvl1pPr>
          </a:lstStyle>
          <a:p>
            <a:fld id="{3B9B9059-F1D6-41D0-95CF-D21CAA096B3A}" type="datetimeFigureOut">
              <a:rPr lang="en-US" smtClean="0"/>
              <a:pPr/>
              <a:t>8/13/2015</a:t>
            </a:fld>
            <a:endParaRPr lang="en-US"/>
          </a:p>
        </p:txBody>
      </p:sp>
      <p:sp>
        <p:nvSpPr>
          <p:cNvPr id="5" name="Footer Placeholder 4"/>
          <p:cNvSpPr>
            <a:spLocks noGrp="1"/>
          </p:cNvSpPr>
          <p:nvPr>
            <p:ph type="ftr" sz="quarter" idx="3"/>
          </p:nvPr>
        </p:nvSpPr>
        <p:spPr>
          <a:xfrm>
            <a:off x="914163" y="6375400"/>
            <a:ext cx="7414869" cy="195072"/>
          </a:xfrm>
          <a:prstGeom prst="rect">
            <a:avLst/>
          </a:prstGeom>
        </p:spPr>
        <p:txBody>
          <a:bodyPr vert="horz" lIns="121899" tIns="60949" rIns="121899" bIns="60949" rtlCol="0" anchor="ctr"/>
          <a:lstStyle>
            <a:lvl1pPr algn="l">
              <a:defRPr sz="1100">
                <a:solidFill>
                  <a:schemeClr val="tx1"/>
                </a:solidFill>
              </a:defRPr>
            </a:lvl1pPr>
          </a:lstStyle>
          <a:p>
            <a:endParaRPr lang="en-US"/>
          </a:p>
        </p:txBody>
      </p:sp>
      <p:sp>
        <p:nvSpPr>
          <p:cNvPr id="6" name="Slide Number Placeholder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r">
              <a:defRPr sz="1100">
                <a:solidFill>
                  <a:schemeClr val="tx1"/>
                </a:solidFill>
              </a:defRPr>
            </a:lvl1pPr>
          </a:lstStyle>
          <a:p>
            <a:fld id="{E5FD5434-F838-4DD4-A17B-1CB1A1850DF4}" type="slidenum">
              <a:rPr lang="en-US" smtClean="0"/>
              <a:pPr/>
              <a:t>‹#›</a:t>
            </a:fld>
            <a:endParaRPr lang="en-US"/>
          </a:p>
        </p:txBody>
      </p:sp>
      <p:sp>
        <p:nvSpPr>
          <p:cNvPr id="3" name="Text Placeholder 2"/>
          <p:cNvSpPr>
            <a:spLocks noGrp="1"/>
          </p:cNvSpPr>
          <p:nvPr>
            <p:ph type="body" idx="1"/>
          </p:nvPr>
        </p:nvSpPr>
        <p:spPr>
          <a:xfrm>
            <a:off x="914163" y="1803401"/>
            <a:ext cx="10360501" cy="4470400"/>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914163" y="482600"/>
            <a:ext cx="10360501" cy="1219200"/>
          </a:xfrm>
          <a:prstGeom prst="rect">
            <a:avLst/>
          </a:prstGeom>
          <a:effectLst/>
        </p:spPr>
        <p:txBody>
          <a:bodyPr vert="horz" lIns="121899" tIns="60949" rIns="121899" bIns="60949" rtlCol="0" anchor="b" anchorCtr="0">
            <a:normAutofit/>
          </a:bodyPr>
          <a:lstStyle/>
          <a:p>
            <a:r>
              <a:rPr lang="en-US" smtClean="0"/>
              <a:t>Click to edit Master title style</a:t>
            </a:r>
            <a:endParaRPr/>
          </a:p>
        </p:txBody>
      </p:sp>
    </p:spTree>
    <p:extLst>
      <p:ext uri="{BB962C8B-B14F-4D97-AF65-F5344CB8AC3E}">
        <p14:creationId xmlns:p14="http://schemas.microsoft.com/office/powerpoint/2010/main" xmlns="" val="429948849"/>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2" algn="l" defTabSz="1218987" rtl="0" eaLnBrk="1" latinLnBrk="0" hangingPunct="1">
        <a:defRPr sz="2400" kern="1200">
          <a:solidFill>
            <a:schemeClr val="tx1"/>
          </a:solidFill>
          <a:latin typeface="+mn-lt"/>
          <a:ea typeface="+mn-ea"/>
          <a:cs typeface="+mn-cs"/>
        </a:defRPr>
      </a:lvl5pPr>
      <a:lvl6pPr marL="3047466"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09441" y="1600206"/>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09441" y="6356369"/>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9B9059-F1D6-41D0-95CF-D21CAA096B3A}" type="datetimeFigureOut">
              <a:rPr lang="en-US" smtClean="0"/>
              <a:pPr/>
              <a:t>8/13/2015</a:t>
            </a:fld>
            <a:endParaRPr lang="en-US"/>
          </a:p>
        </p:txBody>
      </p:sp>
      <p:sp>
        <p:nvSpPr>
          <p:cNvPr id="5" name="Footer Placeholder 4"/>
          <p:cNvSpPr>
            <a:spLocks noGrp="1"/>
          </p:cNvSpPr>
          <p:nvPr>
            <p:ph type="ftr" sz="quarter" idx="3"/>
          </p:nvPr>
        </p:nvSpPr>
        <p:spPr>
          <a:xfrm>
            <a:off x="4164515" y="6356369"/>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69"/>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FD5434-F838-4DD4-A17B-1CB1A1850D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1187" y="1484785"/>
            <a:ext cx="10360501" cy="1470025"/>
          </a:xfrm>
        </p:spPr>
        <p:txBody>
          <a:bodyPr>
            <a:normAutofit/>
          </a:bodyPr>
          <a:lstStyle/>
          <a:p>
            <a:r>
              <a:rPr lang="el-GR" b="1" dirty="0" smtClean="0"/>
              <a:t>Εικονικά Περιβάλλοντα Μάθησης και Πολυμέσα</a:t>
            </a:r>
            <a:endParaRPr lang="el-GR" b="1" dirty="0"/>
          </a:p>
        </p:txBody>
      </p:sp>
      <p:sp>
        <p:nvSpPr>
          <p:cNvPr id="3" name="Υπότιτλος 2"/>
          <p:cNvSpPr>
            <a:spLocks noGrp="1"/>
          </p:cNvSpPr>
          <p:nvPr>
            <p:ph type="subTitle" idx="1"/>
          </p:nvPr>
        </p:nvSpPr>
        <p:spPr>
          <a:xfrm>
            <a:off x="527244" y="2995812"/>
            <a:ext cx="11326308" cy="2290576"/>
          </a:xfrm>
        </p:spPr>
        <p:txBody>
          <a:bodyPr>
            <a:noAutofit/>
          </a:bodyPr>
          <a:lstStyle/>
          <a:p>
            <a:r>
              <a:rPr lang="el-GR" sz="2800" b="1" dirty="0" smtClean="0">
                <a:solidFill>
                  <a:schemeClr val="tx1"/>
                </a:solidFill>
              </a:rPr>
              <a:t>Ενότητα </a:t>
            </a:r>
            <a:r>
              <a:rPr lang="el-GR" sz="2800" b="1" dirty="0" smtClean="0">
                <a:solidFill>
                  <a:schemeClr val="tx1"/>
                </a:solidFill>
              </a:rPr>
              <a:t>7:</a:t>
            </a:r>
            <a:r>
              <a:rPr lang="en-US" sz="2800" dirty="0" smtClean="0">
                <a:solidFill>
                  <a:schemeClr val="tx1"/>
                </a:solidFill>
              </a:rPr>
              <a:t> </a:t>
            </a:r>
            <a:r>
              <a:rPr lang="el-GR" sz="2800" dirty="0" smtClean="0">
                <a:solidFill>
                  <a:schemeClr val="tx1"/>
                </a:solidFill>
              </a:rPr>
              <a:t>Διαδρομές</a:t>
            </a:r>
            <a:r>
              <a:rPr lang="en-US" sz="2800" dirty="0" smtClean="0">
                <a:solidFill>
                  <a:schemeClr val="tx1"/>
                </a:solidFill>
              </a:rPr>
              <a:t>, </a:t>
            </a:r>
            <a:r>
              <a:rPr lang="el-GR" sz="2800" dirty="0" smtClean="0">
                <a:solidFill>
                  <a:schemeClr val="tx1"/>
                </a:solidFill>
              </a:rPr>
              <a:t>προγραμματισμός πληκτρολογίου, ποντικιού, </a:t>
            </a:r>
            <a:r>
              <a:rPr lang="en-US" sz="2800" dirty="0" smtClean="0">
                <a:solidFill>
                  <a:schemeClr val="tx1"/>
                </a:solidFill>
              </a:rPr>
              <a:t>Gamepad </a:t>
            </a:r>
            <a:r>
              <a:rPr lang="el-GR" sz="2800" dirty="0" smtClean="0">
                <a:solidFill>
                  <a:schemeClr val="tx1"/>
                </a:solidFill>
              </a:rPr>
              <a:t>και </a:t>
            </a:r>
            <a:r>
              <a:rPr lang="en-US" sz="2800" dirty="0" smtClean="0">
                <a:solidFill>
                  <a:schemeClr val="tx1"/>
                </a:solidFill>
              </a:rPr>
              <a:t>Touch</a:t>
            </a:r>
            <a:r>
              <a:rPr lang="el-GR" sz="2800" dirty="0" smtClean="0">
                <a:solidFill>
                  <a:schemeClr val="tx1"/>
                </a:solidFill>
              </a:rPr>
              <a:t>, Χρήση μουσικής</a:t>
            </a:r>
          </a:p>
          <a:p>
            <a:endParaRPr lang="en-US" sz="2800" dirty="0" smtClean="0">
              <a:solidFill>
                <a:schemeClr val="tx1"/>
              </a:solidFill>
            </a:endParaRPr>
          </a:p>
          <a:p>
            <a:r>
              <a:rPr lang="el-GR" sz="2800" dirty="0" smtClean="0">
                <a:solidFill>
                  <a:schemeClr val="tx1"/>
                </a:solidFill>
              </a:rPr>
              <a:t>Εμμανουήλ Φωκίδης</a:t>
            </a:r>
            <a:endParaRPr lang="el-GR" sz="2800" dirty="0" smtClean="0">
              <a:solidFill>
                <a:schemeClr val="tx1"/>
              </a:solidFill>
            </a:endParaRPr>
          </a:p>
          <a:p>
            <a:r>
              <a:rPr lang="el-GR" sz="2800" dirty="0" smtClean="0">
                <a:solidFill>
                  <a:schemeClr val="tx1"/>
                </a:solidFill>
              </a:rPr>
              <a:t>Παιδαγωγικό Τμήμα Δημοτικής Εκπαίδευσης</a:t>
            </a:r>
            <a:endParaRPr lang="en-US" sz="2800" dirty="0" smtClean="0">
              <a:solidFill>
                <a:schemeClr val="tx1"/>
              </a:solidFill>
            </a:endParaRPr>
          </a:p>
        </p:txBody>
      </p:sp>
      <p:pic>
        <p:nvPicPr>
          <p:cNvPr id="4" name="7 - Εικόνα" descr="Λογότυπο για Άδειες χρήσης Creative Commons BY-NC-ND"/>
          <p:cNvPicPr>
            <a:picLocks noChangeAspect="1"/>
          </p:cNvPicPr>
          <p:nvPr/>
        </p:nvPicPr>
        <p:blipFill>
          <a:blip r:embed="rId3" cstate="print"/>
          <a:stretch>
            <a:fillRect/>
          </a:stretch>
        </p:blipFill>
        <p:spPr>
          <a:xfrm>
            <a:off x="2063214" y="5827936"/>
            <a:ext cx="2108364" cy="553393"/>
          </a:xfrm>
          <a:prstGeom prst="rect">
            <a:avLst/>
          </a:prstGeom>
        </p:spPr>
      </p:pic>
      <p:pic>
        <p:nvPicPr>
          <p:cNvPr id="5"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4" cstate="print"/>
          <a:srcRect/>
          <a:stretch>
            <a:fillRect/>
          </a:stretch>
        </p:blipFill>
        <p:spPr bwMode="auto">
          <a:xfrm>
            <a:off x="4786938" y="5591695"/>
            <a:ext cx="5745555" cy="1025873"/>
          </a:xfrm>
          <a:prstGeom prst="rect">
            <a:avLst/>
          </a:prstGeom>
          <a:noFill/>
        </p:spPr>
      </p:pic>
      <p:pic>
        <p:nvPicPr>
          <p:cNvPr id="7" name="Picture 3" descr="logo"/>
          <p:cNvPicPr>
            <a:picLocks noChangeAspect="1" noChangeArrowheads="1"/>
          </p:cNvPicPr>
          <p:nvPr/>
        </p:nvPicPr>
        <p:blipFill>
          <a:blip r:embed="rId5" cstate="print"/>
          <a:srcRect/>
          <a:stretch>
            <a:fillRect/>
          </a:stretch>
        </p:blipFill>
        <p:spPr bwMode="auto">
          <a:xfrm>
            <a:off x="719480" y="404813"/>
            <a:ext cx="1149051" cy="862012"/>
          </a:xfrm>
          <a:prstGeom prst="rect">
            <a:avLst/>
          </a:prstGeom>
          <a:noFill/>
          <a:ln w="9525">
            <a:noFill/>
            <a:miter lim="800000"/>
            <a:headEnd/>
            <a:tailEnd/>
          </a:ln>
        </p:spPr>
      </p:pic>
      <p:sp>
        <p:nvSpPr>
          <p:cNvPr id="8" name="Rectangle 8"/>
          <p:cNvSpPr>
            <a:spLocks noChangeArrowheads="1"/>
          </p:cNvSpPr>
          <p:nvPr/>
        </p:nvSpPr>
        <p:spPr bwMode="auto">
          <a:xfrm>
            <a:off x="2063214" y="548680"/>
            <a:ext cx="5183027" cy="523220"/>
          </a:xfrm>
          <a:prstGeom prst="rect">
            <a:avLst/>
          </a:prstGeom>
          <a:noFill/>
          <a:ln w="9525">
            <a:noFill/>
            <a:miter lim="800000"/>
            <a:headEnd/>
            <a:tailEnd/>
          </a:ln>
        </p:spPr>
        <p:txBody>
          <a:bodyPr wrap="square">
            <a:spAutoFit/>
          </a:bodyPr>
          <a:lstStyle/>
          <a:p>
            <a:r>
              <a:rPr lang="el-GR" altLang="el-GR" sz="2800" b="1" dirty="0" smtClean="0"/>
              <a:t>Πανεπιστήμιο Αιγαίου</a:t>
            </a:r>
          </a:p>
        </p:txBody>
      </p:sp>
    </p:spTree>
    <p:extLst>
      <p:ext uri="{BB962C8B-B14F-4D97-AF65-F5344CB8AC3E}">
        <p14:creationId xmlns:p14="http://schemas.microsoft.com/office/powerpoint/2010/main" xmlns="" val="63169769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Χρησιμοποιώντας Διαδρομές-</a:t>
            </a:r>
            <a:r>
              <a:rPr lang="en-US" dirty="0"/>
              <a:t>Paths</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Ο τύπος της διαδρομής μπορεί να αλλάξει εάν έχοντος επιλεγμένο το εργαλείο διαδρομής, κάνουμε δεξί κλικ σε έναν κόμβο. Με τον ίδιο τρόπο μπορούμε να αλλάξουμε και το ύψος ενός κόμβου. Για να διαγραφεί ένας κόμβος αρκεί -έχοντας επιλεγμένο το εργαλείο της διαδρομής- να βάλουμε τον δείκτη του ποντικιού επάνω του και να πατήσουμε το πλήκτρο </a:t>
            </a:r>
            <a:r>
              <a:rPr lang="el-GR" sz="1800" dirty="0" err="1"/>
              <a:t>Delete</a:t>
            </a:r>
            <a:r>
              <a:rPr lang="el-GR" sz="1800" dirty="0"/>
              <a:t>.</a:t>
            </a:r>
            <a:endParaRPr lang="en-US" sz="1800" dirty="0"/>
          </a:p>
        </p:txBody>
      </p:sp>
      <p:pic>
        <p:nvPicPr>
          <p:cNvPr id="11" name="Picture 10"/>
          <p:cNvPicPr/>
          <p:nvPr/>
        </p:nvPicPr>
        <p:blipFill rotWithShape="1">
          <a:blip r:embed="rId2"/>
          <a:srcRect l="21209" t="20861" r="21330" b="5865"/>
          <a:stretch/>
        </p:blipFill>
        <p:spPr bwMode="auto">
          <a:xfrm>
            <a:off x="4366220" y="3284984"/>
            <a:ext cx="3600400" cy="2988817"/>
          </a:xfrm>
          <a:prstGeom prst="rect">
            <a:avLst/>
          </a:prstGeom>
          <a:ln>
            <a:noFill/>
          </a:ln>
          <a:extLst>
            <a:ext uri="{53640926-AAD7-44D8-BBD7-CCE9431645EC}">
              <a14:shadowObscured xmlns:a14="http://schemas.microsoft.com/office/drawing/2010/main" xmlns=""/>
            </a:ext>
          </a:extLst>
        </p:spPr>
      </p:pic>
      <p:sp>
        <p:nvSpPr>
          <p:cNvPr id="12" name="Oval 11"/>
          <p:cNvSpPr/>
          <p:nvPr/>
        </p:nvSpPr>
        <p:spPr>
          <a:xfrm>
            <a:off x="6382444" y="4293096"/>
            <a:ext cx="1114425" cy="3987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xmlns="" val="160026294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Χρησιμοποιώντας Διαδρομές-</a:t>
            </a:r>
            <a:r>
              <a:rPr lang="en-US" dirty="0"/>
              <a:t>Paths</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endParaRPr lang="en-US" sz="1800" dirty="0"/>
          </a:p>
        </p:txBody>
      </p:sp>
      <p:pic>
        <p:nvPicPr>
          <p:cNvPr id="7" name="Picture 6"/>
          <p:cNvPicPr/>
          <p:nvPr/>
        </p:nvPicPr>
        <p:blipFill rotWithShape="1">
          <a:blip r:embed="rId2"/>
          <a:srcRect l="21661" t="19255" r="19073" b="-1"/>
          <a:stretch/>
        </p:blipFill>
        <p:spPr bwMode="auto">
          <a:xfrm>
            <a:off x="1701924" y="1965960"/>
            <a:ext cx="3456384" cy="2903199"/>
          </a:xfrm>
          <a:prstGeom prst="rect">
            <a:avLst/>
          </a:prstGeom>
          <a:ln>
            <a:noFill/>
          </a:ln>
          <a:extLst>
            <a:ext uri="{53640926-AAD7-44D8-BBD7-CCE9431645EC}">
              <a14:shadowObscured xmlns:a14="http://schemas.microsoft.com/office/drawing/2010/main" xmlns=""/>
            </a:ext>
          </a:extLst>
        </p:spPr>
      </p:pic>
      <p:pic>
        <p:nvPicPr>
          <p:cNvPr id="8" name="Picture 7"/>
          <p:cNvPicPr/>
          <p:nvPr/>
        </p:nvPicPr>
        <p:blipFill rotWithShape="1">
          <a:blip r:embed="rId3"/>
          <a:srcRect l="23014" t="16848" r="33515" b="26190"/>
          <a:stretch/>
        </p:blipFill>
        <p:spPr bwMode="auto">
          <a:xfrm>
            <a:off x="5734372" y="1879909"/>
            <a:ext cx="4041418" cy="2989249"/>
          </a:xfrm>
          <a:prstGeom prst="rect">
            <a:avLst/>
          </a:prstGeom>
          <a:ln>
            <a:noFill/>
          </a:ln>
          <a:extLst>
            <a:ext uri="{53640926-AAD7-44D8-BBD7-CCE9431645EC}">
              <a14:shadowObscured xmlns:a14="http://schemas.microsoft.com/office/drawing/2010/main" xmlns=""/>
            </a:ext>
          </a:extLst>
        </p:spPr>
      </p:pic>
      <p:sp>
        <p:nvSpPr>
          <p:cNvPr id="12" name="Oval 11"/>
          <p:cNvSpPr/>
          <p:nvPr/>
        </p:nvSpPr>
        <p:spPr>
          <a:xfrm>
            <a:off x="1917948" y="3921382"/>
            <a:ext cx="2952328" cy="7317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xmlns="" val="350517942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Χρησιμοποιώντας Διαδρομές-</a:t>
            </a:r>
            <a:r>
              <a:rPr lang="en-US" dirty="0"/>
              <a:t>Paths</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Σημαντικό! Επειδή μπορούμε να τοποθετήσουμε αρκετές διαφορετικές διαδρομές στον κόσμο, πρέπει να "χρωματίζουμε" την κάθε διαδρομή με διαφορετικό χρώμα, ώστε να είναι δυνατόν να αναθέτουμε διαφορετική διαδρομή σε διαφορετικά αντικείμενα. Για να το πετύχουμε αυτό, αρκεί να φωτίσουμε έναν κόμβο και με το δεξί ή το αριστερό βελάκι να επιλέξουμε ένα χρώμα.</a:t>
            </a:r>
            <a:endParaRPr lang="en-US" sz="1800" dirty="0"/>
          </a:p>
        </p:txBody>
      </p:sp>
      <p:pic>
        <p:nvPicPr>
          <p:cNvPr id="7" name="Picture 6"/>
          <p:cNvPicPr/>
          <p:nvPr/>
        </p:nvPicPr>
        <p:blipFill rotWithShape="1">
          <a:blip r:embed="rId2"/>
          <a:srcRect l="21059" t="6418" r="20578" b="5063"/>
          <a:stretch/>
        </p:blipFill>
        <p:spPr bwMode="auto">
          <a:xfrm>
            <a:off x="4798268" y="3212976"/>
            <a:ext cx="3600400" cy="3060825"/>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47247151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Χρησιμοποιώντας Διαδρομές-</a:t>
            </a:r>
            <a:r>
              <a:rPr lang="en-US" dirty="0"/>
              <a:t>Paths</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Για να αλλάξουμε την κατεύθυνση της κίνησης, πρέπει να "φωτίσουμε" ένα ευθύγραμμο τμήμα και όχι έναν κόμβο.</a:t>
            </a:r>
            <a:endParaRPr lang="en-US" sz="1800" dirty="0"/>
          </a:p>
        </p:txBody>
      </p:sp>
      <p:pic>
        <p:nvPicPr>
          <p:cNvPr id="8" name="Picture 7"/>
          <p:cNvPicPr/>
          <p:nvPr/>
        </p:nvPicPr>
        <p:blipFill rotWithShape="1">
          <a:blip r:embed="rId2" cstate="print">
            <a:extLst>
              <a:ext uri="{28A0092B-C50C-407E-A947-70E740481C1C}">
                <a14:useLocalDpi xmlns:a14="http://schemas.microsoft.com/office/drawing/2010/main" xmlns="" val="0"/>
              </a:ext>
            </a:extLst>
          </a:blip>
          <a:srcRect l="25872" t="16313" r="36974" b="5330"/>
          <a:stretch/>
        </p:blipFill>
        <p:spPr bwMode="auto">
          <a:xfrm>
            <a:off x="4003818" y="2781300"/>
            <a:ext cx="2810674" cy="3384003"/>
          </a:xfrm>
          <a:prstGeom prst="rect">
            <a:avLst/>
          </a:prstGeom>
          <a:ln>
            <a:noFill/>
          </a:ln>
          <a:extLst>
            <a:ext uri="{53640926-AAD7-44D8-BBD7-CCE9431645EC}">
              <a14:shadowObscured xmlns:a14="http://schemas.microsoft.com/office/drawing/2010/main" xmlns=""/>
            </a:ext>
          </a:extLst>
        </p:spPr>
      </p:pic>
      <p:sp>
        <p:nvSpPr>
          <p:cNvPr id="9" name="Oval 8"/>
          <p:cNvSpPr/>
          <p:nvPr/>
        </p:nvSpPr>
        <p:spPr>
          <a:xfrm>
            <a:off x="4798268" y="3789040"/>
            <a:ext cx="1656184"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xmlns="" val="273021341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Χρησιμοποιώντας Διαδρομές-</a:t>
            </a:r>
            <a:r>
              <a:rPr lang="en-US" dirty="0"/>
              <a:t>Paths</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Αφού ολοκληρώσουμε τον ορισμό της διαδρομής, πρέπει να προγραμματίσουμε κάποιο αντικείμενο ώστε να ακολουθεί τη συγκεκριμένη διαδρομή. Επιλέγουμε το εργαλείο τοποθέτησης </a:t>
            </a:r>
            <a:r>
              <a:rPr lang="el-GR" sz="1800" dirty="0" smtClean="0"/>
              <a:t>αντικειμένων </a:t>
            </a:r>
            <a:r>
              <a:rPr lang="el-GR" sz="1800" dirty="0"/>
              <a:t>και τοποθετούμε ένα </a:t>
            </a:r>
            <a:r>
              <a:rPr lang="el-GR" sz="1800" dirty="0" err="1"/>
              <a:t>Kodu</a:t>
            </a:r>
            <a:r>
              <a:rPr lang="el-GR" sz="1800" dirty="0"/>
              <a:t>. Τοποθετούμε τον δείκτη του ποντικιού πάνω στο </a:t>
            </a:r>
            <a:r>
              <a:rPr lang="el-GR" sz="1800" dirty="0" err="1"/>
              <a:t>Kodu</a:t>
            </a:r>
            <a:r>
              <a:rPr lang="el-GR" sz="1800" dirty="0"/>
              <a:t> (έτσι ώστε να φωτιστεί) και με δεξί κλικ επιλέγουμε "</a:t>
            </a:r>
            <a:r>
              <a:rPr lang="el-GR" sz="1800" dirty="0" err="1"/>
              <a:t>Program</a:t>
            </a:r>
            <a:r>
              <a:rPr lang="el-GR" sz="1800" dirty="0"/>
              <a:t>".</a:t>
            </a:r>
            <a:endParaRPr lang="en-US" sz="1800" dirty="0"/>
          </a:p>
        </p:txBody>
      </p:sp>
      <p:pic>
        <p:nvPicPr>
          <p:cNvPr id="7" name="Picture 6"/>
          <p:cNvPicPr/>
          <p:nvPr/>
        </p:nvPicPr>
        <p:blipFill rotWithShape="1">
          <a:blip r:embed="rId2"/>
          <a:srcRect l="23014" t="15511" r="22232" b="6133"/>
          <a:stretch/>
        </p:blipFill>
        <p:spPr bwMode="auto">
          <a:xfrm>
            <a:off x="3934172" y="3356992"/>
            <a:ext cx="3467100" cy="2790825"/>
          </a:xfrm>
          <a:prstGeom prst="rect">
            <a:avLst/>
          </a:prstGeom>
          <a:ln>
            <a:noFill/>
          </a:ln>
          <a:extLst>
            <a:ext uri="{53640926-AAD7-44D8-BBD7-CCE9431645EC}">
              <a14:shadowObscured xmlns:a14="http://schemas.microsoft.com/office/drawing/2010/main" xmlns=""/>
            </a:ext>
          </a:extLst>
        </p:spPr>
      </p:pic>
      <p:sp>
        <p:nvSpPr>
          <p:cNvPr id="9" name="Oval 8"/>
          <p:cNvSpPr/>
          <p:nvPr/>
        </p:nvSpPr>
        <p:spPr>
          <a:xfrm>
            <a:off x="5754704" y="4042360"/>
            <a:ext cx="1656184" cy="5760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xmlns="" val="54817361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Χρησιμοποιώντας Διαδρομές-</a:t>
            </a:r>
            <a:r>
              <a:rPr lang="en-US" dirty="0"/>
              <a:t>Paths</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Στον χώρο του προγραμματισμού "γράφουμε" την παρακάτω εντολή</a:t>
            </a:r>
            <a:r>
              <a:rPr lang="el-GR" sz="1800" dirty="0" smtClean="0"/>
              <a:t>:</a:t>
            </a:r>
          </a:p>
          <a:p>
            <a:pPr marL="0" indent="0">
              <a:buNone/>
            </a:pPr>
            <a:endParaRPr lang="el-GR" sz="1800" dirty="0"/>
          </a:p>
          <a:p>
            <a:pPr marL="0" indent="0">
              <a:buNone/>
            </a:pPr>
            <a:endParaRPr lang="el-GR" sz="1800" dirty="0" smtClean="0"/>
          </a:p>
          <a:p>
            <a:pPr marL="0" indent="0">
              <a:buNone/>
            </a:pPr>
            <a:endParaRPr lang="el-GR" sz="1800" dirty="0"/>
          </a:p>
          <a:p>
            <a:pPr marL="0" indent="0">
              <a:buNone/>
            </a:pPr>
            <a:endParaRPr lang="el-GR" sz="1800" dirty="0" smtClean="0"/>
          </a:p>
          <a:p>
            <a:pPr marL="0" indent="0">
              <a:buNone/>
            </a:pPr>
            <a:r>
              <a:rPr lang="el-GR" sz="1800" dirty="0"/>
              <a:t>Παρατηρείστε ότι εφόσον δεν ορίσαμε συνθήκη </a:t>
            </a:r>
            <a:r>
              <a:rPr lang="el-GR" sz="1800" dirty="0" err="1"/>
              <a:t>When</a:t>
            </a:r>
            <a:r>
              <a:rPr lang="el-GR" sz="1800" dirty="0"/>
              <a:t>, τότε η διαδρομή θα ακολουθείται από το </a:t>
            </a:r>
            <a:r>
              <a:rPr lang="el-GR" sz="1800" dirty="0" err="1"/>
              <a:t>Kodu</a:t>
            </a:r>
            <a:r>
              <a:rPr lang="el-GR" sz="1800" dirty="0"/>
              <a:t> με την έναρξη του παιχνιδιού, χωρίς να συμβεί κάτι προηγουμένως. Παρατηρείστε επίσης ότι ορίσαμε το χρώμα της διαδρομής που θα ακολουθήσει. </a:t>
            </a:r>
            <a:endParaRPr lang="en-US" sz="1800" dirty="0"/>
          </a:p>
          <a:p>
            <a:pPr marL="0" indent="0">
              <a:buNone/>
            </a:pPr>
            <a:r>
              <a:rPr lang="el-GR" sz="1800" dirty="0"/>
              <a:t> </a:t>
            </a:r>
            <a:r>
              <a:rPr lang="el-GR" sz="1800" dirty="0" smtClean="0"/>
              <a:t>Πατώντας </a:t>
            </a:r>
            <a:r>
              <a:rPr lang="el-GR" sz="1800" dirty="0"/>
              <a:t>το πλήκτρο </a:t>
            </a:r>
            <a:r>
              <a:rPr lang="el-GR" sz="1800" dirty="0" err="1"/>
              <a:t>Escape</a:t>
            </a:r>
            <a:r>
              <a:rPr lang="el-GR" sz="1800" dirty="0"/>
              <a:t> επιστρέφουμε στην επεξεργασία του κόσμου μας. Πατώντας το πλήκτρο </a:t>
            </a:r>
            <a:r>
              <a:rPr lang="el-GR" sz="1800" dirty="0" smtClean="0"/>
              <a:t>εκτέλεσης </a:t>
            </a:r>
            <a:r>
              <a:rPr lang="el-GR" sz="1800" dirty="0"/>
              <a:t>παρατηρούμε ότι το </a:t>
            </a:r>
            <a:r>
              <a:rPr lang="el-GR" sz="1800" dirty="0" err="1"/>
              <a:t>Kodu</a:t>
            </a:r>
            <a:r>
              <a:rPr lang="el-GR" sz="1800" dirty="0"/>
              <a:t> ακολουθεί τους κόμβους που ορίσαμε. Όταν φτάσει στον τελευταίο, αντιστρέφει την κατεύθυνση της διαδρομής.</a:t>
            </a:r>
            <a:endParaRPr lang="en-US" sz="1800" dirty="0"/>
          </a:p>
        </p:txBody>
      </p:sp>
      <p:pic>
        <p:nvPicPr>
          <p:cNvPr id="8" name="Picture 7"/>
          <p:cNvPicPr/>
          <p:nvPr/>
        </p:nvPicPr>
        <p:blipFill rotWithShape="1">
          <a:blip r:embed="rId2" cstate="print">
            <a:extLst>
              <a:ext uri="{28A0092B-C50C-407E-A947-70E740481C1C}">
                <a14:useLocalDpi xmlns:a14="http://schemas.microsoft.com/office/drawing/2010/main" xmlns="" val="0"/>
              </a:ext>
            </a:extLst>
          </a:blip>
          <a:srcRect l="24640" t="41767" r="28212" b="40628"/>
          <a:stretch/>
        </p:blipFill>
        <p:spPr bwMode="auto">
          <a:xfrm>
            <a:off x="3718148" y="2420888"/>
            <a:ext cx="4464496" cy="1080120"/>
          </a:xfrm>
          <a:prstGeom prst="rect">
            <a:avLst/>
          </a:prstGeom>
          <a:ln>
            <a:noFill/>
          </a:ln>
          <a:extLst>
            <a:ext uri="{53640926-AAD7-44D8-BBD7-CCE9431645EC}">
              <a14:shadowObscured xmlns:a14="http://schemas.microsoft.com/office/drawing/2010/main" xmlns=""/>
            </a:ext>
          </a:extLst>
        </p:spPr>
      </p:pic>
      <p:pic>
        <p:nvPicPr>
          <p:cNvPr id="11" name="Picture 10"/>
          <p:cNvPicPr/>
          <p:nvPr/>
        </p:nvPicPr>
        <p:blipFill rotWithShape="1">
          <a:blip r:embed="rId3"/>
          <a:srcRect l="28881" t="79426" r="64200" b="6400"/>
          <a:stretch/>
        </p:blipFill>
        <p:spPr bwMode="auto">
          <a:xfrm>
            <a:off x="9694812" y="5661248"/>
            <a:ext cx="792088" cy="86409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40512088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Χρησιμοποιώντας Διαδρομές-</a:t>
            </a:r>
            <a:r>
              <a:rPr lang="en-US" dirty="0"/>
              <a:t>Paths</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Στα παρακάτω παραδείγματα, μπορείτε να δείτε δύο τρόπους με τους οποίους ένας χαρακτήρας μπορεί να ακολουθήσει μία διαδρομή. Στο πρώτο, θα ακολουθήσει τη διαδρομή μόνο εάν πατήσουμε το πλήκτρο +. Στο δεύτερο παράδειγμα, ο χαρακτήρας κινείται στη διαδρομή όταν ένα άλλο </a:t>
            </a:r>
            <a:r>
              <a:rPr lang="el-GR" sz="1800" dirty="0" err="1"/>
              <a:t>Kodu</a:t>
            </a:r>
            <a:r>
              <a:rPr lang="el-GR" sz="1800" dirty="0"/>
              <a:t> χτυπήσει επάνω του.  </a:t>
            </a:r>
            <a:endParaRPr lang="en-US" sz="1800" dirty="0"/>
          </a:p>
          <a:p>
            <a:pPr marL="0" indent="0">
              <a:buNone/>
            </a:pPr>
            <a:endParaRPr lang="el-GR" sz="1800" dirty="0"/>
          </a:p>
          <a:p>
            <a:pPr marL="0" indent="0">
              <a:buNone/>
            </a:pPr>
            <a:endParaRPr lang="el-GR" sz="1800" dirty="0" smtClean="0"/>
          </a:p>
          <a:p>
            <a:pPr marL="0" indent="0">
              <a:buNone/>
            </a:pPr>
            <a:endParaRPr lang="el-GR" sz="1800" dirty="0"/>
          </a:p>
          <a:p>
            <a:pPr marL="0" indent="0">
              <a:buNone/>
            </a:pPr>
            <a:endParaRPr lang="el-GR" sz="1800" dirty="0" smtClean="0"/>
          </a:p>
        </p:txBody>
      </p:sp>
      <p:pic>
        <p:nvPicPr>
          <p:cNvPr id="7" name="Picture 6"/>
          <p:cNvPicPr/>
          <p:nvPr/>
        </p:nvPicPr>
        <p:blipFill rotWithShape="1">
          <a:blip r:embed="rId2"/>
          <a:srcRect l="15931" t="42900" r="20000" b="25364"/>
          <a:stretch/>
        </p:blipFill>
        <p:spPr bwMode="auto">
          <a:xfrm>
            <a:off x="3862164" y="3356992"/>
            <a:ext cx="4824536" cy="151216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24945318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Χρησιμοποιώντας Διαδρομές-</a:t>
            </a:r>
            <a:r>
              <a:rPr lang="en-US" dirty="0"/>
              <a:t>Paths</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b="1" dirty="0"/>
              <a:t>Εργασία 21η </a:t>
            </a:r>
            <a:endParaRPr lang="en-US" sz="1800" dirty="0"/>
          </a:p>
          <a:p>
            <a:pPr marL="0" indent="0">
              <a:buNone/>
            </a:pPr>
            <a:r>
              <a:rPr lang="el-GR" sz="1800" dirty="0"/>
              <a:t>Ξεκινήστε ένα νέο παιχνίδι. Τοποθετήστε 3 μηχανάκια και χρωματίστε τα με 3 διαφορετικά χρώματα. Τοποθετήστε 3 ευθύγραμμες και παράλληλες διαδρομές και χρωματίστε τες με διαφορετικά χρώματα (με τα ίδια χρώματα που δώσατε στα μηχανάκια).   Προγραμματίστε το κάθε μηχανάκι να ακολουθεί πολύ γρήγορα τη διαδρομή που έχει ίδιο χρώμα με αυτό. Προσθέστε ένα </a:t>
            </a:r>
            <a:r>
              <a:rPr lang="en-US" sz="1800" dirty="0"/>
              <a:t>Kodu </a:t>
            </a:r>
            <a:r>
              <a:rPr lang="el-GR" sz="1800" dirty="0"/>
              <a:t>και προγραμματίστε το να κινείται πολύ γρήγορα όταν πατάτε τα βελάκια. Προσθέστε μια εντολή με την οποία το </a:t>
            </a:r>
            <a:r>
              <a:rPr lang="en-US" sz="1800" dirty="0"/>
              <a:t>Kodu</a:t>
            </a:r>
            <a:r>
              <a:rPr lang="el-GR" sz="1800" dirty="0"/>
              <a:t> θα "πεθαίνει"  αν το ακουμπήσει ένα μηχανάκι.</a:t>
            </a:r>
            <a:endParaRPr lang="en-US" sz="1800" dirty="0"/>
          </a:p>
          <a:p>
            <a:pPr marL="0" indent="0">
              <a:buNone/>
            </a:pPr>
            <a:endParaRPr lang="el-GR" sz="1800" dirty="0"/>
          </a:p>
          <a:p>
            <a:pPr marL="0" indent="0">
              <a:buNone/>
            </a:pPr>
            <a:endParaRPr lang="el-GR" sz="1800" dirty="0" smtClean="0"/>
          </a:p>
          <a:p>
            <a:pPr marL="0" indent="0">
              <a:buNone/>
            </a:pPr>
            <a:endParaRPr lang="el-GR" sz="1800" dirty="0"/>
          </a:p>
          <a:p>
            <a:pPr marL="0" indent="0">
              <a:buNone/>
            </a:pPr>
            <a:endParaRPr lang="el-GR" sz="1800" dirty="0" smtClean="0"/>
          </a:p>
        </p:txBody>
      </p:sp>
    </p:spTree>
    <p:extLst>
      <p:ext uri="{BB962C8B-B14F-4D97-AF65-F5344CB8AC3E}">
        <p14:creationId xmlns:p14="http://schemas.microsoft.com/office/powerpoint/2010/main" xmlns="" val="201738671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Keyboard, Mouse. Gamepad, Touch</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err="1"/>
              <a:t>To</a:t>
            </a:r>
            <a:r>
              <a:rPr lang="el-GR" sz="1800" dirty="0"/>
              <a:t> πληκτρολόγιο, το ποντίκι, το </a:t>
            </a:r>
            <a:r>
              <a:rPr lang="el-GR" sz="1800" dirty="0" err="1"/>
              <a:t>gamepad</a:t>
            </a:r>
            <a:r>
              <a:rPr lang="el-GR" sz="1800" dirty="0"/>
              <a:t> (για Xbox) και η οθόνη επαφής, μπορούν να χρησιμοποιηθούν για τον έλεγχο χαρακτήρων στο παιχνίδι. Ήδη είδαμε με ποιον τρόπο μπορούμε να ελέγχουμε την κίνηση του χαρακτήρα με το πληκτρολόγιο. Επίσης έχουμε δει ότι μπορούμε να αναθέσουμε ορισμένες ενέργειες σε πλήκτρα, όπως στην Εργασία 2 όπου κάναμε το </a:t>
            </a:r>
            <a:r>
              <a:rPr lang="el-GR" sz="1800" dirty="0" err="1"/>
              <a:t>Kodu</a:t>
            </a:r>
            <a:r>
              <a:rPr lang="el-GR" sz="1800" dirty="0"/>
              <a:t> να πηδάει.</a:t>
            </a:r>
            <a:endParaRPr lang="en-US" sz="1800" dirty="0"/>
          </a:p>
          <a:p>
            <a:pPr marL="0" indent="0">
              <a:buNone/>
            </a:pPr>
            <a:endParaRPr lang="el-GR" sz="1800" dirty="0"/>
          </a:p>
          <a:p>
            <a:pPr marL="0" indent="0">
              <a:buNone/>
            </a:pPr>
            <a:endParaRPr lang="el-GR" sz="1800" dirty="0" smtClean="0"/>
          </a:p>
          <a:p>
            <a:pPr marL="0" indent="0">
              <a:buNone/>
            </a:pPr>
            <a:endParaRPr lang="el-GR" sz="1800" dirty="0"/>
          </a:p>
          <a:p>
            <a:pPr marL="0" indent="0">
              <a:buNone/>
            </a:pPr>
            <a:endParaRPr lang="el-GR" sz="1800" dirty="0" smtClean="0"/>
          </a:p>
        </p:txBody>
      </p:sp>
      <p:grpSp>
        <p:nvGrpSpPr>
          <p:cNvPr id="5" name="Group 4"/>
          <p:cNvGrpSpPr/>
          <p:nvPr/>
        </p:nvGrpSpPr>
        <p:grpSpPr>
          <a:xfrm>
            <a:off x="3214092" y="3068960"/>
            <a:ext cx="6840760" cy="2345784"/>
            <a:chOff x="0" y="0"/>
            <a:chExt cx="6244095" cy="2214622"/>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l="20688" r="12489"/>
            <a:stretch/>
          </p:blipFill>
          <p:spPr bwMode="auto">
            <a:xfrm>
              <a:off x="0" y="127377"/>
              <a:ext cx="2232025" cy="2087245"/>
            </a:xfrm>
            <a:prstGeom prst="rect">
              <a:avLst/>
            </a:prstGeom>
            <a:ln>
              <a:noFill/>
            </a:ln>
            <a:extLst>
              <a:ext uri="{53640926-AAD7-44D8-BBD7-CCE9431645EC}">
                <a14:shadowObscured xmlns:a14="http://schemas.microsoft.com/office/drawing/2010/main" xmlns=""/>
              </a:ext>
            </a:ex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xmlns="" val="0"/>
                </a:ext>
              </a:extLst>
            </a:blip>
            <a:srcRect l="35467" t="1577" r="4764" b="705"/>
            <a:stretch/>
          </p:blipFill>
          <p:spPr bwMode="auto">
            <a:xfrm>
              <a:off x="2270928" y="137425"/>
              <a:ext cx="1999615" cy="2042795"/>
            </a:xfrm>
            <a:prstGeom prst="rect">
              <a:avLst/>
            </a:prstGeom>
            <a:ln>
              <a:noFill/>
            </a:ln>
            <a:extLst>
              <a:ext uri="{53640926-AAD7-44D8-BBD7-CCE9431645EC}">
                <a14:shadowObscured xmlns:a14="http://schemas.microsoft.com/office/drawing/2010/main" xmlns=""/>
              </a:ext>
            </a:extLst>
          </p:spPr>
        </p:pic>
        <p:sp>
          <p:nvSpPr>
            <p:cNvPr id="9" name="Oval 8"/>
            <p:cNvSpPr/>
            <p:nvPr/>
          </p:nvSpPr>
          <p:spPr>
            <a:xfrm>
              <a:off x="1266093" y="961390"/>
              <a:ext cx="1095771" cy="4950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Oval 10"/>
            <p:cNvSpPr/>
            <p:nvPr/>
          </p:nvSpPr>
          <p:spPr>
            <a:xfrm rot="3640629">
              <a:off x="2366387" y="353464"/>
              <a:ext cx="1170380" cy="4634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xmlns="" val="0"/>
                </a:ext>
              </a:extLst>
            </a:blip>
            <a:srcRect l="43689" t="5516" r="15917" b="26440"/>
            <a:stretch/>
          </p:blipFill>
          <p:spPr bwMode="auto">
            <a:xfrm>
              <a:off x="4330840" y="177618"/>
              <a:ext cx="1913255" cy="2014220"/>
            </a:xfrm>
            <a:prstGeom prst="rect">
              <a:avLst/>
            </a:prstGeom>
            <a:ln>
              <a:noFill/>
            </a:ln>
            <a:extLst>
              <a:ext uri="{53640926-AAD7-44D8-BBD7-CCE9431645EC}">
                <a14:shadowObscured xmlns:a14="http://schemas.microsoft.com/office/drawing/2010/main" xmlns=""/>
              </a:ext>
            </a:extLst>
          </p:spPr>
        </p:pic>
        <p:sp>
          <p:nvSpPr>
            <p:cNvPr id="13" name="Oval 12"/>
            <p:cNvSpPr/>
            <p:nvPr/>
          </p:nvSpPr>
          <p:spPr>
            <a:xfrm>
              <a:off x="4290646" y="730278"/>
              <a:ext cx="1095771" cy="14541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6" name="Picture 5"/>
          <p:cNvPicPr/>
          <p:nvPr/>
        </p:nvPicPr>
        <p:blipFill rotWithShape="1">
          <a:blip r:embed="rId5" cstate="print">
            <a:extLst>
              <a:ext uri="{28A0092B-C50C-407E-A947-70E740481C1C}">
                <a14:useLocalDpi xmlns:a14="http://schemas.microsoft.com/office/drawing/2010/main" xmlns="" val="0"/>
              </a:ext>
            </a:extLst>
          </a:blip>
          <a:srcRect l="25294" t="42040" r="19516" b="40108"/>
          <a:stretch/>
        </p:blipFill>
        <p:spPr bwMode="auto">
          <a:xfrm>
            <a:off x="4440912" y="5575398"/>
            <a:ext cx="4533820" cy="862817"/>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69330983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Keyboard, Mouse. Gamepad, Touch</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Στο παρακάτω παράδειγμα, ο χαρακτήρας θα εκφράσει ένα συναίσθημα (καρδούλες) όταν περνά το ποντίκι από πάνω του. Παρατηρήστε τη δεύτερη γραμμή. Χρησιμοποιείται η παράμετρος ΝΟΤ με την οποία ορίζουμε τι θα συμβαίνει όταν δεν ισχύει κάτι. </a:t>
            </a:r>
            <a:endParaRPr lang="en-US" sz="1800" dirty="0"/>
          </a:p>
          <a:p>
            <a:pPr marL="0" indent="0">
              <a:buNone/>
            </a:pPr>
            <a:endParaRPr lang="el-GR" sz="1800" dirty="0"/>
          </a:p>
          <a:p>
            <a:pPr marL="0" indent="0">
              <a:buNone/>
            </a:pPr>
            <a:endParaRPr lang="el-GR" sz="1800" dirty="0" smtClean="0"/>
          </a:p>
          <a:p>
            <a:pPr marL="0" indent="0">
              <a:buNone/>
            </a:pPr>
            <a:endParaRPr lang="el-GR" sz="1800" dirty="0"/>
          </a:p>
          <a:p>
            <a:pPr marL="0" indent="0">
              <a:buNone/>
            </a:pPr>
            <a:endParaRPr lang="el-GR" sz="1800" dirty="0" smtClean="0"/>
          </a:p>
        </p:txBody>
      </p:sp>
      <p:pic>
        <p:nvPicPr>
          <p:cNvPr id="14" name="Picture 13"/>
          <p:cNvPicPr/>
          <p:nvPr/>
        </p:nvPicPr>
        <p:blipFill rotWithShape="1">
          <a:blip r:embed="rId2" cstate="print">
            <a:extLst>
              <a:ext uri="{28A0092B-C50C-407E-A947-70E740481C1C}">
                <a14:useLocalDpi xmlns:a14="http://schemas.microsoft.com/office/drawing/2010/main" xmlns="" val="0"/>
              </a:ext>
            </a:extLst>
          </a:blip>
          <a:srcRect l="19049" t="43024" r="15445" b="24080"/>
          <a:stretch/>
        </p:blipFill>
        <p:spPr bwMode="auto">
          <a:xfrm>
            <a:off x="2998068" y="3284984"/>
            <a:ext cx="6145124" cy="187220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60880963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Άδειες Χρήσης</a:t>
            </a:r>
            <a:endParaRPr lang="el-GR" dirty="0"/>
          </a:p>
        </p:txBody>
      </p:sp>
      <p:sp>
        <p:nvSpPr>
          <p:cNvPr id="9" name="Subtitle 8"/>
          <p:cNvSpPr>
            <a:spLocks noGrp="1"/>
          </p:cNvSpPr>
          <p:nvPr>
            <p:ph idx="1"/>
          </p:nvPr>
        </p:nvSpPr>
        <p:spPr/>
        <p:txBody>
          <a:bodyPr>
            <a:normAutofit/>
          </a:bodyPr>
          <a:lstStyle/>
          <a:p>
            <a:pPr algn="l"/>
            <a:r>
              <a:rPr lang="el-GR" sz="2800" dirty="0" smtClean="0"/>
              <a:t>Το παρόν εκπαιδευτικό υλικό υπόκειται σε</a:t>
            </a:r>
            <a:r>
              <a:rPr lang="en-US" sz="2800" dirty="0" smtClean="0"/>
              <a:t> </a:t>
            </a:r>
            <a:r>
              <a:rPr lang="el-GR" sz="2800" dirty="0" smtClean="0"/>
              <a:t>άδειες χρήσης </a:t>
            </a:r>
            <a:r>
              <a:rPr lang="en-US" sz="2800" dirty="0" smtClean="0"/>
              <a:t>Creative Commons. </a:t>
            </a:r>
          </a:p>
          <a:p>
            <a:pPr algn="l"/>
            <a:r>
              <a:rPr lang="el-GR" sz="2800" dirty="0" smtClean="0"/>
              <a:t>Για εκπαιδευτικό υλικό, όπως εικόνες, που υπόκειται σε άλλου τύπου άδειας χρήσης, η άδεια χρήσης αναφέρεται ρητώς. </a:t>
            </a:r>
          </a:p>
        </p:txBody>
      </p:sp>
      <p:sp>
        <p:nvSpPr>
          <p:cNvPr id="3" name="Θέση αριθμού διαφάνειας 2"/>
          <p:cNvSpPr>
            <a:spLocks noGrp="1"/>
          </p:cNvSpPr>
          <p:nvPr>
            <p:ph type="sldNum" sz="quarter" idx="12"/>
          </p:nvPr>
        </p:nvSpPr>
        <p:spPr/>
        <p:txBody>
          <a:bodyPr/>
          <a:lstStyle/>
          <a:p>
            <a:fld id="{53C4726A-630D-4CB4-B088-BAB00F4188E9}" type="slidenum">
              <a:rPr lang="el-GR" smtClean="0"/>
              <a:pPr/>
              <a:t>2</a:t>
            </a:fld>
            <a:endParaRPr lang="el-GR" dirty="0"/>
          </a:p>
        </p:txBody>
      </p:sp>
      <p:pic>
        <p:nvPicPr>
          <p:cNvPr id="5" name="7 - Εικόνα" descr="Λογότυπο για Άδειες χρήσης Creative Commons BY-NC-ND"/>
          <p:cNvPicPr>
            <a:picLocks noChangeAspect="1"/>
          </p:cNvPicPr>
          <p:nvPr/>
        </p:nvPicPr>
        <p:blipFill>
          <a:blip r:embed="rId3" cstate="print"/>
          <a:stretch>
            <a:fillRect/>
          </a:stretch>
        </p:blipFill>
        <p:spPr>
          <a:xfrm>
            <a:off x="4942585" y="4941169"/>
            <a:ext cx="2108364" cy="553393"/>
          </a:xfrm>
          <a:prstGeom prst="rect">
            <a:avLst/>
          </a:prstGeom>
        </p:spPr>
      </p:pic>
    </p:spTree>
    <p:extLst>
      <p:ext uri="{BB962C8B-B14F-4D97-AF65-F5344CB8AC3E}">
        <p14:creationId xmlns:p14="http://schemas.microsoft.com/office/powerpoint/2010/main" xmlns="" val="3767907378"/>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Keyboard, Mouse. Gamepad, Touch</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Μπορούμε επίσης να ορίσουμε κάποιο πλήκτρο με το οποίο ο χαρακτήρας θα </a:t>
            </a:r>
            <a:r>
              <a:rPr lang="el-GR" sz="1800" dirty="0" err="1"/>
              <a:t>πυροβολά</a:t>
            </a:r>
            <a:r>
              <a:rPr lang="el-GR" sz="1800" dirty="0"/>
              <a:t> είτε σφαιρίδια είτε πυραύλους.</a:t>
            </a:r>
          </a:p>
          <a:p>
            <a:pPr marL="0" indent="0">
              <a:buNone/>
            </a:pPr>
            <a:endParaRPr lang="el-GR" sz="1800" dirty="0" smtClean="0"/>
          </a:p>
          <a:p>
            <a:pPr marL="0" indent="0">
              <a:buNone/>
            </a:pPr>
            <a:endParaRPr lang="el-GR" sz="1800" dirty="0"/>
          </a:p>
          <a:p>
            <a:pPr marL="0" indent="0">
              <a:buNone/>
            </a:pPr>
            <a:endParaRPr lang="el-GR" sz="1800" dirty="0" smtClean="0"/>
          </a:p>
        </p:txBody>
      </p:sp>
      <p:pic>
        <p:nvPicPr>
          <p:cNvPr id="6" name="Picture 5"/>
          <p:cNvPicPr/>
          <p:nvPr/>
        </p:nvPicPr>
        <p:blipFill rotWithShape="1">
          <a:blip r:embed="rId2" cstate="print">
            <a:extLst>
              <a:ext uri="{28A0092B-C50C-407E-A947-70E740481C1C}">
                <a14:useLocalDpi xmlns:a14="http://schemas.microsoft.com/office/drawing/2010/main" xmlns="" val="0"/>
              </a:ext>
            </a:extLst>
          </a:blip>
          <a:srcRect l="24817" t="42799" r="35297" b="41159"/>
          <a:stretch/>
        </p:blipFill>
        <p:spPr bwMode="auto">
          <a:xfrm>
            <a:off x="3574132" y="2996952"/>
            <a:ext cx="4968552" cy="100811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13560759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Keyboard, Mouse. Gamepad, Touch</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Σε ορισμένα παιχνίδια, όπως στα </a:t>
            </a:r>
            <a:r>
              <a:rPr lang="en-US" sz="1800" dirty="0" err="1"/>
              <a:t>sidescrollers</a:t>
            </a:r>
            <a:r>
              <a:rPr lang="el-GR" sz="1800" dirty="0"/>
              <a:t>, η κίνηση είναι περιορισμένη προς μια ορισμένη διεύθυνση. Σε αυτή την περίπτωση, πρέπει να ορίσουμε τα πλήκτρα που θα κινούν τον χαρακτήρα μας με αυτόν τον τρόπο. </a:t>
            </a:r>
            <a:endParaRPr lang="en-US" sz="1800" dirty="0"/>
          </a:p>
          <a:p>
            <a:pPr marL="0" indent="0">
              <a:buNone/>
            </a:pPr>
            <a:endParaRPr lang="el-GR" sz="1800" dirty="0" smtClean="0"/>
          </a:p>
          <a:p>
            <a:pPr marL="0" indent="0">
              <a:buNone/>
            </a:pPr>
            <a:endParaRPr lang="el-GR" sz="1800" dirty="0"/>
          </a:p>
          <a:p>
            <a:pPr marL="0" indent="0">
              <a:buNone/>
            </a:pPr>
            <a:endParaRPr lang="el-GR" sz="1800" dirty="0" smtClean="0"/>
          </a:p>
        </p:txBody>
      </p:sp>
      <p:pic>
        <p:nvPicPr>
          <p:cNvPr id="7" name="Picture 6"/>
          <p:cNvPicPr/>
          <p:nvPr/>
        </p:nvPicPr>
        <p:blipFill rotWithShape="1">
          <a:blip r:embed="rId2" cstate="print">
            <a:extLst>
              <a:ext uri="{28A0092B-C50C-407E-A947-70E740481C1C}">
                <a14:useLocalDpi xmlns:a14="http://schemas.microsoft.com/office/drawing/2010/main" xmlns="" val="0"/>
              </a:ext>
            </a:extLst>
          </a:blip>
          <a:srcRect l="36293" t="22072" r="20206" b="12774"/>
          <a:stretch/>
        </p:blipFill>
        <p:spPr bwMode="auto">
          <a:xfrm>
            <a:off x="3502124" y="2996952"/>
            <a:ext cx="3312368" cy="3024336"/>
          </a:xfrm>
          <a:prstGeom prst="rect">
            <a:avLst/>
          </a:prstGeom>
          <a:ln>
            <a:noFill/>
          </a:ln>
          <a:extLst>
            <a:ext uri="{53640926-AAD7-44D8-BBD7-CCE9431645EC}">
              <a14:shadowObscured xmlns:a14="http://schemas.microsoft.com/office/drawing/2010/main" xmlns=""/>
            </a:ext>
          </a:extLst>
        </p:spPr>
      </p:pic>
      <p:pic>
        <p:nvPicPr>
          <p:cNvPr id="8" name="Picture 7"/>
          <p:cNvPicPr/>
          <p:nvPr/>
        </p:nvPicPr>
        <p:blipFill rotWithShape="1">
          <a:blip r:embed="rId3" cstate="print">
            <a:extLst>
              <a:ext uri="{28A0092B-C50C-407E-A947-70E740481C1C}">
                <a14:useLocalDpi xmlns:a14="http://schemas.microsoft.com/office/drawing/2010/main" xmlns="" val="0"/>
              </a:ext>
            </a:extLst>
          </a:blip>
          <a:srcRect l="24817" t="59104" r="35297" b="25392"/>
          <a:stretch/>
        </p:blipFill>
        <p:spPr bwMode="auto">
          <a:xfrm>
            <a:off x="7569877" y="3738153"/>
            <a:ext cx="3035679" cy="719272"/>
          </a:xfrm>
          <a:prstGeom prst="rect">
            <a:avLst/>
          </a:prstGeom>
          <a:ln>
            <a:noFill/>
          </a:ln>
          <a:extLst>
            <a:ext uri="{53640926-AAD7-44D8-BBD7-CCE9431645EC}">
              <a14:shadowObscured xmlns:a14="http://schemas.microsoft.com/office/drawing/2010/main" xmlns=""/>
            </a:ext>
          </a:extLst>
        </p:spPr>
      </p:pic>
      <p:sp>
        <p:nvSpPr>
          <p:cNvPr id="9" name="Oval 8"/>
          <p:cNvSpPr/>
          <p:nvPr/>
        </p:nvSpPr>
        <p:spPr>
          <a:xfrm>
            <a:off x="3667859" y="3399542"/>
            <a:ext cx="2561354" cy="25039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1" name="Picture 10"/>
          <p:cNvPicPr/>
          <p:nvPr/>
        </p:nvPicPr>
        <p:blipFill rotWithShape="1">
          <a:blip r:embed="rId4" cstate="print">
            <a:extLst>
              <a:ext uri="{28A0092B-C50C-407E-A947-70E740481C1C}">
                <a14:useLocalDpi xmlns:a14="http://schemas.microsoft.com/office/drawing/2010/main" xmlns="" val="0"/>
              </a:ext>
            </a:extLst>
          </a:blip>
          <a:srcRect l="25124" t="43606" r="35143" b="40627"/>
          <a:stretch/>
        </p:blipFill>
        <p:spPr bwMode="auto">
          <a:xfrm>
            <a:off x="7531778" y="2957103"/>
            <a:ext cx="3026192" cy="731607"/>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23806714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2320" y="1565414"/>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Let the music play</a:t>
            </a:r>
          </a:p>
        </p:txBody>
      </p:sp>
      <p:sp>
        <p:nvSpPr>
          <p:cNvPr id="10" name="Content Placeholder 21"/>
          <p:cNvSpPr txBox="1">
            <a:spLocks/>
          </p:cNvSpPr>
          <p:nvPr/>
        </p:nvSpPr>
        <p:spPr>
          <a:xfrm>
            <a:off x="855055" y="1772816"/>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Η μουσική και τα ηχητικά εφέ προσθέτουν στην ατμόσφαιρα του παιχνιδιού. Η μουσική στο </a:t>
            </a:r>
            <a:r>
              <a:rPr lang="en-US" sz="1800" dirty="0"/>
              <a:t>Kodu </a:t>
            </a:r>
            <a:r>
              <a:rPr lang="el-GR" sz="1800" dirty="0"/>
              <a:t>μπορεί να τοποθετηθεί σε αντικείμενα και χαρακτήρες. Αν σκοπεύουμε να χρησιμοποιήσουμε μόνο ένα μουσικό κομμάτι σε όλο το παιχνίδι, μπορούμε να την τοποθετήσουμε ακόμα και σε ένα δένδρο. Αν όμως σκοπεύουμε να την αλλάζουμε, πρέπει να την τοποθετήσουμε στον χαρακτήρα που θα προκαλέσει την αλλαγή</a:t>
            </a:r>
            <a:r>
              <a:rPr lang="el-GR" sz="1800" dirty="0" smtClean="0"/>
              <a:t>. </a:t>
            </a:r>
          </a:p>
          <a:p>
            <a:pPr marL="0" indent="0">
              <a:buNone/>
            </a:pPr>
            <a:r>
              <a:rPr lang="el-GR" sz="1800" dirty="0" smtClean="0"/>
              <a:t>Προσπαθήστε </a:t>
            </a:r>
            <a:r>
              <a:rPr lang="el-GR" sz="1800" dirty="0"/>
              <a:t>να εξηγήσετε τι αποτέλεσμα θα έχουν οι </a:t>
            </a:r>
            <a:r>
              <a:rPr lang="el-GR" sz="1800" dirty="0" smtClean="0"/>
              <a:t>παρακάτω </a:t>
            </a:r>
            <a:r>
              <a:rPr lang="el-GR" sz="1800" dirty="0"/>
              <a:t>εντολές.</a:t>
            </a:r>
            <a:endParaRPr lang="en-US" sz="1800" dirty="0"/>
          </a:p>
          <a:p>
            <a:pPr marL="0" indent="0">
              <a:buNone/>
            </a:pPr>
            <a:endParaRPr lang="en-US" sz="1800" dirty="0"/>
          </a:p>
        </p:txBody>
      </p:sp>
      <p:pic>
        <p:nvPicPr>
          <p:cNvPr id="5" name="Picture 4"/>
          <p:cNvPicPr/>
          <p:nvPr/>
        </p:nvPicPr>
        <p:blipFill rotWithShape="1">
          <a:blip r:embed="rId2"/>
          <a:srcRect l="24492" t="25925" r="16804" b="24255"/>
          <a:stretch/>
        </p:blipFill>
        <p:spPr bwMode="auto">
          <a:xfrm>
            <a:off x="2748022" y="3769635"/>
            <a:ext cx="5688632" cy="2596489"/>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03602600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2320" y="1565414"/>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Let the music play</a:t>
            </a:r>
          </a:p>
        </p:txBody>
      </p:sp>
      <p:sp>
        <p:nvSpPr>
          <p:cNvPr id="10" name="Content Placeholder 21"/>
          <p:cNvSpPr txBox="1">
            <a:spLocks/>
          </p:cNvSpPr>
          <p:nvPr/>
        </p:nvSpPr>
        <p:spPr>
          <a:xfrm>
            <a:off x="855055" y="1772816"/>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b="1" dirty="0"/>
              <a:t>Εργασία 35η</a:t>
            </a:r>
            <a:endParaRPr lang="en-US" sz="1800" dirty="0"/>
          </a:p>
          <a:p>
            <a:pPr marL="0" indent="0">
              <a:buNone/>
            </a:pPr>
            <a:r>
              <a:rPr lang="el-GR" sz="1800" dirty="0"/>
              <a:t>Δημιουργήστε ένα παιχνίδι στο οποίο παίζει αρχικά μια μουσική. Όταν ο χαρακτήρας μας ξεπεράσει έναν αριθμό βαθμών, να αλλάζει η μουσική και το χρώμα του ουρανού.</a:t>
            </a:r>
            <a:endParaRPr lang="en-US" sz="1800" dirty="0"/>
          </a:p>
          <a:p>
            <a:pPr marL="0" indent="0">
              <a:buNone/>
            </a:pPr>
            <a:endParaRPr lang="en-US" sz="1800" dirty="0"/>
          </a:p>
        </p:txBody>
      </p:sp>
    </p:spTree>
    <p:extLst>
      <p:ext uri="{BB962C8B-B14F-4D97-AF65-F5344CB8AC3E}">
        <p14:creationId xmlns:p14="http://schemas.microsoft.com/office/powerpoint/2010/main" xmlns="" val="83824313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Keyboard, Mouse. Gamepad, Touch</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b="1" dirty="0"/>
              <a:t>Εργασία 22η</a:t>
            </a:r>
            <a:endParaRPr lang="en-US" sz="1800" dirty="0"/>
          </a:p>
          <a:p>
            <a:pPr marL="0" indent="0">
              <a:buNone/>
            </a:pPr>
            <a:r>
              <a:rPr lang="el-GR" sz="1800" dirty="0"/>
              <a:t>Δημιουργήστε έναν καινούριο κόσμο. Προσθέστε ένα δένδρο. Προγραμματίστε το δένδρο να λέει "Γεια σας" όταν περνά από πάνω του το ποντίκι. Χρειαζόμαστε δήλωση "ΝΟΤ";</a:t>
            </a:r>
            <a:endParaRPr lang="en-US" sz="1800" dirty="0"/>
          </a:p>
          <a:p>
            <a:pPr marL="0" indent="0">
              <a:buNone/>
            </a:pPr>
            <a:r>
              <a:rPr lang="el-GR" sz="1800" dirty="0"/>
              <a:t> </a:t>
            </a:r>
            <a:endParaRPr lang="en-US" sz="1800" dirty="0"/>
          </a:p>
          <a:p>
            <a:pPr marL="0" indent="0">
              <a:buNone/>
            </a:pPr>
            <a:r>
              <a:rPr lang="el-GR" sz="1800" b="1" dirty="0"/>
              <a:t>Εργασία 23η</a:t>
            </a:r>
            <a:endParaRPr lang="en-US" sz="1800" dirty="0"/>
          </a:p>
          <a:p>
            <a:pPr marL="0" indent="0">
              <a:buNone/>
            </a:pPr>
            <a:r>
              <a:rPr lang="el-GR" sz="1800" dirty="0"/>
              <a:t>Δημιουργήστε έναν καινούριο κόσμο. Προσθέστε ένα </a:t>
            </a:r>
            <a:r>
              <a:rPr lang="en-US" sz="1800" dirty="0"/>
              <a:t>Kodu </a:t>
            </a:r>
            <a:r>
              <a:rPr lang="el-GR" sz="1800" dirty="0"/>
              <a:t>και προγραμματίστε το ώστε να μπορείτε να το κινείτε.  Ορίστε ένα πλήκτρο έτσι ώστε η προβολή να γυρίζει σε 1</a:t>
            </a:r>
            <a:r>
              <a:rPr lang="el-GR" sz="1800" baseline="30000" dirty="0"/>
              <a:t>ου</a:t>
            </a:r>
            <a:r>
              <a:rPr lang="el-GR" sz="1800" dirty="0"/>
              <a:t> προσώπου όποτε το πιέζετε. Πειραματιστείτε με τις διάφορες επιλογές της ενέργειας</a:t>
            </a:r>
            <a:r>
              <a:rPr lang="en-US" sz="1800" dirty="0"/>
              <a:t> "View".</a:t>
            </a:r>
          </a:p>
          <a:p>
            <a:pPr marL="0" indent="0">
              <a:buNone/>
            </a:pPr>
            <a:endParaRPr lang="el-GR" sz="1800" dirty="0" smtClean="0"/>
          </a:p>
          <a:p>
            <a:pPr marL="0" indent="0">
              <a:buNone/>
            </a:pPr>
            <a:endParaRPr lang="el-GR" sz="1800" dirty="0"/>
          </a:p>
          <a:p>
            <a:pPr marL="0" indent="0">
              <a:buNone/>
            </a:pPr>
            <a:endParaRPr lang="el-GR" sz="1800" dirty="0" smtClean="0"/>
          </a:p>
        </p:txBody>
      </p:sp>
    </p:spTree>
    <p:extLst>
      <p:ext uri="{BB962C8B-B14F-4D97-AF65-F5344CB8AC3E}">
        <p14:creationId xmlns:p14="http://schemas.microsoft.com/office/powerpoint/2010/main" xmlns="" val="4516788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When Keyboard, Mouse. Gamepad, Touch</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b="1" dirty="0"/>
              <a:t>Εργασία 22η</a:t>
            </a:r>
            <a:endParaRPr lang="en-US" sz="1800" dirty="0"/>
          </a:p>
          <a:p>
            <a:pPr marL="0" indent="0">
              <a:buNone/>
            </a:pPr>
            <a:r>
              <a:rPr lang="el-GR" sz="1800" dirty="0"/>
              <a:t>Δημιουργήστε έναν καινούριο κόσμο. Προσθέστε ένα δένδρο. Προγραμματίστε το δένδρο να λέει "Γεια σας" όταν περνά από πάνω του το ποντίκι. Χρειαζόμαστε δήλωση "ΝΟΤ";</a:t>
            </a:r>
            <a:endParaRPr lang="en-US" sz="1800" dirty="0"/>
          </a:p>
          <a:p>
            <a:pPr marL="0" indent="0">
              <a:buNone/>
            </a:pPr>
            <a:r>
              <a:rPr lang="el-GR" sz="1800" dirty="0"/>
              <a:t> </a:t>
            </a:r>
            <a:endParaRPr lang="en-US" sz="1800" dirty="0"/>
          </a:p>
          <a:p>
            <a:pPr marL="0" indent="0">
              <a:buNone/>
            </a:pPr>
            <a:r>
              <a:rPr lang="el-GR" sz="1800" b="1" dirty="0"/>
              <a:t>Εργασία 23η</a:t>
            </a:r>
            <a:endParaRPr lang="en-US" sz="1800" dirty="0"/>
          </a:p>
          <a:p>
            <a:pPr marL="0" indent="0">
              <a:buNone/>
            </a:pPr>
            <a:r>
              <a:rPr lang="el-GR" sz="1800" dirty="0"/>
              <a:t>Δημιουργήστε έναν καινούριο κόσμο. Προσθέστε ένα </a:t>
            </a:r>
            <a:r>
              <a:rPr lang="en-US" sz="1800" dirty="0"/>
              <a:t>Kodu </a:t>
            </a:r>
            <a:r>
              <a:rPr lang="el-GR" sz="1800" dirty="0"/>
              <a:t>και προγραμματίστε το ώστε να μπορείτε να το κινείτε.  Ορίστε ένα πλήκτρο έτσι ώστε η προβολή να γυρίζει σε 1</a:t>
            </a:r>
            <a:r>
              <a:rPr lang="el-GR" sz="1800" baseline="30000" dirty="0"/>
              <a:t>ου</a:t>
            </a:r>
            <a:r>
              <a:rPr lang="el-GR" sz="1800" dirty="0"/>
              <a:t> προσώπου όποτε το πιέζετε. Πειραματιστείτε με τις διάφορες επιλογές της ενέργειας</a:t>
            </a:r>
            <a:r>
              <a:rPr lang="en-US" sz="1800" dirty="0"/>
              <a:t> "View".</a:t>
            </a:r>
          </a:p>
          <a:p>
            <a:pPr marL="0" indent="0">
              <a:buNone/>
            </a:pPr>
            <a:endParaRPr lang="el-GR" sz="1800" dirty="0" smtClean="0"/>
          </a:p>
          <a:p>
            <a:pPr marL="0" indent="0">
              <a:buNone/>
            </a:pPr>
            <a:endParaRPr lang="el-GR" sz="1800" dirty="0"/>
          </a:p>
          <a:p>
            <a:pPr marL="0" indent="0">
              <a:buNone/>
            </a:pPr>
            <a:endParaRPr lang="el-GR" sz="1800" dirty="0" smtClean="0"/>
          </a:p>
        </p:txBody>
      </p:sp>
    </p:spTree>
    <p:extLst>
      <p:ext uri="{BB962C8B-B14F-4D97-AF65-F5344CB8AC3E}">
        <p14:creationId xmlns:p14="http://schemas.microsoft.com/office/powerpoint/2010/main" xmlns="" val="80073509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smtClean="0"/>
              <a:t>Σύνοψη </a:t>
            </a:r>
            <a:r>
              <a:rPr lang="el-GR" dirty="0"/>
              <a:t>7</a:t>
            </a:r>
            <a:r>
              <a:rPr lang="el-GR" baseline="30000" dirty="0" smtClean="0"/>
              <a:t>ης</a:t>
            </a:r>
            <a:r>
              <a:rPr lang="en-US" dirty="0" smtClean="0"/>
              <a:t> </a:t>
            </a:r>
            <a:r>
              <a:rPr lang="el-GR" dirty="0" smtClean="0"/>
              <a:t>διάλεξης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l-GR" sz="1800" dirty="0" smtClean="0"/>
              <a:t>Στη διάλεξη αυτή είδαμε τη χρήση της διαδρομής-</a:t>
            </a:r>
            <a:r>
              <a:rPr lang="en-US" sz="1800" dirty="0" smtClean="0"/>
              <a:t>path</a:t>
            </a:r>
            <a:r>
              <a:rPr lang="el-GR" sz="1800" dirty="0"/>
              <a:t> </a:t>
            </a:r>
            <a:r>
              <a:rPr lang="el-GR" sz="1800" dirty="0" smtClean="0"/>
              <a:t>και συνθήκες που αφορούν το πληκτρολόγιο, το ποντίκι και άλλες συσκευές εισόδου. </a:t>
            </a:r>
            <a:endParaRPr lang="en-US" sz="1800" dirty="0"/>
          </a:p>
        </p:txBody>
      </p:sp>
      <p:pic>
        <p:nvPicPr>
          <p:cNvPr id="5" name="Picture 4"/>
          <p:cNvPicPr/>
          <p:nvPr/>
        </p:nvPicPr>
        <p:blipFill rotWithShape="1">
          <a:blip r:embed="rId2" cstate="print">
            <a:extLst>
              <a:ext uri="{28A0092B-C50C-407E-A947-70E740481C1C}">
                <a14:useLocalDpi xmlns:a14="http://schemas.microsoft.com/office/drawing/2010/main" xmlns="" val="0"/>
              </a:ext>
            </a:extLst>
          </a:blip>
          <a:srcRect l="24640" t="41767" r="28212" b="40628"/>
          <a:stretch/>
        </p:blipFill>
        <p:spPr bwMode="auto">
          <a:xfrm>
            <a:off x="1117360" y="2750108"/>
            <a:ext cx="4320480" cy="1049535"/>
          </a:xfrm>
          <a:prstGeom prst="rect">
            <a:avLst/>
          </a:prstGeom>
          <a:ln>
            <a:noFill/>
          </a:ln>
          <a:extLst>
            <a:ext uri="{53640926-AAD7-44D8-BBD7-CCE9431645EC}">
              <a14:shadowObscured xmlns:a14="http://schemas.microsoft.com/office/drawing/2010/main" xmlns=""/>
            </a:ext>
          </a:extLst>
        </p:spPr>
      </p:pic>
      <p:pic>
        <p:nvPicPr>
          <p:cNvPr id="6" name="Picture 5"/>
          <p:cNvPicPr/>
          <p:nvPr/>
        </p:nvPicPr>
        <p:blipFill rotWithShape="1">
          <a:blip r:embed="rId3"/>
          <a:srcRect l="15931" t="42900" r="20000" b="25364"/>
          <a:stretch/>
        </p:blipFill>
        <p:spPr bwMode="auto">
          <a:xfrm>
            <a:off x="5442016" y="4149080"/>
            <a:ext cx="5832648" cy="172819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418429142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smtClean="0"/>
              <a:t>Σύνοψη </a:t>
            </a:r>
            <a:r>
              <a:rPr lang="el-GR" dirty="0"/>
              <a:t>7</a:t>
            </a:r>
            <a:r>
              <a:rPr lang="el-GR" baseline="30000" dirty="0" smtClean="0"/>
              <a:t>ης</a:t>
            </a:r>
            <a:r>
              <a:rPr lang="en-US" dirty="0" smtClean="0"/>
              <a:t> </a:t>
            </a:r>
            <a:r>
              <a:rPr lang="el-GR" dirty="0" smtClean="0"/>
              <a:t>διάλεξης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Font typeface="Arial" pitchFamily="34" charset="0"/>
              <a:buNone/>
            </a:pPr>
            <a:r>
              <a:rPr lang="el-GR" sz="1800" dirty="0" smtClean="0"/>
              <a:t>Στη διάλεξη αυτή είδαμε τη χρήση της διαδρομής-</a:t>
            </a:r>
            <a:r>
              <a:rPr lang="en-US" sz="1800" dirty="0" smtClean="0"/>
              <a:t>path</a:t>
            </a:r>
            <a:r>
              <a:rPr lang="el-GR" sz="1800" dirty="0"/>
              <a:t> </a:t>
            </a:r>
            <a:r>
              <a:rPr lang="el-GR" sz="1800" dirty="0" smtClean="0"/>
              <a:t>και συνθήκες που αφορούν το πληκτρολόγιο, το ποντίκι και άλλες συσκευές εισόδου. </a:t>
            </a:r>
            <a:endParaRPr lang="en-US" sz="1800" dirty="0"/>
          </a:p>
        </p:txBody>
      </p:sp>
      <p:pic>
        <p:nvPicPr>
          <p:cNvPr id="7" name="Picture 6"/>
          <p:cNvPicPr/>
          <p:nvPr/>
        </p:nvPicPr>
        <p:blipFill rotWithShape="1">
          <a:blip r:embed="rId2" cstate="print">
            <a:extLst>
              <a:ext uri="{28A0092B-C50C-407E-A947-70E740481C1C}">
                <a14:useLocalDpi xmlns:a14="http://schemas.microsoft.com/office/drawing/2010/main" xmlns="" val="0"/>
              </a:ext>
            </a:extLst>
          </a:blip>
          <a:srcRect l="25294" t="42040" r="19516" b="40108"/>
          <a:stretch/>
        </p:blipFill>
        <p:spPr bwMode="auto">
          <a:xfrm>
            <a:off x="912520" y="2611844"/>
            <a:ext cx="4533820" cy="862817"/>
          </a:xfrm>
          <a:prstGeom prst="rect">
            <a:avLst/>
          </a:prstGeom>
          <a:ln>
            <a:noFill/>
          </a:ln>
          <a:extLst>
            <a:ext uri="{53640926-AAD7-44D8-BBD7-CCE9431645EC}">
              <a14:shadowObscured xmlns:a14="http://schemas.microsoft.com/office/drawing/2010/main" xmlns=""/>
            </a:ext>
          </a:extLst>
        </p:spPr>
      </p:pic>
      <p:pic>
        <p:nvPicPr>
          <p:cNvPr id="8" name="Picture 7"/>
          <p:cNvPicPr/>
          <p:nvPr/>
        </p:nvPicPr>
        <p:blipFill rotWithShape="1">
          <a:blip r:embed="rId3" cstate="print">
            <a:extLst>
              <a:ext uri="{28A0092B-C50C-407E-A947-70E740481C1C}">
                <a14:useLocalDpi xmlns:a14="http://schemas.microsoft.com/office/drawing/2010/main" xmlns="" val="0"/>
              </a:ext>
            </a:extLst>
          </a:blip>
          <a:srcRect l="19049" t="43024" r="15445" b="24080"/>
          <a:stretch/>
        </p:blipFill>
        <p:spPr bwMode="auto">
          <a:xfrm>
            <a:off x="981844" y="3757030"/>
            <a:ext cx="5425044" cy="1465382"/>
          </a:xfrm>
          <a:prstGeom prst="rect">
            <a:avLst/>
          </a:prstGeom>
          <a:ln>
            <a:noFill/>
          </a:ln>
          <a:extLst>
            <a:ext uri="{53640926-AAD7-44D8-BBD7-CCE9431645EC}">
              <a14:shadowObscured xmlns:a14="http://schemas.microsoft.com/office/drawing/2010/main" xmlns=""/>
            </a:ext>
          </a:extLst>
        </p:spPr>
      </p:pic>
      <p:pic>
        <p:nvPicPr>
          <p:cNvPr id="9" name="Picture 8"/>
          <p:cNvPicPr/>
          <p:nvPr/>
        </p:nvPicPr>
        <p:blipFill rotWithShape="1">
          <a:blip r:embed="rId4" cstate="print">
            <a:extLst>
              <a:ext uri="{28A0092B-C50C-407E-A947-70E740481C1C}">
                <a14:useLocalDpi xmlns:a14="http://schemas.microsoft.com/office/drawing/2010/main" xmlns="" val="0"/>
              </a:ext>
            </a:extLst>
          </a:blip>
          <a:srcRect l="24817" t="42799" r="35297" b="41159"/>
          <a:stretch/>
        </p:blipFill>
        <p:spPr bwMode="auto">
          <a:xfrm>
            <a:off x="7174532" y="2637577"/>
            <a:ext cx="3870856" cy="711042"/>
          </a:xfrm>
          <a:prstGeom prst="rect">
            <a:avLst/>
          </a:prstGeom>
          <a:ln>
            <a:noFill/>
          </a:ln>
          <a:extLst>
            <a:ext uri="{53640926-AAD7-44D8-BBD7-CCE9431645EC}">
              <a14:shadowObscured xmlns:a14="http://schemas.microsoft.com/office/drawing/2010/main" xmlns=""/>
            </a:ext>
          </a:extLst>
        </p:spPr>
      </p:pic>
      <p:pic>
        <p:nvPicPr>
          <p:cNvPr id="11" name="Picture 10"/>
          <p:cNvPicPr/>
          <p:nvPr/>
        </p:nvPicPr>
        <p:blipFill rotWithShape="1">
          <a:blip r:embed="rId4" cstate="print">
            <a:extLst>
              <a:ext uri="{28A0092B-C50C-407E-A947-70E740481C1C}">
                <a14:useLocalDpi xmlns:a14="http://schemas.microsoft.com/office/drawing/2010/main" xmlns="" val="0"/>
              </a:ext>
            </a:extLst>
          </a:blip>
          <a:srcRect l="24817" t="59104" r="35297" b="25392"/>
          <a:stretch/>
        </p:blipFill>
        <p:spPr bwMode="auto">
          <a:xfrm>
            <a:off x="7174532" y="4741481"/>
            <a:ext cx="3035679" cy="719272"/>
          </a:xfrm>
          <a:prstGeom prst="rect">
            <a:avLst/>
          </a:prstGeom>
          <a:ln>
            <a:noFill/>
          </a:ln>
          <a:extLst>
            <a:ext uri="{53640926-AAD7-44D8-BBD7-CCE9431645EC}">
              <a14:shadowObscured xmlns:a14="http://schemas.microsoft.com/office/drawing/2010/main" xmlns=""/>
            </a:ext>
          </a:extLst>
        </p:spPr>
      </p:pic>
      <p:pic>
        <p:nvPicPr>
          <p:cNvPr id="12" name="Picture 11"/>
          <p:cNvPicPr/>
          <p:nvPr/>
        </p:nvPicPr>
        <p:blipFill rotWithShape="1">
          <a:blip r:embed="rId5" cstate="print">
            <a:extLst>
              <a:ext uri="{28A0092B-C50C-407E-A947-70E740481C1C}">
                <a14:useLocalDpi xmlns:a14="http://schemas.microsoft.com/office/drawing/2010/main" xmlns="" val="0"/>
              </a:ext>
            </a:extLst>
          </a:blip>
          <a:srcRect l="25124" t="43606" r="35143" b="40627"/>
          <a:stretch/>
        </p:blipFill>
        <p:spPr bwMode="auto">
          <a:xfrm>
            <a:off x="7174532" y="3670637"/>
            <a:ext cx="3026192" cy="731607"/>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06493623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1800" smtClean="0"/>
              <a:t>Τέλος</a:t>
            </a:r>
            <a:r>
              <a:rPr lang="el-GR" sz="1800" dirty="0" smtClean="0"/>
              <a:t>, είδαμε τη χρήση της μουσικής.</a:t>
            </a: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Σύνοψη </a:t>
            </a:r>
            <a:r>
              <a:rPr lang="el-GR" dirty="0" smtClean="0"/>
              <a:t>7</a:t>
            </a:r>
            <a:r>
              <a:rPr lang="el-GR" baseline="30000" dirty="0" smtClean="0"/>
              <a:t>ης</a:t>
            </a:r>
            <a:r>
              <a:rPr lang="en-US" dirty="0" smtClean="0"/>
              <a:t> </a:t>
            </a:r>
            <a:r>
              <a:rPr lang="el-GR" dirty="0"/>
              <a:t>διάλεξης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endParaRPr lang="el-GR" sz="1800" dirty="0"/>
          </a:p>
          <a:p>
            <a:pPr marL="0" indent="0">
              <a:buNone/>
            </a:pPr>
            <a:endParaRPr lang="el-GR" sz="1800" dirty="0" smtClean="0"/>
          </a:p>
        </p:txBody>
      </p:sp>
      <p:pic>
        <p:nvPicPr>
          <p:cNvPr id="6" name="Picture 5"/>
          <p:cNvPicPr/>
          <p:nvPr/>
        </p:nvPicPr>
        <p:blipFill rotWithShape="1">
          <a:blip r:embed="rId2"/>
          <a:srcRect l="24492" t="25925" r="16804" b="24255"/>
          <a:stretch/>
        </p:blipFill>
        <p:spPr bwMode="auto">
          <a:xfrm>
            <a:off x="2748022" y="3769635"/>
            <a:ext cx="5688632" cy="2596489"/>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24910305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22832" y="3198168"/>
            <a:ext cx="2876108" cy="461665"/>
          </a:xfrm>
          <a:prstGeom prst="rect">
            <a:avLst/>
          </a:prstGeom>
        </p:spPr>
        <p:txBody>
          <a:bodyPr wrap="none">
            <a:spAutoFit/>
          </a:bodyPr>
          <a:lstStyle/>
          <a:p>
            <a:r>
              <a:rPr lang="el-GR" dirty="0" smtClean="0"/>
              <a:t>Τέλος </a:t>
            </a:r>
            <a:r>
              <a:rPr lang="el-GR" dirty="0"/>
              <a:t>7</a:t>
            </a:r>
            <a:r>
              <a:rPr lang="el-GR" baseline="30000" dirty="0" smtClean="0"/>
              <a:t>ης</a:t>
            </a:r>
            <a:r>
              <a:rPr lang="el-GR" dirty="0" smtClean="0"/>
              <a:t> Διάλεξης</a:t>
            </a:r>
            <a:endParaRPr lang="en-US" dirty="0"/>
          </a:p>
        </p:txBody>
      </p:sp>
    </p:spTree>
    <p:extLst>
      <p:ext uri="{BB962C8B-B14F-4D97-AF65-F5344CB8AC3E}">
        <p14:creationId xmlns:p14="http://schemas.microsoft.com/office/powerpoint/2010/main" xmlns="" val="409285212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609441" y="1340769"/>
            <a:ext cx="10969943" cy="4525963"/>
          </a:xfrm>
        </p:spPr>
        <p:txBody>
          <a:bodyPr>
            <a:normAutofit/>
          </a:bodyPr>
          <a:lstStyle/>
          <a:p>
            <a:r>
              <a:rPr lang="el-GR" sz="2400" dirty="0" smtClean="0"/>
              <a:t>Το παρόν εκπαιδευτικό υλικό έχει αναπτυχθεί στα πλαίσια του εκπαιδευτικού έργου του διδάσκοντα.</a:t>
            </a:r>
            <a:endParaRPr lang="en-US" sz="2400" dirty="0" smtClean="0"/>
          </a:p>
          <a:p>
            <a:r>
              <a:rPr lang="el-GR" sz="2400" dirty="0" smtClean="0"/>
              <a:t>Το έργο «</a:t>
            </a:r>
            <a:r>
              <a:rPr lang="el-GR" sz="2400" b="1" dirty="0" smtClean="0"/>
              <a:t>Ανοικτά Ακαδημαϊκά Μαθήματα στο </a:t>
            </a:r>
            <a:r>
              <a:rPr lang="el-GR" sz="2400" b="1" smtClean="0"/>
              <a:t>Πανεπιστήμιο Αιγαίου</a:t>
            </a:r>
            <a:r>
              <a:rPr lang="el-GR" sz="2400" smtClean="0"/>
              <a:t>» </a:t>
            </a:r>
            <a:r>
              <a:rPr lang="el-GR" sz="2400" dirty="0" smtClean="0"/>
              <a:t>έχει χρηματοδοτήσει μόνο τη αναδιαμόρφωση του εκπαιδευτικού υλικού. </a:t>
            </a:r>
          </a:p>
          <a:p>
            <a:r>
              <a:rPr lang="el-GR" sz="24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3</a:t>
            </a:fld>
            <a:endParaRPr lang="el-GR" dirty="0"/>
          </a:p>
        </p:txBody>
      </p:sp>
      <p:pic>
        <p:nvPicPr>
          <p:cNvPr id="5" name="Picture 3" descr="Λογότυπο Επιχειρησιακού Προγράμματος Εκπαίδευση και Δια βίου Μάθηση"/>
          <p:cNvPicPr>
            <a:picLocks noChangeAspect="1" noChangeArrowheads="1"/>
          </p:cNvPicPr>
          <p:nvPr/>
        </p:nvPicPr>
        <p:blipFill>
          <a:blip r:embed="rId3" cstate="print"/>
          <a:srcRect/>
          <a:stretch>
            <a:fillRect/>
          </a:stretch>
        </p:blipFill>
        <p:spPr bwMode="auto">
          <a:xfrm>
            <a:off x="1775953" y="5055064"/>
            <a:ext cx="8637814" cy="1542288"/>
          </a:xfrm>
          <a:prstGeom prst="rect">
            <a:avLst/>
          </a:prstGeom>
          <a:noFill/>
        </p:spPr>
      </p:pic>
    </p:spTree>
    <p:extLst>
      <p:ext uri="{BB962C8B-B14F-4D97-AF65-F5344CB8AC3E}">
        <p14:creationId xmlns:p14="http://schemas.microsoft.com/office/powerpoint/2010/main" xmlns="" val="2262486911"/>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fontScale="92500" lnSpcReduction="20000"/>
          </a:bodyPr>
          <a:lstStyle/>
          <a:p>
            <a:r>
              <a:rPr lang="el-GR" dirty="0" smtClean="0"/>
              <a:t>Διάλεξη </a:t>
            </a:r>
            <a:r>
              <a:rPr lang="el-GR" dirty="0"/>
              <a:t>7</a:t>
            </a:r>
            <a:r>
              <a:rPr lang="el-GR" baseline="30000" dirty="0" smtClean="0"/>
              <a:t>η</a:t>
            </a:r>
            <a:r>
              <a:rPr lang="el-GR" dirty="0" smtClean="0"/>
              <a:t> Διαδρομές</a:t>
            </a:r>
            <a:r>
              <a:rPr lang="en-US" dirty="0" smtClean="0"/>
              <a:t>, </a:t>
            </a:r>
            <a:r>
              <a:rPr lang="el-GR" dirty="0" smtClean="0"/>
              <a:t>προγραμματισμός πληκτρολογίου, ποντικιού, </a:t>
            </a:r>
            <a:r>
              <a:rPr lang="en-US" dirty="0" smtClean="0"/>
              <a:t>Gamepad </a:t>
            </a:r>
            <a:r>
              <a:rPr lang="el-GR" dirty="0" smtClean="0"/>
              <a:t>και </a:t>
            </a:r>
            <a:r>
              <a:rPr lang="en-US" dirty="0" smtClean="0"/>
              <a:t>Touch</a:t>
            </a:r>
            <a:endParaRPr lang="el-GR" dirty="0" smtClean="0"/>
          </a:p>
          <a:p>
            <a:r>
              <a:rPr lang="el-GR" dirty="0" smtClean="0"/>
              <a:t>Χρήση μουσικής</a:t>
            </a:r>
            <a:endParaRPr lang="en-US" dirty="0"/>
          </a:p>
        </p:txBody>
      </p:sp>
      <p:sp>
        <p:nvSpPr>
          <p:cNvPr id="2" name="Title 1"/>
          <p:cNvSpPr>
            <a:spLocks noGrp="1"/>
          </p:cNvSpPr>
          <p:nvPr>
            <p:ph type="ctrTitle"/>
          </p:nvPr>
        </p:nvSpPr>
        <p:spPr/>
        <p:txBody>
          <a:bodyPr>
            <a:normAutofit/>
          </a:bodyPr>
          <a:lstStyle/>
          <a:p>
            <a:r>
              <a:rPr lang="el-GR" cap="none" dirty="0" smtClean="0"/>
              <a:t>Εικονικά Περιβάλλοντα Μάθησης και Πολυμέσα</a:t>
            </a:r>
            <a:endParaRPr lang="en-US" cap="none" dirty="0"/>
          </a:p>
        </p:txBody>
      </p:sp>
    </p:spTree>
    <p:extLst>
      <p:ext uri="{BB962C8B-B14F-4D97-AF65-F5344CB8AC3E}">
        <p14:creationId xmlns:p14="http://schemas.microsoft.com/office/powerpoint/2010/main" xmlns="" val="1132349231"/>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0" indent="0">
              <a:buNone/>
            </a:pPr>
            <a:r>
              <a:rPr lang="el-GR" sz="2400" dirty="0" smtClean="0"/>
              <a:t> </a:t>
            </a:r>
            <a:endParaRPr lang="el-GR" sz="2400" dirty="0"/>
          </a:p>
          <a:p>
            <a:pPr marL="0" indent="0">
              <a:buNone/>
            </a:pPr>
            <a:endParaRPr lang="el-GR" sz="2400" dirty="0" smtClean="0"/>
          </a:p>
          <a:p>
            <a:pPr marL="0" indent="0">
              <a:buNone/>
            </a:pPr>
            <a:endParaRPr lang="el-GR" sz="2400" dirty="0" smtClean="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Σύνδεση με τα προηγούμενα</a:t>
            </a:r>
            <a:endParaRPr lang="en-US" dirty="0"/>
          </a:p>
        </p:txBody>
      </p:sp>
      <p:sp>
        <p:nvSpPr>
          <p:cNvPr id="10" name="Content Placeholder 21"/>
          <p:cNvSpPr txBox="1">
            <a:spLocks/>
          </p:cNvSpPr>
          <p:nvPr/>
        </p:nvSpPr>
        <p:spPr>
          <a:xfrm>
            <a:off x="914163" y="1803401"/>
            <a:ext cx="2683909"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smtClean="0"/>
              <a:t>Στην προηγούμενη διάλεξη είδαμε αναλυτικά </a:t>
            </a:r>
            <a:r>
              <a:rPr lang="el-GR" sz="1800" dirty="0"/>
              <a:t>τα εργαλεία και τους τρόπους διαμόρφωσης εδάφους και νερού.</a:t>
            </a:r>
            <a:endParaRPr lang="en-US" sz="1800" dirty="0"/>
          </a:p>
        </p:txBody>
      </p:sp>
      <p:pic>
        <p:nvPicPr>
          <p:cNvPr id="5" name="Picture 4"/>
          <p:cNvPicPr/>
          <p:nvPr/>
        </p:nvPicPr>
        <p:blipFill rotWithShape="1">
          <a:blip r:embed="rId2" cstate="print">
            <a:extLst>
              <a:ext uri="{28A0092B-C50C-407E-A947-70E740481C1C}">
                <a14:useLocalDpi xmlns:a14="http://schemas.microsoft.com/office/drawing/2010/main" xmlns="" val="0"/>
              </a:ext>
            </a:extLst>
          </a:blip>
          <a:srcRect l="17091" t="72764" r="18979" b="4372"/>
          <a:stretch/>
        </p:blipFill>
        <p:spPr bwMode="auto">
          <a:xfrm>
            <a:off x="4222204" y="2348880"/>
            <a:ext cx="3385170" cy="834315"/>
          </a:xfrm>
          <a:prstGeom prst="rect">
            <a:avLst/>
          </a:prstGeom>
          <a:ln>
            <a:noFill/>
          </a:ln>
          <a:extLst>
            <a:ext uri="{53640926-AAD7-44D8-BBD7-CCE9431645EC}">
              <a14:shadowObscured xmlns:a14="http://schemas.microsoft.com/office/drawing/2010/main" xmlns=""/>
            </a:ext>
          </a:extLst>
        </p:spPr>
      </p:pic>
      <p:pic>
        <p:nvPicPr>
          <p:cNvPr id="6" name="Picture 5"/>
          <p:cNvPicPr/>
          <p:nvPr/>
        </p:nvPicPr>
        <p:blipFill rotWithShape="1">
          <a:blip r:embed="rId3">
            <a:extLst>
              <a:ext uri="{28A0092B-C50C-407E-A947-70E740481C1C}">
                <a14:useLocalDpi xmlns:a14="http://schemas.microsoft.com/office/drawing/2010/main" xmlns="" val="0"/>
              </a:ext>
            </a:extLst>
          </a:blip>
          <a:srcRect l="43209" t="78551" r="45453" b="3857"/>
          <a:stretch/>
        </p:blipFill>
        <p:spPr bwMode="auto">
          <a:xfrm>
            <a:off x="5356529" y="1249021"/>
            <a:ext cx="1011580" cy="930365"/>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rotWithShape="1">
          <a:blip r:embed="rId4" cstate="print">
            <a:extLst>
              <a:ext uri="{28A0092B-C50C-407E-A947-70E740481C1C}">
                <a14:useLocalDpi xmlns:a14="http://schemas.microsoft.com/office/drawing/2010/main" xmlns="" val="0"/>
              </a:ext>
            </a:extLst>
          </a:blip>
          <a:srcRect l="33497" t="69632" r="16758" b="6971"/>
          <a:stretch/>
        </p:blipFill>
        <p:spPr bwMode="auto">
          <a:xfrm>
            <a:off x="4277627" y="3392548"/>
            <a:ext cx="3385170" cy="811715"/>
          </a:xfrm>
          <a:prstGeom prst="rect">
            <a:avLst/>
          </a:prstGeom>
          <a:ln>
            <a:noFill/>
          </a:ln>
          <a:extLst>
            <a:ext uri="{53640926-AAD7-44D8-BBD7-CCE9431645EC}">
              <a14:shadowObscured xmlns:a14="http://schemas.microsoft.com/office/drawing/2010/main" xmlns=""/>
            </a:ext>
          </a:extLst>
        </p:spPr>
      </p:pic>
      <p:pic>
        <p:nvPicPr>
          <p:cNvPr id="8" name="Εικόνα 2" descr="k04_square.PNG"/>
          <p:cNvPicPr/>
          <p:nvPr/>
        </p:nvPicPr>
        <p:blipFill>
          <a:blip r:embed="rId5" cstate="screen"/>
          <a:srcRect/>
          <a:stretch>
            <a:fillRect/>
          </a:stretch>
        </p:blipFill>
        <p:spPr bwMode="auto">
          <a:xfrm>
            <a:off x="3712274" y="4703590"/>
            <a:ext cx="565353" cy="520741"/>
          </a:xfrm>
          <a:prstGeom prst="rect">
            <a:avLst/>
          </a:prstGeom>
          <a:noFill/>
          <a:ln w="9525">
            <a:noFill/>
            <a:miter lim="800000"/>
            <a:headEnd/>
            <a:tailEnd/>
          </a:ln>
        </p:spPr>
      </p:pic>
      <p:pic>
        <p:nvPicPr>
          <p:cNvPr id="9" name="Εικόνα 6" descr="k04_sqlinear.PNG"/>
          <p:cNvPicPr/>
          <p:nvPr/>
        </p:nvPicPr>
        <p:blipFill>
          <a:blip r:embed="rId6" cstate="screen"/>
          <a:srcRect/>
          <a:stretch>
            <a:fillRect/>
          </a:stretch>
        </p:blipFill>
        <p:spPr bwMode="auto">
          <a:xfrm>
            <a:off x="3713267" y="5723658"/>
            <a:ext cx="564360" cy="556524"/>
          </a:xfrm>
          <a:prstGeom prst="rect">
            <a:avLst/>
          </a:prstGeom>
          <a:noFill/>
          <a:ln w="9525">
            <a:noFill/>
            <a:miter lim="800000"/>
            <a:headEnd/>
            <a:tailEnd/>
          </a:ln>
        </p:spPr>
      </p:pic>
      <p:pic>
        <p:nvPicPr>
          <p:cNvPr id="11" name="Εικόνα 3" descr="k04-tetragwna.PNG"/>
          <p:cNvPicPr/>
          <p:nvPr/>
        </p:nvPicPr>
        <p:blipFill>
          <a:blip r:embed="rId7" cstate="screen">
            <a:extLst>
              <a:ext uri="{28A0092B-C50C-407E-A947-70E740481C1C}">
                <a14:useLocalDpi xmlns:a14="http://schemas.microsoft.com/office/drawing/2010/main" xmlns="" val="0"/>
              </a:ext>
            </a:extLst>
          </a:blip>
          <a:srcRect/>
          <a:stretch>
            <a:fillRect/>
          </a:stretch>
        </p:blipFill>
        <p:spPr bwMode="auto">
          <a:xfrm>
            <a:off x="4376441" y="4632361"/>
            <a:ext cx="1125246" cy="772636"/>
          </a:xfrm>
          <a:prstGeom prst="rect">
            <a:avLst/>
          </a:prstGeom>
          <a:noFill/>
          <a:ln w="9525">
            <a:solidFill>
              <a:schemeClr val="tx1"/>
            </a:solidFill>
            <a:miter lim="800000"/>
            <a:headEnd/>
            <a:tailEnd/>
          </a:ln>
        </p:spPr>
      </p:pic>
      <p:pic>
        <p:nvPicPr>
          <p:cNvPr id="12" name="Εικόνα 8" descr="k04_rndlinear.PNG"/>
          <p:cNvPicPr/>
          <p:nvPr/>
        </p:nvPicPr>
        <p:blipFill>
          <a:blip r:embed="rId8" cstate="screen"/>
          <a:srcRect/>
          <a:stretch>
            <a:fillRect/>
          </a:stretch>
        </p:blipFill>
        <p:spPr bwMode="auto">
          <a:xfrm>
            <a:off x="6724681" y="5723658"/>
            <a:ext cx="564360" cy="556524"/>
          </a:xfrm>
          <a:prstGeom prst="rect">
            <a:avLst/>
          </a:prstGeom>
          <a:noFill/>
          <a:ln w="9525">
            <a:noFill/>
            <a:miter lim="800000"/>
            <a:headEnd/>
            <a:tailEnd/>
          </a:ln>
        </p:spPr>
      </p:pic>
      <p:pic>
        <p:nvPicPr>
          <p:cNvPr id="13" name="Εικόνα 9" descr="k04-grammh2.PNG"/>
          <p:cNvPicPr/>
          <p:nvPr/>
        </p:nvPicPr>
        <p:blipFill>
          <a:blip r:embed="rId9" cstate="screen">
            <a:extLst>
              <a:ext uri="{28A0092B-C50C-407E-A947-70E740481C1C}">
                <a14:useLocalDpi xmlns:a14="http://schemas.microsoft.com/office/drawing/2010/main" xmlns="" val="0"/>
              </a:ext>
            </a:extLst>
          </a:blip>
          <a:srcRect/>
          <a:stretch>
            <a:fillRect/>
          </a:stretch>
        </p:blipFill>
        <p:spPr bwMode="auto">
          <a:xfrm>
            <a:off x="7403243" y="5641458"/>
            <a:ext cx="1125246" cy="674703"/>
          </a:xfrm>
          <a:prstGeom prst="rect">
            <a:avLst/>
          </a:prstGeom>
          <a:noFill/>
          <a:ln w="9525">
            <a:solidFill>
              <a:schemeClr val="tx1"/>
            </a:solidFill>
            <a:miter lim="800000"/>
            <a:headEnd/>
            <a:tailEnd/>
          </a:ln>
        </p:spPr>
      </p:pic>
      <p:pic>
        <p:nvPicPr>
          <p:cNvPr id="14" name="Εικόνα 5" descr="k04-kuklos.PNG"/>
          <p:cNvPicPr/>
          <p:nvPr/>
        </p:nvPicPr>
        <p:blipFill>
          <a:blip r:embed="rId10" cstate="screen">
            <a:extLst>
              <a:ext uri="{28A0092B-C50C-407E-A947-70E740481C1C}">
                <a14:useLocalDpi xmlns:a14="http://schemas.microsoft.com/office/drawing/2010/main" xmlns="" val="0"/>
              </a:ext>
            </a:extLst>
          </a:blip>
          <a:srcRect/>
          <a:stretch>
            <a:fillRect/>
          </a:stretch>
        </p:blipFill>
        <p:spPr bwMode="auto">
          <a:xfrm>
            <a:off x="7403243" y="4535542"/>
            <a:ext cx="1125246" cy="772165"/>
          </a:xfrm>
          <a:prstGeom prst="rect">
            <a:avLst/>
          </a:prstGeom>
          <a:noFill/>
          <a:ln w="9525">
            <a:solidFill>
              <a:schemeClr val="tx1"/>
            </a:solidFill>
            <a:miter lim="800000"/>
            <a:headEnd/>
            <a:tailEnd/>
          </a:ln>
        </p:spPr>
      </p:pic>
      <p:pic>
        <p:nvPicPr>
          <p:cNvPr id="15" name="Εικόνα 7" descr="k04-grammh.PNG"/>
          <p:cNvPicPr/>
          <p:nvPr/>
        </p:nvPicPr>
        <p:blipFill>
          <a:blip r:embed="rId11" cstate="screen">
            <a:extLst>
              <a:ext uri="{28A0092B-C50C-407E-A947-70E740481C1C}">
                <a14:useLocalDpi xmlns:a14="http://schemas.microsoft.com/office/drawing/2010/main" xmlns="" val="0"/>
              </a:ext>
            </a:extLst>
          </a:blip>
          <a:srcRect/>
          <a:stretch>
            <a:fillRect/>
          </a:stretch>
        </p:blipFill>
        <p:spPr bwMode="auto">
          <a:xfrm>
            <a:off x="4429977" y="5646132"/>
            <a:ext cx="906352" cy="800415"/>
          </a:xfrm>
          <a:prstGeom prst="rect">
            <a:avLst/>
          </a:prstGeom>
          <a:noFill/>
          <a:ln w="9525">
            <a:solidFill>
              <a:schemeClr val="tx1"/>
            </a:solidFill>
            <a:miter lim="800000"/>
            <a:headEnd/>
            <a:tailEnd/>
          </a:ln>
        </p:spPr>
      </p:pic>
      <p:pic>
        <p:nvPicPr>
          <p:cNvPr id="16" name="Εικόνα 10" descr="k04_magic.PNG"/>
          <p:cNvPicPr/>
          <p:nvPr/>
        </p:nvPicPr>
        <p:blipFill>
          <a:blip r:embed="rId12" cstate="screen"/>
          <a:srcRect/>
          <a:stretch>
            <a:fillRect/>
          </a:stretch>
        </p:blipFill>
        <p:spPr bwMode="auto">
          <a:xfrm>
            <a:off x="1321147" y="4623694"/>
            <a:ext cx="1297102" cy="1390065"/>
          </a:xfrm>
          <a:prstGeom prst="rect">
            <a:avLst/>
          </a:prstGeom>
          <a:noFill/>
          <a:ln w="9525">
            <a:noFill/>
            <a:miter lim="800000"/>
            <a:headEnd/>
            <a:tailEnd/>
          </a:ln>
        </p:spPr>
      </p:pic>
      <p:pic>
        <p:nvPicPr>
          <p:cNvPr id="17" name="Picture 16" descr="C:\Users\gpalegeo\Desktop\KoduPlay\images\menu (1)\up_down.png"/>
          <p:cNvPicPr/>
          <p:nvPr/>
        </p:nvPicPr>
        <p:blipFill>
          <a:blip r:embed="rId13" cstate="screen"/>
          <a:srcRect/>
          <a:stretch>
            <a:fillRect/>
          </a:stretch>
        </p:blipFill>
        <p:spPr bwMode="auto">
          <a:xfrm>
            <a:off x="9043846" y="703568"/>
            <a:ext cx="2016224" cy="1910679"/>
          </a:xfrm>
          <a:prstGeom prst="rect">
            <a:avLst/>
          </a:prstGeom>
          <a:noFill/>
          <a:ln w="9525">
            <a:noFill/>
            <a:miter lim="800000"/>
            <a:headEnd/>
            <a:tailEnd/>
          </a:ln>
        </p:spPr>
      </p:pic>
      <p:pic>
        <p:nvPicPr>
          <p:cNvPr id="18" name="Picture 17"/>
          <p:cNvPicPr/>
          <p:nvPr/>
        </p:nvPicPr>
        <p:blipFill rotWithShape="1">
          <a:blip r:embed="rId14">
            <a:extLst>
              <a:ext uri="{28A0092B-C50C-407E-A947-70E740481C1C}">
                <a14:useLocalDpi xmlns:a14="http://schemas.microsoft.com/office/drawing/2010/main" xmlns="" val="0"/>
              </a:ext>
            </a:extLst>
          </a:blip>
          <a:srcRect l="57685" t="80912" r="35773" b="8046"/>
          <a:stretch/>
        </p:blipFill>
        <p:spPr bwMode="auto">
          <a:xfrm>
            <a:off x="9581539" y="4933709"/>
            <a:ext cx="1336794" cy="1368152"/>
          </a:xfrm>
          <a:prstGeom prst="rect">
            <a:avLst/>
          </a:prstGeom>
          <a:ln>
            <a:noFill/>
          </a:ln>
          <a:extLst>
            <a:ext uri="{53640926-AAD7-44D8-BBD7-CCE9431645EC}">
              <a14:shadowObscured xmlns:a14="http://schemas.microsoft.com/office/drawing/2010/main" xmlns=""/>
            </a:ext>
          </a:extLst>
        </p:spPr>
      </p:pic>
      <p:pic>
        <p:nvPicPr>
          <p:cNvPr id="19" name="Picture 18" descr="C:\Users\gpalegeo\Desktop\KoduPlay\images\menu (1)\roughen.png"/>
          <p:cNvPicPr/>
          <p:nvPr/>
        </p:nvPicPr>
        <p:blipFill>
          <a:blip r:embed="rId15" cstate="screen"/>
          <a:srcRect/>
          <a:stretch>
            <a:fillRect/>
          </a:stretch>
        </p:blipFill>
        <p:spPr bwMode="auto">
          <a:xfrm>
            <a:off x="10372720" y="2631902"/>
            <a:ext cx="1512168" cy="1584176"/>
          </a:xfrm>
          <a:prstGeom prst="rect">
            <a:avLst/>
          </a:prstGeom>
          <a:noFill/>
          <a:ln w="9525">
            <a:noFill/>
            <a:miter lim="800000"/>
            <a:headEnd/>
            <a:tailEnd/>
          </a:ln>
        </p:spPr>
      </p:pic>
      <p:pic>
        <p:nvPicPr>
          <p:cNvPr id="20" name="Picture 19" descr="C:\Users\gpalegeo\Desktop\KoduPlay\images\menu (1)\flatten.png"/>
          <p:cNvPicPr/>
          <p:nvPr/>
        </p:nvPicPr>
        <p:blipFill>
          <a:blip r:embed="rId16" cstate="screen"/>
          <a:srcRect/>
          <a:stretch>
            <a:fillRect/>
          </a:stretch>
        </p:blipFill>
        <p:spPr bwMode="auto">
          <a:xfrm>
            <a:off x="8644528" y="2631902"/>
            <a:ext cx="1505883" cy="1577592"/>
          </a:xfrm>
          <a:prstGeom prst="rect">
            <a:avLst/>
          </a:prstGeom>
          <a:noFill/>
          <a:ln w="9525">
            <a:noFill/>
            <a:miter lim="800000"/>
            <a:headEnd/>
            <a:tailEnd/>
          </a:ln>
        </p:spPr>
      </p:pic>
    </p:spTree>
    <p:extLst>
      <p:ext uri="{BB962C8B-B14F-4D97-AF65-F5344CB8AC3E}">
        <p14:creationId xmlns:p14="http://schemas.microsoft.com/office/powerpoint/2010/main" xmlns="" val="352837688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Χρησιμοποιώντας Διαδρομές-</a:t>
            </a:r>
            <a:r>
              <a:rPr lang="en-US" dirty="0"/>
              <a:t>Paths</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smtClean="0"/>
              <a:t>H </a:t>
            </a:r>
            <a:r>
              <a:rPr lang="el-GR" sz="1800" dirty="0"/>
              <a:t>κίνηση σε συγκεκριμένη διαδρομή (</a:t>
            </a:r>
            <a:r>
              <a:rPr lang="el-GR" sz="1800" dirty="0" err="1"/>
              <a:t>path</a:t>
            </a:r>
            <a:r>
              <a:rPr lang="el-GR" sz="1800" dirty="0"/>
              <a:t>) είναι ο πιο συνηθισμένος τρόπος για να κινούμε χαρακτήρες. Ο τρόπος με τον οποίο υλοποιείται στο </a:t>
            </a:r>
            <a:r>
              <a:rPr lang="el-GR" sz="1800" dirty="0" err="1"/>
              <a:t>Kodu</a:t>
            </a:r>
            <a:r>
              <a:rPr lang="el-GR" sz="1800" dirty="0"/>
              <a:t> είναι πολύ απλός και έγκειται στην τοποθέτηση κόμβων (</a:t>
            </a:r>
            <a:r>
              <a:rPr lang="el-GR" sz="1800" dirty="0" err="1"/>
              <a:t>nodes</a:t>
            </a:r>
            <a:r>
              <a:rPr lang="el-GR" sz="1800" dirty="0"/>
              <a:t>) ου ενώνονται με ευθείες γραμμές. Η κατεύθυνση της κίνησης είναι αυτή που ορίζεται κατά την τοποθέτηση των κόμβων, αλλά μπορεί να τροποποιηθεί οποιαδήποτε στιγμή</a:t>
            </a:r>
            <a:r>
              <a:rPr lang="el-GR" sz="1800" dirty="0" smtClean="0"/>
              <a:t>.</a:t>
            </a:r>
          </a:p>
          <a:p>
            <a:pPr marL="0" indent="0">
              <a:buNone/>
            </a:pPr>
            <a:r>
              <a:rPr lang="el-GR" sz="1800" dirty="0"/>
              <a:t>Έχοντας επιλέξει το εργαλείο ορισμού διαδρομής και κάνοντας αριστερό κλικ σε οποιαδήποτε σημείο του κόσμου, τοποθετείται ο πρώτος κόμβος. Παρατηρούμε ότι καθώς μετακινούμε το ποντίκι, εμφανίζεται μια ευθεία γραμμή. Κάνοντας αριστερό κλικ σε άλλο σημείο, τοποθετείται ο δεύτερος κόμβος </a:t>
            </a:r>
            <a:r>
              <a:rPr lang="el-GR" sz="1800" dirty="0" err="1"/>
              <a:t>κ.ο.κ.</a:t>
            </a:r>
            <a:r>
              <a:rPr lang="el-GR" sz="1800" dirty="0"/>
              <a:t> Πατώντας </a:t>
            </a:r>
            <a:r>
              <a:rPr lang="el-GR" sz="1800" dirty="0" err="1"/>
              <a:t>Escape</a:t>
            </a:r>
            <a:r>
              <a:rPr lang="el-GR" sz="1800" dirty="0"/>
              <a:t>, διακόπτεται η διαδικασία τοποθέτησης κόμβων και συνεπώς έχει οριστεί η διαδρομή που επιθυμούμε. </a:t>
            </a:r>
          </a:p>
        </p:txBody>
      </p:sp>
      <p:pic>
        <p:nvPicPr>
          <p:cNvPr id="5" name="Picture 4"/>
          <p:cNvPicPr/>
          <p:nvPr/>
        </p:nvPicPr>
        <p:blipFill rotWithShape="1">
          <a:blip r:embed="rId2"/>
          <a:srcRect l="40012" t="79426" r="51865" b="4261"/>
          <a:stretch/>
        </p:blipFill>
        <p:spPr bwMode="auto">
          <a:xfrm>
            <a:off x="7606580" y="5013176"/>
            <a:ext cx="1008112" cy="1152128"/>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36695715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Χρησιμοποιώντας Διαδρομές-</a:t>
            </a:r>
            <a:r>
              <a:rPr lang="en-US" dirty="0"/>
              <a:t>Paths</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endParaRPr lang="el-GR" sz="1800" dirty="0"/>
          </a:p>
        </p:txBody>
      </p:sp>
      <p:pic>
        <p:nvPicPr>
          <p:cNvPr id="6" name="Picture 5"/>
          <p:cNvPicPr/>
          <p:nvPr/>
        </p:nvPicPr>
        <p:blipFill rotWithShape="1">
          <a:blip r:embed="rId2"/>
          <a:srcRect l="16425" t="4466" r="16576" b="4629"/>
          <a:stretch/>
        </p:blipFill>
        <p:spPr bwMode="auto">
          <a:xfrm>
            <a:off x="3430116" y="1628800"/>
            <a:ext cx="4706497" cy="4194121"/>
          </a:xfrm>
          <a:prstGeom prst="rect">
            <a:avLst/>
          </a:prstGeom>
          <a:ln>
            <a:noFill/>
          </a:ln>
          <a:extLst>
            <a:ext uri="{53640926-AAD7-44D8-BBD7-CCE9431645EC}">
              <a14:shadowObscured xmlns:a14="http://schemas.microsoft.com/office/drawing/2010/main" xmlns=""/>
            </a:ext>
          </a:extLst>
        </p:spPr>
      </p:pic>
      <p:sp>
        <p:nvSpPr>
          <p:cNvPr id="7" name="Oval 6"/>
          <p:cNvSpPr/>
          <p:nvPr/>
        </p:nvSpPr>
        <p:spPr>
          <a:xfrm>
            <a:off x="5088466" y="5103831"/>
            <a:ext cx="712339" cy="6712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xmlns="" val="141589568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Χρησιμοποιώντας Διαδρομές-</a:t>
            </a:r>
            <a:r>
              <a:rPr lang="en-US" dirty="0"/>
              <a:t>Paths</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Εάν αντί για αριστερό κλικ, κάνουμε δεξί κλικ στον χώρο, εμφανίζεται ένα μενού που μας επιτρέπει να επιλέξουμε τύπο διαδρομής.</a:t>
            </a:r>
            <a:endParaRPr lang="en-US" sz="1800" dirty="0"/>
          </a:p>
        </p:txBody>
      </p:sp>
      <p:grpSp>
        <p:nvGrpSpPr>
          <p:cNvPr id="6" name="Group 5"/>
          <p:cNvGrpSpPr/>
          <p:nvPr/>
        </p:nvGrpSpPr>
        <p:grpSpPr>
          <a:xfrm>
            <a:off x="3790156" y="3057526"/>
            <a:ext cx="5400600" cy="2747738"/>
            <a:chOff x="0" y="0"/>
            <a:chExt cx="4156075" cy="196215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xmlns="" val="0"/>
                </a:ext>
              </a:extLst>
            </a:blip>
            <a:srcRect l="39110" t="45463" r="39982" b="6400"/>
            <a:stretch/>
          </p:blipFill>
          <p:spPr bwMode="auto">
            <a:xfrm>
              <a:off x="0" y="428625"/>
              <a:ext cx="1176655" cy="1524000"/>
            </a:xfrm>
            <a:prstGeom prst="rect">
              <a:avLst/>
            </a:prstGeom>
            <a:ln>
              <a:noFill/>
            </a:ln>
            <a:extLst>
              <a:ext uri="{53640926-AAD7-44D8-BBD7-CCE9431645EC}">
                <a14:shadowObscured xmlns:a14="http://schemas.microsoft.com/office/drawing/2010/main" xmlns=""/>
              </a:ext>
            </a:ex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xmlns="" val="0"/>
                </a:ext>
              </a:extLst>
            </a:blip>
            <a:srcRect l="12034" t="26475" r="31859" b="7738"/>
            <a:stretch/>
          </p:blipFill>
          <p:spPr bwMode="auto">
            <a:xfrm>
              <a:off x="1181100" y="0"/>
              <a:ext cx="2974975" cy="1962150"/>
            </a:xfrm>
            <a:prstGeom prst="rect">
              <a:avLst/>
            </a:prstGeom>
            <a:ln>
              <a:noFill/>
            </a:ln>
            <a:extLst>
              <a:ext uri="{53640926-AAD7-44D8-BBD7-CCE9431645EC}">
                <a14:shadowObscured xmlns:a14="http://schemas.microsoft.com/office/drawing/2010/main" xmlns=""/>
              </a:ext>
            </a:extLst>
          </p:spPr>
        </p:pic>
        <p:sp>
          <p:nvSpPr>
            <p:cNvPr id="9" name="Oval 8"/>
            <p:cNvSpPr/>
            <p:nvPr/>
          </p:nvSpPr>
          <p:spPr>
            <a:xfrm>
              <a:off x="9525" y="619125"/>
              <a:ext cx="1114425" cy="3714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xmlns="" val="306967235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Χρησιμοποιώντας Διαδρομές-</a:t>
            </a:r>
            <a:r>
              <a:rPr lang="en-US" dirty="0"/>
              <a:t>Paths</a:t>
            </a:r>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endParaRPr lang="en-US" sz="1800" dirty="0"/>
          </a:p>
        </p:txBody>
      </p:sp>
      <p:pic>
        <p:nvPicPr>
          <p:cNvPr id="4101" name="Picture 4117"/>
          <p:cNvPicPr>
            <a:picLocks noChangeAspect="1" noChangeArrowheads="1"/>
          </p:cNvPicPr>
          <p:nvPr/>
        </p:nvPicPr>
        <p:blipFill>
          <a:blip r:embed="rId2">
            <a:extLst>
              <a:ext uri="{28A0092B-C50C-407E-A947-70E740481C1C}">
                <a14:useLocalDpi xmlns:a14="http://schemas.microsoft.com/office/drawing/2010/main" xmlns="" val="0"/>
              </a:ext>
            </a:extLst>
          </a:blip>
          <a:srcRect l="39410" t="42789" r="39531" b="7202"/>
          <a:stretch>
            <a:fillRect/>
          </a:stretch>
        </p:blipFill>
        <p:spPr bwMode="auto">
          <a:xfrm>
            <a:off x="3717978" y="1718499"/>
            <a:ext cx="1496250" cy="19950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118"/>
          <p:cNvPicPr>
            <a:picLocks noChangeAspect="1" noChangeArrowheads="1"/>
          </p:cNvPicPr>
          <p:nvPr/>
        </p:nvPicPr>
        <p:blipFill>
          <a:blip r:embed="rId3">
            <a:extLst>
              <a:ext uri="{28A0092B-C50C-407E-A947-70E740481C1C}">
                <a14:useLocalDpi xmlns:a14="http://schemas.microsoft.com/office/drawing/2010/main" xmlns="" val="0"/>
              </a:ext>
            </a:extLst>
          </a:blip>
          <a:srcRect l="25121" t="29951" r="25842" b="6668"/>
          <a:stretch>
            <a:fillRect/>
          </a:stretch>
        </p:blipFill>
        <p:spPr bwMode="auto">
          <a:xfrm>
            <a:off x="5590356" y="1443951"/>
            <a:ext cx="3384376" cy="2458126"/>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4119"/>
          <p:cNvPicPr>
            <a:picLocks noChangeAspect="1" noChangeArrowheads="1"/>
          </p:cNvPicPr>
          <p:nvPr/>
        </p:nvPicPr>
        <p:blipFill>
          <a:blip r:embed="rId4" cstate="print">
            <a:extLst>
              <a:ext uri="{28A0092B-C50C-407E-A947-70E740481C1C}">
                <a14:useLocalDpi xmlns:a14="http://schemas.microsoft.com/office/drawing/2010/main" xmlns="" val="0"/>
              </a:ext>
            </a:extLst>
          </a:blip>
          <a:srcRect l="40012" t="48940" r="37274" b="6935"/>
          <a:stretch>
            <a:fillRect/>
          </a:stretch>
        </p:blipFill>
        <p:spPr bwMode="auto">
          <a:xfrm>
            <a:off x="3729853" y="4114017"/>
            <a:ext cx="1484375" cy="1615000"/>
          </a:xfrm>
          <a:prstGeom prst="rect">
            <a:avLst/>
          </a:prstGeom>
          <a:noFill/>
          <a:extLst>
            <a:ext uri="{909E8E84-426E-40DD-AFC4-6F175D3DCCD1}">
              <a14:hiddenFill xmlns:a14="http://schemas.microsoft.com/office/drawing/2010/main" xmlns="">
                <a:solidFill>
                  <a:srgbClr val="FFFFFF"/>
                </a:solidFill>
              </a14:hiddenFill>
            </a:ext>
          </a:extLst>
        </p:spPr>
      </p:pic>
      <p:pic>
        <p:nvPicPr>
          <p:cNvPr id="4097" name="Picture 4120"/>
          <p:cNvPicPr>
            <a:picLocks noChangeAspect="1" noChangeArrowheads="1"/>
          </p:cNvPicPr>
          <p:nvPr/>
        </p:nvPicPr>
        <p:blipFill>
          <a:blip r:embed="rId5">
            <a:extLst>
              <a:ext uri="{28A0092B-C50C-407E-A947-70E740481C1C}">
                <a14:useLocalDpi xmlns:a14="http://schemas.microsoft.com/office/drawing/2010/main" xmlns="" val="0"/>
              </a:ext>
            </a:extLst>
          </a:blip>
          <a:srcRect l="27226" t="29953" r="28249" b="5330"/>
          <a:stretch>
            <a:fillRect/>
          </a:stretch>
        </p:blipFill>
        <p:spPr bwMode="auto">
          <a:xfrm>
            <a:off x="5590355" y="3713499"/>
            <a:ext cx="3111251" cy="2541251"/>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Oval 12"/>
          <p:cNvSpPr/>
          <p:nvPr/>
        </p:nvSpPr>
        <p:spPr>
          <a:xfrm>
            <a:off x="3854043" y="2267593"/>
            <a:ext cx="1389375" cy="45014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Oval 13"/>
          <p:cNvSpPr/>
          <p:nvPr/>
        </p:nvSpPr>
        <p:spPr>
          <a:xfrm>
            <a:off x="3941739" y="4984124"/>
            <a:ext cx="1389375" cy="35807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 name="Rectangle 7"/>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8"/>
          <p:cNvSpPr>
            <a:spLocks noChangeArrowheads="1"/>
          </p:cNvSpPr>
          <p:nvPr/>
        </p:nvSpPr>
        <p:spPr bwMode="auto">
          <a:xfrm>
            <a:off x="354013" y="457200"/>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9"/>
          <p:cNvSpPr>
            <a:spLocks noChangeArrowheads="1"/>
          </p:cNvSpPr>
          <p:nvPr/>
        </p:nvSpPr>
        <p:spPr bwMode="auto">
          <a:xfrm>
            <a:off x="354013" y="4029075"/>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10"/>
          <p:cNvSpPr>
            <a:spLocks noChangeArrowheads="1"/>
          </p:cNvSpPr>
          <p:nvPr/>
        </p:nvSpPr>
        <p:spPr bwMode="auto">
          <a:xfrm>
            <a:off x="354013" y="4029075"/>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11"/>
          <p:cNvSpPr>
            <a:spLocks noChangeArrowheads="1"/>
          </p:cNvSpPr>
          <p:nvPr/>
        </p:nvSpPr>
        <p:spPr bwMode="auto">
          <a:xfrm>
            <a:off x="354013" y="7362825"/>
            <a:ext cx="12188825"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xmlns="" val="40012641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Crimson landscape design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xmlns="" name="Crimson landscape design template" id="{73D20169-401E-4972-B02F-4B0444B70099}" vid="{315B30EE-3D96-471E-B16F-FC36287783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E82CB02-9625-4F39-9A5B-61405831A8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Crimson landscape design slides</Template>
  <TotalTime>0</TotalTime>
  <Words>1250</Words>
  <Application>Microsoft Office PowerPoint</Application>
  <PresentationFormat>Custom</PresentationFormat>
  <Paragraphs>147</Paragraphs>
  <Slides>29</Slides>
  <Notes>4</Notes>
  <HiddenSlides>0</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Crimson landscape design template</vt:lpstr>
      <vt:lpstr>Office Theme</vt:lpstr>
      <vt:lpstr>Εικονικά Περιβάλλοντα Μάθησης και Πολυμέσα</vt:lpstr>
      <vt:lpstr>Άδειες Χρήσης</vt:lpstr>
      <vt:lpstr>Χρηματοδότηση</vt:lpstr>
      <vt:lpstr>Εικονικά Περιβάλλοντα Μάθησης και Πολυμέσα</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2015-06-09T05:40:37Z</dcterms:created>
  <dcterms:modified xsi:type="dcterms:W3CDTF">2015-08-13T20:27:33Z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TC034605129991</vt:lpwstr>
  </property>
</Properties>
</file>