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 id="2147483660" r:id="rId3"/>
  </p:sldMasterIdLst>
  <p:notesMasterIdLst>
    <p:notesMasterId r:id="rId62"/>
  </p:notesMasterIdLst>
  <p:handoutMasterIdLst>
    <p:handoutMasterId r:id="rId63"/>
  </p:handoutMasterIdLst>
  <p:sldIdLst>
    <p:sldId id="698" r:id="rId4"/>
    <p:sldId id="699" r:id="rId5"/>
    <p:sldId id="700" r:id="rId6"/>
    <p:sldId id="621" r:id="rId7"/>
    <p:sldId id="352" r:id="rId8"/>
    <p:sldId id="353" r:id="rId9"/>
    <p:sldId id="354" r:id="rId10"/>
    <p:sldId id="355" r:id="rId11"/>
    <p:sldId id="356" r:id="rId12"/>
    <p:sldId id="357" r:id="rId13"/>
    <p:sldId id="358" r:id="rId14"/>
    <p:sldId id="359" r:id="rId15"/>
    <p:sldId id="360" r:id="rId16"/>
    <p:sldId id="458" r:id="rId17"/>
    <p:sldId id="361" r:id="rId18"/>
    <p:sldId id="459" r:id="rId19"/>
    <p:sldId id="362" r:id="rId20"/>
    <p:sldId id="363" r:id="rId21"/>
    <p:sldId id="364" r:id="rId22"/>
    <p:sldId id="365" r:id="rId23"/>
    <p:sldId id="366" r:id="rId24"/>
    <p:sldId id="367" r:id="rId25"/>
    <p:sldId id="368" r:id="rId26"/>
    <p:sldId id="369" r:id="rId27"/>
    <p:sldId id="370" r:id="rId28"/>
    <p:sldId id="371" r:id="rId29"/>
    <p:sldId id="372" r:id="rId30"/>
    <p:sldId id="373" r:id="rId31"/>
    <p:sldId id="374" r:id="rId32"/>
    <p:sldId id="375" r:id="rId33"/>
    <p:sldId id="376" r:id="rId34"/>
    <p:sldId id="377" r:id="rId35"/>
    <p:sldId id="378" r:id="rId36"/>
    <p:sldId id="379" r:id="rId37"/>
    <p:sldId id="380" r:id="rId38"/>
    <p:sldId id="396" r:id="rId39"/>
    <p:sldId id="397" r:id="rId40"/>
    <p:sldId id="398" r:id="rId41"/>
    <p:sldId id="399" r:id="rId42"/>
    <p:sldId id="400" r:id="rId43"/>
    <p:sldId id="662" r:id="rId44"/>
    <p:sldId id="401" r:id="rId45"/>
    <p:sldId id="402" r:id="rId46"/>
    <p:sldId id="403" r:id="rId47"/>
    <p:sldId id="404" r:id="rId48"/>
    <p:sldId id="405" r:id="rId49"/>
    <p:sldId id="406" r:id="rId50"/>
    <p:sldId id="381" r:id="rId51"/>
    <p:sldId id="407" r:id="rId52"/>
    <p:sldId id="408" r:id="rId53"/>
    <p:sldId id="409" r:id="rId54"/>
    <p:sldId id="410" r:id="rId55"/>
    <p:sldId id="411" r:id="rId56"/>
    <p:sldId id="412" r:id="rId57"/>
    <p:sldId id="456" r:id="rId58"/>
    <p:sldId id="686" r:id="rId59"/>
    <p:sldId id="697" r:id="rId60"/>
    <p:sldId id="622" r:id="rId61"/>
  </p:sldIdLst>
  <p:sldSz cx="12188825" cy="6858000"/>
  <p:notesSz cx="6858000" cy="9144000"/>
  <p:custDataLst>
    <p:tags r:id="rId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976" autoAdjust="0"/>
    <p:restoredTop sz="72244" autoAdjust="0"/>
  </p:normalViewPr>
  <p:slideViewPr>
    <p:cSldViewPr showGuides="1">
      <p:cViewPr varScale="1">
        <p:scale>
          <a:sx n="71" d="100"/>
          <a:sy n="71" d="100"/>
        </p:scale>
        <p:origin x="-402" y="-102"/>
      </p:cViewPr>
      <p:guideLst>
        <p:guide orient="horz" pos="2160"/>
        <p:guide pos="3839"/>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16220"/>
    </p:cViewPr>
  </p:sorterViewPr>
  <p:notesViewPr>
    <p:cSldViewPr showGuides="1">
      <p:cViewPr varScale="1">
        <p:scale>
          <a:sx n="63" d="100"/>
          <a:sy n="63" d="100"/>
        </p:scale>
        <p:origin x="1986" y="108"/>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1.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88EAF-6ECA-4616-85EF-35AA19C641F3}" type="datetimeFigureOut">
              <a:rPr lang="en-US"/>
              <a:pPr/>
              <a:t>9/2/2015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F912AB-2776-42F2-A957-313FC7EFEDB9}" type="slidenum">
              <a:rPr/>
              <a:pPr/>
              <a:t>‹#›</a:t>
            </a:fld>
            <a:endParaRPr/>
          </a:p>
        </p:txBody>
      </p:sp>
    </p:spTree>
    <p:extLst>
      <p:ext uri="{BB962C8B-B14F-4D97-AF65-F5344CB8AC3E}">
        <p14:creationId xmlns:p14="http://schemas.microsoft.com/office/powerpoint/2010/main" xmlns=""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pPr/>
              <a:t>9/2/2015</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pPr/>
              <a:t>‹#›</a:t>
            </a:fld>
            <a:endParaRPr/>
          </a:p>
        </p:txBody>
      </p:sp>
    </p:spTree>
    <p:extLst>
      <p:ext uri="{BB962C8B-B14F-4D97-AF65-F5344CB8AC3E}">
        <p14:creationId xmlns:p14="http://schemas.microsoft.com/office/powerpoint/2010/main" xmlns=""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2588" y="685800"/>
            <a:ext cx="6092825" cy="3429000"/>
          </a:xfrm>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a:t>
            </a:fld>
            <a:endParaRPr lang="el-GR"/>
          </a:p>
        </p:txBody>
      </p:sp>
    </p:spTree>
    <p:extLst>
      <p:ext uri="{BB962C8B-B14F-4D97-AF65-F5344CB8AC3E}">
        <p14:creationId xmlns=""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56</a:t>
            </a:fld>
            <a:endParaRPr lang="en-US"/>
          </a:p>
        </p:txBody>
      </p:sp>
    </p:spTree>
    <p:extLst>
      <p:ext uri="{BB962C8B-B14F-4D97-AF65-F5344CB8AC3E}">
        <p14:creationId xmlns:p14="http://schemas.microsoft.com/office/powerpoint/2010/main" xmlns="" val="2158243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57</a:t>
            </a:fld>
            <a:endParaRPr lang="en-US"/>
          </a:p>
        </p:txBody>
      </p:sp>
    </p:spTree>
    <p:extLst>
      <p:ext uri="{BB962C8B-B14F-4D97-AF65-F5344CB8AC3E}">
        <p14:creationId xmlns:p14="http://schemas.microsoft.com/office/powerpoint/2010/main" xmlns="" val="2394507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58</a:t>
            </a:fld>
            <a:endParaRPr lang="en-US"/>
          </a:p>
        </p:txBody>
      </p:sp>
    </p:spTree>
    <p:extLst>
      <p:ext uri="{BB962C8B-B14F-4D97-AF65-F5344CB8AC3E}">
        <p14:creationId xmlns:p14="http://schemas.microsoft.com/office/powerpoint/2010/main" xmlns="" val="4257412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2588" y="685800"/>
            <a:ext cx="6092825" cy="3429000"/>
          </a:xfrm>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a:t>
            </a:fld>
            <a:endParaRPr lang="el-GR"/>
          </a:p>
        </p:txBody>
      </p:sp>
    </p:spTree>
    <p:extLst>
      <p:ext uri="{BB962C8B-B14F-4D97-AF65-F5344CB8AC3E}">
        <p14:creationId xmlns="" xmlns:p14="http://schemas.microsoft.com/office/powerpoint/2010/main" val="3142176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2588" y="685800"/>
            <a:ext cx="6092825" cy="3429000"/>
          </a:xfrm>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a:t>
            </a:fld>
            <a:endParaRPr lang="el-GR"/>
          </a:p>
        </p:txBody>
      </p:sp>
    </p:spTree>
    <p:extLst>
      <p:ext uri="{BB962C8B-B14F-4D97-AF65-F5344CB8AC3E}">
        <p14:creationId xmlns="" xmlns:p14="http://schemas.microsoft.com/office/powerpoint/2010/main" val="2533023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 </a:t>
            </a:r>
            <a:r>
              <a:rPr lang="el-GR" dirty="0" smtClean="0"/>
              <a:t>βαθμοί</a:t>
            </a:r>
            <a:r>
              <a:rPr lang="el-GR" baseline="0" dirty="0" smtClean="0"/>
              <a:t> ελευθερίας</a:t>
            </a: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7</a:t>
            </a:fld>
            <a:endParaRPr lang="en-US"/>
          </a:p>
        </p:txBody>
      </p:sp>
    </p:spTree>
    <p:extLst>
      <p:ext uri="{BB962C8B-B14F-4D97-AF65-F5344CB8AC3E}">
        <p14:creationId xmlns:p14="http://schemas.microsoft.com/office/powerpoint/2010/main" xmlns="" val="2987688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20</a:t>
            </a:fld>
            <a:endParaRPr lang="en-US"/>
          </a:p>
        </p:txBody>
      </p:sp>
    </p:spTree>
    <p:extLst>
      <p:ext uri="{BB962C8B-B14F-4D97-AF65-F5344CB8AC3E}">
        <p14:creationId xmlns:p14="http://schemas.microsoft.com/office/powerpoint/2010/main" xmlns="" val="2054162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Σε</a:t>
            </a:r>
            <a:r>
              <a:rPr lang="el-GR" baseline="0" dirty="0" smtClean="0"/>
              <a:t> αντίθεση του χθες όπου έπρεπε να ανατρέχουν σε εγκυκλοπαίδειες, βιβλιοθήκες, </a:t>
            </a:r>
            <a:r>
              <a:rPr lang="el-GR" baseline="0" dirty="0" err="1" smtClean="0"/>
              <a:t>κτλ</a:t>
            </a: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21</a:t>
            </a:fld>
            <a:endParaRPr lang="en-US"/>
          </a:p>
        </p:txBody>
      </p:sp>
    </p:spTree>
    <p:extLst>
      <p:ext uri="{BB962C8B-B14F-4D97-AF65-F5344CB8AC3E}">
        <p14:creationId xmlns:p14="http://schemas.microsoft.com/office/powerpoint/2010/main" xmlns="" val="3143046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Οι δάσκαλοι είναι ένα σημαντικό πρόβλημα</a:t>
            </a: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22</a:t>
            </a:fld>
            <a:endParaRPr lang="en-US"/>
          </a:p>
        </p:txBody>
      </p:sp>
    </p:spTree>
    <p:extLst>
      <p:ext uri="{BB962C8B-B14F-4D97-AF65-F5344CB8AC3E}">
        <p14:creationId xmlns:p14="http://schemas.microsoft.com/office/powerpoint/2010/main" xmlns="" val="531644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36</a:t>
            </a:fld>
            <a:endParaRPr lang="en-US"/>
          </a:p>
        </p:txBody>
      </p:sp>
    </p:spTree>
    <p:extLst>
      <p:ext uri="{BB962C8B-B14F-4D97-AF65-F5344CB8AC3E}">
        <p14:creationId xmlns:p14="http://schemas.microsoft.com/office/powerpoint/2010/main" xmlns="" val="963277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44</a:t>
            </a:fld>
            <a:endParaRPr lang="en-US"/>
          </a:p>
        </p:txBody>
      </p:sp>
    </p:spTree>
    <p:extLst>
      <p:ext uri="{BB962C8B-B14F-4D97-AF65-F5344CB8AC3E}">
        <p14:creationId xmlns:p14="http://schemas.microsoft.com/office/powerpoint/2010/main" xmlns="" val="23624606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1828800"/>
            <a:ext cx="8229600" cy="2895600"/>
          </a:xfrm>
        </p:spPr>
        <p:txBody>
          <a:bodyPr anchor="b">
            <a:normAutofit/>
          </a:bodyPr>
          <a:lstStyle>
            <a:lvl1pPr>
              <a:lnSpc>
                <a:spcPct val="80000"/>
              </a:lnSpc>
              <a:defRPr sz="66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1065213" y="4800600"/>
            <a:ext cx="8229600"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Tree>
    <p:extLst>
      <p:ext uri="{BB962C8B-B14F-4D97-AF65-F5344CB8AC3E}">
        <p14:creationId xmlns:p14="http://schemas.microsoft.com/office/powerpoint/2010/main" xmlns="" val="949990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3F41C87-7AD9-4845-A077-840E4A0F3F06}" type="datetimeFigureOut">
              <a:rPr lang="en-US"/>
              <a:pPr/>
              <a:t>9/2/2015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46009531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381001"/>
            <a:ext cx="1524001" cy="56388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522412" y="381001"/>
            <a:ext cx="7391399"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3F41C87-7AD9-4845-A077-840E4A0F3F06}" type="datetimeFigureOut">
              <a:rPr lang="en-US"/>
              <a:pPr/>
              <a:t>9/2/2015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40790354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8"/>
            <a:ext cx="10360501"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60DB1C8C-B414-4477-82F8-703A46026E4D}" type="datetimeFigureOut">
              <a:rPr lang="el-GR" smtClean="0"/>
              <a:t>2/9/2015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3AD98DB-74AE-4F0B-AD86-0F0B52A901BB}" type="slidenum">
              <a:rPr lang="el-GR" smtClean="0"/>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03F41C87-7AD9-4845-A077-840E4A0F3F06}" type="datetimeFigureOut">
              <a:rPr lang="en-US" smtClean="0"/>
              <a:pPr/>
              <a:t>9/2/2015</a:t>
            </a:fld>
            <a:endParaRPr lang="en-US"/>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3"/>
            <a:ext cx="10360501"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F41C87-7AD9-4845-A077-840E4A0F3F06}" type="datetimeFigureOut">
              <a:rPr lang="en-US" smtClean="0"/>
              <a:pPr/>
              <a:t>9/2/2015</a:t>
            </a:fld>
            <a:endParaRPr lang="en-US"/>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09441" y="1600203"/>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195986" y="1600203"/>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03F41C87-7AD9-4845-A077-840E4A0F3F06}" type="datetimeFigureOut">
              <a:rPr lang="en-US" smtClean="0"/>
              <a:pPr/>
              <a:t>9/2/2015</a:t>
            </a:fld>
            <a:endParaRPr lang="en-US"/>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03F41C87-7AD9-4845-A077-840E4A0F3F06}" type="datetimeFigureOut">
              <a:rPr lang="en-US" smtClean="0"/>
              <a:pPr/>
              <a:t>9/2/2015</a:t>
            </a:fld>
            <a:endParaRPr lang="en-US"/>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03F41C87-7AD9-4845-A077-840E4A0F3F06}" type="datetimeFigureOut">
              <a:rPr lang="en-US" smtClean="0"/>
              <a:pPr/>
              <a:t>9/2/2015</a:t>
            </a:fld>
            <a:endParaRPr lang="en-US"/>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41C87-7AD9-4845-A077-840E4A0F3F06}" type="datetimeFigureOut">
              <a:rPr lang="en-US" smtClean="0"/>
              <a:pPr/>
              <a:t>9/2/2015</a:t>
            </a:fld>
            <a:endParaRPr lang="en-US"/>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50"/>
            <a:ext cx="4010039"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4765492" y="273053"/>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609443" y="1435103"/>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smtClean="0"/>
              <a:pPr/>
              <a:t>9/2/2015</a:t>
            </a:fld>
            <a:endParaRPr lang="en-US"/>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3F41C87-7AD9-4845-A077-840E4A0F3F06}" type="datetimeFigureOut">
              <a:rPr lang="en-US"/>
              <a:pPr/>
              <a:t>9/2/2015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27382540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smtClean="0"/>
              <a:pPr/>
              <a:t>9/2/2015</a:t>
            </a:fld>
            <a:endParaRPr lang="en-US"/>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03F41C87-7AD9-4845-A077-840E4A0F3F06}" type="datetimeFigureOut">
              <a:rPr lang="en-US" smtClean="0"/>
              <a:pPr/>
              <a:t>9/2/2015</a:t>
            </a:fld>
            <a:endParaRPr lang="en-US"/>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41"/>
            <a:ext cx="2742486"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09441" y="274641"/>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03F41C87-7AD9-4845-A077-840E4A0F3F06}" type="datetimeFigureOut">
              <a:rPr lang="en-US" smtClean="0"/>
              <a:pPr/>
              <a:t>9/2/2015</a:t>
            </a:fld>
            <a:endParaRPr lang="en-US"/>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A013F82-EE5E-44EE-A61D-E31C6657F26F}" type="slidenum">
              <a:rPr lang="el-GR" smtClean="0"/>
              <a:pPr/>
              <a:t>‹#›</a:t>
            </a:fld>
            <a:endParaRPr lang="el-GR"/>
          </a:p>
        </p:txBody>
      </p:sp>
    </p:spTree>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9614" y="2514600"/>
            <a:ext cx="8692399" cy="2819400"/>
          </a:xfrm>
        </p:spPr>
        <p:txBody>
          <a:bodyPr anchor="b">
            <a:normAutofit/>
          </a:bodyPr>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1065213" y="5410200"/>
            <a:ext cx="8687333"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F41C87-7AD9-4845-A077-840E4A0F3F06}" type="datetimeFigureOut">
              <a:rPr lang="en-US"/>
              <a:pPr/>
              <a:t>9/2/2015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176181331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504781" y="1905001"/>
            <a:ext cx="4419599"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29183" y="1905001"/>
            <a:ext cx="441960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3F41C87-7AD9-4845-A077-840E4A0F3F06}" type="datetimeFigureOut">
              <a:rPr lang="en-US"/>
              <a:pPr/>
              <a:t>9/2/2015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282534076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2241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241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4986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986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03F41C87-7AD9-4845-A077-840E4A0F3F06}" type="datetimeFigureOut">
              <a:rPr lang="en-US"/>
              <a:pPr/>
              <a:t>9/2/2015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420841950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3F41C87-7AD9-4845-A077-840E4A0F3F06}" type="datetimeFigureOut">
              <a:rPr lang="en-US"/>
              <a:pPr/>
              <a:t>9/2/2015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162663140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41C87-7AD9-4845-A077-840E4A0F3F06}" type="datetimeFigureOut">
              <a:rPr lang="en-US"/>
              <a:pPr/>
              <a:t>9/2/2015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360754012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Autofit/>
          </a:bodyPr>
          <a:lstStyle>
            <a:lvl1pPr algn="l">
              <a:lnSpc>
                <a:spcPct val="90000"/>
              </a:lnSpc>
              <a:defRPr sz="3600" b="0" baseline="0">
                <a:solidFill>
                  <a:schemeClr val="tx1"/>
                </a:solidFill>
              </a:defRPr>
            </a:lvl1pPr>
          </a:lstStyle>
          <a:p>
            <a:r>
              <a:rPr lang="en-US" smtClean="0"/>
              <a:t>Click to edit Master title style</a:t>
            </a:r>
            <a:endParaRPr/>
          </a:p>
        </p:txBody>
      </p:sp>
      <p:sp>
        <p:nvSpPr>
          <p:cNvPr id="3" name="Content Placeholder 2"/>
          <p:cNvSpPr>
            <a:spLocks noGrp="1"/>
          </p:cNvSpPr>
          <p:nvPr>
            <p:ph idx="1"/>
          </p:nvPr>
        </p:nvSpPr>
        <p:spPr>
          <a:xfrm>
            <a:off x="4951414" y="685800"/>
            <a:ext cx="640080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a:pPr/>
              <a:t>9/2/2015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25449815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951414" y="685800"/>
            <a:ext cx="6400799"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1055604" y="1905000"/>
            <a:ext cx="3596607" cy="2667000"/>
          </a:xfrm>
        </p:spPr>
        <p:txBody>
          <a:bodyPr anchor="b">
            <a:normAutofit/>
          </a:bodyPr>
          <a:lstStyle>
            <a:lvl1pPr algn="l">
              <a:lnSpc>
                <a:spcPct val="90000"/>
              </a:lnSpc>
              <a:defRPr sz="3600" b="0" i="0" baseline="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a:pPr/>
              <a:t>9/2/2015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xmlns="" val="224917215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03F41C87-7AD9-4845-A077-840E4A0F3F06}" type="datetimeFigureOut">
              <a:rPr lang="en-US"/>
              <a:pPr/>
              <a:t>9/2/2015</a:t>
            </a:fld>
            <a:endParaRPr/>
          </a:p>
        </p:txBody>
      </p:sp>
      <p:sp>
        <p:nvSpPr>
          <p:cNvPr id="5" name="Footer Placeholder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2A013F82-EE5E-44EE-A61D-E31C6657F26F}" type="slidenum">
              <a:rPr/>
              <a:pPr/>
              <a:t>‹#›</a:t>
            </a:fld>
            <a:endParaRPr/>
          </a:p>
        </p:txBody>
      </p:sp>
    </p:spTree>
    <p:extLst>
      <p:ext uri="{BB962C8B-B14F-4D97-AF65-F5344CB8AC3E}">
        <p14:creationId xmlns:p14="http://schemas.microsoft.com/office/powerpoint/2010/main" xmlns=""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3839" userDrawn="1">
          <p15:clr>
            <a:srgbClr val="F26B43"/>
          </p15:clr>
        </p15:guide>
        <p15:guide id="2"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609441" y="1600203"/>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609441" y="6356353"/>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F41C87-7AD9-4845-A077-840E4A0F3F06}" type="datetimeFigureOut">
              <a:rPr lang="en-US" smtClean="0"/>
              <a:pPr/>
              <a:t>9/2/2015</a:t>
            </a:fld>
            <a:endParaRPr lang="en-US"/>
          </a:p>
        </p:txBody>
      </p:sp>
      <p:sp>
        <p:nvSpPr>
          <p:cNvPr id="5" name="Footer Placeholder 4"/>
          <p:cNvSpPr>
            <a:spLocks noGrp="1"/>
          </p:cNvSpPr>
          <p:nvPr>
            <p:ph type="ftr" sz="quarter" idx="3"/>
          </p:nvPr>
        </p:nvSpPr>
        <p:spPr>
          <a:xfrm>
            <a:off x="4164515" y="6356353"/>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735326" y="6356353"/>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013F82-EE5E-44EE-A61D-E31C6657F26F}"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911188" y="1484787"/>
            <a:ext cx="10360501" cy="1470025"/>
          </a:xfrm>
        </p:spPr>
        <p:txBody>
          <a:bodyPr>
            <a:normAutofit fontScale="90000"/>
          </a:bodyPr>
          <a:lstStyle/>
          <a:p>
            <a:r>
              <a:rPr lang="el-GR" b="1" dirty="0" smtClean="0"/>
              <a:t>Τεχνολογικές και διδακτικές καινοτομίες με τη χρήση της Πληροφορικής</a:t>
            </a:r>
            <a:br>
              <a:rPr lang="el-GR" b="1" dirty="0" smtClean="0"/>
            </a:br>
            <a:r>
              <a:rPr lang="el-GR" b="1" dirty="0" smtClean="0"/>
              <a:t>Εικονική Πραγματικότητα</a:t>
            </a:r>
            <a:endParaRPr lang="el-GR" b="1" dirty="0"/>
          </a:p>
        </p:txBody>
      </p:sp>
      <p:sp>
        <p:nvSpPr>
          <p:cNvPr id="3" name="Υπότιτλος 2"/>
          <p:cNvSpPr>
            <a:spLocks noGrp="1"/>
          </p:cNvSpPr>
          <p:nvPr>
            <p:ph type="subTitle" idx="1"/>
          </p:nvPr>
        </p:nvSpPr>
        <p:spPr>
          <a:xfrm>
            <a:off x="527244" y="3281564"/>
            <a:ext cx="11326308" cy="2290576"/>
          </a:xfrm>
        </p:spPr>
        <p:txBody>
          <a:bodyPr>
            <a:noAutofit/>
          </a:bodyPr>
          <a:lstStyle/>
          <a:p>
            <a:r>
              <a:rPr lang="el-GR" sz="2800" b="1" dirty="0" smtClean="0">
                <a:solidFill>
                  <a:schemeClr val="tx1"/>
                </a:solidFill>
              </a:rPr>
              <a:t>Ενότητα </a:t>
            </a:r>
            <a:r>
              <a:rPr lang="el-GR" sz="2800" b="1" dirty="0" smtClean="0">
                <a:solidFill>
                  <a:schemeClr val="tx1"/>
                </a:solidFill>
              </a:rPr>
              <a:t>2:</a:t>
            </a:r>
            <a:r>
              <a:rPr lang="en-US" sz="2800" dirty="0" smtClean="0">
                <a:solidFill>
                  <a:schemeClr val="tx1"/>
                </a:solidFill>
              </a:rPr>
              <a:t> </a:t>
            </a:r>
            <a:r>
              <a:rPr lang="el-GR" sz="2800" smtClean="0">
                <a:solidFill>
                  <a:schemeClr val="tx1"/>
                </a:solidFill>
              </a:rPr>
              <a:t>Εικονική πραγματικότητα</a:t>
            </a:r>
            <a:endParaRPr lang="en-US" sz="2800" dirty="0" smtClean="0">
              <a:solidFill>
                <a:schemeClr val="tx1"/>
              </a:solidFill>
            </a:endParaRPr>
          </a:p>
          <a:p>
            <a:endParaRPr lang="el-GR" sz="2800" dirty="0" smtClean="0">
              <a:solidFill>
                <a:schemeClr val="tx1"/>
              </a:solidFill>
            </a:endParaRPr>
          </a:p>
          <a:p>
            <a:r>
              <a:rPr lang="el-GR" sz="2800" dirty="0" smtClean="0">
                <a:solidFill>
                  <a:schemeClr val="tx1"/>
                </a:solidFill>
              </a:rPr>
              <a:t>Εμμανουήλ Φωκίδης</a:t>
            </a:r>
          </a:p>
          <a:p>
            <a:r>
              <a:rPr lang="el-GR" sz="2800" dirty="0" smtClean="0">
                <a:solidFill>
                  <a:schemeClr val="tx1"/>
                </a:solidFill>
              </a:rPr>
              <a:t>Παιδαγωγικό Τμήμα Δημοτικής Εκπαίδευσης</a:t>
            </a:r>
            <a:endParaRPr lang="en-US" sz="2800" dirty="0" smtClean="0">
              <a:solidFill>
                <a:schemeClr val="tx1"/>
              </a:solidFill>
            </a:endParaRPr>
          </a:p>
        </p:txBody>
      </p:sp>
      <p:pic>
        <p:nvPicPr>
          <p:cNvPr id="4" name="7 - Εικόνα" descr="Λογότυπο για Άδειες χρήσης Creative Commons BY-NC-ND"/>
          <p:cNvPicPr>
            <a:picLocks noChangeAspect="1"/>
          </p:cNvPicPr>
          <p:nvPr/>
        </p:nvPicPr>
        <p:blipFill>
          <a:blip r:embed="rId3" cstate="print"/>
          <a:stretch>
            <a:fillRect/>
          </a:stretch>
        </p:blipFill>
        <p:spPr>
          <a:xfrm>
            <a:off x="2063215" y="5827938"/>
            <a:ext cx="2108364" cy="553393"/>
          </a:xfrm>
          <a:prstGeom prst="rect">
            <a:avLst/>
          </a:prstGeom>
        </p:spPr>
      </p:pic>
      <p:pic>
        <p:nvPicPr>
          <p:cNvPr id="5" name="Picture 3" descr="Λογότυπο Επιχειρησιακού Προγράμματος Εκπαίδευση και Δια βίου Μάθηση του Υπουργείου Παιδείας ΕΣΠΑ 2007-2013 με τη σημαία της Ευρωπαϊκής Ένωσης, το οποίο συγχρηματοδοτείται από την Ευρωπαϊκή Ένωση (Ευρωπαϊκό Κοινωνικό Ταμείο) και από εθνικούς πόρους."/>
          <p:cNvPicPr>
            <a:picLocks noChangeAspect="1" noChangeArrowheads="1"/>
          </p:cNvPicPr>
          <p:nvPr/>
        </p:nvPicPr>
        <p:blipFill>
          <a:blip r:embed="rId4" cstate="print"/>
          <a:srcRect/>
          <a:stretch>
            <a:fillRect/>
          </a:stretch>
        </p:blipFill>
        <p:spPr bwMode="auto">
          <a:xfrm>
            <a:off x="4786939" y="5591697"/>
            <a:ext cx="5745555" cy="1025873"/>
          </a:xfrm>
          <a:prstGeom prst="rect">
            <a:avLst/>
          </a:prstGeom>
          <a:noFill/>
        </p:spPr>
      </p:pic>
      <p:pic>
        <p:nvPicPr>
          <p:cNvPr id="7" name="Picture 3" descr="logo"/>
          <p:cNvPicPr>
            <a:picLocks noChangeAspect="1" noChangeArrowheads="1"/>
          </p:cNvPicPr>
          <p:nvPr/>
        </p:nvPicPr>
        <p:blipFill>
          <a:blip r:embed="rId5" cstate="print"/>
          <a:srcRect/>
          <a:stretch>
            <a:fillRect/>
          </a:stretch>
        </p:blipFill>
        <p:spPr bwMode="auto">
          <a:xfrm>
            <a:off x="719481" y="404813"/>
            <a:ext cx="1149051" cy="862012"/>
          </a:xfrm>
          <a:prstGeom prst="rect">
            <a:avLst/>
          </a:prstGeom>
          <a:noFill/>
          <a:ln w="9525">
            <a:noFill/>
            <a:miter lim="800000"/>
            <a:headEnd/>
            <a:tailEnd/>
          </a:ln>
        </p:spPr>
      </p:pic>
      <p:sp>
        <p:nvSpPr>
          <p:cNvPr id="8" name="Rectangle 8"/>
          <p:cNvSpPr>
            <a:spLocks noChangeArrowheads="1"/>
          </p:cNvSpPr>
          <p:nvPr/>
        </p:nvSpPr>
        <p:spPr bwMode="auto">
          <a:xfrm>
            <a:off x="2063215" y="548680"/>
            <a:ext cx="5183027" cy="523220"/>
          </a:xfrm>
          <a:prstGeom prst="rect">
            <a:avLst/>
          </a:prstGeom>
          <a:noFill/>
          <a:ln w="9525">
            <a:noFill/>
            <a:miter lim="800000"/>
            <a:headEnd/>
            <a:tailEnd/>
          </a:ln>
        </p:spPr>
        <p:txBody>
          <a:bodyPr wrap="square">
            <a:spAutoFit/>
          </a:bodyPr>
          <a:lstStyle/>
          <a:p>
            <a:r>
              <a:rPr lang="el-GR" altLang="el-GR" sz="2800" b="1" dirty="0" smtClean="0"/>
              <a:t>Πανεπιστήμιο Αιγαίου</a:t>
            </a:r>
          </a:p>
        </p:txBody>
      </p:sp>
    </p:spTree>
    <p:extLst>
      <p:ext uri="{BB962C8B-B14F-4D97-AF65-F5344CB8AC3E}">
        <p14:creationId xmlns="" xmlns:p14="http://schemas.microsoft.com/office/powerpoint/2010/main" val="631697698"/>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96888"/>
            <a:ext cx="9144001" cy="699864"/>
          </a:xfrm>
        </p:spPr>
        <p:txBody>
          <a:bodyPr>
            <a:normAutofit fontScale="90000"/>
          </a:bodyPr>
          <a:lstStyle/>
          <a:p>
            <a:r>
              <a:rPr lang="el-GR" dirty="0" smtClean="0">
                <a:solidFill>
                  <a:srgbClr val="00B0F0"/>
                </a:solidFill>
              </a:rPr>
              <a:t>Βασικά χαρακτηριστικά της Εικονικής Πραγματικότητας</a:t>
            </a:r>
            <a:endParaRPr lang="en-US" dirty="0">
              <a:solidFill>
                <a:srgbClr val="00B0F0"/>
              </a:solidFill>
            </a:endParaRPr>
          </a:p>
        </p:txBody>
      </p:sp>
      <p:sp>
        <p:nvSpPr>
          <p:cNvPr id="3" name="Rectangle 2"/>
          <p:cNvSpPr/>
          <p:nvPr/>
        </p:nvSpPr>
        <p:spPr>
          <a:xfrm>
            <a:off x="2136601" y="5259120"/>
            <a:ext cx="3341620" cy="646331"/>
          </a:xfrm>
          <a:prstGeom prst="rect">
            <a:avLst/>
          </a:prstGeom>
        </p:spPr>
        <p:txBody>
          <a:bodyPr wrap="none">
            <a:spAutoFit/>
          </a:bodyPr>
          <a:lstStyle/>
          <a:p>
            <a:pPr algn="ctr"/>
            <a:r>
              <a:rPr lang="el-GR" dirty="0" smtClean="0"/>
              <a:t>Προοπτική</a:t>
            </a:r>
            <a:r>
              <a:rPr lang="en-US" dirty="0" smtClean="0"/>
              <a:t> </a:t>
            </a:r>
            <a:r>
              <a:rPr lang="el-GR" dirty="0" smtClean="0"/>
              <a:t>“τρίτου προσώπου”</a:t>
            </a:r>
            <a:r>
              <a:rPr lang="en-US" dirty="0" smtClean="0"/>
              <a:t>, </a:t>
            </a:r>
            <a:endParaRPr lang="el-GR" dirty="0" smtClean="0"/>
          </a:p>
          <a:p>
            <a:pPr algn="ctr"/>
            <a:r>
              <a:rPr lang="el-GR" dirty="0" smtClean="0"/>
              <a:t>πραγματική εικόνα</a:t>
            </a:r>
            <a:endParaRPr lang="en-US" dirty="0"/>
          </a:p>
        </p:txBody>
      </p:sp>
      <p:sp>
        <p:nvSpPr>
          <p:cNvPr id="8" name="Rectangle 7"/>
          <p:cNvSpPr/>
          <p:nvPr/>
        </p:nvSpPr>
        <p:spPr>
          <a:xfrm>
            <a:off x="7897239" y="5267309"/>
            <a:ext cx="3295134" cy="646331"/>
          </a:xfrm>
          <a:prstGeom prst="rect">
            <a:avLst/>
          </a:prstGeom>
        </p:spPr>
        <p:txBody>
          <a:bodyPr wrap="none">
            <a:spAutoFit/>
          </a:bodyPr>
          <a:lstStyle/>
          <a:p>
            <a:pPr algn="ctr"/>
            <a:r>
              <a:rPr lang="el-GR" dirty="0" smtClean="0"/>
              <a:t>Προοπτική</a:t>
            </a:r>
            <a:r>
              <a:rPr lang="en-US" dirty="0" smtClean="0"/>
              <a:t> </a:t>
            </a:r>
            <a:r>
              <a:rPr lang="el-GR" dirty="0" smtClean="0"/>
              <a:t>“τρίτου</a:t>
            </a:r>
            <a:r>
              <a:rPr lang="en-US" dirty="0" smtClean="0"/>
              <a:t> </a:t>
            </a:r>
            <a:r>
              <a:rPr lang="el-GR" dirty="0" smtClean="0"/>
              <a:t>προσώπου”</a:t>
            </a:r>
            <a:r>
              <a:rPr lang="en-US" dirty="0" smtClean="0"/>
              <a:t>,</a:t>
            </a:r>
            <a:endParaRPr lang="el-GR" dirty="0" smtClean="0"/>
          </a:p>
          <a:p>
            <a:pPr algn="ctr"/>
            <a:r>
              <a:rPr lang="en-US" dirty="0" smtClean="0"/>
              <a:t> 3D </a:t>
            </a:r>
            <a:r>
              <a:rPr lang="el-GR" dirty="0" smtClean="0"/>
              <a:t>εφαρμογή</a:t>
            </a:r>
            <a:endParaRPr lang="en-US" dirty="0"/>
          </a:p>
        </p:txBody>
      </p:sp>
      <p:pic>
        <p:nvPicPr>
          <p:cNvPr id="2050" name="Picture 2" descr="http://www.photoweeklyonline.com/wp-content/uploads/2011/01/3rd_person_rig.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49796" y="2317063"/>
            <a:ext cx="5184576" cy="2719778"/>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almostnerdy.com/wp-content/uploads/2011/11/DragonCombat.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814492" y="2317064"/>
            <a:ext cx="4973539" cy="271977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8714437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2221" y="1412776"/>
            <a:ext cx="9144001" cy="5004447"/>
          </a:xfrm>
          <a:prstGeom prst="rect">
            <a:avLst/>
          </a:prstGeom>
        </p:spPr>
        <p:txBody>
          <a:bodyPr wrap="square">
            <a:spAutoFit/>
          </a:bodyPr>
          <a:lstStyle/>
          <a:p>
            <a:pPr>
              <a:lnSpc>
                <a:spcPct val="90000"/>
              </a:lnSpc>
              <a:spcBef>
                <a:spcPts val="1800"/>
              </a:spcBef>
              <a:buClr>
                <a:schemeClr val="accent1"/>
              </a:buClr>
              <a:buSzPct val="100000"/>
            </a:pPr>
            <a:r>
              <a:rPr lang="el-GR" sz="2400" dirty="0"/>
              <a:t>Η </a:t>
            </a:r>
            <a:r>
              <a:rPr lang="el-GR" sz="2400" dirty="0" err="1" smtClean="0"/>
              <a:t>εμβύθιση</a:t>
            </a:r>
            <a:r>
              <a:rPr lang="el-GR" sz="2400" dirty="0" smtClean="0"/>
              <a:t> </a:t>
            </a:r>
            <a:endParaRPr lang="en-US" sz="2400" dirty="0" smtClean="0"/>
          </a:p>
          <a:p>
            <a:pPr>
              <a:lnSpc>
                <a:spcPct val="90000"/>
              </a:lnSpc>
              <a:spcBef>
                <a:spcPts val="1800"/>
              </a:spcBef>
              <a:buClr>
                <a:schemeClr val="accent1"/>
              </a:buClr>
              <a:buSzPct val="100000"/>
            </a:pPr>
            <a:r>
              <a:rPr lang="en-US" sz="2400" dirty="0" smtClean="0"/>
              <a:t>M</a:t>
            </a:r>
            <a:r>
              <a:rPr lang="el-GR" sz="2400" dirty="0" smtClean="0"/>
              <a:t>ε </a:t>
            </a:r>
            <a:r>
              <a:rPr lang="el-GR" sz="2400" dirty="0"/>
              <a:t>τον όρο </a:t>
            </a:r>
            <a:r>
              <a:rPr lang="el-GR" sz="2400" dirty="0" err="1"/>
              <a:t>εμβύθιση</a:t>
            </a:r>
            <a:r>
              <a:rPr lang="el-GR" sz="2400" dirty="0"/>
              <a:t> εννοείται το φαινόμενο κατά το οποίο οι </a:t>
            </a:r>
            <a:r>
              <a:rPr lang="el-GR" sz="2400" dirty="0" smtClean="0"/>
              <a:t>αισθήσεις</a:t>
            </a:r>
            <a:r>
              <a:rPr lang="en-US" sz="2400" dirty="0" smtClean="0"/>
              <a:t> </a:t>
            </a:r>
            <a:r>
              <a:rPr lang="el-GR" sz="2400" dirty="0" smtClean="0"/>
              <a:t>του </a:t>
            </a:r>
            <a:r>
              <a:rPr lang="el-GR" sz="2400" dirty="0"/>
              <a:t>χρήστη </a:t>
            </a:r>
            <a:r>
              <a:rPr lang="el-GR" sz="2400" dirty="0" err="1"/>
              <a:t>παραπλανώνται</a:t>
            </a:r>
            <a:r>
              <a:rPr lang="el-GR" sz="2400" dirty="0"/>
              <a:t> σε τέτοιο βαθμό, ώστε να πιστεύει ότι βρίσκεται </a:t>
            </a:r>
            <a:r>
              <a:rPr lang="el-GR" sz="2400" dirty="0" smtClean="0"/>
              <a:t>πραγματικά </a:t>
            </a:r>
            <a:r>
              <a:rPr lang="el-GR" sz="2400" dirty="0"/>
              <a:t>μέσα στον εικονικό κόσμο. </a:t>
            </a:r>
          </a:p>
          <a:p>
            <a:pPr>
              <a:lnSpc>
                <a:spcPct val="90000"/>
              </a:lnSpc>
              <a:spcBef>
                <a:spcPts val="1800"/>
              </a:spcBef>
              <a:buClr>
                <a:schemeClr val="accent1"/>
              </a:buClr>
              <a:buSzPct val="100000"/>
            </a:pPr>
            <a:r>
              <a:rPr lang="el-GR" sz="2400" dirty="0" smtClean="0"/>
              <a:t>Θεωρώντας </a:t>
            </a:r>
            <a:r>
              <a:rPr lang="el-GR" sz="2400" dirty="0"/>
              <a:t>την </a:t>
            </a:r>
            <a:r>
              <a:rPr lang="el-GR" sz="2400" dirty="0" err="1"/>
              <a:t>εμβύθιση</a:t>
            </a:r>
            <a:r>
              <a:rPr lang="el-GR" sz="2400" dirty="0"/>
              <a:t> από καθαρά τεχνική σκοπιά, δύο είναι οι παράμετροι που </a:t>
            </a:r>
            <a:r>
              <a:rPr lang="el-GR" sz="2400" dirty="0" smtClean="0"/>
              <a:t>μπορούν </a:t>
            </a:r>
            <a:r>
              <a:rPr lang="el-GR" sz="2400" dirty="0"/>
              <a:t>να την επηρεάσουν: </a:t>
            </a:r>
          </a:p>
          <a:p>
            <a:pPr marL="457200" indent="-457200">
              <a:lnSpc>
                <a:spcPct val="90000"/>
              </a:lnSpc>
              <a:spcBef>
                <a:spcPts val="1800"/>
              </a:spcBef>
              <a:buClr>
                <a:schemeClr val="accent1"/>
              </a:buClr>
              <a:buSzPct val="100000"/>
              <a:buFont typeface="+mj-lt"/>
              <a:buAutoNum type="arabicPeriod"/>
            </a:pPr>
            <a:r>
              <a:rPr lang="el-GR" sz="2400" dirty="0"/>
              <a:t>Ο ρεαλισμός του εικονικού κόσμου, δηλαδή πόσο πιστά αποδίδεται ένας πραγματικός ή φανταστικός κόσμος και σχετίζεται με την ποιότητα των τρισδιάστατων γραφικών της εφαρμογής. </a:t>
            </a:r>
          </a:p>
          <a:p>
            <a:pPr marL="457200" indent="-457200">
              <a:lnSpc>
                <a:spcPct val="90000"/>
              </a:lnSpc>
              <a:spcBef>
                <a:spcPts val="1800"/>
              </a:spcBef>
              <a:buClr>
                <a:schemeClr val="accent1"/>
              </a:buClr>
              <a:buSzPct val="100000"/>
              <a:buFont typeface="+mj-lt"/>
              <a:buAutoNum type="arabicPeriod"/>
            </a:pPr>
            <a:r>
              <a:rPr lang="el-GR" sz="2400" dirty="0"/>
              <a:t>Το πώς μεταφέρεται η αναπαράσταση αυτή στις αισθήσεις του χρήστη και σχετίζεται με τις συσκευές που χρησιμοποιούνται.</a:t>
            </a:r>
          </a:p>
        </p:txBody>
      </p:sp>
      <p:sp>
        <p:nvSpPr>
          <p:cNvPr id="7" name="Title 12"/>
          <p:cNvSpPr>
            <a:spLocks noGrp="1"/>
          </p:cNvSpPr>
          <p:nvPr>
            <p:ph type="title"/>
          </p:nvPr>
        </p:nvSpPr>
        <p:spPr>
          <a:xfrm>
            <a:off x="1522222" y="496888"/>
            <a:ext cx="9144001" cy="699864"/>
          </a:xfrm>
        </p:spPr>
        <p:txBody>
          <a:bodyPr>
            <a:normAutofit fontScale="90000"/>
          </a:bodyPr>
          <a:lstStyle/>
          <a:p>
            <a:r>
              <a:rPr lang="el-GR" dirty="0" smtClean="0">
                <a:solidFill>
                  <a:srgbClr val="00B0F0"/>
                </a:solidFill>
              </a:rPr>
              <a:t>Βασικά χαρακτηριστικά της Εικονικής Πραγματικότητας</a:t>
            </a:r>
            <a:endParaRPr lang="en-US" dirty="0">
              <a:solidFill>
                <a:srgbClr val="00B0F0"/>
              </a:solidFill>
            </a:endParaRPr>
          </a:p>
        </p:txBody>
      </p:sp>
    </p:spTree>
    <p:extLst>
      <p:ext uri="{BB962C8B-B14F-4D97-AF65-F5344CB8AC3E}">
        <p14:creationId xmlns:p14="http://schemas.microsoft.com/office/powerpoint/2010/main" xmlns="" val="316696672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normAutofit fontScale="90000"/>
          </a:bodyPr>
          <a:lstStyle/>
          <a:p>
            <a:r>
              <a:rPr lang="el-GR" dirty="0">
                <a:solidFill>
                  <a:srgbClr val="00B0F0"/>
                </a:solidFill>
              </a:rPr>
              <a:t>Υλικό και λογισμικό Εικονικής Πραγματικότητας</a:t>
            </a:r>
            <a:endParaRPr lang="en-US" dirty="0">
              <a:solidFill>
                <a:srgbClr val="00B0F0"/>
              </a:solidFill>
            </a:endParaRPr>
          </a:p>
        </p:txBody>
      </p:sp>
      <p:graphicFrame>
        <p:nvGraphicFramePr>
          <p:cNvPr id="2" name="Table 1"/>
          <p:cNvGraphicFramePr>
            <a:graphicFrameLocks noGrp="1"/>
          </p:cNvGraphicFramePr>
          <p:nvPr/>
        </p:nvGraphicFramePr>
        <p:xfrm>
          <a:off x="1845940" y="1340768"/>
          <a:ext cx="9001000" cy="2499184"/>
        </p:xfrm>
        <a:graphic>
          <a:graphicData uri="http://schemas.openxmlformats.org/drawingml/2006/table">
            <a:tbl>
              <a:tblPr/>
              <a:tblGrid>
                <a:gridCol w="4392488"/>
                <a:gridCol w="4608512"/>
              </a:tblGrid>
              <a:tr h="39613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l-GR" sz="2000" kern="1200" dirty="0" smtClean="0">
                          <a:solidFill>
                            <a:schemeClr val="tx1"/>
                          </a:solidFill>
                          <a:latin typeface="+mn-lt"/>
                          <a:ea typeface="+mn-ea"/>
                          <a:cs typeface="+mn-cs"/>
                        </a:rPr>
                        <a:t>Υλικό (</a:t>
                      </a:r>
                      <a:r>
                        <a:rPr lang="el-GR" sz="2000" kern="1200" dirty="0" err="1" smtClean="0">
                          <a:solidFill>
                            <a:schemeClr val="tx1"/>
                          </a:solidFill>
                          <a:latin typeface="+mn-lt"/>
                          <a:ea typeface="+mn-ea"/>
                          <a:cs typeface="+mn-cs"/>
                        </a:rPr>
                        <a:t>Hardware</a:t>
                      </a:r>
                      <a:r>
                        <a:rPr lang="el-GR" sz="2000" kern="1200" dirty="0" smtClean="0">
                          <a:solidFill>
                            <a:schemeClr val="tx1"/>
                          </a:solidFill>
                          <a:latin typeface="+mn-lt"/>
                          <a:ea typeface="+mn-ea"/>
                          <a:cs typeface="+mn-cs"/>
                        </a:rPr>
                        <a:t>):</a:t>
                      </a:r>
                    </a:p>
                  </a:txBody>
                  <a:tcPr marT="45698" marB="4569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l-GR" sz="2000" kern="1200" dirty="0" smtClean="0">
                          <a:solidFill>
                            <a:schemeClr val="tx1"/>
                          </a:solidFill>
                          <a:latin typeface="+mn-lt"/>
                          <a:ea typeface="+mn-ea"/>
                          <a:cs typeface="+mn-cs"/>
                        </a:rPr>
                        <a:t>Λογισμικό (Software):</a:t>
                      </a:r>
                    </a:p>
                  </a:txBody>
                  <a:tcPr marT="45698" marB="4569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700865">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tab pos="228600" algn="l"/>
                        </a:tabLst>
                      </a:pPr>
                      <a:r>
                        <a:rPr lang="el-GR" sz="2000" kern="1200" smtClean="0">
                          <a:solidFill>
                            <a:schemeClr val="tx1"/>
                          </a:solidFill>
                          <a:latin typeface="+mn-lt"/>
                          <a:ea typeface="+mn-ea"/>
                          <a:cs typeface="+mn-cs"/>
                        </a:rPr>
                        <a:t>Συσκευές εισόδου-εξόδου πληροφοριών. </a:t>
                      </a:r>
                    </a:p>
                  </a:txBody>
                  <a:tcPr marT="45698" marB="4569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tab pos="228600" algn="l"/>
                        </a:tabLst>
                      </a:pPr>
                      <a:r>
                        <a:rPr lang="el-GR" sz="2000" kern="1200" dirty="0" smtClean="0">
                          <a:solidFill>
                            <a:schemeClr val="tx1"/>
                          </a:solidFill>
                          <a:latin typeface="+mn-lt"/>
                          <a:ea typeface="+mn-ea"/>
                          <a:cs typeface="+mn-cs"/>
                        </a:rPr>
                        <a:t>Προγράμματα τρισδιάστατης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tab pos="228600" algn="l"/>
                        </a:tabLst>
                      </a:pPr>
                      <a:r>
                        <a:rPr lang="el-GR" sz="2000" kern="1200" dirty="0" smtClean="0">
                          <a:solidFill>
                            <a:schemeClr val="tx1"/>
                          </a:solidFill>
                          <a:latin typeface="+mn-lt"/>
                          <a:ea typeface="+mn-ea"/>
                          <a:cs typeface="+mn-cs"/>
                        </a:rPr>
                        <a:t>  </a:t>
                      </a:r>
                      <a:r>
                        <a:rPr lang="el-GR" sz="2000" kern="1200" dirty="0" err="1" smtClean="0">
                          <a:solidFill>
                            <a:schemeClr val="tx1"/>
                          </a:solidFill>
                          <a:latin typeface="+mn-lt"/>
                          <a:ea typeface="+mn-ea"/>
                          <a:cs typeface="+mn-cs"/>
                        </a:rPr>
                        <a:t>μοντελοποίησης</a:t>
                      </a:r>
                      <a:r>
                        <a:rPr lang="el-GR" sz="2000" kern="1200" dirty="0" smtClean="0">
                          <a:solidFill>
                            <a:schemeClr val="tx1"/>
                          </a:solidFill>
                          <a:latin typeface="+mn-lt"/>
                          <a:ea typeface="+mn-ea"/>
                          <a:cs typeface="+mn-cs"/>
                        </a:rPr>
                        <a:t>.</a:t>
                      </a:r>
                    </a:p>
                  </a:txBody>
                  <a:tcPr marT="45698" marB="4569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700865">
                <a:tc>
                  <a:txBody>
                    <a:bodyPr/>
                    <a:lstStyle/>
                    <a:p>
                      <a:pPr marL="0" marR="0" lvl="0" indent="0" algn="just" defTabSz="914400" rtl="0" eaLnBrk="1" fontAlgn="base" latinLnBrk="0" hangingPunct="1">
                        <a:lnSpc>
                          <a:spcPct val="100000"/>
                        </a:lnSpc>
                        <a:spcBef>
                          <a:spcPct val="0"/>
                        </a:spcBef>
                        <a:spcAft>
                          <a:spcPct val="0"/>
                        </a:spcAft>
                        <a:buClrTx/>
                        <a:buSzTx/>
                        <a:buFont typeface="Wingdings" pitchFamily="2" charset="2"/>
                        <a:buChar char=""/>
                        <a:tabLst>
                          <a:tab pos="228600" algn="l"/>
                        </a:tabLst>
                      </a:pPr>
                      <a:r>
                        <a:rPr lang="el-GR" sz="2000" kern="1200" smtClean="0">
                          <a:solidFill>
                            <a:schemeClr val="tx1"/>
                          </a:solidFill>
                          <a:latin typeface="+mn-lt"/>
                          <a:ea typeface="+mn-ea"/>
                          <a:cs typeface="+mn-cs"/>
                        </a:rPr>
                        <a:t>Ηλεκτρονικοί  υπολογιστές. </a:t>
                      </a:r>
                    </a:p>
                  </a:txBody>
                  <a:tcPr marT="45698" marB="4569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 typeface="Wingdings" pitchFamily="2" charset="2"/>
                        <a:buChar char=""/>
                        <a:tabLst>
                          <a:tab pos="228600" algn="l"/>
                        </a:tabLst>
                      </a:pPr>
                      <a:r>
                        <a:rPr lang="el-GR" sz="2000" kern="1200" dirty="0" smtClean="0">
                          <a:solidFill>
                            <a:schemeClr val="tx1"/>
                          </a:solidFill>
                          <a:latin typeface="+mn-lt"/>
                          <a:ea typeface="+mn-ea"/>
                          <a:cs typeface="+mn-cs"/>
                        </a:rPr>
                        <a:t>Προγράμματα επεξεργασίας </a:t>
                      </a:r>
                    </a:p>
                    <a:p>
                      <a:pPr marL="0" marR="0" lvl="0" indent="0" algn="just" defTabSz="914400" rtl="0" eaLnBrk="0" fontAlgn="base" latinLnBrk="0" hangingPunct="0">
                        <a:lnSpc>
                          <a:spcPct val="100000"/>
                        </a:lnSpc>
                        <a:spcBef>
                          <a:spcPct val="0"/>
                        </a:spcBef>
                        <a:spcAft>
                          <a:spcPct val="0"/>
                        </a:spcAft>
                        <a:buClrTx/>
                        <a:buSzTx/>
                        <a:buFontTx/>
                        <a:buNone/>
                        <a:tabLst>
                          <a:tab pos="228600" algn="l"/>
                        </a:tabLst>
                      </a:pPr>
                      <a:r>
                        <a:rPr lang="el-GR" sz="2000" kern="1200" dirty="0" smtClean="0">
                          <a:solidFill>
                            <a:schemeClr val="tx1"/>
                          </a:solidFill>
                          <a:latin typeface="+mn-lt"/>
                          <a:ea typeface="+mn-ea"/>
                          <a:cs typeface="+mn-cs"/>
                        </a:rPr>
                        <a:t>  γραφικών και ήχου.</a:t>
                      </a:r>
                    </a:p>
                  </a:txBody>
                  <a:tcPr marT="45698" marB="4569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70086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lang="en-US" sz="2000" kern="1200" smtClean="0">
                        <a:solidFill>
                          <a:schemeClr val="tx1"/>
                        </a:solidFill>
                        <a:latin typeface="+mn-lt"/>
                        <a:ea typeface="+mn-ea"/>
                        <a:cs typeface="+mn-cs"/>
                      </a:endParaRPr>
                    </a:p>
                  </a:txBody>
                  <a:tcPr marT="45698" marB="4569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 typeface="Wingdings" pitchFamily="2" charset="2"/>
                        <a:buChar char=""/>
                        <a:tabLst>
                          <a:tab pos="228600" algn="l"/>
                        </a:tabLst>
                      </a:pPr>
                      <a:r>
                        <a:rPr lang="el-GR" sz="2000" kern="1200" dirty="0" smtClean="0">
                          <a:solidFill>
                            <a:schemeClr val="tx1"/>
                          </a:solidFill>
                          <a:latin typeface="+mn-lt"/>
                          <a:ea typeface="+mn-ea"/>
                          <a:cs typeface="+mn-cs"/>
                        </a:rPr>
                        <a:t>Προγράμματα κατασκευής </a:t>
                      </a:r>
                    </a:p>
                    <a:p>
                      <a:pPr marL="0" marR="0" lvl="0" indent="0" algn="just" defTabSz="914400" rtl="0" eaLnBrk="0" fontAlgn="base" latinLnBrk="0" hangingPunct="0">
                        <a:lnSpc>
                          <a:spcPct val="100000"/>
                        </a:lnSpc>
                        <a:spcBef>
                          <a:spcPct val="0"/>
                        </a:spcBef>
                        <a:spcAft>
                          <a:spcPct val="0"/>
                        </a:spcAft>
                        <a:buClrTx/>
                        <a:buSzTx/>
                        <a:buFontTx/>
                        <a:buNone/>
                        <a:tabLst>
                          <a:tab pos="228600" algn="l"/>
                        </a:tabLst>
                      </a:pPr>
                      <a:r>
                        <a:rPr lang="el-GR" sz="2000" kern="1200" dirty="0" smtClean="0">
                          <a:solidFill>
                            <a:schemeClr val="tx1"/>
                          </a:solidFill>
                          <a:latin typeface="+mn-lt"/>
                          <a:ea typeface="+mn-ea"/>
                          <a:cs typeface="+mn-cs"/>
                        </a:rPr>
                        <a:t>  περιβαλλόντων Ε.Π.</a:t>
                      </a:r>
                    </a:p>
                  </a:txBody>
                  <a:tcPr marT="45698" marB="4569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5" name="Picture 86"/>
          <p:cNvPicPr>
            <a:picLocks noChangeAspect="1" noChangeArrowheads="1"/>
          </p:cNvPicPr>
          <p:nvPr/>
        </p:nvPicPr>
        <p:blipFill>
          <a:blip r:embed="rId2">
            <a:lum bright="12000" contrast="6000"/>
            <a:extLst>
              <a:ext uri="{28A0092B-C50C-407E-A947-70E740481C1C}">
                <a14:useLocalDpi xmlns:a14="http://schemas.microsoft.com/office/drawing/2010/main" xmlns="" val="0"/>
              </a:ext>
            </a:extLst>
          </a:blip>
          <a:srcRect/>
          <a:stretch>
            <a:fillRect/>
          </a:stretch>
        </p:blipFill>
        <p:spPr bwMode="auto">
          <a:xfrm>
            <a:off x="6742484" y="4221088"/>
            <a:ext cx="3000375" cy="223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87"/>
          <p:cNvPicPr>
            <a:picLocks noChangeAspect="1" noChangeArrowheads="1"/>
          </p:cNvPicPr>
          <p:nvPr/>
        </p:nvPicPr>
        <p:blipFill>
          <a:blip r:embed="rId3">
            <a:lum bright="12000"/>
            <a:extLst>
              <a:ext uri="{28A0092B-C50C-407E-A947-70E740481C1C}">
                <a14:useLocalDpi xmlns:a14="http://schemas.microsoft.com/office/drawing/2010/main" xmlns="" val="0"/>
              </a:ext>
            </a:extLst>
          </a:blip>
          <a:srcRect/>
          <a:stretch>
            <a:fillRect/>
          </a:stretch>
        </p:blipFill>
        <p:spPr bwMode="auto">
          <a:xfrm>
            <a:off x="2781671" y="4078213"/>
            <a:ext cx="2965450" cy="2506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3434332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a:solidFill>
                  <a:srgbClr val="00B0F0"/>
                </a:solidFill>
              </a:rPr>
              <a:t>Είδη Εικονικής Πραγματικότητας</a:t>
            </a:r>
          </a:p>
        </p:txBody>
      </p:sp>
      <p:sp>
        <p:nvSpPr>
          <p:cNvPr id="14" name="Content Placeholder 13"/>
          <p:cNvSpPr>
            <a:spLocks noGrp="1"/>
          </p:cNvSpPr>
          <p:nvPr>
            <p:ph idx="1"/>
          </p:nvPr>
        </p:nvSpPr>
        <p:spPr>
          <a:xfrm>
            <a:off x="1522222" y="1196752"/>
            <a:ext cx="9828774" cy="5328592"/>
          </a:xfrm>
        </p:spPr>
        <p:txBody>
          <a:bodyPr>
            <a:normAutofit/>
          </a:bodyPr>
          <a:lstStyle/>
          <a:p>
            <a:pPr marL="0" indent="0">
              <a:buNone/>
            </a:pPr>
            <a:r>
              <a:rPr lang="el-GR" dirty="0"/>
              <a:t>Δικτυακή-βασισμένη σε κείμενο Ε.Π (</a:t>
            </a:r>
            <a:r>
              <a:rPr lang="el-GR" dirty="0" err="1"/>
              <a:t>M.U.D.’s</a:t>
            </a:r>
            <a:r>
              <a:rPr lang="el-GR" dirty="0"/>
              <a:t>, </a:t>
            </a:r>
            <a:r>
              <a:rPr lang="el-GR" dirty="0" err="1"/>
              <a:t>Multi-User</a:t>
            </a:r>
            <a:r>
              <a:rPr lang="el-GR" dirty="0"/>
              <a:t> </a:t>
            </a:r>
            <a:r>
              <a:rPr lang="el-GR" dirty="0" err="1"/>
              <a:t>Dungeons</a:t>
            </a:r>
            <a:r>
              <a:rPr lang="el-GR" dirty="0"/>
              <a:t> και </a:t>
            </a:r>
            <a:r>
              <a:rPr lang="el-GR" dirty="0" err="1"/>
              <a:t>M.O.O.’s</a:t>
            </a:r>
            <a:r>
              <a:rPr lang="el-GR" dirty="0"/>
              <a:t>, MUD </a:t>
            </a:r>
            <a:r>
              <a:rPr lang="el-GR" dirty="0" err="1"/>
              <a:t>Object</a:t>
            </a:r>
            <a:r>
              <a:rPr lang="el-GR" dirty="0"/>
              <a:t> </a:t>
            </a:r>
            <a:r>
              <a:rPr lang="el-GR" dirty="0" err="1"/>
              <a:t>Oriented</a:t>
            </a:r>
            <a:r>
              <a:rPr lang="el-GR" dirty="0"/>
              <a:t>). Είναι εικονικοί κόσμοι πραγματικού χρόνου που στηρίζονται στη χρήση κειμένου παρά γραφικών. </a:t>
            </a:r>
          </a:p>
          <a:p>
            <a:endParaRPr lang="el-GR" dirty="0"/>
          </a:p>
          <a:p>
            <a:endParaRPr lang="en-US" dirty="0"/>
          </a:p>
        </p:txBody>
      </p:sp>
      <p:pic>
        <p:nvPicPr>
          <p:cNvPr id="4098" name="Picture 2" descr="http://lusipurr.com/wp-content/uploads/2014/12/CthulhuMUDSS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02324" y="2448634"/>
            <a:ext cx="5136654" cy="40767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6667537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a:solidFill>
                  <a:srgbClr val="00B0F0"/>
                </a:solidFill>
              </a:rPr>
              <a:t>Είδη Εικονικής Πραγματικότητας</a:t>
            </a:r>
          </a:p>
        </p:txBody>
      </p:sp>
      <p:sp>
        <p:nvSpPr>
          <p:cNvPr id="14" name="Content Placeholder 13"/>
          <p:cNvSpPr>
            <a:spLocks noGrp="1"/>
          </p:cNvSpPr>
          <p:nvPr>
            <p:ph idx="1"/>
          </p:nvPr>
        </p:nvSpPr>
        <p:spPr>
          <a:xfrm>
            <a:off x="1522222" y="1196752"/>
            <a:ext cx="9828774" cy="5328592"/>
          </a:xfrm>
        </p:spPr>
        <p:txBody>
          <a:bodyPr>
            <a:normAutofit/>
          </a:bodyPr>
          <a:lstStyle/>
          <a:p>
            <a:pPr marL="0" indent="0">
              <a:buNone/>
            </a:pPr>
            <a:r>
              <a:rPr lang="el-GR" sz="2000" dirty="0" smtClean="0"/>
              <a:t>Επιτραπέζια </a:t>
            </a:r>
            <a:r>
              <a:rPr lang="el-GR" sz="2000" dirty="0"/>
              <a:t>Ε.Π. (</a:t>
            </a:r>
            <a:r>
              <a:rPr lang="el-GR" sz="2000" dirty="0" err="1"/>
              <a:t>Desktop</a:t>
            </a:r>
            <a:r>
              <a:rPr lang="el-GR" sz="2000" dirty="0"/>
              <a:t> </a:t>
            </a:r>
            <a:r>
              <a:rPr lang="el-GR" sz="2000" dirty="0" err="1"/>
              <a:t>Virtual</a:t>
            </a:r>
            <a:r>
              <a:rPr lang="el-GR" sz="2000" dirty="0"/>
              <a:t> </a:t>
            </a:r>
            <a:r>
              <a:rPr lang="el-GR" sz="2000" dirty="0" err="1"/>
              <a:t>Reality</a:t>
            </a:r>
            <a:r>
              <a:rPr lang="el-GR" sz="2000" dirty="0"/>
              <a:t>). Θεωρείται από πολλούς σαν η φυσική συνέχεια των εφαρμογών πολυμέσων. Το εικονικό περιβάλλον παρουσιάζεται σε έναν κοινό ηλεκτρονικό υπολογιστή. Είναι επίσης δυνατή η τρισδιάστατη παρουσίαση του περιβάλλοντος με τη χρήση ειδικών στερεοσκοπικών γυαλιών. Το κύριο πλεονέκτημα αυτής της μορφής Ε.Π. είναι το σχετικά μικρό και προσιτό κόστος. Το βασικό μειονέκτημα είναι η αρκετά μειωμένη αίσθηση της </a:t>
            </a:r>
            <a:r>
              <a:rPr lang="el-GR" sz="2000" dirty="0" err="1"/>
              <a:t>εμβύθισης</a:t>
            </a:r>
            <a:r>
              <a:rPr lang="el-GR" sz="2000" dirty="0"/>
              <a:t> </a:t>
            </a:r>
          </a:p>
          <a:p>
            <a:endParaRPr lang="en-US" dirty="0"/>
          </a:p>
        </p:txBody>
      </p:sp>
      <p:pic>
        <p:nvPicPr>
          <p:cNvPr id="2050" name="Picture 2" descr="http://www.ceisoftware.com/wp-content/uploads/2012/08/photo-e134513829642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8817" y="2996952"/>
            <a:ext cx="4492179" cy="33691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0920063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a:solidFill>
                  <a:srgbClr val="00B0F0"/>
                </a:solidFill>
              </a:rPr>
              <a:t>Είδη Εικονικής Πραγματικότητας</a:t>
            </a:r>
            <a:endParaRPr lang="en-US" dirty="0">
              <a:solidFill>
                <a:srgbClr val="00B0F0"/>
              </a:solidFill>
            </a:endParaRPr>
          </a:p>
        </p:txBody>
      </p:sp>
      <p:sp>
        <p:nvSpPr>
          <p:cNvPr id="14" name="Content Placeholder 13"/>
          <p:cNvSpPr>
            <a:spLocks noGrp="1"/>
          </p:cNvSpPr>
          <p:nvPr>
            <p:ph idx="1"/>
          </p:nvPr>
        </p:nvSpPr>
        <p:spPr>
          <a:xfrm>
            <a:off x="1522222" y="1196752"/>
            <a:ext cx="9828774" cy="5328592"/>
          </a:xfrm>
        </p:spPr>
        <p:txBody>
          <a:bodyPr>
            <a:normAutofit/>
          </a:bodyPr>
          <a:lstStyle/>
          <a:p>
            <a:pPr marL="0" indent="0">
              <a:buNone/>
            </a:pPr>
            <a:r>
              <a:rPr lang="el-GR" sz="2000" dirty="0" err="1"/>
              <a:t>Ημι-εμβυθισμένη</a:t>
            </a:r>
            <a:r>
              <a:rPr lang="el-GR" sz="2000" dirty="0"/>
              <a:t> ή προβαλλόμενη εικονική πραγματικότητα (</a:t>
            </a:r>
            <a:r>
              <a:rPr lang="el-GR" sz="2000" dirty="0" err="1"/>
              <a:t>Semi</a:t>
            </a:r>
            <a:r>
              <a:rPr lang="el-GR" sz="2000" dirty="0"/>
              <a:t>–</a:t>
            </a:r>
            <a:r>
              <a:rPr lang="el-GR" sz="2000" dirty="0" err="1"/>
              <a:t>immersive</a:t>
            </a:r>
            <a:r>
              <a:rPr lang="el-GR" sz="2000" dirty="0"/>
              <a:t>/</a:t>
            </a:r>
            <a:r>
              <a:rPr lang="el-GR" sz="2000" dirty="0" err="1"/>
              <a:t>Projected</a:t>
            </a:r>
            <a:r>
              <a:rPr lang="el-GR" sz="2000" dirty="0"/>
              <a:t> </a:t>
            </a:r>
            <a:r>
              <a:rPr lang="el-GR" sz="2000" dirty="0" err="1"/>
              <a:t>Virtual</a:t>
            </a:r>
            <a:r>
              <a:rPr lang="el-GR" sz="2000" dirty="0"/>
              <a:t> </a:t>
            </a:r>
            <a:r>
              <a:rPr lang="el-GR" sz="2000" dirty="0" err="1"/>
              <a:t>Reality</a:t>
            </a:r>
            <a:r>
              <a:rPr lang="el-GR" sz="2000" dirty="0"/>
              <a:t>): Αυτή η κατηγορία χαρακτηρίζεται από την προβολή της εικόνας σε οθόνη όπως στον κινηματογράφο ή σε χώρο όπου η εικόνα προβάλλεται ολόγυρά του (C.A.V.E.). Μειονέκτημα αυτής της κατηγορίας είναι το γεγονός ότι λόγω της ομαδικής συμμετοχής η προσοχή των συμμετεχόντων μπορεί να αποσπαστεί εύκολα. Το κόστος τέλος τέτοιων συστημάτων είναι σημαντικό.</a:t>
            </a:r>
          </a:p>
          <a:p>
            <a:pPr marL="0" indent="0">
              <a:buNone/>
            </a:pPr>
            <a:endParaRPr lang="en-US" dirty="0"/>
          </a:p>
        </p:txBody>
      </p:sp>
      <p:pic>
        <p:nvPicPr>
          <p:cNvPr id="5122" name="Picture 2" descr="http://www.christiedigital.com/img/Customer%20Stories/Airbus%20Hamburg's%205-sided%20CAVE/gallery/Airbus-Hamburg-CAVE-Aerospace-Projection-Image8.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97868" y="3367572"/>
            <a:ext cx="4704750" cy="3133364"/>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http://www.jamstec.go.jp/esc/research/Perception.old/images/brave.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742484" y="2925081"/>
            <a:ext cx="4773216" cy="35799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3597939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a:solidFill>
                  <a:srgbClr val="00B0F0"/>
                </a:solidFill>
              </a:rPr>
              <a:t>Είδη Εικονικής Πραγματικότητας</a:t>
            </a:r>
            <a:endParaRPr lang="en-US" dirty="0">
              <a:solidFill>
                <a:srgbClr val="00B0F0"/>
              </a:solidFill>
            </a:endParaRPr>
          </a:p>
        </p:txBody>
      </p:sp>
      <p:sp>
        <p:nvSpPr>
          <p:cNvPr id="14" name="Content Placeholder 13"/>
          <p:cNvSpPr>
            <a:spLocks noGrp="1"/>
          </p:cNvSpPr>
          <p:nvPr>
            <p:ph idx="1"/>
          </p:nvPr>
        </p:nvSpPr>
        <p:spPr>
          <a:xfrm>
            <a:off x="1522222" y="1196752"/>
            <a:ext cx="9828774" cy="5328592"/>
          </a:xfrm>
        </p:spPr>
        <p:txBody>
          <a:bodyPr>
            <a:normAutofit/>
          </a:bodyPr>
          <a:lstStyle/>
          <a:p>
            <a:pPr marL="0" indent="0">
              <a:buNone/>
            </a:pPr>
            <a:r>
              <a:rPr lang="el-GR" sz="2000" dirty="0" smtClean="0"/>
              <a:t>Πλήρως </a:t>
            </a:r>
            <a:r>
              <a:rPr lang="el-GR" sz="2000" dirty="0" err="1"/>
              <a:t>εμβυθισμένη</a:t>
            </a:r>
            <a:r>
              <a:rPr lang="el-GR" sz="2000" dirty="0"/>
              <a:t> εικονική πραγματικότητα (</a:t>
            </a:r>
            <a:r>
              <a:rPr lang="el-GR" sz="2000" dirty="0" err="1"/>
              <a:t>Fully</a:t>
            </a:r>
            <a:r>
              <a:rPr lang="el-GR" sz="2000" dirty="0"/>
              <a:t>–</a:t>
            </a:r>
            <a:r>
              <a:rPr lang="el-GR" sz="2000" dirty="0" err="1"/>
              <a:t>immersive</a:t>
            </a:r>
            <a:r>
              <a:rPr lang="el-GR" sz="2000" dirty="0"/>
              <a:t> </a:t>
            </a:r>
            <a:r>
              <a:rPr lang="el-GR" sz="2000" dirty="0" err="1"/>
              <a:t>Virtual</a:t>
            </a:r>
            <a:r>
              <a:rPr lang="el-GR" sz="2000" dirty="0"/>
              <a:t> </a:t>
            </a:r>
            <a:r>
              <a:rPr lang="el-GR" sz="2000" dirty="0" err="1"/>
              <a:t>Reality</a:t>
            </a:r>
            <a:r>
              <a:rPr lang="el-GR" sz="2000" dirty="0"/>
              <a:t>): Ο χρήστης απομονώνεται από το φυσικό περιβάλλον και “υπάρχει” μόνο μέσα στο εικονικό. Όλες του οι κινήσεις λαμβάνουν χώρα μέσα σ’ αυτό και από αυτό αντλεί οπτικοακουστικά ερεθίσματα. Είναι απαραίτητο η προβολή εικόνας να γίνεται σε όλο το οπτικό πεδίο του χρήστη ώστε να έχει μπροστά του μόνο το εικονικό περιβάλλον. Συνήθως χρησιμοποιούνται H.M.D., γάντια, κτλ. </a:t>
            </a:r>
          </a:p>
          <a:p>
            <a:pPr marL="0" indent="0">
              <a:buNone/>
            </a:pPr>
            <a:endParaRPr lang="en-US" dirty="0"/>
          </a:p>
        </p:txBody>
      </p:sp>
      <p:pic>
        <p:nvPicPr>
          <p:cNvPr id="6146" name="Picture 2" descr="http://upload.wikimedia.org/wikipedia/commons/7/78/AC89-0437-20_a.jpe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318548" y="3144627"/>
            <a:ext cx="3571131" cy="3578120"/>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http://i.ytimg.com/vi/CW_-bGyiKGs/hqdefault.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01924" y="3324701"/>
            <a:ext cx="4572000" cy="34290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3107203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a:solidFill>
                  <a:srgbClr val="00B0F0"/>
                </a:solidFill>
              </a:rPr>
              <a:t>Είδη Εικονικής Πραγματικότητας</a:t>
            </a:r>
            <a:endParaRPr lang="en-US" dirty="0">
              <a:solidFill>
                <a:srgbClr val="00B0F0"/>
              </a:solidFill>
            </a:endParaRPr>
          </a:p>
        </p:txBody>
      </p:sp>
      <p:sp>
        <p:nvSpPr>
          <p:cNvPr id="14" name="Content Placeholder 13"/>
          <p:cNvSpPr>
            <a:spLocks noGrp="1"/>
          </p:cNvSpPr>
          <p:nvPr>
            <p:ph idx="1"/>
          </p:nvPr>
        </p:nvSpPr>
        <p:spPr>
          <a:xfrm>
            <a:off x="1522222" y="1196752"/>
            <a:ext cx="9828774" cy="5328592"/>
          </a:xfrm>
        </p:spPr>
        <p:txBody>
          <a:bodyPr>
            <a:normAutofit/>
          </a:bodyPr>
          <a:lstStyle/>
          <a:p>
            <a:pPr marL="0" indent="0">
              <a:buNone/>
            </a:pPr>
            <a:r>
              <a:rPr lang="el-GR" sz="2000" dirty="0"/>
              <a:t>Μεικτή </a:t>
            </a:r>
            <a:r>
              <a:rPr lang="el-GR" sz="2000" dirty="0" smtClean="0"/>
              <a:t>ή Επαυξημένη πραγματικότητα </a:t>
            </a:r>
            <a:r>
              <a:rPr lang="el-GR" sz="2000" dirty="0"/>
              <a:t>(</a:t>
            </a:r>
            <a:r>
              <a:rPr lang="el-GR" sz="2000" dirty="0" err="1"/>
              <a:t>Augmented</a:t>
            </a:r>
            <a:r>
              <a:rPr lang="el-GR" sz="2000" dirty="0"/>
              <a:t> </a:t>
            </a:r>
            <a:r>
              <a:rPr lang="el-GR" sz="2000" dirty="0" err="1"/>
              <a:t>Reality</a:t>
            </a:r>
            <a:r>
              <a:rPr lang="el-GR" sz="2000" dirty="0"/>
              <a:t>): Είναι η ανάμειξη της Ε.Π. με την πραγματικότητα. Ο χρήστης βρίσκεται σε έναν εικονικό κόσμο, στον οποίο όμως προβάλλονται πραγματικά αντικείμενα τα οποία μπορεί να χειριστεί ακόμα και αν βρίσκονται σε μεγάλη απόσταση ή σε εξαιρετικά επικίνδυνα φυσικά περιβάλλοντα, για παράδειγμα συσκευές ελέγχου στην καρδιά ενός πυρηνικού αντιδραστήρα ή στο διάστημα. Το κυριότερο μειονέκτημά της, πέρα από το κόστος, είναι η δυσκολία ακριβούς εντοπισμού της θέσης τόσο του αντικειμένου όσο και του χρήστη, ειδικά σε εφαρμογές που η ακρίβεια χειρισμού είναι απολύτως απαραίτητη.</a:t>
            </a:r>
          </a:p>
          <a:p>
            <a:pPr marL="0" indent="0">
              <a:buNone/>
            </a:pPr>
            <a:endParaRPr lang="en-US" dirty="0"/>
          </a:p>
        </p:txBody>
      </p:sp>
      <p:pic>
        <p:nvPicPr>
          <p:cNvPr id="7170" name="Picture 2" descr="http://opticsgamer.com/wp-content/uploads/2015/03/augmented-reality-android-app.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2222" y="3832068"/>
            <a:ext cx="4370995" cy="2915250"/>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https://cms-images.idgesg.net/images/article/2015/01/microsoft-hololens-family-room-rgb-100564144-orig.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314530" y="3720426"/>
            <a:ext cx="4510237" cy="30081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0662485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76694"/>
            <a:ext cx="9144001" cy="699864"/>
          </a:xfrm>
        </p:spPr>
        <p:txBody>
          <a:bodyPr>
            <a:normAutofit fontScale="90000"/>
          </a:bodyPr>
          <a:lstStyle/>
          <a:p>
            <a:r>
              <a:rPr lang="el-GR" dirty="0">
                <a:solidFill>
                  <a:srgbClr val="00B0F0"/>
                </a:solidFill>
              </a:rPr>
              <a:t>Προβληματισμός για την επιλογή συγκεκριμένου είδους Ε.Π. για εκπαιδευτική χρήση</a:t>
            </a:r>
          </a:p>
        </p:txBody>
      </p:sp>
      <p:sp>
        <p:nvSpPr>
          <p:cNvPr id="14" name="Content Placeholder 13"/>
          <p:cNvSpPr>
            <a:spLocks noGrp="1"/>
          </p:cNvSpPr>
          <p:nvPr>
            <p:ph idx="1"/>
          </p:nvPr>
        </p:nvSpPr>
        <p:spPr>
          <a:xfrm>
            <a:off x="1522222" y="1340768"/>
            <a:ext cx="9828774" cy="5328592"/>
          </a:xfrm>
        </p:spPr>
        <p:txBody>
          <a:bodyPr>
            <a:normAutofit fontScale="92500"/>
          </a:bodyPr>
          <a:lstStyle/>
          <a:p>
            <a:pPr marL="0" indent="0">
              <a:buNone/>
            </a:pPr>
            <a:r>
              <a:rPr lang="el-GR" dirty="0"/>
              <a:t>Η χρήση κάποιας απλής μορφής Ε.Π. όπως η επιτραπέζια, λειτουργεί σε βάρος της </a:t>
            </a:r>
            <a:r>
              <a:rPr lang="el-GR" dirty="0" err="1"/>
              <a:t>εμβύθισης</a:t>
            </a:r>
            <a:r>
              <a:rPr lang="el-GR" dirty="0"/>
              <a:t> που μπορεί να είναι μία σημαντική παράμετρος. Αν αποφασιστεί η χρήση άλλου είδους Ε.Π. προκύπτουν άλλης μορφής προβλήματα (τεχνικά, οικονομικά, υγείας).</a:t>
            </a:r>
          </a:p>
          <a:p>
            <a:pPr marL="0" indent="0">
              <a:buNone/>
            </a:pPr>
            <a:endParaRPr lang="el-GR" dirty="0"/>
          </a:p>
          <a:p>
            <a:pPr marL="0" indent="0">
              <a:buNone/>
            </a:pPr>
            <a:r>
              <a:rPr lang="el-GR" dirty="0"/>
              <a:t>Ανατρέχοντας στους ορισμούς της Ε.Π., διαπιστώνεται η σημασία της αντιμετώπισης της Ε.Π. ως νοητικής κατάστασης. </a:t>
            </a:r>
            <a:endParaRPr lang="en-US" dirty="0" smtClean="0"/>
          </a:p>
          <a:p>
            <a:pPr marL="0" indent="0">
              <a:buNone/>
            </a:pPr>
            <a:r>
              <a:rPr lang="el-GR" dirty="0" smtClean="0"/>
              <a:t>Πράγματι</a:t>
            </a:r>
            <a:r>
              <a:rPr lang="el-GR" dirty="0"/>
              <a:t>, επειδή η </a:t>
            </a:r>
            <a:r>
              <a:rPr lang="el-GR" dirty="0" err="1"/>
              <a:t>εμβύθιση</a:t>
            </a:r>
            <a:r>
              <a:rPr lang="el-GR" dirty="0"/>
              <a:t> είναι κυρίως μία εμπειρία, ίσως θα ήταν προτιμότερο να υιοθετηθεί μία αντιληπτική και όχι τεχνολογική προσέγγιση της Ε.Π. </a:t>
            </a:r>
            <a:endParaRPr lang="en-US" dirty="0" smtClean="0"/>
          </a:p>
          <a:p>
            <a:pPr marL="0" indent="0">
              <a:buNone/>
            </a:pPr>
            <a:r>
              <a:rPr lang="el-GR" dirty="0" smtClean="0"/>
              <a:t>Με </a:t>
            </a:r>
            <a:r>
              <a:rPr lang="el-GR" dirty="0"/>
              <a:t>αυτή την έννοια, το ενδιαφέρον εστιάζει στις γνωστικές, συναισθηματικές και κοινωνικές εμπειρίες του χρήστη, με αποτέλεσμα η τεχνολογία να μην είναι τίποτα παραπάνω από ένα ακόμα εργαλείο δημιουργίας, αναπαραγωγής και ενίσχυσης αυτών των εκπαιδευτικών </a:t>
            </a:r>
            <a:r>
              <a:rPr lang="el-GR" dirty="0" smtClean="0"/>
              <a:t>εμπειριών. </a:t>
            </a:r>
            <a:endParaRPr lang="el-GR" dirty="0"/>
          </a:p>
          <a:p>
            <a:pPr marL="0" indent="0">
              <a:buNone/>
            </a:pPr>
            <a:endParaRPr lang="en-US" dirty="0"/>
          </a:p>
        </p:txBody>
      </p:sp>
    </p:spTree>
    <p:extLst>
      <p:ext uri="{BB962C8B-B14F-4D97-AF65-F5344CB8AC3E}">
        <p14:creationId xmlns:p14="http://schemas.microsoft.com/office/powerpoint/2010/main" xmlns="" val="319980103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76694"/>
            <a:ext cx="9144001" cy="699864"/>
          </a:xfrm>
        </p:spPr>
        <p:txBody>
          <a:bodyPr>
            <a:normAutofit fontScale="90000"/>
          </a:bodyPr>
          <a:lstStyle/>
          <a:p>
            <a:r>
              <a:rPr lang="el-GR" dirty="0">
                <a:solidFill>
                  <a:srgbClr val="00B0F0"/>
                </a:solidFill>
              </a:rPr>
              <a:t>Προβληματισμός για την επιλογή συγκεκριμένου είδους Ε.Π. για εκπαιδευτική χρήση</a:t>
            </a:r>
            <a:endParaRPr lang="en-US" dirty="0">
              <a:solidFill>
                <a:srgbClr val="00B0F0"/>
              </a:solidFill>
            </a:endParaRPr>
          </a:p>
        </p:txBody>
      </p:sp>
      <p:sp>
        <p:nvSpPr>
          <p:cNvPr id="14" name="Content Placeholder 13"/>
          <p:cNvSpPr>
            <a:spLocks noGrp="1"/>
          </p:cNvSpPr>
          <p:nvPr>
            <p:ph idx="1"/>
          </p:nvPr>
        </p:nvSpPr>
        <p:spPr>
          <a:xfrm>
            <a:off x="1522222" y="1340768"/>
            <a:ext cx="9828774" cy="5328592"/>
          </a:xfrm>
        </p:spPr>
        <p:txBody>
          <a:bodyPr>
            <a:normAutofit/>
          </a:bodyPr>
          <a:lstStyle/>
          <a:p>
            <a:pPr marL="0" indent="0">
              <a:buNone/>
            </a:pPr>
            <a:r>
              <a:rPr lang="el-GR" sz="2000" dirty="0"/>
              <a:t>Πέρα από το σημαντικό κόστος των εξειδικευμένων συσκευών, αυτές απέχουν αρκετά από το να χαρακτηριστούν αψεγάδιαστες. Η ποιότητα εικόνας που προσφέρουν υστερεί σε σχέση με την ποιότητα που προσφέρει η οθόνη ενός απλού ηλεκτρονικού υπολογιστή, ο όγκος τους και η συνδεσμολογία τους τελικά τις κάνει δύσχρηστες. </a:t>
            </a:r>
          </a:p>
          <a:p>
            <a:pPr marL="0" indent="0">
              <a:buNone/>
            </a:pPr>
            <a:r>
              <a:rPr lang="el-GR" sz="2000" dirty="0" smtClean="0"/>
              <a:t>Ενώ </a:t>
            </a:r>
            <a:r>
              <a:rPr lang="el-GR" sz="2000" dirty="0"/>
              <a:t>δηλαδή η επιδίωξη είναι να γίνει η χρήση της συγκεκριμένης τεχνολογίας εύκολη και φιλική, το αποτέλεσμα είναι το αντίθετο. </a:t>
            </a:r>
          </a:p>
          <a:p>
            <a:pPr marL="0" indent="0">
              <a:buNone/>
            </a:pPr>
            <a:r>
              <a:rPr lang="el-GR" sz="2000" dirty="0" smtClean="0"/>
              <a:t>Είναι </a:t>
            </a:r>
            <a:r>
              <a:rPr lang="el-GR" sz="2000" dirty="0"/>
              <a:t>αλήθεια ότι είναι πολύ δύσκολο -και οικονομικά ασύμφορο- να εξοπλιστεί μία ολόκληρη τάξη με εξειδικευμένες συσκευές Ε.Π. Επίσης, τα προβλήματα που παρουσιάζονται κατά τη χρήση τους όπως αναφέρθηκε, εγείρουν επιφυλάξεις τουλάχιστο μέχρις ότου υπάρξουν σημαντικές βελτιώσεις. </a:t>
            </a:r>
            <a:endParaRPr lang="el-GR" sz="2000" dirty="0" smtClean="0"/>
          </a:p>
          <a:p>
            <a:pPr marL="0" indent="0">
              <a:buNone/>
            </a:pPr>
            <a:r>
              <a:rPr lang="el-GR" sz="2000" dirty="0" smtClean="0"/>
              <a:t>Από </a:t>
            </a:r>
            <a:r>
              <a:rPr lang="el-GR" sz="2000" dirty="0"/>
              <a:t>αυτή τη σκοπιά, η επιτραπέζια Ε.Π. είναι τεχνολογικά πιο ώριμη και συνεπώς πιο άμεσα εφαρμόσιμη από την πλήρως </a:t>
            </a:r>
            <a:r>
              <a:rPr lang="el-GR" sz="2000" dirty="0" err="1"/>
              <a:t>εμβυθισμένη</a:t>
            </a:r>
            <a:r>
              <a:rPr lang="el-GR" sz="2000" dirty="0"/>
              <a:t>.</a:t>
            </a:r>
          </a:p>
          <a:p>
            <a:pPr marL="0" indent="0">
              <a:buNone/>
            </a:pPr>
            <a:endParaRPr lang="el-GR" dirty="0"/>
          </a:p>
          <a:p>
            <a:pPr marL="0" indent="0">
              <a:buNone/>
            </a:pPr>
            <a:endParaRPr lang="en-US" dirty="0"/>
          </a:p>
        </p:txBody>
      </p:sp>
    </p:spTree>
    <p:extLst>
      <p:ext uri="{BB962C8B-B14F-4D97-AF65-F5344CB8AC3E}">
        <p14:creationId xmlns:p14="http://schemas.microsoft.com/office/powerpoint/2010/main" xmlns="" val="340098347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dirty="0" smtClean="0"/>
              <a:t>Άδειες Χρήσης</a:t>
            </a:r>
            <a:endParaRPr lang="el-GR" dirty="0"/>
          </a:p>
        </p:txBody>
      </p:sp>
      <p:sp>
        <p:nvSpPr>
          <p:cNvPr id="9" name="Subtitle 8"/>
          <p:cNvSpPr>
            <a:spLocks noGrp="1"/>
          </p:cNvSpPr>
          <p:nvPr>
            <p:ph idx="1"/>
          </p:nvPr>
        </p:nvSpPr>
        <p:spPr/>
        <p:txBody>
          <a:bodyPr>
            <a:normAutofit/>
          </a:bodyPr>
          <a:lstStyle/>
          <a:p>
            <a:pPr algn="l"/>
            <a:r>
              <a:rPr lang="el-GR" sz="2800" dirty="0" smtClean="0"/>
              <a:t>Το παρόν εκπαιδευτικό υλικό υπόκειται σε</a:t>
            </a:r>
            <a:r>
              <a:rPr lang="en-US" sz="2800" dirty="0" smtClean="0"/>
              <a:t> </a:t>
            </a:r>
            <a:r>
              <a:rPr lang="el-GR" sz="2800" dirty="0" smtClean="0"/>
              <a:t>άδειες χρήσης </a:t>
            </a:r>
            <a:r>
              <a:rPr lang="en-US" sz="2800" dirty="0" smtClean="0"/>
              <a:t>Creative Commons. </a:t>
            </a:r>
          </a:p>
          <a:p>
            <a:pPr algn="l"/>
            <a:r>
              <a:rPr lang="el-GR" sz="2800" dirty="0" smtClean="0"/>
              <a:t>Για εκπαιδευτικό υλικό, όπως εικόνες, που υπόκειται σε άλλου τύπου άδειας χρήσης, η άδεια χρήσης αναφέρεται ρητώς. </a:t>
            </a:r>
          </a:p>
        </p:txBody>
      </p:sp>
      <p:sp>
        <p:nvSpPr>
          <p:cNvPr id="3" name="Θέση αριθμού διαφάνειας 2"/>
          <p:cNvSpPr>
            <a:spLocks noGrp="1"/>
          </p:cNvSpPr>
          <p:nvPr>
            <p:ph type="sldNum" sz="quarter" idx="12"/>
          </p:nvPr>
        </p:nvSpPr>
        <p:spPr/>
        <p:txBody>
          <a:bodyPr/>
          <a:lstStyle/>
          <a:p>
            <a:fld id="{53C4726A-630D-4CB4-B088-BAB00F4188E9}" type="slidenum">
              <a:rPr lang="el-GR" smtClean="0"/>
              <a:pPr/>
              <a:t>2</a:t>
            </a:fld>
            <a:endParaRPr lang="el-GR" dirty="0"/>
          </a:p>
        </p:txBody>
      </p:sp>
      <p:pic>
        <p:nvPicPr>
          <p:cNvPr id="5" name="7 - Εικόνα" descr="Λογότυπο για Άδειες χρήσης Creative Commons BY-NC-ND"/>
          <p:cNvPicPr>
            <a:picLocks noChangeAspect="1"/>
          </p:cNvPicPr>
          <p:nvPr/>
        </p:nvPicPr>
        <p:blipFill>
          <a:blip r:embed="rId3" cstate="print"/>
          <a:stretch>
            <a:fillRect/>
          </a:stretch>
        </p:blipFill>
        <p:spPr>
          <a:xfrm>
            <a:off x="4942585" y="4941171"/>
            <a:ext cx="2108364" cy="553393"/>
          </a:xfrm>
          <a:prstGeom prst="rect">
            <a:avLst/>
          </a:prstGeom>
        </p:spPr>
      </p:pic>
    </p:spTree>
    <p:extLst>
      <p:ext uri="{BB962C8B-B14F-4D97-AF65-F5344CB8AC3E}">
        <p14:creationId xmlns="" xmlns:p14="http://schemas.microsoft.com/office/powerpoint/2010/main" val="3767907378"/>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62179"/>
            <a:ext cx="9144001" cy="699864"/>
          </a:xfrm>
        </p:spPr>
        <p:txBody>
          <a:bodyPr>
            <a:normAutofit fontScale="90000"/>
          </a:bodyPr>
          <a:lstStyle/>
          <a:p>
            <a:r>
              <a:rPr lang="el-GR" dirty="0" err="1">
                <a:solidFill>
                  <a:srgbClr val="00B0F0"/>
                </a:solidFill>
              </a:rPr>
              <a:t>Δομητισμός</a:t>
            </a:r>
            <a:r>
              <a:rPr lang="el-GR" dirty="0">
                <a:solidFill>
                  <a:srgbClr val="00B0F0"/>
                </a:solidFill>
              </a:rPr>
              <a:t> και τεχνολογικές εφαρμογές στην εκπαίδευση</a:t>
            </a:r>
          </a:p>
        </p:txBody>
      </p:sp>
      <p:sp>
        <p:nvSpPr>
          <p:cNvPr id="14" name="Content Placeholder 13"/>
          <p:cNvSpPr>
            <a:spLocks noGrp="1"/>
          </p:cNvSpPr>
          <p:nvPr>
            <p:ph idx="1"/>
          </p:nvPr>
        </p:nvSpPr>
        <p:spPr>
          <a:xfrm>
            <a:off x="1522222" y="1196752"/>
            <a:ext cx="9828774" cy="5328592"/>
          </a:xfrm>
        </p:spPr>
        <p:txBody>
          <a:bodyPr>
            <a:normAutofit fontScale="85000" lnSpcReduction="20000"/>
          </a:bodyPr>
          <a:lstStyle/>
          <a:p>
            <a:pPr marL="0" indent="0">
              <a:buNone/>
            </a:pPr>
            <a:r>
              <a:rPr lang="el-GR" dirty="0"/>
              <a:t>Ένα τεχνολογικό περιβάλλον λειτουργεί σαν ένα εργαστήριο με το οποίο οι </a:t>
            </a:r>
            <a:r>
              <a:rPr lang="el-GR" dirty="0" smtClean="0"/>
              <a:t>μαθητές μπορούν </a:t>
            </a:r>
            <a:r>
              <a:rPr lang="el-GR" dirty="0"/>
              <a:t>να παρατηρήσουν, να εξασκηθούν, να θέσουν ερωτήσεις και να αξιολογήσουν </a:t>
            </a:r>
            <a:r>
              <a:rPr lang="el-GR" dirty="0" smtClean="0"/>
              <a:t>τη </a:t>
            </a:r>
            <a:r>
              <a:rPr lang="el-GR" dirty="0"/>
              <a:t>γνώση.</a:t>
            </a:r>
          </a:p>
          <a:p>
            <a:pPr marL="0" indent="0">
              <a:buNone/>
            </a:pPr>
            <a:endParaRPr lang="el-GR" dirty="0"/>
          </a:p>
          <a:p>
            <a:pPr marL="0" indent="0">
              <a:buNone/>
            </a:pPr>
            <a:r>
              <a:rPr lang="el-GR" dirty="0"/>
              <a:t>Τα παιδιά του σήμερα ζουν σε ένα περιβάλλον πολύ διαφορετικό από αυτό που ζούσαν τα </a:t>
            </a:r>
            <a:r>
              <a:rPr lang="el-GR" dirty="0" smtClean="0"/>
              <a:t>παιδιά </a:t>
            </a:r>
            <a:r>
              <a:rPr lang="el-GR" dirty="0"/>
              <a:t>του χθες. </a:t>
            </a:r>
            <a:endParaRPr lang="en-US" dirty="0" smtClean="0"/>
          </a:p>
          <a:p>
            <a:pPr marL="0" indent="0">
              <a:buNone/>
            </a:pPr>
            <a:r>
              <a:rPr lang="el-GR" dirty="0" smtClean="0"/>
              <a:t>Κάποτε </a:t>
            </a:r>
            <a:r>
              <a:rPr lang="el-GR" dirty="0"/>
              <a:t>ένα ξύλινο σπαθί, ένα κομμάτι χαρτόνι, μία σκούπα και πολλή </a:t>
            </a:r>
            <a:r>
              <a:rPr lang="el-GR" dirty="0" smtClean="0"/>
              <a:t>φαντασία </a:t>
            </a:r>
            <a:r>
              <a:rPr lang="el-GR" dirty="0"/>
              <a:t>αρκούσαν για να γίνουν ιππότες, να πολεμήσουν σε μαγικούς κόσμους. </a:t>
            </a:r>
            <a:endParaRPr lang="el-GR" dirty="0" smtClean="0"/>
          </a:p>
          <a:p>
            <a:pPr marL="0" indent="0">
              <a:buNone/>
            </a:pPr>
            <a:r>
              <a:rPr lang="el-GR" dirty="0" smtClean="0"/>
              <a:t>Τα παιδιά </a:t>
            </a:r>
            <a:r>
              <a:rPr lang="el-GR" dirty="0"/>
              <a:t>του σήμερα από τη γέννησή τους βρίσκονται μέσα σε ένα κόσμο τεχνολογίας. </a:t>
            </a:r>
          </a:p>
          <a:p>
            <a:pPr marL="0" indent="0">
              <a:buNone/>
            </a:pPr>
            <a:r>
              <a:rPr lang="el-GR" dirty="0" smtClean="0"/>
              <a:t>Υπάρχουν </a:t>
            </a:r>
            <a:r>
              <a:rPr lang="el-GR" dirty="0"/>
              <a:t>δύο σημαντικά πλεονεκτήματα στην εφαρμογή </a:t>
            </a:r>
            <a:r>
              <a:rPr lang="el-GR" dirty="0" err="1"/>
              <a:t>δομητιστικών</a:t>
            </a:r>
            <a:r>
              <a:rPr lang="el-GR" dirty="0"/>
              <a:t> μεθόδων μέσω </a:t>
            </a:r>
            <a:r>
              <a:rPr lang="el-GR" dirty="0" smtClean="0"/>
              <a:t>της </a:t>
            </a:r>
            <a:r>
              <a:rPr lang="el-GR" dirty="0"/>
              <a:t>τεχνολογίας. </a:t>
            </a:r>
          </a:p>
          <a:p>
            <a:pPr marL="457200" indent="-457200">
              <a:buFont typeface="+mj-lt"/>
              <a:buAutoNum type="arabicPeriod"/>
            </a:pPr>
            <a:r>
              <a:rPr lang="el-GR" dirty="0"/>
              <a:t>Εκπαιδευτικά περιβάλλοντα που στηρίζονται στην τεχνολογία μπορούν και παρέχουν γνωστικές καταστάσεις που απαιτούν επίλυση προβλημάτων και λήψη αποφάσεων </a:t>
            </a:r>
          </a:p>
          <a:p>
            <a:pPr marL="457200" indent="-457200">
              <a:buFont typeface="+mj-lt"/>
              <a:buAutoNum type="arabicPeriod"/>
            </a:pPr>
            <a:r>
              <a:rPr lang="el-GR" dirty="0"/>
              <a:t>Επειδή για το σκοπό αυτό χρησιμοποιούνται προγράμματα </a:t>
            </a:r>
            <a:r>
              <a:rPr lang="el-GR" dirty="0" smtClean="0"/>
              <a:t>προσομοίωσης, </a:t>
            </a:r>
            <a:r>
              <a:rPr lang="el-GR" dirty="0"/>
              <a:t>πολυμέσα και </a:t>
            </a:r>
            <a:r>
              <a:rPr lang="el-GR" dirty="0" err="1"/>
              <a:t>υπερμέσα</a:t>
            </a:r>
            <a:r>
              <a:rPr lang="el-GR" dirty="0"/>
              <a:t>, είναι απόλυτα συμβατά με την ηλεκτρονική καθημερινότητα των παιδιών, μέσα και έξω από την τάξη. </a:t>
            </a:r>
          </a:p>
          <a:p>
            <a:pPr marL="0" indent="0">
              <a:buNone/>
            </a:pPr>
            <a:endParaRPr lang="en-US" dirty="0"/>
          </a:p>
        </p:txBody>
      </p:sp>
    </p:spTree>
    <p:extLst>
      <p:ext uri="{BB962C8B-B14F-4D97-AF65-F5344CB8AC3E}">
        <p14:creationId xmlns:p14="http://schemas.microsoft.com/office/powerpoint/2010/main" xmlns="" val="297370107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normAutofit fontScale="90000"/>
          </a:bodyPr>
          <a:lstStyle/>
          <a:p>
            <a:r>
              <a:rPr lang="el-GR" dirty="0" err="1">
                <a:solidFill>
                  <a:srgbClr val="00B0F0"/>
                </a:solidFill>
              </a:rPr>
              <a:t>Δομητισμός</a:t>
            </a:r>
            <a:r>
              <a:rPr lang="el-GR" dirty="0">
                <a:solidFill>
                  <a:srgbClr val="00B0F0"/>
                </a:solidFill>
              </a:rPr>
              <a:t> και τεχνολογικές εφαρμογές στην εκπαίδευση</a:t>
            </a:r>
            <a:endParaRPr lang="en-US" dirty="0">
              <a:solidFill>
                <a:srgbClr val="00B0F0"/>
              </a:solidFill>
            </a:endParaRPr>
          </a:p>
        </p:txBody>
      </p:sp>
      <p:sp>
        <p:nvSpPr>
          <p:cNvPr id="14" name="Content Placeholder 13"/>
          <p:cNvSpPr>
            <a:spLocks noGrp="1"/>
          </p:cNvSpPr>
          <p:nvPr>
            <p:ph idx="1"/>
          </p:nvPr>
        </p:nvSpPr>
        <p:spPr>
          <a:xfrm>
            <a:off x="1522222" y="1196752"/>
            <a:ext cx="9828774" cy="5328592"/>
          </a:xfrm>
        </p:spPr>
        <p:txBody>
          <a:bodyPr>
            <a:normAutofit lnSpcReduction="10000"/>
          </a:bodyPr>
          <a:lstStyle/>
          <a:p>
            <a:pPr marL="0" indent="0">
              <a:buNone/>
            </a:pPr>
            <a:r>
              <a:rPr lang="el-GR" dirty="0"/>
              <a:t>Η τεχνολογία παρέχει εργαλεία που προηγουμένως δεν ήταν διαθέσιμα. Τα παιδιά έχουν τη δυνατότητα να αντλούν πληροφορίες με διάφορες μορφές (κείμενο, εικόνες, ήχος) και να εξετάζουν διαφορετικές απόψεις καθώς δομούν τη γνώση σε κάποιο θέμα. </a:t>
            </a:r>
          </a:p>
          <a:p>
            <a:pPr marL="0" indent="0">
              <a:buNone/>
            </a:pPr>
            <a:endParaRPr lang="el-GR" dirty="0"/>
          </a:p>
          <a:p>
            <a:pPr marL="0" indent="0">
              <a:buNone/>
            </a:pPr>
            <a:r>
              <a:rPr lang="el-GR" dirty="0"/>
              <a:t>Η κοινωνική αλληλεπίδραση και η συνεργασία που ενθαρρύνονται από το </a:t>
            </a:r>
            <a:r>
              <a:rPr lang="el-GR" dirty="0" err="1"/>
              <a:t>δομητιστικό</a:t>
            </a:r>
            <a:r>
              <a:rPr lang="el-GR" dirty="0"/>
              <a:t> μοντέλο, ενισχύονται από τεχνολογίες όπως το Διαδίκτυο, που επιτρέπει κυριολεκτικά την επικοινωνία με κάθε περιοχή του κόσμου </a:t>
            </a:r>
          </a:p>
          <a:p>
            <a:pPr marL="0" indent="0">
              <a:buNone/>
            </a:pPr>
            <a:endParaRPr lang="el-GR" dirty="0"/>
          </a:p>
          <a:p>
            <a:pPr marL="0" indent="0">
              <a:buNone/>
            </a:pPr>
            <a:r>
              <a:rPr lang="el-GR" dirty="0"/>
              <a:t>Τα πολυμέσα ενθαρρύνουν τη δημιουργικότητα των μαθητών. Εφαρμογές πολυμέσων που παρέχουν καταστάσεις επίλυσης προβλημάτων βοηθούν τα παιδιά να αναγνωρίσουν και να βελτιώσουν τις στρατηγικές επίλυσης προβλημάτων και να μεταφέρουν τη γνώση σε υψηλές πνευματικές δεξιότητες. </a:t>
            </a:r>
          </a:p>
          <a:p>
            <a:pPr marL="0" indent="0">
              <a:buNone/>
            </a:pPr>
            <a:endParaRPr lang="en-US" dirty="0"/>
          </a:p>
        </p:txBody>
      </p:sp>
    </p:spTree>
    <p:extLst>
      <p:ext uri="{BB962C8B-B14F-4D97-AF65-F5344CB8AC3E}">
        <p14:creationId xmlns:p14="http://schemas.microsoft.com/office/powerpoint/2010/main" xmlns="" val="275215714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7395" y="332656"/>
            <a:ext cx="9144001" cy="699864"/>
          </a:xfrm>
        </p:spPr>
        <p:txBody>
          <a:bodyPr>
            <a:normAutofit fontScale="90000"/>
          </a:bodyPr>
          <a:lstStyle/>
          <a:p>
            <a:r>
              <a:rPr lang="el-GR" dirty="0" err="1">
                <a:solidFill>
                  <a:srgbClr val="00B0F0"/>
                </a:solidFill>
              </a:rPr>
              <a:t>Δομητισμός</a:t>
            </a:r>
            <a:r>
              <a:rPr lang="el-GR" dirty="0">
                <a:solidFill>
                  <a:srgbClr val="00B0F0"/>
                </a:solidFill>
              </a:rPr>
              <a:t> και τεχνολογικές εφαρμογές στην εκπαίδευση</a:t>
            </a:r>
            <a:endParaRPr lang="en-US" dirty="0">
              <a:solidFill>
                <a:srgbClr val="00B0F0"/>
              </a:solidFill>
            </a:endParaRPr>
          </a:p>
        </p:txBody>
      </p:sp>
      <p:sp>
        <p:nvSpPr>
          <p:cNvPr id="14" name="Content Placeholder 13"/>
          <p:cNvSpPr>
            <a:spLocks noGrp="1"/>
          </p:cNvSpPr>
          <p:nvPr>
            <p:ph idx="1"/>
          </p:nvPr>
        </p:nvSpPr>
        <p:spPr>
          <a:xfrm>
            <a:off x="1527395" y="1340768"/>
            <a:ext cx="9828774" cy="5328592"/>
          </a:xfrm>
        </p:spPr>
        <p:txBody>
          <a:bodyPr>
            <a:normAutofit/>
          </a:bodyPr>
          <a:lstStyle/>
          <a:p>
            <a:pPr marL="0" indent="0">
              <a:buNone/>
            </a:pPr>
            <a:r>
              <a:rPr lang="el-GR" sz="2000" dirty="0"/>
              <a:t>Πρέπει να σημειωθεί ότι η επιτυχία ή η αποτυχία των τεχνολογικά πλούσιων </a:t>
            </a:r>
            <a:r>
              <a:rPr lang="el-GR" sz="2000" dirty="0" err="1"/>
              <a:t>δομητιστικών</a:t>
            </a:r>
            <a:r>
              <a:rPr lang="el-GR" sz="2000" dirty="0"/>
              <a:t> περιβαλλόντων εξαρτάται σε τελική ανάλυση από τους δασκάλους. </a:t>
            </a:r>
          </a:p>
          <a:p>
            <a:pPr marL="0" indent="0">
              <a:buNone/>
            </a:pPr>
            <a:r>
              <a:rPr lang="el-GR" sz="2000" dirty="0" smtClean="0"/>
              <a:t>Αυτοί </a:t>
            </a:r>
            <a:r>
              <a:rPr lang="el-GR" sz="2000" dirty="0"/>
              <a:t>έχουν να αντιμετωπίσουν σε καθημερινή βάση το έργο της διδασκαλίας των μαθημάτων. Η εφαρμογή της τεχνολογίας και του </a:t>
            </a:r>
            <a:r>
              <a:rPr lang="el-GR" sz="2000" dirty="0" err="1"/>
              <a:t>δομητισμού</a:t>
            </a:r>
            <a:r>
              <a:rPr lang="el-GR" sz="2000" dirty="0"/>
              <a:t> στην τάξη απαιτεί καλό σχεδιασμό και άνεση χρόνου. </a:t>
            </a:r>
          </a:p>
          <a:p>
            <a:pPr marL="0" indent="0">
              <a:buNone/>
            </a:pPr>
            <a:r>
              <a:rPr lang="el-GR" sz="2000" dirty="0" smtClean="0"/>
              <a:t>Δυστυχώς</a:t>
            </a:r>
            <a:r>
              <a:rPr lang="el-GR" sz="2000" dirty="0"/>
              <a:t>, ούτε τα μέσα είναι πολλές φορές διαθέσιμα ούτε ο χρόνος. </a:t>
            </a:r>
          </a:p>
          <a:p>
            <a:pPr marL="0" indent="0">
              <a:buNone/>
            </a:pPr>
            <a:r>
              <a:rPr lang="el-GR" sz="2000" dirty="0" smtClean="0"/>
              <a:t>Όταν </a:t>
            </a:r>
            <a:r>
              <a:rPr lang="el-GR" sz="2000" dirty="0"/>
              <a:t>μάλιστα υπάρχει πίεση χρόνου, τελικά θα επιστρέψουν στους παλιούς τρόπους διδασκαλίας, σε αυτούς που και οι ίδιοι διδάχθηκαν. </a:t>
            </a:r>
          </a:p>
          <a:p>
            <a:pPr marL="0" indent="0">
              <a:buNone/>
            </a:pPr>
            <a:r>
              <a:rPr lang="el-GR" sz="2000" dirty="0" smtClean="0"/>
              <a:t>Για </a:t>
            </a:r>
            <a:r>
              <a:rPr lang="el-GR" sz="2000" dirty="0"/>
              <a:t>να υπάρξει αλλαγή στον τρόπο που διδάσκονται οι μαθητές, πρέπει να υπάρξει αλλαγή στην εκπαίδευση των δασκάλων. Πρέπει και αυτοί να βιώσουν, σαν μαθητές, τα νέα μαθησιακά περιβάλλοντα </a:t>
            </a:r>
          </a:p>
          <a:p>
            <a:pPr marL="0" indent="0">
              <a:buNone/>
            </a:pPr>
            <a:endParaRPr lang="en-US" dirty="0"/>
          </a:p>
        </p:txBody>
      </p:sp>
    </p:spTree>
    <p:extLst>
      <p:ext uri="{BB962C8B-B14F-4D97-AF65-F5344CB8AC3E}">
        <p14:creationId xmlns:p14="http://schemas.microsoft.com/office/powerpoint/2010/main" xmlns="" val="122706303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96888"/>
            <a:ext cx="9144001" cy="699864"/>
          </a:xfrm>
        </p:spPr>
        <p:txBody>
          <a:bodyPr>
            <a:normAutofit fontScale="90000"/>
          </a:bodyPr>
          <a:lstStyle/>
          <a:p>
            <a:r>
              <a:rPr lang="el-GR" dirty="0" err="1">
                <a:solidFill>
                  <a:srgbClr val="00B0F0"/>
                </a:solidFill>
              </a:rPr>
              <a:t>Δομητισμός</a:t>
            </a:r>
            <a:r>
              <a:rPr lang="el-GR" dirty="0">
                <a:solidFill>
                  <a:srgbClr val="00B0F0"/>
                </a:solidFill>
              </a:rPr>
              <a:t> και τεχνολογικές εφαρμογές στην εκπαίδευση</a:t>
            </a:r>
            <a:endParaRPr lang="en-US" dirty="0">
              <a:solidFill>
                <a:srgbClr val="00B0F0"/>
              </a:solidFill>
            </a:endParaRPr>
          </a:p>
        </p:txBody>
      </p:sp>
      <p:sp>
        <p:nvSpPr>
          <p:cNvPr id="14" name="Content Placeholder 13"/>
          <p:cNvSpPr>
            <a:spLocks noGrp="1"/>
          </p:cNvSpPr>
          <p:nvPr>
            <p:ph idx="1"/>
          </p:nvPr>
        </p:nvSpPr>
        <p:spPr>
          <a:xfrm>
            <a:off x="1522222" y="1529408"/>
            <a:ext cx="9828774" cy="5328592"/>
          </a:xfrm>
        </p:spPr>
        <p:txBody>
          <a:bodyPr>
            <a:normAutofit fontScale="85000" lnSpcReduction="10000"/>
          </a:bodyPr>
          <a:lstStyle/>
          <a:p>
            <a:pPr marL="0" indent="0">
              <a:buNone/>
            </a:pPr>
            <a:r>
              <a:rPr lang="el-GR" dirty="0"/>
              <a:t>Η Ε.Π. συγκεντρώνει τα </a:t>
            </a:r>
            <a:r>
              <a:rPr lang="el-GR" dirty="0" smtClean="0"/>
              <a:t>πλεονεκτήματα </a:t>
            </a:r>
            <a:r>
              <a:rPr lang="el-GR" dirty="0"/>
              <a:t>των πολυμέσων και </a:t>
            </a:r>
            <a:r>
              <a:rPr lang="el-GR" dirty="0" err="1"/>
              <a:t>υπερμέσων</a:t>
            </a:r>
            <a:r>
              <a:rPr lang="el-GR" dirty="0"/>
              <a:t>, </a:t>
            </a:r>
            <a:r>
              <a:rPr lang="el-GR" dirty="0" smtClean="0"/>
              <a:t>αλλά </a:t>
            </a:r>
            <a:r>
              <a:rPr lang="el-GR" dirty="0"/>
              <a:t>για το λόγο ότι χρησιμοποιεί μία διαφορετική τεχνολογία, προσθέτει </a:t>
            </a:r>
            <a:r>
              <a:rPr lang="el-GR" dirty="0" smtClean="0"/>
              <a:t>επιπλέον χαρακτηριστικά</a:t>
            </a:r>
            <a:r>
              <a:rPr lang="el-GR" dirty="0"/>
              <a:t>. </a:t>
            </a:r>
            <a:endParaRPr lang="el-GR" dirty="0" smtClean="0"/>
          </a:p>
          <a:p>
            <a:pPr marL="0" indent="0">
              <a:buNone/>
            </a:pPr>
            <a:r>
              <a:rPr lang="el-GR" dirty="0" smtClean="0"/>
              <a:t>Τα </a:t>
            </a:r>
            <a:r>
              <a:rPr lang="el-GR" dirty="0"/>
              <a:t>εικονικά περιβάλλοντα παρέχουν τη δυνατότητα στο χρήστη να:</a:t>
            </a:r>
          </a:p>
          <a:p>
            <a:r>
              <a:rPr lang="el-GR" dirty="0" smtClean="0"/>
              <a:t>Μεταχειρίζεται </a:t>
            </a:r>
            <a:r>
              <a:rPr lang="el-GR" dirty="0"/>
              <a:t>και να </a:t>
            </a:r>
            <a:r>
              <a:rPr lang="el-GR" dirty="0" err="1"/>
              <a:t>αλληλεπιδρά</a:t>
            </a:r>
            <a:r>
              <a:rPr lang="el-GR" dirty="0"/>
              <a:t> με αντικείμενα όπως και στο φυσικό κόσμο, αλλά και να μπορεί να αλλάζει τα σχετικά τους μεγέθη, να εφαρμόζει ή να ανατρέπει τους φυσικούς νόμους.</a:t>
            </a:r>
          </a:p>
          <a:p>
            <a:r>
              <a:rPr lang="el-GR" dirty="0" smtClean="0"/>
              <a:t>Ελέγχει </a:t>
            </a:r>
            <a:r>
              <a:rPr lang="el-GR" dirty="0"/>
              <a:t>το χρόνο. Μπορεί να μελετήσει μέσα σε λίγα λεπτά την εξέλιξη ενός φαινόμενου, το οποίο στην πραγματικότητα απαιτεί εκατοντάδες, χιλιάδες ή ακόμα και εκατομμύρια χρόνια για να ολοκληρωθεί, αλλά και το αντίστροφο, να μελετήσει δηλαδή ένα φαινόμενο που στην πραγματικότητα συμβαίνει σε απειροελάχιστο χρόνο.</a:t>
            </a:r>
          </a:p>
          <a:p>
            <a:r>
              <a:rPr lang="el-GR" dirty="0" smtClean="0"/>
              <a:t>Να </a:t>
            </a:r>
            <a:r>
              <a:rPr lang="el-GR" dirty="0"/>
              <a:t>δέχεται πληροφορίες που κάτω από άλλες συνθήκες δεν θα ήταν διαθέσιμες στις ανθρώπινες αισθήσεις.</a:t>
            </a:r>
          </a:p>
          <a:p>
            <a:r>
              <a:rPr lang="el-GR" dirty="0" smtClean="0"/>
              <a:t>Απεικονίζει </a:t>
            </a:r>
            <a:r>
              <a:rPr lang="el-GR" dirty="0"/>
              <a:t>και να μεταχειρίζεται αντικείμενα και γεγονότα που δεν έχουν φυσική μορφή, όπως οι μαθηματικές εξισώσεις.</a:t>
            </a:r>
          </a:p>
          <a:p>
            <a:r>
              <a:rPr lang="el-GR" dirty="0" err="1" smtClean="0"/>
              <a:t>Αλληλεπιδρά</a:t>
            </a:r>
            <a:r>
              <a:rPr lang="el-GR" dirty="0" smtClean="0"/>
              <a:t> </a:t>
            </a:r>
            <a:r>
              <a:rPr lang="el-GR" dirty="0"/>
              <a:t>με άλλους χρήστες, παρόντες στον εικονικό κόσμο. </a:t>
            </a:r>
          </a:p>
          <a:p>
            <a:pPr marL="0" indent="0">
              <a:buNone/>
            </a:pPr>
            <a:endParaRPr lang="en-US" dirty="0"/>
          </a:p>
        </p:txBody>
      </p:sp>
    </p:spTree>
    <p:extLst>
      <p:ext uri="{BB962C8B-B14F-4D97-AF65-F5344CB8AC3E}">
        <p14:creationId xmlns:p14="http://schemas.microsoft.com/office/powerpoint/2010/main" xmlns="" val="259490863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522222" y="1412776"/>
            <a:ext cx="9828774" cy="5328592"/>
          </a:xfrm>
        </p:spPr>
        <p:txBody>
          <a:bodyPr>
            <a:normAutofit fontScale="92500" lnSpcReduction="10000"/>
          </a:bodyPr>
          <a:lstStyle/>
          <a:p>
            <a:pPr marL="0" indent="0">
              <a:buNone/>
            </a:pPr>
            <a:r>
              <a:rPr lang="el-GR" dirty="0"/>
              <a:t>Η </a:t>
            </a:r>
            <a:r>
              <a:rPr lang="el-GR" dirty="0" err="1"/>
              <a:t>εμβύθιση</a:t>
            </a:r>
            <a:r>
              <a:rPr lang="el-GR" dirty="0"/>
              <a:t> του χρήστη στο εικονικό περιβάλλον, η αλληλεπίδραση, η απουσία περιβάλλοντος </a:t>
            </a:r>
            <a:r>
              <a:rPr lang="el-GR" dirty="0" err="1"/>
              <a:t>διεπαφής</a:t>
            </a:r>
            <a:r>
              <a:rPr lang="el-GR" dirty="0"/>
              <a:t> και κυρίως η μη-συμβολική επικοινωνία και οι εμπειρίες “πρώτου προσώπου”, είναι τα κλειδιά για τη συμβατότητα της Ε.Π. με τη θεωρία του </a:t>
            </a:r>
            <a:r>
              <a:rPr lang="el-GR" dirty="0" err="1"/>
              <a:t>δομητισμού</a:t>
            </a:r>
            <a:r>
              <a:rPr lang="el-GR" dirty="0"/>
              <a:t>. </a:t>
            </a:r>
          </a:p>
          <a:p>
            <a:pPr marL="0" indent="0">
              <a:buNone/>
            </a:pPr>
            <a:r>
              <a:rPr lang="el-GR" dirty="0"/>
              <a:t>Με την Ε.Π. είναι δυνατό να διδαχθούν κανόνες και αφηρημένες έννοιες χωρίς τη χρήση της γλώσσας και άλλων συμβόλων. Τα παιδιά κατανοούν διαισθητικά, χωρίς τη χρήση των συμβολικών αναπαραστάσεων του αντίστοιχου γνωστικού πεδίου, ακόμα και αφηρημένες έννοιες, έχοντας έτσι εμπειρίες σε πρωτογενές επίπεδο. </a:t>
            </a:r>
          </a:p>
          <a:p>
            <a:pPr marL="0" indent="0">
              <a:buNone/>
            </a:pPr>
            <a:r>
              <a:rPr lang="el-GR" dirty="0"/>
              <a:t>Η Ε.Π. δίνει εμπειρίες μέσω της “πραγματικής” χρήσης αντικειμένων. Έτσι απαιτεί αλληλεπίδραση και κατά συνέπεια ενθαρρύνεται η ενεργός συμμετοχή των παιδιών. </a:t>
            </a:r>
          </a:p>
          <a:p>
            <a:pPr marL="0" indent="0">
              <a:buNone/>
            </a:pPr>
            <a:r>
              <a:rPr lang="el-GR" dirty="0"/>
              <a:t>Αντικατοπτρίζοντας τον πραγματικό κόσμο, δίνεται η ευκαιρία στα παιδιά να μάθουν από τα ίδια τους τα λάθη χωρίς να υπάρχουν συνέπειες και χωρίς να κινδυνεύουν. Μάλιστα αυτό μπορεί να γίνει με τη μορφή παιχνιδιού, που ο ρόλος του τονίζεται και από το </a:t>
            </a:r>
            <a:r>
              <a:rPr lang="el-GR" dirty="0" err="1"/>
              <a:t>Vygotsky</a:t>
            </a:r>
            <a:r>
              <a:rPr lang="el-GR" dirty="0"/>
              <a:t> και από τον </a:t>
            </a:r>
            <a:r>
              <a:rPr lang="el-GR" dirty="0" err="1"/>
              <a:t>Piaget</a:t>
            </a:r>
            <a:r>
              <a:rPr lang="el-GR" dirty="0"/>
              <a:t> και από το </a:t>
            </a:r>
            <a:r>
              <a:rPr lang="el-GR" dirty="0" err="1"/>
              <a:t>Bruner</a:t>
            </a:r>
            <a:r>
              <a:rPr lang="el-GR" dirty="0"/>
              <a:t>. </a:t>
            </a:r>
          </a:p>
          <a:p>
            <a:pPr marL="0" indent="0">
              <a:buNone/>
            </a:pPr>
            <a:endParaRPr lang="en-US" dirty="0"/>
          </a:p>
        </p:txBody>
      </p:sp>
      <p:sp>
        <p:nvSpPr>
          <p:cNvPr id="5" name="Title 12"/>
          <p:cNvSpPr>
            <a:spLocks noGrp="1"/>
          </p:cNvSpPr>
          <p:nvPr>
            <p:ph type="title"/>
          </p:nvPr>
        </p:nvSpPr>
        <p:spPr>
          <a:xfrm>
            <a:off x="1522222" y="496888"/>
            <a:ext cx="9144001" cy="699864"/>
          </a:xfrm>
        </p:spPr>
        <p:txBody>
          <a:bodyPr>
            <a:normAutofit fontScale="90000"/>
          </a:bodyPr>
          <a:lstStyle/>
          <a:p>
            <a:r>
              <a:rPr lang="el-GR" dirty="0" err="1">
                <a:solidFill>
                  <a:srgbClr val="00B0F0"/>
                </a:solidFill>
              </a:rPr>
              <a:t>Δομητισμός</a:t>
            </a:r>
            <a:r>
              <a:rPr lang="el-GR" dirty="0">
                <a:solidFill>
                  <a:srgbClr val="00B0F0"/>
                </a:solidFill>
              </a:rPr>
              <a:t> και τεχνολογικές εφαρμογές στην εκπαίδευση</a:t>
            </a:r>
            <a:endParaRPr lang="en-US" dirty="0">
              <a:solidFill>
                <a:srgbClr val="00B0F0"/>
              </a:solidFill>
            </a:endParaRPr>
          </a:p>
        </p:txBody>
      </p:sp>
    </p:spTree>
    <p:extLst>
      <p:ext uri="{BB962C8B-B14F-4D97-AF65-F5344CB8AC3E}">
        <p14:creationId xmlns:p14="http://schemas.microsoft.com/office/powerpoint/2010/main" xmlns="" val="87032181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2"/>
          <p:cNvSpPr>
            <a:spLocks noGrp="1"/>
          </p:cNvSpPr>
          <p:nvPr>
            <p:ph type="title"/>
          </p:nvPr>
        </p:nvSpPr>
        <p:spPr>
          <a:xfrm>
            <a:off x="1522222" y="496888"/>
            <a:ext cx="9144001" cy="699864"/>
          </a:xfrm>
        </p:spPr>
        <p:txBody>
          <a:bodyPr>
            <a:normAutofit fontScale="90000"/>
          </a:bodyPr>
          <a:lstStyle/>
          <a:p>
            <a:r>
              <a:rPr lang="el-GR" dirty="0" err="1">
                <a:solidFill>
                  <a:srgbClr val="00B0F0"/>
                </a:solidFill>
              </a:rPr>
              <a:t>Δομητισμός</a:t>
            </a:r>
            <a:r>
              <a:rPr lang="el-GR" dirty="0">
                <a:solidFill>
                  <a:srgbClr val="00B0F0"/>
                </a:solidFill>
              </a:rPr>
              <a:t> και τεχνολογικές εφαρμογές στην εκπαίδευση</a:t>
            </a:r>
            <a:endParaRPr lang="en-US" dirty="0">
              <a:solidFill>
                <a:srgbClr val="00B0F0"/>
              </a:solidFill>
            </a:endParaRPr>
          </a:p>
        </p:txBody>
      </p:sp>
      <p:sp>
        <p:nvSpPr>
          <p:cNvPr id="4" name="Rectangle 3"/>
          <p:cNvSpPr/>
          <p:nvPr/>
        </p:nvSpPr>
        <p:spPr>
          <a:xfrm>
            <a:off x="1522222" y="1348800"/>
            <a:ext cx="10188814" cy="5509200"/>
          </a:xfrm>
          <a:prstGeom prst="rect">
            <a:avLst/>
          </a:prstGeom>
        </p:spPr>
        <p:txBody>
          <a:bodyPr wrap="square">
            <a:spAutoFit/>
          </a:bodyPr>
          <a:lstStyle/>
          <a:p>
            <a:r>
              <a:rPr lang="el-GR" sz="2200" dirty="0"/>
              <a:t>Η Ε.Π. παρέχει τη δυνατότητα προσαρμογής του διδακτικού υλικού στις ατομικές ανάγκες και το γνωστικό ύφος του κάθε μαθητή. Λύνεται με τον τρόπο αυτό το πρόβλημα του πόση προηγούμενη γνώση χρειάζεται ο μαθητής ώστε να ανταπεξέλθει στις απαιτήσεις ενός </a:t>
            </a:r>
            <a:r>
              <a:rPr lang="el-GR" sz="2200" dirty="0" err="1"/>
              <a:t>δομητιστικού</a:t>
            </a:r>
            <a:r>
              <a:rPr lang="el-GR" sz="2200" dirty="0"/>
              <a:t> διδακτικού περιβάλλοντος. </a:t>
            </a:r>
          </a:p>
          <a:p>
            <a:endParaRPr lang="el-GR" sz="2200" dirty="0"/>
          </a:p>
          <a:p>
            <a:r>
              <a:rPr lang="el-GR" sz="2200" dirty="0"/>
              <a:t>Στις περισσότερες εφαρμογές, το πρόβλημα είναι η ανάπτυξη δεξιοτήτων που ευνοούν τη συνεργασία, όπως η αίσθηση της ατομικής ευθύνης μέσα στην ομάδα, το ομαδικό πνεύμα, η ανάληψη πρωτοβουλιών και ευθυνών. Συνεπώς χρειάζεται αρκετή προσοχή στο σχεδιασμό και την υλοποίηση πρακτικών συνεργατικής μάθησης, ειδικά σε περιβάλλοντα Ε.Π. </a:t>
            </a:r>
          </a:p>
          <a:p>
            <a:endParaRPr lang="el-GR" sz="2200" dirty="0"/>
          </a:p>
          <a:p>
            <a:r>
              <a:rPr lang="el-GR" sz="2200" dirty="0"/>
              <a:t>Είναι όμως γεγονός, ότι ένα εκπαιδευτικό περιβάλλον Ε.Π. υποστηρίζει την ομαδική εργασία με πληρέστερο τρόπο απ’ ότι τα </a:t>
            </a:r>
            <a:r>
              <a:rPr lang="el-GR" sz="2200" dirty="0" err="1"/>
              <a:t>υπερμέσα</a:t>
            </a:r>
            <a:r>
              <a:rPr lang="el-GR" sz="2200" dirty="0"/>
              <a:t> και τα πολυμέσα. Μέσω δικτυακής σύνδεσης μπορούν να συνυπάρχουν πολλοί χρήστες στον ίδιο εικονικό κόσμο, να έχουν τα ίδια οπτικοακουστικά ερεθίσματα, να μοιράζονται τον έλεγχο της ροής των πραγμάτων και παράλληλα να επικοινωνούν και να συζητούν μεταξύ τους. </a:t>
            </a:r>
          </a:p>
        </p:txBody>
      </p:sp>
    </p:spTree>
    <p:extLst>
      <p:ext uri="{BB962C8B-B14F-4D97-AF65-F5344CB8AC3E}">
        <p14:creationId xmlns:p14="http://schemas.microsoft.com/office/powerpoint/2010/main" xmlns="" val="405378694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522222" y="1412776"/>
            <a:ext cx="9828774" cy="5328592"/>
          </a:xfrm>
        </p:spPr>
        <p:txBody>
          <a:bodyPr>
            <a:normAutofit lnSpcReduction="10000"/>
          </a:bodyPr>
          <a:lstStyle/>
          <a:p>
            <a:pPr marL="0" indent="0">
              <a:buNone/>
            </a:pPr>
            <a:r>
              <a:rPr lang="el-GR" dirty="0"/>
              <a:t>Τα κίνητρα για μάθηση παίζουν σημαντικό ρόλο στην εκπαιδευτική διαδικασία και πρέπει να λαμβάνονται υπόψη στο σχεδιασμό ενός εκπαιδευτικού περιβάλλοντος. Στα κίνητρα για μάθηση το ενδιαφέρον εστιάζεται πλέον όχι στον αν το παιδί μπορεί να μάθει, αλλά στο τι κάνει το παιδί να θέλει να μάθει. </a:t>
            </a:r>
          </a:p>
          <a:p>
            <a:pPr marL="0" indent="0">
              <a:buNone/>
            </a:pPr>
            <a:endParaRPr lang="el-GR" dirty="0"/>
          </a:p>
          <a:p>
            <a:pPr marL="0" indent="0">
              <a:buNone/>
            </a:pPr>
            <a:r>
              <a:rPr lang="el-GR" dirty="0"/>
              <a:t>Τα κίνητρα για μάθηση εξαρτώνται σε μεγάλο βαθμό από το ενδιαφέρον και οι περισσότεροι άνθρωποι βρίσκουν την Ε.Π. μία εξαιρετικά ενδιαφέρουσα εμπειρία. </a:t>
            </a:r>
          </a:p>
          <a:p>
            <a:pPr marL="0" indent="0">
              <a:buNone/>
            </a:pPr>
            <a:endParaRPr lang="el-GR" dirty="0"/>
          </a:p>
          <a:p>
            <a:pPr marL="0" indent="0">
              <a:buNone/>
            </a:pPr>
            <a:r>
              <a:rPr lang="el-GR" dirty="0"/>
              <a:t>Τέλος, όσον αφορά το θέμα της αξιολόγησης, η Ε.Π. έχει τις δυνατότητες ενός πολύ ισχυρού εργαλείου αξιολόγησης και ελέγχου της επίδοσης του κάθε μαθητή, γιατί επιτρέπει την καταγραφή κάθε συνεδρίας σε ένα εικονικό περιβάλλον. </a:t>
            </a:r>
          </a:p>
          <a:p>
            <a:pPr marL="0" indent="0">
              <a:buNone/>
            </a:pPr>
            <a:endParaRPr lang="en-US" dirty="0"/>
          </a:p>
        </p:txBody>
      </p:sp>
      <p:sp>
        <p:nvSpPr>
          <p:cNvPr id="5" name="Title 12"/>
          <p:cNvSpPr>
            <a:spLocks noGrp="1"/>
          </p:cNvSpPr>
          <p:nvPr>
            <p:ph type="title"/>
          </p:nvPr>
        </p:nvSpPr>
        <p:spPr>
          <a:xfrm>
            <a:off x="1522222" y="496888"/>
            <a:ext cx="9144001" cy="699864"/>
          </a:xfrm>
        </p:spPr>
        <p:txBody>
          <a:bodyPr>
            <a:normAutofit fontScale="90000"/>
          </a:bodyPr>
          <a:lstStyle/>
          <a:p>
            <a:r>
              <a:rPr lang="el-GR" dirty="0" err="1">
                <a:solidFill>
                  <a:srgbClr val="00B0F0"/>
                </a:solidFill>
              </a:rPr>
              <a:t>Δομητισμός</a:t>
            </a:r>
            <a:r>
              <a:rPr lang="el-GR" dirty="0">
                <a:solidFill>
                  <a:srgbClr val="00B0F0"/>
                </a:solidFill>
              </a:rPr>
              <a:t> και τεχνολογικές εφαρμογές στην εκπαίδευση</a:t>
            </a:r>
            <a:endParaRPr lang="en-US" dirty="0">
              <a:solidFill>
                <a:srgbClr val="00B0F0"/>
              </a:solidFill>
            </a:endParaRPr>
          </a:p>
        </p:txBody>
      </p:sp>
    </p:spTree>
    <p:extLst>
      <p:ext uri="{BB962C8B-B14F-4D97-AF65-F5344CB8AC3E}">
        <p14:creationId xmlns:p14="http://schemas.microsoft.com/office/powerpoint/2010/main" xmlns="" val="37414935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98501" y="846820"/>
            <a:ext cx="9144001" cy="699864"/>
          </a:xfrm>
        </p:spPr>
        <p:txBody>
          <a:bodyPr>
            <a:normAutofit fontScale="90000"/>
          </a:bodyPr>
          <a:lstStyle/>
          <a:p>
            <a:r>
              <a:rPr lang="el-GR" dirty="0">
                <a:solidFill>
                  <a:srgbClr val="00B0F0"/>
                </a:solidFill>
              </a:rPr>
              <a:t>Συνοπτική αποτύπωση των βασικών προβλημάτων που απασχόλησαν τις ερευνητικές προσπάθειες και των συμπερασμάτων τους</a:t>
            </a:r>
          </a:p>
        </p:txBody>
      </p:sp>
      <p:sp>
        <p:nvSpPr>
          <p:cNvPr id="3" name="Rectangle 2"/>
          <p:cNvSpPr/>
          <p:nvPr/>
        </p:nvSpPr>
        <p:spPr>
          <a:xfrm>
            <a:off x="1508610" y="1772816"/>
            <a:ext cx="9636471" cy="4524315"/>
          </a:xfrm>
          <a:prstGeom prst="rect">
            <a:avLst/>
          </a:prstGeom>
        </p:spPr>
        <p:txBody>
          <a:bodyPr wrap="square">
            <a:spAutoFit/>
          </a:bodyPr>
          <a:lstStyle/>
          <a:p>
            <a:r>
              <a:rPr lang="el-GR" dirty="0"/>
              <a:t>Η μάθηση σε εικονικό περιβάλλον παρέχει κάτι πολύτιμο που δεν μπορεί να αποκτηθεί με άλλο τρόπο: Οι μελέτες κατέληξαν στο συμπέρασμα ότι κάποιας μορφής μάθηση λαμβάνει χώρα όταν οι μαθητές χρησιμοποιούν την Ε.Π. για την επίτευξη συγκεκριμένων διδακτικών στόχων. </a:t>
            </a:r>
          </a:p>
          <a:p>
            <a:endParaRPr lang="el-GR" dirty="0"/>
          </a:p>
          <a:p>
            <a:r>
              <a:rPr lang="el-GR" dirty="0"/>
              <a:t>Προκατασκευασμένα εικονικά περιβάλλοντα και συμβατικές διδακτικές πρακτικές: Οι ερευνητές δεν προσδιόρισαν τα ιδιαίτερα εκείνα χαρακτηριστικά που κάνουν ένα περιβάλλον Ε.Π. αποτελεσματικό σε μικρό ή μεγάλο βαθμό, σε σχέση με την παραδοσιακή διδασκαλία. </a:t>
            </a:r>
          </a:p>
          <a:p>
            <a:endParaRPr lang="el-GR" dirty="0"/>
          </a:p>
          <a:p>
            <a:r>
              <a:rPr lang="el-GR" dirty="0"/>
              <a:t>Εικονικά περιβάλλοντα κατασκευασμένα από τους μαθητές και παραδοσιακή διδασκαλία: Τα αποτελέσματα των ερευνών δίνουν μεικτή εικόνα και δεν είναι συγκρίσιμα μεταξύ τους, λόγω των διαφορετικών προσεγγίσεων που επιχειρούν. </a:t>
            </a:r>
          </a:p>
          <a:p>
            <a:endParaRPr lang="el-GR" dirty="0"/>
          </a:p>
          <a:p>
            <a:r>
              <a:rPr lang="el-GR" dirty="0"/>
              <a:t>Σύγκριση της αποτελεσματικότητας της Ε.Π. πλήρους </a:t>
            </a:r>
            <a:r>
              <a:rPr lang="el-GR" dirty="0" err="1"/>
              <a:t>εμβύθισης</a:t>
            </a:r>
            <a:r>
              <a:rPr lang="el-GR" dirty="0"/>
              <a:t> και της επιτραπέζιας Ε.Π.: Οι ερευνητικές ομάδες χρησιμοποίησαν τις ίδιες ή παραπλήσιες εφαρμογές σε πλήρη και σε μη-πλήρη </a:t>
            </a:r>
            <a:r>
              <a:rPr lang="el-GR" dirty="0" err="1"/>
              <a:t>εμβύθιση</a:t>
            </a:r>
            <a:r>
              <a:rPr lang="el-GR" dirty="0"/>
              <a:t>. Υπάρχουν αμφίβολα αποτελέσματα. Το μόνο βέβαιο είναι ότι οι μαθητές έδειξαν περισσότερο ενδιαφέρον για μάθηση στο περιβάλλον πλήρους </a:t>
            </a:r>
            <a:r>
              <a:rPr lang="el-GR" dirty="0" err="1"/>
              <a:t>εμβύθισης</a:t>
            </a:r>
            <a:r>
              <a:rPr lang="el-GR" dirty="0"/>
              <a:t>. </a:t>
            </a:r>
          </a:p>
        </p:txBody>
      </p:sp>
    </p:spTree>
    <p:extLst>
      <p:ext uri="{BB962C8B-B14F-4D97-AF65-F5344CB8AC3E}">
        <p14:creationId xmlns:p14="http://schemas.microsoft.com/office/powerpoint/2010/main" xmlns="" val="37618762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2"/>
          <p:cNvSpPr>
            <a:spLocks noGrp="1"/>
          </p:cNvSpPr>
          <p:nvPr>
            <p:ph type="title"/>
          </p:nvPr>
        </p:nvSpPr>
        <p:spPr>
          <a:xfrm>
            <a:off x="1498501" y="846820"/>
            <a:ext cx="9144001" cy="699864"/>
          </a:xfrm>
        </p:spPr>
        <p:txBody>
          <a:bodyPr>
            <a:normAutofit fontScale="90000"/>
          </a:bodyPr>
          <a:lstStyle/>
          <a:p>
            <a:r>
              <a:rPr lang="el-GR" dirty="0">
                <a:solidFill>
                  <a:srgbClr val="00B0F0"/>
                </a:solidFill>
              </a:rPr>
              <a:t>Συνοπτική αποτύπωση των βασικών προβλημάτων που απασχόλησαν τις ερευνητικές προσπάθειες και των συμπερασμάτων τους</a:t>
            </a:r>
          </a:p>
        </p:txBody>
      </p:sp>
      <p:sp>
        <p:nvSpPr>
          <p:cNvPr id="4" name="Rectangle 3"/>
          <p:cNvSpPr/>
          <p:nvPr/>
        </p:nvSpPr>
        <p:spPr>
          <a:xfrm>
            <a:off x="1576301" y="1521259"/>
            <a:ext cx="8988399" cy="5355312"/>
          </a:xfrm>
          <a:prstGeom prst="rect">
            <a:avLst/>
          </a:prstGeom>
        </p:spPr>
        <p:txBody>
          <a:bodyPr wrap="square">
            <a:spAutoFit/>
          </a:bodyPr>
          <a:lstStyle/>
          <a:p>
            <a:r>
              <a:rPr lang="el-GR" dirty="0"/>
              <a:t>Ε.Π., συνεργατική μάθηση και η αποτελεσματικότητα αυτής: Ορισμένοι ερευνητές υποστηρίζουν ότι συνεργατική μάθηση επιτυγχάνεται όταν δύο ή περισσότεροι μαθητές εργάζονται μαζί σε προκατασκευασμένα εικονικά περιβάλλοντα που προορίζονται για ένα χρήστη. Δεν υπάρχουν όμως αναφορές για το πόσο αποτελεσματικό είναι στην πράξη κάτι τέτοιο.</a:t>
            </a:r>
          </a:p>
          <a:p>
            <a:endParaRPr lang="el-GR" dirty="0"/>
          </a:p>
          <a:p>
            <a:r>
              <a:rPr lang="el-GR" dirty="0"/>
              <a:t>Εκπαιδευτικοί σκοποί όπου πρέπει ή δεν πρέπει να χρησιμοποιείται η Ε.Π.: Είναι εύκολο να ειπωθεί ότι η Ε.Π. είναι κατάλληλη για εκείνες τις καταστάσεις όπου ο μαθητής μπορεί να καθοδηγηθεί στη δόμηση της γνώσης και σε γνωστικά αντικείμενα που είναι από τη φύση τους πλούσια σε οπτικοακουστικό υλικό. Τέτοιες δηλώσεις όμως δεν προσφέρουν απάντηση στο ποια συγκεκριμένα χαρακτηριστικά της Ε.Π. είναι κατάλληλα σε συγκεκριμένα γνωστικά αντικείμενα.</a:t>
            </a:r>
          </a:p>
          <a:p>
            <a:endParaRPr lang="el-GR" dirty="0"/>
          </a:p>
          <a:p>
            <a:r>
              <a:rPr lang="el-GR" dirty="0"/>
              <a:t>Χαρακτηριστικά των μαθητών που επιτρέπουν τον προσδιορισμό του πότε είναι κατάλληλη εκπαίδευση που στηρίζεται στην Ε.Π.: Τα αποτελέσματα δύο ερευνών δείχνουν σχέση φύλου και επίδοσης σε περιβάλλον Ε.Π. Δεν υπάρχουν επαρκή στοιχεία που να τεκμηριώνουν την άποψη ότι η Ε.Π. είναι καταλληλότερη σε “οπτικούς” χαρακτήρες. Επίσης φαίνεται ότι μεγαλύτερη επίδραση υπάρχει σε μαθητές που έχουν μικρή επαφή με την τεχνολογία</a:t>
            </a:r>
            <a:endParaRPr lang="en-US" dirty="0"/>
          </a:p>
        </p:txBody>
      </p:sp>
    </p:spTree>
    <p:extLst>
      <p:ext uri="{BB962C8B-B14F-4D97-AF65-F5344CB8AC3E}">
        <p14:creationId xmlns:p14="http://schemas.microsoft.com/office/powerpoint/2010/main" xmlns="" val="145671180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2"/>
          <p:cNvSpPr>
            <a:spLocks noGrp="1"/>
          </p:cNvSpPr>
          <p:nvPr>
            <p:ph type="title"/>
          </p:nvPr>
        </p:nvSpPr>
        <p:spPr>
          <a:xfrm>
            <a:off x="1498501" y="846820"/>
            <a:ext cx="9144001" cy="699864"/>
          </a:xfrm>
        </p:spPr>
        <p:txBody>
          <a:bodyPr>
            <a:normAutofit fontScale="90000"/>
          </a:bodyPr>
          <a:lstStyle/>
          <a:p>
            <a:r>
              <a:rPr lang="el-GR" dirty="0">
                <a:solidFill>
                  <a:srgbClr val="00B0F0"/>
                </a:solidFill>
              </a:rPr>
              <a:t>Συνοπτική αποτύπωση των βασικών προβλημάτων που απασχόλησαν τις ερευνητικές προσπάθειες και των συμπερασμάτων τους</a:t>
            </a:r>
          </a:p>
        </p:txBody>
      </p:sp>
      <p:sp>
        <p:nvSpPr>
          <p:cNvPr id="3" name="Rectangle 2"/>
          <p:cNvSpPr/>
          <p:nvPr/>
        </p:nvSpPr>
        <p:spPr>
          <a:xfrm>
            <a:off x="1498501" y="1988840"/>
            <a:ext cx="8916390" cy="3970318"/>
          </a:xfrm>
          <a:prstGeom prst="rect">
            <a:avLst/>
          </a:prstGeom>
        </p:spPr>
        <p:txBody>
          <a:bodyPr wrap="square">
            <a:spAutoFit/>
          </a:bodyPr>
          <a:lstStyle/>
          <a:p>
            <a:r>
              <a:rPr lang="el-GR" dirty="0"/>
              <a:t>Η ευχρηστία του εικονικού περιβάλλοντος: Η πλοήγηση σε ένα εικονικό περιβάλλον είναι θεμελιώδες ζήτημα και ταυτόχρονα η μεγαλύτερη δυσκολία που συναντούν οι μαθητές. Για ένα περιβάλλον μη-</a:t>
            </a:r>
            <a:r>
              <a:rPr lang="el-GR" dirty="0" err="1"/>
              <a:t>εμβύθισης</a:t>
            </a:r>
            <a:r>
              <a:rPr lang="el-GR" dirty="0"/>
              <a:t> λίγα μπορούν να γίνουν, ενώ αντίθετα υπάρχουν μεγάλα περιθώρια βελτίωσης για τις περιφερειακές συσκευές που χρησιμοποιούνται σε περιβάλλον πλήρους </a:t>
            </a:r>
            <a:r>
              <a:rPr lang="el-GR" dirty="0" err="1"/>
              <a:t>εμβύθισης</a:t>
            </a:r>
            <a:r>
              <a:rPr lang="el-GR" dirty="0"/>
              <a:t>. </a:t>
            </a:r>
          </a:p>
          <a:p>
            <a:endParaRPr lang="el-GR" dirty="0"/>
          </a:p>
          <a:p>
            <a:r>
              <a:rPr lang="el-GR" dirty="0"/>
              <a:t>Ε.Π. και ο ρόλος του δασκάλου: Τα ερευνητικά δεδομένα παρουσιάζουν αλλαγή στο ρόλο του δασκάλου. Μετατρέπεται από το άτομο με όλες τις απαντήσεις, σε υποστηρικτή της προσπάθειας των μαθητών στην εξερεύνηση των εικονικών κόσμων και στην οικοδόμηση των γνώσεων που αποκτούν από αυτή την εξερεύνηση. Όμως, το πώς οι δάσκαλοι πρέπει να προετοιμαστούν για το νέο αυτό ρόλο και τι εφόδια τους είναι απαραίτητα, χρειάζεται περισσότερη έρευνα. Επίσης οι δάσκαλοι θεωρούν ότι μπορεί να υπάρξει πρόβλημα στη διαχείριση του μαθήματος και στον τρόπο που μπορούν να αξιολογήσουν την πορεία των μαθητών σε ένα περιβάλλον Ε.Π. </a:t>
            </a:r>
          </a:p>
        </p:txBody>
      </p:sp>
    </p:spTree>
    <p:extLst>
      <p:ext uri="{BB962C8B-B14F-4D97-AF65-F5344CB8AC3E}">
        <p14:creationId xmlns:p14="http://schemas.microsoft.com/office/powerpoint/2010/main" xmlns="" val="251744393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609441" y="1340770"/>
            <a:ext cx="10969943" cy="4525963"/>
          </a:xfrm>
        </p:spPr>
        <p:txBody>
          <a:bodyPr>
            <a:normAutofit/>
          </a:bodyPr>
          <a:lstStyle/>
          <a:p>
            <a:r>
              <a:rPr lang="el-GR" sz="2400" dirty="0" smtClean="0"/>
              <a:t>Το παρόν εκπαιδευτικό υλικό έχει αναπτυχθεί στα πλαίσια του εκπαιδευτικού έργου του διδάσκοντα.</a:t>
            </a:r>
            <a:endParaRPr lang="en-US" sz="2400" dirty="0" smtClean="0"/>
          </a:p>
          <a:p>
            <a:r>
              <a:rPr lang="el-GR" sz="2400" dirty="0" smtClean="0"/>
              <a:t>Το έργο «</a:t>
            </a:r>
            <a:r>
              <a:rPr lang="el-GR" sz="2400" b="1" dirty="0" smtClean="0"/>
              <a:t>Ανοικτά Ακαδημαϊκά Μαθήματα στο </a:t>
            </a:r>
            <a:r>
              <a:rPr lang="el-GR" sz="2400" b="1" smtClean="0"/>
              <a:t>Πανεπιστήμιο Αιγαίου</a:t>
            </a:r>
            <a:r>
              <a:rPr lang="el-GR" sz="2400" smtClean="0"/>
              <a:t>» </a:t>
            </a:r>
            <a:r>
              <a:rPr lang="el-GR" sz="2400" dirty="0" smtClean="0"/>
              <a:t>έχει χρηματοδοτήσει μόνο τη αναδιαμόρφωση του εκπαιδευτικού υλικού. </a:t>
            </a:r>
          </a:p>
          <a:p>
            <a:r>
              <a:rPr lang="el-GR" sz="24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sp>
        <p:nvSpPr>
          <p:cNvPr id="6" name="Θέση αριθμού διαφάνειας 5"/>
          <p:cNvSpPr>
            <a:spLocks noGrp="1"/>
          </p:cNvSpPr>
          <p:nvPr>
            <p:ph type="sldNum" sz="quarter" idx="12"/>
          </p:nvPr>
        </p:nvSpPr>
        <p:spPr/>
        <p:txBody>
          <a:bodyPr/>
          <a:lstStyle/>
          <a:p>
            <a:fld id="{53C4726A-630D-4CB4-B088-BAB00F4188E9}" type="slidenum">
              <a:rPr lang="el-GR" smtClean="0"/>
              <a:pPr/>
              <a:t>3</a:t>
            </a:fld>
            <a:endParaRPr lang="el-GR" dirty="0"/>
          </a:p>
        </p:txBody>
      </p:sp>
      <p:pic>
        <p:nvPicPr>
          <p:cNvPr id="5" name="Picture 3" descr="Λογότυπο Επιχειρησιακού Προγράμματος Εκπαίδευση και Δια βίου Μάθηση"/>
          <p:cNvPicPr>
            <a:picLocks noChangeAspect="1" noChangeArrowheads="1"/>
          </p:cNvPicPr>
          <p:nvPr/>
        </p:nvPicPr>
        <p:blipFill>
          <a:blip r:embed="rId3" cstate="print"/>
          <a:srcRect/>
          <a:stretch>
            <a:fillRect/>
          </a:stretch>
        </p:blipFill>
        <p:spPr bwMode="auto">
          <a:xfrm>
            <a:off x="1775953" y="5055064"/>
            <a:ext cx="8637814" cy="1542288"/>
          </a:xfrm>
          <a:prstGeom prst="rect">
            <a:avLst/>
          </a:prstGeom>
          <a:noFill/>
        </p:spPr>
      </p:pic>
    </p:spTree>
    <p:extLst>
      <p:ext uri="{BB962C8B-B14F-4D97-AF65-F5344CB8AC3E}">
        <p14:creationId xmlns="" xmlns:p14="http://schemas.microsoft.com/office/powerpoint/2010/main" val="2262486911"/>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2"/>
          <p:cNvSpPr>
            <a:spLocks noGrp="1"/>
          </p:cNvSpPr>
          <p:nvPr>
            <p:ph type="title"/>
          </p:nvPr>
        </p:nvSpPr>
        <p:spPr>
          <a:xfrm>
            <a:off x="1498501" y="846820"/>
            <a:ext cx="9144001" cy="699864"/>
          </a:xfrm>
        </p:spPr>
        <p:txBody>
          <a:bodyPr>
            <a:normAutofit fontScale="90000"/>
          </a:bodyPr>
          <a:lstStyle/>
          <a:p>
            <a:r>
              <a:rPr lang="el-GR" dirty="0">
                <a:solidFill>
                  <a:srgbClr val="00B0F0"/>
                </a:solidFill>
              </a:rPr>
              <a:t>Συνοπτική αποτύπωση των βασικών προβλημάτων που απασχόλησαν τις ερευνητικές προσπάθειες και των συμπερασμάτων τους</a:t>
            </a:r>
          </a:p>
        </p:txBody>
      </p:sp>
      <p:sp>
        <p:nvSpPr>
          <p:cNvPr id="3" name="Rectangle 2"/>
          <p:cNvSpPr/>
          <p:nvPr/>
        </p:nvSpPr>
        <p:spPr>
          <a:xfrm>
            <a:off x="1498500" y="1772816"/>
            <a:ext cx="9144001" cy="3693319"/>
          </a:xfrm>
          <a:prstGeom prst="rect">
            <a:avLst/>
          </a:prstGeom>
        </p:spPr>
        <p:txBody>
          <a:bodyPr wrap="square">
            <a:spAutoFit/>
          </a:bodyPr>
          <a:lstStyle/>
          <a:p>
            <a:r>
              <a:rPr lang="el-GR" dirty="0"/>
              <a:t>Βαθμός αποδοχής από δασκάλους και μαθητές της Ε.Π.: Δεδομένα από χιλιάδες μαθητές που συμμετείχαν σε ερευνητικά προγράμματα, κάνοντας χρήση όλων των μορφών της Ε.Π., δείχνουν υψηλό βαθμό αποδοχής. Οι μαθητές βρήκαν ιδιαίτερα διασκεδαστική την εργασία σε περιβάλλοντα Ε.Π. και τα δεδομένα συνηγορούν στο ότι υπάρχει μεγάλη αλλαγή στα κίνητρα για μάθηση. Δεν υπάρχουν όμως δεδομένα για τη διάρκεια της αποδοχής και αν εξακολουθεί να υπάρχει στην περίπτωση που η Ε.Π. γίνει καθημερινή πρακτική. Από την πλευρά τους οι δάσκαλοι δηλώνουν στη μεγάλη τους πλειοψηφία ότι θα χρησιμοποιούσαν και πάλι τη συγκεκριμένη τεχνολογία, αν ήταν οικονομικά προσιτή, διαθέσιμη και πιο εύκολη στη χρήση από τους ίδιους και από τους μαθητές. </a:t>
            </a:r>
          </a:p>
          <a:p>
            <a:endParaRPr lang="el-GR" dirty="0"/>
          </a:p>
          <a:p>
            <a:r>
              <a:rPr lang="el-GR" dirty="0"/>
              <a:t>Σχέση κόστους-οφέλους: Οι ερευνητικές ομάδες σπάνια δίνουν το κόστος των εφαρμογών που ανέπτυξαν, με αποτέλεσμα τα όποια παιδαγωγικά οφέλη να μην είναι δυνατό να συγκριθούν με το κόστος ανάπτυξης των εφαρμογών.    </a:t>
            </a:r>
          </a:p>
        </p:txBody>
      </p:sp>
    </p:spTree>
    <p:extLst>
      <p:ext uri="{BB962C8B-B14F-4D97-AF65-F5344CB8AC3E}">
        <p14:creationId xmlns:p14="http://schemas.microsoft.com/office/powerpoint/2010/main" xmlns="" val="406360567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smtClean="0">
                <a:solidFill>
                  <a:srgbClr val="00B0F0"/>
                </a:solidFill>
              </a:rPr>
              <a:t>Εικονική Πραγματικότητα και διδασκαλία</a:t>
            </a:r>
            <a:endParaRPr lang="en-US" dirty="0">
              <a:solidFill>
                <a:srgbClr val="00B0F0"/>
              </a:solidFill>
            </a:endParaRPr>
          </a:p>
        </p:txBody>
      </p:sp>
      <p:sp>
        <p:nvSpPr>
          <p:cNvPr id="14" name="Content Placeholder 13"/>
          <p:cNvSpPr>
            <a:spLocks noGrp="1"/>
          </p:cNvSpPr>
          <p:nvPr>
            <p:ph idx="1"/>
          </p:nvPr>
        </p:nvSpPr>
        <p:spPr>
          <a:xfrm>
            <a:off x="1522222" y="1196752"/>
            <a:ext cx="9828774" cy="5328592"/>
          </a:xfrm>
        </p:spPr>
        <p:txBody>
          <a:bodyPr>
            <a:normAutofit fontScale="92500" lnSpcReduction="10000"/>
          </a:bodyPr>
          <a:lstStyle/>
          <a:p>
            <a:pPr marL="0" indent="0">
              <a:buNone/>
            </a:pPr>
            <a:r>
              <a:rPr lang="el-GR" dirty="0"/>
              <a:t>Μπορεί να χρησιμοποιηθεί η Ε.Π. όταν:</a:t>
            </a:r>
          </a:p>
          <a:p>
            <a:pPr marL="457200" indent="-457200">
              <a:buFont typeface="+mj-lt"/>
              <a:buAutoNum type="arabicPeriod"/>
            </a:pPr>
            <a:r>
              <a:rPr lang="el-GR" dirty="0"/>
              <a:t>Η διδασκαλία και η εξάσκηση στο πραγματικό περιβάλλον είναι επικίνδυνη ή καταστροφική, όταν για παράδειγμα το παιδί ή ο εκπαιδευτής μπορεί να τραυματιστούν. </a:t>
            </a:r>
          </a:p>
          <a:p>
            <a:pPr marL="457200" indent="-457200">
              <a:buFont typeface="+mj-lt"/>
              <a:buAutoNum type="arabicPeriod"/>
            </a:pPr>
            <a:r>
              <a:rPr lang="el-GR" dirty="0"/>
              <a:t>Όταν η διδασκαλία είναι αδύνατη με άλλο τρόπο ή το περιβάλλον δεν υπάρχει στην πραγματικότητα. </a:t>
            </a:r>
          </a:p>
          <a:p>
            <a:pPr marL="457200" indent="-457200">
              <a:buFont typeface="+mj-lt"/>
              <a:buAutoNum type="arabicPeriod"/>
            </a:pPr>
            <a:r>
              <a:rPr lang="el-GR" dirty="0"/>
              <a:t>Όταν υπάρχουν θέματα αυξημένου κόστους στις άλλες μορφές διδασκαλίας/εξάσκησης. </a:t>
            </a:r>
          </a:p>
          <a:p>
            <a:pPr marL="457200" indent="-457200">
              <a:buFont typeface="+mj-lt"/>
              <a:buAutoNum type="arabicPeriod"/>
            </a:pPr>
            <a:r>
              <a:rPr lang="el-GR" dirty="0"/>
              <a:t>Η αλληλεπίδραση με το εικονικό περιβάλλον παρέχει κίνητρα μάθησης ίδια ή περισσότερα από τον πραγματικό και κάνει τη διδασκαλία διασκεδαστική. </a:t>
            </a:r>
          </a:p>
          <a:p>
            <a:pPr marL="457200" indent="-457200">
              <a:buFont typeface="+mj-lt"/>
              <a:buAutoNum type="arabicPeriod"/>
            </a:pPr>
            <a:r>
              <a:rPr lang="el-GR" dirty="0"/>
              <a:t>Η ομαδική εργασία είναι απαραίτητη. </a:t>
            </a:r>
          </a:p>
          <a:p>
            <a:pPr marL="457200" indent="-457200">
              <a:buFont typeface="+mj-lt"/>
              <a:buAutoNum type="arabicPeriod"/>
            </a:pPr>
            <a:r>
              <a:rPr lang="el-GR" dirty="0"/>
              <a:t>Η εξάσκηση χρειάζεται να προσομοιάζει όσο το δυνατόν περισσότερο με τις πραγματικές καταστάσεις και συνθήκες. </a:t>
            </a:r>
          </a:p>
          <a:p>
            <a:pPr marL="0" indent="0">
              <a:buNone/>
            </a:pPr>
            <a:endParaRPr lang="en-US" dirty="0"/>
          </a:p>
        </p:txBody>
      </p:sp>
    </p:spTree>
    <p:extLst>
      <p:ext uri="{BB962C8B-B14F-4D97-AF65-F5344CB8AC3E}">
        <p14:creationId xmlns:p14="http://schemas.microsoft.com/office/powerpoint/2010/main" xmlns="" val="30171998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a:solidFill>
                  <a:srgbClr val="00B0F0"/>
                </a:solidFill>
              </a:rPr>
              <a:t>Εικονική Πραγματικότητα και διδασκαλία</a:t>
            </a:r>
            <a:endParaRPr lang="en-US" dirty="0">
              <a:solidFill>
                <a:srgbClr val="00B0F0"/>
              </a:solidFill>
            </a:endParaRPr>
          </a:p>
        </p:txBody>
      </p:sp>
      <p:sp>
        <p:nvSpPr>
          <p:cNvPr id="14" name="Content Placeholder 13"/>
          <p:cNvSpPr>
            <a:spLocks noGrp="1"/>
          </p:cNvSpPr>
          <p:nvPr>
            <p:ph idx="1"/>
          </p:nvPr>
        </p:nvSpPr>
        <p:spPr>
          <a:xfrm>
            <a:off x="1522222" y="1196752"/>
            <a:ext cx="9828774" cy="5328592"/>
          </a:xfrm>
        </p:spPr>
        <p:txBody>
          <a:bodyPr>
            <a:normAutofit/>
          </a:bodyPr>
          <a:lstStyle/>
          <a:p>
            <a:pPr marL="0" indent="0">
              <a:buNone/>
            </a:pPr>
            <a:r>
              <a:rPr lang="el-GR" dirty="0"/>
              <a:t>Δεν μπορεί να χρησιμοποιηθεί η Ε.Π. όταν:</a:t>
            </a:r>
          </a:p>
          <a:p>
            <a:pPr marL="457200" indent="-457200">
              <a:buFont typeface="+mj-lt"/>
              <a:buAutoNum type="arabicPeriod"/>
            </a:pPr>
            <a:r>
              <a:rPr lang="el-GR" dirty="0"/>
              <a:t>Υπάρχουν εναλλακτικές λύσεις διδασκαλίας/εξάσκησης σε πραγματικό περιβάλλον</a:t>
            </a:r>
          </a:p>
          <a:p>
            <a:pPr marL="457200" indent="-457200">
              <a:buFont typeface="+mj-lt"/>
              <a:buAutoNum type="arabicPeriod"/>
            </a:pPr>
            <a:r>
              <a:rPr lang="el-GR" dirty="0"/>
              <a:t>Το κόστος υλοποίησης μίας εφαρμογής Ε.Π. είναι δυσανάλογα μεγάλο. </a:t>
            </a:r>
          </a:p>
          <a:p>
            <a:pPr marL="457200" indent="-457200">
              <a:buFont typeface="+mj-lt"/>
              <a:buAutoNum type="arabicPeriod"/>
            </a:pPr>
            <a:r>
              <a:rPr lang="el-GR" dirty="0"/>
              <a:t>Η αλληλεπίδραση με πραγματικούς ανθρώπους είναι απαραίτητη. </a:t>
            </a:r>
          </a:p>
          <a:p>
            <a:pPr marL="457200" indent="-457200">
              <a:buFont typeface="+mj-lt"/>
              <a:buAutoNum type="arabicPeriod"/>
            </a:pPr>
            <a:r>
              <a:rPr lang="el-GR" dirty="0"/>
              <a:t>Η χρήση εικονικού περιβάλλοντος μπορεί να οδηγήσει σε σύγχυση με τον πραγματικό κόσμο. </a:t>
            </a:r>
          </a:p>
          <a:p>
            <a:pPr marL="0" indent="0">
              <a:buNone/>
            </a:pPr>
            <a:endParaRPr lang="en-US" dirty="0"/>
          </a:p>
        </p:txBody>
      </p:sp>
    </p:spTree>
    <p:extLst>
      <p:ext uri="{BB962C8B-B14F-4D97-AF65-F5344CB8AC3E}">
        <p14:creationId xmlns:p14="http://schemas.microsoft.com/office/powerpoint/2010/main" xmlns="" val="304981026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a:solidFill>
                  <a:srgbClr val="00B0F0"/>
                </a:solidFill>
              </a:rPr>
              <a:t>Εικονική Πραγματικότητα και διδασκαλία</a:t>
            </a:r>
            <a:endParaRPr lang="en-US" dirty="0">
              <a:solidFill>
                <a:srgbClr val="00B0F0"/>
              </a:solidFill>
            </a:endParaRPr>
          </a:p>
        </p:txBody>
      </p:sp>
      <p:sp>
        <p:nvSpPr>
          <p:cNvPr id="14" name="Content Placeholder 13"/>
          <p:cNvSpPr>
            <a:spLocks noGrp="1"/>
          </p:cNvSpPr>
          <p:nvPr>
            <p:ph idx="1"/>
          </p:nvPr>
        </p:nvSpPr>
        <p:spPr>
          <a:xfrm>
            <a:off x="1509072" y="1268760"/>
            <a:ext cx="9828774" cy="5328592"/>
          </a:xfrm>
        </p:spPr>
        <p:txBody>
          <a:bodyPr>
            <a:normAutofit fontScale="92500" lnSpcReduction="20000"/>
          </a:bodyPr>
          <a:lstStyle/>
          <a:p>
            <a:pPr marL="0" indent="0">
              <a:buNone/>
            </a:pPr>
            <a:r>
              <a:rPr lang="el-GR" dirty="0"/>
              <a:t>Ένα αδύνατο σημείο των εφαρμογών που έχουν ήδη αναπτυχθεί είναι ότι υστερούν στον τομέα του ρεαλισμού, λόγω των τεχνολογικών περιορισμών τη στιγμή που αναπτύχθηκαν. </a:t>
            </a:r>
          </a:p>
          <a:p>
            <a:pPr marL="0" indent="0">
              <a:buNone/>
            </a:pPr>
            <a:r>
              <a:rPr lang="el-GR" dirty="0" smtClean="0"/>
              <a:t>Είναι </a:t>
            </a:r>
            <a:r>
              <a:rPr lang="el-GR" dirty="0"/>
              <a:t>όμως δύσκολο να ταυτιστεί κάποιος με το τρισδιάστατο μοντέλο ενός αντικειμένου, όταν αυτό δεν είναι ακριβώς ίδιο με το πραγματικό. Κατά κάποιο τρόπο, ενώ επιδιώκεται η αποφυγή της χρήσης συμβόλων, αναγκάζεται ο χρήστης να δημιουργήσει ένα σύνολο συμβόλων που να ανταποκρίνεται στα αντικείμενα που βλέπει. Αναγκάζεται να σκέφτεται ότι αυτό που βλέπει είναι κάτι που μοιάζει με σπίτι, παρά να το θεωρεί ως δεδομένο ότι αυτό που βλέπει είναι σπίτι. </a:t>
            </a:r>
          </a:p>
          <a:p>
            <a:pPr marL="0" indent="0">
              <a:buNone/>
            </a:pPr>
            <a:r>
              <a:rPr lang="el-GR" dirty="0" smtClean="0"/>
              <a:t>Χρειάζεται </a:t>
            </a:r>
            <a:r>
              <a:rPr lang="el-GR" dirty="0"/>
              <a:t>λοιπόν να αξιοποιηθούν πλήρως οι δυνατότητες που παρέχουν οι τεχνολογικές εξελίξεις.</a:t>
            </a:r>
          </a:p>
          <a:p>
            <a:pPr marL="0" indent="0">
              <a:buNone/>
            </a:pPr>
            <a:r>
              <a:rPr lang="el-GR" dirty="0" smtClean="0"/>
              <a:t>Όμως </a:t>
            </a:r>
            <a:r>
              <a:rPr lang="el-GR" dirty="0"/>
              <a:t>στο χώρο της τεχνολογίας οι εξελίξεις χρειάζονται πολύ λίγο χρόνο για να εκδηλωθούν. Χαρακτηριστικός για την κατάσταση είναι ο “νόμος του </a:t>
            </a:r>
            <a:r>
              <a:rPr lang="el-GR" dirty="0" err="1"/>
              <a:t>Moore</a:t>
            </a:r>
            <a:r>
              <a:rPr lang="el-GR" dirty="0"/>
              <a:t>”, που αναφέρει ότι για δεδομένο ποσό χρημάτων, η υπολογιστική ισχύς διπλασιάζεται κάθε δεκαοκτώ μήνες, σαν αποτέλεσμα του διπλασιασμού του αριθμού των τρανζίστορ σε ένα ολοκληρωμένο κύκλωμα. </a:t>
            </a:r>
          </a:p>
          <a:p>
            <a:pPr marL="0" indent="0">
              <a:buNone/>
            </a:pPr>
            <a:endParaRPr lang="en-US" dirty="0"/>
          </a:p>
        </p:txBody>
      </p:sp>
    </p:spTree>
    <p:extLst>
      <p:ext uri="{BB962C8B-B14F-4D97-AF65-F5344CB8AC3E}">
        <p14:creationId xmlns:p14="http://schemas.microsoft.com/office/powerpoint/2010/main" xmlns="" val="368413065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a:solidFill>
                  <a:srgbClr val="00B0F0"/>
                </a:solidFill>
              </a:rPr>
              <a:t>Εικονική Πραγματικότητα και διδασκαλία</a:t>
            </a:r>
            <a:endParaRPr lang="en-US" dirty="0">
              <a:solidFill>
                <a:srgbClr val="00B0F0"/>
              </a:solidFill>
            </a:endParaRPr>
          </a:p>
        </p:txBody>
      </p:sp>
      <p:sp>
        <p:nvSpPr>
          <p:cNvPr id="14" name="Content Placeholder 13"/>
          <p:cNvSpPr>
            <a:spLocks noGrp="1"/>
          </p:cNvSpPr>
          <p:nvPr>
            <p:ph idx="1"/>
          </p:nvPr>
        </p:nvSpPr>
        <p:spPr>
          <a:xfrm>
            <a:off x="1522222" y="1196752"/>
            <a:ext cx="9828774" cy="5328592"/>
          </a:xfrm>
        </p:spPr>
        <p:txBody>
          <a:bodyPr>
            <a:normAutofit fontScale="92500" lnSpcReduction="20000"/>
          </a:bodyPr>
          <a:lstStyle/>
          <a:p>
            <a:pPr marL="0" indent="0">
              <a:buNone/>
            </a:pPr>
            <a:r>
              <a:rPr lang="el-GR" dirty="0"/>
              <a:t>Με αυτά τα δεδομένα, ο τρόπος υλοποίησης της εφαρμογής θα πρέπει να είναι τεχνολογικά επίκαιρος ώστε: </a:t>
            </a:r>
          </a:p>
          <a:p>
            <a:r>
              <a:rPr lang="el-GR" dirty="0" smtClean="0"/>
              <a:t>να </a:t>
            </a:r>
            <a:r>
              <a:rPr lang="el-GR" dirty="0"/>
              <a:t>ενσωματώνει όλες τις εξελίξεις που θα επιτρέπουν αυξημένο ρεαλισμό</a:t>
            </a:r>
          </a:p>
          <a:p>
            <a:r>
              <a:rPr lang="el-GR" dirty="0" smtClean="0"/>
              <a:t>να </a:t>
            </a:r>
            <a:r>
              <a:rPr lang="el-GR" dirty="0"/>
              <a:t>επιτευχθεί ένας ελάχιστος χρόνος ωφέλιμης ζωής της εφαρμογής μέχρι που να ξεπεραστεί από τις τεχνολογικές εξελίξεις</a:t>
            </a:r>
            <a:r>
              <a:rPr lang="el-GR" dirty="0" smtClean="0"/>
              <a:t>.</a:t>
            </a:r>
            <a:endParaRPr lang="el-GR" dirty="0"/>
          </a:p>
          <a:p>
            <a:pPr marL="0" indent="0">
              <a:buNone/>
            </a:pPr>
            <a:endParaRPr lang="el-GR" dirty="0"/>
          </a:p>
          <a:p>
            <a:pPr marL="0" indent="0">
              <a:buNone/>
            </a:pPr>
            <a:r>
              <a:rPr lang="el-GR" dirty="0"/>
              <a:t>Τέλος, η ανάπτυξη μίας εφαρμογής Ε.Π. απαιτεί πολλαπλάσιο χρόνο από την ανάπτυξη μία εφαρμογής πολυμέσων. Πέρα από αυτό, τα εργαλεία που χρησιμοποιούνται κάθε άλλο παρά είναι προσιτά στο μέσο χρήστη. Το κόστος τους είναι σημαντικό και η εκμάθησή τους απαιτεί πολύ χρόνο. Η διάδοση ενός μέσου εξαρτάται από πολλούς παράγοντες, μεταξύ των οποίων είναι και η ευκολία χρήσης του. </a:t>
            </a:r>
          </a:p>
          <a:p>
            <a:pPr marL="0" indent="0">
              <a:buNone/>
            </a:pPr>
            <a:endParaRPr lang="el-GR" dirty="0"/>
          </a:p>
          <a:p>
            <a:pPr marL="0" indent="0">
              <a:buNone/>
            </a:pPr>
            <a:r>
              <a:rPr lang="el-GR" dirty="0"/>
              <a:t>Συνεπώς χρειάζεται να εξευρεθούν ευέλικτα και εύκολα στη χρήση τους εργαλεία ανάπτυξης εφαρμογών Ε.Π.</a:t>
            </a:r>
          </a:p>
          <a:p>
            <a:pPr marL="0" indent="0">
              <a:buNone/>
            </a:pPr>
            <a:endParaRPr lang="en-US" dirty="0"/>
          </a:p>
        </p:txBody>
      </p:sp>
    </p:spTree>
    <p:extLst>
      <p:ext uri="{BB962C8B-B14F-4D97-AF65-F5344CB8AC3E}">
        <p14:creationId xmlns:p14="http://schemas.microsoft.com/office/powerpoint/2010/main" xmlns="" val="190148658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33728" y="980728"/>
            <a:ext cx="9828774" cy="699864"/>
          </a:xfrm>
        </p:spPr>
        <p:txBody>
          <a:bodyPr>
            <a:normAutofit fontScale="90000"/>
          </a:bodyPr>
          <a:lstStyle/>
          <a:p>
            <a:r>
              <a:rPr lang="el-GR" dirty="0">
                <a:solidFill>
                  <a:srgbClr val="00B0F0"/>
                </a:solidFill>
              </a:rPr>
              <a:t>Κατασκευάζοντας μία εφαρμογή Εικονικής Πραγματικότητας</a:t>
            </a:r>
            <a:r>
              <a:rPr lang="el-GR" dirty="0" smtClean="0">
                <a:solidFill>
                  <a:srgbClr val="00B0F0"/>
                </a:solidFill>
              </a:rPr>
              <a:t>: </a:t>
            </a:r>
            <a:br>
              <a:rPr lang="el-GR" dirty="0" smtClean="0">
                <a:solidFill>
                  <a:srgbClr val="00B0F0"/>
                </a:solidFill>
              </a:rPr>
            </a:br>
            <a:r>
              <a:rPr lang="el-GR" dirty="0" smtClean="0">
                <a:solidFill>
                  <a:srgbClr val="00B0F0"/>
                </a:solidFill>
              </a:rPr>
              <a:t>Τεχνικά </a:t>
            </a:r>
            <a:r>
              <a:rPr lang="el-GR" dirty="0">
                <a:solidFill>
                  <a:srgbClr val="00B0F0"/>
                </a:solidFill>
              </a:rPr>
              <a:t>θέματα υλικού </a:t>
            </a:r>
            <a:r>
              <a:rPr lang="el-GR" dirty="0" smtClean="0">
                <a:solidFill>
                  <a:srgbClr val="00B0F0"/>
                </a:solidFill>
              </a:rPr>
              <a:t>&amp; λογισμικού</a:t>
            </a:r>
            <a:endParaRPr lang="en-US" dirty="0">
              <a:solidFill>
                <a:srgbClr val="00B0F0"/>
              </a:solidFill>
            </a:endParaRPr>
          </a:p>
        </p:txBody>
      </p:sp>
      <p:sp>
        <p:nvSpPr>
          <p:cNvPr id="14" name="Content Placeholder 13"/>
          <p:cNvSpPr>
            <a:spLocks noGrp="1"/>
          </p:cNvSpPr>
          <p:nvPr>
            <p:ph idx="1"/>
          </p:nvPr>
        </p:nvSpPr>
        <p:spPr>
          <a:xfrm>
            <a:off x="1522222" y="2132856"/>
            <a:ext cx="9828774" cy="5328592"/>
          </a:xfrm>
        </p:spPr>
        <p:txBody>
          <a:bodyPr>
            <a:normAutofit/>
          </a:bodyPr>
          <a:lstStyle/>
          <a:p>
            <a:pPr marL="0" indent="0">
              <a:buNone/>
            </a:pPr>
            <a:r>
              <a:rPr lang="el-GR" sz="2000" dirty="0"/>
              <a:t>Παρά την αναγνωρισμένη αξία της Ε.Π., το μέσο δεν γνωρίζει την αναμενόμενη διάδοση, στην ουσία παραμένει ανεκμετάλλευτο.</a:t>
            </a:r>
          </a:p>
          <a:p>
            <a:pPr marL="0" indent="0">
              <a:buNone/>
            </a:pPr>
            <a:r>
              <a:rPr lang="el-GR" sz="2000" dirty="0" smtClean="0"/>
              <a:t>Σε </a:t>
            </a:r>
            <a:r>
              <a:rPr lang="el-GR" sz="2000" dirty="0"/>
              <a:t>αυτή την κατάσταση συντελούν πολλοί παράγοντες με κύριο το αυξημένο κόστος απόκτησης ενός πλήρους συστήματος Ε.Π. Ενδεικτικά, ένα σύστημα εισαγωγικού επιπέδου έχει κόστος περίπου </a:t>
            </a:r>
            <a:r>
              <a:rPr lang="el-GR" sz="2000" dirty="0" smtClean="0"/>
              <a:t>20.000 </a:t>
            </a:r>
            <a:r>
              <a:rPr lang="el-GR" sz="2000" dirty="0"/>
              <a:t>ευρώ (υλικό και λογισμικό παραγωγής εφαρμογών).</a:t>
            </a:r>
          </a:p>
          <a:p>
            <a:pPr marL="0" indent="0">
              <a:buNone/>
            </a:pPr>
            <a:r>
              <a:rPr lang="el-GR" sz="2000" dirty="0" smtClean="0"/>
              <a:t>Υπάρχουν </a:t>
            </a:r>
            <a:r>
              <a:rPr lang="el-GR" sz="2000" dirty="0"/>
              <a:t>ωστόσο ενδείξεις ότι η κατάσταση αλλάζει. </a:t>
            </a:r>
          </a:p>
          <a:p>
            <a:pPr marL="0" indent="0">
              <a:buNone/>
            </a:pPr>
            <a:r>
              <a:rPr lang="el-GR" sz="2000" dirty="0" smtClean="0"/>
              <a:t>Αυτό </a:t>
            </a:r>
            <a:r>
              <a:rPr lang="el-GR" sz="2000" dirty="0"/>
              <a:t>οφείλεται στη μεταστροφή του ενδιαφέροντος προς τα τρισδιάστατα γραφικά, που παραδοσιακά ανήκει στον κλάδο της Ε.Π., με κινητήρια δύναμη τη βιομηχανία της ψυχαγωγίας. </a:t>
            </a:r>
          </a:p>
          <a:p>
            <a:pPr marL="0" indent="0">
              <a:buNone/>
            </a:pPr>
            <a:r>
              <a:rPr lang="el-GR" sz="2000" dirty="0" smtClean="0"/>
              <a:t>Είναι </a:t>
            </a:r>
            <a:r>
              <a:rPr lang="el-GR" sz="2000" dirty="0"/>
              <a:t>δυνατόν, με τα σημερινά δεδομένα, να αναπτυχθεί μία εκπαιδευτική εφαρμογή Ε.Π. υψηλών ποιοτικών προδιαγραφών, που το κόστος υλικού και λογισμικού για τον τελικό χρήστη να μην υπερβαίνει το κόστος ενός καλού ηλεκτρονικού υπολογιστή; </a:t>
            </a:r>
          </a:p>
          <a:p>
            <a:pPr marL="0" indent="0">
              <a:buNone/>
            </a:pPr>
            <a:endParaRPr lang="en-US" dirty="0"/>
          </a:p>
        </p:txBody>
      </p:sp>
    </p:spTree>
    <p:extLst>
      <p:ext uri="{BB962C8B-B14F-4D97-AF65-F5344CB8AC3E}">
        <p14:creationId xmlns:p14="http://schemas.microsoft.com/office/powerpoint/2010/main" xmlns="" val="352162405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33728" y="980728"/>
            <a:ext cx="9828774" cy="699864"/>
          </a:xfrm>
        </p:spPr>
        <p:txBody>
          <a:bodyPr>
            <a:normAutofit fontScale="90000"/>
          </a:bodyPr>
          <a:lstStyle/>
          <a:p>
            <a:r>
              <a:rPr lang="el-GR" dirty="0">
                <a:solidFill>
                  <a:srgbClr val="00B0F0"/>
                </a:solidFill>
              </a:rPr>
              <a:t>Κατασκευάζοντας μία εφαρμογή Εικονικής Πραγματικότητας</a:t>
            </a:r>
            <a:r>
              <a:rPr lang="el-GR" dirty="0" smtClean="0">
                <a:solidFill>
                  <a:srgbClr val="00B0F0"/>
                </a:solidFill>
              </a:rPr>
              <a:t>: </a:t>
            </a:r>
            <a:br>
              <a:rPr lang="el-GR" dirty="0" smtClean="0">
                <a:solidFill>
                  <a:srgbClr val="00B0F0"/>
                </a:solidFill>
              </a:rPr>
            </a:br>
            <a:r>
              <a:rPr lang="el-GR" dirty="0" smtClean="0">
                <a:solidFill>
                  <a:srgbClr val="00B0F0"/>
                </a:solidFill>
              </a:rPr>
              <a:t>Τεχνικά </a:t>
            </a:r>
            <a:r>
              <a:rPr lang="el-GR" dirty="0">
                <a:solidFill>
                  <a:srgbClr val="00B0F0"/>
                </a:solidFill>
              </a:rPr>
              <a:t>θέματα υλικού </a:t>
            </a:r>
            <a:r>
              <a:rPr lang="el-GR" dirty="0" smtClean="0">
                <a:solidFill>
                  <a:srgbClr val="00B0F0"/>
                </a:solidFill>
              </a:rPr>
              <a:t>&amp; λογισμικού</a:t>
            </a:r>
            <a:endParaRPr lang="en-US" dirty="0">
              <a:solidFill>
                <a:srgbClr val="00B0F0"/>
              </a:solidFill>
            </a:endParaRPr>
          </a:p>
        </p:txBody>
      </p:sp>
      <p:sp>
        <p:nvSpPr>
          <p:cNvPr id="14" name="Content Placeholder 13"/>
          <p:cNvSpPr>
            <a:spLocks noGrp="1"/>
          </p:cNvSpPr>
          <p:nvPr>
            <p:ph idx="1"/>
          </p:nvPr>
        </p:nvSpPr>
        <p:spPr>
          <a:xfrm>
            <a:off x="1522222" y="2132856"/>
            <a:ext cx="9828774" cy="5328592"/>
          </a:xfrm>
        </p:spPr>
        <p:txBody>
          <a:bodyPr>
            <a:normAutofit/>
          </a:bodyPr>
          <a:lstStyle/>
          <a:p>
            <a:pPr marL="0" indent="0">
              <a:buNone/>
            </a:pPr>
            <a:r>
              <a:rPr lang="el-GR" sz="2000" dirty="0"/>
              <a:t>Μία πρώτη απάντηση στο παραπάνω ερώτημα δίνεται από το είδος Ε.Π. που ενδείκνυται για άμεση εφαρμογή στο σχολικό περιβάλλον. </a:t>
            </a:r>
          </a:p>
          <a:p>
            <a:pPr marL="0" indent="0">
              <a:buNone/>
            </a:pPr>
            <a:r>
              <a:rPr lang="el-GR" sz="2000" dirty="0" smtClean="0"/>
              <a:t>Η </a:t>
            </a:r>
            <a:r>
              <a:rPr lang="el-GR" sz="2000" dirty="0"/>
              <a:t>επιτραπέζια Ε.Π. όπως αναλύθηκε, χρησιμοποιεί σε γενικές γραμμές τον τυπικό εξοπλισμό που συναντάται σε όλα τα υπολογιστικά συστήματα και δεν χρησιμοποιεί ιδιαίτερα πολύπλοκες και εξειδικευμένες περιφερειακές συσκευές. </a:t>
            </a:r>
          </a:p>
          <a:p>
            <a:pPr marL="0" indent="0">
              <a:buNone/>
            </a:pPr>
            <a:r>
              <a:rPr lang="el-GR" sz="2000" dirty="0" smtClean="0"/>
              <a:t>Αυτό </a:t>
            </a:r>
            <a:r>
              <a:rPr lang="el-GR" sz="2000" dirty="0"/>
              <a:t>λύνει εν μέρει το θέμα του κόστους για τον τελικό χρήστη. </a:t>
            </a:r>
          </a:p>
          <a:p>
            <a:pPr marL="0" indent="0">
              <a:buNone/>
            </a:pPr>
            <a:r>
              <a:rPr lang="el-GR" sz="2000" dirty="0" smtClean="0"/>
              <a:t>Δεν </a:t>
            </a:r>
            <a:r>
              <a:rPr lang="el-GR" sz="2000" dirty="0"/>
              <a:t>λύνει όμως το θέμα της ποιότητας της εφαρμογής. </a:t>
            </a:r>
          </a:p>
          <a:p>
            <a:pPr marL="0" indent="0">
              <a:buNone/>
            </a:pPr>
            <a:r>
              <a:rPr lang="el-GR" sz="2000" dirty="0" smtClean="0"/>
              <a:t>Με </a:t>
            </a:r>
            <a:r>
              <a:rPr lang="el-GR" sz="2000" dirty="0"/>
              <a:t>τον όρο “ποιότητα εφαρμογής” εννοείται η όσο το δυνατόν πιο πιστή απόδοση της πραγματικότητας στον εικονικό κόσμο, ο ρεαλισμός. </a:t>
            </a:r>
          </a:p>
          <a:p>
            <a:pPr marL="0" indent="0">
              <a:buNone/>
            </a:pPr>
            <a:r>
              <a:rPr lang="el-GR" sz="2000" dirty="0" smtClean="0"/>
              <a:t>Η </a:t>
            </a:r>
            <a:r>
              <a:rPr lang="el-GR" sz="2000" dirty="0"/>
              <a:t>ποιότητα εξαρτάται από την αντιμετώπιση μίας σειράς τεχνικών θεμάτων που αφορούν το υλικό και το λογισμικό.</a:t>
            </a:r>
          </a:p>
          <a:p>
            <a:pPr marL="0" indent="0">
              <a:buNone/>
            </a:pPr>
            <a:endParaRPr lang="en-US" dirty="0"/>
          </a:p>
        </p:txBody>
      </p:sp>
    </p:spTree>
    <p:extLst>
      <p:ext uri="{BB962C8B-B14F-4D97-AF65-F5344CB8AC3E}">
        <p14:creationId xmlns:p14="http://schemas.microsoft.com/office/powerpoint/2010/main" xmlns="" val="16539981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33728" y="980728"/>
            <a:ext cx="9828774" cy="699864"/>
          </a:xfrm>
        </p:spPr>
        <p:txBody>
          <a:bodyPr>
            <a:normAutofit fontScale="90000"/>
          </a:bodyPr>
          <a:lstStyle/>
          <a:p>
            <a:r>
              <a:rPr lang="el-GR" dirty="0">
                <a:solidFill>
                  <a:srgbClr val="00B0F0"/>
                </a:solidFill>
              </a:rPr>
              <a:t>Κατασκευάζοντας μία εφαρμογή Εικονικής Πραγματικότητας</a:t>
            </a:r>
            <a:r>
              <a:rPr lang="el-GR" dirty="0" smtClean="0">
                <a:solidFill>
                  <a:srgbClr val="00B0F0"/>
                </a:solidFill>
              </a:rPr>
              <a:t>: </a:t>
            </a:r>
            <a:br>
              <a:rPr lang="el-GR" dirty="0" smtClean="0">
                <a:solidFill>
                  <a:srgbClr val="00B0F0"/>
                </a:solidFill>
              </a:rPr>
            </a:br>
            <a:r>
              <a:rPr lang="el-GR" dirty="0" smtClean="0">
                <a:solidFill>
                  <a:srgbClr val="00B0F0"/>
                </a:solidFill>
              </a:rPr>
              <a:t>Τεχνικά </a:t>
            </a:r>
            <a:r>
              <a:rPr lang="el-GR" dirty="0">
                <a:solidFill>
                  <a:srgbClr val="00B0F0"/>
                </a:solidFill>
              </a:rPr>
              <a:t>θέματα υλικού </a:t>
            </a:r>
            <a:r>
              <a:rPr lang="el-GR" dirty="0" smtClean="0">
                <a:solidFill>
                  <a:srgbClr val="00B0F0"/>
                </a:solidFill>
              </a:rPr>
              <a:t>&amp; λογισμικού</a:t>
            </a:r>
            <a:endParaRPr lang="en-US" dirty="0">
              <a:solidFill>
                <a:srgbClr val="00B0F0"/>
              </a:solidFill>
            </a:endParaRPr>
          </a:p>
        </p:txBody>
      </p:sp>
      <p:sp>
        <p:nvSpPr>
          <p:cNvPr id="14" name="Content Placeholder 13"/>
          <p:cNvSpPr>
            <a:spLocks noGrp="1"/>
          </p:cNvSpPr>
          <p:nvPr>
            <p:ph idx="1"/>
          </p:nvPr>
        </p:nvSpPr>
        <p:spPr>
          <a:xfrm>
            <a:off x="1533728" y="2348880"/>
            <a:ext cx="9828774" cy="3600400"/>
          </a:xfrm>
        </p:spPr>
        <p:txBody>
          <a:bodyPr>
            <a:normAutofit/>
          </a:bodyPr>
          <a:lstStyle/>
          <a:p>
            <a:pPr marL="0" indent="0">
              <a:buNone/>
            </a:pPr>
            <a:r>
              <a:rPr lang="el-GR" dirty="0"/>
              <a:t>Από το υλικό, τρία είναι τα στοιχεία που ενδιαφέρουν: </a:t>
            </a:r>
            <a:endParaRPr lang="en-US" dirty="0" smtClean="0"/>
          </a:p>
          <a:p>
            <a:pPr marL="0" indent="0">
              <a:buNone/>
            </a:pPr>
            <a:r>
              <a:rPr lang="el-GR" dirty="0" smtClean="0"/>
              <a:t>α</a:t>
            </a:r>
            <a:r>
              <a:rPr lang="el-GR" dirty="0"/>
              <a:t>) η ταχύτητα επεξεργασίας, </a:t>
            </a:r>
            <a:endParaRPr lang="en-US" dirty="0" smtClean="0"/>
          </a:p>
          <a:p>
            <a:pPr marL="0" indent="0">
              <a:buNone/>
            </a:pPr>
            <a:r>
              <a:rPr lang="el-GR" dirty="0" smtClean="0"/>
              <a:t>β</a:t>
            </a:r>
            <a:r>
              <a:rPr lang="el-GR" dirty="0"/>
              <a:t>) η μνήμη και ο αποθηκευτικός χώρος και </a:t>
            </a:r>
            <a:endParaRPr lang="en-US" dirty="0" smtClean="0"/>
          </a:p>
          <a:p>
            <a:pPr marL="0" indent="0">
              <a:buNone/>
            </a:pPr>
            <a:r>
              <a:rPr lang="el-GR" dirty="0" smtClean="0"/>
              <a:t>γ</a:t>
            </a:r>
            <a:r>
              <a:rPr lang="el-GR" dirty="0"/>
              <a:t>) τα γραφικά, η ποιότητα και η ταχύτητα της απεικόνισής τους. </a:t>
            </a:r>
          </a:p>
          <a:p>
            <a:pPr marL="0" indent="0">
              <a:buNone/>
            </a:pPr>
            <a:r>
              <a:rPr lang="el-GR" dirty="0" smtClean="0"/>
              <a:t>Υπάρχει </a:t>
            </a:r>
            <a:r>
              <a:rPr lang="el-GR" dirty="0"/>
              <a:t>υστέρηση στον τομέα των γραφικών.</a:t>
            </a:r>
          </a:p>
          <a:p>
            <a:pPr marL="0" indent="0">
              <a:buNone/>
            </a:pPr>
            <a:r>
              <a:rPr lang="el-GR" dirty="0" smtClean="0"/>
              <a:t>Έξι σημεία </a:t>
            </a:r>
            <a:r>
              <a:rPr lang="el-GR" dirty="0"/>
              <a:t>πρέπει να ικανοποιούνται ταυτόχρονα στο μέγιστο βαθμό το καθένα, σε μία εφαρμογή Ε.Π. </a:t>
            </a:r>
          </a:p>
          <a:p>
            <a:pPr marL="0" indent="0">
              <a:buNone/>
            </a:pPr>
            <a:endParaRPr lang="en-US" sz="2800" dirty="0"/>
          </a:p>
        </p:txBody>
      </p:sp>
    </p:spTree>
    <p:extLst>
      <p:ext uri="{BB962C8B-B14F-4D97-AF65-F5344CB8AC3E}">
        <p14:creationId xmlns:p14="http://schemas.microsoft.com/office/powerpoint/2010/main" xmlns="" val="15586829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33728" y="980728"/>
            <a:ext cx="9828774" cy="699864"/>
          </a:xfrm>
        </p:spPr>
        <p:txBody>
          <a:bodyPr>
            <a:normAutofit fontScale="90000"/>
          </a:bodyPr>
          <a:lstStyle/>
          <a:p>
            <a:r>
              <a:rPr lang="el-GR" dirty="0">
                <a:solidFill>
                  <a:srgbClr val="00B0F0"/>
                </a:solidFill>
              </a:rPr>
              <a:t>Κατασκευάζοντας μία εφαρμογή Εικονικής Πραγματικότητας</a:t>
            </a:r>
            <a:r>
              <a:rPr lang="el-GR" dirty="0" smtClean="0">
                <a:solidFill>
                  <a:srgbClr val="00B0F0"/>
                </a:solidFill>
              </a:rPr>
              <a:t>: </a:t>
            </a:r>
            <a:br>
              <a:rPr lang="el-GR" dirty="0" smtClean="0">
                <a:solidFill>
                  <a:srgbClr val="00B0F0"/>
                </a:solidFill>
              </a:rPr>
            </a:br>
            <a:r>
              <a:rPr lang="el-GR" dirty="0" smtClean="0">
                <a:solidFill>
                  <a:srgbClr val="00B0F0"/>
                </a:solidFill>
              </a:rPr>
              <a:t>Τεχνικά </a:t>
            </a:r>
            <a:r>
              <a:rPr lang="el-GR" dirty="0">
                <a:solidFill>
                  <a:srgbClr val="00B0F0"/>
                </a:solidFill>
              </a:rPr>
              <a:t>θέματα υλικού </a:t>
            </a:r>
            <a:r>
              <a:rPr lang="el-GR" dirty="0" smtClean="0">
                <a:solidFill>
                  <a:srgbClr val="00B0F0"/>
                </a:solidFill>
              </a:rPr>
              <a:t>&amp; λογισμικού</a:t>
            </a:r>
            <a:endParaRPr lang="en-US" dirty="0">
              <a:solidFill>
                <a:srgbClr val="00B0F0"/>
              </a:solidFill>
            </a:endParaRPr>
          </a:p>
        </p:txBody>
      </p:sp>
      <p:sp>
        <p:nvSpPr>
          <p:cNvPr id="14" name="Content Placeholder 13"/>
          <p:cNvSpPr>
            <a:spLocks noGrp="1"/>
          </p:cNvSpPr>
          <p:nvPr>
            <p:ph idx="1"/>
          </p:nvPr>
        </p:nvSpPr>
        <p:spPr>
          <a:xfrm>
            <a:off x="1522222" y="2132856"/>
            <a:ext cx="9828774" cy="5328592"/>
          </a:xfrm>
        </p:spPr>
        <p:txBody>
          <a:bodyPr>
            <a:normAutofit/>
          </a:bodyPr>
          <a:lstStyle/>
          <a:p>
            <a:pPr marL="0" indent="0">
              <a:buNone/>
            </a:pPr>
            <a:r>
              <a:rPr lang="el-GR" dirty="0"/>
              <a:t>1.  Χρωματικό βάθος</a:t>
            </a:r>
          </a:p>
          <a:p>
            <a:pPr marL="0" indent="0">
              <a:buNone/>
            </a:pPr>
            <a:r>
              <a:rPr lang="el-GR" dirty="0"/>
              <a:t>Ο αριθμός των χρωμάτων που μπορεί να παρουσιάζει η κάρτα γραφικών και η οθόνη. Καθορίζεται από τον αριθμό των </a:t>
            </a:r>
            <a:r>
              <a:rPr lang="el-GR" dirty="0" err="1"/>
              <a:t>bit</a:t>
            </a:r>
            <a:r>
              <a:rPr lang="el-GR" dirty="0"/>
              <a:t> που χρησιμοποιούνται για τη χρωματική περιγραφή ενός </a:t>
            </a:r>
            <a:r>
              <a:rPr lang="el-GR" dirty="0" err="1"/>
              <a:t>εικονοστοιχείου</a:t>
            </a:r>
            <a:r>
              <a:rPr lang="el-GR" dirty="0"/>
              <a:t> (</a:t>
            </a:r>
            <a:r>
              <a:rPr lang="el-GR" dirty="0" err="1"/>
              <a:t>pixel</a:t>
            </a:r>
            <a:r>
              <a:rPr lang="el-GR" dirty="0"/>
              <a:t>). </a:t>
            </a:r>
          </a:p>
          <a:p>
            <a:pPr marL="0" indent="0">
              <a:buNone/>
            </a:pPr>
            <a:r>
              <a:rPr lang="el-GR" dirty="0"/>
              <a:t>Έτσι για βάθος χρώματος 8 </a:t>
            </a:r>
            <a:r>
              <a:rPr lang="el-GR" dirty="0" err="1"/>
              <a:t>bit</a:t>
            </a:r>
            <a:r>
              <a:rPr lang="el-GR" dirty="0"/>
              <a:t> παρουσιάζονται 28 =256 χρώματα που είναι πολύ λίγα, με 24 </a:t>
            </a:r>
            <a:r>
              <a:rPr lang="el-GR" dirty="0" err="1"/>
              <a:t>bit</a:t>
            </a:r>
            <a:r>
              <a:rPr lang="el-GR" dirty="0"/>
              <a:t> παρουσιάζονται περίπου 16,8 εκατομμύρια χρώματα (πραγματικό χρώμα, </a:t>
            </a:r>
            <a:r>
              <a:rPr lang="el-GR" dirty="0" err="1"/>
              <a:t>true</a:t>
            </a:r>
            <a:r>
              <a:rPr lang="el-GR" dirty="0"/>
              <a:t> </a:t>
            </a:r>
            <a:r>
              <a:rPr lang="el-GR" dirty="0" err="1"/>
              <a:t>color</a:t>
            </a:r>
            <a:r>
              <a:rPr lang="el-GR" dirty="0"/>
              <a:t>), ενώ είναι δυνατό να εμφανίζονται στην οθόνη χρώματα που παράγονται από 32 </a:t>
            </a:r>
            <a:r>
              <a:rPr lang="el-GR" dirty="0" err="1"/>
              <a:t>bit</a:t>
            </a:r>
            <a:r>
              <a:rPr lang="el-GR" dirty="0"/>
              <a:t>. </a:t>
            </a:r>
          </a:p>
          <a:p>
            <a:pPr marL="0" indent="0">
              <a:buNone/>
            </a:pPr>
            <a:r>
              <a:rPr lang="el-GR" dirty="0"/>
              <a:t>Αν χρειάζεται να αποδίδονται φυσικά οι σκιάσεις, το σβήσιμο και η ανάμειξη των χρωμάτων μεταξύ τους, είναι απαραίτητο χρώμα που προέρχεται από επεξεργασία 32 </a:t>
            </a:r>
            <a:r>
              <a:rPr lang="el-GR" dirty="0" err="1"/>
              <a:t>bit</a:t>
            </a:r>
            <a:r>
              <a:rPr lang="el-GR" dirty="0"/>
              <a:t>. </a:t>
            </a:r>
          </a:p>
          <a:p>
            <a:pPr marL="0" indent="0">
              <a:buNone/>
            </a:pPr>
            <a:endParaRPr lang="en-US" dirty="0"/>
          </a:p>
        </p:txBody>
      </p:sp>
    </p:spTree>
    <p:extLst>
      <p:ext uri="{BB962C8B-B14F-4D97-AF65-F5344CB8AC3E}">
        <p14:creationId xmlns:p14="http://schemas.microsoft.com/office/powerpoint/2010/main" xmlns="" val="367952620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33728" y="980728"/>
            <a:ext cx="9828774" cy="699864"/>
          </a:xfrm>
        </p:spPr>
        <p:txBody>
          <a:bodyPr>
            <a:normAutofit fontScale="90000"/>
          </a:bodyPr>
          <a:lstStyle/>
          <a:p>
            <a:r>
              <a:rPr lang="el-GR" dirty="0">
                <a:solidFill>
                  <a:srgbClr val="00B0F0"/>
                </a:solidFill>
              </a:rPr>
              <a:t>Κατασκευάζοντας μία εφαρμογή Εικονικής Πραγματικότητας</a:t>
            </a:r>
            <a:r>
              <a:rPr lang="el-GR" dirty="0" smtClean="0">
                <a:solidFill>
                  <a:srgbClr val="00B0F0"/>
                </a:solidFill>
              </a:rPr>
              <a:t>: </a:t>
            </a:r>
            <a:br>
              <a:rPr lang="el-GR" dirty="0" smtClean="0">
                <a:solidFill>
                  <a:srgbClr val="00B0F0"/>
                </a:solidFill>
              </a:rPr>
            </a:br>
            <a:r>
              <a:rPr lang="el-GR" dirty="0" smtClean="0">
                <a:solidFill>
                  <a:srgbClr val="00B0F0"/>
                </a:solidFill>
              </a:rPr>
              <a:t>Τεχνικά </a:t>
            </a:r>
            <a:r>
              <a:rPr lang="el-GR" dirty="0">
                <a:solidFill>
                  <a:srgbClr val="00B0F0"/>
                </a:solidFill>
              </a:rPr>
              <a:t>θέματα υλικού </a:t>
            </a:r>
            <a:r>
              <a:rPr lang="el-GR" dirty="0" smtClean="0">
                <a:solidFill>
                  <a:srgbClr val="00B0F0"/>
                </a:solidFill>
              </a:rPr>
              <a:t>&amp; λογισμικού</a:t>
            </a:r>
            <a:endParaRPr lang="en-US" dirty="0">
              <a:solidFill>
                <a:srgbClr val="00B0F0"/>
              </a:solidFill>
            </a:endParaRPr>
          </a:p>
        </p:txBody>
      </p:sp>
      <p:sp>
        <p:nvSpPr>
          <p:cNvPr id="14" name="Content Placeholder 13"/>
          <p:cNvSpPr>
            <a:spLocks noGrp="1"/>
          </p:cNvSpPr>
          <p:nvPr>
            <p:ph idx="1"/>
          </p:nvPr>
        </p:nvSpPr>
        <p:spPr>
          <a:xfrm>
            <a:off x="1533728" y="2060848"/>
            <a:ext cx="9828774" cy="5328592"/>
          </a:xfrm>
        </p:spPr>
        <p:txBody>
          <a:bodyPr>
            <a:normAutofit/>
          </a:bodyPr>
          <a:lstStyle/>
          <a:p>
            <a:pPr marL="0" indent="0">
              <a:buNone/>
            </a:pPr>
            <a:r>
              <a:rPr lang="el-GR" sz="2000" dirty="0"/>
              <a:t>2.  Ανάλυση</a:t>
            </a:r>
          </a:p>
          <a:p>
            <a:pPr marL="0" indent="0">
              <a:buNone/>
            </a:pPr>
            <a:r>
              <a:rPr lang="el-GR" sz="2000" dirty="0"/>
              <a:t>Η πυκνότητα των </a:t>
            </a:r>
            <a:r>
              <a:rPr lang="el-GR" sz="2000" dirty="0" err="1"/>
              <a:t>εικονοστοιχείων</a:t>
            </a:r>
            <a:r>
              <a:rPr lang="el-GR" sz="2000" dirty="0"/>
              <a:t> της εικόνας. </a:t>
            </a:r>
          </a:p>
          <a:p>
            <a:pPr marL="0" indent="0">
              <a:buNone/>
            </a:pPr>
            <a:r>
              <a:rPr lang="el-GR" sz="2000" dirty="0" smtClean="0"/>
              <a:t>Όσο </a:t>
            </a:r>
            <a:r>
              <a:rPr lang="el-GR" sz="2000" dirty="0"/>
              <a:t>περισσότερα </a:t>
            </a:r>
            <a:r>
              <a:rPr lang="el-GR" sz="2000" dirty="0" err="1"/>
              <a:t>εικονοστοιχεία</a:t>
            </a:r>
            <a:r>
              <a:rPr lang="el-GR" sz="2000" dirty="0"/>
              <a:t> σχηματίζουν μία εικόνα, τόσο καλύτερη είναι η ποιότητά της και παύουν να είναι ορατές ορισμένες ατέλειες, όπως μειωμένη ευκρίνεια (θολούρα), αιχμές, </a:t>
            </a:r>
            <a:r>
              <a:rPr lang="el-GR" sz="2000" dirty="0" err="1"/>
              <a:t>κτλ</a:t>
            </a:r>
            <a:r>
              <a:rPr lang="el-GR" sz="2000" dirty="0"/>
              <a:t>, πλησιάζοντας την ποιότητα μίας φωτογραφίας. </a:t>
            </a:r>
          </a:p>
          <a:p>
            <a:pPr marL="0" indent="0">
              <a:buNone/>
            </a:pPr>
            <a:r>
              <a:rPr lang="el-GR" sz="2000" dirty="0" smtClean="0"/>
              <a:t>Στην </a:t>
            </a:r>
            <a:r>
              <a:rPr lang="el-GR" sz="2000" dirty="0"/>
              <a:t>ανάλυση της οθόνης, χρησιμοποιείται το γινόμενο των κάθετων και οριζόντιων </a:t>
            </a:r>
            <a:r>
              <a:rPr lang="el-GR" sz="2000" dirty="0" err="1"/>
              <a:t>εικονοστοιχείων</a:t>
            </a:r>
            <a:r>
              <a:rPr lang="el-GR" sz="2000" dirty="0"/>
              <a:t> που παρουσιάζονται σε αυτή, για παράδειγμα 640Χ480, που θεωρείται πολύ χαμηλή ανάλυση. </a:t>
            </a:r>
          </a:p>
          <a:p>
            <a:pPr marL="0" indent="0">
              <a:buNone/>
            </a:pPr>
            <a:r>
              <a:rPr lang="el-GR" sz="2000" dirty="0" smtClean="0"/>
              <a:t>Πολύ καλές θεωρούνται </a:t>
            </a:r>
            <a:r>
              <a:rPr lang="el-GR" sz="2000" dirty="0"/>
              <a:t>αναλύσεις πάνω από </a:t>
            </a:r>
            <a:r>
              <a:rPr lang="el-GR" sz="2000" dirty="0" smtClean="0"/>
              <a:t>1600Χ1200. </a:t>
            </a:r>
            <a:endParaRPr lang="el-GR" sz="2000" dirty="0"/>
          </a:p>
          <a:p>
            <a:pPr marL="0" indent="0">
              <a:buNone/>
            </a:pPr>
            <a:r>
              <a:rPr lang="el-GR" sz="2000" dirty="0" smtClean="0"/>
              <a:t>Συνήθως </a:t>
            </a:r>
            <a:r>
              <a:rPr lang="el-GR" sz="2000" dirty="0"/>
              <a:t>μία εφαρμογή τρισδιάστατων γραφικών αναπτύσσεται σε ανάλυση πάνω από 2048Χ1536 και στη συνέχεια παρουσιάζεται στον τελικό χρήστη σε </a:t>
            </a:r>
            <a:r>
              <a:rPr lang="el-GR" sz="2000" dirty="0" smtClean="0"/>
              <a:t>μικρότερη ανάλυση. </a:t>
            </a:r>
            <a:endParaRPr lang="el-GR" sz="2000" dirty="0"/>
          </a:p>
          <a:p>
            <a:pPr marL="0" indent="0">
              <a:buNone/>
            </a:pPr>
            <a:endParaRPr lang="en-US" dirty="0"/>
          </a:p>
        </p:txBody>
      </p:sp>
    </p:spTree>
    <p:extLst>
      <p:ext uri="{BB962C8B-B14F-4D97-AF65-F5344CB8AC3E}">
        <p14:creationId xmlns:p14="http://schemas.microsoft.com/office/powerpoint/2010/main" xmlns="" val="340513885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065213" y="1844824"/>
            <a:ext cx="6829399" cy="2015480"/>
          </a:xfrm>
        </p:spPr>
        <p:txBody>
          <a:bodyPr>
            <a:noAutofit/>
          </a:bodyPr>
          <a:lstStyle/>
          <a:p>
            <a:r>
              <a:rPr lang="el-GR" sz="3600" dirty="0"/>
              <a:t>Τεχνολογικές και διδακτικές καινοτομίες με τη χρήση της </a:t>
            </a:r>
            <a:r>
              <a:rPr lang="el-GR" sz="3600" dirty="0" smtClean="0"/>
              <a:t>Πληροφορικής</a:t>
            </a:r>
            <a:br>
              <a:rPr lang="el-GR" sz="3600" dirty="0" smtClean="0"/>
            </a:br>
            <a:r>
              <a:rPr lang="el-GR" sz="3600" dirty="0" smtClean="0"/>
              <a:t>Εικονική </a:t>
            </a:r>
            <a:r>
              <a:rPr lang="el-GR" sz="3600" dirty="0"/>
              <a:t>Πραγματικότητα</a:t>
            </a:r>
            <a:endParaRPr lang="en-US" sz="3600" dirty="0"/>
          </a:p>
        </p:txBody>
      </p:sp>
      <p:sp>
        <p:nvSpPr>
          <p:cNvPr id="4" name="Subtitle 3"/>
          <p:cNvSpPr>
            <a:spLocks noGrp="1"/>
          </p:cNvSpPr>
          <p:nvPr>
            <p:ph type="subTitle" idx="1"/>
          </p:nvPr>
        </p:nvSpPr>
        <p:spPr/>
        <p:txBody>
          <a:bodyPr>
            <a:normAutofit/>
          </a:bodyPr>
          <a:lstStyle/>
          <a:p>
            <a:r>
              <a:rPr lang="el-GR" sz="2800" b="1" cap="none" smtClean="0"/>
              <a:t>Διάλεξη </a:t>
            </a:r>
            <a:r>
              <a:rPr lang="el-GR" sz="3600" b="1" cap="none" smtClean="0"/>
              <a:t>2</a:t>
            </a:r>
            <a:r>
              <a:rPr lang="el-GR" sz="2800" b="1" cap="none" baseline="30000" smtClean="0"/>
              <a:t>η</a:t>
            </a:r>
            <a:r>
              <a:rPr lang="el-GR" sz="2800" b="1" cap="none"/>
              <a:t> Εικονική Πραγματικότητα</a:t>
            </a:r>
            <a:endParaRPr lang="it-IT" sz="2800" b="1" cap="none" dirty="0"/>
          </a:p>
        </p:txBody>
      </p:sp>
    </p:spTree>
    <p:extLst>
      <p:ext uri="{BB962C8B-B14F-4D97-AF65-F5344CB8AC3E}">
        <p14:creationId xmlns:p14="http://schemas.microsoft.com/office/powerpoint/2010/main" xmlns="" val="32748694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33728" y="980728"/>
            <a:ext cx="9828774" cy="699864"/>
          </a:xfrm>
        </p:spPr>
        <p:txBody>
          <a:bodyPr>
            <a:normAutofit fontScale="90000"/>
          </a:bodyPr>
          <a:lstStyle/>
          <a:p>
            <a:r>
              <a:rPr lang="el-GR" dirty="0">
                <a:solidFill>
                  <a:srgbClr val="00B0F0"/>
                </a:solidFill>
              </a:rPr>
              <a:t>Κατασκευάζοντας μία εφαρμογή Εικονικής Πραγματικότητας</a:t>
            </a:r>
            <a:r>
              <a:rPr lang="el-GR" dirty="0" smtClean="0">
                <a:solidFill>
                  <a:srgbClr val="00B0F0"/>
                </a:solidFill>
              </a:rPr>
              <a:t>: </a:t>
            </a:r>
            <a:br>
              <a:rPr lang="el-GR" dirty="0" smtClean="0">
                <a:solidFill>
                  <a:srgbClr val="00B0F0"/>
                </a:solidFill>
              </a:rPr>
            </a:br>
            <a:r>
              <a:rPr lang="el-GR" dirty="0" smtClean="0">
                <a:solidFill>
                  <a:srgbClr val="00B0F0"/>
                </a:solidFill>
              </a:rPr>
              <a:t>Τεχνικά </a:t>
            </a:r>
            <a:r>
              <a:rPr lang="el-GR" dirty="0">
                <a:solidFill>
                  <a:srgbClr val="00B0F0"/>
                </a:solidFill>
              </a:rPr>
              <a:t>θέματα υλικού </a:t>
            </a:r>
            <a:r>
              <a:rPr lang="el-GR" dirty="0" smtClean="0">
                <a:solidFill>
                  <a:srgbClr val="00B0F0"/>
                </a:solidFill>
              </a:rPr>
              <a:t>&amp; λογισμικού</a:t>
            </a:r>
            <a:endParaRPr lang="en-US" dirty="0">
              <a:solidFill>
                <a:srgbClr val="00B0F0"/>
              </a:solidFill>
            </a:endParaRPr>
          </a:p>
        </p:txBody>
      </p:sp>
      <p:sp>
        <p:nvSpPr>
          <p:cNvPr id="14" name="Content Placeholder 13"/>
          <p:cNvSpPr>
            <a:spLocks noGrp="1"/>
          </p:cNvSpPr>
          <p:nvPr>
            <p:ph idx="1"/>
          </p:nvPr>
        </p:nvSpPr>
        <p:spPr>
          <a:xfrm>
            <a:off x="1533728" y="1708877"/>
            <a:ext cx="9828774" cy="5328592"/>
          </a:xfrm>
        </p:spPr>
        <p:txBody>
          <a:bodyPr>
            <a:normAutofit/>
          </a:bodyPr>
          <a:lstStyle/>
          <a:p>
            <a:pPr marL="0" indent="0">
              <a:buNone/>
            </a:pPr>
            <a:r>
              <a:rPr lang="el-GR" sz="2200" dirty="0" smtClean="0"/>
              <a:t>3.  </a:t>
            </a:r>
            <a:r>
              <a:rPr lang="el-GR" sz="2200" dirty="0"/>
              <a:t>Καρέ ανά δευτερόλεπτο</a:t>
            </a:r>
          </a:p>
          <a:p>
            <a:pPr marL="0" indent="0">
              <a:buNone/>
            </a:pPr>
            <a:r>
              <a:rPr lang="el-GR" sz="2200" dirty="0"/>
              <a:t>Το ανθρώπινο μάτι αντιλαμβάνεται ως ενιαία κίνηση όταν του παρουσιάζονται περισσότερες από 25 εικόνες το δευτερόλεπτο (καρέ/δευτερόλεπτο, </a:t>
            </a:r>
            <a:r>
              <a:rPr lang="el-GR" sz="2200" dirty="0" err="1"/>
              <a:t>frames</a:t>
            </a:r>
            <a:r>
              <a:rPr lang="el-GR" sz="2200" dirty="0"/>
              <a:t> per </a:t>
            </a:r>
            <a:r>
              <a:rPr lang="el-GR" sz="2200" dirty="0" err="1"/>
              <a:t>second</a:t>
            </a:r>
            <a:r>
              <a:rPr lang="el-GR" sz="2200" dirty="0"/>
              <a:t>, </a:t>
            </a:r>
            <a:r>
              <a:rPr lang="el-GR" sz="2200" dirty="0" err="1"/>
              <a:t>fps</a:t>
            </a:r>
            <a:r>
              <a:rPr lang="el-GR" sz="2200" dirty="0"/>
              <a:t>) που διαφέρουν ελάχιστα μεταξύ τους. </a:t>
            </a:r>
          </a:p>
          <a:p>
            <a:pPr marL="0" indent="0">
              <a:buNone/>
            </a:pPr>
            <a:r>
              <a:rPr lang="el-GR" sz="2200" dirty="0" smtClean="0"/>
              <a:t>Το </a:t>
            </a:r>
            <a:r>
              <a:rPr lang="el-GR" sz="2200" dirty="0"/>
              <a:t>φαινόμενο ονομάζεται μετείκασμα και πάνω σε αυτό στηρίζονται η τηλεόραση, ο κινηματογράφος και τα κινούμενα γραφικά. </a:t>
            </a:r>
          </a:p>
          <a:p>
            <a:pPr marL="0" indent="0">
              <a:buNone/>
            </a:pPr>
            <a:r>
              <a:rPr lang="el-GR" sz="2200" dirty="0" smtClean="0"/>
              <a:t>Κάτω </a:t>
            </a:r>
            <a:r>
              <a:rPr lang="el-GR" sz="2200" dirty="0"/>
              <a:t>από αυτή την τιμή παρουσιάζονται διακοπές και ανομοιογένειες στην κίνηση. </a:t>
            </a:r>
          </a:p>
          <a:p>
            <a:pPr marL="0" indent="0">
              <a:buNone/>
            </a:pPr>
            <a:r>
              <a:rPr lang="el-GR" sz="2200" dirty="0" smtClean="0"/>
              <a:t>Ορισμένοι </a:t>
            </a:r>
            <a:r>
              <a:rPr lang="el-GR" sz="2200" dirty="0"/>
              <a:t>άνθρωποι είναι σε θέση να αντιληφθούν τέτοια προβλήματα ακόμα και σε μεγαλύτερες τιμές και για το λόγο αυτό το αμερικανικό πρότυπο τηλεοπτικού σήματος NTSC χρησιμοποιεί 29,75fps. </a:t>
            </a:r>
          </a:p>
          <a:p>
            <a:pPr marL="0" indent="0">
              <a:buNone/>
            </a:pPr>
            <a:r>
              <a:rPr lang="el-GR" sz="2200" dirty="0" smtClean="0"/>
              <a:t>Για </a:t>
            </a:r>
            <a:r>
              <a:rPr lang="el-GR" sz="2200" dirty="0"/>
              <a:t>τα κινούμενα γραφικά η τιμή αυτή συνιστάται να ξεπερνά τα 60fps σε κάθε δεδομένη στιγμή. </a:t>
            </a:r>
          </a:p>
          <a:p>
            <a:pPr marL="0" indent="0">
              <a:buNone/>
            </a:pPr>
            <a:endParaRPr lang="en-US" dirty="0"/>
          </a:p>
        </p:txBody>
      </p:sp>
    </p:spTree>
    <p:extLst>
      <p:ext uri="{BB962C8B-B14F-4D97-AF65-F5344CB8AC3E}">
        <p14:creationId xmlns:p14="http://schemas.microsoft.com/office/powerpoint/2010/main" xmlns="" val="107469179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he first movie ever made in history 1896 by _The Lumière brothers_">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1341884" y="260647"/>
            <a:ext cx="9505055" cy="6336703"/>
          </a:xfrm>
          <a:prstGeom prst="rect">
            <a:avLst/>
          </a:prstGeom>
        </p:spPr>
      </p:pic>
    </p:spTree>
    <p:extLst>
      <p:ext uri="{BB962C8B-B14F-4D97-AF65-F5344CB8AC3E}">
        <p14:creationId xmlns:p14="http://schemas.microsoft.com/office/powerpoint/2010/main" xmlns="" val="144956311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33728" y="980728"/>
            <a:ext cx="9828774" cy="699864"/>
          </a:xfrm>
        </p:spPr>
        <p:txBody>
          <a:bodyPr>
            <a:normAutofit fontScale="90000"/>
          </a:bodyPr>
          <a:lstStyle/>
          <a:p>
            <a:r>
              <a:rPr lang="el-GR" dirty="0">
                <a:solidFill>
                  <a:srgbClr val="00B0F0"/>
                </a:solidFill>
              </a:rPr>
              <a:t>Κατασκευάζοντας μία εφαρμογή Εικονικής Πραγματικότητας</a:t>
            </a:r>
            <a:r>
              <a:rPr lang="el-GR" dirty="0" smtClean="0">
                <a:solidFill>
                  <a:srgbClr val="00B0F0"/>
                </a:solidFill>
              </a:rPr>
              <a:t>: </a:t>
            </a:r>
            <a:br>
              <a:rPr lang="el-GR" dirty="0" smtClean="0">
                <a:solidFill>
                  <a:srgbClr val="00B0F0"/>
                </a:solidFill>
              </a:rPr>
            </a:br>
            <a:r>
              <a:rPr lang="el-GR" dirty="0" smtClean="0">
                <a:solidFill>
                  <a:srgbClr val="00B0F0"/>
                </a:solidFill>
              </a:rPr>
              <a:t>Τεχνικά </a:t>
            </a:r>
            <a:r>
              <a:rPr lang="el-GR" dirty="0">
                <a:solidFill>
                  <a:srgbClr val="00B0F0"/>
                </a:solidFill>
              </a:rPr>
              <a:t>θέματα υλικού </a:t>
            </a:r>
            <a:r>
              <a:rPr lang="el-GR" dirty="0" smtClean="0">
                <a:solidFill>
                  <a:srgbClr val="00B0F0"/>
                </a:solidFill>
              </a:rPr>
              <a:t>&amp; λογισμικού</a:t>
            </a:r>
            <a:endParaRPr lang="en-US" dirty="0">
              <a:solidFill>
                <a:srgbClr val="00B0F0"/>
              </a:solidFill>
            </a:endParaRPr>
          </a:p>
        </p:txBody>
      </p:sp>
      <p:sp>
        <p:nvSpPr>
          <p:cNvPr id="14" name="Content Placeholder 13"/>
          <p:cNvSpPr>
            <a:spLocks noGrp="1"/>
          </p:cNvSpPr>
          <p:nvPr>
            <p:ph idx="1"/>
          </p:nvPr>
        </p:nvSpPr>
        <p:spPr>
          <a:xfrm>
            <a:off x="1520578" y="1916832"/>
            <a:ext cx="5797970" cy="4608512"/>
          </a:xfrm>
        </p:spPr>
        <p:txBody>
          <a:bodyPr>
            <a:normAutofit/>
          </a:bodyPr>
          <a:lstStyle/>
          <a:p>
            <a:pPr marL="0" indent="0">
              <a:buNone/>
            </a:pPr>
            <a:r>
              <a:rPr lang="el-GR" sz="2000" dirty="0" smtClean="0"/>
              <a:t>4.  </a:t>
            </a:r>
            <a:r>
              <a:rPr lang="el-GR" sz="2000" dirty="0"/>
              <a:t>Αριθμός πολυγώνων</a:t>
            </a:r>
          </a:p>
          <a:p>
            <a:pPr marL="0" indent="0">
              <a:buNone/>
            </a:pPr>
            <a:r>
              <a:rPr lang="el-GR" sz="2000" dirty="0"/>
              <a:t>Τα τρισδιάστατα γραφικά δημιουργούνται από σημεία. Τα σημεία ενώνονται μεταξύ τους με γραμμές, δημιουργώντας ακμές και έδρες. </a:t>
            </a:r>
          </a:p>
          <a:p>
            <a:pPr marL="0" indent="0">
              <a:buNone/>
            </a:pPr>
            <a:r>
              <a:rPr lang="el-GR" sz="2000" dirty="0" smtClean="0"/>
              <a:t>Ένας </a:t>
            </a:r>
            <a:r>
              <a:rPr lang="el-GR" sz="2000" dirty="0"/>
              <a:t>κύβος για παράδειγμα, αποτελείται από 8 σημεία, έτσι τοποθετημένα ώστε δημιουργούνται 12 ακμές και 6 έδρες. </a:t>
            </a:r>
          </a:p>
          <a:p>
            <a:pPr marL="0" indent="0">
              <a:buNone/>
            </a:pPr>
            <a:r>
              <a:rPr lang="el-GR" sz="2000" dirty="0" smtClean="0"/>
              <a:t>Η πιο </a:t>
            </a:r>
            <a:r>
              <a:rPr lang="el-GR" sz="2000" dirty="0"/>
              <a:t>συνηθισμένη έδρα σε ένα τρισδιάστατο γραφικό έχει το σχήμα τριγώνου.</a:t>
            </a:r>
          </a:p>
          <a:p>
            <a:pPr marL="0" indent="0">
              <a:buNone/>
            </a:pPr>
            <a:r>
              <a:rPr lang="el-GR" sz="2000" dirty="0" smtClean="0"/>
              <a:t>Για </a:t>
            </a:r>
            <a:r>
              <a:rPr lang="el-GR" sz="2000" dirty="0"/>
              <a:t>να αναπαρασταθούν με λεπτομέρεια περίπλοκα αντικείμενα, απαιτείται ένας πραγματικά μεγάλος αριθμός πολυγώνων. </a:t>
            </a:r>
          </a:p>
          <a:p>
            <a:pPr marL="0" indent="0">
              <a:buNone/>
            </a:pPr>
            <a:endParaRPr lang="en-US" dirty="0"/>
          </a:p>
        </p:txBody>
      </p:sp>
      <p:pic>
        <p:nvPicPr>
          <p:cNvPr id="4" name="Picture 3" descr="Horse1w"/>
          <p:cNvPicPr>
            <a:picLocks noChangeAspect="1" noChangeArrowheads="1"/>
          </p:cNvPicPr>
          <p:nvPr/>
        </p:nvPicPr>
        <p:blipFill>
          <a:blip r:embed="rId2">
            <a:lum bright="6000"/>
            <a:extLst>
              <a:ext uri="{28A0092B-C50C-407E-A947-70E740481C1C}">
                <a14:useLocalDpi xmlns:a14="http://schemas.microsoft.com/office/drawing/2010/main" xmlns="" val="0"/>
              </a:ext>
            </a:extLst>
          </a:blip>
          <a:srcRect/>
          <a:stretch>
            <a:fillRect/>
          </a:stretch>
        </p:blipFill>
        <p:spPr bwMode="auto">
          <a:xfrm>
            <a:off x="7462564" y="1988840"/>
            <a:ext cx="4371698" cy="4032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9652280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33728" y="980728"/>
            <a:ext cx="9828774" cy="699864"/>
          </a:xfrm>
        </p:spPr>
        <p:txBody>
          <a:bodyPr>
            <a:normAutofit fontScale="90000"/>
          </a:bodyPr>
          <a:lstStyle/>
          <a:p>
            <a:r>
              <a:rPr lang="el-GR" dirty="0">
                <a:solidFill>
                  <a:srgbClr val="00B0F0"/>
                </a:solidFill>
              </a:rPr>
              <a:t>Κατασκευάζοντας μία εφαρμογή Εικονικής Πραγματικότητας</a:t>
            </a:r>
            <a:r>
              <a:rPr lang="el-GR" dirty="0" smtClean="0">
                <a:solidFill>
                  <a:srgbClr val="00B0F0"/>
                </a:solidFill>
              </a:rPr>
              <a:t>: </a:t>
            </a:r>
            <a:br>
              <a:rPr lang="el-GR" dirty="0" smtClean="0">
                <a:solidFill>
                  <a:srgbClr val="00B0F0"/>
                </a:solidFill>
              </a:rPr>
            </a:br>
            <a:r>
              <a:rPr lang="el-GR" dirty="0" smtClean="0">
                <a:solidFill>
                  <a:srgbClr val="00B0F0"/>
                </a:solidFill>
              </a:rPr>
              <a:t>Τεχνικά </a:t>
            </a:r>
            <a:r>
              <a:rPr lang="el-GR" dirty="0">
                <a:solidFill>
                  <a:srgbClr val="00B0F0"/>
                </a:solidFill>
              </a:rPr>
              <a:t>θέματα υλικού </a:t>
            </a:r>
            <a:r>
              <a:rPr lang="el-GR" dirty="0" smtClean="0">
                <a:solidFill>
                  <a:srgbClr val="00B0F0"/>
                </a:solidFill>
              </a:rPr>
              <a:t>&amp; λογισμικού</a:t>
            </a:r>
            <a:endParaRPr lang="en-US" dirty="0">
              <a:solidFill>
                <a:srgbClr val="00B0F0"/>
              </a:solidFill>
            </a:endParaRPr>
          </a:p>
        </p:txBody>
      </p:sp>
      <p:sp>
        <p:nvSpPr>
          <p:cNvPr id="14" name="Content Placeholder 13"/>
          <p:cNvSpPr>
            <a:spLocks noGrp="1"/>
          </p:cNvSpPr>
          <p:nvPr>
            <p:ph idx="1"/>
          </p:nvPr>
        </p:nvSpPr>
        <p:spPr>
          <a:xfrm>
            <a:off x="1522222" y="2132856"/>
            <a:ext cx="9828774" cy="5328592"/>
          </a:xfrm>
        </p:spPr>
        <p:txBody>
          <a:bodyPr>
            <a:normAutofit/>
          </a:bodyPr>
          <a:lstStyle/>
          <a:p>
            <a:pPr marL="0" indent="0">
              <a:buNone/>
            </a:pPr>
            <a:r>
              <a:rPr lang="el-GR" sz="2200" dirty="0"/>
              <a:t>Ένας εικονικός κόσμος αποτελείται από εκατοντάδες ή και χιλιάδες αντικείμενα, οπότε ο συνολικός αριθμός πολυγώνων γίνεται τεράστιος. </a:t>
            </a:r>
          </a:p>
          <a:p>
            <a:pPr marL="0" indent="0">
              <a:buNone/>
            </a:pPr>
            <a:r>
              <a:rPr lang="el-GR" sz="2200" dirty="0" smtClean="0"/>
              <a:t>Επιπρόσθετα</a:t>
            </a:r>
            <a:r>
              <a:rPr lang="el-GR" sz="2200" dirty="0"/>
              <a:t>, πολλά από τα αντικείμενα κινούνται, αλλάζοντας σχετικές θέσεις στο χώρο, με αποτέλεσμα να δημιουργείται η ανάγκη επανασχεδιασμού τους τόσες φορές όσες και τα καρέ το δευτερόλεπτο. </a:t>
            </a:r>
          </a:p>
          <a:p>
            <a:pPr marL="0" indent="0">
              <a:buNone/>
            </a:pPr>
            <a:r>
              <a:rPr lang="el-GR" sz="2200" dirty="0" smtClean="0"/>
              <a:t>Στα </a:t>
            </a:r>
            <a:r>
              <a:rPr lang="el-GR" sz="2200" dirty="0"/>
              <a:t>τεχνικά χαρακτηριστικά των καρτών γραφικών αναγράφεται ότι αυτές είναι σε θέση να κινούν αρκετές δεκάδες εκατομμύρια πολύγωνα το δευτερόλεπτο. Αυτό όμως δεν είναι ακριβές. Ισχύει μόνο όταν η αποκλειστική εργασία της κάρτας γραφικών είναι να παρουσιάζει πολύγωνα και τίποτε άλλο. </a:t>
            </a:r>
          </a:p>
          <a:p>
            <a:pPr marL="0" indent="0">
              <a:buNone/>
            </a:pPr>
            <a:r>
              <a:rPr lang="el-GR" sz="2200" dirty="0" smtClean="0"/>
              <a:t>Στην </a:t>
            </a:r>
            <a:r>
              <a:rPr lang="el-GR" sz="2200" dirty="0"/>
              <a:t>πραγματικότητα η κάρτα γραφικών εκτελεί πολλές ακόμα λειτουργίες, με αποτέλεσμα η τιμή αυτή να είναι κατά πολύ μικρότερη. </a:t>
            </a:r>
          </a:p>
          <a:p>
            <a:pPr marL="0" indent="0">
              <a:buNone/>
            </a:pPr>
            <a:endParaRPr lang="en-US" dirty="0"/>
          </a:p>
        </p:txBody>
      </p:sp>
    </p:spTree>
    <p:extLst>
      <p:ext uri="{BB962C8B-B14F-4D97-AF65-F5344CB8AC3E}">
        <p14:creationId xmlns:p14="http://schemas.microsoft.com/office/powerpoint/2010/main" xmlns="" val="512843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33728" y="980728"/>
            <a:ext cx="9828774" cy="699864"/>
          </a:xfrm>
        </p:spPr>
        <p:txBody>
          <a:bodyPr>
            <a:normAutofit fontScale="90000"/>
          </a:bodyPr>
          <a:lstStyle/>
          <a:p>
            <a:r>
              <a:rPr lang="el-GR" dirty="0">
                <a:solidFill>
                  <a:srgbClr val="00B0F0"/>
                </a:solidFill>
              </a:rPr>
              <a:t>Κατασκευάζοντας μία εφαρμογή Εικονικής Πραγματικότητας</a:t>
            </a:r>
            <a:r>
              <a:rPr lang="el-GR" dirty="0" smtClean="0">
                <a:solidFill>
                  <a:srgbClr val="00B0F0"/>
                </a:solidFill>
              </a:rPr>
              <a:t>: </a:t>
            </a:r>
            <a:br>
              <a:rPr lang="el-GR" dirty="0" smtClean="0">
                <a:solidFill>
                  <a:srgbClr val="00B0F0"/>
                </a:solidFill>
              </a:rPr>
            </a:br>
            <a:r>
              <a:rPr lang="el-GR" dirty="0" smtClean="0">
                <a:solidFill>
                  <a:srgbClr val="00B0F0"/>
                </a:solidFill>
              </a:rPr>
              <a:t>Τεχνικά </a:t>
            </a:r>
            <a:r>
              <a:rPr lang="el-GR" dirty="0">
                <a:solidFill>
                  <a:srgbClr val="00B0F0"/>
                </a:solidFill>
              </a:rPr>
              <a:t>θέματα υλικού </a:t>
            </a:r>
            <a:r>
              <a:rPr lang="el-GR" dirty="0" smtClean="0">
                <a:solidFill>
                  <a:srgbClr val="00B0F0"/>
                </a:solidFill>
              </a:rPr>
              <a:t>&amp; λογισμικού</a:t>
            </a:r>
            <a:endParaRPr lang="en-US" dirty="0">
              <a:solidFill>
                <a:srgbClr val="00B0F0"/>
              </a:solidFill>
            </a:endParaRPr>
          </a:p>
        </p:txBody>
      </p:sp>
      <p:sp>
        <p:nvSpPr>
          <p:cNvPr id="14" name="Content Placeholder 13"/>
          <p:cNvSpPr>
            <a:spLocks noGrp="1"/>
          </p:cNvSpPr>
          <p:nvPr>
            <p:ph idx="1"/>
          </p:nvPr>
        </p:nvSpPr>
        <p:spPr>
          <a:xfrm>
            <a:off x="1522222" y="2132856"/>
            <a:ext cx="9828774" cy="5328592"/>
          </a:xfrm>
        </p:spPr>
        <p:txBody>
          <a:bodyPr>
            <a:normAutofit/>
          </a:bodyPr>
          <a:lstStyle/>
          <a:p>
            <a:pPr marL="0" indent="0">
              <a:buNone/>
            </a:pPr>
            <a:r>
              <a:rPr lang="el-GR" sz="2000" dirty="0" smtClean="0"/>
              <a:t>5.  </a:t>
            </a:r>
            <a:r>
              <a:rPr lang="el-GR" sz="2000" dirty="0"/>
              <a:t>Φωτοσκιάσεις</a:t>
            </a:r>
          </a:p>
          <a:p>
            <a:pPr marL="0" indent="0">
              <a:buNone/>
            </a:pPr>
            <a:r>
              <a:rPr lang="el-GR" sz="2000" dirty="0"/>
              <a:t>Ο τρόπος με τον οποίο φωτίζονται τα αντικείμενα και δημιουργούνται οι σκιές. </a:t>
            </a:r>
          </a:p>
          <a:p>
            <a:pPr marL="0" indent="0">
              <a:buNone/>
            </a:pPr>
            <a:r>
              <a:rPr lang="el-GR" sz="2000" dirty="0" smtClean="0"/>
              <a:t>Είναι </a:t>
            </a:r>
            <a:r>
              <a:rPr lang="el-GR" sz="2000" dirty="0"/>
              <a:t>από τις πιο απαιτητικές εργασίες αναφορικά με την υπολογιστική ισχύ που απαιτείται. </a:t>
            </a:r>
          </a:p>
          <a:p>
            <a:pPr marL="0" indent="0">
              <a:buNone/>
            </a:pPr>
            <a:r>
              <a:rPr lang="el-GR" sz="2000" dirty="0" smtClean="0"/>
              <a:t>Οι </a:t>
            </a:r>
            <a:r>
              <a:rPr lang="el-GR" sz="2000" dirty="0"/>
              <a:t>φωτοσκιάσεις συντελούν σε μεγάλο βαθμό στη δημιουργία της αίσθησης του βάθους και συμβάλλουν καθοριστικά στη συνολική ποιότητα του εικονικού κόσμου. </a:t>
            </a:r>
          </a:p>
          <a:p>
            <a:pPr marL="0" indent="0">
              <a:buNone/>
            </a:pPr>
            <a:r>
              <a:rPr lang="el-GR" sz="2000" dirty="0" smtClean="0"/>
              <a:t>Ο </a:t>
            </a:r>
            <a:r>
              <a:rPr lang="el-GR" sz="2000" dirty="0"/>
              <a:t>υπολογισμός των φωτοσκιάσεων γίνεται κατά πολύ πιο περίπλοκος όταν η φωτεινή πηγή κινείται, όπως συμβαίνει με τα φώτα ενός αυτοκινήτου, φωτίζοντας και σκιάζοντας διαδοχικά τα αντικείμενα. Περίπλοκοι είναι επίσης οι υπολογισμοί όταν υπάρχουν πολλαπλές πηγές φωτισμού που δημιουργούν πολλαπλές σκιάσεις. </a:t>
            </a:r>
          </a:p>
          <a:p>
            <a:pPr marL="0" indent="0">
              <a:buNone/>
            </a:pPr>
            <a:endParaRPr lang="en-US" dirty="0"/>
          </a:p>
        </p:txBody>
      </p:sp>
    </p:spTree>
    <p:extLst>
      <p:ext uri="{BB962C8B-B14F-4D97-AF65-F5344CB8AC3E}">
        <p14:creationId xmlns:p14="http://schemas.microsoft.com/office/powerpoint/2010/main" xmlns="" val="20635342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33728" y="980728"/>
            <a:ext cx="9828774" cy="699864"/>
          </a:xfrm>
        </p:spPr>
        <p:txBody>
          <a:bodyPr>
            <a:normAutofit fontScale="90000"/>
          </a:bodyPr>
          <a:lstStyle/>
          <a:p>
            <a:r>
              <a:rPr lang="el-GR" dirty="0">
                <a:solidFill>
                  <a:srgbClr val="00B0F0"/>
                </a:solidFill>
              </a:rPr>
              <a:t>Κατασκευάζοντας μία εφαρμογή Εικονικής Πραγματικότητας</a:t>
            </a:r>
            <a:r>
              <a:rPr lang="el-GR" dirty="0" smtClean="0">
                <a:solidFill>
                  <a:srgbClr val="00B0F0"/>
                </a:solidFill>
              </a:rPr>
              <a:t>: </a:t>
            </a:r>
            <a:br>
              <a:rPr lang="el-GR" dirty="0" smtClean="0">
                <a:solidFill>
                  <a:srgbClr val="00B0F0"/>
                </a:solidFill>
              </a:rPr>
            </a:br>
            <a:r>
              <a:rPr lang="el-GR" dirty="0" smtClean="0">
                <a:solidFill>
                  <a:srgbClr val="00B0F0"/>
                </a:solidFill>
              </a:rPr>
              <a:t>Τεχνικά </a:t>
            </a:r>
            <a:r>
              <a:rPr lang="el-GR" dirty="0">
                <a:solidFill>
                  <a:srgbClr val="00B0F0"/>
                </a:solidFill>
              </a:rPr>
              <a:t>θέματα υλικού </a:t>
            </a:r>
            <a:r>
              <a:rPr lang="el-GR" dirty="0" smtClean="0">
                <a:solidFill>
                  <a:srgbClr val="00B0F0"/>
                </a:solidFill>
              </a:rPr>
              <a:t>&amp; λογισμικού</a:t>
            </a:r>
            <a:endParaRPr lang="en-US" dirty="0">
              <a:solidFill>
                <a:srgbClr val="00B0F0"/>
              </a:solidFill>
            </a:endParaRPr>
          </a:p>
        </p:txBody>
      </p:sp>
      <p:grpSp>
        <p:nvGrpSpPr>
          <p:cNvPr id="4" name="Group 2"/>
          <p:cNvGrpSpPr>
            <a:grpSpLocks/>
          </p:cNvGrpSpPr>
          <p:nvPr/>
        </p:nvGrpSpPr>
        <p:grpSpPr bwMode="auto">
          <a:xfrm>
            <a:off x="2638028" y="1989435"/>
            <a:ext cx="7344816" cy="3600400"/>
            <a:chOff x="2256" y="1494"/>
            <a:chExt cx="7480" cy="3203"/>
          </a:xfrm>
        </p:grpSpPr>
        <p:pic>
          <p:nvPicPr>
            <p:cNvPr id="5" name="Picture 4" descr="lara1"/>
            <p:cNvPicPr>
              <a:picLocks noChangeAspect="1" noChangeArrowheads="1"/>
            </p:cNvPicPr>
            <p:nvPr/>
          </p:nvPicPr>
          <p:blipFill>
            <a:blip r:embed="rId2">
              <a:lum bright="6000"/>
              <a:extLst>
                <a:ext uri="{28A0092B-C50C-407E-A947-70E740481C1C}">
                  <a14:useLocalDpi xmlns:a14="http://schemas.microsoft.com/office/drawing/2010/main" xmlns="" val="0"/>
                </a:ext>
              </a:extLst>
            </a:blip>
            <a:srcRect/>
            <a:stretch>
              <a:fillRect/>
            </a:stretch>
          </p:blipFill>
          <p:spPr bwMode="auto">
            <a:xfrm>
              <a:off x="2256" y="1494"/>
              <a:ext cx="3740" cy="3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 descr="foto_001"/>
            <p:cNvPicPr>
              <a:picLocks noChangeAspect="1" noChangeArrowheads="1"/>
            </p:cNvPicPr>
            <p:nvPr/>
          </p:nvPicPr>
          <p:blipFill>
            <a:blip r:embed="rId3">
              <a:lum bright="6000"/>
              <a:extLst>
                <a:ext uri="{28A0092B-C50C-407E-A947-70E740481C1C}">
                  <a14:useLocalDpi xmlns:a14="http://schemas.microsoft.com/office/drawing/2010/main" xmlns="" val="0"/>
                </a:ext>
              </a:extLst>
            </a:blip>
            <a:srcRect/>
            <a:stretch>
              <a:fillRect/>
            </a:stretch>
          </p:blipFill>
          <p:spPr bwMode="auto">
            <a:xfrm>
              <a:off x="6183" y="1494"/>
              <a:ext cx="3553" cy="3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Rectangle 1"/>
          <p:cNvSpPr/>
          <p:nvPr/>
        </p:nvSpPr>
        <p:spPr>
          <a:xfrm>
            <a:off x="4192818" y="5853649"/>
            <a:ext cx="4510594" cy="461665"/>
          </a:xfrm>
          <a:prstGeom prst="rect">
            <a:avLst/>
          </a:prstGeom>
        </p:spPr>
        <p:txBody>
          <a:bodyPr wrap="none">
            <a:spAutoFit/>
          </a:bodyPr>
          <a:lstStyle/>
          <a:p>
            <a:r>
              <a:rPr lang="el-GR" sz="2400" dirty="0" smtClean="0"/>
              <a:t>Απλή και περίπλοκη φωτοσκίαση</a:t>
            </a:r>
            <a:endParaRPr lang="en-US" sz="2400" dirty="0"/>
          </a:p>
        </p:txBody>
      </p:sp>
    </p:spTree>
    <p:extLst>
      <p:ext uri="{BB962C8B-B14F-4D97-AF65-F5344CB8AC3E}">
        <p14:creationId xmlns:p14="http://schemas.microsoft.com/office/powerpoint/2010/main" xmlns="" val="192828944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33728" y="980728"/>
            <a:ext cx="9828774" cy="699864"/>
          </a:xfrm>
        </p:spPr>
        <p:txBody>
          <a:bodyPr>
            <a:normAutofit fontScale="90000"/>
          </a:bodyPr>
          <a:lstStyle/>
          <a:p>
            <a:r>
              <a:rPr lang="el-GR" dirty="0">
                <a:solidFill>
                  <a:srgbClr val="00B0F0"/>
                </a:solidFill>
              </a:rPr>
              <a:t>Κατασκευάζοντας μία εφαρμογή Εικονικής Πραγματικότητας</a:t>
            </a:r>
            <a:r>
              <a:rPr lang="el-GR" dirty="0" smtClean="0">
                <a:solidFill>
                  <a:srgbClr val="00B0F0"/>
                </a:solidFill>
              </a:rPr>
              <a:t>: </a:t>
            </a:r>
            <a:br>
              <a:rPr lang="el-GR" dirty="0" smtClean="0">
                <a:solidFill>
                  <a:srgbClr val="00B0F0"/>
                </a:solidFill>
              </a:rPr>
            </a:br>
            <a:r>
              <a:rPr lang="el-GR" dirty="0" smtClean="0">
                <a:solidFill>
                  <a:srgbClr val="00B0F0"/>
                </a:solidFill>
              </a:rPr>
              <a:t>Τεχνικά </a:t>
            </a:r>
            <a:r>
              <a:rPr lang="el-GR" dirty="0">
                <a:solidFill>
                  <a:srgbClr val="00B0F0"/>
                </a:solidFill>
              </a:rPr>
              <a:t>θέματα υλικού </a:t>
            </a:r>
            <a:r>
              <a:rPr lang="el-GR" dirty="0" smtClean="0">
                <a:solidFill>
                  <a:srgbClr val="00B0F0"/>
                </a:solidFill>
              </a:rPr>
              <a:t>&amp; λογισμικού</a:t>
            </a:r>
            <a:endParaRPr lang="en-US" dirty="0">
              <a:solidFill>
                <a:srgbClr val="00B0F0"/>
              </a:solidFill>
            </a:endParaRPr>
          </a:p>
        </p:txBody>
      </p:sp>
      <p:sp>
        <p:nvSpPr>
          <p:cNvPr id="14" name="Content Placeholder 13"/>
          <p:cNvSpPr>
            <a:spLocks noGrp="1"/>
          </p:cNvSpPr>
          <p:nvPr>
            <p:ph idx="1"/>
          </p:nvPr>
        </p:nvSpPr>
        <p:spPr>
          <a:xfrm>
            <a:off x="1413892" y="1844824"/>
            <a:ext cx="5868334" cy="5328592"/>
          </a:xfrm>
        </p:spPr>
        <p:txBody>
          <a:bodyPr>
            <a:normAutofit lnSpcReduction="10000"/>
          </a:bodyPr>
          <a:lstStyle/>
          <a:p>
            <a:pPr marL="0" indent="0">
              <a:buNone/>
            </a:pPr>
            <a:r>
              <a:rPr lang="el-GR" sz="2000" dirty="0" smtClean="0"/>
              <a:t>6.  </a:t>
            </a:r>
            <a:r>
              <a:rPr lang="el-GR" sz="2000" dirty="0"/>
              <a:t>Υφές</a:t>
            </a:r>
          </a:p>
          <a:p>
            <a:pPr marL="0" indent="0">
              <a:buNone/>
            </a:pPr>
            <a:r>
              <a:rPr lang="el-GR" sz="2000" dirty="0"/>
              <a:t>Ένα τρισδιάστατο μοντέλο αφού κατασκευαστεί από πολύγωνα πρέπει να “ντυθεί” με τα κατάλληλα χρώματα, αλλά κυρίως με την υφή εκείνη που θα του προσδώσει τις συγκεκριμένες ιδιότητες του αντικειμένου που αναπαριστά. </a:t>
            </a:r>
          </a:p>
          <a:p>
            <a:pPr marL="0" indent="0">
              <a:buNone/>
            </a:pPr>
            <a:r>
              <a:rPr lang="el-GR" sz="2000" dirty="0" smtClean="0"/>
              <a:t>Για </a:t>
            </a:r>
            <a:r>
              <a:rPr lang="el-GR" sz="2000" dirty="0"/>
              <a:t>παράδειγμα, ένα μεταλλικό αντικείμενο έχει διαφορετική υφή από ένα ρούχο του ίδιου χρώματος. </a:t>
            </a:r>
          </a:p>
          <a:p>
            <a:pPr marL="0" indent="0">
              <a:buNone/>
            </a:pPr>
            <a:r>
              <a:rPr lang="el-GR" sz="2000" dirty="0" smtClean="0"/>
              <a:t>Οι </a:t>
            </a:r>
            <a:r>
              <a:rPr lang="el-GR" sz="2000" dirty="0"/>
              <a:t>υφές είναι συνήθως εικόνες υψηλής ανάλυσης έτσι διαμορφωμένες ώστε να καλύπτουν σωστά το μοντέλο.</a:t>
            </a:r>
          </a:p>
          <a:p>
            <a:pPr marL="0" indent="0">
              <a:buNone/>
            </a:pPr>
            <a:r>
              <a:rPr lang="el-GR" sz="2000" dirty="0"/>
              <a:t> </a:t>
            </a:r>
            <a:r>
              <a:rPr lang="el-GR" sz="2000" dirty="0" smtClean="0"/>
              <a:t>Το </a:t>
            </a:r>
            <a:r>
              <a:rPr lang="el-GR" sz="2000" dirty="0"/>
              <a:t>ανθρώπινο δέρμα διαθέτει από τις πιο περίπλοκες υφές, γιατί έχει πόρους, πολλές αποχρώσεις, τυχαίες ατέλειες και αντανακλά το φως με έναν ιδιαίτερο τρόπο.</a:t>
            </a:r>
          </a:p>
          <a:p>
            <a:pPr marL="0" indent="0">
              <a:buNone/>
            </a:pPr>
            <a:endParaRPr lang="en-US" dirty="0"/>
          </a:p>
        </p:txBody>
      </p:sp>
      <p:pic>
        <p:nvPicPr>
          <p:cNvPr id="4" name="Picture 2" descr="6-3"/>
          <p:cNvPicPr>
            <a:picLocks noChangeAspect="1" noChangeArrowheads="1"/>
          </p:cNvPicPr>
          <p:nvPr/>
        </p:nvPicPr>
        <p:blipFill>
          <a:blip r:embed="rId2">
            <a:lum bright="12000"/>
            <a:extLst>
              <a:ext uri="{28A0092B-C50C-407E-A947-70E740481C1C}">
                <a14:useLocalDpi xmlns:a14="http://schemas.microsoft.com/office/drawing/2010/main" xmlns="" val="0"/>
              </a:ext>
            </a:extLst>
          </a:blip>
          <a:srcRect/>
          <a:stretch>
            <a:fillRect/>
          </a:stretch>
        </p:blipFill>
        <p:spPr bwMode="auto">
          <a:xfrm>
            <a:off x="7462564" y="2852936"/>
            <a:ext cx="4554336" cy="3024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0579034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33728" y="980728"/>
            <a:ext cx="9828774" cy="699864"/>
          </a:xfrm>
        </p:spPr>
        <p:txBody>
          <a:bodyPr>
            <a:normAutofit fontScale="90000"/>
          </a:bodyPr>
          <a:lstStyle/>
          <a:p>
            <a:r>
              <a:rPr lang="el-GR" dirty="0">
                <a:solidFill>
                  <a:srgbClr val="00B0F0"/>
                </a:solidFill>
              </a:rPr>
              <a:t>Κατασκευάζοντας μία εφαρμογή Εικονικής Πραγματικότητας</a:t>
            </a:r>
            <a:r>
              <a:rPr lang="el-GR" dirty="0" smtClean="0">
                <a:solidFill>
                  <a:srgbClr val="00B0F0"/>
                </a:solidFill>
              </a:rPr>
              <a:t>: </a:t>
            </a:r>
            <a:br>
              <a:rPr lang="el-GR" dirty="0" smtClean="0">
                <a:solidFill>
                  <a:srgbClr val="00B0F0"/>
                </a:solidFill>
              </a:rPr>
            </a:br>
            <a:r>
              <a:rPr lang="el-GR" dirty="0" smtClean="0">
                <a:solidFill>
                  <a:srgbClr val="00B0F0"/>
                </a:solidFill>
              </a:rPr>
              <a:t>Τεχνικά </a:t>
            </a:r>
            <a:r>
              <a:rPr lang="el-GR" dirty="0">
                <a:solidFill>
                  <a:srgbClr val="00B0F0"/>
                </a:solidFill>
              </a:rPr>
              <a:t>θέματα υλικού </a:t>
            </a:r>
            <a:r>
              <a:rPr lang="el-GR" dirty="0" smtClean="0">
                <a:solidFill>
                  <a:srgbClr val="00B0F0"/>
                </a:solidFill>
              </a:rPr>
              <a:t>&amp; λογισμικού</a:t>
            </a:r>
            <a:endParaRPr lang="en-US" dirty="0">
              <a:solidFill>
                <a:srgbClr val="00B0F0"/>
              </a:solidFill>
            </a:endParaRPr>
          </a:p>
        </p:txBody>
      </p:sp>
      <p:sp>
        <p:nvSpPr>
          <p:cNvPr id="14" name="Content Placeholder 13"/>
          <p:cNvSpPr>
            <a:spLocks noGrp="1"/>
          </p:cNvSpPr>
          <p:nvPr>
            <p:ph idx="1"/>
          </p:nvPr>
        </p:nvSpPr>
        <p:spPr>
          <a:xfrm>
            <a:off x="1522222" y="2132856"/>
            <a:ext cx="9828774" cy="5328592"/>
          </a:xfrm>
        </p:spPr>
        <p:txBody>
          <a:bodyPr>
            <a:normAutofit/>
          </a:bodyPr>
          <a:lstStyle/>
          <a:p>
            <a:pPr marL="0" indent="0">
              <a:buNone/>
            </a:pPr>
            <a:r>
              <a:rPr lang="el-GR" sz="2000" dirty="0"/>
              <a:t>Στον τομέα των υφών υπάγονται οι διάφοροι βαθμοί διαφάνειας που μπορεί να έχει ένα αντικείμενο, καθώς επίσης και οι αντανακλάσεις. </a:t>
            </a:r>
          </a:p>
          <a:p>
            <a:pPr marL="0" indent="0">
              <a:buNone/>
            </a:pPr>
            <a:r>
              <a:rPr lang="el-GR" sz="2000" dirty="0" smtClean="0"/>
              <a:t>Ο </a:t>
            </a:r>
            <a:r>
              <a:rPr lang="el-GR" sz="2000" dirty="0" err="1"/>
              <a:t>καθρεπτισμός</a:t>
            </a:r>
            <a:r>
              <a:rPr lang="el-GR" sz="2000" dirty="0"/>
              <a:t> είναι η πιο περίπλοκη αντανάκλαση γιατί πρέπει να σχεδιάζεται όλος ο εικονικός κόσμος επάνω στο αντικείμενο, ανεστραμμένος και κινούμενος.</a:t>
            </a:r>
          </a:p>
          <a:p>
            <a:pPr marL="0" indent="0">
              <a:buNone/>
            </a:pPr>
            <a:r>
              <a:rPr lang="el-GR" sz="2000" dirty="0" smtClean="0"/>
              <a:t>Τέλος</a:t>
            </a:r>
            <a:r>
              <a:rPr lang="el-GR" sz="2000" dirty="0"/>
              <a:t>, υπάρχει η κατηγορία των κινούμενων υφών. Τέτοιες υφές χρησιμοποιούνται για την επιφάνεια του νερού, για τη λάβα του ηφαιστείου, για τη φωτιά, κτλ. </a:t>
            </a:r>
          </a:p>
          <a:p>
            <a:pPr marL="0" indent="0">
              <a:buNone/>
            </a:pPr>
            <a:r>
              <a:rPr lang="el-GR" sz="2000" dirty="0" smtClean="0"/>
              <a:t>Σε </a:t>
            </a:r>
            <a:r>
              <a:rPr lang="el-GR" sz="2000" dirty="0"/>
              <a:t>κάθε περίπτωση η υφή επειδή είναι δεμένη με το μοντέλο, θα πρέπει να κινείται μαζί με αυτό, να μεταβάλει διαρκώς τις ιδιότητες του φωτισμού, της σκίασης και της αντανάκλασης που έχει. </a:t>
            </a:r>
          </a:p>
          <a:p>
            <a:pPr marL="0" indent="0">
              <a:buNone/>
            </a:pPr>
            <a:r>
              <a:rPr lang="el-GR" sz="2000" dirty="0" smtClean="0"/>
              <a:t>Ο </a:t>
            </a:r>
            <a:r>
              <a:rPr lang="el-GR" sz="2000" dirty="0"/>
              <a:t>αριθμός των υπολογισμών για το σύνολο των υφών στα αντικείμενα είναι τεράστιος </a:t>
            </a:r>
          </a:p>
          <a:p>
            <a:pPr marL="0" indent="0">
              <a:buNone/>
            </a:pPr>
            <a:endParaRPr lang="en-US" dirty="0"/>
          </a:p>
        </p:txBody>
      </p:sp>
    </p:spTree>
    <p:extLst>
      <p:ext uri="{BB962C8B-B14F-4D97-AF65-F5344CB8AC3E}">
        <p14:creationId xmlns:p14="http://schemas.microsoft.com/office/powerpoint/2010/main" xmlns="" val="62040609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62179"/>
            <a:ext cx="9144001" cy="699864"/>
          </a:xfrm>
        </p:spPr>
        <p:txBody>
          <a:bodyPr>
            <a:normAutofit fontScale="90000"/>
          </a:bodyPr>
          <a:lstStyle/>
          <a:p>
            <a:r>
              <a:rPr lang="el-GR" dirty="0">
                <a:solidFill>
                  <a:srgbClr val="00B0F0"/>
                </a:solidFill>
              </a:rPr>
              <a:t>Τεχνικές για την ικανοποιητική εκτέλεση της εφαρμογής από το υλικό του τελικού χρήστη </a:t>
            </a:r>
          </a:p>
        </p:txBody>
      </p:sp>
      <p:sp>
        <p:nvSpPr>
          <p:cNvPr id="14" name="Content Placeholder 13"/>
          <p:cNvSpPr>
            <a:spLocks noGrp="1"/>
          </p:cNvSpPr>
          <p:nvPr>
            <p:ph idx="1"/>
          </p:nvPr>
        </p:nvSpPr>
        <p:spPr>
          <a:xfrm>
            <a:off x="1522222" y="1501280"/>
            <a:ext cx="9828774" cy="5328592"/>
          </a:xfrm>
        </p:spPr>
        <p:txBody>
          <a:bodyPr>
            <a:normAutofit fontScale="92500"/>
          </a:bodyPr>
          <a:lstStyle/>
          <a:p>
            <a:pPr marL="0" indent="0">
              <a:buNone/>
            </a:pPr>
            <a:r>
              <a:rPr lang="el-GR" dirty="0"/>
              <a:t>Τα προβλήματα ξεκινούν από τη διαπίστωση ότι αν ανατεθεί στο υλικό και κυρίως στην κάρτα γραφικών μεγάλο υπολογιστικό φορτίο, αυτή αδυνατεί να ανταπεξέλθει. </a:t>
            </a:r>
          </a:p>
          <a:p>
            <a:pPr marL="0" indent="0">
              <a:buNone/>
            </a:pPr>
            <a:r>
              <a:rPr lang="el-GR" dirty="0" smtClean="0"/>
              <a:t>Έτσι </a:t>
            </a:r>
            <a:r>
              <a:rPr lang="el-GR" dirty="0"/>
              <a:t>είναι αναγκαία η περικοπή στοιχείων από τον εικονικό κόσμο σε βάρος του ρεαλισμού. </a:t>
            </a:r>
          </a:p>
          <a:p>
            <a:pPr marL="0" indent="0">
              <a:buNone/>
            </a:pPr>
            <a:r>
              <a:rPr lang="el-GR" dirty="0" smtClean="0"/>
              <a:t>Για </a:t>
            </a:r>
            <a:r>
              <a:rPr lang="el-GR" dirty="0"/>
              <a:t>να </a:t>
            </a:r>
            <a:r>
              <a:rPr lang="el-GR" dirty="0" err="1"/>
              <a:t>περιπλακεί</a:t>
            </a:r>
            <a:r>
              <a:rPr lang="el-GR" dirty="0"/>
              <a:t> ακόμα περισσότερο η κατάσταση, θα πρέπει να σημειωθεί ότι ο ρεαλισμός είναι υποκειμενική παράμετρος. Αυτό που συναρπάζει και συγκινεί έναν άνθρωπο, δεν συγκινεί κάποιον άλλο. Αν εξαλειφθούν οι περίπλοκες φωτοσκιάσεις, σε κάποιους μπορεί να περάσει απαρατήρητο, ενώ κάποιοι άλλοι μπορεί να το θεωρήσουν σοβαρή παράλειψη. </a:t>
            </a:r>
          </a:p>
          <a:p>
            <a:pPr marL="0" indent="0">
              <a:buNone/>
            </a:pPr>
            <a:r>
              <a:rPr lang="el-GR" dirty="0" smtClean="0"/>
              <a:t>Επίσης</a:t>
            </a:r>
            <a:r>
              <a:rPr lang="el-GR" dirty="0"/>
              <a:t>, ο σχεδιαστής δεν γνωρίζει εκ των προτέρων την ακριβή διαμόρφωση του υλικού που χρησιμοποιεί ο τελικός χρήστης. </a:t>
            </a:r>
          </a:p>
          <a:p>
            <a:pPr marL="0" indent="0">
              <a:buNone/>
            </a:pPr>
            <a:r>
              <a:rPr lang="el-GR" dirty="0" smtClean="0"/>
              <a:t>Με </a:t>
            </a:r>
            <a:r>
              <a:rPr lang="el-GR" dirty="0"/>
              <a:t>ποια κριτήρια λοιπόν είναι υποχρεωμένος να λειτουργήσει ο σχεδιαστής μίας εφαρμογής Ε.Π.;</a:t>
            </a:r>
          </a:p>
          <a:p>
            <a:pPr marL="0" indent="0">
              <a:buNone/>
            </a:pPr>
            <a:endParaRPr lang="en-US" dirty="0"/>
          </a:p>
        </p:txBody>
      </p:sp>
    </p:spTree>
    <p:extLst>
      <p:ext uri="{BB962C8B-B14F-4D97-AF65-F5344CB8AC3E}">
        <p14:creationId xmlns:p14="http://schemas.microsoft.com/office/powerpoint/2010/main" xmlns="" val="259355046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62179"/>
            <a:ext cx="9144001" cy="699864"/>
          </a:xfrm>
        </p:spPr>
        <p:txBody>
          <a:bodyPr>
            <a:normAutofit fontScale="90000"/>
          </a:bodyPr>
          <a:lstStyle/>
          <a:p>
            <a:r>
              <a:rPr lang="el-GR" dirty="0">
                <a:solidFill>
                  <a:srgbClr val="00B0F0"/>
                </a:solidFill>
              </a:rPr>
              <a:t>Τεχνικές για την ικανοποιητική εκτέλεση της εφαρμογής από το υλικό του τελικού χρήστη </a:t>
            </a:r>
          </a:p>
        </p:txBody>
      </p:sp>
      <p:sp>
        <p:nvSpPr>
          <p:cNvPr id="14" name="Content Placeholder 13"/>
          <p:cNvSpPr>
            <a:spLocks noGrp="1"/>
          </p:cNvSpPr>
          <p:nvPr>
            <p:ph idx="1"/>
          </p:nvPr>
        </p:nvSpPr>
        <p:spPr>
          <a:xfrm>
            <a:off x="1522222" y="1508809"/>
            <a:ext cx="9828774" cy="5328592"/>
          </a:xfrm>
        </p:spPr>
        <p:txBody>
          <a:bodyPr>
            <a:normAutofit/>
          </a:bodyPr>
          <a:lstStyle/>
          <a:p>
            <a:pPr marL="0" indent="0">
              <a:buNone/>
            </a:pPr>
            <a:r>
              <a:rPr lang="el-GR" sz="2000" dirty="0"/>
              <a:t>Η πρώτη απόφαση που λαμβάνει, είναι ο ορισμός των ελάχιστων απαιτήσεων από το υλικό του τελικού χρήστη. </a:t>
            </a:r>
          </a:p>
          <a:p>
            <a:pPr marL="0" indent="0">
              <a:buNone/>
            </a:pPr>
            <a:r>
              <a:rPr lang="el-GR" sz="2000" dirty="0" smtClean="0"/>
              <a:t>Ορίζεται </a:t>
            </a:r>
            <a:r>
              <a:rPr lang="el-GR" sz="2000" dirty="0"/>
              <a:t>ένα σύνολο ελάχιστων προδιαγραφών τις οποίες ελέγχει ο χρήστης πριν χρησιμοποιήσει τη συγκεκριμένη εφαρμογή. </a:t>
            </a:r>
          </a:p>
          <a:p>
            <a:pPr marL="0" indent="0">
              <a:buNone/>
            </a:pPr>
            <a:r>
              <a:rPr lang="el-GR" sz="2000" dirty="0" smtClean="0"/>
              <a:t>Όμως </a:t>
            </a:r>
            <a:r>
              <a:rPr lang="el-GR" sz="2000" dirty="0"/>
              <a:t>μία εφαρμογή που εκτελείται σε υλικό ελάχιστων απαιτήσεων, δεν εκτελείται ικανοποιητικά. Πρακτικά αυτό σημαίνει ότι ο χρήστης φροντίζει να έχει υλικό που ξεπερνά αυτές τις προδιαγραφές. Ισχύει ο κανόνας, “όσο περισσότερα και γρηγορότερα, τόσο καλύτερα”. </a:t>
            </a:r>
          </a:p>
          <a:p>
            <a:pPr marL="0" indent="0">
              <a:buNone/>
            </a:pPr>
            <a:r>
              <a:rPr lang="el-GR" sz="2000" dirty="0" smtClean="0"/>
              <a:t>Επειδή </a:t>
            </a:r>
            <a:r>
              <a:rPr lang="el-GR" sz="2000" dirty="0"/>
              <a:t>μία εφαρμογή αναπτύσσεται σε υπολογιστές με συγκεκριμένη διαμόρφωση, υπάρχει πάντα η περίπτωση μία μικρή αλλαγή στο υλικό, για παράδειγμα μία κάρτα γραφικών άλλης εταιρείας αλλά παρόμοιων δυνατοτήτων, να οδηγήσει σε αδυναμία εκτέλεσης της εφαρμογής. </a:t>
            </a:r>
          </a:p>
          <a:p>
            <a:pPr marL="0" indent="0">
              <a:buNone/>
            </a:pPr>
            <a:r>
              <a:rPr lang="el-GR" sz="2000" dirty="0" smtClean="0"/>
              <a:t>Συνεπώς </a:t>
            </a:r>
            <a:r>
              <a:rPr lang="el-GR" sz="2000" dirty="0"/>
              <a:t>οι προδιαγραφές, πρέπει να είναι αποτέλεσμα εξαντλητικών δοκιμών. </a:t>
            </a:r>
          </a:p>
          <a:p>
            <a:pPr marL="0" indent="0">
              <a:buNone/>
            </a:pPr>
            <a:endParaRPr lang="en-US" dirty="0"/>
          </a:p>
        </p:txBody>
      </p:sp>
    </p:spTree>
    <p:extLst>
      <p:ext uri="{BB962C8B-B14F-4D97-AF65-F5344CB8AC3E}">
        <p14:creationId xmlns:p14="http://schemas.microsoft.com/office/powerpoint/2010/main" xmlns="" val="376666523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smtClean="0">
                <a:solidFill>
                  <a:srgbClr val="00B0F0"/>
                </a:solidFill>
              </a:rPr>
              <a:t>Εικονική Πραγματικότητα</a:t>
            </a:r>
            <a:endParaRPr lang="en-US" dirty="0">
              <a:solidFill>
                <a:srgbClr val="00B0F0"/>
              </a:solidFill>
            </a:endParaRPr>
          </a:p>
        </p:txBody>
      </p:sp>
      <p:sp>
        <p:nvSpPr>
          <p:cNvPr id="14" name="Content Placeholder 13"/>
          <p:cNvSpPr>
            <a:spLocks noGrp="1"/>
          </p:cNvSpPr>
          <p:nvPr>
            <p:ph idx="1"/>
          </p:nvPr>
        </p:nvSpPr>
        <p:spPr>
          <a:xfrm>
            <a:off x="1522222" y="1196752"/>
            <a:ext cx="9828774" cy="5328592"/>
          </a:xfrm>
        </p:spPr>
        <p:txBody>
          <a:bodyPr>
            <a:normAutofit/>
          </a:bodyPr>
          <a:lstStyle/>
          <a:p>
            <a:pPr marL="0" indent="0">
              <a:buNone/>
            </a:pPr>
            <a:r>
              <a:rPr lang="el-GR" dirty="0"/>
              <a:t>Ο όρος “Εικονική Πραγματικότητα” έχει επικρατήσει μεταξύ άλλων όπως “Συνθετικό περιβάλλον”, “</a:t>
            </a:r>
            <a:r>
              <a:rPr lang="el-GR" dirty="0" err="1"/>
              <a:t>Κυβερνοδιάστημα</a:t>
            </a:r>
            <a:r>
              <a:rPr lang="el-GR" dirty="0"/>
              <a:t>”, “Τεχνητή Πραγματικότητα”, “Τεχνολογία Προσομοίωσης”. </a:t>
            </a:r>
          </a:p>
          <a:p>
            <a:pPr marL="0" indent="0">
              <a:buNone/>
            </a:pPr>
            <a:endParaRPr lang="el-GR" dirty="0"/>
          </a:p>
          <a:p>
            <a:pPr marL="0" indent="0">
              <a:buNone/>
            </a:pPr>
            <a:r>
              <a:rPr lang="el-GR" dirty="0"/>
              <a:t>Από καθαρά τεχνολογική σκοπιά, είναι ένα σύνολο υλικού (ηλεκτρονικοί υπολογιστές και ειδικές συσκευές) και λογισμικού (προγράμματα γραφικών και κίνησης και ειδικά προγράμματα κατασκευής εικονικών κόσμων) με το οποίο οι άνθρωποι είναι σε θέση να </a:t>
            </a:r>
            <a:r>
              <a:rPr lang="el-GR" dirty="0" err="1"/>
              <a:t>οπτικοποιούν</a:t>
            </a:r>
            <a:r>
              <a:rPr lang="el-GR" dirty="0"/>
              <a:t> και να </a:t>
            </a:r>
            <a:r>
              <a:rPr lang="el-GR" dirty="0" err="1"/>
              <a:t>αλληλεπιδρούν</a:t>
            </a:r>
            <a:r>
              <a:rPr lang="el-GR" dirty="0"/>
              <a:t> με εξαιρετικά περίπλοκα δεδομένα στις τρεις διαστάσεις. </a:t>
            </a:r>
          </a:p>
          <a:p>
            <a:endParaRPr lang="en-US" dirty="0"/>
          </a:p>
        </p:txBody>
      </p:sp>
    </p:spTree>
    <p:extLst>
      <p:ext uri="{BB962C8B-B14F-4D97-AF65-F5344CB8AC3E}">
        <p14:creationId xmlns:p14="http://schemas.microsoft.com/office/powerpoint/2010/main" xmlns="" val="345630776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62179"/>
            <a:ext cx="9144001" cy="699864"/>
          </a:xfrm>
        </p:spPr>
        <p:txBody>
          <a:bodyPr>
            <a:normAutofit fontScale="90000"/>
          </a:bodyPr>
          <a:lstStyle/>
          <a:p>
            <a:r>
              <a:rPr lang="el-GR" dirty="0">
                <a:solidFill>
                  <a:srgbClr val="00B0F0"/>
                </a:solidFill>
              </a:rPr>
              <a:t>Τεχνικές για την ικανοποιητική εκτέλεση της εφαρμογής από το υλικό του τελικού χρήστη </a:t>
            </a:r>
          </a:p>
        </p:txBody>
      </p:sp>
      <p:sp>
        <p:nvSpPr>
          <p:cNvPr id="14" name="Content Placeholder 13"/>
          <p:cNvSpPr>
            <a:spLocks noGrp="1"/>
          </p:cNvSpPr>
          <p:nvPr>
            <p:ph idx="1"/>
          </p:nvPr>
        </p:nvSpPr>
        <p:spPr>
          <a:xfrm>
            <a:off x="1497803" y="1515794"/>
            <a:ext cx="9828774" cy="5328592"/>
          </a:xfrm>
        </p:spPr>
        <p:txBody>
          <a:bodyPr>
            <a:normAutofit/>
          </a:bodyPr>
          <a:lstStyle/>
          <a:p>
            <a:pPr marL="0" indent="0">
              <a:buNone/>
            </a:pPr>
            <a:r>
              <a:rPr lang="el-GR" sz="1800" dirty="0"/>
              <a:t>Ο σχεδιαστής έχει πάντοτε κατά νου τη διατήρηση μίας σταθερά υψηλής τιμής καρέ/δευτερόλεπτο. Η κίνηση θέτει τους σοβαρότερους περιορισμούς, γιατί πολλαπλασιάζει τους υπολογισμούς που απαιτούνται για κάθε δευτερόλεπτο κίνησης, σε κάθε κινούμενο αντικείμενο. </a:t>
            </a:r>
          </a:p>
          <a:p>
            <a:pPr marL="0" indent="0">
              <a:buNone/>
            </a:pPr>
            <a:r>
              <a:rPr lang="el-GR" sz="1800" dirty="0" smtClean="0"/>
              <a:t>Κίνηση </a:t>
            </a:r>
            <a:r>
              <a:rPr lang="el-GR" sz="1800" dirty="0"/>
              <a:t>είναι και η μετακίνηση του οπτικού πεδίου του χρήστη από τη μία θέση στην άλλη. Όταν ο χρήστης στρίβει το εικονικό κεφάλι του προς μία κατεύθυνση, στατικά και κινούμενα αντικείμενα πρέπει να κινηθούν ανάλογα, να φανεί ότι μετακινούνται και ότι εμφανίζονται ή εξαφανίζονται από το οπτικό του πεδίο. Αυτή είναι η αιτία για την οποία ο σχεδιαστής θέτει ένα στόχο καρέ/δευτερόλεπτο πολύ μεγάλο π.χ. 60 καρέ/δευτερόλεπτο, ώστε να έχει περιθώρια η τιμή αυτή να πέσει στα 25 καρέ/δευτερόλεπτο, όταν λαμβάνουν χώρα περίπλοκες κινήσεις στον εικονικό κόσμο.</a:t>
            </a:r>
          </a:p>
          <a:p>
            <a:pPr marL="0" indent="0">
              <a:buNone/>
            </a:pPr>
            <a:r>
              <a:rPr lang="el-GR" sz="1800" dirty="0" smtClean="0"/>
              <a:t>Η </a:t>
            </a:r>
            <a:r>
              <a:rPr lang="el-GR" sz="1800" dirty="0"/>
              <a:t>πιο εύκολη περίπτωση είναι μία εφαρμογή με λίγα και στατικά μοντέλα. Τέτοιες εφαρμογές συναντώνται στη ιατρική, με μοντέλα ανθρώπινων οργάνων. Εκεί χρειάζεται εξαιρετικά λεπτομερής απεικόνιση ώστε ο ασκούμενος γιατρός να εξοικειωθεί με τα διάφορα όργανα , αλλά όχι κίνηση. </a:t>
            </a:r>
          </a:p>
          <a:p>
            <a:pPr marL="0" indent="0">
              <a:buNone/>
            </a:pPr>
            <a:r>
              <a:rPr lang="el-GR" sz="1800" dirty="0" smtClean="0"/>
              <a:t>Η </a:t>
            </a:r>
            <a:r>
              <a:rPr lang="el-GR" sz="1800" dirty="0"/>
              <a:t>συντριπτική όμως πλειοψηφία των εφαρμογών Ε.Π. αφορά μεγάλο αριθμό από κινούμενα γραφικά. Ο σχεδιαστής επιδίδεται τότε σε μία επίπονη προσπάθεια να αυξήσει τον αριθμό των καρέ/δευτερόλεπτο, που η γενική κατεύθυνσή της είναι η μείωση του υπολογιστικού φορτίου της κάρτας γραφικών. </a:t>
            </a:r>
          </a:p>
          <a:p>
            <a:pPr marL="0" indent="0">
              <a:buNone/>
            </a:pPr>
            <a:endParaRPr lang="en-US" sz="1800" dirty="0"/>
          </a:p>
        </p:txBody>
      </p:sp>
    </p:spTree>
    <p:extLst>
      <p:ext uri="{BB962C8B-B14F-4D97-AF65-F5344CB8AC3E}">
        <p14:creationId xmlns:p14="http://schemas.microsoft.com/office/powerpoint/2010/main" xmlns="" val="35211398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62179"/>
            <a:ext cx="9144001" cy="699864"/>
          </a:xfrm>
        </p:spPr>
        <p:txBody>
          <a:bodyPr>
            <a:normAutofit fontScale="90000"/>
          </a:bodyPr>
          <a:lstStyle/>
          <a:p>
            <a:r>
              <a:rPr lang="el-GR" dirty="0">
                <a:solidFill>
                  <a:srgbClr val="00B0F0"/>
                </a:solidFill>
              </a:rPr>
              <a:t>Τεχνικές για την ικανοποιητική εκτέλεση της εφαρμογής από το υλικό του τελικού χρήστη </a:t>
            </a:r>
          </a:p>
        </p:txBody>
      </p:sp>
      <p:sp>
        <p:nvSpPr>
          <p:cNvPr id="14" name="Content Placeholder 13"/>
          <p:cNvSpPr>
            <a:spLocks noGrp="1"/>
          </p:cNvSpPr>
          <p:nvPr>
            <p:ph idx="1"/>
          </p:nvPr>
        </p:nvSpPr>
        <p:spPr>
          <a:xfrm>
            <a:off x="1522222" y="1472251"/>
            <a:ext cx="9828774" cy="5328592"/>
          </a:xfrm>
        </p:spPr>
        <p:txBody>
          <a:bodyPr>
            <a:normAutofit/>
          </a:bodyPr>
          <a:lstStyle/>
          <a:p>
            <a:pPr marL="0" indent="0">
              <a:buNone/>
            </a:pPr>
            <a:r>
              <a:rPr lang="el-GR" dirty="0"/>
              <a:t>Πρώτη του επιλογή είναι να μειώσει τον αριθμό των πολυγώνων στα μοντέλα που αναπαριστούν τα διάφορα αντικείμενα του εικονικού κόσμου. </a:t>
            </a:r>
          </a:p>
          <a:p>
            <a:pPr marL="0" indent="0">
              <a:buNone/>
            </a:pPr>
            <a:endParaRPr lang="el-GR" dirty="0" smtClean="0"/>
          </a:p>
          <a:p>
            <a:pPr marL="0" indent="0">
              <a:buNone/>
            </a:pPr>
            <a:endParaRPr lang="en-US" dirty="0"/>
          </a:p>
        </p:txBody>
      </p:sp>
      <p:pic>
        <p:nvPicPr>
          <p:cNvPr id="4" name="Picture 2" descr="https://habibs.files.wordpress.com/2008/04/level_of_detail.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45290" y="2564904"/>
            <a:ext cx="5064950" cy="201622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https://habibs.files.wordpress.com/2008/04/level_of_detail2.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670476" y="4509120"/>
            <a:ext cx="4393394" cy="210854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6958508" y="2780929"/>
            <a:ext cx="2808312" cy="1200329"/>
          </a:xfrm>
          <a:prstGeom prst="rect">
            <a:avLst/>
          </a:prstGeom>
          <a:noFill/>
        </p:spPr>
        <p:txBody>
          <a:bodyPr wrap="square" rtlCol="0">
            <a:spAutoFit/>
          </a:bodyPr>
          <a:lstStyle/>
          <a:p>
            <a:r>
              <a:rPr lang="el-GR" sz="2400" dirty="0"/>
              <a:t>Η τεχνική του </a:t>
            </a:r>
            <a:endParaRPr lang="en-US" sz="2400" dirty="0" smtClean="0"/>
          </a:p>
          <a:p>
            <a:r>
              <a:rPr lang="en-US" sz="2400" dirty="0" smtClean="0"/>
              <a:t>Level </a:t>
            </a:r>
            <a:r>
              <a:rPr lang="en-US" sz="2400" dirty="0"/>
              <a:t>of Detail </a:t>
            </a:r>
            <a:endParaRPr lang="en-US" sz="2400" dirty="0" smtClean="0"/>
          </a:p>
          <a:p>
            <a:r>
              <a:rPr lang="en-US" sz="2400" dirty="0" smtClean="0"/>
              <a:t>(</a:t>
            </a:r>
            <a:r>
              <a:rPr lang="en-US" sz="2400" dirty="0"/>
              <a:t>LOD)</a:t>
            </a:r>
          </a:p>
        </p:txBody>
      </p:sp>
    </p:spTree>
    <p:extLst>
      <p:ext uri="{BB962C8B-B14F-4D97-AF65-F5344CB8AC3E}">
        <p14:creationId xmlns:p14="http://schemas.microsoft.com/office/powerpoint/2010/main" xmlns="" val="4721889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62179"/>
            <a:ext cx="9144001" cy="699864"/>
          </a:xfrm>
        </p:spPr>
        <p:txBody>
          <a:bodyPr>
            <a:normAutofit fontScale="90000"/>
          </a:bodyPr>
          <a:lstStyle/>
          <a:p>
            <a:r>
              <a:rPr lang="el-GR" dirty="0">
                <a:solidFill>
                  <a:srgbClr val="00B0F0"/>
                </a:solidFill>
              </a:rPr>
              <a:t>Τεχνικές για την ικανοποιητική εκτέλεση της εφαρμογής από το υλικό του τελικού χρήστη </a:t>
            </a:r>
          </a:p>
        </p:txBody>
      </p:sp>
      <p:sp>
        <p:nvSpPr>
          <p:cNvPr id="14" name="Content Placeholder 13"/>
          <p:cNvSpPr>
            <a:spLocks noGrp="1"/>
          </p:cNvSpPr>
          <p:nvPr>
            <p:ph idx="1"/>
          </p:nvPr>
        </p:nvSpPr>
        <p:spPr>
          <a:xfrm>
            <a:off x="1511325" y="1700808"/>
            <a:ext cx="9828774" cy="5328592"/>
          </a:xfrm>
        </p:spPr>
        <p:txBody>
          <a:bodyPr>
            <a:normAutofit lnSpcReduction="10000"/>
          </a:bodyPr>
          <a:lstStyle/>
          <a:p>
            <a:pPr marL="0" indent="0">
              <a:buNone/>
            </a:pPr>
            <a:r>
              <a:rPr lang="el-GR" sz="2000" dirty="0"/>
              <a:t>Το χρωματικό βάθος, τα χρώματα που παρουσιάζονται σε κάθε δεδομένη στιγμή είναι το επόμενο σημείο το οποίο ο σχεδιαστής θυσιάζει. </a:t>
            </a:r>
            <a:r>
              <a:rPr lang="el-GR" sz="2000" dirty="0" smtClean="0"/>
              <a:t>Έτσι </a:t>
            </a:r>
            <a:r>
              <a:rPr lang="el-GR" sz="2000" dirty="0"/>
              <a:t>αντί για 32bit χρησιμοποιούνται 16bit χρωματικού βάθους, αν και υπάρχει η δυνατότητα ορισμένα αντικείμενα να έχουν υψηλό χρωματικό βάθος και ορισμένα να έχουν χαμηλότερο. </a:t>
            </a:r>
          </a:p>
          <a:p>
            <a:pPr marL="0" indent="0">
              <a:buNone/>
            </a:pPr>
            <a:r>
              <a:rPr lang="el-GR" sz="2000" dirty="0" smtClean="0"/>
              <a:t>Επόμενη </a:t>
            </a:r>
            <a:r>
              <a:rPr lang="el-GR" sz="2000" dirty="0"/>
              <a:t>κίνηση είναι να μειώσει την ανάλυση, που επιδρά στο σύνολο του εικονικού κόσμου. Ο μειωμένος αριθμός των </a:t>
            </a:r>
            <a:r>
              <a:rPr lang="el-GR" sz="2000" dirty="0" err="1"/>
              <a:t>εικονοστοιχείων</a:t>
            </a:r>
            <a:r>
              <a:rPr lang="el-GR" sz="2000" dirty="0"/>
              <a:t> συμπαρασύρει προς τα κάτω τον αριθμό των υπολογισμών που τα αφορούν, με αντάλλαγμα όμως την απώλεια της λεπτομέρειας και σημαντική υποβάθμιση της ποιότητας. </a:t>
            </a:r>
          </a:p>
          <a:p>
            <a:pPr marL="0" indent="0">
              <a:buNone/>
            </a:pPr>
            <a:r>
              <a:rPr lang="el-GR" sz="2000" dirty="0" smtClean="0"/>
              <a:t>Οι </a:t>
            </a:r>
            <a:r>
              <a:rPr lang="el-GR" sz="2000" dirty="0"/>
              <a:t>φωτοσκιάσεις αποτελούν και αυτές αντικείμενο προσαρμογής. Με πολλαπλές πηγές φωτισμού δημιουργούνται πολλαπλές σκιάσεις. Ο σχεδιαστής μπορεί να καθορίσει τον αριθμό των σκιών σε κάθε αντικείμενο, απορρίπτοντας τις σκιές που δημιουργούν δευτερεύουσες πηγές φωτισμού. </a:t>
            </a:r>
          </a:p>
          <a:p>
            <a:pPr marL="0" indent="0">
              <a:buNone/>
            </a:pPr>
            <a:r>
              <a:rPr lang="el-GR" sz="2000" dirty="0" smtClean="0"/>
              <a:t>Τέλος</a:t>
            </a:r>
            <a:r>
              <a:rPr lang="el-GR" sz="2000" dirty="0"/>
              <a:t>, οι υφές προσαρμόζονται ανάλογα με την απόσταση του αντικειμένου. Όταν το αντικείμενο είναι κοντά στο οπτικό πεδίο του χρήστη, χρησιμοποιούνται υφές υψηλής ανάλυσης και το αντικείμενο αναπαρίσταται από μοντέλο μεγάλου αριθμού πολυγώνων. Όταν το αντικείμενο βρίσκεται σε μεγάλη απόσταση, τότε χρησιμοποιούνται υφές μικρής ανάλυσης και μοντέλο μικρού αριθμού πολυγώνων.</a:t>
            </a:r>
          </a:p>
          <a:p>
            <a:pPr marL="0" indent="0">
              <a:buNone/>
            </a:pPr>
            <a:endParaRPr lang="en-US" dirty="0"/>
          </a:p>
        </p:txBody>
      </p:sp>
    </p:spTree>
    <p:extLst>
      <p:ext uri="{BB962C8B-B14F-4D97-AF65-F5344CB8AC3E}">
        <p14:creationId xmlns:p14="http://schemas.microsoft.com/office/powerpoint/2010/main" xmlns="" val="12254086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62179"/>
            <a:ext cx="9144001" cy="699864"/>
          </a:xfrm>
        </p:spPr>
        <p:txBody>
          <a:bodyPr>
            <a:normAutofit fontScale="90000"/>
          </a:bodyPr>
          <a:lstStyle/>
          <a:p>
            <a:r>
              <a:rPr lang="el-GR" dirty="0">
                <a:solidFill>
                  <a:srgbClr val="00B0F0"/>
                </a:solidFill>
              </a:rPr>
              <a:t>Τεχνικές για την ικανοποιητική εκτέλεση της εφαρμογής από το υλικό του τελικού χρήστη </a:t>
            </a:r>
          </a:p>
        </p:txBody>
      </p:sp>
      <p:sp>
        <p:nvSpPr>
          <p:cNvPr id="14" name="Content Placeholder 13"/>
          <p:cNvSpPr>
            <a:spLocks noGrp="1"/>
          </p:cNvSpPr>
          <p:nvPr>
            <p:ph idx="1"/>
          </p:nvPr>
        </p:nvSpPr>
        <p:spPr>
          <a:xfrm>
            <a:off x="1522222" y="1628800"/>
            <a:ext cx="9828774" cy="4248472"/>
          </a:xfrm>
        </p:spPr>
        <p:txBody>
          <a:bodyPr>
            <a:normAutofit/>
          </a:bodyPr>
          <a:lstStyle/>
          <a:p>
            <a:pPr marL="0" indent="0">
              <a:buNone/>
            </a:pPr>
            <a:r>
              <a:rPr lang="el-GR" sz="2000" dirty="0"/>
              <a:t>Αναφέρθηκε ότι ο σχεδιαστής δεν γνωρίζει εκ των προτέρων ποια ακριβώς διαμόρφωση έχει ο ηλεκτρονικός υπολογιστής του τελικού χρήστη. </a:t>
            </a:r>
          </a:p>
          <a:p>
            <a:pPr marL="0" indent="0">
              <a:buNone/>
            </a:pPr>
            <a:r>
              <a:rPr lang="el-GR" sz="2000" dirty="0" smtClean="0"/>
              <a:t>Έτσι </a:t>
            </a:r>
            <a:r>
              <a:rPr lang="el-GR" sz="2000" dirty="0"/>
              <a:t>είναι υποχρεωμένος να του μεταβιβάσει μέρος των αποφάσεων που αφορούν την ποιότητα του εικονικού κόσμου. Αυτό γίνεται με τη μορφή ρυθμίσεων στο πρόγραμμα, που επιδρούν στη συμπεριφορά του υλικού που έχει ο χρήστης. </a:t>
            </a:r>
          </a:p>
          <a:p>
            <a:pPr marL="0" indent="0">
              <a:buNone/>
            </a:pPr>
            <a:r>
              <a:rPr lang="el-GR" sz="2000" dirty="0" smtClean="0"/>
              <a:t>Αν </a:t>
            </a:r>
            <a:r>
              <a:rPr lang="el-GR" sz="2000" dirty="0"/>
              <a:t>τα αποτελέσματα δεν είναι ικανοποιητικά, ο χρήστης έχει τη δυνατότητα να επανέλθει στις ρυθμίσεις και να επιχειρήσει διαφορετικούς συνδυασμούς. </a:t>
            </a:r>
          </a:p>
          <a:p>
            <a:pPr marL="0" indent="0">
              <a:buNone/>
            </a:pPr>
            <a:endParaRPr lang="en-US" sz="2000" dirty="0"/>
          </a:p>
        </p:txBody>
      </p:sp>
    </p:spTree>
    <p:extLst>
      <p:ext uri="{BB962C8B-B14F-4D97-AF65-F5344CB8AC3E}">
        <p14:creationId xmlns:p14="http://schemas.microsoft.com/office/powerpoint/2010/main" xmlns="" val="11408516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62179"/>
            <a:ext cx="9144001" cy="699864"/>
          </a:xfrm>
        </p:spPr>
        <p:txBody>
          <a:bodyPr>
            <a:normAutofit fontScale="90000"/>
          </a:bodyPr>
          <a:lstStyle/>
          <a:p>
            <a:r>
              <a:rPr lang="el-GR" dirty="0">
                <a:solidFill>
                  <a:srgbClr val="00B0F0"/>
                </a:solidFill>
              </a:rPr>
              <a:t>Τεχνικές για την ικανοποιητική εκτέλεση της εφαρμογής από το υλικό του τελικού χρήστη </a:t>
            </a:r>
          </a:p>
        </p:txBody>
      </p:sp>
      <p:sp>
        <p:nvSpPr>
          <p:cNvPr id="14" name="Content Placeholder 13"/>
          <p:cNvSpPr>
            <a:spLocks noGrp="1"/>
          </p:cNvSpPr>
          <p:nvPr>
            <p:ph idx="1"/>
          </p:nvPr>
        </p:nvSpPr>
        <p:spPr>
          <a:xfrm>
            <a:off x="1522222" y="1628800"/>
            <a:ext cx="9828774" cy="5040560"/>
          </a:xfrm>
        </p:spPr>
        <p:txBody>
          <a:bodyPr>
            <a:normAutofit fontScale="70000" lnSpcReduction="20000"/>
          </a:bodyPr>
          <a:lstStyle/>
          <a:p>
            <a:pPr marL="0" indent="0">
              <a:buNone/>
            </a:pPr>
            <a:r>
              <a:rPr lang="el-GR" sz="2900" dirty="0"/>
              <a:t>Θα πρέπει να τονιστεί ότι το υλικό εξελίσσεται με πολύ γρήγορους ρυθμούς. Η μία γενιά καρτών γραφικών διαδέχεται την άλλη περίπου κάθε δώδεκα με δεκαοκτώ μήνες. </a:t>
            </a:r>
          </a:p>
          <a:p>
            <a:pPr marL="0" indent="0">
              <a:buNone/>
            </a:pPr>
            <a:r>
              <a:rPr lang="el-GR" sz="2900" dirty="0" smtClean="0"/>
              <a:t>Οι </a:t>
            </a:r>
            <a:r>
              <a:rPr lang="el-GR" sz="2900" dirty="0"/>
              <a:t>δυνατότητες που ενσωματώνονται, η αύξηση της ταχύτητας εκτέλεσης των υπολογισμών, η αλλαγή της μεθόδου χειρισμού των γραφικών και μία σειρά από άλλα τεχνικά στοιχεία, καθιστούν πολλές από τις εφαρμογές ξεπερασμένες σε πολύ μικρό χρονικό διάστημα. </a:t>
            </a:r>
          </a:p>
          <a:p>
            <a:pPr marL="0" indent="0">
              <a:buNone/>
            </a:pPr>
            <a:r>
              <a:rPr lang="el-GR" sz="2900" dirty="0" smtClean="0"/>
              <a:t>Το </a:t>
            </a:r>
            <a:r>
              <a:rPr lang="el-GR" sz="2900" dirty="0"/>
              <a:t>θετικό είναι ότι ο σχεδιαστής, με κάθε νέα γενιά, χρειάζεται να κάνει λιγότερους συμβιβασμούς αναφορικά με την ποιότητα της εφαρμογής του. Το αρνητικό είναι ότι χρειάζεται να ξαναγράψει μεγάλο μέρος της, ώστε αυτή να ανταποκρίνεται στα νέα δεδομένα και να εκμεταλλεύεται τις νέες τεχνικές που υιοθετούνται. </a:t>
            </a:r>
          </a:p>
          <a:p>
            <a:pPr marL="0" indent="0">
              <a:buNone/>
            </a:pPr>
            <a:r>
              <a:rPr lang="el-GR" sz="2900" dirty="0" smtClean="0"/>
              <a:t>Ο </a:t>
            </a:r>
            <a:r>
              <a:rPr lang="el-GR" sz="2900" dirty="0"/>
              <a:t>άμεσα ωφελημένος από τις τεχνολογικές εξελίξεις είναι ο τελικός χρήστης. Αντικαθιστώντας την παλιά κάρτα γραφικών με μία καινούρια, του δίνεται η δυνατότητα να εκτελεί άμεσα με καλύτερες ποιοτικές ρυθμίσεις τις παλαιότερες εφαρμογές, καθώς επίσης να εκτελεί καινούριες εφαρμογές που αξιοποιούν τις νέες δυνατότητες του υλικού. </a:t>
            </a:r>
          </a:p>
          <a:p>
            <a:pPr marL="0" indent="0">
              <a:buNone/>
            </a:pPr>
            <a:r>
              <a:rPr lang="el-GR" sz="2900" dirty="0" smtClean="0"/>
              <a:t>Βέβαια</a:t>
            </a:r>
            <a:r>
              <a:rPr lang="el-GR" sz="2900" dirty="0"/>
              <a:t>, όπως συμβαίνει με κάθε τεχνολογική εξέλιξη, έτσι και οι κάρτες γραφικών έχουν αρχικά ένα σημαντικό κόστος, το οποίο όμως λόγω του έντονου ανταγωνισμού μειώνεται σημαντικά μέσα στο πρώτο εξάμηνο από την εμφάνισή τους. </a:t>
            </a:r>
          </a:p>
          <a:p>
            <a:pPr marL="0" indent="0">
              <a:buNone/>
            </a:pPr>
            <a:endParaRPr lang="en-US" sz="2000" dirty="0"/>
          </a:p>
        </p:txBody>
      </p:sp>
    </p:spTree>
    <p:extLst>
      <p:ext uri="{BB962C8B-B14F-4D97-AF65-F5344CB8AC3E}">
        <p14:creationId xmlns:p14="http://schemas.microsoft.com/office/powerpoint/2010/main" xmlns="" val="377313345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62179"/>
            <a:ext cx="9144001" cy="699864"/>
          </a:xfrm>
        </p:spPr>
        <p:txBody>
          <a:bodyPr>
            <a:normAutofit fontScale="90000"/>
          </a:bodyPr>
          <a:lstStyle/>
          <a:p>
            <a:r>
              <a:rPr lang="el-GR" dirty="0">
                <a:solidFill>
                  <a:srgbClr val="00B0F0"/>
                </a:solidFill>
              </a:rPr>
              <a:t>Τεχνικές για την ικανοποιητική εκτέλεση της εφαρμογής από το υλικό του τελικού χρήστη </a:t>
            </a:r>
          </a:p>
        </p:txBody>
      </p:sp>
      <p:sp>
        <p:nvSpPr>
          <p:cNvPr id="14" name="Content Placeholder 13"/>
          <p:cNvSpPr>
            <a:spLocks noGrp="1"/>
          </p:cNvSpPr>
          <p:nvPr>
            <p:ph idx="1"/>
          </p:nvPr>
        </p:nvSpPr>
        <p:spPr>
          <a:xfrm>
            <a:off x="1522222" y="1628800"/>
            <a:ext cx="9828774" cy="5040560"/>
          </a:xfrm>
        </p:spPr>
        <p:txBody>
          <a:bodyPr>
            <a:normAutofit/>
          </a:bodyPr>
          <a:lstStyle/>
          <a:p>
            <a:pPr marL="0" indent="0">
              <a:buNone/>
            </a:pPr>
            <a:r>
              <a:rPr lang="el-GR" sz="2000" dirty="0" smtClean="0">
                <a:solidFill>
                  <a:srgbClr val="00B0F0"/>
                </a:solidFill>
              </a:rPr>
              <a:t>Άσκηση</a:t>
            </a:r>
            <a:endParaRPr lang="el-GR" sz="2000" dirty="0">
              <a:solidFill>
                <a:srgbClr val="00B0F0"/>
              </a:solidFill>
            </a:endParaRPr>
          </a:p>
          <a:p>
            <a:pPr marL="0" indent="0">
              <a:buNone/>
            </a:pPr>
            <a:r>
              <a:rPr lang="el-GR" sz="2000" dirty="0" smtClean="0"/>
              <a:t>Γνωρίστε τον ηλεκτρονικό υπολογιστή με τον οποίο εργάζεστε. Αναζητήστε και καταγράψτε τα εξής στοιχεία:</a:t>
            </a:r>
          </a:p>
          <a:p>
            <a:pPr marL="0" indent="0">
              <a:buNone/>
            </a:pPr>
            <a:r>
              <a:rPr lang="el-GR" sz="2000" dirty="0" smtClean="0"/>
              <a:t>Λειτουργικό σύστημα. Είδος, είναι 32 ή 64</a:t>
            </a:r>
            <a:r>
              <a:rPr lang="en-US" sz="2000" dirty="0" smtClean="0"/>
              <a:t>bit</a:t>
            </a:r>
            <a:r>
              <a:rPr lang="el-GR" sz="2000" dirty="0" smtClean="0"/>
              <a:t>;</a:t>
            </a:r>
          </a:p>
          <a:p>
            <a:pPr marL="0" indent="0">
              <a:buNone/>
            </a:pPr>
            <a:r>
              <a:rPr lang="el-GR" sz="2000" dirty="0" smtClean="0"/>
              <a:t>Επεξεργαστής. Τύπος, αριθμός πυρήνων, ταχύτητα χρονισμού.</a:t>
            </a:r>
          </a:p>
          <a:p>
            <a:pPr marL="0" indent="0">
              <a:buNone/>
            </a:pPr>
            <a:r>
              <a:rPr lang="el-GR" sz="2000" dirty="0" smtClean="0"/>
              <a:t>Μνήμη. Ποσότητα, είδος, ταχύτητα χρονισμού.</a:t>
            </a:r>
          </a:p>
          <a:p>
            <a:pPr marL="0" indent="0">
              <a:buNone/>
            </a:pPr>
            <a:r>
              <a:rPr lang="el-GR" sz="2000" dirty="0" smtClean="0"/>
              <a:t>Κάρτα γραφικών. Είδος, ταχύτητα επεξεργαστή, ποσότητα μνήμης, ταχύτητα μνήμης, ταχύτητα χρονισμού μνήμης.</a:t>
            </a:r>
          </a:p>
          <a:p>
            <a:pPr marL="0" indent="0">
              <a:buNone/>
            </a:pPr>
            <a:r>
              <a:rPr lang="el-GR" sz="2000" dirty="0" smtClean="0"/>
              <a:t>Σκληρός δίσκος. Είδος, ταχύτητα προσπέλασης, στροφές ανά λεπτό, ποσότητα μνήμης.</a:t>
            </a:r>
          </a:p>
          <a:p>
            <a:pPr marL="0" indent="0">
              <a:buNone/>
            </a:pPr>
            <a:r>
              <a:rPr lang="el-GR" sz="2000" dirty="0" smtClean="0"/>
              <a:t>Οθόνη/</a:t>
            </a:r>
            <a:r>
              <a:rPr lang="en-US" sz="2000" dirty="0" smtClean="0"/>
              <a:t>monitor.</a:t>
            </a:r>
            <a:r>
              <a:rPr lang="el-GR" sz="2000" dirty="0" smtClean="0"/>
              <a:t> Είδος, διάσταση, ταχύτητα ανταπόκρισης, μέγιστη ανάλυση.</a:t>
            </a:r>
          </a:p>
          <a:p>
            <a:pPr marL="0" indent="0">
              <a:buNone/>
            </a:pPr>
            <a:endParaRPr lang="el-GR" sz="2900" dirty="0"/>
          </a:p>
          <a:p>
            <a:pPr marL="0" indent="0">
              <a:buNone/>
            </a:pPr>
            <a:endParaRPr lang="en-US" sz="2000" dirty="0"/>
          </a:p>
        </p:txBody>
      </p:sp>
    </p:spTree>
    <p:extLst>
      <p:ext uri="{BB962C8B-B14F-4D97-AF65-F5344CB8AC3E}">
        <p14:creationId xmlns:p14="http://schemas.microsoft.com/office/powerpoint/2010/main" xmlns="" val="341135072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492573" y="1556792"/>
            <a:ext cx="9173841" cy="4680520"/>
          </a:xfrm>
        </p:spPr>
        <p:txBody>
          <a:bodyPr>
            <a:normAutofit fontScale="92500" lnSpcReduction="20000"/>
          </a:bodyPr>
          <a:lstStyle/>
          <a:p>
            <a:pPr marL="0" indent="0" algn="just">
              <a:buNone/>
            </a:pPr>
            <a:r>
              <a:rPr lang="el-GR" dirty="0" smtClean="0"/>
              <a:t>Στη 2</a:t>
            </a:r>
            <a:r>
              <a:rPr lang="el-GR" baseline="30000" dirty="0" smtClean="0"/>
              <a:t>η</a:t>
            </a:r>
            <a:r>
              <a:rPr lang="el-GR" dirty="0" smtClean="0"/>
              <a:t> διάλεξη αναλύθηκε ο όρος «Εικονική Πραγματικότητα» τόσο από τεχνική όσο και από γνωστική άποψη.</a:t>
            </a:r>
          </a:p>
          <a:p>
            <a:pPr marL="0" indent="0">
              <a:buNone/>
            </a:pPr>
            <a:r>
              <a:rPr lang="el-GR" dirty="0" smtClean="0"/>
              <a:t>Παρουσιάστηκαν τα βασικά χαρακτηριστικά της που είναι: Η </a:t>
            </a:r>
            <a:r>
              <a:rPr lang="el-GR" dirty="0"/>
              <a:t>χρήση τρισδιάστατων </a:t>
            </a:r>
            <a:r>
              <a:rPr lang="el-GR" dirty="0" smtClean="0"/>
              <a:t>γραφικών, η </a:t>
            </a:r>
            <a:r>
              <a:rPr lang="el-GR" dirty="0" err="1"/>
              <a:t>διεπαφή</a:t>
            </a:r>
            <a:r>
              <a:rPr lang="el-GR" dirty="0"/>
              <a:t>, </a:t>
            </a:r>
            <a:r>
              <a:rPr lang="el-GR" dirty="0" smtClean="0"/>
              <a:t>ο </a:t>
            </a:r>
            <a:r>
              <a:rPr lang="el-GR" dirty="0"/>
              <a:t>υψηλός βαθμός </a:t>
            </a:r>
            <a:r>
              <a:rPr lang="el-GR" dirty="0" smtClean="0"/>
              <a:t>αλληλεπίδρασης</a:t>
            </a:r>
            <a:r>
              <a:rPr lang="el-GR" dirty="0"/>
              <a:t>, </a:t>
            </a:r>
            <a:r>
              <a:rPr lang="el-GR" dirty="0" smtClean="0"/>
              <a:t>η </a:t>
            </a:r>
            <a:r>
              <a:rPr lang="el-GR" dirty="0"/>
              <a:t>προοπτική με την οποία βλέπει ο χρήστης το εικονικό </a:t>
            </a:r>
            <a:r>
              <a:rPr lang="el-GR" dirty="0" smtClean="0"/>
              <a:t>περιβάλλον και βέβαια η </a:t>
            </a:r>
            <a:r>
              <a:rPr lang="el-GR" dirty="0" err="1" smtClean="0"/>
              <a:t>εμβύθιση</a:t>
            </a:r>
            <a:r>
              <a:rPr lang="el-GR" dirty="0" smtClean="0"/>
              <a:t>.</a:t>
            </a:r>
          </a:p>
          <a:p>
            <a:pPr marL="0" indent="0">
              <a:buNone/>
            </a:pPr>
            <a:r>
              <a:rPr lang="el-GR" dirty="0" smtClean="0"/>
              <a:t>Στη συνέχεια, παρουσιάστηκαν τα είδη της Ε.Π</a:t>
            </a:r>
            <a:r>
              <a:rPr lang="el-GR" dirty="0"/>
              <a:t>.: Δικτυακή-βασισμένη σε κείμενο </a:t>
            </a:r>
            <a:r>
              <a:rPr lang="el-GR" dirty="0" smtClean="0"/>
              <a:t>Ε.Π, Επιτραπέζια</a:t>
            </a:r>
            <a:r>
              <a:rPr lang="el-GR" dirty="0"/>
              <a:t>, </a:t>
            </a:r>
            <a:r>
              <a:rPr lang="el-GR" dirty="0" err="1"/>
              <a:t>Ημι-εμβυθισμένη</a:t>
            </a:r>
            <a:r>
              <a:rPr lang="el-GR" dirty="0"/>
              <a:t> ή </a:t>
            </a:r>
            <a:r>
              <a:rPr lang="el-GR" dirty="0" smtClean="0"/>
              <a:t>προβαλλόμενη, Πλήρως </a:t>
            </a:r>
            <a:r>
              <a:rPr lang="el-GR" dirty="0" err="1" smtClean="0"/>
              <a:t>εμβυθισμένη</a:t>
            </a:r>
            <a:r>
              <a:rPr lang="el-GR" dirty="0" smtClean="0"/>
              <a:t> </a:t>
            </a:r>
            <a:r>
              <a:rPr lang="el-GR" dirty="0"/>
              <a:t>και Μεικτή ή </a:t>
            </a:r>
            <a:r>
              <a:rPr lang="el-GR" dirty="0" smtClean="0"/>
              <a:t>Επαυξημένη.</a:t>
            </a:r>
          </a:p>
          <a:p>
            <a:pPr marL="0" indent="0">
              <a:buNone/>
            </a:pPr>
            <a:r>
              <a:rPr lang="el-GR" dirty="0"/>
              <a:t>Έγινε η σύνδεση </a:t>
            </a:r>
            <a:r>
              <a:rPr lang="el-GR" dirty="0" err="1"/>
              <a:t>Δομητισμού</a:t>
            </a:r>
            <a:r>
              <a:rPr lang="el-GR" dirty="0"/>
              <a:t> και Ε.Π., με κυριότερα σημεία αναφοράς την </a:t>
            </a:r>
            <a:r>
              <a:rPr lang="el-GR" dirty="0" err="1"/>
              <a:t>εμβύθιση</a:t>
            </a:r>
            <a:r>
              <a:rPr lang="el-GR" dirty="0"/>
              <a:t>, τη δυνατότητα να διδαχθούν κανόνες και αφηρημένες έννοιες χωρίς τη χρήση της γλώσσας και άλλων συμβόλων, τις εμπειρίες μέσω της “πραγματικής” χρήσης αντικειμένων, την ευκαιρία στα παιδιά να μάθουν από τα ίδια τους τα λάθη χωρίς να υπάρχουν συνέπειες, τη δυνατότητα προσαρμογής του διδακτικού υλικού στις ατομικές </a:t>
            </a:r>
            <a:r>
              <a:rPr lang="el-GR" dirty="0" smtClean="0"/>
              <a:t>ανάγκες, την υποστήριξη της ομαδικής εργασίας και τα κίνητρα για μάθηση.</a:t>
            </a:r>
          </a:p>
          <a:p>
            <a:pPr marL="0" indent="0">
              <a:buNone/>
            </a:pPr>
            <a:endParaRPr lang="en-US" dirty="0"/>
          </a:p>
        </p:txBody>
      </p:sp>
      <p:sp>
        <p:nvSpPr>
          <p:cNvPr id="4" name="Title 12"/>
          <p:cNvSpPr>
            <a:spLocks noGrp="1"/>
          </p:cNvSpPr>
          <p:nvPr>
            <p:ph type="title"/>
          </p:nvPr>
        </p:nvSpPr>
        <p:spPr>
          <a:xfrm>
            <a:off x="1522413" y="380999"/>
            <a:ext cx="9144001" cy="1383341"/>
          </a:xfrm>
        </p:spPr>
        <p:txBody>
          <a:bodyPr>
            <a:normAutofit/>
          </a:bodyPr>
          <a:lstStyle/>
          <a:p>
            <a:r>
              <a:rPr lang="el-GR" dirty="0" smtClean="0">
                <a:solidFill>
                  <a:srgbClr val="00B0F0"/>
                </a:solidFill>
              </a:rPr>
              <a:t>Σύνοψη 2</a:t>
            </a:r>
            <a:r>
              <a:rPr lang="el-GR" baseline="30000" dirty="0" smtClean="0">
                <a:solidFill>
                  <a:srgbClr val="00B0F0"/>
                </a:solidFill>
              </a:rPr>
              <a:t>ης</a:t>
            </a:r>
            <a:r>
              <a:rPr lang="el-GR" dirty="0" smtClean="0">
                <a:solidFill>
                  <a:srgbClr val="00B0F0"/>
                </a:solidFill>
              </a:rPr>
              <a:t> διάλεξης</a:t>
            </a:r>
            <a:r>
              <a:rPr lang="el-GR" dirty="0"/>
              <a:t/>
            </a:r>
            <a:br>
              <a:rPr lang="el-GR" dirty="0"/>
            </a:br>
            <a:endParaRPr lang="el-GR" dirty="0"/>
          </a:p>
        </p:txBody>
      </p:sp>
    </p:spTree>
    <p:extLst>
      <p:ext uri="{BB962C8B-B14F-4D97-AF65-F5344CB8AC3E}">
        <p14:creationId xmlns:p14="http://schemas.microsoft.com/office/powerpoint/2010/main" xmlns="" val="129055615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492573" y="1556792"/>
            <a:ext cx="9173841" cy="4680520"/>
          </a:xfrm>
        </p:spPr>
        <p:txBody>
          <a:bodyPr>
            <a:normAutofit fontScale="92500" lnSpcReduction="10000"/>
          </a:bodyPr>
          <a:lstStyle/>
          <a:p>
            <a:pPr marL="0" indent="0">
              <a:buNone/>
            </a:pPr>
            <a:r>
              <a:rPr lang="el-GR" dirty="0" smtClean="0"/>
              <a:t> Έγινε συνοπτική </a:t>
            </a:r>
            <a:r>
              <a:rPr lang="el-GR" dirty="0"/>
              <a:t>αποτύπωση των βασικών προβλημάτων που απασχόλησαν τις ερευνητικές προσπάθειες και των συμπερασμάτων </a:t>
            </a:r>
            <a:r>
              <a:rPr lang="el-GR" dirty="0" smtClean="0"/>
              <a:t>τους.</a:t>
            </a:r>
          </a:p>
          <a:p>
            <a:pPr marL="0" indent="0">
              <a:buNone/>
            </a:pPr>
            <a:r>
              <a:rPr lang="el-GR" dirty="0"/>
              <a:t>Αποτυπώθηκε το πλαίσιο στο οποίο η Ε.Π. </a:t>
            </a:r>
            <a:r>
              <a:rPr lang="el-GR" dirty="0" smtClean="0"/>
              <a:t>εί</a:t>
            </a:r>
            <a:r>
              <a:rPr lang="el-GR" dirty="0"/>
              <a:t>ν</a:t>
            </a:r>
            <a:r>
              <a:rPr lang="el-GR" dirty="0" smtClean="0"/>
              <a:t>αι </a:t>
            </a:r>
            <a:r>
              <a:rPr lang="el-GR" dirty="0"/>
              <a:t>χρήσιμη στην εκπαιδευτική διαδικασία: </a:t>
            </a:r>
            <a:r>
              <a:rPr lang="el-GR" dirty="0" smtClean="0"/>
              <a:t>Η </a:t>
            </a:r>
            <a:r>
              <a:rPr lang="el-GR" dirty="0"/>
              <a:t>διδασκαλία και η εξάσκηση στο πραγματικό περιβάλλον είναι </a:t>
            </a:r>
            <a:r>
              <a:rPr lang="el-GR" dirty="0" smtClean="0"/>
              <a:t>επικίνδυνη, όταν </a:t>
            </a:r>
            <a:r>
              <a:rPr lang="el-GR" dirty="0"/>
              <a:t>η διδασκαλία είναι αδύνατη με άλλο </a:t>
            </a:r>
            <a:r>
              <a:rPr lang="el-GR" dirty="0" smtClean="0"/>
              <a:t>τρόπο, όταν </a:t>
            </a:r>
            <a:r>
              <a:rPr lang="el-GR" dirty="0"/>
              <a:t>υπάρχουν θέματα αυξημένου </a:t>
            </a:r>
            <a:r>
              <a:rPr lang="el-GR" dirty="0" smtClean="0"/>
              <a:t>κόστους, όταν η </a:t>
            </a:r>
            <a:r>
              <a:rPr lang="el-GR" dirty="0"/>
              <a:t>αλληλεπίδραση με το εικονικό περιβάλλον παρέχει κίνητρα </a:t>
            </a:r>
            <a:r>
              <a:rPr lang="el-GR" dirty="0" smtClean="0"/>
              <a:t>μάθησης, όταν η </a:t>
            </a:r>
            <a:r>
              <a:rPr lang="el-GR" dirty="0"/>
              <a:t>ομαδική εργασία είναι </a:t>
            </a:r>
            <a:r>
              <a:rPr lang="el-GR" dirty="0" smtClean="0"/>
              <a:t>απαραίτητη και όταν η </a:t>
            </a:r>
            <a:r>
              <a:rPr lang="el-GR" dirty="0"/>
              <a:t>εξάσκηση χρειάζεται να προσομοιάζει όσο το δυνατόν περισσότερο με τις πραγματικές καταστάσεις και συνθήκες. </a:t>
            </a:r>
            <a:endParaRPr lang="el-GR" dirty="0" smtClean="0"/>
          </a:p>
          <a:p>
            <a:pPr marL="0" indent="0">
              <a:buNone/>
            </a:pPr>
            <a:r>
              <a:rPr lang="el-GR" dirty="0" smtClean="0"/>
              <a:t>Τέλος</a:t>
            </a:r>
            <a:r>
              <a:rPr lang="el-GR" dirty="0"/>
              <a:t>, ασχοληθήκαμε με </a:t>
            </a:r>
            <a:r>
              <a:rPr lang="el-GR" dirty="0" smtClean="0"/>
              <a:t>τεχνικά </a:t>
            </a:r>
            <a:r>
              <a:rPr lang="el-GR" dirty="0"/>
              <a:t>θέματα υλικού &amp; </a:t>
            </a:r>
            <a:r>
              <a:rPr lang="el-GR" dirty="0" smtClean="0"/>
              <a:t>λογισμικού κατά την κατασκευή μίας εφαρμογής </a:t>
            </a:r>
            <a:r>
              <a:rPr lang="el-GR" dirty="0"/>
              <a:t>Εικονικής </a:t>
            </a:r>
            <a:r>
              <a:rPr lang="el-GR" dirty="0" smtClean="0"/>
              <a:t>Πραγματικότητας, με κυριότερα σημεία τα: καρέ </a:t>
            </a:r>
            <a:r>
              <a:rPr lang="el-GR" dirty="0"/>
              <a:t>ανά </a:t>
            </a:r>
            <a:r>
              <a:rPr lang="el-GR" dirty="0" smtClean="0"/>
              <a:t>δευτερόλεπτο, αριθμό πολυγώνων και τεχνικές μείωσής τους, φωτισμούς και σκιάσεις</a:t>
            </a:r>
            <a:r>
              <a:rPr lang="el-GR" dirty="0"/>
              <a:t/>
            </a:r>
            <a:br>
              <a:rPr lang="el-GR" dirty="0"/>
            </a:br>
            <a:endParaRPr lang="el-GR" dirty="0" smtClean="0"/>
          </a:p>
          <a:p>
            <a:pPr marL="0" indent="0">
              <a:buNone/>
            </a:pPr>
            <a:endParaRPr lang="el-GR" dirty="0"/>
          </a:p>
          <a:p>
            <a:pPr marL="0" indent="0">
              <a:buNone/>
            </a:pPr>
            <a:endParaRPr lang="el-GR" dirty="0" smtClean="0"/>
          </a:p>
          <a:p>
            <a:pPr marL="0" indent="0">
              <a:buNone/>
            </a:pPr>
            <a:endParaRPr lang="en-US" dirty="0"/>
          </a:p>
        </p:txBody>
      </p:sp>
      <p:sp>
        <p:nvSpPr>
          <p:cNvPr id="4" name="Title 12"/>
          <p:cNvSpPr>
            <a:spLocks noGrp="1"/>
          </p:cNvSpPr>
          <p:nvPr>
            <p:ph type="title"/>
          </p:nvPr>
        </p:nvSpPr>
        <p:spPr>
          <a:xfrm>
            <a:off x="1522413" y="380999"/>
            <a:ext cx="9144001" cy="1383341"/>
          </a:xfrm>
        </p:spPr>
        <p:txBody>
          <a:bodyPr>
            <a:normAutofit/>
          </a:bodyPr>
          <a:lstStyle/>
          <a:p>
            <a:r>
              <a:rPr lang="el-GR" dirty="0" smtClean="0">
                <a:solidFill>
                  <a:srgbClr val="00B0F0"/>
                </a:solidFill>
              </a:rPr>
              <a:t>Σύνοψη 2</a:t>
            </a:r>
            <a:r>
              <a:rPr lang="el-GR" baseline="30000" dirty="0" smtClean="0">
                <a:solidFill>
                  <a:srgbClr val="00B0F0"/>
                </a:solidFill>
              </a:rPr>
              <a:t>ης</a:t>
            </a:r>
            <a:r>
              <a:rPr lang="el-GR" dirty="0" smtClean="0">
                <a:solidFill>
                  <a:srgbClr val="00B0F0"/>
                </a:solidFill>
              </a:rPr>
              <a:t> διάλεξης</a:t>
            </a:r>
            <a:r>
              <a:rPr lang="el-GR" dirty="0"/>
              <a:t/>
            </a:r>
            <a:br>
              <a:rPr lang="el-GR" dirty="0"/>
            </a:br>
            <a:endParaRPr lang="el-GR" dirty="0"/>
          </a:p>
        </p:txBody>
      </p:sp>
    </p:spTree>
    <p:extLst>
      <p:ext uri="{BB962C8B-B14F-4D97-AF65-F5344CB8AC3E}">
        <p14:creationId xmlns:p14="http://schemas.microsoft.com/office/powerpoint/2010/main" xmlns="" val="837524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2204" y="2492896"/>
            <a:ext cx="4716015" cy="1371600"/>
          </a:xfrm>
        </p:spPr>
        <p:txBody>
          <a:bodyPr/>
          <a:lstStyle/>
          <a:p>
            <a:r>
              <a:rPr lang="el-GR" dirty="0" smtClean="0">
                <a:solidFill>
                  <a:srgbClr val="00B0F0"/>
                </a:solidFill>
              </a:rPr>
              <a:t>Τέλος </a:t>
            </a:r>
            <a:r>
              <a:rPr lang="en-US" dirty="0" smtClean="0">
                <a:solidFill>
                  <a:srgbClr val="00B0F0"/>
                </a:solidFill>
              </a:rPr>
              <a:t>2</a:t>
            </a:r>
            <a:r>
              <a:rPr lang="el-GR" baseline="30000" dirty="0" smtClean="0">
                <a:solidFill>
                  <a:srgbClr val="00B0F0"/>
                </a:solidFill>
              </a:rPr>
              <a:t>ης</a:t>
            </a:r>
            <a:r>
              <a:rPr lang="el-GR" dirty="0" smtClean="0">
                <a:solidFill>
                  <a:srgbClr val="00B0F0"/>
                </a:solidFill>
              </a:rPr>
              <a:t> Διάλεξης</a:t>
            </a:r>
            <a:endParaRPr lang="en-US" dirty="0">
              <a:solidFill>
                <a:srgbClr val="00B0F0"/>
              </a:solidFill>
            </a:endParaRPr>
          </a:p>
        </p:txBody>
      </p:sp>
    </p:spTree>
    <p:extLst>
      <p:ext uri="{BB962C8B-B14F-4D97-AF65-F5344CB8AC3E}">
        <p14:creationId xmlns:p14="http://schemas.microsoft.com/office/powerpoint/2010/main" xmlns="" val="37646810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260648"/>
            <a:ext cx="9144001" cy="699864"/>
          </a:xfrm>
        </p:spPr>
        <p:txBody>
          <a:bodyPr/>
          <a:lstStyle/>
          <a:p>
            <a:r>
              <a:rPr lang="el-GR" dirty="0" smtClean="0">
                <a:solidFill>
                  <a:srgbClr val="00B0F0"/>
                </a:solidFill>
              </a:rPr>
              <a:t>Εικονική Πραγματικότητα</a:t>
            </a:r>
            <a:endParaRPr lang="en-US" dirty="0">
              <a:solidFill>
                <a:srgbClr val="00B0F0"/>
              </a:solidFill>
            </a:endParaRPr>
          </a:p>
        </p:txBody>
      </p:sp>
      <p:sp>
        <p:nvSpPr>
          <p:cNvPr id="14" name="Content Placeholder 13"/>
          <p:cNvSpPr>
            <a:spLocks noGrp="1"/>
          </p:cNvSpPr>
          <p:nvPr>
            <p:ph idx="1"/>
          </p:nvPr>
        </p:nvSpPr>
        <p:spPr>
          <a:xfrm>
            <a:off x="1522222" y="1196752"/>
            <a:ext cx="9828774" cy="5328592"/>
          </a:xfrm>
        </p:spPr>
        <p:txBody>
          <a:bodyPr>
            <a:normAutofit/>
          </a:bodyPr>
          <a:lstStyle/>
          <a:p>
            <a:pPr marL="0" indent="0">
              <a:buNone/>
            </a:pPr>
            <a:r>
              <a:rPr lang="el-GR" dirty="0"/>
              <a:t>Ο καθαρά τεχνολογικός ορισμός δεν αναφέρεται στις νοητικές διεργασίες και στις επιπτώσεις στον άνθρωπο. Μπορεί να διευρυνθεί ο όρος λέγοντας ότι Ε.Π. είναι “… μία κατάσταση που δημιουργείται στο μυαλό και που μπορεί, με μεταβαλλόμενο ποσοστό επιτυχίας, να απασχολεί την προσοχή ενός ανθρώπου με τρόπο παρόμοιο με αυτόν στο πραγματικό περιβάλλον. Οι συσκευές που χρησιμοποιούνται συμβάλλουν στη δημιουργία αυτής της κατάστασης”. </a:t>
            </a:r>
          </a:p>
          <a:p>
            <a:pPr marL="0" indent="0">
              <a:buNone/>
            </a:pPr>
            <a:endParaRPr lang="el-GR" dirty="0"/>
          </a:p>
          <a:p>
            <a:pPr marL="0" indent="0">
              <a:buNone/>
            </a:pPr>
            <a:r>
              <a:rPr lang="el-GR" dirty="0"/>
              <a:t>Ένα ενδιαφέρον σημείο αυτού του ορισμού είναι ότι ως Ε.Π. μπορεί να θεωρηθεί και ένα βιβλίο, ένα παιχνίδι, ή οποιαδήποτε άλλο μέσο επιτρέπει στο χρήστη να βυθιστεί σε ένα μη πραγματικό περιβάλλον. </a:t>
            </a:r>
            <a:endParaRPr lang="en-US" dirty="0"/>
          </a:p>
        </p:txBody>
      </p:sp>
    </p:spTree>
    <p:extLst>
      <p:ext uri="{BB962C8B-B14F-4D97-AF65-F5344CB8AC3E}">
        <p14:creationId xmlns:p14="http://schemas.microsoft.com/office/powerpoint/2010/main" xmlns="" val="113473035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96888"/>
            <a:ext cx="9144001" cy="699864"/>
          </a:xfrm>
        </p:spPr>
        <p:txBody>
          <a:bodyPr>
            <a:normAutofit fontScale="90000"/>
          </a:bodyPr>
          <a:lstStyle/>
          <a:p>
            <a:r>
              <a:rPr lang="el-GR" dirty="0" smtClean="0">
                <a:solidFill>
                  <a:srgbClr val="00B0F0"/>
                </a:solidFill>
              </a:rPr>
              <a:t>Βασικά χαρακτηριστικά της Εικονικής Πραγματικότητας</a:t>
            </a:r>
            <a:endParaRPr lang="en-US" dirty="0">
              <a:solidFill>
                <a:srgbClr val="00B0F0"/>
              </a:solidFill>
            </a:endParaRPr>
          </a:p>
        </p:txBody>
      </p:sp>
      <p:sp>
        <p:nvSpPr>
          <p:cNvPr id="14" name="Content Placeholder 13"/>
          <p:cNvSpPr>
            <a:spLocks noGrp="1"/>
          </p:cNvSpPr>
          <p:nvPr>
            <p:ph idx="1"/>
          </p:nvPr>
        </p:nvSpPr>
        <p:spPr>
          <a:xfrm>
            <a:off x="1508937" y="1628800"/>
            <a:ext cx="9828774" cy="4608512"/>
          </a:xfrm>
        </p:spPr>
        <p:txBody>
          <a:bodyPr>
            <a:normAutofit/>
          </a:bodyPr>
          <a:lstStyle/>
          <a:p>
            <a:pPr marL="0" indent="0">
              <a:buNone/>
            </a:pPr>
            <a:r>
              <a:rPr lang="el-GR" dirty="0"/>
              <a:t>Η χρήση τρισδιάστατων γραφικών.</a:t>
            </a:r>
          </a:p>
          <a:p>
            <a:pPr marL="0" indent="0">
              <a:buNone/>
            </a:pPr>
            <a:endParaRPr lang="el-GR" dirty="0"/>
          </a:p>
          <a:p>
            <a:pPr marL="0" indent="0">
              <a:buNone/>
            </a:pPr>
            <a:r>
              <a:rPr lang="el-GR" dirty="0"/>
              <a:t>Η </a:t>
            </a:r>
            <a:r>
              <a:rPr lang="el-GR" dirty="0" err="1"/>
              <a:t>διεπαφή</a:t>
            </a:r>
            <a:r>
              <a:rPr lang="el-GR" dirty="0"/>
              <a:t>, το μέσο επικοινωνίας με τον ηλεκτρονικό υπολογιστή. </a:t>
            </a:r>
            <a:r>
              <a:rPr lang="el-GR" dirty="0" smtClean="0"/>
              <a:t>Αντί </a:t>
            </a:r>
            <a:r>
              <a:rPr lang="el-GR" dirty="0"/>
              <a:t>για το πληκτρολόγιο και το ποντίκι χρησιμοποιούνται συσκευές που μετατρέπουν τις φυσικές κινήσεις σε κινήσεις μέσα στην εφαρμογή, με αποτέλεσμα η </a:t>
            </a:r>
            <a:r>
              <a:rPr lang="el-GR" dirty="0" err="1"/>
              <a:t>διεπαφή</a:t>
            </a:r>
            <a:r>
              <a:rPr lang="el-GR" dirty="0"/>
              <a:t> να χάνεται. </a:t>
            </a:r>
          </a:p>
          <a:p>
            <a:pPr marL="0" indent="0">
              <a:buNone/>
            </a:pPr>
            <a:endParaRPr lang="el-GR" dirty="0"/>
          </a:p>
          <a:p>
            <a:pPr marL="0" indent="0">
              <a:buNone/>
            </a:pPr>
            <a:r>
              <a:rPr lang="el-GR" dirty="0"/>
              <a:t>Ο υψηλός βαθμός αλληλεπίδρασης που συνεπάγεται ότι το εικονικό περιβάλλον επιτρέπεται η ελεύθερη πλοήγηση μέσα σε αυτό, η αλλαγή της θέσης παρατήρησης και ο χειρισμός των αντικειμένων που περιλαμβάνει. </a:t>
            </a:r>
          </a:p>
          <a:p>
            <a:endParaRPr lang="en-US" dirty="0"/>
          </a:p>
        </p:txBody>
      </p:sp>
    </p:spTree>
    <p:extLst>
      <p:ext uri="{BB962C8B-B14F-4D97-AF65-F5344CB8AC3E}">
        <p14:creationId xmlns:p14="http://schemas.microsoft.com/office/powerpoint/2010/main" xmlns="" val="226065820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96888"/>
            <a:ext cx="9144001" cy="699864"/>
          </a:xfrm>
        </p:spPr>
        <p:txBody>
          <a:bodyPr>
            <a:normAutofit fontScale="90000"/>
          </a:bodyPr>
          <a:lstStyle/>
          <a:p>
            <a:r>
              <a:rPr lang="el-GR" dirty="0" smtClean="0">
                <a:solidFill>
                  <a:srgbClr val="00B0F0"/>
                </a:solidFill>
              </a:rPr>
              <a:t>Βασικά χαρακτηριστικά της Εικονικής Πραγματικότητας</a:t>
            </a:r>
            <a:endParaRPr lang="en-US" dirty="0">
              <a:solidFill>
                <a:srgbClr val="00B0F0"/>
              </a:solidFill>
            </a:endParaRPr>
          </a:p>
        </p:txBody>
      </p:sp>
      <p:sp>
        <p:nvSpPr>
          <p:cNvPr id="14" name="Content Placeholder 13"/>
          <p:cNvSpPr>
            <a:spLocks noGrp="1"/>
          </p:cNvSpPr>
          <p:nvPr>
            <p:ph idx="1"/>
          </p:nvPr>
        </p:nvSpPr>
        <p:spPr>
          <a:xfrm>
            <a:off x="1508937" y="1628800"/>
            <a:ext cx="9828774" cy="4608512"/>
          </a:xfrm>
        </p:spPr>
        <p:txBody>
          <a:bodyPr>
            <a:normAutofit/>
          </a:bodyPr>
          <a:lstStyle/>
          <a:p>
            <a:pPr marL="0" indent="0">
              <a:buNone/>
            </a:pPr>
            <a:r>
              <a:rPr lang="el-GR" dirty="0"/>
              <a:t>Η προοπτική με την οποία βλέπει ο χρήστης το εικονικό περιβάλλον. Μία </a:t>
            </a:r>
            <a:r>
              <a:rPr lang="el-GR" dirty="0" smtClean="0"/>
              <a:t>προοπτική </a:t>
            </a:r>
            <a:r>
              <a:rPr lang="el-GR" dirty="0"/>
              <a:t>“τρίτου προσώπου” σημαίνει ότι ο χρήστης βλέπει και ένα αντικείμενο, </a:t>
            </a:r>
            <a:r>
              <a:rPr lang="el-GR" dirty="0" smtClean="0"/>
              <a:t>μία </a:t>
            </a:r>
            <a:r>
              <a:rPr lang="el-GR" dirty="0"/>
              <a:t>φιγούρα, που τον αναπαριστά μέσα στην εφαρμογή. Τη φιγούρα αυτή τη χειρίζεται </a:t>
            </a:r>
            <a:r>
              <a:rPr lang="el-GR" dirty="0" smtClean="0"/>
              <a:t>με </a:t>
            </a:r>
            <a:r>
              <a:rPr lang="el-GR" dirty="0"/>
              <a:t>σκοπό να </a:t>
            </a:r>
            <a:r>
              <a:rPr lang="el-GR" dirty="0" err="1"/>
              <a:t>πλοηγηθεί</a:t>
            </a:r>
            <a:r>
              <a:rPr lang="el-GR" dirty="0"/>
              <a:t> ή να χειριστεί άλλα αντικείμενα. </a:t>
            </a:r>
            <a:endParaRPr lang="el-GR" dirty="0" smtClean="0"/>
          </a:p>
          <a:p>
            <a:pPr marL="0" indent="0">
              <a:buNone/>
            </a:pPr>
            <a:r>
              <a:rPr lang="el-GR" dirty="0" smtClean="0"/>
              <a:t>Η </a:t>
            </a:r>
            <a:r>
              <a:rPr lang="el-GR" dirty="0"/>
              <a:t>προοπτική “τρίτου </a:t>
            </a:r>
            <a:r>
              <a:rPr lang="el-GR" dirty="0" smtClean="0"/>
              <a:t>προσώπου</a:t>
            </a:r>
            <a:r>
              <a:rPr lang="el-GR" dirty="0"/>
              <a:t>” είναι ο συνηθέστερος τρόπος απεικόνισης του χρήστη στις εφαρμογές </a:t>
            </a:r>
            <a:r>
              <a:rPr lang="el-GR" dirty="0" smtClean="0"/>
              <a:t>πολυμέσων</a:t>
            </a:r>
            <a:r>
              <a:rPr lang="el-GR" dirty="0"/>
              <a:t>. Στην προοπτική “πρώτου προσώπου”, που συνηθίζεται στις εφαρμογές </a:t>
            </a:r>
            <a:r>
              <a:rPr lang="el-GR" dirty="0" smtClean="0"/>
              <a:t>Ε.Π</a:t>
            </a:r>
            <a:r>
              <a:rPr lang="el-GR" dirty="0"/>
              <a:t>., ο χρήστης δεν βλέπει αυτή τη φιγούρα, έχει πιο άμεση επαφή με το περιβάλλον. </a:t>
            </a:r>
          </a:p>
          <a:p>
            <a:endParaRPr lang="en-US" dirty="0"/>
          </a:p>
        </p:txBody>
      </p:sp>
    </p:spTree>
    <p:extLst>
      <p:ext uri="{BB962C8B-B14F-4D97-AF65-F5344CB8AC3E}">
        <p14:creationId xmlns:p14="http://schemas.microsoft.com/office/powerpoint/2010/main" xmlns="" val="349140579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222" y="496888"/>
            <a:ext cx="9144001" cy="699864"/>
          </a:xfrm>
        </p:spPr>
        <p:txBody>
          <a:bodyPr>
            <a:normAutofit fontScale="90000"/>
          </a:bodyPr>
          <a:lstStyle/>
          <a:p>
            <a:r>
              <a:rPr lang="el-GR" dirty="0" smtClean="0">
                <a:solidFill>
                  <a:srgbClr val="00B0F0"/>
                </a:solidFill>
              </a:rPr>
              <a:t>Βασικά χαρακτηριστικά της Εικονικής Πραγματικότητας</a:t>
            </a:r>
            <a:endParaRPr lang="en-US" dirty="0">
              <a:solidFill>
                <a:srgbClr val="00B0F0"/>
              </a:solidFill>
            </a:endParaRPr>
          </a:p>
        </p:txBody>
      </p:sp>
      <p:pic>
        <p:nvPicPr>
          <p:cNvPr id="1026" name="Picture 2" descr="http://media.moddb.com/images/mods/1/9/8192/arms_fp02.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14492" y="1872819"/>
            <a:ext cx="4608512" cy="3295501"/>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i.huffpost.com/gen/1360636/images/o-YALE-GOOGLE-GLASS-facebook.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93812" y="1859747"/>
            <a:ext cx="5878587" cy="330857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2061964" y="5259120"/>
            <a:ext cx="3490892" cy="646331"/>
          </a:xfrm>
          <a:prstGeom prst="rect">
            <a:avLst/>
          </a:prstGeom>
        </p:spPr>
        <p:txBody>
          <a:bodyPr wrap="none">
            <a:spAutoFit/>
          </a:bodyPr>
          <a:lstStyle/>
          <a:p>
            <a:pPr algn="ctr"/>
            <a:r>
              <a:rPr lang="el-GR" dirty="0" smtClean="0"/>
              <a:t>Προοπτική</a:t>
            </a:r>
            <a:r>
              <a:rPr lang="en-US" dirty="0" smtClean="0"/>
              <a:t> </a:t>
            </a:r>
            <a:r>
              <a:rPr lang="el-GR" dirty="0" smtClean="0"/>
              <a:t>“</a:t>
            </a:r>
            <a:r>
              <a:rPr lang="el-GR" dirty="0"/>
              <a:t>πρώτου προσώπου</a:t>
            </a:r>
            <a:r>
              <a:rPr lang="el-GR" dirty="0" smtClean="0"/>
              <a:t>”</a:t>
            </a:r>
            <a:r>
              <a:rPr lang="en-US" dirty="0" smtClean="0"/>
              <a:t>, </a:t>
            </a:r>
            <a:endParaRPr lang="el-GR" dirty="0" smtClean="0"/>
          </a:p>
          <a:p>
            <a:pPr algn="ctr"/>
            <a:r>
              <a:rPr lang="el-GR" dirty="0" smtClean="0"/>
              <a:t>πραγματική εικόνα</a:t>
            </a:r>
            <a:endParaRPr lang="en-US" dirty="0"/>
          </a:p>
        </p:txBody>
      </p:sp>
      <p:sp>
        <p:nvSpPr>
          <p:cNvPr id="8" name="Rectangle 7"/>
          <p:cNvSpPr/>
          <p:nvPr/>
        </p:nvSpPr>
        <p:spPr>
          <a:xfrm>
            <a:off x="7822604" y="5267309"/>
            <a:ext cx="3444404" cy="646331"/>
          </a:xfrm>
          <a:prstGeom prst="rect">
            <a:avLst/>
          </a:prstGeom>
        </p:spPr>
        <p:txBody>
          <a:bodyPr wrap="none">
            <a:spAutoFit/>
          </a:bodyPr>
          <a:lstStyle/>
          <a:p>
            <a:pPr algn="ctr"/>
            <a:r>
              <a:rPr lang="el-GR" dirty="0" smtClean="0"/>
              <a:t>Προοπτική</a:t>
            </a:r>
            <a:r>
              <a:rPr lang="en-US" dirty="0" smtClean="0"/>
              <a:t> </a:t>
            </a:r>
            <a:r>
              <a:rPr lang="el-GR" dirty="0" smtClean="0"/>
              <a:t>“</a:t>
            </a:r>
            <a:r>
              <a:rPr lang="el-GR" dirty="0"/>
              <a:t>πρώτου προσώπου</a:t>
            </a:r>
            <a:r>
              <a:rPr lang="el-GR" dirty="0" smtClean="0"/>
              <a:t>”</a:t>
            </a:r>
            <a:r>
              <a:rPr lang="en-US" dirty="0" smtClean="0"/>
              <a:t>,</a:t>
            </a:r>
            <a:endParaRPr lang="el-GR" dirty="0" smtClean="0"/>
          </a:p>
          <a:p>
            <a:pPr algn="ctr"/>
            <a:r>
              <a:rPr lang="en-US" dirty="0" smtClean="0"/>
              <a:t> 3D </a:t>
            </a:r>
            <a:r>
              <a:rPr lang="el-GR" dirty="0" smtClean="0"/>
              <a:t>εφαρμογή</a:t>
            </a:r>
            <a:endParaRPr lang="en-US" dirty="0"/>
          </a:p>
        </p:txBody>
      </p:sp>
    </p:spTree>
    <p:extLst>
      <p:ext uri="{BB962C8B-B14F-4D97-AF65-F5344CB8AC3E}">
        <p14:creationId xmlns:p14="http://schemas.microsoft.com/office/powerpoint/2010/main" xmlns="" val="19355155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4228E6B-D70C-44BB-A81F-A245495F61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6264</Words>
  <Application>Microsoft Office PowerPoint</Application>
  <PresentationFormat>Custom</PresentationFormat>
  <Paragraphs>320</Paragraphs>
  <Slides>58</Slides>
  <Notes>12</Notes>
  <HiddenSlides>0</HiddenSlides>
  <MMClips>1</MMClips>
  <ScaleCrop>false</ScaleCrop>
  <HeadingPairs>
    <vt:vector size="4" baseType="variant">
      <vt:variant>
        <vt:lpstr>Theme</vt:lpstr>
      </vt:variant>
      <vt:variant>
        <vt:i4>2</vt:i4>
      </vt:variant>
      <vt:variant>
        <vt:lpstr>Slide Titles</vt:lpstr>
      </vt:variant>
      <vt:variant>
        <vt:i4>58</vt:i4>
      </vt:variant>
    </vt:vector>
  </HeadingPairs>
  <TitlesOfParts>
    <vt:vector size="60" baseType="lpstr">
      <vt:lpstr>Digital Blue Tunnel 16x9</vt:lpstr>
      <vt:lpstr>Office Theme</vt:lpstr>
      <vt:lpstr>Τεχνολογικές και διδακτικές καινοτομίες με τη χρήση της Πληροφορικής Εικονική Πραγματικότητα</vt:lpstr>
      <vt:lpstr>Άδειες Χρήσης</vt:lpstr>
      <vt:lpstr>Χρηματοδότηση</vt:lpstr>
      <vt:lpstr>Τεχνολογικές και διδακτικές καινοτομίες με τη χρήση της Πληροφορικής Εικονική Πραγματικότητα</vt:lpstr>
      <vt:lpstr>Εικονική Πραγματικότητα</vt:lpstr>
      <vt:lpstr>Εικονική Πραγματικότητα</vt:lpstr>
      <vt:lpstr>Βασικά χαρακτηριστικά της Εικονικής Πραγματικότητας</vt:lpstr>
      <vt:lpstr>Βασικά χαρακτηριστικά της Εικονικής Πραγματικότητας</vt:lpstr>
      <vt:lpstr>Βασικά χαρακτηριστικά της Εικονικής Πραγματικότητας</vt:lpstr>
      <vt:lpstr>Βασικά χαρακτηριστικά της Εικονικής Πραγματικότητας</vt:lpstr>
      <vt:lpstr>Βασικά χαρακτηριστικά της Εικονικής Πραγματικότητας</vt:lpstr>
      <vt:lpstr>Υλικό και λογισμικό Εικονικής Πραγματικότητας</vt:lpstr>
      <vt:lpstr>Είδη Εικονικής Πραγματικότητας</vt:lpstr>
      <vt:lpstr>Είδη Εικονικής Πραγματικότητας</vt:lpstr>
      <vt:lpstr>Είδη Εικονικής Πραγματικότητας</vt:lpstr>
      <vt:lpstr>Είδη Εικονικής Πραγματικότητας</vt:lpstr>
      <vt:lpstr>Είδη Εικονικής Πραγματικότητας</vt:lpstr>
      <vt:lpstr>Προβληματισμός για την επιλογή συγκεκριμένου είδους Ε.Π. για εκπαιδευτική χρήση</vt:lpstr>
      <vt:lpstr>Προβληματισμός για την επιλογή συγκεκριμένου είδους Ε.Π. για εκπαιδευτική χρήση</vt:lpstr>
      <vt:lpstr>Δομητισμός και τεχνολογικές εφαρμογές στην εκπαίδευση</vt:lpstr>
      <vt:lpstr>Δομητισμός και τεχνολογικές εφαρμογές στην εκπαίδευση</vt:lpstr>
      <vt:lpstr>Δομητισμός και τεχνολογικές εφαρμογές στην εκπαίδευση</vt:lpstr>
      <vt:lpstr>Δομητισμός και τεχνολογικές εφαρμογές στην εκπαίδευση</vt:lpstr>
      <vt:lpstr>Δομητισμός και τεχνολογικές εφαρμογές στην εκπαίδευση</vt:lpstr>
      <vt:lpstr>Δομητισμός και τεχνολογικές εφαρμογές στην εκπαίδευση</vt:lpstr>
      <vt:lpstr>Δομητισμός και τεχνολογικές εφαρμογές στην εκπαίδευση</vt:lpstr>
      <vt:lpstr>Συνοπτική αποτύπωση των βασικών προβλημάτων που απασχόλησαν τις ερευνητικές προσπάθειες και των συμπερασμάτων τους</vt:lpstr>
      <vt:lpstr>Συνοπτική αποτύπωση των βασικών προβλημάτων που απασχόλησαν τις ερευνητικές προσπάθειες και των συμπερασμάτων τους</vt:lpstr>
      <vt:lpstr>Συνοπτική αποτύπωση των βασικών προβλημάτων που απασχόλησαν τις ερευνητικές προσπάθειες και των συμπερασμάτων τους</vt:lpstr>
      <vt:lpstr>Συνοπτική αποτύπωση των βασικών προβλημάτων που απασχόλησαν τις ερευνητικές προσπάθειες και των συμπερασμάτων τους</vt:lpstr>
      <vt:lpstr>Εικονική Πραγματικότητα και διδασκαλία</vt:lpstr>
      <vt:lpstr>Εικονική Πραγματικότητα και διδασκαλία</vt:lpstr>
      <vt:lpstr>Εικονική Πραγματικότητα και διδασκαλία</vt:lpstr>
      <vt:lpstr>Εικονική Πραγματικότητα και διδασκαλία</vt:lpstr>
      <vt:lpstr>Κατασκευάζοντας μία εφαρμογή Εικονικής Πραγματικότητας:  Τεχνικά θέματα υλικού &amp; λογισμικού</vt:lpstr>
      <vt:lpstr>Κατασκευάζοντας μία εφαρμογή Εικονικής Πραγματικότητας:  Τεχνικά θέματα υλικού &amp; λογισμικού</vt:lpstr>
      <vt:lpstr>Κατασκευάζοντας μία εφαρμογή Εικονικής Πραγματικότητας:  Τεχνικά θέματα υλικού &amp; λογισμικού</vt:lpstr>
      <vt:lpstr>Κατασκευάζοντας μία εφαρμογή Εικονικής Πραγματικότητας:  Τεχνικά θέματα υλικού &amp; λογισμικού</vt:lpstr>
      <vt:lpstr>Κατασκευάζοντας μία εφαρμογή Εικονικής Πραγματικότητας:  Τεχνικά θέματα υλικού &amp; λογισμικού</vt:lpstr>
      <vt:lpstr>Κατασκευάζοντας μία εφαρμογή Εικονικής Πραγματικότητας:  Τεχνικά θέματα υλικού &amp; λογισμικού</vt:lpstr>
      <vt:lpstr>Slide 41</vt:lpstr>
      <vt:lpstr>Κατασκευάζοντας μία εφαρμογή Εικονικής Πραγματικότητας:  Τεχνικά θέματα υλικού &amp; λογισμικού</vt:lpstr>
      <vt:lpstr>Κατασκευάζοντας μία εφαρμογή Εικονικής Πραγματικότητας:  Τεχνικά θέματα υλικού &amp; λογισμικού</vt:lpstr>
      <vt:lpstr>Κατασκευάζοντας μία εφαρμογή Εικονικής Πραγματικότητας:  Τεχνικά θέματα υλικού &amp; λογισμικού</vt:lpstr>
      <vt:lpstr>Κατασκευάζοντας μία εφαρμογή Εικονικής Πραγματικότητας:  Τεχνικά θέματα υλικού &amp; λογισμικού</vt:lpstr>
      <vt:lpstr>Κατασκευάζοντας μία εφαρμογή Εικονικής Πραγματικότητας:  Τεχνικά θέματα υλικού &amp; λογισμικού</vt:lpstr>
      <vt:lpstr>Κατασκευάζοντας μία εφαρμογή Εικονικής Πραγματικότητας:  Τεχνικά θέματα υλικού &amp; λογισμικού</vt:lpstr>
      <vt:lpstr>Τεχνικές για την ικανοποιητική εκτέλεση της εφαρμογής από το υλικό του τελικού χρήστη </vt:lpstr>
      <vt:lpstr>Τεχνικές για την ικανοποιητική εκτέλεση της εφαρμογής από το υλικό του τελικού χρήστη </vt:lpstr>
      <vt:lpstr>Τεχνικές για την ικανοποιητική εκτέλεση της εφαρμογής από το υλικό του τελικού χρήστη </vt:lpstr>
      <vt:lpstr>Τεχνικές για την ικανοποιητική εκτέλεση της εφαρμογής από το υλικό του τελικού χρήστη </vt:lpstr>
      <vt:lpstr>Τεχνικές για την ικανοποιητική εκτέλεση της εφαρμογής από το υλικό του τελικού χρήστη </vt:lpstr>
      <vt:lpstr>Τεχνικές για την ικανοποιητική εκτέλεση της εφαρμογής από το υλικό του τελικού χρήστη </vt:lpstr>
      <vt:lpstr>Τεχνικές για την ικανοποιητική εκτέλεση της εφαρμογής από το υλικό του τελικού χρήστη </vt:lpstr>
      <vt:lpstr>Τεχνικές για την ικανοποιητική εκτέλεση της εφαρμογής από το υλικό του τελικού χρήστη </vt:lpstr>
      <vt:lpstr>Σύνοψη 2ης διάλεξης </vt:lpstr>
      <vt:lpstr>Σύνοψη 2ης διάλεξης </vt:lpstr>
      <vt:lpstr>Τέλος 2ης Διάλεξης</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2015-06-02T14:18:30Z</dcterms:created>
  <dcterms:modified xsi:type="dcterms:W3CDTF">2015-09-02T16:39:22Z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TC028952619991</vt:lpwstr>
  </property>
</Properties>
</file>