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8"/>
  </p:notesMasterIdLst>
  <p:sldIdLst>
    <p:sldId id="293" r:id="rId3"/>
    <p:sldId id="294" r:id="rId4"/>
    <p:sldId id="295" r:id="rId5"/>
    <p:sldId id="258" r:id="rId6"/>
    <p:sldId id="259" r:id="rId7"/>
    <p:sldId id="260" r:id="rId8"/>
    <p:sldId id="261" r:id="rId9"/>
    <p:sldId id="265" r:id="rId10"/>
    <p:sldId id="262" r:id="rId11"/>
    <p:sldId id="263" r:id="rId12"/>
    <p:sldId id="266" r:id="rId13"/>
    <p:sldId id="271" r:id="rId14"/>
    <p:sldId id="267" r:id="rId15"/>
    <p:sldId id="268" r:id="rId16"/>
    <p:sldId id="269" r:id="rId17"/>
    <p:sldId id="270" r:id="rId18"/>
    <p:sldId id="272" r:id="rId19"/>
    <p:sldId id="274" r:id="rId20"/>
    <p:sldId id="275" r:id="rId21"/>
    <p:sldId id="279" r:id="rId22"/>
    <p:sldId id="276" r:id="rId23"/>
    <p:sldId id="277" r:id="rId24"/>
    <p:sldId id="285" r:id="rId25"/>
    <p:sldId id="286" r:id="rId26"/>
    <p:sldId id="287" r:id="rId27"/>
    <p:sldId id="288" r:id="rId28"/>
    <p:sldId id="289" r:id="rId29"/>
    <p:sldId id="290" r:id="rId30"/>
    <p:sldId id="291" r:id="rId31"/>
    <p:sldId id="292" r:id="rId32"/>
    <p:sldId id="280" r:id="rId33"/>
    <p:sldId id="281" r:id="rId34"/>
    <p:sldId id="282" r:id="rId35"/>
    <p:sldId id="283" r:id="rId36"/>
    <p:sldId id="284"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2258" autoAdjust="0"/>
  </p:normalViewPr>
  <p:slideViewPr>
    <p:cSldViewPr>
      <p:cViewPr varScale="1">
        <p:scale>
          <a:sx n="82" d="100"/>
          <a:sy n="82" d="100"/>
        </p:scale>
        <p:origin x="-7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C7DEF-9725-41EC-B214-7629773DE06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771F4BF-F6C1-45D1-9913-EE129DD2E3DB}">
      <dgm:prSet phldrT="[Κείμενο]"/>
      <dgm:spPr/>
      <dgm:t>
        <a:bodyPr/>
        <a:lstStyle/>
        <a:p>
          <a:r>
            <a:rPr lang="en-US" dirty="0" smtClean="0"/>
            <a:t>Socio </a:t>
          </a:r>
          <a:endParaRPr lang="el-GR" dirty="0"/>
        </a:p>
      </dgm:t>
    </dgm:pt>
    <dgm:pt modelId="{3BC6CA84-8392-46E8-888A-AEC8A31A1BE8}" type="parTrans" cxnId="{981BA0D0-FD9E-4BB4-AEE7-632239E408A0}">
      <dgm:prSet/>
      <dgm:spPr/>
      <dgm:t>
        <a:bodyPr/>
        <a:lstStyle/>
        <a:p>
          <a:endParaRPr lang="el-GR"/>
        </a:p>
      </dgm:t>
    </dgm:pt>
    <dgm:pt modelId="{24D451E4-D14E-42E5-A5BE-0A60EFF41A19}" type="sibTrans" cxnId="{981BA0D0-FD9E-4BB4-AEE7-632239E408A0}">
      <dgm:prSet/>
      <dgm:spPr/>
      <dgm:t>
        <a:bodyPr/>
        <a:lstStyle/>
        <a:p>
          <a:endParaRPr lang="el-GR"/>
        </a:p>
      </dgm:t>
    </dgm:pt>
    <dgm:pt modelId="{D5A64CBC-6B01-4180-A994-E4863E063B61}">
      <dgm:prSet phldrT="[Κείμενο]"/>
      <dgm:spPr/>
      <dgm:t>
        <a:bodyPr/>
        <a:lstStyle/>
        <a:p>
          <a:r>
            <a:rPr lang="el-GR" dirty="0" smtClean="0"/>
            <a:t>Λόγος</a:t>
          </a:r>
          <a:endParaRPr lang="el-GR" dirty="0"/>
        </a:p>
      </dgm:t>
    </dgm:pt>
    <dgm:pt modelId="{1F279BD3-41E1-4AC4-A658-C3E31462E662}" type="parTrans" cxnId="{5D1D6012-0242-4EEA-B7EC-BE1663DECC15}">
      <dgm:prSet/>
      <dgm:spPr/>
      <dgm:t>
        <a:bodyPr/>
        <a:lstStyle/>
        <a:p>
          <a:endParaRPr lang="el-GR"/>
        </a:p>
      </dgm:t>
    </dgm:pt>
    <dgm:pt modelId="{EEB92DDE-72FA-4FAF-9D12-D6A375C589C0}" type="sibTrans" cxnId="{5D1D6012-0242-4EEA-B7EC-BE1663DECC15}">
      <dgm:prSet/>
      <dgm:spPr/>
      <dgm:t>
        <a:bodyPr/>
        <a:lstStyle/>
        <a:p>
          <a:endParaRPr lang="el-GR"/>
        </a:p>
      </dgm:t>
    </dgm:pt>
    <dgm:pt modelId="{A2F73124-6E3C-4709-A5C5-E756608880F4}">
      <dgm:prSet phldrT="[Κείμενο]"/>
      <dgm:spPr/>
      <dgm:t>
        <a:bodyPr/>
        <a:lstStyle/>
        <a:p>
          <a:r>
            <a:rPr lang="el-GR" dirty="0" smtClean="0"/>
            <a:t>Κοινωνιολογία</a:t>
          </a:r>
          <a:endParaRPr lang="el-GR" dirty="0"/>
        </a:p>
      </dgm:t>
    </dgm:pt>
    <dgm:pt modelId="{87598BC0-8EF8-4C69-81D2-E3DB274AA5A1}" type="parTrans" cxnId="{748E33EC-5327-4122-9DDF-60225A5114EE}">
      <dgm:prSet/>
      <dgm:spPr/>
      <dgm:t>
        <a:bodyPr/>
        <a:lstStyle/>
        <a:p>
          <a:endParaRPr lang="el-GR"/>
        </a:p>
      </dgm:t>
    </dgm:pt>
    <dgm:pt modelId="{6758A47A-20D9-4A38-BD2C-CD7DD3396F41}" type="sibTrans" cxnId="{748E33EC-5327-4122-9DDF-60225A5114EE}">
      <dgm:prSet/>
      <dgm:spPr/>
      <dgm:t>
        <a:bodyPr/>
        <a:lstStyle/>
        <a:p>
          <a:endParaRPr lang="el-GR"/>
        </a:p>
      </dgm:t>
    </dgm:pt>
    <dgm:pt modelId="{D62411E0-35D4-4C08-AE36-477DF7DFC46A}" type="pres">
      <dgm:prSet presAssocID="{BC7C7DEF-9725-41EC-B214-7629773DE06E}" presName="linearFlow" presStyleCnt="0">
        <dgm:presLayoutVars>
          <dgm:dir/>
          <dgm:resizeHandles val="exact"/>
        </dgm:presLayoutVars>
      </dgm:prSet>
      <dgm:spPr/>
    </dgm:pt>
    <dgm:pt modelId="{0FC0CFF8-91EC-4459-BEBA-CDF6375CEEDF}" type="pres">
      <dgm:prSet presAssocID="{0771F4BF-F6C1-45D1-9913-EE129DD2E3DB}" presName="node" presStyleLbl="node1" presStyleIdx="0" presStyleCnt="3">
        <dgm:presLayoutVars>
          <dgm:bulletEnabled val="1"/>
        </dgm:presLayoutVars>
      </dgm:prSet>
      <dgm:spPr/>
      <dgm:t>
        <a:bodyPr/>
        <a:lstStyle/>
        <a:p>
          <a:endParaRPr lang="el-GR"/>
        </a:p>
      </dgm:t>
    </dgm:pt>
    <dgm:pt modelId="{CF23FC39-CE15-4916-8C06-FCBCFCBA8649}" type="pres">
      <dgm:prSet presAssocID="{24D451E4-D14E-42E5-A5BE-0A60EFF41A19}" presName="spacerL" presStyleCnt="0"/>
      <dgm:spPr/>
    </dgm:pt>
    <dgm:pt modelId="{87AF4CA8-373F-4ACF-B5BC-9912E2AFDFB1}" type="pres">
      <dgm:prSet presAssocID="{24D451E4-D14E-42E5-A5BE-0A60EFF41A19}" presName="sibTrans" presStyleLbl="sibTrans2D1" presStyleIdx="0" presStyleCnt="2"/>
      <dgm:spPr/>
      <dgm:t>
        <a:bodyPr/>
        <a:lstStyle/>
        <a:p>
          <a:endParaRPr lang="el-GR"/>
        </a:p>
      </dgm:t>
    </dgm:pt>
    <dgm:pt modelId="{7AB6FE6A-6229-4A56-AB87-1EFB037E45FA}" type="pres">
      <dgm:prSet presAssocID="{24D451E4-D14E-42E5-A5BE-0A60EFF41A19}" presName="spacerR" presStyleCnt="0"/>
      <dgm:spPr/>
    </dgm:pt>
    <dgm:pt modelId="{1767B853-C758-4F54-B50E-0CA3C31A9F30}" type="pres">
      <dgm:prSet presAssocID="{D5A64CBC-6B01-4180-A994-E4863E063B61}" presName="node" presStyleLbl="node1" presStyleIdx="1" presStyleCnt="3">
        <dgm:presLayoutVars>
          <dgm:bulletEnabled val="1"/>
        </dgm:presLayoutVars>
      </dgm:prSet>
      <dgm:spPr/>
      <dgm:t>
        <a:bodyPr/>
        <a:lstStyle/>
        <a:p>
          <a:endParaRPr lang="el-GR"/>
        </a:p>
      </dgm:t>
    </dgm:pt>
    <dgm:pt modelId="{6AB6A6D3-785A-4C45-9D19-9E3A67025B87}" type="pres">
      <dgm:prSet presAssocID="{EEB92DDE-72FA-4FAF-9D12-D6A375C589C0}" presName="spacerL" presStyleCnt="0"/>
      <dgm:spPr/>
    </dgm:pt>
    <dgm:pt modelId="{5BEB746D-8C69-4E16-86A2-BFE338D596EF}" type="pres">
      <dgm:prSet presAssocID="{EEB92DDE-72FA-4FAF-9D12-D6A375C589C0}" presName="sibTrans" presStyleLbl="sibTrans2D1" presStyleIdx="1" presStyleCnt="2"/>
      <dgm:spPr/>
      <dgm:t>
        <a:bodyPr/>
        <a:lstStyle/>
        <a:p>
          <a:endParaRPr lang="el-GR"/>
        </a:p>
      </dgm:t>
    </dgm:pt>
    <dgm:pt modelId="{2E4D79D1-6747-4C13-BC57-8CCF45974C3E}" type="pres">
      <dgm:prSet presAssocID="{EEB92DDE-72FA-4FAF-9D12-D6A375C589C0}" presName="spacerR" presStyleCnt="0"/>
      <dgm:spPr/>
    </dgm:pt>
    <dgm:pt modelId="{BA77EBB7-B40C-49AD-BA2C-3D24DD32B60F}" type="pres">
      <dgm:prSet presAssocID="{A2F73124-6E3C-4709-A5C5-E756608880F4}" presName="node" presStyleLbl="node1" presStyleIdx="2" presStyleCnt="3">
        <dgm:presLayoutVars>
          <dgm:bulletEnabled val="1"/>
        </dgm:presLayoutVars>
      </dgm:prSet>
      <dgm:spPr/>
      <dgm:t>
        <a:bodyPr/>
        <a:lstStyle/>
        <a:p>
          <a:endParaRPr lang="el-GR"/>
        </a:p>
      </dgm:t>
    </dgm:pt>
  </dgm:ptLst>
  <dgm:cxnLst>
    <dgm:cxn modelId="{AF161299-4041-497C-94F4-33EF29B41953}" type="presOf" srcId="{EEB92DDE-72FA-4FAF-9D12-D6A375C589C0}" destId="{5BEB746D-8C69-4E16-86A2-BFE338D596EF}" srcOrd="0" destOrd="0" presId="urn:microsoft.com/office/officeart/2005/8/layout/equation1"/>
    <dgm:cxn modelId="{31971FC3-4E6B-47AD-84C2-7D39060170B0}" type="presOf" srcId="{BC7C7DEF-9725-41EC-B214-7629773DE06E}" destId="{D62411E0-35D4-4C08-AE36-477DF7DFC46A}" srcOrd="0" destOrd="0" presId="urn:microsoft.com/office/officeart/2005/8/layout/equation1"/>
    <dgm:cxn modelId="{57689309-192C-4286-99B3-2C66BD6D11CD}" type="presOf" srcId="{0771F4BF-F6C1-45D1-9913-EE129DD2E3DB}" destId="{0FC0CFF8-91EC-4459-BEBA-CDF6375CEEDF}" srcOrd="0" destOrd="0" presId="urn:microsoft.com/office/officeart/2005/8/layout/equation1"/>
    <dgm:cxn modelId="{3CA67E28-12F3-4FBD-B546-CD6F99393858}" type="presOf" srcId="{24D451E4-D14E-42E5-A5BE-0A60EFF41A19}" destId="{87AF4CA8-373F-4ACF-B5BC-9912E2AFDFB1}" srcOrd="0" destOrd="0" presId="urn:microsoft.com/office/officeart/2005/8/layout/equation1"/>
    <dgm:cxn modelId="{748E33EC-5327-4122-9DDF-60225A5114EE}" srcId="{BC7C7DEF-9725-41EC-B214-7629773DE06E}" destId="{A2F73124-6E3C-4709-A5C5-E756608880F4}" srcOrd="2" destOrd="0" parTransId="{87598BC0-8EF8-4C69-81D2-E3DB274AA5A1}" sibTransId="{6758A47A-20D9-4A38-BD2C-CD7DD3396F41}"/>
    <dgm:cxn modelId="{EFA0F01D-6B52-4EDC-B9E8-2D847697E1BA}" type="presOf" srcId="{D5A64CBC-6B01-4180-A994-E4863E063B61}" destId="{1767B853-C758-4F54-B50E-0CA3C31A9F30}" srcOrd="0" destOrd="0" presId="urn:microsoft.com/office/officeart/2005/8/layout/equation1"/>
    <dgm:cxn modelId="{6DB034D3-FD93-478A-9234-B7E928F85024}" type="presOf" srcId="{A2F73124-6E3C-4709-A5C5-E756608880F4}" destId="{BA77EBB7-B40C-49AD-BA2C-3D24DD32B60F}" srcOrd="0" destOrd="0" presId="urn:microsoft.com/office/officeart/2005/8/layout/equation1"/>
    <dgm:cxn modelId="{5D1D6012-0242-4EEA-B7EC-BE1663DECC15}" srcId="{BC7C7DEF-9725-41EC-B214-7629773DE06E}" destId="{D5A64CBC-6B01-4180-A994-E4863E063B61}" srcOrd="1" destOrd="0" parTransId="{1F279BD3-41E1-4AC4-A658-C3E31462E662}" sibTransId="{EEB92DDE-72FA-4FAF-9D12-D6A375C589C0}"/>
    <dgm:cxn modelId="{981BA0D0-FD9E-4BB4-AEE7-632239E408A0}" srcId="{BC7C7DEF-9725-41EC-B214-7629773DE06E}" destId="{0771F4BF-F6C1-45D1-9913-EE129DD2E3DB}" srcOrd="0" destOrd="0" parTransId="{3BC6CA84-8392-46E8-888A-AEC8A31A1BE8}" sibTransId="{24D451E4-D14E-42E5-A5BE-0A60EFF41A19}"/>
    <dgm:cxn modelId="{4DE5C632-799A-4ACC-B46D-72589B911BBF}" type="presParOf" srcId="{D62411E0-35D4-4C08-AE36-477DF7DFC46A}" destId="{0FC0CFF8-91EC-4459-BEBA-CDF6375CEEDF}" srcOrd="0" destOrd="0" presId="urn:microsoft.com/office/officeart/2005/8/layout/equation1"/>
    <dgm:cxn modelId="{C364AC6C-D37C-4C94-B326-94234735F293}" type="presParOf" srcId="{D62411E0-35D4-4C08-AE36-477DF7DFC46A}" destId="{CF23FC39-CE15-4916-8C06-FCBCFCBA8649}" srcOrd="1" destOrd="0" presId="urn:microsoft.com/office/officeart/2005/8/layout/equation1"/>
    <dgm:cxn modelId="{05983B79-9D5E-440C-B7CB-FF23783E9217}" type="presParOf" srcId="{D62411E0-35D4-4C08-AE36-477DF7DFC46A}" destId="{87AF4CA8-373F-4ACF-B5BC-9912E2AFDFB1}" srcOrd="2" destOrd="0" presId="urn:microsoft.com/office/officeart/2005/8/layout/equation1"/>
    <dgm:cxn modelId="{E6BB1C1E-A126-418E-82BA-BD4BBFA5ACA4}" type="presParOf" srcId="{D62411E0-35D4-4C08-AE36-477DF7DFC46A}" destId="{7AB6FE6A-6229-4A56-AB87-1EFB037E45FA}" srcOrd="3" destOrd="0" presId="urn:microsoft.com/office/officeart/2005/8/layout/equation1"/>
    <dgm:cxn modelId="{B8E2D7E0-1236-4B96-B3FD-82A40FB71D96}" type="presParOf" srcId="{D62411E0-35D4-4C08-AE36-477DF7DFC46A}" destId="{1767B853-C758-4F54-B50E-0CA3C31A9F30}" srcOrd="4" destOrd="0" presId="urn:microsoft.com/office/officeart/2005/8/layout/equation1"/>
    <dgm:cxn modelId="{4E8A0BA7-03FC-4F0F-91D1-AE957C874B1D}" type="presParOf" srcId="{D62411E0-35D4-4C08-AE36-477DF7DFC46A}" destId="{6AB6A6D3-785A-4C45-9D19-9E3A67025B87}" srcOrd="5" destOrd="0" presId="urn:microsoft.com/office/officeart/2005/8/layout/equation1"/>
    <dgm:cxn modelId="{65A82A90-43B4-44F7-AC3C-127479C40853}" type="presParOf" srcId="{D62411E0-35D4-4C08-AE36-477DF7DFC46A}" destId="{5BEB746D-8C69-4E16-86A2-BFE338D596EF}" srcOrd="6" destOrd="0" presId="urn:microsoft.com/office/officeart/2005/8/layout/equation1"/>
    <dgm:cxn modelId="{F86278B7-ECFA-4C82-98E0-AC117F5B47D6}" type="presParOf" srcId="{D62411E0-35D4-4C08-AE36-477DF7DFC46A}" destId="{2E4D79D1-6747-4C13-BC57-8CCF45974C3E}" srcOrd="7" destOrd="0" presId="urn:microsoft.com/office/officeart/2005/8/layout/equation1"/>
    <dgm:cxn modelId="{75B788A3-A9C6-4D7C-A90B-149F25530E0A}" type="presParOf" srcId="{D62411E0-35D4-4C08-AE36-477DF7DFC46A}" destId="{BA77EBB7-B40C-49AD-BA2C-3D24DD32B60F}" srcOrd="8" destOrd="0" presId="urn:microsoft.com/office/officeart/2005/8/layout/equati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C91D6-7405-4150-A2EB-F7262CC96F5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8614D8B-7EEC-4AFC-8A5D-3FE6C15AB939}">
      <dgm:prSet phldrT="[Κείμενο]"/>
      <dgm:spPr/>
      <dgm:t>
        <a:bodyPr/>
        <a:lstStyle/>
        <a:p>
          <a:r>
            <a:rPr lang="el-GR" dirty="0" smtClean="0"/>
            <a:t>Σκέψη </a:t>
          </a:r>
          <a:endParaRPr lang="el-GR" dirty="0"/>
        </a:p>
      </dgm:t>
    </dgm:pt>
    <dgm:pt modelId="{713C6D62-D797-4820-A554-A949333542C8}" type="parTrans" cxnId="{801A2A1E-3C3F-46FF-A018-9305D512151E}">
      <dgm:prSet/>
      <dgm:spPr/>
    </dgm:pt>
    <dgm:pt modelId="{A3A894AE-1E89-4FB5-B4F6-CDB0A85C00E1}" type="sibTrans" cxnId="{801A2A1E-3C3F-46FF-A018-9305D512151E}">
      <dgm:prSet/>
      <dgm:spPr/>
      <dgm:t>
        <a:bodyPr/>
        <a:lstStyle/>
        <a:p>
          <a:endParaRPr lang="el-GR"/>
        </a:p>
      </dgm:t>
    </dgm:pt>
    <dgm:pt modelId="{2200D54E-A9F1-4234-B9D7-55535830A287}">
      <dgm:prSet phldrT="[Κείμενο]"/>
      <dgm:spPr/>
      <dgm:t>
        <a:bodyPr/>
        <a:lstStyle/>
        <a:p>
          <a:r>
            <a:rPr lang="el-GR" dirty="0" smtClean="0"/>
            <a:t>Πράξη</a:t>
          </a:r>
          <a:endParaRPr lang="el-GR" dirty="0"/>
        </a:p>
      </dgm:t>
    </dgm:pt>
    <dgm:pt modelId="{1CA4B933-3008-42DA-90B2-4A7535CC5F6D}" type="parTrans" cxnId="{035E8501-EAFA-4F09-8175-6F0420E5DDAC}">
      <dgm:prSet/>
      <dgm:spPr/>
    </dgm:pt>
    <dgm:pt modelId="{7E177EB8-7392-46B5-8FDE-340BFBFDEC3A}" type="sibTrans" cxnId="{035E8501-EAFA-4F09-8175-6F0420E5DDAC}">
      <dgm:prSet/>
      <dgm:spPr/>
      <dgm:t>
        <a:bodyPr/>
        <a:lstStyle/>
        <a:p>
          <a:endParaRPr lang="el-GR"/>
        </a:p>
      </dgm:t>
    </dgm:pt>
    <dgm:pt modelId="{4C8B3CAD-00E8-4DFA-9A58-AB5312145E65}">
      <dgm:prSet phldrT="[Κείμενο]"/>
      <dgm:spPr/>
      <dgm:t>
        <a:bodyPr/>
        <a:lstStyle/>
        <a:p>
          <a:r>
            <a:rPr lang="el-GR" dirty="0" smtClean="0"/>
            <a:t>Προσανατολισμένη προς κάποιον άλλον </a:t>
          </a:r>
          <a:endParaRPr lang="el-GR" dirty="0"/>
        </a:p>
      </dgm:t>
    </dgm:pt>
    <dgm:pt modelId="{AE87DFC6-6833-4550-91B9-3AAFCA7DBA18}" type="parTrans" cxnId="{4688028C-E495-4F91-B308-421EADAC9C8C}">
      <dgm:prSet/>
      <dgm:spPr/>
    </dgm:pt>
    <dgm:pt modelId="{547A5D7A-D5C0-4019-A6A1-36990EAD1AA6}" type="sibTrans" cxnId="{4688028C-E495-4F91-B308-421EADAC9C8C}">
      <dgm:prSet/>
      <dgm:spPr/>
    </dgm:pt>
    <dgm:pt modelId="{A4880426-5B9A-4459-A06B-E2A2F4A99905}" type="pres">
      <dgm:prSet presAssocID="{8A3C91D6-7405-4150-A2EB-F7262CC96F52}" presName="Name0" presStyleCnt="0">
        <dgm:presLayoutVars>
          <dgm:dir/>
          <dgm:resizeHandles val="exact"/>
        </dgm:presLayoutVars>
      </dgm:prSet>
      <dgm:spPr/>
    </dgm:pt>
    <dgm:pt modelId="{F566586B-9B35-42FE-A0BD-6BDD1B2769DA}" type="pres">
      <dgm:prSet presAssocID="{8A3C91D6-7405-4150-A2EB-F7262CC96F52}" presName="vNodes" presStyleCnt="0"/>
      <dgm:spPr/>
    </dgm:pt>
    <dgm:pt modelId="{20CF2C0A-791A-4375-B192-F00B8DF4B31B}" type="pres">
      <dgm:prSet presAssocID="{28614D8B-7EEC-4AFC-8A5D-3FE6C15AB939}" presName="node" presStyleLbl="node1" presStyleIdx="0" presStyleCnt="3">
        <dgm:presLayoutVars>
          <dgm:bulletEnabled val="1"/>
        </dgm:presLayoutVars>
      </dgm:prSet>
      <dgm:spPr/>
      <dgm:t>
        <a:bodyPr/>
        <a:lstStyle/>
        <a:p>
          <a:endParaRPr lang="el-GR"/>
        </a:p>
      </dgm:t>
    </dgm:pt>
    <dgm:pt modelId="{F1B9F907-71F7-418F-B2D5-65E6E0FDFBCE}" type="pres">
      <dgm:prSet presAssocID="{A3A894AE-1E89-4FB5-B4F6-CDB0A85C00E1}" presName="spacerT" presStyleCnt="0"/>
      <dgm:spPr/>
    </dgm:pt>
    <dgm:pt modelId="{DB494B47-96F3-460C-8113-B6F7EC28F64C}" type="pres">
      <dgm:prSet presAssocID="{A3A894AE-1E89-4FB5-B4F6-CDB0A85C00E1}" presName="sibTrans" presStyleLbl="sibTrans2D1" presStyleIdx="0" presStyleCnt="2"/>
      <dgm:spPr/>
      <dgm:t>
        <a:bodyPr/>
        <a:lstStyle/>
        <a:p>
          <a:endParaRPr lang="el-GR"/>
        </a:p>
      </dgm:t>
    </dgm:pt>
    <dgm:pt modelId="{31E85380-E3FB-4247-8DBC-79BB4DA10CB7}" type="pres">
      <dgm:prSet presAssocID="{A3A894AE-1E89-4FB5-B4F6-CDB0A85C00E1}" presName="spacerB" presStyleCnt="0"/>
      <dgm:spPr/>
    </dgm:pt>
    <dgm:pt modelId="{5CBC709F-9AD1-4886-BB9A-19747585A830}" type="pres">
      <dgm:prSet presAssocID="{2200D54E-A9F1-4234-B9D7-55535830A287}" presName="node" presStyleLbl="node1" presStyleIdx="1" presStyleCnt="3">
        <dgm:presLayoutVars>
          <dgm:bulletEnabled val="1"/>
        </dgm:presLayoutVars>
      </dgm:prSet>
      <dgm:spPr/>
      <dgm:t>
        <a:bodyPr/>
        <a:lstStyle/>
        <a:p>
          <a:endParaRPr lang="el-GR"/>
        </a:p>
      </dgm:t>
    </dgm:pt>
    <dgm:pt modelId="{BA1F85E3-18AD-4F77-9BA2-B81DB324E6CE}" type="pres">
      <dgm:prSet presAssocID="{8A3C91D6-7405-4150-A2EB-F7262CC96F52}" presName="sibTransLast" presStyleLbl="sibTrans2D1" presStyleIdx="1" presStyleCnt="2"/>
      <dgm:spPr/>
      <dgm:t>
        <a:bodyPr/>
        <a:lstStyle/>
        <a:p>
          <a:endParaRPr lang="el-GR"/>
        </a:p>
      </dgm:t>
    </dgm:pt>
    <dgm:pt modelId="{AE651927-EC48-4EBF-AE8D-C4C2C22163BA}" type="pres">
      <dgm:prSet presAssocID="{8A3C91D6-7405-4150-A2EB-F7262CC96F52}" presName="connectorText" presStyleLbl="sibTrans2D1" presStyleIdx="1" presStyleCnt="2"/>
      <dgm:spPr/>
      <dgm:t>
        <a:bodyPr/>
        <a:lstStyle/>
        <a:p>
          <a:endParaRPr lang="el-GR"/>
        </a:p>
      </dgm:t>
    </dgm:pt>
    <dgm:pt modelId="{9073F4C7-5F59-44A1-B91B-1C4DFF5587D7}" type="pres">
      <dgm:prSet presAssocID="{8A3C91D6-7405-4150-A2EB-F7262CC96F52}" presName="lastNode" presStyleLbl="node1" presStyleIdx="2" presStyleCnt="3">
        <dgm:presLayoutVars>
          <dgm:bulletEnabled val="1"/>
        </dgm:presLayoutVars>
      </dgm:prSet>
      <dgm:spPr/>
      <dgm:t>
        <a:bodyPr/>
        <a:lstStyle/>
        <a:p>
          <a:endParaRPr lang="el-GR"/>
        </a:p>
      </dgm:t>
    </dgm:pt>
  </dgm:ptLst>
  <dgm:cxnLst>
    <dgm:cxn modelId="{3BE8E90D-4F08-40AF-9033-1D2DD6E912CC}" type="presOf" srcId="{28614D8B-7EEC-4AFC-8A5D-3FE6C15AB939}" destId="{20CF2C0A-791A-4375-B192-F00B8DF4B31B}" srcOrd="0" destOrd="0" presId="urn:microsoft.com/office/officeart/2005/8/layout/equation2"/>
    <dgm:cxn modelId="{08007690-7621-4FB1-98F1-F79A855B17B9}" type="presOf" srcId="{7E177EB8-7392-46B5-8FDE-340BFBFDEC3A}" destId="{AE651927-EC48-4EBF-AE8D-C4C2C22163BA}" srcOrd="1" destOrd="0" presId="urn:microsoft.com/office/officeart/2005/8/layout/equation2"/>
    <dgm:cxn modelId="{2DC7B1D7-A870-46E0-A449-6946E6A15CDE}" type="presOf" srcId="{8A3C91D6-7405-4150-A2EB-F7262CC96F52}" destId="{A4880426-5B9A-4459-A06B-E2A2F4A99905}" srcOrd="0" destOrd="0" presId="urn:microsoft.com/office/officeart/2005/8/layout/equation2"/>
    <dgm:cxn modelId="{801A2A1E-3C3F-46FF-A018-9305D512151E}" srcId="{8A3C91D6-7405-4150-A2EB-F7262CC96F52}" destId="{28614D8B-7EEC-4AFC-8A5D-3FE6C15AB939}" srcOrd="0" destOrd="0" parTransId="{713C6D62-D797-4820-A554-A949333542C8}" sibTransId="{A3A894AE-1E89-4FB5-B4F6-CDB0A85C00E1}"/>
    <dgm:cxn modelId="{A4FE5A13-10F1-4020-BB48-A0F91EEE9AC1}" type="presOf" srcId="{7E177EB8-7392-46B5-8FDE-340BFBFDEC3A}" destId="{BA1F85E3-18AD-4F77-9BA2-B81DB324E6CE}" srcOrd="0" destOrd="0" presId="urn:microsoft.com/office/officeart/2005/8/layout/equation2"/>
    <dgm:cxn modelId="{0EBA7BC0-EA89-474A-8179-1F69F97134C4}" type="presOf" srcId="{A3A894AE-1E89-4FB5-B4F6-CDB0A85C00E1}" destId="{DB494B47-96F3-460C-8113-B6F7EC28F64C}" srcOrd="0" destOrd="0" presId="urn:microsoft.com/office/officeart/2005/8/layout/equation2"/>
    <dgm:cxn modelId="{035E8501-EAFA-4F09-8175-6F0420E5DDAC}" srcId="{8A3C91D6-7405-4150-A2EB-F7262CC96F52}" destId="{2200D54E-A9F1-4234-B9D7-55535830A287}" srcOrd="1" destOrd="0" parTransId="{1CA4B933-3008-42DA-90B2-4A7535CC5F6D}" sibTransId="{7E177EB8-7392-46B5-8FDE-340BFBFDEC3A}"/>
    <dgm:cxn modelId="{4688028C-E495-4F91-B308-421EADAC9C8C}" srcId="{8A3C91D6-7405-4150-A2EB-F7262CC96F52}" destId="{4C8B3CAD-00E8-4DFA-9A58-AB5312145E65}" srcOrd="2" destOrd="0" parTransId="{AE87DFC6-6833-4550-91B9-3AAFCA7DBA18}" sibTransId="{547A5D7A-D5C0-4019-A6A1-36990EAD1AA6}"/>
    <dgm:cxn modelId="{EB16C119-D5DF-4F81-BD3B-843115CF1257}" type="presOf" srcId="{4C8B3CAD-00E8-4DFA-9A58-AB5312145E65}" destId="{9073F4C7-5F59-44A1-B91B-1C4DFF5587D7}" srcOrd="0" destOrd="0" presId="urn:microsoft.com/office/officeart/2005/8/layout/equation2"/>
    <dgm:cxn modelId="{55CBDC71-BB3D-464F-B543-BCBE64D48939}" type="presOf" srcId="{2200D54E-A9F1-4234-B9D7-55535830A287}" destId="{5CBC709F-9AD1-4886-BB9A-19747585A830}" srcOrd="0" destOrd="0" presId="urn:microsoft.com/office/officeart/2005/8/layout/equation2"/>
    <dgm:cxn modelId="{9AE3FA07-7D3E-43D4-8EC5-8A7F4B3F3280}" type="presParOf" srcId="{A4880426-5B9A-4459-A06B-E2A2F4A99905}" destId="{F566586B-9B35-42FE-A0BD-6BDD1B2769DA}" srcOrd="0" destOrd="0" presId="urn:microsoft.com/office/officeart/2005/8/layout/equation2"/>
    <dgm:cxn modelId="{6A8302C0-A9CF-4732-A5AB-3DEF87DF74F6}" type="presParOf" srcId="{F566586B-9B35-42FE-A0BD-6BDD1B2769DA}" destId="{20CF2C0A-791A-4375-B192-F00B8DF4B31B}" srcOrd="0" destOrd="0" presId="urn:microsoft.com/office/officeart/2005/8/layout/equation2"/>
    <dgm:cxn modelId="{F5032D7F-9728-4F2B-ABCB-344C4A2D8B8C}" type="presParOf" srcId="{F566586B-9B35-42FE-A0BD-6BDD1B2769DA}" destId="{F1B9F907-71F7-418F-B2D5-65E6E0FDFBCE}" srcOrd="1" destOrd="0" presId="urn:microsoft.com/office/officeart/2005/8/layout/equation2"/>
    <dgm:cxn modelId="{88237729-6BDB-41E8-A1F1-1508B9064A75}" type="presParOf" srcId="{F566586B-9B35-42FE-A0BD-6BDD1B2769DA}" destId="{DB494B47-96F3-460C-8113-B6F7EC28F64C}" srcOrd="2" destOrd="0" presId="urn:microsoft.com/office/officeart/2005/8/layout/equation2"/>
    <dgm:cxn modelId="{D972161F-D565-462C-90AE-25A582C2C9BB}" type="presParOf" srcId="{F566586B-9B35-42FE-A0BD-6BDD1B2769DA}" destId="{31E85380-E3FB-4247-8DBC-79BB4DA10CB7}" srcOrd="3" destOrd="0" presId="urn:microsoft.com/office/officeart/2005/8/layout/equation2"/>
    <dgm:cxn modelId="{33C96E0E-5BBF-46F6-ABAE-DEDE588EFC30}" type="presParOf" srcId="{F566586B-9B35-42FE-A0BD-6BDD1B2769DA}" destId="{5CBC709F-9AD1-4886-BB9A-19747585A830}" srcOrd="4" destOrd="0" presId="urn:microsoft.com/office/officeart/2005/8/layout/equation2"/>
    <dgm:cxn modelId="{76D7BEA4-BEDE-47ED-A084-21DB0C9D1B4A}" type="presParOf" srcId="{A4880426-5B9A-4459-A06B-E2A2F4A99905}" destId="{BA1F85E3-18AD-4F77-9BA2-B81DB324E6CE}" srcOrd="1" destOrd="0" presId="urn:microsoft.com/office/officeart/2005/8/layout/equation2"/>
    <dgm:cxn modelId="{2DD1E77C-900A-49F2-961D-F4861EA0BE19}" type="presParOf" srcId="{BA1F85E3-18AD-4F77-9BA2-B81DB324E6CE}" destId="{AE651927-EC48-4EBF-AE8D-C4C2C22163BA}" srcOrd="0" destOrd="0" presId="urn:microsoft.com/office/officeart/2005/8/layout/equation2"/>
    <dgm:cxn modelId="{1C1A8E0C-D9A4-43FC-99EF-77DDAAE5366D}" type="presParOf" srcId="{A4880426-5B9A-4459-A06B-E2A2F4A99905}" destId="{9073F4C7-5F59-44A1-B91B-1C4DFF5587D7}"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B5767-811C-453B-968C-87A751FFCE0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3E6D17FF-B492-414C-94D2-6B10E3B65EB1}">
      <dgm:prSet phldrT="[Κείμενο]"/>
      <dgm:spPr/>
      <dgm:t>
        <a:bodyPr/>
        <a:lstStyle/>
        <a:p>
          <a:r>
            <a:rPr lang="el-GR" dirty="0" smtClean="0"/>
            <a:t>Ανθρώπινης Ενέργειας</a:t>
          </a:r>
          <a:endParaRPr lang="el-GR" dirty="0"/>
        </a:p>
      </dgm:t>
    </dgm:pt>
    <dgm:pt modelId="{482319AC-045F-4919-AEC2-F63043B911DD}" type="parTrans" cxnId="{4284AAE1-E8EF-43EF-A819-E7578AE3C9B7}">
      <dgm:prSet/>
      <dgm:spPr/>
      <dgm:t>
        <a:bodyPr/>
        <a:lstStyle/>
        <a:p>
          <a:endParaRPr lang="el-GR"/>
        </a:p>
      </dgm:t>
    </dgm:pt>
    <dgm:pt modelId="{061240E8-014E-48BE-BB2A-5D85A062CC10}" type="sibTrans" cxnId="{4284AAE1-E8EF-43EF-A819-E7578AE3C9B7}">
      <dgm:prSet/>
      <dgm:spPr/>
      <dgm:t>
        <a:bodyPr/>
        <a:lstStyle/>
        <a:p>
          <a:endParaRPr lang="el-GR"/>
        </a:p>
      </dgm:t>
    </dgm:pt>
    <dgm:pt modelId="{B88F107D-A3A6-407C-A908-E50C631C2941}">
      <dgm:prSet phldrT="[Κείμενο]"/>
      <dgm:spPr/>
      <dgm:t>
        <a:bodyPr/>
        <a:lstStyle/>
        <a:p>
          <a:r>
            <a:rPr lang="el-GR" dirty="0" smtClean="0"/>
            <a:t>Κατανόηση</a:t>
          </a:r>
          <a:endParaRPr lang="el-GR" dirty="0"/>
        </a:p>
      </dgm:t>
    </dgm:pt>
    <dgm:pt modelId="{E37C97A0-65AC-4DDD-92DB-2454F3605A38}" type="parTrans" cxnId="{C56B8A72-ED01-4579-B96D-F60BEF62E88C}">
      <dgm:prSet/>
      <dgm:spPr/>
      <dgm:t>
        <a:bodyPr/>
        <a:lstStyle/>
        <a:p>
          <a:endParaRPr lang="el-GR"/>
        </a:p>
      </dgm:t>
    </dgm:pt>
    <dgm:pt modelId="{BE588E9A-0557-4E53-9A06-1C1D57D3F91A}" type="sibTrans" cxnId="{C56B8A72-ED01-4579-B96D-F60BEF62E88C}">
      <dgm:prSet/>
      <dgm:spPr/>
      <dgm:t>
        <a:bodyPr/>
        <a:lstStyle/>
        <a:p>
          <a:endParaRPr lang="el-GR"/>
        </a:p>
      </dgm:t>
    </dgm:pt>
    <dgm:pt modelId="{1C499401-EA43-461F-B998-3A497C86CBA5}">
      <dgm:prSet phldrT="[Κείμενο]"/>
      <dgm:spPr/>
      <dgm:t>
        <a:bodyPr/>
        <a:lstStyle/>
        <a:p>
          <a:r>
            <a:rPr lang="el-GR" dirty="0" smtClean="0"/>
            <a:t>Εξήγηση</a:t>
          </a:r>
          <a:endParaRPr lang="el-GR" dirty="0"/>
        </a:p>
      </dgm:t>
    </dgm:pt>
    <dgm:pt modelId="{83698548-73FF-4291-B79A-8490172649F8}" type="parTrans" cxnId="{34BB1FAF-9B77-4625-9BA8-882513E09799}">
      <dgm:prSet/>
      <dgm:spPr/>
      <dgm:t>
        <a:bodyPr/>
        <a:lstStyle/>
        <a:p>
          <a:endParaRPr lang="el-GR"/>
        </a:p>
      </dgm:t>
    </dgm:pt>
    <dgm:pt modelId="{045A646F-0ADE-47D4-BC51-A3E9E6AC602B}" type="sibTrans" cxnId="{34BB1FAF-9B77-4625-9BA8-882513E09799}">
      <dgm:prSet/>
      <dgm:spPr/>
      <dgm:t>
        <a:bodyPr/>
        <a:lstStyle/>
        <a:p>
          <a:endParaRPr lang="el-GR"/>
        </a:p>
      </dgm:t>
    </dgm:pt>
    <dgm:pt modelId="{8FD37976-878D-427B-932D-A3BA664D381E}" type="pres">
      <dgm:prSet presAssocID="{A1AB5767-811C-453B-968C-87A751FFCE05}" presName="Name0" presStyleCnt="0">
        <dgm:presLayoutVars>
          <dgm:dir/>
          <dgm:resizeHandles val="exact"/>
        </dgm:presLayoutVars>
      </dgm:prSet>
      <dgm:spPr/>
      <dgm:t>
        <a:bodyPr/>
        <a:lstStyle/>
        <a:p>
          <a:endParaRPr lang="el-GR"/>
        </a:p>
      </dgm:t>
    </dgm:pt>
    <dgm:pt modelId="{EAE2D3AC-CFC1-4890-A9F1-DAA82B74BA4A}" type="pres">
      <dgm:prSet presAssocID="{3E6D17FF-B492-414C-94D2-6B10E3B65EB1}" presName="node" presStyleLbl="node1" presStyleIdx="0" presStyleCnt="3" custRadScaleRad="36179" custRadScaleInc="295177">
        <dgm:presLayoutVars>
          <dgm:bulletEnabled val="1"/>
        </dgm:presLayoutVars>
      </dgm:prSet>
      <dgm:spPr/>
      <dgm:t>
        <a:bodyPr/>
        <a:lstStyle/>
        <a:p>
          <a:endParaRPr lang="el-GR"/>
        </a:p>
      </dgm:t>
    </dgm:pt>
    <dgm:pt modelId="{6E1812FE-8D66-4BC3-83D5-660438DFF0BD}" type="pres">
      <dgm:prSet presAssocID="{061240E8-014E-48BE-BB2A-5D85A062CC10}" presName="sibTrans" presStyleLbl="sibTrans2D1" presStyleIdx="0" presStyleCnt="3"/>
      <dgm:spPr/>
      <dgm:t>
        <a:bodyPr/>
        <a:lstStyle/>
        <a:p>
          <a:endParaRPr lang="el-GR"/>
        </a:p>
      </dgm:t>
    </dgm:pt>
    <dgm:pt modelId="{BC847F4A-6BEF-44B9-BB12-493BDD2BB755}" type="pres">
      <dgm:prSet presAssocID="{061240E8-014E-48BE-BB2A-5D85A062CC10}" presName="connectorText" presStyleLbl="sibTrans2D1" presStyleIdx="0" presStyleCnt="3"/>
      <dgm:spPr/>
      <dgm:t>
        <a:bodyPr/>
        <a:lstStyle/>
        <a:p>
          <a:endParaRPr lang="el-GR"/>
        </a:p>
      </dgm:t>
    </dgm:pt>
    <dgm:pt modelId="{DD6CE0E0-B0A3-4C03-AA59-1FE85BEC194F}" type="pres">
      <dgm:prSet presAssocID="{B88F107D-A3A6-407C-A908-E50C631C2941}" presName="node" presStyleLbl="node1" presStyleIdx="1" presStyleCnt="3" custRadScaleRad="114114" custRadScaleInc="-122497">
        <dgm:presLayoutVars>
          <dgm:bulletEnabled val="1"/>
        </dgm:presLayoutVars>
      </dgm:prSet>
      <dgm:spPr/>
      <dgm:t>
        <a:bodyPr/>
        <a:lstStyle/>
        <a:p>
          <a:endParaRPr lang="el-GR"/>
        </a:p>
      </dgm:t>
    </dgm:pt>
    <dgm:pt modelId="{9A962307-2E48-41F7-A3BD-F5AD6E3B5E77}" type="pres">
      <dgm:prSet presAssocID="{BE588E9A-0557-4E53-9A06-1C1D57D3F91A}" presName="sibTrans" presStyleLbl="sibTrans2D1" presStyleIdx="1" presStyleCnt="3"/>
      <dgm:spPr/>
      <dgm:t>
        <a:bodyPr/>
        <a:lstStyle/>
        <a:p>
          <a:endParaRPr lang="el-GR"/>
        </a:p>
      </dgm:t>
    </dgm:pt>
    <dgm:pt modelId="{0D1C1BD5-F177-41A8-8FAB-192598639712}" type="pres">
      <dgm:prSet presAssocID="{BE588E9A-0557-4E53-9A06-1C1D57D3F91A}" presName="connectorText" presStyleLbl="sibTrans2D1" presStyleIdx="1" presStyleCnt="3"/>
      <dgm:spPr/>
      <dgm:t>
        <a:bodyPr/>
        <a:lstStyle/>
        <a:p>
          <a:endParaRPr lang="el-GR"/>
        </a:p>
      </dgm:t>
    </dgm:pt>
    <dgm:pt modelId="{EEE57EB4-D98C-445F-810D-F17356D9A4C1}" type="pres">
      <dgm:prSet presAssocID="{1C499401-EA43-461F-B998-3A497C86CBA5}" presName="node" presStyleLbl="node1" presStyleIdx="2" presStyleCnt="3" custRadScaleRad="118888" custRadScaleInc="118922">
        <dgm:presLayoutVars>
          <dgm:bulletEnabled val="1"/>
        </dgm:presLayoutVars>
      </dgm:prSet>
      <dgm:spPr/>
      <dgm:t>
        <a:bodyPr/>
        <a:lstStyle/>
        <a:p>
          <a:endParaRPr lang="el-GR"/>
        </a:p>
      </dgm:t>
    </dgm:pt>
    <dgm:pt modelId="{A67DD195-088F-4538-975B-349D96232746}" type="pres">
      <dgm:prSet presAssocID="{045A646F-0ADE-47D4-BC51-A3E9E6AC602B}" presName="sibTrans" presStyleLbl="sibTrans2D1" presStyleIdx="2" presStyleCnt="3"/>
      <dgm:spPr/>
      <dgm:t>
        <a:bodyPr/>
        <a:lstStyle/>
        <a:p>
          <a:endParaRPr lang="el-GR"/>
        </a:p>
      </dgm:t>
    </dgm:pt>
    <dgm:pt modelId="{C884EECA-8F6A-4024-A7D0-4B7EA0B866D8}" type="pres">
      <dgm:prSet presAssocID="{045A646F-0ADE-47D4-BC51-A3E9E6AC602B}" presName="connectorText" presStyleLbl="sibTrans2D1" presStyleIdx="2" presStyleCnt="3"/>
      <dgm:spPr/>
      <dgm:t>
        <a:bodyPr/>
        <a:lstStyle/>
        <a:p>
          <a:endParaRPr lang="el-GR"/>
        </a:p>
      </dgm:t>
    </dgm:pt>
  </dgm:ptLst>
  <dgm:cxnLst>
    <dgm:cxn modelId="{25A47F58-EBA0-456A-8814-BEA1E856C54D}" type="presOf" srcId="{3E6D17FF-B492-414C-94D2-6B10E3B65EB1}" destId="{EAE2D3AC-CFC1-4890-A9F1-DAA82B74BA4A}" srcOrd="0" destOrd="0" presId="urn:microsoft.com/office/officeart/2005/8/layout/cycle7"/>
    <dgm:cxn modelId="{72818EEC-D6B9-49BE-B1F5-4F7FAF4798DB}" type="presOf" srcId="{1C499401-EA43-461F-B998-3A497C86CBA5}" destId="{EEE57EB4-D98C-445F-810D-F17356D9A4C1}" srcOrd="0" destOrd="0" presId="urn:microsoft.com/office/officeart/2005/8/layout/cycle7"/>
    <dgm:cxn modelId="{C56B8A72-ED01-4579-B96D-F60BEF62E88C}" srcId="{A1AB5767-811C-453B-968C-87A751FFCE05}" destId="{B88F107D-A3A6-407C-A908-E50C631C2941}" srcOrd="1" destOrd="0" parTransId="{E37C97A0-65AC-4DDD-92DB-2454F3605A38}" sibTransId="{BE588E9A-0557-4E53-9A06-1C1D57D3F91A}"/>
    <dgm:cxn modelId="{4284AAE1-E8EF-43EF-A819-E7578AE3C9B7}" srcId="{A1AB5767-811C-453B-968C-87A751FFCE05}" destId="{3E6D17FF-B492-414C-94D2-6B10E3B65EB1}" srcOrd="0" destOrd="0" parTransId="{482319AC-045F-4919-AEC2-F63043B911DD}" sibTransId="{061240E8-014E-48BE-BB2A-5D85A062CC10}"/>
    <dgm:cxn modelId="{1CF120F8-B0A9-4EC5-AA42-91A636626008}" type="presOf" srcId="{045A646F-0ADE-47D4-BC51-A3E9E6AC602B}" destId="{C884EECA-8F6A-4024-A7D0-4B7EA0B866D8}" srcOrd="1" destOrd="0" presId="urn:microsoft.com/office/officeart/2005/8/layout/cycle7"/>
    <dgm:cxn modelId="{7CC455FA-A32D-49D1-A85B-4C9F9A59C57B}" type="presOf" srcId="{061240E8-014E-48BE-BB2A-5D85A062CC10}" destId="{BC847F4A-6BEF-44B9-BB12-493BDD2BB755}" srcOrd="1" destOrd="0" presId="urn:microsoft.com/office/officeart/2005/8/layout/cycle7"/>
    <dgm:cxn modelId="{69FBAE1A-DA6F-4A5A-AC78-C4CFDA45BA33}" type="presOf" srcId="{B88F107D-A3A6-407C-A908-E50C631C2941}" destId="{DD6CE0E0-B0A3-4C03-AA59-1FE85BEC194F}" srcOrd="0" destOrd="0" presId="urn:microsoft.com/office/officeart/2005/8/layout/cycle7"/>
    <dgm:cxn modelId="{0B0B3564-5288-4D77-9796-7101E3B33BF0}" type="presOf" srcId="{045A646F-0ADE-47D4-BC51-A3E9E6AC602B}" destId="{A67DD195-088F-4538-975B-349D96232746}" srcOrd="0" destOrd="0" presId="urn:microsoft.com/office/officeart/2005/8/layout/cycle7"/>
    <dgm:cxn modelId="{FD0DC769-EA6A-4662-A9C7-019A65AE298F}" type="presOf" srcId="{061240E8-014E-48BE-BB2A-5D85A062CC10}" destId="{6E1812FE-8D66-4BC3-83D5-660438DFF0BD}" srcOrd="0" destOrd="0" presId="urn:microsoft.com/office/officeart/2005/8/layout/cycle7"/>
    <dgm:cxn modelId="{AE6FC8E6-E616-4931-B04B-6471285C3611}" type="presOf" srcId="{BE588E9A-0557-4E53-9A06-1C1D57D3F91A}" destId="{9A962307-2E48-41F7-A3BD-F5AD6E3B5E77}" srcOrd="0" destOrd="0" presId="urn:microsoft.com/office/officeart/2005/8/layout/cycle7"/>
    <dgm:cxn modelId="{DF128F7B-6554-454D-8F3F-8CA8DEFEFDAA}" type="presOf" srcId="{A1AB5767-811C-453B-968C-87A751FFCE05}" destId="{8FD37976-878D-427B-932D-A3BA664D381E}" srcOrd="0" destOrd="0" presId="urn:microsoft.com/office/officeart/2005/8/layout/cycle7"/>
    <dgm:cxn modelId="{34BB1FAF-9B77-4625-9BA8-882513E09799}" srcId="{A1AB5767-811C-453B-968C-87A751FFCE05}" destId="{1C499401-EA43-461F-B998-3A497C86CBA5}" srcOrd="2" destOrd="0" parTransId="{83698548-73FF-4291-B79A-8490172649F8}" sibTransId="{045A646F-0ADE-47D4-BC51-A3E9E6AC602B}"/>
    <dgm:cxn modelId="{294D1D15-5876-49D4-A3A8-C832F07D8608}" type="presOf" srcId="{BE588E9A-0557-4E53-9A06-1C1D57D3F91A}" destId="{0D1C1BD5-F177-41A8-8FAB-192598639712}" srcOrd="1" destOrd="0" presId="urn:microsoft.com/office/officeart/2005/8/layout/cycle7"/>
    <dgm:cxn modelId="{67329DAB-0D4A-42F9-8D59-1F5987FB44FC}" type="presParOf" srcId="{8FD37976-878D-427B-932D-A3BA664D381E}" destId="{EAE2D3AC-CFC1-4890-A9F1-DAA82B74BA4A}" srcOrd="0" destOrd="0" presId="urn:microsoft.com/office/officeart/2005/8/layout/cycle7"/>
    <dgm:cxn modelId="{7AE9968F-AE41-4AD2-9AB2-16CB4B351B09}" type="presParOf" srcId="{8FD37976-878D-427B-932D-A3BA664D381E}" destId="{6E1812FE-8D66-4BC3-83D5-660438DFF0BD}" srcOrd="1" destOrd="0" presId="urn:microsoft.com/office/officeart/2005/8/layout/cycle7"/>
    <dgm:cxn modelId="{B2D019D6-9C9D-4E89-8D4B-31F09448BD2E}" type="presParOf" srcId="{6E1812FE-8D66-4BC3-83D5-660438DFF0BD}" destId="{BC847F4A-6BEF-44B9-BB12-493BDD2BB755}" srcOrd="0" destOrd="0" presId="urn:microsoft.com/office/officeart/2005/8/layout/cycle7"/>
    <dgm:cxn modelId="{66EA9B8A-91CC-4507-8E5F-79B536CAE770}" type="presParOf" srcId="{8FD37976-878D-427B-932D-A3BA664D381E}" destId="{DD6CE0E0-B0A3-4C03-AA59-1FE85BEC194F}" srcOrd="2" destOrd="0" presId="urn:microsoft.com/office/officeart/2005/8/layout/cycle7"/>
    <dgm:cxn modelId="{DDE310B3-EA7A-4D0B-91E9-6DFF4F372C7A}" type="presParOf" srcId="{8FD37976-878D-427B-932D-A3BA664D381E}" destId="{9A962307-2E48-41F7-A3BD-F5AD6E3B5E77}" srcOrd="3" destOrd="0" presId="urn:microsoft.com/office/officeart/2005/8/layout/cycle7"/>
    <dgm:cxn modelId="{7892BA2B-8C2D-48B7-8579-7932702F93C0}" type="presParOf" srcId="{9A962307-2E48-41F7-A3BD-F5AD6E3B5E77}" destId="{0D1C1BD5-F177-41A8-8FAB-192598639712}" srcOrd="0" destOrd="0" presId="urn:microsoft.com/office/officeart/2005/8/layout/cycle7"/>
    <dgm:cxn modelId="{AD5439BA-912A-40F7-A3E3-317A8264CE04}" type="presParOf" srcId="{8FD37976-878D-427B-932D-A3BA664D381E}" destId="{EEE57EB4-D98C-445F-810D-F17356D9A4C1}" srcOrd="4" destOrd="0" presId="urn:microsoft.com/office/officeart/2005/8/layout/cycle7"/>
    <dgm:cxn modelId="{4904FC63-1A1A-4C3D-B11E-08EC95328422}" type="presParOf" srcId="{8FD37976-878D-427B-932D-A3BA664D381E}" destId="{A67DD195-088F-4538-975B-349D96232746}" srcOrd="5" destOrd="0" presId="urn:microsoft.com/office/officeart/2005/8/layout/cycle7"/>
    <dgm:cxn modelId="{7CC21091-E278-497B-9019-7D3890E38C97}" type="presParOf" srcId="{A67DD195-088F-4538-975B-349D96232746}" destId="{C884EECA-8F6A-4024-A7D0-4B7EA0B866D8}" srcOrd="0" destOrd="0" presId="urn:microsoft.com/office/officeart/2005/8/layout/cycle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8AAC89-EFBB-4962-92BE-93E1AB50D66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l-GR"/>
        </a:p>
      </dgm:t>
    </dgm:pt>
    <dgm:pt modelId="{3A2CADD6-1F60-4549-B1F3-3EF6505F8329}">
      <dgm:prSet phldrT="[Κείμενο]"/>
      <dgm:spPr/>
      <dgm:t>
        <a:bodyPr/>
        <a:lstStyle/>
        <a:p>
          <a:r>
            <a:rPr lang="el-GR" dirty="0" smtClean="0"/>
            <a:t>Ανθρώπινη πράξη </a:t>
          </a:r>
          <a:endParaRPr lang="el-GR" dirty="0"/>
        </a:p>
      </dgm:t>
    </dgm:pt>
    <dgm:pt modelId="{BE8F7598-18C2-4822-BF2D-31F6348AC0F0}" type="parTrans" cxnId="{43ACF277-C84F-4494-8B61-31827AC00424}">
      <dgm:prSet/>
      <dgm:spPr/>
      <dgm:t>
        <a:bodyPr/>
        <a:lstStyle/>
        <a:p>
          <a:endParaRPr lang="el-GR"/>
        </a:p>
      </dgm:t>
    </dgm:pt>
    <dgm:pt modelId="{686E2F05-221C-4494-BE82-18D7854C46E9}" type="sibTrans" cxnId="{43ACF277-C84F-4494-8B61-31827AC00424}">
      <dgm:prSet/>
      <dgm:spPr/>
      <dgm:t>
        <a:bodyPr/>
        <a:lstStyle/>
        <a:p>
          <a:endParaRPr lang="el-GR"/>
        </a:p>
      </dgm:t>
    </dgm:pt>
    <dgm:pt modelId="{FD0748D2-82FB-4EF8-8B0C-151A89327F7F}">
      <dgm:prSet phldrT="[Κείμενο]"/>
      <dgm:spPr/>
      <dgm:t>
        <a:bodyPr/>
        <a:lstStyle/>
        <a:p>
          <a:r>
            <a:rPr lang="el-GR" dirty="0" smtClean="0"/>
            <a:t>Προσωπικά Χαρακτηριστικά</a:t>
          </a:r>
          <a:endParaRPr lang="el-GR" dirty="0"/>
        </a:p>
      </dgm:t>
    </dgm:pt>
    <dgm:pt modelId="{7B8E2D96-BB5E-467F-8E97-DC099468605D}" type="parTrans" cxnId="{CDC96788-C57E-4853-A12B-649181C00461}">
      <dgm:prSet/>
      <dgm:spPr/>
      <dgm:t>
        <a:bodyPr/>
        <a:lstStyle/>
        <a:p>
          <a:endParaRPr lang="el-GR"/>
        </a:p>
      </dgm:t>
    </dgm:pt>
    <dgm:pt modelId="{B989B82C-69D7-4547-871D-991F5C9F0BF7}" type="sibTrans" cxnId="{CDC96788-C57E-4853-A12B-649181C00461}">
      <dgm:prSet/>
      <dgm:spPr/>
      <dgm:t>
        <a:bodyPr/>
        <a:lstStyle/>
        <a:p>
          <a:endParaRPr lang="el-GR"/>
        </a:p>
      </dgm:t>
    </dgm:pt>
    <dgm:pt modelId="{EB50AAC5-0771-4342-B437-4041F879BAB3}">
      <dgm:prSet phldrT="[Κείμενο]"/>
      <dgm:spPr/>
      <dgm:t>
        <a:bodyPr/>
        <a:lstStyle/>
        <a:p>
          <a:r>
            <a:rPr lang="el-GR" dirty="0" smtClean="0"/>
            <a:t>Κοινωνική Δομή</a:t>
          </a:r>
          <a:endParaRPr lang="el-GR" dirty="0"/>
        </a:p>
      </dgm:t>
    </dgm:pt>
    <dgm:pt modelId="{15ECDDEB-943F-479D-B130-5238CDB4F79D}" type="parTrans" cxnId="{B59B13A4-A5E1-4EF4-B5FF-521E9C28A0AE}">
      <dgm:prSet/>
      <dgm:spPr/>
      <dgm:t>
        <a:bodyPr/>
        <a:lstStyle/>
        <a:p>
          <a:endParaRPr lang="el-GR"/>
        </a:p>
      </dgm:t>
    </dgm:pt>
    <dgm:pt modelId="{4B5B1B5A-2A8C-4F72-9958-9327928C6704}" type="sibTrans" cxnId="{B59B13A4-A5E1-4EF4-B5FF-521E9C28A0AE}">
      <dgm:prSet/>
      <dgm:spPr/>
      <dgm:t>
        <a:bodyPr/>
        <a:lstStyle/>
        <a:p>
          <a:endParaRPr lang="el-GR"/>
        </a:p>
      </dgm:t>
    </dgm:pt>
    <dgm:pt modelId="{D539BD9F-CC96-4E79-99B4-165DF84BCB5F}">
      <dgm:prSet phldrT="[Κείμενο]"/>
      <dgm:spPr/>
      <dgm:t>
        <a:bodyPr/>
        <a:lstStyle/>
        <a:p>
          <a:r>
            <a:rPr lang="el-GR" dirty="0" smtClean="0"/>
            <a:t>Κοινωνικές Σχέσεις </a:t>
          </a:r>
          <a:endParaRPr lang="el-GR" dirty="0"/>
        </a:p>
      </dgm:t>
    </dgm:pt>
    <dgm:pt modelId="{A0490A44-CB25-49B1-A5F2-7D61A8265A59}" type="parTrans" cxnId="{5BEFDEC5-FA20-4ADF-94A5-D85E258E72C4}">
      <dgm:prSet/>
      <dgm:spPr/>
      <dgm:t>
        <a:bodyPr/>
        <a:lstStyle/>
        <a:p>
          <a:endParaRPr lang="el-GR"/>
        </a:p>
      </dgm:t>
    </dgm:pt>
    <dgm:pt modelId="{628269A9-D49B-4095-91BB-C29ED8BCA08D}" type="sibTrans" cxnId="{5BEFDEC5-FA20-4ADF-94A5-D85E258E72C4}">
      <dgm:prSet/>
      <dgm:spPr/>
      <dgm:t>
        <a:bodyPr/>
        <a:lstStyle/>
        <a:p>
          <a:endParaRPr lang="el-GR"/>
        </a:p>
      </dgm:t>
    </dgm:pt>
    <dgm:pt modelId="{7C282BFA-7B3B-4943-A025-DD1171F5762A}" type="pres">
      <dgm:prSet presAssocID="{178AAC89-EFBB-4962-92BE-93E1AB50D66E}" presName="cycle" presStyleCnt="0">
        <dgm:presLayoutVars>
          <dgm:chMax val="1"/>
          <dgm:dir/>
          <dgm:animLvl val="ctr"/>
          <dgm:resizeHandles val="exact"/>
        </dgm:presLayoutVars>
      </dgm:prSet>
      <dgm:spPr/>
      <dgm:t>
        <a:bodyPr/>
        <a:lstStyle/>
        <a:p>
          <a:endParaRPr lang="el-GR"/>
        </a:p>
      </dgm:t>
    </dgm:pt>
    <dgm:pt modelId="{8BDCABE5-47ED-4B13-AC44-D1D5BC630796}" type="pres">
      <dgm:prSet presAssocID="{3A2CADD6-1F60-4549-B1F3-3EF6505F8329}" presName="centerShape" presStyleLbl="node0" presStyleIdx="0" presStyleCnt="1"/>
      <dgm:spPr/>
      <dgm:t>
        <a:bodyPr/>
        <a:lstStyle/>
        <a:p>
          <a:endParaRPr lang="el-GR"/>
        </a:p>
      </dgm:t>
    </dgm:pt>
    <dgm:pt modelId="{3987CD22-3F48-4A2E-B008-9F4862AA15F0}" type="pres">
      <dgm:prSet presAssocID="{7B8E2D96-BB5E-467F-8E97-DC099468605D}" presName="Name9" presStyleLbl="parChTrans1D2" presStyleIdx="0" presStyleCnt="3"/>
      <dgm:spPr/>
      <dgm:t>
        <a:bodyPr/>
        <a:lstStyle/>
        <a:p>
          <a:endParaRPr lang="el-GR"/>
        </a:p>
      </dgm:t>
    </dgm:pt>
    <dgm:pt modelId="{4458B619-3A40-4A52-9CBB-768B9F9B78D1}" type="pres">
      <dgm:prSet presAssocID="{7B8E2D96-BB5E-467F-8E97-DC099468605D}" presName="connTx" presStyleLbl="parChTrans1D2" presStyleIdx="0" presStyleCnt="3"/>
      <dgm:spPr/>
      <dgm:t>
        <a:bodyPr/>
        <a:lstStyle/>
        <a:p>
          <a:endParaRPr lang="el-GR"/>
        </a:p>
      </dgm:t>
    </dgm:pt>
    <dgm:pt modelId="{507BBE0E-D8B2-43A1-97FE-0087415721E9}" type="pres">
      <dgm:prSet presAssocID="{FD0748D2-82FB-4EF8-8B0C-151A89327F7F}" presName="node" presStyleLbl="node1" presStyleIdx="0" presStyleCnt="3">
        <dgm:presLayoutVars>
          <dgm:bulletEnabled val="1"/>
        </dgm:presLayoutVars>
      </dgm:prSet>
      <dgm:spPr/>
      <dgm:t>
        <a:bodyPr/>
        <a:lstStyle/>
        <a:p>
          <a:endParaRPr lang="el-GR"/>
        </a:p>
      </dgm:t>
    </dgm:pt>
    <dgm:pt modelId="{8E2BD64E-5FAA-4662-9673-32DC848EE966}" type="pres">
      <dgm:prSet presAssocID="{15ECDDEB-943F-479D-B130-5238CDB4F79D}" presName="Name9" presStyleLbl="parChTrans1D2" presStyleIdx="1" presStyleCnt="3"/>
      <dgm:spPr/>
      <dgm:t>
        <a:bodyPr/>
        <a:lstStyle/>
        <a:p>
          <a:endParaRPr lang="el-GR"/>
        </a:p>
      </dgm:t>
    </dgm:pt>
    <dgm:pt modelId="{BC797A98-9FCF-4925-BA49-956CC7FAA342}" type="pres">
      <dgm:prSet presAssocID="{15ECDDEB-943F-479D-B130-5238CDB4F79D}" presName="connTx" presStyleLbl="parChTrans1D2" presStyleIdx="1" presStyleCnt="3"/>
      <dgm:spPr/>
      <dgm:t>
        <a:bodyPr/>
        <a:lstStyle/>
        <a:p>
          <a:endParaRPr lang="el-GR"/>
        </a:p>
      </dgm:t>
    </dgm:pt>
    <dgm:pt modelId="{A4300AF0-E332-42EF-9916-361B1D7216FC}" type="pres">
      <dgm:prSet presAssocID="{EB50AAC5-0771-4342-B437-4041F879BAB3}" presName="node" presStyleLbl="node1" presStyleIdx="1" presStyleCnt="3">
        <dgm:presLayoutVars>
          <dgm:bulletEnabled val="1"/>
        </dgm:presLayoutVars>
      </dgm:prSet>
      <dgm:spPr/>
      <dgm:t>
        <a:bodyPr/>
        <a:lstStyle/>
        <a:p>
          <a:endParaRPr lang="el-GR"/>
        </a:p>
      </dgm:t>
    </dgm:pt>
    <dgm:pt modelId="{EDFD2511-89BB-4812-B5D5-077853CB10DB}" type="pres">
      <dgm:prSet presAssocID="{A0490A44-CB25-49B1-A5F2-7D61A8265A59}" presName="Name9" presStyleLbl="parChTrans1D2" presStyleIdx="2" presStyleCnt="3"/>
      <dgm:spPr/>
      <dgm:t>
        <a:bodyPr/>
        <a:lstStyle/>
        <a:p>
          <a:endParaRPr lang="el-GR"/>
        </a:p>
      </dgm:t>
    </dgm:pt>
    <dgm:pt modelId="{5A3455AF-8127-445C-B2B5-735CC1386E98}" type="pres">
      <dgm:prSet presAssocID="{A0490A44-CB25-49B1-A5F2-7D61A8265A59}" presName="connTx" presStyleLbl="parChTrans1D2" presStyleIdx="2" presStyleCnt="3"/>
      <dgm:spPr/>
      <dgm:t>
        <a:bodyPr/>
        <a:lstStyle/>
        <a:p>
          <a:endParaRPr lang="el-GR"/>
        </a:p>
      </dgm:t>
    </dgm:pt>
    <dgm:pt modelId="{10761856-1765-41EF-83DD-86F252AF1E82}" type="pres">
      <dgm:prSet presAssocID="{D539BD9F-CC96-4E79-99B4-165DF84BCB5F}" presName="node" presStyleLbl="node1" presStyleIdx="2" presStyleCnt="3">
        <dgm:presLayoutVars>
          <dgm:bulletEnabled val="1"/>
        </dgm:presLayoutVars>
      </dgm:prSet>
      <dgm:spPr/>
      <dgm:t>
        <a:bodyPr/>
        <a:lstStyle/>
        <a:p>
          <a:endParaRPr lang="el-GR"/>
        </a:p>
      </dgm:t>
    </dgm:pt>
  </dgm:ptLst>
  <dgm:cxnLst>
    <dgm:cxn modelId="{BF4DF07B-EBDD-4A4F-AB64-2C972B531FB6}" type="presOf" srcId="{D539BD9F-CC96-4E79-99B4-165DF84BCB5F}" destId="{10761856-1765-41EF-83DD-86F252AF1E82}" srcOrd="0" destOrd="0" presId="urn:microsoft.com/office/officeart/2005/8/layout/radial1"/>
    <dgm:cxn modelId="{1E4C524D-B87F-415E-8F76-0BC907CBE53A}" type="presOf" srcId="{7B8E2D96-BB5E-467F-8E97-DC099468605D}" destId="{4458B619-3A40-4A52-9CBB-768B9F9B78D1}" srcOrd="1" destOrd="0" presId="urn:microsoft.com/office/officeart/2005/8/layout/radial1"/>
    <dgm:cxn modelId="{F1A4E0DF-05D6-4FE9-8F47-3ABCF396D2C3}" type="presOf" srcId="{15ECDDEB-943F-479D-B130-5238CDB4F79D}" destId="{8E2BD64E-5FAA-4662-9673-32DC848EE966}" srcOrd="0" destOrd="0" presId="urn:microsoft.com/office/officeart/2005/8/layout/radial1"/>
    <dgm:cxn modelId="{4103BC46-9510-4C2E-A747-4FC8F5F005B0}" type="presOf" srcId="{FD0748D2-82FB-4EF8-8B0C-151A89327F7F}" destId="{507BBE0E-D8B2-43A1-97FE-0087415721E9}" srcOrd="0" destOrd="0" presId="urn:microsoft.com/office/officeart/2005/8/layout/radial1"/>
    <dgm:cxn modelId="{ADD1D95A-EEF1-40DA-B0BE-310BF7624C08}" type="presOf" srcId="{7B8E2D96-BB5E-467F-8E97-DC099468605D}" destId="{3987CD22-3F48-4A2E-B008-9F4862AA15F0}" srcOrd="0" destOrd="0" presId="urn:microsoft.com/office/officeart/2005/8/layout/radial1"/>
    <dgm:cxn modelId="{7D0DF355-75FB-43A1-BE46-C5E96EA08389}" type="presOf" srcId="{178AAC89-EFBB-4962-92BE-93E1AB50D66E}" destId="{7C282BFA-7B3B-4943-A025-DD1171F5762A}" srcOrd="0" destOrd="0" presId="urn:microsoft.com/office/officeart/2005/8/layout/radial1"/>
    <dgm:cxn modelId="{AABCEB24-B77A-45C7-B579-16BC85D5A493}" type="presOf" srcId="{A0490A44-CB25-49B1-A5F2-7D61A8265A59}" destId="{5A3455AF-8127-445C-B2B5-735CC1386E98}" srcOrd="1" destOrd="0" presId="urn:microsoft.com/office/officeart/2005/8/layout/radial1"/>
    <dgm:cxn modelId="{8EE07CCE-6E96-4EF2-A35C-83DC2BE0EE1E}" type="presOf" srcId="{A0490A44-CB25-49B1-A5F2-7D61A8265A59}" destId="{EDFD2511-89BB-4812-B5D5-077853CB10DB}" srcOrd="0" destOrd="0" presId="urn:microsoft.com/office/officeart/2005/8/layout/radial1"/>
    <dgm:cxn modelId="{CDC96788-C57E-4853-A12B-649181C00461}" srcId="{3A2CADD6-1F60-4549-B1F3-3EF6505F8329}" destId="{FD0748D2-82FB-4EF8-8B0C-151A89327F7F}" srcOrd="0" destOrd="0" parTransId="{7B8E2D96-BB5E-467F-8E97-DC099468605D}" sibTransId="{B989B82C-69D7-4547-871D-991F5C9F0BF7}"/>
    <dgm:cxn modelId="{43ACF277-C84F-4494-8B61-31827AC00424}" srcId="{178AAC89-EFBB-4962-92BE-93E1AB50D66E}" destId="{3A2CADD6-1F60-4549-B1F3-3EF6505F8329}" srcOrd="0" destOrd="0" parTransId="{BE8F7598-18C2-4822-BF2D-31F6348AC0F0}" sibTransId="{686E2F05-221C-4494-BE82-18D7854C46E9}"/>
    <dgm:cxn modelId="{B59B13A4-A5E1-4EF4-B5FF-521E9C28A0AE}" srcId="{3A2CADD6-1F60-4549-B1F3-3EF6505F8329}" destId="{EB50AAC5-0771-4342-B437-4041F879BAB3}" srcOrd="1" destOrd="0" parTransId="{15ECDDEB-943F-479D-B130-5238CDB4F79D}" sibTransId="{4B5B1B5A-2A8C-4F72-9958-9327928C6704}"/>
    <dgm:cxn modelId="{97C3E256-C131-458F-832B-857DE6A2C63A}" type="presOf" srcId="{3A2CADD6-1F60-4549-B1F3-3EF6505F8329}" destId="{8BDCABE5-47ED-4B13-AC44-D1D5BC630796}" srcOrd="0" destOrd="0" presId="urn:microsoft.com/office/officeart/2005/8/layout/radial1"/>
    <dgm:cxn modelId="{70E917A5-4275-44A7-8BF7-AFB9B36980A9}" type="presOf" srcId="{15ECDDEB-943F-479D-B130-5238CDB4F79D}" destId="{BC797A98-9FCF-4925-BA49-956CC7FAA342}" srcOrd="1" destOrd="0" presId="urn:microsoft.com/office/officeart/2005/8/layout/radial1"/>
    <dgm:cxn modelId="{5BEFDEC5-FA20-4ADF-94A5-D85E258E72C4}" srcId="{3A2CADD6-1F60-4549-B1F3-3EF6505F8329}" destId="{D539BD9F-CC96-4E79-99B4-165DF84BCB5F}" srcOrd="2" destOrd="0" parTransId="{A0490A44-CB25-49B1-A5F2-7D61A8265A59}" sibTransId="{628269A9-D49B-4095-91BB-C29ED8BCA08D}"/>
    <dgm:cxn modelId="{04A7C070-05FF-45DC-8BD5-62E033D9EEE0}" type="presOf" srcId="{EB50AAC5-0771-4342-B437-4041F879BAB3}" destId="{A4300AF0-E332-42EF-9916-361B1D7216FC}" srcOrd="0" destOrd="0" presId="urn:microsoft.com/office/officeart/2005/8/layout/radial1"/>
    <dgm:cxn modelId="{8ED4BBC0-B58D-4F10-B7A8-A980F769B528}" type="presParOf" srcId="{7C282BFA-7B3B-4943-A025-DD1171F5762A}" destId="{8BDCABE5-47ED-4B13-AC44-D1D5BC630796}" srcOrd="0" destOrd="0" presId="urn:microsoft.com/office/officeart/2005/8/layout/radial1"/>
    <dgm:cxn modelId="{91F63911-1E86-4D54-9E22-AA68370677AC}" type="presParOf" srcId="{7C282BFA-7B3B-4943-A025-DD1171F5762A}" destId="{3987CD22-3F48-4A2E-B008-9F4862AA15F0}" srcOrd="1" destOrd="0" presId="urn:microsoft.com/office/officeart/2005/8/layout/radial1"/>
    <dgm:cxn modelId="{FE13CFFF-BAAB-4924-84A9-B0D637754FE1}" type="presParOf" srcId="{3987CD22-3F48-4A2E-B008-9F4862AA15F0}" destId="{4458B619-3A40-4A52-9CBB-768B9F9B78D1}" srcOrd="0" destOrd="0" presId="urn:microsoft.com/office/officeart/2005/8/layout/radial1"/>
    <dgm:cxn modelId="{CA89FAE5-23D8-4F44-B4C0-656DD92E0AD1}" type="presParOf" srcId="{7C282BFA-7B3B-4943-A025-DD1171F5762A}" destId="{507BBE0E-D8B2-43A1-97FE-0087415721E9}" srcOrd="2" destOrd="0" presId="urn:microsoft.com/office/officeart/2005/8/layout/radial1"/>
    <dgm:cxn modelId="{744A46AD-0715-4F8E-873E-C0C99BB23B0D}" type="presParOf" srcId="{7C282BFA-7B3B-4943-A025-DD1171F5762A}" destId="{8E2BD64E-5FAA-4662-9673-32DC848EE966}" srcOrd="3" destOrd="0" presId="urn:microsoft.com/office/officeart/2005/8/layout/radial1"/>
    <dgm:cxn modelId="{AC4B43C9-B922-452C-929F-9B3BEDE40E3E}" type="presParOf" srcId="{8E2BD64E-5FAA-4662-9673-32DC848EE966}" destId="{BC797A98-9FCF-4925-BA49-956CC7FAA342}" srcOrd="0" destOrd="0" presId="urn:microsoft.com/office/officeart/2005/8/layout/radial1"/>
    <dgm:cxn modelId="{F1362C3D-EFC3-48D8-A47B-238976E57521}" type="presParOf" srcId="{7C282BFA-7B3B-4943-A025-DD1171F5762A}" destId="{A4300AF0-E332-42EF-9916-361B1D7216FC}" srcOrd="4" destOrd="0" presId="urn:microsoft.com/office/officeart/2005/8/layout/radial1"/>
    <dgm:cxn modelId="{108B55C5-0C4F-48B6-9AA1-F14B29839B93}" type="presParOf" srcId="{7C282BFA-7B3B-4943-A025-DD1171F5762A}" destId="{EDFD2511-89BB-4812-B5D5-077853CB10DB}" srcOrd="5" destOrd="0" presId="urn:microsoft.com/office/officeart/2005/8/layout/radial1"/>
    <dgm:cxn modelId="{19EBB20D-E8D4-4FEA-B27B-B98B512F478F}" type="presParOf" srcId="{EDFD2511-89BB-4812-B5D5-077853CB10DB}" destId="{5A3455AF-8127-445C-B2B5-735CC1386E98}" srcOrd="0" destOrd="0" presId="urn:microsoft.com/office/officeart/2005/8/layout/radial1"/>
    <dgm:cxn modelId="{26DDC8C8-981F-4890-8AE5-A996914F45E3}" type="presParOf" srcId="{7C282BFA-7B3B-4943-A025-DD1171F5762A}" destId="{10761856-1765-41EF-83DD-86F252AF1E82}" srcOrd="6"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C0CFF8-91EC-4459-BEBA-CDF6375CEEDF}">
      <dsp:nvSpPr>
        <dsp:cNvPr id="0" name=""/>
        <dsp:cNvSpPr/>
      </dsp:nvSpPr>
      <dsp:spPr>
        <a:xfrm>
          <a:off x="1383" y="1244984"/>
          <a:ext cx="1834381" cy="18343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Socio </a:t>
          </a:r>
          <a:endParaRPr lang="el-GR" sz="1500" kern="1200" dirty="0"/>
        </a:p>
      </dsp:txBody>
      <dsp:txXfrm>
        <a:off x="1383" y="1244984"/>
        <a:ext cx="1834381" cy="1834381"/>
      </dsp:txXfrm>
    </dsp:sp>
    <dsp:sp modelId="{87AF4CA8-373F-4ACF-B5BC-9912E2AFDFB1}">
      <dsp:nvSpPr>
        <dsp:cNvPr id="0" name=""/>
        <dsp:cNvSpPr/>
      </dsp:nvSpPr>
      <dsp:spPr>
        <a:xfrm>
          <a:off x="1984716" y="1630204"/>
          <a:ext cx="1063941" cy="10639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1984716" y="1630204"/>
        <a:ext cx="1063941" cy="1063941"/>
      </dsp:txXfrm>
    </dsp:sp>
    <dsp:sp modelId="{1767B853-C758-4F54-B50E-0CA3C31A9F30}">
      <dsp:nvSpPr>
        <dsp:cNvPr id="0" name=""/>
        <dsp:cNvSpPr/>
      </dsp:nvSpPr>
      <dsp:spPr>
        <a:xfrm>
          <a:off x="3197609" y="1244984"/>
          <a:ext cx="1834381" cy="18343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t>Λόγος</a:t>
          </a:r>
          <a:endParaRPr lang="el-GR" sz="1500" kern="1200" dirty="0"/>
        </a:p>
      </dsp:txBody>
      <dsp:txXfrm>
        <a:off x="3197609" y="1244984"/>
        <a:ext cx="1834381" cy="1834381"/>
      </dsp:txXfrm>
    </dsp:sp>
    <dsp:sp modelId="{5BEB746D-8C69-4E16-86A2-BFE338D596EF}">
      <dsp:nvSpPr>
        <dsp:cNvPr id="0" name=""/>
        <dsp:cNvSpPr/>
      </dsp:nvSpPr>
      <dsp:spPr>
        <a:xfrm>
          <a:off x="5180942" y="1630204"/>
          <a:ext cx="1063941" cy="106394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5180942" y="1630204"/>
        <a:ext cx="1063941" cy="1063941"/>
      </dsp:txXfrm>
    </dsp:sp>
    <dsp:sp modelId="{BA77EBB7-B40C-49AD-BA2C-3D24DD32B60F}">
      <dsp:nvSpPr>
        <dsp:cNvPr id="0" name=""/>
        <dsp:cNvSpPr/>
      </dsp:nvSpPr>
      <dsp:spPr>
        <a:xfrm>
          <a:off x="6393835" y="1244984"/>
          <a:ext cx="1834381" cy="18343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t>Κοινωνιολογία</a:t>
          </a:r>
          <a:endParaRPr lang="el-GR" sz="1500" kern="1200" dirty="0"/>
        </a:p>
      </dsp:txBody>
      <dsp:txXfrm>
        <a:off x="6393835" y="1244984"/>
        <a:ext cx="1834381" cy="18343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CF2C0A-791A-4375-B192-F00B8DF4B31B}">
      <dsp:nvSpPr>
        <dsp:cNvPr id="0" name=""/>
        <dsp:cNvSpPr/>
      </dsp:nvSpPr>
      <dsp:spPr>
        <a:xfrm>
          <a:off x="382488" y="1472"/>
          <a:ext cx="1480839" cy="14808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l-GR" sz="2500" kern="1200" dirty="0" smtClean="0"/>
            <a:t>Σκέψη </a:t>
          </a:r>
          <a:endParaRPr lang="el-GR" sz="2500" kern="1200" dirty="0"/>
        </a:p>
      </dsp:txBody>
      <dsp:txXfrm>
        <a:off x="382488" y="1472"/>
        <a:ext cx="1480839" cy="1480839"/>
      </dsp:txXfrm>
    </dsp:sp>
    <dsp:sp modelId="{DB494B47-96F3-460C-8113-B6F7EC28F64C}">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693464" y="1602556"/>
        <a:ext cx="858887" cy="858887"/>
      </dsp:txXfrm>
    </dsp:sp>
    <dsp:sp modelId="{5CBC709F-9AD1-4886-BB9A-19747585A830}">
      <dsp:nvSpPr>
        <dsp:cNvPr id="0" name=""/>
        <dsp:cNvSpPr/>
      </dsp:nvSpPr>
      <dsp:spPr>
        <a:xfrm>
          <a:off x="382488" y="2581687"/>
          <a:ext cx="1480839" cy="14808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l-GR" sz="2500" kern="1200" dirty="0" smtClean="0"/>
            <a:t>Πράξη</a:t>
          </a:r>
          <a:endParaRPr lang="el-GR" sz="2500" kern="1200" dirty="0"/>
        </a:p>
      </dsp:txBody>
      <dsp:txXfrm>
        <a:off x="382488" y="2581687"/>
        <a:ext cx="1480839" cy="1480839"/>
      </dsp:txXfrm>
    </dsp:sp>
    <dsp:sp modelId="{BA1F85E3-18AD-4F77-9BA2-B81DB324E6CE}">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l-GR" sz="2000" kern="1200"/>
        </a:p>
      </dsp:txBody>
      <dsp:txXfrm>
        <a:off x="2085454" y="1756563"/>
        <a:ext cx="470907" cy="550872"/>
      </dsp:txXfrm>
    </dsp:sp>
    <dsp:sp modelId="{9073F4C7-5F59-44A1-B91B-1C4DFF5587D7}">
      <dsp:nvSpPr>
        <dsp:cNvPr id="0" name=""/>
        <dsp:cNvSpPr/>
      </dsp:nvSpPr>
      <dsp:spPr>
        <a:xfrm>
          <a:off x="2751832" y="551160"/>
          <a:ext cx="2961679" cy="29616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t>Προσανατολισμένη προς κάποιον άλλον </a:t>
          </a:r>
          <a:endParaRPr lang="el-GR" sz="1800" kern="1200" dirty="0"/>
        </a:p>
      </dsp:txBody>
      <dsp:txXfrm>
        <a:off x="2751832" y="551160"/>
        <a:ext cx="2961679" cy="29616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566A5-2348-43D1-BF94-01FE735A9786}" type="datetimeFigureOut">
              <a:rPr lang="el-GR" smtClean="0"/>
              <a:pPr/>
              <a:t>23/9/2015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86A3A-C1DB-4242-815F-650F4D58019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31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32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10</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Γιατί</a:t>
            </a:r>
            <a:r>
              <a:rPr lang="el-GR" baseline="0" dirty="0" smtClean="0"/>
              <a:t> οι άνθρωποι είναι Θρησκευόμενοι;</a:t>
            </a:r>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11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486A3A-C1DB-4242-815F-650F4D580197}"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23/9/2015</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342CEA3-3058-4D43-AE35-B3DA76CB4003}" type="datetimeFigureOut">
              <a:rPr lang="el-GR" smtClean="0"/>
              <a:pPr/>
              <a:t>23/9/2015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342CEA3-3058-4D43-AE35-B3DA76CB4003}" type="datetimeFigureOut">
              <a:rPr lang="el-GR" smtClean="0"/>
              <a:pPr/>
              <a:t>23/9/2015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342CEA3-3058-4D43-AE35-B3DA76CB4003}" type="datetimeFigureOut">
              <a:rPr lang="el-GR" smtClean="0"/>
              <a:pPr/>
              <a:t>23/9/2015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23/9/2015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23/9/2015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23/9/2015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23/9/2015</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23/9/2015</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23/9/2015</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23/9/2015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484784"/>
            <a:ext cx="7772400" cy="1470025"/>
          </a:xfrm>
        </p:spPr>
        <p:txBody>
          <a:bodyPr>
            <a:normAutofit/>
          </a:bodyPr>
          <a:lstStyle/>
          <a:p>
            <a:r>
              <a:rPr lang="el-GR" b="1" dirty="0" smtClean="0"/>
              <a:t>Η Κοινωνιολογία </a:t>
            </a:r>
            <a:r>
              <a:rPr lang="el-GR" b="1" smtClean="0"/>
              <a:t>της Θρησκείας</a:t>
            </a:r>
            <a:endParaRPr lang="el-GR" b="1" dirty="0"/>
          </a:p>
        </p:txBody>
      </p:sp>
      <p:sp>
        <p:nvSpPr>
          <p:cNvPr id="3" name="Υπότιτλος 2"/>
          <p:cNvSpPr>
            <a:spLocks noGrp="1"/>
          </p:cNvSpPr>
          <p:nvPr>
            <p:ph type="subTitle" idx="1"/>
          </p:nvPr>
        </p:nvSpPr>
        <p:spPr>
          <a:xfrm>
            <a:off x="395536" y="2996952"/>
            <a:ext cx="8496944" cy="2376264"/>
          </a:xfrm>
        </p:spPr>
        <p:txBody>
          <a:bodyPr>
            <a:noAutofit/>
          </a:bodyPr>
          <a:lstStyle/>
          <a:p>
            <a:r>
              <a:rPr lang="el-GR" sz="2800" b="1" dirty="0" smtClean="0">
                <a:solidFill>
                  <a:schemeClr val="tx1"/>
                </a:solidFill>
              </a:rPr>
              <a:t>Ενότητα 1:</a:t>
            </a:r>
            <a:r>
              <a:rPr lang="en-US" sz="2800" dirty="0" smtClean="0">
                <a:solidFill>
                  <a:schemeClr val="tx1"/>
                </a:solidFill>
              </a:rPr>
              <a:t> </a:t>
            </a:r>
            <a:r>
              <a:rPr lang="el-GR" sz="2800" dirty="0" smtClean="0">
                <a:solidFill>
                  <a:schemeClr val="tx1"/>
                </a:solidFill>
              </a:rPr>
              <a:t>Η Κοινωνιολογία ως Επιστήμη του Κοινωνικού</a:t>
            </a:r>
            <a:endParaRPr lang="en-US" sz="2800" dirty="0" smtClean="0">
              <a:solidFill>
                <a:schemeClr val="tx1"/>
              </a:solidFill>
            </a:endParaRPr>
          </a:p>
          <a:p>
            <a:endParaRPr lang="en-US" sz="2800" dirty="0" smtClean="0">
              <a:solidFill>
                <a:schemeClr val="tx1"/>
              </a:solidFill>
            </a:endParaRPr>
          </a:p>
          <a:p>
            <a:r>
              <a:rPr lang="el-GR" sz="2800" dirty="0" smtClean="0">
                <a:solidFill>
                  <a:schemeClr val="tx1"/>
                </a:solidFill>
              </a:rPr>
              <a:t>Πολύκαρπος Καραμούζης</a:t>
            </a:r>
          </a:p>
          <a:p>
            <a:r>
              <a:rPr lang="el-GR" sz="2800" dirty="0" smtClean="0">
                <a:solidFill>
                  <a:schemeClr val="tx1"/>
                </a:solidFill>
              </a:rPr>
              <a:t>Παιδαγωγικό Τμήμα Δημοτικής Εκπαίδευσης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1547813" y="5827935"/>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8" y="5591694"/>
            <a:ext cx="4310289"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539750" y="404813"/>
            <a:ext cx="862013" cy="862012"/>
          </a:xfrm>
          <a:prstGeom prst="rect">
            <a:avLst/>
          </a:prstGeom>
          <a:noFill/>
          <a:ln w="9525">
            <a:noFill/>
            <a:miter lim="800000"/>
            <a:headEnd/>
            <a:tailEnd/>
          </a:ln>
        </p:spPr>
      </p:pic>
      <p:sp>
        <p:nvSpPr>
          <p:cNvPr id="8" name="Rectangle 8"/>
          <p:cNvSpPr>
            <a:spLocks noChangeArrowheads="1"/>
          </p:cNvSpPr>
          <p:nvPr/>
        </p:nvSpPr>
        <p:spPr bwMode="auto">
          <a:xfrm>
            <a:off x="1547813" y="548680"/>
            <a:ext cx="3888283"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xmlns="" val="63169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 Θέση περιεχομένου"/>
          <p:cNvGraphicFramePr>
            <a:graphicFrameLocks/>
          </p:cNvGraphicFramePr>
          <p:nvPr/>
        </p:nvGraphicFramePr>
        <p:xfrm>
          <a:off x="395536" y="1556792"/>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 TextBox"/>
          <p:cNvSpPr txBox="1"/>
          <p:nvPr/>
        </p:nvSpPr>
        <p:spPr>
          <a:xfrm>
            <a:off x="1043608" y="836712"/>
            <a:ext cx="65527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Κοινωνιολογία </a:t>
            </a:r>
            <a:endPar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Εξηγήσεις της ανθρώπινης πράξης</a:t>
            </a:r>
            <a:endParaRPr lang="el-GR" dirty="0"/>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Γιατί οι άνθρωποι είναι θρησκευόμενοι;</a:t>
            </a:r>
            <a:endParaRPr lang="el-GR" dirty="0"/>
          </a:p>
        </p:txBody>
      </p:sp>
      <p:sp>
        <p:nvSpPr>
          <p:cNvPr id="3" name="2 - Θέση περιεχομένου"/>
          <p:cNvSpPr>
            <a:spLocks noGrp="1"/>
          </p:cNvSpPr>
          <p:nvPr>
            <p:ph idx="1"/>
          </p:nvPr>
        </p:nvSpPr>
        <p:spPr/>
        <p:txBody>
          <a:bodyPr/>
          <a:lstStyle/>
          <a:p>
            <a:r>
              <a:rPr lang="el-GR" dirty="0" smtClean="0"/>
              <a:t>Επειδή η θρησκευτικότητα είναι εγγενές στοιχείο της ύπαρξης</a:t>
            </a:r>
          </a:p>
          <a:p>
            <a:r>
              <a:rPr lang="el-GR" dirty="0" smtClean="0"/>
              <a:t>Επειδή οι ανθρώπινες σχέσεις τους είναι θρησκευτικές</a:t>
            </a:r>
          </a:p>
          <a:p>
            <a:r>
              <a:rPr lang="el-GR" dirty="0" smtClean="0"/>
              <a:t>Επειδή η κοινωνική δομή είναι θρησκευτική</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Προσωπικά Χαρακτηριστικά</a:t>
            </a:r>
            <a:endParaRPr lang="el-GR" dirty="0"/>
          </a:p>
        </p:txBody>
      </p:sp>
      <p:sp>
        <p:nvSpPr>
          <p:cNvPr id="3" name="2 - Θέση περιεχομένου"/>
          <p:cNvSpPr>
            <a:spLocks noGrp="1"/>
          </p:cNvSpPr>
          <p:nvPr>
            <p:ph idx="1"/>
          </p:nvPr>
        </p:nvSpPr>
        <p:spPr/>
        <p:txBody>
          <a:bodyPr/>
          <a:lstStyle/>
          <a:p>
            <a:r>
              <a:rPr lang="el-GR" dirty="0" smtClean="0"/>
              <a:t>Ποιοτικά χαρακτηριστικά του ατόμου</a:t>
            </a:r>
          </a:p>
          <a:p>
            <a:r>
              <a:rPr lang="el-GR" dirty="0" smtClean="0"/>
              <a:t>Παρουσιάζουν μια σταθερότητα ως προς την επανάληψη</a:t>
            </a:r>
          </a:p>
          <a:p>
            <a:r>
              <a:rPr lang="el-GR" dirty="0" smtClean="0"/>
              <a:t>Διαμορφώνουν αξιολογικές κρίσεις από τους άλλους </a:t>
            </a:r>
          </a:p>
          <a:p>
            <a:r>
              <a:rPr lang="el-GR" dirty="0" smtClean="0"/>
              <a:t>Διαμορφώνουν αναμενόμενες προσδοκίες</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Προσωπικά Χαρακτηριστικά</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 άνθρωπος </a:t>
            </a:r>
            <a:r>
              <a:rPr lang="en-US" dirty="0" err="1" smtClean="0"/>
              <a:t>έχει</a:t>
            </a:r>
            <a:r>
              <a:rPr lang="en-US" dirty="0" smtClean="0"/>
              <a:t> </a:t>
            </a:r>
            <a:r>
              <a:rPr lang="en-US" dirty="0" err="1" smtClean="0"/>
              <a:t>ψυχικές</a:t>
            </a:r>
            <a:r>
              <a:rPr lang="en-US" dirty="0" smtClean="0"/>
              <a:t> </a:t>
            </a:r>
            <a:r>
              <a:rPr lang="en-US" dirty="0" err="1" smtClean="0"/>
              <a:t>και</a:t>
            </a:r>
            <a:r>
              <a:rPr lang="en-US" dirty="0" smtClean="0"/>
              <a:t> </a:t>
            </a:r>
            <a:r>
              <a:rPr lang="en-US" dirty="0" err="1" smtClean="0"/>
              <a:t>πνευματικές</a:t>
            </a:r>
            <a:r>
              <a:rPr lang="en-US" dirty="0" smtClean="0"/>
              <a:t> </a:t>
            </a:r>
            <a:r>
              <a:rPr lang="en-US" dirty="0" err="1" smtClean="0"/>
              <a:t>λειτουργίες</a:t>
            </a:r>
            <a:r>
              <a:rPr lang="el-GR" dirty="0" smtClean="0"/>
              <a:t>:</a:t>
            </a:r>
          </a:p>
          <a:p>
            <a:r>
              <a:rPr lang="en-US" dirty="0" smtClean="0"/>
              <a:t> </a:t>
            </a:r>
            <a:r>
              <a:rPr lang="en-US" dirty="0" err="1" smtClean="0"/>
              <a:t>αίσθηση</a:t>
            </a:r>
            <a:r>
              <a:rPr lang="en-US" dirty="0" smtClean="0"/>
              <a:t>,  </a:t>
            </a:r>
            <a:r>
              <a:rPr lang="en-US" dirty="0" err="1" smtClean="0"/>
              <a:t>συνείδηση</a:t>
            </a:r>
            <a:r>
              <a:rPr lang="en-US" dirty="0" smtClean="0"/>
              <a:t>,  </a:t>
            </a:r>
            <a:r>
              <a:rPr lang="en-US" dirty="0" err="1" smtClean="0"/>
              <a:t>αντίληψη</a:t>
            </a:r>
            <a:r>
              <a:rPr lang="en-US" dirty="0" smtClean="0"/>
              <a:t>,  </a:t>
            </a:r>
            <a:r>
              <a:rPr lang="en-US" dirty="0" err="1" smtClean="0"/>
              <a:t>μνήμη</a:t>
            </a:r>
            <a:r>
              <a:rPr lang="en-US" dirty="0" smtClean="0"/>
              <a:t>, </a:t>
            </a:r>
            <a:r>
              <a:rPr lang="en-US" dirty="0" err="1" smtClean="0"/>
              <a:t>ένστικτο</a:t>
            </a:r>
            <a:r>
              <a:rPr lang="en-US" dirty="0" smtClean="0"/>
              <a:t>, </a:t>
            </a:r>
            <a:endParaRPr lang="el-GR" dirty="0" smtClean="0"/>
          </a:p>
          <a:p>
            <a:r>
              <a:rPr lang="en-US" dirty="0" err="1" smtClean="0"/>
              <a:t>έχει</a:t>
            </a:r>
            <a:r>
              <a:rPr lang="en-US" dirty="0" smtClean="0"/>
              <a:t> </a:t>
            </a:r>
            <a:r>
              <a:rPr lang="en-US" dirty="0" err="1" smtClean="0"/>
              <a:t>επίσης</a:t>
            </a:r>
            <a:r>
              <a:rPr lang="en-US" dirty="0" smtClean="0"/>
              <a:t> </a:t>
            </a:r>
            <a:r>
              <a:rPr lang="en-US" dirty="0" err="1" smtClean="0"/>
              <a:t>και</a:t>
            </a:r>
            <a:r>
              <a:rPr lang="en-US" dirty="0" smtClean="0"/>
              <a:t> </a:t>
            </a:r>
            <a:r>
              <a:rPr lang="en-US" dirty="0" err="1" smtClean="0"/>
              <a:t>δυνατότητα</a:t>
            </a:r>
            <a:r>
              <a:rPr lang="en-US" dirty="0" smtClean="0"/>
              <a:t> </a:t>
            </a:r>
            <a:r>
              <a:rPr lang="en-US" dirty="0" err="1" smtClean="0"/>
              <a:t>διαφόρων</a:t>
            </a:r>
            <a:r>
              <a:rPr lang="en-US" dirty="0" smtClean="0"/>
              <a:t> </a:t>
            </a:r>
            <a:r>
              <a:rPr lang="en-US" dirty="0" err="1" smtClean="0"/>
              <a:t>συνδυασμών</a:t>
            </a:r>
            <a:r>
              <a:rPr lang="en-US" dirty="0" smtClean="0"/>
              <a:t> </a:t>
            </a:r>
            <a:r>
              <a:rPr lang="en-US" dirty="0" err="1" smtClean="0"/>
              <a:t>των</a:t>
            </a:r>
            <a:r>
              <a:rPr lang="en-US" dirty="0" smtClean="0"/>
              <a:t> </a:t>
            </a:r>
            <a:r>
              <a:rPr lang="en-US" dirty="0" err="1" smtClean="0"/>
              <a:t>φυσικών</a:t>
            </a:r>
            <a:r>
              <a:rPr lang="en-US" dirty="0" smtClean="0"/>
              <a:t> </a:t>
            </a:r>
            <a:r>
              <a:rPr lang="en-US" dirty="0" err="1" smtClean="0"/>
              <a:t>του</a:t>
            </a:r>
            <a:r>
              <a:rPr lang="en-US" dirty="0" smtClean="0"/>
              <a:t> </a:t>
            </a:r>
            <a:r>
              <a:rPr lang="en-US" dirty="0" err="1" smtClean="0"/>
              <a:t>ιδιοτήτων</a:t>
            </a:r>
            <a:r>
              <a:rPr lang="en-US" dirty="0" smtClean="0"/>
              <a:t>,  </a:t>
            </a:r>
            <a:r>
              <a:rPr lang="en-US" dirty="0" err="1" smtClean="0"/>
              <a:t>όπως</a:t>
            </a:r>
            <a:r>
              <a:rPr lang="en-US" dirty="0" smtClean="0"/>
              <a:t> </a:t>
            </a:r>
            <a:r>
              <a:rPr lang="en-US" dirty="0" err="1" smtClean="0"/>
              <a:t>της</a:t>
            </a:r>
            <a:r>
              <a:rPr lang="en-US" dirty="0" smtClean="0"/>
              <a:t> </a:t>
            </a:r>
            <a:r>
              <a:rPr lang="en-US" dirty="0" err="1" smtClean="0"/>
              <a:t>χαράς</a:t>
            </a:r>
            <a:r>
              <a:rPr lang="en-US" dirty="0" smtClean="0"/>
              <a:t>, </a:t>
            </a:r>
            <a:r>
              <a:rPr lang="en-US" dirty="0" err="1" smtClean="0"/>
              <a:t>της</a:t>
            </a:r>
            <a:r>
              <a:rPr lang="en-US" dirty="0" smtClean="0"/>
              <a:t> </a:t>
            </a:r>
            <a:r>
              <a:rPr lang="en-US" dirty="0" err="1" smtClean="0"/>
              <a:t>λύπης</a:t>
            </a:r>
            <a:r>
              <a:rPr lang="en-US" dirty="0" smtClean="0"/>
              <a:t>, </a:t>
            </a:r>
            <a:r>
              <a:rPr lang="en-US" dirty="0" err="1" smtClean="0"/>
              <a:t>του</a:t>
            </a:r>
            <a:r>
              <a:rPr lang="en-US" dirty="0" smtClean="0"/>
              <a:t> </a:t>
            </a:r>
            <a:r>
              <a:rPr lang="en-US" dirty="0" err="1" smtClean="0"/>
              <a:t>πόνου</a:t>
            </a:r>
            <a:r>
              <a:rPr lang="en-US" dirty="0" smtClean="0"/>
              <a:t>, </a:t>
            </a:r>
            <a:r>
              <a:rPr lang="en-US" dirty="0" err="1" smtClean="0"/>
              <a:t>της</a:t>
            </a:r>
            <a:r>
              <a:rPr lang="en-US" dirty="0" smtClean="0"/>
              <a:t> </a:t>
            </a:r>
            <a:r>
              <a:rPr lang="en-US" dirty="0" err="1" smtClean="0"/>
              <a:t>πείνας</a:t>
            </a:r>
            <a:r>
              <a:rPr lang="en-US" dirty="0" smtClean="0"/>
              <a:t> </a:t>
            </a:r>
            <a:r>
              <a:rPr lang="en-US" dirty="0" err="1" smtClean="0"/>
              <a:t>κ.α</a:t>
            </a:r>
            <a:r>
              <a:rPr lang="en-US" dirty="0" smtClean="0"/>
              <a:t>. </a:t>
            </a:r>
            <a:endParaRPr lang="el-GR" dirty="0" smtClean="0"/>
          </a:p>
          <a:p>
            <a:r>
              <a:rPr lang="en-US" dirty="0" err="1" smtClean="0"/>
              <a:t>Οι</a:t>
            </a:r>
            <a:r>
              <a:rPr lang="en-US" dirty="0" smtClean="0"/>
              <a:t> </a:t>
            </a:r>
            <a:r>
              <a:rPr lang="en-US" dirty="0" err="1" smtClean="0"/>
              <a:t>πολλαπλά</a:t>
            </a:r>
            <a:r>
              <a:rPr lang="en-US" dirty="0" smtClean="0"/>
              <a:t> </a:t>
            </a:r>
            <a:r>
              <a:rPr lang="en-US" dirty="0" err="1" smtClean="0"/>
              <a:t>δυνατοί</a:t>
            </a:r>
            <a:r>
              <a:rPr lang="en-US" dirty="0" smtClean="0"/>
              <a:t> </a:t>
            </a:r>
            <a:r>
              <a:rPr lang="en-US" dirty="0" err="1" smtClean="0"/>
              <a:t>συνδυασμοί</a:t>
            </a:r>
            <a:r>
              <a:rPr lang="en-US" dirty="0" smtClean="0"/>
              <a:t> </a:t>
            </a:r>
            <a:r>
              <a:rPr lang="en-US" dirty="0" err="1" smtClean="0"/>
              <a:t>των</a:t>
            </a:r>
            <a:r>
              <a:rPr lang="en-US" dirty="0" smtClean="0"/>
              <a:t> </a:t>
            </a:r>
            <a:r>
              <a:rPr lang="en-US" dirty="0" err="1" smtClean="0"/>
              <a:t>ιδιοτήτων</a:t>
            </a:r>
            <a:r>
              <a:rPr lang="en-US" dirty="0" smtClean="0"/>
              <a:t> </a:t>
            </a:r>
            <a:r>
              <a:rPr lang="en-US" dirty="0" err="1" smtClean="0"/>
              <a:t>αυτών</a:t>
            </a:r>
            <a:r>
              <a:rPr lang="en-US" dirty="0" smtClean="0"/>
              <a:t> </a:t>
            </a:r>
            <a:r>
              <a:rPr lang="en-US" dirty="0" err="1" smtClean="0"/>
              <a:t>διαφοροποιούν</a:t>
            </a:r>
            <a:r>
              <a:rPr lang="en-US" dirty="0" smtClean="0"/>
              <a:t> </a:t>
            </a:r>
            <a:r>
              <a:rPr lang="en-US" dirty="0" err="1" smtClean="0"/>
              <a:t>τους</a:t>
            </a:r>
            <a:r>
              <a:rPr lang="en-US" dirty="0" smtClean="0"/>
              <a:t> </a:t>
            </a:r>
            <a:r>
              <a:rPr lang="en-US" dirty="0" err="1" smtClean="0"/>
              <a:t>ανθρώπους</a:t>
            </a:r>
            <a:r>
              <a:rPr lang="en-US" dirty="0" smtClean="0"/>
              <a:t> </a:t>
            </a:r>
            <a:r>
              <a:rPr lang="en-US" dirty="0" err="1" smtClean="0"/>
              <a:t>μεταξύ</a:t>
            </a:r>
            <a:r>
              <a:rPr lang="en-US" dirty="0" smtClean="0"/>
              <a:t> </a:t>
            </a:r>
            <a:r>
              <a:rPr lang="en-US" dirty="0" err="1" smtClean="0"/>
              <a:t>τους</a:t>
            </a:r>
            <a:r>
              <a:rPr lang="en-US" dirty="0" smtClean="0"/>
              <a:t> </a:t>
            </a:r>
            <a:r>
              <a:rPr lang="en-US" dirty="0" err="1" smtClean="0"/>
              <a:t>και</a:t>
            </a:r>
            <a:r>
              <a:rPr lang="en-US" dirty="0" smtClean="0"/>
              <a:t> </a:t>
            </a:r>
            <a:r>
              <a:rPr lang="en-US" dirty="0" err="1" smtClean="0"/>
              <a:t>δημιουργούν</a:t>
            </a:r>
            <a:r>
              <a:rPr lang="en-US" dirty="0" smtClean="0"/>
              <a:t> </a:t>
            </a:r>
            <a:r>
              <a:rPr lang="en-US" dirty="0" err="1" smtClean="0"/>
              <a:t>τις</a:t>
            </a:r>
            <a:r>
              <a:rPr lang="en-US" dirty="0" smtClean="0"/>
              <a:t> </a:t>
            </a:r>
            <a:r>
              <a:rPr lang="en-US" dirty="0" err="1" smtClean="0"/>
              <a:t>ομάδες</a:t>
            </a:r>
            <a:r>
              <a:rPr lang="en-US" dirty="0" smtClean="0"/>
              <a:t> </a:t>
            </a:r>
            <a:r>
              <a:rPr lang="en-US" dirty="0" err="1" smtClean="0"/>
              <a:t>και</a:t>
            </a:r>
            <a:r>
              <a:rPr lang="en-US" dirty="0" smtClean="0"/>
              <a:t> </a:t>
            </a:r>
            <a:r>
              <a:rPr lang="en-US" dirty="0" err="1" smtClean="0"/>
              <a:t>τις</a:t>
            </a:r>
            <a:r>
              <a:rPr lang="en-US" dirty="0" smtClean="0"/>
              <a:t> </a:t>
            </a:r>
            <a:r>
              <a:rPr lang="en-US" dirty="0" err="1" smtClean="0"/>
              <a:t>κοινωνίες</a:t>
            </a:r>
            <a:r>
              <a:rPr lang="en-US" dirty="0" smtClean="0"/>
              <a:t>.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Προσωπικά Χαρακτηριστικά</a:t>
            </a:r>
            <a:endParaRPr lang="el-GR" dirty="0"/>
          </a:p>
        </p:txBody>
      </p:sp>
      <p:sp>
        <p:nvSpPr>
          <p:cNvPr id="3" name="2 - Θέση περιεχομένου"/>
          <p:cNvSpPr>
            <a:spLocks noGrp="1"/>
          </p:cNvSpPr>
          <p:nvPr>
            <p:ph idx="1"/>
          </p:nvPr>
        </p:nvSpPr>
        <p:spPr/>
        <p:txBody>
          <a:bodyPr/>
          <a:lstStyle/>
          <a:p>
            <a:r>
              <a:rPr lang="el-GR" dirty="0" smtClean="0"/>
              <a:t>Διαμορφώνουν </a:t>
            </a:r>
            <a:r>
              <a:rPr lang="en-US" dirty="0" err="1" smtClean="0"/>
              <a:t>κρίσεις</a:t>
            </a:r>
            <a:r>
              <a:rPr lang="en-US" dirty="0" smtClean="0"/>
              <a:t> </a:t>
            </a:r>
            <a:r>
              <a:rPr lang="en-US" dirty="0" err="1" smtClean="0"/>
              <a:t>επαίνου</a:t>
            </a:r>
            <a:r>
              <a:rPr lang="en-US" dirty="0" smtClean="0"/>
              <a:t> ή </a:t>
            </a:r>
            <a:r>
              <a:rPr lang="en-US" dirty="0" err="1" smtClean="0"/>
              <a:t>αποδοκιμασίας</a:t>
            </a:r>
            <a:r>
              <a:rPr lang="en-US" dirty="0" smtClean="0"/>
              <a:t>, </a:t>
            </a:r>
            <a:r>
              <a:rPr lang="en-US" dirty="0" err="1" smtClean="0"/>
              <a:t>αξίας</a:t>
            </a:r>
            <a:r>
              <a:rPr lang="en-US" dirty="0" smtClean="0"/>
              <a:t> ή </a:t>
            </a:r>
            <a:r>
              <a:rPr lang="en-US" dirty="0" err="1" smtClean="0"/>
              <a:t>απαξίας</a:t>
            </a:r>
            <a:r>
              <a:rPr lang="en-US" dirty="0" smtClean="0"/>
              <a:t>, </a:t>
            </a:r>
            <a:r>
              <a:rPr lang="en-US" dirty="0" err="1" smtClean="0"/>
              <a:t>αποδοχής</a:t>
            </a:r>
            <a:r>
              <a:rPr lang="en-US" dirty="0" smtClean="0"/>
              <a:t> ή </a:t>
            </a:r>
            <a:r>
              <a:rPr lang="en-US" dirty="0" err="1" smtClean="0"/>
              <a:t>απόρριψης</a:t>
            </a:r>
            <a:r>
              <a:rPr lang="en-US" dirty="0" smtClean="0"/>
              <a:t>. </a:t>
            </a:r>
            <a:endParaRPr lang="el-GR" dirty="0" smtClean="0"/>
          </a:p>
          <a:p>
            <a:r>
              <a:rPr lang="en-US" dirty="0" err="1" smtClean="0"/>
              <a:t>Για</a:t>
            </a:r>
            <a:r>
              <a:rPr lang="en-US" dirty="0" smtClean="0"/>
              <a:t> </a:t>
            </a:r>
            <a:r>
              <a:rPr lang="en-US" dirty="0" err="1" smtClean="0"/>
              <a:t>παράδειγμα</a:t>
            </a:r>
            <a:r>
              <a:rPr lang="en-US" dirty="0" smtClean="0"/>
              <a:t> η </a:t>
            </a:r>
            <a:r>
              <a:rPr lang="en-US" dirty="0" err="1" smtClean="0"/>
              <a:t>εγκληματική</a:t>
            </a:r>
            <a:r>
              <a:rPr lang="en-US" dirty="0" smtClean="0"/>
              <a:t> </a:t>
            </a:r>
            <a:r>
              <a:rPr lang="en-US" dirty="0" err="1" smtClean="0"/>
              <a:t>πράξη</a:t>
            </a:r>
            <a:r>
              <a:rPr lang="en-US" dirty="0" smtClean="0"/>
              <a:t> </a:t>
            </a:r>
            <a:r>
              <a:rPr lang="en-US" dirty="0" err="1" smtClean="0"/>
              <a:t>μπορεί</a:t>
            </a:r>
            <a:r>
              <a:rPr lang="en-US" dirty="0" smtClean="0"/>
              <a:t> </a:t>
            </a:r>
            <a:r>
              <a:rPr lang="en-US" dirty="0" err="1" smtClean="0"/>
              <a:t>να</a:t>
            </a:r>
            <a:r>
              <a:rPr lang="en-US" dirty="0" smtClean="0"/>
              <a:t> </a:t>
            </a:r>
            <a:r>
              <a:rPr lang="en-US" dirty="0" err="1" smtClean="0"/>
              <a:t>σχετιστεί</a:t>
            </a:r>
            <a:r>
              <a:rPr lang="en-US" dirty="0" smtClean="0"/>
              <a:t> </a:t>
            </a:r>
            <a:r>
              <a:rPr lang="en-US" dirty="0" err="1" smtClean="0"/>
              <a:t>άμεσα</a:t>
            </a:r>
            <a:r>
              <a:rPr lang="en-US" dirty="0" smtClean="0"/>
              <a:t> </a:t>
            </a:r>
            <a:r>
              <a:rPr lang="en-US" dirty="0" err="1" smtClean="0"/>
              <a:t>με</a:t>
            </a:r>
            <a:r>
              <a:rPr lang="en-US" dirty="0" smtClean="0"/>
              <a:t> </a:t>
            </a:r>
            <a:r>
              <a:rPr lang="en-US" dirty="0" err="1" smtClean="0"/>
              <a:t>τον</a:t>
            </a:r>
            <a:r>
              <a:rPr lang="en-US" dirty="0" smtClean="0"/>
              <a:t> </a:t>
            </a:r>
            <a:r>
              <a:rPr lang="en-US" dirty="0" err="1" smtClean="0"/>
              <a:t>εγκληματία</a:t>
            </a:r>
            <a:r>
              <a:rPr lang="en-US" dirty="0" smtClean="0"/>
              <a:t>, η </a:t>
            </a:r>
            <a:r>
              <a:rPr lang="en-US" dirty="0" err="1" smtClean="0"/>
              <a:t>πράξη</a:t>
            </a:r>
            <a:r>
              <a:rPr lang="en-US" dirty="0" smtClean="0"/>
              <a:t> </a:t>
            </a:r>
            <a:r>
              <a:rPr lang="en-US" dirty="0" err="1" smtClean="0"/>
              <a:t>αλτρουισμού</a:t>
            </a:r>
            <a:r>
              <a:rPr lang="en-US" dirty="0" smtClean="0"/>
              <a:t> </a:t>
            </a:r>
            <a:r>
              <a:rPr lang="en-US" dirty="0" err="1" smtClean="0"/>
              <a:t>με</a:t>
            </a:r>
            <a:r>
              <a:rPr lang="en-US" dirty="0" smtClean="0"/>
              <a:t> </a:t>
            </a:r>
            <a:r>
              <a:rPr lang="en-US" dirty="0" err="1" smtClean="0"/>
              <a:t>τον</a:t>
            </a:r>
            <a:r>
              <a:rPr lang="en-US" dirty="0" smtClean="0"/>
              <a:t> </a:t>
            </a:r>
            <a:r>
              <a:rPr lang="en-US" dirty="0" err="1" smtClean="0"/>
              <a:t>ήρωα</a:t>
            </a:r>
            <a:r>
              <a:rPr lang="en-US" dirty="0" smtClean="0"/>
              <a:t>, η </a:t>
            </a:r>
            <a:r>
              <a:rPr lang="en-US" dirty="0" err="1" smtClean="0"/>
              <a:t>θυσία</a:t>
            </a:r>
            <a:r>
              <a:rPr lang="en-US" dirty="0" smtClean="0"/>
              <a:t> </a:t>
            </a:r>
            <a:r>
              <a:rPr lang="en-US" dirty="0" err="1" smtClean="0"/>
              <a:t>με</a:t>
            </a:r>
            <a:r>
              <a:rPr lang="en-US" dirty="0" smtClean="0"/>
              <a:t> </a:t>
            </a:r>
            <a:r>
              <a:rPr lang="en-US" dirty="0" err="1" smtClean="0"/>
              <a:t>τον</a:t>
            </a:r>
            <a:r>
              <a:rPr lang="en-US" dirty="0" smtClean="0"/>
              <a:t> </a:t>
            </a:r>
            <a:r>
              <a:rPr lang="en-US" dirty="0" err="1" smtClean="0"/>
              <a:t>άγιο</a:t>
            </a:r>
            <a:r>
              <a:rPr lang="en-US" dirty="0" smtClean="0"/>
              <a:t> </a:t>
            </a:r>
            <a:r>
              <a:rPr lang="en-US" dirty="0" err="1" smtClean="0"/>
              <a:t>κ.α</a:t>
            </a:r>
            <a:r>
              <a:rPr lang="en-US" dirty="0" smtClean="0"/>
              <a:t>.</a:t>
            </a:r>
            <a:r>
              <a:rPr lang="el-GR" dirty="0" smtClean="0"/>
              <a:t>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Κοινωνικές Σχέσεις</a:t>
            </a:r>
            <a:endParaRPr lang="el-GR" dirty="0"/>
          </a:p>
        </p:txBody>
      </p:sp>
      <p:sp>
        <p:nvSpPr>
          <p:cNvPr id="3" name="2 - Θέση περιεχομένου"/>
          <p:cNvSpPr>
            <a:spLocks noGrp="1"/>
          </p:cNvSpPr>
          <p:nvPr>
            <p:ph idx="1"/>
          </p:nvPr>
        </p:nvSpPr>
        <p:spPr/>
        <p:txBody>
          <a:bodyPr/>
          <a:lstStyle/>
          <a:p>
            <a:r>
              <a:rPr lang="el-GR" dirty="0" smtClean="0"/>
              <a:t>Οι άνθρωποι ενεργούν σε σχέση με τους άλλους ανθρώπους</a:t>
            </a:r>
          </a:p>
          <a:p>
            <a:r>
              <a:rPr lang="el-GR" dirty="0" smtClean="0"/>
              <a:t>Η κοινωνική αλληλεπίδραση επηρεάζει την ανθρώπινη πράξη και συμπεριφορά </a:t>
            </a:r>
          </a:p>
          <a:p>
            <a:r>
              <a:rPr lang="el-GR" dirty="0" smtClean="0"/>
              <a:t>Οι αποφάσεις μας για δράση σχετίζονται με το σύνολο των σχέσεων στις οποίες έχουμε συμμετάσχει ή συμμετέχουμε</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Κοινωνικές Σχέσεις </a:t>
            </a:r>
            <a:endParaRPr lang="el-GR" dirty="0"/>
          </a:p>
        </p:txBody>
      </p:sp>
      <p:sp>
        <p:nvSpPr>
          <p:cNvPr id="3" name="2 - Θέση περιεχομένου"/>
          <p:cNvSpPr>
            <a:spLocks noGrp="1"/>
          </p:cNvSpPr>
          <p:nvPr>
            <p:ph idx="1"/>
          </p:nvPr>
        </p:nvSpPr>
        <p:spPr/>
        <p:txBody>
          <a:bodyPr/>
          <a:lstStyle/>
          <a:p>
            <a:r>
              <a:rPr lang="el-GR" dirty="0" smtClean="0"/>
              <a:t>Άμεσες = τις βιώνουμε οι ίδιοι, π.χ. σχέσεις γονέων - παιδιών, μαθητών – δασκάλων κ.α. </a:t>
            </a:r>
          </a:p>
          <a:p>
            <a:r>
              <a:rPr lang="el-GR" dirty="0" smtClean="0"/>
              <a:t>Έμμεσες = τις βιώνουμε μέσω των άλλων, π.χ. ΜΜΕ, Νέες Τεχνολογίες,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Κοινωνική Δομή</a:t>
            </a:r>
            <a:endParaRPr lang="el-GR" dirty="0"/>
          </a:p>
        </p:txBody>
      </p:sp>
      <p:sp>
        <p:nvSpPr>
          <p:cNvPr id="4" name="3 - Θέση περιεχομένου"/>
          <p:cNvSpPr>
            <a:spLocks noGrp="1"/>
          </p:cNvSpPr>
          <p:nvPr>
            <p:ph sz="half" idx="2"/>
          </p:nvPr>
        </p:nvSpPr>
        <p:spPr/>
        <p:txBody>
          <a:bodyPr/>
          <a:lstStyle/>
          <a:p>
            <a:r>
              <a:rPr lang="el-GR" dirty="0" smtClean="0"/>
              <a:t>Κατασκευασμένη από την ανθρώπινη επιθυμία – δράση</a:t>
            </a:r>
          </a:p>
          <a:p>
            <a:pPr>
              <a:buNone/>
            </a:pPr>
            <a:r>
              <a:rPr lang="el-GR" dirty="0" smtClean="0"/>
              <a:t>	</a:t>
            </a:r>
          </a:p>
          <a:p>
            <a:pPr>
              <a:buNone/>
            </a:pPr>
            <a:r>
              <a:rPr lang="el-GR" dirty="0" smtClean="0"/>
              <a:t>	</a:t>
            </a:r>
            <a:r>
              <a:rPr lang="el-GR" dirty="0" smtClean="0">
                <a:solidFill>
                  <a:srgbClr val="C00000"/>
                </a:solidFill>
              </a:rPr>
              <a:t>Η έμφαση στον άνθρωπο</a:t>
            </a:r>
          </a:p>
          <a:p>
            <a:pPr>
              <a:buNone/>
            </a:pPr>
            <a:endParaRPr lang="el-GR" dirty="0" smtClean="0"/>
          </a:p>
          <a:p>
            <a:pPr>
              <a:buNone/>
            </a:pPr>
            <a:endParaRPr lang="el-GR" dirty="0" smtClean="0"/>
          </a:p>
          <a:p>
            <a:r>
              <a:rPr lang="el-GR" dirty="0" smtClean="0"/>
              <a:t>Ανεξάρτητη από την ανθρώπινη επιθυμία – δράση</a:t>
            </a:r>
          </a:p>
          <a:p>
            <a:pPr>
              <a:buNone/>
            </a:pPr>
            <a:endParaRPr lang="el-GR" dirty="0" smtClean="0"/>
          </a:p>
          <a:p>
            <a:pPr>
              <a:buNone/>
            </a:pPr>
            <a:r>
              <a:rPr lang="el-GR" dirty="0" smtClean="0"/>
              <a:t>	</a:t>
            </a:r>
            <a:r>
              <a:rPr lang="el-GR" dirty="0" smtClean="0">
                <a:solidFill>
                  <a:srgbClr val="C00000"/>
                </a:solidFill>
              </a:rPr>
              <a:t>Η έμφαση στους νόμους της Κοινωνίας</a:t>
            </a:r>
          </a:p>
          <a:p>
            <a:endParaRPr lang="el-GR" dirty="0"/>
          </a:p>
        </p:txBody>
      </p:sp>
      <p:sp>
        <p:nvSpPr>
          <p:cNvPr id="5" name="2 - Θέση περιεχομένου"/>
          <p:cNvSpPr>
            <a:spLocks noGrp="1"/>
          </p:cNvSpPr>
          <p:nvPr>
            <p:ph sz="half" idx="1"/>
          </p:nvPr>
        </p:nvSpPr>
        <p:spPr/>
        <p:txBody>
          <a:bodyPr/>
          <a:lstStyle/>
          <a:p>
            <a:r>
              <a:rPr lang="el-GR" dirty="0" smtClean="0"/>
              <a:t>Κανόνες </a:t>
            </a:r>
          </a:p>
          <a:p>
            <a:r>
              <a:rPr lang="el-GR" dirty="0" smtClean="0"/>
              <a:t>Νόμοι</a:t>
            </a:r>
          </a:p>
          <a:p>
            <a:r>
              <a:rPr lang="el-GR" dirty="0" smtClean="0"/>
              <a:t>Θεσμοί</a:t>
            </a:r>
          </a:p>
          <a:p>
            <a:r>
              <a:rPr lang="el-GR" dirty="0" smtClean="0"/>
              <a:t>Παραδόσεις</a:t>
            </a:r>
          </a:p>
          <a:p>
            <a:r>
              <a:rPr lang="el-GR" dirty="0" smtClean="0"/>
              <a:t>Αξίες </a:t>
            </a:r>
          </a:p>
          <a:p>
            <a:r>
              <a:rPr lang="el-GR" dirty="0" smtClean="0"/>
              <a:t>Πρότυπα</a:t>
            </a:r>
          </a:p>
          <a:p>
            <a:endParaRPr lang="el-GR" dirty="0" smtClean="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Κοινωνία ως Δομή</a:t>
            </a:r>
            <a:endParaRPr lang="el-GR" dirty="0"/>
          </a:p>
        </p:txBody>
      </p:sp>
      <p:sp>
        <p:nvSpPr>
          <p:cNvPr id="3" name="2 - Θέση κειμένου"/>
          <p:cNvSpPr>
            <a:spLocks noGrp="1"/>
          </p:cNvSpPr>
          <p:nvPr>
            <p:ph type="body" idx="1"/>
          </p:nvPr>
        </p:nvSpPr>
        <p:spPr/>
        <p:txBody>
          <a:bodyPr/>
          <a:lstStyle/>
          <a:p>
            <a:pPr algn="ctr"/>
            <a:r>
              <a:rPr lang="el-GR" dirty="0" smtClean="0"/>
              <a:t>Αμετάβλητη </a:t>
            </a:r>
            <a:endParaRPr lang="el-GR" dirty="0"/>
          </a:p>
        </p:txBody>
      </p:sp>
      <p:sp>
        <p:nvSpPr>
          <p:cNvPr id="4" name="3 - Θέση κειμένου"/>
          <p:cNvSpPr>
            <a:spLocks noGrp="1"/>
          </p:cNvSpPr>
          <p:nvPr>
            <p:ph type="body" sz="half" idx="3"/>
          </p:nvPr>
        </p:nvSpPr>
        <p:spPr/>
        <p:txBody>
          <a:bodyPr/>
          <a:lstStyle/>
          <a:p>
            <a:pPr algn="ctr"/>
            <a:r>
              <a:rPr lang="el-GR" dirty="0" smtClean="0"/>
              <a:t>Μεταβαλλόμενη </a:t>
            </a:r>
            <a:endParaRPr lang="el-GR" dirty="0"/>
          </a:p>
        </p:txBody>
      </p:sp>
      <p:sp>
        <p:nvSpPr>
          <p:cNvPr id="5" name="4 - Θέση περιεχομένου"/>
          <p:cNvSpPr>
            <a:spLocks noGrp="1"/>
          </p:cNvSpPr>
          <p:nvPr>
            <p:ph sz="quarter" idx="2"/>
          </p:nvPr>
        </p:nvSpPr>
        <p:spPr/>
        <p:txBody>
          <a:bodyPr/>
          <a:lstStyle/>
          <a:p>
            <a:r>
              <a:rPr lang="el-GR" dirty="0" smtClean="0"/>
              <a:t>Η κοινωνία έχει δικούς της κανόνες - νόμους, οι οποίοι την προσδιορίζουν και δεν μπορεί να αλλάξει από τον ανθρώπινο παράγοντα</a:t>
            </a:r>
          </a:p>
          <a:p>
            <a:r>
              <a:rPr lang="el-GR" dirty="0" smtClean="0"/>
              <a:t>Π.χ. η </a:t>
            </a:r>
            <a:r>
              <a:rPr lang="el-GR" dirty="0" err="1" smtClean="0"/>
              <a:t>Εκκοσμίκευση</a:t>
            </a:r>
            <a:r>
              <a:rPr lang="el-GR" dirty="0" smtClean="0"/>
              <a:t> είναι η νομοτελειακή απόληξη της </a:t>
            </a:r>
            <a:r>
              <a:rPr lang="el-GR" dirty="0" err="1" smtClean="0"/>
              <a:t>νεωτερικότητας</a:t>
            </a:r>
            <a:r>
              <a:rPr lang="el-GR" dirty="0" smtClean="0"/>
              <a:t> </a:t>
            </a:r>
            <a:endParaRPr lang="el-GR" dirty="0"/>
          </a:p>
        </p:txBody>
      </p:sp>
      <p:sp>
        <p:nvSpPr>
          <p:cNvPr id="6" name="5 - Θέση περιεχομένου"/>
          <p:cNvSpPr>
            <a:spLocks noGrp="1"/>
          </p:cNvSpPr>
          <p:nvPr>
            <p:ph sz="quarter" idx="4"/>
          </p:nvPr>
        </p:nvSpPr>
        <p:spPr/>
        <p:txBody>
          <a:bodyPr/>
          <a:lstStyle/>
          <a:p>
            <a:r>
              <a:rPr lang="el-GR" dirty="0" smtClean="0"/>
              <a:t>Η κοινωνία μεταβάλλεται με κριτήριο την ανθρώπινη δράση – ενέργεια. </a:t>
            </a:r>
          </a:p>
          <a:p>
            <a:r>
              <a:rPr lang="el-GR" dirty="0" smtClean="0"/>
              <a:t>Π.χ. η </a:t>
            </a:r>
            <a:r>
              <a:rPr lang="el-GR" dirty="0" err="1" smtClean="0"/>
              <a:t>Εκκοσμίκευση</a:t>
            </a:r>
            <a:r>
              <a:rPr lang="el-GR" dirty="0" smtClean="0"/>
              <a:t> προϊόν της ανθρώπινης επιθυμίας για ανεξάρτητη λειτουργία του κράτους από θρησκευτικούς </a:t>
            </a:r>
            <a:r>
              <a:rPr lang="el-GR" dirty="0" err="1" smtClean="0"/>
              <a:t>επικαθορισμούς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Tree>
    <p:extLst>
      <p:ext uri="{BB962C8B-B14F-4D97-AF65-F5344CB8AC3E}">
        <p14:creationId xmlns:p14="http://schemas.microsoft.com/office/powerpoint/2010/main" xmlns="" val="3767907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θρησκεία ως κοινωνική δομή</a:t>
            </a:r>
            <a:endParaRPr lang="el-GR" dirty="0"/>
          </a:p>
        </p:txBody>
      </p:sp>
      <p:sp>
        <p:nvSpPr>
          <p:cNvPr id="3" name="2 - Θέση περιεχομένου"/>
          <p:cNvSpPr>
            <a:spLocks noGrp="1"/>
          </p:cNvSpPr>
          <p:nvPr>
            <p:ph idx="1"/>
          </p:nvPr>
        </p:nvSpPr>
        <p:spPr/>
        <p:txBody>
          <a:bodyPr/>
          <a:lstStyle/>
          <a:p>
            <a:r>
              <a:rPr lang="el-GR" dirty="0" smtClean="0"/>
              <a:t>Γεννιέται από τις κοινωνικοοικονομικές συνθήκες μιας ορισμένης κοινωνίας (Μαρξ)</a:t>
            </a:r>
          </a:p>
          <a:p>
            <a:r>
              <a:rPr lang="el-GR" dirty="0" smtClean="0"/>
              <a:t>Γεννιέται από την ανθρώπινη δράση και επηρεάζει την κοινωνική δομή (</a:t>
            </a:r>
            <a:r>
              <a:rPr lang="en-US" dirty="0" smtClean="0"/>
              <a:t>Weber)</a:t>
            </a:r>
          </a:p>
          <a:p>
            <a:r>
              <a:rPr lang="el-GR" dirty="0" smtClean="0"/>
              <a:t>Ενδιάμεσες θέσεις: οι θρησκείες επηρεάζουν και επηρεάζονται από την κοινωνική δομή</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αναζήτηση των Κοινωνικών Μορφών</a:t>
            </a:r>
            <a:endParaRPr lang="el-GR" dirty="0"/>
          </a:p>
        </p:txBody>
      </p:sp>
      <p:sp>
        <p:nvSpPr>
          <p:cNvPr id="3" name="2 - Θέση περιεχομένου"/>
          <p:cNvSpPr>
            <a:spLocks noGrp="1"/>
          </p:cNvSpPr>
          <p:nvPr>
            <p:ph idx="1"/>
          </p:nvPr>
        </p:nvSpPr>
        <p:spPr/>
        <p:txBody>
          <a:bodyPr/>
          <a:lstStyle/>
          <a:p>
            <a:r>
              <a:rPr lang="el-GR" dirty="0" smtClean="0"/>
              <a:t>Πάγιες κοινωνικές δομές και δυναμικά πρότυπα που βρίσκονται στις κοινωνικές σχέσεις και  επηρεάζουν το ένα το άλλο, λειτουργώντας με ισχυρό και επιβεβλημένο πολλές φορές τρόπο.</a:t>
            </a:r>
          </a:p>
          <a:p>
            <a:r>
              <a:rPr lang="el-GR" dirty="0" smtClean="0"/>
              <a:t>π.χ.  Οι απαιτήσεις για συμμόρφωση και τυποποίηση της θρησκευτικής συμπεριφοράς, παραπέμπει στις δομές εξουσίας που υπάρχουν μέσα σε μια θρησκευτική κοινότητα.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Κοινωνικές Μορφές </a:t>
            </a:r>
            <a:endParaRPr lang="el-GR" dirty="0"/>
          </a:p>
        </p:txBody>
      </p:sp>
      <p:sp>
        <p:nvSpPr>
          <p:cNvPr id="3" name="2 - Θέση κειμένου"/>
          <p:cNvSpPr>
            <a:spLocks noGrp="1"/>
          </p:cNvSpPr>
          <p:nvPr>
            <p:ph type="body" idx="1"/>
          </p:nvPr>
        </p:nvSpPr>
        <p:spPr/>
        <p:txBody>
          <a:bodyPr/>
          <a:lstStyle/>
          <a:p>
            <a:pPr algn="ctr"/>
            <a:r>
              <a:rPr lang="el-GR" dirty="0" smtClean="0"/>
              <a:t>Υλικές </a:t>
            </a:r>
            <a:endParaRPr lang="el-GR" dirty="0"/>
          </a:p>
        </p:txBody>
      </p:sp>
      <p:sp>
        <p:nvSpPr>
          <p:cNvPr id="4" name="3 - Θέση κειμένου"/>
          <p:cNvSpPr>
            <a:spLocks noGrp="1"/>
          </p:cNvSpPr>
          <p:nvPr>
            <p:ph type="body" sz="half" idx="3"/>
          </p:nvPr>
        </p:nvSpPr>
        <p:spPr/>
        <p:txBody>
          <a:bodyPr/>
          <a:lstStyle/>
          <a:p>
            <a:pPr algn="ctr"/>
            <a:r>
              <a:rPr lang="el-GR" dirty="0" smtClean="0"/>
              <a:t>Άυλες </a:t>
            </a:r>
            <a:endParaRPr lang="el-GR" dirty="0"/>
          </a:p>
        </p:txBody>
      </p:sp>
      <p:sp>
        <p:nvSpPr>
          <p:cNvPr id="5" name="4 - Θέση περιεχομένου"/>
          <p:cNvSpPr>
            <a:spLocks noGrp="1"/>
          </p:cNvSpPr>
          <p:nvPr>
            <p:ph sz="quarter" idx="2"/>
          </p:nvPr>
        </p:nvSpPr>
        <p:spPr/>
        <p:txBody>
          <a:bodyPr/>
          <a:lstStyle/>
          <a:p>
            <a:r>
              <a:rPr lang="el-GR" dirty="0" smtClean="0"/>
              <a:t>Εντυπωσιακά κτήρια </a:t>
            </a:r>
          </a:p>
          <a:p>
            <a:r>
              <a:rPr lang="el-GR" dirty="0" smtClean="0"/>
              <a:t>Εξωτερική εμφάνιση </a:t>
            </a:r>
          </a:p>
          <a:p>
            <a:r>
              <a:rPr lang="el-GR" dirty="0" smtClean="0"/>
              <a:t>Τρόποι διαβίωσης </a:t>
            </a:r>
          </a:p>
          <a:p>
            <a:pPr>
              <a:buNone/>
            </a:pPr>
            <a:r>
              <a:rPr lang="el-GR" dirty="0" smtClean="0"/>
              <a:t>	Εκφράζουν και επηρεάζουν τις ανθρώπινες σχέσεις και επηρεάζονται από αυτές. </a:t>
            </a:r>
          </a:p>
          <a:p>
            <a:pPr>
              <a:buNone/>
            </a:pPr>
            <a:r>
              <a:rPr lang="el-GR" dirty="0" smtClean="0"/>
              <a:t>Π.χ. η θρησκευτική ελίτ μπορεί να εκφράζει τη δύναμη και τη σπουδαιότητά της μέσα από εντυπωσιακά κτήρια και υπέροχα ενδύματα. </a:t>
            </a:r>
          </a:p>
        </p:txBody>
      </p:sp>
      <p:sp>
        <p:nvSpPr>
          <p:cNvPr id="6" name="5 - Θέση περιεχομένου"/>
          <p:cNvSpPr>
            <a:spLocks noGrp="1"/>
          </p:cNvSpPr>
          <p:nvPr>
            <p:ph sz="quarter" idx="4"/>
          </p:nvPr>
        </p:nvSpPr>
        <p:spPr/>
        <p:txBody>
          <a:bodyPr>
            <a:normAutofit lnSpcReduction="10000"/>
          </a:bodyPr>
          <a:lstStyle/>
          <a:p>
            <a:r>
              <a:rPr lang="el-GR" dirty="0" smtClean="0"/>
              <a:t>Παραδόσεις</a:t>
            </a:r>
          </a:p>
          <a:p>
            <a:r>
              <a:rPr lang="el-GR" dirty="0" smtClean="0"/>
              <a:t>Ηθικές αντιλήψεως</a:t>
            </a:r>
          </a:p>
          <a:p>
            <a:pPr>
              <a:buNone/>
            </a:pPr>
            <a:r>
              <a:rPr lang="el-GR" dirty="0" smtClean="0"/>
              <a:t>	Εκφράζουν και επηρεάζουν τις ανθρώπινες σχέσεις και επηρεάζονται από αυτές.</a:t>
            </a:r>
          </a:p>
          <a:p>
            <a:pPr>
              <a:buNone/>
            </a:pPr>
            <a:r>
              <a:rPr lang="el-GR" dirty="0" smtClean="0"/>
              <a:t>Π.χ.  Η τήρηση μιας θρησκευτικής αντίληψης για το ρόλο της γυναίκας σε μια θρησκευτική κοινότητα μπορεί να είναι ισχυρή επειδή ανάγεται στις Θρησκευτικές Παραδόσεις και στις ηθικές αντιλήψεις.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τέσσερεις συλλογιστικοί όροι που συνοδεύουν την κοινωνιολογική σκέψη</a:t>
            </a:r>
            <a:r>
              <a:rPr lang="en-US" dirty="0" smtClean="0"/>
              <a:t> (Christian de </a:t>
            </a:r>
            <a:r>
              <a:rPr lang="en-US" dirty="0" err="1" smtClean="0"/>
              <a:t>Montlibert</a:t>
            </a:r>
            <a:r>
              <a:rPr lang="en-US" dirty="0" smtClean="0"/>
              <a:t>)</a:t>
            </a:r>
            <a:br>
              <a:rPr lang="en-US" dirty="0" smtClean="0"/>
            </a:b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Ο άνθρωπος είναι κοινωνικό όν</a:t>
            </a:r>
          </a:p>
          <a:p>
            <a:r>
              <a:rPr lang="el-GR" dirty="0" smtClean="0"/>
              <a:t>Οι ομάδες διαφοροποιούνται μεταξύ τους και μεταδίδουν από τη μια γενιά στην άλλη τα ιδιαίτερα χαρακτηριστικά τους</a:t>
            </a:r>
          </a:p>
          <a:p>
            <a:r>
              <a:rPr lang="el-GR" dirty="0" smtClean="0"/>
              <a:t>Ο άνθρωπος δεν είναι παντού και πάντα ο ίδιος</a:t>
            </a:r>
          </a:p>
          <a:p>
            <a:r>
              <a:rPr lang="el-GR" dirty="0" smtClean="0"/>
              <a:t>Οι σχέσεις μεταξύ των ομάδων προξενούν ανταγωνισμό, έλεγχο, κυριαρχία.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Ο άνθρωπος είναι κοινωνικό όν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κοινωνία προηγείται του ατόμου</a:t>
            </a:r>
          </a:p>
          <a:p>
            <a:r>
              <a:rPr lang="en-US" dirty="0" smtClean="0"/>
              <a:t>Marcel </a:t>
            </a:r>
            <a:r>
              <a:rPr lang="en-US" dirty="0" err="1" smtClean="0"/>
              <a:t>Mauss</a:t>
            </a:r>
            <a:r>
              <a:rPr lang="el-GR" dirty="0" smtClean="0"/>
              <a:t>: στις μορφές οικονομίας και δικαίου που προηγήθηκαν των δικών μας, δεν διαπιστώνουμε ποτέ απλές συναλλαγές αγαθών, πλούτου και προϊόντων σε ατομικό επίπεδο, αλλά είναι οι κοινότητες που συναλλάσσονται και ανταλλάσσουν. Τα πρόσωπα που είναι παρόντα στη συναλλαγή είναι νομικά πρόσωπα, </a:t>
            </a:r>
            <a:r>
              <a:rPr lang="el-GR" dirty="0" err="1" smtClean="0"/>
              <a:t>κλάν</a:t>
            </a:r>
            <a:r>
              <a:rPr lang="el-GR" dirty="0" smtClean="0"/>
              <a:t>, φυλές, οικογένειες. Επιπρόσθετα δεν συναλλάσσουν αποκλειστικά και μόνο αγαθά και πλούτη. Πρώτα απ’ όλα συναλλάσσουν φιλοφρονήσεις, συνεστιάσεις, τελετουργίες, στρατιωτικές υπηρεσίες, γυναίκες, παιδιά, χορούς, γιορτές.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Ο άνθρωπος είναι κοινωνικό όν</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Οι εθνογραφικές μελέτες έστρεψαν από νωρίς το ενδιαφέρον των επιστημόνων στη συμμετοχή του ανθρώπου σε ομάδες. </a:t>
            </a:r>
          </a:p>
          <a:p>
            <a:r>
              <a:rPr lang="el-GR" dirty="0" smtClean="0"/>
              <a:t>Μελέτησαν τις συνέπειες που έχει η παρουσία των ομάδων στο ψυχισμό του ανθρώπου. </a:t>
            </a:r>
          </a:p>
          <a:p>
            <a:r>
              <a:rPr lang="el-GR" dirty="0" smtClean="0"/>
              <a:t>Ο </a:t>
            </a:r>
            <a:r>
              <a:rPr lang="en-US" dirty="0" smtClean="0"/>
              <a:t>Durkheim </a:t>
            </a:r>
            <a:r>
              <a:rPr lang="el-GR" dirty="0" smtClean="0"/>
              <a:t>είναι απόλυτα πεπεισμένος για τον κοινωνικό ρόλο της ομάδας και την επίδρασή της στον άνθρωπο, ώστε την ορίζει με θρησκευτικούς όρους: «Οι θρησκευτικές λατρείες αποσκοπούν στη λατρεία της ίδιας της κοινότητας». </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Ο άνθρωπος είναι κοινωνικό όν</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θεσμική συγκρότηση των ομάδων και η αντίστοιχη διαμόρφωση ρόλων ενεργοποιούν 4 συστήματα:</a:t>
            </a:r>
          </a:p>
          <a:p>
            <a:r>
              <a:rPr lang="el-GR" dirty="0" smtClean="0"/>
              <a:t>1. Τις τεχνικές σκέψης. Επιτρέπουν στον άνθρωπο να σκέπτεται τον κόσμο και να δραστηριοποιείται μέσα σε αυτόν.</a:t>
            </a:r>
          </a:p>
          <a:p>
            <a:r>
              <a:rPr lang="el-GR" dirty="0" smtClean="0"/>
              <a:t>2. Τα συστήματα ασφάλειας. Προστασία από εξωτερικές επιθέσεις, αλλά και απογοητεύσεις.</a:t>
            </a:r>
          </a:p>
          <a:p>
            <a:r>
              <a:rPr lang="el-GR" dirty="0" smtClean="0"/>
              <a:t>3. Αξίες και στόχους της ύπαρξης.</a:t>
            </a:r>
          </a:p>
          <a:p>
            <a:r>
              <a:rPr lang="el-GR" dirty="0" smtClean="0"/>
              <a:t>4. Θρησκευτικές στάσεις και συμπεριφορές.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 Οι συνενώσεις διαφοροποιούνται και μεταβιβάζουν τα χαρακτηριστικά τους από τη μια γενιά στην άλλη.</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Κοινωνική εκμάθηση ρόλων (π.χ. κοινωνία κυνηγών)</a:t>
            </a:r>
          </a:p>
          <a:p>
            <a:r>
              <a:rPr lang="el-GR" dirty="0" smtClean="0"/>
              <a:t>Μηχανισμοί κοινωνικής προσαρμογής (οικογένεια, σχολείο, γειτονιά, φίλοι, θρησκεία)</a:t>
            </a:r>
          </a:p>
          <a:p>
            <a:r>
              <a:rPr lang="el-GR" dirty="0" smtClean="0"/>
              <a:t>Κοινωνικοποίηση, γνώση, δεξιότητες.</a:t>
            </a:r>
          </a:p>
          <a:p>
            <a:r>
              <a:rPr lang="el-GR" dirty="0" smtClean="0"/>
              <a:t>Διαμόρφωση συλλογικής μνήμης. Ενισχύει τα αισθήματα ένταξης και ενσωμάτωσης. Εγχαράσσει αξίες και ηθική συμπεριφορά. Μεταβιβάζεται μέσω των μηχανισμών κοινωνικής συγκρότησης. </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 Ο άνθρωπος δεν είναι παντού και πάντα ο ίδιος. </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εκμάθηση ρόλων είναι ανάλογη της κοινωνίας στην οποία ζει κάποιος. (Οι κανόνες κοινωνικής ευγένειας και συμπεριφοράς διαφοροποιούνται από εποχή σε εποχή).</a:t>
            </a:r>
          </a:p>
          <a:p>
            <a:r>
              <a:rPr lang="en-US" dirty="0" smtClean="0"/>
              <a:t>Durkheim, </a:t>
            </a:r>
            <a:r>
              <a:rPr lang="el-GR" dirty="0" smtClean="0"/>
              <a:t>Κοινωνικός Καταμερισμός Εργασίας διαφοροποιεί τις κοινωνίες σε κοινωνίες της «οργανικής αλληλεγγύης» (παραδοσιακές) και της «μηχανικής αλληλεγγύης» (σύγχρονες).</a:t>
            </a:r>
          </a:p>
          <a:p>
            <a:r>
              <a:rPr lang="el-GR" dirty="0" smtClean="0"/>
              <a:t>Ακόμα και όταν υπάρχει ισχυρή κοινωνική επιβολή, οι κοινωνικές μεταβολές είναι υπαρκτές.   </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 Οι σχέσεις μεταξύ των ομάδων προκαλούν συχνά ανταγωνισμό, έλεγχο και κυριαρχία.</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Μαρξ: Η πάλη των τάξεων με κριτήριο την οικονομία αποτελεί την ουσιαστικότερη λειτουργία συγκρότησης και αναπαραγωγής της κοινωνίας.</a:t>
            </a:r>
          </a:p>
          <a:p>
            <a:r>
              <a:rPr lang="en-US" dirty="0" smtClean="0"/>
              <a:t>Durkheim</a:t>
            </a:r>
            <a:r>
              <a:rPr lang="el-GR" dirty="0" smtClean="0"/>
              <a:t>: Η πάλη της επιβίωσης αποτελεί βασική κοινωνική λειτουργία. Η διαμόρφωση της αστικής κοινωνίας και η εντατικοποίηση των συναλλαγών οδηγούν σε αντιπαραθέσεις. </a:t>
            </a:r>
          </a:p>
          <a:p>
            <a:r>
              <a:rPr lang="en-US" dirty="0" smtClean="0"/>
              <a:t>Weber: </a:t>
            </a:r>
            <a:r>
              <a:rPr lang="el-GR" dirty="0" smtClean="0"/>
              <a:t>Το νόημα που αποδίδουν τα μέλη της ομάδας για τις πράξεις τους αποτελεί την ουσία του είδους των κοινωνικών σχέσεων που αναπτύσσονται. Η νομιμοποίηση των σχέσεων εξουσίας οδηγεί σε μορφές κυριαρχίας. Η κάθε ομάδα θεωρεί τις δικές της παραστάσεις ως «νόμιμες».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Max Weber</a:t>
            </a:r>
            <a:endParaRPr lang="el-GR" dirty="0"/>
          </a:p>
        </p:txBody>
      </p:sp>
      <p:sp>
        <p:nvSpPr>
          <p:cNvPr id="3" name="2 - Θέση περιεχομένου"/>
          <p:cNvSpPr>
            <a:spLocks noGrp="1"/>
          </p:cNvSpPr>
          <p:nvPr>
            <p:ph idx="1"/>
          </p:nvPr>
        </p:nvSpPr>
        <p:spPr/>
        <p:txBody>
          <a:bodyPr/>
          <a:lstStyle/>
          <a:p>
            <a:r>
              <a:rPr lang="el-GR" dirty="0" smtClean="0"/>
              <a:t>Κάθε Κανονικότητα – Πρακτική ορίζεται σε σχέση με μια «νόμιμη τάξη». </a:t>
            </a:r>
          </a:p>
          <a:p>
            <a:r>
              <a:rPr lang="el-GR" dirty="0" smtClean="0"/>
              <a:t>Οι παραστάσεις της «νόμιμης τάξης» αποκρυσταλλώνονται σε συμβάσεις και στο δίκαιο.</a:t>
            </a:r>
          </a:p>
          <a:p>
            <a:r>
              <a:rPr lang="el-GR" dirty="0" smtClean="0"/>
              <a:t>Κάθε μια από τις παραστάσεις αυτές πηγάζει είτε α) από την Παράδοση, είτε β) από την Αποκάλυψη, είτε γ) από την Εκλογίκευση, είτε δ) από </a:t>
            </a:r>
            <a:r>
              <a:rPr lang="el-GR" smtClean="0"/>
              <a:t>τη Νομιμότητα. </a:t>
            </a: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Γέννηση της Κοινωνιολογίας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Ευρώπη πριν από περίπου 200 χρόνια</a:t>
            </a:r>
          </a:p>
          <a:p>
            <a:r>
              <a:rPr lang="el-GR" dirty="0" smtClean="0"/>
              <a:t>Συνδέεται με τις κοινωνικές αλλαγές που επέφεραν οι δύο μεγάλες επαναστάσεις: Γαλλική (1789) και Βιομηχανική στην Αγγλία.</a:t>
            </a:r>
          </a:p>
          <a:p>
            <a:r>
              <a:rPr lang="el-GR" dirty="0" smtClean="0"/>
              <a:t>εισαγωγή της μηχανής στους χώρους δουλειάς,</a:t>
            </a:r>
          </a:p>
          <a:p>
            <a:r>
              <a:rPr lang="el-GR" dirty="0" smtClean="0"/>
              <a:t>η ανάπτυξη του σιδηροδρομικού δικτύου, </a:t>
            </a:r>
          </a:p>
          <a:p>
            <a:r>
              <a:rPr lang="el-GR" dirty="0" smtClean="0"/>
              <a:t>η έξοδος των αγροτών από την ύπαιθρο, </a:t>
            </a:r>
          </a:p>
          <a:p>
            <a:r>
              <a:rPr lang="el-GR" dirty="0" smtClean="0"/>
              <a:t>η εμφάνιση της εργατικής τάξης, </a:t>
            </a:r>
          </a:p>
          <a:p>
            <a:r>
              <a:rPr lang="el-GR" dirty="0" smtClean="0"/>
              <a:t>η συγκέντρωση μεγάλου αριθμού ανθρώπων στις πόλεις.</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Συνέπειες των κοινωνικών Αλλαγών</a:t>
            </a:r>
            <a:endParaRPr lang="el-GR" dirty="0"/>
          </a:p>
        </p:txBody>
      </p:sp>
      <p:sp>
        <p:nvSpPr>
          <p:cNvPr id="3" name="2 - Θέση περιεχομένου"/>
          <p:cNvSpPr>
            <a:spLocks noGrp="1"/>
          </p:cNvSpPr>
          <p:nvPr>
            <p:ph idx="1"/>
          </p:nvPr>
        </p:nvSpPr>
        <p:spPr/>
        <p:txBody>
          <a:bodyPr/>
          <a:lstStyle/>
          <a:p>
            <a:r>
              <a:rPr lang="el-GR" dirty="0" smtClean="0"/>
              <a:t>Διαλύονται οι παραδοσιακοί κοινωνικοί δεσμοί</a:t>
            </a:r>
          </a:p>
          <a:p>
            <a:r>
              <a:rPr lang="el-GR" dirty="0" smtClean="0"/>
              <a:t>Επηρεάζονται οι λειτουργίες της οικογένειας</a:t>
            </a:r>
          </a:p>
          <a:p>
            <a:r>
              <a:rPr lang="el-GR" dirty="0" smtClean="0"/>
              <a:t>Αναδύονται νέες κοινωνικές τάξεις</a:t>
            </a:r>
          </a:p>
          <a:p>
            <a:r>
              <a:rPr lang="el-GR" dirty="0" smtClean="0"/>
              <a:t>Εμφανίζονται νέα ήθη και νέες μορφές κοινωνικής ανισότητας. </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Αντικείμενο της Κοινωνιολογίας </a:t>
            </a:r>
            <a:endParaRPr lang="el-GR" dirty="0"/>
          </a:p>
        </p:txBody>
      </p:sp>
      <p:sp>
        <p:nvSpPr>
          <p:cNvPr id="3" name="2 - Θέση περιεχομένου"/>
          <p:cNvSpPr>
            <a:spLocks noGrp="1"/>
          </p:cNvSpPr>
          <p:nvPr>
            <p:ph idx="1"/>
          </p:nvPr>
        </p:nvSpPr>
        <p:spPr/>
        <p:txBody>
          <a:bodyPr>
            <a:normAutofit/>
          </a:bodyPr>
          <a:lstStyle/>
          <a:p>
            <a:r>
              <a:rPr lang="el-GR" dirty="0" smtClean="0"/>
              <a:t>Η κοινωνιολογία ερευνά την ανθρώπινη συμπεριφορά όπως αυτή εκδηλώνεται στο πλαίσιο μιας ομάδας και πάντα σε σχέση με άλλα άτομα και με άλλες ομάδες. </a:t>
            </a:r>
          </a:p>
          <a:p>
            <a:r>
              <a:rPr lang="el-GR" dirty="0" smtClean="0"/>
              <a:t>Δεν εστιάζει απλά σε ένα άτομο, αλλά κυρίως στις </a:t>
            </a:r>
            <a:r>
              <a:rPr lang="el-GR" dirty="0" err="1" smtClean="0"/>
              <a:t>διατομικές</a:t>
            </a:r>
            <a:r>
              <a:rPr lang="el-GR" dirty="0" smtClean="0"/>
              <a:t> σχέσεις, στις κοινωνικές σχέσεις, στις ομάδες και στην ίδια την κοινωνία. </a:t>
            </a:r>
          </a:p>
          <a:p>
            <a:r>
              <a:rPr lang="el-GR" dirty="0" smtClean="0"/>
              <a:t>Ενδιαφέρεται ζωηρά για την Κοινωνική Μεταβολή.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Ερωτήματα που σχετίζονται με την Κοινωνιολογία</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 </a:t>
            </a:r>
          </a:p>
          <a:p>
            <a:r>
              <a:rPr lang="el-GR" dirty="0" smtClean="0"/>
              <a:t>Γιατί η ανθρώπινη συμπεριφορά έχει αυτά τα χαρακτηριστικά; </a:t>
            </a:r>
          </a:p>
          <a:p>
            <a:r>
              <a:rPr lang="el-GR" dirty="0" smtClean="0"/>
              <a:t>Είμαστε διαφορετικοί από τους προγόνους μας; </a:t>
            </a:r>
          </a:p>
          <a:p>
            <a:r>
              <a:rPr lang="el-GR" dirty="0" smtClean="0"/>
              <a:t>Πως οι οικονομικές και πολιτικές συνθήκες επιδρούν στη ζωή μας;</a:t>
            </a:r>
          </a:p>
          <a:p>
            <a:r>
              <a:rPr lang="el-GR" dirty="0" smtClean="0"/>
              <a:t>Πώς οι κοινωνικές μεταβολές επιδρούν στη συναισθηματική ή την επαγγελματική ζωή μας;</a:t>
            </a:r>
          </a:p>
          <a:p>
            <a:r>
              <a:rPr lang="el-GR" dirty="0" smtClean="0"/>
              <a:t>Τι σημαίνει βιομηχανική κοινωνία; </a:t>
            </a:r>
          </a:p>
          <a:p>
            <a:r>
              <a:rPr lang="el-GR" dirty="0" smtClean="0"/>
              <a:t>Τι είναι η αστικοποίηση και πώς επηρεάζει τις οικογενειακές σχέσεις; </a:t>
            </a:r>
          </a:p>
          <a:p>
            <a:r>
              <a:rPr lang="el-GR" dirty="0" smtClean="0"/>
              <a:t>Ποιος ο ρόλος του σχολείου και της εκπαίδευσης στη δημιουργία και αναπαραγωγή της κοινωνικής δομής; </a:t>
            </a:r>
          </a:p>
          <a:p>
            <a:r>
              <a:rPr lang="el-GR" dirty="0" smtClean="0"/>
              <a:t>Ποια στοιχεία συνθέτουν την ταξική συγκρότηση της κοινωνίας; </a:t>
            </a:r>
          </a:p>
          <a:p>
            <a:r>
              <a:rPr lang="el-GR" dirty="0" smtClean="0"/>
              <a:t>Γιατί υπάρχει φτώχεια στον κόσμο, ποια είναι τα αίτιά της και ποιες οι συνέπειές της για την υγεία και την εκπαίδευση; </a:t>
            </a:r>
          </a:p>
          <a:p>
            <a:r>
              <a:rPr lang="el-GR" dirty="0" smtClean="0"/>
              <a:t>Γιατί υπάρχουν προκαταλήψεις, συγκρούσεις, πόλεμοι και ποια είναι η σχέση τους με πολιτικά και οικονομικά συμφέροντα; </a:t>
            </a:r>
          </a:p>
          <a:p>
            <a:r>
              <a:rPr lang="el-GR" dirty="0" smtClean="0"/>
              <a:t>Πώς γεννήθηκε το κράτος στο δυτικό κόσμο; </a:t>
            </a:r>
          </a:p>
          <a:p>
            <a:r>
              <a:rPr lang="el-GR" dirty="0" smtClean="0"/>
              <a:t>Τι είναι εξουσία, ποιος την ενσαρκώνει;</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ορισμός του </a:t>
            </a:r>
            <a:r>
              <a:rPr lang="en-US" dirty="0" err="1" smtClean="0"/>
              <a:t>Giddens</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ΚΟΙΝΩΝΙΟΛΟΓΙΑ είναι η μελέτη της κοινωνικής ζωής, των ομάδων και των κοινωνιών του ανθρώπου. </a:t>
            </a:r>
          </a:p>
          <a:p>
            <a:r>
              <a:rPr lang="el-GR" dirty="0" smtClean="0"/>
              <a:t>Αντικείμενό της είναι η ίδια μας η συμπεριφορά ως κοινωνικών όντων. </a:t>
            </a:r>
          </a:p>
          <a:p>
            <a:r>
              <a:rPr lang="el-GR" dirty="0" smtClean="0"/>
              <a:t>Το αντικείμενό της καλύπτει ένα εξαιρετικά μεγάλο εύρος που εκτείνεται από την ανάλυση των φευγαλέων συναντήσεων ατόμων στον δρόμο μέχρι την διερεύνηση των παγκόσμιων κοινωνικών διαδικασιών.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 Κοινωνιολογία και η Κοινωνιολογία της Θρησκείας</a:t>
            </a:r>
            <a:endParaRPr lang="el-GR" dirty="0"/>
          </a:p>
        </p:txBody>
      </p:sp>
      <p:sp>
        <p:nvSpPr>
          <p:cNvPr id="3" name="2 - Υπότιτλος"/>
          <p:cNvSpPr>
            <a:spLocks noGrp="1"/>
          </p:cNvSpPr>
          <p:nvPr>
            <p:ph type="subTitle" idx="1"/>
          </p:nvPr>
        </p:nvSpPr>
        <p:spPr/>
        <p:txBody>
          <a:bodyPr>
            <a:normAutofit/>
          </a:bodyPr>
          <a:lstStyle/>
          <a:p>
            <a:r>
              <a:rPr lang="el-GR" sz="3600" dirty="0" smtClean="0">
                <a:latin typeface="Gabriola" pitchFamily="82" charset="0"/>
                <a:cs typeface="Aharoni" pitchFamily="2" charset="-79"/>
              </a:rPr>
              <a:t>Πολύκαρπος </a:t>
            </a:r>
            <a:r>
              <a:rPr lang="el-GR" sz="3600" dirty="0" err="1" smtClean="0">
                <a:latin typeface="Gabriola" pitchFamily="82" charset="0"/>
                <a:cs typeface="Aharoni" pitchFamily="2" charset="-79"/>
              </a:rPr>
              <a:t>Καραμούζης</a:t>
            </a:r>
            <a:r>
              <a:rPr lang="el-GR" sz="3600" dirty="0" smtClean="0">
                <a:latin typeface="Gabriola" pitchFamily="82" charset="0"/>
                <a:cs typeface="Aharoni" pitchFamily="2" charset="-79"/>
              </a:rPr>
              <a:t> Αναπληρωτής Καθηγητής</a:t>
            </a:r>
            <a:endParaRPr lang="el-G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Κοινωνιολογία; </a:t>
            </a:r>
            <a:endParaRPr lang="el-GR" dirty="0"/>
          </a:p>
        </p:txBody>
      </p:sp>
      <p:sp>
        <p:nvSpPr>
          <p:cNvPr id="3" name="2 - Θέση περιεχομένου"/>
          <p:cNvSpPr>
            <a:spLocks noGrp="1"/>
          </p:cNvSpPr>
          <p:nvPr>
            <p:ph idx="1"/>
          </p:nvPr>
        </p:nvSpPr>
        <p:spPr>
          <a:xfrm>
            <a:off x="457200" y="2204864"/>
            <a:ext cx="8075240" cy="2808312"/>
          </a:xfrm>
        </p:spPr>
        <p:txBody>
          <a:bodyPr>
            <a:normAutofit/>
          </a:bodyPr>
          <a:lstStyle/>
          <a:p>
            <a:pPr>
              <a:buNone/>
            </a:pPr>
            <a:r>
              <a:rPr lang="el-GR" dirty="0" smtClean="0"/>
              <a:t>	Ένας γενικός Ορισμός: </a:t>
            </a:r>
          </a:p>
          <a:p>
            <a:pPr>
              <a:buNone/>
            </a:pPr>
            <a:r>
              <a:rPr lang="el-GR" dirty="0" smtClean="0"/>
              <a:t>	</a:t>
            </a:r>
          </a:p>
          <a:p>
            <a:pPr>
              <a:buNone/>
            </a:pPr>
            <a:r>
              <a:rPr lang="el-GR" dirty="0" smtClean="0"/>
              <a:t>	Η μελέτη της ανθρώπινης κοινωνικής ζωής, οργανωμένης σε ομάδες και σε κοινότητες</a:t>
            </a:r>
          </a:p>
          <a:p>
            <a:pPr>
              <a:buNone/>
            </a:pPr>
            <a:endParaRPr lang="el-G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Ανάλυση του Όρου: </a:t>
            </a:r>
            <a:r>
              <a:rPr lang="el-GR" dirty="0" smtClean="0">
                <a:solidFill>
                  <a:srgbClr val="C00000"/>
                </a:solidFill>
              </a:rPr>
              <a:t>Κοινωνιολογία</a:t>
            </a:r>
            <a:endParaRPr lang="el-GR" dirty="0">
              <a:solidFill>
                <a:srgbClr val="C00000"/>
              </a:solidFill>
            </a:endParaRPr>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Κοινωνιολογία:	</a:t>
            </a:r>
            <a:br>
              <a:rPr lang="el-GR" dirty="0" smtClean="0"/>
            </a:br>
            <a:r>
              <a:rPr lang="el-GR" dirty="0" smtClean="0">
                <a:solidFill>
                  <a:srgbClr val="C00000"/>
                </a:solidFill>
              </a:rPr>
              <a:t>Ο λόγος- μελέτη για το «Κοινωνικό»</a:t>
            </a:r>
            <a:endParaRPr lang="el-GR" dirty="0">
              <a:solidFill>
                <a:srgbClr val="C00000"/>
              </a:solidFill>
            </a:endParaRPr>
          </a:p>
        </p:txBody>
      </p:sp>
      <p:sp>
        <p:nvSpPr>
          <p:cNvPr id="5" name="4 - Θέση περιεχομένου"/>
          <p:cNvSpPr>
            <a:spLocks noGrp="1"/>
          </p:cNvSpPr>
          <p:nvPr>
            <p:ph idx="1"/>
          </p:nvPr>
        </p:nvSpPr>
        <p:spPr>
          <a:xfrm>
            <a:off x="457200" y="2249424"/>
            <a:ext cx="8229600" cy="3195800"/>
          </a:xfrm>
        </p:spPr>
        <p:txBody>
          <a:bodyPr>
            <a:normAutofit/>
          </a:bodyPr>
          <a:lstStyle/>
          <a:p>
            <a:r>
              <a:rPr lang="en-US" dirty="0" smtClean="0"/>
              <a:t>Ο</a:t>
            </a:r>
            <a:r>
              <a:rPr lang="el-GR" dirty="0" smtClean="0"/>
              <a:t> άνθρωπος είναι κοινωνικό όν</a:t>
            </a:r>
          </a:p>
          <a:p>
            <a:r>
              <a:rPr lang="el-GR" dirty="0" smtClean="0"/>
              <a:t>Ο κοινωνικός χαρακτήρας</a:t>
            </a:r>
          </a:p>
          <a:p>
            <a:r>
              <a:rPr lang="el-GR" dirty="0" smtClean="0"/>
              <a:t>Η κοινωνικότητα </a:t>
            </a:r>
          </a:p>
          <a:p>
            <a:r>
              <a:rPr lang="el-GR" dirty="0" smtClean="0"/>
              <a:t>Η κοινωνική συμπεριφορά</a:t>
            </a:r>
          </a:p>
          <a:p>
            <a:r>
              <a:rPr lang="el-GR" dirty="0" smtClean="0"/>
              <a:t>Οι κοινωνικές σχέσεις</a:t>
            </a:r>
          </a:p>
          <a:p>
            <a:pPr>
              <a:buNone/>
            </a:pPr>
            <a:endParaRPr lang="el-GR" dirty="0" smtClean="0"/>
          </a:p>
          <a:p>
            <a:endParaRPr lang="el-G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ανθρώπινη σκέψη και πράξη συντελεστική της ανθρώπινης ύπαρξης</a:t>
            </a:r>
            <a:endParaRPr lang="el-GR" dirty="0"/>
          </a:p>
        </p:txBody>
      </p:sp>
      <p:sp>
        <p:nvSpPr>
          <p:cNvPr id="3" name="2 - Θέση περιεχομένου"/>
          <p:cNvSpPr>
            <a:spLocks noGrp="1"/>
          </p:cNvSpPr>
          <p:nvPr>
            <p:ph idx="1"/>
          </p:nvPr>
        </p:nvSpPr>
        <p:spPr/>
        <p:txBody>
          <a:bodyPr/>
          <a:lstStyle/>
          <a:p>
            <a:r>
              <a:rPr lang="el-GR" dirty="0" smtClean="0"/>
              <a:t>Οι άνθρωποι σκέπτονται </a:t>
            </a:r>
          </a:p>
          <a:p>
            <a:r>
              <a:rPr lang="el-GR" dirty="0" smtClean="0"/>
              <a:t>Οι άνθρωποι έχουν επιθυμίες </a:t>
            </a:r>
          </a:p>
          <a:p>
            <a:r>
              <a:rPr lang="el-GR" dirty="0" smtClean="0"/>
              <a:t>Οι άνθρωποι επικοινωνούν </a:t>
            </a:r>
          </a:p>
          <a:p>
            <a:r>
              <a:rPr lang="el-GR" dirty="0" smtClean="0"/>
              <a:t>Οι άνθρωποι πράττουν </a:t>
            </a:r>
          </a:p>
          <a:p>
            <a:r>
              <a:rPr lang="el-GR" dirty="0" smtClean="0"/>
              <a:t>Οι άνθρωποι κοινοποιούν την ύπαρξή τους στους άλλους</a:t>
            </a:r>
          </a:p>
          <a:p>
            <a:r>
              <a:rPr lang="el-GR" dirty="0" smtClean="0"/>
              <a:t>Οι άνθρωποι διαμορφώνουν σχέσεις και συμμετέχουν σε αυτές. </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1768</TotalTime>
  <Words>1644</Words>
  <Application>Microsoft Office PowerPoint</Application>
  <PresentationFormat>On-screen Show (4:3)</PresentationFormat>
  <Paragraphs>198</Paragraphs>
  <Slides>35</Slides>
  <Notes>11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Αστικό</vt:lpstr>
      <vt:lpstr>Office Theme</vt:lpstr>
      <vt:lpstr>Η Κοινωνιολογία της Θρησκείας</vt:lpstr>
      <vt:lpstr>Άδειες Χρήσης</vt:lpstr>
      <vt:lpstr>Χρηματοδότηση</vt:lpstr>
      <vt:lpstr>Η Κοινωνιολογία και η Κοινωνιολογία της Θρησκείας</vt:lpstr>
      <vt:lpstr>Τι είναι Κοινωνιολογία; </vt:lpstr>
      <vt:lpstr>Ανάλυση του Όρου: Κοινωνιολογία</vt:lpstr>
      <vt:lpstr>Κοινωνιολογία:  Ο λόγος- μελέτη για το «Κοινωνικό»</vt:lpstr>
      <vt:lpstr>Slide 8</vt:lpstr>
      <vt:lpstr>Η ανθρώπινη σκέψη και πράξη συντελεστική της ανθρώπινης ύπαρξης</vt:lpstr>
      <vt:lpstr>Slide 10</vt:lpstr>
      <vt:lpstr>Εξηγήσεις της ανθρώπινης πράξης</vt:lpstr>
      <vt:lpstr>Γιατί οι άνθρωποι είναι θρησκευόμενοι;</vt:lpstr>
      <vt:lpstr>Προσωπικά Χαρακτηριστικά</vt:lpstr>
      <vt:lpstr>Προσωπικά Χαρακτηριστικά</vt:lpstr>
      <vt:lpstr>Προσωπικά Χαρακτηριστικά</vt:lpstr>
      <vt:lpstr>Οι Κοινωνικές Σχέσεις</vt:lpstr>
      <vt:lpstr>Οι Κοινωνικές Σχέσεις </vt:lpstr>
      <vt:lpstr>Η Κοινωνική Δομή</vt:lpstr>
      <vt:lpstr>Η Κοινωνία ως Δομή</vt:lpstr>
      <vt:lpstr>Η θρησκεία ως κοινωνική δομή</vt:lpstr>
      <vt:lpstr>Η αναζήτηση των Κοινωνικών Μορφών</vt:lpstr>
      <vt:lpstr>Κοινωνικές Μορφές </vt:lpstr>
      <vt:lpstr>Οι τέσσερεις συλλογιστικοί όροι που συνοδεύουν την κοινωνιολογική σκέψη (Christian de Montlibert)  </vt:lpstr>
      <vt:lpstr>Α. Ο άνθρωπος είναι κοινωνικό όν</vt:lpstr>
      <vt:lpstr>Α. Ο άνθρωπος είναι κοινωνικό όν</vt:lpstr>
      <vt:lpstr>Α. Ο άνθρωπος είναι κοινωνικό όν</vt:lpstr>
      <vt:lpstr>Β. Οι συνενώσεις διαφοροποιούνται και μεταβιβάζουν τα χαρακτηριστικά τους από τη μια γενιά στην άλλη. </vt:lpstr>
      <vt:lpstr>Γ. Ο άνθρωπος δεν είναι παντού και πάντα ο ίδιος. </vt:lpstr>
      <vt:lpstr>Δ. Οι σχέσεις μεταξύ των ομάδων προκαλούν συχνά ανταγωνισμό, έλεγχο και κυριαρχία. </vt:lpstr>
      <vt:lpstr>Max Weber</vt:lpstr>
      <vt:lpstr>Γέννηση της Κοινωνιολογίας</vt:lpstr>
      <vt:lpstr>Συνέπειες των κοινωνικών Αλλαγών</vt:lpstr>
      <vt:lpstr>Αντικείμενο της Κοινωνιολογίας </vt:lpstr>
      <vt:lpstr>Ερωτήματα που σχετίζονται με την Κοινωνιολογία</vt:lpstr>
      <vt:lpstr>Ο ορισμός του Giddens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Κοινωνιολογία και η Κοινωνιολογία της Θρησκείας</dc:title>
  <dc:creator>POL</dc:creator>
  <cp:lastModifiedBy>Μίνα</cp:lastModifiedBy>
  <cp:revision>89</cp:revision>
  <dcterms:created xsi:type="dcterms:W3CDTF">2015-06-15T06:03:13Z</dcterms:created>
  <dcterms:modified xsi:type="dcterms:W3CDTF">2015-09-23T19:25:01Z</dcterms:modified>
</cp:coreProperties>
</file>