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75" r:id="rId4"/>
    <p:sldId id="274" r:id="rId5"/>
    <p:sldId id="271" r:id="rId6"/>
    <p:sldId id="272" r:id="rId7"/>
    <p:sldId id="273" r:id="rId8"/>
    <p:sldId id="276" r:id="rId9"/>
    <p:sldId id="277" r:id="rId10"/>
    <p:sldId id="278" r:id="rId11"/>
    <p:sldId id="27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618"/>
  </p:normalViewPr>
  <p:slideViewPr>
    <p:cSldViewPr snapToGrid="0" snapToObjects="1">
      <p:cViewPr varScale="1">
        <p:scale>
          <a:sx n="89" d="100"/>
          <a:sy n="89" d="100"/>
        </p:scale>
        <p:origin x="164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33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25F15-9BBC-9A4E-948D-3EBC388C4576}" type="datetimeFigureOut">
              <a:rPr lang="en-US" smtClean="0"/>
              <a:t>10/2/18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C7791-4297-0D42-A94D-B0B752BF4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63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9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8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8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6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7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3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3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6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42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8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8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07273-B425-3348-A27D-677E775D6AF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6D2E1-E56F-3F49-9A9F-76537A7C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1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lagoudis@aegean.g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0090"/>
                </a:solidFill>
              </a:rPr>
              <a:t>ΟΙΚΟΝΟΜΙΚΗ </a:t>
            </a:r>
            <a:r>
              <a:rPr lang="el-GR" sz="4000" b="1" dirty="0">
                <a:solidFill>
                  <a:srgbClr val="000090"/>
                </a:solidFill>
              </a:rPr>
              <a:t>των </a:t>
            </a:r>
            <a:r>
              <a:rPr lang="el-GR" b="1" dirty="0">
                <a:solidFill>
                  <a:srgbClr val="000090"/>
                </a:solidFill>
              </a:rPr>
              <a:t>ΜΕΤΑΦΟΡΩΝ</a:t>
            </a:r>
            <a:br>
              <a:rPr lang="en-US" b="1" dirty="0">
                <a:solidFill>
                  <a:srgbClr val="000090"/>
                </a:solidFill>
              </a:rPr>
            </a:br>
            <a:r>
              <a:rPr lang="el-GR" b="1" dirty="0">
                <a:solidFill>
                  <a:srgbClr val="000090"/>
                </a:solidFill>
              </a:rPr>
              <a:t>Διάλεξη</a:t>
            </a:r>
            <a:r>
              <a:rPr lang="en-US" b="1" dirty="0">
                <a:solidFill>
                  <a:srgbClr val="000090"/>
                </a:solidFill>
              </a:rPr>
              <a:t> No 9</a:t>
            </a:r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4987426"/>
            <a:ext cx="1981200" cy="1870574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5B7DF304-64A1-4B40-8A9D-FB36F580CA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l-GR" b="1" dirty="0">
                <a:solidFill>
                  <a:srgbClr val="000090"/>
                </a:solidFill>
              </a:rPr>
              <a:t>Διδάσκων: </a:t>
            </a:r>
          </a:p>
          <a:p>
            <a:r>
              <a:rPr lang="el-GR" b="1" dirty="0">
                <a:solidFill>
                  <a:srgbClr val="000090"/>
                </a:solidFill>
              </a:rPr>
              <a:t>ΙΩΑΝΝΗΣ ΛΑΓΟΥΔΗΣ</a:t>
            </a:r>
            <a:endParaRPr lang="en-US" b="1" dirty="0">
              <a:solidFill>
                <a:srgbClr val="000090"/>
              </a:solidFill>
            </a:endParaRPr>
          </a:p>
          <a:p>
            <a:r>
              <a:rPr lang="en-US" b="1" dirty="0">
                <a:solidFill>
                  <a:srgbClr val="000090"/>
                </a:solidFill>
                <a:hlinkClick r:id="rId3"/>
              </a:rPr>
              <a:t>ilagoudis@aegean.gr</a:t>
            </a:r>
            <a:r>
              <a:rPr lang="en-US" b="1" dirty="0">
                <a:solidFill>
                  <a:srgbClr val="00009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0408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/>
              <a:t>Απώλειες από την τιμολόγηση με βάση το κοινωνικό οριακό κόστος</a:t>
            </a:r>
            <a:endParaRPr lang="en-US" sz="3600" dirty="0"/>
          </a:p>
        </p:txBody>
      </p:sp>
      <p:grpSp>
        <p:nvGrpSpPr>
          <p:cNvPr id="70" name="Group 69"/>
          <p:cNvGrpSpPr/>
          <p:nvPr/>
        </p:nvGrpSpPr>
        <p:grpSpPr>
          <a:xfrm>
            <a:off x="-25400" y="1232972"/>
            <a:ext cx="5722405" cy="5034947"/>
            <a:chOff x="-25400" y="1232972"/>
            <a:chExt cx="5722405" cy="5034947"/>
          </a:xfrm>
        </p:grpSpPr>
        <p:sp>
          <p:nvSpPr>
            <p:cNvPr id="69" name="Rectangle 68"/>
            <p:cNvSpPr/>
            <p:nvPr/>
          </p:nvSpPr>
          <p:spPr>
            <a:xfrm>
              <a:off x="490007" y="3648792"/>
              <a:ext cx="2438049" cy="84098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069996" y="5898587"/>
              <a:ext cx="5877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Q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07267" y="5879451"/>
              <a:ext cx="6138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Q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57201" y="5888297"/>
              <a:ext cx="24779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dirty="0"/>
                <a:t>Μεταφορικό έργο</a:t>
              </a:r>
              <a:endParaRPr lang="en-US" sz="1400" dirty="0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457201" y="1232972"/>
              <a:ext cx="4679243" cy="4646479"/>
              <a:chOff x="1091571" y="2029293"/>
              <a:chExt cx="6488350" cy="4115527"/>
            </a:xfrm>
          </p:grpSpPr>
          <p:sp>
            <p:nvSpPr>
              <p:cNvPr id="22" name="Line 2060"/>
              <p:cNvSpPr>
                <a:spLocks noChangeShapeType="1"/>
              </p:cNvSpPr>
              <p:nvPr/>
            </p:nvSpPr>
            <p:spPr bwMode="auto">
              <a:xfrm>
                <a:off x="1091571" y="2029293"/>
                <a:ext cx="0" cy="40759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n w="9525" cmpd="sng">
                    <a:solidFill>
                      <a:schemeClr val="tx1"/>
                    </a:solidFill>
                  </a:ln>
                  <a:latin typeface="Arial"/>
                  <a:cs typeface="Arial"/>
                </a:endParaRPr>
              </a:p>
            </p:txBody>
          </p:sp>
          <p:sp>
            <p:nvSpPr>
              <p:cNvPr id="23" name="Line 2061"/>
              <p:cNvSpPr>
                <a:spLocks noChangeShapeType="1"/>
              </p:cNvSpPr>
              <p:nvPr/>
            </p:nvSpPr>
            <p:spPr bwMode="auto">
              <a:xfrm>
                <a:off x="1091571" y="6124062"/>
                <a:ext cx="6488350" cy="2075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n w="9525" cmpd="sng">
                    <a:solidFill>
                      <a:schemeClr val="tx1"/>
                    </a:solidFill>
                  </a:ln>
                  <a:latin typeface="Arial"/>
                  <a:cs typeface="Arial"/>
                </a:endParaRPr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>
              <a:off x="490007" y="1417638"/>
              <a:ext cx="3231093" cy="398691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90007" y="1435704"/>
              <a:ext cx="1485549" cy="4153518"/>
            </a:xfrm>
            <a:prstGeom prst="line">
              <a:avLst/>
            </a:prstGeom>
            <a:ln w="3175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46617" y="2864556"/>
              <a:ext cx="1190272" cy="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665111" y="2851785"/>
              <a:ext cx="38101" cy="3014895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16280" y="1756559"/>
              <a:ext cx="409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19300" y="5219890"/>
              <a:ext cx="5221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MR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52245" y="5248113"/>
              <a:ext cx="48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-25400" y="2679890"/>
              <a:ext cx="5785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</a:t>
              </a:r>
              <a:r>
                <a:rPr lang="en-US" baseline="-25000" dirty="0"/>
                <a:t>AC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87323" y="4351783"/>
              <a:ext cx="409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69995" y="5248113"/>
              <a:ext cx="5877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457199" y="3632238"/>
              <a:ext cx="2477912" cy="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928056" y="3648792"/>
              <a:ext cx="0" cy="2191068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57201" y="4489776"/>
              <a:ext cx="2477910" cy="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-25400" y="4120444"/>
              <a:ext cx="5785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P</a:t>
              </a:r>
              <a:r>
                <a:rPr lang="en-US" baseline="-25000" dirty="0" err="1"/>
                <a:t>MC</a:t>
              </a:r>
              <a:endParaRPr lang="en-US" baseline="-25000" dirty="0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490007" y="2125891"/>
              <a:ext cx="4646437" cy="2770665"/>
            </a:xfrm>
            <a:prstGeom prst="line">
              <a:avLst/>
            </a:prstGeom>
            <a:ln w="3175" cmpd="sng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 rot="16200000">
              <a:off x="-3722" y="1506814"/>
              <a:ext cx="532224" cy="3077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l-GR" sz="1400" dirty="0"/>
                <a:t>Τιμή</a:t>
              </a:r>
              <a:endParaRPr lang="en-US" sz="1400" dirty="0"/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490007" y="2300111"/>
              <a:ext cx="3579989" cy="3289111"/>
            </a:xfrm>
            <a:prstGeom prst="line">
              <a:avLst/>
            </a:prstGeom>
            <a:ln w="3175" cmpd="sng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5109278" y="4513956"/>
              <a:ext cx="5877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2749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/>
              <a:t>Απώλειες από την τιμολόγηση με βάση το κοινωνικό οριακό κόστος</a:t>
            </a:r>
            <a:endParaRPr lang="en-US" sz="36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-25400" y="1756559"/>
            <a:ext cx="6572956" cy="4520589"/>
            <a:chOff x="-25400" y="1756559"/>
            <a:chExt cx="6572956" cy="4520589"/>
          </a:xfrm>
        </p:grpSpPr>
        <p:sp>
          <p:nvSpPr>
            <p:cNvPr id="20" name="TextBox 19"/>
            <p:cNvSpPr txBox="1"/>
            <p:nvPr/>
          </p:nvSpPr>
          <p:spPr>
            <a:xfrm>
              <a:off x="4363857" y="5898587"/>
              <a:ext cx="5877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Q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680406" y="5907816"/>
              <a:ext cx="6138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Q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57201" y="5888297"/>
              <a:ext cx="24779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dirty="0"/>
                <a:t>Μεταφορικό έργο</a:t>
              </a:r>
              <a:endParaRPr lang="en-US" sz="1400" dirty="0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457201" y="2125891"/>
              <a:ext cx="4679243" cy="3753560"/>
              <a:chOff x="1091571" y="2029293"/>
              <a:chExt cx="6488350" cy="4115527"/>
            </a:xfrm>
          </p:grpSpPr>
          <p:sp>
            <p:nvSpPr>
              <p:cNvPr id="22" name="Line 2060"/>
              <p:cNvSpPr>
                <a:spLocks noChangeShapeType="1"/>
              </p:cNvSpPr>
              <p:nvPr/>
            </p:nvSpPr>
            <p:spPr bwMode="auto">
              <a:xfrm>
                <a:off x="1091571" y="2029293"/>
                <a:ext cx="0" cy="40759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n w="9525" cmpd="sng">
                    <a:solidFill>
                      <a:schemeClr val="tx1"/>
                    </a:solidFill>
                  </a:ln>
                  <a:latin typeface="Arial"/>
                  <a:cs typeface="Arial"/>
                </a:endParaRPr>
              </a:p>
            </p:txBody>
          </p:sp>
          <p:sp>
            <p:nvSpPr>
              <p:cNvPr id="23" name="Line 2061"/>
              <p:cNvSpPr>
                <a:spLocks noChangeShapeType="1"/>
              </p:cNvSpPr>
              <p:nvPr/>
            </p:nvSpPr>
            <p:spPr bwMode="auto">
              <a:xfrm>
                <a:off x="1091571" y="6124062"/>
                <a:ext cx="6488350" cy="2075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n w="9525" cmpd="sng">
                    <a:solidFill>
                      <a:schemeClr val="tx1"/>
                    </a:solidFill>
                  </a:ln>
                  <a:latin typeface="Arial"/>
                  <a:cs typeface="Arial"/>
                </a:endParaRPr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>
              <a:off x="513469" y="4883288"/>
              <a:ext cx="4144253" cy="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657721" y="4960356"/>
              <a:ext cx="0" cy="919095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16280" y="1756559"/>
              <a:ext cx="409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19300" y="5219890"/>
              <a:ext cx="5221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MR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14541" y="5275113"/>
              <a:ext cx="48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OK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-25400" y="3588684"/>
              <a:ext cx="5785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90868" y="4591024"/>
              <a:ext cx="5566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MC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69995" y="5248113"/>
              <a:ext cx="5877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457201" y="3773350"/>
              <a:ext cx="2477912" cy="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2928056" y="3773350"/>
              <a:ext cx="7057" cy="206651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-25400" y="4721115"/>
              <a:ext cx="5785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 rot="16200000">
              <a:off x="-3723" y="2238114"/>
              <a:ext cx="532224" cy="3077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l-GR" sz="1400" dirty="0"/>
                <a:t>Τιμή</a:t>
              </a:r>
              <a:endParaRPr lang="en-US" sz="14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403141" y="5090447"/>
              <a:ext cx="5877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Z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1820333" y="3076222"/>
              <a:ext cx="3513667" cy="217189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Freeform 38"/>
            <p:cNvSpPr/>
            <p:nvPr/>
          </p:nvSpPr>
          <p:spPr>
            <a:xfrm>
              <a:off x="1114778" y="2425890"/>
              <a:ext cx="4592106" cy="2794000"/>
            </a:xfrm>
            <a:custGeom>
              <a:avLst/>
              <a:gdLst>
                <a:gd name="connsiteX0" fmla="*/ 0 w 3273778"/>
                <a:gd name="connsiteY0" fmla="*/ 0 h 2794000"/>
                <a:gd name="connsiteX1" fmla="*/ 1326445 w 3273778"/>
                <a:gd name="connsiteY1" fmla="*/ 1905000 h 2794000"/>
                <a:gd name="connsiteX2" fmla="*/ 3273778 w 3273778"/>
                <a:gd name="connsiteY2" fmla="*/ 2794000 h 2794000"/>
                <a:gd name="connsiteX3" fmla="*/ 3273778 w 3273778"/>
                <a:gd name="connsiteY3" fmla="*/ 2794000 h 279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3778" h="2794000">
                  <a:moveTo>
                    <a:pt x="0" y="0"/>
                  </a:moveTo>
                  <a:cubicBezTo>
                    <a:pt x="390407" y="719666"/>
                    <a:pt x="780815" y="1439333"/>
                    <a:pt x="1326445" y="1905000"/>
                  </a:cubicBezTo>
                  <a:cubicBezTo>
                    <a:pt x="1872075" y="2370667"/>
                    <a:pt x="3273778" y="2794000"/>
                    <a:pt x="3273778" y="2794000"/>
                  </a:cubicBezTo>
                  <a:lnTo>
                    <a:pt x="3273778" y="2794000"/>
                  </a:ln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398762" y="2089288"/>
              <a:ext cx="4592106" cy="2794000"/>
            </a:xfrm>
            <a:custGeom>
              <a:avLst/>
              <a:gdLst>
                <a:gd name="connsiteX0" fmla="*/ 0 w 3273778"/>
                <a:gd name="connsiteY0" fmla="*/ 0 h 2794000"/>
                <a:gd name="connsiteX1" fmla="*/ 1326445 w 3273778"/>
                <a:gd name="connsiteY1" fmla="*/ 1905000 h 2794000"/>
                <a:gd name="connsiteX2" fmla="*/ 3273778 w 3273778"/>
                <a:gd name="connsiteY2" fmla="*/ 2794000 h 2794000"/>
                <a:gd name="connsiteX3" fmla="*/ 3273778 w 3273778"/>
                <a:gd name="connsiteY3" fmla="*/ 2794000 h 279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3778" h="2794000">
                  <a:moveTo>
                    <a:pt x="0" y="0"/>
                  </a:moveTo>
                  <a:cubicBezTo>
                    <a:pt x="390407" y="719666"/>
                    <a:pt x="780815" y="1439333"/>
                    <a:pt x="1326445" y="1905000"/>
                  </a:cubicBezTo>
                  <a:cubicBezTo>
                    <a:pt x="1872075" y="2370667"/>
                    <a:pt x="3273778" y="2794000"/>
                    <a:pt x="3273778" y="2794000"/>
                  </a:cubicBezTo>
                  <a:lnTo>
                    <a:pt x="3273778" y="2794000"/>
                  </a:ln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59071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cap="none" dirty="0"/>
              <a:t>Τιμολόγηση μεταφορικών υπηρεσιών</a:t>
            </a:r>
            <a:endParaRPr lang="en-US" sz="3200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27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Δεν υπάρχει σωστή τιμή, αλλά άριστες στρατηγικές τιμολόγησης που επιτρέπουν την επίτευξη συγκεκριμένων στόχων (μεγιστοποίηση εσόδων, κοινωνική ευημερία, ασφάλεια, χαμηλότερα μερίδια αγοράς)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46524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Μεγιστοποίηση κέρδους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200" dirty="0"/>
              <a:t>Στόχος η μεγιστοποίηση της διαφοράς μεταξύ συνολικού κόστους (</a:t>
            </a:r>
            <a:r>
              <a:rPr lang="en-US" sz="2200" dirty="0"/>
              <a:t>C</a:t>
            </a:r>
            <a:r>
              <a:rPr lang="el-GR" sz="2200" dirty="0"/>
              <a:t>τ) και συνολικών εσόδων (</a:t>
            </a:r>
            <a:r>
              <a:rPr lang="en-US" sz="2200" dirty="0"/>
              <a:t>R)</a:t>
            </a:r>
            <a:endParaRPr lang="el-GR" sz="2200" dirty="0"/>
          </a:p>
          <a:p>
            <a:r>
              <a:rPr lang="el-GR" sz="2200" dirty="0"/>
              <a:t>Συνολικό κέρδος (Π)=</a:t>
            </a:r>
            <a:r>
              <a:rPr lang="en-US" sz="2200" dirty="0"/>
              <a:t>R-C</a:t>
            </a:r>
            <a:r>
              <a:rPr lang="el-GR" sz="2200" dirty="0"/>
              <a:t>τ</a:t>
            </a:r>
            <a:r>
              <a:rPr lang="en-US" sz="2200" dirty="0"/>
              <a:t>	</a:t>
            </a:r>
            <a:r>
              <a:rPr lang="el-GR" sz="2200" dirty="0"/>
              <a:t>Π=</a:t>
            </a:r>
            <a:r>
              <a:rPr lang="en-US" sz="2200" dirty="0" err="1"/>
              <a:t>pQ</a:t>
            </a:r>
            <a:r>
              <a:rPr lang="en-US" sz="2200" dirty="0"/>
              <a:t>-Ct</a:t>
            </a:r>
          </a:p>
          <a:p>
            <a:r>
              <a:rPr lang="el-GR" sz="2200" dirty="0"/>
              <a:t>Συνολικά έσοδα </a:t>
            </a:r>
            <a:r>
              <a:rPr lang="en-US" sz="2200" dirty="0"/>
              <a:t>(R)=</a:t>
            </a:r>
            <a:r>
              <a:rPr lang="en-US" sz="2200" dirty="0" err="1"/>
              <a:t>pQ</a:t>
            </a:r>
            <a:endParaRPr lang="en-US" sz="2200" dirty="0"/>
          </a:p>
          <a:p>
            <a:endParaRPr lang="en-US" sz="2200" dirty="0"/>
          </a:p>
        </p:txBody>
      </p:sp>
      <p:sp>
        <p:nvSpPr>
          <p:cNvPr id="8" name="Right Brace 7"/>
          <p:cNvSpPr/>
          <p:nvPr/>
        </p:nvSpPr>
        <p:spPr>
          <a:xfrm>
            <a:off x="3852333" y="2370667"/>
            <a:ext cx="211667" cy="77611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0455" y="387527"/>
            <a:ext cx="8229600" cy="1143000"/>
          </a:xfrm>
        </p:spPr>
        <p:txBody>
          <a:bodyPr/>
          <a:lstStyle/>
          <a:p>
            <a:r>
              <a:rPr lang="el-GR" dirty="0"/>
              <a:t>Μεγιστοποίηση του κέρδους</a:t>
            </a:r>
            <a:endParaRPr lang="en-US" dirty="0"/>
          </a:p>
        </p:txBody>
      </p:sp>
      <p:grpSp>
        <p:nvGrpSpPr>
          <p:cNvPr id="82" name="Group 81"/>
          <p:cNvGrpSpPr/>
          <p:nvPr/>
        </p:nvGrpSpPr>
        <p:grpSpPr>
          <a:xfrm>
            <a:off x="-67733" y="1764627"/>
            <a:ext cx="4654928" cy="4659973"/>
            <a:chOff x="-67733" y="1764627"/>
            <a:chExt cx="4654928" cy="4659973"/>
          </a:xfrm>
        </p:grpSpPr>
        <p:sp>
          <p:nvSpPr>
            <p:cNvPr id="22" name="TextBox 21"/>
            <p:cNvSpPr txBox="1"/>
            <p:nvPr/>
          </p:nvSpPr>
          <p:spPr>
            <a:xfrm>
              <a:off x="-56444" y="1764627"/>
              <a:ext cx="5031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-67733" y="3992223"/>
              <a:ext cx="5031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/>
                <a:t>β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-56444" y="3202000"/>
              <a:ext cx="5031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457201" y="1803515"/>
              <a:ext cx="4129994" cy="4621085"/>
              <a:chOff x="457200" y="1803515"/>
              <a:chExt cx="6488350" cy="4621085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457200" y="1803515"/>
                <a:ext cx="6488350" cy="4115527"/>
                <a:chOff x="1091571" y="2029293"/>
                <a:chExt cx="6488350" cy="4115527"/>
              </a:xfrm>
            </p:grpSpPr>
            <p:sp>
              <p:nvSpPr>
                <p:cNvPr id="7" name="Line 2060"/>
                <p:cNvSpPr>
                  <a:spLocks noChangeShapeType="1"/>
                </p:cNvSpPr>
                <p:nvPr/>
              </p:nvSpPr>
              <p:spPr bwMode="auto">
                <a:xfrm>
                  <a:off x="1091571" y="2029293"/>
                  <a:ext cx="0" cy="40759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triangle" w="sm" len="sm"/>
                  <a:tailEnd type="none" w="sm" len="sm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n w="9525" cmpd="sng">
                      <a:solidFill>
                        <a:schemeClr val="tx1"/>
                      </a:solidFill>
                    </a:ln>
                    <a:latin typeface="Arial"/>
                    <a:cs typeface="Arial"/>
                  </a:endParaRPr>
                </a:p>
              </p:txBody>
            </p:sp>
            <p:sp>
              <p:nvSpPr>
                <p:cNvPr id="8" name="Line 2061"/>
                <p:cNvSpPr>
                  <a:spLocks noChangeShapeType="1"/>
                </p:cNvSpPr>
                <p:nvPr/>
              </p:nvSpPr>
              <p:spPr bwMode="auto">
                <a:xfrm>
                  <a:off x="1091571" y="6124062"/>
                  <a:ext cx="6488350" cy="2075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n w="9525" cmpd="sng">
                      <a:solidFill>
                        <a:schemeClr val="tx1"/>
                      </a:solidFill>
                    </a:ln>
                    <a:latin typeface="Arial"/>
                    <a:cs typeface="Arial"/>
                  </a:endParaRPr>
                </a:p>
              </p:txBody>
            </p:sp>
          </p:grpSp>
          <p:cxnSp>
            <p:nvCxnSpPr>
              <p:cNvPr id="10" name="Straight Connector 9"/>
              <p:cNvCxnSpPr/>
              <p:nvPr/>
            </p:nvCxnSpPr>
            <p:spPr>
              <a:xfrm>
                <a:off x="457200" y="3386666"/>
                <a:ext cx="596398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457200" y="4176889"/>
                <a:ext cx="381909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4290407" y="2017889"/>
                <a:ext cx="0" cy="386156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Freeform 19"/>
              <p:cNvSpPr/>
              <p:nvPr/>
            </p:nvSpPr>
            <p:spPr>
              <a:xfrm>
                <a:off x="2251351" y="2411643"/>
                <a:ext cx="4049889" cy="1765246"/>
              </a:xfrm>
              <a:custGeom>
                <a:avLst/>
                <a:gdLst>
                  <a:gd name="connsiteX0" fmla="*/ 0 w 4049889"/>
                  <a:gd name="connsiteY0" fmla="*/ 381000 h 1765246"/>
                  <a:gd name="connsiteX1" fmla="*/ 550334 w 4049889"/>
                  <a:gd name="connsiteY1" fmla="*/ 1284111 h 1765246"/>
                  <a:gd name="connsiteX2" fmla="*/ 1143000 w 4049889"/>
                  <a:gd name="connsiteY2" fmla="*/ 1721556 h 1765246"/>
                  <a:gd name="connsiteX3" fmla="*/ 2130778 w 4049889"/>
                  <a:gd name="connsiteY3" fmla="*/ 1665111 h 1765246"/>
                  <a:gd name="connsiteX4" fmla="*/ 3090334 w 4049889"/>
                  <a:gd name="connsiteY4" fmla="*/ 973667 h 1765246"/>
                  <a:gd name="connsiteX5" fmla="*/ 4049889 w 4049889"/>
                  <a:gd name="connsiteY5" fmla="*/ 0 h 1765246"/>
                  <a:gd name="connsiteX6" fmla="*/ 4049889 w 4049889"/>
                  <a:gd name="connsiteY6" fmla="*/ 0 h 1765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049889" h="1765246">
                    <a:moveTo>
                      <a:pt x="0" y="381000"/>
                    </a:moveTo>
                    <a:cubicBezTo>
                      <a:pt x="179917" y="720842"/>
                      <a:pt x="359834" y="1060685"/>
                      <a:pt x="550334" y="1284111"/>
                    </a:cubicBezTo>
                    <a:cubicBezTo>
                      <a:pt x="740834" y="1507537"/>
                      <a:pt x="879593" y="1658056"/>
                      <a:pt x="1143000" y="1721556"/>
                    </a:cubicBezTo>
                    <a:cubicBezTo>
                      <a:pt x="1406407" y="1785056"/>
                      <a:pt x="1806222" y="1789759"/>
                      <a:pt x="2130778" y="1665111"/>
                    </a:cubicBezTo>
                    <a:cubicBezTo>
                      <a:pt x="2455334" y="1540463"/>
                      <a:pt x="2770482" y="1251185"/>
                      <a:pt x="3090334" y="973667"/>
                    </a:cubicBezTo>
                    <a:cubicBezTo>
                      <a:pt x="3410186" y="696149"/>
                      <a:pt x="4049889" y="0"/>
                      <a:pt x="4049889" y="0"/>
                    </a:cubicBezTo>
                    <a:lnTo>
                      <a:pt x="4049889" y="0"/>
                    </a:lnTo>
                  </a:path>
                </a:pathLst>
              </a:custGeom>
              <a:ln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992640" y="2564043"/>
                <a:ext cx="4049889" cy="1765246"/>
              </a:xfrm>
              <a:custGeom>
                <a:avLst/>
                <a:gdLst>
                  <a:gd name="connsiteX0" fmla="*/ 0 w 4049889"/>
                  <a:gd name="connsiteY0" fmla="*/ 381000 h 1765246"/>
                  <a:gd name="connsiteX1" fmla="*/ 550334 w 4049889"/>
                  <a:gd name="connsiteY1" fmla="*/ 1284111 h 1765246"/>
                  <a:gd name="connsiteX2" fmla="*/ 1143000 w 4049889"/>
                  <a:gd name="connsiteY2" fmla="*/ 1721556 h 1765246"/>
                  <a:gd name="connsiteX3" fmla="*/ 2130778 w 4049889"/>
                  <a:gd name="connsiteY3" fmla="*/ 1665111 h 1765246"/>
                  <a:gd name="connsiteX4" fmla="*/ 3090334 w 4049889"/>
                  <a:gd name="connsiteY4" fmla="*/ 973667 h 1765246"/>
                  <a:gd name="connsiteX5" fmla="*/ 4049889 w 4049889"/>
                  <a:gd name="connsiteY5" fmla="*/ 0 h 1765246"/>
                  <a:gd name="connsiteX6" fmla="*/ 4049889 w 4049889"/>
                  <a:gd name="connsiteY6" fmla="*/ 0 h 1765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049889" h="1765246">
                    <a:moveTo>
                      <a:pt x="0" y="381000"/>
                    </a:moveTo>
                    <a:cubicBezTo>
                      <a:pt x="179917" y="720842"/>
                      <a:pt x="359834" y="1060685"/>
                      <a:pt x="550334" y="1284111"/>
                    </a:cubicBezTo>
                    <a:cubicBezTo>
                      <a:pt x="740834" y="1507537"/>
                      <a:pt x="879593" y="1658056"/>
                      <a:pt x="1143000" y="1721556"/>
                    </a:cubicBezTo>
                    <a:cubicBezTo>
                      <a:pt x="1406407" y="1785056"/>
                      <a:pt x="1806222" y="1789759"/>
                      <a:pt x="2130778" y="1665111"/>
                    </a:cubicBezTo>
                    <a:cubicBezTo>
                      <a:pt x="2455334" y="1540463"/>
                      <a:pt x="2770482" y="1251185"/>
                      <a:pt x="3090334" y="973667"/>
                    </a:cubicBezTo>
                    <a:cubicBezTo>
                      <a:pt x="3410186" y="696149"/>
                      <a:pt x="4049889" y="0"/>
                      <a:pt x="4049889" y="0"/>
                    </a:cubicBezTo>
                    <a:lnTo>
                      <a:pt x="4049889" y="0"/>
                    </a:lnTo>
                  </a:path>
                </a:pathLst>
              </a:cu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chemeClr val="tx1"/>
                    </a:solidFill>
                    <a:prstDash val="sysDash"/>
                  </a:ln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407527" y="4003512"/>
                <a:ext cx="5031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dirty="0"/>
                  <a:t>α</a:t>
                </a:r>
                <a:endParaRPr lang="en-US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321060" y="3017334"/>
                <a:ext cx="5031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dirty="0"/>
                  <a:t>ε</a:t>
                </a:r>
                <a:endParaRPr lang="en-US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992640" y="3017334"/>
                <a:ext cx="9877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dirty="0"/>
                  <a:t>ε</a:t>
                </a:r>
                <a:r>
                  <a:rPr lang="en-US" dirty="0"/>
                  <a:t>’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069491" y="5920643"/>
                <a:ext cx="5031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q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641621" y="2133959"/>
                <a:ext cx="9696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AC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807939" y="2122426"/>
                <a:ext cx="18572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AR=MR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790959" y="2151142"/>
                <a:ext cx="8506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MC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277880" y="6055268"/>
                <a:ext cx="5031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Q</a:t>
                </a:r>
              </a:p>
            </p:txBody>
          </p:sp>
        </p:grpSp>
      </p:grpSp>
      <p:grpSp>
        <p:nvGrpSpPr>
          <p:cNvPr id="79" name="Group 78"/>
          <p:cNvGrpSpPr/>
          <p:nvPr/>
        </p:nvGrpSpPr>
        <p:grpSpPr>
          <a:xfrm>
            <a:off x="4177076" y="1779097"/>
            <a:ext cx="4695833" cy="4645503"/>
            <a:chOff x="4177076" y="1779097"/>
            <a:chExt cx="4695833" cy="4645503"/>
          </a:xfrm>
        </p:grpSpPr>
        <p:grpSp>
          <p:nvGrpSpPr>
            <p:cNvPr id="38" name="Group 37"/>
            <p:cNvGrpSpPr/>
            <p:nvPr/>
          </p:nvGrpSpPr>
          <p:grpSpPr>
            <a:xfrm>
              <a:off x="4742915" y="1803515"/>
              <a:ext cx="4129994" cy="4115527"/>
              <a:chOff x="1091571" y="2029293"/>
              <a:chExt cx="6488350" cy="4115527"/>
            </a:xfrm>
          </p:grpSpPr>
          <p:sp>
            <p:nvSpPr>
              <p:cNvPr id="52" name="Line 2060"/>
              <p:cNvSpPr>
                <a:spLocks noChangeShapeType="1"/>
              </p:cNvSpPr>
              <p:nvPr/>
            </p:nvSpPr>
            <p:spPr bwMode="auto">
              <a:xfrm>
                <a:off x="1091571" y="2029293"/>
                <a:ext cx="0" cy="40759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n w="9525" cmpd="sng">
                    <a:solidFill>
                      <a:schemeClr val="tx1"/>
                    </a:solidFill>
                  </a:ln>
                  <a:latin typeface="Arial"/>
                  <a:cs typeface="Arial"/>
                </a:endParaRPr>
              </a:p>
            </p:txBody>
          </p:sp>
          <p:sp>
            <p:nvSpPr>
              <p:cNvPr id="53" name="Line 2061"/>
              <p:cNvSpPr>
                <a:spLocks noChangeShapeType="1"/>
              </p:cNvSpPr>
              <p:nvPr/>
            </p:nvSpPr>
            <p:spPr bwMode="auto">
              <a:xfrm>
                <a:off x="1091571" y="6124062"/>
                <a:ext cx="6488350" cy="2075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n w="9525" cmpd="sng">
                    <a:solidFill>
                      <a:schemeClr val="tx1"/>
                    </a:solidFill>
                  </a:ln>
                  <a:latin typeface="Arial"/>
                  <a:cs typeface="Arial"/>
                </a:endParaRPr>
              </a:p>
            </p:txBody>
          </p:sp>
        </p:grpSp>
        <p:cxnSp>
          <p:nvCxnSpPr>
            <p:cNvPr id="39" name="Straight Connector 38"/>
            <p:cNvCxnSpPr/>
            <p:nvPr/>
          </p:nvCxnSpPr>
          <p:spPr>
            <a:xfrm>
              <a:off x="4680215" y="4162777"/>
              <a:ext cx="37962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7182845" y="4162777"/>
              <a:ext cx="0" cy="1716675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Freeform 41"/>
            <p:cNvSpPr/>
            <p:nvPr/>
          </p:nvSpPr>
          <p:spPr>
            <a:xfrm>
              <a:off x="5773672" y="3132667"/>
              <a:ext cx="2818346" cy="1030109"/>
            </a:xfrm>
            <a:custGeom>
              <a:avLst/>
              <a:gdLst>
                <a:gd name="connsiteX0" fmla="*/ 0 w 4049889"/>
                <a:gd name="connsiteY0" fmla="*/ 381000 h 1765246"/>
                <a:gd name="connsiteX1" fmla="*/ 550334 w 4049889"/>
                <a:gd name="connsiteY1" fmla="*/ 1284111 h 1765246"/>
                <a:gd name="connsiteX2" fmla="*/ 1143000 w 4049889"/>
                <a:gd name="connsiteY2" fmla="*/ 1721556 h 1765246"/>
                <a:gd name="connsiteX3" fmla="*/ 2130778 w 4049889"/>
                <a:gd name="connsiteY3" fmla="*/ 1665111 h 1765246"/>
                <a:gd name="connsiteX4" fmla="*/ 3090334 w 4049889"/>
                <a:gd name="connsiteY4" fmla="*/ 973667 h 1765246"/>
                <a:gd name="connsiteX5" fmla="*/ 4049889 w 4049889"/>
                <a:gd name="connsiteY5" fmla="*/ 0 h 1765246"/>
                <a:gd name="connsiteX6" fmla="*/ 4049889 w 4049889"/>
                <a:gd name="connsiteY6" fmla="*/ 0 h 1765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49889" h="1765246">
                  <a:moveTo>
                    <a:pt x="0" y="381000"/>
                  </a:moveTo>
                  <a:cubicBezTo>
                    <a:pt x="179917" y="720842"/>
                    <a:pt x="359834" y="1060685"/>
                    <a:pt x="550334" y="1284111"/>
                  </a:cubicBezTo>
                  <a:cubicBezTo>
                    <a:pt x="740834" y="1507537"/>
                    <a:pt x="879593" y="1658056"/>
                    <a:pt x="1143000" y="1721556"/>
                  </a:cubicBezTo>
                  <a:cubicBezTo>
                    <a:pt x="1406407" y="1785056"/>
                    <a:pt x="1806222" y="1789759"/>
                    <a:pt x="2130778" y="1665111"/>
                  </a:cubicBezTo>
                  <a:cubicBezTo>
                    <a:pt x="2455334" y="1540463"/>
                    <a:pt x="2770482" y="1251185"/>
                    <a:pt x="3090334" y="973667"/>
                  </a:cubicBezTo>
                  <a:cubicBezTo>
                    <a:pt x="3410186" y="696149"/>
                    <a:pt x="4049889" y="0"/>
                    <a:pt x="4049889" y="0"/>
                  </a:cubicBezTo>
                  <a:lnTo>
                    <a:pt x="4049889" y="0"/>
                  </a:lnTo>
                </a:path>
              </a:pathLst>
            </a:cu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022715" y="5920643"/>
              <a:ext cx="320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q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139305" y="2763335"/>
              <a:ext cx="6172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AC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230725" y="2763335"/>
              <a:ext cx="5414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MC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447921" y="6055268"/>
              <a:ext cx="320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Q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177076" y="1779097"/>
              <a:ext cx="5031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192576" y="3958735"/>
              <a:ext cx="5031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78" name="Freeform 77"/>
            <p:cNvSpPr/>
            <p:nvPr/>
          </p:nvSpPr>
          <p:spPr>
            <a:xfrm>
              <a:off x="5773672" y="3017334"/>
              <a:ext cx="2130778" cy="1834444"/>
            </a:xfrm>
            <a:custGeom>
              <a:avLst/>
              <a:gdLst>
                <a:gd name="connsiteX0" fmla="*/ 0 w 2130778"/>
                <a:gd name="connsiteY0" fmla="*/ 1834444 h 1834444"/>
                <a:gd name="connsiteX1" fmla="*/ 663222 w 2130778"/>
                <a:gd name="connsiteY1" fmla="*/ 1792111 h 1834444"/>
                <a:gd name="connsiteX2" fmla="*/ 1255889 w 2130778"/>
                <a:gd name="connsiteY2" fmla="*/ 1397000 h 1834444"/>
                <a:gd name="connsiteX3" fmla="*/ 2130778 w 2130778"/>
                <a:gd name="connsiteY3" fmla="*/ 0 h 1834444"/>
                <a:gd name="connsiteX4" fmla="*/ 2060222 w 2130778"/>
                <a:gd name="connsiteY4" fmla="*/ 112889 h 1834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0778" h="1834444">
                  <a:moveTo>
                    <a:pt x="0" y="1834444"/>
                  </a:moveTo>
                  <a:lnTo>
                    <a:pt x="663222" y="1792111"/>
                  </a:lnTo>
                  <a:cubicBezTo>
                    <a:pt x="872537" y="1719204"/>
                    <a:pt x="1011296" y="1695685"/>
                    <a:pt x="1255889" y="1397000"/>
                  </a:cubicBezTo>
                  <a:cubicBezTo>
                    <a:pt x="1500482" y="1098315"/>
                    <a:pt x="2130778" y="0"/>
                    <a:pt x="2130778" y="0"/>
                  </a:cubicBezTo>
                  <a:lnTo>
                    <a:pt x="2060222" y="112889"/>
                  </a:lnTo>
                </a:path>
              </a:pathLst>
            </a:cu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798022" y="6289975"/>
            <a:ext cx="3364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/>
              <a:t>Βραχυχρόνια</a:t>
            </a:r>
            <a:endParaRPr lang="en-US" sz="2400" dirty="0"/>
          </a:p>
        </p:txBody>
      </p:sp>
      <p:sp>
        <p:nvSpPr>
          <p:cNvPr id="81" name="TextBox 80"/>
          <p:cNvSpPr txBox="1"/>
          <p:nvPr/>
        </p:nvSpPr>
        <p:spPr>
          <a:xfrm>
            <a:off x="5083736" y="6289975"/>
            <a:ext cx="3364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/>
              <a:t>Μακροχρόνια</a:t>
            </a:r>
            <a:endParaRPr lang="en-US" sz="2400" dirty="0"/>
          </a:p>
        </p:txBody>
      </p:sp>
      <p:sp>
        <p:nvSpPr>
          <p:cNvPr id="83" name="TextBox 82"/>
          <p:cNvSpPr txBox="1"/>
          <p:nvPr/>
        </p:nvSpPr>
        <p:spPr>
          <a:xfrm>
            <a:off x="544902" y="4804559"/>
            <a:ext cx="3871591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Κανόνας μεγιστοποίησης κερδών: </a:t>
            </a:r>
            <a:endParaRPr lang="en-US" dirty="0"/>
          </a:p>
          <a:p>
            <a:pPr algn="ctr"/>
            <a:r>
              <a:rPr lang="en-US" dirty="0"/>
              <a:t>MC=MR=p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083736" y="1694723"/>
            <a:ext cx="398690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Κανόνας μεγιστοποίησης κερδών: </a:t>
            </a:r>
            <a:r>
              <a:rPr lang="en-US" dirty="0"/>
              <a:t>MC=AR=p=MC=AC</a:t>
            </a:r>
          </a:p>
        </p:txBody>
      </p:sp>
    </p:spTree>
    <p:extLst>
      <p:ext uri="{BB962C8B-B14F-4D97-AF65-F5344CB8AC3E}">
        <p14:creationId xmlns:p14="http://schemas.microsoft.com/office/powerpoint/2010/main" val="1126915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Ισορροπία της επιχείρησης στο μονοπώλιο</a:t>
            </a:r>
            <a:endParaRPr lang="en-US" dirty="0"/>
          </a:p>
        </p:txBody>
      </p:sp>
      <p:grpSp>
        <p:nvGrpSpPr>
          <p:cNvPr id="56" name="Group 55"/>
          <p:cNvGrpSpPr/>
          <p:nvPr/>
        </p:nvGrpSpPr>
        <p:grpSpPr>
          <a:xfrm>
            <a:off x="-67733" y="1764627"/>
            <a:ext cx="4858815" cy="3442985"/>
            <a:chOff x="-67733" y="1764627"/>
            <a:chExt cx="4858815" cy="3442985"/>
          </a:xfrm>
        </p:grpSpPr>
        <p:sp>
          <p:nvSpPr>
            <p:cNvPr id="22" name="TextBox 21"/>
            <p:cNvSpPr txBox="1"/>
            <p:nvPr/>
          </p:nvSpPr>
          <p:spPr>
            <a:xfrm>
              <a:off x="-56444" y="1764627"/>
              <a:ext cx="5031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-67733" y="3992223"/>
              <a:ext cx="5031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/>
                <a:t>α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-56444" y="3202000"/>
              <a:ext cx="5031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44" name="Freeform 43"/>
            <p:cNvSpPr/>
            <p:nvPr/>
          </p:nvSpPr>
          <p:spPr>
            <a:xfrm>
              <a:off x="1705856" y="2520474"/>
              <a:ext cx="3019778" cy="1656415"/>
            </a:xfrm>
            <a:custGeom>
              <a:avLst/>
              <a:gdLst>
                <a:gd name="connsiteX0" fmla="*/ 0 w 3019778"/>
                <a:gd name="connsiteY0" fmla="*/ 846666 h 1120954"/>
                <a:gd name="connsiteX1" fmla="*/ 663222 w 3019778"/>
                <a:gd name="connsiteY1" fmla="*/ 1086555 h 1120954"/>
                <a:gd name="connsiteX2" fmla="*/ 1382889 w 3019778"/>
                <a:gd name="connsiteY2" fmla="*/ 1058333 h 1120954"/>
                <a:gd name="connsiteX3" fmla="*/ 2356555 w 3019778"/>
                <a:gd name="connsiteY3" fmla="*/ 522111 h 1120954"/>
                <a:gd name="connsiteX4" fmla="*/ 3019778 w 3019778"/>
                <a:gd name="connsiteY4" fmla="*/ 0 h 1120954"/>
                <a:gd name="connsiteX5" fmla="*/ 3019778 w 3019778"/>
                <a:gd name="connsiteY5" fmla="*/ 0 h 1120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19778" h="1120954">
                  <a:moveTo>
                    <a:pt x="0" y="846666"/>
                  </a:moveTo>
                  <a:cubicBezTo>
                    <a:pt x="216370" y="948971"/>
                    <a:pt x="432741" y="1051277"/>
                    <a:pt x="663222" y="1086555"/>
                  </a:cubicBezTo>
                  <a:cubicBezTo>
                    <a:pt x="893703" y="1121833"/>
                    <a:pt x="1100667" y="1152407"/>
                    <a:pt x="1382889" y="1058333"/>
                  </a:cubicBezTo>
                  <a:cubicBezTo>
                    <a:pt x="1665111" y="964259"/>
                    <a:pt x="2083740" y="698500"/>
                    <a:pt x="2356555" y="522111"/>
                  </a:cubicBezTo>
                  <a:cubicBezTo>
                    <a:pt x="2629370" y="345722"/>
                    <a:pt x="3019778" y="0"/>
                    <a:pt x="3019778" y="0"/>
                  </a:cubicBezTo>
                  <a:lnTo>
                    <a:pt x="3019778" y="0"/>
                  </a:ln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421239" y="2776833"/>
              <a:ext cx="2933819" cy="2430779"/>
            </a:xfrm>
            <a:custGeom>
              <a:avLst/>
              <a:gdLst>
                <a:gd name="connsiteX0" fmla="*/ 0 w 3090333"/>
                <a:gd name="connsiteY0" fmla="*/ 2159000 h 2430779"/>
                <a:gd name="connsiteX1" fmla="*/ 381000 w 3090333"/>
                <a:gd name="connsiteY1" fmla="*/ 2413000 h 2430779"/>
                <a:gd name="connsiteX2" fmla="*/ 818445 w 3090333"/>
                <a:gd name="connsiteY2" fmla="*/ 2370667 h 2430779"/>
                <a:gd name="connsiteX3" fmla="*/ 1340556 w 3090333"/>
                <a:gd name="connsiteY3" fmla="*/ 2060223 h 2430779"/>
                <a:gd name="connsiteX4" fmla="*/ 1947333 w 3090333"/>
                <a:gd name="connsiteY4" fmla="*/ 1481667 h 2430779"/>
                <a:gd name="connsiteX5" fmla="*/ 2497667 w 3090333"/>
                <a:gd name="connsiteY5" fmla="*/ 846667 h 2430779"/>
                <a:gd name="connsiteX6" fmla="*/ 3090333 w 3090333"/>
                <a:gd name="connsiteY6" fmla="*/ 0 h 2430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90333" h="2430779">
                  <a:moveTo>
                    <a:pt x="0" y="2159000"/>
                  </a:moveTo>
                  <a:cubicBezTo>
                    <a:pt x="122296" y="2268361"/>
                    <a:pt x="244593" y="2377722"/>
                    <a:pt x="381000" y="2413000"/>
                  </a:cubicBezTo>
                  <a:cubicBezTo>
                    <a:pt x="517407" y="2448278"/>
                    <a:pt x="658519" y="2429463"/>
                    <a:pt x="818445" y="2370667"/>
                  </a:cubicBezTo>
                  <a:cubicBezTo>
                    <a:pt x="978371" y="2311871"/>
                    <a:pt x="1152408" y="2208390"/>
                    <a:pt x="1340556" y="2060223"/>
                  </a:cubicBezTo>
                  <a:cubicBezTo>
                    <a:pt x="1528704" y="1912056"/>
                    <a:pt x="1754481" y="1683926"/>
                    <a:pt x="1947333" y="1481667"/>
                  </a:cubicBezTo>
                  <a:cubicBezTo>
                    <a:pt x="2140185" y="1279408"/>
                    <a:pt x="2307167" y="1093611"/>
                    <a:pt x="2497667" y="846667"/>
                  </a:cubicBezTo>
                  <a:cubicBezTo>
                    <a:pt x="2688167" y="599723"/>
                    <a:pt x="3090333" y="0"/>
                    <a:pt x="3090333" y="0"/>
                  </a:cubicBezTo>
                </a:path>
              </a:pathLst>
            </a:cu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970150" y="3202000"/>
              <a:ext cx="320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/>
                <a:t>γ</a:t>
              </a:r>
              <a:endParaRPr lang="en-US" dirty="0"/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457201" y="2122426"/>
              <a:ext cx="4268433" cy="2210413"/>
            </a:xfrm>
            <a:prstGeom prst="line">
              <a:avLst/>
            </a:prstGeom>
            <a:ln w="9525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4173851" y="4386920"/>
              <a:ext cx="6172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AR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57201" y="1803515"/>
            <a:ext cx="4747225" cy="4621085"/>
            <a:chOff x="457201" y="1803515"/>
            <a:chExt cx="4747225" cy="4621085"/>
          </a:xfrm>
        </p:grpSpPr>
        <p:grpSp>
          <p:nvGrpSpPr>
            <p:cNvPr id="25" name="Group 24"/>
            <p:cNvGrpSpPr/>
            <p:nvPr/>
          </p:nvGrpSpPr>
          <p:grpSpPr>
            <a:xfrm>
              <a:off x="457201" y="1803515"/>
              <a:ext cx="4747225" cy="4621085"/>
              <a:chOff x="457200" y="1803515"/>
              <a:chExt cx="7458038" cy="4621085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457200" y="1803515"/>
                <a:ext cx="6488350" cy="4115527"/>
                <a:chOff x="1091571" y="2029293"/>
                <a:chExt cx="6488350" cy="4115527"/>
              </a:xfrm>
            </p:grpSpPr>
            <p:sp>
              <p:nvSpPr>
                <p:cNvPr id="40" name="Line 2060"/>
                <p:cNvSpPr>
                  <a:spLocks noChangeShapeType="1"/>
                </p:cNvSpPr>
                <p:nvPr/>
              </p:nvSpPr>
              <p:spPr bwMode="auto">
                <a:xfrm>
                  <a:off x="1091571" y="2029293"/>
                  <a:ext cx="0" cy="40759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triangle" w="sm" len="sm"/>
                  <a:tailEnd type="none" w="sm" len="sm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n w="9525" cmpd="sng">
                      <a:solidFill>
                        <a:schemeClr val="tx1"/>
                      </a:solidFill>
                    </a:ln>
                    <a:latin typeface="Arial"/>
                    <a:cs typeface="Arial"/>
                  </a:endParaRPr>
                </a:p>
              </p:txBody>
            </p:sp>
            <p:sp>
              <p:nvSpPr>
                <p:cNvPr id="41" name="Line 2061"/>
                <p:cNvSpPr>
                  <a:spLocks noChangeShapeType="1"/>
                </p:cNvSpPr>
                <p:nvPr/>
              </p:nvSpPr>
              <p:spPr bwMode="auto">
                <a:xfrm>
                  <a:off x="1091571" y="6124062"/>
                  <a:ext cx="6488350" cy="2075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n w="9525" cmpd="sng">
                      <a:solidFill>
                        <a:schemeClr val="tx1"/>
                      </a:solidFill>
                    </a:ln>
                    <a:latin typeface="Arial"/>
                    <a:cs typeface="Arial"/>
                  </a:endParaRPr>
                </a:p>
              </p:txBody>
            </p:sp>
          </p:grpSp>
          <p:cxnSp>
            <p:nvCxnSpPr>
              <p:cNvPr id="27" name="Straight Connector 26"/>
              <p:cNvCxnSpPr/>
              <p:nvPr/>
            </p:nvCxnSpPr>
            <p:spPr>
              <a:xfrm>
                <a:off x="457200" y="3386666"/>
                <a:ext cx="3819095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457200" y="4176889"/>
                <a:ext cx="3819096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 flipV="1">
                <a:off x="4276295" y="3386666"/>
                <a:ext cx="14111" cy="249278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4407527" y="4003512"/>
                <a:ext cx="5031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dirty="0"/>
                  <a:t>β</a:t>
                </a:r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354418" y="4568914"/>
                <a:ext cx="5031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dirty="0"/>
                  <a:t>ε</a:t>
                </a:r>
                <a:endParaRPr lang="en-US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4069491" y="5920643"/>
                <a:ext cx="7214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q</a:t>
                </a:r>
                <a:r>
                  <a:rPr lang="en-US" baseline="-25000" dirty="0"/>
                  <a:t>1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945549" y="2620754"/>
                <a:ext cx="9696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AC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807939" y="2122426"/>
                <a:ext cx="18572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AR=MR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5744073" y="3536473"/>
                <a:ext cx="8506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MC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6277880" y="6055268"/>
                <a:ext cx="5031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Q</a:t>
                </a:r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457201" y="2151142"/>
              <a:ext cx="3365225" cy="3720071"/>
            </a:xfrm>
            <a:prstGeom prst="line">
              <a:avLst/>
            </a:prstGeom>
            <a:ln w="63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3822426" y="5501881"/>
              <a:ext cx="5414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MR</a:t>
              </a: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964537" y="3099161"/>
            <a:ext cx="3939574" cy="14773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Η ποσότητα παραγωγής που μεγιστοποιεί τα κέρδη του μονοπωλίου καθορίζεται από την τομή </a:t>
            </a:r>
            <a:r>
              <a:rPr lang="en-US" dirty="0"/>
              <a:t>MR </a:t>
            </a:r>
            <a:r>
              <a:rPr lang="el-GR" dirty="0"/>
              <a:t>και </a:t>
            </a:r>
            <a:r>
              <a:rPr lang="en-US" dirty="0" err="1"/>
              <a:t>MC.</a:t>
            </a:r>
            <a:endParaRPr lang="en-US" dirty="0"/>
          </a:p>
          <a:p>
            <a:r>
              <a:rPr lang="el-GR" dirty="0"/>
              <a:t>Κατά μονάδα κέρδος=</a:t>
            </a:r>
            <a:r>
              <a:rPr lang="el-GR" dirty="0" err="1"/>
              <a:t>βγ</a:t>
            </a:r>
            <a:endParaRPr lang="el-GR" dirty="0"/>
          </a:p>
          <a:p>
            <a:r>
              <a:rPr lang="el-GR" dirty="0"/>
              <a:t>Συνολικό κέρδος μονοπωλίου=</a:t>
            </a:r>
            <a:r>
              <a:rPr lang="el-GR" dirty="0" err="1"/>
              <a:t>αβγ</a:t>
            </a:r>
            <a:r>
              <a:rPr lang="en-US" dirty="0"/>
              <a:t>P</a:t>
            </a:r>
            <a:r>
              <a:rPr lang="en-US" baseline="-25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56135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Μεταφορά του πλεονάσματος καταναλωτή στον παραγωγό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457201" y="1803515"/>
            <a:ext cx="4129995" cy="4115527"/>
            <a:chOff x="1091571" y="2029293"/>
            <a:chExt cx="6488350" cy="4115527"/>
          </a:xfrm>
        </p:grpSpPr>
        <p:sp>
          <p:nvSpPr>
            <p:cNvPr id="33" name="Line 2060"/>
            <p:cNvSpPr>
              <a:spLocks noChangeShapeType="1"/>
            </p:cNvSpPr>
            <p:nvPr/>
          </p:nvSpPr>
          <p:spPr bwMode="auto">
            <a:xfrm>
              <a:off x="1091571" y="2029293"/>
              <a:ext cx="0" cy="40759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n w="9525" cmpd="sng">
                  <a:solidFill>
                    <a:schemeClr val="tx1"/>
                  </a:solidFill>
                </a:ln>
                <a:latin typeface="Arial"/>
                <a:cs typeface="Arial"/>
              </a:endParaRPr>
            </a:p>
          </p:txBody>
        </p:sp>
        <p:sp>
          <p:nvSpPr>
            <p:cNvPr id="34" name="Line 2061"/>
            <p:cNvSpPr>
              <a:spLocks noChangeShapeType="1"/>
            </p:cNvSpPr>
            <p:nvPr/>
          </p:nvSpPr>
          <p:spPr bwMode="auto">
            <a:xfrm>
              <a:off x="1091571" y="6124062"/>
              <a:ext cx="6488350" cy="207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n w="9525" cmpd="sng">
                  <a:solidFill>
                    <a:schemeClr val="tx1"/>
                  </a:solidFill>
                </a:ln>
                <a:latin typeface="Arial"/>
                <a:cs typeface="Arial"/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457201" y="3386666"/>
            <a:ext cx="105268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7201" y="4176889"/>
            <a:ext cx="1786466" cy="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1500907" y="3361565"/>
            <a:ext cx="8982" cy="249278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3078" y="3985357"/>
            <a:ext cx="481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</a:t>
            </a:r>
            <a:r>
              <a:rPr lang="en-US" baseline="-25000" dirty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14051" y="5921634"/>
            <a:ext cx="459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</a:t>
            </a:r>
            <a:r>
              <a:rPr lang="en-US" baseline="-25000" dirty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71657" y="4199582"/>
            <a:ext cx="617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645184" y="3017334"/>
            <a:ext cx="541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</a:t>
            </a:r>
            <a:r>
              <a:rPr lang="en-US" baseline="-25000" dirty="0"/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62207" y="6055268"/>
            <a:ext cx="32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457201" y="2151142"/>
            <a:ext cx="3365225" cy="3720071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22426" y="5501881"/>
            <a:ext cx="541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MR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2243667" y="4176889"/>
            <a:ext cx="0" cy="1694324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3078" y="3176899"/>
            <a:ext cx="481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</a:t>
            </a:r>
            <a:r>
              <a:rPr lang="en-US" baseline="-25000" dirty="0"/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280273" y="5921634"/>
            <a:ext cx="459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</a:t>
            </a:r>
            <a:r>
              <a:rPr lang="en-US" baseline="-25000" dirty="0"/>
              <a:t>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339052" y="3807557"/>
            <a:ext cx="541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</a:t>
            </a:r>
            <a:r>
              <a:rPr lang="en-US" baseline="-25000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822426" y="1759841"/>
            <a:ext cx="4489018" cy="2308324"/>
          </a:xfrm>
          <a:prstGeom prst="rect">
            <a:avLst/>
          </a:prstGeom>
          <a:solidFill>
            <a:srgbClr val="CCC1DA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/>
              <a:t>Κάποιοι καταναλωτές είναι πρόθυμοι να πληρώσουν μεγαλύτερη τιμή από </a:t>
            </a:r>
            <a:r>
              <a:rPr lang="en-US" dirty="0"/>
              <a:t>P</a:t>
            </a:r>
            <a:r>
              <a:rPr lang="en-US" baseline="-25000" dirty="0"/>
              <a:t>1 </a:t>
            </a:r>
            <a:r>
              <a:rPr lang="en-US" dirty="0"/>
              <a:t>(PD</a:t>
            </a:r>
            <a:r>
              <a:rPr lang="en-US" baseline="-25000" dirty="0"/>
              <a:t>1</a:t>
            </a:r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  <a:p>
            <a:pPr marL="285750" indent="-285750">
              <a:buFont typeface="Arial"/>
              <a:buChar char="•"/>
            </a:pPr>
            <a:r>
              <a:rPr lang="el-GR" dirty="0"/>
              <a:t>Ο παραγωγός μπορεί να αναγνωρίσει την ομάδα αυτή και μέρος του πλεονάσματος του αρχικού προϋπολογισμού να μεταφερθεί σε αυτόν (</a:t>
            </a:r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D</a:t>
            </a:r>
            <a:r>
              <a:rPr lang="en-US" baseline="-25000" dirty="0"/>
              <a:t>2</a:t>
            </a:r>
            <a:r>
              <a:rPr lang="en-US" dirty="0"/>
              <a:t>X)</a:t>
            </a:r>
          </a:p>
          <a:p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4110" y="1966476"/>
            <a:ext cx="55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491091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err="1"/>
              <a:t>Αριστικοποίηση</a:t>
            </a:r>
            <a:r>
              <a:rPr lang="el-GR" sz="3200" dirty="0"/>
              <a:t> κοινωνικού πλεονάσματος</a:t>
            </a:r>
            <a:br>
              <a:rPr lang="el-GR" sz="3200" dirty="0"/>
            </a:br>
            <a:r>
              <a:rPr lang="el-GR" sz="2400" dirty="0"/>
              <a:t>Τιμολόγηση με βάση το οριακό κόστος</a:t>
            </a:r>
            <a:endParaRPr lang="en-US" sz="24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-56442" y="1763924"/>
            <a:ext cx="5344581" cy="4484859"/>
            <a:chOff x="-56442" y="1763924"/>
            <a:chExt cx="5344581" cy="4484859"/>
          </a:xfrm>
        </p:grpSpPr>
        <p:grpSp>
          <p:nvGrpSpPr>
            <p:cNvPr id="4" name="Group 3"/>
            <p:cNvGrpSpPr/>
            <p:nvPr/>
          </p:nvGrpSpPr>
          <p:grpSpPr>
            <a:xfrm>
              <a:off x="457201" y="1763924"/>
              <a:ext cx="4679243" cy="4115527"/>
              <a:chOff x="1091571" y="2029293"/>
              <a:chExt cx="6488350" cy="4115527"/>
            </a:xfrm>
          </p:grpSpPr>
          <p:sp>
            <p:nvSpPr>
              <p:cNvPr id="5" name="Line 2060"/>
              <p:cNvSpPr>
                <a:spLocks noChangeShapeType="1"/>
              </p:cNvSpPr>
              <p:nvPr/>
            </p:nvSpPr>
            <p:spPr bwMode="auto">
              <a:xfrm>
                <a:off x="1091571" y="2029293"/>
                <a:ext cx="0" cy="40759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n w="9525" cmpd="sng">
                    <a:solidFill>
                      <a:schemeClr val="tx1"/>
                    </a:solidFill>
                  </a:ln>
                  <a:latin typeface="Arial"/>
                  <a:cs typeface="Arial"/>
                </a:endParaRPr>
              </a:p>
            </p:txBody>
          </p:sp>
          <p:sp>
            <p:nvSpPr>
              <p:cNvPr id="6" name="Line 2061"/>
              <p:cNvSpPr>
                <a:spLocks noChangeShapeType="1"/>
              </p:cNvSpPr>
              <p:nvPr/>
            </p:nvSpPr>
            <p:spPr bwMode="auto">
              <a:xfrm>
                <a:off x="1091571" y="6124062"/>
                <a:ext cx="6488350" cy="2075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n w="9525" cmpd="sng">
                    <a:solidFill>
                      <a:schemeClr val="tx1"/>
                    </a:solidFill>
                  </a:ln>
                  <a:latin typeface="Arial"/>
                  <a:cs typeface="Arial"/>
                </a:endParaRPr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>
              <a:off x="457201" y="2455333"/>
              <a:ext cx="2689577" cy="299155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57200" y="2455333"/>
              <a:ext cx="4129996" cy="23283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57200" y="3457222"/>
              <a:ext cx="1730022" cy="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187222" y="3457222"/>
              <a:ext cx="0" cy="2422229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57201" y="4332111"/>
              <a:ext cx="4368799" cy="705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57201" y="2100112"/>
              <a:ext cx="409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08112" y="4840111"/>
              <a:ext cx="5221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MR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63861" y="4783667"/>
              <a:ext cx="9242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D=AR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52057" y="3962779"/>
              <a:ext cx="6702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MC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-56442" y="4200227"/>
              <a:ext cx="6349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P</a:t>
              </a:r>
              <a:r>
                <a:rPr lang="en-US" baseline="-25000" dirty="0" err="1"/>
                <a:t>MC</a:t>
              </a:r>
              <a:endParaRPr lang="en-US" baseline="-25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" y="3272556"/>
              <a:ext cx="5785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</a:t>
              </a:r>
              <a:r>
                <a:rPr lang="en-US" baseline="-25000" dirty="0"/>
                <a:t>M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38023" y="3087890"/>
              <a:ext cx="409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28612" y="4033335"/>
              <a:ext cx="409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33801" y="3962779"/>
              <a:ext cx="409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776133" y="5879451"/>
              <a:ext cx="5877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Q</a:t>
              </a:r>
              <a:r>
                <a:rPr lang="en-US" baseline="-25000" dirty="0" err="1"/>
                <a:t>MC</a:t>
              </a:r>
              <a:endParaRPr lang="en-US" baseline="-25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033411" y="5879451"/>
              <a:ext cx="6138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Q</a:t>
              </a:r>
              <a:r>
                <a:rPr lang="en-US" baseline="-25000" dirty="0"/>
                <a:t>M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556000" y="1524000"/>
            <a:ext cx="469900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Η κοινωνική ευημερία μεγιστοποιείται όταν η τιμή εξισώνεται με το οριακό κόστος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480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Ιδιωτικό </a:t>
            </a:r>
            <a:r>
              <a:rPr lang="en-US" sz="3600" dirty="0"/>
              <a:t>vs</a:t>
            </a:r>
            <a:r>
              <a:rPr lang="el-GR" sz="3600" dirty="0"/>
              <a:t> Κοινωνικό οριακό κόστος</a:t>
            </a:r>
            <a:endParaRPr 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4069996" y="5898587"/>
            <a:ext cx="587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</a:t>
            </a:r>
            <a:r>
              <a:rPr lang="en-US" baseline="-25000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07267" y="5879451"/>
            <a:ext cx="613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</a:t>
            </a:r>
            <a:r>
              <a:rPr lang="en-US" baseline="-25000" dirty="0"/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7201" y="5888297"/>
            <a:ext cx="2477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/>
              <a:t>Όγκος κυκλοφορίας</a:t>
            </a:r>
            <a:endParaRPr lang="en-US" sz="14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-25400" y="1763924"/>
            <a:ext cx="7142692" cy="4115527"/>
            <a:chOff x="-25400" y="1763924"/>
            <a:chExt cx="7142692" cy="4115527"/>
          </a:xfrm>
        </p:grpSpPr>
        <p:grpSp>
          <p:nvGrpSpPr>
            <p:cNvPr id="5" name="Group 4"/>
            <p:cNvGrpSpPr/>
            <p:nvPr/>
          </p:nvGrpSpPr>
          <p:grpSpPr>
            <a:xfrm>
              <a:off x="457201" y="1763924"/>
              <a:ext cx="4679243" cy="4115527"/>
              <a:chOff x="1091571" y="2029293"/>
              <a:chExt cx="6488350" cy="4115527"/>
            </a:xfrm>
          </p:grpSpPr>
          <p:sp>
            <p:nvSpPr>
              <p:cNvPr id="22" name="Line 2060"/>
              <p:cNvSpPr>
                <a:spLocks noChangeShapeType="1"/>
              </p:cNvSpPr>
              <p:nvPr/>
            </p:nvSpPr>
            <p:spPr bwMode="auto">
              <a:xfrm>
                <a:off x="1091571" y="2029293"/>
                <a:ext cx="0" cy="40759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n w="9525" cmpd="sng">
                    <a:solidFill>
                      <a:schemeClr val="tx1"/>
                    </a:solidFill>
                  </a:ln>
                  <a:latin typeface="Arial"/>
                  <a:cs typeface="Arial"/>
                </a:endParaRPr>
              </a:p>
            </p:txBody>
          </p:sp>
          <p:sp>
            <p:nvSpPr>
              <p:cNvPr id="23" name="Line 2061"/>
              <p:cNvSpPr>
                <a:spLocks noChangeShapeType="1"/>
              </p:cNvSpPr>
              <p:nvPr/>
            </p:nvSpPr>
            <p:spPr bwMode="auto">
              <a:xfrm>
                <a:off x="1091571" y="6124062"/>
                <a:ext cx="6488350" cy="2075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n w="9525" cmpd="sng">
                    <a:solidFill>
                      <a:schemeClr val="tx1"/>
                    </a:solidFill>
                  </a:ln>
                  <a:latin typeface="Arial"/>
                  <a:cs typeface="Arial"/>
                </a:endParaRPr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>
              <a:off x="1255889" y="2765778"/>
              <a:ext cx="3683000" cy="207433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1737077" y="3648792"/>
              <a:ext cx="4796367" cy="1504207"/>
            </a:xfrm>
            <a:prstGeom prst="line">
              <a:avLst/>
            </a:prstGeom>
            <a:ln w="3175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57200" y="3457222"/>
              <a:ext cx="3906661" cy="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363861" y="3457222"/>
              <a:ext cx="0" cy="2382638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191934" y="3648792"/>
              <a:ext cx="409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08112" y="4840111"/>
              <a:ext cx="5221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MR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363861" y="4783667"/>
              <a:ext cx="9242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49596" y="3111226"/>
              <a:ext cx="11676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MPC</a:t>
              </a:r>
              <a:r>
                <a:rPr lang="en-US" dirty="0"/>
                <a:t>=</a:t>
              </a:r>
              <a:r>
                <a:rPr lang="en-US" dirty="0" err="1"/>
                <a:t>ASC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46" y="3778113"/>
              <a:ext cx="5729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646" y="3100779"/>
              <a:ext cx="5785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63861" y="4200227"/>
              <a:ext cx="409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55434" y="3989901"/>
              <a:ext cx="409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307646" y="4414335"/>
              <a:ext cx="409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457199" y="3962779"/>
              <a:ext cx="2894190" cy="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351389" y="4018124"/>
              <a:ext cx="0" cy="1861327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57201" y="4326846"/>
              <a:ext cx="3906659" cy="5265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02355" y="4569559"/>
              <a:ext cx="2894190" cy="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-25400" y="4413112"/>
              <a:ext cx="5785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-25400" y="4120444"/>
              <a:ext cx="5785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</a:t>
              </a:r>
              <a:r>
                <a:rPr lang="en-US" baseline="-25000" dirty="0"/>
                <a:t>1</a:t>
              </a:r>
            </a:p>
          </p:txBody>
        </p:sp>
        <p:cxnSp>
          <p:nvCxnSpPr>
            <p:cNvPr id="46" name="Straight Connector 45"/>
            <p:cNvCxnSpPr/>
            <p:nvPr/>
          </p:nvCxnSpPr>
          <p:spPr>
            <a:xfrm flipV="1">
              <a:off x="1318684" y="2765778"/>
              <a:ext cx="4297538" cy="2397668"/>
            </a:xfrm>
            <a:prstGeom prst="line">
              <a:avLst/>
            </a:prstGeom>
            <a:ln w="3175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4958292" y="2396446"/>
              <a:ext cx="11676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MSC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 rot="16200000">
              <a:off x="-513532" y="2389920"/>
              <a:ext cx="1551843" cy="3077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l-GR" sz="1400" dirty="0"/>
                <a:t>Κόστος χρήσης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32545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2122</TotalTime>
  <Words>315</Words>
  <Application>Microsoft Macintosh PowerPoint</Application>
  <PresentationFormat>On-screen Show (4:3)</PresentationFormat>
  <Paragraphs>119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ΟΙΚΟΝΟΜΙΚΗ των ΜΕΤΑΦΟΡΩΝ Διάλεξη No 9</vt:lpstr>
      <vt:lpstr>Τιμολόγηση μεταφορικών υπηρεσιών</vt:lpstr>
      <vt:lpstr>PowerPoint Presentation</vt:lpstr>
      <vt:lpstr>Μεγιστοποίηση κέρδους</vt:lpstr>
      <vt:lpstr>Μεγιστοποίηση του κέρδους</vt:lpstr>
      <vt:lpstr>Ισορροπία της επιχείρησης στο μονοπώλιο</vt:lpstr>
      <vt:lpstr>Μεταφορά του πλεονάσματος καταναλωτή στον παραγωγό</vt:lpstr>
      <vt:lpstr>Αριστικοποίηση κοινωνικού πλεονάσματος Τιμολόγηση με βάση το οριακό κόστος</vt:lpstr>
      <vt:lpstr>Ιδιωτικό vs Κοινωνικό οριακό κόστος</vt:lpstr>
      <vt:lpstr>Απώλειες από την τιμολόγηση με βάση το κοινωνικό οριακό κόστος</vt:lpstr>
      <vt:lpstr>Απώλειες από την τιμολόγηση με βάση το κοινωνικό οριακό κόστος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ΟΙΚΟΝΟΜΙΚΗ των ΜΕΤΑΦΟΡΩΝ Εισαγωγική Διάλεξη</dc:title>
  <dc:creator>Thanos  Pallis</dc:creator>
  <cp:lastModifiedBy>Microsoft Office User</cp:lastModifiedBy>
  <cp:revision>176</cp:revision>
  <dcterms:created xsi:type="dcterms:W3CDTF">2012-11-21T22:53:34Z</dcterms:created>
  <dcterms:modified xsi:type="dcterms:W3CDTF">2018-10-02T13:20:59Z</dcterms:modified>
</cp:coreProperties>
</file>