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8" r:id="rId3"/>
    <p:sldId id="279" r:id="rId4"/>
    <p:sldId id="280" r:id="rId5"/>
    <p:sldId id="264" r:id="rId6"/>
    <p:sldId id="271" r:id="rId7"/>
    <p:sldId id="272" r:id="rId8"/>
    <p:sldId id="273" r:id="rId9"/>
    <p:sldId id="274" r:id="rId10"/>
    <p:sldId id="265" r:id="rId11"/>
    <p:sldId id="266" r:id="rId12"/>
    <p:sldId id="276" r:id="rId13"/>
    <p:sldId id="275" r:id="rId14"/>
    <p:sldId id="267" r:id="rId15"/>
    <p:sldId id="268" r:id="rId16"/>
    <p:sldId id="277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16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3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5F15-9BBC-9A4E-948D-3EBC388C4576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7791-4297-0D42-A94D-B0B752BF4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5144-1CF7-4FC0-9D70-F1C6D0CB0B6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7791-4297-0D42-A94D-B0B752BF4C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8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1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>
                <a:solidFill>
                  <a:srgbClr val="000090"/>
                </a:solidFill>
              </a:rPr>
              <a:t>No 8</a:t>
            </a:r>
            <a:endParaRPr lang="en-US" b="1" dirty="0">
              <a:solidFill>
                <a:srgbClr val="000090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7F154AFC-4E6F-DE4C-989C-10D504328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40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Επιβολή φόρου ρύπανσης</a:t>
            </a:r>
            <a:endParaRPr lang="en-US" sz="4000" b="1" dirty="0"/>
          </a:p>
        </p:txBody>
      </p:sp>
      <p:cxnSp>
        <p:nvCxnSpPr>
          <p:cNvPr id="8" name="Straight Connector 7"/>
          <p:cNvCxnSpPr>
            <a:endCxn id="27" idx="0"/>
          </p:cNvCxnSpPr>
          <p:nvPr/>
        </p:nvCxnSpPr>
        <p:spPr>
          <a:xfrm>
            <a:off x="1424817" y="2023807"/>
            <a:ext cx="3751641" cy="4000500"/>
          </a:xfrm>
          <a:prstGeom prst="line">
            <a:avLst/>
          </a:prstGeom>
          <a:ln w="28575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7" idx="0"/>
          </p:cNvCxnSpPr>
          <p:nvPr/>
        </p:nvCxnSpPr>
        <p:spPr>
          <a:xfrm>
            <a:off x="5135634" y="2870200"/>
            <a:ext cx="40824" cy="3154107"/>
          </a:xfrm>
          <a:prstGeom prst="line">
            <a:avLst/>
          </a:prstGeom>
          <a:ln w="3175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4917" y="4290757"/>
            <a:ext cx="0" cy="1682750"/>
          </a:xfrm>
          <a:prstGeom prst="line">
            <a:avLst/>
          </a:prstGeom>
          <a:ln w="3175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39316" y="6045682"/>
            <a:ext cx="48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Q</a:t>
            </a:r>
            <a:r>
              <a:rPr lang="en-US" sz="2000" b="1" baseline="-25000" dirty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993320">
            <a:off x="1682035" y="2255553"/>
            <a:ext cx="1070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MNPB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31117" y="1857218"/>
            <a:ext cx="35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42716" y="6024307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90"/>
                </a:solidFill>
              </a:rPr>
              <a:t>Q</a:t>
            </a:r>
            <a:r>
              <a:rPr lang="en-US" sz="2000" b="1" baseline="-25000" dirty="0">
                <a:solidFill>
                  <a:srgbClr val="000090"/>
                </a:solidFill>
              </a:rPr>
              <a:t>1</a:t>
            </a:r>
            <a:endParaRPr lang="en-US" sz="2000" b="1" dirty="0">
              <a:solidFill>
                <a:srgbClr val="00009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271572" y="2416112"/>
            <a:ext cx="218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Κόστος, οφέλη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75917" y="6339029"/>
            <a:ext cx="229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Κυκλοφορία</a:t>
            </a:r>
            <a:endParaRPr lang="en-US" sz="2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359905" y="1956381"/>
            <a:ext cx="4899782" cy="4090889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8974" y="2455607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61175" y="3757002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19233" y="3910890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24818" y="4018612"/>
            <a:ext cx="2527299" cy="2420288"/>
            <a:chOff x="1424818" y="4018612"/>
            <a:chExt cx="2527299" cy="2420288"/>
          </a:xfrm>
        </p:grpSpPr>
        <p:grpSp>
          <p:nvGrpSpPr>
            <p:cNvPr id="12" name="Group 11"/>
            <p:cNvGrpSpPr/>
            <p:nvPr/>
          </p:nvGrpSpPr>
          <p:grpSpPr>
            <a:xfrm>
              <a:off x="1424818" y="4064779"/>
              <a:ext cx="2527299" cy="2374121"/>
              <a:chOff x="1424818" y="4064779"/>
              <a:chExt cx="2527299" cy="2374121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425700" y="5150984"/>
                <a:ext cx="0" cy="846080"/>
              </a:xfrm>
              <a:prstGeom prst="line">
                <a:avLst/>
              </a:prstGeom>
              <a:ln w="3175" cmpd="sng"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424818" y="4064779"/>
                <a:ext cx="2527299" cy="2374121"/>
              </a:xfrm>
              <a:prstGeom prst="line">
                <a:avLst/>
              </a:prstGeom>
              <a:ln w="12700" cmpd="sng"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212108" y="6020082"/>
                <a:ext cx="6101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Q</a:t>
                </a:r>
                <a:r>
                  <a:rPr lang="en-US" sz="2000" b="1" baseline="-25000" dirty="0"/>
                  <a:t>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12109" y="4535430"/>
                <a:ext cx="4674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B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2567624">
              <a:off x="1428141" y="4018612"/>
              <a:ext cx="1070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MNPB</a:t>
              </a:r>
              <a:r>
                <a:rPr lang="en-US" sz="2000" b="1" dirty="0"/>
                <a:t>-t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101959" y="2099345"/>
            <a:ext cx="925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MEC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575152" y="5150984"/>
            <a:ext cx="30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383540" y="1524000"/>
            <a:ext cx="1" cy="4521682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385127" y="6045682"/>
            <a:ext cx="4414540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9667" y="2851127"/>
            <a:ext cx="281416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/>
              <a:t>Αρχές</a:t>
            </a:r>
            <a:r>
              <a:rPr lang="el-GR" dirty="0"/>
              <a:t>:</a:t>
            </a:r>
          </a:p>
          <a:p>
            <a:r>
              <a:rPr lang="en-US" b="1" dirty="0" err="1"/>
              <a:t>CDQoA</a:t>
            </a:r>
            <a:r>
              <a:rPr lang="en-US" dirty="0"/>
              <a:t>=</a:t>
            </a:r>
            <a:r>
              <a:rPr lang="el-GR" dirty="0"/>
              <a:t>δημόσια έσοδα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80728" y="3741613"/>
            <a:ext cx="346327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b="1" dirty="0"/>
              <a:t>Αερογραμμές</a:t>
            </a:r>
            <a:r>
              <a:rPr lang="el-GR" dirty="0"/>
              <a:t>: </a:t>
            </a:r>
          </a:p>
          <a:p>
            <a:r>
              <a:rPr lang="el-GR" dirty="0"/>
              <a:t>Ζημιά: </a:t>
            </a:r>
            <a:r>
              <a:rPr lang="en-US" b="1" dirty="0"/>
              <a:t>Q</a:t>
            </a:r>
            <a:r>
              <a:rPr lang="en-US" sz="1600" b="1" dirty="0"/>
              <a:t>0</a:t>
            </a:r>
            <a:r>
              <a:rPr lang="en-US" b="1" dirty="0"/>
              <a:t>AQ</a:t>
            </a:r>
            <a:r>
              <a:rPr lang="en-US" sz="1600" b="1" dirty="0"/>
              <a:t>1</a:t>
            </a:r>
            <a:endParaRPr lang="el-GR" sz="1600" b="1" dirty="0"/>
          </a:p>
          <a:p>
            <a:r>
              <a:rPr lang="el-GR" dirty="0"/>
              <a:t>Φόρος + Μείωση κίνησης</a:t>
            </a:r>
            <a:r>
              <a:rPr lang="en-US" dirty="0"/>
              <a:t> Q</a:t>
            </a:r>
            <a:r>
              <a:rPr lang="en-US" baseline="-25000" dirty="0"/>
              <a:t>1</a:t>
            </a:r>
            <a:r>
              <a:rPr lang="en-US" dirty="0"/>
              <a:t>Q</a:t>
            </a:r>
            <a:r>
              <a:rPr lang="en-US" sz="1600" dirty="0"/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80728" y="4935540"/>
            <a:ext cx="346327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b="1" dirty="0" err="1"/>
              <a:t>Κατοικοι</a:t>
            </a:r>
            <a:r>
              <a:rPr lang="el-GR" dirty="0"/>
              <a:t>: Μείωση κίνησης</a:t>
            </a:r>
          </a:p>
          <a:p>
            <a:r>
              <a:rPr lang="el-GR" dirty="0" err="1"/>
              <a:t>Οφελος</a:t>
            </a:r>
            <a:r>
              <a:rPr lang="el-GR" dirty="0"/>
              <a:t>: </a:t>
            </a:r>
            <a:r>
              <a:rPr lang="en-US" b="1" dirty="0"/>
              <a:t>Q</a:t>
            </a:r>
            <a:r>
              <a:rPr lang="el-GR" sz="1600" b="1" dirty="0"/>
              <a:t>1</a:t>
            </a:r>
            <a:r>
              <a:rPr lang="el-GR" sz="1600" b="1" baseline="1000" dirty="0"/>
              <a:t>Ε</a:t>
            </a:r>
            <a:r>
              <a:rPr lang="en-US" b="1" baseline="1000" dirty="0"/>
              <a:t>A</a:t>
            </a:r>
            <a:r>
              <a:rPr lang="en-US" b="1" dirty="0"/>
              <a:t>Q</a:t>
            </a:r>
            <a:r>
              <a:rPr lang="el-GR" sz="1600" b="1" dirty="0"/>
              <a:t>0</a:t>
            </a:r>
          </a:p>
          <a:p>
            <a:r>
              <a:rPr lang="el-GR" dirty="0"/>
              <a:t>Ηχορύπανση: 0</a:t>
            </a:r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l-GR" dirty="0"/>
              <a:t>Α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133015" y="602008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Επιβολή φόρου ρύπανσης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b="1" dirty="0"/>
              <a:t>Ανάγκη αξιόπιστης μέτρησης του ΜΕ</a:t>
            </a:r>
            <a:r>
              <a:rPr lang="en-US" sz="2800" b="1" dirty="0"/>
              <a:t>C (Marginal Environmental Cost)</a:t>
            </a:r>
            <a:r>
              <a:rPr lang="el-GR" sz="2800" b="1" dirty="0"/>
              <a:t> </a:t>
            </a:r>
            <a:r>
              <a:rPr lang="el-GR" sz="2400" dirty="0">
                <a:solidFill>
                  <a:srgbClr val="000090"/>
                </a:solidFill>
              </a:rPr>
              <a:t>()</a:t>
            </a:r>
            <a:endParaRPr lang="en-US" sz="2800" dirty="0">
              <a:solidFill>
                <a:srgbClr val="000090"/>
              </a:solidFill>
            </a:endParaRPr>
          </a:p>
          <a:p>
            <a:pPr lvl="1"/>
            <a:r>
              <a:rPr lang="el-GR" sz="2400" dirty="0"/>
              <a:t>Δύσκολη μέτρηση</a:t>
            </a:r>
          </a:p>
          <a:p>
            <a:pPr lvl="1"/>
            <a:r>
              <a:rPr lang="el-GR" sz="2400" dirty="0"/>
              <a:t>Χρηματική αξία διαφέρει</a:t>
            </a:r>
          </a:p>
          <a:p>
            <a:pPr lvl="1"/>
            <a:r>
              <a:rPr lang="el-GR" sz="2400" dirty="0"/>
              <a:t>Ασυμμετρία πληροφόρησης</a:t>
            </a:r>
          </a:p>
          <a:p>
            <a:r>
              <a:rPr lang="el-GR" sz="2800" b="1" dirty="0"/>
              <a:t>Εισόδημα δεν αποδίδεται άμεσα σε όσους έχουν υποστεί το πρόβλημα ρύπανσης</a:t>
            </a:r>
          </a:p>
          <a:p>
            <a:pPr lvl="1"/>
            <a:r>
              <a:rPr lang="el-GR" sz="2400" dirty="0"/>
              <a:t>Δεν ικανοποιούνται τα κριτήρια </a:t>
            </a:r>
            <a:r>
              <a:rPr lang="en-US" sz="2400" dirty="0" err="1"/>
              <a:t>Paretto</a:t>
            </a:r>
            <a:endParaRPr lang="el-GR" sz="2400" dirty="0"/>
          </a:p>
          <a:p>
            <a:r>
              <a:rPr lang="el-GR" sz="2800" b="1" dirty="0"/>
              <a:t>Ανισοκατανομή εισοδήματος</a:t>
            </a:r>
          </a:p>
          <a:p>
            <a:r>
              <a:rPr lang="el-GR" sz="2800" b="1" dirty="0"/>
              <a:t>Ευρύτατη χρήση </a:t>
            </a:r>
            <a:r>
              <a:rPr lang="el-GR" sz="2800" dirty="0"/>
              <a:t>(π.χ. Διαφορά φόρων καυσίμων)</a:t>
            </a:r>
            <a:endParaRPr lang="en-US" sz="2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-10357674" y="5466644"/>
            <a:ext cx="5961369" cy="5313792"/>
            <a:chOff x="282104" y="1466262"/>
            <a:chExt cx="5961369" cy="531379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334" y="1466262"/>
              <a:ext cx="4876800" cy="4716703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 rot="16200000">
              <a:off x="-7350" y="2185803"/>
              <a:ext cx="1023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Τιμή</a:t>
              </a:r>
              <a:endParaRPr lang="en-US" sz="1400" dirty="0"/>
            </a:p>
          </p:txBody>
        </p:sp>
        <p:sp>
          <p:nvSpPr>
            <p:cNvPr id="37" name="Freeform 36"/>
            <p:cNvSpPr/>
            <p:nvPr/>
          </p:nvSpPr>
          <p:spPr>
            <a:xfrm rot="3618704">
              <a:off x="2607300" y="1451015"/>
              <a:ext cx="862979" cy="407034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5288" y="6256834"/>
              <a:ext cx="322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Ποσότητα μεταφορικού έργου (κυκλοφορία)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86863" y="1949467"/>
              <a:ext cx="54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MSC</a:t>
              </a:r>
              <a:endParaRPr lang="en-US" sz="1400" dirty="0"/>
            </a:p>
          </p:txBody>
        </p:sp>
        <p:sp>
          <p:nvSpPr>
            <p:cNvPr id="11" name="Freeform 10"/>
            <p:cNvSpPr/>
            <p:nvPr/>
          </p:nvSpPr>
          <p:spPr>
            <a:xfrm rot="3611805">
              <a:off x="2978039" y="2248033"/>
              <a:ext cx="784784" cy="407034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924300" y="4406900"/>
              <a:ext cx="0" cy="167149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365589" y="2624753"/>
              <a:ext cx="470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20338" y="2777838"/>
              <a:ext cx="594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MPC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104" y="3809385"/>
              <a:ext cx="422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baseline="-25000" dirty="0"/>
                <a:t>1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964934" y="3963274"/>
              <a:ext cx="0" cy="210242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5479" y="4251522"/>
              <a:ext cx="343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84500" y="4099123"/>
              <a:ext cx="470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I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67070" y="3509109"/>
              <a:ext cx="422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Ε</a:t>
              </a:r>
              <a:endParaRPr lang="en-US" sz="1400" baseline="-250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844626" y="3975974"/>
              <a:ext cx="2139874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44626" y="4406900"/>
              <a:ext cx="3079674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57059" y="2851612"/>
              <a:ext cx="4759541" cy="25966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773031" y="5124361"/>
              <a:ext cx="470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67813" y="6029076"/>
              <a:ext cx="496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52579" y="6029076"/>
              <a:ext cx="343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851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223" y="274638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dirty="0"/>
              <a:t>Η επιβολή του φόρου αποσυμφόρησης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99815" y="1736958"/>
            <a:ext cx="58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dirty="0"/>
              <a:t>Τιμή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07823" y="5960593"/>
            <a:ext cx="1846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Μεταφορικό έργο</a:t>
            </a:r>
            <a:endParaRPr lang="en-US" sz="1600" dirty="0"/>
          </a:p>
        </p:txBody>
      </p:sp>
      <p:sp>
        <p:nvSpPr>
          <p:cNvPr id="9" name="Freeform 8"/>
          <p:cNvSpPr/>
          <p:nvPr/>
        </p:nvSpPr>
        <p:spPr>
          <a:xfrm rot="3611805">
            <a:off x="3110379" y="1539284"/>
            <a:ext cx="784784" cy="5025184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43849" y="4117467"/>
            <a:ext cx="0" cy="192995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892455" y="4101413"/>
            <a:ext cx="3251394" cy="1605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1771" y="1734699"/>
            <a:ext cx="47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3849" y="6043290"/>
            <a:ext cx="34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57480" y="3118450"/>
            <a:ext cx="2434896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MPC</a:t>
            </a:r>
            <a:r>
              <a:rPr lang="en-US" sz="1400" dirty="0"/>
              <a:t> = Marginal Private Costs</a:t>
            </a:r>
            <a:endParaRPr lang="en-US" sz="14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24002" y="4002170"/>
            <a:ext cx="47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</a:t>
            </a:r>
            <a:endParaRPr lang="en-US" baseline="-25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24002" y="1291843"/>
            <a:ext cx="5502494" cy="5124909"/>
            <a:chOff x="524002" y="1291843"/>
            <a:chExt cx="5502494" cy="5124909"/>
          </a:xfrm>
        </p:grpSpPr>
        <p:sp>
          <p:nvSpPr>
            <p:cNvPr id="12" name="TextBox 11"/>
            <p:cNvSpPr txBox="1"/>
            <p:nvPr/>
          </p:nvSpPr>
          <p:spPr>
            <a:xfrm>
              <a:off x="2512590" y="1291843"/>
              <a:ext cx="2671402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MSC</a:t>
              </a:r>
              <a:r>
                <a:rPr lang="el-GR" sz="1400" dirty="0"/>
                <a:t> = </a:t>
              </a:r>
              <a:r>
                <a:rPr lang="en-US" sz="1400" dirty="0"/>
                <a:t>Marginal Social Costs</a:t>
              </a:r>
              <a:endParaRPr lang="en-US" sz="1400" baseline="-250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24002" y="2469297"/>
              <a:ext cx="5502494" cy="3947455"/>
              <a:chOff x="524002" y="2469297"/>
              <a:chExt cx="5502494" cy="394745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3502770" y="3247320"/>
                <a:ext cx="11135" cy="2781756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 flipH="1">
                <a:off x="3513905" y="3766747"/>
                <a:ext cx="225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I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91655" y="2932530"/>
                <a:ext cx="422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Ε</a:t>
                </a:r>
                <a:endParaRPr lang="en-US" baseline="-25000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H="1">
                <a:off x="892455" y="3297442"/>
                <a:ext cx="262145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217798" y="6047420"/>
                <a:ext cx="496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Q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4002" y="3078043"/>
                <a:ext cx="470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T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3611805">
                <a:off x="3121512" y="349097"/>
                <a:ext cx="784784" cy="5025184"/>
              </a:xfrm>
              <a:custGeom>
                <a:avLst/>
                <a:gdLst>
                  <a:gd name="connsiteX0" fmla="*/ 0 w 3467108"/>
                  <a:gd name="connsiteY0" fmla="*/ 0 h 2286000"/>
                  <a:gd name="connsiteX1" fmla="*/ 3467100 w 3467108"/>
                  <a:gd name="connsiteY1" fmla="*/ 1117600 h 2286000"/>
                  <a:gd name="connsiteX2" fmla="*/ 38100 w 3467108"/>
                  <a:gd name="connsiteY2" fmla="*/ 2286000 h 228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67108" h="2286000">
                    <a:moveTo>
                      <a:pt x="0" y="0"/>
                    </a:moveTo>
                    <a:cubicBezTo>
                      <a:pt x="1730375" y="368300"/>
                      <a:pt x="3460750" y="736600"/>
                      <a:pt x="3467100" y="1117600"/>
                    </a:cubicBezTo>
                    <a:cubicBezTo>
                      <a:pt x="3473450" y="1498600"/>
                      <a:pt x="38100" y="2286000"/>
                      <a:pt x="38100" y="22860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2281771" y="1888588"/>
            <a:ext cx="2667000" cy="3106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3550" y="4655699"/>
            <a:ext cx="47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891696" y="1524000"/>
            <a:ext cx="1" cy="4521682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93283" y="6045682"/>
            <a:ext cx="4414540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31288" y="4060657"/>
            <a:ext cx="27386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/>
              <a:t>Μείωση Κυκλοφορίας </a:t>
            </a:r>
            <a:r>
              <a:rPr lang="en-US" dirty="0"/>
              <a:t>QQ</a:t>
            </a:r>
            <a:r>
              <a:rPr lang="en-US" baseline="-25000" dirty="0"/>
              <a:t>1</a:t>
            </a:r>
            <a:endParaRPr lang="el-GR" baseline="-25000" dirty="0"/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EIT= </a:t>
            </a:r>
            <a:r>
              <a:rPr lang="el-GR" dirty="0"/>
              <a:t>μείωση πλεονάσματος χρήστη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8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Επιβολή φόρου αποσυμφόρησης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l-GR" sz="2800" b="1" dirty="0">
                <a:solidFill>
                  <a:srgbClr val="000090"/>
                </a:solidFill>
              </a:rPr>
              <a:t>Δυσκολία πρακτικής μεθόδου συλλογής φόρων</a:t>
            </a:r>
            <a:endParaRPr lang="en-US" sz="28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l-GR" sz="2800" b="1" dirty="0">
                <a:solidFill>
                  <a:srgbClr val="000090"/>
                </a:solidFill>
              </a:rPr>
              <a:t>Ανισοκατανομή εισοδήματος </a:t>
            </a:r>
            <a:r>
              <a:rPr lang="el-GR" sz="2600" dirty="0">
                <a:solidFill>
                  <a:srgbClr val="000090"/>
                </a:solidFill>
              </a:rPr>
              <a:t>(π.χ. Φοροδοτική ικανότητα)</a:t>
            </a:r>
          </a:p>
          <a:p>
            <a:pPr>
              <a:lnSpc>
                <a:spcPct val="120000"/>
              </a:lnSpc>
            </a:pPr>
            <a:r>
              <a:rPr lang="el-GR" sz="2800" b="1" dirty="0">
                <a:solidFill>
                  <a:srgbClr val="000090"/>
                </a:solidFill>
              </a:rPr>
              <a:t>Δυσκολία διάθεσης των εσόδων </a:t>
            </a:r>
            <a:r>
              <a:rPr lang="el-GR" sz="2600" dirty="0">
                <a:solidFill>
                  <a:srgbClr val="000090"/>
                </a:solidFill>
              </a:rPr>
              <a:t>(άμεσης ή έμμεσης)</a:t>
            </a:r>
          </a:p>
          <a:p>
            <a:pPr>
              <a:lnSpc>
                <a:spcPct val="120000"/>
              </a:lnSpc>
            </a:pPr>
            <a:r>
              <a:rPr lang="el-GR" sz="2800" b="1" dirty="0">
                <a:solidFill>
                  <a:srgbClr val="000090"/>
                </a:solidFill>
              </a:rPr>
              <a:t>Πληθωριστικές πιέσεις</a:t>
            </a:r>
          </a:p>
          <a:p>
            <a:pPr>
              <a:lnSpc>
                <a:spcPct val="120000"/>
              </a:lnSpc>
            </a:pPr>
            <a:r>
              <a:rPr lang="el-GR" sz="2800" b="1" dirty="0">
                <a:solidFill>
                  <a:srgbClr val="000090"/>
                </a:solidFill>
              </a:rPr>
              <a:t>Δυσκολία προσδιορισμού (μέτρησης) του οριακού κοινωνικού κόστους</a:t>
            </a:r>
          </a:p>
          <a:p>
            <a:pPr marL="0" indent="0">
              <a:buNone/>
            </a:pPr>
            <a:endParaRPr lang="el-GR" sz="2800" b="1" dirty="0"/>
          </a:p>
          <a:p>
            <a:pPr marL="0" indent="0" algn="ctr">
              <a:buNone/>
            </a:pPr>
            <a:r>
              <a:rPr lang="el-GR" sz="2800" b="1" dirty="0"/>
              <a:t>«’</a:t>
            </a:r>
            <a:r>
              <a:rPr lang="el-GR" sz="2800" b="1" dirty="0" err="1"/>
              <a:t>Αριστη</a:t>
            </a:r>
            <a:r>
              <a:rPr lang="el-GR" sz="2800" b="1" dirty="0"/>
              <a:t> λύση σε ‘μη-άριστο’ κόσμο»</a:t>
            </a:r>
          </a:p>
          <a:p>
            <a:pPr marL="400050" lvl="1" indent="0">
              <a:buNone/>
            </a:pPr>
            <a:r>
              <a:rPr lang="el-GR" sz="2400" dirty="0"/>
              <a:t>Τα άλλα προϊόντα δεν τιμολογούνται με βάση το οριακό κόστος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-10357674" y="5466644"/>
            <a:ext cx="5961369" cy="5313792"/>
            <a:chOff x="282104" y="1466262"/>
            <a:chExt cx="5961369" cy="531379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334" y="1466262"/>
              <a:ext cx="4876800" cy="4716703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 rot="16200000">
              <a:off x="-7350" y="2185803"/>
              <a:ext cx="1023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Τιμή</a:t>
              </a:r>
              <a:endParaRPr lang="en-US" sz="1400" dirty="0"/>
            </a:p>
          </p:txBody>
        </p:sp>
        <p:sp>
          <p:nvSpPr>
            <p:cNvPr id="37" name="Freeform 36"/>
            <p:cNvSpPr/>
            <p:nvPr/>
          </p:nvSpPr>
          <p:spPr>
            <a:xfrm rot="3618704">
              <a:off x="2607300" y="1451015"/>
              <a:ext cx="862979" cy="407034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5288" y="6256834"/>
              <a:ext cx="322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Ποσότητα μεταφορικού έργου (κυκλοφορία)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86863" y="1949467"/>
              <a:ext cx="54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MSC</a:t>
              </a:r>
              <a:endParaRPr lang="en-US" sz="1400" dirty="0"/>
            </a:p>
          </p:txBody>
        </p:sp>
        <p:sp>
          <p:nvSpPr>
            <p:cNvPr id="11" name="Freeform 10"/>
            <p:cNvSpPr/>
            <p:nvPr/>
          </p:nvSpPr>
          <p:spPr>
            <a:xfrm rot="3611805">
              <a:off x="2978039" y="2248033"/>
              <a:ext cx="784784" cy="407034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924300" y="4406900"/>
              <a:ext cx="0" cy="167149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365589" y="2624753"/>
              <a:ext cx="470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20338" y="2777838"/>
              <a:ext cx="594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MPC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104" y="3809385"/>
              <a:ext cx="422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baseline="-25000" dirty="0"/>
                <a:t>1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964934" y="3963274"/>
              <a:ext cx="0" cy="210242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5479" y="4251522"/>
              <a:ext cx="343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84500" y="4099123"/>
              <a:ext cx="470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I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67070" y="3509109"/>
              <a:ext cx="422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Ε</a:t>
              </a:r>
              <a:endParaRPr lang="en-US" sz="1400" baseline="-250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844626" y="3975974"/>
              <a:ext cx="2139874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44626" y="4406900"/>
              <a:ext cx="3079674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57059" y="2851612"/>
              <a:ext cx="4759541" cy="25966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773031" y="5124361"/>
              <a:ext cx="470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67813" y="6029076"/>
              <a:ext cx="496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52579" y="6029076"/>
              <a:ext cx="343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38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7632"/>
          </a:xfrm>
        </p:spPr>
        <p:txBody>
          <a:bodyPr>
            <a:normAutofit/>
          </a:bodyPr>
          <a:lstStyle/>
          <a:p>
            <a:r>
              <a:rPr lang="el-GR" sz="4000" b="1" dirty="0"/>
              <a:t>Τιμολόγηση για στάθμευση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80598" y="2337496"/>
            <a:ext cx="2130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Θέσεις Στάθμευσης/Κίνηση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58648" y="6410722"/>
            <a:ext cx="11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Χρόνος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44333" y="4936423"/>
            <a:ext cx="4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90"/>
                </a:solidFill>
              </a:rPr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4333" y="3701972"/>
            <a:ext cx="55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7323" y="6032500"/>
            <a:ext cx="70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2πμ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9601" y="5038922"/>
            <a:ext cx="4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07578" y="3701972"/>
            <a:ext cx="497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X’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466491" y="2380803"/>
            <a:ext cx="55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Ψ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>
            <a:off x="903599" y="2704731"/>
            <a:ext cx="5401762" cy="2641969"/>
          </a:xfrm>
          <a:custGeom>
            <a:avLst/>
            <a:gdLst>
              <a:gd name="connsiteX0" fmla="*/ 0 w 4279900"/>
              <a:gd name="connsiteY0" fmla="*/ 2641969 h 2641969"/>
              <a:gd name="connsiteX1" fmla="*/ 1079500 w 4279900"/>
              <a:gd name="connsiteY1" fmla="*/ 2172069 h 2641969"/>
              <a:gd name="connsiteX2" fmla="*/ 2197100 w 4279900"/>
              <a:gd name="connsiteY2" fmla="*/ 369 h 2641969"/>
              <a:gd name="connsiteX3" fmla="*/ 3340100 w 4279900"/>
              <a:gd name="connsiteY3" fmla="*/ 2349869 h 2641969"/>
              <a:gd name="connsiteX4" fmla="*/ 4279900 w 4279900"/>
              <a:gd name="connsiteY4" fmla="*/ 2514969 h 2641969"/>
              <a:gd name="connsiteX5" fmla="*/ 4279900 w 4279900"/>
              <a:gd name="connsiteY5" fmla="*/ 2514969 h 264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9900" h="2641969">
                <a:moveTo>
                  <a:pt x="0" y="2641969"/>
                </a:moveTo>
                <a:cubicBezTo>
                  <a:pt x="356658" y="2627152"/>
                  <a:pt x="713317" y="2612336"/>
                  <a:pt x="1079500" y="2172069"/>
                </a:cubicBezTo>
                <a:cubicBezTo>
                  <a:pt x="1445683" y="1731802"/>
                  <a:pt x="1820333" y="-29264"/>
                  <a:pt x="2197100" y="369"/>
                </a:cubicBezTo>
                <a:cubicBezTo>
                  <a:pt x="2573867" y="30002"/>
                  <a:pt x="2992967" y="1930769"/>
                  <a:pt x="3340100" y="2349869"/>
                </a:cubicBezTo>
                <a:cubicBezTo>
                  <a:pt x="3687233" y="2768969"/>
                  <a:pt x="4279900" y="2514969"/>
                  <a:pt x="4279900" y="2514969"/>
                </a:cubicBezTo>
                <a:lnTo>
                  <a:pt x="4279900" y="251496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265262" y="4936423"/>
            <a:ext cx="2723326" cy="0"/>
          </a:xfrm>
          <a:prstGeom prst="line">
            <a:avLst/>
          </a:prstGeom>
          <a:ln w="28575" cmpd="sng">
            <a:solidFill>
              <a:srgbClr val="00009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40462" y="5038923"/>
            <a:ext cx="4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Z’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83356" y="4948223"/>
            <a:ext cx="521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90"/>
                </a:solidFill>
              </a:rPr>
              <a:t>M</a:t>
            </a:r>
            <a:r>
              <a:rPr lang="el-GR" dirty="0">
                <a:solidFill>
                  <a:srgbClr val="000090"/>
                </a:solidFill>
              </a:rPr>
              <a:t>’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49565" y="6032500"/>
            <a:ext cx="70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8πμ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62806" y="6029076"/>
            <a:ext cx="70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12μ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54736" y="6029076"/>
            <a:ext cx="70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6μμ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34649" y="6044753"/>
            <a:ext cx="70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10μμ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02840" y="1524000"/>
            <a:ext cx="1" cy="4521682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04427" y="6045682"/>
            <a:ext cx="5436035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40462" y="1525588"/>
            <a:ext cx="1" cy="4521682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98661" y="2389773"/>
            <a:ext cx="6219089" cy="2469994"/>
            <a:chOff x="498661" y="2389773"/>
            <a:chExt cx="6219089" cy="2469994"/>
          </a:xfrm>
        </p:grpSpPr>
        <p:sp>
          <p:nvSpPr>
            <p:cNvPr id="23" name="TextBox 22"/>
            <p:cNvSpPr txBox="1"/>
            <p:nvPr/>
          </p:nvSpPr>
          <p:spPr>
            <a:xfrm>
              <a:off x="498661" y="4448457"/>
              <a:ext cx="5542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941096" y="4644323"/>
              <a:ext cx="5364265" cy="0"/>
            </a:xfrm>
            <a:prstGeom prst="line">
              <a:avLst/>
            </a:prstGeom>
            <a:ln w="38100" cmpd="sng"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335288" y="4490435"/>
              <a:ext cx="382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47101" y="2389773"/>
              <a:ext cx="1551514" cy="369332"/>
            </a:xfrm>
            <a:prstGeom prst="rect">
              <a:avLst/>
            </a:prstGeom>
            <a:ln w="3175" cmpd="sng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l-GR" dirty="0"/>
                <a:t>Προσφορά=  </a:t>
              </a:r>
              <a:r>
                <a:rPr lang="en-US" dirty="0"/>
                <a:t>n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1363092" y="3379858"/>
              <a:ext cx="404870" cy="1110577"/>
            </a:xfrm>
            <a:prstGeom prst="line">
              <a:avLst/>
            </a:prstGeom>
            <a:ln w="3175" cmpd="sng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067323" y="3072081"/>
              <a:ext cx="1762021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l-GR" sz="1400" dirty="0"/>
                <a:t>Καμπύλη προσφοράς</a:t>
              </a:r>
              <a:endParaRPr lang="en-US" sz="1400" dirty="0"/>
            </a:p>
          </p:txBody>
        </p:sp>
      </p:grpSp>
      <p:cxnSp>
        <p:nvCxnSpPr>
          <p:cNvPr id="36" name="Straight Connector 35"/>
          <p:cNvCxnSpPr/>
          <p:nvPr/>
        </p:nvCxnSpPr>
        <p:spPr>
          <a:xfrm flipH="1">
            <a:off x="3861010" y="1676626"/>
            <a:ext cx="202435" cy="704177"/>
          </a:xfrm>
          <a:prstGeom prst="line">
            <a:avLst/>
          </a:prstGeom>
          <a:ln w="3175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02345" y="1368849"/>
            <a:ext cx="123623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1400" dirty="0"/>
              <a:t>Σημείο Αιχμής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94567" y="1214479"/>
            <a:ext cx="2649433" cy="2862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/>
              <a:t>Θετικά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Εύκολη εφαρμογή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Δυνατότητα διακύμανσης τιμών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Δυνατότητα να ληφθεί υπόψη αγοραστική δύναμη πολιτών</a:t>
            </a:r>
          </a:p>
          <a:p>
            <a:r>
              <a:rPr lang="el-GR" dirty="0"/>
              <a:t>---</a:t>
            </a:r>
          </a:p>
          <a:p>
            <a:r>
              <a:rPr lang="el-GR" dirty="0"/>
              <a:t>Σημαντικά δημόσια μέσα μεταφοράς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4567" y="4254092"/>
            <a:ext cx="2649433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/>
              <a:t>Αρνητικά: αναδιανομή εισοδήματος: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‘περνάω αλλά δεν σταθμεύω’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Ιδιωτικοί χώροι στάθμευσης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Επιβαρύνει μικρές διαδρομές</a:t>
            </a:r>
          </a:p>
        </p:txBody>
      </p:sp>
    </p:spTree>
    <p:extLst>
      <p:ext uri="{BB962C8B-B14F-4D97-AF65-F5344CB8AC3E}">
        <p14:creationId xmlns:p14="http://schemas.microsoft.com/office/powerpoint/2010/main" val="352785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3" grpId="0"/>
      <p:bldP spid="37" grpId="0" animBg="1"/>
      <p:bldP spid="12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Φορολόγηση, θέσπιση ανώτατων ορίων και τεχνολογικές μεταβολές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456840"/>
            <a:ext cx="48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06474" y="2318554"/>
            <a:ext cx="107021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MC</a:t>
            </a:r>
            <a:r>
              <a:rPr lang="en-US" sz="1600" baseline="-25000" dirty="0"/>
              <a:t>1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760622" y="6176730"/>
            <a:ext cx="1992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Εκπομπές Ρύπων</a:t>
            </a:r>
            <a:endParaRPr lang="en-US" sz="1600" dirty="0"/>
          </a:p>
        </p:txBody>
      </p:sp>
      <p:cxnSp>
        <p:nvCxnSpPr>
          <p:cNvPr id="28" name="Straight Connector 27"/>
          <p:cNvCxnSpPr>
            <a:stCxn id="48" idx="0"/>
          </p:cNvCxnSpPr>
          <p:nvPr/>
        </p:nvCxnSpPr>
        <p:spPr>
          <a:xfrm flipH="1" flipV="1">
            <a:off x="978207" y="2318554"/>
            <a:ext cx="4341682" cy="4027453"/>
          </a:xfrm>
          <a:prstGeom prst="line">
            <a:avLst/>
          </a:prstGeom>
          <a:ln>
            <a:solidFill>
              <a:srgbClr val="4F81BD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49603" y="4282640"/>
            <a:ext cx="300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953566" y="4627854"/>
            <a:ext cx="4366323" cy="0"/>
          </a:xfrm>
          <a:prstGeom prst="line">
            <a:avLst/>
          </a:prstGeom>
          <a:ln>
            <a:solidFill>
              <a:srgbClr val="4F81BD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319889" y="4663763"/>
            <a:ext cx="0" cy="1736255"/>
          </a:xfrm>
          <a:prstGeom prst="line">
            <a:avLst/>
          </a:prstGeom>
          <a:ln>
            <a:solidFill>
              <a:srgbClr val="4F81BD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16200000">
            <a:off x="-538261" y="2577765"/>
            <a:ext cx="2298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Κόστος μείωσης ρύπων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5086147" y="6346007"/>
            <a:ext cx="467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</a:t>
            </a:r>
            <a:r>
              <a:rPr lang="en-US" sz="1600" baseline="-25000" dirty="0"/>
              <a:t>1</a:t>
            </a:r>
            <a:endParaRPr lang="en-US" sz="1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953566" y="1597692"/>
            <a:ext cx="24641" cy="4802326"/>
          </a:xfrm>
          <a:prstGeom prst="line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37383" y="6363315"/>
            <a:ext cx="4867215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0366" y="6346007"/>
            <a:ext cx="281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Ο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78207" y="3314700"/>
            <a:ext cx="3279447" cy="3385293"/>
            <a:chOff x="978207" y="3314700"/>
            <a:chExt cx="3279447" cy="3385293"/>
          </a:xfrm>
        </p:grpSpPr>
        <p:sp>
          <p:nvSpPr>
            <p:cNvPr id="26" name="TextBox 25"/>
            <p:cNvSpPr txBox="1"/>
            <p:nvPr/>
          </p:nvSpPr>
          <p:spPr>
            <a:xfrm>
              <a:off x="3204131" y="6346281"/>
              <a:ext cx="355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C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978207" y="3314700"/>
              <a:ext cx="3279447" cy="3385293"/>
              <a:chOff x="978207" y="3314700"/>
              <a:chExt cx="3279447" cy="3385293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830472" y="4290756"/>
                <a:ext cx="42718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G</a:t>
                </a:r>
                <a:endParaRPr lang="en-US" sz="1600" baseline="-25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98773" y="5387607"/>
                <a:ext cx="4674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209496" y="4302952"/>
                <a:ext cx="3163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A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320442" y="4252147"/>
                <a:ext cx="4674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B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975754" y="6346007"/>
                <a:ext cx="4674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H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V="1">
                <a:off x="4021667" y="4627854"/>
                <a:ext cx="0" cy="1736255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3381931" y="4609752"/>
                <a:ext cx="0" cy="1736255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2240844" y="4627854"/>
                <a:ext cx="0" cy="1736255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787925" y="6361439"/>
                <a:ext cx="4674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D</a:t>
                </a:r>
                <a:r>
                  <a:rPr lang="en-US" sz="1600" baseline="-25000" dirty="0"/>
                  <a:t>2</a:t>
                </a:r>
                <a:endParaRPr lang="en-US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373021" y="3322713"/>
                <a:ext cx="709780" cy="33855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MC</a:t>
                </a:r>
                <a:r>
                  <a:rPr lang="en-US" sz="1600" baseline="-25000" dirty="0"/>
                  <a:t>2</a:t>
                </a:r>
                <a:endParaRPr lang="en-US" sz="1600" dirty="0"/>
              </a:p>
            </p:txBody>
          </p:sp>
          <p:cxnSp>
            <p:nvCxnSpPr>
              <p:cNvPr id="37" name="Straight Connector 36"/>
              <p:cNvCxnSpPr>
                <a:stCxn id="47" idx="0"/>
              </p:cNvCxnSpPr>
              <p:nvPr/>
            </p:nvCxnSpPr>
            <p:spPr>
              <a:xfrm flipH="1" flipV="1">
                <a:off x="978207" y="3314700"/>
                <a:ext cx="3043460" cy="3046739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Box 6"/>
          <p:cNvSpPr txBox="1"/>
          <p:nvPr/>
        </p:nvSpPr>
        <p:spPr>
          <a:xfrm>
            <a:off x="5553630" y="1869987"/>
            <a:ext cx="303129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MC</a:t>
            </a:r>
            <a:r>
              <a:rPr lang="en-US" sz="1600" dirty="0"/>
              <a:t>1</a:t>
            </a:r>
            <a:r>
              <a:rPr lang="el-GR" dirty="0"/>
              <a:t>=αρχική τεχνολογία</a:t>
            </a:r>
          </a:p>
          <a:p>
            <a:r>
              <a:rPr lang="el-GR" dirty="0"/>
              <a:t>Μ</a:t>
            </a:r>
            <a:r>
              <a:rPr lang="en-US" dirty="0"/>
              <a:t>C</a:t>
            </a:r>
            <a:r>
              <a:rPr lang="en-US" sz="1600" dirty="0"/>
              <a:t>2</a:t>
            </a:r>
            <a:r>
              <a:rPr lang="el-GR" dirty="0"/>
              <a:t> </a:t>
            </a:r>
            <a:r>
              <a:rPr lang="en-US" dirty="0"/>
              <a:t>=</a:t>
            </a:r>
            <a:r>
              <a:rPr lang="el-GR" dirty="0"/>
              <a:t> νέα τεχνολογία</a:t>
            </a:r>
          </a:p>
          <a:p>
            <a:r>
              <a:rPr lang="el-GR" dirty="0"/>
              <a:t>ΜΕ</a:t>
            </a:r>
            <a:r>
              <a:rPr lang="en-US" dirty="0"/>
              <a:t>C = </a:t>
            </a:r>
            <a:r>
              <a:rPr lang="el-GR" dirty="0"/>
              <a:t>μπορεί να υπολογισθεί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0622" y="2973062"/>
            <a:ext cx="237532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b="1" dirty="0"/>
              <a:t>ΟΡ φόρος </a:t>
            </a:r>
          </a:p>
          <a:p>
            <a:r>
              <a:rPr lang="en-US" dirty="0"/>
              <a:t>CD1 </a:t>
            </a:r>
            <a:r>
              <a:rPr lang="el-GR" dirty="0"/>
              <a:t>μείωση</a:t>
            </a:r>
          </a:p>
          <a:p>
            <a:r>
              <a:rPr lang="el-GR" dirty="0"/>
              <a:t>Ο</a:t>
            </a:r>
            <a:r>
              <a:rPr lang="en-US" dirty="0" err="1"/>
              <a:t>CBP</a:t>
            </a:r>
            <a:r>
              <a:rPr lang="en-US" dirty="0"/>
              <a:t> </a:t>
            </a:r>
            <a:r>
              <a:rPr lang="el-GR" dirty="0"/>
              <a:t>=κόστος (κόστος)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60622" y="3957413"/>
            <a:ext cx="2926243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dirty="0"/>
              <a:t>ή</a:t>
            </a:r>
          </a:p>
          <a:p>
            <a:r>
              <a:rPr lang="el-GR" b="1" dirty="0"/>
              <a:t>Ο</a:t>
            </a:r>
            <a:r>
              <a:rPr lang="en-US" b="1" dirty="0"/>
              <a:t>C </a:t>
            </a:r>
            <a:r>
              <a:rPr lang="el-GR" b="1" dirty="0"/>
              <a:t>όριο ρύπων</a:t>
            </a:r>
          </a:p>
          <a:p>
            <a:r>
              <a:rPr lang="en-US" dirty="0"/>
              <a:t>C</a:t>
            </a:r>
            <a:r>
              <a:rPr lang="en-US" baseline="-25000" dirty="0"/>
              <a:t>D1</a:t>
            </a:r>
            <a:r>
              <a:rPr lang="en-US" dirty="0"/>
              <a:t>B </a:t>
            </a:r>
            <a:r>
              <a:rPr lang="el-GR" dirty="0"/>
              <a:t>κόστος συμμόρφωσης</a:t>
            </a:r>
          </a:p>
          <a:p>
            <a:endParaRPr lang="el-GR" dirty="0"/>
          </a:p>
          <a:p>
            <a:r>
              <a:rPr lang="el-GR" dirty="0"/>
              <a:t>Νέα τεχνολογία: </a:t>
            </a:r>
          </a:p>
          <a:p>
            <a:r>
              <a:rPr lang="en-US" dirty="0"/>
              <a:t>O</a:t>
            </a:r>
            <a:r>
              <a:rPr lang="el-GR" dirty="0" err="1"/>
              <a:t>φελος</a:t>
            </a:r>
            <a:r>
              <a:rPr lang="el-GR" dirty="0"/>
              <a:t>: </a:t>
            </a:r>
            <a:r>
              <a:rPr lang="en-US" dirty="0"/>
              <a:t>D</a:t>
            </a:r>
            <a:r>
              <a:rPr lang="en-US" baseline="-25000" dirty="0"/>
              <a:t>2</a:t>
            </a:r>
            <a:r>
              <a:rPr lang="en-US" dirty="0"/>
              <a:t>EBD</a:t>
            </a:r>
            <a:r>
              <a:rPr lang="en-US" baseline="-25000" dirty="0"/>
              <a:t>1</a:t>
            </a:r>
            <a:endParaRPr lang="el-GR" baseline="-25000" dirty="0"/>
          </a:p>
          <a:p>
            <a:r>
              <a:rPr lang="el-GR" dirty="0" err="1"/>
              <a:t>Μειωση</a:t>
            </a:r>
            <a:r>
              <a:rPr lang="el-GR" dirty="0"/>
              <a:t> θορύβου σε </a:t>
            </a:r>
            <a:r>
              <a:rPr lang="en-US" dirty="0"/>
              <a:t>OD</a:t>
            </a:r>
            <a:r>
              <a:rPr lang="en-US" baseline="-25000" dirty="0"/>
              <a:t>2</a:t>
            </a:r>
          </a:p>
          <a:p>
            <a:r>
              <a:rPr lang="el-GR" dirty="0" err="1"/>
              <a:t>Φορος</a:t>
            </a:r>
            <a:r>
              <a:rPr lang="el-GR" dirty="0"/>
              <a:t> Ο</a:t>
            </a:r>
            <a:r>
              <a:rPr lang="en-US" dirty="0"/>
              <a:t>PAH</a:t>
            </a:r>
          </a:p>
          <a:p>
            <a:endParaRPr lang="el-GR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4232" y="1304370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Π.χ. Όρια ταχύτητας/χρήση καυσίμων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3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Άριστο επίπεδο επιχορήγησης με ανελαστική συνολική ζήτηση για μεταφορές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Επιχορήγηση μέσων </a:t>
            </a:r>
            <a:r>
              <a:rPr lang="el-GR" dirty="0" err="1"/>
              <a:t>μταφοράς</a:t>
            </a:r>
            <a:endParaRPr lang="el-GR" dirty="0"/>
          </a:p>
          <a:p>
            <a:r>
              <a:rPr lang="el-GR" dirty="0"/>
              <a:t>Σε συνθήκες πλήρους ανταγωνισμού (αρχή οριακού κόστους για όλα τα μέσα μεταφοράς) δεν θα ήταν αναγκαία</a:t>
            </a:r>
          </a:p>
          <a:p>
            <a:r>
              <a:rPr lang="el-GR" dirty="0"/>
              <a:t>Σημαντική η σταυροειδής ελαστικότητα</a:t>
            </a:r>
          </a:p>
          <a:p>
            <a:r>
              <a:rPr lang="el-GR" dirty="0"/>
              <a:t>Προβλήματα:</a:t>
            </a:r>
          </a:p>
          <a:p>
            <a:pPr lvl="1"/>
            <a:r>
              <a:rPr lang="el-GR" dirty="0"/>
              <a:t>Διαρροή επιδοτήσεων για άλλους λόγους</a:t>
            </a:r>
          </a:p>
          <a:p>
            <a:pPr lvl="1"/>
            <a:r>
              <a:rPr lang="el-GR" dirty="0"/>
              <a:t>Φύση επιδότησης</a:t>
            </a:r>
          </a:p>
          <a:p>
            <a:pPr lvl="1"/>
            <a:r>
              <a:rPr lang="el-GR" dirty="0"/>
              <a:t>Δυσκολίες προσδιορισμού κόστους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78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Άριστο επίπεδο επιχορήγησης με ανελαστική συνολική ζήτηση για μεταφορές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91945" y="2164386"/>
            <a:ext cx="16813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Γενικευμένα κόστη</a:t>
            </a:r>
            <a:endParaRPr lang="en-US" sz="1600" dirty="0"/>
          </a:p>
        </p:txBody>
      </p:sp>
      <p:sp>
        <p:nvSpPr>
          <p:cNvPr id="37" name="Freeform 36"/>
          <p:cNvSpPr/>
          <p:nvPr/>
        </p:nvSpPr>
        <p:spPr>
          <a:xfrm rot="2676490">
            <a:off x="3367023" y="1518271"/>
            <a:ext cx="799349" cy="4429632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5009000" y="6336853"/>
            <a:ext cx="1846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Μεταφορικό έργο</a:t>
            </a:r>
            <a:endParaRPr lang="en-US" sz="1600" dirty="0"/>
          </a:p>
        </p:txBody>
      </p:sp>
      <p:sp>
        <p:nvSpPr>
          <p:cNvPr id="11" name="Freeform 10"/>
          <p:cNvSpPr/>
          <p:nvPr/>
        </p:nvSpPr>
        <p:spPr>
          <a:xfrm rot="3611805">
            <a:off x="3909700" y="1657019"/>
            <a:ext cx="784784" cy="5025184"/>
          </a:xfrm>
          <a:custGeom>
            <a:avLst/>
            <a:gdLst>
              <a:gd name="connsiteX0" fmla="*/ 0 w 3467108"/>
              <a:gd name="connsiteY0" fmla="*/ 0 h 2286000"/>
              <a:gd name="connsiteX1" fmla="*/ 3467100 w 3467108"/>
              <a:gd name="connsiteY1" fmla="*/ 1117600 h 2286000"/>
              <a:gd name="connsiteX2" fmla="*/ 38100 w 3467108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7108" h="2286000">
                <a:moveTo>
                  <a:pt x="0" y="0"/>
                </a:moveTo>
                <a:cubicBezTo>
                  <a:pt x="1730375" y="368300"/>
                  <a:pt x="3460750" y="736600"/>
                  <a:pt x="3467100" y="1117600"/>
                </a:cubicBezTo>
                <a:cubicBezTo>
                  <a:pt x="3473450" y="1498600"/>
                  <a:pt x="38100" y="2286000"/>
                  <a:pt x="38100" y="22860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37110" y="3247320"/>
            <a:ext cx="11135" cy="278175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47757" y="2624753"/>
            <a:ext cx="470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6443" y="1888589"/>
            <a:ext cx="8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MSC</a:t>
            </a:r>
            <a:r>
              <a:rPr lang="en-US" sz="1600" baseline="-25000" dirty="0" err="1"/>
              <a:t>pr</a:t>
            </a:r>
            <a:endParaRPr lang="en-US" sz="1600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811782" y="3297442"/>
            <a:ext cx="0" cy="273163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3325" y="3662997"/>
            <a:ext cx="758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Φόρος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066668" y="4099123"/>
            <a:ext cx="470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49238" y="3509109"/>
            <a:ext cx="42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Ε</a:t>
            </a:r>
            <a:endParaRPr lang="en-US" sz="1600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926794" y="3297442"/>
            <a:ext cx="4491766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926794" y="4390846"/>
            <a:ext cx="4447790" cy="1605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5199" y="5124361"/>
            <a:ext cx="470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49981" y="6029076"/>
            <a:ext cx="496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Q</a:t>
            </a:r>
            <a:r>
              <a:rPr lang="el-GR" sz="1600" baseline="-25000" dirty="0"/>
              <a:t>0</a:t>
            </a:r>
            <a:endParaRPr lang="en-US" sz="16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4834747" y="6029076"/>
            <a:ext cx="34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Q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7390" y="5849351"/>
            <a:ext cx="470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Qt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36059" y="2665998"/>
            <a:ext cx="8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MPC</a:t>
            </a:r>
            <a:r>
              <a:rPr lang="en-US" sz="1600" baseline="-25000" dirty="0" err="1"/>
              <a:t>pr</a:t>
            </a:r>
            <a:endParaRPr lang="en-US" sz="1600" baseline="-25000" dirty="0"/>
          </a:p>
        </p:txBody>
      </p:sp>
      <p:sp>
        <p:nvSpPr>
          <p:cNvPr id="8" name="Left Brace 7"/>
          <p:cNvSpPr/>
          <p:nvPr/>
        </p:nvSpPr>
        <p:spPr>
          <a:xfrm>
            <a:off x="1478725" y="3297442"/>
            <a:ext cx="307777" cy="109340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Right Brace 8"/>
          <p:cNvSpPr/>
          <p:nvPr/>
        </p:nvSpPr>
        <p:spPr>
          <a:xfrm>
            <a:off x="6313080" y="3297442"/>
            <a:ext cx="210960" cy="10934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6" name="TextBox 35"/>
          <p:cNvSpPr txBox="1"/>
          <p:nvPr/>
        </p:nvSpPr>
        <p:spPr>
          <a:xfrm>
            <a:off x="6677390" y="3684009"/>
            <a:ext cx="1435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/>
              <a:t>Επιχορήγηση</a:t>
            </a:r>
            <a:endParaRPr lang="en-US" sz="1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862041" y="1534527"/>
            <a:ext cx="24641" cy="4522487"/>
          </a:xfrm>
          <a:prstGeom prst="line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62041" y="6055426"/>
            <a:ext cx="4867215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884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Άριστο επίπεδο επιχορήγησης με ελαστική συνολική ζήτηση για μεταφορές</a:t>
            </a:r>
            <a:endParaRPr lang="en-US" sz="3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577" y="2021157"/>
            <a:ext cx="4290588" cy="4365081"/>
            <a:chOff x="804735" y="1616105"/>
            <a:chExt cx="6358841" cy="5157094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-309520" y="2730360"/>
              <a:ext cx="2730262" cy="50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600" dirty="0"/>
                <a:t>Γενικευμένα κόστη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0702" y="6336854"/>
              <a:ext cx="3587202" cy="436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dirty="0"/>
                <a:t>Χρήστες αυτοκινήτων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3169759" y="3509109"/>
              <a:ext cx="11135" cy="2781756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037984" y="2993856"/>
              <a:ext cx="470442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63417" y="2300111"/>
              <a:ext cx="1324928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MSC</a:t>
              </a:r>
              <a:r>
                <a:rPr lang="en-US" sz="1600" baseline="-25000" dirty="0" err="1"/>
                <a:t>pr</a:t>
              </a:r>
              <a:endParaRPr lang="en-US" sz="1600" baseline="-250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253540" y="2300111"/>
              <a:ext cx="0" cy="3728965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747529" y="4684566"/>
              <a:ext cx="422230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</a:t>
              </a:r>
              <a:endParaRPr lang="en-US" sz="16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18318" y="1918839"/>
              <a:ext cx="470442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b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91738" y="6029076"/>
              <a:ext cx="713930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Q</a:t>
              </a:r>
              <a:r>
                <a:rPr lang="el-GR" sz="1600" baseline="-25000" dirty="0"/>
                <a:t>0</a:t>
              </a:r>
              <a:endParaRPr lang="en-US" sz="1600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76505" y="6029076"/>
              <a:ext cx="343441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Q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19148" y="5849350"/>
              <a:ext cx="730728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Qt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83416" y="2885329"/>
              <a:ext cx="1309285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MPC</a:t>
              </a:r>
              <a:r>
                <a:rPr lang="en-US" sz="1600" baseline="-25000" dirty="0" err="1"/>
                <a:t>pr</a:t>
              </a:r>
              <a:endParaRPr lang="en-US" sz="1600" baseline="-250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1368552" y="2074333"/>
              <a:ext cx="4191226" cy="25541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321349" y="3092756"/>
              <a:ext cx="5842226" cy="22875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66358" y="2300111"/>
              <a:ext cx="4383686" cy="221053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3889" y="3937000"/>
              <a:ext cx="3489651" cy="16789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779800" y="3896694"/>
              <a:ext cx="422230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c</a:t>
              </a:r>
              <a:endParaRPr lang="en-US" sz="1600" baseline="-25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17904" y="3896694"/>
              <a:ext cx="945672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</a:t>
              </a:r>
              <a:r>
                <a:rPr lang="en-US" sz="1600" baseline="-25000" dirty="0"/>
                <a:t>c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2728" y="5380336"/>
              <a:ext cx="812331" cy="39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D’</a:t>
              </a:r>
              <a:r>
                <a:rPr lang="en-US" sz="1600" baseline="-25000" dirty="0" err="1"/>
                <a:t>c</a:t>
              </a:r>
              <a:endParaRPr lang="en-US" sz="16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204966" y="2021157"/>
            <a:ext cx="4662796" cy="4334304"/>
            <a:chOff x="4204966" y="2021157"/>
            <a:chExt cx="4662796" cy="4334304"/>
          </a:xfrm>
        </p:grpSpPr>
        <p:sp>
          <p:nvSpPr>
            <p:cNvPr id="44" name="TextBox 43"/>
            <p:cNvSpPr txBox="1"/>
            <p:nvPr/>
          </p:nvSpPr>
          <p:spPr>
            <a:xfrm rot="16200000">
              <a:off x="3753656" y="2947306"/>
              <a:ext cx="2190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600" dirty="0"/>
                <a:t>Γενικευμένα κόστη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09700" y="6016907"/>
              <a:ext cx="1677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600" dirty="0"/>
                <a:t>Χρήστες </a:t>
              </a:r>
              <a:r>
                <a:rPr lang="en-US" sz="1600" dirty="0" err="1"/>
                <a:t>MMM</a:t>
              </a:r>
              <a:endParaRPr lang="en-US" sz="1600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6679967" y="3767667"/>
              <a:ext cx="1" cy="2034701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60691" y="3425766"/>
              <a:ext cx="561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84106" y="4218481"/>
              <a:ext cx="767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MPC</a:t>
              </a:r>
              <a:r>
                <a:rPr lang="el-GR" sz="1600" dirty="0"/>
                <a:t>’</a:t>
              </a:r>
              <a:r>
                <a:rPr lang="en-US" sz="1600" baseline="-25000" dirty="0"/>
                <a:t>pr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63910" y="3434011"/>
              <a:ext cx="284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w</a:t>
              </a:r>
              <a:endParaRPr lang="en-US" sz="1600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626212" y="3603288"/>
              <a:ext cx="317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12601" y="5802368"/>
              <a:ext cx="553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Q’</a:t>
              </a:r>
              <a:endParaRPr lang="en-US" sz="1600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95927" y="5802368"/>
              <a:ext cx="231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Q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813907" y="3447826"/>
              <a:ext cx="8231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MPC</a:t>
              </a:r>
              <a:r>
                <a:rPr lang="en-US" sz="1600" baseline="-25000" dirty="0" err="1"/>
                <a:t>pr</a:t>
              </a:r>
              <a:endParaRPr lang="en-US" sz="1600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304965" y="3334370"/>
              <a:ext cx="2205269" cy="19508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304965" y="2634703"/>
              <a:ext cx="3049636" cy="24527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002970" y="3767667"/>
              <a:ext cx="343547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047577" y="4570870"/>
              <a:ext cx="339086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781558" y="4265749"/>
              <a:ext cx="2848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x</a:t>
              </a:r>
              <a:endParaRPr lang="en-US" sz="1600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35488" y="4469607"/>
              <a:ext cx="317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43506" y="4941223"/>
              <a:ext cx="62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</a:t>
              </a:r>
              <a:r>
                <a:rPr lang="en-US" sz="1600" baseline="-25000" dirty="0"/>
                <a:t>pt</a:t>
              </a:r>
              <a:endParaRPr lang="en-US" sz="1600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7695391" y="4570870"/>
              <a:ext cx="0" cy="118552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189651" y="5207289"/>
              <a:ext cx="62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</a:t>
              </a:r>
              <a:r>
                <a:rPr lang="el-GR" sz="1600" dirty="0">
                  <a:solidFill>
                    <a:srgbClr val="FF0000"/>
                  </a:solidFill>
                </a:rPr>
                <a:t>’</a:t>
              </a:r>
              <a:r>
                <a:rPr lang="en-US" sz="1600" baseline="-25000" dirty="0">
                  <a:solidFill>
                    <a:srgbClr val="FF0000"/>
                  </a:solidFill>
                </a:rPr>
                <a:t>pt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82" name="Left Brace 81"/>
            <p:cNvSpPr/>
            <p:nvPr/>
          </p:nvSpPr>
          <p:spPr>
            <a:xfrm>
              <a:off x="4695193" y="3767667"/>
              <a:ext cx="257723" cy="75859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204966" y="3977014"/>
              <a:ext cx="490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sub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545328" y="1597692"/>
            <a:ext cx="31850" cy="4204676"/>
          </a:xfrm>
          <a:prstGeom prst="line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5328" y="5802983"/>
            <a:ext cx="3303920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990649" y="1417638"/>
            <a:ext cx="12321" cy="4399582"/>
          </a:xfrm>
          <a:prstGeom prst="line">
            <a:avLst/>
          </a:prstGeom>
          <a:ln w="28575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964490" y="5815632"/>
            <a:ext cx="3722310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48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Εξωτερικά κόστη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600200"/>
            <a:ext cx="8026401" cy="4525963"/>
          </a:xfrm>
        </p:spPr>
        <p:txBody>
          <a:bodyPr>
            <a:normAutofit/>
          </a:bodyPr>
          <a:lstStyle/>
          <a:p>
            <a:r>
              <a:rPr lang="el-GR" dirty="0"/>
              <a:t>Περιβαλλοντικά</a:t>
            </a:r>
          </a:p>
          <a:p>
            <a:pPr lvl="1"/>
            <a:r>
              <a:rPr lang="el-GR" dirty="0"/>
              <a:t>Ηχορύπανση</a:t>
            </a:r>
          </a:p>
          <a:p>
            <a:pPr lvl="1"/>
            <a:r>
              <a:rPr lang="el-GR" dirty="0"/>
              <a:t>Ατμοσφαιρική ρύπανση</a:t>
            </a:r>
          </a:p>
          <a:p>
            <a:pPr lvl="1"/>
            <a:r>
              <a:rPr lang="el-GR" dirty="0"/>
              <a:t>Οπτική παρενόχληση</a:t>
            </a:r>
          </a:p>
          <a:p>
            <a:r>
              <a:rPr lang="el-GR" dirty="0"/>
              <a:t>Ατυχήματα</a:t>
            </a:r>
          </a:p>
          <a:p>
            <a:r>
              <a:rPr lang="el-GR" b="1" dirty="0">
                <a:solidFill>
                  <a:srgbClr val="000090"/>
                </a:solidFill>
              </a:rPr>
              <a:t>Κυκλοφοριακή συμφόρηση </a:t>
            </a:r>
          </a:p>
          <a:p>
            <a:pPr lvl="1"/>
            <a:r>
              <a:rPr lang="el-GR" sz="2400" b="1" dirty="0">
                <a:solidFill>
                  <a:srgbClr val="000090"/>
                </a:solidFill>
              </a:rPr>
              <a:t>όταν η χρήση μίας μεταφορικής υπηρεσίας από ένα άτομο παρεμποδίζει / καθυστερεί την χρήση της ίδιας ή άλλης μεταφορικής υπηρεσίας από άλλα άτομα)</a:t>
            </a:r>
          </a:p>
        </p:txBody>
      </p:sp>
    </p:spTree>
    <p:extLst>
      <p:ext uri="{BB962C8B-B14F-4D97-AF65-F5344CB8AC3E}">
        <p14:creationId xmlns:p14="http://schemas.microsoft.com/office/powerpoint/2010/main" val="361717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Το πρόβλημα της περιορισμένης αντίληψης του Ιδιωτικού Κόστους Συμφόρησης </a:t>
            </a:r>
            <a:br>
              <a:rPr lang="el-GR" sz="2800" b="1" dirty="0"/>
            </a:br>
            <a:r>
              <a:rPr lang="el-GR" sz="2800" b="1" dirty="0"/>
              <a:t>(«αντιλαμβανόμενο κόστος»)</a:t>
            </a:r>
            <a:endParaRPr lang="en-US" sz="28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365780" y="1909346"/>
            <a:ext cx="8490353" cy="4685466"/>
            <a:chOff x="365780" y="1909346"/>
            <a:chExt cx="8490353" cy="4685466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-837774" y="3451454"/>
              <a:ext cx="2776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Γενικευμένο κόστος</a:t>
              </a:r>
              <a:endParaRPr lang="en-US" dirty="0"/>
            </a:p>
          </p:txBody>
        </p:sp>
        <p:sp>
          <p:nvSpPr>
            <p:cNvPr id="37" name="Freeform 36"/>
            <p:cNvSpPr/>
            <p:nvPr/>
          </p:nvSpPr>
          <p:spPr>
            <a:xfrm rot="3611805">
              <a:off x="2801229" y="1620768"/>
              <a:ext cx="687292" cy="4967605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66436" y="6225480"/>
              <a:ext cx="2493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Κυκλοφοριακή κίνηση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62300" y="1909346"/>
              <a:ext cx="54103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0090"/>
                  </a:solidFill>
                </a:rPr>
                <a:t>ΟΚ’= </a:t>
              </a:r>
              <a:r>
                <a:rPr lang="en-US" sz="1600" b="1" dirty="0">
                  <a:solidFill>
                    <a:srgbClr val="000090"/>
                  </a:solidFill>
                </a:rPr>
                <a:t>(MC</a:t>
              </a:r>
              <a:r>
                <a:rPr lang="el-GR" sz="1600" b="1" dirty="0">
                  <a:solidFill>
                    <a:srgbClr val="000090"/>
                  </a:solidFill>
                </a:rPr>
                <a:t>’</a:t>
              </a:r>
              <a:r>
                <a:rPr lang="en-US" sz="1600" b="1" dirty="0">
                  <a:solidFill>
                    <a:srgbClr val="000090"/>
                  </a:solidFill>
                </a:rPr>
                <a:t>) =</a:t>
              </a:r>
              <a:r>
                <a:rPr lang="el-GR" sz="1600" b="1" dirty="0">
                  <a:solidFill>
                    <a:srgbClr val="000090"/>
                  </a:solidFill>
                </a:rPr>
                <a:t>Οριακό Κόστος </a:t>
              </a:r>
              <a:endParaRPr lang="en-US" sz="1600" b="1" dirty="0">
                <a:solidFill>
                  <a:srgbClr val="00009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3099319">
              <a:off x="2412837" y="1696435"/>
              <a:ext cx="410895" cy="4263819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651000" y="2374900"/>
              <a:ext cx="3708400" cy="29371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359988" y="2226835"/>
              <a:ext cx="4496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0090"/>
                  </a:solidFill>
                </a:rPr>
                <a:t>ΟΚ</a:t>
              </a:r>
              <a:r>
                <a:rPr lang="en-US" sz="1600" b="1" dirty="0">
                  <a:solidFill>
                    <a:srgbClr val="000090"/>
                  </a:solidFill>
                </a:rPr>
                <a:t> (MC) =</a:t>
              </a:r>
              <a:r>
                <a:rPr lang="el-GR" sz="1600" b="1" dirty="0">
                  <a:solidFill>
                    <a:srgbClr val="000090"/>
                  </a:solidFill>
                </a:rPr>
                <a:t>Οριακό Κόστος (Αντιλαμβανόμενο)</a:t>
              </a:r>
              <a:endParaRPr lang="en-US" sz="1600" b="1" dirty="0">
                <a:solidFill>
                  <a:srgbClr val="00009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9567" y="4876759"/>
              <a:ext cx="10127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Ζήτηση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557" y="4870451"/>
              <a:ext cx="422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/>
                <a:t>Ε</a:t>
              </a:r>
              <a:endParaRPr lang="en-US" sz="1400" dirty="0"/>
            </a:p>
          </p:txBody>
        </p:sp>
        <p:sp>
          <p:nvSpPr>
            <p:cNvPr id="21" name="Freeform 20"/>
            <p:cNvSpPr/>
            <p:nvPr/>
          </p:nvSpPr>
          <p:spPr>
            <a:xfrm rot="3878970">
              <a:off x="2896179" y="1856916"/>
              <a:ext cx="949215" cy="5077516"/>
            </a:xfrm>
            <a:custGeom>
              <a:avLst/>
              <a:gdLst>
                <a:gd name="connsiteX0" fmla="*/ 0 w 3467108"/>
                <a:gd name="connsiteY0" fmla="*/ 0 h 2286000"/>
                <a:gd name="connsiteX1" fmla="*/ 3467100 w 3467108"/>
                <a:gd name="connsiteY1" fmla="*/ 1117600 h 2286000"/>
                <a:gd name="connsiteX2" fmla="*/ 38100 w 3467108"/>
                <a:gd name="connsiteY2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7108" h="2286000">
                  <a:moveTo>
                    <a:pt x="0" y="0"/>
                  </a:moveTo>
                  <a:cubicBezTo>
                    <a:pt x="1730375" y="368300"/>
                    <a:pt x="3460750" y="736600"/>
                    <a:pt x="3467100" y="1117600"/>
                  </a:cubicBezTo>
                  <a:cubicBezTo>
                    <a:pt x="3473450" y="1498600"/>
                    <a:pt x="38100" y="2286000"/>
                    <a:pt x="38100" y="2286000"/>
                  </a:cubicBezTo>
                </a:path>
              </a:pathLst>
            </a:cu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162300" y="3594100"/>
              <a:ext cx="0" cy="24638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6328" y="4080193"/>
              <a:ext cx="0" cy="197770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225428" y="3733800"/>
              <a:ext cx="0" cy="23241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81133" y="2579806"/>
              <a:ext cx="256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0090"/>
                  </a:solidFill>
                </a:rPr>
                <a:t>ΜΚ </a:t>
              </a:r>
              <a:r>
                <a:rPr lang="en-US" sz="1600" b="1" dirty="0">
                  <a:solidFill>
                    <a:srgbClr val="000090"/>
                  </a:solidFill>
                </a:rPr>
                <a:t>(AC) = </a:t>
              </a:r>
              <a:r>
                <a:rPr lang="el-GR" sz="1600" b="1" dirty="0">
                  <a:solidFill>
                    <a:srgbClr val="000090"/>
                  </a:solidFill>
                </a:rPr>
                <a:t>Μέσο Κόστος</a:t>
              </a:r>
              <a:endParaRPr lang="en-US" sz="1600" b="1" dirty="0">
                <a:solidFill>
                  <a:srgbClr val="00009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59099" y="3141235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79111" y="3594100"/>
              <a:ext cx="6614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C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12727" y="3364447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Α</a:t>
              </a:r>
              <a:endParaRPr lang="en-US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56279" y="4266147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Β</a:t>
              </a:r>
              <a:endParaRPr lang="en-US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49483" y="6110624"/>
              <a:ext cx="9269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 err="1"/>
                <a:t>F’</a:t>
              </a:r>
              <a:r>
                <a:rPr lang="en-US" sz="1600" baseline="-25000" dirty="0" err="1"/>
                <a:t>a</a:t>
              </a:r>
              <a:endParaRPr lang="en-US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79110" y="6110624"/>
              <a:ext cx="8808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F’</a:t>
              </a:r>
              <a:r>
                <a:rPr lang="en-US" sz="1600" baseline="-25000" dirty="0"/>
                <a:t>0</a:t>
              </a:r>
              <a:endParaRPr lang="en-US" sz="1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30569" y="6110624"/>
              <a:ext cx="505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/>
                <a:t> </a:t>
              </a:r>
              <a:r>
                <a:rPr lang="en-US" sz="1600" dirty="0"/>
                <a:t>F’</a:t>
              </a:r>
            </a:p>
          </p:txBody>
        </p:sp>
        <p:sp>
          <p:nvSpPr>
            <p:cNvPr id="26" name="Right Triangle 25"/>
            <p:cNvSpPr/>
            <p:nvPr/>
          </p:nvSpPr>
          <p:spPr>
            <a:xfrm rot="2694659">
              <a:off x="3979733" y="3844694"/>
              <a:ext cx="465988" cy="468321"/>
            </a:xfrm>
            <a:prstGeom prst="rtTriangle">
              <a:avLst/>
            </a:prstGeom>
            <a:pattFill prst="ltDnDiag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5309" y="1969697"/>
            <a:ext cx="6488350" cy="4115527"/>
            <a:chOff x="1091571" y="2029293"/>
            <a:chExt cx="6488350" cy="4115527"/>
          </a:xfrm>
        </p:grpSpPr>
        <p:sp>
          <p:nvSpPr>
            <p:cNvPr id="38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39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sz="3200" b="1" dirty="0"/>
              <a:t>Εξωτερικό κόστος  &amp; Παρέμβαση για τον περιορισμό της</a:t>
            </a:r>
            <a:endParaRPr lang="en-US" sz="3200" b="1" dirty="0"/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4038600" y="5562600"/>
            <a:ext cx="20007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1800" b="1" dirty="0">
                <a:solidFill>
                  <a:srgbClr val="000000"/>
                </a:solidFill>
                <a:latin typeface="Arial Narrow" pitchFamily="34" charset="0"/>
              </a:rPr>
              <a:t>Επίπεδο παρέμβασης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3" name="Rectangle 3"/>
          <p:cNvSpPr>
            <a:spLocks noChangeArrowheads="1"/>
          </p:cNvSpPr>
          <p:nvPr/>
        </p:nvSpPr>
        <p:spPr bwMode="auto">
          <a:xfrm>
            <a:off x="4419600" y="2971800"/>
            <a:ext cx="1337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1800" b="1" dirty="0">
                <a:solidFill>
                  <a:srgbClr val="000000"/>
                </a:solidFill>
                <a:latin typeface="Arial Narrow" pitchFamily="34" charset="0"/>
              </a:rPr>
              <a:t>Άριστο κόστος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943600" y="3581400"/>
            <a:ext cx="2076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Arial Narrow" pitchFamily="34" charset="0"/>
              </a:rPr>
              <a:t>Κόστος παρέμβασης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2057400" y="1766888"/>
            <a:ext cx="1710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Arial Narrow" pitchFamily="34" charset="0"/>
              </a:rPr>
              <a:t>Συνολικό κόστος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6311900" y="4260850"/>
            <a:ext cx="1724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b="1" dirty="0">
                <a:latin typeface="Arial Narrow" pitchFamily="34" charset="0"/>
              </a:rPr>
              <a:t>Εξωτερικά κόστη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53257" name="Freeform 8"/>
          <p:cNvSpPr>
            <a:spLocks/>
          </p:cNvSpPr>
          <p:nvPr/>
        </p:nvSpPr>
        <p:spPr bwMode="auto">
          <a:xfrm>
            <a:off x="2719388" y="2085975"/>
            <a:ext cx="4191000" cy="1422400"/>
          </a:xfrm>
          <a:custGeom>
            <a:avLst/>
            <a:gdLst>
              <a:gd name="T0" fmla="*/ 0 w 2968"/>
              <a:gd name="T1" fmla="*/ 2147483647 h 896"/>
              <a:gd name="T2" fmla="*/ 2147483647 w 2968"/>
              <a:gd name="T3" fmla="*/ 2147483647 h 896"/>
              <a:gd name="T4" fmla="*/ 2147483647 w 2968"/>
              <a:gd name="T5" fmla="*/ 2147483647 h 896"/>
              <a:gd name="T6" fmla="*/ 2147483647 w 2968"/>
              <a:gd name="T7" fmla="*/ 2147483647 h 896"/>
              <a:gd name="T8" fmla="*/ 2147483647 w 2968"/>
              <a:gd name="T9" fmla="*/ 0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8"/>
              <a:gd name="T16" fmla="*/ 0 h 896"/>
              <a:gd name="T17" fmla="*/ 2968 w 2968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8" h="896">
                <a:moveTo>
                  <a:pt x="0" y="30"/>
                </a:moveTo>
                <a:cubicBezTo>
                  <a:pt x="144" y="126"/>
                  <a:pt x="592" y="464"/>
                  <a:pt x="864" y="608"/>
                </a:cubicBezTo>
                <a:cubicBezTo>
                  <a:pt x="1136" y="752"/>
                  <a:pt x="1385" y="896"/>
                  <a:pt x="1632" y="894"/>
                </a:cubicBezTo>
                <a:cubicBezTo>
                  <a:pt x="1879" y="892"/>
                  <a:pt x="2121" y="744"/>
                  <a:pt x="2344" y="595"/>
                </a:cubicBezTo>
                <a:cubicBezTo>
                  <a:pt x="2567" y="446"/>
                  <a:pt x="2838" y="124"/>
                  <a:pt x="2968" y="0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Freeform 9"/>
          <p:cNvSpPr>
            <a:spLocks/>
          </p:cNvSpPr>
          <p:nvPr/>
        </p:nvSpPr>
        <p:spPr bwMode="auto">
          <a:xfrm>
            <a:off x="1360488" y="2068513"/>
            <a:ext cx="6307137" cy="2808287"/>
          </a:xfrm>
          <a:custGeom>
            <a:avLst/>
            <a:gdLst>
              <a:gd name="T0" fmla="*/ 0 w 3973"/>
              <a:gd name="T1" fmla="*/ 0 h 1769"/>
              <a:gd name="T2" fmla="*/ 2147483647 w 3973"/>
              <a:gd name="T3" fmla="*/ 2147483647 h 1769"/>
              <a:gd name="T4" fmla="*/ 2147483647 w 3973"/>
              <a:gd name="T5" fmla="*/ 2147483647 h 1769"/>
              <a:gd name="T6" fmla="*/ 2147483647 w 3973"/>
              <a:gd name="T7" fmla="*/ 2147483647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3973"/>
              <a:gd name="T13" fmla="*/ 0 h 1769"/>
              <a:gd name="T14" fmla="*/ 3973 w 3973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73" h="1769">
                <a:moveTo>
                  <a:pt x="0" y="0"/>
                </a:moveTo>
                <a:cubicBezTo>
                  <a:pt x="213" y="151"/>
                  <a:pt x="877" y="674"/>
                  <a:pt x="1283" y="905"/>
                </a:cubicBezTo>
                <a:cubicBezTo>
                  <a:pt x="1689" y="1136"/>
                  <a:pt x="1987" y="1241"/>
                  <a:pt x="2436" y="1385"/>
                </a:cubicBezTo>
                <a:cubicBezTo>
                  <a:pt x="2884" y="1529"/>
                  <a:pt x="3429" y="1649"/>
                  <a:pt x="3973" y="1769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Freeform 10"/>
          <p:cNvSpPr>
            <a:spLocks/>
          </p:cNvSpPr>
          <p:nvPr/>
        </p:nvSpPr>
        <p:spPr bwMode="auto">
          <a:xfrm>
            <a:off x="1371600" y="2022475"/>
            <a:ext cx="6332538" cy="3109913"/>
          </a:xfrm>
          <a:custGeom>
            <a:avLst/>
            <a:gdLst>
              <a:gd name="T0" fmla="*/ 0 w 3989"/>
              <a:gd name="T1" fmla="*/ 2147483647 h 1959"/>
              <a:gd name="T2" fmla="*/ 2147483647 w 3989"/>
              <a:gd name="T3" fmla="*/ 2147483647 h 1959"/>
              <a:gd name="T4" fmla="*/ 2147483647 w 3989"/>
              <a:gd name="T5" fmla="*/ 2147483647 h 1959"/>
              <a:gd name="T6" fmla="*/ 2147483647 w 3989"/>
              <a:gd name="T7" fmla="*/ 2147483647 h 1959"/>
              <a:gd name="T8" fmla="*/ 2147483647 w 3989"/>
              <a:gd name="T9" fmla="*/ 0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89"/>
              <a:gd name="T16" fmla="*/ 0 h 1959"/>
              <a:gd name="T17" fmla="*/ 3989 w 3989"/>
              <a:gd name="T18" fmla="*/ 1959 h 1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89" h="1959">
                <a:moveTo>
                  <a:pt x="0" y="1959"/>
                </a:moveTo>
                <a:cubicBezTo>
                  <a:pt x="210" y="1923"/>
                  <a:pt x="876" y="1840"/>
                  <a:pt x="1260" y="1743"/>
                </a:cubicBezTo>
                <a:cubicBezTo>
                  <a:pt x="1644" y="1646"/>
                  <a:pt x="1985" y="1530"/>
                  <a:pt x="2304" y="1376"/>
                </a:cubicBezTo>
                <a:cubicBezTo>
                  <a:pt x="2623" y="1222"/>
                  <a:pt x="2894" y="1050"/>
                  <a:pt x="3175" y="821"/>
                </a:cubicBezTo>
                <a:cubicBezTo>
                  <a:pt x="3456" y="592"/>
                  <a:pt x="3820" y="171"/>
                  <a:pt x="3989" y="0"/>
                </a:cubicBez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Freeform 11"/>
          <p:cNvSpPr>
            <a:spLocks/>
          </p:cNvSpPr>
          <p:nvPr/>
        </p:nvSpPr>
        <p:spPr bwMode="auto">
          <a:xfrm>
            <a:off x="1371600" y="1828800"/>
            <a:ext cx="6430963" cy="3352800"/>
          </a:xfrm>
          <a:custGeom>
            <a:avLst/>
            <a:gdLst>
              <a:gd name="T0" fmla="*/ 0 w 4608"/>
              <a:gd name="T1" fmla="*/ 0 h 2112"/>
              <a:gd name="T2" fmla="*/ 0 w 4608"/>
              <a:gd name="T3" fmla="*/ 2147483647 h 2112"/>
              <a:gd name="T4" fmla="*/ 2147483647 w 4608"/>
              <a:gd name="T5" fmla="*/ 2147483647 h 2112"/>
              <a:gd name="T6" fmla="*/ 0 60000 65536"/>
              <a:gd name="T7" fmla="*/ 0 60000 65536"/>
              <a:gd name="T8" fmla="*/ 0 60000 65536"/>
              <a:gd name="T9" fmla="*/ 0 w 4608"/>
              <a:gd name="T10" fmla="*/ 0 h 2112"/>
              <a:gd name="T11" fmla="*/ 4608 w 4608"/>
              <a:gd name="T12" fmla="*/ 2112 h 2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8" h="2112">
                <a:moveTo>
                  <a:pt x="0" y="0"/>
                </a:moveTo>
                <a:lnTo>
                  <a:pt x="0" y="2112"/>
                </a:lnTo>
                <a:lnTo>
                  <a:pt x="4608" y="2112"/>
                </a:lnTo>
              </a:path>
            </a:pathLst>
          </a:custGeom>
          <a:noFill/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6"/>
          <p:cNvSpPr>
            <a:spLocks noChangeShapeType="1"/>
          </p:cNvSpPr>
          <p:nvPr/>
        </p:nvSpPr>
        <p:spPr bwMode="auto">
          <a:xfrm flipV="1">
            <a:off x="7696200" y="4876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Text Box 17"/>
          <p:cNvSpPr txBox="1">
            <a:spLocks noChangeArrowheads="1"/>
          </p:cNvSpPr>
          <p:nvPr/>
        </p:nvSpPr>
        <p:spPr bwMode="auto">
          <a:xfrm>
            <a:off x="7543800" y="5195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L</a:t>
            </a:r>
          </a:p>
        </p:txBody>
      </p:sp>
      <p:sp>
        <p:nvSpPr>
          <p:cNvPr id="53263" name="Text Box 18"/>
          <p:cNvSpPr txBox="1">
            <a:spLocks noChangeArrowheads="1"/>
          </p:cNvSpPr>
          <p:nvPr/>
        </p:nvSpPr>
        <p:spPr bwMode="auto">
          <a:xfrm>
            <a:off x="4692650" y="51958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L(O)</a:t>
            </a:r>
          </a:p>
        </p:txBody>
      </p:sp>
      <p:sp>
        <p:nvSpPr>
          <p:cNvPr id="53264" name="Text Box 19"/>
          <p:cNvSpPr txBox="1">
            <a:spLocks noChangeArrowheads="1"/>
          </p:cNvSpPr>
          <p:nvPr/>
        </p:nvSpPr>
        <p:spPr bwMode="auto">
          <a:xfrm>
            <a:off x="1219200" y="5195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0</a:t>
            </a:r>
          </a:p>
        </p:txBody>
      </p:sp>
      <p:sp>
        <p:nvSpPr>
          <p:cNvPr id="53265" name="Freeform 20"/>
          <p:cNvSpPr>
            <a:spLocks/>
          </p:cNvSpPr>
          <p:nvPr/>
        </p:nvSpPr>
        <p:spPr bwMode="auto">
          <a:xfrm>
            <a:off x="1371600" y="4572000"/>
            <a:ext cx="2743200" cy="609600"/>
          </a:xfrm>
          <a:custGeom>
            <a:avLst/>
            <a:gdLst>
              <a:gd name="T0" fmla="*/ 2147483647 w 1536"/>
              <a:gd name="T1" fmla="*/ 2147483647 h 336"/>
              <a:gd name="T2" fmla="*/ 2147483647 w 1536"/>
              <a:gd name="T3" fmla="*/ 0 h 336"/>
              <a:gd name="T4" fmla="*/ 0 w 1536"/>
              <a:gd name="T5" fmla="*/ 0 h 336"/>
              <a:gd name="T6" fmla="*/ 0 60000 65536"/>
              <a:gd name="T7" fmla="*/ 0 60000 65536"/>
              <a:gd name="T8" fmla="*/ 0 60000 65536"/>
              <a:gd name="T9" fmla="*/ 0 w 1536"/>
              <a:gd name="T10" fmla="*/ 0 h 336"/>
              <a:gd name="T11" fmla="*/ 1536 w 153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336">
                <a:moveTo>
                  <a:pt x="1536" y="336"/>
                </a:moveTo>
                <a:lnTo>
                  <a:pt x="1536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Text Box 21"/>
          <p:cNvSpPr txBox="1">
            <a:spLocks noChangeArrowheads="1"/>
          </p:cNvSpPr>
          <p:nvPr/>
        </p:nvSpPr>
        <p:spPr bwMode="auto">
          <a:xfrm>
            <a:off x="3905250" y="5195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L1</a:t>
            </a:r>
          </a:p>
        </p:txBody>
      </p:sp>
      <p:sp>
        <p:nvSpPr>
          <p:cNvPr id="53267" name="Text Box 22"/>
          <p:cNvSpPr txBox="1">
            <a:spLocks noChangeArrowheads="1"/>
          </p:cNvSpPr>
          <p:nvPr/>
        </p:nvSpPr>
        <p:spPr bwMode="auto">
          <a:xfrm>
            <a:off x="685800" y="43576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C(L1)</a:t>
            </a:r>
          </a:p>
        </p:txBody>
      </p:sp>
      <p:sp>
        <p:nvSpPr>
          <p:cNvPr id="53268" name="Freeform 24"/>
          <p:cNvSpPr>
            <a:spLocks/>
          </p:cNvSpPr>
          <p:nvPr/>
        </p:nvSpPr>
        <p:spPr bwMode="auto">
          <a:xfrm>
            <a:off x="1371600" y="3505200"/>
            <a:ext cx="3657600" cy="1676400"/>
          </a:xfrm>
          <a:custGeom>
            <a:avLst/>
            <a:gdLst>
              <a:gd name="T0" fmla="*/ 2147483647 w 2304"/>
              <a:gd name="T1" fmla="*/ 2147483647 h 1056"/>
              <a:gd name="T2" fmla="*/ 2147483647 w 2304"/>
              <a:gd name="T3" fmla="*/ 0 h 1056"/>
              <a:gd name="T4" fmla="*/ 0 w 2304"/>
              <a:gd name="T5" fmla="*/ 0 h 1056"/>
              <a:gd name="T6" fmla="*/ 0 60000 65536"/>
              <a:gd name="T7" fmla="*/ 0 60000 65536"/>
              <a:gd name="T8" fmla="*/ 0 60000 65536"/>
              <a:gd name="T9" fmla="*/ 0 w 2304"/>
              <a:gd name="T10" fmla="*/ 0 h 1056"/>
              <a:gd name="T11" fmla="*/ 2304 w 230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056">
                <a:moveTo>
                  <a:pt x="2304" y="1056"/>
                </a:moveTo>
                <a:lnTo>
                  <a:pt x="2304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9" name="Text Box 25"/>
          <p:cNvSpPr txBox="1">
            <a:spLocks noChangeArrowheads="1"/>
          </p:cNvSpPr>
          <p:nvPr/>
        </p:nvSpPr>
        <p:spPr bwMode="auto">
          <a:xfrm>
            <a:off x="762000" y="32908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C(O)</a:t>
            </a:r>
          </a:p>
        </p:txBody>
      </p:sp>
      <p:sp>
        <p:nvSpPr>
          <p:cNvPr id="53270" name="Freeform 26"/>
          <p:cNvSpPr>
            <a:spLocks/>
          </p:cNvSpPr>
          <p:nvPr/>
        </p:nvSpPr>
        <p:spPr bwMode="auto">
          <a:xfrm>
            <a:off x="1371600" y="3886200"/>
            <a:ext cx="2743200" cy="762000"/>
          </a:xfrm>
          <a:custGeom>
            <a:avLst/>
            <a:gdLst>
              <a:gd name="T0" fmla="*/ 2147483647 w 1536"/>
              <a:gd name="T1" fmla="*/ 2147483647 h 576"/>
              <a:gd name="T2" fmla="*/ 2147483647 w 1536"/>
              <a:gd name="T3" fmla="*/ 0 h 576"/>
              <a:gd name="T4" fmla="*/ 0 w 1536"/>
              <a:gd name="T5" fmla="*/ 0 h 576"/>
              <a:gd name="T6" fmla="*/ 0 60000 65536"/>
              <a:gd name="T7" fmla="*/ 0 60000 65536"/>
              <a:gd name="T8" fmla="*/ 0 60000 65536"/>
              <a:gd name="T9" fmla="*/ 0 w 1536"/>
              <a:gd name="T10" fmla="*/ 0 h 576"/>
              <a:gd name="T11" fmla="*/ 1536 w 153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576">
                <a:moveTo>
                  <a:pt x="1536" y="576"/>
                </a:moveTo>
                <a:lnTo>
                  <a:pt x="1536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1" name="Line 28"/>
          <p:cNvSpPr>
            <a:spLocks noChangeShapeType="1"/>
          </p:cNvSpPr>
          <p:nvPr/>
        </p:nvSpPr>
        <p:spPr bwMode="auto">
          <a:xfrm flipV="1">
            <a:off x="1676400" y="2063750"/>
            <a:ext cx="0" cy="175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2" name="Line 30"/>
          <p:cNvSpPr>
            <a:spLocks noChangeShapeType="1"/>
          </p:cNvSpPr>
          <p:nvPr/>
        </p:nvSpPr>
        <p:spPr bwMode="auto">
          <a:xfrm>
            <a:off x="1371600" y="2057400"/>
            <a:ext cx="457200" cy="0"/>
          </a:xfrm>
          <a:prstGeom prst="line">
            <a:avLst/>
          </a:prstGeom>
          <a:noFill/>
          <a:ln w="25400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Text Box 31"/>
          <p:cNvSpPr txBox="1">
            <a:spLocks noChangeArrowheads="1"/>
          </p:cNvSpPr>
          <p:nvPr/>
        </p:nvSpPr>
        <p:spPr bwMode="auto">
          <a:xfrm>
            <a:off x="730250" y="18430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C(E)</a:t>
            </a:r>
          </a:p>
        </p:txBody>
      </p:sp>
      <p:sp>
        <p:nvSpPr>
          <p:cNvPr id="53274" name="Text Box 32"/>
          <p:cNvSpPr txBox="1">
            <a:spLocks noChangeArrowheads="1"/>
          </p:cNvSpPr>
          <p:nvPr/>
        </p:nvSpPr>
        <p:spPr bwMode="auto">
          <a:xfrm>
            <a:off x="628650" y="367188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/>
              <a:t>E(L1)</a:t>
            </a:r>
          </a:p>
        </p:txBody>
      </p:sp>
      <p:sp>
        <p:nvSpPr>
          <p:cNvPr id="53275" name="Text Box 33"/>
          <p:cNvSpPr txBox="1">
            <a:spLocks noChangeArrowheads="1"/>
          </p:cNvSpPr>
          <p:nvPr/>
        </p:nvSpPr>
        <p:spPr bwMode="auto">
          <a:xfrm>
            <a:off x="1628775" y="2986088"/>
            <a:ext cx="885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i="1">
                <a:cs typeface="Times New Roman" pitchFamily="18" charset="0"/>
              </a:rPr>
              <a:t>Δ</a:t>
            </a:r>
            <a:r>
              <a:rPr lang="en-US" sz="1800" b="1" i="1"/>
              <a:t>E(L1)</a:t>
            </a:r>
          </a:p>
        </p:txBody>
      </p:sp>
      <p:sp>
        <p:nvSpPr>
          <p:cNvPr id="53276" name="Line 34"/>
          <p:cNvSpPr>
            <a:spLocks noChangeShapeType="1"/>
          </p:cNvSpPr>
          <p:nvPr/>
        </p:nvSpPr>
        <p:spPr bwMode="auto">
          <a:xfrm flipV="1">
            <a:off x="2895600" y="4586288"/>
            <a:ext cx="0" cy="527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7" name="Text Box 35"/>
          <p:cNvSpPr txBox="1">
            <a:spLocks noChangeArrowheads="1"/>
          </p:cNvSpPr>
          <p:nvPr/>
        </p:nvSpPr>
        <p:spPr bwMode="auto">
          <a:xfrm>
            <a:off x="2895600" y="4814888"/>
            <a:ext cx="885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i="1">
                <a:cs typeface="Times New Roman" pitchFamily="18" charset="0"/>
              </a:rPr>
              <a:t>Δ</a:t>
            </a:r>
            <a:r>
              <a:rPr lang="en-US" sz="1800" b="1" i="1">
                <a:cs typeface="Times New Roman" pitchFamily="18" charset="0"/>
              </a:rPr>
              <a:t>C</a:t>
            </a:r>
            <a:r>
              <a:rPr lang="en-US" sz="1800" b="1" i="1"/>
              <a:t>(L1)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8533" y="6366933"/>
            <a:ext cx="4134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Rodrigue</a:t>
            </a:r>
            <a:r>
              <a:rPr lang="en-US" sz="1200" dirty="0"/>
              <a:t>, J-P et </a:t>
            </a:r>
            <a:r>
              <a:rPr lang="en-US" sz="1200" dirty="0" err="1"/>
              <a:t>al.</a:t>
            </a:r>
            <a:r>
              <a:rPr lang="en-US" sz="1200" dirty="0"/>
              <a:t> (2009) The Geography of Transport Systems</a:t>
            </a:r>
          </a:p>
        </p:txBody>
      </p:sp>
    </p:spTree>
    <p:extLst>
      <p:ext uri="{BB962C8B-B14F-4D97-AF65-F5344CB8AC3E}">
        <p14:creationId xmlns:p14="http://schemas.microsoft.com/office/powerpoint/2010/main" val="322807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/>
              <a:t>Εσωτερίκευση του</a:t>
            </a:r>
            <a:r>
              <a:rPr lang="en-US" cap="none" dirty="0"/>
              <a:t> </a:t>
            </a:r>
            <a:r>
              <a:rPr lang="el-GR" cap="none" dirty="0"/>
              <a:t>Εξωτερικού Κόστους των μεταφορών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2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el-GR" dirty="0"/>
              <a:t>Εσωτερίκευση Εξωτερικού Κόστους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0090"/>
                </a:solidFill>
              </a:rPr>
              <a:t>Περιορισμός εξωτερικού κόστους που παράγουν οι μεταφορικές υπηρεσίες</a:t>
            </a:r>
          </a:p>
          <a:p>
            <a:pPr>
              <a:spcBef>
                <a:spcPts val="1320"/>
              </a:spcBef>
            </a:pPr>
            <a:r>
              <a:rPr lang="el-GR" dirty="0">
                <a:solidFill>
                  <a:srgbClr val="000090"/>
                </a:solidFill>
              </a:rPr>
              <a:t>Άριστα επίπεδα εξωτερικού κόστους</a:t>
            </a:r>
          </a:p>
          <a:p>
            <a:pPr lvl="1">
              <a:lnSpc>
                <a:spcPct val="110000"/>
              </a:lnSpc>
            </a:pPr>
            <a:r>
              <a:rPr lang="el-GR" sz="2600" dirty="0"/>
              <a:t>Δεν αναφερόμαστε σε μηδενική (0) μόλυνση ή κυκλοφοριακά επίπεδα</a:t>
            </a:r>
          </a:p>
          <a:p>
            <a:pPr>
              <a:lnSpc>
                <a:spcPct val="120000"/>
              </a:lnSpc>
            </a:pPr>
            <a:r>
              <a:rPr lang="el-GR" dirty="0">
                <a:solidFill>
                  <a:srgbClr val="000090"/>
                </a:solidFill>
              </a:rPr>
              <a:t>Διαφορετικές πολιτικές</a:t>
            </a:r>
          </a:p>
          <a:p>
            <a:pPr lvl="1"/>
            <a:r>
              <a:rPr lang="el-GR" dirty="0"/>
              <a:t>Αξιολόγηση αποτελεσματικότητας των μέτρων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l-GR" dirty="0">
                <a:solidFill>
                  <a:srgbClr val="000090"/>
                </a:solidFill>
              </a:rPr>
              <a:t>Εμφανίζεται κυρίως σε αναπτυγμένες οικονομίες</a:t>
            </a:r>
          </a:p>
          <a:p>
            <a:pPr lvl="1">
              <a:lnSpc>
                <a:spcPct val="110000"/>
              </a:lnSpc>
            </a:pPr>
            <a:r>
              <a:rPr lang="el-GR" sz="2600" dirty="0"/>
              <a:t>Η οριακή χρησιμότητα του επιπρόσθετου χρηματικού εισοδήματος είναι για την πλειοψηφία μικρότερης άξιας από την ζωή σε ένα πιο ήσυχο και ασφαλές περιβάλλον</a:t>
            </a:r>
          </a:p>
        </p:txBody>
      </p:sp>
    </p:spTree>
    <p:extLst>
      <p:ext uri="{BB962C8B-B14F-4D97-AF65-F5344CB8AC3E}">
        <p14:creationId xmlns:p14="http://schemas.microsoft.com/office/powerpoint/2010/main" val="4909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Πιθανές επιλογές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Οικονομικά μέτρα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/>
              <a:t>Φόρος </a:t>
            </a:r>
            <a:r>
              <a:rPr lang="el-GR" dirty="0">
                <a:solidFill>
                  <a:srgbClr val="000090"/>
                </a:solidFill>
              </a:rPr>
              <a:t>ρύπανσης</a:t>
            </a:r>
          </a:p>
          <a:p>
            <a:r>
              <a:rPr lang="el-GR" dirty="0"/>
              <a:t>Φόρος </a:t>
            </a:r>
            <a:r>
              <a:rPr lang="el-GR" dirty="0">
                <a:solidFill>
                  <a:srgbClr val="000090"/>
                </a:solidFill>
              </a:rPr>
              <a:t>αποσυμφόρησης</a:t>
            </a:r>
          </a:p>
          <a:p>
            <a:r>
              <a:rPr lang="el-GR" dirty="0"/>
              <a:t>Τιμολόγηση </a:t>
            </a:r>
            <a:r>
              <a:rPr lang="el-GR" dirty="0">
                <a:solidFill>
                  <a:srgbClr val="000090"/>
                </a:solidFill>
              </a:rPr>
              <a:t>στάθμευσης</a:t>
            </a:r>
          </a:p>
          <a:p>
            <a:r>
              <a:rPr lang="el-GR" dirty="0"/>
              <a:t>Διάκριση</a:t>
            </a:r>
            <a:r>
              <a:rPr lang="el-GR" dirty="0">
                <a:solidFill>
                  <a:srgbClr val="000090"/>
                </a:solidFill>
              </a:rPr>
              <a:t> φορολογίας καύσιμου</a:t>
            </a:r>
          </a:p>
          <a:p>
            <a:r>
              <a:rPr lang="el-GR" dirty="0"/>
              <a:t>Διάκριση στην </a:t>
            </a:r>
            <a:r>
              <a:rPr lang="el-GR" dirty="0">
                <a:solidFill>
                  <a:srgbClr val="000090"/>
                </a:solidFill>
              </a:rPr>
              <a:t>επιβολή φόρου οχημάτων</a:t>
            </a:r>
          </a:p>
          <a:p>
            <a:r>
              <a:rPr lang="el-GR" dirty="0"/>
              <a:t>....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1556" y="1535113"/>
            <a:ext cx="4642555" cy="639762"/>
          </a:xfrm>
        </p:spPr>
        <p:txBody>
          <a:bodyPr>
            <a:noAutofit/>
          </a:bodyPr>
          <a:lstStyle/>
          <a:p>
            <a:r>
              <a:rPr lang="el-GR" dirty="0"/>
              <a:t>Διαρθρωτικά </a:t>
            </a:r>
            <a:r>
              <a:rPr lang="en-US" dirty="0"/>
              <a:t>–</a:t>
            </a:r>
            <a:r>
              <a:rPr lang="el-GR" dirty="0"/>
              <a:t>θεσμικά μέτρα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1556" y="2174875"/>
            <a:ext cx="4642555" cy="3951288"/>
          </a:xfrm>
        </p:spPr>
        <p:txBody>
          <a:bodyPr/>
          <a:lstStyle/>
          <a:p>
            <a:r>
              <a:rPr lang="el-GR" dirty="0"/>
              <a:t>Όρια εκπομπής καυσαερίων</a:t>
            </a:r>
          </a:p>
          <a:p>
            <a:r>
              <a:rPr lang="el-GR" dirty="0"/>
              <a:t>Σύνθεση καυσίμων</a:t>
            </a:r>
          </a:p>
          <a:p>
            <a:r>
              <a:rPr lang="el-GR" dirty="0"/>
              <a:t>Φυσικός περιορισμός (π.χ. απόσυρση)</a:t>
            </a:r>
          </a:p>
          <a:p>
            <a:r>
              <a:rPr lang="el-GR" dirty="0"/>
              <a:t>Όρια ταχύτητας</a:t>
            </a:r>
          </a:p>
          <a:p>
            <a:r>
              <a:rPr lang="el-GR" dirty="0"/>
              <a:t>Λεωφορειόδρομοι</a:t>
            </a:r>
          </a:p>
          <a:p>
            <a:r>
              <a:rPr lang="el-GR" dirty="0"/>
              <a:t>.......</a:t>
            </a:r>
          </a:p>
        </p:txBody>
      </p:sp>
    </p:spTree>
    <p:extLst>
      <p:ext uri="{BB962C8B-B14F-4D97-AF65-F5344CB8AC3E}">
        <p14:creationId xmlns:p14="http://schemas.microsoft.com/office/powerpoint/2010/main" val="146719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Επιβολή φόρου ρύπανσης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4311" y="1999015"/>
            <a:ext cx="8229600" cy="4525963"/>
          </a:xfrm>
        </p:spPr>
        <p:txBody>
          <a:bodyPr/>
          <a:lstStyle/>
          <a:p>
            <a:r>
              <a:rPr lang="el-GR" dirty="0"/>
              <a:t>Παράδειγμα: Αεροδρόμιο σε κατοικημένη περιοχή</a:t>
            </a:r>
          </a:p>
          <a:p>
            <a:r>
              <a:rPr lang="en-US" dirty="0"/>
              <a:t>E</a:t>
            </a:r>
            <a:r>
              <a:rPr lang="el-GR" dirty="0" err="1"/>
              <a:t>πίπεδο</a:t>
            </a:r>
            <a:r>
              <a:rPr lang="el-GR" dirty="0"/>
              <a:t> κίνησης</a:t>
            </a:r>
            <a:r>
              <a:rPr lang="en-US" dirty="0"/>
              <a:t> </a:t>
            </a:r>
            <a:r>
              <a:rPr lang="en-US" b="1" dirty="0">
                <a:solidFill>
                  <a:srgbClr val="000090"/>
                </a:solidFill>
              </a:rPr>
              <a:t>Q</a:t>
            </a:r>
            <a:r>
              <a:rPr lang="el-GR" b="1" dirty="0"/>
              <a:t> </a:t>
            </a:r>
            <a:endParaRPr lang="en-US" b="1" dirty="0"/>
          </a:p>
          <a:p>
            <a:pPr marL="400050" lvl="1" indent="0">
              <a:buNone/>
            </a:pPr>
            <a:r>
              <a:rPr lang="el-GR" dirty="0"/>
              <a:t>Όπου </a:t>
            </a:r>
            <a:r>
              <a:rPr lang="en-US" b="1" dirty="0" err="1">
                <a:solidFill>
                  <a:srgbClr val="000090"/>
                </a:solidFill>
              </a:rPr>
              <a:t>MNPB</a:t>
            </a:r>
            <a:r>
              <a:rPr lang="en-US" b="1" dirty="0">
                <a:solidFill>
                  <a:srgbClr val="000090"/>
                </a:solidFill>
              </a:rPr>
              <a:t> (Marginal Net Private Benefit) = max</a:t>
            </a:r>
          </a:p>
          <a:p>
            <a:pPr marL="0" indent="0" algn="ctr">
              <a:buNone/>
            </a:pPr>
            <a:r>
              <a:rPr lang="el-GR" i="1" dirty="0"/>
              <a:t>Καθαρό Οριακό Ιδιωτικό Όφελος = </a:t>
            </a:r>
            <a:r>
              <a:rPr lang="en-US" i="1" dirty="0"/>
              <a:t>max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rgbClr val="000090"/>
                </a:solidFill>
              </a:rPr>
              <a:t>MNPB</a:t>
            </a:r>
            <a:r>
              <a:rPr lang="en-US" b="1" dirty="0">
                <a:solidFill>
                  <a:srgbClr val="000090"/>
                </a:solidFill>
              </a:rPr>
              <a:t> = MPB-</a:t>
            </a:r>
            <a:r>
              <a:rPr lang="en-US" b="1" dirty="0" err="1">
                <a:solidFill>
                  <a:srgbClr val="000090"/>
                </a:solidFill>
              </a:rPr>
              <a:t>MPC</a:t>
            </a:r>
            <a:endParaRPr lang="en-US" b="1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03181" y="1125250"/>
            <a:ext cx="28690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Πρώτη αναφορά:</a:t>
            </a:r>
            <a:r>
              <a:rPr lang="en-US" sz="1600" dirty="0"/>
              <a:t> </a:t>
            </a:r>
            <a:r>
              <a:rPr lang="en-US" sz="1600" dirty="0" err="1"/>
              <a:t>Pigou</a:t>
            </a:r>
            <a:r>
              <a:rPr lang="en-US" sz="1600" dirty="0"/>
              <a:t> (1920): “</a:t>
            </a:r>
            <a:r>
              <a:rPr lang="en-US" sz="1600" i="1" dirty="0"/>
              <a:t>O</a:t>
            </a:r>
            <a:r>
              <a:rPr lang="el-GR" sz="1600" i="1" dirty="0" err="1"/>
              <a:t>ικονομική</a:t>
            </a:r>
            <a:r>
              <a:rPr lang="el-GR" sz="1600" i="1" dirty="0"/>
              <a:t> της Ευημερίας</a:t>
            </a:r>
            <a:r>
              <a:rPr lang="en-US" sz="16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08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Επιβολή φόρου ρύπανσης</a:t>
            </a:r>
            <a:endParaRPr lang="en-US" sz="4000" b="1" dirty="0"/>
          </a:p>
        </p:txBody>
      </p:sp>
      <p:cxnSp>
        <p:nvCxnSpPr>
          <p:cNvPr id="8" name="Straight Connector 7"/>
          <p:cNvCxnSpPr>
            <a:endCxn id="27" idx="0"/>
          </p:cNvCxnSpPr>
          <p:nvPr/>
        </p:nvCxnSpPr>
        <p:spPr>
          <a:xfrm>
            <a:off x="1424817" y="2023807"/>
            <a:ext cx="3751641" cy="4000500"/>
          </a:xfrm>
          <a:prstGeom prst="line">
            <a:avLst/>
          </a:prstGeom>
          <a:ln w="28575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7" idx="0"/>
          </p:cNvCxnSpPr>
          <p:nvPr/>
        </p:nvCxnSpPr>
        <p:spPr>
          <a:xfrm>
            <a:off x="5135634" y="2870200"/>
            <a:ext cx="40824" cy="3154107"/>
          </a:xfrm>
          <a:prstGeom prst="line">
            <a:avLst/>
          </a:prstGeom>
          <a:ln w="3175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2993320">
            <a:off x="1682035" y="2255553"/>
            <a:ext cx="107021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MNPB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31117" y="1857218"/>
            <a:ext cx="35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42716" y="6024307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Q</a:t>
            </a:r>
            <a:r>
              <a:rPr lang="en-US" sz="2000" b="1" baseline="-25000" dirty="0"/>
              <a:t>1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271572" y="2416112"/>
            <a:ext cx="218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Κόστος, οφέλη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75917" y="6339029"/>
            <a:ext cx="229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Κυκλοφορία</a:t>
            </a:r>
            <a:endParaRPr lang="en-US" sz="2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359905" y="1956381"/>
            <a:ext cx="4899782" cy="4090889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8974" y="2455607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19233" y="3910890"/>
            <a:ext cx="467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383540" y="1524000"/>
            <a:ext cx="1" cy="4521682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385127" y="6045682"/>
            <a:ext cx="4414540" cy="1588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39316" y="3757002"/>
            <a:ext cx="589342" cy="2688790"/>
            <a:chOff x="3139316" y="3757002"/>
            <a:chExt cx="589342" cy="268879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494917" y="4290757"/>
              <a:ext cx="0" cy="1682750"/>
            </a:xfrm>
            <a:prstGeom prst="line">
              <a:avLst/>
            </a:prstGeom>
            <a:ln w="3175" cmpd="sng"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139316" y="6045682"/>
              <a:ext cx="4801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Q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61175" y="3757002"/>
              <a:ext cx="4674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A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 rot="19046405">
            <a:off x="4952416" y="1839140"/>
            <a:ext cx="34676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MEC</a:t>
            </a:r>
            <a:r>
              <a:rPr lang="en-US" dirty="0"/>
              <a:t>=Marginal Environmental Cost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62617" y="5150984"/>
            <a:ext cx="102507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T=tax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424818" y="4018612"/>
            <a:ext cx="2527299" cy="2420288"/>
            <a:chOff x="1424818" y="4018612"/>
            <a:chExt cx="2527299" cy="2420288"/>
          </a:xfrm>
        </p:grpSpPr>
        <p:grpSp>
          <p:nvGrpSpPr>
            <p:cNvPr id="49" name="Group 48"/>
            <p:cNvGrpSpPr/>
            <p:nvPr/>
          </p:nvGrpSpPr>
          <p:grpSpPr>
            <a:xfrm>
              <a:off x="1424818" y="4064779"/>
              <a:ext cx="2527299" cy="2374121"/>
              <a:chOff x="1424818" y="4064779"/>
              <a:chExt cx="2527299" cy="2374121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491824" y="5128054"/>
                <a:ext cx="0" cy="846080"/>
              </a:xfrm>
              <a:prstGeom prst="line">
                <a:avLst/>
              </a:prstGeom>
              <a:ln w="3175" cmpd="sng"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24818" y="4064779"/>
                <a:ext cx="2527299" cy="2374121"/>
              </a:xfrm>
              <a:prstGeom prst="line">
                <a:avLst/>
              </a:prstGeom>
              <a:ln w="12700" cmpd="sng"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2212108" y="6020082"/>
                <a:ext cx="6101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Q</a:t>
                </a:r>
                <a:r>
                  <a:rPr lang="en-US" sz="2000" b="1" baseline="-25000" dirty="0"/>
                  <a:t>2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212109" y="4535430"/>
                <a:ext cx="4674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B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 rot="2567624">
              <a:off x="1428141" y="4018612"/>
              <a:ext cx="1070217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MNPB</a:t>
              </a:r>
              <a:r>
                <a:rPr lang="en-US" sz="2000" b="1" dirty="0"/>
                <a:t>-t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792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846</Words>
  <Application>Microsoft Macintosh PowerPoint</Application>
  <PresentationFormat>On-screen Show (4:3)</PresentationFormat>
  <Paragraphs>290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Office Theme</vt:lpstr>
      <vt:lpstr>ΟΙΚΟΝΟΜΙΚΗ των ΜΕΤΑΦΟΡΩΝ Διάλεξη No 8</vt:lpstr>
      <vt:lpstr>Εξωτερικά κόστη</vt:lpstr>
      <vt:lpstr>Το πρόβλημα της περιορισμένης αντίληψης του Ιδιωτικού Κόστους Συμφόρησης  («αντιλαμβανόμενο κόστος»)</vt:lpstr>
      <vt:lpstr>Εξωτερικό κόστος  &amp; Παρέμβαση για τον περιορισμό της</vt:lpstr>
      <vt:lpstr>Εσωτερίκευση του Εξωτερικού Κόστους των μεταφορών</vt:lpstr>
      <vt:lpstr>Εσωτερίκευση Εξωτερικού Κόστους</vt:lpstr>
      <vt:lpstr>Πιθανές επιλογές</vt:lpstr>
      <vt:lpstr>Επιβολή φόρου ρύπανσης</vt:lpstr>
      <vt:lpstr>Επιβολή φόρου ρύπανσης</vt:lpstr>
      <vt:lpstr>Επιβολή φόρου ρύπανσης</vt:lpstr>
      <vt:lpstr>Επιβολή φόρου ρύπανσης</vt:lpstr>
      <vt:lpstr>Η επιβολή του φόρου αποσυμφόρησης</vt:lpstr>
      <vt:lpstr>Επιβολή φόρου αποσυμφόρησης</vt:lpstr>
      <vt:lpstr>Τιμολόγηση για στάθμευση</vt:lpstr>
      <vt:lpstr>Φορολόγηση, θέσπιση ανώτατων ορίων και τεχνολογικές μεταβολές</vt:lpstr>
      <vt:lpstr>Άριστο επίπεδο επιχορήγησης με ανελαστική συνολική ζήτηση για μεταφορές</vt:lpstr>
      <vt:lpstr>Άριστο επίπεδο επιχορήγησης με ανελαστική συνολική ζήτηση για μεταφορές</vt:lpstr>
      <vt:lpstr>Άριστο επίπεδο επιχορήγησης με ελαστική συνολική ζήτηση για μεταφορές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Εισαγωγική Διάλεξη</dc:title>
  <dc:creator>Thanos  Pallis</dc:creator>
  <cp:lastModifiedBy>Microsoft Office User</cp:lastModifiedBy>
  <cp:revision>178</cp:revision>
  <dcterms:created xsi:type="dcterms:W3CDTF">2012-11-21T22:53:34Z</dcterms:created>
  <dcterms:modified xsi:type="dcterms:W3CDTF">2018-10-02T13:20:48Z</dcterms:modified>
</cp:coreProperties>
</file>