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63" r:id="rId3"/>
    <p:sldId id="266" r:id="rId4"/>
    <p:sldId id="270" r:id="rId5"/>
    <p:sldId id="268" r:id="rId6"/>
    <p:sldId id="257" r:id="rId7"/>
    <p:sldId id="262" r:id="rId8"/>
    <p:sldId id="271" r:id="rId9"/>
    <p:sldId id="265" r:id="rId10"/>
    <p:sldId id="274" r:id="rId11"/>
    <p:sldId id="275" r:id="rId12"/>
    <p:sldId id="278" r:id="rId13"/>
    <p:sldId id="272" r:id="rId14"/>
    <p:sldId id="277" r:id="rId15"/>
    <p:sldId id="258" r:id="rId16"/>
    <p:sldId id="259" r:id="rId17"/>
    <p:sldId id="260" r:id="rId18"/>
    <p:sldId id="261" r:id="rId19"/>
    <p:sldId id="273" r:id="rId20"/>
    <p:sldId id="26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72" autoAdjust="0"/>
    <p:restoredTop sz="94618"/>
  </p:normalViewPr>
  <p:slideViewPr>
    <p:cSldViewPr snapToGrid="0" snapToObjects="1">
      <p:cViewPr varScale="1">
        <p:scale>
          <a:sx n="89" d="100"/>
          <a:sy n="89" d="100"/>
        </p:scale>
        <p:origin x="976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21246249589801"/>
          <c:y val="0.12085308056872"/>
          <c:w val="0.76452412647898205"/>
          <c:h val="0.758293838862559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Οδικές</c:v>
                </c:pt>
                <c:pt idx="1">
                  <c:v>Σιδ/κες</c:v>
                </c:pt>
                <c:pt idx="2">
                  <c:v>Ναυτιλία Μικρών Αποστάσεων</c:v>
                </c:pt>
                <c:pt idx="3">
                  <c:v>Ποντοπόρος Ναυτιλία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0.47899999999999998</c:v>
                </c:pt>
                <c:pt idx="1">
                  <c:v>0.19600000000000001</c:v>
                </c:pt>
                <c:pt idx="2">
                  <c:v>3.5999999999999997E-2</c:v>
                </c:pt>
                <c:pt idx="3">
                  <c:v>4.8000000000000001E-2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1A-EF4F-9B83-BA4554B1B9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HC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Οδικές</c:v>
                </c:pt>
                <c:pt idx="1">
                  <c:v>Σιδ/κες</c:v>
                </c:pt>
                <c:pt idx="2">
                  <c:v>Ναυτιλία Μικρών Αποστάσεων</c:v>
                </c:pt>
                <c:pt idx="3">
                  <c:v>Ποντοπόρος Ναυτιλία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0.22700000000000001</c:v>
                </c:pt>
                <c:pt idx="1">
                  <c:v>9.8000000000000004E-2</c:v>
                </c:pt>
                <c:pt idx="2">
                  <c:v>1.2E-2</c:v>
                </c:pt>
                <c:pt idx="3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A-EF4F-9B83-BA4554B1B9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PM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Οδικές</c:v>
                </c:pt>
                <c:pt idx="1">
                  <c:v>Σιδ/κες</c:v>
                </c:pt>
                <c:pt idx="2">
                  <c:v>Ναυτιλία Μικρών Αποστάσεων</c:v>
                </c:pt>
                <c:pt idx="3">
                  <c:v>Ποντοπόρος Ναυτιλία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7.8E-2</c:v>
                </c:pt>
                <c:pt idx="1">
                  <c:v>2.7E-2</c:v>
                </c:pt>
                <c:pt idx="2">
                  <c:v>6.0000000000000001E-3</c:v>
                </c:pt>
                <c:pt idx="3">
                  <c:v>4.8300000000000003E-2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1A-EF4F-9B83-BA4554B1B9A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NOx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Οδικές</c:v>
                </c:pt>
                <c:pt idx="1">
                  <c:v>Σιδ/κες</c:v>
                </c:pt>
                <c:pt idx="2">
                  <c:v>Ναυτιλία Μικρών Αποστάσεων</c:v>
                </c:pt>
                <c:pt idx="3">
                  <c:v>Ποντοπόρος Ναυτιλία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0.97799999999999998</c:v>
                </c:pt>
                <c:pt idx="1">
                  <c:v>0.47199999999999998</c:v>
                </c:pt>
                <c:pt idx="2">
                  <c:v>0.311</c:v>
                </c:pt>
                <c:pt idx="3">
                  <c:v>0.499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1A-EF4F-9B83-BA4554B1B9A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SO2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Οδικές</c:v>
                </c:pt>
                <c:pt idx="1">
                  <c:v>Σιδ/κες</c:v>
                </c:pt>
                <c:pt idx="2">
                  <c:v>Ναυτιλία Μικρών Αποστάσεων</c:v>
                </c:pt>
                <c:pt idx="3">
                  <c:v>Ποντοπόρος Ναυτιλία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3.1E-2</c:v>
                </c:pt>
                <c:pt idx="1">
                  <c:v>3.5999999999999997E-2</c:v>
                </c:pt>
                <c:pt idx="2">
                  <c:v>0.28999999999999998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1A-EF4F-9B83-BA4554B1B9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6280568"/>
        <c:axId val="446283512"/>
      </c:barChart>
      <c:barChart>
        <c:barDir val="bar"/>
        <c:grouping val="clustered"/>
        <c:varyColors val="0"/>
        <c:ser>
          <c:idx val="5"/>
          <c:order val="5"/>
          <c:tx>
            <c:strRef>
              <c:f>Sheet1!$G$1</c:f>
              <c:strCache>
                <c:ptCount val="1"/>
                <c:pt idx="0">
                  <c:v>CO2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Οδικές</c:v>
                </c:pt>
                <c:pt idx="1">
                  <c:v>Σιδ/κες</c:v>
                </c:pt>
                <c:pt idx="2">
                  <c:v>Ναυτιλία Μικρών Αποστάσεων</c:v>
                </c:pt>
                <c:pt idx="3">
                  <c:v>Ποντοπόρος Ναυτιλία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98.301000000000002</c:v>
                </c:pt>
                <c:pt idx="1">
                  <c:v>28.338000000000001</c:v>
                </c:pt>
                <c:pt idx="2">
                  <c:v>15.45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1A-EF4F-9B83-BA4554B1B9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0"/>
        <c:overlap val="100"/>
        <c:axId val="446260296"/>
        <c:axId val="446246296"/>
      </c:barChart>
      <c:catAx>
        <c:axId val="446280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46283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6283512"/>
        <c:scaling>
          <c:orientation val="minMax"/>
        </c:scaling>
        <c:delete val="0"/>
        <c:axPos val="b"/>
        <c:majorGridlines>
          <c:spPr>
            <a:ln w="12700"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l-GR" dirty="0"/>
                  <a:t>Άλλες εκπομπές</a:t>
                </a:r>
                <a:r>
                  <a:rPr lang="en-US" dirty="0"/>
                  <a:t> (g/ton-km)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446280568"/>
        <c:crosses val="autoZero"/>
        <c:crossBetween val="between"/>
      </c:valAx>
      <c:catAx>
        <c:axId val="4462602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46246296"/>
        <c:crosses val="autoZero"/>
        <c:auto val="1"/>
        <c:lblAlgn val="ctr"/>
        <c:lblOffset val="100"/>
        <c:noMultiLvlLbl val="0"/>
      </c:catAx>
      <c:valAx>
        <c:axId val="446246296"/>
        <c:scaling>
          <c:orientation val="minMax"/>
        </c:scaling>
        <c:delete val="0"/>
        <c:axPos val="t"/>
        <c:title>
          <c:tx>
            <c:rich>
              <a:bodyPr/>
              <a:lstStyle/>
              <a:p>
                <a:pPr>
                  <a:defRPr/>
                </a:pPr>
                <a:r>
                  <a:rPr lang="el-GR" dirty="0"/>
                  <a:t>Διοξίδιο του </a:t>
                </a:r>
                <a:r>
                  <a:rPr lang="el-GR" dirty="0" err="1"/>
                  <a:t>Ανθρακα</a:t>
                </a:r>
                <a:r>
                  <a:rPr lang="el-GR" baseline="0" dirty="0"/>
                  <a:t> </a:t>
                </a:r>
                <a:r>
                  <a:rPr lang="en-US" dirty="0"/>
                  <a:t>(g/ton-km)</a:t>
                </a:r>
              </a:p>
            </c:rich>
          </c:tx>
          <c:overlay val="0"/>
        </c:title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446260296"/>
        <c:crosses val="max"/>
        <c:crossBetween val="between"/>
      </c:valAx>
      <c:spPr>
        <a:ln w="19050">
          <a:solidFill>
            <a:schemeClr val="bg1">
              <a:lumMod val="7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88"/>
          <c:y val="0.151658767772512"/>
          <c:w val="8.3750000000000505E-2"/>
          <c:h val="0.42890995260663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819759679573"/>
          <c:y val="0.10189573459715601"/>
          <c:w val="0.44859813084112099"/>
          <c:h val="0.796208530805686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2005</c:v>
                </c:pt>
              </c:strCache>
            </c:strRef>
          </c:tx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Εξωτερικά κόστη</c:v>
                </c:pt>
                <c:pt idx="1">
                  <c:v>Σταθερά κόστη</c:v>
                </c:pt>
                <c:pt idx="2">
                  <c:v>Μεταβλητά κόστη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32</c:v>
                </c:pt>
                <c:pt idx="1">
                  <c:v>24</c:v>
                </c:pt>
                <c:pt idx="2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87-4A40-B3DF-358F5B346070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1996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Εξωτερικά κόστη</c:v>
                </c:pt>
                <c:pt idx="1">
                  <c:v>Σταθερά κόστη</c:v>
                </c:pt>
                <c:pt idx="2">
                  <c:v>Μεταβλητά κόστη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32</c:v>
                </c:pt>
                <c:pt idx="1">
                  <c:v>23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87-4A40-B3DF-358F5B346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5153538050734305"/>
          <c:y val="0.34123222748815202"/>
          <c:w val="0.321762349799734"/>
          <c:h val="0.3412322274881520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25F15-9BBC-9A4E-948D-3EBC388C4576}" type="datetimeFigureOut">
              <a:rPr lang="en-US" smtClean="0"/>
              <a:t>10/2/18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C7791-4297-0D42-A94D-B0B752BF4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63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C7791-4297-0D42-A94D-B0B752BF4C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59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309B73-0B05-40F8-84BD-B4570B21138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F1201-1B6F-45E0-B27F-F39CCBDCA1F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C7791-4297-0D42-A94D-B0B752BF4C2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59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C7791-4297-0D42-A94D-B0B752BF4C2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59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C7791-4297-0D42-A94D-B0B752BF4C2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59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C7791-4297-0D42-A94D-B0B752BF4C2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59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5144-1CF7-4FC0-9D70-F1C6D0CB0B6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9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8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8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6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7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3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3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6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2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8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8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1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lagoudis@aegean.g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0090"/>
                </a:solidFill>
              </a:rPr>
              <a:t>ΟΙΚΟΝΟΜΙΚΗ </a:t>
            </a:r>
            <a:r>
              <a:rPr lang="el-GR" sz="4000" b="1" dirty="0">
                <a:solidFill>
                  <a:srgbClr val="000090"/>
                </a:solidFill>
              </a:rPr>
              <a:t>των </a:t>
            </a:r>
            <a:r>
              <a:rPr lang="el-GR" b="1" dirty="0">
                <a:solidFill>
                  <a:srgbClr val="000090"/>
                </a:solidFill>
              </a:rPr>
              <a:t>ΜΕΤΑΦΟΡΩΝ</a:t>
            </a:r>
            <a:br>
              <a:rPr lang="en-US" b="1" dirty="0">
                <a:solidFill>
                  <a:srgbClr val="000090"/>
                </a:solidFill>
              </a:rPr>
            </a:br>
            <a:r>
              <a:rPr lang="el-GR" b="1" dirty="0">
                <a:solidFill>
                  <a:srgbClr val="000090"/>
                </a:solidFill>
              </a:rPr>
              <a:t>Διάλεξη</a:t>
            </a:r>
            <a:r>
              <a:rPr lang="en-US" b="1" dirty="0">
                <a:solidFill>
                  <a:srgbClr val="000090"/>
                </a:solidFill>
              </a:rPr>
              <a:t> No 7</a:t>
            </a:r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4987426"/>
            <a:ext cx="1981200" cy="1870574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A7DFEBD8-A3FF-F043-8EC5-86134B3A5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l-GR" b="1" dirty="0">
                <a:solidFill>
                  <a:srgbClr val="000090"/>
                </a:solidFill>
              </a:rPr>
              <a:t>Διδάσκων: </a:t>
            </a:r>
          </a:p>
          <a:p>
            <a:r>
              <a:rPr lang="el-GR" b="1" dirty="0">
                <a:solidFill>
                  <a:srgbClr val="000090"/>
                </a:solidFill>
              </a:rPr>
              <a:t>ΙΩΑΝΝΗΣ ΛΑΓΟΥΔΗΣ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b="1" dirty="0">
                <a:solidFill>
                  <a:srgbClr val="000090"/>
                </a:solidFill>
                <a:hlinkClick r:id="rId3"/>
              </a:rPr>
              <a:t>ilagoudis@aegean.gr</a:t>
            </a:r>
            <a:r>
              <a:rPr lang="en-US" b="1" dirty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408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42962"/>
          </a:xfrm>
        </p:spPr>
        <p:txBody>
          <a:bodyPr>
            <a:normAutofit/>
          </a:bodyPr>
          <a:lstStyle/>
          <a:p>
            <a:pPr eaLnBrk="1" hangingPunct="1"/>
            <a:r>
              <a:rPr lang="el-GR" sz="3600" b="1" dirty="0"/>
              <a:t>Εκπομπές ανά μέσο μεταφοράς</a:t>
            </a:r>
            <a:endParaRPr lang="en-US" sz="3600" b="1" dirty="0"/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683801"/>
              </p:ext>
            </p:extLst>
          </p:nvPr>
        </p:nvGraphicFramePr>
        <p:xfrm>
          <a:off x="-334963" y="1117600"/>
          <a:ext cx="8869363" cy="5395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133350" y="6498124"/>
            <a:ext cx="4895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/>
              <a:t>Πηγές</a:t>
            </a:r>
            <a:r>
              <a:rPr lang="en-US" sz="1400" dirty="0"/>
              <a:t>: </a:t>
            </a:r>
            <a:r>
              <a:rPr lang="el-GR" sz="1400" dirty="0"/>
              <a:t>Ευρωπαϊκή Επιτροπή </a:t>
            </a:r>
            <a:r>
              <a:rPr lang="en-US" sz="1400" dirty="0"/>
              <a:t>&amp; US Maritime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3411361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l-GR" sz="3200" b="1" dirty="0">
                <a:latin typeface="Calibri"/>
                <a:cs typeface="Calibri"/>
              </a:rPr>
              <a:t>Εκτίμηση Κόστους οδικών μεταφορών (2005)</a:t>
            </a:r>
            <a:endParaRPr lang="en-US" sz="3200" b="1" dirty="0">
              <a:latin typeface="Calibri"/>
              <a:cs typeface="Calibri"/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387349"/>
              </p:ext>
            </p:extLst>
          </p:nvPr>
        </p:nvGraphicFramePr>
        <p:xfrm>
          <a:off x="966788" y="1757363"/>
          <a:ext cx="72294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266700" y="6000145"/>
            <a:ext cx="89693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alibri"/>
                <a:cs typeface="Calibri"/>
              </a:rPr>
              <a:t>Source: Litman, T. (2006)</a:t>
            </a:r>
          </a:p>
        </p:txBody>
      </p:sp>
    </p:spTree>
    <p:extLst>
      <p:ext uri="{BB962C8B-B14F-4D97-AF65-F5344CB8AC3E}">
        <p14:creationId xmlns:p14="http://schemas.microsoft.com/office/powerpoint/2010/main" val="3715419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/>
              <a:t>Εξωτερικά κόστη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1600200"/>
            <a:ext cx="8026401" cy="4525963"/>
          </a:xfrm>
        </p:spPr>
        <p:txBody>
          <a:bodyPr>
            <a:normAutofit/>
          </a:bodyPr>
          <a:lstStyle/>
          <a:p>
            <a:r>
              <a:rPr lang="el-GR" dirty="0"/>
              <a:t>Περιβαλλοντικά</a:t>
            </a:r>
          </a:p>
          <a:p>
            <a:pPr lvl="1"/>
            <a:r>
              <a:rPr lang="el-GR" dirty="0"/>
              <a:t>Ηχορύπανση</a:t>
            </a:r>
          </a:p>
          <a:p>
            <a:pPr lvl="1"/>
            <a:r>
              <a:rPr lang="el-GR" dirty="0"/>
              <a:t>Ατμοσφαιρική ρύπανση</a:t>
            </a:r>
          </a:p>
          <a:p>
            <a:pPr lvl="1"/>
            <a:r>
              <a:rPr lang="el-GR" dirty="0"/>
              <a:t>Οπτική παρενόχληση</a:t>
            </a:r>
          </a:p>
          <a:p>
            <a:r>
              <a:rPr lang="el-GR" b="1" dirty="0">
                <a:solidFill>
                  <a:srgbClr val="000090"/>
                </a:solidFill>
              </a:rPr>
              <a:t>Ατυχήματα</a:t>
            </a:r>
          </a:p>
        </p:txBody>
      </p:sp>
    </p:spTree>
    <p:extLst>
      <p:ext uri="{BB962C8B-B14F-4D97-AF65-F5344CB8AC3E}">
        <p14:creationId xmlns:p14="http://schemas.microsoft.com/office/powerpoint/2010/main" val="1448054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b="1" dirty="0"/>
              <a:t>Ναυτιλία, μεταφορά πετρελαίου &amp; ατυχήματα</a:t>
            </a:r>
            <a:endParaRPr lang="en-US" sz="32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6165" b="6165"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1168399" y="6126163"/>
            <a:ext cx="65362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err="1"/>
              <a:t>Source</a:t>
            </a:r>
            <a:r>
              <a:rPr lang="fi-FI" dirty="0"/>
              <a:t>: The International </a:t>
            </a:r>
            <a:r>
              <a:rPr lang="fi-FI" dirty="0" err="1"/>
              <a:t>Tankers</a:t>
            </a:r>
            <a:r>
              <a:rPr lang="fi-FI" dirty="0"/>
              <a:t> </a:t>
            </a:r>
            <a:r>
              <a:rPr lang="fi-FI" dirty="0" err="1"/>
              <a:t>Owners</a:t>
            </a:r>
            <a:r>
              <a:rPr lang="fi-FI" dirty="0"/>
              <a:t> </a:t>
            </a:r>
            <a:r>
              <a:rPr lang="fi-FI" dirty="0" err="1"/>
              <a:t>Pollution</a:t>
            </a:r>
            <a:r>
              <a:rPr lang="fi-FI" dirty="0"/>
              <a:t> Federation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047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/>
              <a:t>Εξωτερικά κόστη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1600200"/>
            <a:ext cx="8026401" cy="4525963"/>
          </a:xfrm>
        </p:spPr>
        <p:txBody>
          <a:bodyPr>
            <a:normAutofit/>
          </a:bodyPr>
          <a:lstStyle/>
          <a:p>
            <a:r>
              <a:rPr lang="el-GR" dirty="0"/>
              <a:t>Περιβαλλοντικά</a:t>
            </a:r>
          </a:p>
          <a:p>
            <a:pPr lvl="1"/>
            <a:r>
              <a:rPr lang="el-GR" dirty="0"/>
              <a:t>Ηχορύπανση</a:t>
            </a:r>
          </a:p>
          <a:p>
            <a:pPr lvl="1"/>
            <a:r>
              <a:rPr lang="el-GR" dirty="0"/>
              <a:t>Ατμοσφαιρική ρύπανση</a:t>
            </a:r>
          </a:p>
          <a:p>
            <a:pPr lvl="1"/>
            <a:r>
              <a:rPr lang="el-GR" dirty="0"/>
              <a:t>Οπτική παρενόχληση</a:t>
            </a:r>
          </a:p>
          <a:p>
            <a:r>
              <a:rPr lang="el-GR" dirty="0"/>
              <a:t>Ατυχήματα</a:t>
            </a:r>
          </a:p>
          <a:p>
            <a:r>
              <a:rPr lang="el-GR" b="1" dirty="0">
                <a:solidFill>
                  <a:srgbClr val="000090"/>
                </a:solidFill>
              </a:rPr>
              <a:t>Κυκλοφοριακή συμφόρηση </a:t>
            </a:r>
          </a:p>
          <a:p>
            <a:pPr lvl="1"/>
            <a:r>
              <a:rPr lang="el-GR" sz="2400" b="1" dirty="0">
                <a:solidFill>
                  <a:srgbClr val="000090"/>
                </a:solidFill>
              </a:rPr>
              <a:t>όταν η χρήση μίας μεταφορικής υπηρεσίας από ένα άτομο παρεμποδίζει / καθυστερεί την χρήση της ίδιας ή άλλης μεταφορικής υπηρεσίας από άλλα άτομα)</a:t>
            </a:r>
          </a:p>
        </p:txBody>
      </p:sp>
    </p:spTree>
    <p:extLst>
      <p:ext uri="{BB962C8B-B14F-4D97-AF65-F5344CB8AC3E}">
        <p14:creationId xmlns:p14="http://schemas.microsoft.com/office/powerpoint/2010/main" val="3684295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/>
              <a:t>Σχέση Ταχύτητας-Ροής</a:t>
            </a:r>
            <a:endParaRPr lang="en-US" sz="3200" b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311134" y="1879600"/>
            <a:ext cx="0" cy="42164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-586204" y="3687635"/>
            <a:ext cx="2273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/>
              <a:t>Μέση Ταχύτητα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844799" y="6256834"/>
            <a:ext cx="2810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/>
              <a:t>Ροή (οχήματα ανά ώρα)</a:t>
            </a:r>
            <a:endParaRPr lang="en-US" sz="2000" dirty="0"/>
          </a:p>
        </p:txBody>
      </p:sp>
      <p:sp>
        <p:nvSpPr>
          <p:cNvPr id="37" name="Freeform 36"/>
          <p:cNvSpPr/>
          <p:nvPr/>
        </p:nvSpPr>
        <p:spPr>
          <a:xfrm>
            <a:off x="825500" y="2616200"/>
            <a:ext cx="3467108" cy="2286000"/>
          </a:xfrm>
          <a:custGeom>
            <a:avLst/>
            <a:gdLst>
              <a:gd name="connsiteX0" fmla="*/ 0 w 3467108"/>
              <a:gd name="connsiteY0" fmla="*/ 0 h 2286000"/>
              <a:gd name="connsiteX1" fmla="*/ 3467100 w 3467108"/>
              <a:gd name="connsiteY1" fmla="*/ 1117600 h 2286000"/>
              <a:gd name="connsiteX2" fmla="*/ 38100 w 3467108"/>
              <a:gd name="connsiteY2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67108" h="2286000">
                <a:moveTo>
                  <a:pt x="0" y="0"/>
                </a:moveTo>
                <a:cubicBezTo>
                  <a:pt x="1730375" y="368300"/>
                  <a:pt x="3460750" y="736600"/>
                  <a:pt x="3467100" y="1117600"/>
                </a:cubicBezTo>
                <a:cubicBezTo>
                  <a:pt x="3473450" y="1498600"/>
                  <a:pt x="38100" y="2286000"/>
                  <a:pt x="38100" y="228600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508500" y="3352800"/>
            <a:ext cx="2633132" cy="800100"/>
            <a:chOff x="4508500" y="3352800"/>
            <a:chExt cx="2633132" cy="800100"/>
          </a:xfrm>
        </p:grpSpPr>
        <p:sp>
          <p:nvSpPr>
            <p:cNvPr id="38" name="Right Brace 37"/>
            <p:cNvSpPr/>
            <p:nvPr/>
          </p:nvSpPr>
          <p:spPr>
            <a:xfrm>
              <a:off x="4508500" y="3352800"/>
              <a:ext cx="355600" cy="8001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914899" y="3505200"/>
              <a:ext cx="22267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000" dirty="0"/>
                <a:t>Ασταθής ζώνη ροής</a:t>
              </a:r>
              <a:endParaRPr lang="en-US" sz="2000" dirty="0"/>
            </a:p>
          </p:txBody>
        </p:sp>
      </p:grpSp>
      <p:sp>
        <p:nvSpPr>
          <p:cNvPr id="40" name="TextBox 39"/>
          <p:cNvSpPr txBox="1"/>
          <p:nvPr/>
        </p:nvSpPr>
        <p:spPr>
          <a:xfrm rot="905073">
            <a:off x="1511300" y="2416144"/>
            <a:ext cx="2019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/>
              <a:t>Κανονική Ροή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 rot="20773105">
            <a:off x="1083639" y="4598150"/>
            <a:ext cx="2593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/>
              <a:t>Εξαναγκασμένη Ροή</a:t>
            </a:r>
            <a:endParaRPr lang="en-US" sz="2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825500" y="2029293"/>
            <a:ext cx="6488350" cy="4115527"/>
            <a:chOff x="1091571" y="2029293"/>
            <a:chExt cx="6488350" cy="4115527"/>
          </a:xfrm>
        </p:grpSpPr>
        <p:sp>
          <p:nvSpPr>
            <p:cNvPr id="16" name="Line 2060"/>
            <p:cNvSpPr>
              <a:spLocks noChangeShapeType="1"/>
            </p:cNvSpPr>
            <p:nvPr/>
          </p:nvSpPr>
          <p:spPr bwMode="auto">
            <a:xfrm>
              <a:off x="1091571" y="2029293"/>
              <a:ext cx="0" cy="40759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n w="9525" cmpd="sng">
                  <a:solidFill>
                    <a:schemeClr val="tx1"/>
                  </a:solidFill>
                </a:ln>
                <a:latin typeface="Arial"/>
                <a:cs typeface="Arial"/>
              </a:endParaRPr>
            </a:p>
          </p:txBody>
        </p:sp>
        <p:sp>
          <p:nvSpPr>
            <p:cNvPr id="17" name="Line 2061"/>
            <p:cNvSpPr>
              <a:spLocks noChangeShapeType="1"/>
            </p:cNvSpPr>
            <p:nvPr/>
          </p:nvSpPr>
          <p:spPr bwMode="auto">
            <a:xfrm>
              <a:off x="1091571" y="6124062"/>
              <a:ext cx="6488350" cy="207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n w="9525" cmpd="sng">
                  <a:solidFill>
                    <a:schemeClr val="tx1"/>
                  </a:solidFill>
                </a:ln>
                <a:latin typeface="Arial"/>
                <a:cs typeface="Arial"/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1073313" y="2383236"/>
            <a:ext cx="420713" cy="2329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rot="270594">
            <a:off x="1061547" y="1853623"/>
            <a:ext cx="7376686" cy="3316240"/>
            <a:chOff x="919904" y="2045956"/>
            <a:chExt cx="7521166" cy="3169044"/>
          </a:xfrm>
        </p:grpSpPr>
        <p:sp>
          <p:nvSpPr>
            <p:cNvPr id="19" name="Freeform 18"/>
            <p:cNvSpPr/>
            <p:nvPr/>
          </p:nvSpPr>
          <p:spPr>
            <a:xfrm rot="20930073">
              <a:off x="919904" y="2045956"/>
              <a:ext cx="6494173" cy="3169044"/>
            </a:xfrm>
            <a:custGeom>
              <a:avLst/>
              <a:gdLst>
                <a:gd name="connsiteX0" fmla="*/ 0 w 3467108"/>
                <a:gd name="connsiteY0" fmla="*/ 0 h 2286000"/>
                <a:gd name="connsiteX1" fmla="*/ 3467100 w 3467108"/>
                <a:gd name="connsiteY1" fmla="*/ 1117600 h 2286000"/>
                <a:gd name="connsiteX2" fmla="*/ 38100 w 3467108"/>
                <a:gd name="connsiteY2" fmla="*/ 22860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7108" h="2286000">
                  <a:moveTo>
                    <a:pt x="0" y="0"/>
                  </a:moveTo>
                  <a:cubicBezTo>
                    <a:pt x="1730375" y="368300"/>
                    <a:pt x="3460750" y="736600"/>
                    <a:pt x="3467100" y="1117600"/>
                  </a:cubicBezTo>
                  <a:cubicBezTo>
                    <a:pt x="3473450" y="1498600"/>
                    <a:pt x="38100" y="2286000"/>
                    <a:pt x="38100" y="2286000"/>
                  </a:cubicBezTo>
                </a:path>
              </a:pathLst>
            </a:custGeom>
            <a:ln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 rot="21329406">
              <a:off x="6023822" y="2149771"/>
              <a:ext cx="2417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3 λωρίδες κυκλοφορίας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7025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b="1" dirty="0"/>
              <a:t>Μέσο Κοινωνικό Κόστος την ώρα της αιχμής και </a:t>
            </a:r>
            <a:r>
              <a:rPr lang="el-GR" sz="3200" b="1" dirty="0" err="1"/>
              <a:t>αντιαιχμής</a:t>
            </a:r>
            <a:endParaRPr lang="en-US" sz="32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319613" y="2751041"/>
            <a:ext cx="8104858" cy="3992825"/>
            <a:chOff x="319613" y="2751041"/>
            <a:chExt cx="8104858" cy="3992825"/>
          </a:xfrm>
        </p:grpSpPr>
        <p:sp>
          <p:nvSpPr>
            <p:cNvPr id="13" name="TextBox 12"/>
            <p:cNvSpPr txBox="1"/>
            <p:nvPr/>
          </p:nvSpPr>
          <p:spPr>
            <a:xfrm rot="16200000">
              <a:off x="-586204" y="3656858"/>
              <a:ext cx="2273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400" dirty="0">
                  <a:latin typeface="+mj-lt"/>
                </a:rPr>
                <a:t>Κόστος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76700" y="6256834"/>
              <a:ext cx="1689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400" dirty="0" err="1">
                  <a:latin typeface="+mj-lt"/>
                </a:rPr>
                <a:t>Αντιαιχμή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 rot="16200000">
              <a:off x="2552700" y="3194054"/>
              <a:ext cx="1111254" cy="4070346"/>
            </a:xfrm>
            <a:custGeom>
              <a:avLst/>
              <a:gdLst>
                <a:gd name="connsiteX0" fmla="*/ 0 w 3467108"/>
                <a:gd name="connsiteY0" fmla="*/ 0 h 2286000"/>
                <a:gd name="connsiteX1" fmla="*/ 3467100 w 3467108"/>
                <a:gd name="connsiteY1" fmla="*/ 1117600 h 2286000"/>
                <a:gd name="connsiteX2" fmla="*/ 38100 w 3467108"/>
                <a:gd name="connsiteY2" fmla="*/ 22860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7108" h="2286000">
                  <a:moveTo>
                    <a:pt x="0" y="0"/>
                  </a:moveTo>
                  <a:cubicBezTo>
                    <a:pt x="1730375" y="368300"/>
                    <a:pt x="3460750" y="736600"/>
                    <a:pt x="3467100" y="1117600"/>
                  </a:cubicBezTo>
                  <a:cubicBezTo>
                    <a:pt x="3473450" y="1498600"/>
                    <a:pt x="38100" y="2286000"/>
                    <a:pt x="38100" y="228600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387600" y="4066686"/>
              <a:ext cx="1320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400" dirty="0">
                  <a:latin typeface="+mj-lt"/>
                </a:rPr>
                <a:t>Αιχμή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35371" y="6282201"/>
              <a:ext cx="1689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400" dirty="0">
                  <a:latin typeface="+mj-lt"/>
                </a:rPr>
                <a:t>Χρόνος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19054302">
              <a:off x="1124927" y="4793508"/>
              <a:ext cx="9346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400" dirty="0">
                  <a:latin typeface="+mj-lt"/>
                </a:rPr>
                <a:t>ΜΚΚ</a:t>
              </a:r>
              <a:endParaRPr lang="en-US" sz="2400" dirty="0">
                <a:latin typeface="+mj-lt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091571" y="2029293"/>
            <a:ext cx="6488350" cy="4115527"/>
            <a:chOff x="1091571" y="2029293"/>
            <a:chExt cx="6488350" cy="4115527"/>
          </a:xfrm>
        </p:grpSpPr>
        <p:sp>
          <p:nvSpPr>
            <p:cNvPr id="17" name="Line 2060"/>
            <p:cNvSpPr>
              <a:spLocks noChangeShapeType="1"/>
            </p:cNvSpPr>
            <p:nvPr/>
          </p:nvSpPr>
          <p:spPr bwMode="auto">
            <a:xfrm>
              <a:off x="1091571" y="2029293"/>
              <a:ext cx="0" cy="40759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n w="9525" cmpd="sng">
                  <a:solidFill>
                    <a:schemeClr val="tx1"/>
                  </a:solidFill>
                </a:ln>
                <a:latin typeface="+mj-lt"/>
                <a:cs typeface="Arial"/>
              </a:endParaRPr>
            </a:p>
          </p:txBody>
        </p:sp>
        <p:sp>
          <p:nvSpPr>
            <p:cNvPr id="18" name="Line 2061"/>
            <p:cNvSpPr>
              <a:spLocks noChangeShapeType="1"/>
            </p:cNvSpPr>
            <p:nvPr/>
          </p:nvSpPr>
          <p:spPr bwMode="auto">
            <a:xfrm>
              <a:off x="1091571" y="6124062"/>
              <a:ext cx="6488350" cy="207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n w="9525" cmpd="sng">
                  <a:solidFill>
                    <a:schemeClr val="tx1"/>
                  </a:solidFill>
                </a:ln>
                <a:latin typeface="+mj-lt"/>
                <a:cs typeface="Arial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708400" y="1781544"/>
            <a:ext cx="4461151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000" dirty="0"/>
              <a:t>Σημαντικός ο ρόλος της Πληροφόρησης</a:t>
            </a:r>
          </a:p>
          <a:p>
            <a:endParaRPr lang="el-GR" sz="2000" dirty="0"/>
          </a:p>
          <a:p>
            <a:pPr marL="457200" indent="-457200">
              <a:buFont typeface="+mj-lt"/>
              <a:buAutoNum type="arabicPeriod"/>
            </a:pPr>
            <a:r>
              <a:rPr lang="el-GR" sz="2000" dirty="0"/>
              <a:t>Απώλεια χρόνου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/>
              <a:t>Ταχύτερη απόσβεση οχήματος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751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b="1" dirty="0"/>
              <a:t>Οριακό Ιδιωτικό Κόστος &amp; Οριακό Κοινωνικό Κόστος</a:t>
            </a:r>
            <a:endParaRPr lang="en-US" sz="32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365782" y="2247899"/>
            <a:ext cx="8117818" cy="4361301"/>
            <a:chOff x="365782" y="2247899"/>
            <a:chExt cx="8117818" cy="4361301"/>
          </a:xfrm>
        </p:grpSpPr>
        <p:sp>
          <p:nvSpPr>
            <p:cNvPr id="13" name="TextBox 12"/>
            <p:cNvSpPr txBox="1"/>
            <p:nvPr/>
          </p:nvSpPr>
          <p:spPr>
            <a:xfrm rot="16200000">
              <a:off x="-1398013" y="4011694"/>
              <a:ext cx="3896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/>
                <a:t>Κόστος παραγωγής </a:t>
              </a:r>
              <a:r>
                <a:rPr lang="en-US" dirty="0"/>
                <a:t>/</a:t>
              </a:r>
              <a:r>
                <a:rPr lang="el-GR" dirty="0"/>
                <a:t>μονάδα</a:t>
              </a:r>
              <a:endParaRPr lang="en-US" dirty="0"/>
            </a:p>
          </p:txBody>
        </p:sp>
        <p:sp>
          <p:nvSpPr>
            <p:cNvPr id="37" name="Freeform 36"/>
            <p:cNvSpPr/>
            <p:nvPr/>
          </p:nvSpPr>
          <p:spPr>
            <a:xfrm rot="3611805">
              <a:off x="2882900" y="2544110"/>
              <a:ext cx="1111254" cy="4070346"/>
            </a:xfrm>
            <a:custGeom>
              <a:avLst/>
              <a:gdLst>
                <a:gd name="connsiteX0" fmla="*/ 0 w 3467108"/>
                <a:gd name="connsiteY0" fmla="*/ 0 h 2286000"/>
                <a:gd name="connsiteX1" fmla="*/ 3467100 w 3467108"/>
                <a:gd name="connsiteY1" fmla="*/ 1117600 h 2286000"/>
                <a:gd name="connsiteX2" fmla="*/ 38100 w 3467108"/>
                <a:gd name="connsiteY2" fmla="*/ 22860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7108" h="2286000">
                  <a:moveTo>
                    <a:pt x="0" y="0"/>
                  </a:moveTo>
                  <a:cubicBezTo>
                    <a:pt x="1730375" y="368300"/>
                    <a:pt x="3460750" y="736600"/>
                    <a:pt x="3467100" y="1117600"/>
                  </a:cubicBezTo>
                  <a:cubicBezTo>
                    <a:pt x="3473450" y="1498600"/>
                    <a:pt x="38100" y="2286000"/>
                    <a:pt x="38100" y="228600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80682" y="6239868"/>
              <a:ext cx="168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/>
                <a:t>Οδικό Δίκτυο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65278" y="2247899"/>
              <a:ext cx="4118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/>
                <a:t>ΟΚΚ (Μ</a:t>
              </a:r>
              <a:r>
                <a:rPr lang="en-US" dirty="0"/>
                <a:t>SC)</a:t>
              </a:r>
              <a:r>
                <a:rPr lang="el-GR" dirty="0"/>
                <a:t>= ΟΡΙΑΚΟ ΚΟΙΝΩΝΙΚΟ ΚΟΣΤΟΣ</a:t>
              </a:r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3611805">
            <a:off x="2578100" y="2010710"/>
            <a:ext cx="1111254" cy="4070346"/>
          </a:xfrm>
          <a:custGeom>
            <a:avLst/>
            <a:gdLst>
              <a:gd name="connsiteX0" fmla="*/ 0 w 3467108"/>
              <a:gd name="connsiteY0" fmla="*/ 0 h 2286000"/>
              <a:gd name="connsiteX1" fmla="*/ 3467100 w 3467108"/>
              <a:gd name="connsiteY1" fmla="*/ 1117600 h 2286000"/>
              <a:gd name="connsiteX2" fmla="*/ 38100 w 3467108"/>
              <a:gd name="connsiteY2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67108" h="2286000">
                <a:moveTo>
                  <a:pt x="0" y="0"/>
                </a:moveTo>
                <a:cubicBezTo>
                  <a:pt x="1730375" y="368300"/>
                  <a:pt x="3460750" y="736600"/>
                  <a:pt x="3467100" y="1117600"/>
                </a:cubicBezTo>
                <a:cubicBezTo>
                  <a:pt x="3473450" y="1498600"/>
                  <a:pt x="38100" y="2286000"/>
                  <a:pt x="38100" y="228600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" name="Straight Connector 4"/>
          <p:cNvCxnSpPr/>
          <p:nvPr/>
        </p:nvCxnSpPr>
        <p:spPr>
          <a:xfrm>
            <a:off x="832525" y="2552216"/>
            <a:ext cx="3790275" cy="3381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22800" y="2931727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ΟΙΚ</a:t>
            </a:r>
            <a:r>
              <a:rPr lang="en-US" dirty="0"/>
              <a:t> (</a:t>
            </a:r>
            <a:r>
              <a:rPr lang="en-US" dirty="0" err="1"/>
              <a:t>MPC</a:t>
            </a:r>
            <a:r>
              <a:rPr lang="en-US" dirty="0"/>
              <a:t>)</a:t>
            </a:r>
            <a:r>
              <a:rPr lang="el-GR" dirty="0"/>
              <a:t> = ΟΡΙΑΚΟ ΙΔΙΩΤΙΚΟ ΚΟΣΤΟΣ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32525" y="2008397"/>
            <a:ext cx="39217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Ζ = Ζήτηση</a:t>
            </a:r>
            <a:r>
              <a:rPr lang="en-US" dirty="0"/>
              <a:t> </a:t>
            </a:r>
          </a:p>
          <a:p>
            <a:r>
              <a:rPr lang="en-US" dirty="0" err="1"/>
              <a:t>OIO</a:t>
            </a:r>
            <a:r>
              <a:rPr lang="en-US" dirty="0"/>
              <a:t> (</a:t>
            </a:r>
            <a:r>
              <a:rPr lang="en-US" dirty="0" err="1"/>
              <a:t>MBS</a:t>
            </a:r>
            <a:r>
              <a:rPr lang="en-US" dirty="0"/>
              <a:t>)=O</a:t>
            </a:r>
            <a:r>
              <a:rPr lang="el-GR" dirty="0" err="1"/>
              <a:t>ριακό</a:t>
            </a:r>
            <a:r>
              <a:rPr lang="el-GR" dirty="0"/>
              <a:t> ιδιωτικό όφελος</a:t>
            </a:r>
          </a:p>
          <a:p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832525" y="2029293"/>
            <a:ext cx="6488350" cy="4115527"/>
            <a:chOff x="1091571" y="2029293"/>
            <a:chExt cx="6488350" cy="4115527"/>
          </a:xfrm>
        </p:grpSpPr>
        <p:sp>
          <p:nvSpPr>
            <p:cNvPr id="21" name="Line 2060"/>
            <p:cNvSpPr>
              <a:spLocks noChangeShapeType="1"/>
            </p:cNvSpPr>
            <p:nvPr/>
          </p:nvSpPr>
          <p:spPr bwMode="auto">
            <a:xfrm>
              <a:off x="1091571" y="2029293"/>
              <a:ext cx="0" cy="40759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n w="9525" cmpd="sng">
                  <a:solidFill>
                    <a:schemeClr val="tx1"/>
                  </a:solidFill>
                </a:ln>
                <a:latin typeface="Arial"/>
                <a:cs typeface="Arial"/>
              </a:endParaRPr>
            </a:p>
          </p:txBody>
        </p:sp>
        <p:sp>
          <p:nvSpPr>
            <p:cNvPr id="23" name="Line 2061"/>
            <p:cNvSpPr>
              <a:spLocks noChangeShapeType="1"/>
            </p:cNvSpPr>
            <p:nvPr/>
          </p:nvSpPr>
          <p:spPr bwMode="auto">
            <a:xfrm>
              <a:off x="1091571" y="6124062"/>
              <a:ext cx="6488350" cy="207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n w="9525" cmpd="sng">
                  <a:solidFill>
                    <a:schemeClr val="tx1"/>
                  </a:solidFill>
                </a:ln>
                <a:latin typeface="Arial"/>
                <a:cs typeface="Arial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5175882" y="4339221"/>
            <a:ext cx="3064933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sz="1600" dirty="0"/>
              <a:t>Η διαφορά </a:t>
            </a:r>
            <a:r>
              <a:rPr lang="el-GR" sz="1600" dirty="0" err="1"/>
              <a:t>μεταξύ</a:t>
            </a:r>
            <a:r>
              <a:rPr lang="el-GR" sz="1600" dirty="0"/>
              <a:t> Μ</a:t>
            </a:r>
            <a:r>
              <a:rPr lang="en-US" sz="1600" dirty="0"/>
              <a:t>BS </a:t>
            </a:r>
            <a:r>
              <a:rPr lang="el-GR" sz="1600" dirty="0"/>
              <a:t>(χρήση μεταφορών) και του </a:t>
            </a:r>
            <a:r>
              <a:rPr lang="el-GR" sz="1600" dirty="0" err="1"/>
              <a:t>MSC</a:t>
            </a:r>
            <a:r>
              <a:rPr lang="el-GR" sz="1600" dirty="0"/>
              <a:t> αναπαριστά την απώλεια ευημερίας (welfare loss) που έχει η κοινωνία</a:t>
            </a:r>
            <a:endParaRPr lang="en-US" sz="16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3701534" y="4339221"/>
            <a:ext cx="0" cy="1733729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148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/>
              <a:t>Το πρόβλημα της περιορισμένης αντίληψης του Ιδιωτικού Κόστους Συμφόρησης </a:t>
            </a:r>
            <a:br>
              <a:rPr lang="el-GR" sz="2800" b="1" dirty="0"/>
            </a:br>
            <a:r>
              <a:rPr lang="el-GR" sz="2800" b="1" dirty="0"/>
              <a:t>(«αντιλαμβανόμενο κόστος»)</a:t>
            </a:r>
            <a:endParaRPr lang="en-US" sz="2800" b="1" dirty="0"/>
          </a:p>
        </p:txBody>
      </p:sp>
      <p:grpSp>
        <p:nvGrpSpPr>
          <p:cNvPr id="35" name="Group 34"/>
          <p:cNvGrpSpPr/>
          <p:nvPr/>
        </p:nvGrpSpPr>
        <p:grpSpPr>
          <a:xfrm>
            <a:off x="365780" y="1909346"/>
            <a:ext cx="8490353" cy="4685466"/>
            <a:chOff x="365780" y="1909346"/>
            <a:chExt cx="8490353" cy="4685466"/>
          </a:xfrm>
        </p:grpSpPr>
        <p:sp>
          <p:nvSpPr>
            <p:cNvPr id="13" name="TextBox 12"/>
            <p:cNvSpPr txBox="1"/>
            <p:nvPr/>
          </p:nvSpPr>
          <p:spPr>
            <a:xfrm rot="16200000">
              <a:off x="-837774" y="3451454"/>
              <a:ext cx="2776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/>
                <a:t>Γενικευμένο κόστος</a:t>
              </a:r>
              <a:endParaRPr lang="en-US" dirty="0"/>
            </a:p>
          </p:txBody>
        </p:sp>
        <p:sp>
          <p:nvSpPr>
            <p:cNvPr id="37" name="Freeform 36"/>
            <p:cNvSpPr/>
            <p:nvPr/>
          </p:nvSpPr>
          <p:spPr>
            <a:xfrm rot="3611805">
              <a:off x="2801229" y="1620768"/>
              <a:ext cx="687292" cy="4967605"/>
            </a:xfrm>
            <a:custGeom>
              <a:avLst/>
              <a:gdLst>
                <a:gd name="connsiteX0" fmla="*/ 0 w 3467108"/>
                <a:gd name="connsiteY0" fmla="*/ 0 h 2286000"/>
                <a:gd name="connsiteX1" fmla="*/ 3467100 w 3467108"/>
                <a:gd name="connsiteY1" fmla="*/ 1117600 h 2286000"/>
                <a:gd name="connsiteX2" fmla="*/ 38100 w 3467108"/>
                <a:gd name="connsiteY2" fmla="*/ 22860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7108" h="2286000">
                  <a:moveTo>
                    <a:pt x="0" y="0"/>
                  </a:moveTo>
                  <a:cubicBezTo>
                    <a:pt x="1730375" y="368300"/>
                    <a:pt x="3460750" y="736600"/>
                    <a:pt x="3467100" y="1117600"/>
                  </a:cubicBezTo>
                  <a:cubicBezTo>
                    <a:pt x="3473450" y="1498600"/>
                    <a:pt x="38100" y="2286000"/>
                    <a:pt x="38100" y="2286000"/>
                  </a:cubicBezTo>
                </a:path>
              </a:pathLst>
            </a:custGeom>
            <a:ln w="9525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66436" y="6225480"/>
              <a:ext cx="24932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/>
                <a:t>Κυκλοφοριακή κίνηση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62300" y="1909346"/>
              <a:ext cx="54103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>
                  <a:solidFill>
                    <a:srgbClr val="000090"/>
                  </a:solidFill>
                </a:rPr>
                <a:t>ΟΚ’= </a:t>
              </a:r>
              <a:r>
                <a:rPr lang="en-US" sz="1600" b="1" dirty="0">
                  <a:solidFill>
                    <a:srgbClr val="000090"/>
                  </a:solidFill>
                </a:rPr>
                <a:t>(MC</a:t>
              </a:r>
              <a:r>
                <a:rPr lang="el-GR" sz="1600" b="1" dirty="0">
                  <a:solidFill>
                    <a:srgbClr val="000090"/>
                  </a:solidFill>
                </a:rPr>
                <a:t>’</a:t>
              </a:r>
              <a:r>
                <a:rPr lang="en-US" sz="1600" b="1" dirty="0">
                  <a:solidFill>
                    <a:srgbClr val="000090"/>
                  </a:solidFill>
                </a:rPr>
                <a:t>) =</a:t>
              </a:r>
              <a:r>
                <a:rPr lang="el-GR" sz="1600" b="1" dirty="0">
                  <a:solidFill>
                    <a:srgbClr val="000090"/>
                  </a:solidFill>
                </a:rPr>
                <a:t>Οριακό Κόστος </a:t>
              </a:r>
              <a:endParaRPr lang="en-US" sz="1600" b="1" dirty="0">
                <a:solidFill>
                  <a:srgbClr val="000090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 rot="3099319">
              <a:off x="2412837" y="1696435"/>
              <a:ext cx="410895" cy="4263819"/>
            </a:xfrm>
            <a:custGeom>
              <a:avLst/>
              <a:gdLst>
                <a:gd name="connsiteX0" fmla="*/ 0 w 3467108"/>
                <a:gd name="connsiteY0" fmla="*/ 0 h 2286000"/>
                <a:gd name="connsiteX1" fmla="*/ 3467100 w 3467108"/>
                <a:gd name="connsiteY1" fmla="*/ 1117600 h 2286000"/>
                <a:gd name="connsiteX2" fmla="*/ 38100 w 3467108"/>
                <a:gd name="connsiteY2" fmla="*/ 22860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7108" h="2286000">
                  <a:moveTo>
                    <a:pt x="0" y="0"/>
                  </a:moveTo>
                  <a:cubicBezTo>
                    <a:pt x="1730375" y="368300"/>
                    <a:pt x="3460750" y="736600"/>
                    <a:pt x="3467100" y="1117600"/>
                  </a:cubicBezTo>
                  <a:cubicBezTo>
                    <a:pt x="3473450" y="1498600"/>
                    <a:pt x="38100" y="2286000"/>
                    <a:pt x="38100" y="2286000"/>
                  </a:cubicBezTo>
                </a:path>
              </a:pathLst>
            </a:custGeom>
            <a:ln w="9525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1651000" y="2374900"/>
              <a:ext cx="3708400" cy="293719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359988" y="2226835"/>
              <a:ext cx="4496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>
                  <a:solidFill>
                    <a:srgbClr val="000090"/>
                  </a:solidFill>
                </a:rPr>
                <a:t>ΟΚ</a:t>
              </a:r>
              <a:r>
                <a:rPr lang="en-US" sz="1600" b="1" dirty="0">
                  <a:solidFill>
                    <a:srgbClr val="000090"/>
                  </a:solidFill>
                </a:rPr>
                <a:t> (MC) =</a:t>
              </a:r>
              <a:r>
                <a:rPr lang="el-GR" sz="1600" b="1" dirty="0">
                  <a:solidFill>
                    <a:srgbClr val="000090"/>
                  </a:solidFill>
                </a:rPr>
                <a:t>Οριακό Κόστος (Αντιλαμβανόμενο</a:t>
              </a:r>
              <a:endParaRPr lang="en-US" sz="1600" b="1" dirty="0">
                <a:solidFill>
                  <a:srgbClr val="00009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69567" y="4876759"/>
              <a:ext cx="10127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/>
                <a:t>Ζήτηση</a:t>
              </a:r>
              <a:endParaRPr lang="en-US" sz="16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6557" y="4870451"/>
              <a:ext cx="4222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dirty="0"/>
                <a:t>Ε</a:t>
              </a:r>
              <a:endParaRPr lang="en-US" sz="1400" dirty="0"/>
            </a:p>
          </p:txBody>
        </p:sp>
        <p:sp>
          <p:nvSpPr>
            <p:cNvPr id="21" name="Freeform 20"/>
            <p:cNvSpPr/>
            <p:nvPr/>
          </p:nvSpPr>
          <p:spPr>
            <a:xfrm rot="3878970">
              <a:off x="2896179" y="1856916"/>
              <a:ext cx="949215" cy="5077516"/>
            </a:xfrm>
            <a:custGeom>
              <a:avLst/>
              <a:gdLst>
                <a:gd name="connsiteX0" fmla="*/ 0 w 3467108"/>
                <a:gd name="connsiteY0" fmla="*/ 0 h 2286000"/>
                <a:gd name="connsiteX1" fmla="*/ 3467100 w 3467108"/>
                <a:gd name="connsiteY1" fmla="*/ 1117600 h 2286000"/>
                <a:gd name="connsiteX2" fmla="*/ 38100 w 3467108"/>
                <a:gd name="connsiteY2" fmla="*/ 22860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7108" h="2286000">
                  <a:moveTo>
                    <a:pt x="0" y="0"/>
                  </a:moveTo>
                  <a:cubicBezTo>
                    <a:pt x="1730375" y="368300"/>
                    <a:pt x="3460750" y="736600"/>
                    <a:pt x="3467100" y="1117600"/>
                  </a:cubicBezTo>
                  <a:cubicBezTo>
                    <a:pt x="3473450" y="1498600"/>
                    <a:pt x="38100" y="2286000"/>
                    <a:pt x="38100" y="2286000"/>
                  </a:cubicBezTo>
                </a:path>
              </a:pathLst>
            </a:custGeom>
            <a:ln w="9525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3162300" y="3594100"/>
              <a:ext cx="0" cy="246380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806328" y="4080193"/>
              <a:ext cx="0" cy="1977707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225428" y="3733800"/>
              <a:ext cx="0" cy="232410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581133" y="2579806"/>
              <a:ext cx="2563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>
                  <a:solidFill>
                    <a:srgbClr val="000090"/>
                  </a:solidFill>
                </a:rPr>
                <a:t>ΜΚ </a:t>
              </a:r>
              <a:r>
                <a:rPr lang="en-US" sz="1600" b="1" dirty="0">
                  <a:solidFill>
                    <a:srgbClr val="000090"/>
                  </a:solidFill>
                </a:rPr>
                <a:t>(AC) = </a:t>
              </a:r>
              <a:r>
                <a:rPr lang="el-GR" sz="1600" b="1" dirty="0">
                  <a:solidFill>
                    <a:srgbClr val="000090"/>
                  </a:solidFill>
                </a:rPr>
                <a:t>Μέσο Κόστος</a:t>
              </a:r>
              <a:endParaRPr lang="en-US" sz="1600" b="1" dirty="0">
                <a:solidFill>
                  <a:srgbClr val="00009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59099" y="3141235"/>
              <a:ext cx="5057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/>
                <a:t> </a:t>
              </a:r>
              <a:r>
                <a:rPr lang="en-US" sz="1600" dirty="0"/>
                <a:t>D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479111" y="3594100"/>
              <a:ext cx="661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/>
                <a:t> </a:t>
              </a:r>
              <a:r>
                <a:rPr lang="en-US" sz="1600" dirty="0"/>
                <a:t>C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12727" y="3364447"/>
              <a:ext cx="5057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/>
                <a:t> Α</a:t>
              </a:r>
              <a:endParaRPr lang="en-US" sz="16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56279" y="4266147"/>
              <a:ext cx="5057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/>
                <a:t> Β</a:t>
              </a:r>
              <a:endParaRPr lang="en-US" sz="16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049483" y="6110624"/>
              <a:ext cx="9269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/>
                <a:t> </a:t>
              </a:r>
              <a:r>
                <a:rPr lang="en-US" sz="1600" dirty="0" err="1"/>
                <a:t>F’</a:t>
              </a:r>
              <a:r>
                <a:rPr lang="en-US" sz="1600" baseline="-25000" dirty="0" err="1"/>
                <a:t>a</a:t>
              </a:r>
              <a:endParaRPr lang="en-US" sz="16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79110" y="6110624"/>
              <a:ext cx="88087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/>
                <a:t> </a:t>
              </a:r>
              <a:r>
                <a:rPr lang="en-US" sz="1600" dirty="0"/>
                <a:t>F’</a:t>
              </a:r>
              <a:r>
                <a:rPr lang="en-US" sz="1600" baseline="-25000" dirty="0"/>
                <a:t>0</a:t>
              </a:r>
              <a:endParaRPr lang="en-US" sz="16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30569" y="6110624"/>
              <a:ext cx="5057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/>
                <a:t> </a:t>
              </a:r>
              <a:r>
                <a:rPr lang="en-US" sz="1600" dirty="0"/>
                <a:t>F’</a:t>
              </a:r>
            </a:p>
          </p:txBody>
        </p:sp>
        <p:sp>
          <p:nvSpPr>
            <p:cNvPr id="26" name="Right Triangle 25"/>
            <p:cNvSpPr/>
            <p:nvPr/>
          </p:nvSpPr>
          <p:spPr>
            <a:xfrm rot="2694659">
              <a:off x="3979733" y="3844694"/>
              <a:ext cx="465988" cy="468321"/>
            </a:xfrm>
            <a:prstGeom prst="rtTriangle">
              <a:avLst/>
            </a:prstGeom>
            <a:pattFill prst="ltDnDiag">
              <a:fgClr>
                <a:prstClr val="black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05309" y="1969697"/>
            <a:ext cx="6488350" cy="4115527"/>
            <a:chOff x="1091571" y="2029293"/>
            <a:chExt cx="6488350" cy="4115527"/>
          </a:xfrm>
        </p:grpSpPr>
        <p:sp>
          <p:nvSpPr>
            <p:cNvPr id="38" name="Line 2060"/>
            <p:cNvSpPr>
              <a:spLocks noChangeShapeType="1"/>
            </p:cNvSpPr>
            <p:nvPr/>
          </p:nvSpPr>
          <p:spPr bwMode="auto">
            <a:xfrm>
              <a:off x="1091571" y="2029293"/>
              <a:ext cx="0" cy="40759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n w="9525" cmpd="sng">
                  <a:solidFill>
                    <a:schemeClr val="tx1"/>
                  </a:solidFill>
                </a:ln>
                <a:latin typeface="Arial"/>
                <a:cs typeface="Arial"/>
              </a:endParaRPr>
            </a:p>
          </p:txBody>
        </p:sp>
        <p:sp>
          <p:nvSpPr>
            <p:cNvPr id="39" name="Line 2061"/>
            <p:cNvSpPr>
              <a:spLocks noChangeShapeType="1"/>
            </p:cNvSpPr>
            <p:nvPr/>
          </p:nvSpPr>
          <p:spPr bwMode="auto">
            <a:xfrm>
              <a:off x="1091571" y="6124062"/>
              <a:ext cx="6488350" cy="207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n w="9525" cmpd="sng">
                  <a:solidFill>
                    <a:schemeClr val="tx1"/>
                  </a:solidFill>
                </a:ln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1151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5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l-GR" sz="3200" b="1" dirty="0"/>
              <a:t>Εξωτερικό κόστος  &amp; Παρέμβαση για τον περιορισμό της</a:t>
            </a:r>
            <a:endParaRPr lang="en-US" sz="3200" b="1" dirty="0"/>
          </a:p>
        </p:txBody>
      </p:sp>
      <p:sp>
        <p:nvSpPr>
          <p:cNvPr id="53252" name="Rectangle 2"/>
          <p:cNvSpPr>
            <a:spLocks noChangeArrowheads="1"/>
          </p:cNvSpPr>
          <p:nvPr/>
        </p:nvSpPr>
        <p:spPr bwMode="auto">
          <a:xfrm>
            <a:off x="4038600" y="5562600"/>
            <a:ext cx="20007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1800" b="1" dirty="0">
                <a:solidFill>
                  <a:srgbClr val="000000"/>
                </a:solidFill>
                <a:latin typeface="Arial Narrow" pitchFamily="34" charset="0"/>
              </a:rPr>
              <a:t>Επίπεδο παρέμβασης</a:t>
            </a:r>
            <a:endParaRPr lang="en-US" sz="1800" b="1" dirty="0">
              <a:latin typeface="Arial Narrow" pitchFamily="34" charset="0"/>
            </a:endParaRPr>
          </a:p>
        </p:txBody>
      </p:sp>
      <p:sp>
        <p:nvSpPr>
          <p:cNvPr id="53253" name="Rectangle 3"/>
          <p:cNvSpPr>
            <a:spLocks noChangeArrowheads="1"/>
          </p:cNvSpPr>
          <p:nvPr/>
        </p:nvSpPr>
        <p:spPr bwMode="auto">
          <a:xfrm>
            <a:off x="4419600" y="2971800"/>
            <a:ext cx="13376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1800" b="1" dirty="0">
                <a:solidFill>
                  <a:srgbClr val="000000"/>
                </a:solidFill>
                <a:latin typeface="Arial Narrow" pitchFamily="34" charset="0"/>
              </a:rPr>
              <a:t>Άριστο κόστος</a:t>
            </a:r>
            <a:endParaRPr lang="en-US" sz="1800" b="1" dirty="0">
              <a:latin typeface="Arial Narrow" pitchFamily="34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5943600" y="3581400"/>
            <a:ext cx="2076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>
                <a:latin typeface="Arial Narrow" pitchFamily="34" charset="0"/>
              </a:rPr>
              <a:t>Κόστος παρέμβασης</a:t>
            </a:r>
            <a:endParaRPr lang="en-US" sz="1800" b="1" dirty="0">
              <a:latin typeface="Arial Narrow" pitchFamily="34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2057400" y="1766888"/>
            <a:ext cx="1710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>
                <a:latin typeface="Arial Narrow" pitchFamily="34" charset="0"/>
              </a:rPr>
              <a:t>Συνολικό κόστος</a:t>
            </a:r>
            <a:endParaRPr lang="en-US" sz="1800" b="1" dirty="0">
              <a:latin typeface="Arial Narrow" pitchFamily="34" charset="0"/>
            </a:endParaRPr>
          </a:p>
        </p:txBody>
      </p:sp>
      <p:sp>
        <p:nvSpPr>
          <p:cNvPr id="53256" name="Text Box 6"/>
          <p:cNvSpPr txBox="1">
            <a:spLocks noChangeArrowheads="1"/>
          </p:cNvSpPr>
          <p:nvPr/>
        </p:nvSpPr>
        <p:spPr bwMode="auto">
          <a:xfrm>
            <a:off x="6311900" y="4260850"/>
            <a:ext cx="17244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b="1" dirty="0">
                <a:latin typeface="Arial Narrow" pitchFamily="34" charset="0"/>
              </a:rPr>
              <a:t>Εξωτερικά κόστη</a:t>
            </a:r>
            <a:endParaRPr lang="en-US" sz="1800" b="1" dirty="0">
              <a:latin typeface="Arial Narrow" pitchFamily="34" charset="0"/>
            </a:endParaRPr>
          </a:p>
        </p:txBody>
      </p:sp>
      <p:sp>
        <p:nvSpPr>
          <p:cNvPr id="53257" name="Freeform 8"/>
          <p:cNvSpPr>
            <a:spLocks/>
          </p:cNvSpPr>
          <p:nvPr/>
        </p:nvSpPr>
        <p:spPr bwMode="auto">
          <a:xfrm>
            <a:off x="2719388" y="2085975"/>
            <a:ext cx="4191000" cy="1422400"/>
          </a:xfrm>
          <a:custGeom>
            <a:avLst/>
            <a:gdLst>
              <a:gd name="T0" fmla="*/ 0 w 2968"/>
              <a:gd name="T1" fmla="*/ 2147483647 h 896"/>
              <a:gd name="T2" fmla="*/ 2147483647 w 2968"/>
              <a:gd name="T3" fmla="*/ 2147483647 h 896"/>
              <a:gd name="T4" fmla="*/ 2147483647 w 2968"/>
              <a:gd name="T5" fmla="*/ 2147483647 h 896"/>
              <a:gd name="T6" fmla="*/ 2147483647 w 2968"/>
              <a:gd name="T7" fmla="*/ 2147483647 h 896"/>
              <a:gd name="T8" fmla="*/ 2147483647 w 2968"/>
              <a:gd name="T9" fmla="*/ 0 h 8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68"/>
              <a:gd name="T16" fmla="*/ 0 h 896"/>
              <a:gd name="T17" fmla="*/ 2968 w 2968"/>
              <a:gd name="T18" fmla="*/ 896 h 8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68" h="896">
                <a:moveTo>
                  <a:pt x="0" y="30"/>
                </a:moveTo>
                <a:cubicBezTo>
                  <a:pt x="144" y="126"/>
                  <a:pt x="592" y="464"/>
                  <a:pt x="864" y="608"/>
                </a:cubicBezTo>
                <a:cubicBezTo>
                  <a:pt x="1136" y="752"/>
                  <a:pt x="1385" y="896"/>
                  <a:pt x="1632" y="894"/>
                </a:cubicBezTo>
                <a:cubicBezTo>
                  <a:pt x="1879" y="892"/>
                  <a:pt x="2121" y="744"/>
                  <a:pt x="2344" y="595"/>
                </a:cubicBezTo>
                <a:cubicBezTo>
                  <a:pt x="2567" y="446"/>
                  <a:pt x="2838" y="124"/>
                  <a:pt x="2968" y="0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Freeform 9"/>
          <p:cNvSpPr>
            <a:spLocks/>
          </p:cNvSpPr>
          <p:nvPr/>
        </p:nvSpPr>
        <p:spPr bwMode="auto">
          <a:xfrm>
            <a:off x="1360488" y="2068513"/>
            <a:ext cx="6307137" cy="2808287"/>
          </a:xfrm>
          <a:custGeom>
            <a:avLst/>
            <a:gdLst>
              <a:gd name="T0" fmla="*/ 0 w 3973"/>
              <a:gd name="T1" fmla="*/ 0 h 1769"/>
              <a:gd name="T2" fmla="*/ 2147483647 w 3973"/>
              <a:gd name="T3" fmla="*/ 2147483647 h 1769"/>
              <a:gd name="T4" fmla="*/ 2147483647 w 3973"/>
              <a:gd name="T5" fmla="*/ 2147483647 h 1769"/>
              <a:gd name="T6" fmla="*/ 2147483647 w 3973"/>
              <a:gd name="T7" fmla="*/ 2147483647 h 1769"/>
              <a:gd name="T8" fmla="*/ 0 60000 65536"/>
              <a:gd name="T9" fmla="*/ 0 60000 65536"/>
              <a:gd name="T10" fmla="*/ 0 60000 65536"/>
              <a:gd name="T11" fmla="*/ 0 60000 65536"/>
              <a:gd name="T12" fmla="*/ 0 w 3973"/>
              <a:gd name="T13" fmla="*/ 0 h 1769"/>
              <a:gd name="T14" fmla="*/ 3973 w 3973"/>
              <a:gd name="T15" fmla="*/ 1769 h 17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73" h="1769">
                <a:moveTo>
                  <a:pt x="0" y="0"/>
                </a:moveTo>
                <a:cubicBezTo>
                  <a:pt x="213" y="151"/>
                  <a:pt x="877" y="674"/>
                  <a:pt x="1283" y="905"/>
                </a:cubicBezTo>
                <a:cubicBezTo>
                  <a:pt x="1689" y="1136"/>
                  <a:pt x="1987" y="1241"/>
                  <a:pt x="2436" y="1385"/>
                </a:cubicBezTo>
                <a:cubicBezTo>
                  <a:pt x="2884" y="1529"/>
                  <a:pt x="3429" y="1649"/>
                  <a:pt x="3973" y="1769"/>
                </a:cubicBez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Freeform 10"/>
          <p:cNvSpPr>
            <a:spLocks/>
          </p:cNvSpPr>
          <p:nvPr/>
        </p:nvSpPr>
        <p:spPr bwMode="auto">
          <a:xfrm>
            <a:off x="1371600" y="2022475"/>
            <a:ext cx="6332538" cy="3109913"/>
          </a:xfrm>
          <a:custGeom>
            <a:avLst/>
            <a:gdLst>
              <a:gd name="T0" fmla="*/ 0 w 3989"/>
              <a:gd name="T1" fmla="*/ 2147483647 h 1959"/>
              <a:gd name="T2" fmla="*/ 2147483647 w 3989"/>
              <a:gd name="T3" fmla="*/ 2147483647 h 1959"/>
              <a:gd name="T4" fmla="*/ 2147483647 w 3989"/>
              <a:gd name="T5" fmla="*/ 2147483647 h 1959"/>
              <a:gd name="T6" fmla="*/ 2147483647 w 3989"/>
              <a:gd name="T7" fmla="*/ 2147483647 h 1959"/>
              <a:gd name="T8" fmla="*/ 2147483647 w 3989"/>
              <a:gd name="T9" fmla="*/ 0 h 1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89"/>
              <a:gd name="T16" fmla="*/ 0 h 1959"/>
              <a:gd name="T17" fmla="*/ 3989 w 3989"/>
              <a:gd name="T18" fmla="*/ 1959 h 1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89" h="1959">
                <a:moveTo>
                  <a:pt x="0" y="1959"/>
                </a:moveTo>
                <a:cubicBezTo>
                  <a:pt x="210" y="1923"/>
                  <a:pt x="876" y="1840"/>
                  <a:pt x="1260" y="1743"/>
                </a:cubicBezTo>
                <a:cubicBezTo>
                  <a:pt x="1644" y="1646"/>
                  <a:pt x="1985" y="1530"/>
                  <a:pt x="2304" y="1376"/>
                </a:cubicBezTo>
                <a:cubicBezTo>
                  <a:pt x="2623" y="1222"/>
                  <a:pt x="2894" y="1050"/>
                  <a:pt x="3175" y="821"/>
                </a:cubicBezTo>
                <a:cubicBezTo>
                  <a:pt x="3456" y="592"/>
                  <a:pt x="3820" y="171"/>
                  <a:pt x="3989" y="0"/>
                </a:cubicBezTo>
              </a:path>
            </a:pathLst>
          </a:custGeom>
          <a:noFill/>
          <a:ln w="508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Freeform 11"/>
          <p:cNvSpPr>
            <a:spLocks/>
          </p:cNvSpPr>
          <p:nvPr/>
        </p:nvSpPr>
        <p:spPr bwMode="auto">
          <a:xfrm>
            <a:off x="1371600" y="1828800"/>
            <a:ext cx="6430963" cy="3352800"/>
          </a:xfrm>
          <a:custGeom>
            <a:avLst/>
            <a:gdLst>
              <a:gd name="T0" fmla="*/ 0 w 4608"/>
              <a:gd name="T1" fmla="*/ 0 h 2112"/>
              <a:gd name="T2" fmla="*/ 0 w 4608"/>
              <a:gd name="T3" fmla="*/ 2147483647 h 2112"/>
              <a:gd name="T4" fmla="*/ 2147483647 w 4608"/>
              <a:gd name="T5" fmla="*/ 2147483647 h 2112"/>
              <a:gd name="T6" fmla="*/ 0 60000 65536"/>
              <a:gd name="T7" fmla="*/ 0 60000 65536"/>
              <a:gd name="T8" fmla="*/ 0 60000 65536"/>
              <a:gd name="T9" fmla="*/ 0 w 4608"/>
              <a:gd name="T10" fmla="*/ 0 h 2112"/>
              <a:gd name="T11" fmla="*/ 4608 w 4608"/>
              <a:gd name="T12" fmla="*/ 2112 h 2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08" h="2112">
                <a:moveTo>
                  <a:pt x="0" y="0"/>
                </a:moveTo>
                <a:lnTo>
                  <a:pt x="0" y="2112"/>
                </a:lnTo>
                <a:lnTo>
                  <a:pt x="4608" y="2112"/>
                </a:lnTo>
              </a:path>
            </a:pathLst>
          </a:custGeom>
          <a:noFill/>
          <a:ln w="38100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6"/>
          <p:cNvSpPr>
            <a:spLocks noChangeShapeType="1"/>
          </p:cNvSpPr>
          <p:nvPr/>
        </p:nvSpPr>
        <p:spPr bwMode="auto">
          <a:xfrm flipV="1">
            <a:off x="7696200" y="4876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2" name="Text Box 17"/>
          <p:cNvSpPr txBox="1">
            <a:spLocks noChangeArrowheads="1"/>
          </p:cNvSpPr>
          <p:nvPr/>
        </p:nvSpPr>
        <p:spPr bwMode="auto">
          <a:xfrm>
            <a:off x="7543800" y="51958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/>
              <a:t>L</a:t>
            </a:r>
          </a:p>
        </p:txBody>
      </p:sp>
      <p:sp>
        <p:nvSpPr>
          <p:cNvPr id="53263" name="Text Box 18"/>
          <p:cNvSpPr txBox="1">
            <a:spLocks noChangeArrowheads="1"/>
          </p:cNvSpPr>
          <p:nvPr/>
        </p:nvSpPr>
        <p:spPr bwMode="auto">
          <a:xfrm>
            <a:off x="4692650" y="519588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/>
              <a:t>L(O)</a:t>
            </a:r>
          </a:p>
        </p:txBody>
      </p:sp>
      <p:sp>
        <p:nvSpPr>
          <p:cNvPr id="53264" name="Text Box 19"/>
          <p:cNvSpPr txBox="1">
            <a:spLocks noChangeArrowheads="1"/>
          </p:cNvSpPr>
          <p:nvPr/>
        </p:nvSpPr>
        <p:spPr bwMode="auto">
          <a:xfrm>
            <a:off x="1219200" y="51958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/>
              <a:t>0</a:t>
            </a:r>
          </a:p>
        </p:txBody>
      </p:sp>
      <p:sp>
        <p:nvSpPr>
          <p:cNvPr id="53265" name="Freeform 20"/>
          <p:cNvSpPr>
            <a:spLocks/>
          </p:cNvSpPr>
          <p:nvPr/>
        </p:nvSpPr>
        <p:spPr bwMode="auto">
          <a:xfrm>
            <a:off x="1371600" y="4572000"/>
            <a:ext cx="2743200" cy="609600"/>
          </a:xfrm>
          <a:custGeom>
            <a:avLst/>
            <a:gdLst>
              <a:gd name="T0" fmla="*/ 2147483647 w 1536"/>
              <a:gd name="T1" fmla="*/ 2147483647 h 336"/>
              <a:gd name="T2" fmla="*/ 2147483647 w 1536"/>
              <a:gd name="T3" fmla="*/ 0 h 336"/>
              <a:gd name="T4" fmla="*/ 0 w 1536"/>
              <a:gd name="T5" fmla="*/ 0 h 336"/>
              <a:gd name="T6" fmla="*/ 0 60000 65536"/>
              <a:gd name="T7" fmla="*/ 0 60000 65536"/>
              <a:gd name="T8" fmla="*/ 0 60000 65536"/>
              <a:gd name="T9" fmla="*/ 0 w 1536"/>
              <a:gd name="T10" fmla="*/ 0 h 336"/>
              <a:gd name="T11" fmla="*/ 1536 w 1536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336">
                <a:moveTo>
                  <a:pt x="1536" y="336"/>
                </a:moveTo>
                <a:lnTo>
                  <a:pt x="1536" y="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6" name="Text Box 21"/>
          <p:cNvSpPr txBox="1">
            <a:spLocks noChangeArrowheads="1"/>
          </p:cNvSpPr>
          <p:nvPr/>
        </p:nvSpPr>
        <p:spPr bwMode="auto">
          <a:xfrm>
            <a:off x="3905250" y="51958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/>
              <a:t>L1</a:t>
            </a:r>
          </a:p>
        </p:txBody>
      </p:sp>
      <p:sp>
        <p:nvSpPr>
          <p:cNvPr id="53267" name="Text Box 22"/>
          <p:cNvSpPr txBox="1">
            <a:spLocks noChangeArrowheads="1"/>
          </p:cNvSpPr>
          <p:nvPr/>
        </p:nvSpPr>
        <p:spPr bwMode="auto">
          <a:xfrm>
            <a:off x="685800" y="4357688"/>
            <a:ext cx="74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/>
              <a:t>C(L1)</a:t>
            </a:r>
          </a:p>
        </p:txBody>
      </p:sp>
      <p:sp>
        <p:nvSpPr>
          <p:cNvPr id="53268" name="Freeform 24"/>
          <p:cNvSpPr>
            <a:spLocks/>
          </p:cNvSpPr>
          <p:nvPr/>
        </p:nvSpPr>
        <p:spPr bwMode="auto">
          <a:xfrm>
            <a:off x="1371600" y="3505200"/>
            <a:ext cx="3657600" cy="1676400"/>
          </a:xfrm>
          <a:custGeom>
            <a:avLst/>
            <a:gdLst>
              <a:gd name="T0" fmla="*/ 2147483647 w 2304"/>
              <a:gd name="T1" fmla="*/ 2147483647 h 1056"/>
              <a:gd name="T2" fmla="*/ 2147483647 w 2304"/>
              <a:gd name="T3" fmla="*/ 0 h 1056"/>
              <a:gd name="T4" fmla="*/ 0 w 2304"/>
              <a:gd name="T5" fmla="*/ 0 h 1056"/>
              <a:gd name="T6" fmla="*/ 0 60000 65536"/>
              <a:gd name="T7" fmla="*/ 0 60000 65536"/>
              <a:gd name="T8" fmla="*/ 0 60000 65536"/>
              <a:gd name="T9" fmla="*/ 0 w 2304"/>
              <a:gd name="T10" fmla="*/ 0 h 1056"/>
              <a:gd name="T11" fmla="*/ 2304 w 2304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056">
                <a:moveTo>
                  <a:pt x="2304" y="1056"/>
                </a:moveTo>
                <a:lnTo>
                  <a:pt x="2304" y="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9" name="Text Box 25"/>
          <p:cNvSpPr txBox="1">
            <a:spLocks noChangeArrowheads="1"/>
          </p:cNvSpPr>
          <p:nvPr/>
        </p:nvSpPr>
        <p:spPr bwMode="auto">
          <a:xfrm>
            <a:off x="762000" y="3290888"/>
            <a:ext cx="65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/>
              <a:t>C(O)</a:t>
            </a:r>
          </a:p>
        </p:txBody>
      </p:sp>
      <p:sp>
        <p:nvSpPr>
          <p:cNvPr id="53270" name="Freeform 26"/>
          <p:cNvSpPr>
            <a:spLocks/>
          </p:cNvSpPr>
          <p:nvPr/>
        </p:nvSpPr>
        <p:spPr bwMode="auto">
          <a:xfrm>
            <a:off x="1371600" y="3886200"/>
            <a:ext cx="2743200" cy="762000"/>
          </a:xfrm>
          <a:custGeom>
            <a:avLst/>
            <a:gdLst>
              <a:gd name="T0" fmla="*/ 2147483647 w 1536"/>
              <a:gd name="T1" fmla="*/ 2147483647 h 576"/>
              <a:gd name="T2" fmla="*/ 2147483647 w 1536"/>
              <a:gd name="T3" fmla="*/ 0 h 576"/>
              <a:gd name="T4" fmla="*/ 0 w 1536"/>
              <a:gd name="T5" fmla="*/ 0 h 576"/>
              <a:gd name="T6" fmla="*/ 0 60000 65536"/>
              <a:gd name="T7" fmla="*/ 0 60000 65536"/>
              <a:gd name="T8" fmla="*/ 0 60000 65536"/>
              <a:gd name="T9" fmla="*/ 0 w 1536"/>
              <a:gd name="T10" fmla="*/ 0 h 576"/>
              <a:gd name="T11" fmla="*/ 1536 w 153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576">
                <a:moveTo>
                  <a:pt x="1536" y="576"/>
                </a:moveTo>
                <a:lnTo>
                  <a:pt x="1536" y="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1" name="Line 28"/>
          <p:cNvSpPr>
            <a:spLocks noChangeShapeType="1"/>
          </p:cNvSpPr>
          <p:nvPr/>
        </p:nvSpPr>
        <p:spPr bwMode="auto">
          <a:xfrm flipV="1">
            <a:off x="1676400" y="2063750"/>
            <a:ext cx="0" cy="1755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72" name="Line 30"/>
          <p:cNvSpPr>
            <a:spLocks noChangeShapeType="1"/>
          </p:cNvSpPr>
          <p:nvPr/>
        </p:nvSpPr>
        <p:spPr bwMode="auto">
          <a:xfrm>
            <a:off x="1371600" y="2057400"/>
            <a:ext cx="457200" cy="0"/>
          </a:xfrm>
          <a:prstGeom prst="line">
            <a:avLst/>
          </a:prstGeom>
          <a:noFill/>
          <a:ln w="25400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3" name="Text Box 31"/>
          <p:cNvSpPr txBox="1">
            <a:spLocks noChangeArrowheads="1"/>
          </p:cNvSpPr>
          <p:nvPr/>
        </p:nvSpPr>
        <p:spPr bwMode="auto">
          <a:xfrm>
            <a:off x="730250" y="184308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/>
              <a:t>C(E)</a:t>
            </a:r>
          </a:p>
        </p:txBody>
      </p:sp>
      <p:sp>
        <p:nvSpPr>
          <p:cNvPr id="53274" name="Text Box 32"/>
          <p:cNvSpPr txBox="1">
            <a:spLocks noChangeArrowheads="1"/>
          </p:cNvSpPr>
          <p:nvPr/>
        </p:nvSpPr>
        <p:spPr bwMode="auto">
          <a:xfrm>
            <a:off x="628650" y="3671888"/>
            <a:ext cx="74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/>
              <a:t>E(L1)</a:t>
            </a:r>
          </a:p>
        </p:txBody>
      </p:sp>
      <p:sp>
        <p:nvSpPr>
          <p:cNvPr id="53275" name="Text Box 33"/>
          <p:cNvSpPr txBox="1">
            <a:spLocks noChangeArrowheads="1"/>
          </p:cNvSpPr>
          <p:nvPr/>
        </p:nvSpPr>
        <p:spPr bwMode="auto">
          <a:xfrm>
            <a:off x="1628775" y="2986088"/>
            <a:ext cx="885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i="1">
                <a:cs typeface="Times New Roman" pitchFamily="18" charset="0"/>
              </a:rPr>
              <a:t>Δ</a:t>
            </a:r>
            <a:r>
              <a:rPr lang="en-US" sz="1800" b="1" i="1"/>
              <a:t>E(L1)</a:t>
            </a:r>
          </a:p>
        </p:txBody>
      </p:sp>
      <p:sp>
        <p:nvSpPr>
          <p:cNvPr id="53276" name="Line 34"/>
          <p:cNvSpPr>
            <a:spLocks noChangeShapeType="1"/>
          </p:cNvSpPr>
          <p:nvPr/>
        </p:nvSpPr>
        <p:spPr bwMode="auto">
          <a:xfrm flipV="1">
            <a:off x="2895600" y="4586288"/>
            <a:ext cx="0" cy="527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77" name="Text Box 35"/>
          <p:cNvSpPr txBox="1">
            <a:spLocks noChangeArrowheads="1"/>
          </p:cNvSpPr>
          <p:nvPr/>
        </p:nvSpPr>
        <p:spPr bwMode="auto">
          <a:xfrm>
            <a:off x="2895600" y="4814888"/>
            <a:ext cx="885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i="1">
                <a:cs typeface="Times New Roman" pitchFamily="18" charset="0"/>
              </a:rPr>
              <a:t>Δ</a:t>
            </a:r>
            <a:r>
              <a:rPr lang="en-US" sz="1800" b="1" i="1">
                <a:cs typeface="Times New Roman" pitchFamily="18" charset="0"/>
              </a:rPr>
              <a:t>C</a:t>
            </a:r>
            <a:r>
              <a:rPr lang="en-US" sz="1800" b="1" i="1"/>
              <a:t>(L1)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8533" y="6366933"/>
            <a:ext cx="41344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Rodrigue</a:t>
            </a:r>
            <a:r>
              <a:rPr lang="en-US" sz="1200" dirty="0"/>
              <a:t>, J-P et </a:t>
            </a:r>
            <a:r>
              <a:rPr lang="en-US" sz="1200" dirty="0" err="1"/>
              <a:t>al.</a:t>
            </a:r>
            <a:r>
              <a:rPr lang="en-US" sz="1200" dirty="0"/>
              <a:t> (2009) The Geography of Transport Systems</a:t>
            </a:r>
          </a:p>
        </p:txBody>
      </p:sp>
    </p:spTree>
    <p:extLst>
      <p:ext uri="{BB962C8B-B14F-4D97-AF65-F5344CB8AC3E}">
        <p14:creationId xmlns:p14="http://schemas.microsoft.com/office/powerpoint/2010/main" val="323604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/>
              <a:t>Εξωτερικό Κόστος ή Κοινωνικό Κόστος</a:t>
            </a:r>
            <a:endParaRPr lang="en-US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313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/>
              <a:t>Εσωτερίκευση </a:t>
            </a:r>
            <a:r>
              <a:rPr lang="el-GR" cap="none"/>
              <a:t>Εξωτερικού Κόστους</a:t>
            </a:r>
            <a:endParaRPr lang="en-US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27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Up Arrow 15"/>
          <p:cNvSpPr/>
          <p:nvPr/>
        </p:nvSpPr>
        <p:spPr>
          <a:xfrm>
            <a:off x="5492750" y="2971800"/>
            <a:ext cx="393701" cy="3327400"/>
          </a:xfrm>
          <a:prstGeom prst="up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Το παράδοξο «κινητικότητας &amp; κόστους»</a:t>
            </a:r>
            <a:endParaRPr lang="en-US" sz="3600" dirty="0"/>
          </a:p>
        </p:txBody>
      </p:sp>
      <p:sp>
        <p:nvSpPr>
          <p:cNvPr id="5" name="Oval 4"/>
          <p:cNvSpPr/>
          <p:nvPr/>
        </p:nvSpPr>
        <p:spPr>
          <a:xfrm>
            <a:off x="889000" y="1701800"/>
            <a:ext cx="2362200" cy="12319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rgbClr val="000090"/>
                </a:solidFill>
              </a:rPr>
              <a:t>Κινητικότητα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495800" y="1739900"/>
            <a:ext cx="2362200" cy="12319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rgbClr val="000090"/>
                </a:solidFill>
              </a:rPr>
              <a:t>Κόστος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7" name="Left-Right Arrow 6"/>
          <p:cNvSpPr/>
          <p:nvPr/>
        </p:nvSpPr>
        <p:spPr>
          <a:xfrm>
            <a:off x="2921000" y="2019300"/>
            <a:ext cx="2095500" cy="508000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Παράδοξο </a:t>
            </a:r>
            <a:endParaRPr lang="en-US" dirty="0"/>
          </a:p>
        </p:txBody>
      </p:sp>
      <p:sp>
        <p:nvSpPr>
          <p:cNvPr id="15" name="Up Arrow 14"/>
          <p:cNvSpPr/>
          <p:nvPr/>
        </p:nvSpPr>
        <p:spPr>
          <a:xfrm>
            <a:off x="1809750" y="2971800"/>
            <a:ext cx="393701" cy="3327400"/>
          </a:xfrm>
          <a:prstGeom prst="up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89000" y="3670300"/>
            <a:ext cx="2197100" cy="558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Αυξανόμενη Ζήτηση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89000" y="4533900"/>
            <a:ext cx="2197100" cy="558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Ενέργεια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89000" y="5486400"/>
            <a:ext cx="2197100" cy="558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Τεχνολογία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330700" y="3683000"/>
            <a:ext cx="32766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Εσωτερικά κόστη (</a:t>
            </a:r>
            <a:r>
              <a:rPr lang="el-GR" dirty="0" err="1"/>
              <a:t>χρητες</a:t>
            </a:r>
            <a:r>
              <a:rPr lang="el-GR" dirty="0"/>
              <a:t>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30700" y="4546600"/>
            <a:ext cx="32766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Εξωτερικά κόστη (κοινωνία)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330700" y="5486400"/>
            <a:ext cx="32766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Περιβαλλοντικά κόστη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39070" y="647097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err="1"/>
              <a:t>Rodrigue</a:t>
            </a:r>
            <a:r>
              <a:rPr lang="en-US" sz="1200" dirty="0"/>
              <a:t>, J-P et </a:t>
            </a:r>
            <a:r>
              <a:rPr lang="en-US" sz="1200" dirty="0" err="1"/>
              <a:t>al.</a:t>
            </a:r>
            <a:r>
              <a:rPr lang="en-US" sz="1200" dirty="0"/>
              <a:t> (2009) The Geography of Transport Systems</a:t>
            </a:r>
          </a:p>
        </p:txBody>
      </p:sp>
    </p:spTree>
    <p:extLst>
      <p:ext uri="{BB962C8B-B14F-4D97-AF65-F5344CB8AC3E}">
        <p14:creationId xmlns:p14="http://schemas.microsoft.com/office/powerpoint/2010/main" val="65270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Εξωτερικά κόστη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07867" cy="4525963"/>
          </a:xfrm>
        </p:spPr>
        <p:txBody>
          <a:bodyPr>
            <a:normAutofit/>
          </a:bodyPr>
          <a:lstStyle/>
          <a:p>
            <a:r>
              <a:rPr lang="el-GR" sz="2800" b="1" i="1" dirty="0"/>
              <a:t>όταν οι δραστηριότητες ενός συνόλου (καταναλωτές ή παραγωγοί) επιδρούν στην ευημερία ενός άλλου συνόλου(καταναλωτές ή παραγωγοί) χωρίς να αποζημιώνουν</a:t>
            </a:r>
          </a:p>
          <a:p>
            <a:pPr lvl="1"/>
            <a:r>
              <a:rPr lang="el-GR" sz="2400" dirty="0"/>
              <a:t>Οι σχέσεις δεν συμπεριλαμβάνουν ‘αγοραστή’ και ‘πωλητή’</a:t>
            </a:r>
          </a:p>
          <a:p>
            <a:pPr lvl="1"/>
            <a:endParaRPr lang="el-GR" sz="2400" dirty="0"/>
          </a:p>
          <a:p>
            <a:pPr lvl="1"/>
            <a:r>
              <a:rPr lang="el-GR" sz="2400" dirty="0"/>
              <a:t>Υπάρχουν και </a:t>
            </a:r>
            <a:r>
              <a:rPr lang="el-GR" sz="2400" b="1" dirty="0">
                <a:solidFill>
                  <a:srgbClr val="000090"/>
                </a:solidFill>
              </a:rPr>
              <a:t>εξωτερικά οφέλη </a:t>
            </a:r>
            <a:r>
              <a:rPr lang="el-GR" sz="2400" dirty="0"/>
              <a:t>τα οποία στις μεταφορές είναι λιγότερο σημαντικά</a:t>
            </a:r>
          </a:p>
          <a:p>
            <a:pPr lvl="2"/>
            <a:r>
              <a:rPr lang="el-GR" sz="2000" dirty="0"/>
              <a:t>κίνητρο να το ενσωματώσουν στην αγορά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2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/>
              <a:t>Μεταφορές και περιβάλλον</a:t>
            </a:r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266700" y="1379538"/>
            <a:ext cx="1498600" cy="39290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66700" y="5448300"/>
            <a:ext cx="1498600" cy="558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Αιτίες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930400" y="1379538"/>
            <a:ext cx="1917700" cy="39290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930400" y="5448300"/>
            <a:ext cx="1917700" cy="558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Δραστηριότητες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000500" y="1379538"/>
            <a:ext cx="2095500" cy="39290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000500" y="5448300"/>
            <a:ext cx="2095500" cy="558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Προϊόν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273800" y="1341438"/>
            <a:ext cx="1981200" cy="39290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273800" y="5410200"/>
            <a:ext cx="1981200" cy="558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Τελικό αποτέλεσμα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68300" y="2679700"/>
            <a:ext cx="1295400" cy="55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Χρήση Γης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68300" y="4241800"/>
            <a:ext cx="1295400" cy="55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Οικονομία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095500" y="1562100"/>
            <a:ext cx="1473200" cy="355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Άλλες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095500" y="2374900"/>
            <a:ext cx="1473200" cy="279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600" dirty="0"/>
              <a:t>Υποδομές</a:t>
            </a:r>
          </a:p>
          <a:p>
            <a:pPr algn="ctr"/>
            <a:endParaRPr lang="el-GR" sz="1600" dirty="0"/>
          </a:p>
          <a:p>
            <a:pPr algn="ctr"/>
            <a:r>
              <a:rPr lang="el-GR" sz="1600" dirty="0"/>
              <a:t>Οχήματα</a:t>
            </a:r>
          </a:p>
          <a:p>
            <a:pPr algn="ctr"/>
            <a:endParaRPr lang="el-GR" sz="1600" dirty="0"/>
          </a:p>
          <a:p>
            <a:pPr algn="ctr"/>
            <a:r>
              <a:rPr lang="el-GR" sz="1600" dirty="0"/>
              <a:t>Μετακινήσεις</a:t>
            </a:r>
          </a:p>
          <a:p>
            <a:pPr algn="ctr"/>
            <a:endParaRPr lang="el-GR" sz="1600" dirty="0"/>
          </a:p>
          <a:p>
            <a:pPr algn="ctr"/>
            <a:r>
              <a:rPr lang="el-GR" sz="1600" dirty="0"/>
              <a:t>Συντήρηση οχημάτων</a:t>
            </a:r>
          </a:p>
          <a:p>
            <a:pPr algn="ctr"/>
            <a:endParaRPr lang="el-GR" sz="1600" dirty="0"/>
          </a:p>
          <a:p>
            <a:pPr algn="ctr"/>
            <a:r>
              <a:rPr lang="el-GR" sz="1600" dirty="0"/>
              <a:t>Απόσυρση οχημάτων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089400" y="1587500"/>
            <a:ext cx="1739900" cy="673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Αλλαγές στην βιοποικιλότητα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089400" y="2901950"/>
            <a:ext cx="1739900" cy="673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Εκπομπές ρύπων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191000" y="4025900"/>
            <a:ext cx="1739900" cy="673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Θόρυβος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88100" y="3327400"/>
            <a:ext cx="1739900" cy="18415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Υγεία</a:t>
            </a:r>
          </a:p>
          <a:p>
            <a:pPr algn="ctr"/>
            <a:endParaRPr lang="el-GR" dirty="0"/>
          </a:p>
          <a:p>
            <a:pPr algn="ctr"/>
            <a:r>
              <a:rPr lang="el-GR" dirty="0"/>
              <a:t>Περιβάλλον</a:t>
            </a:r>
          </a:p>
          <a:p>
            <a:pPr algn="ctr"/>
            <a:endParaRPr lang="el-GR" dirty="0"/>
          </a:p>
          <a:p>
            <a:pPr algn="ctr"/>
            <a:r>
              <a:rPr lang="el-GR" dirty="0"/>
              <a:t>Κοινωνικό αποτέλεσμα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388100" y="2089150"/>
            <a:ext cx="1739900" cy="7747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Οικολογικές επιπτώσεις</a:t>
            </a:r>
          </a:p>
          <a:p>
            <a:pPr algn="ctr"/>
            <a:endParaRPr lang="el-GR" dirty="0"/>
          </a:p>
        </p:txBody>
      </p:sp>
      <p:cxnSp>
        <p:nvCxnSpPr>
          <p:cNvPr id="4" name="Straight Arrow Connector 3"/>
          <p:cNvCxnSpPr>
            <a:stCxn id="28" idx="3"/>
          </p:cNvCxnSpPr>
          <p:nvPr/>
        </p:nvCxnSpPr>
        <p:spPr>
          <a:xfrm>
            <a:off x="5930900" y="436245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30" idx="1"/>
          </p:cNvCxnSpPr>
          <p:nvPr/>
        </p:nvCxnSpPr>
        <p:spPr>
          <a:xfrm flipV="1">
            <a:off x="5930900" y="2476500"/>
            <a:ext cx="457200" cy="1866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829300" y="2089150"/>
            <a:ext cx="558800" cy="171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829300" y="3403600"/>
            <a:ext cx="596900" cy="171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990600" y="3327400"/>
            <a:ext cx="12700" cy="825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663700" y="2901950"/>
            <a:ext cx="431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651000" y="4552950"/>
            <a:ext cx="431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587750" y="3111499"/>
            <a:ext cx="520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568700" y="4343400"/>
            <a:ext cx="622300" cy="19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26" idx="1"/>
          </p:cNvCxnSpPr>
          <p:nvPr/>
        </p:nvCxnSpPr>
        <p:spPr>
          <a:xfrm flipV="1">
            <a:off x="3568700" y="1924050"/>
            <a:ext cx="520700" cy="438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587750" y="1701800"/>
            <a:ext cx="520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587750" y="1917700"/>
            <a:ext cx="996950" cy="920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498850" y="1943100"/>
            <a:ext cx="692150" cy="2317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30" idx="1"/>
          </p:cNvCxnSpPr>
          <p:nvPr/>
        </p:nvCxnSpPr>
        <p:spPr>
          <a:xfrm flipV="1">
            <a:off x="5829300" y="2476500"/>
            <a:ext cx="558800" cy="850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539070" y="647097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err="1"/>
              <a:t>Rodrigue</a:t>
            </a:r>
            <a:r>
              <a:rPr lang="en-US" sz="1200" dirty="0"/>
              <a:t>, J-P et </a:t>
            </a:r>
            <a:r>
              <a:rPr lang="en-US" sz="1200" dirty="0" err="1"/>
              <a:t>al.</a:t>
            </a:r>
            <a:r>
              <a:rPr lang="en-US" sz="1200" dirty="0"/>
              <a:t> (2009) The Geography of Transport Systems</a:t>
            </a:r>
          </a:p>
        </p:txBody>
      </p:sp>
    </p:spTree>
    <p:extLst>
      <p:ext uri="{BB962C8B-B14F-4D97-AF65-F5344CB8AC3E}">
        <p14:creationId xmlns:p14="http://schemas.microsoft.com/office/powerpoint/2010/main" val="4082631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b="1" dirty="0"/>
              <a:t>Σχέση Αξίας Περιβάλλοντος-Οικονομικής Ανάπτυξης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071635" y="2146300"/>
            <a:ext cx="3695700" cy="3949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071635" y="3708400"/>
            <a:ext cx="1435100" cy="2540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06735" y="3733800"/>
            <a:ext cx="0" cy="236220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71635" y="5054600"/>
            <a:ext cx="2705100" cy="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76735" y="4991100"/>
            <a:ext cx="0" cy="110490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90266" y="6153745"/>
            <a:ext cx="668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Π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542300" y="6153745"/>
            <a:ext cx="668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Π</a:t>
            </a:r>
            <a:r>
              <a:rPr lang="el-GR" baseline="-25000" dirty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21300" y="4965700"/>
            <a:ext cx="668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Υ</a:t>
            </a:r>
            <a:r>
              <a:rPr lang="el-GR" baseline="-25000" dirty="0"/>
              <a:t>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64666" y="3579911"/>
            <a:ext cx="668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Υ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77935" y="1979711"/>
            <a:ext cx="35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/>
              <a:t>Σ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589535" y="6146800"/>
            <a:ext cx="35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/>
              <a:t>Σ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056217" y="4156617"/>
            <a:ext cx="3026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Οικονομική Ανάπτυξη</a:t>
            </a:r>
            <a:r>
              <a:rPr lang="en-US" dirty="0"/>
              <a:t> (</a:t>
            </a:r>
            <a:r>
              <a:rPr lang="en-US" dirty="0" err="1"/>
              <a:t>A.E.E</a:t>
            </a:r>
            <a:r>
              <a:rPr lang="en-US" dirty="0"/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89635" y="6285300"/>
            <a:ext cx="229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Αξία περιβάλλοντος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4864100" y="1600201"/>
            <a:ext cx="3822700" cy="3810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000" dirty="0"/>
              <a:t>Αντίστροφη σχέση ανάμεσα σε οικονομική ανάπτυξη και αξία περιβάλλοντος</a:t>
            </a:r>
          </a:p>
          <a:p>
            <a:r>
              <a:rPr lang="el-GR" sz="2000" dirty="0"/>
              <a:t>Οι μεταφορές:</a:t>
            </a:r>
          </a:p>
          <a:p>
            <a:pPr marL="742950" lvl="2" indent="-342900"/>
            <a:r>
              <a:rPr lang="el-GR" sz="1800" dirty="0"/>
              <a:t>Περιβαλλοντικά κόστη κοντά σε σημαντικά τμήματα της μεταφορική υποδομής</a:t>
            </a:r>
          </a:p>
          <a:p>
            <a:pPr marL="742950" lvl="2" indent="-342900"/>
            <a:r>
              <a:rPr lang="el-GR" sz="1800" dirty="0"/>
              <a:t>Διασυνοριακά αποτελέσματα</a:t>
            </a:r>
          </a:p>
          <a:p>
            <a:pPr marL="742950" lvl="2" indent="-342900"/>
            <a:r>
              <a:rPr lang="el-GR" sz="1800" dirty="0"/>
              <a:t>Συμβολή των μεταφορών στα παγκόσμια περιβαλλοντικά προβλήματα</a:t>
            </a:r>
            <a:endParaRPr lang="en-US" sz="18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1091571" y="2029293"/>
            <a:ext cx="6488350" cy="4115527"/>
            <a:chOff x="1091571" y="2029293"/>
            <a:chExt cx="6488350" cy="4115527"/>
          </a:xfrm>
        </p:grpSpPr>
        <p:sp>
          <p:nvSpPr>
            <p:cNvPr id="33" name="Line 2060"/>
            <p:cNvSpPr>
              <a:spLocks noChangeShapeType="1"/>
            </p:cNvSpPr>
            <p:nvPr/>
          </p:nvSpPr>
          <p:spPr bwMode="auto">
            <a:xfrm>
              <a:off x="1091571" y="2029293"/>
              <a:ext cx="0" cy="40759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n w="9525" cmpd="sng">
                  <a:solidFill>
                    <a:schemeClr val="tx1"/>
                  </a:solidFill>
                </a:ln>
                <a:latin typeface="Arial"/>
                <a:cs typeface="Arial"/>
              </a:endParaRPr>
            </a:p>
          </p:txBody>
        </p:sp>
        <p:sp>
          <p:nvSpPr>
            <p:cNvPr id="34" name="Line 2061"/>
            <p:cNvSpPr>
              <a:spLocks noChangeShapeType="1"/>
            </p:cNvSpPr>
            <p:nvPr/>
          </p:nvSpPr>
          <p:spPr bwMode="auto">
            <a:xfrm>
              <a:off x="1091571" y="6124062"/>
              <a:ext cx="6488350" cy="207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n w="9525" cmpd="sng">
                  <a:solidFill>
                    <a:schemeClr val="tx1"/>
                  </a:solidFill>
                </a:ln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952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83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sz="3600" dirty="0"/>
              <a:t>Άριστη βελτίωση του περιβάλλοντος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29946" y="4312365"/>
            <a:ext cx="1023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/>
              <a:t>Κόστος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10402" y="6256833"/>
            <a:ext cx="3020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/>
              <a:t>Βελτίωση Περιβάλλοντος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252934" y="2225582"/>
            <a:ext cx="221293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MC= O</a:t>
            </a:r>
            <a:r>
              <a:rPr lang="el-GR" dirty="0"/>
              <a:t>ΡΙΑΚΟ ΚΟΣΤΟΣ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 rot="3507727">
            <a:off x="4132375" y="1612563"/>
            <a:ext cx="510468" cy="5031623"/>
          </a:xfrm>
          <a:custGeom>
            <a:avLst/>
            <a:gdLst>
              <a:gd name="connsiteX0" fmla="*/ 0 w 3467108"/>
              <a:gd name="connsiteY0" fmla="*/ 0 h 2286000"/>
              <a:gd name="connsiteX1" fmla="*/ 3467100 w 3467108"/>
              <a:gd name="connsiteY1" fmla="*/ 1117600 h 2286000"/>
              <a:gd name="connsiteX2" fmla="*/ 38100 w 3467108"/>
              <a:gd name="connsiteY2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67108" h="2286000">
                <a:moveTo>
                  <a:pt x="0" y="0"/>
                </a:moveTo>
                <a:cubicBezTo>
                  <a:pt x="1730375" y="368300"/>
                  <a:pt x="3460750" y="736600"/>
                  <a:pt x="3467100" y="1117600"/>
                </a:cubicBezTo>
                <a:cubicBezTo>
                  <a:pt x="3473450" y="1498600"/>
                  <a:pt x="38100" y="2286000"/>
                  <a:pt x="38100" y="2286000"/>
                </a:cubicBezTo>
              </a:path>
            </a:pathLst>
          </a:cu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317578" y="4684939"/>
            <a:ext cx="0" cy="1439123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59167" y="3412354"/>
            <a:ext cx="682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09894" y="1938559"/>
            <a:ext cx="245770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/>
              <a:t>ΜΒ= ΟΡΙΑΚΟ ΟΦΕΛΟΣ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719444" y="6185097"/>
            <a:ext cx="612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/>
              <a:t>Ε</a:t>
            </a:r>
            <a:r>
              <a:rPr lang="el-GR" sz="2400" baseline="-25000" dirty="0"/>
              <a:t>2</a:t>
            </a:r>
            <a:endParaRPr lang="en-US" sz="2400" baseline="-25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241580" y="3826933"/>
            <a:ext cx="0" cy="2252133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119951" y="5740512"/>
            <a:ext cx="682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70386" y="4128375"/>
            <a:ext cx="682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26267" y="6102945"/>
            <a:ext cx="612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/>
              <a:t>Ε</a:t>
            </a:r>
            <a:r>
              <a:rPr lang="en-US" sz="2400" baseline="-25000" dirty="0"/>
              <a:t>1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44201" y="2029293"/>
            <a:ext cx="6488350" cy="4115527"/>
            <a:chOff x="1091571" y="2029293"/>
            <a:chExt cx="6488350" cy="4115527"/>
          </a:xfrm>
        </p:grpSpPr>
        <p:sp>
          <p:nvSpPr>
            <p:cNvPr id="25" name="Line 2060"/>
            <p:cNvSpPr>
              <a:spLocks noChangeShapeType="1"/>
            </p:cNvSpPr>
            <p:nvPr/>
          </p:nvSpPr>
          <p:spPr bwMode="auto">
            <a:xfrm>
              <a:off x="1091571" y="2029293"/>
              <a:ext cx="0" cy="40759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n w="9525" cmpd="sng">
                  <a:solidFill>
                    <a:schemeClr val="tx1"/>
                  </a:solidFill>
                </a:ln>
                <a:latin typeface="Arial"/>
                <a:cs typeface="Arial"/>
              </a:endParaRPr>
            </a:p>
          </p:txBody>
        </p:sp>
        <p:sp>
          <p:nvSpPr>
            <p:cNvPr id="26" name="Line 2061"/>
            <p:cNvSpPr>
              <a:spLocks noChangeShapeType="1"/>
            </p:cNvSpPr>
            <p:nvPr/>
          </p:nvSpPr>
          <p:spPr bwMode="auto">
            <a:xfrm>
              <a:off x="1091571" y="6124062"/>
              <a:ext cx="6488350" cy="207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n w="9525" cmpd="sng">
                  <a:solidFill>
                    <a:schemeClr val="tx1"/>
                  </a:solidFill>
                </a:ln>
                <a:latin typeface="Arial"/>
                <a:cs typeface="Arial"/>
              </a:endParaRPr>
            </a:p>
          </p:txBody>
        </p:sp>
      </p:grpSp>
      <p:sp>
        <p:nvSpPr>
          <p:cNvPr id="27" name="Freeform 26"/>
          <p:cNvSpPr/>
          <p:nvPr/>
        </p:nvSpPr>
        <p:spPr>
          <a:xfrm rot="8531261">
            <a:off x="3039067" y="1695264"/>
            <a:ext cx="701304" cy="5137487"/>
          </a:xfrm>
          <a:custGeom>
            <a:avLst/>
            <a:gdLst>
              <a:gd name="connsiteX0" fmla="*/ 0 w 3467108"/>
              <a:gd name="connsiteY0" fmla="*/ 0 h 2286000"/>
              <a:gd name="connsiteX1" fmla="*/ 3467100 w 3467108"/>
              <a:gd name="connsiteY1" fmla="*/ 1117600 h 2286000"/>
              <a:gd name="connsiteX2" fmla="*/ 38100 w 3467108"/>
              <a:gd name="connsiteY2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67108" h="2286000">
                <a:moveTo>
                  <a:pt x="0" y="0"/>
                </a:moveTo>
                <a:cubicBezTo>
                  <a:pt x="1730375" y="368300"/>
                  <a:pt x="3460750" y="736600"/>
                  <a:pt x="3467100" y="1117600"/>
                </a:cubicBezTo>
                <a:cubicBezTo>
                  <a:pt x="3473450" y="1498600"/>
                  <a:pt x="38100" y="2286000"/>
                  <a:pt x="38100" y="2286000"/>
                </a:cubicBezTo>
              </a:path>
            </a:pathLst>
          </a:cu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39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85291" y="1969697"/>
            <a:ext cx="7218477" cy="4778279"/>
            <a:chOff x="185291" y="1969697"/>
            <a:chExt cx="7218477" cy="4778279"/>
          </a:xfrm>
        </p:grpSpPr>
        <p:grpSp>
          <p:nvGrpSpPr>
            <p:cNvPr id="5" name="Group 4"/>
            <p:cNvGrpSpPr/>
            <p:nvPr/>
          </p:nvGrpSpPr>
          <p:grpSpPr>
            <a:xfrm>
              <a:off x="185291" y="2326241"/>
              <a:ext cx="6063690" cy="2776440"/>
              <a:chOff x="350391" y="2247900"/>
              <a:chExt cx="6063690" cy="2776440"/>
            </a:xfrm>
          </p:grpSpPr>
          <p:sp>
            <p:nvSpPr>
              <p:cNvPr id="6" name="TextBox 5"/>
              <p:cNvSpPr txBox="1"/>
              <p:nvPr/>
            </p:nvSpPr>
            <p:spPr>
              <a:xfrm rot="16200000">
                <a:off x="-837774" y="3436065"/>
                <a:ext cx="27764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2000" b="1" dirty="0"/>
                  <a:t>Διάρκεια</a:t>
                </a:r>
                <a:endParaRPr lang="en-US" sz="2000" b="1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447678" y="3585848"/>
                <a:ext cx="6450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dirty="0"/>
                  <a:t> ΝΟΧ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769059" y="2587851"/>
                <a:ext cx="6450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CO</a:t>
                </a:r>
                <a:r>
                  <a:rPr lang="en-US" baseline="-25000" dirty="0"/>
                  <a:t>2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640209" y="1969697"/>
              <a:ext cx="6488350" cy="4115527"/>
              <a:chOff x="1091571" y="2029293"/>
              <a:chExt cx="6488350" cy="4115527"/>
            </a:xfrm>
          </p:grpSpPr>
          <p:sp>
            <p:nvSpPr>
              <p:cNvPr id="29" name="Line 2060"/>
              <p:cNvSpPr>
                <a:spLocks noChangeShapeType="1"/>
              </p:cNvSpPr>
              <p:nvPr/>
            </p:nvSpPr>
            <p:spPr bwMode="auto">
              <a:xfrm>
                <a:off x="1091571" y="2029293"/>
                <a:ext cx="0" cy="40759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n w="9525" cmpd="sng">
                    <a:solidFill>
                      <a:schemeClr val="tx1"/>
                    </a:solidFill>
                  </a:ln>
                  <a:latin typeface="Arial"/>
                  <a:cs typeface="Arial"/>
                </a:endParaRPr>
              </a:p>
            </p:txBody>
          </p:sp>
          <p:sp>
            <p:nvSpPr>
              <p:cNvPr id="30" name="Line 2061"/>
              <p:cNvSpPr>
                <a:spLocks noChangeShapeType="1"/>
              </p:cNvSpPr>
              <p:nvPr/>
            </p:nvSpPr>
            <p:spPr bwMode="auto">
              <a:xfrm>
                <a:off x="1091571" y="6124062"/>
                <a:ext cx="6488350" cy="2075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n w="9525" cmpd="sng">
                    <a:solidFill>
                      <a:schemeClr val="tx1"/>
                    </a:solidFill>
                  </a:ln>
                  <a:latin typeface="Arial"/>
                  <a:cs typeface="Arial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930400" y="5650899"/>
              <a:ext cx="911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>
                  <a:solidFill>
                    <a:srgbClr val="000090"/>
                  </a:solidFill>
                </a:rPr>
                <a:t>Τοπική</a:t>
              </a:r>
              <a:endParaRPr lang="en-US" sz="2000" dirty="0">
                <a:solidFill>
                  <a:srgbClr val="00009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085734" y="5645521"/>
              <a:ext cx="16636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>
                  <a:solidFill>
                    <a:srgbClr val="000090"/>
                  </a:solidFill>
                </a:rPr>
                <a:t>Περιφερειακή</a:t>
              </a:r>
              <a:endParaRPr lang="en-US" sz="2000" dirty="0">
                <a:solidFill>
                  <a:srgbClr val="00009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54170" y="5650899"/>
              <a:ext cx="13495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>
                  <a:solidFill>
                    <a:srgbClr val="000090"/>
                  </a:solidFill>
                </a:rPr>
                <a:t>Παγκόσμια</a:t>
              </a:r>
              <a:endParaRPr lang="en-US" sz="2000" dirty="0">
                <a:solidFill>
                  <a:srgbClr val="00009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654300" y="4940300"/>
              <a:ext cx="11359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/>
                <a:t>Θόρυβος</a:t>
              </a:r>
              <a:endParaRPr lang="en-US" sz="2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53807" y="4330700"/>
              <a:ext cx="19712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/>
                <a:t>Εκπομπές ρύπων</a:t>
              </a:r>
              <a:endParaRPr lang="en-US" sz="2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61114" y="6117034"/>
              <a:ext cx="8899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/>
                <a:t>Χώρος</a:t>
              </a:r>
              <a:endParaRPr lang="en-US" sz="2000" b="1" dirty="0"/>
            </a:p>
          </p:txBody>
        </p:sp>
        <p:sp>
          <p:nvSpPr>
            <p:cNvPr id="42" name="Freeform 24"/>
            <p:cNvSpPr>
              <a:spLocks/>
            </p:cNvSpPr>
            <p:nvPr/>
          </p:nvSpPr>
          <p:spPr bwMode="auto">
            <a:xfrm>
              <a:off x="662435" y="3806743"/>
              <a:ext cx="3410599" cy="2242063"/>
            </a:xfrm>
            <a:custGeom>
              <a:avLst/>
              <a:gdLst>
                <a:gd name="T0" fmla="*/ 0 w 1862"/>
                <a:gd name="T1" fmla="*/ 0 h 1010"/>
                <a:gd name="T2" fmla="*/ 2147483647 w 1862"/>
                <a:gd name="T3" fmla="*/ 2147483647 h 1010"/>
                <a:gd name="T4" fmla="*/ 2147483647 w 1862"/>
                <a:gd name="T5" fmla="*/ 2147483647 h 1010"/>
                <a:gd name="T6" fmla="*/ 0 60000 65536"/>
                <a:gd name="T7" fmla="*/ 0 60000 65536"/>
                <a:gd name="T8" fmla="*/ 0 60000 65536"/>
                <a:gd name="T9" fmla="*/ 0 w 1862"/>
                <a:gd name="T10" fmla="*/ 0 h 1010"/>
                <a:gd name="T11" fmla="*/ 1862 w 1862"/>
                <a:gd name="T12" fmla="*/ 1010 h 10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62" h="1010">
                  <a:moveTo>
                    <a:pt x="0" y="0"/>
                  </a:moveTo>
                  <a:cubicBezTo>
                    <a:pt x="260" y="35"/>
                    <a:pt x="1254" y="41"/>
                    <a:pt x="1558" y="209"/>
                  </a:cubicBezTo>
                  <a:cubicBezTo>
                    <a:pt x="1862" y="377"/>
                    <a:pt x="1771" y="843"/>
                    <a:pt x="1827" y="1010"/>
                  </a:cubicBezTo>
                </a:path>
              </a:pathLst>
            </a:custGeom>
            <a:noFill/>
            <a:ln w="152400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22"/>
            <p:cNvSpPr>
              <a:spLocks/>
            </p:cNvSpPr>
            <p:nvPr/>
          </p:nvSpPr>
          <p:spPr bwMode="auto">
            <a:xfrm>
              <a:off x="675135" y="3803568"/>
              <a:ext cx="3410599" cy="2242063"/>
            </a:xfrm>
            <a:custGeom>
              <a:avLst/>
              <a:gdLst>
                <a:gd name="T0" fmla="*/ 0 w 1862"/>
                <a:gd name="T1" fmla="*/ 0 h 1010"/>
                <a:gd name="T2" fmla="*/ 2147483647 w 1862"/>
                <a:gd name="T3" fmla="*/ 2147483647 h 1010"/>
                <a:gd name="T4" fmla="*/ 2147483647 w 1862"/>
                <a:gd name="T5" fmla="*/ 2147483647 h 1010"/>
                <a:gd name="T6" fmla="*/ 0 60000 65536"/>
                <a:gd name="T7" fmla="*/ 0 60000 65536"/>
                <a:gd name="T8" fmla="*/ 0 60000 65536"/>
                <a:gd name="T9" fmla="*/ 0 w 1862"/>
                <a:gd name="T10" fmla="*/ 0 h 1010"/>
                <a:gd name="T11" fmla="*/ 1862 w 1862"/>
                <a:gd name="T12" fmla="*/ 1010 h 10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62" h="1010">
                  <a:moveTo>
                    <a:pt x="0" y="0"/>
                  </a:moveTo>
                  <a:cubicBezTo>
                    <a:pt x="260" y="35"/>
                    <a:pt x="1254" y="41"/>
                    <a:pt x="1558" y="209"/>
                  </a:cubicBezTo>
                  <a:cubicBezTo>
                    <a:pt x="1862" y="377"/>
                    <a:pt x="1771" y="843"/>
                    <a:pt x="1827" y="1010"/>
                  </a:cubicBezTo>
                </a:path>
              </a:pathLst>
            </a:custGeom>
            <a:noFill/>
            <a:ln w="25400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24"/>
            <p:cNvSpPr>
              <a:spLocks/>
            </p:cNvSpPr>
            <p:nvPr/>
          </p:nvSpPr>
          <p:spPr bwMode="auto">
            <a:xfrm>
              <a:off x="675135" y="2461393"/>
              <a:ext cx="5366335" cy="3587413"/>
            </a:xfrm>
            <a:custGeom>
              <a:avLst/>
              <a:gdLst>
                <a:gd name="T0" fmla="*/ 0 w 1862"/>
                <a:gd name="T1" fmla="*/ 0 h 1010"/>
                <a:gd name="T2" fmla="*/ 2147483647 w 1862"/>
                <a:gd name="T3" fmla="*/ 2147483647 h 1010"/>
                <a:gd name="T4" fmla="*/ 2147483647 w 1862"/>
                <a:gd name="T5" fmla="*/ 2147483647 h 1010"/>
                <a:gd name="T6" fmla="*/ 0 60000 65536"/>
                <a:gd name="T7" fmla="*/ 0 60000 65536"/>
                <a:gd name="T8" fmla="*/ 0 60000 65536"/>
                <a:gd name="T9" fmla="*/ 0 w 1862"/>
                <a:gd name="T10" fmla="*/ 0 h 1010"/>
                <a:gd name="T11" fmla="*/ 1862 w 1862"/>
                <a:gd name="T12" fmla="*/ 1010 h 10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62" h="1010">
                  <a:moveTo>
                    <a:pt x="0" y="0"/>
                  </a:moveTo>
                  <a:cubicBezTo>
                    <a:pt x="260" y="35"/>
                    <a:pt x="1254" y="41"/>
                    <a:pt x="1558" y="209"/>
                  </a:cubicBezTo>
                  <a:cubicBezTo>
                    <a:pt x="1862" y="377"/>
                    <a:pt x="1771" y="843"/>
                    <a:pt x="1827" y="1010"/>
                  </a:cubicBezTo>
                </a:path>
              </a:pathLst>
            </a:custGeom>
            <a:noFill/>
            <a:ln w="152400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22"/>
            <p:cNvSpPr>
              <a:spLocks/>
            </p:cNvSpPr>
            <p:nvPr/>
          </p:nvSpPr>
          <p:spPr bwMode="auto">
            <a:xfrm>
              <a:off x="585401" y="2458218"/>
              <a:ext cx="5468769" cy="3587413"/>
            </a:xfrm>
            <a:custGeom>
              <a:avLst/>
              <a:gdLst>
                <a:gd name="T0" fmla="*/ 0 w 1862"/>
                <a:gd name="T1" fmla="*/ 0 h 1010"/>
                <a:gd name="T2" fmla="*/ 2147483647 w 1862"/>
                <a:gd name="T3" fmla="*/ 2147483647 h 1010"/>
                <a:gd name="T4" fmla="*/ 2147483647 w 1862"/>
                <a:gd name="T5" fmla="*/ 2147483647 h 1010"/>
                <a:gd name="T6" fmla="*/ 0 60000 65536"/>
                <a:gd name="T7" fmla="*/ 0 60000 65536"/>
                <a:gd name="T8" fmla="*/ 0 60000 65536"/>
                <a:gd name="T9" fmla="*/ 0 w 1862"/>
                <a:gd name="T10" fmla="*/ 0 h 1010"/>
                <a:gd name="T11" fmla="*/ 1862 w 1862"/>
                <a:gd name="T12" fmla="*/ 1010 h 10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62" h="1010">
                  <a:moveTo>
                    <a:pt x="0" y="0"/>
                  </a:moveTo>
                  <a:cubicBezTo>
                    <a:pt x="260" y="35"/>
                    <a:pt x="1254" y="41"/>
                    <a:pt x="1558" y="209"/>
                  </a:cubicBezTo>
                  <a:cubicBezTo>
                    <a:pt x="1862" y="377"/>
                    <a:pt x="1771" y="843"/>
                    <a:pt x="1827" y="1010"/>
                  </a:cubicBezTo>
                </a:path>
              </a:pathLst>
            </a:custGeom>
            <a:noFill/>
            <a:ln w="25400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539070" y="6470977"/>
              <a:ext cx="4572000" cy="27699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200" dirty="0" err="1"/>
                <a:t>Rodrigue</a:t>
              </a:r>
              <a:r>
                <a:rPr lang="en-US" sz="1200" dirty="0"/>
                <a:t>, J-P et </a:t>
              </a:r>
              <a:r>
                <a:rPr lang="en-US" sz="1200" dirty="0" err="1"/>
                <a:t>al.</a:t>
              </a:r>
              <a:r>
                <a:rPr lang="en-US" sz="1200" dirty="0"/>
                <a:t> (2009) The Geography of Transport Systems</a:t>
              </a:r>
            </a:p>
          </p:txBody>
        </p:sp>
      </p:grp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173038"/>
            <a:ext cx="6054170" cy="910695"/>
          </a:xfrm>
        </p:spPr>
        <p:txBody>
          <a:bodyPr>
            <a:normAutofit/>
          </a:bodyPr>
          <a:lstStyle/>
          <a:p>
            <a:r>
              <a:rPr lang="el-GR" sz="3200" b="1" dirty="0"/>
              <a:t>Χώρος, Χρόνος , Εξωτερικά κόστη</a:t>
            </a:r>
            <a:endParaRPr 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642534" y="1002802"/>
            <a:ext cx="672181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sz="1600" dirty="0"/>
              <a:t>Ο 'χώρος' και η ΄διάρκεια ΄της μεταφοράς είναι σημαντικά για την εκτίμηση του περιβαλλοντικού κόστους από συγκεκριμένους χρήστες.</a:t>
            </a:r>
          </a:p>
          <a:p>
            <a:pPr marL="742950" lvl="1" indent="-285750">
              <a:buFont typeface="Arial"/>
              <a:buChar char="•"/>
            </a:pPr>
            <a:r>
              <a:rPr lang="el-GR" sz="1600" dirty="0"/>
              <a:t>Όσο ευρύτερος είναι ο χώρος, τόσο πιο δύσκολο να προσδιοριστεί ο υπεύθυνος για την ρύπανση και να συνδεθεί με συγκεκριμένα κόστη </a:t>
            </a:r>
          </a:p>
          <a:p>
            <a:pPr marL="742950" lvl="1" indent="-285750">
              <a:buFont typeface="Arial"/>
              <a:buChar char="•"/>
            </a:pPr>
            <a:r>
              <a:rPr lang="el-GR" sz="1600" dirty="0"/>
              <a:t>θόρυβος και αυτοκίνητο </a:t>
            </a:r>
            <a:r>
              <a:rPr lang="el-GR" sz="1600" dirty="0" err="1"/>
              <a:t>vs.</a:t>
            </a:r>
            <a:r>
              <a:rPr lang="el-GR" sz="1600" dirty="0"/>
              <a:t> CO2 και κλιματική αλλαγή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2446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/>
              <a:t>Εξωτερικά κόστη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600200"/>
            <a:ext cx="4305300" cy="4525963"/>
          </a:xfrm>
        </p:spPr>
        <p:txBody>
          <a:bodyPr>
            <a:normAutofit/>
          </a:bodyPr>
          <a:lstStyle/>
          <a:p>
            <a:r>
              <a:rPr lang="el-GR" sz="2800" dirty="0"/>
              <a:t>Περιβαλλοντικά</a:t>
            </a:r>
          </a:p>
          <a:p>
            <a:pPr lvl="1"/>
            <a:r>
              <a:rPr lang="el-GR" sz="2400" dirty="0"/>
              <a:t>Ηχορύπανση</a:t>
            </a:r>
          </a:p>
          <a:p>
            <a:pPr lvl="1"/>
            <a:r>
              <a:rPr lang="el-GR" sz="2400" dirty="0"/>
              <a:t>Ατμοσφαιρική ρύπανση</a:t>
            </a:r>
          </a:p>
          <a:p>
            <a:pPr lvl="1"/>
            <a:r>
              <a:rPr lang="el-GR" sz="2400" dirty="0"/>
              <a:t>Οπτική παρενόχληση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08500" y="1617662"/>
            <a:ext cx="4051299" cy="33099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000" b="1" dirty="0"/>
              <a:t>Περιβαλλοντικές επιπτώσεις</a:t>
            </a:r>
          </a:p>
          <a:p>
            <a:r>
              <a:rPr lang="el-GR" sz="2000" b="1" dirty="0"/>
              <a:t>Άμεσες επιπτώσεις: </a:t>
            </a:r>
            <a:r>
              <a:rPr lang="el-GR" sz="2000" dirty="0"/>
              <a:t>Προφανής σχέση ‘αιτίας-αποτελέσματος’ </a:t>
            </a:r>
          </a:p>
          <a:p>
            <a:r>
              <a:rPr lang="el-GR" sz="2000" b="1" dirty="0"/>
              <a:t>‘Έμμεσες επιπτώσεις </a:t>
            </a:r>
            <a:r>
              <a:rPr lang="el-GR" sz="2000" dirty="0"/>
              <a:t>Δύσκολο να προσδιορισθεί η σχέση &amp; να προσμετρηθούν.</a:t>
            </a:r>
            <a:endParaRPr lang="en-US" sz="2000" dirty="0"/>
          </a:p>
          <a:p>
            <a:r>
              <a:rPr lang="el-GR" sz="2000" b="1" dirty="0"/>
              <a:t>Συσσωρευτικά αποτελέσματα</a:t>
            </a:r>
          </a:p>
        </p:txBody>
      </p:sp>
    </p:spTree>
    <p:extLst>
      <p:ext uri="{BB962C8B-B14F-4D97-AF65-F5344CB8AC3E}">
        <p14:creationId xmlns:p14="http://schemas.microsoft.com/office/powerpoint/2010/main" val="3501925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686</Words>
  <Application>Microsoft Macintosh PowerPoint</Application>
  <PresentationFormat>On-screen Show (4:3)</PresentationFormat>
  <Paragraphs>184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Narrow</vt:lpstr>
      <vt:lpstr>Calibri</vt:lpstr>
      <vt:lpstr>Times New Roman</vt:lpstr>
      <vt:lpstr>Office Theme</vt:lpstr>
      <vt:lpstr>ΟΙΚΟΝΟΜΙΚΗ των ΜΕΤΑΦΟΡΩΝ Διάλεξη No 7</vt:lpstr>
      <vt:lpstr>Εξωτερικό Κόστος ή Κοινωνικό Κόστος</vt:lpstr>
      <vt:lpstr>Το παράδοξο «κινητικότητας &amp; κόστους»</vt:lpstr>
      <vt:lpstr>Εξωτερικά κόστη</vt:lpstr>
      <vt:lpstr>Μεταφορές και περιβάλλον</vt:lpstr>
      <vt:lpstr>Σχέση Αξίας Περιβάλλοντος-Οικονομικής Ανάπτυξης</vt:lpstr>
      <vt:lpstr>Άριστη βελτίωση του περιβάλλοντος</vt:lpstr>
      <vt:lpstr>Χώρος, Χρόνος , Εξωτερικά κόστη</vt:lpstr>
      <vt:lpstr>Εξωτερικά κόστη</vt:lpstr>
      <vt:lpstr>Εκπομπές ανά μέσο μεταφοράς</vt:lpstr>
      <vt:lpstr>Εκτίμηση Κόστους οδικών μεταφορών (2005)</vt:lpstr>
      <vt:lpstr>Εξωτερικά κόστη</vt:lpstr>
      <vt:lpstr>Ναυτιλία, μεταφορά πετρελαίου &amp; ατυχήματα</vt:lpstr>
      <vt:lpstr>Εξωτερικά κόστη</vt:lpstr>
      <vt:lpstr>Σχέση Ταχύτητας-Ροής</vt:lpstr>
      <vt:lpstr>Μέσο Κοινωνικό Κόστος την ώρα της αιχμής και αντιαιχμής</vt:lpstr>
      <vt:lpstr>Οριακό Ιδιωτικό Κόστος &amp; Οριακό Κοινωνικό Κόστος</vt:lpstr>
      <vt:lpstr>Το πρόβλημα της περιορισμένης αντίληψης του Ιδιωτικού Κόστους Συμφόρησης  («αντιλαμβανόμενο κόστος»)</vt:lpstr>
      <vt:lpstr>Εξωτερικό κόστος  &amp; Παρέμβαση για τον περιορισμό της</vt:lpstr>
      <vt:lpstr>Εσωτερίκευση Εξωτερικού Κόστους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ΟΙΚΟΝΟΜΙΚΗ των ΜΕΤΑΦΟΡΩΝ Εισαγωγική Διάλεξη</dc:title>
  <dc:creator>Thanos  Pallis</dc:creator>
  <cp:lastModifiedBy>Microsoft Office User</cp:lastModifiedBy>
  <cp:revision>145</cp:revision>
  <dcterms:created xsi:type="dcterms:W3CDTF">2012-11-21T22:53:34Z</dcterms:created>
  <dcterms:modified xsi:type="dcterms:W3CDTF">2018-10-02T13:20:37Z</dcterms:modified>
</cp:coreProperties>
</file>