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74" r:id="rId3"/>
    <p:sldId id="272" r:id="rId4"/>
    <p:sldId id="281" r:id="rId5"/>
    <p:sldId id="321" r:id="rId6"/>
    <p:sldId id="277" r:id="rId7"/>
    <p:sldId id="278" r:id="rId8"/>
    <p:sldId id="279" r:id="rId9"/>
    <p:sldId id="282" r:id="rId10"/>
    <p:sldId id="306" r:id="rId11"/>
    <p:sldId id="305" r:id="rId12"/>
    <p:sldId id="308" r:id="rId13"/>
    <p:sldId id="307" r:id="rId14"/>
    <p:sldId id="303" r:id="rId15"/>
    <p:sldId id="309" r:id="rId16"/>
    <p:sldId id="276" r:id="rId17"/>
    <p:sldId id="283" r:id="rId18"/>
    <p:sldId id="284" r:id="rId19"/>
    <p:sldId id="295" r:id="rId20"/>
    <p:sldId id="296" r:id="rId21"/>
    <p:sldId id="287" r:id="rId22"/>
    <p:sldId id="292" r:id="rId23"/>
    <p:sldId id="291" r:id="rId24"/>
    <p:sldId id="289" r:id="rId25"/>
    <p:sldId id="298" r:id="rId26"/>
    <p:sldId id="293" r:id="rId27"/>
    <p:sldId id="297" r:id="rId28"/>
    <p:sldId id="310" r:id="rId29"/>
    <p:sldId id="311" r:id="rId30"/>
    <p:sldId id="299" r:id="rId31"/>
    <p:sldId id="300" r:id="rId32"/>
    <p:sldId id="301" r:id="rId33"/>
    <p:sldId id="326" r:id="rId34"/>
    <p:sldId id="271" r:id="rId35"/>
    <p:sldId id="320" r:id="rId36"/>
    <p:sldId id="312" r:id="rId37"/>
    <p:sldId id="313" r:id="rId38"/>
    <p:sldId id="302" r:id="rId39"/>
    <p:sldId id="315" r:id="rId40"/>
    <p:sldId id="322" r:id="rId41"/>
    <p:sldId id="318" r:id="rId42"/>
    <p:sldId id="323" r:id="rId43"/>
    <p:sldId id="324" r:id="rId44"/>
    <p:sldId id="325" r:id="rId45"/>
    <p:sldId id="319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618"/>
  </p:normalViewPr>
  <p:slideViewPr>
    <p:cSldViewPr snapToGrid="0" snapToObjects="1">
      <p:cViewPr varScale="1">
        <p:scale>
          <a:sx n="89" d="100"/>
          <a:sy n="89" d="100"/>
        </p:scale>
        <p:origin x="164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5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25F15-9BBC-9A4E-948D-3EBC388C457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C7791-4297-0D42-A94D-B0B752BF4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63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7AF996-F167-9D42-BA8A-E2EDA3EFC15E}" type="slidenum">
              <a:rPr lang="en-US"/>
              <a:pPr/>
              <a:t>3</a:t>
            </a:fld>
            <a:endParaRPr lang="en-US"/>
          </a:p>
        </p:txBody>
      </p:sp>
      <p:sp>
        <p:nvSpPr>
          <p:cNvPr id="504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48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32075" indent="-241300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89275" indent="-241300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46475" indent="-241300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03675" indent="-241300" defTabSz="9667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A4FEA219-05FE-A742-A20C-F067D2B8B53D}" type="slidenum">
              <a:rPr lang="en-US" sz="1200">
                <a:latin typeface="Calibri" charset="0"/>
              </a:rPr>
              <a:pPr algn="r"/>
              <a:t>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5FAEF-C11A-C24C-8857-5D3901890458}" type="slidenum">
              <a:rPr lang="en-US"/>
              <a:pPr/>
              <a:t>43</a:t>
            </a:fld>
            <a:endParaRPr lang="en-US"/>
          </a:p>
        </p:txBody>
      </p:sp>
      <p:sp>
        <p:nvSpPr>
          <p:cNvPr id="18329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3299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5FAEF-C11A-C24C-8857-5D3901890458}" type="slidenum">
              <a:rPr lang="en-US"/>
              <a:pPr/>
              <a:t>44</a:t>
            </a:fld>
            <a:endParaRPr lang="en-US"/>
          </a:p>
        </p:txBody>
      </p:sp>
      <p:sp>
        <p:nvSpPr>
          <p:cNvPr id="18329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3299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aramond" charset="0"/>
                <a:ea typeface="ＭＳ Ｐゴシック" charset="0"/>
                <a:cs typeface="ＭＳ Ｐゴシック" charset="0"/>
                <a:sym typeface="Garamond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aramond" charset="0"/>
                <a:ea typeface="ＭＳ Ｐゴシック" charset="0"/>
                <a:sym typeface="Garamond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aramond" charset="0"/>
                <a:ea typeface="ＭＳ Ｐゴシック" charset="0"/>
                <a:sym typeface="Garamond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aramond" charset="0"/>
                <a:ea typeface="ＭＳ Ｐゴシック" charset="0"/>
                <a:sym typeface="Garamond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aramond" charset="0"/>
                <a:ea typeface="ＭＳ Ｐゴシック" charset="0"/>
                <a:sym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aramond" charset="0"/>
                <a:ea typeface="ＭＳ Ｐゴシック" charset="0"/>
                <a:sym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aramond" charset="0"/>
                <a:ea typeface="ＭＳ Ｐゴシック" charset="0"/>
                <a:sym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aramond" charset="0"/>
                <a:ea typeface="ＭＳ Ｐゴシック" charset="0"/>
                <a:sym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aramond" charset="0"/>
                <a:ea typeface="ＭＳ Ｐゴシック" charset="0"/>
                <a:sym typeface="Garamond" charset="0"/>
              </a:defRPr>
            </a:lvl9pPr>
          </a:lstStyle>
          <a:p>
            <a:pPr eaLnBrk="1" hangingPunct="1"/>
            <a:fld id="{385ECF98-7504-2843-A616-07F517C94726}" type="slidenum">
              <a:rPr lang="en-US" sz="1200">
                <a:ea typeface="ヒラギノ明朝 ProN W3" charset="0"/>
                <a:cs typeface="ヒラギノ明朝 ProN W3" charset="0"/>
              </a:rPr>
              <a:pPr eaLnBrk="1" hangingPunct="1"/>
              <a:t>8</a:t>
            </a:fld>
            <a:endParaRPr lang="en-US" sz="1200"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5" eaLnBrk="0" hangingPunct="0">
              <a:defRPr sz="2600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669" indent="-263719" defTabSz="914225" eaLnBrk="0" hangingPunct="0">
              <a:defRPr sz="26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4875" indent="-210975" defTabSz="914225" eaLnBrk="0" hangingPunct="0">
              <a:defRPr sz="26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6825" indent="-210975" defTabSz="914225" eaLnBrk="0" hangingPunct="0">
              <a:defRPr sz="26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8774" indent="-210975" defTabSz="914225" eaLnBrk="0" hangingPunct="0">
              <a:defRPr sz="26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0724" indent="-210975" defTabSz="914225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2674" indent="-210975" defTabSz="914225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4624" indent="-210975" defTabSz="914225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6574" indent="-210975" defTabSz="914225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BDC1DAA-12AE-7744-8B7E-CCA16468FE88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81038"/>
            <a:ext cx="4541838" cy="3405187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583" y="4313154"/>
            <a:ext cx="5030835" cy="416281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Source: Culliane, K. and M. Khanna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Economies of Scale in Large Containerships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, Journal of Transport Economics and Policy, Vol. 33, p. 201.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5" eaLnBrk="0" hangingPunct="0">
              <a:defRPr sz="2600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669" indent="-263719" defTabSz="914225" eaLnBrk="0" hangingPunct="0">
              <a:defRPr sz="26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4875" indent="-210975" defTabSz="914225" eaLnBrk="0" hangingPunct="0">
              <a:defRPr sz="26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6825" indent="-210975" defTabSz="914225" eaLnBrk="0" hangingPunct="0">
              <a:defRPr sz="26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8774" indent="-210975" defTabSz="914225" eaLnBrk="0" hangingPunct="0">
              <a:defRPr sz="26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0724" indent="-210975" defTabSz="914225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2674" indent="-210975" defTabSz="914225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4624" indent="-210975" defTabSz="914225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6574" indent="-210975" defTabSz="914225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6B4FDCD-E353-B64E-8178-27C984479C61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l-G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l-G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019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5" eaLnBrk="0" hangingPunct="0">
              <a:defRPr sz="2600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669" indent="-263719" defTabSz="914225" eaLnBrk="0" hangingPunct="0">
              <a:defRPr sz="26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4875" indent="-210975" defTabSz="914225" eaLnBrk="0" hangingPunct="0">
              <a:defRPr sz="26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6825" indent="-210975" defTabSz="914225" eaLnBrk="0" hangingPunct="0">
              <a:defRPr sz="26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8774" indent="-210975" defTabSz="914225" eaLnBrk="0" hangingPunct="0">
              <a:defRPr sz="26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0724" indent="-210975" defTabSz="914225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2674" indent="-210975" defTabSz="914225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4624" indent="-210975" defTabSz="914225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6574" indent="-210975" defTabSz="914225" eaLnBrk="0" fontAlgn="base" hangingPunct="0">
              <a:spcBef>
                <a:spcPct val="0"/>
              </a:spcBef>
              <a:spcAft>
                <a:spcPct val="0"/>
              </a:spcAft>
              <a:defRPr sz="26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98C9CD0-2B4F-DE40-904D-AB8CC06DD766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5FAEF-C11A-C24C-8857-5D3901890458}" type="slidenum">
              <a:rPr lang="en-US"/>
              <a:pPr/>
              <a:t>37</a:t>
            </a:fld>
            <a:endParaRPr lang="en-US"/>
          </a:p>
        </p:txBody>
      </p:sp>
      <p:sp>
        <p:nvSpPr>
          <p:cNvPr id="18329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3299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5FAEF-C11A-C24C-8857-5D3901890458}" type="slidenum">
              <a:rPr lang="en-US"/>
              <a:pPr/>
              <a:t>40</a:t>
            </a:fld>
            <a:endParaRPr lang="en-US"/>
          </a:p>
        </p:txBody>
      </p:sp>
      <p:sp>
        <p:nvSpPr>
          <p:cNvPr id="18329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3299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5FAEF-C11A-C24C-8857-5D3901890458}" type="slidenum">
              <a:rPr lang="en-US"/>
              <a:pPr/>
              <a:t>41</a:t>
            </a:fld>
            <a:endParaRPr lang="en-US"/>
          </a:p>
        </p:txBody>
      </p:sp>
      <p:sp>
        <p:nvSpPr>
          <p:cNvPr id="18329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3299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5FAEF-C11A-C24C-8857-5D3901890458}" type="slidenum">
              <a:rPr lang="en-US"/>
              <a:pPr/>
              <a:t>42</a:t>
            </a:fld>
            <a:endParaRPr lang="en-US"/>
          </a:p>
        </p:txBody>
      </p:sp>
      <p:sp>
        <p:nvSpPr>
          <p:cNvPr id="18329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3299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7273-B425-3348-A27D-677E775D6AF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D2E1-E56F-3F49-9A9F-76537A7CA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9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7273-B425-3348-A27D-677E775D6AF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D2E1-E56F-3F49-9A9F-76537A7CA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8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7273-B425-3348-A27D-677E775D6AF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D2E1-E56F-3F49-9A9F-76537A7CA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8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7273-B425-3348-A27D-677E775D6AF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D2E1-E56F-3F49-9A9F-76537A7CA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6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7273-B425-3348-A27D-677E775D6AF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D2E1-E56F-3F49-9A9F-76537A7CA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7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7273-B425-3348-A27D-677E775D6AF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D2E1-E56F-3F49-9A9F-76537A7CA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3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7273-B425-3348-A27D-677E775D6AF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D2E1-E56F-3F49-9A9F-76537A7CA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7273-B425-3348-A27D-677E775D6AF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D2E1-E56F-3F49-9A9F-76537A7CA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6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7273-B425-3348-A27D-677E775D6AF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D2E1-E56F-3F49-9A9F-76537A7CA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4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7273-B425-3348-A27D-677E775D6AF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D2E1-E56F-3F49-9A9F-76537A7CA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8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7273-B425-3348-A27D-677E775D6AF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D2E1-E56F-3F49-9A9F-76537A7CA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8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07273-B425-3348-A27D-677E775D6AF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6D2E1-E56F-3F49-9A9F-76537A7CA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1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lagoudis@aegean.g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0090"/>
                </a:solidFill>
              </a:rPr>
              <a:t>ΟΙΚΟΝΟΜΙΚΗ </a:t>
            </a:r>
            <a:r>
              <a:rPr lang="el-GR" sz="4000" b="1" dirty="0">
                <a:solidFill>
                  <a:srgbClr val="000090"/>
                </a:solidFill>
              </a:rPr>
              <a:t>των </a:t>
            </a:r>
            <a:r>
              <a:rPr lang="el-GR" b="1" dirty="0">
                <a:solidFill>
                  <a:srgbClr val="000090"/>
                </a:solidFill>
              </a:rPr>
              <a:t>ΜΕΤΑΦΟΡΩΝ</a:t>
            </a:r>
            <a:br>
              <a:rPr lang="en-US" b="1" dirty="0">
                <a:solidFill>
                  <a:srgbClr val="000090"/>
                </a:solidFill>
              </a:rPr>
            </a:br>
            <a:r>
              <a:rPr lang="el-GR" b="1" dirty="0">
                <a:solidFill>
                  <a:srgbClr val="000090"/>
                </a:solidFill>
              </a:rPr>
              <a:t>Διάλεξη</a:t>
            </a:r>
            <a:r>
              <a:rPr lang="en-US" b="1" dirty="0">
                <a:solidFill>
                  <a:srgbClr val="000090"/>
                </a:solidFill>
              </a:rPr>
              <a:t> No 6</a:t>
            </a:r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987426"/>
            <a:ext cx="1981200" cy="187057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06E6AE9-E9CE-4443-837B-F25F864D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757613"/>
            <a:ext cx="6400800" cy="1752600"/>
          </a:xfrm>
        </p:spPr>
        <p:txBody>
          <a:bodyPr/>
          <a:lstStyle/>
          <a:p>
            <a:r>
              <a:rPr lang="el-GR" b="1" dirty="0">
                <a:solidFill>
                  <a:srgbClr val="000090"/>
                </a:solidFill>
              </a:rPr>
              <a:t>Διδάσκων: </a:t>
            </a:r>
          </a:p>
          <a:p>
            <a:r>
              <a:rPr lang="el-GR" b="1" dirty="0">
                <a:solidFill>
                  <a:srgbClr val="000090"/>
                </a:solidFill>
              </a:rPr>
              <a:t>ΙΩΑΝΝΗΣ ΛΑΓΟΥΔΗΣ</a:t>
            </a:r>
            <a:endParaRPr lang="en-US" b="1" dirty="0">
              <a:solidFill>
                <a:srgbClr val="000090"/>
              </a:solidFill>
            </a:endParaRPr>
          </a:p>
          <a:p>
            <a:r>
              <a:rPr lang="en-US" b="1" dirty="0">
                <a:solidFill>
                  <a:srgbClr val="000090"/>
                </a:solidFill>
                <a:hlinkClick r:id="rId3"/>
              </a:rPr>
              <a:t>ilagoudis@aegean.gr</a:t>
            </a:r>
            <a:r>
              <a:rPr lang="en-US" b="1" dirty="0">
                <a:solidFill>
                  <a:srgbClr val="00009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0408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3200" b="1">
                <a:latin typeface="Calibri" charset="0"/>
              </a:rPr>
              <a:t>Μέσο κόστος ανά</a:t>
            </a:r>
            <a:r>
              <a:rPr lang="en-US" sz="3200" b="1">
                <a:latin typeface="Calibri" charset="0"/>
              </a:rPr>
              <a:t> TEU</a:t>
            </a:r>
            <a:r>
              <a:rPr lang="el-GR" sz="3200" b="1">
                <a:latin typeface="Calibri" charset="0"/>
              </a:rPr>
              <a:t>,</a:t>
            </a:r>
            <a:r>
              <a:rPr lang="en-US" sz="3200" b="1">
                <a:latin typeface="Calibri" charset="0"/>
              </a:rPr>
              <a:t> </a:t>
            </a:r>
            <a:r>
              <a:rPr lang="el-GR" sz="3200" b="1">
                <a:latin typeface="Calibri" charset="0"/>
              </a:rPr>
              <a:t>ανά Μεταφορική ικανότητα </a:t>
            </a:r>
            <a:r>
              <a:rPr lang="en-US" sz="3200" b="1">
                <a:latin typeface="Calibri" charset="0"/>
              </a:rPr>
              <a:t> Containership</a:t>
            </a:r>
            <a:r>
              <a:rPr lang="el-GR" sz="3200" b="1">
                <a:latin typeface="Calibri" charset="0"/>
              </a:rPr>
              <a:t>,</a:t>
            </a:r>
            <a:r>
              <a:rPr lang="en-US" sz="3200" b="1">
                <a:latin typeface="Calibri" charset="0"/>
              </a:rPr>
              <a:t> </a:t>
            </a:r>
            <a:r>
              <a:rPr lang="el-GR" sz="3200" b="1">
                <a:latin typeface="Calibri" charset="0"/>
              </a:rPr>
              <a:t>και ανά διαδρομή</a:t>
            </a:r>
            <a:endParaRPr lang="en-US" sz="3200" b="1">
              <a:latin typeface="Calibri" charset="0"/>
            </a:endParaRPr>
          </a:p>
        </p:txBody>
      </p:sp>
      <p:graphicFrame>
        <p:nvGraphicFramePr>
          <p:cNvPr id="8294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098090"/>
              </p:ext>
            </p:extLst>
          </p:nvPr>
        </p:nvGraphicFramePr>
        <p:xfrm>
          <a:off x="190500" y="1792288"/>
          <a:ext cx="8345134" cy="441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792288"/>
                        <a:ext cx="8345134" cy="441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0025056"/>
      </p:ext>
    </p:extLst>
  </p:cSld>
  <p:clrMapOvr>
    <a:masterClrMapping/>
  </p:clrMapOvr>
  <p:transition spd="med"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latin typeface="Calibri" charset="0"/>
              </a:rPr>
              <a:t>Emma Maersk </a:t>
            </a:r>
            <a:br>
              <a:rPr lang="en-US" sz="3200" b="1">
                <a:latin typeface="Calibri" charset="0"/>
              </a:rPr>
            </a:br>
            <a:r>
              <a:rPr lang="en-US" sz="3200" b="1">
                <a:latin typeface="Calibri" charset="0"/>
              </a:rPr>
              <a:t>(11.000 TEUs, Port of Algeciras, 1/11/2006)</a:t>
            </a:r>
            <a:endParaRPr lang="el-GR" sz="3200" b="1">
              <a:latin typeface="Calibri" charset="0"/>
            </a:endParaRPr>
          </a:p>
        </p:txBody>
      </p:sp>
      <p:sp>
        <p:nvSpPr>
          <p:cNvPr id="716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71683" name="Picture 3" descr="EMMMA MAERSK in Algecira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86423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272337"/>
      </p:ext>
    </p:extLst>
  </p:cSld>
  <p:clrMapOvr>
    <a:masterClrMapping/>
  </p:clrMapOvr>
  <p:transition spd="med"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l-GR" b="1">
                <a:latin typeface="Calibri" charset="0"/>
              </a:rPr>
              <a:t>Γενιές </a:t>
            </a:r>
            <a:r>
              <a:rPr lang="en-US" b="1">
                <a:latin typeface="Calibri" charset="0"/>
              </a:rPr>
              <a:t>Containership</a:t>
            </a:r>
            <a:endParaRPr lang="en-US">
              <a:latin typeface="Calibri" charset="0"/>
            </a:endParaRPr>
          </a:p>
        </p:txBody>
      </p:sp>
      <p:pic>
        <p:nvPicPr>
          <p:cNvPr id="645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8135937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191189"/>
      </p:ext>
    </p:extLst>
  </p:cSld>
  <p:clrMapOvr>
    <a:masterClrMapping/>
  </p:clrMapOvr>
  <p:transition spd="med"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3200" b="1">
                <a:latin typeface="Calibri" charset="0"/>
              </a:rPr>
              <a:t>Καμπύλη Κόστους </a:t>
            </a:r>
            <a:br>
              <a:rPr lang="en-US" sz="3200" b="1">
                <a:latin typeface="Calibri" charset="0"/>
              </a:rPr>
            </a:br>
            <a:r>
              <a:rPr lang="el-GR" sz="3200" b="1">
                <a:latin typeface="Calibri" charset="0"/>
              </a:rPr>
              <a:t>Διατροπικής (</a:t>
            </a:r>
            <a:r>
              <a:rPr lang="en-US" sz="3200" b="1">
                <a:latin typeface="Calibri" charset="0"/>
              </a:rPr>
              <a:t>intermodal) </a:t>
            </a:r>
            <a:r>
              <a:rPr lang="el-GR" sz="3200" b="1">
                <a:latin typeface="Calibri" charset="0"/>
              </a:rPr>
              <a:t>Μεταφοράς</a:t>
            </a:r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703388" y="1790700"/>
            <a:ext cx="6000750" cy="5508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1700213" y="2338388"/>
            <a:ext cx="5999162" cy="2576512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1700213" y="4921250"/>
            <a:ext cx="6000750" cy="5508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4997" name="Freeform 5"/>
          <p:cNvSpPr>
            <a:spLocks/>
          </p:cNvSpPr>
          <p:nvPr/>
        </p:nvSpPr>
        <p:spPr bwMode="auto">
          <a:xfrm>
            <a:off x="1082675" y="1295400"/>
            <a:ext cx="7451725" cy="4175125"/>
          </a:xfrm>
          <a:custGeom>
            <a:avLst/>
            <a:gdLst>
              <a:gd name="T0" fmla="*/ 0 w 4192"/>
              <a:gd name="T1" fmla="*/ 0 h 2184"/>
              <a:gd name="T2" fmla="*/ 0 w 4192"/>
              <a:gd name="T3" fmla="*/ 2147483647 h 2184"/>
              <a:gd name="T4" fmla="*/ 2147483647 w 4192"/>
              <a:gd name="T5" fmla="*/ 2147483647 h 2184"/>
              <a:gd name="T6" fmla="*/ 0 60000 65536"/>
              <a:gd name="T7" fmla="*/ 0 60000 65536"/>
              <a:gd name="T8" fmla="*/ 0 60000 65536"/>
              <a:gd name="T9" fmla="*/ 0 w 4192"/>
              <a:gd name="T10" fmla="*/ 0 h 2184"/>
              <a:gd name="T11" fmla="*/ 4192 w 4192"/>
              <a:gd name="T12" fmla="*/ 2184 h 2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92" h="2184">
                <a:moveTo>
                  <a:pt x="0" y="0"/>
                </a:moveTo>
                <a:lnTo>
                  <a:pt x="0" y="2184"/>
                </a:lnTo>
                <a:lnTo>
                  <a:pt x="4192" y="2184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 rot="-5400000">
            <a:off x="527051" y="3357562"/>
            <a:ext cx="622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l-GR" sz="1600" b="1" baseline="0">
                <a:latin typeface="Arial" charset="0"/>
              </a:rPr>
              <a:t>Κόστη</a:t>
            </a:r>
            <a:endParaRPr lang="en-US" sz="1600" b="1" baseline="0">
              <a:latin typeface="Arial" charset="0"/>
            </a:endParaRP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1341438" y="5516563"/>
            <a:ext cx="9334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sz="2000" b="1" baseline="0">
                <a:latin typeface="Arial Narrow" charset="0"/>
              </a:rPr>
              <a:t>Αφετηρία</a:t>
            </a:r>
            <a:endParaRPr lang="en-US" sz="2000" b="1" baseline="0">
              <a:latin typeface="Arial Narrow" charset="0"/>
            </a:endParaRP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7088188" y="5516563"/>
            <a:ext cx="122396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sz="2000" b="1" baseline="0">
                <a:latin typeface="Arial Narrow" charset="0"/>
              </a:rPr>
              <a:t>Προορισμός</a:t>
            </a:r>
            <a:endParaRPr lang="en-US" sz="2000" b="1" baseline="0">
              <a:latin typeface="Arial Narrow" charset="0"/>
            </a:endParaRPr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 flipV="1">
            <a:off x="1693863" y="5348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 flipV="1">
            <a:off x="7707313" y="5348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>
            <a:off x="1338263" y="4919663"/>
            <a:ext cx="34131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>
            <a:off x="4410075" y="4140200"/>
            <a:ext cx="73977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>
            <a:off x="4410075" y="3359150"/>
            <a:ext cx="32988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>
            <a:off x="7312025" y="2351088"/>
            <a:ext cx="7381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7" name="Line 15"/>
          <p:cNvSpPr>
            <a:spLocks noChangeShapeType="1"/>
          </p:cNvSpPr>
          <p:nvPr/>
        </p:nvSpPr>
        <p:spPr bwMode="auto">
          <a:xfrm>
            <a:off x="1068388" y="1784350"/>
            <a:ext cx="69818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8" name="Line 16"/>
          <p:cNvSpPr>
            <a:spLocks noChangeShapeType="1"/>
          </p:cNvSpPr>
          <p:nvPr/>
        </p:nvSpPr>
        <p:spPr bwMode="auto">
          <a:xfrm>
            <a:off x="1879600" y="4979988"/>
            <a:ext cx="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>
            <a:off x="4965700" y="3481388"/>
            <a:ext cx="0" cy="58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7866063" y="1860550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 flipV="1">
            <a:off x="4808538" y="2732088"/>
            <a:ext cx="0" cy="5365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 flipV="1">
            <a:off x="4806950" y="4140200"/>
            <a:ext cx="0" cy="12874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3" name="Line 21"/>
          <p:cNvSpPr>
            <a:spLocks noChangeShapeType="1"/>
          </p:cNvSpPr>
          <p:nvPr/>
        </p:nvSpPr>
        <p:spPr bwMode="auto">
          <a:xfrm flipV="1">
            <a:off x="7707313" y="2381250"/>
            <a:ext cx="0" cy="292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4" name="Line 22"/>
          <p:cNvSpPr>
            <a:spLocks noChangeShapeType="1"/>
          </p:cNvSpPr>
          <p:nvPr/>
        </p:nvSpPr>
        <p:spPr bwMode="auto">
          <a:xfrm flipV="1">
            <a:off x="1693863" y="4276725"/>
            <a:ext cx="0" cy="5349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5" name="Freeform 23"/>
          <p:cNvSpPr>
            <a:spLocks/>
          </p:cNvSpPr>
          <p:nvPr/>
        </p:nvSpPr>
        <p:spPr bwMode="auto">
          <a:xfrm>
            <a:off x="1693863" y="1784350"/>
            <a:ext cx="6015037" cy="3700463"/>
          </a:xfrm>
          <a:custGeom>
            <a:avLst/>
            <a:gdLst>
              <a:gd name="T0" fmla="*/ 0 w 3384"/>
              <a:gd name="T1" fmla="*/ 2147483647 h 1936"/>
              <a:gd name="T2" fmla="*/ 0 w 3384"/>
              <a:gd name="T3" fmla="*/ 2147483647 h 1936"/>
              <a:gd name="T4" fmla="*/ 2147483647 w 3384"/>
              <a:gd name="T5" fmla="*/ 2147483647 h 1936"/>
              <a:gd name="T6" fmla="*/ 2147483647 w 3384"/>
              <a:gd name="T7" fmla="*/ 2147483647 h 1936"/>
              <a:gd name="T8" fmla="*/ 2147483647 w 3384"/>
              <a:gd name="T9" fmla="*/ 2147483647 h 1936"/>
              <a:gd name="T10" fmla="*/ 2147483647 w 3384"/>
              <a:gd name="T11" fmla="*/ 0 h 19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84"/>
              <a:gd name="T19" fmla="*/ 0 h 1936"/>
              <a:gd name="T20" fmla="*/ 3384 w 3384"/>
              <a:gd name="T21" fmla="*/ 1936 h 19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84" h="1936">
                <a:moveTo>
                  <a:pt x="0" y="1936"/>
                </a:moveTo>
                <a:lnTo>
                  <a:pt x="0" y="1640"/>
                </a:lnTo>
                <a:lnTo>
                  <a:pt x="1752" y="1232"/>
                </a:lnTo>
                <a:lnTo>
                  <a:pt x="1752" y="832"/>
                </a:lnTo>
                <a:lnTo>
                  <a:pt x="3384" y="296"/>
                </a:lnTo>
                <a:lnTo>
                  <a:pt x="3384" y="0"/>
                </a:lnTo>
              </a:path>
            </a:pathLst>
          </a:custGeom>
          <a:noFill/>
          <a:ln w="508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6" name="Line 24"/>
          <p:cNvSpPr>
            <a:spLocks noChangeShapeType="1"/>
          </p:cNvSpPr>
          <p:nvPr/>
        </p:nvSpPr>
        <p:spPr bwMode="auto">
          <a:xfrm>
            <a:off x="4965700" y="4200525"/>
            <a:ext cx="0" cy="642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7" name="Line 25"/>
          <p:cNvSpPr>
            <a:spLocks noChangeShapeType="1"/>
          </p:cNvSpPr>
          <p:nvPr/>
        </p:nvSpPr>
        <p:spPr bwMode="auto">
          <a:xfrm>
            <a:off x="7866063" y="2473325"/>
            <a:ext cx="0" cy="87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8" name="Text Box 26"/>
          <p:cNvSpPr txBox="1">
            <a:spLocks noChangeArrowheads="1"/>
          </p:cNvSpPr>
          <p:nvPr/>
        </p:nvSpPr>
        <p:spPr bwMode="auto">
          <a:xfrm>
            <a:off x="1911350" y="4994275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sz="1800" b="1" baseline="0">
                <a:latin typeface="Arial Narrow" charset="0"/>
              </a:rPr>
              <a:t>Σύνθεση</a:t>
            </a:r>
            <a:endParaRPr lang="en-US" sz="1800" b="1" baseline="0">
              <a:latin typeface="Arial Narrow" charset="0"/>
            </a:endParaRPr>
          </a:p>
        </p:txBody>
      </p:sp>
      <p:sp>
        <p:nvSpPr>
          <p:cNvPr id="85019" name="Text Box 27"/>
          <p:cNvSpPr txBox="1">
            <a:spLocks noChangeArrowheads="1"/>
          </p:cNvSpPr>
          <p:nvPr/>
        </p:nvSpPr>
        <p:spPr bwMode="auto">
          <a:xfrm>
            <a:off x="5018088" y="4324350"/>
            <a:ext cx="957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sz="1800" b="1" baseline="0">
                <a:latin typeface="Arial Narrow" charset="0"/>
              </a:rPr>
              <a:t>Σύνδεση</a:t>
            </a:r>
            <a:endParaRPr lang="en-US" sz="1800" b="1" baseline="0">
              <a:latin typeface="Arial Narrow" charset="0"/>
            </a:endParaRPr>
          </a:p>
        </p:txBody>
      </p:sp>
      <p:sp>
        <p:nvSpPr>
          <p:cNvPr id="85020" name="Text Box 28"/>
          <p:cNvSpPr txBox="1">
            <a:spLocks noChangeArrowheads="1"/>
          </p:cNvSpPr>
          <p:nvPr/>
        </p:nvSpPr>
        <p:spPr bwMode="auto">
          <a:xfrm>
            <a:off x="6326188" y="2735263"/>
            <a:ext cx="957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sz="1800" b="1" baseline="0">
                <a:latin typeface="Arial Narrow" charset="0"/>
              </a:rPr>
              <a:t>Σύνδεση</a:t>
            </a:r>
            <a:endParaRPr lang="en-US" sz="1800" b="1" baseline="0">
              <a:latin typeface="Arial Narrow" charset="0"/>
            </a:endParaRPr>
          </a:p>
        </p:txBody>
      </p:sp>
      <p:sp>
        <p:nvSpPr>
          <p:cNvPr id="85021" name="Text Box 29"/>
          <p:cNvSpPr txBox="1">
            <a:spLocks noChangeArrowheads="1"/>
          </p:cNvSpPr>
          <p:nvPr/>
        </p:nvSpPr>
        <p:spPr bwMode="auto">
          <a:xfrm>
            <a:off x="5035550" y="3549650"/>
            <a:ext cx="15128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 baseline="0">
                <a:latin typeface="Arial Narrow" charset="0"/>
              </a:rPr>
              <a:t>A</a:t>
            </a:r>
            <a:r>
              <a:rPr lang="el-GR" sz="1800" b="1" baseline="0">
                <a:latin typeface="Arial Narrow" charset="0"/>
              </a:rPr>
              <a:t>λλαγή Μέσου</a:t>
            </a:r>
            <a:endParaRPr lang="en-US" sz="1800" b="1" baseline="0">
              <a:latin typeface="Arial Narrow" charset="0"/>
            </a:endParaRPr>
          </a:p>
        </p:txBody>
      </p:sp>
      <p:sp>
        <p:nvSpPr>
          <p:cNvPr id="85022" name="Text Box 30"/>
          <p:cNvSpPr txBox="1">
            <a:spLocks noChangeArrowheads="1"/>
          </p:cNvSpPr>
          <p:nvPr/>
        </p:nvSpPr>
        <p:spPr bwMode="auto">
          <a:xfrm>
            <a:off x="6005513" y="1846263"/>
            <a:ext cx="1414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sz="1800" b="1" baseline="0">
                <a:latin typeface="Arial Narrow" charset="0"/>
              </a:rPr>
              <a:t>Από-σύνθεση</a:t>
            </a:r>
            <a:endParaRPr lang="en-US" sz="1800" b="1" baseline="0">
              <a:latin typeface="Arial Narrow" charset="0"/>
            </a:endParaRPr>
          </a:p>
        </p:txBody>
      </p:sp>
      <p:sp>
        <p:nvSpPr>
          <p:cNvPr id="85023" name="Text Box 31"/>
          <p:cNvSpPr txBox="1">
            <a:spLocks noChangeArrowheads="1"/>
          </p:cNvSpPr>
          <p:nvPr/>
        </p:nvSpPr>
        <p:spPr bwMode="auto">
          <a:xfrm>
            <a:off x="533400" y="1614488"/>
            <a:ext cx="444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 i="1" baseline="0"/>
              <a:t>C(T)</a:t>
            </a:r>
          </a:p>
        </p:txBody>
      </p:sp>
      <p:sp>
        <p:nvSpPr>
          <p:cNvPr id="85024" name="Line 32"/>
          <p:cNvSpPr>
            <a:spLocks noChangeShapeType="1"/>
          </p:cNvSpPr>
          <p:nvPr/>
        </p:nvSpPr>
        <p:spPr bwMode="auto">
          <a:xfrm flipV="1">
            <a:off x="4803775" y="5349875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5" name="Text Box 33"/>
          <p:cNvSpPr txBox="1">
            <a:spLocks noChangeArrowheads="1"/>
          </p:cNvSpPr>
          <p:nvPr/>
        </p:nvSpPr>
        <p:spPr bwMode="auto">
          <a:xfrm>
            <a:off x="3967163" y="5516563"/>
            <a:ext cx="143827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sz="2000" b="1" baseline="0">
                <a:latin typeface="Arial Narrow" charset="0"/>
              </a:rPr>
              <a:t>Μεταφόρτωση</a:t>
            </a:r>
            <a:endParaRPr lang="en-US" sz="2000" b="1" baseline="0">
              <a:latin typeface="Arial Narrow" charset="0"/>
            </a:endParaRPr>
          </a:p>
        </p:txBody>
      </p:sp>
      <p:sp>
        <p:nvSpPr>
          <p:cNvPr id="85026" name="Text Box 34"/>
          <p:cNvSpPr txBox="1">
            <a:spLocks noChangeArrowheads="1"/>
          </p:cNvSpPr>
          <p:nvPr/>
        </p:nvSpPr>
        <p:spPr bwMode="auto">
          <a:xfrm>
            <a:off x="3379788" y="4992688"/>
            <a:ext cx="704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 i="1" baseline="0"/>
              <a:t>C(cp)</a:t>
            </a:r>
          </a:p>
        </p:txBody>
      </p:sp>
      <p:sp>
        <p:nvSpPr>
          <p:cNvPr id="85027" name="Text Box 35"/>
          <p:cNvSpPr txBox="1">
            <a:spLocks noChangeArrowheads="1"/>
          </p:cNvSpPr>
          <p:nvPr/>
        </p:nvSpPr>
        <p:spPr bwMode="auto">
          <a:xfrm>
            <a:off x="4057650" y="4341813"/>
            <a:ext cx="71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 i="1" baseline="0"/>
              <a:t>C(cn)</a:t>
            </a:r>
          </a:p>
        </p:txBody>
      </p:sp>
      <p:sp>
        <p:nvSpPr>
          <p:cNvPr id="85028" name="Text Box 36"/>
          <p:cNvSpPr txBox="1">
            <a:spLocks noChangeArrowheads="1"/>
          </p:cNvSpPr>
          <p:nvPr/>
        </p:nvSpPr>
        <p:spPr bwMode="auto">
          <a:xfrm>
            <a:off x="4165600" y="3525838"/>
            <a:ext cx="57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 i="1" baseline="0"/>
              <a:t>C(I)</a:t>
            </a:r>
          </a:p>
        </p:txBody>
      </p:sp>
      <p:sp>
        <p:nvSpPr>
          <p:cNvPr id="85029" name="Text Box 37"/>
          <p:cNvSpPr txBox="1">
            <a:spLocks noChangeArrowheads="1"/>
          </p:cNvSpPr>
          <p:nvPr/>
        </p:nvSpPr>
        <p:spPr bwMode="auto">
          <a:xfrm>
            <a:off x="7875588" y="2741613"/>
            <a:ext cx="5318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 i="1" baseline="0"/>
              <a:t>C(cn)</a:t>
            </a:r>
          </a:p>
        </p:txBody>
      </p:sp>
      <p:sp>
        <p:nvSpPr>
          <p:cNvPr id="85030" name="Text Box 38"/>
          <p:cNvSpPr txBox="1">
            <a:spLocks noChangeArrowheads="1"/>
          </p:cNvSpPr>
          <p:nvPr/>
        </p:nvSpPr>
        <p:spPr bwMode="auto">
          <a:xfrm>
            <a:off x="7908925" y="1909763"/>
            <a:ext cx="5207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 i="1" baseline="0"/>
              <a:t>C(dc)</a:t>
            </a:r>
          </a:p>
        </p:txBody>
      </p:sp>
      <p:sp>
        <p:nvSpPr>
          <p:cNvPr id="85031" name="Text Box 39"/>
          <p:cNvSpPr txBox="1">
            <a:spLocks noChangeArrowheads="1"/>
          </p:cNvSpPr>
          <p:nvPr/>
        </p:nvSpPr>
        <p:spPr bwMode="auto">
          <a:xfrm>
            <a:off x="1793875" y="1830388"/>
            <a:ext cx="3840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l-GR" sz="1600" b="1" baseline="0">
                <a:latin typeface="Arial Narrow" charset="0"/>
              </a:rPr>
              <a:t>Τοπικό</a:t>
            </a:r>
            <a:r>
              <a:rPr lang="en-US" sz="1600" b="1" baseline="0">
                <a:latin typeface="Arial Narrow" charset="0"/>
              </a:rPr>
              <a:t> /</a:t>
            </a:r>
            <a:r>
              <a:rPr lang="el-GR" sz="1600" b="1" baseline="0">
                <a:latin typeface="Arial Narrow" charset="0"/>
              </a:rPr>
              <a:t> Περιφερειακό Κόστος Διανομής</a:t>
            </a:r>
            <a:endParaRPr lang="en-US" sz="1600" b="1" baseline="0">
              <a:latin typeface="Arial Narrow" charset="0"/>
            </a:endParaRPr>
          </a:p>
        </p:txBody>
      </p:sp>
      <p:sp>
        <p:nvSpPr>
          <p:cNvPr id="85032" name="Text Box 40"/>
          <p:cNvSpPr txBox="1">
            <a:spLocks noChangeArrowheads="1"/>
          </p:cNvSpPr>
          <p:nvPr/>
        </p:nvSpPr>
        <p:spPr bwMode="auto">
          <a:xfrm>
            <a:off x="1966913" y="2381250"/>
            <a:ext cx="2892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l-GR" sz="1600" b="1" baseline="0">
                <a:latin typeface="Arial Narrow" charset="0"/>
              </a:rPr>
              <a:t>Εθνικό / Διεθνές Κόστος Διανομής</a:t>
            </a:r>
          </a:p>
        </p:txBody>
      </p:sp>
    </p:spTree>
    <p:extLst>
      <p:ext uri="{BB962C8B-B14F-4D97-AF65-F5344CB8AC3E}">
        <p14:creationId xmlns:p14="http://schemas.microsoft.com/office/powerpoint/2010/main" val="1008782849"/>
      </p:ext>
    </p:extLst>
  </p:cSld>
  <p:clrMapOvr>
    <a:masterClrMapping/>
  </p:clrMapOvr>
  <p:transition spd="med"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50" b="750"/>
          <a:stretch>
            <a:fillRect/>
          </a:stretch>
        </p:blipFill>
        <p:spPr>
          <a:xfrm>
            <a:off x="977900" y="482600"/>
            <a:ext cx="7239000" cy="3111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449262"/>
          </a:xfrm>
        </p:spPr>
        <p:txBody>
          <a:bodyPr>
            <a:normAutofit fontScale="90000"/>
          </a:bodyPr>
          <a:lstStyle/>
          <a:p>
            <a:r>
              <a:rPr lang="el-GR" sz="3600" dirty="0"/>
              <a:t>Αρνητικές οικονομίες κλίμακος</a:t>
            </a: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8900" y="3708400"/>
            <a:ext cx="8420100" cy="2743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l-GR" sz="2400" dirty="0"/>
              <a:t>Αρνητικές οικονομίες λόγω άλλων στοιχείων</a:t>
            </a:r>
          </a:p>
          <a:p>
            <a:pPr marL="285750" indent="-285750"/>
            <a:r>
              <a:rPr lang="el-GR" sz="2400" dirty="0"/>
              <a:t>Παράδειγμα: </a:t>
            </a:r>
            <a:r>
              <a:rPr lang="en-US" sz="2400" dirty="0"/>
              <a:t> </a:t>
            </a:r>
            <a:r>
              <a:rPr lang="el-GR" sz="2400" dirty="0"/>
              <a:t>Θαλάσσια μεταφορά </a:t>
            </a:r>
            <a:r>
              <a:rPr lang="en-US" sz="2400" dirty="0"/>
              <a:t>containers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l-GR" sz="2000" dirty="0"/>
              <a:t>Μεταφόρτωση: ναυτιλιακές θέλουν να μειώσουν τον χρόνο στο λιμάνι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l-GR" sz="2000" dirty="0"/>
              <a:t>Αύξηση ζήτησης / μεγάλες ποσότητες, μικρές περιόδους / Μεγάλες γερανογέφυρες / αποθήκευση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l-GR" sz="2000" dirty="0"/>
              <a:t>χερσαία πλευρά: μεγάλες ποσότητες στην : Συμφόρηση στο χερσαία τμήμα της μεταφορικής διαδικασίας</a:t>
            </a:r>
            <a:r>
              <a:rPr lang="en-US" sz="2000" dirty="0"/>
              <a:t>. (</a:t>
            </a:r>
            <a:r>
              <a:rPr lang="el-GR" sz="2000" dirty="0"/>
              <a:t>δυσκολία προσδιορισμού βέλτιστου σημείου, λόγω χρήσης διαφορετικών μέσων)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26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41400"/>
            <a:ext cx="87852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Title 5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3600">
                <a:latin typeface="Calibri" charset="0"/>
              </a:rPr>
              <a:t>Οργανισμός Λιμένα Πειραιά</a:t>
            </a:r>
            <a:br>
              <a:rPr lang="el-GR" sz="3600">
                <a:latin typeface="Calibri" charset="0"/>
              </a:rPr>
            </a:br>
            <a:r>
              <a:rPr lang="el-GR" sz="3600">
                <a:latin typeface="Calibri" charset="0"/>
              </a:rPr>
              <a:t>Σ.ΕΜΠΟ</a:t>
            </a:r>
            <a:endParaRPr lang="en-US" sz="36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6177"/>
      </p:ext>
    </p:extLst>
  </p:cSld>
  <p:clrMapOvr>
    <a:masterClrMapping/>
  </p:clrMapOvr>
  <p:transition spd="med"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4"/>
            <a:ext cx="8229600" cy="826789"/>
          </a:xfrm>
        </p:spPr>
        <p:txBody>
          <a:bodyPr>
            <a:noAutofit/>
          </a:bodyPr>
          <a:lstStyle/>
          <a:p>
            <a:r>
              <a:rPr lang="el-GR" sz="2800" b="1" dirty="0"/>
              <a:t>Οικονομίες Σκοπού</a:t>
            </a:r>
            <a:r>
              <a:rPr lang="en-US" sz="2800" b="1" dirty="0"/>
              <a:t> (</a:t>
            </a:r>
            <a:r>
              <a:rPr lang="el-GR" sz="2800" b="1" dirty="0"/>
              <a:t>πεδίου δράσεως)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009" y="1101427"/>
            <a:ext cx="8375791" cy="5390511"/>
          </a:xfrm>
        </p:spPr>
        <p:txBody>
          <a:bodyPr>
            <a:noAutofit/>
          </a:bodyPr>
          <a:lstStyle/>
          <a:p>
            <a:pPr lvl="1"/>
            <a:endParaRPr lang="el-GR" sz="2000" b="1" dirty="0">
              <a:solidFill>
                <a:srgbClr val="00009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000090"/>
                </a:solidFill>
              </a:rPr>
              <a:t>S = {[C(Q</a:t>
            </a:r>
            <a:r>
              <a:rPr lang="en-US" sz="2400" b="1" baseline="-25000" dirty="0">
                <a:solidFill>
                  <a:srgbClr val="000090"/>
                </a:solidFill>
              </a:rPr>
              <a:t>1</a:t>
            </a:r>
            <a:r>
              <a:rPr lang="en-US" sz="2400" b="1" dirty="0">
                <a:solidFill>
                  <a:srgbClr val="000090"/>
                </a:solidFill>
              </a:rPr>
              <a:t>) + C(</a:t>
            </a:r>
            <a:r>
              <a:rPr lang="en-US" sz="2800" b="1" dirty="0">
                <a:solidFill>
                  <a:srgbClr val="000090"/>
                </a:solidFill>
              </a:rPr>
              <a:t>Q</a:t>
            </a:r>
            <a:r>
              <a:rPr lang="en-US" sz="2800" b="1" baseline="-25000" dirty="0">
                <a:solidFill>
                  <a:srgbClr val="000090"/>
                </a:solidFill>
              </a:rPr>
              <a:t>2</a:t>
            </a:r>
            <a:r>
              <a:rPr lang="en-US" sz="2800" b="1" dirty="0">
                <a:solidFill>
                  <a:srgbClr val="000090"/>
                </a:solidFill>
              </a:rPr>
              <a:t>)] – C (Q</a:t>
            </a:r>
            <a:r>
              <a:rPr lang="en-US" sz="2800" b="1" baseline="-25000" dirty="0">
                <a:solidFill>
                  <a:srgbClr val="000090"/>
                </a:solidFill>
              </a:rPr>
              <a:t>1</a:t>
            </a:r>
            <a:r>
              <a:rPr lang="en-US" sz="2800" b="1" dirty="0">
                <a:solidFill>
                  <a:srgbClr val="000090"/>
                </a:solidFill>
              </a:rPr>
              <a:t>+Q</a:t>
            </a:r>
            <a:r>
              <a:rPr lang="en-US" sz="2800" b="1" baseline="-25000" dirty="0">
                <a:solidFill>
                  <a:srgbClr val="000090"/>
                </a:solidFill>
              </a:rPr>
              <a:t>2</a:t>
            </a:r>
            <a:r>
              <a:rPr lang="en-US" sz="2800" b="1" dirty="0">
                <a:solidFill>
                  <a:srgbClr val="000090"/>
                </a:solidFill>
              </a:rPr>
              <a:t>)</a:t>
            </a:r>
            <a:r>
              <a:rPr lang="el-GR" sz="2800" b="1" dirty="0">
                <a:solidFill>
                  <a:srgbClr val="000090"/>
                </a:solidFill>
              </a:rPr>
              <a:t>}</a:t>
            </a:r>
            <a:r>
              <a:rPr lang="en-US" sz="2800" b="1" dirty="0">
                <a:solidFill>
                  <a:srgbClr val="000090"/>
                </a:solidFill>
              </a:rPr>
              <a:t> / {C(Q</a:t>
            </a:r>
            <a:r>
              <a:rPr lang="en-US" sz="2800" b="1" baseline="-25000" dirty="0">
                <a:solidFill>
                  <a:srgbClr val="000090"/>
                </a:solidFill>
              </a:rPr>
              <a:t>1</a:t>
            </a:r>
            <a:r>
              <a:rPr lang="en-US" sz="2800" b="1" dirty="0">
                <a:solidFill>
                  <a:srgbClr val="000090"/>
                </a:solidFill>
              </a:rPr>
              <a:t>+Q</a:t>
            </a:r>
            <a:r>
              <a:rPr lang="en-US" sz="2800" b="1" baseline="-25000" dirty="0">
                <a:solidFill>
                  <a:srgbClr val="000090"/>
                </a:solidFill>
              </a:rPr>
              <a:t>2</a:t>
            </a:r>
            <a:r>
              <a:rPr lang="en-US" sz="2800" b="1" dirty="0">
                <a:solidFill>
                  <a:srgbClr val="000090"/>
                </a:solidFill>
              </a:rPr>
              <a:t>)}</a:t>
            </a:r>
          </a:p>
          <a:p>
            <a:pPr lvl="1">
              <a:lnSpc>
                <a:spcPct val="130000"/>
              </a:lnSpc>
            </a:pPr>
            <a:r>
              <a:rPr lang="en-US" sz="2400" dirty="0"/>
              <a:t>C(Q</a:t>
            </a:r>
            <a:r>
              <a:rPr lang="en-US" sz="2400" baseline="-25000" dirty="0"/>
              <a:t>1</a:t>
            </a:r>
            <a:r>
              <a:rPr lang="en-US" sz="2400" dirty="0"/>
              <a:t>) </a:t>
            </a:r>
            <a:r>
              <a:rPr lang="el-GR" sz="2400" dirty="0"/>
              <a:t>Κόστος παραγωγής του προϊόντος 1 μόνο</a:t>
            </a:r>
          </a:p>
          <a:p>
            <a:pPr lvl="1">
              <a:lnSpc>
                <a:spcPct val="130000"/>
              </a:lnSpc>
            </a:pPr>
            <a:r>
              <a:rPr lang="en-US" sz="2400" dirty="0"/>
              <a:t>C(Q</a:t>
            </a:r>
            <a:r>
              <a:rPr lang="el-GR" sz="2400" baseline="-25000" dirty="0"/>
              <a:t>2</a:t>
            </a:r>
            <a:r>
              <a:rPr lang="en-US" sz="2400" dirty="0"/>
              <a:t>) </a:t>
            </a:r>
            <a:r>
              <a:rPr lang="el-GR" sz="2400" dirty="0"/>
              <a:t>Κόστος παραγωγής του προϊόντος 2 μόνο</a:t>
            </a:r>
          </a:p>
          <a:p>
            <a:pPr lvl="1">
              <a:lnSpc>
                <a:spcPct val="130000"/>
              </a:lnSpc>
            </a:pPr>
            <a:r>
              <a:rPr lang="en-US" sz="2400" dirty="0"/>
              <a:t>C (Q</a:t>
            </a:r>
            <a:r>
              <a:rPr lang="en-US" sz="2400" baseline="-25000" dirty="0"/>
              <a:t>1</a:t>
            </a:r>
            <a:r>
              <a:rPr lang="en-US" sz="2400" dirty="0"/>
              <a:t>+Q</a:t>
            </a:r>
            <a:r>
              <a:rPr lang="en-US" sz="2400" baseline="-25000" dirty="0"/>
              <a:t>2</a:t>
            </a:r>
            <a:r>
              <a:rPr lang="el-GR" sz="2400" dirty="0"/>
              <a:t>):  Κόστος παραγωγής προϊόντος </a:t>
            </a:r>
            <a:r>
              <a:rPr lang="en-US" sz="2400" dirty="0"/>
              <a:t>Q</a:t>
            </a:r>
            <a:r>
              <a:rPr lang="en-US" sz="2400" baseline="-25000" dirty="0"/>
              <a:t>1</a:t>
            </a:r>
            <a:r>
              <a:rPr lang="el-GR" sz="2400" dirty="0"/>
              <a:t> και </a:t>
            </a:r>
            <a:r>
              <a:rPr lang="en-US" sz="2400" dirty="0"/>
              <a:t>Q</a:t>
            </a:r>
            <a:r>
              <a:rPr lang="en-US" sz="2400" baseline="-25000" dirty="0"/>
              <a:t>2</a:t>
            </a:r>
            <a:r>
              <a:rPr lang="el-GR" sz="2400" baseline="-25000" dirty="0"/>
              <a:t> </a:t>
            </a:r>
            <a:r>
              <a:rPr lang="el-GR" sz="2400" dirty="0"/>
              <a:t>ταυτόχρονα 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0090"/>
                </a:solidFill>
              </a:rPr>
              <a:t>S&gt; 1 : O</a:t>
            </a:r>
            <a:r>
              <a:rPr lang="el-GR" sz="2800" b="1" dirty="0" err="1">
                <a:solidFill>
                  <a:srgbClr val="000090"/>
                </a:solidFill>
              </a:rPr>
              <a:t>ικονομίες</a:t>
            </a:r>
            <a:r>
              <a:rPr lang="el-GR" sz="2800" b="1" dirty="0">
                <a:solidFill>
                  <a:srgbClr val="000090"/>
                </a:solidFill>
              </a:rPr>
              <a:t> σκοπού </a:t>
            </a:r>
          </a:p>
          <a:p>
            <a:pPr>
              <a:lnSpc>
                <a:spcPct val="130000"/>
              </a:lnSpc>
            </a:pPr>
            <a:r>
              <a:rPr lang="el-GR" sz="2800" b="1" dirty="0">
                <a:solidFill>
                  <a:srgbClr val="000090"/>
                </a:solidFill>
              </a:rPr>
              <a:t>Αν </a:t>
            </a:r>
            <a:r>
              <a:rPr lang="en-US" sz="2800" b="1" dirty="0">
                <a:solidFill>
                  <a:srgbClr val="000090"/>
                </a:solidFill>
              </a:rPr>
              <a:t>C/Q </a:t>
            </a:r>
            <a:r>
              <a:rPr lang="el-GR" sz="2800" b="1" dirty="0">
                <a:solidFill>
                  <a:srgbClr val="000090"/>
                </a:solidFill>
              </a:rPr>
              <a:t>μειώνεται: Οικονομίες κλίμακας</a:t>
            </a:r>
            <a:endParaRPr lang="en-US" sz="2800" b="1" dirty="0">
              <a:solidFill>
                <a:srgbClr val="000090"/>
              </a:solidFill>
            </a:endParaRPr>
          </a:p>
          <a:p>
            <a:pPr>
              <a:lnSpc>
                <a:spcPct val="130000"/>
              </a:lnSpc>
            </a:pPr>
            <a:endParaRPr lang="en-US" sz="2800" b="1" dirty="0">
              <a:solidFill>
                <a:srgbClr val="000090"/>
              </a:solidFill>
            </a:endParaRPr>
          </a:p>
          <a:p>
            <a:pPr>
              <a:lnSpc>
                <a:spcPct val="130000"/>
              </a:lnSpc>
            </a:pPr>
            <a:endParaRPr lang="el-GR" sz="28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1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3262"/>
          </a:xfrm>
        </p:spPr>
        <p:txBody>
          <a:bodyPr>
            <a:noAutofit/>
          </a:bodyPr>
          <a:lstStyle/>
          <a:p>
            <a:r>
              <a:rPr lang="el-GR" sz="3200" b="1" dirty="0"/>
              <a:t>Οικονομίες Πυκνότητας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3812"/>
            <a:ext cx="8229600" cy="51850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b="1" dirty="0">
                <a:solidFill>
                  <a:srgbClr val="000090"/>
                </a:solidFill>
              </a:rPr>
              <a:t>Δίκτυο</a:t>
            </a:r>
            <a:r>
              <a:rPr lang="en-US" sz="2400" b="1" dirty="0">
                <a:solidFill>
                  <a:srgbClr val="000090"/>
                </a:solidFill>
              </a:rPr>
              <a:t>: </a:t>
            </a:r>
            <a:endParaRPr lang="el-GR" sz="2400" b="1" dirty="0">
              <a:solidFill>
                <a:srgbClr val="000090"/>
              </a:solidFill>
            </a:endParaRPr>
          </a:p>
          <a:p>
            <a:pPr lvl="1">
              <a:spcBef>
                <a:spcPts val="0"/>
              </a:spcBef>
            </a:pPr>
            <a:r>
              <a:rPr lang="el-GR" sz="2000" dirty="0"/>
              <a:t>Το μεγάλο δίκτυο, η ένταση της παρουσίας στις μεγάλες αγορές επιτρέπουν δημιουργία οικονομιών πυκνότητας (</a:t>
            </a:r>
            <a:r>
              <a:rPr lang="en-US" sz="2000" dirty="0"/>
              <a:t>density)</a:t>
            </a:r>
            <a:endParaRPr lang="el-GR" sz="2000" dirty="0"/>
          </a:p>
          <a:p>
            <a:pPr lvl="1">
              <a:spcBef>
                <a:spcPts val="0"/>
              </a:spcBef>
            </a:pPr>
            <a:r>
              <a:rPr lang="el-GR" sz="2000" dirty="0"/>
              <a:t>Παράδειγμα: Αεροπορικές μεταφορές</a:t>
            </a:r>
          </a:p>
          <a:p>
            <a:pPr>
              <a:spcBef>
                <a:spcPts val="600"/>
              </a:spcBef>
            </a:pPr>
            <a:r>
              <a:rPr lang="en-US" sz="2400" b="1" u="sng" dirty="0">
                <a:solidFill>
                  <a:srgbClr val="000090"/>
                </a:solidFill>
              </a:rPr>
              <a:t>Hub &amp; Spoke</a:t>
            </a:r>
            <a:r>
              <a:rPr lang="el-GR" sz="2400" b="1" u="sng" dirty="0">
                <a:solidFill>
                  <a:srgbClr val="000090"/>
                </a:solidFill>
              </a:rPr>
              <a:t> (κόμβος-ακτίνα):  Ο συνδυασμός οικονομιών σκοπού και οικονομιών πυκνότητας </a:t>
            </a:r>
          </a:p>
          <a:p>
            <a:pPr>
              <a:spcBef>
                <a:spcPts val="600"/>
              </a:spcBef>
            </a:pPr>
            <a:r>
              <a:rPr lang="el-GR" sz="2400" b="1" dirty="0">
                <a:solidFill>
                  <a:srgbClr val="000090"/>
                </a:solidFill>
              </a:rPr>
              <a:t>Εφαρμογές:</a:t>
            </a:r>
          </a:p>
          <a:p>
            <a:pPr lvl="1">
              <a:spcBef>
                <a:spcPts val="0"/>
              </a:spcBef>
            </a:pPr>
            <a:r>
              <a:rPr lang="el-GR" sz="2000" dirty="0"/>
              <a:t>Οι αεροπορικές εταιρείες είναι χαρακτηριστικό παράδειγμα εφαρμογής οικονομιών σκοπού και πυκνότητας </a:t>
            </a:r>
            <a:r>
              <a:rPr lang="el-GR" sz="2000" dirty="0" err="1"/>
              <a:t>μεσω</a:t>
            </a:r>
            <a:r>
              <a:rPr lang="el-GR" sz="2000" dirty="0"/>
              <a:t> </a:t>
            </a:r>
            <a:r>
              <a:rPr lang="en-US" sz="2000" dirty="0"/>
              <a:t>hub &amp; spoke</a:t>
            </a:r>
            <a:endParaRPr lang="el-GR" sz="2000" dirty="0"/>
          </a:p>
          <a:p>
            <a:pPr lvl="1"/>
            <a:r>
              <a:rPr lang="el-GR" sz="2000" dirty="0"/>
              <a:t>Η δομή</a:t>
            </a:r>
            <a:r>
              <a:rPr lang="en-US" sz="2000" dirty="0"/>
              <a:t> hub-and-spoke </a:t>
            </a:r>
            <a:r>
              <a:rPr lang="el-GR" sz="2000" dirty="0"/>
              <a:t>έχει χαρακτηρίσει την αναδιοργάνωση των μεταφορικών δικτύων, εναέρια, θαλάσσια και σιδηροδρομικά</a:t>
            </a:r>
            <a:r>
              <a:rPr lang="en-US" sz="2000" dirty="0"/>
              <a:t>.</a:t>
            </a:r>
            <a:endParaRPr lang="el-GR" sz="2000" dirty="0"/>
          </a:p>
          <a:p>
            <a:pPr>
              <a:spcBef>
                <a:spcPts val="600"/>
              </a:spcBef>
            </a:pPr>
            <a:r>
              <a:rPr lang="el-GR" sz="2400" b="1" dirty="0">
                <a:solidFill>
                  <a:srgbClr val="000090"/>
                </a:solidFill>
              </a:rPr>
              <a:t>Πλεονεκτήματα:</a:t>
            </a:r>
          </a:p>
          <a:p>
            <a:pPr lvl="1"/>
            <a:r>
              <a:rPr lang="el-GR" sz="2000" dirty="0"/>
              <a:t>Μείωση κόστους</a:t>
            </a:r>
          </a:p>
          <a:p>
            <a:pPr lvl="1"/>
            <a:r>
              <a:rPr lang="el-GR" sz="2000" dirty="0"/>
              <a:t>Βελτίωση της αποδοτικότητας</a:t>
            </a:r>
            <a:endParaRPr lang="en-US" sz="2000" dirty="0"/>
          </a:p>
          <a:p>
            <a:pPr lvl="1">
              <a:spcBef>
                <a:spcPts val="0"/>
              </a:spcBef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5491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To </a:t>
            </a:r>
            <a:r>
              <a:rPr lang="el-GR" sz="3600" b="1" dirty="0">
                <a:solidFill>
                  <a:srgbClr val="000090"/>
                </a:solidFill>
              </a:rPr>
              <a:t>σύστημα </a:t>
            </a:r>
            <a:r>
              <a:rPr lang="en-US" sz="3600" b="1" dirty="0">
                <a:solidFill>
                  <a:srgbClr val="000090"/>
                </a:solidFill>
              </a:rPr>
              <a:t>Hub &amp; Spoke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554515"/>
            <a:ext cx="4869384" cy="467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296137"/>
            <a:ext cx="5195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J.J</a:t>
            </a:r>
            <a:r>
              <a:rPr lang="en-US" sz="1100" dirty="0"/>
              <a:t>. Coyle, </a:t>
            </a:r>
            <a:r>
              <a:rPr lang="en-US" sz="1100" dirty="0" err="1"/>
              <a:t>E.J</a:t>
            </a:r>
            <a:r>
              <a:rPr lang="en-US" sz="1100" dirty="0"/>
              <a:t>. </a:t>
            </a:r>
            <a:r>
              <a:rPr lang="en-US" sz="1100" dirty="0" err="1"/>
              <a:t>Bardi</a:t>
            </a:r>
            <a:r>
              <a:rPr lang="en-US" sz="1100" dirty="0"/>
              <a:t> &amp; </a:t>
            </a:r>
            <a:r>
              <a:rPr lang="en-US" sz="1100" dirty="0" err="1"/>
              <a:t>R.A</a:t>
            </a:r>
            <a:r>
              <a:rPr lang="en-US" sz="1100" dirty="0"/>
              <a:t>. </a:t>
            </a:r>
            <a:r>
              <a:rPr lang="en-US" sz="1100" dirty="0" err="1"/>
              <a:t>Novack</a:t>
            </a:r>
            <a:r>
              <a:rPr lang="en-US" sz="1100" dirty="0"/>
              <a:t> (1994) </a:t>
            </a:r>
            <a:r>
              <a:rPr lang="en-US" sz="1100" i="1" dirty="0"/>
              <a:t>Transportation</a:t>
            </a:r>
            <a:r>
              <a:rPr lang="en-US" sz="1100" dirty="0"/>
              <a:t>, New York: West Publishing Co</a:t>
            </a:r>
          </a:p>
        </p:txBody>
      </p:sp>
      <p:sp>
        <p:nvSpPr>
          <p:cNvPr id="5" name="Rectangle 4"/>
          <p:cNvSpPr/>
          <p:nvPr/>
        </p:nvSpPr>
        <p:spPr>
          <a:xfrm>
            <a:off x="5343976" y="1422753"/>
            <a:ext cx="3571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b="1" dirty="0">
                <a:solidFill>
                  <a:srgbClr val="000090"/>
                </a:solidFill>
              </a:rPr>
              <a:t>Point-to-Point: </a:t>
            </a:r>
            <a:r>
              <a:rPr lang="el-GR" sz="2000" dirty="0"/>
              <a:t>Επιτρέπει μεγαλύτερο αριθμό διαδρομών (11)-  κάποιες διαδρομές μπορεί να έχουν χαμηλή συχνότητα εξυπηρέτησης και χαμηλή κίνηση </a:t>
            </a:r>
          </a:p>
        </p:txBody>
      </p:sp>
      <p:sp>
        <p:nvSpPr>
          <p:cNvPr id="7" name="Rectangle 6"/>
          <p:cNvSpPr/>
          <p:nvPr/>
        </p:nvSpPr>
        <p:spPr>
          <a:xfrm>
            <a:off x="5496376" y="3830668"/>
            <a:ext cx="3571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b="1" dirty="0">
                <a:solidFill>
                  <a:srgbClr val="000090"/>
                </a:solidFill>
              </a:rPr>
              <a:t>Point-to-Point: </a:t>
            </a:r>
            <a:r>
              <a:rPr lang="el-GR" sz="2000" dirty="0"/>
              <a:t>Επιτρέπει μεγαλύτερο αριθμό διαδρομών (11)-  κάποιες διαδρομές μπορεί να έχουν χαμηλή συχνότητα εξυπηρέτησης και χαμηλή κίνηση </a:t>
            </a:r>
          </a:p>
        </p:txBody>
      </p:sp>
    </p:spTree>
    <p:extLst>
      <p:ext uri="{BB962C8B-B14F-4D97-AF65-F5344CB8AC3E}">
        <p14:creationId xmlns:p14="http://schemas.microsoft.com/office/powerpoint/2010/main" val="180813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To </a:t>
            </a:r>
            <a:r>
              <a:rPr lang="el-GR" sz="3600" b="1" dirty="0">
                <a:solidFill>
                  <a:srgbClr val="000090"/>
                </a:solidFill>
              </a:rPr>
              <a:t>σύστημα </a:t>
            </a:r>
            <a:r>
              <a:rPr lang="en-US" sz="3600" b="1" dirty="0">
                <a:solidFill>
                  <a:srgbClr val="000090"/>
                </a:solidFill>
              </a:rPr>
              <a:t>Hub &amp; Spoke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404938"/>
            <a:ext cx="5699956" cy="25701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9700" y="4192538"/>
            <a:ext cx="56999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l-GR" sz="2000" b="1" dirty="0">
                <a:solidFill>
                  <a:srgbClr val="000090"/>
                </a:solidFill>
              </a:rPr>
              <a:t>Παράδειγμα:</a:t>
            </a:r>
          </a:p>
          <a:p>
            <a:pPr marL="342900" indent="-342900">
              <a:buFont typeface="Arial"/>
              <a:buChar char="•"/>
            </a:pPr>
            <a:r>
              <a:rPr lang="el-GR" sz="2000" dirty="0"/>
              <a:t>Ένα </a:t>
            </a:r>
            <a:r>
              <a:rPr lang="en-US" sz="2000" dirty="0"/>
              <a:t>point-to-point </a:t>
            </a:r>
            <a:r>
              <a:rPr lang="el-GR" sz="2000" dirty="0"/>
              <a:t>δίκτυο</a:t>
            </a:r>
            <a:r>
              <a:rPr lang="en-US" sz="2000" dirty="0"/>
              <a:t> </a:t>
            </a:r>
            <a:r>
              <a:rPr lang="el-GR" sz="2000" dirty="0"/>
              <a:t>περιλαμβάνει</a:t>
            </a:r>
            <a:r>
              <a:rPr lang="en-US" sz="2000" dirty="0"/>
              <a:t> </a:t>
            </a:r>
            <a:r>
              <a:rPr lang="en-US" sz="2000" b="1" dirty="0"/>
              <a:t>16</a:t>
            </a:r>
            <a:r>
              <a:rPr lang="en-US" sz="2000" dirty="0"/>
              <a:t> </a:t>
            </a:r>
            <a:r>
              <a:rPr lang="el-GR" sz="2000" dirty="0"/>
              <a:t>ανεξάρτητες συνδέσεις, με διαφορετικά οχήματα και υποδομές. </a:t>
            </a:r>
          </a:p>
          <a:p>
            <a:pPr marL="342900" indent="-342900">
              <a:buFont typeface="Arial"/>
              <a:buChar char="•"/>
            </a:pPr>
            <a:r>
              <a:rPr lang="el-GR" sz="2000" dirty="0"/>
              <a:t>Μία </a:t>
            </a:r>
            <a:r>
              <a:rPr lang="en-US" sz="2000" dirty="0"/>
              <a:t>hub-and-spoke </a:t>
            </a:r>
            <a:r>
              <a:rPr lang="el-GR" sz="2000" dirty="0"/>
              <a:t>δομή</a:t>
            </a:r>
            <a:r>
              <a:rPr lang="en-US" sz="2000" dirty="0"/>
              <a:t>, </a:t>
            </a:r>
            <a:r>
              <a:rPr lang="el-GR" sz="2000" dirty="0"/>
              <a:t>απαιτεί μόνο </a:t>
            </a:r>
            <a:r>
              <a:rPr lang="el-GR" sz="2000" b="1" dirty="0"/>
              <a:t>8</a:t>
            </a:r>
            <a:r>
              <a:rPr lang="el-GR" sz="2000" dirty="0"/>
              <a:t> συνδέσεις</a:t>
            </a:r>
            <a:r>
              <a:rPr lang="en-US" sz="20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45200" y="1436638"/>
            <a:ext cx="2908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000" b="1" dirty="0">
                <a:solidFill>
                  <a:srgbClr val="000090"/>
                </a:solidFill>
              </a:rPr>
              <a:t>Οι κόμβοι, επιτρέπουν μεγαλύτερη προσαρμοστικότητα στο σύστημα μεταφορών με την συγκέντρωση των ροών.</a:t>
            </a:r>
          </a:p>
        </p:txBody>
      </p:sp>
    </p:spTree>
    <p:extLst>
      <p:ext uri="{BB962C8B-B14F-4D97-AF65-F5344CB8AC3E}">
        <p14:creationId xmlns:p14="http://schemas.microsoft.com/office/powerpoint/2010/main" val="193347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4"/>
            <a:ext cx="8229600" cy="826789"/>
          </a:xfrm>
        </p:spPr>
        <p:txBody>
          <a:bodyPr>
            <a:noAutofit/>
          </a:bodyPr>
          <a:lstStyle/>
          <a:p>
            <a:r>
              <a:rPr lang="el-GR" sz="2800" b="1" dirty="0"/>
              <a:t>Συνολικό κόστους παραγωγής μεταφορικών υπηρεσιών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009" y="1101427"/>
            <a:ext cx="8375791" cy="539051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sz="2400" b="1" dirty="0">
                <a:solidFill>
                  <a:srgbClr val="000090"/>
                </a:solidFill>
              </a:rPr>
              <a:t>Συνολικό κόστος παραγωγής (</a:t>
            </a:r>
            <a:r>
              <a:rPr lang="en-US" sz="2400" b="1" dirty="0">
                <a:solidFill>
                  <a:srgbClr val="FF0000"/>
                </a:solidFill>
              </a:rPr>
              <a:t>TC</a:t>
            </a:r>
            <a:r>
              <a:rPr lang="el-GR" sz="2400" b="1" dirty="0">
                <a:solidFill>
                  <a:srgbClr val="000090"/>
                </a:solidFill>
              </a:rPr>
              <a:t>) </a:t>
            </a:r>
            <a:endParaRPr lang="en-US" sz="2400" b="1" dirty="0">
              <a:solidFill>
                <a:srgbClr val="000090"/>
              </a:solidFill>
            </a:endParaRPr>
          </a:p>
          <a:p>
            <a:pPr marL="400050" lvl="1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TC = </a:t>
            </a:r>
            <a:r>
              <a:rPr lang="en-US" sz="2400" b="1" dirty="0" err="1">
                <a:solidFill>
                  <a:srgbClr val="FF0000"/>
                </a:solidFill>
              </a:rPr>
              <a:t>TFC</a:t>
            </a:r>
            <a:r>
              <a:rPr lang="en-US" sz="2400" b="1" dirty="0">
                <a:solidFill>
                  <a:srgbClr val="FF0000"/>
                </a:solidFill>
              </a:rPr>
              <a:t>+</a:t>
            </a:r>
            <a:r>
              <a:rPr lang="en-US" sz="2400" b="1" dirty="0" err="1">
                <a:solidFill>
                  <a:srgbClr val="FF0000"/>
                </a:solidFill>
              </a:rPr>
              <a:t>TVC</a:t>
            </a:r>
            <a:endParaRPr lang="el-GR" sz="24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000090"/>
                </a:solidFill>
              </a:rPr>
              <a:t>M</a:t>
            </a:r>
            <a:r>
              <a:rPr lang="el-GR" sz="2400" b="1" dirty="0" err="1">
                <a:solidFill>
                  <a:srgbClr val="000090"/>
                </a:solidFill>
              </a:rPr>
              <a:t>έσο</a:t>
            </a:r>
            <a:r>
              <a:rPr lang="el-GR" sz="2400" b="1" dirty="0">
                <a:solidFill>
                  <a:srgbClr val="000090"/>
                </a:solidFill>
              </a:rPr>
              <a:t> Συνολικό κόστος παραγωγής</a:t>
            </a:r>
            <a:r>
              <a:rPr lang="en-US" sz="2400" b="1" dirty="0">
                <a:solidFill>
                  <a:srgbClr val="000090"/>
                </a:solidFill>
              </a:rPr>
              <a:t> (</a:t>
            </a:r>
            <a:r>
              <a:rPr lang="en-US" sz="2400" b="1" dirty="0">
                <a:solidFill>
                  <a:srgbClr val="FF0000"/>
                </a:solidFill>
              </a:rPr>
              <a:t>AC</a:t>
            </a:r>
            <a:r>
              <a:rPr lang="en-US" sz="2400" b="1" dirty="0">
                <a:solidFill>
                  <a:srgbClr val="000090"/>
                </a:solidFill>
              </a:rPr>
              <a:t>)</a:t>
            </a:r>
            <a:r>
              <a:rPr lang="el-GR" sz="2400" b="1" dirty="0">
                <a:solidFill>
                  <a:srgbClr val="000090"/>
                </a:solidFill>
              </a:rPr>
              <a:t>:</a:t>
            </a:r>
          </a:p>
          <a:p>
            <a:pPr marL="400050" lvl="1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AC = </a:t>
            </a:r>
            <a:r>
              <a:rPr lang="en-US" sz="2400" b="1" dirty="0" err="1">
                <a:solidFill>
                  <a:srgbClr val="FF0000"/>
                </a:solidFill>
              </a:rPr>
              <a:t>AFC</a:t>
            </a:r>
            <a:r>
              <a:rPr lang="en-US" sz="2400" b="1" dirty="0">
                <a:solidFill>
                  <a:srgbClr val="FF0000"/>
                </a:solidFill>
              </a:rPr>
              <a:t> + </a:t>
            </a:r>
            <a:r>
              <a:rPr lang="en-US" sz="2400" b="1" dirty="0" err="1">
                <a:solidFill>
                  <a:srgbClr val="FF0000"/>
                </a:solidFill>
              </a:rPr>
              <a:t>AVC</a:t>
            </a:r>
            <a:endParaRPr lang="en-US" sz="2400" b="1" dirty="0">
              <a:solidFill>
                <a:srgbClr val="FF0000"/>
              </a:solidFill>
            </a:endParaRPr>
          </a:p>
          <a:p>
            <a:pPr marL="400050" lvl="1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AC = TC / q</a:t>
            </a:r>
            <a:endParaRPr lang="el-GR" sz="24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000090"/>
                </a:solidFill>
              </a:rPr>
              <a:t>O</a:t>
            </a:r>
            <a:r>
              <a:rPr lang="el-GR" sz="2400" b="1" dirty="0" err="1">
                <a:solidFill>
                  <a:srgbClr val="000090"/>
                </a:solidFill>
              </a:rPr>
              <a:t>ριακό</a:t>
            </a:r>
            <a:r>
              <a:rPr lang="el-GR" sz="2400" b="1" dirty="0">
                <a:solidFill>
                  <a:srgbClr val="000090"/>
                </a:solidFill>
              </a:rPr>
              <a:t> κόστος παραγωγής</a:t>
            </a:r>
            <a:r>
              <a:rPr lang="en-US" sz="2400" b="1" dirty="0">
                <a:solidFill>
                  <a:srgbClr val="000090"/>
                </a:solidFill>
              </a:rPr>
              <a:t> (</a:t>
            </a:r>
            <a:r>
              <a:rPr lang="en-US" sz="2400" b="1" dirty="0">
                <a:solidFill>
                  <a:srgbClr val="FF0000"/>
                </a:solidFill>
              </a:rPr>
              <a:t>MC</a:t>
            </a:r>
            <a:r>
              <a:rPr lang="en-US" sz="2400" b="1" dirty="0">
                <a:solidFill>
                  <a:srgbClr val="000090"/>
                </a:solidFill>
              </a:rPr>
              <a:t>)</a:t>
            </a:r>
            <a:r>
              <a:rPr lang="el-GR" sz="2400" b="1" dirty="0">
                <a:solidFill>
                  <a:srgbClr val="000090"/>
                </a:solidFill>
              </a:rPr>
              <a:t>:</a:t>
            </a:r>
          </a:p>
          <a:p>
            <a:pPr marL="400050" lvl="1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MC </a:t>
            </a:r>
            <a:r>
              <a:rPr lang="el-GR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 err="1">
                <a:solidFill>
                  <a:srgbClr val="FF0000"/>
                </a:solidFill>
              </a:rPr>
              <a:t>MFC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+ </a:t>
            </a:r>
            <a:r>
              <a:rPr lang="en-US" sz="2400" b="1" dirty="0" err="1">
                <a:solidFill>
                  <a:srgbClr val="FF0000"/>
                </a:solidFill>
              </a:rPr>
              <a:t>MVC</a:t>
            </a:r>
            <a:endParaRPr lang="el-GR" sz="2400" b="1" dirty="0">
              <a:solidFill>
                <a:srgbClr val="FF0000"/>
              </a:solidFill>
            </a:endParaRPr>
          </a:p>
          <a:p>
            <a:pPr marL="400050" lvl="1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MC</a:t>
            </a:r>
            <a:r>
              <a:rPr lang="el-GR" sz="2400" b="1" dirty="0">
                <a:solidFill>
                  <a:srgbClr val="FF0000"/>
                </a:solidFill>
              </a:rPr>
              <a:t>= ΔΤ</a:t>
            </a:r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l-GR" sz="2400" b="1" dirty="0">
                <a:solidFill>
                  <a:srgbClr val="FF0000"/>
                </a:solidFill>
              </a:rPr>
              <a:t> / Δ</a:t>
            </a:r>
            <a:r>
              <a:rPr lang="en-US" sz="2400" b="1" dirty="0">
                <a:solidFill>
                  <a:srgbClr val="FF0000"/>
                </a:solidFill>
              </a:rPr>
              <a:t>q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70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0862"/>
          </a:xfrm>
        </p:spPr>
        <p:txBody>
          <a:bodyPr>
            <a:normAutofit fontScale="90000"/>
          </a:bodyPr>
          <a:lstStyle/>
          <a:p>
            <a:r>
              <a:rPr lang="el-GR" sz="3600" b="1" dirty="0"/>
              <a:t>Πλεονεκτήματα Μεταφορικών Κόμβων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22900"/>
          </a:xfrm>
        </p:spPr>
        <p:txBody>
          <a:bodyPr>
            <a:noAutofit/>
          </a:bodyPr>
          <a:lstStyle/>
          <a:p>
            <a:r>
              <a:rPr lang="el-GR" sz="2400" b="1" dirty="0">
                <a:solidFill>
                  <a:srgbClr val="000090"/>
                </a:solidFill>
              </a:rPr>
              <a:t>Οικονομίες κλίμακας</a:t>
            </a:r>
            <a:r>
              <a:rPr lang="el-GR" sz="2400" b="1" dirty="0"/>
              <a:t>, </a:t>
            </a:r>
            <a:r>
              <a:rPr lang="el-GR" sz="2400" dirty="0"/>
              <a:t>μέσω της προσφορά συχνότητας υπηρεσιών</a:t>
            </a:r>
          </a:p>
          <a:p>
            <a:r>
              <a:rPr lang="el-GR" sz="2400" b="1" dirty="0">
                <a:solidFill>
                  <a:srgbClr val="000090"/>
                </a:solidFill>
              </a:rPr>
              <a:t>Οικονομίες κλίμακας στον κόμβο</a:t>
            </a:r>
            <a:r>
              <a:rPr lang="en-US" sz="2400" b="1" dirty="0">
                <a:solidFill>
                  <a:srgbClr val="000090"/>
                </a:solidFill>
              </a:rPr>
              <a:t> </a:t>
            </a:r>
            <a:r>
              <a:rPr lang="el-GR" sz="2400" b="1" dirty="0">
                <a:solidFill>
                  <a:srgbClr val="000090"/>
                </a:solidFill>
              </a:rPr>
              <a:t>του συστήματος</a:t>
            </a:r>
            <a:r>
              <a:rPr lang="el-GR" sz="2400" b="1" dirty="0"/>
              <a:t>,</a:t>
            </a:r>
            <a:r>
              <a:rPr lang="el-GR" sz="2400" dirty="0"/>
              <a:t> παρέχοντας τη δυνατότητα δυνητικής ανάπτυξης ενός αποδοτικού συστήματος διανομής</a:t>
            </a:r>
          </a:p>
          <a:p>
            <a:r>
              <a:rPr lang="el-GR" sz="2400" b="1" dirty="0">
                <a:solidFill>
                  <a:srgbClr val="000090"/>
                </a:solidFill>
              </a:rPr>
              <a:t>Οικονομίες σκοπού</a:t>
            </a:r>
            <a:r>
              <a:rPr lang="el-GR" sz="2400" b="1" dirty="0"/>
              <a:t>, </a:t>
            </a:r>
            <a:r>
              <a:rPr lang="el-GR" sz="2400" dirty="0"/>
              <a:t>στη χρήση κοινών διαμεταφορικών υποδομών. </a:t>
            </a:r>
          </a:p>
          <a:p>
            <a:pPr lvl="1"/>
            <a:r>
              <a:rPr lang="el-GR" sz="2000" dirty="0"/>
              <a:t>Αποτέλεσμα χαμηλότερο κόστος για τους χρήστες, καλύτερες ποιοτικά υποδομές</a:t>
            </a:r>
          </a:p>
          <a:p>
            <a:pPr lvl="1"/>
            <a:r>
              <a:rPr lang="el-GR" sz="2000" i="1" dirty="0"/>
              <a:t>Παραδείγματα: </a:t>
            </a:r>
            <a:r>
              <a:rPr lang="en-US" sz="2000" i="1" dirty="0"/>
              <a:t>UPS, </a:t>
            </a:r>
            <a:r>
              <a:rPr lang="en-US" sz="2000" i="1" dirty="0" err="1"/>
              <a:t>DHL</a:t>
            </a:r>
            <a:r>
              <a:rPr lang="en-US" sz="2000" i="1" dirty="0"/>
              <a:t> </a:t>
            </a:r>
            <a:endParaRPr lang="el-GR" sz="2000" i="1" dirty="0"/>
          </a:p>
          <a:p>
            <a:pPr marL="0" indent="0">
              <a:lnSpc>
                <a:spcPct val="60000"/>
              </a:lnSpc>
              <a:buNone/>
            </a:pPr>
            <a:endParaRPr lang="el-GR" sz="2400" dirty="0"/>
          </a:p>
          <a:p>
            <a:r>
              <a:rPr lang="el-GR" sz="2800" dirty="0">
                <a:solidFill>
                  <a:srgbClr val="FF0000"/>
                </a:solidFill>
              </a:rPr>
              <a:t>Πιθανά μειονεκτήματα:</a:t>
            </a:r>
          </a:p>
          <a:p>
            <a:pPr lvl="1"/>
            <a:r>
              <a:rPr lang="el-GR" sz="2000" dirty="0"/>
              <a:t>Πρόσθετες μεταφορτώσεις</a:t>
            </a:r>
          </a:p>
          <a:p>
            <a:pPr lvl="1"/>
            <a:r>
              <a:rPr lang="el-GR" sz="2000" dirty="0"/>
              <a:t>Συμφόρηση σε μεγάλους κόμβους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561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4489"/>
          </a:xfrm>
        </p:spPr>
        <p:txBody>
          <a:bodyPr>
            <a:normAutofit/>
          </a:bodyPr>
          <a:lstStyle/>
          <a:p>
            <a:r>
              <a:rPr lang="en-US" sz="3600" b="1" dirty="0"/>
              <a:t> Hub-and-Spoke </a:t>
            </a:r>
            <a:r>
              <a:rPr lang="el-GR" sz="3600" b="1" dirty="0"/>
              <a:t>δομή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5165"/>
            <a:ext cx="7810500" cy="307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331078"/>
            <a:ext cx="822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l-GR" b="1" dirty="0"/>
              <a:t>Παραλαβή</a:t>
            </a:r>
            <a:r>
              <a:rPr lang="el-GR" dirty="0"/>
              <a:t> μέσω συγκεκριμένων διαδρομών και συχνές στάσεις βάση προγράμματος</a:t>
            </a:r>
          </a:p>
          <a:p>
            <a:pPr marL="342900" indent="-342900" algn="just">
              <a:buFont typeface="Arial"/>
              <a:buChar char="•"/>
            </a:pPr>
            <a:r>
              <a:rPr lang="el-GR" b="1" dirty="0"/>
              <a:t>Αποστολή δέματος στον τοπικό κόμβο</a:t>
            </a:r>
          </a:p>
          <a:p>
            <a:pPr marL="342900" indent="-342900" algn="just">
              <a:buFont typeface="Arial"/>
              <a:buChar char="•"/>
            </a:pPr>
            <a:r>
              <a:rPr lang="el-GR" b="1" dirty="0"/>
              <a:t>Διαχωρισμός δεμάτων ανάλογα με τον γεωγραφικό προορισμό. </a:t>
            </a:r>
            <a:r>
              <a:rPr lang="el-GR" dirty="0"/>
              <a:t>Η υπάρχουσα ιεραρχία των κόμβων κατανέμεται σε τοπικούς κόμβους (χρήση φορτηγών), εθνικούς (φορτηγά, τρένα, αεροπλάνα) και παγκόσμιους (αεροπλάνα) </a:t>
            </a:r>
          </a:p>
          <a:p>
            <a:pPr marL="342900" indent="-342900" algn="just">
              <a:buFont typeface="Arial"/>
              <a:buChar char="•"/>
            </a:pPr>
            <a:r>
              <a:rPr lang="el-GR" b="1" dirty="0"/>
              <a:t>Παράδοση δέματος (χρήση αυτοκινήτων ή φορτηγών)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66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Δομή κόστους </a:t>
            </a:r>
            <a:br>
              <a:rPr lang="el-GR" sz="3200" b="1" dirty="0"/>
            </a:br>
            <a:r>
              <a:rPr lang="en-US" sz="3200" b="1" dirty="0"/>
              <a:t>Point-to-Point </a:t>
            </a:r>
            <a:r>
              <a:rPr lang="en-US" sz="3200" b="1" dirty="0" err="1"/>
              <a:t>vs.</a:t>
            </a:r>
            <a:r>
              <a:rPr lang="en-US" sz="3200" b="1" dirty="0"/>
              <a:t> Hub-and-Spoke Networks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73600"/>
          </a:xfrm>
        </p:spPr>
        <p:txBody>
          <a:bodyPr>
            <a:noAutofit/>
          </a:bodyPr>
          <a:lstStyle/>
          <a:p>
            <a:r>
              <a:rPr lang="el-GR" sz="2000" dirty="0"/>
              <a:t>Σε μία συμβατική μεταφορά:</a:t>
            </a:r>
          </a:p>
          <a:p>
            <a:pPr marL="400050" lvl="1" indent="0">
              <a:buNone/>
            </a:pPr>
            <a:r>
              <a:rPr lang="el-GR" sz="2000" b="1" dirty="0">
                <a:solidFill>
                  <a:srgbClr val="000090"/>
                </a:solidFill>
              </a:rPr>
              <a:t>Συνολικό μεταφορικό κόστος= κόστος μεταφόρτωσης + κόστος μεταφοράς.</a:t>
            </a:r>
          </a:p>
          <a:p>
            <a:r>
              <a:rPr lang="el-GR" sz="2000" b="1" dirty="0"/>
              <a:t>Υποθέσεις: </a:t>
            </a:r>
          </a:p>
          <a:p>
            <a:pPr lvl="1"/>
            <a:r>
              <a:rPr lang="el-GR" sz="2000" dirty="0">
                <a:solidFill>
                  <a:srgbClr val="000000"/>
                </a:solidFill>
              </a:rPr>
              <a:t>Λιμάνια ίδιου μεγέθους βρίσκονται κατά μήκος δύο ναυτιλιακών περιοχών και η ζήτηση είναι η ίδια για κάθε ζεύγος λιμένων. </a:t>
            </a:r>
          </a:p>
          <a:p>
            <a:pPr lvl="1"/>
            <a:r>
              <a:rPr lang="el-GR" sz="2000" dirty="0"/>
              <a:t>Σε ένα </a:t>
            </a:r>
            <a:r>
              <a:rPr lang="en-US" sz="2000" dirty="0"/>
              <a:t>point-to-point </a:t>
            </a:r>
            <a:r>
              <a:rPr lang="el-GR" sz="2000" dirty="0"/>
              <a:t>δίκτυο</a:t>
            </a:r>
            <a:r>
              <a:rPr lang="en-US" sz="2000" dirty="0"/>
              <a:t>, </a:t>
            </a:r>
            <a:r>
              <a:rPr lang="el-GR" sz="2000" dirty="0"/>
              <a:t>κάθε αλυσίδα έχει ίδιο μεταφορικό κόστος.</a:t>
            </a:r>
          </a:p>
          <a:p>
            <a:pPr lvl="1"/>
            <a:r>
              <a:rPr lang="el-GR" sz="2000" dirty="0"/>
              <a:t>Το μεταφορικό κόστος από ένα λιμάνι στο άλλο λιμάνι (3,000 μονάδων φορτίου) είναι το άθροισμα του </a:t>
            </a:r>
            <a:r>
              <a:rPr lang="el-GR" sz="2000" b="1" dirty="0"/>
              <a:t>κόστους φόρτωσης στο λιμάνι προέλευσης</a:t>
            </a:r>
            <a:r>
              <a:rPr lang="el-GR" sz="2000" dirty="0"/>
              <a:t>, το </a:t>
            </a:r>
            <a:r>
              <a:rPr lang="el-GR" sz="2000" b="1" dirty="0"/>
              <a:t>θαλάσσιο μεταφορικό κόστος</a:t>
            </a:r>
            <a:r>
              <a:rPr lang="el-GR" sz="2000" dirty="0"/>
              <a:t>, </a:t>
            </a:r>
            <a:r>
              <a:rPr lang="el-GR" sz="2000" b="1" dirty="0"/>
              <a:t>το κόστος εκφόρτωσης στο λιμάνι προορισμού</a:t>
            </a:r>
            <a:r>
              <a:rPr lang="el-GR" sz="2000" dirty="0"/>
              <a:t>.</a:t>
            </a:r>
          </a:p>
          <a:p>
            <a:pPr lvl="1"/>
            <a:r>
              <a:rPr lang="el-GR" sz="2000" dirty="0"/>
              <a:t>Η χρήση </a:t>
            </a:r>
            <a:r>
              <a:rPr lang="en-US" sz="2000" dirty="0"/>
              <a:t>hub-and-spoke </a:t>
            </a:r>
            <a:r>
              <a:rPr lang="el-GR" sz="2000" dirty="0"/>
              <a:t>δικτύου μειώνει το συνολικό μεταφορικό κόστος μέσω της αναδιοργάνωσης των υπηρεσιών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0317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coststructurehubandspok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" b="386"/>
          <a:stretch>
            <a:fillRect/>
          </a:stretch>
        </p:blipFill>
        <p:spPr>
          <a:xfrm>
            <a:off x="-368300" y="1625601"/>
            <a:ext cx="6718300" cy="32908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862"/>
          </a:xfrm>
        </p:spPr>
        <p:txBody>
          <a:bodyPr>
            <a:noAutofit/>
          </a:bodyPr>
          <a:lstStyle/>
          <a:p>
            <a:r>
              <a:rPr lang="el-GR" sz="3200" b="1" dirty="0"/>
              <a:t>Δομή κόστους </a:t>
            </a:r>
            <a:br>
              <a:rPr lang="el-GR" sz="3200" b="1" dirty="0"/>
            </a:b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66699" y="5121584"/>
            <a:ext cx="54446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  <a:r>
              <a:rPr lang="el-GR" sz="1200" dirty="0"/>
              <a:t>Α. </a:t>
            </a:r>
            <a:r>
              <a:rPr lang="en-US" sz="1200" dirty="0" err="1"/>
              <a:t>Kuznetsov</a:t>
            </a:r>
            <a:r>
              <a:rPr lang="en-US" sz="1200" dirty="0"/>
              <a:t>, Admiral </a:t>
            </a:r>
            <a:r>
              <a:rPr lang="en-US" sz="1200" dirty="0" err="1"/>
              <a:t>Makarov</a:t>
            </a:r>
            <a:r>
              <a:rPr lang="en-US" sz="1200" dirty="0"/>
              <a:t> State Maritime Academy, </a:t>
            </a:r>
            <a:r>
              <a:rPr lang="en-US" sz="1200" dirty="0" err="1"/>
              <a:t>St.</a:t>
            </a:r>
            <a:r>
              <a:rPr lang="en-US" sz="1200" dirty="0"/>
              <a:t> Petersburg, </a:t>
            </a:r>
            <a:r>
              <a:rPr lang="en-US" sz="1200" dirty="0" err="1"/>
              <a:t>RU.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5918200" y="1183839"/>
            <a:ext cx="30988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l-GR" dirty="0"/>
              <a:t>Τα λιμάνια-κόμβοι πλεονεκτούν έναντι των άλλων, ακόμα και εάν το κόστος των προσφερόμενων υπηρεσιών των υπόλοιπων λιμένων είναι χαμηλότερο έναντι των λιμένων-κόμβων.</a:t>
            </a:r>
          </a:p>
          <a:p>
            <a:pPr marL="285750" indent="-285750">
              <a:buFont typeface="Arial"/>
              <a:buChar char="•"/>
            </a:pPr>
            <a:endParaRPr lang="el-GR" dirty="0"/>
          </a:p>
          <a:p>
            <a:pPr marL="285750" indent="-285750">
              <a:buFont typeface="Arial"/>
              <a:buChar char="•"/>
            </a:pPr>
            <a:r>
              <a:rPr lang="el-GR" dirty="0"/>
              <a:t>Αλλαγή στη μεταφορική απόσταση και οι οικονομίες κλίμακας μιας μόνο θαλάσσιας διαδρομής διαφοροποιούν τη δομή του κόστους.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66839" y="1183839"/>
            <a:ext cx="5144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Point-to-Point </a:t>
            </a:r>
            <a:r>
              <a:rPr lang="el-GR" b="1" dirty="0"/>
              <a:t>                     </a:t>
            </a:r>
            <a:r>
              <a:rPr lang="en-US" b="1" dirty="0"/>
              <a:t>Hub-and-Spoke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8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6700" y="274638"/>
            <a:ext cx="7962900" cy="1143000"/>
          </a:xfrm>
        </p:spPr>
        <p:txBody>
          <a:bodyPr>
            <a:noAutofit/>
          </a:bodyPr>
          <a:lstStyle/>
          <a:p>
            <a:r>
              <a:rPr lang="el-GR" sz="3200" dirty="0"/>
              <a:t>Εξορθολογισμός κόστους μέσω </a:t>
            </a:r>
            <a:r>
              <a:rPr lang="en-US" sz="3200" dirty="0"/>
              <a:t>Hub-</a:t>
            </a:r>
            <a:r>
              <a:rPr lang="el-GR" sz="3200" dirty="0"/>
              <a:t>&amp;</a:t>
            </a:r>
            <a:r>
              <a:rPr lang="en-US" sz="3200" dirty="0"/>
              <a:t>-Spoke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7397" b="7397"/>
          <a:stretch>
            <a:fillRect/>
          </a:stretch>
        </p:blipFill>
        <p:spPr>
          <a:xfrm>
            <a:off x="0" y="1417638"/>
            <a:ext cx="4610100" cy="4678362"/>
          </a:xfrm>
        </p:spPr>
      </p:pic>
      <p:sp>
        <p:nvSpPr>
          <p:cNvPr id="5" name="Rectangle 4"/>
          <p:cNvSpPr/>
          <p:nvPr/>
        </p:nvSpPr>
        <p:spPr>
          <a:xfrm>
            <a:off x="1" y="6353294"/>
            <a:ext cx="7627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Adapted from Alexander </a:t>
            </a:r>
            <a:r>
              <a:rPr lang="en-US" sz="1200" dirty="0" err="1"/>
              <a:t>Kuznetsov</a:t>
            </a:r>
            <a:r>
              <a:rPr lang="en-US" sz="1200" dirty="0"/>
              <a:t>, Admiral </a:t>
            </a:r>
            <a:r>
              <a:rPr lang="en-US" sz="1200" dirty="0" err="1"/>
              <a:t>Makarov</a:t>
            </a:r>
            <a:r>
              <a:rPr lang="en-US" sz="1200" dirty="0"/>
              <a:t> State Maritime Academy, </a:t>
            </a:r>
            <a:r>
              <a:rPr lang="en-US" sz="1200" dirty="0" err="1"/>
              <a:t>St.</a:t>
            </a:r>
            <a:r>
              <a:rPr lang="en-US" sz="1200" dirty="0"/>
              <a:t> Petersburg, Russia.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10100" y="1257300"/>
            <a:ext cx="4076700" cy="48688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Κόστος μεταφοράς </a:t>
            </a:r>
            <a:r>
              <a:rPr lang="en-US" sz="1800" dirty="0"/>
              <a:t>1,000 </a:t>
            </a:r>
            <a:r>
              <a:rPr lang="el-GR" sz="1800" dirty="0"/>
              <a:t>μονάδων φορτίου </a:t>
            </a:r>
          </a:p>
          <a:p>
            <a:pPr lvl="1"/>
            <a:r>
              <a:rPr lang="el-GR" sz="1800" dirty="0"/>
              <a:t>από το πλησιέστερο λιμάνι στο λιμάνι-κόμβο με </a:t>
            </a:r>
            <a:r>
              <a:rPr lang="en-US" sz="1800" dirty="0"/>
              <a:t>feeder vessel</a:t>
            </a:r>
            <a:r>
              <a:rPr lang="el-GR" sz="1800" dirty="0"/>
              <a:t>: </a:t>
            </a:r>
            <a:r>
              <a:rPr lang="en-US" sz="1800" b="1" dirty="0"/>
              <a:t>525,000</a:t>
            </a:r>
            <a:r>
              <a:rPr lang="el-GR" sz="1800" dirty="0"/>
              <a:t>.</a:t>
            </a:r>
            <a:r>
              <a:rPr lang="en-US" sz="1800" dirty="0"/>
              <a:t> </a:t>
            </a:r>
            <a:endParaRPr lang="el-GR" sz="1800" dirty="0"/>
          </a:p>
          <a:p>
            <a:pPr lvl="1"/>
            <a:r>
              <a:rPr lang="el-GR" sz="1800" dirty="0" err="1"/>
              <a:t>Απο</a:t>
            </a:r>
            <a:r>
              <a:rPr lang="el-GR" sz="1800" dirty="0"/>
              <a:t> το απομονωμένο λιμάνι στο λιμάνι-κόμβο με </a:t>
            </a:r>
            <a:r>
              <a:rPr lang="en-US" sz="1800" dirty="0"/>
              <a:t>feeder vessel</a:t>
            </a:r>
            <a:r>
              <a:rPr lang="el-GR" sz="1800" dirty="0"/>
              <a:t>:  </a:t>
            </a:r>
            <a:r>
              <a:rPr lang="en-US" sz="1800" b="1" dirty="0"/>
              <a:t>550</a:t>
            </a:r>
            <a:r>
              <a:rPr lang="el-GR" sz="1800" b="1" dirty="0"/>
              <a:t>,</a:t>
            </a:r>
            <a:r>
              <a:rPr lang="en-US" sz="1800" b="1" dirty="0"/>
              <a:t>000. </a:t>
            </a:r>
          </a:p>
          <a:p>
            <a:r>
              <a:rPr lang="el-GR" sz="1800" dirty="0"/>
              <a:t>Η φόρτωση του συνόλου του φορτίου προς ένα λιμάνι-κόμβο και μεταφορά του σε άλλο λιμάνι-κόμβο: </a:t>
            </a:r>
          </a:p>
          <a:p>
            <a:pPr marL="0" indent="0" algn="r">
              <a:buNone/>
            </a:pPr>
            <a:r>
              <a:rPr lang="en-US" sz="1800" dirty="0"/>
              <a:t>2*(2*525</a:t>
            </a:r>
            <a:r>
              <a:rPr lang="el-GR" sz="1800" dirty="0"/>
              <a:t>.000</a:t>
            </a:r>
            <a:r>
              <a:rPr lang="en-US" sz="1800" dirty="0"/>
              <a:t>+2*550</a:t>
            </a:r>
            <a:r>
              <a:rPr lang="el-GR" sz="1800" dirty="0"/>
              <a:t>.000</a:t>
            </a:r>
            <a:r>
              <a:rPr lang="en-US" sz="1800" dirty="0"/>
              <a:t>)= </a:t>
            </a:r>
            <a:r>
              <a:rPr lang="el-GR" sz="1800" b="1" dirty="0"/>
              <a:t>4</a:t>
            </a:r>
            <a:r>
              <a:rPr lang="en-US" sz="1800" b="1" dirty="0"/>
              <a:t>,</a:t>
            </a:r>
            <a:r>
              <a:rPr lang="el-GR" sz="1800" b="1" dirty="0"/>
              <a:t>3</a:t>
            </a:r>
            <a:r>
              <a:rPr lang="en-US" sz="1800" b="1" dirty="0"/>
              <a:t>00,000. </a:t>
            </a:r>
          </a:p>
          <a:p>
            <a:r>
              <a:rPr lang="el-GR" sz="1800" dirty="0"/>
              <a:t>Ταξίδι του πλοίου, πλήρους φορτίου, από κόμβο σε κόμβο: </a:t>
            </a:r>
            <a:r>
              <a:rPr lang="en-US" sz="1800" b="1" dirty="0"/>
              <a:t>1,500,000</a:t>
            </a:r>
          </a:p>
          <a:p>
            <a:r>
              <a:rPr lang="el-GR" sz="1800" dirty="0"/>
              <a:t>Συνολικό μεταφορικό κόστος</a:t>
            </a:r>
            <a:r>
              <a:rPr lang="el-GR" sz="1800" b="1" dirty="0"/>
              <a:t>:5</a:t>
            </a:r>
            <a:r>
              <a:rPr lang="en-US" sz="1800" b="1" dirty="0"/>
              <a:t>,</a:t>
            </a:r>
            <a:r>
              <a:rPr lang="el-GR" sz="1800" b="1" dirty="0"/>
              <a:t>8</a:t>
            </a:r>
            <a:r>
              <a:rPr lang="en-US" sz="1800" b="1" dirty="0"/>
              <a:t>00,000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5996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Απελευθέρωση Αερογραμμών</a:t>
            </a:r>
            <a:r>
              <a:rPr lang="en-US" sz="3200" b="1" dirty="0"/>
              <a:t> </a:t>
            </a:r>
            <a:r>
              <a:rPr lang="el-GR" sz="3200" b="1" dirty="0"/>
              <a:t>και</a:t>
            </a:r>
            <a:r>
              <a:rPr lang="en-US" sz="3200" b="1" dirty="0"/>
              <a:t> Hub-and-Spoke </a:t>
            </a:r>
            <a:r>
              <a:rPr lang="el-GR" sz="3200" b="1" dirty="0"/>
              <a:t>Δίκτυα</a:t>
            </a:r>
            <a:endParaRPr lang="en-US" sz="3200" b="1" dirty="0"/>
          </a:p>
        </p:txBody>
      </p:sp>
      <p:pic>
        <p:nvPicPr>
          <p:cNvPr id="13" name="Picture 12" descr="hubspokederegul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4" y="1439361"/>
            <a:ext cx="8619699" cy="505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99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Απελευθέρωση Αερογραμμών: </a:t>
            </a:r>
            <a:r>
              <a:rPr lang="en-US" sz="3200" b="1" dirty="0"/>
              <a:t>Hub-and-Spoke </a:t>
            </a:r>
            <a:r>
              <a:rPr lang="el-GR" sz="3200" b="1" dirty="0"/>
              <a:t>Δίκτυα</a:t>
            </a:r>
            <a:endParaRPr lang="en-US" sz="3200" b="1" dirty="0"/>
          </a:p>
        </p:txBody>
      </p:sp>
      <p:pic>
        <p:nvPicPr>
          <p:cNvPr id="13" name="Picture 12" descr="hubspokederegulati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49912"/>
          <a:stretch/>
        </p:blipFill>
        <p:spPr>
          <a:xfrm>
            <a:off x="211644" y="1439361"/>
            <a:ext cx="8619699" cy="253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0199" y="4012200"/>
            <a:ext cx="85011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/>
              <a:t>Διάγραμμα Ρυθμισμένης Αγοράς: </a:t>
            </a:r>
          </a:p>
          <a:p>
            <a:pPr marL="285750" indent="-285750" algn="just">
              <a:buFont typeface="Arial"/>
              <a:buChar char="•"/>
            </a:pPr>
            <a:r>
              <a:rPr lang="el-GR" sz="2000" dirty="0"/>
              <a:t>Η </a:t>
            </a:r>
            <a:r>
              <a:rPr lang="el-GR" sz="2000" dirty="0">
                <a:solidFill>
                  <a:srgbClr val="FF0000"/>
                </a:solidFill>
              </a:rPr>
              <a:t>κόκκινη</a:t>
            </a:r>
            <a:r>
              <a:rPr lang="el-GR" sz="2000" dirty="0"/>
              <a:t> και η </a:t>
            </a:r>
            <a:r>
              <a:rPr lang="el-GR" sz="2000" dirty="0">
                <a:solidFill>
                  <a:srgbClr val="000090"/>
                </a:solidFill>
              </a:rPr>
              <a:t>μπλε αεροπορική εταιρεία </a:t>
            </a:r>
            <a:r>
              <a:rPr lang="el-GR" sz="2000" dirty="0"/>
              <a:t>εξυπηρετούν ένα δίκτυο μεγάλων πόλεων, με έναν ικανοποιητικό αριθμό συνδέσεων.</a:t>
            </a:r>
          </a:p>
          <a:p>
            <a:pPr marL="285750" indent="-285750" algn="just">
              <a:buFont typeface="Arial"/>
              <a:buChar char="•"/>
            </a:pPr>
            <a:r>
              <a:rPr lang="el-GR" sz="2000" dirty="0"/>
              <a:t>Ωστόσο:</a:t>
            </a:r>
          </a:p>
          <a:p>
            <a:pPr marL="742950" lvl="1" indent="-285750" algn="just">
              <a:buFont typeface="Arial"/>
              <a:buChar char="•"/>
            </a:pPr>
            <a:r>
              <a:rPr lang="el-GR" sz="2000" dirty="0"/>
              <a:t>τα δρομολόγια δεν είναι συχνά</a:t>
            </a:r>
          </a:p>
          <a:p>
            <a:pPr marL="742950" lvl="1" indent="-285750" algn="just">
              <a:buFont typeface="Arial"/>
              <a:buChar char="•"/>
            </a:pPr>
            <a:r>
              <a:rPr lang="el-GR" sz="2000" dirty="0"/>
              <a:t>το μεταφορικό κόστος είναι υψηλό (εάν η γραμμή δεν είναι επιδοτούμενη)</a:t>
            </a:r>
          </a:p>
          <a:p>
            <a:pPr marL="742950" lvl="1" indent="-285750" algn="just">
              <a:buFont typeface="Arial"/>
              <a:buChar char="•"/>
            </a:pPr>
            <a:r>
              <a:rPr lang="el-GR" sz="2000" dirty="0"/>
              <a:t>Πολλές πόλεις εξυπηρετούνται, αλλά οι συνδέσεις είναι μη ικανοποιητικές για το χρήστη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428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8229600" cy="1143000"/>
          </a:xfrm>
        </p:spPr>
        <p:txBody>
          <a:bodyPr>
            <a:noAutofit/>
          </a:bodyPr>
          <a:lstStyle/>
          <a:p>
            <a:r>
              <a:rPr lang="el-GR" sz="3200" b="1" dirty="0"/>
              <a:t>Απελευθέρωση Αερογραμμών</a:t>
            </a:r>
            <a:r>
              <a:rPr lang="en-US" sz="3200" b="1" dirty="0"/>
              <a:t> </a:t>
            </a:r>
            <a:r>
              <a:rPr lang="el-GR" sz="3200" b="1" dirty="0"/>
              <a:t>και</a:t>
            </a:r>
            <a:r>
              <a:rPr lang="en-US" sz="3200" b="1" dirty="0"/>
              <a:t> Hub-and-Spoke </a:t>
            </a:r>
            <a:r>
              <a:rPr lang="el-GR" sz="3200" b="1" dirty="0"/>
              <a:t>Δίκτυα</a:t>
            </a:r>
            <a:endParaRPr lang="en-US" sz="3200" b="1" dirty="0"/>
          </a:p>
        </p:txBody>
      </p:sp>
      <p:pic>
        <p:nvPicPr>
          <p:cNvPr id="13" name="Picture 12" descr="hubspokederegulati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2" b="-1065"/>
          <a:stretch/>
        </p:blipFill>
        <p:spPr>
          <a:xfrm>
            <a:off x="313244" y="5156200"/>
            <a:ext cx="8619699" cy="1701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252538"/>
            <a:ext cx="84757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/>
              <a:t>Διάγραμμα Απορρυθμισμένης Αγοράς: </a:t>
            </a:r>
          </a:p>
          <a:p>
            <a:pPr marL="285750" indent="-285750" algn="just">
              <a:buFont typeface="Arial"/>
              <a:buChar char="•"/>
            </a:pPr>
            <a:r>
              <a:rPr lang="el-GR" dirty="0"/>
              <a:t>Κοινή πρακτική η κυριαρχία μίας αεροπορικής σε κάθε κόμβο (η κόκκινη κυριαρχεί στον πορτοκαλί κόμβο και η μπλε στον γαλάζιο)</a:t>
            </a:r>
          </a:p>
          <a:p>
            <a:pPr marL="285750" indent="-285750" algn="just">
              <a:buFont typeface="Arial"/>
              <a:buChar char="•"/>
            </a:pPr>
            <a:r>
              <a:rPr lang="el-GR" dirty="0"/>
              <a:t>Οι υπηρεσίες προσαρμόζονται ώστε οι δύο κόμβοι να συνδέονται με μικρότερα αεροδρόμια </a:t>
            </a:r>
          </a:p>
          <a:p>
            <a:pPr marL="285750" indent="-285750" algn="just">
              <a:buFont typeface="Arial"/>
              <a:buChar char="•"/>
            </a:pPr>
            <a:r>
              <a:rPr lang="el-GR" dirty="0"/>
              <a:t>Ύπαρξη τάσης για ανταγωνισμό τόσο για πτήσεις από και προς τους κόμβους, όσο και μεταξύ των μικρότερων αεροδρομίων (βάσει ζήτησης).</a:t>
            </a:r>
          </a:p>
          <a:p>
            <a:pPr marL="285750" indent="-285750" algn="just">
              <a:buFont typeface="Arial"/>
              <a:buChar char="•"/>
            </a:pPr>
            <a:r>
              <a:rPr lang="el-GR" dirty="0">
                <a:solidFill>
                  <a:srgbClr val="FF0000"/>
                </a:solidFill>
              </a:rPr>
              <a:t>Κίνδυνος ολιγοπωλίου (αν όχι μονοπωλίου) και αύξηση αεροπορικών εισιτηρίων σε συγκεκριμένες διαδρομές </a:t>
            </a:r>
          </a:p>
          <a:p>
            <a:pPr marL="285750" indent="-285750" algn="just">
              <a:buFont typeface="Arial"/>
              <a:buChar char="•"/>
            </a:pPr>
            <a:r>
              <a:rPr lang="el-GR" dirty="0">
                <a:solidFill>
                  <a:schemeClr val="tx2"/>
                </a:solidFill>
              </a:rPr>
              <a:t>Πλεονέκτημα αεροπορικών εταιρειών: εξορθολογισμός στην περιφερειακή αγορά και πτήσεις με πλήρη αεροπλάνα</a:t>
            </a:r>
          </a:p>
          <a:p>
            <a:pPr marL="285750" indent="-285750" algn="just">
              <a:buFont typeface="Arial"/>
              <a:buChar char="•"/>
            </a:pPr>
            <a:r>
              <a:rPr lang="el-GR" dirty="0">
                <a:solidFill>
                  <a:schemeClr val="tx2"/>
                </a:solidFill>
              </a:rPr>
              <a:t>Πλεονέκτημα για τους χρήστες: καλύτερη σύνδεση (αν και παρατηρούνται καθυστερήσεις και πιο συχνές μετεπιβιβάσεις) και χαμηλότερο κόστος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540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H &amp; S: </a:t>
            </a:r>
            <a:r>
              <a:rPr lang="el-GR" sz="3600" b="1" dirty="0"/>
              <a:t>Αλλαγές στο λιμενικό σύστημα</a:t>
            </a:r>
            <a:endParaRPr lang="en-US" sz="3600" b="1" dirty="0"/>
          </a:p>
        </p:txBody>
      </p:sp>
      <p:pic>
        <p:nvPicPr>
          <p:cNvPr id="8" name="Content Placeholder 7" descr="crossdockin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3" b="5223"/>
          <a:stretch>
            <a:fillRect/>
          </a:stretch>
        </p:blipFill>
        <p:spPr>
          <a:xfrm>
            <a:off x="27103" y="1600200"/>
            <a:ext cx="8659697" cy="4762500"/>
          </a:xfrm>
        </p:spPr>
      </p:pic>
    </p:spTree>
    <p:extLst>
      <p:ext uri="{BB962C8B-B14F-4D97-AF65-F5344CB8AC3E}">
        <p14:creationId xmlns:p14="http://schemas.microsoft.com/office/powerpoint/2010/main" val="324178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latin typeface="Calibri" charset="0"/>
              </a:rPr>
              <a:t>Η </a:t>
            </a:r>
            <a:r>
              <a:rPr lang="en-US" sz="2800" b="1" dirty="0" err="1">
                <a:latin typeface="Calibri" charset="0"/>
              </a:rPr>
              <a:t>Hewlett</a:t>
            </a:r>
            <a:r>
              <a:rPr lang="en-US" sz="2800" b="1" dirty="0">
                <a:latin typeface="Calibri" charset="0"/>
              </a:rPr>
              <a:t>-</a:t>
            </a:r>
            <a:r>
              <a:rPr lang="en-US" sz="2800" b="1" dirty="0" err="1">
                <a:latin typeface="Calibri" charset="0"/>
              </a:rPr>
              <a:t>Packard</a:t>
            </a:r>
            <a:r>
              <a:rPr lang="en-US" sz="2800" b="1" dirty="0">
                <a:latin typeface="Calibri" charset="0"/>
              </a:rPr>
              <a:t> επιλέγει </a:t>
            </a:r>
            <a:r>
              <a:rPr lang="el-GR" sz="2800" b="1" dirty="0">
                <a:latin typeface="Calibri" charset="0"/>
              </a:rPr>
              <a:t>τον Πειραιά </a:t>
            </a:r>
            <a:r>
              <a:rPr lang="en-US" sz="2800" b="1" dirty="0">
                <a:latin typeface="Calibri" charset="0"/>
              </a:rPr>
              <a:t>ως πύλη εισόδου στην ΕΕ</a:t>
            </a:r>
            <a:r>
              <a:rPr lang="el-GR" sz="2800" b="1" dirty="0">
                <a:latin typeface="Calibri" charset="0"/>
              </a:rPr>
              <a:t> (14.11.12)</a:t>
            </a:r>
            <a:br>
              <a:rPr lang="en-US" sz="2800" dirty="0">
                <a:latin typeface="Calibri" charset="0"/>
              </a:rPr>
            </a:br>
            <a:endParaRPr lang="en-US" sz="28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03300" y="1231900"/>
            <a:ext cx="7137400" cy="1655762"/>
            <a:chOff x="531664" y="1268760"/>
            <a:chExt cx="7136680" cy="16561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64" y="1268760"/>
              <a:ext cx="1656184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968" y="1268760"/>
              <a:ext cx="1656184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1268760"/>
              <a:ext cx="1656184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74314" y="2806481"/>
            <a:ext cx="8802690" cy="1417251"/>
            <a:chOff x="0" y="2996952"/>
            <a:chExt cx="8802216" cy="1417823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0" y="3140968"/>
              <a:ext cx="2286000" cy="600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l-GR" sz="1100" u="sng" kern="1200" dirty="0">
                  <a:solidFill>
                    <a:srgbClr val="0000CB"/>
                  </a:solidFill>
                  <a:latin typeface="ArialMT" charset="0"/>
                </a:rPr>
                <a:t>Ο Πειραιάς γίνεται ευρωπαϊκή πύλη για αμερικανικά προϊόντα</a:t>
              </a:r>
              <a:endParaRPr lang="el-GR" sz="1100" u="sng" kern="1200" dirty="0">
                <a:solidFill>
                  <a:srgbClr val="1A1A1A"/>
                </a:solidFill>
                <a:latin typeface="ArialMT" charset="0"/>
              </a:endParaRPr>
            </a:p>
            <a:p>
              <a:r>
                <a:rPr lang="el-GR" sz="1100" kern="1200" dirty="0">
                  <a:solidFill>
                    <a:srgbClr val="168B11"/>
                  </a:solidFill>
                  <a:latin typeface="ArialMT" charset="0"/>
                </a:rPr>
                <a:t>Ημερησία</a:t>
              </a:r>
              <a:r>
                <a:rPr lang="el-GR" sz="1100" kern="1200" dirty="0">
                  <a:solidFill>
                    <a:srgbClr val="646464"/>
                  </a:solidFill>
                  <a:latin typeface="ArialMT" charset="0"/>
                </a:rPr>
                <a:t>-</a:t>
              </a:r>
              <a:r>
                <a:rPr lang="el-GR" sz="1100" kern="1200" dirty="0">
                  <a:solidFill>
                    <a:srgbClr val="535353"/>
                  </a:solidFill>
                  <a:latin typeface="ArialMT" charset="0"/>
                </a:rPr>
                <a:t>Πριν από 16 ώρες	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83568" y="3933056"/>
              <a:ext cx="2286000" cy="431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l-GR" sz="1100" u="sng" kern="1200">
                  <a:solidFill>
                    <a:srgbClr val="D23625"/>
                  </a:solidFill>
                  <a:latin typeface="ArialMT" charset="0"/>
                </a:rPr>
                <a:t>Διαμετακομιστικό κέντρο της </a:t>
              </a:r>
              <a:r>
                <a:rPr lang="el-GR" sz="1100" b="1" u="sng" kern="1200">
                  <a:solidFill>
                    <a:srgbClr val="D23625"/>
                  </a:solidFill>
                  <a:latin typeface="ArialMT" charset="0"/>
                </a:rPr>
                <a:t>Hewlett Packard</a:t>
              </a:r>
              <a:r>
                <a:rPr lang="el-GR" sz="1100" u="sng" kern="1200">
                  <a:solidFill>
                    <a:srgbClr val="D23625"/>
                  </a:solidFill>
                  <a:latin typeface="ArialMT" charset="0"/>
                </a:rPr>
                <a:t> ο Πειραιάς	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156176" y="2996952"/>
              <a:ext cx="2646040" cy="600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l-GR" sz="1100" u="sng" kern="1200">
                  <a:solidFill>
                    <a:srgbClr val="D23625"/>
                  </a:solidFill>
                  <a:latin typeface="ArialMT" charset="0"/>
                </a:rPr>
                <a:t>Ο Πειραιάς κεντρικό σημείο της παγκόσμιας διανομής της </a:t>
              </a:r>
              <a:r>
                <a:rPr lang="el-GR" sz="1100" b="1" u="sng" kern="1200">
                  <a:solidFill>
                    <a:srgbClr val="D23625"/>
                  </a:solidFill>
                  <a:latin typeface="ArialMT" charset="0"/>
                </a:rPr>
                <a:t>Hewlett</a:t>
              </a:r>
              <a:r>
                <a:rPr lang="el-GR" sz="1100" u="sng" kern="1200">
                  <a:solidFill>
                    <a:srgbClr val="D23625"/>
                  </a:solidFill>
                  <a:latin typeface="ArialMT" charset="0"/>
                </a:rPr>
                <a:t> </a:t>
              </a:r>
              <a:r>
                <a:rPr lang="el-GR" sz="1100" b="1" u="sng" kern="1200">
                  <a:solidFill>
                    <a:srgbClr val="D23625"/>
                  </a:solidFill>
                  <a:latin typeface="ArialMT" charset="0"/>
                </a:rPr>
                <a:t>...</a:t>
              </a:r>
              <a:endParaRPr lang="el-GR" sz="1100" b="1" u="sng" kern="1200">
                <a:solidFill>
                  <a:srgbClr val="1A1A1A"/>
                </a:solidFill>
                <a:latin typeface="ArialMT" charset="0"/>
              </a:endParaRPr>
            </a:p>
            <a:p>
              <a:r>
                <a:rPr lang="el-GR" sz="1100" kern="1200">
                  <a:solidFill>
                    <a:srgbClr val="168B11"/>
                  </a:solidFill>
                  <a:latin typeface="ArialMT" charset="0"/>
                </a:rPr>
                <a:t>Η Καθημερινή</a:t>
              </a:r>
              <a:r>
                <a:rPr lang="el-GR" sz="1100" kern="1200">
                  <a:solidFill>
                    <a:srgbClr val="646464"/>
                  </a:solidFill>
                  <a:latin typeface="ArialMT" charset="0"/>
                </a:rPr>
                <a:t>-</a:t>
              </a:r>
              <a:r>
                <a:rPr lang="el-GR" sz="1100" kern="1200">
                  <a:solidFill>
                    <a:srgbClr val="535353"/>
                  </a:solidFill>
                  <a:latin typeface="ArialMT" charset="0"/>
                </a:rPr>
                <a:t>Πριν από 17 ώρες	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796136" y="3645024"/>
              <a:ext cx="2987824" cy="76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sz="1100" kern="1200">
                <a:solidFill>
                  <a:srgbClr val="0000CB"/>
                </a:solidFill>
                <a:latin typeface="ArialMT" charset="0"/>
              </a:endParaRPr>
            </a:p>
            <a:p>
              <a:r>
                <a:rPr lang="el-GR" sz="1100" kern="1200"/>
                <a:t>	</a:t>
              </a:r>
              <a:r>
                <a:rPr lang="el-GR" sz="1100" b="1" kern="1200">
                  <a:solidFill>
                    <a:srgbClr val="D23625"/>
                  </a:solidFill>
                  <a:latin typeface="ArialMT" charset="0"/>
                </a:rPr>
                <a:t>COSCO</a:t>
              </a:r>
              <a:r>
                <a:rPr lang="el-GR" sz="1100" u="sng" kern="1200">
                  <a:solidFill>
                    <a:srgbClr val="D23625"/>
                  </a:solidFill>
                  <a:latin typeface="ArialMT" charset="0"/>
                </a:rPr>
                <a:t>-</a:t>
              </a:r>
              <a:r>
                <a:rPr lang="el-GR" sz="1100" b="1" u="sng" kern="1200">
                  <a:solidFill>
                    <a:srgbClr val="D23625"/>
                  </a:solidFill>
                  <a:latin typeface="ArialMT" charset="0"/>
                </a:rPr>
                <a:t>Hewlett Packard</a:t>
              </a:r>
              <a:r>
                <a:rPr lang="el-GR" sz="1100" u="sng" kern="1200">
                  <a:solidFill>
                    <a:srgbClr val="D23625"/>
                  </a:solidFill>
                  <a:latin typeface="ArialMT" charset="0"/>
                </a:rPr>
                <a:t> σε συμφωνία-μαμούθ με μεγάλα οφέλη για </a:t>
              </a:r>
              <a:r>
                <a:rPr lang="el-GR" sz="1100" b="1" u="sng" kern="1200">
                  <a:solidFill>
                    <a:srgbClr val="D23625"/>
                  </a:solidFill>
                  <a:latin typeface="ArialMT" charset="0"/>
                </a:rPr>
                <a:t>...</a:t>
              </a:r>
              <a:endParaRPr lang="el-GR" sz="1100" b="1" u="sng" kern="1200">
                <a:solidFill>
                  <a:srgbClr val="1A1A1A"/>
                </a:solidFill>
                <a:latin typeface="ArialMT" charset="0"/>
              </a:endParaRPr>
            </a:p>
            <a:p>
              <a:r>
                <a:rPr lang="el-GR" sz="1100" kern="1200">
                  <a:solidFill>
                    <a:srgbClr val="168B11"/>
                  </a:solidFill>
                </a:rPr>
                <a:t>www.star.gr</a:t>
              </a:r>
              <a:r>
                <a:rPr lang="el-GR" sz="1100" kern="1200">
                  <a:solidFill>
                    <a:srgbClr val="646464"/>
                  </a:solidFill>
                </a:rPr>
                <a:t>-</a:t>
              </a:r>
              <a:r>
                <a:rPr lang="el-GR" sz="1100" kern="1200">
                  <a:solidFill>
                    <a:srgbClr val="535353"/>
                  </a:solidFill>
                </a:rPr>
                <a:t>Πριν από 18 ώρες	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131840" y="3212976"/>
              <a:ext cx="2286000" cy="939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l-GR" sz="1100" u="sng" kern="1200" dirty="0">
                  <a:solidFill>
                    <a:srgbClr val="D23625"/>
                  </a:solidFill>
                  <a:latin typeface="ArialMT" charset="0"/>
                </a:rPr>
                <a:t>Συμφωνία </a:t>
              </a:r>
              <a:r>
                <a:rPr lang="el-GR" sz="1100" b="1" u="sng" kern="1200" dirty="0">
                  <a:solidFill>
                    <a:srgbClr val="D23625"/>
                  </a:solidFill>
                  <a:latin typeface="ArialMT" charset="0"/>
                </a:rPr>
                <a:t>HP</a:t>
              </a:r>
              <a:r>
                <a:rPr lang="el-GR" sz="1100" u="sng" kern="1200" dirty="0">
                  <a:solidFill>
                    <a:srgbClr val="D23625"/>
                  </a:solidFill>
                  <a:latin typeface="ArialMT" charset="0"/>
                </a:rPr>
                <a:t>-</a:t>
              </a:r>
              <a:r>
                <a:rPr lang="el-GR" sz="1100" b="1" u="sng" kern="1200" dirty="0" err="1">
                  <a:solidFill>
                    <a:srgbClr val="D23625"/>
                  </a:solidFill>
                  <a:latin typeface="ArialMT" charset="0"/>
                </a:rPr>
                <a:t>COSCO</a:t>
              </a:r>
              <a:r>
                <a:rPr lang="el-GR" sz="1100" u="sng" kern="1200" dirty="0">
                  <a:solidFill>
                    <a:srgbClr val="D23625"/>
                  </a:solidFill>
                  <a:latin typeface="ArialMT" charset="0"/>
                </a:rPr>
                <a:t>-</a:t>
              </a:r>
              <a:r>
                <a:rPr lang="el-GR" sz="1100" u="sng" kern="1200" dirty="0" err="1">
                  <a:solidFill>
                    <a:srgbClr val="D23625"/>
                  </a:solidFill>
                  <a:latin typeface="ArialMT" charset="0"/>
                </a:rPr>
                <a:t>TΡΑΙΝΟΣΕ</a:t>
              </a:r>
              <a:r>
                <a:rPr lang="el-GR" sz="1100" u="sng" kern="1200" dirty="0">
                  <a:solidFill>
                    <a:srgbClr val="D23625"/>
                  </a:solidFill>
                  <a:latin typeface="ArialMT" charset="0"/>
                </a:rPr>
                <a:t> για διακίνηση προϊόντων μέσω </a:t>
              </a:r>
              <a:r>
                <a:rPr lang="el-GR" sz="1100" b="1" u="sng" kern="1200" dirty="0">
                  <a:solidFill>
                    <a:srgbClr val="D23625"/>
                  </a:solidFill>
                  <a:latin typeface="ArialMT" charset="0"/>
                </a:rPr>
                <a:t>...</a:t>
              </a:r>
              <a:endParaRPr lang="el-GR" sz="1100" b="1" u="sng" kern="1200" dirty="0">
                <a:solidFill>
                  <a:srgbClr val="1A1A1A"/>
                </a:solidFill>
                <a:latin typeface="ArialMT" charset="0"/>
              </a:endParaRPr>
            </a:p>
            <a:p>
              <a:r>
                <a:rPr lang="el-GR" sz="1100" kern="1200" dirty="0">
                  <a:solidFill>
                    <a:srgbClr val="168B11"/>
                  </a:solidFill>
                  <a:latin typeface="ArialMT" charset="0"/>
                </a:rPr>
                <a:t>Το Βήμα Online</a:t>
              </a:r>
              <a:r>
                <a:rPr lang="el-GR" sz="1100" kern="1200" dirty="0">
                  <a:solidFill>
                    <a:srgbClr val="646464"/>
                  </a:solidFill>
                  <a:latin typeface="ArialMT" charset="0"/>
                </a:rPr>
                <a:t>-</a:t>
              </a:r>
              <a:r>
                <a:rPr lang="el-GR" sz="1100" kern="1200" dirty="0">
                  <a:solidFill>
                    <a:srgbClr val="535353"/>
                  </a:solidFill>
                  <a:latin typeface="ArialMT" charset="0"/>
                </a:rPr>
                <a:t>Πριν από 18 ώρες</a:t>
              </a:r>
              <a:endParaRPr lang="en-US" sz="1100" kern="1200" dirty="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995936" y="3933056"/>
              <a:ext cx="2286000" cy="431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l-GR" sz="1100" u="sng" kern="1200">
                  <a:solidFill>
                    <a:srgbClr val="D23625"/>
                  </a:solidFill>
                  <a:latin typeface="ArialMT" charset="0"/>
                </a:rPr>
                <a:t>Μεγάλο deal στο λιμάνι</a:t>
              </a:r>
              <a:endParaRPr lang="el-GR" sz="1100" u="sng" kern="1200">
                <a:solidFill>
                  <a:srgbClr val="1A1A1A"/>
                </a:solidFill>
                <a:latin typeface="ArialMT" charset="0"/>
              </a:endParaRPr>
            </a:p>
            <a:p>
              <a:r>
                <a:rPr lang="el-GR" sz="1100" kern="1200">
                  <a:solidFill>
                    <a:srgbClr val="168B11"/>
                  </a:solidFill>
                  <a:latin typeface="ArialMT" charset="0"/>
                </a:rPr>
                <a:t>Lifo</a:t>
              </a:r>
              <a:r>
                <a:rPr lang="el-GR" sz="1100" kern="1200">
                  <a:solidFill>
                    <a:srgbClr val="646464"/>
                  </a:solidFill>
                  <a:latin typeface="ArialMT" charset="0"/>
                </a:rPr>
                <a:t>-</a:t>
              </a:r>
              <a:r>
                <a:rPr lang="el-GR" sz="1100" kern="1200">
                  <a:solidFill>
                    <a:srgbClr val="535353"/>
                  </a:solidFill>
                  <a:latin typeface="ArialMT" charset="0"/>
                </a:rPr>
                <a:t>Πριν από 19 ώρες	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86351" y="4521298"/>
            <a:ext cx="810082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charset="0"/>
              </a:rPr>
              <a:t>Συμφωνία </a:t>
            </a:r>
            <a:r>
              <a:rPr lang="en-US" sz="2400" b="1" dirty="0" err="1">
                <a:latin typeface="Calibri" charset="0"/>
              </a:rPr>
              <a:t>Cosco</a:t>
            </a:r>
            <a:r>
              <a:rPr lang="en-US" sz="2400" dirty="0">
                <a:latin typeface="Calibri" charset="0"/>
              </a:rPr>
              <a:t> με </a:t>
            </a:r>
            <a:r>
              <a:rPr lang="en-US" sz="2400" b="1" dirty="0" err="1">
                <a:latin typeface="Calibri" charset="0"/>
              </a:rPr>
              <a:t>Hewlett</a:t>
            </a:r>
            <a:r>
              <a:rPr lang="en-US" sz="2400" b="1" dirty="0">
                <a:latin typeface="Calibri" charset="0"/>
              </a:rPr>
              <a:t> – </a:t>
            </a:r>
            <a:r>
              <a:rPr lang="en-US" sz="2400" b="1" dirty="0" err="1">
                <a:latin typeface="Calibri" charset="0"/>
              </a:rPr>
              <a:t>Packard</a:t>
            </a:r>
            <a:r>
              <a:rPr lang="en-US" sz="2400" b="1" dirty="0">
                <a:latin typeface="Calibri" charset="0"/>
              </a:rPr>
              <a:t> </a:t>
            </a:r>
            <a:r>
              <a:rPr lang="el-GR" sz="2400" dirty="0">
                <a:latin typeface="Calibri" charset="0"/>
              </a:rPr>
              <a:t>&amp; </a:t>
            </a:r>
            <a:r>
              <a:rPr lang="en-US" sz="2400" b="1" dirty="0" err="1">
                <a:latin typeface="Calibri" charset="0"/>
              </a:rPr>
              <a:t>ΤραινΟΣΕ</a:t>
            </a:r>
            <a:r>
              <a:rPr lang="el-GR" sz="2400" dirty="0">
                <a:latin typeface="Calibri" charset="0"/>
              </a:rPr>
              <a:t> </a:t>
            </a:r>
          </a:p>
          <a:p>
            <a:pPr lvl="1"/>
            <a:r>
              <a:rPr lang="en-US" sz="2000" dirty="0">
                <a:latin typeface="Calibri" charset="0"/>
              </a:rPr>
              <a:t>Η συμφωνία αφορά την μεταφορά </a:t>
            </a:r>
            <a:r>
              <a:rPr lang="en-US" sz="2000" dirty="0" err="1">
                <a:latin typeface="Calibri" charset="0"/>
              </a:rPr>
              <a:t>προϊόντ</a:t>
            </a:r>
            <a:r>
              <a:rPr lang="el-GR" sz="2000" dirty="0" err="1">
                <a:latin typeface="Calibri" charset="0"/>
              </a:rPr>
              <a:t>ων</a:t>
            </a:r>
            <a:r>
              <a:rPr lang="en-US" sz="2000" dirty="0">
                <a:latin typeface="Calibri" charset="0"/>
              </a:rPr>
              <a:t> της Hp </a:t>
            </a:r>
            <a:r>
              <a:rPr lang="el-GR" sz="2000" dirty="0">
                <a:latin typeface="Calibri" charset="0"/>
              </a:rPr>
              <a:t>-</a:t>
            </a:r>
            <a:r>
              <a:rPr lang="en-US" sz="2000" dirty="0">
                <a:latin typeface="Calibri" charset="0"/>
              </a:rPr>
              <a:t>υπολογιστές, </a:t>
            </a:r>
            <a:r>
              <a:rPr lang="en-US" sz="2000" dirty="0" err="1">
                <a:latin typeface="Calibri" charset="0"/>
              </a:rPr>
              <a:t>laptops</a:t>
            </a:r>
            <a:r>
              <a:rPr lang="en-US" sz="2000" dirty="0">
                <a:latin typeface="Calibri" charset="0"/>
              </a:rPr>
              <a:t> και εκτυπωτές </a:t>
            </a:r>
            <a:r>
              <a:rPr lang="el-GR" sz="2000" dirty="0">
                <a:latin typeface="Calibri" charset="0"/>
              </a:rPr>
              <a:t>- </a:t>
            </a:r>
            <a:r>
              <a:rPr lang="en-US" sz="2000" dirty="0">
                <a:latin typeface="Calibri" charset="0"/>
              </a:rPr>
              <a:t>τα οπoία κατασκευάζονται στην Ασία. </a:t>
            </a:r>
          </a:p>
          <a:p>
            <a:pPr lvl="1"/>
            <a:r>
              <a:rPr lang="en-US" sz="2000" dirty="0">
                <a:latin typeface="Calibri" charset="0"/>
              </a:rPr>
              <a:t> </a:t>
            </a:r>
            <a:r>
              <a:rPr lang="el-GR" sz="2000" dirty="0">
                <a:latin typeface="Calibri" charset="0"/>
              </a:rPr>
              <a:t>Δ</a:t>
            </a:r>
            <a:r>
              <a:rPr lang="en-US" sz="2000" dirty="0" err="1">
                <a:latin typeface="Calibri" charset="0"/>
              </a:rPr>
              <a:t>ύο</a:t>
            </a:r>
            <a:r>
              <a:rPr lang="en-US" sz="2000" dirty="0">
                <a:latin typeface="Calibri" charset="0"/>
              </a:rPr>
              <a:t> </a:t>
            </a:r>
            <a:r>
              <a:rPr lang="el-GR" sz="2000" dirty="0">
                <a:latin typeface="Calibri" charset="0"/>
              </a:rPr>
              <a:t>(2) </a:t>
            </a:r>
            <a:r>
              <a:rPr lang="en-US" sz="2000" dirty="0">
                <a:latin typeface="Calibri" charset="0"/>
              </a:rPr>
              <a:t>τρένα θα αναχωρούν καθημερινά από το λιμάνι του Πειραιά επί 365 ημέρες τον χρόνο προς τις χώρες της Ευρώπης μεταφέροντας τα προϊόντα της </a:t>
            </a:r>
            <a:r>
              <a:rPr lang="en-US" sz="2000" dirty="0" err="1">
                <a:latin typeface="Calibri" charset="0"/>
              </a:rPr>
              <a:t>Hewlett</a:t>
            </a:r>
            <a:r>
              <a:rPr lang="en-US" sz="2000" dirty="0">
                <a:latin typeface="Calibri" charset="0"/>
              </a:rPr>
              <a:t>-</a:t>
            </a:r>
            <a:r>
              <a:rPr lang="en-US" sz="2000" dirty="0" err="1">
                <a:latin typeface="Calibri" charset="0"/>
              </a:rPr>
              <a:t>Packard</a:t>
            </a:r>
            <a:r>
              <a:rPr lang="en-US" sz="2000" dirty="0">
                <a:latin typeface="Calibri" charset="0"/>
              </a:rPr>
              <a:t>. </a:t>
            </a:r>
            <a:endParaRPr lang="el-GR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821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Title 1"/>
          <p:cNvSpPr>
            <a:spLocks noGrp="1"/>
          </p:cNvSpPr>
          <p:nvPr>
            <p:ph type="title" idx="4294967295"/>
          </p:nvPr>
        </p:nvSpPr>
        <p:spPr>
          <a:xfrm>
            <a:off x="152400" y="304800"/>
            <a:ext cx="7772400" cy="990600"/>
          </a:xfrm>
        </p:spPr>
        <p:txBody>
          <a:bodyPr anchor="ctr">
            <a:normAutofit/>
          </a:bodyPr>
          <a:lstStyle/>
          <a:p>
            <a:r>
              <a:rPr lang="en-US" sz="3500" b="1" dirty="0"/>
              <a:t>O</a:t>
            </a:r>
            <a:r>
              <a:rPr lang="el-GR" sz="3500" b="1" dirty="0" err="1"/>
              <a:t>ριακό</a:t>
            </a:r>
            <a:r>
              <a:rPr lang="el-GR" sz="3500" b="1" dirty="0"/>
              <a:t> και Μέσο κόστος</a:t>
            </a:r>
            <a:br>
              <a:rPr lang="en-US" sz="3500" dirty="0"/>
            </a:br>
            <a:r>
              <a:rPr lang="en-US" sz="2200" dirty="0">
                <a:solidFill>
                  <a:srgbClr val="FF0000"/>
                </a:solidFill>
              </a:rPr>
              <a:t>Marginal Cost and Average Cost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-914399" y="4094162"/>
            <a:ext cx="33528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2000" y="5772150"/>
            <a:ext cx="3733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073150" y="3292475"/>
            <a:ext cx="2589213" cy="2311400"/>
          </a:xfrm>
          <a:custGeom>
            <a:avLst/>
            <a:gdLst>
              <a:gd name="connsiteX0" fmla="*/ 0 w 2588821"/>
              <a:gd name="connsiteY0" fmla="*/ 1472541 h 2311730"/>
              <a:gd name="connsiteX1" fmla="*/ 771896 w 2588821"/>
              <a:gd name="connsiteY1" fmla="*/ 2066307 h 2311730"/>
              <a:gd name="connsiteX2" fmla="*/ 2588821 w 2588821"/>
              <a:gd name="connsiteY2" fmla="*/ 0 h 231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8821" h="2311730">
                <a:moveTo>
                  <a:pt x="0" y="1472541"/>
                </a:moveTo>
                <a:cubicBezTo>
                  <a:pt x="170213" y="1892135"/>
                  <a:pt x="340426" y="2311730"/>
                  <a:pt x="771896" y="2066307"/>
                </a:cubicBezTo>
                <a:cubicBezTo>
                  <a:pt x="1203366" y="1820884"/>
                  <a:pt x="1896093" y="910442"/>
                  <a:pt x="2588821" y="0"/>
                </a:cubicBezTo>
              </a:path>
            </a:pathLst>
          </a:cu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052513" y="2724150"/>
            <a:ext cx="2909887" cy="1828800"/>
          </a:xfrm>
          <a:custGeom>
            <a:avLst/>
            <a:gdLst>
              <a:gd name="connsiteX0" fmla="*/ 0 w 2909454"/>
              <a:gd name="connsiteY0" fmla="*/ 0 h 1828800"/>
              <a:gd name="connsiteX1" fmla="*/ 1484415 w 2909454"/>
              <a:gd name="connsiteY1" fmla="*/ 1686296 h 1828800"/>
              <a:gd name="connsiteX2" fmla="*/ 2909454 w 2909454"/>
              <a:gd name="connsiteY2" fmla="*/ 855024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9454" h="1828800">
                <a:moveTo>
                  <a:pt x="0" y="0"/>
                </a:moveTo>
                <a:cubicBezTo>
                  <a:pt x="499753" y="771896"/>
                  <a:pt x="999506" y="1543792"/>
                  <a:pt x="1484415" y="1686296"/>
                </a:cubicBezTo>
                <a:cubicBezTo>
                  <a:pt x="1969324" y="1828800"/>
                  <a:pt x="2439389" y="1341912"/>
                  <a:pt x="2909454" y="855024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838200" y="3486150"/>
            <a:ext cx="2895600" cy="1447800"/>
          </a:xfrm>
          <a:custGeom>
            <a:avLst/>
            <a:gdLst>
              <a:gd name="connsiteX0" fmla="*/ 0 w 2909454"/>
              <a:gd name="connsiteY0" fmla="*/ 0 h 1828800"/>
              <a:gd name="connsiteX1" fmla="*/ 1484415 w 2909454"/>
              <a:gd name="connsiteY1" fmla="*/ 1686296 h 1828800"/>
              <a:gd name="connsiteX2" fmla="*/ 2909454 w 2909454"/>
              <a:gd name="connsiteY2" fmla="*/ 855024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9454" h="1828800">
                <a:moveTo>
                  <a:pt x="0" y="0"/>
                </a:moveTo>
                <a:cubicBezTo>
                  <a:pt x="499753" y="771896"/>
                  <a:pt x="999506" y="1543792"/>
                  <a:pt x="1484415" y="1686296"/>
                </a:cubicBezTo>
                <a:cubicBezTo>
                  <a:pt x="1969324" y="1828800"/>
                  <a:pt x="2439389" y="1341912"/>
                  <a:pt x="2909454" y="855024"/>
                </a:cubicBezTo>
              </a:path>
            </a:pathLst>
          </a:cu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3929063"/>
            <a:ext cx="762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</a:rPr>
              <a:t>AVC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+mj-lt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2971800"/>
            <a:ext cx="762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</a:rPr>
              <a:t>MC</a:t>
            </a:r>
          </a:p>
        </p:txBody>
      </p:sp>
      <p:sp>
        <p:nvSpPr>
          <p:cNvPr id="503818" name="TextBox 15"/>
          <p:cNvSpPr txBox="1">
            <a:spLocks noChangeArrowheads="1"/>
          </p:cNvSpPr>
          <p:nvPr/>
        </p:nvSpPr>
        <p:spPr bwMode="auto">
          <a:xfrm>
            <a:off x="4495800" y="5543550"/>
            <a:ext cx="2806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 dirty="0">
                <a:latin typeface="+mj-lt"/>
              </a:rPr>
              <a:t>Q</a:t>
            </a:r>
            <a:r>
              <a:rPr lang="el-GR" sz="1600" b="1" dirty="0">
                <a:latin typeface="+mj-lt"/>
              </a:rPr>
              <a:t> (ποσότητα)</a:t>
            </a:r>
            <a:endParaRPr lang="en-US" sz="1600" b="1" dirty="0">
              <a:latin typeface="+mj-lt"/>
            </a:endParaRPr>
          </a:p>
        </p:txBody>
      </p:sp>
      <p:sp>
        <p:nvSpPr>
          <p:cNvPr id="503819" name="TextBox 16"/>
          <p:cNvSpPr txBox="1">
            <a:spLocks noChangeArrowheads="1"/>
          </p:cNvSpPr>
          <p:nvPr/>
        </p:nvSpPr>
        <p:spPr bwMode="auto">
          <a:xfrm rot="16200000">
            <a:off x="-1006315" y="3671727"/>
            <a:ext cx="2832100" cy="51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l-GR" sz="1800" b="1" dirty="0">
                <a:latin typeface="+mj-lt"/>
              </a:rPr>
              <a:t>Κόστος Παραγωγής ανά μονάδα προϊόντος</a:t>
            </a:r>
            <a:endParaRPr lang="en-US" sz="1800" b="1" dirty="0">
              <a:latin typeface="+mj-lt"/>
            </a:endParaRPr>
          </a:p>
        </p:txBody>
      </p:sp>
      <p:sp>
        <p:nvSpPr>
          <p:cNvPr id="503820" name="TextBox 17"/>
          <p:cNvSpPr txBox="1">
            <a:spLocks noChangeArrowheads="1"/>
          </p:cNvSpPr>
          <p:nvPr/>
        </p:nvSpPr>
        <p:spPr bwMode="auto">
          <a:xfrm>
            <a:off x="3962400" y="3319463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 err="1">
                <a:latin typeface="+mj-lt"/>
              </a:rPr>
              <a:t>ATC</a:t>
            </a:r>
            <a:endParaRPr lang="en-US" sz="2000" b="1" dirty="0"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26000" y="1643061"/>
            <a:ext cx="3962400" cy="20764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1200"/>
              </a:spcBef>
            </a:pPr>
            <a:r>
              <a:rPr lang="el-GR" dirty="0">
                <a:solidFill>
                  <a:schemeClr val="tx2"/>
                </a:solidFill>
                <a:latin typeface="+mj-lt"/>
                <a:ea typeface="ＭＳ Ｐゴシック" charset="0"/>
              </a:rPr>
              <a:t>Η καμπύλη οριακού κόστους (</a:t>
            </a:r>
            <a:r>
              <a:rPr lang="en-US" b="1" dirty="0">
                <a:solidFill>
                  <a:schemeClr val="tx2"/>
                </a:solidFill>
                <a:latin typeface="+mj-lt"/>
                <a:ea typeface="ＭＳ Ｐゴシック" charset="0"/>
              </a:rPr>
              <a:t>MC</a:t>
            </a:r>
            <a:r>
              <a:rPr lang="en-US" dirty="0">
                <a:solidFill>
                  <a:schemeClr val="tx2"/>
                </a:solidFill>
                <a:latin typeface="+mj-lt"/>
                <a:ea typeface="ＭＳ Ｐゴシック" charset="0"/>
              </a:rPr>
              <a:t>)</a:t>
            </a:r>
            <a:r>
              <a:rPr lang="el-GR" dirty="0">
                <a:solidFill>
                  <a:schemeClr val="tx2"/>
                </a:solidFill>
                <a:latin typeface="+mj-lt"/>
                <a:ea typeface="ＭＳ Ｐゴシック" charset="0"/>
              </a:rPr>
              <a:t> τέμνει τις αντίστοιχες καμπύλες του Μέσου μεταβλητού κόστους </a:t>
            </a:r>
            <a:r>
              <a:rPr lang="en-US" dirty="0">
                <a:solidFill>
                  <a:schemeClr val="tx2"/>
                </a:solidFill>
                <a:latin typeface="+mj-lt"/>
                <a:ea typeface="ＭＳ Ｐゴシック" charset="0"/>
              </a:rPr>
              <a:t>(</a:t>
            </a:r>
            <a:r>
              <a:rPr lang="en-US" b="1" dirty="0" err="1">
                <a:solidFill>
                  <a:schemeClr val="tx2"/>
                </a:solidFill>
                <a:latin typeface="+mj-lt"/>
                <a:ea typeface="ＭＳ Ｐゴシック" charset="0"/>
              </a:rPr>
              <a:t>AVC</a:t>
            </a:r>
            <a:r>
              <a:rPr lang="en-US" dirty="0">
                <a:solidFill>
                  <a:schemeClr val="tx2"/>
                </a:solidFill>
                <a:latin typeface="+mj-lt"/>
                <a:ea typeface="ＭＳ Ｐゴシック" charset="0"/>
              </a:rPr>
              <a:t>) </a:t>
            </a:r>
            <a:r>
              <a:rPr lang="el-GR" dirty="0">
                <a:solidFill>
                  <a:schemeClr val="tx2"/>
                </a:solidFill>
                <a:latin typeface="+mj-lt"/>
                <a:ea typeface="ＭＳ Ｐゴシック" charset="0"/>
              </a:rPr>
              <a:t>και του μέσου συνολικού κόστους (</a:t>
            </a:r>
            <a:r>
              <a:rPr lang="el-GR" b="1" dirty="0">
                <a:solidFill>
                  <a:schemeClr val="tx2"/>
                </a:solidFill>
                <a:latin typeface="+mj-lt"/>
                <a:ea typeface="ＭＳ Ｐゴシック" charset="0"/>
              </a:rPr>
              <a:t>Α</a:t>
            </a:r>
            <a:r>
              <a:rPr lang="en-US" b="1" dirty="0">
                <a:solidFill>
                  <a:schemeClr val="tx2"/>
                </a:solidFill>
                <a:latin typeface="+mj-lt"/>
                <a:ea typeface="ＭＳ Ｐゴシック" charset="0"/>
              </a:rPr>
              <a:t>TC</a:t>
            </a:r>
            <a:r>
              <a:rPr lang="en-US" dirty="0">
                <a:solidFill>
                  <a:schemeClr val="tx2"/>
                </a:solidFill>
                <a:latin typeface="+mj-lt"/>
                <a:ea typeface="ＭＳ Ｐゴシック" charset="0"/>
              </a:rPr>
              <a:t>) </a:t>
            </a:r>
            <a:r>
              <a:rPr lang="el-GR" dirty="0">
                <a:solidFill>
                  <a:schemeClr val="tx2"/>
                </a:solidFill>
                <a:latin typeface="+mj-lt"/>
                <a:ea typeface="ＭＳ Ｐゴシック" charset="0"/>
              </a:rPr>
              <a:t>στο χαμηλότερο σημείο</a:t>
            </a:r>
            <a:endParaRPr lang="en-US" dirty="0">
              <a:solidFill>
                <a:schemeClr val="tx2"/>
              </a:solidFill>
              <a:latin typeface="+mj-lt"/>
              <a:ea typeface="ＭＳ Ｐゴシック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514600" y="4267200"/>
            <a:ext cx="457200" cy="381000"/>
          </a:xfrm>
          <a:prstGeom prst="ellipse">
            <a:avLst/>
          </a:prstGeom>
          <a:noFill/>
          <a:ln w="254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j-lt"/>
              <a:ea typeface="+mn-ea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209800" y="4648200"/>
            <a:ext cx="457200" cy="381000"/>
          </a:xfrm>
          <a:prstGeom prst="ellipse">
            <a:avLst/>
          </a:prstGeom>
          <a:noFill/>
          <a:ln w="254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j-lt"/>
              <a:ea typeface="+mn-ea"/>
            </a:endParaRPr>
          </a:p>
        </p:txBody>
      </p:sp>
      <p:sp>
        <p:nvSpPr>
          <p:cNvPr id="503824" name="Rectangle 4"/>
          <p:cNvSpPr>
            <a:spLocks noChangeArrowheads="1"/>
          </p:cNvSpPr>
          <p:nvPr/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r>
              <a:rPr lang="en-US" sz="1200">
                <a:latin typeface="+mj-lt"/>
              </a:rPr>
              <a:t>12-</a:t>
            </a:r>
            <a:fld id="{1C0B7BBE-D979-8E42-A723-2DE3B5118ACE}" type="slidenum">
              <a:rPr lang="en-US" sz="1200">
                <a:latin typeface="+mj-lt"/>
              </a:rPr>
              <a:pPr algn="r"/>
              <a:t>3</a:t>
            </a:fld>
            <a:endParaRPr lang="en-US" sz="120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4968876"/>
            <a:ext cx="762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AFC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24" name="Group 23"/>
          <p:cNvGrpSpPr/>
          <p:nvPr/>
        </p:nvGrpSpPr>
        <p:grpSpPr>
          <a:xfrm rot="1223401">
            <a:off x="785263" y="4078832"/>
            <a:ext cx="4198457" cy="779069"/>
            <a:chOff x="1922463" y="3929063"/>
            <a:chExt cx="5786437" cy="482600"/>
          </a:xfrm>
        </p:grpSpPr>
        <p:sp>
          <p:nvSpPr>
            <p:cNvPr id="25" name="Freeform 4"/>
            <p:cNvSpPr>
              <a:spLocks/>
            </p:cNvSpPr>
            <p:nvPr/>
          </p:nvSpPr>
          <p:spPr bwMode="auto">
            <a:xfrm>
              <a:off x="3981450" y="4192588"/>
              <a:ext cx="3727450" cy="219075"/>
            </a:xfrm>
            <a:custGeom>
              <a:avLst/>
              <a:gdLst>
                <a:gd name="T0" fmla="*/ 0 w 2348"/>
                <a:gd name="T1" fmla="*/ 57 h 138"/>
                <a:gd name="T2" fmla="*/ 207 w 2348"/>
                <a:gd name="T3" fmla="*/ 87 h 138"/>
                <a:gd name="T4" fmla="*/ 434 w 2348"/>
                <a:gd name="T5" fmla="*/ 111 h 138"/>
                <a:gd name="T6" fmla="*/ 687 w 2348"/>
                <a:gd name="T7" fmla="*/ 129 h 138"/>
                <a:gd name="T8" fmla="*/ 964 w 2348"/>
                <a:gd name="T9" fmla="*/ 137 h 138"/>
                <a:gd name="T10" fmla="*/ 1266 w 2348"/>
                <a:gd name="T11" fmla="*/ 131 h 138"/>
                <a:gd name="T12" fmla="*/ 1597 w 2348"/>
                <a:gd name="T13" fmla="*/ 107 h 138"/>
                <a:gd name="T14" fmla="*/ 1957 w 2348"/>
                <a:gd name="T15" fmla="*/ 66 h 138"/>
                <a:gd name="T16" fmla="*/ 2347 w 2348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8" h="138">
                  <a:moveTo>
                    <a:pt x="0" y="57"/>
                  </a:moveTo>
                  <a:lnTo>
                    <a:pt x="207" y="87"/>
                  </a:lnTo>
                  <a:lnTo>
                    <a:pt x="434" y="111"/>
                  </a:lnTo>
                  <a:lnTo>
                    <a:pt x="687" y="129"/>
                  </a:lnTo>
                  <a:lnTo>
                    <a:pt x="964" y="137"/>
                  </a:lnTo>
                  <a:lnTo>
                    <a:pt x="1266" y="131"/>
                  </a:lnTo>
                  <a:lnTo>
                    <a:pt x="1597" y="107"/>
                  </a:lnTo>
                  <a:lnTo>
                    <a:pt x="1957" y="66"/>
                  </a:lnTo>
                  <a:lnTo>
                    <a:pt x="2347" y="0"/>
                  </a:lnTo>
                </a:path>
              </a:pathLst>
            </a:custGeom>
            <a:noFill/>
            <a:ln w="508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>
              <a:spAutoFit/>
            </a:bodyPr>
            <a:lstStyle/>
            <a:p>
              <a:endParaRPr lang="en-US"/>
            </a:p>
          </p:txBody>
        </p:sp>
        <p:sp>
          <p:nvSpPr>
            <p:cNvPr id="26" name="Freeform 114"/>
            <p:cNvSpPr>
              <a:spLocks/>
            </p:cNvSpPr>
            <p:nvPr/>
          </p:nvSpPr>
          <p:spPr bwMode="auto">
            <a:xfrm>
              <a:off x="1922463" y="3929063"/>
              <a:ext cx="2060575" cy="357187"/>
            </a:xfrm>
            <a:custGeom>
              <a:avLst/>
              <a:gdLst>
                <a:gd name="T0" fmla="*/ 0 w 1298"/>
                <a:gd name="T1" fmla="*/ 0 h 225"/>
                <a:gd name="T2" fmla="*/ 105 w 1298"/>
                <a:gd name="T3" fmla="*/ 32 h 225"/>
                <a:gd name="T4" fmla="*/ 211 w 1298"/>
                <a:gd name="T5" fmla="*/ 60 h 225"/>
                <a:gd name="T6" fmla="*/ 327 w 1298"/>
                <a:gd name="T7" fmla="*/ 82 h 225"/>
                <a:gd name="T8" fmla="*/ 459 w 1298"/>
                <a:gd name="T9" fmla="*/ 102 h 225"/>
                <a:gd name="T10" fmla="*/ 615 w 1298"/>
                <a:gd name="T11" fmla="*/ 124 h 225"/>
                <a:gd name="T12" fmla="*/ 803 w 1298"/>
                <a:gd name="T13" fmla="*/ 150 h 225"/>
                <a:gd name="T14" fmla="*/ 1028 w 1298"/>
                <a:gd name="T15" fmla="*/ 183 h 225"/>
                <a:gd name="T16" fmla="*/ 1297 w 1298"/>
                <a:gd name="T17" fmla="*/ 2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8" h="225">
                  <a:moveTo>
                    <a:pt x="0" y="0"/>
                  </a:moveTo>
                  <a:lnTo>
                    <a:pt x="105" y="32"/>
                  </a:lnTo>
                  <a:lnTo>
                    <a:pt x="211" y="60"/>
                  </a:lnTo>
                  <a:lnTo>
                    <a:pt x="327" y="82"/>
                  </a:lnTo>
                  <a:lnTo>
                    <a:pt x="459" y="102"/>
                  </a:lnTo>
                  <a:lnTo>
                    <a:pt x="615" y="124"/>
                  </a:lnTo>
                  <a:lnTo>
                    <a:pt x="803" y="150"/>
                  </a:lnTo>
                  <a:lnTo>
                    <a:pt x="1028" y="183"/>
                  </a:lnTo>
                  <a:lnTo>
                    <a:pt x="1297" y="224"/>
                  </a:lnTo>
                </a:path>
              </a:pathLst>
            </a:custGeom>
            <a:noFill/>
            <a:ln w="508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182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Hub-and-Spoke </a:t>
            </a:r>
            <a:r>
              <a:rPr lang="el-GR" sz="3600" b="1" dirty="0"/>
              <a:t>Δίκτυα</a:t>
            </a:r>
            <a:r>
              <a:rPr lang="en-US" sz="3600" b="1" dirty="0"/>
              <a:t> </a:t>
            </a:r>
            <a:r>
              <a:rPr lang="el-GR" sz="3600" b="1" dirty="0"/>
              <a:t>&amp; Εξωτερικές Επιδράσεις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400" dirty="0"/>
              <a:t>Ωστόσο, οι ροές, τα μέσα και οι τερματικοί τείνουν να είναι </a:t>
            </a:r>
            <a:r>
              <a:rPr lang="el-GR" sz="2400" dirty="0">
                <a:solidFill>
                  <a:srgbClr val="FF0000"/>
                </a:solidFill>
              </a:rPr>
              <a:t>λιγότερο φιλικά προς το περιβάλλον </a:t>
            </a:r>
          </a:p>
          <a:p>
            <a:r>
              <a:rPr lang="el-GR" sz="2400" dirty="0">
                <a:solidFill>
                  <a:srgbClr val="FF0000"/>
                </a:solidFill>
              </a:rPr>
              <a:t>Αρνητικά αποτελέσματα , όπως ο θόρυβος, η μόλυνση του αέρα η κυκλοφοριακή συμφόρηση</a:t>
            </a:r>
          </a:p>
          <a:p>
            <a:pPr lvl="1"/>
            <a:r>
              <a:rPr lang="el-GR" sz="2400" dirty="0"/>
              <a:t>Λόγω συγκέντρωσης μεγάλης κίνησης σε μικρό αριθμό τερματικών εξυπηρέτησης φορτίων ή επιβατών</a:t>
            </a:r>
            <a:endParaRPr lang="en-US" sz="2400" dirty="0"/>
          </a:p>
          <a:p>
            <a:r>
              <a:rPr lang="el-GR" sz="2400" dirty="0"/>
              <a:t>Ακόμα και εάν ένα δίκτυο </a:t>
            </a:r>
            <a:r>
              <a:rPr lang="en-US" sz="2400" dirty="0"/>
              <a:t>hub-and-spoke </a:t>
            </a:r>
            <a:r>
              <a:rPr lang="el-GR" sz="2400" dirty="0"/>
              <a:t>έχει μικρότερο βαθμό συνολικών επιδράσεων από ένα </a:t>
            </a:r>
            <a:r>
              <a:rPr lang="en-US" sz="2400" dirty="0"/>
              <a:t>point-to-point </a:t>
            </a:r>
            <a:r>
              <a:rPr lang="el-GR" sz="2400" dirty="0"/>
              <a:t>δίκτυο</a:t>
            </a:r>
            <a:r>
              <a:rPr lang="en-US" sz="2400" dirty="0"/>
              <a:t>, </a:t>
            </a:r>
            <a:r>
              <a:rPr lang="el-GR" sz="2400" dirty="0">
                <a:solidFill>
                  <a:srgbClr val="FF0000"/>
                </a:solidFill>
              </a:rPr>
              <a:t>ένα μεγάλο μερίδιο περιβαλλοντικών επιδράσεων προκαλούνται από ένα μόνο σημείο, τον κόμβο του συστήματος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8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Hub-and-Spoke </a:t>
            </a:r>
            <a:r>
              <a:rPr lang="el-GR" b="1" dirty="0"/>
              <a:t>Δίκτυα</a:t>
            </a:r>
            <a:r>
              <a:rPr lang="en-US" b="1" dirty="0"/>
              <a:t> </a:t>
            </a:r>
            <a:r>
              <a:rPr lang="el-GR" b="1" dirty="0"/>
              <a:t>&amp; Εξωτερικές Επιδράσεις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882745"/>
            <a:ext cx="6608216" cy="470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85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/>
              <a:t>Οικονομίες ‘εμπειρίας’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0066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l-GR" sz="2600" dirty="0">
                <a:solidFill>
                  <a:srgbClr val="000090"/>
                </a:solidFill>
              </a:rPr>
              <a:t>Μειώνεται η ανά μονάδα κόστος </a:t>
            </a:r>
            <a:r>
              <a:rPr lang="en-US" sz="2600" dirty="0">
                <a:solidFill>
                  <a:srgbClr val="000090"/>
                </a:solidFill>
              </a:rPr>
              <a:t>(</a:t>
            </a:r>
            <a:r>
              <a:rPr lang="en-US" sz="2600" dirty="0" err="1">
                <a:solidFill>
                  <a:srgbClr val="000090"/>
                </a:solidFill>
              </a:rPr>
              <a:t>AVC</a:t>
            </a:r>
            <a:r>
              <a:rPr lang="en-US" sz="2600" dirty="0">
                <a:solidFill>
                  <a:srgbClr val="000090"/>
                </a:solidFill>
              </a:rPr>
              <a:t>)</a:t>
            </a:r>
            <a:r>
              <a:rPr lang="el-GR" sz="2600" dirty="0">
                <a:solidFill>
                  <a:srgbClr val="000090"/>
                </a:solidFill>
              </a:rPr>
              <a:t> λόγω παρουσίας επιχείρησης για μεγάλο χρονικό διάστημα σε μια αγορά</a:t>
            </a:r>
          </a:p>
          <a:p>
            <a:pPr lvl="1">
              <a:lnSpc>
                <a:spcPct val="120000"/>
              </a:lnSpc>
            </a:pPr>
            <a:r>
              <a:rPr lang="el-GR" sz="2200" dirty="0"/>
              <a:t>Γνώση της αγοράς / καλύτερη εκτίμηση του ρίσκου</a:t>
            </a:r>
          </a:p>
          <a:p>
            <a:pPr lvl="1">
              <a:lnSpc>
                <a:spcPct val="120000"/>
              </a:lnSpc>
            </a:pPr>
            <a:r>
              <a:rPr lang="el-GR" sz="2200" dirty="0"/>
              <a:t>Δημιουργία Δικτύου 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solidFill>
                  <a:srgbClr val="000090"/>
                </a:solidFill>
              </a:rPr>
              <a:t>Παραμονή επηρεάζει ζήτηση:</a:t>
            </a:r>
          </a:p>
          <a:p>
            <a:pPr lvl="1">
              <a:lnSpc>
                <a:spcPct val="120000"/>
              </a:lnSpc>
            </a:pPr>
            <a:r>
              <a:rPr lang="el-GR" sz="2200" dirty="0"/>
              <a:t>Ασύμμετρη πληροφόρηση</a:t>
            </a:r>
            <a:endParaRPr lang="en-US" sz="2200" dirty="0"/>
          </a:p>
          <a:p>
            <a:pPr lvl="1">
              <a:lnSpc>
                <a:spcPct val="120000"/>
              </a:lnSpc>
            </a:pPr>
            <a:r>
              <a:rPr lang="el-GR" sz="2200" dirty="0"/>
              <a:t>Πολλαπλές επιλογές (ποιότητα; τιμή; ) </a:t>
            </a:r>
          </a:p>
          <a:p>
            <a:pPr lvl="1">
              <a:lnSpc>
                <a:spcPct val="120000"/>
              </a:lnSpc>
            </a:pPr>
            <a:r>
              <a:rPr lang="el-GR" sz="2200" dirty="0"/>
              <a:t>Μείωση κίνδυνου (από τον πάροχο «που γνωρίζω»)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solidFill>
                  <a:srgbClr val="000090"/>
                </a:solidFill>
              </a:rPr>
              <a:t>Παραδείγματα (πλεονέκτημα των υφισταμένων επιχειρήσεων): </a:t>
            </a:r>
          </a:p>
          <a:p>
            <a:pPr lvl="1">
              <a:lnSpc>
                <a:spcPct val="120000"/>
              </a:lnSpc>
            </a:pPr>
            <a:r>
              <a:rPr lang="el-GR" sz="2200" dirty="0"/>
              <a:t>Απελευθέρωση αερομεταφορών </a:t>
            </a:r>
          </a:p>
          <a:p>
            <a:pPr lvl="1">
              <a:lnSpc>
                <a:spcPct val="120000"/>
              </a:lnSpc>
            </a:pPr>
            <a:r>
              <a:rPr lang="el-GR" sz="2200" dirty="0"/>
              <a:t>Παροχή λιμενικών υπηρεσιών</a:t>
            </a:r>
          </a:p>
          <a:p>
            <a:pPr lvl="1">
              <a:lnSpc>
                <a:spcPct val="120000"/>
              </a:lnSpc>
            </a:pPr>
            <a:r>
              <a:rPr lang="el-GR" sz="2200" dirty="0"/>
              <a:t>Οδικές μεταφορές (υπεραστικά λεωφορεία)</a:t>
            </a:r>
          </a:p>
          <a:p>
            <a:pPr>
              <a:lnSpc>
                <a:spcPct val="120000"/>
              </a:lnSpc>
            </a:pPr>
            <a:r>
              <a:rPr lang="el-GR" sz="2600" b="1" dirty="0">
                <a:solidFill>
                  <a:srgbClr val="000090"/>
                </a:solidFill>
              </a:rPr>
              <a:t>Λειτουργίες: Δημιουργία δικτύων /συγχωνεύσεις</a:t>
            </a:r>
          </a:p>
        </p:txBody>
      </p:sp>
    </p:spTree>
    <p:extLst>
      <p:ext uri="{BB962C8B-B14F-4D97-AF65-F5344CB8AC3E}">
        <p14:creationId xmlns:p14="http://schemas.microsoft.com/office/powerpoint/2010/main" val="14564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>
                <a:solidFill>
                  <a:srgbClr val="000090"/>
                </a:solidFill>
              </a:rPr>
              <a:t>Οικονομίες</a:t>
            </a:r>
            <a:r>
              <a:rPr lang="el-GR" sz="3200" b="1" dirty="0"/>
              <a:t> στην προσφορά μεταφορικών υπηρεσιών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Οικονομίες Κλίμακας </a:t>
            </a:r>
            <a:r>
              <a:rPr lang="el-GR" sz="2400" dirty="0"/>
              <a:t>(θετικές /αρνητικές)</a:t>
            </a:r>
          </a:p>
          <a:p>
            <a:r>
              <a:rPr lang="el-GR" dirty="0"/>
              <a:t>Οικονομίες Πυκνότητας</a:t>
            </a:r>
          </a:p>
          <a:p>
            <a:r>
              <a:rPr lang="el-GR" dirty="0"/>
              <a:t>Οικονομίες Σκοπού</a:t>
            </a:r>
          </a:p>
          <a:p>
            <a:r>
              <a:rPr lang="el-GR" dirty="0"/>
              <a:t>Οικονομίες Εμπειρίας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0562"/>
          </a:xfrm>
        </p:spPr>
        <p:txBody>
          <a:bodyPr>
            <a:noAutofit/>
          </a:bodyPr>
          <a:lstStyle/>
          <a:p>
            <a:r>
              <a:rPr lang="el-GR" sz="2800" b="1" dirty="0"/>
              <a:t>Κόστος παραγωγής μεταφορικών υπηρεσιών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7000" y="1176338"/>
            <a:ext cx="5105400" cy="3951288"/>
          </a:xfrm>
        </p:spPr>
        <p:txBody>
          <a:bodyPr>
            <a:noAutofit/>
          </a:bodyPr>
          <a:lstStyle/>
          <a:p>
            <a:r>
              <a:rPr lang="el-GR" sz="2400" b="1" dirty="0">
                <a:solidFill>
                  <a:srgbClr val="000090"/>
                </a:solidFill>
              </a:rPr>
              <a:t>Κοινό κόστος</a:t>
            </a:r>
            <a:r>
              <a:rPr lang="en-US" sz="2400" b="1" dirty="0">
                <a:solidFill>
                  <a:srgbClr val="000090"/>
                </a:solidFill>
              </a:rPr>
              <a:t>: </a:t>
            </a:r>
            <a:endParaRPr lang="el-GR" sz="2400" b="1" dirty="0">
              <a:solidFill>
                <a:srgbClr val="000090"/>
              </a:solidFill>
            </a:endParaRPr>
          </a:p>
          <a:p>
            <a:pPr lvl="1"/>
            <a:r>
              <a:rPr lang="el-GR" sz="2000" dirty="0"/>
              <a:t>Αποτέλεσμα από κοινού χρήσης ενός πλουτοπαραγωγικού πόρου από μια σειρά χρηστών </a:t>
            </a:r>
          </a:p>
          <a:p>
            <a:pPr lvl="1"/>
            <a:r>
              <a:rPr lang="el-GR" sz="2000" dirty="0"/>
              <a:t>Παράδειγμα: οδική υποδομή (αυτοκινητόδρομος)</a:t>
            </a:r>
          </a:p>
          <a:p>
            <a:pPr lvl="1"/>
            <a:r>
              <a:rPr lang="el-GR" sz="2000" dirty="0"/>
              <a:t>Συνήθως τα σταθερά κόστη</a:t>
            </a:r>
            <a:endParaRPr lang="en-US" sz="2000" dirty="0"/>
          </a:p>
          <a:p>
            <a:r>
              <a:rPr lang="el-GR" sz="2400" b="1" dirty="0">
                <a:solidFill>
                  <a:srgbClr val="000090"/>
                </a:solidFill>
              </a:rPr>
              <a:t>‘Συγκεκριμένο’ κόστος:</a:t>
            </a:r>
          </a:p>
          <a:p>
            <a:pPr lvl="1"/>
            <a:r>
              <a:rPr lang="el-GR" sz="2000" dirty="0">
                <a:solidFill>
                  <a:srgbClr val="000000"/>
                </a:solidFill>
              </a:rPr>
              <a:t>Μπορεί να διαπιστωθεί με αναφορά σε συγκεκριμένο(</a:t>
            </a:r>
            <a:r>
              <a:rPr lang="el-GR" sz="2000" dirty="0" err="1">
                <a:solidFill>
                  <a:srgbClr val="000000"/>
                </a:solidFill>
              </a:rPr>
              <a:t>υς</a:t>
            </a:r>
            <a:r>
              <a:rPr lang="el-GR" sz="2000" dirty="0">
                <a:solidFill>
                  <a:srgbClr val="000000"/>
                </a:solidFill>
              </a:rPr>
              <a:t>) χρήστη</a:t>
            </a:r>
          </a:p>
          <a:p>
            <a:pPr lvl="1"/>
            <a:r>
              <a:rPr lang="el-GR" sz="2000" dirty="0">
                <a:solidFill>
                  <a:srgbClr val="000000"/>
                </a:solidFill>
              </a:rPr>
              <a:t>Λιμενικά κόστη / συγκεκριμένο φορτίο. </a:t>
            </a:r>
          </a:p>
          <a:p>
            <a:pPr lvl="1"/>
            <a:r>
              <a:rPr lang="el-GR" sz="2000" dirty="0"/>
              <a:t>Συνήθως τα μεταβλητά κόστη</a:t>
            </a:r>
          </a:p>
          <a:p>
            <a:r>
              <a:rPr lang="el-GR" sz="2400" b="1" dirty="0">
                <a:solidFill>
                  <a:srgbClr val="000090"/>
                </a:solidFill>
              </a:rPr>
              <a:t>Δυσκολίες προσδιορισμού </a:t>
            </a:r>
          </a:p>
          <a:p>
            <a:pPr lvl="1">
              <a:lnSpc>
                <a:spcPct val="90000"/>
              </a:lnSpc>
            </a:pPr>
            <a:r>
              <a:rPr lang="el-GR" sz="2000" dirty="0"/>
              <a:t>Αερομεταφορές</a:t>
            </a:r>
          </a:p>
          <a:p>
            <a:pPr lvl="1">
              <a:lnSpc>
                <a:spcPct val="90000"/>
              </a:lnSpc>
            </a:pPr>
            <a:r>
              <a:rPr lang="el-GR" sz="2000" dirty="0"/>
              <a:t>οδικές μεταφορές</a:t>
            </a:r>
            <a:endParaRPr lang="el-GR" sz="2400" b="1" dirty="0">
              <a:solidFill>
                <a:srgbClr val="00009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21300" y="1176338"/>
            <a:ext cx="3175000" cy="3951288"/>
          </a:xfrm>
        </p:spPr>
        <p:txBody>
          <a:bodyPr>
            <a:normAutofit lnSpcReduction="10000"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Συνδεδεμένο Κόστος</a:t>
            </a:r>
          </a:p>
          <a:p>
            <a:pPr lvl="1"/>
            <a:r>
              <a:rPr lang="el-GR" b="1" dirty="0">
                <a:solidFill>
                  <a:srgbClr val="000090"/>
                </a:solidFill>
              </a:rPr>
              <a:t>Ταξίδι επιστροφής </a:t>
            </a:r>
            <a:endParaRPr lang="en-US" b="1" dirty="0">
              <a:solidFill>
                <a:srgbClr val="000090"/>
              </a:solidFill>
            </a:endParaRPr>
          </a:p>
          <a:p>
            <a:pPr lvl="1"/>
            <a:r>
              <a:rPr lang="el-GR" b="1" dirty="0">
                <a:solidFill>
                  <a:srgbClr val="000090"/>
                </a:solidFill>
              </a:rPr>
              <a:t>Συνδυασμένες μεταφορές</a:t>
            </a:r>
          </a:p>
          <a:p>
            <a:pPr lvl="1"/>
            <a:endParaRPr lang="el-GR" b="1" dirty="0">
              <a:solidFill>
                <a:srgbClr val="000090"/>
              </a:solidFill>
            </a:endParaRPr>
          </a:p>
          <a:p>
            <a:r>
              <a:rPr lang="el-GR" b="1" dirty="0">
                <a:solidFill>
                  <a:srgbClr val="FF0000"/>
                </a:solidFill>
              </a:rPr>
              <a:t>Κόστος απόσβεσης</a:t>
            </a:r>
          </a:p>
          <a:p>
            <a:pPr lvl="1"/>
            <a:r>
              <a:rPr lang="el-GR" b="1" dirty="0">
                <a:solidFill>
                  <a:srgbClr val="000090"/>
                </a:solidFill>
              </a:rPr>
              <a:t>Χρόνος</a:t>
            </a:r>
          </a:p>
          <a:p>
            <a:pPr lvl="1"/>
            <a:r>
              <a:rPr lang="el-GR" b="1" dirty="0">
                <a:solidFill>
                  <a:srgbClr val="000090"/>
                </a:solidFill>
              </a:rPr>
              <a:t>Χρησιμοποίηση ενός μέσου</a:t>
            </a:r>
          </a:p>
          <a:p>
            <a:pPr lvl="1"/>
            <a:r>
              <a:rPr lang="el-GR" b="1" dirty="0">
                <a:solidFill>
                  <a:srgbClr val="000090"/>
                </a:solidFill>
              </a:rPr>
              <a:t>Τεχνολογική πρόοδος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ΚΟΣΤΟΣ ΧΡΉΣΗΣ ΜΕΤΑΦΟΡΙΚΟΥ ΜΕΣΟΥ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05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9600" cy="627062"/>
          </a:xfrm>
        </p:spPr>
        <p:txBody>
          <a:bodyPr>
            <a:normAutofit/>
          </a:bodyPr>
          <a:lstStyle/>
          <a:p>
            <a:r>
              <a:rPr lang="el-GR" sz="3200" b="1" dirty="0"/>
              <a:t>Κόστος χρήσης ενός μέσου</a:t>
            </a:r>
            <a:endParaRPr lang="en-US" sz="3200" b="1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30200" y="952500"/>
            <a:ext cx="7848600" cy="5118100"/>
          </a:xfrm>
        </p:spPr>
        <p:txBody>
          <a:bodyPr>
            <a:noAutofit/>
          </a:bodyPr>
          <a:lstStyle/>
          <a:p>
            <a:r>
              <a:rPr lang="en-US" sz="2400" b="1" dirty="0"/>
              <a:t>X</a:t>
            </a:r>
            <a:r>
              <a:rPr lang="el-GR" sz="2400" b="1" dirty="0"/>
              <a:t>ρήση μέσου: </a:t>
            </a:r>
          </a:p>
          <a:p>
            <a:pPr lvl="1"/>
            <a:r>
              <a:rPr lang="el-GR" sz="2000" dirty="0"/>
              <a:t>Ανάλογη της Απόστασης</a:t>
            </a:r>
            <a:endParaRPr lang="en-US" sz="2000" dirty="0"/>
          </a:p>
          <a:p>
            <a:pPr lvl="1"/>
            <a:r>
              <a:rPr lang="el-GR" sz="2000" dirty="0"/>
              <a:t>Αντικειμενικές συνθήκες</a:t>
            </a:r>
          </a:p>
          <a:p>
            <a:pPr lvl="1"/>
            <a:r>
              <a:rPr lang="el-GR" sz="2000" dirty="0"/>
              <a:t>Τοπικές ιδιαιτερότητες (κουλτούρα)</a:t>
            </a:r>
          </a:p>
          <a:p>
            <a:pPr lvl="1">
              <a:lnSpc>
                <a:spcPct val="60000"/>
              </a:lnSpc>
            </a:pPr>
            <a:endParaRPr lang="el-GR" sz="2000" dirty="0"/>
          </a:p>
          <a:p>
            <a:r>
              <a:rPr lang="el-GR" sz="2400" b="1" dirty="0"/>
              <a:t>Ποια είναι τα όρια;</a:t>
            </a:r>
          </a:p>
          <a:p>
            <a:pPr lvl="1"/>
            <a:r>
              <a:rPr lang="el-GR" sz="2000" dirty="0"/>
              <a:t>Χρόνος</a:t>
            </a:r>
          </a:p>
          <a:p>
            <a:pPr lvl="1"/>
            <a:r>
              <a:rPr lang="el-GR" sz="2000" dirty="0"/>
              <a:t>Χρήματα</a:t>
            </a:r>
          </a:p>
          <a:p>
            <a:pPr lvl="1"/>
            <a:r>
              <a:rPr lang="el-GR" sz="2000" dirty="0"/>
              <a:t>Ταχύτητα, αξιοπιστία, προγραμματισμός</a:t>
            </a:r>
          </a:p>
          <a:p>
            <a:pPr marL="457200" lvl="1" indent="0">
              <a:lnSpc>
                <a:spcPct val="50000"/>
              </a:lnSpc>
              <a:buNone/>
            </a:pPr>
            <a:endParaRPr lang="el-GR" sz="2000" dirty="0"/>
          </a:p>
          <a:p>
            <a:r>
              <a:rPr lang="el-GR" sz="2400" b="1" dirty="0"/>
              <a:t>Η διαφορά των μεταφορών: απόλυτο κόστος είναι μόνο μια από τις παραμέτρους</a:t>
            </a:r>
          </a:p>
          <a:p>
            <a:pPr lvl="1"/>
            <a:r>
              <a:rPr lang="el-GR" sz="2000" dirty="0"/>
              <a:t>Χρήση Ι.Χ. (ιδιωτικής χρήσης) αυτοκινήτου, όταν άλλα μέσα μεταφοράς (Δ.Χ. - δημόσιας) είναι διαθέσιμα</a:t>
            </a:r>
          </a:p>
          <a:p>
            <a:pPr lvl="1"/>
            <a:r>
              <a:rPr lang="el-GR" sz="2000" dirty="0"/>
              <a:t>Αστικές συγκοινωνίες: οικονομίες κλίμακας συνδέονται με τον χρόνο (συχνότητα/αξιοπιστία)</a:t>
            </a:r>
          </a:p>
          <a:p>
            <a:pPr lvl="1"/>
            <a:endParaRPr lang="el-GR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14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  <a:p>
            <a:r>
              <a:rPr lang="el-GR" sz="1400" dirty="0">
                <a:latin typeface="Arial"/>
                <a:cs typeface="Arial"/>
              </a:rPr>
              <a:t>Διαφάνεια</a:t>
            </a:r>
            <a:r>
              <a:rPr lang="en-US" sz="1400" dirty="0">
                <a:latin typeface="Arial"/>
                <a:cs typeface="Arial"/>
              </a:rPr>
              <a:t> 1-</a:t>
            </a:r>
            <a:fld id="{8EC8634A-7808-1F44-954E-252B16F67C1C}" type="slidenum">
              <a:rPr lang="en-US" sz="1400">
                <a:latin typeface="Arial"/>
                <a:cs typeface="Arial"/>
              </a:rPr>
              <a:pPr/>
              <a:t>37</a:t>
            </a:fld>
            <a:endParaRPr lang="en-US" sz="1400" dirty="0">
              <a:latin typeface="Arial"/>
              <a:cs typeface="Arial"/>
            </a:endParaRPr>
          </a:p>
        </p:txBody>
      </p:sp>
      <p:sp>
        <p:nvSpPr>
          <p:cNvPr id="35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  <a:p>
            <a:r>
              <a:rPr lang="el-GR" sz="1400" dirty="0">
                <a:latin typeface="Arial"/>
                <a:cs typeface="Arial"/>
              </a:rPr>
              <a:t>Οικονομική Μεταφορών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82275" name="Text Box 2051"/>
          <p:cNvSpPr txBox="1">
            <a:spLocks noChangeArrowheads="1"/>
          </p:cNvSpPr>
          <p:nvPr/>
        </p:nvSpPr>
        <p:spPr bwMode="auto">
          <a:xfrm>
            <a:off x="5180408" y="1490246"/>
            <a:ext cx="839392" cy="3385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el-GR" sz="1600" b="1" dirty="0">
                <a:solidFill>
                  <a:srgbClr val="FF0000"/>
                </a:solidFill>
                <a:latin typeface="Arial"/>
                <a:cs typeface="Arial"/>
              </a:rPr>
              <a:t>δικές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82276" name="Text Box 2052"/>
          <p:cNvSpPr txBox="1">
            <a:spLocks noChangeArrowheads="1"/>
          </p:cNvSpPr>
          <p:nvPr/>
        </p:nvSpPr>
        <p:spPr bwMode="auto">
          <a:xfrm>
            <a:off x="3469167" y="5660702"/>
            <a:ext cx="5614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i="1" dirty="0">
                <a:latin typeface="Arial"/>
                <a:cs typeface="Arial"/>
              </a:rPr>
              <a:t>D2</a:t>
            </a:r>
          </a:p>
        </p:txBody>
      </p:sp>
      <p:sp>
        <p:nvSpPr>
          <p:cNvPr id="182277" name="Line 2053"/>
          <p:cNvSpPr>
            <a:spLocks noChangeShapeType="1"/>
          </p:cNvSpPr>
          <p:nvPr/>
        </p:nvSpPr>
        <p:spPr bwMode="auto">
          <a:xfrm flipH="1">
            <a:off x="1876715" y="2790221"/>
            <a:ext cx="5422385" cy="122604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 w="76200" cmpd="sng">
                <a:solidFill>
                  <a:schemeClr val="tx1"/>
                </a:solidFill>
              </a:ln>
              <a:latin typeface="Arial"/>
              <a:cs typeface="Arial"/>
            </a:endParaRPr>
          </a:p>
        </p:txBody>
      </p:sp>
      <p:sp>
        <p:nvSpPr>
          <p:cNvPr id="182279" name="Line 2055"/>
          <p:cNvSpPr>
            <a:spLocks noChangeShapeType="1"/>
          </p:cNvSpPr>
          <p:nvPr/>
        </p:nvSpPr>
        <p:spPr bwMode="auto">
          <a:xfrm flipH="1">
            <a:off x="1854999" y="1818365"/>
            <a:ext cx="3559380" cy="3505843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82281" name="Rectangle 2057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endParaRPr lang="en-US" sz="2300" dirty="0">
              <a:solidFill>
                <a:srgbClr val="336699"/>
              </a:solidFill>
              <a:latin typeface="Arial"/>
              <a:cs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592667" y="1269060"/>
            <a:ext cx="7772400" cy="4760974"/>
            <a:chOff x="1121009" y="1530348"/>
            <a:chExt cx="6475179" cy="4602226"/>
          </a:xfrm>
        </p:grpSpPr>
        <p:sp>
          <p:nvSpPr>
            <p:cNvPr id="182283" name="Text Box 2059"/>
            <p:cNvSpPr txBox="1">
              <a:spLocks noChangeArrowheads="1"/>
            </p:cNvSpPr>
            <p:nvPr/>
          </p:nvSpPr>
          <p:spPr bwMode="auto">
            <a:xfrm>
              <a:off x="5940425" y="5732464"/>
              <a:ext cx="149549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dirty="0">
                  <a:latin typeface="Arial"/>
                  <a:cs typeface="Arial"/>
                </a:rPr>
                <a:t>A</a:t>
              </a:r>
              <a:r>
                <a:rPr lang="el-GR" sz="2000" b="1" dirty="0" err="1">
                  <a:latin typeface="Arial"/>
                  <a:cs typeface="Arial"/>
                </a:rPr>
                <a:t>πόσταση</a:t>
              </a:r>
              <a:endParaRPr lang="en-US" sz="2000" b="1" dirty="0">
                <a:latin typeface="Arial"/>
                <a:cs typeface="Arial"/>
              </a:endParaRPr>
            </a:p>
          </p:txBody>
        </p:sp>
        <p:sp>
          <p:nvSpPr>
            <p:cNvPr id="182284" name="Line 2060"/>
            <p:cNvSpPr>
              <a:spLocks noChangeShapeType="1"/>
            </p:cNvSpPr>
            <p:nvPr/>
          </p:nvSpPr>
          <p:spPr bwMode="auto">
            <a:xfrm>
              <a:off x="2190750" y="2286000"/>
              <a:ext cx="0" cy="34290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82285" name="Line 2061"/>
            <p:cNvSpPr>
              <a:spLocks noChangeShapeType="1"/>
            </p:cNvSpPr>
            <p:nvPr/>
          </p:nvSpPr>
          <p:spPr bwMode="auto">
            <a:xfrm>
              <a:off x="2190750" y="5715002"/>
              <a:ext cx="5405438" cy="174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82286" name="Text Box 2062"/>
            <p:cNvSpPr txBox="1">
              <a:spLocks noChangeArrowheads="1"/>
            </p:cNvSpPr>
            <p:nvPr/>
          </p:nvSpPr>
          <p:spPr bwMode="auto">
            <a:xfrm rot="16200000">
              <a:off x="-771262" y="3422619"/>
              <a:ext cx="418465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l-GR" sz="2000" b="1" dirty="0">
                  <a:latin typeface="Arial"/>
                  <a:cs typeface="Arial"/>
                </a:rPr>
                <a:t>Κόστος μεταφοράς ανά μονάδα</a:t>
              </a:r>
              <a:endParaRPr lang="en-US" sz="2000" b="1" i="1" baseline="-25000" dirty="0">
                <a:latin typeface="Arial"/>
                <a:cs typeface="Arial"/>
              </a:endParaRPr>
            </a:p>
          </p:txBody>
        </p:sp>
      </p:grpSp>
      <p:sp>
        <p:nvSpPr>
          <p:cNvPr id="182288" name="Line 2064"/>
          <p:cNvSpPr>
            <a:spLocks noChangeShapeType="1"/>
          </p:cNvSpPr>
          <p:nvPr/>
        </p:nvSpPr>
        <p:spPr bwMode="auto">
          <a:xfrm flipH="1" flipV="1">
            <a:off x="2978820" y="2060848"/>
            <a:ext cx="72008" cy="35552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82290" name="Text Box 2066"/>
          <p:cNvSpPr txBox="1">
            <a:spLocks noChangeArrowheads="1"/>
          </p:cNvSpPr>
          <p:nvPr/>
        </p:nvSpPr>
        <p:spPr bwMode="auto">
          <a:xfrm flipH="1">
            <a:off x="3582359" y="3933390"/>
            <a:ext cx="4142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>
                <a:latin typeface="Arial"/>
                <a:cs typeface="Arial"/>
              </a:rPr>
              <a:t>2</a:t>
            </a:r>
          </a:p>
        </p:txBody>
      </p:sp>
      <p:sp>
        <p:nvSpPr>
          <p:cNvPr id="182291" name="Text Box 2067"/>
          <p:cNvSpPr txBox="1">
            <a:spLocks noChangeArrowheads="1"/>
          </p:cNvSpPr>
          <p:nvPr/>
        </p:nvSpPr>
        <p:spPr bwMode="auto">
          <a:xfrm>
            <a:off x="5793581" y="1084395"/>
            <a:ext cx="1082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b="1" i="1" dirty="0">
                <a:latin typeface="Arial"/>
                <a:cs typeface="Arial"/>
              </a:rPr>
              <a:t>D1</a:t>
            </a:r>
            <a:endParaRPr lang="en-US" sz="1800" b="1" i="1" baseline="-25000" dirty="0">
              <a:latin typeface="Arial"/>
              <a:cs typeface="Arial"/>
            </a:endParaRPr>
          </a:p>
        </p:txBody>
      </p:sp>
      <p:sp>
        <p:nvSpPr>
          <p:cNvPr id="182295" name="Text Box 2071"/>
          <p:cNvSpPr txBox="1">
            <a:spLocks noChangeArrowheads="1"/>
          </p:cNvSpPr>
          <p:nvPr/>
        </p:nvSpPr>
        <p:spPr bwMode="auto">
          <a:xfrm>
            <a:off x="3156123" y="4396462"/>
            <a:ext cx="3130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latin typeface="Arial"/>
                <a:cs typeface="Arial"/>
              </a:rPr>
              <a:t>1</a:t>
            </a:r>
          </a:p>
        </p:txBody>
      </p:sp>
      <p:sp>
        <p:nvSpPr>
          <p:cNvPr id="182304" name="Rectangle 2080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610600" cy="1033572"/>
          </a:xfrm>
          <a:noFill/>
          <a:ln/>
        </p:spPr>
        <p:txBody>
          <a:bodyPr>
            <a:noAutofit/>
          </a:bodyPr>
          <a:lstStyle/>
          <a:p>
            <a:r>
              <a:rPr lang="el-GR" sz="3600" b="1" dirty="0">
                <a:cs typeface="Arial"/>
              </a:rPr>
              <a:t>Απόσταση, τρόπος μεταφοράς, κόστος</a:t>
            </a:r>
            <a:endParaRPr lang="en-US" sz="3600" b="1" dirty="0">
              <a:cs typeface="Arial"/>
            </a:endParaRPr>
          </a:p>
        </p:txBody>
      </p:sp>
      <p:sp>
        <p:nvSpPr>
          <p:cNvPr id="37" name="Line 2055"/>
          <p:cNvSpPr>
            <a:spLocks noChangeShapeType="1"/>
          </p:cNvSpPr>
          <p:nvPr/>
        </p:nvSpPr>
        <p:spPr bwMode="auto">
          <a:xfrm rot="3398530" flipH="1">
            <a:off x="3905100" y="961698"/>
            <a:ext cx="657518" cy="5263283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9" name="Line 2064"/>
          <p:cNvSpPr>
            <a:spLocks noChangeShapeType="1"/>
          </p:cNvSpPr>
          <p:nvPr/>
        </p:nvSpPr>
        <p:spPr bwMode="auto">
          <a:xfrm flipV="1">
            <a:off x="4670297" y="2060848"/>
            <a:ext cx="45719" cy="353720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0" name="Oval 2065"/>
          <p:cNvSpPr>
            <a:spLocks noChangeArrowheads="1"/>
          </p:cNvSpPr>
          <p:nvPr/>
        </p:nvSpPr>
        <p:spPr bwMode="auto">
          <a:xfrm flipH="1">
            <a:off x="2935990" y="4033943"/>
            <a:ext cx="220133" cy="268779"/>
          </a:xfrm>
          <a:prstGeom prst="ellipse">
            <a:avLst/>
          </a:prstGeom>
          <a:solidFill>
            <a:srgbClr val="333399"/>
          </a:solidFill>
          <a:ln w="12700">
            <a:solidFill>
              <a:srgbClr val="3333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l-GR" sz="1800" b="1">
              <a:latin typeface="Arial"/>
              <a:cs typeface="Arial"/>
            </a:endParaRPr>
          </a:p>
        </p:txBody>
      </p:sp>
      <p:sp>
        <p:nvSpPr>
          <p:cNvPr id="41" name="Text Box 2067"/>
          <p:cNvSpPr txBox="1">
            <a:spLocks noChangeArrowheads="1"/>
          </p:cNvSpPr>
          <p:nvPr/>
        </p:nvSpPr>
        <p:spPr bwMode="auto">
          <a:xfrm>
            <a:off x="6876256" y="1459468"/>
            <a:ext cx="1082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b="1" i="1" dirty="0">
                <a:latin typeface="Arial"/>
                <a:cs typeface="Arial"/>
              </a:rPr>
              <a:t>D2</a:t>
            </a:r>
            <a:endParaRPr lang="en-US" sz="1800" b="1" i="1" baseline="-25000" dirty="0">
              <a:latin typeface="Arial"/>
              <a:cs typeface="Arial"/>
            </a:endParaRPr>
          </a:p>
        </p:txBody>
      </p:sp>
      <p:sp>
        <p:nvSpPr>
          <p:cNvPr id="42" name="Text Box 2051"/>
          <p:cNvSpPr txBox="1">
            <a:spLocks noChangeArrowheads="1"/>
          </p:cNvSpPr>
          <p:nvPr/>
        </p:nvSpPr>
        <p:spPr bwMode="auto">
          <a:xfrm>
            <a:off x="7958931" y="1626466"/>
            <a:ext cx="932667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/>
            <a:r>
              <a:rPr lang="el-GR" sz="1600" b="1" dirty="0">
                <a:solidFill>
                  <a:srgbClr val="FF0000"/>
                </a:solidFill>
                <a:latin typeface="Arial"/>
                <a:cs typeface="Arial"/>
              </a:rPr>
              <a:t>Αερ/κες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3" name="Text Box 2051"/>
          <p:cNvSpPr txBox="1">
            <a:spLocks noChangeArrowheads="1"/>
          </p:cNvSpPr>
          <p:nvPr/>
        </p:nvSpPr>
        <p:spPr bwMode="auto">
          <a:xfrm>
            <a:off x="7422803" y="3106415"/>
            <a:ext cx="1249962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/>
            <a:r>
              <a:rPr lang="el-GR" sz="1600" b="1" dirty="0">
                <a:solidFill>
                  <a:srgbClr val="FF0000"/>
                </a:solidFill>
                <a:latin typeface="Arial"/>
                <a:cs typeface="Arial"/>
              </a:rPr>
              <a:t>Θαλάσσιες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7" name="Text Box 2067"/>
          <p:cNvSpPr txBox="1">
            <a:spLocks noChangeArrowheads="1"/>
          </p:cNvSpPr>
          <p:nvPr/>
        </p:nvSpPr>
        <p:spPr bwMode="auto">
          <a:xfrm>
            <a:off x="8047784" y="1305580"/>
            <a:ext cx="1082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b="1" i="1" dirty="0">
                <a:latin typeface="Arial"/>
                <a:cs typeface="Arial"/>
              </a:rPr>
              <a:t>D3</a:t>
            </a:r>
            <a:endParaRPr lang="en-US" sz="1800" b="1" i="1" baseline="-25000" dirty="0">
              <a:latin typeface="Arial"/>
              <a:cs typeface="Arial"/>
            </a:endParaRPr>
          </a:p>
        </p:txBody>
      </p:sp>
      <p:sp>
        <p:nvSpPr>
          <p:cNvPr id="28" name="Text Box 2052"/>
          <p:cNvSpPr txBox="1">
            <a:spLocks noChangeArrowheads="1"/>
          </p:cNvSpPr>
          <p:nvPr/>
        </p:nvSpPr>
        <p:spPr bwMode="auto">
          <a:xfrm>
            <a:off x="2896559" y="5616123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b="1" i="1" dirty="0">
                <a:latin typeface="Arial"/>
                <a:cs typeface="Arial"/>
              </a:rPr>
              <a:t>D1</a:t>
            </a:r>
          </a:p>
        </p:txBody>
      </p:sp>
      <p:sp>
        <p:nvSpPr>
          <p:cNvPr id="182294" name="Oval 2070"/>
          <p:cNvSpPr>
            <a:spLocks noChangeArrowheads="1"/>
          </p:cNvSpPr>
          <p:nvPr/>
        </p:nvSpPr>
        <p:spPr bwMode="auto">
          <a:xfrm flipH="1">
            <a:off x="3469167" y="3444969"/>
            <a:ext cx="339973" cy="26133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l-GR" sz="1800">
              <a:latin typeface="Arial"/>
              <a:cs typeface="Arial"/>
            </a:endParaRPr>
          </a:p>
        </p:txBody>
      </p:sp>
      <p:sp>
        <p:nvSpPr>
          <p:cNvPr id="29" name="Line 2055"/>
          <p:cNvSpPr>
            <a:spLocks noChangeShapeType="1"/>
          </p:cNvSpPr>
          <p:nvPr/>
        </p:nvSpPr>
        <p:spPr bwMode="auto">
          <a:xfrm flipH="1">
            <a:off x="1876717" y="2110791"/>
            <a:ext cx="6488350" cy="164413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0" name="Line 2055"/>
          <p:cNvSpPr>
            <a:spLocks noChangeShapeType="1"/>
          </p:cNvSpPr>
          <p:nvPr/>
        </p:nvSpPr>
        <p:spPr bwMode="auto">
          <a:xfrm flipH="1">
            <a:off x="1876717" y="1909638"/>
            <a:ext cx="408092" cy="3706485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1" name="Text Box 2051"/>
          <p:cNvSpPr txBox="1">
            <a:spLocks noChangeArrowheads="1"/>
          </p:cNvSpPr>
          <p:nvPr/>
        </p:nvSpPr>
        <p:spPr bwMode="auto">
          <a:xfrm>
            <a:off x="6377593" y="1891571"/>
            <a:ext cx="864740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/>
            <a:r>
              <a:rPr lang="el-GR" sz="1600" b="1" dirty="0">
                <a:solidFill>
                  <a:srgbClr val="FF0000"/>
                </a:solidFill>
                <a:latin typeface="Arial"/>
                <a:cs typeface="Arial"/>
              </a:rPr>
              <a:t>Σιδ/κες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2" name="Text Box 2051"/>
          <p:cNvSpPr txBox="1">
            <a:spLocks noChangeArrowheads="1"/>
          </p:cNvSpPr>
          <p:nvPr/>
        </p:nvSpPr>
        <p:spPr bwMode="auto">
          <a:xfrm>
            <a:off x="2284808" y="1402904"/>
            <a:ext cx="1297551" cy="3385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/>
            <a:r>
              <a:rPr lang="el-GR" sz="1600" b="1" dirty="0">
                <a:solidFill>
                  <a:srgbClr val="FF0000"/>
                </a:solidFill>
                <a:latin typeface="Arial"/>
                <a:cs typeface="Arial"/>
              </a:rPr>
              <a:t>Περπάτημα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6" name="Oval 2070"/>
          <p:cNvSpPr>
            <a:spLocks noChangeArrowheads="1"/>
          </p:cNvSpPr>
          <p:nvPr/>
        </p:nvSpPr>
        <p:spPr bwMode="auto">
          <a:xfrm flipH="1">
            <a:off x="4546029" y="3275692"/>
            <a:ext cx="339973" cy="26133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l-GR" sz="1800">
              <a:latin typeface="Arial"/>
              <a:cs typeface="Arial"/>
            </a:endParaRPr>
          </a:p>
        </p:txBody>
      </p:sp>
      <p:sp>
        <p:nvSpPr>
          <p:cNvPr id="44" name="Oval 2070"/>
          <p:cNvSpPr>
            <a:spLocks noChangeArrowheads="1"/>
          </p:cNvSpPr>
          <p:nvPr/>
        </p:nvSpPr>
        <p:spPr bwMode="auto">
          <a:xfrm flipH="1">
            <a:off x="3826637" y="3106415"/>
            <a:ext cx="339973" cy="26133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l-GR" sz="1800">
              <a:latin typeface="Arial"/>
              <a:cs typeface="Arial"/>
            </a:endParaRPr>
          </a:p>
        </p:txBody>
      </p:sp>
      <p:sp>
        <p:nvSpPr>
          <p:cNvPr id="45" name="Oval 2070"/>
          <p:cNvSpPr>
            <a:spLocks noChangeArrowheads="1"/>
          </p:cNvSpPr>
          <p:nvPr/>
        </p:nvSpPr>
        <p:spPr bwMode="auto">
          <a:xfrm flipH="1">
            <a:off x="5849813" y="2637195"/>
            <a:ext cx="339973" cy="26133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l-GR" sz="1800">
              <a:latin typeface="Arial"/>
              <a:cs typeface="Arial"/>
            </a:endParaRPr>
          </a:p>
        </p:txBody>
      </p:sp>
      <p:sp>
        <p:nvSpPr>
          <p:cNvPr id="46" name="Oval 2070"/>
          <p:cNvSpPr>
            <a:spLocks noChangeArrowheads="1"/>
          </p:cNvSpPr>
          <p:nvPr/>
        </p:nvSpPr>
        <p:spPr bwMode="auto">
          <a:xfrm flipH="1">
            <a:off x="2880841" y="4041390"/>
            <a:ext cx="339973" cy="26133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l-GR" sz="1800">
              <a:latin typeface="Arial"/>
              <a:cs typeface="Arial"/>
            </a:endParaRPr>
          </a:p>
        </p:txBody>
      </p:sp>
      <p:sp>
        <p:nvSpPr>
          <p:cNvPr id="47" name="Line 2064"/>
          <p:cNvSpPr>
            <a:spLocks noChangeShapeType="1"/>
          </p:cNvSpPr>
          <p:nvPr/>
        </p:nvSpPr>
        <p:spPr bwMode="auto">
          <a:xfrm flipH="1" flipV="1">
            <a:off x="3690764" y="1965020"/>
            <a:ext cx="0" cy="367240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9" name="Line 2064"/>
          <p:cNvSpPr>
            <a:spLocks noChangeShapeType="1"/>
          </p:cNvSpPr>
          <p:nvPr/>
        </p:nvSpPr>
        <p:spPr bwMode="auto">
          <a:xfrm flipH="1" flipV="1">
            <a:off x="4030648" y="1965020"/>
            <a:ext cx="0" cy="367240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0" name="Line 2064"/>
          <p:cNvSpPr>
            <a:spLocks noChangeShapeType="1"/>
          </p:cNvSpPr>
          <p:nvPr/>
        </p:nvSpPr>
        <p:spPr bwMode="auto">
          <a:xfrm flipH="1" flipV="1">
            <a:off x="6019800" y="1943715"/>
            <a:ext cx="0" cy="367240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1" name="Text Box 2052"/>
          <p:cNvSpPr txBox="1">
            <a:spLocks noChangeArrowheads="1"/>
          </p:cNvSpPr>
          <p:nvPr/>
        </p:nvSpPr>
        <p:spPr bwMode="auto">
          <a:xfrm>
            <a:off x="3902307" y="5660702"/>
            <a:ext cx="5614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i="1" dirty="0">
                <a:latin typeface="Arial"/>
                <a:cs typeface="Arial"/>
              </a:rPr>
              <a:t>D</a:t>
            </a:r>
            <a:r>
              <a:rPr lang="el-GR" sz="1800" b="1" i="1" dirty="0">
                <a:latin typeface="Arial"/>
                <a:cs typeface="Arial"/>
              </a:rPr>
              <a:t>3</a:t>
            </a:r>
            <a:endParaRPr lang="en-US" sz="1800" b="1" i="1" dirty="0">
              <a:latin typeface="Arial"/>
              <a:cs typeface="Arial"/>
            </a:endParaRPr>
          </a:p>
        </p:txBody>
      </p:sp>
      <p:sp>
        <p:nvSpPr>
          <p:cNvPr id="52" name="Text Box 2067"/>
          <p:cNvSpPr txBox="1">
            <a:spLocks noChangeArrowheads="1"/>
          </p:cNvSpPr>
          <p:nvPr/>
        </p:nvSpPr>
        <p:spPr bwMode="auto">
          <a:xfrm>
            <a:off x="7823729" y="2713861"/>
            <a:ext cx="1082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b="1" i="1" dirty="0">
                <a:latin typeface="Arial"/>
                <a:cs typeface="Arial"/>
              </a:rPr>
              <a:t>D</a:t>
            </a:r>
            <a:r>
              <a:rPr lang="el-GR" sz="1800" b="1" i="1" dirty="0">
                <a:latin typeface="Arial"/>
                <a:cs typeface="Arial"/>
              </a:rPr>
              <a:t>4</a:t>
            </a:r>
            <a:endParaRPr lang="en-US" sz="1800" b="1" i="1" baseline="-25000" dirty="0">
              <a:latin typeface="Arial"/>
              <a:cs typeface="Arial"/>
            </a:endParaRPr>
          </a:p>
        </p:txBody>
      </p:sp>
      <p:sp>
        <p:nvSpPr>
          <p:cNvPr id="53" name="Text Box 2067"/>
          <p:cNvSpPr txBox="1">
            <a:spLocks noChangeArrowheads="1"/>
          </p:cNvSpPr>
          <p:nvPr/>
        </p:nvSpPr>
        <p:spPr bwMode="auto">
          <a:xfrm>
            <a:off x="2499684" y="1033572"/>
            <a:ext cx="1082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b="1" i="1" dirty="0">
                <a:latin typeface="Arial"/>
                <a:cs typeface="Arial"/>
              </a:rPr>
              <a:t>D</a:t>
            </a:r>
            <a:r>
              <a:rPr lang="el-GR" b="1" i="1" dirty="0">
                <a:latin typeface="Arial"/>
                <a:cs typeface="Arial"/>
              </a:rPr>
              <a:t>5</a:t>
            </a:r>
            <a:endParaRPr lang="en-US" sz="1800" b="1" i="1" baseline="-25000" dirty="0">
              <a:latin typeface="Arial"/>
              <a:cs typeface="Arial"/>
            </a:endParaRPr>
          </a:p>
        </p:txBody>
      </p:sp>
      <p:sp>
        <p:nvSpPr>
          <p:cNvPr id="54" name="Text Box 2052"/>
          <p:cNvSpPr txBox="1">
            <a:spLocks noChangeArrowheads="1"/>
          </p:cNvSpPr>
          <p:nvPr/>
        </p:nvSpPr>
        <p:spPr bwMode="auto">
          <a:xfrm>
            <a:off x="4463788" y="5637428"/>
            <a:ext cx="5614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i="1" dirty="0">
                <a:latin typeface="Arial"/>
                <a:cs typeface="Arial"/>
              </a:rPr>
              <a:t>D</a:t>
            </a:r>
            <a:r>
              <a:rPr lang="el-GR" b="1" i="1" dirty="0">
                <a:latin typeface="Arial"/>
                <a:cs typeface="Arial"/>
              </a:rPr>
              <a:t>4</a:t>
            </a:r>
            <a:endParaRPr lang="en-US" sz="1800" b="1" i="1" dirty="0">
              <a:latin typeface="Arial"/>
              <a:cs typeface="Arial"/>
            </a:endParaRPr>
          </a:p>
        </p:txBody>
      </p:sp>
      <p:sp>
        <p:nvSpPr>
          <p:cNvPr id="55" name="Text Box 2052"/>
          <p:cNvSpPr txBox="1">
            <a:spLocks noChangeArrowheads="1"/>
          </p:cNvSpPr>
          <p:nvPr/>
        </p:nvSpPr>
        <p:spPr bwMode="auto">
          <a:xfrm>
            <a:off x="5739059" y="5616123"/>
            <a:ext cx="5614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i="1" dirty="0">
                <a:latin typeface="Arial"/>
                <a:cs typeface="Arial"/>
              </a:rPr>
              <a:t>D</a:t>
            </a:r>
            <a:r>
              <a:rPr lang="el-GR" sz="1800" b="1" i="1" dirty="0">
                <a:latin typeface="Arial"/>
                <a:cs typeface="Arial"/>
              </a:rPr>
              <a:t>5</a:t>
            </a:r>
            <a:endParaRPr lang="en-US" sz="1800" b="1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49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062"/>
          </a:xfrm>
        </p:spPr>
        <p:txBody>
          <a:bodyPr>
            <a:normAutofit/>
          </a:bodyPr>
          <a:lstStyle/>
          <a:p>
            <a:r>
              <a:rPr lang="el-GR" sz="3200" b="1" dirty="0"/>
              <a:t>Γενικευμένο κόστος χρήσης ενός μέσου</a:t>
            </a:r>
            <a:endParaRPr lang="en-US" sz="3200" b="1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30200" y="1981200"/>
            <a:ext cx="8051800" cy="4144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/>
              <a:t>G</a:t>
            </a:r>
            <a:r>
              <a:rPr lang="el-GR" sz="2000" dirty="0"/>
              <a:t> </a:t>
            </a:r>
            <a:r>
              <a:rPr lang="en-US" sz="2000" dirty="0"/>
              <a:t>= </a:t>
            </a:r>
            <a:r>
              <a:rPr lang="el-GR" sz="2000" dirty="0"/>
              <a:t>γενικευμένο κόστος μεταφοράς </a:t>
            </a:r>
            <a:r>
              <a:rPr lang="el-GR" sz="2000" b="1" dirty="0">
                <a:solidFill>
                  <a:srgbClr val="000090"/>
                </a:solidFill>
              </a:rPr>
              <a:t>με το μέσο </a:t>
            </a:r>
            <a:r>
              <a:rPr lang="en-US" sz="2000" b="1" dirty="0">
                <a:solidFill>
                  <a:srgbClr val="000090"/>
                </a:solidFill>
              </a:rPr>
              <a:t>K </a:t>
            </a:r>
            <a:r>
              <a:rPr lang="el-GR" sz="2000" b="1" dirty="0">
                <a:solidFill>
                  <a:srgbClr val="000090"/>
                </a:solidFill>
              </a:rPr>
              <a:t>από το σημείο </a:t>
            </a:r>
            <a:r>
              <a:rPr lang="en-US" sz="2000" b="1" dirty="0">
                <a:solidFill>
                  <a:srgbClr val="000090"/>
                </a:solidFill>
              </a:rPr>
              <a:t>i </a:t>
            </a:r>
            <a:r>
              <a:rPr lang="el-GR" sz="2000" b="1" dirty="0">
                <a:solidFill>
                  <a:srgbClr val="000090"/>
                </a:solidFill>
              </a:rPr>
              <a:t>στο </a:t>
            </a:r>
            <a:r>
              <a:rPr lang="en-US" sz="2000" b="1" dirty="0">
                <a:solidFill>
                  <a:srgbClr val="000090"/>
                </a:solidFill>
              </a:rPr>
              <a:t>j</a:t>
            </a:r>
            <a:endParaRPr lang="el-GR" sz="2000" b="1" dirty="0">
              <a:solidFill>
                <a:srgbClr val="00009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l-GR" sz="2000" b="1" dirty="0"/>
              <a:t>Ενσωματώνει όλες τις παραμέτρους:</a:t>
            </a:r>
            <a:endParaRPr lang="en-US" sz="2000" b="1" dirty="0"/>
          </a:p>
          <a:p>
            <a:pPr>
              <a:lnSpc>
                <a:spcPct val="120000"/>
              </a:lnSpc>
            </a:pPr>
            <a:r>
              <a:rPr lang="en-US" sz="2000" b="1" dirty="0"/>
              <a:t>t</a:t>
            </a:r>
            <a:r>
              <a:rPr lang="en-US" sz="2000" dirty="0"/>
              <a:t> = </a:t>
            </a:r>
            <a:r>
              <a:rPr lang="el-GR" sz="2000" dirty="0"/>
              <a:t>χρόνος μετακίνησης με το μέσο </a:t>
            </a:r>
            <a:r>
              <a:rPr lang="en-US" sz="2000" b="1" dirty="0"/>
              <a:t>K</a:t>
            </a:r>
            <a:r>
              <a:rPr lang="en-US" sz="2000" dirty="0"/>
              <a:t> </a:t>
            </a:r>
            <a:r>
              <a:rPr lang="el-GR" sz="2000" dirty="0"/>
              <a:t>από το σημείο </a:t>
            </a:r>
            <a:r>
              <a:rPr lang="en-US" sz="2000" b="1" dirty="0"/>
              <a:t>i</a:t>
            </a:r>
            <a:r>
              <a:rPr lang="en-US" sz="2000" dirty="0"/>
              <a:t> </a:t>
            </a:r>
            <a:r>
              <a:rPr lang="el-GR" sz="2000" dirty="0"/>
              <a:t>στο </a:t>
            </a:r>
            <a:r>
              <a:rPr lang="en-US" sz="2000" b="1" dirty="0"/>
              <a:t>j (</a:t>
            </a:r>
            <a:r>
              <a:rPr lang="el-GR" sz="2000" dirty="0"/>
              <a:t>σε λεπτά/ώρες)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e</a:t>
            </a:r>
            <a:r>
              <a:rPr lang="en-US" sz="2000" dirty="0"/>
              <a:t> = </a:t>
            </a:r>
            <a:r>
              <a:rPr lang="el-GR" sz="2000" dirty="0"/>
              <a:t>υπερβάλλον χρόνος (καθυστέρηση) για την διαδρομή από το από το σημείο </a:t>
            </a:r>
            <a:r>
              <a:rPr lang="en-US" sz="2000" b="1" dirty="0"/>
              <a:t>i</a:t>
            </a:r>
            <a:r>
              <a:rPr lang="en-US" sz="2000" dirty="0"/>
              <a:t> </a:t>
            </a:r>
            <a:r>
              <a:rPr lang="el-GR" sz="2000" dirty="0"/>
              <a:t>στο </a:t>
            </a:r>
            <a:r>
              <a:rPr lang="en-US" sz="2000" b="1" dirty="0"/>
              <a:t>j </a:t>
            </a:r>
            <a:r>
              <a:rPr lang="el-GR" sz="2000" dirty="0"/>
              <a:t>(σε λεπτά/ώρες)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/>
              <a:t>d</a:t>
            </a:r>
            <a:r>
              <a:rPr lang="en-US" sz="2000" dirty="0"/>
              <a:t> = </a:t>
            </a:r>
            <a:r>
              <a:rPr lang="el-GR" sz="2000" dirty="0"/>
              <a:t>απόσταση η οποία αντιστοιχεί σε κόστος σε χρήματα για την διαδρομή (η οποία θεωρητικά είναι </a:t>
            </a:r>
            <a:r>
              <a:rPr lang="el-GR" sz="2000" dirty="0" err="1"/>
              <a:t>αναλογη</a:t>
            </a:r>
            <a:r>
              <a:rPr lang="el-GR" sz="2000" dirty="0"/>
              <a:t> της απόστασης)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/>
              <a:t>P</a:t>
            </a:r>
            <a:r>
              <a:rPr lang="en-US" sz="2000" dirty="0"/>
              <a:t> = </a:t>
            </a:r>
            <a:r>
              <a:rPr lang="el-GR" sz="2000" dirty="0"/>
              <a:t>κόστος τερματικού σταθμού (π.χ. Στάθμευση</a:t>
            </a:r>
            <a:r>
              <a:rPr lang="en-US" sz="2000" dirty="0"/>
              <a:t>, </a:t>
            </a:r>
            <a:r>
              <a:rPr lang="el-GR" sz="2000" dirty="0"/>
              <a:t>παραμονή)</a:t>
            </a:r>
          </a:p>
          <a:p>
            <a:pPr>
              <a:lnSpc>
                <a:spcPct val="120000"/>
              </a:lnSpc>
            </a:pPr>
            <a:r>
              <a:rPr lang="el-GR" sz="2000" b="1" dirty="0"/>
              <a:t>ζ</a:t>
            </a:r>
            <a:r>
              <a:rPr lang="el-GR" sz="2000" dirty="0"/>
              <a:t> = κόστος για την χρήση ενός λιγότερο πολυτελούς μέσου μεταφοράς</a:t>
            </a:r>
          </a:p>
          <a:p>
            <a:pPr>
              <a:lnSpc>
                <a:spcPct val="120000"/>
              </a:lnSpc>
            </a:pPr>
            <a:endParaRPr lang="el-GR" sz="20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403327"/>
              </p:ext>
            </p:extLst>
          </p:nvPr>
        </p:nvGraphicFramePr>
        <p:xfrm>
          <a:off x="1404938" y="901700"/>
          <a:ext cx="636111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r:id="rId3" imgW="1790700" imgH="241300" progId="">
                  <p:embed/>
                </p:oleObj>
              </mc:Choice>
              <mc:Fallback>
                <p:oleObj r:id="rId3" imgW="1790700" imgH="2413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4938" y="901700"/>
                        <a:ext cx="6361112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57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9600" cy="627062"/>
          </a:xfrm>
        </p:spPr>
        <p:txBody>
          <a:bodyPr>
            <a:normAutofit/>
          </a:bodyPr>
          <a:lstStyle/>
          <a:p>
            <a:r>
              <a:rPr lang="el-GR" sz="3200" b="1" dirty="0"/>
              <a:t>Γενικευμένο κόστος χρήσης ενός μέσου</a:t>
            </a:r>
            <a:endParaRPr lang="en-US" sz="3200" b="1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30200" y="952500"/>
            <a:ext cx="8013700" cy="51181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l-GR" sz="2400" b="1" dirty="0"/>
              <a:t>Περιορισμένη αντίληψη κόστους χρηστών (λανθασμένες εντυπώσεις) («αντιλαμβανόμενα» κόστη)</a:t>
            </a:r>
          </a:p>
          <a:p>
            <a:pPr lvl="1">
              <a:lnSpc>
                <a:spcPct val="110000"/>
              </a:lnSpc>
            </a:pPr>
            <a:r>
              <a:rPr lang="el-GR" sz="2000" dirty="0"/>
              <a:t>Μικρό κόστος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0090"/>
                </a:solidFill>
              </a:rPr>
              <a:t>(</a:t>
            </a:r>
            <a:r>
              <a:rPr lang="el-GR" sz="2000" dirty="0">
                <a:solidFill>
                  <a:srgbClr val="000090"/>
                </a:solidFill>
              </a:rPr>
              <a:t>οικονομική συμπεριφορά)</a:t>
            </a:r>
          </a:p>
          <a:p>
            <a:pPr lvl="1">
              <a:lnSpc>
                <a:spcPct val="110000"/>
              </a:lnSpc>
            </a:pPr>
            <a:r>
              <a:rPr lang="el-GR" sz="2000" dirty="0"/>
              <a:t>Ορισμένες παράμετροι θεωρούνται (λανθασμένα) ως σταθερά κόστη (κόστη απόσβεσης αυτοκινήτου) </a:t>
            </a:r>
            <a:r>
              <a:rPr lang="el-GR" sz="2000" dirty="0">
                <a:solidFill>
                  <a:srgbClr val="000090"/>
                </a:solidFill>
              </a:rPr>
              <a:t>(Ασύμμετρη πληροφόρηση)</a:t>
            </a:r>
          </a:p>
          <a:p>
            <a:pPr lvl="1">
              <a:lnSpc>
                <a:spcPct val="110000"/>
              </a:lnSpc>
            </a:pPr>
            <a:r>
              <a:rPr lang="el-GR" sz="2000" dirty="0"/>
              <a:t>Δεν γνωρίζουν τα ακριβή κόστη (αύξηση ταχύτητας= αύξηση κόστους)</a:t>
            </a:r>
            <a:r>
              <a:rPr lang="el-GR" sz="2000" dirty="0">
                <a:solidFill>
                  <a:srgbClr val="000090"/>
                </a:solidFill>
              </a:rPr>
              <a:t> (Ασύμμετρη πληροφόρηση)</a:t>
            </a:r>
            <a:endParaRPr lang="en-US" sz="2000" dirty="0"/>
          </a:p>
          <a:p>
            <a:pPr lvl="1">
              <a:lnSpc>
                <a:spcPct val="110000"/>
              </a:lnSpc>
            </a:pPr>
            <a:r>
              <a:rPr lang="el-GR" sz="2000" dirty="0"/>
              <a:t>Συνήθειες</a:t>
            </a:r>
            <a:r>
              <a:rPr lang="en-US" sz="2000" dirty="0"/>
              <a:t> </a:t>
            </a:r>
            <a:r>
              <a:rPr lang="el-GR" sz="2000" dirty="0">
                <a:solidFill>
                  <a:srgbClr val="000090"/>
                </a:solidFill>
              </a:rPr>
              <a:t>(Ασύμμετρη πληροφόρηση)</a:t>
            </a:r>
          </a:p>
          <a:p>
            <a:pPr lvl="1">
              <a:lnSpc>
                <a:spcPct val="110000"/>
              </a:lnSpc>
            </a:pPr>
            <a:endParaRPr lang="el-GR" sz="2000" dirty="0">
              <a:solidFill>
                <a:srgbClr val="000090"/>
              </a:solidFill>
            </a:endParaRPr>
          </a:p>
          <a:p>
            <a:pPr>
              <a:lnSpc>
                <a:spcPct val="110000"/>
              </a:lnSpc>
            </a:pPr>
            <a:r>
              <a:rPr lang="el-GR" sz="2400" dirty="0">
                <a:solidFill>
                  <a:srgbClr val="000090"/>
                </a:solidFill>
              </a:rPr>
              <a:t>Τα πραγματικά κόστη είναι συνήθως μεγαλύτερα από τα ‘αντιλαμβανόμενα’ κόστη</a:t>
            </a:r>
          </a:p>
          <a:p>
            <a:pPr lvl="1">
              <a:lnSpc>
                <a:spcPct val="110000"/>
              </a:lnSpc>
            </a:pPr>
            <a:r>
              <a:rPr lang="el-GR" sz="2000" dirty="0">
                <a:solidFill>
                  <a:srgbClr val="000090"/>
                </a:solidFill>
              </a:rPr>
              <a:t> Μπορεί να οδηγήσει σε </a:t>
            </a:r>
            <a:r>
              <a:rPr lang="el-GR" sz="2000" dirty="0" err="1">
                <a:solidFill>
                  <a:srgbClr val="000090"/>
                </a:solidFill>
              </a:rPr>
              <a:t>υπερ</a:t>
            </a:r>
            <a:r>
              <a:rPr lang="el-GR" sz="2000" dirty="0">
                <a:solidFill>
                  <a:srgbClr val="000090"/>
                </a:solidFill>
              </a:rPr>
              <a:t>-επένδυση</a:t>
            </a:r>
            <a:endParaRPr lang="el-GR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884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705725" cy="10874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000" b="1" dirty="0"/>
              <a:t>Σχέση </a:t>
            </a:r>
            <a:r>
              <a:rPr lang="en-US" sz="4000" b="1" dirty="0"/>
              <a:t>O</a:t>
            </a:r>
            <a:r>
              <a:rPr lang="el-GR" sz="4000" b="1" dirty="0" err="1"/>
              <a:t>ριακού</a:t>
            </a:r>
            <a:r>
              <a:rPr lang="el-GR" sz="4000" b="1" dirty="0"/>
              <a:t> και Μέσου κόστους</a:t>
            </a:r>
            <a:br>
              <a:rPr lang="en-US" sz="4000" b="1" dirty="0"/>
            </a:br>
            <a:r>
              <a:rPr lang="en-US" sz="3600" dirty="0">
                <a:solidFill>
                  <a:srgbClr val="FF0000"/>
                </a:solidFill>
              </a:rPr>
              <a:t>Marginal Cost (MC) &amp; Average Cost (AC)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7187" name="Rectangle 3"/>
          <p:cNvSpPr>
            <a:spLocks noChangeArrowheads="1"/>
          </p:cNvSpPr>
          <p:nvPr/>
        </p:nvSpPr>
        <p:spPr bwMode="auto">
          <a:xfrm rot="16140000">
            <a:off x="-768093" y="3707596"/>
            <a:ext cx="3030021" cy="4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l-GR" dirty="0"/>
              <a:t>Κόστος Παραγωγής ανά μονάδα προϊόντος</a:t>
            </a:r>
            <a:endParaRPr lang="en-US" dirty="0"/>
          </a:p>
        </p:txBody>
      </p:sp>
      <p:sp>
        <p:nvSpPr>
          <p:cNvPr id="477188" name="Freeform 4"/>
          <p:cNvSpPr>
            <a:spLocks/>
          </p:cNvSpPr>
          <p:nvPr/>
        </p:nvSpPr>
        <p:spPr bwMode="auto">
          <a:xfrm>
            <a:off x="1770063" y="2203450"/>
            <a:ext cx="6108700" cy="3548063"/>
          </a:xfrm>
          <a:custGeom>
            <a:avLst/>
            <a:gdLst>
              <a:gd name="T0" fmla="*/ 0 w 3706"/>
              <a:gd name="T1" fmla="*/ 0 h 2235"/>
              <a:gd name="T2" fmla="*/ 0 w 3706"/>
              <a:gd name="T3" fmla="*/ 2235 h 2235"/>
              <a:gd name="T4" fmla="*/ 3706 w 3706"/>
              <a:gd name="T5" fmla="*/ 2235 h 2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06" h="2235">
                <a:moveTo>
                  <a:pt x="0" y="0"/>
                </a:moveTo>
                <a:lnTo>
                  <a:pt x="0" y="2235"/>
                </a:lnTo>
                <a:lnTo>
                  <a:pt x="3706" y="2235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189" name="Line 5"/>
          <p:cNvSpPr>
            <a:spLocks noChangeShapeType="1"/>
          </p:cNvSpPr>
          <p:nvPr/>
        </p:nvSpPr>
        <p:spPr bwMode="auto">
          <a:xfrm flipV="1">
            <a:off x="2297113" y="5692775"/>
            <a:ext cx="1587" cy="5873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190" name="Line 6"/>
          <p:cNvSpPr>
            <a:spLocks noChangeShapeType="1"/>
          </p:cNvSpPr>
          <p:nvPr/>
        </p:nvSpPr>
        <p:spPr bwMode="auto">
          <a:xfrm flipV="1">
            <a:off x="2825750" y="5692775"/>
            <a:ext cx="1588" cy="5873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191" name="Line 7"/>
          <p:cNvSpPr>
            <a:spLocks noChangeShapeType="1"/>
          </p:cNvSpPr>
          <p:nvPr/>
        </p:nvSpPr>
        <p:spPr bwMode="auto">
          <a:xfrm flipV="1">
            <a:off x="3352800" y="5692775"/>
            <a:ext cx="1588" cy="5873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192" name="Line 8"/>
          <p:cNvSpPr>
            <a:spLocks noChangeShapeType="1"/>
          </p:cNvSpPr>
          <p:nvPr/>
        </p:nvSpPr>
        <p:spPr bwMode="auto">
          <a:xfrm flipV="1">
            <a:off x="3906838" y="5692775"/>
            <a:ext cx="1587" cy="5873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193" name="Line 9"/>
          <p:cNvSpPr>
            <a:spLocks noChangeShapeType="1"/>
          </p:cNvSpPr>
          <p:nvPr/>
        </p:nvSpPr>
        <p:spPr bwMode="auto">
          <a:xfrm flipV="1">
            <a:off x="4408488" y="5692775"/>
            <a:ext cx="1587" cy="5873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194" name="Line 10"/>
          <p:cNvSpPr>
            <a:spLocks noChangeShapeType="1"/>
          </p:cNvSpPr>
          <p:nvPr/>
        </p:nvSpPr>
        <p:spPr bwMode="auto">
          <a:xfrm flipV="1">
            <a:off x="4962525" y="5692775"/>
            <a:ext cx="1588" cy="5873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195" name="Line 11"/>
          <p:cNvSpPr>
            <a:spLocks noChangeShapeType="1"/>
          </p:cNvSpPr>
          <p:nvPr/>
        </p:nvSpPr>
        <p:spPr bwMode="auto">
          <a:xfrm flipV="1">
            <a:off x="5462588" y="5692775"/>
            <a:ext cx="1587" cy="5873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196" name="Line 12"/>
          <p:cNvSpPr>
            <a:spLocks noChangeShapeType="1"/>
          </p:cNvSpPr>
          <p:nvPr/>
        </p:nvSpPr>
        <p:spPr bwMode="auto">
          <a:xfrm flipV="1">
            <a:off x="6016625" y="5692775"/>
            <a:ext cx="1588" cy="5873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197" name="Line 13"/>
          <p:cNvSpPr>
            <a:spLocks noChangeShapeType="1"/>
          </p:cNvSpPr>
          <p:nvPr/>
        </p:nvSpPr>
        <p:spPr bwMode="auto">
          <a:xfrm flipV="1">
            <a:off x="6570663" y="5692775"/>
            <a:ext cx="1587" cy="5873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198" name="Line 14"/>
          <p:cNvSpPr>
            <a:spLocks noChangeShapeType="1"/>
          </p:cNvSpPr>
          <p:nvPr/>
        </p:nvSpPr>
        <p:spPr bwMode="auto">
          <a:xfrm flipV="1">
            <a:off x="7072313" y="5692775"/>
            <a:ext cx="1587" cy="5873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199" name="Line 15"/>
          <p:cNvSpPr>
            <a:spLocks noChangeShapeType="1"/>
          </p:cNvSpPr>
          <p:nvPr/>
        </p:nvSpPr>
        <p:spPr bwMode="auto">
          <a:xfrm>
            <a:off x="1770063" y="3038475"/>
            <a:ext cx="131762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00" name="Line 16"/>
          <p:cNvSpPr>
            <a:spLocks noChangeShapeType="1"/>
          </p:cNvSpPr>
          <p:nvPr/>
        </p:nvSpPr>
        <p:spPr bwMode="auto">
          <a:xfrm>
            <a:off x="1770063" y="3224213"/>
            <a:ext cx="1317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01" name="Line 17"/>
          <p:cNvSpPr>
            <a:spLocks noChangeShapeType="1"/>
          </p:cNvSpPr>
          <p:nvPr/>
        </p:nvSpPr>
        <p:spPr bwMode="auto">
          <a:xfrm>
            <a:off x="1770063" y="3421063"/>
            <a:ext cx="1317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02" name="Line 18"/>
          <p:cNvSpPr>
            <a:spLocks noChangeShapeType="1"/>
          </p:cNvSpPr>
          <p:nvPr/>
        </p:nvSpPr>
        <p:spPr bwMode="auto">
          <a:xfrm>
            <a:off x="1770063" y="3617913"/>
            <a:ext cx="1317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03" name="Line 19"/>
          <p:cNvSpPr>
            <a:spLocks noChangeShapeType="1"/>
          </p:cNvSpPr>
          <p:nvPr/>
        </p:nvSpPr>
        <p:spPr bwMode="auto">
          <a:xfrm>
            <a:off x="1770063" y="3803650"/>
            <a:ext cx="131762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04" name="Line 20"/>
          <p:cNvSpPr>
            <a:spLocks noChangeShapeType="1"/>
          </p:cNvSpPr>
          <p:nvPr/>
        </p:nvSpPr>
        <p:spPr bwMode="auto">
          <a:xfrm>
            <a:off x="1770063" y="4000500"/>
            <a:ext cx="131762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05" name="Line 21"/>
          <p:cNvSpPr>
            <a:spLocks noChangeShapeType="1"/>
          </p:cNvSpPr>
          <p:nvPr/>
        </p:nvSpPr>
        <p:spPr bwMode="auto">
          <a:xfrm>
            <a:off x="1770063" y="4197350"/>
            <a:ext cx="131762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06" name="Line 22"/>
          <p:cNvSpPr>
            <a:spLocks noChangeShapeType="1"/>
          </p:cNvSpPr>
          <p:nvPr/>
        </p:nvSpPr>
        <p:spPr bwMode="auto">
          <a:xfrm>
            <a:off x="1770063" y="4383088"/>
            <a:ext cx="1317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07" name="Line 23"/>
          <p:cNvSpPr>
            <a:spLocks noChangeShapeType="1"/>
          </p:cNvSpPr>
          <p:nvPr/>
        </p:nvSpPr>
        <p:spPr bwMode="auto">
          <a:xfrm>
            <a:off x="1770063" y="4579938"/>
            <a:ext cx="1317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08" name="Line 24"/>
          <p:cNvSpPr>
            <a:spLocks noChangeShapeType="1"/>
          </p:cNvSpPr>
          <p:nvPr/>
        </p:nvSpPr>
        <p:spPr bwMode="auto">
          <a:xfrm>
            <a:off x="1770063" y="4778375"/>
            <a:ext cx="131762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09" name="Line 25"/>
          <p:cNvSpPr>
            <a:spLocks noChangeShapeType="1"/>
          </p:cNvSpPr>
          <p:nvPr/>
        </p:nvSpPr>
        <p:spPr bwMode="auto">
          <a:xfrm>
            <a:off x="1770063" y="4962525"/>
            <a:ext cx="131762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10" name="Line 26"/>
          <p:cNvSpPr>
            <a:spLocks noChangeShapeType="1"/>
          </p:cNvSpPr>
          <p:nvPr/>
        </p:nvSpPr>
        <p:spPr bwMode="auto">
          <a:xfrm>
            <a:off x="1770063" y="5172075"/>
            <a:ext cx="131762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11" name="Line 27"/>
          <p:cNvSpPr>
            <a:spLocks noChangeShapeType="1"/>
          </p:cNvSpPr>
          <p:nvPr/>
        </p:nvSpPr>
        <p:spPr bwMode="auto">
          <a:xfrm>
            <a:off x="1770063" y="5368925"/>
            <a:ext cx="131762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12" name="Line 28"/>
          <p:cNvSpPr>
            <a:spLocks noChangeShapeType="1"/>
          </p:cNvSpPr>
          <p:nvPr/>
        </p:nvSpPr>
        <p:spPr bwMode="auto">
          <a:xfrm>
            <a:off x="1770063" y="5554663"/>
            <a:ext cx="1317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13" name="Line 29"/>
          <p:cNvSpPr>
            <a:spLocks noChangeShapeType="1"/>
          </p:cNvSpPr>
          <p:nvPr/>
        </p:nvSpPr>
        <p:spPr bwMode="auto">
          <a:xfrm>
            <a:off x="1770063" y="2830513"/>
            <a:ext cx="1317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14" name="Line 30"/>
          <p:cNvSpPr>
            <a:spLocks noChangeShapeType="1"/>
          </p:cNvSpPr>
          <p:nvPr/>
        </p:nvSpPr>
        <p:spPr bwMode="auto">
          <a:xfrm>
            <a:off x="1770063" y="2644775"/>
            <a:ext cx="131762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15" name="Line 31"/>
          <p:cNvSpPr>
            <a:spLocks noChangeShapeType="1"/>
          </p:cNvSpPr>
          <p:nvPr/>
        </p:nvSpPr>
        <p:spPr bwMode="auto">
          <a:xfrm>
            <a:off x="1770063" y="2447925"/>
            <a:ext cx="131762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16" name="Line 32"/>
          <p:cNvSpPr>
            <a:spLocks noChangeShapeType="1"/>
          </p:cNvSpPr>
          <p:nvPr/>
        </p:nvSpPr>
        <p:spPr bwMode="auto">
          <a:xfrm>
            <a:off x="1770063" y="2262188"/>
            <a:ext cx="1317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17" name="Rectangle 33"/>
          <p:cNvSpPr>
            <a:spLocks noChangeArrowheads="1"/>
          </p:cNvSpPr>
          <p:nvPr/>
        </p:nvSpPr>
        <p:spPr bwMode="auto">
          <a:xfrm>
            <a:off x="1400929" y="2076450"/>
            <a:ext cx="3119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 dirty="0">
                <a:solidFill>
                  <a:srgbClr val="000000"/>
                </a:solidFill>
              </a:rPr>
              <a:t>90</a:t>
            </a:r>
            <a:endParaRPr lang="en-US" sz="2400" dirty="0"/>
          </a:p>
        </p:txBody>
      </p:sp>
      <p:sp>
        <p:nvSpPr>
          <p:cNvPr id="477218" name="Rectangle 34"/>
          <p:cNvSpPr>
            <a:spLocks noChangeArrowheads="1"/>
          </p:cNvSpPr>
          <p:nvPr/>
        </p:nvSpPr>
        <p:spPr bwMode="auto">
          <a:xfrm>
            <a:off x="1373188" y="2463800"/>
            <a:ext cx="339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>
                <a:solidFill>
                  <a:srgbClr val="000000"/>
                </a:solidFill>
              </a:rPr>
              <a:t>80</a:t>
            </a:r>
            <a:endParaRPr lang="en-US" sz="2400"/>
          </a:p>
        </p:txBody>
      </p:sp>
      <p:sp>
        <p:nvSpPr>
          <p:cNvPr id="477219" name="Rectangle 35"/>
          <p:cNvSpPr>
            <a:spLocks noChangeArrowheads="1"/>
          </p:cNvSpPr>
          <p:nvPr/>
        </p:nvSpPr>
        <p:spPr bwMode="auto">
          <a:xfrm>
            <a:off x="1373188" y="2859088"/>
            <a:ext cx="339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>
                <a:solidFill>
                  <a:srgbClr val="000000"/>
                </a:solidFill>
              </a:rPr>
              <a:t>70</a:t>
            </a:r>
            <a:endParaRPr lang="en-US" sz="2400"/>
          </a:p>
        </p:txBody>
      </p:sp>
      <p:sp>
        <p:nvSpPr>
          <p:cNvPr id="477220" name="Rectangle 36"/>
          <p:cNvSpPr>
            <a:spLocks noChangeArrowheads="1"/>
          </p:cNvSpPr>
          <p:nvPr/>
        </p:nvSpPr>
        <p:spPr bwMode="auto">
          <a:xfrm>
            <a:off x="1373188" y="3241675"/>
            <a:ext cx="339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>
                <a:solidFill>
                  <a:srgbClr val="000000"/>
                </a:solidFill>
              </a:rPr>
              <a:t>60</a:t>
            </a:r>
            <a:endParaRPr lang="en-US" sz="2400"/>
          </a:p>
        </p:txBody>
      </p:sp>
      <p:sp>
        <p:nvSpPr>
          <p:cNvPr id="477221" name="Rectangle 37"/>
          <p:cNvSpPr>
            <a:spLocks noChangeArrowheads="1"/>
          </p:cNvSpPr>
          <p:nvPr/>
        </p:nvSpPr>
        <p:spPr bwMode="auto">
          <a:xfrm>
            <a:off x="1373188" y="3619500"/>
            <a:ext cx="339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>
                <a:solidFill>
                  <a:srgbClr val="000000"/>
                </a:solidFill>
              </a:rPr>
              <a:t>50</a:t>
            </a:r>
            <a:endParaRPr lang="en-US" sz="2400"/>
          </a:p>
        </p:txBody>
      </p:sp>
      <p:sp>
        <p:nvSpPr>
          <p:cNvPr id="477222" name="Rectangle 38"/>
          <p:cNvSpPr>
            <a:spLocks noChangeArrowheads="1"/>
          </p:cNvSpPr>
          <p:nvPr/>
        </p:nvSpPr>
        <p:spPr bwMode="auto">
          <a:xfrm>
            <a:off x="1373188" y="4017963"/>
            <a:ext cx="339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>
                <a:solidFill>
                  <a:srgbClr val="000000"/>
                </a:solidFill>
              </a:rPr>
              <a:t>40</a:t>
            </a:r>
            <a:endParaRPr lang="en-US" sz="2400"/>
          </a:p>
        </p:txBody>
      </p:sp>
      <p:sp>
        <p:nvSpPr>
          <p:cNvPr id="477223" name="Rectangle 39"/>
          <p:cNvSpPr>
            <a:spLocks noChangeArrowheads="1"/>
          </p:cNvSpPr>
          <p:nvPr/>
        </p:nvSpPr>
        <p:spPr bwMode="auto">
          <a:xfrm>
            <a:off x="1373188" y="4392613"/>
            <a:ext cx="339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>
                <a:solidFill>
                  <a:srgbClr val="000000"/>
                </a:solidFill>
              </a:rPr>
              <a:t>30</a:t>
            </a:r>
            <a:endParaRPr lang="en-US" sz="2400"/>
          </a:p>
        </p:txBody>
      </p:sp>
      <p:sp>
        <p:nvSpPr>
          <p:cNvPr id="477224" name="Rectangle 40"/>
          <p:cNvSpPr>
            <a:spLocks noChangeArrowheads="1"/>
          </p:cNvSpPr>
          <p:nvPr/>
        </p:nvSpPr>
        <p:spPr bwMode="auto">
          <a:xfrm>
            <a:off x="1373188" y="4781550"/>
            <a:ext cx="339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>
                <a:solidFill>
                  <a:srgbClr val="000000"/>
                </a:solidFill>
              </a:rPr>
              <a:t>20</a:t>
            </a:r>
            <a:endParaRPr lang="en-US" sz="2400"/>
          </a:p>
        </p:txBody>
      </p:sp>
      <p:sp>
        <p:nvSpPr>
          <p:cNvPr id="477225" name="Rectangle 41"/>
          <p:cNvSpPr>
            <a:spLocks noChangeArrowheads="1"/>
          </p:cNvSpPr>
          <p:nvPr/>
        </p:nvSpPr>
        <p:spPr bwMode="auto">
          <a:xfrm>
            <a:off x="1373188" y="5189538"/>
            <a:ext cx="339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>
                <a:solidFill>
                  <a:srgbClr val="000000"/>
                </a:solidFill>
              </a:rPr>
              <a:t>10</a:t>
            </a:r>
            <a:endParaRPr lang="en-US" sz="2400"/>
          </a:p>
        </p:txBody>
      </p:sp>
      <p:sp>
        <p:nvSpPr>
          <p:cNvPr id="477226" name="Rectangle 42"/>
          <p:cNvSpPr>
            <a:spLocks noChangeArrowheads="1"/>
          </p:cNvSpPr>
          <p:nvPr/>
        </p:nvSpPr>
        <p:spPr bwMode="auto">
          <a:xfrm>
            <a:off x="1543050" y="5584825"/>
            <a:ext cx="169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>
                <a:solidFill>
                  <a:srgbClr val="000000"/>
                </a:solidFill>
              </a:rPr>
              <a:t>0</a:t>
            </a:r>
            <a:endParaRPr lang="en-US" sz="2400"/>
          </a:p>
        </p:txBody>
      </p:sp>
      <p:sp>
        <p:nvSpPr>
          <p:cNvPr id="477227" name="Rectangle 43"/>
          <p:cNvSpPr>
            <a:spLocks noChangeArrowheads="1"/>
          </p:cNvSpPr>
          <p:nvPr/>
        </p:nvSpPr>
        <p:spPr bwMode="auto">
          <a:xfrm>
            <a:off x="7029868" y="5737225"/>
            <a:ext cx="9437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l-GR" dirty="0">
                <a:solidFill>
                  <a:srgbClr val="000000"/>
                </a:solidFill>
              </a:rPr>
              <a:t>Ποσότητα</a:t>
            </a:r>
            <a:endParaRPr lang="en-US" dirty="0"/>
          </a:p>
        </p:txBody>
      </p:sp>
      <p:grpSp>
        <p:nvGrpSpPr>
          <p:cNvPr id="477228" name="Group 44"/>
          <p:cNvGrpSpPr>
            <a:grpSpLocks/>
          </p:cNvGrpSpPr>
          <p:nvPr/>
        </p:nvGrpSpPr>
        <p:grpSpPr bwMode="auto">
          <a:xfrm>
            <a:off x="2871793" y="2203450"/>
            <a:ext cx="1538289" cy="3548063"/>
            <a:chOff x="2294" y="1388"/>
            <a:chExt cx="969" cy="2235"/>
          </a:xfrm>
        </p:grpSpPr>
        <p:sp>
          <p:nvSpPr>
            <p:cNvPr id="477229" name="Freeform 45" descr="50%"/>
            <p:cNvSpPr>
              <a:spLocks/>
            </p:cNvSpPr>
            <p:nvPr/>
          </p:nvSpPr>
          <p:spPr bwMode="auto">
            <a:xfrm>
              <a:off x="3129" y="1388"/>
              <a:ext cx="133" cy="2235"/>
            </a:xfrm>
            <a:custGeom>
              <a:avLst/>
              <a:gdLst>
                <a:gd name="T0" fmla="*/ 0 w 133"/>
                <a:gd name="T1" fmla="*/ 0 h 2235"/>
                <a:gd name="T2" fmla="*/ 0 w 133"/>
                <a:gd name="T3" fmla="*/ 2228 h 2235"/>
                <a:gd name="T4" fmla="*/ 133 w 133"/>
                <a:gd name="T5" fmla="*/ 2235 h 2235"/>
                <a:gd name="T6" fmla="*/ 133 w 133"/>
                <a:gd name="T7" fmla="*/ 0 h 2235"/>
                <a:gd name="T8" fmla="*/ 0 w 133"/>
                <a:gd name="T9" fmla="*/ 0 h 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235">
                  <a:moveTo>
                    <a:pt x="0" y="0"/>
                  </a:moveTo>
                  <a:lnTo>
                    <a:pt x="0" y="2228"/>
                  </a:lnTo>
                  <a:lnTo>
                    <a:pt x="133" y="2235"/>
                  </a:lnTo>
                  <a:lnTo>
                    <a:pt x="133" y="0"/>
                  </a:lnTo>
                  <a:lnTo>
                    <a:pt x="0" y="0"/>
                  </a:lnTo>
                </a:path>
              </a:pathLst>
            </a:custGeom>
            <a:pattFill prst="pct50">
              <a:fgClr>
                <a:srgbClr val="CCCCFF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="" xmlns:a14="http://schemas.microsoft.com/office/drawing/2010/main" w="26988">
                  <a:solidFill>
                    <a:srgbClr val="64C5D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230" name="Line 46"/>
            <p:cNvSpPr>
              <a:spLocks noChangeShapeType="1"/>
            </p:cNvSpPr>
            <p:nvPr/>
          </p:nvSpPr>
          <p:spPr bwMode="auto">
            <a:xfrm flipV="1">
              <a:off x="3262" y="1388"/>
              <a:ext cx="1" cy="22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231" name="Line 47"/>
            <p:cNvSpPr>
              <a:spLocks noChangeShapeType="1"/>
            </p:cNvSpPr>
            <p:nvPr/>
          </p:nvSpPr>
          <p:spPr bwMode="auto">
            <a:xfrm flipV="1">
              <a:off x="3129" y="1388"/>
              <a:ext cx="1" cy="2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7232" name="Group 48"/>
            <p:cNvGrpSpPr>
              <a:grpSpLocks/>
            </p:cNvGrpSpPr>
            <p:nvPr/>
          </p:nvGrpSpPr>
          <p:grpSpPr bwMode="auto">
            <a:xfrm>
              <a:off x="2294" y="2064"/>
              <a:ext cx="874" cy="240"/>
              <a:chOff x="2294" y="2064"/>
              <a:chExt cx="874" cy="240"/>
            </a:xfrm>
          </p:grpSpPr>
          <p:sp>
            <p:nvSpPr>
              <p:cNvPr id="477233" name="Rectangle 49"/>
              <p:cNvSpPr>
                <a:spLocks noChangeArrowheads="1"/>
              </p:cNvSpPr>
              <p:nvPr/>
            </p:nvSpPr>
            <p:spPr bwMode="auto">
              <a:xfrm>
                <a:off x="2294" y="2064"/>
                <a:ext cx="65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l-GR" dirty="0">
                    <a:solidFill>
                      <a:srgbClr val="000000"/>
                    </a:solidFill>
                  </a:rPr>
                  <a:t>Περιοχή </a:t>
                </a:r>
                <a:r>
                  <a:rPr lang="en-US" dirty="0">
                    <a:solidFill>
                      <a:srgbClr val="000000"/>
                    </a:solidFill>
                  </a:rPr>
                  <a:t>B </a:t>
                </a:r>
                <a:endParaRPr lang="en-US" dirty="0"/>
              </a:p>
            </p:txBody>
          </p:sp>
          <p:sp>
            <p:nvSpPr>
              <p:cNvPr id="477234" name="Line 50"/>
              <p:cNvSpPr>
                <a:spLocks noChangeShapeType="1"/>
              </p:cNvSpPr>
              <p:nvPr/>
            </p:nvSpPr>
            <p:spPr bwMode="auto">
              <a:xfrm>
                <a:off x="2928" y="2160"/>
                <a:ext cx="24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77235" name="Group 51"/>
          <p:cNvGrpSpPr>
            <a:grpSpLocks/>
          </p:cNvGrpSpPr>
          <p:nvPr/>
        </p:nvGrpSpPr>
        <p:grpSpPr bwMode="auto">
          <a:xfrm>
            <a:off x="2505077" y="2759075"/>
            <a:ext cx="3419477" cy="276225"/>
            <a:chOff x="2063" y="1536"/>
            <a:chExt cx="2154" cy="174"/>
          </a:xfrm>
        </p:grpSpPr>
        <p:sp>
          <p:nvSpPr>
            <p:cNvPr id="477236" name="Rectangle 52"/>
            <p:cNvSpPr>
              <a:spLocks noChangeArrowheads="1"/>
            </p:cNvSpPr>
            <p:nvPr/>
          </p:nvSpPr>
          <p:spPr bwMode="auto">
            <a:xfrm>
              <a:off x="2063" y="1536"/>
              <a:ext cx="6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l-GR" dirty="0">
                  <a:solidFill>
                    <a:srgbClr val="000000"/>
                  </a:solidFill>
                </a:rPr>
                <a:t>Περιοχή </a:t>
              </a:r>
              <a:r>
                <a:rPr lang="en-US" dirty="0">
                  <a:solidFill>
                    <a:srgbClr val="000000"/>
                  </a:solidFill>
                </a:rPr>
                <a:t>A </a:t>
              </a:r>
              <a:endParaRPr lang="en-US" dirty="0"/>
            </a:p>
          </p:txBody>
        </p:sp>
        <p:sp>
          <p:nvSpPr>
            <p:cNvPr id="477237" name="Rectangle 53"/>
            <p:cNvSpPr>
              <a:spLocks noChangeArrowheads="1"/>
            </p:cNvSpPr>
            <p:nvPr/>
          </p:nvSpPr>
          <p:spPr bwMode="auto">
            <a:xfrm>
              <a:off x="3326" y="1536"/>
              <a:ext cx="8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eaLnBrk="0" hangingPunct="0"/>
              <a:r>
                <a:rPr lang="el-GR" dirty="0">
                  <a:solidFill>
                    <a:srgbClr val="000000"/>
                  </a:solidFill>
                </a:rPr>
                <a:t>Περιοχή Γ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endParaRPr lang="en-US" dirty="0"/>
            </a:p>
          </p:txBody>
        </p:sp>
      </p:grpSp>
      <p:grpSp>
        <p:nvGrpSpPr>
          <p:cNvPr id="477238" name="Group 54"/>
          <p:cNvGrpSpPr>
            <a:grpSpLocks/>
          </p:cNvGrpSpPr>
          <p:nvPr/>
        </p:nvGrpSpPr>
        <p:grpSpPr bwMode="auto">
          <a:xfrm>
            <a:off x="4249743" y="2400300"/>
            <a:ext cx="3473453" cy="2597150"/>
            <a:chOff x="3162" y="1512"/>
            <a:chExt cx="2188" cy="1636"/>
          </a:xfrm>
        </p:grpSpPr>
        <p:sp>
          <p:nvSpPr>
            <p:cNvPr id="477239" name="Rectangle 55"/>
            <p:cNvSpPr>
              <a:spLocks noChangeArrowheads="1"/>
            </p:cNvSpPr>
            <p:nvPr/>
          </p:nvSpPr>
          <p:spPr bwMode="auto">
            <a:xfrm>
              <a:off x="4501" y="1546"/>
              <a:ext cx="29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rgbClr val="000000"/>
                  </a:solidFill>
                </a:rPr>
                <a:t>MC</a:t>
              </a:r>
              <a:endParaRPr lang="en-US" sz="2400" dirty="0"/>
            </a:p>
          </p:txBody>
        </p:sp>
        <p:sp>
          <p:nvSpPr>
            <p:cNvPr id="477240" name="Rectangle 56"/>
            <p:cNvSpPr>
              <a:spLocks noChangeArrowheads="1"/>
            </p:cNvSpPr>
            <p:nvPr/>
          </p:nvSpPr>
          <p:spPr bwMode="auto">
            <a:xfrm>
              <a:off x="4966" y="2256"/>
              <a:ext cx="38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400" i="1" dirty="0" err="1">
                  <a:solidFill>
                    <a:srgbClr val="000000"/>
                  </a:solidFill>
                </a:rPr>
                <a:t>ATC</a:t>
              </a:r>
              <a:endParaRPr lang="en-US" sz="2400" i="1" dirty="0"/>
            </a:p>
          </p:txBody>
        </p:sp>
        <p:grpSp>
          <p:nvGrpSpPr>
            <p:cNvPr id="477241" name="Group 57"/>
            <p:cNvGrpSpPr>
              <a:grpSpLocks/>
            </p:cNvGrpSpPr>
            <p:nvPr/>
          </p:nvGrpSpPr>
          <p:grpSpPr bwMode="auto">
            <a:xfrm>
              <a:off x="3162" y="1512"/>
              <a:ext cx="1778" cy="1636"/>
              <a:chOff x="3162" y="1512"/>
              <a:chExt cx="1778" cy="1636"/>
            </a:xfrm>
          </p:grpSpPr>
          <p:sp>
            <p:nvSpPr>
              <p:cNvPr id="477242" name="Freeform 58"/>
              <p:cNvSpPr>
                <a:spLocks/>
              </p:cNvSpPr>
              <p:nvPr/>
            </p:nvSpPr>
            <p:spPr bwMode="auto">
              <a:xfrm>
                <a:off x="3195" y="1512"/>
                <a:ext cx="1230" cy="1578"/>
              </a:xfrm>
              <a:custGeom>
                <a:avLst/>
                <a:gdLst>
                  <a:gd name="T0" fmla="*/ 17 w 1230"/>
                  <a:gd name="T1" fmla="*/ 1571 h 1578"/>
                  <a:gd name="T2" fmla="*/ 50 w 1230"/>
                  <a:gd name="T3" fmla="*/ 1541 h 1578"/>
                  <a:gd name="T4" fmla="*/ 67 w 1230"/>
                  <a:gd name="T5" fmla="*/ 1519 h 1578"/>
                  <a:gd name="T6" fmla="*/ 117 w 1230"/>
                  <a:gd name="T7" fmla="*/ 1490 h 1578"/>
                  <a:gd name="T8" fmla="*/ 133 w 1230"/>
                  <a:gd name="T9" fmla="*/ 1468 h 1578"/>
                  <a:gd name="T10" fmla="*/ 166 w 1230"/>
                  <a:gd name="T11" fmla="*/ 1439 h 1578"/>
                  <a:gd name="T12" fmla="*/ 200 w 1230"/>
                  <a:gd name="T13" fmla="*/ 1410 h 1578"/>
                  <a:gd name="T14" fmla="*/ 233 w 1230"/>
                  <a:gd name="T15" fmla="*/ 1381 h 1578"/>
                  <a:gd name="T16" fmla="*/ 266 w 1230"/>
                  <a:gd name="T17" fmla="*/ 1352 h 1578"/>
                  <a:gd name="T18" fmla="*/ 299 w 1230"/>
                  <a:gd name="T19" fmla="*/ 1315 h 1578"/>
                  <a:gd name="T20" fmla="*/ 316 w 1230"/>
                  <a:gd name="T21" fmla="*/ 1286 h 1578"/>
                  <a:gd name="T22" fmla="*/ 366 w 1230"/>
                  <a:gd name="T23" fmla="*/ 1249 h 1578"/>
                  <a:gd name="T24" fmla="*/ 399 w 1230"/>
                  <a:gd name="T25" fmla="*/ 1220 h 1578"/>
                  <a:gd name="T26" fmla="*/ 416 w 1230"/>
                  <a:gd name="T27" fmla="*/ 1184 h 1578"/>
                  <a:gd name="T28" fmla="*/ 449 w 1230"/>
                  <a:gd name="T29" fmla="*/ 1147 h 1578"/>
                  <a:gd name="T30" fmla="*/ 499 w 1230"/>
                  <a:gd name="T31" fmla="*/ 1118 h 1578"/>
                  <a:gd name="T32" fmla="*/ 515 w 1230"/>
                  <a:gd name="T33" fmla="*/ 1074 h 1578"/>
                  <a:gd name="T34" fmla="*/ 549 w 1230"/>
                  <a:gd name="T35" fmla="*/ 1045 h 1578"/>
                  <a:gd name="T36" fmla="*/ 565 w 1230"/>
                  <a:gd name="T37" fmla="*/ 1001 h 1578"/>
                  <a:gd name="T38" fmla="*/ 599 w 1230"/>
                  <a:gd name="T39" fmla="*/ 964 h 1578"/>
                  <a:gd name="T40" fmla="*/ 648 w 1230"/>
                  <a:gd name="T41" fmla="*/ 928 h 1578"/>
                  <a:gd name="T42" fmla="*/ 665 w 1230"/>
                  <a:gd name="T43" fmla="*/ 891 h 1578"/>
                  <a:gd name="T44" fmla="*/ 698 w 1230"/>
                  <a:gd name="T45" fmla="*/ 848 h 1578"/>
                  <a:gd name="T46" fmla="*/ 715 w 1230"/>
                  <a:gd name="T47" fmla="*/ 818 h 1578"/>
                  <a:gd name="T48" fmla="*/ 765 w 1230"/>
                  <a:gd name="T49" fmla="*/ 775 h 1578"/>
                  <a:gd name="T50" fmla="*/ 781 w 1230"/>
                  <a:gd name="T51" fmla="*/ 731 h 1578"/>
                  <a:gd name="T52" fmla="*/ 815 w 1230"/>
                  <a:gd name="T53" fmla="*/ 702 h 1578"/>
                  <a:gd name="T54" fmla="*/ 831 w 1230"/>
                  <a:gd name="T55" fmla="*/ 658 h 1578"/>
                  <a:gd name="T56" fmla="*/ 864 w 1230"/>
                  <a:gd name="T57" fmla="*/ 614 h 1578"/>
                  <a:gd name="T58" fmla="*/ 898 w 1230"/>
                  <a:gd name="T59" fmla="*/ 585 h 1578"/>
                  <a:gd name="T60" fmla="*/ 931 w 1230"/>
                  <a:gd name="T61" fmla="*/ 541 h 1578"/>
                  <a:gd name="T62" fmla="*/ 948 w 1230"/>
                  <a:gd name="T63" fmla="*/ 504 h 1578"/>
                  <a:gd name="T64" fmla="*/ 964 w 1230"/>
                  <a:gd name="T65" fmla="*/ 468 h 1578"/>
                  <a:gd name="T66" fmla="*/ 997 w 1230"/>
                  <a:gd name="T67" fmla="*/ 431 h 1578"/>
                  <a:gd name="T68" fmla="*/ 1031 w 1230"/>
                  <a:gd name="T69" fmla="*/ 388 h 1578"/>
                  <a:gd name="T70" fmla="*/ 1047 w 1230"/>
                  <a:gd name="T71" fmla="*/ 358 h 1578"/>
                  <a:gd name="T72" fmla="*/ 1064 w 1230"/>
                  <a:gd name="T73" fmla="*/ 322 h 1578"/>
                  <a:gd name="T74" fmla="*/ 1080 w 1230"/>
                  <a:gd name="T75" fmla="*/ 293 h 1578"/>
                  <a:gd name="T76" fmla="*/ 1097 w 1230"/>
                  <a:gd name="T77" fmla="*/ 256 h 1578"/>
                  <a:gd name="T78" fmla="*/ 1114 w 1230"/>
                  <a:gd name="T79" fmla="*/ 227 h 1578"/>
                  <a:gd name="T80" fmla="*/ 1130 w 1230"/>
                  <a:gd name="T81" fmla="*/ 190 h 1578"/>
                  <a:gd name="T82" fmla="*/ 1164 w 1230"/>
                  <a:gd name="T83" fmla="*/ 154 h 1578"/>
                  <a:gd name="T84" fmla="*/ 1180 w 1230"/>
                  <a:gd name="T85" fmla="*/ 125 h 1578"/>
                  <a:gd name="T86" fmla="*/ 1197 w 1230"/>
                  <a:gd name="T87" fmla="*/ 88 h 1578"/>
                  <a:gd name="T88" fmla="*/ 1213 w 1230"/>
                  <a:gd name="T89" fmla="*/ 66 h 1578"/>
                  <a:gd name="T90" fmla="*/ 1230 w 1230"/>
                  <a:gd name="T91" fmla="*/ 30 h 1578"/>
                  <a:gd name="T92" fmla="*/ 1230 w 1230"/>
                  <a:gd name="T93" fmla="*/ 8 h 1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30" h="1578">
                    <a:moveTo>
                      <a:pt x="0" y="1578"/>
                    </a:moveTo>
                    <a:lnTo>
                      <a:pt x="17" y="1571"/>
                    </a:lnTo>
                    <a:lnTo>
                      <a:pt x="33" y="1556"/>
                    </a:lnTo>
                    <a:lnTo>
                      <a:pt x="50" y="1541"/>
                    </a:lnTo>
                    <a:lnTo>
                      <a:pt x="50" y="1534"/>
                    </a:lnTo>
                    <a:lnTo>
                      <a:pt x="67" y="1519"/>
                    </a:lnTo>
                    <a:lnTo>
                      <a:pt x="100" y="1512"/>
                    </a:lnTo>
                    <a:lnTo>
                      <a:pt x="117" y="1490"/>
                    </a:lnTo>
                    <a:lnTo>
                      <a:pt x="133" y="1483"/>
                    </a:lnTo>
                    <a:lnTo>
                      <a:pt x="133" y="1468"/>
                    </a:lnTo>
                    <a:lnTo>
                      <a:pt x="150" y="1454"/>
                    </a:lnTo>
                    <a:lnTo>
                      <a:pt x="166" y="1439"/>
                    </a:lnTo>
                    <a:lnTo>
                      <a:pt x="183" y="1425"/>
                    </a:lnTo>
                    <a:lnTo>
                      <a:pt x="200" y="1410"/>
                    </a:lnTo>
                    <a:lnTo>
                      <a:pt x="200" y="1395"/>
                    </a:lnTo>
                    <a:lnTo>
                      <a:pt x="233" y="1381"/>
                    </a:lnTo>
                    <a:lnTo>
                      <a:pt x="250" y="1366"/>
                    </a:lnTo>
                    <a:lnTo>
                      <a:pt x="266" y="1352"/>
                    </a:lnTo>
                    <a:lnTo>
                      <a:pt x="283" y="1337"/>
                    </a:lnTo>
                    <a:lnTo>
                      <a:pt x="299" y="1315"/>
                    </a:lnTo>
                    <a:lnTo>
                      <a:pt x="299" y="1300"/>
                    </a:lnTo>
                    <a:lnTo>
                      <a:pt x="316" y="1286"/>
                    </a:lnTo>
                    <a:lnTo>
                      <a:pt x="333" y="1264"/>
                    </a:lnTo>
                    <a:lnTo>
                      <a:pt x="366" y="1249"/>
                    </a:lnTo>
                    <a:lnTo>
                      <a:pt x="382" y="1235"/>
                    </a:lnTo>
                    <a:lnTo>
                      <a:pt x="399" y="1220"/>
                    </a:lnTo>
                    <a:lnTo>
                      <a:pt x="399" y="1198"/>
                    </a:lnTo>
                    <a:lnTo>
                      <a:pt x="416" y="1184"/>
                    </a:lnTo>
                    <a:lnTo>
                      <a:pt x="432" y="1169"/>
                    </a:lnTo>
                    <a:lnTo>
                      <a:pt x="449" y="1147"/>
                    </a:lnTo>
                    <a:lnTo>
                      <a:pt x="466" y="1132"/>
                    </a:lnTo>
                    <a:lnTo>
                      <a:pt x="499" y="1118"/>
                    </a:lnTo>
                    <a:lnTo>
                      <a:pt x="499" y="1089"/>
                    </a:lnTo>
                    <a:lnTo>
                      <a:pt x="515" y="1074"/>
                    </a:lnTo>
                    <a:lnTo>
                      <a:pt x="532" y="1059"/>
                    </a:lnTo>
                    <a:lnTo>
                      <a:pt x="549" y="1045"/>
                    </a:lnTo>
                    <a:lnTo>
                      <a:pt x="565" y="1023"/>
                    </a:lnTo>
                    <a:lnTo>
                      <a:pt x="565" y="1001"/>
                    </a:lnTo>
                    <a:lnTo>
                      <a:pt x="582" y="986"/>
                    </a:lnTo>
                    <a:lnTo>
                      <a:pt x="599" y="964"/>
                    </a:lnTo>
                    <a:lnTo>
                      <a:pt x="632" y="950"/>
                    </a:lnTo>
                    <a:lnTo>
                      <a:pt x="648" y="928"/>
                    </a:lnTo>
                    <a:lnTo>
                      <a:pt x="665" y="906"/>
                    </a:lnTo>
                    <a:lnTo>
                      <a:pt x="665" y="891"/>
                    </a:lnTo>
                    <a:lnTo>
                      <a:pt x="682" y="870"/>
                    </a:lnTo>
                    <a:lnTo>
                      <a:pt x="698" y="848"/>
                    </a:lnTo>
                    <a:lnTo>
                      <a:pt x="715" y="833"/>
                    </a:lnTo>
                    <a:lnTo>
                      <a:pt x="715" y="818"/>
                    </a:lnTo>
                    <a:lnTo>
                      <a:pt x="731" y="789"/>
                    </a:lnTo>
                    <a:lnTo>
                      <a:pt x="765" y="775"/>
                    </a:lnTo>
                    <a:lnTo>
                      <a:pt x="781" y="760"/>
                    </a:lnTo>
                    <a:lnTo>
                      <a:pt x="781" y="731"/>
                    </a:lnTo>
                    <a:lnTo>
                      <a:pt x="798" y="716"/>
                    </a:lnTo>
                    <a:lnTo>
                      <a:pt x="815" y="702"/>
                    </a:lnTo>
                    <a:lnTo>
                      <a:pt x="831" y="672"/>
                    </a:lnTo>
                    <a:lnTo>
                      <a:pt x="831" y="658"/>
                    </a:lnTo>
                    <a:lnTo>
                      <a:pt x="848" y="643"/>
                    </a:lnTo>
                    <a:lnTo>
                      <a:pt x="864" y="614"/>
                    </a:lnTo>
                    <a:lnTo>
                      <a:pt x="898" y="599"/>
                    </a:lnTo>
                    <a:lnTo>
                      <a:pt x="898" y="585"/>
                    </a:lnTo>
                    <a:lnTo>
                      <a:pt x="914" y="563"/>
                    </a:lnTo>
                    <a:lnTo>
                      <a:pt x="931" y="541"/>
                    </a:lnTo>
                    <a:lnTo>
                      <a:pt x="931" y="526"/>
                    </a:lnTo>
                    <a:lnTo>
                      <a:pt x="948" y="504"/>
                    </a:lnTo>
                    <a:lnTo>
                      <a:pt x="964" y="490"/>
                    </a:lnTo>
                    <a:lnTo>
                      <a:pt x="964" y="468"/>
                    </a:lnTo>
                    <a:lnTo>
                      <a:pt x="981" y="446"/>
                    </a:lnTo>
                    <a:lnTo>
                      <a:pt x="997" y="431"/>
                    </a:lnTo>
                    <a:lnTo>
                      <a:pt x="997" y="417"/>
                    </a:lnTo>
                    <a:lnTo>
                      <a:pt x="1031" y="388"/>
                    </a:lnTo>
                    <a:lnTo>
                      <a:pt x="1031" y="373"/>
                    </a:lnTo>
                    <a:lnTo>
                      <a:pt x="1047" y="358"/>
                    </a:lnTo>
                    <a:lnTo>
                      <a:pt x="1064" y="344"/>
                    </a:lnTo>
                    <a:lnTo>
                      <a:pt x="1064" y="322"/>
                    </a:lnTo>
                    <a:lnTo>
                      <a:pt x="1080" y="307"/>
                    </a:lnTo>
                    <a:lnTo>
                      <a:pt x="1080" y="293"/>
                    </a:lnTo>
                    <a:lnTo>
                      <a:pt x="1097" y="271"/>
                    </a:lnTo>
                    <a:lnTo>
                      <a:pt x="1097" y="256"/>
                    </a:lnTo>
                    <a:lnTo>
                      <a:pt x="1114" y="241"/>
                    </a:lnTo>
                    <a:lnTo>
                      <a:pt x="1114" y="227"/>
                    </a:lnTo>
                    <a:lnTo>
                      <a:pt x="1130" y="205"/>
                    </a:lnTo>
                    <a:lnTo>
                      <a:pt x="1130" y="190"/>
                    </a:lnTo>
                    <a:lnTo>
                      <a:pt x="1164" y="176"/>
                    </a:lnTo>
                    <a:lnTo>
                      <a:pt x="1164" y="154"/>
                    </a:lnTo>
                    <a:lnTo>
                      <a:pt x="1180" y="139"/>
                    </a:lnTo>
                    <a:lnTo>
                      <a:pt x="1180" y="125"/>
                    </a:lnTo>
                    <a:lnTo>
                      <a:pt x="1197" y="110"/>
                    </a:lnTo>
                    <a:lnTo>
                      <a:pt x="1197" y="88"/>
                    </a:lnTo>
                    <a:lnTo>
                      <a:pt x="1197" y="81"/>
                    </a:lnTo>
                    <a:lnTo>
                      <a:pt x="1213" y="66"/>
                    </a:lnTo>
                    <a:lnTo>
                      <a:pt x="1213" y="52"/>
                    </a:lnTo>
                    <a:lnTo>
                      <a:pt x="1230" y="30"/>
                    </a:lnTo>
                    <a:lnTo>
                      <a:pt x="1230" y="22"/>
                    </a:lnTo>
                    <a:lnTo>
                      <a:pt x="1230" y="8"/>
                    </a:lnTo>
                    <a:lnTo>
                      <a:pt x="1230" y="0"/>
                    </a:ln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243" name="Freeform 59"/>
              <p:cNvSpPr>
                <a:spLocks/>
              </p:cNvSpPr>
              <p:nvPr/>
            </p:nvSpPr>
            <p:spPr bwMode="auto">
              <a:xfrm>
                <a:off x="3245" y="2484"/>
                <a:ext cx="1695" cy="555"/>
              </a:xfrm>
              <a:custGeom>
                <a:avLst/>
                <a:gdLst>
                  <a:gd name="T0" fmla="*/ 0 w 1695"/>
                  <a:gd name="T1" fmla="*/ 555 h 555"/>
                  <a:gd name="T2" fmla="*/ 50 w 1695"/>
                  <a:gd name="T3" fmla="*/ 555 h 555"/>
                  <a:gd name="T4" fmla="*/ 83 w 1695"/>
                  <a:gd name="T5" fmla="*/ 555 h 555"/>
                  <a:gd name="T6" fmla="*/ 116 w 1695"/>
                  <a:gd name="T7" fmla="*/ 555 h 555"/>
                  <a:gd name="T8" fmla="*/ 150 w 1695"/>
                  <a:gd name="T9" fmla="*/ 555 h 555"/>
                  <a:gd name="T10" fmla="*/ 200 w 1695"/>
                  <a:gd name="T11" fmla="*/ 547 h 555"/>
                  <a:gd name="T12" fmla="*/ 233 w 1695"/>
                  <a:gd name="T13" fmla="*/ 547 h 555"/>
                  <a:gd name="T14" fmla="*/ 266 w 1695"/>
                  <a:gd name="T15" fmla="*/ 547 h 555"/>
                  <a:gd name="T16" fmla="*/ 316 w 1695"/>
                  <a:gd name="T17" fmla="*/ 540 h 555"/>
                  <a:gd name="T18" fmla="*/ 349 w 1695"/>
                  <a:gd name="T19" fmla="*/ 526 h 555"/>
                  <a:gd name="T20" fmla="*/ 382 w 1695"/>
                  <a:gd name="T21" fmla="*/ 526 h 555"/>
                  <a:gd name="T22" fmla="*/ 416 w 1695"/>
                  <a:gd name="T23" fmla="*/ 518 h 555"/>
                  <a:gd name="T24" fmla="*/ 449 w 1695"/>
                  <a:gd name="T25" fmla="*/ 511 h 555"/>
                  <a:gd name="T26" fmla="*/ 482 w 1695"/>
                  <a:gd name="T27" fmla="*/ 504 h 555"/>
                  <a:gd name="T28" fmla="*/ 515 w 1695"/>
                  <a:gd name="T29" fmla="*/ 504 h 555"/>
                  <a:gd name="T30" fmla="*/ 549 w 1695"/>
                  <a:gd name="T31" fmla="*/ 496 h 555"/>
                  <a:gd name="T32" fmla="*/ 598 w 1695"/>
                  <a:gd name="T33" fmla="*/ 489 h 555"/>
                  <a:gd name="T34" fmla="*/ 615 w 1695"/>
                  <a:gd name="T35" fmla="*/ 482 h 555"/>
                  <a:gd name="T36" fmla="*/ 648 w 1695"/>
                  <a:gd name="T37" fmla="*/ 467 h 555"/>
                  <a:gd name="T38" fmla="*/ 681 w 1695"/>
                  <a:gd name="T39" fmla="*/ 460 h 555"/>
                  <a:gd name="T40" fmla="*/ 731 w 1695"/>
                  <a:gd name="T41" fmla="*/ 445 h 555"/>
                  <a:gd name="T42" fmla="*/ 748 w 1695"/>
                  <a:gd name="T43" fmla="*/ 438 h 555"/>
                  <a:gd name="T44" fmla="*/ 781 w 1695"/>
                  <a:gd name="T45" fmla="*/ 431 h 555"/>
                  <a:gd name="T46" fmla="*/ 814 w 1695"/>
                  <a:gd name="T47" fmla="*/ 423 h 555"/>
                  <a:gd name="T48" fmla="*/ 848 w 1695"/>
                  <a:gd name="T49" fmla="*/ 401 h 555"/>
                  <a:gd name="T50" fmla="*/ 881 w 1695"/>
                  <a:gd name="T51" fmla="*/ 394 h 555"/>
                  <a:gd name="T52" fmla="*/ 914 w 1695"/>
                  <a:gd name="T53" fmla="*/ 387 h 555"/>
                  <a:gd name="T54" fmla="*/ 931 w 1695"/>
                  <a:gd name="T55" fmla="*/ 372 h 555"/>
                  <a:gd name="T56" fmla="*/ 981 w 1695"/>
                  <a:gd name="T57" fmla="*/ 365 h 555"/>
                  <a:gd name="T58" fmla="*/ 997 w 1695"/>
                  <a:gd name="T59" fmla="*/ 350 h 555"/>
                  <a:gd name="T60" fmla="*/ 1030 w 1695"/>
                  <a:gd name="T61" fmla="*/ 336 h 555"/>
                  <a:gd name="T62" fmla="*/ 1047 w 1695"/>
                  <a:gd name="T63" fmla="*/ 328 h 555"/>
                  <a:gd name="T64" fmla="*/ 1080 w 1695"/>
                  <a:gd name="T65" fmla="*/ 314 h 555"/>
                  <a:gd name="T66" fmla="*/ 1114 w 1695"/>
                  <a:gd name="T67" fmla="*/ 306 h 555"/>
                  <a:gd name="T68" fmla="*/ 1147 w 1695"/>
                  <a:gd name="T69" fmla="*/ 285 h 555"/>
                  <a:gd name="T70" fmla="*/ 1163 w 1695"/>
                  <a:gd name="T71" fmla="*/ 277 h 555"/>
                  <a:gd name="T72" fmla="*/ 1197 w 1695"/>
                  <a:gd name="T73" fmla="*/ 263 h 555"/>
                  <a:gd name="T74" fmla="*/ 1213 w 1695"/>
                  <a:gd name="T75" fmla="*/ 248 h 555"/>
                  <a:gd name="T76" fmla="*/ 1263 w 1695"/>
                  <a:gd name="T77" fmla="*/ 233 h 555"/>
                  <a:gd name="T78" fmla="*/ 1280 w 1695"/>
                  <a:gd name="T79" fmla="*/ 219 h 555"/>
                  <a:gd name="T80" fmla="*/ 1313 w 1695"/>
                  <a:gd name="T81" fmla="*/ 212 h 555"/>
                  <a:gd name="T82" fmla="*/ 1330 w 1695"/>
                  <a:gd name="T83" fmla="*/ 197 h 555"/>
                  <a:gd name="T84" fmla="*/ 1346 w 1695"/>
                  <a:gd name="T85" fmla="*/ 190 h 555"/>
                  <a:gd name="T86" fmla="*/ 1396 w 1695"/>
                  <a:gd name="T87" fmla="*/ 168 h 555"/>
                  <a:gd name="T88" fmla="*/ 1413 w 1695"/>
                  <a:gd name="T89" fmla="*/ 153 h 555"/>
                  <a:gd name="T90" fmla="*/ 1429 w 1695"/>
                  <a:gd name="T91" fmla="*/ 146 h 555"/>
                  <a:gd name="T92" fmla="*/ 1463 w 1695"/>
                  <a:gd name="T93" fmla="*/ 131 h 555"/>
                  <a:gd name="T94" fmla="*/ 1479 w 1695"/>
                  <a:gd name="T95" fmla="*/ 117 h 555"/>
                  <a:gd name="T96" fmla="*/ 1512 w 1695"/>
                  <a:gd name="T97" fmla="*/ 102 h 555"/>
                  <a:gd name="T98" fmla="*/ 1529 w 1695"/>
                  <a:gd name="T99" fmla="*/ 95 h 555"/>
                  <a:gd name="T100" fmla="*/ 1562 w 1695"/>
                  <a:gd name="T101" fmla="*/ 80 h 555"/>
                  <a:gd name="T102" fmla="*/ 1579 w 1695"/>
                  <a:gd name="T103" fmla="*/ 73 h 555"/>
                  <a:gd name="T104" fmla="*/ 1595 w 1695"/>
                  <a:gd name="T105" fmla="*/ 51 h 555"/>
                  <a:gd name="T106" fmla="*/ 1612 w 1695"/>
                  <a:gd name="T107" fmla="*/ 44 h 555"/>
                  <a:gd name="T108" fmla="*/ 1645 w 1695"/>
                  <a:gd name="T109" fmla="*/ 29 h 555"/>
                  <a:gd name="T110" fmla="*/ 1679 w 1695"/>
                  <a:gd name="T111" fmla="*/ 22 h 555"/>
                  <a:gd name="T112" fmla="*/ 1695 w 1695"/>
                  <a:gd name="T1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95" h="555">
                    <a:moveTo>
                      <a:pt x="0" y="555"/>
                    </a:moveTo>
                    <a:lnTo>
                      <a:pt x="50" y="555"/>
                    </a:lnTo>
                    <a:lnTo>
                      <a:pt x="83" y="555"/>
                    </a:lnTo>
                    <a:lnTo>
                      <a:pt x="116" y="555"/>
                    </a:lnTo>
                    <a:lnTo>
                      <a:pt x="150" y="555"/>
                    </a:lnTo>
                    <a:lnTo>
                      <a:pt x="200" y="547"/>
                    </a:lnTo>
                    <a:lnTo>
                      <a:pt x="233" y="547"/>
                    </a:lnTo>
                    <a:lnTo>
                      <a:pt x="266" y="547"/>
                    </a:lnTo>
                    <a:lnTo>
                      <a:pt x="316" y="540"/>
                    </a:lnTo>
                    <a:lnTo>
                      <a:pt x="349" y="526"/>
                    </a:lnTo>
                    <a:lnTo>
                      <a:pt x="382" y="526"/>
                    </a:lnTo>
                    <a:lnTo>
                      <a:pt x="416" y="518"/>
                    </a:lnTo>
                    <a:lnTo>
                      <a:pt x="449" y="511"/>
                    </a:lnTo>
                    <a:lnTo>
                      <a:pt x="482" y="504"/>
                    </a:lnTo>
                    <a:lnTo>
                      <a:pt x="515" y="504"/>
                    </a:lnTo>
                    <a:lnTo>
                      <a:pt x="549" y="496"/>
                    </a:lnTo>
                    <a:lnTo>
                      <a:pt x="598" y="489"/>
                    </a:lnTo>
                    <a:lnTo>
                      <a:pt x="615" y="482"/>
                    </a:lnTo>
                    <a:lnTo>
                      <a:pt x="648" y="467"/>
                    </a:lnTo>
                    <a:lnTo>
                      <a:pt x="681" y="460"/>
                    </a:lnTo>
                    <a:lnTo>
                      <a:pt x="731" y="445"/>
                    </a:lnTo>
                    <a:lnTo>
                      <a:pt x="748" y="438"/>
                    </a:lnTo>
                    <a:lnTo>
                      <a:pt x="781" y="431"/>
                    </a:lnTo>
                    <a:lnTo>
                      <a:pt x="814" y="423"/>
                    </a:lnTo>
                    <a:lnTo>
                      <a:pt x="848" y="401"/>
                    </a:lnTo>
                    <a:lnTo>
                      <a:pt x="881" y="394"/>
                    </a:lnTo>
                    <a:lnTo>
                      <a:pt x="914" y="387"/>
                    </a:lnTo>
                    <a:lnTo>
                      <a:pt x="931" y="372"/>
                    </a:lnTo>
                    <a:lnTo>
                      <a:pt x="981" y="365"/>
                    </a:lnTo>
                    <a:lnTo>
                      <a:pt x="997" y="350"/>
                    </a:lnTo>
                    <a:lnTo>
                      <a:pt x="1030" y="336"/>
                    </a:lnTo>
                    <a:lnTo>
                      <a:pt x="1047" y="328"/>
                    </a:lnTo>
                    <a:lnTo>
                      <a:pt x="1080" y="314"/>
                    </a:lnTo>
                    <a:lnTo>
                      <a:pt x="1114" y="306"/>
                    </a:lnTo>
                    <a:lnTo>
                      <a:pt x="1147" y="285"/>
                    </a:lnTo>
                    <a:lnTo>
                      <a:pt x="1163" y="277"/>
                    </a:lnTo>
                    <a:lnTo>
                      <a:pt x="1197" y="263"/>
                    </a:lnTo>
                    <a:lnTo>
                      <a:pt x="1213" y="248"/>
                    </a:lnTo>
                    <a:lnTo>
                      <a:pt x="1263" y="233"/>
                    </a:lnTo>
                    <a:lnTo>
                      <a:pt x="1280" y="219"/>
                    </a:lnTo>
                    <a:lnTo>
                      <a:pt x="1313" y="212"/>
                    </a:lnTo>
                    <a:lnTo>
                      <a:pt x="1330" y="197"/>
                    </a:lnTo>
                    <a:lnTo>
                      <a:pt x="1346" y="190"/>
                    </a:lnTo>
                    <a:lnTo>
                      <a:pt x="1396" y="168"/>
                    </a:lnTo>
                    <a:lnTo>
                      <a:pt x="1413" y="153"/>
                    </a:lnTo>
                    <a:lnTo>
                      <a:pt x="1429" y="146"/>
                    </a:lnTo>
                    <a:lnTo>
                      <a:pt x="1463" y="131"/>
                    </a:lnTo>
                    <a:lnTo>
                      <a:pt x="1479" y="117"/>
                    </a:lnTo>
                    <a:lnTo>
                      <a:pt x="1512" y="102"/>
                    </a:lnTo>
                    <a:lnTo>
                      <a:pt x="1529" y="95"/>
                    </a:lnTo>
                    <a:lnTo>
                      <a:pt x="1562" y="80"/>
                    </a:lnTo>
                    <a:lnTo>
                      <a:pt x="1579" y="73"/>
                    </a:lnTo>
                    <a:lnTo>
                      <a:pt x="1595" y="51"/>
                    </a:lnTo>
                    <a:lnTo>
                      <a:pt x="1612" y="44"/>
                    </a:lnTo>
                    <a:lnTo>
                      <a:pt x="1645" y="29"/>
                    </a:lnTo>
                    <a:lnTo>
                      <a:pt x="1679" y="22"/>
                    </a:lnTo>
                    <a:lnTo>
                      <a:pt x="1695" y="0"/>
                    </a:lnTo>
                  </a:path>
                </a:pathLst>
              </a:custGeom>
              <a:noFill/>
              <a:ln w="38100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244" name="Freeform 60"/>
              <p:cNvSpPr>
                <a:spLocks/>
              </p:cNvSpPr>
              <p:nvPr/>
            </p:nvSpPr>
            <p:spPr bwMode="auto">
              <a:xfrm>
                <a:off x="3162" y="2586"/>
                <a:ext cx="1728" cy="562"/>
              </a:xfrm>
              <a:custGeom>
                <a:avLst/>
                <a:gdLst>
                  <a:gd name="T0" fmla="*/ 0 w 1728"/>
                  <a:gd name="T1" fmla="*/ 562 h 562"/>
                  <a:gd name="T2" fmla="*/ 33 w 1728"/>
                  <a:gd name="T3" fmla="*/ 562 h 562"/>
                  <a:gd name="T4" fmla="*/ 66 w 1728"/>
                  <a:gd name="T5" fmla="*/ 562 h 562"/>
                  <a:gd name="T6" fmla="*/ 100 w 1728"/>
                  <a:gd name="T7" fmla="*/ 562 h 562"/>
                  <a:gd name="T8" fmla="*/ 150 w 1728"/>
                  <a:gd name="T9" fmla="*/ 562 h 562"/>
                  <a:gd name="T10" fmla="*/ 183 w 1728"/>
                  <a:gd name="T11" fmla="*/ 555 h 562"/>
                  <a:gd name="T12" fmla="*/ 216 w 1728"/>
                  <a:gd name="T13" fmla="*/ 555 h 562"/>
                  <a:gd name="T14" fmla="*/ 266 w 1728"/>
                  <a:gd name="T15" fmla="*/ 540 h 562"/>
                  <a:gd name="T16" fmla="*/ 299 w 1728"/>
                  <a:gd name="T17" fmla="*/ 540 h 562"/>
                  <a:gd name="T18" fmla="*/ 332 w 1728"/>
                  <a:gd name="T19" fmla="*/ 533 h 562"/>
                  <a:gd name="T20" fmla="*/ 349 w 1728"/>
                  <a:gd name="T21" fmla="*/ 533 h 562"/>
                  <a:gd name="T22" fmla="*/ 399 w 1728"/>
                  <a:gd name="T23" fmla="*/ 526 h 562"/>
                  <a:gd name="T24" fmla="*/ 432 w 1728"/>
                  <a:gd name="T25" fmla="*/ 519 h 562"/>
                  <a:gd name="T26" fmla="*/ 465 w 1728"/>
                  <a:gd name="T27" fmla="*/ 511 h 562"/>
                  <a:gd name="T28" fmla="*/ 499 w 1728"/>
                  <a:gd name="T29" fmla="*/ 511 h 562"/>
                  <a:gd name="T30" fmla="*/ 548 w 1728"/>
                  <a:gd name="T31" fmla="*/ 504 h 562"/>
                  <a:gd name="T32" fmla="*/ 565 w 1728"/>
                  <a:gd name="T33" fmla="*/ 497 h 562"/>
                  <a:gd name="T34" fmla="*/ 598 w 1728"/>
                  <a:gd name="T35" fmla="*/ 482 h 562"/>
                  <a:gd name="T36" fmla="*/ 632 w 1728"/>
                  <a:gd name="T37" fmla="*/ 475 h 562"/>
                  <a:gd name="T38" fmla="*/ 681 w 1728"/>
                  <a:gd name="T39" fmla="*/ 467 h 562"/>
                  <a:gd name="T40" fmla="*/ 698 w 1728"/>
                  <a:gd name="T41" fmla="*/ 453 h 562"/>
                  <a:gd name="T42" fmla="*/ 731 w 1728"/>
                  <a:gd name="T43" fmla="*/ 445 h 562"/>
                  <a:gd name="T44" fmla="*/ 764 w 1728"/>
                  <a:gd name="T45" fmla="*/ 438 h 562"/>
                  <a:gd name="T46" fmla="*/ 814 w 1728"/>
                  <a:gd name="T47" fmla="*/ 424 h 562"/>
                  <a:gd name="T48" fmla="*/ 831 w 1728"/>
                  <a:gd name="T49" fmla="*/ 409 h 562"/>
                  <a:gd name="T50" fmla="*/ 864 w 1728"/>
                  <a:gd name="T51" fmla="*/ 402 h 562"/>
                  <a:gd name="T52" fmla="*/ 897 w 1728"/>
                  <a:gd name="T53" fmla="*/ 394 h 562"/>
                  <a:gd name="T54" fmla="*/ 931 w 1728"/>
                  <a:gd name="T55" fmla="*/ 380 h 562"/>
                  <a:gd name="T56" fmla="*/ 964 w 1728"/>
                  <a:gd name="T57" fmla="*/ 365 h 562"/>
                  <a:gd name="T58" fmla="*/ 997 w 1728"/>
                  <a:gd name="T59" fmla="*/ 358 h 562"/>
                  <a:gd name="T60" fmla="*/ 1014 w 1728"/>
                  <a:gd name="T61" fmla="*/ 343 h 562"/>
                  <a:gd name="T62" fmla="*/ 1064 w 1728"/>
                  <a:gd name="T63" fmla="*/ 336 h 562"/>
                  <a:gd name="T64" fmla="*/ 1080 w 1728"/>
                  <a:gd name="T65" fmla="*/ 321 h 562"/>
                  <a:gd name="T66" fmla="*/ 1113 w 1728"/>
                  <a:gd name="T67" fmla="*/ 307 h 562"/>
                  <a:gd name="T68" fmla="*/ 1130 w 1728"/>
                  <a:gd name="T69" fmla="*/ 292 h 562"/>
                  <a:gd name="T70" fmla="*/ 1163 w 1728"/>
                  <a:gd name="T71" fmla="*/ 285 h 562"/>
                  <a:gd name="T72" fmla="*/ 1197 w 1728"/>
                  <a:gd name="T73" fmla="*/ 270 h 562"/>
                  <a:gd name="T74" fmla="*/ 1230 w 1728"/>
                  <a:gd name="T75" fmla="*/ 248 h 562"/>
                  <a:gd name="T76" fmla="*/ 1246 w 1728"/>
                  <a:gd name="T77" fmla="*/ 241 h 562"/>
                  <a:gd name="T78" fmla="*/ 1280 w 1728"/>
                  <a:gd name="T79" fmla="*/ 226 h 562"/>
                  <a:gd name="T80" fmla="*/ 1296 w 1728"/>
                  <a:gd name="T81" fmla="*/ 219 h 562"/>
                  <a:gd name="T82" fmla="*/ 1346 w 1728"/>
                  <a:gd name="T83" fmla="*/ 204 h 562"/>
                  <a:gd name="T84" fmla="*/ 1363 w 1728"/>
                  <a:gd name="T85" fmla="*/ 183 h 562"/>
                  <a:gd name="T86" fmla="*/ 1379 w 1728"/>
                  <a:gd name="T87" fmla="*/ 175 h 562"/>
                  <a:gd name="T88" fmla="*/ 1413 w 1728"/>
                  <a:gd name="T89" fmla="*/ 161 h 562"/>
                  <a:gd name="T90" fmla="*/ 1429 w 1728"/>
                  <a:gd name="T91" fmla="*/ 153 h 562"/>
                  <a:gd name="T92" fmla="*/ 1462 w 1728"/>
                  <a:gd name="T93" fmla="*/ 131 h 562"/>
                  <a:gd name="T94" fmla="*/ 1496 w 1728"/>
                  <a:gd name="T95" fmla="*/ 124 h 562"/>
                  <a:gd name="T96" fmla="*/ 1512 w 1728"/>
                  <a:gd name="T97" fmla="*/ 110 h 562"/>
                  <a:gd name="T98" fmla="*/ 1529 w 1728"/>
                  <a:gd name="T99" fmla="*/ 95 h 562"/>
                  <a:gd name="T100" fmla="*/ 1562 w 1728"/>
                  <a:gd name="T101" fmla="*/ 88 h 562"/>
                  <a:gd name="T102" fmla="*/ 1595 w 1728"/>
                  <a:gd name="T103" fmla="*/ 66 h 562"/>
                  <a:gd name="T104" fmla="*/ 1612 w 1728"/>
                  <a:gd name="T105" fmla="*/ 58 h 562"/>
                  <a:gd name="T106" fmla="*/ 1629 w 1728"/>
                  <a:gd name="T107" fmla="*/ 44 h 562"/>
                  <a:gd name="T108" fmla="*/ 1645 w 1728"/>
                  <a:gd name="T109" fmla="*/ 37 h 562"/>
                  <a:gd name="T110" fmla="*/ 1678 w 1728"/>
                  <a:gd name="T111" fmla="*/ 29 h 562"/>
                  <a:gd name="T112" fmla="*/ 1695 w 1728"/>
                  <a:gd name="T113" fmla="*/ 7 h 562"/>
                  <a:gd name="T114" fmla="*/ 1728 w 1728"/>
                  <a:gd name="T115" fmla="*/ 0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28" h="562">
                    <a:moveTo>
                      <a:pt x="0" y="562"/>
                    </a:moveTo>
                    <a:lnTo>
                      <a:pt x="33" y="562"/>
                    </a:lnTo>
                    <a:lnTo>
                      <a:pt x="66" y="562"/>
                    </a:lnTo>
                    <a:lnTo>
                      <a:pt x="100" y="562"/>
                    </a:lnTo>
                    <a:lnTo>
                      <a:pt x="150" y="562"/>
                    </a:lnTo>
                    <a:lnTo>
                      <a:pt x="183" y="555"/>
                    </a:lnTo>
                    <a:lnTo>
                      <a:pt x="216" y="555"/>
                    </a:lnTo>
                    <a:lnTo>
                      <a:pt x="266" y="540"/>
                    </a:lnTo>
                    <a:lnTo>
                      <a:pt x="299" y="540"/>
                    </a:lnTo>
                    <a:lnTo>
                      <a:pt x="332" y="533"/>
                    </a:lnTo>
                    <a:lnTo>
                      <a:pt x="349" y="533"/>
                    </a:lnTo>
                    <a:lnTo>
                      <a:pt x="399" y="526"/>
                    </a:lnTo>
                    <a:lnTo>
                      <a:pt x="432" y="519"/>
                    </a:lnTo>
                    <a:lnTo>
                      <a:pt x="465" y="511"/>
                    </a:lnTo>
                    <a:lnTo>
                      <a:pt x="499" y="511"/>
                    </a:lnTo>
                    <a:lnTo>
                      <a:pt x="548" y="504"/>
                    </a:lnTo>
                    <a:lnTo>
                      <a:pt x="565" y="497"/>
                    </a:lnTo>
                    <a:lnTo>
                      <a:pt x="598" y="482"/>
                    </a:lnTo>
                    <a:lnTo>
                      <a:pt x="632" y="475"/>
                    </a:lnTo>
                    <a:lnTo>
                      <a:pt x="681" y="467"/>
                    </a:lnTo>
                    <a:lnTo>
                      <a:pt x="698" y="453"/>
                    </a:lnTo>
                    <a:lnTo>
                      <a:pt x="731" y="445"/>
                    </a:lnTo>
                    <a:lnTo>
                      <a:pt x="764" y="438"/>
                    </a:lnTo>
                    <a:lnTo>
                      <a:pt x="814" y="424"/>
                    </a:lnTo>
                    <a:lnTo>
                      <a:pt x="831" y="409"/>
                    </a:lnTo>
                    <a:lnTo>
                      <a:pt x="864" y="402"/>
                    </a:lnTo>
                    <a:lnTo>
                      <a:pt x="897" y="394"/>
                    </a:lnTo>
                    <a:lnTo>
                      <a:pt x="931" y="380"/>
                    </a:lnTo>
                    <a:lnTo>
                      <a:pt x="964" y="365"/>
                    </a:lnTo>
                    <a:lnTo>
                      <a:pt x="997" y="358"/>
                    </a:lnTo>
                    <a:lnTo>
                      <a:pt x="1014" y="343"/>
                    </a:lnTo>
                    <a:lnTo>
                      <a:pt x="1064" y="336"/>
                    </a:lnTo>
                    <a:lnTo>
                      <a:pt x="1080" y="321"/>
                    </a:lnTo>
                    <a:lnTo>
                      <a:pt x="1113" y="307"/>
                    </a:lnTo>
                    <a:lnTo>
                      <a:pt x="1130" y="292"/>
                    </a:lnTo>
                    <a:lnTo>
                      <a:pt x="1163" y="285"/>
                    </a:lnTo>
                    <a:lnTo>
                      <a:pt x="1197" y="270"/>
                    </a:lnTo>
                    <a:lnTo>
                      <a:pt x="1230" y="248"/>
                    </a:lnTo>
                    <a:lnTo>
                      <a:pt x="1246" y="241"/>
                    </a:lnTo>
                    <a:lnTo>
                      <a:pt x="1280" y="226"/>
                    </a:lnTo>
                    <a:lnTo>
                      <a:pt x="1296" y="219"/>
                    </a:lnTo>
                    <a:lnTo>
                      <a:pt x="1346" y="204"/>
                    </a:lnTo>
                    <a:lnTo>
                      <a:pt x="1363" y="183"/>
                    </a:lnTo>
                    <a:lnTo>
                      <a:pt x="1379" y="175"/>
                    </a:lnTo>
                    <a:lnTo>
                      <a:pt x="1413" y="161"/>
                    </a:lnTo>
                    <a:lnTo>
                      <a:pt x="1429" y="153"/>
                    </a:lnTo>
                    <a:lnTo>
                      <a:pt x="1462" y="131"/>
                    </a:lnTo>
                    <a:lnTo>
                      <a:pt x="1496" y="124"/>
                    </a:lnTo>
                    <a:lnTo>
                      <a:pt x="1512" y="110"/>
                    </a:lnTo>
                    <a:lnTo>
                      <a:pt x="1529" y="95"/>
                    </a:lnTo>
                    <a:lnTo>
                      <a:pt x="1562" y="88"/>
                    </a:lnTo>
                    <a:lnTo>
                      <a:pt x="1595" y="66"/>
                    </a:lnTo>
                    <a:lnTo>
                      <a:pt x="1612" y="58"/>
                    </a:lnTo>
                    <a:lnTo>
                      <a:pt x="1629" y="44"/>
                    </a:lnTo>
                    <a:lnTo>
                      <a:pt x="1645" y="37"/>
                    </a:lnTo>
                    <a:lnTo>
                      <a:pt x="1678" y="29"/>
                    </a:lnTo>
                    <a:lnTo>
                      <a:pt x="1695" y="7"/>
                    </a:lnTo>
                    <a:lnTo>
                      <a:pt x="1728" y="0"/>
                    </a:lnTo>
                  </a:path>
                </a:pathLst>
              </a:custGeom>
              <a:noFill/>
              <a:ln w="38100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7245" name="Rectangle 61"/>
            <p:cNvSpPr>
              <a:spLocks noChangeArrowheads="1"/>
            </p:cNvSpPr>
            <p:nvPr/>
          </p:nvSpPr>
          <p:spPr bwMode="auto">
            <a:xfrm>
              <a:off x="4881" y="2496"/>
              <a:ext cx="3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i="1" dirty="0" err="1">
                  <a:solidFill>
                    <a:srgbClr val="000000"/>
                  </a:solidFill>
                </a:rPr>
                <a:t>AVC</a:t>
              </a:r>
              <a:endParaRPr lang="en-US" sz="2400" i="1" dirty="0"/>
            </a:p>
          </p:txBody>
        </p:sp>
      </p:grpSp>
      <p:sp>
        <p:nvSpPr>
          <p:cNvPr id="477246" name="Rectangle 62"/>
          <p:cNvSpPr>
            <a:spLocks noChangeArrowheads="1"/>
          </p:cNvSpPr>
          <p:nvPr/>
        </p:nvSpPr>
        <p:spPr bwMode="auto">
          <a:xfrm>
            <a:off x="2209800" y="5737225"/>
            <a:ext cx="169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</a:rPr>
              <a:t>1</a:t>
            </a:r>
            <a:endParaRPr lang="en-US" sz="2400"/>
          </a:p>
        </p:txBody>
      </p:sp>
      <p:sp>
        <p:nvSpPr>
          <p:cNvPr id="477247" name="Rectangle 63"/>
          <p:cNvSpPr>
            <a:spLocks noChangeArrowheads="1"/>
          </p:cNvSpPr>
          <p:nvPr/>
        </p:nvSpPr>
        <p:spPr bwMode="auto">
          <a:xfrm>
            <a:off x="2740025" y="5737225"/>
            <a:ext cx="169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</a:rPr>
              <a:t>2</a:t>
            </a:r>
            <a:endParaRPr lang="en-US" sz="2400"/>
          </a:p>
        </p:txBody>
      </p:sp>
      <p:sp>
        <p:nvSpPr>
          <p:cNvPr id="477248" name="Rectangle 64"/>
          <p:cNvSpPr>
            <a:spLocks noChangeArrowheads="1"/>
          </p:cNvSpPr>
          <p:nvPr/>
        </p:nvSpPr>
        <p:spPr bwMode="auto">
          <a:xfrm>
            <a:off x="3270250" y="5737225"/>
            <a:ext cx="169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</a:rPr>
              <a:t>3</a:t>
            </a:r>
            <a:endParaRPr lang="en-US" sz="2400"/>
          </a:p>
        </p:txBody>
      </p:sp>
      <p:sp>
        <p:nvSpPr>
          <p:cNvPr id="477249" name="Rectangle 65"/>
          <p:cNvSpPr>
            <a:spLocks noChangeArrowheads="1"/>
          </p:cNvSpPr>
          <p:nvPr/>
        </p:nvSpPr>
        <p:spPr bwMode="auto">
          <a:xfrm>
            <a:off x="3819525" y="5737225"/>
            <a:ext cx="169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</a:rPr>
              <a:t>4</a:t>
            </a:r>
            <a:endParaRPr lang="en-US" sz="2400"/>
          </a:p>
        </p:txBody>
      </p:sp>
      <p:sp>
        <p:nvSpPr>
          <p:cNvPr id="477250" name="Rectangle 66"/>
          <p:cNvSpPr>
            <a:spLocks noChangeArrowheads="1"/>
          </p:cNvSpPr>
          <p:nvPr/>
        </p:nvSpPr>
        <p:spPr bwMode="auto">
          <a:xfrm>
            <a:off x="4340225" y="5737225"/>
            <a:ext cx="169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</a:rPr>
              <a:t>5</a:t>
            </a:r>
            <a:endParaRPr lang="en-US" sz="2400"/>
          </a:p>
        </p:txBody>
      </p:sp>
      <p:sp>
        <p:nvSpPr>
          <p:cNvPr id="477251" name="Rectangle 67"/>
          <p:cNvSpPr>
            <a:spLocks noChangeArrowheads="1"/>
          </p:cNvSpPr>
          <p:nvPr/>
        </p:nvSpPr>
        <p:spPr bwMode="auto">
          <a:xfrm>
            <a:off x="4879975" y="5737225"/>
            <a:ext cx="169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</a:rPr>
              <a:t>6</a:t>
            </a:r>
            <a:endParaRPr lang="en-US" sz="2400"/>
          </a:p>
        </p:txBody>
      </p:sp>
      <p:sp>
        <p:nvSpPr>
          <p:cNvPr id="477252" name="Rectangle 68"/>
          <p:cNvSpPr>
            <a:spLocks noChangeArrowheads="1"/>
          </p:cNvSpPr>
          <p:nvPr/>
        </p:nvSpPr>
        <p:spPr bwMode="auto">
          <a:xfrm>
            <a:off x="5378450" y="5737225"/>
            <a:ext cx="169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</a:rPr>
              <a:t>7</a:t>
            </a:r>
            <a:endParaRPr lang="en-US" sz="2400"/>
          </a:p>
        </p:txBody>
      </p:sp>
      <p:sp>
        <p:nvSpPr>
          <p:cNvPr id="477253" name="Rectangle 69"/>
          <p:cNvSpPr>
            <a:spLocks noChangeArrowheads="1"/>
          </p:cNvSpPr>
          <p:nvPr/>
        </p:nvSpPr>
        <p:spPr bwMode="auto">
          <a:xfrm>
            <a:off x="5932488" y="5737225"/>
            <a:ext cx="1698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</a:rPr>
              <a:t>8</a:t>
            </a:r>
            <a:endParaRPr lang="en-US" sz="2400"/>
          </a:p>
        </p:txBody>
      </p:sp>
      <p:sp>
        <p:nvSpPr>
          <p:cNvPr id="477254" name="Rectangle 70"/>
          <p:cNvSpPr>
            <a:spLocks noChangeArrowheads="1"/>
          </p:cNvSpPr>
          <p:nvPr/>
        </p:nvSpPr>
        <p:spPr bwMode="auto">
          <a:xfrm>
            <a:off x="6488113" y="5737225"/>
            <a:ext cx="1698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</a:rPr>
              <a:t>9</a:t>
            </a:r>
            <a:endParaRPr lang="en-US" sz="2400"/>
          </a:p>
        </p:txBody>
      </p:sp>
      <p:sp>
        <p:nvSpPr>
          <p:cNvPr id="477255" name="Freeform 71"/>
          <p:cNvSpPr>
            <a:spLocks/>
          </p:cNvSpPr>
          <p:nvPr/>
        </p:nvSpPr>
        <p:spPr bwMode="auto">
          <a:xfrm>
            <a:off x="1770063" y="2203450"/>
            <a:ext cx="5883275" cy="3548063"/>
          </a:xfrm>
          <a:custGeom>
            <a:avLst/>
            <a:gdLst>
              <a:gd name="T0" fmla="*/ 0 w 3706"/>
              <a:gd name="T1" fmla="*/ 0 h 2235"/>
              <a:gd name="T2" fmla="*/ 0 w 3706"/>
              <a:gd name="T3" fmla="*/ 2235 h 2235"/>
              <a:gd name="T4" fmla="*/ 3706 w 3706"/>
              <a:gd name="T5" fmla="*/ 2235 h 2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06" h="2235">
                <a:moveTo>
                  <a:pt x="0" y="0"/>
                </a:moveTo>
                <a:lnTo>
                  <a:pt x="0" y="2235"/>
                </a:lnTo>
                <a:lnTo>
                  <a:pt x="3706" y="2235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7256" name="Group 72"/>
          <p:cNvGrpSpPr>
            <a:grpSpLocks/>
          </p:cNvGrpSpPr>
          <p:nvPr/>
        </p:nvGrpSpPr>
        <p:grpSpPr bwMode="auto">
          <a:xfrm>
            <a:off x="4354513" y="4435475"/>
            <a:ext cx="641350" cy="1263650"/>
            <a:chOff x="3228" y="2794"/>
            <a:chExt cx="404" cy="796"/>
          </a:xfrm>
        </p:grpSpPr>
        <p:sp>
          <p:nvSpPr>
            <p:cNvPr id="477257" name="Rectangle 73"/>
            <p:cNvSpPr>
              <a:spLocks noChangeArrowheads="1"/>
            </p:cNvSpPr>
            <p:nvPr/>
          </p:nvSpPr>
          <p:spPr bwMode="auto">
            <a:xfrm>
              <a:off x="3289" y="3360"/>
              <a:ext cx="22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400" i="1">
                  <a:solidFill>
                    <a:srgbClr val="000000"/>
                  </a:solidFill>
                </a:rPr>
                <a:t>Q</a:t>
              </a:r>
              <a:r>
                <a:rPr lang="en-US" sz="2400" i="1" baseline="-25000">
                  <a:solidFill>
                    <a:srgbClr val="000000"/>
                  </a:solidFill>
                </a:rPr>
                <a:t>1</a:t>
              </a:r>
              <a:endParaRPr lang="en-US" sz="2400" i="1"/>
            </a:p>
          </p:txBody>
        </p:sp>
        <p:grpSp>
          <p:nvGrpSpPr>
            <p:cNvPr id="477258" name="Group 74"/>
            <p:cNvGrpSpPr>
              <a:grpSpLocks/>
            </p:cNvGrpSpPr>
            <p:nvPr/>
          </p:nvGrpSpPr>
          <p:grpSpPr bwMode="auto">
            <a:xfrm>
              <a:off x="3228" y="2794"/>
              <a:ext cx="404" cy="274"/>
              <a:chOff x="3228" y="2794"/>
              <a:chExt cx="404" cy="274"/>
            </a:xfrm>
          </p:grpSpPr>
          <p:sp>
            <p:nvSpPr>
              <p:cNvPr id="477259" name="Rectangle 75"/>
              <p:cNvSpPr>
                <a:spLocks noChangeArrowheads="1"/>
              </p:cNvSpPr>
              <p:nvPr/>
            </p:nvSpPr>
            <p:spPr bwMode="auto">
              <a:xfrm>
                <a:off x="3504" y="2794"/>
                <a:ext cx="128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2400">
                    <a:solidFill>
                      <a:srgbClr val="000000"/>
                    </a:solidFill>
                  </a:rPr>
                  <a:t>B</a:t>
                </a:r>
                <a:endParaRPr lang="en-US" sz="2400"/>
              </a:p>
            </p:txBody>
          </p:sp>
          <p:sp>
            <p:nvSpPr>
              <p:cNvPr id="477260" name="Oval 76"/>
              <p:cNvSpPr>
                <a:spLocks noChangeArrowheads="1"/>
              </p:cNvSpPr>
              <p:nvPr/>
            </p:nvSpPr>
            <p:spPr bwMode="auto">
              <a:xfrm>
                <a:off x="3228" y="3000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77262" name="Group 78"/>
          <p:cNvGrpSpPr>
            <a:grpSpLocks/>
          </p:cNvGrpSpPr>
          <p:nvPr/>
        </p:nvGrpSpPr>
        <p:grpSpPr bwMode="auto">
          <a:xfrm>
            <a:off x="2217737" y="2644775"/>
            <a:ext cx="2163761" cy="3001963"/>
            <a:chOff x="1882" y="1666"/>
            <a:chExt cx="1363" cy="1891"/>
          </a:xfrm>
        </p:grpSpPr>
        <p:sp>
          <p:nvSpPr>
            <p:cNvPr id="477263" name="Freeform 79"/>
            <p:cNvSpPr>
              <a:spLocks/>
            </p:cNvSpPr>
            <p:nvPr/>
          </p:nvSpPr>
          <p:spPr bwMode="auto">
            <a:xfrm>
              <a:off x="1965" y="3090"/>
              <a:ext cx="1230" cy="467"/>
            </a:xfrm>
            <a:custGeom>
              <a:avLst/>
              <a:gdLst>
                <a:gd name="T0" fmla="*/ 0 w 1230"/>
                <a:gd name="T1" fmla="*/ 467 h 467"/>
                <a:gd name="T2" fmla="*/ 34 w 1230"/>
                <a:gd name="T3" fmla="*/ 460 h 467"/>
                <a:gd name="T4" fmla="*/ 67 w 1230"/>
                <a:gd name="T5" fmla="*/ 460 h 467"/>
                <a:gd name="T6" fmla="*/ 100 w 1230"/>
                <a:gd name="T7" fmla="*/ 445 h 467"/>
                <a:gd name="T8" fmla="*/ 150 w 1230"/>
                <a:gd name="T9" fmla="*/ 438 h 467"/>
                <a:gd name="T10" fmla="*/ 167 w 1230"/>
                <a:gd name="T11" fmla="*/ 431 h 467"/>
                <a:gd name="T12" fmla="*/ 200 w 1230"/>
                <a:gd name="T13" fmla="*/ 423 h 467"/>
                <a:gd name="T14" fmla="*/ 233 w 1230"/>
                <a:gd name="T15" fmla="*/ 416 h 467"/>
                <a:gd name="T16" fmla="*/ 283 w 1230"/>
                <a:gd name="T17" fmla="*/ 409 h 467"/>
                <a:gd name="T18" fmla="*/ 316 w 1230"/>
                <a:gd name="T19" fmla="*/ 402 h 467"/>
                <a:gd name="T20" fmla="*/ 333 w 1230"/>
                <a:gd name="T21" fmla="*/ 387 h 467"/>
                <a:gd name="T22" fmla="*/ 366 w 1230"/>
                <a:gd name="T23" fmla="*/ 380 h 467"/>
                <a:gd name="T24" fmla="*/ 416 w 1230"/>
                <a:gd name="T25" fmla="*/ 372 h 467"/>
                <a:gd name="T26" fmla="*/ 449 w 1230"/>
                <a:gd name="T27" fmla="*/ 365 h 467"/>
                <a:gd name="T28" fmla="*/ 466 w 1230"/>
                <a:gd name="T29" fmla="*/ 358 h 467"/>
                <a:gd name="T30" fmla="*/ 499 w 1230"/>
                <a:gd name="T31" fmla="*/ 350 h 467"/>
                <a:gd name="T32" fmla="*/ 549 w 1230"/>
                <a:gd name="T33" fmla="*/ 343 h 467"/>
                <a:gd name="T34" fmla="*/ 565 w 1230"/>
                <a:gd name="T35" fmla="*/ 321 h 467"/>
                <a:gd name="T36" fmla="*/ 599 w 1230"/>
                <a:gd name="T37" fmla="*/ 314 h 467"/>
                <a:gd name="T38" fmla="*/ 632 w 1230"/>
                <a:gd name="T39" fmla="*/ 307 h 467"/>
                <a:gd name="T40" fmla="*/ 665 w 1230"/>
                <a:gd name="T41" fmla="*/ 299 h 467"/>
                <a:gd name="T42" fmla="*/ 698 w 1230"/>
                <a:gd name="T43" fmla="*/ 285 h 467"/>
                <a:gd name="T44" fmla="*/ 732 w 1230"/>
                <a:gd name="T45" fmla="*/ 270 h 467"/>
                <a:gd name="T46" fmla="*/ 748 w 1230"/>
                <a:gd name="T47" fmla="*/ 263 h 467"/>
                <a:gd name="T48" fmla="*/ 798 w 1230"/>
                <a:gd name="T49" fmla="*/ 248 h 467"/>
                <a:gd name="T50" fmla="*/ 815 w 1230"/>
                <a:gd name="T51" fmla="*/ 241 h 467"/>
                <a:gd name="T52" fmla="*/ 848 w 1230"/>
                <a:gd name="T53" fmla="*/ 226 h 467"/>
                <a:gd name="T54" fmla="*/ 865 w 1230"/>
                <a:gd name="T55" fmla="*/ 212 h 467"/>
                <a:gd name="T56" fmla="*/ 898 w 1230"/>
                <a:gd name="T57" fmla="*/ 197 h 467"/>
                <a:gd name="T58" fmla="*/ 931 w 1230"/>
                <a:gd name="T59" fmla="*/ 182 h 467"/>
                <a:gd name="T60" fmla="*/ 964 w 1230"/>
                <a:gd name="T61" fmla="*/ 175 h 467"/>
                <a:gd name="T62" fmla="*/ 981 w 1230"/>
                <a:gd name="T63" fmla="*/ 153 h 467"/>
                <a:gd name="T64" fmla="*/ 998 w 1230"/>
                <a:gd name="T65" fmla="*/ 139 h 467"/>
                <a:gd name="T66" fmla="*/ 1031 w 1230"/>
                <a:gd name="T67" fmla="*/ 131 h 467"/>
                <a:gd name="T68" fmla="*/ 1064 w 1230"/>
                <a:gd name="T69" fmla="*/ 117 h 467"/>
                <a:gd name="T70" fmla="*/ 1097 w 1230"/>
                <a:gd name="T71" fmla="*/ 95 h 467"/>
                <a:gd name="T72" fmla="*/ 1114 w 1230"/>
                <a:gd name="T73" fmla="*/ 80 h 467"/>
                <a:gd name="T74" fmla="*/ 1131 w 1230"/>
                <a:gd name="T75" fmla="*/ 66 h 467"/>
                <a:gd name="T76" fmla="*/ 1164 w 1230"/>
                <a:gd name="T77" fmla="*/ 51 h 467"/>
                <a:gd name="T78" fmla="*/ 1197 w 1230"/>
                <a:gd name="T79" fmla="*/ 29 h 467"/>
                <a:gd name="T80" fmla="*/ 1214 w 1230"/>
                <a:gd name="T81" fmla="*/ 15 h 467"/>
                <a:gd name="T82" fmla="*/ 1230 w 1230"/>
                <a:gd name="T83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30" h="467">
                  <a:moveTo>
                    <a:pt x="0" y="467"/>
                  </a:moveTo>
                  <a:lnTo>
                    <a:pt x="34" y="460"/>
                  </a:lnTo>
                  <a:lnTo>
                    <a:pt x="67" y="460"/>
                  </a:lnTo>
                  <a:lnTo>
                    <a:pt x="100" y="445"/>
                  </a:lnTo>
                  <a:lnTo>
                    <a:pt x="150" y="438"/>
                  </a:lnTo>
                  <a:lnTo>
                    <a:pt x="167" y="431"/>
                  </a:lnTo>
                  <a:lnTo>
                    <a:pt x="200" y="423"/>
                  </a:lnTo>
                  <a:lnTo>
                    <a:pt x="233" y="416"/>
                  </a:lnTo>
                  <a:lnTo>
                    <a:pt x="283" y="409"/>
                  </a:lnTo>
                  <a:lnTo>
                    <a:pt x="316" y="402"/>
                  </a:lnTo>
                  <a:lnTo>
                    <a:pt x="333" y="387"/>
                  </a:lnTo>
                  <a:lnTo>
                    <a:pt x="366" y="380"/>
                  </a:lnTo>
                  <a:lnTo>
                    <a:pt x="416" y="372"/>
                  </a:lnTo>
                  <a:lnTo>
                    <a:pt x="449" y="365"/>
                  </a:lnTo>
                  <a:lnTo>
                    <a:pt x="466" y="358"/>
                  </a:lnTo>
                  <a:lnTo>
                    <a:pt x="499" y="350"/>
                  </a:lnTo>
                  <a:lnTo>
                    <a:pt x="549" y="343"/>
                  </a:lnTo>
                  <a:lnTo>
                    <a:pt x="565" y="321"/>
                  </a:lnTo>
                  <a:lnTo>
                    <a:pt x="599" y="314"/>
                  </a:lnTo>
                  <a:lnTo>
                    <a:pt x="632" y="307"/>
                  </a:lnTo>
                  <a:lnTo>
                    <a:pt x="665" y="299"/>
                  </a:lnTo>
                  <a:lnTo>
                    <a:pt x="698" y="285"/>
                  </a:lnTo>
                  <a:lnTo>
                    <a:pt x="732" y="270"/>
                  </a:lnTo>
                  <a:lnTo>
                    <a:pt x="748" y="263"/>
                  </a:lnTo>
                  <a:lnTo>
                    <a:pt x="798" y="248"/>
                  </a:lnTo>
                  <a:lnTo>
                    <a:pt x="815" y="241"/>
                  </a:lnTo>
                  <a:lnTo>
                    <a:pt x="848" y="226"/>
                  </a:lnTo>
                  <a:lnTo>
                    <a:pt x="865" y="212"/>
                  </a:lnTo>
                  <a:lnTo>
                    <a:pt x="898" y="197"/>
                  </a:lnTo>
                  <a:lnTo>
                    <a:pt x="931" y="182"/>
                  </a:lnTo>
                  <a:lnTo>
                    <a:pt x="964" y="175"/>
                  </a:lnTo>
                  <a:lnTo>
                    <a:pt x="981" y="153"/>
                  </a:lnTo>
                  <a:lnTo>
                    <a:pt x="998" y="139"/>
                  </a:lnTo>
                  <a:lnTo>
                    <a:pt x="1031" y="131"/>
                  </a:lnTo>
                  <a:lnTo>
                    <a:pt x="1064" y="117"/>
                  </a:lnTo>
                  <a:lnTo>
                    <a:pt x="1097" y="95"/>
                  </a:lnTo>
                  <a:lnTo>
                    <a:pt x="1114" y="80"/>
                  </a:lnTo>
                  <a:lnTo>
                    <a:pt x="1131" y="66"/>
                  </a:lnTo>
                  <a:lnTo>
                    <a:pt x="1164" y="51"/>
                  </a:lnTo>
                  <a:lnTo>
                    <a:pt x="1197" y="29"/>
                  </a:lnTo>
                  <a:lnTo>
                    <a:pt x="1214" y="15"/>
                  </a:lnTo>
                  <a:lnTo>
                    <a:pt x="1230" y="0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264" name="Freeform 80"/>
            <p:cNvSpPr>
              <a:spLocks/>
            </p:cNvSpPr>
            <p:nvPr/>
          </p:nvSpPr>
          <p:spPr bwMode="auto">
            <a:xfrm>
              <a:off x="1932" y="1666"/>
              <a:ext cx="1313" cy="1373"/>
            </a:xfrm>
            <a:custGeom>
              <a:avLst/>
              <a:gdLst>
                <a:gd name="T0" fmla="*/ 0 w 1313"/>
                <a:gd name="T1" fmla="*/ 22 h 1373"/>
                <a:gd name="T2" fmla="*/ 0 w 1313"/>
                <a:gd name="T3" fmla="*/ 51 h 1373"/>
                <a:gd name="T4" fmla="*/ 33 w 1313"/>
                <a:gd name="T5" fmla="*/ 87 h 1373"/>
                <a:gd name="T6" fmla="*/ 33 w 1313"/>
                <a:gd name="T7" fmla="*/ 117 h 1373"/>
                <a:gd name="T8" fmla="*/ 33 w 1313"/>
                <a:gd name="T9" fmla="*/ 161 h 1373"/>
                <a:gd name="T10" fmla="*/ 33 w 1313"/>
                <a:gd name="T11" fmla="*/ 197 h 1373"/>
                <a:gd name="T12" fmla="*/ 50 w 1313"/>
                <a:gd name="T13" fmla="*/ 226 h 1373"/>
                <a:gd name="T14" fmla="*/ 50 w 1313"/>
                <a:gd name="T15" fmla="*/ 270 h 1373"/>
                <a:gd name="T16" fmla="*/ 67 w 1313"/>
                <a:gd name="T17" fmla="*/ 307 h 1373"/>
                <a:gd name="T18" fmla="*/ 67 w 1313"/>
                <a:gd name="T19" fmla="*/ 336 h 1373"/>
                <a:gd name="T20" fmla="*/ 83 w 1313"/>
                <a:gd name="T21" fmla="*/ 380 h 1373"/>
                <a:gd name="T22" fmla="*/ 100 w 1313"/>
                <a:gd name="T23" fmla="*/ 409 h 1373"/>
                <a:gd name="T24" fmla="*/ 100 w 1313"/>
                <a:gd name="T25" fmla="*/ 453 h 1373"/>
                <a:gd name="T26" fmla="*/ 117 w 1313"/>
                <a:gd name="T27" fmla="*/ 489 h 1373"/>
                <a:gd name="T28" fmla="*/ 133 w 1313"/>
                <a:gd name="T29" fmla="*/ 518 h 1373"/>
                <a:gd name="T30" fmla="*/ 133 w 1313"/>
                <a:gd name="T31" fmla="*/ 562 h 1373"/>
                <a:gd name="T32" fmla="*/ 166 w 1313"/>
                <a:gd name="T33" fmla="*/ 599 h 1373"/>
                <a:gd name="T34" fmla="*/ 183 w 1313"/>
                <a:gd name="T35" fmla="*/ 635 h 1373"/>
                <a:gd name="T36" fmla="*/ 200 w 1313"/>
                <a:gd name="T37" fmla="*/ 672 h 1373"/>
                <a:gd name="T38" fmla="*/ 216 w 1313"/>
                <a:gd name="T39" fmla="*/ 701 h 1373"/>
                <a:gd name="T40" fmla="*/ 233 w 1313"/>
                <a:gd name="T41" fmla="*/ 737 h 1373"/>
                <a:gd name="T42" fmla="*/ 249 w 1313"/>
                <a:gd name="T43" fmla="*/ 781 h 1373"/>
                <a:gd name="T44" fmla="*/ 266 w 1313"/>
                <a:gd name="T45" fmla="*/ 810 h 1373"/>
                <a:gd name="T46" fmla="*/ 316 w 1313"/>
                <a:gd name="T47" fmla="*/ 847 h 1373"/>
                <a:gd name="T48" fmla="*/ 333 w 1313"/>
                <a:gd name="T49" fmla="*/ 876 h 1373"/>
                <a:gd name="T50" fmla="*/ 349 w 1313"/>
                <a:gd name="T51" fmla="*/ 913 h 1373"/>
                <a:gd name="T52" fmla="*/ 382 w 1313"/>
                <a:gd name="T53" fmla="*/ 949 h 1373"/>
                <a:gd name="T54" fmla="*/ 399 w 1313"/>
                <a:gd name="T55" fmla="*/ 971 h 1373"/>
                <a:gd name="T56" fmla="*/ 432 w 1313"/>
                <a:gd name="T57" fmla="*/ 1008 h 1373"/>
                <a:gd name="T58" fmla="*/ 466 w 1313"/>
                <a:gd name="T59" fmla="*/ 1037 h 1373"/>
                <a:gd name="T60" fmla="*/ 499 w 1313"/>
                <a:gd name="T61" fmla="*/ 1066 h 1373"/>
                <a:gd name="T62" fmla="*/ 515 w 1313"/>
                <a:gd name="T63" fmla="*/ 1088 h 1373"/>
                <a:gd name="T64" fmla="*/ 565 w 1313"/>
                <a:gd name="T65" fmla="*/ 1124 h 1373"/>
                <a:gd name="T66" fmla="*/ 598 w 1313"/>
                <a:gd name="T67" fmla="*/ 1146 h 1373"/>
                <a:gd name="T68" fmla="*/ 615 w 1313"/>
                <a:gd name="T69" fmla="*/ 1168 h 1373"/>
                <a:gd name="T70" fmla="*/ 648 w 1313"/>
                <a:gd name="T71" fmla="*/ 1198 h 1373"/>
                <a:gd name="T72" fmla="*/ 698 w 1313"/>
                <a:gd name="T73" fmla="*/ 1212 h 1373"/>
                <a:gd name="T74" fmla="*/ 731 w 1313"/>
                <a:gd name="T75" fmla="*/ 1241 h 1373"/>
                <a:gd name="T76" fmla="*/ 765 w 1313"/>
                <a:gd name="T77" fmla="*/ 1256 h 1373"/>
                <a:gd name="T78" fmla="*/ 831 w 1313"/>
                <a:gd name="T79" fmla="*/ 1271 h 1373"/>
                <a:gd name="T80" fmla="*/ 864 w 1313"/>
                <a:gd name="T81" fmla="*/ 1300 h 1373"/>
                <a:gd name="T82" fmla="*/ 898 w 1313"/>
                <a:gd name="T83" fmla="*/ 1307 h 1373"/>
                <a:gd name="T84" fmla="*/ 931 w 1313"/>
                <a:gd name="T85" fmla="*/ 1322 h 1373"/>
                <a:gd name="T86" fmla="*/ 997 w 1313"/>
                <a:gd name="T87" fmla="*/ 1336 h 1373"/>
                <a:gd name="T88" fmla="*/ 1031 w 1313"/>
                <a:gd name="T89" fmla="*/ 1344 h 1373"/>
                <a:gd name="T90" fmla="*/ 1097 w 1313"/>
                <a:gd name="T91" fmla="*/ 1358 h 1373"/>
                <a:gd name="T92" fmla="*/ 1147 w 1313"/>
                <a:gd name="T93" fmla="*/ 1365 h 1373"/>
                <a:gd name="T94" fmla="*/ 1180 w 1313"/>
                <a:gd name="T95" fmla="*/ 1373 h 1373"/>
                <a:gd name="T96" fmla="*/ 1247 w 1313"/>
                <a:gd name="T97" fmla="*/ 1373 h 1373"/>
                <a:gd name="T98" fmla="*/ 1296 w 1313"/>
                <a:gd name="T99" fmla="*/ 1373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13" h="1373">
                  <a:moveTo>
                    <a:pt x="0" y="0"/>
                  </a:moveTo>
                  <a:lnTo>
                    <a:pt x="0" y="22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0" y="73"/>
                  </a:lnTo>
                  <a:lnTo>
                    <a:pt x="33" y="87"/>
                  </a:lnTo>
                  <a:lnTo>
                    <a:pt x="33" y="102"/>
                  </a:lnTo>
                  <a:lnTo>
                    <a:pt x="33" y="117"/>
                  </a:lnTo>
                  <a:lnTo>
                    <a:pt x="33" y="146"/>
                  </a:lnTo>
                  <a:lnTo>
                    <a:pt x="33" y="161"/>
                  </a:lnTo>
                  <a:lnTo>
                    <a:pt x="33" y="175"/>
                  </a:lnTo>
                  <a:lnTo>
                    <a:pt x="33" y="197"/>
                  </a:lnTo>
                  <a:lnTo>
                    <a:pt x="50" y="212"/>
                  </a:lnTo>
                  <a:lnTo>
                    <a:pt x="50" y="226"/>
                  </a:lnTo>
                  <a:lnTo>
                    <a:pt x="50" y="248"/>
                  </a:lnTo>
                  <a:lnTo>
                    <a:pt x="50" y="270"/>
                  </a:lnTo>
                  <a:lnTo>
                    <a:pt x="67" y="285"/>
                  </a:lnTo>
                  <a:lnTo>
                    <a:pt x="67" y="307"/>
                  </a:lnTo>
                  <a:lnTo>
                    <a:pt x="67" y="321"/>
                  </a:lnTo>
                  <a:lnTo>
                    <a:pt x="67" y="336"/>
                  </a:lnTo>
                  <a:lnTo>
                    <a:pt x="83" y="350"/>
                  </a:lnTo>
                  <a:lnTo>
                    <a:pt x="83" y="380"/>
                  </a:lnTo>
                  <a:lnTo>
                    <a:pt x="83" y="394"/>
                  </a:lnTo>
                  <a:lnTo>
                    <a:pt x="100" y="409"/>
                  </a:lnTo>
                  <a:lnTo>
                    <a:pt x="100" y="431"/>
                  </a:lnTo>
                  <a:lnTo>
                    <a:pt x="100" y="453"/>
                  </a:lnTo>
                  <a:lnTo>
                    <a:pt x="117" y="467"/>
                  </a:lnTo>
                  <a:lnTo>
                    <a:pt x="117" y="489"/>
                  </a:lnTo>
                  <a:lnTo>
                    <a:pt x="117" y="504"/>
                  </a:lnTo>
                  <a:lnTo>
                    <a:pt x="133" y="518"/>
                  </a:lnTo>
                  <a:lnTo>
                    <a:pt x="133" y="548"/>
                  </a:lnTo>
                  <a:lnTo>
                    <a:pt x="133" y="562"/>
                  </a:lnTo>
                  <a:lnTo>
                    <a:pt x="166" y="577"/>
                  </a:lnTo>
                  <a:lnTo>
                    <a:pt x="166" y="599"/>
                  </a:lnTo>
                  <a:lnTo>
                    <a:pt x="183" y="613"/>
                  </a:lnTo>
                  <a:lnTo>
                    <a:pt x="183" y="635"/>
                  </a:lnTo>
                  <a:lnTo>
                    <a:pt x="200" y="657"/>
                  </a:lnTo>
                  <a:lnTo>
                    <a:pt x="200" y="672"/>
                  </a:lnTo>
                  <a:lnTo>
                    <a:pt x="216" y="686"/>
                  </a:lnTo>
                  <a:lnTo>
                    <a:pt x="216" y="701"/>
                  </a:lnTo>
                  <a:lnTo>
                    <a:pt x="233" y="723"/>
                  </a:lnTo>
                  <a:lnTo>
                    <a:pt x="233" y="737"/>
                  </a:lnTo>
                  <a:lnTo>
                    <a:pt x="249" y="759"/>
                  </a:lnTo>
                  <a:lnTo>
                    <a:pt x="249" y="781"/>
                  </a:lnTo>
                  <a:lnTo>
                    <a:pt x="266" y="796"/>
                  </a:lnTo>
                  <a:lnTo>
                    <a:pt x="266" y="810"/>
                  </a:lnTo>
                  <a:lnTo>
                    <a:pt x="299" y="832"/>
                  </a:lnTo>
                  <a:lnTo>
                    <a:pt x="316" y="847"/>
                  </a:lnTo>
                  <a:lnTo>
                    <a:pt x="316" y="862"/>
                  </a:lnTo>
                  <a:lnTo>
                    <a:pt x="333" y="876"/>
                  </a:lnTo>
                  <a:lnTo>
                    <a:pt x="333" y="898"/>
                  </a:lnTo>
                  <a:lnTo>
                    <a:pt x="349" y="913"/>
                  </a:lnTo>
                  <a:lnTo>
                    <a:pt x="366" y="927"/>
                  </a:lnTo>
                  <a:lnTo>
                    <a:pt x="382" y="949"/>
                  </a:lnTo>
                  <a:lnTo>
                    <a:pt x="382" y="964"/>
                  </a:lnTo>
                  <a:lnTo>
                    <a:pt x="399" y="971"/>
                  </a:lnTo>
                  <a:lnTo>
                    <a:pt x="432" y="986"/>
                  </a:lnTo>
                  <a:lnTo>
                    <a:pt x="432" y="1008"/>
                  </a:lnTo>
                  <a:lnTo>
                    <a:pt x="449" y="1022"/>
                  </a:lnTo>
                  <a:lnTo>
                    <a:pt x="466" y="1037"/>
                  </a:lnTo>
                  <a:lnTo>
                    <a:pt x="482" y="1044"/>
                  </a:lnTo>
                  <a:lnTo>
                    <a:pt x="499" y="1066"/>
                  </a:lnTo>
                  <a:lnTo>
                    <a:pt x="499" y="1081"/>
                  </a:lnTo>
                  <a:lnTo>
                    <a:pt x="515" y="1088"/>
                  </a:lnTo>
                  <a:lnTo>
                    <a:pt x="532" y="1103"/>
                  </a:lnTo>
                  <a:lnTo>
                    <a:pt x="565" y="1124"/>
                  </a:lnTo>
                  <a:lnTo>
                    <a:pt x="582" y="1132"/>
                  </a:lnTo>
                  <a:lnTo>
                    <a:pt x="598" y="1146"/>
                  </a:lnTo>
                  <a:lnTo>
                    <a:pt x="615" y="1154"/>
                  </a:lnTo>
                  <a:lnTo>
                    <a:pt x="615" y="1168"/>
                  </a:lnTo>
                  <a:lnTo>
                    <a:pt x="632" y="1183"/>
                  </a:lnTo>
                  <a:lnTo>
                    <a:pt x="648" y="1198"/>
                  </a:lnTo>
                  <a:lnTo>
                    <a:pt x="665" y="1205"/>
                  </a:lnTo>
                  <a:lnTo>
                    <a:pt x="698" y="1212"/>
                  </a:lnTo>
                  <a:lnTo>
                    <a:pt x="715" y="1227"/>
                  </a:lnTo>
                  <a:lnTo>
                    <a:pt x="731" y="1241"/>
                  </a:lnTo>
                  <a:lnTo>
                    <a:pt x="748" y="1249"/>
                  </a:lnTo>
                  <a:lnTo>
                    <a:pt x="765" y="1256"/>
                  </a:lnTo>
                  <a:lnTo>
                    <a:pt x="798" y="1263"/>
                  </a:lnTo>
                  <a:lnTo>
                    <a:pt x="831" y="1271"/>
                  </a:lnTo>
                  <a:lnTo>
                    <a:pt x="848" y="1285"/>
                  </a:lnTo>
                  <a:lnTo>
                    <a:pt x="864" y="1300"/>
                  </a:lnTo>
                  <a:lnTo>
                    <a:pt x="881" y="1300"/>
                  </a:lnTo>
                  <a:lnTo>
                    <a:pt x="898" y="1307"/>
                  </a:lnTo>
                  <a:lnTo>
                    <a:pt x="914" y="1314"/>
                  </a:lnTo>
                  <a:lnTo>
                    <a:pt x="931" y="1322"/>
                  </a:lnTo>
                  <a:lnTo>
                    <a:pt x="981" y="1329"/>
                  </a:lnTo>
                  <a:lnTo>
                    <a:pt x="997" y="1336"/>
                  </a:lnTo>
                  <a:lnTo>
                    <a:pt x="1014" y="1336"/>
                  </a:lnTo>
                  <a:lnTo>
                    <a:pt x="1031" y="1344"/>
                  </a:lnTo>
                  <a:lnTo>
                    <a:pt x="1064" y="1344"/>
                  </a:lnTo>
                  <a:lnTo>
                    <a:pt x="1097" y="1358"/>
                  </a:lnTo>
                  <a:lnTo>
                    <a:pt x="1114" y="1358"/>
                  </a:lnTo>
                  <a:lnTo>
                    <a:pt x="1147" y="1365"/>
                  </a:lnTo>
                  <a:lnTo>
                    <a:pt x="1164" y="1365"/>
                  </a:lnTo>
                  <a:lnTo>
                    <a:pt x="1180" y="1373"/>
                  </a:lnTo>
                  <a:lnTo>
                    <a:pt x="1230" y="1373"/>
                  </a:lnTo>
                  <a:lnTo>
                    <a:pt x="1247" y="1373"/>
                  </a:lnTo>
                  <a:lnTo>
                    <a:pt x="1263" y="1373"/>
                  </a:lnTo>
                  <a:lnTo>
                    <a:pt x="1296" y="1373"/>
                  </a:lnTo>
                  <a:lnTo>
                    <a:pt x="1313" y="1373"/>
                  </a:lnTo>
                </a:path>
              </a:pathLst>
            </a:custGeom>
            <a:noFill/>
            <a:ln w="38100" cmpd="sng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265" name="Freeform 81"/>
            <p:cNvSpPr>
              <a:spLocks/>
            </p:cNvSpPr>
            <p:nvPr/>
          </p:nvSpPr>
          <p:spPr bwMode="auto">
            <a:xfrm>
              <a:off x="1882" y="2133"/>
              <a:ext cx="1280" cy="1015"/>
            </a:xfrm>
            <a:custGeom>
              <a:avLst/>
              <a:gdLst>
                <a:gd name="T0" fmla="*/ 0 w 1280"/>
                <a:gd name="T1" fmla="*/ 29 h 1015"/>
                <a:gd name="T2" fmla="*/ 0 w 1280"/>
                <a:gd name="T3" fmla="*/ 59 h 1015"/>
                <a:gd name="T4" fmla="*/ 17 w 1280"/>
                <a:gd name="T5" fmla="*/ 102 h 1015"/>
                <a:gd name="T6" fmla="*/ 17 w 1280"/>
                <a:gd name="T7" fmla="*/ 139 h 1015"/>
                <a:gd name="T8" fmla="*/ 34 w 1280"/>
                <a:gd name="T9" fmla="*/ 175 h 1015"/>
                <a:gd name="T10" fmla="*/ 34 w 1280"/>
                <a:gd name="T11" fmla="*/ 212 h 1015"/>
                <a:gd name="T12" fmla="*/ 50 w 1280"/>
                <a:gd name="T13" fmla="*/ 256 h 1015"/>
                <a:gd name="T14" fmla="*/ 83 w 1280"/>
                <a:gd name="T15" fmla="*/ 285 h 1015"/>
                <a:gd name="T16" fmla="*/ 83 w 1280"/>
                <a:gd name="T17" fmla="*/ 329 h 1015"/>
                <a:gd name="T18" fmla="*/ 100 w 1280"/>
                <a:gd name="T19" fmla="*/ 365 h 1015"/>
                <a:gd name="T20" fmla="*/ 117 w 1280"/>
                <a:gd name="T21" fmla="*/ 395 h 1015"/>
                <a:gd name="T22" fmla="*/ 133 w 1280"/>
                <a:gd name="T23" fmla="*/ 438 h 1015"/>
                <a:gd name="T24" fmla="*/ 150 w 1280"/>
                <a:gd name="T25" fmla="*/ 468 h 1015"/>
                <a:gd name="T26" fmla="*/ 167 w 1280"/>
                <a:gd name="T27" fmla="*/ 504 h 1015"/>
                <a:gd name="T28" fmla="*/ 183 w 1280"/>
                <a:gd name="T29" fmla="*/ 541 h 1015"/>
                <a:gd name="T30" fmla="*/ 233 w 1280"/>
                <a:gd name="T31" fmla="*/ 570 h 1015"/>
                <a:gd name="T32" fmla="*/ 250 w 1280"/>
                <a:gd name="T33" fmla="*/ 606 h 1015"/>
                <a:gd name="T34" fmla="*/ 266 w 1280"/>
                <a:gd name="T35" fmla="*/ 628 h 1015"/>
                <a:gd name="T36" fmla="*/ 299 w 1280"/>
                <a:gd name="T37" fmla="*/ 665 h 1015"/>
                <a:gd name="T38" fmla="*/ 316 w 1280"/>
                <a:gd name="T39" fmla="*/ 694 h 1015"/>
                <a:gd name="T40" fmla="*/ 366 w 1280"/>
                <a:gd name="T41" fmla="*/ 723 h 1015"/>
                <a:gd name="T42" fmla="*/ 399 w 1280"/>
                <a:gd name="T43" fmla="*/ 745 h 1015"/>
                <a:gd name="T44" fmla="*/ 416 w 1280"/>
                <a:gd name="T45" fmla="*/ 774 h 1015"/>
                <a:gd name="T46" fmla="*/ 449 w 1280"/>
                <a:gd name="T47" fmla="*/ 804 h 1015"/>
                <a:gd name="T48" fmla="*/ 499 w 1280"/>
                <a:gd name="T49" fmla="*/ 818 h 1015"/>
                <a:gd name="T50" fmla="*/ 532 w 1280"/>
                <a:gd name="T51" fmla="*/ 847 h 1015"/>
                <a:gd name="T52" fmla="*/ 565 w 1280"/>
                <a:gd name="T53" fmla="*/ 869 h 1015"/>
                <a:gd name="T54" fmla="*/ 632 w 1280"/>
                <a:gd name="T55" fmla="*/ 891 h 1015"/>
                <a:gd name="T56" fmla="*/ 665 w 1280"/>
                <a:gd name="T57" fmla="*/ 913 h 1015"/>
                <a:gd name="T58" fmla="*/ 698 w 1280"/>
                <a:gd name="T59" fmla="*/ 928 h 1015"/>
                <a:gd name="T60" fmla="*/ 765 w 1280"/>
                <a:gd name="T61" fmla="*/ 950 h 1015"/>
                <a:gd name="T62" fmla="*/ 815 w 1280"/>
                <a:gd name="T63" fmla="*/ 957 h 1015"/>
                <a:gd name="T64" fmla="*/ 848 w 1280"/>
                <a:gd name="T65" fmla="*/ 972 h 1015"/>
                <a:gd name="T66" fmla="*/ 914 w 1280"/>
                <a:gd name="T67" fmla="*/ 979 h 1015"/>
                <a:gd name="T68" fmla="*/ 964 w 1280"/>
                <a:gd name="T69" fmla="*/ 986 h 1015"/>
                <a:gd name="T70" fmla="*/ 1031 w 1280"/>
                <a:gd name="T71" fmla="*/ 993 h 1015"/>
                <a:gd name="T72" fmla="*/ 1081 w 1280"/>
                <a:gd name="T73" fmla="*/ 1008 h 1015"/>
                <a:gd name="T74" fmla="*/ 1147 w 1280"/>
                <a:gd name="T75" fmla="*/ 1015 h 1015"/>
                <a:gd name="T76" fmla="*/ 1214 w 1280"/>
                <a:gd name="T77" fmla="*/ 1015 h 1015"/>
                <a:gd name="T78" fmla="*/ 1280 w 1280"/>
                <a:gd name="T79" fmla="*/ 1015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0" h="1015">
                  <a:moveTo>
                    <a:pt x="0" y="0"/>
                  </a:moveTo>
                  <a:lnTo>
                    <a:pt x="0" y="29"/>
                  </a:lnTo>
                  <a:lnTo>
                    <a:pt x="0" y="44"/>
                  </a:lnTo>
                  <a:lnTo>
                    <a:pt x="0" y="59"/>
                  </a:lnTo>
                  <a:lnTo>
                    <a:pt x="17" y="81"/>
                  </a:lnTo>
                  <a:lnTo>
                    <a:pt x="17" y="102"/>
                  </a:lnTo>
                  <a:lnTo>
                    <a:pt x="17" y="117"/>
                  </a:lnTo>
                  <a:lnTo>
                    <a:pt x="17" y="139"/>
                  </a:lnTo>
                  <a:lnTo>
                    <a:pt x="17" y="161"/>
                  </a:lnTo>
                  <a:lnTo>
                    <a:pt x="34" y="175"/>
                  </a:lnTo>
                  <a:lnTo>
                    <a:pt x="34" y="197"/>
                  </a:lnTo>
                  <a:lnTo>
                    <a:pt x="34" y="212"/>
                  </a:lnTo>
                  <a:lnTo>
                    <a:pt x="50" y="234"/>
                  </a:lnTo>
                  <a:lnTo>
                    <a:pt x="50" y="256"/>
                  </a:lnTo>
                  <a:lnTo>
                    <a:pt x="50" y="270"/>
                  </a:lnTo>
                  <a:lnTo>
                    <a:pt x="83" y="285"/>
                  </a:lnTo>
                  <a:lnTo>
                    <a:pt x="83" y="314"/>
                  </a:lnTo>
                  <a:lnTo>
                    <a:pt x="83" y="329"/>
                  </a:lnTo>
                  <a:lnTo>
                    <a:pt x="100" y="343"/>
                  </a:lnTo>
                  <a:lnTo>
                    <a:pt x="100" y="365"/>
                  </a:lnTo>
                  <a:lnTo>
                    <a:pt x="117" y="380"/>
                  </a:lnTo>
                  <a:lnTo>
                    <a:pt x="117" y="395"/>
                  </a:lnTo>
                  <a:lnTo>
                    <a:pt x="133" y="424"/>
                  </a:lnTo>
                  <a:lnTo>
                    <a:pt x="133" y="438"/>
                  </a:lnTo>
                  <a:lnTo>
                    <a:pt x="150" y="453"/>
                  </a:lnTo>
                  <a:lnTo>
                    <a:pt x="150" y="468"/>
                  </a:lnTo>
                  <a:lnTo>
                    <a:pt x="167" y="490"/>
                  </a:lnTo>
                  <a:lnTo>
                    <a:pt x="167" y="504"/>
                  </a:lnTo>
                  <a:lnTo>
                    <a:pt x="183" y="519"/>
                  </a:lnTo>
                  <a:lnTo>
                    <a:pt x="183" y="541"/>
                  </a:lnTo>
                  <a:lnTo>
                    <a:pt x="216" y="555"/>
                  </a:lnTo>
                  <a:lnTo>
                    <a:pt x="233" y="570"/>
                  </a:lnTo>
                  <a:lnTo>
                    <a:pt x="233" y="584"/>
                  </a:lnTo>
                  <a:lnTo>
                    <a:pt x="250" y="606"/>
                  </a:lnTo>
                  <a:lnTo>
                    <a:pt x="266" y="621"/>
                  </a:lnTo>
                  <a:lnTo>
                    <a:pt x="266" y="628"/>
                  </a:lnTo>
                  <a:lnTo>
                    <a:pt x="283" y="643"/>
                  </a:lnTo>
                  <a:lnTo>
                    <a:pt x="299" y="665"/>
                  </a:lnTo>
                  <a:lnTo>
                    <a:pt x="299" y="679"/>
                  </a:lnTo>
                  <a:lnTo>
                    <a:pt x="316" y="694"/>
                  </a:lnTo>
                  <a:lnTo>
                    <a:pt x="349" y="701"/>
                  </a:lnTo>
                  <a:lnTo>
                    <a:pt x="366" y="723"/>
                  </a:lnTo>
                  <a:lnTo>
                    <a:pt x="383" y="738"/>
                  </a:lnTo>
                  <a:lnTo>
                    <a:pt x="399" y="745"/>
                  </a:lnTo>
                  <a:lnTo>
                    <a:pt x="399" y="760"/>
                  </a:lnTo>
                  <a:lnTo>
                    <a:pt x="416" y="774"/>
                  </a:lnTo>
                  <a:lnTo>
                    <a:pt x="432" y="789"/>
                  </a:lnTo>
                  <a:lnTo>
                    <a:pt x="449" y="804"/>
                  </a:lnTo>
                  <a:lnTo>
                    <a:pt x="482" y="811"/>
                  </a:lnTo>
                  <a:lnTo>
                    <a:pt x="499" y="818"/>
                  </a:lnTo>
                  <a:lnTo>
                    <a:pt x="516" y="840"/>
                  </a:lnTo>
                  <a:lnTo>
                    <a:pt x="532" y="847"/>
                  </a:lnTo>
                  <a:lnTo>
                    <a:pt x="549" y="855"/>
                  </a:lnTo>
                  <a:lnTo>
                    <a:pt x="565" y="869"/>
                  </a:lnTo>
                  <a:lnTo>
                    <a:pt x="615" y="877"/>
                  </a:lnTo>
                  <a:lnTo>
                    <a:pt x="632" y="891"/>
                  </a:lnTo>
                  <a:lnTo>
                    <a:pt x="648" y="898"/>
                  </a:lnTo>
                  <a:lnTo>
                    <a:pt x="665" y="913"/>
                  </a:lnTo>
                  <a:lnTo>
                    <a:pt x="682" y="920"/>
                  </a:lnTo>
                  <a:lnTo>
                    <a:pt x="698" y="928"/>
                  </a:lnTo>
                  <a:lnTo>
                    <a:pt x="748" y="935"/>
                  </a:lnTo>
                  <a:lnTo>
                    <a:pt x="765" y="950"/>
                  </a:lnTo>
                  <a:lnTo>
                    <a:pt x="781" y="950"/>
                  </a:lnTo>
                  <a:lnTo>
                    <a:pt x="815" y="957"/>
                  </a:lnTo>
                  <a:lnTo>
                    <a:pt x="831" y="964"/>
                  </a:lnTo>
                  <a:lnTo>
                    <a:pt x="848" y="972"/>
                  </a:lnTo>
                  <a:lnTo>
                    <a:pt x="898" y="979"/>
                  </a:lnTo>
                  <a:lnTo>
                    <a:pt x="914" y="979"/>
                  </a:lnTo>
                  <a:lnTo>
                    <a:pt x="948" y="986"/>
                  </a:lnTo>
                  <a:lnTo>
                    <a:pt x="964" y="986"/>
                  </a:lnTo>
                  <a:lnTo>
                    <a:pt x="1014" y="993"/>
                  </a:lnTo>
                  <a:lnTo>
                    <a:pt x="1031" y="993"/>
                  </a:lnTo>
                  <a:lnTo>
                    <a:pt x="1064" y="1008"/>
                  </a:lnTo>
                  <a:lnTo>
                    <a:pt x="1081" y="1008"/>
                  </a:lnTo>
                  <a:lnTo>
                    <a:pt x="1114" y="1015"/>
                  </a:lnTo>
                  <a:lnTo>
                    <a:pt x="1147" y="1015"/>
                  </a:lnTo>
                  <a:lnTo>
                    <a:pt x="1180" y="1015"/>
                  </a:lnTo>
                  <a:lnTo>
                    <a:pt x="1214" y="1015"/>
                  </a:lnTo>
                  <a:lnTo>
                    <a:pt x="1247" y="1015"/>
                  </a:lnTo>
                  <a:lnTo>
                    <a:pt x="1280" y="1015"/>
                  </a:lnTo>
                </a:path>
              </a:pathLst>
            </a:custGeom>
            <a:noFill/>
            <a:ln w="38100" cmpd="sng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7269" name="Group 85"/>
          <p:cNvGrpSpPr>
            <a:grpSpLocks/>
          </p:cNvGrpSpPr>
          <p:nvPr/>
        </p:nvGrpSpPr>
        <p:grpSpPr bwMode="auto">
          <a:xfrm>
            <a:off x="3805238" y="4943475"/>
            <a:ext cx="447675" cy="755650"/>
            <a:chOff x="2882" y="3114"/>
            <a:chExt cx="282" cy="476"/>
          </a:xfrm>
        </p:grpSpPr>
        <p:sp>
          <p:nvSpPr>
            <p:cNvPr id="477270" name="Rectangle 86"/>
            <p:cNvSpPr>
              <a:spLocks noChangeArrowheads="1"/>
            </p:cNvSpPr>
            <p:nvPr/>
          </p:nvSpPr>
          <p:spPr bwMode="auto">
            <a:xfrm>
              <a:off x="2882" y="3360"/>
              <a:ext cx="22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2400" i="1">
                  <a:solidFill>
                    <a:srgbClr val="000000"/>
                  </a:solidFill>
                </a:rPr>
                <a:t>Q</a:t>
              </a:r>
              <a:r>
                <a:rPr lang="en-US" sz="2400" i="1" baseline="-25000">
                  <a:solidFill>
                    <a:srgbClr val="000000"/>
                  </a:solidFill>
                </a:rPr>
                <a:t>0</a:t>
              </a:r>
              <a:endParaRPr lang="en-US" sz="2400" i="1"/>
            </a:p>
          </p:txBody>
        </p:sp>
        <p:grpSp>
          <p:nvGrpSpPr>
            <p:cNvPr id="477271" name="Group 87"/>
            <p:cNvGrpSpPr>
              <a:grpSpLocks/>
            </p:cNvGrpSpPr>
            <p:nvPr/>
          </p:nvGrpSpPr>
          <p:grpSpPr bwMode="auto">
            <a:xfrm>
              <a:off x="2992" y="3114"/>
              <a:ext cx="172" cy="284"/>
              <a:chOff x="2992" y="3114"/>
              <a:chExt cx="172" cy="284"/>
            </a:xfrm>
          </p:grpSpPr>
          <p:sp>
            <p:nvSpPr>
              <p:cNvPr id="477272" name="Rectangle 88"/>
              <p:cNvSpPr>
                <a:spLocks noChangeArrowheads="1"/>
              </p:cNvSpPr>
              <p:nvPr/>
            </p:nvSpPr>
            <p:spPr bwMode="auto">
              <a:xfrm>
                <a:off x="2992" y="3168"/>
                <a:ext cx="128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2400">
                    <a:solidFill>
                      <a:srgbClr val="000000"/>
                    </a:solidFill>
                  </a:rPr>
                  <a:t>A</a:t>
                </a:r>
                <a:endParaRPr lang="en-US" sz="2400"/>
              </a:p>
            </p:txBody>
          </p:sp>
          <p:sp>
            <p:nvSpPr>
              <p:cNvPr id="477273" name="Oval 89"/>
              <p:cNvSpPr>
                <a:spLocks noChangeArrowheads="1"/>
              </p:cNvSpPr>
              <p:nvPr/>
            </p:nvSpPr>
            <p:spPr bwMode="auto">
              <a:xfrm>
                <a:off x="3096" y="3114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297112" y="2463800"/>
            <a:ext cx="676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ATC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2018830" y="2973864"/>
            <a:ext cx="701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AVC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27029" y="5215493"/>
            <a:ext cx="611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MC</a:t>
            </a:r>
          </a:p>
        </p:txBody>
      </p:sp>
    </p:spTree>
    <p:extLst>
      <p:ext uri="{BB962C8B-B14F-4D97-AF65-F5344CB8AC3E}">
        <p14:creationId xmlns:p14="http://schemas.microsoft.com/office/powerpoint/2010/main" val="2688754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  <a:p>
            <a:r>
              <a:rPr lang="el-GR" sz="1400" dirty="0">
                <a:latin typeface="Arial"/>
                <a:cs typeface="Arial"/>
              </a:rPr>
              <a:t>Διαφάνεια</a:t>
            </a:r>
            <a:r>
              <a:rPr lang="en-US" sz="1400" dirty="0">
                <a:latin typeface="Arial"/>
                <a:cs typeface="Arial"/>
              </a:rPr>
              <a:t> 1-</a:t>
            </a:r>
            <a:fld id="{8EC8634A-7808-1F44-954E-252B16F67C1C}" type="slidenum">
              <a:rPr lang="en-US" sz="1400">
                <a:latin typeface="Arial"/>
                <a:cs typeface="Arial"/>
              </a:rPr>
              <a:pPr/>
              <a:t>40</a:t>
            </a:fld>
            <a:endParaRPr lang="en-US" sz="1400" dirty="0">
              <a:latin typeface="Arial"/>
              <a:cs typeface="Arial"/>
            </a:endParaRPr>
          </a:p>
        </p:txBody>
      </p:sp>
      <p:sp>
        <p:nvSpPr>
          <p:cNvPr id="35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  <a:p>
            <a:r>
              <a:rPr lang="el-GR" sz="1400" dirty="0">
                <a:latin typeface="Arial"/>
                <a:cs typeface="Arial"/>
              </a:rPr>
              <a:t>Οικονομική Μεταφορών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82276" name="Text Box 2052"/>
          <p:cNvSpPr txBox="1">
            <a:spLocks noChangeArrowheads="1"/>
          </p:cNvSpPr>
          <p:nvPr/>
        </p:nvSpPr>
        <p:spPr bwMode="auto">
          <a:xfrm>
            <a:off x="3938487" y="5875850"/>
            <a:ext cx="5614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i="1" dirty="0">
                <a:latin typeface="+mj-lt"/>
                <a:cs typeface="Arial"/>
              </a:rPr>
              <a:t>t</a:t>
            </a:r>
            <a:r>
              <a:rPr lang="en-US" sz="2000" b="1" i="1" baseline="-25000" dirty="0">
                <a:latin typeface="+mj-lt"/>
                <a:cs typeface="Arial"/>
              </a:rPr>
              <a:t>1</a:t>
            </a:r>
          </a:p>
        </p:txBody>
      </p:sp>
      <p:sp>
        <p:nvSpPr>
          <p:cNvPr id="182281" name="Rectangle 2057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endParaRPr lang="en-US" sz="2300" dirty="0">
              <a:solidFill>
                <a:srgbClr val="336699"/>
              </a:solidFill>
              <a:latin typeface="Arial"/>
              <a:cs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648135" y="901700"/>
            <a:ext cx="7815448" cy="5364243"/>
            <a:chOff x="1167219" y="1530347"/>
            <a:chExt cx="6511042" cy="4512829"/>
          </a:xfrm>
        </p:grpSpPr>
        <p:sp>
          <p:nvSpPr>
            <p:cNvPr id="182283" name="Text Box 2059"/>
            <p:cNvSpPr txBox="1">
              <a:spLocks noChangeArrowheads="1"/>
            </p:cNvSpPr>
            <p:nvPr/>
          </p:nvSpPr>
          <p:spPr bwMode="auto">
            <a:xfrm>
              <a:off x="5949178" y="5732464"/>
              <a:ext cx="1729083" cy="310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>
                  <a:latin typeface="+mj-lt"/>
                  <a:cs typeface="Arial"/>
                </a:rPr>
                <a:t>M</a:t>
              </a:r>
              <a:r>
                <a:rPr lang="el-GR" b="1" dirty="0" err="1">
                  <a:latin typeface="+mj-lt"/>
                  <a:cs typeface="Arial"/>
                </a:rPr>
                <a:t>εταφορικό</a:t>
              </a:r>
              <a:r>
                <a:rPr lang="el-GR" b="1" dirty="0">
                  <a:latin typeface="+mj-lt"/>
                  <a:cs typeface="Arial"/>
                </a:rPr>
                <a:t> έργο</a:t>
              </a:r>
              <a:endParaRPr lang="en-US" b="1" dirty="0">
                <a:latin typeface="+mj-lt"/>
                <a:cs typeface="Arial"/>
              </a:endParaRPr>
            </a:p>
          </p:txBody>
        </p:sp>
        <p:sp>
          <p:nvSpPr>
            <p:cNvPr id="182284" name="Line 2060"/>
            <p:cNvSpPr>
              <a:spLocks noChangeShapeType="1"/>
            </p:cNvSpPr>
            <p:nvPr/>
          </p:nvSpPr>
          <p:spPr bwMode="auto">
            <a:xfrm>
              <a:off x="2190750" y="2286000"/>
              <a:ext cx="0" cy="34290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82285" name="Line 2061"/>
            <p:cNvSpPr>
              <a:spLocks noChangeShapeType="1"/>
            </p:cNvSpPr>
            <p:nvPr/>
          </p:nvSpPr>
          <p:spPr bwMode="auto">
            <a:xfrm>
              <a:off x="2190750" y="5715002"/>
              <a:ext cx="5405438" cy="174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82286" name="Text Box 2062"/>
            <p:cNvSpPr txBox="1">
              <a:spLocks noChangeArrowheads="1"/>
            </p:cNvSpPr>
            <p:nvPr/>
          </p:nvSpPr>
          <p:spPr bwMode="auto">
            <a:xfrm rot="16200000">
              <a:off x="-771262" y="3468828"/>
              <a:ext cx="4184651" cy="307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l-GR" b="1" dirty="0">
                  <a:latin typeface="+mj-lt"/>
                  <a:cs typeface="Arial"/>
                </a:rPr>
                <a:t>Συνολικό Κόστος μεταφορικής υπηρεσίας</a:t>
              </a:r>
              <a:endParaRPr lang="en-US" b="1" i="1" baseline="-25000" dirty="0">
                <a:latin typeface="+mj-lt"/>
                <a:cs typeface="Arial"/>
              </a:endParaRPr>
            </a:p>
          </p:txBody>
        </p:sp>
      </p:grpSp>
      <p:sp>
        <p:nvSpPr>
          <p:cNvPr id="182288" name="Line 2064"/>
          <p:cNvSpPr>
            <a:spLocks noChangeShapeType="1"/>
          </p:cNvSpPr>
          <p:nvPr/>
        </p:nvSpPr>
        <p:spPr bwMode="auto">
          <a:xfrm flipV="1">
            <a:off x="4219228" y="2844797"/>
            <a:ext cx="0" cy="2955991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82304" name="Rectangle 2080"/>
          <p:cNvSpPr>
            <a:spLocks noGrp="1" noChangeArrowheads="1"/>
          </p:cNvSpPr>
          <p:nvPr>
            <p:ph type="title"/>
          </p:nvPr>
        </p:nvSpPr>
        <p:spPr>
          <a:xfrm>
            <a:off x="64241" y="235489"/>
            <a:ext cx="8610600" cy="1033572"/>
          </a:xfrm>
          <a:noFill/>
          <a:ln/>
        </p:spPr>
        <p:txBody>
          <a:bodyPr>
            <a:noAutofit/>
          </a:bodyPr>
          <a:lstStyle/>
          <a:p>
            <a:r>
              <a:rPr lang="en-US" sz="2400" b="1" dirty="0">
                <a:cs typeface="Arial"/>
              </a:rPr>
              <a:t>K</a:t>
            </a:r>
            <a:r>
              <a:rPr lang="el-GR" sz="2400" b="1" dirty="0" err="1">
                <a:cs typeface="Arial"/>
              </a:rPr>
              <a:t>οινωνικά</a:t>
            </a:r>
            <a:r>
              <a:rPr lang="el-GR" sz="2400" b="1" dirty="0">
                <a:cs typeface="Arial"/>
              </a:rPr>
              <a:t> οφέλη / οφέλη καταναλωτών από επένδυση σε μέσο μεταφοράς και συνθήκες ασύμμετρης πληροφόρησης</a:t>
            </a:r>
            <a:endParaRPr lang="en-US" sz="2400" b="1" dirty="0">
              <a:cs typeface="Arial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876717" y="2032000"/>
            <a:ext cx="5159083" cy="3467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65673" y="2622472"/>
            <a:ext cx="368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F</a:t>
            </a:r>
            <a:r>
              <a:rPr lang="el-GR" b="1" baseline="-25000" dirty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65673" y="336276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P</a:t>
            </a:r>
            <a:r>
              <a:rPr lang="en-US" b="1" baseline="-25000" dirty="0">
                <a:latin typeface="+mj-lt"/>
              </a:rPr>
              <a:t>1</a:t>
            </a:r>
          </a:p>
        </p:txBody>
      </p:sp>
      <p:sp>
        <p:nvSpPr>
          <p:cNvPr id="58" name="Line 2064"/>
          <p:cNvSpPr>
            <a:spLocks noChangeShapeType="1"/>
          </p:cNvSpPr>
          <p:nvPr/>
        </p:nvSpPr>
        <p:spPr bwMode="auto">
          <a:xfrm>
            <a:off x="1864017" y="2844798"/>
            <a:ext cx="2355211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38303" y="2898096"/>
            <a:ext cx="28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c</a:t>
            </a:r>
          </a:p>
        </p:txBody>
      </p:sp>
      <p:sp>
        <p:nvSpPr>
          <p:cNvPr id="63" name="Line 2064"/>
          <p:cNvSpPr>
            <a:spLocks noChangeShapeType="1"/>
          </p:cNvSpPr>
          <p:nvPr/>
        </p:nvSpPr>
        <p:spPr bwMode="auto">
          <a:xfrm>
            <a:off x="1864017" y="3555998"/>
            <a:ext cx="2355211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236690" y="3694074"/>
            <a:ext cx="30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e</a:t>
            </a:r>
          </a:p>
        </p:txBody>
      </p:sp>
      <p:sp>
        <p:nvSpPr>
          <p:cNvPr id="72" name="Text Box 2051"/>
          <p:cNvSpPr txBox="1">
            <a:spLocks noChangeArrowheads="1"/>
          </p:cNvSpPr>
          <p:nvPr/>
        </p:nvSpPr>
        <p:spPr bwMode="auto">
          <a:xfrm>
            <a:off x="7035800" y="5160546"/>
            <a:ext cx="917940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/>
            <a:r>
              <a:rPr lang="el-GR" sz="1600" b="1" dirty="0">
                <a:solidFill>
                  <a:srgbClr val="FF0000"/>
                </a:solidFill>
                <a:latin typeface="Arial"/>
                <a:cs typeface="Arial"/>
              </a:rPr>
              <a:t>Ζήτηση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6" name="Oval 2070"/>
          <p:cNvSpPr>
            <a:spLocks noChangeArrowheads="1"/>
          </p:cNvSpPr>
          <p:nvPr/>
        </p:nvSpPr>
        <p:spPr bwMode="auto">
          <a:xfrm flipH="1">
            <a:off x="4049241" y="3406358"/>
            <a:ext cx="339973" cy="26133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l-GR" sz="180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2258" y="1210708"/>
            <a:ext cx="5041325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P</a:t>
            </a:r>
            <a:r>
              <a:rPr lang="en-US" b="1" baseline="-25000" dirty="0">
                <a:solidFill>
                  <a:srgbClr val="000090"/>
                </a:solidFill>
              </a:rPr>
              <a:t>1</a:t>
            </a:r>
            <a:r>
              <a:rPr lang="el-GR" b="1" dirty="0">
                <a:solidFill>
                  <a:srgbClr val="000090"/>
                </a:solidFill>
              </a:rPr>
              <a:t>: </a:t>
            </a:r>
            <a:r>
              <a:rPr lang="en-US" dirty="0"/>
              <a:t>A</a:t>
            </a:r>
            <a:r>
              <a:rPr lang="el-GR" dirty="0" err="1"/>
              <a:t>ντιλαμβανόμενο</a:t>
            </a:r>
            <a:r>
              <a:rPr lang="el-GR" dirty="0"/>
              <a:t> αρχικό κόστος</a:t>
            </a:r>
          </a:p>
          <a:p>
            <a:r>
              <a:rPr lang="en-US" b="1" dirty="0">
                <a:solidFill>
                  <a:srgbClr val="000090"/>
                </a:solidFill>
              </a:rPr>
              <a:t>F</a:t>
            </a:r>
            <a:r>
              <a:rPr lang="en-US" b="1" baseline="-25000" dirty="0">
                <a:solidFill>
                  <a:srgbClr val="000090"/>
                </a:solidFill>
              </a:rPr>
              <a:t>1</a:t>
            </a:r>
            <a:r>
              <a:rPr lang="en-US" b="1" dirty="0">
                <a:solidFill>
                  <a:srgbClr val="000090"/>
                </a:solidFill>
              </a:rPr>
              <a:t>: </a:t>
            </a:r>
            <a:r>
              <a:rPr lang="el-GR" dirty="0"/>
              <a:t>Πραγματικό κόστος</a:t>
            </a:r>
          </a:p>
          <a:p>
            <a:endParaRPr lang="el-GR" dirty="0"/>
          </a:p>
          <a:p>
            <a:r>
              <a:rPr lang="en-US" b="1" dirty="0">
                <a:solidFill>
                  <a:srgbClr val="000090"/>
                </a:solidFill>
              </a:rPr>
              <a:t>c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/>
              <a:t>=  </a:t>
            </a:r>
            <a:r>
              <a:rPr lang="el-GR" dirty="0"/>
              <a:t>κοινωνικό κόστος</a:t>
            </a:r>
            <a:r>
              <a:rPr lang="en-US" dirty="0"/>
              <a:t> </a:t>
            </a:r>
            <a:r>
              <a:rPr lang="el-GR" dirty="0"/>
              <a:t>για έργο </a:t>
            </a:r>
            <a:r>
              <a:rPr lang="en-US" dirty="0"/>
              <a:t>t</a:t>
            </a:r>
            <a:r>
              <a:rPr lang="en-US" b="1" baseline="-25000" dirty="0"/>
              <a:t>1</a:t>
            </a:r>
            <a:r>
              <a:rPr lang="en-US" dirty="0"/>
              <a:t> (</a:t>
            </a:r>
            <a:r>
              <a:rPr lang="el-GR" dirty="0"/>
              <a:t>σύγκριση πραγματικού και αντιλαμβανόμενου κόστους)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516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  <a:p>
            <a:r>
              <a:rPr lang="el-GR" sz="1400" dirty="0">
                <a:latin typeface="Arial"/>
                <a:cs typeface="Arial"/>
              </a:rPr>
              <a:t>Διαφάνεια</a:t>
            </a:r>
            <a:r>
              <a:rPr lang="en-US" sz="1400" dirty="0">
                <a:latin typeface="Arial"/>
                <a:cs typeface="Arial"/>
              </a:rPr>
              <a:t> 1-</a:t>
            </a:r>
            <a:fld id="{8EC8634A-7808-1F44-954E-252B16F67C1C}" type="slidenum">
              <a:rPr lang="en-US" sz="1400">
                <a:latin typeface="Arial"/>
                <a:cs typeface="Arial"/>
              </a:rPr>
              <a:pPr/>
              <a:t>41</a:t>
            </a:fld>
            <a:endParaRPr lang="en-US" sz="1400" dirty="0">
              <a:latin typeface="Arial"/>
              <a:cs typeface="Arial"/>
            </a:endParaRPr>
          </a:p>
        </p:txBody>
      </p:sp>
      <p:sp>
        <p:nvSpPr>
          <p:cNvPr id="35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  <a:p>
            <a:r>
              <a:rPr lang="el-GR" sz="1400" dirty="0">
                <a:latin typeface="Arial"/>
                <a:cs typeface="Arial"/>
              </a:rPr>
              <a:t>Οικονομική Μεταφορών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82276" name="Text Box 2052"/>
          <p:cNvSpPr txBox="1">
            <a:spLocks noChangeArrowheads="1"/>
          </p:cNvSpPr>
          <p:nvPr/>
        </p:nvSpPr>
        <p:spPr bwMode="auto">
          <a:xfrm>
            <a:off x="3938487" y="5875850"/>
            <a:ext cx="5614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i="1" dirty="0">
                <a:latin typeface="+mj-lt"/>
                <a:cs typeface="Arial"/>
              </a:rPr>
              <a:t>t</a:t>
            </a:r>
            <a:r>
              <a:rPr lang="en-US" sz="2000" b="1" i="1" baseline="-25000" dirty="0">
                <a:latin typeface="+mj-lt"/>
                <a:cs typeface="Arial"/>
              </a:rPr>
              <a:t>1</a:t>
            </a:r>
          </a:p>
        </p:txBody>
      </p:sp>
      <p:sp>
        <p:nvSpPr>
          <p:cNvPr id="182281" name="Rectangle 2057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endParaRPr lang="en-US" sz="2300" dirty="0">
              <a:solidFill>
                <a:srgbClr val="336699"/>
              </a:solidFill>
              <a:latin typeface="Arial"/>
              <a:cs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648135" y="901700"/>
            <a:ext cx="7815448" cy="5364243"/>
            <a:chOff x="1167219" y="1530347"/>
            <a:chExt cx="6511042" cy="4512829"/>
          </a:xfrm>
        </p:grpSpPr>
        <p:sp>
          <p:nvSpPr>
            <p:cNvPr id="182283" name="Text Box 2059"/>
            <p:cNvSpPr txBox="1">
              <a:spLocks noChangeArrowheads="1"/>
            </p:cNvSpPr>
            <p:nvPr/>
          </p:nvSpPr>
          <p:spPr bwMode="auto">
            <a:xfrm>
              <a:off x="5949178" y="5732464"/>
              <a:ext cx="1729083" cy="310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>
                  <a:latin typeface="+mj-lt"/>
                  <a:cs typeface="Arial"/>
                </a:rPr>
                <a:t>M</a:t>
              </a:r>
              <a:r>
                <a:rPr lang="el-GR" b="1" dirty="0" err="1">
                  <a:latin typeface="+mj-lt"/>
                  <a:cs typeface="Arial"/>
                </a:rPr>
                <a:t>εταφορικό</a:t>
              </a:r>
              <a:r>
                <a:rPr lang="el-GR" b="1" dirty="0">
                  <a:latin typeface="+mj-lt"/>
                  <a:cs typeface="Arial"/>
                </a:rPr>
                <a:t> έργο</a:t>
              </a:r>
              <a:endParaRPr lang="en-US" b="1" dirty="0">
                <a:latin typeface="+mj-lt"/>
                <a:cs typeface="Arial"/>
              </a:endParaRPr>
            </a:p>
          </p:txBody>
        </p:sp>
        <p:sp>
          <p:nvSpPr>
            <p:cNvPr id="182284" name="Line 2060"/>
            <p:cNvSpPr>
              <a:spLocks noChangeShapeType="1"/>
            </p:cNvSpPr>
            <p:nvPr/>
          </p:nvSpPr>
          <p:spPr bwMode="auto">
            <a:xfrm>
              <a:off x="2190750" y="2286000"/>
              <a:ext cx="0" cy="34290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82285" name="Line 2061"/>
            <p:cNvSpPr>
              <a:spLocks noChangeShapeType="1"/>
            </p:cNvSpPr>
            <p:nvPr/>
          </p:nvSpPr>
          <p:spPr bwMode="auto">
            <a:xfrm>
              <a:off x="2190750" y="5715002"/>
              <a:ext cx="5405438" cy="174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82286" name="Text Box 2062"/>
            <p:cNvSpPr txBox="1">
              <a:spLocks noChangeArrowheads="1"/>
            </p:cNvSpPr>
            <p:nvPr/>
          </p:nvSpPr>
          <p:spPr bwMode="auto">
            <a:xfrm rot="16200000">
              <a:off x="-771262" y="3468828"/>
              <a:ext cx="4184651" cy="307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l-GR" b="1" dirty="0">
                  <a:latin typeface="+mj-lt"/>
                  <a:cs typeface="Arial"/>
                </a:rPr>
                <a:t>Συνολικό Κόστος μεταφορικής υπηρεσίας</a:t>
              </a:r>
              <a:endParaRPr lang="en-US" b="1" i="1" baseline="-25000" dirty="0">
                <a:latin typeface="+mj-lt"/>
                <a:cs typeface="Arial"/>
              </a:endParaRPr>
            </a:p>
          </p:txBody>
        </p:sp>
      </p:grpSp>
      <p:sp>
        <p:nvSpPr>
          <p:cNvPr id="182288" name="Line 2064"/>
          <p:cNvSpPr>
            <a:spLocks noChangeShapeType="1"/>
          </p:cNvSpPr>
          <p:nvPr/>
        </p:nvSpPr>
        <p:spPr bwMode="auto">
          <a:xfrm flipV="1">
            <a:off x="4219228" y="2844797"/>
            <a:ext cx="0" cy="2955991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82304" name="Rectangle 2080"/>
          <p:cNvSpPr>
            <a:spLocks noGrp="1" noChangeArrowheads="1"/>
          </p:cNvSpPr>
          <p:nvPr>
            <p:ph type="title"/>
          </p:nvPr>
        </p:nvSpPr>
        <p:spPr>
          <a:xfrm>
            <a:off x="64241" y="235489"/>
            <a:ext cx="8610600" cy="1033572"/>
          </a:xfrm>
          <a:noFill/>
          <a:ln/>
        </p:spPr>
        <p:txBody>
          <a:bodyPr>
            <a:noAutofit/>
          </a:bodyPr>
          <a:lstStyle/>
          <a:p>
            <a:r>
              <a:rPr lang="en-US" sz="2400" b="1" dirty="0">
                <a:cs typeface="Arial"/>
              </a:rPr>
              <a:t>K</a:t>
            </a:r>
            <a:r>
              <a:rPr lang="el-GR" sz="2400" b="1" dirty="0" err="1">
                <a:cs typeface="Arial"/>
              </a:rPr>
              <a:t>οινωνικά</a:t>
            </a:r>
            <a:r>
              <a:rPr lang="el-GR" sz="2400" b="1" dirty="0">
                <a:cs typeface="Arial"/>
              </a:rPr>
              <a:t> οφέλη / οφέλη καταναλωτών από επένδυση σε μέσο μεταφοράς και συνθήκες ασύμμετρης πληροφόρησης</a:t>
            </a:r>
            <a:endParaRPr lang="en-US" sz="2400" b="1" dirty="0">
              <a:cs typeface="Arial"/>
            </a:endParaRPr>
          </a:p>
        </p:txBody>
      </p:sp>
      <p:sp>
        <p:nvSpPr>
          <p:cNvPr id="47" name="Line 2064"/>
          <p:cNvSpPr>
            <a:spLocks noChangeShapeType="1"/>
          </p:cNvSpPr>
          <p:nvPr/>
        </p:nvSpPr>
        <p:spPr bwMode="auto">
          <a:xfrm flipH="1" flipV="1">
            <a:off x="6257504" y="4259942"/>
            <a:ext cx="0" cy="1585426"/>
          </a:xfrm>
          <a:prstGeom prst="line">
            <a:avLst/>
          </a:prstGeom>
          <a:noFill/>
          <a:ln w="38100">
            <a:solidFill>
              <a:srgbClr val="00009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55" name="Text Box 2052"/>
          <p:cNvSpPr txBox="1">
            <a:spLocks noChangeArrowheads="1"/>
          </p:cNvSpPr>
          <p:nvPr/>
        </p:nvSpPr>
        <p:spPr bwMode="auto">
          <a:xfrm>
            <a:off x="5991719" y="5811410"/>
            <a:ext cx="5614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i="1" dirty="0">
                <a:latin typeface="+mj-lt"/>
                <a:cs typeface="Arial"/>
              </a:rPr>
              <a:t>t2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1876717" y="2032000"/>
            <a:ext cx="5159083" cy="3467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65673" y="2622472"/>
            <a:ext cx="368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F</a:t>
            </a:r>
            <a:r>
              <a:rPr lang="el-GR" b="1" baseline="-25000" dirty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65673" y="4139804"/>
            <a:ext cx="41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+mj-lt"/>
              </a:rPr>
              <a:t>F</a:t>
            </a:r>
            <a:r>
              <a:rPr lang="el-GR" b="1" baseline="-25000" dirty="0">
                <a:solidFill>
                  <a:srgbClr val="000090"/>
                </a:solidFill>
                <a:latin typeface="+mj-lt"/>
              </a:rPr>
              <a:t>2</a:t>
            </a:r>
            <a:endParaRPr lang="en-US" b="1" baseline="-25000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65673" y="336276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P</a:t>
            </a:r>
            <a:r>
              <a:rPr lang="en-US" b="1" baseline="-25000" dirty="0">
                <a:latin typeface="+mj-lt"/>
              </a:rPr>
              <a:t>1</a:t>
            </a:r>
          </a:p>
        </p:txBody>
      </p:sp>
      <p:sp>
        <p:nvSpPr>
          <p:cNvPr id="58" name="Line 2064"/>
          <p:cNvSpPr>
            <a:spLocks noChangeShapeType="1"/>
          </p:cNvSpPr>
          <p:nvPr/>
        </p:nvSpPr>
        <p:spPr bwMode="auto">
          <a:xfrm>
            <a:off x="1864017" y="2844798"/>
            <a:ext cx="2355211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65673" y="484334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+mj-lt"/>
              </a:rPr>
              <a:t>P</a:t>
            </a:r>
            <a:r>
              <a:rPr lang="en-US" b="1" baseline="-25000" dirty="0">
                <a:solidFill>
                  <a:srgbClr val="000090"/>
                </a:solidFill>
                <a:latin typeface="+mj-lt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1086" y="2413000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38303" y="2898096"/>
            <a:ext cx="28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c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041086" y="2973666"/>
            <a:ext cx="86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041086" y="3585806"/>
            <a:ext cx="86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d</a:t>
            </a:r>
          </a:p>
        </p:txBody>
      </p:sp>
      <p:sp>
        <p:nvSpPr>
          <p:cNvPr id="63" name="Line 2064"/>
          <p:cNvSpPr>
            <a:spLocks noChangeShapeType="1"/>
          </p:cNvSpPr>
          <p:nvPr/>
        </p:nvSpPr>
        <p:spPr bwMode="auto">
          <a:xfrm>
            <a:off x="1864017" y="3555998"/>
            <a:ext cx="2355211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4" name="Line 2064"/>
          <p:cNvSpPr>
            <a:spLocks noChangeShapeType="1"/>
          </p:cNvSpPr>
          <p:nvPr/>
        </p:nvSpPr>
        <p:spPr bwMode="auto">
          <a:xfrm>
            <a:off x="1864017" y="4259942"/>
            <a:ext cx="4377959" cy="0"/>
          </a:xfrm>
          <a:prstGeom prst="line">
            <a:avLst/>
          </a:prstGeom>
          <a:noFill/>
          <a:ln w="38100">
            <a:solidFill>
              <a:srgbClr val="00009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236690" y="3694074"/>
            <a:ext cx="30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e</a:t>
            </a:r>
          </a:p>
        </p:txBody>
      </p:sp>
      <p:sp>
        <p:nvSpPr>
          <p:cNvPr id="66" name="Line 2064"/>
          <p:cNvSpPr>
            <a:spLocks noChangeShapeType="1"/>
          </p:cNvSpPr>
          <p:nvPr/>
        </p:nvSpPr>
        <p:spPr bwMode="auto">
          <a:xfrm>
            <a:off x="1864017" y="5003206"/>
            <a:ext cx="4377959" cy="0"/>
          </a:xfrm>
          <a:prstGeom prst="line">
            <a:avLst/>
          </a:prstGeom>
          <a:noFill/>
          <a:ln w="38100">
            <a:solidFill>
              <a:srgbClr val="00009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72980" y="4360986"/>
            <a:ext cx="73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90"/>
                </a:solidFill>
                <a:latin typeface="+mj-lt"/>
              </a:rPr>
              <a:t>f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687602" y="43773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+mj-lt"/>
              </a:rPr>
              <a:t>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869759" y="432447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+mj-lt"/>
              </a:rPr>
              <a:t>h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824118" y="5167712"/>
            <a:ext cx="24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+mj-lt"/>
              </a:rPr>
              <a:t>i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867004" y="5187872"/>
            <a:ext cx="25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+mj-lt"/>
              </a:rPr>
              <a:t>j</a:t>
            </a:r>
          </a:p>
        </p:txBody>
      </p:sp>
      <p:sp>
        <p:nvSpPr>
          <p:cNvPr id="72" name="Text Box 2051"/>
          <p:cNvSpPr txBox="1">
            <a:spLocks noChangeArrowheads="1"/>
          </p:cNvSpPr>
          <p:nvPr/>
        </p:nvSpPr>
        <p:spPr bwMode="auto">
          <a:xfrm>
            <a:off x="7035800" y="5160546"/>
            <a:ext cx="917940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/>
            <a:r>
              <a:rPr lang="el-GR" sz="1600" b="1" dirty="0">
                <a:solidFill>
                  <a:srgbClr val="FF0000"/>
                </a:solidFill>
                <a:latin typeface="Arial"/>
                <a:cs typeface="Arial"/>
              </a:rPr>
              <a:t>Ζήτηση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6" name="Oval 2070"/>
          <p:cNvSpPr>
            <a:spLocks noChangeArrowheads="1"/>
          </p:cNvSpPr>
          <p:nvPr/>
        </p:nvSpPr>
        <p:spPr bwMode="auto">
          <a:xfrm flipH="1">
            <a:off x="4049241" y="3406358"/>
            <a:ext cx="339973" cy="26133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l-GR" sz="1800">
              <a:latin typeface="Arial"/>
              <a:cs typeface="Arial"/>
            </a:endParaRPr>
          </a:p>
        </p:txBody>
      </p:sp>
      <p:sp>
        <p:nvSpPr>
          <p:cNvPr id="37" name="Oval 2070"/>
          <p:cNvSpPr>
            <a:spLocks noChangeArrowheads="1"/>
          </p:cNvSpPr>
          <p:nvPr/>
        </p:nvSpPr>
        <p:spPr bwMode="auto">
          <a:xfrm flipH="1">
            <a:off x="6090696" y="4872540"/>
            <a:ext cx="339973" cy="26133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l-GR" sz="180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5478" y="1269061"/>
            <a:ext cx="551207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P</a:t>
            </a:r>
            <a:r>
              <a:rPr lang="en-US" b="1" baseline="-25000" dirty="0">
                <a:solidFill>
                  <a:srgbClr val="000090"/>
                </a:solidFill>
              </a:rPr>
              <a:t>1</a:t>
            </a:r>
            <a:r>
              <a:rPr lang="el-GR" b="1" dirty="0">
                <a:solidFill>
                  <a:srgbClr val="000090"/>
                </a:solidFill>
              </a:rPr>
              <a:t>: </a:t>
            </a:r>
            <a:r>
              <a:rPr lang="en-US" dirty="0"/>
              <a:t>A</a:t>
            </a:r>
            <a:r>
              <a:rPr lang="el-GR" dirty="0" err="1"/>
              <a:t>ντιλαμβανόμενο</a:t>
            </a:r>
            <a:r>
              <a:rPr lang="el-GR" dirty="0"/>
              <a:t> αρχικό κόστος</a:t>
            </a:r>
          </a:p>
          <a:p>
            <a:r>
              <a:rPr lang="en-US" b="1" dirty="0">
                <a:solidFill>
                  <a:srgbClr val="000090"/>
                </a:solidFill>
              </a:rPr>
              <a:t>F</a:t>
            </a:r>
            <a:r>
              <a:rPr lang="en-US" b="1" baseline="-25000" dirty="0">
                <a:solidFill>
                  <a:srgbClr val="000090"/>
                </a:solidFill>
              </a:rPr>
              <a:t>1</a:t>
            </a:r>
            <a:r>
              <a:rPr lang="en-US" b="1" dirty="0">
                <a:solidFill>
                  <a:srgbClr val="000090"/>
                </a:solidFill>
              </a:rPr>
              <a:t>: </a:t>
            </a:r>
            <a:r>
              <a:rPr lang="el-GR" dirty="0"/>
              <a:t>Πραγματικό κόστος</a:t>
            </a:r>
          </a:p>
          <a:p>
            <a:r>
              <a:rPr lang="en-US" b="1" dirty="0">
                <a:solidFill>
                  <a:srgbClr val="000090"/>
                </a:solidFill>
              </a:rPr>
              <a:t>P</a:t>
            </a:r>
            <a:r>
              <a:rPr lang="en-US" b="1" baseline="-25000" dirty="0">
                <a:solidFill>
                  <a:srgbClr val="000090"/>
                </a:solidFill>
              </a:rPr>
              <a:t>2</a:t>
            </a:r>
            <a:r>
              <a:rPr lang="el-GR" b="1" dirty="0">
                <a:solidFill>
                  <a:srgbClr val="000090"/>
                </a:solidFill>
              </a:rPr>
              <a:t>: </a:t>
            </a:r>
            <a:r>
              <a:rPr lang="el-GR" dirty="0" err="1"/>
              <a:t>Αντιλαμβάνόμενο</a:t>
            </a:r>
            <a:r>
              <a:rPr lang="el-GR" dirty="0"/>
              <a:t> αρχικό κόστος μετά από επένδυση </a:t>
            </a:r>
          </a:p>
          <a:p>
            <a:r>
              <a:rPr lang="en-US" b="1" dirty="0">
                <a:solidFill>
                  <a:srgbClr val="000090"/>
                </a:solidFill>
              </a:rPr>
              <a:t>F</a:t>
            </a:r>
            <a:r>
              <a:rPr lang="en-US" b="1" baseline="-25000" dirty="0">
                <a:solidFill>
                  <a:srgbClr val="000090"/>
                </a:solidFill>
              </a:rPr>
              <a:t>2</a:t>
            </a:r>
            <a:r>
              <a:rPr lang="en-US" b="1" dirty="0">
                <a:solidFill>
                  <a:srgbClr val="000090"/>
                </a:solidFill>
              </a:rPr>
              <a:t>: </a:t>
            </a:r>
            <a:r>
              <a:rPr lang="el-GR" dirty="0"/>
              <a:t>Πραγματικό κόστος μετά από επένδυση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1" grpId="0" autoUpdateAnimBg="0"/>
      <p:bldP spid="36" grpId="0" animBg="1"/>
      <p:bldP spid="3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  <a:p>
            <a:r>
              <a:rPr lang="el-GR" sz="1400" dirty="0">
                <a:latin typeface="Arial"/>
                <a:cs typeface="Arial"/>
              </a:rPr>
              <a:t>Διαφάνεια</a:t>
            </a:r>
            <a:r>
              <a:rPr lang="en-US" sz="1400" dirty="0">
                <a:latin typeface="Arial"/>
                <a:cs typeface="Arial"/>
              </a:rPr>
              <a:t> 1-</a:t>
            </a:r>
            <a:fld id="{8EC8634A-7808-1F44-954E-252B16F67C1C}" type="slidenum">
              <a:rPr lang="en-US" sz="1400">
                <a:latin typeface="Arial"/>
                <a:cs typeface="Arial"/>
              </a:rPr>
              <a:pPr/>
              <a:t>42</a:t>
            </a:fld>
            <a:endParaRPr lang="en-US" sz="1400" dirty="0">
              <a:latin typeface="Arial"/>
              <a:cs typeface="Arial"/>
            </a:endParaRPr>
          </a:p>
        </p:txBody>
      </p:sp>
      <p:sp>
        <p:nvSpPr>
          <p:cNvPr id="35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  <a:p>
            <a:r>
              <a:rPr lang="el-GR" sz="1400" dirty="0">
                <a:latin typeface="Arial"/>
                <a:cs typeface="Arial"/>
              </a:rPr>
              <a:t>Οικονομική Μεταφορών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82276" name="Text Box 2052"/>
          <p:cNvSpPr txBox="1">
            <a:spLocks noChangeArrowheads="1"/>
          </p:cNvSpPr>
          <p:nvPr/>
        </p:nvSpPr>
        <p:spPr bwMode="auto">
          <a:xfrm>
            <a:off x="3938487" y="5875850"/>
            <a:ext cx="5614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i="1" dirty="0">
                <a:latin typeface="+mj-lt"/>
                <a:cs typeface="Arial"/>
              </a:rPr>
              <a:t>t</a:t>
            </a:r>
            <a:r>
              <a:rPr lang="en-US" sz="2000" b="1" i="1" baseline="-25000" dirty="0">
                <a:latin typeface="+mj-lt"/>
                <a:cs typeface="Arial"/>
              </a:rPr>
              <a:t>1</a:t>
            </a:r>
          </a:p>
        </p:txBody>
      </p:sp>
      <p:sp>
        <p:nvSpPr>
          <p:cNvPr id="182281" name="Rectangle 2057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endParaRPr lang="en-US" sz="2300" dirty="0">
              <a:solidFill>
                <a:srgbClr val="336699"/>
              </a:solidFill>
              <a:latin typeface="Arial"/>
              <a:cs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648135" y="901700"/>
            <a:ext cx="7815448" cy="5364243"/>
            <a:chOff x="1167219" y="1530347"/>
            <a:chExt cx="6511042" cy="4512829"/>
          </a:xfrm>
        </p:grpSpPr>
        <p:sp>
          <p:nvSpPr>
            <p:cNvPr id="182283" name="Text Box 2059"/>
            <p:cNvSpPr txBox="1">
              <a:spLocks noChangeArrowheads="1"/>
            </p:cNvSpPr>
            <p:nvPr/>
          </p:nvSpPr>
          <p:spPr bwMode="auto">
            <a:xfrm>
              <a:off x="5949178" y="5732464"/>
              <a:ext cx="1729083" cy="310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>
                  <a:latin typeface="+mj-lt"/>
                  <a:cs typeface="Arial"/>
                </a:rPr>
                <a:t>M</a:t>
              </a:r>
              <a:r>
                <a:rPr lang="el-GR" b="1" dirty="0" err="1">
                  <a:latin typeface="+mj-lt"/>
                  <a:cs typeface="Arial"/>
                </a:rPr>
                <a:t>εταφορικό</a:t>
              </a:r>
              <a:r>
                <a:rPr lang="el-GR" b="1" dirty="0">
                  <a:latin typeface="+mj-lt"/>
                  <a:cs typeface="Arial"/>
                </a:rPr>
                <a:t> έργο</a:t>
              </a:r>
              <a:endParaRPr lang="en-US" b="1" dirty="0">
                <a:latin typeface="+mj-lt"/>
                <a:cs typeface="Arial"/>
              </a:endParaRPr>
            </a:p>
          </p:txBody>
        </p:sp>
        <p:sp>
          <p:nvSpPr>
            <p:cNvPr id="182284" name="Line 2060"/>
            <p:cNvSpPr>
              <a:spLocks noChangeShapeType="1"/>
            </p:cNvSpPr>
            <p:nvPr/>
          </p:nvSpPr>
          <p:spPr bwMode="auto">
            <a:xfrm>
              <a:off x="2190750" y="2286000"/>
              <a:ext cx="0" cy="34290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82285" name="Line 2061"/>
            <p:cNvSpPr>
              <a:spLocks noChangeShapeType="1"/>
            </p:cNvSpPr>
            <p:nvPr/>
          </p:nvSpPr>
          <p:spPr bwMode="auto">
            <a:xfrm>
              <a:off x="2190750" y="5715002"/>
              <a:ext cx="5405438" cy="174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82286" name="Text Box 2062"/>
            <p:cNvSpPr txBox="1">
              <a:spLocks noChangeArrowheads="1"/>
            </p:cNvSpPr>
            <p:nvPr/>
          </p:nvSpPr>
          <p:spPr bwMode="auto">
            <a:xfrm rot="16200000">
              <a:off x="-771262" y="3468828"/>
              <a:ext cx="4184651" cy="307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l-GR" b="1" dirty="0">
                  <a:latin typeface="+mj-lt"/>
                  <a:cs typeface="Arial"/>
                </a:rPr>
                <a:t>Συνολικό Κόστος μεταφορικής υπηρεσίας</a:t>
              </a:r>
              <a:endParaRPr lang="en-US" b="1" i="1" baseline="-25000" dirty="0">
                <a:latin typeface="+mj-lt"/>
                <a:cs typeface="Arial"/>
              </a:endParaRPr>
            </a:p>
          </p:txBody>
        </p:sp>
      </p:grpSp>
      <p:sp>
        <p:nvSpPr>
          <p:cNvPr id="182288" name="Line 2064"/>
          <p:cNvSpPr>
            <a:spLocks noChangeShapeType="1"/>
          </p:cNvSpPr>
          <p:nvPr/>
        </p:nvSpPr>
        <p:spPr bwMode="auto">
          <a:xfrm flipV="1">
            <a:off x="4219228" y="2844797"/>
            <a:ext cx="0" cy="2955991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82304" name="Rectangle 2080"/>
          <p:cNvSpPr>
            <a:spLocks noGrp="1" noChangeArrowheads="1"/>
          </p:cNvSpPr>
          <p:nvPr>
            <p:ph type="title"/>
          </p:nvPr>
        </p:nvSpPr>
        <p:spPr>
          <a:xfrm>
            <a:off x="64241" y="235489"/>
            <a:ext cx="8610600" cy="1033572"/>
          </a:xfrm>
          <a:noFill/>
          <a:ln/>
        </p:spPr>
        <p:txBody>
          <a:bodyPr>
            <a:noAutofit/>
          </a:bodyPr>
          <a:lstStyle/>
          <a:p>
            <a:r>
              <a:rPr lang="en-US" sz="2400" b="1" dirty="0">
                <a:cs typeface="Arial"/>
              </a:rPr>
              <a:t>K</a:t>
            </a:r>
            <a:r>
              <a:rPr lang="el-GR" sz="2400" b="1" dirty="0" err="1">
                <a:cs typeface="Arial"/>
              </a:rPr>
              <a:t>οινωνικά</a:t>
            </a:r>
            <a:r>
              <a:rPr lang="el-GR" sz="2400" b="1" dirty="0">
                <a:cs typeface="Arial"/>
              </a:rPr>
              <a:t> οφέλη / οφέλη καταναλωτών από επένδυση σε μέσο μεταφοράς και συνθήκες ασύμμετρης πληροφόρησης</a:t>
            </a:r>
            <a:endParaRPr lang="en-US" sz="2400" b="1" dirty="0">
              <a:cs typeface="Arial"/>
            </a:endParaRPr>
          </a:p>
        </p:txBody>
      </p:sp>
      <p:sp>
        <p:nvSpPr>
          <p:cNvPr id="47" name="Line 2064"/>
          <p:cNvSpPr>
            <a:spLocks noChangeShapeType="1"/>
          </p:cNvSpPr>
          <p:nvPr/>
        </p:nvSpPr>
        <p:spPr bwMode="auto">
          <a:xfrm flipH="1" flipV="1">
            <a:off x="6257504" y="4259942"/>
            <a:ext cx="0" cy="1585426"/>
          </a:xfrm>
          <a:prstGeom prst="line">
            <a:avLst/>
          </a:prstGeom>
          <a:noFill/>
          <a:ln w="38100">
            <a:solidFill>
              <a:srgbClr val="00009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55" name="Text Box 2052"/>
          <p:cNvSpPr txBox="1">
            <a:spLocks noChangeArrowheads="1"/>
          </p:cNvSpPr>
          <p:nvPr/>
        </p:nvSpPr>
        <p:spPr bwMode="auto">
          <a:xfrm>
            <a:off x="5991719" y="5811410"/>
            <a:ext cx="5614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i="1" dirty="0">
                <a:latin typeface="+mj-lt"/>
                <a:cs typeface="Arial"/>
              </a:rPr>
              <a:t>t2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1876717" y="2032000"/>
            <a:ext cx="5159083" cy="3467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65673" y="2622472"/>
            <a:ext cx="368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F</a:t>
            </a:r>
            <a:r>
              <a:rPr lang="el-GR" b="1" baseline="-25000" dirty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65673" y="4139804"/>
            <a:ext cx="41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+mj-lt"/>
              </a:rPr>
              <a:t>F</a:t>
            </a:r>
            <a:r>
              <a:rPr lang="el-GR" b="1" baseline="-25000" dirty="0">
                <a:solidFill>
                  <a:srgbClr val="000090"/>
                </a:solidFill>
                <a:latin typeface="+mj-lt"/>
              </a:rPr>
              <a:t>2</a:t>
            </a:r>
            <a:endParaRPr lang="en-US" b="1" baseline="-25000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65673" y="336276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P</a:t>
            </a:r>
            <a:r>
              <a:rPr lang="en-US" b="1" baseline="-25000" dirty="0">
                <a:latin typeface="+mj-lt"/>
              </a:rPr>
              <a:t>1</a:t>
            </a:r>
          </a:p>
        </p:txBody>
      </p:sp>
      <p:sp>
        <p:nvSpPr>
          <p:cNvPr id="58" name="Line 2064"/>
          <p:cNvSpPr>
            <a:spLocks noChangeShapeType="1"/>
          </p:cNvSpPr>
          <p:nvPr/>
        </p:nvSpPr>
        <p:spPr bwMode="auto">
          <a:xfrm>
            <a:off x="1864017" y="2844798"/>
            <a:ext cx="2355211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65673" y="484334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+mj-lt"/>
              </a:rPr>
              <a:t>P</a:t>
            </a:r>
            <a:r>
              <a:rPr lang="en-US" b="1" baseline="-25000" dirty="0">
                <a:solidFill>
                  <a:srgbClr val="000090"/>
                </a:solidFill>
                <a:latin typeface="+mj-lt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1086" y="2413000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38303" y="2898096"/>
            <a:ext cx="28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c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041086" y="2973666"/>
            <a:ext cx="86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041086" y="3585806"/>
            <a:ext cx="86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d</a:t>
            </a:r>
          </a:p>
        </p:txBody>
      </p:sp>
      <p:sp>
        <p:nvSpPr>
          <p:cNvPr id="63" name="Line 2064"/>
          <p:cNvSpPr>
            <a:spLocks noChangeShapeType="1"/>
          </p:cNvSpPr>
          <p:nvPr/>
        </p:nvSpPr>
        <p:spPr bwMode="auto">
          <a:xfrm>
            <a:off x="1864017" y="3555998"/>
            <a:ext cx="2355211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4" name="Line 2064"/>
          <p:cNvSpPr>
            <a:spLocks noChangeShapeType="1"/>
          </p:cNvSpPr>
          <p:nvPr/>
        </p:nvSpPr>
        <p:spPr bwMode="auto">
          <a:xfrm>
            <a:off x="1864017" y="4259942"/>
            <a:ext cx="4377959" cy="0"/>
          </a:xfrm>
          <a:prstGeom prst="line">
            <a:avLst/>
          </a:prstGeom>
          <a:noFill/>
          <a:ln w="38100">
            <a:solidFill>
              <a:srgbClr val="00009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236690" y="3694074"/>
            <a:ext cx="30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e</a:t>
            </a:r>
          </a:p>
        </p:txBody>
      </p:sp>
      <p:sp>
        <p:nvSpPr>
          <p:cNvPr id="66" name="Line 2064"/>
          <p:cNvSpPr>
            <a:spLocks noChangeShapeType="1"/>
          </p:cNvSpPr>
          <p:nvPr/>
        </p:nvSpPr>
        <p:spPr bwMode="auto">
          <a:xfrm>
            <a:off x="1864017" y="5003206"/>
            <a:ext cx="4377959" cy="0"/>
          </a:xfrm>
          <a:prstGeom prst="line">
            <a:avLst/>
          </a:prstGeom>
          <a:noFill/>
          <a:ln w="38100">
            <a:solidFill>
              <a:srgbClr val="00009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72980" y="4360986"/>
            <a:ext cx="73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90"/>
                </a:solidFill>
                <a:latin typeface="+mj-lt"/>
              </a:rPr>
              <a:t>f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687602" y="43773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+mj-lt"/>
              </a:rPr>
              <a:t>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869759" y="432447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+mj-lt"/>
              </a:rPr>
              <a:t>h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824118" y="5167712"/>
            <a:ext cx="24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+mj-lt"/>
              </a:rPr>
              <a:t>i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867004" y="5187872"/>
            <a:ext cx="25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+mj-lt"/>
              </a:rPr>
              <a:t>j</a:t>
            </a:r>
          </a:p>
        </p:txBody>
      </p:sp>
      <p:sp>
        <p:nvSpPr>
          <p:cNvPr id="72" name="Text Box 2051"/>
          <p:cNvSpPr txBox="1">
            <a:spLocks noChangeArrowheads="1"/>
          </p:cNvSpPr>
          <p:nvPr/>
        </p:nvSpPr>
        <p:spPr bwMode="auto">
          <a:xfrm>
            <a:off x="7035800" y="5160546"/>
            <a:ext cx="917940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/>
            <a:r>
              <a:rPr lang="el-GR" sz="1600" b="1" dirty="0">
                <a:solidFill>
                  <a:srgbClr val="FF0000"/>
                </a:solidFill>
                <a:latin typeface="Arial"/>
                <a:cs typeface="Arial"/>
              </a:rPr>
              <a:t>Ζήτηση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6" name="Oval 2070"/>
          <p:cNvSpPr>
            <a:spLocks noChangeArrowheads="1"/>
          </p:cNvSpPr>
          <p:nvPr/>
        </p:nvSpPr>
        <p:spPr bwMode="auto">
          <a:xfrm flipH="1">
            <a:off x="4049241" y="3406358"/>
            <a:ext cx="339973" cy="26133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l-GR" sz="1800">
              <a:latin typeface="Arial"/>
              <a:cs typeface="Arial"/>
            </a:endParaRPr>
          </a:p>
        </p:txBody>
      </p:sp>
      <p:sp>
        <p:nvSpPr>
          <p:cNvPr id="37" name="Oval 2070"/>
          <p:cNvSpPr>
            <a:spLocks noChangeArrowheads="1"/>
          </p:cNvSpPr>
          <p:nvPr/>
        </p:nvSpPr>
        <p:spPr bwMode="auto">
          <a:xfrm flipH="1">
            <a:off x="6090696" y="4872540"/>
            <a:ext cx="339973" cy="26133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l-GR" sz="180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5478" y="1269061"/>
            <a:ext cx="551207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P</a:t>
            </a:r>
            <a:r>
              <a:rPr lang="en-US" b="1" baseline="-25000" dirty="0">
                <a:solidFill>
                  <a:srgbClr val="000090"/>
                </a:solidFill>
              </a:rPr>
              <a:t>1</a:t>
            </a:r>
            <a:r>
              <a:rPr lang="el-GR" b="1" dirty="0">
                <a:solidFill>
                  <a:srgbClr val="000090"/>
                </a:solidFill>
              </a:rPr>
              <a:t>: </a:t>
            </a:r>
            <a:r>
              <a:rPr lang="en-US" dirty="0"/>
              <a:t>A</a:t>
            </a:r>
            <a:r>
              <a:rPr lang="el-GR" dirty="0" err="1"/>
              <a:t>ντιλαμβανόμενο</a:t>
            </a:r>
            <a:r>
              <a:rPr lang="el-GR" dirty="0"/>
              <a:t> αρχικό κόστος</a:t>
            </a:r>
          </a:p>
          <a:p>
            <a:r>
              <a:rPr lang="en-US" b="1" dirty="0">
                <a:solidFill>
                  <a:srgbClr val="000090"/>
                </a:solidFill>
              </a:rPr>
              <a:t>F</a:t>
            </a:r>
            <a:r>
              <a:rPr lang="en-US" b="1" baseline="-25000" dirty="0">
                <a:solidFill>
                  <a:srgbClr val="000090"/>
                </a:solidFill>
              </a:rPr>
              <a:t>1</a:t>
            </a:r>
            <a:r>
              <a:rPr lang="en-US" b="1" dirty="0">
                <a:solidFill>
                  <a:srgbClr val="000090"/>
                </a:solidFill>
              </a:rPr>
              <a:t>: </a:t>
            </a:r>
            <a:r>
              <a:rPr lang="el-GR" dirty="0"/>
              <a:t>Πραγματικό κόστος</a:t>
            </a:r>
          </a:p>
          <a:p>
            <a:r>
              <a:rPr lang="en-US" b="1" dirty="0">
                <a:solidFill>
                  <a:srgbClr val="000090"/>
                </a:solidFill>
              </a:rPr>
              <a:t>P</a:t>
            </a:r>
            <a:r>
              <a:rPr lang="en-US" b="1" baseline="-25000" dirty="0">
                <a:solidFill>
                  <a:srgbClr val="000090"/>
                </a:solidFill>
              </a:rPr>
              <a:t>2</a:t>
            </a:r>
            <a:r>
              <a:rPr lang="el-GR" b="1" dirty="0">
                <a:solidFill>
                  <a:srgbClr val="000090"/>
                </a:solidFill>
              </a:rPr>
              <a:t>: </a:t>
            </a:r>
            <a:r>
              <a:rPr lang="el-GR" dirty="0" err="1"/>
              <a:t>Αντιλαμβάνόμενο</a:t>
            </a:r>
            <a:r>
              <a:rPr lang="el-GR" dirty="0"/>
              <a:t> αρχικό κόστος μετά από επένδυση </a:t>
            </a:r>
          </a:p>
          <a:p>
            <a:r>
              <a:rPr lang="en-US" b="1" dirty="0">
                <a:solidFill>
                  <a:srgbClr val="000090"/>
                </a:solidFill>
              </a:rPr>
              <a:t>F</a:t>
            </a:r>
            <a:r>
              <a:rPr lang="en-US" b="1" baseline="-25000" dirty="0">
                <a:solidFill>
                  <a:srgbClr val="000090"/>
                </a:solidFill>
              </a:rPr>
              <a:t>2</a:t>
            </a:r>
            <a:r>
              <a:rPr lang="en-US" b="1" dirty="0">
                <a:solidFill>
                  <a:srgbClr val="000090"/>
                </a:solidFill>
              </a:rPr>
              <a:t>: </a:t>
            </a:r>
            <a:r>
              <a:rPr lang="el-GR" dirty="0"/>
              <a:t>Πραγματικό κόστος μετά από επένδυση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83210" y="2684595"/>
            <a:ext cx="368037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h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l-GR" dirty="0"/>
              <a:t>= κοινωνικό κόστος</a:t>
            </a:r>
            <a:r>
              <a:rPr lang="en-US" dirty="0"/>
              <a:t> </a:t>
            </a:r>
            <a:r>
              <a:rPr lang="el-GR" dirty="0"/>
              <a:t>για έργο </a:t>
            </a:r>
            <a:r>
              <a:rPr lang="en-US" dirty="0"/>
              <a:t>t</a:t>
            </a:r>
            <a:r>
              <a:rPr lang="en-US" b="1" baseline="-25000" dirty="0"/>
              <a:t>2</a:t>
            </a:r>
            <a:r>
              <a:rPr lang="en-US" dirty="0"/>
              <a:t> (</a:t>
            </a:r>
            <a:r>
              <a:rPr lang="el-GR" dirty="0"/>
              <a:t>σύγκριση πραγματικού και αντιλαμβανόμενου κόστους)</a:t>
            </a:r>
          </a:p>
        </p:txBody>
      </p:sp>
    </p:spTree>
    <p:extLst>
      <p:ext uri="{BB962C8B-B14F-4D97-AF65-F5344CB8AC3E}">
        <p14:creationId xmlns:p14="http://schemas.microsoft.com/office/powerpoint/2010/main" val="348912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1" grpId="0" autoUpdateAnimBg="0"/>
      <p:bldP spid="36" grpId="0" animBg="1"/>
      <p:bldP spid="37" grpId="0" animBg="1"/>
      <p:bldP spid="4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  <a:p>
            <a:r>
              <a:rPr lang="el-GR" sz="1400" dirty="0">
                <a:latin typeface="Arial"/>
                <a:cs typeface="Arial"/>
              </a:rPr>
              <a:t>Διαφάνεια</a:t>
            </a:r>
            <a:r>
              <a:rPr lang="en-US" sz="1400" dirty="0">
                <a:latin typeface="Arial"/>
                <a:cs typeface="Arial"/>
              </a:rPr>
              <a:t> 1-</a:t>
            </a:r>
            <a:fld id="{8EC8634A-7808-1F44-954E-252B16F67C1C}" type="slidenum">
              <a:rPr lang="en-US" sz="1400">
                <a:latin typeface="Arial"/>
                <a:cs typeface="Arial"/>
              </a:rPr>
              <a:pPr/>
              <a:t>43</a:t>
            </a:fld>
            <a:endParaRPr lang="en-US" sz="1400" dirty="0">
              <a:latin typeface="Arial"/>
              <a:cs typeface="Arial"/>
            </a:endParaRPr>
          </a:p>
        </p:txBody>
      </p:sp>
      <p:sp>
        <p:nvSpPr>
          <p:cNvPr id="35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  <a:p>
            <a:r>
              <a:rPr lang="el-GR" sz="1400" dirty="0">
                <a:latin typeface="Arial"/>
                <a:cs typeface="Arial"/>
              </a:rPr>
              <a:t>Οικονομική Μεταφορών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82276" name="Text Box 2052"/>
          <p:cNvSpPr txBox="1">
            <a:spLocks noChangeArrowheads="1"/>
          </p:cNvSpPr>
          <p:nvPr/>
        </p:nvSpPr>
        <p:spPr bwMode="auto">
          <a:xfrm>
            <a:off x="3938487" y="5875850"/>
            <a:ext cx="5614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i="1" dirty="0">
                <a:latin typeface="+mj-lt"/>
                <a:cs typeface="Arial"/>
              </a:rPr>
              <a:t>t</a:t>
            </a:r>
            <a:r>
              <a:rPr lang="en-US" sz="2000" b="1" i="1" baseline="-25000" dirty="0">
                <a:latin typeface="+mj-lt"/>
                <a:cs typeface="Arial"/>
              </a:rPr>
              <a:t>1</a:t>
            </a:r>
          </a:p>
        </p:txBody>
      </p:sp>
      <p:sp>
        <p:nvSpPr>
          <p:cNvPr id="182281" name="Rectangle 2057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endParaRPr lang="en-US" sz="2300" dirty="0">
              <a:solidFill>
                <a:srgbClr val="336699"/>
              </a:solidFill>
              <a:latin typeface="Arial"/>
              <a:cs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648135" y="901700"/>
            <a:ext cx="7815448" cy="5364243"/>
            <a:chOff x="1167219" y="1530347"/>
            <a:chExt cx="6511042" cy="4512829"/>
          </a:xfrm>
        </p:grpSpPr>
        <p:sp>
          <p:nvSpPr>
            <p:cNvPr id="182283" name="Text Box 2059"/>
            <p:cNvSpPr txBox="1">
              <a:spLocks noChangeArrowheads="1"/>
            </p:cNvSpPr>
            <p:nvPr/>
          </p:nvSpPr>
          <p:spPr bwMode="auto">
            <a:xfrm>
              <a:off x="5949178" y="5732464"/>
              <a:ext cx="1729083" cy="310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>
                  <a:latin typeface="+mj-lt"/>
                  <a:cs typeface="Arial"/>
                </a:rPr>
                <a:t>M</a:t>
              </a:r>
              <a:r>
                <a:rPr lang="el-GR" b="1" dirty="0" err="1">
                  <a:latin typeface="+mj-lt"/>
                  <a:cs typeface="Arial"/>
                </a:rPr>
                <a:t>εταφορικό</a:t>
              </a:r>
              <a:r>
                <a:rPr lang="el-GR" b="1" dirty="0">
                  <a:latin typeface="+mj-lt"/>
                  <a:cs typeface="Arial"/>
                </a:rPr>
                <a:t> έργο</a:t>
              </a:r>
              <a:endParaRPr lang="en-US" b="1" dirty="0">
                <a:latin typeface="+mj-lt"/>
                <a:cs typeface="Arial"/>
              </a:endParaRPr>
            </a:p>
          </p:txBody>
        </p:sp>
        <p:sp>
          <p:nvSpPr>
            <p:cNvPr id="182284" name="Line 2060"/>
            <p:cNvSpPr>
              <a:spLocks noChangeShapeType="1"/>
            </p:cNvSpPr>
            <p:nvPr/>
          </p:nvSpPr>
          <p:spPr bwMode="auto">
            <a:xfrm>
              <a:off x="2190750" y="2286000"/>
              <a:ext cx="0" cy="34290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82285" name="Line 2061"/>
            <p:cNvSpPr>
              <a:spLocks noChangeShapeType="1"/>
            </p:cNvSpPr>
            <p:nvPr/>
          </p:nvSpPr>
          <p:spPr bwMode="auto">
            <a:xfrm>
              <a:off x="2190750" y="5715002"/>
              <a:ext cx="5405438" cy="174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82286" name="Text Box 2062"/>
            <p:cNvSpPr txBox="1">
              <a:spLocks noChangeArrowheads="1"/>
            </p:cNvSpPr>
            <p:nvPr/>
          </p:nvSpPr>
          <p:spPr bwMode="auto">
            <a:xfrm rot="16200000">
              <a:off x="-771262" y="3468828"/>
              <a:ext cx="4184651" cy="307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l-GR" b="1" dirty="0">
                  <a:latin typeface="+mj-lt"/>
                  <a:cs typeface="Arial"/>
                </a:rPr>
                <a:t>Συνολικό Κόστος μεταφορικής υπηρεσίας</a:t>
              </a:r>
              <a:endParaRPr lang="en-US" b="1" i="1" baseline="-25000" dirty="0">
                <a:latin typeface="+mj-lt"/>
                <a:cs typeface="Arial"/>
              </a:endParaRPr>
            </a:p>
          </p:txBody>
        </p:sp>
      </p:grpSp>
      <p:sp>
        <p:nvSpPr>
          <p:cNvPr id="182288" name="Line 2064"/>
          <p:cNvSpPr>
            <a:spLocks noChangeShapeType="1"/>
          </p:cNvSpPr>
          <p:nvPr/>
        </p:nvSpPr>
        <p:spPr bwMode="auto">
          <a:xfrm flipV="1">
            <a:off x="4219228" y="2844797"/>
            <a:ext cx="0" cy="2955991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82304" name="Rectangle 2080"/>
          <p:cNvSpPr>
            <a:spLocks noGrp="1" noChangeArrowheads="1"/>
          </p:cNvSpPr>
          <p:nvPr>
            <p:ph type="title"/>
          </p:nvPr>
        </p:nvSpPr>
        <p:spPr>
          <a:xfrm>
            <a:off x="64241" y="235489"/>
            <a:ext cx="8610600" cy="1033572"/>
          </a:xfrm>
          <a:noFill/>
          <a:ln/>
        </p:spPr>
        <p:txBody>
          <a:bodyPr>
            <a:noAutofit/>
          </a:bodyPr>
          <a:lstStyle/>
          <a:p>
            <a:r>
              <a:rPr lang="en-US" sz="2400" b="1" dirty="0">
                <a:cs typeface="Arial"/>
              </a:rPr>
              <a:t>K</a:t>
            </a:r>
            <a:r>
              <a:rPr lang="el-GR" sz="2400" b="1" dirty="0" err="1">
                <a:cs typeface="Arial"/>
              </a:rPr>
              <a:t>οινωνικά</a:t>
            </a:r>
            <a:r>
              <a:rPr lang="el-GR" sz="2400" b="1" dirty="0">
                <a:cs typeface="Arial"/>
              </a:rPr>
              <a:t> οφέλη / οφέλη καταναλωτών από επένδυση σε μέσο μεταφοράς και συνθήκες ασύμμετρης πληροφόρησης</a:t>
            </a:r>
            <a:endParaRPr lang="en-US" sz="2400" b="1" dirty="0">
              <a:cs typeface="Arial"/>
            </a:endParaRPr>
          </a:p>
        </p:txBody>
      </p:sp>
      <p:sp>
        <p:nvSpPr>
          <p:cNvPr id="47" name="Line 2064"/>
          <p:cNvSpPr>
            <a:spLocks noChangeShapeType="1"/>
          </p:cNvSpPr>
          <p:nvPr/>
        </p:nvSpPr>
        <p:spPr bwMode="auto">
          <a:xfrm flipH="1" flipV="1">
            <a:off x="6257504" y="4259942"/>
            <a:ext cx="0" cy="1585426"/>
          </a:xfrm>
          <a:prstGeom prst="line">
            <a:avLst/>
          </a:prstGeom>
          <a:noFill/>
          <a:ln w="38100">
            <a:solidFill>
              <a:srgbClr val="00009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55" name="Text Box 2052"/>
          <p:cNvSpPr txBox="1">
            <a:spLocks noChangeArrowheads="1"/>
          </p:cNvSpPr>
          <p:nvPr/>
        </p:nvSpPr>
        <p:spPr bwMode="auto">
          <a:xfrm>
            <a:off x="5991719" y="5811410"/>
            <a:ext cx="5614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i="1" dirty="0">
                <a:latin typeface="+mj-lt"/>
                <a:cs typeface="Arial"/>
              </a:rPr>
              <a:t>t2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1876717" y="2032000"/>
            <a:ext cx="5159083" cy="3467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65673" y="2622472"/>
            <a:ext cx="368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F</a:t>
            </a:r>
            <a:r>
              <a:rPr lang="el-GR" b="1" baseline="-25000" dirty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65673" y="4139804"/>
            <a:ext cx="41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+mj-lt"/>
              </a:rPr>
              <a:t>F</a:t>
            </a:r>
            <a:r>
              <a:rPr lang="el-GR" b="1" baseline="-25000" dirty="0">
                <a:solidFill>
                  <a:srgbClr val="000090"/>
                </a:solidFill>
                <a:latin typeface="+mj-lt"/>
              </a:rPr>
              <a:t>2</a:t>
            </a:r>
            <a:endParaRPr lang="en-US" b="1" baseline="-25000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65673" y="336276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P</a:t>
            </a:r>
            <a:r>
              <a:rPr lang="en-US" b="1" baseline="-25000" dirty="0">
                <a:latin typeface="+mj-lt"/>
              </a:rPr>
              <a:t>1</a:t>
            </a:r>
          </a:p>
        </p:txBody>
      </p:sp>
      <p:sp>
        <p:nvSpPr>
          <p:cNvPr id="58" name="Line 2064"/>
          <p:cNvSpPr>
            <a:spLocks noChangeShapeType="1"/>
          </p:cNvSpPr>
          <p:nvPr/>
        </p:nvSpPr>
        <p:spPr bwMode="auto">
          <a:xfrm>
            <a:off x="1864017" y="2844798"/>
            <a:ext cx="2355211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65673" y="484334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+mj-lt"/>
              </a:rPr>
              <a:t>P</a:t>
            </a:r>
            <a:r>
              <a:rPr lang="en-US" b="1" baseline="-25000" dirty="0">
                <a:solidFill>
                  <a:srgbClr val="000090"/>
                </a:solidFill>
                <a:latin typeface="+mj-lt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1086" y="2413000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38303" y="2898096"/>
            <a:ext cx="28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c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041086" y="2973666"/>
            <a:ext cx="86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041086" y="3585806"/>
            <a:ext cx="86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d</a:t>
            </a:r>
          </a:p>
        </p:txBody>
      </p:sp>
      <p:sp>
        <p:nvSpPr>
          <p:cNvPr id="63" name="Line 2064"/>
          <p:cNvSpPr>
            <a:spLocks noChangeShapeType="1"/>
          </p:cNvSpPr>
          <p:nvPr/>
        </p:nvSpPr>
        <p:spPr bwMode="auto">
          <a:xfrm>
            <a:off x="1864017" y="3555998"/>
            <a:ext cx="2355211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4" name="Line 2064"/>
          <p:cNvSpPr>
            <a:spLocks noChangeShapeType="1"/>
          </p:cNvSpPr>
          <p:nvPr/>
        </p:nvSpPr>
        <p:spPr bwMode="auto">
          <a:xfrm>
            <a:off x="1864017" y="4259942"/>
            <a:ext cx="4377959" cy="0"/>
          </a:xfrm>
          <a:prstGeom prst="line">
            <a:avLst/>
          </a:prstGeom>
          <a:noFill/>
          <a:ln w="38100">
            <a:solidFill>
              <a:srgbClr val="00009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236690" y="3694074"/>
            <a:ext cx="30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e</a:t>
            </a:r>
          </a:p>
        </p:txBody>
      </p:sp>
      <p:sp>
        <p:nvSpPr>
          <p:cNvPr id="66" name="Line 2064"/>
          <p:cNvSpPr>
            <a:spLocks noChangeShapeType="1"/>
          </p:cNvSpPr>
          <p:nvPr/>
        </p:nvSpPr>
        <p:spPr bwMode="auto">
          <a:xfrm>
            <a:off x="1864017" y="5003206"/>
            <a:ext cx="4377959" cy="0"/>
          </a:xfrm>
          <a:prstGeom prst="line">
            <a:avLst/>
          </a:prstGeom>
          <a:noFill/>
          <a:ln w="38100">
            <a:solidFill>
              <a:srgbClr val="00009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72980" y="4360986"/>
            <a:ext cx="73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90"/>
                </a:solidFill>
                <a:latin typeface="+mj-lt"/>
              </a:rPr>
              <a:t>f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687602" y="43773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+mj-lt"/>
              </a:rPr>
              <a:t>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869759" y="432447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+mj-lt"/>
              </a:rPr>
              <a:t>h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824118" y="5167712"/>
            <a:ext cx="24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+mj-lt"/>
              </a:rPr>
              <a:t>i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867004" y="5187872"/>
            <a:ext cx="25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+mj-lt"/>
              </a:rPr>
              <a:t>j</a:t>
            </a:r>
          </a:p>
        </p:txBody>
      </p:sp>
      <p:sp>
        <p:nvSpPr>
          <p:cNvPr id="72" name="Text Box 2051"/>
          <p:cNvSpPr txBox="1">
            <a:spLocks noChangeArrowheads="1"/>
          </p:cNvSpPr>
          <p:nvPr/>
        </p:nvSpPr>
        <p:spPr bwMode="auto">
          <a:xfrm>
            <a:off x="7035800" y="5160546"/>
            <a:ext cx="917940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/>
            <a:r>
              <a:rPr lang="el-GR" sz="1600" b="1" dirty="0">
                <a:solidFill>
                  <a:srgbClr val="FF0000"/>
                </a:solidFill>
                <a:latin typeface="Arial"/>
                <a:cs typeface="Arial"/>
              </a:rPr>
              <a:t>Ζήτηση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6" name="Oval 2070"/>
          <p:cNvSpPr>
            <a:spLocks noChangeArrowheads="1"/>
          </p:cNvSpPr>
          <p:nvPr/>
        </p:nvSpPr>
        <p:spPr bwMode="auto">
          <a:xfrm flipH="1">
            <a:off x="4049241" y="3406358"/>
            <a:ext cx="339973" cy="26133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l-GR" sz="1800">
              <a:latin typeface="Arial"/>
              <a:cs typeface="Arial"/>
            </a:endParaRPr>
          </a:p>
        </p:txBody>
      </p:sp>
      <p:sp>
        <p:nvSpPr>
          <p:cNvPr id="37" name="Oval 2070"/>
          <p:cNvSpPr>
            <a:spLocks noChangeArrowheads="1"/>
          </p:cNvSpPr>
          <p:nvPr/>
        </p:nvSpPr>
        <p:spPr bwMode="auto">
          <a:xfrm flipH="1">
            <a:off x="6090696" y="4872540"/>
            <a:ext cx="339973" cy="26133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l-GR" sz="180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5478" y="1269061"/>
            <a:ext cx="551207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P</a:t>
            </a:r>
            <a:r>
              <a:rPr lang="en-US" b="1" baseline="-25000" dirty="0">
                <a:solidFill>
                  <a:srgbClr val="000090"/>
                </a:solidFill>
              </a:rPr>
              <a:t>1</a:t>
            </a:r>
            <a:r>
              <a:rPr lang="el-GR" b="1" dirty="0">
                <a:solidFill>
                  <a:srgbClr val="000090"/>
                </a:solidFill>
              </a:rPr>
              <a:t>: </a:t>
            </a:r>
            <a:r>
              <a:rPr lang="en-US" dirty="0"/>
              <a:t>A</a:t>
            </a:r>
            <a:r>
              <a:rPr lang="el-GR" dirty="0" err="1"/>
              <a:t>ντιλαμβανόμενο</a:t>
            </a:r>
            <a:r>
              <a:rPr lang="el-GR" dirty="0"/>
              <a:t> αρχικό κόστος</a:t>
            </a:r>
          </a:p>
          <a:p>
            <a:r>
              <a:rPr lang="en-US" b="1" dirty="0">
                <a:solidFill>
                  <a:srgbClr val="000090"/>
                </a:solidFill>
              </a:rPr>
              <a:t>F</a:t>
            </a:r>
            <a:r>
              <a:rPr lang="en-US" b="1" baseline="-25000" dirty="0">
                <a:solidFill>
                  <a:srgbClr val="000090"/>
                </a:solidFill>
              </a:rPr>
              <a:t>1</a:t>
            </a:r>
            <a:r>
              <a:rPr lang="en-US" b="1" dirty="0">
                <a:solidFill>
                  <a:srgbClr val="000090"/>
                </a:solidFill>
              </a:rPr>
              <a:t>: </a:t>
            </a:r>
            <a:r>
              <a:rPr lang="el-GR" dirty="0"/>
              <a:t>Πραγματικό κόστος</a:t>
            </a:r>
          </a:p>
          <a:p>
            <a:r>
              <a:rPr lang="en-US" b="1" dirty="0">
                <a:solidFill>
                  <a:srgbClr val="000090"/>
                </a:solidFill>
              </a:rPr>
              <a:t>P</a:t>
            </a:r>
            <a:r>
              <a:rPr lang="en-US" b="1" baseline="-25000" dirty="0">
                <a:solidFill>
                  <a:srgbClr val="000090"/>
                </a:solidFill>
              </a:rPr>
              <a:t>2</a:t>
            </a:r>
            <a:r>
              <a:rPr lang="el-GR" b="1" dirty="0">
                <a:solidFill>
                  <a:srgbClr val="000090"/>
                </a:solidFill>
              </a:rPr>
              <a:t>: </a:t>
            </a:r>
            <a:r>
              <a:rPr lang="el-GR" dirty="0" err="1"/>
              <a:t>Αντιλαμβάνόμενο</a:t>
            </a:r>
            <a:r>
              <a:rPr lang="el-GR" dirty="0"/>
              <a:t> αρχικό κόστος μετά από επένδυση </a:t>
            </a:r>
          </a:p>
          <a:p>
            <a:r>
              <a:rPr lang="en-US" b="1" dirty="0">
                <a:solidFill>
                  <a:srgbClr val="000090"/>
                </a:solidFill>
              </a:rPr>
              <a:t>F</a:t>
            </a:r>
            <a:r>
              <a:rPr lang="en-US" b="1" baseline="-25000" dirty="0">
                <a:solidFill>
                  <a:srgbClr val="000090"/>
                </a:solidFill>
              </a:rPr>
              <a:t>2</a:t>
            </a:r>
            <a:r>
              <a:rPr lang="en-US" b="1" dirty="0">
                <a:solidFill>
                  <a:srgbClr val="000090"/>
                </a:solidFill>
              </a:rPr>
              <a:t>: </a:t>
            </a:r>
            <a:r>
              <a:rPr lang="el-GR" dirty="0"/>
              <a:t>Πραγματικό κόστος μετά από επένδυση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83210" y="2684595"/>
            <a:ext cx="36803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h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l-GR" dirty="0"/>
              <a:t>= κοινωνικό κόστος</a:t>
            </a:r>
            <a:r>
              <a:rPr lang="en-US" dirty="0"/>
              <a:t> </a:t>
            </a:r>
            <a:r>
              <a:rPr lang="el-GR" dirty="0"/>
              <a:t>για έργο </a:t>
            </a:r>
            <a:r>
              <a:rPr lang="en-US" dirty="0"/>
              <a:t>t</a:t>
            </a:r>
            <a:r>
              <a:rPr lang="en-US" b="1" baseline="-25000" dirty="0"/>
              <a:t>2</a:t>
            </a:r>
            <a:r>
              <a:rPr lang="en-US" dirty="0"/>
              <a:t> (</a:t>
            </a:r>
            <a:r>
              <a:rPr lang="el-GR" dirty="0"/>
              <a:t>σύγκριση πραγματικού και αντιλαμβανόμενου κόστους)</a:t>
            </a:r>
          </a:p>
        </p:txBody>
      </p:sp>
    </p:spTree>
    <p:extLst>
      <p:ext uri="{BB962C8B-B14F-4D97-AF65-F5344CB8AC3E}">
        <p14:creationId xmlns:p14="http://schemas.microsoft.com/office/powerpoint/2010/main" val="412522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1" grpId="0" autoUpdateAnimBg="0"/>
      <p:bldP spid="36" grpId="0" animBg="1"/>
      <p:bldP spid="3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  <a:p>
            <a:r>
              <a:rPr lang="el-GR" sz="1400" dirty="0">
                <a:latin typeface="Arial"/>
                <a:cs typeface="Arial"/>
              </a:rPr>
              <a:t>Διαφάνεια</a:t>
            </a:r>
            <a:r>
              <a:rPr lang="en-US" sz="1400" dirty="0">
                <a:latin typeface="Arial"/>
                <a:cs typeface="Arial"/>
              </a:rPr>
              <a:t> 1-</a:t>
            </a:r>
            <a:fld id="{8EC8634A-7808-1F44-954E-252B16F67C1C}" type="slidenum">
              <a:rPr lang="en-US" sz="1400">
                <a:latin typeface="Arial"/>
                <a:cs typeface="Arial"/>
              </a:rPr>
              <a:pPr/>
              <a:t>44</a:t>
            </a:fld>
            <a:endParaRPr lang="en-US" sz="1400" dirty="0">
              <a:latin typeface="Arial"/>
              <a:cs typeface="Arial"/>
            </a:endParaRPr>
          </a:p>
        </p:txBody>
      </p:sp>
      <p:sp>
        <p:nvSpPr>
          <p:cNvPr id="35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  <a:p>
            <a:r>
              <a:rPr lang="el-GR" sz="1400" dirty="0">
                <a:latin typeface="Arial"/>
                <a:cs typeface="Arial"/>
              </a:rPr>
              <a:t>Οικονομική Μεταφορών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82276" name="Text Box 2052"/>
          <p:cNvSpPr txBox="1">
            <a:spLocks noChangeArrowheads="1"/>
          </p:cNvSpPr>
          <p:nvPr/>
        </p:nvSpPr>
        <p:spPr bwMode="auto">
          <a:xfrm>
            <a:off x="3938487" y="5875850"/>
            <a:ext cx="5614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i="1" dirty="0">
                <a:latin typeface="+mj-lt"/>
                <a:cs typeface="Arial"/>
              </a:rPr>
              <a:t>t</a:t>
            </a:r>
            <a:r>
              <a:rPr lang="en-US" sz="2000" b="1" i="1" baseline="-25000" dirty="0">
                <a:latin typeface="+mj-lt"/>
                <a:cs typeface="Arial"/>
              </a:rPr>
              <a:t>1</a:t>
            </a:r>
          </a:p>
        </p:txBody>
      </p:sp>
      <p:sp>
        <p:nvSpPr>
          <p:cNvPr id="182281" name="Rectangle 2057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endParaRPr lang="en-US" sz="2300" dirty="0">
              <a:solidFill>
                <a:srgbClr val="336699"/>
              </a:solidFill>
              <a:latin typeface="Arial"/>
              <a:cs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648135" y="901700"/>
            <a:ext cx="7815448" cy="5364243"/>
            <a:chOff x="1167219" y="1530347"/>
            <a:chExt cx="6511042" cy="4512829"/>
          </a:xfrm>
        </p:grpSpPr>
        <p:sp>
          <p:nvSpPr>
            <p:cNvPr id="182283" name="Text Box 2059"/>
            <p:cNvSpPr txBox="1">
              <a:spLocks noChangeArrowheads="1"/>
            </p:cNvSpPr>
            <p:nvPr/>
          </p:nvSpPr>
          <p:spPr bwMode="auto">
            <a:xfrm>
              <a:off x="5949178" y="5732464"/>
              <a:ext cx="1729083" cy="310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>
                  <a:latin typeface="+mj-lt"/>
                  <a:cs typeface="Arial"/>
                </a:rPr>
                <a:t>M</a:t>
              </a:r>
              <a:r>
                <a:rPr lang="el-GR" b="1" dirty="0" err="1">
                  <a:latin typeface="+mj-lt"/>
                  <a:cs typeface="Arial"/>
                </a:rPr>
                <a:t>εταφορικό</a:t>
              </a:r>
              <a:r>
                <a:rPr lang="el-GR" b="1" dirty="0">
                  <a:latin typeface="+mj-lt"/>
                  <a:cs typeface="Arial"/>
                </a:rPr>
                <a:t> έργο</a:t>
              </a:r>
              <a:endParaRPr lang="en-US" b="1" dirty="0">
                <a:latin typeface="+mj-lt"/>
                <a:cs typeface="Arial"/>
              </a:endParaRPr>
            </a:p>
          </p:txBody>
        </p:sp>
        <p:sp>
          <p:nvSpPr>
            <p:cNvPr id="182284" name="Line 2060"/>
            <p:cNvSpPr>
              <a:spLocks noChangeShapeType="1"/>
            </p:cNvSpPr>
            <p:nvPr/>
          </p:nvSpPr>
          <p:spPr bwMode="auto">
            <a:xfrm>
              <a:off x="2190750" y="2286000"/>
              <a:ext cx="0" cy="34290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82285" name="Line 2061"/>
            <p:cNvSpPr>
              <a:spLocks noChangeShapeType="1"/>
            </p:cNvSpPr>
            <p:nvPr/>
          </p:nvSpPr>
          <p:spPr bwMode="auto">
            <a:xfrm>
              <a:off x="2190750" y="5715002"/>
              <a:ext cx="5405438" cy="174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82286" name="Text Box 2062"/>
            <p:cNvSpPr txBox="1">
              <a:spLocks noChangeArrowheads="1"/>
            </p:cNvSpPr>
            <p:nvPr/>
          </p:nvSpPr>
          <p:spPr bwMode="auto">
            <a:xfrm rot="16200000">
              <a:off x="-771262" y="3468828"/>
              <a:ext cx="4184651" cy="307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l-GR" b="1" dirty="0">
                  <a:latin typeface="+mj-lt"/>
                  <a:cs typeface="Arial"/>
                </a:rPr>
                <a:t>Συνολικό Κόστος μεταφορικής υπηρεσίας</a:t>
              </a:r>
              <a:endParaRPr lang="en-US" b="1" i="1" baseline="-25000" dirty="0">
                <a:latin typeface="+mj-lt"/>
                <a:cs typeface="Arial"/>
              </a:endParaRPr>
            </a:p>
          </p:txBody>
        </p:sp>
      </p:grpSp>
      <p:sp>
        <p:nvSpPr>
          <p:cNvPr id="182288" name="Line 2064"/>
          <p:cNvSpPr>
            <a:spLocks noChangeShapeType="1"/>
          </p:cNvSpPr>
          <p:nvPr/>
        </p:nvSpPr>
        <p:spPr bwMode="auto">
          <a:xfrm flipV="1">
            <a:off x="4219228" y="2844797"/>
            <a:ext cx="0" cy="2955991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82304" name="Rectangle 2080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610600" cy="1033572"/>
          </a:xfrm>
          <a:noFill/>
          <a:ln/>
        </p:spPr>
        <p:txBody>
          <a:bodyPr>
            <a:noAutofit/>
          </a:bodyPr>
          <a:lstStyle/>
          <a:p>
            <a:r>
              <a:rPr lang="en-US" sz="2400" b="1" dirty="0">
                <a:cs typeface="Arial"/>
              </a:rPr>
              <a:t>K</a:t>
            </a:r>
            <a:r>
              <a:rPr lang="el-GR" sz="2400" b="1" dirty="0" err="1">
                <a:cs typeface="Arial"/>
              </a:rPr>
              <a:t>οινωνικά</a:t>
            </a:r>
            <a:r>
              <a:rPr lang="el-GR" sz="2400" b="1" dirty="0">
                <a:cs typeface="Arial"/>
              </a:rPr>
              <a:t> οφέλη / οφέλη καταναλωτών από επένδυση σε μέσο μεταφοράς και συνθήκες ασύμμετρης πληροφόρησης</a:t>
            </a:r>
            <a:endParaRPr lang="en-US" sz="2400" b="1" dirty="0">
              <a:cs typeface="Arial"/>
            </a:endParaRPr>
          </a:p>
        </p:txBody>
      </p:sp>
      <p:sp>
        <p:nvSpPr>
          <p:cNvPr id="47" name="Line 2064"/>
          <p:cNvSpPr>
            <a:spLocks noChangeShapeType="1"/>
          </p:cNvSpPr>
          <p:nvPr/>
        </p:nvSpPr>
        <p:spPr bwMode="auto">
          <a:xfrm flipH="1" flipV="1">
            <a:off x="6257504" y="4259942"/>
            <a:ext cx="0" cy="1585426"/>
          </a:xfrm>
          <a:prstGeom prst="line">
            <a:avLst/>
          </a:prstGeom>
          <a:noFill/>
          <a:ln w="38100">
            <a:solidFill>
              <a:srgbClr val="00009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55" name="Text Box 2052"/>
          <p:cNvSpPr txBox="1">
            <a:spLocks noChangeArrowheads="1"/>
          </p:cNvSpPr>
          <p:nvPr/>
        </p:nvSpPr>
        <p:spPr bwMode="auto">
          <a:xfrm>
            <a:off x="5991719" y="5811410"/>
            <a:ext cx="5614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i="1" dirty="0">
                <a:latin typeface="+mj-lt"/>
                <a:cs typeface="Arial"/>
              </a:rPr>
              <a:t>t2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1876717" y="2032000"/>
            <a:ext cx="5159083" cy="3467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65673" y="2622472"/>
            <a:ext cx="368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F</a:t>
            </a:r>
            <a:r>
              <a:rPr lang="el-GR" b="1" baseline="-25000" dirty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65673" y="4139804"/>
            <a:ext cx="41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+mj-lt"/>
              </a:rPr>
              <a:t>F</a:t>
            </a:r>
            <a:r>
              <a:rPr lang="el-GR" b="1" baseline="-25000" dirty="0">
                <a:solidFill>
                  <a:srgbClr val="000090"/>
                </a:solidFill>
                <a:latin typeface="+mj-lt"/>
              </a:rPr>
              <a:t>2</a:t>
            </a:r>
            <a:endParaRPr lang="en-US" b="1" baseline="-25000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65673" y="336276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P</a:t>
            </a:r>
            <a:r>
              <a:rPr lang="en-US" b="1" baseline="-25000" dirty="0">
                <a:latin typeface="+mj-lt"/>
              </a:rPr>
              <a:t>1</a:t>
            </a:r>
          </a:p>
        </p:txBody>
      </p:sp>
      <p:sp>
        <p:nvSpPr>
          <p:cNvPr id="58" name="Line 2064"/>
          <p:cNvSpPr>
            <a:spLocks noChangeShapeType="1"/>
          </p:cNvSpPr>
          <p:nvPr/>
        </p:nvSpPr>
        <p:spPr bwMode="auto">
          <a:xfrm>
            <a:off x="1864017" y="2844798"/>
            <a:ext cx="2355211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65673" y="484334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+mj-lt"/>
              </a:rPr>
              <a:t>P</a:t>
            </a:r>
            <a:r>
              <a:rPr lang="en-US" b="1" baseline="-25000" dirty="0">
                <a:solidFill>
                  <a:srgbClr val="000090"/>
                </a:solidFill>
                <a:latin typeface="+mj-lt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1086" y="2413000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38303" y="2898096"/>
            <a:ext cx="28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c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041086" y="2973666"/>
            <a:ext cx="86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041086" y="3585806"/>
            <a:ext cx="86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d</a:t>
            </a:r>
          </a:p>
        </p:txBody>
      </p:sp>
      <p:sp>
        <p:nvSpPr>
          <p:cNvPr id="63" name="Line 2064"/>
          <p:cNvSpPr>
            <a:spLocks noChangeShapeType="1"/>
          </p:cNvSpPr>
          <p:nvPr/>
        </p:nvSpPr>
        <p:spPr bwMode="auto">
          <a:xfrm>
            <a:off x="1864017" y="3555998"/>
            <a:ext cx="2355211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64" name="Line 2064"/>
          <p:cNvSpPr>
            <a:spLocks noChangeShapeType="1"/>
          </p:cNvSpPr>
          <p:nvPr/>
        </p:nvSpPr>
        <p:spPr bwMode="auto">
          <a:xfrm>
            <a:off x="1864017" y="4259942"/>
            <a:ext cx="4377959" cy="0"/>
          </a:xfrm>
          <a:prstGeom prst="line">
            <a:avLst/>
          </a:prstGeom>
          <a:noFill/>
          <a:ln w="38100">
            <a:solidFill>
              <a:srgbClr val="00009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236690" y="3694074"/>
            <a:ext cx="30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e</a:t>
            </a:r>
          </a:p>
        </p:txBody>
      </p:sp>
      <p:sp>
        <p:nvSpPr>
          <p:cNvPr id="66" name="Line 2064"/>
          <p:cNvSpPr>
            <a:spLocks noChangeShapeType="1"/>
          </p:cNvSpPr>
          <p:nvPr/>
        </p:nvSpPr>
        <p:spPr bwMode="auto">
          <a:xfrm>
            <a:off x="1864017" y="5003206"/>
            <a:ext cx="4377959" cy="0"/>
          </a:xfrm>
          <a:prstGeom prst="line">
            <a:avLst/>
          </a:prstGeom>
          <a:noFill/>
          <a:ln w="38100">
            <a:solidFill>
              <a:srgbClr val="00009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72980" y="4360986"/>
            <a:ext cx="73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90"/>
                </a:solidFill>
                <a:latin typeface="+mj-lt"/>
              </a:rPr>
              <a:t>f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687602" y="43773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+mj-lt"/>
              </a:rPr>
              <a:t>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869759" y="432447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+mj-lt"/>
              </a:rPr>
              <a:t>h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824118" y="5167712"/>
            <a:ext cx="24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+mj-lt"/>
              </a:rPr>
              <a:t>i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867004" y="5187872"/>
            <a:ext cx="25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+mj-lt"/>
              </a:rPr>
              <a:t>j</a:t>
            </a:r>
          </a:p>
        </p:txBody>
      </p:sp>
      <p:sp>
        <p:nvSpPr>
          <p:cNvPr id="72" name="Text Box 2051"/>
          <p:cNvSpPr txBox="1">
            <a:spLocks noChangeArrowheads="1"/>
          </p:cNvSpPr>
          <p:nvPr/>
        </p:nvSpPr>
        <p:spPr bwMode="auto">
          <a:xfrm>
            <a:off x="7035800" y="5160546"/>
            <a:ext cx="917940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/>
            <a:r>
              <a:rPr lang="el-GR" sz="1600" b="1" dirty="0">
                <a:solidFill>
                  <a:srgbClr val="FF0000"/>
                </a:solidFill>
                <a:latin typeface="Arial"/>
                <a:cs typeface="Arial"/>
              </a:rPr>
              <a:t>Ζήτηση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6" name="Oval 2070"/>
          <p:cNvSpPr>
            <a:spLocks noChangeArrowheads="1"/>
          </p:cNvSpPr>
          <p:nvPr/>
        </p:nvSpPr>
        <p:spPr bwMode="auto">
          <a:xfrm flipH="1">
            <a:off x="4049241" y="3406358"/>
            <a:ext cx="339973" cy="26133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l-GR" sz="1800">
              <a:latin typeface="Arial"/>
              <a:cs typeface="Arial"/>
            </a:endParaRPr>
          </a:p>
        </p:txBody>
      </p:sp>
      <p:sp>
        <p:nvSpPr>
          <p:cNvPr id="37" name="Oval 2070"/>
          <p:cNvSpPr>
            <a:spLocks noChangeArrowheads="1"/>
          </p:cNvSpPr>
          <p:nvPr/>
        </p:nvSpPr>
        <p:spPr bwMode="auto">
          <a:xfrm flipH="1">
            <a:off x="6090696" y="4872540"/>
            <a:ext cx="339973" cy="26133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l-GR" sz="180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5848" y="1033572"/>
            <a:ext cx="5787903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90"/>
                </a:solidFill>
              </a:rPr>
              <a:t>(d+e+f+g) </a:t>
            </a:r>
            <a:r>
              <a:rPr lang="el-GR" sz="1600" dirty="0"/>
              <a:t>=</a:t>
            </a:r>
            <a:r>
              <a:rPr lang="en-US" sz="1600" dirty="0"/>
              <a:t> </a:t>
            </a:r>
            <a:r>
              <a:rPr lang="el-GR" sz="1600" dirty="0"/>
              <a:t>Όφελος καταναλωτή από επένδυση</a:t>
            </a:r>
            <a:endParaRPr lang="en-US" sz="1600" dirty="0"/>
          </a:p>
          <a:p>
            <a:r>
              <a:rPr lang="en-US" sz="1600" b="1" dirty="0">
                <a:solidFill>
                  <a:srgbClr val="000090"/>
                </a:solidFill>
              </a:rPr>
              <a:t>(b+c+d+e-h)</a:t>
            </a:r>
            <a:r>
              <a:rPr lang="el-GR" sz="1600" b="1" dirty="0">
                <a:solidFill>
                  <a:srgbClr val="000090"/>
                </a:solidFill>
              </a:rPr>
              <a:t> </a:t>
            </a:r>
            <a:r>
              <a:rPr lang="el-GR" sz="1600" dirty="0"/>
              <a:t>=</a:t>
            </a:r>
            <a:r>
              <a:rPr lang="en-US" sz="1600" dirty="0"/>
              <a:t> </a:t>
            </a:r>
            <a:r>
              <a:rPr lang="el-GR" sz="1600" dirty="0"/>
              <a:t>Καθαρό κοινωνικό όφελος (αφού τα πραγματικά κόστη είναι </a:t>
            </a:r>
            <a:r>
              <a:rPr lang="en-US" sz="1600" dirty="0"/>
              <a:t>F</a:t>
            </a:r>
            <a:r>
              <a:rPr lang="en-US" sz="1600" baseline="-25000" dirty="0"/>
              <a:t>1</a:t>
            </a:r>
            <a:r>
              <a:rPr lang="el-GR" sz="1600" baseline="-25000" dirty="0"/>
              <a:t> &amp; </a:t>
            </a:r>
            <a:r>
              <a:rPr lang="en-US" sz="1600" dirty="0"/>
              <a:t>F</a:t>
            </a:r>
            <a:r>
              <a:rPr lang="en-US" sz="1600" baseline="-25000" dirty="0"/>
              <a:t>2</a:t>
            </a:r>
            <a:r>
              <a:rPr lang="el-GR" sz="1600" dirty="0"/>
              <a:t> αντίστοιχα)</a:t>
            </a:r>
          </a:p>
          <a:p>
            <a:pPr lvl="1"/>
            <a:r>
              <a:rPr lang="el-GR" sz="1600" b="1" dirty="0">
                <a:solidFill>
                  <a:srgbClr val="000090"/>
                </a:solidFill>
              </a:rPr>
              <a:t>(</a:t>
            </a:r>
            <a:r>
              <a:rPr lang="en-US" sz="1600" b="1" dirty="0">
                <a:solidFill>
                  <a:srgbClr val="000090"/>
                </a:solidFill>
              </a:rPr>
              <a:t>b+e+d)</a:t>
            </a:r>
            <a:r>
              <a:rPr lang="el-GR" sz="1600" b="1" dirty="0">
                <a:solidFill>
                  <a:srgbClr val="000090"/>
                </a:solidFill>
              </a:rPr>
              <a:t> </a:t>
            </a:r>
            <a:r>
              <a:rPr lang="el-GR" sz="1600" dirty="0"/>
              <a:t>= πραγματικά οφέλη (από διαφορετική χρήση των πόρων)</a:t>
            </a:r>
          </a:p>
          <a:p>
            <a:pPr lvl="1"/>
            <a:r>
              <a:rPr lang="en-US" sz="1600" b="1" dirty="0">
                <a:solidFill>
                  <a:srgbClr val="000090"/>
                </a:solidFill>
              </a:rPr>
              <a:t>(c-h)</a:t>
            </a:r>
            <a:r>
              <a:rPr lang="el-GR" sz="1600" dirty="0"/>
              <a:t> =</a:t>
            </a:r>
            <a:r>
              <a:rPr lang="en-US" sz="1600" dirty="0"/>
              <a:t> </a:t>
            </a:r>
            <a:r>
              <a:rPr lang="el-GR" sz="1600" dirty="0"/>
              <a:t>αλλαγή στο κοινωνικό όφελος</a:t>
            </a:r>
          </a:p>
        </p:txBody>
      </p:sp>
    </p:spTree>
    <p:extLst>
      <p:ext uri="{BB962C8B-B14F-4D97-AF65-F5344CB8AC3E}">
        <p14:creationId xmlns:p14="http://schemas.microsoft.com/office/powerpoint/2010/main" val="238435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1" grpId="0" autoUpdateAnimBg="0"/>
      <p:bldP spid="36" grpId="0" animBg="1"/>
      <p:bldP spid="3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9600" cy="627062"/>
          </a:xfrm>
        </p:spPr>
        <p:txBody>
          <a:bodyPr>
            <a:noAutofit/>
          </a:bodyPr>
          <a:lstStyle/>
          <a:p>
            <a:r>
              <a:rPr lang="en-US" sz="2400" b="1" dirty="0">
                <a:cs typeface="Arial"/>
              </a:rPr>
              <a:t>K</a:t>
            </a:r>
            <a:r>
              <a:rPr lang="el-GR" sz="2400" b="1" dirty="0" err="1">
                <a:cs typeface="Arial"/>
              </a:rPr>
              <a:t>οινωνικά</a:t>
            </a:r>
            <a:r>
              <a:rPr lang="el-GR" sz="2400" b="1" dirty="0">
                <a:cs typeface="Arial"/>
              </a:rPr>
              <a:t> οφέλη / οφέλη καταναλωτών από επένδυση σε μέσο μεταφοράς και συνθήκες ασύμμετρης πληροφόρησης</a:t>
            </a:r>
            <a:endParaRPr lang="en-US" sz="2400" b="1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30200" y="952500"/>
            <a:ext cx="8013700" cy="51181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0090"/>
                </a:solidFill>
              </a:rPr>
              <a:t>P</a:t>
            </a:r>
            <a:r>
              <a:rPr lang="en-US" sz="2000" b="1" baseline="-25000" dirty="0">
                <a:solidFill>
                  <a:srgbClr val="000090"/>
                </a:solidFill>
              </a:rPr>
              <a:t>1</a:t>
            </a:r>
            <a:r>
              <a:rPr lang="el-GR" sz="2000" b="1" dirty="0">
                <a:solidFill>
                  <a:srgbClr val="000090"/>
                </a:solidFill>
              </a:rPr>
              <a:t>: </a:t>
            </a:r>
            <a:r>
              <a:rPr lang="en-US" sz="2000" dirty="0"/>
              <a:t>A</a:t>
            </a:r>
            <a:r>
              <a:rPr lang="el-GR" sz="2000" dirty="0" err="1"/>
              <a:t>ντιλαμβανόμενο</a:t>
            </a:r>
            <a:r>
              <a:rPr lang="el-GR" sz="2000" dirty="0"/>
              <a:t> αρχικό κόστος</a:t>
            </a:r>
          </a:p>
          <a:p>
            <a:r>
              <a:rPr lang="en-US" sz="2000" b="1" dirty="0">
                <a:solidFill>
                  <a:srgbClr val="000090"/>
                </a:solidFill>
              </a:rPr>
              <a:t>P</a:t>
            </a:r>
            <a:r>
              <a:rPr lang="en-US" sz="2000" b="1" baseline="-25000" dirty="0">
                <a:solidFill>
                  <a:srgbClr val="000090"/>
                </a:solidFill>
              </a:rPr>
              <a:t>2</a:t>
            </a:r>
            <a:r>
              <a:rPr lang="el-GR" sz="2000" b="1" dirty="0">
                <a:solidFill>
                  <a:srgbClr val="000090"/>
                </a:solidFill>
              </a:rPr>
              <a:t>: </a:t>
            </a:r>
            <a:r>
              <a:rPr lang="el-GR" sz="2000" dirty="0"/>
              <a:t>Αντιλαμβανόμενο αρχικό κόστος μετά από επένδυση </a:t>
            </a:r>
          </a:p>
          <a:p>
            <a:r>
              <a:rPr lang="en-US" sz="2000" b="1" dirty="0">
                <a:solidFill>
                  <a:srgbClr val="000090"/>
                </a:solidFill>
              </a:rPr>
              <a:t>F</a:t>
            </a:r>
            <a:r>
              <a:rPr lang="en-US" sz="2000" b="1" baseline="-25000" dirty="0">
                <a:solidFill>
                  <a:srgbClr val="000090"/>
                </a:solidFill>
              </a:rPr>
              <a:t>1</a:t>
            </a:r>
            <a:r>
              <a:rPr lang="en-US" sz="2000" b="1" dirty="0">
                <a:solidFill>
                  <a:srgbClr val="000090"/>
                </a:solidFill>
              </a:rPr>
              <a:t>: </a:t>
            </a:r>
            <a:r>
              <a:rPr lang="el-GR" sz="2000" dirty="0"/>
              <a:t>Πραγματικό κόστος</a:t>
            </a:r>
          </a:p>
          <a:p>
            <a:r>
              <a:rPr lang="en-US" sz="2000" b="1" dirty="0">
                <a:solidFill>
                  <a:srgbClr val="000090"/>
                </a:solidFill>
              </a:rPr>
              <a:t>F</a:t>
            </a:r>
            <a:r>
              <a:rPr lang="en-US" sz="2000" b="1" baseline="-25000" dirty="0">
                <a:solidFill>
                  <a:srgbClr val="000090"/>
                </a:solidFill>
              </a:rPr>
              <a:t>2</a:t>
            </a:r>
            <a:r>
              <a:rPr lang="en-US" sz="2000" b="1" dirty="0">
                <a:solidFill>
                  <a:srgbClr val="000090"/>
                </a:solidFill>
              </a:rPr>
              <a:t>: </a:t>
            </a:r>
            <a:r>
              <a:rPr lang="el-GR" sz="2000" dirty="0"/>
              <a:t>Πραγματικό κόστος μετά από επένδυση </a:t>
            </a:r>
            <a:endParaRPr lang="en-US" sz="2000" dirty="0"/>
          </a:p>
          <a:p>
            <a:endParaRPr lang="el-GR" sz="2000" dirty="0"/>
          </a:p>
          <a:p>
            <a:r>
              <a:rPr lang="en-US" sz="2000" b="1" dirty="0">
                <a:solidFill>
                  <a:srgbClr val="000090"/>
                </a:solidFill>
              </a:rPr>
              <a:t>c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/>
              <a:t>=  </a:t>
            </a:r>
            <a:r>
              <a:rPr lang="el-GR" sz="2000" dirty="0"/>
              <a:t>κοινωνικό κόστος</a:t>
            </a:r>
            <a:r>
              <a:rPr lang="en-US" sz="2000" dirty="0"/>
              <a:t> </a:t>
            </a:r>
            <a:r>
              <a:rPr lang="el-GR" sz="2000" dirty="0"/>
              <a:t>για έργο </a:t>
            </a:r>
            <a:r>
              <a:rPr lang="en-US" sz="2000" dirty="0"/>
              <a:t>t</a:t>
            </a:r>
            <a:r>
              <a:rPr lang="en-US" sz="2000" b="1" baseline="-25000" dirty="0"/>
              <a:t>1</a:t>
            </a:r>
            <a:r>
              <a:rPr lang="en-US" sz="2000" dirty="0"/>
              <a:t> (</a:t>
            </a:r>
            <a:r>
              <a:rPr lang="el-GR" sz="2000" dirty="0"/>
              <a:t>σύγκριση πραγματικού και αντιλαμβανόμενου κόστους)</a:t>
            </a:r>
            <a:endParaRPr lang="en-US" sz="2000" dirty="0"/>
          </a:p>
          <a:p>
            <a:r>
              <a:rPr lang="en-US" sz="2000" b="1" dirty="0">
                <a:solidFill>
                  <a:srgbClr val="000090"/>
                </a:solidFill>
              </a:rPr>
              <a:t>h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l-GR" sz="2000" dirty="0"/>
              <a:t>= κοινωνικό κόστος</a:t>
            </a:r>
            <a:r>
              <a:rPr lang="en-US" sz="2000" dirty="0"/>
              <a:t> </a:t>
            </a:r>
            <a:r>
              <a:rPr lang="el-GR" sz="2000" dirty="0"/>
              <a:t>για έργο </a:t>
            </a:r>
            <a:r>
              <a:rPr lang="en-US" sz="2000" dirty="0"/>
              <a:t>t</a:t>
            </a:r>
            <a:r>
              <a:rPr lang="en-US" sz="2000" b="1" baseline="-25000" dirty="0"/>
              <a:t>2</a:t>
            </a:r>
            <a:r>
              <a:rPr lang="en-US" sz="2000" dirty="0"/>
              <a:t> (</a:t>
            </a:r>
            <a:r>
              <a:rPr lang="el-GR" sz="2000" dirty="0"/>
              <a:t>σύγκριση πραγματικού και αντιλαμβανόμενου κόστους)</a:t>
            </a:r>
          </a:p>
          <a:p>
            <a:r>
              <a:rPr lang="en-US" sz="2000" b="1" dirty="0">
                <a:solidFill>
                  <a:srgbClr val="000090"/>
                </a:solidFill>
              </a:rPr>
              <a:t>(d+e+f+g) </a:t>
            </a:r>
            <a:r>
              <a:rPr lang="el-GR" sz="2000" dirty="0"/>
              <a:t>=</a:t>
            </a:r>
            <a:r>
              <a:rPr lang="en-US" sz="2000" dirty="0"/>
              <a:t> </a:t>
            </a:r>
            <a:r>
              <a:rPr lang="el-GR" sz="2000" dirty="0"/>
              <a:t>Όφελος καταναλωτή από επένδυση</a:t>
            </a:r>
            <a:endParaRPr lang="en-US" sz="2000" dirty="0"/>
          </a:p>
          <a:p>
            <a:r>
              <a:rPr lang="en-US" sz="2000" b="1" dirty="0">
                <a:solidFill>
                  <a:srgbClr val="000090"/>
                </a:solidFill>
              </a:rPr>
              <a:t>(b+c+d+e-h)</a:t>
            </a:r>
            <a:r>
              <a:rPr lang="el-GR" sz="2000" b="1" dirty="0">
                <a:solidFill>
                  <a:srgbClr val="000090"/>
                </a:solidFill>
              </a:rPr>
              <a:t> </a:t>
            </a:r>
            <a:r>
              <a:rPr lang="el-GR" sz="2000" dirty="0"/>
              <a:t>=</a:t>
            </a:r>
            <a:r>
              <a:rPr lang="en-US" sz="2000" dirty="0"/>
              <a:t> </a:t>
            </a:r>
            <a:r>
              <a:rPr lang="el-GR" sz="2000" dirty="0"/>
              <a:t>Καθαρό κοινωνικό όφελος (αφού τα πραγματικά κόστη είναι </a:t>
            </a:r>
            <a:r>
              <a:rPr lang="en-US" sz="2000" dirty="0"/>
              <a:t>F</a:t>
            </a:r>
            <a:r>
              <a:rPr lang="en-US" sz="2000" baseline="-25000" dirty="0"/>
              <a:t>1</a:t>
            </a:r>
            <a:r>
              <a:rPr lang="el-GR" sz="2000" baseline="-25000" dirty="0"/>
              <a:t> &amp; </a:t>
            </a:r>
            <a:r>
              <a:rPr lang="en-US" sz="2000" dirty="0"/>
              <a:t>F</a:t>
            </a:r>
            <a:r>
              <a:rPr lang="en-US" sz="2000" baseline="-25000" dirty="0"/>
              <a:t>2</a:t>
            </a:r>
            <a:r>
              <a:rPr lang="el-GR" sz="2000" dirty="0"/>
              <a:t> αντίστοιχα)</a:t>
            </a:r>
          </a:p>
          <a:p>
            <a:pPr lvl="1"/>
            <a:r>
              <a:rPr lang="el-GR" sz="2000" b="1" dirty="0">
                <a:solidFill>
                  <a:srgbClr val="000090"/>
                </a:solidFill>
              </a:rPr>
              <a:t>(</a:t>
            </a:r>
            <a:r>
              <a:rPr lang="en-US" sz="2000" b="1" dirty="0">
                <a:solidFill>
                  <a:srgbClr val="000090"/>
                </a:solidFill>
              </a:rPr>
              <a:t>b+e+d)</a:t>
            </a:r>
            <a:r>
              <a:rPr lang="el-GR" sz="2000" b="1" dirty="0">
                <a:solidFill>
                  <a:srgbClr val="000090"/>
                </a:solidFill>
              </a:rPr>
              <a:t> </a:t>
            </a:r>
            <a:r>
              <a:rPr lang="el-GR" sz="2000" dirty="0"/>
              <a:t>= πραγματικά οφέλη (από διαφορετική χρήση των πόρων)</a:t>
            </a:r>
          </a:p>
          <a:p>
            <a:pPr lvl="1"/>
            <a:r>
              <a:rPr lang="en-US" sz="2000" b="1" dirty="0">
                <a:solidFill>
                  <a:srgbClr val="000090"/>
                </a:solidFill>
              </a:rPr>
              <a:t>(c-h)</a:t>
            </a:r>
            <a:r>
              <a:rPr lang="el-GR" sz="2000" dirty="0"/>
              <a:t> =</a:t>
            </a:r>
            <a:r>
              <a:rPr lang="en-US" sz="2000" dirty="0"/>
              <a:t> </a:t>
            </a:r>
            <a:r>
              <a:rPr lang="el-GR" sz="2000" dirty="0"/>
              <a:t>αλλαγή στο κοινωνικό όφελος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4323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ΟΙΚΟΝΟΜΙΕΣ ΠΑΡΑΓΩΓΗΣ ΜΕΤΑΦΟΡΙΚΩΝ ΥΠΗΡΕΣΙΩΝ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ΟΙΚΟΝΟΜΙΕΣ ΚΛΙΜΑΚΟΣ </a:t>
            </a:r>
            <a:r>
              <a:rPr lang="en-US" dirty="0"/>
              <a:t>–</a:t>
            </a:r>
            <a:r>
              <a:rPr lang="el-GR" dirty="0"/>
              <a:t> ΣΚΟΠΟΥ-ΕΜΠΕΙΡΙΑΣ - ΠΥΚΝΟΤΗΤΑΣ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4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228600"/>
            <a:ext cx="8899525" cy="1087438"/>
          </a:xfrm>
        </p:spPr>
        <p:txBody>
          <a:bodyPr>
            <a:normAutofit fontScale="90000"/>
          </a:bodyPr>
          <a:lstStyle/>
          <a:p>
            <a:r>
              <a:rPr lang="el-GR" sz="3500" dirty="0"/>
              <a:t>Βραχυπρόθεσμό </a:t>
            </a:r>
            <a:r>
              <a:rPr lang="en-US" sz="3500" dirty="0"/>
              <a:t>&amp; </a:t>
            </a:r>
            <a:r>
              <a:rPr lang="el-GR" sz="3500" dirty="0"/>
              <a:t>μακροπρόθεσμο μέσο κόστος </a:t>
            </a:r>
            <a:r>
              <a:rPr lang="el-GR" sz="3500" dirty="0">
                <a:solidFill>
                  <a:srgbClr val="000090"/>
                </a:solidFill>
              </a:rPr>
              <a:t>(</a:t>
            </a:r>
            <a:r>
              <a:rPr lang="en-US" sz="3500" dirty="0">
                <a:solidFill>
                  <a:srgbClr val="000090"/>
                </a:solidFill>
              </a:rPr>
              <a:t>Sort-run Average Cost &amp; Long-Run Average Cost) </a:t>
            </a:r>
          </a:p>
        </p:txBody>
      </p:sp>
      <p:sp>
        <p:nvSpPr>
          <p:cNvPr id="477188" name="Freeform 4"/>
          <p:cNvSpPr>
            <a:spLocks/>
          </p:cNvSpPr>
          <p:nvPr/>
        </p:nvSpPr>
        <p:spPr bwMode="auto">
          <a:xfrm>
            <a:off x="1770063" y="2203450"/>
            <a:ext cx="6108700" cy="3548063"/>
          </a:xfrm>
          <a:custGeom>
            <a:avLst/>
            <a:gdLst>
              <a:gd name="T0" fmla="*/ 0 w 3706"/>
              <a:gd name="T1" fmla="*/ 0 h 2235"/>
              <a:gd name="T2" fmla="*/ 0 w 3706"/>
              <a:gd name="T3" fmla="*/ 2235 h 2235"/>
              <a:gd name="T4" fmla="*/ 3706 w 3706"/>
              <a:gd name="T5" fmla="*/ 2235 h 2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06" h="2235">
                <a:moveTo>
                  <a:pt x="0" y="0"/>
                </a:moveTo>
                <a:lnTo>
                  <a:pt x="0" y="2235"/>
                </a:lnTo>
                <a:lnTo>
                  <a:pt x="3706" y="2235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189" name="Line 5"/>
          <p:cNvSpPr>
            <a:spLocks noChangeShapeType="1"/>
          </p:cNvSpPr>
          <p:nvPr/>
        </p:nvSpPr>
        <p:spPr bwMode="auto">
          <a:xfrm flipV="1">
            <a:off x="2297113" y="5692775"/>
            <a:ext cx="1587" cy="5873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190" name="Line 6"/>
          <p:cNvSpPr>
            <a:spLocks noChangeShapeType="1"/>
          </p:cNvSpPr>
          <p:nvPr/>
        </p:nvSpPr>
        <p:spPr bwMode="auto">
          <a:xfrm flipV="1">
            <a:off x="2825750" y="5692775"/>
            <a:ext cx="1588" cy="5873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191" name="Line 7"/>
          <p:cNvSpPr>
            <a:spLocks noChangeShapeType="1"/>
          </p:cNvSpPr>
          <p:nvPr/>
        </p:nvSpPr>
        <p:spPr bwMode="auto">
          <a:xfrm flipV="1">
            <a:off x="3352800" y="5692775"/>
            <a:ext cx="1588" cy="5873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192" name="Line 8"/>
          <p:cNvSpPr>
            <a:spLocks noChangeShapeType="1"/>
          </p:cNvSpPr>
          <p:nvPr/>
        </p:nvSpPr>
        <p:spPr bwMode="auto">
          <a:xfrm flipV="1">
            <a:off x="3906838" y="5692775"/>
            <a:ext cx="1587" cy="5873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193" name="Line 9"/>
          <p:cNvSpPr>
            <a:spLocks noChangeShapeType="1"/>
          </p:cNvSpPr>
          <p:nvPr/>
        </p:nvSpPr>
        <p:spPr bwMode="auto">
          <a:xfrm flipV="1">
            <a:off x="4408488" y="5692775"/>
            <a:ext cx="1587" cy="5873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194" name="Line 10"/>
          <p:cNvSpPr>
            <a:spLocks noChangeShapeType="1"/>
          </p:cNvSpPr>
          <p:nvPr/>
        </p:nvSpPr>
        <p:spPr bwMode="auto">
          <a:xfrm flipV="1">
            <a:off x="4962525" y="5692775"/>
            <a:ext cx="1588" cy="5873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195" name="Line 11"/>
          <p:cNvSpPr>
            <a:spLocks noChangeShapeType="1"/>
          </p:cNvSpPr>
          <p:nvPr/>
        </p:nvSpPr>
        <p:spPr bwMode="auto">
          <a:xfrm flipV="1">
            <a:off x="5462588" y="5692775"/>
            <a:ext cx="1587" cy="5873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196" name="Line 12"/>
          <p:cNvSpPr>
            <a:spLocks noChangeShapeType="1"/>
          </p:cNvSpPr>
          <p:nvPr/>
        </p:nvSpPr>
        <p:spPr bwMode="auto">
          <a:xfrm flipV="1">
            <a:off x="6016625" y="5692775"/>
            <a:ext cx="1588" cy="5873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197" name="Line 13"/>
          <p:cNvSpPr>
            <a:spLocks noChangeShapeType="1"/>
          </p:cNvSpPr>
          <p:nvPr/>
        </p:nvSpPr>
        <p:spPr bwMode="auto">
          <a:xfrm flipV="1">
            <a:off x="6570663" y="5692775"/>
            <a:ext cx="1587" cy="5873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198" name="Line 14"/>
          <p:cNvSpPr>
            <a:spLocks noChangeShapeType="1"/>
          </p:cNvSpPr>
          <p:nvPr/>
        </p:nvSpPr>
        <p:spPr bwMode="auto">
          <a:xfrm flipV="1">
            <a:off x="7072313" y="5692775"/>
            <a:ext cx="1587" cy="5873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199" name="Line 15"/>
          <p:cNvSpPr>
            <a:spLocks noChangeShapeType="1"/>
          </p:cNvSpPr>
          <p:nvPr/>
        </p:nvSpPr>
        <p:spPr bwMode="auto">
          <a:xfrm>
            <a:off x="1770063" y="3038475"/>
            <a:ext cx="131762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00" name="Line 16"/>
          <p:cNvSpPr>
            <a:spLocks noChangeShapeType="1"/>
          </p:cNvSpPr>
          <p:nvPr/>
        </p:nvSpPr>
        <p:spPr bwMode="auto">
          <a:xfrm>
            <a:off x="1770063" y="3224213"/>
            <a:ext cx="1317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01" name="Line 17"/>
          <p:cNvSpPr>
            <a:spLocks noChangeShapeType="1"/>
          </p:cNvSpPr>
          <p:nvPr/>
        </p:nvSpPr>
        <p:spPr bwMode="auto">
          <a:xfrm>
            <a:off x="1770063" y="3421063"/>
            <a:ext cx="1317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02" name="Line 18"/>
          <p:cNvSpPr>
            <a:spLocks noChangeShapeType="1"/>
          </p:cNvSpPr>
          <p:nvPr/>
        </p:nvSpPr>
        <p:spPr bwMode="auto">
          <a:xfrm>
            <a:off x="1770063" y="3617913"/>
            <a:ext cx="1317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03" name="Line 19"/>
          <p:cNvSpPr>
            <a:spLocks noChangeShapeType="1"/>
          </p:cNvSpPr>
          <p:nvPr/>
        </p:nvSpPr>
        <p:spPr bwMode="auto">
          <a:xfrm>
            <a:off x="1770063" y="3803650"/>
            <a:ext cx="131762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04" name="Line 20"/>
          <p:cNvSpPr>
            <a:spLocks noChangeShapeType="1"/>
          </p:cNvSpPr>
          <p:nvPr/>
        </p:nvSpPr>
        <p:spPr bwMode="auto">
          <a:xfrm>
            <a:off x="1770063" y="4000500"/>
            <a:ext cx="131762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05" name="Line 21"/>
          <p:cNvSpPr>
            <a:spLocks noChangeShapeType="1"/>
          </p:cNvSpPr>
          <p:nvPr/>
        </p:nvSpPr>
        <p:spPr bwMode="auto">
          <a:xfrm>
            <a:off x="1770063" y="4197350"/>
            <a:ext cx="131762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06" name="Line 22"/>
          <p:cNvSpPr>
            <a:spLocks noChangeShapeType="1"/>
          </p:cNvSpPr>
          <p:nvPr/>
        </p:nvSpPr>
        <p:spPr bwMode="auto">
          <a:xfrm>
            <a:off x="1770063" y="4383088"/>
            <a:ext cx="1317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07" name="Line 23"/>
          <p:cNvSpPr>
            <a:spLocks noChangeShapeType="1"/>
          </p:cNvSpPr>
          <p:nvPr/>
        </p:nvSpPr>
        <p:spPr bwMode="auto">
          <a:xfrm>
            <a:off x="1770063" y="4579938"/>
            <a:ext cx="1317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08" name="Line 24"/>
          <p:cNvSpPr>
            <a:spLocks noChangeShapeType="1"/>
          </p:cNvSpPr>
          <p:nvPr/>
        </p:nvSpPr>
        <p:spPr bwMode="auto">
          <a:xfrm>
            <a:off x="1770063" y="4778375"/>
            <a:ext cx="131762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09" name="Line 25"/>
          <p:cNvSpPr>
            <a:spLocks noChangeShapeType="1"/>
          </p:cNvSpPr>
          <p:nvPr/>
        </p:nvSpPr>
        <p:spPr bwMode="auto">
          <a:xfrm>
            <a:off x="1770063" y="4962525"/>
            <a:ext cx="131762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10" name="Line 26"/>
          <p:cNvSpPr>
            <a:spLocks noChangeShapeType="1"/>
          </p:cNvSpPr>
          <p:nvPr/>
        </p:nvSpPr>
        <p:spPr bwMode="auto">
          <a:xfrm>
            <a:off x="1770063" y="5172075"/>
            <a:ext cx="131762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11" name="Line 27"/>
          <p:cNvSpPr>
            <a:spLocks noChangeShapeType="1"/>
          </p:cNvSpPr>
          <p:nvPr/>
        </p:nvSpPr>
        <p:spPr bwMode="auto">
          <a:xfrm>
            <a:off x="1770063" y="5368925"/>
            <a:ext cx="131762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12" name="Line 28"/>
          <p:cNvSpPr>
            <a:spLocks noChangeShapeType="1"/>
          </p:cNvSpPr>
          <p:nvPr/>
        </p:nvSpPr>
        <p:spPr bwMode="auto">
          <a:xfrm>
            <a:off x="1770063" y="5554663"/>
            <a:ext cx="1317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13" name="Line 29"/>
          <p:cNvSpPr>
            <a:spLocks noChangeShapeType="1"/>
          </p:cNvSpPr>
          <p:nvPr/>
        </p:nvSpPr>
        <p:spPr bwMode="auto">
          <a:xfrm>
            <a:off x="1770063" y="2830513"/>
            <a:ext cx="1317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14" name="Line 30"/>
          <p:cNvSpPr>
            <a:spLocks noChangeShapeType="1"/>
          </p:cNvSpPr>
          <p:nvPr/>
        </p:nvSpPr>
        <p:spPr bwMode="auto">
          <a:xfrm>
            <a:off x="1770063" y="2644775"/>
            <a:ext cx="131762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15" name="Line 31"/>
          <p:cNvSpPr>
            <a:spLocks noChangeShapeType="1"/>
          </p:cNvSpPr>
          <p:nvPr/>
        </p:nvSpPr>
        <p:spPr bwMode="auto">
          <a:xfrm>
            <a:off x="1770063" y="2447925"/>
            <a:ext cx="131762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16" name="Line 32"/>
          <p:cNvSpPr>
            <a:spLocks noChangeShapeType="1"/>
          </p:cNvSpPr>
          <p:nvPr/>
        </p:nvSpPr>
        <p:spPr bwMode="auto">
          <a:xfrm>
            <a:off x="1770063" y="2262188"/>
            <a:ext cx="1317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217" name="Rectangle 33"/>
          <p:cNvSpPr>
            <a:spLocks noChangeArrowheads="1"/>
          </p:cNvSpPr>
          <p:nvPr/>
        </p:nvSpPr>
        <p:spPr bwMode="auto">
          <a:xfrm>
            <a:off x="1400929" y="2076450"/>
            <a:ext cx="3119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 dirty="0">
                <a:solidFill>
                  <a:srgbClr val="000000"/>
                </a:solidFill>
              </a:rPr>
              <a:t>90</a:t>
            </a:r>
            <a:endParaRPr lang="en-US" sz="2400" dirty="0"/>
          </a:p>
        </p:txBody>
      </p:sp>
      <p:sp>
        <p:nvSpPr>
          <p:cNvPr id="477218" name="Rectangle 34"/>
          <p:cNvSpPr>
            <a:spLocks noChangeArrowheads="1"/>
          </p:cNvSpPr>
          <p:nvPr/>
        </p:nvSpPr>
        <p:spPr bwMode="auto">
          <a:xfrm>
            <a:off x="1373188" y="2463800"/>
            <a:ext cx="339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>
                <a:solidFill>
                  <a:srgbClr val="000000"/>
                </a:solidFill>
              </a:rPr>
              <a:t>80</a:t>
            </a:r>
            <a:endParaRPr lang="en-US" sz="2400"/>
          </a:p>
        </p:txBody>
      </p:sp>
      <p:sp>
        <p:nvSpPr>
          <p:cNvPr id="477219" name="Rectangle 35"/>
          <p:cNvSpPr>
            <a:spLocks noChangeArrowheads="1"/>
          </p:cNvSpPr>
          <p:nvPr/>
        </p:nvSpPr>
        <p:spPr bwMode="auto">
          <a:xfrm>
            <a:off x="1373188" y="2859088"/>
            <a:ext cx="339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>
                <a:solidFill>
                  <a:srgbClr val="000000"/>
                </a:solidFill>
              </a:rPr>
              <a:t>70</a:t>
            </a:r>
            <a:endParaRPr lang="en-US" sz="2400"/>
          </a:p>
        </p:txBody>
      </p:sp>
      <p:sp>
        <p:nvSpPr>
          <p:cNvPr id="477220" name="Rectangle 36"/>
          <p:cNvSpPr>
            <a:spLocks noChangeArrowheads="1"/>
          </p:cNvSpPr>
          <p:nvPr/>
        </p:nvSpPr>
        <p:spPr bwMode="auto">
          <a:xfrm>
            <a:off x="1373188" y="3241675"/>
            <a:ext cx="339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>
                <a:solidFill>
                  <a:srgbClr val="000000"/>
                </a:solidFill>
              </a:rPr>
              <a:t>60</a:t>
            </a:r>
            <a:endParaRPr lang="en-US" sz="2400"/>
          </a:p>
        </p:txBody>
      </p:sp>
      <p:sp>
        <p:nvSpPr>
          <p:cNvPr id="477221" name="Rectangle 37"/>
          <p:cNvSpPr>
            <a:spLocks noChangeArrowheads="1"/>
          </p:cNvSpPr>
          <p:nvPr/>
        </p:nvSpPr>
        <p:spPr bwMode="auto">
          <a:xfrm>
            <a:off x="1373188" y="3619500"/>
            <a:ext cx="339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>
                <a:solidFill>
                  <a:srgbClr val="000000"/>
                </a:solidFill>
              </a:rPr>
              <a:t>50</a:t>
            </a:r>
            <a:endParaRPr lang="en-US" sz="2400"/>
          </a:p>
        </p:txBody>
      </p:sp>
      <p:sp>
        <p:nvSpPr>
          <p:cNvPr id="477222" name="Rectangle 38"/>
          <p:cNvSpPr>
            <a:spLocks noChangeArrowheads="1"/>
          </p:cNvSpPr>
          <p:nvPr/>
        </p:nvSpPr>
        <p:spPr bwMode="auto">
          <a:xfrm>
            <a:off x="1373188" y="4017963"/>
            <a:ext cx="339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>
                <a:solidFill>
                  <a:srgbClr val="000000"/>
                </a:solidFill>
              </a:rPr>
              <a:t>40</a:t>
            </a:r>
            <a:endParaRPr lang="en-US" sz="2400"/>
          </a:p>
        </p:txBody>
      </p:sp>
      <p:sp>
        <p:nvSpPr>
          <p:cNvPr id="477223" name="Rectangle 39"/>
          <p:cNvSpPr>
            <a:spLocks noChangeArrowheads="1"/>
          </p:cNvSpPr>
          <p:nvPr/>
        </p:nvSpPr>
        <p:spPr bwMode="auto">
          <a:xfrm>
            <a:off x="1373188" y="4392613"/>
            <a:ext cx="339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>
                <a:solidFill>
                  <a:srgbClr val="000000"/>
                </a:solidFill>
              </a:rPr>
              <a:t>30</a:t>
            </a:r>
            <a:endParaRPr lang="en-US" sz="2400"/>
          </a:p>
        </p:txBody>
      </p:sp>
      <p:sp>
        <p:nvSpPr>
          <p:cNvPr id="477224" name="Rectangle 40"/>
          <p:cNvSpPr>
            <a:spLocks noChangeArrowheads="1"/>
          </p:cNvSpPr>
          <p:nvPr/>
        </p:nvSpPr>
        <p:spPr bwMode="auto">
          <a:xfrm>
            <a:off x="1373188" y="4781550"/>
            <a:ext cx="339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>
                <a:solidFill>
                  <a:srgbClr val="000000"/>
                </a:solidFill>
              </a:rPr>
              <a:t>20</a:t>
            </a:r>
            <a:endParaRPr lang="en-US" sz="2400"/>
          </a:p>
        </p:txBody>
      </p:sp>
      <p:sp>
        <p:nvSpPr>
          <p:cNvPr id="477225" name="Rectangle 41"/>
          <p:cNvSpPr>
            <a:spLocks noChangeArrowheads="1"/>
          </p:cNvSpPr>
          <p:nvPr/>
        </p:nvSpPr>
        <p:spPr bwMode="auto">
          <a:xfrm>
            <a:off x="1373188" y="5189538"/>
            <a:ext cx="339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>
                <a:solidFill>
                  <a:srgbClr val="000000"/>
                </a:solidFill>
              </a:rPr>
              <a:t>10</a:t>
            </a:r>
            <a:endParaRPr lang="en-US" sz="2400"/>
          </a:p>
        </p:txBody>
      </p:sp>
      <p:sp>
        <p:nvSpPr>
          <p:cNvPr id="477226" name="Rectangle 42"/>
          <p:cNvSpPr>
            <a:spLocks noChangeArrowheads="1"/>
          </p:cNvSpPr>
          <p:nvPr/>
        </p:nvSpPr>
        <p:spPr bwMode="auto">
          <a:xfrm>
            <a:off x="1543050" y="5584825"/>
            <a:ext cx="169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>
                <a:solidFill>
                  <a:srgbClr val="000000"/>
                </a:solidFill>
              </a:rPr>
              <a:t>0</a:t>
            </a:r>
            <a:endParaRPr lang="en-US" sz="2400"/>
          </a:p>
        </p:txBody>
      </p:sp>
      <p:sp>
        <p:nvSpPr>
          <p:cNvPr id="477227" name="Rectangle 43"/>
          <p:cNvSpPr>
            <a:spLocks noChangeArrowheads="1"/>
          </p:cNvSpPr>
          <p:nvPr/>
        </p:nvSpPr>
        <p:spPr bwMode="auto">
          <a:xfrm>
            <a:off x="6872581" y="5737225"/>
            <a:ext cx="1258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l-GR" sz="2400" dirty="0">
                <a:solidFill>
                  <a:srgbClr val="000000"/>
                </a:solidFill>
              </a:rPr>
              <a:t>Ποσότητα</a:t>
            </a:r>
            <a:endParaRPr lang="en-US" sz="2400" dirty="0"/>
          </a:p>
        </p:txBody>
      </p:sp>
      <p:sp>
        <p:nvSpPr>
          <p:cNvPr id="477246" name="Rectangle 62"/>
          <p:cNvSpPr>
            <a:spLocks noChangeArrowheads="1"/>
          </p:cNvSpPr>
          <p:nvPr/>
        </p:nvSpPr>
        <p:spPr bwMode="auto">
          <a:xfrm>
            <a:off x="2113192" y="5737225"/>
            <a:ext cx="363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000000"/>
                </a:solidFill>
              </a:rPr>
              <a:t>Q1</a:t>
            </a:r>
            <a:endParaRPr lang="en-US" sz="2400" dirty="0"/>
          </a:p>
        </p:txBody>
      </p:sp>
      <p:sp>
        <p:nvSpPr>
          <p:cNvPr id="477247" name="Rectangle 63"/>
          <p:cNvSpPr>
            <a:spLocks noChangeArrowheads="1"/>
          </p:cNvSpPr>
          <p:nvPr/>
        </p:nvSpPr>
        <p:spPr bwMode="auto">
          <a:xfrm>
            <a:off x="2643417" y="5737225"/>
            <a:ext cx="363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000000"/>
                </a:solidFill>
              </a:rPr>
              <a:t>Q2</a:t>
            </a:r>
            <a:endParaRPr lang="en-US" sz="2400" dirty="0"/>
          </a:p>
        </p:txBody>
      </p:sp>
      <p:sp>
        <p:nvSpPr>
          <p:cNvPr id="477248" name="Rectangle 64"/>
          <p:cNvSpPr>
            <a:spLocks noChangeArrowheads="1"/>
          </p:cNvSpPr>
          <p:nvPr/>
        </p:nvSpPr>
        <p:spPr bwMode="auto">
          <a:xfrm>
            <a:off x="3173642" y="5737225"/>
            <a:ext cx="363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000000"/>
                </a:solidFill>
              </a:rPr>
              <a:t>Q3</a:t>
            </a:r>
            <a:endParaRPr lang="en-US" sz="2400" dirty="0"/>
          </a:p>
        </p:txBody>
      </p:sp>
      <p:sp>
        <p:nvSpPr>
          <p:cNvPr id="477249" name="Rectangle 65"/>
          <p:cNvSpPr>
            <a:spLocks noChangeArrowheads="1"/>
          </p:cNvSpPr>
          <p:nvPr/>
        </p:nvSpPr>
        <p:spPr bwMode="auto">
          <a:xfrm>
            <a:off x="3722917" y="5737225"/>
            <a:ext cx="363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000000"/>
                </a:solidFill>
              </a:rPr>
              <a:t>Q4</a:t>
            </a:r>
            <a:endParaRPr lang="en-US" sz="2400" dirty="0"/>
          </a:p>
        </p:txBody>
      </p:sp>
      <p:sp>
        <p:nvSpPr>
          <p:cNvPr id="477250" name="Rectangle 66"/>
          <p:cNvSpPr>
            <a:spLocks noChangeArrowheads="1"/>
          </p:cNvSpPr>
          <p:nvPr/>
        </p:nvSpPr>
        <p:spPr bwMode="auto">
          <a:xfrm>
            <a:off x="4243617" y="5737225"/>
            <a:ext cx="363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000000"/>
                </a:solidFill>
              </a:rPr>
              <a:t>Q5</a:t>
            </a:r>
            <a:endParaRPr lang="en-US" sz="2400" dirty="0"/>
          </a:p>
        </p:txBody>
      </p:sp>
      <p:sp>
        <p:nvSpPr>
          <p:cNvPr id="477251" name="Rectangle 67"/>
          <p:cNvSpPr>
            <a:spLocks noChangeArrowheads="1"/>
          </p:cNvSpPr>
          <p:nvPr/>
        </p:nvSpPr>
        <p:spPr bwMode="auto">
          <a:xfrm>
            <a:off x="4783367" y="5737225"/>
            <a:ext cx="363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000000"/>
                </a:solidFill>
              </a:rPr>
              <a:t>Q6</a:t>
            </a:r>
            <a:endParaRPr lang="en-US" sz="2400" dirty="0"/>
          </a:p>
        </p:txBody>
      </p:sp>
      <p:sp>
        <p:nvSpPr>
          <p:cNvPr id="477252" name="Rectangle 68"/>
          <p:cNvSpPr>
            <a:spLocks noChangeArrowheads="1"/>
          </p:cNvSpPr>
          <p:nvPr/>
        </p:nvSpPr>
        <p:spPr bwMode="auto">
          <a:xfrm>
            <a:off x="5281842" y="5737225"/>
            <a:ext cx="363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000000"/>
                </a:solidFill>
              </a:rPr>
              <a:t>Q7</a:t>
            </a:r>
            <a:endParaRPr lang="en-US" sz="2400" dirty="0"/>
          </a:p>
        </p:txBody>
      </p:sp>
      <p:sp>
        <p:nvSpPr>
          <p:cNvPr id="477253" name="Rectangle 69"/>
          <p:cNvSpPr>
            <a:spLocks noChangeArrowheads="1"/>
          </p:cNvSpPr>
          <p:nvPr/>
        </p:nvSpPr>
        <p:spPr bwMode="auto">
          <a:xfrm>
            <a:off x="5835879" y="5737225"/>
            <a:ext cx="363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000000"/>
                </a:solidFill>
              </a:rPr>
              <a:t>Q8</a:t>
            </a:r>
            <a:endParaRPr lang="en-US" sz="2400" dirty="0"/>
          </a:p>
        </p:txBody>
      </p:sp>
      <p:sp>
        <p:nvSpPr>
          <p:cNvPr id="477254" name="Rectangle 70"/>
          <p:cNvSpPr>
            <a:spLocks noChangeArrowheads="1"/>
          </p:cNvSpPr>
          <p:nvPr/>
        </p:nvSpPr>
        <p:spPr bwMode="auto">
          <a:xfrm>
            <a:off x="6391504" y="5737225"/>
            <a:ext cx="363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000000"/>
                </a:solidFill>
              </a:rPr>
              <a:t>Q9</a:t>
            </a:r>
            <a:endParaRPr lang="en-US" sz="2400" dirty="0"/>
          </a:p>
        </p:txBody>
      </p:sp>
      <p:sp>
        <p:nvSpPr>
          <p:cNvPr id="477255" name="Freeform 71"/>
          <p:cNvSpPr>
            <a:spLocks/>
          </p:cNvSpPr>
          <p:nvPr/>
        </p:nvSpPr>
        <p:spPr bwMode="auto">
          <a:xfrm>
            <a:off x="1770063" y="2203450"/>
            <a:ext cx="5883275" cy="3548063"/>
          </a:xfrm>
          <a:custGeom>
            <a:avLst/>
            <a:gdLst>
              <a:gd name="T0" fmla="*/ 0 w 3706"/>
              <a:gd name="T1" fmla="*/ 0 h 2235"/>
              <a:gd name="T2" fmla="*/ 0 w 3706"/>
              <a:gd name="T3" fmla="*/ 2235 h 2235"/>
              <a:gd name="T4" fmla="*/ 3706 w 3706"/>
              <a:gd name="T5" fmla="*/ 2235 h 2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06" h="2235">
                <a:moveTo>
                  <a:pt x="0" y="0"/>
                </a:moveTo>
                <a:lnTo>
                  <a:pt x="0" y="2235"/>
                </a:lnTo>
                <a:lnTo>
                  <a:pt x="3706" y="2235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TextBox 16"/>
          <p:cNvSpPr txBox="1">
            <a:spLocks noChangeArrowheads="1"/>
          </p:cNvSpPr>
          <p:nvPr/>
        </p:nvSpPr>
        <p:spPr bwMode="auto">
          <a:xfrm rot="16200000">
            <a:off x="-875386" y="3749515"/>
            <a:ext cx="3489327" cy="51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el-GR" sz="1800" b="1" dirty="0">
                <a:latin typeface="+mj-lt"/>
              </a:rPr>
              <a:t>Κόστος Παραγωγής ανά μονάδα προϊόντος</a:t>
            </a:r>
            <a:endParaRPr lang="en-US" sz="1800" b="1" dirty="0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27506" y="2619374"/>
            <a:ext cx="3541937" cy="1828800"/>
            <a:chOff x="2327506" y="2619374"/>
            <a:chExt cx="3541937" cy="1828800"/>
          </a:xfrm>
        </p:grpSpPr>
        <p:sp>
          <p:nvSpPr>
            <p:cNvPr id="477239" name="Rectangle 55"/>
            <p:cNvSpPr>
              <a:spLocks noChangeArrowheads="1"/>
            </p:cNvSpPr>
            <p:nvPr/>
          </p:nvSpPr>
          <p:spPr bwMode="auto">
            <a:xfrm>
              <a:off x="5281842" y="3119480"/>
              <a:ext cx="5876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rgbClr val="000000"/>
                  </a:solidFill>
                </a:rPr>
                <a:t>S</a:t>
              </a:r>
              <a:r>
                <a:rPr lang="el-GR" sz="2400" dirty="0">
                  <a:solidFill>
                    <a:srgbClr val="000000"/>
                  </a:solidFill>
                </a:rPr>
                <a:t>Α</a:t>
              </a:r>
              <a:r>
                <a:rPr lang="en-US" sz="2400" dirty="0">
                  <a:solidFill>
                    <a:srgbClr val="000000"/>
                  </a:solidFill>
                </a:rPr>
                <a:t>C</a:t>
              </a:r>
              <a:r>
                <a:rPr lang="en-US" sz="2400" baseline="-31000" dirty="0">
                  <a:solidFill>
                    <a:srgbClr val="000000"/>
                  </a:solidFill>
                </a:rPr>
                <a:t>1</a:t>
              </a:r>
              <a:endParaRPr lang="en-US" sz="2400" dirty="0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2327506" y="2619374"/>
              <a:ext cx="2909887" cy="1828800"/>
            </a:xfrm>
            <a:custGeom>
              <a:avLst/>
              <a:gdLst>
                <a:gd name="connsiteX0" fmla="*/ 0 w 2909454"/>
                <a:gd name="connsiteY0" fmla="*/ 0 h 1828800"/>
                <a:gd name="connsiteX1" fmla="*/ 1484415 w 2909454"/>
                <a:gd name="connsiteY1" fmla="*/ 1686296 h 1828800"/>
                <a:gd name="connsiteX2" fmla="*/ 2909454 w 2909454"/>
                <a:gd name="connsiteY2" fmla="*/ 855024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9454" h="1828800">
                  <a:moveTo>
                    <a:pt x="0" y="0"/>
                  </a:moveTo>
                  <a:cubicBezTo>
                    <a:pt x="499753" y="771896"/>
                    <a:pt x="999506" y="1543792"/>
                    <a:pt x="1484415" y="1686296"/>
                  </a:cubicBezTo>
                  <a:cubicBezTo>
                    <a:pt x="1969324" y="1828800"/>
                    <a:pt x="2439389" y="1341912"/>
                    <a:pt x="2909454" y="855024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38803" y="3053555"/>
            <a:ext cx="3319461" cy="1828800"/>
            <a:chOff x="3838803" y="3053555"/>
            <a:chExt cx="3319461" cy="1828800"/>
          </a:xfrm>
        </p:grpSpPr>
        <p:sp>
          <p:nvSpPr>
            <p:cNvPr id="93" name="Rectangle 55"/>
            <p:cNvSpPr>
              <a:spLocks noChangeArrowheads="1"/>
            </p:cNvSpPr>
            <p:nvPr/>
          </p:nvSpPr>
          <p:spPr bwMode="auto">
            <a:xfrm>
              <a:off x="6570663" y="3488812"/>
              <a:ext cx="5876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rgbClr val="000000"/>
                  </a:solidFill>
                </a:rPr>
                <a:t>S</a:t>
              </a:r>
              <a:r>
                <a:rPr lang="el-GR" sz="2400" dirty="0">
                  <a:solidFill>
                    <a:srgbClr val="000000"/>
                  </a:solidFill>
                </a:rPr>
                <a:t>Α</a:t>
              </a:r>
              <a:r>
                <a:rPr lang="en-US" sz="2400" dirty="0">
                  <a:solidFill>
                    <a:srgbClr val="000000"/>
                  </a:solidFill>
                </a:rPr>
                <a:t>C</a:t>
              </a:r>
              <a:r>
                <a:rPr lang="en-US" sz="2400" baseline="-31000" dirty="0">
                  <a:solidFill>
                    <a:srgbClr val="000000"/>
                  </a:solidFill>
                </a:rPr>
                <a:t>2</a:t>
              </a:r>
              <a:endParaRPr lang="en-US" sz="2400" dirty="0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3838803" y="3053555"/>
              <a:ext cx="2909887" cy="1828800"/>
            </a:xfrm>
            <a:custGeom>
              <a:avLst/>
              <a:gdLst>
                <a:gd name="connsiteX0" fmla="*/ 0 w 2909454"/>
                <a:gd name="connsiteY0" fmla="*/ 0 h 1828800"/>
                <a:gd name="connsiteX1" fmla="*/ 1484415 w 2909454"/>
                <a:gd name="connsiteY1" fmla="*/ 1686296 h 1828800"/>
                <a:gd name="connsiteX2" fmla="*/ 2909454 w 2909454"/>
                <a:gd name="connsiteY2" fmla="*/ 855024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9454" h="1828800">
                  <a:moveTo>
                    <a:pt x="0" y="0"/>
                  </a:moveTo>
                  <a:cubicBezTo>
                    <a:pt x="499753" y="771896"/>
                    <a:pt x="999506" y="1543792"/>
                    <a:pt x="1484415" y="1686296"/>
                  </a:cubicBezTo>
                  <a:cubicBezTo>
                    <a:pt x="1969324" y="1828800"/>
                    <a:pt x="2439389" y="1341912"/>
                    <a:pt x="2909454" y="855024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08526" y="3127375"/>
            <a:ext cx="3497488" cy="1828800"/>
            <a:chOff x="4708526" y="3127375"/>
            <a:chExt cx="3497488" cy="1828800"/>
          </a:xfrm>
        </p:grpSpPr>
        <p:sp>
          <p:nvSpPr>
            <p:cNvPr id="108" name="Freeform 107"/>
            <p:cNvSpPr/>
            <p:nvPr/>
          </p:nvSpPr>
          <p:spPr>
            <a:xfrm>
              <a:off x="4708526" y="3127375"/>
              <a:ext cx="2909887" cy="1828800"/>
            </a:xfrm>
            <a:custGeom>
              <a:avLst/>
              <a:gdLst>
                <a:gd name="connsiteX0" fmla="*/ 0 w 2909454"/>
                <a:gd name="connsiteY0" fmla="*/ 0 h 1828800"/>
                <a:gd name="connsiteX1" fmla="*/ 1484415 w 2909454"/>
                <a:gd name="connsiteY1" fmla="*/ 1686296 h 1828800"/>
                <a:gd name="connsiteX2" fmla="*/ 2909454 w 2909454"/>
                <a:gd name="connsiteY2" fmla="*/ 855024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9454" h="1828800">
                  <a:moveTo>
                    <a:pt x="0" y="0"/>
                  </a:moveTo>
                  <a:cubicBezTo>
                    <a:pt x="499753" y="771896"/>
                    <a:pt x="999506" y="1543792"/>
                    <a:pt x="1484415" y="1686296"/>
                  </a:cubicBezTo>
                  <a:cubicBezTo>
                    <a:pt x="1969324" y="1828800"/>
                    <a:pt x="2439389" y="1341912"/>
                    <a:pt x="2909454" y="855024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0" name="Rectangle 55"/>
            <p:cNvSpPr>
              <a:spLocks noChangeArrowheads="1"/>
            </p:cNvSpPr>
            <p:nvPr/>
          </p:nvSpPr>
          <p:spPr bwMode="auto">
            <a:xfrm>
              <a:off x="7618413" y="3604144"/>
              <a:ext cx="5876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rgbClr val="000000"/>
                  </a:solidFill>
                </a:rPr>
                <a:t>S</a:t>
              </a:r>
              <a:r>
                <a:rPr lang="el-GR" sz="2400" dirty="0">
                  <a:solidFill>
                    <a:srgbClr val="000000"/>
                  </a:solidFill>
                </a:rPr>
                <a:t>Α</a:t>
              </a:r>
              <a:r>
                <a:rPr lang="en-US" sz="2400" dirty="0">
                  <a:solidFill>
                    <a:srgbClr val="000000"/>
                  </a:solidFill>
                </a:rPr>
                <a:t>C</a:t>
              </a:r>
              <a:r>
                <a:rPr lang="en-US" sz="2400" baseline="-31000" dirty="0">
                  <a:solidFill>
                    <a:srgbClr val="000000"/>
                  </a:solidFill>
                </a:rPr>
                <a:t>3</a:t>
              </a:r>
              <a:endParaRPr lang="en-US" sz="2400" dirty="0"/>
            </a:p>
          </p:txBody>
        </p:sp>
      </p:grpSp>
      <p:sp>
        <p:nvSpPr>
          <p:cNvPr id="111" name="Rounded Rectangle 110"/>
          <p:cNvSpPr/>
          <p:nvPr/>
        </p:nvSpPr>
        <p:spPr>
          <a:xfrm>
            <a:off x="4708526" y="1643062"/>
            <a:ext cx="3653903" cy="13954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1200"/>
              </a:spcBef>
            </a:pPr>
            <a:r>
              <a:rPr lang="el-GR" sz="2000" b="1" dirty="0">
                <a:solidFill>
                  <a:schemeClr val="tx2"/>
                </a:solidFill>
                <a:latin typeface="+mj-lt"/>
                <a:ea typeface="ＭＳ Ｐゴシック" charset="0"/>
              </a:rPr>
              <a:t>Δημιουργία Οικονομιών κλίμακος</a:t>
            </a:r>
            <a:endParaRPr lang="en-US" sz="2000" b="1" dirty="0">
              <a:solidFill>
                <a:schemeClr val="tx2"/>
              </a:solidFill>
              <a:latin typeface="+mj-lt"/>
              <a:ea typeface="ＭＳ Ｐゴシック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39391" y="2920692"/>
            <a:ext cx="6561734" cy="2543792"/>
            <a:chOff x="2439391" y="2920692"/>
            <a:chExt cx="6561734" cy="2543792"/>
          </a:xfrm>
        </p:grpSpPr>
        <p:grpSp>
          <p:nvGrpSpPr>
            <p:cNvPr id="10" name="Group 9"/>
            <p:cNvGrpSpPr/>
            <p:nvPr/>
          </p:nvGrpSpPr>
          <p:grpSpPr>
            <a:xfrm>
              <a:off x="2439391" y="2920692"/>
              <a:ext cx="6561734" cy="2543792"/>
              <a:chOff x="2439391" y="2920692"/>
              <a:chExt cx="6561734" cy="2543792"/>
            </a:xfrm>
          </p:grpSpPr>
          <p:sp>
            <p:nvSpPr>
              <p:cNvPr id="101" name="Freeform 112"/>
              <p:cNvSpPr>
                <a:spLocks/>
              </p:cNvSpPr>
              <p:nvPr/>
            </p:nvSpPr>
            <p:spPr bwMode="auto">
              <a:xfrm rot="20558532">
                <a:off x="2439391" y="2920692"/>
                <a:ext cx="4211243" cy="2543792"/>
              </a:xfrm>
              <a:custGeom>
                <a:avLst/>
                <a:gdLst>
                  <a:gd name="T0" fmla="*/ 0 w 1476"/>
                  <a:gd name="T1" fmla="*/ 0 h 1021"/>
                  <a:gd name="T2" fmla="*/ 177 w 1476"/>
                  <a:gd name="T3" fmla="*/ 195 h 1021"/>
                  <a:gd name="T4" fmla="*/ 353 w 1476"/>
                  <a:gd name="T5" fmla="*/ 375 h 1021"/>
                  <a:gd name="T6" fmla="*/ 533 w 1476"/>
                  <a:gd name="T7" fmla="*/ 539 h 1021"/>
                  <a:gd name="T8" fmla="*/ 712 w 1476"/>
                  <a:gd name="T9" fmla="*/ 685 h 1021"/>
                  <a:gd name="T10" fmla="*/ 895 w 1476"/>
                  <a:gd name="T11" fmla="*/ 809 h 1021"/>
                  <a:gd name="T12" fmla="*/ 1083 w 1476"/>
                  <a:gd name="T13" fmla="*/ 907 h 1021"/>
                  <a:gd name="T14" fmla="*/ 1276 w 1476"/>
                  <a:gd name="T15" fmla="*/ 979 h 1021"/>
                  <a:gd name="T16" fmla="*/ 1475 w 1476"/>
                  <a:gd name="T17" fmla="*/ 102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6" h="1021">
                    <a:moveTo>
                      <a:pt x="0" y="0"/>
                    </a:moveTo>
                    <a:lnTo>
                      <a:pt x="177" y="195"/>
                    </a:lnTo>
                    <a:lnTo>
                      <a:pt x="353" y="375"/>
                    </a:lnTo>
                    <a:lnTo>
                      <a:pt x="533" y="539"/>
                    </a:lnTo>
                    <a:lnTo>
                      <a:pt x="712" y="685"/>
                    </a:lnTo>
                    <a:lnTo>
                      <a:pt x="895" y="809"/>
                    </a:lnTo>
                    <a:lnTo>
                      <a:pt x="1083" y="907"/>
                    </a:lnTo>
                    <a:lnTo>
                      <a:pt x="1276" y="979"/>
                    </a:lnTo>
                    <a:lnTo>
                      <a:pt x="1475" y="1020"/>
                    </a:lnTo>
                  </a:path>
                </a:pathLst>
              </a:custGeom>
              <a:noFill/>
              <a:ln w="50800" cap="rnd" cmpd="sng">
                <a:solidFill>
                  <a:srgbClr val="33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0" tIns="0" r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7268" name="Rectangle 84"/>
              <p:cNvSpPr>
                <a:spLocks noChangeArrowheads="1"/>
              </p:cNvSpPr>
              <p:nvPr/>
            </p:nvSpPr>
            <p:spPr bwMode="auto">
              <a:xfrm>
                <a:off x="8362429" y="4446587"/>
                <a:ext cx="6386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2400" dirty="0" err="1">
                    <a:solidFill>
                      <a:srgbClr val="000000"/>
                    </a:solidFill>
                  </a:rPr>
                  <a:t>LRAC</a:t>
                </a:r>
                <a:endParaRPr lang="en-US" sz="2400" dirty="0"/>
              </a:p>
            </p:txBody>
          </p:sp>
          <p:sp>
            <p:nvSpPr>
              <p:cNvPr id="105" name="Freeform 112"/>
              <p:cNvSpPr>
                <a:spLocks/>
              </p:cNvSpPr>
              <p:nvPr/>
            </p:nvSpPr>
            <p:spPr bwMode="auto">
              <a:xfrm rot="19258062">
                <a:off x="6885025" y="4087883"/>
                <a:ext cx="1987476" cy="622893"/>
              </a:xfrm>
              <a:custGeom>
                <a:avLst/>
                <a:gdLst>
                  <a:gd name="T0" fmla="*/ 0 w 1476"/>
                  <a:gd name="T1" fmla="*/ 0 h 1021"/>
                  <a:gd name="T2" fmla="*/ 177 w 1476"/>
                  <a:gd name="T3" fmla="*/ 195 h 1021"/>
                  <a:gd name="T4" fmla="*/ 353 w 1476"/>
                  <a:gd name="T5" fmla="*/ 375 h 1021"/>
                  <a:gd name="T6" fmla="*/ 533 w 1476"/>
                  <a:gd name="T7" fmla="*/ 539 h 1021"/>
                  <a:gd name="T8" fmla="*/ 712 w 1476"/>
                  <a:gd name="T9" fmla="*/ 685 h 1021"/>
                  <a:gd name="T10" fmla="*/ 895 w 1476"/>
                  <a:gd name="T11" fmla="*/ 809 h 1021"/>
                  <a:gd name="T12" fmla="*/ 1083 w 1476"/>
                  <a:gd name="T13" fmla="*/ 907 h 1021"/>
                  <a:gd name="T14" fmla="*/ 1276 w 1476"/>
                  <a:gd name="T15" fmla="*/ 979 h 1021"/>
                  <a:gd name="T16" fmla="*/ 1475 w 1476"/>
                  <a:gd name="T17" fmla="*/ 102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6" h="1021">
                    <a:moveTo>
                      <a:pt x="0" y="0"/>
                    </a:moveTo>
                    <a:lnTo>
                      <a:pt x="177" y="195"/>
                    </a:lnTo>
                    <a:lnTo>
                      <a:pt x="353" y="375"/>
                    </a:lnTo>
                    <a:lnTo>
                      <a:pt x="533" y="539"/>
                    </a:lnTo>
                    <a:lnTo>
                      <a:pt x="712" y="685"/>
                    </a:lnTo>
                    <a:lnTo>
                      <a:pt x="895" y="809"/>
                    </a:lnTo>
                    <a:lnTo>
                      <a:pt x="1083" y="907"/>
                    </a:lnTo>
                    <a:lnTo>
                      <a:pt x="1276" y="979"/>
                    </a:lnTo>
                    <a:lnTo>
                      <a:pt x="1475" y="1020"/>
                    </a:lnTo>
                  </a:path>
                </a:pathLst>
              </a:custGeom>
              <a:noFill/>
              <a:ln w="50800" cap="rnd" cmpd="sng">
                <a:solidFill>
                  <a:srgbClr val="33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0" tIns="0" rIns="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77259" name="Rectangle 75"/>
            <p:cNvSpPr>
              <a:spLocks noChangeArrowheads="1"/>
            </p:cNvSpPr>
            <p:nvPr/>
          </p:nvSpPr>
          <p:spPr bwMode="auto">
            <a:xfrm>
              <a:off x="5281842" y="4852193"/>
              <a:ext cx="20320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rgbClr val="000000"/>
                  </a:solidFill>
                </a:rPr>
                <a:t>B</a:t>
              </a:r>
              <a:endParaRPr lang="en-US" sz="2400" dirty="0"/>
            </a:p>
          </p:txBody>
        </p:sp>
        <p:sp>
          <p:nvSpPr>
            <p:cNvPr id="477260" name="Oval 76"/>
            <p:cNvSpPr>
              <a:spLocks noChangeArrowheads="1"/>
            </p:cNvSpPr>
            <p:nvPr/>
          </p:nvSpPr>
          <p:spPr bwMode="auto">
            <a:xfrm>
              <a:off x="3722917" y="4294509"/>
              <a:ext cx="183919" cy="14414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7272" name="Rectangle 88"/>
            <p:cNvSpPr>
              <a:spLocks noChangeArrowheads="1"/>
            </p:cNvSpPr>
            <p:nvPr/>
          </p:nvSpPr>
          <p:spPr bwMode="auto">
            <a:xfrm>
              <a:off x="3724280" y="4438650"/>
              <a:ext cx="20320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rgbClr val="000000"/>
                  </a:solidFill>
                </a:rPr>
                <a:t>A</a:t>
              </a:r>
              <a:endParaRPr lang="en-US" sz="2400" dirty="0"/>
            </a:p>
          </p:txBody>
        </p:sp>
        <p:sp>
          <p:nvSpPr>
            <p:cNvPr id="97" name="Oval 76"/>
            <p:cNvSpPr>
              <a:spLocks noChangeArrowheads="1"/>
            </p:cNvSpPr>
            <p:nvPr/>
          </p:nvSpPr>
          <p:spPr bwMode="auto">
            <a:xfrm>
              <a:off x="5337176" y="4692650"/>
              <a:ext cx="200024" cy="2055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76"/>
            <p:cNvSpPr>
              <a:spLocks noChangeArrowheads="1"/>
            </p:cNvSpPr>
            <p:nvPr/>
          </p:nvSpPr>
          <p:spPr bwMode="auto">
            <a:xfrm>
              <a:off x="6291492" y="4713129"/>
              <a:ext cx="200024" cy="2055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75"/>
            <p:cNvSpPr>
              <a:spLocks noChangeArrowheads="1"/>
            </p:cNvSpPr>
            <p:nvPr/>
          </p:nvSpPr>
          <p:spPr bwMode="auto">
            <a:xfrm>
              <a:off x="6307863" y="4935287"/>
              <a:ext cx="1641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rgbClr val="000000"/>
                  </a:solidFill>
                </a:rPr>
                <a:t>C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06684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Οικονομίες Κλίμακας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417637"/>
            <a:ext cx="8251825" cy="505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36600" y="6412880"/>
            <a:ext cx="7794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0090"/>
                </a:solidFill>
                <a:latin typeface="+mn-lt"/>
              </a:rPr>
              <a:t>Source</a:t>
            </a:r>
            <a:r>
              <a:rPr lang="en-US" sz="1400" dirty="0">
                <a:solidFill>
                  <a:srgbClr val="000090"/>
                </a:solidFill>
                <a:latin typeface="+mn-lt"/>
              </a:rPr>
              <a:t>: Ocean Shipping Consultants; </a:t>
            </a:r>
            <a:r>
              <a:rPr lang="en-US" sz="1400" dirty="0" err="1">
                <a:solidFill>
                  <a:srgbClr val="000090"/>
                </a:solidFill>
                <a:latin typeface="+mn-lt"/>
              </a:rPr>
              <a:t>Drewry</a:t>
            </a:r>
            <a:r>
              <a:rPr lang="en-US" sz="1400" dirty="0">
                <a:solidFill>
                  <a:srgbClr val="000090"/>
                </a:solidFill>
                <a:latin typeface="+mn-lt"/>
              </a:rPr>
              <a:t> Shipping Consultants</a:t>
            </a:r>
          </a:p>
        </p:txBody>
      </p:sp>
    </p:spTree>
    <p:extLst>
      <p:ext uri="{BB962C8B-B14F-4D97-AF65-F5344CB8AC3E}">
        <p14:creationId xmlns:p14="http://schemas.microsoft.com/office/powerpoint/2010/main" val="3341795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43813" cy="126841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18.000 TEUs / 3E Containership</a:t>
            </a:r>
            <a:b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200" dirty="0"/>
              <a:t>Economy of scale - Energy efficient -Environmentally improved</a:t>
            </a:r>
            <a:endParaRPr lang="el-GR" sz="2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457200" y="2971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aramond" charset="0"/>
                <a:ea typeface="ＭＳ Ｐゴシック" charset="0"/>
                <a:cs typeface="ＭＳ Ｐゴシック" charset="0"/>
                <a:sym typeface="Garamond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aramond" charset="0"/>
                <a:ea typeface="ＭＳ Ｐゴシック" charset="0"/>
                <a:sym typeface="Garamond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aramond" charset="0"/>
                <a:ea typeface="ＭＳ Ｐゴシック" charset="0"/>
                <a:sym typeface="Garamond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aramond" charset="0"/>
                <a:ea typeface="ＭＳ Ｐゴシック" charset="0"/>
                <a:sym typeface="Garamond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aramond" charset="0"/>
                <a:ea typeface="ＭＳ Ｐゴシック" charset="0"/>
                <a:sym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aramond" charset="0"/>
                <a:ea typeface="ＭＳ Ｐゴシック" charset="0"/>
                <a:sym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aramond" charset="0"/>
                <a:ea typeface="ＭＳ Ｐゴシック" charset="0"/>
                <a:sym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aramond" charset="0"/>
                <a:ea typeface="ＭＳ Ｐゴシック" charset="0"/>
                <a:sym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aramond" charset="0"/>
                <a:ea typeface="ＭＳ Ｐゴシック" charset="0"/>
                <a:sym typeface="Garamond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400" b="1">
                <a:solidFill>
                  <a:schemeClr val="bg1"/>
                </a:solidFill>
                <a:ea typeface="ヒラギノ明朝 ProN W3" charset="0"/>
                <a:cs typeface="ヒラギノ明朝 ProN W3" charset="0"/>
              </a:rPr>
              <a:t>“</a:t>
            </a:r>
            <a:r>
              <a:rPr lang="en-US" altLang="ja-JP" sz="2400" b="1">
                <a:solidFill>
                  <a:schemeClr val="bg1"/>
                </a:solidFill>
                <a:ea typeface="ヒラギノ明朝 ProN W3" charset="0"/>
                <a:cs typeface="ヒラギノ明朝 ProN W3" charset="0"/>
              </a:rPr>
              <a:t>Regina</a:t>
            </a:r>
            <a:r>
              <a:rPr lang="ja-JP" altLang="en-US" sz="2400" b="1">
                <a:solidFill>
                  <a:schemeClr val="bg1"/>
                </a:solidFill>
                <a:ea typeface="ヒラギノ明朝 ProN W3" charset="0"/>
                <a:cs typeface="ヒラギノ明朝 ProN W3" charset="0"/>
              </a:rPr>
              <a:t>”</a:t>
            </a:r>
            <a:endParaRPr lang="en-US" sz="2400" b="1">
              <a:solidFill>
                <a:schemeClr val="bg1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3581400" y="47244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aramond" charset="0"/>
                <a:ea typeface="ＭＳ Ｐゴシック" charset="0"/>
                <a:cs typeface="ＭＳ Ｐゴシック" charset="0"/>
                <a:sym typeface="Garamond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aramond" charset="0"/>
                <a:ea typeface="ＭＳ Ｐゴシック" charset="0"/>
                <a:sym typeface="Garamond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aramond" charset="0"/>
                <a:ea typeface="ＭＳ Ｐゴシック" charset="0"/>
                <a:sym typeface="Garamond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aramond" charset="0"/>
                <a:ea typeface="ＭＳ Ｐゴシック" charset="0"/>
                <a:sym typeface="Garamond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aramond" charset="0"/>
                <a:ea typeface="ＭＳ Ｐゴシック" charset="0"/>
                <a:sym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aramond" charset="0"/>
                <a:ea typeface="ＭＳ Ｐゴシック" charset="0"/>
                <a:sym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aramond" charset="0"/>
                <a:ea typeface="ＭＳ Ｐゴシック" charset="0"/>
                <a:sym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aramond" charset="0"/>
                <a:ea typeface="ＭＳ Ｐゴシック" charset="0"/>
                <a:sym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aramond" charset="0"/>
                <a:ea typeface="ＭＳ Ｐゴシック" charset="0"/>
                <a:sym typeface="Garamond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400" b="1">
                <a:solidFill>
                  <a:schemeClr val="bg1"/>
                </a:solidFill>
                <a:ea typeface="ヒラギノ明朝 ProN W3" charset="0"/>
                <a:cs typeface="ヒラギノ明朝 ProN W3" charset="0"/>
              </a:rPr>
              <a:t>“</a:t>
            </a:r>
            <a:r>
              <a:rPr lang="en-US" altLang="ja-JP" sz="2400" b="1">
                <a:solidFill>
                  <a:schemeClr val="bg1"/>
                </a:solidFill>
                <a:ea typeface="ヒラギノ明朝 ProN W3" charset="0"/>
                <a:cs typeface="ヒラギノ明朝 ProN W3" charset="0"/>
              </a:rPr>
              <a:t>Emma</a:t>
            </a:r>
            <a:r>
              <a:rPr lang="ja-JP" altLang="en-US" sz="2400" b="1">
                <a:solidFill>
                  <a:schemeClr val="bg1"/>
                </a:solidFill>
                <a:ea typeface="ヒラギノ明朝 ProN W3" charset="0"/>
                <a:cs typeface="ヒラギノ明朝 ProN W3" charset="0"/>
              </a:rPr>
              <a:t>”</a:t>
            </a:r>
            <a:endParaRPr lang="en-US" sz="2400" b="1">
              <a:solidFill>
                <a:schemeClr val="bg1"/>
              </a:solidFill>
              <a:ea typeface="ヒラギノ明朝 ProN W3" charset="0"/>
              <a:cs typeface="ヒラギノ明朝 ProN W3" charset="0"/>
            </a:endParaRPr>
          </a:p>
        </p:txBody>
      </p:sp>
      <p:pic>
        <p:nvPicPr>
          <p:cNvPr id="17412" name="Picture 1" descr="maersk-triple-e_press-relea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74930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965700"/>
            <a:ext cx="74422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52932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4"/>
            <a:ext cx="8229600" cy="826789"/>
          </a:xfrm>
        </p:spPr>
        <p:txBody>
          <a:bodyPr>
            <a:noAutofit/>
          </a:bodyPr>
          <a:lstStyle/>
          <a:p>
            <a:r>
              <a:rPr lang="en-US" sz="2800" b="1" dirty="0"/>
              <a:t>O</a:t>
            </a:r>
            <a:r>
              <a:rPr lang="el-GR" sz="2800" b="1" dirty="0" err="1"/>
              <a:t>ικονομίες</a:t>
            </a:r>
            <a:r>
              <a:rPr lang="el-GR" sz="2800" b="1" dirty="0"/>
              <a:t> κλίμακος στην ναυτιλία </a:t>
            </a:r>
            <a:r>
              <a:rPr lang="en-US" sz="2800" b="1" dirty="0"/>
              <a:t>(bulk)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619159"/>
              </p:ext>
            </p:extLst>
          </p:nvPr>
        </p:nvGraphicFramePr>
        <p:xfrm>
          <a:off x="457200" y="1346200"/>
          <a:ext cx="77469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2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1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4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err="1"/>
                        <a:t>Μεγεθος</a:t>
                      </a:r>
                      <a:r>
                        <a:rPr lang="el-GR" baseline="0" dirty="0"/>
                        <a:t> Πλοίου </a:t>
                      </a:r>
                      <a:endParaRPr lang="en-US" baseline="0" dirty="0"/>
                    </a:p>
                    <a:p>
                      <a:r>
                        <a:rPr lang="el-GR" baseline="0" dirty="0"/>
                        <a:t>(</a:t>
                      </a:r>
                      <a:r>
                        <a:rPr lang="en-US" baseline="0" dirty="0"/>
                        <a:t>‘</a:t>
                      </a:r>
                      <a:r>
                        <a:rPr lang="el-GR" baseline="0" dirty="0"/>
                        <a:t>000 </a:t>
                      </a:r>
                      <a:r>
                        <a:rPr lang="en-US" baseline="0" dirty="0"/>
                        <a:t>dwt)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  <a:r>
                        <a:rPr lang="el-GR" dirty="0" err="1"/>
                        <a:t>έγεθος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1.318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Κόστος Κεφαλαίου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Λειτουργικά κόστη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Καύσιμα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957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2553</Words>
  <Application>Microsoft Macintosh PowerPoint</Application>
  <PresentationFormat>On-screen Show (4:3)</PresentationFormat>
  <Paragraphs>515</Paragraphs>
  <Slides>45</Slides>
  <Notes>11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ＭＳ Ｐゴシック</vt:lpstr>
      <vt:lpstr>ヒラギノ明朝 ProN W3</vt:lpstr>
      <vt:lpstr>Arial</vt:lpstr>
      <vt:lpstr>Arial Narrow</vt:lpstr>
      <vt:lpstr>ArialMT</vt:lpstr>
      <vt:lpstr>Calibri</vt:lpstr>
      <vt:lpstr>Garamond</vt:lpstr>
      <vt:lpstr>Times New Roman</vt:lpstr>
      <vt:lpstr>Office Theme</vt:lpstr>
      <vt:lpstr>Chart</vt:lpstr>
      <vt:lpstr>ΟΙΚΟΝΟΜΙΚΗ των ΜΕΤΑΦΟΡΩΝ Διάλεξη No 6</vt:lpstr>
      <vt:lpstr>Συνολικό κόστους παραγωγής μεταφορικών υπηρεσιών</vt:lpstr>
      <vt:lpstr>Oριακό και Μέσο κόστος Marginal Cost and Average Cost</vt:lpstr>
      <vt:lpstr>Σχέση Oριακού και Μέσου κόστους Marginal Cost (MC) &amp; Average Cost (AC)</vt:lpstr>
      <vt:lpstr>ΟΙΚΟΝΟΜΙΕΣ ΠΑΡΑΓΩΓΗΣ ΜΕΤΑΦΟΡΙΚΩΝ ΥΠΗΡΕΣΙΩΝ</vt:lpstr>
      <vt:lpstr>Βραχυπρόθεσμό &amp; μακροπρόθεσμο μέσο κόστος (Sort-run Average Cost &amp; Long-Run Average Cost) </vt:lpstr>
      <vt:lpstr>Οικονομίες Κλίμακας</vt:lpstr>
      <vt:lpstr>18.000 TEUs / 3E Containership Economy of scale - Energy efficient -Environmentally improved</vt:lpstr>
      <vt:lpstr>Oικονομίες κλίμακος στην ναυτιλία (bulk)</vt:lpstr>
      <vt:lpstr>Μέσο κόστος ανά TEU, ανά Μεταφορική ικανότητα  Containership, και ανά διαδρομή</vt:lpstr>
      <vt:lpstr>Emma Maersk  (11.000 TEUs, Port of Algeciras, 1/11/2006)</vt:lpstr>
      <vt:lpstr>Γενιές Containership</vt:lpstr>
      <vt:lpstr>Καμπύλη Κόστους  Διατροπικής (intermodal) Μεταφοράς</vt:lpstr>
      <vt:lpstr>Αρνητικές οικονομίες κλίμακος</vt:lpstr>
      <vt:lpstr>Οργανισμός Λιμένα Πειραιά Σ.ΕΜΠΟ</vt:lpstr>
      <vt:lpstr>Οικονομίες Σκοπού (πεδίου δράσεως)</vt:lpstr>
      <vt:lpstr>Οικονομίες Πυκνότητας</vt:lpstr>
      <vt:lpstr>To σύστημα Hub &amp; Spoke</vt:lpstr>
      <vt:lpstr>To σύστημα Hub &amp; Spoke</vt:lpstr>
      <vt:lpstr>Πλεονεκτήματα Μεταφορικών Κόμβων</vt:lpstr>
      <vt:lpstr> Hub-and-Spoke δομή</vt:lpstr>
      <vt:lpstr>Δομή κόστους  Point-to-Point vs. Hub-and-Spoke Networks</vt:lpstr>
      <vt:lpstr>Δομή κόστους  </vt:lpstr>
      <vt:lpstr>Εξορθολογισμός κόστους μέσω Hub-&amp;-Spoke</vt:lpstr>
      <vt:lpstr>Απελευθέρωση Αερογραμμών και Hub-and-Spoke Δίκτυα</vt:lpstr>
      <vt:lpstr>Απελευθέρωση Αερογραμμών: Hub-and-Spoke Δίκτυα</vt:lpstr>
      <vt:lpstr>Απελευθέρωση Αερογραμμών και Hub-and-Spoke Δίκτυα</vt:lpstr>
      <vt:lpstr>H &amp; S: Αλλαγές στο λιμενικό σύστημα</vt:lpstr>
      <vt:lpstr>Η Hewlett-Packard επιλέγει τον Πειραιά ως πύλη εισόδου στην ΕΕ (14.11.12) </vt:lpstr>
      <vt:lpstr>Hub-and-Spoke Δίκτυα &amp; Εξωτερικές Επιδράσεις</vt:lpstr>
      <vt:lpstr>Hub-and-Spoke Δίκτυα &amp; Εξωτερικές Επιδράσεις</vt:lpstr>
      <vt:lpstr>Οικονομίες ‘εμπειρίας’</vt:lpstr>
      <vt:lpstr>Οικονομίες στην προσφορά μεταφορικών υπηρεσιών</vt:lpstr>
      <vt:lpstr>Κόστος παραγωγής μεταφορικών υπηρεσιών</vt:lpstr>
      <vt:lpstr>ΚΟΣΤΟΣ ΧΡΉΣΗΣ ΜΕΤΑΦΟΡΙΚΟΥ ΜΕΣΟΥ</vt:lpstr>
      <vt:lpstr>Κόστος χρήσης ενός μέσου</vt:lpstr>
      <vt:lpstr>Απόσταση, τρόπος μεταφοράς, κόστος</vt:lpstr>
      <vt:lpstr>Γενικευμένο κόστος χρήσης ενός μέσου</vt:lpstr>
      <vt:lpstr>Γενικευμένο κόστος χρήσης ενός μέσου</vt:lpstr>
      <vt:lpstr>Kοινωνικά οφέλη / οφέλη καταναλωτών από επένδυση σε μέσο μεταφοράς και συνθήκες ασύμμετρης πληροφόρησης</vt:lpstr>
      <vt:lpstr>Kοινωνικά οφέλη / οφέλη καταναλωτών από επένδυση σε μέσο μεταφοράς και συνθήκες ασύμμετρης πληροφόρησης</vt:lpstr>
      <vt:lpstr>Kοινωνικά οφέλη / οφέλη καταναλωτών από επένδυση σε μέσο μεταφοράς και συνθήκες ασύμμετρης πληροφόρησης</vt:lpstr>
      <vt:lpstr>Kοινωνικά οφέλη / οφέλη καταναλωτών από επένδυση σε μέσο μεταφοράς και συνθήκες ασύμμετρης πληροφόρησης</vt:lpstr>
      <vt:lpstr>Kοινωνικά οφέλη / οφέλη καταναλωτών από επένδυση σε μέσο μεταφοράς και συνθήκες ασύμμετρης πληροφόρησης</vt:lpstr>
      <vt:lpstr>Kοινωνικά οφέλη / οφέλη καταναλωτών από επένδυση σε μέσο μεταφοράς και συνθήκες ασύμμετρης πληροφόρησης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ΟΙΚΟΝΟΜΙΚΗ των ΜΕΤΑΦΟΡΩΝ Εισαγωγική Διάλεξη</dc:title>
  <dc:creator>Thanos  Pallis</dc:creator>
  <cp:lastModifiedBy>Microsoft Office User</cp:lastModifiedBy>
  <cp:revision>100</cp:revision>
  <dcterms:created xsi:type="dcterms:W3CDTF">2012-11-21T22:53:34Z</dcterms:created>
  <dcterms:modified xsi:type="dcterms:W3CDTF">2018-10-02T13:20:25Z</dcterms:modified>
</cp:coreProperties>
</file>