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65" r:id="rId10"/>
    <p:sldId id="266" r:id="rId11"/>
    <p:sldId id="268" r:id="rId12"/>
    <p:sldId id="269" r:id="rId13"/>
    <p:sldId id="274" r:id="rId14"/>
    <p:sldId id="275" r:id="rId15"/>
    <p:sldId id="272" r:id="rId16"/>
    <p:sldId id="273" r:id="rId17"/>
    <p:sldId id="280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618"/>
  </p:normalViewPr>
  <p:slideViewPr>
    <p:cSldViewPr snapToGrid="0" snapToObjects="1">
      <p:cViewPr varScale="1">
        <p:scale>
          <a:sx n="89" d="100"/>
          <a:sy n="89" d="100"/>
        </p:scale>
        <p:origin x="164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27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25F15-9BBC-9A4E-948D-3EBC388C4576}" type="datetimeFigureOut">
              <a:rPr lang="en-US" smtClean="0"/>
              <a:t>10/2/18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C7791-4297-0D42-A94D-B0B752BF4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63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7AF996-F167-9D42-BA8A-E2EDA3EFC15E}" type="slidenum">
              <a:rPr lang="en-US"/>
              <a:pPr/>
              <a:t>14</a:t>
            </a:fld>
            <a:endParaRPr lang="en-US"/>
          </a:p>
        </p:txBody>
      </p:sp>
      <p:sp>
        <p:nvSpPr>
          <p:cNvPr id="504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483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 txBox="1">
            <a:spLocks noGrp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85813" indent="-303213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08088" indent="-2413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92275" indent="-242888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174875" indent="-2413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632075" indent="-2413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089275" indent="-2413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546475" indent="-2413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003675" indent="-2413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A4FEA219-05FE-A742-A20C-F067D2B8B53D}" type="slidenum">
              <a:rPr lang="en-US" sz="1200">
                <a:latin typeface="Calibri" charset="0"/>
              </a:rPr>
              <a:pPr algn="r"/>
              <a:t>14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7AF996-F167-9D42-BA8A-E2EDA3EFC15E}" type="slidenum">
              <a:rPr lang="en-US"/>
              <a:pPr/>
              <a:t>15</a:t>
            </a:fld>
            <a:endParaRPr lang="en-US"/>
          </a:p>
        </p:txBody>
      </p:sp>
      <p:sp>
        <p:nvSpPr>
          <p:cNvPr id="504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483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 txBox="1">
            <a:spLocks noGrp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85813" indent="-303213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08088" indent="-2413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92275" indent="-242888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174875" indent="-2413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632075" indent="-2413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089275" indent="-2413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546475" indent="-2413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003675" indent="-2413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A4FEA219-05FE-A742-A20C-F067D2B8B53D}" type="slidenum">
              <a:rPr lang="en-US" sz="1200">
                <a:latin typeface="Calibri" charset="0"/>
              </a:rPr>
              <a:pPr algn="r"/>
              <a:t>15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0BAA87-5650-FB43-81EB-2C688A2BB384}" type="slidenum">
              <a:rPr lang="en-US"/>
              <a:pPr/>
              <a:t>17</a:t>
            </a:fld>
            <a:endParaRPr lang="en-US"/>
          </a:p>
        </p:txBody>
      </p:sp>
      <p:sp>
        <p:nvSpPr>
          <p:cNvPr id="502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278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 txBox="1">
            <a:spLocks noGrp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85813" indent="-303213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08088" indent="-2413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92275" indent="-242888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174875" indent="-2413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632075" indent="-2413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089275" indent="-2413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546475" indent="-2413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003675" indent="-2413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4D5CFCB5-294E-654B-8BEF-1DC03A163E98}" type="slidenum">
              <a:rPr lang="en-US" sz="1200">
                <a:latin typeface="Calibri" charset="0"/>
              </a:rPr>
              <a:pPr algn="r"/>
              <a:t>17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9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8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8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6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7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3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3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6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42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8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8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1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lagoudis@aegean.g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0090"/>
                </a:solidFill>
              </a:rPr>
              <a:t>ΟΙΚΟΝΟΜΙΚΗ </a:t>
            </a:r>
            <a:r>
              <a:rPr lang="el-GR" sz="4000" b="1" dirty="0">
                <a:solidFill>
                  <a:srgbClr val="000090"/>
                </a:solidFill>
              </a:rPr>
              <a:t>των </a:t>
            </a:r>
            <a:r>
              <a:rPr lang="el-GR" b="1" dirty="0">
                <a:solidFill>
                  <a:srgbClr val="000090"/>
                </a:solidFill>
              </a:rPr>
              <a:t>ΜΕΤΑΦΟΡΩΝ</a:t>
            </a:r>
            <a:br>
              <a:rPr lang="en-US" b="1" dirty="0">
                <a:solidFill>
                  <a:srgbClr val="000090"/>
                </a:solidFill>
              </a:rPr>
            </a:br>
            <a:r>
              <a:rPr lang="el-GR" b="1" dirty="0">
                <a:solidFill>
                  <a:srgbClr val="000090"/>
                </a:solidFill>
              </a:rPr>
              <a:t>Διάλεξη</a:t>
            </a:r>
            <a:r>
              <a:rPr lang="en-US" b="1" dirty="0">
                <a:solidFill>
                  <a:srgbClr val="000090"/>
                </a:solidFill>
              </a:rPr>
              <a:t> No 5</a:t>
            </a:r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4987426"/>
            <a:ext cx="1981200" cy="1870574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DE05E531-683A-7C4A-AF5A-13C5074421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l-GR" b="1" dirty="0">
                <a:solidFill>
                  <a:srgbClr val="000090"/>
                </a:solidFill>
              </a:rPr>
              <a:t>Διδάσκων: </a:t>
            </a:r>
          </a:p>
          <a:p>
            <a:r>
              <a:rPr lang="el-GR" b="1" dirty="0">
                <a:solidFill>
                  <a:srgbClr val="000090"/>
                </a:solidFill>
              </a:rPr>
              <a:t>ΙΩΑΝΝΗΣ ΛΑΓΟΥΔΗΣ</a:t>
            </a:r>
            <a:endParaRPr lang="en-US" b="1" dirty="0">
              <a:solidFill>
                <a:srgbClr val="000090"/>
              </a:solidFill>
            </a:endParaRPr>
          </a:p>
          <a:p>
            <a:r>
              <a:rPr lang="en-US" b="1" dirty="0">
                <a:solidFill>
                  <a:srgbClr val="000090"/>
                </a:solidFill>
                <a:hlinkClick r:id="rId3"/>
              </a:rPr>
              <a:t>ilagoudis@aegean.gr</a:t>
            </a:r>
            <a:r>
              <a:rPr lang="en-US" b="1" dirty="0">
                <a:solidFill>
                  <a:srgbClr val="00009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0408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b="1" dirty="0"/>
              <a:t>Κατανάλωση καυσίμων οχημάτων σε συνδυασμό με ταχύτητα</a:t>
            </a:r>
            <a:endParaRPr lang="en-US" sz="3200" b="1" dirty="0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1832515" y="1971199"/>
            <a:ext cx="0" cy="3587626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H="1">
            <a:off x="1806152" y="5557237"/>
            <a:ext cx="5718175" cy="1588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14" name="Text Box 2062"/>
          <p:cNvSpPr txBox="1">
            <a:spLocks noChangeArrowheads="1"/>
          </p:cNvSpPr>
          <p:nvPr/>
        </p:nvSpPr>
        <p:spPr bwMode="auto">
          <a:xfrm rot="16200000">
            <a:off x="-664611" y="3810277"/>
            <a:ext cx="385921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9688" algn="ctr">
              <a:spcBef>
                <a:spcPts val="1350"/>
              </a:spcBef>
            </a:pPr>
            <a:r>
              <a:rPr lang="el-GR" sz="1600" b="1" dirty="0">
                <a:solidFill>
                  <a:srgbClr val="000000"/>
                </a:solidFill>
                <a:latin typeface="+mj-lt"/>
                <a:ea typeface="ＭＳ Ｐゴシック" charset="0"/>
                <a:cs typeface="Times New Roman" charset="0"/>
              </a:rPr>
              <a:t>Κατανάλωση σε 100 </a:t>
            </a:r>
            <a:r>
              <a:rPr lang="el-GR" sz="1600" b="1" dirty="0" err="1">
                <a:solidFill>
                  <a:srgbClr val="000000"/>
                </a:solidFill>
                <a:latin typeface="+mj-lt"/>
                <a:ea typeface="ＭＳ Ｐゴシック" charset="0"/>
                <a:cs typeface="Times New Roman" charset="0"/>
              </a:rPr>
              <a:t>χλμ</a:t>
            </a:r>
            <a:endParaRPr lang="en-US" sz="1600" b="1" dirty="0">
              <a:solidFill>
                <a:srgbClr val="000000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5" name="Text Box 2059"/>
          <p:cNvSpPr txBox="1">
            <a:spLocks noChangeArrowheads="1"/>
          </p:cNvSpPr>
          <p:nvPr/>
        </p:nvSpPr>
        <p:spPr bwMode="auto">
          <a:xfrm>
            <a:off x="4827574" y="6064493"/>
            <a:ext cx="363793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l-GR" sz="1600" b="1" dirty="0">
                <a:latin typeface="+mj-lt"/>
                <a:cs typeface="Arial"/>
              </a:rPr>
              <a:t>Ταχύτητα σε χλμ. Ανά ώρα</a:t>
            </a:r>
            <a:endParaRPr lang="en-US" sz="1600" b="1" dirty="0">
              <a:latin typeface="+mj-lt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53302" y="5633452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/>
            <a:r>
              <a:rPr lang="el-GR" dirty="0"/>
              <a:t>100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348273" y="5633452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/>
            <a:r>
              <a:rPr lang="el-GR" dirty="0"/>
              <a:t>60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744958" y="5633452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/>
            <a:r>
              <a:rPr lang="el-GR" dirty="0"/>
              <a:t>40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951588" y="5633452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/>
            <a:r>
              <a:rPr lang="el-GR" dirty="0"/>
              <a:t>80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272010" y="5633452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/>
            <a:r>
              <a:rPr lang="el-GR" dirty="0"/>
              <a:t>120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141643" y="5633452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/>
            <a:r>
              <a:rPr lang="el-GR" dirty="0"/>
              <a:t>20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655322" y="563345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/>
            <a:r>
              <a:rPr lang="el-GR" dirty="0"/>
              <a:t>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990719" y="5633452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/>
            <a:r>
              <a:rPr lang="el-GR" dirty="0"/>
              <a:t>140</a:t>
            </a:r>
            <a:endParaRPr lang="en-US" dirty="0"/>
          </a:p>
        </p:txBody>
      </p:sp>
      <p:sp>
        <p:nvSpPr>
          <p:cNvPr id="26" name="Freeform 23"/>
          <p:cNvSpPr>
            <a:spLocks/>
          </p:cNvSpPr>
          <p:nvPr/>
        </p:nvSpPr>
        <p:spPr bwMode="auto">
          <a:xfrm rot="9263359">
            <a:off x="2926621" y="2132218"/>
            <a:ext cx="2726117" cy="3179526"/>
          </a:xfrm>
          <a:custGeom>
            <a:avLst/>
            <a:gdLst>
              <a:gd name="T0" fmla="*/ 0 w 21278"/>
              <a:gd name="T1" fmla="*/ 0 h 21600"/>
              <a:gd name="T2" fmla="*/ 18054 w 21278"/>
              <a:gd name="T3" fmla="*/ 6353 h 21600"/>
              <a:gd name="T4" fmla="*/ 21278 w 2127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78" h="21600">
                <a:moveTo>
                  <a:pt x="0" y="0"/>
                </a:moveTo>
                <a:cubicBezTo>
                  <a:pt x="7254" y="1376"/>
                  <a:pt x="14507" y="2753"/>
                  <a:pt x="18054" y="6353"/>
                </a:cubicBezTo>
                <a:cubicBezTo>
                  <a:pt x="21600" y="9953"/>
                  <a:pt x="20740" y="19059"/>
                  <a:pt x="21278" y="21600"/>
                </a:cubicBezTo>
              </a:path>
            </a:pathLst>
          </a:custGeom>
          <a:noFill/>
          <a:ln w="38100" cap="flat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65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/>
          </p:cNvSpPr>
          <p:nvPr/>
        </p:nvSpPr>
        <p:spPr bwMode="auto">
          <a:xfrm>
            <a:off x="3048000" y="6400800"/>
            <a:ext cx="3670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18" name="Rectangle 2"/>
          <p:cNvSpPr>
            <a:spLocks/>
          </p:cNvSpPr>
          <p:nvPr/>
        </p:nvSpPr>
        <p:spPr bwMode="auto">
          <a:xfrm>
            <a:off x="7239000" y="6400800"/>
            <a:ext cx="19177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 algn="r"/>
            <a:endParaRPr lang="en-US" sz="1200">
              <a:solidFill>
                <a:srgbClr val="663300"/>
              </a:solidFill>
              <a:ea typeface="ＭＳ Ｐゴシック" charset="0"/>
              <a:cs typeface="Times" charset="0"/>
            </a:endParaRPr>
          </a:p>
          <a:p>
            <a:pPr marL="39688" algn="r"/>
            <a:r>
              <a:rPr lang="en-US" sz="1400">
                <a:solidFill>
                  <a:srgbClr val="663300"/>
                </a:solidFill>
                <a:ea typeface="ＭＳ Ｐゴシック" charset="0"/>
                <a:cs typeface="Times New Roman" charset="0"/>
              </a:rPr>
              <a:t>Διαφάνεια 3-</a:t>
            </a:r>
          </a:p>
        </p:txBody>
      </p:sp>
      <p:sp>
        <p:nvSpPr>
          <p:cNvPr id="9221" name="Rectangle 5"/>
          <p:cNvSpPr>
            <a:spLocks/>
          </p:cNvSpPr>
          <p:nvPr/>
        </p:nvSpPr>
        <p:spPr bwMode="auto">
          <a:xfrm>
            <a:off x="152400" y="6248400"/>
            <a:ext cx="34417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endParaRPr lang="en-US" sz="1200">
              <a:solidFill>
                <a:srgbClr val="663300"/>
              </a:solidFill>
              <a:ea typeface="ＭＳ Ｐゴシック" charset="0"/>
              <a:cs typeface="Times" charset="0"/>
            </a:endParaRPr>
          </a:p>
          <a:p>
            <a:pPr marL="39688"/>
            <a:r>
              <a:rPr lang="en-US" sz="1400">
                <a:solidFill>
                  <a:srgbClr val="663300"/>
                </a:solidFill>
                <a:ea typeface="ＭＳ Ｐゴシック" charset="0"/>
                <a:cs typeface="Times New Roman" charset="0"/>
              </a:rPr>
              <a:t>Διεθνής Οικονομική</a:t>
            </a:r>
          </a:p>
        </p:txBody>
      </p: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1524000" y="2703513"/>
            <a:ext cx="5810251" cy="3011487"/>
            <a:chOff x="0" y="0"/>
            <a:chExt cx="3660" cy="1897"/>
          </a:xfrm>
        </p:grpSpPr>
        <p:sp>
          <p:nvSpPr>
            <p:cNvPr id="9223" name="Freeform 7"/>
            <p:cNvSpPr>
              <a:spLocks/>
            </p:cNvSpPr>
            <p:nvPr/>
          </p:nvSpPr>
          <p:spPr bwMode="auto">
            <a:xfrm>
              <a:off x="0" y="25"/>
              <a:ext cx="2592" cy="1872"/>
            </a:xfrm>
            <a:custGeom>
              <a:avLst/>
              <a:gdLst>
                <a:gd name="T0" fmla="*/ 0 w 21600"/>
                <a:gd name="T1" fmla="*/ 21600 h 21600"/>
                <a:gd name="T2" fmla="*/ 6800 w 21600"/>
                <a:gd name="T3" fmla="*/ 7754 h 21600"/>
                <a:gd name="T4" fmla="*/ 14400 w 21600"/>
                <a:gd name="T5" fmla="*/ 1662 h 21600"/>
                <a:gd name="T6" fmla="*/ 21600 w 21600"/>
                <a:gd name="T7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2200" y="16338"/>
                    <a:pt x="4400" y="11077"/>
                    <a:pt x="6800" y="7754"/>
                  </a:cubicBezTo>
                  <a:cubicBezTo>
                    <a:pt x="9200" y="4431"/>
                    <a:pt x="11933" y="2954"/>
                    <a:pt x="14400" y="1662"/>
                  </a:cubicBezTo>
                  <a:cubicBezTo>
                    <a:pt x="16867" y="369"/>
                    <a:pt x="20400" y="277"/>
                    <a:pt x="21600" y="0"/>
                  </a:cubicBezTo>
                </a:path>
              </a:pathLst>
            </a:custGeom>
            <a:noFill/>
            <a:ln w="38100" cap="flat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224" name="Rectangle 8"/>
            <p:cNvSpPr>
              <a:spLocks/>
            </p:cNvSpPr>
            <p:nvPr/>
          </p:nvSpPr>
          <p:spPr bwMode="auto">
            <a:xfrm>
              <a:off x="2726" y="0"/>
              <a:ext cx="93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 b="1" i="1" dirty="0">
                  <a:solidFill>
                    <a:srgbClr val="333399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Q = </a:t>
              </a:r>
              <a:r>
                <a:rPr lang="en-US" b="1" i="1" dirty="0">
                  <a:solidFill>
                    <a:srgbClr val="333399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f</a:t>
              </a:r>
              <a:r>
                <a:rPr lang="en-US" sz="1800" b="1" baseline="-25000" dirty="0">
                  <a:solidFill>
                    <a:srgbClr val="333399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 </a:t>
              </a:r>
              <a:r>
                <a:rPr lang="en-US" sz="1800" b="1" dirty="0">
                  <a:solidFill>
                    <a:srgbClr val="333399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(</a:t>
              </a:r>
              <a:r>
                <a:rPr lang="en-US" sz="1800" b="1" i="1" dirty="0">
                  <a:solidFill>
                    <a:srgbClr val="333399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K</a:t>
              </a:r>
              <a:r>
                <a:rPr lang="el-GR" sz="1800" b="1" i="1" dirty="0">
                  <a:solidFill>
                    <a:srgbClr val="333399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,</a:t>
              </a:r>
              <a:r>
                <a:rPr lang="en-US" sz="1800" b="1" i="1" dirty="0">
                  <a:solidFill>
                    <a:srgbClr val="333399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 L</a:t>
              </a:r>
              <a:r>
                <a:rPr lang="el-GR" sz="1800" b="1" i="1" dirty="0">
                  <a:solidFill>
                    <a:srgbClr val="333399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, Τ</a:t>
              </a:r>
              <a:r>
                <a:rPr lang="en-US" sz="1800" b="1" dirty="0">
                  <a:solidFill>
                    <a:srgbClr val="333399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)</a:t>
              </a:r>
            </a:p>
          </p:txBody>
        </p:sp>
      </p:grpSp>
      <p:sp>
        <p:nvSpPr>
          <p:cNvPr id="9226" name="Rectangle 10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fontScale="90000"/>
          </a:bodyPr>
          <a:lstStyle/>
          <a:p>
            <a:r>
              <a:rPr lang="el-GR" sz="3200" dirty="0"/>
              <a:t>Εισροή </a:t>
            </a:r>
            <a:r>
              <a:rPr lang="en-US" sz="3200" dirty="0"/>
              <a:t>Συντελεστών Παραγωγής</a:t>
            </a:r>
            <a:r>
              <a:rPr lang="el-GR" sz="3200" dirty="0"/>
              <a:t> &amp;</a:t>
            </a:r>
            <a:br>
              <a:rPr lang="el-GR" sz="3200" dirty="0"/>
            </a:br>
            <a:r>
              <a:rPr lang="el-GR" sz="3200" dirty="0"/>
              <a:t>Νόμος της φθίνουσας οριακής παραγωγικότητας</a:t>
            </a:r>
            <a:endParaRPr lang="en-US" sz="3200" dirty="0"/>
          </a:p>
        </p:txBody>
      </p:sp>
      <p:grpSp>
        <p:nvGrpSpPr>
          <p:cNvPr id="9227" name="Group 11"/>
          <p:cNvGrpSpPr>
            <a:grpSpLocks/>
          </p:cNvGrpSpPr>
          <p:nvPr/>
        </p:nvGrpSpPr>
        <p:grpSpPr bwMode="auto">
          <a:xfrm>
            <a:off x="860425" y="2667000"/>
            <a:ext cx="6881813" cy="3513138"/>
            <a:chOff x="-62" y="240"/>
            <a:chExt cx="4335" cy="2213"/>
          </a:xfrm>
        </p:grpSpPr>
        <p:sp>
          <p:nvSpPr>
            <p:cNvPr id="9228" name="Rectangle 12"/>
            <p:cNvSpPr>
              <a:spLocks/>
            </p:cNvSpPr>
            <p:nvPr/>
          </p:nvSpPr>
          <p:spPr bwMode="auto">
            <a:xfrm>
              <a:off x="2852" y="2279"/>
              <a:ext cx="142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 b="1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Εισροή Εργασίας, </a:t>
              </a:r>
              <a:r>
                <a:rPr lang="en-US" sz="1800" b="1" i="1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L</a:t>
              </a:r>
              <a:endParaRPr lang="en-US" sz="1800" b="1" i="1" baseline="-25000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endParaRPr>
            </a:p>
          </p:txBody>
        </p:sp>
        <p:grpSp>
          <p:nvGrpSpPr>
            <p:cNvPr id="9229" name="Group 13"/>
            <p:cNvGrpSpPr>
              <a:grpSpLocks/>
            </p:cNvGrpSpPr>
            <p:nvPr/>
          </p:nvGrpSpPr>
          <p:grpSpPr bwMode="auto">
            <a:xfrm>
              <a:off x="-62" y="240"/>
              <a:ext cx="3970" cy="1921"/>
              <a:chOff x="-62" y="240"/>
              <a:chExt cx="3970" cy="1921"/>
            </a:xfrm>
          </p:grpSpPr>
          <p:sp>
            <p:nvSpPr>
              <p:cNvPr id="9230" name="Line 14"/>
              <p:cNvSpPr>
                <a:spLocks noChangeShapeType="1"/>
              </p:cNvSpPr>
              <p:nvPr/>
            </p:nvSpPr>
            <p:spPr bwMode="auto">
              <a:xfrm>
                <a:off x="356" y="240"/>
                <a:ext cx="1" cy="1920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231" name="Line 15"/>
              <p:cNvSpPr>
                <a:spLocks noChangeShapeType="1"/>
              </p:cNvSpPr>
              <p:nvPr/>
            </p:nvSpPr>
            <p:spPr bwMode="auto">
              <a:xfrm rot="10800000">
                <a:off x="356" y="2160"/>
                <a:ext cx="3552" cy="1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232" name="Rectangle 16"/>
              <p:cNvSpPr>
                <a:spLocks/>
              </p:cNvSpPr>
              <p:nvPr/>
            </p:nvSpPr>
            <p:spPr bwMode="auto">
              <a:xfrm rot="16200000">
                <a:off x="-760" y="986"/>
                <a:ext cx="157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40639" bIns="0">
                <a:spAutoFit/>
              </a:bodyPr>
              <a:lstStyle/>
              <a:p>
                <a:pPr marL="39688"/>
                <a:r>
                  <a:rPr lang="el-GR" sz="1800" b="1" dirty="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  <a:sym typeface="Arial" charset="0"/>
                  </a:rPr>
                  <a:t>Μονάδες Παραγωγής</a:t>
                </a:r>
                <a:endParaRPr lang="en-US" sz="1800" b="1" i="1" baseline="-250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51800880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974"/>
            <a:ext cx="8229600" cy="826789"/>
          </a:xfrm>
        </p:spPr>
        <p:txBody>
          <a:bodyPr>
            <a:noAutofit/>
          </a:bodyPr>
          <a:lstStyle/>
          <a:p>
            <a:r>
              <a:rPr lang="el-GR" sz="2800" b="1" dirty="0"/>
              <a:t>Συνολικό κόστους παραγωγής μεταφορικών υπηρεσιών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009" y="1101427"/>
            <a:ext cx="8375791" cy="5390511"/>
          </a:xfrm>
        </p:spPr>
        <p:txBody>
          <a:bodyPr>
            <a:noAutofit/>
          </a:bodyPr>
          <a:lstStyle/>
          <a:p>
            <a:r>
              <a:rPr lang="el-GR" sz="2400" b="1" dirty="0">
                <a:solidFill>
                  <a:srgbClr val="000090"/>
                </a:solidFill>
              </a:rPr>
              <a:t>Συνολικό κόστος παραγωγής (ΣΚ) </a:t>
            </a:r>
            <a:endParaRPr lang="en-US" sz="2400" b="1" dirty="0">
              <a:solidFill>
                <a:srgbClr val="000090"/>
              </a:solidFill>
            </a:endParaRPr>
          </a:p>
          <a:p>
            <a:pPr marL="400050" lvl="1" indent="0" algn="ctr">
              <a:buNone/>
            </a:pPr>
            <a:r>
              <a:rPr lang="el-GR" sz="2400" b="1" dirty="0">
                <a:solidFill>
                  <a:srgbClr val="000090"/>
                </a:solidFill>
              </a:rPr>
              <a:t>ΣΚ= ΣΣΚ + ΣΜΚ</a:t>
            </a:r>
            <a:r>
              <a:rPr lang="en-US" sz="2400" b="1" dirty="0">
                <a:solidFill>
                  <a:srgbClr val="000090"/>
                </a:solidFill>
              </a:rPr>
              <a:t> </a:t>
            </a:r>
            <a:endParaRPr lang="el-GR" sz="2400" b="1" dirty="0">
              <a:solidFill>
                <a:srgbClr val="000090"/>
              </a:solidFill>
            </a:endParaRPr>
          </a:p>
          <a:p>
            <a:pPr marL="400050" lvl="1" indent="0" algn="ctr">
              <a:buNone/>
            </a:pPr>
            <a:r>
              <a:rPr lang="en-US" sz="2000" b="1" dirty="0">
                <a:solidFill>
                  <a:srgbClr val="000090"/>
                </a:solidFill>
              </a:rPr>
              <a:t>  </a:t>
            </a:r>
          </a:p>
          <a:p>
            <a:r>
              <a:rPr lang="el-GR" sz="2400" b="1" dirty="0">
                <a:solidFill>
                  <a:srgbClr val="000090"/>
                </a:solidFill>
              </a:rPr>
              <a:t>Μέσο Συνολικό κόστος παραγωγής</a:t>
            </a:r>
            <a:r>
              <a:rPr lang="en-US" sz="2400" b="1" dirty="0">
                <a:solidFill>
                  <a:srgbClr val="000090"/>
                </a:solidFill>
              </a:rPr>
              <a:t> (MK)</a:t>
            </a:r>
            <a:r>
              <a:rPr lang="el-GR" sz="2400" b="1" dirty="0">
                <a:solidFill>
                  <a:srgbClr val="000090"/>
                </a:solidFill>
              </a:rPr>
              <a:t>:</a:t>
            </a:r>
          </a:p>
          <a:p>
            <a:pPr marL="400050" lvl="1" indent="0" algn="ctr">
              <a:buNone/>
            </a:pPr>
            <a:r>
              <a:rPr lang="el-GR" sz="2400" b="1" dirty="0">
                <a:solidFill>
                  <a:srgbClr val="000090"/>
                </a:solidFill>
              </a:rPr>
              <a:t>ΣΜΚ = ΜΣΚ + ΜΜΚ</a:t>
            </a:r>
          </a:p>
          <a:p>
            <a:pPr marL="400050" lvl="1" indent="0" algn="ctr">
              <a:buNone/>
            </a:pPr>
            <a:r>
              <a:rPr lang="el-GR" sz="2400" b="1" dirty="0">
                <a:solidFill>
                  <a:srgbClr val="000090"/>
                </a:solidFill>
              </a:rPr>
              <a:t>(ΜΚ) = ΣΚ / </a:t>
            </a:r>
            <a:r>
              <a:rPr lang="en-US" sz="2400" b="1" dirty="0">
                <a:solidFill>
                  <a:srgbClr val="000090"/>
                </a:solidFill>
              </a:rPr>
              <a:t>q</a:t>
            </a:r>
            <a:endParaRPr lang="el-GR" sz="2400" b="1" dirty="0">
              <a:solidFill>
                <a:srgbClr val="000090"/>
              </a:solidFill>
            </a:endParaRPr>
          </a:p>
          <a:p>
            <a:pPr marL="0" indent="0" algn="ctr">
              <a:buNone/>
            </a:pPr>
            <a:endParaRPr lang="el-GR" sz="2000" dirty="0"/>
          </a:p>
          <a:p>
            <a:r>
              <a:rPr lang="el-GR" sz="2400" b="1" dirty="0">
                <a:solidFill>
                  <a:srgbClr val="000090"/>
                </a:solidFill>
              </a:rPr>
              <a:t>Οριακό κόστος παραγωγής</a:t>
            </a:r>
            <a:r>
              <a:rPr lang="en-US" sz="2400" b="1" dirty="0">
                <a:solidFill>
                  <a:srgbClr val="000090"/>
                </a:solidFill>
              </a:rPr>
              <a:t> (</a:t>
            </a:r>
            <a:r>
              <a:rPr lang="el-GR" sz="2400" b="1" dirty="0">
                <a:solidFill>
                  <a:srgbClr val="000090"/>
                </a:solidFill>
              </a:rPr>
              <a:t>Ο</a:t>
            </a:r>
            <a:r>
              <a:rPr lang="en-US" sz="2400" b="1" dirty="0">
                <a:solidFill>
                  <a:srgbClr val="000090"/>
                </a:solidFill>
              </a:rPr>
              <a:t>K)</a:t>
            </a:r>
            <a:r>
              <a:rPr lang="el-GR" sz="2400" b="1" dirty="0">
                <a:solidFill>
                  <a:srgbClr val="000090"/>
                </a:solidFill>
              </a:rPr>
              <a:t>:</a:t>
            </a:r>
          </a:p>
          <a:p>
            <a:pPr marL="400050" lvl="1" indent="0" algn="ctr">
              <a:buNone/>
            </a:pPr>
            <a:r>
              <a:rPr lang="el-GR" sz="2400" b="1" dirty="0">
                <a:solidFill>
                  <a:srgbClr val="000090"/>
                </a:solidFill>
              </a:rPr>
              <a:t>ΜΚ = ΜΣΚ + ΜΜΚ</a:t>
            </a:r>
          </a:p>
          <a:p>
            <a:pPr marL="400050" lvl="1" indent="0" algn="ctr">
              <a:buNone/>
            </a:pPr>
            <a:r>
              <a:rPr lang="el-GR" sz="2400" b="1" dirty="0">
                <a:solidFill>
                  <a:srgbClr val="000090"/>
                </a:solidFill>
              </a:rPr>
              <a:t>(</a:t>
            </a:r>
            <a:r>
              <a:rPr lang="en-US" sz="2400" b="1" dirty="0">
                <a:solidFill>
                  <a:srgbClr val="000090"/>
                </a:solidFill>
              </a:rPr>
              <a:t>OK</a:t>
            </a:r>
            <a:r>
              <a:rPr lang="el-GR" sz="2400" b="1" dirty="0">
                <a:solidFill>
                  <a:srgbClr val="000090"/>
                </a:solidFill>
              </a:rPr>
              <a:t>) = ΔΣΚ / Δ</a:t>
            </a:r>
            <a:r>
              <a:rPr lang="en-US" sz="2400" b="1" dirty="0">
                <a:solidFill>
                  <a:srgbClr val="000090"/>
                </a:solidFill>
              </a:rPr>
              <a:t>q</a:t>
            </a:r>
            <a:endParaRPr lang="el-GR" sz="2400" b="1" dirty="0">
              <a:solidFill>
                <a:srgbClr val="000090"/>
              </a:solidFill>
            </a:endParaRPr>
          </a:p>
          <a:p>
            <a:pPr marL="0" indent="0" algn="ctr">
              <a:buNone/>
            </a:pPr>
            <a:r>
              <a:rPr lang="el-GR" sz="2400" b="1" dirty="0">
                <a:solidFill>
                  <a:srgbClr val="000090"/>
                </a:solidFill>
              </a:rPr>
              <a:t>Προσδιορίζει την επιλογή ποσότητας παραγωγής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91501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974"/>
            <a:ext cx="8229600" cy="826789"/>
          </a:xfrm>
        </p:spPr>
        <p:txBody>
          <a:bodyPr>
            <a:noAutofit/>
          </a:bodyPr>
          <a:lstStyle/>
          <a:p>
            <a:r>
              <a:rPr lang="el-GR" sz="2800" b="1" dirty="0"/>
              <a:t>Συνολικό κόστους παραγωγής μεταφορικών υπηρεσιών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009" y="1101427"/>
            <a:ext cx="8375791" cy="539051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l-GR" sz="2400" b="1" dirty="0">
                <a:solidFill>
                  <a:srgbClr val="000090"/>
                </a:solidFill>
              </a:rPr>
              <a:t>Συνολικό κόστος παραγωγής (</a:t>
            </a:r>
            <a:r>
              <a:rPr lang="en-US" sz="2400" b="1" dirty="0">
                <a:solidFill>
                  <a:srgbClr val="FF0000"/>
                </a:solidFill>
              </a:rPr>
              <a:t>TC</a:t>
            </a:r>
            <a:r>
              <a:rPr lang="el-GR" sz="2400" b="1" dirty="0">
                <a:solidFill>
                  <a:srgbClr val="000090"/>
                </a:solidFill>
              </a:rPr>
              <a:t>) </a:t>
            </a:r>
            <a:endParaRPr lang="en-US" sz="2400" b="1" dirty="0">
              <a:solidFill>
                <a:srgbClr val="000090"/>
              </a:solidFill>
            </a:endParaRPr>
          </a:p>
          <a:p>
            <a:pPr marL="400050" lvl="1" indent="0" algn="ctr">
              <a:lnSpc>
                <a:spcPct val="120000"/>
              </a:lnSpc>
              <a:buNone/>
            </a:pPr>
            <a:r>
              <a:rPr lang="en-US" sz="2400" b="1" dirty="0">
                <a:solidFill>
                  <a:srgbClr val="FF0000"/>
                </a:solidFill>
              </a:rPr>
              <a:t>TC = </a:t>
            </a:r>
            <a:r>
              <a:rPr lang="en-US" sz="2400" b="1" dirty="0" err="1">
                <a:solidFill>
                  <a:srgbClr val="FF0000"/>
                </a:solidFill>
              </a:rPr>
              <a:t>TFC</a:t>
            </a:r>
            <a:r>
              <a:rPr lang="en-US" sz="2400" b="1" dirty="0">
                <a:solidFill>
                  <a:srgbClr val="FF0000"/>
                </a:solidFill>
              </a:rPr>
              <a:t>+</a:t>
            </a:r>
            <a:r>
              <a:rPr lang="en-US" sz="2400" b="1" dirty="0" err="1">
                <a:solidFill>
                  <a:srgbClr val="FF0000"/>
                </a:solidFill>
              </a:rPr>
              <a:t>TVC</a:t>
            </a:r>
            <a:endParaRPr lang="el-GR" sz="2400" b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0090"/>
                </a:solidFill>
              </a:rPr>
              <a:t>M</a:t>
            </a:r>
            <a:r>
              <a:rPr lang="el-GR" sz="2400" b="1" dirty="0" err="1">
                <a:solidFill>
                  <a:srgbClr val="000090"/>
                </a:solidFill>
              </a:rPr>
              <a:t>έσο</a:t>
            </a:r>
            <a:r>
              <a:rPr lang="el-GR" sz="2400" b="1" dirty="0">
                <a:solidFill>
                  <a:srgbClr val="000090"/>
                </a:solidFill>
              </a:rPr>
              <a:t> Συνολικό κόστος παραγωγής</a:t>
            </a:r>
            <a:r>
              <a:rPr lang="en-US" sz="2400" b="1" dirty="0">
                <a:solidFill>
                  <a:srgbClr val="000090"/>
                </a:solidFill>
              </a:rPr>
              <a:t> (</a:t>
            </a:r>
            <a:r>
              <a:rPr lang="en-US" sz="2400" b="1" dirty="0">
                <a:solidFill>
                  <a:srgbClr val="FF0000"/>
                </a:solidFill>
              </a:rPr>
              <a:t>AC</a:t>
            </a:r>
            <a:r>
              <a:rPr lang="en-US" sz="2400" b="1" dirty="0">
                <a:solidFill>
                  <a:srgbClr val="000090"/>
                </a:solidFill>
              </a:rPr>
              <a:t>)</a:t>
            </a:r>
            <a:r>
              <a:rPr lang="el-GR" sz="2400" b="1" dirty="0">
                <a:solidFill>
                  <a:srgbClr val="000090"/>
                </a:solidFill>
              </a:rPr>
              <a:t>:</a:t>
            </a:r>
          </a:p>
          <a:p>
            <a:pPr marL="400050" lvl="1" indent="0" algn="ctr">
              <a:lnSpc>
                <a:spcPct val="120000"/>
              </a:lnSpc>
              <a:buNone/>
            </a:pPr>
            <a:r>
              <a:rPr lang="en-US" sz="2400" b="1" dirty="0">
                <a:solidFill>
                  <a:srgbClr val="FF0000"/>
                </a:solidFill>
              </a:rPr>
              <a:t>AC = </a:t>
            </a:r>
            <a:r>
              <a:rPr lang="en-US" sz="2400" b="1" dirty="0" err="1">
                <a:solidFill>
                  <a:srgbClr val="FF0000"/>
                </a:solidFill>
              </a:rPr>
              <a:t>AFC</a:t>
            </a:r>
            <a:r>
              <a:rPr lang="en-US" sz="2400" b="1" dirty="0">
                <a:solidFill>
                  <a:srgbClr val="FF0000"/>
                </a:solidFill>
              </a:rPr>
              <a:t> + </a:t>
            </a:r>
            <a:r>
              <a:rPr lang="en-US" sz="2400" b="1" dirty="0" err="1">
                <a:solidFill>
                  <a:srgbClr val="FF0000"/>
                </a:solidFill>
              </a:rPr>
              <a:t>AVC</a:t>
            </a:r>
            <a:endParaRPr lang="en-US" sz="2400" b="1" dirty="0">
              <a:solidFill>
                <a:srgbClr val="FF0000"/>
              </a:solidFill>
            </a:endParaRPr>
          </a:p>
          <a:p>
            <a:pPr marL="400050" lvl="1" indent="0" algn="ctr">
              <a:lnSpc>
                <a:spcPct val="120000"/>
              </a:lnSpc>
              <a:buNone/>
            </a:pPr>
            <a:r>
              <a:rPr lang="en-US" sz="2400" b="1" dirty="0">
                <a:solidFill>
                  <a:srgbClr val="FF0000"/>
                </a:solidFill>
              </a:rPr>
              <a:t>AC = TC / q</a:t>
            </a:r>
            <a:endParaRPr lang="el-GR" sz="2400" b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0090"/>
                </a:solidFill>
              </a:rPr>
              <a:t>O</a:t>
            </a:r>
            <a:r>
              <a:rPr lang="el-GR" sz="2400" b="1" dirty="0" err="1">
                <a:solidFill>
                  <a:srgbClr val="000090"/>
                </a:solidFill>
              </a:rPr>
              <a:t>ριακό</a:t>
            </a:r>
            <a:r>
              <a:rPr lang="el-GR" sz="2400" b="1" dirty="0">
                <a:solidFill>
                  <a:srgbClr val="000090"/>
                </a:solidFill>
              </a:rPr>
              <a:t> κόστος παραγωγής</a:t>
            </a:r>
            <a:r>
              <a:rPr lang="en-US" sz="2400" b="1" dirty="0">
                <a:solidFill>
                  <a:srgbClr val="000090"/>
                </a:solidFill>
              </a:rPr>
              <a:t> (</a:t>
            </a:r>
            <a:r>
              <a:rPr lang="en-US" sz="2400" b="1" dirty="0">
                <a:solidFill>
                  <a:srgbClr val="FF0000"/>
                </a:solidFill>
              </a:rPr>
              <a:t>MC</a:t>
            </a:r>
            <a:r>
              <a:rPr lang="en-US" sz="2400" b="1" dirty="0">
                <a:solidFill>
                  <a:srgbClr val="000090"/>
                </a:solidFill>
              </a:rPr>
              <a:t>)</a:t>
            </a:r>
            <a:r>
              <a:rPr lang="el-GR" sz="2400" b="1" dirty="0">
                <a:solidFill>
                  <a:srgbClr val="000090"/>
                </a:solidFill>
              </a:rPr>
              <a:t>:</a:t>
            </a:r>
          </a:p>
          <a:p>
            <a:pPr marL="400050" lvl="1" indent="0" algn="ctr">
              <a:lnSpc>
                <a:spcPct val="120000"/>
              </a:lnSpc>
              <a:buNone/>
            </a:pPr>
            <a:r>
              <a:rPr lang="en-US" sz="2400" b="1" dirty="0">
                <a:solidFill>
                  <a:srgbClr val="FF0000"/>
                </a:solidFill>
              </a:rPr>
              <a:t>MC </a:t>
            </a:r>
            <a:r>
              <a:rPr lang="el-GR" sz="2400" b="1" dirty="0">
                <a:solidFill>
                  <a:srgbClr val="FF0000"/>
                </a:solidFill>
              </a:rPr>
              <a:t>= </a:t>
            </a:r>
            <a:r>
              <a:rPr lang="en-US" sz="2400" b="1" dirty="0" err="1">
                <a:solidFill>
                  <a:srgbClr val="FF0000"/>
                </a:solidFill>
              </a:rPr>
              <a:t>MFC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l-GR" sz="2400" b="1" dirty="0">
                <a:solidFill>
                  <a:srgbClr val="FF0000"/>
                </a:solidFill>
              </a:rPr>
              <a:t>+ </a:t>
            </a:r>
            <a:r>
              <a:rPr lang="en-US" sz="2400" b="1" dirty="0" err="1">
                <a:solidFill>
                  <a:srgbClr val="FF0000"/>
                </a:solidFill>
              </a:rPr>
              <a:t>MVC</a:t>
            </a:r>
            <a:endParaRPr lang="el-GR" sz="2400" b="1" dirty="0">
              <a:solidFill>
                <a:srgbClr val="FF0000"/>
              </a:solidFill>
            </a:endParaRPr>
          </a:p>
          <a:p>
            <a:pPr marL="400050" lvl="1" indent="0" algn="ctr">
              <a:lnSpc>
                <a:spcPct val="120000"/>
              </a:lnSpc>
              <a:buNone/>
            </a:pPr>
            <a:r>
              <a:rPr lang="en-US" sz="2400" b="1" dirty="0">
                <a:solidFill>
                  <a:srgbClr val="FF0000"/>
                </a:solidFill>
              </a:rPr>
              <a:t>MC</a:t>
            </a:r>
            <a:r>
              <a:rPr lang="el-GR" sz="2400" b="1" dirty="0">
                <a:solidFill>
                  <a:srgbClr val="FF0000"/>
                </a:solidFill>
              </a:rPr>
              <a:t>= ΔΤ</a:t>
            </a:r>
            <a:r>
              <a:rPr lang="en-US" sz="2400" b="1" dirty="0">
                <a:solidFill>
                  <a:srgbClr val="FF0000"/>
                </a:solidFill>
              </a:rPr>
              <a:t>C</a:t>
            </a:r>
            <a:r>
              <a:rPr lang="el-GR" sz="2400" b="1" dirty="0">
                <a:solidFill>
                  <a:srgbClr val="FF0000"/>
                </a:solidFill>
              </a:rPr>
              <a:t> / Δ</a:t>
            </a:r>
            <a:r>
              <a:rPr lang="en-US" sz="2400" b="1" dirty="0">
                <a:solidFill>
                  <a:srgbClr val="FF0000"/>
                </a:solidFill>
              </a:rPr>
              <a:t>q</a:t>
            </a:r>
            <a:endParaRPr lang="el-G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270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Title 1"/>
          <p:cNvSpPr>
            <a:spLocks noGrp="1"/>
          </p:cNvSpPr>
          <p:nvPr>
            <p:ph type="title" idx="4294967295"/>
          </p:nvPr>
        </p:nvSpPr>
        <p:spPr>
          <a:xfrm>
            <a:off x="152400" y="304800"/>
            <a:ext cx="7772400" cy="990600"/>
          </a:xfrm>
        </p:spPr>
        <p:txBody>
          <a:bodyPr anchor="ctr">
            <a:normAutofit/>
          </a:bodyPr>
          <a:lstStyle/>
          <a:p>
            <a:r>
              <a:rPr lang="en-US" sz="3500" b="1" dirty="0"/>
              <a:t>O</a:t>
            </a:r>
            <a:r>
              <a:rPr lang="el-GR" sz="3500" b="1" dirty="0" err="1"/>
              <a:t>ριακό</a:t>
            </a:r>
            <a:r>
              <a:rPr lang="el-GR" sz="3500" b="1" dirty="0"/>
              <a:t> και Μέσο κόστος</a:t>
            </a:r>
            <a:br>
              <a:rPr lang="en-US" sz="3500" dirty="0"/>
            </a:br>
            <a:r>
              <a:rPr lang="en-US" sz="2200" dirty="0">
                <a:solidFill>
                  <a:srgbClr val="FF0000"/>
                </a:solidFill>
              </a:rPr>
              <a:t>Marginal Cost and Average Cost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914399" y="4094162"/>
            <a:ext cx="3352800" cy="31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62000" y="5772150"/>
            <a:ext cx="3733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1073150" y="3292475"/>
            <a:ext cx="2589213" cy="2311400"/>
          </a:xfrm>
          <a:custGeom>
            <a:avLst/>
            <a:gdLst>
              <a:gd name="connsiteX0" fmla="*/ 0 w 2588821"/>
              <a:gd name="connsiteY0" fmla="*/ 1472541 h 2311730"/>
              <a:gd name="connsiteX1" fmla="*/ 771896 w 2588821"/>
              <a:gd name="connsiteY1" fmla="*/ 2066307 h 2311730"/>
              <a:gd name="connsiteX2" fmla="*/ 2588821 w 2588821"/>
              <a:gd name="connsiteY2" fmla="*/ 0 h 2311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88821" h="2311730">
                <a:moveTo>
                  <a:pt x="0" y="1472541"/>
                </a:moveTo>
                <a:cubicBezTo>
                  <a:pt x="170213" y="1892135"/>
                  <a:pt x="340426" y="2311730"/>
                  <a:pt x="771896" y="2066307"/>
                </a:cubicBezTo>
                <a:cubicBezTo>
                  <a:pt x="1203366" y="1820884"/>
                  <a:pt x="1896093" y="910442"/>
                  <a:pt x="2588821" y="0"/>
                </a:cubicBezTo>
              </a:path>
            </a:pathLst>
          </a:cu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052513" y="2724150"/>
            <a:ext cx="2909887" cy="1828800"/>
          </a:xfrm>
          <a:custGeom>
            <a:avLst/>
            <a:gdLst>
              <a:gd name="connsiteX0" fmla="*/ 0 w 2909454"/>
              <a:gd name="connsiteY0" fmla="*/ 0 h 1828800"/>
              <a:gd name="connsiteX1" fmla="*/ 1484415 w 2909454"/>
              <a:gd name="connsiteY1" fmla="*/ 1686296 h 1828800"/>
              <a:gd name="connsiteX2" fmla="*/ 2909454 w 2909454"/>
              <a:gd name="connsiteY2" fmla="*/ 855024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9454" h="1828800">
                <a:moveTo>
                  <a:pt x="0" y="0"/>
                </a:moveTo>
                <a:cubicBezTo>
                  <a:pt x="499753" y="771896"/>
                  <a:pt x="999506" y="1543792"/>
                  <a:pt x="1484415" y="1686296"/>
                </a:cubicBezTo>
                <a:cubicBezTo>
                  <a:pt x="1969324" y="1828800"/>
                  <a:pt x="2439389" y="1341912"/>
                  <a:pt x="2909454" y="855024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838200" y="3486150"/>
            <a:ext cx="2895600" cy="1447800"/>
          </a:xfrm>
          <a:custGeom>
            <a:avLst/>
            <a:gdLst>
              <a:gd name="connsiteX0" fmla="*/ 0 w 2909454"/>
              <a:gd name="connsiteY0" fmla="*/ 0 h 1828800"/>
              <a:gd name="connsiteX1" fmla="*/ 1484415 w 2909454"/>
              <a:gd name="connsiteY1" fmla="*/ 1686296 h 1828800"/>
              <a:gd name="connsiteX2" fmla="*/ 2909454 w 2909454"/>
              <a:gd name="connsiteY2" fmla="*/ 855024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9454" h="1828800">
                <a:moveTo>
                  <a:pt x="0" y="0"/>
                </a:moveTo>
                <a:cubicBezTo>
                  <a:pt x="499753" y="771896"/>
                  <a:pt x="999506" y="1543792"/>
                  <a:pt x="1484415" y="1686296"/>
                </a:cubicBezTo>
                <a:cubicBezTo>
                  <a:pt x="1969324" y="1828800"/>
                  <a:pt x="2439389" y="1341912"/>
                  <a:pt x="2909454" y="855024"/>
                </a:cubicBezTo>
              </a:path>
            </a:pathLst>
          </a:cu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33800" y="3929063"/>
            <a:ext cx="762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</a:rPr>
              <a:t>AVC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+mj-lt"/>
              <a:ea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2971800"/>
            <a:ext cx="762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n-ea"/>
              </a:rPr>
              <a:t>MC</a:t>
            </a:r>
          </a:p>
        </p:txBody>
      </p:sp>
      <p:sp>
        <p:nvSpPr>
          <p:cNvPr id="503818" name="TextBox 15"/>
          <p:cNvSpPr txBox="1">
            <a:spLocks noChangeArrowheads="1"/>
          </p:cNvSpPr>
          <p:nvPr/>
        </p:nvSpPr>
        <p:spPr bwMode="auto">
          <a:xfrm>
            <a:off x="4495800" y="5543550"/>
            <a:ext cx="28067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b="1" dirty="0">
                <a:latin typeface="+mj-lt"/>
              </a:rPr>
              <a:t>Q</a:t>
            </a:r>
            <a:r>
              <a:rPr lang="el-GR" sz="1600" b="1" dirty="0">
                <a:latin typeface="+mj-lt"/>
              </a:rPr>
              <a:t> (ποσότητα)</a:t>
            </a:r>
            <a:endParaRPr lang="en-US" sz="1600" b="1" dirty="0">
              <a:latin typeface="+mj-lt"/>
            </a:endParaRPr>
          </a:p>
        </p:txBody>
      </p:sp>
      <p:sp>
        <p:nvSpPr>
          <p:cNvPr id="503819" name="TextBox 16"/>
          <p:cNvSpPr txBox="1">
            <a:spLocks noChangeArrowheads="1"/>
          </p:cNvSpPr>
          <p:nvPr/>
        </p:nvSpPr>
        <p:spPr bwMode="auto">
          <a:xfrm>
            <a:off x="381000" y="1916113"/>
            <a:ext cx="1219200" cy="309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ts val="1600"/>
              </a:lnSpc>
            </a:pPr>
            <a:r>
              <a:rPr lang="en-US" sz="1800" b="1" dirty="0">
                <a:latin typeface="+mj-lt"/>
              </a:rPr>
              <a:t>K</a:t>
            </a:r>
            <a:r>
              <a:rPr lang="el-GR" sz="1800" b="1" dirty="0" err="1">
                <a:latin typeface="+mj-lt"/>
              </a:rPr>
              <a:t>όστος</a:t>
            </a:r>
            <a:endParaRPr lang="en-US" sz="1800" b="1" dirty="0">
              <a:latin typeface="+mj-lt"/>
            </a:endParaRPr>
          </a:p>
        </p:txBody>
      </p:sp>
      <p:sp>
        <p:nvSpPr>
          <p:cNvPr id="503820" name="TextBox 17"/>
          <p:cNvSpPr txBox="1">
            <a:spLocks noChangeArrowheads="1"/>
          </p:cNvSpPr>
          <p:nvPr/>
        </p:nvSpPr>
        <p:spPr bwMode="auto">
          <a:xfrm>
            <a:off x="3962400" y="3319463"/>
            <a:ext cx="76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 dirty="0" err="1">
                <a:latin typeface="+mj-lt"/>
              </a:rPr>
              <a:t>ATC</a:t>
            </a:r>
            <a:endParaRPr lang="en-US" sz="2000" b="1" dirty="0">
              <a:latin typeface="+mj-lt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724400" y="1643061"/>
            <a:ext cx="4254500" cy="278923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ts val="1200"/>
              </a:spcBef>
            </a:pPr>
            <a:r>
              <a:rPr lang="en-US" sz="1600" dirty="0">
                <a:solidFill>
                  <a:schemeClr val="tx2"/>
                </a:solidFill>
                <a:latin typeface="+mj-lt"/>
                <a:ea typeface="ＭＳ Ｐゴシック" charset="0"/>
              </a:rPr>
              <a:t>To</a:t>
            </a:r>
            <a:r>
              <a:rPr lang="el-GR" sz="1600" dirty="0">
                <a:solidFill>
                  <a:schemeClr val="tx2"/>
                </a:solidFill>
                <a:latin typeface="+mj-lt"/>
                <a:ea typeface="ＭＳ Ｐゴシック" charset="0"/>
              </a:rPr>
              <a:t> Μέσο Σταθερό Κόστος (Α</a:t>
            </a:r>
            <a:r>
              <a:rPr lang="en-US" sz="1600" dirty="0">
                <a:solidFill>
                  <a:schemeClr val="tx2"/>
                </a:solidFill>
                <a:latin typeface="+mj-lt"/>
                <a:ea typeface="ＭＳ Ｐゴシック" charset="0"/>
              </a:rPr>
              <a:t>FC)</a:t>
            </a:r>
            <a:r>
              <a:rPr lang="el-GR" sz="1600" dirty="0">
                <a:solidFill>
                  <a:schemeClr val="tx2"/>
                </a:solidFill>
                <a:latin typeface="+mj-lt"/>
                <a:ea typeface="ＭＳ Ｐゴシック" charset="0"/>
              </a:rPr>
              <a:t> μειώνεται  ως το σημείο που μετατρέπεται σε σε ολοένα και πιο σταθερό</a:t>
            </a:r>
          </a:p>
          <a:p>
            <a:pPr algn="ctr">
              <a:spcBef>
                <a:spcPts val="1200"/>
              </a:spcBef>
            </a:pPr>
            <a:r>
              <a:rPr lang="el-GR" sz="1600" dirty="0">
                <a:solidFill>
                  <a:schemeClr val="tx2"/>
                </a:solidFill>
                <a:latin typeface="+mj-lt"/>
                <a:ea typeface="ＭＳ Ｐゴシック" charset="0"/>
              </a:rPr>
              <a:t>(Όσο μεγαλώνει η ποσότητα , το </a:t>
            </a:r>
            <a:r>
              <a:rPr lang="en-US" sz="1600" dirty="0" err="1">
                <a:solidFill>
                  <a:schemeClr val="tx2"/>
                </a:solidFill>
                <a:latin typeface="+mj-lt"/>
                <a:ea typeface="ＭＳ Ｐゴシック" charset="0"/>
              </a:rPr>
              <a:t>AFC</a:t>
            </a:r>
            <a:r>
              <a:rPr lang="en-US" sz="1600" dirty="0">
                <a:solidFill>
                  <a:schemeClr val="tx2"/>
                </a:solidFill>
                <a:latin typeface="+mj-lt"/>
                <a:ea typeface="ＭＳ Ｐゴシック" charset="0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+mj-lt"/>
                <a:ea typeface="ＭＳ Ｐゴシック" charset="0"/>
              </a:rPr>
              <a:t>κατανέμεται σε μεγαλύτερο εύρος προϊόντων)</a:t>
            </a:r>
          </a:p>
          <a:p>
            <a:pPr algn="ctr">
              <a:spcBef>
                <a:spcPts val="1200"/>
              </a:spcBef>
            </a:pPr>
            <a:r>
              <a:rPr lang="el-GR" sz="1600" dirty="0">
                <a:solidFill>
                  <a:schemeClr val="tx2"/>
                </a:solidFill>
                <a:latin typeface="+mj-lt"/>
                <a:ea typeface="ＭＳ Ｐゴシック" charset="0"/>
              </a:rPr>
              <a:t>Βραχυπρόθεσμα αύξηση προϊόντος με μεταβολή μεταβλητού κόστους μόνο</a:t>
            </a:r>
            <a:endParaRPr lang="en-US" sz="1600" dirty="0">
              <a:solidFill>
                <a:schemeClr val="tx2"/>
              </a:solidFill>
              <a:latin typeface="+mj-lt"/>
              <a:ea typeface="ＭＳ Ｐゴシック" charset="0"/>
            </a:endParaRPr>
          </a:p>
        </p:txBody>
      </p:sp>
      <p:sp>
        <p:nvSpPr>
          <p:cNvPr id="503824" name="Rectangle 4"/>
          <p:cNvSpPr>
            <a:spLocks noChangeArrowheads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r>
              <a:rPr lang="en-US" sz="1200">
                <a:latin typeface="+mj-lt"/>
              </a:rPr>
              <a:t>12-</a:t>
            </a:r>
            <a:fld id="{1C0B7BBE-D979-8E42-A723-2DE3B5118ACE}" type="slidenum">
              <a:rPr lang="en-US" sz="1200">
                <a:latin typeface="+mj-lt"/>
              </a:rPr>
              <a:pPr algn="r"/>
              <a:t>14</a:t>
            </a:fld>
            <a:endParaRPr lang="en-US" sz="120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03800" y="5038726"/>
            <a:ext cx="762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AFC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pSp>
        <p:nvGrpSpPr>
          <p:cNvPr id="23" name="Group 22"/>
          <p:cNvGrpSpPr/>
          <p:nvPr/>
        </p:nvGrpSpPr>
        <p:grpSpPr>
          <a:xfrm rot="1223401">
            <a:off x="785263" y="4078832"/>
            <a:ext cx="4198457" cy="779069"/>
            <a:chOff x="1922463" y="3929063"/>
            <a:chExt cx="5786437" cy="482600"/>
          </a:xfrm>
        </p:grpSpPr>
        <p:sp>
          <p:nvSpPr>
            <p:cNvPr id="24" name="Freeform 4"/>
            <p:cNvSpPr>
              <a:spLocks/>
            </p:cNvSpPr>
            <p:nvPr/>
          </p:nvSpPr>
          <p:spPr bwMode="auto">
            <a:xfrm>
              <a:off x="3981450" y="4192588"/>
              <a:ext cx="3727450" cy="219075"/>
            </a:xfrm>
            <a:custGeom>
              <a:avLst/>
              <a:gdLst>
                <a:gd name="T0" fmla="*/ 0 w 2348"/>
                <a:gd name="T1" fmla="*/ 57 h 138"/>
                <a:gd name="T2" fmla="*/ 207 w 2348"/>
                <a:gd name="T3" fmla="*/ 87 h 138"/>
                <a:gd name="T4" fmla="*/ 434 w 2348"/>
                <a:gd name="T5" fmla="*/ 111 h 138"/>
                <a:gd name="T6" fmla="*/ 687 w 2348"/>
                <a:gd name="T7" fmla="*/ 129 h 138"/>
                <a:gd name="T8" fmla="*/ 964 w 2348"/>
                <a:gd name="T9" fmla="*/ 137 h 138"/>
                <a:gd name="T10" fmla="*/ 1266 w 2348"/>
                <a:gd name="T11" fmla="*/ 131 h 138"/>
                <a:gd name="T12" fmla="*/ 1597 w 2348"/>
                <a:gd name="T13" fmla="*/ 107 h 138"/>
                <a:gd name="T14" fmla="*/ 1957 w 2348"/>
                <a:gd name="T15" fmla="*/ 66 h 138"/>
                <a:gd name="T16" fmla="*/ 2347 w 2348"/>
                <a:gd name="T17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48" h="138">
                  <a:moveTo>
                    <a:pt x="0" y="57"/>
                  </a:moveTo>
                  <a:lnTo>
                    <a:pt x="207" y="87"/>
                  </a:lnTo>
                  <a:lnTo>
                    <a:pt x="434" y="111"/>
                  </a:lnTo>
                  <a:lnTo>
                    <a:pt x="687" y="129"/>
                  </a:lnTo>
                  <a:lnTo>
                    <a:pt x="964" y="137"/>
                  </a:lnTo>
                  <a:lnTo>
                    <a:pt x="1266" y="131"/>
                  </a:lnTo>
                  <a:lnTo>
                    <a:pt x="1597" y="107"/>
                  </a:lnTo>
                  <a:lnTo>
                    <a:pt x="1957" y="66"/>
                  </a:lnTo>
                  <a:lnTo>
                    <a:pt x="2347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>
              <a:spAutoFit/>
            </a:bodyPr>
            <a:lstStyle/>
            <a:p>
              <a:endParaRPr lang="en-US"/>
            </a:p>
          </p:txBody>
        </p:sp>
        <p:sp>
          <p:nvSpPr>
            <p:cNvPr id="25" name="Freeform 114"/>
            <p:cNvSpPr>
              <a:spLocks/>
            </p:cNvSpPr>
            <p:nvPr/>
          </p:nvSpPr>
          <p:spPr bwMode="auto">
            <a:xfrm>
              <a:off x="1922463" y="3929063"/>
              <a:ext cx="2060575" cy="357187"/>
            </a:xfrm>
            <a:custGeom>
              <a:avLst/>
              <a:gdLst>
                <a:gd name="T0" fmla="*/ 0 w 1298"/>
                <a:gd name="T1" fmla="*/ 0 h 225"/>
                <a:gd name="T2" fmla="*/ 105 w 1298"/>
                <a:gd name="T3" fmla="*/ 32 h 225"/>
                <a:gd name="T4" fmla="*/ 211 w 1298"/>
                <a:gd name="T5" fmla="*/ 60 h 225"/>
                <a:gd name="T6" fmla="*/ 327 w 1298"/>
                <a:gd name="T7" fmla="*/ 82 h 225"/>
                <a:gd name="T8" fmla="*/ 459 w 1298"/>
                <a:gd name="T9" fmla="*/ 102 h 225"/>
                <a:gd name="T10" fmla="*/ 615 w 1298"/>
                <a:gd name="T11" fmla="*/ 124 h 225"/>
                <a:gd name="T12" fmla="*/ 803 w 1298"/>
                <a:gd name="T13" fmla="*/ 150 h 225"/>
                <a:gd name="T14" fmla="*/ 1028 w 1298"/>
                <a:gd name="T15" fmla="*/ 183 h 225"/>
                <a:gd name="T16" fmla="*/ 1297 w 1298"/>
                <a:gd name="T17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8" h="225">
                  <a:moveTo>
                    <a:pt x="0" y="0"/>
                  </a:moveTo>
                  <a:lnTo>
                    <a:pt x="105" y="32"/>
                  </a:lnTo>
                  <a:lnTo>
                    <a:pt x="211" y="60"/>
                  </a:lnTo>
                  <a:lnTo>
                    <a:pt x="327" y="82"/>
                  </a:lnTo>
                  <a:lnTo>
                    <a:pt x="459" y="102"/>
                  </a:lnTo>
                  <a:lnTo>
                    <a:pt x="615" y="124"/>
                  </a:lnTo>
                  <a:lnTo>
                    <a:pt x="803" y="150"/>
                  </a:lnTo>
                  <a:lnTo>
                    <a:pt x="1028" y="183"/>
                  </a:lnTo>
                  <a:lnTo>
                    <a:pt x="1297" y="224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3794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Title 1"/>
          <p:cNvSpPr>
            <a:spLocks noGrp="1"/>
          </p:cNvSpPr>
          <p:nvPr>
            <p:ph type="title" idx="4294967295"/>
          </p:nvPr>
        </p:nvSpPr>
        <p:spPr>
          <a:xfrm>
            <a:off x="152400" y="304800"/>
            <a:ext cx="7772400" cy="990600"/>
          </a:xfrm>
        </p:spPr>
        <p:txBody>
          <a:bodyPr anchor="ctr">
            <a:normAutofit/>
          </a:bodyPr>
          <a:lstStyle/>
          <a:p>
            <a:r>
              <a:rPr lang="en-US" sz="3500" b="1" dirty="0"/>
              <a:t>O</a:t>
            </a:r>
            <a:r>
              <a:rPr lang="el-GR" sz="3500" b="1" dirty="0" err="1"/>
              <a:t>ριακό</a:t>
            </a:r>
            <a:r>
              <a:rPr lang="el-GR" sz="3500" b="1" dirty="0"/>
              <a:t> και Μέσο κόστος</a:t>
            </a:r>
            <a:br>
              <a:rPr lang="en-US" sz="3500" dirty="0"/>
            </a:br>
            <a:r>
              <a:rPr lang="en-US" sz="2200" dirty="0">
                <a:solidFill>
                  <a:srgbClr val="FF0000"/>
                </a:solidFill>
              </a:rPr>
              <a:t>Marginal Cost and Average Cost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914399" y="4094162"/>
            <a:ext cx="3352800" cy="31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62000" y="5772150"/>
            <a:ext cx="3733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1073150" y="3292475"/>
            <a:ext cx="2589213" cy="2311400"/>
          </a:xfrm>
          <a:custGeom>
            <a:avLst/>
            <a:gdLst>
              <a:gd name="connsiteX0" fmla="*/ 0 w 2588821"/>
              <a:gd name="connsiteY0" fmla="*/ 1472541 h 2311730"/>
              <a:gd name="connsiteX1" fmla="*/ 771896 w 2588821"/>
              <a:gd name="connsiteY1" fmla="*/ 2066307 h 2311730"/>
              <a:gd name="connsiteX2" fmla="*/ 2588821 w 2588821"/>
              <a:gd name="connsiteY2" fmla="*/ 0 h 2311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88821" h="2311730">
                <a:moveTo>
                  <a:pt x="0" y="1472541"/>
                </a:moveTo>
                <a:cubicBezTo>
                  <a:pt x="170213" y="1892135"/>
                  <a:pt x="340426" y="2311730"/>
                  <a:pt x="771896" y="2066307"/>
                </a:cubicBezTo>
                <a:cubicBezTo>
                  <a:pt x="1203366" y="1820884"/>
                  <a:pt x="1896093" y="910442"/>
                  <a:pt x="2588821" y="0"/>
                </a:cubicBezTo>
              </a:path>
            </a:pathLst>
          </a:cu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052513" y="2724150"/>
            <a:ext cx="2909887" cy="1828800"/>
          </a:xfrm>
          <a:custGeom>
            <a:avLst/>
            <a:gdLst>
              <a:gd name="connsiteX0" fmla="*/ 0 w 2909454"/>
              <a:gd name="connsiteY0" fmla="*/ 0 h 1828800"/>
              <a:gd name="connsiteX1" fmla="*/ 1484415 w 2909454"/>
              <a:gd name="connsiteY1" fmla="*/ 1686296 h 1828800"/>
              <a:gd name="connsiteX2" fmla="*/ 2909454 w 2909454"/>
              <a:gd name="connsiteY2" fmla="*/ 855024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9454" h="1828800">
                <a:moveTo>
                  <a:pt x="0" y="0"/>
                </a:moveTo>
                <a:cubicBezTo>
                  <a:pt x="499753" y="771896"/>
                  <a:pt x="999506" y="1543792"/>
                  <a:pt x="1484415" y="1686296"/>
                </a:cubicBezTo>
                <a:cubicBezTo>
                  <a:pt x="1969324" y="1828800"/>
                  <a:pt x="2439389" y="1341912"/>
                  <a:pt x="2909454" y="855024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838200" y="3486150"/>
            <a:ext cx="2895600" cy="1447800"/>
          </a:xfrm>
          <a:custGeom>
            <a:avLst/>
            <a:gdLst>
              <a:gd name="connsiteX0" fmla="*/ 0 w 2909454"/>
              <a:gd name="connsiteY0" fmla="*/ 0 h 1828800"/>
              <a:gd name="connsiteX1" fmla="*/ 1484415 w 2909454"/>
              <a:gd name="connsiteY1" fmla="*/ 1686296 h 1828800"/>
              <a:gd name="connsiteX2" fmla="*/ 2909454 w 2909454"/>
              <a:gd name="connsiteY2" fmla="*/ 855024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9454" h="1828800">
                <a:moveTo>
                  <a:pt x="0" y="0"/>
                </a:moveTo>
                <a:cubicBezTo>
                  <a:pt x="499753" y="771896"/>
                  <a:pt x="999506" y="1543792"/>
                  <a:pt x="1484415" y="1686296"/>
                </a:cubicBezTo>
                <a:cubicBezTo>
                  <a:pt x="1969324" y="1828800"/>
                  <a:pt x="2439389" y="1341912"/>
                  <a:pt x="2909454" y="855024"/>
                </a:cubicBezTo>
              </a:path>
            </a:pathLst>
          </a:cu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33800" y="3929063"/>
            <a:ext cx="762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</a:rPr>
              <a:t>AVC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+mj-lt"/>
              <a:ea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2971800"/>
            <a:ext cx="762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n-ea"/>
              </a:rPr>
              <a:t>MC</a:t>
            </a:r>
          </a:p>
        </p:txBody>
      </p:sp>
      <p:sp>
        <p:nvSpPr>
          <p:cNvPr id="503818" name="TextBox 15"/>
          <p:cNvSpPr txBox="1">
            <a:spLocks noChangeArrowheads="1"/>
          </p:cNvSpPr>
          <p:nvPr/>
        </p:nvSpPr>
        <p:spPr bwMode="auto">
          <a:xfrm>
            <a:off x="4495800" y="5543550"/>
            <a:ext cx="28067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b="1" dirty="0">
                <a:latin typeface="+mj-lt"/>
              </a:rPr>
              <a:t>Q</a:t>
            </a:r>
            <a:r>
              <a:rPr lang="el-GR" sz="1600" b="1" dirty="0">
                <a:latin typeface="+mj-lt"/>
              </a:rPr>
              <a:t> (ποσότητα)</a:t>
            </a:r>
            <a:endParaRPr lang="en-US" sz="1600" b="1" dirty="0">
              <a:latin typeface="+mj-lt"/>
            </a:endParaRPr>
          </a:p>
        </p:txBody>
      </p:sp>
      <p:sp>
        <p:nvSpPr>
          <p:cNvPr id="503819" name="TextBox 16"/>
          <p:cNvSpPr txBox="1">
            <a:spLocks noChangeArrowheads="1"/>
          </p:cNvSpPr>
          <p:nvPr/>
        </p:nvSpPr>
        <p:spPr bwMode="auto">
          <a:xfrm rot="16200000">
            <a:off x="-1006315" y="3671727"/>
            <a:ext cx="2832100" cy="514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ts val="1600"/>
              </a:lnSpc>
            </a:pPr>
            <a:r>
              <a:rPr lang="el-GR" sz="1800" b="1" dirty="0">
                <a:latin typeface="+mj-lt"/>
              </a:rPr>
              <a:t>Κόστος Παραγωγής ανά μονάδα προϊόντος</a:t>
            </a:r>
            <a:endParaRPr lang="en-US" sz="1800" b="1" dirty="0">
              <a:latin typeface="+mj-lt"/>
            </a:endParaRPr>
          </a:p>
        </p:txBody>
      </p:sp>
      <p:sp>
        <p:nvSpPr>
          <p:cNvPr id="503820" name="TextBox 17"/>
          <p:cNvSpPr txBox="1">
            <a:spLocks noChangeArrowheads="1"/>
          </p:cNvSpPr>
          <p:nvPr/>
        </p:nvSpPr>
        <p:spPr bwMode="auto">
          <a:xfrm>
            <a:off x="3962400" y="3319463"/>
            <a:ext cx="76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 dirty="0" err="1">
                <a:latin typeface="+mj-lt"/>
              </a:rPr>
              <a:t>ATC</a:t>
            </a:r>
            <a:endParaRPr lang="en-US" sz="2000" b="1" dirty="0">
              <a:latin typeface="+mj-lt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826000" y="1643061"/>
            <a:ext cx="3962400" cy="20764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ts val="1200"/>
              </a:spcBef>
            </a:pPr>
            <a:r>
              <a:rPr lang="el-GR" dirty="0">
                <a:solidFill>
                  <a:schemeClr val="tx2"/>
                </a:solidFill>
                <a:latin typeface="+mj-lt"/>
                <a:ea typeface="ＭＳ Ｐゴシック" charset="0"/>
              </a:rPr>
              <a:t>Η καμπύλη οριακού κόστους (</a:t>
            </a:r>
            <a:r>
              <a:rPr lang="en-US" b="1" dirty="0">
                <a:solidFill>
                  <a:schemeClr val="tx2"/>
                </a:solidFill>
                <a:latin typeface="+mj-lt"/>
                <a:ea typeface="ＭＳ Ｐゴシック" charset="0"/>
              </a:rPr>
              <a:t>MC</a:t>
            </a:r>
            <a:r>
              <a:rPr lang="en-US" dirty="0">
                <a:solidFill>
                  <a:schemeClr val="tx2"/>
                </a:solidFill>
                <a:latin typeface="+mj-lt"/>
                <a:ea typeface="ＭＳ Ｐゴシック" charset="0"/>
              </a:rPr>
              <a:t>)</a:t>
            </a:r>
            <a:r>
              <a:rPr lang="el-GR" dirty="0">
                <a:solidFill>
                  <a:schemeClr val="tx2"/>
                </a:solidFill>
                <a:latin typeface="+mj-lt"/>
                <a:ea typeface="ＭＳ Ｐゴシック" charset="0"/>
              </a:rPr>
              <a:t> τέμνει τις αντίστοιχες καμπύλες του Μέσου μεταβλητού κόστους </a:t>
            </a:r>
            <a:r>
              <a:rPr lang="en-US" dirty="0">
                <a:solidFill>
                  <a:schemeClr val="tx2"/>
                </a:solidFill>
                <a:latin typeface="+mj-lt"/>
                <a:ea typeface="ＭＳ Ｐゴシック" charset="0"/>
              </a:rPr>
              <a:t>(</a:t>
            </a:r>
            <a:r>
              <a:rPr lang="en-US" b="1" dirty="0" err="1">
                <a:solidFill>
                  <a:schemeClr val="tx2"/>
                </a:solidFill>
                <a:latin typeface="+mj-lt"/>
                <a:ea typeface="ＭＳ Ｐゴシック" charset="0"/>
              </a:rPr>
              <a:t>AVC</a:t>
            </a:r>
            <a:r>
              <a:rPr lang="en-US" dirty="0">
                <a:solidFill>
                  <a:schemeClr val="tx2"/>
                </a:solidFill>
                <a:latin typeface="+mj-lt"/>
                <a:ea typeface="ＭＳ Ｐゴシック" charset="0"/>
              </a:rPr>
              <a:t>) </a:t>
            </a:r>
            <a:r>
              <a:rPr lang="el-GR" dirty="0">
                <a:solidFill>
                  <a:schemeClr val="tx2"/>
                </a:solidFill>
                <a:latin typeface="+mj-lt"/>
                <a:ea typeface="ＭＳ Ｐゴシック" charset="0"/>
              </a:rPr>
              <a:t>και του μέσου συνολικού κόστους (</a:t>
            </a:r>
            <a:r>
              <a:rPr lang="el-GR" b="1" dirty="0">
                <a:solidFill>
                  <a:schemeClr val="tx2"/>
                </a:solidFill>
                <a:latin typeface="+mj-lt"/>
                <a:ea typeface="ＭＳ Ｐゴシック" charset="0"/>
              </a:rPr>
              <a:t>Α</a:t>
            </a:r>
            <a:r>
              <a:rPr lang="en-US" b="1" dirty="0">
                <a:solidFill>
                  <a:schemeClr val="tx2"/>
                </a:solidFill>
                <a:latin typeface="+mj-lt"/>
                <a:ea typeface="ＭＳ Ｐゴシック" charset="0"/>
              </a:rPr>
              <a:t>TC</a:t>
            </a:r>
            <a:r>
              <a:rPr lang="en-US" dirty="0">
                <a:solidFill>
                  <a:schemeClr val="tx2"/>
                </a:solidFill>
                <a:latin typeface="+mj-lt"/>
                <a:ea typeface="ＭＳ Ｐゴシック" charset="0"/>
              </a:rPr>
              <a:t>) </a:t>
            </a:r>
            <a:r>
              <a:rPr lang="el-GR" dirty="0">
                <a:solidFill>
                  <a:schemeClr val="tx2"/>
                </a:solidFill>
                <a:latin typeface="+mj-lt"/>
                <a:ea typeface="ＭＳ Ｐゴシック" charset="0"/>
              </a:rPr>
              <a:t>στο χαμηλότερο σημείο</a:t>
            </a:r>
            <a:endParaRPr lang="en-US" dirty="0">
              <a:solidFill>
                <a:schemeClr val="tx2"/>
              </a:solidFill>
              <a:latin typeface="+mj-lt"/>
              <a:ea typeface="ＭＳ Ｐゴシック" charset="0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2514600" y="4267200"/>
            <a:ext cx="457200" cy="381000"/>
          </a:xfrm>
          <a:prstGeom prst="ellipse">
            <a:avLst/>
          </a:prstGeom>
          <a:noFill/>
          <a:ln w="254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j-lt"/>
              <a:ea typeface="+mn-ea"/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209800" y="4648200"/>
            <a:ext cx="457200" cy="381000"/>
          </a:xfrm>
          <a:prstGeom prst="ellipse">
            <a:avLst/>
          </a:prstGeom>
          <a:noFill/>
          <a:ln w="254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j-lt"/>
              <a:ea typeface="+mn-ea"/>
            </a:endParaRPr>
          </a:p>
        </p:txBody>
      </p:sp>
      <p:sp>
        <p:nvSpPr>
          <p:cNvPr id="503824" name="Rectangle 4"/>
          <p:cNvSpPr>
            <a:spLocks noChangeArrowheads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r>
              <a:rPr lang="en-US" sz="1200">
                <a:latin typeface="+mj-lt"/>
              </a:rPr>
              <a:t>12-</a:t>
            </a:r>
            <a:fld id="{1C0B7BBE-D979-8E42-A723-2DE3B5118ACE}" type="slidenum">
              <a:rPr lang="en-US" sz="1200">
                <a:latin typeface="+mj-lt"/>
              </a:rPr>
              <a:pPr algn="r"/>
              <a:t>15</a:t>
            </a:fld>
            <a:endParaRPr lang="en-US" sz="120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53000" y="4968876"/>
            <a:ext cx="762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AFC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pSp>
        <p:nvGrpSpPr>
          <p:cNvPr id="24" name="Group 23"/>
          <p:cNvGrpSpPr/>
          <p:nvPr/>
        </p:nvGrpSpPr>
        <p:grpSpPr>
          <a:xfrm rot="1223401">
            <a:off x="785263" y="4078832"/>
            <a:ext cx="4198457" cy="779069"/>
            <a:chOff x="1922463" y="3929063"/>
            <a:chExt cx="5786437" cy="482600"/>
          </a:xfrm>
        </p:grpSpPr>
        <p:sp>
          <p:nvSpPr>
            <p:cNvPr id="25" name="Freeform 4"/>
            <p:cNvSpPr>
              <a:spLocks/>
            </p:cNvSpPr>
            <p:nvPr/>
          </p:nvSpPr>
          <p:spPr bwMode="auto">
            <a:xfrm>
              <a:off x="3981450" y="4192588"/>
              <a:ext cx="3727450" cy="219075"/>
            </a:xfrm>
            <a:custGeom>
              <a:avLst/>
              <a:gdLst>
                <a:gd name="T0" fmla="*/ 0 w 2348"/>
                <a:gd name="T1" fmla="*/ 57 h 138"/>
                <a:gd name="T2" fmla="*/ 207 w 2348"/>
                <a:gd name="T3" fmla="*/ 87 h 138"/>
                <a:gd name="T4" fmla="*/ 434 w 2348"/>
                <a:gd name="T5" fmla="*/ 111 h 138"/>
                <a:gd name="T6" fmla="*/ 687 w 2348"/>
                <a:gd name="T7" fmla="*/ 129 h 138"/>
                <a:gd name="T8" fmla="*/ 964 w 2348"/>
                <a:gd name="T9" fmla="*/ 137 h 138"/>
                <a:gd name="T10" fmla="*/ 1266 w 2348"/>
                <a:gd name="T11" fmla="*/ 131 h 138"/>
                <a:gd name="T12" fmla="*/ 1597 w 2348"/>
                <a:gd name="T13" fmla="*/ 107 h 138"/>
                <a:gd name="T14" fmla="*/ 1957 w 2348"/>
                <a:gd name="T15" fmla="*/ 66 h 138"/>
                <a:gd name="T16" fmla="*/ 2347 w 2348"/>
                <a:gd name="T17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48" h="138">
                  <a:moveTo>
                    <a:pt x="0" y="57"/>
                  </a:moveTo>
                  <a:lnTo>
                    <a:pt x="207" y="87"/>
                  </a:lnTo>
                  <a:lnTo>
                    <a:pt x="434" y="111"/>
                  </a:lnTo>
                  <a:lnTo>
                    <a:pt x="687" y="129"/>
                  </a:lnTo>
                  <a:lnTo>
                    <a:pt x="964" y="137"/>
                  </a:lnTo>
                  <a:lnTo>
                    <a:pt x="1266" y="131"/>
                  </a:lnTo>
                  <a:lnTo>
                    <a:pt x="1597" y="107"/>
                  </a:lnTo>
                  <a:lnTo>
                    <a:pt x="1957" y="66"/>
                  </a:lnTo>
                  <a:lnTo>
                    <a:pt x="2347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>
              <a:spAutoFit/>
            </a:bodyPr>
            <a:lstStyle/>
            <a:p>
              <a:endParaRPr lang="en-US"/>
            </a:p>
          </p:txBody>
        </p:sp>
        <p:sp>
          <p:nvSpPr>
            <p:cNvPr id="26" name="Freeform 114"/>
            <p:cNvSpPr>
              <a:spLocks/>
            </p:cNvSpPr>
            <p:nvPr/>
          </p:nvSpPr>
          <p:spPr bwMode="auto">
            <a:xfrm>
              <a:off x="1922463" y="3929063"/>
              <a:ext cx="2060575" cy="357187"/>
            </a:xfrm>
            <a:custGeom>
              <a:avLst/>
              <a:gdLst>
                <a:gd name="T0" fmla="*/ 0 w 1298"/>
                <a:gd name="T1" fmla="*/ 0 h 225"/>
                <a:gd name="T2" fmla="*/ 105 w 1298"/>
                <a:gd name="T3" fmla="*/ 32 h 225"/>
                <a:gd name="T4" fmla="*/ 211 w 1298"/>
                <a:gd name="T5" fmla="*/ 60 h 225"/>
                <a:gd name="T6" fmla="*/ 327 w 1298"/>
                <a:gd name="T7" fmla="*/ 82 h 225"/>
                <a:gd name="T8" fmla="*/ 459 w 1298"/>
                <a:gd name="T9" fmla="*/ 102 h 225"/>
                <a:gd name="T10" fmla="*/ 615 w 1298"/>
                <a:gd name="T11" fmla="*/ 124 h 225"/>
                <a:gd name="T12" fmla="*/ 803 w 1298"/>
                <a:gd name="T13" fmla="*/ 150 h 225"/>
                <a:gd name="T14" fmla="*/ 1028 w 1298"/>
                <a:gd name="T15" fmla="*/ 183 h 225"/>
                <a:gd name="T16" fmla="*/ 1297 w 1298"/>
                <a:gd name="T17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8" h="225">
                  <a:moveTo>
                    <a:pt x="0" y="0"/>
                  </a:moveTo>
                  <a:lnTo>
                    <a:pt x="105" y="32"/>
                  </a:lnTo>
                  <a:lnTo>
                    <a:pt x="211" y="60"/>
                  </a:lnTo>
                  <a:lnTo>
                    <a:pt x="327" y="82"/>
                  </a:lnTo>
                  <a:lnTo>
                    <a:pt x="459" y="102"/>
                  </a:lnTo>
                  <a:lnTo>
                    <a:pt x="615" y="124"/>
                  </a:lnTo>
                  <a:lnTo>
                    <a:pt x="803" y="150"/>
                  </a:lnTo>
                  <a:lnTo>
                    <a:pt x="1028" y="183"/>
                  </a:lnTo>
                  <a:lnTo>
                    <a:pt x="1297" y="224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182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b="1" dirty="0"/>
              <a:t>Σχέση </a:t>
            </a:r>
            <a:r>
              <a:rPr lang="en-US" sz="3200" b="1" dirty="0"/>
              <a:t>O</a:t>
            </a:r>
            <a:r>
              <a:rPr lang="el-GR" sz="3200" b="1" dirty="0" err="1"/>
              <a:t>ριακού</a:t>
            </a:r>
            <a:r>
              <a:rPr lang="el-GR" sz="3200" b="1" dirty="0"/>
              <a:t> και Μέσου Συνολικού κόστους</a:t>
            </a:r>
            <a:br>
              <a:rPr lang="en-US" sz="3200" b="1" dirty="0"/>
            </a:br>
            <a:r>
              <a:rPr lang="en-US" sz="2800" dirty="0">
                <a:solidFill>
                  <a:srgbClr val="FF0000"/>
                </a:solidFill>
              </a:rPr>
              <a:t>Marginal Cost (MC) &amp; Average Total Cost (</a:t>
            </a:r>
            <a:r>
              <a:rPr lang="en-US" sz="2800" dirty="0" err="1">
                <a:solidFill>
                  <a:srgbClr val="FF0000"/>
                </a:solidFill>
              </a:rPr>
              <a:t>ATC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  <a:endParaRPr lang="en-US" sz="2800" dirty="0"/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l-GR" dirty="0"/>
              <a:t>Συνοπτικά</a:t>
            </a:r>
            <a:r>
              <a:rPr lang="en-US" dirty="0"/>
              <a:t>:</a:t>
            </a:r>
            <a:endParaRPr lang="el-GR" i="1" dirty="0"/>
          </a:p>
          <a:p>
            <a:pPr marL="1092200" lvl="2" indent="-347663">
              <a:lnSpc>
                <a:spcPct val="140000"/>
              </a:lnSpc>
              <a:buClr>
                <a:schemeClr val="accent2"/>
              </a:buClr>
              <a:buSzPct val="70000"/>
              <a:buNone/>
            </a:pPr>
            <a:r>
              <a:rPr lang="el-GR" i="1" dirty="0"/>
              <a:t>Εάν </a:t>
            </a:r>
            <a:r>
              <a:rPr lang="en-US" i="1" dirty="0"/>
              <a:t>MC &gt; </a:t>
            </a:r>
            <a:r>
              <a:rPr lang="en-US" i="1" dirty="0" err="1"/>
              <a:t>ATC</a:t>
            </a:r>
            <a:r>
              <a:rPr lang="en-US" i="1" dirty="0"/>
              <a:t>, </a:t>
            </a:r>
            <a:r>
              <a:rPr lang="el-GR" i="1" dirty="0"/>
              <a:t>τότε το </a:t>
            </a:r>
            <a:r>
              <a:rPr lang="en-US" i="1" dirty="0" err="1"/>
              <a:t>ATC</a:t>
            </a:r>
            <a:r>
              <a:rPr lang="en-US" i="1" dirty="0"/>
              <a:t> </a:t>
            </a:r>
            <a:r>
              <a:rPr lang="el-GR" i="1" dirty="0"/>
              <a:t>αυξάνει</a:t>
            </a:r>
            <a:endParaRPr lang="en-US" i="1" dirty="0"/>
          </a:p>
          <a:p>
            <a:pPr marL="1092200" lvl="2" indent="-347663">
              <a:lnSpc>
                <a:spcPct val="140000"/>
              </a:lnSpc>
              <a:buClr>
                <a:schemeClr val="accent2"/>
              </a:buClr>
              <a:buSzPct val="70000"/>
              <a:buNone/>
            </a:pPr>
            <a:r>
              <a:rPr lang="el-GR" i="1" dirty="0"/>
              <a:t>Εάν </a:t>
            </a:r>
            <a:r>
              <a:rPr lang="en-US" i="1" dirty="0"/>
              <a:t>MC = </a:t>
            </a:r>
            <a:r>
              <a:rPr lang="en-US" i="1" dirty="0" err="1"/>
              <a:t>ATC</a:t>
            </a:r>
            <a:r>
              <a:rPr lang="en-US" i="1" dirty="0"/>
              <a:t>, </a:t>
            </a:r>
            <a:r>
              <a:rPr lang="el-GR" i="1" dirty="0"/>
              <a:t>τότε το </a:t>
            </a:r>
            <a:r>
              <a:rPr lang="en-US" i="1" dirty="0" err="1"/>
              <a:t>ATC</a:t>
            </a:r>
            <a:r>
              <a:rPr lang="en-US" i="1" dirty="0"/>
              <a:t> </a:t>
            </a:r>
            <a:r>
              <a:rPr lang="el-GR" i="1" dirty="0"/>
              <a:t>είναι το μικρότερο δυνατό</a:t>
            </a:r>
            <a:endParaRPr lang="en-US" i="1" dirty="0"/>
          </a:p>
          <a:p>
            <a:pPr marL="1092200" lvl="2" indent="-347663">
              <a:lnSpc>
                <a:spcPct val="140000"/>
              </a:lnSpc>
              <a:buClr>
                <a:schemeClr val="accent2"/>
              </a:buClr>
              <a:buSzPct val="70000"/>
              <a:buNone/>
            </a:pPr>
            <a:r>
              <a:rPr lang="el-GR" i="1" dirty="0"/>
              <a:t>Εάν </a:t>
            </a:r>
            <a:r>
              <a:rPr lang="en-US" i="1" dirty="0"/>
              <a:t>MC &lt; </a:t>
            </a:r>
            <a:r>
              <a:rPr lang="en-US" i="1" dirty="0" err="1"/>
              <a:t>ATC</a:t>
            </a:r>
            <a:r>
              <a:rPr lang="en-US" i="1" dirty="0"/>
              <a:t>, then </a:t>
            </a:r>
            <a:r>
              <a:rPr lang="en-US" i="1" dirty="0" err="1"/>
              <a:t>ATC</a:t>
            </a:r>
            <a:r>
              <a:rPr lang="en-US" i="1" dirty="0"/>
              <a:t> </a:t>
            </a:r>
            <a:r>
              <a:rPr lang="el-GR" i="1" dirty="0"/>
              <a:t>μειώνεται</a:t>
            </a:r>
            <a:endParaRPr lang="en-US" i="1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15633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8229600" cy="685800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   </a:t>
            </a:r>
          </a:p>
        </p:txBody>
      </p:sp>
      <p:sp>
        <p:nvSpPr>
          <p:cNvPr id="50176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848600" cy="4572000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l-GR" i="1" dirty="0"/>
              <a:t>Εάν </a:t>
            </a:r>
            <a:r>
              <a:rPr lang="en-US" sz="3200" b="1" dirty="0"/>
              <a:t>MC &gt; </a:t>
            </a:r>
            <a:r>
              <a:rPr lang="en-US" sz="3200" b="1" dirty="0" err="1"/>
              <a:t>ATC</a:t>
            </a:r>
            <a:r>
              <a:rPr lang="en-US" sz="3200" dirty="0"/>
              <a:t>, </a:t>
            </a:r>
            <a:r>
              <a:rPr lang="el-GR" i="1" dirty="0"/>
              <a:t>τότε το </a:t>
            </a:r>
            <a:r>
              <a:rPr lang="en-US" sz="3200" dirty="0" err="1"/>
              <a:t>ATC</a:t>
            </a:r>
            <a:r>
              <a:rPr lang="en-US" sz="3200" dirty="0"/>
              <a:t> </a:t>
            </a:r>
            <a:r>
              <a:rPr lang="el-GR" i="1" dirty="0"/>
              <a:t>αυξάνει</a:t>
            </a:r>
          </a:p>
          <a:p>
            <a:pPr>
              <a:spcBef>
                <a:spcPts val="2400"/>
              </a:spcBef>
            </a:pPr>
            <a:r>
              <a:rPr lang="el-GR" i="1" dirty="0">
                <a:solidFill>
                  <a:srgbClr val="000090"/>
                </a:solidFill>
              </a:rPr>
              <a:t>Εάν </a:t>
            </a:r>
            <a:r>
              <a:rPr lang="en-US" sz="3200" b="1" dirty="0">
                <a:solidFill>
                  <a:srgbClr val="000090"/>
                </a:solidFill>
              </a:rPr>
              <a:t>MC &gt; </a:t>
            </a:r>
            <a:r>
              <a:rPr lang="en-US" sz="3200" b="1" dirty="0" err="1">
                <a:solidFill>
                  <a:srgbClr val="000090"/>
                </a:solidFill>
              </a:rPr>
              <a:t>AVC</a:t>
            </a:r>
            <a:r>
              <a:rPr lang="en-US" sz="3200" dirty="0">
                <a:solidFill>
                  <a:srgbClr val="000090"/>
                </a:solidFill>
              </a:rPr>
              <a:t>, </a:t>
            </a:r>
            <a:r>
              <a:rPr lang="el-GR" i="1" dirty="0">
                <a:solidFill>
                  <a:srgbClr val="000090"/>
                </a:solidFill>
              </a:rPr>
              <a:t>τότε το </a:t>
            </a:r>
            <a:r>
              <a:rPr lang="en-US" sz="3200" dirty="0" err="1">
                <a:solidFill>
                  <a:srgbClr val="000090"/>
                </a:solidFill>
              </a:rPr>
              <a:t>AVC</a:t>
            </a:r>
            <a:r>
              <a:rPr lang="en-US" sz="3200" dirty="0">
                <a:solidFill>
                  <a:srgbClr val="000090"/>
                </a:solidFill>
              </a:rPr>
              <a:t> </a:t>
            </a:r>
            <a:r>
              <a:rPr lang="el-GR" i="1" dirty="0">
                <a:solidFill>
                  <a:srgbClr val="000090"/>
                </a:solidFill>
              </a:rPr>
              <a:t>αυξάνει</a:t>
            </a:r>
            <a:endParaRPr lang="en-US" sz="3200" dirty="0">
              <a:solidFill>
                <a:srgbClr val="000090"/>
              </a:solidFill>
            </a:endParaRPr>
          </a:p>
          <a:p>
            <a:pPr>
              <a:spcBef>
                <a:spcPts val="2400"/>
              </a:spcBef>
            </a:pPr>
            <a:r>
              <a:rPr lang="el-GR" i="1" dirty="0"/>
              <a:t>Εάν </a:t>
            </a:r>
            <a:r>
              <a:rPr lang="en-US" sz="3200" b="1" dirty="0"/>
              <a:t>MC &lt; </a:t>
            </a:r>
            <a:r>
              <a:rPr lang="en-US" sz="3200" b="1" dirty="0" err="1"/>
              <a:t>ATC</a:t>
            </a:r>
            <a:r>
              <a:rPr lang="en-US" sz="3200" dirty="0"/>
              <a:t>, </a:t>
            </a:r>
            <a:r>
              <a:rPr lang="el-GR" i="1" dirty="0"/>
              <a:t>τότε το </a:t>
            </a:r>
            <a:r>
              <a:rPr lang="en-US" sz="3200" dirty="0" err="1"/>
              <a:t>ATC</a:t>
            </a:r>
            <a:r>
              <a:rPr lang="en-US" sz="3200" dirty="0"/>
              <a:t> </a:t>
            </a:r>
            <a:r>
              <a:rPr lang="el-GR" i="1" dirty="0"/>
              <a:t>μειώνεται</a:t>
            </a:r>
            <a:endParaRPr lang="en-US" sz="3200" dirty="0"/>
          </a:p>
          <a:p>
            <a:pPr>
              <a:spcBef>
                <a:spcPts val="2400"/>
              </a:spcBef>
            </a:pPr>
            <a:r>
              <a:rPr lang="el-GR" i="1" dirty="0">
                <a:solidFill>
                  <a:srgbClr val="000090"/>
                </a:solidFill>
              </a:rPr>
              <a:t>Εάν </a:t>
            </a:r>
            <a:r>
              <a:rPr lang="en-US" sz="3200" b="1" dirty="0">
                <a:solidFill>
                  <a:srgbClr val="000090"/>
                </a:solidFill>
              </a:rPr>
              <a:t>MC &lt; </a:t>
            </a:r>
            <a:r>
              <a:rPr lang="en-US" sz="3200" b="1" dirty="0" err="1">
                <a:solidFill>
                  <a:srgbClr val="000090"/>
                </a:solidFill>
              </a:rPr>
              <a:t>AVC</a:t>
            </a:r>
            <a:r>
              <a:rPr lang="en-US" sz="3200" dirty="0">
                <a:solidFill>
                  <a:srgbClr val="000090"/>
                </a:solidFill>
              </a:rPr>
              <a:t>, </a:t>
            </a:r>
            <a:r>
              <a:rPr lang="el-GR" i="1" dirty="0">
                <a:solidFill>
                  <a:srgbClr val="000090"/>
                </a:solidFill>
              </a:rPr>
              <a:t>τότε το </a:t>
            </a:r>
            <a:r>
              <a:rPr lang="en-US" sz="3200" dirty="0" err="1">
                <a:solidFill>
                  <a:srgbClr val="000090"/>
                </a:solidFill>
              </a:rPr>
              <a:t>AVC</a:t>
            </a:r>
            <a:r>
              <a:rPr lang="en-US" sz="3200" dirty="0">
                <a:solidFill>
                  <a:srgbClr val="000090"/>
                </a:solidFill>
              </a:rPr>
              <a:t> </a:t>
            </a:r>
            <a:r>
              <a:rPr lang="el-GR" i="1" dirty="0">
                <a:solidFill>
                  <a:srgbClr val="000090"/>
                </a:solidFill>
              </a:rPr>
              <a:t>μειώνεται</a:t>
            </a:r>
            <a:endParaRPr lang="en-US" sz="3200" dirty="0">
              <a:solidFill>
                <a:srgbClr val="000090"/>
              </a:solidFill>
            </a:endParaRPr>
          </a:p>
          <a:p>
            <a:pPr>
              <a:spcBef>
                <a:spcPts val="2400"/>
              </a:spcBef>
            </a:pPr>
            <a:r>
              <a:rPr lang="el-GR" i="1" dirty="0"/>
              <a:t>Εάν </a:t>
            </a:r>
            <a:r>
              <a:rPr lang="en-US" sz="3200" b="1" dirty="0"/>
              <a:t>MC = </a:t>
            </a:r>
            <a:r>
              <a:rPr lang="en-US" sz="3200" b="1" dirty="0" err="1"/>
              <a:t>AVC</a:t>
            </a:r>
            <a:r>
              <a:rPr lang="en-US" sz="3200" dirty="0"/>
              <a:t> </a:t>
            </a:r>
            <a:r>
              <a:rPr lang="el-GR" sz="3200" dirty="0"/>
              <a:t>&amp; </a:t>
            </a:r>
            <a:r>
              <a:rPr lang="en-US" sz="3200" b="1" dirty="0"/>
              <a:t>MC = </a:t>
            </a:r>
            <a:r>
              <a:rPr lang="en-US" sz="3200" b="1" dirty="0" err="1"/>
              <a:t>ATC</a:t>
            </a:r>
            <a:r>
              <a:rPr lang="en-US" sz="3200" dirty="0"/>
              <a:t>, </a:t>
            </a:r>
            <a:r>
              <a:rPr lang="el-GR" i="1" dirty="0"/>
              <a:t>τότε το </a:t>
            </a:r>
            <a:r>
              <a:rPr lang="en-US" sz="3200" b="1" dirty="0" err="1"/>
              <a:t>AVC</a:t>
            </a:r>
            <a:r>
              <a:rPr lang="en-US" sz="3200" dirty="0"/>
              <a:t> </a:t>
            </a:r>
            <a:r>
              <a:rPr lang="el-GR" sz="3200" dirty="0"/>
              <a:t> &amp; το </a:t>
            </a:r>
            <a:r>
              <a:rPr lang="en-US" sz="3200" b="1" dirty="0" err="1"/>
              <a:t>ATC</a:t>
            </a:r>
            <a:r>
              <a:rPr lang="en-US" sz="3200" dirty="0"/>
              <a:t> </a:t>
            </a:r>
            <a:r>
              <a:rPr lang="el-GR" i="1" dirty="0"/>
              <a:t>είναι τα μικρότερα δυνατό</a:t>
            </a:r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228600"/>
            <a:ext cx="8229600" cy="1066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200" b="1" dirty="0"/>
              <a:t>Σχέση </a:t>
            </a:r>
            <a:r>
              <a:rPr lang="en-US" sz="3200" b="1" dirty="0"/>
              <a:t>O</a:t>
            </a:r>
            <a:r>
              <a:rPr lang="el-GR" sz="3200" b="1" dirty="0" err="1"/>
              <a:t>ριακού</a:t>
            </a:r>
            <a:r>
              <a:rPr lang="el-GR" sz="3200" b="1" dirty="0"/>
              <a:t> και Μέσου κόστους</a:t>
            </a:r>
            <a:br>
              <a:rPr lang="en-US" sz="3200" b="1" dirty="0"/>
            </a:br>
            <a:r>
              <a:rPr lang="en-US" sz="2800" dirty="0">
                <a:solidFill>
                  <a:srgbClr val="FF0000"/>
                </a:solidFill>
              </a:rPr>
              <a:t>Marginal Cost (MC) &amp; Average Cost (AC)</a:t>
            </a:r>
            <a:endParaRPr lang="en-US" sz="2800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01765" name="Rectangle 4"/>
          <p:cNvSpPr>
            <a:spLocks noChangeArrowheads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r>
              <a:rPr lang="en-US" sz="1200">
                <a:latin typeface="Times New Roman" charset="0"/>
              </a:rPr>
              <a:t>12-</a:t>
            </a:r>
            <a:fld id="{A1C9FE76-A9E7-474B-85A4-3BD2AB420DAF}" type="slidenum">
              <a:rPr lang="en-US" sz="1200">
                <a:latin typeface="Times New Roman" charset="0"/>
              </a:rPr>
              <a:pPr algn="r"/>
              <a:t>17</a:t>
            </a:fld>
            <a:endParaRPr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434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705725" cy="10874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4000" b="1" dirty="0"/>
              <a:t>Σχέση </a:t>
            </a:r>
            <a:r>
              <a:rPr lang="en-US" sz="4000" b="1" dirty="0"/>
              <a:t>O</a:t>
            </a:r>
            <a:r>
              <a:rPr lang="el-GR" sz="4000" b="1" dirty="0" err="1"/>
              <a:t>ριακού</a:t>
            </a:r>
            <a:r>
              <a:rPr lang="el-GR" sz="4000" b="1" dirty="0"/>
              <a:t> και Μέσου κόστους</a:t>
            </a:r>
            <a:br>
              <a:rPr lang="en-US" sz="4000" b="1" dirty="0"/>
            </a:br>
            <a:r>
              <a:rPr lang="en-US" sz="3600" dirty="0">
                <a:solidFill>
                  <a:srgbClr val="FF0000"/>
                </a:solidFill>
              </a:rPr>
              <a:t>Marginal Cost (MC) &amp; Average Cost (AC)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7187" name="Rectangle 3"/>
          <p:cNvSpPr>
            <a:spLocks noChangeArrowheads="1"/>
          </p:cNvSpPr>
          <p:nvPr/>
        </p:nvSpPr>
        <p:spPr bwMode="auto">
          <a:xfrm rot="16140000">
            <a:off x="-768093" y="3707596"/>
            <a:ext cx="3030021" cy="4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l-GR" dirty="0"/>
              <a:t>Κόστος Παραγωγής ανά μονάδα προϊόντος</a:t>
            </a:r>
            <a:endParaRPr lang="en-US" dirty="0"/>
          </a:p>
        </p:txBody>
      </p:sp>
      <p:sp>
        <p:nvSpPr>
          <p:cNvPr id="477188" name="Freeform 4"/>
          <p:cNvSpPr>
            <a:spLocks/>
          </p:cNvSpPr>
          <p:nvPr/>
        </p:nvSpPr>
        <p:spPr bwMode="auto">
          <a:xfrm>
            <a:off x="1770063" y="2203450"/>
            <a:ext cx="6108700" cy="3548063"/>
          </a:xfrm>
          <a:custGeom>
            <a:avLst/>
            <a:gdLst>
              <a:gd name="T0" fmla="*/ 0 w 3706"/>
              <a:gd name="T1" fmla="*/ 0 h 2235"/>
              <a:gd name="T2" fmla="*/ 0 w 3706"/>
              <a:gd name="T3" fmla="*/ 2235 h 2235"/>
              <a:gd name="T4" fmla="*/ 3706 w 3706"/>
              <a:gd name="T5" fmla="*/ 2235 h 2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6" h="2235">
                <a:moveTo>
                  <a:pt x="0" y="0"/>
                </a:moveTo>
                <a:lnTo>
                  <a:pt x="0" y="2235"/>
                </a:lnTo>
                <a:lnTo>
                  <a:pt x="3706" y="2235"/>
                </a:lnTo>
              </a:path>
            </a:pathLst>
          </a:cu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189" name="Line 5"/>
          <p:cNvSpPr>
            <a:spLocks noChangeShapeType="1"/>
          </p:cNvSpPr>
          <p:nvPr/>
        </p:nvSpPr>
        <p:spPr bwMode="auto">
          <a:xfrm flipV="1">
            <a:off x="2297113" y="5692775"/>
            <a:ext cx="1587" cy="58738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190" name="Line 6"/>
          <p:cNvSpPr>
            <a:spLocks noChangeShapeType="1"/>
          </p:cNvSpPr>
          <p:nvPr/>
        </p:nvSpPr>
        <p:spPr bwMode="auto">
          <a:xfrm flipV="1">
            <a:off x="2825750" y="5692775"/>
            <a:ext cx="1588" cy="58738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191" name="Line 7"/>
          <p:cNvSpPr>
            <a:spLocks noChangeShapeType="1"/>
          </p:cNvSpPr>
          <p:nvPr/>
        </p:nvSpPr>
        <p:spPr bwMode="auto">
          <a:xfrm flipV="1">
            <a:off x="3352800" y="5692775"/>
            <a:ext cx="1588" cy="58738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192" name="Line 8"/>
          <p:cNvSpPr>
            <a:spLocks noChangeShapeType="1"/>
          </p:cNvSpPr>
          <p:nvPr/>
        </p:nvSpPr>
        <p:spPr bwMode="auto">
          <a:xfrm flipV="1">
            <a:off x="3906838" y="5692775"/>
            <a:ext cx="1587" cy="58738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193" name="Line 9"/>
          <p:cNvSpPr>
            <a:spLocks noChangeShapeType="1"/>
          </p:cNvSpPr>
          <p:nvPr/>
        </p:nvSpPr>
        <p:spPr bwMode="auto">
          <a:xfrm flipV="1">
            <a:off x="4408488" y="5692775"/>
            <a:ext cx="1587" cy="58738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194" name="Line 10"/>
          <p:cNvSpPr>
            <a:spLocks noChangeShapeType="1"/>
          </p:cNvSpPr>
          <p:nvPr/>
        </p:nvSpPr>
        <p:spPr bwMode="auto">
          <a:xfrm flipV="1">
            <a:off x="4962525" y="5692775"/>
            <a:ext cx="1588" cy="58738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195" name="Line 11"/>
          <p:cNvSpPr>
            <a:spLocks noChangeShapeType="1"/>
          </p:cNvSpPr>
          <p:nvPr/>
        </p:nvSpPr>
        <p:spPr bwMode="auto">
          <a:xfrm flipV="1">
            <a:off x="5462588" y="5692775"/>
            <a:ext cx="1587" cy="58738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196" name="Line 12"/>
          <p:cNvSpPr>
            <a:spLocks noChangeShapeType="1"/>
          </p:cNvSpPr>
          <p:nvPr/>
        </p:nvSpPr>
        <p:spPr bwMode="auto">
          <a:xfrm flipV="1">
            <a:off x="6016625" y="5692775"/>
            <a:ext cx="1588" cy="58738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197" name="Line 13"/>
          <p:cNvSpPr>
            <a:spLocks noChangeShapeType="1"/>
          </p:cNvSpPr>
          <p:nvPr/>
        </p:nvSpPr>
        <p:spPr bwMode="auto">
          <a:xfrm flipV="1">
            <a:off x="6570663" y="5692775"/>
            <a:ext cx="1587" cy="58738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198" name="Line 14"/>
          <p:cNvSpPr>
            <a:spLocks noChangeShapeType="1"/>
          </p:cNvSpPr>
          <p:nvPr/>
        </p:nvSpPr>
        <p:spPr bwMode="auto">
          <a:xfrm flipV="1">
            <a:off x="7072313" y="5692775"/>
            <a:ext cx="1587" cy="58738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199" name="Line 15"/>
          <p:cNvSpPr>
            <a:spLocks noChangeShapeType="1"/>
          </p:cNvSpPr>
          <p:nvPr/>
        </p:nvSpPr>
        <p:spPr bwMode="auto">
          <a:xfrm>
            <a:off x="1770063" y="3038475"/>
            <a:ext cx="131762" cy="1588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200" name="Line 16"/>
          <p:cNvSpPr>
            <a:spLocks noChangeShapeType="1"/>
          </p:cNvSpPr>
          <p:nvPr/>
        </p:nvSpPr>
        <p:spPr bwMode="auto">
          <a:xfrm>
            <a:off x="1770063" y="3224213"/>
            <a:ext cx="131762" cy="1587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201" name="Line 17"/>
          <p:cNvSpPr>
            <a:spLocks noChangeShapeType="1"/>
          </p:cNvSpPr>
          <p:nvPr/>
        </p:nvSpPr>
        <p:spPr bwMode="auto">
          <a:xfrm>
            <a:off x="1770063" y="3421063"/>
            <a:ext cx="131762" cy="1587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202" name="Line 18"/>
          <p:cNvSpPr>
            <a:spLocks noChangeShapeType="1"/>
          </p:cNvSpPr>
          <p:nvPr/>
        </p:nvSpPr>
        <p:spPr bwMode="auto">
          <a:xfrm>
            <a:off x="1770063" y="3617913"/>
            <a:ext cx="131762" cy="1587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203" name="Line 19"/>
          <p:cNvSpPr>
            <a:spLocks noChangeShapeType="1"/>
          </p:cNvSpPr>
          <p:nvPr/>
        </p:nvSpPr>
        <p:spPr bwMode="auto">
          <a:xfrm>
            <a:off x="1770063" y="3803650"/>
            <a:ext cx="131762" cy="1588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204" name="Line 20"/>
          <p:cNvSpPr>
            <a:spLocks noChangeShapeType="1"/>
          </p:cNvSpPr>
          <p:nvPr/>
        </p:nvSpPr>
        <p:spPr bwMode="auto">
          <a:xfrm>
            <a:off x="1770063" y="4000500"/>
            <a:ext cx="131762" cy="1588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205" name="Line 21"/>
          <p:cNvSpPr>
            <a:spLocks noChangeShapeType="1"/>
          </p:cNvSpPr>
          <p:nvPr/>
        </p:nvSpPr>
        <p:spPr bwMode="auto">
          <a:xfrm>
            <a:off x="1770063" y="4197350"/>
            <a:ext cx="131762" cy="1588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206" name="Line 22"/>
          <p:cNvSpPr>
            <a:spLocks noChangeShapeType="1"/>
          </p:cNvSpPr>
          <p:nvPr/>
        </p:nvSpPr>
        <p:spPr bwMode="auto">
          <a:xfrm>
            <a:off x="1770063" y="4383088"/>
            <a:ext cx="131762" cy="1587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207" name="Line 23"/>
          <p:cNvSpPr>
            <a:spLocks noChangeShapeType="1"/>
          </p:cNvSpPr>
          <p:nvPr/>
        </p:nvSpPr>
        <p:spPr bwMode="auto">
          <a:xfrm>
            <a:off x="1770063" y="4579938"/>
            <a:ext cx="131762" cy="1587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208" name="Line 24"/>
          <p:cNvSpPr>
            <a:spLocks noChangeShapeType="1"/>
          </p:cNvSpPr>
          <p:nvPr/>
        </p:nvSpPr>
        <p:spPr bwMode="auto">
          <a:xfrm>
            <a:off x="1770063" y="4778375"/>
            <a:ext cx="131762" cy="1588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209" name="Line 25"/>
          <p:cNvSpPr>
            <a:spLocks noChangeShapeType="1"/>
          </p:cNvSpPr>
          <p:nvPr/>
        </p:nvSpPr>
        <p:spPr bwMode="auto">
          <a:xfrm>
            <a:off x="1770063" y="4962525"/>
            <a:ext cx="131762" cy="1588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210" name="Line 26"/>
          <p:cNvSpPr>
            <a:spLocks noChangeShapeType="1"/>
          </p:cNvSpPr>
          <p:nvPr/>
        </p:nvSpPr>
        <p:spPr bwMode="auto">
          <a:xfrm>
            <a:off x="1770063" y="5172075"/>
            <a:ext cx="131762" cy="1588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211" name="Line 27"/>
          <p:cNvSpPr>
            <a:spLocks noChangeShapeType="1"/>
          </p:cNvSpPr>
          <p:nvPr/>
        </p:nvSpPr>
        <p:spPr bwMode="auto">
          <a:xfrm>
            <a:off x="1770063" y="5368925"/>
            <a:ext cx="131762" cy="1588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212" name="Line 28"/>
          <p:cNvSpPr>
            <a:spLocks noChangeShapeType="1"/>
          </p:cNvSpPr>
          <p:nvPr/>
        </p:nvSpPr>
        <p:spPr bwMode="auto">
          <a:xfrm>
            <a:off x="1770063" y="5554663"/>
            <a:ext cx="131762" cy="1587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213" name="Line 29"/>
          <p:cNvSpPr>
            <a:spLocks noChangeShapeType="1"/>
          </p:cNvSpPr>
          <p:nvPr/>
        </p:nvSpPr>
        <p:spPr bwMode="auto">
          <a:xfrm>
            <a:off x="1770063" y="2830513"/>
            <a:ext cx="131762" cy="1587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214" name="Line 30"/>
          <p:cNvSpPr>
            <a:spLocks noChangeShapeType="1"/>
          </p:cNvSpPr>
          <p:nvPr/>
        </p:nvSpPr>
        <p:spPr bwMode="auto">
          <a:xfrm>
            <a:off x="1770063" y="2644775"/>
            <a:ext cx="131762" cy="1588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215" name="Line 31"/>
          <p:cNvSpPr>
            <a:spLocks noChangeShapeType="1"/>
          </p:cNvSpPr>
          <p:nvPr/>
        </p:nvSpPr>
        <p:spPr bwMode="auto">
          <a:xfrm>
            <a:off x="1770063" y="2447925"/>
            <a:ext cx="131762" cy="1588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216" name="Line 32"/>
          <p:cNvSpPr>
            <a:spLocks noChangeShapeType="1"/>
          </p:cNvSpPr>
          <p:nvPr/>
        </p:nvSpPr>
        <p:spPr bwMode="auto">
          <a:xfrm>
            <a:off x="1770063" y="2262188"/>
            <a:ext cx="131762" cy="1587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217" name="Rectangle 33"/>
          <p:cNvSpPr>
            <a:spLocks noChangeArrowheads="1"/>
          </p:cNvSpPr>
          <p:nvPr/>
        </p:nvSpPr>
        <p:spPr bwMode="auto">
          <a:xfrm>
            <a:off x="1400929" y="2076450"/>
            <a:ext cx="3119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2400" dirty="0">
                <a:solidFill>
                  <a:srgbClr val="000000"/>
                </a:solidFill>
              </a:rPr>
              <a:t>90</a:t>
            </a:r>
            <a:endParaRPr lang="en-US" sz="2400" dirty="0"/>
          </a:p>
        </p:txBody>
      </p:sp>
      <p:sp>
        <p:nvSpPr>
          <p:cNvPr id="477218" name="Rectangle 34"/>
          <p:cNvSpPr>
            <a:spLocks noChangeArrowheads="1"/>
          </p:cNvSpPr>
          <p:nvPr/>
        </p:nvSpPr>
        <p:spPr bwMode="auto">
          <a:xfrm>
            <a:off x="1373188" y="2463800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2400">
                <a:solidFill>
                  <a:srgbClr val="000000"/>
                </a:solidFill>
              </a:rPr>
              <a:t>80</a:t>
            </a:r>
            <a:endParaRPr lang="en-US" sz="2400"/>
          </a:p>
        </p:txBody>
      </p:sp>
      <p:sp>
        <p:nvSpPr>
          <p:cNvPr id="477219" name="Rectangle 35"/>
          <p:cNvSpPr>
            <a:spLocks noChangeArrowheads="1"/>
          </p:cNvSpPr>
          <p:nvPr/>
        </p:nvSpPr>
        <p:spPr bwMode="auto">
          <a:xfrm>
            <a:off x="1373188" y="2859088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2400">
                <a:solidFill>
                  <a:srgbClr val="000000"/>
                </a:solidFill>
              </a:rPr>
              <a:t>70</a:t>
            </a:r>
            <a:endParaRPr lang="en-US" sz="2400"/>
          </a:p>
        </p:txBody>
      </p:sp>
      <p:sp>
        <p:nvSpPr>
          <p:cNvPr id="477220" name="Rectangle 36"/>
          <p:cNvSpPr>
            <a:spLocks noChangeArrowheads="1"/>
          </p:cNvSpPr>
          <p:nvPr/>
        </p:nvSpPr>
        <p:spPr bwMode="auto">
          <a:xfrm>
            <a:off x="1373188" y="3241675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2400">
                <a:solidFill>
                  <a:srgbClr val="000000"/>
                </a:solidFill>
              </a:rPr>
              <a:t>60</a:t>
            </a:r>
            <a:endParaRPr lang="en-US" sz="2400"/>
          </a:p>
        </p:txBody>
      </p:sp>
      <p:sp>
        <p:nvSpPr>
          <p:cNvPr id="477221" name="Rectangle 37"/>
          <p:cNvSpPr>
            <a:spLocks noChangeArrowheads="1"/>
          </p:cNvSpPr>
          <p:nvPr/>
        </p:nvSpPr>
        <p:spPr bwMode="auto">
          <a:xfrm>
            <a:off x="1373188" y="3619500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2400">
                <a:solidFill>
                  <a:srgbClr val="000000"/>
                </a:solidFill>
              </a:rPr>
              <a:t>50</a:t>
            </a:r>
            <a:endParaRPr lang="en-US" sz="2400"/>
          </a:p>
        </p:txBody>
      </p:sp>
      <p:sp>
        <p:nvSpPr>
          <p:cNvPr id="477222" name="Rectangle 38"/>
          <p:cNvSpPr>
            <a:spLocks noChangeArrowheads="1"/>
          </p:cNvSpPr>
          <p:nvPr/>
        </p:nvSpPr>
        <p:spPr bwMode="auto">
          <a:xfrm>
            <a:off x="1373188" y="4017963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2400">
                <a:solidFill>
                  <a:srgbClr val="000000"/>
                </a:solidFill>
              </a:rPr>
              <a:t>40</a:t>
            </a:r>
            <a:endParaRPr lang="en-US" sz="2400"/>
          </a:p>
        </p:txBody>
      </p:sp>
      <p:sp>
        <p:nvSpPr>
          <p:cNvPr id="477223" name="Rectangle 39"/>
          <p:cNvSpPr>
            <a:spLocks noChangeArrowheads="1"/>
          </p:cNvSpPr>
          <p:nvPr/>
        </p:nvSpPr>
        <p:spPr bwMode="auto">
          <a:xfrm>
            <a:off x="1373188" y="4392613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2400">
                <a:solidFill>
                  <a:srgbClr val="000000"/>
                </a:solidFill>
              </a:rPr>
              <a:t>30</a:t>
            </a:r>
            <a:endParaRPr lang="en-US" sz="2400"/>
          </a:p>
        </p:txBody>
      </p:sp>
      <p:sp>
        <p:nvSpPr>
          <p:cNvPr id="477224" name="Rectangle 40"/>
          <p:cNvSpPr>
            <a:spLocks noChangeArrowheads="1"/>
          </p:cNvSpPr>
          <p:nvPr/>
        </p:nvSpPr>
        <p:spPr bwMode="auto">
          <a:xfrm>
            <a:off x="1373188" y="4781550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2400">
                <a:solidFill>
                  <a:srgbClr val="000000"/>
                </a:solidFill>
              </a:rPr>
              <a:t>20</a:t>
            </a:r>
            <a:endParaRPr lang="en-US" sz="2400"/>
          </a:p>
        </p:txBody>
      </p:sp>
      <p:sp>
        <p:nvSpPr>
          <p:cNvPr id="477225" name="Rectangle 41"/>
          <p:cNvSpPr>
            <a:spLocks noChangeArrowheads="1"/>
          </p:cNvSpPr>
          <p:nvPr/>
        </p:nvSpPr>
        <p:spPr bwMode="auto">
          <a:xfrm>
            <a:off x="1373188" y="5189538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2400">
                <a:solidFill>
                  <a:srgbClr val="000000"/>
                </a:solidFill>
              </a:rPr>
              <a:t>10</a:t>
            </a:r>
            <a:endParaRPr lang="en-US" sz="2400"/>
          </a:p>
        </p:txBody>
      </p:sp>
      <p:sp>
        <p:nvSpPr>
          <p:cNvPr id="477226" name="Rectangle 42"/>
          <p:cNvSpPr>
            <a:spLocks noChangeArrowheads="1"/>
          </p:cNvSpPr>
          <p:nvPr/>
        </p:nvSpPr>
        <p:spPr bwMode="auto">
          <a:xfrm>
            <a:off x="1543050" y="5584825"/>
            <a:ext cx="169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2400">
                <a:solidFill>
                  <a:srgbClr val="000000"/>
                </a:solidFill>
              </a:rPr>
              <a:t>0</a:t>
            </a:r>
            <a:endParaRPr lang="en-US" sz="2400"/>
          </a:p>
        </p:txBody>
      </p:sp>
      <p:sp>
        <p:nvSpPr>
          <p:cNvPr id="477227" name="Rectangle 43"/>
          <p:cNvSpPr>
            <a:spLocks noChangeArrowheads="1"/>
          </p:cNvSpPr>
          <p:nvPr/>
        </p:nvSpPr>
        <p:spPr bwMode="auto">
          <a:xfrm>
            <a:off x="7029868" y="5737225"/>
            <a:ext cx="943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l-GR" dirty="0">
                <a:solidFill>
                  <a:srgbClr val="000000"/>
                </a:solidFill>
              </a:rPr>
              <a:t>Ποσότητα</a:t>
            </a:r>
            <a:endParaRPr lang="en-US" dirty="0"/>
          </a:p>
        </p:txBody>
      </p:sp>
      <p:grpSp>
        <p:nvGrpSpPr>
          <p:cNvPr id="477228" name="Group 44"/>
          <p:cNvGrpSpPr>
            <a:grpSpLocks/>
          </p:cNvGrpSpPr>
          <p:nvPr/>
        </p:nvGrpSpPr>
        <p:grpSpPr bwMode="auto">
          <a:xfrm>
            <a:off x="2871793" y="2203450"/>
            <a:ext cx="1538289" cy="3548063"/>
            <a:chOff x="2294" y="1388"/>
            <a:chExt cx="969" cy="2235"/>
          </a:xfrm>
        </p:grpSpPr>
        <p:sp>
          <p:nvSpPr>
            <p:cNvPr id="477229" name="Freeform 45" descr="50%"/>
            <p:cNvSpPr>
              <a:spLocks/>
            </p:cNvSpPr>
            <p:nvPr/>
          </p:nvSpPr>
          <p:spPr bwMode="auto">
            <a:xfrm>
              <a:off x="3129" y="1388"/>
              <a:ext cx="133" cy="2235"/>
            </a:xfrm>
            <a:custGeom>
              <a:avLst/>
              <a:gdLst>
                <a:gd name="T0" fmla="*/ 0 w 133"/>
                <a:gd name="T1" fmla="*/ 0 h 2235"/>
                <a:gd name="T2" fmla="*/ 0 w 133"/>
                <a:gd name="T3" fmla="*/ 2228 h 2235"/>
                <a:gd name="T4" fmla="*/ 133 w 133"/>
                <a:gd name="T5" fmla="*/ 2235 h 2235"/>
                <a:gd name="T6" fmla="*/ 133 w 133"/>
                <a:gd name="T7" fmla="*/ 0 h 2235"/>
                <a:gd name="T8" fmla="*/ 0 w 133"/>
                <a:gd name="T9" fmla="*/ 0 h 2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2235">
                  <a:moveTo>
                    <a:pt x="0" y="0"/>
                  </a:moveTo>
                  <a:lnTo>
                    <a:pt x="0" y="2228"/>
                  </a:lnTo>
                  <a:lnTo>
                    <a:pt x="133" y="2235"/>
                  </a:lnTo>
                  <a:lnTo>
                    <a:pt x="133" y="0"/>
                  </a:lnTo>
                  <a:lnTo>
                    <a:pt x="0" y="0"/>
                  </a:lnTo>
                </a:path>
              </a:pathLst>
            </a:custGeom>
            <a:pattFill prst="pct50">
              <a:fgClr>
                <a:srgbClr val="CCCCFF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xmlns="" w="26988">
                  <a:solidFill>
                    <a:srgbClr val="64C5D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7230" name="Line 46"/>
            <p:cNvSpPr>
              <a:spLocks noChangeShapeType="1"/>
            </p:cNvSpPr>
            <p:nvPr/>
          </p:nvSpPr>
          <p:spPr bwMode="auto">
            <a:xfrm flipV="1">
              <a:off x="3262" y="1388"/>
              <a:ext cx="1" cy="223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7231" name="Line 47"/>
            <p:cNvSpPr>
              <a:spLocks noChangeShapeType="1"/>
            </p:cNvSpPr>
            <p:nvPr/>
          </p:nvSpPr>
          <p:spPr bwMode="auto">
            <a:xfrm flipV="1">
              <a:off x="3129" y="1388"/>
              <a:ext cx="1" cy="22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77232" name="Group 48"/>
            <p:cNvGrpSpPr>
              <a:grpSpLocks/>
            </p:cNvGrpSpPr>
            <p:nvPr/>
          </p:nvGrpSpPr>
          <p:grpSpPr bwMode="auto">
            <a:xfrm>
              <a:off x="2294" y="2064"/>
              <a:ext cx="874" cy="240"/>
              <a:chOff x="2294" y="2064"/>
              <a:chExt cx="874" cy="240"/>
            </a:xfrm>
          </p:grpSpPr>
          <p:sp>
            <p:nvSpPr>
              <p:cNvPr id="477233" name="Rectangle 49"/>
              <p:cNvSpPr>
                <a:spLocks noChangeArrowheads="1"/>
              </p:cNvSpPr>
              <p:nvPr/>
            </p:nvSpPr>
            <p:spPr bwMode="auto">
              <a:xfrm>
                <a:off x="2294" y="2064"/>
                <a:ext cx="65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/>
                <a:r>
                  <a:rPr lang="el-GR" dirty="0">
                    <a:solidFill>
                      <a:srgbClr val="000000"/>
                    </a:solidFill>
                  </a:rPr>
                  <a:t>Περιοχή </a:t>
                </a:r>
                <a:r>
                  <a:rPr lang="en-US" dirty="0">
                    <a:solidFill>
                      <a:srgbClr val="000000"/>
                    </a:solidFill>
                  </a:rPr>
                  <a:t>B </a:t>
                </a:r>
                <a:endParaRPr lang="en-US" dirty="0"/>
              </a:p>
            </p:txBody>
          </p:sp>
          <p:sp>
            <p:nvSpPr>
              <p:cNvPr id="477234" name="Line 50"/>
              <p:cNvSpPr>
                <a:spLocks noChangeShapeType="1"/>
              </p:cNvSpPr>
              <p:nvPr/>
            </p:nvSpPr>
            <p:spPr bwMode="auto">
              <a:xfrm>
                <a:off x="2928" y="2160"/>
                <a:ext cx="24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77235" name="Group 51"/>
          <p:cNvGrpSpPr>
            <a:grpSpLocks/>
          </p:cNvGrpSpPr>
          <p:nvPr/>
        </p:nvGrpSpPr>
        <p:grpSpPr bwMode="auto">
          <a:xfrm>
            <a:off x="2505077" y="2759075"/>
            <a:ext cx="3419477" cy="276225"/>
            <a:chOff x="2063" y="1536"/>
            <a:chExt cx="2154" cy="174"/>
          </a:xfrm>
        </p:grpSpPr>
        <p:sp>
          <p:nvSpPr>
            <p:cNvPr id="477236" name="Rectangle 52"/>
            <p:cNvSpPr>
              <a:spLocks noChangeArrowheads="1"/>
            </p:cNvSpPr>
            <p:nvPr/>
          </p:nvSpPr>
          <p:spPr bwMode="auto">
            <a:xfrm>
              <a:off x="2063" y="1536"/>
              <a:ext cx="64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l-GR" dirty="0">
                  <a:solidFill>
                    <a:srgbClr val="000000"/>
                  </a:solidFill>
                </a:rPr>
                <a:t>Περιοχή </a:t>
              </a:r>
              <a:r>
                <a:rPr lang="en-US" dirty="0">
                  <a:solidFill>
                    <a:srgbClr val="000000"/>
                  </a:solidFill>
                </a:rPr>
                <a:t>A </a:t>
              </a:r>
              <a:endParaRPr lang="en-US" dirty="0"/>
            </a:p>
          </p:txBody>
        </p:sp>
        <p:sp>
          <p:nvSpPr>
            <p:cNvPr id="477237" name="Rectangle 53"/>
            <p:cNvSpPr>
              <a:spLocks noChangeArrowheads="1"/>
            </p:cNvSpPr>
            <p:nvPr/>
          </p:nvSpPr>
          <p:spPr bwMode="auto">
            <a:xfrm>
              <a:off x="3326" y="1536"/>
              <a:ext cx="89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 eaLnBrk="0" hangingPunct="0"/>
              <a:r>
                <a:rPr lang="el-GR" dirty="0">
                  <a:solidFill>
                    <a:srgbClr val="000000"/>
                  </a:solidFill>
                </a:rPr>
                <a:t>Περιοχή Γ</a:t>
              </a:r>
              <a:r>
                <a:rPr lang="en-US" dirty="0">
                  <a:solidFill>
                    <a:srgbClr val="000000"/>
                  </a:solidFill>
                </a:rPr>
                <a:t> </a:t>
              </a:r>
              <a:endParaRPr lang="en-US" dirty="0"/>
            </a:p>
          </p:txBody>
        </p:sp>
      </p:grpSp>
      <p:grpSp>
        <p:nvGrpSpPr>
          <p:cNvPr id="477238" name="Group 54"/>
          <p:cNvGrpSpPr>
            <a:grpSpLocks/>
          </p:cNvGrpSpPr>
          <p:nvPr/>
        </p:nvGrpSpPr>
        <p:grpSpPr bwMode="auto">
          <a:xfrm>
            <a:off x="4249743" y="2400300"/>
            <a:ext cx="3473453" cy="2597150"/>
            <a:chOff x="3162" y="1512"/>
            <a:chExt cx="2188" cy="1636"/>
          </a:xfrm>
        </p:grpSpPr>
        <p:sp>
          <p:nvSpPr>
            <p:cNvPr id="477239" name="Rectangle 55"/>
            <p:cNvSpPr>
              <a:spLocks noChangeArrowheads="1"/>
            </p:cNvSpPr>
            <p:nvPr/>
          </p:nvSpPr>
          <p:spPr bwMode="auto">
            <a:xfrm>
              <a:off x="4501" y="1546"/>
              <a:ext cx="29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2400" dirty="0">
                  <a:solidFill>
                    <a:srgbClr val="000000"/>
                  </a:solidFill>
                </a:rPr>
                <a:t>MC</a:t>
              </a:r>
              <a:endParaRPr lang="en-US" sz="2400" dirty="0"/>
            </a:p>
          </p:txBody>
        </p:sp>
        <p:sp>
          <p:nvSpPr>
            <p:cNvPr id="477240" name="Rectangle 56"/>
            <p:cNvSpPr>
              <a:spLocks noChangeArrowheads="1"/>
            </p:cNvSpPr>
            <p:nvPr/>
          </p:nvSpPr>
          <p:spPr bwMode="auto">
            <a:xfrm>
              <a:off x="4966" y="2256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400" i="1" dirty="0" err="1">
                  <a:solidFill>
                    <a:srgbClr val="000000"/>
                  </a:solidFill>
                </a:rPr>
                <a:t>ATC</a:t>
              </a:r>
              <a:endParaRPr lang="en-US" sz="2400" i="1" dirty="0"/>
            </a:p>
          </p:txBody>
        </p:sp>
        <p:grpSp>
          <p:nvGrpSpPr>
            <p:cNvPr id="477241" name="Group 57"/>
            <p:cNvGrpSpPr>
              <a:grpSpLocks/>
            </p:cNvGrpSpPr>
            <p:nvPr/>
          </p:nvGrpSpPr>
          <p:grpSpPr bwMode="auto">
            <a:xfrm>
              <a:off x="3162" y="1512"/>
              <a:ext cx="1778" cy="1636"/>
              <a:chOff x="3162" y="1512"/>
              <a:chExt cx="1778" cy="1636"/>
            </a:xfrm>
          </p:grpSpPr>
          <p:sp>
            <p:nvSpPr>
              <p:cNvPr id="477242" name="Freeform 58"/>
              <p:cNvSpPr>
                <a:spLocks/>
              </p:cNvSpPr>
              <p:nvPr/>
            </p:nvSpPr>
            <p:spPr bwMode="auto">
              <a:xfrm>
                <a:off x="3195" y="1512"/>
                <a:ext cx="1230" cy="1578"/>
              </a:xfrm>
              <a:custGeom>
                <a:avLst/>
                <a:gdLst>
                  <a:gd name="T0" fmla="*/ 17 w 1230"/>
                  <a:gd name="T1" fmla="*/ 1571 h 1578"/>
                  <a:gd name="T2" fmla="*/ 50 w 1230"/>
                  <a:gd name="T3" fmla="*/ 1541 h 1578"/>
                  <a:gd name="T4" fmla="*/ 67 w 1230"/>
                  <a:gd name="T5" fmla="*/ 1519 h 1578"/>
                  <a:gd name="T6" fmla="*/ 117 w 1230"/>
                  <a:gd name="T7" fmla="*/ 1490 h 1578"/>
                  <a:gd name="T8" fmla="*/ 133 w 1230"/>
                  <a:gd name="T9" fmla="*/ 1468 h 1578"/>
                  <a:gd name="T10" fmla="*/ 166 w 1230"/>
                  <a:gd name="T11" fmla="*/ 1439 h 1578"/>
                  <a:gd name="T12" fmla="*/ 200 w 1230"/>
                  <a:gd name="T13" fmla="*/ 1410 h 1578"/>
                  <a:gd name="T14" fmla="*/ 233 w 1230"/>
                  <a:gd name="T15" fmla="*/ 1381 h 1578"/>
                  <a:gd name="T16" fmla="*/ 266 w 1230"/>
                  <a:gd name="T17" fmla="*/ 1352 h 1578"/>
                  <a:gd name="T18" fmla="*/ 299 w 1230"/>
                  <a:gd name="T19" fmla="*/ 1315 h 1578"/>
                  <a:gd name="T20" fmla="*/ 316 w 1230"/>
                  <a:gd name="T21" fmla="*/ 1286 h 1578"/>
                  <a:gd name="T22" fmla="*/ 366 w 1230"/>
                  <a:gd name="T23" fmla="*/ 1249 h 1578"/>
                  <a:gd name="T24" fmla="*/ 399 w 1230"/>
                  <a:gd name="T25" fmla="*/ 1220 h 1578"/>
                  <a:gd name="T26" fmla="*/ 416 w 1230"/>
                  <a:gd name="T27" fmla="*/ 1184 h 1578"/>
                  <a:gd name="T28" fmla="*/ 449 w 1230"/>
                  <a:gd name="T29" fmla="*/ 1147 h 1578"/>
                  <a:gd name="T30" fmla="*/ 499 w 1230"/>
                  <a:gd name="T31" fmla="*/ 1118 h 1578"/>
                  <a:gd name="T32" fmla="*/ 515 w 1230"/>
                  <a:gd name="T33" fmla="*/ 1074 h 1578"/>
                  <a:gd name="T34" fmla="*/ 549 w 1230"/>
                  <a:gd name="T35" fmla="*/ 1045 h 1578"/>
                  <a:gd name="T36" fmla="*/ 565 w 1230"/>
                  <a:gd name="T37" fmla="*/ 1001 h 1578"/>
                  <a:gd name="T38" fmla="*/ 599 w 1230"/>
                  <a:gd name="T39" fmla="*/ 964 h 1578"/>
                  <a:gd name="T40" fmla="*/ 648 w 1230"/>
                  <a:gd name="T41" fmla="*/ 928 h 1578"/>
                  <a:gd name="T42" fmla="*/ 665 w 1230"/>
                  <a:gd name="T43" fmla="*/ 891 h 1578"/>
                  <a:gd name="T44" fmla="*/ 698 w 1230"/>
                  <a:gd name="T45" fmla="*/ 848 h 1578"/>
                  <a:gd name="T46" fmla="*/ 715 w 1230"/>
                  <a:gd name="T47" fmla="*/ 818 h 1578"/>
                  <a:gd name="T48" fmla="*/ 765 w 1230"/>
                  <a:gd name="T49" fmla="*/ 775 h 1578"/>
                  <a:gd name="T50" fmla="*/ 781 w 1230"/>
                  <a:gd name="T51" fmla="*/ 731 h 1578"/>
                  <a:gd name="T52" fmla="*/ 815 w 1230"/>
                  <a:gd name="T53" fmla="*/ 702 h 1578"/>
                  <a:gd name="T54" fmla="*/ 831 w 1230"/>
                  <a:gd name="T55" fmla="*/ 658 h 1578"/>
                  <a:gd name="T56" fmla="*/ 864 w 1230"/>
                  <a:gd name="T57" fmla="*/ 614 h 1578"/>
                  <a:gd name="T58" fmla="*/ 898 w 1230"/>
                  <a:gd name="T59" fmla="*/ 585 h 1578"/>
                  <a:gd name="T60" fmla="*/ 931 w 1230"/>
                  <a:gd name="T61" fmla="*/ 541 h 1578"/>
                  <a:gd name="T62" fmla="*/ 948 w 1230"/>
                  <a:gd name="T63" fmla="*/ 504 h 1578"/>
                  <a:gd name="T64" fmla="*/ 964 w 1230"/>
                  <a:gd name="T65" fmla="*/ 468 h 1578"/>
                  <a:gd name="T66" fmla="*/ 997 w 1230"/>
                  <a:gd name="T67" fmla="*/ 431 h 1578"/>
                  <a:gd name="T68" fmla="*/ 1031 w 1230"/>
                  <a:gd name="T69" fmla="*/ 388 h 1578"/>
                  <a:gd name="T70" fmla="*/ 1047 w 1230"/>
                  <a:gd name="T71" fmla="*/ 358 h 1578"/>
                  <a:gd name="T72" fmla="*/ 1064 w 1230"/>
                  <a:gd name="T73" fmla="*/ 322 h 1578"/>
                  <a:gd name="T74" fmla="*/ 1080 w 1230"/>
                  <a:gd name="T75" fmla="*/ 293 h 1578"/>
                  <a:gd name="T76" fmla="*/ 1097 w 1230"/>
                  <a:gd name="T77" fmla="*/ 256 h 1578"/>
                  <a:gd name="T78" fmla="*/ 1114 w 1230"/>
                  <a:gd name="T79" fmla="*/ 227 h 1578"/>
                  <a:gd name="T80" fmla="*/ 1130 w 1230"/>
                  <a:gd name="T81" fmla="*/ 190 h 1578"/>
                  <a:gd name="T82" fmla="*/ 1164 w 1230"/>
                  <a:gd name="T83" fmla="*/ 154 h 1578"/>
                  <a:gd name="T84" fmla="*/ 1180 w 1230"/>
                  <a:gd name="T85" fmla="*/ 125 h 1578"/>
                  <a:gd name="T86" fmla="*/ 1197 w 1230"/>
                  <a:gd name="T87" fmla="*/ 88 h 1578"/>
                  <a:gd name="T88" fmla="*/ 1213 w 1230"/>
                  <a:gd name="T89" fmla="*/ 66 h 1578"/>
                  <a:gd name="T90" fmla="*/ 1230 w 1230"/>
                  <a:gd name="T91" fmla="*/ 30 h 1578"/>
                  <a:gd name="T92" fmla="*/ 1230 w 1230"/>
                  <a:gd name="T93" fmla="*/ 8 h 1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230" h="1578">
                    <a:moveTo>
                      <a:pt x="0" y="1578"/>
                    </a:moveTo>
                    <a:lnTo>
                      <a:pt x="17" y="1571"/>
                    </a:lnTo>
                    <a:lnTo>
                      <a:pt x="33" y="1556"/>
                    </a:lnTo>
                    <a:lnTo>
                      <a:pt x="50" y="1541"/>
                    </a:lnTo>
                    <a:lnTo>
                      <a:pt x="50" y="1534"/>
                    </a:lnTo>
                    <a:lnTo>
                      <a:pt x="67" y="1519"/>
                    </a:lnTo>
                    <a:lnTo>
                      <a:pt x="100" y="1512"/>
                    </a:lnTo>
                    <a:lnTo>
                      <a:pt x="117" y="1490"/>
                    </a:lnTo>
                    <a:lnTo>
                      <a:pt x="133" y="1483"/>
                    </a:lnTo>
                    <a:lnTo>
                      <a:pt x="133" y="1468"/>
                    </a:lnTo>
                    <a:lnTo>
                      <a:pt x="150" y="1454"/>
                    </a:lnTo>
                    <a:lnTo>
                      <a:pt x="166" y="1439"/>
                    </a:lnTo>
                    <a:lnTo>
                      <a:pt x="183" y="1425"/>
                    </a:lnTo>
                    <a:lnTo>
                      <a:pt x="200" y="1410"/>
                    </a:lnTo>
                    <a:lnTo>
                      <a:pt x="200" y="1395"/>
                    </a:lnTo>
                    <a:lnTo>
                      <a:pt x="233" y="1381"/>
                    </a:lnTo>
                    <a:lnTo>
                      <a:pt x="250" y="1366"/>
                    </a:lnTo>
                    <a:lnTo>
                      <a:pt x="266" y="1352"/>
                    </a:lnTo>
                    <a:lnTo>
                      <a:pt x="283" y="1337"/>
                    </a:lnTo>
                    <a:lnTo>
                      <a:pt x="299" y="1315"/>
                    </a:lnTo>
                    <a:lnTo>
                      <a:pt x="299" y="1300"/>
                    </a:lnTo>
                    <a:lnTo>
                      <a:pt x="316" y="1286"/>
                    </a:lnTo>
                    <a:lnTo>
                      <a:pt x="333" y="1264"/>
                    </a:lnTo>
                    <a:lnTo>
                      <a:pt x="366" y="1249"/>
                    </a:lnTo>
                    <a:lnTo>
                      <a:pt x="382" y="1235"/>
                    </a:lnTo>
                    <a:lnTo>
                      <a:pt x="399" y="1220"/>
                    </a:lnTo>
                    <a:lnTo>
                      <a:pt x="399" y="1198"/>
                    </a:lnTo>
                    <a:lnTo>
                      <a:pt x="416" y="1184"/>
                    </a:lnTo>
                    <a:lnTo>
                      <a:pt x="432" y="1169"/>
                    </a:lnTo>
                    <a:lnTo>
                      <a:pt x="449" y="1147"/>
                    </a:lnTo>
                    <a:lnTo>
                      <a:pt x="466" y="1132"/>
                    </a:lnTo>
                    <a:lnTo>
                      <a:pt x="499" y="1118"/>
                    </a:lnTo>
                    <a:lnTo>
                      <a:pt x="499" y="1089"/>
                    </a:lnTo>
                    <a:lnTo>
                      <a:pt x="515" y="1074"/>
                    </a:lnTo>
                    <a:lnTo>
                      <a:pt x="532" y="1059"/>
                    </a:lnTo>
                    <a:lnTo>
                      <a:pt x="549" y="1045"/>
                    </a:lnTo>
                    <a:lnTo>
                      <a:pt x="565" y="1023"/>
                    </a:lnTo>
                    <a:lnTo>
                      <a:pt x="565" y="1001"/>
                    </a:lnTo>
                    <a:lnTo>
                      <a:pt x="582" y="986"/>
                    </a:lnTo>
                    <a:lnTo>
                      <a:pt x="599" y="964"/>
                    </a:lnTo>
                    <a:lnTo>
                      <a:pt x="632" y="950"/>
                    </a:lnTo>
                    <a:lnTo>
                      <a:pt x="648" y="928"/>
                    </a:lnTo>
                    <a:lnTo>
                      <a:pt x="665" y="906"/>
                    </a:lnTo>
                    <a:lnTo>
                      <a:pt x="665" y="891"/>
                    </a:lnTo>
                    <a:lnTo>
                      <a:pt x="682" y="870"/>
                    </a:lnTo>
                    <a:lnTo>
                      <a:pt x="698" y="848"/>
                    </a:lnTo>
                    <a:lnTo>
                      <a:pt x="715" y="833"/>
                    </a:lnTo>
                    <a:lnTo>
                      <a:pt x="715" y="818"/>
                    </a:lnTo>
                    <a:lnTo>
                      <a:pt x="731" y="789"/>
                    </a:lnTo>
                    <a:lnTo>
                      <a:pt x="765" y="775"/>
                    </a:lnTo>
                    <a:lnTo>
                      <a:pt x="781" y="760"/>
                    </a:lnTo>
                    <a:lnTo>
                      <a:pt x="781" y="731"/>
                    </a:lnTo>
                    <a:lnTo>
                      <a:pt x="798" y="716"/>
                    </a:lnTo>
                    <a:lnTo>
                      <a:pt x="815" y="702"/>
                    </a:lnTo>
                    <a:lnTo>
                      <a:pt x="831" y="672"/>
                    </a:lnTo>
                    <a:lnTo>
                      <a:pt x="831" y="658"/>
                    </a:lnTo>
                    <a:lnTo>
                      <a:pt x="848" y="643"/>
                    </a:lnTo>
                    <a:lnTo>
                      <a:pt x="864" y="614"/>
                    </a:lnTo>
                    <a:lnTo>
                      <a:pt x="898" y="599"/>
                    </a:lnTo>
                    <a:lnTo>
                      <a:pt x="898" y="585"/>
                    </a:lnTo>
                    <a:lnTo>
                      <a:pt x="914" y="563"/>
                    </a:lnTo>
                    <a:lnTo>
                      <a:pt x="931" y="541"/>
                    </a:lnTo>
                    <a:lnTo>
                      <a:pt x="931" y="526"/>
                    </a:lnTo>
                    <a:lnTo>
                      <a:pt x="948" y="504"/>
                    </a:lnTo>
                    <a:lnTo>
                      <a:pt x="964" y="490"/>
                    </a:lnTo>
                    <a:lnTo>
                      <a:pt x="964" y="468"/>
                    </a:lnTo>
                    <a:lnTo>
                      <a:pt x="981" y="446"/>
                    </a:lnTo>
                    <a:lnTo>
                      <a:pt x="997" y="431"/>
                    </a:lnTo>
                    <a:lnTo>
                      <a:pt x="997" y="417"/>
                    </a:lnTo>
                    <a:lnTo>
                      <a:pt x="1031" y="388"/>
                    </a:lnTo>
                    <a:lnTo>
                      <a:pt x="1031" y="373"/>
                    </a:lnTo>
                    <a:lnTo>
                      <a:pt x="1047" y="358"/>
                    </a:lnTo>
                    <a:lnTo>
                      <a:pt x="1064" y="344"/>
                    </a:lnTo>
                    <a:lnTo>
                      <a:pt x="1064" y="322"/>
                    </a:lnTo>
                    <a:lnTo>
                      <a:pt x="1080" y="307"/>
                    </a:lnTo>
                    <a:lnTo>
                      <a:pt x="1080" y="293"/>
                    </a:lnTo>
                    <a:lnTo>
                      <a:pt x="1097" y="271"/>
                    </a:lnTo>
                    <a:lnTo>
                      <a:pt x="1097" y="256"/>
                    </a:lnTo>
                    <a:lnTo>
                      <a:pt x="1114" y="241"/>
                    </a:lnTo>
                    <a:lnTo>
                      <a:pt x="1114" y="227"/>
                    </a:lnTo>
                    <a:lnTo>
                      <a:pt x="1130" y="205"/>
                    </a:lnTo>
                    <a:lnTo>
                      <a:pt x="1130" y="190"/>
                    </a:lnTo>
                    <a:lnTo>
                      <a:pt x="1164" y="176"/>
                    </a:lnTo>
                    <a:lnTo>
                      <a:pt x="1164" y="154"/>
                    </a:lnTo>
                    <a:lnTo>
                      <a:pt x="1180" y="139"/>
                    </a:lnTo>
                    <a:lnTo>
                      <a:pt x="1180" y="125"/>
                    </a:lnTo>
                    <a:lnTo>
                      <a:pt x="1197" y="110"/>
                    </a:lnTo>
                    <a:lnTo>
                      <a:pt x="1197" y="88"/>
                    </a:lnTo>
                    <a:lnTo>
                      <a:pt x="1197" y="81"/>
                    </a:lnTo>
                    <a:lnTo>
                      <a:pt x="1213" y="66"/>
                    </a:lnTo>
                    <a:lnTo>
                      <a:pt x="1213" y="52"/>
                    </a:lnTo>
                    <a:lnTo>
                      <a:pt x="1230" y="30"/>
                    </a:lnTo>
                    <a:lnTo>
                      <a:pt x="1230" y="22"/>
                    </a:lnTo>
                    <a:lnTo>
                      <a:pt x="1230" y="8"/>
                    </a:lnTo>
                    <a:lnTo>
                      <a:pt x="1230" y="0"/>
                    </a:lnTo>
                  </a:path>
                </a:pathLst>
              </a:custGeom>
              <a:noFill/>
              <a:ln w="38100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7243" name="Freeform 59"/>
              <p:cNvSpPr>
                <a:spLocks/>
              </p:cNvSpPr>
              <p:nvPr/>
            </p:nvSpPr>
            <p:spPr bwMode="auto">
              <a:xfrm>
                <a:off x="3245" y="2484"/>
                <a:ext cx="1695" cy="555"/>
              </a:xfrm>
              <a:custGeom>
                <a:avLst/>
                <a:gdLst>
                  <a:gd name="T0" fmla="*/ 0 w 1695"/>
                  <a:gd name="T1" fmla="*/ 555 h 555"/>
                  <a:gd name="T2" fmla="*/ 50 w 1695"/>
                  <a:gd name="T3" fmla="*/ 555 h 555"/>
                  <a:gd name="T4" fmla="*/ 83 w 1695"/>
                  <a:gd name="T5" fmla="*/ 555 h 555"/>
                  <a:gd name="T6" fmla="*/ 116 w 1695"/>
                  <a:gd name="T7" fmla="*/ 555 h 555"/>
                  <a:gd name="T8" fmla="*/ 150 w 1695"/>
                  <a:gd name="T9" fmla="*/ 555 h 555"/>
                  <a:gd name="T10" fmla="*/ 200 w 1695"/>
                  <a:gd name="T11" fmla="*/ 547 h 555"/>
                  <a:gd name="T12" fmla="*/ 233 w 1695"/>
                  <a:gd name="T13" fmla="*/ 547 h 555"/>
                  <a:gd name="T14" fmla="*/ 266 w 1695"/>
                  <a:gd name="T15" fmla="*/ 547 h 555"/>
                  <a:gd name="T16" fmla="*/ 316 w 1695"/>
                  <a:gd name="T17" fmla="*/ 540 h 555"/>
                  <a:gd name="T18" fmla="*/ 349 w 1695"/>
                  <a:gd name="T19" fmla="*/ 526 h 555"/>
                  <a:gd name="T20" fmla="*/ 382 w 1695"/>
                  <a:gd name="T21" fmla="*/ 526 h 555"/>
                  <a:gd name="T22" fmla="*/ 416 w 1695"/>
                  <a:gd name="T23" fmla="*/ 518 h 555"/>
                  <a:gd name="T24" fmla="*/ 449 w 1695"/>
                  <a:gd name="T25" fmla="*/ 511 h 555"/>
                  <a:gd name="T26" fmla="*/ 482 w 1695"/>
                  <a:gd name="T27" fmla="*/ 504 h 555"/>
                  <a:gd name="T28" fmla="*/ 515 w 1695"/>
                  <a:gd name="T29" fmla="*/ 504 h 555"/>
                  <a:gd name="T30" fmla="*/ 549 w 1695"/>
                  <a:gd name="T31" fmla="*/ 496 h 555"/>
                  <a:gd name="T32" fmla="*/ 598 w 1695"/>
                  <a:gd name="T33" fmla="*/ 489 h 555"/>
                  <a:gd name="T34" fmla="*/ 615 w 1695"/>
                  <a:gd name="T35" fmla="*/ 482 h 555"/>
                  <a:gd name="T36" fmla="*/ 648 w 1695"/>
                  <a:gd name="T37" fmla="*/ 467 h 555"/>
                  <a:gd name="T38" fmla="*/ 681 w 1695"/>
                  <a:gd name="T39" fmla="*/ 460 h 555"/>
                  <a:gd name="T40" fmla="*/ 731 w 1695"/>
                  <a:gd name="T41" fmla="*/ 445 h 555"/>
                  <a:gd name="T42" fmla="*/ 748 w 1695"/>
                  <a:gd name="T43" fmla="*/ 438 h 555"/>
                  <a:gd name="T44" fmla="*/ 781 w 1695"/>
                  <a:gd name="T45" fmla="*/ 431 h 555"/>
                  <a:gd name="T46" fmla="*/ 814 w 1695"/>
                  <a:gd name="T47" fmla="*/ 423 h 555"/>
                  <a:gd name="T48" fmla="*/ 848 w 1695"/>
                  <a:gd name="T49" fmla="*/ 401 h 555"/>
                  <a:gd name="T50" fmla="*/ 881 w 1695"/>
                  <a:gd name="T51" fmla="*/ 394 h 555"/>
                  <a:gd name="T52" fmla="*/ 914 w 1695"/>
                  <a:gd name="T53" fmla="*/ 387 h 555"/>
                  <a:gd name="T54" fmla="*/ 931 w 1695"/>
                  <a:gd name="T55" fmla="*/ 372 h 555"/>
                  <a:gd name="T56" fmla="*/ 981 w 1695"/>
                  <a:gd name="T57" fmla="*/ 365 h 555"/>
                  <a:gd name="T58" fmla="*/ 997 w 1695"/>
                  <a:gd name="T59" fmla="*/ 350 h 555"/>
                  <a:gd name="T60" fmla="*/ 1030 w 1695"/>
                  <a:gd name="T61" fmla="*/ 336 h 555"/>
                  <a:gd name="T62" fmla="*/ 1047 w 1695"/>
                  <a:gd name="T63" fmla="*/ 328 h 555"/>
                  <a:gd name="T64" fmla="*/ 1080 w 1695"/>
                  <a:gd name="T65" fmla="*/ 314 h 555"/>
                  <a:gd name="T66" fmla="*/ 1114 w 1695"/>
                  <a:gd name="T67" fmla="*/ 306 h 555"/>
                  <a:gd name="T68" fmla="*/ 1147 w 1695"/>
                  <a:gd name="T69" fmla="*/ 285 h 555"/>
                  <a:gd name="T70" fmla="*/ 1163 w 1695"/>
                  <a:gd name="T71" fmla="*/ 277 h 555"/>
                  <a:gd name="T72" fmla="*/ 1197 w 1695"/>
                  <a:gd name="T73" fmla="*/ 263 h 555"/>
                  <a:gd name="T74" fmla="*/ 1213 w 1695"/>
                  <a:gd name="T75" fmla="*/ 248 h 555"/>
                  <a:gd name="T76" fmla="*/ 1263 w 1695"/>
                  <a:gd name="T77" fmla="*/ 233 h 555"/>
                  <a:gd name="T78" fmla="*/ 1280 w 1695"/>
                  <a:gd name="T79" fmla="*/ 219 h 555"/>
                  <a:gd name="T80" fmla="*/ 1313 w 1695"/>
                  <a:gd name="T81" fmla="*/ 212 h 555"/>
                  <a:gd name="T82" fmla="*/ 1330 w 1695"/>
                  <a:gd name="T83" fmla="*/ 197 h 555"/>
                  <a:gd name="T84" fmla="*/ 1346 w 1695"/>
                  <a:gd name="T85" fmla="*/ 190 h 555"/>
                  <a:gd name="T86" fmla="*/ 1396 w 1695"/>
                  <a:gd name="T87" fmla="*/ 168 h 555"/>
                  <a:gd name="T88" fmla="*/ 1413 w 1695"/>
                  <a:gd name="T89" fmla="*/ 153 h 555"/>
                  <a:gd name="T90" fmla="*/ 1429 w 1695"/>
                  <a:gd name="T91" fmla="*/ 146 h 555"/>
                  <a:gd name="T92" fmla="*/ 1463 w 1695"/>
                  <a:gd name="T93" fmla="*/ 131 h 555"/>
                  <a:gd name="T94" fmla="*/ 1479 w 1695"/>
                  <a:gd name="T95" fmla="*/ 117 h 555"/>
                  <a:gd name="T96" fmla="*/ 1512 w 1695"/>
                  <a:gd name="T97" fmla="*/ 102 h 555"/>
                  <a:gd name="T98" fmla="*/ 1529 w 1695"/>
                  <a:gd name="T99" fmla="*/ 95 h 555"/>
                  <a:gd name="T100" fmla="*/ 1562 w 1695"/>
                  <a:gd name="T101" fmla="*/ 80 h 555"/>
                  <a:gd name="T102" fmla="*/ 1579 w 1695"/>
                  <a:gd name="T103" fmla="*/ 73 h 555"/>
                  <a:gd name="T104" fmla="*/ 1595 w 1695"/>
                  <a:gd name="T105" fmla="*/ 51 h 555"/>
                  <a:gd name="T106" fmla="*/ 1612 w 1695"/>
                  <a:gd name="T107" fmla="*/ 44 h 555"/>
                  <a:gd name="T108" fmla="*/ 1645 w 1695"/>
                  <a:gd name="T109" fmla="*/ 29 h 555"/>
                  <a:gd name="T110" fmla="*/ 1679 w 1695"/>
                  <a:gd name="T111" fmla="*/ 22 h 555"/>
                  <a:gd name="T112" fmla="*/ 1695 w 1695"/>
                  <a:gd name="T113" fmla="*/ 0 h 5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695" h="555">
                    <a:moveTo>
                      <a:pt x="0" y="555"/>
                    </a:moveTo>
                    <a:lnTo>
                      <a:pt x="50" y="555"/>
                    </a:lnTo>
                    <a:lnTo>
                      <a:pt x="83" y="555"/>
                    </a:lnTo>
                    <a:lnTo>
                      <a:pt x="116" y="555"/>
                    </a:lnTo>
                    <a:lnTo>
                      <a:pt x="150" y="555"/>
                    </a:lnTo>
                    <a:lnTo>
                      <a:pt x="200" y="547"/>
                    </a:lnTo>
                    <a:lnTo>
                      <a:pt x="233" y="547"/>
                    </a:lnTo>
                    <a:lnTo>
                      <a:pt x="266" y="547"/>
                    </a:lnTo>
                    <a:lnTo>
                      <a:pt x="316" y="540"/>
                    </a:lnTo>
                    <a:lnTo>
                      <a:pt x="349" y="526"/>
                    </a:lnTo>
                    <a:lnTo>
                      <a:pt x="382" y="526"/>
                    </a:lnTo>
                    <a:lnTo>
                      <a:pt x="416" y="518"/>
                    </a:lnTo>
                    <a:lnTo>
                      <a:pt x="449" y="511"/>
                    </a:lnTo>
                    <a:lnTo>
                      <a:pt x="482" y="504"/>
                    </a:lnTo>
                    <a:lnTo>
                      <a:pt x="515" y="504"/>
                    </a:lnTo>
                    <a:lnTo>
                      <a:pt x="549" y="496"/>
                    </a:lnTo>
                    <a:lnTo>
                      <a:pt x="598" y="489"/>
                    </a:lnTo>
                    <a:lnTo>
                      <a:pt x="615" y="482"/>
                    </a:lnTo>
                    <a:lnTo>
                      <a:pt x="648" y="467"/>
                    </a:lnTo>
                    <a:lnTo>
                      <a:pt x="681" y="460"/>
                    </a:lnTo>
                    <a:lnTo>
                      <a:pt x="731" y="445"/>
                    </a:lnTo>
                    <a:lnTo>
                      <a:pt x="748" y="438"/>
                    </a:lnTo>
                    <a:lnTo>
                      <a:pt x="781" y="431"/>
                    </a:lnTo>
                    <a:lnTo>
                      <a:pt x="814" y="423"/>
                    </a:lnTo>
                    <a:lnTo>
                      <a:pt x="848" y="401"/>
                    </a:lnTo>
                    <a:lnTo>
                      <a:pt x="881" y="394"/>
                    </a:lnTo>
                    <a:lnTo>
                      <a:pt x="914" y="387"/>
                    </a:lnTo>
                    <a:lnTo>
                      <a:pt x="931" y="372"/>
                    </a:lnTo>
                    <a:lnTo>
                      <a:pt x="981" y="365"/>
                    </a:lnTo>
                    <a:lnTo>
                      <a:pt x="997" y="350"/>
                    </a:lnTo>
                    <a:lnTo>
                      <a:pt x="1030" y="336"/>
                    </a:lnTo>
                    <a:lnTo>
                      <a:pt x="1047" y="328"/>
                    </a:lnTo>
                    <a:lnTo>
                      <a:pt x="1080" y="314"/>
                    </a:lnTo>
                    <a:lnTo>
                      <a:pt x="1114" y="306"/>
                    </a:lnTo>
                    <a:lnTo>
                      <a:pt x="1147" y="285"/>
                    </a:lnTo>
                    <a:lnTo>
                      <a:pt x="1163" y="277"/>
                    </a:lnTo>
                    <a:lnTo>
                      <a:pt x="1197" y="263"/>
                    </a:lnTo>
                    <a:lnTo>
                      <a:pt x="1213" y="248"/>
                    </a:lnTo>
                    <a:lnTo>
                      <a:pt x="1263" y="233"/>
                    </a:lnTo>
                    <a:lnTo>
                      <a:pt x="1280" y="219"/>
                    </a:lnTo>
                    <a:lnTo>
                      <a:pt x="1313" y="212"/>
                    </a:lnTo>
                    <a:lnTo>
                      <a:pt x="1330" y="197"/>
                    </a:lnTo>
                    <a:lnTo>
                      <a:pt x="1346" y="190"/>
                    </a:lnTo>
                    <a:lnTo>
                      <a:pt x="1396" y="168"/>
                    </a:lnTo>
                    <a:lnTo>
                      <a:pt x="1413" y="153"/>
                    </a:lnTo>
                    <a:lnTo>
                      <a:pt x="1429" y="146"/>
                    </a:lnTo>
                    <a:lnTo>
                      <a:pt x="1463" y="131"/>
                    </a:lnTo>
                    <a:lnTo>
                      <a:pt x="1479" y="117"/>
                    </a:lnTo>
                    <a:lnTo>
                      <a:pt x="1512" y="102"/>
                    </a:lnTo>
                    <a:lnTo>
                      <a:pt x="1529" y="95"/>
                    </a:lnTo>
                    <a:lnTo>
                      <a:pt x="1562" y="80"/>
                    </a:lnTo>
                    <a:lnTo>
                      <a:pt x="1579" y="73"/>
                    </a:lnTo>
                    <a:lnTo>
                      <a:pt x="1595" y="51"/>
                    </a:lnTo>
                    <a:lnTo>
                      <a:pt x="1612" y="44"/>
                    </a:lnTo>
                    <a:lnTo>
                      <a:pt x="1645" y="29"/>
                    </a:lnTo>
                    <a:lnTo>
                      <a:pt x="1679" y="22"/>
                    </a:lnTo>
                    <a:lnTo>
                      <a:pt x="1695" y="0"/>
                    </a:lnTo>
                  </a:path>
                </a:pathLst>
              </a:custGeom>
              <a:noFill/>
              <a:ln w="38100" cmpd="sng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7244" name="Freeform 60"/>
              <p:cNvSpPr>
                <a:spLocks/>
              </p:cNvSpPr>
              <p:nvPr/>
            </p:nvSpPr>
            <p:spPr bwMode="auto">
              <a:xfrm>
                <a:off x="3162" y="2586"/>
                <a:ext cx="1728" cy="562"/>
              </a:xfrm>
              <a:custGeom>
                <a:avLst/>
                <a:gdLst>
                  <a:gd name="T0" fmla="*/ 0 w 1728"/>
                  <a:gd name="T1" fmla="*/ 562 h 562"/>
                  <a:gd name="T2" fmla="*/ 33 w 1728"/>
                  <a:gd name="T3" fmla="*/ 562 h 562"/>
                  <a:gd name="T4" fmla="*/ 66 w 1728"/>
                  <a:gd name="T5" fmla="*/ 562 h 562"/>
                  <a:gd name="T6" fmla="*/ 100 w 1728"/>
                  <a:gd name="T7" fmla="*/ 562 h 562"/>
                  <a:gd name="T8" fmla="*/ 150 w 1728"/>
                  <a:gd name="T9" fmla="*/ 562 h 562"/>
                  <a:gd name="T10" fmla="*/ 183 w 1728"/>
                  <a:gd name="T11" fmla="*/ 555 h 562"/>
                  <a:gd name="T12" fmla="*/ 216 w 1728"/>
                  <a:gd name="T13" fmla="*/ 555 h 562"/>
                  <a:gd name="T14" fmla="*/ 266 w 1728"/>
                  <a:gd name="T15" fmla="*/ 540 h 562"/>
                  <a:gd name="T16" fmla="*/ 299 w 1728"/>
                  <a:gd name="T17" fmla="*/ 540 h 562"/>
                  <a:gd name="T18" fmla="*/ 332 w 1728"/>
                  <a:gd name="T19" fmla="*/ 533 h 562"/>
                  <a:gd name="T20" fmla="*/ 349 w 1728"/>
                  <a:gd name="T21" fmla="*/ 533 h 562"/>
                  <a:gd name="T22" fmla="*/ 399 w 1728"/>
                  <a:gd name="T23" fmla="*/ 526 h 562"/>
                  <a:gd name="T24" fmla="*/ 432 w 1728"/>
                  <a:gd name="T25" fmla="*/ 519 h 562"/>
                  <a:gd name="T26" fmla="*/ 465 w 1728"/>
                  <a:gd name="T27" fmla="*/ 511 h 562"/>
                  <a:gd name="T28" fmla="*/ 499 w 1728"/>
                  <a:gd name="T29" fmla="*/ 511 h 562"/>
                  <a:gd name="T30" fmla="*/ 548 w 1728"/>
                  <a:gd name="T31" fmla="*/ 504 h 562"/>
                  <a:gd name="T32" fmla="*/ 565 w 1728"/>
                  <a:gd name="T33" fmla="*/ 497 h 562"/>
                  <a:gd name="T34" fmla="*/ 598 w 1728"/>
                  <a:gd name="T35" fmla="*/ 482 h 562"/>
                  <a:gd name="T36" fmla="*/ 632 w 1728"/>
                  <a:gd name="T37" fmla="*/ 475 h 562"/>
                  <a:gd name="T38" fmla="*/ 681 w 1728"/>
                  <a:gd name="T39" fmla="*/ 467 h 562"/>
                  <a:gd name="T40" fmla="*/ 698 w 1728"/>
                  <a:gd name="T41" fmla="*/ 453 h 562"/>
                  <a:gd name="T42" fmla="*/ 731 w 1728"/>
                  <a:gd name="T43" fmla="*/ 445 h 562"/>
                  <a:gd name="T44" fmla="*/ 764 w 1728"/>
                  <a:gd name="T45" fmla="*/ 438 h 562"/>
                  <a:gd name="T46" fmla="*/ 814 w 1728"/>
                  <a:gd name="T47" fmla="*/ 424 h 562"/>
                  <a:gd name="T48" fmla="*/ 831 w 1728"/>
                  <a:gd name="T49" fmla="*/ 409 h 562"/>
                  <a:gd name="T50" fmla="*/ 864 w 1728"/>
                  <a:gd name="T51" fmla="*/ 402 h 562"/>
                  <a:gd name="T52" fmla="*/ 897 w 1728"/>
                  <a:gd name="T53" fmla="*/ 394 h 562"/>
                  <a:gd name="T54" fmla="*/ 931 w 1728"/>
                  <a:gd name="T55" fmla="*/ 380 h 562"/>
                  <a:gd name="T56" fmla="*/ 964 w 1728"/>
                  <a:gd name="T57" fmla="*/ 365 h 562"/>
                  <a:gd name="T58" fmla="*/ 997 w 1728"/>
                  <a:gd name="T59" fmla="*/ 358 h 562"/>
                  <a:gd name="T60" fmla="*/ 1014 w 1728"/>
                  <a:gd name="T61" fmla="*/ 343 h 562"/>
                  <a:gd name="T62" fmla="*/ 1064 w 1728"/>
                  <a:gd name="T63" fmla="*/ 336 h 562"/>
                  <a:gd name="T64" fmla="*/ 1080 w 1728"/>
                  <a:gd name="T65" fmla="*/ 321 h 562"/>
                  <a:gd name="T66" fmla="*/ 1113 w 1728"/>
                  <a:gd name="T67" fmla="*/ 307 h 562"/>
                  <a:gd name="T68" fmla="*/ 1130 w 1728"/>
                  <a:gd name="T69" fmla="*/ 292 h 562"/>
                  <a:gd name="T70" fmla="*/ 1163 w 1728"/>
                  <a:gd name="T71" fmla="*/ 285 h 562"/>
                  <a:gd name="T72" fmla="*/ 1197 w 1728"/>
                  <a:gd name="T73" fmla="*/ 270 h 562"/>
                  <a:gd name="T74" fmla="*/ 1230 w 1728"/>
                  <a:gd name="T75" fmla="*/ 248 h 562"/>
                  <a:gd name="T76" fmla="*/ 1246 w 1728"/>
                  <a:gd name="T77" fmla="*/ 241 h 562"/>
                  <a:gd name="T78" fmla="*/ 1280 w 1728"/>
                  <a:gd name="T79" fmla="*/ 226 h 562"/>
                  <a:gd name="T80" fmla="*/ 1296 w 1728"/>
                  <a:gd name="T81" fmla="*/ 219 h 562"/>
                  <a:gd name="T82" fmla="*/ 1346 w 1728"/>
                  <a:gd name="T83" fmla="*/ 204 h 562"/>
                  <a:gd name="T84" fmla="*/ 1363 w 1728"/>
                  <a:gd name="T85" fmla="*/ 183 h 562"/>
                  <a:gd name="T86" fmla="*/ 1379 w 1728"/>
                  <a:gd name="T87" fmla="*/ 175 h 562"/>
                  <a:gd name="T88" fmla="*/ 1413 w 1728"/>
                  <a:gd name="T89" fmla="*/ 161 h 562"/>
                  <a:gd name="T90" fmla="*/ 1429 w 1728"/>
                  <a:gd name="T91" fmla="*/ 153 h 562"/>
                  <a:gd name="T92" fmla="*/ 1462 w 1728"/>
                  <a:gd name="T93" fmla="*/ 131 h 562"/>
                  <a:gd name="T94" fmla="*/ 1496 w 1728"/>
                  <a:gd name="T95" fmla="*/ 124 h 562"/>
                  <a:gd name="T96" fmla="*/ 1512 w 1728"/>
                  <a:gd name="T97" fmla="*/ 110 h 562"/>
                  <a:gd name="T98" fmla="*/ 1529 w 1728"/>
                  <a:gd name="T99" fmla="*/ 95 h 562"/>
                  <a:gd name="T100" fmla="*/ 1562 w 1728"/>
                  <a:gd name="T101" fmla="*/ 88 h 562"/>
                  <a:gd name="T102" fmla="*/ 1595 w 1728"/>
                  <a:gd name="T103" fmla="*/ 66 h 562"/>
                  <a:gd name="T104" fmla="*/ 1612 w 1728"/>
                  <a:gd name="T105" fmla="*/ 58 h 562"/>
                  <a:gd name="T106" fmla="*/ 1629 w 1728"/>
                  <a:gd name="T107" fmla="*/ 44 h 562"/>
                  <a:gd name="T108" fmla="*/ 1645 w 1728"/>
                  <a:gd name="T109" fmla="*/ 37 h 562"/>
                  <a:gd name="T110" fmla="*/ 1678 w 1728"/>
                  <a:gd name="T111" fmla="*/ 29 h 562"/>
                  <a:gd name="T112" fmla="*/ 1695 w 1728"/>
                  <a:gd name="T113" fmla="*/ 7 h 562"/>
                  <a:gd name="T114" fmla="*/ 1728 w 1728"/>
                  <a:gd name="T115" fmla="*/ 0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728" h="562">
                    <a:moveTo>
                      <a:pt x="0" y="562"/>
                    </a:moveTo>
                    <a:lnTo>
                      <a:pt x="33" y="562"/>
                    </a:lnTo>
                    <a:lnTo>
                      <a:pt x="66" y="562"/>
                    </a:lnTo>
                    <a:lnTo>
                      <a:pt x="100" y="562"/>
                    </a:lnTo>
                    <a:lnTo>
                      <a:pt x="150" y="562"/>
                    </a:lnTo>
                    <a:lnTo>
                      <a:pt x="183" y="555"/>
                    </a:lnTo>
                    <a:lnTo>
                      <a:pt x="216" y="555"/>
                    </a:lnTo>
                    <a:lnTo>
                      <a:pt x="266" y="540"/>
                    </a:lnTo>
                    <a:lnTo>
                      <a:pt x="299" y="540"/>
                    </a:lnTo>
                    <a:lnTo>
                      <a:pt x="332" y="533"/>
                    </a:lnTo>
                    <a:lnTo>
                      <a:pt x="349" y="533"/>
                    </a:lnTo>
                    <a:lnTo>
                      <a:pt x="399" y="526"/>
                    </a:lnTo>
                    <a:lnTo>
                      <a:pt x="432" y="519"/>
                    </a:lnTo>
                    <a:lnTo>
                      <a:pt x="465" y="511"/>
                    </a:lnTo>
                    <a:lnTo>
                      <a:pt x="499" y="511"/>
                    </a:lnTo>
                    <a:lnTo>
                      <a:pt x="548" y="504"/>
                    </a:lnTo>
                    <a:lnTo>
                      <a:pt x="565" y="497"/>
                    </a:lnTo>
                    <a:lnTo>
                      <a:pt x="598" y="482"/>
                    </a:lnTo>
                    <a:lnTo>
                      <a:pt x="632" y="475"/>
                    </a:lnTo>
                    <a:lnTo>
                      <a:pt x="681" y="467"/>
                    </a:lnTo>
                    <a:lnTo>
                      <a:pt x="698" y="453"/>
                    </a:lnTo>
                    <a:lnTo>
                      <a:pt x="731" y="445"/>
                    </a:lnTo>
                    <a:lnTo>
                      <a:pt x="764" y="438"/>
                    </a:lnTo>
                    <a:lnTo>
                      <a:pt x="814" y="424"/>
                    </a:lnTo>
                    <a:lnTo>
                      <a:pt x="831" y="409"/>
                    </a:lnTo>
                    <a:lnTo>
                      <a:pt x="864" y="402"/>
                    </a:lnTo>
                    <a:lnTo>
                      <a:pt x="897" y="394"/>
                    </a:lnTo>
                    <a:lnTo>
                      <a:pt x="931" y="380"/>
                    </a:lnTo>
                    <a:lnTo>
                      <a:pt x="964" y="365"/>
                    </a:lnTo>
                    <a:lnTo>
                      <a:pt x="997" y="358"/>
                    </a:lnTo>
                    <a:lnTo>
                      <a:pt x="1014" y="343"/>
                    </a:lnTo>
                    <a:lnTo>
                      <a:pt x="1064" y="336"/>
                    </a:lnTo>
                    <a:lnTo>
                      <a:pt x="1080" y="321"/>
                    </a:lnTo>
                    <a:lnTo>
                      <a:pt x="1113" y="307"/>
                    </a:lnTo>
                    <a:lnTo>
                      <a:pt x="1130" y="292"/>
                    </a:lnTo>
                    <a:lnTo>
                      <a:pt x="1163" y="285"/>
                    </a:lnTo>
                    <a:lnTo>
                      <a:pt x="1197" y="270"/>
                    </a:lnTo>
                    <a:lnTo>
                      <a:pt x="1230" y="248"/>
                    </a:lnTo>
                    <a:lnTo>
                      <a:pt x="1246" y="241"/>
                    </a:lnTo>
                    <a:lnTo>
                      <a:pt x="1280" y="226"/>
                    </a:lnTo>
                    <a:lnTo>
                      <a:pt x="1296" y="219"/>
                    </a:lnTo>
                    <a:lnTo>
                      <a:pt x="1346" y="204"/>
                    </a:lnTo>
                    <a:lnTo>
                      <a:pt x="1363" y="183"/>
                    </a:lnTo>
                    <a:lnTo>
                      <a:pt x="1379" y="175"/>
                    </a:lnTo>
                    <a:lnTo>
                      <a:pt x="1413" y="161"/>
                    </a:lnTo>
                    <a:lnTo>
                      <a:pt x="1429" y="153"/>
                    </a:lnTo>
                    <a:lnTo>
                      <a:pt x="1462" y="131"/>
                    </a:lnTo>
                    <a:lnTo>
                      <a:pt x="1496" y="124"/>
                    </a:lnTo>
                    <a:lnTo>
                      <a:pt x="1512" y="110"/>
                    </a:lnTo>
                    <a:lnTo>
                      <a:pt x="1529" y="95"/>
                    </a:lnTo>
                    <a:lnTo>
                      <a:pt x="1562" y="88"/>
                    </a:lnTo>
                    <a:lnTo>
                      <a:pt x="1595" y="66"/>
                    </a:lnTo>
                    <a:lnTo>
                      <a:pt x="1612" y="58"/>
                    </a:lnTo>
                    <a:lnTo>
                      <a:pt x="1629" y="44"/>
                    </a:lnTo>
                    <a:lnTo>
                      <a:pt x="1645" y="37"/>
                    </a:lnTo>
                    <a:lnTo>
                      <a:pt x="1678" y="29"/>
                    </a:lnTo>
                    <a:lnTo>
                      <a:pt x="1695" y="7"/>
                    </a:lnTo>
                    <a:lnTo>
                      <a:pt x="1728" y="0"/>
                    </a:lnTo>
                  </a:path>
                </a:pathLst>
              </a:custGeom>
              <a:noFill/>
              <a:ln w="38100" cmpd="sng">
                <a:solidFill>
                  <a:schemeClr val="hlink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7245" name="Rectangle 61"/>
            <p:cNvSpPr>
              <a:spLocks noChangeArrowheads="1"/>
            </p:cNvSpPr>
            <p:nvPr/>
          </p:nvSpPr>
          <p:spPr bwMode="auto">
            <a:xfrm>
              <a:off x="4881" y="2496"/>
              <a:ext cx="39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2400" i="1" dirty="0" err="1">
                  <a:solidFill>
                    <a:srgbClr val="000000"/>
                  </a:solidFill>
                </a:rPr>
                <a:t>AVC</a:t>
              </a:r>
              <a:endParaRPr lang="en-US" sz="2400" i="1" dirty="0"/>
            </a:p>
          </p:txBody>
        </p:sp>
      </p:grpSp>
      <p:sp>
        <p:nvSpPr>
          <p:cNvPr id="477246" name="Rectangle 62"/>
          <p:cNvSpPr>
            <a:spLocks noChangeArrowheads="1"/>
          </p:cNvSpPr>
          <p:nvPr/>
        </p:nvSpPr>
        <p:spPr bwMode="auto">
          <a:xfrm>
            <a:off x="2209800" y="5737225"/>
            <a:ext cx="169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1</a:t>
            </a:r>
            <a:endParaRPr lang="en-US" sz="2400"/>
          </a:p>
        </p:txBody>
      </p:sp>
      <p:sp>
        <p:nvSpPr>
          <p:cNvPr id="477247" name="Rectangle 63"/>
          <p:cNvSpPr>
            <a:spLocks noChangeArrowheads="1"/>
          </p:cNvSpPr>
          <p:nvPr/>
        </p:nvSpPr>
        <p:spPr bwMode="auto">
          <a:xfrm>
            <a:off x="2740025" y="5737225"/>
            <a:ext cx="169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2</a:t>
            </a:r>
            <a:endParaRPr lang="en-US" sz="2400"/>
          </a:p>
        </p:txBody>
      </p:sp>
      <p:sp>
        <p:nvSpPr>
          <p:cNvPr id="477248" name="Rectangle 64"/>
          <p:cNvSpPr>
            <a:spLocks noChangeArrowheads="1"/>
          </p:cNvSpPr>
          <p:nvPr/>
        </p:nvSpPr>
        <p:spPr bwMode="auto">
          <a:xfrm>
            <a:off x="3270250" y="5737225"/>
            <a:ext cx="169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3</a:t>
            </a:r>
            <a:endParaRPr lang="en-US" sz="2400"/>
          </a:p>
        </p:txBody>
      </p:sp>
      <p:sp>
        <p:nvSpPr>
          <p:cNvPr id="477249" name="Rectangle 65"/>
          <p:cNvSpPr>
            <a:spLocks noChangeArrowheads="1"/>
          </p:cNvSpPr>
          <p:nvPr/>
        </p:nvSpPr>
        <p:spPr bwMode="auto">
          <a:xfrm>
            <a:off x="3819525" y="5737225"/>
            <a:ext cx="169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4</a:t>
            </a:r>
            <a:endParaRPr lang="en-US" sz="2400"/>
          </a:p>
        </p:txBody>
      </p:sp>
      <p:sp>
        <p:nvSpPr>
          <p:cNvPr id="477250" name="Rectangle 66"/>
          <p:cNvSpPr>
            <a:spLocks noChangeArrowheads="1"/>
          </p:cNvSpPr>
          <p:nvPr/>
        </p:nvSpPr>
        <p:spPr bwMode="auto">
          <a:xfrm>
            <a:off x="4340225" y="5737225"/>
            <a:ext cx="169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5</a:t>
            </a:r>
            <a:endParaRPr lang="en-US" sz="2400"/>
          </a:p>
        </p:txBody>
      </p:sp>
      <p:sp>
        <p:nvSpPr>
          <p:cNvPr id="477251" name="Rectangle 67"/>
          <p:cNvSpPr>
            <a:spLocks noChangeArrowheads="1"/>
          </p:cNvSpPr>
          <p:nvPr/>
        </p:nvSpPr>
        <p:spPr bwMode="auto">
          <a:xfrm>
            <a:off x="4879975" y="5737225"/>
            <a:ext cx="169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6</a:t>
            </a:r>
            <a:endParaRPr lang="en-US" sz="2400"/>
          </a:p>
        </p:txBody>
      </p:sp>
      <p:sp>
        <p:nvSpPr>
          <p:cNvPr id="477252" name="Rectangle 68"/>
          <p:cNvSpPr>
            <a:spLocks noChangeArrowheads="1"/>
          </p:cNvSpPr>
          <p:nvPr/>
        </p:nvSpPr>
        <p:spPr bwMode="auto">
          <a:xfrm>
            <a:off x="5378450" y="5737225"/>
            <a:ext cx="169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7</a:t>
            </a:r>
            <a:endParaRPr lang="en-US" sz="2400"/>
          </a:p>
        </p:txBody>
      </p:sp>
      <p:sp>
        <p:nvSpPr>
          <p:cNvPr id="477253" name="Rectangle 69"/>
          <p:cNvSpPr>
            <a:spLocks noChangeArrowheads="1"/>
          </p:cNvSpPr>
          <p:nvPr/>
        </p:nvSpPr>
        <p:spPr bwMode="auto">
          <a:xfrm>
            <a:off x="5932488" y="5737225"/>
            <a:ext cx="1698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8</a:t>
            </a:r>
            <a:endParaRPr lang="en-US" sz="2400"/>
          </a:p>
        </p:txBody>
      </p:sp>
      <p:sp>
        <p:nvSpPr>
          <p:cNvPr id="477254" name="Rectangle 70"/>
          <p:cNvSpPr>
            <a:spLocks noChangeArrowheads="1"/>
          </p:cNvSpPr>
          <p:nvPr/>
        </p:nvSpPr>
        <p:spPr bwMode="auto">
          <a:xfrm>
            <a:off x="6488113" y="5737225"/>
            <a:ext cx="1698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9</a:t>
            </a:r>
            <a:endParaRPr lang="en-US" sz="2400"/>
          </a:p>
        </p:txBody>
      </p:sp>
      <p:sp>
        <p:nvSpPr>
          <p:cNvPr id="477255" name="Freeform 71"/>
          <p:cNvSpPr>
            <a:spLocks/>
          </p:cNvSpPr>
          <p:nvPr/>
        </p:nvSpPr>
        <p:spPr bwMode="auto">
          <a:xfrm>
            <a:off x="1770063" y="2203450"/>
            <a:ext cx="5883275" cy="3548063"/>
          </a:xfrm>
          <a:custGeom>
            <a:avLst/>
            <a:gdLst>
              <a:gd name="T0" fmla="*/ 0 w 3706"/>
              <a:gd name="T1" fmla="*/ 0 h 2235"/>
              <a:gd name="T2" fmla="*/ 0 w 3706"/>
              <a:gd name="T3" fmla="*/ 2235 h 2235"/>
              <a:gd name="T4" fmla="*/ 3706 w 3706"/>
              <a:gd name="T5" fmla="*/ 2235 h 2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6" h="2235">
                <a:moveTo>
                  <a:pt x="0" y="0"/>
                </a:moveTo>
                <a:lnTo>
                  <a:pt x="0" y="2235"/>
                </a:lnTo>
                <a:lnTo>
                  <a:pt x="3706" y="2235"/>
                </a:lnTo>
              </a:path>
            </a:pathLst>
          </a:cu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77256" name="Group 72"/>
          <p:cNvGrpSpPr>
            <a:grpSpLocks/>
          </p:cNvGrpSpPr>
          <p:nvPr/>
        </p:nvGrpSpPr>
        <p:grpSpPr bwMode="auto">
          <a:xfrm>
            <a:off x="4354513" y="4435475"/>
            <a:ext cx="641350" cy="1263650"/>
            <a:chOff x="3228" y="2794"/>
            <a:chExt cx="404" cy="796"/>
          </a:xfrm>
        </p:grpSpPr>
        <p:sp>
          <p:nvSpPr>
            <p:cNvPr id="477257" name="Rectangle 73"/>
            <p:cNvSpPr>
              <a:spLocks noChangeArrowheads="1"/>
            </p:cNvSpPr>
            <p:nvPr/>
          </p:nvSpPr>
          <p:spPr bwMode="auto">
            <a:xfrm>
              <a:off x="3289" y="3360"/>
              <a:ext cx="2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400" i="1">
                  <a:solidFill>
                    <a:srgbClr val="000000"/>
                  </a:solidFill>
                </a:rPr>
                <a:t>Q</a:t>
              </a:r>
              <a:r>
                <a:rPr lang="en-US" sz="2400" i="1" baseline="-25000">
                  <a:solidFill>
                    <a:srgbClr val="000000"/>
                  </a:solidFill>
                </a:rPr>
                <a:t>1</a:t>
              </a:r>
              <a:endParaRPr lang="en-US" sz="2400" i="1"/>
            </a:p>
          </p:txBody>
        </p:sp>
        <p:grpSp>
          <p:nvGrpSpPr>
            <p:cNvPr id="477258" name="Group 74"/>
            <p:cNvGrpSpPr>
              <a:grpSpLocks/>
            </p:cNvGrpSpPr>
            <p:nvPr/>
          </p:nvGrpSpPr>
          <p:grpSpPr bwMode="auto">
            <a:xfrm>
              <a:off x="3228" y="2794"/>
              <a:ext cx="404" cy="274"/>
              <a:chOff x="3228" y="2794"/>
              <a:chExt cx="404" cy="274"/>
            </a:xfrm>
          </p:grpSpPr>
          <p:sp>
            <p:nvSpPr>
              <p:cNvPr id="477259" name="Rectangle 75"/>
              <p:cNvSpPr>
                <a:spLocks noChangeArrowheads="1"/>
              </p:cNvSpPr>
              <p:nvPr/>
            </p:nvSpPr>
            <p:spPr bwMode="auto">
              <a:xfrm>
                <a:off x="3504" y="2794"/>
                <a:ext cx="128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/>
                <a:r>
                  <a:rPr lang="en-US" sz="2400">
                    <a:solidFill>
                      <a:srgbClr val="000000"/>
                    </a:solidFill>
                  </a:rPr>
                  <a:t>B</a:t>
                </a:r>
                <a:endParaRPr lang="en-US" sz="2400"/>
              </a:p>
            </p:txBody>
          </p:sp>
          <p:sp>
            <p:nvSpPr>
              <p:cNvPr id="477260" name="Oval 76"/>
              <p:cNvSpPr>
                <a:spLocks noChangeArrowheads="1"/>
              </p:cNvSpPr>
              <p:nvPr/>
            </p:nvSpPr>
            <p:spPr bwMode="auto">
              <a:xfrm>
                <a:off x="3228" y="3000"/>
                <a:ext cx="68" cy="6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77262" name="Group 78"/>
          <p:cNvGrpSpPr>
            <a:grpSpLocks/>
          </p:cNvGrpSpPr>
          <p:nvPr/>
        </p:nvGrpSpPr>
        <p:grpSpPr bwMode="auto">
          <a:xfrm>
            <a:off x="2217737" y="2644775"/>
            <a:ext cx="2163761" cy="3001963"/>
            <a:chOff x="1882" y="1666"/>
            <a:chExt cx="1363" cy="1891"/>
          </a:xfrm>
        </p:grpSpPr>
        <p:sp>
          <p:nvSpPr>
            <p:cNvPr id="477263" name="Freeform 79"/>
            <p:cNvSpPr>
              <a:spLocks/>
            </p:cNvSpPr>
            <p:nvPr/>
          </p:nvSpPr>
          <p:spPr bwMode="auto">
            <a:xfrm>
              <a:off x="1965" y="3090"/>
              <a:ext cx="1230" cy="467"/>
            </a:xfrm>
            <a:custGeom>
              <a:avLst/>
              <a:gdLst>
                <a:gd name="T0" fmla="*/ 0 w 1230"/>
                <a:gd name="T1" fmla="*/ 467 h 467"/>
                <a:gd name="T2" fmla="*/ 34 w 1230"/>
                <a:gd name="T3" fmla="*/ 460 h 467"/>
                <a:gd name="T4" fmla="*/ 67 w 1230"/>
                <a:gd name="T5" fmla="*/ 460 h 467"/>
                <a:gd name="T6" fmla="*/ 100 w 1230"/>
                <a:gd name="T7" fmla="*/ 445 h 467"/>
                <a:gd name="T8" fmla="*/ 150 w 1230"/>
                <a:gd name="T9" fmla="*/ 438 h 467"/>
                <a:gd name="T10" fmla="*/ 167 w 1230"/>
                <a:gd name="T11" fmla="*/ 431 h 467"/>
                <a:gd name="T12" fmla="*/ 200 w 1230"/>
                <a:gd name="T13" fmla="*/ 423 h 467"/>
                <a:gd name="T14" fmla="*/ 233 w 1230"/>
                <a:gd name="T15" fmla="*/ 416 h 467"/>
                <a:gd name="T16" fmla="*/ 283 w 1230"/>
                <a:gd name="T17" fmla="*/ 409 h 467"/>
                <a:gd name="T18" fmla="*/ 316 w 1230"/>
                <a:gd name="T19" fmla="*/ 402 h 467"/>
                <a:gd name="T20" fmla="*/ 333 w 1230"/>
                <a:gd name="T21" fmla="*/ 387 h 467"/>
                <a:gd name="T22" fmla="*/ 366 w 1230"/>
                <a:gd name="T23" fmla="*/ 380 h 467"/>
                <a:gd name="T24" fmla="*/ 416 w 1230"/>
                <a:gd name="T25" fmla="*/ 372 h 467"/>
                <a:gd name="T26" fmla="*/ 449 w 1230"/>
                <a:gd name="T27" fmla="*/ 365 h 467"/>
                <a:gd name="T28" fmla="*/ 466 w 1230"/>
                <a:gd name="T29" fmla="*/ 358 h 467"/>
                <a:gd name="T30" fmla="*/ 499 w 1230"/>
                <a:gd name="T31" fmla="*/ 350 h 467"/>
                <a:gd name="T32" fmla="*/ 549 w 1230"/>
                <a:gd name="T33" fmla="*/ 343 h 467"/>
                <a:gd name="T34" fmla="*/ 565 w 1230"/>
                <a:gd name="T35" fmla="*/ 321 h 467"/>
                <a:gd name="T36" fmla="*/ 599 w 1230"/>
                <a:gd name="T37" fmla="*/ 314 h 467"/>
                <a:gd name="T38" fmla="*/ 632 w 1230"/>
                <a:gd name="T39" fmla="*/ 307 h 467"/>
                <a:gd name="T40" fmla="*/ 665 w 1230"/>
                <a:gd name="T41" fmla="*/ 299 h 467"/>
                <a:gd name="T42" fmla="*/ 698 w 1230"/>
                <a:gd name="T43" fmla="*/ 285 h 467"/>
                <a:gd name="T44" fmla="*/ 732 w 1230"/>
                <a:gd name="T45" fmla="*/ 270 h 467"/>
                <a:gd name="T46" fmla="*/ 748 w 1230"/>
                <a:gd name="T47" fmla="*/ 263 h 467"/>
                <a:gd name="T48" fmla="*/ 798 w 1230"/>
                <a:gd name="T49" fmla="*/ 248 h 467"/>
                <a:gd name="T50" fmla="*/ 815 w 1230"/>
                <a:gd name="T51" fmla="*/ 241 h 467"/>
                <a:gd name="T52" fmla="*/ 848 w 1230"/>
                <a:gd name="T53" fmla="*/ 226 h 467"/>
                <a:gd name="T54" fmla="*/ 865 w 1230"/>
                <a:gd name="T55" fmla="*/ 212 h 467"/>
                <a:gd name="T56" fmla="*/ 898 w 1230"/>
                <a:gd name="T57" fmla="*/ 197 h 467"/>
                <a:gd name="T58" fmla="*/ 931 w 1230"/>
                <a:gd name="T59" fmla="*/ 182 h 467"/>
                <a:gd name="T60" fmla="*/ 964 w 1230"/>
                <a:gd name="T61" fmla="*/ 175 h 467"/>
                <a:gd name="T62" fmla="*/ 981 w 1230"/>
                <a:gd name="T63" fmla="*/ 153 h 467"/>
                <a:gd name="T64" fmla="*/ 998 w 1230"/>
                <a:gd name="T65" fmla="*/ 139 h 467"/>
                <a:gd name="T66" fmla="*/ 1031 w 1230"/>
                <a:gd name="T67" fmla="*/ 131 h 467"/>
                <a:gd name="T68" fmla="*/ 1064 w 1230"/>
                <a:gd name="T69" fmla="*/ 117 h 467"/>
                <a:gd name="T70" fmla="*/ 1097 w 1230"/>
                <a:gd name="T71" fmla="*/ 95 h 467"/>
                <a:gd name="T72" fmla="*/ 1114 w 1230"/>
                <a:gd name="T73" fmla="*/ 80 h 467"/>
                <a:gd name="T74" fmla="*/ 1131 w 1230"/>
                <a:gd name="T75" fmla="*/ 66 h 467"/>
                <a:gd name="T76" fmla="*/ 1164 w 1230"/>
                <a:gd name="T77" fmla="*/ 51 h 467"/>
                <a:gd name="T78" fmla="*/ 1197 w 1230"/>
                <a:gd name="T79" fmla="*/ 29 h 467"/>
                <a:gd name="T80" fmla="*/ 1214 w 1230"/>
                <a:gd name="T81" fmla="*/ 15 h 467"/>
                <a:gd name="T82" fmla="*/ 1230 w 1230"/>
                <a:gd name="T83" fmla="*/ 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30" h="467">
                  <a:moveTo>
                    <a:pt x="0" y="467"/>
                  </a:moveTo>
                  <a:lnTo>
                    <a:pt x="34" y="460"/>
                  </a:lnTo>
                  <a:lnTo>
                    <a:pt x="67" y="460"/>
                  </a:lnTo>
                  <a:lnTo>
                    <a:pt x="100" y="445"/>
                  </a:lnTo>
                  <a:lnTo>
                    <a:pt x="150" y="438"/>
                  </a:lnTo>
                  <a:lnTo>
                    <a:pt x="167" y="431"/>
                  </a:lnTo>
                  <a:lnTo>
                    <a:pt x="200" y="423"/>
                  </a:lnTo>
                  <a:lnTo>
                    <a:pt x="233" y="416"/>
                  </a:lnTo>
                  <a:lnTo>
                    <a:pt x="283" y="409"/>
                  </a:lnTo>
                  <a:lnTo>
                    <a:pt x="316" y="402"/>
                  </a:lnTo>
                  <a:lnTo>
                    <a:pt x="333" y="387"/>
                  </a:lnTo>
                  <a:lnTo>
                    <a:pt x="366" y="380"/>
                  </a:lnTo>
                  <a:lnTo>
                    <a:pt x="416" y="372"/>
                  </a:lnTo>
                  <a:lnTo>
                    <a:pt x="449" y="365"/>
                  </a:lnTo>
                  <a:lnTo>
                    <a:pt x="466" y="358"/>
                  </a:lnTo>
                  <a:lnTo>
                    <a:pt x="499" y="350"/>
                  </a:lnTo>
                  <a:lnTo>
                    <a:pt x="549" y="343"/>
                  </a:lnTo>
                  <a:lnTo>
                    <a:pt x="565" y="321"/>
                  </a:lnTo>
                  <a:lnTo>
                    <a:pt x="599" y="314"/>
                  </a:lnTo>
                  <a:lnTo>
                    <a:pt x="632" y="307"/>
                  </a:lnTo>
                  <a:lnTo>
                    <a:pt x="665" y="299"/>
                  </a:lnTo>
                  <a:lnTo>
                    <a:pt x="698" y="285"/>
                  </a:lnTo>
                  <a:lnTo>
                    <a:pt x="732" y="270"/>
                  </a:lnTo>
                  <a:lnTo>
                    <a:pt x="748" y="263"/>
                  </a:lnTo>
                  <a:lnTo>
                    <a:pt x="798" y="248"/>
                  </a:lnTo>
                  <a:lnTo>
                    <a:pt x="815" y="241"/>
                  </a:lnTo>
                  <a:lnTo>
                    <a:pt x="848" y="226"/>
                  </a:lnTo>
                  <a:lnTo>
                    <a:pt x="865" y="212"/>
                  </a:lnTo>
                  <a:lnTo>
                    <a:pt x="898" y="197"/>
                  </a:lnTo>
                  <a:lnTo>
                    <a:pt x="931" y="182"/>
                  </a:lnTo>
                  <a:lnTo>
                    <a:pt x="964" y="175"/>
                  </a:lnTo>
                  <a:lnTo>
                    <a:pt x="981" y="153"/>
                  </a:lnTo>
                  <a:lnTo>
                    <a:pt x="998" y="139"/>
                  </a:lnTo>
                  <a:lnTo>
                    <a:pt x="1031" y="131"/>
                  </a:lnTo>
                  <a:lnTo>
                    <a:pt x="1064" y="117"/>
                  </a:lnTo>
                  <a:lnTo>
                    <a:pt x="1097" y="95"/>
                  </a:lnTo>
                  <a:lnTo>
                    <a:pt x="1114" y="80"/>
                  </a:lnTo>
                  <a:lnTo>
                    <a:pt x="1131" y="66"/>
                  </a:lnTo>
                  <a:lnTo>
                    <a:pt x="1164" y="51"/>
                  </a:lnTo>
                  <a:lnTo>
                    <a:pt x="1197" y="29"/>
                  </a:lnTo>
                  <a:lnTo>
                    <a:pt x="1214" y="15"/>
                  </a:lnTo>
                  <a:lnTo>
                    <a:pt x="1230" y="0"/>
                  </a:lnTo>
                </a:path>
              </a:pathLst>
            </a:custGeom>
            <a:noFill/>
            <a:ln w="38100" cmpd="sng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7264" name="Freeform 80"/>
            <p:cNvSpPr>
              <a:spLocks/>
            </p:cNvSpPr>
            <p:nvPr/>
          </p:nvSpPr>
          <p:spPr bwMode="auto">
            <a:xfrm>
              <a:off x="1932" y="1666"/>
              <a:ext cx="1313" cy="1373"/>
            </a:xfrm>
            <a:custGeom>
              <a:avLst/>
              <a:gdLst>
                <a:gd name="T0" fmla="*/ 0 w 1313"/>
                <a:gd name="T1" fmla="*/ 22 h 1373"/>
                <a:gd name="T2" fmla="*/ 0 w 1313"/>
                <a:gd name="T3" fmla="*/ 51 h 1373"/>
                <a:gd name="T4" fmla="*/ 33 w 1313"/>
                <a:gd name="T5" fmla="*/ 87 h 1373"/>
                <a:gd name="T6" fmla="*/ 33 w 1313"/>
                <a:gd name="T7" fmla="*/ 117 h 1373"/>
                <a:gd name="T8" fmla="*/ 33 w 1313"/>
                <a:gd name="T9" fmla="*/ 161 h 1373"/>
                <a:gd name="T10" fmla="*/ 33 w 1313"/>
                <a:gd name="T11" fmla="*/ 197 h 1373"/>
                <a:gd name="T12" fmla="*/ 50 w 1313"/>
                <a:gd name="T13" fmla="*/ 226 h 1373"/>
                <a:gd name="T14" fmla="*/ 50 w 1313"/>
                <a:gd name="T15" fmla="*/ 270 h 1373"/>
                <a:gd name="T16" fmla="*/ 67 w 1313"/>
                <a:gd name="T17" fmla="*/ 307 h 1373"/>
                <a:gd name="T18" fmla="*/ 67 w 1313"/>
                <a:gd name="T19" fmla="*/ 336 h 1373"/>
                <a:gd name="T20" fmla="*/ 83 w 1313"/>
                <a:gd name="T21" fmla="*/ 380 h 1373"/>
                <a:gd name="T22" fmla="*/ 100 w 1313"/>
                <a:gd name="T23" fmla="*/ 409 h 1373"/>
                <a:gd name="T24" fmla="*/ 100 w 1313"/>
                <a:gd name="T25" fmla="*/ 453 h 1373"/>
                <a:gd name="T26" fmla="*/ 117 w 1313"/>
                <a:gd name="T27" fmla="*/ 489 h 1373"/>
                <a:gd name="T28" fmla="*/ 133 w 1313"/>
                <a:gd name="T29" fmla="*/ 518 h 1373"/>
                <a:gd name="T30" fmla="*/ 133 w 1313"/>
                <a:gd name="T31" fmla="*/ 562 h 1373"/>
                <a:gd name="T32" fmla="*/ 166 w 1313"/>
                <a:gd name="T33" fmla="*/ 599 h 1373"/>
                <a:gd name="T34" fmla="*/ 183 w 1313"/>
                <a:gd name="T35" fmla="*/ 635 h 1373"/>
                <a:gd name="T36" fmla="*/ 200 w 1313"/>
                <a:gd name="T37" fmla="*/ 672 h 1373"/>
                <a:gd name="T38" fmla="*/ 216 w 1313"/>
                <a:gd name="T39" fmla="*/ 701 h 1373"/>
                <a:gd name="T40" fmla="*/ 233 w 1313"/>
                <a:gd name="T41" fmla="*/ 737 h 1373"/>
                <a:gd name="T42" fmla="*/ 249 w 1313"/>
                <a:gd name="T43" fmla="*/ 781 h 1373"/>
                <a:gd name="T44" fmla="*/ 266 w 1313"/>
                <a:gd name="T45" fmla="*/ 810 h 1373"/>
                <a:gd name="T46" fmla="*/ 316 w 1313"/>
                <a:gd name="T47" fmla="*/ 847 h 1373"/>
                <a:gd name="T48" fmla="*/ 333 w 1313"/>
                <a:gd name="T49" fmla="*/ 876 h 1373"/>
                <a:gd name="T50" fmla="*/ 349 w 1313"/>
                <a:gd name="T51" fmla="*/ 913 h 1373"/>
                <a:gd name="T52" fmla="*/ 382 w 1313"/>
                <a:gd name="T53" fmla="*/ 949 h 1373"/>
                <a:gd name="T54" fmla="*/ 399 w 1313"/>
                <a:gd name="T55" fmla="*/ 971 h 1373"/>
                <a:gd name="T56" fmla="*/ 432 w 1313"/>
                <a:gd name="T57" fmla="*/ 1008 h 1373"/>
                <a:gd name="T58" fmla="*/ 466 w 1313"/>
                <a:gd name="T59" fmla="*/ 1037 h 1373"/>
                <a:gd name="T60" fmla="*/ 499 w 1313"/>
                <a:gd name="T61" fmla="*/ 1066 h 1373"/>
                <a:gd name="T62" fmla="*/ 515 w 1313"/>
                <a:gd name="T63" fmla="*/ 1088 h 1373"/>
                <a:gd name="T64" fmla="*/ 565 w 1313"/>
                <a:gd name="T65" fmla="*/ 1124 h 1373"/>
                <a:gd name="T66" fmla="*/ 598 w 1313"/>
                <a:gd name="T67" fmla="*/ 1146 h 1373"/>
                <a:gd name="T68" fmla="*/ 615 w 1313"/>
                <a:gd name="T69" fmla="*/ 1168 h 1373"/>
                <a:gd name="T70" fmla="*/ 648 w 1313"/>
                <a:gd name="T71" fmla="*/ 1198 h 1373"/>
                <a:gd name="T72" fmla="*/ 698 w 1313"/>
                <a:gd name="T73" fmla="*/ 1212 h 1373"/>
                <a:gd name="T74" fmla="*/ 731 w 1313"/>
                <a:gd name="T75" fmla="*/ 1241 h 1373"/>
                <a:gd name="T76" fmla="*/ 765 w 1313"/>
                <a:gd name="T77" fmla="*/ 1256 h 1373"/>
                <a:gd name="T78" fmla="*/ 831 w 1313"/>
                <a:gd name="T79" fmla="*/ 1271 h 1373"/>
                <a:gd name="T80" fmla="*/ 864 w 1313"/>
                <a:gd name="T81" fmla="*/ 1300 h 1373"/>
                <a:gd name="T82" fmla="*/ 898 w 1313"/>
                <a:gd name="T83" fmla="*/ 1307 h 1373"/>
                <a:gd name="T84" fmla="*/ 931 w 1313"/>
                <a:gd name="T85" fmla="*/ 1322 h 1373"/>
                <a:gd name="T86" fmla="*/ 997 w 1313"/>
                <a:gd name="T87" fmla="*/ 1336 h 1373"/>
                <a:gd name="T88" fmla="*/ 1031 w 1313"/>
                <a:gd name="T89" fmla="*/ 1344 h 1373"/>
                <a:gd name="T90" fmla="*/ 1097 w 1313"/>
                <a:gd name="T91" fmla="*/ 1358 h 1373"/>
                <a:gd name="T92" fmla="*/ 1147 w 1313"/>
                <a:gd name="T93" fmla="*/ 1365 h 1373"/>
                <a:gd name="T94" fmla="*/ 1180 w 1313"/>
                <a:gd name="T95" fmla="*/ 1373 h 1373"/>
                <a:gd name="T96" fmla="*/ 1247 w 1313"/>
                <a:gd name="T97" fmla="*/ 1373 h 1373"/>
                <a:gd name="T98" fmla="*/ 1296 w 1313"/>
                <a:gd name="T99" fmla="*/ 1373 h 1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13" h="1373">
                  <a:moveTo>
                    <a:pt x="0" y="0"/>
                  </a:moveTo>
                  <a:lnTo>
                    <a:pt x="0" y="22"/>
                  </a:lnTo>
                  <a:lnTo>
                    <a:pt x="0" y="36"/>
                  </a:lnTo>
                  <a:lnTo>
                    <a:pt x="0" y="51"/>
                  </a:lnTo>
                  <a:lnTo>
                    <a:pt x="0" y="73"/>
                  </a:lnTo>
                  <a:lnTo>
                    <a:pt x="33" y="87"/>
                  </a:lnTo>
                  <a:lnTo>
                    <a:pt x="33" y="102"/>
                  </a:lnTo>
                  <a:lnTo>
                    <a:pt x="33" y="117"/>
                  </a:lnTo>
                  <a:lnTo>
                    <a:pt x="33" y="146"/>
                  </a:lnTo>
                  <a:lnTo>
                    <a:pt x="33" y="161"/>
                  </a:lnTo>
                  <a:lnTo>
                    <a:pt x="33" y="175"/>
                  </a:lnTo>
                  <a:lnTo>
                    <a:pt x="33" y="197"/>
                  </a:lnTo>
                  <a:lnTo>
                    <a:pt x="50" y="212"/>
                  </a:lnTo>
                  <a:lnTo>
                    <a:pt x="50" y="226"/>
                  </a:lnTo>
                  <a:lnTo>
                    <a:pt x="50" y="248"/>
                  </a:lnTo>
                  <a:lnTo>
                    <a:pt x="50" y="270"/>
                  </a:lnTo>
                  <a:lnTo>
                    <a:pt x="67" y="285"/>
                  </a:lnTo>
                  <a:lnTo>
                    <a:pt x="67" y="307"/>
                  </a:lnTo>
                  <a:lnTo>
                    <a:pt x="67" y="321"/>
                  </a:lnTo>
                  <a:lnTo>
                    <a:pt x="67" y="336"/>
                  </a:lnTo>
                  <a:lnTo>
                    <a:pt x="83" y="350"/>
                  </a:lnTo>
                  <a:lnTo>
                    <a:pt x="83" y="380"/>
                  </a:lnTo>
                  <a:lnTo>
                    <a:pt x="83" y="394"/>
                  </a:lnTo>
                  <a:lnTo>
                    <a:pt x="100" y="409"/>
                  </a:lnTo>
                  <a:lnTo>
                    <a:pt x="100" y="431"/>
                  </a:lnTo>
                  <a:lnTo>
                    <a:pt x="100" y="453"/>
                  </a:lnTo>
                  <a:lnTo>
                    <a:pt x="117" y="467"/>
                  </a:lnTo>
                  <a:lnTo>
                    <a:pt x="117" y="489"/>
                  </a:lnTo>
                  <a:lnTo>
                    <a:pt x="117" y="504"/>
                  </a:lnTo>
                  <a:lnTo>
                    <a:pt x="133" y="518"/>
                  </a:lnTo>
                  <a:lnTo>
                    <a:pt x="133" y="548"/>
                  </a:lnTo>
                  <a:lnTo>
                    <a:pt x="133" y="562"/>
                  </a:lnTo>
                  <a:lnTo>
                    <a:pt x="166" y="577"/>
                  </a:lnTo>
                  <a:lnTo>
                    <a:pt x="166" y="599"/>
                  </a:lnTo>
                  <a:lnTo>
                    <a:pt x="183" y="613"/>
                  </a:lnTo>
                  <a:lnTo>
                    <a:pt x="183" y="635"/>
                  </a:lnTo>
                  <a:lnTo>
                    <a:pt x="200" y="657"/>
                  </a:lnTo>
                  <a:lnTo>
                    <a:pt x="200" y="672"/>
                  </a:lnTo>
                  <a:lnTo>
                    <a:pt x="216" y="686"/>
                  </a:lnTo>
                  <a:lnTo>
                    <a:pt x="216" y="701"/>
                  </a:lnTo>
                  <a:lnTo>
                    <a:pt x="233" y="723"/>
                  </a:lnTo>
                  <a:lnTo>
                    <a:pt x="233" y="737"/>
                  </a:lnTo>
                  <a:lnTo>
                    <a:pt x="249" y="759"/>
                  </a:lnTo>
                  <a:lnTo>
                    <a:pt x="249" y="781"/>
                  </a:lnTo>
                  <a:lnTo>
                    <a:pt x="266" y="796"/>
                  </a:lnTo>
                  <a:lnTo>
                    <a:pt x="266" y="810"/>
                  </a:lnTo>
                  <a:lnTo>
                    <a:pt x="299" y="832"/>
                  </a:lnTo>
                  <a:lnTo>
                    <a:pt x="316" y="847"/>
                  </a:lnTo>
                  <a:lnTo>
                    <a:pt x="316" y="862"/>
                  </a:lnTo>
                  <a:lnTo>
                    <a:pt x="333" y="876"/>
                  </a:lnTo>
                  <a:lnTo>
                    <a:pt x="333" y="898"/>
                  </a:lnTo>
                  <a:lnTo>
                    <a:pt x="349" y="913"/>
                  </a:lnTo>
                  <a:lnTo>
                    <a:pt x="366" y="927"/>
                  </a:lnTo>
                  <a:lnTo>
                    <a:pt x="382" y="949"/>
                  </a:lnTo>
                  <a:lnTo>
                    <a:pt x="382" y="964"/>
                  </a:lnTo>
                  <a:lnTo>
                    <a:pt x="399" y="971"/>
                  </a:lnTo>
                  <a:lnTo>
                    <a:pt x="432" y="986"/>
                  </a:lnTo>
                  <a:lnTo>
                    <a:pt x="432" y="1008"/>
                  </a:lnTo>
                  <a:lnTo>
                    <a:pt x="449" y="1022"/>
                  </a:lnTo>
                  <a:lnTo>
                    <a:pt x="466" y="1037"/>
                  </a:lnTo>
                  <a:lnTo>
                    <a:pt x="482" y="1044"/>
                  </a:lnTo>
                  <a:lnTo>
                    <a:pt x="499" y="1066"/>
                  </a:lnTo>
                  <a:lnTo>
                    <a:pt x="499" y="1081"/>
                  </a:lnTo>
                  <a:lnTo>
                    <a:pt x="515" y="1088"/>
                  </a:lnTo>
                  <a:lnTo>
                    <a:pt x="532" y="1103"/>
                  </a:lnTo>
                  <a:lnTo>
                    <a:pt x="565" y="1124"/>
                  </a:lnTo>
                  <a:lnTo>
                    <a:pt x="582" y="1132"/>
                  </a:lnTo>
                  <a:lnTo>
                    <a:pt x="598" y="1146"/>
                  </a:lnTo>
                  <a:lnTo>
                    <a:pt x="615" y="1154"/>
                  </a:lnTo>
                  <a:lnTo>
                    <a:pt x="615" y="1168"/>
                  </a:lnTo>
                  <a:lnTo>
                    <a:pt x="632" y="1183"/>
                  </a:lnTo>
                  <a:lnTo>
                    <a:pt x="648" y="1198"/>
                  </a:lnTo>
                  <a:lnTo>
                    <a:pt x="665" y="1205"/>
                  </a:lnTo>
                  <a:lnTo>
                    <a:pt x="698" y="1212"/>
                  </a:lnTo>
                  <a:lnTo>
                    <a:pt x="715" y="1227"/>
                  </a:lnTo>
                  <a:lnTo>
                    <a:pt x="731" y="1241"/>
                  </a:lnTo>
                  <a:lnTo>
                    <a:pt x="748" y="1249"/>
                  </a:lnTo>
                  <a:lnTo>
                    <a:pt x="765" y="1256"/>
                  </a:lnTo>
                  <a:lnTo>
                    <a:pt x="798" y="1263"/>
                  </a:lnTo>
                  <a:lnTo>
                    <a:pt x="831" y="1271"/>
                  </a:lnTo>
                  <a:lnTo>
                    <a:pt x="848" y="1285"/>
                  </a:lnTo>
                  <a:lnTo>
                    <a:pt x="864" y="1300"/>
                  </a:lnTo>
                  <a:lnTo>
                    <a:pt x="881" y="1300"/>
                  </a:lnTo>
                  <a:lnTo>
                    <a:pt x="898" y="1307"/>
                  </a:lnTo>
                  <a:lnTo>
                    <a:pt x="914" y="1314"/>
                  </a:lnTo>
                  <a:lnTo>
                    <a:pt x="931" y="1322"/>
                  </a:lnTo>
                  <a:lnTo>
                    <a:pt x="981" y="1329"/>
                  </a:lnTo>
                  <a:lnTo>
                    <a:pt x="997" y="1336"/>
                  </a:lnTo>
                  <a:lnTo>
                    <a:pt x="1014" y="1336"/>
                  </a:lnTo>
                  <a:lnTo>
                    <a:pt x="1031" y="1344"/>
                  </a:lnTo>
                  <a:lnTo>
                    <a:pt x="1064" y="1344"/>
                  </a:lnTo>
                  <a:lnTo>
                    <a:pt x="1097" y="1358"/>
                  </a:lnTo>
                  <a:lnTo>
                    <a:pt x="1114" y="1358"/>
                  </a:lnTo>
                  <a:lnTo>
                    <a:pt x="1147" y="1365"/>
                  </a:lnTo>
                  <a:lnTo>
                    <a:pt x="1164" y="1365"/>
                  </a:lnTo>
                  <a:lnTo>
                    <a:pt x="1180" y="1373"/>
                  </a:lnTo>
                  <a:lnTo>
                    <a:pt x="1230" y="1373"/>
                  </a:lnTo>
                  <a:lnTo>
                    <a:pt x="1247" y="1373"/>
                  </a:lnTo>
                  <a:lnTo>
                    <a:pt x="1263" y="1373"/>
                  </a:lnTo>
                  <a:lnTo>
                    <a:pt x="1296" y="1373"/>
                  </a:lnTo>
                  <a:lnTo>
                    <a:pt x="1313" y="1373"/>
                  </a:lnTo>
                </a:path>
              </a:pathLst>
            </a:custGeom>
            <a:noFill/>
            <a:ln w="38100" cmpd="sng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7265" name="Freeform 81"/>
            <p:cNvSpPr>
              <a:spLocks/>
            </p:cNvSpPr>
            <p:nvPr/>
          </p:nvSpPr>
          <p:spPr bwMode="auto">
            <a:xfrm>
              <a:off x="1882" y="2133"/>
              <a:ext cx="1280" cy="1015"/>
            </a:xfrm>
            <a:custGeom>
              <a:avLst/>
              <a:gdLst>
                <a:gd name="T0" fmla="*/ 0 w 1280"/>
                <a:gd name="T1" fmla="*/ 29 h 1015"/>
                <a:gd name="T2" fmla="*/ 0 w 1280"/>
                <a:gd name="T3" fmla="*/ 59 h 1015"/>
                <a:gd name="T4" fmla="*/ 17 w 1280"/>
                <a:gd name="T5" fmla="*/ 102 h 1015"/>
                <a:gd name="T6" fmla="*/ 17 w 1280"/>
                <a:gd name="T7" fmla="*/ 139 h 1015"/>
                <a:gd name="T8" fmla="*/ 34 w 1280"/>
                <a:gd name="T9" fmla="*/ 175 h 1015"/>
                <a:gd name="T10" fmla="*/ 34 w 1280"/>
                <a:gd name="T11" fmla="*/ 212 h 1015"/>
                <a:gd name="T12" fmla="*/ 50 w 1280"/>
                <a:gd name="T13" fmla="*/ 256 h 1015"/>
                <a:gd name="T14" fmla="*/ 83 w 1280"/>
                <a:gd name="T15" fmla="*/ 285 h 1015"/>
                <a:gd name="T16" fmla="*/ 83 w 1280"/>
                <a:gd name="T17" fmla="*/ 329 h 1015"/>
                <a:gd name="T18" fmla="*/ 100 w 1280"/>
                <a:gd name="T19" fmla="*/ 365 h 1015"/>
                <a:gd name="T20" fmla="*/ 117 w 1280"/>
                <a:gd name="T21" fmla="*/ 395 h 1015"/>
                <a:gd name="T22" fmla="*/ 133 w 1280"/>
                <a:gd name="T23" fmla="*/ 438 h 1015"/>
                <a:gd name="T24" fmla="*/ 150 w 1280"/>
                <a:gd name="T25" fmla="*/ 468 h 1015"/>
                <a:gd name="T26" fmla="*/ 167 w 1280"/>
                <a:gd name="T27" fmla="*/ 504 h 1015"/>
                <a:gd name="T28" fmla="*/ 183 w 1280"/>
                <a:gd name="T29" fmla="*/ 541 h 1015"/>
                <a:gd name="T30" fmla="*/ 233 w 1280"/>
                <a:gd name="T31" fmla="*/ 570 h 1015"/>
                <a:gd name="T32" fmla="*/ 250 w 1280"/>
                <a:gd name="T33" fmla="*/ 606 h 1015"/>
                <a:gd name="T34" fmla="*/ 266 w 1280"/>
                <a:gd name="T35" fmla="*/ 628 h 1015"/>
                <a:gd name="T36" fmla="*/ 299 w 1280"/>
                <a:gd name="T37" fmla="*/ 665 h 1015"/>
                <a:gd name="T38" fmla="*/ 316 w 1280"/>
                <a:gd name="T39" fmla="*/ 694 h 1015"/>
                <a:gd name="T40" fmla="*/ 366 w 1280"/>
                <a:gd name="T41" fmla="*/ 723 h 1015"/>
                <a:gd name="T42" fmla="*/ 399 w 1280"/>
                <a:gd name="T43" fmla="*/ 745 h 1015"/>
                <a:gd name="T44" fmla="*/ 416 w 1280"/>
                <a:gd name="T45" fmla="*/ 774 h 1015"/>
                <a:gd name="T46" fmla="*/ 449 w 1280"/>
                <a:gd name="T47" fmla="*/ 804 h 1015"/>
                <a:gd name="T48" fmla="*/ 499 w 1280"/>
                <a:gd name="T49" fmla="*/ 818 h 1015"/>
                <a:gd name="T50" fmla="*/ 532 w 1280"/>
                <a:gd name="T51" fmla="*/ 847 h 1015"/>
                <a:gd name="T52" fmla="*/ 565 w 1280"/>
                <a:gd name="T53" fmla="*/ 869 h 1015"/>
                <a:gd name="T54" fmla="*/ 632 w 1280"/>
                <a:gd name="T55" fmla="*/ 891 h 1015"/>
                <a:gd name="T56" fmla="*/ 665 w 1280"/>
                <a:gd name="T57" fmla="*/ 913 h 1015"/>
                <a:gd name="T58" fmla="*/ 698 w 1280"/>
                <a:gd name="T59" fmla="*/ 928 h 1015"/>
                <a:gd name="T60" fmla="*/ 765 w 1280"/>
                <a:gd name="T61" fmla="*/ 950 h 1015"/>
                <a:gd name="T62" fmla="*/ 815 w 1280"/>
                <a:gd name="T63" fmla="*/ 957 h 1015"/>
                <a:gd name="T64" fmla="*/ 848 w 1280"/>
                <a:gd name="T65" fmla="*/ 972 h 1015"/>
                <a:gd name="T66" fmla="*/ 914 w 1280"/>
                <a:gd name="T67" fmla="*/ 979 h 1015"/>
                <a:gd name="T68" fmla="*/ 964 w 1280"/>
                <a:gd name="T69" fmla="*/ 986 h 1015"/>
                <a:gd name="T70" fmla="*/ 1031 w 1280"/>
                <a:gd name="T71" fmla="*/ 993 h 1015"/>
                <a:gd name="T72" fmla="*/ 1081 w 1280"/>
                <a:gd name="T73" fmla="*/ 1008 h 1015"/>
                <a:gd name="T74" fmla="*/ 1147 w 1280"/>
                <a:gd name="T75" fmla="*/ 1015 h 1015"/>
                <a:gd name="T76" fmla="*/ 1214 w 1280"/>
                <a:gd name="T77" fmla="*/ 1015 h 1015"/>
                <a:gd name="T78" fmla="*/ 1280 w 1280"/>
                <a:gd name="T79" fmla="*/ 1015 h 1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0" h="1015">
                  <a:moveTo>
                    <a:pt x="0" y="0"/>
                  </a:moveTo>
                  <a:lnTo>
                    <a:pt x="0" y="29"/>
                  </a:lnTo>
                  <a:lnTo>
                    <a:pt x="0" y="44"/>
                  </a:lnTo>
                  <a:lnTo>
                    <a:pt x="0" y="59"/>
                  </a:lnTo>
                  <a:lnTo>
                    <a:pt x="17" y="81"/>
                  </a:lnTo>
                  <a:lnTo>
                    <a:pt x="17" y="102"/>
                  </a:lnTo>
                  <a:lnTo>
                    <a:pt x="17" y="117"/>
                  </a:lnTo>
                  <a:lnTo>
                    <a:pt x="17" y="139"/>
                  </a:lnTo>
                  <a:lnTo>
                    <a:pt x="17" y="161"/>
                  </a:lnTo>
                  <a:lnTo>
                    <a:pt x="34" y="175"/>
                  </a:lnTo>
                  <a:lnTo>
                    <a:pt x="34" y="197"/>
                  </a:lnTo>
                  <a:lnTo>
                    <a:pt x="34" y="212"/>
                  </a:lnTo>
                  <a:lnTo>
                    <a:pt x="50" y="234"/>
                  </a:lnTo>
                  <a:lnTo>
                    <a:pt x="50" y="256"/>
                  </a:lnTo>
                  <a:lnTo>
                    <a:pt x="50" y="270"/>
                  </a:lnTo>
                  <a:lnTo>
                    <a:pt x="83" y="285"/>
                  </a:lnTo>
                  <a:lnTo>
                    <a:pt x="83" y="314"/>
                  </a:lnTo>
                  <a:lnTo>
                    <a:pt x="83" y="329"/>
                  </a:lnTo>
                  <a:lnTo>
                    <a:pt x="100" y="343"/>
                  </a:lnTo>
                  <a:lnTo>
                    <a:pt x="100" y="365"/>
                  </a:lnTo>
                  <a:lnTo>
                    <a:pt x="117" y="380"/>
                  </a:lnTo>
                  <a:lnTo>
                    <a:pt x="117" y="395"/>
                  </a:lnTo>
                  <a:lnTo>
                    <a:pt x="133" y="424"/>
                  </a:lnTo>
                  <a:lnTo>
                    <a:pt x="133" y="438"/>
                  </a:lnTo>
                  <a:lnTo>
                    <a:pt x="150" y="453"/>
                  </a:lnTo>
                  <a:lnTo>
                    <a:pt x="150" y="468"/>
                  </a:lnTo>
                  <a:lnTo>
                    <a:pt x="167" y="490"/>
                  </a:lnTo>
                  <a:lnTo>
                    <a:pt x="167" y="504"/>
                  </a:lnTo>
                  <a:lnTo>
                    <a:pt x="183" y="519"/>
                  </a:lnTo>
                  <a:lnTo>
                    <a:pt x="183" y="541"/>
                  </a:lnTo>
                  <a:lnTo>
                    <a:pt x="216" y="555"/>
                  </a:lnTo>
                  <a:lnTo>
                    <a:pt x="233" y="570"/>
                  </a:lnTo>
                  <a:lnTo>
                    <a:pt x="233" y="584"/>
                  </a:lnTo>
                  <a:lnTo>
                    <a:pt x="250" y="606"/>
                  </a:lnTo>
                  <a:lnTo>
                    <a:pt x="266" y="621"/>
                  </a:lnTo>
                  <a:lnTo>
                    <a:pt x="266" y="628"/>
                  </a:lnTo>
                  <a:lnTo>
                    <a:pt x="283" y="643"/>
                  </a:lnTo>
                  <a:lnTo>
                    <a:pt x="299" y="665"/>
                  </a:lnTo>
                  <a:lnTo>
                    <a:pt x="299" y="679"/>
                  </a:lnTo>
                  <a:lnTo>
                    <a:pt x="316" y="694"/>
                  </a:lnTo>
                  <a:lnTo>
                    <a:pt x="349" y="701"/>
                  </a:lnTo>
                  <a:lnTo>
                    <a:pt x="366" y="723"/>
                  </a:lnTo>
                  <a:lnTo>
                    <a:pt x="383" y="738"/>
                  </a:lnTo>
                  <a:lnTo>
                    <a:pt x="399" y="745"/>
                  </a:lnTo>
                  <a:lnTo>
                    <a:pt x="399" y="760"/>
                  </a:lnTo>
                  <a:lnTo>
                    <a:pt x="416" y="774"/>
                  </a:lnTo>
                  <a:lnTo>
                    <a:pt x="432" y="789"/>
                  </a:lnTo>
                  <a:lnTo>
                    <a:pt x="449" y="804"/>
                  </a:lnTo>
                  <a:lnTo>
                    <a:pt x="482" y="811"/>
                  </a:lnTo>
                  <a:lnTo>
                    <a:pt x="499" y="818"/>
                  </a:lnTo>
                  <a:lnTo>
                    <a:pt x="516" y="840"/>
                  </a:lnTo>
                  <a:lnTo>
                    <a:pt x="532" y="847"/>
                  </a:lnTo>
                  <a:lnTo>
                    <a:pt x="549" y="855"/>
                  </a:lnTo>
                  <a:lnTo>
                    <a:pt x="565" y="869"/>
                  </a:lnTo>
                  <a:lnTo>
                    <a:pt x="615" y="877"/>
                  </a:lnTo>
                  <a:lnTo>
                    <a:pt x="632" y="891"/>
                  </a:lnTo>
                  <a:lnTo>
                    <a:pt x="648" y="898"/>
                  </a:lnTo>
                  <a:lnTo>
                    <a:pt x="665" y="913"/>
                  </a:lnTo>
                  <a:lnTo>
                    <a:pt x="682" y="920"/>
                  </a:lnTo>
                  <a:lnTo>
                    <a:pt x="698" y="928"/>
                  </a:lnTo>
                  <a:lnTo>
                    <a:pt x="748" y="935"/>
                  </a:lnTo>
                  <a:lnTo>
                    <a:pt x="765" y="950"/>
                  </a:lnTo>
                  <a:lnTo>
                    <a:pt x="781" y="950"/>
                  </a:lnTo>
                  <a:lnTo>
                    <a:pt x="815" y="957"/>
                  </a:lnTo>
                  <a:lnTo>
                    <a:pt x="831" y="964"/>
                  </a:lnTo>
                  <a:lnTo>
                    <a:pt x="848" y="972"/>
                  </a:lnTo>
                  <a:lnTo>
                    <a:pt x="898" y="979"/>
                  </a:lnTo>
                  <a:lnTo>
                    <a:pt x="914" y="979"/>
                  </a:lnTo>
                  <a:lnTo>
                    <a:pt x="948" y="986"/>
                  </a:lnTo>
                  <a:lnTo>
                    <a:pt x="964" y="986"/>
                  </a:lnTo>
                  <a:lnTo>
                    <a:pt x="1014" y="993"/>
                  </a:lnTo>
                  <a:lnTo>
                    <a:pt x="1031" y="993"/>
                  </a:lnTo>
                  <a:lnTo>
                    <a:pt x="1064" y="1008"/>
                  </a:lnTo>
                  <a:lnTo>
                    <a:pt x="1081" y="1008"/>
                  </a:lnTo>
                  <a:lnTo>
                    <a:pt x="1114" y="1015"/>
                  </a:lnTo>
                  <a:lnTo>
                    <a:pt x="1147" y="1015"/>
                  </a:lnTo>
                  <a:lnTo>
                    <a:pt x="1180" y="1015"/>
                  </a:lnTo>
                  <a:lnTo>
                    <a:pt x="1214" y="1015"/>
                  </a:lnTo>
                  <a:lnTo>
                    <a:pt x="1247" y="1015"/>
                  </a:lnTo>
                  <a:lnTo>
                    <a:pt x="1280" y="1015"/>
                  </a:lnTo>
                </a:path>
              </a:pathLst>
            </a:custGeom>
            <a:noFill/>
            <a:ln w="38100" cmpd="sng">
              <a:solidFill>
                <a:schemeClr val="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7269" name="Group 85"/>
          <p:cNvGrpSpPr>
            <a:grpSpLocks/>
          </p:cNvGrpSpPr>
          <p:nvPr/>
        </p:nvGrpSpPr>
        <p:grpSpPr bwMode="auto">
          <a:xfrm>
            <a:off x="3805238" y="4943475"/>
            <a:ext cx="447675" cy="755650"/>
            <a:chOff x="2882" y="3114"/>
            <a:chExt cx="282" cy="476"/>
          </a:xfrm>
        </p:grpSpPr>
        <p:sp>
          <p:nvSpPr>
            <p:cNvPr id="477270" name="Rectangle 86"/>
            <p:cNvSpPr>
              <a:spLocks noChangeArrowheads="1"/>
            </p:cNvSpPr>
            <p:nvPr/>
          </p:nvSpPr>
          <p:spPr bwMode="auto">
            <a:xfrm>
              <a:off x="2882" y="3360"/>
              <a:ext cx="2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sz="2400" i="1">
                  <a:solidFill>
                    <a:srgbClr val="000000"/>
                  </a:solidFill>
                </a:rPr>
                <a:t>Q</a:t>
              </a:r>
              <a:r>
                <a:rPr lang="en-US" sz="2400" i="1" baseline="-25000">
                  <a:solidFill>
                    <a:srgbClr val="000000"/>
                  </a:solidFill>
                </a:rPr>
                <a:t>0</a:t>
              </a:r>
              <a:endParaRPr lang="en-US" sz="2400" i="1"/>
            </a:p>
          </p:txBody>
        </p:sp>
        <p:grpSp>
          <p:nvGrpSpPr>
            <p:cNvPr id="477271" name="Group 87"/>
            <p:cNvGrpSpPr>
              <a:grpSpLocks/>
            </p:cNvGrpSpPr>
            <p:nvPr/>
          </p:nvGrpSpPr>
          <p:grpSpPr bwMode="auto">
            <a:xfrm>
              <a:off x="2992" y="3114"/>
              <a:ext cx="172" cy="284"/>
              <a:chOff x="2992" y="3114"/>
              <a:chExt cx="172" cy="284"/>
            </a:xfrm>
          </p:grpSpPr>
          <p:sp>
            <p:nvSpPr>
              <p:cNvPr id="477272" name="Rectangle 88"/>
              <p:cNvSpPr>
                <a:spLocks noChangeArrowheads="1"/>
              </p:cNvSpPr>
              <p:nvPr/>
            </p:nvSpPr>
            <p:spPr bwMode="auto">
              <a:xfrm>
                <a:off x="2992" y="3168"/>
                <a:ext cx="128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/>
                <a:r>
                  <a:rPr lang="en-US" sz="2400">
                    <a:solidFill>
                      <a:srgbClr val="000000"/>
                    </a:solidFill>
                  </a:rPr>
                  <a:t>A</a:t>
                </a:r>
                <a:endParaRPr lang="en-US" sz="2400"/>
              </a:p>
            </p:txBody>
          </p:sp>
          <p:sp>
            <p:nvSpPr>
              <p:cNvPr id="477273" name="Oval 89"/>
              <p:cNvSpPr>
                <a:spLocks noChangeArrowheads="1"/>
              </p:cNvSpPr>
              <p:nvPr/>
            </p:nvSpPr>
            <p:spPr bwMode="auto">
              <a:xfrm>
                <a:off x="3096" y="3114"/>
                <a:ext cx="68" cy="6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2297112" y="2463800"/>
            <a:ext cx="676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ATC</a:t>
            </a:r>
            <a:endParaRPr lang="en-US" sz="2400" dirty="0"/>
          </a:p>
        </p:txBody>
      </p:sp>
      <p:sp>
        <p:nvSpPr>
          <p:cNvPr id="91" name="TextBox 90"/>
          <p:cNvSpPr txBox="1"/>
          <p:nvPr/>
        </p:nvSpPr>
        <p:spPr>
          <a:xfrm>
            <a:off x="2018830" y="2973864"/>
            <a:ext cx="701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AVC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127029" y="5215493"/>
            <a:ext cx="611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MC</a:t>
            </a:r>
          </a:p>
        </p:txBody>
      </p:sp>
    </p:spTree>
    <p:extLst>
      <p:ext uri="{BB962C8B-B14F-4D97-AF65-F5344CB8AC3E}">
        <p14:creationId xmlns:p14="http://schemas.microsoft.com/office/powerpoint/2010/main" val="26887544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7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77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Οικονομική Μεταφορών (θεματολογία)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b="1" dirty="0">
                <a:solidFill>
                  <a:srgbClr val="000000"/>
                </a:solidFill>
              </a:rPr>
              <a:t>Μεταφορές και Οικονομία</a:t>
            </a:r>
          </a:p>
          <a:p>
            <a:pPr lvl="1"/>
            <a:r>
              <a:rPr lang="el-GR" dirty="0">
                <a:solidFill>
                  <a:srgbClr val="000000"/>
                </a:solidFill>
              </a:rPr>
              <a:t>Χαρακτηριστικά τομέα</a:t>
            </a:r>
          </a:p>
          <a:p>
            <a:pPr lvl="1"/>
            <a:r>
              <a:rPr lang="el-GR" dirty="0">
                <a:solidFill>
                  <a:srgbClr val="000000"/>
                </a:solidFill>
              </a:rPr>
              <a:t>Αποδοτικότητα</a:t>
            </a:r>
          </a:p>
          <a:p>
            <a:pPr lvl="1"/>
            <a:r>
              <a:rPr lang="el-GR" dirty="0">
                <a:solidFill>
                  <a:srgbClr val="000000"/>
                </a:solidFill>
              </a:rPr>
              <a:t>Αποτελεσματικότητα</a:t>
            </a:r>
            <a:endParaRPr lang="en-US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r>
              <a:rPr lang="en-US" b="1" dirty="0"/>
              <a:t>Z</a:t>
            </a:r>
            <a:r>
              <a:rPr lang="el-GR" b="1" dirty="0" err="1"/>
              <a:t>ήτηση</a:t>
            </a:r>
            <a:r>
              <a:rPr lang="el-GR" b="1" dirty="0"/>
              <a:t>, Προσφορά, Ελαστικότητες Μεταφορικών Υπηρεσιών</a:t>
            </a:r>
          </a:p>
          <a:p>
            <a:pPr lvl="1"/>
            <a:r>
              <a:rPr lang="el-GR" dirty="0"/>
              <a:t>Ζήτηση σε περίοδο αιχμής</a:t>
            </a:r>
          </a:p>
          <a:p>
            <a:pPr lvl="1"/>
            <a:r>
              <a:rPr lang="el-GR" dirty="0"/>
              <a:t>Προσδιοριστικοί παράγοντες ζήτησης</a:t>
            </a:r>
          </a:p>
          <a:p>
            <a:pPr lvl="1"/>
            <a:r>
              <a:rPr lang="el-GR" dirty="0"/>
              <a:t>Συνάρτηση ζήτησης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775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000000"/>
                </a:solidFill>
              </a:rPr>
              <a:t>Ελαστικότητες Μεταφορικών Υπηρεσιών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lnSpc>
                <a:spcPct val="130000"/>
              </a:lnSpc>
              <a:buFont typeface="Arial"/>
              <a:buChar char="•"/>
            </a:pPr>
            <a:r>
              <a:rPr lang="el-GR" dirty="0"/>
              <a:t>Ελαστικότητα ζήτησης [</a:t>
            </a:r>
            <a:r>
              <a:rPr lang="el-GR" dirty="0">
                <a:cs typeface="Calibri" charset="0"/>
                <a:sym typeface="Calibri" charset="0"/>
              </a:rPr>
              <a:t>ε</a:t>
            </a:r>
            <a:r>
              <a:rPr lang="en-US" baseline="-25000" dirty="0">
                <a:cs typeface="Calibri" charset="0"/>
                <a:sym typeface="Calibri" charset="0"/>
              </a:rPr>
              <a:t>d</a:t>
            </a:r>
            <a:r>
              <a:rPr lang="el-GR" dirty="0">
                <a:cs typeface="Calibri" charset="0"/>
                <a:sym typeface="Calibri" charset="0"/>
              </a:rPr>
              <a:t> = - </a:t>
            </a:r>
            <a:r>
              <a:rPr lang="en-US" dirty="0">
                <a:cs typeface="Calibri" charset="0"/>
                <a:sym typeface="Calibri" charset="0"/>
              </a:rPr>
              <a:t>(</a:t>
            </a:r>
            <a:r>
              <a:rPr lang="el-GR" dirty="0">
                <a:cs typeface="Calibri" charset="0"/>
                <a:sym typeface="Calibri" charset="0"/>
              </a:rPr>
              <a:t>Δ</a:t>
            </a:r>
            <a:r>
              <a:rPr lang="en-US" dirty="0">
                <a:cs typeface="Calibri" charset="0"/>
                <a:sym typeface="Calibri" charset="0"/>
              </a:rPr>
              <a:t>q/q)/(</a:t>
            </a:r>
            <a:r>
              <a:rPr lang="el-GR" dirty="0">
                <a:cs typeface="Calibri" charset="0"/>
                <a:sym typeface="Calibri" charset="0"/>
              </a:rPr>
              <a:t>Δ</a:t>
            </a:r>
            <a:r>
              <a:rPr lang="en-US" dirty="0">
                <a:cs typeface="Calibri" charset="0"/>
                <a:sym typeface="Calibri" charset="0"/>
              </a:rPr>
              <a:t>p/p)</a:t>
            </a:r>
            <a:r>
              <a:rPr lang="el-GR" dirty="0">
                <a:cs typeface="Calibri" charset="0"/>
                <a:sym typeface="Calibri" charset="0"/>
              </a:rPr>
              <a:t> ]</a:t>
            </a:r>
            <a:endParaRPr lang="el-GR" dirty="0"/>
          </a:p>
          <a:p>
            <a:pPr marL="342900" lvl="1" indent="-342900">
              <a:lnSpc>
                <a:spcPct val="130000"/>
              </a:lnSpc>
              <a:buFont typeface="Arial"/>
              <a:buChar char="•"/>
            </a:pPr>
            <a:r>
              <a:rPr lang="el-GR" dirty="0"/>
              <a:t>Ελαστικότητα εισοδήματος [ </a:t>
            </a:r>
            <a:r>
              <a:rPr lang="el-GR" dirty="0">
                <a:cs typeface="Calibri" charset="0"/>
                <a:sym typeface="Calibri" charset="0"/>
              </a:rPr>
              <a:t>ε</a:t>
            </a:r>
            <a:r>
              <a:rPr lang="en-US" baseline="-25000" dirty="0">
                <a:cs typeface="Calibri" charset="0"/>
                <a:sym typeface="Calibri" charset="0"/>
              </a:rPr>
              <a:t>y</a:t>
            </a:r>
            <a:r>
              <a:rPr lang="el-GR" dirty="0">
                <a:cs typeface="Calibri" charset="0"/>
                <a:sym typeface="Calibri" charset="0"/>
              </a:rPr>
              <a:t> = - </a:t>
            </a:r>
            <a:r>
              <a:rPr lang="en-US" dirty="0">
                <a:cs typeface="Calibri" charset="0"/>
                <a:sym typeface="Calibri" charset="0"/>
              </a:rPr>
              <a:t>(</a:t>
            </a:r>
            <a:r>
              <a:rPr lang="el-GR" dirty="0">
                <a:cs typeface="Calibri" charset="0"/>
                <a:sym typeface="Calibri" charset="0"/>
              </a:rPr>
              <a:t>Δ</a:t>
            </a:r>
            <a:r>
              <a:rPr lang="en-US" dirty="0">
                <a:cs typeface="Calibri" charset="0"/>
                <a:sym typeface="Calibri" charset="0"/>
              </a:rPr>
              <a:t>q/q)/(</a:t>
            </a:r>
            <a:r>
              <a:rPr lang="el-GR" dirty="0">
                <a:cs typeface="Calibri" charset="0"/>
                <a:sym typeface="Calibri" charset="0"/>
              </a:rPr>
              <a:t>Δ</a:t>
            </a:r>
            <a:r>
              <a:rPr lang="en-US" dirty="0">
                <a:cs typeface="Calibri" charset="0"/>
                <a:sym typeface="Calibri" charset="0"/>
              </a:rPr>
              <a:t>y/y)</a:t>
            </a:r>
            <a:r>
              <a:rPr lang="el-GR" dirty="0">
                <a:cs typeface="Calibri" charset="0"/>
                <a:sym typeface="Calibri" charset="0"/>
              </a:rPr>
              <a:t> ]</a:t>
            </a:r>
          </a:p>
          <a:p>
            <a:pPr marL="342900" lvl="1" indent="-342900">
              <a:lnSpc>
                <a:spcPct val="130000"/>
              </a:lnSpc>
              <a:buFont typeface="Arial"/>
              <a:buChar char="•"/>
            </a:pPr>
            <a:r>
              <a:rPr lang="el-GR" dirty="0"/>
              <a:t>Σταυροειδής ελαστικότητα [ </a:t>
            </a:r>
            <a:r>
              <a:rPr lang="en-US" dirty="0">
                <a:cs typeface="Calibri" charset="0"/>
                <a:sym typeface="Calibri" charset="0"/>
              </a:rPr>
              <a:t>n</a:t>
            </a:r>
            <a:r>
              <a:rPr lang="el-GR" dirty="0">
                <a:cs typeface="Calibri" charset="0"/>
                <a:sym typeface="Calibri" charset="0"/>
              </a:rPr>
              <a:t> = - </a:t>
            </a:r>
            <a:r>
              <a:rPr lang="en-US" dirty="0">
                <a:cs typeface="Calibri" charset="0"/>
                <a:sym typeface="Calibri" charset="0"/>
              </a:rPr>
              <a:t>(</a:t>
            </a:r>
            <a:r>
              <a:rPr lang="el-GR" dirty="0">
                <a:cs typeface="Calibri" charset="0"/>
                <a:sym typeface="Calibri" charset="0"/>
              </a:rPr>
              <a:t>Δ</a:t>
            </a:r>
            <a:r>
              <a:rPr lang="en-US" dirty="0" err="1">
                <a:cs typeface="Calibri" charset="0"/>
                <a:sym typeface="Calibri" charset="0"/>
              </a:rPr>
              <a:t>q</a:t>
            </a:r>
            <a:r>
              <a:rPr lang="en-US" baseline="-25000" dirty="0" err="1">
                <a:cs typeface="Calibri" charset="0"/>
                <a:sym typeface="Calibri" charset="0"/>
              </a:rPr>
              <a:t>x</a:t>
            </a:r>
            <a:r>
              <a:rPr lang="en-US" dirty="0" err="1">
                <a:cs typeface="Calibri" charset="0"/>
                <a:sym typeface="Calibri" charset="0"/>
              </a:rPr>
              <a:t>/q</a:t>
            </a:r>
            <a:r>
              <a:rPr lang="en-US" baseline="-25000" dirty="0" err="1">
                <a:cs typeface="Calibri" charset="0"/>
                <a:sym typeface="Calibri" charset="0"/>
              </a:rPr>
              <a:t>x</a:t>
            </a:r>
            <a:r>
              <a:rPr lang="en-US" dirty="0">
                <a:cs typeface="Calibri" charset="0"/>
                <a:sym typeface="Calibri" charset="0"/>
              </a:rPr>
              <a:t>)/(</a:t>
            </a:r>
            <a:r>
              <a:rPr lang="el-GR" dirty="0">
                <a:cs typeface="Calibri" charset="0"/>
                <a:sym typeface="Calibri" charset="0"/>
              </a:rPr>
              <a:t>Δ</a:t>
            </a:r>
            <a:r>
              <a:rPr lang="en-US" dirty="0" err="1">
                <a:cs typeface="Calibri" charset="0"/>
                <a:sym typeface="Calibri" charset="0"/>
              </a:rPr>
              <a:t>p</a:t>
            </a:r>
            <a:r>
              <a:rPr lang="en-US" baseline="-25000" dirty="0" err="1">
                <a:cs typeface="Calibri" charset="0"/>
                <a:sym typeface="Calibri" charset="0"/>
              </a:rPr>
              <a:t>y</a:t>
            </a:r>
            <a:r>
              <a:rPr lang="en-US" dirty="0" err="1">
                <a:cs typeface="Calibri" charset="0"/>
                <a:sym typeface="Calibri" charset="0"/>
              </a:rPr>
              <a:t>/p</a:t>
            </a:r>
            <a:r>
              <a:rPr lang="en-US" baseline="-25000" dirty="0" err="1">
                <a:cs typeface="Calibri" charset="0"/>
                <a:sym typeface="Calibri" charset="0"/>
              </a:rPr>
              <a:t>y</a:t>
            </a:r>
            <a:r>
              <a:rPr lang="en-US" dirty="0">
                <a:cs typeface="Calibri" charset="0"/>
                <a:sym typeface="Calibri" charset="0"/>
              </a:rPr>
              <a:t>)</a:t>
            </a:r>
            <a:r>
              <a:rPr lang="el-GR" dirty="0">
                <a:cs typeface="Calibri" charset="0"/>
                <a:sym typeface="Calibri" charset="0"/>
              </a:rPr>
              <a:t> ]</a:t>
            </a:r>
            <a:endParaRPr lang="el-GR" sz="2800" dirty="0"/>
          </a:p>
          <a:p>
            <a:pPr marL="342900" lvl="1" indent="-342900">
              <a:lnSpc>
                <a:spcPct val="130000"/>
              </a:lnSpc>
              <a:buFont typeface="Arial"/>
              <a:buChar char="•"/>
            </a:pPr>
            <a:r>
              <a:rPr lang="el-GR" sz="2800" dirty="0"/>
              <a:t>Ελαστικότητα προσφοράς </a:t>
            </a:r>
            <a:r>
              <a:rPr lang="el-GR" dirty="0"/>
              <a:t>[</a:t>
            </a:r>
            <a:r>
              <a:rPr lang="el-GR" dirty="0">
                <a:cs typeface="Calibri" charset="0"/>
                <a:sym typeface="Calibri" charset="0"/>
              </a:rPr>
              <a:t>ε</a:t>
            </a:r>
            <a:r>
              <a:rPr lang="en-US" baseline="-25000" dirty="0">
                <a:cs typeface="Calibri" charset="0"/>
                <a:sym typeface="Calibri" charset="0"/>
              </a:rPr>
              <a:t>s</a:t>
            </a:r>
            <a:r>
              <a:rPr lang="el-GR" dirty="0">
                <a:cs typeface="Calibri" charset="0"/>
                <a:sym typeface="Calibri" charset="0"/>
              </a:rPr>
              <a:t> = - </a:t>
            </a:r>
            <a:r>
              <a:rPr lang="en-US" dirty="0">
                <a:cs typeface="Calibri" charset="0"/>
                <a:sym typeface="Calibri" charset="0"/>
              </a:rPr>
              <a:t>(</a:t>
            </a:r>
            <a:r>
              <a:rPr lang="el-GR" dirty="0">
                <a:cs typeface="Calibri" charset="0"/>
                <a:sym typeface="Calibri" charset="0"/>
              </a:rPr>
              <a:t>Δ</a:t>
            </a:r>
            <a:r>
              <a:rPr lang="en-US" dirty="0">
                <a:cs typeface="Calibri" charset="0"/>
                <a:sym typeface="Calibri" charset="0"/>
              </a:rPr>
              <a:t>q</a:t>
            </a:r>
            <a:r>
              <a:rPr lang="en-US" baseline="-25000" dirty="0">
                <a:cs typeface="Calibri" charset="0"/>
                <a:sym typeface="Calibri" charset="0"/>
              </a:rPr>
              <a:t>s</a:t>
            </a:r>
            <a:r>
              <a:rPr lang="en-US" dirty="0">
                <a:cs typeface="Calibri" charset="0"/>
                <a:sym typeface="Calibri" charset="0"/>
              </a:rPr>
              <a:t>/q</a:t>
            </a:r>
            <a:r>
              <a:rPr lang="en-US" baseline="-25000" dirty="0">
                <a:cs typeface="Calibri" charset="0"/>
                <a:sym typeface="Calibri" charset="0"/>
              </a:rPr>
              <a:t>s</a:t>
            </a:r>
            <a:r>
              <a:rPr lang="en-US" dirty="0">
                <a:cs typeface="Calibri" charset="0"/>
                <a:sym typeface="Calibri" charset="0"/>
              </a:rPr>
              <a:t>)/(</a:t>
            </a:r>
            <a:r>
              <a:rPr lang="el-GR" dirty="0">
                <a:cs typeface="Calibri" charset="0"/>
                <a:sym typeface="Calibri" charset="0"/>
              </a:rPr>
              <a:t>Δ</a:t>
            </a:r>
            <a:r>
              <a:rPr lang="en-US" dirty="0">
                <a:cs typeface="Calibri" charset="0"/>
                <a:sym typeface="Calibri" charset="0"/>
              </a:rPr>
              <a:t>p/p)</a:t>
            </a:r>
            <a:r>
              <a:rPr lang="el-GR" dirty="0">
                <a:cs typeface="Calibri" charset="0"/>
                <a:sym typeface="Calibri" charset="0"/>
              </a:rPr>
              <a:t> ]</a:t>
            </a:r>
            <a:endParaRPr lang="el-GR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710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Οικονομική Μεταφορών (θεματολογία)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b="1" dirty="0">
                <a:solidFill>
                  <a:srgbClr val="000090"/>
                </a:solidFill>
              </a:rPr>
              <a:t>Κόστος Παραγωγής Μεταφορικών Υπηρεσιών</a:t>
            </a:r>
          </a:p>
          <a:p>
            <a:pPr lvl="1"/>
            <a:r>
              <a:rPr lang="el-GR" dirty="0">
                <a:solidFill>
                  <a:srgbClr val="000090"/>
                </a:solidFill>
              </a:rPr>
              <a:t>Σταθερά Κόστη</a:t>
            </a:r>
          </a:p>
          <a:p>
            <a:pPr lvl="1"/>
            <a:r>
              <a:rPr lang="el-GR" dirty="0">
                <a:solidFill>
                  <a:srgbClr val="000090"/>
                </a:solidFill>
              </a:rPr>
              <a:t>Μεταβλητά Κόστη</a:t>
            </a:r>
          </a:p>
          <a:p>
            <a:pPr lvl="1"/>
            <a:r>
              <a:rPr lang="el-GR" dirty="0">
                <a:solidFill>
                  <a:srgbClr val="000090"/>
                </a:solidFill>
              </a:rPr>
              <a:t>Συνδεδεμένα κόστη</a:t>
            </a:r>
          </a:p>
          <a:p>
            <a:pPr lvl="1"/>
            <a:r>
              <a:rPr lang="el-GR" dirty="0">
                <a:solidFill>
                  <a:srgbClr val="000090"/>
                </a:solidFill>
              </a:rPr>
              <a:t>Κόστη απόσβεσης</a:t>
            </a:r>
          </a:p>
          <a:p>
            <a:r>
              <a:rPr lang="el-GR" b="1" dirty="0"/>
              <a:t>Εξωτερικά κόστη</a:t>
            </a:r>
          </a:p>
          <a:p>
            <a:pPr lvl="1"/>
            <a:r>
              <a:rPr lang="el-GR" dirty="0"/>
              <a:t>ατυχήματα</a:t>
            </a:r>
          </a:p>
          <a:p>
            <a:pPr lvl="1"/>
            <a:r>
              <a:rPr lang="el-GR" dirty="0"/>
              <a:t>Θόρυβος </a:t>
            </a:r>
          </a:p>
          <a:p>
            <a:pPr lvl="1"/>
            <a:r>
              <a:rPr lang="el-GR" dirty="0"/>
              <a:t>περιβάλλον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00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Άμεσο κόστος παράγωγης μεταφορικών υπηρεσιών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3000" b="1" dirty="0"/>
              <a:t>Σχέσεις παραγωγής παραγωγικών συντελεστών</a:t>
            </a:r>
            <a:endParaRPr lang="en-US" sz="3000" b="1" dirty="0"/>
          </a:p>
          <a:p>
            <a:pPr lvl="1"/>
            <a:r>
              <a:rPr lang="el-GR" sz="2600" dirty="0"/>
              <a:t>Κεφάλαιο (Κ)</a:t>
            </a:r>
          </a:p>
          <a:p>
            <a:pPr lvl="1"/>
            <a:r>
              <a:rPr lang="el-GR" sz="2600" dirty="0"/>
              <a:t>Εργασία (</a:t>
            </a:r>
            <a:r>
              <a:rPr lang="en-US" sz="2600" dirty="0"/>
              <a:t>L)</a:t>
            </a:r>
            <a:endParaRPr lang="el-GR" sz="2600" dirty="0"/>
          </a:p>
          <a:p>
            <a:pPr lvl="1"/>
            <a:r>
              <a:rPr lang="el-GR" sz="2600" dirty="0"/>
              <a:t>Τεχνολογία</a:t>
            </a:r>
            <a:r>
              <a:rPr lang="en-US" sz="2600" dirty="0"/>
              <a:t> (T)</a:t>
            </a:r>
          </a:p>
          <a:p>
            <a:pPr marL="457200" lvl="1" indent="0">
              <a:buNone/>
            </a:pPr>
            <a:endParaRPr lang="el-GR" b="1" dirty="0"/>
          </a:p>
          <a:p>
            <a:r>
              <a:rPr lang="el-GR" sz="3000" b="1" dirty="0"/>
              <a:t>‘</a:t>
            </a:r>
            <a:r>
              <a:rPr lang="el-GR" sz="3000" b="1" dirty="0" err="1"/>
              <a:t>Αμεσα</a:t>
            </a:r>
            <a:r>
              <a:rPr lang="el-GR" sz="3000" b="1" dirty="0"/>
              <a:t> κόστη</a:t>
            </a:r>
          </a:p>
          <a:p>
            <a:pPr lvl="1"/>
            <a:r>
              <a:rPr lang="el-GR" sz="2600" dirty="0"/>
              <a:t>Χρηματικά</a:t>
            </a:r>
          </a:p>
          <a:p>
            <a:pPr lvl="1"/>
            <a:r>
              <a:rPr lang="el-GR" sz="2600" dirty="0"/>
              <a:t>Εισροές σε επιχείρηση για παραγωγή</a:t>
            </a:r>
            <a:r>
              <a:rPr lang="en-US" sz="2600" dirty="0"/>
              <a:t> </a:t>
            </a:r>
            <a:r>
              <a:rPr lang="el-GR" sz="2600" dirty="0"/>
              <a:t>παροχή</a:t>
            </a:r>
            <a:r>
              <a:rPr lang="en-US" sz="2600" dirty="0"/>
              <a:t> </a:t>
            </a:r>
            <a:r>
              <a:rPr lang="el-GR" sz="2600" dirty="0"/>
              <a:t>μεταφορικών υπηρεσιών</a:t>
            </a:r>
          </a:p>
          <a:p>
            <a:pPr marL="514350" indent="-457200"/>
            <a:r>
              <a:rPr lang="el-GR" sz="3000" dirty="0">
                <a:solidFill>
                  <a:srgbClr val="FF0000"/>
                </a:solidFill>
              </a:rPr>
              <a:t>Εξωτερικά κόστη (εξωτερικές επιδράσεις)</a:t>
            </a:r>
          </a:p>
          <a:p>
            <a:pPr lvl="1"/>
            <a:r>
              <a:rPr lang="el-GR" sz="2600" dirty="0">
                <a:solidFill>
                  <a:srgbClr val="FF0000"/>
                </a:solidFill>
              </a:rPr>
              <a:t>Δεν επηρεάζουν άμεσα τις αποφάσεις παραγωγού /παρόχου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34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Άμεσο κόστος παράγωγης μεταφορικών υπηρεσιών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b="1" dirty="0">
                <a:solidFill>
                  <a:srgbClr val="000090"/>
                </a:solidFill>
              </a:rPr>
              <a:t>Μη-αποθηκευτικός χαρακτήρας του προϊόντος</a:t>
            </a:r>
          </a:p>
          <a:p>
            <a:r>
              <a:rPr lang="el-GR" b="1" dirty="0">
                <a:solidFill>
                  <a:srgbClr val="000090"/>
                </a:solidFill>
              </a:rPr>
              <a:t>Διάφορες μέσων</a:t>
            </a:r>
          </a:p>
          <a:p>
            <a:pPr lvl="1"/>
            <a:r>
              <a:rPr lang="el-GR" sz="2600" dirty="0"/>
              <a:t>ανάγκες / </a:t>
            </a:r>
          </a:p>
          <a:p>
            <a:pPr lvl="1"/>
            <a:r>
              <a:rPr lang="el-GR" sz="2600" dirty="0"/>
              <a:t>μεθόδους παροχής</a:t>
            </a:r>
          </a:p>
          <a:p>
            <a:pPr lvl="1"/>
            <a:r>
              <a:rPr lang="el-GR" sz="2600" dirty="0"/>
              <a:t>χρηματοδότησης κάθε μέσου</a:t>
            </a:r>
          </a:p>
          <a:p>
            <a:r>
              <a:rPr lang="el-GR" b="1" dirty="0">
                <a:solidFill>
                  <a:srgbClr val="000090"/>
                </a:solidFill>
              </a:rPr>
              <a:t>Κόστη</a:t>
            </a:r>
          </a:p>
          <a:p>
            <a:pPr lvl="1"/>
            <a:r>
              <a:rPr lang="el-GR" sz="2600" b="1" dirty="0"/>
              <a:t>Σταθερά</a:t>
            </a:r>
            <a:r>
              <a:rPr lang="en-US" sz="2600" dirty="0"/>
              <a:t>: </a:t>
            </a:r>
            <a:r>
              <a:rPr lang="el-GR" sz="2600" dirty="0"/>
              <a:t>δεν αλλάζει μεταβαλλόμενης της τιμής</a:t>
            </a:r>
            <a:endParaRPr lang="en-US" sz="2600" dirty="0"/>
          </a:p>
          <a:p>
            <a:pPr lvl="1"/>
            <a:r>
              <a:rPr lang="el-GR" sz="2600" b="1" dirty="0"/>
              <a:t>Μεταβλητά</a:t>
            </a:r>
            <a:r>
              <a:rPr lang="el-GR" sz="2600" dirty="0"/>
              <a:t>: αλλάζει με πάγωμα παραγωγής (ακινητοποίηση οχημάτων)</a:t>
            </a:r>
          </a:p>
        </p:txBody>
      </p:sp>
    </p:spTree>
    <p:extLst>
      <p:ext uri="{BB962C8B-B14F-4D97-AF65-F5344CB8AC3E}">
        <p14:creationId xmlns:p14="http://schemas.microsoft.com/office/powerpoint/2010/main" val="1703988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974"/>
            <a:ext cx="8229600" cy="826789"/>
          </a:xfrm>
        </p:spPr>
        <p:txBody>
          <a:bodyPr>
            <a:noAutofit/>
          </a:bodyPr>
          <a:lstStyle/>
          <a:p>
            <a:r>
              <a:rPr lang="el-GR" sz="2800" b="1" dirty="0"/>
              <a:t>Άμεσο κόστος παράγωγης μεταφορικών υπηρεσιών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009" y="1101427"/>
            <a:ext cx="8375791" cy="5390511"/>
          </a:xfrm>
        </p:spPr>
        <p:txBody>
          <a:bodyPr>
            <a:noAutofit/>
          </a:bodyPr>
          <a:lstStyle/>
          <a:p>
            <a:r>
              <a:rPr lang="el-GR" sz="2400" b="1" dirty="0">
                <a:solidFill>
                  <a:srgbClr val="000090"/>
                </a:solidFill>
              </a:rPr>
              <a:t>Περίοδος: Βραχυπρόθεσμη </a:t>
            </a:r>
            <a:r>
              <a:rPr lang="en-US" sz="2400" b="1" dirty="0" err="1">
                <a:solidFill>
                  <a:srgbClr val="000090"/>
                </a:solidFill>
              </a:rPr>
              <a:t>vs.</a:t>
            </a:r>
            <a:r>
              <a:rPr lang="en-US" sz="2400" b="1" dirty="0">
                <a:solidFill>
                  <a:srgbClr val="000090"/>
                </a:solidFill>
              </a:rPr>
              <a:t> </a:t>
            </a:r>
            <a:r>
              <a:rPr lang="el-GR" sz="2400" b="1" dirty="0">
                <a:solidFill>
                  <a:srgbClr val="000090"/>
                </a:solidFill>
              </a:rPr>
              <a:t>Μακροπρόθεσμη</a:t>
            </a:r>
            <a:endParaRPr lang="el-GR" sz="2000" dirty="0"/>
          </a:p>
          <a:p>
            <a:pPr>
              <a:lnSpc>
                <a:spcPct val="120000"/>
              </a:lnSpc>
            </a:pPr>
            <a:r>
              <a:rPr lang="el-GR" sz="2400" b="1" dirty="0"/>
              <a:t>Βραχυπρόθεσμη περίοδος</a:t>
            </a:r>
          </a:p>
          <a:p>
            <a:pPr lvl="1">
              <a:lnSpc>
                <a:spcPct val="120000"/>
              </a:lnSpc>
            </a:pPr>
            <a:r>
              <a:rPr lang="el-GR" sz="2000" dirty="0"/>
              <a:t>Χρόνος ενός ταξιδιού / σύνολο ημερήσιων διαδρομών / συγκεκριμένη χρονική περίοδος</a:t>
            </a:r>
          </a:p>
          <a:p>
            <a:pPr lvl="1">
              <a:lnSpc>
                <a:spcPct val="120000"/>
              </a:lnSpc>
            </a:pPr>
            <a:r>
              <a:rPr lang="el-GR" sz="2000" dirty="0"/>
              <a:t>Σταθερά ή μεταβλητά κόστη</a:t>
            </a:r>
          </a:p>
          <a:p>
            <a:pPr lvl="1">
              <a:lnSpc>
                <a:spcPct val="120000"/>
              </a:lnSpc>
            </a:pPr>
            <a:r>
              <a:rPr lang="el-GR" sz="2000" dirty="0"/>
              <a:t>Διαφορές ανά μέσο / αλλά και εντός επιχείρησης</a:t>
            </a:r>
          </a:p>
          <a:p>
            <a:pPr>
              <a:lnSpc>
                <a:spcPct val="120000"/>
              </a:lnSpc>
            </a:pPr>
            <a:r>
              <a:rPr lang="el-GR" sz="2400" b="1" dirty="0"/>
              <a:t>Μακροπρόθεσμη περίοδος</a:t>
            </a:r>
          </a:p>
          <a:p>
            <a:pPr lvl="1">
              <a:lnSpc>
                <a:spcPct val="120000"/>
              </a:lnSpc>
            </a:pPr>
            <a:r>
              <a:rPr lang="el-GR" sz="2000" dirty="0"/>
              <a:t>Οικονομική ζωή μέσου</a:t>
            </a:r>
          </a:p>
          <a:p>
            <a:pPr lvl="1">
              <a:lnSpc>
                <a:spcPct val="120000"/>
              </a:lnSpc>
            </a:pPr>
            <a:r>
              <a:rPr lang="el-GR" sz="2000" dirty="0"/>
              <a:t>Μεταβλητά κόστη</a:t>
            </a:r>
          </a:p>
          <a:p>
            <a:pPr lvl="1">
              <a:lnSpc>
                <a:spcPct val="120000"/>
              </a:lnSpc>
            </a:pPr>
            <a:r>
              <a:rPr lang="el-GR" sz="2000" dirty="0"/>
              <a:t>Εξαρτάται από το μέσο </a:t>
            </a:r>
          </a:p>
          <a:p>
            <a:pPr lvl="1">
              <a:lnSpc>
                <a:spcPct val="120000"/>
              </a:lnSpc>
            </a:pPr>
            <a:r>
              <a:rPr lang="el-GR" sz="2000" dirty="0"/>
              <a:t>Παράδειγμα: </a:t>
            </a:r>
            <a:r>
              <a:rPr lang="el-GR" sz="2000" dirty="0">
                <a:solidFill>
                  <a:srgbClr val="FF0000"/>
                </a:solidFill>
              </a:rPr>
              <a:t>λιμένες (μακράς διάρκειας, συγκεκριμένη αδιαίρετη, δαπανηρή) </a:t>
            </a:r>
            <a:r>
              <a:rPr lang="en-US" sz="2000" dirty="0" err="1"/>
              <a:t>vs.</a:t>
            </a:r>
            <a:r>
              <a:rPr lang="el-GR" sz="2000" dirty="0"/>
              <a:t> </a:t>
            </a:r>
            <a:r>
              <a:rPr lang="el-GR" sz="2000" dirty="0">
                <a:solidFill>
                  <a:srgbClr val="000090"/>
                </a:solidFill>
              </a:rPr>
              <a:t>οδικές μεταφορές (κεφαλαιουχικό κόστος μικρότερο, φυσική διάρκεια λιγότερη, εναλλακτικά μέσα μεταφοράς)</a:t>
            </a:r>
          </a:p>
        </p:txBody>
      </p:sp>
    </p:spTree>
    <p:extLst>
      <p:ext uri="{BB962C8B-B14F-4D97-AF65-F5344CB8AC3E}">
        <p14:creationId xmlns:p14="http://schemas.microsoft.com/office/powerpoint/2010/main" val="185338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/>
              <a:t>Άμεσο κόστος παράγωγης μεταφορικών υπηρεσιών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009" y="1417638"/>
            <a:ext cx="8375791" cy="5074300"/>
          </a:xfrm>
        </p:spPr>
        <p:txBody>
          <a:bodyPr>
            <a:noAutofit/>
          </a:bodyPr>
          <a:lstStyle/>
          <a:p>
            <a:r>
              <a:rPr lang="el-GR" sz="2400" b="1" dirty="0">
                <a:solidFill>
                  <a:srgbClr val="000090"/>
                </a:solidFill>
              </a:rPr>
              <a:t>Δεν προσδιορίζεται εύκολα το ‘βραχυπρόθεσμο’ (άρα το σταθερό) κόστος</a:t>
            </a:r>
          </a:p>
          <a:p>
            <a:pPr lvl="1"/>
            <a:r>
              <a:rPr lang="el-GR" sz="2000" b="1" dirty="0">
                <a:solidFill>
                  <a:srgbClr val="000090"/>
                </a:solidFill>
              </a:rPr>
              <a:t>Παράδειγμα: Σιδηρόδρομος:  Ποια κόστη είναι σταθερά;</a:t>
            </a:r>
          </a:p>
          <a:p>
            <a:pPr lvl="1"/>
            <a:r>
              <a:rPr lang="el-GR" sz="2000" dirty="0"/>
              <a:t>15 έτη για μηχανές / 25 για τροχαίο υλικό / 45 έτη για σηματοδότηση.</a:t>
            </a:r>
          </a:p>
          <a:p>
            <a:pPr lvl="1"/>
            <a:r>
              <a:rPr lang="el-GR" sz="2000" dirty="0"/>
              <a:t>Έτη 1-15: Βραχυπρόθεσμη περίοδος σταθερά κόστη. Οικονομίες: εργασία, καύσιμα, συντήρηση</a:t>
            </a:r>
          </a:p>
          <a:p>
            <a:pPr lvl="1"/>
            <a:r>
              <a:rPr lang="el-GR" sz="2000" dirty="0"/>
              <a:t>15 έτη: μακροπρόθεσμο για μηχανές, αλλά: βραχυπρόθεσμο για τροχαίο υλικό. </a:t>
            </a:r>
          </a:p>
          <a:p>
            <a:pPr lvl="1"/>
            <a:r>
              <a:rPr lang="el-GR" sz="2000" dirty="0"/>
              <a:t>30 ? /   40 ?  / </a:t>
            </a:r>
          </a:p>
          <a:p>
            <a:pPr lvl="1"/>
            <a:r>
              <a:rPr lang="el-GR" sz="2000" dirty="0"/>
              <a:t>45: μακροπρόθεσμο</a:t>
            </a:r>
          </a:p>
          <a:p>
            <a:r>
              <a:rPr lang="el-GR" sz="2400" b="1" dirty="0">
                <a:solidFill>
                  <a:srgbClr val="000090"/>
                </a:solidFill>
              </a:rPr>
              <a:t>Μακροπρόθεσμα ορισμένα κόστη παραμένουν σταθερά: </a:t>
            </a:r>
          </a:p>
          <a:p>
            <a:pPr lvl="1"/>
            <a:r>
              <a:rPr lang="el-GR" sz="2000" b="1" dirty="0">
                <a:solidFill>
                  <a:srgbClr val="000090"/>
                </a:solidFill>
              </a:rPr>
              <a:t>Παράδειγμα</a:t>
            </a:r>
            <a:r>
              <a:rPr lang="el-GR" sz="2000" dirty="0"/>
              <a:t>: Παροπλισμένο πλοίο (μη-ναυλωμένο) ως την στιγμή που θα ανέβουν οι ναύλοι</a:t>
            </a:r>
          </a:p>
          <a:p>
            <a:pPr lvl="1">
              <a:lnSpc>
                <a:spcPct val="120000"/>
              </a:lnSpc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14840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587"/>
          </a:xfrm>
        </p:spPr>
        <p:txBody>
          <a:bodyPr>
            <a:noAutofit/>
          </a:bodyPr>
          <a:lstStyle/>
          <a:p>
            <a:r>
              <a:rPr lang="el-GR" sz="2800" b="1" dirty="0"/>
              <a:t>Άμεσο κόστος παράγωγης μεταφορικών υπηρεσιών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009" y="855225"/>
            <a:ext cx="8375791" cy="1833659"/>
          </a:xfrm>
        </p:spPr>
        <p:txBody>
          <a:bodyPr>
            <a:noAutofit/>
          </a:bodyPr>
          <a:lstStyle/>
          <a:p>
            <a:r>
              <a:rPr lang="el-GR" sz="2400" b="1" dirty="0">
                <a:solidFill>
                  <a:srgbClr val="FF0000"/>
                </a:solidFill>
              </a:rPr>
              <a:t>Σταθερό κόστος</a:t>
            </a:r>
            <a:r>
              <a:rPr lang="el-GR" sz="2400" b="1" dirty="0">
                <a:solidFill>
                  <a:srgbClr val="000090"/>
                </a:solidFill>
              </a:rPr>
              <a:t>: Υποδομή</a:t>
            </a:r>
          </a:p>
          <a:p>
            <a:r>
              <a:rPr lang="el-GR" sz="2400" b="1" dirty="0">
                <a:solidFill>
                  <a:srgbClr val="FF0000"/>
                </a:solidFill>
              </a:rPr>
              <a:t>Μεταβλητό κόστος</a:t>
            </a:r>
            <a:r>
              <a:rPr lang="el-GR" sz="2400" b="1" dirty="0">
                <a:solidFill>
                  <a:srgbClr val="000090"/>
                </a:solidFill>
              </a:rPr>
              <a:t>: Εργασία &amp; Καύσιμα (διαφορετικό βαθμό μεταβλητότητας)</a:t>
            </a:r>
          </a:p>
          <a:p>
            <a:r>
              <a:rPr lang="el-GR" sz="2400" b="1" dirty="0">
                <a:solidFill>
                  <a:srgbClr val="FF0000"/>
                </a:solidFill>
              </a:rPr>
              <a:t>Οριακό κόστος</a:t>
            </a:r>
            <a:r>
              <a:rPr lang="el-GR" sz="2400" b="1" dirty="0">
                <a:solidFill>
                  <a:srgbClr val="000090"/>
                </a:solidFill>
              </a:rPr>
              <a:t>: Κόστος κίνησης</a:t>
            </a:r>
          </a:p>
          <a:p>
            <a:pPr>
              <a:lnSpc>
                <a:spcPct val="50000"/>
              </a:lnSpc>
            </a:pPr>
            <a:endParaRPr lang="el-GR" sz="2400" b="1" dirty="0">
              <a:solidFill>
                <a:srgbClr val="000090"/>
              </a:solidFill>
            </a:endParaRPr>
          </a:p>
          <a:p>
            <a:r>
              <a:rPr lang="el-GR" sz="2400" b="1" dirty="0">
                <a:solidFill>
                  <a:srgbClr val="000090"/>
                </a:solidFill>
              </a:rPr>
              <a:t>Κόστος αερομεταφορών (προγραμματισμένες πτήσεις, </a:t>
            </a:r>
            <a:r>
              <a:rPr lang="en-US" sz="2400" b="1" dirty="0">
                <a:solidFill>
                  <a:srgbClr val="000090"/>
                </a:solidFill>
              </a:rPr>
              <a:t>H</a:t>
            </a:r>
            <a:r>
              <a:rPr lang="el-GR" sz="2400" b="1" dirty="0">
                <a:solidFill>
                  <a:srgbClr val="000090"/>
                </a:solidFill>
              </a:rPr>
              <a:t>ΠΑ)</a:t>
            </a:r>
          </a:p>
          <a:p>
            <a:pPr lvl="1">
              <a:lnSpc>
                <a:spcPct val="120000"/>
              </a:lnSpc>
            </a:pPr>
            <a:endParaRPr lang="el-GR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498837"/>
              </p:ext>
            </p:extLst>
          </p:nvPr>
        </p:nvGraphicFramePr>
        <p:xfrm>
          <a:off x="1036698" y="3279180"/>
          <a:ext cx="6583302" cy="333756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002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1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Στοιχεία Κόστους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 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Έξοδα</a:t>
                      </a:r>
                      <a:r>
                        <a:rPr lang="el-GR" baseline="0" dirty="0"/>
                        <a:t> πτήσεων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 37%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Συντήρηση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11%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Εξυπηρέτηση αεροσκάφους / κυκλοφορίας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17%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Εξυπηρέτηση επιβατών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10%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Πωλήσεις και διαφήμιση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13%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Διοίκηση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4%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Αποσβέσεις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6%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Λοιπά έξοδα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2%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61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900</Words>
  <Application>Microsoft Macintosh PowerPoint</Application>
  <PresentationFormat>On-screen Show (4:3)</PresentationFormat>
  <Paragraphs>208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ＭＳ Ｐゴシック</vt:lpstr>
      <vt:lpstr>Arial</vt:lpstr>
      <vt:lpstr>Calibri</vt:lpstr>
      <vt:lpstr>Times</vt:lpstr>
      <vt:lpstr>Times New Roman</vt:lpstr>
      <vt:lpstr>Office Theme</vt:lpstr>
      <vt:lpstr>ΟΙΚΟΝΟΜΙΚΗ των ΜΕΤΑΦΟΡΩΝ Διάλεξη No 5</vt:lpstr>
      <vt:lpstr>Οικονομική Μεταφορών (θεματολογία)</vt:lpstr>
      <vt:lpstr>Ελαστικότητες Μεταφορικών Υπηρεσιών</vt:lpstr>
      <vt:lpstr>Οικονομική Μεταφορών (θεματολογία)</vt:lpstr>
      <vt:lpstr>Άμεσο κόστος παράγωγης μεταφορικών υπηρεσιών</vt:lpstr>
      <vt:lpstr>Άμεσο κόστος παράγωγης μεταφορικών υπηρεσιών</vt:lpstr>
      <vt:lpstr>Άμεσο κόστος παράγωγης μεταφορικών υπηρεσιών</vt:lpstr>
      <vt:lpstr>Άμεσο κόστος παράγωγης μεταφορικών υπηρεσιών</vt:lpstr>
      <vt:lpstr>Άμεσο κόστος παράγωγης μεταφορικών υπηρεσιών</vt:lpstr>
      <vt:lpstr>Κατανάλωση καυσίμων οχημάτων σε συνδυασμό με ταχύτητα</vt:lpstr>
      <vt:lpstr>Εισροή Συντελεστών Παραγωγής &amp; Νόμος της φθίνουσας οριακής παραγωγικότητας</vt:lpstr>
      <vt:lpstr>Συνολικό κόστους παραγωγής μεταφορικών υπηρεσιών</vt:lpstr>
      <vt:lpstr>Συνολικό κόστους παραγωγής μεταφορικών υπηρεσιών</vt:lpstr>
      <vt:lpstr>Oριακό και Μέσο κόστος Marginal Cost and Average Cost</vt:lpstr>
      <vt:lpstr>Oριακό και Μέσο κόστος Marginal Cost and Average Cost</vt:lpstr>
      <vt:lpstr>Σχέση Oριακού και Μέσου Συνολικού κόστους Marginal Cost (MC) &amp; Average Total Cost (ATC)</vt:lpstr>
      <vt:lpstr>   </vt:lpstr>
      <vt:lpstr>Σχέση Oριακού και Μέσου κόστους Marginal Cost (MC) &amp; Average Cost (AC)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ΟΙΚΟΝΟΜΙΚΗ των ΜΕΤΑΦΟΡΩΝ Εισαγωγική Διάλεξη</dc:title>
  <dc:creator>Thanos  Pallis</dc:creator>
  <cp:lastModifiedBy>Microsoft Office User</cp:lastModifiedBy>
  <cp:revision>61</cp:revision>
  <dcterms:created xsi:type="dcterms:W3CDTF">2012-11-21T22:53:34Z</dcterms:created>
  <dcterms:modified xsi:type="dcterms:W3CDTF">2018-10-02T13:20:12Z</dcterms:modified>
</cp:coreProperties>
</file>