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7" r:id="rId2"/>
    <p:sldId id="279" r:id="rId3"/>
    <p:sldId id="341" r:id="rId4"/>
    <p:sldId id="311" r:id="rId5"/>
    <p:sldId id="313" r:id="rId6"/>
    <p:sldId id="314" r:id="rId7"/>
    <p:sldId id="315" r:id="rId8"/>
    <p:sldId id="316" r:id="rId9"/>
    <p:sldId id="318" r:id="rId10"/>
    <p:sldId id="320" r:id="rId11"/>
    <p:sldId id="325" r:id="rId12"/>
    <p:sldId id="328" r:id="rId13"/>
    <p:sldId id="326" r:id="rId14"/>
    <p:sldId id="332" r:id="rId15"/>
    <p:sldId id="331" r:id="rId16"/>
    <p:sldId id="327" r:id="rId17"/>
    <p:sldId id="333" r:id="rId18"/>
    <p:sldId id="322" r:id="rId19"/>
    <p:sldId id="334" r:id="rId20"/>
    <p:sldId id="329" r:id="rId21"/>
    <p:sldId id="324" r:id="rId22"/>
    <p:sldId id="335" r:id="rId23"/>
    <p:sldId id="323" r:id="rId24"/>
    <p:sldId id="330" r:id="rId25"/>
    <p:sldId id="336" r:id="rId26"/>
    <p:sldId id="319" r:id="rId27"/>
    <p:sldId id="337" r:id="rId28"/>
    <p:sldId id="338" r:id="rId29"/>
    <p:sldId id="339" r:id="rId30"/>
    <p:sldId id="34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1" autoAdjust="0"/>
    <p:restoredTop sz="90799" autoAdjust="0"/>
  </p:normalViewPr>
  <p:slideViewPr>
    <p:cSldViewPr snapToGrid="0" snapToObjects="1">
      <p:cViewPr varScale="1">
        <p:scale>
          <a:sx n="85" d="100"/>
          <a:sy n="85" d="100"/>
        </p:scale>
        <p:origin x="150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60"/>
    </p:cViewPr>
  </p:sorterViewPr>
  <p:notesViewPr>
    <p:cSldViewPr snapToGrid="0" snapToObjects="1">
      <p:cViewPr varScale="1">
        <p:scale>
          <a:sx n="83" d="100"/>
          <a:sy n="83" d="100"/>
        </p:scale>
        <p:origin x="-283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3A32A-0C0E-A343-8C1F-67675834DBCD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18AAE-8C72-FD47-815E-FB1E95519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16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FAEF-C11A-C24C-8857-5D3901890458}" type="slidenum">
              <a:rPr lang="en-US"/>
              <a:pPr/>
              <a:t>29</a:t>
            </a:fld>
            <a:endParaRPr lang="en-US"/>
          </a:p>
        </p:txBody>
      </p:sp>
      <p:sp>
        <p:nvSpPr>
          <p:cNvPr id="1832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18AAE-8C72-FD47-815E-FB1E955192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4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0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53101" y="745"/>
            <a:ext cx="2056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>
                <a:solidFill>
                  <a:srgbClr val="000090"/>
                </a:solidFill>
                <a:latin typeface="+mj-lt"/>
                <a:cs typeface="Calibri"/>
              </a:rPr>
              <a:t>Οικονομική των Μεταφορών</a:t>
            </a:r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2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5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4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9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7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7497-8034-274A-9B3A-D249C8F55815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9A89-C7D6-C44D-9AB5-7DFDCB2A6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agoudis@aegean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ΟΙΚΟΝΟΜΙΚΗ </a:t>
            </a:r>
            <a:r>
              <a:rPr lang="el-GR" sz="4000" b="1" dirty="0">
                <a:solidFill>
                  <a:srgbClr val="000090"/>
                </a:solidFill>
              </a:rPr>
              <a:t>των </a:t>
            </a:r>
            <a:r>
              <a:rPr lang="el-GR" b="1" dirty="0">
                <a:solidFill>
                  <a:srgbClr val="000090"/>
                </a:solidFill>
              </a:rPr>
              <a:t>ΜΕΤΑΦΟΡΩΝ</a:t>
            </a:r>
            <a:br>
              <a:rPr lang="el-GR" b="1" dirty="0">
                <a:solidFill>
                  <a:srgbClr val="000090"/>
                </a:solidFill>
              </a:rPr>
            </a:br>
            <a:r>
              <a:rPr lang="el-GR" b="1" dirty="0">
                <a:solidFill>
                  <a:srgbClr val="000090"/>
                </a:solidFill>
              </a:rPr>
              <a:t>Διάλεξη</a:t>
            </a:r>
            <a:r>
              <a:rPr lang="en-US" b="1" dirty="0">
                <a:solidFill>
                  <a:srgbClr val="000090"/>
                </a:solidFill>
              </a:rPr>
              <a:t> No </a:t>
            </a:r>
            <a:r>
              <a:rPr lang="el-GR" b="1" dirty="0">
                <a:solidFill>
                  <a:srgbClr val="000090"/>
                </a:solidFill>
              </a:rPr>
              <a:t>4</a:t>
            </a:r>
            <a:endParaRPr lang="en-US" b="1" dirty="0">
              <a:solidFill>
                <a:srgbClr val="000090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4987426"/>
            <a:ext cx="1981200" cy="187057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D09ADC0A-2A56-2F41-ADF0-C7B4065BF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l-GR" b="1" dirty="0">
                <a:solidFill>
                  <a:srgbClr val="000090"/>
                </a:solidFill>
              </a:rPr>
              <a:t>Διδάσκων: </a:t>
            </a:r>
          </a:p>
          <a:p>
            <a:r>
              <a:rPr lang="el-GR" b="1" dirty="0">
                <a:solidFill>
                  <a:srgbClr val="000090"/>
                </a:solidFill>
              </a:rPr>
              <a:t>ΙΩΑΝΝΗΣ ΛΑΓΟΥΔΗΣ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  <a:hlinkClick r:id="rId3"/>
              </a:rPr>
              <a:t>ilagoudis@aegean.gr</a:t>
            </a:r>
            <a:r>
              <a:rPr lang="en-US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16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Παράγοντες που επηρεάζουν την ελκυστικότητα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Μεταβολής της τιμής</a:t>
            </a:r>
          </a:p>
        </p:txBody>
      </p:sp>
    </p:spTree>
    <p:extLst>
      <p:ext uri="{BB962C8B-B14F-4D97-AF65-F5344CB8AC3E}">
        <p14:creationId xmlns:p14="http://schemas.microsoft.com/office/powerpoint/2010/main" val="50957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900" b="1" dirty="0"/>
              <a:t>Παράγοντες που επηρεάζουν την ελαστικότητα</a:t>
            </a:r>
            <a:br>
              <a:rPr lang="el-GR" sz="3600" b="1" dirty="0"/>
            </a:br>
            <a:r>
              <a:rPr lang="el-GR" sz="2800" b="1" dirty="0">
                <a:solidFill>
                  <a:srgbClr val="FF0000"/>
                </a:solidFill>
              </a:rPr>
              <a:t>1. Μεταβολή της τιμής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600"/>
          </a:xfrm>
        </p:spPr>
        <p:txBody>
          <a:bodyPr>
            <a:noAutofit/>
          </a:bodyPr>
          <a:lstStyle/>
          <a:p>
            <a:pPr algn="just"/>
            <a:r>
              <a:rPr lang="el-GR" sz="2400" b="1" dirty="0">
                <a:solidFill>
                  <a:srgbClr val="000090"/>
                </a:solidFill>
              </a:rPr>
              <a:t>Διαφορετικοί τύποι</a:t>
            </a:r>
            <a:r>
              <a:rPr lang="en-US" sz="2400" b="1" dirty="0">
                <a:solidFill>
                  <a:srgbClr val="000090"/>
                </a:solidFill>
              </a:rPr>
              <a:t> </a:t>
            </a:r>
            <a:r>
              <a:rPr lang="el-GR" sz="2400" b="1" dirty="0">
                <a:solidFill>
                  <a:srgbClr val="000090"/>
                </a:solidFill>
              </a:rPr>
              <a:t>τιμολόγησης έχουν διαφορετικές επιπτώσεις στη συμπεριφορά των ταξιδιωτών</a:t>
            </a:r>
          </a:p>
          <a:p>
            <a:pPr lvl="1"/>
            <a:r>
              <a:rPr lang="el-GR" sz="2000" b="1" dirty="0"/>
              <a:t>Τιμή αγοράς οχημάτων </a:t>
            </a:r>
            <a:r>
              <a:rPr lang="el-GR" sz="2000" dirty="0"/>
              <a:t>και </a:t>
            </a:r>
            <a:r>
              <a:rPr lang="el-GR" sz="2000" b="1" dirty="0"/>
              <a:t>τέλη κυκλοφορίας </a:t>
            </a:r>
            <a:r>
              <a:rPr lang="el-GR" sz="2000" dirty="0"/>
              <a:t>επηρεάζουν τον αριθμό &amp; το είδος των οχημάτων που αγοράζονται</a:t>
            </a:r>
          </a:p>
          <a:p>
            <a:pPr lvl="1"/>
            <a:r>
              <a:rPr lang="el-GR" sz="2000" dirty="0"/>
              <a:t>Οι </a:t>
            </a:r>
            <a:r>
              <a:rPr lang="el-GR" sz="2000" b="1" dirty="0"/>
              <a:t>τιμές των καυσίμων </a:t>
            </a:r>
            <a:r>
              <a:rPr lang="el-GR" sz="2000" dirty="0"/>
              <a:t>&amp; οι </a:t>
            </a:r>
            <a:r>
              <a:rPr lang="el-GR" sz="2000" b="1" dirty="0"/>
              <a:t>εκπομπές</a:t>
            </a:r>
            <a:r>
              <a:rPr lang="el-GR" sz="2000" dirty="0"/>
              <a:t> επηρεάζουν τον τύπο του οχήματος που χρησιμοποιείται</a:t>
            </a:r>
          </a:p>
          <a:p>
            <a:pPr lvl="1"/>
            <a:r>
              <a:rPr lang="el-GR" sz="2000" dirty="0"/>
              <a:t>Τα </a:t>
            </a:r>
            <a:r>
              <a:rPr lang="el-GR" sz="2000" b="1" dirty="0"/>
              <a:t>διόδια</a:t>
            </a:r>
            <a:r>
              <a:rPr lang="el-GR" sz="2000" dirty="0"/>
              <a:t> μπορεί να αλλάξουν διαδρομές ταξιδίων &amp; προορισμούς, </a:t>
            </a:r>
          </a:p>
          <a:p>
            <a:pPr lvl="1"/>
            <a:r>
              <a:rPr lang="el-GR" sz="2000" dirty="0"/>
              <a:t>η </a:t>
            </a:r>
            <a:r>
              <a:rPr lang="el-GR" sz="2000" b="1" dirty="0"/>
              <a:t>τιμολόγηση της συμφόρησης </a:t>
            </a:r>
            <a:r>
              <a:rPr lang="el-GR" sz="2000" dirty="0"/>
              <a:t>μπορεί να επηρεάσει χρόνους ταξιδιού, την αλλαγή μέσου μεταφοράς, το συνολικό αριθμό των ταξιδιών</a:t>
            </a:r>
          </a:p>
          <a:p>
            <a:pPr lvl="1"/>
            <a:r>
              <a:rPr lang="el-GR" sz="2000" dirty="0"/>
              <a:t>Οι επιπτώσεις εξαρτώνται από το </a:t>
            </a:r>
            <a:r>
              <a:rPr lang="el-GR" sz="2000" b="1" dirty="0"/>
              <a:t>τύπο της τιμολόγησης</a:t>
            </a:r>
            <a:r>
              <a:rPr lang="el-GR" sz="2000" dirty="0"/>
              <a:t>- π.χ. Αυξημένα τέλη στάθμευσης είναι πιο πιθανό να επηρεάσουν την κυριότητα του οχήματος, ενώ ένα μεταβλητό τέλος στάθμευσης μπορεί να επηρεάσει τα ταξίδια.</a:t>
            </a:r>
          </a:p>
        </p:txBody>
      </p:sp>
    </p:spTree>
    <p:extLst>
      <p:ext uri="{BB962C8B-B14F-4D97-AF65-F5344CB8AC3E}">
        <p14:creationId xmlns:p14="http://schemas.microsoft.com/office/powerpoint/2010/main" val="26223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900" b="1" dirty="0"/>
              <a:t>Παράγοντες που επηρεάζουν την ελαστικότητα</a:t>
            </a:r>
            <a:br>
              <a:rPr lang="el-GR" sz="3600" b="1" dirty="0"/>
            </a:br>
            <a:r>
              <a:rPr lang="el-GR" sz="2800" b="1" dirty="0">
                <a:solidFill>
                  <a:srgbClr val="FF0000"/>
                </a:solidFill>
              </a:rPr>
              <a:t>1. Μεταβολή της τιμής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600"/>
          </a:xfrm>
        </p:spPr>
        <p:txBody>
          <a:bodyPr>
            <a:noAutofit/>
          </a:bodyPr>
          <a:lstStyle/>
          <a:p>
            <a:r>
              <a:rPr lang="el-GR" sz="2400" b="1" dirty="0"/>
              <a:t>Ο τρόπος με τον οποίο οι καταναλωτές αντιλαμβάνονται τις δαπάνες / ψυχολογία:</a:t>
            </a:r>
          </a:p>
          <a:p>
            <a:pPr lvl="1"/>
            <a:r>
              <a:rPr lang="el-GR" sz="2000" dirty="0"/>
              <a:t>Οι επιπτώσεις των τιμών επηρεάζονται από το τι θεωρείται </a:t>
            </a:r>
            <a:r>
              <a:rPr lang="el-GR" sz="2000" b="1" dirty="0"/>
              <a:t>φυσιολογική</a:t>
            </a:r>
            <a:r>
              <a:rPr lang="el-GR" sz="2000" dirty="0"/>
              <a:t> και/ή </a:t>
            </a:r>
            <a:r>
              <a:rPr lang="el-GR" sz="2000" b="1" dirty="0"/>
              <a:t>καλή</a:t>
            </a:r>
            <a:r>
              <a:rPr lang="el-GR" sz="2000" dirty="0"/>
              <a:t> τιμή</a:t>
            </a:r>
          </a:p>
          <a:p>
            <a:pPr lvl="1"/>
            <a:r>
              <a:rPr lang="el-GR" sz="2000" dirty="0"/>
              <a:t>Διαφορετική συμπεριφορά όταν ένα οικονομικό κίνητρο προσφέρεται ως </a:t>
            </a:r>
            <a:r>
              <a:rPr lang="el-GR" sz="2000" b="1" dirty="0"/>
              <a:t>έκπτωση</a:t>
            </a:r>
            <a:r>
              <a:rPr lang="el-GR" sz="2000" dirty="0"/>
              <a:t> (μικρότερη ελαστικότητα) ή ως επιπλέον </a:t>
            </a:r>
            <a:r>
              <a:rPr lang="el-GR" sz="2000" b="1" dirty="0"/>
              <a:t>χρέωση</a:t>
            </a:r>
            <a:r>
              <a:rPr lang="el-GR" sz="2000" dirty="0"/>
              <a:t> (μεγαλύτερη ελαστικότητα)</a:t>
            </a:r>
          </a:p>
          <a:p>
            <a:pPr lvl="1"/>
            <a:r>
              <a:rPr lang="el-GR" sz="2000" dirty="0"/>
              <a:t>η </a:t>
            </a:r>
            <a:r>
              <a:rPr lang="el-GR" sz="2000" b="1" dirty="0"/>
              <a:t>συχνότητα</a:t>
            </a:r>
            <a:r>
              <a:rPr lang="el-GR" sz="2000" dirty="0"/>
              <a:t> της είσπραξης των τελών</a:t>
            </a:r>
          </a:p>
        </p:txBody>
      </p:sp>
    </p:spTree>
    <p:extLst>
      <p:ext uri="{BB962C8B-B14F-4D97-AF65-F5344CB8AC3E}">
        <p14:creationId xmlns:p14="http://schemas.microsoft.com/office/powerpoint/2010/main" val="1228503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l-GR" sz="2200" b="1" dirty="0"/>
              <a:t>Επιδράσεις διαφορετικών τύπων τιμολόγησης</a:t>
            </a:r>
            <a:endParaRPr lang="en-US" sz="2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710020"/>
              </p:ext>
            </p:extLst>
          </p:nvPr>
        </p:nvGraphicFramePr>
        <p:xfrm>
          <a:off x="139699" y="762000"/>
          <a:ext cx="8089903" cy="464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04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latin typeface="Calibri"/>
                          <a:cs typeface="Calibri"/>
                        </a:rPr>
                        <a:t>Αριθμός Ταξιδιών</a:t>
                      </a:r>
                      <a:endParaRPr lang="en-US" sz="11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latin typeface="Calibri"/>
                          <a:cs typeface="Calibri"/>
                        </a:rPr>
                        <a:t>Τέλη κυκλοφορίας οχήματος</a:t>
                      </a:r>
                      <a:endParaRPr lang="en-US" sz="11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latin typeface="Calibri"/>
                          <a:cs typeface="Calibri"/>
                        </a:rPr>
                        <a:t>Τιμή </a:t>
                      </a:r>
                      <a:r>
                        <a:rPr lang="el-GR" sz="1100" dirty="0" err="1">
                          <a:latin typeface="Calibri"/>
                          <a:cs typeface="Calibri"/>
                        </a:rPr>
                        <a:t>καυσίμου</a:t>
                      </a:r>
                      <a:endParaRPr lang="en-US" sz="11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latin typeface="Calibri"/>
                          <a:cs typeface="Calibri"/>
                        </a:rPr>
                        <a:t>Διόδια</a:t>
                      </a:r>
                      <a:endParaRPr lang="en-US" sz="11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latin typeface="Calibri"/>
                          <a:cs typeface="Calibri"/>
                        </a:rPr>
                        <a:t>Τιμολόγηση της συμφόρησης</a:t>
                      </a:r>
                      <a:endParaRPr lang="en-US" sz="11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latin typeface="Calibri"/>
                          <a:cs typeface="Calibri"/>
                        </a:rPr>
                        <a:t>Τέλος στάθμευσης</a:t>
                      </a:r>
                      <a:endParaRPr lang="en-US" sz="11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>
                          <a:latin typeface="Calibri"/>
                          <a:cs typeface="Calibri"/>
                        </a:rPr>
                        <a:t>Φόρος μεταβίβασης</a:t>
                      </a:r>
                      <a:endParaRPr lang="en-US" sz="11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Ιδιοκτησία οχήματος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 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Αλλαγή του αριθμού των ιδιόκτητων</a:t>
                      </a:r>
                      <a:r>
                        <a:rPr lang="el-GR" sz="1400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οχημάτων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Τύπος οχήματος</a:t>
                      </a:r>
                      <a:r>
                        <a:rPr lang="es-ES_tradnl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lang="el-GR" sz="1400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Χαμηλής κατανάλωσης, ηλεκτρικό αυτοκίνητο, υβριδικό, </a:t>
                      </a:r>
                      <a:r>
                        <a:rPr lang="el-GR" sz="1400" baseline="0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κλπ</a:t>
                      </a:r>
                      <a:r>
                        <a:rPr lang="el-GR" sz="1400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lang="es-ES_tradnl" sz="14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Αλλαγή διαδρομής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Χρόνος</a:t>
                      </a:r>
                      <a:r>
                        <a:rPr lang="el-GR" sz="1400" i="1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μετακίνησης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Αλλαγή</a:t>
                      </a:r>
                      <a:r>
                        <a:rPr lang="el-GR" sz="1400" i="1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μεταφορικού μέσου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Αλλαγή προορισμού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lang="el-GR" sz="1400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Πραγματοποίηση </a:t>
                      </a:r>
                      <a:r>
                        <a:rPr lang="el-GR" sz="1400" i="1" dirty="0" err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ταξιδίου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 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cs typeface="Calibri"/>
                        </a:rPr>
                        <a:t>X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i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Αλλαγή χρήσης γης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 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Απόφαση</a:t>
                      </a:r>
                      <a:r>
                        <a:rPr lang="el-GR" sz="1400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α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λλαγής στη τόπο διαμονής/</a:t>
                      </a:r>
                      <a:r>
                        <a:rPr lang="el-GR" sz="1400" baseline="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εργασίας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/>
                          <a:cs typeface="Calibri"/>
                        </a:rPr>
                        <a:t>X</a:t>
                      </a:r>
                    </a:p>
                  </a:txBody>
                  <a:tcPr marL="86532" marR="8653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97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Παράγοντες που επηρεάζουν την ελκυστικότητα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Μεταβολής της τιμής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Είδος ταξιδιού και ταξιδιώτη</a:t>
            </a:r>
          </a:p>
        </p:txBody>
      </p:sp>
    </p:spTree>
    <p:extLst>
      <p:ext uri="{BB962C8B-B14F-4D97-AF65-F5344CB8AC3E}">
        <p14:creationId xmlns:p14="http://schemas.microsoft.com/office/powerpoint/2010/main" val="1362429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086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Ελαστικότητα Τιμής αερομεταφορών (Υπερατλαντικές πτήσεις)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932826"/>
              </p:ext>
            </p:extLst>
          </p:nvPr>
        </p:nvGraphicFramePr>
        <p:xfrm>
          <a:off x="457200" y="1807633"/>
          <a:ext cx="79883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Ελαστικότητα Τιμής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Πρώτη θέση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Οικονομική θέση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-1.50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Μεγάλη έκπτωση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-2.70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Μεγάλη έκπτωση και</a:t>
                      </a:r>
                      <a:r>
                        <a:rPr lang="el-GR" baseline="0" dirty="0"/>
                        <a:t> διαφήμιση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-2.80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6100" y="3797300"/>
            <a:ext cx="1114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Πηγή: ΙΑΤΑ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3303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82275" name="Text Box 2051"/>
          <p:cNvSpPr txBox="1">
            <a:spLocks noChangeArrowheads="1"/>
          </p:cNvSpPr>
          <p:nvPr/>
        </p:nvSpPr>
        <p:spPr bwMode="auto">
          <a:xfrm>
            <a:off x="7318064" y="3198470"/>
            <a:ext cx="890889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Αγορές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2277" name="Line 2053"/>
          <p:cNvSpPr>
            <a:spLocks noChangeShapeType="1"/>
          </p:cNvSpPr>
          <p:nvPr/>
        </p:nvSpPr>
        <p:spPr bwMode="auto">
          <a:xfrm flipH="1">
            <a:off x="1834834" y="3800047"/>
            <a:ext cx="5061265" cy="46778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n w="76200" cmpd="sng">
                <a:solidFill>
                  <a:schemeClr val="tx1"/>
                </a:solidFill>
              </a:ln>
              <a:latin typeface="Arial"/>
              <a:cs typeface="Arial"/>
            </a:endParaRPr>
          </a:p>
        </p:txBody>
      </p:sp>
      <p:sp>
        <p:nvSpPr>
          <p:cNvPr id="182279" name="Line 2055"/>
          <p:cNvSpPr>
            <a:spLocks noChangeShapeType="1"/>
          </p:cNvSpPr>
          <p:nvPr/>
        </p:nvSpPr>
        <p:spPr bwMode="auto">
          <a:xfrm flipH="1">
            <a:off x="1854999" y="3367747"/>
            <a:ext cx="5295101" cy="159756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632745" y="1269060"/>
            <a:ext cx="7732322" cy="4747173"/>
            <a:chOff x="1154398" y="1530348"/>
            <a:chExt cx="6441790" cy="4588885"/>
          </a:xfrm>
        </p:grpSpPr>
        <p:sp>
          <p:nvSpPr>
            <p:cNvPr id="182283" name="Text Box 2059"/>
            <p:cNvSpPr txBox="1">
              <a:spLocks noChangeArrowheads="1"/>
            </p:cNvSpPr>
            <p:nvPr/>
          </p:nvSpPr>
          <p:spPr bwMode="auto">
            <a:xfrm>
              <a:off x="5940425" y="5732464"/>
              <a:ext cx="1154605" cy="38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latin typeface="Arial"/>
                  <a:cs typeface="Arial"/>
                </a:rPr>
                <a:t>E</a:t>
              </a:r>
              <a:r>
                <a:rPr lang="el-GR" sz="2000" b="1" dirty="0">
                  <a:latin typeface="Arial"/>
                  <a:cs typeface="Arial"/>
                </a:rPr>
                <a:t>ισόδημα</a:t>
              </a:r>
              <a:endParaRPr lang="en-US" sz="2000" b="1" dirty="0">
                <a:latin typeface="Arial"/>
                <a:cs typeface="Arial"/>
              </a:endParaRPr>
            </a:p>
          </p:txBody>
        </p:sp>
        <p:sp>
          <p:nvSpPr>
            <p:cNvPr id="182284" name="Line 2060"/>
            <p:cNvSpPr>
              <a:spLocks noChangeShapeType="1"/>
            </p:cNvSpPr>
            <p:nvPr/>
          </p:nvSpPr>
          <p:spPr bwMode="auto">
            <a:xfrm>
              <a:off x="2190750" y="2286000"/>
              <a:ext cx="0" cy="34290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5" name="Line 2061"/>
            <p:cNvSpPr>
              <a:spLocks noChangeShapeType="1"/>
            </p:cNvSpPr>
            <p:nvPr/>
          </p:nvSpPr>
          <p:spPr bwMode="auto">
            <a:xfrm>
              <a:off x="2190750" y="5715002"/>
              <a:ext cx="5405438" cy="17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2286" name="Text Box 2062"/>
            <p:cNvSpPr txBox="1">
              <a:spLocks noChangeArrowheads="1"/>
            </p:cNvSpPr>
            <p:nvPr/>
          </p:nvSpPr>
          <p:spPr bwMode="auto">
            <a:xfrm rot="16200000">
              <a:off x="-771262" y="3456008"/>
              <a:ext cx="4184651" cy="333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l-GR" sz="2000" b="1" dirty="0">
                  <a:latin typeface="Arial"/>
                  <a:cs typeface="Arial"/>
                </a:rPr>
                <a:t>Μεταφορές/ταξίδια ανα ημέρα</a:t>
              </a:r>
              <a:endParaRPr lang="en-US" sz="2000" b="1" i="1" baseline="-25000" dirty="0">
                <a:latin typeface="Arial"/>
                <a:cs typeface="Arial"/>
              </a:endParaRPr>
            </a:p>
          </p:txBody>
        </p:sp>
      </p:grp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1033572"/>
          </a:xfrm>
          <a:noFill/>
          <a:ln/>
        </p:spPr>
        <p:txBody>
          <a:bodyPr>
            <a:noAutofit/>
          </a:bodyPr>
          <a:lstStyle/>
          <a:p>
            <a:r>
              <a:rPr lang="el-GR" sz="3600" b="1" dirty="0">
                <a:cs typeface="Arial"/>
              </a:rPr>
              <a:t>Ζήτηση για αστικές μεταφορές</a:t>
            </a:r>
            <a:endParaRPr lang="en-US" sz="3600" b="1" dirty="0">
              <a:cs typeface="Arial"/>
            </a:endParaRPr>
          </a:p>
        </p:txBody>
      </p:sp>
      <p:sp>
        <p:nvSpPr>
          <p:cNvPr id="37" name="Line 2055"/>
          <p:cNvSpPr>
            <a:spLocks noChangeShapeType="1"/>
          </p:cNvSpPr>
          <p:nvPr/>
        </p:nvSpPr>
        <p:spPr bwMode="auto">
          <a:xfrm rot="3398530" flipH="1">
            <a:off x="4052133" y="1136918"/>
            <a:ext cx="900833" cy="574648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2" name="Text Box 2051"/>
          <p:cNvSpPr txBox="1">
            <a:spLocks noChangeArrowheads="1"/>
          </p:cNvSpPr>
          <p:nvPr/>
        </p:nvSpPr>
        <p:spPr bwMode="auto">
          <a:xfrm>
            <a:off x="6601612" y="1795743"/>
            <a:ext cx="2341006" cy="33855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Επιχειρηματικοί λόγοι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3" name="Text Box 2051"/>
          <p:cNvSpPr txBox="1">
            <a:spLocks noChangeArrowheads="1"/>
          </p:cNvSpPr>
          <p:nvPr/>
        </p:nvSpPr>
        <p:spPr bwMode="auto">
          <a:xfrm>
            <a:off x="7436838" y="3864665"/>
            <a:ext cx="1012216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Εργασια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0" name="Line 2055"/>
          <p:cNvSpPr>
            <a:spLocks noChangeShapeType="1"/>
          </p:cNvSpPr>
          <p:nvPr/>
        </p:nvSpPr>
        <p:spPr bwMode="auto">
          <a:xfrm flipH="1">
            <a:off x="1876717" y="2303574"/>
            <a:ext cx="5019383" cy="3144369"/>
          </a:xfrm>
          <a:prstGeom prst="line">
            <a:avLst/>
          </a:prstGeom>
          <a:ln>
            <a:solidFill>
              <a:srgbClr val="FFFF00"/>
            </a:solidFill>
            <a:headEnd type="none" w="sm" len="sm"/>
            <a:tailEnd type="none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" name="Text Box 2051"/>
          <p:cNvSpPr txBox="1">
            <a:spLocks noChangeArrowheads="1"/>
          </p:cNvSpPr>
          <p:nvPr/>
        </p:nvSpPr>
        <p:spPr bwMode="auto">
          <a:xfrm>
            <a:off x="7366529" y="2321306"/>
            <a:ext cx="1320271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Arial"/>
                <a:cs typeface="Arial"/>
              </a:rPr>
              <a:t>Κοινωνικοί λόγοι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0" y="1186934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Αύξηση εισοδήματος= μεταφορές για λιγότερο «αναγκαίους λόγους»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Παράγοντες που επηρεάζουν την ελκυστικότητα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Μεταβολής της τιμής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Είδος ταξιδιού και ταξιδιώτη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Ποιότητα και τιμή των εναλλακτικών λύσεων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Κλίμακα και πεδίο εφαρμογής της τιμολόγησης</a:t>
            </a:r>
          </a:p>
        </p:txBody>
      </p:sp>
    </p:spTree>
    <p:extLst>
      <p:ext uri="{BB962C8B-B14F-4D97-AF65-F5344CB8AC3E}">
        <p14:creationId xmlns:p14="http://schemas.microsoft.com/office/powerpoint/2010/main" val="136242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300" b="1" dirty="0"/>
              <a:t>Παράγοντες που επηρεάζουν την ελκυστικότητα</a:t>
            </a:r>
            <a:br>
              <a:rPr lang="en-US" sz="3600" b="1" dirty="0"/>
            </a:br>
            <a:r>
              <a:rPr lang="en-US" sz="2900" b="1" dirty="0">
                <a:solidFill>
                  <a:srgbClr val="FF0000"/>
                </a:solidFill>
              </a:rPr>
              <a:t>4. </a:t>
            </a:r>
            <a:r>
              <a:rPr lang="el-GR" sz="2900" b="1" dirty="0">
                <a:solidFill>
                  <a:srgbClr val="FF0000"/>
                </a:solidFill>
              </a:rPr>
              <a:t>Κλίμακα και πεδίο εφαρμογής της τιμολόγησης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Autofit/>
          </a:bodyPr>
          <a:lstStyle/>
          <a:p>
            <a:pPr algn="just"/>
            <a:r>
              <a:rPr lang="el-GR" sz="2400" b="1" dirty="0"/>
              <a:t>Η ‘συγκεκριμένη’ μεταφορική υπηρεσία είναι πιο ελαστική από την ‘αφηρημένη’ έννοια της μεταφοράς, επειδή οι καταναλωτές έχουν περισσότερες εναλλακτικές λύσεις</a:t>
            </a:r>
          </a:p>
          <a:p>
            <a:pPr lvl="1" algn="just"/>
            <a:r>
              <a:rPr lang="el-GR" sz="1600" b="1" dirty="0"/>
              <a:t>Παράδειγμα</a:t>
            </a:r>
            <a:r>
              <a:rPr lang="el-GR" sz="1600" dirty="0"/>
              <a:t>, η ζήτηση για ταξίδι με </a:t>
            </a:r>
            <a:r>
              <a:rPr lang="el-GR" sz="1600" dirty="0">
                <a:solidFill>
                  <a:srgbClr val="000090"/>
                </a:solidFill>
              </a:rPr>
              <a:t>αυτοκίνητο</a:t>
            </a:r>
            <a:r>
              <a:rPr lang="el-GR" sz="1600" dirty="0"/>
              <a:t> σε περίοδο </a:t>
            </a:r>
            <a:r>
              <a:rPr lang="el-GR" sz="1600" dirty="0">
                <a:solidFill>
                  <a:srgbClr val="000090"/>
                </a:solidFill>
              </a:rPr>
              <a:t>αιχμής</a:t>
            </a:r>
            <a:r>
              <a:rPr lang="el-GR" sz="1600" dirty="0"/>
              <a:t> σε ένα </a:t>
            </a:r>
            <a:r>
              <a:rPr lang="el-GR" sz="1600" dirty="0">
                <a:solidFill>
                  <a:srgbClr val="000090"/>
                </a:solidFill>
              </a:rPr>
              <a:t>συγκεκριμένο δρόμο </a:t>
            </a:r>
            <a:r>
              <a:rPr lang="el-GR" sz="1600" dirty="0"/>
              <a:t>είναι συνήθως πιο ελαστική από ένα </a:t>
            </a:r>
            <a:r>
              <a:rPr lang="el-GR" sz="1600" dirty="0">
                <a:solidFill>
                  <a:srgbClr val="FF0000"/>
                </a:solidFill>
              </a:rPr>
              <a:t>συνολικό ταξίδι κατά μήκος ενός δρόμου</a:t>
            </a:r>
            <a:r>
              <a:rPr lang="el-GR" sz="1600" dirty="0"/>
              <a:t>, αφού μια υψηλότερη τιμή για οδήγηση σε ένα συγκεκριμένο χρονικό διάστημα σε ένα συγκεκριμένο δρόμο μπορεί να μετατοπίσει το ταξίδι σε εναλλακτικές διαδρομές, προορισμούς, τρόπους και χρόνους ταξιδιού.</a:t>
            </a:r>
          </a:p>
          <a:p>
            <a:r>
              <a:rPr lang="el-GR" sz="2400" b="1" dirty="0"/>
              <a:t>Συγκεκριμένα στοιχεία τιμών (καύσιμα, στάθμευση, διόδια) τείνουν να είναι λιγότερο ελαστικά</a:t>
            </a:r>
          </a:p>
          <a:p>
            <a:pPr lvl="1"/>
            <a:r>
              <a:rPr lang="el-GR" sz="1600" dirty="0"/>
              <a:t>καθένα αντιπροσωπεύει ένα </a:t>
            </a:r>
            <a:r>
              <a:rPr lang="el-GR" sz="1600" dirty="0">
                <a:solidFill>
                  <a:srgbClr val="000090"/>
                </a:solidFill>
              </a:rPr>
              <a:t>μικρό τμήμα του συνολικού κόστους </a:t>
            </a:r>
            <a:r>
              <a:rPr lang="el-GR" sz="1600" dirty="0"/>
              <a:t>του χρήστη.</a:t>
            </a:r>
          </a:p>
          <a:p>
            <a:pPr lvl="1"/>
            <a:r>
              <a:rPr lang="el-GR" sz="1600" b="1" dirty="0"/>
              <a:t>Παράδειγμα</a:t>
            </a:r>
            <a:r>
              <a:rPr lang="el-GR" sz="1600" dirty="0"/>
              <a:t>, η </a:t>
            </a:r>
            <a:r>
              <a:rPr lang="el-GR" sz="1600" dirty="0">
                <a:solidFill>
                  <a:srgbClr val="000090"/>
                </a:solidFill>
              </a:rPr>
              <a:t>οδήγηση</a:t>
            </a:r>
            <a:r>
              <a:rPr lang="el-GR" sz="1600" dirty="0"/>
              <a:t> είναι ανελαστική σε σχέση με το κόστος των </a:t>
            </a:r>
            <a:r>
              <a:rPr lang="el-GR" sz="1600" dirty="0">
                <a:solidFill>
                  <a:srgbClr val="000090"/>
                </a:solidFill>
              </a:rPr>
              <a:t>καυσίμων</a:t>
            </a:r>
            <a:r>
              <a:rPr lang="el-GR" sz="1600" dirty="0"/>
              <a:t>, αλλά δεδομένου ότι τα καύσιμα αντιπροσωπεύουν μόνο το 20% περίπου του συνολικού κόστους του οχήματος, μία ελαστικότητα της οδήγησης ίση με -0,25 σε σχέση με την τιμή των καυσίμων αντιπροσωπεύει περίπου μία ελαστικότητα -1,25 σε σχέση με το σύνολο των χρηματοοικονομικών εξόδων</a:t>
            </a:r>
            <a:r>
              <a:rPr lang="el-GR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60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Παράγοντες που επηρεάζουν την ελκυστικότητα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Μεταβολής της τιμής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Είδος ταξιδιού και ταξιδιώτη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Ποιότητα και τιμή των εναλλακτικών λύσεων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Κλίμακα και πεδίο εφαρμογής της τιμολόγησης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Χρονική περίοδος</a:t>
            </a:r>
          </a:p>
        </p:txBody>
      </p:sp>
    </p:spTree>
    <p:extLst>
      <p:ext uri="{BB962C8B-B14F-4D97-AF65-F5344CB8AC3E}">
        <p14:creationId xmlns:p14="http://schemas.microsoft.com/office/powerpoint/2010/main" val="136242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Οικονομική Μεταφορών (θεματολογία)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236537"/>
          </a:xfr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Μεταφορές και Οικονομία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Χαρακτηριστικά τομέα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Αποδοτικότητα</a:t>
            </a:r>
          </a:p>
          <a:p>
            <a:pPr lvl="1"/>
            <a:r>
              <a:rPr lang="el-GR" dirty="0">
                <a:solidFill>
                  <a:srgbClr val="000000"/>
                </a:solidFill>
              </a:rPr>
              <a:t>Αποτελεσματικότητα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007853"/>
            <a:ext cx="8382000" cy="22365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Z</a:t>
            </a:r>
            <a:r>
              <a:rPr lang="el-GR" b="1" dirty="0" err="1"/>
              <a:t>ήτηση</a:t>
            </a:r>
            <a:r>
              <a:rPr lang="el-GR" b="1" dirty="0">
                <a:solidFill>
                  <a:srgbClr val="000000"/>
                </a:solidFill>
              </a:rPr>
              <a:t>, </a:t>
            </a:r>
            <a:r>
              <a:rPr lang="el-GR" b="1" dirty="0">
                <a:solidFill>
                  <a:srgbClr val="FF0000"/>
                </a:solidFill>
              </a:rPr>
              <a:t>Προσφορά, Ελαστικότητες Μεταφορικών Υπηρεσιών</a:t>
            </a:r>
          </a:p>
          <a:p>
            <a:pPr lvl="1"/>
            <a:r>
              <a:rPr lang="el-GR" dirty="0"/>
              <a:t>Ζήτηση σε περίοδο αιχμής</a:t>
            </a:r>
          </a:p>
          <a:p>
            <a:pPr lvl="1"/>
            <a:r>
              <a:rPr lang="el-GR" dirty="0"/>
              <a:t>Προσδιοριστικοί παράγοντες ζήτησης</a:t>
            </a:r>
          </a:p>
          <a:p>
            <a:pPr lvl="1"/>
            <a:r>
              <a:rPr lang="el-GR" dirty="0"/>
              <a:t>Συνάρτηση ζήτησης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78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300" b="1" dirty="0"/>
              <a:t>Παράγοντες που επηρεάζουν την ελκυστικότητα</a:t>
            </a:r>
            <a:br>
              <a:rPr lang="en-US" sz="3600" b="1" dirty="0"/>
            </a:br>
            <a:r>
              <a:rPr lang="en-US" sz="3600" b="1" dirty="0">
                <a:solidFill>
                  <a:srgbClr val="FF0000"/>
                </a:solidFill>
              </a:rPr>
              <a:t>5. </a:t>
            </a:r>
            <a:r>
              <a:rPr lang="el-GR" sz="3200" b="1" dirty="0">
                <a:solidFill>
                  <a:srgbClr val="FF0000"/>
                </a:solidFill>
              </a:rPr>
              <a:t>Χρονική περίοδος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lvl="1"/>
            <a:r>
              <a:rPr lang="el-GR" sz="2000" b="1" dirty="0"/>
              <a:t>Η μεταφορική ελαστικότητα τείνει να αυξηθεί με την πάροδο του χρόνου καθώς οι καταναλωτές έχουν περισσότερες ευκαιρίες να επηρεάσουν τις τιμές με μακροπρόθεσμες αποφάσεις.</a:t>
            </a:r>
          </a:p>
          <a:p>
            <a:pPr marL="285750" lvl="1"/>
            <a:endParaRPr lang="el-GR" sz="2000" b="1" dirty="0"/>
          </a:p>
          <a:p>
            <a:pPr marL="285750" lvl="1"/>
            <a:r>
              <a:rPr lang="el-GR" sz="2000" b="1" dirty="0"/>
              <a:t>Παράδειγμα</a:t>
            </a:r>
            <a:r>
              <a:rPr lang="el-GR" sz="2000" dirty="0"/>
              <a:t>, εάν οι καταναλωτές προβλέπουν σε χαμηλές τιμές χρήσης του </a:t>
            </a:r>
            <a:r>
              <a:rPr lang="el-GR" sz="2000" dirty="0">
                <a:solidFill>
                  <a:srgbClr val="000090"/>
                </a:solidFill>
              </a:rPr>
              <a:t>αυτοκινήτου</a:t>
            </a:r>
            <a:r>
              <a:rPr lang="el-GR" sz="2000" dirty="0"/>
              <a:t> είναι πιο πιθανό να αγοράσουν σπίτι χωρίς να ενδιαφερθούν για </a:t>
            </a:r>
            <a:r>
              <a:rPr lang="el-GR" sz="2000" dirty="0">
                <a:solidFill>
                  <a:srgbClr val="000090"/>
                </a:solidFill>
              </a:rPr>
              <a:t>συγκοινωνιακή εξυπηρέτηση</a:t>
            </a:r>
            <a:r>
              <a:rPr lang="el-GR" sz="2000" dirty="0"/>
              <a:t>. Αν αναμένουν σημαντικές αυξήσεις στις κόστος οδήγησης δαπάνες που θα προτιμούσαν να επιλέξουν σπίτια κοντά σε σταθμούς του τρένου </a:t>
            </a:r>
          </a:p>
          <a:p>
            <a:pPr marL="1028700" lvl="3" indent="-171450"/>
            <a:r>
              <a:rPr lang="el-GR" sz="1600" dirty="0">
                <a:solidFill>
                  <a:srgbClr val="000090"/>
                </a:solidFill>
              </a:rPr>
              <a:t>Οι μακροπρόθεσμες αποφάσεις επηρεάζουν τις επιλογές που είναι διαθέσιμες</a:t>
            </a:r>
            <a:r>
              <a:rPr lang="el-GR" sz="1600" dirty="0"/>
              <a:t>. Παράδειγμα: εάν οι καταναλωτές έχουν τη συνήθεια αγορών στη γειτονιά τους, τα τοπικά καταστήματα θα είναι κερδοφόρα. Αλλά αν ψωνίζουν σε μεγάλα σούπερ μάρκετ, η ποσότητα και η ποιότητα των τοπικών καταστημάτων θα μειωθεί.</a:t>
            </a:r>
          </a:p>
        </p:txBody>
      </p:sp>
    </p:spTree>
    <p:extLst>
      <p:ext uri="{BB962C8B-B14F-4D97-AF65-F5344CB8AC3E}">
        <p14:creationId xmlns:p14="http://schemas.microsoft.com/office/powerpoint/2010/main" val="368487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300" b="1" dirty="0"/>
              <a:t>Παράγοντες που επηρεάζουν την ελκυστικότητα</a:t>
            </a:r>
            <a:br>
              <a:rPr lang="en-US" sz="3600" b="1" dirty="0"/>
            </a:br>
            <a:r>
              <a:rPr lang="en-US" sz="3600" b="1" dirty="0">
                <a:solidFill>
                  <a:srgbClr val="FF0000"/>
                </a:solidFill>
              </a:rPr>
              <a:t>5. </a:t>
            </a:r>
            <a:r>
              <a:rPr lang="el-GR" sz="3200" b="1" dirty="0">
                <a:solidFill>
                  <a:srgbClr val="FF0000"/>
                </a:solidFill>
              </a:rPr>
              <a:t>Χρονική περίοδος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lvl="1"/>
            <a:r>
              <a:rPr lang="el-GR" sz="1800" b="1" dirty="0"/>
              <a:t>Τα πλήρη αποτελέσματα της αλλαγής της τιμής συχνά  εμφανίζονται μετά από σημαντικό χρονικό διάστημα</a:t>
            </a:r>
            <a:r>
              <a:rPr lang="el-GR" sz="1800" dirty="0"/>
              <a:t>.</a:t>
            </a:r>
          </a:p>
          <a:p>
            <a:pPr marL="571500" lvl="2" indent="-171450"/>
            <a:r>
              <a:rPr lang="el-GR" sz="1800" dirty="0">
                <a:solidFill>
                  <a:srgbClr val="000090"/>
                </a:solidFill>
              </a:rPr>
              <a:t>Βραχυπρόθεσμες ελαστικότητες</a:t>
            </a:r>
            <a:r>
              <a:rPr lang="el-GR" sz="1800" dirty="0"/>
              <a:t> (συνήθως ορίζονται ως λιγότερο από 2 έτη) είναι συνήθως το ένα τρίτο των </a:t>
            </a:r>
            <a:r>
              <a:rPr lang="el-GR" sz="1800" dirty="0">
                <a:solidFill>
                  <a:srgbClr val="000090"/>
                </a:solidFill>
              </a:rPr>
              <a:t>μακροπρόθεσμων ελαστικοτήτων </a:t>
            </a:r>
            <a:r>
              <a:rPr lang="el-GR" sz="1800" dirty="0"/>
              <a:t>(περισσότερα από 10 έτη) (</a:t>
            </a:r>
            <a:r>
              <a:rPr lang="el-GR" sz="1800" dirty="0" err="1"/>
              <a:t>Dargay</a:t>
            </a:r>
            <a:r>
              <a:rPr lang="el-GR" sz="1800" dirty="0"/>
              <a:t> και </a:t>
            </a:r>
            <a:r>
              <a:rPr lang="el-GR" sz="1800" dirty="0" err="1"/>
              <a:t>Gately</a:t>
            </a:r>
            <a:r>
              <a:rPr lang="el-GR" sz="1800" dirty="0"/>
              <a:t> 1997).</a:t>
            </a:r>
          </a:p>
          <a:p>
            <a:pPr marL="571500" lvl="2" indent="-171450"/>
            <a:r>
              <a:rPr lang="el-GR" sz="1800" dirty="0">
                <a:solidFill>
                  <a:srgbClr val="000090"/>
                </a:solidFill>
              </a:rPr>
              <a:t>Μεγάλες αλλαγές στις τιμές τείνουν να είναι λιγότερο ελαστικές βραχυπρόθεσμα </a:t>
            </a:r>
            <a:r>
              <a:rPr lang="el-GR" sz="1800" dirty="0"/>
              <a:t>από τις μικρές μεταβολές, δεδομένου ότι οι καταναλωτές εξακολουθούν να χρησιμοποιούν τις απαραίτητες υπηρεσίες ώσπου να δημιουργηθούν εναλλακτικές λύσεις.</a:t>
            </a:r>
          </a:p>
          <a:p>
            <a:pPr marL="1028700" lvl="3" indent="-171450"/>
            <a:r>
              <a:rPr lang="el-GR" sz="1600" dirty="0"/>
              <a:t>Η χρήσης της </a:t>
            </a:r>
            <a:r>
              <a:rPr lang="el-GR" sz="1600" dirty="0">
                <a:solidFill>
                  <a:srgbClr val="000090"/>
                </a:solidFill>
              </a:rPr>
              <a:t>στατικής</a:t>
            </a:r>
            <a:r>
              <a:rPr lang="el-GR" sz="1600" dirty="0"/>
              <a:t> και όχι της </a:t>
            </a:r>
            <a:r>
              <a:rPr lang="el-GR" sz="1600" dirty="0">
                <a:solidFill>
                  <a:srgbClr val="000090"/>
                </a:solidFill>
              </a:rPr>
              <a:t>δυναμικής ελαστικότητας </a:t>
            </a:r>
            <a:r>
              <a:rPr lang="el-GR" sz="1600" dirty="0"/>
              <a:t>υπερεκτιμά τις απώλειες της ευημερίας από την αύξηση των τιμών των χρηστών και την κυκλοφοριακή συμφόρηση αγνοώντας την ικανότητα των καταναλωτών να ανταποκριθούν στις αλλαγές με την πάροδο του χρόνου.</a:t>
            </a:r>
          </a:p>
          <a:p>
            <a:pPr marL="1028700" lvl="3" indent="-171450"/>
            <a:r>
              <a:rPr lang="el-GR" sz="1600" dirty="0"/>
              <a:t>Στατικές ελαστικότητες τείνουν να δημιουργούν τάση ενίσχυσης των έργων σε υποδομές (π.χ. αύξηση της ικανότητας ενός δρόμου/αυτοκινητόδρομου) και υποτιμούν τη διαμετακόμιση, ή άλλων επιλογών .</a:t>
            </a:r>
          </a:p>
        </p:txBody>
      </p:sp>
    </p:spTree>
    <p:extLst>
      <p:ext uri="{BB962C8B-B14F-4D97-AF65-F5344CB8AC3E}">
        <p14:creationId xmlns:p14="http://schemas.microsoft.com/office/powerpoint/2010/main" val="292199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Παράγοντες που επηρεάζουν την ελκυστικότητα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Μεταβολής της τιμής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Είδος ταξιδιού και ταξιδιώτη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Ποιότητα και τιμή των εναλλακτικών λύσεων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Κλίμακα και πεδίο εφαρμογής της τιμολόγησης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Χρονική περίοδος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Μεγάλες και σωρευτικές μεταβολές τιμών</a:t>
            </a:r>
          </a:p>
        </p:txBody>
      </p:sp>
    </p:spTree>
    <p:extLst>
      <p:ext uri="{BB962C8B-B14F-4D97-AF65-F5344CB8AC3E}">
        <p14:creationId xmlns:p14="http://schemas.microsoft.com/office/powerpoint/2010/main" val="1362429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200"/>
              </a:spcBef>
            </a:pPr>
            <a:r>
              <a:rPr lang="el-GR" sz="3100" b="1" dirty="0"/>
              <a:t>Παράγοντες που επηρεάζουν την ελκυστικότητα</a:t>
            </a:r>
            <a:br>
              <a:rPr lang="en-US" sz="3600" b="1" dirty="0"/>
            </a:br>
            <a:r>
              <a:rPr lang="en-US" sz="3100" b="1" dirty="0">
                <a:solidFill>
                  <a:srgbClr val="FF0000"/>
                </a:solidFill>
              </a:rPr>
              <a:t>6. </a:t>
            </a:r>
            <a:r>
              <a:rPr lang="el-GR" sz="3100" b="1" dirty="0">
                <a:solidFill>
                  <a:srgbClr val="FF0000"/>
                </a:solidFill>
              </a:rPr>
              <a:t>Μεγάλες και σωρευτικές μεταβολές τιμών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200" dirty="0"/>
              <a:t>Ιδιαίτερη προσοχή</a:t>
            </a:r>
            <a:r>
              <a:rPr lang="en-US" sz="2200" dirty="0"/>
              <a:t>: </a:t>
            </a:r>
            <a:r>
              <a:rPr lang="el-GR" sz="2200" dirty="0"/>
              <a:t>στον υπολογισμό των επιπτώσεων των μεγάλων μεταβολών των τιμών, ή στο άθροισμα των επιπτώσεων των πολλαπλών αλλαγών, επειδή κάθε μεταγενέστερη μεταβολή επηρεάζει μια διαφορετική βάση</a:t>
            </a:r>
            <a:endParaRPr lang="en-US" sz="2200" dirty="0"/>
          </a:p>
          <a:p>
            <a:pPr lvl="1"/>
            <a:r>
              <a:rPr lang="el-GR" sz="1800" b="1" dirty="0">
                <a:solidFill>
                  <a:srgbClr val="000090"/>
                </a:solidFill>
              </a:rPr>
              <a:t>Πολλαπλασιαστική και όχι πρόσθετη</a:t>
            </a:r>
            <a:r>
              <a:rPr lang="en-US" sz="1800" b="1" dirty="0">
                <a:solidFill>
                  <a:srgbClr val="000090"/>
                </a:solidFill>
              </a:rPr>
              <a:t> </a:t>
            </a:r>
          </a:p>
          <a:p>
            <a:pPr lvl="2"/>
            <a:r>
              <a:rPr lang="el-GR" sz="1600" dirty="0"/>
              <a:t>Π.χ.</a:t>
            </a:r>
            <a:r>
              <a:rPr lang="en-US" sz="1600" dirty="0"/>
              <a:t>, </a:t>
            </a:r>
            <a:r>
              <a:rPr lang="el-GR" sz="1600" dirty="0"/>
              <a:t>εάν η τιμή ενός αγαθού αυξηθεί 10% με ελαστικότητα </a:t>
            </a:r>
            <a:r>
              <a:rPr lang="en-US" sz="1600" dirty="0"/>
              <a:t> –0.5, </a:t>
            </a:r>
            <a:r>
              <a:rPr lang="el-GR" sz="1600" dirty="0"/>
              <a:t>το πρώτο 1% της μεταβολής της τιμής μειώνει την κατανάλωση από </a:t>
            </a:r>
            <a:r>
              <a:rPr lang="en-US" sz="1600" dirty="0"/>
              <a:t>0.5%</a:t>
            </a:r>
            <a:r>
              <a:rPr lang="el-GR" sz="1600" dirty="0"/>
              <a:t>-</a:t>
            </a:r>
            <a:r>
              <a:rPr lang="en-US" sz="1600" dirty="0"/>
              <a:t>99.5% </a:t>
            </a:r>
            <a:endParaRPr lang="el-GR" sz="1600" dirty="0"/>
          </a:p>
          <a:p>
            <a:pPr lvl="2"/>
            <a:r>
              <a:rPr lang="el-GR" sz="1600" dirty="0"/>
              <a:t>Το δεύτερο 1% της μεταβολής της τιμής μειώνει το </a:t>
            </a:r>
            <a:r>
              <a:rPr lang="en-US" sz="1600" dirty="0"/>
              <a:t>99.5% </a:t>
            </a:r>
            <a:r>
              <a:rPr lang="el-GR" sz="1600" dirty="0"/>
              <a:t>από </a:t>
            </a:r>
            <a:r>
              <a:rPr lang="en-US" sz="1600" dirty="0"/>
              <a:t>99.5%</a:t>
            </a:r>
            <a:r>
              <a:rPr lang="el-GR" sz="1600" dirty="0"/>
              <a:t>-</a:t>
            </a:r>
            <a:r>
              <a:rPr lang="en-US" sz="1600" dirty="0"/>
              <a:t>99.0%. </a:t>
            </a:r>
          </a:p>
          <a:p>
            <a:pPr lvl="2"/>
            <a:r>
              <a:rPr lang="el-GR" sz="1600" dirty="0"/>
              <a:t>Το τρίτο 1% της μεταβολής της τιμής μειώνει αυτό το </a:t>
            </a:r>
            <a:r>
              <a:rPr lang="en-US" sz="1600" dirty="0"/>
              <a:t>99.0% </a:t>
            </a:r>
            <a:r>
              <a:rPr lang="el-GR" sz="1600" dirty="0"/>
              <a:t>επιπλέον </a:t>
            </a:r>
            <a:r>
              <a:rPr lang="en-US" sz="1600" dirty="0"/>
              <a:t>99.5%</a:t>
            </a:r>
            <a:r>
              <a:rPr lang="el-GR" sz="1600" dirty="0"/>
              <a:t>-</a:t>
            </a:r>
            <a:r>
              <a:rPr lang="en-US" sz="1600" dirty="0"/>
              <a:t>98.5%, </a:t>
            </a:r>
            <a:r>
              <a:rPr lang="el-GR" sz="1600" dirty="0" err="1"/>
              <a:t>κλπ</a:t>
            </a:r>
            <a:r>
              <a:rPr lang="el-GR" sz="1600" dirty="0"/>
              <a:t>. Επιπλέον, αυτή η μείωση στην κατανάλωση μετά από μία αύξηση της τιμής 10% υπολογίζεται ως</a:t>
            </a:r>
            <a:r>
              <a:rPr lang="en-US" sz="1600" dirty="0"/>
              <a:t> (1-0.005)</a:t>
            </a:r>
            <a:r>
              <a:rPr lang="el-GR" sz="1600" dirty="0"/>
              <a:t> Χ </a:t>
            </a:r>
            <a:r>
              <a:rPr lang="en-US" sz="1600" dirty="0"/>
              <a:t>10 (</a:t>
            </a:r>
            <a:r>
              <a:rPr lang="el-GR" sz="1600" dirty="0"/>
              <a:t>1</a:t>
            </a:r>
            <a:r>
              <a:rPr lang="en-US" sz="1600" dirty="0"/>
              <a:t> </a:t>
            </a:r>
            <a:r>
              <a:rPr lang="el-GR" sz="1600" dirty="0"/>
              <a:t>μείον</a:t>
            </a:r>
            <a:r>
              <a:rPr lang="en-US" sz="1600" dirty="0"/>
              <a:t> 0.005, </a:t>
            </a:r>
            <a:r>
              <a:rPr lang="el-GR" sz="1600" dirty="0"/>
              <a:t>ή</a:t>
            </a:r>
            <a:r>
              <a:rPr lang="en-US" sz="1600" dirty="0"/>
              <a:t> 0.995</a:t>
            </a:r>
            <a:r>
              <a:rPr lang="el-GR" sz="1600" baseline="30000" dirty="0"/>
              <a:t>10</a:t>
            </a:r>
            <a:r>
              <a:rPr lang="en-US" sz="1600" dirty="0"/>
              <a:t>)</a:t>
            </a:r>
            <a:r>
              <a:rPr lang="el-GR" sz="1600" dirty="0"/>
              <a:t>=</a:t>
            </a:r>
            <a:r>
              <a:rPr lang="en-US" sz="1600" dirty="0"/>
              <a:t>4.9%, </a:t>
            </a:r>
            <a:r>
              <a:rPr lang="el-GR" sz="1600" dirty="0"/>
              <a:t>(όχι ακριβώς </a:t>
            </a:r>
            <a:r>
              <a:rPr lang="en-US" sz="1600" dirty="0"/>
              <a:t>5%</a:t>
            </a:r>
            <a:r>
              <a:rPr lang="el-GR" sz="1600" dirty="0"/>
              <a:t>)=</a:t>
            </a:r>
            <a:r>
              <a:rPr lang="en-US" sz="1600" dirty="0"/>
              <a:t>–0.5 x 10.</a:t>
            </a:r>
          </a:p>
          <a:p>
            <a:pPr lvl="2"/>
            <a:r>
              <a:rPr lang="el-GR" sz="1600" dirty="0"/>
              <a:t>Ομοίως</a:t>
            </a:r>
            <a:r>
              <a:rPr lang="en-US" sz="1600" dirty="0"/>
              <a:t>, </a:t>
            </a:r>
            <a:r>
              <a:rPr lang="el-GR" sz="1600" dirty="0"/>
              <a:t>εάν οι προτεινόμενες στρατηγικές προς εφαρμογή οδηγούν σε </a:t>
            </a:r>
            <a:r>
              <a:rPr lang="en-US" sz="1600" dirty="0"/>
              <a:t>5%, 6% </a:t>
            </a:r>
            <a:r>
              <a:rPr lang="el-GR" sz="1600" dirty="0"/>
              <a:t>και</a:t>
            </a:r>
            <a:r>
              <a:rPr lang="en-US" sz="1600" dirty="0"/>
              <a:t> 7% </a:t>
            </a:r>
            <a:r>
              <a:rPr lang="el-GR" sz="1600" dirty="0"/>
              <a:t>μείωση του μηχανοκίνητου </a:t>
            </a:r>
            <a:r>
              <a:rPr lang="el-GR" sz="1600" dirty="0" err="1"/>
              <a:t>ταξιδίου</a:t>
            </a:r>
            <a:r>
              <a:rPr lang="el-GR" sz="1600" dirty="0"/>
              <a:t> αντίστοιχα,</a:t>
            </a:r>
            <a:r>
              <a:rPr lang="en-US" sz="1600" dirty="0"/>
              <a:t> </a:t>
            </a:r>
            <a:r>
              <a:rPr lang="el-GR" sz="1600" dirty="0"/>
              <a:t>η συνολική προβλεπόμενη μείωση είναι </a:t>
            </a:r>
            <a:r>
              <a:rPr lang="en-US" sz="1600" dirty="0"/>
              <a:t>17%,</a:t>
            </a:r>
            <a:r>
              <a:rPr lang="el-GR" sz="1600" dirty="0"/>
              <a:t>=(</a:t>
            </a:r>
            <a:r>
              <a:rPr lang="en-US" sz="1600" dirty="0"/>
              <a:t>1-0.05) x (1-0.06) x (1-0.07) = 17.0, </a:t>
            </a:r>
            <a:r>
              <a:rPr lang="el-GR" sz="1600" dirty="0"/>
              <a:t>και όχι</a:t>
            </a:r>
            <a:r>
              <a:rPr lang="en-US" sz="1600" dirty="0"/>
              <a:t> 18% (5 + 6 + 7 = 18).</a:t>
            </a:r>
          </a:p>
        </p:txBody>
      </p:sp>
    </p:spTree>
    <p:extLst>
      <p:ext uri="{BB962C8B-B14F-4D97-AF65-F5344CB8AC3E}">
        <p14:creationId xmlns:p14="http://schemas.microsoft.com/office/powerpoint/2010/main" val="369607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200"/>
              </a:spcBef>
            </a:pPr>
            <a:r>
              <a:rPr lang="el-GR" sz="3100" b="1" dirty="0"/>
              <a:t>Παράγοντες που επηρεάζουν την ελκυστικότητα</a:t>
            </a:r>
            <a:br>
              <a:rPr lang="en-US" sz="3600" b="1" dirty="0"/>
            </a:br>
            <a:r>
              <a:rPr lang="en-US" sz="3100" b="1" dirty="0">
                <a:solidFill>
                  <a:srgbClr val="FF0000"/>
                </a:solidFill>
              </a:rPr>
              <a:t>6. </a:t>
            </a:r>
            <a:r>
              <a:rPr lang="el-GR" sz="3100" b="1" dirty="0">
                <a:solidFill>
                  <a:srgbClr val="FF0000"/>
                </a:solidFill>
              </a:rPr>
              <a:t>Δομή τιμολόγησης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Διαφορετικές τιμές, κατηγορίες χρηστών, κατηγορίες οχημάτων, συνθήκες μεταφοράς, χρονική περίοδος, ειδικές κατηγορίες επιβατών/φορτίων.</a:t>
            </a:r>
          </a:p>
          <a:p>
            <a:r>
              <a:rPr lang="el-GR" sz="2400" dirty="0"/>
              <a:t>Οι καταναλωτές: </a:t>
            </a:r>
          </a:p>
          <a:p>
            <a:pPr lvl="1"/>
            <a:r>
              <a:rPr lang="el-GR" sz="2000" dirty="0"/>
              <a:t>τείνουν να προτιμούν ‘απλές’ δομές τιμολόγησης </a:t>
            </a:r>
            <a:r>
              <a:rPr lang="en-US" sz="2000" dirty="0"/>
              <a:t>–</a:t>
            </a:r>
            <a:r>
              <a:rPr lang="el-GR" sz="2000" dirty="0"/>
              <a:t> μειώνει την πολυπλοκότητα των επιλογών  </a:t>
            </a:r>
          </a:p>
          <a:p>
            <a:pPr lvl="1"/>
            <a:r>
              <a:rPr lang="el-GR" sz="2000" dirty="0"/>
              <a:t>Αντιδρούν σημαντικά σε ‘εκπτωτικά σχήματα’</a:t>
            </a:r>
            <a:r>
              <a:rPr lang="en-US" sz="2000" dirty="0"/>
              <a:t> </a:t>
            </a:r>
            <a:endParaRPr lang="el-GR" sz="2000" dirty="0"/>
          </a:p>
          <a:p>
            <a:r>
              <a:rPr lang="el-GR" sz="2400" dirty="0"/>
              <a:t>Τιμολόγηση οδικών μεταφορών: </a:t>
            </a:r>
            <a:r>
              <a:rPr lang="el-GR" sz="1400" dirty="0"/>
              <a:t>(</a:t>
            </a:r>
            <a:r>
              <a:rPr lang="en-US" sz="1400" dirty="0" err="1"/>
              <a:t>Bonsall</a:t>
            </a:r>
            <a:r>
              <a:rPr lang="en-US" sz="1400" dirty="0"/>
              <a:t>, et </a:t>
            </a:r>
            <a:r>
              <a:rPr lang="en-US" sz="1400" dirty="0" err="1"/>
              <a:t>al.</a:t>
            </a:r>
            <a:r>
              <a:rPr lang="en-US" sz="1400" dirty="0"/>
              <a:t> 2006) </a:t>
            </a:r>
            <a:endParaRPr lang="el-GR" sz="1400" dirty="0"/>
          </a:p>
          <a:p>
            <a:pPr lvl="1"/>
            <a:r>
              <a:rPr lang="el-GR" sz="1800" dirty="0"/>
              <a:t>Τιμή και μέθοδος τιμολόγησης επηρεάζουν την χρήση</a:t>
            </a:r>
          </a:p>
          <a:p>
            <a:pPr lvl="1"/>
            <a:r>
              <a:rPr lang="el-GR" sz="1800" dirty="0"/>
              <a:t>Πολυπλοκότητα τιμολόγησης: άρνηση χρήσης</a:t>
            </a:r>
            <a:endParaRPr lang="en-US" sz="1800" dirty="0"/>
          </a:p>
          <a:p>
            <a:pPr lvl="1"/>
            <a:r>
              <a:rPr lang="el-GR" sz="1800" dirty="0"/>
              <a:t>Αναζήτηση ‘δίκαιης’ τιμολόγησης</a:t>
            </a:r>
            <a:endParaRPr lang="en-US" sz="1800" dirty="0"/>
          </a:p>
          <a:p>
            <a:pPr lvl="1"/>
            <a:r>
              <a:rPr lang="el-GR" sz="1800" dirty="0"/>
              <a:t>Δεν γίνεται εκτίμηση χρήσης ‘ενός’ μεμονωμένου ταξιδιού, αλλά συνολική</a:t>
            </a:r>
          </a:p>
          <a:p>
            <a:pPr lvl="1"/>
            <a:r>
              <a:rPr lang="el-GR" sz="1800" dirty="0"/>
              <a:t>Διακριτές συμπεριφορές </a:t>
            </a:r>
            <a:r>
              <a:rPr lang="el-GR" sz="1800" dirty="0" err="1"/>
              <a:t>ανα</a:t>
            </a:r>
            <a:r>
              <a:rPr lang="el-GR" sz="1800" dirty="0"/>
              <a:t> γένος/εισόδημα/ηλικία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4317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/>
              <a:t>Παράγοντες που επηρεάζουν την ελκυστικότητα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Μεταβολής της τιμής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Είδος ταξιδιού και ταξιδιώτη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Ποιότητα και τιμή των εναλλακτικών λύσεων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Κλίμακα και πεδίο εφαρμογής της τιμολόγησης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Χρονική περίοδος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Μεγάλες και σωρευτικές μεταβολές τιμών</a:t>
            </a:r>
          </a:p>
          <a:p>
            <a:pPr marL="514350" indent="-514350">
              <a:lnSpc>
                <a:spcPct val="12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l-GR" sz="2400" dirty="0">
                <a:solidFill>
                  <a:srgbClr val="000090"/>
                </a:solidFill>
              </a:rPr>
              <a:t>Δομή τιμής</a:t>
            </a:r>
            <a:endParaRPr lang="en-US" sz="2400" b="1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29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086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b="1" dirty="0"/>
              <a:t>Ελαστικότητα ζήτησης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292409"/>
              </p:ext>
            </p:extLst>
          </p:nvPr>
        </p:nvGraphicFramePr>
        <p:xfrm>
          <a:off x="457200" y="1807633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Λεωφορείο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Προαστιακός Σιδηρόδρομος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Ώρες Αιχμής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Μη Αιχμή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Μέσος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791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000090"/>
                </a:solidFill>
              </a:rPr>
              <a:t>Ελαστικότητα Εισοδήματος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/>
          </a:bodyPr>
          <a:lstStyle/>
          <a:p>
            <a:r>
              <a:rPr lang="en-US" sz="2400" b="1" dirty="0"/>
              <a:t>E</a:t>
            </a:r>
            <a:r>
              <a:rPr lang="el-GR" sz="2400" b="1" dirty="0" err="1"/>
              <a:t>λαστικότητα</a:t>
            </a:r>
            <a:r>
              <a:rPr lang="el-GR" sz="2400" b="1" dirty="0"/>
              <a:t> ζήτησης προς εισόδημα (</a:t>
            </a:r>
            <a:r>
              <a:rPr lang="en-US" sz="2400" b="1" dirty="0"/>
              <a:t>y</a:t>
            </a:r>
            <a:r>
              <a:rPr lang="el-GR" sz="2400" b="1" dirty="0"/>
              <a:t>): </a:t>
            </a:r>
            <a:r>
              <a:rPr lang="el-GR" sz="2400" dirty="0"/>
              <a:t>Βαθμός αντίδρασης ζήτησης για μεταφορική υπηρεσία ως συνέπεια μιας μεταβολή του εισοδήματος του πληθυσμού στον γεωγραφικό χώρο μιας συγκεκριμένη αγορά. </a:t>
            </a:r>
          </a:p>
          <a:p>
            <a:pPr marL="457200" lvl="1" indent="0">
              <a:buNone/>
            </a:pPr>
            <a:endParaRPr lang="el-GR" sz="2400" b="1" dirty="0"/>
          </a:p>
          <a:p>
            <a:pPr marL="457200" lvl="1" indent="0">
              <a:buNone/>
            </a:pPr>
            <a:r>
              <a:rPr lang="el-GR" b="1" dirty="0"/>
              <a:t>(-) ποσοστιαία μεταβολή στην ζητούμενη ποσότητα  μεταφορικών υπηρεσιών/   ποσοστιαία μεταβολή </a:t>
            </a:r>
            <a:r>
              <a:rPr lang="el-GR" sz="3200" b="1" dirty="0"/>
              <a:t>εισοδήματος</a:t>
            </a:r>
            <a:endParaRPr lang="el-GR" sz="3200" b="1" dirty="0">
              <a:latin typeface="Calibri" charset="0"/>
              <a:cs typeface="Calibri" charset="0"/>
              <a:sym typeface="Calibri" charset="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l-GR" sz="3200" dirty="0">
                <a:latin typeface="+mj-lt"/>
                <a:cs typeface="Calibri" charset="0"/>
                <a:sym typeface="Calibri" charset="0"/>
              </a:rPr>
              <a:t>ε = - 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q/q)/(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y/y)</a:t>
            </a:r>
            <a:endParaRPr lang="el-GR" sz="3200" dirty="0">
              <a:latin typeface="+mj-lt"/>
              <a:cs typeface="Calibri" charset="0"/>
              <a:sym typeface="Calibri" charset="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l-GR" sz="3200" dirty="0">
                <a:latin typeface="+mj-lt"/>
                <a:cs typeface="Calibri" charset="0"/>
                <a:sym typeface="Calibri" charset="0"/>
              </a:rPr>
              <a:t>ε= 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- 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q*y)/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(Δ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y*q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49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086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Ελαστικότητα ζήτησης</a:t>
            </a:r>
            <a:r>
              <a:rPr lang="en-US" sz="3600" b="1" dirty="0"/>
              <a:t> </a:t>
            </a:r>
            <a:r>
              <a:rPr lang="el-GR" sz="3600" b="1" dirty="0"/>
              <a:t>για αερομεταφορές (Ατλαντικός)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320485"/>
              </p:ext>
            </p:extLst>
          </p:nvPr>
        </p:nvGraphicFramePr>
        <p:xfrm>
          <a:off x="457200" y="1807633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Λεωφορείο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Προαστιακός Σιδηρόδρομος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ΗΠΑ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Μεγ</a:t>
                      </a:r>
                      <a:r>
                        <a:rPr lang="el-GR" dirty="0"/>
                        <a:t>. Βρετανία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4.38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Κάτω Χώρες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Ιταλια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Γερμανία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Σύνολο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-0.89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46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latin typeface="+mj-lt"/>
              <a:cs typeface="Arial"/>
            </a:endParaRPr>
          </a:p>
          <a:p>
            <a:endParaRPr lang="en-US" dirty="0">
              <a:latin typeface="+mj-lt"/>
              <a:cs typeface="Arial"/>
            </a:endParaRPr>
          </a:p>
        </p:txBody>
      </p:sp>
      <p:sp>
        <p:nvSpPr>
          <p:cNvPr id="182281" name="Rectangle 2057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endParaRPr lang="en-US" sz="2300" dirty="0">
              <a:solidFill>
                <a:srgbClr val="336699"/>
              </a:solidFill>
              <a:latin typeface="+mj-lt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33740" y="1587500"/>
            <a:ext cx="7477987" cy="4540956"/>
            <a:chOff x="1033740" y="1587500"/>
            <a:chExt cx="7477987" cy="4540956"/>
          </a:xfrm>
        </p:grpSpPr>
        <p:sp>
          <p:nvSpPr>
            <p:cNvPr id="182283" name="Text Box 2059"/>
            <p:cNvSpPr txBox="1">
              <a:spLocks noChangeArrowheads="1"/>
            </p:cNvSpPr>
            <p:nvPr/>
          </p:nvSpPr>
          <p:spPr bwMode="auto">
            <a:xfrm>
              <a:off x="7378083" y="5759124"/>
              <a:ext cx="113364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sz="1800" b="1" dirty="0">
                  <a:latin typeface="+mj-lt"/>
                  <a:cs typeface="Arial"/>
                </a:rPr>
                <a:t>Εισόδημα</a:t>
              </a:r>
              <a:endParaRPr lang="en-US" sz="1800" b="1" dirty="0">
                <a:latin typeface="+mj-lt"/>
                <a:cs typeface="Arial"/>
              </a:endParaRPr>
            </a:p>
          </p:txBody>
        </p:sp>
        <p:sp>
          <p:nvSpPr>
            <p:cNvPr id="182284" name="Line 2060"/>
            <p:cNvSpPr>
              <a:spLocks noChangeShapeType="1"/>
            </p:cNvSpPr>
            <p:nvPr/>
          </p:nvSpPr>
          <p:spPr bwMode="auto">
            <a:xfrm>
              <a:off x="2190750" y="1587500"/>
              <a:ext cx="0" cy="41275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  <a:cs typeface="Arial"/>
              </a:endParaRPr>
            </a:p>
          </p:txBody>
        </p:sp>
        <p:sp>
          <p:nvSpPr>
            <p:cNvPr id="182285" name="Line 2061"/>
            <p:cNvSpPr>
              <a:spLocks noChangeShapeType="1"/>
            </p:cNvSpPr>
            <p:nvPr/>
          </p:nvSpPr>
          <p:spPr bwMode="auto">
            <a:xfrm>
              <a:off x="2190750" y="5715002"/>
              <a:ext cx="6203594" cy="441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  <a:cs typeface="Arial"/>
              </a:endParaRPr>
            </a:p>
          </p:txBody>
        </p:sp>
        <p:sp>
          <p:nvSpPr>
            <p:cNvPr id="182286" name="Text Box 2062"/>
            <p:cNvSpPr txBox="1">
              <a:spLocks noChangeArrowheads="1"/>
            </p:cNvSpPr>
            <p:nvPr/>
          </p:nvSpPr>
          <p:spPr bwMode="auto">
            <a:xfrm rot="16200000">
              <a:off x="-711201" y="3460358"/>
              <a:ext cx="38592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9688" algn="ctr">
                <a:spcBef>
                  <a:spcPts val="1350"/>
                </a:spcBef>
              </a:pPr>
              <a:r>
                <a:rPr lang="el-GR" b="1" dirty="0">
                  <a:solidFill>
                    <a:srgbClr val="000000"/>
                  </a:solidFill>
                  <a:latin typeface="+mj-lt"/>
                  <a:ea typeface="ＭＳ Ｐゴシック" charset="0"/>
                  <a:cs typeface="Times New Roman" charset="0"/>
                </a:rPr>
                <a:t>Χρησιμότητα μεταφορικής </a:t>
              </a:r>
              <a:r>
                <a:rPr lang="el-GR" b="1" dirty="0" err="1">
                  <a:solidFill>
                    <a:srgbClr val="000000"/>
                  </a:solidFill>
                  <a:latin typeface="+mj-lt"/>
                  <a:ea typeface="ＭＳ Ｐゴシック" charset="0"/>
                  <a:cs typeface="Times New Roman" charset="0"/>
                </a:rPr>
                <a:t>υπηρεσιας</a:t>
              </a:r>
              <a:endParaRPr lang="en-US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endParaRPr>
            </a:p>
          </p:txBody>
        </p:sp>
      </p:grpSp>
      <p:sp>
        <p:nvSpPr>
          <p:cNvPr id="182304" name="Rectangle 2080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8806139" cy="800100"/>
          </a:xfrm>
          <a:noFill/>
          <a:ln/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000000"/>
                </a:solidFill>
                <a:cs typeface="Arial"/>
              </a:rPr>
              <a:t>Καμπύλη </a:t>
            </a:r>
            <a:r>
              <a:rPr lang="en-US" sz="2800" b="1" dirty="0">
                <a:solidFill>
                  <a:srgbClr val="000000"/>
                </a:solidFill>
                <a:cs typeface="Arial"/>
              </a:rPr>
              <a:t>Engel </a:t>
            </a:r>
            <a:r>
              <a:rPr lang="el-GR" sz="2800" b="1" dirty="0">
                <a:solidFill>
                  <a:srgbClr val="000000"/>
                </a:solidFill>
                <a:cs typeface="Arial"/>
              </a:rPr>
              <a:t> Μεταφορικών Υπηρεσιών</a:t>
            </a:r>
            <a:br>
              <a:rPr lang="el-GR" sz="2800" b="1" dirty="0">
                <a:solidFill>
                  <a:srgbClr val="000000"/>
                </a:solidFill>
                <a:cs typeface="Arial"/>
              </a:rPr>
            </a:br>
            <a:r>
              <a:rPr lang="el-GR" sz="2800" b="1" i="1" dirty="0">
                <a:solidFill>
                  <a:srgbClr val="000090"/>
                </a:solidFill>
                <a:cs typeface="Arial"/>
              </a:rPr>
              <a:t>(μακροπρόθεσμη περίοδος)</a:t>
            </a:r>
            <a:endParaRPr lang="en-US" sz="2800" b="1" i="1" dirty="0">
              <a:solidFill>
                <a:srgbClr val="000090"/>
              </a:solidFill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36803" y="1587500"/>
            <a:ext cx="1747662" cy="4571734"/>
            <a:chOff x="2336803" y="1587500"/>
            <a:chExt cx="1747662" cy="4571734"/>
          </a:xfrm>
        </p:grpSpPr>
        <p:sp>
          <p:nvSpPr>
            <p:cNvPr id="46" name="Text Box 2052"/>
            <p:cNvSpPr txBox="1">
              <a:spLocks noChangeArrowheads="1"/>
            </p:cNvSpPr>
            <p:nvPr/>
          </p:nvSpPr>
          <p:spPr bwMode="auto">
            <a:xfrm>
              <a:off x="3055764" y="5759124"/>
              <a:ext cx="6858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l-GR" sz="2000" b="1" i="1" dirty="0">
                  <a:latin typeface="+mj-lt"/>
                  <a:cs typeface="Arial"/>
                </a:rPr>
                <a:t>Υ</a:t>
              </a:r>
              <a:r>
                <a:rPr lang="en-US" sz="2000" b="1" i="1" baseline="-25000" dirty="0">
                  <a:latin typeface="+mj-lt"/>
                  <a:cs typeface="Arial"/>
                </a:rPr>
                <a:t>1</a:t>
              </a:r>
            </a:p>
          </p:txBody>
        </p:sp>
        <p:sp>
          <p:nvSpPr>
            <p:cNvPr id="21" name="Freeform 1055"/>
            <p:cNvSpPr>
              <a:spLocks/>
            </p:cNvSpPr>
            <p:nvPr/>
          </p:nvSpPr>
          <p:spPr bwMode="auto">
            <a:xfrm rot="16200000">
              <a:off x="2862568" y="4224818"/>
              <a:ext cx="696131" cy="1747662"/>
            </a:xfrm>
            <a:custGeom>
              <a:avLst/>
              <a:gdLst>
                <a:gd name="T0" fmla="*/ 0 w 2064"/>
                <a:gd name="T1" fmla="*/ 0 h 1536"/>
                <a:gd name="T2" fmla="*/ 624 w 2064"/>
                <a:gd name="T3" fmla="*/ 960 h 1536"/>
                <a:gd name="T4" fmla="*/ 2064 w 2064"/>
                <a:gd name="T5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" h="1536">
                  <a:moveTo>
                    <a:pt x="0" y="0"/>
                  </a:moveTo>
                  <a:cubicBezTo>
                    <a:pt x="140" y="352"/>
                    <a:pt x="280" y="704"/>
                    <a:pt x="624" y="960"/>
                  </a:cubicBezTo>
                  <a:cubicBezTo>
                    <a:pt x="968" y="1216"/>
                    <a:pt x="1824" y="1440"/>
                    <a:pt x="2064" y="1536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217231" y="1872923"/>
              <a:ext cx="0" cy="3886201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Text Box 2062"/>
            <p:cNvSpPr txBox="1">
              <a:spLocks noChangeArrowheads="1"/>
            </p:cNvSpPr>
            <p:nvPr/>
          </p:nvSpPr>
          <p:spPr bwMode="auto">
            <a:xfrm rot="16200000">
              <a:off x="864632" y="3332441"/>
              <a:ext cx="38592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9688" algn="ctr">
                <a:spcBef>
                  <a:spcPts val="1350"/>
                </a:spcBef>
              </a:pPr>
              <a:r>
                <a:rPr lang="el-GR" dirty="0">
                  <a:solidFill>
                    <a:srgbClr val="000000"/>
                  </a:solidFill>
                  <a:latin typeface="+mj-lt"/>
                  <a:ea typeface="ＭＳ Ｐゴシック" charset="0"/>
                  <a:cs typeface="Times New Roman" charset="0"/>
                </a:rPr>
                <a:t>Ελαστικότητα εισοδήματος μηδέν</a:t>
              </a:r>
              <a:endParaRPr lang="en-US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0371" y="1589469"/>
            <a:ext cx="1959191" cy="4569765"/>
            <a:chOff x="4640371" y="1589469"/>
            <a:chExt cx="1959191" cy="4569765"/>
          </a:xfrm>
        </p:grpSpPr>
        <p:sp>
          <p:nvSpPr>
            <p:cNvPr id="28" name="Text Box 2052"/>
            <p:cNvSpPr txBox="1">
              <a:spLocks noChangeArrowheads="1"/>
            </p:cNvSpPr>
            <p:nvPr/>
          </p:nvSpPr>
          <p:spPr bwMode="auto">
            <a:xfrm>
              <a:off x="5913762" y="5759124"/>
              <a:ext cx="6858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l-GR" sz="2000" b="1" i="1" dirty="0">
                  <a:latin typeface="+mj-lt"/>
                  <a:cs typeface="Arial"/>
                </a:rPr>
                <a:t>Υ</a:t>
              </a:r>
              <a:r>
                <a:rPr lang="el-GR" sz="2000" b="1" i="1" baseline="-25000" dirty="0">
                  <a:latin typeface="+mj-lt"/>
                  <a:cs typeface="Arial"/>
                </a:rPr>
                <a:t>2</a:t>
              </a:r>
              <a:endParaRPr lang="en-US" sz="2000" b="1" i="1" baseline="-25000" dirty="0">
                <a:latin typeface="+mj-lt"/>
                <a:cs typeface="Arial"/>
              </a:endParaRPr>
            </a:p>
          </p:txBody>
        </p:sp>
        <p:sp>
          <p:nvSpPr>
            <p:cNvPr id="30" name="Freeform 1055"/>
            <p:cNvSpPr>
              <a:spLocks/>
            </p:cNvSpPr>
            <p:nvPr/>
          </p:nvSpPr>
          <p:spPr bwMode="auto">
            <a:xfrm rot="7401247">
              <a:off x="4165811" y="3257732"/>
              <a:ext cx="2680239" cy="1731120"/>
            </a:xfrm>
            <a:custGeom>
              <a:avLst/>
              <a:gdLst>
                <a:gd name="T0" fmla="*/ 0 w 2064"/>
                <a:gd name="T1" fmla="*/ 0 h 1536"/>
                <a:gd name="T2" fmla="*/ 624 w 2064"/>
                <a:gd name="T3" fmla="*/ 960 h 1536"/>
                <a:gd name="T4" fmla="*/ 2064 w 2064"/>
                <a:gd name="T5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" h="1536">
                  <a:moveTo>
                    <a:pt x="0" y="0"/>
                  </a:moveTo>
                  <a:cubicBezTo>
                    <a:pt x="140" y="352"/>
                    <a:pt x="280" y="704"/>
                    <a:pt x="624" y="960"/>
                  </a:cubicBezTo>
                  <a:cubicBezTo>
                    <a:pt x="968" y="1216"/>
                    <a:pt x="1824" y="1440"/>
                    <a:pt x="2064" y="1536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3263135" y="2980875"/>
              <a:ext cx="34291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Θετική ελαστικότητα εισοδήματος</a:t>
              </a:r>
            </a:p>
            <a:p>
              <a:r>
                <a:rPr lang="el-GR" dirty="0"/>
                <a:t>(κανονικά μέσα μεταφοράς)</a:t>
              </a: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6122387" y="2311400"/>
              <a:ext cx="0" cy="344772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56662" y="2035597"/>
            <a:ext cx="1105315" cy="4123637"/>
            <a:chOff x="6256662" y="2035597"/>
            <a:chExt cx="1105315" cy="4123637"/>
          </a:xfrm>
        </p:grpSpPr>
        <p:sp>
          <p:nvSpPr>
            <p:cNvPr id="38" name="Text Box 2052"/>
            <p:cNvSpPr txBox="1">
              <a:spLocks noChangeArrowheads="1"/>
            </p:cNvSpPr>
            <p:nvPr/>
          </p:nvSpPr>
          <p:spPr bwMode="auto">
            <a:xfrm>
              <a:off x="6676177" y="5759124"/>
              <a:ext cx="6858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l-GR" sz="2000" b="1" i="1" dirty="0">
                  <a:latin typeface="+mj-lt"/>
                  <a:cs typeface="Arial"/>
                </a:rPr>
                <a:t>Υ3</a:t>
              </a:r>
              <a:endParaRPr lang="en-US" sz="2000" b="1" i="1" baseline="-25000" dirty="0">
                <a:latin typeface="+mj-lt"/>
                <a:cs typeface="Arial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6915195" y="2185333"/>
              <a:ext cx="0" cy="3573791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Text Box 2062"/>
            <p:cNvSpPr txBox="1">
              <a:spLocks noChangeArrowheads="1"/>
            </p:cNvSpPr>
            <p:nvPr/>
          </p:nvSpPr>
          <p:spPr bwMode="auto">
            <a:xfrm rot="16200000">
              <a:off x="4511721" y="3780538"/>
              <a:ext cx="385921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9688" algn="ctr">
                <a:spcBef>
                  <a:spcPts val="1350"/>
                </a:spcBef>
              </a:pPr>
              <a:r>
                <a:rPr lang="el-GR" dirty="0">
                  <a:solidFill>
                    <a:srgbClr val="000000"/>
                  </a:solidFill>
                  <a:latin typeface="+mj-lt"/>
                  <a:ea typeface="ＭＳ Ｐゴシック" charset="0"/>
                  <a:cs typeface="Times New Roman" charset="0"/>
                </a:rPr>
                <a:t>Ελαστικότητα εισοδήματος μηδέν</a:t>
              </a:r>
              <a:endParaRPr lang="en-US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21449" y="1477255"/>
            <a:ext cx="1410473" cy="3649632"/>
            <a:chOff x="7121449" y="1477255"/>
            <a:chExt cx="1410473" cy="3649632"/>
          </a:xfrm>
        </p:grpSpPr>
        <p:sp>
          <p:nvSpPr>
            <p:cNvPr id="20" name="Freeform 1055"/>
            <p:cNvSpPr>
              <a:spLocks/>
            </p:cNvSpPr>
            <p:nvPr/>
          </p:nvSpPr>
          <p:spPr bwMode="auto">
            <a:xfrm rot="9877949">
              <a:off x="7121449" y="3284354"/>
              <a:ext cx="1410473" cy="1359137"/>
            </a:xfrm>
            <a:custGeom>
              <a:avLst/>
              <a:gdLst>
                <a:gd name="T0" fmla="*/ 0 w 2064"/>
                <a:gd name="T1" fmla="*/ 0 h 1536"/>
                <a:gd name="T2" fmla="*/ 624 w 2064"/>
                <a:gd name="T3" fmla="*/ 960 h 1536"/>
                <a:gd name="T4" fmla="*/ 2064 w 2064"/>
                <a:gd name="T5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" h="1536">
                  <a:moveTo>
                    <a:pt x="0" y="0"/>
                  </a:moveTo>
                  <a:cubicBezTo>
                    <a:pt x="140" y="352"/>
                    <a:pt x="280" y="704"/>
                    <a:pt x="624" y="960"/>
                  </a:cubicBezTo>
                  <a:cubicBezTo>
                    <a:pt x="968" y="1216"/>
                    <a:pt x="1824" y="1440"/>
                    <a:pt x="2064" y="1536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5876433" y="2978905"/>
              <a:ext cx="36496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solidFill>
                    <a:srgbClr val="FF0000"/>
                  </a:solidFill>
                </a:rPr>
                <a:t>Αρνητική ελαστικότητα εισοδήματος</a:t>
              </a:r>
            </a:p>
            <a:p>
              <a:r>
                <a:rPr lang="el-GR" dirty="0">
                  <a:solidFill>
                    <a:srgbClr val="FF0000"/>
                  </a:solidFill>
                </a:rPr>
                <a:t>(κατώτερα μέσα μεταφοράς)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310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Συνάρτηση ζήτησης μεταφορικών υπηρεσιών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/>
              <a:t>D</a:t>
            </a:r>
            <a:r>
              <a:rPr lang="en-US" sz="3600" b="1" baseline="-25000" dirty="0"/>
              <a:t>A </a:t>
            </a:r>
            <a:r>
              <a:rPr lang="el-GR" sz="3600" b="1" dirty="0"/>
              <a:t>= </a:t>
            </a:r>
            <a:r>
              <a:rPr lang="en-US" sz="3600" b="1" dirty="0" err="1"/>
              <a:t>f</a:t>
            </a:r>
            <a:r>
              <a:rPr lang="en-US" sz="3600" b="1" baseline="-25000" dirty="0"/>
              <a:t> </a:t>
            </a:r>
            <a:r>
              <a:rPr lang="en-US" sz="3600" b="1" dirty="0"/>
              <a:t>(P</a:t>
            </a:r>
            <a:r>
              <a:rPr lang="en-US" sz="3600" b="1" baseline="-25000" dirty="0"/>
              <a:t>A,</a:t>
            </a:r>
            <a:r>
              <a:rPr lang="en-US" sz="3600" b="1" dirty="0"/>
              <a:t> </a:t>
            </a:r>
            <a:r>
              <a:rPr lang="en-US" sz="3600" b="1" dirty="0" err="1"/>
              <a:t>P</a:t>
            </a:r>
            <a:r>
              <a:rPr lang="en-US" sz="3600" b="1" baseline="-25000" dirty="0" err="1"/>
              <a:t>b</a:t>
            </a:r>
            <a:r>
              <a:rPr lang="en-US" sz="3600" b="1" dirty="0"/>
              <a:t>…</a:t>
            </a:r>
            <a:r>
              <a:rPr lang="en-US" sz="3600" b="1" dirty="0" err="1"/>
              <a:t>P</a:t>
            </a:r>
            <a:r>
              <a:rPr lang="en-US" sz="3600" b="1" baseline="-25000" dirty="0" err="1"/>
              <a:t>n</a:t>
            </a:r>
            <a:r>
              <a:rPr lang="en-US" sz="3600" b="1" baseline="-25000" dirty="0"/>
              <a:t>, </a:t>
            </a:r>
            <a:r>
              <a:rPr lang="en-US" sz="3600" b="1" dirty="0"/>
              <a:t>N, Y, T, Q </a:t>
            </a:r>
            <a:r>
              <a:rPr lang="el-GR" sz="3600" b="1" dirty="0"/>
              <a:t>)</a:t>
            </a:r>
            <a:r>
              <a:rPr lang="en-US" sz="3600" b="1" dirty="0"/>
              <a:t> </a:t>
            </a:r>
            <a:endParaRPr lang="el-GR" sz="3600" b="1" dirty="0"/>
          </a:p>
          <a:p>
            <a:pPr lvl="1"/>
            <a:r>
              <a:rPr lang="en-US" sz="2400" b="1" dirty="0"/>
              <a:t>D</a:t>
            </a:r>
            <a:r>
              <a:rPr lang="en-US" sz="2400" b="1" baseline="-25000" dirty="0"/>
              <a:t>A</a:t>
            </a:r>
            <a:r>
              <a:rPr lang="el-GR" sz="2400" dirty="0"/>
              <a:t>= </a:t>
            </a:r>
            <a:r>
              <a:rPr lang="en-US" sz="2400" dirty="0"/>
              <a:t> </a:t>
            </a:r>
            <a:r>
              <a:rPr lang="el-GR" sz="2400" dirty="0"/>
              <a:t>ζήτηση της μεταφορικής υπηρεσίας</a:t>
            </a:r>
            <a:endParaRPr lang="el-GR" sz="2400" b="1" baseline="-25000" dirty="0"/>
          </a:p>
          <a:p>
            <a:pPr lvl="1"/>
            <a:r>
              <a:rPr lang="en-US" sz="2400" b="1" dirty="0"/>
              <a:t>P</a:t>
            </a:r>
            <a:r>
              <a:rPr lang="en-US" sz="2400" b="1" baseline="-25000" dirty="0"/>
              <a:t>A</a:t>
            </a:r>
            <a:r>
              <a:rPr lang="el-GR" sz="2400" dirty="0"/>
              <a:t>= τιμή της μεταφορικής υπηρεσίας Α </a:t>
            </a:r>
            <a:endParaRPr lang="en-US" sz="2400" dirty="0"/>
          </a:p>
          <a:p>
            <a:pPr lvl="1"/>
            <a:r>
              <a:rPr lang="en-US" sz="2400" b="1" dirty="0" err="1"/>
              <a:t>P</a:t>
            </a:r>
            <a:r>
              <a:rPr lang="en-US" sz="2400" b="1" baseline="-25000" dirty="0" err="1"/>
              <a:t>b</a:t>
            </a:r>
            <a:r>
              <a:rPr lang="en-US" sz="2400" b="1" dirty="0"/>
              <a:t>…</a:t>
            </a:r>
            <a:r>
              <a:rPr lang="en-US" sz="2400" b="1" dirty="0" err="1"/>
              <a:t>P</a:t>
            </a:r>
            <a:r>
              <a:rPr lang="en-US" sz="2400" b="1" baseline="-25000" dirty="0" err="1"/>
              <a:t>n</a:t>
            </a:r>
            <a:r>
              <a:rPr lang="el-GR" sz="2400" b="1" baseline="-25000" dirty="0"/>
              <a:t> =</a:t>
            </a:r>
            <a:r>
              <a:rPr lang="el-GR" sz="2400" b="1" dirty="0"/>
              <a:t> </a:t>
            </a:r>
            <a:r>
              <a:rPr lang="el-GR" sz="2400" dirty="0"/>
              <a:t>= τιμή των υποκατάστατων της μεταφορικής υπηρεσίας</a:t>
            </a:r>
            <a:endParaRPr lang="el-GR" sz="2400" b="1" baseline="-25000" dirty="0"/>
          </a:p>
          <a:p>
            <a:pPr lvl="1"/>
            <a:r>
              <a:rPr lang="en-US" sz="2400" b="1" dirty="0"/>
              <a:t>N</a:t>
            </a:r>
            <a:r>
              <a:rPr lang="el-GR" sz="2400" b="1" dirty="0"/>
              <a:t> </a:t>
            </a:r>
            <a:r>
              <a:rPr lang="el-GR" sz="2400" dirty="0"/>
              <a:t>= πληθυσμός (εξεταζόμενης αγοράς)</a:t>
            </a:r>
          </a:p>
          <a:p>
            <a:pPr lvl="1"/>
            <a:r>
              <a:rPr lang="en-US" sz="2400" b="1" dirty="0"/>
              <a:t>Y</a:t>
            </a:r>
            <a:r>
              <a:rPr lang="el-GR" sz="2400" b="1" dirty="0"/>
              <a:t> = </a:t>
            </a:r>
            <a:r>
              <a:rPr lang="el-GR" sz="2400" dirty="0"/>
              <a:t>εισόδημα</a:t>
            </a:r>
            <a:r>
              <a:rPr lang="en-US" sz="2400" b="1" dirty="0"/>
              <a:t> </a:t>
            </a:r>
            <a:endParaRPr lang="el-GR" sz="2400" b="1" dirty="0"/>
          </a:p>
          <a:p>
            <a:pPr lvl="1"/>
            <a:r>
              <a:rPr lang="en-US" sz="2400" b="1" dirty="0"/>
              <a:t>T</a:t>
            </a:r>
            <a:r>
              <a:rPr lang="el-GR" sz="2400" b="1" dirty="0"/>
              <a:t> </a:t>
            </a:r>
            <a:r>
              <a:rPr lang="el-GR" sz="2400" dirty="0"/>
              <a:t>= προτιμήσεις</a:t>
            </a:r>
            <a:endParaRPr lang="el-GR" sz="2400" b="1" dirty="0"/>
          </a:p>
          <a:p>
            <a:pPr lvl="1"/>
            <a:r>
              <a:rPr lang="en-US" sz="2400" b="1" dirty="0"/>
              <a:t>Q </a:t>
            </a:r>
            <a:r>
              <a:rPr lang="el-GR" sz="2400" b="1" dirty="0"/>
              <a:t> </a:t>
            </a:r>
            <a:r>
              <a:rPr lang="el-GR" sz="2400" dirty="0"/>
              <a:t>= ποιότητα</a:t>
            </a:r>
            <a:r>
              <a:rPr lang="en-US" sz="2400" dirty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0347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Σταυροειδής Ελαστικότητα </a:t>
            </a:r>
            <a:br>
              <a:rPr lang="el-GR" sz="3600" b="1" dirty="0"/>
            </a:br>
            <a:r>
              <a:rPr lang="el-GR" sz="3600" b="1" dirty="0"/>
              <a:t>μεταφορικών υπηρεσιών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E</a:t>
            </a:r>
            <a:r>
              <a:rPr lang="el-GR" sz="2400" b="1" dirty="0" err="1"/>
              <a:t>λαστικότητα</a:t>
            </a:r>
            <a:r>
              <a:rPr lang="el-GR" sz="2400" b="1" dirty="0"/>
              <a:t> ζήτησης προς τιμή (</a:t>
            </a:r>
            <a:r>
              <a:rPr lang="en-US" sz="2400" b="1" dirty="0"/>
              <a:t>n</a:t>
            </a:r>
            <a:r>
              <a:rPr lang="el-GR" sz="2400" b="1" dirty="0"/>
              <a:t>): </a:t>
            </a:r>
            <a:r>
              <a:rPr lang="el-GR" sz="2400" dirty="0"/>
              <a:t>Βαθμός αντίδρασης ζήτησης για την μεταφορική υπηρεσία </a:t>
            </a:r>
            <a:r>
              <a:rPr lang="en-US" sz="2400" dirty="0"/>
              <a:t>X </a:t>
            </a:r>
            <a:r>
              <a:rPr lang="el-GR" sz="2400" dirty="0"/>
              <a:t>σε μια μεταβολή της τιμής της υπηρεσίας Υ</a:t>
            </a:r>
            <a:endParaRPr lang="el-GR" sz="2400" b="1" dirty="0"/>
          </a:p>
          <a:p>
            <a:pPr marL="457200" lvl="1" indent="0">
              <a:buNone/>
            </a:pPr>
            <a:r>
              <a:rPr lang="el-GR" b="1" dirty="0"/>
              <a:t>(-) ποσοστιαία μεταβολή στην ζητούμενη ποσότητα  μεταφορικών υπηρεσιών </a:t>
            </a:r>
            <a:r>
              <a:rPr lang="en-US" b="1" dirty="0"/>
              <a:t>X </a:t>
            </a:r>
            <a:r>
              <a:rPr lang="el-GR" b="1" dirty="0"/>
              <a:t>/  ποσοστιαία μεταβολή </a:t>
            </a:r>
            <a:r>
              <a:rPr lang="el-GR" sz="3200" b="1" dirty="0"/>
              <a:t>τιμών μεταφορικής υπηρεσίας </a:t>
            </a:r>
            <a:r>
              <a:rPr lang="en-US" sz="3200" b="1" dirty="0"/>
              <a:t>Y</a:t>
            </a:r>
            <a:endParaRPr lang="el-GR" sz="3200" b="1" dirty="0">
              <a:latin typeface="Calibri" charset="0"/>
              <a:cs typeface="Calibri" charset="0"/>
              <a:sym typeface="Calibri" charset="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sz="3200" dirty="0">
                <a:latin typeface="+mj-lt"/>
                <a:cs typeface="Calibri" charset="0"/>
                <a:sym typeface="Calibri" charset="0"/>
              </a:rPr>
              <a:t>n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 = - 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q</a:t>
            </a:r>
            <a:r>
              <a:rPr lang="en-US" sz="3200" baseline="-25000" dirty="0" err="1">
                <a:latin typeface="+mj-lt"/>
                <a:cs typeface="Calibri" charset="0"/>
                <a:sym typeface="Calibri" charset="0"/>
              </a:rPr>
              <a:t>x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/q</a:t>
            </a:r>
            <a:r>
              <a:rPr lang="en-US" sz="3200" baseline="-25000" dirty="0" err="1">
                <a:cs typeface="Calibri" charset="0"/>
                <a:sym typeface="Calibri" charset="0"/>
              </a:rPr>
              <a:t>x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)/(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p</a:t>
            </a:r>
            <a:r>
              <a:rPr lang="en-US" sz="3200" baseline="-25000" dirty="0" err="1">
                <a:cs typeface="Calibri" charset="0"/>
                <a:sym typeface="Calibri" charset="0"/>
              </a:rPr>
              <a:t>y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/p</a:t>
            </a:r>
            <a:r>
              <a:rPr lang="en-US" sz="3200" baseline="-25000" dirty="0" err="1">
                <a:cs typeface="Calibri" charset="0"/>
                <a:sym typeface="Calibri" charset="0"/>
              </a:rPr>
              <a:t>y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)</a:t>
            </a:r>
            <a:endParaRPr lang="el-GR" sz="3200" dirty="0">
              <a:latin typeface="+mj-lt"/>
              <a:cs typeface="Calibri" charset="0"/>
              <a:sym typeface="Calibri" charset="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sz="3200" dirty="0">
                <a:latin typeface="+mj-lt"/>
                <a:cs typeface="Calibri" charset="0"/>
                <a:sym typeface="Calibri" charset="0"/>
              </a:rPr>
              <a:t>n 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= 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- 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q</a:t>
            </a:r>
            <a:r>
              <a:rPr lang="en-US" sz="3200" baseline="-25000" dirty="0" err="1">
                <a:cs typeface="Calibri" charset="0"/>
                <a:sym typeface="Calibri" charset="0"/>
              </a:rPr>
              <a:t>x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*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p</a:t>
            </a:r>
            <a:r>
              <a:rPr lang="en-US" sz="3200" baseline="-25000" dirty="0" err="1">
                <a:cs typeface="Calibri" charset="0"/>
                <a:sym typeface="Calibri" charset="0"/>
              </a:rPr>
              <a:t>y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)/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(Δ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p</a:t>
            </a:r>
            <a:r>
              <a:rPr lang="en-US" sz="3200" baseline="-25000" dirty="0" err="1">
                <a:cs typeface="Calibri" charset="0"/>
                <a:sym typeface="Calibri" charset="0"/>
              </a:rPr>
              <a:t>y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*</a:t>
            </a:r>
            <a:r>
              <a:rPr lang="en-US" sz="3200" dirty="0" err="1">
                <a:latin typeface="+mj-lt"/>
                <a:cs typeface="Calibri" charset="0"/>
                <a:sym typeface="Calibri" charset="0"/>
              </a:rPr>
              <a:t>q</a:t>
            </a:r>
            <a:r>
              <a:rPr lang="en-US" sz="3200" baseline="-25000" dirty="0" err="1">
                <a:cs typeface="Calibri" charset="0"/>
                <a:sym typeface="Calibri" charset="0"/>
              </a:rPr>
              <a:t>x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l-GR" sz="3000" b="1" dirty="0">
                <a:latin typeface="+mj-lt"/>
                <a:cs typeface="Calibri" charset="0"/>
                <a:sym typeface="Calibri" charset="0"/>
              </a:rPr>
              <a:t>Συμπληρωματικά αγαθά (αρνητική </a:t>
            </a:r>
            <a:r>
              <a:rPr lang="en-US" sz="3000" b="1" dirty="0">
                <a:latin typeface="+mj-lt"/>
                <a:cs typeface="Calibri" charset="0"/>
                <a:sym typeface="Calibri" charset="0"/>
              </a:rPr>
              <a:t>n</a:t>
            </a:r>
            <a:r>
              <a:rPr lang="el-GR" sz="3000" b="1" dirty="0">
                <a:latin typeface="+mj-lt"/>
                <a:cs typeface="Calibri" charset="0"/>
                <a:sym typeface="Calibri" charset="0"/>
              </a:rPr>
              <a:t>)</a:t>
            </a:r>
            <a:endParaRPr lang="en-US" sz="3000" b="1" dirty="0">
              <a:latin typeface="+mj-lt"/>
              <a:cs typeface="Calibri" charset="0"/>
              <a:sym typeface="Calibri" charset="0"/>
            </a:endParaRPr>
          </a:p>
          <a:p>
            <a:pPr>
              <a:lnSpc>
                <a:spcPct val="110000"/>
              </a:lnSpc>
            </a:pPr>
            <a:r>
              <a:rPr lang="en-US" sz="3000" b="1" dirty="0">
                <a:latin typeface="+mj-lt"/>
                <a:cs typeface="Calibri" charset="0"/>
                <a:sym typeface="Calibri" charset="0"/>
              </a:rPr>
              <a:t>Y</a:t>
            </a:r>
            <a:r>
              <a:rPr lang="el-GR" sz="3000" b="1" dirty="0" err="1">
                <a:latin typeface="+mj-lt"/>
                <a:cs typeface="Calibri" charset="0"/>
                <a:sym typeface="Calibri" charset="0"/>
              </a:rPr>
              <a:t>ποκατάστατα</a:t>
            </a:r>
            <a:r>
              <a:rPr lang="el-GR" sz="3000" b="1" dirty="0">
                <a:latin typeface="+mj-lt"/>
                <a:cs typeface="Calibri" charset="0"/>
                <a:sym typeface="Calibri" charset="0"/>
              </a:rPr>
              <a:t> </a:t>
            </a:r>
            <a:r>
              <a:rPr lang="en-US" sz="3000" b="1" dirty="0">
                <a:latin typeface="+mj-lt"/>
                <a:cs typeface="Calibri" charset="0"/>
                <a:sym typeface="Calibri" charset="0"/>
              </a:rPr>
              <a:t> (</a:t>
            </a:r>
            <a:r>
              <a:rPr lang="el-GR" sz="3000" b="1" dirty="0">
                <a:latin typeface="+mj-lt"/>
                <a:cs typeface="Calibri" charset="0"/>
                <a:sym typeface="Calibri" charset="0"/>
              </a:rPr>
              <a:t>θετική </a:t>
            </a:r>
            <a:r>
              <a:rPr lang="en-US" sz="3000" b="1" dirty="0">
                <a:latin typeface="+mj-lt"/>
                <a:cs typeface="Calibri" charset="0"/>
                <a:sym typeface="Calibri" charset="0"/>
              </a:rPr>
              <a:t>n)</a:t>
            </a:r>
            <a:endParaRPr lang="en-US" sz="3000" dirty="0">
              <a:latin typeface="+mj-lt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1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Καμπύλη προσφοράς μεταφορικών υπηρεσιών</a:t>
            </a:r>
            <a:endParaRPr lang="en-US" sz="3600" b="1" dirty="0"/>
          </a:p>
        </p:txBody>
      </p:sp>
      <p:sp>
        <p:nvSpPr>
          <p:cNvPr id="41" name="Freeform 10"/>
          <p:cNvSpPr>
            <a:spLocks/>
          </p:cNvSpPr>
          <p:nvPr/>
        </p:nvSpPr>
        <p:spPr bwMode="auto">
          <a:xfrm>
            <a:off x="1721805" y="2688166"/>
            <a:ext cx="3670300" cy="2768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14256" y="1224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728" y="4320"/>
                  <a:pt x="17856" y="8640"/>
                  <a:pt x="14256" y="12240"/>
                </a:cubicBezTo>
                <a:cubicBezTo>
                  <a:pt x="10656" y="15840"/>
                  <a:pt x="2376" y="20040"/>
                  <a:pt x="0" y="21600"/>
                </a:cubicBezTo>
              </a:path>
            </a:pathLst>
          </a:custGeom>
          <a:noFill/>
          <a:ln w="38100" cap="flat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42" name="Rectangle 11"/>
          <p:cNvSpPr>
            <a:spLocks/>
          </p:cNvSpPr>
          <p:nvPr/>
        </p:nvSpPr>
        <p:spPr bwMode="auto">
          <a:xfrm>
            <a:off x="4651890" y="2624666"/>
            <a:ext cx="351367" cy="368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1800" dirty="0">
                <a:solidFill>
                  <a:srgbClr val="333399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S’</a:t>
            </a: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1216979" y="3077104"/>
            <a:ext cx="1587" cy="2855913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 flipH="1">
            <a:off x="1215392" y="5933017"/>
            <a:ext cx="5718175" cy="15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2" name="Rectangle 22"/>
          <p:cNvSpPr>
            <a:spLocks/>
          </p:cNvSpPr>
          <p:nvPr/>
        </p:nvSpPr>
        <p:spPr bwMode="auto">
          <a:xfrm flipH="1">
            <a:off x="3490489" y="4743462"/>
            <a:ext cx="471912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1800" b="1" dirty="0">
                <a:solidFill>
                  <a:schemeClr val="tx1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1</a:t>
            </a:r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rot="10800000" flipH="1">
            <a:off x="1264605" y="4667779"/>
            <a:ext cx="2105025" cy="23813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5" name="Line 23"/>
          <p:cNvSpPr>
            <a:spLocks noChangeShapeType="1"/>
          </p:cNvSpPr>
          <p:nvPr/>
        </p:nvSpPr>
        <p:spPr bwMode="auto">
          <a:xfrm>
            <a:off x="3442655" y="4656666"/>
            <a:ext cx="1588" cy="1274763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7" name="Oval 24"/>
          <p:cNvSpPr>
            <a:spLocks/>
          </p:cNvSpPr>
          <p:nvPr/>
        </p:nvSpPr>
        <p:spPr bwMode="auto">
          <a:xfrm>
            <a:off x="3892551" y="3733800"/>
            <a:ext cx="69850" cy="57150"/>
          </a:xfrm>
          <a:prstGeom prst="ellipse">
            <a:avLst/>
          </a:prstGeom>
          <a:solidFill>
            <a:srgbClr val="333399"/>
          </a:solidFill>
          <a:ln w="12700" cap="flat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 rot="10800000" flipH="1" flipV="1">
            <a:off x="1196342" y="3803147"/>
            <a:ext cx="3400311" cy="1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2" name="Line 23"/>
          <p:cNvSpPr>
            <a:spLocks noChangeShapeType="1"/>
          </p:cNvSpPr>
          <p:nvPr/>
        </p:nvSpPr>
        <p:spPr bwMode="auto">
          <a:xfrm flipH="1">
            <a:off x="4546878" y="3966655"/>
            <a:ext cx="0" cy="193035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3" name="Oval 2070"/>
          <p:cNvSpPr>
            <a:spLocks noChangeArrowheads="1"/>
          </p:cNvSpPr>
          <p:nvPr/>
        </p:nvSpPr>
        <p:spPr bwMode="auto">
          <a:xfrm flipH="1" flipV="1">
            <a:off x="3204297" y="4621712"/>
            <a:ext cx="224158" cy="209573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+mj-lt"/>
              <a:cs typeface="Arial"/>
            </a:endParaRPr>
          </a:p>
        </p:txBody>
      </p:sp>
      <p:sp>
        <p:nvSpPr>
          <p:cNvPr id="64" name="Oval 2070"/>
          <p:cNvSpPr>
            <a:spLocks noChangeArrowheads="1"/>
          </p:cNvSpPr>
          <p:nvPr/>
        </p:nvSpPr>
        <p:spPr bwMode="auto">
          <a:xfrm flipH="1" flipV="1">
            <a:off x="4372495" y="3757082"/>
            <a:ext cx="224158" cy="209573"/>
          </a:xfrm>
          <a:prstGeom prst="ellipse">
            <a:avLst/>
          </a:prstGeom>
          <a:solidFill>
            <a:srgbClr val="000090"/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/>
            <a:endParaRPr lang="el-GR" sz="1800">
              <a:latin typeface="+mj-lt"/>
              <a:cs typeface="Arial"/>
            </a:endParaRPr>
          </a:p>
        </p:txBody>
      </p:sp>
      <p:sp>
        <p:nvSpPr>
          <p:cNvPr id="65" name="Text Box 2052"/>
          <p:cNvSpPr txBox="1">
            <a:spLocks noChangeArrowheads="1"/>
          </p:cNvSpPr>
          <p:nvPr/>
        </p:nvSpPr>
        <p:spPr bwMode="auto">
          <a:xfrm>
            <a:off x="3101343" y="5987549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n-US" b="1" i="1" baseline="-25000" dirty="0">
                <a:latin typeface="+mj-lt"/>
                <a:cs typeface="Arial"/>
              </a:rPr>
              <a:t>1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66" name="Text Box 2052"/>
          <p:cNvSpPr txBox="1">
            <a:spLocks noChangeArrowheads="1"/>
          </p:cNvSpPr>
          <p:nvPr/>
        </p:nvSpPr>
        <p:spPr bwMode="auto">
          <a:xfrm>
            <a:off x="4372495" y="5937023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i="1" dirty="0">
                <a:latin typeface="+mj-lt"/>
                <a:cs typeface="Arial"/>
              </a:rPr>
              <a:t>Q</a:t>
            </a:r>
            <a:r>
              <a:rPr lang="en-US" b="1" i="1" baseline="-25000" dirty="0">
                <a:latin typeface="+mj-lt"/>
                <a:cs typeface="Arial"/>
              </a:rPr>
              <a:t>2</a:t>
            </a:r>
            <a:endParaRPr lang="en-US" sz="1800" b="1" i="1" baseline="-25000" dirty="0">
              <a:latin typeface="+mj-lt"/>
              <a:cs typeface="Arial"/>
            </a:endParaRPr>
          </a:p>
        </p:txBody>
      </p:sp>
      <p:sp>
        <p:nvSpPr>
          <p:cNvPr id="67" name="Text Box 2062"/>
          <p:cNvSpPr txBox="1">
            <a:spLocks noChangeArrowheads="1"/>
          </p:cNvSpPr>
          <p:nvPr/>
        </p:nvSpPr>
        <p:spPr bwMode="auto">
          <a:xfrm rot="16200000">
            <a:off x="-1610598" y="4257997"/>
            <a:ext cx="38592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9688" algn="ctr">
              <a:spcBef>
                <a:spcPts val="1350"/>
              </a:spcBef>
            </a:pPr>
            <a:r>
              <a:rPr lang="el-GR" sz="1600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Τιμή</a:t>
            </a:r>
            <a:r>
              <a:rPr lang="en-US" sz="1600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el-GR" sz="1600" b="1" dirty="0">
                <a:solidFill>
                  <a:srgbClr val="000000"/>
                </a:solidFill>
                <a:latin typeface="+mj-lt"/>
                <a:ea typeface="ＭＳ Ｐゴシック" charset="0"/>
                <a:cs typeface="Times New Roman" charset="0"/>
              </a:rPr>
              <a:t>μεταφορικής υπηρεσίας</a:t>
            </a:r>
            <a:endParaRPr lang="en-US" sz="1600" b="1" dirty="0">
              <a:solidFill>
                <a:srgbClr val="000000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68" name="Text Box 2052"/>
          <p:cNvSpPr txBox="1">
            <a:spLocks noChangeArrowheads="1"/>
          </p:cNvSpPr>
          <p:nvPr/>
        </p:nvSpPr>
        <p:spPr bwMode="auto">
          <a:xfrm>
            <a:off x="619153" y="4562992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P1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69" name="Text Box 2052"/>
          <p:cNvSpPr txBox="1">
            <a:spLocks noChangeArrowheads="1"/>
          </p:cNvSpPr>
          <p:nvPr/>
        </p:nvSpPr>
        <p:spPr bwMode="auto">
          <a:xfrm>
            <a:off x="619153" y="3698362"/>
            <a:ext cx="645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0090"/>
                </a:solidFill>
                <a:latin typeface="+mj-lt"/>
                <a:cs typeface="Arial"/>
              </a:rPr>
              <a:t>P2</a:t>
            </a:r>
            <a:endParaRPr lang="en-US" sz="1800" b="1" i="1" dirty="0">
              <a:solidFill>
                <a:srgbClr val="000090"/>
              </a:solidFill>
              <a:latin typeface="+mj-lt"/>
              <a:cs typeface="Arial"/>
            </a:endParaRPr>
          </a:p>
        </p:txBody>
      </p:sp>
      <p:sp>
        <p:nvSpPr>
          <p:cNvPr id="70" name="Text Box 2059"/>
          <p:cNvSpPr txBox="1">
            <a:spLocks noChangeArrowheads="1"/>
          </p:cNvSpPr>
          <p:nvPr/>
        </p:nvSpPr>
        <p:spPr bwMode="auto">
          <a:xfrm>
            <a:off x="4827574" y="6064493"/>
            <a:ext cx="36379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l-GR" sz="1600" b="1" dirty="0">
                <a:latin typeface="+mj-lt"/>
                <a:cs typeface="Arial"/>
              </a:rPr>
              <a:t>Παραγωγική Ικανότητα</a:t>
            </a:r>
            <a:endParaRPr lang="en-US" sz="1600" b="1" dirty="0">
              <a:latin typeface="+mj-lt"/>
              <a:cs typeface="Arial"/>
            </a:endParaRPr>
          </a:p>
        </p:txBody>
      </p:sp>
      <p:sp>
        <p:nvSpPr>
          <p:cNvPr id="71" name="Rectangle 22"/>
          <p:cNvSpPr>
            <a:spLocks/>
          </p:cNvSpPr>
          <p:nvPr/>
        </p:nvSpPr>
        <p:spPr bwMode="auto">
          <a:xfrm>
            <a:off x="4669544" y="3803149"/>
            <a:ext cx="158029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l-GR" b="1" dirty="0">
                <a:latin typeface="+mj-lt"/>
                <a:ea typeface="Arial" charset="0"/>
                <a:cs typeface="Arial" charset="0"/>
                <a:sym typeface="Arial" charset="0"/>
              </a:rPr>
              <a:t>2</a:t>
            </a:r>
            <a:endParaRPr lang="en-US" sz="1800" b="1" dirty="0">
              <a:solidFill>
                <a:schemeClr val="tx1"/>
              </a:solidFill>
              <a:latin typeface="+mj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706533" y="1575858"/>
            <a:ext cx="3318933" cy="3141133"/>
          </a:xfrm>
        </p:spPr>
        <p:txBody>
          <a:bodyPr>
            <a:noAutofit/>
          </a:bodyPr>
          <a:lstStyle/>
          <a:p>
            <a:r>
              <a:rPr lang="el-GR" sz="2000" b="1" dirty="0"/>
              <a:t>Ατομική προσφορά:</a:t>
            </a:r>
            <a:endParaRPr lang="el-GR" sz="2000" dirty="0"/>
          </a:p>
          <a:p>
            <a:pPr lvl="1">
              <a:lnSpc>
                <a:spcPct val="110000"/>
              </a:lnSpc>
            </a:pPr>
            <a:r>
              <a:rPr lang="el-GR" sz="1800" dirty="0"/>
              <a:t>Μονάδες μέτρησης της ποσότητας του αγαθού / υπηρεσίας που είναι διατεθειμένος να προσφέρει ο παράγωγος σε δεδομένη χρονική περίοδο.</a:t>
            </a:r>
            <a:endParaRPr lang="el-GR" sz="1800" b="1" dirty="0"/>
          </a:p>
          <a:p>
            <a:pPr lvl="1">
              <a:lnSpc>
                <a:spcPct val="110000"/>
              </a:lnSpc>
            </a:pPr>
            <a:r>
              <a:rPr lang="el-GR" sz="1800" dirty="0"/>
              <a:t>Συνδυασμός των υπηρεσιών που προσφέρονται σε διαφορετικές τιμές των υπηρεσιών αυτών.</a:t>
            </a:r>
          </a:p>
        </p:txBody>
      </p:sp>
    </p:spTree>
    <p:extLst>
      <p:ext uri="{BB962C8B-B14F-4D97-AF65-F5344CB8AC3E}">
        <p14:creationId xmlns:p14="http://schemas.microsoft.com/office/powerpoint/2010/main" val="34053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5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b="1" dirty="0"/>
              <a:t>Προσδιοριστικοί παράγοντες προσφοράς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0534"/>
            <a:ext cx="8229600" cy="5384800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el-GR" sz="2000" b="1" dirty="0">
                <a:solidFill>
                  <a:srgbClr val="000090"/>
                </a:solidFill>
              </a:rPr>
              <a:t>Τιμή μεταφορικής υπηρεσίας</a:t>
            </a:r>
            <a:r>
              <a:rPr lang="en-US" sz="2000" b="1" dirty="0">
                <a:solidFill>
                  <a:srgbClr val="000090"/>
                </a:solidFill>
              </a:rPr>
              <a:t> (P</a:t>
            </a:r>
            <a:r>
              <a:rPr lang="en-US" sz="2000" b="1" baseline="-25000" dirty="0">
                <a:solidFill>
                  <a:srgbClr val="000090"/>
                </a:solidFill>
              </a:rPr>
              <a:t>A</a:t>
            </a:r>
            <a:r>
              <a:rPr lang="el-GR" sz="2000" b="1" dirty="0">
                <a:solidFill>
                  <a:srgbClr val="000090"/>
                </a:solidFill>
              </a:rPr>
              <a:t>)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endParaRPr lang="el-GR" sz="2000" b="1" dirty="0">
              <a:solidFill>
                <a:srgbClr val="000090"/>
              </a:solidFill>
            </a:endParaRPr>
          </a:p>
          <a:p>
            <a:pPr lvl="1">
              <a:spcBef>
                <a:spcPts val="200"/>
              </a:spcBef>
            </a:pPr>
            <a:r>
              <a:rPr lang="el-GR" sz="1800" dirty="0"/>
              <a:t>Κέρδος </a:t>
            </a:r>
          </a:p>
          <a:p>
            <a:pPr lvl="1">
              <a:spcBef>
                <a:spcPts val="200"/>
              </a:spcBef>
            </a:pPr>
            <a:r>
              <a:rPr lang="el-GR" sz="1800" dirty="0"/>
              <a:t>Διαφορετική προσέγγιση της δημόσιας υπηρεσίας</a:t>
            </a:r>
          </a:p>
          <a:p>
            <a:pPr lvl="1">
              <a:spcBef>
                <a:spcPts val="200"/>
              </a:spcBef>
            </a:pPr>
            <a:r>
              <a:rPr lang="el-GR" sz="1800" dirty="0"/>
              <a:t>Απελευθέρωση υπηρεσιών</a:t>
            </a:r>
          </a:p>
          <a:p>
            <a:pPr>
              <a:spcBef>
                <a:spcPts val="200"/>
              </a:spcBef>
            </a:pPr>
            <a:r>
              <a:rPr lang="el-GR" sz="2000" b="1" dirty="0">
                <a:solidFill>
                  <a:srgbClr val="000090"/>
                </a:solidFill>
              </a:rPr>
              <a:t>Τιμή συντελεστών παραγωγής</a:t>
            </a:r>
            <a:r>
              <a:rPr lang="en-US" sz="2000" b="1" dirty="0">
                <a:solidFill>
                  <a:srgbClr val="000090"/>
                </a:solidFill>
              </a:rPr>
              <a:t> (w</a:t>
            </a:r>
            <a:r>
              <a:rPr lang="el-GR" sz="2000" b="1" dirty="0">
                <a:solidFill>
                  <a:srgbClr val="000090"/>
                </a:solidFill>
              </a:rPr>
              <a:t>)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endParaRPr lang="el-GR" sz="2000" b="1" dirty="0">
              <a:solidFill>
                <a:srgbClr val="000090"/>
              </a:solidFill>
            </a:endParaRPr>
          </a:p>
          <a:p>
            <a:pPr lvl="1">
              <a:spcBef>
                <a:spcPts val="200"/>
              </a:spcBef>
            </a:pPr>
            <a:r>
              <a:rPr lang="el-GR" sz="1800" dirty="0"/>
              <a:t>Επιχειρήσεις εντάσεως κεφαλαίου</a:t>
            </a:r>
          </a:p>
          <a:p>
            <a:pPr lvl="1">
              <a:spcBef>
                <a:spcPts val="200"/>
              </a:spcBef>
            </a:pPr>
            <a:r>
              <a:rPr lang="el-GR" sz="1800" dirty="0"/>
              <a:t>Μείωση χρήσης παραγωγικού συντελεστή ‘εργασία’</a:t>
            </a:r>
          </a:p>
          <a:p>
            <a:pPr>
              <a:spcBef>
                <a:spcPts val="200"/>
              </a:spcBef>
            </a:pPr>
            <a:r>
              <a:rPr lang="el-GR" sz="2000" b="1" dirty="0">
                <a:solidFill>
                  <a:srgbClr val="000090"/>
                </a:solidFill>
              </a:rPr>
              <a:t>Τιμές υποκατάστατων μεταφορικής υπηρεσίας</a:t>
            </a:r>
            <a:r>
              <a:rPr lang="en-US" sz="2000" b="1" dirty="0">
                <a:solidFill>
                  <a:srgbClr val="000090"/>
                </a:solidFill>
              </a:rPr>
              <a:t> (</a:t>
            </a:r>
            <a:r>
              <a:rPr lang="en-US" sz="2000" b="1" dirty="0" err="1">
                <a:solidFill>
                  <a:srgbClr val="000090"/>
                </a:solidFill>
              </a:rPr>
              <a:t>P</a:t>
            </a:r>
            <a:r>
              <a:rPr lang="en-US" sz="2000" b="1" baseline="-25000" dirty="0" err="1">
                <a:solidFill>
                  <a:srgbClr val="000090"/>
                </a:solidFill>
              </a:rPr>
              <a:t>b</a:t>
            </a:r>
            <a:r>
              <a:rPr lang="en-US" sz="2000" b="1" dirty="0" err="1">
                <a:solidFill>
                  <a:srgbClr val="000090"/>
                </a:solidFill>
              </a:rPr>
              <a:t>…P</a:t>
            </a:r>
            <a:r>
              <a:rPr lang="en-US" sz="2000" b="1" baseline="-25000" dirty="0" err="1">
                <a:solidFill>
                  <a:srgbClr val="000090"/>
                </a:solidFill>
              </a:rPr>
              <a:t>n,</a:t>
            </a:r>
            <a:r>
              <a:rPr lang="el-GR" sz="2000" b="1" dirty="0">
                <a:solidFill>
                  <a:srgbClr val="000090"/>
                </a:solidFill>
              </a:rPr>
              <a:t>)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endParaRPr lang="el-GR" sz="2000" b="1" dirty="0">
              <a:solidFill>
                <a:srgbClr val="000090"/>
              </a:solidFill>
            </a:endParaRPr>
          </a:p>
          <a:p>
            <a:pPr lvl="1">
              <a:spcBef>
                <a:spcPts val="200"/>
              </a:spcBef>
            </a:pPr>
            <a:r>
              <a:rPr lang="el-GR" sz="1800" dirty="0"/>
              <a:t>Σημαντικό ρόλο και συμπληρωματικά μέσα μεταφοράς/υποδομές (βλ. Ναυτιλία/λιμένες, αεροπορικές μεταφορές/αεροδρόμια)</a:t>
            </a:r>
          </a:p>
          <a:p>
            <a:pPr>
              <a:spcBef>
                <a:spcPts val="200"/>
              </a:spcBef>
            </a:pPr>
            <a:r>
              <a:rPr lang="el-GR" sz="2000" b="1" dirty="0">
                <a:solidFill>
                  <a:srgbClr val="000090"/>
                </a:solidFill>
              </a:rPr>
              <a:t>Επίπεδο τεχνολογίας</a:t>
            </a:r>
            <a:r>
              <a:rPr lang="en-US" sz="2000" b="1" dirty="0">
                <a:solidFill>
                  <a:srgbClr val="000090"/>
                </a:solidFill>
              </a:rPr>
              <a:t> (t</a:t>
            </a:r>
            <a:r>
              <a:rPr lang="el-GR" sz="2000" b="1" dirty="0">
                <a:solidFill>
                  <a:srgbClr val="000090"/>
                </a:solidFill>
              </a:rPr>
              <a:t>)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endParaRPr lang="el-GR" sz="2000" b="1" dirty="0">
              <a:solidFill>
                <a:srgbClr val="000090"/>
              </a:solidFill>
            </a:endParaRPr>
          </a:p>
          <a:p>
            <a:pPr>
              <a:spcBef>
                <a:spcPts val="200"/>
              </a:spcBef>
            </a:pPr>
            <a:r>
              <a:rPr lang="el-GR" sz="2000" b="1" dirty="0">
                <a:solidFill>
                  <a:srgbClr val="000090"/>
                </a:solidFill>
              </a:rPr>
              <a:t>Στόχος που αποβλέπει μια επιχείρηση </a:t>
            </a:r>
            <a:r>
              <a:rPr lang="en-US" sz="2000" b="1" dirty="0">
                <a:solidFill>
                  <a:srgbClr val="000090"/>
                </a:solidFill>
              </a:rPr>
              <a:t> (g)</a:t>
            </a:r>
            <a:endParaRPr lang="el-GR" sz="2000" b="1" dirty="0">
              <a:solidFill>
                <a:srgbClr val="000090"/>
              </a:solidFill>
            </a:endParaRPr>
          </a:p>
          <a:p>
            <a:pPr lvl="1">
              <a:spcBef>
                <a:spcPts val="200"/>
              </a:spcBef>
            </a:pPr>
            <a:r>
              <a:rPr lang="el-GR" sz="1800" dirty="0"/>
              <a:t>Ιδιωτικές </a:t>
            </a:r>
            <a:r>
              <a:rPr lang="en-US" sz="1800" dirty="0" err="1"/>
              <a:t>vs.</a:t>
            </a:r>
            <a:r>
              <a:rPr lang="en-US" sz="1800" dirty="0"/>
              <a:t> </a:t>
            </a:r>
            <a:r>
              <a:rPr lang="el-GR" sz="1800" dirty="0"/>
              <a:t>Δημόσιες επιχειρήσεις μεταφορών</a:t>
            </a:r>
          </a:p>
          <a:p>
            <a:pPr lvl="1">
              <a:spcBef>
                <a:spcPts val="200"/>
              </a:spcBef>
            </a:pPr>
            <a:r>
              <a:rPr lang="el-GR" sz="1800" dirty="0"/>
              <a:t>Στρατηγικές ‘παικτών’ στις μεταφορικές υπηρεσίες</a:t>
            </a:r>
          </a:p>
          <a:p>
            <a:pPr lvl="1">
              <a:spcBef>
                <a:spcPts val="200"/>
              </a:spcBef>
            </a:pPr>
            <a:endParaRPr lang="el-GR" sz="1800" b="1" dirty="0"/>
          </a:p>
          <a:p>
            <a:pPr>
              <a:spcBef>
                <a:spcPts val="200"/>
              </a:spcBef>
            </a:pPr>
            <a:r>
              <a:rPr lang="el-GR" sz="2000" b="1" dirty="0"/>
              <a:t>Όλοι παραπάνω είναι:</a:t>
            </a:r>
            <a:r>
              <a:rPr lang="el-GR" sz="2000" b="1" dirty="0">
                <a:solidFill>
                  <a:srgbClr val="000090"/>
                </a:solidFill>
              </a:rPr>
              <a:t> Αλληλένδετοι &amp; Ενδογενείς παράγοντες, </a:t>
            </a:r>
          </a:p>
          <a:p>
            <a:pPr>
              <a:spcBef>
                <a:spcPts val="200"/>
              </a:spcBef>
            </a:pPr>
            <a:r>
              <a:rPr lang="el-GR" sz="2000" b="1" dirty="0">
                <a:solidFill>
                  <a:srgbClr val="000090"/>
                </a:solidFill>
              </a:rPr>
              <a:t>Κοινωνικοί παράγοντες /  Φυσικοί Παράγοντες</a:t>
            </a:r>
          </a:p>
          <a:p>
            <a:pPr lvl="1">
              <a:spcBef>
                <a:spcPts val="200"/>
              </a:spcBef>
            </a:pPr>
            <a:r>
              <a:rPr lang="el-GR" sz="1800" dirty="0"/>
              <a:t>Νομοθεσία / Καιρικές συνθήκες προσφοράς</a:t>
            </a:r>
          </a:p>
        </p:txBody>
      </p:sp>
    </p:spTree>
    <p:extLst>
      <p:ext uri="{BB962C8B-B14F-4D97-AF65-F5344CB8AC3E}">
        <p14:creationId xmlns:p14="http://schemas.microsoft.com/office/powerpoint/2010/main" val="14892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5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Συνάρτηση Προσφοράς μεταφορικών υπηρεσιών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53848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b="1" dirty="0" err="1">
                <a:solidFill>
                  <a:srgbClr val="000090"/>
                </a:solidFill>
              </a:rPr>
              <a:t>Q</a:t>
            </a:r>
            <a:r>
              <a:rPr lang="en-US" sz="3600" b="1" baseline="-25000" dirty="0" err="1">
                <a:solidFill>
                  <a:srgbClr val="000090"/>
                </a:solidFill>
              </a:rPr>
              <a:t>A</a:t>
            </a:r>
            <a:r>
              <a:rPr lang="en-US" sz="3600" b="1" baseline="-25000" dirty="0">
                <a:solidFill>
                  <a:srgbClr val="000090"/>
                </a:solidFill>
              </a:rPr>
              <a:t> </a:t>
            </a:r>
            <a:r>
              <a:rPr lang="el-GR" sz="3600" b="1" dirty="0">
                <a:solidFill>
                  <a:srgbClr val="000090"/>
                </a:solidFill>
              </a:rPr>
              <a:t>= </a:t>
            </a:r>
            <a:r>
              <a:rPr lang="en-US" sz="3600" b="1" dirty="0">
                <a:solidFill>
                  <a:srgbClr val="000090"/>
                </a:solidFill>
              </a:rPr>
              <a:t>f</a:t>
            </a:r>
            <a:r>
              <a:rPr lang="en-US" sz="3600" b="1" baseline="-25000" dirty="0">
                <a:solidFill>
                  <a:srgbClr val="000090"/>
                </a:solidFill>
              </a:rPr>
              <a:t> </a:t>
            </a:r>
            <a:r>
              <a:rPr lang="en-US" sz="3600" b="1" dirty="0">
                <a:solidFill>
                  <a:srgbClr val="000090"/>
                </a:solidFill>
              </a:rPr>
              <a:t>(P</a:t>
            </a:r>
            <a:r>
              <a:rPr lang="en-US" sz="3600" b="1" baseline="-25000" dirty="0">
                <a:solidFill>
                  <a:srgbClr val="000090"/>
                </a:solidFill>
              </a:rPr>
              <a:t>A,</a:t>
            </a:r>
            <a:r>
              <a:rPr lang="en-US" sz="3600" b="1" dirty="0">
                <a:solidFill>
                  <a:srgbClr val="000090"/>
                </a:solidFill>
              </a:rPr>
              <a:t> </a:t>
            </a:r>
            <a:r>
              <a:rPr lang="en-US" sz="3600" b="1" dirty="0" err="1">
                <a:solidFill>
                  <a:srgbClr val="000090"/>
                </a:solidFill>
              </a:rPr>
              <a:t>P</a:t>
            </a:r>
            <a:r>
              <a:rPr lang="en-US" sz="3600" b="1" baseline="-25000" dirty="0" err="1">
                <a:solidFill>
                  <a:srgbClr val="000090"/>
                </a:solidFill>
              </a:rPr>
              <a:t>b</a:t>
            </a:r>
            <a:r>
              <a:rPr lang="en-US" sz="3600" b="1" dirty="0" err="1">
                <a:solidFill>
                  <a:srgbClr val="000090"/>
                </a:solidFill>
              </a:rPr>
              <a:t>…P</a:t>
            </a:r>
            <a:r>
              <a:rPr lang="en-US" sz="3600" b="1" baseline="-25000" dirty="0" err="1">
                <a:solidFill>
                  <a:srgbClr val="000090"/>
                </a:solidFill>
              </a:rPr>
              <a:t>n,</a:t>
            </a:r>
            <a:r>
              <a:rPr lang="en-US" sz="3600" b="1" baseline="-25000" dirty="0">
                <a:solidFill>
                  <a:srgbClr val="000090"/>
                </a:solidFill>
              </a:rPr>
              <a:t> </a:t>
            </a:r>
            <a:r>
              <a:rPr lang="en-US" sz="3600" b="1" dirty="0">
                <a:solidFill>
                  <a:srgbClr val="000090"/>
                </a:solidFill>
              </a:rPr>
              <a:t>w, t, g </a:t>
            </a:r>
            <a:r>
              <a:rPr lang="el-GR" sz="3600" b="1" dirty="0">
                <a:solidFill>
                  <a:srgbClr val="000090"/>
                </a:solidFill>
              </a:rPr>
              <a:t>)</a:t>
            </a:r>
            <a:r>
              <a:rPr lang="en-US" sz="3600" b="1" dirty="0">
                <a:solidFill>
                  <a:srgbClr val="000090"/>
                </a:solidFill>
              </a:rPr>
              <a:t> </a:t>
            </a:r>
            <a:endParaRPr lang="el-GR" sz="3600" b="1" dirty="0">
              <a:solidFill>
                <a:srgbClr val="000090"/>
              </a:solidFill>
            </a:endParaRPr>
          </a:p>
          <a:p>
            <a:pPr lvl="1"/>
            <a:r>
              <a:rPr lang="en-US" sz="2400" b="1" dirty="0" err="1"/>
              <a:t>Q</a:t>
            </a:r>
            <a:r>
              <a:rPr lang="en-US" sz="2400" b="1" baseline="-25000" dirty="0" err="1"/>
              <a:t>A</a:t>
            </a:r>
            <a:r>
              <a:rPr lang="el-GR" sz="2400" dirty="0"/>
              <a:t>= </a:t>
            </a:r>
            <a:r>
              <a:rPr lang="en-US" sz="2400" dirty="0"/>
              <a:t> </a:t>
            </a:r>
            <a:r>
              <a:rPr lang="el-GR" sz="2400" dirty="0"/>
              <a:t>προσφορά της μεταφορικής υπηρεσίας</a:t>
            </a:r>
            <a:endParaRPr lang="el-GR" sz="2400" b="1" baseline="-25000" dirty="0"/>
          </a:p>
          <a:p>
            <a:pPr lvl="1"/>
            <a:r>
              <a:rPr lang="en-US" sz="2400" b="1" dirty="0"/>
              <a:t>P</a:t>
            </a:r>
            <a:r>
              <a:rPr lang="en-US" sz="2400" b="1" baseline="-25000" dirty="0"/>
              <a:t>A</a:t>
            </a:r>
            <a:r>
              <a:rPr lang="el-GR" sz="2400" dirty="0"/>
              <a:t>= τιμή της μεταφορικής υπηρεσίας Α </a:t>
            </a:r>
            <a:endParaRPr lang="en-US" sz="2400" dirty="0"/>
          </a:p>
          <a:p>
            <a:pPr lvl="1"/>
            <a:r>
              <a:rPr lang="en-US" sz="2400" b="1" dirty="0" err="1"/>
              <a:t>P</a:t>
            </a:r>
            <a:r>
              <a:rPr lang="en-US" sz="2400" b="1" baseline="-25000" dirty="0" err="1"/>
              <a:t>b</a:t>
            </a:r>
            <a:r>
              <a:rPr lang="en-US" sz="2400" b="1" dirty="0"/>
              <a:t>…</a:t>
            </a:r>
            <a:r>
              <a:rPr lang="en-US" sz="2400" b="1" dirty="0" err="1"/>
              <a:t>P</a:t>
            </a:r>
            <a:r>
              <a:rPr lang="en-US" sz="2400" b="1" baseline="-25000" dirty="0" err="1"/>
              <a:t>n</a:t>
            </a:r>
            <a:r>
              <a:rPr lang="el-GR" sz="2400" b="1" baseline="-25000" dirty="0"/>
              <a:t> =</a:t>
            </a:r>
            <a:r>
              <a:rPr lang="el-GR" sz="2400" b="1" dirty="0"/>
              <a:t> </a:t>
            </a:r>
            <a:r>
              <a:rPr lang="el-GR" sz="2400" dirty="0"/>
              <a:t>= τιμή των υποκατάστατων της μεταφορικής υπηρεσίας</a:t>
            </a:r>
            <a:endParaRPr lang="el-GR" sz="2400" b="1" baseline="-25000" dirty="0"/>
          </a:p>
          <a:p>
            <a:pPr lvl="1"/>
            <a:r>
              <a:rPr lang="en-US" sz="2400" b="1" dirty="0"/>
              <a:t>w</a:t>
            </a:r>
            <a:r>
              <a:rPr lang="el-GR" sz="2400" b="1" dirty="0"/>
              <a:t> </a:t>
            </a:r>
            <a:r>
              <a:rPr lang="el-GR" sz="2400" dirty="0"/>
              <a:t>= τιμή συντελεστών παραγωγής</a:t>
            </a:r>
            <a:r>
              <a:rPr lang="en-US" sz="2400" dirty="0"/>
              <a:t> </a:t>
            </a:r>
          </a:p>
          <a:p>
            <a:pPr lvl="1"/>
            <a:r>
              <a:rPr lang="en-US" sz="2400" b="1" dirty="0"/>
              <a:t>t</a:t>
            </a:r>
            <a:r>
              <a:rPr lang="el-GR" sz="2400" b="1" dirty="0"/>
              <a:t> </a:t>
            </a:r>
            <a:r>
              <a:rPr lang="el-GR" sz="2400" dirty="0"/>
              <a:t>= τεχνολογία</a:t>
            </a:r>
            <a:endParaRPr lang="el-GR" sz="2400" b="1" dirty="0"/>
          </a:p>
          <a:p>
            <a:pPr lvl="1"/>
            <a:r>
              <a:rPr lang="en-US" sz="2400" b="1" dirty="0"/>
              <a:t>g </a:t>
            </a:r>
            <a:r>
              <a:rPr lang="el-GR" sz="2400" b="1" dirty="0"/>
              <a:t> </a:t>
            </a:r>
            <a:r>
              <a:rPr lang="el-GR" sz="2400" dirty="0"/>
              <a:t>= στόχοι επιχείρησης</a:t>
            </a:r>
          </a:p>
        </p:txBody>
      </p:sp>
    </p:spTree>
    <p:extLst>
      <p:ext uri="{BB962C8B-B14F-4D97-AF65-F5344CB8AC3E}">
        <p14:creationId xmlns:p14="http://schemas.microsoft.com/office/powerpoint/2010/main" val="373740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b="1" dirty="0"/>
              <a:t>Ελαστικότητα μεταφορικών υπηρεσιών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53848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E</a:t>
            </a:r>
            <a:r>
              <a:rPr lang="el-GR" sz="2400" b="1" dirty="0" err="1"/>
              <a:t>λαστικότητα</a:t>
            </a:r>
            <a:r>
              <a:rPr lang="el-GR" sz="2400" b="1" dirty="0"/>
              <a:t> ζήτησης προς τιμή (ε): </a:t>
            </a:r>
            <a:r>
              <a:rPr lang="el-GR" sz="2400" dirty="0"/>
              <a:t>Βαθμός αντίδρασης ζήτησης σε μια μεταβολή της τιμής σε μια συγκεκριμένη αγορά. </a:t>
            </a:r>
          </a:p>
          <a:p>
            <a:pPr marL="457200" lvl="1" indent="0">
              <a:buNone/>
            </a:pPr>
            <a:endParaRPr lang="el-GR" sz="2400" b="1" dirty="0"/>
          </a:p>
          <a:p>
            <a:pPr marL="457200" lvl="1" indent="0">
              <a:buNone/>
            </a:pPr>
            <a:r>
              <a:rPr lang="el-GR" b="1" dirty="0"/>
              <a:t>(-) ποσοστιαία μεταβολή στην ζητούμενη ποσότητα  μεταφορικών υπηρεσιών/   ποσοστιαία μεταβολή </a:t>
            </a:r>
            <a:r>
              <a:rPr lang="el-GR" sz="3200" b="1" dirty="0"/>
              <a:t>τιμών</a:t>
            </a:r>
            <a:endParaRPr lang="el-GR" sz="3200" b="1" dirty="0">
              <a:latin typeface="Calibri" charset="0"/>
              <a:cs typeface="Calibri" charset="0"/>
              <a:sym typeface="Calibri" charset="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l-GR" sz="3200" dirty="0">
                <a:latin typeface="+mj-lt"/>
                <a:cs typeface="Calibri" charset="0"/>
                <a:sym typeface="Calibri" charset="0"/>
              </a:rPr>
              <a:t>ε = - 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q/q)/(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p/p)</a:t>
            </a:r>
            <a:endParaRPr lang="el-GR" sz="3200" dirty="0">
              <a:latin typeface="+mj-lt"/>
              <a:cs typeface="Calibri" charset="0"/>
              <a:sym typeface="Calibri" charset="0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l-GR" sz="3200" dirty="0">
                <a:latin typeface="+mj-lt"/>
                <a:cs typeface="Calibri" charset="0"/>
                <a:sym typeface="Calibri" charset="0"/>
              </a:rPr>
              <a:t>ε= 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- (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q*p)/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(Δ</a:t>
            </a:r>
            <a:r>
              <a:rPr lang="en-US" sz="3200" dirty="0">
                <a:latin typeface="+mj-lt"/>
                <a:cs typeface="Calibri" charset="0"/>
                <a:sym typeface="Calibri" charset="0"/>
              </a:rPr>
              <a:t>p*q</a:t>
            </a:r>
            <a:r>
              <a:rPr lang="el-GR" sz="3200" dirty="0">
                <a:latin typeface="+mj-lt"/>
                <a:cs typeface="Calibri" charset="0"/>
                <a:sym typeface="Calibri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l-GR" sz="2600" dirty="0">
                <a:latin typeface="+mj-lt"/>
                <a:cs typeface="Calibri" charset="0"/>
                <a:sym typeface="Calibri" charset="0"/>
              </a:rPr>
              <a:t>Μετριέται μεταξύ δύο σημείων καμπύλης ζήτησης (τοξοειδής ελαστικότητα) </a:t>
            </a:r>
          </a:p>
          <a:p>
            <a:pPr lvl="1">
              <a:lnSpc>
                <a:spcPct val="110000"/>
              </a:lnSpc>
            </a:pPr>
            <a:endParaRPr lang="el-GR" sz="26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l-GR" sz="3000" b="1" dirty="0">
                <a:latin typeface="+mj-lt"/>
                <a:cs typeface="Calibri" charset="0"/>
                <a:sym typeface="Calibri" charset="0"/>
              </a:rPr>
              <a:t>Παράδειγμα: </a:t>
            </a:r>
            <a:r>
              <a:rPr lang="el-GR" sz="3000" dirty="0">
                <a:latin typeface="+mj-lt"/>
                <a:cs typeface="Calibri" charset="0"/>
                <a:sym typeface="Calibri" charset="0"/>
              </a:rPr>
              <a:t>Ελαστικότητα -0.4: </a:t>
            </a:r>
            <a:endParaRPr lang="en-US" sz="3000" dirty="0">
              <a:latin typeface="+mj-lt"/>
              <a:cs typeface="Calibri" charset="0"/>
              <a:sym typeface="Calibri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l-GR" sz="2600" dirty="0">
                <a:latin typeface="+mj-lt"/>
                <a:cs typeface="Calibri" charset="0"/>
                <a:sym typeface="Calibri" charset="0"/>
              </a:rPr>
              <a:t>Για μια αύξηση τιμής εισιτηρίου/ ναύλου 10% μείωση ζήτησης αγαθού 4%</a:t>
            </a:r>
            <a:endParaRPr lang="en-US" sz="2600" dirty="0">
              <a:latin typeface="+mj-lt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2073" y="-25296"/>
            <a:ext cx="8568267" cy="1417638"/>
          </a:xfrm>
        </p:spPr>
        <p:txBody>
          <a:bodyPr>
            <a:normAutofit/>
          </a:bodyPr>
          <a:lstStyle/>
          <a:p>
            <a:r>
              <a:rPr lang="el-GR" sz="3200" b="1" dirty="0"/>
              <a:t>Ελαστικότητα ζήτησης μεταφορικών υπηρεσιών</a:t>
            </a:r>
            <a:endParaRPr lang="en-US" sz="3200" b="1" dirty="0"/>
          </a:p>
        </p:txBody>
      </p:sp>
      <p:sp>
        <p:nvSpPr>
          <p:cNvPr id="34833" name="Text Box 1041"/>
          <p:cNvSpPr txBox="1">
            <a:spLocks noChangeArrowheads="1"/>
          </p:cNvSpPr>
          <p:nvPr/>
        </p:nvSpPr>
        <p:spPr bwMode="auto">
          <a:xfrm>
            <a:off x="7230228" y="6462419"/>
            <a:ext cx="379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Q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34964" y="4424584"/>
            <a:ext cx="3749175" cy="2133600"/>
            <a:chOff x="3552473" y="4495800"/>
            <a:chExt cx="3749175" cy="2133600"/>
          </a:xfrm>
        </p:grpSpPr>
        <p:sp>
          <p:nvSpPr>
            <p:cNvPr id="34831" name="Line 1039"/>
            <p:cNvSpPr>
              <a:spLocks noChangeShapeType="1"/>
            </p:cNvSpPr>
            <p:nvPr/>
          </p:nvSpPr>
          <p:spPr bwMode="auto">
            <a:xfrm>
              <a:off x="3886200" y="4495800"/>
              <a:ext cx="0" cy="213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4832" name="Line 1040"/>
            <p:cNvSpPr>
              <a:spLocks noChangeShapeType="1"/>
            </p:cNvSpPr>
            <p:nvPr/>
          </p:nvSpPr>
          <p:spPr bwMode="auto">
            <a:xfrm>
              <a:off x="3846443" y="6629400"/>
              <a:ext cx="26974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4834" name="Text Box 1042"/>
            <p:cNvSpPr txBox="1">
              <a:spLocks noChangeArrowheads="1"/>
            </p:cNvSpPr>
            <p:nvPr/>
          </p:nvSpPr>
          <p:spPr bwMode="auto">
            <a:xfrm>
              <a:off x="3552473" y="4593337"/>
              <a:ext cx="33021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000" dirty="0"/>
                <a:t>P</a:t>
              </a:r>
            </a:p>
          </p:txBody>
        </p:sp>
        <p:sp>
          <p:nvSpPr>
            <p:cNvPr id="34835" name="Line 1043"/>
            <p:cNvSpPr>
              <a:spLocks noChangeShapeType="1"/>
            </p:cNvSpPr>
            <p:nvPr/>
          </p:nvSpPr>
          <p:spPr bwMode="auto">
            <a:xfrm>
              <a:off x="3886200" y="55626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4836" name="Text Box 1044"/>
            <p:cNvSpPr txBox="1">
              <a:spLocks noChangeArrowheads="1"/>
            </p:cNvSpPr>
            <p:nvPr/>
          </p:nvSpPr>
          <p:spPr bwMode="auto">
            <a:xfrm>
              <a:off x="5195152" y="4974627"/>
              <a:ext cx="210649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l-GR" sz="2000" dirty="0"/>
                <a:t>Πλήρως Ελαστική</a:t>
              </a:r>
              <a:r>
                <a:rPr lang="en-US" sz="2000" dirty="0"/>
                <a:t> 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57094" y="1316142"/>
            <a:ext cx="3626506" cy="3046368"/>
            <a:chOff x="4466873" y="1316142"/>
            <a:chExt cx="3307725" cy="3046368"/>
          </a:xfrm>
        </p:grpSpPr>
        <p:sp>
          <p:nvSpPr>
            <p:cNvPr id="34826" name="Line 1034"/>
            <p:cNvSpPr>
              <a:spLocks noChangeShapeType="1"/>
            </p:cNvSpPr>
            <p:nvPr/>
          </p:nvSpPr>
          <p:spPr bwMode="auto">
            <a:xfrm>
              <a:off x="4773318" y="3962400"/>
              <a:ext cx="26180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1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466873" y="1316142"/>
              <a:ext cx="3307725" cy="3046368"/>
              <a:chOff x="4466873" y="1316142"/>
              <a:chExt cx="3307725" cy="3046368"/>
            </a:xfrm>
          </p:grpSpPr>
          <p:sp>
            <p:nvSpPr>
              <p:cNvPr id="34825" name="Line 1033"/>
              <p:cNvSpPr>
                <a:spLocks noChangeShapeType="1"/>
              </p:cNvSpPr>
              <p:nvPr/>
            </p:nvSpPr>
            <p:spPr bwMode="auto">
              <a:xfrm>
                <a:off x="4773318" y="1316142"/>
                <a:ext cx="0" cy="264625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4827" name="Text Box 1035"/>
              <p:cNvSpPr txBox="1">
                <a:spLocks noChangeArrowheads="1"/>
              </p:cNvSpPr>
              <p:nvPr/>
            </p:nvSpPr>
            <p:spPr bwMode="auto">
              <a:xfrm>
                <a:off x="4466873" y="1697737"/>
                <a:ext cx="3302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P</a:t>
                </a:r>
              </a:p>
            </p:txBody>
          </p:sp>
          <p:sp>
            <p:nvSpPr>
              <p:cNvPr id="34828" name="Text Box 1036"/>
              <p:cNvSpPr txBox="1">
                <a:spLocks noChangeArrowheads="1"/>
              </p:cNvSpPr>
              <p:nvPr/>
            </p:nvSpPr>
            <p:spPr bwMode="auto">
              <a:xfrm>
                <a:off x="6979537" y="3962400"/>
                <a:ext cx="379190" cy="4001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Q</a:t>
                </a:r>
              </a:p>
            </p:txBody>
          </p:sp>
          <p:sp>
            <p:nvSpPr>
              <p:cNvPr id="34829" name="Line 1037"/>
              <p:cNvSpPr>
                <a:spLocks noChangeShapeType="1"/>
              </p:cNvSpPr>
              <p:nvPr/>
            </p:nvSpPr>
            <p:spPr bwMode="auto">
              <a:xfrm>
                <a:off x="6248400" y="1599670"/>
                <a:ext cx="0" cy="236273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4830" name="Text Box 1038"/>
              <p:cNvSpPr txBox="1">
                <a:spLocks noChangeArrowheads="1"/>
              </p:cNvSpPr>
              <p:nvPr/>
            </p:nvSpPr>
            <p:spPr bwMode="auto">
              <a:xfrm>
                <a:off x="6327737" y="1699985"/>
                <a:ext cx="1446861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l-GR" sz="2000" dirty="0"/>
                  <a:t>Πλήρως</a:t>
                </a:r>
                <a:endParaRPr lang="en-US" sz="2000" dirty="0"/>
              </a:p>
              <a:p>
                <a:r>
                  <a:rPr lang="el-GR" sz="2000" dirty="0"/>
                  <a:t>Ανελαστική</a:t>
                </a:r>
                <a:endParaRPr lang="en-US" sz="2000" dirty="0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417873" y="5491384"/>
            <a:ext cx="3398791" cy="1171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>
              <a:lnSpc>
                <a:spcPct val="110000"/>
              </a:lnSpc>
            </a:pPr>
            <a:r>
              <a:rPr lang="el-GR" sz="2800" b="1" dirty="0">
                <a:cs typeface="Calibri" charset="0"/>
                <a:sym typeface="Calibri" charset="0"/>
              </a:rPr>
              <a:t>-1&lt;ε&lt;0: ανελαστική</a:t>
            </a:r>
          </a:p>
          <a:p>
            <a:pPr marL="0" lvl="1" algn="just">
              <a:lnSpc>
                <a:spcPct val="110000"/>
              </a:lnSpc>
            </a:pPr>
            <a:r>
              <a:rPr lang="el-GR" dirty="0">
                <a:cs typeface="Calibri" charset="0"/>
                <a:sym typeface="Calibri" charset="0"/>
              </a:rPr>
              <a:t>Μικρότερη μεταβολή ζήτησης </a:t>
            </a:r>
          </a:p>
          <a:p>
            <a:pPr marL="0" lvl="1" algn="just">
              <a:lnSpc>
                <a:spcPct val="110000"/>
              </a:lnSpc>
            </a:pPr>
            <a:r>
              <a:rPr lang="el-GR" dirty="0">
                <a:cs typeface="Calibri" charset="0"/>
                <a:sym typeface="Calibri" charset="0"/>
              </a:rPr>
              <a:t>από την μεταβολή τιμής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114939" y="1228073"/>
            <a:ext cx="4163351" cy="4656847"/>
            <a:chOff x="-114939" y="1228073"/>
            <a:chExt cx="4163351" cy="4656847"/>
          </a:xfrm>
        </p:grpSpPr>
        <p:sp>
          <p:nvSpPr>
            <p:cNvPr id="23" name="Rectangle 22"/>
            <p:cNvSpPr/>
            <p:nvPr/>
          </p:nvSpPr>
          <p:spPr>
            <a:xfrm>
              <a:off x="-114939" y="4208564"/>
              <a:ext cx="3696339" cy="1676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>
                <a:lnSpc>
                  <a:spcPct val="110000"/>
                </a:lnSpc>
              </a:pPr>
              <a:r>
                <a:rPr lang="el-GR" sz="2800" b="1" dirty="0">
                  <a:solidFill>
                    <a:srgbClr val="000090"/>
                  </a:solidFill>
                  <a:cs typeface="Calibri" charset="0"/>
                  <a:sym typeface="Calibri" charset="0"/>
                </a:rPr>
                <a:t>ε&lt;-1: ελαστική</a:t>
              </a:r>
            </a:p>
            <a:p>
              <a:pPr lvl="1">
                <a:lnSpc>
                  <a:spcPct val="110000"/>
                </a:lnSpc>
              </a:pPr>
              <a:r>
                <a:rPr lang="el-GR" dirty="0">
                  <a:solidFill>
                    <a:srgbClr val="000090"/>
                  </a:solidFill>
                  <a:cs typeface="Calibri" charset="0"/>
                  <a:sym typeface="Calibri" charset="0"/>
                </a:rPr>
                <a:t>Μεγαλύτερη μεταβολή ζήτησης </a:t>
              </a:r>
            </a:p>
            <a:p>
              <a:pPr lvl="1">
                <a:lnSpc>
                  <a:spcPct val="110000"/>
                </a:lnSpc>
              </a:pPr>
              <a:r>
                <a:rPr lang="el-GR" dirty="0">
                  <a:solidFill>
                    <a:srgbClr val="000090"/>
                  </a:solidFill>
                  <a:cs typeface="Calibri" charset="0"/>
                  <a:sym typeface="Calibri" charset="0"/>
                </a:rPr>
                <a:t>από την μεταβολή τιμής</a:t>
              </a:r>
            </a:p>
            <a:p>
              <a:pPr lvl="1">
                <a:lnSpc>
                  <a:spcPct val="110000"/>
                </a:lnSpc>
              </a:pPr>
              <a:endParaRPr lang="el-GR" sz="2800" b="1" dirty="0">
                <a:solidFill>
                  <a:srgbClr val="000090"/>
                </a:solidFill>
                <a:cs typeface="Calibri" charset="0"/>
                <a:sym typeface="Calibri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52073" y="1228073"/>
              <a:ext cx="3696339" cy="3129779"/>
              <a:chOff x="352073" y="1392342"/>
              <a:chExt cx="3696339" cy="3129779"/>
            </a:xfrm>
          </p:grpSpPr>
          <p:sp>
            <p:nvSpPr>
              <p:cNvPr id="34819" name="Line 1027"/>
              <p:cNvSpPr>
                <a:spLocks noChangeShapeType="1"/>
              </p:cNvSpPr>
              <p:nvPr/>
            </p:nvSpPr>
            <p:spPr bwMode="auto">
              <a:xfrm>
                <a:off x="725311" y="1392342"/>
                <a:ext cx="0" cy="2646258"/>
              </a:xfrm>
              <a:prstGeom prst="line">
                <a:avLst/>
              </a:prstGeom>
              <a:noFill/>
              <a:ln w="9525">
                <a:solidFill>
                  <a:srgbClr val="00009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 b="1">
                  <a:solidFill>
                    <a:srgbClr val="000090"/>
                  </a:solidFill>
                </a:endParaRPr>
              </a:p>
            </p:txBody>
          </p:sp>
          <p:sp>
            <p:nvSpPr>
              <p:cNvPr id="34820" name="Line 1028"/>
              <p:cNvSpPr>
                <a:spLocks noChangeShapeType="1"/>
              </p:cNvSpPr>
              <p:nvPr/>
            </p:nvSpPr>
            <p:spPr bwMode="auto">
              <a:xfrm>
                <a:off x="725311" y="4038600"/>
                <a:ext cx="2856089" cy="0"/>
              </a:xfrm>
              <a:prstGeom prst="line">
                <a:avLst/>
              </a:prstGeom>
              <a:noFill/>
              <a:ln w="9525">
                <a:solidFill>
                  <a:srgbClr val="00009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 b="1">
                  <a:solidFill>
                    <a:srgbClr val="000090"/>
                  </a:solidFill>
                </a:endParaRPr>
              </a:p>
            </p:txBody>
          </p:sp>
          <p:sp>
            <p:nvSpPr>
              <p:cNvPr id="34821" name="Text Box 1029"/>
              <p:cNvSpPr txBox="1">
                <a:spLocks noChangeArrowheads="1"/>
              </p:cNvSpPr>
              <p:nvPr/>
            </p:nvSpPr>
            <p:spPr bwMode="auto">
              <a:xfrm>
                <a:off x="352073" y="1697737"/>
                <a:ext cx="3302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0090"/>
                    </a:solidFill>
                  </a:rPr>
                  <a:t>P</a:t>
                </a:r>
              </a:p>
            </p:txBody>
          </p:sp>
          <p:sp>
            <p:nvSpPr>
              <p:cNvPr id="34823" name="Line 1031"/>
              <p:cNvSpPr>
                <a:spLocks noChangeShapeType="1"/>
              </p:cNvSpPr>
              <p:nvPr/>
            </p:nvSpPr>
            <p:spPr bwMode="auto">
              <a:xfrm>
                <a:off x="1171789" y="1697737"/>
                <a:ext cx="2300738" cy="2079202"/>
              </a:xfrm>
              <a:prstGeom prst="line">
                <a:avLst/>
              </a:prstGeom>
              <a:noFill/>
              <a:ln w="9525">
                <a:solidFill>
                  <a:srgbClr val="00009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 b="1">
                  <a:solidFill>
                    <a:srgbClr val="000090"/>
                  </a:solidFill>
                </a:endParaRPr>
              </a:p>
            </p:txBody>
          </p:sp>
          <p:sp>
            <p:nvSpPr>
              <p:cNvPr id="34824" name="Text Box 1032"/>
              <p:cNvSpPr txBox="1">
                <a:spLocks noChangeArrowheads="1"/>
              </p:cNvSpPr>
              <p:nvPr/>
            </p:nvSpPr>
            <p:spPr bwMode="auto">
              <a:xfrm>
                <a:off x="2038273" y="2154937"/>
                <a:ext cx="201013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l-GR" sz="2000" dirty="0">
                    <a:solidFill>
                      <a:srgbClr val="000090"/>
                    </a:solidFill>
                  </a:rPr>
                  <a:t>Ελαστική ζήτηση</a:t>
                </a:r>
                <a:endParaRPr lang="en-US" sz="2000" dirty="0">
                  <a:solidFill>
                    <a:srgbClr val="000090"/>
                  </a:solidFill>
                </a:endParaRPr>
              </a:p>
            </p:txBody>
          </p:sp>
          <p:sp>
            <p:nvSpPr>
              <p:cNvPr id="24" name="Text Box 1041"/>
              <p:cNvSpPr txBox="1">
                <a:spLocks noChangeArrowheads="1"/>
              </p:cNvSpPr>
              <p:nvPr/>
            </p:nvSpPr>
            <p:spPr bwMode="auto">
              <a:xfrm>
                <a:off x="3044655" y="4122011"/>
                <a:ext cx="37919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0090"/>
                    </a:solidFill>
                  </a:rPr>
                  <a:t>Q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955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l-GR" sz="3600" b="1" dirty="0"/>
              <a:t>Ελαστικότητα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715962"/>
            <a:ext cx="8542866" cy="5977466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el-GR" sz="2800" b="1" dirty="0"/>
              <a:t>Σημαντική για 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Προσδιορισμό βραχυπρόθεσμης </a:t>
            </a:r>
            <a:r>
              <a:rPr lang="en-US" sz="2200" dirty="0"/>
              <a:t>&amp; </a:t>
            </a:r>
            <a:r>
              <a:rPr lang="el-GR" sz="2200" dirty="0"/>
              <a:t>μακροπρόθεσμης στρατηγικής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Αλλαγή τιμής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Προσδιορισμός δικτύου</a:t>
            </a:r>
          </a:p>
          <a:p>
            <a:pPr lvl="1">
              <a:spcBef>
                <a:spcPts val="200"/>
              </a:spcBef>
            </a:pPr>
            <a:r>
              <a:rPr lang="el-GR" sz="2200" dirty="0"/>
              <a:t>Πολιτική μεταφορών</a:t>
            </a:r>
          </a:p>
          <a:p>
            <a:pPr lvl="1">
              <a:spcBef>
                <a:spcPts val="200"/>
              </a:spcBef>
            </a:pPr>
            <a:endParaRPr lang="el-GR" sz="2200" b="1" dirty="0"/>
          </a:p>
          <a:p>
            <a:pPr>
              <a:spcBef>
                <a:spcPts val="200"/>
              </a:spcBef>
            </a:pPr>
            <a:r>
              <a:rPr lang="el-GR" sz="2400" b="1" dirty="0">
                <a:solidFill>
                  <a:srgbClr val="000090"/>
                </a:solidFill>
              </a:rPr>
              <a:t>Σημαντικά τα χαρακτηριστικά μέσων μεταφοράς</a:t>
            </a:r>
          </a:p>
          <a:p>
            <a:pPr lvl="1">
              <a:spcBef>
                <a:spcPts val="200"/>
              </a:spcBef>
            </a:pPr>
            <a:r>
              <a:rPr lang="el-GR" sz="2200" b="1" dirty="0">
                <a:solidFill>
                  <a:srgbClr val="000090"/>
                </a:solidFill>
              </a:rPr>
              <a:t>Τιμή μεταφοράς υπηρεσίας ως προς συνολικό κόστος μεταφερόμενου προϊόντος </a:t>
            </a:r>
          </a:p>
          <a:p>
            <a:pPr lvl="1">
              <a:spcBef>
                <a:spcPts val="200"/>
              </a:spcBef>
            </a:pPr>
            <a:r>
              <a:rPr lang="el-GR" sz="2200" b="1" dirty="0">
                <a:solidFill>
                  <a:srgbClr val="000090"/>
                </a:solidFill>
              </a:rPr>
              <a:t>Μεταφορικό κόστος  ως ποσοστό συνολικού εισοδήματος</a:t>
            </a:r>
          </a:p>
          <a:p>
            <a:pPr lvl="2">
              <a:spcBef>
                <a:spcPts val="200"/>
              </a:spcBef>
            </a:pPr>
            <a:r>
              <a:rPr lang="el-GR" sz="2200" dirty="0"/>
              <a:t>Αστικές συγκοινωνίες, χαμηλές ελαστικότητες, -0.3 ‘’κανονικό ποσοστό»</a:t>
            </a:r>
          </a:p>
          <a:p>
            <a:pPr lvl="1">
              <a:spcBef>
                <a:spcPts val="200"/>
              </a:spcBef>
            </a:pPr>
            <a:r>
              <a:rPr lang="el-GR" sz="2200" b="1" dirty="0">
                <a:solidFill>
                  <a:srgbClr val="000090"/>
                </a:solidFill>
              </a:rPr>
              <a:t>Ύπαρξη υποκατάστατων </a:t>
            </a:r>
          </a:p>
          <a:p>
            <a:pPr lvl="2">
              <a:spcBef>
                <a:spcPts val="200"/>
              </a:spcBef>
            </a:pPr>
            <a:r>
              <a:rPr lang="el-GR" sz="2200" dirty="0"/>
              <a:t>Θαλάσσιες μεταφορές εμπορευμάτων ιδιαίτερα ανελαστική</a:t>
            </a:r>
          </a:p>
          <a:p>
            <a:pPr lvl="2">
              <a:spcBef>
                <a:spcPts val="200"/>
              </a:spcBef>
            </a:pPr>
            <a:r>
              <a:rPr lang="el-GR" sz="2200" dirty="0" err="1"/>
              <a:t>Υπερ</a:t>
            </a:r>
            <a:r>
              <a:rPr lang="el-GR" sz="2200" dirty="0"/>
              <a:t>-Ατλαντικές Αεροπορικές μεταφορές </a:t>
            </a:r>
          </a:p>
        </p:txBody>
      </p:sp>
    </p:spTree>
    <p:extLst>
      <p:ext uri="{BB962C8B-B14F-4D97-AF65-F5344CB8AC3E}">
        <p14:creationId xmlns:p14="http://schemas.microsoft.com/office/powerpoint/2010/main" val="228879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2012</Words>
  <Application>Microsoft Macintosh PowerPoint</Application>
  <PresentationFormat>On-screen Show (4:3)</PresentationFormat>
  <Paragraphs>326</Paragraphs>
  <Slides>30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Times New Roman</vt:lpstr>
      <vt:lpstr>Office Theme</vt:lpstr>
      <vt:lpstr>ΟΙΚΟΝΟΜΙΚΗ των ΜΕΤΑΦΟΡΩΝ Διάλεξη No 4</vt:lpstr>
      <vt:lpstr>Οικονομική Μεταφορών (θεματολογία)</vt:lpstr>
      <vt:lpstr>Συνάρτηση ζήτησης μεταφορικών υπηρεσιών</vt:lpstr>
      <vt:lpstr>Καμπύλη προσφοράς μεταφορικών υπηρεσιών</vt:lpstr>
      <vt:lpstr>Προσδιοριστικοί παράγοντες προσφοράς</vt:lpstr>
      <vt:lpstr>Συνάρτηση Προσφοράς μεταφορικών υπηρεσιών</vt:lpstr>
      <vt:lpstr>Ελαστικότητα μεταφορικών υπηρεσιών</vt:lpstr>
      <vt:lpstr>Ελαστικότητα ζήτησης μεταφορικών υπηρεσιών</vt:lpstr>
      <vt:lpstr>Ελαστικότητα</vt:lpstr>
      <vt:lpstr>Παράγοντες που επηρεάζουν την ελκυστικότητα</vt:lpstr>
      <vt:lpstr>Παράγοντες που επηρεάζουν την ελαστικότητα 1. Μεταβολή της τιμής</vt:lpstr>
      <vt:lpstr>Παράγοντες που επηρεάζουν την ελαστικότητα 1. Μεταβολή της τιμής</vt:lpstr>
      <vt:lpstr>Επιδράσεις διαφορετικών τύπων τιμολόγησης</vt:lpstr>
      <vt:lpstr>Παράγοντες που επηρεάζουν την ελκυστικότητα</vt:lpstr>
      <vt:lpstr>Ελαστικότητα Τιμής αερομεταφορών (Υπερατλαντικές πτήσεις)</vt:lpstr>
      <vt:lpstr>Ζήτηση για αστικές μεταφορές</vt:lpstr>
      <vt:lpstr>Παράγοντες που επηρεάζουν την ελκυστικότητα</vt:lpstr>
      <vt:lpstr>Παράγοντες που επηρεάζουν την ελκυστικότητα 4. Κλίμακα και πεδίο εφαρμογής της τιμολόγησης</vt:lpstr>
      <vt:lpstr>Παράγοντες που επηρεάζουν την ελκυστικότητα</vt:lpstr>
      <vt:lpstr>Παράγοντες που επηρεάζουν την ελκυστικότητα 5. Χρονική περίοδος</vt:lpstr>
      <vt:lpstr>Παράγοντες που επηρεάζουν την ελκυστικότητα 5. Χρονική περίοδος</vt:lpstr>
      <vt:lpstr>Παράγοντες που επηρεάζουν την ελκυστικότητα</vt:lpstr>
      <vt:lpstr>Παράγοντες που επηρεάζουν την ελκυστικότητα 6. Μεγάλες και σωρευτικές μεταβολές τιμών</vt:lpstr>
      <vt:lpstr>Παράγοντες που επηρεάζουν την ελκυστικότητα 6. Δομή τιμολόγησης</vt:lpstr>
      <vt:lpstr>Παράγοντες που επηρεάζουν την ελκυστικότητα</vt:lpstr>
      <vt:lpstr>Ελαστικότητα ζήτησης</vt:lpstr>
      <vt:lpstr>Ελαστικότητα Εισοδήματος</vt:lpstr>
      <vt:lpstr>Ελαστικότητα ζήτησης για αερομεταφορές (Ατλαντικός)</vt:lpstr>
      <vt:lpstr>Καμπύλη Engel  Μεταφορικών Υπηρεσιών (μακροπρόθεσμη περίοδος)</vt:lpstr>
      <vt:lpstr>Σταυροειδής Ελαστικότητα  μεταφορικών υπηρεσιών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ΟΙΚΟΝΟΜΙΚΗ των ΜΕΤΑΦΟΡΩΝ Διάλεξη No 2</dc:title>
  <dc:creator>Thanos  Pallis</dc:creator>
  <cp:lastModifiedBy>Microsoft Office User</cp:lastModifiedBy>
  <cp:revision>138</cp:revision>
  <dcterms:created xsi:type="dcterms:W3CDTF">2012-10-31T21:32:29Z</dcterms:created>
  <dcterms:modified xsi:type="dcterms:W3CDTF">2018-10-02T13:18:11Z</dcterms:modified>
</cp:coreProperties>
</file>