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charts/chart4.xml" ContentType="application/vnd.openxmlformats-officedocument.drawingml.chart+xml"/>
  <Override PartName="/ppt/tags/tag2.xml" ContentType="application/vnd.openxmlformats-officedocument.presentationml.tags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7" r:id="rId2"/>
    <p:sldId id="279" r:id="rId3"/>
    <p:sldId id="276" r:id="rId4"/>
    <p:sldId id="277" r:id="rId5"/>
    <p:sldId id="283" r:id="rId6"/>
    <p:sldId id="305" r:id="rId7"/>
    <p:sldId id="307" r:id="rId8"/>
    <p:sldId id="306" r:id="rId9"/>
    <p:sldId id="285" r:id="rId10"/>
    <p:sldId id="301" r:id="rId11"/>
    <p:sldId id="293" r:id="rId12"/>
    <p:sldId id="291" r:id="rId13"/>
    <p:sldId id="292" r:id="rId14"/>
    <p:sldId id="286" r:id="rId15"/>
    <p:sldId id="287" r:id="rId16"/>
    <p:sldId id="280" r:id="rId17"/>
    <p:sldId id="294" r:id="rId18"/>
    <p:sldId id="295" r:id="rId19"/>
    <p:sldId id="296" r:id="rId20"/>
    <p:sldId id="308" r:id="rId21"/>
    <p:sldId id="297" r:id="rId22"/>
    <p:sldId id="298" r:id="rId23"/>
    <p:sldId id="299" r:id="rId24"/>
    <p:sldId id="300" r:id="rId25"/>
    <p:sldId id="302" r:id="rId26"/>
    <p:sldId id="303" r:id="rId27"/>
    <p:sldId id="304" r:id="rId28"/>
    <p:sldId id="309" r:id="rId29"/>
    <p:sldId id="310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19" autoAdjust="0"/>
    <p:restoredTop sz="90799" autoAdjust="0"/>
  </p:normalViewPr>
  <p:slideViewPr>
    <p:cSldViewPr snapToGrid="0" snapToObjects="1">
      <p:cViewPr varScale="1">
        <p:scale>
          <a:sx n="85" d="100"/>
          <a:sy n="85" d="100"/>
        </p:scale>
        <p:origin x="116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2832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imilia:&#915;&#915;&#923;&#923;&#928;:&#922;&#929;&#927;&#933;&#913;&#918;&#921;&#917;&#929;&#913;:CLIA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imilia:&#915;&#915;&#923;&#923;&#928;:&#922;&#929;&#927;&#933;&#913;&#918;&#921;&#917;&#929;&#913;:CLIA%202012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aimilia:&#915;&#915;&#923;&#923;&#928;:&#922;&#929;&#927;&#933;&#913;&#918;&#921;&#917;&#929;&#913;:CLIA%20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Sheet2!$D$1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2">
                <a:lumMod val="75000"/>
                <a:lumOff val="2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Sheet2!$B$2:$B$18</c:f>
              <c:strCache>
                <c:ptCount val="17"/>
                <c:pt idx="0">
                  <c:v>Santorini</c:v>
                </c:pt>
                <c:pt idx="1">
                  <c:v>Piraeus</c:v>
                </c:pt>
                <c:pt idx="2">
                  <c:v>Mykonos</c:v>
                </c:pt>
                <c:pt idx="3">
                  <c:v>Rhodes</c:v>
                </c:pt>
                <c:pt idx="4">
                  <c:v>Patmos</c:v>
                </c:pt>
                <c:pt idx="5">
                  <c:v>Corfu</c:v>
                </c:pt>
                <c:pt idx="6">
                  <c:v>Katakolo</c:v>
                </c:pt>
                <c:pt idx="7">
                  <c:v>Herakeio</c:v>
                </c:pt>
                <c:pt idx="8">
                  <c:v>Chania</c:v>
                </c:pt>
                <c:pt idx="9">
                  <c:v>Volos</c:v>
                </c:pt>
                <c:pt idx="10">
                  <c:v>Kos</c:v>
                </c:pt>
                <c:pt idx="11">
                  <c:v>Milos</c:v>
                </c:pt>
                <c:pt idx="12">
                  <c:v>Thesaloniki</c:v>
                </c:pt>
                <c:pt idx="13">
                  <c:v>Kavala</c:v>
                </c:pt>
                <c:pt idx="14">
                  <c:v>Patra</c:v>
                </c:pt>
                <c:pt idx="15">
                  <c:v>Igoumenitsa</c:v>
                </c:pt>
                <c:pt idx="16">
                  <c:v>Alexandroupoli</c:v>
                </c:pt>
              </c:strCache>
            </c:strRef>
          </c:cat>
          <c:val>
            <c:numRef>
              <c:f>Sheet2!$D$2:$D$18</c:f>
              <c:numCache>
                <c:formatCode>General</c:formatCode>
                <c:ptCount val="17"/>
                <c:pt idx="0">
                  <c:v>962</c:v>
                </c:pt>
                <c:pt idx="1">
                  <c:v>936</c:v>
                </c:pt>
                <c:pt idx="2">
                  <c:v>684</c:v>
                </c:pt>
                <c:pt idx="3">
                  <c:v>526</c:v>
                </c:pt>
                <c:pt idx="4">
                  <c:v>481</c:v>
                </c:pt>
                <c:pt idx="5">
                  <c:v>453</c:v>
                </c:pt>
                <c:pt idx="6">
                  <c:v>429</c:v>
                </c:pt>
                <c:pt idx="7">
                  <c:v>209</c:v>
                </c:pt>
                <c:pt idx="8">
                  <c:v>72</c:v>
                </c:pt>
                <c:pt idx="9">
                  <c:v>61</c:v>
                </c:pt>
                <c:pt idx="10">
                  <c:v>48</c:v>
                </c:pt>
                <c:pt idx="11">
                  <c:v>42</c:v>
                </c:pt>
                <c:pt idx="12">
                  <c:v>19</c:v>
                </c:pt>
                <c:pt idx="13">
                  <c:v>10</c:v>
                </c:pt>
                <c:pt idx="14">
                  <c:v>3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C0-BA4C-9332-F6443AB5A3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74258728"/>
        <c:axId val="1784576120"/>
      </c:barChart>
      <c:catAx>
        <c:axId val="-2074258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84576120"/>
        <c:crosses val="autoZero"/>
        <c:auto val="1"/>
        <c:lblAlgn val="ctr"/>
        <c:lblOffset val="100"/>
        <c:noMultiLvlLbl val="0"/>
      </c:catAx>
      <c:valAx>
        <c:axId val="17845761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2074258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349870427588903E-2"/>
          <c:y val="3.4258414269096399E-2"/>
          <c:w val="0.91708050931924601"/>
          <c:h val="0.8593848757504789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9378-5243-B847-A6C8F48373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Sheet1!$C$30:$C$40</c:f>
              <c:strCache>
                <c:ptCount val="11"/>
                <c:pt idx="0">
                  <c:v>Translantantic</c:v>
                </c:pt>
                <c:pt idx="1">
                  <c:v>Mediterranean</c:v>
                </c:pt>
                <c:pt idx="2">
                  <c:v>Australia/ N.Zealand/ S. Pacific</c:v>
                </c:pt>
                <c:pt idx="3">
                  <c:v>South America</c:v>
                </c:pt>
                <c:pt idx="4">
                  <c:v>Europe/ Scandinavia</c:v>
                </c:pt>
                <c:pt idx="5">
                  <c:v>Caribbean</c:v>
                </c:pt>
                <c:pt idx="6">
                  <c:v>Bahamas</c:v>
                </c:pt>
                <c:pt idx="7">
                  <c:v>Alaska</c:v>
                </c:pt>
                <c:pt idx="8">
                  <c:v>Trans Canal</c:v>
                </c:pt>
                <c:pt idx="9">
                  <c:v>Hawai</c:v>
                </c:pt>
                <c:pt idx="10">
                  <c:v>Mexico</c:v>
                </c:pt>
              </c:strCache>
            </c:strRef>
          </c:cat>
          <c:val>
            <c:numRef>
              <c:f>Sheet1!$B$30:$B$40</c:f>
              <c:numCache>
                <c:formatCode>General</c:formatCode>
                <c:ptCount val="11"/>
                <c:pt idx="0">
                  <c:v>111.2</c:v>
                </c:pt>
                <c:pt idx="1">
                  <c:v>109.38</c:v>
                </c:pt>
                <c:pt idx="2">
                  <c:v>101.2</c:v>
                </c:pt>
                <c:pt idx="3">
                  <c:v>81.7</c:v>
                </c:pt>
                <c:pt idx="4">
                  <c:v>24.61</c:v>
                </c:pt>
                <c:pt idx="5">
                  <c:v>13.5</c:v>
                </c:pt>
                <c:pt idx="6">
                  <c:v>7.2</c:v>
                </c:pt>
                <c:pt idx="7">
                  <c:v>4.6599999999999957</c:v>
                </c:pt>
                <c:pt idx="8">
                  <c:v>-3.91</c:v>
                </c:pt>
                <c:pt idx="9">
                  <c:v>-23.9</c:v>
                </c:pt>
                <c:pt idx="10">
                  <c:v>-32.6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78-5243-B847-A6C8F48373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25685544"/>
        <c:axId val="2139868088"/>
      </c:barChart>
      <c:catAx>
        <c:axId val="-2125685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39868088"/>
        <c:crosses val="autoZero"/>
        <c:auto val="1"/>
        <c:lblAlgn val="ctr"/>
        <c:lblOffset val="100"/>
        <c:noMultiLvlLbl val="0"/>
      </c:catAx>
      <c:valAx>
        <c:axId val="2139868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2125685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951171499903997E-2"/>
          <c:y val="1.6705339478842399E-2"/>
          <c:w val="0.93318297484155899"/>
          <c:h val="0.6342915458084189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39BF-F149-B72F-796BDF0E1391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Sheet1!$D$2:$D$12</c:f>
              <c:strCache>
                <c:ptCount val="11"/>
                <c:pt idx="0">
                  <c:v>Caribbean</c:v>
                </c:pt>
                <c:pt idx="1">
                  <c:v>Mediterranean</c:v>
                </c:pt>
                <c:pt idx="2">
                  <c:v>Europe/ Scandinavia</c:v>
                </c:pt>
                <c:pt idx="3">
                  <c:v>Alaska</c:v>
                </c:pt>
                <c:pt idx="4">
                  <c:v>Bahamas</c:v>
                </c:pt>
                <c:pt idx="5">
                  <c:v>Mexico</c:v>
                </c:pt>
                <c:pt idx="6">
                  <c:v>Translantantic</c:v>
                </c:pt>
                <c:pt idx="7">
                  <c:v>Australia/ New Zealand/ S. Pacific</c:v>
                </c:pt>
                <c:pt idx="8">
                  <c:v>Trans Canal</c:v>
                </c:pt>
                <c:pt idx="9">
                  <c:v>South America</c:v>
                </c:pt>
                <c:pt idx="10">
                  <c:v>Hawai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33.700000000000003</c:v>
                </c:pt>
                <c:pt idx="1">
                  <c:v>20.440000000000001</c:v>
                </c:pt>
                <c:pt idx="2">
                  <c:v>7.9</c:v>
                </c:pt>
                <c:pt idx="3">
                  <c:v>6.18</c:v>
                </c:pt>
                <c:pt idx="4">
                  <c:v>6.05</c:v>
                </c:pt>
                <c:pt idx="5">
                  <c:v>3.27</c:v>
                </c:pt>
                <c:pt idx="6">
                  <c:v>2.9</c:v>
                </c:pt>
                <c:pt idx="7">
                  <c:v>2.7</c:v>
                </c:pt>
                <c:pt idx="8">
                  <c:v>2.5</c:v>
                </c:pt>
                <c:pt idx="9">
                  <c:v>2.4</c:v>
                </c:pt>
                <c:pt idx="10">
                  <c:v>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BF-F149-B72F-796BDF0E13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5500952"/>
        <c:axId val="2139183880"/>
      </c:barChart>
      <c:catAx>
        <c:axId val="-2125500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39183880"/>
        <c:crosses val="autoZero"/>
        <c:auto val="1"/>
        <c:lblAlgn val="ctr"/>
        <c:lblOffset val="100"/>
        <c:noMultiLvlLbl val="0"/>
      </c:catAx>
      <c:valAx>
        <c:axId val="21391838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2125500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545931758530202E-2"/>
          <c:y val="3.7719492809877603E-2"/>
          <c:w val="0.88568257491675795"/>
          <c:h val="0.82381729200652598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2007</c:v>
                </c:pt>
              </c:strCache>
            </c:strRef>
          </c:tx>
          <c:spPr>
            <a:ln w="31880">
              <a:solidFill>
                <a:srgbClr val="FFCC66"/>
              </a:solidFill>
              <a:prstDash val="solid"/>
            </a:ln>
          </c:spPr>
          <c:marker>
            <c:symbol val="none"/>
          </c:marker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Sheet1!$B$2:$M$2</c:f>
              <c:numCache>
                <c:formatCode>#,##0</c:formatCode>
                <c:ptCount val="12"/>
                <c:pt idx="0">
                  <c:v>1171</c:v>
                </c:pt>
                <c:pt idx="1">
                  <c:v>0</c:v>
                </c:pt>
                <c:pt idx="2">
                  <c:v>5857</c:v>
                </c:pt>
                <c:pt idx="3">
                  <c:v>24597</c:v>
                </c:pt>
                <c:pt idx="4">
                  <c:v>28111</c:v>
                </c:pt>
                <c:pt idx="5">
                  <c:v>19912</c:v>
                </c:pt>
                <c:pt idx="6">
                  <c:v>21083</c:v>
                </c:pt>
                <c:pt idx="7">
                  <c:v>18741</c:v>
                </c:pt>
                <c:pt idx="8">
                  <c:v>21083</c:v>
                </c:pt>
                <c:pt idx="9">
                  <c:v>25769</c:v>
                </c:pt>
                <c:pt idx="10">
                  <c:v>11713</c:v>
                </c:pt>
                <c:pt idx="11">
                  <c:v>1171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1B02-AA4E-8C4D-EAC5B0E46133}"/>
            </c:ext>
          </c:extLst>
        </c:ser>
        <c:ser>
          <c:idx val="6"/>
          <c:order val="1"/>
          <c:tx>
            <c:strRef>
              <c:f>Sheet1!$A$3</c:f>
              <c:strCache>
                <c:ptCount val="1"/>
                <c:pt idx="0">
                  <c:v>2008</c:v>
                </c:pt>
              </c:strCache>
            </c:strRef>
          </c:tx>
          <c:spPr>
            <a:ln w="31880">
              <a:solidFill>
                <a:srgbClr val="00B0F0"/>
              </a:solidFill>
              <a:prstDash val="solid"/>
            </a:ln>
          </c:spPr>
          <c:marker>
            <c:symbol val="none"/>
          </c:marker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Sheet1!$B$3:$M$3</c:f>
              <c:numCache>
                <c:formatCode>#,##0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2492</c:v>
                </c:pt>
                <c:pt idx="3">
                  <c:v>21179</c:v>
                </c:pt>
                <c:pt idx="4">
                  <c:v>41113</c:v>
                </c:pt>
                <c:pt idx="5">
                  <c:v>21179</c:v>
                </c:pt>
                <c:pt idx="6">
                  <c:v>22425</c:v>
                </c:pt>
                <c:pt idx="7">
                  <c:v>22425</c:v>
                </c:pt>
                <c:pt idx="8">
                  <c:v>33638</c:v>
                </c:pt>
                <c:pt idx="9">
                  <c:v>26163</c:v>
                </c:pt>
                <c:pt idx="10">
                  <c:v>7475</c:v>
                </c:pt>
                <c:pt idx="11">
                  <c:v>1246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1B02-AA4E-8C4D-EAC5B0E4613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2009</c:v>
                </c:pt>
              </c:strCache>
            </c:strRef>
          </c:tx>
          <c:spPr>
            <a:ln w="31880">
              <a:solidFill>
                <a:srgbClr val="92D050"/>
              </a:solidFill>
              <a:prstDash val="solid"/>
            </a:ln>
          </c:spPr>
          <c:marker>
            <c:symbol val="none"/>
          </c:marker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Sheet1!$B$4:$M$4</c:f>
              <c:numCache>
                <c:formatCode>#,##0</c:formatCode>
                <c:ptCount val="12"/>
                <c:pt idx="0">
                  <c:v>2586</c:v>
                </c:pt>
                <c:pt idx="1">
                  <c:v>1293</c:v>
                </c:pt>
                <c:pt idx="2">
                  <c:v>2586</c:v>
                </c:pt>
                <c:pt idx="3">
                  <c:v>21982</c:v>
                </c:pt>
                <c:pt idx="4">
                  <c:v>24568</c:v>
                </c:pt>
                <c:pt idx="5">
                  <c:v>21982</c:v>
                </c:pt>
                <c:pt idx="6">
                  <c:v>18103</c:v>
                </c:pt>
                <c:pt idx="7">
                  <c:v>19396</c:v>
                </c:pt>
                <c:pt idx="8">
                  <c:v>23275</c:v>
                </c:pt>
                <c:pt idx="9">
                  <c:v>28448</c:v>
                </c:pt>
                <c:pt idx="10">
                  <c:v>12931</c:v>
                </c:pt>
                <c:pt idx="11">
                  <c:v>7758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1B02-AA4E-8C4D-EAC5B0E46133}"/>
            </c:ext>
          </c:extLst>
        </c:ser>
        <c:ser>
          <c:idx val="5"/>
          <c:order val="3"/>
          <c:tx>
            <c:strRef>
              <c:f>Sheet1!$A$5</c:f>
              <c:strCache>
                <c:ptCount val="1"/>
                <c:pt idx="0">
                  <c:v>2010</c:v>
                </c:pt>
              </c:strCache>
            </c:strRef>
          </c:tx>
          <c:spPr>
            <a:ln w="3188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Sheet1!$B$5:$M$5</c:f>
              <c:numCache>
                <c:formatCode>#,##0</c:formatCode>
                <c:ptCount val="12"/>
                <c:pt idx="0">
                  <c:v>6392</c:v>
                </c:pt>
                <c:pt idx="1">
                  <c:v>12785</c:v>
                </c:pt>
                <c:pt idx="2">
                  <c:v>6392</c:v>
                </c:pt>
                <c:pt idx="3">
                  <c:v>27168</c:v>
                </c:pt>
                <c:pt idx="4">
                  <c:v>31962</c:v>
                </c:pt>
                <c:pt idx="5">
                  <c:v>20775</c:v>
                </c:pt>
                <c:pt idx="6">
                  <c:v>25570</c:v>
                </c:pt>
                <c:pt idx="7">
                  <c:v>25570</c:v>
                </c:pt>
                <c:pt idx="8">
                  <c:v>38354</c:v>
                </c:pt>
                <c:pt idx="9">
                  <c:v>28766</c:v>
                </c:pt>
                <c:pt idx="10">
                  <c:v>19177</c:v>
                </c:pt>
                <c:pt idx="11">
                  <c:v>6392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1B02-AA4E-8C4D-EAC5B0E46133}"/>
            </c:ext>
          </c:extLst>
        </c:ser>
        <c:ser>
          <c:idx val="0"/>
          <c:order val="4"/>
          <c:tx>
            <c:strRef>
              <c:f>Sheet1!$A$6</c:f>
              <c:strCache>
                <c:ptCount val="1"/>
                <c:pt idx="0">
                  <c:v>PROMEDIO</c:v>
                </c:pt>
              </c:strCache>
            </c:strRef>
          </c:tx>
          <c:spPr>
            <a:ln>
              <a:solidFill>
                <a:srgbClr val="FFFF00"/>
              </a:solidFill>
              <a:prstDash val="sysDash"/>
            </a:ln>
          </c:spPr>
          <c:marker>
            <c:symbol val="none"/>
          </c:marker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Sheet1!$B$6:$M$6</c:f>
              <c:numCache>
                <c:formatCode>#,##0</c:formatCode>
                <c:ptCount val="12"/>
                <c:pt idx="0">
                  <c:v>2537</c:v>
                </c:pt>
                <c:pt idx="1">
                  <c:v>3519</c:v>
                </c:pt>
                <c:pt idx="2">
                  <c:v>4332</c:v>
                </c:pt>
                <c:pt idx="3">
                  <c:v>23732</c:v>
                </c:pt>
                <c:pt idx="4">
                  <c:v>31439</c:v>
                </c:pt>
                <c:pt idx="5">
                  <c:v>20962</c:v>
                </c:pt>
                <c:pt idx="6">
                  <c:v>21533</c:v>
                </c:pt>
                <c:pt idx="7">
                  <c:v>21533</c:v>
                </c:pt>
                <c:pt idx="8">
                  <c:v>29088</c:v>
                </c:pt>
                <c:pt idx="9">
                  <c:v>27286</c:v>
                </c:pt>
                <c:pt idx="10">
                  <c:v>12824</c:v>
                </c:pt>
                <c:pt idx="11">
                  <c:v>4142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1B02-AA4E-8C4D-EAC5B0E461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59662216"/>
        <c:axId val="-2072722776"/>
      </c:lineChart>
      <c:catAx>
        <c:axId val="-2059662216"/>
        <c:scaling>
          <c:orientation val="minMax"/>
        </c:scaling>
        <c:delete val="0"/>
        <c:axPos val="b"/>
        <c:majorGridlines>
          <c:spPr>
            <a:ln w="10627">
              <a:solidFill>
                <a:srgbClr val="C0C0C0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10627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-2072722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72722776"/>
        <c:scaling>
          <c:orientation val="minMax"/>
          <c:min val="0"/>
        </c:scaling>
        <c:delete val="1"/>
        <c:axPos val="l"/>
        <c:majorGridlines>
          <c:spPr>
            <a:ln w="10627">
              <a:solidFill>
                <a:srgbClr val="969696"/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crossAx val="-2059662216"/>
        <c:crosses val="autoZero"/>
        <c:crossBetween val="between"/>
      </c:valAx>
      <c:spPr>
        <a:noFill/>
        <a:ln w="10627">
          <a:solidFill>
            <a:srgbClr val="C0C0C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chemeClr val="tx1"/>
          </a:solidFill>
          <a:latin typeface="Century Gothic" pitchFamily="34" charset="0"/>
          <a:ea typeface="Lucida Handwriting"/>
          <a:cs typeface="Lucida Handwriting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790233074361805E-2"/>
          <c:y val="4.2414355628058703E-2"/>
          <c:w val="0.901220865704772"/>
          <c:h val="0.8336052202283870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 w="24433">
              <a:noFill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SUN</c:v>
                </c:pt>
                <c:pt idx="1">
                  <c:v>MON</c:v>
                </c:pt>
                <c:pt idx="2">
                  <c:v>TUE</c:v>
                </c:pt>
                <c:pt idx="3">
                  <c:v>WED</c:v>
                </c:pt>
                <c:pt idx="4">
                  <c:v>THU</c:v>
                </c:pt>
                <c:pt idx="5">
                  <c:v>FRI</c:v>
                </c:pt>
                <c:pt idx="6">
                  <c:v>SAT</c:v>
                </c:pt>
              </c:strCache>
            </c:strRef>
          </c:cat>
          <c:val>
            <c:numRef>
              <c:f>Sheet1!$B$2:$H$2</c:f>
              <c:numCache>
                <c:formatCode>0.00%</c:formatCode>
                <c:ptCount val="7"/>
                <c:pt idx="0">
                  <c:v>9.1999999999999998E-2</c:v>
                </c:pt>
                <c:pt idx="1">
                  <c:v>0.30099999999999999</c:v>
                </c:pt>
                <c:pt idx="2">
                  <c:v>5.8999999999999997E-2</c:v>
                </c:pt>
                <c:pt idx="3">
                  <c:v>0.255</c:v>
                </c:pt>
                <c:pt idx="4">
                  <c:v>5.8999999999999997E-2</c:v>
                </c:pt>
                <c:pt idx="5">
                  <c:v>0.157</c:v>
                </c:pt>
                <c:pt idx="6">
                  <c:v>7.8E-2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30-704E-AA5A-92510E7ACC7B}"/>
            </c:ext>
          </c:extLst>
        </c:ser>
        <c:ser>
          <c:idx val="5"/>
          <c:order val="1"/>
          <c:tx>
            <c:strRef>
              <c:f>Sheet1!$A$3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24433">
              <a:noFill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SUN</c:v>
                </c:pt>
                <c:pt idx="1">
                  <c:v>MON</c:v>
                </c:pt>
                <c:pt idx="2">
                  <c:v>TUE</c:v>
                </c:pt>
                <c:pt idx="3">
                  <c:v>WED</c:v>
                </c:pt>
                <c:pt idx="4">
                  <c:v>THU</c:v>
                </c:pt>
                <c:pt idx="5">
                  <c:v>FRI</c:v>
                </c:pt>
                <c:pt idx="6">
                  <c:v>SAT</c:v>
                </c:pt>
              </c:strCache>
            </c:strRef>
          </c:cat>
          <c:val>
            <c:numRef>
              <c:f>Sheet1!$B$3:$H$3</c:f>
              <c:numCache>
                <c:formatCode>0.00%</c:formatCode>
                <c:ptCount val="7"/>
                <c:pt idx="0">
                  <c:v>0.13100000000000001</c:v>
                </c:pt>
                <c:pt idx="1">
                  <c:v>0.25</c:v>
                </c:pt>
                <c:pt idx="2">
                  <c:v>5.6000000000000001E-2</c:v>
                </c:pt>
                <c:pt idx="3">
                  <c:v>0.29399999999999998</c:v>
                </c:pt>
                <c:pt idx="4">
                  <c:v>0.106</c:v>
                </c:pt>
                <c:pt idx="5">
                  <c:v>0.11899999999999999</c:v>
                </c:pt>
                <c:pt idx="6">
                  <c:v>4.3999999999999997E-2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30-704E-AA5A-92510E7ACC7B}"/>
            </c:ext>
          </c:extLst>
        </c:ser>
        <c:ser>
          <c:idx val="4"/>
          <c:order val="2"/>
          <c:tx>
            <c:strRef>
              <c:f>Sheet1!$A$4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4433">
              <a:noFill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SUN</c:v>
                </c:pt>
                <c:pt idx="1">
                  <c:v>MON</c:v>
                </c:pt>
                <c:pt idx="2">
                  <c:v>TUE</c:v>
                </c:pt>
                <c:pt idx="3">
                  <c:v>WED</c:v>
                </c:pt>
                <c:pt idx="4">
                  <c:v>THU</c:v>
                </c:pt>
                <c:pt idx="5">
                  <c:v>FRI</c:v>
                </c:pt>
                <c:pt idx="6">
                  <c:v>SAT</c:v>
                </c:pt>
              </c:strCache>
            </c:strRef>
          </c:cat>
          <c:val>
            <c:numRef>
              <c:f>Sheet1!$B$4:$H$4</c:f>
              <c:numCache>
                <c:formatCode>0.00%</c:formatCode>
                <c:ptCount val="7"/>
                <c:pt idx="0">
                  <c:v>0.182</c:v>
                </c:pt>
                <c:pt idx="1">
                  <c:v>0.42</c:v>
                </c:pt>
                <c:pt idx="2">
                  <c:v>9.0999999999999998E-2</c:v>
                </c:pt>
                <c:pt idx="3">
                  <c:v>9.0999999999999998E-2</c:v>
                </c:pt>
                <c:pt idx="4">
                  <c:v>9.8000000000000004E-2</c:v>
                </c:pt>
                <c:pt idx="5">
                  <c:v>9.0999999999999998E-2</c:v>
                </c:pt>
                <c:pt idx="6">
                  <c:v>2.8000000000000001E-2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30-704E-AA5A-92510E7ACC7B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24433">
              <a:noFill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SUN</c:v>
                </c:pt>
                <c:pt idx="1">
                  <c:v>MON</c:v>
                </c:pt>
                <c:pt idx="2">
                  <c:v>TUE</c:v>
                </c:pt>
                <c:pt idx="3">
                  <c:v>WED</c:v>
                </c:pt>
                <c:pt idx="4">
                  <c:v>THU</c:v>
                </c:pt>
                <c:pt idx="5">
                  <c:v>FRI</c:v>
                </c:pt>
                <c:pt idx="6">
                  <c:v>SAT</c:v>
                </c:pt>
              </c:strCache>
            </c:strRef>
          </c:cat>
          <c:val>
            <c:numRef>
              <c:f>Sheet1!$B$5:$H$5</c:f>
              <c:numCache>
                <c:formatCode>0.00%</c:formatCode>
                <c:ptCount val="7"/>
                <c:pt idx="0">
                  <c:v>0.35299999999999998</c:v>
                </c:pt>
                <c:pt idx="1">
                  <c:v>0.23699999999999999</c:v>
                </c:pt>
                <c:pt idx="2">
                  <c:v>0.10299999999999999</c:v>
                </c:pt>
                <c:pt idx="3">
                  <c:v>8.3000000000000004E-2</c:v>
                </c:pt>
                <c:pt idx="4">
                  <c:v>9.6000000000000002E-2</c:v>
                </c:pt>
                <c:pt idx="5">
                  <c:v>7.6999999999999999E-2</c:v>
                </c:pt>
                <c:pt idx="6">
                  <c:v>5.0999999999999997E-2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30-704E-AA5A-92510E7ACC7B}"/>
            </c:ext>
          </c:extLst>
        </c:ser>
        <c:ser>
          <c:idx val="0"/>
          <c:order val="4"/>
          <c:tx>
            <c:strRef>
              <c:f>Sheet1!$A$6</c:f>
              <c:strCache>
                <c:ptCount val="1"/>
                <c:pt idx="0">
                  <c:v>PROMEDIO</c:v>
                </c:pt>
              </c:strCache>
            </c:strRef>
          </c:tx>
          <c:spPr>
            <a:solidFill>
              <a:srgbClr val="FFFF00"/>
            </a:solidFill>
            <a:ln w="24433">
              <a:noFill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SUN</c:v>
                </c:pt>
                <c:pt idx="1">
                  <c:v>MON</c:v>
                </c:pt>
                <c:pt idx="2">
                  <c:v>TUE</c:v>
                </c:pt>
                <c:pt idx="3">
                  <c:v>WED</c:v>
                </c:pt>
                <c:pt idx="4">
                  <c:v>THU</c:v>
                </c:pt>
                <c:pt idx="5">
                  <c:v>FRI</c:v>
                </c:pt>
                <c:pt idx="6">
                  <c:v>SAT</c:v>
                </c:pt>
              </c:strCache>
            </c:strRef>
          </c:cat>
          <c:val>
            <c:numRef>
              <c:f>Sheet1!$B$6:$H$6</c:f>
              <c:numCache>
                <c:formatCode>0.00%</c:formatCode>
                <c:ptCount val="7"/>
                <c:pt idx="0">
                  <c:v>0.189</c:v>
                </c:pt>
                <c:pt idx="1">
                  <c:v>0.30199999999999999</c:v>
                </c:pt>
                <c:pt idx="2">
                  <c:v>7.6999999999999999E-2</c:v>
                </c:pt>
                <c:pt idx="3">
                  <c:v>0.18099999999999999</c:v>
                </c:pt>
                <c:pt idx="4">
                  <c:v>0.09</c:v>
                </c:pt>
                <c:pt idx="5">
                  <c:v>0.111</c:v>
                </c:pt>
                <c:pt idx="6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30-704E-AA5A-92510E7ACC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4784584"/>
        <c:axId val="1785116616"/>
      </c:barChart>
      <c:catAx>
        <c:axId val="1784784584"/>
        <c:scaling>
          <c:orientation val="minMax"/>
        </c:scaling>
        <c:delete val="0"/>
        <c:axPos val="b"/>
        <c:majorGridlines>
          <c:spPr>
            <a:ln w="12217">
              <a:solidFill>
                <a:srgbClr val="969696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12217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785116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85116616"/>
        <c:scaling>
          <c:orientation val="minMax"/>
          <c:max val="0.5"/>
          <c:min val="0"/>
        </c:scaling>
        <c:delete val="0"/>
        <c:axPos val="l"/>
        <c:majorGridlines>
          <c:spPr>
            <a:ln w="12217">
              <a:solidFill>
                <a:srgbClr val="969696"/>
              </a:solidFill>
              <a:prstDash val="sysDash"/>
            </a:ln>
          </c:spPr>
        </c:majorGridlines>
        <c:numFmt formatCode="0%" sourceLinked="0"/>
        <c:majorTickMark val="out"/>
        <c:minorTickMark val="none"/>
        <c:tickLblPos val="nextTo"/>
        <c:spPr>
          <a:ln w="12217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784784584"/>
        <c:crosses val="autoZero"/>
        <c:crossBetween val="between"/>
        <c:minorUnit val="0.01"/>
      </c:valAx>
      <c:spPr>
        <a:noFill/>
        <a:ln w="12217">
          <a:solidFill>
            <a:srgbClr val="C0C0C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chemeClr val="tx1"/>
          </a:solidFill>
          <a:latin typeface="Century Gothic" pitchFamily="34" charset="0"/>
          <a:ea typeface="Lucida Handwriting"/>
          <a:cs typeface="Lucida Handwriting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0.05945</cdr:x>
      <cdr:y>0.93039</cdr:y>
    </cdr:from>
    <cdr:to>
      <cdr:x>0.24478</cdr:x>
      <cdr:y>0.98662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495300" y="5092700"/>
          <a:ext cx="1544012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rgbClr val="000000"/>
              </a:solidFill>
              <a:latin typeface="Calibri"/>
            </a:defRPr>
          </a:lvl1pPr>
          <a:lvl2pPr marL="457200" algn="l" defTabSz="457200" rtl="0" eaLnBrk="1" latinLnBrk="0" hangingPunct="1">
            <a:defRPr sz="1800" kern="1200">
              <a:solidFill>
                <a:srgbClr val="000000"/>
              </a:solidFill>
              <a:latin typeface="Calibri"/>
            </a:defRPr>
          </a:lvl2pPr>
          <a:lvl3pPr marL="914400" algn="l" defTabSz="457200" rtl="0" eaLnBrk="1" latinLnBrk="0" hangingPunct="1">
            <a:defRPr sz="1800" kern="1200">
              <a:solidFill>
                <a:srgbClr val="000000"/>
              </a:solidFill>
              <a:latin typeface="Calibri"/>
            </a:defRPr>
          </a:lvl3pPr>
          <a:lvl4pPr marL="1371600" algn="l" defTabSz="457200" rtl="0" eaLnBrk="1" latinLnBrk="0" hangingPunct="1">
            <a:defRPr sz="1800" kern="1200">
              <a:solidFill>
                <a:srgbClr val="000000"/>
              </a:solidFill>
              <a:latin typeface="Calibri"/>
            </a:defRPr>
          </a:lvl4pPr>
          <a:lvl5pPr marL="1828800" algn="l" defTabSz="457200" rtl="0" eaLnBrk="1" latinLnBrk="0" hangingPunct="1">
            <a:defRPr sz="1800" kern="1200">
              <a:solidFill>
                <a:srgbClr val="000000"/>
              </a:solidFill>
              <a:latin typeface="Calibri"/>
            </a:defRPr>
          </a:lvl5pPr>
          <a:lvl6pPr marL="2286000" algn="l" defTabSz="457200" rtl="0" eaLnBrk="1" latinLnBrk="0" hangingPunct="1">
            <a:defRPr sz="1800" kern="1200">
              <a:solidFill>
                <a:srgbClr val="000000"/>
              </a:solidFill>
              <a:latin typeface="Calibri"/>
            </a:defRPr>
          </a:lvl6pPr>
          <a:lvl7pPr marL="2743200" algn="l" defTabSz="457200" rtl="0" eaLnBrk="1" latinLnBrk="0" hangingPunct="1">
            <a:defRPr sz="1800" kern="1200">
              <a:solidFill>
                <a:srgbClr val="000000"/>
              </a:solidFill>
              <a:latin typeface="Calibri"/>
            </a:defRPr>
          </a:lvl7pPr>
          <a:lvl8pPr marL="3200400" algn="l" defTabSz="457200" rtl="0" eaLnBrk="1" latinLnBrk="0" hangingPunct="1">
            <a:defRPr sz="1800" kern="1200">
              <a:solidFill>
                <a:srgbClr val="000000"/>
              </a:solidFill>
              <a:latin typeface="Calibri"/>
            </a:defRPr>
          </a:lvl8pPr>
          <a:lvl9pPr marL="3657600" algn="l" defTabSz="457200" rtl="0" eaLnBrk="1" latinLnBrk="0" hangingPunct="1">
            <a:defRPr sz="1800" kern="1200">
              <a:solidFill>
                <a:srgbClr val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dirty="0">
              <a:latin typeface="Calibri"/>
              <a:cs typeface="Calibri"/>
            </a:rPr>
            <a:t>Source: </a:t>
          </a:r>
          <a:r>
            <a:rPr lang="en-US" sz="1400" dirty="0" err="1">
              <a:latin typeface="Calibri"/>
              <a:cs typeface="Calibri"/>
            </a:rPr>
            <a:t>CLIA</a:t>
          </a:r>
          <a:r>
            <a:rPr lang="en-US" sz="1400" dirty="0">
              <a:latin typeface="Calibri"/>
              <a:cs typeface="Calibri"/>
            </a:rPr>
            <a:t>, 2012 </a:t>
          </a:r>
          <a:endParaRPr lang="en-US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3A32A-0C0E-A343-8C1F-67675834DBCD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18AAE-8C72-FD47-815E-FB1E95519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50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5FAEF-C11A-C24C-8857-5D3901890458}" type="slidenum">
              <a:rPr lang="en-US"/>
              <a:pPr/>
              <a:t>20</a:t>
            </a:fld>
            <a:endParaRPr lang="en-US"/>
          </a:p>
        </p:txBody>
      </p:sp>
      <p:sp>
        <p:nvSpPr>
          <p:cNvPr id="183298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3299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5FAEF-C11A-C24C-8857-5D3901890458}" type="slidenum">
              <a:rPr lang="en-US"/>
              <a:pPr/>
              <a:t>23</a:t>
            </a:fld>
            <a:endParaRPr lang="en-US"/>
          </a:p>
        </p:txBody>
      </p:sp>
      <p:sp>
        <p:nvSpPr>
          <p:cNvPr id="183298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3299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5FAEF-C11A-C24C-8857-5D3901890458}" type="slidenum">
              <a:rPr lang="en-US"/>
              <a:pPr/>
              <a:t>24</a:t>
            </a:fld>
            <a:endParaRPr lang="en-US"/>
          </a:p>
        </p:txBody>
      </p:sp>
      <p:sp>
        <p:nvSpPr>
          <p:cNvPr id="183298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3299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5FAEF-C11A-C24C-8857-5D3901890458}" type="slidenum">
              <a:rPr lang="en-US"/>
              <a:pPr/>
              <a:t>16</a:t>
            </a:fld>
            <a:endParaRPr lang="en-US"/>
          </a:p>
        </p:txBody>
      </p:sp>
      <p:sp>
        <p:nvSpPr>
          <p:cNvPr id="183298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3299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5FAEF-C11A-C24C-8857-5D3901890458}" type="slidenum">
              <a:rPr lang="en-US"/>
              <a:pPr/>
              <a:t>18</a:t>
            </a:fld>
            <a:endParaRPr lang="en-US"/>
          </a:p>
        </p:txBody>
      </p:sp>
      <p:sp>
        <p:nvSpPr>
          <p:cNvPr id="183298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3299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0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00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3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853101" y="745"/>
            <a:ext cx="20569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>
                <a:solidFill>
                  <a:srgbClr val="000090"/>
                </a:solidFill>
                <a:latin typeface="+mj-lt"/>
                <a:cs typeface="Calibri"/>
              </a:rPr>
              <a:t>Οικονομική των Μεταφορών</a:t>
            </a:r>
            <a:endParaRPr lang="en-US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020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0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5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4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9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7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4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lagoudis@aegean.g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0090"/>
                </a:solidFill>
              </a:rPr>
              <a:t>ΟΙΚΟΝΟΜΙΚΗ </a:t>
            </a:r>
            <a:r>
              <a:rPr lang="el-GR" sz="4000" b="1" dirty="0">
                <a:solidFill>
                  <a:srgbClr val="000090"/>
                </a:solidFill>
              </a:rPr>
              <a:t>των </a:t>
            </a:r>
            <a:r>
              <a:rPr lang="el-GR" b="1" dirty="0">
                <a:solidFill>
                  <a:srgbClr val="000090"/>
                </a:solidFill>
              </a:rPr>
              <a:t>ΜΕΤΑΦΟΡΩΝ</a:t>
            </a:r>
            <a:br>
              <a:rPr lang="el-GR" b="1" dirty="0">
                <a:solidFill>
                  <a:srgbClr val="000090"/>
                </a:solidFill>
              </a:rPr>
            </a:br>
            <a:r>
              <a:rPr lang="el-GR" b="1" dirty="0">
                <a:solidFill>
                  <a:srgbClr val="000090"/>
                </a:solidFill>
              </a:rPr>
              <a:t>Διάλεξη</a:t>
            </a:r>
            <a:r>
              <a:rPr lang="en-US" b="1" dirty="0">
                <a:solidFill>
                  <a:srgbClr val="000090"/>
                </a:solidFill>
              </a:rPr>
              <a:t> No </a:t>
            </a:r>
            <a:r>
              <a:rPr lang="el-GR" b="1" dirty="0">
                <a:solidFill>
                  <a:srgbClr val="000090"/>
                </a:solidFill>
              </a:rPr>
              <a:t>3</a:t>
            </a:r>
            <a:endParaRPr lang="en-US" b="1" dirty="0">
              <a:solidFill>
                <a:srgbClr val="000090"/>
              </a:solidFill>
            </a:endParaRPr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4987426"/>
            <a:ext cx="1981200" cy="1870574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0AD68E2D-F5D4-DD44-957F-63F1E46D2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l-GR" b="1" dirty="0">
                <a:solidFill>
                  <a:srgbClr val="000090"/>
                </a:solidFill>
              </a:rPr>
              <a:t>Διδάσκων: </a:t>
            </a:r>
          </a:p>
          <a:p>
            <a:r>
              <a:rPr lang="el-GR" b="1" dirty="0">
                <a:solidFill>
                  <a:srgbClr val="000090"/>
                </a:solidFill>
              </a:rPr>
              <a:t>ΙΩΑΝΝΗΣ ΛΑΓΟΥΔΗΣ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b="1" dirty="0">
                <a:solidFill>
                  <a:srgbClr val="000090"/>
                </a:solidFill>
                <a:hlinkClick r:id="rId3"/>
              </a:rPr>
              <a:t>ilagoudis@aegean.gr</a:t>
            </a:r>
            <a:r>
              <a:rPr lang="en-US" b="1" dirty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0169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8662"/>
          </a:xfrm>
        </p:spPr>
        <p:txBody>
          <a:bodyPr>
            <a:normAutofit/>
          </a:bodyPr>
          <a:lstStyle/>
          <a:p>
            <a:r>
              <a:rPr lang="el-GR" sz="3600" b="1" dirty="0"/>
              <a:t>Παράγωγος Ζήτηση</a:t>
            </a:r>
            <a:endParaRPr lang="en-US" sz="3600" b="1" dirty="0"/>
          </a:p>
        </p:txBody>
      </p:sp>
      <p:pic>
        <p:nvPicPr>
          <p:cNvPr id="5" name="Content Placeholder 4" descr="deriveddemand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9966" y="1003300"/>
            <a:ext cx="7988300" cy="5410200"/>
          </a:xfrm>
        </p:spPr>
      </p:pic>
      <p:sp>
        <p:nvSpPr>
          <p:cNvPr id="7" name="TextBox 6"/>
          <p:cNvSpPr txBox="1"/>
          <p:nvPr/>
        </p:nvSpPr>
        <p:spPr>
          <a:xfrm>
            <a:off x="3500967" y="6477000"/>
            <a:ext cx="5506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Πηγή: </a:t>
            </a:r>
            <a:r>
              <a:rPr lang="en-US" sz="1400" dirty="0" err="1"/>
              <a:t>Rodigue</a:t>
            </a:r>
            <a:r>
              <a:rPr lang="en-US" sz="1400" dirty="0"/>
              <a:t>, Jean-Paul, 2012. Transport Geography, </a:t>
            </a:r>
            <a:r>
              <a:rPr lang="en-US" sz="1400" dirty="0" err="1"/>
              <a:t>London:Routledge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44123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>
            <a:normAutofit/>
          </a:bodyPr>
          <a:lstStyle/>
          <a:p>
            <a:r>
              <a:rPr lang="el-GR" sz="3600" b="1" dirty="0"/>
              <a:t>Ζήτηση για μεταφορικές υπηρεσίες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800"/>
            <a:ext cx="8229600" cy="538480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el-GR" sz="7385" b="1" dirty="0"/>
              <a:t>Ζήτηση σε περίοδο αιχμής (ύφεσης)</a:t>
            </a:r>
          </a:p>
          <a:p>
            <a:pPr lvl="1">
              <a:spcAft>
                <a:spcPts val="600"/>
              </a:spcAft>
            </a:pPr>
            <a:r>
              <a:rPr lang="el-GR" sz="5538" dirty="0"/>
              <a:t>Ώρα (π.χ. Αστικές ) </a:t>
            </a:r>
          </a:p>
          <a:p>
            <a:pPr lvl="1">
              <a:spcAft>
                <a:spcPts val="600"/>
              </a:spcAft>
            </a:pPr>
            <a:r>
              <a:rPr lang="el-GR" sz="5538" dirty="0"/>
              <a:t>Ημέρα </a:t>
            </a:r>
          </a:p>
          <a:p>
            <a:pPr lvl="1">
              <a:spcAft>
                <a:spcPts val="600"/>
              </a:spcAft>
            </a:pPr>
            <a:r>
              <a:rPr lang="el-GR" sz="5538" dirty="0"/>
              <a:t>Εποχή</a:t>
            </a:r>
          </a:p>
          <a:p>
            <a:pPr>
              <a:spcAft>
                <a:spcPts val="600"/>
              </a:spcAft>
            </a:pPr>
            <a:r>
              <a:rPr lang="el-GR" sz="6154" b="1" i="1" dirty="0"/>
              <a:t> Γιατί η διακύμανση προκαλεί προβλημα</a:t>
            </a:r>
          </a:p>
          <a:p>
            <a:pPr lvl="1">
              <a:spcAft>
                <a:spcPts val="600"/>
              </a:spcAft>
            </a:pPr>
            <a:r>
              <a:rPr lang="el-GR" sz="5538" dirty="0"/>
              <a:t>Αύξηση προσφοράς</a:t>
            </a:r>
          </a:p>
          <a:p>
            <a:pPr lvl="1">
              <a:spcAft>
                <a:spcPts val="600"/>
              </a:spcAft>
            </a:pPr>
            <a:r>
              <a:rPr lang="el-GR" sz="5538" dirty="0"/>
              <a:t>Επιπρόσθετο κόστος οργάνωσης &amp; παροχής</a:t>
            </a:r>
          </a:p>
          <a:p>
            <a:pPr>
              <a:spcAft>
                <a:spcPts val="600"/>
              </a:spcAft>
            </a:pPr>
            <a:r>
              <a:rPr lang="el-GR" sz="6154" b="1" i="1" dirty="0"/>
              <a:t>Οικονομικό πρόβλημα</a:t>
            </a:r>
          </a:p>
          <a:p>
            <a:pPr lvl="1">
              <a:spcAft>
                <a:spcPts val="600"/>
              </a:spcAft>
            </a:pPr>
            <a:r>
              <a:rPr lang="el-GR" sz="5538" dirty="0"/>
              <a:t>Ιδιωτικό κόστος (Επιβάρυνση χρηστων με το οριακο κόστος)</a:t>
            </a:r>
          </a:p>
          <a:p>
            <a:pPr lvl="1">
              <a:spcAft>
                <a:spcPts val="600"/>
              </a:spcAft>
            </a:pPr>
            <a:r>
              <a:rPr lang="el-GR" sz="5538" dirty="0"/>
              <a:t>Κοινωνικός κόστος (π.χ. Διαφοροποίηση εισιτηρίου)</a:t>
            </a:r>
          </a:p>
          <a:p>
            <a:pPr>
              <a:spcAft>
                <a:spcPts val="600"/>
              </a:spcAft>
            </a:pPr>
            <a:r>
              <a:rPr lang="el-GR" sz="6154" b="1" dirty="0"/>
              <a:t>Επίλυση του προβήματος</a:t>
            </a:r>
          </a:p>
          <a:p>
            <a:pPr lvl="1">
              <a:spcAft>
                <a:spcPts val="600"/>
              </a:spcAft>
            </a:pPr>
            <a:r>
              <a:rPr lang="el-GR" sz="5538" i="1" dirty="0"/>
              <a:t>Τιμολογική πολιτική (μείωση τιμής για διαφοροποίηση ζήτησης</a:t>
            </a:r>
          </a:p>
          <a:p>
            <a:pPr lvl="1">
              <a:spcAft>
                <a:spcPts val="600"/>
              </a:spcAft>
            </a:pPr>
            <a:r>
              <a:rPr lang="el-GR" sz="5538" i="1" dirty="0"/>
              <a:t>Ρυθμιστική πολιτική (διαφοροποίηση ωραρίου εργασίας)</a:t>
            </a:r>
          </a:p>
          <a:p>
            <a:pPr lvl="1">
              <a:spcAft>
                <a:spcPts val="600"/>
              </a:spcAft>
            </a:pPr>
            <a:r>
              <a:rPr lang="el-GR" sz="5538" i="1" dirty="0"/>
              <a:t>Σχεδιασμός συστημάτων μεταφορών (λεωφορειόδρομοι) </a:t>
            </a:r>
          </a:p>
          <a:p>
            <a:pPr>
              <a:buNone/>
            </a:pPr>
            <a:endParaRPr lang="el-GR" sz="5100" b="1" dirty="0"/>
          </a:p>
          <a:p>
            <a:pPr marL="0" indent="0">
              <a:buNone/>
            </a:pPr>
            <a:endParaRPr lang="el-GR" baseline="-25000" dirty="0"/>
          </a:p>
          <a:p>
            <a:pPr lvl="1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644123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/>
              <a:t>Εποχικότητα Κρουαζιέρας (μήνας)</a:t>
            </a:r>
            <a:endParaRPr lang="es-ES_tradnl" sz="3600" b="1" dirty="0"/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530079"/>
              </p:ext>
            </p:extLst>
          </p:nvPr>
        </p:nvGraphicFramePr>
        <p:xfrm>
          <a:off x="228600" y="1143000"/>
          <a:ext cx="8763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58150" name="Text Box 6"/>
          <p:cNvSpPr txBox="1">
            <a:spLocks noChangeArrowheads="1"/>
          </p:cNvSpPr>
          <p:nvPr/>
        </p:nvSpPr>
        <p:spPr bwMode="auto">
          <a:xfrm>
            <a:off x="7696200" y="6613525"/>
            <a:ext cx="14478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>
                <a:solidFill>
                  <a:schemeClr val="bg1"/>
                </a:solidFill>
              </a:rPr>
              <a:t>Source:  B&amp;A, 2006.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470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 xmlns:mv="urn:schemas-microsoft-com:mac:vml">
      <mp:transition xmlns:mp="http://schemas.microsoft.com/office/mac/powerpoint/2008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l-GR" sz="2800" b="1" dirty="0"/>
              <a:t>Εποχικότητα Κρουαζιέρας (ημέρα)</a:t>
            </a:r>
            <a:endParaRPr lang="es-ES_tradnl" sz="2800" dirty="0"/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51548"/>
              </p:ext>
            </p:extLst>
          </p:nvPr>
        </p:nvGraphicFramePr>
        <p:xfrm>
          <a:off x="179388" y="908050"/>
          <a:ext cx="8750300" cy="5592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6853101" y="745"/>
            <a:ext cx="20569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>
                <a:solidFill>
                  <a:srgbClr val="000090"/>
                </a:solidFill>
                <a:latin typeface="+mj-lt"/>
                <a:cs typeface="Calibri"/>
              </a:rPr>
              <a:t>Οικονομική των Μεταφορών</a:t>
            </a:r>
            <a:endParaRPr lang="en-US" sz="1200" b="1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465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 xmlns:mv="urn:schemas-microsoft-com:mac:vml">
      <mp:transition xmlns:mp="http://schemas.microsoft.com/office/mac/powerpoint/2008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l-GR" sz="3600" b="1" dirty="0"/>
              <a:t>Προσδιοριστικοί Παράγοντες ζήτησης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800"/>
            <a:ext cx="8229600" cy="5384800"/>
          </a:xfrm>
        </p:spPr>
        <p:txBody>
          <a:bodyPr>
            <a:normAutofit lnSpcReduction="10000"/>
          </a:bodyPr>
          <a:lstStyle/>
          <a:p>
            <a:r>
              <a:rPr lang="el-GR" sz="2800" b="1" dirty="0"/>
              <a:t>Συνάρτηση Ατομικής Ζήτησης: 		</a:t>
            </a:r>
          </a:p>
          <a:p>
            <a:pPr marL="0" indent="0" algn="ctr">
              <a:buNone/>
            </a:pPr>
            <a:r>
              <a:rPr lang="en-US" b="1" dirty="0" err="1"/>
              <a:t>Q</a:t>
            </a:r>
            <a:r>
              <a:rPr lang="en-US" b="1" baseline="-25000" dirty="0" err="1"/>
              <a:t>A,j</a:t>
            </a:r>
            <a:r>
              <a:rPr lang="en-US" b="1" baseline="-25000" dirty="0"/>
              <a:t> </a:t>
            </a:r>
            <a:r>
              <a:rPr lang="el-GR" b="1" dirty="0"/>
              <a:t>= </a:t>
            </a:r>
            <a:r>
              <a:rPr lang="en-US" b="1" dirty="0" err="1"/>
              <a:t>f</a:t>
            </a:r>
            <a:r>
              <a:rPr lang="en-US" b="1" baseline="-25000" dirty="0" err="1"/>
              <a:t>j</a:t>
            </a:r>
            <a:r>
              <a:rPr lang="en-US" b="1" dirty="0"/>
              <a:t> (P</a:t>
            </a:r>
            <a:r>
              <a:rPr lang="en-US" b="1" baseline="-25000" dirty="0"/>
              <a:t>A</a:t>
            </a:r>
            <a:r>
              <a:rPr lang="el-GR" b="1" dirty="0"/>
              <a:t>)</a:t>
            </a:r>
            <a:r>
              <a:rPr lang="en-US" b="1" dirty="0"/>
              <a:t> </a:t>
            </a:r>
            <a:endParaRPr lang="el-GR" b="1" dirty="0"/>
          </a:p>
          <a:p>
            <a:pPr lvl="1"/>
            <a:r>
              <a:rPr lang="en-US" sz="2400" b="1" dirty="0" err="1"/>
              <a:t>Q</a:t>
            </a:r>
            <a:r>
              <a:rPr lang="en-US" sz="2400" b="1" baseline="-25000" dirty="0" err="1"/>
              <a:t>A,j</a:t>
            </a:r>
            <a:r>
              <a:rPr lang="en-US" sz="2400" b="1" baseline="-25000" dirty="0"/>
              <a:t> </a:t>
            </a:r>
            <a:r>
              <a:rPr lang="el-GR" sz="2400" dirty="0"/>
              <a:t>= ποσότητα υπηρεσίας/αγαθού Α από τον καταναλωτή </a:t>
            </a:r>
            <a:r>
              <a:rPr lang="en-US" sz="2400" dirty="0"/>
              <a:t>j</a:t>
            </a:r>
          </a:p>
          <a:p>
            <a:pPr lvl="1"/>
            <a:r>
              <a:rPr lang="en-US" sz="2400" b="1" dirty="0"/>
              <a:t>P</a:t>
            </a:r>
            <a:r>
              <a:rPr lang="en-US" sz="2400" b="1" baseline="-25000" dirty="0"/>
              <a:t>A</a:t>
            </a:r>
            <a:r>
              <a:rPr lang="el-GR" sz="2400" dirty="0"/>
              <a:t>= τιμή μεταφορικής υπηρεσίας Α </a:t>
            </a:r>
            <a:endParaRPr lang="en-US" sz="2400" dirty="0"/>
          </a:p>
          <a:p>
            <a:pPr lvl="1"/>
            <a:r>
              <a:rPr lang="el-GR" sz="2400" dirty="0"/>
              <a:t>Φθίνουσα καμπύλη</a:t>
            </a:r>
          </a:p>
          <a:p>
            <a:pPr lvl="1"/>
            <a:endParaRPr lang="el-GR" sz="2400" dirty="0"/>
          </a:p>
          <a:p>
            <a:r>
              <a:rPr lang="el-GR" sz="2800" b="1" dirty="0"/>
              <a:t>Συνάρτηση Συνολικής Ζήτησης υπηρεσίας/αγαθού: 	</a:t>
            </a:r>
          </a:p>
          <a:p>
            <a:pPr marL="0" indent="0" algn="ctr">
              <a:buNone/>
            </a:pPr>
            <a:r>
              <a:rPr lang="en-US" b="1" dirty="0" err="1"/>
              <a:t>Q</a:t>
            </a:r>
            <a:r>
              <a:rPr lang="en-US" b="1" baseline="-25000" dirty="0" err="1"/>
              <a:t>A</a:t>
            </a:r>
            <a:r>
              <a:rPr lang="en-US" b="1" baseline="-25000" dirty="0"/>
              <a:t> </a:t>
            </a:r>
            <a:r>
              <a:rPr lang="el-GR" b="1" dirty="0"/>
              <a:t>= </a:t>
            </a:r>
            <a:r>
              <a:rPr lang="en-US" b="1" dirty="0"/>
              <a:t>f</a:t>
            </a:r>
            <a:r>
              <a:rPr lang="el-GR" b="1" baseline="-25000" dirty="0"/>
              <a:t>1</a:t>
            </a:r>
            <a:r>
              <a:rPr lang="en-US" b="1" dirty="0"/>
              <a:t>(P</a:t>
            </a:r>
            <a:r>
              <a:rPr lang="en-US" b="1" baseline="-25000" dirty="0"/>
              <a:t>A</a:t>
            </a:r>
            <a:r>
              <a:rPr lang="el-GR" b="1" dirty="0"/>
              <a:t>)+</a:t>
            </a:r>
            <a:r>
              <a:rPr lang="en-US" b="1" dirty="0"/>
              <a:t>f</a:t>
            </a:r>
            <a:r>
              <a:rPr lang="el-GR" b="1" baseline="-25000" dirty="0"/>
              <a:t>2</a:t>
            </a:r>
            <a:r>
              <a:rPr lang="en-US" b="1" dirty="0"/>
              <a:t>(P</a:t>
            </a:r>
            <a:r>
              <a:rPr lang="en-US" b="1" baseline="-25000" dirty="0"/>
              <a:t>A</a:t>
            </a:r>
            <a:r>
              <a:rPr lang="el-GR" b="1" dirty="0"/>
              <a:t>)</a:t>
            </a:r>
            <a:r>
              <a:rPr lang="en-US" b="1" dirty="0"/>
              <a:t> </a:t>
            </a:r>
            <a:r>
              <a:rPr lang="el-GR" b="1" dirty="0"/>
              <a:t>+...+</a:t>
            </a:r>
            <a:r>
              <a:rPr lang="en-US" b="1" dirty="0"/>
              <a:t>f</a:t>
            </a:r>
            <a:r>
              <a:rPr lang="el-GR" b="1" baseline="-25000" dirty="0"/>
              <a:t>ν</a:t>
            </a:r>
            <a:r>
              <a:rPr lang="en-US" b="1" dirty="0"/>
              <a:t>(P</a:t>
            </a:r>
            <a:r>
              <a:rPr lang="en-US" b="1" baseline="-25000" dirty="0"/>
              <a:t>A</a:t>
            </a:r>
            <a:r>
              <a:rPr lang="el-GR" b="1" dirty="0"/>
              <a:t>)</a:t>
            </a:r>
          </a:p>
          <a:p>
            <a:pPr marL="0" indent="0" algn="ctr">
              <a:buNone/>
            </a:pPr>
            <a:r>
              <a:rPr lang="en-US" b="1" dirty="0"/>
              <a:t> </a:t>
            </a:r>
            <a:endParaRPr lang="el-GR" b="1" dirty="0"/>
          </a:p>
          <a:p>
            <a:pPr>
              <a:buNone/>
            </a:pPr>
            <a:r>
              <a:rPr lang="el-GR" sz="2400" dirty="0"/>
              <a:t>	(</a:t>
            </a:r>
            <a:r>
              <a:rPr lang="en-US" sz="2400" dirty="0"/>
              <a:t>Q</a:t>
            </a:r>
            <a:r>
              <a:rPr lang="en-US" sz="2400" baseline="-25000" dirty="0"/>
              <a:t>A</a:t>
            </a:r>
            <a:r>
              <a:rPr lang="en-US" sz="2400" dirty="0"/>
              <a:t>  =q</a:t>
            </a:r>
            <a:r>
              <a:rPr lang="en-US" sz="2400" baseline="-25000" dirty="0"/>
              <a:t>1</a:t>
            </a:r>
            <a:r>
              <a:rPr lang="en-US" sz="2400" dirty="0"/>
              <a:t>+q</a:t>
            </a:r>
            <a:r>
              <a:rPr lang="en-US" sz="2400" baseline="-25000" dirty="0"/>
              <a:t>2</a:t>
            </a:r>
            <a:r>
              <a:rPr lang="en-US" sz="2400" dirty="0"/>
              <a:t>+…+</a:t>
            </a:r>
            <a:r>
              <a:rPr lang="en-US" sz="2400" dirty="0" err="1"/>
              <a:t>q</a:t>
            </a:r>
            <a:r>
              <a:rPr lang="en-US" sz="2400" baseline="-25000" dirty="0" err="1"/>
              <a:t>n</a:t>
            </a:r>
            <a:r>
              <a:rPr lang="en-US" sz="2400" baseline="-25000" dirty="0"/>
              <a:t>,</a:t>
            </a:r>
            <a:r>
              <a:rPr lang="en-US" sz="2400" dirty="0"/>
              <a:t> </a:t>
            </a:r>
            <a:r>
              <a:rPr lang="el-GR" sz="2400" dirty="0"/>
              <a:t> / </a:t>
            </a:r>
            <a:r>
              <a:rPr lang="en-US" sz="2400" dirty="0" err="1"/>
              <a:t>n</a:t>
            </a:r>
            <a:r>
              <a:rPr lang="en-US" sz="2400" dirty="0"/>
              <a:t>=</a:t>
            </a:r>
            <a:r>
              <a:rPr lang="el-GR" sz="2400" dirty="0"/>
              <a:t>αριθμός καταναλωτών)</a:t>
            </a:r>
          </a:p>
        </p:txBody>
      </p:sp>
    </p:spTree>
    <p:extLst>
      <p:ext uri="{BB962C8B-B14F-4D97-AF65-F5344CB8AC3E}">
        <p14:creationId xmlns:p14="http://schemas.microsoft.com/office/powerpoint/2010/main" val="1759955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484717" y="1166813"/>
            <a:ext cx="8657165" cy="4929187"/>
            <a:chOff x="249767" y="1598613"/>
            <a:chExt cx="8657165" cy="4929187"/>
          </a:xfrm>
        </p:grpSpPr>
        <p:sp>
          <p:nvSpPr>
            <p:cNvPr id="32774" name="Line 6"/>
            <p:cNvSpPr>
              <a:spLocks noChangeShapeType="1"/>
            </p:cNvSpPr>
            <p:nvPr/>
          </p:nvSpPr>
          <p:spPr bwMode="auto">
            <a:xfrm rot="10800000" flipH="1">
              <a:off x="1219200" y="3198813"/>
              <a:ext cx="914400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75" name="Line 7"/>
            <p:cNvSpPr>
              <a:spLocks noChangeShapeType="1"/>
            </p:cNvSpPr>
            <p:nvPr/>
          </p:nvSpPr>
          <p:spPr bwMode="auto">
            <a:xfrm>
              <a:off x="2133600" y="3200400"/>
              <a:ext cx="1588" cy="27432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 flipH="1">
              <a:off x="1219200" y="5027613"/>
              <a:ext cx="3657600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77" name="Rectangle 9"/>
            <p:cNvSpPr>
              <a:spLocks/>
            </p:cNvSpPr>
            <p:nvPr/>
          </p:nvSpPr>
          <p:spPr bwMode="auto">
            <a:xfrm>
              <a:off x="5621867" y="6096000"/>
              <a:ext cx="328506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>
                <a:spcBef>
                  <a:spcPts val="1350"/>
                </a:spcBef>
              </a:pPr>
              <a:r>
                <a:rPr lang="el-GR" b="1" dirty="0">
                  <a:solidFill>
                    <a:srgbClr val="000000"/>
                  </a:solidFill>
                  <a:ea typeface="ＭＳ Ｐゴシック" charset="0"/>
                  <a:cs typeface="Times New Roman" charset="0"/>
                </a:rPr>
                <a:t>Ζητούμενη ποσότητα υπηρεσίας</a:t>
              </a:r>
              <a:endParaRPr lang="en-US" b="1" dirty="0">
                <a:solidFill>
                  <a:srgbClr val="000000"/>
                </a:solidFill>
                <a:ea typeface="ＭＳ Ｐゴシック" charset="0"/>
                <a:cs typeface="Times New Roman" charset="0"/>
              </a:endParaRPr>
            </a:p>
          </p:txBody>
        </p:sp>
        <p:sp>
          <p:nvSpPr>
            <p:cNvPr id="32778" name="Line 10"/>
            <p:cNvSpPr>
              <a:spLocks noChangeShapeType="1"/>
            </p:cNvSpPr>
            <p:nvPr/>
          </p:nvSpPr>
          <p:spPr bwMode="auto">
            <a:xfrm>
              <a:off x="1219200" y="1598613"/>
              <a:ext cx="1588" cy="434340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79" name="Line 11"/>
            <p:cNvSpPr>
              <a:spLocks noChangeShapeType="1"/>
            </p:cNvSpPr>
            <p:nvPr/>
          </p:nvSpPr>
          <p:spPr bwMode="auto">
            <a:xfrm>
              <a:off x="1219200" y="5943600"/>
              <a:ext cx="5410200" cy="1588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80" name="Rectangle 12"/>
            <p:cNvSpPr>
              <a:spLocks/>
            </p:cNvSpPr>
            <p:nvPr/>
          </p:nvSpPr>
          <p:spPr bwMode="auto">
            <a:xfrm rot="16200000">
              <a:off x="-800100" y="3318934"/>
              <a:ext cx="2798234" cy="69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>
                <a:spcBef>
                  <a:spcPts val="1350"/>
                </a:spcBef>
              </a:pPr>
              <a:r>
                <a:rPr lang="el-GR" sz="2000" b="1" dirty="0">
                  <a:solidFill>
                    <a:srgbClr val="000000"/>
                  </a:solidFill>
                  <a:ea typeface="ＭＳ Ｐゴシック" charset="0"/>
                  <a:cs typeface="Times New Roman" charset="0"/>
                </a:rPr>
                <a:t>Τιμή Υπηρεσίας</a:t>
              </a:r>
              <a:endParaRPr lang="en-US" sz="2000" b="1" dirty="0">
                <a:solidFill>
                  <a:srgbClr val="000000"/>
                </a:solidFill>
                <a:ea typeface="ＭＳ Ｐゴシック" charset="0"/>
                <a:cs typeface="Times New Roman" charset="0"/>
              </a:endParaRPr>
            </a:p>
          </p:txBody>
        </p:sp>
        <p:sp>
          <p:nvSpPr>
            <p:cNvPr id="32781" name="Rectangle 13"/>
            <p:cNvSpPr>
              <a:spLocks/>
            </p:cNvSpPr>
            <p:nvPr/>
          </p:nvSpPr>
          <p:spPr bwMode="auto">
            <a:xfrm>
              <a:off x="838200" y="5943600"/>
              <a:ext cx="4699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 algn="l">
                <a:spcBef>
                  <a:spcPts val="1350"/>
                </a:spcBef>
              </a:pPr>
              <a:r>
                <a:rPr lang="en-US" sz="2400">
                  <a:solidFill>
                    <a:srgbClr val="000000"/>
                  </a:solidFill>
                  <a:ea typeface="ＭＳ Ｐゴシック" charset="0"/>
                  <a:cs typeface="Times New Roman" charset="0"/>
                </a:rPr>
                <a:t>0</a:t>
              </a:r>
            </a:p>
          </p:txBody>
        </p:sp>
        <p:grpSp>
          <p:nvGrpSpPr>
            <p:cNvPr id="32783" name="Group 15"/>
            <p:cNvGrpSpPr>
              <a:grpSpLocks/>
            </p:cNvGrpSpPr>
            <p:nvPr/>
          </p:nvGrpSpPr>
          <p:grpSpPr bwMode="auto">
            <a:xfrm>
              <a:off x="4419600" y="4572000"/>
              <a:ext cx="850900" cy="1803400"/>
              <a:chOff x="0" y="0"/>
              <a:chExt cx="536" cy="1136"/>
            </a:xfrm>
          </p:grpSpPr>
          <p:sp>
            <p:nvSpPr>
              <p:cNvPr id="32784" name="Rectangle 16"/>
              <p:cNvSpPr>
                <a:spLocks/>
              </p:cNvSpPr>
              <p:nvPr/>
            </p:nvSpPr>
            <p:spPr bwMode="auto">
              <a:xfrm>
                <a:off x="0" y="864"/>
                <a:ext cx="248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 cap="flat">
                    <a:solidFill>
                      <a:srgbClr val="000000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40639" bIns="0"/>
              <a:lstStyle/>
              <a:p>
                <a:pPr marL="39688" algn="l">
                  <a:spcBef>
                    <a:spcPts val="1350"/>
                  </a:spcBef>
                </a:pPr>
                <a:endParaRPr lang="en-US" sz="2400" dirty="0">
                  <a:solidFill>
                    <a:srgbClr val="000000"/>
                  </a:solidFill>
                  <a:ea typeface="ＭＳ Ｐゴシック" charset="0"/>
                  <a:cs typeface="Times New Roman" charset="0"/>
                </a:endParaRPr>
              </a:p>
            </p:txBody>
          </p:sp>
          <p:grpSp>
            <p:nvGrpSpPr>
              <p:cNvPr id="32785" name="Group 17"/>
              <p:cNvGrpSpPr>
                <a:grpSpLocks/>
              </p:cNvGrpSpPr>
              <p:nvPr/>
            </p:nvGrpSpPr>
            <p:grpSpPr bwMode="auto">
              <a:xfrm>
                <a:off x="288" y="0"/>
                <a:ext cx="248" cy="864"/>
                <a:chOff x="0" y="0"/>
                <a:chExt cx="248" cy="864"/>
              </a:xfrm>
            </p:grpSpPr>
            <p:sp>
              <p:nvSpPr>
                <p:cNvPr id="32786" name="Line 18"/>
                <p:cNvSpPr>
                  <a:spLocks noChangeShapeType="1"/>
                </p:cNvSpPr>
                <p:nvPr/>
              </p:nvSpPr>
              <p:spPr bwMode="auto">
                <a:xfrm>
                  <a:off x="0" y="288"/>
                  <a:ext cx="1" cy="576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ysDot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2787" name="Rectangle 19"/>
                <p:cNvSpPr>
                  <a:spLocks/>
                </p:cNvSpPr>
                <p:nvPr/>
              </p:nvSpPr>
              <p:spPr bwMode="auto">
                <a:xfrm>
                  <a:off x="0" y="0"/>
                  <a:ext cx="248" cy="2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9050" cap="flat">
                      <a:solidFill>
                        <a:srgbClr val="000000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40639" bIns="0"/>
                <a:lstStyle/>
                <a:p>
                  <a:pPr marL="39688" algn="l">
                    <a:spcBef>
                      <a:spcPts val="1350"/>
                    </a:spcBef>
                  </a:pPr>
                  <a:r>
                    <a:rPr lang="en-US" sz="2400" b="1">
                      <a:solidFill>
                        <a:srgbClr val="000000"/>
                      </a:solidFill>
                      <a:ea typeface="ＭＳ Ｐゴシック" charset="0"/>
                      <a:cs typeface="Times New Roman" charset="0"/>
                    </a:rPr>
                    <a:t>B</a:t>
                  </a:r>
                </a:p>
              </p:txBody>
            </p:sp>
          </p:grpSp>
        </p:grpSp>
        <p:sp>
          <p:nvSpPr>
            <p:cNvPr id="32788" name="Line 20"/>
            <p:cNvSpPr>
              <a:spLocks noChangeShapeType="1"/>
            </p:cNvSpPr>
            <p:nvPr/>
          </p:nvSpPr>
          <p:spPr bwMode="auto">
            <a:xfrm>
              <a:off x="1540933" y="2743200"/>
              <a:ext cx="4080934" cy="2861733"/>
            </a:xfrm>
            <a:prstGeom prst="line">
              <a:avLst/>
            </a:prstGeom>
            <a:noFill/>
            <a:ln w="57150" cap="flat" cmpd="sng">
              <a:solidFill>
                <a:srgbClr val="B2B2B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89" name="Rectangle 21"/>
            <p:cNvSpPr>
              <a:spLocks/>
            </p:cNvSpPr>
            <p:nvPr/>
          </p:nvSpPr>
          <p:spPr bwMode="auto">
            <a:xfrm>
              <a:off x="2133600" y="2743200"/>
              <a:ext cx="3937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 algn="l">
                <a:spcBef>
                  <a:spcPts val="1350"/>
                </a:spcBef>
              </a:pPr>
              <a:r>
                <a:rPr lang="en-US" sz="2400" b="1">
                  <a:solidFill>
                    <a:srgbClr val="000000"/>
                  </a:solidFill>
                  <a:ea typeface="ＭＳ Ｐゴシック" charset="0"/>
                  <a:cs typeface="Times New Roman" charset="0"/>
                </a:rPr>
                <a:t>A</a:t>
              </a:r>
            </a:p>
          </p:txBody>
        </p:sp>
        <p:sp>
          <p:nvSpPr>
            <p:cNvPr id="32794" name="Oval 26"/>
            <p:cNvSpPr>
              <a:spLocks/>
            </p:cNvSpPr>
            <p:nvPr/>
          </p:nvSpPr>
          <p:spPr bwMode="auto">
            <a:xfrm>
              <a:off x="4864100" y="4965700"/>
              <a:ext cx="76200" cy="152400"/>
            </a:xfrm>
            <a:prstGeom prst="ellipse">
              <a:avLst/>
            </a:prstGeom>
            <a:solidFill>
              <a:srgbClr val="B2B2B2"/>
            </a:solidFill>
            <a:ln w="1905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95" name="Oval 27"/>
            <p:cNvSpPr>
              <a:spLocks/>
            </p:cNvSpPr>
            <p:nvPr/>
          </p:nvSpPr>
          <p:spPr bwMode="auto">
            <a:xfrm>
              <a:off x="2095500" y="3098800"/>
              <a:ext cx="76200" cy="152400"/>
            </a:xfrm>
            <a:prstGeom prst="ellipse">
              <a:avLst/>
            </a:prstGeom>
            <a:solidFill>
              <a:srgbClr val="B2B2B2"/>
            </a:solidFill>
            <a:ln w="1905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625466" y="4836468"/>
              <a:ext cx="4634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err="1">
                  <a:solidFill>
                    <a:srgbClr val="000090"/>
                  </a:solidFill>
                </a:rPr>
                <a:t>P</a:t>
              </a:r>
              <a:r>
                <a:rPr lang="en-US" sz="2400" b="1" baseline="-25000" dirty="0" err="1">
                  <a:solidFill>
                    <a:srgbClr val="000090"/>
                  </a:solidFill>
                </a:rPr>
                <a:t>B</a:t>
              </a:r>
              <a:r>
                <a:rPr lang="en-US" sz="2400" b="1" baseline="-25000" dirty="0">
                  <a:solidFill>
                    <a:srgbClr val="000090"/>
                  </a:solidFill>
                </a:rPr>
                <a:t> </a:t>
              </a:r>
              <a:endParaRPr lang="en-US" sz="2400" dirty="0">
                <a:solidFill>
                  <a:srgbClr val="00009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593462" y="6066135"/>
              <a:ext cx="51082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err="1"/>
                <a:t>Q</a:t>
              </a:r>
              <a:r>
                <a:rPr lang="en-US" sz="2400" b="1" baseline="-25000" dirty="0" err="1"/>
                <a:t>B</a:t>
              </a:r>
              <a:r>
                <a:rPr lang="en-US" sz="2400" b="1" baseline="-25000" dirty="0"/>
                <a:t> </a:t>
              </a:r>
              <a:endParaRPr lang="en-US" sz="24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42400" y="3020367"/>
              <a:ext cx="4796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000090"/>
                  </a:solidFill>
                </a:rPr>
                <a:t>P</a:t>
              </a:r>
              <a:r>
                <a:rPr lang="en-US" sz="2400" b="1" baseline="-25000" dirty="0">
                  <a:solidFill>
                    <a:srgbClr val="000090"/>
                  </a:solidFill>
                </a:rPr>
                <a:t>A </a:t>
              </a:r>
              <a:endParaRPr lang="en-US" sz="2400" dirty="0">
                <a:solidFill>
                  <a:srgbClr val="00009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909789" y="6063902"/>
              <a:ext cx="5201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err="1"/>
                <a:t>Q</a:t>
              </a:r>
              <a:r>
                <a:rPr lang="en-US" sz="2400" b="1" baseline="-25000" dirty="0" err="1"/>
                <a:t>A</a:t>
              </a:r>
              <a:r>
                <a:rPr lang="en-US" sz="2400" b="1" baseline="-25000" dirty="0"/>
                <a:t> </a:t>
              </a:r>
              <a:endParaRPr lang="en-US" sz="2400" dirty="0"/>
            </a:p>
          </p:txBody>
        </p:sp>
      </p:grp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l-GR" sz="3600" b="1" dirty="0"/>
              <a:t>Ατομική Καμπύλη Ζήτησης Μεταφορικής Υπηρεσίας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66421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latin typeface="+mj-lt"/>
              <a:cs typeface="Arial"/>
            </a:endParaRPr>
          </a:p>
          <a:p>
            <a:endParaRPr lang="en-US" dirty="0">
              <a:latin typeface="+mj-lt"/>
              <a:cs typeface="Arial"/>
            </a:endParaRPr>
          </a:p>
        </p:txBody>
      </p:sp>
      <p:sp>
        <p:nvSpPr>
          <p:cNvPr id="182281" name="Rectangle 2057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endParaRPr lang="en-US" sz="2300" dirty="0">
              <a:solidFill>
                <a:srgbClr val="336699"/>
              </a:solidFill>
              <a:latin typeface="+mj-lt"/>
              <a:cs typeface="Arial"/>
            </a:endParaRPr>
          </a:p>
        </p:txBody>
      </p:sp>
      <p:sp>
        <p:nvSpPr>
          <p:cNvPr id="182283" name="Text Box 2059"/>
          <p:cNvSpPr txBox="1">
            <a:spLocks noChangeArrowheads="1"/>
          </p:cNvSpPr>
          <p:nvPr/>
        </p:nvSpPr>
        <p:spPr bwMode="auto">
          <a:xfrm>
            <a:off x="7126975" y="5759124"/>
            <a:ext cx="11464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>
                <a:latin typeface="+mj-lt"/>
                <a:cs typeface="Arial"/>
              </a:rPr>
              <a:t>Ποσότητα</a:t>
            </a:r>
            <a:endParaRPr lang="en-US" sz="1800" b="1" dirty="0">
              <a:latin typeface="+mj-lt"/>
              <a:cs typeface="Arial"/>
            </a:endParaRPr>
          </a:p>
        </p:txBody>
      </p:sp>
      <p:sp>
        <p:nvSpPr>
          <p:cNvPr id="182284" name="Line 2060"/>
          <p:cNvSpPr>
            <a:spLocks noChangeShapeType="1"/>
          </p:cNvSpPr>
          <p:nvPr/>
        </p:nvSpPr>
        <p:spPr bwMode="auto">
          <a:xfrm>
            <a:off x="2190750" y="2286000"/>
            <a:ext cx="0" cy="342900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  <a:cs typeface="Arial"/>
            </a:endParaRPr>
          </a:p>
        </p:txBody>
      </p:sp>
      <p:sp>
        <p:nvSpPr>
          <p:cNvPr id="182285" name="Line 2061"/>
          <p:cNvSpPr>
            <a:spLocks noChangeShapeType="1"/>
          </p:cNvSpPr>
          <p:nvPr/>
        </p:nvSpPr>
        <p:spPr bwMode="auto">
          <a:xfrm>
            <a:off x="2190750" y="5715002"/>
            <a:ext cx="6203594" cy="4412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  <a:cs typeface="Arial"/>
            </a:endParaRPr>
          </a:p>
        </p:txBody>
      </p:sp>
      <p:sp>
        <p:nvSpPr>
          <p:cNvPr id="182286" name="Text Box 2062"/>
          <p:cNvSpPr txBox="1">
            <a:spLocks noChangeArrowheads="1"/>
          </p:cNvSpPr>
          <p:nvPr/>
        </p:nvSpPr>
        <p:spPr bwMode="auto">
          <a:xfrm rot="16200000">
            <a:off x="-711201" y="3460358"/>
            <a:ext cx="38592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9688" algn="ctr">
              <a:spcBef>
                <a:spcPts val="1350"/>
              </a:spcBef>
            </a:pPr>
            <a:r>
              <a:rPr lang="el-GR" b="1" dirty="0">
                <a:solidFill>
                  <a:srgbClr val="000000"/>
                </a:solidFill>
                <a:latin typeface="+mj-lt"/>
                <a:ea typeface="ＭＳ Ｐゴシック" charset="0"/>
                <a:cs typeface="Times New Roman" charset="0"/>
              </a:rPr>
              <a:t>Τιμή  εισιτηριου/ναύλου</a:t>
            </a:r>
            <a:endParaRPr lang="en-US" b="1" dirty="0">
              <a:solidFill>
                <a:srgbClr val="000000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82288" name="Line 2064"/>
          <p:cNvSpPr>
            <a:spLocks noChangeShapeType="1"/>
          </p:cNvSpPr>
          <p:nvPr/>
        </p:nvSpPr>
        <p:spPr bwMode="auto">
          <a:xfrm flipH="1" flipV="1">
            <a:off x="4427364" y="3933056"/>
            <a:ext cx="0" cy="182606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  <a:cs typeface="Arial"/>
            </a:endParaRPr>
          </a:p>
        </p:txBody>
      </p:sp>
      <p:sp>
        <p:nvSpPr>
          <p:cNvPr id="182291" name="Text Box 2067"/>
          <p:cNvSpPr txBox="1">
            <a:spLocks noChangeArrowheads="1"/>
          </p:cNvSpPr>
          <p:nvPr/>
        </p:nvSpPr>
        <p:spPr bwMode="auto">
          <a:xfrm>
            <a:off x="7703964" y="4153817"/>
            <a:ext cx="1082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+mj-lt"/>
                <a:cs typeface="Arial"/>
              </a:rPr>
              <a:t>D1</a:t>
            </a:r>
            <a:endParaRPr lang="en-US" sz="1800" b="1" i="1" baseline="-25000" dirty="0">
              <a:latin typeface="+mj-lt"/>
              <a:cs typeface="Arial"/>
            </a:endParaRPr>
          </a:p>
        </p:txBody>
      </p:sp>
      <p:sp>
        <p:nvSpPr>
          <p:cNvPr id="182295" name="Text Box 2071"/>
          <p:cNvSpPr txBox="1">
            <a:spLocks noChangeArrowheads="1"/>
          </p:cNvSpPr>
          <p:nvPr/>
        </p:nvSpPr>
        <p:spPr bwMode="auto">
          <a:xfrm flipH="1">
            <a:off x="4541746" y="3572932"/>
            <a:ext cx="2285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>
                <a:latin typeface="+mj-lt"/>
                <a:cs typeface="Arial"/>
              </a:rPr>
              <a:t>1</a:t>
            </a:r>
            <a:endParaRPr lang="en-US" sz="1800" b="1" dirty="0">
              <a:latin typeface="+mj-lt"/>
              <a:cs typeface="Arial"/>
            </a:endParaRPr>
          </a:p>
        </p:txBody>
      </p:sp>
      <p:sp>
        <p:nvSpPr>
          <p:cNvPr id="182304" name="Rectangle 208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06139" cy="1143000"/>
          </a:xfrm>
          <a:noFill/>
          <a:ln/>
        </p:spPr>
        <p:txBody>
          <a:bodyPr>
            <a:noAutofit/>
          </a:bodyPr>
          <a:lstStyle/>
          <a:p>
            <a:r>
              <a:rPr lang="el-GR" sz="3600" b="1" dirty="0">
                <a:solidFill>
                  <a:srgbClr val="000000"/>
                </a:solidFill>
                <a:cs typeface="Arial"/>
              </a:rPr>
              <a:t>Συνολική Ζήτηση Μεταφορικών Υπηρεσιών</a:t>
            </a:r>
            <a:endParaRPr lang="en-US" sz="3600" b="1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0" name="Oval 2065"/>
          <p:cNvSpPr>
            <a:spLocks noChangeArrowheads="1"/>
          </p:cNvSpPr>
          <p:nvPr/>
        </p:nvSpPr>
        <p:spPr bwMode="auto">
          <a:xfrm>
            <a:off x="4253715" y="3789040"/>
            <a:ext cx="288032" cy="144016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l-GR" sz="1800" b="1">
              <a:latin typeface="+mj-lt"/>
              <a:cs typeface="Arial"/>
            </a:endParaRPr>
          </a:p>
        </p:txBody>
      </p:sp>
      <p:sp>
        <p:nvSpPr>
          <p:cNvPr id="28" name="Text Box 2052"/>
          <p:cNvSpPr txBox="1">
            <a:spLocks noChangeArrowheads="1"/>
          </p:cNvSpPr>
          <p:nvPr/>
        </p:nvSpPr>
        <p:spPr bwMode="auto">
          <a:xfrm>
            <a:off x="4084464" y="5715001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 dirty="0">
                <a:latin typeface="+mj-lt"/>
                <a:cs typeface="Arial"/>
              </a:rPr>
              <a:t>Q</a:t>
            </a:r>
            <a:r>
              <a:rPr lang="el-GR" b="1" i="1" baseline="-25000" dirty="0">
                <a:latin typeface="+mj-lt"/>
                <a:cs typeface="Arial"/>
              </a:rPr>
              <a:t>Α</a:t>
            </a:r>
            <a:r>
              <a:rPr lang="en-US" b="1" i="1" baseline="-25000" dirty="0">
                <a:latin typeface="+mj-lt"/>
                <a:cs typeface="Arial"/>
              </a:rPr>
              <a:t>1</a:t>
            </a:r>
            <a:endParaRPr lang="en-US" sz="1800" b="1" i="1" baseline="-25000" dirty="0">
              <a:latin typeface="+mj-lt"/>
              <a:cs typeface="Arial"/>
            </a:endParaRPr>
          </a:p>
        </p:txBody>
      </p:sp>
      <p:sp>
        <p:nvSpPr>
          <p:cNvPr id="32" name="Oval 2070"/>
          <p:cNvSpPr>
            <a:spLocks noChangeArrowheads="1"/>
          </p:cNvSpPr>
          <p:nvPr/>
        </p:nvSpPr>
        <p:spPr bwMode="auto">
          <a:xfrm flipH="1" flipV="1">
            <a:off x="4239484" y="3717280"/>
            <a:ext cx="302263" cy="317541"/>
          </a:xfrm>
          <a:prstGeom prst="ellipse">
            <a:avLst/>
          </a:prstGeom>
          <a:solidFill>
            <a:srgbClr val="000090"/>
          </a:solidFill>
          <a:ln>
            <a:noFill/>
          </a:ln>
          <a:effectLst/>
        </p:spPr>
        <p:txBody>
          <a:bodyPr wrap="none" anchor="ctr"/>
          <a:lstStyle/>
          <a:p>
            <a:pPr algn="ctr" eaLnBrk="0" hangingPunct="0"/>
            <a:endParaRPr lang="el-GR" sz="1800">
              <a:latin typeface="+mj-lt"/>
              <a:cs typeface="Arial"/>
            </a:endParaRPr>
          </a:p>
        </p:txBody>
      </p:sp>
      <p:sp>
        <p:nvSpPr>
          <p:cNvPr id="36" name="Oval 2070"/>
          <p:cNvSpPr>
            <a:spLocks noChangeArrowheads="1"/>
          </p:cNvSpPr>
          <p:nvPr/>
        </p:nvSpPr>
        <p:spPr bwMode="auto">
          <a:xfrm flipH="1" flipV="1">
            <a:off x="5341509" y="3116921"/>
            <a:ext cx="302263" cy="31754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pPr algn="ctr" eaLnBrk="0" hangingPunct="0"/>
            <a:endParaRPr lang="el-GR" sz="1800">
              <a:latin typeface="+mj-lt"/>
              <a:cs typeface="Arial"/>
            </a:endParaRPr>
          </a:p>
        </p:txBody>
      </p:sp>
      <p:sp>
        <p:nvSpPr>
          <p:cNvPr id="44" name="Line 2064"/>
          <p:cNvSpPr>
            <a:spLocks noChangeShapeType="1"/>
          </p:cNvSpPr>
          <p:nvPr/>
        </p:nvSpPr>
        <p:spPr bwMode="auto">
          <a:xfrm flipH="1" flipV="1">
            <a:off x="5492750" y="3251200"/>
            <a:ext cx="0" cy="2507924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  <a:cs typeface="Arial"/>
            </a:endParaRPr>
          </a:p>
        </p:txBody>
      </p:sp>
      <p:sp>
        <p:nvSpPr>
          <p:cNvPr id="46" name="Text Box 2052"/>
          <p:cNvSpPr txBox="1">
            <a:spLocks noChangeArrowheads="1"/>
          </p:cNvSpPr>
          <p:nvPr/>
        </p:nvSpPr>
        <p:spPr bwMode="auto">
          <a:xfrm>
            <a:off x="3398664" y="5759124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 dirty="0">
                <a:latin typeface="+mj-lt"/>
                <a:cs typeface="Arial"/>
              </a:rPr>
              <a:t>Q</a:t>
            </a:r>
            <a:r>
              <a:rPr lang="el-GR" b="1" i="1" baseline="-25000" dirty="0">
                <a:latin typeface="+mj-lt"/>
                <a:cs typeface="Arial"/>
              </a:rPr>
              <a:t>Α</a:t>
            </a:r>
            <a:r>
              <a:rPr lang="en-US" b="1" i="1" baseline="-25000" dirty="0">
                <a:latin typeface="+mj-lt"/>
                <a:cs typeface="Arial"/>
              </a:rPr>
              <a:t>2</a:t>
            </a:r>
            <a:endParaRPr lang="en-US" sz="1800" b="1" i="1" baseline="-25000" dirty="0">
              <a:latin typeface="+mj-lt"/>
              <a:cs typeface="Arial"/>
            </a:endParaRPr>
          </a:p>
        </p:txBody>
      </p:sp>
      <p:sp>
        <p:nvSpPr>
          <p:cNvPr id="49" name="Text Box 2066"/>
          <p:cNvSpPr txBox="1">
            <a:spLocks noChangeArrowheads="1"/>
          </p:cNvSpPr>
          <p:nvPr/>
        </p:nvSpPr>
        <p:spPr bwMode="auto">
          <a:xfrm>
            <a:off x="3926440" y="2723097"/>
            <a:ext cx="3130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+mj-lt"/>
                <a:cs typeface="Arial"/>
              </a:rPr>
              <a:t>2</a:t>
            </a:r>
            <a:endParaRPr lang="en-US" sz="1800" b="1" dirty="0">
              <a:latin typeface="+mj-lt"/>
              <a:cs typeface="Arial"/>
            </a:endParaRPr>
          </a:p>
        </p:txBody>
      </p:sp>
      <p:sp>
        <p:nvSpPr>
          <p:cNvPr id="50" name="Text Box 2052"/>
          <p:cNvSpPr txBox="1">
            <a:spLocks noChangeArrowheads="1"/>
          </p:cNvSpPr>
          <p:nvPr/>
        </p:nvSpPr>
        <p:spPr bwMode="auto">
          <a:xfrm>
            <a:off x="1461928" y="3698568"/>
            <a:ext cx="645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hangingPunct="0"/>
            <a:r>
              <a:rPr lang="en-US" b="1" i="1" dirty="0">
                <a:solidFill>
                  <a:srgbClr val="000090"/>
                </a:solidFill>
                <a:latin typeface="+mj-lt"/>
                <a:cs typeface="Arial"/>
              </a:rPr>
              <a:t>P1</a:t>
            </a:r>
            <a:endParaRPr lang="en-US" sz="1800" b="1" i="1" dirty="0">
              <a:solidFill>
                <a:srgbClr val="000090"/>
              </a:solidFill>
              <a:latin typeface="+mj-lt"/>
              <a:cs typeface="Arial"/>
            </a:endParaRPr>
          </a:p>
        </p:txBody>
      </p:sp>
      <p:sp>
        <p:nvSpPr>
          <p:cNvPr id="53" name="Text Box 2052"/>
          <p:cNvSpPr txBox="1">
            <a:spLocks noChangeArrowheads="1"/>
          </p:cNvSpPr>
          <p:nvPr/>
        </p:nvSpPr>
        <p:spPr bwMode="auto">
          <a:xfrm>
            <a:off x="1461928" y="2932255"/>
            <a:ext cx="645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hangingPunct="0"/>
            <a:r>
              <a:rPr lang="en-US" b="1" i="1" dirty="0">
                <a:solidFill>
                  <a:srgbClr val="000090"/>
                </a:solidFill>
                <a:latin typeface="+mj-lt"/>
                <a:cs typeface="Arial"/>
              </a:rPr>
              <a:t>P2</a:t>
            </a:r>
            <a:endParaRPr lang="en-US" sz="1800" b="1" i="1" dirty="0">
              <a:solidFill>
                <a:srgbClr val="000090"/>
              </a:solidFill>
              <a:latin typeface="+mj-lt"/>
              <a:cs typeface="Arial"/>
            </a:endParaRPr>
          </a:p>
        </p:txBody>
      </p:sp>
      <p:sp>
        <p:nvSpPr>
          <p:cNvPr id="54" name="Line 2064"/>
          <p:cNvSpPr>
            <a:spLocks noChangeShapeType="1"/>
          </p:cNvSpPr>
          <p:nvPr/>
        </p:nvSpPr>
        <p:spPr bwMode="auto">
          <a:xfrm flipH="1">
            <a:off x="2203317" y="3889173"/>
            <a:ext cx="2110630" cy="45719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  <a:cs typeface="Arial"/>
            </a:endParaRPr>
          </a:p>
        </p:txBody>
      </p:sp>
      <p:sp>
        <p:nvSpPr>
          <p:cNvPr id="58" name="Line 2064"/>
          <p:cNvSpPr>
            <a:spLocks noChangeShapeType="1"/>
          </p:cNvSpPr>
          <p:nvPr/>
        </p:nvSpPr>
        <p:spPr bwMode="auto">
          <a:xfrm flipH="1">
            <a:off x="2203317" y="3251199"/>
            <a:ext cx="3138192" cy="503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  <a:cs typeface="Arial"/>
            </a:endParaRPr>
          </a:p>
        </p:txBody>
      </p:sp>
      <p:sp>
        <p:nvSpPr>
          <p:cNvPr id="56" name="Text Box 2067"/>
          <p:cNvSpPr txBox="1">
            <a:spLocks noChangeArrowheads="1"/>
          </p:cNvSpPr>
          <p:nvPr/>
        </p:nvSpPr>
        <p:spPr bwMode="auto">
          <a:xfrm>
            <a:off x="6565899" y="4764701"/>
            <a:ext cx="1082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+mj-lt"/>
                <a:cs typeface="Arial"/>
              </a:rPr>
              <a:t>D</a:t>
            </a:r>
            <a:endParaRPr lang="en-US" sz="1800" b="1" i="1" baseline="-25000" dirty="0">
              <a:latin typeface="+mj-lt"/>
              <a:cs typeface="Arial"/>
            </a:endParaRPr>
          </a:p>
        </p:txBody>
      </p:sp>
      <p:sp>
        <p:nvSpPr>
          <p:cNvPr id="30" name="Freeform 1055"/>
          <p:cNvSpPr>
            <a:spLocks/>
          </p:cNvSpPr>
          <p:nvPr/>
        </p:nvSpPr>
        <p:spPr bwMode="auto">
          <a:xfrm>
            <a:off x="3276600" y="2326301"/>
            <a:ext cx="3276600" cy="2438400"/>
          </a:xfrm>
          <a:custGeom>
            <a:avLst/>
            <a:gdLst>
              <a:gd name="T0" fmla="*/ 0 w 2064"/>
              <a:gd name="T1" fmla="*/ 0 h 1536"/>
              <a:gd name="T2" fmla="*/ 624 w 2064"/>
              <a:gd name="T3" fmla="*/ 960 h 1536"/>
              <a:gd name="T4" fmla="*/ 2064 w 2064"/>
              <a:gd name="T5" fmla="*/ 1536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4" h="1536">
                <a:moveTo>
                  <a:pt x="0" y="0"/>
                </a:moveTo>
                <a:cubicBezTo>
                  <a:pt x="140" y="352"/>
                  <a:pt x="280" y="704"/>
                  <a:pt x="624" y="960"/>
                </a:cubicBezTo>
                <a:cubicBezTo>
                  <a:pt x="968" y="1216"/>
                  <a:pt x="1824" y="1440"/>
                  <a:pt x="2064" y="1536"/>
                </a:cubicBezTo>
              </a:path>
            </a:pathLst>
          </a:custGeom>
          <a:noFill/>
          <a:ln w="38100" cap="flat" cmpd="sng">
            <a:solidFill>
              <a:srgbClr val="333399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1" name="Freeform 1030"/>
          <p:cNvSpPr>
            <a:spLocks/>
          </p:cNvSpPr>
          <p:nvPr/>
        </p:nvSpPr>
        <p:spPr bwMode="auto">
          <a:xfrm>
            <a:off x="4427364" y="1715417"/>
            <a:ext cx="3276600" cy="2438400"/>
          </a:xfrm>
          <a:custGeom>
            <a:avLst/>
            <a:gdLst>
              <a:gd name="T0" fmla="*/ 0 w 2064"/>
              <a:gd name="T1" fmla="*/ 0 h 1536"/>
              <a:gd name="T2" fmla="*/ 624 w 2064"/>
              <a:gd name="T3" fmla="*/ 960 h 1536"/>
              <a:gd name="T4" fmla="*/ 2064 w 2064"/>
              <a:gd name="T5" fmla="*/ 1536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4" h="1536">
                <a:moveTo>
                  <a:pt x="0" y="0"/>
                </a:moveTo>
                <a:cubicBezTo>
                  <a:pt x="140" y="352"/>
                  <a:pt x="280" y="704"/>
                  <a:pt x="624" y="960"/>
                </a:cubicBezTo>
                <a:cubicBezTo>
                  <a:pt x="968" y="1216"/>
                  <a:pt x="1824" y="1440"/>
                  <a:pt x="2064" y="1536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9" name="Oval 2070"/>
          <p:cNvSpPr>
            <a:spLocks noChangeArrowheads="1"/>
          </p:cNvSpPr>
          <p:nvPr/>
        </p:nvSpPr>
        <p:spPr bwMode="auto">
          <a:xfrm flipH="1" flipV="1">
            <a:off x="3633468" y="3092429"/>
            <a:ext cx="302263" cy="317541"/>
          </a:xfrm>
          <a:prstGeom prst="ellipse">
            <a:avLst/>
          </a:prstGeom>
          <a:solidFill>
            <a:srgbClr val="000090"/>
          </a:solidFill>
          <a:ln>
            <a:noFill/>
          </a:ln>
          <a:effectLst/>
        </p:spPr>
        <p:txBody>
          <a:bodyPr wrap="none" anchor="ctr"/>
          <a:lstStyle/>
          <a:p>
            <a:pPr algn="ctr" eaLnBrk="0" hangingPunct="0"/>
            <a:endParaRPr lang="el-GR" sz="1800">
              <a:latin typeface="+mj-lt"/>
              <a:cs typeface="Arial"/>
            </a:endParaRPr>
          </a:p>
        </p:txBody>
      </p:sp>
      <p:sp>
        <p:nvSpPr>
          <p:cNvPr id="34" name="Line 2064"/>
          <p:cNvSpPr>
            <a:spLocks noChangeShapeType="1"/>
          </p:cNvSpPr>
          <p:nvPr/>
        </p:nvSpPr>
        <p:spPr bwMode="auto">
          <a:xfrm flipV="1">
            <a:off x="3755814" y="3294504"/>
            <a:ext cx="45719" cy="2457289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  <a:cs typeface="Arial"/>
            </a:endParaRPr>
          </a:p>
        </p:txBody>
      </p:sp>
      <p:sp>
        <p:nvSpPr>
          <p:cNvPr id="37" name="Text Box 2066"/>
          <p:cNvSpPr txBox="1">
            <a:spLocks noChangeArrowheads="1"/>
          </p:cNvSpPr>
          <p:nvPr/>
        </p:nvSpPr>
        <p:spPr bwMode="auto">
          <a:xfrm>
            <a:off x="5767760" y="2875497"/>
            <a:ext cx="3130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>
                <a:latin typeface="+mj-lt"/>
                <a:cs typeface="Arial"/>
              </a:rPr>
              <a:t>3</a:t>
            </a:r>
            <a:endParaRPr lang="en-US" sz="1800" b="1" dirty="0">
              <a:latin typeface="+mj-lt"/>
              <a:cs typeface="Arial"/>
            </a:endParaRPr>
          </a:p>
        </p:txBody>
      </p:sp>
      <p:sp>
        <p:nvSpPr>
          <p:cNvPr id="38" name="Text Box 2052"/>
          <p:cNvSpPr txBox="1">
            <a:spLocks noChangeArrowheads="1"/>
          </p:cNvSpPr>
          <p:nvPr/>
        </p:nvSpPr>
        <p:spPr bwMode="auto">
          <a:xfrm>
            <a:off x="5300872" y="5759124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 dirty="0">
                <a:latin typeface="+mj-lt"/>
                <a:cs typeface="Arial"/>
              </a:rPr>
              <a:t>Q</a:t>
            </a:r>
            <a:r>
              <a:rPr lang="en-US" b="1" i="1" baseline="-25000" dirty="0">
                <a:latin typeface="+mj-lt"/>
                <a:cs typeface="Arial"/>
              </a:rPr>
              <a:t>A3</a:t>
            </a:r>
            <a:endParaRPr lang="en-US" sz="1800" b="1" i="1" baseline="-25000" dirty="0">
              <a:latin typeface="+mj-lt"/>
              <a:cs typeface="Arial"/>
            </a:endParaRPr>
          </a:p>
        </p:txBody>
      </p:sp>
      <p:sp>
        <p:nvSpPr>
          <p:cNvPr id="39" name="Freeform 1030"/>
          <p:cNvSpPr>
            <a:spLocks/>
          </p:cNvSpPr>
          <p:nvPr/>
        </p:nvSpPr>
        <p:spPr bwMode="auto">
          <a:xfrm>
            <a:off x="5300872" y="1143000"/>
            <a:ext cx="3276600" cy="2438400"/>
          </a:xfrm>
          <a:custGeom>
            <a:avLst/>
            <a:gdLst>
              <a:gd name="T0" fmla="*/ 0 w 2064"/>
              <a:gd name="T1" fmla="*/ 0 h 1536"/>
              <a:gd name="T2" fmla="*/ 624 w 2064"/>
              <a:gd name="T3" fmla="*/ 960 h 1536"/>
              <a:gd name="T4" fmla="*/ 2064 w 2064"/>
              <a:gd name="T5" fmla="*/ 1536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4" h="1536">
                <a:moveTo>
                  <a:pt x="0" y="0"/>
                </a:moveTo>
                <a:cubicBezTo>
                  <a:pt x="140" y="352"/>
                  <a:pt x="280" y="704"/>
                  <a:pt x="624" y="960"/>
                </a:cubicBezTo>
                <a:cubicBezTo>
                  <a:pt x="968" y="1216"/>
                  <a:pt x="1824" y="1440"/>
                  <a:pt x="2064" y="1536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42" name="Text Box 2067"/>
          <p:cNvSpPr txBox="1">
            <a:spLocks noChangeArrowheads="1"/>
          </p:cNvSpPr>
          <p:nvPr/>
        </p:nvSpPr>
        <p:spPr bwMode="auto">
          <a:xfrm>
            <a:off x="8394344" y="3665489"/>
            <a:ext cx="7496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1800" b="1" i="1" dirty="0">
                <a:latin typeface="+mj-lt"/>
                <a:cs typeface="Arial"/>
              </a:rPr>
              <a:t>D</a:t>
            </a:r>
            <a:r>
              <a:rPr lang="el-GR" sz="1800" b="1" i="1" dirty="0">
                <a:latin typeface="+mj-lt"/>
                <a:cs typeface="Arial"/>
              </a:rPr>
              <a:t>2</a:t>
            </a:r>
            <a:endParaRPr lang="en-US" sz="1800" b="1" i="1" baseline="-25000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16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81" grpId="0" autoUpdateAnimBg="0"/>
      <p:bldP spid="31" grpId="0" animBg="1"/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8662"/>
          </a:xfrm>
        </p:spPr>
        <p:txBody>
          <a:bodyPr>
            <a:normAutofit/>
          </a:bodyPr>
          <a:lstStyle/>
          <a:p>
            <a:r>
              <a:rPr lang="el-GR" sz="3600" b="1" dirty="0"/>
              <a:t>Μεταβολές στη Ζήτηση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800"/>
            <a:ext cx="8229600" cy="53848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l-GR" sz="3027" b="1" dirty="0"/>
              <a:t>Τιμή εισιτηρίου / ναύλου</a:t>
            </a:r>
          </a:p>
          <a:p>
            <a:pPr lvl="1">
              <a:lnSpc>
                <a:spcPct val="120000"/>
              </a:lnSpc>
            </a:pPr>
            <a:r>
              <a:rPr lang="el-GR" sz="2595" dirty="0"/>
              <a:t>Επιχορηγήσεις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l-GR" sz="3027" b="1" dirty="0"/>
              <a:t>Τιμή των υποκατάστατων της μεταφορικής υπηρεσίας</a:t>
            </a:r>
          </a:p>
          <a:p>
            <a:pPr lvl="1">
              <a:lnSpc>
                <a:spcPct val="120000"/>
              </a:lnSpc>
            </a:pPr>
            <a:r>
              <a:rPr lang="el-GR" sz="2595" dirty="0"/>
              <a:t>Ταξί </a:t>
            </a:r>
            <a:r>
              <a:rPr lang="en-US" sz="2595" dirty="0" err="1"/>
              <a:t>vs.</a:t>
            </a:r>
            <a:r>
              <a:rPr lang="en-US" sz="2595" dirty="0"/>
              <a:t> </a:t>
            </a:r>
            <a:r>
              <a:rPr lang="el-GR" sz="2595" dirty="0"/>
              <a:t>Λεωφορείο</a:t>
            </a:r>
          </a:p>
          <a:p>
            <a:pPr lvl="1">
              <a:lnSpc>
                <a:spcPct val="120000"/>
              </a:lnSpc>
            </a:pPr>
            <a:r>
              <a:rPr lang="el-GR" sz="2595" dirty="0"/>
              <a:t>Αεροπλάνο </a:t>
            </a:r>
            <a:r>
              <a:rPr lang="en-US" sz="2595" dirty="0"/>
              <a:t>vs. </a:t>
            </a:r>
            <a:r>
              <a:rPr lang="el-GR" sz="2595" dirty="0"/>
              <a:t>Πλοίο</a:t>
            </a:r>
            <a:endParaRPr lang="el-GR" sz="3027" b="1" dirty="0"/>
          </a:p>
          <a:p>
            <a:pPr lvl="2">
              <a:lnSpc>
                <a:spcPct val="120000"/>
              </a:lnSpc>
              <a:buNone/>
            </a:pPr>
            <a:endParaRPr lang="el-GR" sz="5200" b="1" dirty="0"/>
          </a:p>
          <a:p>
            <a:endParaRPr lang="el-GR" sz="5100" b="1" dirty="0"/>
          </a:p>
          <a:p>
            <a:pPr marL="0" indent="0">
              <a:buNone/>
            </a:pPr>
            <a:endParaRPr lang="el-GR" baseline="-25000" dirty="0"/>
          </a:p>
          <a:p>
            <a:pPr lvl="1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644123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/>
              <a:t>Καμπύλη σχέσης υποκατάστασης μεταφορικών υπηρεσιών</a:t>
            </a:r>
            <a:endParaRPr lang="en-US" sz="3600" b="1" dirty="0"/>
          </a:p>
        </p:txBody>
      </p:sp>
      <p:sp>
        <p:nvSpPr>
          <p:cNvPr id="41" name="Freeform 10"/>
          <p:cNvSpPr>
            <a:spLocks/>
          </p:cNvSpPr>
          <p:nvPr/>
        </p:nvSpPr>
        <p:spPr bwMode="auto">
          <a:xfrm>
            <a:off x="2209801" y="1790700"/>
            <a:ext cx="3670300" cy="2768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14256" y="1224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9728" y="4320"/>
                  <a:pt x="17856" y="8640"/>
                  <a:pt x="14256" y="12240"/>
                </a:cubicBezTo>
                <a:cubicBezTo>
                  <a:pt x="10656" y="15840"/>
                  <a:pt x="2376" y="20040"/>
                  <a:pt x="0" y="21600"/>
                </a:cubicBezTo>
              </a:path>
            </a:pathLst>
          </a:custGeom>
          <a:noFill/>
          <a:ln w="38100" cap="flat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42" name="Rectangle 11"/>
          <p:cNvSpPr>
            <a:spLocks/>
          </p:cNvSpPr>
          <p:nvPr/>
        </p:nvSpPr>
        <p:spPr bwMode="auto">
          <a:xfrm>
            <a:off x="6062133" y="1600201"/>
            <a:ext cx="351367" cy="368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1800" dirty="0">
                <a:solidFill>
                  <a:srgbClr val="333399"/>
                </a:solidFill>
                <a:latin typeface="+mj-lt"/>
                <a:ea typeface="Arial" charset="0"/>
                <a:cs typeface="Arial" charset="0"/>
                <a:sym typeface="Arial" charset="0"/>
              </a:rPr>
              <a:t>S’</a:t>
            </a:r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>
            <a:off x="1704975" y="2179638"/>
            <a:ext cx="1587" cy="2855913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45" name="Line 15"/>
          <p:cNvSpPr>
            <a:spLocks noChangeShapeType="1"/>
          </p:cNvSpPr>
          <p:nvPr/>
        </p:nvSpPr>
        <p:spPr bwMode="auto">
          <a:xfrm flipH="1">
            <a:off x="1703388" y="5035551"/>
            <a:ext cx="5718175" cy="1588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52" name="Rectangle 22"/>
          <p:cNvSpPr>
            <a:spLocks/>
          </p:cNvSpPr>
          <p:nvPr/>
        </p:nvSpPr>
        <p:spPr bwMode="auto">
          <a:xfrm>
            <a:off x="4074480" y="3697299"/>
            <a:ext cx="158030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n-US" sz="1800" b="1" dirty="0">
                <a:solidFill>
                  <a:schemeClr val="tx1"/>
                </a:solidFill>
                <a:latin typeface="+mj-lt"/>
                <a:ea typeface="Arial" charset="0"/>
                <a:cs typeface="Arial" charset="0"/>
                <a:sym typeface="Arial" charset="0"/>
              </a:rPr>
              <a:t>1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1752601" y="3759200"/>
            <a:ext cx="2179638" cy="1274763"/>
            <a:chOff x="1752601" y="3759200"/>
            <a:chExt cx="2179638" cy="1274763"/>
          </a:xfrm>
        </p:grpSpPr>
        <p:sp>
          <p:nvSpPr>
            <p:cNvPr id="51" name="Line 21"/>
            <p:cNvSpPr>
              <a:spLocks noChangeShapeType="1"/>
            </p:cNvSpPr>
            <p:nvPr/>
          </p:nvSpPr>
          <p:spPr bwMode="auto">
            <a:xfrm rot="10800000" flipH="1">
              <a:off x="1752601" y="3770313"/>
              <a:ext cx="2105025" cy="23813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5" name="Line 23"/>
            <p:cNvSpPr>
              <a:spLocks noChangeShapeType="1"/>
            </p:cNvSpPr>
            <p:nvPr/>
          </p:nvSpPr>
          <p:spPr bwMode="auto">
            <a:xfrm>
              <a:off x="3930651" y="3759200"/>
              <a:ext cx="1588" cy="1274763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57" name="Oval 24"/>
          <p:cNvSpPr>
            <a:spLocks/>
          </p:cNvSpPr>
          <p:nvPr/>
        </p:nvSpPr>
        <p:spPr bwMode="auto">
          <a:xfrm>
            <a:off x="3892551" y="3733800"/>
            <a:ext cx="69850" cy="57150"/>
          </a:xfrm>
          <a:prstGeom prst="ellipse">
            <a:avLst/>
          </a:prstGeom>
          <a:solidFill>
            <a:srgbClr val="333399"/>
          </a:solidFill>
          <a:ln w="12700" cap="flat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61" name="Line 21"/>
          <p:cNvSpPr>
            <a:spLocks noChangeShapeType="1"/>
          </p:cNvSpPr>
          <p:nvPr/>
        </p:nvSpPr>
        <p:spPr bwMode="auto">
          <a:xfrm rot="10800000" flipH="1">
            <a:off x="1684338" y="2861733"/>
            <a:ext cx="3400542" cy="43949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62" name="Line 23"/>
          <p:cNvSpPr>
            <a:spLocks noChangeShapeType="1"/>
          </p:cNvSpPr>
          <p:nvPr/>
        </p:nvSpPr>
        <p:spPr bwMode="auto">
          <a:xfrm flipH="1">
            <a:off x="5084880" y="2905683"/>
            <a:ext cx="45719" cy="2131456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63" name="Oval 2070"/>
          <p:cNvSpPr>
            <a:spLocks noChangeArrowheads="1"/>
          </p:cNvSpPr>
          <p:nvPr/>
        </p:nvSpPr>
        <p:spPr bwMode="auto">
          <a:xfrm flipH="1" flipV="1">
            <a:off x="3850322" y="3665526"/>
            <a:ext cx="224158" cy="209573"/>
          </a:xfrm>
          <a:prstGeom prst="ellipse">
            <a:avLst/>
          </a:prstGeom>
          <a:solidFill>
            <a:srgbClr val="000090"/>
          </a:solidFill>
          <a:ln>
            <a:noFill/>
          </a:ln>
          <a:effectLst/>
        </p:spPr>
        <p:txBody>
          <a:bodyPr wrap="none" anchor="ctr"/>
          <a:lstStyle/>
          <a:p>
            <a:pPr algn="ctr" eaLnBrk="0" hangingPunct="0"/>
            <a:endParaRPr lang="el-GR" sz="1800">
              <a:latin typeface="+mj-lt"/>
              <a:cs typeface="Arial"/>
            </a:endParaRPr>
          </a:p>
        </p:txBody>
      </p:sp>
      <p:sp>
        <p:nvSpPr>
          <p:cNvPr id="64" name="Oval 2070"/>
          <p:cNvSpPr>
            <a:spLocks noChangeArrowheads="1"/>
          </p:cNvSpPr>
          <p:nvPr/>
        </p:nvSpPr>
        <p:spPr bwMode="auto">
          <a:xfrm flipH="1" flipV="1">
            <a:off x="5018520" y="2800896"/>
            <a:ext cx="224158" cy="209573"/>
          </a:xfrm>
          <a:prstGeom prst="ellipse">
            <a:avLst/>
          </a:prstGeom>
          <a:solidFill>
            <a:srgbClr val="000090"/>
          </a:solidFill>
          <a:ln>
            <a:noFill/>
          </a:ln>
          <a:effectLst/>
        </p:spPr>
        <p:txBody>
          <a:bodyPr wrap="none" anchor="ctr"/>
          <a:lstStyle/>
          <a:p>
            <a:pPr algn="ctr" eaLnBrk="0" hangingPunct="0"/>
            <a:endParaRPr lang="el-GR" sz="1800">
              <a:latin typeface="+mj-lt"/>
              <a:cs typeface="Arial"/>
            </a:endParaRPr>
          </a:p>
        </p:txBody>
      </p:sp>
      <p:sp>
        <p:nvSpPr>
          <p:cNvPr id="65" name="Text Box 2052"/>
          <p:cNvSpPr txBox="1">
            <a:spLocks noChangeArrowheads="1"/>
          </p:cNvSpPr>
          <p:nvPr/>
        </p:nvSpPr>
        <p:spPr bwMode="auto">
          <a:xfrm>
            <a:off x="3619501" y="4982361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 dirty="0">
                <a:latin typeface="+mj-lt"/>
                <a:cs typeface="Arial"/>
              </a:rPr>
              <a:t>Q</a:t>
            </a:r>
            <a:r>
              <a:rPr lang="el-GR" b="1" i="1" baseline="-25000" dirty="0">
                <a:latin typeface="+mj-lt"/>
                <a:cs typeface="Arial"/>
              </a:rPr>
              <a:t>Α</a:t>
            </a:r>
            <a:r>
              <a:rPr lang="en-US" b="1" i="1" baseline="-25000" dirty="0">
                <a:latin typeface="+mj-lt"/>
                <a:cs typeface="Arial"/>
              </a:rPr>
              <a:t>1</a:t>
            </a:r>
            <a:endParaRPr lang="en-US" sz="1800" b="1" i="1" baseline="-25000" dirty="0">
              <a:latin typeface="+mj-lt"/>
              <a:cs typeface="Arial"/>
            </a:endParaRPr>
          </a:p>
        </p:txBody>
      </p:sp>
      <p:sp>
        <p:nvSpPr>
          <p:cNvPr id="66" name="Text Box 2052"/>
          <p:cNvSpPr txBox="1">
            <a:spLocks noChangeArrowheads="1"/>
          </p:cNvSpPr>
          <p:nvPr/>
        </p:nvSpPr>
        <p:spPr bwMode="auto">
          <a:xfrm>
            <a:off x="4787699" y="5033963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 dirty="0">
                <a:latin typeface="+mj-lt"/>
                <a:cs typeface="Arial"/>
              </a:rPr>
              <a:t>Q</a:t>
            </a:r>
            <a:r>
              <a:rPr lang="el-GR" b="1" i="1" baseline="-25000" dirty="0">
                <a:latin typeface="+mj-lt"/>
                <a:cs typeface="Arial"/>
              </a:rPr>
              <a:t>Α</a:t>
            </a:r>
            <a:r>
              <a:rPr lang="en-US" b="1" i="1" baseline="-25000" dirty="0">
                <a:latin typeface="+mj-lt"/>
                <a:cs typeface="Arial"/>
              </a:rPr>
              <a:t>2</a:t>
            </a:r>
            <a:endParaRPr lang="en-US" sz="1800" b="1" i="1" baseline="-25000" dirty="0">
              <a:latin typeface="+mj-lt"/>
              <a:cs typeface="Arial"/>
            </a:endParaRPr>
          </a:p>
        </p:txBody>
      </p:sp>
      <p:sp>
        <p:nvSpPr>
          <p:cNvPr id="67" name="Text Box 2062"/>
          <p:cNvSpPr txBox="1">
            <a:spLocks noChangeArrowheads="1"/>
          </p:cNvSpPr>
          <p:nvPr/>
        </p:nvSpPr>
        <p:spPr bwMode="auto">
          <a:xfrm rot="16200000">
            <a:off x="-1122602" y="3360531"/>
            <a:ext cx="385921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9688" algn="ctr">
              <a:spcBef>
                <a:spcPts val="1350"/>
              </a:spcBef>
            </a:pPr>
            <a:r>
              <a:rPr lang="el-GR" sz="1600" b="1" dirty="0">
                <a:solidFill>
                  <a:srgbClr val="000000"/>
                </a:solidFill>
                <a:latin typeface="+mj-lt"/>
                <a:ea typeface="ＭＳ Ｐゴシック" charset="0"/>
                <a:cs typeface="Times New Roman" charset="0"/>
              </a:rPr>
              <a:t>Τιμήμεταφορικής υπηρεσίας</a:t>
            </a:r>
            <a:endParaRPr lang="en-US" sz="1600" b="1" dirty="0">
              <a:solidFill>
                <a:srgbClr val="000000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68" name="Text Box 2052"/>
          <p:cNvSpPr txBox="1">
            <a:spLocks noChangeArrowheads="1"/>
          </p:cNvSpPr>
          <p:nvPr/>
        </p:nvSpPr>
        <p:spPr bwMode="auto">
          <a:xfrm>
            <a:off x="1107149" y="3665526"/>
            <a:ext cx="645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b="1" i="1" dirty="0">
                <a:solidFill>
                  <a:srgbClr val="000090"/>
                </a:solidFill>
                <a:latin typeface="+mj-lt"/>
                <a:cs typeface="Arial"/>
              </a:rPr>
              <a:t>P1</a:t>
            </a:r>
            <a:endParaRPr lang="en-US" sz="1800" b="1" i="1" dirty="0">
              <a:solidFill>
                <a:srgbClr val="000090"/>
              </a:solidFill>
              <a:latin typeface="+mj-lt"/>
              <a:cs typeface="Arial"/>
            </a:endParaRPr>
          </a:p>
        </p:txBody>
      </p:sp>
      <p:sp>
        <p:nvSpPr>
          <p:cNvPr id="69" name="Text Box 2052"/>
          <p:cNvSpPr txBox="1">
            <a:spLocks noChangeArrowheads="1"/>
          </p:cNvSpPr>
          <p:nvPr/>
        </p:nvSpPr>
        <p:spPr bwMode="auto">
          <a:xfrm>
            <a:off x="1107149" y="2800896"/>
            <a:ext cx="645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b="1" i="1" dirty="0">
                <a:solidFill>
                  <a:srgbClr val="000090"/>
                </a:solidFill>
                <a:latin typeface="+mj-lt"/>
                <a:cs typeface="Arial"/>
              </a:rPr>
              <a:t>P2</a:t>
            </a:r>
            <a:endParaRPr lang="en-US" sz="1800" b="1" i="1" dirty="0">
              <a:solidFill>
                <a:srgbClr val="000090"/>
              </a:solidFill>
              <a:latin typeface="+mj-lt"/>
              <a:cs typeface="Arial"/>
            </a:endParaRPr>
          </a:p>
        </p:txBody>
      </p:sp>
      <p:sp>
        <p:nvSpPr>
          <p:cNvPr id="70" name="Text Box 2059"/>
          <p:cNvSpPr txBox="1">
            <a:spLocks noChangeArrowheads="1"/>
          </p:cNvSpPr>
          <p:nvPr/>
        </p:nvSpPr>
        <p:spPr bwMode="auto">
          <a:xfrm>
            <a:off x="5315570" y="5167027"/>
            <a:ext cx="363793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l-GR" sz="1600" b="1" dirty="0">
                <a:latin typeface="+mj-lt"/>
                <a:cs typeface="Arial"/>
              </a:rPr>
              <a:t>Ποσότητα ζήτησης υποκατάστατου μεταφορικής υπηρεσίας</a:t>
            </a:r>
            <a:endParaRPr lang="en-US" sz="1600" b="1" dirty="0">
              <a:latin typeface="+mj-lt"/>
              <a:cs typeface="Arial"/>
            </a:endParaRPr>
          </a:p>
        </p:txBody>
      </p:sp>
      <p:sp>
        <p:nvSpPr>
          <p:cNvPr id="71" name="Rectangle 22"/>
          <p:cNvSpPr>
            <a:spLocks/>
          </p:cNvSpPr>
          <p:nvPr/>
        </p:nvSpPr>
        <p:spPr bwMode="auto">
          <a:xfrm>
            <a:off x="5315570" y="2861733"/>
            <a:ext cx="158030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l-GR" b="1" dirty="0">
                <a:latin typeface="+mj-lt"/>
                <a:ea typeface="Arial" charset="0"/>
                <a:cs typeface="Arial" charset="0"/>
                <a:sym typeface="Arial" charset="0"/>
              </a:rPr>
              <a:t>2</a:t>
            </a:r>
            <a:endParaRPr lang="en-US" sz="1800" b="1" dirty="0">
              <a:solidFill>
                <a:schemeClr val="tx1"/>
              </a:solidFill>
              <a:latin typeface="+mj-lt"/>
              <a:ea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0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8662"/>
          </a:xfrm>
        </p:spPr>
        <p:txBody>
          <a:bodyPr>
            <a:normAutofit/>
          </a:bodyPr>
          <a:lstStyle/>
          <a:p>
            <a:r>
              <a:rPr lang="en-US" sz="3600" b="1" dirty="0"/>
              <a:t>M</a:t>
            </a:r>
            <a:r>
              <a:rPr lang="el-GR" sz="3600" b="1" dirty="0" err="1"/>
              <a:t>εταβολές</a:t>
            </a:r>
            <a:r>
              <a:rPr lang="el-GR" sz="3600" b="1" dirty="0"/>
              <a:t> στη Ζήτηση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800"/>
            <a:ext cx="8229600" cy="538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l-GR" sz="3027" b="1" dirty="0"/>
              <a:t>Τιμή εισιτηρίου / ναύλου</a:t>
            </a:r>
          </a:p>
          <a:p>
            <a:pPr lvl="1">
              <a:lnSpc>
                <a:spcPct val="120000"/>
              </a:lnSpc>
            </a:pPr>
            <a:r>
              <a:rPr lang="el-GR" sz="2595" dirty="0"/>
              <a:t>Επιχορηγήσεις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l-GR" sz="3027" b="1" dirty="0"/>
              <a:t>Τιμή των υποκατάστατων της μεταφορικής υπηρεσίας</a:t>
            </a:r>
          </a:p>
          <a:p>
            <a:pPr lvl="1">
              <a:lnSpc>
                <a:spcPct val="120000"/>
              </a:lnSpc>
            </a:pPr>
            <a:r>
              <a:rPr lang="el-GR" sz="2595" dirty="0"/>
              <a:t>Ταξί </a:t>
            </a:r>
            <a:r>
              <a:rPr lang="en-US" sz="2595" dirty="0" err="1"/>
              <a:t>vs.</a:t>
            </a:r>
            <a:r>
              <a:rPr lang="en-US" sz="2595" dirty="0"/>
              <a:t> </a:t>
            </a:r>
            <a:r>
              <a:rPr lang="el-GR" sz="2595" dirty="0"/>
              <a:t>Λεωφορείο</a:t>
            </a:r>
          </a:p>
          <a:p>
            <a:pPr lvl="1">
              <a:lnSpc>
                <a:spcPct val="120000"/>
              </a:lnSpc>
            </a:pPr>
            <a:r>
              <a:rPr lang="el-GR" sz="2595" dirty="0"/>
              <a:t>Αεροπλάνο </a:t>
            </a:r>
            <a:r>
              <a:rPr lang="en-US" sz="2595" dirty="0"/>
              <a:t>vs. </a:t>
            </a:r>
            <a:r>
              <a:rPr lang="el-GR" sz="2595" dirty="0"/>
              <a:t>Πλοίο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l-GR" sz="3027" b="1" dirty="0"/>
              <a:t>Προτιμήσεις και τάσεις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l-GR" sz="3027" b="1" dirty="0"/>
              <a:t>Επίπεδο εισοδήματος &amp; διανομή εισοδήματος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l-GR" sz="3027" b="1" dirty="0"/>
              <a:t>Πληθυσμός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l-GR" sz="3027" b="1" dirty="0"/>
              <a:t>Ποιότητα Μεταφορικής υπηρεσίας</a:t>
            </a:r>
          </a:p>
          <a:p>
            <a:pPr lvl="2">
              <a:lnSpc>
                <a:spcPct val="120000"/>
              </a:lnSpc>
              <a:buNone/>
            </a:pPr>
            <a:endParaRPr lang="el-GR" sz="5200" b="1" dirty="0"/>
          </a:p>
          <a:p>
            <a:endParaRPr lang="el-GR" sz="5100" b="1" dirty="0"/>
          </a:p>
          <a:p>
            <a:pPr marL="0" indent="0">
              <a:buNone/>
            </a:pPr>
            <a:endParaRPr lang="el-GR" baseline="-25000" dirty="0"/>
          </a:p>
          <a:p>
            <a:pPr lvl="1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64412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Οικονομική Μεταφορών (θεματολογία)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2236537"/>
          </a:xfr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b="1" dirty="0">
                <a:solidFill>
                  <a:srgbClr val="000000"/>
                </a:solidFill>
              </a:rPr>
              <a:t>Μεταφορές και Οικονομία</a:t>
            </a:r>
          </a:p>
          <a:p>
            <a:pPr lvl="1"/>
            <a:r>
              <a:rPr lang="el-GR" dirty="0">
                <a:solidFill>
                  <a:srgbClr val="000000"/>
                </a:solidFill>
              </a:rPr>
              <a:t>Χαρακτηριστικά τομέα</a:t>
            </a:r>
          </a:p>
          <a:p>
            <a:pPr lvl="1"/>
            <a:r>
              <a:rPr lang="el-GR" dirty="0">
                <a:solidFill>
                  <a:srgbClr val="000000"/>
                </a:solidFill>
              </a:rPr>
              <a:t>Αποδοτικότητα</a:t>
            </a:r>
          </a:p>
          <a:p>
            <a:pPr lvl="1"/>
            <a:r>
              <a:rPr lang="el-GR" dirty="0">
                <a:solidFill>
                  <a:srgbClr val="000000"/>
                </a:solidFill>
              </a:rPr>
              <a:t>Αποτελεσματικότητα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007853"/>
            <a:ext cx="8382000" cy="22365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C0504D"/>
                </a:solidFill>
              </a:rPr>
              <a:t>Z</a:t>
            </a:r>
            <a:r>
              <a:rPr lang="el-GR" b="1" dirty="0" err="1">
                <a:solidFill>
                  <a:srgbClr val="C0504D"/>
                </a:solidFill>
              </a:rPr>
              <a:t>ήτηση</a:t>
            </a:r>
            <a:r>
              <a:rPr lang="el-GR" b="1" dirty="0">
                <a:solidFill>
                  <a:srgbClr val="000000"/>
                </a:solidFill>
              </a:rPr>
              <a:t>, Προσφορά, Ελαστικότητες Μεταφορικών Υπηρεσιών</a:t>
            </a:r>
          </a:p>
          <a:p>
            <a:pPr lvl="1"/>
            <a:r>
              <a:rPr lang="el-GR" dirty="0"/>
              <a:t>Ζήτηση σε περίοδο αιχμής</a:t>
            </a:r>
          </a:p>
          <a:p>
            <a:pPr lvl="1"/>
            <a:r>
              <a:rPr lang="el-GR" dirty="0"/>
              <a:t>Προσδιοριστικοί παράγοντες ζήτησης</a:t>
            </a:r>
          </a:p>
          <a:p>
            <a:pPr lvl="1"/>
            <a:r>
              <a:rPr lang="el-GR" dirty="0"/>
              <a:t>Συνάρτηση ζήτησης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378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latin typeface="Arial"/>
              <a:cs typeface="Arial"/>
            </a:endParaRPr>
          </a:p>
          <a:p>
            <a:r>
              <a:rPr lang="el-GR" sz="1400" dirty="0">
                <a:latin typeface="Arial"/>
                <a:cs typeface="Arial"/>
              </a:rPr>
              <a:t>Διαφάνεια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l-GR" sz="1400" dirty="0">
                <a:latin typeface="Arial"/>
                <a:cs typeface="Arial"/>
              </a:rPr>
              <a:t>3</a:t>
            </a:r>
            <a:r>
              <a:rPr lang="en-US" sz="1400" dirty="0">
                <a:latin typeface="Arial"/>
                <a:cs typeface="Arial"/>
              </a:rPr>
              <a:t>-</a:t>
            </a:r>
            <a:fld id="{8EC8634A-7808-1F44-954E-252B16F67C1C}" type="slidenum">
              <a:rPr lang="en-US" sz="1400">
                <a:latin typeface="Arial"/>
                <a:cs typeface="Arial"/>
              </a:rPr>
              <a:pPr/>
              <a:t>20</a:t>
            </a:fld>
            <a:endParaRPr lang="en-US" sz="1400" dirty="0">
              <a:latin typeface="Arial"/>
              <a:cs typeface="Arial"/>
            </a:endParaRPr>
          </a:p>
        </p:txBody>
      </p:sp>
      <p:sp>
        <p:nvSpPr>
          <p:cNvPr id="182275" name="Text Box 2051"/>
          <p:cNvSpPr txBox="1">
            <a:spLocks noChangeArrowheads="1"/>
          </p:cNvSpPr>
          <p:nvPr/>
        </p:nvSpPr>
        <p:spPr bwMode="auto">
          <a:xfrm>
            <a:off x="7318064" y="3198470"/>
            <a:ext cx="890889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/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Αγορές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82277" name="Line 2053"/>
          <p:cNvSpPr>
            <a:spLocks noChangeShapeType="1"/>
          </p:cNvSpPr>
          <p:nvPr/>
        </p:nvSpPr>
        <p:spPr bwMode="auto">
          <a:xfrm flipH="1">
            <a:off x="1834834" y="3800047"/>
            <a:ext cx="5061265" cy="467789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n w="76200" cmpd="sng">
                <a:solidFill>
                  <a:schemeClr val="tx1"/>
                </a:solidFill>
              </a:ln>
              <a:latin typeface="Arial"/>
              <a:cs typeface="Arial"/>
            </a:endParaRPr>
          </a:p>
        </p:txBody>
      </p:sp>
      <p:sp>
        <p:nvSpPr>
          <p:cNvPr id="182279" name="Line 2055"/>
          <p:cNvSpPr>
            <a:spLocks noChangeShapeType="1"/>
          </p:cNvSpPr>
          <p:nvPr/>
        </p:nvSpPr>
        <p:spPr bwMode="auto">
          <a:xfrm flipH="1">
            <a:off x="1854999" y="3367747"/>
            <a:ext cx="5295101" cy="159756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2281" name="Rectangle 2057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endParaRPr lang="en-US" sz="2300" dirty="0">
              <a:solidFill>
                <a:srgbClr val="336699"/>
              </a:solidFill>
              <a:latin typeface="Arial"/>
              <a:cs typeface="Arial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632745" y="1269060"/>
            <a:ext cx="7732322" cy="4747173"/>
            <a:chOff x="1154398" y="1530348"/>
            <a:chExt cx="6441790" cy="4588885"/>
          </a:xfrm>
        </p:grpSpPr>
        <p:sp>
          <p:nvSpPr>
            <p:cNvPr id="182283" name="Text Box 2059"/>
            <p:cNvSpPr txBox="1">
              <a:spLocks noChangeArrowheads="1"/>
            </p:cNvSpPr>
            <p:nvPr/>
          </p:nvSpPr>
          <p:spPr bwMode="auto">
            <a:xfrm>
              <a:off x="5940425" y="5732464"/>
              <a:ext cx="1154605" cy="3867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latin typeface="Arial"/>
                  <a:cs typeface="Arial"/>
                </a:rPr>
                <a:t>E</a:t>
              </a:r>
              <a:r>
                <a:rPr lang="el-GR" sz="2000" b="1" dirty="0">
                  <a:latin typeface="Arial"/>
                  <a:cs typeface="Arial"/>
                </a:rPr>
                <a:t>ισόδημα</a:t>
              </a:r>
              <a:endParaRPr lang="en-US" sz="2000" b="1" dirty="0">
                <a:latin typeface="Arial"/>
                <a:cs typeface="Arial"/>
              </a:endParaRPr>
            </a:p>
          </p:txBody>
        </p:sp>
        <p:sp>
          <p:nvSpPr>
            <p:cNvPr id="182284" name="Line 2060"/>
            <p:cNvSpPr>
              <a:spLocks noChangeShapeType="1"/>
            </p:cNvSpPr>
            <p:nvPr/>
          </p:nvSpPr>
          <p:spPr bwMode="auto">
            <a:xfrm>
              <a:off x="2190750" y="2286000"/>
              <a:ext cx="0" cy="34290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2285" name="Line 2061"/>
            <p:cNvSpPr>
              <a:spLocks noChangeShapeType="1"/>
            </p:cNvSpPr>
            <p:nvPr/>
          </p:nvSpPr>
          <p:spPr bwMode="auto">
            <a:xfrm>
              <a:off x="2190750" y="5715002"/>
              <a:ext cx="5405438" cy="174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2286" name="Text Box 2062"/>
            <p:cNvSpPr txBox="1">
              <a:spLocks noChangeArrowheads="1"/>
            </p:cNvSpPr>
            <p:nvPr/>
          </p:nvSpPr>
          <p:spPr bwMode="auto">
            <a:xfrm rot="16200000">
              <a:off x="-771262" y="3456008"/>
              <a:ext cx="4184651" cy="333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l-GR" sz="2000" b="1" dirty="0">
                  <a:latin typeface="Arial"/>
                  <a:cs typeface="Arial"/>
                </a:rPr>
                <a:t>Μεταφορές/ταξίδια ανα ημέρα</a:t>
              </a:r>
              <a:endParaRPr lang="en-US" sz="2000" b="1" i="1" baseline="-25000" dirty="0">
                <a:latin typeface="Arial"/>
                <a:cs typeface="Arial"/>
              </a:endParaRPr>
            </a:p>
          </p:txBody>
        </p:sp>
      </p:grpSp>
      <p:sp>
        <p:nvSpPr>
          <p:cNvPr id="182304" name="Rectangle 2080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1033572"/>
          </a:xfrm>
          <a:noFill/>
          <a:ln/>
        </p:spPr>
        <p:txBody>
          <a:bodyPr>
            <a:noAutofit/>
          </a:bodyPr>
          <a:lstStyle/>
          <a:p>
            <a:r>
              <a:rPr lang="el-GR" sz="3600" b="1" dirty="0">
                <a:cs typeface="Arial"/>
              </a:rPr>
              <a:t>Ζήτηση για αστικές μεταφορές</a:t>
            </a:r>
            <a:endParaRPr lang="en-US" sz="3600" b="1" dirty="0">
              <a:cs typeface="Arial"/>
            </a:endParaRPr>
          </a:p>
        </p:txBody>
      </p:sp>
      <p:sp>
        <p:nvSpPr>
          <p:cNvPr id="37" name="Line 2055"/>
          <p:cNvSpPr>
            <a:spLocks noChangeShapeType="1"/>
          </p:cNvSpPr>
          <p:nvPr/>
        </p:nvSpPr>
        <p:spPr bwMode="auto">
          <a:xfrm rot="3398530" flipH="1">
            <a:off x="4052133" y="1136918"/>
            <a:ext cx="900833" cy="574648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2" name="Text Box 2051"/>
          <p:cNvSpPr txBox="1">
            <a:spLocks noChangeArrowheads="1"/>
          </p:cNvSpPr>
          <p:nvPr/>
        </p:nvSpPr>
        <p:spPr bwMode="auto">
          <a:xfrm>
            <a:off x="6601612" y="1795743"/>
            <a:ext cx="2341006" cy="33855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/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Επιχειρηματικοί λόγοι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3" name="Text Box 2051"/>
          <p:cNvSpPr txBox="1">
            <a:spLocks noChangeArrowheads="1"/>
          </p:cNvSpPr>
          <p:nvPr/>
        </p:nvSpPr>
        <p:spPr bwMode="auto">
          <a:xfrm>
            <a:off x="7436838" y="3864665"/>
            <a:ext cx="1012216" cy="33855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/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Εργασια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0" name="Line 2055"/>
          <p:cNvSpPr>
            <a:spLocks noChangeShapeType="1"/>
          </p:cNvSpPr>
          <p:nvPr/>
        </p:nvSpPr>
        <p:spPr bwMode="auto">
          <a:xfrm flipH="1">
            <a:off x="1876717" y="2303574"/>
            <a:ext cx="5019383" cy="3144369"/>
          </a:xfrm>
          <a:prstGeom prst="line">
            <a:avLst/>
          </a:prstGeom>
          <a:ln>
            <a:solidFill>
              <a:srgbClr val="FFFF00"/>
            </a:solidFill>
            <a:headEnd type="none" w="sm" len="sm"/>
            <a:tailEnd type="none" w="sm" len="sm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1" name="Text Box 2051"/>
          <p:cNvSpPr txBox="1">
            <a:spLocks noChangeArrowheads="1"/>
          </p:cNvSpPr>
          <p:nvPr/>
        </p:nvSpPr>
        <p:spPr bwMode="auto">
          <a:xfrm>
            <a:off x="7366529" y="2321306"/>
            <a:ext cx="1320271" cy="58477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/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Κοινωνικοί λόγοι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6200" y="1186934"/>
            <a:ext cx="6737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Αύξηση εισοδήματος= μεταφορές για λιγότερο «αναγκαίους λόγους»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27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8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8662"/>
          </a:xfrm>
        </p:spPr>
        <p:txBody>
          <a:bodyPr>
            <a:normAutofit/>
          </a:bodyPr>
          <a:lstStyle/>
          <a:p>
            <a:r>
              <a:rPr lang="en-US" sz="3600" b="1" dirty="0"/>
              <a:t>M</a:t>
            </a:r>
            <a:r>
              <a:rPr lang="el-GR" sz="3600" b="1" dirty="0" err="1"/>
              <a:t>εταβολές</a:t>
            </a:r>
            <a:r>
              <a:rPr lang="el-GR" sz="3600" b="1" dirty="0"/>
              <a:t> στη Ζήτηση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800"/>
            <a:ext cx="8229600" cy="53848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</a:pPr>
            <a:r>
              <a:rPr lang="el-GR" sz="2595" b="1" dirty="0"/>
              <a:t>Ποιότητα Μεταφορικής υπηρεσίας</a:t>
            </a:r>
          </a:p>
          <a:p>
            <a:pPr marL="914400" lvl="1" indent="-514350">
              <a:lnSpc>
                <a:spcPct val="120000"/>
              </a:lnSpc>
            </a:pPr>
            <a:r>
              <a:rPr lang="el-GR" sz="2162" dirty="0"/>
              <a:t>Ασφάλεια</a:t>
            </a:r>
          </a:p>
          <a:p>
            <a:pPr marL="914400" lvl="1" indent="-514350">
              <a:lnSpc>
                <a:spcPct val="120000"/>
              </a:lnSpc>
            </a:pPr>
            <a:r>
              <a:rPr lang="el-GR" sz="2162" dirty="0"/>
              <a:t>Ταχύτητα</a:t>
            </a:r>
          </a:p>
          <a:p>
            <a:pPr marL="914400" lvl="1" indent="-514350">
              <a:lnSpc>
                <a:spcPct val="120000"/>
              </a:lnSpc>
            </a:pPr>
            <a:r>
              <a:rPr lang="el-GR" sz="2162" dirty="0"/>
              <a:t>Συνέπεια-Υπευθυνότητα</a:t>
            </a:r>
          </a:p>
          <a:p>
            <a:pPr marL="914400" lvl="1" indent="-514350">
              <a:lnSpc>
                <a:spcPct val="120000"/>
              </a:lnSpc>
            </a:pPr>
            <a:r>
              <a:rPr lang="el-GR" sz="2162" dirty="0"/>
              <a:t>Ακρίβεια</a:t>
            </a:r>
          </a:p>
          <a:p>
            <a:pPr marL="914400" lvl="1" indent="-514350">
              <a:lnSpc>
                <a:spcPct val="120000"/>
              </a:lnSpc>
            </a:pPr>
            <a:r>
              <a:rPr lang="el-GR" sz="2162" dirty="0"/>
              <a:t>Ευκινησία</a:t>
            </a:r>
          </a:p>
          <a:p>
            <a:pPr marL="514350" indent="-514350">
              <a:lnSpc>
                <a:spcPct val="120000"/>
              </a:lnSpc>
            </a:pPr>
            <a:r>
              <a:rPr lang="el-GR" sz="2595" b="1" dirty="0"/>
              <a:t>Επιβατικές μεταφορές</a:t>
            </a:r>
          </a:p>
          <a:p>
            <a:pPr marL="914400" lvl="1" indent="-514350">
              <a:lnSpc>
                <a:spcPct val="120000"/>
              </a:lnSpc>
            </a:pPr>
            <a:r>
              <a:rPr lang="el-GR" sz="2162" dirty="0"/>
              <a:t>Συνθήκες μεταφοράς (άνεση, εξυπηρέτηση, περιβάλλον)</a:t>
            </a:r>
          </a:p>
          <a:p>
            <a:pPr marL="914400" lvl="1" indent="-514350">
              <a:lnSpc>
                <a:spcPct val="120000"/>
              </a:lnSpc>
            </a:pPr>
            <a:r>
              <a:rPr lang="el-GR" sz="2162" dirty="0"/>
              <a:t>Αξιοπιστία μέσου</a:t>
            </a:r>
          </a:p>
          <a:p>
            <a:pPr marL="914400" lvl="1" indent="-514350">
              <a:lnSpc>
                <a:spcPct val="120000"/>
              </a:lnSpc>
            </a:pPr>
            <a:r>
              <a:rPr lang="el-GR" sz="2162" dirty="0"/>
              <a:t>Ασφάλεια μεταφοράς</a:t>
            </a:r>
          </a:p>
          <a:p>
            <a:pPr marL="914400" lvl="1" indent="-514350">
              <a:lnSpc>
                <a:spcPct val="120000"/>
              </a:lnSpc>
            </a:pPr>
            <a:r>
              <a:rPr lang="el-GR" sz="2162" dirty="0"/>
              <a:t>Επιλογές ώρας αναχώρησης / άφιξης</a:t>
            </a:r>
          </a:p>
          <a:p>
            <a:pPr marL="514350" indent="-514350">
              <a:lnSpc>
                <a:spcPct val="120000"/>
              </a:lnSpc>
            </a:pPr>
            <a:r>
              <a:rPr lang="el-GR" sz="2562" b="1" dirty="0"/>
              <a:t>Εμπορευματικές Μεταφορές</a:t>
            </a:r>
          </a:p>
          <a:p>
            <a:pPr marL="914400" lvl="1" indent="-514350">
              <a:lnSpc>
                <a:spcPct val="120000"/>
              </a:lnSpc>
            </a:pPr>
            <a:r>
              <a:rPr lang="el-GR" sz="2162" dirty="0"/>
              <a:t>Ταχύτητα παράδοσης</a:t>
            </a:r>
          </a:p>
          <a:p>
            <a:pPr marL="914400" lvl="1" indent="-514350">
              <a:lnSpc>
                <a:spcPct val="120000"/>
              </a:lnSpc>
            </a:pPr>
            <a:r>
              <a:rPr lang="el-GR" sz="2162" dirty="0"/>
              <a:t>Χαμηλό επίπεδο ζημιών, απωλειών</a:t>
            </a:r>
          </a:p>
          <a:p>
            <a:pPr marL="914400" lvl="1" indent="-514350">
              <a:lnSpc>
                <a:spcPct val="120000"/>
              </a:lnSpc>
            </a:pPr>
            <a:r>
              <a:rPr lang="el-GR" sz="2162" dirty="0"/>
              <a:t>Αξιοπιστία χρονικής παράδοσης\ειδικές υπηρεσίες (εμπορευματοκιβώτια)</a:t>
            </a:r>
          </a:p>
          <a:p>
            <a:pPr marL="914400" lvl="1" indent="-514350">
              <a:lnSpc>
                <a:spcPct val="120000"/>
              </a:lnSpc>
            </a:pPr>
            <a:r>
              <a:rPr lang="el-GR" sz="2162" dirty="0"/>
              <a:t>Ολοκληρωμένες μεταφορικές υπηρεσίες – υπηρεσίες προστιθέμενης αξίας</a:t>
            </a:r>
          </a:p>
          <a:p>
            <a:pPr lvl="2">
              <a:lnSpc>
                <a:spcPct val="120000"/>
              </a:lnSpc>
              <a:buNone/>
            </a:pPr>
            <a:endParaRPr lang="el-GR" sz="5200" b="1" dirty="0"/>
          </a:p>
          <a:p>
            <a:endParaRPr lang="el-GR" sz="5100" b="1" dirty="0"/>
          </a:p>
          <a:p>
            <a:pPr marL="0" indent="0">
              <a:buNone/>
            </a:pPr>
            <a:endParaRPr lang="el-GR" baseline="-25000" dirty="0"/>
          </a:p>
          <a:p>
            <a:pPr lvl="1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644123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l-GR" sz="3600" b="1" dirty="0"/>
              <a:t>Συνάρτηση ζήτησης μεταφορικών υπηρεσιών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800"/>
            <a:ext cx="8229600" cy="53848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600" b="1" dirty="0"/>
              <a:t>D</a:t>
            </a:r>
            <a:r>
              <a:rPr lang="en-US" sz="3600" b="1" baseline="-25000" dirty="0"/>
              <a:t>A </a:t>
            </a:r>
            <a:r>
              <a:rPr lang="el-GR" sz="3600" b="1" dirty="0"/>
              <a:t>= </a:t>
            </a:r>
            <a:r>
              <a:rPr lang="en-US" sz="3600" b="1" dirty="0" err="1"/>
              <a:t>f</a:t>
            </a:r>
            <a:r>
              <a:rPr lang="en-US" sz="3600" b="1" baseline="-25000" dirty="0"/>
              <a:t> </a:t>
            </a:r>
            <a:r>
              <a:rPr lang="en-US" sz="3600" b="1" dirty="0"/>
              <a:t>(P</a:t>
            </a:r>
            <a:r>
              <a:rPr lang="en-US" sz="3600" b="1" baseline="-25000" dirty="0"/>
              <a:t>A,</a:t>
            </a:r>
            <a:r>
              <a:rPr lang="en-US" sz="3600" b="1" dirty="0"/>
              <a:t> </a:t>
            </a:r>
            <a:r>
              <a:rPr lang="en-US" sz="3600" b="1" dirty="0" err="1"/>
              <a:t>P</a:t>
            </a:r>
            <a:r>
              <a:rPr lang="en-US" sz="3600" b="1" baseline="-25000" dirty="0" err="1"/>
              <a:t>b</a:t>
            </a:r>
            <a:r>
              <a:rPr lang="en-US" sz="3600" b="1" dirty="0"/>
              <a:t>…</a:t>
            </a:r>
            <a:r>
              <a:rPr lang="en-US" sz="3600" b="1" dirty="0" err="1"/>
              <a:t>P</a:t>
            </a:r>
            <a:r>
              <a:rPr lang="en-US" sz="3600" b="1" baseline="-25000" dirty="0" err="1"/>
              <a:t>n</a:t>
            </a:r>
            <a:r>
              <a:rPr lang="en-US" sz="3600" b="1" baseline="-25000" dirty="0"/>
              <a:t>, </a:t>
            </a:r>
            <a:r>
              <a:rPr lang="en-US" sz="3600" b="1" dirty="0"/>
              <a:t>N, Y, T, Q </a:t>
            </a:r>
            <a:r>
              <a:rPr lang="el-GR" sz="3600" b="1" dirty="0"/>
              <a:t>)</a:t>
            </a:r>
            <a:r>
              <a:rPr lang="en-US" sz="3600" b="1" dirty="0"/>
              <a:t> </a:t>
            </a:r>
            <a:endParaRPr lang="el-GR" sz="3600" b="1" dirty="0"/>
          </a:p>
          <a:p>
            <a:pPr lvl="1"/>
            <a:r>
              <a:rPr lang="en-US" sz="2400" b="1" dirty="0"/>
              <a:t>D</a:t>
            </a:r>
            <a:r>
              <a:rPr lang="en-US" sz="2400" b="1" baseline="-25000" dirty="0"/>
              <a:t>A</a:t>
            </a:r>
            <a:r>
              <a:rPr lang="el-GR" sz="2400" dirty="0"/>
              <a:t>= </a:t>
            </a:r>
            <a:r>
              <a:rPr lang="en-US" sz="2400" dirty="0"/>
              <a:t> </a:t>
            </a:r>
            <a:r>
              <a:rPr lang="el-GR" sz="2400" dirty="0"/>
              <a:t>ζήτηση της μεταφορικής υπηρεσίας</a:t>
            </a:r>
            <a:endParaRPr lang="el-GR" sz="2400" b="1" baseline="-25000" dirty="0"/>
          </a:p>
          <a:p>
            <a:pPr lvl="1"/>
            <a:r>
              <a:rPr lang="en-US" sz="2400" b="1" dirty="0"/>
              <a:t>P</a:t>
            </a:r>
            <a:r>
              <a:rPr lang="en-US" sz="2400" b="1" baseline="-25000" dirty="0"/>
              <a:t>A</a:t>
            </a:r>
            <a:r>
              <a:rPr lang="el-GR" sz="2400" dirty="0"/>
              <a:t>= τιμή της μεταφορικής υπηρεσίας Α </a:t>
            </a:r>
            <a:endParaRPr lang="en-US" sz="2400" dirty="0"/>
          </a:p>
          <a:p>
            <a:pPr lvl="1"/>
            <a:r>
              <a:rPr lang="en-US" sz="2400" b="1" dirty="0" err="1"/>
              <a:t>P</a:t>
            </a:r>
            <a:r>
              <a:rPr lang="en-US" sz="2400" b="1" baseline="-25000" dirty="0" err="1"/>
              <a:t>b</a:t>
            </a:r>
            <a:r>
              <a:rPr lang="en-US" sz="2400" b="1" dirty="0"/>
              <a:t>…</a:t>
            </a:r>
            <a:r>
              <a:rPr lang="en-US" sz="2400" b="1" dirty="0" err="1"/>
              <a:t>P</a:t>
            </a:r>
            <a:r>
              <a:rPr lang="en-US" sz="2400" b="1" baseline="-25000" dirty="0" err="1"/>
              <a:t>n</a:t>
            </a:r>
            <a:r>
              <a:rPr lang="el-GR" sz="2400" b="1" baseline="-25000" dirty="0"/>
              <a:t> =</a:t>
            </a:r>
            <a:r>
              <a:rPr lang="el-GR" sz="2400" b="1" dirty="0"/>
              <a:t> </a:t>
            </a:r>
            <a:r>
              <a:rPr lang="el-GR" sz="2400" dirty="0"/>
              <a:t>= τιμή των υποκατάστατων της μεταφορικής υπηρεσίας</a:t>
            </a:r>
            <a:endParaRPr lang="el-GR" sz="2400" b="1" baseline="-25000" dirty="0"/>
          </a:p>
          <a:p>
            <a:pPr lvl="1"/>
            <a:r>
              <a:rPr lang="en-US" sz="2400" b="1" dirty="0"/>
              <a:t>N</a:t>
            </a:r>
            <a:r>
              <a:rPr lang="el-GR" sz="2400" b="1" dirty="0"/>
              <a:t> </a:t>
            </a:r>
            <a:r>
              <a:rPr lang="el-GR" sz="2400" dirty="0"/>
              <a:t>= πληθυσμός (εξεταζόμενης αγοράς)</a:t>
            </a:r>
          </a:p>
          <a:p>
            <a:pPr lvl="1"/>
            <a:r>
              <a:rPr lang="en-US" sz="2400" b="1" dirty="0"/>
              <a:t>Y</a:t>
            </a:r>
            <a:r>
              <a:rPr lang="el-GR" sz="2400" b="1" dirty="0"/>
              <a:t> = </a:t>
            </a:r>
            <a:r>
              <a:rPr lang="el-GR" sz="2400" dirty="0"/>
              <a:t>εισόδημα</a:t>
            </a:r>
            <a:r>
              <a:rPr lang="en-US" sz="2400" b="1" dirty="0"/>
              <a:t> </a:t>
            </a:r>
            <a:endParaRPr lang="el-GR" sz="2400" b="1" dirty="0"/>
          </a:p>
          <a:p>
            <a:pPr lvl="1"/>
            <a:r>
              <a:rPr lang="en-US" sz="2400" b="1" dirty="0"/>
              <a:t>T</a:t>
            </a:r>
            <a:r>
              <a:rPr lang="el-GR" sz="2400" b="1" dirty="0"/>
              <a:t> </a:t>
            </a:r>
            <a:r>
              <a:rPr lang="el-GR" sz="2400" dirty="0"/>
              <a:t>= προτιμήσεις</a:t>
            </a:r>
            <a:endParaRPr lang="el-GR" sz="2400" b="1" dirty="0"/>
          </a:p>
          <a:p>
            <a:pPr lvl="1"/>
            <a:r>
              <a:rPr lang="en-US" sz="2400" b="1" dirty="0"/>
              <a:t>Q </a:t>
            </a:r>
            <a:r>
              <a:rPr lang="el-GR" sz="2400" b="1" dirty="0"/>
              <a:t> </a:t>
            </a:r>
            <a:r>
              <a:rPr lang="el-GR" sz="2400" dirty="0"/>
              <a:t>= ποιότητα</a:t>
            </a:r>
            <a:r>
              <a:rPr lang="en-US" sz="2400" dirty="0"/>
              <a:t>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759955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latin typeface="+mj-lt"/>
              <a:cs typeface="Arial"/>
            </a:endParaRPr>
          </a:p>
          <a:p>
            <a:endParaRPr lang="en-US" dirty="0">
              <a:latin typeface="+mj-lt"/>
              <a:cs typeface="Arial"/>
            </a:endParaRPr>
          </a:p>
        </p:txBody>
      </p:sp>
      <p:sp>
        <p:nvSpPr>
          <p:cNvPr id="182281" name="Rectangle 2057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endParaRPr lang="en-US" sz="2300" dirty="0">
              <a:solidFill>
                <a:srgbClr val="336699"/>
              </a:solidFill>
              <a:latin typeface="+mj-lt"/>
              <a:cs typeface="Arial"/>
            </a:endParaRPr>
          </a:p>
        </p:txBody>
      </p:sp>
      <p:sp>
        <p:nvSpPr>
          <p:cNvPr id="182283" name="Text Box 2059"/>
          <p:cNvSpPr txBox="1">
            <a:spLocks noChangeArrowheads="1"/>
          </p:cNvSpPr>
          <p:nvPr/>
        </p:nvSpPr>
        <p:spPr bwMode="auto">
          <a:xfrm>
            <a:off x="7126975" y="5759124"/>
            <a:ext cx="11464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>
                <a:latin typeface="+mj-lt"/>
                <a:cs typeface="Arial"/>
              </a:rPr>
              <a:t>Ποσότητα</a:t>
            </a:r>
            <a:endParaRPr lang="en-US" sz="1800" b="1" dirty="0">
              <a:latin typeface="+mj-lt"/>
              <a:cs typeface="Arial"/>
            </a:endParaRPr>
          </a:p>
        </p:txBody>
      </p:sp>
      <p:sp>
        <p:nvSpPr>
          <p:cNvPr id="182284" name="Line 2060"/>
          <p:cNvSpPr>
            <a:spLocks noChangeShapeType="1"/>
          </p:cNvSpPr>
          <p:nvPr/>
        </p:nvSpPr>
        <p:spPr bwMode="auto">
          <a:xfrm>
            <a:off x="2190750" y="2286000"/>
            <a:ext cx="0" cy="342900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  <a:cs typeface="Arial"/>
            </a:endParaRPr>
          </a:p>
        </p:txBody>
      </p:sp>
      <p:sp>
        <p:nvSpPr>
          <p:cNvPr id="182285" name="Line 2061"/>
          <p:cNvSpPr>
            <a:spLocks noChangeShapeType="1"/>
          </p:cNvSpPr>
          <p:nvPr/>
        </p:nvSpPr>
        <p:spPr bwMode="auto">
          <a:xfrm>
            <a:off x="2190750" y="5715002"/>
            <a:ext cx="6203594" cy="4412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  <a:cs typeface="Arial"/>
            </a:endParaRPr>
          </a:p>
        </p:txBody>
      </p:sp>
      <p:sp>
        <p:nvSpPr>
          <p:cNvPr id="182286" name="Text Box 2062"/>
          <p:cNvSpPr txBox="1">
            <a:spLocks noChangeArrowheads="1"/>
          </p:cNvSpPr>
          <p:nvPr/>
        </p:nvSpPr>
        <p:spPr bwMode="auto">
          <a:xfrm rot="16200000">
            <a:off x="-711201" y="3460358"/>
            <a:ext cx="38592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9688" algn="ctr">
              <a:spcBef>
                <a:spcPts val="1350"/>
              </a:spcBef>
            </a:pPr>
            <a:r>
              <a:rPr lang="el-GR" b="1" dirty="0">
                <a:solidFill>
                  <a:srgbClr val="000000"/>
                </a:solidFill>
                <a:latin typeface="+mj-lt"/>
                <a:ea typeface="ＭＳ Ｐゴシック" charset="0"/>
                <a:cs typeface="Times New Roman" charset="0"/>
              </a:rPr>
              <a:t>Τιμή  </a:t>
            </a:r>
            <a:endParaRPr lang="en-US" b="1" dirty="0">
              <a:solidFill>
                <a:srgbClr val="000000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82304" name="Rectangle 208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06139" cy="1143000"/>
          </a:xfrm>
          <a:noFill/>
          <a:ln/>
        </p:spPr>
        <p:txBody>
          <a:bodyPr>
            <a:noAutofit/>
          </a:bodyPr>
          <a:lstStyle/>
          <a:p>
            <a:r>
              <a:rPr lang="el-GR" sz="3600" b="1" dirty="0">
                <a:solidFill>
                  <a:srgbClr val="000000"/>
                </a:solidFill>
                <a:cs typeface="Arial"/>
              </a:rPr>
              <a:t>Συνολική Ζήτηση Μεταφορικών Υπηρεσιών</a:t>
            </a:r>
            <a:endParaRPr lang="en-US" sz="3600" b="1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28" name="Text Box 2052"/>
          <p:cNvSpPr txBox="1">
            <a:spLocks noChangeArrowheads="1"/>
          </p:cNvSpPr>
          <p:nvPr/>
        </p:nvSpPr>
        <p:spPr bwMode="auto">
          <a:xfrm>
            <a:off x="4084464" y="5715001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 dirty="0">
                <a:latin typeface="+mj-lt"/>
                <a:cs typeface="Arial"/>
              </a:rPr>
              <a:t>Q</a:t>
            </a:r>
            <a:r>
              <a:rPr lang="el-GR" b="1" i="1" baseline="-25000" dirty="0">
                <a:latin typeface="+mj-lt"/>
                <a:cs typeface="Arial"/>
              </a:rPr>
              <a:t>Α</a:t>
            </a:r>
            <a:r>
              <a:rPr lang="en-US" b="1" i="1" baseline="-25000" dirty="0">
                <a:latin typeface="+mj-lt"/>
                <a:cs typeface="Arial"/>
              </a:rPr>
              <a:t>1</a:t>
            </a:r>
            <a:endParaRPr lang="en-US" sz="1800" b="1" i="1" baseline="-25000" dirty="0">
              <a:latin typeface="+mj-lt"/>
              <a:cs typeface="Arial"/>
            </a:endParaRPr>
          </a:p>
        </p:txBody>
      </p:sp>
      <p:sp>
        <p:nvSpPr>
          <p:cNvPr id="46" name="Text Box 2052"/>
          <p:cNvSpPr txBox="1">
            <a:spLocks noChangeArrowheads="1"/>
          </p:cNvSpPr>
          <p:nvPr/>
        </p:nvSpPr>
        <p:spPr bwMode="auto">
          <a:xfrm>
            <a:off x="3398664" y="5759124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 dirty="0">
                <a:latin typeface="+mj-lt"/>
                <a:cs typeface="Arial"/>
              </a:rPr>
              <a:t>Q</a:t>
            </a:r>
            <a:r>
              <a:rPr lang="el-GR" b="1" i="1" baseline="-25000" dirty="0">
                <a:latin typeface="+mj-lt"/>
                <a:cs typeface="Arial"/>
              </a:rPr>
              <a:t>Α</a:t>
            </a:r>
            <a:r>
              <a:rPr lang="en-US" b="1" i="1" baseline="-25000" dirty="0">
                <a:latin typeface="+mj-lt"/>
                <a:cs typeface="Arial"/>
              </a:rPr>
              <a:t>2</a:t>
            </a:r>
            <a:endParaRPr lang="en-US" sz="1800" b="1" i="1" baseline="-25000" dirty="0">
              <a:latin typeface="+mj-lt"/>
              <a:cs typeface="Arial"/>
            </a:endParaRPr>
          </a:p>
        </p:txBody>
      </p:sp>
      <p:sp>
        <p:nvSpPr>
          <p:cNvPr id="50" name="Text Box 2052"/>
          <p:cNvSpPr txBox="1">
            <a:spLocks noChangeArrowheads="1"/>
          </p:cNvSpPr>
          <p:nvPr/>
        </p:nvSpPr>
        <p:spPr bwMode="auto">
          <a:xfrm>
            <a:off x="1461928" y="3698568"/>
            <a:ext cx="645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hangingPunct="0"/>
            <a:r>
              <a:rPr lang="en-US" b="1" i="1" dirty="0">
                <a:solidFill>
                  <a:srgbClr val="000090"/>
                </a:solidFill>
                <a:latin typeface="+mj-lt"/>
                <a:cs typeface="Arial"/>
              </a:rPr>
              <a:t>P1</a:t>
            </a:r>
            <a:endParaRPr lang="en-US" sz="1800" b="1" i="1" dirty="0">
              <a:solidFill>
                <a:srgbClr val="000090"/>
              </a:solidFill>
              <a:latin typeface="+mj-lt"/>
              <a:cs typeface="Arial"/>
            </a:endParaRPr>
          </a:p>
        </p:txBody>
      </p:sp>
      <p:sp>
        <p:nvSpPr>
          <p:cNvPr id="53" name="Text Box 2052"/>
          <p:cNvSpPr txBox="1">
            <a:spLocks noChangeArrowheads="1"/>
          </p:cNvSpPr>
          <p:nvPr/>
        </p:nvSpPr>
        <p:spPr bwMode="auto">
          <a:xfrm>
            <a:off x="1461928" y="2932255"/>
            <a:ext cx="645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hangingPunct="0"/>
            <a:r>
              <a:rPr lang="en-US" b="1" i="1" dirty="0">
                <a:solidFill>
                  <a:srgbClr val="000090"/>
                </a:solidFill>
                <a:latin typeface="+mj-lt"/>
                <a:cs typeface="Arial"/>
              </a:rPr>
              <a:t>P2</a:t>
            </a:r>
            <a:endParaRPr lang="en-US" sz="1800" b="1" i="1" dirty="0">
              <a:solidFill>
                <a:srgbClr val="000090"/>
              </a:solidFill>
              <a:latin typeface="+mj-lt"/>
              <a:cs typeface="Arial"/>
            </a:endParaRPr>
          </a:p>
        </p:txBody>
      </p:sp>
      <p:sp>
        <p:nvSpPr>
          <p:cNvPr id="56" name="Text Box 2067"/>
          <p:cNvSpPr txBox="1">
            <a:spLocks noChangeArrowheads="1"/>
          </p:cNvSpPr>
          <p:nvPr/>
        </p:nvSpPr>
        <p:spPr bwMode="auto">
          <a:xfrm>
            <a:off x="6565899" y="4764701"/>
            <a:ext cx="1082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+mj-lt"/>
                <a:cs typeface="Arial"/>
              </a:rPr>
              <a:t>D</a:t>
            </a:r>
            <a:endParaRPr lang="en-US" sz="1800" b="1" i="1" baseline="-25000" dirty="0">
              <a:latin typeface="+mj-lt"/>
              <a:cs typeface="Arial"/>
            </a:endParaRPr>
          </a:p>
        </p:txBody>
      </p:sp>
      <p:sp>
        <p:nvSpPr>
          <p:cNvPr id="30" name="Freeform 1055"/>
          <p:cNvSpPr>
            <a:spLocks/>
          </p:cNvSpPr>
          <p:nvPr/>
        </p:nvSpPr>
        <p:spPr bwMode="auto">
          <a:xfrm>
            <a:off x="3276600" y="2326301"/>
            <a:ext cx="3276600" cy="2438400"/>
          </a:xfrm>
          <a:custGeom>
            <a:avLst/>
            <a:gdLst>
              <a:gd name="T0" fmla="*/ 0 w 2064"/>
              <a:gd name="T1" fmla="*/ 0 h 1536"/>
              <a:gd name="T2" fmla="*/ 624 w 2064"/>
              <a:gd name="T3" fmla="*/ 960 h 1536"/>
              <a:gd name="T4" fmla="*/ 2064 w 2064"/>
              <a:gd name="T5" fmla="*/ 1536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4" h="1536">
                <a:moveTo>
                  <a:pt x="0" y="0"/>
                </a:moveTo>
                <a:cubicBezTo>
                  <a:pt x="140" y="352"/>
                  <a:pt x="280" y="704"/>
                  <a:pt x="624" y="960"/>
                </a:cubicBezTo>
                <a:cubicBezTo>
                  <a:pt x="968" y="1216"/>
                  <a:pt x="1824" y="1440"/>
                  <a:pt x="2064" y="1536"/>
                </a:cubicBezTo>
              </a:path>
            </a:pathLst>
          </a:custGeom>
          <a:noFill/>
          <a:ln w="38100" cap="flat" cmpd="sng">
            <a:solidFill>
              <a:srgbClr val="333399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8" name="Text Box 2052"/>
          <p:cNvSpPr txBox="1">
            <a:spLocks noChangeArrowheads="1"/>
          </p:cNvSpPr>
          <p:nvPr/>
        </p:nvSpPr>
        <p:spPr bwMode="auto">
          <a:xfrm>
            <a:off x="5300872" y="5759124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 dirty="0">
                <a:latin typeface="+mj-lt"/>
                <a:cs typeface="Arial"/>
              </a:rPr>
              <a:t>Q</a:t>
            </a:r>
            <a:r>
              <a:rPr lang="en-US" b="1" i="1" baseline="-25000" dirty="0">
                <a:latin typeface="+mj-lt"/>
                <a:cs typeface="Arial"/>
              </a:rPr>
              <a:t>A3</a:t>
            </a:r>
            <a:endParaRPr lang="en-US" sz="1800" b="1" i="1" baseline="-25000" dirty="0">
              <a:latin typeface="+mj-lt"/>
              <a:cs typeface="Aria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84700" y="2510967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Δ Τιμής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565899" y="3301587"/>
            <a:ext cx="24673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Δ Εισοδήματος</a:t>
            </a:r>
          </a:p>
          <a:p>
            <a:r>
              <a:rPr lang="el-GR" dirty="0"/>
              <a:t>Δ Τιμής υποκατάστατων</a:t>
            </a:r>
          </a:p>
          <a:p>
            <a:r>
              <a:rPr lang="el-GR" dirty="0"/>
              <a:t>Δ Προτιμήσεις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01818" y="2286000"/>
            <a:ext cx="1672869" cy="17272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474687" y="2880299"/>
            <a:ext cx="1383313" cy="225373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6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8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latin typeface="Arial"/>
              <a:cs typeface="Arial"/>
            </a:endParaRPr>
          </a:p>
          <a:p>
            <a:r>
              <a:rPr lang="el-GR" sz="1400" dirty="0">
                <a:latin typeface="Arial"/>
                <a:cs typeface="Arial"/>
              </a:rPr>
              <a:t>Διαφάνεια</a:t>
            </a:r>
            <a:r>
              <a:rPr lang="en-US" sz="1400" dirty="0">
                <a:latin typeface="Arial"/>
                <a:cs typeface="Arial"/>
              </a:rPr>
              <a:t> 1-</a:t>
            </a:r>
            <a:fld id="{8EC8634A-7808-1F44-954E-252B16F67C1C}" type="slidenum">
              <a:rPr lang="en-US" sz="1400">
                <a:latin typeface="Arial"/>
                <a:cs typeface="Arial"/>
              </a:rPr>
              <a:pPr/>
              <a:t>24</a:t>
            </a:fld>
            <a:endParaRPr lang="en-US" sz="1400" dirty="0">
              <a:latin typeface="Arial"/>
              <a:cs typeface="Arial"/>
            </a:endParaRPr>
          </a:p>
        </p:txBody>
      </p:sp>
      <p:sp>
        <p:nvSpPr>
          <p:cNvPr id="35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>
              <a:latin typeface="Arial"/>
              <a:cs typeface="Arial"/>
            </a:endParaRPr>
          </a:p>
          <a:p>
            <a:r>
              <a:rPr lang="el-GR" sz="1400" dirty="0">
                <a:latin typeface="Arial"/>
                <a:cs typeface="Arial"/>
              </a:rPr>
              <a:t>Οικονομική Μεταφορών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82275" name="Text Box 2051"/>
          <p:cNvSpPr txBox="1">
            <a:spLocks noChangeArrowheads="1"/>
          </p:cNvSpPr>
          <p:nvPr/>
        </p:nvSpPr>
        <p:spPr bwMode="auto">
          <a:xfrm>
            <a:off x="5180408" y="1490246"/>
            <a:ext cx="839392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δικές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82276" name="Text Box 2052"/>
          <p:cNvSpPr txBox="1">
            <a:spLocks noChangeArrowheads="1"/>
          </p:cNvSpPr>
          <p:nvPr/>
        </p:nvSpPr>
        <p:spPr bwMode="auto">
          <a:xfrm>
            <a:off x="3469167" y="5660702"/>
            <a:ext cx="5614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D2</a:t>
            </a:r>
          </a:p>
        </p:txBody>
      </p:sp>
      <p:sp>
        <p:nvSpPr>
          <p:cNvPr id="182277" name="Line 2053"/>
          <p:cNvSpPr>
            <a:spLocks noChangeShapeType="1"/>
          </p:cNvSpPr>
          <p:nvPr/>
        </p:nvSpPr>
        <p:spPr bwMode="auto">
          <a:xfrm flipH="1">
            <a:off x="1876715" y="2790221"/>
            <a:ext cx="5422385" cy="122604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n w="76200" cmpd="sng">
                <a:solidFill>
                  <a:schemeClr val="tx1"/>
                </a:solidFill>
              </a:ln>
              <a:latin typeface="Arial"/>
              <a:cs typeface="Arial"/>
            </a:endParaRPr>
          </a:p>
        </p:txBody>
      </p:sp>
      <p:sp>
        <p:nvSpPr>
          <p:cNvPr id="182279" name="Line 2055"/>
          <p:cNvSpPr>
            <a:spLocks noChangeShapeType="1"/>
          </p:cNvSpPr>
          <p:nvPr/>
        </p:nvSpPr>
        <p:spPr bwMode="auto">
          <a:xfrm flipH="1">
            <a:off x="1854999" y="1818365"/>
            <a:ext cx="3559380" cy="350584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2281" name="Rectangle 2057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endParaRPr lang="en-US" sz="2300" dirty="0">
              <a:solidFill>
                <a:srgbClr val="336699"/>
              </a:solidFill>
              <a:latin typeface="Arial"/>
              <a:cs typeface="Arial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592667" y="1269060"/>
            <a:ext cx="7772400" cy="4760974"/>
            <a:chOff x="1121009" y="1530348"/>
            <a:chExt cx="6475179" cy="4602226"/>
          </a:xfrm>
        </p:grpSpPr>
        <p:sp>
          <p:nvSpPr>
            <p:cNvPr id="182283" name="Text Box 2059"/>
            <p:cNvSpPr txBox="1">
              <a:spLocks noChangeArrowheads="1"/>
            </p:cNvSpPr>
            <p:nvPr/>
          </p:nvSpPr>
          <p:spPr bwMode="auto">
            <a:xfrm>
              <a:off x="5940425" y="5732464"/>
              <a:ext cx="149549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latin typeface="Arial"/>
                  <a:cs typeface="Arial"/>
                </a:rPr>
                <a:t>A</a:t>
              </a:r>
              <a:r>
                <a:rPr lang="el-GR" sz="2000" b="1" dirty="0" err="1">
                  <a:latin typeface="Arial"/>
                  <a:cs typeface="Arial"/>
                </a:rPr>
                <a:t>πόσταση</a:t>
              </a:r>
              <a:endParaRPr lang="en-US" sz="2000" b="1" dirty="0">
                <a:latin typeface="Arial"/>
                <a:cs typeface="Arial"/>
              </a:endParaRPr>
            </a:p>
          </p:txBody>
        </p:sp>
        <p:sp>
          <p:nvSpPr>
            <p:cNvPr id="182284" name="Line 2060"/>
            <p:cNvSpPr>
              <a:spLocks noChangeShapeType="1"/>
            </p:cNvSpPr>
            <p:nvPr/>
          </p:nvSpPr>
          <p:spPr bwMode="auto">
            <a:xfrm>
              <a:off x="2190750" y="2286000"/>
              <a:ext cx="0" cy="34290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2285" name="Line 2061"/>
            <p:cNvSpPr>
              <a:spLocks noChangeShapeType="1"/>
            </p:cNvSpPr>
            <p:nvPr/>
          </p:nvSpPr>
          <p:spPr bwMode="auto">
            <a:xfrm>
              <a:off x="2190750" y="5715002"/>
              <a:ext cx="5405438" cy="174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2286" name="Text Box 2062"/>
            <p:cNvSpPr txBox="1">
              <a:spLocks noChangeArrowheads="1"/>
            </p:cNvSpPr>
            <p:nvPr/>
          </p:nvSpPr>
          <p:spPr bwMode="auto">
            <a:xfrm rot="16200000">
              <a:off x="-771262" y="3422619"/>
              <a:ext cx="418465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l-GR" sz="2000" b="1" dirty="0">
                  <a:latin typeface="Arial"/>
                  <a:cs typeface="Arial"/>
                </a:rPr>
                <a:t>Κόστος μεταφοράς ανά μονάδα</a:t>
              </a:r>
              <a:endParaRPr lang="en-US" sz="2000" b="1" i="1" baseline="-25000" dirty="0">
                <a:latin typeface="Arial"/>
                <a:cs typeface="Arial"/>
              </a:endParaRPr>
            </a:p>
          </p:txBody>
        </p:sp>
      </p:grpSp>
      <p:sp>
        <p:nvSpPr>
          <p:cNvPr id="182288" name="Line 2064"/>
          <p:cNvSpPr>
            <a:spLocks noChangeShapeType="1"/>
          </p:cNvSpPr>
          <p:nvPr/>
        </p:nvSpPr>
        <p:spPr bwMode="auto">
          <a:xfrm flipH="1" flipV="1">
            <a:off x="2978820" y="2060848"/>
            <a:ext cx="72008" cy="35552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2290" name="Text Box 2066"/>
          <p:cNvSpPr txBox="1">
            <a:spLocks noChangeArrowheads="1"/>
          </p:cNvSpPr>
          <p:nvPr/>
        </p:nvSpPr>
        <p:spPr bwMode="auto">
          <a:xfrm flipH="1">
            <a:off x="3582359" y="3933390"/>
            <a:ext cx="4142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1800" b="1" dirty="0">
                <a:latin typeface="Arial"/>
                <a:cs typeface="Arial"/>
              </a:rPr>
              <a:t>2</a:t>
            </a:r>
          </a:p>
        </p:txBody>
      </p:sp>
      <p:sp>
        <p:nvSpPr>
          <p:cNvPr id="182291" name="Text Box 2067"/>
          <p:cNvSpPr txBox="1">
            <a:spLocks noChangeArrowheads="1"/>
          </p:cNvSpPr>
          <p:nvPr/>
        </p:nvSpPr>
        <p:spPr bwMode="auto">
          <a:xfrm>
            <a:off x="5793581" y="1084395"/>
            <a:ext cx="1082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D1</a:t>
            </a:r>
            <a:endParaRPr lang="en-US" sz="1800" b="1" i="1" baseline="-25000" dirty="0">
              <a:latin typeface="Arial"/>
              <a:cs typeface="Arial"/>
            </a:endParaRPr>
          </a:p>
        </p:txBody>
      </p:sp>
      <p:sp>
        <p:nvSpPr>
          <p:cNvPr id="182295" name="Text Box 2071"/>
          <p:cNvSpPr txBox="1">
            <a:spLocks noChangeArrowheads="1"/>
          </p:cNvSpPr>
          <p:nvPr/>
        </p:nvSpPr>
        <p:spPr bwMode="auto">
          <a:xfrm>
            <a:off x="3156123" y="4396462"/>
            <a:ext cx="3130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 b="1" dirty="0">
                <a:latin typeface="Arial"/>
                <a:cs typeface="Arial"/>
              </a:rPr>
              <a:t>1</a:t>
            </a:r>
          </a:p>
        </p:txBody>
      </p:sp>
      <p:sp>
        <p:nvSpPr>
          <p:cNvPr id="182304" name="Rectangle 2080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1033572"/>
          </a:xfrm>
          <a:noFill/>
          <a:ln/>
        </p:spPr>
        <p:txBody>
          <a:bodyPr>
            <a:noAutofit/>
          </a:bodyPr>
          <a:lstStyle/>
          <a:p>
            <a:r>
              <a:rPr lang="el-GR" sz="3600" b="1" dirty="0">
                <a:cs typeface="Arial"/>
              </a:rPr>
              <a:t>Απόσταση, τρόπος μεταφοράς, κόστος</a:t>
            </a:r>
            <a:endParaRPr lang="en-US" sz="3600" b="1" dirty="0">
              <a:cs typeface="Arial"/>
            </a:endParaRPr>
          </a:p>
        </p:txBody>
      </p:sp>
      <p:sp>
        <p:nvSpPr>
          <p:cNvPr id="37" name="Line 2055"/>
          <p:cNvSpPr>
            <a:spLocks noChangeShapeType="1"/>
          </p:cNvSpPr>
          <p:nvPr/>
        </p:nvSpPr>
        <p:spPr bwMode="auto">
          <a:xfrm rot="3398530" flipH="1">
            <a:off x="3905100" y="961698"/>
            <a:ext cx="657518" cy="526328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" name="Line 2064"/>
          <p:cNvSpPr>
            <a:spLocks noChangeShapeType="1"/>
          </p:cNvSpPr>
          <p:nvPr/>
        </p:nvSpPr>
        <p:spPr bwMode="auto">
          <a:xfrm flipV="1">
            <a:off x="4670297" y="2060848"/>
            <a:ext cx="45719" cy="353720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0" name="Oval 2065"/>
          <p:cNvSpPr>
            <a:spLocks noChangeArrowheads="1"/>
          </p:cNvSpPr>
          <p:nvPr/>
        </p:nvSpPr>
        <p:spPr bwMode="auto">
          <a:xfrm flipH="1">
            <a:off x="2935990" y="4033943"/>
            <a:ext cx="220133" cy="268779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l-GR" sz="1800" b="1">
              <a:latin typeface="Arial"/>
              <a:cs typeface="Arial"/>
            </a:endParaRPr>
          </a:p>
        </p:txBody>
      </p:sp>
      <p:sp>
        <p:nvSpPr>
          <p:cNvPr id="41" name="Text Box 2067"/>
          <p:cNvSpPr txBox="1">
            <a:spLocks noChangeArrowheads="1"/>
          </p:cNvSpPr>
          <p:nvPr/>
        </p:nvSpPr>
        <p:spPr bwMode="auto">
          <a:xfrm>
            <a:off x="6876256" y="1459468"/>
            <a:ext cx="1082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D2</a:t>
            </a:r>
            <a:endParaRPr lang="en-US" sz="1800" b="1" i="1" baseline="-25000" dirty="0">
              <a:latin typeface="Arial"/>
              <a:cs typeface="Arial"/>
            </a:endParaRPr>
          </a:p>
        </p:txBody>
      </p:sp>
      <p:sp>
        <p:nvSpPr>
          <p:cNvPr id="42" name="Text Box 2051"/>
          <p:cNvSpPr txBox="1">
            <a:spLocks noChangeArrowheads="1"/>
          </p:cNvSpPr>
          <p:nvPr/>
        </p:nvSpPr>
        <p:spPr bwMode="auto">
          <a:xfrm>
            <a:off x="7958931" y="1626466"/>
            <a:ext cx="932667" cy="33855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/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Αερ/κες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3" name="Text Box 2051"/>
          <p:cNvSpPr txBox="1">
            <a:spLocks noChangeArrowheads="1"/>
          </p:cNvSpPr>
          <p:nvPr/>
        </p:nvSpPr>
        <p:spPr bwMode="auto">
          <a:xfrm>
            <a:off x="7422803" y="3106415"/>
            <a:ext cx="1249962" cy="33855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/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Θαλάσσιες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7" name="Text Box 2067"/>
          <p:cNvSpPr txBox="1">
            <a:spLocks noChangeArrowheads="1"/>
          </p:cNvSpPr>
          <p:nvPr/>
        </p:nvSpPr>
        <p:spPr bwMode="auto">
          <a:xfrm>
            <a:off x="8047784" y="1305580"/>
            <a:ext cx="1082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D3</a:t>
            </a:r>
            <a:endParaRPr lang="en-US" sz="1800" b="1" i="1" baseline="-25000" dirty="0">
              <a:latin typeface="Arial"/>
              <a:cs typeface="Arial"/>
            </a:endParaRPr>
          </a:p>
        </p:txBody>
      </p:sp>
      <p:sp>
        <p:nvSpPr>
          <p:cNvPr id="28" name="Text Box 2052"/>
          <p:cNvSpPr txBox="1">
            <a:spLocks noChangeArrowheads="1"/>
          </p:cNvSpPr>
          <p:nvPr/>
        </p:nvSpPr>
        <p:spPr bwMode="auto">
          <a:xfrm>
            <a:off x="2896559" y="5616123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D1</a:t>
            </a:r>
          </a:p>
        </p:txBody>
      </p:sp>
      <p:sp>
        <p:nvSpPr>
          <p:cNvPr id="182294" name="Oval 2070"/>
          <p:cNvSpPr>
            <a:spLocks noChangeArrowheads="1"/>
          </p:cNvSpPr>
          <p:nvPr/>
        </p:nvSpPr>
        <p:spPr bwMode="auto">
          <a:xfrm flipH="1">
            <a:off x="3469167" y="3444969"/>
            <a:ext cx="339973" cy="26133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l-GR" sz="1800">
              <a:latin typeface="Arial"/>
              <a:cs typeface="Arial"/>
            </a:endParaRPr>
          </a:p>
        </p:txBody>
      </p:sp>
      <p:sp>
        <p:nvSpPr>
          <p:cNvPr id="29" name="Line 2055"/>
          <p:cNvSpPr>
            <a:spLocks noChangeShapeType="1"/>
          </p:cNvSpPr>
          <p:nvPr/>
        </p:nvSpPr>
        <p:spPr bwMode="auto">
          <a:xfrm flipH="1">
            <a:off x="1876717" y="2110791"/>
            <a:ext cx="6488350" cy="164413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0" name="Line 2055"/>
          <p:cNvSpPr>
            <a:spLocks noChangeShapeType="1"/>
          </p:cNvSpPr>
          <p:nvPr/>
        </p:nvSpPr>
        <p:spPr bwMode="auto">
          <a:xfrm flipH="1">
            <a:off x="1876717" y="1909638"/>
            <a:ext cx="408092" cy="3706485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1" name="Text Box 2051"/>
          <p:cNvSpPr txBox="1">
            <a:spLocks noChangeArrowheads="1"/>
          </p:cNvSpPr>
          <p:nvPr/>
        </p:nvSpPr>
        <p:spPr bwMode="auto">
          <a:xfrm>
            <a:off x="6377593" y="1891571"/>
            <a:ext cx="864740" cy="33855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/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Σιδ/κες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2" name="Text Box 2051"/>
          <p:cNvSpPr txBox="1">
            <a:spLocks noChangeArrowheads="1"/>
          </p:cNvSpPr>
          <p:nvPr/>
        </p:nvSpPr>
        <p:spPr bwMode="auto">
          <a:xfrm>
            <a:off x="2284808" y="1402904"/>
            <a:ext cx="1297551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/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Περπάτημα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6" name="Oval 2070"/>
          <p:cNvSpPr>
            <a:spLocks noChangeArrowheads="1"/>
          </p:cNvSpPr>
          <p:nvPr/>
        </p:nvSpPr>
        <p:spPr bwMode="auto">
          <a:xfrm flipH="1">
            <a:off x="4546029" y="3275692"/>
            <a:ext cx="339973" cy="26133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l-GR" sz="1800">
              <a:latin typeface="Arial"/>
              <a:cs typeface="Arial"/>
            </a:endParaRPr>
          </a:p>
        </p:txBody>
      </p:sp>
      <p:sp>
        <p:nvSpPr>
          <p:cNvPr id="44" name="Oval 2070"/>
          <p:cNvSpPr>
            <a:spLocks noChangeArrowheads="1"/>
          </p:cNvSpPr>
          <p:nvPr/>
        </p:nvSpPr>
        <p:spPr bwMode="auto">
          <a:xfrm flipH="1">
            <a:off x="3826637" y="3106415"/>
            <a:ext cx="339973" cy="26133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l-GR" sz="1800">
              <a:latin typeface="Arial"/>
              <a:cs typeface="Arial"/>
            </a:endParaRPr>
          </a:p>
        </p:txBody>
      </p:sp>
      <p:sp>
        <p:nvSpPr>
          <p:cNvPr id="45" name="Oval 2070"/>
          <p:cNvSpPr>
            <a:spLocks noChangeArrowheads="1"/>
          </p:cNvSpPr>
          <p:nvPr/>
        </p:nvSpPr>
        <p:spPr bwMode="auto">
          <a:xfrm flipH="1">
            <a:off x="5849813" y="2637195"/>
            <a:ext cx="339973" cy="26133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l-GR" sz="1800">
              <a:latin typeface="Arial"/>
              <a:cs typeface="Arial"/>
            </a:endParaRPr>
          </a:p>
        </p:txBody>
      </p:sp>
      <p:sp>
        <p:nvSpPr>
          <p:cNvPr id="46" name="Oval 2070"/>
          <p:cNvSpPr>
            <a:spLocks noChangeArrowheads="1"/>
          </p:cNvSpPr>
          <p:nvPr/>
        </p:nvSpPr>
        <p:spPr bwMode="auto">
          <a:xfrm flipH="1">
            <a:off x="2880841" y="4041390"/>
            <a:ext cx="339973" cy="26133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l-GR" sz="1800">
              <a:latin typeface="Arial"/>
              <a:cs typeface="Arial"/>
            </a:endParaRPr>
          </a:p>
        </p:txBody>
      </p:sp>
      <p:sp>
        <p:nvSpPr>
          <p:cNvPr id="47" name="Line 2064"/>
          <p:cNvSpPr>
            <a:spLocks noChangeShapeType="1"/>
          </p:cNvSpPr>
          <p:nvPr/>
        </p:nvSpPr>
        <p:spPr bwMode="auto">
          <a:xfrm flipH="1" flipV="1">
            <a:off x="3690764" y="1965020"/>
            <a:ext cx="0" cy="367240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9" name="Line 2064"/>
          <p:cNvSpPr>
            <a:spLocks noChangeShapeType="1"/>
          </p:cNvSpPr>
          <p:nvPr/>
        </p:nvSpPr>
        <p:spPr bwMode="auto">
          <a:xfrm flipH="1" flipV="1">
            <a:off x="4030648" y="1965020"/>
            <a:ext cx="0" cy="367240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0" name="Line 2064"/>
          <p:cNvSpPr>
            <a:spLocks noChangeShapeType="1"/>
          </p:cNvSpPr>
          <p:nvPr/>
        </p:nvSpPr>
        <p:spPr bwMode="auto">
          <a:xfrm flipH="1" flipV="1">
            <a:off x="6019800" y="1943715"/>
            <a:ext cx="0" cy="367240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1" name="Text Box 2052"/>
          <p:cNvSpPr txBox="1">
            <a:spLocks noChangeArrowheads="1"/>
          </p:cNvSpPr>
          <p:nvPr/>
        </p:nvSpPr>
        <p:spPr bwMode="auto">
          <a:xfrm>
            <a:off x="3902307" y="5660702"/>
            <a:ext cx="5614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</a:t>
            </a:r>
            <a:r>
              <a:rPr lang="el-GR" sz="1800" b="1" i="1" dirty="0">
                <a:latin typeface="Arial"/>
                <a:cs typeface="Arial"/>
              </a:rPr>
              <a:t>3</a:t>
            </a:r>
            <a:endParaRPr lang="en-US" sz="1800" b="1" i="1" dirty="0">
              <a:latin typeface="Arial"/>
              <a:cs typeface="Arial"/>
            </a:endParaRPr>
          </a:p>
        </p:txBody>
      </p:sp>
      <p:sp>
        <p:nvSpPr>
          <p:cNvPr id="52" name="Text Box 2067"/>
          <p:cNvSpPr txBox="1">
            <a:spLocks noChangeArrowheads="1"/>
          </p:cNvSpPr>
          <p:nvPr/>
        </p:nvSpPr>
        <p:spPr bwMode="auto">
          <a:xfrm>
            <a:off x="7823729" y="2713861"/>
            <a:ext cx="1082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</a:t>
            </a:r>
            <a:r>
              <a:rPr lang="el-GR" sz="1800" b="1" i="1" dirty="0">
                <a:latin typeface="Arial"/>
                <a:cs typeface="Arial"/>
              </a:rPr>
              <a:t>4</a:t>
            </a:r>
            <a:endParaRPr lang="en-US" sz="1800" b="1" i="1" baseline="-25000" dirty="0">
              <a:latin typeface="Arial"/>
              <a:cs typeface="Arial"/>
            </a:endParaRPr>
          </a:p>
        </p:txBody>
      </p:sp>
      <p:sp>
        <p:nvSpPr>
          <p:cNvPr id="53" name="Text Box 2067"/>
          <p:cNvSpPr txBox="1">
            <a:spLocks noChangeArrowheads="1"/>
          </p:cNvSpPr>
          <p:nvPr/>
        </p:nvSpPr>
        <p:spPr bwMode="auto">
          <a:xfrm>
            <a:off x="2499684" y="1033572"/>
            <a:ext cx="1082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</a:t>
            </a:r>
            <a:r>
              <a:rPr lang="el-GR" b="1" i="1" dirty="0">
                <a:latin typeface="Arial"/>
                <a:cs typeface="Arial"/>
              </a:rPr>
              <a:t>5</a:t>
            </a:r>
            <a:endParaRPr lang="en-US" sz="1800" b="1" i="1" baseline="-25000" dirty="0">
              <a:latin typeface="Arial"/>
              <a:cs typeface="Arial"/>
            </a:endParaRPr>
          </a:p>
        </p:txBody>
      </p:sp>
      <p:sp>
        <p:nvSpPr>
          <p:cNvPr id="54" name="Text Box 2052"/>
          <p:cNvSpPr txBox="1">
            <a:spLocks noChangeArrowheads="1"/>
          </p:cNvSpPr>
          <p:nvPr/>
        </p:nvSpPr>
        <p:spPr bwMode="auto">
          <a:xfrm>
            <a:off x="4463788" y="5637428"/>
            <a:ext cx="5614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</a:t>
            </a:r>
            <a:r>
              <a:rPr lang="el-GR" b="1" i="1" dirty="0">
                <a:latin typeface="Arial"/>
                <a:cs typeface="Arial"/>
              </a:rPr>
              <a:t>4</a:t>
            </a:r>
            <a:endParaRPr lang="en-US" sz="1800" b="1" i="1" dirty="0">
              <a:latin typeface="Arial"/>
              <a:cs typeface="Arial"/>
            </a:endParaRPr>
          </a:p>
        </p:txBody>
      </p:sp>
      <p:sp>
        <p:nvSpPr>
          <p:cNvPr id="55" name="Text Box 2052"/>
          <p:cNvSpPr txBox="1">
            <a:spLocks noChangeArrowheads="1"/>
          </p:cNvSpPr>
          <p:nvPr/>
        </p:nvSpPr>
        <p:spPr bwMode="auto">
          <a:xfrm>
            <a:off x="5739059" y="5616123"/>
            <a:ext cx="5614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</a:t>
            </a:r>
            <a:r>
              <a:rPr lang="el-GR" sz="1800" b="1" i="1" dirty="0">
                <a:latin typeface="Arial"/>
                <a:cs typeface="Arial"/>
              </a:rPr>
              <a:t>5</a:t>
            </a:r>
            <a:endParaRPr lang="en-US" sz="1800" b="1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627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8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481987310"/>
              </p:ext>
            </p:extLst>
          </p:nvPr>
        </p:nvGraphicFramePr>
        <p:xfrm>
          <a:off x="457200" y="1122045"/>
          <a:ext cx="8229600" cy="4854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544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 dirty="0">
                          <a:latin typeface="+mj-lt"/>
                        </a:rPr>
                        <a:t>Παράγοντας</a:t>
                      </a:r>
                      <a:r>
                        <a:rPr lang="el-GR" sz="2400" b="0" i="0" u="none" strike="noStrike" baseline="0" dirty="0">
                          <a:latin typeface="+mj-lt"/>
                        </a:rPr>
                        <a:t> </a:t>
                      </a:r>
                      <a:endParaRPr lang="en-US" sz="16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 dirty="0">
                          <a:latin typeface="+mj-lt"/>
                        </a:rPr>
                        <a:t>Σκεπτικό</a:t>
                      </a:r>
                      <a:endParaRPr lang="en-US" sz="24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544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baseline="0" dirty="0">
                          <a:latin typeface="+mj-lt"/>
                        </a:rPr>
                        <a:t>Οικονομία</a:t>
                      </a:r>
                      <a:endParaRPr lang="en-US" sz="1800" b="0" i="0" u="none" strike="noStrike" baseline="0" dirty="0">
                        <a:latin typeface="+mj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baseline="0" dirty="0">
                          <a:latin typeface="+mj-lt"/>
                        </a:rPr>
                        <a:t>Γενικά παράγωγος ζήτηση, συνδέται με ΑΕΠ, πλουτοπαραγωγικές πηγές, αγαθά, υπηρεσίες, δομές οικονομίας</a:t>
                      </a:r>
                      <a:endParaRPr lang="en-US" sz="1800" b="0" i="0" u="none" strike="noStrike" baseline="0" dirty="0">
                        <a:latin typeface="+mj-lt"/>
                      </a:endParaRPr>
                    </a:p>
                  </a:txBody>
                  <a:tcPr marL="12700" marR="12700" marT="127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051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baseline="0" dirty="0">
                          <a:latin typeface="+mj-lt"/>
                        </a:rPr>
                        <a:t>Βιομηχανική Παραγωγή</a:t>
                      </a:r>
                      <a:endParaRPr lang="en-US" sz="1800" b="0" i="0" u="none" strike="noStrike" baseline="0" dirty="0">
                        <a:latin typeface="+mj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baseline="0" dirty="0">
                          <a:latin typeface="+mj-lt"/>
                        </a:rPr>
                        <a:t>Επιδράσεις στα τονο-χιλιόμετρα, και στα μέσα μεταφοράς</a:t>
                      </a:r>
                      <a:endParaRPr lang="en-US" sz="1800" b="0" i="0" u="none" strike="noStrike" baseline="0" dirty="0">
                        <a:latin typeface="+mj-lt"/>
                      </a:endParaRPr>
                    </a:p>
                  </a:txBody>
                  <a:tcPr marL="12700" marR="12700" marT="1270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544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baseline="0" dirty="0">
                          <a:latin typeface="+mj-lt"/>
                        </a:rPr>
                        <a:t>Χωρική Ανάπτυξη</a:t>
                      </a:r>
                      <a:endParaRPr lang="en-US" sz="1800" b="0" i="0" u="none" strike="noStrike" baseline="0" dirty="0">
                        <a:latin typeface="+mj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Επιδράσεις στα τονο-χιλιόμετρα, </a:t>
                      </a:r>
                      <a:r>
                        <a:rPr lang="el-GR" sz="1800" b="0" i="0" u="none" strike="noStrike" baseline="0" dirty="0">
                          <a:latin typeface="+mj-lt"/>
                        </a:rPr>
                        <a:t>δομή του διεθνούς εμπορίου. Μοναδοποίηση, εμπορευματοκιβώτιο συνδυασμένες μεταφορές</a:t>
                      </a:r>
                    </a:p>
                  </a:txBody>
                  <a:tcPr marL="12700" marR="12700" marT="1270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544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baseline="0" dirty="0">
                          <a:latin typeface="+mj-lt"/>
                        </a:rPr>
                        <a:t>Διεθνείς Συνεργασίες</a:t>
                      </a:r>
                      <a:endParaRPr lang="en-US" sz="1800" b="0" i="0" u="none" strike="noStrike" baseline="0" dirty="0">
                        <a:latin typeface="+mj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baseline="0" dirty="0">
                          <a:latin typeface="+mj-lt"/>
                        </a:rPr>
                        <a:t>Σχετικές με εμπόριο και μεταφορές. Οικονομική εξειδίκευση, διαδικασίες, τελωνεία</a:t>
                      </a:r>
                      <a:r>
                        <a:rPr lang="en-US" sz="1800" b="0" i="0" u="none" strike="noStrike" baseline="0" dirty="0">
                          <a:latin typeface="+mj-lt"/>
                        </a:rPr>
                        <a:t>. </a:t>
                      </a:r>
                    </a:p>
                  </a:txBody>
                  <a:tcPr marL="12700" marR="12700" marT="1270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54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>
                          <a:latin typeface="+mj-lt"/>
                        </a:rPr>
                        <a:t>Just-in-Time </a:t>
                      </a:r>
                      <a:r>
                        <a:rPr lang="el-GR" sz="1800" b="0" i="0" u="none" strike="noStrike" baseline="0" dirty="0">
                          <a:latin typeface="+mj-lt"/>
                        </a:rPr>
                        <a:t>πρακτικές </a:t>
                      </a:r>
                    </a:p>
                    <a:p>
                      <a:pPr algn="l" fontAlgn="b"/>
                      <a:r>
                        <a:rPr lang="el-GR" sz="1800" b="0" i="0" u="none" strike="noStrike" baseline="0" dirty="0">
                          <a:latin typeface="+mj-lt"/>
                        </a:rPr>
                        <a:t>Αποθήκευση</a:t>
                      </a:r>
                      <a:endParaRPr lang="en-US" sz="1800" b="0" i="0" u="none" strike="noStrike" baseline="0" dirty="0">
                        <a:latin typeface="+mj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baseline="0" dirty="0">
                          <a:latin typeface="+mj-lt"/>
                        </a:rPr>
                        <a:t>Περισσότερες διαδρομές, και φορτώσεις, μικρότερη ποσότητα, αυξηση ταχύτερων και αξιοπιστων μέσων μεταφοράς, Εταιρίες</a:t>
                      </a:r>
                      <a:r>
                        <a:rPr lang="en-US" sz="1800" b="0" i="0" u="none" strike="noStrike" baseline="0" dirty="0">
                          <a:latin typeface="+mj-lt"/>
                        </a:rPr>
                        <a:t> logistics providers.</a:t>
                      </a:r>
                    </a:p>
                  </a:txBody>
                  <a:tcPr marL="12700" marR="12700" marT="1270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544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baseline="0" dirty="0">
                          <a:latin typeface="+mj-lt"/>
                        </a:rPr>
                        <a:t>Στρατηγικές Συμμαχίες</a:t>
                      </a:r>
                      <a:endParaRPr lang="en-US" sz="1800" b="0" i="0" u="none" strike="noStrike" baseline="0" dirty="0">
                        <a:latin typeface="+mj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baseline="0" dirty="0">
                          <a:latin typeface="+mj-lt"/>
                        </a:rPr>
                        <a:t>Μεταξύ μεταφορέων, παρόχων υπηρεσιών, παραγωγών, ακόμα και εμπόρων, επίδραση στα κόστη μεταφοράς, παραγωγής διανομής</a:t>
                      </a:r>
                      <a:r>
                        <a:rPr lang="en-US" sz="1800" b="0" i="0" u="none" strike="noStrike" baseline="0" dirty="0"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2080"/>
          <p:cNvSpPr txBox="1">
            <a:spLocks noChangeArrowheads="1"/>
          </p:cNvSpPr>
          <p:nvPr/>
        </p:nvSpPr>
        <p:spPr>
          <a:xfrm>
            <a:off x="76200" y="0"/>
            <a:ext cx="8610600" cy="1033572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3200" b="1" dirty="0">
                <a:cs typeface="Arial"/>
              </a:rPr>
              <a:t>Προσδιορισμός Ζήτησης για μεταφορά φορτίων</a:t>
            </a:r>
            <a:endParaRPr lang="en-US" sz="3200" b="1" dirty="0"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6304002"/>
            <a:ext cx="8686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Source: adapted from Cambridge </a:t>
            </a:r>
            <a:r>
              <a:rPr lang="en-US" sz="1100" dirty="0" err="1"/>
              <a:t>Systematics</a:t>
            </a:r>
            <a:r>
              <a:rPr lang="en-US" sz="1100" dirty="0"/>
              <a:t> (1996) Quick Response Freight Manual, Federal Highway Administration, Office of Planning and Environment Technical Support Services for Planning Research, http://</a:t>
            </a:r>
            <a:r>
              <a:rPr lang="en-US" sz="1100" dirty="0" err="1"/>
              <a:t>tmip.fhwa.dot.gov/clearinghouse/docs/quick/Quick.pdf</a:t>
            </a:r>
            <a:endParaRPr lang="en-US" sz="11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277567444"/>
              </p:ext>
            </p:extLst>
          </p:nvPr>
        </p:nvGraphicFramePr>
        <p:xfrm>
          <a:off x="457200" y="1122045"/>
          <a:ext cx="8229600" cy="4436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544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 dirty="0">
                          <a:latin typeface="+mj-lt"/>
                        </a:rPr>
                        <a:t>Παράγοντας</a:t>
                      </a:r>
                      <a:r>
                        <a:rPr lang="el-GR" sz="2400" b="0" i="0" u="none" strike="noStrike" baseline="0" dirty="0">
                          <a:latin typeface="+mj-lt"/>
                        </a:rPr>
                        <a:t> </a:t>
                      </a:r>
                      <a:endParaRPr lang="en-US" sz="1600" b="0" i="0" u="none" strike="noStrike" dirty="0">
                        <a:latin typeface="+mj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 dirty="0">
                          <a:latin typeface="+mj-lt"/>
                        </a:rPr>
                        <a:t>Σκεπτικό</a:t>
                      </a:r>
                      <a:endParaRPr lang="en-US" sz="2400" b="0" i="0" u="none" strike="noStrike" dirty="0">
                        <a:latin typeface="+mj-lt"/>
                      </a:endParaRPr>
                    </a:p>
                  </a:txBody>
                  <a:tcPr marL="12700" marR="12700" marT="1270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544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baseline="0" dirty="0">
                          <a:latin typeface="+mj-lt"/>
                        </a:rPr>
                        <a:t>Συσκευασία - Ανακύκλωση</a:t>
                      </a:r>
                      <a:endParaRPr lang="en-US" sz="1800" b="0" i="0" u="none" strike="noStrike" baseline="0" dirty="0">
                        <a:latin typeface="+mj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baseline="0" dirty="0" err="1">
                          <a:latin typeface="+mj-lt"/>
                        </a:rPr>
                        <a:t>ΑΎξηση</a:t>
                      </a:r>
                      <a:r>
                        <a:rPr lang="el-GR" sz="1800" b="0" i="0" u="none" strike="noStrike" baseline="0" dirty="0">
                          <a:latin typeface="+mj-lt"/>
                        </a:rPr>
                        <a:t> αναγκών μεταφοράς, μείωση πυκνότητας, αλλαγές στην διανομή</a:t>
                      </a:r>
                    </a:p>
                  </a:txBody>
                  <a:tcPr marL="12700" marR="12700" marT="127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544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baseline="0" dirty="0">
                          <a:latin typeface="+mj-lt"/>
                        </a:rPr>
                        <a:t>(</a:t>
                      </a:r>
                      <a:r>
                        <a:rPr lang="el-GR" sz="1800" b="0" i="0" u="none" strike="noStrike" baseline="0" dirty="0" err="1">
                          <a:latin typeface="+mj-lt"/>
                        </a:rPr>
                        <a:t>Απο</a:t>
                      </a:r>
                      <a:r>
                        <a:rPr lang="el-GR" sz="1800" b="0" i="0" u="none" strike="noStrike" baseline="0" dirty="0">
                          <a:latin typeface="+mj-lt"/>
                        </a:rPr>
                        <a:t>)ρύθμιση</a:t>
                      </a:r>
                      <a:endParaRPr lang="en-US" sz="1800" b="0" i="0" u="none" strike="noStrike" baseline="0" dirty="0">
                        <a:latin typeface="+mj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baseline="0" dirty="0">
                          <a:latin typeface="+mj-lt"/>
                        </a:rPr>
                        <a:t>Αύξηση ανταγωνισμού, ποιότητας υπηρεσιών, κόστους. Αύξηση συνδυασμένων μεταφορών</a:t>
                      </a:r>
                      <a:endParaRPr lang="en-US" sz="1800" b="0" i="0" u="none" strike="noStrike" baseline="0" dirty="0">
                        <a:latin typeface="+mj-lt"/>
                      </a:endParaRPr>
                    </a:p>
                  </a:txBody>
                  <a:tcPr marL="12700" marR="12700" marT="1270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544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baseline="0" dirty="0">
                          <a:latin typeface="+mj-lt"/>
                        </a:rPr>
                        <a:t>Κόστος καυσίμων, φόροι, επιδοτήσεις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baseline="0" dirty="0">
                          <a:latin typeface="+mj-lt"/>
                        </a:rPr>
                        <a:t>Μεγάλες ποσότητες, ειδικά για ενεργειακά κοστοφόρους τρόπους μεταφοράς. Αλλαγή προτιμήσεων μέσου μεταφοράς</a:t>
                      </a:r>
                      <a:endParaRPr lang="en-US" sz="1800" b="0" i="0" u="none" strike="noStrike" baseline="0" dirty="0">
                        <a:latin typeface="+mj-lt"/>
                      </a:endParaRPr>
                    </a:p>
                  </a:txBody>
                  <a:tcPr marL="12700" marR="12700" marT="1270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544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baseline="0" dirty="0">
                          <a:latin typeface="+mj-lt"/>
                        </a:rPr>
                        <a:t>Υποδομές - συμφόρηση</a:t>
                      </a:r>
                      <a:endParaRPr lang="en-US" sz="1800" b="0" i="0" u="none" strike="noStrike" baseline="0" dirty="0">
                        <a:latin typeface="+mj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baseline="0" dirty="0">
                          <a:latin typeface="+mj-lt"/>
                        </a:rPr>
                        <a:t>Απόδοση, λειτουργικότητα, αξιοπιστία</a:t>
                      </a:r>
                      <a:endParaRPr lang="en-US" sz="1800" b="0" i="0" u="none" strike="noStrike" baseline="0" dirty="0">
                        <a:latin typeface="+mj-lt"/>
                      </a:endParaRPr>
                    </a:p>
                  </a:txBody>
                  <a:tcPr marL="12700" marR="12700" marT="1270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544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baseline="0" dirty="0">
                          <a:latin typeface="+mj-lt"/>
                        </a:rPr>
                        <a:t>Ασφάλεια και περιβαλλοντικές πολιτικές</a:t>
                      </a:r>
                      <a:endParaRPr lang="en-US" sz="1800" b="0" i="0" u="none" strike="noStrike" baseline="0" dirty="0">
                        <a:latin typeface="+mj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baseline="0" dirty="0">
                          <a:latin typeface="+mj-lt"/>
                        </a:rPr>
                        <a:t>Λειτουργική ταχύτητα, συνθήκες, κόστη. Αλλαγές σε χωρητικότητα και μεταφερόμενη ποσότητα (βάρος).</a:t>
                      </a:r>
                      <a:endParaRPr lang="en-US" sz="1800" b="0" i="0" u="none" strike="noStrike" baseline="0" dirty="0">
                        <a:latin typeface="+mj-lt"/>
                      </a:endParaRPr>
                    </a:p>
                  </a:txBody>
                  <a:tcPr marL="12700" marR="12700" marT="1270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544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baseline="0" dirty="0">
                          <a:latin typeface="+mj-lt"/>
                        </a:rPr>
                        <a:t>Τεχνολογία</a:t>
                      </a:r>
                      <a:endParaRPr lang="en-US" sz="1800" b="0" i="0" u="none" strike="noStrike" baseline="0" dirty="0">
                        <a:latin typeface="+mj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baseline="0" dirty="0">
                          <a:latin typeface="+mj-lt"/>
                        </a:rPr>
                        <a:t>Μοναδοποίηση, ε/κ, αυτοματισμός, ρομποτική, φορτο-εκφόρτωση, συστήματα πληροφορικής, χαμηλότερα κόστη, αξιοπιστία, νέες ευκαιρίες</a:t>
                      </a:r>
                      <a:endParaRPr lang="en-US" sz="1800" b="0" i="0" u="none" strike="noStrike" baseline="0" dirty="0">
                        <a:latin typeface="+mj-lt"/>
                      </a:endParaRPr>
                    </a:p>
                  </a:txBody>
                  <a:tcPr marL="12700" marR="12700" marT="1270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2080"/>
          <p:cNvSpPr txBox="1">
            <a:spLocks noChangeArrowheads="1"/>
          </p:cNvSpPr>
          <p:nvPr/>
        </p:nvSpPr>
        <p:spPr>
          <a:xfrm>
            <a:off x="76200" y="0"/>
            <a:ext cx="8610600" cy="1033572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b="1" dirty="0">
                <a:latin typeface="+mj-lt"/>
                <a:ea typeface="+mj-ea"/>
                <a:cs typeface="Arial"/>
              </a:rPr>
              <a:t>Προσδιορισμός Ζήτησης για μεταφορά φορτίων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6088558"/>
            <a:ext cx="8686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Source: adapted from Cambridge </a:t>
            </a:r>
            <a:r>
              <a:rPr lang="en-US" sz="1100" dirty="0" err="1"/>
              <a:t>Systematics</a:t>
            </a:r>
            <a:r>
              <a:rPr lang="en-US" sz="1100" dirty="0"/>
              <a:t> (1996) Quick Response Freight Manual, Federal Highway Administration, Office of Planning and Environment Technical Support Services for Planning Research, http://</a:t>
            </a:r>
            <a:r>
              <a:rPr lang="en-US" sz="1100" dirty="0" err="1"/>
              <a:t>tmip.fhwa.dot.gov/clearinghouse/docs/quick/Quick.pdf</a:t>
            </a:r>
            <a:endParaRPr lang="en-US" sz="11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</a:t>
            </a:r>
            <a:r>
              <a:rPr lang="el-GR" b="1" dirty="0"/>
              <a:t>φοδιαστική Αλυσίδα</a:t>
            </a:r>
            <a:endParaRPr lang="en-US" b="1" dirty="0"/>
          </a:p>
        </p:txBody>
      </p:sp>
      <p:pic>
        <p:nvPicPr>
          <p:cNvPr id="4" name="Content Placeholder 3" descr="integrateddemand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2272" y="1600200"/>
            <a:ext cx="3499456" cy="4525963"/>
          </a:xfrm>
        </p:spPr>
      </p:pic>
      <p:sp>
        <p:nvSpPr>
          <p:cNvPr id="5" name="TextBox 4"/>
          <p:cNvSpPr txBox="1"/>
          <p:nvPr/>
        </p:nvSpPr>
        <p:spPr>
          <a:xfrm>
            <a:off x="1587500" y="6413500"/>
            <a:ext cx="5506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Πηγή: </a:t>
            </a:r>
            <a:r>
              <a:rPr lang="en-US" sz="1400" dirty="0" err="1"/>
              <a:t>Rodigue</a:t>
            </a:r>
            <a:r>
              <a:rPr lang="en-US" sz="1400" dirty="0"/>
              <a:t>, Jean-Paul, 2012. Transport Geography, </a:t>
            </a:r>
            <a:r>
              <a:rPr lang="en-US" sz="1400" dirty="0" err="1"/>
              <a:t>London:Routledge</a:t>
            </a:r>
            <a:endParaRPr lang="en-US" sz="1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</a:t>
            </a:r>
            <a:r>
              <a:rPr lang="el-GR" b="1" dirty="0"/>
              <a:t>φοδιαστική Αλυσίδα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569200" y="43518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50933" y="24722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710935" y="4893733"/>
            <a:ext cx="3420532" cy="104986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chemeClr val="bg1"/>
                </a:solidFill>
              </a:rPr>
              <a:t>Φυσική Διανομή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10935" y="3258065"/>
            <a:ext cx="3420532" cy="104986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err="1">
                <a:solidFill>
                  <a:schemeClr val="bg1"/>
                </a:solidFill>
              </a:rPr>
              <a:t>Εφοδιαστική</a:t>
            </a:r>
            <a:r>
              <a:rPr lang="el-GR" sz="2000" b="1" dirty="0">
                <a:solidFill>
                  <a:schemeClr val="bg1"/>
                </a:solidFill>
              </a:rPr>
              <a:t> Αλυσίδα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Logistics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l-GR" sz="2000" b="1" dirty="0">
                <a:solidFill>
                  <a:schemeClr val="bg1"/>
                </a:solidFill>
              </a:rPr>
              <a:t>ενοποίηση διαδικασιών)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10935" y="1622398"/>
            <a:ext cx="3420532" cy="10498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chemeClr val="bg1"/>
                </a:solidFill>
              </a:rPr>
              <a:t>Διαχείριση φυσικών αγαθών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stCxn id="14" idx="2"/>
            <a:endCxn id="13" idx="0"/>
          </p:cNvCxnSpPr>
          <p:nvPr/>
        </p:nvCxnSpPr>
        <p:spPr>
          <a:xfrm>
            <a:off x="4421201" y="2672266"/>
            <a:ext cx="0" cy="5857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2"/>
            <a:endCxn id="12" idx="0"/>
          </p:cNvCxnSpPr>
          <p:nvPr/>
        </p:nvCxnSpPr>
        <p:spPr>
          <a:xfrm>
            <a:off x="4421201" y="4307933"/>
            <a:ext cx="0" cy="585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4" idx="1"/>
          </p:cNvCxnSpPr>
          <p:nvPr/>
        </p:nvCxnSpPr>
        <p:spPr>
          <a:xfrm rot="10800000" flipV="1">
            <a:off x="1744133" y="2147332"/>
            <a:ext cx="966802" cy="3237468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4" idx="3"/>
          </p:cNvCxnSpPr>
          <p:nvPr/>
        </p:nvCxnSpPr>
        <p:spPr>
          <a:xfrm>
            <a:off x="6131467" y="2147332"/>
            <a:ext cx="675733" cy="3271335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1"/>
          </p:cNvCxnSpPr>
          <p:nvPr/>
        </p:nvCxnSpPr>
        <p:spPr>
          <a:xfrm flipH="1">
            <a:off x="1744132" y="5418667"/>
            <a:ext cx="96680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2" idx="3"/>
          </p:cNvCxnSpPr>
          <p:nvPr/>
        </p:nvCxnSpPr>
        <p:spPr>
          <a:xfrm>
            <a:off x="6131467" y="5418667"/>
            <a:ext cx="67573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45066" y="3506801"/>
            <a:ext cx="999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Ζήτηση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b="1" dirty="0"/>
              <a:t>Παράγοντες Αύξησης της ζήτησης για μεταφορικές υπηρεσίες</a:t>
            </a:r>
            <a:endParaRPr lang="en-US" sz="3200" b="1" dirty="0"/>
          </a:p>
        </p:txBody>
      </p:sp>
      <p:pic>
        <p:nvPicPr>
          <p:cNvPr id="4" name="Picture 3" descr="growthtrspdeman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51505"/>
            <a:ext cx="8686800" cy="490953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0" y="6529056"/>
            <a:ext cx="5506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Πηγή: </a:t>
            </a:r>
            <a:r>
              <a:rPr lang="en-US" sz="1400" dirty="0" err="1"/>
              <a:t>Rodigue</a:t>
            </a:r>
            <a:r>
              <a:rPr lang="en-US" sz="1400" dirty="0"/>
              <a:t>, Jean-Paul, 2012. Transport Geography, </a:t>
            </a:r>
            <a:r>
              <a:rPr lang="en-US" sz="1400" dirty="0" err="1"/>
              <a:t>London:Routledge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0619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Οριακή Χρησιμότητα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205499"/>
              </p:ext>
            </p:extLst>
          </p:nvPr>
        </p:nvGraphicFramePr>
        <p:xfrm>
          <a:off x="457200" y="1600200"/>
          <a:ext cx="8229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Αριθμός Ταξιδιών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/>
                        <a:t>Συνολική Χρησιμότητα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/>
                        <a:t>Οριακή Χρησιμότητα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10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6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19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3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1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0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18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-2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6149" y="5200710"/>
            <a:ext cx="8050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/>
              <a:t>Περιορισμένο Εισόδημα </a:t>
            </a:r>
            <a:r>
              <a:rPr lang="en-US" sz="2000" b="1" dirty="0"/>
              <a:t>–</a:t>
            </a:r>
            <a:r>
              <a:rPr lang="el-GR" sz="2000" b="1" dirty="0"/>
              <a:t> Περιορισμένος χρόνος </a:t>
            </a:r>
            <a:r>
              <a:rPr lang="en-US" sz="2000" b="1" dirty="0"/>
              <a:t>–</a:t>
            </a:r>
            <a:r>
              <a:rPr lang="el-GR" sz="2000" b="1" dirty="0"/>
              <a:t> βαθμός ικανοποίησης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37556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7862"/>
          </a:xfrm>
        </p:spPr>
        <p:txBody>
          <a:bodyPr>
            <a:normAutofit fontScale="90000"/>
          </a:bodyPr>
          <a:lstStyle/>
          <a:p>
            <a:r>
              <a:rPr lang="el-GR" sz="4000" b="1" dirty="0"/>
              <a:t>Οριακή Χρησιμότητα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6149" y="1217583"/>
            <a:ext cx="8050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/>
              <a:t>Περιορισμένο Εισόδημα </a:t>
            </a:r>
            <a:r>
              <a:rPr lang="en-US" sz="2000" b="1" dirty="0"/>
              <a:t>–</a:t>
            </a:r>
            <a:r>
              <a:rPr lang="el-GR" sz="2000" b="1" dirty="0"/>
              <a:t> Περιορισμένος χρόνος </a:t>
            </a:r>
            <a:r>
              <a:rPr lang="en-US" sz="2000" b="1" dirty="0"/>
              <a:t>–</a:t>
            </a:r>
            <a:r>
              <a:rPr lang="el-GR" sz="2000" b="1" dirty="0"/>
              <a:t> Βαθμός ικανοποίησης</a:t>
            </a:r>
            <a:endParaRPr lang="en-US" sz="2000" b="1" dirty="0"/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 rot="10800000" flipH="1">
            <a:off x="1219200" y="3198813"/>
            <a:ext cx="914400" cy="15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2133600" y="3200400"/>
            <a:ext cx="1588" cy="274320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Rectangle 9"/>
          <p:cNvSpPr>
            <a:spLocks/>
          </p:cNvSpPr>
          <p:nvPr/>
        </p:nvSpPr>
        <p:spPr bwMode="auto">
          <a:xfrm>
            <a:off x="5930900" y="6159500"/>
            <a:ext cx="297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350"/>
              </a:spcBef>
            </a:pPr>
            <a:r>
              <a:rPr lang="el-GR" sz="2400" dirty="0">
                <a:solidFill>
                  <a:srgbClr val="000000"/>
                </a:solidFill>
                <a:ea typeface="ＭＳ Ｐゴシック" charset="0"/>
                <a:cs typeface="Times New Roman" charset="0"/>
              </a:rPr>
              <a:t>Ταξίδια ανά εβδομάδα</a:t>
            </a:r>
            <a:endParaRPr lang="en-US" sz="2400" dirty="0">
              <a:solidFill>
                <a:srgbClr val="000000"/>
              </a:solidFill>
              <a:ea typeface="ＭＳ Ｐゴシック" charset="0"/>
              <a:cs typeface="Times New Roman" charset="0"/>
            </a:endParaRPr>
          </a:p>
        </p:txBody>
      </p:sp>
      <p:sp>
        <p:nvSpPr>
          <p:cNvPr id="33" name="Line 10"/>
          <p:cNvSpPr>
            <a:spLocks noChangeShapeType="1"/>
          </p:cNvSpPr>
          <p:nvPr/>
        </p:nvSpPr>
        <p:spPr bwMode="auto">
          <a:xfrm>
            <a:off x="1219200" y="1598613"/>
            <a:ext cx="1588" cy="434340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Line 11"/>
          <p:cNvSpPr>
            <a:spLocks noChangeShapeType="1"/>
          </p:cNvSpPr>
          <p:nvPr/>
        </p:nvSpPr>
        <p:spPr bwMode="auto">
          <a:xfrm>
            <a:off x="1219200" y="5943600"/>
            <a:ext cx="5410200" cy="1588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" name="Rectangle 12"/>
          <p:cNvSpPr>
            <a:spLocks/>
          </p:cNvSpPr>
          <p:nvPr/>
        </p:nvSpPr>
        <p:spPr bwMode="auto">
          <a:xfrm rot="16200000">
            <a:off x="-393700" y="3175000"/>
            <a:ext cx="20447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350"/>
              </a:spcBef>
            </a:pPr>
            <a:r>
              <a:rPr lang="el-GR" sz="2400" dirty="0">
                <a:solidFill>
                  <a:srgbClr val="000000"/>
                </a:solidFill>
                <a:ea typeface="ＭＳ Ｐゴシック" charset="0"/>
                <a:cs typeface="Times New Roman" charset="0"/>
              </a:rPr>
              <a:t>Χρησιμότητα</a:t>
            </a:r>
            <a:endParaRPr lang="en-US" sz="2400" dirty="0">
              <a:solidFill>
                <a:srgbClr val="000000"/>
              </a:solidFill>
              <a:ea typeface="ＭＳ Ｐゴシック" charset="0"/>
              <a:cs typeface="Times New Roman" charset="0"/>
            </a:endParaRPr>
          </a:p>
        </p:txBody>
      </p:sp>
      <p:sp>
        <p:nvSpPr>
          <p:cNvPr id="36" name="Rectangle 13"/>
          <p:cNvSpPr>
            <a:spLocks/>
          </p:cNvSpPr>
          <p:nvPr/>
        </p:nvSpPr>
        <p:spPr bwMode="auto">
          <a:xfrm>
            <a:off x="838200" y="5943600"/>
            <a:ext cx="4699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l">
              <a:spcBef>
                <a:spcPts val="1350"/>
              </a:spcBef>
            </a:pPr>
            <a:r>
              <a:rPr lang="en-US" sz="2400">
                <a:solidFill>
                  <a:srgbClr val="000000"/>
                </a:solidFill>
                <a:ea typeface="ＭＳ Ｐゴシック" charset="0"/>
                <a:cs typeface="Times New Roman" charset="0"/>
              </a:rPr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527140" y="6006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273900" y="6006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2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020660" y="6006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</a:t>
            </a:r>
            <a:endParaRPr lang="en-US" dirty="0"/>
          </a:p>
        </p:txBody>
      </p:sp>
      <p:sp>
        <p:nvSpPr>
          <p:cNvPr id="40" name="Line 7"/>
          <p:cNvSpPr>
            <a:spLocks noChangeShapeType="1"/>
          </p:cNvSpPr>
          <p:nvPr/>
        </p:nvSpPr>
        <p:spPr bwMode="auto">
          <a:xfrm>
            <a:off x="2843230" y="3201988"/>
            <a:ext cx="1588" cy="2743200"/>
          </a:xfrm>
          <a:prstGeom prst="line">
            <a:avLst/>
          </a:prstGeom>
          <a:noFill/>
          <a:ln w="19050" cap="flat" cmpd="sng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" name="Line 7"/>
          <p:cNvSpPr>
            <a:spLocks noChangeShapeType="1"/>
          </p:cNvSpPr>
          <p:nvPr/>
        </p:nvSpPr>
        <p:spPr bwMode="auto">
          <a:xfrm>
            <a:off x="3552860" y="2501900"/>
            <a:ext cx="1588" cy="3444876"/>
          </a:xfrm>
          <a:prstGeom prst="line">
            <a:avLst/>
          </a:prstGeom>
          <a:noFill/>
          <a:ln w="19050" cap="flat" cmpd="sng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4264078" y="1993900"/>
            <a:ext cx="0" cy="3954464"/>
          </a:xfrm>
          <a:prstGeom prst="line">
            <a:avLst/>
          </a:prstGeom>
          <a:noFill/>
          <a:ln w="19050" cap="flat" cmpd="sng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" name="Line 7"/>
          <p:cNvSpPr>
            <a:spLocks noChangeShapeType="1"/>
          </p:cNvSpPr>
          <p:nvPr/>
        </p:nvSpPr>
        <p:spPr bwMode="auto">
          <a:xfrm flipH="1">
            <a:off x="4970532" y="1739902"/>
            <a:ext cx="3176" cy="4203698"/>
          </a:xfrm>
          <a:prstGeom prst="line">
            <a:avLst/>
          </a:prstGeom>
          <a:noFill/>
          <a:ln w="19050" cap="flat" cmpd="sng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>
            <a:off x="5683338" y="2146300"/>
            <a:ext cx="0" cy="3805240"/>
          </a:xfrm>
          <a:prstGeom prst="line">
            <a:avLst/>
          </a:prstGeom>
          <a:noFill/>
          <a:ln w="19050" cap="flat" cmpd="sng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767420" y="6006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4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514180" y="6006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5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260940" y="6006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6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219200" y="3208340"/>
            <a:ext cx="914400" cy="27352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133600" y="2501900"/>
            <a:ext cx="711218" cy="6969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844818" y="1993900"/>
            <a:ext cx="709630" cy="50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554448" y="1739900"/>
            <a:ext cx="709630" cy="254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973708" y="1993900"/>
            <a:ext cx="708042" cy="15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Line 7"/>
          <p:cNvSpPr>
            <a:spLocks noChangeShapeType="1"/>
          </p:cNvSpPr>
          <p:nvPr/>
        </p:nvSpPr>
        <p:spPr bwMode="auto">
          <a:xfrm flipH="1" flipV="1">
            <a:off x="4264078" y="1739901"/>
            <a:ext cx="709630" cy="0"/>
          </a:xfrm>
          <a:prstGeom prst="line">
            <a:avLst/>
          </a:prstGeom>
          <a:noFill/>
          <a:ln w="19050" cap="flat" cmpd="sng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1714500" y="3987800"/>
            <a:ext cx="0" cy="444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2476500" y="2754313"/>
            <a:ext cx="0" cy="444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3238500" y="2057400"/>
            <a:ext cx="0" cy="444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4000500" y="1739902"/>
            <a:ext cx="0" cy="2539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372100" y="1993904"/>
            <a:ext cx="0" cy="3174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6845300" y="2247899"/>
            <a:ext cx="1435100" cy="9509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Οριακή Χρησιμότητα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15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2200"/>
          </a:xfrm>
        </p:spPr>
        <p:txBody>
          <a:bodyPr>
            <a:normAutofit/>
          </a:bodyPr>
          <a:lstStyle/>
          <a:p>
            <a:r>
              <a:rPr lang="el-GR" sz="3600" b="1" dirty="0"/>
              <a:t>Μονάδες μέτρησης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2200"/>
            <a:ext cx="8229600" cy="5638800"/>
          </a:xfrm>
        </p:spPr>
        <p:txBody>
          <a:bodyPr>
            <a:noAutofit/>
          </a:bodyPr>
          <a:lstStyle/>
          <a:p>
            <a:r>
              <a:rPr lang="el-GR" sz="2000" b="1" dirty="0"/>
              <a:t>Μετράμε δύο (2)  κύριες παραμέτρους (α) Ποσότητα - (β) Διακίνηση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l-GR" sz="2000" b="1" dirty="0"/>
          </a:p>
          <a:p>
            <a:pPr>
              <a:lnSpc>
                <a:spcPct val="90000"/>
              </a:lnSpc>
            </a:pPr>
            <a:r>
              <a:rPr lang="el-GR" sz="2000" b="1" dirty="0"/>
              <a:t>Παράδειγμα: ταξίδι 10 χλμ</a:t>
            </a:r>
          </a:p>
          <a:p>
            <a:pPr lvl="1">
              <a:lnSpc>
                <a:spcPct val="90000"/>
              </a:lnSpc>
            </a:pPr>
            <a:r>
              <a:rPr lang="el-GR" sz="2000" i="1" dirty="0"/>
              <a:t>Ποσότητα</a:t>
            </a:r>
            <a:r>
              <a:rPr lang="el-GR" sz="2000" dirty="0"/>
              <a:t>: 1 επιβάτης</a:t>
            </a:r>
          </a:p>
          <a:p>
            <a:pPr lvl="1">
              <a:lnSpc>
                <a:spcPct val="90000"/>
              </a:lnSpc>
            </a:pPr>
            <a:r>
              <a:rPr lang="el-GR" sz="2000" i="1" dirty="0"/>
              <a:t>Διακίνηση</a:t>
            </a:r>
            <a:r>
              <a:rPr lang="el-GR" sz="2000" dirty="0"/>
              <a:t>: 10 επιβατο-χιλιόμετρα (ή χιλιομετρικούς επιβάτες)</a:t>
            </a:r>
          </a:p>
          <a:p>
            <a:pPr lvl="1">
              <a:lnSpc>
                <a:spcPct val="90000"/>
              </a:lnSpc>
            </a:pPr>
            <a:endParaRPr lang="el-GR" sz="2000" dirty="0"/>
          </a:p>
          <a:p>
            <a:r>
              <a:rPr lang="el-GR" sz="2000" dirty="0"/>
              <a:t>Προσοχή: Τι σημαίνει αύξηση διακίνησης επιβατών από 200 σε 250 χιλιομετρικούς επιβάτες;</a:t>
            </a:r>
          </a:p>
          <a:p>
            <a:pPr lvl="1">
              <a:lnSpc>
                <a:spcPct val="90000"/>
              </a:lnSpc>
            </a:pPr>
            <a:r>
              <a:rPr lang="el-GR" sz="2000" dirty="0"/>
              <a:t>Αύξηση 25% επιβατών;</a:t>
            </a:r>
          </a:p>
          <a:p>
            <a:pPr lvl="1">
              <a:lnSpc>
                <a:spcPct val="90000"/>
              </a:lnSpc>
            </a:pPr>
            <a:r>
              <a:rPr lang="el-GR" sz="2000" dirty="0"/>
              <a:t>Αύξηση 25% απόστασης ταξιδιού;</a:t>
            </a:r>
          </a:p>
          <a:p>
            <a:pPr lvl="1">
              <a:lnSpc>
                <a:spcPct val="90000"/>
              </a:lnSpc>
            </a:pPr>
            <a:r>
              <a:rPr lang="el-GR" sz="2000" dirty="0"/>
              <a:t>Συνδυασμός;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l-GR" sz="2000" dirty="0"/>
          </a:p>
          <a:p>
            <a:pPr marL="571500" indent="-514350"/>
            <a:r>
              <a:rPr lang="el-GR" sz="2000" b="1" dirty="0"/>
              <a:t>Τρεις σημαντικές πληροφορίες:</a:t>
            </a:r>
          </a:p>
          <a:p>
            <a:pPr marL="971550" lvl="1" indent="-514350">
              <a:lnSpc>
                <a:spcPct val="90000"/>
              </a:lnSpc>
            </a:pPr>
            <a:r>
              <a:rPr lang="el-GR" sz="2000" dirty="0"/>
              <a:t>Ποσότητα</a:t>
            </a:r>
          </a:p>
          <a:p>
            <a:pPr marL="971550" lvl="1" indent="-514350">
              <a:lnSpc>
                <a:spcPct val="90000"/>
              </a:lnSpc>
            </a:pPr>
            <a:r>
              <a:rPr lang="el-GR" sz="2000" dirty="0"/>
              <a:t>Απόσταση</a:t>
            </a:r>
          </a:p>
          <a:p>
            <a:pPr marL="971550" lvl="1" indent="-514350">
              <a:lnSpc>
                <a:spcPct val="90000"/>
              </a:lnSpc>
            </a:pPr>
            <a:r>
              <a:rPr lang="el-GR" sz="2000" dirty="0"/>
              <a:t>Τάσεις</a:t>
            </a:r>
          </a:p>
        </p:txBody>
      </p:sp>
    </p:spTree>
    <p:extLst>
      <p:ext uri="{BB962C8B-B14F-4D97-AF65-F5344CB8AC3E}">
        <p14:creationId xmlns:p14="http://schemas.microsoft.com/office/powerpoint/2010/main" val="1467233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/>
              <a:t>Επισκέψεις κρουαζιεροπλοίων στους ελληνικούς λιμένες (2011) </a:t>
            </a:r>
            <a:endParaRPr lang="en-US" sz="36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387937"/>
              </p:ext>
            </p:extLst>
          </p:nvPr>
        </p:nvGraphicFramePr>
        <p:xfrm>
          <a:off x="254000" y="1282700"/>
          <a:ext cx="8432800" cy="5174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1200" y="6457433"/>
            <a:ext cx="1978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Πηγή: ΕΛΙΜΕ, 2012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95736" y="6237312"/>
            <a:ext cx="1704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/>
                <a:cs typeface="Calibri"/>
              </a:rPr>
              <a:t>Source: </a:t>
            </a:r>
            <a:r>
              <a:rPr lang="en-US" sz="1400" dirty="0" err="1">
                <a:latin typeface="Calibri"/>
                <a:cs typeface="Calibri"/>
              </a:rPr>
              <a:t>CLIA</a:t>
            </a:r>
            <a:r>
              <a:rPr lang="en-US" sz="1400" dirty="0">
                <a:latin typeface="Calibri"/>
                <a:cs typeface="Calibri"/>
              </a:rPr>
              <a:t>, 2012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8927714"/>
              </p:ext>
            </p:extLst>
          </p:nvPr>
        </p:nvGraphicFramePr>
        <p:xfrm>
          <a:off x="483766" y="1083284"/>
          <a:ext cx="7796634" cy="5461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83766" y="276999"/>
            <a:ext cx="7556313" cy="80628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800" b="1" dirty="0">
                <a:solidFill>
                  <a:schemeClr val="tx1"/>
                </a:solidFill>
                <a:cs typeface="Calibri"/>
              </a:rPr>
              <a:t>Αγορές κρουαζιέρας </a:t>
            </a:r>
            <a:br>
              <a:rPr lang="el-GR" sz="2800" b="1" dirty="0">
                <a:solidFill>
                  <a:schemeClr val="tx1"/>
                </a:solidFill>
                <a:cs typeface="Calibri"/>
              </a:rPr>
            </a:br>
            <a:r>
              <a:rPr lang="el-GR" sz="2200" b="1" dirty="0">
                <a:solidFill>
                  <a:schemeClr val="tx1"/>
                </a:solidFill>
                <a:cs typeface="Calibri"/>
              </a:rPr>
              <a:t>(διαθέσιμες διανυκτερεύσεις</a:t>
            </a:r>
            <a:r>
              <a:rPr lang="en-US" sz="2200" b="1" dirty="0">
                <a:solidFill>
                  <a:schemeClr val="tx1"/>
                </a:solidFill>
                <a:cs typeface="Calibri"/>
              </a:rPr>
              <a:t>; </a:t>
            </a:r>
            <a:r>
              <a:rPr lang="el-GR" sz="2200" b="1" dirty="0">
                <a:solidFill>
                  <a:schemeClr val="tx1"/>
                </a:solidFill>
                <a:cs typeface="Calibri"/>
              </a:rPr>
              <a:t>μεταβολές 5ετίας 2006-11</a:t>
            </a:r>
            <a:r>
              <a:rPr lang="en-US" sz="2200" b="1" dirty="0">
                <a:solidFill>
                  <a:schemeClr val="tx1"/>
                </a:solidFill>
                <a:cs typeface="Calibri"/>
              </a:rPr>
              <a:t>; %)</a:t>
            </a:r>
            <a:endParaRPr lang="en-US" sz="22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2680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847750"/>
              </p:ext>
            </p:extLst>
          </p:nvPr>
        </p:nvGraphicFramePr>
        <p:xfrm>
          <a:off x="292100" y="1244601"/>
          <a:ext cx="8331200" cy="5473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51333" cy="1143000"/>
          </a:xfrm>
        </p:spPr>
        <p:txBody>
          <a:bodyPr>
            <a:noAutofit/>
          </a:bodyPr>
          <a:lstStyle/>
          <a:p>
            <a:r>
              <a:rPr lang="el-GR" sz="2800" b="1" dirty="0">
                <a:cs typeface="Calibri"/>
              </a:rPr>
              <a:t>Αγορές κρουαζιέρας </a:t>
            </a:r>
            <a:br>
              <a:rPr lang="el-GR" sz="2800" b="1" dirty="0">
                <a:cs typeface="Calibri"/>
              </a:rPr>
            </a:br>
            <a:r>
              <a:rPr lang="el-GR" sz="2200" b="1" dirty="0">
                <a:cs typeface="Calibri"/>
              </a:rPr>
              <a:t>(αριθμός διανυκτερεύεσεων επιβατών -</a:t>
            </a:r>
            <a:r>
              <a:rPr lang="en-US" sz="2200" b="1" dirty="0">
                <a:cs typeface="Calibri"/>
              </a:rPr>
              <a:t>passenger bed-days; 2011; %)</a:t>
            </a:r>
            <a:endParaRPr lang="en-US" sz="2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8662"/>
          </a:xfrm>
        </p:spPr>
        <p:txBody>
          <a:bodyPr>
            <a:normAutofit/>
          </a:bodyPr>
          <a:lstStyle/>
          <a:p>
            <a:r>
              <a:rPr lang="el-GR" sz="3600" b="1" dirty="0"/>
              <a:t>Ζήτηση για μεταφορικές υπηρεσίες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800"/>
            <a:ext cx="8229600" cy="53848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el-GR" sz="6000" b="1" dirty="0"/>
              <a:t>Παράγωγος ζήτηση</a:t>
            </a:r>
          </a:p>
          <a:p>
            <a:pPr lvl="1">
              <a:lnSpc>
                <a:spcPct val="120000"/>
              </a:lnSpc>
            </a:pPr>
            <a:r>
              <a:rPr lang="el-GR" sz="5600" dirty="0"/>
              <a:t>Εξαρτάται από την ζήτηση άλλων κλάδων της οικονομίας</a:t>
            </a:r>
          </a:p>
          <a:p>
            <a:pPr lvl="1">
              <a:lnSpc>
                <a:spcPct val="120000"/>
              </a:lnSpc>
            </a:pPr>
            <a:r>
              <a:rPr lang="el-GR" sz="5600" dirty="0"/>
              <a:t>Χωρίς τις μεταφορές δεν μπορεί να ολοκληρωθεί η παραγωγική διαδικασία</a:t>
            </a:r>
          </a:p>
          <a:p>
            <a:pPr lvl="1">
              <a:lnSpc>
                <a:spcPct val="120000"/>
              </a:lnSpc>
            </a:pPr>
            <a:r>
              <a:rPr lang="el-GR" sz="5600" dirty="0"/>
              <a:t>Απόσταση μεταξύ καταναλωτών και παραγωγών</a:t>
            </a:r>
          </a:p>
          <a:p>
            <a:pPr lvl="2">
              <a:lnSpc>
                <a:spcPct val="120000"/>
              </a:lnSpc>
            </a:pPr>
            <a:r>
              <a:rPr lang="el-GR" sz="5200" b="1" dirty="0"/>
              <a:t>Χωρική </a:t>
            </a:r>
          </a:p>
          <a:p>
            <a:pPr lvl="2">
              <a:lnSpc>
                <a:spcPct val="120000"/>
              </a:lnSpc>
            </a:pPr>
            <a:r>
              <a:rPr lang="el-GR" sz="5200" b="1" dirty="0"/>
              <a:t>Χρονική</a:t>
            </a:r>
          </a:p>
          <a:p>
            <a:pPr lvl="2">
              <a:lnSpc>
                <a:spcPct val="120000"/>
              </a:lnSpc>
              <a:buNone/>
            </a:pPr>
            <a:endParaRPr lang="el-GR" sz="5200" b="1" dirty="0"/>
          </a:p>
          <a:p>
            <a:pPr>
              <a:lnSpc>
                <a:spcPct val="120000"/>
              </a:lnSpc>
            </a:pPr>
            <a:r>
              <a:rPr lang="el-GR" sz="6000" b="1" dirty="0"/>
              <a:t>Συλλογικός χαρακτήρας ζήτησης</a:t>
            </a:r>
          </a:p>
          <a:p>
            <a:pPr lvl="1">
              <a:lnSpc>
                <a:spcPct val="120000"/>
              </a:lnSpc>
            </a:pPr>
            <a:r>
              <a:rPr lang="el-GR" sz="5600" dirty="0"/>
              <a:t>Μεταφορά όχι ενός αλλά περισσότερων ομοειδών προϊόντων</a:t>
            </a:r>
          </a:p>
          <a:p>
            <a:pPr lvl="1">
              <a:lnSpc>
                <a:spcPct val="120000"/>
              </a:lnSpc>
            </a:pPr>
            <a:r>
              <a:rPr lang="el-GR" sz="5600" dirty="0"/>
              <a:t>Μεταφορά όχι ενός αλλά περισσότερων επιβατών</a:t>
            </a:r>
          </a:p>
          <a:p>
            <a:pPr lvl="1">
              <a:lnSpc>
                <a:spcPct val="120000"/>
              </a:lnSpc>
            </a:pPr>
            <a:r>
              <a:rPr lang="el-GR" sz="5600" b="1" i="1" dirty="0"/>
              <a:t>Υποχρεωτική ταξινόμηση προϊόντων &amp; επιβατών (τερματικοί σταθμοί – διαφοροποίηση αγορών)</a:t>
            </a:r>
          </a:p>
          <a:p>
            <a:endParaRPr lang="el-GR" sz="5100" b="1" dirty="0"/>
          </a:p>
          <a:p>
            <a:pPr marL="0" indent="0">
              <a:buNone/>
            </a:pPr>
            <a:endParaRPr lang="el-GR" baseline="-25000" dirty="0"/>
          </a:p>
          <a:p>
            <a:pPr lvl="1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6441233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2.8|5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0.2|0.3|0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1104</Words>
  <Application>Microsoft Macintosh PowerPoint</Application>
  <PresentationFormat>On-screen Show (4:3)</PresentationFormat>
  <Paragraphs>305</Paragraphs>
  <Slides>29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ＭＳ Ｐゴシック</vt:lpstr>
      <vt:lpstr>Arial</vt:lpstr>
      <vt:lpstr>Calibri</vt:lpstr>
      <vt:lpstr>Times New Roman</vt:lpstr>
      <vt:lpstr>Office Theme</vt:lpstr>
      <vt:lpstr>ΟΙΚΟΝΟΜΙΚΗ των ΜΕΤΑΦΟΡΩΝ Διάλεξη No 3</vt:lpstr>
      <vt:lpstr>Οικονομική Μεταφορών (θεματολογία)</vt:lpstr>
      <vt:lpstr>Οριακή Χρησιμότητα</vt:lpstr>
      <vt:lpstr>Οριακή Χρησιμότητα</vt:lpstr>
      <vt:lpstr>Μονάδες μέτρησης</vt:lpstr>
      <vt:lpstr>Επισκέψεις κρουαζιεροπλοίων στους ελληνικούς λιμένες (2011) </vt:lpstr>
      <vt:lpstr>PowerPoint Presentation</vt:lpstr>
      <vt:lpstr>Αγορές κρουαζιέρας  (αριθμός διανυκτερεύεσεων επιβατών -passenger bed-days; 2011; %)</vt:lpstr>
      <vt:lpstr>Ζήτηση για μεταφορικές υπηρεσίες</vt:lpstr>
      <vt:lpstr>Παράγωγος Ζήτηση</vt:lpstr>
      <vt:lpstr>Ζήτηση για μεταφορικές υπηρεσίες</vt:lpstr>
      <vt:lpstr>Εποχικότητα Κρουαζιέρας (μήνας)</vt:lpstr>
      <vt:lpstr>Εποχικότητα Κρουαζιέρας (ημέρα)</vt:lpstr>
      <vt:lpstr>Προσδιοριστικοί Παράγοντες ζήτησης</vt:lpstr>
      <vt:lpstr>Ατομική Καμπύλη Ζήτησης Μεταφορικής Υπηρεσίας</vt:lpstr>
      <vt:lpstr>Συνολική Ζήτηση Μεταφορικών Υπηρεσιών</vt:lpstr>
      <vt:lpstr>Μεταβολές στη Ζήτηση</vt:lpstr>
      <vt:lpstr>Καμπύλη σχέσης υποκατάστασης μεταφορικών υπηρεσιών</vt:lpstr>
      <vt:lpstr>Mεταβολές στη Ζήτηση</vt:lpstr>
      <vt:lpstr>Ζήτηση για αστικές μεταφορές</vt:lpstr>
      <vt:lpstr>Mεταβολές στη Ζήτηση</vt:lpstr>
      <vt:lpstr>Συνάρτηση ζήτησης μεταφορικών υπηρεσιών</vt:lpstr>
      <vt:lpstr>Συνολική Ζήτηση Μεταφορικών Υπηρεσιών</vt:lpstr>
      <vt:lpstr>Απόσταση, τρόπος μεταφοράς, κόστος</vt:lpstr>
      <vt:lpstr>PowerPoint Presentation</vt:lpstr>
      <vt:lpstr>PowerPoint Presentation</vt:lpstr>
      <vt:lpstr>Eφοδιαστική Αλυσίδα</vt:lpstr>
      <vt:lpstr>Eφοδιαστική Αλυσίδα</vt:lpstr>
      <vt:lpstr>Παράγοντες Αύξησης της ζήτησης για μεταφορικές υπηρεσίες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ΟΙΚΟΝΟΜΙΚΗ των ΜΕΤΑΦΟΡΩΝ Διάλεξη No 2</dc:title>
  <dc:creator>Thanos  Pallis</dc:creator>
  <cp:lastModifiedBy>Microsoft Office User</cp:lastModifiedBy>
  <cp:revision>78</cp:revision>
  <dcterms:created xsi:type="dcterms:W3CDTF">2012-10-31T21:32:29Z</dcterms:created>
  <dcterms:modified xsi:type="dcterms:W3CDTF">2018-10-02T13:17:57Z</dcterms:modified>
</cp:coreProperties>
</file>