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90" r:id="rId3"/>
    <p:sldId id="260" r:id="rId4"/>
    <p:sldId id="278" r:id="rId5"/>
    <p:sldId id="294" r:id="rId6"/>
    <p:sldId id="295" r:id="rId7"/>
    <p:sldId id="259" r:id="rId8"/>
    <p:sldId id="263" r:id="rId9"/>
    <p:sldId id="261" r:id="rId10"/>
    <p:sldId id="264" r:id="rId11"/>
    <p:sldId id="266" r:id="rId12"/>
    <p:sldId id="271" r:id="rId13"/>
    <p:sldId id="272" r:id="rId14"/>
    <p:sldId id="268" r:id="rId15"/>
    <p:sldId id="269" r:id="rId16"/>
    <p:sldId id="273" r:id="rId17"/>
    <p:sldId id="293" r:id="rId18"/>
    <p:sldId id="274" r:id="rId19"/>
    <p:sldId id="275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159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283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hanospallis:Documents:APorts:Statistics:2011-Statistical%20pocketbook:pb_2011_21_general_web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Passengers, Goods, GDP </a:t>
            </a:r>
          </a:p>
          <a:p>
            <a:pPr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nl-NL"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1995-2009</a:t>
            </a:r>
            <a:r>
              <a:rPr lang="nl-NL"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 </a:t>
            </a:r>
          </a:p>
        </c:rich>
      </c:tx>
      <c:layout>
        <c:manualLayout>
          <c:xMode val="edge"/>
          <c:yMode val="edge"/>
          <c:x val="0.414201083704821"/>
          <c:y val="1.061007957559680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3154751932604099E-2"/>
          <c:y val="1.2307692307692301E-2"/>
          <c:w val="0.87573943411876398"/>
          <c:h val="0.79310344827586199"/>
        </c:manualLayout>
      </c:layout>
      <c:lineChart>
        <c:grouping val="standard"/>
        <c:varyColors val="0"/>
        <c:ser>
          <c:idx val="0"/>
          <c:order val="0"/>
          <c:tx>
            <c:v>Passengers (1) (pkm)</c:v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numRef>
              <c:f>growth_eu27!$L$40:$Z$40</c:f>
              <c:numCache>
                <c:formatCode>0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growth_eu27!$L$47:$Z$47</c:f>
              <c:numCache>
                <c:formatCode>0.0</c:formatCode>
                <c:ptCount val="15"/>
                <c:pt idx="0">
                  <c:v>100</c:v>
                </c:pt>
                <c:pt idx="1">
                  <c:v>101.7273130777741</c:v>
                </c:pt>
                <c:pt idx="2">
                  <c:v>103.75270472938119</c:v>
                </c:pt>
                <c:pt idx="3">
                  <c:v>106.1509385830564</c:v>
                </c:pt>
                <c:pt idx="4">
                  <c:v>108.6772027703658</c:v>
                </c:pt>
                <c:pt idx="5">
                  <c:v>111.14681989398289</c:v>
                </c:pt>
                <c:pt idx="6">
                  <c:v>112.7912565652332</c:v>
                </c:pt>
                <c:pt idx="7">
                  <c:v>113.9000269946187</c:v>
                </c:pt>
                <c:pt idx="8">
                  <c:v>114.8565660055168</c:v>
                </c:pt>
                <c:pt idx="9">
                  <c:v>116.68532577848249</c:v>
                </c:pt>
                <c:pt idx="10">
                  <c:v>117.4131591108674</c:v>
                </c:pt>
                <c:pt idx="11">
                  <c:v>120.26681744855971</c:v>
                </c:pt>
                <c:pt idx="12">
                  <c:v>122.62800114382959</c:v>
                </c:pt>
                <c:pt idx="13">
                  <c:v>122.9392808935568</c:v>
                </c:pt>
                <c:pt idx="14">
                  <c:v>122.09226969594449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B6-0046-880D-8265816C4F44}"/>
            </c:ext>
          </c:extLst>
        </c:ser>
        <c:ser>
          <c:idx val="1"/>
          <c:order val="1"/>
          <c:tx>
            <c:v>Goods (2) (tkm)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growth_eu27!$L$40:$Z$40</c:f>
              <c:numCache>
                <c:formatCode>0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growth_eu27!$L$48:$Z$48</c:f>
              <c:numCache>
                <c:formatCode>0.0</c:formatCode>
                <c:ptCount val="15"/>
                <c:pt idx="0">
                  <c:v>100</c:v>
                </c:pt>
                <c:pt idx="1">
                  <c:v>101.1790004696051</c:v>
                </c:pt>
                <c:pt idx="2">
                  <c:v>104.6612755932439</c:v>
                </c:pt>
                <c:pt idx="3">
                  <c:v>107.7640227920498</c:v>
                </c:pt>
                <c:pt idx="4">
                  <c:v>110.3609612642086</c:v>
                </c:pt>
                <c:pt idx="5">
                  <c:v>114.3661585770146</c:v>
                </c:pt>
                <c:pt idx="6">
                  <c:v>115.8335292500261</c:v>
                </c:pt>
                <c:pt idx="7">
                  <c:v>117.9171549786397</c:v>
                </c:pt>
                <c:pt idx="8">
                  <c:v>119.34169358174429</c:v>
                </c:pt>
                <c:pt idx="9">
                  <c:v>126.0300835718182</c:v>
                </c:pt>
                <c:pt idx="10">
                  <c:v>128.97540606471131</c:v>
                </c:pt>
                <c:pt idx="11">
                  <c:v>132.998081345423</c:v>
                </c:pt>
                <c:pt idx="12">
                  <c:v>136.43474860856239</c:v>
                </c:pt>
                <c:pt idx="13">
                  <c:v>133.69951335614539</c:v>
                </c:pt>
                <c:pt idx="14">
                  <c:v>118.6865593446563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B6-0046-880D-8265816C4F44}"/>
            </c:ext>
          </c:extLst>
        </c:ser>
        <c:ser>
          <c:idx val="2"/>
          <c:order val="2"/>
          <c:tx>
            <c:v>GDP (at constant 2000 prices)</c:v>
          </c:tx>
          <c:spPr>
            <a:ln w="25400">
              <a:solidFill>
                <a:srgbClr val="969696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969696"/>
              </a:solidFill>
              <a:ln>
                <a:solidFill>
                  <a:srgbClr val="969696"/>
                </a:solidFill>
                <a:prstDash val="solid"/>
              </a:ln>
            </c:spPr>
          </c:marker>
          <c:cat>
            <c:numRef>
              <c:f>growth_eu27!$L$40:$Z$40</c:f>
              <c:numCache>
                <c:formatCode>0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growth_eu27!$L$49:$Z$49</c:f>
              <c:numCache>
                <c:formatCode>0.0</c:formatCode>
                <c:ptCount val="15"/>
                <c:pt idx="0">
                  <c:v>100</c:v>
                </c:pt>
                <c:pt idx="1">
                  <c:v>101.827997745689</c:v>
                </c:pt>
                <c:pt idx="2">
                  <c:v>104.609964043933</c:v>
                </c:pt>
                <c:pt idx="3">
                  <c:v>107.7420148275272</c:v>
                </c:pt>
                <c:pt idx="4">
                  <c:v>111.0338654868974</c:v>
                </c:pt>
                <c:pt idx="5">
                  <c:v>115.36496536305251</c:v>
                </c:pt>
                <c:pt idx="6">
                  <c:v>117.6495558150646</c:v>
                </c:pt>
                <c:pt idx="7">
                  <c:v>119.1241276312043</c:v>
                </c:pt>
                <c:pt idx="8">
                  <c:v>120.7353081986063</c:v>
                </c:pt>
                <c:pt idx="9">
                  <c:v>123.7654524429956</c:v>
                </c:pt>
                <c:pt idx="10">
                  <c:v>126.2004429253235</c:v>
                </c:pt>
                <c:pt idx="11">
                  <c:v>130.27913611377949</c:v>
                </c:pt>
                <c:pt idx="12">
                  <c:v>134.1729660920129</c:v>
                </c:pt>
                <c:pt idx="13">
                  <c:v>134.87025165918041</c:v>
                </c:pt>
                <c:pt idx="14">
                  <c:v>129.1919503132504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B6-0046-880D-8265816C4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999800"/>
        <c:axId val="513111336"/>
      </c:lineChart>
      <c:catAx>
        <c:axId val="49399980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111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3111336"/>
        <c:scaling>
          <c:orientation val="minMax"/>
          <c:max val="145"/>
          <c:min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1995=100</a:t>
                </a:r>
              </a:p>
            </c:rich>
          </c:tx>
          <c:layout>
            <c:manualLayout>
              <c:xMode val="edge"/>
              <c:yMode val="edge"/>
              <c:x val="7.8895444515203993E-3"/>
              <c:y val="0.4244031830238729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999800"/>
        <c:crosses val="autoZero"/>
        <c:crossBetween val="midCat"/>
        <c:majorUnit val="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0039414014487"/>
          <c:y val="0.93368700265252003"/>
          <c:w val="0.78303728681340001"/>
          <c:h val="5.83554376657825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A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393D7-E2BB-044E-B21E-6BAA1474D654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FE9668-6667-F14D-ABEE-22FD29EB9636}">
      <dgm:prSet phldrT="[Text]"/>
      <dgm:spPr/>
      <dgm:t>
        <a:bodyPr/>
        <a:lstStyle/>
        <a:p>
          <a:r>
            <a:rPr lang="el-GR" dirty="0"/>
            <a:t>Μεταφορικό Σύστημα</a:t>
          </a:r>
          <a:endParaRPr lang="en-US" dirty="0"/>
        </a:p>
      </dgm:t>
    </dgm:pt>
    <dgm:pt modelId="{2C579F88-4366-5C4F-88AD-ABEA10C37252}" type="parTrans" cxnId="{99C88231-C352-164A-ADA5-3F0B301F540F}">
      <dgm:prSet/>
      <dgm:spPr/>
      <dgm:t>
        <a:bodyPr/>
        <a:lstStyle/>
        <a:p>
          <a:endParaRPr lang="en-US"/>
        </a:p>
      </dgm:t>
    </dgm:pt>
    <dgm:pt modelId="{A6824D13-74D2-874E-A4A6-2831B3D75D23}" type="sibTrans" cxnId="{99C88231-C352-164A-ADA5-3F0B301F540F}">
      <dgm:prSet/>
      <dgm:spPr/>
      <dgm:t>
        <a:bodyPr/>
        <a:lstStyle/>
        <a:p>
          <a:endParaRPr lang="en-US"/>
        </a:p>
      </dgm:t>
    </dgm:pt>
    <dgm:pt modelId="{918D3C49-8C64-5342-8B3C-D7F47BF30110}">
      <dgm:prSet phldrT="[Text]"/>
      <dgm:spPr/>
      <dgm:t>
        <a:bodyPr/>
        <a:lstStyle/>
        <a:p>
          <a:r>
            <a:rPr lang="el-GR" dirty="0"/>
            <a:t>Δραστηριότητες</a:t>
          </a:r>
          <a:endParaRPr lang="en-US" dirty="0"/>
        </a:p>
      </dgm:t>
    </dgm:pt>
    <dgm:pt modelId="{91C84694-0180-644A-9B05-89B1D2165600}" type="parTrans" cxnId="{F01E6F8C-38CD-A34F-9549-BEA94CFF26D8}">
      <dgm:prSet/>
      <dgm:spPr/>
      <dgm:t>
        <a:bodyPr/>
        <a:lstStyle/>
        <a:p>
          <a:endParaRPr lang="en-US"/>
        </a:p>
      </dgm:t>
    </dgm:pt>
    <dgm:pt modelId="{EEF22110-F8D8-7840-BBF5-42C85EF9182C}" type="sibTrans" cxnId="{F01E6F8C-38CD-A34F-9549-BEA94CFF26D8}">
      <dgm:prSet/>
      <dgm:spPr/>
      <dgm:t>
        <a:bodyPr/>
        <a:lstStyle/>
        <a:p>
          <a:endParaRPr lang="en-US"/>
        </a:p>
      </dgm:t>
    </dgm:pt>
    <dgm:pt modelId="{7C99BF13-3B4F-0245-9DCF-B3B5AE5A8843}">
      <dgm:prSet phldrT="[Text]"/>
      <dgm:spPr/>
      <dgm:t>
        <a:bodyPr/>
        <a:lstStyle/>
        <a:p>
          <a:r>
            <a:rPr lang="el-GR" dirty="0"/>
            <a:t>Χρήση Γης</a:t>
          </a:r>
          <a:endParaRPr lang="en-US" dirty="0"/>
        </a:p>
      </dgm:t>
    </dgm:pt>
    <dgm:pt modelId="{B39FCADD-AB9B-AD4D-8F95-7015CA03B278}" type="parTrans" cxnId="{28D3FCBC-6902-A943-ABCD-16CE6539FAE7}">
      <dgm:prSet/>
      <dgm:spPr/>
      <dgm:t>
        <a:bodyPr/>
        <a:lstStyle/>
        <a:p>
          <a:endParaRPr lang="en-US"/>
        </a:p>
      </dgm:t>
    </dgm:pt>
    <dgm:pt modelId="{38BCC596-9AD2-1F41-A641-3BE66FEB25D2}" type="sibTrans" cxnId="{28D3FCBC-6902-A943-ABCD-16CE6539FAE7}">
      <dgm:prSet/>
      <dgm:spPr/>
      <dgm:t>
        <a:bodyPr/>
        <a:lstStyle/>
        <a:p>
          <a:endParaRPr lang="en-US"/>
        </a:p>
      </dgm:t>
    </dgm:pt>
    <dgm:pt modelId="{1868A058-9919-FC4D-B780-C272CCB5B640}">
      <dgm:prSet phldrT="[Text]"/>
      <dgm:spPr/>
      <dgm:t>
        <a:bodyPr/>
        <a:lstStyle/>
        <a:p>
          <a:r>
            <a:rPr lang="el-GR" dirty="0"/>
            <a:t>Προσβασιμότητα</a:t>
          </a:r>
          <a:endParaRPr lang="en-US" dirty="0"/>
        </a:p>
      </dgm:t>
    </dgm:pt>
    <dgm:pt modelId="{888C043B-E678-1B47-A7EA-D55F36A17139}" type="parTrans" cxnId="{A72DFDE6-9918-4949-8EB5-92DDD984F70F}">
      <dgm:prSet/>
      <dgm:spPr/>
      <dgm:t>
        <a:bodyPr/>
        <a:lstStyle/>
        <a:p>
          <a:endParaRPr lang="en-US"/>
        </a:p>
      </dgm:t>
    </dgm:pt>
    <dgm:pt modelId="{EAA281F8-7D5E-1447-9AB1-B1C81A20C5D8}" type="sibTrans" cxnId="{A72DFDE6-9918-4949-8EB5-92DDD984F70F}">
      <dgm:prSet/>
      <dgm:spPr/>
      <dgm:t>
        <a:bodyPr/>
        <a:lstStyle/>
        <a:p>
          <a:endParaRPr lang="en-US"/>
        </a:p>
      </dgm:t>
    </dgm:pt>
    <dgm:pt modelId="{428307BE-E7CC-F346-B97B-33B109AF4642}" type="pres">
      <dgm:prSet presAssocID="{FF4393D7-E2BB-044E-B21E-6BAA1474D654}" presName="cycle" presStyleCnt="0">
        <dgm:presLayoutVars>
          <dgm:dir/>
          <dgm:resizeHandles val="exact"/>
        </dgm:presLayoutVars>
      </dgm:prSet>
      <dgm:spPr/>
    </dgm:pt>
    <dgm:pt modelId="{37E6D5AB-28F7-DE45-9258-E5DDD00AB101}" type="pres">
      <dgm:prSet presAssocID="{1868A058-9919-FC4D-B780-C272CCB5B640}" presName="node" presStyleLbl="node1" presStyleIdx="0" presStyleCnt="4">
        <dgm:presLayoutVars>
          <dgm:bulletEnabled val="1"/>
        </dgm:presLayoutVars>
      </dgm:prSet>
      <dgm:spPr/>
    </dgm:pt>
    <dgm:pt modelId="{5E9560A2-E504-7E48-8CF8-73F45870C4DC}" type="pres">
      <dgm:prSet presAssocID="{1868A058-9919-FC4D-B780-C272CCB5B640}" presName="spNode" presStyleCnt="0"/>
      <dgm:spPr/>
    </dgm:pt>
    <dgm:pt modelId="{8412640C-546A-B84B-9CC4-EA9A51BC2888}" type="pres">
      <dgm:prSet presAssocID="{EAA281F8-7D5E-1447-9AB1-B1C81A20C5D8}" presName="sibTrans" presStyleLbl="sibTrans1D1" presStyleIdx="0" presStyleCnt="4"/>
      <dgm:spPr/>
    </dgm:pt>
    <dgm:pt modelId="{07A6B3B4-5F38-AC4F-BB69-0C27B692C86E}" type="pres">
      <dgm:prSet presAssocID="{7C99BF13-3B4F-0245-9DCF-B3B5AE5A8843}" presName="node" presStyleLbl="node1" presStyleIdx="1" presStyleCnt="4">
        <dgm:presLayoutVars>
          <dgm:bulletEnabled val="1"/>
        </dgm:presLayoutVars>
      </dgm:prSet>
      <dgm:spPr/>
    </dgm:pt>
    <dgm:pt modelId="{D6552663-49BE-D647-8A4D-48D10B661308}" type="pres">
      <dgm:prSet presAssocID="{7C99BF13-3B4F-0245-9DCF-B3B5AE5A8843}" presName="spNode" presStyleCnt="0"/>
      <dgm:spPr/>
    </dgm:pt>
    <dgm:pt modelId="{D67DBFD2-AD99-4F46-979F-D8DCCE3EDF67}" type="pres">
      <dgm:prSet presAssocID="{38BCC596-9AD2-1F41-A641-3BE66FEB25D2}" presName="sibTrans" presStyleLbl="sibTrans1D1" presStyleIdx="1" presStyleCnt="4"/>
      <dgm:spPr/>
    </dgm:pt>
    <dgm:pt modelId="{99CBB7D8-5B40-224A-8AA5-EC5350308A75}" type="pres">
      <dgm:prSet presAssocID="{918D3C49-8C64-5342-8B3C-D7F47BF30110}" presName="node" presStyleLbl="node1" presStyleIdx="2" presStyleCnt="4">
        <dgm:presLayoutVars>
          <dgm:bulletEnabled val="1"/>
        </dgm:presLayoutVars>
      </dgm:prSet>
      <dgm:spPr/>
    </dgm:pt>
    <dgm:pt modelId="{A2BD0154-872D-9242-9505-7475D39BB733}" type="pres">
      <dgm:prSet presAssocID="{918D3C49-8C64-5342-8B3C-D7F47BF30110}" presName="spNode" presStyleCnt="0"/>
      <dgm:spPr/>
    </dgm:pt>
    <dgm:pt modelId="{07060675-6CBD-684F-8E7A-CF3AD7DBDB79}" type="pres">
      <dgm:prSet presAssocID="{EEF22110-F8D8-7840-BBF5-42C85EF9182C}" presName="sibTrans" presStyleLbl="sibTrans1D1" presStyleIdx="2" presStyleCnt="4"/>
      <dgm:spPr/>
    </dgm:pt>
    <dgm:pt modelId="{037D8E56-712C-1645-BA19-425F4D04E066}" type="pres">
      <dgm:prSet presAssocID="{D5FE9668-6667-F14D-ABEE-22FD29EB9636}" presName="node" presStyleLbl="node1" presStyleIdx="3" presStyleCnt="4">
        <dgm:presLayoutVars>
          <dgm:bulletEnabled val="1"/>
        </dgm:presLayoutVars>
      </dgm:prSet>
      <dgm:spPr/>
    </dgm:pt>
    <dgm:pt modelId="{56AB524E-792C-B346-B8B7-B5848AC36FB8}" type="pres">
      <dgm:prSet presAssocID="{D5FE9668-6667-F14D-ABEE-22FD29EB9636}" presName="spNode" presStyleCnt="0"/>
      <dgm:spPr/>
    </dgm:pt>
    <dgm:pt modelId="{6B43411F-6D68-EE49-9050-EB52B42D520A}" type="pres">
      <dgm:prSet presAssocID="{A6824D13-74D2-874E-A4A6-2831B3D75D23}" presName="sibTrans" presStyleLbl="sibTrans1D1" presStyleIdx="3" presStyleCnt="4"/>
      <dgm:spPr/>
    </dgm:pt>
  </dgm:ptLst>
  <dgm:cxnLst>
    <dgm:cxn modelId="{21B5250C-93EA-8D4B-80E1-872A1EC63A3F}" type="presOf" srcId="{D5FE9668-6667-F14D-ABEE-22FD29EB9636}" destId="{037D8E56-712C-1645-BA19-425F4D04E066}" srcOrd="0" destOrd="0" presId="urn:microsoft.com/office/officeart/2005/8/layout/cycle5"/>
    <dgm:cxn modelId="{99C88231-C352-164A-ADA5-3F0B301F540F}" srcId="{FF4393D7-E2BB-044E-B21E-6BAA1474D654}" destId="{D5FE9668-6667-F14D-ABEE-22FD29EB9636}" srcOrd="3" destOrd="0" parTransId="{2C579F88-4366-5C4F-88AD-ABEA10C37252}" sibTransId="{A6824D13-74D2-874E-A4A6-2831B3D75D23}"/>
    <dgm:cxn modelId="{F087CF38-C885-D841-9331-247585720184}" type="presOf" srcId="{1868A058-9919-FC4D-B780-C272CCB5B640}" destId="{37E6D5AB-28F7-DE45-9258-E5DDD00AB101}" srcOrd="0" destOrd="0" presId="urn:microsoft.com/office/officeart/2005/8/layout/cycle5"/>
    <dgm:cxn modelId="{00DC4F40-058F-9340-9A21-E88D8E1E7C68}" type="presOf" srcId="{A6824D13-74D2-874E-A4A6-2831B3D75D23}" destId="{6B43411F-6D68-EE49-9050-EB52B42D520A}" srcOrd="0" destOrd="0" presId="urn:microsoft.com/office/officeart/2005/8/layout/cycle5"/>
    <dgm:cxn modelId="{C6C6CF60-C3AB-D044-B4B1-B3F0DD7E37AA}" type="presOf" srcId="{EAA281F8-7D5E-1447-9AB1-B1C81A20C5D8}" destId="{8412640C-546A-B84B-9CC4-EA9A51BC2888}" srcOrd="0" destOrd="0" presId="urn:microsoft.com/office/officeart/2005/8/layout/cycle5"/>
    <dgm:cxn modelId="{F01E6F8C-38CD-A34F-9549-BEA94CFF26D8}" srcId="{FF4393D7-E2BB-044E-B21E-6BAA1474D654}" destId="{918D3C49-8C64-5342-8B3C-D7F47BF30110}" srcOrd="2" destOrd="0" parTransId="{91C84694-0180-644A-9B05-89B1D2165600}" sibTransId="{EEF22110-F8D8-7840-BBF5-42C85EF9182C}"/>
    <dgm:cxn modelId="{D62982AA-A263-F840-9B2A-6549EA9D1129}" type="presOf" srcId="{EEF22110-F8D8-7840-BBF5-42C85EF9182C}" destId="{07060675-6CBD-684F-8E7A-CF3AD7DBDB79}" srcOrd="0" destOrd="0" presId="urn:microsoft.com/office/officeart/2005/8/layout/cycle5"/>
    <dgm:cxn modelId="{9CA6DCAB-0B3C-3F41-8DA4-157186C82CCC}" type="presOf" srcId="{38BCC596-9AD2-1F41-A641-3BE66FEB25D2}" destId="{D67DBFD2-AD99-4F46-979F-D8DCCE3EDF67}" srcOrd="0" destOrd="0" presId="urn:microsoft.com/office/officeart/2005/8/layout/cycle5"/>
    <dgm:cxn modelId="{1C3BA6B1-289C-224A-8634-C038D91E8250}" type="presOf" srcId="{FF4393D7-E2BB-044E-B21E-6BAA1474D654}" destId="{428307BE-E7CC-F346-B97B-33B109AF4642}" srcOrd="0" destOrd="0" presId="urn:microsoft.com/office/officeart/2005/8/layout/cycle5"/>
    <dgm:cxn modelId="{38C965BA-9680-C54F-A1FB-12EF890078E4}" type="presOf" srcId="{7C99BF13-3B4F-0245-9DCF-B3B5AE5A8843}" destId="{07A6B3B4-5F38-AC4F-BB69-0C27B692C86E}" srcOrd="0" destOrd="0" presId="urn:microsoft.com/office/officeart/2005/8/layout/cycle5"/>
    <dgm:cxn modelId="{28D3FCBC-6902-A943-ABCD-16CE6539FAE7}" srcId="{FF4393D7-E2BB-044E-B21E-6BAA1474D654}" destId="{7C99BF13-3B4F-0245-9DCF-B3B5AE5A8843}" srcOrd="1" destOrd="0" parTransId="{B39FCADD-AB9B-AD4D-8F95-7015CA03B278}" sibTransId="{38BCC596-9AD2-1F41-A641-3BE66FEB25D2}"/>
    <dgm:cxn modelId="{A72DFDE6-9918-4949-8EB5-92DDD984F70F}" srcId="{FF4393D7-E2BB-044E-B21E-6BAA1474D654}" destId="{1868A058-9919-FC4D-B780-C272CCB5B640}" srcOrd="0" destOrd="0" parTransId="{888C043B-E678-1B47-A7EA-D55F36A17139}" sibTransId="{EAA281F8-7D5E-1447-9AB1-B1C81A20C5D8}"/>
    <dgm:cxn modelId="{908B4EFA-FAE6-D944-9C31-93BFAC05442E}" type="presOf" srcId="{918D3C49-8C64-5342-8B3C-D7F47BF30110}" destId="{99CBB7D8-5B40-224A-8AA5-EC5350308A75}" srcOrd="0" destOrd="0" presId="urn:microsoft.com/office/officeart/2005/8/layout/cycle5"/>
    <dgm:cxn modelId="{485BC020-0D8E-D249-9936-697D7F89F580}" type="presParOf" srcId="{428307BE-E7CC-F346-B97B-33B109AF4642}" destId="{37E6D5AB-28F7-DE45-9258-E5DDD00AB101}" srcOrd="0" destOrd="0" presId="urn:microsoft.com/office/officeart/2005/8/layout/cycle5"/>
    <dgm:cxn modelId="{32AFBD49-FBF5-3C4D-A804-8EE9D904ED67}" type="presParOf" srcId="{428307BE-E7CC-F346-B97B-33B109AF4642}" destId="{5E9560A2-E504-7E48-8CF8-73F45870C4DC}" srcOrd="1" destOrd="0" presId="urn:microsoft.com/office/officeart/2005/8/layout/cycle5"/>
    <dgm:cxn modelId="{DA44D62B-BB0C-6B49-9299-881ED541DBB1}" type="presParOf" srcId="{428307BE-E7CC-F346-B97B-33B109AF4642}" destId="{8412640C-546A-B84B-9CC4-EA9A51BC2888}" srcOrd="2" destOrd="0" presId="urn:microsoft.com/office/officeart/2005/8/layout/cycle5"/>
    <dgm:cxn modelId="{3A430D98-08D1-1641-B970-F7B3761EA198}" type="presParOf" srcId="{428307BE-E7CC-F346-B97B-33B109AF4642}" destId="{07A6B3B4-5F38-AC4F-BB69-0C27B692C86E}" srcOrd="3" destOrd="0" presId="urn:microsoft.com/office/officeart/2005/8/layout/cycle5"/>
    <dgm:cxn modelId="{4383366F-97D8-2D4B-921B-C3D1A05AB2D0}" type="presParOf" srcId="{428307BE-E7CC-F346-B97B-33B109AF4642}" destId="{D6552663-49BE-D647-8A4D-48D10B661308}" srcOrd="4" destOrd="0" presId="urn:microsoft.com/office/officeart/2005/8/layout/cycle5"/>
    <dgm:cxn modelId="{0E3B35D1-46A7-2E48-A09F-D9A3A887A1FD}" type="presParOf" srcId="{428307BE-E7CC-F346-B97B-33B109AF4642}" destId="{D67DBFD2-AD99-4F46-979F-D8DCCE3EDF67}" srcOrd="5" destOrd="0" presId="urn:microsoft.com/office/officeart/2005/8/layout/cycle5"/>
    <dgm:cxn modelId="{E96A668C-6677-D742-AE34-9544B2F00A2B}" type="presParOf" srcId="{428307BE-E7CC-F346-B97B-33B109AF4642}" destId="{99CBB7D8-5B40-224A-8AA5-EC5350308A75}" srcOrd="6" destOrd="0" presId="urn:microsoft.com/office/officeart/2005/8/layout/cycle5"/>
    <dgm:cxn modelId="{85ED43AD-9507-5A43-9E28-539C12F8EECD}" type="presParOf" srcId="{428307BE-E7CC-F346-B97B-33B109AF4642}" destId="{A2BD0154-872D-9242-9505-7475D39BB733}" srcOrd="7" destOrd="0" presId="urn:microsoft.com/office/officeart/2005/8/layout/cycle5"/>
    <dgm:cxn modelId="{40FD3286-24A3-C843-A993-FEF1A5A3A554}" type="presParOf" srcId="{428307BE-E7CC-F346-B97B-33B109AF4642}" destId="{07060675-6CBD-684F-8E7A-CF3AD7DBDB79}" srcOrd="8" destOrd="0" presId="urn:microsoft.com/office/officeart/2005/8/layout/cycle5"/>
    <dgm:cxn modelId="{F4A7C314-1665-F64D-8101-D0C187B2E1AD}" type="presParOf" srcId="{428307BE-E7CC-F346-B97B-33B109AF4642}" destId="{037D8E56-712C-1645-BA19-425F4D04E066}" srcOrd="9" destOrd="0" presId="urn:microsoft.com/office/officeart/2005/8/layout/cycle5"/>
    <dgm:cxn modelId="{424CEE29-FB4A-9C43-AC35-A8F4F79A8541}" type="presParOf" srcId="{428307BE-E7CC-F346-B97B-33B109AF4642}" destId="{56AB524E-792C-B346-B8B7-B5848AC36FB8}" srcOrd="10" destOrd="0" presId="urn:microsoft.com/office/officeart/2005/8/layout/cycle5"/>
    <dgm:cxn modelId="{5D9B250B-5B7F-9243-BAD9-6BC85B414471}" type="presParOf" srcId="{428307BE-E7CC-F346-B97B-33B109AF4642}" destId="{6B43411F-6D68-EE49-9050-EB52B42D520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6D5AB-28F7-DE45-9258-E5DDD00AB101}">
      <dsp:nvSpPr>
        <dsp:cNvPr id="0" name=""/>
        <dsp:cNvSpPr/>
      </dsp:nvSpPr>
      <dsp:spPr>
        <a:xfrm>
          <a:off x="2930023" y="2962"/>
          <a:ext cx="1815921" cy="11803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Προσβασιμότητα</a:t>
          </a:r>
          <a:endParaRPr lang="en-US" sz="1700" kern="1200" dirty="0"/>
        </a:p>
      </dsp:txBody>
      <dsp:txXfrm>
        <a:off x="2987643" y="60582"/>
        <a:ext cx="1700681" cy="1065108"/>
      </dsp:txXfrm>
    </dsp:sp>
    <dsp:sp modelId="{8412640C-546A-B84B-9CC4-EA9A51BC2888}">
      <dsp:nvSpPr>
        <dsp:cNvPr id="0" name=""/>
        <dsp:cNvSpPr/>
      </dsp:nvSpPr>
      <dsp:spPr>
        <a:xfrm>
          <a:off x="1888740" y="593137"/>
          <a:ext cx="3898487" cy="3898487"/>
        </a:xfrm>
        <a:custGeom>
          <a:avLst/>
          <a:gdLst/>
          <a:ahLst/>
          <a:cxnLst/>
          <a:rect l="0" t="0" r="0" b="0"/>
          <a:pathLst>
            <a:path>
              <a:moveTo>
                <a:pt x="3107635" y="381544"/>
              </a:moveTo>
              <a:arcTo wR="1949243" hR="1949243" stAng="18387669" swAng="1632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6B3B4-5F38-AC4F-BB69-0C27B692C86E}">
      <dsp:nvSpPr>
        <dsp:cNvPr id="0" name=""/>
        <dsp:cNvSpPr/>
      </dsp:nvSpPr>
      <dsp:spPr>
        <a:xfrm>
          <a:off x="4879267" y="1952206"/>
          <a:ext cx="1815921" cy="11803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Χρήση Γης</a:t>
          </a:r>
          <a:endParaRPr lang="en-US" sz="1700" kern="1200" dirty="0"/>
        </a:p>
      </dsp:txBody>
      <dsp:txXfrm>
        <a:off x="4936887" y="2009826"/>
        <a:ext cx="1700681" cy="1065108"/>
      </dsp:txXfrm>
    </dsp:sp>
    <dsp:sp modelId="{D67DBFD2-AD99-4F46-979F-D8DCCE3EDF67}">
      <dsp:nvSpPr>
        <dsp:cNvPr id="0" name=""/>
        <dsp:cNvSpPr/>
      </dsp:nvSpPr>
      <dsp:spPr>
        <a:xfrm>
          <a:off x="1888740" y="593137"/>
          <a:ext cx="3898487" cy="3898487"/>
        </a:xfrm>
        <a:custGeom>
          <a:avLst/>
          <a:gdLst/>
          <a:ahLst/>
          <a:cxnLst/>
          <a:rect l="0" t="0" r="0" b="0"/>
          <a:pathLst>
            <a:path>
              <a:moveTo>
                <a:pt x="3696365" y="2813603"/>
              </a:moveTo>
              <a:arcTo wR="1949243" hR="1949243" stAng="1579389" swAng="1632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B7D8-5B40-224A-8AA5-EC5350308A75}">
      <dsp:nvSpPr>
        <dsp:cNvPr id="0" name=""/>
        <dsp:cNvSpPr/>
      </dsp:nvSpPr>
      <dsp:spPr>
        <a:xfrm>
          <a:off x="2930023" y="3901450"/>
          <a:ext cx="1815921" cy="11803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Δραστηριότητες</a:t>
          </a:r>
          <a:endParaRPr lang="en-US" sz="1700" kern="1200" dirty="0"/>
        </a:p>
      </dsp:txBody>
      <dsp:txXfrm>
        <a:off x="2987643" y="3959070"/>
        <a:ext cx="1700681" cy="1065108"/>
      </dsp:txXfrm>
    </dsp:sp>
    <dsp:sp modelId="{07060675-6CBD-684F-8E7A-CF3AD7DBDB79}">
      <dsp:nvSpPr>
        <dsp:cNvPr id="0" name=""/>
        <dsp:cNvSpPr/>
      </dsp:nvSpPr>
      <dsp:spPr>
        <a:xfrm>
          <a:off x="1888740" y="593137"/>
          <a:ext cx="3898487" cy="3898487"/>
        </a:xfrm>
        <a:custGeom>
          <a:avLst/>
          <a:gdLst/>
          <a:ahLst/>
          <a:cxnLst/>
          <a:rect l="0" t="0" r="0" b="0"/>
          <a:pathLst>
            <a:path>
              <a:moveTo>
                <a:pt x="790851" y="3516942"/>
              </a:moveTo>
              <a:arcTo wR="1949243" hR="1949243" stAng="7587669" swAng="1632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D8E56-712C-1645-BA19-425F4D04E066}">
      <dsp:nvSpPr>
        <dsp:cNvPr id="0" name=""/>
        <dsp:cNvSpPr/>
      </dsp:nvSpPr>
      <dsp:spPr>
        <a:xfrm>
          <a:off x="980779" y="1952206"/>
          <a:ext cx="1815921" cy="11803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Μεταφορικό Σύστημα</a:t>
          </a:r>
          <a:endParaRPr lang="en-US" sz="1700" kern="1200" dirty="0"/>
        </a:p>
      </dsp:txBody>
      <dsp:txXfrm>
        <a:off x="1038399" y="2009826"/>
        <a:ext cx="1700681" cy="1065108"/>
      </dsp:txXfrm>
    </dsp:sp>
    <dsp:sp modelId="{6B43411F-6D68-EE49-9050-EB52B42D520A}">
      <dsp:nvSpPr>
        <dsp:cNvPr id="0" name=""/>
        <dsp:cNvSpPr/>
      </dsp:nvSpPr>
      <dsp:spPr>
        <a:xfrm>
          <a:off x="1888740" y="593137"/>
          <a:ext cx="3898487" cy="3898487"/>
        </a:xfrm>
        <a:custGeom>
          <a:avLst/>
          <a:gdLst/>
          <a:ahLst/>
          <a:cxnLst/>
          <a:rect l="0" t="0" r="0" b="0"/>
          <a:pathLst>
            <a:path>
              <a:moveTo>
                <a:pt x="202122" y="1084883"/>
              </a:moveTo>
              <a:arcTo wR="1949243" hR="1949243" stAng="12379389" swAng="1632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3A32A-0C0E-A343-8C1F-67675834DBCD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18AAE-8C72-FD47-815E-FB1E95519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5"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007189" indent="-34585239" defTabSz="914225"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2195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439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6585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687800" eaLnBrk="0" fontAlgn="base" hangingPunct="0">
              <a:spcBef>
                <a:spcPct val="0"/>
              </a:spcBef>
              <a:spcAft>
                <a:spcPct val="0"/>
              </a:spcAft>
              <a:defRPr sz="26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A91BD0E-B55C-FC40-81A2-265683189793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 eaLnBrk="1" hangingPunct="1"/>
            <a:endParaRPr lang="el-GR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0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3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5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7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l-GR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No 2</a:t>
            </a: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7E58A405-35CD-6543-94E1-58CB8527E43F}"/>
              </a:ext>
            </a:extLst>
          </p:cNvPr>
          <p:cNvSpPr txBox="1">
            <a:spLocks/>
          </p:cNvSpPr>
          <p:nvPr/>
        </p:nvSpPr>
        <p:spPr>
          <a:xfrm>
            <a:off x="1371600" y="391293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16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Μεταφορές και Χρήση γης</a:t>
            </a:r>
            <a:endParaRPr lang="en-US" sz="3600" b="1" dirty="0"/>
          </a:p>
        </p:txBody>
      </p:sp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2682619677"/>
              </p:ext>
            </p:extLst>
          </p:nvPr>
        </p:nvGraphicFramePr>
        <p:xfrm>
          <a:off x="909230" y="1443038"/>
          <a:ext cx="7675969" cy="5084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7030064" y="4634230"/>
            <a:ext cx="1498600" cy="1882142"/>
            <a:chOff x="833120" y="1899920"/>
            <a:chExt cx="3522980" cy="1508869"/>
          </a:xfrm>
        </p:grpSpPr>
        <p:sp>
          <p:nvSpPr>
            <p:cNvPr id="43" name="Rectangle 42"/>
            <p:cNvSpPr/>
            <p:nvPr/>
          </p:nvSpPr>
          <p:spPr>
            <a:xfrm>
              <a:off x="833120" y="1899920"/>
              <a:ext cx="3522980" cy="970280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98770" y="2057401"/>
              <a:ext cx="3223957" cy="1351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dirty="0"/>
                <a:t>Βιομηχανική</a:t>
              </a:r>
            </a:p>
            <a:p>
              <a:pPr algn="ctr"/>
              <a:r>
                <a:rPr lang="el-GR" dirty="0"/>
                <a:t>Εμπορική</a:t>
              </a:r>
            </a:p>
            <a:p>
              <a:pPr algn="ctr"/>
              <a:r>
                <a:rPr lang="el-GR" dirty="0"/>
                <a:t>Οικιστική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40862" y="5332731"/>
            <a:ext cx="1747502" cy="1210314"/>
            <a:chOff x="247990" y="1899920"/>
            <a:chExt cx="4675369" cy="970280"/>
          </a:xfrm>
        </p:grpSpPr>
        <p:sp>
          <p:nvSpPr>
            <p:cNvPr id="50" name="Rectangle 49"/>
            <p:cNvSpPr/>
            <p:nvPr/>
          </p:nvSpPr>
          <p:spPr>
            <a:xfrm>
              <a:off x="833121" y="1899920"/>
              <a:ext cx="3522979" cy="970280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7990" y="2057401"/>
              <a:ext cx="4675369" cy="740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Δημιουργία αναγκών για μεταφορές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420063" y="2353266"/>
            <a:ext cx="1498600" cy="923329"/>
            <a:chOff x="833119" y="1518812"/>
            <a:chExt cx="3522981" cy="1351388"/>
          </a:xfrm>
        </p:grpSpPr>
        <p:sp>
          <p:nvSpPr>
            <p:cNvPr id="53" name="Rectangle 52"/>
            <p:cNvSpPr/>
            <p:nvPr/>
          </p:nvSpPr>
          <p:spPr>
            <a:xfrm>
              <a:off x="833119" y="1543498"/>
              <a:ext cx="3522981" cy="1326702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3119" y="1518812"/>
              <a:ext cx="3522981" cy="1351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Ευκαιρίες &amp; Επιλογές στο χώρο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38062" y="1412871"/>
            <a:ext cx="1996237" cy="1200329"/>
            <a:chOff x="833119" y="1518812"/>
            <a:chExt cx="3522981" cy="1756806"/>
          </a:xfrm>
        </p:grpSpPr>
        <p:sp>
          <p:nvSpPr>
            <p:cNvPr id="56" name="Rectangle 55"/>
            <p:cNvSpPr/>
            <p:nvPr/>
          </p:nvSpPr>
          <p:spPr>
            <a:xfrm>
              <a:off x="833119" y="1543498"/>
              <a:ext cx="3522981" cy="1326702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33119" y="1518812"/>
              <a:ext cx="3522981" cy="1756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Ευκαιρίες &amp; Επιλογές δραστηριοτήτων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410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48989" y="2247800"/>
            <a:ext cx="3263900" cy="2724666"/>
            <a:chOff x="4548989" y="2247800"/>
            <a:chExt cx="3263900" cy="2724666"/>
          </a:xfrm>
        </p:grpSpPr>
        <p:sp>
          <p:nvSpPr>
            <p:cNvPr id="18" name="Line 2064"/>
            <p:cNvSpPr>
              <a:spLocks noChangeShapeType="1"/>
            </p:cNvSpPr>
            <p:nvPr/>
          </p:nvSpPr>
          <p:spPr bwMode="auto">
            <a:xfrm flipV="1">
              <a:off x="4555301" y="2247800"/>
              <a:ext cx="1092199" cy="272466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" name="Line 2064"/>
            <p:cNvSpPr>
              <a:spLocks noChangeShapeType="1"/>
            </p:cNvSpPr>
            <p:nvPr/>
          </p:nvSpPr>
          <p:spPr bwMode="auto">
            <a:xfrm flipH="1">
              <a:off x="4548989" y="4324766"/>
              <a:ext cx="3186410" cy="64770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" name="Line 2064"/>
            <p:cNvSpPr>
              <a:spLocks noChangeShapeType="1"/>
            </p:cNvSpPr>
            <p:nvPr/>
          </p:nvSpPr>
          <p:spPr bwMode="auto">
            <a:xfrm flipH="1" flipV="1">
              <a:off x="5641189" y="2247800"/>
              <a:ext cx="2171700" cy="207696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926743" y="3862248"/>
            <a:ext cx="42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r>
              <a:rPr lang="el-GR" b="1" dirty="0"/>
              <a:t>1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113766" y="1659314"/>
            <a:ext cx="4268945" cy="3823048"/>
            <a:chOff x="4113766" y="1659314"/>
            <a:chExt cx="4268945" cy="3823048"/>
          </a:xfrm>
        </p:grpSpPr>
        <p:sp>
          <p:nvSpPr>
            <p:cNvPr id="21" name="TextBox 20"/>
            <p:cNvSpPr txBox="1"/>
            <p:nvPr/>
          </p:nvSpPr>
          <p:spPr>
            <a:xfrm>
              <a:off x="4113766" y="5020697"/>
              <a:ext cx="52715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Α2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55553" y="4335929"/>
              <a:ext cx="52715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Α3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82189" y="1659314"/>
              <a:ext cx="527158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Α1</a:t>
              </a:r>
              <a:endParaRPr lang="en-US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40946" y="465136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93346" y="349291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d2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Επιλογή τοποθεσίας παραγωγής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6278" y="1946633"/>
            <a:ext cx="18204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Α1</a:t>
            </a:r>
            <a:r>
              <a:rPr lang="en-US" dirty="0"/>
              <a:t>=K</a:t>
            </a:r>
            <a:r>
              <a:rPr lang="el-GR" dirty="0" err="1"/>
              <a:t>ατανάλωση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1419" y="2535635"/>
            <a:ext cx="19795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Α3, Α2=πρώτη ύλη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589" y="3662193"/>
            <a:ext cx="250050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Z</a:t>
            </a:r>
            <a:r>
              <a:rPr lang="el-GR" sz="2000" b="1" dirty="0"/>
              <a:t>=σημείο παραγωγής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96278" y="5512831"/>
            <a:ext cx="71191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Υποθέσεις εργασίας: </a:t>
            </a:r>
          </a:p>
          <a:p>
            <a:pPr marL="742950" lvl="1" indent="-285750">
              <a:buFont typeface="Arial"/>
              <a:buChar char="•"/>
            </a:pPr>
            <a:r>
              <a:rPr lang="el-GR" b="1" dirty="0"/>
              <a:t>αναλογικό κόστος μεταφοράς (ανά απόσταση / ανά μεταφορά)</a:t>
            </a:r>
          </a:p>
          <a:p>
            <a:pPr marL="742950" lvl="1" indent="-285750">
              <a:buFont typeface="Arial"/>
              <a:buChar char="•"/>
            </a:pPr>
            <a:r>
              <a:rPr lang="el-GR" dirty="0"/>
              <a:t>Διαθέσιμοι παραγωγικοί συντελεστές </a:t>
            </a:r>
          </a:p>
          <a:p>
            <a:pPr marL="742950" lvl="1" indent="-285750">
              <a:buFont typeface="Arial"/>
              <a:buChar char="•"/>
            </a:pPr>
            <a:r>
              <a:rPr lang="el-GR" dirty="0"/>
              <a:t>ομοιόμορφη κατανομή εδάφους</a:t>
            </a:r>
          </a:p>
        </p:txBody>
      </p:sp>
    </p:spTree>
    <p:extLst>
      <p:ext uri="{BB962C8B-B14F-4D97-AF65-F5344CB8AC3E}">
        <p14:creationId xmlns:p14="http://schemas.microsoft.com/office/powerpoint/2010/main" val="240068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5368278" y="1378466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2859889" y="1843980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4447389" y="2942709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grpSp>
        <p:nvGrpSpPr>
          <p:cNvPr id="4" name="Group 3"/>
          <p:cNvGrpSpPr/>
          <p:nvPr/>
        </p:nvGrpSpPr>
        <p:grpSpPr>
          <a:xfrm>
            <a:off x="4548989" y="2247800"/>
            <a:ext cx="3263900" cy="2724666"/>
            <a:chOff x="4548989" y="2247800"/>
            <a:chExt cx="3263900" cy="2724666"/>
          </a:xfrm>
        </p:grpSpPr>
        <p:sp>
          <p:nvSpPr>
            <p:cNvPr id="18" name="Line 2064"/>
            <p:cNvSpPr>
              <a:spLocks noChangeShapeType="1"/>
            </p:cNvSpPr>
            <p:nvPr/>
          </p:nvSpPr>
          <p:spPr bwMode="auto">
            <a:xfrm flipV="1">
              <a:off x="4555301" y="2247800"/>
              <a:ext cx="1092199" cy="272466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" name="Line 2064"/>
            <p:cNvSpPr>
              <a:spLocks noChangeShapeType="1"/>
            </p:cNvSpPr>
            <p:nvPr/>
          </p:nvSpPr>
          <p:spPr bwMode="auto">
            <a:xfrm flipH="1">
              <a:off x="4548989" y="4324766"/>
              <a:ext cx="3186410" cy="64770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" name="Line 2064"/>
            <p:cNvSpPr>
              <a:spLocks noChangeShapeType="1"/>
            </p:cNvSpPr>
            <p:nvPr/>
          </p:nvSpPr>
          <p:spPr bwMode="auto">
            <a:xfrm flipH="1" flipV="1">
              <a:off x="5641189" y="2247800"/>
              <a:ext cx="2171700" cy="207696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926743" y="3862248"/>
            <a:ext cx="42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r>
              <a:rPr lang="el-GR" b="1" dirty="0"/>
              <a:t>1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113766" y="1659314"/>
            <a:ext cx="4268945" cy="3823048"/>
            <a:chOff x="4113766" y="1659314"/>
            <a:chExt cx="4268945" cy="3823048"/>
          </a:xfrm>
        </p:grpSpPr>
        <p:sp>
          <p:nvSpPr>
            <p:cNvPr id="21" name="TextBox 20"/>
            <p:cNvSpPr txBox="1"/>
            <p:nvPr/>
          </p:nvSpPr>
          <p:spPr>
            <a:xfrm>
              <a:off x="4113766" y="5020697"/>
              <a:ext cx="52715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Α2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55553" y="4335929"/>
              <a:ext cx="52715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Α3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82189" y="1659314"/>
              <a:ext cx="527158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Α1</a:t>
              </a:r>
              <a:endParaRPr lang="en-US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40946" y="465136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93346" y="349291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15579" y="3390800"/>
            <a:ext cx="31290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Z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E</a:t>
            </a:r>
            <a:r>
              <a:rPr lang="el-GR" sz="3600" b="1" dirty="0" err="1"/>
              <a:t>πιλογή</a:t>
            </a:r>
            <a:r>
              <a:rPr lang="el-GR" sz="3600" b="1" dirty="0"/>
              <a:t> τοποθεσίας παραγωγής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6278" y="1946633"/>
            <a:ext cx="18204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Α1</a:t>
            </a:r>
            <a:r>
              <a:rPr lang="en-US" dirty="0"/>
              <a:t>=K</a:t>
            </a:r>
            <a:r>
              <a:rPr lang="el-GR" dirty="0" err="1"/>
              <a:t>ατανάλωση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6278" y="2350969"/>
            <a:ext cx="19795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Α3, Α2=πρώτη ύλη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589" y="3662193"/>
            <a:ext cx="250050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Z</a:t>
            </a:r>
            <a:r>
              <a:rPr lang="el-GR" sz="2000" b="1" dirty="0"/>
              <a:t>=σημείο παραγωγής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589" y="5439846"/>
            <a:ext cx="326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Τ= α</a:t>
            </a:r>
            <a:r>
              <a:rPr lang="el-GR" sz="2800" baseline="-25000" dirty="0"/>
              <a:t>1</a:t>
            </a:r>
            <a:r>
              <a:rPr lang="en-US" sz="2800" dirty="0"/>
              <a:t>r</a:t>
            </a:r>
            <a:r>
              <a:rPr lang="en-US" sz="2800" baseline="-25000" dirty="0"/>
              <a:t>A1</a:t>
            </a:r>
            <a:r>
              <a:rPr lang="en-US" sz="2800" dirty="0"/>
              <a:t> + </a:t>
            </a:r>
            <a:r>
              <a:rPr lang="el-GR" sz="2800" dirty="0"/>
              <a:t>α</a:t>
            </a:r>
            <a:r>
              <a:rPr lang="el-GR" sz="2800" baseline="-25000" dirty="0"/>
              <a:t>2</a:t>
            </a:r>
            <a:r>
              <a:rPr lang="en-US" sz="2800" dirty="0"/>
              <a:t>r</a:t>
            </a:r>
            <a:r>
              <a:rPr lang="en-US" sz="2800" baseline="-25000" dirty="0"/>
              <a:t>A2</a:t>
            </a:r>
            <a:r>
              <a:rPr lang="en-US" sz="2800" dirty="0"/>
              <a:t>+</a:t>
            </a:r>
            <a:r>
              <a:rPr lang="el-GR" sz="2800" dirty="0"/>
              <a:t>α</a:t>
            </a:r>
            <a:r>
              <a:rPr lang="el-GR" sz="2800" baseline="-25000" dirty="0"/>
              <a:t>3</a:t>
            </a:r>
            <a:r>
              <a:rPr lang="en-US" sz="2800" dirty="0"/>
              <a:t>r</a:t>
            </a:r>
            <a:r>
              <a:rPr lang="en-US" sz="2800" baseline="-25000" dirty="0"/>
              <a:t>A3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500" y="5005635"/>
            <a:ext cx="198951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T=</a:t>
            </a:r>
            <a:r>
              <a:rPr lang="el-GR" dirty="0"/>
              <a:t>συνολικό κόστος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335" y="6224408"/>
            <a:ext cx="230465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A1</a:t>
            </a:r>
            <a:r>
              <a:rPr lang="el-GR" dirty="0"/>
              <a:t>= απόσταση </a:t>
            </a:r>
            <a:r>
              <a:rPr lang="el-GR" dirty="0" err="1"/>
              <a:t>απο</a:t>
            </a:r>
            <a:r>
              <a:rPr lang="el-GR" dirty="0"/>
              <a:t> Α1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622093" y="6224408"/>
            <a:ext cx="59271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/>
              <a:t>α1/α2= ποσότητα κατανάλωσης/ πρώτης ύλης στο σημείο Α1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5368278" y="1378466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2859889" y="1843980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4447389" y="2942709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grpSp>
        <p:nvGrpSpPr>
          <p:cNvPr id="4" name="Group 3"/>
          <p:cNvGrpSpPr/>
          <p:nvPr/>
        </p:nvGrpSpPr>
        <p:grpSpPr>
          <a:xfrm>
            <a:off x="4548989" y="2247800"/>
            <a:ext cx="3263900" cy="2724666"/>
            <a:chOff x="4548989" y="2247800"/>
            <a:chExt cx="3263900" cy="2724666"/>
          </a:xfrm>
        </p:grpSpPr>
        <p:sp>
          <p:nvSpPr>
            <p:cNvPr id="18" name="Line 2064"/>
            <p:cNvSpPr>
              <a:spLocks noChangeShapeType="1"/>
            </p:cNvSpPr>
            <p:nvPr/>
          </p:nvSpPr>
          <p:spPr bwMode="auto">
            <a:xfrm flipV="1">
              <a:off x="4555301" y="2247800"/>
              <a:ext cx="1092199" cy="272466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" name="Line 2064"/>
            <p:cNvSpPr>
              <a:spLocks noChangeShapeType="1"/>
            </p:cNvSpPr>
            <p:nvPr/>
          </p:nvSpPr>
          <p:spPr bwMode="auto">
            <a:xfrm flipH="1">
              <a:off x="4548989" y="4324766"/>
              <a:ext cx="3186410" cy="64770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" name="Line 2064"/>
            <p:cNvSpPr>
              <a:spLocks noChangeShapeType="1"/>
            </p:cNvSpPr>
            <p:nvPr/>
          </p:nvSpPr>
          <p:spPr bwMode="auto">
            <a:xfrm flipH="1" flipV="1">
              <a:off x="5641189" y="2247800"/>
              <a:ext cx="2171700" cy="207696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="" xmlns:a14="http://schemas.microsoft.com/office/drawing/2010/main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926743" y="3862248"/>
            <a:ext cx="42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r>
              <a:rPr lang="el-GR" b="1" dirty="0"/>
              <a:t>1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113766" y="1659314"/>
            <a:ext cx="4268945" cy="3823048"/>
            <a:chOff x="4113766" y="1659314"/>
            <a:chExt cx="4268945" cy="3823048"/>
          </a:xfrm>
        </p:grpSpPr>
        <p:sp>
          <p:nvSpPr>
            <p:cNvPr id="21" name="TextBox 20"/>
            <p:cNvSpPr txBox="1"/>
            <p:nvPr/>
          </p:nvSpPr>
          <p:spPr>
            <a:xfrm>
              <a:off x="4113766" y="5020697"/>
              <a:ext cx="52715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Α2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55553" y="4335929"/>
              <a:ext cx="52715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Α3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82189" y="1659314"/>
              <a:ext cx="527158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l-GR" sz="2400" b="1" dirty="0"/>
                <a:t>Α1</a:t>
              </a:r>
              <a:endParaRPr lang="en-US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40946" y="465136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93346" y="349291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d2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986889" y="1378466"/>
            <a:ext cx="4191000" cy="2483783"/>
          </a:xfrm>
          <a:prstGeom prst="line">
            <a:avLst/>
          </a:prstGeom>
          <a:ln w="38100" cmpd="sng">
            <a:solidFill>
              <a:srgbClr val="0000FF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2986889" y="3862248"/>
            <a:ext cx="2875068" cy="2208947"/>
          </a:xfrm>
          <a:prstGeom prst="line">
            <a:avLst/>
          </a:prstGeom>
          <a:ln w="38100" cmpd="sng">
            <a:solidFill>
              <a:srgbClr val="0000FF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861957" y="1378466"/>
            <a:ext cx="1315932" cy="4584600"/>
          </a:xfrm>
          <a:prstGeom prst="line">
            <a:avLst/>
          </a:prstGeom>
          <a:ln w="38100" cmpd="sng">
            <a:solidFill>
              <a:srgbClr val="0000FF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50343" y="3665398"/>
            <a:ext cx="41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46346" y="5378361"/>
            <a:ext cx="41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61462" y="1659314"/>
            <a:ext cx="41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15579" y="3390800"/>
            <a:ext cx="31290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Z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E</a:t>
            </a:r>
            <a:r>
              <a:rPr lang="el-GR" sz="3600" b="1" dirty="0" err="1"/>
              <a:t>πιλογή</a:t>
            </a:r>
            <a:r>
              <a:rPr lang="el-GR" sz="3600" b="1" dirty="0"/>
              <a:t> τοποθεσίας παραγωγής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6278" y="1946633"/>
            <a:ext cx="18204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Α1</a:t>
            </a:r>
            <a:r>
              <a:rPr lang="en-US" dirty="0"/>
              <a:t>=K</a:t>
            </a:r>
            <a:r>
              <a:rPr lang="el-GR" dirty="0" err="1"/>
              <a:t>ατανάλωση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6278" y="2350969"/>
            <a:ext cx="19795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Α3, Α2=πρώτη ύλη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589" y="3662193"/>
            <a:ext cx="250050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Z</a:t>
            </a:r>
            <a:r>
              <a:rPr lang="el-GR" sz="2000" b="1" dirty="0"/>
              <a:t>=σημείο παραγωγής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589" y="5439846"/>
            <a:ext cx="326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Τ= α</a:t>
            </a:r>
            <a:r>
              <a:rPr lang="el-GR" sz="2800" baseline="-25000" dirty="0"/>
              <a:t>1</a:t>
            </a:r>
            <a:r>
              <a:rPr lang="en-US" sz="2800" dirty="0"/>
              <a:t>r</a:t>
            </a:r>
            <a:r>
              <a:rPr lang="en-US" sz="2800" baseline="-25000" dirty="0"/>
              <a:t>A1</a:t>
            </a:r>
            <a:r>
              <a:rPr lang="en-US" sz="2800" dirty="0"/>
              <a:t> + </a:t>
            </a:r>
            <a:r>
              <a:rPr lang="el-GR" sz="2800" dirty="0"/>
              <a:t>α</a:t>
            </a:r>
            <a:r>
              <a:rPr lang="el-GR" sz="2800" baseline="-25000" dirty="0"/>
              <a:t>2</a:t>
            </a:r>
            <a:r>
              <a:rPr lang="en-US" sz="2800" dirty="0"/>
              <a:t>r</a:t>
            </a:r>
            <a:r>
              <a:rPr lang="en-US" sz="2800" baseline="-25000" dirty="0"/>
              <a:t>A2</a:t>
            </a:r>
            <a:r>
              <a:rPr lang="en-US" sz="2800" dirty="0"/>
              <a:t>+</a:t>
            </a:r>
            <a:r>
              <a:rPr lang="el-GR" sz="2800" dirty="0"/>
              <a:t>α</a:t>
            </a:r>
            <a:r>
              <a:rPr lang="el-GR" sz="2800" baseline="-25000" dirty="0"/>
              <a:t>3</a:t>
            </a:r>
            <a:r>
              <a:rPr lang="en-US" sz="2800" dirty="0"/>
              <a:t>r</a:t>
            </a:r>
            <a:r>
              <a:rPr lang="en-US" sz="2800" baseline="-25000" dirty="0"/>
              <a:t>A3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500" y="5005635"/>
            <a:ext cx="198951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T=</a:t>
            </a:r>
            <a:r>
              <a:rPr lang="el-GR" dirty="0"/>
              <a:t>συνολικό κόστος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335" y="6224408"/>
            <a:ext cx="230465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A1</a:t>
            </a:r>
            <a:r>
              <a:rPr lang="el-GR" dirty="0"/>
              <a:t>= απόσταση </a:t>
            </a:r>
            <a:r>
              <a:rPr lang="el-GR" dirty="0" err="1"/>
              <a:t>απο</a:t>
            </a:r>
            <a:r>
              <a:rPr lang="el-GR" dirty="0"/>
              <a:t> Α1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622093" y="6224408"/>
            <a:ext cx="59271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/>
              <a:t>α1/α2= ποσότητα κατανάλωσης/ πρώτης ύλης στο σημείο Α1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</a:t>
            </a:r>
            <a:r>
              <a:rPr lang="el-GR" sz="3600" dirty="0" err="1"/>
              <a:t>πιλογή</a:t>
            </a:r>
            <a:r>
              <a:rPr lang="el-GR" sz="3600" dirty="0"/>
              <a:t> τοποθεσίας παραγωγής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Z</a:t>
            </a:r>
            <a:r>
              <a:rPr lang="el-GR" b="1" dirty="0"/>
              <a:t>=σημείο παραγωγής:</a:t>
            </a:r>
          </a:p>
          <a:p>
            <a:r>
              <a:rPr lang="el-GR" b="1" dirty="0"/>
              <a:t>Ελαχιστοποίηση Τ= α</a:t>
            </a:r>
            <a:r>
              <a:rPr lang="el-GR" b="1" baseline="-25000" dirty="0"/>
              <a:t>1</a:t>
            </a:r>
            <a:r>
              <a:rPr lang="en-US" b="1" dirty="0"/>
              <a:t>r</a:t>
            </a:r>
            <a:r>
              <a:rPr lang="en-US" b="1" baseline="-25000" dirty="0"/>
              <a:t>A1</a:t>
            </a:r>
            <a:r>
              <a:rPr lang="en-US" b="1" dirty="0"/>
              <a:t> + </a:t>
            </a:r>
            <a:r>
              <a:rPr lang="el-GR" b="1" dirty="0"/>
              <a:t>α</a:t>
            </a:r>
            <a:r>
              <a:rPr lang="el-GR" b="1" baseline="-25000" dirty="0"/>
              <a:t>2</a:t>
            </a:r>
            <a:r>
              <a:rPr lang="en-US" b="1" dirty="0"/>
              <a:t>r</a:t>
            </a:r>
            <a:r>
              <a:rPr lang="en-US" b="1" baseline="-25000" dirty="0"/>
              <a:t>A2</a:t>
            </a:r>
            <a:r>
              <a:rPr lang="en-US" b="1" dirty="0"/>
              <a:t>+</a:t>
            </a:r>
            <a:r>
              <a:rPr lang="el-GR" b="1" dirty="0"/>
              <a:t>α</a:t>
            </a:r>
            <a:r>
              <a:rPr lang="el-GR" b="1" baseline="-25000" dirty="0"/>
              <a:t>3</a:t>
            </a:r>
            <a:r>
              <a:rPr lang="en-US" b="1" dirty="0"/>
              <a:t>r</a:t>
            </a:r>
            <a:r>
              <a:rPr lang="en-US" b="1" baseline="-25000" dirty="0"/>
              <a:t>A3</a:t>
            </a:r>
          </a:p>
          <a:p>
            <a:pPr lvl="1"/>
            <a:r>
              <a:rPr lang="en-US" dirty="0"/>
              <a:t>r</a:t>
            </a:r>
            <a:r>
              <a:rPr lang="en-US" baseline="-25000" dirty="0"/>
              <a:t>A1</a:t>
            </a:r>
            <a:r>
              <a:rPr lang="el-GR" dirty="0"/>
              <a:t>= απόσταση από Α1</a:t>
            </a:r>
          </a:p>
          <a:p>
            <a:pPr lvl="1"/>
            <a:r>
              <a:rPr lang="el-GR" dirty="0"/>
              <a:t>α</a:t>
            </a:r>
            <a:r>
              <a:rPr lang="el-GR" baseline="-25000" dirty="0"/>
              <a:t>2</a:t>
            </a:r>
            <a:r>
              <a:rPr lang="el-GR" dirty="0"/>
              <a:t>, α</a:t>
            </a:r>
            <a:r>
              <a:rPr lang="el-GR" baseline="-25000" dirty="0"/>
              <a:t>3</a:t>
            </a:r>
            <a:r>
              <a:rPr lang="el-GR" dirty="0"/>
              <a:t>= ποσότητα πρώτης ύλης στο σημείο Α</a:t>
            </a:r>
            <a:r>
              <a:rPr lang="el-GR" baseline="-25000" dirty="0"/>
              <a:t>2</a:t>
            </a:r>
            <a:r>
              <a:rPr lang="el-GR" dirty="0"/>
              <a:t>, Α</a:t>
            </a:r>
            <a:r>
              <a:rPr lang="el-GR" baseline="-25000" dirty="0"/>
              <a:t>3</a:t>
            </a:r>
            <a:endParaRPr lang="en-US" dirty="0"/>
          </a:p>
          <a:p>
            <a:pPr lvl="1"/>
            <a:r>
              <a:rPr lang="el-GR" dirty="0"/>
              <a:t>α</a:t>
            </a:r>
            <a:r>
              <a:rPr lang="el-GR" baseline="-25000" dirty="0"/>
              <a:t>1</a:t>
            </a:r>
            <a:r>
              <a:rPr lang="el-GR" dirty="0"/>
              <a:t> = ποσότητα κατανάλωσης σε σημείο Α</a:t>
            </a:r>
            <a:r>
              <a:rPr lang="el-GR" baseline="-25000" dirty="0"/>
              <a:t>1</a:t>
            </a:r>
            <a:endParaRPr lang="el-GR" dirty="0"/>
          </a:p>
          <a:p>
            <a:r>
              <a:rPr lang="el-GR" dirty="0"/>
              <a:t>Εάν α</a:t>
            </a:r>
            <a:r>
              <a:rPr lang="el-GR" baseline="-25000" dirty="0"/>
              <a:t>2 &gt; </a:t>
            </a:r>
            <a:r>
              <a:rPr lang="el-GR" dirty="0"/>
              <a:t>α</a:t>
            </a:r>
            <a:r>
              <a:rPr lang="el-GR" baseline="-25000" dirty="0"/>
              <a:t>1</a:t>
            </a:r>
            <a:r>
              <a:rPr lang="el-GR" dirty="0"/>
              <a:t>+α</a:t>
            </a:r>
            <a:r>
              <a:rPr lang="el-GR" baseline="-25000" dirty="0"/>
              <a:t>3</a:t>
            </a:r>
            <a:r>
              <a:rPr lang="el-GR" dirty="0"/>
              <a:t> τότε Ζ=Α</a:t>
            </a:r>
            <a:r>
              <a:rPr lang="el-GR" baseline="-25000" dirty="0"/>
              <a:t>2</a:t>
            </a:r>
          </a:p>
          <a:p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019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85" y="-3333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E</a:t>
            </a:r>
            <a:r>
              <a:rPr lang="el-GR" sz="3600" b="1" dirty="0" err="1"/>
              <a:t>πιλογή</a:t>
            </a:r>
            <a:r>
              <a:rPr lang="el-GR" sz="3600" b="1" dirty="0"/>
              <a:t> τοποθεσίας παραγωγής</a:t>
            </a: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28785" y="3036890"/>
            <a:ext cx="3937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8285" y="4317208"/>
            <a:ext cx="8115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8285" y="3036890"/>
            <a:ext cx="4000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19185" y="4455558"/>
            <a:ext cx="99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10 </a:t>
            </a:r>
            <a:r>
              <a:rPr lang="en-US" dirty="0"/>
              <a:t>Euros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41185" y="2511426"/>
            <a:ext cx="88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Euros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76585" y="2511426"/>
            <a:ext cx="88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Euros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8285" y="3745708"/>
            <a:ext cx="8115300" cy="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2449" y="3561042"/>
            <a:ext cx="318229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69670" y="3561042"/>
            <a:ext cx="31822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7256" y="3528776"/>
            <a:ext cx="382023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0978" y="1392794"/>
            <a:ext cx="7638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  <a:r>
              <a:rPr lang="el-GR" b="1" dirty="0" err="1"/>
              <a:t>ικονομίες</a:t>
            </a:r>
            <a:r>
              <a:rPr lang="el-GR" b="1" dirty="0"/>
              <a:t> συνδέονται με μεγαλύτερες διαδρομές (πληρέστερες φορτώσεις)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6549" y="4846838"/>
            <a:ext cx="2287806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l-GR" dirty="0"/>
              <a:t>=πηγή πρώτων υλών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10804" y="4824890"/>
            <a:ext cx="2512940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l-GR" dirty="0"/>
              <a:t>=σημείο κατανάλωσης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24072" y="5194222"/>
            <a:ext cx="7725192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/>
              <a:t>Σημεία Α &amp; Μ προτιμώμενα σημεία εγκατάστασης</a:t>
            </a:r>
          </a:p>
          <a:p>
            <a:pPr algn="ctr"/>
            <a:r>
              <a:rPr lang="el-GR" b="1" dirty="0"/>
              <a:t>Επειδή: </a:t>
            </a:r>
            <a:r>
              <a:rPr lang="en-US" sz="3600" b="1" dirty="0"/>
              <a:t>C</a:t>
            </a:r>
            <a:r>
              <a:rPr lang="el-GR" b="1" dirty="0"/>
              <a:t>ΑΒ+ΒΜ&gt;</a:t>
            </a:r>
            <a:r>
              <a:rPr lang="en-US" sz="3600" b="1" dirty="0"/>
              <a:t>C</a:t>
            </a:r>
            <a:r>
              <a:rPr lang="el-GR" b="1" dirty="0"/>
              <a:t>ΑΜ</a:t>
            </a:r>
          </a:p>
          <a:p>
            <a:pPr algn="ctr">
              <a:lnSpc>
                <a:spcPct val="60000"/>
              </a:lnSpc>
            </a:pPr>
            <a:endParaRPr lang="el-GR" b="1" dirty="0"/>
          </a:p>
          <a:p>
            <a:pPr algn="ctr"/>
            <a:r>
              <a:rPr lang="el-GR" b="1" dirty="0"/>
              <a:t>* υπόθεση: δεν υπάρχουν απώλειες βάρους κατά την παραγωγική διαδικασία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8781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Θεωρίες περιφερειακής ανάπτυξης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1360488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Δημιουργία περιοχών όπου η κατανομή των οικονομικών δραστηριοτήτων στο εσωτερικό εξαρτάται από κόστη μεταφορών.</a:t>
            </a:r>
          </a:p>
          <a:p>
            <a:pPr lvl="1"/>
            <a:r>
              <a:rPr lang="el-GR" sz="2000" dirty="0"/>
              <a:t>Πόλοι ανάπτυξης (π.χ. Λιμάνια)</a:t>
            </a:r>
          </a:p>
          <a:p>
            <a:endParaRPr lang="el-GR" sz="2400" baseline="-25000" dirty="0"/>
          </a:p>
          <a:p>
            <a:endParaRPr lang="el-GR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7660" y="2756218"/>
            <a:ext cx="7775575" cy="3826509"/>
            <a:chOff x="823913" y="2465388"/>
            <a:chExt cx="7775575" cy="3826509"/>
          </a:xfrm>
        </p:grpSpPr>
        <p:sp>
          <p:nvSpPr>
            <p:cNvPr id="5" name="Rectangle 6"/>
            <p:cNvSpPr>
              <a:spLocks/>
            </p:cNvSpPr>
            <p:nvPr/>
          </p:nvSpPr>
          <p:spPr bwMode="auto">
            <a:xfrm>
              <a:off x="2262188" y="2465388"/>
              <a:ext cx="2373312" cy="286067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463800" y="4346575"/>
              <a:ext cx="477838" cy="192088"/>
            </a:xfrm>
            <a:custGeom>
              <a:avLst/>
              <a:gdLst>
                <a:gd name="T0" fmla="*/ 10570794 w 21600"/>
                <a:gd name="T1" fmla="*/ 1369436 h 21600"/>
                <a:gd name="T2" fmla="*/ 10044221 w 21600"/>
                <a:gd name="T3" fmla="*/ 395266 h 21600"/>
                <a:gd name="T4" fmla="*/ 9095779 w 21600"/>
                <a:gd name="T5" fmla="*/ 395266 h 21600"/>
                <a:gd name="T6" fmla="*/ 7304617 w 21600"/>
                <a:gd name="T7" fmla="*/ 1030552 h 21600"/>
                <a:gd name="T8" fmla="*/ 4144139 w 21600"/>
                <a:gd name="T9" fmla="*/ 988239 h 21600"/>
                <a:gd name="T10" fmla="*/ 3406631 w 21600"/>
                <a:gd name="T11" fmla="*/ 437658 h 21600"/>
                <a:gd name="T12" fmla="*/ 2879571 w 21600"/>
                <a:gd name="T13" fmla="*/ 0 h 21600"/>
                <a:gd name="T14" fmla="*/ 0 w 21600"/>
                <a:gd name="T15" fmla="*/ 28235 h 21600"/>
                <a:gd name="T16" fmla="*/ 140453 w 21600"/>
                <a:gd name="T17" fmla="*/ 522355 h 21600"/>
                <a:gd name="T18" fmla="*/ 877961 w 21600"/>
                <a:gd name="T19" fmla="*/ 1030552 h 21600"/>
                <a:gd name="T20" fmla="*/ 2774336 w 21600"/>
                <a:gd name="T21" fmla="*/ 1242347 h 21600"/>
                <a:gd name="T22" fmla="*/ 4249351 w 21600"/>
                <a:gd name="T23" fmla="*/ 1665839 h 21600"/>
                <a:gd name="T24" fmla="*/ 6567109 w 21600"/>
                <a:gd name="T25" fmla="*/ 1538829 h 21600"/>
                <a:gd name="T26" fmla="*/ 8779632 w 21600"/>
                <a:gd name="T27" fmla="*/ 1708231 h 21600"/>
                <a:gd name="T28" fmla="*/ 10570794 w 21600"/>
                <a:gd name="T29" fmla="*/ 1369436 h 21600"/>
                <a:gd name="T30" fmla="*/ 10570794 w 21600"/>
                <a:gd name="T31" fmla="*/ 1369436 h 216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600"/>
                <a:gd name="T49" fmla="*/ 0 h 21600"/>
                <a:gd name="T50" fmla="*/ 21600 w 21600"/>
                <a:gd name="T51" fmla="*/ 21600 h 2160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600" h="21600">
                  <a:moveTo>
                    <a:pt x="21600" y="17316"/>
                  </a:moveTo>
                  <a:lnTo>
                    <a:pt x="20524" y="4998"/>
                  </a:lnTo>
                  <a:lnTo>
                    <a:pt x="18586" y="4998"/>
                  </a:lnTo>
                  <a:lnTo>
                    <a:pt x="14926" y="13031"/>
                  </a:lnTo>
                  <a:lnTo>
                    <a:pt x="8468" y="12496"/>
                  </a:lnTo>
                  <a:lnTo>
                    <a:pt x="6961" y="5534"/>
                  </a:lnTo>
                  <a:lnTo>
                    <a:pt x="5884" y="0"/>
                  </a:lnTo>
                  <a:lnTo>
                    <a:pt x="0" y="357"/>
                  </a:lnTo>
                  <a:lnTo>
                    <a:pt x="287" y="6605"/>
                  </a:lnTo>
                  <a:lnTo>
                    <a:pt x="1794" y="13031"/>
                  </a:lnTo>
                  <a:lnTo>
                    <a:pt x="5669" y="15709"/>
                  </a:lnTo>
                  <a:lnTo>
                    <a:pt x="8683" y="21064"/>
                  </a:lnTo>
                  <a:lnTo>
                    <a:pt x="13419" y="19458"/>
                  </a:lnTo>
                  <a:lnTo>
                    <a:pt x="17940" y="21600"/>
                  </a:lnTo>
                  <a:lnTo>
                    <a:pt x="21600" y="17316"/>
                  </a:lnTo>
                  <a:close/>
                  <a:moveTo>
                    <a:pt x="21600" y="17316"/>
                  </a:moveTo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265363" y="3224213"/>
              <a:ext cx="1200150" cy="619125"/>
            </a:xfrm>
            <a:custGeom>
              <a:avLst/>
              <a:gdLst>
                <a:gd name="T0" fmla="*/ 265478 w 21600"/>
                <a:gd name="T1" fmla="*/ 3140082 h 21600"/>
                <a:gd name="T2" fmla="*/ 5291439 w 21600"/>
                <a:gd name="T3" fmla="*/ 1774624 h 21600"/>
                <a:gd name="T4" fmla="*/ 11907322 w 21600"/>
                <a:gd name="T5" fmla="*/ 682729 h 21600"/>
                <a:gd name="T6" fmla="*/ 19316581 w 21600"/>
                <a:gd name="T7" fmla="*/ 1091867 h 21600"/>
                <a:gd name="T8" fmla="*/ 25404509 w 21600"/>
                <a:gd name="T9" fmla="*/ 0 h 21600"/>
                <a:gd name="T10" fmla="*/ 33607145 w 21600"/>
                <a:gd name="T11" fmla="*/ 682729 h 21600"/>
                <a:gd name="T12" fmla="*/ 41278826 w 21600"/>
                <a:gd name="T13" fmla="*/ 3685600 h 21600"/>
                <a:gd name="T14" fmla="*/ 50278006 w 21600"/>
                <a:gd name="T15" fmla="*/ 4368328 h 21600"/>
                <a:gd name="T16" fmla="*/ 54510535 w 21600"/>
                <a:gd name="T17" fmla="*/ 8190307 h 21600"/>
                <a:gd name="T18" fmla="*/ 57949687 w 21600"/>
                <a:gd name="T19" fmla="*/ 9282203 h 21600"/>
                <a:gd name="T20" fmla="*/ 62450805 w 21600"/>
                <a:gd name="T21" fmla="*/ 9282203 h 21600"/>
                <a:gd name="T22" fmla="*/ 65624424 w 21600"/>
                <a:gd name="T23" fmla="*/ 10101311 h 21600"/>
                <a:gd name="T24" fmla="*/ 66683334 w 21600"/>
                <a:gd name="T25" fmla="*/ 13514152 h 21600"/>
                <a:gd name="T26" fmla="*/ 57421788 w 21600"/>
                <a:gd name="T27" fmla="*/ 15152368 h 21600"/>
                <a:gd name="T28" fmla="*/ 45779944 w 21600"/>
                <a:gd name="T29" fmla="*/ 14879609 h 21600"/>
                <a:gd name="T30" fmla="*/ 34400577 w 21600"/>
                <a:gd name="T31" fmla="*/ 8463897 h 21600"/>
                <a:gd name="T32" fmla="*/ 20640969 w 21600"/>
                <a:gd name="T33" fmla="*/ 8190307 h 21600"/>
                <a:gd name="T34" fmla="*/ 8202692 w 21600"/>
                <a:gd name="T35" fmla="*/ 13241393 h 21600"/>
                <a:gd name="T36" fmla="*/ 3263186 w 21600"/>
                <a:gd name="T37" fmla="*/ 17609721 h 21600"/>
                <a:gd name="T38" fmla="*/ 0 w 21600"/>
                <a:gd name="T39" fmla="*/ 17746100 h 21600"/>
                <a:gd name="T40" fmla="*/ 265478 w 21600"/>
                <a:gd name="T41" fmla="*/ 3140082 h 21600"/>
                <a:gd name="T42" fmla="*/ 265478 w 21600"/>
                <a:gd name="T43" fmla="*/ 3140082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600"/>
                <a:gd name="T67" fmla="*/ 0 h 21600"/>
                <a:gd name="T68" fmla="*/ 21600 w 21600"/>
                <a:gd name="T69" fmla="*/ 21600 h 21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600" h="21600">
                  <a:moveTo>
                    <a:pt x="86" y="3822"/>
                  </a:moveTo>
                  <a:lnTo>
                    <a:pt x="1714" y="2160"/>
                  </a:lnTo>
                  <a:lnTo>
                    <a:pt x="3857" y="831"/>
                  </a:lnTo>
                  <a:lnTo>
                    <a:pt x="6257" y="1329"/>
                  </a:lnTo>
                  <a:lnTo>
                    <a:pt x="8229" y="0"/>
                  </a:lnTo>
                  <a:lnTo>
                    <a:pt x="10886" y="831"/>
                  </a:lnTo>
                  <a:lnTo>
                    <a:pt x="13371" y="4486"/>
                  </a:lnTo>
                  <a:lnTo>
                    <a:pt x="16286" y="5317"/>
                  </a:lnTo>
                  <a:lnTo>
                    <a:pt x="17657" y="9969"/>
                  </a:lnTo>
                  <a:lnTo>
                    <a:pt x="18771" y="11298"/>
                  </a:lnTo>
                  <a:lnTo>
                    <a:pt x="20229" y="11298"/>
                  </a:lnTo>
                  <a:lnTo>
                    <a:pt x="21257" y="12295"/>
                  </a:lnTo>
                  <a:lnTo>
                    <a:pt x="21600" y="16449"/>
                  </a:lnTo>
                  <a:lnTo>
                    <a:pt x="18600" y="18443"/>
                  </a:lnTo>
                  <a:lnTo>
                    <a:pt x="14829" y="18111"/>
                  </a:lnTo>
                  <a:lnTo>
                    <a:pt x="11143" y="10302"/>
                  </a:lnTo>
                  <a:lnTo>
                    <a:pt x="6686" y="9969"/>
                  </a:lnTo>
                  <a:lnTo>
                    <a:pt x="2657" y="16117"/>
                  </a:lnTo>
                  <a:lnTo>
                    <a:pt x="1057" y="21434"/>
                  </a:lnTo>
                  <a:lnTo>
                    <a:pt x="0" y="21600"/>
                  </a:lnTo>
                  <a:lnTo>
                    <a:pt x="86" y="3822"/>
                  </a:lnTo>
                  <a:close/>
                  <a:moveTo>
                    <a:pt x="86" y="3822"/>
                  </a:moveTo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Oval 9"/>
            <p:cNvSpPr>
              <a:spLocks/>
            </p:cNvSpPr>
            <p:nvPr/>
          </p:nvSpPr>
          <p:spPr bwMode="auto">
            <a:xfrm>
              <a:off x="2579688" y="4148138"/>
              <a:ext cx="341312" cy="34131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Oval 10"/>
            <p:cNvSpPr>
              <a:spLocks/>
            </p:cNvSpPr>
            <p:nvPr/>
          </p:nvSpPr>
          <p:spPr bwMode="auto">
            <a:xfrm>
              <a:off x="2322513" y="3444875"/>
              <a:ext cx="822325" cy="822325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11"/>
            <p:cNvSpPr>
              <a:spLocks/>
            </p:cNvSpPr>
            <p:nvPr/>
          </p:nvSpPr>
          <p:spPr bwMode="auto">
            <a:xfrm>
              <a:off x="2271713" y="3846513"/>
              <a:ext cx="1011237" cy="4984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2"/>
            <p:cNvSpPr>
              <a:spLocks/>
            </p:cNvSpPr>
            <p:nvPr/>
          </p:nvSpPr>
          <p:spPr bwMode="auto">
            <a:xfrm>
              <a:off x="823913" y="2466975"/>
              <a:ext cx="1339850" cy="286067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Oval 13"/>
            <p:cNvSpPr>
              <a:spLocks/>
            </p:cNvSpPr>
            <p:nvPr/>
          </p:nvSpPr>
          <p:spPr bwMode="auto">
            <a:xfrm>
              <a:off x="1265238" y="4381500"/>
              <a:ext cx="431800" cy="431800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Oval 14"/>
            <p:cNvSpPr>
              <a:spLocks/>
            </p:cNvSpPr>
            <p:nvPr/>
          </p:nvSpPr>
          <p:spPr bwMode="auto">
            <a:xfrm>
              <a:off x="896938" y="3346450"/>
              <a:ext cx="1168400" cy="1168400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5"/>
            <p:cNvSpPr>
              <a:spLocks/>
            </p:cNvSpPr>
            <p:nvPr/>
          </p:nvSpPr>
          <p:spPr bwMode="auto">
            <a:xfrm>
              <a:off x="835025" y="3933825"/>
              <a:ext cx="1316038" cy="685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535363" y="3554413"/>
              <a:ext cx="304800" cy="234950"/>
            </a:xfrm>
            <a:custGeom>
              <a:avLst/>
              <a:gdLst>
                <a:gd name="T0" fmla="*/ 448028 w 21600"/>
                <a:gd name="T1" fmla="*/ 2555625 h 21600"/>
                <a:gd name="T2" fmla="*/ 0 w 21600"/>
                <a:gd name="T3" fmla="*/ 552535 h 21600"/>
                <a:gd name="T4" fmla="*/ 3494617 w 21600"/>
                <a:gd name="T5" fmla="*/ 0 h 21600"/>
                <a:gd name="T6" fmla="*/ 4301067 w 21600"/>
                <a:gd name="T7" fmla="*/ 2003090 h 21600"/>
                <a:gd name="T8" fmla="*/ 448028 w 21600"/>
                <a:gd name="T9" fmla="*/ 2555625 h 21600"/>
                <a:gd name="T10" fmla="*/ 448028 w 21600"/>
                <a:gd name="T11" fmla="*/ 255562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250" y="21600"/>
                  </a:moveTo>
                  <a:lnTo>
                    <a:pt x="0" y="4670"/>
                  </a:lnTo>
                  <a:lnTo>
                    <a:pt x="17550" y="0"/>
                  </a:lnTo>
                  <a:lnTo>
                    <a:pt x="21600" y="16930"/>
                  </a:lnTo>
                  <a:lnTo>
                    <a:pt x="2250" y="21600"/>
                  </a:lnTo>
                  <a:close/>
                  <a:moveTo>
                    <a:pt x="2250" y="2160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7"/>
            <p:cNvSpPr>
              <a:spLocks/>
            </p:cNvSpPr>
            <p:nvPr/>
          </p:nvSpPr>
          <p:spPr bwMode="auto">
            <a:xfrm>
              <a:off x="1284288" y="3795713"/>
              <a:ext cx="450850" cy="1333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8"/>
            <p:cNvSpPr>
              <a:spLocks/>
            </p:cNvSpPr>
            <p:nvPr/>
          </p:nvSpPr>
          <p:spPr bwMode="auto">
            <a:xfrm>
              <a:off x="1347788" y="3832225"/>
              <a:ext cx="276225" cy="9683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9"/>
            <p:cNvSpPr>
              <a:spLocks/>
            </p:cNvSpPr>
            <p:nvPr/>
          </p:nvSpPr>
          <p:spPr bwMode="auto">
            <a:xfrm>
              <a:off x="2593975" y="3746500"/>
              <a:ext cx="317500" cy="936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267075" y="3587750"/>
              <a:ext cx="1357313" cy="933450"/>
            </a:xfrm>
            <a:custGeom>
              <a:avLst/>
              <a:gdLst>
                <a:gd name="T0" fmla="*/ 501452 w 21600"/>
                <a:gd name="T1" fmla="*/ 11250190 h 21600"/>
                <a:gd name="T2" fmla="*/ 85291601 w 21600"/>
                <a:gd name="T3" fmla="*/ 0 h 21600"/>
                <a:gd name="T4" fmla="*/ 85291601 w 21600"/>
                <a:gd name="T5" fmla="*/ 40339301 h 21600"/>
                <a:gd name="T6" fmla="*/ 0 w 21600"/>
                <a:gd name="T7" fmla="*/ 32656143 h 21600"/>
                <a:gd name="T8" fmla="*/ 501452 w 21600"/>
                <a:gd name="T9" fmla="*/ 11250190 h 21600"/>
                <a:gd name="T10" fmla="*/ 501452 w 21600"/>
                <a:gd name="T11" fmla="*/ 1125019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7" y="6024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7486"/>
                  </a:lnTo>
                  <a:lnTo>
                    <a:pt x="127" y="6024"/>
                  </a:lnTo>
                  <a:close/>
                  <a:moveTo>
                    <a:pt x="127" y="6024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584575" y="3657600"/>
              <a:ext cx="101600" cy="139700"/>
            </a:xfrm>
            <a:custGeom>
              <a:avLst/>
              <a:gdLst>
                <a:gd name="T0" fmla="*/ 149343 w 21600"/>
                <a:gd name="T1" fmla="*/ 903523 h 21600"/>
                <a:gd name="T2" fmla="*/ 0 w 21600"/>
                <a:gd name="T3" fmla="*/ 41076 h 21600"/>
                <a:gd name="T4" fmla="*/ 298685 w 21600"/>
                <a:gd name="T5" fmla="*/ 0 h 21600"/>
                <a:gd name="T6" fmla="*/ 477896 w 21600"/>
                <a:gd name="T7" fmla="*/ 862447 h 21600"/>
                <a:gd name="T8" fmla="*/ 149343 w 21600"/>
                <a:gd name="T9" fmla="*/ 903523 h 21600"/>
                <a:gd name="T10" fmla="*/ 149343 w 21600"/>
                <a:gd name="T11" fmla="*/ 90352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750" y="21600"/>
                  </a:moveTo>
                  <a:lnTo>
                    <a:pt x="0" y="982"/>
                  </a:lnTo>
                  <a:lnTo>
                    <a:pt x="13500" y="0"/>
                  </a:lnTo>
                  <a:lnTo>
                    <a:pt x="21600" y="20618"/>
                  </a:lnTo>
                  <a:lnTo>
                    <a:pt x="6750" y="21600"/>
                  </a:lnTo>
                  <a:close/>
                  <a:moveTo>
                    <a:pt x="6750" y="21600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692525" y="3632200"/>
              <a:ext cx="101600" cy="139700"/>
            </a:xfrm>
            <a:custGeom>
              <a:avLst/>
              <a:gdLst>
                <a:gd name="T0" fmla="*/ 149343 w 21600"/>
                <a:gd name="T1" fmla="*/ 903523 h 21600"/>
                <a:gd name="T2" fmla="*/ 0 w 21600"/>
                <a:gd name="T3" fmla="*/ 41076 h 21600"/>
                <a:gd name="T4" fmla="*/ 298685 w 21600"/>
                <a:gd name="T5" fmla="*/ 0 h 21600"/>
                <a:gd name="T6" fmla="*/ 477896 w 21600"/>
                <a:gd name="T7" fmla="*/ 862447 h 21600"/>
                <a:gd name="T8" fmla="*/ 149343 w 21600"/>
                <a:gd name="T9" fmla="*/ 903523 h 21600"/>
                <a:gd name="T10" fmla="*/ 149343 w 21600"/>
                <a:gd name="T11" fmla="*/ 90352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750" y="21600"/>
                  </a:moveTo>
                  <a:lnTo>
                    <a:pt x="0" y="982"/>
                  </a:lnTo>
                  <a:lnTo>
                    <a:pt x="13500" y="0"/>
                  </a:lnTo>
                  <a:lnTo>
                    <a:pt x="21600" y="20618"/>
                  </a:lnTo>
                  <a:lnTo>
                    <a:pt x="6750" y="21600"/>
                  </a:lnTo>
                  <a:close/>
                  <a:moveTo>
                    <a:pt x="6750" y="21600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Rectangle 23"/>
            <p:cNvSpPr>
              <a:spLocks/>
            </p:cNvSpPr>
            <p:nvPr/>
          </p:nvSpPr>
          <p:spPr bwMode="auto">
            <a:xfrm>
              <a:off x="2640013" y="3768725"/>
              <a:ext cx="193675" cy="6826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209675" y="4057650"/>
              <a:ext cx="939800" cy="438150"/>
            </a:xfrm>
            <a:custGeom>
              <a:avLst/>
              <a:gdLst>
                <a:gd name="T0" fmla="*/ 40890002 w 21600"/>
                <a:gd name="T1" fmla="*/ 0 h 21600"/>
                <a:gd name="T2" fmla="*/ 6631377 w 21600"/>
                <a:gd name="T3" fmla="*/ 0 h 21600"/>
                <a:gd name="T4" fmla="*/ 3038339 w 21600"/>
                <a:gd name="T5" fmla="*/ 643959 h 21600"/>
                <a:gd name="T6" fmla="*/ 552785 w 21600"/>
                <a:gd name="T7" fmla="*/ 1674686 h 21600"/>
                <a:gd name="T8" fmla="*/ 0 w 21600"/>
                <a:gd name="T9" fmla="*/ 3348947 h 21600"/>
                <a:gd name="T10" fmla="*/ 0 w 21600"/>
                <a:gd name="T11" fmla="*/ 4894845 h 21600"/>
                <a:gd name="T12" fmla="*/ 552785 w 21600"/>
                <a:gd name="T13" fmla="*/ 6697914 h 21600"/>
                <a:gd name="T14" fmla="*/ 3591124 w 21600"/>
                <a:gd name="T15" fmla="*/ 8372600 h 21600"/>
                <a:gd name="T16" fmla="*/ 6355006 w 21600"/>
                <a:gd name="T17" fmla="*/ 8887751 h 21600"/>
                <a:gd name="T18" fmla="*/ 40890002 w 21600"/>
                <a:gd name="T19" fmla="*/ 8887751 h 21600"/>
                <a:gd name="T20" fmla="*/ 40890002 w 21600"/>
                <a:gd name="T21" fmla="*/ 0 h 21600"/>
                <a:gd name="T22" fmla="*/ 40890002 w 21600"/>
                <a:gd name="T23" fmla="*/ 0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600"/>
                <a:gd name="T37" fmla="*/ 0 h 21600"/>
                <a:gd name="T38" fmla="*/ 21600 w 21600"/>
                <a:gd name="T39" fmla="*/ 21600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21600" y="0"/>
                  </a:moveTo>
                  <a:lnTo>
                    <a:pt x="3503" y="0"/>
                  </a:lnTo>
                  <a:lnTo>
                    <a:pt x="1605" y="1565"/>
                  </a:lnTo>
                  <a:lnTo>
                    <a:pt x="292" y="4070"/>
                  </a:lnTo>
                  <a:lnTo>
                    <a:pt x="0" y="8139"/>
                  </a:lnTo>
                  <a:lnTo>
                    <a:pt x="0" y="11896"/>
                  </a:lnTo>
                  <a:lnTo>
                    <a:pt x="292" y="16278"/>
                  </a:lnTo>
                  <a:lnTo>
                    <a:pt x="1897" y="20348"/>
                  </a:lnTo>
                  <a:lnTo>
                    <a:pt x="3357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6699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5"/>
            <p:cNvSpPr>
              <a:spLocks/>
            </p:cNvSpPr>
            <p:nvPr/>
          </p:nvSpPr>
          <p:spPr bwMode="auto">
            <a:xfrm>
              <a:off x="2911475" y="3746500"/>
              <a:ext cx="400050" cy="936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Rectangle 26"/>
            <p:cNvSpPr>
              <a:spLocks/>
            </p:cNvSpPr>
            <p:nvPr/>
          </p:nvSpPr>
          <p:spPr bwMode="auto">
            <a:xfrm>
              <a:off x="2919413" y="3781425"/>
              <a:ext cx="390525" cy="5556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298825" y="3486150"/>
              <a:ext cx="676275" cy="357188"/>
            </a:xfrm>
            <a:custGeom>
              <a:avLst/>
              <a:gdLst>
                <a:gd name="T0" fmla="*/ 446999 w 21600"/>
                <a:gd name="T1" fmla="*/ 4095260 h 21600"/>
                <a:gd name="T2" fmla="*/ 5367870 w 21600"/>
                <a:gd name="T3" fmla="*/ 3386473 h 21600"/>
                <a:gd name="T4" fmla="*/ 4771872 w 21600"/>
                <a:gd name="T5" fmla="*/ 1417590 h 21600"/>
                <a:gd name="T6" fmla="*/ 6858837 w 21600"/>
                <a:gd name="T7" fmla="*/ 1181333 h 21600"/>
                <a:gd name="T8" fmla="*/ 17594609 w 21600"/>
                <a:gd name="T9" fmla="*/ 0 h 21600"/>
                <a:gd name="T10" fmla="*/ 18787577 w 21600"/>
                <a:gd name="T11" fmla="*/ 2992690 h 21600"/>
                <a:gd name="T12" fmla="*/ 20726514 w 21600"/>
                <a:gd name="T13" fmla="*/ 2756433 h 21600"/>
                <a:gd name="T14" fmla="*/ 21173513 w 21600"/>
                <a:gd name="T15" fmla="*/ 3701493 h 21600"/>
                <a:gd name="T16" fmla="*/ 16700611 w 21600"/>
                <a:gd name="T17" fmla="*/ 4252770 h 21600"/>
                <a:gd name="T18" fmla="*/ 15208673 w 21600"/>
                <a:gd name="T19" fmla="*/ 1102570 h 21600"/>
                <a:gd name="T20" fmla="*/ 7306807 w 21600"/>
                <a:gd name="T21" fmla="*/ 1968883 h 21600"/>
                <a:gd name="T22" fmla="*/ 8498804 w 21600"/>
                <a:gd name="T23" fmla="*/ 4961573 h 21600"/>
                <a:gd name="T24" fmla="*/ 0 w 21600"/>
                <a:gd name="T25" fmla="*/ 5906633 h 21600"/>
                <a:gd name="T26" fmla="*/ 446999 w 21600"/>
                <a:gd name="T27" fmla="*/ 4095260 h 21600"/>
                <a:gd name="T28" fmla="*/ 446999 w 21600"/>
                <a:gd name="T29" fmla="*/ 409526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600"/>
                <a:gd name="T46" fmla="*/ 0 h 21600"/>
                <a:gd name="T47" fmla="*/ 21600 w 21600"/>
                <a:gd name="T48" fmla="*/ 21600 h 216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600" h="21600">
                  <a:moveTo>
                    <a:pt x="456" y="14976"/>
                  </a:moveTo>
                  <a:lnTo>
                    <a:pt x="5476" y="12384"/>
                  </a:lnTo>
                  <a:lnTo>
                    <a:pt x="4868" y="5184"/>
                  </a:lnTo>
                  <a:lnTo>
                    <a:pt x="6997" y="4320"/>
                  </a:lnTo>
                  <a:lnTo>
                    <a:pt x="17949" y="0"/>
                  </a:lnTo>
                  <a:lnTo>
                    <a:pt x="19166" y="10944"/>
                  </a:lnTo>
                  <a:lnTo>
                    <a:pt x="21144" y="10080"/>
                  </a:lnTo>
                  <a:lnTo>
                    <a:pt x="21600" y="13536"/>
                  </a:lnTo>
                  <a:lnTo>
                    <a:pt x="17037" y="15552"/>
                  </a:lnTo>
                  <a:lnTo>
                    <a:pt x="15515" y="4032"/>
                  </a:lnTo>
                  <a:lnTo>
                    <a:pt x="7454" y="7200"/>
                  </a:lnTo>
                  <a:lnTo>
                    <a:pt x="8670" y="18144"/>
                  </a:lnTo>
                  <a:lnTo>
                    <a:pt x="0" y="21600"/>
                  </a:lnTo>
                  <a:lnTo>
                    <a:pt x="456" y="14976"/>
                  </a:lnTo>
                  <a:close/>
                  <a:moveTo>
                    <a:pt x="456" y="14976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Rectangle 28"/>
            <p:cNvSpPr>
              <a:spLocks/>
            </p:cNvSpPr>
            <p:nvPr/>
          </p:nvSpPr>
          <p:spPr bwMode="auto">
            <a:xfrm>
              <a:off x="2632075" y="4346575"/>
              <a:ext cx="358775" cy="682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Rectangle 29"/>
            <p:cNvSpPr>
              <a:spLocks/>
            </p:cNvSpPr>
            <p:nvPr/>
          </p:nvSpPr>
          <p:spPr bwMode="auto">
            <a:xfrm>
              <a:off x="2684463" y="4346575"/>
              <a:ext cx="136525" cy="5873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74888" y="3086100"/>
              <a:ext cx="1552575" cy="623888"/>
            </a:xfrm>
            <a:custGeom>
              <a:avLst/>
              <a:gdLst>
                <a:gd name="T0" fmla="*/ 111596719 w 21600"/>
                <a:gd name="T1" fmla="*/ 18204772 h 21381"/>
                <a:gd name="T2" fmla="*/ 107830359 w 21600"/>
                <a:gd name="T3" fmla="*/ 12784466 h 21381"/>
                <a:gd name="T4" fmla="*/ 100297567 w 21600"/>
                <a:gd name="T5" fmla="*/ 7920147 h 21381"/>
                <a:gd name="T6" fmla="*/ 82498876 w 21600"/>
                <a:gd name="T7" fmla="*/ 5558238 h 21381"/>
                <a:gd name="T8" fmla="*/ 15747567 w 21600"/>
                <a:gd name="T9" fmla="*/ 693919 h 21381"/>
                <a:gd name="T10" fmla="*/ 0 w 21600"/>
                <a:gd name="T11" fmla="*/ 137932 h 21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81"/>
                <a:gd name="T20" fmla="*/ 21600 w 21600"/>
                <a:gd name="T21" fmla="*/ 21381 h 21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81">
                  <a:moveTo>
                    <a:pt x="21600" y="21381"/>
                  </a:moveTo>
                  <a:cubicBezTo>
                    <a:pt x="21401" y="19205"/>
                    <a:pt x="21225" y="17028"/>
                    <a:pt x="20871" y="15015"/>
                  </a:cubicBezTo>
                  <a:cubicBezTo>
                    <a:pt x="20518" y="13002"/>
                    <a:pt x="20231" y="10717"/>
                    <a:pt x="19413" y="9302"/>
                  </a:cubicBezTo>
                  <a:cubicBezTo>
                    <a:pt x="18596" y="7888"/>
                    <a:pt x="18685" y="7942"/>
                    <a:pt x="15968" y="6528"/>
                  </a:cubicBezTo>
                  <a:cubicBezTo>
                    <a:pt x="13252" y="5113"/>
                    <a:pt x="5698" y="1849"/>
                    <a:pt x="3048" y="815"/>
                  </a:cubicBezTo>
                  <a:cubicBezTo>
                    <a:pt x="398" y="-219"/>
                    <a:pt x="199" y="-56"/>
                    <a:pt x="0" y="16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538413" y="3916363"/>
              <a:ext cx="720725" cy="334962"/>
            </a:xfrm>
            <a:custGeom>
              <a:avLst/>
              <a:gdLst>
                <a:gd name="T0" fmla="*/ 24048358 w 21600"/>
                <a:gd name="T1" fmla="*/ 0 h 21600"/>
                <a:gd name="T2" fmla="*/ 3900057 w 21600"/>
                <a:gd name="T3" fmla="*/ 0 h 21600"/>
                <a:gd name="T4" fmla="*/ 1786931 w 21600"/>
                <a:gd name="T5" fmla="*/ 376352 h 21600"/>
                <a:gd name="T6" fmla="*/ 325094 w 21600"/>
                <a:gd name="T7" fmla="*/ 978771 h 21600"/>
                <a:gd name="T8" fmla="*/ 0 w 21600"/>
                <a:gd name="T9" fmla="*/ 1957295 h 21600"/>
                <a:gd name="T10" fmla="*/ 0 w 21600"/>
                <a:gd name="T11" fmla="*/ 2860777 h 21600"/>
                <a:gd name="T12" fmla="*/ 325094 w 21600"/>
                <a:gd name="T13" fmla="*/ 3914574 h 21600"/>
                <a:gd name="T14" fmla="*/ 2112025 w 21600"/>
                <a:gd name="T15" fmla="*/ 4893345 h 21600"/>
                <a:gd name="T16" fmla="*/ 3737526 w 21600"/>
                <a:gd name="T17" fmla="*/ 5194423 h 21600"/>
                <a:gd name="T18" fmla="*/ 24048358 w 21600"/>
                <a:gd name="T19" fmla="*/ 5194423 h 21600"/>
                <a:gd name="T20" fmla="*/ 24048358 w 21600"/>
                <a:gd name="T21" fmla="*/ 0 h 21600"/>
                <a:gd name="T22" fmla="*/ 24048358 w 21600"/>
                <a:gd name="T23" fmla="*/ 0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600"/>
                <a:gd name="T37" fmla="*/ 0 h 21600"/>
                <a:gd name="T38" fmla="*/ 21600 w 21600"/>
                <a:gd name="T39" fmla="*/ 21600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21600" y="0"/>
                  </a:moveTo>
                  <a:lnTo>
                    <a:pt x="3503" y="0"/>
                  </a:lnTo>
                  <a:lnTo>
                    <a:pt x="1605" y="1565"/>
                  </a:lnTo>
                  <a:lnTo>
                    <a:pt x="292" y="4070"/>
                  </a:lnTo>
                  <a:lnTo>
                    <a:pt x="0" y="8139"/>
                  </a:lnTo>
                  <a:lnTo>
                    <a:pt x="0" y="11896"/>
                  </a:lnTo>
                  <a:lnTo>
                    <a:pt x="292" y="16278"/>
                  </a:lnTo>
                  <a:lnTo>
                    <a:pt x="1897" y="20348"/>
                  </a:lnTo>
                  <a:lnTo>
                    <a:pt x="3357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6699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241675" y="3713163"/>
              <a:ext cx="1381125" cy="685800"/>
            </a:xfrm>
            <a:custGeom>
              <a:avLst/>
              <a:gdLst>
                <a:gd name="T0" fmla="*/ 88310475 w 21600"/>
                <a:gd name="T1" fmla="*/ 0 h 21600"/>
                <a:gd name="T2" fmla="*/ 0 w 21600"/>
                <a:gd name="T3" fmla="*/ 6501987 h 21600"/>
                <a:gd name="T4" fmla="*/ 0 w 21600"/>
                <a:gd name="T5" fmla="*/ 16935450 h 21600"/>
                <a:gd name="T6" fmla="*/ 88007907 w 21600"/>
                <a:gd name="T7" fmla="*/ 21774150 h 21600"/>
                <a:gd name="T8" fmla="*/ 88310475 w 21600"/>
                <a:gd name="T9" fmla="*/ 0 h 21600"/>
                <a:gd name="T10" fmla="*/ 88310475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1600" y="0"/>
                  </a:moveTo>
                  <a:lnTo>
                    <a:pt x="0" y="6450"/>
                  </a:lnTo>
                  <a:lnTo>
                    <a:pt x="0" y="16800"/>
                  </a:lnTo>
                  <a:lnTo>
                    <a:pt x="21526" y="21600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6699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4089400" y="3776663"/>
              <a:ext cx="533400" cy="242887"/>
            </a:xfrm>
            <a:custGeom>
              <a:avLst/>
              <a:gdLst>
                <a:gd name="T0" fmla="*/ 13172017 w 21600"/>
                <a:gd name="T1" fmla="*/ 0 h 21600"/>
                <a:gd name="T2" fmla="*/ 2352047 w 21600"/>
                <a:gd name="T3" fmla="*/ 696209 h 21600"/>
                <a:gd name="T4" fmla="*/ 705545 w 21600"/>
                <a:gd name="T5" fmla="*/ 964014 h 21600"/>
                <a:gd name="T6" fmla="*/ 0 w 21600"/>
                <a:gd name="T7" fmla="*/ 1927904 h 21600"/>
                <a:gd name="T8" fmla="*/ 470158 w 21600"/>
                <a:gd name="T9" fmla="*/ 2409911 h 21600"/>
                <a:gd name="T10" fmla="*/ 2234353 w 21600"/>
                <a:gd name="T11" fmla="*/ 2731208 h 21600"/>
                <a:gd name="T12" fmla="*/ 13172017 w 21600"/>
                <a:gd name="T13" fmla="*/ 1927904 h 21600"/>
                <a:gd name="T14" fmla="*/ 13172017 w 21600"/>
                <a:gd name="T15" fmla="*/ 0 h 21600"/>
                <a:gd name="T16" fmla="*/ 13172017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00"/>
                <a:gd name="T28" fmla="*/ 0 h 21600"/>
                <a:gd name="T29" fmla="*/ 21600 w 21600"/>
                <a:gd name="T30" fmla="*/ 21600 h 2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00" h="21600">
                  <a:moveTo>
                    <a:pt x="21600" y="0"/>
                  </a:moveTo>
                  <a:lnTo>
                    <a:pt x="3857" y="5506"/>
                  </a:lnTo>
                  <a:lnTo>
                    <a:pt x="1157" y="7624"/>
                  </a:lnTo>
                  <a:lnTo>
                    <a:pt x="0" y="15247"/>
                  </a:lnTo>
                  <a:lnTo>
                    <a:pt x="771" y="19059"/>
                  </a:lnTo>
                  <a:lnTo>
                    <a:pt x="3664" y="21600"/>
                  </a:lnTo>
                  <a:lnTo>
                    <a:pt x="21600" y="15247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2930525" y="4348163"/>
              <a:ext cx="387350" cy="204787"/>
            </a:xfrm>
            <a:custGeom>
              <a:avLst/>
              <a:gdLst>
                <a:gd name="T0" fmla="*/ 0 w 21600"/>
                <a:gd name="T1" fmla="*/ 617073 h 21600"/>
                <a:gd name="T2" fmla="*/ 227676 w 21600"/>
                <a:gd name="T3" fmla="*/ 1941561 h 21600"/>
                <a:gd name="T4" fmla="*/ 6946297 w 21600"/>
                <a:gd name="T5" fmla="*/ 1821116 h 21600"/>
                <a:gd name="T6" fmla="*/ 6718622 w 21600"/>
                <a:gd name="T7" fmla="*/ 15008 h 21600"/>
                <a:gd name="T8" fmla="*/ 5579866 w 21600"/>
                <a:gd name="T9" fmla="*/ 0 h 21600"/>
                <a:gd name="T10" fmla="*/ 5352191 w 21600"/>
                <a:gd name="T11" fmla="*/ 1399719 h 21600"/>
                <a:gd name="T12" fmla="*/ 1224277 w 21600"/>
                <a:gd name="T13" fmla="*/ 1444848 h 21600"/>
                <a:gd name="T14" fmla="*/ 1195656 w 21600"/>
                <a:gd name="T15" fmla="*/ 586961 h 21600"/>
                <a:gd name="T16" fmla="*/ 0 w 21600"/>
                <a:gd name="T17" fmla="*/ 617073 h 21600"/>
                <a:gd name="T18" fmla="*/ 0 w 21600"/>
                <a:gd name="T19" fmla="*/ 61707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6865"/>
                  </a:moveTo>
                  <a:lnTo>
                    <a:pt x="708" y="21600"/>
                  </a:lnTo>
                  <a:lnTo>
                    <a:pt x="21600" y="20260"/>
                  </a:lnTo>
                  <a:lnTo>
                    <a:pt x="20892" y="167"/>
                  </a:lnTo>
                  <a:lnTo>
                    <a:pt x="17351" y="0"/>
                  </a:lnTo>
                  <a:lnTo>
                    <a:pt x="16643" y="15572"/>
                  </a:lnTo>
                  <a:lnTo>
                    <a:pt x="3807" y="16074"/>
                  </a:lnTo>
                  <a:lnTo>
                    <a:pt x="3718" y="6530"/>
                  </a:lnTo>
                  <a:lnTo>
                    <a:pt x="0" y="6865"/>
                  </a:lnTo>
                  <a:close/>
                  <a:moveTo>
                    <a:pt x="0" y="6865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2990850" y="4349750"/>
              <a:ext cx="257175" cy="171450"/>
            </a:xfrm>
            <a:custGeom>
              <a:avLst/>
              <a:gdLst>
                <a:gd name="T0" fmla="*/ 0 w 21600"/>
                <a:gd name="T1" fmla="*/ 0 h 21600"/>
                <a:gd name="T2" fmla="*/ 56698 w 21600"/>
                <a:gd name="T3" fmla="*/ 1360884 h 21600"/>
                <a:gd name="T4" fmla="*/ 3061990 w 21600"/>
                <a:gd name="T5" fmla="*/ 1247481 h 21600"/>
                <a:gd name="T6" fmla="*/ 306199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400" y="21600"/>
                  </a:lnTo>
                  <a:lnTo>
                    <a:pt x="21600" y="198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032125" y="4333875"/>
              <a:ext cx="176213" cy="138113"/>
            </a:xfrm>
            <a:custGeom>
              <a:avLst/>
              <a:gdLst>
                <a:gd name="T0" fmla="*/ 582808 w 21600"/>
                <a:gd name="T1" fmla="*/ 0 h 21600"/>
                <a:gd name="T2" fmla="*/ 582808 w 21600"/>
                <a:gd name="T3" fmla="*/ 548142 h 21600"/>
                <a:gd name="T4" fmla="*/ 0 w 21600"/>
                <a:gd name="T5" fmla="*/ 548142 h 21600"/>
                <a:gd name="T6" fmla="*/ 0 w 21600"/>
                <a:gd name="T7" fmla="*/ 883111 h 21600"/>
                <a:gd name="T8" fmla="*/ 1437547 w 21600"/>
                <a:gd name="T9" fmla="*/ 883111 h 21600"/>
                <a:gd name="T10" fmla="*/ 1437547 w 21600"/>
                <a:gd name="T11" fmla="*/ 487226 h 21600"/>
                <a:gd name="T12" fmla="*/ 1010141 w 21600"/>
                <a:gd name="T13" fmla="*/ 487226 h 21600"/>
                <a:gd name="T14" fmla="*/ 1010141 w 21600"/>
                <a:gd name="T15" fmla="*/ 30462 h 21600"/>
                <a:gd name="T16" fmla="*/ 582808 w 21600"/>
                <a:gd name="T17" fmla="*/ 0 h 21600"/>
                <a:gd name="T18" fmla="*/ 582808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8757" y="0"/>
                  </a:moveTo>
                  <a:lnTo>
                    <a:pt x="8757" y="13407"/>
                  </a:lnTo>
                  <a:lnTo>
                    <a:pt x="0" y="1340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917"/>
                  </a:lnTo>
                  <a:lnTo>
                    <a:pt x="15178" y="11917"/>
                  </a:lnTo>
                  <a:lnTo>
                    <a:pt x="15178" y="745"/>
                  </a:lnTo>
                  <a:lnTo>
                    <a:pt x="8757" y="0"/>
                  </a:lnTo>
                  <a:close/>
                  <a:moveTo>
                    <a:pt x="8757" y="0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2989263" y="3836988"/>
              <a:ext cx="58737" cy="80962"/>
            </a:xfrm>
            <a:custGeom>
              <a:avLst/>
              <a:gdLst>
                <a:gd name="T0" fmla="*/ 0 w 21600"/>
                <a:gd name="T1" fmla="*/ 0 h 21600"/>
                <a:gd name="T2" fmla="*/ 155406 w 21600"/>
                <a:gd name="T3" fmla="*/ 0 h 21600"/>
                <a:gd name="T4" fmla="*/ 159724 w 21600"/>
                <a:gd name="T5" fmla="*/ 303465 h 21600"/>
                <a:gd name="T6" fmla="*/ 0 w 21600"/>
                <a:gd name="T7" fmla="*/ 303465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2101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2919413" y="4265613"/>
              <a:ext cx="58737" cy="80962"/>
            </a:xfrm>
            <a:custGeom>
              <a:avLst/>
              <a:gdLst>
                <a:gd name="T0" fmla="*/ 0 w 21600"/>
                <a:gd name="T1" fmla="*/ 0 h 21600"/>
                <a:gd name="T2" fmla="*/ 155406 w 21600"/>
                <a:gd name="T3" fmla="*/ 0 h 21600"/>
                <a:gd name="T4" fmla="*/ 159724 w 21600"/>
                <a:gd name="T5" fmla="*/ 303465 h 21600"/>
                <a:gd name="T6" fmla="*/ 0 w 21600"/>
                <a:gd name="T7" fmla="*/ 303465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2101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265488" y="3243263"/>
              <a:ext cx="271462" cy="519112"/>
            </a:xfrm>
            <a:custGeom>
              <a:avLst/>
              <a:gdLst>
                <a:gd name="T0" fmla="*/ 3411649 w 21600"/>
                <a:gd name="T1" fmla="*/ 12475799 h 21600"/>
                <a:gd name="T2" fmla="*/ 2753328 w 21600"/>
                <a:gd name="T3" fmla="*/ 6753094 h 21600"/>
                <a:gd name="T4" fmla="*/ 1795533 w 21600"/>
                <a:gd name="T5" fmla="*/ 2174599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21600"/>
                  </a:moveTo>
                  <a:cubicBezTo>
                    <a:pt x="20337" y="18099"/>
                    <a:pt x="19074" y="14664"/>
                    <a:pt x="17432" y="11692"/>
                  </a:cubicBezTo>
                  <a:cubicBezTo>
                    <a:pt x="15789" y="8719"/>
                    <a:pt x="14274" y="5747"/>
                    <a:pt x="11368" y="3765"/>
                  </a:cubicBezTo>
                  <a:cubicBezTo>
                    <a:pt x="8463" y="1783"/>
                    <a:pt x="4168" y="859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40"/>
            <p:cNvSpPr>
              <a:spLocks/>
            </p:cNvSpPr>
            <p:nvPr/>
          </p:nvSpPr>
          <p:spPr bwMode="auto">
            <a:xfrm>
              <a:off x="4729163" y="2468563"/>
              <a:ext cx="3575050" cy="286067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786313" y="4348163"/>
              <a:ext cx="1189037" cy="354012"/>
            </a:xfrm>
            <a:custGeom>
              <a:avLst/>
              <a:gdLst>
                <a:gd name="T0" fmla="*/ 34605821 w 21600"/>
                <a:gd name="T1" fmla="*/ 3278168 h 21600"/>
                <a:gd name="T2" fmla="*/ 32945243 w 21600"/>
                <a:gd name="T3" fmla="*/ 754537 h 21600"/>
                <a:gd name="T4" fmla="*/ 30584674 w 21600"/>
                <a:gd name="T5" fmla="*/ 754537 h 21600"/>
                <a:gd name="T6" fmla="*/ 26130134 w 21600"/>
                <a:gd name="T7" fmla="*/ 1925432 h 21600"/>
                <a:gd name="T8" fmla="*/ 18263498 w 21600"/>
                <a:gd name="T9" fmla="*/ 1847254 h 21600"/>
                <a:gd name="T10" fmla="*/ 16430179 w 21600"/>
                <a:gd name="T11" fmla="*/ 832699 h 21600"/>
                <a:gd name="T12" fmla="*/ 15118110 w 21600"/>
                <a:gd name="T13" fmla="*/ 26059 h 21600"/>
                <a:gd name="T14" fmla="*/ 0 w 21600"/>
                <a:gd name="T15" fmla="*/ 0 h 21600"/>
                <a:gd name="T16" fmla="*/ 3409068 w 21600"/>
                <a:gd name="T17" fmla="*/ 1483015 h 21600"/>
                <a:gd name="T18" fmla="*/ 5506012 w 21600"/>
                <a:gd name="T19" fmla="*/ 3044208 h 21600"/>
                <a:gd name="T20" fmla="*/ 8127233 w 21600"/>
                <a:gd name="T21" fmla="*/ 4449046 h 21600"/>
                <a:gd name="T22" fmla="*/ 19139257 w 21600"/>
                <a:gd name="T23" fmla="*/ 5802060 h 21600"/>
                <a:gd name="T24" fmla="*/ 25693768 w 21600"/>
                <a:gd name="T25" fmla="*/ 4683284 h 21600"/>
                <a:gd name="T26" fmla="*/ 31721030 w 21600"/>
                <a:gd name="T27" fmla="*/ 5151481 h 21600"/>
                <a:gd name="T28" fmla="*/ 40636110 w 21600"/>
                <a:gd name="T29" fmla="*/ 4995421 h 21600"/>
                <a:gd name="T30" fmla="*/ 49548163 w 21600"/>
                <a:gd name="T31" fmla="*/ 4995421 h 21600"/>
                <a:gd name="T32" fmla="*/ 57151174 w 21600"/>
                <a:gd name="T33" fmla="*/ 5229642 h 21600"/>
                <a:gd name="T34" fmla="*/ 63881398 w 21600"/>
                <a:gd name="T35" fmla="*/ 3928747 h 21600"/>
                <a:gd name="T36" fmla="*/ 65454120 w 21600"/>
                <a:gd name="T37" fmla="*/ 2523892 h 21600"/>
                <a:gd name="T38" fmla="*/ 55490540 w 21600"/>
                <a:gd name="T39" fmla="*/ 1691194 h 21600"/>
                <a:gd name="T40" fmla="*/ 55490540 w 21600"/>
                <a:gd name="T41" fmla="*/ 2939971 h 21600"/>
                <a:gd name="T42" fmla="*/ 34605821 w 21600"/>
                <a:gd name="T43" fmla="*/ 3278168 h 21600"/>
                <a:gd name="T44" fmla="*/ 34605821 w 21600"/>
                <a:gd name="T45" fmla="*/ 3278168 h 216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600"/>
                <a:gd name="T70" fmla="*/ 0 h 21600"/>
                <a:gd name="T71" fmla="*/ 21600 w 21600"/>
                <a:gd name="T72" fmla="*/ 21600 h 216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600" h="21600">
                  <a:moveTo>
                    <a:pt x="11420" y="12204"/>
                  </a:moveTo>
                  <a:lnTo>
                    <a:pt x="10872" y="2809"/>
                  </a:lnTo>
                  <a:lnTo>
                    <a:pt x="10093" y="2809"/>
                  </a:lnTo>
                  <a:lnTo>
                    <a:pt x="8623" y="7168"/>
                  </a:lnTo>
                  <a:lnTo>
                    <a:pt x="6027" y="6877"/>
                  </a:lnTo>
                  <a:lnTo>
                    <a:pt x="5422" y="3100"/>
                  </a:lnTo>
                  <a:lnTo>
                    <a:pt x="4989" y="97"/>
                  </a:lnTo>
                  <a:lnTo>
                    <a:pt x="0" y="0"/>
                  </a:lnTo>
                  <a:lnTo>
                    <a:pt x="1125" y="5521"/>
                  </a:lnTo>
                  <a:lnTo>
                    <a:pt x="1817" y="11333"/>
                  </a:lnTo>
                  <a:lnTo>
                    <a:pt x="2682" y="16563"/>
                  </a:lnTo>
                  <a:lnTo>
                    <a:pt x="6316" y="21600"/>
                  </a:lnTo>
                  <a:lnTo>
                    <a:pt x="8479" y="17435"/>
                  </a:lnTo>
                  <a:lnTo>
                    <a:pt x="10468" y="19178"/>
                  </a:lnTo>
                  <a:lnTo>
                    <a:pt x="13410" y="18597"/>
                  </a:lnTo>
                  <a:lnTo>
                    <a:pt x="16351" y="18597"/>
                  </a:lnTo>
                  <a:lnTo>
                    <a:pt x="18860" y="19469"/>
                  </a:lnTo>
                  <a:lnTo>
                    <a:pt x="21081" y="14626"/>
                  </a:lnTo>
                  <a:lnTo>
                    <a:pt x="21600" y="9396"/>
                  </a:lnTo>
                  <a:lnTo>
                    <a:pt x="18312" y="6296"/>
                  </a:lnTo>
                  <a:lnTo>
                    <a:pt x="18312" y="10945"/>
                  </a:lnTo>
                  <a:lnTo>
                    <a:pt x="11420" y="12204"/>
                  </a:lnTo>
                  <a:close/>
                  <a:moveTo>
                    <a:pt x="11420" y="12204"/>
                  </a:moveTo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729163" y="2668588"/>
              <a:ext cx="2154237" cy="1177925"/>
            </a:xfrm>
            <a:custGeom>
              <a:avLst/>
              <a:gdLst>
                <a:gd name="T0" fmla="*/ 954846 w 21600"/>
                <a:gd name="T1" fmla="*/ 36014021 h 21600"/>
                <a:gd name="T2" fmla="*/ 0 w 21600"/>
                <a:gd name="T3" fmla="*/ 20951196 h 21600"/>
                <a:gd name="T4" fmla="*/ 14094495 w 21600"/>
                <a:gd name="T5" fmla="*/ 12725353 h 21600"/>
                <a:gd name="T6" fmla="*/ 26756621 w 21600"/>
                <a:gd name="T7" fmla="*/ 0 h 21600"/>
                <a:gd name="T8" fmla="*/ 44809925 w 21600"/>
                <a:gd name="T9" fmla="*/ 6405785 h 21600"/>
                <a:gd name="T10" fmla="*/ 62853255 w 21600"/>
                <a:gd name="T11" fmla="*/ 5799099 h 21600"/>
                <a:gd name="T12" fmla="*/ 88187581 w 21600"/>
                <a:gd name="T13" fmla="*/ 7532939 h 21600"/>
                <a:gd name="T14" fmla="*/ 110507970 w 21600"/>
                <a:gd name="T15" fmla="*/ 22075351 h 21600"/>
                <a:gd name="T16" fmla="*/ 127457128 w 21600"/>
                <a:gd name="T17" fmla="*/ 26143664 h 21600"/>
                <a:gd name="T18" fmla="*/ 151040737 w 21600"/>
                <a:gd name="T19" fmla="*/ 28481136 h 21600"/>
                <a:gd name="T20" fmla="*/ 199491222 w 21600"/>
                <a:gd name="T21" fmla="*/ 32638666 h 21600"/>
                <a:gd name="T22" fmla="*/ 212630871 w 21600"/>
                <a:gd name="T23" fmla="*/ 33156135 h 21600"/>
                <a:gd name="T24" fmla="*/ 214848938 w 21600"/>
                <a:gd name="T25" fmla="*/ 35927803 h 21600"/>
                <a:gd name="T26" fmla="*/ 207886264 w 21600"/>
                <a:gd name="T27" fmla="*/ 37138176 h 21600"/>
                <a:gd name="T28" fmla="*/ 210094457 w 21600"/>
                <a:gd name="T29" fmla="*/ 43546960 h 21600"/>
                <a:gd name="T30" fmla="*/ 167671746 w 21600"/>
                <a:gd name="T31" fmla="*/ 48739428 h 21600"/>
                <a:gd name="T32" fmla="*/ 170039013 w 21600"/>
                <a:gd name="T33" fmla="*/ 53676079 h 21600"/>
                <a:gd name="T34" fmla="*/ 163394588 w 21600"/>
                <a:gd name="T35" fmla="*/ 55234430 h 21600"/>
                <a:gd name="T36" fmla="*/ 157217712 w 21600"/>
                <a:gd name="T37" fmla="*/ 46401901 h 21600"/>
                <a:gd name="T38" fmla="*/ 118107240 w 21600"/>
                <a:gd name="T39" fmla="*/ 49691039 h 21600"/>
                <a:gd name="T40" fmla="*/ 120007058 w 21600"/>
                <a:gd name="T41" fmla="*/ 56186095 h 21600"/>
                <a:gd name="T42" fmla="*/ 103386122 w 21600"/>
                <a:gd name="T43" fmla="*/ 59302743 h 21600"/>
                <a:gd name="T44" fmla="*/ 82488029 w 21600"/>
                <a:gd name="T45" fmla="*/ 58782275 h 21600"/>
                <a:gd name="T46" fmla="*/ 62067458 w 21600"/>
                <a:gd name="T47" fmla="*/ 46574391 h 21600"/>
                <a:gd name="T48" fmla="*/ 37369828 w 21600"/>
                <a:gd name="T49" fmla="*/ 46056922 h 21600"/>
                <a:gd name="T50" fmla="*/ 15039467 w 21600"/>
                <a:gd name="T51" fmla="*/ 55665627 h 21600"/>
                <a:gd name="T52" fmla="*/ 6176876 w 21600"/>
                <a:gd name="T53" fmla="*/ 63977742 h 21600"/>
                <a:gd name="T54" fmla="*/ 318249 w 21600"/>
                <a:gd name="T55" fmla="*/ 64236449 h 21600"/>
                <a:gd name="T56" fmla="*/ 954846 w 21600"/>
                <a:gd name="T57" fmla="*/ 36014021 h 21600"/>
                <a:gd name="T58" fmla="*/ 954846 w 21600"/>
                <a:gd name="T59" fmla="*/ 36014021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96" y="12110"/>
                  </a:moveTo>
                  <a:lnTo>
                    <a:pt x="0" y="7045"/>
                  </a:lnTo>
                  <a:lnTo>
                    <a:pt x="1417" y="4279"/>
                  </a:lnTo>
                  <a:lnTo>
                    <a:pt x="2690" y="0"/>
                  </a:lnTo>
                  <a:lnTo>
                    <a:pt x="4505" y="2154"/>
                  </a:lnTo>
                  <a:lnTo>
                    <a:pt x="6319" y="1950"/>
                  </a:lnTo>
                  <a:lnTo>
                    <a:pt x="8866" y="2533"/>
                  </a:lnTo>
                  <a:lnTo>
                    <a:pt x="11110" y="7423"/>
                  </a:lnTo>
                  <a:lnTo>
                    <a:pt x="12814" y="8791"/>
                  </a:lnTo>
                  <a:lnTo>
                    <a:pt x="15185" y="9577"/>
                  </a:lnTo>
                  <a:lnTo>
                    <a:pt x="20056" y="10975"/>
                  </a:lnTo>
                  <a:lnTo>
                    <a:pt x="21377" y="11149"/>
                  </a:lnTo>
                  <a:lnTo>
                    <a:pt x="21600" y="12081"/>
                  </a:lnTo>
                  <a:lnTo>
                    <a:pt x="20900" y="12488"/>
                  </a:lnTo>
                  <a:lnTo>
                    <a:pt x="21122" y="14643"/>
                  </a:lnTo>
                  <a:lnTo>
                    <a:pt x="16857" y="16389"/>
                  </a:lnTo>
                  <a:lnTo>
                    <a:pt x="17095" y="18049"/>
                  </a:lnTo>
                  <a:lnTo>
                    <a:pt x="16427" y="18573"/>
                  </a:lnTo>
                  <a:lnTo>
                    <a:pt x="15806" y="15603"/>
                  </a:lnTo>
                  <a:lnTo>
                    <a:pt x="11874" y="16709"/>
                  </a:lnTo>
                  <a:lnTo>
                    <a:pt x="12065" y="18893"/>
                  </a:lnTo>
                  <a:lnTo>
                    <a:pt x="10394" y="19941"/>
                  </a:lnTo>
                  <a:lnTo>
                    <a:pt x="8293" y="19766"/>
                  </a:lnTo>
                  <a:lnTo>
                    <a:pt x="6240" y="15661"/>
                  </a:lnTo>
                  <a:lnTo>
                    <a:pt x="3757" y="15487"/>
                  </a:lnTo>
                  <a:lnTo>
                    <a:pt x="1512" y="18718"/>
                  </a:lnTo>
                  <a:lnTo>
                    <a:pt x="621" y="21513"/>
                  </a:lnTo>
                  <a:lnTo>
                    <a:pt x="32" y="21600"/>
                  </a:lnTo>
                  <a:lnTo>
                    <a:pt x="96" y="12110"/>
                  </a:lnTo>
                  <a:close/>
                  <a:moveTo>
                    <a:pt x="96" y="12110"/>
                  </a:moveTo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Oval 43"/>
            <p:cNvSpPr>
              <a:spLocks/>
            </p:cNvSpPr>
            <p:nvPr/>
          </p:nvSpPr>
          <p:spPr bwMode="auto">
            <a:xfrm>
              <a:off x="5046663" y="4151313"/>
              <a:ext cx="341312" cy="34131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Oval 44"/>
            <p:cNvSpPr>
              <a:spLocks/>
            </p:cNvSpPr>
            <p:nvPr/>
          </p:nvSpPr>
          <p:spPr bwMode="auto">
            <a:xfrm>
              <a:off x="4789488" y="3448050"/>
              <a:ext cx="822325" cy="822325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5"/>
            <p:cNvSpPr>
              <a:spLocks/>
            </p:cNvSpPr>
            <p:nvPr/>
          </p:nvSpPr>
          <p:spPr bwMode="auto">
            <a:xfrm>
              <a:off x="4738688" y="3849688"/>
              <a:ext cx="1011237" cy="4984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6002338" y="3557588"/>
              <a:ext cx="304800" cy="234950"/>
            </a:xfrm>
            <a:custGeom>
              <a:avLst/>
              <a:gdLst>
                <a:gd name="T0" fmla="*/ 448028 w 21600"/>
                <a:gd name="T1" fmla="*/ 2555625 h 21600"/>
                <a:gd name="T2" fmla="*/ 0 w 21600"/>
                <a:gd name="T3" fmla="*/ 552535 h 21600"/>
                <a:gd name="T4" fmla="*/ 3494617 w 21600"/>
                <a:gd name="T5" fmla="*/ 0 h 21600"/>
                <a:gd name="T6" fmla="*/ 4301067 w 21600"/>
                <a:gd name="T7" fmla="*/ 2003090 h 21600"/>
                <a:gd name="T8" fmla="*/ 448028 w 21600"/>
                <a:gd name="T9" fmla="*/ 2555625 h 21600"/>
                <a:gd name="T10" fmla="*/ 448028 w 21600"/>
                <a:gd name="T11" fmla="*/ 255562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250" y="21600"/>
                  </a:moveTo>
                  <a:lnTo>
                    <a:pt x="0" y="4670"/>
                  </a:lnTo>
                  <a:lnTo>
                    <a:pt x="17550" y="0"/>
                  </a:lnTo>
                  <a:lnTo>
                    <a:pt x="21600" y="16930"/>
                  </a:lnTo>
                  <a:lnTo>
                    <a:pt x="2250" y="21600"/>
                  </a:lnTo>
                  <a:close/>
                  <a:moveTo>
                    <a:pt x="2250" y="2160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Rectangle 47"/>
            <p:cNvSpPr>
              <a:spLocks/>
            </p:cNvSpPr>
            <p:nvPr/>
          </p:nvSpPr>
          <p:spPr bwMode="auto">
            <a:xfrm>
              <a:off x="5060950" y="3749675"/>
              <a:ext cx="317500" cy="936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5734050" y="3355975"/>
              <a:ext cx="2559050" cy="1333500"/>
            </a:xfrm>
            <a:custGeom>
              <a:avLst/>
              <a:gdLst>
                <a:gd name="T0" fmla="*/ 940451 w 21600"/>
                <a:gd name="T1" fmla="*/ 30578451 h 21600"/>
                <a:gd name="T2" fmla="*/ 302803264 w 21600"/>
                <a:gd name="T3" fmla="*/ 0 h 21600"/>
                <a:gd name="T4" fmla="*/ 303182264 w 21600"/>
                <a:gd name="T5" fmla="*/ 82325104 h 21600"/>
                <a:gd name="T6" fmla="*/ 0 w 21600"/>
                <a:gd name="T7" fmla="*/ 61156903 h 21600"/>
                <a:gd name="T8" fmla="*/ 940451 w 21600"/>
                <a:gd name="T9" fmla="*/ 30578451 h 21600"/>
                <a:gd name="T10" fmla="*/ 940451 w 21600"/>
                <a:gd name="T11" fmla="*/ 3057845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7" y="8023"/>
                  </a:moveTo>
                  <a:lnTo>
                    <a:pt x="21573" y="0"/>
                  </a:lnTo>
                  <a:lnTo>
                    <a:pt x="21600" y="21600"/>
                  </a:lnTo>
                  <a:lnTo>
                    <a:pt x="0" y="16046"/>
                  </a:lnTo>
                  <a:lnTo>
                    <a:pt x="67" y="8023"/>
                  </a:lnTo>
                  <a:close/>
                  <a:moveTo>
                    <a:pt x="67" y="8023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6051550" y="3660775"/>
              <a:ext cx="101600" cy="139700"/>
            </a:xfrm>
            <a:custGeom>
              <a:avLst/>
              <a:gdLst>
                <a:gd name="T0" fmla="*/ 149343 w 21600"/>
                <a:gd name="T1" fmla="*/ 903523 h 21600"/>
                <a:gd name="T2" fmla="*/ 0 w 21600"/>
                <a:gd name="T3" fmla="*/ 41076 h 21600"/>
                <a:gd name="T4" fmla="*/ 298685 w 21600"/>
                <a:gd name="T5" fmla="*/ 0 h 21600"/>
                <a:gd name="T6" fmla="*/ 477896 w 21600"/>
                <a:gd name="T7" fmla="*/ 862447 h 21600"/>
                <a:gd name="T8" fmla="*/ 149343 w 21600"/>
                <a:gd name="T9" fmla="*/ 903523 h 21600"/>
                <a:gd name="T10" fmla="*/ 149343 w 21600"/>
                <a:gd name="T11" fmla="*/ 90352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750" y="21600"/>
                  </a:moveTo>
                  <a:lnTo>
                    <a:pt x="0" y="982"/>
                  </a:lnTo>
                  <a:lnTo>
                    <a:pt x="13500" y="0"/>
                  </a:lnTo>
                  <a:lnTo>
                    <a:pt x="21600" y="20618"/>
                  </a:lnTo>
                  <a:lnTo>
                    <a:pt x="6750" y="21600"/>
                  </a:lnTo>
                  <a:close/>
                  <a:moveTo>
                    <a:pt x="6750" y="21600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6159500" y="3635375"/>
              <a:ext cx="101600" cy="139700"/>
            </a:xfrm>
            <a:custGeom>
              <a:avLst/>
              <a:gdLst>
                <a:gd name="T0" fmla="*/ 149343 w 21600"/>
                <a:gd name="T1" fmla="*/ 903523 h 21600"/>
                <a:gd name="T2" fmla="*/ 0 w 21600"/>
                <a:gd name="T3" fmla="*/ 41076 h 21600"/>
                <a:gd name="T4" fmla="*/ 298685 w 21600"/>
                <a:gd name="T5" fmla="*/ 0 h 21600"/>
                <a:gd name="T6" fmla="*/ 477896 w 21600"/>
                <a:gd name="T7" fmla="*/ 862447 h 21600"/>
                <a:gd name="T8" fmla="*/ 149343 w 21600"/>
                <a:gd name="T9" fmla="*/ 903523 h 21600"/>
                <a:gd name="T10" fmla="*/ 149343 w 21600"/>
                <a:gd name="T11" fmla="*/ 90352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6750" y="21600"/>
                  </a:moveTo>
                  <a:lnTo>
                    <a:pt x="0" y="982"/>
                  </a:lnTo>
                  <a:lnTo>
                    <a:pt x="13500" y="0"/>
                  </a:lnTo>
                  <a:lnTo>
                    <a:pt x="21600" y="20618"/>
                  </a:lnTo>
                  <a:lnTo>
                    <a:pt x="6750" y="21600"/>
                  </a:lnTo>
                  <a:close/>
                  <a:moveTo>
                    <a:pt x="6750" y="21600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0" name="Rectangle 51"/>
            <p:cNvSpPr>
              <a:spLocks/>
            </p:cNvSpPr>
            <p:nvPr/>
          </p:nvSpPr>
          <p:spPr bwMode="auto">
            <a:xfrm>
              <a:off x="5106988" y="3771900"/>
              <a:ext cx="193675" cy="682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1" name="Rectangle 52"/>
            <p:cNvSpPr>
              <a:spLocks/>
            </p:cNvSpPr>
            <p:nvPr/>
          </p:nvSpPr>
          <p:spPr bwMode="auto">
            <a:xfrm>
              <a:off x="5378450" y="3749675"/>
              <a:ext cx="400050" cy="936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Rectangle 53"/>
            <p:cNvSpPr>
              <a:spLocks/>
            </p:cNvSpPr>
            <p:nvPr/>
          </p:nvSpPr>
          <p:spPr bwMode="auto">
            <a:xfrm>
              <a:off x="5386388" y="3784600"/>
              <a:ext cx="390525" cy="5556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5772150" y="3489325"/>
              <a:ext cx="669925" cy="349250"/>
            </a:xfrm>
            <a:custGeom>
              <a:avLst/>
              <a:gdLst>
                <a:gd name="T0" fmla="*/ 0 w 21600"/>
                <a:gd name="T1" fmla="*/ 4106905 h 21600"/>
                <a:gd name="T2" fmla="*/ 5120367 w 21600"/>
                <a:gd name="T3" fmla="*/ 3311084 h 21600"/>
                <a:gd name="T4" fmla="*/ 4529748 w 21600"/>
                <a:gd name="T5" fmla="*/ 1386134 h 21600"/>
                <a:gd name="T6" fmla="*/ 6597893 w 21600"/>
                <a:gd name="T7" fmla="*/ 1155031 h 21600"/>
                <a:gd name="T8" fmla="*/ 17233045 w 21600"/>
                <a:gd name="T9" fmla="*/ 0 h 21600"/>
                <a:gd name="T10" fmla="*/ 18414284 w 21600"/>
                <a:gd name="T11" fmla="*/ 2926246 h 21600"/>
                <a:gd name="T12" fmla="*/ 20334302 w 21600"/>
                <a:gd name="T13" fmla="*/ 2695143 h 21600"/>
                <a:gd name="T14" fmla="*/ 20777755 w 21600"/>
                <a:gd name="T15" fmla="*/ 3619313 h 21600"/>
                <a:gd name="T16" fmla="*/ 16346139 w 21600"/>
                <a:gd name="T17" fmla="*/ 4158145 h 21600"/>
                <a:gd name="T18" fmla="*/ 14869575 w 21600"/>
                <a:gd name="T19" fmla="*/ 1078164 h 21600"/>
                <a:gd name="T20" fmla="*/ 7040384 w 21600"/>
                <a:gd name="T21" fmla="*/ 1925208 h 21600"/>
                <a:gd name="T22" fmla="*/ 8222616 w 21600"/>
                <a:gd name="T23" fmla="*/ 4851212 h 21600"/>
                <a:gd name="T24" fmla="*/ 197194 w 21600"/>
                <a:gd name="T25" fmla="*/ 5647017 h 21600"/>
                <a:gd name="T26" fmla="*/ 0 w 21600"/>
                <a:gd name="T27" fmla="*/ 4106905 h 21600"/>
                <a:gd name="T28" fmla="*/ 0 w 21600"/>
                <a:gd name="T29" fmla="*/ 4106905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600"/>
                <a:gd name="T46" fmla="*/ 0 h 21600"/>
                <a:gd name="T47" fmla="*/ 21600 w 21600"/>
                <a:gd name="T48" fmla="*/ 21600 h 216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600" h="21600">
                  <a:moveTo>
                    <a:pt x="0" y="15709"/>
                  </a:moveTo>
                  <a:lnTo>
                    <a:pt x="5323" y="12665"/>
                  </a:lnTo>
                  <a:lnTo>
                    <a:pt x="4709" y="5302"/>
                  </a:lnTo>
                  <a:lnTo>
                    <a:pt x="6859" y="4418"/>
                  </a:lnTo>
                  <a:lnTo>
                    <a:pt x="17915" y="0"/>
                  </a:lnTo>
                  <a:lnTo>
                    <a:pt x="19143" y="11193"/>
                  </a:lnTo>
                  <a:lnTo>
                    <a:pt x="21139" y="10309"/>
                  </a:lnTo>
                  <a:lnTo>
                    <a:pt x="21600" y="13844"/>
                  </a:lnTo>
                  <a:lnTo>
                    <a:pt x="16993" y="15905"/>
                  </a:lnTo>
                  <a:lnTo>
                    <a:pt x="15458" y="4124"/>
                  </a:lnTo>
                  <a:lnTo>
                    <a:pt x="7319" y="7364"/>
                  </a:lnTo>
                  <a:lnTo>
                    <a:pt x="8548" y="18556"/>
                  </a:lnTo>
                  <a:lnTo>
                    <a:pt x="205" y="21600"/>
                  </a:lnTo>
                  <a:lnTo>
                    <a:pt x="0" y="15709"/>
                  </a:lnTo>
                  <a:close/>
                  <a:moveTo>
                    <a:pt x="0" y="15709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Rectangle 55"/>
            <p:cNvSpPr>
              <a:spLocks/>
            </p:cNvSpPr>
            <p:nvPr/>
          </p:nvSpPr>
          <p:spPr bwMode="auto">
            <a:xfrm>
              <a:off x="5099050" y="4349750"/>
              <a:ext cx="358775" cy="682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5" name="Rectangle 56"/>
            <p:cNvSpPr>
              <a:spLocks/>
            </p:cNvSpPr>
            <p:nvPr/>
          </p:nvSpPr>
          <p:spPr bwMode="auto">
            <a:xfrm>
              <a:off x="5151438" y="4349750"/>
              <a:ext cx="136525" cy="5873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4741863" y="3089275"/>
              <a:ext cx="1552575" cy="623888"/>
            </a:xfrm>
            <a:custGeom>
              <a:avLst/>
              <a:gdLst>
                <a:gd name="T0" fmla="*/ 111596719 w 21600"/>
                <a:gd name="T1" fmla="*/ 18204772 h 21381"/>
                <a:gd name="T2" fmla="*/ 107830359 w 21600"/>
                <a:gd name="T3" fmla="*/ 12784466 h 21381"/>
                <a:gd name="T4" fmla="*/ 100297567 w 21600"/>
                <a:gd name="T5" fmla="*/ 7920147 h 21381"/>
                <a:gd name="T6" fmla="*/ 82498876 w 21600"/>
                <a:gd name="T7" fmla="*/ 5558238 h 21381"/>
                <a:gd name="T8" fmla="*/ 15747567 w 21600"/>
                <a:gd name="T9" fmla="*/ 693919 h 21381"/>
                <a:gd name="T10" fmla="*/ 0 w 21600"/>
                <a:gd name="T11" fmla="*/ 137932 h 21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81"/>
                <a:gd name="T20" fmla="*/ 21600 w 21600"/>
                <a:gd name="T21" fmla="*/ 21381 h 21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81">
                  <a:moveTo>
                    <a:pt x="21600" y="21381"/>
                  </a:moveTo>
                  <a:cubicBezTo>
                    <a:pt x="21401" y="19205"/>
                    <a:pt x="21225" y="17028"/>
                    <a:pt x="20871" y="15015"/>
                  </a:cubicBezTo>
                  <a:cubicBezTo>
                    <a:pt x="20518" y="13002"/>
                    <a:pt x="20231" y="10717"/>
                    <a:pt x="19413" y="9302"/>
                  </a:cubicBezTo>
                  <a:cubicBezTo>
                    <a:pt x="18596" y="7888"/>
                    <a:pt x="18685" y="7942"/>
                    <a:pt x="15968" y="6528"/>
                  </a:cubicBezTo>
                  <a:cubicBezTo>
                    <a:pt x="13252" y="5113"/>
                    <a:pt x="5698" y="1849"/>
                    <a:pt x="3048" y="815"/>
                  </a:cubicBezTo>
                  <a:cubicBezTo>
                    <a:pt x="398" y="-219"/>
                    <a:pt x="199" y="-56"/>
                    <a:pt x="0" y="16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5005388" y="3919538"/>
              <a:ext cx="720725" cy="334962"/>
            </a:xfrm>
            <a:custGeom>
              <a:avLst/>
              <a:gdLst>
                <a:gd name="T0" fmla="*/ 24048358 w 21600"/>
                <a:gd name="T1" fmla="*/ 0 h 21600"/>
                <a:gd name="T2" fmla="*/ 3900057 w 21600"/>
                <a:gd name="T3" fmla="*/ 0 h 21600"/>
                <a:gd name="T4" fmla="*/ 1786931 w 21600"/>
                <a:gd name="T5" fmla="*/ 376352 h 21600"/>
                <a:gd name="T6" fmla="*/ 325094 w 21600"/>
                <a:gd name="T7" fmla="*/ 978771 h 21600"/>
                <a:gd name="T8" fmla="*/ 0 w 21600"/>
                <a:gd name="T9" fmla="*/ 1957295 h 21600"/>
                <a:gd name="T10" fmla="*/ 0 w 21600"/>
                <a:gd name="T11" fmla="*/ 2860777 h 21600"/>
                <a:gd name="T12" fmla="*/ 325094 w 21600"/>
                <a:gd name="T13" fmla="*/ 3914574 h 21600"/>
                <a:gd name="T14" fmla="*/ 2112025 w 21600"/>
                <a:gd name="T15" fmla="*/ 4893345 h 21600"/>
                <a:gd name="T16" fmla="*/ 3737526 w 21600"/>
                <a:gd name="T17" fmla="*/ 5194423 h 21600"/>
                <a:gd name="T18" fmla="*/ 24048358 w 21600"/>
                <a:gd name="T19" fmla="*/ 5194423 h 21600"/>
                <a:gd name="T20" fmla="*/ 24048358 w 21600"/>
                <a:gd name="T21" fmla="*/ 0 h 21600"/>
                <a:gd name="T22" fmla="*/ 24048358 w 21600"/>
                <a:gd name="T23" fmla="*/ 0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600"/>
                <a:gd name="T37" fmla="*/ 0 h 21600"/>
                <a:gd name="T38" fmla="*/ 21600 w 21600"/>
                <a:gd name="T39" fmla="*/ 21600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21600" y="0"/>
                  </a:moveTo>
                  <a:lnTo>
                    <a:pt x="3503" y="0"/>
                  </a:lnTo>
                  <a:lnTo>
                    <a:pt x="1605" y="1565"/>
                  </a:lnTo>
                  <a:lnTo>
                    <a:pt x="292" y="4070"/>
                  </a:lnTo>
                  <a:lnTo>
                    <a:pt x="0" y="8139"/>
                  </a:lnTo>
                  <a:lnTo>
                    <a:pt x="0" y="11896"/>
                  </a:lnTo>
                  <a:lnTo>
                    <a:pt x="292" y="16278"/>
                  </a:lnTo>
                  <a:lnTo>
                    <a:pt x="1897" y="20348"/>
                  </a:lnTo>
                  <a:lnTo>
                    <a:pt x="3357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6699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5708650" y="3444875"/>
              <a:ext cx="2584450" cy="1009650"/>
            </a:xfrm>
            <a:custGeom>
              <a:avLst/>
              <a:gdLst>
                <a:gd name="T0" fmla="*/ 309230639 w 21600"/>
                <a:gd name="T1" fmla="*/ 0 h 21600"/>
                <a:gd name="T2" fmla="*/ 164307366 w 21600"/>
                <a:gd name="T3" fmla="*/ 12392846 h 21600"/>
                <a:gd name="T4" fmla="*/ 0 w 21600"/>
                <a:gd name="T5" fmla="*/ 22262081 h 21600"/>
                <a:gd name="T6" fmla="*/ 0 w 21600"/>
                <a:gd name="T7" fmla="*/ 37622036 h 21600"/>
                <a:gd name="T8" fmla="*/ 164679599 w 21600"/>
                <a:gd name="T9" fmla="*/ 44744837 h 21600"/>
                <a:gd name="T10" fmla="*/ 309230639 w 21600"/>
                <a:gd name="T11" fmla="*/ 47194126 h 21600"/>
                <a:gd name="T12" fmla="*/ 309230639 w 21600"/>
                <a:gd name="T13" fmla="*/ 0 h 21600"/>
                <a:gd name="T14" fmla="*/ 309230639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21600" y="0"/>
                  </a:moveTo>
                  <a:lnTo>
                    <a:pt x="11477" y="5672"/>
                  </a:lnTo>
                  <a:lnTo>
                    <a:pt x="0" y="10189"/>
                  </a:lnTo>
                  <a:lnTo>
                    <a:pt x="0" y="17219"/>
                  </a:lnTo>
                  <a:lnTo>
                    <a:pt x="11503" y="20479"/>
                  </a:lnTo>
                  <a:lnTo>
                    <a:pt x="21600" y="21600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6699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6556375" y="3562350"/>
              <a:ext cx="1736725" cy="460375"/>
            </a:xfrm>
            <a:custGeom>
              <a:avLst/>
              <a:gdLst>
                <a:gd name="T0" fmla="*/ 139639524 w 21600"/>
                <a:gd name="T1" fmla="*/ 0 h 21600"/>
                <a:gd name="T2" fmla="*/ 43908830 w 21600"/>
                <a:gd name="T3" fmla="*/ 4534097 h 21600"/>
                <a:gd name="T4" fmla="*/ 7660807 w 21600"/>
                <a:gd name="T5" fmla="*/ 5955057 h 21600"/>
                <a:gd name="T6" fmla="*/ 2294970 w 21600"/>
                <a:gd name="T7" fmla="*/ 6462471 h 21600"/>
                <a:gd name="T8" fmla="*/ 0 w 21600"/>
                <a:gd name="T9" fmla="*/ 8289563 h 21600"/>
                <a:gd name="T10" fmla="*/ 1532177 w 21600"/>
                <a:gd name="T11" fmla="*/ 9203088 h 21600"/>
                <a:gd name="T12" fmla="*/ 7272858 w 21600"/>
                <a:gd name="T13" fmla="*/ 9812275 h 21600"/>
                <a:gd name="T14" fmla="*/ 139639524 w 21600"/>
                <a:gd name="T15" fmla="*/ 7003966 h 21600"/>
                <a:gd name="T16" fmla="*/ 139639524 w 21600"/>
                <a:gd name="T17" fmla="*/ 0 h 21600"/>
                <a:gd name="T18" fmla="*/ 139639524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21600" y="0"/>
                  </a:moveTo>
                  <a:lnTo>
                    <a:pt x="6792" y="9981"/>
                  </a:lnTo>
                  <a:lnTo>
                    <a:pt x="1185" y="13109"/>
                  </a:lnTo>
                  <a:lnTo>
                    <a:pt x="355" y="14226"/>
                  </a:lnTo>
                  <a:lnTo>
                    <a:pt x="0" y="18248"/>
                  </a:lnTo>
                  <a:lnTo>
                    <a:pt x="237" y="20259"/>
                  </a:lnTo>
                  <a:lnTo>
                    <a:pt x="1125" y="21600"/>
                  </a:lnTo>
                  <a:lnTo>
                    <a:pt x="21600" y="15418"/>
                  </a:lnTo>
                  <a:lnTo>
                    <a:pt x="21600" y="0"/>
                  </a:lnTo>
                  <a:close/>
                  <a:moveTo>
                    <a:pt x="21600" y="0"/>
                  </a:moveTo>
                </a:path>
              </a:pathLst>
            </a:cu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5387975" y="4346575"/>
              <a:ext cx="396875" cy="204788"/>
            </a:xfrm>
            <a:custGeom>
              <a:avLst/>
              <a:gdLst>
                <a:gd name="T0" fmla="*/ 0 w 21600"/>
                <a:gd name="T1" fmla="*/ 602067 h 21600"/>
                <a:gd name="T2" fmla="*/ 408487 w 21600"/>
                <a:gd name="T3" fmla="*/ 1941580 h 21600"/>
                <a:gd name="T4" fmla="*/ 7292119 w 21600"/>
                <a:gd name="T5" fmla="*/ 1821134 h 21600"/>
                <a:gd name="T6" fmla="*/ 7058844 w 21600"/>
                <a:gd name="T7" fmla="*/ 15008 h 21600"/>
                <a:gd name="T8" fmla="*/ 5892105 w 21600"/>
                <a:gd name="T9" fmla="*/ 0 h 21600"/>
                <a:gd name="T10" fmla="*/ 5658813 w 21600"/>
                <a:gd name="T11" fmla="*/ 1399735 h 21600"/>
                <a:gd name="T12" fmla="*/ 1400013 w 21600"/>
                <a:gd name="T13" fmla="*/ 1595422 h 21600"/>
                <a:gd name="T14" fmla="*/ 1341621 w 21600"/>
                <a:gd name="T15" fmla="*/ 662205 h 21600"/>
                <a:gd name="T16" fmla="*/ 0 w 21600"/>
                <a:gd name="T17" fmla="*/ 602067 h 21600"/>
                <a:gd name="T18" fmla="*/ 0 w 21600"/>
                <a:gd name="T19" fmla="*/ 60206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6698"/>
                  </a:moveTo>
                  <a:lnTo>
                    <a:pt x="1210" y="21600"/>
                  </a:lnTo>
                  <a:lnTo>
                    <a:pt x="21600" y="20260"/>
                  </a:lnTo>
                  <a:lnTo>
                    <a:pt x="20909" y="167"/>
                  </a:lnTo>
                  <a:lnTo>
                    <a:pt x="17453" y="0"/>
                  </a:lnTo>
                  <a:lnTo>
                    <a:pt x="16762" y="15572"/>
                  </a:lnTo>
                  <a:lnTo>
                    <a:pt x="4147" y="17749"/>
                  </a:lnTo>
                  <a:lnTo>
                    <a:pt x="3974" y="7367"/>
                  </a:lnTo>
                  <a:lnTo>
                    <a:pt x="0" y="6698"/>
                  </a:lnTo>
                  <a:close/>
                  <a:moveTo>
                    <a:pt x="0" y="6698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5457825" y="4348163"/>
              <a:ext cx="257175" cy="171450"/>
            </a:xfrm>
            <a:custGeom>
              <a:avLst/>
              <a:gdLst>
                <a:gd name="T0" fmla="*/ 0 w 21600"/>
                <a:gd name="T1" fmla="*/ 0 h 21600"/>
                <a:gd name="T2" fmla="*/ 56698 w 21600"/>
                <a:gd name="T3" fmla="*/ 1360884 h 21600"/>
                <a:gd name="T4" fmla="*/ 3061990 w 21600"/>
                <a:gd name="T5" fmla="*/ 1247481 h 21600"/>
                <a:gd name="T6" fmla="*/ 306199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400" y="21600"/>
                  </a:lnTo>
                  <a:lnTo>
                    <a:pt x="21600" y="198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5499100" y="4337050"/>
              <a:ext cx="176213" cy="138113"/>
            </a:xfrm>
            <a:custGeom>
              <a:avLst/>
              <a:gdLst>
                <a:gd name="T0" fmla="*/ 582808 w 21600"/>
                <a:gd name="T1" fmla="*/ 0 h 21600"/>
                <a:gd name="T2" fmla="*/ 582808 w 21600"/>
                <a:gd name="T3" fmla="*/ 548142 h 21600"/>
                <a:gd name="T4" fmla="*/ 0 w 21600"/>
                <a:gd name="T5" fmla="*/ 548142 h 21600"/>
                <a:gd name="T6" fmla="*/ 0 w 21600"/>
                <a:gd name="T7" fmla="*/ 883111 h 21600"/>
                <a:gd name="T8" fmla="*/ 1437547 w 21600"/>
                <a:gd name="T9" fmla="*/ 883111 h 21600"/>
                <a:gd name="T10" fmla="*/ 1437547 w 21600"/>
                <a:gd name="T11" fmla="*/ 487226 h 21600"/>
                <a:gd name="T12" fmla="*/ 1010141 w 21600"/>
                <a:gd name="T13" fmla="*/ 487226 h 21600"/>
                <a:gd name="T14" fmla="*/ 1010141 w 21600"/>
                <a:gd name="T15" fmla="*/ 30462 h 21600"/>
                <a:gd name="T16" fmla="*/ 582808 w 21600"/>
                <a:gd name="T17" fmla="*/ 0 h 21600"/>
                <a:gd name="T18" fmla="*/ 582808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8757" y="0"/>
                  </a:moveTo>
                  <a:lnTo>
                    <a:pt x="8757" y="13407"/>
                  </a:lnTo>
                  <a:lnTo>
                    <a:pt x="0" y="1340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917"/>
                  </a:lnTo>
                  <a:lnTo>
                    <a:pt x="15178" y="11917"/>
                  </a:lnTo>
                  <a:lnTo>
                    <a:pt x="15178" y="745"/>
                  </a:lnTo>
                  <a:lnTo>
                    <a:pt x="8757" y="0"/>
                  </a:lnTo>
                  <a:close/>
                  <a:moveTo>
                    <a:pt x="8757" y="0"/>
                  </a:moveTo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5456238" y="3840163"/>
              <a:ext cx="58737" cy="80962"/>
            </a:xfrm>
            <a:custGeom>
              <a:avLst/>
              <a:gdLst>
                <a:gd name="T0" fmla="*/ 0 w 21600"/>
                <a:gd name="T1" fmla="*/ 0 h 21600"/>
                <a:gd name="T2" fmla="*/ 155406 w 21600"/>
                <a:gd name="T3" fmla="*/ 0 h 21600"/>
                <a:gd name="T4" fmla="*/ 159724 w 21600"/>
                <a:gd name="T5" fmla="*/ 303465 h 21600"/>
                <a:gd name="T6" fmla="*/ 0 w 21600"/>
                <a:gd name="T7" fmla="*/ 303465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2101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5386388" y="4268788"/>
              <a:ext cx="58737" cy="80962"/>
            </a:xfrm>
            <a:custGeom>
              <a:avLst/>
              <a:gdLst>
                <a:gd name="T0" fmla="*/ 0 w 21600"/>
                <a:gd name="T1" fmla="*/ 0 h 21600"/>
                <a:gd name="T2" fmla="*/ 155406 w 21600"/>
                <a:gd name="T3" fmla="*/ 0 h 21600"/>
                <a:gd name="T4" fmla="*/ 159724 w 21600"/>
                <a:gd name="T5" fmla="*/ 303465 h 21600"/>
                <a:gd name="T6" fmla="*/ 0 w 21600"/>
                <a:gd name="T7" fmla="*/ 303465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2101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5732463" y="3246438"/>
              <a:ext cx="271462" cy="519112"/>
            </a:xfrm>
            <a:custGeom>
              <a:avLst/>
              <a:gdLst>
                <a:gd name="T0" fmla="*/ 3411649 w 21600"/>
                <a:gd name="T1" fmla="*/ 12475799 h 21600"/>
                <a:gd name="T2" fmla="*/ 2753328 w 21600"/>
                <a:gd name="T3" fmla="*/ 6753094 h 21600"/>
                <a:gd name="T4" fmla="*/ 1795533 w 21600"/>
                <a:gd name="T5" fmla="*/ 2174599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21600"/>
                  </a:moveTo>
                  <a:cubicBezTo>
                    <a:pt x="20337" y="18099"/>
                    <a:pt x="19074" y="14664"/>
                    <a:pt x="17432" y="11692"/>
                  </a:cubicBezTo>
                  <a:cubicBezTo>
                    <a:pt x="15789" y="8719"/>
                    <a:pt x="14274" y="5747"/>
                    <a:pt x="11368" y="3765"/>
                  </a:cubicBezTo>
                  <a:cubicBezTo>
                    <a:pt x="8463" y="1783"/>
                    <a:pt x="4168" y="859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6972300" y="3386138"/>
              <a:ext cx="628650" cy="333375"/>
            </a:xfrm>
            <a:custGeom>
              <a:avLst/>
              <a:gdLst>
                <a:gd name="T0" fmla="*/ 1940608 w 21600"/>
                <a:gd name="T1" fmla="*/ 5145319 h 21600"/>
                <a:gd name="T2" fmla="*/ 0 w 21600"/>
                <a:gd name="T3" fmla="*/ 661502 h 21600"/>
                <a:gd name="T4" fmla="*/ 4713012 w 21600"/>
                <a:gd name="T5" fmla="*/ 0 h 21600"/>
                <a:gd name="T6" fmla="*/ 5959864 w 21600"/>
                <a:gd name="T7" fmla="*/ 2866608 h 21600"/>
                <a:gd name="T8" fmla="*/ 11504673 w 21600"/>
                <a:gd name="T9" fmla="*/ 2205106 h 21600"/>
                <a:gd name="T10" fmla="*/ 10811790 w 21600"/>
                <a:gd name="T11" fmla="*/ 514540 h 21600"/>
                <a:gd name="T12" fmla="*/ 12890439 w 21600"/>
                <a:gd name="T13" fmla="*/ 293956 h 21600"/>
                <a:gd name="T14" fmla="*/ 14277078 w 21600"/>
                <a:gd name="T15" fmla="*/ 3601716 h 21600"/>
                <a:gd name="T16" fmla="*/ 16355727 w 21600"/>
                <a:gd name="T17" fmla="*/ 3160796 h 21600"/>
                <a:gd name="T18" fmla="*/ 15523930 w 21600"/>
                <a:gd name="T19" fmla="*/ 514540 h 21600"/>
                <a:gd name="T20" fmla="*/ 16771654 w 21600"/>
                <a:gd name="T21" fmla="*/ 367561 h 21600"/>
                <a:gd name="T22" fmla="*/ 18296334 w 21600"/>
                <a:gd name="T23" fmla="*/ 3307775 h 21600"/>
                <a:gd name="T24" fmla="*/ 14692133 w 21600"/>
                <a:gd name="T25" fmla="*/ 4410212 h 21600"/>
                <a:gd name="T26" fmla="*/ 1940608 w 21600"/>
                <a:gd name="T27" fmla="*/ 5145319 h 21600"/>
                <a:gd name="T28" fmla="*/ 1940608 w 21600"/>
                <a:gd name="T29" fmla="*/ 5145319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600"/>
                <a:gd name="T46" fmla="*/ 0 h 21600"/>
                <a:gd name="T47" fmla="*/ 21600 w 21600"/>
                <a:gd name="T48" fmla="*/ 21600 h 216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600" h="21600">
                  <a:moveTo>
                    <a:pt x="2291" y="21600"/>
                  </a:moveTo>
                  <a:lnTo>
                    <a:pt x="0" y="2777"/>
                  </a:lnTo>
                  <a:lnTo>
                    <a:pt x="5564" y="0"/>
                  </a:lnTo>
                  <a:lnTo>
                    <a:pt x="7036" y="12034"/>
                  </a:lnTo>
                  <a:lnTo>
                    <a:pt x="13582" y="9257"/>
                  </a:lnTo>
                  <a:lnTo>
                    <a:pt x="12764" y="2160"/>
                  </a:lnTo>
                  <a:lnTo>
                    <a:pt x="15218" y="1234"/>
                  </a:lnTo>
                  <a:lnTo>
                    <a:pt x="16855" y="15120"/>
                  </a:lnTo>
                  <a:lnTo>
                    <a:pt x="19309" y="13269"/>
                  </a:lnTo>
                  <a:lnTo>
                    <a:pt x="18327" y="2160"/>
                  </a:lnTo>
                  <a:lnTo>
                    <a:pt x="19800" y="1543"/>
                  </a:lnTo>
                  <a:lnTo>
                    <a:pt x="21600" y="13886"/>
                  </a:lnTo>
                  <a:lnTo>
                    <a:pt x="17345" y="18514"/>
                  </a:lnTo>
                  <a:lnTo>
                    <a:pt x="2291" y="21600"/>
                  </a:lnTo>
                  <a:close/>
                  <a:moveTo>
                    <a:pt x="2291" y="21600"/>
                  </a:moveTo>
                </a:path>
              </a:pathLst>
            </a:custGeom>
            <a:solidFill>
              <a:srgbClr val="6699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6886575" y="3324225"/>
              <a:ext cx="776288" cy="414338"/>
            </a:xfrm>
            <a:custGeom>
              <a:avLst/>
              <a:gdLst>
                <a:gd name="T0" fmla="*/ 5476496 w 21600"/>
                <a:gd name="T1" fmla="*/ 7673827 h 21600"/>
                <a:gd name="T2" fmla="*/ 3080534 w 21600"/>
                <a:gd name="T3" fmla="*/ 2009808 h 21600"/>
                <a:gd name="T4" fmla="*/ 8900609 w 21600"/>
                <a:gd name="T5" fmla="*/ 1370289 h 21600"/>
                <a:gd name="T6" fmla="*/ 10269751 w 21600"/>
                <a:gd name="T7" fmla="*/ 4750385 h 21600"/>
                <a:gd name="T8" fmla="*/ 17287179 w 21600"/>
                <a:gd name="T9" fmla="*/ 4110866 h 21600"/>
                <a:gd name="T10" fmla="*/ 16430818 w 21600"/>
                <a:gd name="T11" fmla="*/ 1827288 h 21600"/>
                <a:gd name="T12" fmla="*/ 18998607 w 21600"/>
                <a:gd name="T13" fmla="*/ 1461539 h 21600"/>
                <a:gd name="T14" fmla="*/ 20709998 w 21600"/>
                <a:gd name="T15" fmla="*/ 5572769 h 21600"/>
                <a:gd name="T16" fmla="*/ 23277750 w 21600"/>
                <a:gd name="T17" fmla="*/ 5207385 h 21600"/>
                <a:gd name="T18" fmla="*/ 22079140 w 21600"/>
                <a:gd name="T19" fmla="*/ 1735673 h 21600"/>
                <a:gd name="T20" fmla="*/ 23962321 w 21600"/>
                <a:gd name="T21" fmla="*/ 1644423 h 21600"/>
                <a:gd name="T22" fmla="*/ 25673749 w 21600"/>
                <a:gd name="T23" fmla="*/ 5389904 h 21600"/>
                <a:gd name="T24" fmla="*/ 27899216 w 21600"/>
                <a:gd name="T25" fmla="*/ 5024500 h 21600"/>
                <a:gd name="T26" fmla="*/ 25331463 w 21600"/>
                <a:gd name="T27" fmla="*/ 639519 h 21600"/>
                <a:gd name="T28" fmla="*/ 18485825 w 21600"/>
                <a:gd name="T29" fmla="*/ 730769 h 21600"/>
                <a:gd name="T30" fmla="*/ 13692570 w 21600"/>
                <a:gd name="T31" fmla="*/ 1370289 h 21600"/>
                <a:gd name="T32" fmla="*/ 14206645 w 21600"/>
                <a:gd name="T33" fmla="*/ 3197577 h 21600"/>
                <a:gd name="T34" fmla="*/ 11810683 w 21600"/>
                <a:gd name="T35" fmla="*/ 3380097 h 21600"/>
                <a:gd name="T36" fmla="*/ 10440247 w 21600"/>
                <a:gd name="T37" fmla="*/ 0 h 21600"/>
                <a:gd name="T38" fmla="*/ 0 w 21600"/>
                <a:gd name="T39" fmla="*/ 1461539 h 21600"/>
                <a:gd name="T40" fmla="*/ 2395963 w 21600"/>
                <a:gd name="T41" fmla="*/ 7947962 h 21600"/>
                <a:gd name="T42" fmla="*/ 5476496 w 21600"/>
                <a:gd name="T43" fmla="*/ 7673827 h 21600"/>
                <a:gd name="T44" fmla="*/ 5476496 w 21600"/>
                <a:gd name="T45" fmla="*/ 7673827 h 216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600"/>
                <a:gd name="T70" fmla="*/ 0 h 21600"/>
                <a:gd name="T71" fmla="*/ 21600 w 21600"/>
                <a:gd name="T72" fmla="*/ 21600 h 216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600" h="21600">
                  <a:moveTo>
                    <a:pt x="4240" y="20855"/>
                  </a:moveTo>
                  <a:lnTo>
                    <a:pt x="2385" y="5462"/>
                  </a:lnTo>
                  <a:lnTo>
                    <a:pt x="6891" y="3724"/>
                  </a:lnTo>
                  <a:lnTo>
                    <a:pt x="7951" y="12910"/>
                  </a:lnTo>
                  <a:lnTo>
                    <a:pt x="13384" y="11172"/>
                  </a:lnTo>
                  <a:lnTo>
                    <a:pt x="12721" y="4966"/>
                  </a:lnTo>
                  <a:lnTo>
                    <a:pt x="14709" y="3972"/>
                  </a:lnTo>
                  <a:lnTo>
                    <a:pt x="16034" y="15145"/>
                  </a:lnTo>
                  <a:lnTo>
                    <a:pt x="18022" y="14152"/>
                  </a:lnTo>
                  <a:lnTo>
                    <a:pt x="17094" y="4717"/>
                  </a:lnTo>
                  <a:lnTo>
                    <a:pt x="18552" y="4469"/>
                  </a:lnTo>
                  <a:lnTo>
                    <a:pt x="19877" y="14648"/>
                  </a:lnTo>
                  <a:lnTo>
                    <a:pt x="21600" y="13655"/>
                  </a:lnTo>
                  <a:lnTo>
                    <a:pt x="19612" y="1738"/>
                  </a:lnTo>
                  <a:lnTo>
                    <a:pt x="14312" y="1986"/>
                  </a:lnTo>
                  <a:lnTo>
                    <a:pt x="10601" y="3724"/>
                  </a:lnTo>
                  <a:lnTo>
                    <a:pt x="10999" y="8690"/>
                  </a:lnTo>
                  <a:lnTo>
                    <a:pt x="9144" y="9186"/>
                  </a:lnTo>
                  <a:lnTo>
                    <a:pt x="8083" y="0"/>
                  </a:lnTo>
                  <a:lnTo>
                    <a:pt x="0" y="3972"/>
                  </a:lnTo>
                  <a:lnTo>
                    <a:pt x="1855" y="21600"/>
                  </a:lnTo>
                  <a:lnTo>
                    <a:pt x="4240" y="20855"/>
                  </a:lnTo>
                  <a:close/>
                  <a:moveTo>
                    <a:pt x="4240" y="20855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6800850" y="3248025"/>
              <a:ext cx="895350" cy="381000"/>
            </a:xfrm>
            <a:custGeom>
              <a:avLst/>
              <a:gdLst>
                <a:gd name="T0" fmla="*/ 34546499 w 21600"/>
                <a:gd name="T1" fmla="*/ 4116246 h 21600"/>
                <a:gd name="T2" fmla="*/ 37113501 w 21600"/>
                <a:gd name="T3" fmla="*/ 3864240 h 21600"/>
                <a:gd name="T4" fmla="*/ 34941656 w 21600"/>
                <a:gd name="T5" fmla="*/ 1008063 h 21600"/>
                <a:gd name="T6" fmla="*/ 31388401 w 21600"/>
                <a:gd name="T7" fmla="*/ 0 h 21600"/>
                <a:gd name="T8" fmla="*/ 17570498 w 21600"/>
                <a:gd name="T9" fmla="*/ 0 h 21600"/>
                <a:gd name="T10" fmla="*/ 0 w 21600"/>
                <a:gd name="T11" fmla="*/ 1764101 h 21600"/>
                <a:gd name="T12" fmla="*/ 2567002 w 21600"/>
                <a:gd name="T13" fmla="*/ 6720417 h 21600"/>
                <a:gd name="T14" fmla="*/ 5329902 w 21600"/>
                <a:gd name="T15" fmla="*/ 6552406 h 21600"/>
                <a:gd name="T16" fmla="*/ 3355697 w 21600"/>
                <a:gd name="T17" fmla="*/ 2772181 h 21600"/>
                <a:gd name="T18" fmla="*/ 15596251 w 21600"/>
                <a:gd name="T19" fmla="*/ 1344083 h 21600"/>
                <a:gd name="T20" fmla="*/ 16977701 w 21600"/>
                <a:gd name="T21" fmla="*/ 4452267 h 21600"/>
                <a:gd name="T22" fmla="*/ 20135800 w 21600"/>
                <a:gd name="T23" fmla="*/ 4256264 h 21600"/>
                <a:gd name="T24" fmla="*/ 19149547 w 21600"/>
                <a:gd name="T25" fmla="*/ 2520156 h 21600"/>
                <a:gd name="T26" fmla="*/ 24874647 w 21600"/>
                <a:gd name="T27" fmla="*/ 1932111 h 21600"/>
                <a:gd name="T28" fmla="*/ 32967450 w 21600"/>
                <a:gd name="T29" fmla="*/ 1932111 h 21600"/>
                <a:gd name="T30" fmla="*/ 34546499 w 21600"/>
                <a:gd name="T31" fmla="*/ 4116246 h 21600"/>
                <a:gd name="T32" fmla="*/ 34546499 w 21600"/>
                <a:gd name="T33" fmla="*/ 4116246 h 216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600"/>
                <a:gd name="T52" fmla="*/ 0 h 21600"/>
                <a:gd name="T53" fmla="*/ 21600 w 21600"/>
                <a:gd name="T54" fmla="*/ 21600 h 216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600" h="21600">
                  <a:moveTo>
                    <a:pt x="20106" y="13230"/>
                  </a:moveTo>
                  <a:lnTo>
                    <a:pt x="21600" y="12420"/>
                  </a:lnTo>
                  <a:lnTo>
                    <a:pt x="20336" y="3240"/>
                  </a:lnTo>
                  <a:lnTo>
                    <a:pt x="18268" y="0"/>
                  </a:lnTo>
                  <a:lnTo>
                    <a:pt x="10226" y="0"/>
                  </a:lnTo>
                  <a:lnTo>
                    <a:pt x="0" y="5670"/>
                  </a:lnTo>
                  <a:lnTo>
                    <a:pt x="1494" y="21600"/>
                  </a:lnTo>
                  <a:lnTo>
                    <a:pt x="3102" y="21060"/>
                  </a:lnTo>
                  <a:lnTo>
                    <a:pt x="1953" y="8910"/>
                  </a:lnTo>
                  <a:lnTo>
                    <a:pt x="9077" y="4320"/>
                  </a:lnTo>
                  <a:lnTo>
                    <a:pt x="9881" y="14310"/>
                  </a:lnTo>
                  <a:lnTo>
                    <a:pt x="11719" y="13680"/>
                  </a:lnTo>
                  <a:lnTo>
                    <a:pt x="11145" y="8100"/>
                  </a:lnTo>
                  <a:lnTo>
                    <a:pt x="14477" y="6210"/>
                  </a:lnTo>
                  <a:lnTo>
                    <a:pt x="19187" y="6210"/>
                  </a:lnTo>
                  <a:lnTo>
                    <a:pt x="20106" y="13230"/>
                  </a:lnTo>
                  <a:close/>
                  <a:moveTo>
                    <a:pt x="20106" y="13230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6429375" y="3557588"/>
              <a:ext cx="428625" cy="228600"/>
            </a:xfrm>
            <a:custGeom>
              <a:avLst/>
              <a:gdLst>
                <a:gd name="T0" fmla="*/ 0 w 21600"/>
                <a:gd name="T1" fmla="*/ 957665 h 21600"/>
                <a:gd name="T2" fmla="*/ 189012 w 21600"/>
                <a:gd name="T3" fmla="*/ 1663298 h 21600"/>
                <a:gd name="T4" fmla="*/ 2835176 w 21600"/>
                <a:gd name="T5" fmla="*/ 1411288 h 21600"/>
                <a:gd name="T6" fmla="*/ 3307715 w 21600"/>
                <a:gd name="T7" fmla="*/ 2419350 h 21600"/>
                <a:gd name="T8" fmla="*/ 4914305 w 21600"/>
                <a:gd name="T9" fmla="*/ 2217738 h 21600"/>
                <a:gd name="T10" fmla="*/ 4441765 w 21600"/>
                <a:gd name="T11" fmla="*/ 1159277 h 21600"/>
                <a:gd name="T12" fmla="*/ 8505527 w 21600"/>
                <a:gd name="T13" fmla="*/ 756042 h 21600"/>
                <a:gd name="T14" fmla="*/ 8222020 w 21600"/>
                <a:gd name="T15" fmla="*/ 0 h 21600"/>
                <a:gd name="T16" fmla="*/ 0 w 21600"/>
                <a:gd name="T17" fmla="*/ 957665 h 21600"/>
                <a:gd name="T18" fmla="*/ 0 w 21600"/>
                <a:gd name="T19" fmla="*/ 95766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8550"/>
                  </a:moveTo>
                  <a:lnTo>
                    <a:pt x="480" y="14850"/>
                  </a:lnTo>
                  <a:lnTo>
                    <a:pt x="7200" y="12600"/>
                  </a:lnTo>
                  <a:lnTo>
                    <a:pt x="8400" y="21600"/>
                  </a:lnTo>
                  <a:lnTo>
                    <a:pt x="12480" y="19800"/>
                  </a:lnTo>
                  <a:lnTo>
                    <a:pt x="11280" y="10350"/>
                  </a:lnTo>
                  <a:lnTo>
                    <a:pt x="21600" y="6750"/>
                  </a:lnTo>
                  <a:lnTo>
                    <a:pt x="20880" y="0"/>
                  </a:lnTo>
                  <a:lnTo>
                    <a:pt x="0" y="8550"/>
                  </a:lnTo>
                  <a:close/>
                  <a:moveTo>
                    <a:pt x="0" y="855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6400800" y="3476625"/>
              <a:ext cx="442913" cy="176213"/>
            </a:xfrm>
            <a:custGeom>
              <a:avLst/>
              <a:gdLst>
                <a:gd name="T0" fmla="*/ 488168 w 21600"/>
                <a:gd name="T1" fmla="*/ 1437547 h 21600"/>
                <a:gd name="T2" fmla="*/ 0 w 21600"/>
                <a:gd name="T3" fmla="*/ 738210 h 21600"/>
                <a:gd name="T4" fmla="*/ 8788973 w 21600"/>
                <a:gd name="T5" fmla="*/ 0 h 21600"/>
                <a:gd name="T6" fmla="*/ 9082034 w 21600"/>
                <a:gd name="T7" fmla="*/ 699337 h 21600"/>
                <a:gd name="T8" fmla="*/ 488168 w 21600"/>
                <a:gd name="T9" fmla="*/ 1437547 h 21600"/>
                <a:gd name="T10" fmla="*/ 488168 w 21600"/>
                <a:gd name="T11" fmla="*/ 14375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61" y="21600"/>
                  </a:moveTo>
                  <a:lnTo>
                    <a:pt x="0" y="11092"/>
                  </a:lnTo>
                  <a:lnTo>
                    <a:pt x="20903" y="0"/>
                  </a:lnTo>
                  <a:lnTo>
                    <a:pt x="21600" y="10508"/>
                  </a:lnTo>
                  <a:lnTo>
                    <a:pt x="1161" y="21600"/>
                  </a:lnTo>
                  <a:close/>
                  <a:moveTo>
                    <a:pt x="1161" y="21600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6076950" y="3278188"/>
              <a:ext cx="1419225" cy="279400"/>
            </a:xfrm>
            <a:custGeom>
              <a:avLst/>
              <a:gdLst>
                <a:gd name="T0" fmla="*/ 93249982 w 21600"/>
                <a:gd name="T1" fmla="*/ 3653672 h 21366"/>
                <a:gd name="T2" fmla="*/ 89494095 w 21600"/>
                <a:gd name="T3" fmla="*/ 648612 h 21366"/>
                <a:gd name="T4" fmla="*/ 81986591 w 21600"/>
                <a:gd name="T5" fmla="*/ 22571 h 21366"/>
                <a:gd name="T6" fmla="*/ 68530104 w 21600"/>
                <a:gd name="T7" fmla="*/ 273097 h 21366"/>
                <a:gd name="T8" fmla="*/ 43184257 w 21600"/>
                <a:gd name="T9" fmla="*/ 1587778 h 21366"/>
                <a:gd name="T10" fmla="*/ 0 w 21600"/>
                <a:gd name="T11" fmla="*/ 586026 h 213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366"/>
                <a:gd name="T20" fmla="*/ 21600 w 21600"/>
                <a:gd name="T21" fmla="*/ 21366 h 213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366">
                  <a:moveTo>
                    <a:pt x="21600" y="21366"/>
                  </a:moveTo>
                  <a:cubicBezTo>
                    <a:pt x="21455" y="18437"/>
                    <a:pt x="21165" y="7332"/>
                    <a:pt x="20730" y="3793"/>
                  </a:cubicBezTo>
                  <a:cubicBezTo>
                    <a:pt x="20295" y="254"/>
                    <a:pt x="19812" y="498"/>
                    <a:pt x="18991" y="132"/>
                  </a:cubicBezTo>
                  <a:cubicBezTo>
                    <a:pt x="18169" y="-234"/>
                    <a:pt x="17372" y="132"/>
                    <a:pt x="15874" y="1597"/>
                  </a:cubicBezTo>
                  <a:cubicBezTo>
                    <a:pt x="14376" y="3061"/>
                    <a:pt x="12636" y="9041"/>
                    <a:pt x="10003" y="9285"/>
                  </a:cubicBezTo>
                  <a:cubicBezTo>
                    <a:pt x="7369" y="9529"/>
                    <a:pt x="3672" y="6478"/>
                    <a:pt x="0" y="342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8004175" y="3398838"/>
              <a:ext cx="80963" cy="204787"/>
            </a:xfrm>
            <a:custGeom>
              <a:avLst/>
              <a:gdLst>
                <a:gd name="T0" fmla="*/ 160659 w 21600"/>
                <a:gd name="T1" fmla="*/ 1941561 h 21600"/>
                <a:gd name="T2" fmla="*/ 0 w 21600"/>
                <a:gd name="T3" fmla="*/ 0 h 21600"/>
                <a:gd name="T4" fmla="*/ 124957 w 21600"/>
                <a:gd name="T5" fmla="*/ 0 h 21600"/>
                <a:gd name="T6" fmla="*/ 303473 w 21600"/>
                <a:gd name="T7" fmla="*/ 1896441 h 21600"/>
                <a:gd name="T8" fmla="*/ 160659 w 21600"/>
                <a:gd name="T9" fmla="*/ 1941561 h 21600"/>
                <a:gd name="T10" fmla="*/ 160659 w 21600"/>
                <a:gd name="T11" fmla="*/ 194156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35" y="21600"/>
                  </a:moveTo>
                  <a:lnTo>
                    <a:pt x="0" y="0"/>
                  </a:lnTo>
                  <a:lnTo>
                    <a:pt x="8894" y="0"/>
                  </a:lnTo>
                  <a:lnTo>
                    <a:pt x="21600" y="21098"/>
                  </a:lnTo>
                  <a:lnTo>
                    <a:pt x="11435" y="21600"/>
                  </a:lnTo>
                  <a:close/>
                  <a:moveTo>
                    <a:pt x="11435" y="2160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7718425" y="3198813"/>
              <a:ext cx="442913" cy="252412"/>
            </a:xfrm>
            <a:custGeom>
              <a:avLst/>
              <a:gdLst>
                <a:gd name="T0" fmla="*/ 976746 w 21600"/>
                <a:gd name="T1" fmla="*/ 2949621 h 21600"/>
                <a:gd name="T2" fmla="*/ 9082034 w 21600"/>
                <a:gd name="T3" fmla="*/ 2059133 h 21600"/>
                <a:gd name="T4" fmla="*/ 8495912 w 21600"/>
                <a:gd name="T5" fmla="*/ 0 h 21600"/>
                <a:gd name="T6" fmla="*/ 0 w 21600"/>
                <a:gd name="T7" fmla="*/ 1001783 h 21600"/>
                <a:gd name="T8" fmla="*/ 976746 w 21600"/>
                <a:gd name="T9" fmla="*/ 2949621 h 21600"/>
                <a:gd name="T10" fmla="*/ 976746 w 21600"/>
                <a:gd name="T11" fmla="*/ 294962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323" y="21600"/>
                  </a:moveTo>
                  <a:lnTo>
                    <a:pt x="21600" y="15079"/>
                  </a:lnTo>
                  <a:lnTo>
                    <a:pt x="20206" y="0"/>
                  </a:lnTo>
                  <a:lnTo>
                    <a:pt x="0" y="7336"/>
                  </a:lnTo>
                  <a:lnTo>
                    <a:pt x="2323" y="21600"/>
                  </a:lnTo>
                  <a:close/>
                  <a:moveTo>
                    <a:pt x="2323" y="21600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4738688" y="2638425"/>
              <a:ext cx="3552825" cy="442913"/>
            </a:xfrm>
            <a:custGeom>
              <a:avLst/>
              <a:gdLst>
                <a:gd name="T0" fmla="*/ 0 w 21600"/>
                <a:gd name="T1" fmla="*/ 3638086 h 21449"/>
                <a:gd name="T2" fmla="*/ 32113755 w 21600"/>
                <a:gd name="T3" fmla="*/ 4228230 h 21449"/>
                <a:gd name="T4" fmla="*/ 123774502 w 21600"/>
                <a:gd name="T5" fmla="*/ 5998251 h 21449"/>
                <a:gd name="T6" fmla="*/ 219331184 w 21600"/>
                <a:gd name="T7" fmla="*/ 6391398 h 21449"/>
                <a:gd name="T8" fmla="*/ 361123936 w 21600"/>
                <a:gd name="T9" fmla="*/ 9144690 h 21449"/>
                <a:gd name="T10" fmla="*/ 486467767 w 21600"/>
                <a:gd name="T11" fmla="*/ 5998251 h 21449"/>
                <a:gd name="T12" fmla="*/ 584378032 w 21600"/>
                <a:gd name="T13" fmla="*/ 0 h 21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449"/>
                <a:gd name="T23" fmla="*/ 21600 w 21600"/>
                <a:gd name="T24" fmla="*/ 21449 h 21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449">
                  <a:moveTo>
                    <a:pt x="0" y="8532"/>
                  </a:moveTo>
                  <a:cubicBezTo>
                    <a:pt x="212" y="8763"/>
                    <a:pt x="425" y="8994"/>
                    <a:pt x="1187" y="9916"/>
                  </a:cubicBezTo>
                  <a:cubicBezTo>
                    <a:pt x="1950" y="10838"/>
                    <a:pt x="3426" y="13221"/>
                    <a:pt x="4575" y="14067"/>
                  </a:cubicBezTo>
                  <a:cubicBezTo>
                    <a:pt x="5723" y="14912"/>
                    <a:pt x="6650" y="13759"/>
                    <a:pt x="8107" y="14989"/>
                  </a:cubicBezTo>
                  <a:cubicBezTo>
                    <a:pt x="9565" y="16219"/>
                    <a:pt x="11707" y="21600"/>
                    <a:pt x="13348" y="21446"/>
                  </a:cubicBezTo>
                  <a:cubicBezTo>
                    <a:pt x="14989" y="21293"/>
                    <a:pt x="16610" y="17603"/>
                    <a:pt x="17981" y="14067"/>
                  </a:cubicBezTo>
                  <a:cubicBezTo>
                    <a:pt x="19351" y="10531"/>
                    <a:pt x="20471" y="5227"/>
                    <a:pt x="21600" y="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5586413" y="2938463"/>
              <a:ext cx="114300" cy="85725"/>
            </a:xfrm>
            <a:custGeom>
              <a:avLst/>
              <a:gdLst>
                <a:gd name="T0" fmla="*/ 0 w 21600"/>
                <a:gd name="T1" fmla="*/ 340221 h 21600"/>
                <a:gd name="T2" fmla="*/ 100806 w 21600"/>
                <a:gd name="T3" fmla="*/ 132310 h 21600"/>
                <a:gd name="T4" fmla="*/ 604838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6853238" y="4376738"/>
              <a:ext cx="90487" cy="138112"/>
            </a:xfrm>
            <a:custGeom>
              <a:avLst/>
              <a:gdLst>
                <a:gd name="T0" fmla="*/ 0 w 21600"/>
                <a:gd name="T1" fmla="*/ 761304 h 21600"/>
                <a:gd name="T2" fmla="*/ 59860 w 21600"/>
                <a:gd name="T3" fmla="*/ 0 h 21600"/>
                <a:gd name="T4" fmla="*/ 379069 w 21600"/>
                <a:gd name="T5" fmla="*/ 60916 h 21600"/>
                <a:gd name="T6" fmla="*/ 319210 w 21600"/>
                <a:gd name="T7" fmla="*/ 883098 h 21600"/>
                <a:gd name="T8" fmla="*/ 0 w 21600"/>
                <a:gd name="T9" fmla="*/ 761304 h 21600"/>
                <a:gd name="T10" fmla="*/ 0 w 21600"/>
                <a:gd name="T11" fmla="*/ 76130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18621"/>
                  </a:moveTo>
                  <a:lnTo>
                    <a:pt x="3411" y="0"/>
                  </a:lnTo>
                  <a:lnTo>
                    <a:pt x="21600" y="1490"/>
                  </a:lnTo>
                  <a:lnTo>
                    <a:pt x="18189" y="21600"/>
                  </a:lnTo>
                  <a:lnTo>
                    <a:pt x="0" y="18621"/>
                  </a:lnTo>
                  <a:close/>
                  <a:moveTo>
                    <a:pt x="0" y="18621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6738938" y="4486275"/>
              <a:ext cx="304800" cy="133350"/>
            </a:xfrm>
            <a:custGeom>
              <a:avLst/>
              <a:gdLst>
                <a:gd name="T0" fmla="*/ 336127 w 21600"/>
                <a:gd name="T1" fmla="*/ 0 h 21600"/>
                <a:gd name="T2" fmla="*/ 4301067 w 21600"/>
                <a:gd name="T3" fmla="*/ 235196 h 21600"/>
                <a:gd name="T4" fmla="*/ 4166658 w 21600"/>
                <a:gd name="T5" fmla="*/ 823251 h 21600"/>
                <a:gd name="T6" fmla="*/ 0 w 21600"/>
                <a:gd name="T7" fmla="*/ 499822 h 21600"/>
                <a:gd name="T8" fmla="*/ 336127 w 21600"/>
                <a:gd name="T9" fmla="*/ 0 h 21600"/>
                <a:gd name="T10" fmla="*/ 336127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88" y="0"/>
                  </a:moveTo>
                  <a:lnTo>
                    <a:pt x="21600" y="6171"/>
                  </a:lnTo>
                  <a:lnTo>
                    <a:pt x="20925" y="21600"/>
                  </a:lnTo>
                  <a:lnTo>
                    <a:pt x="0" y="13114"/>
                  </a:lnTo>
                  <a:lnTo>
                    <a:pt x="1688" y="0"/>
                  </a:lnTo>
                  <a:close/>
                  <a:moveTo>
                    <a:pt x="1688" y="0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5786438" y="4352925"/>
              <a:ext cx="300037" cy="104775"/>
            </a:xfrm>
            <a:custGeom>
              <a:avLst/>
              <a:gdLst>
                <a:gd name="T0" fmla="*/ 0 w 21600"/>
                <a:gd name="T1" fmla="*/ 0 h 21600"/>
                <a:gd name="T2" fmla="*/ 4167695 w 21600"/>
                <a:gd name="T3" fmla="*/ 184821 h 21600"/>
                <a:gd name="T4" fmla="*/ 3969156 w 21600"/>
                <a:gd name="T5" fmla="*/ 508232 h 21600"/>
                <a:gd name="T6" fmla="*/ 66175 w 21600"/>
                <a:gd name="T7" fmla="*/ 261811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0"/>
                  </a:moveTo>
                  <a:lnTo>
                    <a:pt x="21600" y="7855"/>
                  </a:lnTo>
                  <a:lnTo>
                    <a:pt x="20571" y="21600"/>
                  </a:lnTo>
                  <a:lnTo>
                    <a:pt x="343" y="11127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5362575" y="2909888"/>
              <a:ext cx="457200" cy="2409825"/>
            </a:xfrm>
            <a:custGeom>
              <a:avLst/>
              <a:gdLst>
                <a:gd name="T0" fmla="*/ 0 w 21600"/>
                <a:gd name="T1" fmla="*/ 0 h 21600"/>
                <a:gd name="T2" fmla="*/ 3729842 w 21600"/>
                <a:gd name="T3" fmla="*/ 7443235 h 21600"/>
                <a:gd name="T4" fmla="*/ 5342721 w 21600"/>
                <a:gd name="T5" fmla="*/ 24445890 h 21600"/>
                <a:gd name="T6" fmla="*/ 8064500 w 21600"/>
                <a:gd name="T7" fmla="*/ 82884369 h 21600"/>
                <a:gd name="T8" fmla="*/ 8568542 w 21600"/>
                <a:gd name="T9" fmla="*/ 114238312 h 21600"/>
                <a:gd name="T10" fmla="*/ 8870950 w 21600"/>
                <a:gd name="T11" fmla="*/ 168967557 h 21600"/>
                <a:gd name="T12" fmla="*/ 9677400 w 21600"/>
                <a:gd name="T13" fmla="*/ 268854469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0"/>
                  </a:moveTo>
                  <a:cubicBezTo>
                    <a:pt x="3150" y="128"/>
                    <a:pt x="6375" y="270"/>
                    <a:pt x="8325" y="598"/>
                  </a:cubicBezTo>
                  <a:cubicBezTo>
                    <a:pt x="10275" y="925"/>
                    <a:pt x="10350" y="953"/>
                    <a:pt x="11925" y="1964"/>
                  </a:cubicBezTo>
                  <a:cubicBezTo>
                    <a:pt x="13500" y="2974"/>
                    <a:pt x="16800" y="5464"/>
                    <a:pt x="18000" y="6659"/>
                  </a:cubicBezTo>
                  <a:cubicBezTo>
                    <a:pt x="19200" y="7855"/>
                    <a:pt x="18825" y="8025"/>
                    <a:pt x="19125" y="9178"/>
                  </a:cubicBezTo>
                  <a:cubicBezTo>
                    <a:pt x="19425" y="10330"/>
                    <a:pt x="19425" y="11511"/>
                    <a:pt x="19800" y="13575"/>
                  </a:cubicBezTo>
                  <a:cubicBezTo>
                    <a:pt x="20175" y="15638"/>
                    <a:pt x="21225" y="19935"/>
                    <a:pt x="21600" y="2160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5788025" y="4391025"/>
              <a:ext cx="369888" cy="138113"/>
            </a:xfrm>
            <a:custGeom>
              <a:avLst/>
              <a:gdLst>
                <a:gd name="T0" fmla="*/ 0 w 21600"/>
                <a:gd name="T1" fmla="*/ 121795 h 21600"/>
                <a:gd name="T2" fmla="*/ 4947663 w 21600"/>
                <a:gd name="T3" fmla="*/ 426347 h 21600"/>
                <a:gd name="T4" fmla="*/ 5165246 w 21600"/>
                <a:gd name="T5" fmla="*/ 0 h 21600"/>
                <a:gd name="T6" fmla="*/ 6334127 w 21600"/>
                <a:gd name="T7" fmla="*/ 60917 h 21600"/>
                <a:gd name="T8" fmla="*/ 5763180 w 21600"/>
                <a:gd name="T9" fmla="*/ 883111 h 21600"/>
                <a:gd name="T10" fmla="*/ 788255 w 21600"/>
                <a:gd name="T11" fmla="*/ 517681 h 21600"/>
                <a:gd name="T12" fmla="*/ 54250 w 21600"/>
                <a:gd name="T13" fmla="*/ 446623 h 21600"/>
                <a:gd name="T14" fmla="*/ 0 w 21600"/>
                <a:gd name="T15" fmla="*/ 121795 h 21600"/>
                <a:gd name="T16" fmla="*/ 0 w 21600"/>
                <a:gd name="T17" fmla="*/ 121795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00"/>
                <a:gd name="T28" fmla="*/ 0 h 21600"/>
                <a:gd name="T29" fmla="*/ 21600 w 21600"/>
                <a:gd name="T30" fmla="*/ 21600 h 2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00" h="21600">
                  <a:moveTo>
                    <a:pt x="0" y="2979"/>
                  </a:moveTo>
                  <a:lnTo>
                    <a:pt x="16872" y="10428"/>
                  </a:lnTo>
                  <a:lnTo>
                    <a:pt x="17614" y="0"/>
                  </a:lnTo>
                  <a:lnTo>
                    <a:pt x="21600" y="1490"/>
                  </a:lnTo>
                  <a:lnTo>
                    <a:pt x="19653" y="21600"/>
                  </a:lnTo>
                  <a:lnTo>
                    <a:pt x="2688" y="12662"/>
                  </a:lnTo>
                  <a:lnTo>
                    <a:pt x="185" y="10924"/>
                  </a:lnTo>
                  <a:lnTo>
                    <a:pt x="0" y="2979"/>
                  </a:lnTo>
                  <a:close/>
                  <a:moveTo>
                    <a:pt x="0" y="2979"/>
                  </a:move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Rectangle 82"/>
            <p:cNvSpPr>
              <a:spLocks/>
            </p:cNvSpPr>
            <p:nvPr/>
          </p:nvSpPr>
          <p:spPr bwMode="auto">
            <a:xfrm>
              <a:off x="1119188" y="2513013"/>
              <a:ext cx="914400" cy="330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600" b="1" baseline="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Ίδρυση</a:t>
              </a:r>
            </a:p>
          </p:txBody>
        </p:sp>
        <p:sp>
          <p:nvSpPr>
            <p:cNvPr id="82" name="Rectangle 83"/>
            <p:cNvSpPr>
              <a:spLocks/>
            </p:cNvSpPr>
            <p:nvPr/>
          </p:nvSpPr>
          <p:spPr bwMode="auto">
            <a:xfrm>
              <a:off x="2921000" y="2506663"/>
              <a:ext cx="1214438" cy="330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600" b="1" baseline="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Επέκταση</a:t>
              </a:r>
            </a:p>
          </p:txBody>
        </p:sp>
        <p:sp>
          <p:nvSpPr>
            <p:cNvPr id="83" name="Rectangle 84"/>
            <p:cNvSpPr>
              <a:spLocks/>
            </p:cNvSpPr>
            <p:nvPr/>
          </p:nvSpPr>
          <p:spPr bwMode="auto">
            <a:xfrm>
              <a:off x="5837238" y="2511425"/>
              <a:ext cx="1404937" cy="330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600" b="1" baseline="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Εξειδίκευση</a:t>
              </a:r>
            </a:p>
          </p:txBody>
        </p:sp>
        <p:sp>
          <p:nvSpPr>
            <p:cNvPr id="84" name="Rectangle 85"/>
            <p:cNvSpPr>
              <a:spLocks/>
            </p:cNvSpPr>
            <p:nvPr/>
          </p:nvSpPr>
          <p:spPr bwMode="auto">
            <a:xfrm>
              <a:off x="1362075" y="3883025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1</a:t>
              </a:r>
            </a:p>
          </p:txBody>
        </p:sp>
        <p:sp>
          <p:nvSpPr>
            <p:cNvPr id="85" name="Rectangle 86"/>
            <p:cNvSpPr>
              <a:spLocks/>
            </p:cNvSpPr>
            <p:nvPr/>
          </p:nvSpPr>
          <p:spPr bwMode="auto">
            <a:xfrm>
              <a:off x="2992438" y="3802063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2</a:t>
              </a:r>
            </a:p>
          </p:txBody>
        </p:sp>
        <p:sp>
          <p:nvSpPr>
            <p:cNvPr id="86" name="Rectangle 87"/>
            <p:cNvSpPr>
              <a:spLocks/>
            </p:cNvSpPr>
            <p:nvPr/>
          </p:nvSpPr>
          <p:spPr bwMode="auto">
            <a:xfrm>
              <a:off x="2676525" y="4092575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2</a:t>
              </a:r>
            </a:p>
          </p:txBody>
        </p:sp>
        <p:sp>
          <p:nvSpPr>
            <p:cNvPr id="87" name="Rectangle 88"/>
            <p:cNvSpPr>
              <a:spLocks/>
            </p:cNvSpPr>
            <p:nvPr/>
          </p:nvSpPr>
          <p:spPr bwMode="auto">
            <a:xfrm>
              <a:off x="3576638" y="3703638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3</a:t>
              </a:r>
            </a:p>
          </p:txBody>
        </p:sp>
        <p:sp>
          <p:nvSpPr>
            <p:cNvPr id="88" name="Rectangle 89"/>
            <p:cNvSpPr>
              <a:spLocks/>
            </p:cNvSpPr>
            <p:nvPr/>
          </p:nvSpPr>
          <p:spPr bwMode="auto">
            <a:xfrm>
              <a:off x="7132638" y="3525838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4</a:t>
              </a:r>
            </a:p>
          </p:txBody>
        </p:sp>
        <p:sp>
          <p:nvSpPr>
            <p:cNvPr id="89" name="Rectangle 90"/>
            <p:cNvSpPr>
              <a:spLocks/>
            </p:cNvSpPr>
            <p:nvPr/>
          </p:nvSpPr>
          <p:spPr bwMode="auto">
            <a:xfrm>
              <a:off x="6784975" y="4135438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4</a:t>
              </a:r>
            </a:p>
          </p:txBody>
        </p:sp>
        <p:sp>
          <p:nvSpPr>
            <p:cNvPr id="90" name="Rectangle 91"/>
            <p:cNvSpPr>
              <a:spLocks/>
            </p:cNvSpPr>
            <p:nvPr/>
          </p:nvSpPr>
          <p:spPr bwMode="auto">
            <a:xfrm>
              <a:off x="7813675" y="3425825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4</a:t>
              </a:r>
            </a:p>
          </p:txBody>
        </p:sp>
        <p:sp>
          <p:nvSpPr>
            <p:cNvPr id="91" name="Rectangle 92"/>
            <p:cNvSpPr>
              <a:spLocks/>
            </p:cNvSpPr>
            <p:nvPr/>
          </p:nvSpPr>
          <p:spPr bwMode="auto">
            <a:xfrm>
              <a:off x="6646863" y="3603625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4</a:t>
              </a:r>
            </a:p>
          </p:txBody>
        </p:sp>
        <p:sp>
          <p:nvSpPr>
            <p:cNvPr id="92" name="Rectangle 93"/>
            <p:cNvSpPr>
              <a:spLocks/>
            </p:cNvSpPr>
            <p:nvPr/>
          </p:nvSpPr>
          <p:spPr bwMode="auto">
            <a:xfrm>
              <a:off x="5864225" y="4110038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4</a:t>
              </a:r>
            </a:p>
          </p:txBody>
        </p:sp>
        <p:sp>
          <p:nvSpPr>
            <p:cNvPr id="93" name="Rectangle 94"/>
            <p:cNvSpPr>
              <a:spLocks/>
            </p:cNvSpPr>
            <p:nvPr/>
          </p:nvSpPr>
          <p:spPr bwMode="auto">
            <a:xfrm>
              <a:off x="5084763" y="3797300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5</a:t>
              </a:r>
            </a:p>
          </p:txBody>
        </p:sp>
        <p:sp>
          <p:nvSpPr>
            <p:cNvPr id="94" name="Oval 95"/>
            <p:cNvSpPr>
              <a:spLocks/>
            </p:cNvSpPr>
            <p:nvPr/>
          </p:nvSpPr>
          <p:spPr bwMode="auto">
            <a:xfrm>
              <a:off x="890588" y="5476875"/>
              <a:ext cx="169862" cy="16986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5" name="Rectangle 96"/>
            <p:cNvSpPr>
              <a:spLocks/>
            </p:cNvSpPr>
            <p:nvPr/>
          </p:nvSpPr>
          <p:spPr bwMode="auto">
            <a:xfrm>
              <a:off x="1050925" y="5405438"/>
              <a:ext cx="519113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Πόλη</a:t>
              </a:r>
            </a:p>
          </p:txBody>
        </p:sp>
        <p:sp>
          <p:nvSpPr>
            <p:cNvPr id="96" name="Oval 97"/>
            <p:cNvSpPr>
              <a:spLocks/>
            </p:cNvSpPr>
            <p:nvPr/>
          </p:nvSpPr>
          <p:spPr bwMode="auto">
            <a:xfrm>
              <a:off x="895350" y="5713413"/>
              <a:ext cx="169863" cy="16986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7" name="Rectangle 98"/>
            <p:cNvSpPr>
              <a:spLocks/>
            </p:cNvSpPr>
            <p:nvPr/>
          </p:nvSpPr>
          <p:spPr bwMode="auto">
            <a:xfrm>
              <a:off x="1058863" y="5657850"/>
              <a:ext cx="1350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Αστική ανάπτυξη</a:t>
              </a:r>
            </a:p>
          </p:txBody>
        </p:sp>
        <p:sp>
          <p:nvSpPr>
            <p:cNvPr id="98" name="Rectangle 99"/>
            <p:cNvSpPr>
              <a:spLocks/>
            </p:cNvSpPr>
            <p:nvPr/>
          </p:nvSpPr>
          <p:spPr bwMode="auto">
            <a:xfrm>
              <a:off x="2617788" y="5476875"/>
              <a:ext cx="150812" cy="15081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9" name="Rectangle 100"/>
            <p:cNvSpPr>
              <a:spLocks/>
            </p:cNvSpPr>
            <p:nvPr/>
          </p:nvSpPr>
          <p:spPr bwMode="auto">
            <a:xfrm>
              <a:off x="2620963" y="5715000"/>
              <a:ext cx="150812" cy="15081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0" name="Rectangle 101"/>
            <p:cNvSpPr>
              <a:spLocks/>
            </p:cNvSpPr>
            <p:nvPr/>
          </p:nvSpPr>
          <p:spPr bwMode="auto">
            <a:xfrm>
              <a:off x="2732088" y="5397500"/>
              <a:ext cx="156051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Τερματικός σταθμός</a:t>
              </a:r>
            </a:p>
          </p:txBody>
        </p:sp>
        <p:sp>
          <p:nvSpPr>
            <p:cNvPr id="101" name="Rectangle 102"/>
            <p:cNvSpPr>
              <a:spLocks/>
            </p:cNvSpPr>
            <p:nvPr/>
          </p:nvSpPr>
          <p:spPr bwMode="auto">
            <a:xfrm>
              <a:off x="2740025" y="5649913"/>
              <a:ext cx="1627188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Οικονομικές μονάδες</a:t>
              </a:r>
            </a:p>
          </p:txBody>
        </p:sp>
        <p:sp>
          <p:nvSpPr>
            <p:cNvPr id="102" name="Line 103"/>
            <p:cNvSpPr>
              <a:spLocks noChangeShapeType="1"/>
            </p:cNvSpPr>
            <p:nvPr/>
          </p:nvSpPr>
          <p:spPr bwMode="auto">
            <a:xfrm>
              <a:off x="5894388" y="5551488"/>
              <a:ext cx="2127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4"/>
            <p:cNvSpPr>
              <a:spLocks noChangeShapeType="1"/>
            </p:cNvSpPr>
            <p:nvPr/>
          </p:nvSpPr>
          <p:spPr bwMode="auto">
            <a:xfrm>
              <a:off x="5891213" y="5770563"/>
              <a:ext cx="2127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Rectangle 105"/>
            <p:cNvSpPr>
              <a:spLocks/>
            </p:cNvSpPr>
            <p:nvPr/>
          </p:nvSpPr>
          <p:spPr bwMode="auto">
            <a:xfrm>
              <a:off x="6069013" y="5387975"/>
              <a:ext cx="1162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Σιδηρόδρομος</a:t>
              </a:r>
            </a:p>
          </p:txBody>
        </p:sp>
        <p:sp>
          <p:nvSpPr>
            <p:cNvPr id="105" name="Rectangle 106"/>
            <p:cNvSpPr>
              <a:spLocks/>
            </p:cNvSpPr>
            <p:nvPr/>
          </p:nvSpPr>
          <p:spPr bwMode="auto">
            <a:xfrm>
              <a:off x="6076950" y="5607050"/>
              <a:ext cx="11906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Οδικός Άξονας</a:t>
              </a:r>
            </a:p>
          </p:txBody>
        </p:sp>
        <p:sp>
          <p:nvSpPr>
            <p:cNvPr id="106" name="Rectangle 107"/>
            <p:cNvSpPr>
              <a:spLocks/>
            </p:cNvSpPr>
            <p:nvPr/>
          </p:nvSpPr>
          <p:spPr bwMode="auto">
            <a:xfrm>
              <a:off x="4608513" y="5492750"/>
              <a:ext cx="176212" cy="39528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Rectangle 108"/>
            <p:cNvSpPr>
              <a:spLocks/>
            </p:cNvSpPr>
            <p:nvPr/>
          </p:nvSpPr>
          <p:spPr bwMode="auto">
            <a:xfrm>
              <a:off x="4743450" y="5538788"/>
              <a:ext cx="10477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Βάθος νερού</a:t>
              </a:r>
            </a:p>
          </p:txBody>
        </p:sp>
        <p:sp>
          <p:nvSpPr>
            <p:cNvPr id="108" name="Rectangle 109"/>
            <p:cNvSpPr>
              <a:spLocks/>
            </p:cNvSpPr>
            <p:nvPr/>
          </p:nvSpPr>
          <p:spPr bwMode="auto">
            <a:xfrm>
              <a:off x="7299325" y="5573713"/>
              <a:ext cx="150813" cy="15081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Rectangle 110"/>
            <p:cNvSpPr>
              <a:spLocks/>
            </p:cNvSpPr>
            <p:nvPr/>
          </p:nvSpPr>
          <p:spPr bwMode="auto">
            <a:xfrm>
              <a:off x="7440613" y="5392738"/>
              <a:ext cx="1003300" cy="508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Νέες επεκτάσεις</a:t>
              </a:r>
            </a:p>
          </p:txBody>
        </p:sp>
        <p:sp>
          <p:nvSpPr>
            <p:cNvPr id="110" name="Rectangle 111"/>
            <p:cNvSpPr>
              <a:spLocks/>
            </p:cNvSpPr>
            <p:nvPr/>
          </p:nvSpPr>
          <p:spPr bwMode="auto">
            <a:xfrm>
              <a:off x="3025775" y="4089400"/>
              <a:ext cx="2349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 b="1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3</a:t>
              </a:r>
            </a:p>
          </p:txBody>
        </p:sp>
        <p:sp>
          <p:nvSpPr>
            <p:cNvPr id="111" name="Rectangle 112"/>
            <p:cNvSpPr>
              <a:spLocks/>
            </p:cNvSpPr>
            <p:nvPr/>
          </p:nvSpPr>
          <p:spPr bwMode="auto">
            <a:xfrm>
              <a:off x="830263" y="5424488"/>
              <a:ext cx="7769225" cy="542925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2" name="Rectangle 113"/>
            <p:cNvSpPr>
              <a:spLocks/>
            </p:cNvSpPr>
            <p:nvPr/>
          </p:nvSpPr>
          <p:spPr bwMode="auto">
            <a:xfrm>
              <a:off x="7308850" y="6127750"/>
              <a:ext cx="1259318" cy="1641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l-GR" sz="1600" baseline="-39000" dirty="0">
                  <a:cs typeface="Times New Roman" charset="0"/>
                </a:rPr>
                <a:t>Πηγή:</a:t>
              </a:r>
              <a:r>
                <a:rPr lang="en-US" sz="1600" baseline="-39000" dirty="0">
                  <a:solidFill>
                    <a:schemeClr val="tx1"/>
                  </a:solidFill>
                  <a:cs typeface="Times New Roman" charset="0"/>
                </a:rPr>
                <a:t> </a:t>
              </a:r>
              <a:r>
                <a:rPr lang="en-US" sz="1600" baseline="-39000" dirty="0" err="1">
                  <a:solidFill>
                    <a:schemeClr val="tx1"/>
                  </a:solidFill>
                  <a:cs typeface="Times New Roman" charset="0"/>
                </a:rPr>
                <a:t>Rodrigue</a:t>
              </a:r>
              <a:r>
                <a:rPr lang="en-US" sz="1600" baseline="-39000" dirty="0">
                  <a:solidFill>
                    <a:schemeClr val="tx1"/>
                  </a:solidFill>
                  <a:cs typeface="Times New Roman" charset="0"/>
                </a:rPr>
                <a:t>, 2007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811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err="1"/>
              <a:t>Διατροπική</a:t>
            </a:r>
            <a:r>
              <a:rPr lang="el-GR" b="1" dirty="0"/>
              <a:t> αλυσίδα μεταφοράς</a:t>
            </a:r>
            <a:endParaRPr lang="en-US" dirty="0"/>
          </a:p>
        </p:txBody>
      </p:sp>
      <p:sp>
        <p:nvSpPr>
          <p:cNvPr id="113" name="Oval 7"/>
          <p:cNvSpPr>
            <a:spLocks/>
          </p:cNvSpPr>
          <p:nvPr/>
        </p:nvSpPr>
        <p:spPr bwMode="auto">
          <a:xfrm>
            <a:off x="5600700" y="2620963"/>
            <a:ext cx="2209800" cy="2209800"/>
          </a:xfrm>
          <a:prstGeom prst="ellipse">
            <a:avLst/>
          </a:prstGeom>
          <a:solidFill>
            <a:srgbClr val="CCFFCC"/>
          </a:solidFill>
          <a:ln w="31750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4" name="Oval 8"/>
          <p:cNvSpPr>
            <a:spLocks/>
          </p:cNvSpPr>
          <p:nvPr/>
        </p:nvSpPr>
        <p:spPr bwMode="auto">
          <a:xfrm>
            <a:off x="1060450" y="2595563"/>
            <a:ext cx="2209800" cy="2209800"/>
          </a:xfrm>
          <a:prstGeom prst="ellipse">
            <a:avLst/>
          </a:prstGeom>
          <a:solidFill>
            <a:srgbClr val="CCFFCC"/>
          </a:solidFill>
          <a:ln w="31750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5" name="Line 9"/>
          <p:cNvSpPr>
            <a:spLocks noChangeShapeType="1"/>
          </p:cNvSpPr>
          <p:nvPr/>
        </p:nvSpPr>
        <p:spPr bwMode="auto">
          <a:xfrm>
            <a:off x="4427538" y="2927350"/>
            <a:ext cx="1587" cy="17097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6" name="AutoShape 10"/>
          <p:cNvSpPr>
            <a:spLocks/>
          </p:cNvSpPr>
          <p:nvPr/>
        </p:nvSpPr>
        <p:spPr bwMode="auto">
          <a:xfrm>
            <a:off x="1817688" y="3359150"/>
            <a:ext cx="5253037" cy="692150"/>
          </a:xfrm>
          <a:prstGeom prst="roundRect">
            <a:avLst>
              <a:gd name="adj" fmla="val 39444"/>
            </a:avLst>
          </a:prstGeom>
          <a:solidFill>
            <a:srgbClr val="99CCFF"/>
          </a:solidFill>
          <a:ln w="31750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7" name="Oval 11"/>
          <p:cNvSpPr>
            <a:spLocks/>
          </p:cNvSpPr>
          <p:nvPr/>
        </p:nvSpPr>
        <p:spPr bwMode="auto">
          <a:xfrm>
            <a:off x="4157663" y="3441700"/>
            <a:ext cx="531812" cy="531813"/>
          </a:xfrm>
          <a:prstGeom prst="ellipse">
            <a:avLst/>
          </a:prstGeom>
          <a:solidFill>
            <a:srgbClr val="C0C0C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8" name="Oval 12"/>
          <p:cNvSpPr>
            <a:spLocks/>
          </p:cNvSpPr>
          <p:nvPr/>
        </p:nvSpPr>
        <p:spPr bwMode="auto">
          <a:xfrm>
            <a:off x="1898650" y="3435350"/>
            <a:ext cx="531813" cy="531813"/>
          </a:xfrm>
          <a:prstGeom prst="ellipse">
            <a:avLst/>
          </a:prstGeom>
          <a:solidFill>
            <a:srgbClr val="C0C0C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9" name="Rectangle 13"/>
          <p:cNvSpPr>
            <a:spLocks/>
          </p:cNvSpPr>
          <p:nvPr/>
        </p:nvSpPr>
        <p:spPr bwMode="auto">
          <a:xfrm>
            <a:off x="1520825" y="4294188"/>
            <a:ext cx="149225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0" name="Rectangle 14"/>
          <p:cNvSpPr>
            <a:spLocks/>
          </p:cNvSpPr>
          <p:nvPr/>
        </p:nvSpPr>
        <p:spPr bwMode="auto">
          <a:xfrm>
            <a:off x="1566863" y="2979738"/>
            <a:ext cx="149225" cy="149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1" name="Rectangle 15"/>
          <p:cNvSpPr>
            <a:spLocks/>
          </p:cNvSpPr>
          <p:nvPr/>
        </p:nvSpPr>
        <p:spPr bwMode="auto">
          <a:xfrm>
            <a:off x="2601913" y="2984500"/>
            <a:ext cx="149225" cy="149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2" name="Rectangle 16"/>
          <p:cNvSpPr>
            <a:spLocks/>
          </p:cNvSpPr>
          <p:nvPr/>
        </p:nvSpPr>
        <p:spPr bwMode="auto">
          <a:xfrm>
            <a:off x="2690813" y="4222750"/>
            <a:ext cx="149225" cy="1492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 rot="10800000" flipH="1">
            <a:off x="1692275" y="3975100"/>
            <a:ext cx="254000" cy="296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4" name="Line 18"/>
          <p:cNvSpPr>
            <a:spLocks noChangeShapeType="1"/>
          </p:cNvSpPr>
          <p:nvPr/>
        </p:nvSpPr>
        <p:spPr bwMode="auto">
          <a:xfrm>
            <a:off x="1735138" y="3168650"/>
            <a:ext cx="225425" cy="257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5" name="Line 19"/>
          <p:cNvSpPr>
            <a:spLocks noChangeShapeType="1"/>
          </p:cNvSpPr>
          <p:nvPr/>
        </p:nvSpPr>
        <p:spPr bwMode="auto">
          <a:xfrm flipH="1">
            <a:off x="2398713" y="3152775"/>
            <a:ext cx="201612" cy="277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6" name="Line 20"/>
          <p:cNvSpPr>
            <a:spLocks noChangeShapeType="1"/>
          </p:cNvSpPr>
          <p:nvPr/>
        </p:nvSpPr>
        <p:spPr bwMode="auto">
          <a:xfrm rot="10800000">
            <a:off x="2476500" y="3879850"/>
            <a:ext cx="211138" cy="274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7" name="Rectangle 21"/>
          <p:cNvSpPr>
            <a:spLocks/>
          </p:cNvSpPr>
          <p:nvPr/>
        </p:nvSpPr>
        <p:spPr bwMode="auto">
          <a:xfrm>
            <a:off x="2016125" y="3567113"/>
            <a:ext cx="149225" cy="149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8" name="Rectangle 22"/>
          <p:cNvSpPr>
            <a:spLocks/>
          </p:cNvSpPr>
          <p:nvPr/>
        </p:nvSpPr>
        <p:spPr bwMode="auto">
          <a:xfrm>
            <a:off x="2168525" y="3567113"/>
            <a:ext cx="149225" cy="149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29" name="Rectangle 23"/>
          <p:cNvSpPr>
            <a:spLocks/>
          </p:cNvSpPr>
          <p:nvPr/>
        </p:nvSpPr>
        <p:spPr bwMode="auto">
          <a:xfrm>
            <a:off x="2016125" y="3716338"/>
            <a:ext cx="149225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0" name="Rectangle 24"/>
          <p:cNvSpPr>
            <a:spLocks/>
          </p:cNvSpPr>
          <p:nvPr/>
        </p:nvSpPr>
        <p:spPr bwMode="auto">
          <a:xfrm>
            <a:off x="2168525" y="3716338"/>
            <a:ext cx="149225" cy="1492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1" name="Line 25"/>
          <p:cNvSpPr>
            <a:spLocks noChangeShapeType="1"/>
          </p:cNvSpPr>
          <p:nvPr/>
        </p:nvSpPr>
        <p:spPr bwMode="auto">
          <a:xfrm>
            <a:off x="2498725" y="3719513"/>
            <a:ext cx="15621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grpSp>
        <p:nvGrpSpPr>
          <p:cNvPr id="132" name="Group 26"/>
          <p:cNvGrpSpPr>
            <a:grpSpLocks/>
          </p:cNvGrpSpPr>
          <p:nvPr/>
        </p:nvGrpSpPr>
        <p:grpSpPr bwMode="auto">
          <a:xfrm>
            <a:off x="4267200" y="3570288"/>
            <a:ext cx="301625" cy="298450"/>
            <a:chOff x="0" y="0"/>
            <a:chExt cx="190" cy="188"/>
          </a:xfrm>
        </p:grpSpPr>
        <p:sp>
          <p:nvSpPr>
            <p:cNvPr id="133" name="Rectangle 27"/>
            <p:cNvSpPr>
              <a:spLocks/>
            </p:cNvSpPr>
            <p:nvPr/>
          </p:nvSpPr>
          <p:spPr bwMode="auto">
            <a:xfrm>
              <a:off x="0" y="0"/>
              <a:ext cx="94" cy="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4" name="Rectangle 28"/>
            <p:cNvSpPr>
              <a:spLocks/>
            </p:cNvSpPr>
            <p:nvPr/>
          </p:nvSpPr>
          <p:spPr bwMode="auto">
            <a:xfrm>
              <a:off x="96" y="0"/>
              <a:ext cx="94" cy="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Rectangle 29"/>
            <p:cNvSpPr>
              <a:spLocks/>
            </p:cNvSpPr>
            <p:nvPr/>
          </p:nvSpPr>
          <p:spPr bwMode="auto">
            <a:xfrm>
              <a:off x="0" y="94"/>
              <a:ext cx="94" cy="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Rectangle 30"/>
            <p:cNvSpPr>
              <a:spLocks/>
            </p:cNvSpPr>
            <p:nvPr/>
          </p:nvSpPr>
          <p:spPr bwMode="auto">
            <a:xfrm>
              <a:off x="96" y="94"/>
              <a:ext cx="94" cy="9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  <p:sp>
        <p:nvSpPr>
          <p:cNvPr id="137" name="Rectangle 31"/>
          <p:cNvSpPr>
            <a:spLocks/>
          </p:cNvSpPr>
          <p:nvPr/>
        </p:nvSpPr>
        <p:spPr bwMode="auto">
          <a:xfrm>
            <a:off x="1508125" y="2325688"/>
            <a:ext cx="1001713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baseline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Σύνθεση</a:t>
            </a:r>
          </a:p>
        </p:txBody>
      </p:sp>
      <p:sp>
        <p:nvSpPr>
          <p:cNvPr id="138" name="Rectangle 32"/>
          <p:cNvSpPr>
            <a:spLocks/>
          </p:cNvSpPr>
          <p:nvPr/>
        </p:nvSpPr>
        <p:spPr bwMode="auto">
          <a:xfrm>
            <a:off x="2498725" y="3368675"/>
            <a:ext cx="1141413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 baseline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Σύνδεση</a:t>
            </a:r>
          </a:p>
        </p:txBody>
      </p:sp>
      <p:sp>
        <p:nvSpPr>
          <p:cNvPr id="139" name="Rectangle 33"/>
          <p:cNvSpPr>
            <a:spLocks/>
          </p:cNvSpPr>
          <p:nvPr/>
        </p:nvSpPr>
        <p:spPr bwMode="auto">
          <a:xfrm>
            <a:off x="3683000" y="2598738"/>
            <a:ext cx="1049338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 baseline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Κόμβος</a:t>
            </a:r>
          </a:p>
        </p:txBody>
      </p:sp>
      <p:sp>
        <p:nvSpPr>
          <p:cNvPr id="140" name="Oval 34"/>
          <p:cNvSpPr>
            <a:spLocks/>
          </p:cNvSpPr>
          <p:nvPr/>
        </p:nvSpPr>
        <p:spPr bwMode="auto">
          <a:xfrm>
            <a:off x="6438900" y="3438525"/>
            <a:ext cx="531813" cy="531813"/>
          </a:xfrm>
          <a:prstGeom prst="ellipse">
            <a:avLst/>
          </a:prstGeom>
          <a:solidFill>
            <a:srgbClr val="C0C0C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1" name="Rectangle 35"/>
          <p:cNvSpPr>
            <a:spLocks/>
          </p:cNvSpPr>
          <p:nvPr/>
        </p:nvSpPr>
        <p:spPr bwMode="auto">
          <a:xfrm>
            <a:off x="6337300" y="2820988"/>
            <a:ext cx="149225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2" name="Rectangle 36"/>
          <p:cNvSpPr>
            <a:spLocks/>
          </p:cNvSpPr>
          <p:nvPr/>
        </p:nvSpPr>
        <p:spPr bwMode="auto">
          <a:xfrm>
            <a:off x="6000750" y="4227513"/>
            <a:ext cx="149225" cy="149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3" name="Rectangle 37"/>
          <p:cNvSpPr>
            <a:spLocks/>
          </p:cNvSpPr>
          <p:nvPr/>
        </p:nvSpPr>
        <p:spPr bwMode="auto">
          <a:xfrm>
            <a:off x="6897688" y="4498975"/>
            <a:ext cx="149225" cy="149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4" name="Rectangle 38"/>
          <p:cNvSpPr>
            <a:spLocks/>
          </p:cNvSpPr>
          <p:nvPr/>
        </p:nvSpPr>
        <p:spPr bwMode="auto">
          <a:xfrm>
            <a:off x="7412038" y="3354388"/>
            <a:ext cx="149225" cy="1492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5" name="Line 39"/>
          <p:cNvSpPr>
            <a:spLocks noChangeShapeType="1"/>
          </p:cNvSpPr>
          <p:nvPr/>
        </p:nvSpPr>
        <p:spPr bwMode="auto">
          <a:xfrm>
            <a:off x="6816725" y="4075113"/>
            <a:ext cx="104775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6" name="Line 40"/>
          <p:cNvSpPr>
            <a:spLocks noChangeShapeType="1"/>
          </p:cNvSpPr>
          <p:nvPr/>
        </p:nvSpPr>
        <p:spPr bwMode="auto">
          <a:xfrm flipH="1">
            <a:off x="6159500" y="3927475"/>
            <a:ext cx="263525" cy="257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7" name="Line 41"/>
          <p:cNvSpPr>
            <a:spLocks noChangeShapeType="1"/>
          </p:cNvSpPr>
          <p:nvPr/>
        </p:nvSpPr>
        <p:spPr bwMode="auto">
          <a:xfrm rot="10800000">
            <a:off x="6481763" y="3032125"/>
            <a:ext cx="127000" cy="369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8" name="Line 42"/>
          <p:cNvSpPr>
            <a:spLocks noChangeShapeType="1"/>
          </p:cNvSpPr>
          <p:nvPr/>
        </p:nvSpPr>
        <p:spPr bwMode="auto">
          <a:xfrm rot="10800000" flipH="1">
            <a:off x="7035800" y="3459163"/>
            <a:ext cx="320675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9" name="Rectangle 43"/>
          <p:cNvSpPr>
            <a:spLocks/>
          </p:cNvSpPr>
          <p:nvPr/>
        </p:nvSpPr>
        <p:spPr bwMode="auto">
          <a:xfrm>
            <a:off x="6556375" y="3570288"/>
            <a:ext cx="149225" cy="149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0" name="Rectangle 44"/>
          <p:cNvSpPr>
            <a:spLocks/>
          </p:cNvSpPr>
          <p:nvPr/>
        </p:nvSpPr>
        <p:spPr bwMode="auto">
          <a:xfrm>
            <a:off x="6708775" y="3570288"/>
            <a:ext cx="149225" cy="149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1" name="Rectangle 45"/>
          <p:cNvSpPr>
            <a:spLocks/>
          </p:cNvSpPr>
          <p:nvPr/>
        </p:nvSpPr>
        <p:spPr bwMode="auto">
          <a:xfrm>
            <a:off x="6556375" y="3719513"/>
            <a:ext cx="149225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2" name="Rectangle 46"/>
          <p:cNvSpPr>
            <a:spLocks/>
          </p:cNvSpPr>
          <p:nvPr/>
        </p:nvSpPr>
        <p:spPr bwMode="auto">
          <a:xfrm>
            <a:off x="6708775" y="3719513"/>
            <a:ext cx="149225" cy="1492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3" name="Rectangle 47"/>
          <p:cNvSpPr>
            <a:spLocks/>
          </p:cNvSpPr>
          <p:nvPr/>
        </p:nvSpPr>
        <p:spPr bwMode="auto">
          <a:xfrm>
            <a:off x="6027738" y="4862513"/>
            <a:ext cx="1023937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baseline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Διανομή</a:t>
            </a:r>
          </a:p>
        </p:txBody>
      </p:sp>
      <p:sp>
        <p:nvSpPr>
          <p:cNvPr id="154" name="Line 48"/>
          <p:cNvSpPr>
            <a:spLocks noChangeShapeType="1"/>
          </p:cNvSpPr>
          <p:nvPr/>
        </p:nvSpPr>
        <p:spPr bwMode="auto">
          <a:xfrm>
            <a:off x="4786313" y="3713163"/>
            <a:ext cx="15621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5" name="Rectangle 49"/>
          <p:cNvSpPr>
            <a:spLocks/>
          </p:cNvSpPr>
          <p:nvPr/>
        </p:nvSpPr>
        <p:spPr bwMode="auto">
          <a:xfrm>
            <a:off x="3529013" y="4851400"/>
            <a:ext cx="1938337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t>Τοπική / Περιφερειακή</a:t>
            </a:r>
          </a:p>
        </p:txBody>
      </p:sp>
      <p:sp>
        <p:nvSpPr>
          <p:cNvPr id="156" name="Rectangle 50"/>
          <p:cNvSpPr>
            <a:spLocks/>
          </p:cNvSpPr>
          <p:nvPr/>
        </p:nvSpPr>
        <p:spPr bwMode="auto">
          <a:xfrm>
            <a:off x="3470275" y="5232400"/>
            <a:ext cx="2157413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t>Εθνική / Διεθνής Διανομή</a:t>
            </a:r>
          </a:p>
        </p:txBody>
      </p:sp>
      <p:sp>
        <p:nvSpPr>
          <p:cNvPr id="157" name="Oval 51"/>
          <p:cNvSpPr>
            <a:spLocks/>
          </p:cNvSpPr>
          <p:nvPr/>
        </p:nvSpPr>
        <p:spPr bwMode="auto">
          <a:xfrm>
            <a:off x="3105150" y="4870450"/>
            <a:ext cx="287338" cy="287338"/>
          </a:xfrm>
          <a:prstGeom prst="ellipse">
            <a:avLst/>
          </a:prstGeom>
          <a:solidFill>
            <a:srgbClr val="CCFFCC"/>
          </a:solidFill>
          <a:ln w="25400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8" name="Oval 52"/>
          <p:cNvSpPr>
            <a:spLocks/>
          </p:cNvSpPr>
          <p:nvPr/>
        </p:nvSpPr>
        <p:spPr bwMode="auto">
          <a:xfrm>
            <a:off x="3116263" y="5610225"/>
            <a:ext cx="266700" cy="266700"/>
          </a:xfrm>
          <a:prstGeom prst="ellipse">
            <a:avLst/>
          </a:prstGeom>
          <a:solidFill>
            <a:srgbClr val="C0C0C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9" name="Oval 53"/>
          <p:cNvSpPr>
            <a:spLocks/>
          </p:cNvSpPr>
          <p:nvPr/>
        </p:nvSpPr>
        <p:spPr bwMode="auto">
          <a:xfrm>
            <a:off x="3105150" y="5232400"/>
            <a:ext cx="287338" cy="287338"/>
          </a:xfrm>
          <a:prstGeom prst="ellipse">
            <a:avLst/>
          </a:prstGeom>
          <a:solidFill>
            <a:srgbClr val="99CCFF"/>
          </a:solidFill>
          <a:ln w="25400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0" name="Rectangle 54"/>
          <p:cNvSpPr>
            <a:spLocks/>
          </p:cNvSpPr>
          <p:nvPr/>
        </p:nvSpPr>
        <p:spPr bwMode="auto">
          <a:xfrm>
            <a:off x="3567113" y="5580063"/>
            <a:ext cx="1747837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t>Τερματικός Σταθμός</a:t>
            </a:r>
          </a:p>
        </p:txBody>
      </p:sp>
      <p:sp>
        <p:nvSpPr>
          <p:cNvPr id="161" name="Rectangle 55"/>
          <p:cNvSpPr>
            <a:spLocks/>
          </p:cNvSpPr>
          <p:nvPr/>
        </p:nvSpPr>
        <p:spPr bwMode="auto">
          <a:xfrm>
            <a:off x="250825" y="6092825"/>
            <a:ext cx="1185863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400" baseline="-44000">
                <a:solidFill>
                  <a:schemeClr val="tx1"/>
                </a:solidFill>
                <a:cs typeface="Times New Roman" charset="0"/>
              </a:rPr>
              <a:t>Πηγή: Rodrigue 2005</a:t>
            </a:r>
          </a:p>
        </p:txBody>
      </p:sp>
      <p:sp>
        <p:nvSpPr>
          <p:cNvPr id="162" name="Content Placeholder 1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95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Μορφές αγοράς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Τέλειος ανταγωνισμός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400" dirty="0"/>
              <a:t>Ελεύθερη πρόσβαση στην αγορά, </a:t>
            </a:r>
            <a:r>
              <a:rPr lang="el-GR" sz="2400" dirty="0" err="1"/>
              <a:t>χωρις</a:t>
            </a:r>
            <a:r>
              <a:rPr lang="el-GR" sz="2400" dirty="0"/>
              <a:t> εμπόδια εισόδου/ έξοδου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400" dirty="0"/>
              <a:t>Μεγάλος αριθμός παρόχων υπηρεσιών </a:t>
            </a:r>
            <a:r>
              <a:rPr lang="en-US" sz="2400" dirty="0"/>
              <a:t>–</a:t>
            </a:r>
            <a:r>
              <a:rPr lang="el-GR" sz="2400" dirty="0"/>
              <a:t> αγοραστών υπηρεσιών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400" dirty="0"/>
              <a:t>Τέλεια γνώση συνθηκών αγοράς (ποιότητας, τιμών)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2400" dirty="0"/>
              <a:t>Επικράτηση μίας τιμής </a:t>
            </a:r>
          </a:p>
          <a:p>
            <a:pPr marL="514350" indent="-457200"/>
            <a:r>
              <a:rPr lang="el-GR" b="1" dirty="0"/>
              <a:t>Ατελής ανταγωνισμός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sz="2200" i="1" dirty="0"/>
              <a:t>Μονοπώλιο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sz="2200" i="1" dirty="0"/>
              <a:t>Ολιγοπώλιο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sz="2200" i="1" dirty="0"/>
              <a:t>Μονοπωλιακός ανταγωνισμό</a:t>
            </a:r>
          </a:p>
          <a:p>
            <a:pPr marL="457200" lvl="1" indent="0">
              <a:buNone/>
            </a:pPr>
            <a:endParaRPr lang="el-GR" baseline="-25000" dirty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8953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Μορφές αγοράς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1336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l-GR" sz="3800" b="1" dirty="0"/>
              <a:t>Μονοπώλιο </a:t>
            </a:r>
          </a:p>
          <a:p>
            <a:pPr lvl="1">
              <a:lnSpc>
                <a:spcPct val="120000"/>
              </a:lnSpc>
            </a:pPr>
            <a:r>
              <a:rPr lang="el-GR" sz="2900" dirty="0"/>
              <a:t>Μια επιχείρηση</a:t>
            </a:r>
          </a:p>
          <a:p>
            <a:pPr lvl="1">
              <a:lnSpc>
                <a:spcPct val="120000"/>
              </a:lnSpc>
            </a:pPr>
            <a:r>
              <a:rPr lang="el-GR" sz="2900" dirty="0"/>
              <a:t>Παράδειγμα: ΟΣΕ</a:t>
            </a:r>
          </a:p>
          <a:p>
            <a:pPr marL="571500" indent="-514350">
              <a:lnSpc>
                <a:spcPct val="120000"/>
              </a:lnSpc>
            </a:pPr>
            <a:r>
              <a:rPr lang="el-GR" sz="3800" b="1" dirty="0"/>
              <a:t>Ολιγοπώλιο</a:t>
            </a:r>
            <a:endParaRPr lang="el-GR" sz="3400" b="1" dirty="0"/>
          </a:p>
          <a:p>
            <a:pPr lvl="1">
              <a:lnSpc>
                <a:spcPct val="120000"/>
              </a:lnSpc>
            </a:pPr>
            <a:r>
              <a:rPr lang="el-GR" sz="2900" dirty="0"/>
              <a:t>Περιορισμένος αριθμός επιχειρήσεων </a:t>
            </a:r>
          </a:p>
          <a:p>
            <a:pPr lvl="1">
              <a:lnSpc>
                <a:spcPct val="120000"/>
              </a:lnSpc>
            </a:pPr>
            <a:r>
              <a:rPr lang="el-GR" sz="2900" dirty="0"/>
              <a:t>Αλληλοεξάρτηση για λήψη αποφάσεων</a:t>
            </a:r>
          </a:p>
          <a:p>
            <a:pPr lvl="1">
              <a:lnSpc>
                <a:spcPct val="120000"/>
              </a:lnSpc>
            </a:pPr>
            <a:r>
              <a:rPr lang="el-GR" sz="2900" dirty="0"/>
              <a:t>Σιδηρόδρομος στην Ευρώπη /Συμπληρωματικά μέσα μεταφοράς (ΟΣΕ, Λεωφορεία, Αεροπλάνο)</a:t>
            </a:r>
          </a:p>
          <a:p>
            <a:pPr marL="571500" indent="-514350">
              <a:lnSpc>
                <a:spcPct val="120000"/>
              </a:lnSpc>
            </a:pPr>
            <a:r>
              <a:rPr lang="el-GR" sz="3800" b="1" dirty="0"/>
              <a:t>Μονοπωλιακός ανταγωνισμός</a:t>
            </a:r>
          </a:p>
          <a:p>
            <a:pPr marL="971550" lvl="1" indent="-514350">
              <a:lnSpc>
                <a:spcPct val="120000"/>
              </a:lnSpc>
            </a:pPr>
            <a:r>
              <a:rPr lang="el-GR" sz="2900" dirty="0"/>
              <a:t>Μεγάλος αριθμός επιχειρήσεων, δεν υπάρχει αλληλοεξάρτηση</a:t>
            </a:r>
          </a:p>
          <a:p>
            <a:pPr marL="971550" lvl="1" indent="-514350">
              <a:lnSpc>
                <a:spcPct val="120000"/>
              </a:lnSpc>
            </a:pPr>
            <a:r>
              <a:rPr lang="el-GR" sz="2900" dirty="0"/>
              <a:t>Διαφορετικό προϊόν (πραγματική, φανταστική διαφοροποίηση)</a:t>
            </a:r>
          </a:p>
          <a:p>
            <a:pPr marL="971550" lvl="1" indent="-514350">
              <a:lnSpc>
                <a:spcPct val="120000"/>
              </a:lnSpc>
            </a:pPr>
            <a:r>
              <a:rPr lang="el-GR" sz="2900" dirty="0"/>
              <a:t>Δεν υπάρχει επικρατούσα τιμή</a:t>
            </a:r>
          </a:p>
          <a:p>
            <a:pPr marL="971550" lvl="1" indent="-514350">
              <a:lnSpc>
                <a:spcPct val="120000"/>
              </a:lnSpc>
            </a:pPr>
            <a:r>
              <a:rPr lang="el-GR" sz="2900" dirty="0"/>
              <a:t>Ανταγωνισμός και σε άλλα στοιχεία εκτός τιμής</a:t>
            </a:r>
          </a:p>
          <a:p>
            <a:pPr marL="971550" lvl="1" indent="-514350">
              <a:lnSpc>
                <a:spcPct val="120000"/>
              </a:lnSpc>
            </a:pPr>
            <a:r>
              <a:rPr lang="el-GR" sz="2900" dirty="0"/>
              <a:t>Παραδείγματα: ακτοπλοΐα, αεροπλοΐα</a:t>
            </a:r>
            <a:endParaRPr lang="el-GR" sz="2900" baseline="-25000" dirty="0"/>
          </a:p>
        </p:txBody>
      </p:sp>
    </p:spTree>
    <p:extLst>
      <p:ext uri="{BB962C8B-B14F-4D97-AF65-F5344CB8AC3E}">
        <p14:creationId xmlns:p14="http://schemas.microsoft.com/office/powerpoint/2010/main" val="403356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Χρήσιμα Συγγράμματα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48500" cy="504190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0090"/>
                </a:solidFill>
              </a:rPr>
              <a:t>Κύριο Σύγγραμμα: </a:t>
            </a:r>
            <a:r>
              <a:rPr lang="el-GR" sz="2800" b="1" dirty="0" err="1">
                <a:solidFill>
                  <a:srgbClr val="000090"/>
                </a:solidFill>
              </a:rPr>
              <a:t>Ευαγγελος</a:t>
            </a:r>
            <a:r>
              <a:rPr lang="el-GR" sz="2800" b="1" dirty="0">
                <a:solidFill>
                  <a:srgbClr val="000090"/>
                </a:solidFill>
              </a:rPr>
              <a:t> </a:t>
            </a:r>
            <a:r>
              <a:rPr lang="el-GR" sz="2800" b="1" dirty="0" err="1">
                <a:solidFill>
                  <a:srgbClr val="000090"/>
                </a:solidFill>
              </a:rPr>
              <a:t>Σαμπράκος</a:t>
            </a:r>
            <a:r>
              <a:rPr lang="el-GR" sz="2800" b="1" dirty="0">
                <a:solidFill>
                  <a:srgbClr val="000090"/>
                </a:solidFill>
              </a:rPr>
              <a:t>, (2001), «Εισαγωγή στην Οικονομική των Μεταφορών», Εκδόσεις </a:t>
            </a:r>
            <a:r>
              <a:rPr lang="el-GR" sz="2800" b="1" dirty="0" err="1">
                <a:solidFill>
                  <a:srgbClr val="000090"/>
                </a:solidFill>
              </a:rPr>
              <a:t>Σταμούλης</a:t>
            </a:r>
            <a:r>
              <a:rPr lang="el-GR" sz="2800" b="1" dirty="0">
                <a:solidFill>
                  <a:srgbClr val="000090"/>
                </a:solidFill>
              </a:rPr>
              <a:t>, Πειραιάς.</a:t>
            </a:r>
          </a:p>
          <a:p>
            <a:r>
              <a:rPr lang="el-GR" sz="2800" dirty="0"/>
              <a:t>Παρουσιάσεις μαθήματος </a:t>
            </a:r>
            <a:r>
              <a:rPr lang="en-US" sz="2800" dirty="0"/>
              <a:t>–</a:t>
            </a:r>
            <a:r>
              <a:rPr lang="el-GR" sz="2800" dirty="0"/>
              <a:t> σημειώσεις.</a:t>
            </a:r>
          </a:p>
          <a:p>
            <a:r>
              <a:rPr lang="el-GR" sz="2800" dirty="0"/>
              <a:t>Μουρμούρης Ιωάννης (2006).</a:t>
            </a:r>
            <a:r>
              <a:rPr lang="el-GR" sz="2800" b="1" dirty="0">
                <a:solidFill>
                  <a:srgbClr val="000090"/>
                </a:solidFill>
              </a:rPr>
              <a:t> </a:t>
            </a:r>
            <a:r>
              <a:rPr lang="el-GR" sz="2800" dirty="0"/>
              <a:t>«Οικονομική των μεταφορών-Ανάπτυξη, Επένδυση, Διοίκηση &amp; Εφαρμογές».</a:t>
            </a:r>
          </a:p>
          <a:p>
            <a:r>
              <a:rPr lang="el-GR" sz="2800" b="1" dirty="0"/>
              <a:t>Χρήσιμο: </a:t>
            </a:r>
            <a:r>
              <a:rPr lang="en-US" sz="2800" b="1" dirty="0"/>
              <a:t>Kenneth Button (2010). “Transport Economics”, Edward Elgar, </a:t>
            </a:r>
            <a:r>
              <a:rPr lang="en-US" sz="2800" b="1" dirty="0" err="1"/>
              <a:t>Cheltenham</a:t>
            </a:r>
            <a:r>
              <a:rPr lang="en-US" sz="2800" b="1" dirty="0"/>
              <a:t>.</a:t>
            </a:r>
            <a:endParaRPr lang="el-GR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0" y="1271588"/>
            <a:ext cx="1397000" cy="2008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3860800"/>
            <a:ext cx="1295400" cy="155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40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Συμπληρωματικότητα Αγορών - Ανταγωνισμός</a:t>
            </a:r>
            <a:endParaRPr lang="en-US" dirty="0"/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3714889" y="1854300"/>
            <a:ext cx="3365500" cy="3128486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1206500" y="2319814"/>
            <a:ext cx="3365500" cy="3128486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2794000" y="3418543"/>
            <a:ext cx="3365500" cy="3128486"/>
          </a:xfrm>
          <a:prstGeom prst="ellipse">
            <a:avLst/>
          </a:prstGeom>
          <a:noFill/>
          <a:ln w="254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9" name="TextBox 8"/>
          <p:cNvSpPr txBox="1"/>
          <p:nvPr/>
        </p:nvSpPr>
        <p:spPr>
          <a:xfrm>
            <a:off x="1498600" y="2908300"/>
            <a:ext cx="2216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Αγορές Μεταφορών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69664" y="2723634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Γεωγραφία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59339" y="5248245"/>
            <a:ext cx="2322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000090"/>
                </a:solidFill>
              </a:rPr>
              <a:t>Επίπεδο Υπηρεσιών</a:t>
            </a:r>
            <a:endParaRPr lang="en-US" sz="2000" b="1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3410" y="2135148"/>
            <a:ext cx="169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Διεθνείς αγορές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25064" y="3308410"/>
            <a:ext cx="161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Εθνικές αγορές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6800" y="5681197"/>
            <a:ext cx="172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0090"/>
                </a:solidFill>
              </a:rPr>
              <a:t>Κόστος / Χρόνος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0800" y="3862408"/>
            <a:ext cx="186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Επιβάτες/ Φορτίο</a:t>
            </a:r>
            <a:endParaRPr lang="en-US" dirty="0"/>
          </a:p>
        </p:txBody>
      </p:sp>
      <p:sp>
        <p:nvSpPr>
          <p:cNvPr id="18" name="Line 2064"/>
          <p:cNvSpPr>
            <a:spLocks noChangeShapeType="1"/>
          </p:cNvSpPr>
          <p:nvPr/>
        </p:nvSpPr>
        <p:spPr bwMode="auto">
          <a:xfrm flipV="1">
            <a:off x="2895600" y="3862408"/>
            <a:ext cx="1301749" cy="158589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Line 2064"/>
          <p:cNvSpPr>
            <a:spLocks noChangeShapeType="1"/>
          </p:cNvSpPr>
          <p:nvPr/>
        </p:nvSpPr>
        <p:spPr bwMode="auto">
          <a:xfrm flipH="1" flipV="1">
            <a:off x="4349750" y="3862408"/>
            <a:ext cx="1732260" cy="93819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" name="Line 2064"/>
          <p:cNvSpPr>
            <a:spLocks noChangeShapeType="1"/>
          </p:cNvSpPr>
          <p:nvPr/>
        </p:nvSpPr>
        <p:spPr bwMode="auto">
          <a:xfrm flipH="1" flipV="1">
            <a:off x="3876800" y="2723634"/>
            <a:ext cx="320550" cy="113877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" name="Oval 2070"/>
          <p:cNvSpPr>
            <a:spLocks noChangeArrowheads="1"/>
          </p:cNvSpPr>
          <p:nvPr/>
        </p:nvSpPr>
        <p:spPr bwMode="auto">
          <a:xfrm flipH="1">
            <a:off x="4067690" y="3678262"/>
            <a:ext cx="339973" cy="30953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l-GR"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1416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dirty="0">
                <a:latin typeface="Calibri" charset="0"/>
                <a:ea typeface="ＭＳ Ｐゴシック" charset="0"/>
                <a:cs typeface="ＭＳ Ｐゴシック" charset="0"/>
              </a:rPr>
              <a:t>Μεταφορικός Κόμβος:</a:t>
            </a:r>
            <a:br>
              <a:rPr lang="el-GR" sz="36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3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27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2463676" cy="4114800"/>
          </a:xfrm>
        </p:spPr>
        <p:txBody>
          <a:bodyPr/>
          <a:lstStyle/>
          <a:p>
            <a:r>
              <a:rPr lang="el-GR" sz="2400" dirty="0">
                <a:latin typeface="Calibri" charset="0"/>
                <a:ea typeface="ＭＳ Ｐゴシック" charset="0"/>
                <a:cs typeface="ＭＳ Ｐゴシック" charset="0"/>
              </a:rPr>
              <a:t>Η κυρίαρχη επίδραση είναι από τους εξωτερικούς προς τους εσωτερικούς κύκλους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l-GR" sz="2400" dirty="0">
                <a:latin typeface="Calibri" charset="0"/>
                <a:ea typeface="ＭＳ Ｐゴシック" charset="0"/>
                <a:cs typeface="ＭＳ Ｐゴシック" charset="0"/>
              </a:rPr>
              <a:t>η αντίθετη φορά είναι επίσης πιθανή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365625" y="2541588"/>
            <a:ext cx="2447925" cy="2466975"/>
          </a:xfrm>
          <a:prstGeom prst="ellipse">
            <a:avLst/>
          </a:prstGeom>
          <a:solidFill>
            <a:srgbClr val="EAEAEA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4691063" y="2944813"/>
            <a:ext cx="1743075" cy="16748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5078413" y="3259138"/>
            <a:ext cx="1152525" cy="1042987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4030663" y="2190750"/>
            <a:ext cx="3090862" cy="3152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4" name="Line 14"/>
          <p:cNvSpPr>
            <a:spLocks noChangeShapeType="1"/>
          </p:cNvSpPr>
          <p:nvPr/>
        </p:nvSpPr>
        <p:spPr bwMode="auto">
          <a:xfrm flipH="1" flipV="1">
            <a:off x="3154363" y="2768600"/>
            <a:ext cx="2030412" cy="795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5"/>
          <p:cNvSpPr>
            <a:spLocks noChangeShapeType="1"/>
          </p:cNvSpPr>
          <p:nvPr/>
        </p:nvSpPr>
        <p:spPr bwMode="auto">
          <a:xfrm>
            <a:off x="5570538" y="4159250"/>
            <a:ext cx="0" cy="2114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7"/>
          <p:cNvSpPr>
            <a:spLocks noChangeArrowheads="1"/>
          </p:cNvSpPr>
          <p:nvPr/>
        </p:nvSpPr>
        <p:spPr bwMode="auto">
          <a:xfrm>
            <a:off x="3627438" y="1836738"/>
            <a:ext cx="3817937" cy="3795712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sp>
        <p:nvSpPr>
          <p:cNvPr id="19467" name="Oval 20"/>
          <p:cNvSpPr>
            <a:spLocks noChangeArrowheads="1"/>
          </p:cNvSpPr>
          <p:nvPr/>
        </p:nvSpPr>
        <p:spPr bwMode="auto">
          <a:xfrm>
            <a:off x="3365500" y="1631950"/>
            <a:ext cx="4273550" cy="42037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l-GR" sz="2400" baseline="0"/>
          </a:p>
        </p:txBody>
      </p:sp>
      <p:grpSp>
        <p:nvGrpSpPr>
          <p:cNvPr id="19468" name="28 - Ομάδα"/>
          <p:cNvGrpSpPr>
            <a:grpSpLocks/>
          </p:cNvGrpSpPr>
          <p:nvPr/>
        </p:nvGrpSpPr>
        <p:grpSpPr bwMode="auto">
          <a:xfrm>
            <a:off x="1250950" y="1485900"/>
            <a:ext cx="6956425" cy="5241291"/>
            <a:chOff x="1250950" y="1485222"/>
            <a:chExt cx="6956890" cy="5241309"/>
          </a:xfrm>
        </p:grpSpPr>
        <p:sp>
          <p:nvSpPr>
            <p:cNvPr id="19471" name="Rectangle 7"/>
            <p:cNvSpPr>
              <a:spLocks noChangeArrowheads="1"/>
            </p:cNvSpPr>
            <p:nvPr/>
          </p:nvSpPr>
          <p:spPr bwMode="auto">
            <a:xfrm>
              <a:off x="5105400" y="3505200"/>
              <a:ext cx="1328738" cy="39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baseline="0">
                  <a:latin typeface="Calibri" charset="0"/>
                </a:rPr>
                <a:t>Φορτίο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2" name="Rectangle 8"/>
            <p:cNvSpPr>
              <a:spLocks noChangeArrowheads="1"/>
            </p:cNvSpPr>
            <p:nvPr/>
          </p:nvSpPr>
          <p:spPr bwMode="auto">
            <a:xfrm>
              <a:off x="5046663" y="2959100"/>
              <a:ext cx="1449309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baseline="0">
                  <a:latin typeface="Calibri" charset="0"/>
                </a:rPr>
                <a:t>Μεταφορές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3" name="Rectangle 9"/>
            <p:cNvSpPr>
              <a:spLocks noChangeArrowheads="1"/>
            </p:cNvSpPr>
            <p:nvPr/>
          </p:nvSpPr>
          <p:spPr bwMode="auto">
            <a:xfrm>
              <a:off x="5121275" y="2605088"/>
              <a:ext cx="1074334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baseline="0">
                  <a:latin typeface="Calibri" charset="0"/>
                </a:rPr>
                <a:t>Logistics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4" name="Rectangle 10"/>
            <p:cNvSpPr>
              <a:spLocks noChangeArrowheads="1"/>
            </p:cNvSpPr>
            <p:nvPr/>
          </p:nvSpPr>
          <p:spPr bwMode="auto">
            <a:xfrm>
              <a:off x="4953000" y="2209800"/>
              <a:ext cx="1347014" cy="39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baseline="0">
                  <a:latin typeface="Calibri" charset="0"/>
                </a:rPr>
                <a:t>Παραγωγή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75" name="Rectangle 11"/>
            <p:cNvSpPr>
              <a:spLocks noChangeArrowheads="1"/>
            </p:cNvSpPr>
            <p:nvPr/>
          </p:nvSpPr>
          <p:spPr bwMode="auto">
            <a:xfrm rot="18120000">
              <a:off x="2212814" y="2174396"/>
              <a:ext cx="1756097" cy="489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600" b="1" baseline="0">
                  <a:latin typeface="Calibri" charset="0"/>
                </a:rPr>
                <a:t>Κουλτούρα</a:t>
              </a:r>
              <a:endParaRPr lang="en-GB" sz="2600" b="1" baseline="0">
                <a:latin typeface="Calibri" charset="0"/>
              </a:endParaRPr>
            </a:p>
          </p:txBody>
        </p:sp>
        <p:sp>
          <p:nvSpPr>
            <p:cNvPr id="19476" name="Rectangle 12"/>
            <p:cNvSpPr>
              <a:spLocks noChangeArrowheads="1"/>
            </p:cNvSpPr>
            <p:nvPr/>
          </p:nvSpPr>
          <p:spPr bwMode="auto">
            <a:xfrm rot="3420000">
              <a:off x="7081954" y="2121230"/>
              <a:ext cx="1761894" cy="4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600" b="1" baseline="0">
                  <a:latin typeface="Calibri" charset="0"/>
                </a:rPr>
                <a:t>Τεχνολογία</a:t>
              </a:r>
              <a:endParaRPr lang="en-GB" sz="2600" b="1" baseline="0">
                <a:latin typeface="Calibri" charset="0"/>
              </a:endParaRPr>
            </a:p>
          </p:txBody>
        </p:sp>
        <p:sp>
          <p:nvSpPr>
            <p:cNvPr id="19477" name="Rectangle 13"/>
            <p:cNvSpPr>
              <a:spLocks noChangeArrowheads="1"/>
            </p:cNvSpPr>
            <p:nvPr/>
          </p:nvSpPr>
          <p:spPr bwMode="auto">
            <a:xfrm>
              <a:off x="4860273" y="6236651"/>
              <a:ext cx="1397687" cy="48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600" b="1" baseline="0" dirty="0">
                  <a:latin typeface="Calibri" charset="0"/>
                </a:rPr>
                <a:t>Πολιτική</a:t>
              </a:r>
              <a:endParaRPr lang="en-GB" sz="2600" b="1" baseline="0" dirty="0">
                <a:latin typeface="Calibri" charset="0"/>
              </a:endParaRPr>
            </a:p>
          </p:txBody>
        </p:sp>
        <p:sp>
          <p:nvSpPr>
            <p:cNvPr id="19478" name="Line 16"/>
            <p:cNvSpPr>
              <a:spLocks noChangeShapeType="1"/>
            </p:cNvSpPr>
            <p:nvPr/>
          </p:nvSpPr>
          <p:spPr bwMode="auto">
            <a:xfrm flipV="1">
              <a:off x="5965825" y="2462213"/>
              <a:ext cx="1820863" cy="1206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18"/>
            <p:cNvSpPr>
              <a:spLocks noChangeArrowheads="1"/>
            </p:cNvSpPr>
            <p:nvPr/>
          </p:nvSpPr>
          <p:spPr bwMode="auto">
            <a:xfrm>
              <a:off x="4995863" y="1808163"/>
              <a:ext cx="1086134" cy="39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baseline="0">
                  <a:latin typeface="Calibri" charset="0"/>
                </a:rPr>
                <a:t>Εμπόριο</a:t>
              </a:r>
              <a:endParaRPr lang="en-GB" sz="2000" b="1" baseline="0">
                <a:latin typeface="Calibri" charset="0"/>
              </a:endParaRPr>
            </a:p>
          </p:txBody>
        </p:sp>
        <p:sp>
          <p:nvSpPr>
            <p:cNvPr id="19480" name="Rectangle 19"/>
            <p:cNvSpPr>
              <a:spLocks noChangeArrowheads="1"/>
            </p:cNvSpPr>
            <p:nvPr/>
          </p:nvSpPr>
          <p:spPr bwMode="auto">
            <a:xfrm>
              <a:off x="1250950" y="5808663"/>
              <a:ext cx="2666198" cy="39754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000" b="1" i="1" baseline="0">
                  <a:latin typeface="Calibri" charset="0"/>
                </a:rPr>
                <a:t>Εξωτερικό περιβάλλον</a:t>
              </a:r>
              <a:endParaRPr lang="en-GB" sz="2000" b="1" i="1" baseline="0">
                <a:latin typeface="Calibri" charset="0"/>
              </a:endParaRPr>
            </a:p>
          </p:txBody>
        </p:sp>
        <p:sp>
          <p:nvSpPr>
            <p:cNvPr id="19481" name="Rectangle 21"/>
            <p:cNvSpPr>
              <a:spLocks noChangeArrowheads="1"/>
            </p:cNvSpPr>
            <p:nvPr/>
          </p:nvSpPr>
          <p:spPr bwMode="auto">
            <a:xfrm>
              <a:off x="4038600" y="4343400"/>
              <a:ext cx="1371600" cy="9128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l-GR" sz="1800" b="1" i="1" baseline="0">
                  <a:latin typeface="Calibri" charset="0"/>
                </a:rPr>
                <a:t>Εσωτερική Οικονομική Διάσταση</a:t>
              </a:r>
              <a:endParaRPr lang="en-GB" sz="1800" b="1" i="1" baseline="0">
                <a:latin typeface="Calibri" charset="0"/>
              </a:endParaRPr>
            </a:p>
          </p:txBody>
        </p:sp>
      </p:grpSp>
      <p:sp>
        <p:nvSpPr>
          <p:cNvPr id="19469" name="Rectangle 22"/>
          <p:cNvSpPr>
            <a:spLocks noChangeArrowheads="1"/>
          </p:cNvSpPr>
          <p:nvPr/>
        </p:nvSpPr>
        <p:spPr bwMode="auto">
          <a:xfrm>
            <a:off x="381000" y="6169025"/>
            <a:ext cx="22161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0" hangingPunct="0"/>
            <a:endParaRPr lang="el-GR" sz="2400" baseline="0"/>
          </a:p>
        </p:txBody>
      </p:sp>
      <p:sp>
        <p:nvSpPr>
          <p:cNvPr id="19470" name="Rectangle 23"/>
          <p:cNvSpPr>
            <a:spLocks noChangeArrowheads="1"/>
          </p:cNvSpPr>
          <p:nvPr/>
        </p:nvSpPr>
        <p:spPr bwMode="auto">
          <a:xfrm>
            <a:off x="3217863" y="6169025"/>
            <a:ext cx="33686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 eaLnBrk="0" hangingPunct="0"/>
            <a:endParaRPr lang="el-GR" sz="2400" baseline="0"/>
          </a:p>
        </p:txBody>
      </p:sp>
    </p:spTree>
    <p:extLst>
      <p:ext uri="{BB962C8B-B14F-4D97-AF65-F5344CB8AC3E}">
        <p14:creationId xmlns:p14="http://schemas.microsoft.com/office/powerpoint/2010/main" val="277525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Οικονομική Μεταφορών (θεματολογία)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365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b="1" dirty="0">
                <a:solidFill>
                  <a:srgbClr val="000090"/>
                </a:solidFill>
              </a:rPr>
              <a:t>Μεταφορές και Οικονομία</a:t>
            </a:r>
          </a:p>
          <a:p>
            <a:pPr lvl="1"/>
            <a:r>
              <a:rPr lang="el-GR" dirty="0"/>
              <a:t>Χαρακτηριστικά τομέα</a:t>
            </a:r>
          </a:p>
          <a:p>
            <a:pPr lvl="1"/>
            <a:r>
              <a:rPr lang="el-GR" dirty="0"/>
              <a:t>Αποδοτικότητα</a:t>
            </a:r>
          </a:p>
          <a:p>
            <a:pPr lvl="1"/>
            <a:r>
              <a:rPr lang="el-GR" dirty="0"/>
              <a:t>Αποτελεσματικότητα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07853"/>
            <a:ext cx="8229600" cy="223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Z</a:t>
            </a:r>
            <a:r>
              <a:rPr lang="el-GR" b="1" dirty="0" err="1"/>
              <a:t>ήτηση</a:t>
            </a:r>
            <a:r>
              <a:rPr lang="el-GR" b="1" dirty="0"/>
              <a:t>, </a:t>
            </a:r>
            <a:r>
              <a:rPr lang="el-GR" b="1" dirty="0">
                <a:solidFill>
                  <a:srgbClr val="000090"/>
                </a:solidFill>
              </a:rPr>
              <a:t>Προσφορά</a:t>
            </a:r>
            <a:r>
              <a:rPr lang="el-GR" b="1" dirty="0"/>
              <a:t>, </a:t>
            </a:r>
            <a:r>
              <a:rPr lang="el-GR" b="1" dirty="0">
                <a:solidFill>
                  <a:srgbClr val="FF0000"/>
                </a:solidFill>
              </a:rPr>
              <a:t>Ελαστικότητες</a:t>
            </a:r>
            <a:r>
              <a:rPr lang="el-GR" b="1" dirty="0"/>
              <a:t> Μεταφορικών Υπηρεσιών</a:t>
            </a:r>
          </a:p>
          <a:p>
            <a:pPr lvl="1"/>
            <a:r>
              <a:rPr lang="el-GR" dirty="0"/>
              <a:t>Ζήτηση σε περίοδο αιχμής</a:t>
            </a:r>
          </a:p>
          <a:p>
            <a:pPr lvl="1"/>
            <a:r>
              <a:rPr lang="el-GR" dirty="0"/>
              <a:t>Προσδιοριστικοί παράγοντες ζήτησης</a:t>
            </a:r>
          </a:p>
          <a:p>
            <a:pPr lvl="1"/>
            <a:r>
              <a:rPr lang="el-GR" dirty="0"/>
              <a:t>Συνάρτηση ζήτησης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Μεταφορές και Οικονομία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err="1">
                <a:solidFill>
                  <a:srgbClr val="000090"/>
                </a:solidFill>
              </a:rPr>
              <a:t>Μικρο</a:t>
            </a:r>
            <a:r>
              <a:rPr lang="el-GR" b="1" dirty="0">
                <a:solidFill>
                  <a:srgbClr val="000090"/>
                </a:solidFill>
              </a:rPr>
              <a:t>-οικονομία</a:t>
            </a:r>
            <a:r>
              <a:rPr lang="el-GR" dirty="0"/>
              <a:t>: </a:t>
            </a:r>
          </a:p>
          <a:p>
            <a:pPr lvl="1"/>
            <a:r>
              <a:rPr lang="el-GR" dirty="0"/>
              <a:t>Κίνηση αγαθών και προσώπων</a:t>
            </a:r>
          </a:p>
          <a:p>
            <a:pPr lvl="1"/>
            <a:r>
              <a:rPr lang="el-GR" dirty="0"/>
              <a:t>Δεδομένοι πόροι &amp; Παραγωγικοί Συντελεστές</a:t>
            </a:r>
          </a:p>
          <a:p>
            <a:r>
              <a:rPr lang="el-GR" b="1" dirty="0" err="1">
                <a:solidFill>
                  <a:srgbClr val="000090"/>
                </a:solidFill>
              </a:rPr>
              <a:t>Μεσο</a:t>
            </a:r>
            <a:r>
              <a:rPr lang="el-GR" b="1" dirty="0">
                <a:solidFill>
                  <a:srgbClr val="000090"/>
                </a:solidFill>
              </a:rPr>
              <a:t>-οικονομία:</a:t>
            </a:r>
          </a:p>
          <a:p>
            <a:pPr marL="742950" lvl="2" indent="-342900"/>
            <a:r>
              <a:rPr lang="el-GR" sz="3000" dirty="0"/>
              <a:t>Μέσο μεταφοράς</a:t>
            </a:r>
          </a:p>
          <a:p>
            <a:pPr marL="742950" lvl="2" indent="-342900"/>
            <a:r>
              <a:rPr lang="el-GR" sz="3000" dirty="0"/>
              <a:t>Περιοχές (γεωγραφικές)</a:t>
            </a:r>
          </a:p>
          <a:p>
            <a:r>
              <a:rPr lang="el-GR" b="1" dirty="0" err="1">
                <a:solidFill>
                  <a:srgbClr val="000090"/>
                </a:solidFill>
              </a:rPr>
              <a:t>Μακρο</a:t>
            </a:r>
            <a:r>
              <a:rPr lang="el-GR" b="1" dirty="0">
                <a:solidFill>
                  <a:srgbClr val="000090"/>
                </a:solidFill>
              </a:rPr>
              <a:t>-οικονομία</a:t>
            </a:r>
          </a:p>
          <a:p>
            <a:pPr lvl="1"/>
            <a:r>
              <a:rPr lang="el-GR" dirty="0"/>
              <a:t>Παραγωγικότητα</a:t>
            </a:r>
          </a:p>
          <a:p>
            <a:pPr lvl="1"/>
            <a:r>
              <a:rPr lang="el-GR" dirty="0"/>
              <a:t>Παγκοσμιοποίηση</a:t>
            </a:r>
          </a:p>
          <a:p>
            <a:pPr lvl="1"/>
            <a:r>
              <a:rPr lang="el-GR" dirty="0" err="1"/>
              <a:t>Μετα</a:t>
            </a:r>
            <a:r>
              <a:rPr lang="el-GR" dirty="0"/>
              <a:t>-</a:t>
            </a:r>
            <a:r>
              <a:rPr lang="el-GR" dirty="0" err="1"/>
              <a:t>φορντισμός</a:t>
            </a:r>
            <a:r>
              <a:rPr lang="el-GR" dirty="0"/>
              <a:t> </a:t>
            </a:r>
            <a:r>
              <a:rPr lang="en-US" dirty="0"/>
              <a:t>–</a:t>
            </a:r>
            <a:r>
              <a:rPr lang="el-GR" dirty="0"/>
              <a:t> </a:t>
            </a:r>
            <a:r>
              <a:rPr lang="en-US" dirty="0"/>
              <a:t>logistics – supply chains ..</a:t>
            </a:r>
            <a:r>
              <a:rPr lang="el-GR" dirty="0" err="1"/>
              <a:t>κλπ</a:t>
            </a:r>
            <a:r>
              <a:rPr lang="el-GR" dirty="0"/>
              <a:t>...</a:t>
            </a:r>
          </a:p>
          <a:p>
            <a:pPr lvl="1"/>
            <a:r>
              <a:rPr lang="el-GR" dirty="0"/>
              <a:t>Εξωτερικά κόστη</a:t>
            </a:r>
          </a:p>
          <a:p>
            <a:pPr lvl="1"/>
            <a:r>
              <a:rPr lang="el-GR" dirty="0"/>
              <a:t>Θεσμοί </a:t>
            </a:r>
            <a:r>
              <a:rPr lang="en-US" dirty="0"/>
              <a:t>–</a:t>
            </a:r>
            <a:r>
              <a:rPr lang="el-GR" dirty="0"/>
              <a:t> (από)</a:t>
            </a:r>
            <a:r>
              <a:rPr lang="el-GR" dirty="0" err="1"/>
              <a:t>ρυθμιση</a:t>
            </a:r>
            <a:r>
              <a:rPr lang="el-GR" dirty="0"/>
              <a:t>-πολιτικές</a:t>
            </a:r>
          </a:p>
        </p:txBody>
      </p:sp>
    </p:spTree>
    <p:extLst>
      <p:ext uri="{BB962C8B-B14F-4D97-AF65-F5344CB8AC3E}">
        <p14:creationId xmlns:p14="http://schemas.microsoft.com/office/powerpoint/2010/main" val="8921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2662"/>
          </a:xfrm>
        </p:spPr>
        <p:txBody>
          <a:bodyPr>
            <a:normAutofit/>
          </a:bodyPr>
          <a:lstStyle/>
          <a:p>
            <a:r>
              <a:rPr lang="el-GR" sz="3600" b="1" dirty="0"/>
              <a:t>Οικονομική Μεταφορών: Επιδιώξεις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37162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l-GR" sz="2400" dirty="0">
                <a:solidFill>
                  <a:srgbClr val="000090"/>
                </a:solidFill>
              </a:rPr>
              <a:t>Ικανοποίηση ανθρώπινης συμπεριφοράς</a:t>
            </a:r>
          </a:p>
          <a:p>
            <a:pPr>
              <a:spcBef>
                <a:spcPts val="300"/>
              </a:spcBef>
            </a:pPr>
            <a:r>
              <a:rPr lang="en-US" sz="2400" dirty="0">
                <a:solidFill>
                  <a:srgbClr val="000090"/>
                </a:solidFill>
              </a:rPr>
              <a:t>A</a:t>
            </a:r>
            <a:r>
              <a:rPr lang="el-GR" sz="2400" dirty="0" err="1">
                <a:solidFill>
                  <a:srgbClr val="000090"/>
                </a:solidFill>
              </a:rPr>
              <a:t>ριστη</a:t>
            </a:r>
            <a:r>
              <a:rPr lang="el-GR" sz="2400" dirty="0">
                <a:solidFill>
                  <a:srgbClr val="000090"/>
                </a:solidFill>
              </a:rPr>
              <a:t> κατανομή πλουτοπαραγωγικών πηγών </a:t>
            </a:r>
            <a:r>
              <a:rPr lang="en-US" sz="2400" dirty="0">
                <a:solidFill>
                  <a:srgbClr val="000090"/>
                </a:solidFill>
              </a:rPr>
              <a:t>–</a:t>
            </a:r>
            <a:r>
              <a:rPr lang="el-GR" sz="2400" dirty="0">
                <a:solidFill>
                  <a:srgbClr val="000090"/>
                </a:solidFill>
              </a:rPr>
              <a:t> ιδιαίτερα των σπάνιων </a:t>
            </a:r>
          </a:p>
          <a:p>
            <a:pPr lvl="1">
              <a:spcBef>
                <a:spcPts val="300"/>
              </a:spcBef>
            </a:pPr>
            <a:r>
              <a:rPr lang="el-GR" sz="2000" dirty="0">
                <a:solidFill>
                  <a:srgbClr val="000090"/>
                </a:solidFill>
              </a:rPr>
              <a:t>στις βιομηχανίες των μεταφορών</a:t>
            </a:r>
          </a:p>
          <a:p>
            <a:pPr lvl="1">
              <a:spcBef>
                <a:spcPts val="400"/>
              </a:spcBef>
            </a:pPr>
            <a:r>
              <a:rPr lang="el-GR" sz="2000" dirty="0">
                <a:solidFill>
                  <a:srgbClr val="000090"/>
                </a:solidFill>
              </a:rPr>
              <a:t>στην οικονομία</a:t>
            </a:r>
          </a:p>
          <a:p>
            <a:pPr>
              <a:spcBef>
                <a:spcPts val="400"/>
              </a:spcBef>
            </a:pPr>
            <a:r>
              <a:rPr lang="el-GR" sz="2400" dirty="0">
                <a:solidFill>
                  <a:srgbClr val="000090"/>
                </a:solidFill>
              </a:rPr>
              <a:t>Άριστη διανομή εισοδήματος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b="1" dirty="0"/>
              <a:t>«</a:t>
            </a:r>
            <a:r>
              <a:rPr lang="el-GR" sz="2400" b="1" dirty="0" err="1"/>
              <a:t>Υποδομή</a:t>
            </a:r>
            <a:r>
              <a:rPr lang="el-GR" sz="2400" b="1" dirty="0"/>
              <a:t> </a:t>
            </a:r>
            <a:r>
              <a:rPr lang="el-GR" sz="2400" b="1" dirty="0" err="1"/>
              <a:t>είναι</a:t>
            </a:r>
            <a:r>
              <a:rPr lang="el-GR" sz="2400" b="1" dirty="0"/>
              <a:t> </a:t>
            </a:r>
            <a:r>
              <a:rPr lang="el-GR" sz="2400" b="1" dirty="0" err="1"/>
              <a:t>κάθε</a:t>
            </a:r>
            <a:r>
              <a:rPr lang="el-GR" sz="2400" b="1" dirty="0"/>
              <a:t> </a:t>
            </a:r>
            <a:r>
              <a:rPr lang="el-GR" sz="2400" b="1" dirty="0" err="1"/>
              <a:t>επένδυση</a:t>
            </a:r>
            <a:r>
              <a:rPr lang="el-GR" sz="2400" b="1" dirty="0"/>
              <a:t> </a:t>
            </a:r>
            <a:r>
              <a:rPr lang="el-GR" sz="2400" b="1" dirty="0" err="1"/>
              <a:t>εκφρασμένη</a:t>
            </a:r>
            <a:r>
              <a:rPr lang="el-GR" sz="2400" b="1" dirty="0"/>
              <a:t> σε </a:t>
            </a:r>
            <a:r>
              <a:rPr lang="el-GR" sz="2400" b="1" dirty="0" err="1"/>
              <a:t>φυσικό</a:t>
            </a:r>
            <a:r>
              <a:rPr lang="el-GR" sz="2400" b="1" dirty="0"/>
              <a:t> </a:t>
            </a:r>
            <a:r>
              <a:rPr lang="el-GR" sz="2400" b="1" dirty="0" err="1"/>
              <a:t>κεφάλαιο</a:t>
            </a:r>
            <a:r>
              <a:rPr lang="el-GR" sz="2400" b="1" dirty="0"/>
              <a:t> </a:t>
            </a:r>
            <a:r>
              <a:rPr lang="el-GR" sz="2400" b="1" dirty="0" err="1"/>
              <a:t>σταθερό</a:t>
            </a:r>
            <a:r>
              <a:rPr lang="el-GR" sz="2400" b="1" dirty="0"/>
              <a:t> στο </a:t>
            </a:r>
            <a:r>
              <a:rPr lang="el-GR" sz="2400" b="1" dirty="0" err="1"/>
              <a:t>έδαφος</a:t>
            </a:r>
            <a:r>
              <a:rPr lang="el-GR" sz="2400" b="1" dirty="0"/>
              <a:t> και </a:t>
            </a:r>
            <a:r>
              <a:rPr lang="el-GR" sz="2400" b="1" dirty="0" err="1"/>
              <a:t>σχετικά</a:t>
            </a:r>
            <a:r>
              <a:rPr lang="el-GR" sz="2400" b="1" dirty="0"/>
              <a:t> </a:t>
            </a:r>
            <a:r>
              <a:rPr lang="el-GR" sz="2400" b="1" dirty="0" err="1"/>
              <a:t>μεγάλης</a:t>
            </a:r>
            <a:r>
              <a:rPr lang="el-GR" sz="2400" b="1" dirty="0"/>
              <a:t> </a:t>
            </a:r>
            <a:r>
              <a:rPr lang="el-GR" sz="2400" b="1" dirty="0" err="1"/>
              <a:t>κλίμακας</a:t>
            </a:r>
            <a:r>
              <a:rPr lang="el-GR" sz="2400" b="1" dirty="0"/>
              <a:t>, που </a:t>
            </a:r>
            <a:r>
              <a:rPr lang="el-GR" sz="2400" b="1" dirty="0" err="1"/>
              <a:t>στοχεύει</a:t>
            </a:r>
            <a:r>
              <a:rPr lang="el-GR" sz="2400" b="1" dirty="0"/>
              <a:t> στην </a:t>
            </a:r>
            <a:r>
              <a:rPr lang="el-GR" sz="2400" b="1" dirty="0" err="1"/>
              <a:t>εξυπηρέτηση</a:t>
            </a:r>
            <a:r>
              <a:rPr lang="el-GR" sz="2400" b="1" dirty="0"/>
              <a:t> </a:t>
            </a:r>
            <a:r>
              <a:rPr lang="el-GR" sz="2400" b="1" dirty="0" err="1"/>
              <a:t>διαφόρων</a:t>
            </a:r>
            <a:r>
              <a:rPr lang="el-GR" sz="2400" b="1" dirty="0"/>
              <a:t> </a:t>
            </a:r>
            <a:r>
              <a:rPr lang="el-GR" sz="2400" b="1" dirty="0" err="1"/>
              <a:t>συλλογικών</a:t>
            </a:r>
            <a:r>
              <a:rPr lang="el-GR" sz="2400" b="1" dirty="0"/>
              <a:t> </a:t>
            </a:r>
            <a:r>
              <a:rPr lang="el-GR" sz="2400" b="1" dirty="0" err="1"/>
              <a:t>ανθρώπινων</a:t>
            </a:r>
            <a:r>
              <a:rPr lang="el-GR" sz="2400" b="1" dirty="0"/>
              <a:t> </a:t>
            </a:r>
            <a:r>
              <a:rPr lang="el-GR" sz="2400" b="1" dirty="0" err="1"/>
              <a:t>δραστηριοτήτων</a:t>
            </a:r>
            <a:r>
              <a:rPr lang="el-GR" sz="2400" b="1" dirty="0"/>
              <a:t>» </a:t>
            </a:r>
            <a:r>
              <a:rPr lang="el-GR" sz="2400" dirty="0"/>
              <a:t>(</a:t>
            </a:r>
            <a:r>
              <a:rPr lang="el-GR" sz="2400" dirty="0" err="1"/>
              <a:t>Σκάγιαννης</a:t>
            </a:r>
            <a:r>
              <a:rPr lang="el-GR" sz="2400" dirty="0"/>
              <a:t>, 1994).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962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2662"/>
          </a:xfrm>
        </p:spPr>
        <p:txBody>
          <a:bodyPr>
            <a:normAutofit/>
          </a:bodyPr>
          <a:lstStyle/>
          <a:p>
            <a:r>
              <a:rPr lang="el-GR" sz="3600" b="1" dirty="0"/>
              <a:t>Αριστοποίηση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37162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spcBef>
                <a:spcPts val="300"/>
              </a:spcBef>
              <a:buNone/>
            </a:pPr>
            <a:endParaRPr lang="el-GR" sz="2400" b="1" dirty="0">
              <a:solidFill>
                <a:srgbClr val="000090"/>
              </a:solidFill>
            </a:endParaRPr>
          </a:p>
          <a:p>
            <a:pPr>
              <a:spcBef>
                <a:spcPts val="400"/>
              </a:spcBef>
            </a:pPr>
            <a:r>
              <a:rPr lang="el-GR" sz="2800" b="1" dirty="0">
                <a:solidFill>
                  <a:srgbClr val="000000"/>
                </a:solidFill>
              </a:rPr>
              <a:t>Αριστοποίηση κατά </a:t>
            </a:r>
            <a:r>
              <a:rPr lang="en-US" sz="2800" b="1" dirty="0" err="1">
                <a:solidFill>
                  <a:srgbClr val="000000"/>
                </a:solidFill>
              </a:rPr>
              <a:t>Pareto</a:t>
            </a:r>
            <a:r>
              <a:rPr lang="el-GR" sz="2800" b="1" dirty="0">
                <a:solidFill>
                  <a:srgbClr val="000000"/>
                </a:solidFill>
              </a:rPr>
              <a:t> λαμβάνοντας υπόψη χαρακτηριστικών τομέα μεταφορών</a:t>
            </a:r>
          </a:p>
          <a:p>
            <a:pPr lvl="1">
              <a:spcBef>
                <a:spcPts val="200"/>
              </a:spcBef>
            </a:pPr>
            <a:r>
              <a:rPr lang="el-GR" sz="2400" dirty="0"/>
              <a:t>Τιμές</a:t>
            </a:r>
          </a:p>
          <a:p>
            <a:pPr lvl="1">
              <a:spcBef>
                <a:spcPts val="200"/>
              </a:spcBef>
            </a:pPr>
            <a:r>
              <a:rPr lang="el-GR" sz="2400" dirty="0"/>
              <a:t>Συμφόρηση</a:t>
            </a:r>
          </a:p>
          <a:p>
            <a:pPr lvl="1">
              <a:spcBef>
                <a:spcPts val="200"/>
              </a:spcBef>
            </a:pPr>
            <a:r>
              <a:rPr lang="el-GR" sz="2400" dirty="0"/>
              <a:t>Δημόσια αγαθά</a:t>
            </a:r>
          </a:p>
          <a:p>
            <a:pPr lvl="1">
              <a:spcBef>
                <a:spcPts val="200"/>
              </a:spcBef>
            </a:pPr>
            <a:r>
              <a:rPr lang="el-GR" sz="2400" dirty="0"/>
              <a:t>Κοινωνικές επιπτώσεις (πολιτική οικονομία)</a:t>
            </a:r>
          </a:p>
          <a:p>
            <a:pPr lvl="2">
              <a:spcBef>
                <a:spcPts val="200"/>
              </a:spcBef>
            </a:pPr>
            <a:r>
              <a:rPr lang="el-GR" sz="2000" dirty="0"/>
              <a:t>Αλληλεπίδραση με σειρά άλλων παραγόντων</a:t>
            </a:r>
          </a:p>
          <a:p>
            <a:pPr lvl="1">
              <a:spcBef>
                <a:spcPts val="200"/>
              </a:spcBef>
            </a:pPr>
            <a:r>
              <a:rPr lang="el-GR" sz="2400" dirty="0"/>
              <a:t>Δομή εμπορίου και οικονομίας</a:t>
            </a:r>
          </a:p>
          <a:p>
            <a:pPr lvl="1">
              <a:spcBef>
                <a:spcPts val="400"/>
              </a:spcBef>
            </a:pPr>
            <a:r>
              <a:rPr lang="el-GR" sz="2400" dirty="0"/>
              <a:t>Αντιλήψεις</a:t>
            </a:r>
          </a:p>
          <a:p>
            <a:pPr lvl="1">
              <a:spcBef>
                <a:spcPts val="400"/>
              </a:spcBef>
            </a:pPr>
            <a:endParaRPr lang="el-GR" dirty="0"/>
          </a:p>
          <a:p>
            <a:pPr>
              <a:spcBef>
                <a:spcPts val="400"/>
              </a:spcBef>
            </a:pPr>
            <a:r>
              <a:rPr lang="el-GR" b="1" dirty="0"/>
              <a:t>Απόδοση </a:t>
            </a:r>
          </a:p>
          <a:p>
            <a:pPr>
              <a:spcBef>
                <a:spcPts val="400"/>
              </a:spcBef>
            </a:pPr>
            <a:r>
              <a:rPr lang="el-GR" b="1" dirty="0"/>
              <a:t>Αποτελεσματικότητα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770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Μεταφορές: </a:t>
            </a:r>
            <a:br>
              <a:rPr lang="el-GR" sz="3600" b="1" dirty="0"/>
            </a:br>
            <a:r>
              <a:rPr lang="el-GR" sz="3600" b="1" dirty="0"/>
              <a:t>Η επιθυμία της μετακίνησης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Άνιση κατανομή πόρων</a:t>
            </a:r>
            <a:r>
              <a:rPr lang="en-US" sz="2800" dirty="0">
                <a:solidFill>
                  <a:srgbClr val="000090"/>
                </a:solidFill>
              </a:rPr>
              <a:t>  /</a:t>
            </a:r>
            <a:r>
              <a:rPr lang="el-GR" sz="2800" dirty="0">
                <a:solidFill>
                  <a:srgbClr val="000090"/>
                </a:solidFill>
              </a:rPr>
              <a:t>δομή εδάφους στον πλανήτη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Εξειδίκευση παραγωγής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Ποιότητα μεταφορών οδηγεί σε ανάπτυξη οικονομιών κλίμακος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Πολιτικός και στρατιωτικός ρόλος μεταφορών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Ανάπτυξη Κοινωνικών σχέσεων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Ανάπτυξη πολιτισμικών σχέσεων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l-GR" sz="2800" dirty="0">
                <a:solidFill>
                  <a:srgbClr val="000090"/>
                </a:solidFill>
              </a:rPr>
              <a:t>Διαχωρισμός εργασίας </a:t>
            </a:r>
            <a:r>
              <a:rPr lang="en-US" sz="2800" dirty="0">
                <a:solidFill>
                  <a:srgbClr val="000090"/>
                </a:solidFill>
              </a:rPr>
              <a:t>–</a:t>
            </a:r>
            <a:r>
              <a:rPr lang="el-GR" sz="2800" dirty="0">
                <a:solidFill>
                  <a:srgbClr val="000090"/>
                </a:solidFill>
              </a:rPr>
              <a:t> ελεύθερου χρόνου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59880" y="6506746"/>
            <a:ext cx="4484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J.M</a:t>
            </a:r>
            <a:r>
              <a:rPr lang="en-US" sz="1600" dirty="0"/>
              <a:t>. Thomson. Modern Transport Economics, 1974.</a:t>
            </a:r>
          </a:p>
        </p:txBody>
      </p:sp>
    </p:spTree>
    <p:extLst>
      <p:ext uri="{BB962C8B-B14F-4D97-AF65-F5344CB8AC3E}">
        <p14:creationId xmlns:p14="http://schemas.microsoft.com/office/powerpoint/2010/main" val="106400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Μεταφορές &amp;  </a:t>
            </a:r>
            <a:r>
              <a:rPr lang="en-US" sz="3600" b="1" dirty="0"/>
              <a:t>A</a:t>
            </a:r>
            <a:r>
              <a:rPr lang="el-GR" sz="3600" b="1" dirty="0"/>
              <a:t>ΕΠ (Ευρωπαϊκή Ένωση)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971473"/>
              </p:ext>
            </p:extLst>
          </p:nvPr>
        </p:nvGraphicFramePr>
        <p:xfrm>
          <a:off x="330200" y="1600200"/>
          <a:ext cx="8356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582059" y="1248395"/>
            <a:ext cx="2074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0681">
              <a:defRPr/>
            </a:pPr>
            <a:r>
              <a:rPr lang="en-US" sz="1400" dirty="0"/>
              <a:t>Source: </a:t>
            </a:r>
            <a:r>
              <a:rPr lang="el-GR" sz="1400" dirty="0"/>
              <a:t>Ε</a:t>
            </a:r>
            <a:r>
              <a:rPr lang="en-US" sz="1400" dirty="0" err="1"/>
              <a:t>urostat</a:t>
            </a:r>
            <a:r>
              <a:rPr lang="en-US" sz="1400" dirty="0"/>
              <a:t> Statistics</a:t>
            </a:r>
          </a:p>
        </p:txBody>
      </p:sp>
    </p:spTree>
    <p:extLst>
      <p:ext uri="{BB962C8B-B14F-4D97-AF65-F5344CB8AC3E}">
        <p14:creationId xmlns:p14="http://schemas.microsoft.com/office/powerpoint/2010/main" val="2351843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Μεταφορές και Εισόδημα</a:t>
            </a:r>
            <a:br>
              <a:rPr lang="el-GR" sz="3600" b="1" dirty="0"/>
            </a:br>
            <a:r>
              <a:rPr lang="el-GR" sz="3600" i="1" dirty="0"/>
              <a:t>(αιτία </a:t>
            </a:r>
            <a:r>
              <a:rPr lang="en-US" sz="3600" i="1" dirty="0"/>
              <a:t>–</a:t>
            </a:r>
            <a:r>
              <a:rPr lang="el-GR" sz="3600" i="1" dirty="0"/>
              <a:t> αποτέλεσμα)</a:t>
            </a:r>
            <a:endParaRPr lang="en-US" sz="3600" i="1" dirty="0"/>
          </a:p>
        </p:txBody>
      </p:sp>
      <p:sp>
        <p:nvSpPr>
          <p:cNvPr id="6" name="Rectangle 5"/>
          <p:cNvSpPr/>
          <p:nvPr/>
        </p:nvSpPr>
        <p:spPr>
          <a:xfrm>
            <a:off x="195491" y="2099350"/>
            <a:ext cx="1757680" cy="97028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6929" y="2269252"/>
            <a:ext cx="1706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Επιλογή χώρου διαμονής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27491" y="2269252"/>
            <a:ext cx="178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Ιδιοκτησία Αυτοκινήτου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27491" y="2099350"/>
            <a:ext cx="1757680" cy="97028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66755" y="2267605"/>
            <a:ext cx="178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Μεταφορικό μέσο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66755" y="2097703"/>
            <a:ext cx="1757680" cy="97028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27355" y="2271455"/>
            <a:ext cx="178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Διάρκεια διαδρομής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627355" y="2101553"/>
            <a:ext cx="1757680" cy="97028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2534" y="1537732"/>
            <a:ext cx="586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Παράδειγμα 1</a:t>
            </a:r>
            <a:r>
              <a:rPr lang="el-GR" b="1" baseline="30000" dirty="0"/>
              <a:t>ο</a:t>
            </a:r>
            <a:r>
              <a:rPr lang="el-GR" b="1" dirty="0"/>
              <a:t>: Αστικές μετακινήσεις &amp; λήψη αποφάσεων</a:t>
            </a:r>
            <a:endParaRPr lang="en-US" b="1" dirty="0"/>
          </a:p>
        </p:txBody>
      </p:sp>
      <p:cxnSp>
        <p:nvCxnSpPr>
          <p:cNvPr id="22" name="Straight Arrow Connector 21"/>
          <p:cNvCxnSpPr>
            <a:stCxn id="6" idx="3"/>
            <a:endCxn id="15" idx="1"/>
          </p:cNvCxnSpPr>
          <p:nvPr/>
        </p:nvCxnSpPr>
        <p:spPr>
          <a:xfrm>
            <a:off x="1953171" y="2584490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3"/>
            <a:endCxn id="17" idx="1"/>
          </p:cNvCxnSpPr>
          <p:nvPr/>
        </p:nvCxnSpPr>
        <p:spPr>
          <a:xfrm flipV="1">
            <a:off x="3985171" y="2582843"/>
            <a:ext cx="381584" cy="1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3"/>
            <a:endCxn id="19" idx="1"/>
          </p:cNvCxnSpPr>
          <p:nvPr/>
        </p:nvCxnSpPr>
        <p:spPr>
          <a:xfrm flipV="1">
            <a:off x="6150270" y="2586693"/>
            <a:ext cx="477085" cy="4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535" y="5862598"/>
            <a:ext cx="658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Μεταβολές στην υποδομή μεταφορών επηρεάζουν τις αποφάσεις</a:t>
            </a:r>
            <a:endParaRPr lang="en-US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253326" y="3354586"/>
            <a:ext cx="2013874" cy="1741924"/>
            <a:chOff x="2253326" y="3354586"/>
            <a:chExt cx="2013874" cy="1741924"/>
          </a:xfrm>
        </p:grpSpPr>
        <p:sp>
          <p:nvSpPr>
            <p:cNvPr id="28" name="Rectangle 27"/>
            <p:cNvSpPr/>
            <p:nvPr/>
          </p:nvSpPr>
          <p:spPr>
            <a:xfrm>
              <a:off x="2253326" y="3354586"/>
              <a:ext cx="2013874" cy="1741924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34757" y="3496072"/>
              <a:ext cx="1932443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Χαρακτηριστικά περιοχής διαμονής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Εισόδημα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Σύνθεση Οικογένειας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Μεταφορικό Σύστημα</a:t>
              </a:r>
              <a:endParaRPr lang="en-US" sz="1400" dirty="0"/>
            </a:p>
          </p:txBody>
        </p:sp>
      </p:grpSp>
      <p:cxnSp>
        <p:nvCxnSpPr>
          <p:cNvPr id="31" name="Straight Arrow Connector 30"/>
          <p:cNvCxnSpPr>
            <a:stCxn id="28" idx="0"/>
          </p:cNvCxnSpPr>
          <p:nvPr/>
        </p:nvCxnSpPr>
        <p:spPr>
          <a:xfrm flipH="1" flipV="1">
            <a:off x="3251201" y="3071834"/>
            <a:ext cx="9062" cy="282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419600" y="3343672"/>
            <a:ext cx="2013874" cy="2518925"/>
            <a:chOff x="2253326" y="3354586"/>
            <a:chExt cx="2013874" cy="1854911"/>
          </a:xfrm>
        </p:grpSpPr>
        <p:sp>
          <p:nvSpPr>
            <p:cNvPr id="35" name="Rectangle 34"/>
            <p:cNvSpPr/>
            <p:nvPr/>
          </p:nvSpPr>
          <p:spPr>
            <a:xfrm>
              <a:off x="2253326" y="3354586"/>
              <a:ext cx="2013874" cy="1741924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34757" y="3496072"/>
              <a:ext cx="1932443" cy="1713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Χαρακτηριστικά περιοχής διαμονής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Εισόδημα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Σύνθεση Οικογένειας </a:t>
              </a:r>
              <a:r>
                <a:rPr lang="en-US" sz="1400" dirty="0"/>
                <a:t>–</a:t>
              </a:r>
              <a:r>
                <a:rPr lang="el-GR" sz="1400" dirty="0"/>
                <a:t> επιθυμίες/ ανάγκες μελών μελών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Μεταφορικό Σύστημα</a:t>
              </a:r>
              <a:endParaRPr lang="en-US" sz="1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5491" y="3343672"/>
            <a:ext cx="2013874" cy="1741924"/>
            <a:chOff x="2253326" y="3354586"/>
            <a:chExt cx="2013874" cy="1741924"/>
          </a:xfrm>
        </p:grpSpPr>
        <p:sp>
          <p:nvSpPr>
            <p:cNvPr id="38" name="Rectangle 37"/>
            <p:cNvSpPr/>
            <p:nvPr/>
          </p:nvSpPr>
          <p:spPr>
            <a:xfrm>
              <a:off x="2253326" y="3354586"/>
              <a:ext cx="2013874" cy="1741924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53326" y="3496072"/>
              <a:ext cx="1932443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Χαρακτηριστικά περιοχής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Εισόδημα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Σύνθεση Οικογένειας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Μεταφορικό Σύστημα</a:t>
              </a:r>
              <a:endParaRPr lang="en-US" sz="1400" dirty="0"/>
            </a:p>
          </p:txBody>
        </p:sp>
      </p:grpSp>
      <p:cxnSp>
        <p:nvCxnSpPr>
          <p:cNvPr id="41" name="Straight Arrow Connector 40"/>
          <p:cNvCxnSpPr>
            <a:stCxn id="38" idx="0"/>
          </p:cNvCxnSpPr>
          <p:nvPr/>
        </p:nvCxnSpPr>
        <p:spPr>
          <a:xfrm flipH="1" flipV="1">
            <a:off x="1193800" y="3071834"/>
            <a:ext cx="8628" cy="271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0"/>
          </p:cNvCxnSpPr>
          <p:nvPr/>
        </p:nvCxnSpPr>
        <p:spPr>
          <a:xfrm flipH="1" flipV="1">
            <a:off x="5410200" y="3067983"/>
            <a:ext cx="16337" cy="275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627355" y="3354586"/>
            <a:ext cx="2013874" cy="1741924"/>
            <a:chOff x="2253326" y="3354586"/>
            <a:chExt cx="2013874" cy="1741924"/>
          </a:xfrm>
        </p:grpSpPr>
        <p:sp>
          <p:nvSpPr>
            <p:cNvPr id="48" name="Rectangle 47"/>
            <p:cNvSpPr/>
            <p:nvPr/>
          </p:nvSpPr>
          <p:spPr>
            <a:xfrm>
              <a:off x="2253326" y="3354586"/>
              <a:ext cx="2013874" cy="1741924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53326" y="3496072"/>
              <a:ext cx="193244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Επιλογή χώρου διαμονής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Εισόδημα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l-GR" sz="1400" dirty="0"/>
                <a:t>Διαθέσιμα μέσα/σύστημα μεταφοράς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214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902</Words>
  <Application>Microsoft Macintosh PowerPoint</Application>
  <PresentationFormat>On-screen Show (4:3)</PresentationFormat>
  <Paragraphs>254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Arial Narrow</vt:lpstr>
      <vt:lpstr>Calibri</vt:lpstr>
      <vt:lpstr>Lucida Grande</vt:lpstr>
      <vt:lpstr>Times New Roman</vt:lpstr>
      <vt:lpstr>Office Theme</vt:lpstr>
      <vt:lpstr>ΟΙΚΟΝΟΜΙΚΗ των ΜΕΤΑΦΟΡΩΝ Διάλεξη No 2</vt:lpstr>
      <vt:lpstr>Χρήσιμα Συγγράμματα</vt:lpstr>
      <vt:lpstr>Οικονομική Μεταφορών (θεματολογία)</vt:lpstr>
      <vt:lpstr>Μεταφορές και Οικονομία</vt:lpstr>
      <vt:lpstr>Οικονομική Μεταφορών: Επιδιώξεις</vt:lpstr>
      <vt:lpstr>Αριστοποίηση</vt:lpstr>
      <vt:lpstr>Μεταφορές:  Η επιθυμία της μετακίνησης</vt:lpstr>
      <vt:lpstr>Μεταφορές &amp;  AΕΠ (Ευρωπαϊκή Ένωση)</vt:lpstr>
      <vt:lpstr>Μεταφορές και Εισόδημα (αιτία – αποτέλεσμα)</vt:lpstr>
      <vt:lpstr>Μεταφορές και Χρήση γης</vt:lpstr>
      <vt:lpstr>Επιλογή τοποθεσίας παραγωγής</vt:lpstr>
      <vt:lpstr>Eπιλογή τοποθεσίας παραγωγής</vt:lpstr>
      <vt:lpstr>Eπιλογή τοποθεσίας παραγωγής</vt:lpstr>
      <vt:lpstr>Eπιλογή τοποθεσίας παραγωγής</vt:lpstr>
      <vt:lpstr>Eπιλογή τοποθεσίας παραγωγής</vt:lpstr>
      <vt:lpstr>Θεωρίες περιφερειακής ανάπτυξης</vt:lpstr>
      <vt:lpstr>Διατροπική αλυσίδα μεταφοράς</vt:lpstr>
      <vt:lpstr>Μορφές αγοράς</vt:lpstr>
      <vt:lpstr>Μορφές αγοράς</vt:lpstr>
      <vt:lpstr>Συμπληρωματικότητα Αγορών - Ανταγωνισμός</vt:lpstr>
      <vt:lpstr>Μεταφορικός Κόμβος: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Διάλεξη No 2</dc:title>
  <dc:creator>Thanos  Pallis</dc:creator>
  <cp:lastModifiedBy>Microsoft Office User</cp:lastModifiedBy>
  <cp:revision>37</cp:revision>
  <dcterms:created xsi:type="dcterms:W3CDTF">2012-10-31T18:45:34Z</dcterms:created>
  <dcterms:modified xsi:type="dcterms:W3CDTF">2018-10-02T13:17:42Z</dcterms:modified>
</cp:coreProperties>
</file>