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82" r:id="rId3"/>
    <p:sldId id="277" r:id="rId4"/>
    <p:sldId id="283" r:id="rId5"/>
    <p:sldId id="274" r:id="rId6"/>
    <p:sldId id="272" r:id="rId7"/>
    <p:sldId id="278" r:id="rId8"/>
    <p:sldId id="261" r:id="rId9"/>
    <p:sldId id="270" r:id="rId10"/>
    <p:sldId id="263" r:id="rId11"/>
    <p:sldId id="288" r:id="rId12"/>
    <p:sldId id="271" r:id="rId13"/>
    <p:sldId id="264" r:id="rId14"/>
    <p:sldId id="262" r:id="rId15"/>
    <p:sldId id="265" r:id="rId16"/>
    <p:sldId id="259" r:id="rId17"/>
    <p:sldId id="289" r:id="rId18"/>
    <p:sldId id="285" r:id="rId19"/>
    <p:sldId id="287" r:id="rId20"/>
    <p:sldId id="266" r:id="rId21"/>
    <p:sldId id="267" r:id="rId22"/>
    <p:sldId id="280" r:id="rId23"/>
    <p:sldId id="281" r:id="rId24"/>
    <p:sldId id="279" r:id="rId25"/>
    <p:sldId id="284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5313" autoAdjust="0"/>
  </p:normalViewPr>
  <p:slideViewPr>
    <p:cSldViewPr snapToGrid="0" snapToObjects="1">
      <p:cViewPr varScale="1">
        <p:scale>
          <a:sx n="89" d="100"/>
          <a:sy n="89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hanospallis:Documents:APorts:Statistics:2011-Statistical%20pocketbook:pb_2011_21_general_web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hanospallis:Downloads:Database%20evolut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573964439851099E-2"/>
          <c:y val="3.31593559792384E-2"/>
          <c:w val="0.90208484257813804"/>
          <c:h val="0.860189573459721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Seaborne Trade (billions of tons of goods loaded) - Left Axis</c:v>
                </c:pt>
              </c:strCache>
            </c:strRef>
          </c:tx>
          <c:spPr>
            <a:ln w="38097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numRef>
              <c:f>Sheet1!$A$2:$A$54</c:f>
              <c:numCache>
                <c:formatCode>General</c:formatCode>
                <c:ptCount val="5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</c:numCache>
            </c:num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0.8</c:v>
                </c:pt>
                <c:pt idx="1">
                  <c:v>0.88</c:v>
                </c:pt>
                <c:pt idx="2">
                  <c:v>0.93</c:v>
                </c:pt>
                <c:pt idx="3">
                  <c:v>0.92</c:v>
                </c:pt>
                <c:pt idx="4">
                  <c:v>0.97</c:v>
                </c:pt>
                <c:pt idx="5">
                  <c:v>1.08</c:v>
                </c:pt>
                <c:pt idx="6">
                  <c:v>1.149999999999993</c:v>
                </c:pt>
                <c:pt idx="7">
                  <c:v>1.25</c:v>
                </c:pt>
                <c:pt idx="8">
                  <c:v>1.35</c:v>
                </c:pt>
                <c:pt idx="9">
                  <c:v>1.51</c:v>
                </c:pt>
                <c:pt idx="10">
                  <c:v>1.6739999999999939</c:v>
                </c:pt>
                <c:pt idx="11">
                  <c:v>1.77</c:v>
                </c:pt>
                <c:pt idx="12">
                  <c:v>1.91</c:v>
                </c:pt>
                <c:pt idx="13">
                  <c:v>2.17</c:v>
                </c:pt>
                <c:pt idx="14">
                  <c:v>2.3119999999999972</c:v>
                </c:pt>
                <c:pt idx="15">
                  <c:v>2.605</c:v>
                </c:pt>
                <c:pt idx="16">
                  <c:v>2.6989999999999998</c:v>
                </c:pt>
                <c:pt idx="17">
                  <c:v>2.8660000000000001</c:v>
                </c:pt>
                <c:pt idx="18">
                  <c:v>2.9180000000000001</c:v>
                </c:pt>
                <c:pt idx="19">
                  <c:v>3.0209999999999999</c:v>
                </c:pt>
                <c:pt idx="20">
                  <c:v>3.0719999999999992</c:v>
                </c:pt>
                <c:pt idx="21">
                  <c:v>3.3660000000000001</c:v>
                </c:pt>
                <c:pt idx="22">
                  <c:v>3.468</c:v>
                </c:pt>
                <c:pt idx="23">
                  <c:v>3.47</c:v>
                </c:pt>
                <c:pt idx="24">
                  <c:v>3.778</c:v>
                </c:pt>
                <c:pt idx="25">
                  <c:v>3.7040000000000002</c:v>
                </c:pt>
                <c:pt idx="26">
                  <c:v>3.5590000000000002</c:v>
                </c:pt>
                <c:pt idx="27">
                  <c:v>3.2730000000000001</c:v>
                </c:pt>
                <c:pt idx="28">
                  <c:v>3.11</c:v>
                </c:pt>
                <c:pt idx="29">
                  <c:v>3.246</c:v>
                </c:pt>
                <c:pt idx="30">
                  <c:v>3.3820000000000001</c:v>
                </c:pt>
                <c:pt idx="31">
                  <c:v>3.4589999999999992</c:v>
                </c:pt>
                <c:pt idx="32">
                  <c:v>3.5049999999999999</c:v>
                </c:pt>
                <c:pt idx="33">
                  <c:v>3.6920000000000002</c:v>
                </c:pt>
                <c:pt idx="34">
                  <c:v>3.8909999999999991</c:v>
                </c:pt>
                <c:pt idx="35">
                  <c:v>4.008</c:v>
                </c:pt>
                <c:pt idx="36">
                  <c:v>4.1199999999999974</c:v>
                </c:pt>
                <c:pt idx="37">
                  <c:v>4.22</c:v>
                </c:pt>
                <c:pt idx="38">
                  <c:v>4.33</c:v>
                </c:pt>
                <c:pt idx="39">
                  <c:v>4.4850000000000003</c:v>
                </c:pt>
                <c:pt idx="40">
                  <c:v>4.6509999999999847</c:v>
                </c:pt>
                <c:pt idx="41">
                  <c:v>4.758</c:v>
                </c:pt>
                <c:pt idx="42">
                  <c:v>4.9409999999999998</c:v>
                </c:pt>
                <c:pt idx="43">
                  <c:v>5.6310000000000002</c:v>
                </c:pt>
                <c:pt idx="44">
                  <c:v>5.6829999999999936</c:v>
                </c:pt>
                <c:pt idx="45">
                  <c:v>5.984</c:v>
                </c:pt>
                <c:pt idx="46">
                  <c:v>6.02</c:v>
                </c:pt>
                <c:pt idx="47">
                  <c:v>6.1269999999999936</c:v>
                </c:pt>
                <c:pt idx="48">
                  <c:v>6.5</c:v>
                </c:pt>
                <c:pt idx="49">
                  <c:v>6.8460000000000001</c:v>
                </c:pt>
                <c:pt idx="50">
                  <c:v>7.109</c:v>
                </c:pt>
                <c:pt idx="51">
                  <c:v>7.6519999999999957</c:v>
                </c:pt>
                <c:pt idx="52">
                  <c:v>8.0220000000000002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55-8E4D-B0EC-2CE3A230EC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Exports of Goods (trillions of current $US) - Left Axis</c:v>
                </c:pt>
              </c:strCache>
            </c:strRef>
          </c:tx>
          <c:spPr>
            <a:ln w="38097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Sheet1!$A$2:$A$54</c:f>
              <c:numCache>
                <c:formatCode>General</c:formatCode>
                <c:ptCount val="5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</c:numCache>
            </c:num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9.5000000000000001E-2</c:v>
                </c:pt>
                <c:pt idx="1">
                  <c:v>0.105</c:v>
                </c:pt>
                <c:pt idx="2">
                  <c:v>0.114</c:v>
                </c:pt>
                <c:pt idx="3">
                  <c:v>0.11</c:v>
                </c:pt>
                <c:pt idx="4">
                  <c:v>0.11799999999999999</c:v>
                </c:pt>
                <c:pt idx="5">
                  <c:v>0.13</c:v>
                </c:pt>
                <c:pt idx="6">
                  <c:v>0.13600000000000001</c:v>
                </c:pt>
                <c:pt idx="7">
                  <c:v>0.14299999999999999</c:v>
                </c:pt>
                <c:pt idx="8">
                  <c:v>0.157</c:v>
                </c:pt>
                <c:pt idx="9">
                  <c:v>0.17599999999999999</c:v>
                </c:pt>
                <c:pt idx="10">
                  <c:v>0.19</c:v>
                </c:pt>
                <c:pt idx="11">
                  <c:v>0.20799999999999999</c:v>
                </c:pt>
                <c:pt idx="12">
                  <c:v>0.218</c:v>
                </c:pt>
                <c:pt idx="13">
                  <c:v>0.24199999999999999</c:v>
                </c:pt>
                <c:pt idx="14">
                  <c:v>0.27700000000000002</c:v>
                </c:pt>
                <c:pt idx="15">
                  <c:v>0.317000000000002</c:v>
                </c:pt>
                <c:pt idx="16">
                  <c:v>0.35399999999999998</c:v>
                </c:pt>
                <c:pt idx="17">
                  <c:v>0.41899999999999998</c:v>
                </c:pt>
                <c:pt idx="18">
                  <c:v>0.57999999999999996</c:v>
                </c:pt>
                <c:pt idx="19">
                  <c:v>0.84000000000000097</c:v>
                </c:pt>
                <c:pt idx="20">
                  <c:v>0.877000000000003</c:v>
                </c:pt>
                <c:pt idx="21">
                  <c:v>0.99199999999999999</c:v>
                </c:pt>
                <c:pt idx="22">
                  <c:v>1.127999999999993</c:v>
                </c:pt>
                <c:pt idx="23">
                  <c:v>1.3069999999999939</c:v>
                </c:pt>
                <c:pt idx="24">
                  <c:v>1.659</c:v>
                </c:pt>
                <c:pt idx="25">
                  <c:v>2.0339999999999998</c:v>
                </c:pt>
                <c:pt idx="26">
                  <c:v>2.0099999999999998</c:v>
                </c:pt>
                <c:pt idx="27">
                  <c:v>1.883</c:v>
                </c:pt>
                <c:pt idx="28">
                  <c:v>1.8460000000000001</c:v>
                </c:pt>
                <c:pt idx="29">
                  <c:v>1.956000000000006</c:v>
                </c:pt>
                <c:pt idx="30">
                  <c:v>1.954000000000006</c:v>
                </c:pt>
                <c:pt idx="31">
                  <c:v>2.1379999999999999</c:v>
                </c:pt>
                <c:pt idx="32">
                  <c:v>2.5159999999999991</c:v>
                </c:pt>
                <c:pt idx="33">
                  <c:v>2.8690000000000002</c:v>
                </c:pt>
                <c:pt idx="34">
                  <c:v>3.0979999999999999</c:v>
                </c:pt>
                <c:pt idx="35">
                  <c:v>3.4489999999999998</c:v>
                </c:pt>
                <c:pt idx="36">
                  <c:v>3.5150000000000001</c:v>
                </c:pt>
                <c:pt idx="37">
                  <c:v>3.7650000000000001</c:v>
                </c:pt>
                <c:pt idx="38">
                  <c:v>3.782</c:v>
                </c:pt>
                <c:pt idx="39">
                  <c:v>4.3259999999999836</c:v>
                </c:pt>
                <c:pt idx="40">
                  <c:v>5.1639999999999846</c:v>
                </c:pt>
                <c:pt idx="41">
                  <c:v>5.4029999999999996</c:v>
                </c:pt>
                <c:pt idx="42">
                  <c:v>5.5910000000000002</c:v>
                </c:pt>
                <c:pt idx="43">
                  <c:v>5.5010000000000003</c:v>
                </c:pt>
                <c:pt idx="44">
                  <c:v>5.7119999999999997</c:v>
                </c:pt>
                <c:pt idx="45">
                  <c:v>6.4560000000000004</c:v>
                </c:pt>
                <c:pt idx="46">
                  <c:v>6.1909999999999936</c:v>
                </c:pt>
                <c:pt idx="47">
                  <c:v>6.492</c:v>
                </c:pt>
                <c:pt idx="48">
                  <c:v>7.585</c:v>
                </c:pt>
                <c:pt idx="49">
                  <c:v>9.2200000000000006</c:v>
                </c:pt>
                <c:pt idx="50">
                  <c:v>10.485000000000021</c:v>
                </c:pt>
                <c:pt idx="51">
                  <c:v>12.113</c:v>
                </c:pt>
                <c:pt idx="52">
                  <c:v>13.95000000000001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55-8E4D-B0EC-2CE3A230EC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5898488"/>
        <c:axId val="695697320"/>
      </c:lineChart>
      <c:lineChart>
        <c:grouping val="standard"/>
        <c:varyColors val="0"/>
        <c:ser>
          <c:idx val="2"/>
          <c:order val="2"/>
          <c:tx>
            <c:strRef>
              <c:f>Sheet1!$E$1</c:f>
              <c:strCache>
                <c:ptCount val="1"/>
                <c:pt idx="0">
                  <c:v>Ratio Exports / Seaborne Trade - Right Axis</c:v>
                </c:pt>
              </c:strCache>
            </c:strRef>
          </c:tx>
          <c:spPr>
            <a:ln w="3175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Sheet1!$A$2:$A$54</c:f>
              <c:numCache>
                <c:formatCode>General</c:formatCode>
                <c:ptCount val="5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</c:numCache>
            </c:numRef>
          </c:cat>
          <c:val>
            <c:numRef>
              <c:f>Sheet1!$E$2:$E$54</c:f>
              <c:numCache>
                <c:formatCode>General</c:formatCode>
                <c:ptCount val="53"/>
                <c:pt idx="0">
                  <c:v>0.11874999999999999</c:v>
                </c:pt>
                <c:pt idx="1">
                  <c:v>0.119318181818182</c:v>
                </c:pt>
                <c:pt idx="2">
                  <c:v>0.122580645161291</c:v>
                </c:pt>
                <c:pt idx="3">
                  <c:v>0.119565217391304</c:v>
                </c:pt>
                <c:pt idx="4">
                  <c:v>0.121649484536083</c:v>
                </c:pt>
                <c:pt idx="5">
                  <c:v>0.12037037037037</c:v>
                </c:pt>
                <c:pt idx="6">
                  <c:v>0.118260869565218</c:v>
                </c:pt>
                <c:pt idx="7">
                  <c:v>0.1144</c:v>
                </c:pt>
                <c:pt idx="8">
                  <c:v>0.11629629629629699</c:v>
                </c:pt>
                <c:pt idx="9">
                  <c:v>0.116556291390728</c:v>
                </c:pt>
                <c:pt idx="10">
                  <c:v>0.113500597371565</c:v>
                </c:pt>
                <c:pt idx="11">
                  <c:v>0.11751412429378499</c:v>
                </c:pt>
                <c:pt idx="12">
                  <c:v>0.11413612565445</c:v>
                </c:pt>
                <c:pt idx="13">
                  <c:v>0.11152073732718901</c:v>
                </c:pt>
                <c:pt idx="14">
                  <c:v>0.11980968858131499</c:v>
                </c:pt>
                <c:pt idx="15">
                  <c:v>0.12168905950096</c:v>
                </c:pt>
                <c:pt idx="16">
                  <c:v>0.131159688773619</c:v>
                </c:pt>
                <c:pt idx="17">
                  <c:v>0.14619678995115101</c:v>
                </c:pt>
                <c:pt idx="18">
                  <c:v>0.19876627827279</c:v>
                </c:pt>
                <c:pt idx="19">
                  <c:v>0.27805362462760702</c:v>
                </c:pt>
                <c:pt idx="20">
                  <c:v>0.28548177083333298</c:v>
                </c:pt>
                <c:pt idx="21">
                  <c:v>0.29471182412358898</c:v>
                </c:pt>
                <c:pt idx="22">
                  <c:v>0.32525951557093402</c:v>
                </c:pt>
                <c:pt idx="23">
                  <c:v>0.37665706051873199</c:v>
                </c:pt>
                <c:pt idx="24">
                  <c:v>0.43912122816304899</c:v>
                </c:pt>
                <c:pt idx="25">
                  <c:v>0.54913606911447099</c:v>
                </c:pt>
                <c:pt idx="26">
                  <c:v>0.56476538353470096</c:v>
                </c:pt>
                <c:pt idx="27">
                  <c:v>0.57531316834708202</c:v>
                </c:pt>
                <c:pt idx="28">
                  <c:v>0.59356913183279303</c:v>
                </c:pt>
                <c:pt idx="29">
                  <c:v>0.60258780036968596</c:v>
                </c:pt>
                <c:pt idx="30">
                  <c:v>0.57776463630988395</c:v>
                </c:pt>
                <c:pt idx="31">
                  <c:v>0.61809771610292097</c:v>
                </c:pt>
                <c:pt idx="32">
                  <c:v>0.71783166904422302</c:v>
                </c:pt>
                <c:pt idx="33">
                  <c:v>0.777085590465878</c:v>
                </c:pt>
                <c:pt idx="34">
                  <c:v>0.796196350552557</c:v>
                </c:pt>
                <c:pt idx="35">
                  <c:v>0.86052894211576902</c:v>
                </c:pt>
                <c:pt idx="36">
                  <c:v>0.85315533980582503</c:v>
                </c:pt>
                <c:pt idx="37">
                  <c:v>0.892180094786727</c:v>
                </c:pt>
                <c:pt idx="38">
                  <c:v>0.87344110854503498</c:v>
                </c:pt>
                <c:pt idx="39">
                  <c:v>0.96454849498328099</c:v>
                </c:pt>
                <c:pt idx="40">
                  <c:v>1.1102988604601161</c:v>
                </c:pt>
                <c:pt idx="41">
                  <c:v>1.135561160151324</c:v>
                </c:pt>
                <c:pt idx="42">
                  <c:v>1.131552317344666</c:v>
                </c:pt>
                <c:pt idx="43">
                  <c:v>0.97691351447345098</c:v>
                </c:pt>
                <c:pt idx="44">
                  <c:v>1.00510293858878</c:v>
                </c:pt>
                <c:pt idx="45">
                  <c:v>1.078877005347594</c:v>
                </c:pt>
                <c:pt idx="46">
                  <c:v>1.028405315614618</c:v>
                </c:pt>
                <c:pt idx="47">
                  <c:v>1.059572384527502</c:v>
                </c:pt>
                <c:pt idx="48">
                  <c:v>1.1669230769230781</c:v>
                </c:pt>
                <c:pt idx="49">
                  <c:v>1.346771837569384</c:v>
                </c:pt>
                <c:pt idx="50">
                  <c:v>1.4748909832606549</c:v>
                </c:pt>
                <c:pt idx="51">
                  <c:v>1.5829848405645579</c:v>
                </c:pt>
                <c:pt idx="52">
                  <c:v>1.7389678384442779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55-8E4D-B0EC-2CE3A230EC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5220696"/>
        <c:axId val="695095000"/>
      </c:lineChart>
      <c:catAx>
        <c:axId val="69589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398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6956973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695697320"/>
        <c:scaling>
          <c:orientation val="minMax"/>
          <c:max val="14"/>
          <c:min val="0"/>
        </c:scaling>
        <c:delete val="0"/>
        <c:axPos val="l"/>
        <c:majorGridlines>
          <c:spPr>
            <a:ln w="12699"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spPr>
          <a:ln w="25398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95898488"/>
        <c:crosses val="autoZero"/>
        <c:crossBetween val="between"/>
        <c:majorUnit val="1"/>
      </c:valAx>
      <c:valAx>
        <c:axId val="69509500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695220696"/>
        <c:crosses val="max"/>
        <c:crossBetween val="between"/>
      </c:valAx>
      <c:catAx>
        <c:axId val="695220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95095000"/>
        <c:crosses val="autoZero"/>
        <c:auto val="1"/>
        <c:lblAlgn val="ctr"/>
        <c:lblOffset val="100"/>
        <c:noMultiLvlLbl val="0"/>
      </c:catAx>
      <c:spPr>
        <a:noFill/>
        <a:ln w="25398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1909736840153398E-2"/>
          <c:y val="4.97148489977507E-2"/>
          <c:w val="0.49843306270573201"/>
          <c:h val="0.19705692067310901"/>
        </c:manualLayout>
      </c:layout>
      <c:overlay val="0"/>
      <c:spPr>
        <a:solidFill>
          <a:schemeClr val="bg1"/>
        </a:solidFill>
        <a:ln w="12699">
          <a:solidFill>
            <a:schemeClr val="bg1">
              <a:lumMod val="85000"/>
            </a:schemeClr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Arial Narrow" pitchFamily="34" charset="0"/>
          <a:ea typeface="Abadi MT Condensed"/>
          <a:cs typeface="Abadi MT Condensed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NL"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Passengers, Goods, GDP </a:t>
            </a:r>
          </a:p>
          <a:p>
            <a:pPr>
              <a:defRPr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NL"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nl-NL"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1995-2009</a:t>
            </a:r>
            <a:r>
              <a:rPr lang="nl-NL"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 </a:t>
            </a:r>
          </a:p>
        </c:rich>
      </c:tx>
      <c:layout>
        <c:manualLayout>
          <c:xMode val="edge"/>
          <c:yMode val="edge"/>
          <c:x val="0.414201083704821"/>
          <c:y val="1.061007957559680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3154751932604099E-2"/>
          <c:y val="1.2307692307692301E-2"/>
          <c:w val="0.87573943411876398"/>
          <c:h val="0.79310344827586199"/>
        </c:manualLayout>
      </c:layout>
      <c:lineChart>
        <c:grouping val="standard"/>
        <c:varyColors val="0"/>
        <c:ser>
          <c:idx val="0"/>
          <c:order val="0"/>
          <c:tx>
            <c:v>Passengers (1) (pkm)</c:v>
          </c:tx>
          <c:spPr>
            <a:ln w="25400">
              <a:solidFill>
                <a:srgbClr val="339966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numRef>
              <c:f>growth_eu27!$L$40:$Z$40</c:f>
              <c:numCache>
                <c:formatCode>0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cat>
          <c:val>
            <c:numRef>
              <c:f>growth_eu27!$L$47:$Z$47</c:f>
              <c:numCache>
                <c:formatCode>0.0</c:formatCode>
                <c:ptCount val="15"/>
                <c:pt idx="0">
                  <c:v>100</c:v>
                </c:pt>
                <c:pt idx="1">
                  <c:v>101.7273130777741</c:v>
                </c:pt>
                <c:pt idx="2">
                  <c:v>103.75270472938119</c:v>
                </c:pt>
                <c:pt idx="3">
                  <c:v>106.1509385830564</c:v>
                </c:pt>
                <c:pt idx="4">
                  <c:v>108.6772027703658</c:v>
                </c:pt>
                <c:pt idx="5">
                  <c:v>111.14681989398289</c:v>
                </c:pt>
                <c:pt idx="6">
                  <c:v>112.7912565652332</c:v>
                </c:pt>
                <c:pt idx="7">
                  <c:v>113.9000269946187</c:v>
                </c:pt>
                <c:pt idx="8">
                  <c:v>114.8565660055168</c:v>
                </c:pt>
                <c:pt idx="9">
                  <c:v>116.68532577848249</c:v>
                </c:pt>
                <c:pt idx="10">
                  <c:v>117.4131591108674</c:v>
                </c:pt>
                <c:pt idx="11">
                  <c:v>120.26681744855971</c:v>
                </c:pt>
                <c:pt idx="12">
                  <c:v>122.62800114382959</c:v>
                </c:pt>
                <c:pt idx="13">
                  <c:v>122.9392808935568</c:v>
                </c:pt>
                <c:pt idx="14">
                  <c:v>122.09226969594449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2A-2946-9CC1-8B8F1BC7D511}"/>
            </c:ext>
          </c:extLst>
        </c:ser>
        <c:ser>
          <c:idx val="1"/>
          <c:order val="1"/>
          <c:tx>
            <c:v>Goods (2) (tkm)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growth_eu27!$L$40:$Z$40</c:f>
              <c:numCache>
                <c:formatCode>0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cat>
          <c:val>
            <c:numRef>
              <c:f>growth_eu27!$L$48:$Z$48</c:f>
              <c:numCache>
                <c:formatCode>0.0</c:formatCode>
                <c:ptCount val="15"/>
                <c:pt idx="0">
                  <c:v>100</c:v>
                </c:pt>
                <c:pt idx="1">
                  <c:v>101.1790004696051</c:v>
                </c:pt>
                <c:pt idx="2">
                  <c:v>104.6612755932439</c:v>
                </c:pt>
                <c:pt idx="3">
                  <c:v>107.7640227920498</c:v>
                </c:pt>
                <c:pt idx="4">
                  <c:v>110.3609612642086</c:v>
                </c:pt>
                <c:pt idx="5">
                  <c:v>114.3661585770146</c:v>
                </c:pt>
                <c:pt idx="6">
                  <c:v>115.8335292500261</c:v>
                </c:pt>
                <c:pt idx="7">
                  <c:v>117.9171549786397</c:v>
                </c:pt>
                <c:pt idx="8">
                  <c:v>119.34169358174429</c:v>
                </c:pt>
                <c:pt idx="9">
                  <c:v>126.0300835718182</c:v>
                </c:pt>
                <c:pt idx="10">
                  <c:v>128.97540606471131</c:v>
                </c:pt>
                <c:pt idx="11">
                  <c:v>132.998081345423</c:v>
                </c:pt>
                <c:pt idx="12">
                  <c:v>136.43474860856239</c:v>
                </c:pt>
                <c:pt idx="13">
                  <c:v>133.69951335614539</c:v>
                </c:pt>
                <c:pt idx="14">
                  <c:v>118.6865593446563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2A-2946-9CC1-8B8F1BC7D511}"/>
            </c:ext>
          </c:extLst>
        </c:ser>
        <c:ser>
          <c:idx val="2"/>
          <c:order val="2"/>
          <c:tx>
            <c:v>GDP (at constant 2000 prices)</c:v>
          </c:tx>
          <c:spPr>
            <a:ln w="25400">
              <a:solidFill>
                <a:srgbClr val="969696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969696"/>
              </a:solidFill>
              <a:ln>
                <a:solidFill>
                  <a:srgbClr val="969696"/>
                </a:solidFill>
                <a:prstDash val="solid"/>
              </a:ln>
            </c:spPr>
          </c:marker>
          <c:cat>
            <c:numRef>
              <c:f>growth_eu27!$L$40:$Z$40</c:f>
              <c:numCache>
                <c:formatCode>0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cat>
          <c:val>
            <c:numRef>
              <c:f>growth_eu27!$L$49:$Z$49</c:f>
              <c:numCache>
                <c:formatCode>0.0</c:formatCode>
                <c:ptCount val="15"/>
                <c:pt idx="0">
                  <c:v>100</c:v>
                </c:pt>
                <c:pt idx="1">
                  <c:v>101.827997745689</c:v>
                </c:pt>
                <c:pt idx="2">
                  <c:v>104.609964043933</c:v>
                </c:pt>
                <c:pt idx="3">
                  <c:v>107.7420148275272</c:v>
                </c:pt>
                <c:pt idx="4">
                  <c:v>111.0338654868974</c:v>
                </c:pt>
                <c:pt idx="5">
                  <c:v>115.36496536305251</c:v>
                </c:pt>
                <c:pt idx="6">
                  <c:v>117.6495558150646</c:v>
                </c:pt>
                <c:pt idx="7">
                  <c:v>119.1241276312043</c:v>
                </c:pt>
                <c:pt idx="8">
                  <c:v>120.7353081986063</c:v>
                </c:pt>
                <c:pt idx="9">
                  <c:v>123.7654524429956</c:v>
                </c:pt>
                <c:pt idx="10">
                  <c:v>126.2004429253235</c:v>
                </c:pt>
                <c:pt idx="11">
                  <c:v>130.27913611377949</c:v>
                </c:pt>
                <c:pt idx="12">
                  <c:v>134.1729660920129</c:v>
                </c:pt>
                <c:pt idx="13">
                  <c:v>134.87025165918041</c:v>
                </c:pt>
                <c:pt idx="14">
                  <c:v>129.1919503132504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2A-2946-9CC1-8B8F1BC7D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9001912"/>
        <c:axId val="694076888"/>
      </c:lineChart>
      <c:catAx>
        <c:axId val="6990019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076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4076888"/>
        <c:scaling>
          <c:orientation val="minMax"/>
          <c:max val="145"/>
          <c:min val="1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1995=100</a:t>
                </a:r>
              </a:p>
            </c:rich>
          </c:tx>
          <c:layout>
            <c:manualLayout>
              <c:xMode val="edge"/>
              <c:yMode val="edge"/>
              <c:x val="7.8895444515203993E-3"/>
              <c:y val="0.4244031830238729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9001912"/>
        <c:crosses val="autoZero"/>
        <c:crossBetween val="midCat"/>
        <c:majorUnit val="5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40039414014487"/>
          <c:y val="0.93368700265252003"/>
          <c:w val="0.78303728681340001"/>
          <c:h val="5.835543766578250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A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</c:spPr>
          <c:invertIfNegative val="0"/>
          <c:cat>
            <c:numRef>
              <c:f>Sheet1!$A$2:$A$23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B1-6A46-AC40-F8C3CE67C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06743800"/>
        <c:axId val="7067404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Passengers carried</c:v>
                </c:pt>
              </c:strCache>
            </c:strRef>
          </c:tx>
          <c:spPr>
            <a:ln w="317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Sheet1!$B$2:$B$23</c:f>
              <c:numCache>
                <c:formatCode>#,##0</c:formatCode>
                <c:ptCount val="22"/>
                <c:pt idx="0">
                  <c:v>3774000</c:v>
                </c:pt>
                <c:pt idx="1">
                  <c:v>4168000</c:v>
                </c:pt>
                <c:pt idx="2">
                  <c:v>4385000</c:v>
                </c:pt>
                <c:pt idx="3">
                  <c:v>4728000</c:v>
                </c:pt>
                <c:pt idx="4">
                  <c:v>4800000</c:v>
                </c:pt>
                <c:pt idx="5">
                  <c:v>4721000</c:v>
                </c:pt>
                <c:pt idx="6">
                  <c:v>4970000</c:v>
                </c:pt>
                <c:pt idx="7">
                  <c:v>5380000</c:v>
                </c:pt>
                <c:pt idx="8">
                  <c:v>5868000</c:v>
                </c:pt>
                <c:pt idx="9">
                  <c:v>6337000</c:v>
                </c:pt>
                <c:pt idx="10">
                  <c:v>7214000</c:v>
                </c:pt>
                <c:pt idx="11">
                  <c:v>7499000</c:v>
                </c:pt>
                <c:pt idx="12">
                  <c:v>8648000</c:v>
                </c:pt>
                <c:pt idx="13">
                  <c:v>9526000</c:v>
                </c:pt>
                <c:pt idx="14">
                  <c:v>10460000</c:v>
                </c:pt>
                <c:pt idx="15">
                  <c:v>11180000</c:v>
                </c:pt>
                <c:pt idx="16">
                  <c:v>12006000</c:v>
                </c:pt>
                <c:pt idx="17">
                  <c:v>14625000</c:v>
                </c:pt>
                <c:pt idx="18">
                  <c:v>15779000</c:v>
                </c:pt>
                <c:pt idx="19">
                  <c:v>17216000</c:v>
                </c:pt>
                <c:pt idx="20">
                  <c:v>18421000</c:v>
                </c:pt>
                <c:pt idx="21">
                  <c:v>19177000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B1-6A46-AC40-F8C3CE67C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6022376"/>
        <c:axId val="706025496"/>
      </c:lineChart>
      <c:catAx>
        <c:axId val="706022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6025496"/>
        <c:crosses val="autoZero"/>
        <c:auto val="1"/>
        <c:lblAlgn val="ctr"/>
        <c:lblOffset val="100"/>
        <c:noMultiLvlLbl val="0"/>
      </c:catAx>
      <c:valAx>
        <c:axId val="706025496"/>
        <c:scaling>
          <c:orientation val="minMax"/>
          <c:max val="20000000"/>
        </c:scaling>
        <c:delete val="0"/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crossAx val="706022376"/>
        <c:crosses val="autoZero"/>
        <c:crossBetween val="between"/>
        <c:dispUnits>
          <c:builtInUnit val="millions"/>
          <c:dispUnitsLbl/>
        </c:dispUnits>
      </c:valAx>
      <c:valAx>
        <c:axId val="706740472"/>
        <c:scaling>
          <c:orientation val="minMax"/>
          <c:max val="1"/>
        </c:scaling>
        <c:delete val="0"/>
        <c:axPos val="r"/>
        <c:numFmt formatCode="General" sourceLinked="1"/>
        <c:majorTickMark val="out"/>
        <c:minorTickMark val="none"/>
        <c:tickLblPos val="none"/>
        <c:spPr>
          <a:ln>
            <a:noFill/>
          </a:ln>
        </c:spPr>
        <c:crossAx val="706743800"/>
        <c:crosses val="max"/>
        <c:crossBetween val="between"/>
      </c:valAx>
      <c:catAx>
        <c:axId val="706743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0674047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600">
          <a:latin typeface="Calibri" pitchFamily="34" charset="0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sz="1800" dirty="0"/>
              <a:t>Δημοσιεύσεις επιστημονικών άρθρων στην Οικονομική των Λιμένων</a:t>
            </a:r>
            <a:endParaRPr lang="en-US" sz="18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2024362912812496E-2"/>
          <c:y val="0.17324082216995601"/>
          <c:w val="0.90052279283002601"/>
          <c:h val="0.65732447080478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Years_395!$B$24</c:f>
              <c:strCache>
                <c:ptCount val="1"/>
                <c:pt idx="0">
                  <c:v>Papers</c:v>
                </c:pt>
              </c:strCache>
            </c:strRef>
          </c:tx>
          <c:spPr>
            <a:solidFill>
              <a:srgbClr val="558ED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558ED5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4DF3-D549-ACC7-87AC08CC2F47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exp"/>
            <c:dispRSqr val="0"/>
            <c:dispEq val="0"/>
          </c:trendline>
          <c:cat>
            <c:numRef>
              <c:f>Years_395!$A$25:$A$40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Years_395!$B$25:$B$40</c:f>
              <c:numCache>
                <c:formatCode>General</c:formatCode>
                <c:ptCount val="16"/>
                <c:pt idx="0">
                  <c:v>16</c:v>
                </c:pt>
                <c:pt idx="1">
                  <c:v>14</c:v>
                </c:pt>
                <c:pt idx="2">
                  <c:v>25</c:v>
                </c:pt>
                <c:pt idx="3">
                  <c:v>25</c:v>
                </c:pt>
                <c:pt idx="4">
                  <c:v>34</c:v>
                </c:pt>
                <c:pt idx="5">
                  <c:v>29</c:v>
                </c:pt>
                <c:pt idx="6">
                  <c:v>29</c:v>
                </c:pt>
                <c:pt idx="7">
                  <c:v>36</c:v>
                </c:pt>
                <c:pt idx="8">
                  <c:v>41</c:v>
                </c:pt>
                <c:pt idx="9">
                  <c:v>37</c:v>
                </c:pt>
                <c:pt idx="10">
                  <c:v>44</c:v>
                </c:pt>
                <c:pt idx="11">
                  <c:v>65</c:v>
                </c:pt>
                <c:pt idx="12">
                  <c:v>65</c:v>
                </c:pt>
                <c:pt idx="13">
                  <c:v>82</c:v>
                </c:pt>
                <c:pt idx="14">
                  <c:v>69</c:v>
                </c:pt>
                <c:pt idx="15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F3-D549-ACC7-87AC08CC2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9018520"/>
        <c:axId val="699043080"/>
      </c:barChart>
      <c:catAx>
        <c:axId val="699018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l-GR" dirty="0"/>
                  <a:t>Έτος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0647480885541496"/>
              <c:y val="0.898964106759381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9043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90430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l-GR"/>
                  <a:t>Αριθμός Επιστημωνικών μελετών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8.5637040396406398E-3"/>
              <c:y val="0.227979599141016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90185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7DC73-DA74-6343-BD62-243E82BCA4F1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0DE81-B5B7-3A4C-A0AE-005EB920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7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337666-AD84-4D68-9AB6-16FCF8A3D1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49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10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14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16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17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  <a:sym typeface="Garamond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9pPr>
          </a:lstStyle>
          <a:p>
            <a:pPr eaLnBrk="1" hangingPunct="1"/>
            <a:fld id="{385ECF98-7504-2843-A616-07F517C94726}" type="slidenum">
              <a:rPr lang="en-US" sz="1200">
                <a:ea typeface="ヒラギノ明朝 ProN W3" charset="0"/>
                <a:cs typeface="ヒラギノ明朝 ProN W3" charset="0"/>
              </a:rPr>
              <a:pPr eaLnBrk="1" hangingPunct="1"/>
              <a:t>19</a:t>
            </a:fld>
            <a:endParaRPr lang="en-US" sz="1200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5"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007189" indent="-34585239" defTabSz="914225"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2195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439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6585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6878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A91BD0E-B55C-FC40-81A2-265683189793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pPr eaLnBrk="1" hangingPunct="1"/>
            <a:endParaRPr lang="el-GR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5"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007189" indent="-34585239" defTabSz="914225"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2195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439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6585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6878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A91BD0E-B55C-FC40-81A2-265683189793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pPr eaLnBrk="1" hangingPunct="1"/>
            <a:endParaRPr lang="el-GR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6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1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6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0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7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9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1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9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4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6AC26-52D2-3947-B836-B34AB9A603F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846C-136C-5C45-9C21-F0942FAD0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0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lagoudis@aegean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ΟΙΚΟΝΟΜΙΚΗ </a:t>
            </a:r>
            <a:r>
              <a:rPr lang="el-GR" sz="4000" b="1" dirty="0">
                <a:solidFill>
                  <a:srgbClr val="000090"/>
                </a:solidFill>
              </a:rPr>
              <a:t>των </a:t>
            </a:r>
            <a:r>
              <a:rPr lang="el-GR" b="1" dirty="0">
                <a:solidFill>
                  <a:srgbClr val="000090"/>
                </a:solidFill>
              </a:rPr>
              <a:t>ΜΕΤΑΦΟΡΩΝ</a:t>
            </a:r>
            <a:br>
              <a:rPr lang="el-GR" b="1" dirty="0">
                <a:solidFill>
                  <a:srgbClr val="000090"/>
                </a:solidFill>
              </a:rPr>
            </a:br>
            <a:r>
              <a:rPr lang="el-GR" b="1">
                <a:solidFill>
                  <a:srgbClr val="000090"/>
                </a:solidFill>
              </a:rPr>
              <a:t>Εισαγωγική Διάλεξη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Διδάσκων: </a:t>
            </a:r>
          </a:p>
          <a:p>
            <a:r>
              <a:rPr lang="el-GR" b="1" dirty="0">
                <a:solidFill>
                  <a:srgbClr val="000090"/>
                </a:solidFill>
              </a:rPr>
              <a:t>ΙΩΑΝΝΗΣ ΛΑΓΟΥΔΗΣ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  <a:hlinkClick r:id="rId2"/>
              </a:rPr>
              <a:t>ilagoudis@aegean.gr</a:t>
            </a:r>
            <a:r>
              <a:rPr lang="en-US" b="1" dirty="0">
                <a:solidFill>
                  <a:srgbClr val="000090"/>
                </a:solidFill>
              </a:rPr>
              <a:t> </a:t>
            </a: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4987426"/>
            <a:ext cx="1981200" cy="187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04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l-GR" sz="1400" dirty="0">
                <a:latin typeface="Arial"/>
                <a:cs typeface="Arial"/>
              </a:rPr>
              <a:t>Διαφάνεια</a:t>
            </a:r>
            <a:r>
              <a:rPr lang="en-US" sz="1400" dirty="0">
                <a:latin typeface="Arial"/>
                <a:cs typeface="Arial"/>
              </a:rPr>
              <a:t> 1-</a:t>
            </a:r>
            <a:fld id="{8EC8634A-7808-1F44-954E-252B16F67C1C}" type="slidenum">
              <a:rPr lang="en-US" sz="1400">
                <a:latin typeface="Arial"/>
                <a:cs typeface="Arial"/>
              </a:rPr>
              <a:pPr/>
              <a:t>10</a:t>
            </a:fld>
            <a:endParaRPr lang="en-US" sz="1400" dirty="0">
              <a:latin typeface="Arial"/>
              <a:cs typeface="Arial"/>
            </a:endParaRPr>
          </a:p>
        </p:txBody>
      </p:sp>
      <p:sp>
        <p:nvSpPr>
          <p:cNvPr id="35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l-GR" sz="1400" dirty="0">
                <a:latin typeface="Arial"/>
                <a:cs typeface="Arial"/>
              </a:rPr>
              <a:t>Οικονομική Μεταφορών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82281" name="Rectangle 205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endParaRPr lang="en-US" sz="2300" dirty="0">
              <a:solidFill>
                <a:srgbClr val="336699"/>
              </a:solidFill>
              <a:latin typeface="Arial"/>
              <a:cs typeface="Arial"/>
            </a:endParaRPr>
          </a:p>
        </p:txBody>
      </p:sp>
      <p:sp>
        <p:nvSpPr>
          <p:cNvPr id="182283" name="Text Box 2059"/>
          <p:cNvSpPr txBox="1">
            <a:spLocks noChangeArrowheads="1"/>
          </p:cNvSpPr>
          <p:nvPr/>
        </p:nvSpPr>
        <p:spPr bwMode="auto">
          <a:xfrm>
            <a:off x="7126975" y="5759124"/>
            <a:ext cx="12673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Arial"/>
                <a:cs typeface="Arial"/>
              </a:rPr>
              <a:t>Ποσότητα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182284" name="Line 2060"/>
          <p:cNvSpPr>
            <a:spLocks noChangeShapeType="1"/>
          </p:cNvSpPr>
          <p:nvPr/>
        </p:nvSpPr>
        <p:spPr bwMode="auto">
          <a:xfrm>
            <a:off x="2190750" y="2286000"/>
            <a:ext cx="0" cy="342900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85" name="Line 2061"/>
          <p:cNvSpPr>
            <a:spLocks noChangeShapeType="1"/>
          </p:cNvSpPr>
          <p:nvPr/>
        </p:nvSpPr>
        <p:spPr bwMode="auto">
          <a:xfrm>
            <a:off x="2190750" y="5715002"/>
            <a:ext cx="6203594" cy="4412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86" name="Text Box 2062"/>
          <p:cNvSpPr txBox="1">
            <a:spLocks noChangeArrowheads="1"/>
          </p:cNvSpPr>
          <p:nvPr/>
        </p:nvSpPr>
        <p:spPr bwMode="auto">
          <a:xfrm rot="16200000">
            <a:off x="-711201" y="3460358"/>
            <a:ext cx="38592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l-GR" sz="1800" b="1" dirty="0" err="1">
                <a:latin typeface="Arial"/>
                <a:cs typeface="Arial"/>
              </a:rPr>
              <a:t>ΤΙμή</a:t>
            </a:r>
            <a:endParaRPr lang="el-GR" sz="1800" b="1" dirty="0">
              <a:latin typeface="Arial"/>
              <a:cs typeface="Arial"/>
            </a:endParaRPr>
          </a:p>
        </p:txBody>
      </p:sp>
      <p:sp>
        <p:nvSpPr>
          <p:cNvPr id="182288" name="Line 2064"/>
          <p:cNvSpPr>
            <a:spLocks noChangeShapeType="1"/>
          </p:cNvSpPr>
          <p:nvPr/>
        </p:nvSpPr>
        <p:spPr bwMode="auto">
          <a:xfrm flipH="1" flipV="1">
            <a:off x="4427364" y="3933056"/>
            <a:ext cx="0" cy="182606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91" name="Text Box 2067"/>
          <p:cNvSpPr txBox="1">
            <a:spLocks noChangeArrowheads="1"/>
          </p:cNvSpPr>
          <p:nvPr/>
        </p:nvSpPr>
        <p:spPr bwMode="auto">
          <a:xfrm>
            <a:off x="7703964" y="4153817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D1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182295" name="Text Box 2071"/>
          <p:cNvSpPr txBox="1">
            <a:spLocks noChangeArrowheads="1"/>
          </p:cNvSpPr>
          <p:nvPr/>
        </p:nvSpPr>
        <p:spPr bwMode="auto">
          <a:xfrm flipH="1">
            <a:off x="4084464" y="4043825"/>
            <a:ext cx="2294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Arial"/>
                <a:cs typeface="Arial"/>
              </a:rPr>
              <a:t>1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182304" name="Rectangle 2080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000090"/>
                </a:solidFill>
                <a:cs typeface="Arial"/>
              </a:rPr>
              <a:t>Ζήτηση μεταφορικών Υπηρεσιών</a:t>
            </a:r>
            <a:endParaRPr lang="en-US" sz="3600" b="1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7" name="Line 2055"/>
          <p:cNvSpPr>
            <a:spLocks noChangeShapeType="1"/>
          </p:cNvSpPr>
          <p:nvPr/>
        </p:nvSpPr>
        <p:spPr bwMode="auto">
          <a:xfrm rot="3398530" flipH="1">
            <a:off x="4186967" y="1224818"/>
            <a:ext cx="628999" cy="510695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" name="Oval 2065"/>
          <p:cNvSpPr>
            <a:spLocks noChangeArrowheads="1"/>
          </p:cNvSpPr>
          <p:nvPr/>
        </p:nvSpPr>
        <p:spPr bwMode="auto">
          <a:xfrm>
            <a:off x="4253715" y="3789040"/>
            <a:ext cx="288032" cy="144016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 b="1">
              <a:latin typeface="Arial"/>
              <a:cs typeface="Arial"/>
            </a:endParaRPr>
          </a:p>
        </p:txBody>
      </p:sp>
      <p:sp>
        <p:nvSpPr>
          <p:cNvPr id="41" name="Text Box 2067"/>
          <p:cNvSpPr txBox="1">
            <a:spLocks noChangeArrowheads="1"/>
          </p:cNvSpPr>
          <p:nvPr/>
        </p:nvSpPr>
        <p:spPr bwMode="auto">
          <a:xfrm>
            <a:off x="6876256" y="2420888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Arial"/>
                <a:cs typeface="Arial"/>
              </a:rPr>
              <a:t>S1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28" name="Text Box 2052"/>
          <p:cNvSpPr txBox="1">
            <a:spLocks noChangeArrowheads="1"/>
          </p:cNvSpPr>
          <p:nvPr/>
        </p:nvSpPr>
        <p:spPr bwMode="auto">
          <a:xfrm>
            <a:off x="4084464" y="5715001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Arial"/>
                <a:cs typeface="Arial"/>
              </a:rPr>
              <a:t>Q1</a:t>
            </a:r>
            <a:endParaRPr lang="en-US" sz="1800" b="1" i="1" dirty="0">
              <a:latin typeface="Arial"/>
              <a:cs typeface="Arial"/>
            </a:endParaRPr>
          </a:p>
        </p:txBody>
      </p:sp>
      <p:sp>
        <p:nvSpPr>
          <p:cNvPr id="32" name="Oval 2070"/>
          <p:cNvSpPr>
            <a:spLocks noChangeArrowheads="1"/>
          </p:cNvSpPr>
          <p:nvPr/>
        </p:nvSpPr>
        <p:spPr bwMode="auto">
          <a:xfrm flipH="1" flipV="1">
            <a:off x="4239484" y="3717280"/>
            <a:ext cx="302263" cy="317541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36" name="Oval 2070"/>
          <p:cNvSpPr>
            <a:spLocks noChangeArrowheads="1"/>
          </p:cNvSpPr>
          <p:nvPr/>
        </p:nvSpPr>
        <p:spPr bwMode="auto">
          <a:xfrm flipH="1" flipV="1">
            <a:off x="5341509" y="3116921"/>
            <a:ext cx="302263" cy="31754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44" name="Line 2064"/>
          <p:cNvSpPr>
            <a:spLocks noChangeShapeType="1"/>
          </p:cNvSpPr>
          <p:nvPr/>
        </p:nvSpPr>
        <p:spPr bwMode="auto">
          <a:xfrm flipH="1" flipV="1">
            <a:off x="5492750" y="3251200"/>
            <a:ext cx="0" cy="2507924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6" name="Text Box 2052"/>
          <p:cNvSpPr txBox="1">
            <a:spLocks noChangeArrowheads="1"/>
          </p:cNvSpPr>
          <p:nvPr/>
        </p:nvSpPr>
        <p:spPr bwMode="auto">
          <a:xfrm>
            <a:off x="5401437" y="5715001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Arial"/>
                <a:cs typeface="Arial"/>
              </a:rPr>
              <a:t>Q2</a:t>
            </a:r>
            <a:endParaRPr lang="en-US" sz="1800" b="1" i="1" dirty="0">
              <a:latin typeface="Arial"/>
              <a:cs typeface="Arial"/>
            </a:endParaRPr>
          </a:p>
        </p:txBody>
      </p:sp>
      <p:sp>
        <p:nvSpPr>
          <p:cNvPr id="49" name="Text Box 2066"/>
          <p:cNvSpPr txBox="1">
            <a:spLocks noChangeArrowheads="1"/>
          </p:cNvSpPr>
          <p:nvPr/>
        </p:nvSpPr>
        <p:spPr bwMode="auto">
          <a:xfrm>
            <a:off x="5808056" y="3116921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Arial"/>
                <a:cs typeface="Arial"/>
              </a:rPr>
              <a:t>2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50" name="Text Box 2052"/>
          <p:cNvSpPr txBox="1">
            <a:spLocks noChangeArrowheads="1"/>
          </p:cNvSpPr>
          <p:nvPr/>
        </p:nvSpPr>
        <p:spPr bwMode="auto">
          <a:xfrm>
            <a:off x="1461928" y="3698568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b="1" i="1" dirty="0">
                <a:solidFill>
                  <a:srgbClr val="000090"/>
                </a:solidFill>
                <a:latin typeface="Arial"/>
                <a:cs typeface="Arial"/>
              </a:rPr>
              <a:t>P1</a:t>
            </a:r>
            <a:endParaRPr lang="en-US" sz="1800" b="1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53" name="Text Box 2052"/>
          <p:cNvSpPr txBox="1">
            <a:spLocks noChangeArrowheads="1"/>
          </p:cNvSpPr>
          <p:nvPr/>
        </p:nvSpPr>
        <p:spPr bwMode="auto">
          <a:xfrm>
            <a:off x="1461928" y="2932255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b="1" i="1" dirty="0">
                <a:solidFill>
                  <a:srgbClr val="000090"/>
                </a:solidFill>
                <a:latin typeface="Arial"/>
                <a:cs typeface="Arial"/>
              </a:rPr>
              <a:t>P2</a:t>
            </a:r>
            <a:endParaRPr lang="en-US" sz="1800" b="1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54" name="Line 2064"/>
          <p:cNvSpPr>
            <a:spLocks noChangeShapeType="1"/>
          </p:cNvSpPr>
          <p:nvPr/>
        </p:nvSpPr>
        <p:spPr bwMode="auto">
          <a:xfrm flipH="1">
            <a:off x="2203317" y="3889174"/>
            <a:ext cx="2110630" cy="4388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8" name="Line 2064"/>
          <p:cNvSpPr>
            <a:spLocks noChangeShapeType="1"/>
          </p:cNvSpPr>
          <p:nvPr/>
        </p:nvSpPr>
        <p:spPr bwMode="auto">
          <a:xfrm flipH="1">
            <a:off x="2107379" y="3251200"/>
            <a:ext cx="323413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6" name="Text Box 2067"/>
          <p:cNvSpPr txBox="1">
            <a:spLocks noChangeArrowheads="1"/>
          </p:cNvSpPr>
          <p:nvPr/>
        </p:nvSpPr>
        <p:spPr bwMode="auto">
          <a:xfrm>
            <a:off x="6565899" y="4764701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sz="1800" b="1" i="1" dirty="0">
                <a:latin typeface="Arial"/>
                <a:cs typeface="Arial"/>
              </a:rPr>
              <a:t>2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30" name="Freeform 1055"/>
          <p:cNvSpPr>
            <a:spLocks/>
          </p:cNvSpPr>
          <p:nvPr/>
        </p:nvSpPr>
        <p:spPr bwMode="auto">
          <a:xfrm>
            <a:off x="3276600" y="2326301"/>
            <a:ext cx="3276600" cy="2438400"/>
          </a:xfrm>
          <a:custGeom>
            <a:avLst/>
            <a:gdLst>
              <a:gd name="T0" fmla="*/ 0 w 2064"/>
              <a:gd name="T1" fmla="*/ 0 h 1536"/>
              <a:gd name="T2" fmla="*/ 624 w 2064"/>
              <a:gd name="T3" fmla="*/ 960 h 1536"/>
              <a:gd name="T4" fmla="*/ 2064 w 2064"/>
              <a:gd name="T5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" h="1536">
                <a:moveTo>
                  <a:pt x="0" y="0"/>
                </a:moveTo>
                <a:cubicBezTo>
                  <a:pt x="140" y="352"/>
                  <a:pt x="280" y="704"/>
                  <a:pt x="624" y="960"/>
                </a:cubicBezTo>
                <a:cubicBezTo>
                  <a:pt x="968" y="1216"/>
                  <a:pt x="1824" y="1440"/>
                  <a:pt x="2064" y="1536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030"/>
          <p:cNvSpPr>
            <a:spLocks/>
          </p:cNvSpPr>
          <p:nvPr/>
        </p:nvSpPr>
        <p:spPr bwMode="auto">
          <a:xfrm>
            <a:off x="4427364" y="1715417"/>
            <a:ext cx="3276600" cy="2438400"/>
          </a:xfrm>
          <a:custGeom>
            <a:avLst/>
            <a:gdLst>
              <a:gd name="T0" fmla="*/ 0 w 2064"/>
              <a:gd name="T1" fmla="*/ 0 h 1536"/>
              <a:gd name="T2" fmla="*/ 624 w 2064"/>
              <a:gd name="T3" fmla="*/ 960 h 1536"/>
              <a:gd name="T4" fmla="*/ 2064 w 2064"/>
              <a:gd name="T5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" h="1536">
                <a:moveTo>
                  <a:pt x="0" y="0"/>
                </a:moveTo>
                <a:cubicBezTo>
                  <a:pt x="140" y="352"/>
                  <a:pt x="280" y="704"/>
                  <a:pt x="624" y="960"/>
                </a:cubicBezTo>
                <a:cubicBezTo>
                  <a:pt x="968" y="1216"/>
                  <a:pt x="1824" y="1440"/>
                  <a:pt x="2064" y="1536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0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1" grpId="0" autoUpdateAnimBg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0090"/>
                </a:solidFill>
              </a:rPr>
              <a:t>Στόχος: </a:t>
            </a:r>
            <a:br>
              <a:rPr lang="el-GR" b="1" dirty="0">
                <a:solidFill>
                  <a:srgbClr val="000090"/>
                </a:solidFill>
              </a:rPr>
            </a:br>
            <a:r>
              <a:rPr lang="el-GR" b="1" dirty="0">
                <a:solidFill>
                  <a:srgbClr val="000090"/>
                </a:solidFill>
              </a:rPr>
              <a:t>Να μας φανεί απλή η εξίσωση: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 hangingPunct="0">
              <a:buNone/>
            </a:pPr>
            <a:r>
              <a:rPr lang="en-US" sz="6500" b="1" dirty="0"/>
              <a:t>T (k,</a:t>
            </a:r>
            <a:r>
              <a:rPr lang="el-GR" sz="6500" b="1" dirty="0"/>
              <a:t> </a:t>
            </a:r>
            <a:r>
              <a:rPr lang="en-US" sz="6500" b="1" dirty="0"/>
              <a:t>i, j, m, r) =</a:t>
            </a:r>
            <a:endParaRPr lang="el-GR" sz="6500" b="1" dirty="0"/>
          </a:p>
          <a:p>
            <a:pPr marL="0" indent="0" algn="ctr" hangingPunct="0">
              <a:buNone/>
            </a:pPr>
            <a:r>
              <a:rPr lang="en-US" sz="6500" b="1" dirty="0" err="1"/>
              <a:t>G</a:t>
            </a:r>
            <a:r>
              <a:rPr lang="en-US" sz="6500" b="1" baseline="-25000" dirty="0" err="1"/>
              <a:t>i</a:t>
            </a:r>
            <a:r>
              <a:rPr lang="en-US" sz="6500" b="1" baseline="30000" dirty="0" err="1"/>
              <a:t>k</a:t>
            </a:r>
            <a:r>
              <a:rPr lang="en-US" sz="6500" b="1" baseline="30000" dirty="0"/>
              <a:t> </a:t>
            </a:r>
            <a:r>
              <a:rPr lang="en-US" sz="6500" b="1" dirty="0" err="1"/>
              <a:t>T</a:t>
            </a:r>
            <a:r>
              <a:rPr lang="en-US" sz="6500" b="1" baseline="-25000" dirty="0" err="1"/>
              <a:t>ij</a:t>
            </a:r>
            <a:r>
              <a:rPr lang="en-US" sz="6500" b="1" baseline="30000" dirty="0" err="1"/>
              <a:t>k</a:t>
            </a:r>
            <a:r>
              <a:rPr lang="en-US" sz="6500" b="1" dirty="0"/>
              <a:t> </a:t>
            </a:r>
            <a:r>
              <a:rPr lang="en-US" sz="6500" b="1" dirty="0" err="1"/>
              <a:t>M</a:t>
            </a:r>
            <a:r>
              <a:rPr lang="en-US" sz="6500" b="1" baseline="-25000" dirty="0" err="1"/>
              <a:t>ij</a:t>
            </a:r>
            <a:r>
              <a:rPr lang="en-US" sz="6500" b="1" baseline="30000" dirty="0" err="1"/>
              <a:t>km</a:t>
            </a:r>
            <a:r>
              <a:rPr lang="en-US" sz="6500" b="1" dirty="0"/>
              <a:t> </a:t>
            </a:r>
            <a:r>
              <a:rPr lang="en-US" sz="6500" b="1" dirty="0" err="1"/>
              <a:t>R</a:t>
            </a:r>
            <a:r>
              <a:rPr lang="en-US" sz="6500" b="1" baseline="-25000" dirty="0" err="1"/>
              <a:t>ij</a:t>
            </a:r>
            <a:r>
              <a:rPr lang="en-US" sz="6500" b="1" baseline="30000" dirty="0" err="1"/>
              <a:t>kmr</a:t>
            </a:r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381990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0090"/>
                </a:solidFill>
              </a:rPr>
              <a:t>Στόχος: Να μας φανεί απλή η εξίσωση: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 hangingPunct="0">
              <a:buNone/>
            </a:pPr>
            <a:r>
              <a:rPr lang="en-US" sz="6500" b="1" dirty="0"/>
              <a:t>T (k,</a:t>
            </a:r>
            <a:r>
              <a:rPr lang="el-GR" sz="6500" b="1" dirty="0"/>
              <a:t> </a:t>
            </a:r>
            <a:r>
              <a:rPr lang="en-US" sz="6500" b="1" dirty="0"/>
              <a:t>i, j, m, r) =</a:t>
            </a:r>
            <a:r>
              <a:rPr lang="en-US" sz="6500" b="1" dirty="0" err="1"/>
              <a:t>G</a:t>
            </a:r>
            <a:r>
              <a:rPr lang="en-US" sz="6500" b="1" baseline="-25000" dirty="0" err="1"/>
              <a:t>i</a:t>
            </a:r>
            <a:r>
              <a:rPr lang="en-US" sz="6500" b="1" baseline="30000" dirty="0" err="1"/>
              <a:t>k</a:t>
            </a:r>
            <a:r>
              <a:rPr lang="en-US" sz="6500" b="1" baseline="30000" dirty="0"/>
              <a:t> </a:t>
            </a:r>
            <a:r>
              <a:rPr lang="en-US" sz="6500" b="1" dirty="0" err="1"/>
              <a:t>T</a:t>
            </a:r>
            <a:r>
              <a:rPr lang="en-US" sz="6500" b="1" baseline="-25000" dirty="0" err="1"/>
              <a:t>ij</a:t>
            </a:r>
            <a:r>
              <a:rPr lang="en-US" sz="6500" b="1" baseline="30000" dirty="0" err="1"/>
              <a:t>k</a:t>
            </a:r>
            <a:r>
              <a:rPr lang="en-US" sz="6500" b="1" dirty="0"/>
              <a:t> </a:t>
            </a:r>
            <a:r>
              <a:rPr lang="en-US" sz="6500" b="1" dirty="0" err="1"/>
              <a:t>M</a:t>
            </a:r>
            <a:r>
              <a:rPr lang="en-US" sz="6500" b="1" baseline="-25000" dirty="0" err="1"/>
              <a:t>ij</a:t>
            </a:r>
            <a:r>
              <a:rPr lang="en-US" sz="6500" b="1" baseline="30000" dirty="0" err="1"/>
              <a:t>km</a:t>
            </a:r>
            <a:r>
              <a:rPr lang="en-US" sz="6500" b="1" dirty="0"/>
              <a:t> </a:t>
            </a:r>
            <a:r>
              <a:rPr lang="en-US" sz="6500" b="1" dirty="0" err="1"/>
              <a:t>R</a:t>
            </a:r>
            <a:r>
              <a:rPr lang="en-US" sz="6500" b="1" baseline="-25000" dirty="0" err="1"/>
              <a:t>ij</a:t>
            </a:r>
            <a:r>
              <a:rPr lang="en-US" sz="6500" b="1" baseline="30000" dirty="0" err="1"/>
              <a:t>kmr</a:t>
            </a:r>
            <a:endParaRPr lang="en-US" sz="6500" dirty="0"/>
          </a:p>
          <a:p>
            <a:pPr lvl="1" hangingPunct="0"/>
            <a:r>
              <a:rPr lang="en-US" dirty="0"/>
              <a:t>T = </a:t>
            </a:r>
            <a:r>
              <a:rPr lang="el-GR" dirty="0"/>
              <a:t>διαδρομή</a:t>
            </a:r>
            <a:endParaRPr lang="en-US" dirty="0"/>
          </a:p>
          <a:p>
            <a:pPr lvl="1" hangingPunct="0"/>
            <a:r>
              <a:rPr lang="en-US" dirty="0"/>
              <a:t>κ </a:t>
            </a:r>
            <a:r>
              <a:rPr lang="el-GR" dirty="0"/>
              <a:t>= επιβάτες</a:t>
            </a:r>
            <a:endParaRPr lang="en-US" dirty="0"/>
          </a:p>
          <a:p>
            <a:pPr lvl="1" hangingPunct="0"/>
            <a:r>
              <a:rPr lang="en-US" dirty="0"/>
              <a:t>i, j</a:t>
            </a:r>
            <a:r>
              <a:rPr lang="el-GR" dirty="0"/>
              <a:t> = ζώνη αναχώρησης / προορισμός</a:t>
            </a:r>
            <a:endParaRPr lang="en-US" dirty="0"/>
          </a:p>
          <a:p>
            <a:pPr lvl="1" hangingPunct="0"/>
            <a:r>
              <a:rPr lang="en-US" dirty="0"/>
              <a:t>m</a:t>
            </a:r>
            <a:r>
              <a:rPr lang="el-GR" dirty="0"/>
              <a:t> = μέσο</a:t>
            </a:r>
            <a:endParaRPr lang="en-US" dirty="0"/>
          </a:p>
          <a:p>
            <a:pPr lvl="1" hangingPunct="0"/>
            <a:r>
              <a:rPr lang="en-US" dirty="0"/>
              <a:t>r</a:t>
            </a:r>
            <a:r>
              <a:rPr lang="el-GR" dirty="0"/>
              <a:t>  = διαδρομή</a:t>
            </a:r>
            <a:endParaRPr lang="en-US" dirty="0"/>
          </a:p>
          <a:p>
            <a:pPr marL="0" indent="0" hangingPunct="0">
              <a:buNone/>
            </a:pPr>
            <a:r>
              <a:rPr lang="el-GR" dirty="0"/>
              <a:t> </a:t>
            </a:r>
            <a:endParaRPr lang="en-US" dirty="0"/>
          </a:p>
          <a:p>
            <a:pPr hangingPunct="0"/>
            <a:r>
              <a:rPr lang="en-US" b="1" dirty="0" err="1"/>
              <a:t>G</a:t>
            </a:r>
            <a:r>
              <a:rPr lang="en-US" b="1" baseline="-25000" dirty="0" err="1"/>
              <a:t>i</a:t>
            </a:r>
            <a:r>
              <a:rPr lang="en-US" b="1" baseline="30000" dirty="0" err="1"/>
              <a:t>k</a:t>
            </a:r>
            <a:r>
              <a:rPr lang="en-US" dirty="0"/>
              <a:t> = </a:t>
            </a:r>
            <a:r>
              <a:rPr lang="el-GR" dirty="0"/>
              <a:t>συνολικός αριθμός διαδρόμων πληθυσμού </a:t>
            </a:r>
            <a:r>
              <a:rPr lang="en-US" dirty="0"/>
              <a:t>k </a:t>
            </a:r>
            <a:r>
              <a:rPr lang="el-GR" dirty="0"/>
              <a:t>από </a:t>
            </a:r>
            <a:r>
              <a:rPr lang="el-GR" dirty="0" err="1"/>
              <a:t>ζωνη</a:t>
            </a:r>
            <a:r>
              <a:rPr lang="el-GR" dirty="0"/>
              <a:t> </a:t>
            </a:r>
            <a:r>
              <a:rPr lang="en-US" dirty="0"/>
              <a:t>i  </a:t>
            </a:r>
            <a:r>
              <a:rPr lang="el-GR" dirty="0"/>
              <a:t>(</a:t>
            </a:r>
            <a:r>
              <a:rPr lang="el-GR" i="1" dirty="0">
                <a:solidFill>
                  <a:srgbClr val="000090"/>
                </a:solidFill>
              </a:rPr>
              <a:t>δημιουργία ταξιδιών</a:t>
            </a:r>
            <a:r>
              <a:rPr lang="el-GR" dirty="0"/>
              <a:t>)</a:t>
            </a:r>
            <a:endParaRPr lang="en-US" dirty="0"/>
          </a:p>
          <a:p>
            <a:pPr hangingPunct="0"/>
            <a:r>
              <a:rPr lang="en-US" b="1" dirty="0" err="1"/>
              <a:t>T</a:t>
            </a:r>
            <a:r>
              <a:rPr lang="en-US" b="1" baseline="-25000" dirty="0" err="1"/>
              <a:t>ij</a:t>
            </a:r>
            <a:r>
              <a:rPr lang="en-US" b="1" baseline="30000" dirty="0" err="1"/>
              <a:t>k</a:t>
            </a:r>
            <a:r>
              <a:rPr lang="en-US" dirty="0"/>
              <a:t> </a:t>
            </a:r>
            <a:r>
              <a:rPr lang="el-GR" dirty="0"/>
              <a:t>= πόσα ταξίδια από</a:t>
            </a:r>
            <a:r>
              <a:rPr lang="en-US" dirty="0"/>
              <a:t> </a:t>
            </a:r>
            <a:r>
              <a:rPr lang="en-US" dirty="0" err="1"/>
              <a:t>G</a:t>
            </a:r>
            <a:r>
              <a:rPr lang="en-US" baseline="-25000" dirty="0" err="1"/>
              <a:t>i</a:t>
            </a:r>
            <a:r>
              <a:rPr lang="en-US" baseline="30000" dirty="0" err="1"/>
              <a:t>k</a:t>
            </a:r>
            <a:r>
              <a:rPr lang="en-US" baseline="30000" dirty="0"/>
              <a:t> </a:t>
            </a:r>
            <a:r>
              <a:rPr lang="el-GR" dirty="0"/>
              <a:t>κατευθύνονται σε σημείο </a:t>
            </a:r>
            <a:r>
              <a:rPr lang="en-US" dirty="0"/>
              <a:t>j</a:t>
            </a:r>
            <a:r>
              <a:rPr lang="el-GR" dirty="0"/>
              <a:t>. (</a:t>
            </a:r>
            <a:r>
              <a:rPr lang="el-GR" i="1" dirty="0">
                <a:solidFill>
                  <a:srgbClr val="000090"/>
                </a:solidFill>
              </a:rPr>
              <a:t>κατανομή ταξιδιών</a:t>
            </a:r>
            <a:r>
              <a:rPr lang="el-GR" dirty="0">
                <a:solidFill>
                  <a:srgbClr val="000090"/>
                </a:solidFill>
              </a:rPr>
              <a:t>)</a:t>
            </a:r>
            <a:endParaRPr lang="en-US" dirty="0">
              <a:solidFill>
                <a:srgbClr val="000090"/>
              </a:solidFill>
            </a:endParaRPr>
          </a:p>
          <a:p>
            <a:pPr hangingPunct="0"/>
            <a:r>
              <a:rPr lang="en-US" b="1" dirty="0" err="1"/>
              <a:t>M</a:t>
            </a:r>
            <a:r>
              <a:rPr lang="en-US" b="1" baseline="-25000" dirty="0" err="1"/>
              <a:t>ij</a:t>
            </a:r>
            <a:r>
              <a:rPr lang="en-US" b="1" baseline="30000" dirty="0" err="1"/>
              <a:t>km</a:t>
            </a:r>
            <a:r>
              <a:rPr lang="en-US" baseline="30000" dirty="0"/>
              <a:t> </a:t>
            </a:r>
            <a:r>
              <a:rPr lang="el-GR" dirty="0"/>
              <a:t>= πόσα ταξίδια από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ij</a:t>
            </a:r>
            <a:r>
              <a:rPr lang="en-US" baseline="30000" dirty="0" err="1"/>
              <a:t>k</a:t>
            </a:r>
            <a:r>
              <a:rPr lang="en-US" baseline="30000" dirty="0"/>
              <a:t> </a:t>
            </a:r>
            <a:r>
              <a:rPr lang="el-GR" dirty="0"/>
              <a:t>πραγματοποιούνται με το μέσο</a:t>
            </a:r>
            <a:r>
              <a:rPr lang="en-US" dirty="0"/>
              <a:t> m</a:t>
            </a:r>
            <a:r>
              <a:rPr lang="el-GR" dirty="0"/>
              <a:t>  (</a:t>
            </a:r>
            <a:r>
              <a:rPr lang="el-GR" i="1" dirty="0">
                <a:solidFill>
                  <a:srgbClr val="000090"/>
                </a:solidFill>
              </a:rPr>
              <a:t>επιλογή μέσου</a:t>
            </a:r>
            <a:r>
              <a:rPr lang="el-GR" dirty="0"/>
              <a:t>)</a:t>
            </a:r>
            <a:endParaRPr lang="en-US" dirty="0"/>
          </a:p>
          <a:p>
            <a:pPr hangingPunct="0"/>
            <a:r>
              <a:rPr lang="en-US" b="1" dirty="0" err="1"/>
              <a:t>R</a:t>
            </a:r>
            <a:r>
              <a:rPr lang="en-US" b="1" baseline="-25000" dirty="0" err="1"/>
              <a:t>ij</a:t>
            </a:r>
            <a:r>
              <a:rPr lang="en-US" b="1" baseline="30000" dirty="0" err="1"/>
              <a:t>kmr</a:t>
            </a:r>
            <a:r>
              <a:rPr lang="en-US" baseline="30000" dirty="0"/>
              <a:t> </a:t>
            </a:r>
            <a:r>
              <a:rPr lang="el-GR" dirty="0"/>
              <a:t>= πόσα ταξίδια από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ij</a:t>
            </a:r>
            <a:r>
              <a:rPr lang="en-US" baseline="30000" dirty="0" err="1"/>
              <a:t>k</a:t>
            </a:r>
            <a:r>
              <a:rPr lang="en-US" baseline="30000" dirty="0"/>
              <a:t> </a:t>
            </a:r>
            <a:r>
              <a:rPr lang="el-GR" dirty="0"/>
              <a:t>πραγματοποιούνται με το μέσο</a:t>
            </a:r>
            <a:r>
              <a:rPr lang="en-US" dirty="0"/>
              <a:t> m</a:t>
            </a:r>
            <a:r>
              <a:rPr lang="el-GR" dirty="0"/>
              <a:t>  (</a:t>
            </a:r>
            <a:r>
              <a:rPr lang="el-GR" i="1" dirty="0">
                <a:solidFill>
                  <a:srgbClr val="000090"/>
                </a:solidFill>
              </a:rPr>
              <a:t>επιλογή διαδρομής</a:t>
            </a:r>
            <a:r>
              <a:rPr lang="el-G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28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Οικονομική Μεταφορών (θεματολογία) (2/5)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Z</a:t>
            </a:r>
            <a:r>
              <a:rPr lang="el-GR" b="1" dirty="0" err="1"/>
              <a:t>ήτηση</a:t>
            </a:r>
            <a:r>
              <a:rPr lang="el-GR" b="1" dirty="0"/>
              <a:t>, </a:t>
            </a:r>
            <a:r>
              <a:rPr lang="el-GR" b="1" dirty="0">
                <a:solidFill>
                  <a:srgbClr val="000090"/>
                </a:solidFill>
              </a:rPr>
              <a:t>Προσφορά</a:t>
            </a:r>
            <a:r>
              <a:rPr lang="el-GR" b="1" dirty="0"/>
              <a:t>, </a:t>
            </a:r>
            <a:r>
              <a:rPr lang="el-GR" b="1" dirty="0">
                <a:solidFill>
                  <a:srgbClr val="FF0000"/>
                </a:solidFill>
              </a:rPr>
              <a:t>Ελαστικότητες</a:t>
            </a:r>
            <a:r>
              <a:rPr lang="el-GR" b="1" dirty="0"/>
              <a:t> Μεταφορικών Υπηρεσιών</a:t>
            </a:r>
          </a:p>
          <a:p>
            <a:pPr lvl="1"/>
            <a:r>
              <a:rPr lang="el-GR" dirty="0"/>
              <a:t>Ελαστικότητα ζήτησης</a:t>
            </a:r>
          </a:p>
          <a:p>
            <a:pPr lvl="1"/>
            <a:r>
              <a:rPr lang="el-GR" dirty="0"/>
              <a:t>Ελαστικότητα εισοδήματος</a:t>
            </a:r>
          </a:p>
          <a:p>
            <a:pPr lvl="1"/>
            <a:r>
              <a:rPr lang="el-GR" dirty="0"/>
              <a:t>Σταυροειδής ελαστικότητα</a:t>
            </a:r>
          </a:p>
          <a:p>
            <a:pPr lvl="1"/>
            <a:r>
              <a:rPr lang="el-GR" dirty="0"/>
              <a:t>Ελαστικότητα προσφοράς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58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l-GR" sz="1400" dirty="0">
                <a:latin typeface="Arial"/>
                <a:cs typeface="Arial"/>
              </a:rPr>
              <a:t>Διαφάνεια</a:t>
            </a:r>
            <a:r>
              <a:rPr lang="en-US" sz="1400" dirty="0">
                <a:latin typeface="Arial"/>
                <a:cs typeface="Arial"/>
              </a:rPr>
              <a:t> 1-</a:t>
            </a:r>
            <a:fld id="{8EC8634A-7808-1F44-954E-252B16F67C1C}" type="slidenum">
              <a:rPr lang="en-US" sz="1400">
                <a:latin typeface="Arial"/>
                <a:cs typeface="Arial"/>
              </a:rPr>
              <a:pPr/>
              <a:t>14</a:t>
            </a:fld>
            <a:endParaRPr lang="en-US" sz="1400" dirty="0">
              <a:latin typeface="Arial"/>
              <a:cs typeface="Arial"/>
            </a:endParaRPr>
          </a:p>
        </p:txBody>
      </p:sp>
      <p:sp>
        <p:nvSpPr>
          <p:cNvPr id="35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l-GR" sz="1400" dirty="0">
                <a:latin typeface="Arial"/>
                <a:cs typeface="Arial"/>
              </a:rPr>
              <a:t>Οικονομική Μεταφορών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82276" name="Text Box 2052"/>
          <p:cNvSpPr txBox="1">
            <a:spLocks noChangeArrowheads="1"/>
          </p:cNvSpPr>
          <p:nvPr/>
        </p:nvSpPr>
        <p:spPr bwMode="auto">
          <a:xfrm>
            <a:off x="4957972" y="5715001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Arial"/>
                <a:cs typeface="Arial"/>
              </a:rPr>
              <a:t>Q</a:t>
            </a:r>
            <a:r>
              <a:rPr lang="en-US" sz="1800" b="1" i="1" dirty="0">
                <a:latin typeface="Arial"/>
                <a:cs typeface="Arial"/>
              </a:rPr>
              <a:t>2</a:t>
            </a:r>
          </a:p>
        </p:txBody>
      </p:sp>
      <p:sp>
        <p:nvSpPr>
          <p:cNvPr id="182277" name="Line 2053"/>
          <p:cNvSpPr>
            <a:spLocks noChangeShapeType="1"/>
          </p:cNvSpPr>
          <p:nvPr/>
        </p:nvSpPr>
        <p:spPr bwMode="auto">
          <a:xfrm flipH="1">
            <a:off x="2203317" y="4365104"/>
            <a:ext cx="5108352" cy="86409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n w="76200" cmpd="sng">
                <a:solidFill>
                  <a:schemeClr val="tx1"/>
                </a:solidFill>
              </a:ln>
              <a:latin typeface="Arial"/>
              <a:cs typeface="Arial"/>
            </a:endParaRPr>
          </a:p>
        </p:txBody>
      </p:sp>
      <p:sp>
        <p:nvSpPr>
          <p:cNvPr id="182279" name="Line 2055"/>
          <p:cNvSpPr>
            <a:spLocks noChangeShapeType="1"/>
          </p:cNvSpPr>
          <p:nvPr/>
        </p:nvSpPr>
        <p:spPr bwMode="auto">
          <a:xfrm>
            <a:off x="2590800" y="1828800"/>
            <a:ext cx="3373778" cy="37458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81" name="Rectangle 205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endParaRPr lang="en-US" sz="2300" dirty="0">
              <a:solidFill>
                <a:srgbClr val="336699"/>
              </a:solidFill>
              <a:latin typeface="Arial"/>
              <a:cs typeface="Arial"/>
            </a:endParaRPr>
          </a:p>
        </p:txBody>
      </p:sp>
      <p:sp>
        <p:nvSpPr>
          <p:cNvPr id="182283" name="Text Box 2059"/>
          <p:cNvSpPr txBox="1">
            <a:spLocks noChangeArrowheads="1"/>
          </p:cNvSpPr>
          <p:nvPr/>
        </p:nvSpPr>
        <p:spPr bwMode="auto">
          <a:xfrm>
            <a:off x="7126975" y="5759124"/>
            <a:ext cx="12673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Arial"/>
                <a:cs typeface="Arial"/>
              </a:rPr>
              <a:t>Ποσότητα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182284" name="Line 2060"/>
          <p:cNvSpPr>
            <a:spLocks noChangeShapeType="1"/>
          </p:cNvSpPr>
          <p:nvPr/>
        </p:nvSpPr>
        <p:spPr bwMode="auto">
          <a:xfrm>
            <a:off x="2190750" y="2286000"/>
            <a:ext cx="0" cy="342900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85" name="Line 2061"/>
          <p:cNvSpPr>
            <a:spLocks noChangeShapeType="1"/>
          </p:cNvSpPr>
          <p:nvPr/>
        </p:nvSpPr>
        <p:spPr bwMode="auto">
          <a:xfrm>
            <a:off x="2190750" y="5715002"/>
            <a:ext cx="6203594" cy="4412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86" name="Text Box 2062"/>
          <p:cNvSpPr txBox="1">
            <a:spLocks noChangeArrowheads="1"/>
          </p:cNvSpPr>
          <p:nvPr/>
        </p:nvSpPr>
        <p:spPr bwMode="auto">
          <a:xfrm rot="16200000">
            <a:off x="-711201" y="3460358"/>
            <a:ext cx="38592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l-GR" sz="1800" b="1" dirty="0" err="1">
                <a:latin typeface="Arial"/>
                <a:cs typeface="Arial"/>
              </a:rPr>
              <a:t>ΤΙμή</a:t>
            </a:r>
            <a:endParaRPr lang="el-GR" sz="1800" b="1" dirty="0">
              <a:latin typeface="Arial"/>
              <a:cs typeface="Arial"/>
            </a:endParaRPr>
          </a:p>
        </p:txBody>
      </p:sp>
      <p:sp>
        <p:nvSpPr>
          <p:cNvPr id="182288" name="Line 2064"/>
          <p:cNvSpPr>
            <a:spLocks noChangeShapeType="1"/>
          </p:cNvSpPr>
          <p:nvPr/>
        </p:nvSpPr>
        <p:spPr bwMode="auto">
          <a:xfrm flipH="1" flipV="1">
            <a:off x="4427364" y="3933056"/>
            <a:ext cx="0" cy="182606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90" name="Text Box 2066"/>
          <p:cNvSpPr txBox="1">
            <a:spLocks noChangeArrowheads="1"/>
          </p:cNvSpPr>
          <p:nvPr/>
        </p:nvSpPr>
        <p:spPr bwMode="auto">
          <a:xfrm>
            <a:off x="4801450" y="4893206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Arial"/>
                <a:cs typeface="Arial"/>
              </a:rPr>
              <a:t>1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182291" name="Text Box 2067"/>
          <p:cNvSpPr txBox="1">
            <a:spLocks noChangeArrowheads="1"/>
          </p:cNvSpPr>
          <p:nvPr/>
        </p:nvSpPr>
        <p:spPr bwMode="auto">
          <a:xfrm>
            <a:off x="7569946" y="4739301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D1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182295" name="Text Box 2071"/>
          <p:cNvSpPr txBox="1">
            <a:spLocks noChangeArrowheads="1"/>
          </p:cNvSpPr>
          <p:nvPr/>
        </p:nvSpPr>
        <p:spPr bwMode="auto">
          <a:xfrm flipH="1">
            <a:off x="4084464" y="4043825"/>
            <a:ext cx="2294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Arial"/>
                <a:cs typeface="Arial"/>
              </a:rPr>
              <a:t>2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182304" name="Rectangle 2080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l-GR" dirty="0">
                <a:cs typeface="Arial"/>
              </a:rPr>
              <a:t>Ελαστικότητα Ζήτησης</a:t>
            </a:r>
            <a:endParaRPr lang="en-US" dirty="0">
              <a:cs typeface="Arial"/>
            </a:endParaRPr>
          </a:p>
        </p:txBody>
      </p:sp>
      <p:sp>
        <p:nvSpPr>
          <p:cNvPr id="37" name="Line 2055"/>
          <p:cNvSpPr>
            <a:spLocks noChangeShapeType="1"/>
          </p:cNvSpPr>
          <p:nvPr/>
        </p:nvSpPr>
        <p:spPr bwMode="auto">
          <a:xfrm rot="3398530" flipH="1">
            <a:off x="4186967" y="1224818"/>
            <a:ext cx="628999" cy="510695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" name="Line 2064"/>
          <p:cNvSpPr>
            <a:spLocks noChangeShapeType="1"/>
          </p:cNvSpPr>
          <p:nvPr/>
        </p:nvSpPr>
        <p:spPr bwMode="auto">
          <a:xfrm flipH="1" flipV="1">
            <a:off x="5249416" y="4734436"/>
            <a:ext cx="0" cy="99882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" name="Oval 2065"/>
          <p:cNvSpPr>
            <a:spLocks noChangeArrowheads="1"/>
          </p:cNvSpPr>
          <p:nvPr/>
        </p:nvSpPr>
        <p:spPr bwMode="auto">
          <a:xfrm>
            <a:off x="4253715" y="3789040"/>
            <a:ext cx="288032" cy="144016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 b="1">
              <a:latin typeface="Arial"/>
              <a:cs typeface="Arial"/>
            </a:endParaRPr>
          </a:p>
        </p:txBody>
      </p:sp>
      <p:sp>
        <p:nvSpPr>
          <p:cNvPr id="41" name="Text Box 2067"/>
          <p:cNvSpPr txBox="1">
            <a:spLocks noChangeArrowheads="1"/>
          </p:cNvSpPr>
          <p:nvPr/>
        </p:nvSpPr>
        <p:spPr bwMode="auto">
          <a:xfrm>
            <a:off x="6876256" y="2420888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Arial"/>
                <a:cs typeface="Arial"/>
              </a:rPr>
              <a:t>S1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28" name="Text Box 2052"/>
          <p:cNvSpPr txBox="1">
            <a:spLocks noChangeArrowheads="1"/>
          </p:cNvSpPr>
          <p:nvPr/>
        </p:nvSpPr>
        <p:spPr bwMode="auto">
          <a:xfrm>
            <a:off x="4084464" y="5715001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Arial"/>
                <a:cs typeface="Arial"/>
              </a:rPr>
              <a:t>Q</a:t>
            </a:r>
            <a:r>
              <a:rPr lang="en-US" sz="1800" b="1" i="1" dirty="0">
                <a:latin typeface="Arial"/>
                <a:cs typeface="Arial"/>
              </a:rPr>
              <a:t>1</a:t>
            </a:r>
          </a:p>
        </p:txBody>
      </p:sp>
      <p:sp>
        <p:nvSpPr>
          <p:cNvPr id="182294" name="Oval 2070"/>
          <p:cNvSpPr>
            <a:spLocks noChangeArrowheads="1"/>
          </p:cNvSpPr>
          <p:nvPr/>
        </p:nvSpPr>
        <p:spPr bwMode="auto">
          <a:xfrm flipH="1" flipV="1">
            <a:off x="6642955" y="4299769"/>
            <a:ext cx="302263" cy="31754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29" name="Line 2055"/>
          <p:cNvSpPr>
            <a:spLocks noChangeShapeType="1"/>
          </p:cNvSpPr>
          <p:nvPr/>
        </p:nvSpPr>
        <p:spPr bwMode="auto">
          <a:xfrm>
            <a:off x="3777456" y="1715417"/>
            <a:ext cx="4186984" cy="382653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0" name="Text Box 2067"/>
          <p:cNvSpPr txBox="1">
            <a:spLocks noChangeArrowheads="1"/>
          </p:cNvSpPr>
          <p:nvPr/>
        </p:nvSpPr>
        <p:spPr bwMode="auto">
          <a:xfrm>
            <a:off x="6011862" y="5199165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sz="1800" b="1" i="1" dirty="0">
                <a:latin typeface="Arial"/>
                <a:cs typeface="Arial"/>
              </a:rPr>
              <a:t>2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31" name="Oval 2070"/>
          <p:cNvSpPr>
            <a:spLocks noChangeArrowheads="1"/>
          </p:cNvSpPr>
          <p:nvPr/>
        </p:nvSpPr>
        <p:spPr bwMode="auto">
          <a:xfrm flipH="1" flipV="1">
            <a:off x="5099174" y="4575665"/>
            <a:ext cx="302263" cy="317541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32" name="Oval 2070"/>
          <p:cNvSpPr>
            <a:spLocks noChangeArrowheads="1"/>
          </p:cNvSpPr>
          <p:nvPr/>
        </p:nvSpPr>
        <p:spPr bwMode="auto">
          <a:xfrm flipH="1" flipV="1">
            <a:off x="4239484" y="3717280"/>
            <a:ext cx="302263" cy="317541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36" name="Oval 2070"/>
          <p:cNvSpPr>
            <a:spLocks noChangeArrowheads="1"/>
          </p:cNvSpPr>
          <p:nvPr/>
        </p:nvSpPr>
        <p:spPr bwMode="auto">
          <a:xfrm flipH="1" flipV="1">
            <a:off x="5341509" y="3116921"/>
            <a:ext cx="302263" cy="31754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38" name="Text Box 2067"/>
          <p:cNvSpPr txBox="1">
            <a:spLocks noChangeArrowheads="1"/>
          </p:cNvSpPr>
          <p:nvPr/>
        </p:nvSpPr>
        <p:spPr bwMode="auto">
          <a:xfrm>
            <a:off x="7311669" y="4115103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Arial"/>
                <a:cs typeface="Arial"/>
              </a:rPr>
              <a:t>S2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44" name="Line 2064"/>
          <p:cNvSpPr>
            <a:spLocks noChangeShapeType="1"/>
          </p:cNvSpPr>
          <p:nvPr/>
        </p:nvSpPr>
        <p:spPr bwMode="auto">
          <a:xfrm flipH="1" flipV="1">
            <a:off x="5492750" y="3251200"/>
            <a:ext cx="0" cy="2507924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5" name="Line 2064"/>
          <p:cNvSpPr>
            <a:spLocks noChangeShapeType="1"/>
          </p:cNvSpPr>
          <p:nvPr/>
        </p:nvSpPr>
        <p:spPr bwMode="auto">
          <a:xfrm flipH="1" flipV="1">
            <a:off x="6807199" y="4484435"/>
            <a:ext cx="0" cy="1248821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6" name="Text Box 2052"/>
          <p:cNvSpPr txBox="1">
            <a:spLocks noChangeArrowheads="1"/>
          </p:cNvSpPr>
          <p:nvPr/>
        </p:nvSpPr>
        <p:spPr bwMode="auto">
          <a:xfrm>
            <a:off x="5401437" y="5715001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Arial"/>
                <a:cs typeface="Arial"/>
              </a:rPr>
              <a:t>Q3</a:t>
            </a:r>
            <a:endParaRPr lang="en-US" sz="1800" b="1" i="1" dirty="0">
              <a:latin typeface="Arial"/>
              <a:cs typeface="Arial"/>
            </a:endParaRPr>
          </a:p>
        </p:txBody>
      </p:sp>
      <p:sp>
        <p:nvSpPr>
          <p:cNvPr id="47" name="Text Box 2052"/>
          <p:cNvSpPr txBox="1">
            <a:spLocks noChangeArrowheads="1"/>
          </p:cNvSpPr>
          <p:nvPr/>
        </p:nvSpPr>
        <p:spPr bwMode="auto">
          <a:xfrm>
            <a:off x="6470891" y="5715001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Arial"/>
                <a:cs typeface="Arial"/>
              </a:rPr>
              <a:t>Q</a:t>
            </a:r>
            <a:r>
              <a:rPr lang="en-US" sz="1800" b="1" i="1" dirty="0">
                <a:latin typeface="Arial"/>
                <a:cs typeface="Arial"/>
              </a:rPr>
              <a:t>4</a:t>
            </a:r>
          </a:p>
        </p:txBody>
      </p:sp>
      <p:sp>
        <p:nvSpPr>
          <p:cNvPr id="48" name="Text Box 2066"/>
          <p:cNvSpPr txBox="1">
            <a:spLocks noChangeArrowheads="1"/>
          </p:cNvSpPr>
          <p:nvPr/>
        </p:nvSpPr>
        <p:spPr bwMode="auto">
          <a:xfrm>
            <a:off x="6781493" y="3933056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b="1" dirty="0">
                <a:latin typeface="Arial"/>
                <a:cs typeface="Arial"/>
              </a:rPr>
              <a:t>4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49" name="Text Box 2066"/>
          <p:cNvSpPr txBox="1">
            <a:spLocks noChangeArrowheads="1"/>
          </p:cNvSpPr>
          <p:nvPr/>
        </p:nvSpPr>
        <p:spPr bwMode="auto">
          <a:xfrm>
            <a:off x="5808056" y="3116921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b="1" dirty="0">
                <a:latin typeface="Arial"/>
                <a:cs typeface="Arial"/>
              </a:rPr>
              <a:t>3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50" name="Text Box 2052"/>
          <p:cNvSpPr txBox="1">
            <a:spLocks noChangeArrowheads="1"/>
          </p:cNvSpPr>
          <p:nvPr/>
        </p:nvSpPr>
        <p:spPr bwMode="auto">
          <a:xfrm>
            <a:off x="1461928" y="3698568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b="1" i="1" dirty="0">
                <a:solidFill>
                  <a:srgbClr val="000090"/>
                </a:solidFill>
                <a:latin typeface="Arial"/>
                <a:cs typeface="Arial"/>
              </a:rPr>
              <a:t>P2</a:t>
            </a:r>
            <a:endParaRPr lang="en-US" sz="1800" b="1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51" name="Text Box 2052"/>
          <p:cNvSpPr txBox="1">
            <a:spLocks noChangeArrowheads="1"/>
          </p:cNvSpPr>
          <p:nvPr/>
        </p:nvSpPr>
        <p:spPr bwMode="auto">
          <a:xfrm>
            <a:off x="1461928" y="4617310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b="1" i="1" dirty="0">
                <a:solidFill>
                  <a:srgbClr val="000090"/>
                </a:solidFill>
                <a:latin typeface="Arial"/>
                <a:cs typeface="Arial"/>
              </a:rPr>
              <a:t>P1</a:t>
            </a:r>
            <a:endParaRPr lang="en-US" sz="1800" b="1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52" name="Text Box 2052"/>
          <p:cNvSpPr txBox="1">
            <a:spLocks noChangeArrowheads="1"/>
          </p:cNvSpPr>
          <p:nvPr/>
        </p:nvSpPr>
        <p:spPr bwMode="auto">
          <a:xfrm>
            <a:off x="1461928" y="4247978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b="1" i="1" dirty="0">
                <a:solidFill>
                  <a:srgbClr val="000090"/>
                </a:solidFill>
                <a:latin typeface="Arial"/>
                <a:cs typeface="Arial"/>
              </a:rPr>
              <a:t>P4</a:t>
            </a:r>
            <a:endParaRPr lang="en-US" sz="1800" b="1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53" name="Text Box 2052"/>
          <p:cNvSpPr txBox="1">
            <a:spLocks noChangeArrowheads="1"/>
          </p:cNvSpPr>
          <p:nvPr/>
        </p:nvSpPr>
        <p:spPr bwMode="auto">
          <a:xfrm>
            <a:off x="1461928" y="2932255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b="1" i="1" dirty="0">
                <a:solidFill>
                  <a:srgbClr val="000090"/>
                </a:solidFill>
                <a:latin typeface="Arial"/>
                <a:cs typeface="Arial"/>
              </a:rPr>
              <a:t>P3</a:t>
            </a:r>
            <a:endParaRPr lang="en-US" sz="1800" b="1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54" name="Line 2064"/>
          <p:cNvSpPr>
            <a:spLocks noChangeShapeType="1"/>
          </p:cNvSpPr>
          <p:nvPr/>
        </p:nvSpPr>
        <p:spPr bwMode="auto">
          <a:xfrm flipH="1">
            <a:off x="2203317" y="3889174"/>
            <a:ext cx="2110630" cy="4388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5" name="Line 2064"/>
          <p:cNvSpPr>
            <a:spLocks noChangeShapeType="1"/>
          </p:cNvSpPr>
          <p:nvPr/>
        </p:nvSpPr>
        <p:spPr bwMode="auto">
          <a:xfrm flipH="1">
            <a:off x="2190750" y="4677999"/>
            <a:ext cx="2899537" cy="6130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8" name="Line 2064"/>
          <p:cNvSpPr>
            <a:spLocks noChangeShapeType="1"/>
          </p:cNvSpPr>
          <p:nvPr/>
        </p:nvSpPr>
        <p:spPr bwMode="auto">
          <a:xfrm flipH="1">
            <a:off x="2107379" y="3251200"/>
            <a:ext cx="323413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9" name="Line 2064"/>
          <p:cNvSpPr>
            <a:spLocks noChangeShapeType="1"/>
          </p:cNvSpPr>
          <p:nvPr/>
        </p:nvSpPr>
        <p:spPr bwMode="auto">
          <a:xfrm flipH="1">
            <a:off x="2160391" y="4413157"/>
            <a:ext cx="4482564" cy="13959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378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Οικονομική Μεταφορών (θεματολογία) (3/5)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>
                <a:solidFill>
                  <a:srgbClr val="000090"/>
                </a:solidFill>
              </a:rPr>
              <a:t>Κόστος Παραγωγής Μεταφορικών Υπηρεσιών</a:t>
            </a:r>
          </a:p>
          <a:p>
            <a:pPr lvl="1"/>
            <a:r>
              <a:rPr lang="el-GR" dirty="0"/>
              <a:t>Σταθερά Κόστη</a:t>
            </a:r>
          </a:p>
          <a:p>
            <a:pPr lvl="1"/>
            <a:r>
              <a:rPr lang="el-GR" dirty="0"/>
              <a:t>Μεταβλητά Κόστη</a:t>
            </a:r>
          </a:p>
          <a:p>
            <a:pPr lvl="1"/>
            <a:r>
              <a:rPr lang="el-GR" dirty="0"/>
              <a:t>Συνδεδεμένα κόστη</a:t>
            </a:r>
          </a:p>
          <a:p>
            <a:pPr lvl="1"/>
            <a:r>
              <a:rPr lang="el-GR" dirty="0" err="1"/>
              <a:t>Κοστη</a:t>
            </a:r>
            <a:r>
              <a:rPr lang="el-GR" dirty="0"/>
              <a:t> απόσβεσης</a:t>
            </a:r>
          </a:p>
          <a:p>
            <a:r>
              <a:rPr lang="el-GR" b="1" dirty="0"/>
              <a:t>Εξωτερικά κόστη</a:t>
            </a:r>
          </a:p>
          <a:p>
            <a:pPr lvl="1"/>
            <a:r>
              <a:rPr lang="el-GR" dirty="0"/>
              <a:t>ατυχήματα,</a:t>
            </a:r>
          </a:p>
          <a:p>
            <a:pPr lvl="1"/>
            <a:r>
              <a:rPr lang="el-GR" dirty="0"/>
              <a:t>Θόρυβος </a:t>
            </a:r>
          </a:p>
          <a:p>
            <a:pPr lvl="1"/>
            <a:r>
              <a:rPr lang="el-GR" dirty="0"/>
              <a:t>περιβάλλον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3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l-GR" sz="1400" dirty="0">
                <a:latin typeface="Arial"/>
                <a:cs typeface="Arial"/>
              </a:rPr>
              <a:t>Διαφάνεια</a:t>
            </a:r>
            <a:r>
              <a:rPr lang="en-US" sz="1400" dirty="0">
                <a:latin typeface="Arial"/>
                <a:cs typeface="Arial"/>
              </a:rPr>
              <a:t> 1-</a:t>
            </a:r>
            <a:fld id="{8EC8634A-7808-1F44-954E-252B16F67C1C}" type="slidenum">
              <a:rPr lang="en-US" sz="1400">
                <a:latin typeface="Arial"/>
                <a:cs typeface="Arial"/>
              </a:rPr>
              <a:pPr/>
              <a:t>16</a:t>
            </a:fld>
            <a:endParaRPr lang="en-US" sz="1400" dirty="0">
              <a:latin typeface="Arial"/>
              <a:cs typeface="Arial"/>
            </a:endParaRPr>
          </a:p>
        </p:txBody>
      </p:sp>
      <p:sp>
        <p:nvSpPr>
          <p:cNvPr id="35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l-GR" sz="1400" dirty="0">
                <a:latin typeface="Arial"/>
                <a:cs typeface="Arial"/>
              </a:rPr>
              <a:t>Οικονομική Μεταφορών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82275" name="Text Box 2051"/>
          <p:cNvSpPr txBox="1">
            <a:spLocks noChangeArrowheads="1"/>
          </p:cNvSpPr>
          <p:nvPr/>
        </p:nvSpPr>
        <p:spPr bwMode="auto">
          <a:xfrm>
            <a:off x="5180408" y="1490246"/>
            <a:ext cx="839392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δικές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82276" name="Text Box 2052"/>
          <p:cNvSpPr txBox="1">
            <a:spLocks noChangeArrowheads="1"/>
          </p:cNvSpPr>
          <p:nvPr/>
        </p:nvSpPr>
        <p:spPr bwMode="auto">
          <a:xfrm>
            <a:off x="4806950" y="5715001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D2</a:t>
            </a:r>
          </a:p>
        </p:txBody>
      </p:sp>
      <p:sp>
        <p:nvSpPr>
          <p:cNvPr id="182277" name="Line 2053"/>
          <p:cNvSpPr>
            <a:spLocks noChangeShapeType="1"/>
          </p:cNvSpPr>
          <p:nvPr/>
        </p:nvSpPr>
        <p:spPr bwMode="auto">
          <a:xfrm flipH="1">
            <a:off x="1876716" y="3258319"/>
            <a:ext cx="5422385" cy="674737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n w="76200" cmpd="sng">
                <a:solidFill>
                  <a:schemeClr val="tx1"/>
                </a:solidFill>
              </a:ln>
              <a:latin typeface="Arial"/>
              <a:cs typeface="Arial"/>
            </a:endParaRPr>
          </a:p>
        </p:txBody>
      </p:sp>
      <p:sp>
        <p:nvSpPr>
          <p:cNvPr id="182279" name="Line 2055"/>
          <p:cNvSpPr>
            <a:spLocks noChangeShapeType="1"/>
          </p:cNvSpPr>
          <p:nvPr/>
        </p:nvSpPr>
        <p:spPr bwMode="auto">
          <a:xfrm flipH="1">
            <a:off x="1876716" y="1965020"/>
            <a:ext cx="3559380" cy="350584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81" name="Rectangle 205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endParaRPr lang="en-US" sz="2300" dirty="0">
              <a:solidFill>
                <a:srgbClr val="336699"/>
              </a:solidFill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92667" y="1269060"/>
            <a:ext cx="7772400" cy="4760974"/>
            <a:chOff x="1121009" y="1530348"/>
            <a:chExt cx="6475179" cy="4602226"/>
          </a:xfrm>
        </p:grpSpPr>
        <p:sp>
          <p:nvSpPr>
            <p:cNvPr id="182283" name="Text Box 2059"/>
            <p:cNvSpPr txBox="1">
              <a:spLocks noChangeArrowheads="1"/>
            </p:cNvSpPr>
            <p:nvPr/>
          </p:nvSpPr>
          <p:spPr bwMode="auto">
            <a:xfrm>
              <a:off x="5940425" y="5732464"/>
              <a:ext cx="149549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latin typeface="Arial"/>
                  <a:cs typeface="Arial"/>
                </a:rPr>
                <a:t>A</a:t>
              </a:r>
              <a:r>
                <a:rPr lang="el-GR" sz="2000" b="1" dirty="0" err="1">
                  <a:latin typeface="Arial"/>
                  <a:cs typeface="Arial"/>
                </a:rPr>
                <a:t>πόσταση</a:t>
              </a:r>
              <a:endParaRPr lang="en-US" sz="2000" b="1" dirty="0">
                <a:latin typeface="Arial"/>
                <a:cs typeface="Arial"/>
              </a:endParaRPr>
            </a:p>
          </p:txBody>
        </p:sp>
        <p:sp>
          <p:nvSpPr>
            <p:cNvPr id="182284" name="Line 2060"/>
            <p:cNvSpPr>
              <a:spLocks noChangeShapeType="1"/>
            </p:cNvSpPr>
            <p:nvPr/>
          </p:nvSpPr>
          <p:spPr bwMode="auto">
            <a:xfrm>
              <a:off x="2190750" y="2286000"/>
              <a:ext cx="0" cy="34290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2285" name="Line 2061"/>
            <p:cNvSpPr>
              <a:spLocks noChangeShapeType="1"/>
            </p:cNvSpPr>
            <p:nvPr/>
          </p:nvSpPr>
          <p:spPr bwMode="auto">
            <a:xfrm>
              <a:off x="2190750" y="5715002"/>
              <a:ext cx="5405438" cy="17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2286" name="Text Box 2062"/>
            <p:cNvSpPr txBox="1">
              <a:spLocks noChangeArrowheads="1"/>
            </p:cNvSpPr>
            <p:nvPr/>
          </p:nvSpPr>
          <p:spPr bwMode="auto">
            <a:xfrm rot="16200000">
              <a:off x="-771262" y="3422619"/>
              <a:ext cx="418465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l-GR" sz="2000" b="1" dirty="0">
                  <a:latin typeface="Arial"/>
                  <a:cs typeface="Arial"/>
                </a:rPr>
                <a:t>Κόστος μεταφοράς ανά μονάδα</a:t>
              </a:r>
              <a:endParaRPr lang="en-US" sz="2000" b="1" i="1" baseline="-25000" dirty="0">
                <a:latin typeface="Arial"/>
                <a:cs typeface="Arial"/>
              </a:endParaRPr>
            </a:p>
          </p:txBody>
        </p:sp>
      </p:grpSp>
      <p:sp>
        <p:nvSpPr>
          <p:cNvPr id="182288" name="Line 2064"/>
          <p:cNvSpPr>
            <a:spLocks noChangeShapeType="1"/>
          </p:cNvSpPr>
          <p:nvPr/>
        </p:nvSpPr>
        <p:spPr bwMode="auto">
          <a:xfrm flipH="1" flipV="1">
            <a:off x="2978820" y="2060848"/>
            <a:ext cx="72008" cy="367240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90" name="Text Box 2066"/>
          <p:cNvSpPr txBox="1">
            <a:spLocks noChangeArrowheads="1"/>
          </p:cNvSpPr>
          <p:nvPr/>
        </p:nvSpPr>
        <p:spPr bwMode="auto">
          <a:xfrm>
            <a:off x="4788024" y="364954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latin typeface="Arial"/>
                <a:cs typeface="Arial"/>
              </a:rPr>
              <a:t>2</a:t>
            </a:r>
          </a:p>
        </p:txBody>
      </p:sp>
      <p:sp>
        <p:nvSpPr>
          <p:cNvPr id="182291" name="Text Box 2067"/>
          <p:cNvSpPr txBox="1">
            <a:spLocks noChangeArrowheads="1"/>
          </p:cNvSpPr>
          <p:nvPr/>
        </p:nvSpPr>
        <p:spPr bwMode="auto">
          <a:xfrm>
            <a:off x="5793581" y="1741458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D1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182295" name="Text Box 2071"/>
          <p:cNvSpPr txBox="1">
            <a:spLocks noChangeArrowheads="1"/>
          </p:cNvSpPr>
          <p:nvPr/>
        </p:nvSpPr>
        <p:spPr bwMode="auto">
          <a:xfrm>
            <a:off x="3156123" y="4396462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latin typeface="Arial"/>
                <a:cs typeface="Arial"/>
              </a:rPr>
              <a:t>1</a:t>
            </a:r>
          </a:p>
        </p:txBody>
      </p:sp>
      <p:sp>
        <p:nvSpPr>
          <p:cNvPr id="182304" name="Rectangle 2080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1143000"/>
          </a:xfrm>
          <a:noFill/>
          <a:ln/>
        </p:spPr>
        <p:txBody>
          <a:bodyPr>
            <a:noAutofit/>
          </a:bodyPr>
          <a:lstStyle/>
          <a:p>
            <a:r>
              <a:rPr lang="el-GR" sz="3600" b="1" dirty="0">
                <a:cs typeface="Arial"/>
              </a:rPr>
              <a:t>Απόσταση, τρόπος μεταφοράς, κόστος</a:t>
            </a:r>
            <a:endParaRPr lang="en-US" sz="3600" b="1" dirty="0">
              <a:cs typeface="Arial"/>
            </a:endParaRPr>
          </a:p>
        </p:txBody>
      </p:sp>
      <p:sp>
        <p:nvSpPr>
          <p:cNvPr id="37" name="Line 2055"/>
          <p:cNvSpPr>
            <a:spLocks noChangeShapeType="1"/>
          </p:cNvSpPr>
          <p:nvPr/>
        </p:nvSpPr>
        <p:spPr bwMode="auto">
          <a:xfrm rot="3398530" flipH="1">
            <a:off x="3939750" y="1091587"/>
            <a:ext cx="804415" cy="5373417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" name="Line 2064"/>
          <p:cNvSpPr>
            <a:spLocks noChangeShapeType="1"/>
          </p:cNvSpPr>
          <p:nvPr/>
        </p:nvSpPr>
        <p:spPr bwMode="auto">
          <a:xfrm flipH="1" flipV="1">
            <a:off x="4716016" y="2060848"/>
            <a:ext cx="0" cy="367240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" name="Oval 2065"/>
          <p:cNvSpPr>
            <a:spLocks noChangeArrowheads="1"/>
          </p:cNvSpPr>
          <p:nvPr/>
        </p:nvSpPr>
        <p:spPr bwMode="auto">
          <a:xfrm flipH="1">
            <a:off x="2940761" y="4293096"/>
            <a:ext cx="220133" cy="144016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 b="1">
              <a:latin typeface="Arial"/>
              <a:cs typeface="Arial"/>
            </a:endParaRPr>
          </a:p>
        </p:txBody>
      </p:sp>
      <p:sp>
        <p:nvSpPr>
          <p:cNvPr id="41" name="Text Box 2067"/>
          <p:cNvSpPr txBox="1">
            <a:spLocks noChangeArrowheads="1"/>
          </p:cNvSpPr>
          <p:nvPr/>
        </p:nvSpPr>
        <p:spPr bwMode="auto">
          <a:xfrm>
            <a:off x="6876256" y="2420888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D2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42" name="Text Box 2051"/>
          <p:cNvSpPr txBox="1">
            <a:spLocks noChangeArrowheads="1"/>
          </p:cNvSpPr>
          <p:nvPr/>
        </p:nvSpPr>
        <p:spPr bwMode="auto">
          <a:xfrm>
            <a:off x="6965109" y="2082334"/>
            <a:ext cx="903813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 err="1">
                <a:solidFill>
                  <a:srgbClr val="FF0000"/>
                </a:solidFill>
                <a:latin typeface="Arial"/>
                <a:cs typeface="Arial"/>
              </a:rPr>
              <a:t>Σιδ/μος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3" name="Text Box 2051"/>
          <p:cNvSpPr txBox="1">
            <a:spLocks noChangeArrowheads="1"/>
          </p:cNvSpPr>
          <p:nvPr/>
        </p:nvSpPr>
        <p:spPr bwMode="auto">
          <a:xfrm>
            <a:off x="7422803" y="3106415"/>
            <a:ext cx="1249962" cy="33855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Θαλάσσιες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7" name="Text Box 2067"/>
          <p:cNvSpPr txBox="1">
            <a:spLocks noChangeArrowheads="1"/>
          </p:cNvSpPr>
          <p:nvPr/>
        </p:nvSpPr>
        <p:spPr bwMode="auto">
          <a:xfrm>
            <a:off x="6965109" y="3275692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D3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28" name="Text Box 2052"/>
          <p:cNvSpPr txBox="1">
            <a:spLocks noChangeArrowheads="1"/>
          </p:cNvSpPr>
          <p:nvPr/>
        </p:nvSpPr>
        <p:spPr bwMode="auto">
          <a:xfrm>
            <a:off x="3004964" y="5715001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D1</a:t>
            </a:r>
          </a:p>
        </p:txBody>
      </p:sp>
      <p:sp>
        <p:nvSpPr>
          <p:cNvPr id="182294" name="Oval 2070"/>
          <p:cNvSpPr>
            <a:spLocks noChangeArrowheads="1"/>
          </p:cNvSpPr>
          <p:nvPr/>
        </p:nvSpPr>
        <p:spPr bwMode="auto">
          <a:xfrm flipH="1">
            <a:off x="4537592" y="3493596"/>
            <a:ext cx="339973" cy="151428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627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l-GR" sz="1400" dirty="0">
                <a:latin typeface="Arial"/>
                <a:cs typeface="Arial"/>
              </a:rPr>
              <a:t>Διαφάνεια</a:t>
            </a:r>
            <a:r>
              <a:rPr lang="en-US" sz="1400" dirty="0">
                <a:latin typeface="Arial"/>
                <a:cs typeface="Arial"/>
              </a:rPr>
              <a:t> 1-</a:t>
            </a:r>
            <a:fld id="{8EC8634A-7808-1F44-954E-252B16F67C1C}" type="slidenum">
              <a:rPr lang="en-US" sz="1400">
                <a:latin typeface="Arial"/>
                <a:cs typeface="Arial"/>
              </a:rPr>
              <a:pPr/>
              <a:t>17</a:t>
            </a:fld>
            <a:endParaRPr lang="en-US" sz="1400" dirty="0">
              <a:latin typeface="Arial"/>
              <a:cs typeface="Arial"/>
            </a:endParaRPr>
          </a:p>
        </p:txBody>
      </p:sp>
      <p:sp>
        <p:nvSpPr>
          <p:cNvPr id="35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l-GR" sz="1400" dirty="0">
                <a:latin typeface="Arial"/>
                <a:cs typeface="Arial"/>
              </a:rPr>
              <a:t>Οικονομική Μεταφορών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82275" name="Text Box 2051"/>
          <p:cNvSpPr txBox="1">
            <a:spLocks noChangeArrowheads="1"/>
          </p:cNvSpPr>
          <p:nvPr/>
        </p:nvSpPr>
        <p:spPr bwMode="auto">
          <a:xfrm>
            <a:off x="5180408" y="1490246"/>
            <a:ext cx="839392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δικές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82276" name="Text Box 2052"/>
          <p:cNvSpPr txBox="1">
            <a:spLocks noChangeArrowheads="1"/>
          </p:cNvSpPr>
          <p:nvPr/>
        </p:nvSpPr>
        <p:spPr bwMode="auto">
          <a:xfrm>
            <a:off x="3469167" y="5660702"/>
            <a:ext cx="5614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D2</a:t>
            </a:r>
          </a:p>
        </p:txBody>
      </p:sp>
      <p:sp>
        <p:nvSpPr>
          <p:cNvPr id="182277" name="Line 2053"/>
          <p:cNvSpPr>
            <a:spLocks noChangeShapeType="1"/>
          </p:cNvSpPr>
          <p:nvPr/>
        </p:nvSpPr>
        <p:spPr bwMode="auto">
          <a:xfrm flipH="1">
            <a:off x="1876715" y="2790221"/>
            <a:ext cx="5422385" cy="122604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n w="76200" cmpd="sng">
                <a:solidFill>
                  <a:schemeClr val="tx1"/>
                </a:solidFill>
              </a:ln>
              <a:latin typeface="Arial"/>
              <a:cs typeface="Arial"/>
            </a:endParaRPr>
          </a:p>
        </p:txBody>
      </p:sp>
      <p:sp>
        <p:nvSpPr>
          <p:cNvPr id="182279" name="Line 2055"/>
          <p:cNvSpPr>
            <a:spLocks noChangeShapeType="1"/>
          </p:cNvSpPr>
          <p:nvPr/>
        </p:nvSpPr>
        <p:spPr bwMode="auto">
          <a:xfrm flipH="1">
            <a:off x="1854999" y="1818365"/>
            <a:ext cx="3559380" cy="350584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81" name="Rectangle 205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endParaRPr lang="en-US" sz="2300" dirty="0">
              <a:solidFill>
                <a:srgbClr val="336699"/>
              </a:solidFill>
              <a:latin typeface="Arial"/>
              <a:cs typeface="Arial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592667" y="1269060"/>
            <a:ext cx="7772400" cy="4760974"/>
            <a:chOff x="1121009" y="1530348"/>
            <a:chExt cx="6475179" cy="4602226"/>
          </a:xfrm>
        </p:grpSpPr>
        <p:sp>
          <p:nvSpPr>
            <p:cNvPr id="182283" name="Text Box 2059"/>
            <p:cNvSpPr txBox="1">
              <a:spLocks noChangeArrowheads="1"/>
            </p:cNvSpPr>
            <p:nvPr/>
          </p:nvSpPr>
          <p:spPr bwMode="auto">
            <a:xfrm>
              <a:off x="5940425" y="5732464"/>
              <a:ext cx="149549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latin typeface="Arial"/>
                  <a:cs typeface="Arial"/>
                </a:rPr>
                <a:t>A</a:t>
              </a:r>
              <a:r>
                <a:rPr lang="el-GR" sz="2000" b="1" dirty="0" err="1">
                  <a:latin typeface="Arial"/>
                  <a:cs typeface="Arial"/>
                </a:rPr>
                <a:t>πόσταση</a:t>
              </a:r>
              <a:endParaRPr lang="en-US" sz="2000" b="1" dirty="0">
                <a:latin typeface="Arial"/>
                <a:cs typeface="Arial"/>
              </a:endParaRPr>
            </a:p>
          </p:txBody>
        </p:sp>
        <p:sp>
          <p:nvSpPr>
            <p:cNvPr id="182284" name="Line 2060"/>
            <p:cNvSpPr>
              <a:spLocks noChangeShapeType="1"/>
            </p:cNvSpPr>
            <p:nvPr/>
          </p:nvSpPr>
          <p:spPr bwMode="auto">
            <a:xfrm>
              <a:off x="2190750" y="2286000"/>
              <a:ext cx="0" cy="34290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2285" name="Line 2061"/>
            <p:cNvSpPr>
              <a:spLocks noChangeShapeType="1"/>
            </p:cNvSpPr>
            <p:nvPr/>
          </p:nvSpPr>
          <p:spPr bwMode="auto">
            <a:xfrm>
              <a:off x="2190750" y="5715002"/>
              <a:ext cx="5405438" cy="17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2286" name="Text Box 2062"/>
            <p:cNvSpPr txBox="1">
              <a:spLocks noChangeArrowheads="1"/>
            </p:cNvSpPr>
            <p:nvPr/>
          </p:nvSpPr>
          <p:spPr bwMode="auto">
            <a:xfrm rot="16200000">
              <a:off x="-771262" y="3422619"/>
              <a:ext cx="418465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l-GR" sz="2000" b="1" dirty="0">
                  <a:latin typeface="Arial"/>
                  <a:cs typeface="Arial"/>
                </a:rPr>
                <a:t>Κόστος μεταφοράς ανά μονάδα</a:t>
              </a:r>
              <a:endParaRPr lang="en-US" sz="2000" b="1" i="1" baseline="-25000" dirty="0">
                <a:latin typeface="Arial"/>
                <a:cs typeface="Arial"/>
              </a:endParaRPr>
            </a:p>
          </p:txBody>
        </p:sp>
      </p:grpSp>
      <p:sp>
        <p:nvSpPr>
          <p:cNvPr id="182288" name="Line 2064"/>
          <p:cNvSpPr>
            <a:spLocks noChangeShapeType="1"/>
          </p:cNvSpPr>
          <p:nvPr/>
        </p:nvSpPr>
        <p:spPr bwMode="auto">
          <a:xfrm flipH="1" flipV="1">
            <a:off x="2978820" y="2060848"/>
            <a:ext cx="72008" cy="35552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90" name="Text Box 2066"/>
          <p:cNvSpPr txBox="1">
            <a:spLocks noChangeArrowheads="1"/>
          </p:cNvSpPr>
          <p:nvPr/>
        </p:nvSpPr>
        <p:spPr bwMode="auto">
          <a:xfrm flipH="1">
            <a:off x="3582359" y="3933390"/>
            <a:ext cx="4142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dirty="0">
                <a:latin typeface="Arial"/>
                <a:cs typeface="Arial"/>
              </a:rPr>
              <a:t>2</a:t>
            </a:r>
          </a:p>
        </p:txBody>
      </p:sp>
      <p:sp>
        <p:nvSpPr>
          <p:cNvPr id="182291" name="Text Box 2067"/>
          <p:cNvSpPr txBox="1">
            <a:spLocks noChangeArrowheads="1"/>
          </p:cNvSpPr>
          <p:nvPr/>
        </p:nvSpPr>
        <p:spPr bwMode="auto">
          <a:xfrm>
            <a:off x="5793581" y="1084395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D1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182295" name="Text Box 2071"/>
          <p:cNvSpPr txBox="1">
            <a:spLocks noChangeArrowheads="1"/>
          </p:cNvSpPr>
          <p:nvPr/>
        </p:nvSpPr>
        <p:spPr bwMode="auto">
          <a:xfrm>
            <a:off x="3156123" y="4396462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latin typeface="Arial"/>
                <a:cs typeface="Arial"/>
              </a:rPr>
              <a:t>1</a:t>
            </a:r>
          </a:p>
        </p:txBody>
      </p:sp>
      <p:sp>
        <p:nvSpPr>
          <p:cNvPr id="182304" name="Rectangle 2080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1143000"/>
          </a:xfrm>
          <a:noFill/>
          <a:ln/>
        </p:spPr>
        <p:txBody>
          <a:bodyPr>
            <a:noAutofit/>
          </a:bodyPr>
          <a:lstStyle/>
          <a:p>
            <a:r>
              <a:rPr lang="el-GR" sz="3600" b="1" dirty="0">
                <a:cs typeface="Arial"/>
              </a:rPr>
              <a:t>Απόσταση, τρόπος μεταφοράς, κόστος</a:t>
            </a:r>
            <a:endParaRPr lang="en-US" sz="3600" b="1" dirty="0">
              <a:cs typeface="Arial"/>
            </a:endParaRPr>
          </a:p>
        </p:txBody>
      </p:sp>
      <p:sp>
        <p:nvSpPr>
          <p:cNvPr id="37" name="Line 2055"/>
          <p:cNvSpPr>
            <a:spLocks noChangeShapeType="1"/>
          </p:cNvSpPr>
          <p:nvPr/>
        </p:nvSpPr>
        <p:spPr bwMode="auto">
          <a:xfrm rot="3398530" flipH="1">
            <a:off x="3905100" y="961698"/>
            <a:ext cx="657518" cy="526328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" name="Line 2064"/>
          <p:cNvSpPr>
            <a:spLocks noChangeShapeType="1"/>
          </p:cNvSpPr>
          <p:nvPr/>
        </p:nvSpPr>
        <p:spPr bwMode="auto">
          <a:xfrm flipV="1">
            <a:off x="4670297" y="2060848"/>
            <a:ext cx="45719" cy="353720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" name="Oval 2065"/>
          <p:cNvSpPr>
            <a:spLocks noChangeArrowheads="1"/>
          </p:cNvSpPr>
          <p:nvPr/>
        </p:nvSpPr>
        <p:spPr bwMode="auto">
          <a:xfrm flipH="1">
            <a:off x="2935990" y="4033943"/>
            <a:ext cx="220133" cy="268779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 b="1">
              <a:latin typeface="Arial"/>
              <a:cs typeface="Arial"/>
            </a:endParaRPr>
          </a:p>
        </p:txBody>
      </p:sp>
      <p:sp>
        <p:nvSpPr>
          <p:cNvPr id="41" name="Text Box 2067"/>
          <p:cNvSpPr txBox="1">
            <a:spLocks noChangeArrowheads="1"/>
          </p:cNvSpPr>
          <p:nvPr/>
        </p:nvSpPr>
        <p:spPr bwMode="auto">
          <a:xfrm>
            <a:off x="6876256" y="1459468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D2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42" name="Text Box 2051"/>
          <p:cNvSpPr txBox="1">
            <a:spLocks noChangeArrowheads="1"/>
          </p:cNvSpPr>
          <p:nvPr/>
        </p:nvSpPr>
        <p:spPr bwMode="auto">
          <a:xfrm>
            <a:off x="7958931" y="1626466"/>
            <a:ext cx="932667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Αερ/κες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3" name="Text Box 2051"/>
          <p:cNvSpPr txBox="1">
            <a:spLocks noChangeArrowheads="1"/>
          </p:cNvSpPr>
          <p:nvPr/>
        </p:nvSpPr>
        <p:spPr bwMode="auto">
          <a:xfrm>
            <a:off x="7422803" y="3106415"/>
            <a:ext cx="1249962" cy="33855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Θαλάσσιες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7" name="Text Box 2067"/>
          <p:cNvSpPr txBox="1">
            <a:spLocks noChangeArrowheads="1"/>
          </p:cNvSpPr>
          <p:nvPr/>
        </p:nvSpPr>
        <p:spPr bwMode="auto">
          <a:xfrm>
            <a:off x="8047784" y="1305580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D3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28" name="Text Box 2052"/>
          <p:cNvSpPr txBox="1">
            <a:spLocks noChangeArrowheads="1"/>
          </p:cNvSpPr>
          <p:nvPr/>
        </p:nvSpPr>
        <p:spPr bwMode="auto">
          <a:xfrm>
            <a:off x="2896559" y="5616123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D1</a:t>
            </a:r>
          </a:p>
        </p:txBody>
      </p:sp>
      <p:sp>
        <p:nvSpPr>
          <p:cNvPr id="182294" name="Oval 2070"/>
          <p:cNvSpPr>
            <a:spLocks noChangeArrowheads="1"/>
          </p:cNvSpPr>
          <p:nvPr/>
        </p:nvSpPr>
        <p:spPr bwMode="auto">
          <a:xfrm flipH="1">
            <a:off x="3469167" y="3444969"/>
            <a:ext cx="339973" cy="2613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29" name="Line 2055"/>
          <p:cNvSpPr>
            <a:spLocks noChangeShapeType="1"/>
          </p:cNvSpPr>
          <p:nvPr/>
        </p:nvSpPr>
        <p:spPr bwMode="auto">
          <a:xfrm flipH="1">
            <a:off x="1876717" y="2110791"/>
            <a:ext cx="6488350" cy="164413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0" name="Line 2055"/>
          <p:cNvSpPr>
            <a:spLocks noChangeShapeType="1"/>
          </p:cNvSpPr>
          <p:nvPr/>
        </p:nvSpPr>
        <p:spPr bwMode="auto">
          <a:xfrm flipH="1">
            <a:off x="1876717" y="1909638"/>
            <a:ext cx="408092" cy="370648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" name="Text Box 2051"/>
          <p:cNvSpPr txBox="1">
            <a:spLocks noChangeArrowheads="1"/>
          </p:cNvSpPr>
          <p:nvPr/>
        </p:nvSpPr>
        <p:spPr bwMode="auto">
          <a:xfrm>
            <a:off x="6377593" y="1891571"/>
            <a:ext cx="864740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Σιδ/κες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2" name="Text Box 2051"/>
          <p:cNvSpPr txBox="1">
            <a:spLocks noChangeArrowheads="1"/>
          </p:cNvSpPr>
          <p:nvPr/>
        </p:nvSpPr>
        <p:spPr bwMode="auto">
          <a:xfrm>
            <a:off x="2284808" y="1402904"/>
            <a:ext cx="1297551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Περπατημα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6" name="Oval 2070"/>
          <p:cNvSpPr>
            <a:spLocks noChangeArrowheads="1"/>
          </p:cNvSpPr>
          <p:nvPr/>
        </p:nvSpPr>
        <p:spPr bwMode="auto">
          <a:xfrm flipH="1">
            <a:off x="4546029" y="3275692"/>
            <a:ext cx="339973" cy="2613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44" name="Oval 2070"/>
          <p:cNvSpPr>
            <a:spLocks noChangeArrowheads="1"/>
          </p:cNvSpPr>
          <p:nvPr/>
        </p:nvSpPr>
        <p:spPr bwMode="auto">
          <a:xfrm flipH="1">
            <a:off x="3826637" y="3106415"/>
            <a:ext cx="339973" cy="2613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45" name="Oval 2070"/>
          <p:cNvSpPr>
            <a:spLocks noChangeArrowheads="1"/>
          </p:cNvSpPr>
          <p:nvPr/>
        </p:nvSpPr>
        <p:spPr bwMode="auto">
          <a:xfrm flipH="1">
            <a:off x="5849813" y="2637195"/>
            <a:ext cx="339973" cy="2613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46" name="Oval 2070"/>
          <p:cNvSpPr>
            <a:spLocks noChangeArrowheads="1"/>
          </p:cNvSpPr>
          <p:nvPr/>
        </p:nvSpPr>
        <p:spPr bwMode="auto">
          <a:xfrm flipH="1">
            <a:off x="2880841" y="4041390"/>
            <a:ext cx="339973" cy="26133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  <p:sp>
        <p:nvSpPr>
          <p:cNvPr id="47" name="Line 2064"/>
          <p:cNvSpPr>
            <a:spLocks noChangeShapeType="1"/>
          </p:cNvSpPr>
          <p:nvPr/>
        </p:nvSpPr>
        <p:spPr bwMode="auto">
          <a:xfrm flipH="1" flipV="1">
            <a:off x="3690764" y="1965020"/>
            <a:ext cx="0" cy="367240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9" name="Line 2064"/>
          <p:cNvSpPr>
            <a:spLocks noChangeShapeType="1"/>
          </p:cNvSpPr>
          <p:nvPr/>
        </p:nvSpPr>
        <p:spPr bwMode="auto">
          <a:xfrm flipH="1" flipV="1">
            <a:off x="4030648" y="1965020"/>
            <a:ext cx="0" cy="367240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0" name="Line 2064"/>
          <p:cNvSpPr>
            <a:spLocks noChangeShapeType="1"/>
          </p:cNvSpPr>
          <p:nvPr/>
        </p:nvSpPr>
        <p:spPr bwMode="auto">
          <a:xfrm flipH="1" flipV="1">
            <a:off x="6019800" y="1943715"/>
            <a:ext cx="0" cy="367240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" name="Text Box 2052"/>
          <p:cNvSpPr txBox="1">
            <a:spLocks noChangeArrowheads="1"/>
          </p:cNvSpPr>
          <p:nvPr/>
        </p:nvSpPr>
        <p:spPr bwMode="auto">
          <a:xfrm>
            <a:off x="3902307" y="5660702"/>
            <a:ext cx="5614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sz="1800" b="1" i="1" dirty="0">
                <a:latin typeface="Arial"/>
                <a:cs typeface="Arial"/>
              </a:rPr>
              <a:t>3</a:t>
            </a:r>
            <a:endParaRPr lang="en-US" sz="1800" b="1" i="1" dirty="0">
              <a:latin typeface="Arial"/>
              <a:cs typeface="Arial"/>
            </a:endParaRPr>
          </a:p>
        </p:txBody>
      </p:sp>
      <p:sp>
        <p:nvSpPr>
          <p:cNvPr id="52" name="Text Box 2067"/>
          <p:cNvSpPr txBox="1">
            <a:spLocks noChangeArrowheads="1"/>
          </p:cNvSpPr>
          <p:nvPr/>
        </p:nvSpPr>
        <p:spPr bwMode="auto">
          <a:xfrm>
            <a:off x="7823729" y="2713861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sz="1800" b="1" i="1" dirty="0">
                <a:latin typeface="Arial"/>
                <a:cs typeface="Arial"/>
              </a:rPr>
              <a:t>4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53" name="Text Box 2067"/>
          <p:cNvSpPr txBox="1">
            <a:spLocks noChangeArrowheads="1"/>
          </p:cNvSpPr>
          <p:nvPr/>
        </p:nvSpPr>
        <p:spPr bwMode="auto">
          <a:xfrm>
            <a:off x="2499684" y="1033572"/>
            <a:ext cx="1082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b="1" i="1" dirty="0">
                <a:latin typeface="Arial"/>
                <a:cs typeface="Arial"/>
              </a:rPr>
              <a:t>5</a:t>
            </a:r>
            <a:endParaRPr lang="en-US" sz="1800" b="1" i="1" baseline="-25000" dirty="0">
              <a:latin typeface="Arial"/>
              <a:cs typeface="Arial"/>
            </a:endParaRPr>
          </a:p>
        </p:txBody>
      </p:sp>
      <p:sp>
        <p:nvSpPr>
          <p:cNvPr id="54" name="Text Box 2052"/>
          <p:cNvSpPr txBox="1">
            <a:spLocks noChangeArrowheads="1"/>
          </p:cNvSpPr>
          <p:nvPr/>
        </p:nvSpPr>
        <p:spPr bwMode="auto">
          <a:xfrm>
            <a:off x="4463788" y="5637428"/>
            <a:ext cx="5614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b="1" i="1" dirty="0">
                <a:latin typeface="Arial"/>
                <a:cs typeface="Arial"/>
              </a:rPr>
              <a:t>4</a:t>
            </a:r>
            <a:endParaRPr lang="en-US" sz="1800" b="1" i="1" dirty="0">
              <a:latin typeface="Arial"/>
              <a:cs typeface="Arial"/>
            </a:endParaRPr>
          </a:p>
        </p:txBody>
      </p:sp>
      <p:sp>
        <p:nvSpPr>
          <p:cNvPr id="55" name="Text Box 2052"/>
          <p:cNvSpPr txBox="1">
            <a:spLocks noChangeArrowheads="1"/>
          </p:cNvSpPr>
          <p:nvPr/>
        </p:nvSpPr>
        <p:spPr bwMode="auto">
          <a:xfrm>
            <a:off x="5739059" y="5616123"/>
            <a:ext cx="5614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800" b="1" i="1" dirty="0">
                <a:latin typeface="Arial"/>
                <a:cs typeface="Arial"/>
              </a:rPr>
              <a:t>D</a:t>
            </a:r>
            <a:r>
              <a:rPr lang="el-GR" sz="1800" b="1" i="1" dirty="0">
                <a:latin typeface="Arial"/>
                <a:cs typeface="Arial"/>
              </a:rPr>
              <a:t>5</a:t>
            </a:r>
            <a:endParaRPr lang="en-US" sz="18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627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Οικονομίες Κλίμακας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417637"/>
            <a:ext cx="8251825" cy="5053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36600" y="6412880"/>
            <a:ext cx="7794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rgbClr val="000090"/>
                </a:solidFill>
                <a:latin typeface="+mn-lt"/>
              </a:rPr>
              <a:t>Source</a:t>
            </a:r>
            <a:r>
              <a:rPr lang="en-US" sz="1400" dirty="0">
                <a:solidFill>
                  <a:srgbClr val="000090"/>
                </a:solidFill>
                <a:latin typeface="+mn-lt"/>
              </a:rPr>
              <a:t>: Ocean Shipping Consultants; </a:t>
            </a:r>
            <a:r>
              <a:rPr lang="en-US" sz="1400" dirty="0" err="1">
                <a:solidFill>
                  <a:srgbClr val="000090"/>
                </a:solidFill>
                <a:latin typeface="+mn-lt"/>
              </a:rPr>
              <a:t>Drewry</a:t>
            </a:r>
            <a:r>
              <a:rPr lang="en-US" sz="1400" dirty="0">
                <a:solidFill>
                  <a:srgbClr val="000090"/>
                </a:solidFill>
                <a:latin typeface="+mn-lt"/>
              </a:rPr>
              <a:t> Shipping Consultants</a:t>
            </a:r>
          </a:p>
        </p:txBody>
      </p:sp>
    </p:spTree>
    <p:extLst>
      <p:ext uri="{BB962C8B-B14F-4D97-AF65-F5344CB8AC3E}">
        <p14:creationId xmlns:p14="http://schemas.microsoft.com/office/powerpoint/2010/main" val="1669052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43813" cy="126841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18.000 TEUs / 3E Containership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200" dirty="0"/>
              <a:t>Economy of scale - Energy efficient -Environmentally improved</a:t>
            </a:r>
            <a:endParaRPr lang="el-GR" sz="2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457200" y="2971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  <a:sym typeface="Garamond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b="1">
                <a:solidFill>
                  <a:schemeClr val="bg1"/>
                </a:solidFill>
                <a:ea typeface="ヒラギノ明朝 ProN W3" charset="0"/>
                <a:cs typeface="ヒラギノ明朝 ProN W3" charset="0"/>
              </a:rPr>
              <a:t>“</a:t>
            </a:r>
            <a:r>
              <a:rPr lang="en-US" altLang="ja-JP" sz="2400" b="1">
                <a:solidFill>
                  <a:schemeClr val="bg1"/>
                </a:solidFill>
                <a:ea typeface="ヒラギノ明朝 ProN W3" charset="0"/>
                <a:cs typeface="ヒラギノ明朝 ProN W3" charset="0"/>
              </a:rPr>
              <a:t>Regina</a:t>
            </a:r>
            <a:r>
              <a:rPr lang="ja-JP" altLang="en-US" sz="2400" b="1">
                <a:solidFill>
                  <a:schemeClr val="bg1"/>
                </a:solidFill>
                <a:ea typeface="ヒラギノ明朝 ProN W3" charset="0"/>
                <a:cs typeface="ヒラギノ明朝 ProN W3" charset="0"/>
              </a:rPr>
              <a:t>”</a:t>
            </a:r>
            <a:endParaRPr lang="en-US" sz="2400" b="1">
              <a:solidFill>
                <a:schemeClr val="bg1"/>
              </a:solidFill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3581400" y="47244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cs typeface="ＭＳ Ｐゴシック" charset="0"/>
                <a:sym typeface="Garamond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aramond" charset="0"/>
                <a:ea typeface="ＭＳ Ｐゴシック" charset="0"/>
                <a:sym typeface="Garamond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b="1">
                <a:solidFill>
                  <a:schemeClr val="bg1"/>
                </a:solidFill>
                <a:ea typeface="ヒラギノ明朝 ProN W3" charset="0"/>
                <a:cs typeface="ヒラギノ明朝 ProN W3" charset="0"/>
              </a:rPr>
              <a:t>“</a:t>
            </a:r>
            <a:r>
              <a:rPr lang="en-US" altLang="ja-JP" sz="2400" b="1">
                <a:solidFill>
                  <a:schemeClr val="bg1"/>
                </a:solidFill>
                <a:ea typeface="ヒラギノ明朝 ProN W3" charset="0"/>
                <a:cs typeface="ヒラギノ明朝 ProN W3" charset="0"/>
              </a:rPr>
              <a:t>Emma</a:t>
            </a:r>
            <a:r>
              <a:rPr lang="ja-JP" altLang="en-US" sz="2400" b="1">
                <a:solidFill>
                  <a:schemeClr val="bg1"/>
                </a:solidFill>
                <a:ea typeface="ヒラギノ明朝 ProN W3" charset="0"/>
                <a:cs typeface="ヒラギノ明朝 ProN W3" charset="0"/>
              </a:rPr>
              <a:t>”</a:t>
            </a:r>
            <a:endParaRPr lang="en-US" sz="2400" b="1">
              <a:solidFill>
                <a:schemeClr val="bg1"/>
              </a:solidFill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7412" name="Picture 1" descr="maersk-triple-e_press-relea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25538"/>
            <a:ext cx="74930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965700"/>
            <a:ext cx="74422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5454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Μεταφορές  &amp; Παγκοσμιοποίηση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447226"/>
              </p:ext>
            </p:extLst>
          </p:nvPr>
        </p:nvGraphicFramePr>
        <p:xfrm>
          <a:off x="773113" y="1447800"/>
          <a:ext cx="7754937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0435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Οικονομική Μεταφορών (θεματολογία) 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000090"/>
                </a:solidFill>
              </a:rPr>
              <a:t>Τιμολόγηση Μεταφορικών Υπηρεσιών</a:t>
            </a:r>
          </a:p>
          <a:p>
            <a:pPr lvl="1"/>
            <a:r>
              <a:rPr lang="el-GR" dirty="0"/>
              <a:t>Κέρδος</a:t>
            </a:r>
          </a:p>
          <a:p>
            <a:pPr lvl="1"/>
            <a:r>
              <a:rPr lang="el-GR" dirty="0"/>
              <a:t>Οριακό κόστος</a:t>
            </a:r>
          </a:p>
          <a:p>
            <a:pPr lvl="1"/>
            <a:r>
              <a:rPr lang="el-GR" dirty="0"/>
              <a:t>Κοινωνικές ωφέλειες</a:t>
            </a:r>
          </a:p>
          <a:p>
            <a:pPr lvl="1"/>
            <a:r>
              <a:rPr lang="el-GR" dirty="0"/>
              <a:t>Διάκριση τιμών</a:t>
            </a:r>
          </a:p>
          <a:p>
            <a:pPr lvl="1"/>
            <a:r>
              <a:rPr lang="el-GR" dirty="0"/>
              <a:t>Σταυροειδής επιδότηση</a:t>
            </a:r>
          </a:p>
          <a:p>
            <a:pPr lvl="1"/>
            <a:r>
              <a:rPr lang="el-GR" dirty="0"/>
              <a:t>Επιδοτήσεις</a:t>
            </a:r>
          </a:p>
        </p:txBody>
      </p:sp>
    </p:spTree>
    <p:extLst>
      <p:ext uri="{BB962C8B-B14F-4D97-AF65-F5344CB8AC3E}">
        <p14:creationId xmlns:p14="http://schemas.microsoft.com/office/powerpoint/2010/main" val="3259250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Οικονομική Μεταφορών (θεματολογία) 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900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 err="1">
                <a:solidFill>
                  <a:srgbClr val="000090"/>
                </a:solidFill>
              </a:rPr>
              <a:t>Εσωτερικοποίηση</a:t>
            </a:r>
            <a:r>
              <a:rPr lang="el-GR" b="1" dirty="0">
                <a:solidFill>
                  <a:srgbClr val="000090"/>
                </a:solidFill>
              </a:rPr>
              <a:t> Εξωτερικού κόστους</a:t>
            </a:r>
          </a:p>
          <a:p>
            <a:pPr lvl="1"/>
            <a:r>
              <a:rPr lang="el-GR" dirty="0"/>
              <a:t>Ρύπανση</a:t>
            </a:r>
          </a:p>
          <a:p>
            <a:pPr lvl="1"/>
            <a:r>
              <a:rPr lang="el-GR" dirty="0"/>
              <a:t>Αποσυμφόρηση</a:t>
            </a:r>
          </a:p>
          <a:p>
            <a:pPr lvl="1"/>
            <a:r>
              <a:rPr lang="el-GR" dirty="0"/>
              <a:t>Στάθμευση</a:t>
            </a:r>
          </a:p>
          <a:p>
            <a:pPr lvl="1"/>
            <a:r>
              <a:rPr lang="el-GR" dirty="0"/>
              <a:t>Δημόσια μέσα μεταφοράς</a:t>
            </a:r>
          </a:p>
          <a:p>
            <a:pPr lvl="1"/>
            <a:r>
              <a:rPr lang="el-GR" dirty="0"/>
              <a:t>Περιβάλλον</a:t>
            </a:r>
          </a:p>
          <a:p>
            <a:r>
              <a:rPr lang="el-GR" b="1" dirty="0">
                <a:solidFill>
                  <a:srgbClr val="000090"/>
                </a:solidFill>
              </a:rPr>
              <a:t>Επενδύσεις </a:t>
            </a:r>
            <a:r>
              <a:rPr lang="en-US" b="1" dirty="0">
                <a:solidFill>
                  <a:srgbClr val="000090"/>
                </a:solidFill>
              </a:rPr>
              <a:t>–</a:t>
            </a:r>
            <a:r>
              <a:rPr lang="el-GR" b="1" dirty="0">
                <a:solidFill>
                  <a:srgbClr val="000090"/>
                </a:solidFill>
              </a:rPr>
              <a:t> Αξιολόγηση επενδύσεων στις μεταφορές</a:t>
            </a:r>
            <a:endParaRPr lang="en-US" b="1" dirty="0">
              <a:solidFill>
                <a:srgbClr val="000090"/>
              </a:solidFill>
            </a:endParaRPr>
          </a:p>
          <a:p>
            <a:pPr lvl="1" hangingPunct="0">
              <a:lnSpc>
                <a:spcPct val="120000"/>
              </a:lnSpc>
            </a:pPr>
            <a:r>
              <a:rPr lang="el-GR" dirty="0"/>
              <a:t>Μορφές επενδύσεων</a:t>
            </a:r>
            <a:endParaRPr lang="en-US" dirty="0"/>
          </a:p>
          <a:p>
            <a:pPr lvl="1" hangingPunct="0">
              <a:lnSpc>
                <a:spcPct val="120000"/>
              </a:lnSpc>
            </a:pPr>
            <a:r>
              <a:rPr lang="el-GR" dirty="0"/>
              <a:t>Αξιολόγηση επενδύσεων (ιδιωτική / κοινωνική)</a:t>
            </a:r>
            <a:endParaRPr lang="en-US" dirty="0"/>
          </a:p>
          <a:p>
            <a:pPr lvl="1" hangingPunct="0">
              <a:lnSpc>
                <a:spcPct val="120000"/>
              </a:lnSpc>
            </a:pPr>
            <a:r>
              <a:rPr lang="el-GR" dirty="0"/>
              <a:t>Προαπαιτούμενα αξιολόγησης – εκτίμηση κόστους /ωφέλειας</a:t>
            </a:r>
            <a:r>
              <a:rPr lang="en-US" dirty="0"/>
              <a:t> – </a:t>
            </a:r>
            <a:r>
              <a:rPr lang="el-GR" dirty="0"/>
              <a:t>κινδύνου - καθαρής παρούσας αξίας </a:t>
            </a:r>
          </a:p>
          <a:p>
            <a:pPr lvl="1" hangingPunct="0">
              <a:lnSpc>
                <a:spcPct val="120000"/>
              </a:lnSpc>
            </a:pPr>
            <a:r>
              <a:rPr lang="el-GR" dirty="0"/>
              <a:t>Δημόσιος και ιδιωτικός τομέας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l-GR" dirty="0"/>
              <a:t>Ανάλυση επιπτώσεων και κίνδυνων</a:t>
            </a:r>
            <a:r>
              <a:rPr lang="en-US" dirty="0"/>
              <a:t> </a:t>
            </a:r>
            <a:endParaRPr lang="el-GR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14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Οικονομική Μεταφορών (θεματολογία) 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900"/>
          </a:xfrm>
        </p:spPr>
        <p:txBody>
          <a:bodyPr>
            <a:normAutofit lnSpcReduction="10000"/>
          </a:bodyPr>
          <a:lstStyle/>
          <a:p>
            <a:r>
              <a:rPr lang="el-GR" b="1" dirty="0">
                <a:solidFill>
                  <a:srgbClr val="000090"/>
                </a:solidFill>
              </a:rPr>
              <a:t>Ρύθμιση &amp; Ανταγωνισμός 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ανά μέσο μεταφοράς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χαρακτηριστικά αγορών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 χαρακτηριστικά παρεμβάσεων</a:t>
            </a:r>
          </a:p>
          <a:p>
            <a:pPr lvl="1"/>
            <a:endParaRPr lang="el-GR" b="1" dirty="0">
              <a:solidFill>
                <a:srgbClr val="000090"/>
              </a:solidFill>
            </a:endParaRPr>
          </a:p>
          <a:p>
            <a:r>
              <a:rPr lang="el-GR" b="1" dirty="0"/>
              <a:t>Ευρωπαϊκές Πολιτικές για τις μεταφορές</a:t>
            </a:r>
          </a:p>
          <a:p>
            <a:pPr lvl="1"/>
            <a:r>
              <a:rPr lang="el-GR" b="1" dirty="0"/>
              <a:t>Στόχοι</a:t>
            </a:r>
          </a:p>
          <a:p>
            <a:pPr lvl="1"/>
            <a:r>
              <a:rPr lang="el-GR" b="1" dirty="0"/>
              <a:t>Εξέλιξη</a:t>
            </a:r>
          </a:p>
          <a:p>
            <a:pPr lvl="1"/>
            <a:r>
              <a:rPr lang="el-GR" b="1" dirty="0"/>
              <a:t>Επιτεύγματα</a:t>
            </a:r>
          </a:p>
          <a:p>
            <a:pPr lvl="1"/>
            <a:r>
              <a:rPr lang="el-GR" b="1" dirty="0"/>
              <a:t>Προσδοκίες</a:t>
            </a:r>
          </a:p>
        </p:txBody>
      </p:sp>
    </p:spTree>
    <p:extLst>
      <p:ext uri="{BB962C8B-B14F-4D97-AF65-F5344CB8AC3E}">
        <p14:creationId xmlns:p14="http://schemas.microsoft.com/office/powerpoint/2010/main" val="1155145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Συμπληρωματικότητα Αγορών - Ανταγωνισμός</a:t>
            </a:r>
            <a:endParaRPr lang="en-US" dirty="0"/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3714889" y="1854300"/>
            <a:ext cx="3365500" cy="3128486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1206500" y="2319814"/>
            <a:ext cx="3365500" cy="3128486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2794000" y="3418543"/>
            <a:ext cx="3365500" cy="3128486"/>
          </a:xfrm>
          <a:prstGeom prst="ellipse">
            <a:avLst/>
          </a:prstGeom>
          <a:noFill/>
          <a:ln w="2540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9" name="TextBox 8"/>
          <p:cNvSpPr txBox="1"/>
          <p:nvPr/>
        </p:nvSpPr>
        <p:spPr>
          <a:xfrm>
            <a:off x="1498600" y="2908300"/>
            <a:ext cx="2216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Αγορές Μεταφορών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69664" y="2723634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/>
              <a:t>Γεωγραφία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59339" y="5248245"/>
            <a:ext cx="2322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>
                <a:solidFill>
                  <a:srgbClr val="000090"/>
                </a:solidFill>
              </a:rPr>
              <a:t>Επίπεδο Υπηρεσιών</a:t>
            </a:r>
            <a:endParaRPr lang="en-US" sz="2000" b="1" dirty="0">
              <a:solidFill>
                <a:srgbClr val="00009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3410" y="2135148"/>
            <a:ext cx="169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Διεθνείς αγορές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25064" y="3308410"/>
            <a:ext cx="161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Εθνικές αγορές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76800" y="5681197"/>
            <a:ext cx="1727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000090"/>
                </a:solidFill>
              </a:rPr>
              <a:t>Κόστος / Χρόνος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0800" y="3862408"/>
            <a:ext cx="1861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Επιβάτες/ Φορτίο</a:t>
            </a:r>
            <a:endParaRPr lang="en-US" dirty="0"/>
          </a:p>
        </p:txBody>
      </p:sp>
      <p:sp>
        <p:nvSpPr>
          <p:cNvPr id="18" name="Line 2064"/>
          <p:cNvSpPr>
            <a:spLocks noChangeShapeType="1"/>
          </p:cNvSpPr>
          <p:nvPr/>
        </p:nvSpPr>
        <p:spPr bwMode="auto">
          <a:xfrm flipV="1">
            <a:off x="2895600" y="3862408"/>
            <a:ext cx="1301749" cy="158589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" name="Line 2064"/>
          <p:cNvSpPr>
            <a:spLocks noChangeShapeType="1"/>
          </p:cNvSpPr>
          <p:nvPr/>
        </p:nvSpPr>
        <p:spPr bwMode="auto">
          <a:xfrm flipH="1" flipV="1">
            <a:off x="4349750" y="3862408"/>
            <a:ext cx="1732260" cy="93819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" name="Line 2064"/>
          <p:cNvSpPr>
            <a:spLocks noChangeShapeType="1"/>
          </p:cNvSpPr>
          <p:nvPr/>
        </p:nvSpPr>
        <p:spPr bwMode="auto">
          <a:xfrm flipH="1" flipV="1">
            <a:off x="3876800" y="2723634"/>
            <a:ext cx="320550" cy="1138774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" name="Oval 2070"/>
          <p:cNvSpPr>
            <a:spLocks noChangeArrowheads="1"/>
          </p:cNvSpPr>
          <p:nvPr/>
        </p:nvSpPr>
        <p:spPr bwMode="auto">
          <a:xfrm flipH="1">
            <a:off x="4067690" y="3678262"/>
            <a:ext cx="339973" cy="309538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9243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77724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l-GR" sz="3600" b="1" dirty="0">
                <a:latin typeface="Calibri" charset="0"/>
                <a:ea typeface="ＭＳ Ｐゴシック" charset="0"/>
                <a:cs typeface="ＭＳ Ｐゴシック" charset="0"/>
              </a:rPr>
              <a:t>Μεταφορικός Κόμβος:</a:t>
            </a:r>
            <a:br>
              <a:rPr lang="el-GR" sz="36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3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27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2463676" cy="4114800"/>
          </a:xfrm>
        </p:spPr>
        <p:txBody>
          <a:bodyPr/>
          <a:lstStyle/>
          <a:p>
            <a:r>
              <a:rPr lang="el-GR" sz="2400" dirty="0">
                <a:latin typeface="Calibri" charset="0"/>
                <a:ea typeface="ＭＳ Ｐゴシック" charset="0"/>
                <a:cs typeface="ＭＳ Ｐゴシック" charset="0"/>
              </a:rPr>
              <a:t>Η κυρίαρχη επίδραση είναι από τους εξωτερικούς προς τους εσωτερικούς κύκλους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l-GR" sz="2400" dirty="0">
                <a:latin typeface="Calibri" charset="0"/>
                <a:ea typeface="ＭＳ Ｐゴシック" charset="0"/>
                <a:cs typeface="ＭＳ Ｐゴシック" charset="0"/>
              </a:rPr>
              <a:t>η αντίθετη φορά είναι επίσης πιθανή</a:t>
            </a:r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4365625" y="2541588"/>
            <a:ext cx="2447925" cy="2466975"/>
          </a:xfrm>
          <a:prstGeom prst="ellipse">
            <a:avLst/>
          </a:prstGeom>
          <a:solidFill>
            <a:srgbClr val="EAEAEA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4691063" y="2944813"/>
            <a:ext cx="1743075" cy="16748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5078413" y="3259138"/>
            <a:ext cx="1152525" cy="1042987"/>
          </a:xfrm>
          <a:prstGeom prst="ellipse">
            <a:avLst/>
          </a:prstGeom>
          <a:solidFill>
            <a:srgbClr val="B2B2B2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4030663" y="2190750"/>
            <a:ext cx="3090862" cy="3152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19464" name="Line 14"/>
          <p:cNvSpPr>
            <a:spLocks noChangeShapeType="1"/>
          </p:cNvSpPr>
          <p:nvPr/>
        </p:nvSpPr>
        <p:spPr bwMode="auto">
          <a:xfrm flipH="1" flipV="1">
            <a:off x="3154363" y="2768600"/>
            <a:ext cx="2030412" cy="795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5"/>
          <p:cNvSpPr>
            <a:spLocks noChangeShapeType="1"/>
          </p:cNvSpPr>
          <p:nvPr/>
        </p:nvSpPr>
        <p:spPr bwMode="auto">
          <a:xfrm>
            <a:off x="5570538" y="4159250"/>
            <a:ext cx="0" cy="2114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7"/>
          <p:cNvSpPr>
            <a:spLocks noChangeArrowheads="1"/>
          </p:cNvSpPr>
          <p:nvPr/>
        </p:nvSpPr>
        <p:spPr bwMode="auto">
          <a:xfrm>
            <a:off x="3627438" y="1836738"/>
            <a:ext cx="3817937" cy="3795712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19467" name="Oval 20"/>
          <p:cNvSpPr>
            <a:spLocks noChangeArrowheads="1"/>
          </p:cNvSpPr>
          <p:nvPr/>
        </p:nvSpPr>
        <p:spPr bwMode="auto">
          <a:xfrm>
            <a:off x="3365500" y="1631950"/>
            <a:ext cx="4273550" cy="42037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grpSp>
        <p:nvGrpSpPr>
          <p:cNvPr id="19468" name="28 - Ομάδα"/>
          <p:cNvGrpSpPr>
            <a:grpSpLocks/>
          </p:cNvGrpSpPr>
          <p:nvPr/>
        </p:nvGrpSpPr>
        <p:grpSpPr bwMode="auto">
          <a:xfrm>
            <a:off x="1250950" y="1485900"/>
            <a:ext cx="6956425" cy="5241291"/>
            <a:chOff x="1250950" y="1485222"/>
            <a:chExt cx="6956890" cy="5241309"/>
          </a:xfrm>
        </p:grpSpPr>
        <p:sp>
          <p:nvSpPr>
            <p:cNvPr id="19471" name="Rectangle 7"/>
            <p:cNvSpPr>
              <a:spLocks noChangeArrowheads="1"/>
            </p:cNvSpPr>
            <p:nvPr/>
          </p:nvSpPr>
          <p:spPr bwMode="auto">
            <a:xfrm>
              <a:off x="5105400" y="3505200"/>
              <a:ext cx="1328738" cy="397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 baseline="0">
                  <a:latin typeface="Calibri" charset="0"/>
                </a:rPr>
                <a:t>Φορτίο</a:t>
              </a:r>
              <a:endParaRPr lang="en-GB" sz="2000" b="1" baseline="0">
                <a:latin typeface="Calibri" charset="0"/>
              </a:endParaRPr>
            </a:p>
          </p:txBody>
        </p:sp>
        <p:sp>
          <p:nvSpPr>
            <p:cNvPr id="19472" name="Rectangle 8"/>
            <p:cNvSpPr>
              <a:spLocks noChangeArrowheads="1"/>
            </p:cNvSpPr>
            <p:nvPr/>
          </p:nvSpPr>
          <p:spPr bwMode="auto">
            <a:xfrm>
              <a:off x="5046663" y="2959100"/>
              <a:ext cx="1449309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000" b="1" baseline="0">
                  <a:latin typeface="Calibri" charset="0"/>
                </a:rPr>
                <a:t>Μεταφορές</a:t>
              </a:r>
              <a:endParaRPr lang="en-GB" sz="2000" b="1" baseline="0">
                <a:latin typeface="Calibri" charset="0"/>
              </a:endParaRPr>
            </a:p>
          </p:txBody>
        </p:sp>
        <p:sp>
          <p:nvSpPr>
            <p:cNvPr id="19473" name="Rectangle 9"/>
            <p:cNvSpPr>
              <a:spLocks noChangeArrowheads="1"/>
            </p:cNvSpPr>
            <p:nvPr/>
          </p:nvSpPr>
          <p:spPr bwMode="auto">
            <a:xfrm>
              <a:off x="5121275" y="2605088"/>
              <a:ext cx="1074334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baseline="0">
                  <a:latin typeface="Calibri" charset="0"/>
                </a:rPr>
                <a:t>Logistics</a:t>
              </a:r>
              <a:endParaRPr lang="en-GB" sz="2000" b="1" baseline="0">
                <a:latin typeface="Calibri" charset="0"/>
              </a:endParaRPr>
            </a:p>
          </p:txBody>
        </p:sp>
        <p:sp>
          <p:nvSpPr>
            <p:cNvPr id="19474" name="Rectangle 10"/>
            <p:cNvSpPr>
              <a:spLocks noChangeArrowheads="1"/>
            </p:cNvSpPr>
            <p:nvPr/>
          </p:nvSpPr>
          <p:spPr bwMode="auto">
            <a:xfrm>
              <a:off x="4953000" y="2209800"/>
              <a:ext cx="1347014" cy="397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000" b="1" baseline="0">
                  <a:latin typeface="Calibri" charset="0"/>
                </a:rPr>
                <a:t>Παραγωγή</a:t>
              </a:r>
              <a:endParaRPr lang="en-GB" sz="2000" b="1" baseline="0">
                <a:latin typeface="Calibri" charset="0"/>
              </a:endParaRPr>
            </a:p>
          </p:txBody>
        </p:sp>
        <p:sp>
          <p:nvSpPr>
            <p:cNvPr id="19475" name="Rectangle 11"/>
            <p:cNvSpPr>
              <a:spLocks noChangeArrowheads="1"/>
            </p:cNvSpPr>
            <p:nvPr/>
          </p:nvSpPr>
          <p:spPr bwMode="auto">
            <a:xfrm rot="18120000">
              <a:off x="2212814" y="2174396"/>
              <a:ext cx="1756097" cy="489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600" b="1" baseline="0">
                  <a:latin typeface="Calibri" charset="0"/>
                </a:rPr>
                <a:t>Κουλτούρα</a:t>
              </a:r>
              <a:endParaRPr lang="en-GB" sz="2600" b="1" baseline="0">
                <a:latin typeface="Calibri" charset="0"/>
              </a:endParaRPr>
            </a:p>
          </p:txBody>
        </p:sp>
        <p:sp>
          <p:nvSpPr>
            <p:cNvPr id="19476" name="Rectangle 12"/>
            <p:cNvSpPr>
              <a:spLocks noChangeArrowheads="1"/>
            </p:cNvSpPr>
            <p:nvPr/>
          </p:nvSpPr>
          <p:spPr bwMode="auto">
            <a:xfrm rot="3420000">
              <a:off x="7081954" y="2121230"/>
              <a:ext cx="1761894" cy="48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600" b="1" baseline="0">
                  <a:latin typeface="Calibri" charset="0"/>
                </a:rPr>
                <a:t>Τεχνολογία</a:t>
              </a:r>
              <a:endParaRPr lang="en-GB" sz="2600" b="1" baseline="0">
                <a:latin typeface="Calibri" charset="0"/>
              </a:endParaRPr>
            </a:p>
          </p:txBody>
        </p:sp>
        <p:sp>
          <p:nvSpPr>
            <p:cNvPr id="19477" name="Rectangle 13"/>
            <p:cNvSpPr>
              <a:spLocks noChangeArrowheads="1"/>
            </p:cNvSpPr>
            <p:nvPr/>
          </p:nvSpPr>
          <p:spPr bwMode="auto">
            <a:xfrm>
              <a:off x="4860273" y="6236651"/>
              <a:ext cx="1397687" cy="489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600" b="1" baseline="0" dirty="0">
                  <a:latin typeface="Calibri" charset="0"/>
                </a:rPr>
                <a:t>Πολιτική</a:t>
              </a:r>
              <a:endParaRPr lang="en-GB" sz="2600" b="1" baseline="0" dirty="0">
                <a:latin typeface="Calibri" charset="0"/>
              </a:endParaRPr>
            </a:p>
          </p:txBody>
        </p:sp>
        <p:sp>
          <p:nvSpPr>
            <p:cNvPr id="19478" name="Line 16"/>
            <p:cNvSpPr>
              <a:spLocks noChangeShapeType="1"/>
            </p:cNvSpPr>
            <p:nvPr/>
          </p:nvSpPr>
          <p:spPr bwMode="auto">
            <a:xfrm flipV="1">
              <a:off x="5965825" y="2462213"/>
              <a:ext cx="1820863" cy="1206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18"/>
            <p:cNvSpPr>
              <a:spLocks noChangeArrowheads="1"/>
            </p:cNvSpPr>
            <p:nvPr/>
          </p:nvSpPr>
          <p:spPr bwMode="auto">
            <a:xfrm>
              <a:off x="4995863" y="1808163"/>
              <a:ext cx="1086134" cy="397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000" b="1" baseline="0">
                  <a:latin typeface="Calibri" charset="0"/>
                </a:rPr>
                <a:t>Εμπόριο</a:t>
              </a:r>
              <a:endParaRPr lang="en-GB" sz="2000" b="1" baseline="0">
                <a:latin typeface="Calibri" charset="0"/>
              </a:endParaRPr>
            </a:p>
          </p:txBody>
        </p:sp>
        <p:sp>
          <p:nvSpPr>
            <p:cNvPr id="19480" name="Rectangle 19"/>
            <p:cNvSpPr>
              <a:spLocks noChangeArrowheads="1"/>
            </p:cNvSpPr>
            <p:nvPr/>
          </p:nvSpPr>
          <p:spPr bwMode="auto">
            <a:xfrm>
              <a:off x="1250950" y="5808663"/>
              <a:ext cx="2666198" cy="39754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000" b="1" i="1" baseline="0">
                  <a:latin typeface="Calibri" charset="0"/>
                </a:rPr>
                <a:t>Εξωτερικό περιβάλλον</a:t>
              </a:r>
              <a:endParaRPr lang="en-GB" sz="2000" b="1" i="1" baseline="0">
                <a:latin typeface="Calibri" charset="0"/>
              </a:endParaRPr>
            </a:p>
          </p:txBody>
        </p:sp>
        <p:sp>
          <p:nvSpPr>
            <p:cNvPr id="19481" name="Rectangle 21"/>
            <p:cNvSpPr>
              <a:spLocks noChangeArrowheads="1"/>
            </p:cNvSpPr>
            <p:nvPr/>
          </p:nvSpPr>
          <p:spPr bwMode="auto">
            <a:xfrm>
              <a:off x="4038600" y="4343400"/>
              <a:ext cx="1371600" cy="91281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l-GR" sz="1800" b="1" i="1" baseline="0">
                  <a:latin typeface="Calibri" charset="0"/>
                </a:rPr>
                <a:t>Εσωτερική Οικονομική Διάσταση</a:t>
              </a:r>
              <a:endParaRPr lang="en-GB" sz="1800" b="1" i="1" baseline="0">
                <a:latin typeface="Calibri" charset="0"/>
              </a:endParaRPr>
            </a:p>
          </p:txBody>
        </p:sp>
      </p:grpSp>
      <p:sp>
        <p:nvSpPr>
          <p:cNvPr id="19469" name="Rectangle 22"/>
          <p:cNvSpPr>
            <a:spLocks noChangeArrowheads="1"/>
          </p:cNvSpPr>
          <p:nvPr/>
        </p:nvSpPr>
        <p:spPr bwMode="auto">
          <a:xfrm>
            <a:off x="381000" y="6169025"/>
            <a:ext cx="22161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0" hangingPunct="0"/>
            <a:endParaRPr lang="el-GR" sz="2400" baseline="0"/>
          </a:p>
        </p:txBody>
      </p:sp>
      <p:sp>
        <p:nvSpPr>
          <p:cNvPr id="19470" name="Rectangle 23"/>
          <p:cNvSpPr>
            <a:spLocks noChangeArrowheads="1"/>
          </p:cNvSpPr>
          <p:nvPr/>
        </p:nvSpPr>
        <p:spPr bwMode="auto">
          <a:xfrm>
            <a:off x="3217863" y="6169025"/>
            <a:ext cx="33686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 eaLnBrk="0" hangingPunct="0"/>
            <a:endParaRPr lang="el-GR" sz="2400" baseline="0"/>
          </a:p>
        </p:txBody>
      </p:sp>
    </p:spTree>
    <p:extLst>
      <p:ext uri="{BB962C8B-B14F-4D97-AF65-F5344CB8AC3E}">
        <p14:creationId xmlns:p14="http://schemas.microsoft.com/office/powerpoint/2010/main" val="2858814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" name="Picture 2" descr="C:\Users\Haralambides\Pictures\Br Con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52956"/>
            <a:ext cx="8676456" cy="22757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663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Χρήσιμα Συγγράμματα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48500" cy="5041900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0090"/>
                </a:solidFill>
              </a:rPr>
              <a:t>Κύριο Σύγγραμμα: </a:t>
            </a:r>
            <a:r>
              <a:rPr lang="el-GR" sz="2800" b="1" dirty="0" err="1">
                <a:solidFill>
                  <a:srgbClr val="000090"/>
                </a:solidFill>
              </a:rPr>
              <a:t>Ευαγγελος</a:t>
            </a:r>
            <a:r>
              <a:rPr lang="el-GR" sz="2800" b="1" dirty="0">
                <a:solidFill>
                  <a:srgbClr val="000090"/>
                </a:solidFill>
              </a:rPr>
              <a:t> </a:t>
            </a:r>
            <a:r>
              <a:rPr lang="el-GR" sz="2800" b="1" dirty="0" err="1">
                <a:solidFill>
                  <a:srgbClr val="000090"/>
                </a:solidFill>
              </a:rPr>
              <a:t>Σαμπράκος</a:t>
            </a:r>
            <a:r>
              <a:rPr lang="el-GR" sz="2800" b="1" dirty="0">
                <a:solidFill>
                  <a:srgbClr val="000090"/>
                </a:solidFill>
              </a:rPr>
              <a:t>, (2001), «Εισαγωγή στην Οικονομική των Μεταφορών», Εκδόσεις </a:t>
            </a:r>
            <a:r>
              <a:rPr lang="el-GR" sz="2800" b="1" dirty="0" err="1">
                <a:solidFill>
                  <a:srgbClr val="000090"/>
                </a:solidFill>
              </a:rPr>
              <a:t>Σταμούλης</a:t>
            </a:r>
            <a:r>
              <a:rPr lang="el-GR" sz="2800" b="1" dirty="0">
                <a:solidFill>
                  <a:srgbClr val="000090"/>
                </a:solidFill>
              </a:rPr>
              <a:t>, Πειραιάς.</a:t>
            </a:r>
          </a:p>
          <a:p>
            <a:r>
              <a:rPr lang="el-GR" sz="2800" dirty="0"/>
              <a:t>Παρουσιάσεις μαθήματος </a:t>
            </a:r>
            <a:r>
              <a:rPr lang="en-US" sz="2800" dirty="0"/>
              <a:t>–</a:t>
            </a:r>
            <a:r>
              <a:rPr lang="el-GR" sz="2800" dirty="0"/>
              <a:t> σημειώσεις.</a:t>
            </a:r>
          </a:p>
          <a:p>
            <a:r>
              <a:rPr lang="el-GR" sz="2800" dirty="0"/>
              <a:t>Μουρμούρης Ιωάννης (2006).</a:t>
            </a:r>
            <a:r>
              <a:rPr lang="el-GR" sz="2800" b="1" dirty="0">
                <a:solidFill>
                  <a:srgbClr val="000090"/>
                </a:solidFill>
              </a:rPr>
              <a:t> </a:t>
            </a:r>
            <a:r>
              <a:rPr lang="el-GR" sz="2800" dirty="0"/>
              <a:t>«Οικονομική των μεταφορών-Ανάπτυξη, Επένδυση, Διοίκηση &amp; Εφαρμογές».</a:t>
            </a:r>
          </a:p>
          <a:p>
            <a:r>
              <a:rPr lang="el-GR" sz="2800" b="1" dirty="0"/>
              <a:t>Χρήσιμο: </a:t>
            </a:r>
            <a:r>
              <a:rPr lang="en-US" sz="2800" b="1" dirty="0"/>
              <a:t>Kenneth Button (2010). “Transport Economics”, Edward Elgar, </a:t>
            </a:r>
            <a:r>
              <a:rPr lang="en-US" sz="2800" b="1" dirty="0" err="1"/>
              <a:t>Cheltenham</a:t>
            </a:r>
            <a:r>
              <a:rPr lang="en-US" sz="2800" b="1" dirty="0"/>
              <a:t>.</a:t>
            </a:r>
            <a:endParaRPr lang="el-GR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0" y="1271588"/>
            <a:ext cx="1397000" cy="20081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3860800"/>
            <a:ext cx="1295400" cy="155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3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Μεταφορές </a:t>
            </a:r>
            <a:r>
              <a:rPr lang="en-US" dirty="0"/>
              <a:t>–</a:t>
            </a:r>
            <a:r>
              <a:rPr lang="el-GR" dirty="0"/>
              <a:t> </a:t>
            </a:r>
            <a:r>
              <a:rPr lang="el-GR" dirty="0" err="1"/>
              <a:t>Ευρωπ</a:t>
            </a:r>
            <a:r>
              <a:rPr lang="el-GR" dirty="0"/>
              <a:t>. Ένωση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24949"/>
              </p:ext>
            </p:extLst>
          </p:nvPr>
        </p:nvGraphicFramePr>
        <p:xfrm>
          <a:off x="330200" y="1600200"/>
          <a:ext cx="8356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582059" y="1248395"/>
            <a:ext cx="2074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0681">
              <a:defRPr/>
            </a:pPr>
            <a:r>
              <a:rPr lang="en-US" sz="1400" dirty="0"/>
              <a:t>Source: </a:t>
            </a:r>
            <a:r>
              <a:rPr lang="el-GR" sz="1400" dirty="0"/>
              <a:t>Ε</a:t>
            </a:r>
            <a:r>
              <a:rPr lang="en-US" sz="1400" dirty="0" err="1"/>
              <a:t>urostat</a:t>
            </a:r>
            <a:r>
              <a:rPr lang="en-US" sz="1400" dirty="0"/>
              <a:t> Statistics</a:t>
            </a:r>
          </a:p>
        </p:txBody>
      </p:sp>
    </p:spTree>
    <p:extLst>
      <p:ext uri="{BB962C8B-B14F-4D97-AF65-F5344CB8AC3E}">
        <p14:creationId xmlns:p14="http://schemas.microsoft.com/office/powerpoint/2010/main" val="62490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0295"/>
            <a:ext cx="8192988" cy="1143000"/>
          </a:xfrm>
        </p:spPr>
        <p:txBody>
          <a:bodyPr/>
          <a:lstStyle/>
          <a:p>
            <a:r>
              <a:rPr lang="el-GR" sz="3200" b="1" dirty="0">
                <a:solidFill>
                  <a:srgbClr val="000000"/>
                </a:solidFill>
                <a:latin typeface="Calibri"/>
                <a:cs typeface="Calibri"/>
              </a:rPr>
              <a:t>Αγορά Κρουαζιέρας: Επιβάτες</a:t>
            </a:r>
            <a:br>
              <a:rPr lang="en-US" sz="3200" b="1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2400" dirty="0">
                <a:solidFill>
                  <a:srgbClr val="000090"/>
                </a:solidFill>
                <a:latin typeface="Calibri"/>
                <a:cs typeface="Calibri"/>
              </a:rPr>
              <a:t>(1990-2011)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954811"/>
              </p:ext>
            </p:extLst>
          </p:nvPr>
        </p:nvGraphicFramePr>
        <p:xfrm>
          <a:off x="683568" y="1383295"/>
          <a:ext cx="7333232" cy="4862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93303" y="2266616"/>
            <a:ext cx="1235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itchFamily="34" charset="0"/>
                <a:cs typeface="Calibri" pitchFamily="34" charset="0"/>
              </a:rPr>
              <a:t>Recession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467759" y="6245746"/>
            <a:ext cx="34029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0681">
              <a:defRPr/>
            </a:pPr>
            <a:r>
              <a:rPr lang="en-US" sz="1400" dirty="0"/>
              <a:t>Source: adapted from Cruise Market Watch.</a:t>
            </a:r>
          </a:p>
        </p:txBody>
      </p:sp>
    </p:spTree>
    <p:extLst>
      <p:ext uri="{BB962C8B-B14F-4D97-AF65-F5344CB8AC3E}">
        <p14:creationId xmlns:p14="http://schemas.microsoft.com/office/powerpoint/2010/main" val="71131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Μεταφορές και Οικονομία: Σημαντικότητα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238"/>
            <a:ext cx="8229600" cy="5110162"/>
          </a:xfrm>
        </p:spPr>
        <p:txBody>
          <a:bodyPr>
            <a:normAutofit fontScale="70000" lnSpcReduction="20000"/>
          </a:bodyPr>
          <a:lstStyle/>
          <a:p>
            <a:pPr lvl="0" hangingPunct="0">
              <a:lnSpc>
                <a:spcPct val="120000"/>
              </a:lnSpc>
            </a:pPr>
            <a:r>
              <a:rPr lang="el-GR" b="1" dirty="0">
                <a:solidFill>
                  <a:srgbClr val="000090"/>
                </a:solidFill>
              </a:rPr>
              <a:t>Εμπορικές μεταφορές και μεταφορές «</a:t>
            </a:r>
            <a:r>
              <a:rPr lang="el-GR" b="1" dirty="0" err="1">
                <a:solidFill>
                  <a:srgbClr val="000090"/>
                </a:solidFill>
              </a:rPr>
              <a:t>ιδίας</a:t>
            </a:r>
            <a:r>
              <a:rPr lang="el-GR" b="1" dirty="0">
                <a:solidFill>
                  <a:srgbClr val="000090"/>
                </a:solidFill>
              </a:rPr>
              <a:t> χρήσης» 7% του ΑΕΠ της ΕΕ </a:t>
            </a:r>
            <a:r>
              <a:rPr lang="el-GR" dirty="0"/>
              <a:t>– περισσότερη ακόμα αξία αν προσθέσουμε τον αγροτικό τομέα</a:t>
            </a:r>
            <a:endParaRPr lang="en-US" dirty="0"/>
          </a:p>
          <a:p>
            <a:pPr lvl="0" hangingPunct="0">
              <a:lnSpc>
                <a:spcPct val="120000"/>
              </a:lnSpc>
            </a:pPr>
            <a:r>
              <a:rPr lang="el-GR" b="1" dirty="0">
                <a:solidFill>
                  <a:srgbClr val="000090"/>
                </a:solidFill>
              </a:rPr>
              <a:t>6 εκατομμύρια άτομα </a:t>
            </a:r>
            <a:r>
              <a:rPr lang="el-GR" dirty="0"/>
              <a:t>(4.2% του συνολικού εργαζόμενου πληθυσμού) απασχολούνται στις μεταφορές. </a:t>
            </a:r>
            <a:endParaRPr lang="en-US" dirty="0"/>
          </a:p>
          <a:p>
            <a:pPr lvl="1" hangingPunct="0">
              <a:lnSpc>
                <a:spcPct val="120000"/>
              </a:lnSpc>
            </a:pPr>
            <a:r>
              <a:rPr lang="el-GR" b="1" dirty="0"/>
              <a:t>14 εκατομμύρια </a:t>
            </a:r>
            <a:r>
              <a:rPr lang="el-GR" dirty="0"/>
              <a:t>άτομα αν προσθέσουμε τις σχετικές με τις μεταφορές βιομηχανίες</a:t>
            </a:r>
            <a:endParaRPr lang="en-US" dirty="0"/>
          </a:p>
          <a:p>
            <a:pPr lvl="0" hangingPunct="0">
              <a:lnSpc>
                <a:spcPct val="120000"/>
              </a:lnSpc>
            </a:pPr>
            <a:r>
              <a:rPr lang="el-GR" b="1" dirty="0">
                <a:solidFill>
                  <a:srgbClr val="000090"/>
                </a:solidFill>
              </a:rPr>
              <a:t>€70 δισεκατομμύρια επενδύονται στην υποδομή μεταφορών ετησίως </a:t>
            </a:r>
            <a:r>
              <a:rPr lang="el-GR" dirty="0"/>
              <a:t>– περίπου 1% του ΑΕΠ της  ΕΕ. </a:t>
            </a:r>
            <a:endParaRPr lang="en-US" dirty="0"/>
          </a:p>
          <a:p>
            <a:pPr lvl="0" hangingPunct="0">
              <a:lnSpc>
                <a:spcPct val="120000"/>
              </a:lnSpc>
            </a:pPr>
            <a:r>
              <a:rPr lang="el-GR" dirty="0"/>
              <a:t>Κάθε νοικοκυριό διαθέτει κατά μέσο όρο </a:t>
            </a:r>
            <a:r>
              <a:rPr lang="el-GR" b="1" dirty="0">
                <a:solidFill>
                  <a:srgbClr val="000090"/>
                </a:solidFill>
              </a:rPr>
              <a:t>14% του ετήσιου εισοδήματος του σε μεταφορές. </a:t>
            </a:r>
            <a:endParaRPr lang="en-US" b="1" dirty="0">
              <a:solidFill>
                <a:srgbClr val="000090"/>
              </a:solidFill>
            </a:endParaRPr>
          </a:p>
          <a:p>
            <a:pPr lvl="0" hangingPunct="0">
              <a:lnSpc>
                <a:spcPct val="120000"/>
              </a:lnSpc>
            </a:pPr>
            <a:r>
              <a:rPr lang="el-GR" dirty="0"/>
              <a:t>Κάθε πολίτης μετακινείτε κατά μέσο όρο </a:t>
            </a:r>
            <a:r>
              <a:rPr lang="el-GR" b="1" dirty="0">
                <a:solidFill>
                  <a:srgbClr val="000090"/>
                </a:solidFill>
              </a:rPr>
              <a:t>35 </a:t>
            </a:r>
            <a:r>
              <a:rPr lang="el-GR" b="1" dirty="0" err="1">
                <a:solidFill>
                  <a:srgbClr val="000090"/>
                </a:solidFill>
              </a:rPr>
              <a:t>χλμ</a:t>
            </a:r>
            <a:r>
              <a:rPr lang="el-GR" b="1" dirty="0">
                <a:solidFill>
                  <a:srgbClr val="000090"/>
                </a:solidFill>
              </a:rPr>
              <a:t> κάθε μέρα με κάποιο μεταφορικό μέσο.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60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Μεταφορές και Οικονομία: Σημαντικότητα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/>
          </a:bodyPr>
          <a:lstStyle/>
          <a:p>
            <a:pPr hangingPunct="0"/>
            <a:r>
              <a:rPr lang="el-GR" b="1" dirty="0"/>
              <a:t>Ημερήσιες μεταφορές στην ΕΕ</a:t>
            </a:r>
            <a:endParaRPr lang="en-US" dirty="0"/>
          </a:p>
          <a:p>
            <a:pPr lvl="1" hangingPunct="0"/>
            <a:r>
              <a:rPr lang="el-GR" dirty="0"/>
              <a:t>150 εκατομμύρια επιβάτες από &amp; προς την </a:t>
            </a:r>
            <a:r>
              <a:rPr lang="el-GR" dirty="0">
                <a:solidFill>
                  <a:srgbClr val="000090"/>
                </a:solidFill>
              </a:rPr>
              <a:t>δουλειά</a:t>
            </a:r>
            <a:endParaRPr lang="en-US" dirty="0">
              <a:solidFill>
                <a:srgbClr val="000090"/>
              </a:solidFill>
            </a:endParaRPr>
          </a:p>
          <a:p>
            <a:pPr lvl="1" hangingPunct="0"/>
            <a:r>
              <a:rPr lang="el-GR" dirty="0"/>
              <a:t>100 εκατομμύρια </a:t>
            </a:r>
            <a:r>
              <a:rPr lang="el-GR" dirty="0">
                <a:solidFill>
                  <a:srgbClr val="000090"/>
                </a:solidFill>
              </a:rPr>
              <a:t>επαγγελματικά</a:t>
            </a:r>
            <a:r>
              <a:rPr lang="el-GR" dirty="0"/>
              <a:t> ταξίδια</a:t>
            </a:r>
            <a:endParaRPr lang="en-US" dirty="0"/>
          </a:p>
          <a:p>
            <a:pPr lvl="1" hangingPunct="0"/>
            <a:r>
              <a:rPr lang="el-GR" dirty="0"/>
              <a:t>90 εκατομμύρια άνθρωποι μεταφέρονται για </a:t>
            </a:r>
            <a:r>
              <a:rPr lang="el-GR" dirty="0">
                <a:solidFill>
                  <a:srgbClr val="000090"/>
                </a:solidFill>
              </a:rPr>
              <a:t>ψώνια </a:t>
            </a:r>
            <a:endParaRPr lang="en-US" dirty="0">
              <a:solidFill>
                <a:srgbClr val="000090"/>
              </a:solidFill>
            </a:endParaRPr>
          </a:p>
          <a:p>
            <a:pPr lvl="1" hangingPunct="0"/>
            <a:r>
              <a:rPr lang="el-GR" dirty="0"/>
              <a:t>50 εκατομμύρια τόνοι </a:t>
            </a:r>
            <a:r>
              <a:rPr lang="el-GR" dirty="0">
                <a:solidFill>
                  <a:srgbClr val="000090"/>
                </a:solidFill>
              </a:rPr>
              <a:t>εμπορεύματος</a:t>
            </a:r>
            <a:endParaRPr lang="en-US" dirty="0">
              <a:solidFill>
                <a:srgbClr val="000090"/>
              </a:solidFill>
            </a:endParaRPr>
          </a:p>
          <a:p>
            <a:pPr lvl="1" hangingPunct="0"/>
            <a:r>
              <a:rPr lang="el-GR" dirty="0"/>
              <a:t>15 εκατομμύρια </a:t>
            </a:r>
            <a:r>
              <a:rPr lang="el-GR" dirty="0">
                <a:solidFill>
                  <a:srgbClr val="000090"/>
                </a:solidFill>
              </a:rPr>
              <a:t>ταχυδρομικά</a:t>
            </a:r>
            <a:r>
              <a:rPr lang="el-GR" dirty="0"/>
              <a:t> αντικείμενα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4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Αυξημένο Επιστημονικό Ενδιαφέρον: π.χ. Οικονομική Λιμένων </a:t>
            </a:r>
            <a:br>
              <a:rPr lang="el-GR" dirty="0"/>
            </a:b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689568"/>
              </p:ext>
            </p:extLst>
          </p:nvPr>
        </p:nvGraphicFramePr>
        <p:xfrm>
          <a:off x="292100" y="1244600"/>
          <a:ext cx="8394699" cy="488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2100" y="5764768"/>
            <a:ext cx="2088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/>
              <a:t>Πηγή: </a:t>
            </a:r>
            <a:r>
              <a:rPr lang="en-US" sz="1200" dirty="0" err="1"/>
              <a:t>www.PortEconomics.eu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67383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Οικονομική Μεταφορών (θεματολογία)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>
                <a:solidFill>
                  <a:srgbClr val="000090"/>
                </a:solidFill>
              </a:rPr>
              <a:t>Μεταφορές και Οικονομία</a:t>
            </a:r>
          </a:p>
          <a:p>
            <a:pPr lvl="1"/>
            <a:r>
              <a:rPr lang="el-GR" dirty="0"/>
              <a:t>Χαρακτηριστικά τομέα</a:t>
            </a:r>
          </a:p>
          <a:p>
            <a:pPr lvl="1"/>
            <a:r>
              <a:rPr lang="el-GR" dirty="0"/>
              <a:t>Αποδοτικότητα</a:t>
            </a:r>
          </a:p>
          <a:p>
            <a:pPr lvl="1"/>
            <a:r>
              <a:rPr lang="el-GR" dirty="0"/>
              <a:t>Αποτελεσματικότητα</a:t>
            </a:r>
            <a:endParaRPr lang="en-US" dirty="0"/>
          </a:p>
          <a:p>
            <a:r>
              <a:rPr lang="en-US" b="1" dirty="0"/>
              <a:t>Z</a:t>
            </a:r>
            <a:r>
              <a:rPr lang="el-GR" b="1" dirty="0" err="1"/>
              <a:t>ήτηση</a:t>
            </a:r>
            <a:r>
              <a:rPr lang="el-GR" b="1" dirty="0"/>
              <a:t>, </a:t>
            </a:r>
            <a:r>
              <a:rPr lang="el-GR" b="1" dirty="0">
                <a:solidFill>
                  <a:srgbClr val="000090"/>
                </a:solidFill>
              </a:rPr>
              <a:t>Προσφορά</a:t>
            </a:r>
            <a:r>
              <a:rPr lang="el-GR" b="1" dirty="0"/>
              <a:t>, </a:t>
            </a:r>
            <a:r>
              <a:rPr lang="el-GR" b="1" dirty="0">
                <a:solidFill>
                  <a:srgbClr val="FF0000"/>
                </a:solidFill>
              </a:rPr>
              <a:t>Ελαστικότητες</a:t>
            </a:r>
            <a:r>
              <a:rPr lang="el-GR" b="1" dirty="0"/>
              <a:t> Μεταφορικών Υπηρεσιών</a:t>
            </a:r>
          </a:p>
          <a:p>
            <a:pPr lvl="1"/>
            <a:r>
              <a:rPr lang="el-GR" dirty="0"/>
              <a:t>Ζήτηση σε περίοδο αιχμής</a:t>
            </a:r>
          </a:p>
          <a:p>
            <a:pPr lvl="1"/>
            <a:r>
              <a:rPr lang="el-GR" dirty="0"/>
              <a:t>Προσδιοριστικοί παράγοντες ζήτησης</a:t>
            </a:r>
          </a:p>
          <a:p>
            <a:pPr lvl="1"/>
            <a:r>
              <a:rPr lang="el-GR" dirty="0"/>
              <a:t>Συνάρτηση ζήτησης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6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Μεταφορές και Οικονομία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err="1">
                <a:solidFill>
                  <a:srgbClr val="000090"/>
                </a:solidFill>
              </a:rPr>
              <a:t>Μικρο</a:t>
            </a:r>
            <a:r>
              <a:rPr lang="el-GR" b="1" dirty="0">
                <a:solidFill>
                  <a:srgbClr val="000090"/>
                </a:solidFill>
              </a:rPr>
              <a:t>-οικονομία</a:t>
            </a:r>
            <a:r>
              <a:rPr lang="el-GR" dirty="0"/>
              <a:t>: </a:t>
            </a:r>
          </a:p>
          <a:p>
            <a:pPr lvl="1"/>
            <a:r>
              <a:rPr lang="el-GR" dirty="0"/>
              <a:t>Κίνηση αγαθών και προσώπων</a:t>
            </a:r>
          </a:p>
          <a:p>
            <a:pPr lvl="1"/>
            <a:r>
              <a:rPr lang="el-GR" dirty="0"/>
              <a:t>Δεδομένοι πόροι &amp; Παραγωγικοί Συντελεστές</a:t>
            </a:r>
          </a:p>
          <a:p>
            <a:r>
              <a:rPr lang="el-GR" b="1" dirty="0" err="1">
                <a:solidFill>
                  <a:srgbClr val="000090"/>
                </a:solidFill>
              </a:rPr>
              <a:t>Μεσο</a:t>
            </a:r>
            <a:r>
              <a:rPr lang="el-GR" b="1" dirty="0">
                <a:solidFill>
                  <a:srgbClr val="000090"/>
                </a:solidFill>
              </a:rPr>
              <a:t>-οικονομία:</a:t>
            </a:r>
          </a:p>
          <a:p>
            <a:pPr marL="742950" lvl="2" indent="-342900"/>
            <a:r>
              <a:rPr lang="el-GR" sz="3000" dirty="0"/>
              <a:t>Μέσο μεταφοράς</a:t>
            </a:r>
          </a:p>
          <a:p>
            <a:pPr marL="742950" lvl="2" indent="-342900"/>
            <a:r>
              <a:rPr lang="el-GR" sz="3000" dirty="0"/>
              <a:t>Περιοχές (γεωγραφικές)</a:t>
            </a:r>
          </a:p>
          <a:p>
            <a:r>
              <a:rPr lang="el-GR" b="1" dirty="0" err="1">
                <a:solidFill>
                  <a:srgbClr val="000090"/>
                </a:solidFill>
              </a:rPr>
              <a:t>Μακρο</a:t>
            </a:r>
            <a:r>
              <a:rPr lang="el-GR" b="1" dirty="0">
                <a:solidFill>
                  <a:srgbClr val="000090"/>
                </a:solidFill>
              </a:rPr>
              <a:t>-οικονομία</a:t>
            </a:r>
          </a:p>
          <a:p>
            <a:pPr lvl="1"/>
            <a:r>
              <a:rPr lang="el-GR" dirty="0"/>
              <a:t>Παραγωγικότητα</a:t>
            </a:r>
          </a:p>
          <a:p>
            <a:pPr lvl="1"/>
            <a:r>
              <a:rPr lang="el-GR" dirty="0"/>
              <a:t>Παγκοσμιοποίηση</a:t>
            </a:r>
          </a:p>
          <a:p>
            <a:pPr lvl="1"/>
            <a:r>
              <a:rPr lang="el-GR" dirty="0" err="1"/>
              <a:t>Μετα</a:t>
            </a:r>
            <a:r>
              <a:rPr lang="el-GR" dirty="0"/>
              <a:t>-</a:t>
            </a:r>
            <a:r>
              <a:rPr lang="el-GR" dirty="0" err="1"/>
              <a:t>φορντισμός</a:t>
            </a:r>
            <a:r>
              <a:rPr lang="el-GR" dirty="0"/>
              <a:t> </a:t>
            </a:r>
            <a:r>
              <a:rPr lang="en-US" dirty="0"/>
              <a:t>–</a:t>
            </a:r>
            <a:r>
              <a:rPr lang="el-GR" dirty="0"/>
              <a:t> </a:t>
            </a:r>
            <a:r>
              <a:rPr lang="en-US" dirty="0"/>
              <a:t>logistics – supply chains ..</a:t>
            </a:r>
            <a:r>
              <a:rPr lang="el-GR" dirty="0" err="1"/>
              <a:t>κλπ</a:t>
            </a:r>
            <a:r>
              <a:rPr lang="el-GR" dirty="0"/>
              <a:t>...</a:t>
            </a:r>
          </a:p>
          <a:p>
            <a:pPr lvl="1"/>
            <a:r>
              <a:rPr lang="el-GR" dirty="0"/>
              <a:t>Εξωτερικά κόστη</a:t>
            </a:r>
          </a:p>
          <a:p>
            <a:pPr lvl="1"/>
            <a:r>
              <a:rPr lang="el-GR" dirty="0"/>
              <a:t>Θεσμοί </a:t>
            </a:r>
            <a:r>
              <a:rPr lang="en-US" dirty="0"/>
              <a:t>–</a:t>
            </a:r>
            <a:r>
              <a:rPr lang="el-GR" dirty="0"/>
              <a:t> (από)</a:t>
            </a:r>
            <a:r>
              <a:rPr lang="el-GR" dirty="0" err="1"/>
              <a:t>ρυθμιση</a:t>
            </a:r>
            <a:r>
              <a:rPr lang="el-GR" dirty="0"/>
              <a:t>-πολιτικές</a:t>
            </a:r>
          </a:p>
        </p:txBody>
      </p:sp>
    </p:spTree>
    <p:extLst>
      <p:ext uri="{BB962C8B-B14F-4D97-AF65-F5344CB8AC3E}">
        <p14:creationId xmlns:p14="http://schemas.microsoft.com/office/powerpoint/2010/main" val="411151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820</Words>
  <Application>Microsoft Macintosh PowerPoint</Application>
  <PresentationFormat>On-screen Show (4:3)</PresentationFormat>
  <Paragraphs>236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ヒラギノ明朝 ProN W3</vt:lpstr>
      <vt:lpstr>Arial</vt:lpstr>
      <vt:lpstr>Calibri</vt:lpstr>
      <vt:lpstr>Garamond</vt:lpstr>
      <vt:lpstr>Times New Roman</vt:lpstr>
      <vt:lpstr>Office Theme</vt:lpstr>
      <vt:lpstr>ΟΙΚΟΝΟΜΙΚΗ των ΜΕΤΑΦΟΡΩΝ Εισαγωγική Διάλεξη</vt:lpstr>
      <vt:lpstr>Μεταφορές  &amp; Παγκοσμιοποίηση</vt:lpstr>
      <vt:lpstr>Μεταφορές – Ευρωπ. Ένωση </vt:lpstr>
      <vt:lpstr>Αγορά Κρουαζιέρας: Επιβάτες (1990-2011)</vt:lpstr>
      <vt:lpstr>Μεταφορές και Οικονομία: Σημαντικότητα</vt:lpstr>
      <vt:lpstr>Μεταφορές και Οικονομία: Σημαντικότητα</vt:lpstr>
      <vt:lpstr>Αυξημένο Επιστημονικό Ενδιαφέρον: π.χ. Οικονομική Λιμένων  </vt:lpstr>
      <vt:lpstr>Οικονομική Μεταφορών (θεματολογία) (1/5)</vt:lpstr>
      <vt:lpstr>Μεταφορές και Οικονομία</vt:lpstr>
      <vt:lpstr>Ζήτηση μεταφορικών Υπηρεσιών</vt:lpstr>
      <vt:lpstr>Στόχος:  Να μας φανεί απλή η εξίσωση:</vt:lpstr>
      <vt:lpstr>Στόχος: Να μας φανεί απλή η εξίσωση:</vt:lpstr>
      <vt:lpstr>Οικονομική Μεταφορών (θεματολογία) (2/5)</vt:lpstr>
      <vt:lpstr>Ελαστικότητα Ζήτησης</vt:lpstr>
      <vt:lpstr>Οικονομική Μεταφορών (θεματολογία) (3/5)</vt:lpstr>
      <vt:lpstr>Απόσταση, τρόπος μεταφοράς, κόστος</vt:lpstr>
      <vt:lpstr>Απόσταση, τρόπος μεταφοράς, κόστος</vt:lpstr>
      <vt:lpstr>Οικονομίες Κλίμακας</vt:lpstr>
      <vt:lpstr>18.000 TEUs / 3E Containership Economy of scale - Energy efficient -Environmentally improved</vt:lpstr>
      <vt:lpstr>Οικονομική Μεταφορών (θεματολογία) (5/5)</vt:lpstr>
      <vt:lpstr>Οικονομική Μεταφορών (θεματολογία) (5/5)</vt:lpstr>
      <vt:lpstr>Οικονομική Μεταφορών (θεματολογία) (5/5)</vt:lpstr>
      <vt:lpstr>Συμπληρωματικότητα Αγορών - Ανταγωνισμός</vt:lpstr>
      <vt:lpstr>Μεταφορικός Κόμβος: </vt:lpstr>
      <vt:lpstr>PowerPoint Presentation</vt:lpstr>
      <vt:lpstr>Χρήσιμα Συγγράμματα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Thanos  Pallis</dc:creator>
  <cp:lastModifiedBy>Microsoft Office User</cp:lastModifiedBy>
  <cp:revision>26</cp:revision>
  <dcterms:created xsi:type="dcterms:W3CDTF">2012-10-31T20:21:14Z</dcterms:created>
  <dcterms:modified xsi:type="dcterms:W3CDTF">2018-10-02T13:15:11Z</dcterms:modified>
</cp:coreProperties>
</file>