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0"/>
  </p:notesMasterIdLst>
  <p:sldIdLst>
    <p:sldId id="260"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3"/>
    <p:restoredTop sz="94618"/>
  </p:normalViewPr>
  <p:slideViewPr>
    <p:cSldViewPr snapToGrid="0" snapToObjects="1">
      <p:cViewPr varScale="1">
        <p:scale>
          <a:sx n="89" d="100"/>
          <a:sy n="89" d="100"/>
        </p:scale>
        <p:origin x="360"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79ECE7-39D8-E440-94D5-D16DBD4A9656}" type="datetimeFigureOut">
              <a:rPr lang="en-US" smtClean="0"/>
              <a:t>10/21/17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8A723F-5CCE-4848-AD6A-8C9CCEA07CFD}" type="slidenum">
              <a:rPr lang="en-US" smtClean="0"/>
              <a:t>‹#›</a:t>
            </a:fld>
            <a:endParaRPr lang="en-US"/>
          </a:p>
        </p:txBody>
      </p:sp>
    </p:spTree>
    <p:extLst>
      <p:ext uri="{BB962C8B-B14F-4D97-AF65-F5344CB8AC3E}">
        <p14:creationId xmlns:p14="http://schemas.microsoft.com/office/powerpoint/2010/main" val="1712358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latin typeface="Times New Roman" charset="0"/>
                <a:ea typeface="Times New Roman" charset="0"/>
                <a:cs typeface="Times New Roman"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latin typeface="Times New Roman" charset="0"/>
                <a:ea typeface="Times New Roman" charset="0"/>
                <a:cs typeface="Times New Roman"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atin typeface="Times New Roman" charset="0"/>
                <a:ea typeface="Times New Roman" charset="0"/>
                <a:cs typeface="Times New Roman" charset="0"/>
              </a:defRPr>
            </a:lvl1pPr>
          </a:lstStyle>
          <a:p>
            <a:fld id="{B61BEF0D-F0BB-DE4B-95CE-6DB70DBA9567}" type="datetimeFigureOut">
              <a:rPr lang="en-US" smtClean="0"/>
              <a:pPr/>
              <a:t>10/21/17</a:t>
            </a:fld>
            <a:endParaRPr lang="en-US" dirty="0"/>
          </a:p>
        </p:txBody>
      </p:sp>
      <p:sp>
        <p:nvSpPr>
          <p:cNvPr id="5" name="Footer Placeholder 4"/>
          <p:cNvSpPr>
            <a:spLocks noGrp="1"/>
          </p:cNvSpPr>
          <p:nvPr>
            <p:ph type="ftr" sz="quarter" idx="11"/>
          </p:nvPr>
        </p:nvSpPr>
        <p:spPr/>
        <p:txBody>
          <a:bodyPr/>
          <a:lstStyle>
            <a:lvl1pPr>
              <a:defRPr>
                <a:latin typeface="Times New Roman" charset="0"/>
                <a:ea typeface="Times New Roman" charset="0"/>
                <a:cs typeface="Times New Roman" charset="0"/>
              </a:defRPr>
            </a:lvl1pPr>
          </a:lstStyle>
          <a:p>
            <a:endParaRPr lang="en-US" dirty="0"/>
          </a:p>
        </p:txBody>
      </p:sp>
      <p:sp>
        <p:nvSpPr>
          <p:cNvPr id="6" name="Slide Number Placeholder 5"/>
          <p:cNvSpPr>
            <a:spLocks noGrp="1"/>
          </p:cNvSpPr>
          <p:nvPr>
            <p:ph type="sldNum" sz="quarter" idx="12"/>
          </p:nvPr>
        </p:nvSpPr>
        <p:spPr/>
        <p:txBody>
          <a:bodyPr/>
          <a:lstStyle>
            <a:lvl1pPr>
              <a:defRPr>
                <a:latin typeface="Times New Roman" charset="0"/>
                <a:ea typeface="Times New Roman" charset="0"/>
                <a:cs typeface="Times New Roman" charset="0"/>
              </a:defRPr>
            </a:lvl1pPr>
          </a:lstStyle>
          <a:p>
            <a:fld id="{D57F1E4F-1CFF-5643-939E-217C01CDF565}" type="slidenum">
              <a:rPr lang="en-US" smtClean="0"/>
              <a:pPr/>
              <a:t>‹#›</a:t>
            </a:fld>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47569" y="0"/>
            <a:ext cx="2822272" cy="928255"/>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038963" y="2404534"/>
            <a:ext cx="1713186" cy="2743198"/>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1295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719263"/>
            <a:ext cx="53848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197600" y="1719263"/>
            <a:ext cx="53848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fld id="{BFC25224-D124-BF41-8185-4DFE517A86BB}" type="slidenum">
              <a:rPr lang="en-GB" altLang="en-US"/>
              <a:pPr/>
              <a:t>‹#›</a:t>
            </a:fld>
            <a:endParaRPr lang="en-GB" altLang="en-US"/>
          </a:p>
        </p:txBody>
      </p:sp>
    </p:spTree>
    <p:extLst>
      <p:ext uri="{BB962C8B-B14F-4D97-AF65-F5344CB8AC3E}">
        <p14:creationId xmlns:p14="http://schemas.microsoft.com/office/powerpoint/2010/main" val="1301295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719264"/>
            <a:ext cx="10972800" cy="2128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9600" y="4000501"/>
            <a:ext cx="10972800" cy="2130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fld id="{B2536763-BD73-D646-A913-D445EAADEB9A}" type="slidenum">
              <a:rPr lang="en-GB" altLang="en-US"/>
              <a:pPr/>
              <a:t>‹#›</a:t>
            </a:fld>
            <a:endParaRPr lang="en-GB" altLang="en-US"/>
          </a:p>
        </p:txBody>
      </p:sp>
    </p:spTree>
    <p:extLst>
      <p:ext uri="{BB962C8B-B14F-4D97-AF65-F5344CB8AC3E}">
        <p14:creationId xmlns:p14="http://schemas.microsoft.com/office/powerpoint/2010/main" val="12668302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122238"/>
            <a:ext cx="10058400" cy="1295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719264"/>
            <a:ext cx="10972800" cy="2128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0" y="4000501"/>
            <a:ext cx="10972800" cy="2130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GB"/>
          </a:p>
        </p:txBody>
      </p:sp>
      <p:sp>
        <p:nvSpPr>
          <p:cNvPr id="6" name="Rectangle 6"/>
          <p:cNvSpPr>
            <a:spLocks noGrp="1" noChangeArrowheads="1"/>
          </p:cNvSpPr>
          <p:nvPr>
            <p:ph type="ftr" sz="quarter" idx="11"/>
          </p:nvPr>
        </p:nvSpPr>
        <p:spPr>
          <a:ln/>
        </p:spPr>
        <p:txBody>
          <a:bodyPr/>
          <a:lstStyle>
            <a:lvl1pPr>
              <a:defRPr/>
            </a:lvl1pPr>
          </a:lstStyle>
          <a:p>
            <a:pPr>
              <a:defRPr/>
            </a:pPr>
            <a:endParaRPr lang="en-GB"/>
          </a:p>
        </p:txBody>
      </p:sp>
      <p:sp>
        <p:nvSpPr>
          <p:cNvPr id="7" name="Rectangle 7"/>
          <p:cNvSpPr>
            <a:spLocks noGrp="1" noChangeArrowheads="1"/>
          </p:cNvSpPr>
          <p:nvPr>
            <p:ph type="sldNum" sz="quarter" idx="12"/>
          </p:nvPr>
        </p:nvSpPr>
        <p:spPr>
          <a:ln/>
        </p:spPr>
        <p:txBody>
          <a:bodyPr/>
          <a:lstStyle>
            <a:lvl1pPr>
              <a:defRPr/>
            </a:lvl1pPr>
          </a:lstStyle>
          <a:p>
            <a:fld id="{0B88FF25-CE54-2944-B322-08A9554ADEB3}" type="slidenum">
              <a:rPr lang="en-GB" altLang="en-US"/>
              <a:pPr/>
              <a:t>‹#›</a:t>
            </a:fld>
            <a:endParaRPr lang="en-GB" altLang="en-US"/>
          </a:p>
        </p:txBody>
      </p:sp>
    </p:spTree>
    <p:extLst>
      <p:ext uri="{BB962C8B-B14F-4D97-AF65-F5344CB8AC3E}">
        <p14:creationId xmlns:p14="http://schemas.microsoft.com/office/powerpoint/2010/main" val="1714810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10/21/17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10/21/17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10/21/17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10/21/17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10/21/17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21" Type="http://schemas.openxmlformats.org/officeDocument/2006/relationships/image" Target="../media/image1.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latin typeface="Times New Roman" charset="0"/>
                <a:ea typeface="Times New Roman" charset="0"/>
                <a:cs typeface="Times New Roman" charset="0"/>
              </a:defRPr>
            </a:lvl1pPr>
          </a:lstStyle>
          <a:p>
            <a:fld id="{B61BEF0D-F0BB-DE4B-95CE-6DB70DBA9567}" type="datetimeFigureOut">
              <a:rPr lang="en-US" smtClean="0"/>
              <a:pPr/>
              <a:t>10/21/17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latin typeface="Times New Roman" charset="0"/>
                <a:ea typeface="Times New Roman" charset="0"/>
                <a:cs typeface="Times New Roman" charset="0"/>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latin typeface="Times New Roman" charset="0"/>
                <a:ea typeface="Times New Roman" charset="0"/>
                <a:cs typeface="Times New Roman" charset="0"/>
              </a:defRPr>
            </a:lvl1pPr>
          </a:lstStyle>
          <a:p>
            <a:fld id="{D57F1E4F-1CFF-5643-939E-217C01CDF565}" type="slidenum">
              <a:rPr lang="en-US" smtClean="0"/>
              <a:pPr/>
              <a:t>‹#›</a:t>
            </a:fld>
            <a:endParaRPr lang="en-US" dirty="0"/>
          </a:p>
        </p:txBody>
      </p:sp>
      <p:pic>
        <p:nvPicPr>
          <p:cNvPr id="30" name="Picture 29"/>
          <p:cNvPicPr>
            <a:picLocks noChangeAspect="1"/>
          </p:cNvPicPr>
          <p:nvPr userDrawn="1"/>
        </p:nvPicPr>
        <p:blipFill>
          <a:blip r:embed="rId21">
            <a:extLst>
              <a:ext uri="{28A0092B-C50C-407E-A947-70E740481C1C}">
                <a14:useLocalDpi xmlns:a14="http://schemas.microsoft.com/office/drawing/2010/main" val="0"/>
              </a:ext>
            </a:extLst>
          </a:blip>
          <a:stretch>
            <a:fillRect/>
          </a:stretch>
        </p:blipFill>
        <p:spPr>
          <a:xfrm>
            <a:off x="9724322" y="6046372"/>
            <a:ext cx="2467677" cy="81162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 id="2147483668" r:id="rId17"/>
    <p:sldLayoutId id="2147483669" r:id="rId18"/>
    <p:sldLayoutId id="2147483670" r:id="rId19"/>
  </p:sldLayoutIdLst>
  <p:txStyles>
    <p:titleStyle>
      <a:lvl1pPr algn="l" defTabSz="457200" rtl="0" eaLnBrk="1" latinLnBrk="0" hangingPunct="1">
        <a:spcBef>
          <a:spcPct val="0"/>
        </a:spcBef>
        <a:buNone/>
        <a:defRPr sz="3600" kern="1200">
          <a:solidFill>
            <a:schemeClr val="accent1"/>
          </a:solidFill>
          <a:latin typeface="Times New Roman" charset="0"/>
          <a:ea typeface="Times New Roman" charset="0"/>
          <a:cs typeface="Times New Roman"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Times New Roman" charset="0"/>
          <a:ea typeface="Times New Roman" charset="0"/>
          <a:cs typeface="Times New Roman" charset="0"/>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Times New Roman" charset="0"/>
          <a:ea typeface="Times New Roman" charset="0"/>
          <a:cs typeface="Times New Roman" charset="0"/>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Times New Roman" charset="0"/>
          <a:ea typeface="Times New Roman" charset="0"/>
          <a:cs typeface="Times New Roman" charset="0"/>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Times New Roman" charset="0"/>
          <a:ea typeface="Times New Roman" charset="0"/>
          <a:cs typeface="Times New Roman" charset="0"/>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Times New Roman" charset="0"/>
          <a:ea typeface="Times New Roman" charset="0"/>
          <a:cs typeface="Times New Roman"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ilagoudis@aegean.gr"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diamond.com/diamond-studs.asp?mdt=1&amp;ln1=11&amp;lno=9&amp;Sn=345999320&amp;lid=1HPTS1401237" TargetMode="External"/><Relationship Id="rId3" Type="http://schemas.openxmlformats.org/officeDocument/2006/relationships/image" Target="../media/image4.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6.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ctrTitle"/>
          </p:nvPr>
        </p:nvSpPr>
        <p:spPr/>
        <p:txBody>
          <a:bodyPr/>
          <a:lstStyle/>
          <a:p>
            <a:pPr marL="914400" indent="-914400"/>
            <a:r>
              <a:rPr lang="el-GR" altLang="en-US" sz="4400">
                <a:ea typeface="ＭＳ Ｐゴシック" charset="-128"/>
              </a:rPr>
              <a:t>Παραδείγματα</a:t>
            </a:r>
            <a:br>
              <a:rPr lang="el-GR" altLang="en-US" sz="4400">
                <a:ea typeface="ＭＳ Ｐゴシック" charset="-128"/>
              </a:rPr>
            </a:br>
            <a:r>
              <a:rPr lang="el-GR" altLang="en-US" sz="4400">
                <a:ea typeface="ＭＳ Ｐゴシック" charset="-128"/>
              </a:rPr>
              <a:t>Ι. Δέντρο Απόφασης</a:t>
            </a:r>
            <a:br>
              <a:rPr lang="el-GR" altLang="en-US" sz="4400">
                <a:ea typeface="ＭＳ Ｐゴシック" charset="-128"/>
              </a:rPr>
            </a:br>
            <a:r>
              <a:rPr lang="el-GR" altLang="en-US" sz="4400">
                <a:ea typeface="ＭＳ Ｐゴシック" charset="-128"/>
              </a:rPr>
              <a:t>ΙΙ. Νεκρό Σημείο</a:t>
            </a:r>
          </a:p>
        </p:txBody>
      </p:sp>
      <p:sp>
        <p:nvSpPr>
          <p:cNvPr id="16386" name="Rectangle 3"/>
          <p:cNvSpPr>
            <a:spLocks noGrp="1" noChangeArrowheads="1"/>
          </p:cNvSpPr>
          <p:nvPr>
            <p:ph type="subTitle" idx="1"/>
          </p:nvPr>
        </p:nvSpPr>
        <p:spPr/>
        <p:txBody>
          <a:bodyPr>
            <a:normAutofit lnSpcReduction="10000"/>
          </a:bodyPr>
          <a:lstStyle/>
          <a:p>
            <a:pPr eaLnBrk="1" hangingPunct="1"/>
            <a:endParaRPr lang="el-GR" altLang="en-US" dirty="0">
              <a:ea typeface="ＭＳ Ｐゴシック" charset="-128"/>
            </a:endParaRPr>
          </a:p>
          <a:p>
            <a:pPr eaLnBrk="1" hangingPunct="1"/>
            <a:r>
              <a:rPr lang="el-GR" altLang="en-US" dirty="0">
                <a:ea typeface="ＭＳ Ｐゴシック" charset="-128"/>
              </a:rPr>
              <a:t>Δρ. Ιωάννης Ν. </a:t>
            </a:r>
            <a:r>
              <a:rPr lang="el-GR" altLang="en-US" dirty="0" smtClean="0">
                <a:ea typeface="ＭＳ Ｐゴシック" charset="-128"/>
              </a:rPr>
              <a:t>Λαγούδης</a:t>
            </a:r>
          </a:p>
          <a:p>
            <a:pPr eaLnBrk="1" hangingPunct="1"/>
            <a:r>
              <a:rPr lang="en-US" altLang="en-US" dirty="0" smtClean="0">
                <a:ea typeface="ＭＳ Ｐゴシック" charset="-128"/>
                <a:hlinkClick r:id="rId2"/>
              </a:rPr>
              <a:t>ilagoudis@aegean.gr</a:t>
            </a:r>
            <a:r>
              <a:rPr lang="en-US" altLang="en-US" dirty="0" smtClean="0">
                <a:ea typeface="ＭＳ Ｐゴシック" charset="-128"/>
              </a:rPr>
              <a:t> </a:t>
            </a:r>
            <a:endParaRPr lang="el-GR" altLang="en-US" dirty="0">
              <a:ea typeface="ＭＳ Ｐゴシック" charset="-128"/>
            </a:endParaRPr>
          </a:p>
        </p:txBody>
      </p:sp>
    </p:spTree>
    <p:extLst>
      <p:ext uri="{BB962C8B-B14F-4D97-AF65-F5344CB8AC3E}">
        <p14:creationId xmlns:p14="http://schemas.microsoft.com/office/powerpoint/2010/main" val="447086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r>
              <a:rPr lang="el-GR" altLang="en-US">
                <a:ea typeface="ＭＳ Ｐゴシック" charset="-128"/>
              </a:rPr>
              <a:t>Το πρόβλημα (συνέχεια)</a:t>
            </a:r>
            <a:endParaRPr lang="en-US" altLang="en-US">
              <a:ea typeface="ＭＳ Ｐゴシック" charset="-128"/>
            </a:endParaRPr>
          </a:p>
        </p:txBody>
      </p:sp>
      <p:sp>
        <p:nvSpPr>
          <p:cNvPr id="25602" name="Content Placeholder 2"/>
          <p:cNvSpPr>
            <a:spLocks noGrp="1"/>
          </p:cNvSpPr>
          <p:nvPr>
            <p:ph idx="1"/>
          </p:nvPr>
        </p:nvSpPr>
        <p:spPr/>
        <p:txBody>
          <a:bodyPr>
            <a:normAutofit lnSpcReduction="10000"/>
          </a:bodyPr>
          <a:lstStyle/>
          <a:p>
            <a:pPr marL="0" indent="0">
              <a:buNone/>
            </a:pPr>
            <a:r>
              <a:rPr lang="el-GR" altLang="en-US" sz="2800">
                <a:ea typeface="ＭＳ Ｐゴシック" charset="-128"/>
              </a:rPr>
              <a:t>Συγκεκριμένα, εάν η πληρότητα τον πρώτο χρόνο είναι υψηλή, τότε η πληρότητα τον δεύτερο χρόνο θα είναι μέτρια ή χαμηλή με πιθανότητες 0,30 και 0,20 αντίστοιχα. Ενώ εάν η πληρότητα τον πρώτο χρόνο είναι  μέτρια, τότε η πληρότητα τον δεύτερο χρόνο θα είναι υψηλή ή χαμηλή με πιθανότητες 0,3 και 0,2 αντίστοιχα. Τέλος, εάν η πληρότητα τον πρώτο χρόνο είναι χαμηλή, τότε η πληρότητα τον δεύτερο χρόνο θα είναι υψηλή ή μέτρια με πιθανότητες 0,2 και 0,6 αντίστοιχα.</a:t>
            </a:r>
            <a:r>
              <a:rPr lang="en-US" altLang="en-US" sz="2800">
                <a:ea typeface="ＭＳ Ｐゴシック" charset="-128"/>
              </a:rPr>
              <a:t> </a:t>
            </a:r>
          </a:p>
        </p:txBody>
      </p:sp>
    </p:spTree>
    <p:extLst>
      <p:ext uri="{BB962C8B-B14F-4D97-AF65-F5344CB8AC3E}">
        <p14:creationId xmlns:p14="http://schemas.microsoft.com/office/powerpoint/2010/main" val="335382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el-GR" altLang="en-US">
                <a:ea typeface="ＭＳ Ｐゴシック" charset="-128"/>
              </a:rPr>
              <a:t>Ερωτήματα 1 &amp; 2</a:t>
            </a:r>
            <a:endParaRPr lang="en-US" altLang="en-US">
              <a:ea typeface="ＭＳ Ｐゴシック" charset="-128"/>
            </a:endParaRPr>
          </a:p>
        </p:txBody>
      </p:sp>
      <p:sp>
        <p:nvSpPr>
          <p:cNvPr id="26626" name="Content Placeholder 2"/>
          <p:cNvSpPr>
            <a:spLocks noGrp="1"/>
          </p:cNvSpPr>
          <p:nvPr>
            <p:ph idx="1"/>
          </p:nvPr>
        </p:nvSpPr>
        <p:spPr/>
        <p:txBody>
          <a:bodyPr/>
          <a:lstStyle/>
          <a:p>
            <a:pPr marL="0" indent="0">
              <a:buNone/>
            </a:pPr>
            <a:r>
              <a:rPr lang="el-GR" altLang="en-US" sz="2000">
                <a:ea typeface="ＭＳ Ｐゴシック" charset="-128"/>
              </a:rPr>
              <a:t>Θεωρείστε, ότι είστε το νέο εξειδικευμένο στέλεχος της εταιρείας </a:t>
            </a:r>
            <a:r>
              <a:rPr lang="en-US" altLang="en-US" sz="2000">
                <a:ea typeface="ＭＳ Ｐゴシック" charset="-128"/>
              </a:rPr>
              <a:t>G</a:t>
            </a:r>
            <a:r>
              <a:rPr lang="el-GR" altLang="en-US" sz="2000">
                <a:ea typeface="ＭＳ Ｐゴシック" charset="-128"/>
              </a:rPr>
              <a:t>.</a:t>
            </a:r>
            <a:r>
              <a:rPr lang="en-US" altLang="en-US" sz="2000">
                <a:ea typeface="ＭＳ Ｐゴシック" charset="-128"/>
              </a:rPr>
              <a:t>A</a:t>
            </a:r>
            <a:r>
              <a:rPr lang="el-GR" altLang="en-US" sz="2000">
                <a:ea typeface="ＭＳ Ｐゴシック" charset="-128"/>
              </a:rPr>
              <a:t>. και ότι ο Πρόεδρος της εταιρείας σας ζητά να παραδώσετε, με βάση τα παραπάνω στοιχεία μία εισήγηση για τον βέλτιστο προγραμματισμό δράσης της </a:t>
            </a:r>
            <a:r>
              <a:rPr lang="en-US" altLang="en-US" sz="2000">
                <a:ea typeface="ＭＳ Ｐゴシック" charset="-128"/>
              </a:rPr>
              <a:t>G</a:t>
            </a:r>
            <a:r>
              <a:rPr lang="el-GR" altLang="en-US" sz="2000">
                <a:ea typeface="ＭＳ Ｐゴシック" charset="-128"/>
              </a:rPr>
              <a:t>.</a:t>
            </a:r>
            <a:r>
              <a:rPr lang="en-US" altLang="en-US" sz="2000">
                <a:ea typeface="ＭＳ Ｐゴシック" charset="-128"/>
              </a:rPr>
              <a:t>A</a:t>
            </a:r>
            <a:r>
              <a:rPr lang="el-GR" altLang="en-US" sz="2000">
                <a:ea typeface="ＭＳ Ｐゴシック" charset="-128"/>
              </a:rPr>
              <a:t>. για τα επόμενα δύο χρόνια. Η εισήγηση θα πρέπει να περιλαμβάνει:</a:t>
            </a:r>
            <a:endParaRPr lang="en-US" altLang="en-US" sz="2000">
              <a:ea typeface="ＭＳ Ｐゴシック" charset="-128"/>
            </a:endParaRPr>
          </a:p>
          <a:p>
            <a:pPr marL="0" indent="0">
              <a:buNone/>
            </a:pPr>
            <a:endParaRPr lang="en-US" altLang="en-US" sz="2000">
              <a:ea typeface="ＭＳ Ｐゴシック" charset="-128"/>
            </a:endParaRPr>
          </a:p>
          <a:p>
            <a:pPr marL="0" indent="0">
              <a:buFont typeface="Arial" charset="0"/>
              <a:buAutoNum type="arabicPeriod"/>
            </a:pPr>
            <a:r>
              <a:rPr lang="el-GR" altLang="en-US" sz="2000">
                <a:ea typeface="ＭＳ Ｐゴシック" charset="-128"/>
              </a:rPr>
              <a:t>Την απεικόνιση του συνολικού προβλήματος της εταιρείας, όπως αυτό περιγράφηκε παραπάνω, σε δέντρο απόφασης. Το δέντρο απόφασης θα πρέπει να περιλαμβάνει τις τελικές συνέπειες των διαφόρων επιλογών και ενδεχόμενων μελλοντικών αποφάσεων καθώς και τις πιθανότητες των αντίστοιχων κλάδων του δέντρου.</a:t>
            </a:r>
            <a:endParaRPr lang="en-US" altLang="en-US" sz="2000">
              <a:ea typeface="ＭＳ Ｐゴシック" charset="-128"/>
            </a:endParaRPr>
          </a:p>
          <a:p>
            <a:pPr marL="0" indent="0">
              <a:buNone/>
            </a:pPr>
            <a:endParaRPr lang="en-US" altLang="en-US" sz="2000">
              <a:ea typeface="ＭＳ Ｐゴシック" charset="-128"/>
            </a:endParaRPr>
          </a:p>
          <a:p>
            <a:pPr marL="0" indent="0">
              <a:buFont typeface="Arial" charset="0"/>
              <a:buAutoNum type="arabicPeriod"/>
            </a:pPr>
            <a:r>
              <a:rPr lang="el-GR" altLang="en-US" sz="2000">
                <a:ea typeface="ＭＳ Ｐゴシック" charset="-128"/>
              </a:rPr>
              <a:t>Την θεμελιωμένη πρότασή σας (μετά την επίλυση του δέντρου) για την καταλληλότερη επιλογή με βάση το κριτήριο της αναμενόμενης χρηματικής αξίας.</a:t>
            </a:r>
            <a:endParaRPr lang="en-US" altLang="en-US" sz="2000">
              <a:ea typeface="ＭＳ Ｐゴシック" charset="-128"/>
            </a:endParaRPr>
          </a:p>
          <a:p>
            <a:pPr marL="0" indent="0">
              <a:buNone/>
            </a:pPr>
            <a:endParaRPr lang="en-US" altLang="en-US" sz="2000">
              <a:ea typeface="ＭＳ Ｐゴシック" charset="-128"/>
            </a:endParaRPr>
          </a:p>
        </p:txBody>
      </p:sp>
    </p:spTree>
    <p:extLst>
      <p:ext uri="{BB962C8B-B14F-4D97-AF65-F5344CB8AC3E}">
        <p14:creationId xmlns:p14="http://schemas.microsoft.com/office/powerpoint/2010/main" val="1775444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l-GR" altLang="en-US">
                <a:ea typeface="ＭＳ Ｐゴシック" charset="-128"/>
              </a:rPr>
              <a:t>Ερωτήματα 3 &amp; 4</a:t>
            </a:r>
            <a:endParaRPr lang="en-US" altLang="en-US">
              <a:ea typeface="ＭＳ Ｐゴシック" charset="-128"/>
            </a:endParaRPr>
          </a:p>
        </p:txBody>
      </p:sp>
      <p:sp>
        <p:nvSpPr>
          <p:cNvPr id="27650" name="Content Placeholder 2"/>
          <p:cNvSpPr>
            <a:spLocks noGrp="1"/>
          </p:cNvSpPr>
          <p:nvPr>
            <p:ph idx="1"/>
          </p:nvPr>
        </p:nvSpPr>
        <p:spPr/>
        <p:txBody>
          <a:bodyPr/>
          <a:lstStyle/>
          <a:p>
            <a:pPr marL="457200" indent="-457200">
              <a:buFont typeface="Arial" charset="0"/>
              <a:buAutoNum type="arabicPeriod" startAt="3"/>
            </a:pPr>
            <a:r>
              <a:rPr lang="el-GR" altLang="en-US" sz="2000">
                <a:ea typeface="ＭＳ Ｐゴシック" charset="-128"/>
              </a:rPr>
              <a:t>Κατά πόσο θα αλλάξει η απόφασή σας εάν στις τελικές συνέπειες προσθέσετε το τελευταίο ψηφίο του αριθμού μητρώου (Α.Μ.) σας ως εξής:</a:t>
            </a:r>
            <a:endParaRPr lang="en-US" altLang="en-US" sz="2000">
              <a:ea typeface="ＭＳ Ｐゴシック" charset="-128"/>
            </a:endParaRPr>
          </a:p>
          <a:p>
            <a:pPr marL="457200" indent="-457200">
              <a:buNone/>
            </a:pPr>
            <a:r>
              <a:rPr lang="el-GR" altLang="en-US" sz="2000">
                <a:ea typeface="ＭＳ Ｐゴシック" charset="-128"/>
              </a:rPr>
              <a:t>(α)	Στην υψηλή πληρότητα το τελευταίο ψηφίο του Α.Μ. σας.</a:t>
            </a:r>
            <a:endParaRPr lang="en-US" altLang="en-US" sz="2000">
              <a:ea typeface="ＭＳ Ｐゴシック" charset="-128"/>
            </a:endParaRPr>
          </a:p>
          <a:p>
            <a:pPr marL="457200" indent="-457200">
              <a:buNone/>
            </a:pPr>
            <a:r>
              <a:rPr lang="el-GR" altLang="en-US" sz="2000">
                <a:ea typeface="ＭＳ Ｐゴシック" charset="-128"/>
              </a:rPr>
              <a:t>(β)	Στην μέτρια πληρότητα το ήμισυ του τελευταίου ψηφίου του Α.Μ. σας.</a:t>
            </a:r>
            <a:endParaRPr lang="en-US" altLang="en-US" sz="2000">
              <a:ea typeface="ＭＳ Ｐゴシック" charset="-128"/>
            </a:endParaRPr>
          </a:p>
          <a:p>
            <a:pPr marL="457200" indent="-457200">
              <a:buNone/>
            </a:pPr>
            <a:r>
              <a:rPr lang="el-GR" altLang="en-US" sz="2000">
                <a:ea typeface="ＭＳ Ｐゴシック" charset="-128"/>
              </a:rPr>
              <a:t>(γ)	Στην χαμηλή πληρότητα δεν προσθέσετε τίποτα.</a:t>
            </a:r>
            <a:endParaRPr lang="en-US" altLang="en-US" sz="2000">
              <a:ea typeface="ＭＳ Ｐゴシック" charset="-128"/>
            </a:endParaRPr>
          </a:p>
          <a:p>
            <a:pPr marL="457200" indent="-457200">
              <a:buNone/>
            </a:pPr>
            <a:r>
              <a:rPr lang="el-GR" altLang="en-US" sz="2000">
                <a:ea typeface="ＭＳ Ｐゴシック" charset="-128"/>
              </a:rPr>
              <a:t> </a:t>
            </a:r>
            <a:endParaRPr lang="en-US" altLang="en-US" sz="2000">
              <a:ea typeface="ＭＳ Ｐゴシック" charset="-128"/>
            </a:endParaRPr>
          </a:p>
          <a:p>
            <a:pPr marL="457200" indent="-457200">
              <a:buFont typeface="Arial" charset="0"/>
              <a:buAutoNum type="arabicPeriod" startAt="4"/>
            </a:pPr>
            <a:r>
              <a:rPr lang="el-GR" altLang="en-US" sz="2000">
                <a:ea typeface="ＭＳ Ｐゴシック" charset="-128"/>
              </a:rPr>
              <a:t>Τον κριτικό σχολιασμό για την παραπάνω μεθοδολογία της εισήγησής σας που θα πρέπει να περιλαμβάνει τα πλεονεκτήματά της, τα μειονεκτήματά της, τα σημεία που αγνοούνται, τις δυνατότητες βελτίωσής της.</a:t>
            </a:r>
            <a:endParaRPr lang="en-US" altLang="en-US" sz="2000">
              <a:ea typeface="ＭＳ Ｐゴシック" charset="-128"/>
            </a:endParaRPr>
          </a:p>
          <a:p>
            <a:pPr marL="457200" indent="-457200"/>
            <a:endParaRPr lang="en-US" altLang="en-US" sz="2000">
              <a:ea typeface="ＭＳ Ｐゴシック" charset="-128"/>
            </a:endParaRPr>
          </a:p>
        </p:txBody>
      </p:sp>
    </p:spTree>
    <p:extLst>
      <p:ext uri="{BB962C8B-B14F-4D97-AF65-F5344CB8AC3E}">
        <p14:creationId xmlns:p14="http://schemas.microsoft.com/office/powerpoint/2010/main" val="617092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pPr eaLnBrk="1" hangingPunct="1"/>
            <a:r>
              <a:rPr lang="el-GR" altLang="en-US">
                <a:ea typeface="ＭＳ Ｐゴシック" charset="-128"/>
              </a:rPr>
              <a:t>Δεδομένα</a:t>
            </a:r>
          </a:p>
        </p:txBody>
      </p:sp>
      <p:graphicFrame>
        <p:nvGraphicFramePr>
          <p:cNvPr id="56323" name="Group 3"/>
          <p:cNvGraphicFramePr>
            <a:graphicFrameLocks noGrp="1"/>
          </p:cNvGraphicFramePr>
          <p:nvPr>
            <p:ph sz="half" idx="2"/>
          </p:nvPr>
        </p:nvGraphicFramePr>
        <p:xfrm>
          <a:off x="2043113" y="4265613"/>
          <a:ext cx="8229600" cy="1669416"/>
        </p:xfrm>
        <a:graphic>
          <a:graphicData uri="http://schemas.openxmlformats.org/drawingml/2006/table">
            <a:tbl>
              <a:tblPr/>
              <a:tblGrid>
                <a:gridCol w="1028700"/>
                <a:gridCol w="1028700"/>
                <a:gridCol w="1028700"/>
                <a:gridCol w="1028700"/>
                <a:gridCol w="1028700"/>
                <a:gridCol w="1028700"/>
                <a:gridCol w="1028700"/>
                <a:gridCol w="1028700"/>
              </a:tblGrid>
              <a:tr h="285750">
                <a:tc gridSpan="2">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500" b="1" i="0" u="none" strike="noStrike" cap="none" normalizeH="0" baseline="0">
                          <a:ln>
                            <a:noFill/>
                          </a:ln>
                          <a:solidFill>
                            <a:schemeClr val="tx1"/>
                          </a:solidFill>
                          <a:effectLst>
                            <a:outerShdw blurRad="38100" dist="38100" dir="2700000" algn="tl">
                              <a:srgbClr val="FFFFFF"/>
                            </a:outerShdw>
                          </a:effectLst>
                          <a:latin typeface="Arial" charset="0"/>
                          <a:ea typeface="ＭＳ Ｐゴシック" charset="-128"/>
                        </a:rPr>
                        <a:t>ΕΤΟΣ 1</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gridSpan="2">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500" b="1" i="0" u="none" strike="noStrike" cap="none" normalizeH="0" baseline="0">
                          <a:ln>
                            <a:noFill/>
                          </a:ln>
                          <a:solidFill>
                            <a:schemeClr val="tx1"/>
                          </a:solidFill>
                          <a:effectLst>
                            <a:outerShdw blurRad="38100" dist="38100" dir="2700000" algn="tl">
                              <a:srgbClr val="FFFFFF"/>
                            </a:outerShdw>
                          </a:effectLst>
                          <a:latin typeface="Arial" charset="0"/>
                          <a:ea typeface="ＭＳ Ｐゴシック" charset="-128"/>
                        </a:rPr>
                        <a:t>ΕΤΟΣ 2 </a:t>
                      </a:r>
                      <a:r>
                        <a:rPr kumimoji="0" lang="en-US" altLang="en-US" sz="1500" b="1" i="0" u="none" strike="noStrike" cap="none" normalizeH="0" baseline="0">
                          <a:ln>
                            <a:noFill/>
                          </a:ln>
                          <a:solidFill>
                            <a:schemeClr val="tx1"/>
                          </a:solidFill>
                          <a:effectLst>
                            <a:outerShdw blurRad="38100" dist="38100" dir="2700000" algn="tl">
                              <a:srgbClr val="FFFFFF"/>
                            </a:outerShdw>
                          </a:effectLst>
                          <a:latin typeface="Arial" charset="0"/>
                          <a:ea typeface="ＭＳ Ｐゴシック" charset="-128"/>
                        </a:rPr>
                        <a:t>| P(Y)</a:t>
                      </a:r>
                      <a:endParaRPr kumimoji="0" lang="el-GR" altLang="en-US" sz="1500" b="1" i="0" u="none" strike="noStrike" cap="none" normalizeH="0" baseline="0">
                        <a:ln>
                          <a:noFill/>
                        </a:ln>
                        <a:solidFill>
                          <a:schemeClr val="tx1"/>
                        </a:solidFill>
                        <a:effectLst>
                          <a:outerShdw blurRad="38100" dist="38100" dir="2700000" algn="tl">
                            <a:srgbClr val="FFFFFF"/>
                          </a:outerShdw>
                        </a:effectLst>
                        <a:latin typeface="Arial" charset="0"/>
                        <a:ea typeface="ＭＳ Ｐゴシック" charset="-128"/>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gridSpan="2">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500" b="1" i="0" u="none" strike="noStrike" cap="none" normalizeH="0" baseline="0">
                          <a:ln>
                            <a:noFill/>
                          </a:ln>
                          <a:solidFill>
                            <a:schemeClr val="tx1"/>
                          </a:solidFill>
                          <a:effectLst>
                            <a:outerShdw blurRad="38100" dist="38100" dir="2700000" algn="tl">
                              <a:srgbClr val="FFFFFF"/>
                            </a:outerShdw>
                          </a:effectLst>
                          <a:latin typeface="Arial" charset="0"/>
                          <a:ea typeface="ＭＳ Ｐゴシック" charset="-128"/>
                        </a:rPr>
                        <a:t>ΕΤΟΣ 2 </a:t>
                      </a:r>
                      <a:r>
                        <a:rPr kumimoji="0" lang="en-US" altLang="en-US" sz="1500" b="1" i="0" u="none" strike="noStrike" cap="none" normalizeH="0" baseline="0">
                          <a:ln>
                            <a:noFill/>
                          </a:ln>
                          <a:solidFill>
                            <a:schemeClr val="tx1"/>
                          </a:solidFill>
                          <a:effectLst>
                            <a:outerShdw blurRad="38100" dist="38100" dir="2700000" algn="tl">
                              <a:srgbClr val="FFFFFF"/>
                            </a:outerShdw>
                          </a:effectLst>
                          <a:latin typeface="Arial" charset="0"/>
                          <a:ea typeface="ＭＳ Ｐゴシック" charset="-128"/>
                        </a:rPr>
                        <a:t>| P(M)</a:t>
                      </a:r>
                      <a:endParaRPr kumimoji="0" lang="el-GR" altLang="en-US" sz="1500" b="1" i="0" u="none" strike="noStrike" cap="none" normalizeH="0" baseline="0">
                        <a:ln>
                          <a:noFill/>
                        </a:ln>
                        <a:solidFill>
                          <a:schemeClr val="tx1"/>
                        </a:solidFill>
                        <a:effectLst>
                          <a:outerShdw blurRad="38100" dist="38100" dir="2700000" algn="tl">
                            <a:srgbClr val="FFFFFF"/>
                          </a:outerShdw>
                        </a:effectLst>
                        <a:latin typeface="Arial" charset="0"/>
                        <a:ea typeface="ＭＳ Ｐゴシック" charset="-128"/>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gridSpan="2">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500" b="1" i="0" u="none" strike="noStrike" cap="none" normalizeH="0" baseline="0">
                          <a:ln>
                            <a:noFill/>
                          </a:ln>
                          <a:solidFill>
                            <a:schemeClr val="tx1"/>
                          </a:solidFill>
                          <a:effectLst>
                            <a:outerShdw blurRad="38100" dist="38100" dir="2700000" algn="tl">
                              <a:srgbClr val="FFFFFF"/>
                            </a:outerShdw>
                          </a:effectLst>
                          <a:latin typeface="Arial" charset="0"/>
                          <a:ea typeface="ＭＳ Ｐゴシック" charset="-128"/>
                        </a:rPr>
                        <a:t>ΕΤΟΣ 2 </a:t>
                      </a:r>
                      <a:r>
                        <a:rPr kumimoji="0" lang="en-US" altLang="en-US" sz="1500" b="1" i="0" u="none" strike="noStrike" cap="none" normalizeH="0" baseline="0">
                          <a:ln>
                            <a:noFill/>
                          </a:ln>
                          <a:solidFill>
                            <a:schemeClr val="tx1"/>
                          </a:solidFill>
                          <a:effectLst>
                            <a:outerShdw blurRad="38100" dist="38100" dir="2700000" algn="tl">
                              <a:srgbClr val="FFFFFF"/>
                            </a:outerShdw>
                          </a:effectLst>
                          <a:latin typeface="Arial" charset="0"/>
                          <a:ea typeface="ＭＳ Ｐゴシック" charset="-128"/>
                        </a:rPr>
                        <a:t>| P(X)</a:t>
                      </a:r>
                      <a:endParaRPr kumimoji="0" lang="el-GR" altLang="en-US" sz="1500" b="1" i="0" u="none" strike="noStrike" cap="none" normalizeH="0" baseline="0">
                        <a:ln>
                          <a:noFill/>
                        </a:ln>
                        <a:solidFill>
                          <a:schemeClr val="tx1"/>
                        </a:solidFill>
                        <a:effectLst>
                          <a:outerShdw blurRad="38100" dist="38100" dir="2700000" algn="tl">
                            <a:srgbClr val="FFFFFF"/>
                          </a:outerShdw>
                        </a:effectLst>
                        <a:latin typeface="Arial" charset="0"/>
                        <a:ea typeface="ＭＳ Ｐゴシック" charset="-128"/>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450850">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n-US" altLang="en-US" sz="1300" b="0" i="0" u="none" strike="noStrike" cap="none" normalizeH="0" baseline="0">
                          <a:ln>
                            <a:noFill/>
                          </a:ln>
                          <a:solidFill>
                            <a:schemeClr val="tx1"/>
                          </a:solidFill>
                          <a:effectLst/>
                          <a:latin typeface="Arial" charset="0"/>
                          <a:ea typeface="ＭＳ Ｐゴシック" charset="-128"/>
                        </a:rPr>
                        <a:t>P(Y)</a:t>
                      </a:r>
                      <a:endParaRPr kumimoji="0" lang="el-GR" altLang="en-US" sz="13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n-US" altLang="en-US" sz="1300" b="0" i="0" u="none" strike="noStrike" cap="none" normalizeH="0" baseline="0">
                          <a:ln>
                            <a:noFill/>
                          </a:ln>
                          <a:solidFill>
                            <a:schemeClr val="tx1"/>
                          </a:solidFill>
                          <a:effectLst/>
                          <a:latin typeface="Arial" charset="0"/>
                          <a:ea typeface="ＭＳ Ｐゴシック" charset="-128"/>
                        </a:rPr>
                        <a:t>0.10</a:t>
                      </a:r>
                      <a:endParaRPr kumimoji="0" lang="el-GR" altLang="en-US" sz="13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n-US" altLang="en-US" sz="1300" b="0" i="0" u="none" strike="noStrike" cap="none" normalizeH="0" baseline="0">
                          <a:ln>
                            <a:noFill/>
                          </a:ln>
                          <a:solidFill>
                            <a:schemeClr val="tx1"/>
                          </a:solidFill>
                          <a:effectLst/>
                          <a:latin typeface="Arial" charset="0"/>
                          <a:ea typeface="ＭＳ Ｐゴシック" charset="-128"/>
                        </a:rPr>
                        <a:t>P(Y)</a:t>
                      </a:r>
                      <a:endParaRPr kumimoji="0" lang="el-GR" altLang="en-US" sz="13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n-US" altLang="en-US" sz="1300" b="0" i="0" u="none" strike="noStrike" cap="none" normalizeH="0" baseline="0">
                          <a:ln>
                            <a:noFill/>
                          </a:ln>
                          <a:solidFill>
                            <a:schemeClr val="tx1"/>
                          </a:solidFill>
                          <a:effectLst/>
                          <a:latin typeface="Arial" charset="0"/>
                          <a:ea typeface="ＭＳ Ｐゴシック" charset="-128"/>
                        </a:rPr>
                        <a:t>0.50</a:t>
                      </a:r>
                      <a:endParaRPr kumimoji="0" lang="el-GR" altLang="en-US" sz="13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n-US" altLang="en-US" sz="1300" b="0" i="0" u="none" strike="noStrike" cap="none" normalizeH="0" baseline="0">
                          <a:ln>
                            <a:noFill/>
                          </a:ln>
                          <a:solidFill>
                            <a:schemeClr val="tx1"/>
                          </a:solidFill>
                          <a:effectLst/>
                          <a:latin typeface="Arial" charset="0"/>
                          <a:ea typeface="ＭＳ Ｐゴシック" charset="-128"/>
                        </a:rPr>
                        <a:t>P(Y)</a:t>
                      </a:r>
                      <a:endParaRPr kumimoji="0" lang="el-GR" altLang="en-US" sz="13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n-US" altLang="en-US" sz="1300" b="0" i="0" u="none" strike="noStrike" cap="none" normalizeH="0" baseline="0">
                          <a:ln>
                            <a:noFill/>
                          </a:ln>
                          <a:solidFill>
                            <a:schemeClr val="tx1"/>
                          </a:solidFill>
                          <a:effectLst/>
                          <a:latin typeface="Arial" charset="0"/>
                          <a:ea typeface="ＭＳ Ｐゴシック" charset="-128"/>
                        </a:rPr>
                        <a:t>0.30</a:t>
                      </a:r>
                      <a:endParaRPr kumimoji="0" lang="el-GR" altLang="en-US" sz="13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n-US" altLang="en-US" sz="1300" b="0" i="0" u="none" strike="noStrike" cap="none" normalizeH="0" baseline="0">
                          <a:ln>
                            <a:noFill/>
                          </a:ln>
                          <a:solidFill>
                            <a:schemeClr val="tx1"/>
                          </a:solidFill>
                          <a:effectLst/>
                          <a:latin typeface="Arial" charset="0"/>
                          <a:ea typeface="ＭＳ Ｐゴシック" charset="-128"/>
                        </a:rPr>
                        <a:t>P(Y)</a:t>
                      </a:r>
                      <a:endParaRPr kumimoji="0" lang="el-GR" altLang="en-US" sz="13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n-US" altLang="en-US" sz="1300" b="0" i="0" u="none" strike="noStrike" cap="none" normalizeH="0" baseline="0">
                          <a:ln>
                            <a:noFill/>
                          </a:ln>
                          <a:solidFill>
                            <a:schemeClr val="tx1"/>
                          </a:solidFill>
                          <a:effectLst/>
                          <a:latin typeface="Arial" charset="0"/>
                          <a:ea typeface="ＭＳ Ｐゴシック" charset="-128"/>
                        </a:rPr>
                        <a:t>0.20</a:t>
                      </a:r>
                      <a:endParaRPr kumimoji="0" lang="el-GR" altLang="en-US" sz="13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449263">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n-US" altLang="en-US" sz="1300" b="0" i="0" u="none" strike="noStrike" cap="none" normalizeH="0" baseline="0">
                          <a:ln>
                            <a:noFill/>
                          </a:ln>
                          <a:solidFill>
                            <a:schemeClr val="tx1"/>
                          </a:solidFill>
                          <a:effectLst/>
                          <a:latin typeface="Arial" charset="0"/>
                          <a:ea typeface="ＭＳ Ｐゴシック" charset="-128"/>
                        </a:rPr>
                        <a:t>P(M)</a:t>
                      </a:r>
                      <a:endParaRPr kumimoji="0" lang="el-GR" altLang="en-US" sz="13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n-US" altLang="en-US" sz="1300" b="0" i="0" u="none" strike="noStrike" cap="none" normalizeH="0" baseline="0">
                          <a:ln>
                            <a:noFill/>
                          </a:ln>
                          <a:solidFill>
                            <a:schemeClr val="tx1"/>
                          </a:solidFill>
                          <a:effectLst/>
                          <a:latin typeface="Arial" charset="0"/>
                          <a:ea typeface="ＭＳ Ｐゴシック" charset="-128"/>
                        </a:rPr>
                        <a:t>0.50</a:t>
                      </a:r>
                      <a:endParaRPr kumimoji="0" lang="el-GR" altLang="en-US" sz="13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n-US" altLang="en-US" sz="1300" b="0" i="0" u="none" strike="noStrike" cap="none" normalizeH="0" baseline="0">
                          <a:ln>
                            <a:noFill/>
                          </a:ln>
                          <a:solidFill>
                            <a:schemeClr val="tx1"/>
                          </a:solidFill>
                          <a:effectLst/>
                          <a:latin typeface="Arial" charset="0"/>
                          <a:ea typeface="ＭＳ Ｐゴシック" charset="-128"/>
                        </a:rPr>
                        <a:t>P(M)</a:t>
                      </a:r>
                      <a:endParaRPr kumimoji="0" lang="el-GR" altLang="en-US" sz="13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n-US" altLang="en-US" sz="1300" b="0" i="0" u="none" strike="noStrike" cap="none" normalizeH="0" baseline="0">
                          <a:ln>
                            <a:noFill/>
                          </a:ln>
                          <a:solidFill>
                            <a:schemeClr val="tx1"/>
                          </a:solidFill>
                          <a:effectLst/>
                          <a:latin typeface="Arial" charset="0"/>
                          <a:ea typeface="ＭＳ Ｐゴシック" charset="-128"/>
                        </a:rPr>
                        <a:t>0.30</a:t>
                      </a:r>
                      <a:endParaRPr kumimoji="0" lang="el-GR" altLang="en-US" sz="13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n-US" altLang="en-US" sz="1300" b="0" i="0" u="none" strike="noStrike" cap="none" normalizeH="0" baseline="0">
                          <a:ln>
                            <a:noFill/>
                          </a:ln>
                          <a:solidFill>
                            <a:schemeClr val="tx1"/>
                          </a:solidFill>
                          <a:effectLst/>
                          <a:latin typeface="Arial" charset="0"/>
                          <a:ea typeface="ＭＳ Ｐゴシック" charset="-128"/>
                        </a:rPr>
                        <a:t>P(M)</a:t>
                      </a:r>
                      <a:endParaRPr kumimoji="0" lang="el-GR" altLang="en-US" sz="13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n-US" altLang="en-US" sz="1300" b="0" i="0" u="none" strike="noStrike" cap="none" normalizeH="0" baseline="0">
                          <a:ln>
                            <a:noFill/>
                          </a:ln>
                          <a:solidFill>
                            <a:schemeClr val="tx1"/>
                          </a:solidFill>
                          <a:effectLst/>
                          <a:latin typeface="Arial" charset="0"/>
                          <a:ea typeface="ＭＳ Ｐゴシック" charset="-128"/>
                        </a:rPr>
                        <a:t>0.50</a:t>
                      </a:r>
                      <a:endParaRPr kumimoji="0" lang="el-GR" altLang="en-US" sz="13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n-US" altLang="en-US" sz="1300" b="0" i="0" u="none" strike="noStrike" cap="none" normalizeH="0" baseline="0">
                          <a:ln>
                            <a:noFill/>
                          </a:ln>
                          <a:solidFill>
                            <a:schemeClr val="tx1"/>
                          </a:solidFill>
                          <a:effectLst/>
                          <a:latin typeface="Arial" charset="0"/>
                          <a:ea typeface="ＭＳ Ｐゴシック" charset="-128"/>
                        </a:rPr>
                        <a:t>P(M)</a:t>
                      </a:r>
                      <a:endParaRPr kumimoji="0" lang="el-GR" altLang="en-US" sz="13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n-US" altLang="en-US" sz="1300" b="0" i="0" u="none" strike="noStrike" cap="none" normalizeH="0" baseline="0">
                          <a:ln>
                            <a:noFill/>
                          </a:ln>
                          <a:solidFill>
                            <a:schemeClr val="tx1"/>
                          </a:solidFill>
                          <a:effectLst/>
                          <a:latin typeface="Arial" charset="0"/>
                          <a:ea typeface="ＭＳ Ｐゴシック" charset="-128"/>
                        </a:rPr>
                        <a:t>0.60</a:t>
                      </a:r>
                      <a:endParaRPr kumimoji="0" lang="el-GR" altLang="en-US" sz="13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449263">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n-US" altLang="en-US" sz="1300" b="0" i="0" u="none" strike="noStrike" cap="none" normalizeH="0" baseline="0">
                          <a:ln>
                            <a:noFill/>
                          </a:ln>
                          <a:solidFill>
                            <a:schemeClr val="tx1"/>
                          </a:solidFill>
                          <a:effectLst/>
                          <a:latin typeface="Arial" charset="0"/>
                          <a:ea typeface="ＭＳ Ｐゴシック" charset="-128"/>
                        </a:rPr>
                        <a:t>P(X)</a:t>
                      </a:r>
                      <a:endParaRPr kumimoji="0" lang="el-GR" altLang="en-US" sz="13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n-US" altLang="en-US" sz="1300" b="0" i="0" u="none" strike="noStrike" cap="none" normalizeH="0" baseline="0">
                          <a:ln>
                            <a:noFill/>
                          </a:ln>
                          <a:solidFill>
                            <a:schemeClr val="tx1"/>
                          </a:solidFill>
                          <a:effectLst/>
                          <a:latin typeface="Arial" charset="0"/>
                          <a:ea typeface="ＭＳ Ｐゴシック" charset="-128"/>
                        </a:rPr>
                        <a:t>0.40</a:t>
                      </a:r>
                      <a:endParaRPr kumimoji="0" lang="el-GR" altLang="en-US" sz="13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n-US" altLang="en-US" sz="1300" b="0" i="0" u="none" strike="noStrike" cap="none" normalizeH="0" baseline="0">
                          <a:ln>
                            <a:noFill/>
                          </a:ln>
                          <a:solidFill>
                            <a:schemeClr val="tx1"/>
                          </a:solidFill>
                          <a:effectLst/>
                          <a:latin typeface="Arial" charset="0"/>
                          <a:ea typeface="ＭＳ Ｐゴシック" charset="-128"/>
                        </a:rPr>
                        <a:t>P(X)</a:t>
                      </a:r>
                      <a:endParaRPr kumimoji="0" lang="el-GR" altLang="en-US" sz="13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n-US" altLang="en-US" sz="1300" b="0" i="0" u="none" strike="noStrike" cap="none" normalizeH="0" baseline="0">
                          <a:ln>
                            <a:noFill/>
                          </a:ln>
                          <a:solidFill>
                            <a:schemeClr val="tx1"/>
                          </a:solidFill>
                          <a:effectLst/>
                          <a:latin typeface="Arial" charset="0"/>
                          <a:ea typeface="ＭＳ Ｐゴシック" charset="-128"/>
                        </a:rPr>
                        <a:t>0.20</a:t>
                      </a:r>
                      <a:endParaRPr kumimoji="0" lang="el-GR" altLang="en-US" sz="13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n-US" altLang="en-US" sz="1300" b="0" i="0" u="none" strike="noStrike" cap="none" normalizeH="0" baseline="0">
                          <a:ln>
                            <a:noFill/>
                          </a:ln>
                          <a:solidFill>
                            <a:schemeClr val="tx1"/>
                          </a:solidFill>
                          <a:effectLst/>
                          <a:latin typeface="Arial" charset="0"/>
                          <a:ea typeface="ＭＳ Ｐゴシック" charset="-128"/>
                        </a:rPr>
                        <a:t>P(X)</a:t>
                      </a:r>
                      <a:endParaRPr kumimoji="0" lang="el-GR" altLang="en-US" sz="13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n-US" altLang="en-US" sz="1300" b="0" i="0" u="none" strike="noStrike" cap="none" normalizeH="0" baseline="0">
                          <a:ln>
                            <a:noFill/>
                          </a:ln>
                          <a:solidFill>
                            <a:schemeClr val="tx1"/>
                          </a:solidFill>
                          <a:effectLst/>
                          <a:latin typeface="Arial" charset="0"/>
                          <a:ea typeface="ＭＳ Ｐゴシック" charset="-128"/>
                        </a:rPr>
                        <a:t>0.20</a:t>
                      </a:r>
                      <a:endParaRPr kumimoji="0" lang="el-GR" altLang="en-US" sz="13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n-US" altLang="en-US" sz="1300" b="0" i="0" u="none" strike="noStrike" cap="none" normalizeH="0" baseline="0">
                          <a:ln>
                            <a:noFill/>
                          </a:ln>
                          <a:solidFill>
                            <a:schemeClr val="tx1"/>
                          </a:solidFill>
                          <a:effectLst/>
                          <a:latin typeface="Arial" charset="0"/>
                          <a:ea typeface="ＭＳ Ｐゴシック" charset="-128"/>
                        </a:rPr>
                        <a:t>P(X)</a:t>
                      </a:r>
                      <a:endParaRPr kumimoji="0" lang="el-GR" altLang="en-US" sz="13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n-US" altLang="en-US" sz="1300" b="0" i="0" u="none" strike="noStrike" cap="none" normalizeH="0" baseline="0">
                          <a:ln>
                            <a:noFill/>
                          </a:ln>
                          <a:solidFill>
                            <a:schemeClr val="tx1"/>
                          </a:solidFill>
                          <a:effectLst/>
                          <a:latin typeface="Arial" charset="0"/>
                          <a:ea typeface="ＭＳ Ｐゴシック" charset="-128"/>
                        </a:rPr>
                        <a:t>0.20</a:t>
                      </a:r>
                      <a:endParaRPr kumimoji="0" lang="el-GR" altLang="en-US" sz="13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6365" name="Group 45"/>
          <p:cNvGraphicFramePr>
            <a:graphicFrameLocks noGrp="1"/>
          </p:cNvGraphicFramePr>
          <p:nvPr>
            <p:ph sz="half" idx="4294967295"/>
          </p:nvPr>
        </p:nvGraphicFramePr>
        <p:xfrm>
          <a:off x="2243138" y="1916113"/>
          <a:ext cx="7885112" cy="2094866"/>
        </p:xfrm>
        <a:graphic>
          <a:graphicData uri="http://schemas.openxmlformats.org/drawingml/2006/table">
            <a:tbl>
              <a:tblPr/>
              <a:tblGrid>
                <a:gridCol w="1131887"/>
                <a:gridCol w="1117600"/>
                <a:gridCol w="1603375"/>
                <a:gridCol w="1368425"/>
                <a:gridCol w="1295400"/>
                <a:gridCol w="1368425"/>
              </a:tblGrid>
              <a:tr h="314325">
                <a:tc gridSpan="2">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500" b="1" i="0" u="none" strike="noStrike" cap="none" normalizeH="0" baseline="0">
                          <a:ln>
                            <a:noFill/>
                          </a:ln>
                          <a:solidFill>
                            <a:schemeClr val="tx1"/>
                          </a:solidFill>
                          <a:effectLst>
                            <a:outerShdw blurRad="38100" dist="38100" dir="2700000" algn="tl">
                              <a:srgbClr val="FFFFFF"/>
                            </a:outerShdw>
                          </a:effectLst>
                          <a:latin typeface="Arial" charset="0"/>
                          <a:ea typeface="ＭＳ Ｐゴシック" charset="-128"/>
                        </a:rPr>
                        <a:t>ΚΑΙΝΟΥΡΙΟ</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gridSpan="2">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500" b="1" i="0" u="none" strike="noStrike" cap="none" normalizeH="0" baseline="0">
                          <a:ln>
                            <a:noFill/>
                          </a:ln>
                          <a:solidFill>
                            <a:schemeClr val="tx1"/>
                          </a:solidFill>
                          <a:effectLst>
                            <a:outerShdw blurRad="38100" dist="38100" dir="2700000" algn="tl">
                              <a:srgbClr val="FFFFFF"/>
                            </a:outerShdw>
                          </a:effectLst>
                          <a:latin typeface="Arial" charset="0"/>
                          <a:ea typeface="ＭＳ Ｐゴシック" charset="-128"/>
                        </a:rPr>
                        <a:t>ΜΕΤΑΧΕΙΡΙΣΜΕΝΟ</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gridSpan="2">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500" b="1" i="0" u="none" strike="noStrike" cap="none" normalizeH="0" baseline="0">
                          <a:ln>
                            <a:noFill/>
                          </a:ln>
                          <a:solidFill>
                            <a:schemeClr val="tx1"/>
                          </a:solidFill>
                          <a:effectLst>
                            <a:outerShdw blurRad="38100" dist="38100" dir="2700000" algn="tl">
                              <a:srgbClr val="FFFFFF"/>
                            </a:outerShdw>
                          </a:effectLst>
                          <a:latin typeface="Arial" charset="0"/>
                          <a:ea typeface="ＭＳ Ｐゴシック" charset="-128"/>
                        </a:rPr>
                        <a:t>ΕΝΟΙΚΙΑΣΜΕΝΟ</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355600">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300" b="0" i="0" u="none" strike="noStrike" cap="none" normalizeH="0" baseline="0">
                          <a:ln>
                            <a:noFill/>
                          </a:ln>
                          <a:solidFill>
                            <a:schemeClr val="tx1"/>
                          </a:solidFill>
                          <a:effectLst/>
                          <a:latin typeface="Arial" charset="0"/>
                          <a:ea typeface="ＭＳ Ｐゴシック" charset="-128"/>
                        </a:rPr>
                        <a:t>ΚΟΣΤΟΣ</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500" b="0" i="0" u="none" strike="noStrike" cap="none" normalizeH="0" baseline="0">
                          <a:ln>
                            <a:noFill/>
                          </a:ln>
                          <a:solidFill>
                            <a:schemeClr val="tx1"/>
                          </a:solidFill>
                          <a:effectLst/>
                          <a:latin typeface="Arial" charset="0"/>
                          <a:ea typeface="ＭＳ Ｐゴシック" charset="-128"/>
                        </a:rPr>
                        <a:t>€2,00</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300" b="0" i="0" u="none" strike="noStrike" cap="none" normalizeH="0" baseline="0">
                          <a:ln>
                            <a:noFill/>
                          </a:ln>
                          <a:solidFill>
                            <a:schemeClr val="tx1"/>
                          </a:solidFill>
                          <a:effectLst/>
                          <a:latin typeface="Arial" charset="0"/>
                          <a:ea typeface="ＭＳ Ｐゴシック" charset="-128"/>
                        </a:rPr>
                        <a:t>ΚΟΣΤΟΣ</a:t>
                      </a:r>
                      <a:r>
                        <a:rPr kumimoji="0" lang="en-US" altLang="en-US" sz="1300" b="0" i="0" u="none" strike="noStrike" cap="none" normalizeH="0" baseline="0">
                          <a:ln>
                            <a:noFill/>
                          </a:ln>
                          <a:solidFill>
                            <a:schemeClr val="tx1"/>
                          </a:solidFill>
                          <a:effectLst/>
                          <a:latin typeface="Arial" charset="0"/>
                          <a:ea typeface="ＭＳ Ｐゴシック" charset="-128"/>
                        </a:rPr>
                        <a:t> </a:t>
                      </a:r>
                      <a:r>
                        <a:rPr kumimoji="0" lang="el-GR" altLang="en-US" sz="1300" b="0" i="0" u="none" strike="noStrike" cap="none" normalizeH="0" baseline="0">
                          <a:ln>
                            <a:noFill/>
                          </a:ln>
                          <a:solidFill>
                            <a:schemeClr val="tx1"/>
                          </a:solidFill>
                          <a:effectLst/>
                          <a:latin typeface="Arial" charset="0"/>
                          <a:ea typeface="ＭＳ Ｐゴシック" charset="-128"/>
                        </a:rPr>
                        <a:t>ΕΤΟΣ 1</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500" b="0" i="0" u="none" strike="noStrike" cap="none" normalizeH="0" baseline="0">
                          <a:ln>
                            <a:noFill/>
                          </a:ln>
                          <a:solidFill>
                            <a:schemeClr val="tx1"/>
                          </a:solidFill>
                          <a:effectLst/>
                          <a:latin typeface="Arial" charset="0"/>
                          <a:ea typeface="ＭＳ Ｐゴシック" charset="-128"/>
                        </a:rPr>
                        <a:t>€1,00</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300" b="0" i="0" u="none" strike="noStrike" cap="none" normalizeH="0" baseline="0">
                          <a:ln>
                            <a:noFill/>
                          </a:ln>
                          <a:solidFill>
                            <a:schemeClr val="tx1"/>
                          </a:solidFill>
                          <a:effectLst/>
                          <a:latin typeface="Arial" charset="0"/>
                          <a:ea typeface="ＭＳ Ｐゴシック" charset="-128"/>
                        </a:rPr>
                        <a:t>ΚΟΣΤΟΣ</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500" b="0" i="0" u="none" strike="noStrike" cap="none" normalizeH="0" baseline="0">
                          <a:ln>
                            <a:noFill/>
                          </a:ln>
                          <a:solidFill>
                            <a:schemeClr val="tx1"/>
                          </a:solidFill>
                          <a:effectLst/>
                          <a:latin typeface="Arial" charset="0"/>
                          <a:ea typeface="ＭＳ Ｐゴシック" charset="-128"/>
                        </a:rPr>
                        <a:t>€1,5/έτος</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r>
              <a:tr h="354013">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300" b="0" i="0" u="none" strike="noStrike" cap="none" normalizeH="0" baseline="0">
                          <a:ln>
                            <a:noFill/>
                          </a:ln>
                          <a:solidFill>
                            <a:schemeClr val="tx1"/>
                          </a:solidFill>
                          <a:effectLst/>
                          <a:latin typeface="Arial" charset="0"/>
                          <a:ea typeface="ＭＳ Ｐゴシック" charset="-128"/>
                        </a:rPr>
                        <a:t>ΚΕΡΔΟΣ Υ</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500" b="0" i="0" u="none" strike="noStrike" cap="none" normalizeH="0" baseline="0">
                          <a:ln>
                            <a:noFill/>
                          </a:ln>
                          <a:solidFill>
                            <a:schemeClr val="tx1"/>
                          </a:solidFill>
                          <a:effectLst/>
                          <a:latin typeface="Arial" charset="0"/>
                          <a:ea typeface="ＭＳ Ｐゴシック" charset="-128"/>
                        </a:rPr>
                        <a:t>€3,25/έτος</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300" b="0" i="0" u="none" strike="noStrike" cap="none" normalizeH="0" baseline="0">
                          <a:ln>
                            <a:noFill/>
                          </a:ln>
                          <a:solidFill>
                            <a:schemeClr val="tx1"/>
                          </a:solidFill>
                          <a:effectLst/>
                          <a:latin typeface="Arial" charset="0"/>
                          <a:ea typeface="ＭＳ Ｐゴシック" charset="-128"/>
                        </a:rPr>
                        <a:t>ΚΟΣΤΟΣ ΕΤΟΣ 2</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500" b="0" i="0" u="none" strike="noStrike" cap="none" normalizeH="0" baseline="0">
                          <a:ln>
                            <a:noFill/>
                          </a:ln>
                          <a:solidFill>
                            <a:schemeClr val="tx1"/>
                          </a:solidFill>
                          <a:effectLst/>
                          <a:latin typeface="Arial" charset="0"/>
                          <a:ea typeface="ＭＳ Ｐゴシック" charset="-128"/>
                        </a:rPr>
                        <a:t>€2,00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300" b="0" i="0" u="none" strike="noStrike" cap="none" normalizeH="0" baseline="0">
                          <a:ln>
                            <a:noFill/>
                          </a:ln>
                          <a:solidFill>
                            <a:schemeClr val="tx1"/>
                          </a:solidFill>
                          <a:effectLst/>
                          <a:latin typeface="Arial" charset="0"/>
                          <a:ea typeface="ＭＳ Ｐゴシック" charset="-128"/>
                        </a:rPr>
                        <a:t>ΚΕΡΔΟΣ Υ</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500" b="0" i="0" u="none" strike="noStrike" cap="none" normalizeH="0" baseline="0">
                          <a:ln>
                            <a:noFill/>
                          </a:ln>
                          <a:solidFill>
                            <a:schemeClr val="tx1"/>
                          </a:solidFill>
                          <a:effectLst/>
                          <a:latin typeface="Arial" charset="0"/>
                          <a:ea typeface="ＭＳ Ｐゴシック" charset="-128"/>
                        </a:rPr>
                        <a:t>€2,90/έτος</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55600">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300" b="0" i="0" u="none" strike="noStrike" cap="none" normalizeH="0" baseline="0">
                          <a:ln>
                            <a:noFill/>
                          </a:ln>
                          <a:solidFill>
                            <a:schemeClr val="tx1"/>
                          </a:solidFill>
                          <a:effectLst/>
                          <a:latin typeface="Arial" charset="0"/>
                          <a:ea typeface="ＭＳ Ｐゴシック" charset="-128"/>
                        </a:rPr>
                        <a:t>ΚΕΡΔΟΣ Μ</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500" b="0" i="0" u="none" strike="noStrike" cap="none" normalizeH="0" baseline="0">
                          <a:ln>
                            <a:noFill/>
                          </a:ln>
                          <a:solidFill>
                            <a:schemeClr val="tx1"/>
                          </a:solidFill>
                          <a:effectLst/>
                          <a:latin typeface="Arial" charset="0"/>
                          <a:ea typeface="ＭＳ Ｐゴシック" charset="-128"/>
                        </a:rPr>
                        <a:t>€2,90/έτος</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300" b="0" i="0" u="none" strike="noStrike" cap="none" normalizeH="0" baseline="0">
                          <a:ln>
                            <a:noFill/>
                          </a:ln>
                          <a:solidFill>
                            <a:schemeClr val="tx1"/>
                          </a:solidFill>
                          <a:effectLst/>
                          <a:latin typeface="Arial" charset="0"/>
                          <a:ea typeface="ＭＳ Ｐゴシック" charset="-128"/>
                        </a:rPr>
                        <a:t>ΚΕΡΔΟΣ Υ</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500" b="0" i="0" u="none" strike="noStrike" cap="none" normalizeH="0" baseline="0">
                          <a:ln>
                            <a:noFill/>
                          </a:ln>
                          <a:solidFill>
                            <a:schemeClr val="tx1"/>
                          </a:solidFill>
                          <a:effectLst/>
                          <a:latin typeface="Arial" charset="0"/>
                          <a:ea typeface="ＭＳ Ｐゴシック" charset="-128"/>
                        </a:rPr>
                        <a:t>€2,50/έτος</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300" b="0" i="0" u="none" strike="noStrike" cap="none" normalizeH="0" baseline="0">
                          <a:ln>
                            <a:noFill/>
                          </a:ln>
                          <a:solidFill>
                            <a:schemeClr val="tx1"/>
                          </a:solidFill>
                          <a:effectLst/>
                          <a:latin typeface="Arial" charset="0"/>
                          <a:ea typeface="ＭＳ Ｐゴシック" charset="-128"/>
                        </a:rPr>
                        <a:t>ΚΕΡΔΟΣ Μ</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500" b="0" i="0" u="none" strike="noStrike" cap="none" normalizeH="0" baseline="0">
                          <a:ln>
                            <a:noFill/>
                          </a:ln>
                          <a:solidFill>
                            <a:schemeClr val="tx1"/>
                          </a:solidFill>
                          <a:effectLst/>
                          <a:latin typeface="Arial" charset="0"/>
                          <a:ea typeface="ＭＳ Ｐゴシック" charset="-128"/>
                        </a:rPr>
                        <a:t>€2,60/έτος</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54013">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300" b="0" i="0" u="none" strike="noStrike" cap="none" normalizeH="0" baseline="0">
                          <a:ln>
                            <a:noFill/>
                          </a:ln>
                          <a:solidFill>
                            <a:schemeClr val="tx1"/>
                          </a:solidFill>
                          <a:effectLst/>
                          <a:latin typeface="Arial" charset="0"/>
                          <a:ea typeface="ＭＳ Ｐゴシック" charset="-128"/>
                        </a:rPr>
                        <a:t>ΚΕΡΔΟΣ Χ</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500" b="0" i="0" u="none" strike="noStrike" cap="none" normalizeH="0" baseline="0">
                          <a:ln>
                            <a:noFill/>
                          </a:ln>
                          <a:solidFill>
                            <a:schemeClr val="tx1"/>
                          </a:solidFill>
                          <a:effectLst/>
                          <a:latin typeface="Arial" charset="0"/>
                          <a:ea typeface="ＭＳ Ｐゴシック" charset="-128"/>
                        </a:rPr>
                        <a:t>€2,10/έτος</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300" b="0" i="0" u="none" strike="noStrike" cap="none" normalizeH="0" baseline="0">
                          <a:ln>
                            <a:noFill/>
                          </a:ln>
                          <a:solidFill>
                            <a:schemeClr val="tx1"/>
                          </a:solidFill>
                          <a:effectLst/>
                          <a:latin typeface="Arial" charset="0"/>
                          <a:ea typeface="ＭＳ Ｐゴシック" charset="-128"/>
                        </a:rPr>
                        <a:t>ΚΕΡΔΟΣ Μ</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500" b="0" i="0" u="none" strike="noStrike" cap="none" normalizeH="0" baseline="0">
                          <a:ln>
                            <a:noFill/>
                          </a:ln>
                          <a:solidFill>
                            <a:schemeClr val="tx1"/>
                          </a:solidFill>
                          <a:effectLst/>
                          <a:latin typeface="Arial" charset="0"/>
                          <a:ea typeface="ＭＳ Ｐゴシック" charset="-128"/>
                        </a:rPr>
                        <a:t>€2,50/έτος</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300" b="0" i="0" u="none" strike="noStrike" cap="none" normalizeH="0" baseline="0">
                          <a:ln>
                            <a:noFill/>
                          </a:ln>
                          <a:solidFill>
                            <a:schemeClr val="tx1"/>
                          </a:solidFill>
                          <a:effectLst/>
                          <a:latin typeface="Arial" charset="0"/>
                          <a:ea typeface="ＭＳ Ｐゴシック" charset="-128"/>
                        </a:rPr>
                        <a:t>ΚΕΡΔΟΣ Χ</a:t>
                      </a: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500" b="0" i="0" u="none" strike="noStrike" cap="none" normalizeH="0" baseline="0">
                          <a:ln>
                            <a:noFill/>
                          </a:ln>
                          <a:solidFill>
                            <a:schemeClr val="tx1"/>
                          </a:solidFill>
                          <a:effectLst/>
                          <a:latin typeface="Arial" charset="0"/>
                          <a:ea typeface="ＭＳ Ｐゴシック" charset="-128"/>
                        </a:rPr>
                        <a:t>€2,00/έτος</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355600">
                <a:tc gridSpan="2">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13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300" b="0" i="0" u="none" strike="noStrike" cap="none" normalizeH="0" baseline="0">
                          <a:ln>
                            <a:noFill/>
                          </a:ln>
                          <a:solidFill>
                            <a:schemeClr val="tx1"/>
                          </a:solidFill>
                          <a:effectLst/>
                          <a:latin typeface="Arial" charset="0"/>
                          <a:ea typeface="ＭＳ Ｐゴシック" charset="-128"/>
                        </a:rPr>
                        <a:t>ΚΕΡΔΟΣ Χ</a:t>
                      </a: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500" b="0" i="0" u="none" strike="noStrike" cap="none" normalizeH="0" baseline="0">
                          <a:ln>
                            <a:noFill/>
                          </a:ln>
                          <a:solidFill>
                            <a:schemeClr val="tx1"/>
                          </a:solidFill>
                          <a:effectLst/>
                          <a:latin typeface="Arial" charset="0"/>
                          <a:ea typeface="ＭＳ Ｐゴシック" charset="-128"/>
                        </a:rPr>
                        <a:t>€2,20/έτος</a:t>
                      </a: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13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bl>
          </a:graphicData>
        </a:graphic>
      </p:graphicFrame>
    </p:spTree>
    <p:extLst>
      <p:ext uri="{BB962C8B-B14F-4D97-AF65-F5344CB8AC3E}">
        <p14:creationId xmlns:p14="http://schemas.microsoft.com/office/powerpoint/2010/main" val="1463740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7" name="Group 92"/>
          <p:cNvGrpSpPr>
            <a:grpSpLocks/>
          </p:cNvGrpSpPr>
          <p:nvPr/>
        </p:nvGrpSpPr>
        <p:grpSpPr bwMode="auto">
          <a:xfrm>
            <a:off x="1992314" y="1587500"/>
            <a:ext cx="7775575" cy="5041900"/>
            <a:chOff x="295" y="572"/>
            <a:chExt cx="4898" cy="3176"/>
          </a:xfrm>
        </p:grpSpPr>
        <p:sp>
          <p:nvSpPr>
            <p:cNvPr id="29699" name="Oval 2"/>
            <p:cNvSpPr>
              <a:spLocks noChangeArrowheads="1"/>
            </p:cNvSpPr>
            <p:nvPr/>
          </p:nvSpPr>
          <p:spPr bwMode="auto">
            <a:xfrm>
              <a:off x="3061" y="829"/>
              <a:ext cx="91" cy="91"/>
            </a:xfrm>
            <a:prstGeom prst="ellipse">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p>
          </p:txBody>
        </p:sp>
        <p:sp>
          <p:nvSpPr>
            <p:cNvPr id="29700" name="Rectangle 3"/>
            <p:cNvSpPr>
              <a:spLocks noChangeArrowheads="1"/>
            </p:cNvSpPr>
            <p:nvPr/>
          </p:nvSpPr>
          <p:spPr bwMode="auto">
            <a:xfrm>
              <a:off x="4648" y="673"/>
              <a:ext cx="544"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a:latin typeface="Garamond" charset="0"/>
                </a:rPr>
                <a:t>€2,75</a:t>
              </a:r>
            </a:p>
          </p:txBody>
        </p:sp>
        <p:sp>
          <p:nvSpPr>
            <p:cNvPr id="29701" name="Rectangle 4"/>
            <p:cNvSpPr>
              <a:spLocks noChangeArrowheads="1"/>
            </p:cNvSpPr>
            <p:nvPr/>
          </p:nvSpPr>
          <p:spPr bwMode="auto">
            <a:xfrm>
              <a:off x="4648" y="854"/>
              <a:ext cx="544"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a:latin typeface="Garamond" charset="0"/>
                </a:rPr>
                <a:t>€2,4</a:t>
              </a:r>
            </a:p>
          </p:txBody>
        </p:sp>
        <p:sp>
          <p:nvSpPr>
            <p:cNvPr id="29702" name="Rectangle 5"/>
            <p:cNvSpPr>
              <a:spLocks noChangeArrowheads="1"/>
            </p:cNvSpPr>
            <p:nvPr/>
          </p:nvSpPr>
          <p:spPr bwMode="auto">
            <a:xfrm>
              <a:off x="4648" y="1046"/>
              <a:ext cx="544"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a:latin typeface="Garamond" charset="0"/>
                </a:rPr>
                <a:t>€1,3</a:t>
              </a:r>
            </a:p>
          </p:txBody>
        </p:sp>
        <p:cxnSp>
          <p:nvCxnSpPr>
            <p:cNvPr id="29703" name="AutoShape 6"/>
            <p:cNvCxnSpPr>
              <a:cxnSpLocks noChangeShapeType="1"/>
              <a:stCxn id="29699" idx="6"/>
              <a:endCxn id="29700" idx="1"/>
            </p:cNvCxnSpPr>
            <p:nvPr/>
          </p:nvCxnSpPr>
          <p:spPr bwMode="auto">
            <a:xfrm flipV="1">
              <a:off x="3152" y="696"/>
              <a:ext cx="1496" cy="179"/>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29704" name="AutoShape 7"/>
            <p:cNvCxnSpPr>
              <a:cxnSpLocks noChangeShapeType="1"/>
              <a:stCxn id="29699" idx="6"/>
              <a:endCxn id="29701" idx="1"/>
            </p:cNvCxnSpPr>
            <p:nvPr/>
          </p:nvCxnSpPr>
          <p:spPr bwMode="auto">
            <a:xfrm>
              <a:off x="3152" y="875"/>
              <a:ext cx="1496" cy="2"/>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29705" name="AutoShape 8"/>
            <p:cNvCxnSpPr>
              <a:cxnSpLocks noChangeShapeType="1"/>
              <a:stCxn id="29699" idx="6"/>
              <a:endCxn id="29702" idx="1"/>
            </p:cNvCxnSpPr>
            <p:nvPr/>
          </p:nvCxnSpPr>
          <p:spPr bwMode="auto">
            <a:xfrm>
              <a:off x="3152" y="875"/>
              <a:ext cx="1496" cy="194"/>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sp>
          <p:nvSpPr>
            <p:cNvPr id="29706" name="Oval 9"/>
            <p:cNvSpPr>
              <a:spLocks noChangeArrowheads="1"/>
            </p:cNvSpPr>
            <p:nvPr/>
          </p:nvSpPr>
          <p:spPr bwMode="auto">
            <a:xfrm>
              <a:off x="3061" y="1520"/>
              <a:ext cx="91" cy="91"/>
            </a:xfrm>
            <a:prstGeom prst="ellipse">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p>
          </p:txBody>
        </p:sp>
        <p:sp>
          <p:nvSpPr>
            <p:cNvPr id="29707" name="Oval 10"/>
            <p:cNvSpPr>
              <a:spLocks noChangeArrowheads="1"/>
            </p:cNvSpPr>
            <p:nvPr/>
          </p:nvSpPr>
          <p:spPr bwMode="auto">
            <a:xfrm>
              <a:off x="3061" y="2090"/>
              <a:ext cx="91" cy="91"/>
            </a:xfrm>
            <a:prstGeom prst="ellipse">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p>
          </p:txBody>
        </p:sp>
        <p:sp>
          <p:nvSpPr>
            <p:cNvPr id="29708" name="Oval 11"/>
            <p:cNvSpPr>
              <a:spLocks noChangeArrowheads="1"/>
            </p:cNvSpPr>
            <p:nvPr/>
          </p:nvSpPr>
          <p:spPr bwMode="auto">
            <a:xfrm>
              <a:off x="3061" y="2498"/>
              <a:ext cx="91" cy="91"/>
            </a:xfrm>
            <a:prstGeom prst="ellipse">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p>
          </p:txBody>
        </p:sp>
        <p:sp>
          <p:nvSpPr>
            <p:cNvPr id="29709" name="Oval 12"/>
            <p:cNvSpPr>
              <a:spLocks noChangeArrowheads="1"/>
            </p:cNvSpPr>
            <p:nvPr/>
          </p:nvSpPr>
          <p:spPr bwMode="auto">
            <a:xfrm>
              <a:off x="3061" y="3042"/>
              <a:ext cx="91" cy="91"/>
            </a:xfrm>
            <a:prstGeom prst="ellipse">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p>
          </p:txBody>
        </p:sp>
        <p:sp>
          <p:nvSpPr>
            <p:cNvPr id="29710" name="Rectangle 13"/>
            <p:cNvSpPr>
              <a:spLocks noChangeArrowheads="1"/>
            </p:cNvSpPr>
            <p:nvPr/>
          </p:nvSpPr>
          <p:spPr bwMode="auto">
            <a:xfrm>
              <a:off x="4649" y="1308"/>
              <a:ext cx="544"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a:latin typeface="Garamond" charset="0"/>
                </a:rPr>
                <a:t>€2,75</a:t>
              </a:r>
            </a:p>
          </p:txBody>
        </p:sp>
        <p:sp>
          <p:nvSpPr>
            <p:cNvPr id="29711" name="Rectangle 14"/>
            <p:cNvSpPr>
              <a:spLocks noChangeArrowheads="1"/>
            </p:cNvSpPr>
            <p:nvPr/>
          </p:nvSpPr>
          <p:spPr bwMode="auto">
            <a:xfrm>
              <a:off x="4649" y="1540"/>
              <a:ext cx="544"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a:latin typeface="Garamond" charset="0"/>
                </a:rPr>
                <a:t>€2,4</a:t>
              </a:r>
            </a:p>
          </p:txBody>
        </p:sp>
        <p:sp>
          <p:nvSpPr>
            <p:cNvPr id="29712" name="Rectangle 15"/>
            <p:cNvSpPr>
              <a:spLocks noChangeArrowheads="1"/>
            </p:cNvSpPr>
            <p:nvPr/>
          </p:nvSpPr>
          <p:spPr bwMode="auto">
            <a:xfrm>
              <a:off x="4649" y="1752"/>
              <a:ext cx="544"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a:latin typeface="Garamond" charset="0"/>
                </a:rPr>
                <a:t>€1,3</a:t>
              </a:r>
            </a:p>
          </p:txBody>
        </p:sp>
        <p:sp>
          <p:nvSpPr>
            <p:cNvPr id="29713" name="Rectangle 16"/>
            <p:cNvSpPr>
              <a:spLocks noChangeArrowheads="1"/>
            </p:cNvSpPr>
            <p:nvPr/>
          </p:nvSpPr>
          <p:spPr bwMode="auto">
            <a:xfrm>
              <a:off x="4649" y="1928"/>
              <a:ext cx="544"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a:latin typeface="Garamond" charset="0"/>
                </a:rPr>
                <a:t>€2,75</a:t>
              </a:r>
            </a:p>
          </p:txBody>
        </p:sp>
        <p:sp>
          <p:nvSpPr>
            <p:cNvPr id="29714" name="Rectangle 17"/>
            <p:cNvSpPr>
              <a:spLocks noChangeArrowheads="1"/>
            </p:cNvSpPr>
            <p:nvPr/>
          </p:nvSpPr>
          <p:spPr bwMode="auto">
            <a:xfrm>
              <a:off x="4649" y="2110"/>
              <a:ext cx="544"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a:latin typeface="Garamond" charset="0"/>
                </a:rPr>
                <a:t>€2,4</a:t>
              </a:r>
            </a:p>
          </p:txBody>
        </p:sp>
        <p:sp>
          <p:nvSpPr>
            <p:cNvPr id="29715" name="Rectangle 18"/>
            <p:cNvSpPr>
              <a:spLocks noChangeArrowheads="1"/>
            </p:cNvSpPr>
            <p:nvPr/>
          </p:nvSpPr>
          <p:spPr bwMode="auto">
            <a:xfrm>
              <a:off x="4649" y="2296"/>
              <a:ext cx="544"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a:latin typeface="Garamond" charset="0"/>
                </a:rPr>
                <a:t>€1,3</a:t>
              </a:r>
            </a:p>
          </p:txBody>
        </p:sp>
        <p:sp>
          <p:nvSpPr>
            <p:cNvPr id="29716" name="Rectangle 19"/>
            <p:cNvSpPr>
              <a:spLocks noChangeArrowheads="1"/>
            </p:cNvSpPr>
            <p:nvPr/>
          </p:nvSpPr>
          <p:spPr bwMode="auto">
            <a:xfrm>
              <a:off x="4649" y="2427"/>
              <a:ext cx="544"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a:latin typeface="Garamond" charset="0"/>
                </a:rPr>
                <a:t>€2,65</a:t>
              </a:r>
            </a:p>
          </p:txBody>
        </p:sp>
        <p:sp>
          <p:nvSpPr>
            <p:cNvPr id="29717" name="Rectangle 20"/>
            <p:cNvSpPr>
              <a:spLocks noChangeArrowheads="1"/>
            </p:cNvSpPr>
            <p:nvPr/>
          </p:nvSpPr>
          <p:spPr bwMode="auto">
            <a:xfrm>
              <a:off x="4649" y="2594"/>
              <a:ext cx="544"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a:latin typeface="Garamond" charset="0"/>
                </a:rPr>
                <a:t>€2</a:t>
              </a:r>
            </a:p>
          </p:txBody>
        </p:sp>
        <p:sp>
          <p:nvSpPr>
            <p:cNvPr id="29718" name="Rectangle 21"/>
            <p:cNvSpPr>
              <a:spLocks noChangeArrowheads="1"/>
            </p:cNvSpPr>
            <p:nvPr/>
          </p:nvSpPr>
          <p:spPr bwMode="auto">
            <a:xfrm>
              <a:off x="4649" y="2740"/>
              <a:ext cx="544"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a:latin typeface="Garamond" charset="0"/>
                </a:rPr>
                <a:t>€0,6</a:t>
              </a:r>
            </a:p>
          </p:txBody>
        </p:sp>
        <p:sp>
          <p:nvSpPr>
            <p:cNvPr id="29719" name="Rectangle 22"/>
            <p:cNvSpPr>
              <a:spLocks noChangeArrowheads="1"/>
            </p:cNvSpPr>
            <p:nvPr/>
          </p:nvSpPr>
          <p:spPr bwMode="auto">
            <a:xfrm>
              <a:off x="4648" y="2886"/>
              <a:ext cx="544"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a:latin typeface="Garamond" charset="0"/>
                </a:rPr>
                <a:t>€2,65</a:t>
              </a:r>
            </a:p>
          </p:txBody>
        </p:sp>
        <p:sp>
          <p:nvSpPr>
            <p:cNvPr id="29720" name="Rectangle 23"/>
            <p:cNvSpPr>
              <a:spLocks noChangeArrowheads="1"/>
            </p:cNvSpPr>
            <p:nvPr/>
          </p:nvSpPr>
          <p:spPr bwMode="auto">
            <a:xfrm>
              <a:off x="4648" y="3063"/>
              <a:ext cx="544"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a:latin typeface="Garamond" charset="0"/>
                </a:rPr>
                <a:t>€2</a:t>
              </a:r>
            </a:p>
          </p:txBody>
        </p:sp>
        <p:sp>
          <p:nvSpPr>
            <p:cNvPr id="29721" name="Rectangle 24"/>
            <p:cNvSpPr>
              <a:spLocks noChangeArrowheads="1"/>
            </p:cNvSpPr>
            <p:nvPr/>
          </p:nvSpPr>
          <p:spPr bwMode="auto">
            <a:xfrm>
              <a:off x="4648" y="3249"/>
              <a:ext cx="544"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a:latin typeface="Garamond" charset="0"/>
                </a:rPr>
                <a:t>€0,6</a:t>
              </a:r>
            </a:p>
          </p:txBody>
        </p:sp>
        <p:cxnSp>
          <p:nvCxnSpPr>
            <p:cNvPr id="29722" name="AutoShape 25"/>
            <p:cNvCxnSpPr>
              <a:cxnSpLocks noChangeShapeType="1"/>
              <a:stCxn id="29706" idx="6"/>
              <a:endCxn id="29710" idx="1"/>
            </p:cNvCxnSpPr>
            <p:nvPr/>
          </p:nvCxnSpPr>
          <p:spPr bwMode="auto">
            <a:xfrm flipV="1">
              <a:off x="3152" y="1331"/>
              <a:ext cx="1497" cy="235"/>
            </a:xfrm>
            <a:prstGeom prst="bentConnector3">
              <a:avLst>
                <a:gd name="adj1" fmla="val 49968"/>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29723" name="AutoShape 26"/>
            <p:cNvCxnSpPr>
              <a:cxnSpLocks noChangeShapeType="1"/>
              <a:stCxn id="29706" idx="6"/>
              <a:endCxn id="29711" idx="1"/>
            </p:cNvCxnSpPr>
            <p:nvPr/>
          </p:nvCxnSpPr>
          <p:spPr bwMode="auto">
            <a:xfrm flipV="1">
              <a:off x="3152" y="1563"/>
              <a:ext cx="1497" cy="3"/>
            </a:xfrm>
            <a:prstGeom prst="bentConnector3">
              <a:avLst>
                <a:gd name="adj1" fmla="val 49968"/>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29724" name="AutoShape 27"/>
            <p:cNvCxnSpPr>
              <a:cxnSpLocks noChangeShapeType="1"/>
              <a:stCxn id="29706" idx="6"/>
              <a:endCxn id="29712" idx="1"/>
            </p:cNvCxnSpPr>
            <p:nvPr/>
          </p:nvCxnSpPr>
          <p:spPr bwMode="auto">
            <a:xfrm>
              <a:off x="3152" y="1566"/>
              <a:ext cx="1497" cy="209"/>
            </a:xfrm>
            <a:prstGeom prst="bentConnector3">
              <a:avLst>
                <a:gd name="adj1" fmla="val 49968"/>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29725" name="AutoShape 28"/>
            <p:cNvCxnSpPr>
              <a:cxnSpLocks noChangeShapeType="1"/>
              <a:stCxn id="29707" idx="6"/>
              <a:endCxn id="29713" idx="1"/>
            </p:cNvCxnSpPr>
            <p:nvPr/>
          </p:nvCxnSpPr>
          <p:spPr bwMode="auto">
            <a:xfrm flipV="1">
              <a:off x="3152" y="1951"/>
              <a:ext cx="1497" cy="185"/>
            </a:xfrm>
            <a:prstGeom prst="bentConnector3">
              <a:avLst>
                <a:gd name="adj1" fmla="val 49968"/>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29726" name="AutoShape 29"/>
            <p:cNvCxnSpPr>
              <a:cxnSpLocks noChangeShapeType="1"/>
              <a:stCxn id="29707" idx="6"/>
              <a:endCxn id="29714" idx="1"/>
            </p:cNvCxnSpPr>
            <p:nvPr/>
          </p:nvCxnSpPr>
          <p:spPr bwMode="auto">
            <a:xfrm flipV="1">
              <a:off x="3152" y="2133"/>
              <a:ext cx="1497" cy="3"/>
            </a:xfrm>
            <a:prstGeom prst="bentConnector3">
              <a:avLst>
                <a:gd name="adj1" fmla="val 49968"/>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29727" name="AutoShape 30"/>
            <p:cNvCxnSpPr>
              <a:cxnSpLocks noChangeShapeType="1"/>
              <a:stCxn id="29707" idx="6"/>
              <a:endCxn id="29715" idx="1"/>
            </p:cNvCxnSpPr>
            <p:nvPr/>
          </p:nvCxnSpPr>
          <p:spPr bwMode="auto">
            <a:xfrm>
              <a:off x="3152" y="2136"/>
              <a:ext cx="1497" cy="183"/>
            </a:xfrm>
            <a:prstGeom prst="bentConnector3">
              <a:avLst>
                <a:gd name="adj1" fmla="val 49968"/>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29728" name="AutoShape 31"/>
            <p:cNvCxnSpPr>
              <a:cxnSpLocks noChangeShapeType="1"/>
              <a:stCxn id="29708" idx="6"/>
              <a:endCxn id="29716" idx="1"/>
            </p:cNvCxnSpPr>
            <p:nvPr/>
          </p:nvCxnSpPr>
          <p:spPr bwMode="auto">
            <a:xfrm flipV="1">
              <a:off x="3152" y="2450"/>
              <a:ext cx="1497" cy="94"/>
            </a:xfrm>
            <a:prstGeom prst="bentConnector3">
              <a:avLst>
                <a:gd name="adj1" fmla="val 49968"/>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29729" name="AutoShape 32"/>
            <p:cNvCxnSpPr>
              <a:cxnSpLocks noChangeShapeType="1"/>
              <a:stCxn id="29708" idx="6"/>
              <a:endCxn id="29718" idx="1"/>
            </p:cNvCxnSpPr>
            <p:nvPr/>
          </p:nvCxnSpPr>
          <p:spPr bwMode="auto">
            <a:xfrm>
              <a:off x="3152" y="2544"/>
              <a:ext cx="1497" cy="219"/>
            </a:xfrm>
            <a:prstGeom prst="bentConnector3">
              <a:avLst>
                <a:gd name="adj1" fmla="val 49968"/>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29730" name="AutoShape 33"/>
            <p:cNvCxnSpPr>
              <a:cxnSpLocks noChangeShapeType="1"/>
              <a:stCxn id="29708" idx="6"/>
              <a:endCxn id="29717" idx="1"/>
            </p:cNvCxnSpPr>
            <p:nvPr/>
          </p:nvCxnSpPr>
          <p:spPr bwMode="auto">
            <a:xfrm>
              <a:off x="3152" y="2544"/>
              <a:ext cx="1497" cy="73"/>
            </a:xfrm>
            <a:prstGeom prst="bentConnector3">
              <a:avLst>
                <a:gd name="adj1" fmla="val 49968"/>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29731" name="AutoShape 34"/>
            <p:cNvCxnSpPr>
              <a:cxnSpLocks noChangeShapeType="1"/>
              <a:stCxn id="29709" idx="6"/>
              <a:endCxn id="29719" idx="1"/>
            </p:cNvCxnSpPr>
            <p:nvPr/>
          </p:nvCxnSpPr>
          <p:spPr bwMode="auto">
            <a:xfrm flipV="1">
              <a:off x="3152" y="2909"/>
              <a:ext cx="1496" cy="179"/>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29732" name="AutoShape 35"/>
            <p:cNvCxnSpPr>
              <a:cxnSpLocks noChangeShapeType="1"/>
              <a:stCxn id="29709" idx="6"/>
              <a:endCxn id="29720" idx="1"/>
            </p:cNvCxnSpPr>
            <p:nvPr/>
          </p:nvCxnSpPr>
          <p:spPr bwMode="auto">
            <a:xfrm flipV="1">
              <a:off x="3152" y="3086"/>
              <a:ext cx="1496" cy="2"/>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29733" name="AutoShape 36"/>
            <p:cNvCxnSpPr>
              <a:cxnSpLocks noChangeShapeType="1"/>
              <a:stCxn id="29709" idx="6"/>
              <a:endCxn id="29721" idx="1"/>
            </p:cNvCxnSpPr>
            <p:nvPr/>
          </p:nvCxnSpPr>
          <p:spPr bwMode="auto">
            <a:xfrm>
              <a:off x="3152" y="3088"/>
              <a:ext cx="1496" cy="184"/>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sp>
          <p:nvSpPr>
            <p:cNvPr id="29734" name="Oval 37"/>
            <p:cNvSpPr>
              <a:spLocks noChangeArrowheads="1"/>
            </p:cNvSpPr>
            <p:nvPr/>
          </p:nvSpPr>
          <p:spPr bwMode="auto">
            <a:xfrm>
              <a:off x="3061" y="3501"/>
              <a:ext cx="91" cy="91"/>
            </a:xfrm>
            <a:prstGeom prst="ellipse">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p>
          </p:txBody>
        </p:sp>
        <p:sp>
          <p:nvSpPr>
            <p:cNvPr id="29735" name="Rectangle 38"/>
            <p:cNvSpPr>
              <a:spLocks noChangeArrowheads="1"/>
            </p:cNvSpPr>
            <p:nvPr/>
          </p:nvSpPr>
          <p:spPr bwMode="auto">
            <a:xfrm>
              <a:off x="4649" y="3381"/>
              <a:ext cx="544"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a:latin typeface="Garamond" charset="0"/>
                </a:rPr>
                <a:t>€2,65</a:t>
              </a:r>
            </a:p>
          </p:txBody>
        </p:sp>
        <p:sp>
          <p:nvSpPr>
            <p:cNvPr id="29736" name="Rectangle 39"/>
            <p:cNvSpPr>
              <a:spLocks noChangeArrowheads="1"/>
            </p:cNvSpPr>
            <p:nvPr/>
          </p:nvSpPr>
          <p:spPr bwMode="auto">
            <a:xfrm>
              <a:off x="4649" y="3527"/>
              <a:ext cx="544"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a:latin typeface="Garamond" charset="0"/>
                </a:rPr>
                <a:t>€2</a:t>
              </a:r>
            </a:p>
          </p:txBody>
        </p:sp>
        <p:cxnSp>
          <p:nvCxnSpPr>
            <p:cNvPr id="29737" name="AutoShape 40"/>
            <p:cNvCxnSpPr>
              <a:cxnSpLocks noChangeShapeType="1"/>
              <a:stCxn id="29734" idx="6"/>
              <a:endCxn id="29735" idx="1"/>
            </p:cNvCxnSpPr>
            <p:nvPr/>
          </p:nvCxnSpPr>
          <p:spPr bwMode="auto">
            <a:xfrm flipV="1">
              <a:off x="3152" y="3404"/>
              <a:ext cx="1497" cy="143"/>
            </a:xfrm>
            <a:prstGeom prst="bentConnector3">
              <a:avLst>
                <a:gd name="adj1" fmla="val 49968"/>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29738" name="AutoShape 41"/>
            <p:cNvCxnSpPr>
              <a:cxnSpLocks noChangeShapeType="1"/>
              <a:stCxn id="29734" idx="6"/>
              <a:endCxn id="29736" idx="1"/>
            </p:cNvCxnSpPr>
            <p:nvPr/>
          </p:nvCxnSpPr>
          <p:spPr bwMode="auto">
            <a:xfrm>
              <a:off x="3152" y="3547"/>
              <a:ext cx="1497" cy="3"/>
            </a:xfrm>
            <a:prstGeom prst="bentConnector3">
              <a:avLst>
                <a:gd name="adj1" fmla="val 49968"/>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sp>
          <p:nvSpPr>
            <p:cNvPr id="29739" name="Oval 42"/>
            <p:cNvSpPr>
              <a:spLocks noChangeArrowheads="1"/>
            </p:cNvSpPr>
            <p:nvPr/>
          </p:nvSpPr>
          <p:spPr bwMode="auto">
            <a:xfrm>
              <a:off x="1655" y="1525"/>
              <a:ext cx="91" cy="91"/>
            </a:xfrm>
            <a:prstGeom prst="ellipse">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p>
          </p:txBody>
        </p:sp>
        <p:sp>
          <p:nvSpPr>
            <p:cNvPr id="29740" name="Oval 43"/>
            <p:cNvSpPr>
              <a:spLocks noChangeArrowheads="1"/>
            </p:cNvSpPr>
            <p:nvPr/>
          </p:nvSpPr>
          <p:spPr bwMode="auto">
            <a:xfrm>
              <a:off x="1655" y="3042"/>
              <a:ext cx="91" cy="91"/>
            </a:xfrm>
            <a:prstGeom prst="ellipse">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p>
          </p:txBody>
        </p:sp>
        <p:cxnSp>
          <p:nvCxnSpPr>
            <p:cNvPr id="29741" name="AutoShape 44"/>
            <p:cNvCxnSpPr>
              <a:cxnSpLocks noChangeShapeType="1"/>
              <a:stCxn id="29739" idx="6"/>
              <a:endCxn id="29699" idx="2"/>
            </p:cNvCxnSpPr>
            <p:nvPr/>
          </p:nvCxnSpPr>
          <p:spPr bwMode="auto">
            <a:xfrm flipV="1">
              <a:off x="1746" y="875"/>
              <a:ext cx="1315" cy="696"/>
            </a:xfrm>
            <a:prstGeom prst="bentConnector3">
              <a:avLst>
                <a:gd name="adj1" fmla="val 49963"/>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29742" name="AutoShape 45"/>
            <p:cNvCxnSpPr>
              <a:cxnSpLocks noChangeShapeType="1"/>
              <a:stCxn id="29739" idx="6"/>
              <a:endCxn id="29706" idx="2"/>
            </p:cNvCxnSpPr>
            <p:nvPr/>
          </p:nvCxnSpPr>
          <p:spPr bwMode="auto">
            <a:xfrm flipV="1">
              <a:off x="1746" y="1566"/>
              <a:ext cx="1315" cy="5"/>
            </a:xfrm>
            <a:prstGeom prst="bentConnector3">
              <a:avLst>
                <a:gd name="adj1" fmla="val 49963"/>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29743" name="AutoShape 46"/>
            <p:cNvCxnSpPr>
              <a:cxnSpLocks noChangeShapeType="1"/>
              <a:stCxn id="29739" idx="6"/>
              <a:endCxn id="29707" idx="2"/>
            </p:cNvCxnSpPr>
            <p:nvPr/>
          </p:nvCxnSpPr>
          <p:spPr bwMode="auto">
            <a:xfrm>
              <a:off x="1746" y="1571"/>
              <a:ext cx="1315" cy="565"/>
            </a:xfrm>
            <a:prstGeom prst="bentConnector3">
              <a:avLst>
                <a:gd name="adj1" fmla="val 49963"/>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29744" name="AutoShape 47"/>
            <p:cNvCxnSpPr>
              <a:cxnSpLocks noChangeShapeType="1"/>
              <a:stCxn id="29740" idx="6"/>
              <a:endCxn id="29708" idx="2"/>
            </p:cNvCxnSpPr>
            <p:nvPr/>
          </p:nvCxnSpPr>
          <p:spPr bwMode="auto">
            <a:xfrm flipV="1">
              <a:off x="1746" y="2544"/>
              <a:ext cx="1315" cy="544"/>
            </a:xfrm>
            <a:prstGeom prst="bentConnector3">
              <a:avLst>
                <a:gd name="adj1" fmla="val 49963"/>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29745" name="AutoShape 48"/>
            <p:cNvCxnSpPr>
              <a:cxnSpLocks noChangeShapeType="1"/>
              <a:stCxn id="29740" idx="6"/>
              <a:endCxn id="29709" idx="2"/>
            </p:cNvCxnSpPr>
            <p:nvPr/>
          </p:nvCxnSpPr>
          <p:spPr bwMode="auto">
            <a:xfrm>
              <a:off x="1746" y="3088"/>
              <a:ext cx="1315"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9746" name="AutoShape 49"/>
            <p:cNvCxnSpPr>
              <a:cxnSpLocks noChangeShapeType="1"/>
              <a:stCxn id="29740" idx="6"/>
              <a:endCxn id="29734" idx="2"/>
            </p:cNvCxnSpPr>
            <p:nvPr/>
          </p:nvCxnSpPr>
          <p:spPr bwMode="auto">
            <a:xfrm>
              <a:off x="1746" y="3088"/>
              <a:ext cx="1315" cy="459"/>
            </a:xfrm>
            <a:prstGeom prst="bentConnector3">
              <a:avLst>
                <a:gd name="adj1" fmla="val 49963"/>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sp>
          <p:nvSpPr>
            <p:cNvPr id="29747" name="Rectangle 50"/>
            <p:cNvSpPr>
              <a:spLocks noChangeArrowheads="1"/>
            </p:cNvSpPr>
            <p:nvPr/>
          </p:nvSpPr>
          <p:spPr bwMode="auto">
            <a:xfrm>
              <a:off x="385" y="2382"/>
              <a:ext cx="136" cy="136"/>
            </a:xfrm>
            <a:prstGeom prst="rect">
              <a:avLst/>
            </a:prstGeom>
            <a:solidFill>
              <a:schemeClr val="accent1"/>
            </a:solidFill>
            <a:ln w="9525">
              <a:solidFill>
                <a:schemeClr val="tx1"/>
              </a:solidFill>
              <a:miter lim="800000"/>
              <a:headEnd/>
              <a:tailEnd/>
            </a:ln>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en-US" altLang="en-US" sz="1800"/>
            </a:p>
          </p:txBody>
        </p:sp>
        <p:cxnSp>
          <p:nvCxnSpPr>
            <p:cNvPr id="29748" name="AutoShape 51"/>
            <p:cNvCxnSpPr>
              <a:cxnSpLocks noChangeShapeType="1"/>
              <a:stCxn id="29747" idx="3"/>
              <a:endCxn id="29739" idx="2"/>
            </p:cNvCxnSpPr>
            <p:nvPr/>
          </p:nvCxnSpPr>
          <p:spPr bwMode="auto">
            <a:xfrm flipV="1">
              <a:off x="521" y="1571"/>
              <a:ext cx="1134" cy="879"/>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29749" name="AutoShape 52"/>
            <p:cNvCxnSpPr>
              <a:cxnSpLocks noChangeShapeType="1"/>
              <a:stCxn id="29747" idx="3"/>
              <a:endCxn id="29740" idx="2"/>
            </p:cNvCxnSpPr>
            <p:nvPr/>
          </p:nvCxnSpPr>
          <p:spPr bwMode="auto">
            <a:xfrm>
              <a:off x="521" y="2450"/>
              <a:ext cx="1134" cy="638"/>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sp>
          <p:nvSpPr>
            <p:cNvPr id="29750" name="Rectangle 53"/>
            <p:cNvSpPr>
              <a:spLocks noChangeArrowheads="1"/>
            </p:cNvSpPr>
            <p:nvPr/>
          </p:nvSpPr>
          <p:spPr bwMode="auto">
            <a:xfrm>
              <a:off x="1156" y="1434"/>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a:latin typeface="Garamond" charset="0"/>
                </a:rPr>
                <a:t>ΜΕΤ &amp; Κ</a:t>
              </a:r>
            </a:p>
          </p:txBody>
        </p:sp>
        <p:sp>
          <p:nvSpPr>
            <p:cNvPr id="29751" name="Rectangle 54"/>
            <p:cNvSpPr>
              <a:spLocks noChangeArrowheads="1"/>
            </p:cNvSpPr>
            <p:nvPr/>
          </p:nvSpPr>
          <p:spPr bwMode="auto">
            <a:xfrm>
              <a:off x="1157" y="2900"/>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a:latin typeface="Garamond" charset="0"/>
                </a:rPr>
                <a:t>ΕΝ &amp; Κ</a:t>
              </a:r>
            </a:p>
          </p:txBody>
        </p:sp>
        <p:sp>
          <p:nvSpPr>
            <p:cNvPr id="29752" name="Rectangle 55"/>
            <p:cNvSpPr>
              <a:spLocks noChangeArrowheads="1"/>
            </p:cNvSpPr>
            <p:nvPr/>
          </p:nvSpPr>
          <p:spPr bwMode="auto">
            <a:xfrm>
              <a:off x="2472" y="754"/>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P(</a:t>
              </a:r>
              <a:r>
                <a:rPr lang="el-GR" altLang="en-US" sz="1400">
                  <a:latin typeface="Garamond" charset="0"/>
                </a:rPr>
                <a:t>Υ</a:t>
              </a:r>
              <a:r>
                <a:rPr lang="en-US" altLang="en-US" sz="1400">
                  <a:latin typeface="Garamond" charset="0"/>
                </a:rPr>
                <a:t>)=</a:t>
              </a:r>
              <a:r>
                <a:rPr lang="el-GR" altLang="en-US" sz="1400">
                  <a:latin typeface="Garamond" charset="0"/>
                </a:rPr>
                <a:t>0</a:t>
              </a:r>
              <a:r>
                <a:rPr lang="en-US" altLang="en-US" sz="1400">
                  <a:latin typeface="Garamond" charset="0"/>
                </a:rPr>
                <a:t>.10</a:t>
              </a:r>
              <a:endParaRPr lang="el-GR" altLang="en-US" sz="1400">
                <a:latin typeface="Garamond" charset="0"/>
              </a:endParaRPr>
            </a:p>
          </p:txBody>
        </p:sp>
        <p:sp>
          <p:nvSpPr>
            <p:cNvPr id="29753" name="Rectangle 56"/>
            <p:cNvSpPr>
              <a:spLocks noChangeArrowheads="1"/>
            </p:cNvSpPr>
            <p:nvPr/>
          </p:nvSpPr>
          <p:spPr bwMode="auto">
            <a:xfrm>
              <a:off x="2472" y="1409"/>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P(</a:t>
              </a:r>
              <a:r>
                <a:rPr lang="el-GR" altLang="en-US" sz="1400">
                  <a:latin typeface="Garamond" charset="0"/>
                </a:rPr>
                <a:t>Μ</a:t>
              </a:r>
              <a:r>
                <a:rPr lang="en-US" altLang="en-US" sz="1400">
                  <a:latin typeface="Garamond" charset="0"/>
                </a:rPr>
                <a:t>)=0.50</a:t>
              </a:r>
              <a:endParaRPr lang="el-GR" altLang="en-US" sz="1400">
                <a:latin typeface="Garamond" charset="0"/>
              </a:endParaRPr>
            </a:p>
          </p:txBody>
        </p:sp>
        <p:sp>
          <p:nvSpPr>
            <p:cNvPr id="29754" name="Rectangle 57"/>
            <p:cNvSpPr>
              <a:spLocks noChangeArrowheads="1"/>
            </p:cNvSpPr>
            <p:nvPr/>
          </p:nvSpPr>
          <p:spPr bwMode="auto">
            <a:xfrm>
              <a:off x="2472" y="1994"/>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P(</a:t>
              </a:r>
              <a:r>
                <a:rPr lang="el-GR" altLang="en-US" sz="1400">
                  <a:latin typeface="Garamond" charset="0"/>
                </a:rPr>
                <a:t>Χ</a:t>
              </a:r>
              <a:r>
                <a:rPr lang="en-US" altLang="en-US" sz="1400">
                  <a:latin typeface="Garamond" charset="0"/>
                </a:rPr>
                <a:t>)=0.40</a:t>
              </a:r>
              <a:endParaRPr lang="el-GR" altLang="en-US" sz="1400">
                <a:latin typeface="Garamond" charset="0"/>
              </a:endParaRPr>
            </a:p>
          </p:txBody>
        </p:sp>
        <p:sp>
          <p:nvSpPr>
            <p:cNvPr id="29755" name="Rectangle 58"/>
            <p:cNvSpPr>
              <a:spLocks noChangeArrowheads="1"/>
            </p:cNvSpPr>
            <p:nvPr/>
          </p:nvSpPr>
          <p:spPr bwMode="auto">
            <a:xfrm>
              <a:off x="2472" y="2402"/>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P(</a:t>
              </a:r>
              <a:r>
                <a:rPr lang="el-GR" altLang="en-US" sz="1400">
                  <a:latin typeface="Garamond" charset="0"/>
                </a:rPr>
                <a:t>Υ</a:t>
              </a:r>
              <a:r>
                <a:rPr lang="en-US" altLang="en-US" sz="1400">
                  <a:latin typeface="Garamond" charset="0"/>
                </a:rPr>
                <a:t>)=0.10</a:t>
              </a:r>
              <a:endParaRPr lang="el-GR" altLang="en-US" sz="1400">
                <a:latin typeface="Garamond" charset="0"/>
              </a:endParaRPr>
            </a:p>
          </p:txBody>
        </p:sp>
        <p:sp>
          <p:nvSpPr>
            <p:cNvPr id="29756" name="Rectangle 59"/>
            <p:cNvSpPr>
              <a:spLocks noChangeArrowheads="1"/>
            </p:cNvSpPr>
            <p:nvPr/>
          </p:nvSpPr>
          <p:spPr bwMode="auto">
            <a:xfrm>
              <a:off x="2517" y="2931"/>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P(</a:t>
              </a:r>
              <a:r>
                <a:rPr lang="el-GR" altLang="en-US" sz="1400">
                  <a:latin typeface="Garamond" charset="0"/>
                </a:rPr>
                <a:t>Μ</a:t>
              </a:r>
              <a:r>
                <a:rPr lang="en-US" altLang="en-US" sz="1400">
                  <a:latin typeface="Garamond" charset="0"/>
                </a:rPr>
                <a:t>)=0.50</a:t>
              </a:r>
              <a:endParaRPr lang="el-GR" altLang="en-US" sz="1400">
                <a:latin typeface="Garamond" charset="0"/>
              </a:endParaRPr>
            </a:p>
          </p:txBody>
        </p:sp>
        <p:sp>
          <p:nvSpPr>
            <p:cNvPr id="29757" name="Rectangle 60"/>
            <p:cNvSpPr>
              <a:spLocks noChangeArrowheads="1"/>
            </p:cNvSpPr>
            <p:nvPr/>
          </p:nvSpPr>
          <p:spPr bwMode="auto">
            <a:xfrm>
              <a:off x="2517" y="3385"/>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P(</a:t>
              </a:r>
              <a:r>
                <a:rPr lang="el-GR" altLang="en-US" sz="1400">
                  <a:latin typeface="Garamond" charset="0"/>
                </a:rPr>
                <a:t>Χ</a:t>
              </a:r>
              <a:r>
                <a:rPr lang="en-US" altLang="en-US" sz="1400">
                  <a:latin typeface="Garamond" charset="0"/>
                </a:rPr>
                <a:t>)=0.40</a:t>
              </a:r>
              <a:endParaRPr lang="el-GR" altLang="en-US" sz="1400">
                <a:latin typeface="Garamond" charset="0"/>
              </a:endParaRPr>
            </a:p>
          </p:txBody>
        </p:sp>
        <p:sp>
          <p:nvSpPr>
            <p:cNvPr id="29758" name="Rectangle 61"/>
            <p:cNvSpPr>
              <a:spLocks noChangeArrowheads="1"/>
            </p:cNvSpPr>
            <p:nvPr/>
          </p:nvSpPr>
          <p:spPr bwMode="auto">
            <a:xfrm>
              <a:off x="4014" y="572"/>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P(</a:t>
              </a:r>
              <a:r>
                <a:rPr lang="el-GR" altLang="en-US" sz="1400">
                  <a:latin typeface="Garamond" charset="0"/>
                </a:rPr>
                <a:t>Υ</a:t>
              </a:r>
              <a:r>
                <a:rPr lang="en-US" altLang="en-US" sz="1400">
                  <a:latin typeface="Garamond" charset="0"/>
                </a:rPr>
                <a:t>)=0.50</a:t>
              </a:r>
              <a:endParaRPr lang="el-GR" altLang="en-US" sz="1400">
                <a:latin typeface="Garamond" charset="0"/>
              </a:endParaRPr>
            </a:p>
          </p:txBody>
        </p:sp>
        <p:sp>
          <p:nvSpPr>
            <p:cNvPr id="29759" name="Rectangle 62"/>
            <p:cNvSpPr>
              <a:spLocks noChangeArrowheads="1"/>
            </p:cNvSpPr>
            <p:nvPr/>
          </p:nvSpPr>
          <p:spPr bwMode="auto">
            <a:xfrm>
              <a:off x="4014" y="754"/>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P(</a:t>
              </a:r>
              <a:r>
                <a:rPr lang="el-GR" altLang="en-US" sz="1400">
                  <a:latin typeface="Garamond" charset="0"/>
                </a:rPr>
                <a:t>Μ</a:t>
              </a:r>
              <a:r>
                <a:rPr lang="en-US" altLang="en-US" sz="1400">
                  <a:latin typeface="Garamond" charset="0"/>
                </a:rPr>
                <a:t>)=0.30</a:t>
              </a:r>
              <a:endParaRPr lang="el-GR" altLang="en-US" sz="1400">
                <a:latin typeface="Garamond" charset="0"/>
              </a:endParaRPr>
            </a:p>
          </p:txBody>
        </p:sp>
        <p:sp>
          <p:nvSpPr>
            <p:cNvPr id="29760" name="Rectangle 63"/>
            <p:cNvSpPr>
              <a:spLocks noChangeArrowheads="1"/>
            </p:cNvSpPr>
            <p:nvPr/>
          </p:nvSpPr>
          <p:spPr bwMode="auto">
            <a:xfrm>
              <a:off x="4014" y="935"/>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P(</a:t>
              </a:r>
              <a:r>
                <a:rPr lang="el-GR" altLang="en-US" sz="1400">
                  <a:latin typeface="Garamond" charset="0"/>
                </a:rPr>
                <a:t>Χ</a:t>
              </a:r>
              <a:r>
                <a:rPr lang="en-US" altLang="en-US" sz="1400">
                  <a:latin typeface="Garamond" charset="0"/>
                </a:rPr>
                <a:t>)=0.20</a:t>
              </a:r>
              <a:endParaRPr lang="el-GR" altLang="en-US" sz="1400">
                <a:latin typeface="Garamond" charset="0"/>
              </a:endParaRPr>
            </a:p>
          </p:txBody>
        </p:sp>
        <p:sp>
          <p:nvSpPr>
            <p:cNvPr id="29761" name="Rectangle 64"/>
            <p:cNvSpPr>
              <a:spLocks noChangeArrowheads="1"/>
            </p:cNvSpPr>
            <p:nvPr/>
          </p:nvSpPr>
          <p:spPr bwMode="auto">
            <a:xfrm>
              <a:off x="4196" y="1207"/>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P(</a:t>
              </a:r>
              <a:r>
                <a:rPr lang="el-GR" altLang="en-US" sz="1400">
                  <a:latin typeface="Garamond" charset="0"/>
                </a:rPr>
                <a:t>Υ</a:t>
              </a:r>
              <a:r>
                <a:rPr lang="en-US" altLang="en-US" sz="1400">
                  <a:latin typeface="Garamond" charset="0"/>
                </a:rPr>
                <a:t>)=0.30</a:t>
              </a:r>
              <a:endParaRPr lang="el-GR" altLang="en-US" sz="1400">
                <a:latin typeface="Garamond" charset="0"/>
              </a:endParaRPr>
            </a:p>
          </p:txBody>
        </p:sp>
        <p:sp>
          <p:nvSpPr>
            <p:cNvPr id="29762" name="Rectangle 65"/>
            <p:cNvSpPr>
              <a:spLocks noChangeArrowheads="1"/>
            </p:cNvSpPr>
            <p:nvPr/>
          </p:nvSpPr>
          <p:spPr bwMode="auto">
            <a:xfrm>
              <a:off x="4196" y="1434"/>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P(</a:t>
              </a:r>
              <a:r>
                <a:rPr lang="el-GR" altLang="en-US" sz="1400">
                  <a:latin typeface="Garamond" charset="0"/>
                </a:rPr>
                <a:t>Μ</a:t>
              </a:r>
              <a:r>
                <a:rPr lang="en-US" altLang="en-US" sz="1400">
                  <a:latin typeface="Garamond" charset="0"/>
                </a:rPr>
                <a:t>)=0.50</a:t>
              </a:r>
              <a:endParaRPr lang="el-GR" altLang="en-US" sz="1400">
                <a:latin typeface="Garamond" charset="0"/>
              </a:endParaRPr>
            </a:p>
          </p:txBody>
        </p:sp>
        <p:sp>
          <p:nvSpPr>
            <p:cNvPr id="29763" name="Rectangle 66"/>
            <p:cNvSpPr>
              <a:spLocks noChangeArrowheads="1"/>
            </p:cNvSpPr>
            <p:nvPr/>
          </p:nvSpPr>
          <p:spPr bwMode="auto">
            <a:xfrm>
              <a:off x="4196" y="1646"/>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P(</a:t>
              </a:r>
              <a:r>
                <a:rPr lang="el-GR" altLang="en-US" sz="1400">
                  <a:latin typeface="Garamond" charset="0"/>
                </a:rPr>
                <a:t>Χ</a:t>
              </a:r>
              <a:r>
                <a:rPr lang="en-US" altLang="en-US" sz="1400">
                  <a:latin typeface="Garamond" charset="0"/>
                </a:rPr>
                <a:t>)=0.20</a:t>
              </a:r>
              <a:endParaRPr lang="el-GR" altLang="en-US" sz="1400">
                <a:latin typeface="Garamond" charset="0"/>
              </a:endParaRPr>
            </a:p>
          </p:txBody>
        </p:sp>
        <p:sp>
          <p:nvSpPr>
            <p:cNvPr id="29764" name="Rectangle 67"/>
            <p:cNvSpPr>
              <a:spLocks noChangeArrowheads="1"/>
            </p:cNvSpPr>
            <p:nvPr/>
          </p:nvSpPr>
          <p:spPr bwMode="auto">
            <a:xfrm>
              <a:off x="4059" y="1842"/>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P(</a:t>
              </a:r>
              <a:r>
                <a:rPr lang="el-GR" altLang="en-US" sz="1400">
                  <a:latin typeface="Garamond" charset="0"/>
                </a:rPr>
                <a:t>Υ</a:t>
              </a:r>
              <a:r>
                <a:rPr lang="en-US" altLang="en-US" sz="1400">
                  <a:latin typeface="Garamond" charset="0"/>
                </a:rPr>
                <a:t>)=0.20</a:t>
              </a:r>
              <a:endParaRPr lang="el-GR" altLang="en-US" sz="1400">
                <a:latin typeface="Garamond" charset="0"/>
              </a:endParaRPr>
            </a:p>
          </p:txBody>
        </p:sp>
        <p:sp>
          <p:nvSpPr>
            <p:cNvPr id="29765" name="Rectangle 68"/>
            <p:cNvSpPr>
              <a:spLocks noChangeArrowheads="1"/>
            </p:cNvSpPr>
            <p:nvPr/>
          </p:nvSpPr>
          <p:spPr bwMode="auto">
            <a:xfrm>
              <a:off x="4059" y="2034"/>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P(</a:t>
              </a:r>
              <a:r>
                <a:rPr lang="el-GR" altLang="en-US" sz="1400">
                  <a:latin typeface="Garamond" charset="0"/>
                </a:rPr>
                <a:t>Μ</a:t>
              </a:r>
              <a:r>
                <a:rPr lang="en-US" altLang="en-US" sz="1400">
                  <a:latin typeface="Garamond" charset="0"/>
                </a:rPr>
                <a:t>)=0.60</a:t>
              </a:r>
              <a:endParaRPr lang="el-GR" altLang="en-US" sz="1400">
                <a:latin typeface="Garamond" charset="0"/>
              </a:endParaRPr>
            </a:p>
          </p:txBody>
        </p:sp>
        <p:sp>
          <p:nvSpPr>
            <p:cNvPr id="29766" name="Rectangle 69"/>
            <p:cNvSpPr>
              <a:spLocks noChangeArrowheads="1"/>
            </p:cNvSpPr>
            <p:nvPr/>
          </p:nvSpPr>
          <p:spPr bwMode="auto">
            <a:xfrm>
              <a:off x="4059" y="2185"/>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P(</a:t>
              </a:r>
              <a:r>
                <a:rPr lang="el-GR" altLang="en-US" sz="1400">
                  <a:latin typeface="Garamond" charset="0"/>
                </a:rPr>
                <a:t>Χ</a:t>
              </a:r>
              <a:r>
                <a:rPr lang="en-US" altLang="en-US" sz="1400">
                  <a:latin typeface="Garamond" charset="0"/>
                </a:rPr>
                <a:t>)=0.20</a:t>
              </a:r>
              <a:endParaRPr lang="el-GR" altLang="en-US" sz="1400">
                <a:latin typeface="Garamond" charset="0"/>
              </a:endParaRPr>
            </a:p>
          </p:txBody>
        </p:sp>
        <p:sp>
          <p:nvSpPr>
            <p:cNvPr id="29767" name="Rectangle 70"/>
            <p:cNvSpPr>
              <a:spLocks noChangeArrowheads="1"/>
            </p:cNvSpPr>
            <p:nvPr/>
          </p:nvSpPr>
          <p:spPr bwMode="auto">
            <a:xfrm>
              <a:off x="4014" y="2356"/>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P(</a:t>
              </a:r>
              <a:r>
                <a:rPr lang="el-GR" altLang="en-US" sz="1400">
                  <a:latin typeface="Garamond" charset="0"/>
                </a:rPr>
                <a:t>Υ</a:t>
              </a:r>
              <a:r>
                <a:rPr lang="en-US" altLang="en-US" sz="1400">
                  <a:latin typeface="Garamond" charset="0"/>
                </a:rPr>
                <a:t>)=0.50</a:t>
              </a:r>
              <a:endParaRPr lang="el-GR" altLang="en-US" sz="1400">
                <a:latin typeface="Garamond" charset="0"/>
              </a:endParaRPr>
            </a:p>
          </p:txBody>
        </p:sp>
        <p:sp>
          <p:nvSpPr>
            <p:cNvPr id="29768" name="Rectangle 71"/>
            <p:cNvSpPr>
              <a:spLocks noChangeArrowheads="1"/>
            </p:cNvSpPr>
            <p:nvPr/>
          </p:nvSpPr>
          <p:spPr bwMode="auto">
            <a:xfrm>
              <a:off x="4014" y="2523"/>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P(</a:t>
              </a:r>
              <a:r>
                <a:rPr lang="el-GR" altLang="en-US" sz="1400">
                  <a:latin typeface="Garamond" charset="0"/>
                </a:rPr>
                <a:t>Μ</a:t>
              </a:r>
              <a:r>
                <a:rPr lang="en-US" altLang="en-US" sz="1400">
                  <a:latin typeface="Garamond" charset="0"/>
                </a:rPr>
                <a:t>)=0.30</a:t>
              </a:r>
              <a:endParaRPr lang="el-GR" altLang="en-US" sz="1400">
                <a:latin typeface="Garamond" charset="0"/>
              </a:endParaRPr>
            </a:p>
          </p:txBody>
        </p:sp>
        <p:sp>
          <p:nvSpPr>
            <p:cNvPr id="29769" name="Rectangle 72"/>
            <p:cNvSpPr>
              <a:spLocks noChangeArrowheads="1"/>
            </p:cNvSpPr>
            <p:nvPr/>
          </p:nvSpPr>
          <p:spPr bwMode="auto">
            <a:xfrm>
              <a:off x="4014" y="2659"/>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P(</a:t>
              </a:r>
              <a:r>
                <a:rPr lang="el-GR" altLang="en-US" sz="1400">
                  <a:latin typeface="Garamond" charset="0"/>
                </a:rPr>
                <a:t>Χ</a:t>
              </a:r>
              <a:r>
                <a:rPr lang="en-US" altLang="en-US" sz="1400">
                  <a:latin typeface="Garamond" charset="0"/>
                </a:rPr>
                <a:t>)=0.20</a:t>
              </a:r>
              <a:endParaRPr lang="el-GR" altLang="en-US" sz="1400">
                <a:latin typeface="Garamond" charset="0"/>
              </a:endParaRPr>
            </a:p>
          </p:txBody>
        </p:sp>
        <p:sp>
          <p:nvSpPr>
            <p:cNvPr id="29770" name="Rectangle 73"/>
            <p:cNvSpPr>
              <a:spLocks noChangeArrowheads="1"/>
            </p:cNvSpPr>
            <p:nvPr/>
          </p:nvSpPr>
          <p:spPr bwMode="auto">
            <a:xfrm>
              <a:off x="4195" y="2750"/>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P(</a:t>
              </a:r>
              <a:r>
                <a:rPr lang="el-GR" altLang="en-US" sz="1400">
                  <a:latin typeface="Garamond" charset="0"/>
                </a:rPr>
                <a:t>Υ</a:t>
              </a:r>
              <a:r>
                <a:rPr lang="en-US" altLang="en-US" sz="1400">
                  <a:latin typeface="Garamond" charset="0"/>
                </a:rPr>
                <a:t>)=0.30</a:t>
              </a:r>
              <a:endParaRPr lang="el-GR" altLang="en-US" sz="1400">
                <a:latin typeface="Garamond" charset="0"/>
              </a:endParaRPr>
            </a:p>
          </p:txBody>
        </p:sp>
        <p:sp>
          <p:nvSpPr>
            <p:cNvPr id="29771" name="Rectangle 74"/>
            <p:cNvSpPr>
              <a:spLocks noChangeArrowheads="1"/>
            </p:cNvSpPr>
            <p:nvPr/>
          </p:nvSpPr>
          <p:spPr bwMode="auto">
            <a:xfrm>
              <a:off x="4196" y="2931"/>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P(</a:t>
              </a:r>
              <a:r>
                <a:rPr lang="el-GR" altLang="en-US" sz="1400">
                  <a:latin typeface="Garamond" charset="0"/>
                </a:rPr>
                <a:t>Μ</a:t>
              </a:r>
              <a:r>
                <a:rPr lang="en-US" altLang="en-US" sz="1400">
                  <a:latin typeface="Garamond" charset="0"/>
                </a:rPr>
                <a:t>)=0.50</a:t>
              </a:r>
              <a:endParaRPr lang="el-GR" altLang="en-US" sz="1400">
                <a:latin typeface="Garamond" charset="0"/>
              </a:endParaRPr>
            </a:p>
          </p:txBody>
        </p:sp>
        <p:sp>
          <p:nvSpPr>
            <p:cNvPr id="29772" name="Rectangle 75"/>
            <p:cNvSpPr>
              <a:spLocks noChangeArrowheads="1"/>
            </p:cNvSpPr>
            <p:nvPr/>
          </p:nvSpPr>
          <p:spPr bwMode="auto">
            <a:xfrm>
              <a:off x="4196" y="3113"/>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P(</a:t>
              </a:r>
              <a:r>
                <a:rPr lang="el-GR" altLang="en-US" sz="1400">
                  <a:latin typeface="Garamond" charset="0"/>
                </a:rPr>
                <a:t>Χ</a:t>
              </a:r>
              <a:r>
                <a:rPr lang="en-US" altLang="en-US" sz="1400">
                  <a:latin typeface="Garamond" charset="0"/>
                </a:rPr>
                <a:t>)=0.20</a:t>
              </a:r>
              <a:endParaRPr lang="el-GR" altLang="en-US" sz="1400">
                <a:latin typeface="Garamond" charset="0"/>
              </a:endParaRPr>
            </a:p>
          </p:txBody>
        </p:sp>
        <p:sp>
          <p:nvSpPr>
            <p:cNvPr id="29773" name="Rectangle 76"/>
            <p:cNvSpPr>
              <a:spLocks noChangeArrowheads="1"/>
            </p:cNvSpPr>
            <p:nvPr/>
          </p:nvSpPr>
          <p:spPr bwMode="auto">
            <a:xfrm>
              <a:off x="4059" y="3284"/>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P(</a:t>
              </a:r>
              <a:r>
                <a:rPr lang="el-GR" altLang="en-US" sz="1400">
                  <a:latin typeface="Garamond" charset="0"/>
                </a:rPr>
                <a:t>Υ</a:t>
              </a:r>
              <a:r>
                <a:rPr lang="en-US" altLang="en-US" sz="1400">
                  <a:latin typeface="Garamond" charset="0"/>
                </a:rPr>
                <a:t>)=0.20</a:t>
              </a:r>
              <a:endParaRPr lang="el-GR" altLang="en-US" sz="1400">
                <a:latin typeface="Garamond" charset="0"/>
              </a:endParaRPr>
            </a:p>
          </p:txBody>
        </p:sp>
        <p:sp>
          <p:nvSpPr>
            <p:cNvPr id="29774" name="Rectangle 77"/>
            <p:cNvSpPr>
              <a:spLocks noChangeArrowheads="1"/>
            </p:cNvSpPr>
            <p:nvPr/>
          </p:nvSpPr>
          <p:spPr bwMode="auto">
            <a:xfrm>
              <a:off x="4059" y="3435"/>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P(</a:t>
              </a:r>
              <a:r>
                <a:rPr lang="el-GR" altLang="en-US" sz="1400">
                  <a:latin typeface="Garamond" charset="0"/>
                </a:rPr>
                <a:t>Μ</a:t>
              </a:r>
              <a:r>
                <a:rPr lang="en-US" altLang="en-US" sz="1400">
                  <a:latin typeface="Garamond" charset="0"/>
                </a:rPr>
                <a:t>)=0.60</a:t>
              </a:r>
              <a:endParaRPr lang="el-GR" altLang="en-US" sz="1400">
                <a:latin typeface="Garamond" charset="0"/>
              </a:endParaRPr>
            </a:p>
          </p:txBody>
        </p:sp>
        <p:sp>
          <p:nvSpPr>
            <p:cNvPr id="29775" name="Rectangle 78"/>
            <p:cNvSpPr>
              <a:spLocks noChangeArrowheads="1"/>
            </p:cNvSpPr>
            <p:nvPr/>
          </p:nvSpPr>
          <p:spPr bwMode="auto">
            <a:xfrm>
              <a:off x="4059" y="3612"/>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P(</a:t>
              </a:r>
              <a:r>
                <a:rPr lang="el-GR" altLang="en-US" sz="1400">
                  <a:latin typeface="Garamond" charset="0"/>
                </a:rPr>
                <a:t>Χ</a:t>
              </a:r>
              <a:r>
                <a:rPr lang="en-US" altLang="en-US" sz="1400">
                  <a:latin typeface="Garamond" charset="0"/>
                </a:rPr>
                <a:t>)=0.20</a:t>
              </a:r>
              <a:endParaRPr lang="el-GR" altLang="en-US" sz="1400">
                <a:latin typeface="Garamond" charset="0"/>
              </a:endParaRPr>
            </a:p>
          </p:txBody>
        </p:sp>
        <p:sp>
          <p:nvSpPr>
            <p:cNvPr id="29776" name="Rectangle 79"/>
            <p:cNvSpPr>
              <a:spLocks noChangeArrowheads="1"/>
            </p:cNvSpPr>
            <p:nvPr/>
          </p:nvSpPr>
          <p:spPr bwMode="auto">
            <a:xfrm>
              <a:off x="3107" y="709"/>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a:t>
              </a:r>
              <a:r>
                <a:rPr lang="el-GR" altLang="en-US" sz="1400">
                  <a:latin typeface="Garamond" charset="0"/>
                </a:rPr>
                <a:t>2,355</a:t>
              </a:r>
              <a:endParaRPr lang="en-US" altLang="en-US" sz="1400">
                <a:latin typeface="Garamond" charset="0"/>
              </a:endParaRPr>
            </a:p>
          </p:txBody>
        </p:sp>
        <p:sp>
          <p:nvSpPr>
            <p:cNvPr id="29777" name="Rectangle 80"/>
            <p:cNvSpPr>
              <a:spLocks noChangeArrowheads="1"/>
            </p:cNvSpPr>
            <p:nvPr/>
          </p:nvSpPr>
          <p:spPr bwMode="auto">
            <a:xfrm>
              <a:off x="3243" y="1409"/>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a:t>
              </a:r>
              <a:r>
                <a:rPr lang="el-GR" altLang="en-US" sz="1400">
                  <a:latin typeface="Garamond" charset="0"/>
                </a:rPr>
                <a:t>2,285</a:t>
              </a:r>
              <a:endParaRPr lang="en-US" altLang="en-US" sz="1400">
                <a:latin typeface="Garamond" charset="0"/>
              </a:endParaRPr>
            </a:p>
          </p:txBody>
        </p:sp>
        <p:sp>
          <p:nvSpPr>
            <p:cNvPr id="29778" name="Rectangle 81"/>
            <p:cNvSpPr>
              <a:spLocks noChangeArrowheads="1"/>
            </p:cNvSpPr>
            <p:nvPr/>
          </p:nvSpPr>
          <p:spPr bwMode="auto">
            <a:xfrm>
              <a:off x="3061" y="1993"/>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a:t>
              </a:r>
              <a:r>
                <a:rPr lang="el-GR" altLang="en-US" sz="1400">
                  <a:latin typeface="Garamond" charset="0"/>
                </a:rPr>
                <a:t>2,25</a:t>
              </a:r>
              <a:endParaRPr lang="en-US" altLang="en-US" sz="1400">
                <a:latin typeface="Garamond" charset="0"/>
              </a:endParaRPr>
            </a:p>
          </p:txBody>
        </p:sp>
        <p:sp>
          <p:nvSpPr>
            <p:cNvPr id="29779" name="Rectangle 82"/>
            <p:cNvSpPr>
              <a:spLocks noChangeArrowheads="1"/>
            </p:cNvSpPr>
            <p:nvPr/>
          </p:nvSpPr>
          <p:spPr bwMode="auto">
            <a:xfrm>
              <a:off x="3107" y="2402"/>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a:t>
              </a:r>
              <a:r>
                <a:rPr lang="el-GR" altLang="en-US" sz="1400">
                  <a:latin typeface="Garamond" charset="0"/>
                </a:rPr>
                <a:t>2,045</a:t>
              </a:r>
              <a:endParaRPr lang="en-US" altLang="en-US" sz="1400">
                <a:latin typeface="Garamond" charset="0"/>
              </a:endParaRPr>
            </a:p>
          </p:txBody>
        </p:sp>
        <p:sp>
          <p:nvSpPr>
            <p:cNvPr id="29780" name="Rectangle 83"/>
            <p:cNvSpPr>
              <a:spLocks noChangeArrowheads="1"/>
            </p:cNvSpPr>
            <p:nvPr/>
          </p:nvSpPr>
          <p:spPr bwMode="auto">
            <a:xfrm>
              <a:off x="3198" y="2886"/>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a:t>
              </a:r>
              <a:r>
                <a:rPr lang="el-GR" altLang="en-US" sz="1400">
                  <a:latin typeface="Garamond" charset="0"/>
                </a:rPr>
                <a:t>1,915</a:t>
              </a:r>
              <a:endParaRPr lang="en-US" altLang="en-US" sz="1400">
                <a:latin typeface="Garamond" charset="0"/>
              </a:endParaRPr>
            </a:p>
          </p:txBody>
        </p:sp>
        <p:sp>
          <p:nvSpPr>
            <p:cNvPr id="29781" name="Rectangle 84"/>
            <p:cNvSpPr>
              <a:spLocks noChangeArrowheads="1"/>
            </p:cNvSpPr>
            <p:nvPr/>
          </p:nvSpPr>
          <p:spPr bwMode="auto">
            <a:xfrm>
              <a:off x="3107" y="3385"/>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a:t>
              </a:r>
              <a:r>
                <a:rPr lang="el-GR" altLang="en-US" sz="1400">
                  <a:latin typeface="Garamond" charset="0"/>
                </a:rPr>
                <a:t>1,85</a:t>
              </a:r>
              <a:endParaRPr lang="en-US" altLang="en-US" sz="1400">
                <a:latin typeface="Garamond" charset="0"/>
              </a:endParaRPr>
            </a:p>
          </p:txBody>
        </p:sp>
        <p:sp>
          <p:nvSpPr>
            <p:cNvPr id="29782" name="Rectangle 85"/>
            <p:cNvSpPr>
              <a:spLocks noChangeArrowheads="1"/>
            </p:cNvSpPr>
            <p:nvPr/>
          </p:nvSpPr>
          <p:spPr bwMode="auto">
            <a:xfrm>
              <a:off x="1791" y="2900"/>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a:t>
              </a:r>
              <a:r>
                <a:rPr lang="el-GR" altLang="en-US" sz="1400">
                  <a:latin typeface="Garamond" charset="0"/>
                </a:rPr>
                <a:t>1,943</a:t>
              </a:r>
              <a:endParaRPr lang="en-US" altLang="en-US" sz="1400">
                <a:latin typeface="Garamond" charset="0"/>
              </a:endParaRPr>
            </a:p>
          </p:txBody>
        </p:sp>
        <p:sp>
          <p:nvSpPr>
            <p:cNvPr id="29783" name="Rectangle 86"/>
            <p:cNvSpPr>
              <a:spLocks noChangeArrowheads="1"/>
            </p:cNvSpPr>
            <p:nvPr/>
          </p:nvSpPr>
          <p:spPr bwMode="auto">
            <a:xfrm>
              <a:off x="1791" y="1389"/>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a:t>
              </a:r>
              <a:r>
                <a:rPr lang="el-GR" altLang="en-US" sz="1400">
                  <a:latin typeface="Garamond" charset="0"/>
                </a:rPr>
                <a:t>2,28</a:t>
              </a:r>
              <a:endParaRPr lang="en-US" altLang="en-US" sz="1400">
                <a:latin typeface="Garamond" charset="0"/>
              </a:endParaRPr>
            </a:p>
          </p:txBody>
        </p:sp>
        <p:sp>
          <p:nvSpPr>
            <p:cNvPr id="57431" name="Rectangle 87"/>
            <p:cNvSpPr>
              <a:spLocks noChangeArrowheads="1"/>
            </p:cNvSpPr>
            <p:nvPr/>
          </p:nvSpPr>
          <p:spPr bwMode="auto">
            <a:xfrm>
              <a:off x="295" y="2583"/>
              <a:ext cx="408" cy="136"/>
            </a:xfrm>
            <a:prstGeom prst="rect">
              <a:avLst/>
            </a:prstGeom>
            <a:noFill/>
            <a:ln w="9525">
              <a:noFill/>
              <a:miter lim="800000"/>
              <a:headEnd/>
              <a:tailEnd/>
            </a:ln>
            <a:effec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800" b="1">
                  <a:effectLst>
                    <a:outerShdw blurRad="38100" dist="38100" dir="2700000" algn="tl">
                      <a:srgbClr val="C0C0C0"/>
                    </a:outerShdw>
                  </a:effectLst>
                  <a:latin typeface="Garamond" charset="0"/>
                </a:rPr>
                <a:t>€2</a:t>
              </a:r>
              <a:r>
                <a:rPr lang="el-GR" altLang="en-US" sz="1800" b="1">
                  <a:effectLst>
                    <a:outerShdw blurRad="38100" dist="38100" dir="2700000" algn="tl">
                      <a:srgbClr val="C0C0C0"/>
                    </a:outerShdw>
                  </a:effectLst>
                  <a:latin typeface="Garamond" charset="0"/>
                </a:rPr>
                <a:t>,</a:t>
              </a:r>
              <a:r>
                <a:rPr lang="en-US" altLang="en-US" sz="1800" b="1">
                  <a:effectLst>
                    <a:outerShdw blurRad="38100" dist="38100" dir="2700000" algn="tl">
                      <a:srgbClr val="C0C0C0"/>
                    </a:outerShdw>
                  </a:effectLst>
                  <a:latin typeface="Garamond" charset="0"/>
                </a:rPr>
                <a:t>28</a:t>
              </a:r>
            </a:p>
          </p:txBody>
        </p:sp>
        <p:sp>
          <p:nvSpPr>
            <p:cNvPr id="29785" name="Line 88"/>
            <p:cNvSpPr>
              <a:spLocks noChangeShapeType="1"/>
            </p:cNvSpPr>
            <p:nvPr/>
          </p:nvSpPr>
          <p:spPr bwMode="auto">
            <a:xfrm flipV="1">
              <a:off x="1156" y="2856"/>
              <a:ext cx="499" cy="45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86" name="Line 89"/>
            <p:cNvSpPr>
              <a:spLocks noChangeShapeType="1"/>
            </p:cNvSpPr>
            <p:nvPr/>
          </p:nvSpPr>
          <p:spPr bwMode="auto">
            <a:xfrm flipV="1">
              <a:off x="1201" y="2856"/>
              <a:ext cx="499" cy="45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87" name="Rectangle 90"/>
            <p:cNvSpPr>
              <a:spLocks noChangeArrowheads="1"/>
            </p:cNvSpPr>
            <p:nvPr/>
          </p:nvSpPr>
          <p:spPr bwMode="auto">
            <a:xfrm>
              <a:off x="4649" y="3703"/>
              <a:ext cx="544"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a:latin typeface="Garamond" charset="0"/>
                </a:rPr>
                <a:t>€0,6</a:t>
              </a:r>
            </a:p>
          </p:txBody>
        </p:sp>
        <p:cxnSp>
          <p:nvCxnSpPr>
            <p:cNvPr id="29788" name="AutoShape 91"/>
            <p:cNvCxnSpPr>
              <a:cxnSpLocks noChangeShapeType="1"/>
              <a:stCxn id="29734" idx="6"/>
              <a:endCxn id="29787" idx="1"/>
            </p:cNvCxnSpPr>
            <p:nvPr/>
          </p:nvCxnSpPr>
          <p:spPr bwMode="auto">
            <a:xfrm>
              <a:off x="3152" y="3547"/>
              <a:ext cx="1497" cy="179"/>
            </a:xfrm>
            <a:prstGeom prst="bentConnector3">
              <a:avLst>
                <a:gd name="adj1" fmla="val 49968"/>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grpSp>
      <p:sp>
        <p:nvSpPr>
          <p:cNvPr id="29698" name="Rectangle 93"/>
          <p:cNvSpPr>
            <a:spLocks noGrp="1" noChangeArrowheads="1"/>
          </p:cNvSpPr>
          <p:nvPr>
            <p:ph type="title"/>
          </p:nvPr>
        </p:nvSpPr>
        <p:spPr/>
        <p:txBody>
          <a:bodyPr/>
          <a:lstStyle/>
          <a:p>
            <a:pPr eaLnBrk="1" hangingPunct="1"/>
            <a:r>
              <a:rPr lang="el-GR" altLang="en-US">
                <a:ea typeface="ＭＳ Ｐゴシック" charset="-128"/>
              </a:rPr>
              <a:t>Δέντρο απόφασης</a:t>
            </a:r>
            <a:endParaRPr lang="en-GB" altLang="en-US">
              <a:ea typeface="ＭＳ Ｐゴシック" charset="-128"/>
            </a:endParaRPr>
          </a:p>
        </p:txBody>
      </p:sp>
    </p:spTree>
    <p:extLst>
      <p:ext uri="{BB962C8B-B14F-4D97-AF65-F5344CB8AC3E}">
        <p14:creationId xmlns:p14="http://schemas.microsoft.com/office/powerpoint/2010/main" val="16604659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eaLnBrk="1" hangingPunct="1"/>
            <a:r>
              <a:rPr lang="el-GR" altLang="en-US">
                <a:ea typeface="ＭＳ Ｐゴシック" charset="-128"/>
              </a:rPr>
              <a:t>Υπολογισμός κέρδους</a:t>
            </a:r>
          </a:p>
        </p:txBody>
      </p:sp>
      <p:sp>
        <p:nvSpPr>
          <p:cNvPr id="30722" name="Rectangle 3"/>
          <p:cNvSpPr>
            <a:spLocks noGrp="1" noChangeArrowheads="1"/>
          </p:cNvSpPr>
          <p:nvPr>
            <p:ph type="body" idx="1"/>
          </p:nvPr>
        </p:nvSpPr>
        <p:spPr/>
        <p:txBody>
          <a:bodyPr/>
          <a:lstStyle/>
          <a:p>
            <a:pPr eaLnBrk="1" hangingPunct="1">
              <a:lnSpc>
                <a:spcPct val="90000"/>
              </a:lnSpc>
            </a:pPr>
            <a:r>
              <a:rPr lang="el-GR" altLang="en-US" b="1">
                <a:ea typeface="ＭＳ Ｐゴシック" charset="-128"/>
              </a:rPr>
              <a:t>ΜΕΤ</a:t>
            </a:r>
            <a:r>
              <a:rPr lang="el-GR" altLang="en-US">
                <a:ea typeface="ＭＳ Ｐゴシック" charset="-128"/>
              </a:rPr>
              <a:t> &amp; </a:t>
            </a:r>
            <a:r>
              <a:rPr lang="el-GR" altLang="en-US" b="1">
                <a:ea typeface="ＭＳ Ｐゴシック" charset="-128"/>
              </a:rPr>
              <a:t>Κ</a:t>
            </a:r>
            <a:r>
              <a:rPr lang="el-GR" altLang="en-US">
                <a:ea typeface="ＭＳ Ｐゴシック" charset="-128"/>
              </a:rPr>
              <a:t>ΑΙΝΟΥΡΙΟ</a:t>
            </a:r>
          </a:p>
          <a:p>
            <a:pPr lvl="1" eaLnBrk="1" hangingPunct="1">
              <a:lnSpc>
                <a:spcPct val="90000"/>
              </a:lnSpc>
            </a:pPr>
            <a:r>
              <a:rPr lang="el-GR" altLang="en-US" sz="2300"/>
              <a:t>Υ: (€2,5+€3,25)-€3,0=€2,75</a:t>
            </a:r>
          </a:p>
          <a:p>
            <a:pPr lvl="1" eaLnBrk="1" hangingPunct="1">
              <a:lnSpc>
                <a:spcPct val="90000"/>
              </a:lnSpc>
            </a:pPr>
            <a:r>
              <a:rPr lang="el-GR" altLang="en-US" sz="2300"/>
              <a:t>Μ: (€2,5+€2,9)-€3,0=€2,4</a:t>
            </a:r>
          </a:p>
          <a:p>
            <a:pPr lvl="1" eaLnBrk="1" hangingPunct="1">
              <a:lnSpc>
                <a:spcPct val="90000"/>
              </a:lnSpc>
            </a:pPr>
            <a:r>
              <a:rPr lang="el-GR" altLang="en-US" sz="2300"/>
              <a:t>Χ: (€2,2+€2,1)-€3,0=€1,3</a:t>
            </a:r>
          </a:p>
          <a:p>
            <a:pPr lvl="1" eaLnBrk="1" hangingPunct="1">
              <a:lnSpc>
                <a:spcPct val="90000"/>
              </a:lnSpc>
            </a:pPr>
            <a:endParaRPr lang="el-GR" altLang="en-US" sz="2300"/>
          </a:p>
          <a:p>
            <a:pPr eaLnBrk="1" hangingPunct="1">
              <a:lnSpc>
                <a:spcPct val="90000"/>
              </a:lnSpc>
            </a:pPr>
            <a:r>
              <a:rPr lang="el-GR" altLang="en-US" sz="2800" b="1">
                <a:ea typeface="ＭＳ Ｐゴシック" charset="-128"/>
              </a:rPr>
              <a:t>Ε</a:t>
            </a:r>
            <a:r>
              <a:rPr lang="el-GR" altLang="en-US" sz="2800">
                <a:ea typeface="ＭＳ Ｐゴシック" charset="-128"/>
              </a:rPr>
              <a:t> &amp; </a:t>
            </a:r>
            <a:r>
              <a:rPr lang="el-GR" altLang="en-US" sz="2800" b="1">
                <a:ea typeface="ＭＳ Ｐゴシック" charset="-128"/>
              </a:rPr>
              <a:t>Κ</a:t>
            </a:r>
            <a:r>
              <a:rPr lang="el-GR" altLang="en-US" sz="2800">
                <a:ea typeface="ＭＳ Ｐゴシック" charset="-128"/>
              </a:rPr>
              <a:t>ΑΙΝΟΥΡΙΟ</a:t>
            </a:r>
          </a:p>
          <a:p>
            <a:pPr lvl="1" eaLnBrk="1" hangingPunct="1">
              <a:lnSpc>
                <a:spcPct val="90000"/>
              </a:lnSpc>
            </a:pPr>
            <a:r>
              <a:rPr lang="el-GR" altLang="en-US" sz="2300"/>
              <a:t>Υ: (€2,9+€3,25)-€3,0=€2,65</a:t>
            </a:r>
          </a:p>
          <a:p>
            <a:pPr lvl="1" eaLnBrk="1" hangingPunct="1">
              <a:lnSpc>
                <a:spcPct val="90000"/>
              </a:lnSpc>
            </a:pPr>
            <a:r>
              <a:rPr lang="el-GR" altLang="en-US" sz="2300"/>
              <a:t>Μ: (€2,6+€2,9)-€3,0=€2,0</a:t>
            </a:r>
          </a:p>
          <a:p>
            <a:pPr lvl="1" eaLnBrk="1" hangingPunct="1">
              <a:lnSpc>
                <a:spcPct val="90000"/>
              </a:lnSpc>
            </a:pPr>
            <a:r>
              <a:rPr lang="el-GR" altLang="en-US" sz="2300"/>
              <a:t>Χ: (€2,0+€2,1)-€3,0=€0,6</a:t>
            </a:r>
          </a:p>
          <a:p>
            <a:pPr lvl="1" eaLnBrk="1" hangingPunct="1">
              <a:lnSpc>
                <a:spcPct val="90000"/>
              </a:lnSpc>
              <a:buFont typeface="Wingdings" charset="2"/>
              <a:buNone/>
            </a:pPr>
            <a:endParaRPr lang="el-GR" altLang="en-US" sz="2300"/>
          </a:p>
        </p:txBody>
      </p:sp>
    </p:spTree>
    <p:extLst>
      <p:ext uri="{BB962C8B-B14F-4D97-AF65-F5344CB8AC3E}">
        <p14:creationId xmlns:p14="http://schemas.microsoft.com/office/powerpoint/2010/main" val="9007750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eaLnBrk="1" hangingPunct="1"/>
            <a:r>
              <a:rPr lang="el-GR" altLang="en-US">
                <a:ea typeface="ＭＳ Ｐゴシック" charset="-128"/>
              </a:rPr>
              <a:t>Υπολογισμός ΑΧΑ (ΜΕΤ)</a:t>
            </a:r>
          </a:p>
        </p:txBody>
      </p:sp>
      <p:sp>
        <p:nvSpPr>
          <p:cNvPr id="31746" name="Rectangle 3"/>
          <p:cNvSpPr>
            <a:spLocks noGrp="1" noChangeArrowheads="1"/>
          </p:cNvSpPr>
          <p:nvPr>
            <p:ph type="body" sz="half" idx="2"/>
          </p:nvPr>
        </p:nvSpPr>
        <p:spPr>
          <a:xfrm>
            <a:off x="1981200" y="5481638"/>
            <a:ext cx="8229600" cy="1071562"/>
          </a:xfrm>
        </p:spPr>
        <p:txBody>
          <a:bodyPr/>
          <a:lstStyle/>
          <a:p>
            <a:pPr eaLnBrk="1" hangingPunct="1">
              <a:lnSpc>
                <a:spcPct val="90000"/>
              </a:lnSpc>
            </a:pPr>
            <a:r>
              <a:rPr lang="el-GR" altLang="en-US" sz="2000">
                <a:ea typeface="ＭＳ Ｐゴシック" charset="-128"/>
              </a:rPr>
              <a:t>ΑΧΑ(1)=(€2,75*0,5)+(€2,4*0,3)+(€1,3*0,2)= €2,355</a:t>
            </a:r>
          </a:p>
          <a:p>
            <a:pPr eaLnBrk="1" hangingPunct="1">
              <a:lnSpc>
                <a:spcPct val="90000"/>
              </a:lnSpc>
            </a:pPr>
            <a:r>
              <a:rPr lang="el-GR" altLang="en-US" sz="2000">
                <a:ea typeface="ＭＳ Ｐゴシック" charset="-128"/>
              </a:rPr>
              <a:t>ΑΧΑ(2)=(€2,75*0,3)+(€2,4*0,5)+(€1,3*0,2)= € 2,285</a:t>
            </a:r>
          </a:p>
          <a:p>
            <a:pPr eaLnBrk="1" hangingPunct="1">
              <a:lnSpc>
                <a:spcPct val="90000"/>
              </a:lnSpc>
            </a:pPr>
            <a:r>
              <a:rPr lang="el-GR" altLang="en-US" sz="2000">
                <a:ea typeface="ＭＳ Ｐゴシック" charset="-128"/>
              </a:rPr>
              <a:t>ΑΧΑ(3)=(€2,75*0,2)+(€2,4*0,6)+(€1,3*0,2)= € 2,25</a:t>
            </a:r>
          </a:p>
        </p:txBody>
      </p:sp>
      <p:grpSp>
        <p:nvGrpSpPr>
          <p:cNvPr id="31747" name="Group 37"/>
          <p:cNvGrpSpPr>
            <a:grpSpLocks/>
          </p:cNvGrpSpPr>
          <p:nvPr/>
        </p:nvGrpSpPr>
        <p:grpSpPr bwMode="auto">
          <a:xfrm>
            <a:off x="4419600" y="2144714"/>
            <a:ext cx="3600450" cy="2808287"/>
            <a:chOff x="2154" y="1162"/>
            <a:chExt cx="2268" cy="1769"/>
          </a:xfrm>
        </p:grpSpPr>
        <p:sp>
          <p:nvSpPr>
            <p:cNvPr id="31748" name="Oval 4"/>
            <p:cNvSpPr>
              <a:spLocks noChangeArrowheads="1"/>
            </p:cNvSpPr>
            <p:nvPr/>
          </p:nvSpPr>
          <p:spPr bwMode="auto">
            <a:xfrm>
              <a:off x="2154" y="1393"/>
              <a:ext cx="227" cy="147"/>
            </a:xfrm>
            <a:prstGeom prst="ellipse">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800" b="1">
                  <a:latin typeface="Garamond" charset="0"/>
                </a:rPr>
                <a:t>1</a:t>
              </a:r>
            </a:p>
          </p:txBody>
        </p:sp>
        <p:sp>
          <p:nvSpPr>
            <p:cNvPr id="31749" name="Rectangle 5"/>
            <p:cNvSpPr>
              <a:spLocks noChangeArrowheads="1"/>
            </p:cNvSpPr>
            <p:nvPr/>
          </p:nvSpPr>
          <p:spPr bwMode="auto">
            <a:xfrm>
              <a:off x="3877" y="1263"/>
              <a:ext cx="544"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a:latin typeface="Garamond" charset="0"/>
                </a:rPr>
                <a:t>€2,75</a:t>
              </a:r>
            </a:p>
          </p:txBody>
        </p:sp>
        <p:sp>
          <p:nvSpPr>
            <p:cNvPr id="31750" name="Rectangle 6"/>
            <p:cNvSpPr>
              <a:spLocks noChangeArrowheads="1"/>
            </p:cNvSpPr>
            <p:nvPr/>
          </p:nvSpPr>
          <p:spPr bwMode="auto">
            <a:xfrm>
              <a:off x="3877" y="1444"/>
              <a:ext cx="544"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a:latin typeface="Garamond" charset="0"/>
                </a:rPr>
                <a:t>€2,4</a:t>
              </a:r>
            </a:p>
          </p:txBody>
        </p:sp>
        <p:sp>
          <p:nvSpPr>
            <p:cNvPr id="31751" name="Rectangle 7"/>
            <p:cNvSpPr>
              <a:spLocks noChangeArrowheads="1"/>
            </p:cNvSpPr>
            <p:nvPr/>
          </p:nvSpPr>
          <p:spPr bwMode="auto">
            <a:xfrm>
              <a:off x="3877" y="1636"/>
              <a:ext cx="544"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a:latin typeface="Garamond" charset="0"/>
                </a:rPr>
                <a:t>€1,3</a:t>
              </a:r>
            </a:p>
          </p:txBody>
        </p:sp>
        <p:cxnSp>
          <p:nvCxnSpPr>
            <p:cNvPr id="31752" name="AutoShape 8"/>
            <p:cNvCxnSpPr>
              <a:cxnSpLocks noChangeShapeType="1"/>
              <a:stCxn id="31748" idx="6"/>
              <a:endCxn id="31749" idx="1"/>
            </p:cNvCxnSpPr>
            <p:nvPr/>
          </p:nvCxnSpPr>
          <p:spPr bwMode="auto">
            <a:xfrm flipV="1">
              <a:off x="2381" y="1286"/>
              <a:ext cx="1496" cy="181"/>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31753" name="AutoShape 9"/>
            <p:cNvCxnSpPr>
              <a:cxnSpLocks noChangeShapeType="1"/>
              <a:stCxn id="31748" idx="6"/>
              <a:endCxn id="31750" idx="1"/>
            </p:cNvCxnSpPr>
            <p:nvPr/>
          </p:nvCxnSpPr>
          <p:spPr bwMode="auto">
            <a:xfrm>
              <a:off x="2381" y="1467"/>
              <a:ext cx="1496" cy="0"/>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31754" name="AutoShape 10"/>
            <p:cNvCxnSpPr>
              <a:cxnSpLocks noChangeShapeType="1"/>
              <a:stCxn id="31748" idx="6"/>
              <a:endCxn id="31751" idx="1"/>
            </p:cNvCxnSpPr>
            <p:nvPr/>
          </p:nvCxnSpPr>
          <p:spPr bwMode="auto">
            <a:xfrm>
              <a:off x="2381" y="1467"/>
              <a:ext cx="1496" cy="192"/>
            </a:xfrm>
            <a:prstGeom prst="bentConnector3">
              <a:avLst>
                <a:gd name="adj1" fmla="val 50000"/>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sp>
          <p:nvSpPr>
            <p:cNvPr id="31755" name="Oval 11"/>
            <p:cNvSpPr>
              <a:spLocks noChangeArrowheads="1"/>
            </p:cNvSpPr>
            <p:nvPr/>
          </p:nvSpPr>
          <p:spPr bwMode="auto">
            <a:xfrm>
              <a:off x="2154" y="2074"/>
              <a:ext cx="227" cy="147"/>
            </a:xfrm>
            <a:prstGeom prst="ellipse">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800" b="1">
                  <a:latin typeface="Garamond" charset="0"/>
                </a:rPr>
                <a:t>2</a:t>
              </a:r>
            </a:p>
          </p:txBody>
        </p:sp>
        <p:sp>
          <p:nvSpPr>
            <p:cNvPr id="31756" name="Oval 12"/>
            <p:cNvSpPr>
              <a:spLocks noChangeArrowheads="1"/>
            </p:cNvSpPr>
            <p:nvPr/>
          </p:nvSpPr>
          <p:spPr bwMode="auto">
            <a:xfrm>
              <a:off x="2154" y="2644"/>
              <a:ext cx="227" cy="147"/>
            </a:xfrm>
            <a:prstGeom prst="ellipse">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800" b="1">
                  <a:latin typeface="Garamond" charset="0"/>
                </a:rPr>
                <a:t>3</a:t>
              </a:r>
            </a:p>
          </p:txBody>
        </p:sp>
        <p:sp>
          <p:nvSpPr>
            <p:cNvPr id="31757" name="Rectangle 13"/>
            <p:cNvSpPr>
              <a:spLocks noChangeArrowheads="1"/>
            </p:cNvSpPr>
            <p:nvPr/>
          </p:nvSpPr>
          <p:spPr bwMode="auto">
            <a:xfrm>
              <a:off x="3878" y="1898"/>
              <a:ext cx="544"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a:latin typeface="Garamond" charset="0"/>
                </a:rPr>
                <a:t>€2,75</a:t>
              </a:r>
            </a:p>
          </p:txBody>
        </p:sp>
        <p:sp>
          <p:nvSpPr>
            <p:cNvPr id="31758" name="Rectangle 14"/>
            <p:cNvSpPr>
              <a:spLocks noChangeArrowheads="1"/>
            </p:cNvSpPr>
            <p:nvPr/>
          </p:nvSpPr>
          <p:spPr bwMode="auto">
            <a:xfrm>
              <a:off x="3878" y="2130"/>
              <a:ext cx="544"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a:latin typeface="Garamond" charset="0"/>
                </a:rPr>
                <a:t>€2,4</a:t>
              </a:r>
            </a:p>
          </p:txBody>
        </p:sp>
        <p:sp>
          <p:nvSpPr>
            <p:cNvPr id="31759" name="Rectangle 15"/>
            <p:cNvSpPr>
              <a:spLocks noChangeArrowheads="1"/>
            </p:cNvSpPr>
            <p:nvPr/>
          </p:nvSpPr>
          <p:spPr bwMode="auto">
            <a:xfrm>
              <a:off x="3878" y="2342"/>
              <a:ext cx="544"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a:latin typeface="Garamond" charset="0"/>
                </a:rPr>
                <a:t>€1,3</a:t>
              </a:r>
            </a:p>
          </p:txBody>
        </p:sp>
        <p:sp>
          <p:nvSpPr>
            <p:cNvPr id="31760" name="Rectangle 16"/>
            <p:cNvSpPr>
              <a:spLocks noChangeArrowheads="1"/>
            </p:cNvSpPr>
            <p:nvPr/>
          </p:nvSpPr>
          <p:spPr bwMode="auto">
            <a:xfrm>
              <a:off x="3878" y="2518"/>
              <a:ext cx="544"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a:latin typeface="Garamond" charset="0"/>
                </a:rPr>
                <a:t>€2,75</a:t>
              </a:r>
            </a:p>
          </p:txBody>
        </p:sp>
        <p:sp>
          <p:nvSpPr>
            <p:cNvPr id="31761" name="Rectangle 17"/>
            <p:cNvSpPr>
              <a:spLocks noChangeArrowheads="1"/>
            </p:cNvSpPr>
            <p:nvPr/>
          </p:nvSpPr>
          <p:spPr bwMode="auto">
            <a:xfrm>
              <a:off x="3878" y="2700"/>
              <a:ext cx="544"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a:latin typeface="Garamond" charset="0"/>
                </a:rPr>
                <a:t>€2,4</a:t>
              </a:r>
            </a:p>
          </p:txBody>
        </p:sp>
        <p:sp>
          <p:nvSpPr>
            <p:cNvPr id="31762" name="Rectangle 18"/>
            <p:cNvSpPr>
              <a:spLocks noChangeArrowheads="1"/>
            </p:cNvSpPr>
            <p:nvPr/>
          </p:nvSpPr>
          <p:spPr bwMode="auto">
            <a:xfrm>
              <a:off x="3878" y="2886"/>
              <a:ext cx="544" cy="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400">
                  <a:latin typeface="Garamond" charset="0"/>
                </a:rPr>
                <a:t>€1,3</a:t>
              </a:r>
            </a:p>
          </p:txBody>
        </p:sp>
        <p:cxnSp>
          <p:nvCxnSpPr>
            <p:cNvPr id="31763" name="AutoShape 19"/>
            <p:cNvCxnSpPr>
              <a:cxnSpLocks noChangeShapeType="1"/>
              <a:stCxn id="31755" idx="6"/>
              <a:endCxn id="31757" idx="1"/>
            </p:cNvCxnSpPr>
            <p:nvPr/>
          </p:nvCxnSpPr>
          <p:spPr bwMode="auto">
            <a:xfrm flipV="1">
              <a:off x="2381" y="1921"/>
              <a:ext cx="1497" cy="227"/>
            </a:xfrm>
            <a:prstGeom prst="bentConnector3">
              <a:avLst>
                <a:gd name="adj1" fmla="val 49968"/>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31764" name="AutoShape 20"/>
            <p:cNvCxnSpPr>
              <a:cxnSpLocks noChangeShapeType="1"/>
              <a:stCxn id="31755" idx="6"/>
              <a:endCxn id="31758" idx="1"/>
            </p:cNvCxnSpPr>
            <p:nvPr/>
          </p:nvCxnSpPr>
          <p:spPr bwMode="auto">
            <a:xfrm>
              <a:off x="2381" y="2148"/>
              <a:ext cx="1497" cy="5"/>
            </a:xfrm>
            <a:prstGeom prst="bentConnector3">
              <a:avLst>
                <a:gd name="adj1" fmla="val 49968"/>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31765" name="AutoShape 21"/>
            <p:cNvCxnSpPr>
              <a:cxnSpLocks noChangeShapeType="1"/>
              <a:stCxn id="31755" idx="6"/>
              <a:endCxn id="31759" idx="1"/>
            </p:cNvCxnSpPr>
            <p:nvPr/>
          </p:nvCxnSpPr>
          <p:spPr bwMode="auto">
            <a:xfrm>
              <a:off x="2381" y="2148"/>
              <a:ext cx="1497" cy="217"/>
            </a:xfrm>
            <a:prstGeom prst="bentConnector3">
              <a:avLst>
                <a:gd name="adj1" fmla="val 49968"/>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31766" name="AutoShape 22"/>
            <p:cNvCxnSpPr>
              <a:cxnSpLocks noChangeShapeType="1"/>
              <a:stCxn id="31756" idx="6"/>
              <a:endCxn id="31760" idx="1"/>
            </p:cNvCxnSpPr>
            <p:nvPr/>
          </p:nvCxnSpPr>
          <p:spPr bwMode="auto">
            <a:xfrm flipV="1">
              <a:off x="2381" y="2541"/>
              <a:ext cx="1497" cy="177"/>
            </a:xfrm>
            <a:prstGeom prst="bentConnector3">
              <a:avLst>
                <a:gd name="adj1" fmla="val 49968"/>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31767" name="AutoShape 23"/>
            <p:cNvCxnSpPr>
              <a:cxnSpLocks noChangeShapeType="1"/>
              <a:stCxn id="31756" idx="6"/>
              <a:endCxn id="31761" idx="1"/>
            </p:cNvCxnSpPr>
            <p:nvPr/>
          </p:nvCxnSpPr>
          <p:spPr bwMode="auto">
            <a:xfrm>
              <a:off x="2381" y="2718"/>
              <a:ext cx="1497" cy="5"/>
            </a:xfrm>
            <a:prstGeom prst="bentConnector3">
              <a:avLst>
                <a:gd name="adj1" fmla="val 49968"/>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31768" name="AutoShape 24"/>
            <p:cNvCxnSpPr>
              <a:cxnSpLocks noChangeShapeType="1"/>
              <a:stCxn id="31756" idx="6"/>
              <a:endCxn id="31762" idx="1"/>
            </p:cNvCxnSpPr>
            <p:nvPr/>
          </p:nvCxnSpPr>
          <p:spPr bwMode="auto">
            <a:xfrm>
              <a:off x="2381" y="2718"/>
              <a:ext cx="1497" cy="191"/>
            </a:xfrm>
            <a:prstGeom prst="bentConnector3">
              <a:avLst>
                <a:gd name="adj1" fmla="val 49968"/>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sp>
          <p:nvSpPr>
            <p:cNvPr id="31769" name="Rectangle 25"/>
            <p:cNvSpPr>
              <a:spLocks noChangeArrowheads="1"/>
            </p:cNvSpPr>
            <p:nvPr/>
          </p:nvSpPr>
          <p:spPr bwMode="auto">
            <a:xfrm>
              <a:off x="3243" y="1162"/>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P(</a:t>
              </a:r>
              <a:r>
                <a:rPr lang="el-GR" altLang="en-US" sz="1400">
                  <a:latin typeface="Garamond" charset="0"/>
                </a:rPr>
                <a:t>Υ</a:t>
              </a:r>
              <a:r>
                <a:rPr lang="en-US" altLang="en-US" sz="1400">
                  <a:latin typeface="Garamond" charset="0"/>
                </a:rPr>
                <a:t>)=0.50</a:t>
              </a:r>
              <a:endParaRPr lang="el-GR" altLang="en-US" sz="1400">
                <a:latin typeface="Garamond" charset="0"/>
              </a:endParaRPr>
            </a:p>
          </p:txBody>
        </p:sp>
        <p:sp>
          <p:nvSpPr>
            <p:cNvPr id="31770" name="Rectangle 26"/>
            <p:cNvSpPr>
              <a:spLocks noChangeArrowheads="1"/>
            </p:cNvSpPr>
            <p:nvPr/>
          </p:nvSpPr>
          <p:spPr bwMode="auto">
            <a:xfrm>
              <a:off x="3243" y="1344"/>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P(</a:t>
              </a:r>
              <a:r>
                <a:rPr lang="el-GR" altLang="en-US" sz="1400">
                  <a:latin typeface="Garamond" charset="0"/>
                </a:rPr>
                <a:t>Μ</a:t>
              </a:r>
              <a:r>
                <a:rPr lang="en-US" altLang="en-US" sz="1400">
                  <a:latin typeface="Garamond" charset="0"/>
                </a:rPr>
                <a:t>)=0.30</a:t>
              </a:r>
              <a:endParaRPr lang="el-GR" altLang="en-US" sz="1400">
                <a:latin typeface="Garamond" charset="0"/>
              </a:endParaRPr>
            </a:p>
          </p:txBody>
        </p:sp>
        <p:sp>
          <p:nvSpPr>
            <p:cNvPr id="31771" name="Rectangle 27"/>
            <p:cNvSpPr>
              <a:spLocks noChangeArrowheads="1"/>
            </p:cNvSpPr>
            <p:nvPr/>
          </p:nvSpPr>
          <p:spPr bwMode="auto">
            <a:xfrm>
              <a:off x="3243" y="1525"/>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P(</a:t>
              </a:r>
              <a:r>
                <a:rPr lang="el-GR" altLang="en-US" sz="1400">
                  <a:latin typeface="Garamond" charset="0"/>
                </a:rPr>
                <a:t>Χ</a:t>
              </a:r>
              <a:r>
                <a:rPr lang="en-US" altLang="en-US" sz="1400">
                  <a:latin typeface="Garamond" charset="0"/>
                </a:rPr>
                <a:t>)=0.20</a:t>
              </a:r>
              <a:endParaRPr lang="el-GR" altLang="en-US" sz="1400">
                <a:latin typeface="Garamond" charset="0"/>
              </a:endParaRPr>
            </a:p>
          </p:txBody>
        </p:sp>
        <p:sp>
          <p:nvSpPr>
            <p:cNvPr id="31772" name="Rectangle 28"/>
            <p:cNvSpPr>
              <a:spLocks noChangeArrowheads="1"/>
            </p:cNvSpPr>
            <p:nvPr/>
          </p:nvSpPr>
          <p:spPr bwMode="auto">
            <a:xfrm>
              <a:off x="3425" y="1797"/>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P(</a:t>
              </a:r>
              <a:r>
                <a:rPr lang="el-GR" altLang="en-US" sz="1400">
                  <a:latin typeface="Garamond" charset="0"/>
                </a:rPr>
                <a:t>Υ</a:t>
              </a:r>
              <a:r>
                <a:rPr lang="en-US" altLang="en-US" sz="1400">
                  <a:latin typeface="Garamond" charset="0"/>
                </a:rPr>
                <a:t>)=0.30</a:t>
              </a:r>
              <a:endParaRPr lang="el-GR" altLang="en-US" sz="1400">
                <a:latin typeface="Garamond" charset="0"/>
              </a:endParaRPr>
            </a:p>
          </p:txBody>
        </p:sp>
        <p:sp>
          <p:nvSpPr>
            <p:cNvPr id="31773" name="Rectangle 29"/>
            <p:cNvSpPr>
              <a:spLocks noChangeArrowheads="1"/>
            </p:cNvSpPr>
            <p:nvPr/>
          </p:nvSpPr>
          <p:spPr bwMode="auto">
            <a:xfrm>
              <a:off x="3425" y="2024"/>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P(</a:t>
              </a:r>
              <a:r>
                <a:rPr lang="el-GR" altLang="en-US" sz="1400">
                  <a:latin typeface="Garamond" charset="0"/>
                </a:rPr>
                <a:t>Μ</a:t>
              </a:r>
              <a:r>
                <a:rPr lang="en-US" altLang="en-US" sz="1400">
                  <a:latin typeface="Garamond" charset="0"/>
                </a:rPr>
                <a:t>)=0.50</a:t>
              </a:r>
              <a:endParaRPr lang="el-GR" altLang="en-US" sz="1400">
                <a:latin typeface="Garamond" charset="0"/>
              </a:endParaRPr>
            </a:p>
          </p:txBody>
        </p:sp>
        <p:sp>
          <p:nvSpPr>
            <p:cNvPr id="31774" name="Rectangle 30"/>
            <p:cNvSpPr>
              <a:spLocks noChangeArrowheads="1"/>
            </p:cNvSpPr>
            <p:nvPr/>
          </p:nvSpPr>
          <p:spPr bwMode="auto">
            <a:xfrm>
              <a:off x="3425" y="2236"/>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P(</a:t>
              </a:r>
              <a:r>
                <a:rPr lang="el-GR" altLang="en-US" sz="1400">
                  <a:latin typeface="Garamond" charset="0"/>
                </a:rPr>
                <a:t>Χ</a:t>
              </a:r>
              <a:r>
                <a:rPr lang="en-US" altLang="en-US" sz="1400">
                  <a:latin typeface="Garamond" charset="0"/>
                </a:rPr>
                <a:t>)=0.20</a:t>
              </a:r>
              <a:endParaRPr lang="el-GR" altLang="en-US" sz="1400">
                <a:latin typeface="Garamond" charset="0"/>
              </a:endParaRPr>
            </a:p>
          </p:txBody>
        </p:sp>
        <p:sp>
          <p:nvSpPr>
            <p:cNvPr id="31775" name="Rectangle 31"/>
            <p:cNvSpPr>
              <a:spLocks noChangeArrowheads="1"/>
            </p:cNvSpPr>
            <p:nvPr/>
          </p:nvSpPr>
          <p:spPr bwMode="auto">
            <a:xfrm>
              <a:off x="3278" y="2387"/>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P(</a:t>
              </a:r>
              <a:r>
                <a:rPr lang="el-GR" altLang="en-US" sz="1400">
                  <a:latin typeface="Garamond" charset="0"/>
                </a:rPr>
                <a:t>Υ</a:t>
              </a:r>
              <a:r>
                <a:rPr lang="en-US" altLang="en-US" sz="1400">
                  <a:latin typeface="Garamond" charset="0"/>
                </a:rPr>
                <a:t>)=0.20</a:t>
              </a:r>
              <a:endParaRPr lang="el-GR" altLang="en-US" sz="1400">
                <a:latin typeface="Garamond" charset="0"/>
              </a:endParaRPr>
            </a:p>
          </p:txBody>
        </p:sp>
        <p:sp>
          <p:nvSpPr>
            <p:cNvPr id="31776" name="Rectangle 32"/>
            <p:cNvSpPr>
              <a:spLocks noChangeArrowheads="1"/>
            </p:cNvSpPr>
            <p:nvPr/>
          </p:nvSpPr>
          <p:spPr bwMode="auto">
            <a:xfrm>
              <a:off x="3288" y="2568"/>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P(</a:t>
              </a:r>
              <a:r>
                <a:rPr lang="el-GR" altLang="en-US" sz="1400">
                  <a:latin typeface="Garamond" charset="0"/>
                </a:rPr>
                <a:t>Μ</a:t>
              </a:r>
              <a:r>
                <a:rPr lang="en-US" altLang="en-US" sz="1400">
                  <a:latin typeface="Garamond" charset="0"/>
                </a:rPr>
                <a:t>)=0.60</a:t>
              </a:r>
              <a:endParaRPr lang="el-GR" altLang="en-US" sz="1400">
                <a:latin typeface="Garamond" charset="0"/>
              </a:endParaRPr>
            </a:p>
          </p:txBody>
        </p:sp>
        <p:sp>
          <p:nvSpPr>
            <p:cNvPr id="31777" name="Rectangle 33"/>
            <p:cNvSpPr>
              <a:spLocks noChangeArrowheads="1"/>
            </p:cNvSpPr>
            <p:nvPr/>
          </p:nvSpPr>
          <p:spPr bwMode="auto">
            <a:xfrm>
              <a:off x="3288" y="2775"/>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P(</a:t>
              </a:r>
              <a:r>
                <a:rPr lang="el-GR" altLang="en-US" sz="1400">
                  <a:latin typeface="Garamond" charset="0"/>
                </a:rPr>
                <a:t>Χ</a:t>
              </a:r>
              <a:r>
                <a:rPr lang="en-US" altLang="en-US" sz="1400">
                  <a:latin typeface="Garamond" charset="0"/>
                </a:rPr>
                <a:t>)=0.20</a:t>
              </a:r>
              <a:endParaRPr lang="el-GR" altLang="en-US" sz="1400">
                <a:latin typeface="Garamond" charset="0"/>
              </a:endParaRPr>
            </a:p>
          </p:txBody>
        </p:sp>
        <p:sp>
          <p:nvSpPr>
            <p:cNvPr id="31778" name="Rectangle 34"/>
            <p:cNvSpPr>
              <a:spLocks noChangeArrowheads="1"/>
            </p:cNvSpPr>
            <p:nvPr/>
          </p:nvSpPr>
          <p:spPr bwMode="auto">
            <a:xfrm>
              <a:off x="2336" y="1299"/>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a:t>
              </a:r>
              <a:r>
                <a:rPr lang="el-GR" altLang="en-US" sz="1400">
                  <a:latin typeface="Garamond" charset="0"/>
                </a:rPr>
                <a:t>2,355</a:t>
              </a:r>
              <a:endParaRPr lang="en-US" altLang="en-US" sz="1400">
                <a:latin typeface="Garamond" charset="0"/>
              </a:endParaRPr>
            </a:p>
          </p:txBody>
        </p:sp>
        <p:sp>
          <p:nvSpPr>
            <p:cNvPr id="31779" name="Rectangle 35"/>
            <p:cNvSpPr>
              <a:spLocks noChangeArrowheads="1"/>
            </p:cNvSpPr>
            <p:nvPr/>
          </p:nvSpPr>
          <p:spPr bwMode="auto">
            <a:xfrm>
              <a:off x="2381" y="1999"/>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a:t>
              </a:r>
              <a:r>
                <a:rPr lang="el-GR" altLang="en-US" sz="1400">
                  <a:latin typeface="Garamond" charset="0"/>
                </a:rPr>
                <a:t>2,285</a:t>
              </a:r>
              <a:endParaRPr lang="en-US" altLang="en-US" sz="1400">
                <a:latin typeface="Garamond" charset="0"/>
              </a:endParaRPr>
            </a:p>
          </p:txBody>
        </p:sp>
        <p:sp>
          <p:nvSpPr>
            <p:cNvPr id="31780" name="Rectangle 36"/>
            <p:cNvSpPr>
              <a:spLocks noChangeArrowheads="1"/>
            </p:cNvSpPr>
            <p:nvPr/>
          </p:nvSpPr>
          <p:spPr bwMode="auto">
            <a:xfrm>
              <a:off x="2336" y="2523"/>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a:t>
              </a:r>
              <a:r>
                <a:rPr lang="el-GR" altLang="en-US" sz="1400">
                  <a:latin typeface="Garamond" charset="0"/>
                </a:rPr>
                <a:t>2,25</a:t>
              </a:r>
              <a:endParaRPr lang="en-US" altLang="en-US" sz="1400">
                <a:latin typeface="Garamond" charset="0"/>
              </a:endParaRPr>
            </a:p>
          </p:txBody>
        </p:sp>
      </p:grpSp>
    </p:spTree>
    <p:extLst>
      <p:ext uri="{BB962C8B-B14F-4D97-AF65-F5344CB8AC3E}">
        <p14:creationId xmlns:p14="http://schemas.microsoft.com/office/powerpoint/2010/main" val="15940518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eaLnBrk="1" hangingPunct="1"/>
            <a:r>
              <a:rPr lang="el-GR" altLang="en-US">
                <a:ea typeface="ＭＳ Ｐゴシック" charset="-128"/>
              </a:rPr>
              <a:t>Υπολογισμός ΑΧΑ (ΜΕΤ)</a:t>
            </a:r>
          </a:p>
        </p:txBody>
      </p:sp>
      <p:sp>
        <p:nvSpPr>
          <p:cNvPr id="32770" name="Rectangle 3"/>
          <p:cNvSpPr>
            <a:spLocks noGrp="1" noChangeArrowheads="1"/>
          </p:cNvSpPr>
          <p:nvPr>
            <p:ph type="body" sz="half" idx="2"/>
          </p:nvPr>
        </p:nvSpPr>
        <p:spPr>
          <a:xfrm>
            <a:off x="1981200" y="5514976"/>
            <a:ext cx="8229600" cy="581025"/>
          </a:xfrm>
        </p:spPr>
        <p:txBody>
          <a:bodyPr/>
          <a:lstStyle/>
          <a:p>
            <a:pPr eaLnBrk="1" hangingPunct="1"/>
            <a:r>
              <a:rPr lang="el-GR" altLang="en-US" sz="2200">
                <a:ea typeface="ＭＳ Ｐゴシック" charset="-128"/>
              </a:rPr>
              <a:t>ΑΧΑ(4)=(€2,355*0,1)+(€2,285*0,5)+(€2,25*0,4)=€ 2,88</a:t>
            </a:r>
          </a:p>
        </p:txBody>
      </p:sp>
      <p:grpSp>
        <p:nvGrpSpPr>
          <p:cNvPr id="32771" name="Group 18"/>
          <p:cNvGrpSpPr>
            <a:grpSpLocks/>
          </p:cNvGrpSpPr>
          <p:nvPr/>
        </p:nvGrpSpPr>
        <p:grpSpPr bwMode="auto">
          <a:xfrm>
            <a:off x="3935413" y="2397126"/>
            <a:ext cx="3529012" cy="2479675"/>
            <a:chOff x="1519" y="1278"/>
            <a:chExt cx="2223" cy="1562"/>
          </a:xfrm>
        </p:grpSpPr>
        <p:sp>
          <p:nvSpPr>
            <p:cNvPr id="32772" name="Oval 4"/>
            <p:cNvSpPr>
              <a:spLocks noChangeArrowheads="1"/>
            </p:cNvSpPr>
            <p:nvPr/>
          </p:nvSpPr>
          <p:spPr bwMode="auto">
            <a:xfrm>
              <a:off x="3061" y="1398"/>
              <a:ext cx="273" cy="181"/>
            </a:xfrm>
            <a:prstGeom prst="ellipse">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800" b="1">
                  <a:latin typeface="Garamond" charset="0"/>
                </a:rPr>
                <a:t>1</a:t>
              </a:r>
            </a:p>
          </p:txBody>
        </p:sp>
        <p:sp>
          <p:nvSpPr>
            <p:cNvPr id="32773" name="Oval 5"/>
            <p:cNvSpPr>
              <a:spLocks noChangeArrowheads="1"/>
            </p:cNvSpPr>
            <p:nvPr/>
          </p:nvSpPr>
          <p:spPr bwMode="auto">
            <a:xfrm>
              <a:off x="3061" y="2089"/>
              <a:ext cx="273" cy="181"/>
            </a:xfrm>
            <a:prstGeom prst="ellipse">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800" b="1">
                  <a:latin typeface="Garamond" charset="0"/>
                </a:rPr>
                <a:t>2</a:t>
              </a:r>
            </a:p>
          </p:txBody>
        </p:sp>
        <p:sp>
          <p:nvSpPr>
            <p:cNvPr id="32774" name="Oval 6"/>
            <p:cNvSpPr>
              <a:spLocks noChangeArrowheads="1"/>
            </p:cNvSpPr>
            <p:nvPr/>
          </p:nvSpPr>
          <p:spPr bwMode="auto">
            <a:xfrm>
              <a:off x="3061" y="2659"/>
              <a:ext cx="273" cy="181"/>
            </a:xfrm>
            <a:prstGeom prst="ellipse">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800" b="1">
                  <a:latin typeface="Garamond" charset="0"/>
                </a:rPr>
                <a:t>3</a:t>
              </a:r>
            </a:p>
          </p:txBody>
        </p:sp>
        <p:sp>
          <p:nvSpPr>
            <p:cNvPr id="32775" name="Oval 7"/>
            <p:cNvSpPr>
              <a:spLocks noChangeArrowheads="1"/>
            </p:cNvSpPr>
            <p:nvPr/>
          </p:nvSpPr>
          <p:spPr bwMode="auto">
            <a:xfrm>
              <a:off x="1519" y="2050"/>
              <a:ext cx="227" cy="161"/>
            </a:xfrm>
            <a:prstGeom prst="ellipse">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l-GR" altLang="en-US" sz="1800" b="1">
                  <a:latin typeface="Garamond" charset="0"/>
                </a:rPr>
                <a:t>4</a:t>
              </a:r>
            </a:p>
          </p:txBody>
        </p:sp>
        <p:cxnSp>
          <p:nvCxnSpPr>
            <p:cNvPr id="32776" name="AutoShape 8"/>
            <p:cNvCxnSpPr>
              <a:cxnSpLocks noChangeShapeType="1"/>
              <a:stCxn id="32775" idx="6"/>
              <a:endCxn id="32772" idx="2"/>
            </p:cNvCxnSpPr>
            <p:nvPr/>
          </p:nvCxnSpPr>
          <p:spPr bwMode="auto">
            <a:xfrm flipV="1">
              <a:off x="1746" y="1489"/>
              <a:ext cx="1315" cy="642"/>
            </a:xfrm>
            <a:prstGeom prst="bentConnector3">
              <a:avLst>
                <a:gd name="adj1" fmla="val 49963"/>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32777" name="AutoShape 9"/>
            <p:cNvCxnSpPr>
              <a:cxnSpLocks noChangeShapeType="1"/>
              <a:stCxn id="32775" idx="6"/>
              <a:endCxn id="32773" idx="2"/>
            </p:cNvCxnSpPr>
            <p:nvPr/>
          </p:nvCxnSpPr>
          <p:spPr bwMode="auto">
            <a:xfrm>
              <a:off x="1746" y="2131"/>
              <a:ext cx="1315" cy="49"/>
            </a:xfrm>
            <a:prstGeom prst="bentConnector3">
              <a:avLst>
                <a:gd name="adj1" fmla="val 49963"/>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32778" name="AutoShape 10"/>
            <p:cNvCxnSpPr>
              <a:cxnSpLocks noChangeShapeType="1"/>
              <a:stCxn id="32775" idx="6"/>
              <a:endCxn id="32774" idx="2"/>
            </p:cNvCxnSpPr>
            <p:nvPr/>
          </p:nvCxnSpPr>
          <p:spPr bwMode="auto">
            <a:xfrm>
              <a:off x="1746" y="2131"/>
              <a:ext cx="1315" cy="619"/>
            </a:xfrm>
            <a:prstGeom prst="bentConnector3">
              <a:avLst>
                <a:gd name="adj1" fmla="val 49963"/>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sp>
          <p:nvSpPr>
            <p:cNvPr id="32779" name="Rectangle 11"/>
            <p:cNvSpPr>
              <a:spLocks noChangeArrowheads="1"/>
            </p:cNvSpPr>
            <p:nvPr/>
          </p:nvSpPr>
          <p:spPr bwMode="auto">
            <a:xfrm>
              <a:off x="2472" y="1323"/>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P(</a:t>
              </a:r>
              <a:r>
                <a:rPr lang="el-GR" altLang="en-US" sz="1400">
                  <a:latin typeface="Garamond" charset="0"/>
                </a:rPr>
                <a:t>Υ</a:t>
              </a:r>
              <a:r>
                <a:rPr lang="en-US" altLang="en-US" sz="1400">
                  <a:latin typeface="Garamond" charset="0"/>
                </a:rPr>
                <a:t>)=</a:t>
              </a:r>
              <a:r>
                <a:rPr lang="el-GR" altLang="en-US" sz="1400">
                  <a:latin typeface="Garamond" charset="0"/>
                </a:rPr>
                <a:t>0</a:t>
              </a:r>
              <a:r>
                <a:rPr lang="en-US" altLang="en-US" sz="1400">
                  <a:latin typeface="Garamond" charset="0"/>
                </a:rPr>
                <a:t>.10</a:t>
              </a:r>
              <a:endParaRPr lang="el-GR" altLang="en-US" sz="1400">
                <a:latin typeface="Garamond" charset="0"/>
              </a:endParaRPr>
            </a:p>
          </p:txBody>
        </p:sp>
        <p:sp>
          <p:nvSpPr>
            <p:cNvPr id="32780" name="Rectangle 12"/>
            <p:cNvSpPr>
              <a:spLocks noChangeArrowheads="1"/>
            </p:cNvSpPr>
            <p:nvPr/>
          </p:nvSpPr>
          <p:spPr bwMode="auto">
            <a:xfrm>
              <a:off x="2472" y="1978"/>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P(</a:t>
              </a:r>
              <a:r>
                <a:rPr lang="el-GR" altLang="en-US" sz="1400">
                  <a:latin typeface="Garamond" charset="0"/>
                </a:rPr>
                <a:t>Μ</a:t>
              </a:r>
              <a:r>
                <a:rPr lang="en-US" altLang="en-US" sz="1400">
                  <a:latin typeface="Garamond" charset="0"/>
                </a:rPr>
                <a:t>)=0.50</a:t>
              </a:r>
              <a:endParaRPr lang="el-GR" altLang="en-US" sz="1400">
                <a:latin typeface="Garamond" charset="0"/>
              </a:endParaRPr>
            </a:p>
          </p:txBody>
        </p:sp>
        <p:sp>
          <p:nvSpPr>
            <p:cNvPr id="32781" name="Rectangle 13"/>
            <p:cNvSpPr>
              <a:spLocks noChangeArrowheads="1"/>
            </p:cNvSpPr>
            <p:nvPr/>
          </p:nvSpPr>
          <p:spPr bwMode="auto">
            <a:xfrm>
              <a:off x="2472" y="2563"/>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P(</a:t>
              </a:r>
              <a:r>
                <a:rPr lang="el-GR" altLang="en-US" sz="1400">
                  <a:latin typeface="Garamond" charset="0"/>
                </a:rPr>
                <a:t>Χ</a:t>
              </a:r>
              <a:r>
                <a:rPr lang="en-US" altLang="en-US" sz="1400">
                  <a:latin typeface="Garamond" charset="0"/>
                </a:rPr>
                <a:t>)=0.40</a:t>
              </a:r>
              <a:endParaRPr lang="el-GR" altLang="en-US" sz="1400">
                <a:latin typeface="Garamond" charset="0"/>
              </a:endParaRPr>
            </a:p>
          </p:txBody>
        </p:sp>
        <p:sp>
          <p:nvSpPr>
            <p:cNvPr id="32782" name="Rectangle 14"/>
            <p:cNvSpPr>
              <a:spLocks noChangeArrowheads="1"/>
            </p:cNvSpPr>
            <p:nvPr/>
          </p:nvSpPr>
          <p:spPr bwMode="auto">
            <a:xfrm>
              <a:off x="3334" y="1278"/>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a:t>
              </a:r>
              <a:r>
                <a:rPr lang="el-GR" altLang="en-US" sz="1400">
                  <a:latin typeface="Garamond" charset="0"/>
                </a:rPr>
                <a:t>2,355</a:t>
              </a:r>
              <a:endParaRPr lang="en-US" altLang="en-US" sz="1400">
                <a:latin typeface="Garamond" charset="0"/>
              </a:endParaRPr>
            </a:p>
          </p:txBody>
        </p:sp>
        <p:sp>
          <p:nvSpPr>
            <p:cNvPr id="32783" name="Rectangle 15"/>
            <p:cNvSpPr>
              <a:spLocks noChangeArrowheads="1"/>
            </p:cNvSpPr>
            <p:nvPr/>
          </p:nvSpPr>
          <p:spPr bwMode="auto">
            <a:xfrm>
              <a:off x="3334" y="1978"/>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a:t>
              </a:r>
              <a:r>
                <a:rPr lang="el-GR" altLang="en-US" sz="1400">
                  <a:latin typeface="Garamond" charset="0"/>
                </a:rPr>
                <a:t>2,285</a:t>
              </a:r>
              <a:endParaRPr lang="en-US" altLang="en-US" sz="1400">
                <a:latin typeface="Garamond" charset="0"/>
              </a:endParaRPr>
            </a:p>
          </p:txBody>
        </p:sp>
        <p:sp>
          <p:nvSpPr>
            <p:cNvPr id="32784" name="Rectangle 16"/>
            <p:cNvSpPr>
              <a:spLocks noChangeArrowheads="1"/>
            </p:cNvSpPr>
            <p:nvPr/>
          </p:nvSpPr>
          <p:spPr bwMode="auto">
            <a:xfrm>
              <a:off x="3288" y="2562"/>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a:t>
              </a:r>
              <a:r>
                <a:rPr lang="el-GR" altLang="en-US" sz="1400">
                  <a:latin typeface="Garamond" charset="0"/>
                </a:rPr>
                <a:t>2,25</a:t>
              </a:r>
              <a:endParaRPr lang="en-US" altLang="en-US" sz="1400">
                <a:latin typeface="Garamond" charset="0"/>
              </a:endParaRPr>
            </a:p>
          </p:txBody>
        </p:sp>
        <p:sp>
          <p:nvSpPr>
            <p:cNvPr id="32785" name="Rectangle 17"/>
            <p:cNvSpPr>
              <a:spLocks noChangeArrowheads="1"/>
            </p:cNvSpPr>
            <p:nvPr/>
          </p:nvSpPr>
          <p:spPr bwMode="auto">
            <a:xfrm>
              <a:off x="1791" y="1958"/>
              <a:ext cx="408"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400">
                  <a:latin typeface="Garamond" charset="0"/>
                </a:rPr>
                <a:t>€</a:t>
              </a:r>
              <a:r>
                <a:rPr lang="el-GR" altLang="en-US" sz="1400">
                  <a:latin typeface="Garamond" charset="0"/>
                </a:rPr>
                <a:t>2,28</a:t>
              </a:r>
              <a:endParaRPr lang="en-US" altLang="en-US" sz="1400">
                <a:latin typeface="Garamond" charset="0"/>
              </a:endParaRPr>
            </a:p>
          </p:txBody>
        </p:sp>
      </p:grpSp>
    </p:spTree>
    <p:extLst>
      <p:ext uri="{BB962C8B-B14F-4D97-AF65-F5344CB8AC3E}">
        <p14:creationId xmlns:p14="http://schemas.microsoft.com/office/powerpoint/2010/main" val="1370828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eaLnBrk="1" hangingPunct="1"/>
            <a:r>
              <a:rPr lang="el-GR" altLang="en-US">
                <a:ea typeface="ＭＳ Ｐゴシック" charset="-128"/>
              </a:rPr>
              <a:t>Πρόβλημα 2</a:t>
            </a:r>
          </a:p>
        </p:txBody>
      </p:sp>
      <p:sp>
        <p:nvSpPr>
          <p:cNvPr id="33794" name="Rectangle 3"/>
          <p:cNvSpPr>
            <a:spLocks noGrp="1" noChangeArrowheads="1"/>
          </p:cNvSpPr>
          <p:nvPr>
            <p:ph type="body" sz="half" idx="2"/>
          </p:nvPr>
        </p:nvSpPr>
        <p:spPr/>
        <p:txBody>
          <a:bodyPr/>
          <a:lstStyle/>
          <a:p>
            <a:pPr algn="ctr" eaLnBrk="1" hangingPunct="1">
              <a:buFont typeface="Wingdings" charset="2"/>
              <a:buNone/>
            </a:pPr>
            <a:endParaRPr lang="el-GR" altLang="en-US" sz="3500" b="1">
              <a:ea typeface="ＭＳ Ｐゴシック" charset="-128"/>
            </a:endParaRPr>
          </a:p>
          <a:p>
            <a:pPr algn="ctr" eaLnBrk="1" hangingPunct="1">
              <a:buFont typeface="Wingdings" charset="2"/>
              <a:buNone/>
            </a:pPr>
            <a:endParaRPr lang="el-GR" altLang="en-US" sz="3500" b="1">
              <a:ea typeface="ＭＳ Ｐゴシック" charset="-128"/>
            </a:endParaRPr>
          </a:p>
          <a:p>
            <a:pPr algn="ctr" eaLnBrk="1" hangingPunct="1">
              <a:buFont typeface="Wingdings" charset="2"/>
              <a:buNone/>
            </a:pPr>
            <a:r>
              <a:rPr lang="en-US" altLang="en-US" sz="3500" b="1">
                <a:ea typeface="ＭＳ Ｐゴシック" charset="-128"/>
              </a:rPr>
              <a:t>CERAMICA A</a:t>
            </a:r>
            <a:r>
              <a:rPr lang="el-GR" altLang="en-US" sz="3500" b="1">
                <a:ea typeface="ＭＳ Ｐゴシック" charset="-128"/>
              </a:rPr>
              <a:t>.</a:t>
            </a:r>
            <a:r>
              <a:rPr lang="en-US" altLang="en-US" sz="3500" b="1">
                <a:ea typeface="ＭＳ Ｐゴシック" charset="-128"/>
              </a:rPr>
              <a:t>E</a:t>
            </a:r>
            <a:r>
              <a:rPr lang="el-GR" altLang="en-US" sz="3500" b="1">
                <a:ea typeface="ＭＳ Ｐゴシック" charset="-128"/>
              </a:rPr>
              <a:t>.</a:t>
            </a:r>
            <a:r>
              <a:rPr lang="el-GR" altLang="en-US" sz="3500">
                <a:ea typeface="ＭＳ Ｐゴシック" charset="-128"/>
              </a:rPr>
              <a:t> </a:t>
            </a:r>
          </a:p>
        </p:txBody>
      </p:sp>
      <p:pic>
        <p:nvPicPr>
          <p:cNvPr id="33795" name="Picture 4" descr="Diamond Studs">
            <a:hlinkClick r:id="rId2"/>
          </p:cNvPr>
          <p:cNvPicPr>
            <a:picLocks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2782889" y="3198814"/>
            <a:ext cx="2295525" cy="1589087"/>
          </a:xfrm>
        </p:spPr>
      </p:pic>
    </p:spTree>
    <p:extLst>
      <p:ext uri="{BB962C8B-B14F-4D97-AF65-F5344CB8AC3E}">
        <p14:creationId xmlns:p14="http://schemas.microsoft.com/office/powerpoint/2010/main" val="13180346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r>
              <a:rPr lang="el-GR" altLang="en-US">
                <a:ea typeface="ＭＳ Ｐゴシック" charset="-128"/>
              </a:rPr>
              <a:t>Το πρόβλημα</a:t>
            </a:r>
            <a:endParaRPr lang="en-US" altLang="en-US">
              <a:ea typeface="ＭＳ Ｐゴシック" charset="-128"/>
            </a:endParaRPr>
          </a:p>
        </p:txBody>
      </p:sp>
      <p:sp>
        <p:nvSpPr>
          <p:cNvPr id="34818" name="Content Placeholder 2"/>
          <p:cNvSpPr>
            <a:spLocks noGrp="1"/>
          </p:cNvSpPr>
          <p:nvPr>
            <p:ph idx="1"/>
          </p:nvPr>
        </p:nvSpPr>
        <p:spPr/>
        <p:txBody>
          <a:bodyPr/>
          <a:lstStyle/>
          <a:p>
            <a:pPr marL="0" indent="0">
              <a:buNone/>
            </a:pPr>
            <a:r>
              <a:rPr lang="el-GR" altLang="en-US">
                <a:ea typeface="ＭＳ Ｐゴシック" charset="-128"/>
              </a:rPr>
              <a:t>Η επιχείρηση </a:t>
            </a:r>
            <a:r>
              <a:rPr lang="en-US" altLang="en-US">
                <a:ea typeface="ＭＳ Ｐゴシック" charset="-128"/>
              </a:rPr>
              <a:t>CERAMICA A</a:t>
            </a:r>
            <a:r>
              <a:rPr lang="el-GR" altLang="en-US">
                <a:ea typeface="ＭＳ Ｐゴシック" charset="-128"/>
              </a:rPr>
              <a:t>.</a:t>
            </a:r>
            <a:r>
              <a:rPr lang="en-US" altLang="en-US">
                <a:ea typeface="ＭＳ Ｐゴシック" charset="-128"/>
              </a:rPr>
              <a:t>E</a:t>
            </a:r>
            <a:r>
              <a:rPr lang="el-GR" altLang="en-US">
                <a:ea typeface="ＭＳ Ｐゴシック" charset="-128"/>
              </a:rPr>
              <a:t> είναι μια ιδιωτική εταιρεία παραγωγής και εμπορίας κεραμικών ψευδοκοσμημάτων. Η επιχείρηση, παρόλο που είναι νέα, επειδή ακριβώς εμπορεύεται τουριστικό προϊόν αναπτύχθηκε σημαντικά τα τελευταία 2 χρόνια και απόκτησε αποκλειστικούς πελάτες τόσο στην εγχώρια αγορά, όσο και στην διεθνή (Γερμανία, Γαλλία, Σκανδιναβικές χώρες Ιαπωνία, Αίγυπτος κ.λπ.).</a:t>
            </a:r>
            <a:endParaRPr lang="en-US" altLang="en-US" b="1">
              <a:ea typeface="ＭＳ Ｐゴシック" charset="-128"/>
            </a:endParaRPr>
          </a:p>
          <a:p>
            <a:pPr marL="0" indent="0"/>
            <a:endParaRPr lang="en-US" altLang="en-US">
              <a:ea typeface="ＭＳ Ｐゴシック" charset="-128"/>
            </a:endParaRPr>
          </a:p>
        </p:txBody>
      </p:sp>
    </p:spTree>
    <p:extLst>
      <p:ext uri="{BB962C8B-B14F-4D97-AF65-F5344CB8AC3E}">
        <p14:creationId xmlns:p14="http://schemas.microsoft.com/office/powerpoint/2010/main" val="913972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r>
              <a:rPr lang="el-GR" altLang="en-US">
                <a:ea typeface="ＭＳ Ｐゴシック" charset="-128"/>
              </a:rPr>
              <a:t>Πρόβλημα 1</a:t>
            </a:r>
          </a:p>
        </p:txBody>
      </p:sp>
      <p:sp>
        <p:nvSpPr>
          <p:cNvPr id="54275" name="Rectangle 3"/>
          <p:cNvSpPr>
            <a:spLocks noGrp="1" noChangeArrowheads="1"/>
          </p:cNvSpPr>
          <p:nvPr>
            <p:ph type="body" sz="half" idx="2"/>
          </p:nvPr>
        </p:nvSpPr>
        <p:spPr/>
        <p:txBody>
          <a:bodyPr/>
          <a:lstStyle/>
          <a:p>
            <a:pPr marL="0" indent="0" algn="ctr">
              <a:buNone/>
            </a:pPr>
            <a:endParaRPr lang="el-GR" altLang="en-US" sz="3500" b="1">
              <a:effectLst>
                <a:outerShdw blurRad="38100" dist="38100" dir="2700000" algn="tl">
                  <a:srgbClr val="C0C0C0"/>
                </a:outerShdw>
              </a:effectLst>
              <a:ea typeface="ＭＳ Ｐゴシック" charset="-128"/>
            </a:endParaRPr>
          </a:p>
          <a:p>
            <a:pPr marL="0" indent="0" algn="ctr">
              <a:buNone/>
            </a:pPr>
            <a:endParaRPr lang="el-GR" altLang="en-US" sz="3500" b="1">
              <a:effectLst>
                <a:outerShdw blurRad="38100" dist="38100" dir="2700000" algn="tl">
                  <a:srgbClr val="C0C0C0"/>
                </a:outerShdw>
              </a:effectLst>
              <a:ea typeface="ＭＳ Ｐゴシック" charset="-128"/>
            </a:endParaRPr>
          </a:p>
          <a:p>
            <a:pPr marL="0" indent="0" algn="ctr">
              <a:buNone/>
            </a:pPr>
            <a:r>
              <a:rPr lang="el-GR" altLang="en-US" sz="3500" b="1">
                <a:effectLst>
                  <a:outerShdw blurRad="38100" dist="38100" dir="2700000" algn="tl">
                    <a:srgbClr val="C0C0C0"/>
                  </a:outerShdw>
                </a:effectLst>
                <a:ea typeface="ＭＳ Ｐゴシック" charset="-128"/>
              </a:rPr>
              <a:t>ΑΕΡΟΠΟΡΙΚΗ ΕΤΑΙΡΙΑ </a:t>
            </a:r>
            <a:r>
              <a:rPr lang="en-US" altLang="en-US" sz="3500" b="1">
                <a:effectLst>
                  <a:outerShdw blurRad="38100" dist="38100" dir="2700000" algn="tl">
                    <a:srgbClr val="C0C0C0"/>
                  </a:outerShdw>
                </a:effectLst>
                <a:ea typeface="ＭＳ Ｐゴシック" charset="-128"/>
              </a:rPr>
              <a:t>G.A.</a:t>
            </a:r>
            <a:endParaRPr lang="el-GR" altLang="en-US" sz="3500" b="1">
              <a:effectLst>
                <a:outerShdw blurRad="38100" dist="38100" dir="2700000" algn="tl">
                  <a:srgbClr val="C0C0C0"/>
                </a:outerShdw>
              </a:effectLst>
              <a:ea typeface="ＭＳ Ｐゴシック" charset="-128"/>
            </a:endParaRPr>
          </a:p>
        </p:txBody>
      </p:sp>
      <p:pic>
        <p:nvPicPr>
          <p:cNvPr id="17411" name="Picture 4" descr="2327"/>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2270126" y="2478089"/>
            <a:ext cx="3609975" cy="2847975"/>
          </a:xfrm>
          <a:noFill/>
        </p:spPr>
      </p:pic>
    </p:spTree>
    <p:extLst>
      <p:ext uri="{BB962C8B-B14F-4D97-AF65-F5344CB8AC3E}">
        <p14:creationId xmlns:p14="http://schemas.microsoft.com/office/powerpoint/2010/main" val="9492799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pPr eaLnBrk="1" hangingPunct="1"/>
            <a:r>
              <a:rPr lang="el-GR" altLang="en-US">
                <a:ea typeface="ＭＳ Ｐゴシック" charset="-128"/>
              </a:rPr>
              <a:t>Το πρόβλημα (συνέχεια)</a:t>
            </a:r>
            <a:endParaRPr lang="en-US" altLang="en-US">
              <a:ea typeface="ＭＳ Ｐゴシック" charset="-128"/>
            </a:endParaRPr>
          </a:p>
        </p:txBody>
      </p:sp>
      <p:sp>
        <p:nvSpPr>
          <p:cNvPr id="35842" name="Content Placeholder 2"/>
          <p:cNvSpPr>
            <a:spLocks noGrp="1"/>
          </p:cNvSpPr>
          <p:nvPr>
            <p:ph idx="1"/>
          </p:nvPr>
        </p:nvSpPr>
        <p:spPr/>
        <p:txBody>
          <a:bodyPr/>
          <a:lstStyle/>
          <a:p>
            <a:pPr marL="0" indent="0">
              <a:buNone/>
            </a:pPr>
            <a:r>
              <a:rPr lang="el-GR" altLang="en-US" sz="2400">
                <a:ea typeface="ＭＳ Ｐゴシック" charset="-128"/>
              </a:rPr>
              <a:t>Το προϊόν της </a:t>
            </a:r>
            <a:r>
              <a:rPr lang="en-US" altLang="en-US" sz="2400">
                <a:ea typeface="ＭＳ Ｐゴシック" charset="-128"/>
              </a:rPr>
              <a:t>CERAMICA A</a:t>
            </a:r>
            <a:r>
              <a:rPr lang="el-GR" altLang="en-US" sz="2400">
                <a:ea typeface="ＭＳ Ｐゴシック" charset="-128"/>
              </a:rPr>
              <a:t>.</a:t>
            </a:r>
            <a:r>
              <a:rPr lang="en-US" altLang="en-US" sz="2400">
                <a:ea typeface="ＭＳ Ｐゴシック" charset="-128"/>
              </a:rPr>
              <a:t>E</a:t>
            </a:r>
            <a:r>
              <a:rPr lang="el-GR" altLang="en-US" sz="2400">
                <a:ea typeface="ＭＳ Ｐゴシック" charset="-128"/>
              </a:rPr>
              <a:t> είναι χειροποίητο. Η επιχείρηση παράγει στο εργοστάσιο τις χάντρες που χρησιμοποιεί από πηλό. Στη συνέχεια προμηθεύεται από την αγορά όλα τα άλλα υλικά που χρειάζονται (π.χ. κουμπώματα, κορδόνι, μεταλλικά αντικείμενα, χρυσό για τις επιχρυσώσεις κ.λπ.). Το τελικό προϊόν (κολιέ, βραχιόλια και σκουλαρίκια) προκύπτει από την συναρμολόγηση όλων αυτών των υλικών. Η συναρμολόγηση αυτή κυρίως γίνεται από εξωτερικά συνεργεία (οικογένειες π.χ. που εργάζονται φασόν), ενώ ένας μικρός αριθμός ετοιμάζεται μέσα στην επιχείρηση.</a:t>
            </a:r>
            <a:endParaRPr lang="en-US" altLang="en-US" sz="2400">
              <a:ea typeface="ＭＳ Ｐゴシック" charset="-128"/>
            </a:endParaRPr>
          </a:p>
        </p:txBody>
      </p:sp>
    </p:spTree>
    <p:extLst>
      <p:ext uri="{BB962C8B-B14F-4D97-AF65-F5344CB8AC3E}">
        <p14:creationId xmlns:p14="http://schemas.microsoft.com/office/powerpoint/2010/main" val="1820367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eaLnBrk="1" hangingPunct="1"/>
            <a:r>
              <a:rPr lang="el-GR" altLang="en-US">
                <a:ea typeface="ＭＳ Ｐゴシック" charset="-128"/>
              </a:rPr>
              <a:t>Το πρόβλημα (συνέχεια)</a:t>
            </a:r>
            <a:endParaRPr lang="en-US" altLang="en-US">
              <a:ea typeface="ＭＳ Ｐゴシック" charset="-128"/>
            </a:endParaRPr>
          </a:p>
        </p:txBody>
      </p:sp>
      <p:sp>
        <p:nvSpPr>
          <p:cNvPr id="36866" name="Content Placeholder 2"/>
          <p:cNvSpPr>
            <a:spLocks noGrp="1"/>
          </p:cNvSpPr>
          <p:nvPr>
            <p:ph idx="1"/>
          </p:nvPr>
        </p:nvSpPr>
        <p:spPr/>
        <p:txBody>
          <a:bodyPr/>
          <a:lstStyle/>
          <a:p>
            <a:pPr marL="0" indent="0">
              <a:buNone/>
            </a:pPr>
            <a:r>
              <a:rPr lang="el-GR" altLang="en-US" sz="2400">
                <a:ea typeface="ＭＳ Ｐゴシック" charset="-128"/>
              </a:rPr>
              <a:t>Επειδή σχεδόν όλη η διαδικασία παραγωγής χάντρας και συναρμολόγησης τελικού προϊόντος είναι μη αυτοματοποιημένη, η επιχείρηση πρέπει να διατηρεί σχετικά μεγάλο αριθμό εργαζομένων στο εργοστάσιο ενώ για να είναι αποδοτική είναι υποχρεωμένη να συνεργάζεται με πολλούς “εξωτερικούς συνεργάτες”. Σημειώνεται ότι, όπως είναι φυσικό, τόσο ο αριθμός των εργαζομένων στο εργοστάσιο όσο και των εξωτερικών συνεργατών εξαρτώνται άμεσα από το μέγεθος της παραγωγής, που με τη σειρά του εξαρτάται από το ύψος των πωλήσεων της επιχείρησης. </a:t>
            </a:r>
            <a:endParaRPr lang="en-US" altLang="en-US" sz="2400">
              <a:ea typeface="ＭＳ Ｐゴシック" charset="-128"/>
            </a:endParaRPr>
          </a:p>
        </p:txBody>
      </p:sp>
    </p:spTree>
    <p:extLst>
      <p:ext uri="{BB962C8B-B14F-4D97-AF65-F5344CB8AC3E}">
        <p14:creationId xmlns:p14="http://schemas.microsoft.com/office/powerpoint/2010/main" val="14750783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r>
              <a:rPr lang="el-GR" altLang="en-US">
                <a:ea typeface="ＭＳ Ｐゴシック" charset="-128"/>
              </a:rPr>
              <a:t>Το πρόβλημα (συνέχεια)</a:t>
            </a:r>
            <a:endParaRPr lang="en-US" altLang="en-US">
              <a:ea typeface="ＭＳ Ｐゴシック" charset="-128"/>
            </a:endParaRPr>
          </a:p>
        </p:txBody>
      </p:sp>
      <p:sp>
        <p:nvSpPr>
          <p:cNvPr id="37890" name="Content Placeholder 2"/>
          <p:cNvSpPr>
            <a:spLocks noGrp="1"/>
          </p:cNvSpPr>
          <p:nvPr>
            <p:ph idx="1"/>
          </p:nvPr>
        </p:nvSpPr>
        <p:spPr/>
        <p:txBody>
          <a:bodyPr/>
          <a:lstStyle/>
          <a:p>
            <a:pPr marL="0" indent="0">
              <a:buNone/>
            </a:pPr>
            <a:r>
              <a:rPr lang="el-GR" altLang="en-US" sz="2800">
                <a:ea typeface="ＭＳ Ｐゴシック" charset="-128"/>
              </a:rPr>
              <a:t>Τον τελευταίο χρόνο, η διοίκηση της εταιρίας μετά από σχετική μελέτη πήρε την απόφαση να παράγει μηνιαίως τουλάχιστον 2.500 τεμάχια τελικού προϊόντος (σε αναλογία 50% κολιέ, 40% σκουλαρίκια σε ζεύγη και 10% βραχιόλια). Αυτό έγινε γιατί η μελέτη που προηγήθηκε έδειξε ότι αυτό το ύψος παραγωγής, επιτρέπει στην επιχείρηση να πληρώνει τις συμβατικές της υποχρεώσεις, χωρίς όμως να έχει κέρδη ή ζημιές.</a:t>
            </a:r>
            <a:endParaRPr lang="en-US" altLang="en-US" sz="2800">
              <a:ea typeface="ＭＳ Ｐゴシック" charset="-128"/>
            </a:endParaRPr>
          </a:p>
        </p:txBody>
      </p:sp>
    </p:spTree>
    <p:extLst>
      <p:ext uri="{BB962C8B-B14F-4D97-AF65-F5344CB8AC3E}">
        <p14:creationId xmlns:p14="http://schemas.microsoft.com/office/powerpoint/2010/main" val="10910780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pPr eaLnBrk="1" hangingPunct="1"/>
            <a:r>
              <a:rPr lang="el-GR" altLang="en-US">
                <a:ea typeface="ＭＳ Ｐゴシック" charset="-128"/>
              </a:rPr>
              <a:t>Το πρόβλημα (συνέχεια)</a:t>
            </a:r>
            <a:endParaRPr lang="en-US" altLang="en-US">
              <a:ea typeface="ＭＳ Ｐゴシック" charset="-128"/>
            </a:endParaRPr>
          </a:p>
        </p:txBody>
      </p:sp>
      <p:sp>
        <p:nvSpPr>
          <p:cNvPr id="38914" name="Content Placeholder 2"/>
          <p:cNvSpPr>
            <a:spLocks noGrp="1"/>
          </p:cNvSpPr>
          <p:nvPr>
            <p:ph idx="1"/>
          </p:nvPr>
        </p:nvSpPr>
        <p:spPr/>
        <p:txBody>
          <a:bodyPr/>
          <a:lstStyle/>
          <a:p>
            <a:pPr marL="0" indent="0">
              <a:buNone/>
            </a:pPr>
            <a:r>
              <a:rPr lang="el-GR" altLang="en-US">
                <a:ea typeface="ＭＳ Ｐゴシック" charset="-128"/>
              </a:rPr>
              <a:t>Μικρότερη παραγωγή θα υποαπασχολούσε τους εργαζόμενους στην επιχείρηση και θα είχε ως αποτέλεσμα “ζημιές”. Σημειώνεται ότι μεγαλύτερη σταθερή μηνιαία παραγωγή θα απαιτούσε αύξηση του αριθμού των εξωτερικών συνεργατών ή και πρόσληψη νέων εργαζομένων με αποτέλεσμα μεγαλύτερο ρίσκο.</a:t>
            </a:r>
            <a:endParaRPr lang="en-US" altLang="en-US">
              <a:ea typeface="ＭＳ Ｐゴシック" charset="-128"/>
            </a:endParaRPr>
          </a:p>
        </p:txBody>
      </p:sp>
    </p:spTree>
    <p:extLst>
      <p:ext uri="{BB962C8B-B14F-4D97-AF65-F5344CB8AC3E}">
        <p14:creationId xmlns:p14="http://schemas.microsoft.com/office/powerpoint/2010/main" val="3863952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pPr eaLnBrk="1" hangingPunct="1"/>
            <a:r>
              <a:rPr lang="el-GR" altLang="en-US">
                <a:ea typeface="ＭＳ Ｐゴシック" charset="-128"/>
              </a:rPr>
              <a:t>Το πρόβλημα (συνέχεια)</a:t>
            </a:r>
            <a:endParaRPr lang="en-US" altLang="en-US">
              <a:ea typeface="ＭＳ Ｐゴシック" charset="-128"/>
            </a:endParaRPr>
          </a:p>
        </p:txBody>
      </p:sp>
      <p:sp>
        <p:nvSpPr>
          <p:cNvPr id="39938" name="Content Placeholder 2"/>
          <p:cNvSpPr>
            <a:spLocks noGrp="1"/>
          </p:cNvSpPr>
          <p:nvPr>
            <p:ph idx="1"/>
          </p:nvPr>
        </p:nvSpPr>
        <p:spPr/>
        <p:txBody>
          <a:bodyPr/>
          <a:lstStyle/>
          <a:p>
            <a:pPr marL="0" indent="0">
              <a:buNone/>
            </a:pPr>
            <a:r>
              <a:rPr lang="el-GR" altLang="en-US" sz="2800">
                <a:ea typeface="ＭＳ Ｐゴシック" charset="-128"/>
              </a:rPr>
              <a:t>Επισημαίνεται ότι για το ύψος παραγωγής των 2.500 τεμαχίων τα έξοδα της επιχείρησης είναι τα ακόλουθα:</a:t>
            </a:r>
            <a:endParaRPr lang="en-US" altLang="en-US" sz="2800">
              <a:ea typeface="ＭＳ Ｐゴシック" charset="-128"/>
            </a:endParaRPr>
          </a:p>
          <a:p>
            <a:pPr marL="0" indent="0"/>
            <a:endParaRPr lang="en-US" altLang="en-US" sz="2800">
              <a:ea typeface="ＭＳ Ｐゴシック" charset="-128"/>
            </a:endParaRPr>
          </a:p>
        </p:txBody>
      </p:sp>
      <p:pic>
        <p:nvPicPr>
          <p:cNvPr id="39939"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81201" y="3429000"/>
            <a:ext cx="7934325"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7963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pPr eaLnBrk="1" hangingPunct="1"/>
            <a:r>
              <a:rPr lang="el-GR" altLang="en-US">
                <a:ea typeface="ＭＳ Ｐゴシック" charset="-128"/>
              </a:rPr>
              <a:t>Το πρόβλημα (συνέχεια)</a:t>
            </a:r>
            <a:endParaRPr lang="en-US" altLang="en-US">
              <a:ea typeface="ＭＳ Ｐゴシック" charset="-128"/>
            </a:endParaRPr>
          </a:p>
        </p:txBody>
      </p:sp>
      <p:sp>
        <p:nvSpPr>
          <p:cNvPr id="40962" name="Rectangle 9"/>
          <p:cNvSpPr>
            <a:spLocks noChangeArrowheads="1"/>
          </p:cNvSpPr>
          <p:nvPr/>
        </p:nvSpPr>
        <p:spPr bwMode="auto">
          <a:xfrm>
            <a:off x="1752600" y="5934076"/>
            <a:ext cx="86106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l-GR" altLang="en-US" sz="1800"/>
              <a:t>Στο ύψος παραγωγής των 2.500 τεμαχίων, το 50% είναι κολιέ, το 40% σκουλαρίκια και το 10% είναι βραχιόλια. Για κάθε τεμάχιο πάνω από τις επιμέρους αυτές ποσότητες, αυξάνεται το κόστος εργατικών</a:t>
            </a:r>
            <a:r>
              <a:rPr lang="en-US" altLang="en-US" sz="1800"/>
              <a:t> </a:t>
            </a:r>
          </a:p>
        </p:txBody>
      </p:sp>
      <p:pic>
        <p:nvPicPr>
          <p:cNvPr id="40963"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1524001"/>
            <a:ext cx="8305800" cy="441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26456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pPr eaLnBrk="1" hangingPunct="1"/>
            <a:r>
              <a:rPr lang="el-GR" altLang="en-US">
                <a:ea typeface="ＭＳ Ｐゴシック" charset="-128"/>
              </a:rPr>
              <a:t>Το πρόβλημα (συνέχεια)</a:t>
            </a:r>
            <a:endParaRPr lang="en-US" altLang="en-US">
              <a:ea typeface="ＭＳ Ｐゴシック" charset="-128"/>
            </a:endParaRPr>
          </a:p>
        </p:txBody>
      </p:sp>
      <p:sp>
        <p:nvSpPr>
          <p:cNvPr id="41986" name="Content Placeholder 2"/>
          <p:cNvSpPr>
            <a:spLocks noGrp="1"/>
          </p:cNvSpPr>
          <p:nvPr>
            <p:ph idx="1"/>
          </p:nvPr>
        </p:nvSpPr>
        <p:spPr/>
        <p:txBody>
          <a:bodyPr/>
          <a:lstStyle/>
          <a:p>
            <a:pPr marL="0" indent="0">
              <a:buNone/>
            </a:pPr>
            <a:r>
              <a:rPr lang="el-GR" altLang="en-US">
                <a:ea typeface="ＭＳ Ｐゴシック" charset="-128"/>
              </a:rPr>
              <a:t>Επισημαίνεται ότι τα πρώτα 1.000 τεμάχια τελικού προϊόντος με την ίδια αναλογία (δηλ. κολιέ 50%, σκουλαρίκια 40% και βραχιόλια 10%) μπορούν να συναρμολογούνται μέσα στην επιχείρηση με κόστος κατά μέσο όρο 100 ευρώ/τεμάχιο (ανεξάρτητα από το είδος).</a:t>
            </a:r>
            <a:endParaRPr lang="en-US" altLang="en-US">
              <a:ea typeface="ＭＳ Ｐゴシック" charset="-128"/>
            </a:endParaRPr>
          </a:p>
        </p:txBody>
      </p:sp>
    </p:spTree>
    <p:extLst>
      <p:ext uri="{BB962C8B-B14F-4D97-AF65-F5344CB8AC3E}">
        <p14:creationId xmlns:p14="http://schemas.microsoft.com/office/powerpoint/2010/main" val="8879490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pPr eaLnBrk="1" hangingPunct="1"/>
            <a:r>
              <a:rPr lang="el-GR" altLang="en-US">
                <a:ea typeface="ＭＳ Ｐゴシック" charset="-128"/>
              </a:rPr>
              <a:t>Ερώτημα 1</a:t>
            </a:r>
            <a:endParaRPr lang="en-US" altLang="en-US">
              <a:ea typeface="ＭＳ Ｐゴシック" charset="-128"/>
            </a:endParaRPr>
          </a:p>
        </p:txBody>
      </p:sp>
      <p:sp>
        <p:nvSpPr>
          <p:cNvPr id="43010" name="Content Placeholder 2"/>
          <p:cNvSpPr>
            <a:spLocks noGrp="1"/>
          </p:cNvSpPr>
          <p:nvPr>
            <p:ph idx="1"/>
          </p:nvPr>
        </p:nvSpPr>
        <p:spPr/>
        <p:txBody>
          <a:bodyPr/>
          <a:lstStyle/>
          <a:p>
            <a:pPr eaLnBrk="1" hangingPunct="1">
              <a:buFont typeface="Wingdings" charset="2"/>
              <a:buNone/>
            </a:pPr>
            <a:r>
              <a:rPr lang="el-GR" altLang="en-US" sz="2800">
                <a:ea typeface="ＭＳ Ｐゴシック" charset="-128"/>
              </a:rPr>
              <a:t>Με βάση τα δεδομένα αυτά, σας ζητούνται:</a:t>
            </a:r>
            <a:endParaRPr lang="en-US" altLang="en-US" sz="2800">
              <a:ea typeface="ＭＳ Ｐゴシック" charset="-128"/>
            </a:endParaRPr>
          </a:p>
          <a:p>
            <a:pPr eaLnBrk="1" hangingPunct="1">
              <a:buFont typeface="Arial" charset="0"/>
              <a:buAutoNum type="romanLcPeriod"/>
            </a:pPr>
            <a:r>
              <a:rPr lang="el-GR" altLang="en-US" sz="2800">
                <a:ea typeface="ＭＳ Ｐゴシック" charset="-128"/>
              </a:rPr>
              <a:t>Η τιμή πώλησης του κάθε είδους τελικού προϊόντος, αν είναι γνωστό ότι η τιμή πώλησης του βραχιολιού είναι το ⅓ αυτής του κολιέ και το ½ αυτής του ζεύγους σκουλαρίκια.</a:t>
            </a:r>
            <a:endParaRPr lang="en-US" altLang="en-US" sz="2800">
              <a:ea typeface="ＭＳ Ｐゴシック" charset="-128"/>
            </a:endParaRPr>
          </a:p>
          <a:p>
            <a:pPr eaLnBrk="1" hangingPunct="1">
              <a:buFont typeface="Arial" charset="0"/>
              <a:buAutoNum type="romanLcPeriod"/>
            </a:pPr>
            <a:r>
              <a:rPr lang="el-GR" altLang="en-US" sz="2800">
                <a:ea typeface="ＭＳ Ｐゴシック" charset="-128"/>
              </a:rPr>
              <a:t>Η γραφική απεικόνιση των συναρτήσεων εξόδων και εσόδων της επιχείρησης.</a:t>
            </a:r>
          </a:p>
          <a:p>
            <a:pPr eaLnBrk="1" hangingPunct="1">
              <a:buFont typeface="Arial" charset="0"/>
              <a:buAutoNum type="romanLcPeriod"/>
            </a:pPr>
            <a:r>
              <a:rPr lang="el-GR" altLang="en-US" sz="2800">
                <a:ea typeface="ＭＳ Ｐゴシック" charset="-128"/>
              </a:rPr>
              <a:t>Η αλγεβρική μορφή της συνάρτησης εσόδων.</a:t>
            </a:r>
            <a:endParaRPr lang="en-US" altLang="en-US" sz="2800">
              <a:ea typeface="ＭＳ Ｐゴシック" charset="-128"/>
            </a:endParaRPr>
          </a:p>
          <a:p>
            <a:pPr eaLnBrk="1" hangingPunct="1">
              <a:buFont typeface="Arial" charset="0"/>
              <a:buAutoNum type="romanLcPeriod"/>
            </a:pPr>
            <a:endParaRPr lang="en-US" altLang="en-US" sz="2800">
              <a:ea typeface="ＭＳ Ｐゴシック" charset="-128"/>
            </a:endParaRPr>
          </a:p>
        </p:txBody>
      </p:sp>
    </p:spTree>
    <p:extLst>
      <p:ext uri="{BB962C8B-B14F-4D97-AF65-F5344CB8AC3E}">
        <p14:creationId xmlns:p14="http://schemas.microsoft.com/office/powerpoint/2010/main" val="8955850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pPr eaLnBrk="1" hangingPunct="1"/>
            <a:r>
              <a:rPr lang="el-GR" altLang="en-US">
                <a:ea typeface="ＭＳ Ｐゴシック" charset="-128"/>
              </a:rPr>
              <a:t>Ερώτημα 2</a:t>
            </a:r>
            <a:endParaRPr lang="en-US" altLang="en-US">
              <a:ea typeface="ＭＳ Ｐゴシック" charset="-128"/>
            </a:endParaRPr>
          </a:p>
        </p:txBody>
      </p:sp>
      <p:sp>
        <p:nvSpPr>
          <p:cNvPr id="44034" name="Content Placeholder 2"/>
          <p:cNvSpPr>
            <a:spLocks noGrp="1"/>
          </p:cNvSpPr>
          <p:nvPr>
            <p:ph idx="1"/>
          </p:nvPr>
        </p:nvSpPr>
        <p:spPr/>
        <p:txBody>
          <a:bodyPr/>
          <a:lstStyle/>
          <a:p>
            <a:pPr marL="0" indent="0">
              <a:buNone/>
            </a:pPr>
            <a:r>
              <a:rPr lang="el-GR" altLang="en-US" sz="2000">
                <a:ea typeface="ＭＳ Ｐゴシック" charset="-128"/>
              </a:rPr>
              <a:t>Πρόσφατα η </a:t>
            </a:r>
            <a:r>
              <a:rPr lang="en-US" altLang="en-US" sz="2000">
                <a:ea typeface="ＭＳ Ｐゴシック" charset="-128"/>
              </a:rPr>
              <a:t>CERAMICA</a:t>
            </a:r>
            <a:r>
              <a:rPr lang="el-GR" altLang="en-US" sz="2000">
                <a:ea typeface="ＭＳ Ｐゴシック" charset="-128"/>
              </a:rPr>
              <a:t> έλαβε μια παραγγελία 4.000 τεμαχίων από μια αλυσίδα πολυκαταστημάτων της Αμερικής. Ο Πρόεδρος της εταιρείας πρότεινε στο Δ.Σ. να μην γίνει αποδεκτή η παραγγελία, γιατί κατά τη γνώμη του θα ήταν ζημιογόνα, αφού μια τέτοια παραγωγή μηνιαίως θα αύξανε το κόστος. Αντίθετα ο Γενικός Διευθυντής πρότεινε να γίνει δεκτή η παραγγελία γιατί κατά τη γνώμη του θα υπήρχαν κέρδη.</a:t>
            </a:r>
          </a:p>
          <a:p>
            <a:pPr marL="0" indent="0">
              <a:buNone/>
            </a:pPr>
            <a:endParaRPr lang="en-US" altLang="en-US" sz="2000">
              <a:ea typeface="ＭＳ Ｐゴシック" charset="-128"/>
            </a:endParaRPr>
          </a:p>
          <a:p>
            <a:pPr marL="0" indent="0">
              <a:buNone/>
            </a:pPr>
            <a:r>
              <a:rPr lang="el-GR" altLang="en-US" sz="2000">
                <a:ea typeface="ＭＳ Ｐゴシック" charset="-128"/>
              </a:rPr>
              <a:t>Ποια από τις παραπάνω προτάσεις πιστεύεται ότι πρέπει να υιοθετηθεί από την εταιρεία, δεδομένου, η </a:t>
            </a:r>
            <a:r>
              <a:rPr lang="en-US" altLang="en-US" sz="2000">
                <a:ea typeface="ＭＳ Ｐゴシック" charset="-128"/>
              </a:rPr>
              <a:t>CERAMICA</a:t>
            </a:r>
            <a:r>
              <a:rPr lang="el-GR" altLang="en-US" sz="2000">
                <a:ea typeface="ＭＳ Ｐゴシック" charset="-128"/>
              </a:rPr>
              <a:t> είναι ελεύθερη να καθορίσει τη σύνδεσή της σε κολιέ, σκουλαρίκια και βραχιόλια, αρκεί να τα συμπεριλάβει όλα. Προφανώς, η εταιρεία πρόκειται να συμπεριλάβει στην παραγγελία 50% κολιέ, 40% σκουλαρίκια και 10% βραχιόλια στις αντίστοιχες τιμές τους.</a:t>
            </a:r>
            <a:endParaRPr lang="en-US" altLang="en-US" sz="2000">
              <a:ea typeface="ＭＳ Ｐゴシック" charset="-128"/>
            </a:endParaRPr>
          </a:p>
          <a:p>
            <a:pPr marL="0" indent="0"/>
            <a:endParaRPr lang="en-US" altLang="en-US" sz="2000">
              <a:ea typeface="ＭＳ Ｐゴシック" charset="-128"/>
            </a:endParaRPr>
          </a:p>
        </p:txBody>
      </p:sp>
    </p:spTree>
    <p:extLst>
      <p:ext uri="{BB962C8B-B14F-4D97-AF65-F5344CB8AC3E}">
        <p14:creationId xmlns:p14="http://schemas.microsoft.com/office/powerpoint/2010/main" val="3850367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pPr eaLnBrk="1" hangingPunct="1"/>
            <a:r>
              <a:rPr lang="el-GR" altLang="en-US">
                <a:ea typeface="ＭＳ Ｐゴシック" charset="-128"/>
              </a:rPr>
              <a:t>Λύση</a:t>
            </a:r>
          </a:p>
        </p:txBody>
      </p:sp>
      <p:sp>
        <p:nvSpPr>
          <p:cNvPr id="45058" name="Rectangle 3"/>
          <p:cNvSpPr>
            <a:spLocks noGrp="1" noChangeArrowheads="1"/>
          </p:cNvSpPr>
          <p:nvPr>
            <p:ph type="body" sz="half" idx="1"/>
          </p:nvPr>
        </p:nvSpPr>
        <p:spPr/>
        <p:txBody>
          <a:bodyPr/>
          <a:lstStyle/>
          <a:p>
            <a:pPr eaLnBrk="1" hangingPunct="1">
              <a:lnSpc>
                <a:spcPct val="90000"/>
              </a:lnSpc>
            </a:pPr>
            <a:r>
              <a:rPr lang="el-GR" altLang="en-US" sz="2600">
                <a:ea typeface="ＭＳ Ｐゴシック" charset="-128"/>
              </a:rPr>
              <a:t>Παραγωγή 2.500:</a:t>
            </a:r>
          </a:p>
          <a:p>
            <a:pPr lvl="1" eaLnBrk="1" hangingPunct="1">
              <a:lnSpc>
                <a:spcPct val="90000"/>
              </a:lnSpc>
            </a:pPr>
            <a:r>
              <a:rPr lang="el-GR" altLang="en-US" sz="2200"/>
              <a:t>50% - 1250 κολιέ</a:t>
            </a:r>
          </a:p>
          <a:p>
            <a:pPr lvl="1" eaLnBrk="1" hangingPunct="1">
              <a:lnSpc>
                <a:spcPct val="90000"/>
              </a:lnSpc>
            </a:pPr>
            <a:r>
              <a:rPr lang="el-GR" altLang="en-US" sz="2200"/>
              <a:t>40% - 1000 σκουλαρίκια</a:t>
            </a:r>
          </a:p>
          <a:p>
            <a:pPr lvl="1" eaLnBrk="1" hangingPunct="1">
              <a:lnSpc>
                <a:spcPct val="90000"/>
              </a:lnSpc>
            </a:pPr>
            <a:r>
              <a:rPr lang="el-GR" altLang="en-US" sz="2200"/>
              <a:t>10% - 250 βραχιόλια</a:t>
            </a:r>
          </a:p>
          <a:p>
            <a:pPr eaLnBrk="1" hangingPunct="1">
              <a:lnSpc>
                <a:spcPct val="90000"/>
              </a:lnSpc>
            </a:pPr>
            <a:endParaRPr lang="el-GR" altLang="en-US" sz="2600">
              <a:ea typeface="ＭＳ Ｐゴシック" charset="-128"/>
            </a:endParaRPr>
          </a:p>
          <a:p>
            <a:pPr eaLnBrk="1" hangingPunct="1">
              <a:lnSpc>
                <a:spcPct val="90000"/>
              </a:lnSpc>
            </a:pPr>
            <a:r>
              <a:rPr lang="el-GR" altLang="en-US" sz="2600">
                <a:ea typeface="ＭＳ Ｐゴシック" charset="-128"/>
              </a:rPr>
              <a:t>Παραγωγή 1.500:</a:t>
            </a:r>
          </a:p>
          <a:p>
            <a:pPr lvl="1" eaLnBrk="1" hangingPunct="1">
              <a:lnSpc>
                <a:spcPct val="90000"/>
              </a:lnSpc>
            </a:pPr>
            <a:r>
              <a:rPr lang="el-GR" altLang="en-US" sz="2200"/>
              <a:t>50% - 750 κολιέ</a:t>
            </a:r>
          </a:p>
          <a:p>
            <a:pPr lvl="1" eaLnBrk="1" hangingPunct="1">
              <a:lnSpc>
                <a:spcPct val="90000"/>
              </a:lnSpc>
            </a:pPr>
            <a:r>
              <a:rPr lang="el-GR" altLang="en-US" sz="2200"/>
              <a:t>40% - 600 σκουλαρίκια</a:t>
            </a:r>
          </a:p>
          <a:p>
            <a:pPr lvl="1" eaLnBrk="1" hangingPunct="1">
              <a:lnSpc>
                <a:spcPct val="90000"/>
              </a:lnSpc>
            </a:pPr>
            <a:r>
              <a:rPr lang="el-GR" altLang="en-US" sz="2200"/>
              <a:t>10% - 150 βραχιόλια</a:t>
            </a:r>
          </a:p>
        </p:txBody>
      </p:sp>
      <p:sp>
        <p:nvSpPr>
          <p:cNvPr id="45059" name="Rectangle 4"/>
          <p:cNvSpPr>
            <a:spLocks noGrp="1" noChangeArrowheads="1"/>
          </p:cNvSpPr>
          <p:nvPr>
            <p:ph type="body" sz="half" idx="2"/>
          </p:nvPr>
        </p:nvSpPr>
        <p:spPr/>
        <p:txBody>
          <a:bodyPr/>
          <a:lstStyle/>
          <a:p>
            <a:pPr eaLnBrk="1" hangingPunct="1">
              <a:lnSpc>
                <a:spcPct val="90000"/>
              </a:lnSpc>
            </a:pPr>
            <a:r>
              <a:rPr lang="el-GR" altLang="en-US" sz="2600">
                <a:ea typeface="ＭＳ Ｐゴシック" charset="-128"/>
              </a:rPr>
              <a:t>Σταθερά Έξοδα: </a:t>
            </a:r>
            <a:r>
              <a:rPr lang="el-GR" altLang="en-US" sz="2600" b="1">
                <a:ea typeface="ＭＳ Ｐゴシック" charset="-128"/>
              </a:rPr>
              <a:t>€12.010</a:t>
            </a:r>
            <a:endParaRPr lang="el-GR" altLang="en-US" sz="2600">
              <a:ea typeface="ＭＳ Ｐゴシック" charset="-128"/>
            </a:endParaRPr>
          </a:p>
          <a:p>
            <a:pPr lvl="1" eaLnBrk="1" hangingPunct="1">
              <a:lnSpc>
                <a:spcPct val="90000"/>
              </a:lnSpc>
            </a:pPr>
            <a:r>
              <a:rPr lang="el-GR" altLang="en-US" sz="2200"/>
              <a:t>€3.000</a:t>
            </a:r>
          </a:p>
          <a:p>
            <a:pPr lvl="1" eaLnBrk="1" hangingPunct="1">
              <a:lnSpc>
                <a:spcPct val="90000"/>
              </a:lnSpc>
            </a:pPr>
            <a:r>
              <a:rPr lang="el-GR" altLang="en-US" sz="2200"/>
              <a:t>€1.5</a:t>
            </a:r>
            <a:r>
              <a:rPr lang="en-US" altLang="en-US" sz="2200"/>
              <a:t>10</a:t>
            </a:r>
            <a:endParaRPr lang="el-GR" altLang="en-US" sz="2200"/>
          </a:p>
          <a:p>
            <a:pPr lvl="1" eaLnBrk="1" hangingPunct="1">
              <a:lnSpc>
                <a:spcPct val="90000"/>
              </a:lnSpc>
            </a:pPr>
            <a:r>
              <a:rPr lang="el-GR" altLang="en-US" sz="2200"/>
              <a:t>€6.000</a:t>
            </a:r>
          </a:p>
          <a:p>
            <a:pPr lvl="1" eaLnBrk="1" hangingPunct="1">
              <a:lnSpc>
                <a:spcPct val="90000"/>
              </a:lnSpc>
            </a:pPr>
            <a:r>
              <a:rPr lang="el-GR" altLang="en-US" sz="2200"/>
              <a:t>€1.5</a:t>
            </a:r>
            <a:r>
              <a:rPr lang="en-US" altLang="en-US" sz="2200"/>
              <a:t>00</a:t>
            </a:r>
            <a:endParaRPr lang="el-GR" altLang="en-US" sz="2200"/>
          </a:p>
        </p:txBody>
      </p:sp>
    </p:spTree>
    <p:extLst>
      <p:ext uri="{BB962C8B-B14F-4D97-AF65-F5344CB8AC3E}">
        <p14:creationId xmlns:p14="http://schemas.microsoft.com/office/powerpoint/2010/main" val="943924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r>
              <a:rPr lang="el-GR" altLang="en-US">
                <a:ea typeface="ＭＳ Ｐゴシック" charset="-128"/>
              </a:rPr>
              <a:t>Το πρόβλημα</a:t>
            </a:r>
          </a:p>
        </p:txBody>
      </p:sp>
      <p:sp>
        <p:nvSpPr>
          <p:cNvPr id="18434" name="Rectangle 3"/>
          <p:cNvSpPr>
            <a:spLocks noGrp="1" noChangeArrowheads="1"/>
          </p:cNvSpPr>
          <p:nvPr>
            <p:ph type="body" idx="1"/>
          </p:nvPr>
        </p:nvSpPr>
        <p:spPr/>
        <p:txBody>
          <a:bodyPr>
            <a:normAutofit fontScale="92500" lnSpcReduction="10000"/>
          </a:bodyPr>
          <a:lstStyle/>
          <a:p>
            <a:pPr marL="0" indent="0">
              <a:buNone/>
            </a:pPr>
            <a:r>
              <a:rPr lang="el-GR" altLang="en-US" sz="2000">
                <a:ea typeface="ＭＳ Ｐゴシック" charset="-128"/>
              </a:rPr>
              <a:t>Η κρατική Αεροπορική Εταιρεία </a:t>
            </a:r>
            <a:r>
              <a:rPr lang="en-US" altLang="en-US" sz="2000">
                <a:ea typeface="ＭＳ Ｐゴシック" charset="-128"/>
              </a:rPr>
              <a:t>G</a:t>
            </a:r>
            <a:r>
              <a:rPr lang="el-GR" altLang="en-US" sz="2000">
                <a:ea typeface="ＭＳ Ｐゴシック" charset="-128"/>
              </a:rPr>
              <a:t>.</a:t>
            </a:r>
            <a:r>
              <a:rPr lang="en-US" altLang="en-US" sz="2000">
                <a:ea typeface="ＭＳ Ｐゴシック" charset="-128"/>
              </a:rPr>
              <a:t>A</a:t>
            </a:r>
            <a:r>
              <a:rPr lang="el-GR" altLang="en-US" sz="2000">
                <a:ea typeface="ＭＳ Ｐゴシック" charset="-128"/>
              </a:rPr>
              <a:t>. αντιμετωπίζει ένα πρόβλημα, που ανακύπτει εξαιτίας της ανάγκης εξυπηρέτησης των επιβατών μίας νέας αεροπορικής σύνδεσης μεταξύ δύο πόλεων. Συγκεκριμένα, για καθαρά κοινωνικούς λόγους, επισπεύσθηκε η υλοποίηση της σύνδεσης αυτής, η οποία με βάση τον προγραμματισμό της εταιρείας θα πραγματοποιούνταν μετά από 2 χρόνια. </a:t>
            </a:r>
            <a:endParaRPr lang="en-US" altLang="en-US" sz="2000">
              <a:ea typeface="ＭＳ Ｐゴシック" charset="-128"/>
            </a:endParaRPr>
          </a:p>
          <a:p>
            <a:pPr marL="0" indent="0">
              <a:buNone/>
            </a:pPr>
            <a:endParaRPr lang="en-US" altLang="en-US" sz="2000">
              <a:ea typeface="ＭＳ Ｐゴシック" charset="-128"/>
            </a:endParaRPr>
          </a:p>
          <a:p>
            <a:pPr marL="0" indent="0">
              <a:buNone/>
            </a:pPr>
            <a:r>
              <a:rPr lang="el-GR" altLang="en-US" sz="2000">
                <a:ea typeface="ＭＳ Ｐゴシック" charset="-128"/>
              </a:rPr>
              <a:t>Με δεδομένο ότι δεν υπάρχει διαθέσιμο αεροσκάφος για την κάλυψη της γραμμής αυτής, τα μέλη του Διοικητικού Συμβουλίου της εταιρείας εξετάζουν τους παρακάτω δύο τρόπους:</a:t>
            </a:r>
            <a:endParaRPr lang="en-US" altLang="en-US" sz="2000">
              <a:ea typeface="ＭＳ Ｐゴシック" charset="-128"/>
            </a:endParaRPr>
          </a:p>
          <a:p>
            <a:pPr marL="0" indent="0">
              <a:buNone/>
            </a:pPr>
            <a:endParaRPr lang="en-US" altLang="en-US" sz="2000">
              <a:ea typeface="ＭＳ Ｐゴシック" charset="-128"/>
            </a:endParaRPr>
          </a:p>
          <a:p>
            <a:pPr marL="0" indent="0">
              <a:buNone/>
            </a:pPr>
            <a:r>
              <a:rPr lang="el-GR" altLang="en-US" sz="2000">
                <a:ea typeface="ＭＳ Ｐゴシック" charset="-128"/>
              </a:rPr>
              <a:t>(α) Η εταιρεία να αγοράσει ένα μεταχειρισμένο αεροσκάφος.</a:t>
            </a:r>
            <a:endParaRPr lang="en-US" altLang="en-US" sz="2000">
              <a:ea typeface="ＭＳ Ｐゴシック" charset="-128"/>
            </a:endParaRPr>
          </a:p>
          <a:p>
            <a:pPr marL="0" indent="0">
              <a:buNone/>
            </a:pPr>
            <a:r>
              <a:rPr lang="el-GR" altLang="en-US" sz="2000">
                <a:ea typeface="ＭＳ Ｐゴシック" charset="-128"/>
              </a:rPr>
              <a:t>(β) Η εταιρεία να νοικιάσει ένα αεροσκάφος.</a:t>
            </a:r>
            <a:endParaRPr lang="en-US" altLang="en-US" sz="2000">
              <a:ea typeface="ＭＳ Ｐゴシック" charset="-128"/>
            </a:endParaRPr>
          </a:p>
          <a:p>
            <a:pPr marL="0" indent="0">
              <a:buNone/>
            </a:pPr>
            <a:endParaRPr lang="el-GR" altLang="en-US" sz="2000">
              <a:ea typeface="ＭＳ Ｐゴシック" charset="-128"/>
            </a:endParaRPr>
          </a:p>
        </p:txBody>
      </p:sp>
    </p:spTree>
    <p:extLst>
      <p:ext uri="{BB962C8B-B14F-4D97-AF65-F5344CB8AC3E}">
        <p14:creationId xmlns:p14="http://schemas.microsoft.com/office/powerpoint/2010/main" val="8916522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pPr eaLnBrk="1" hangingPunct="1"/>
            <a:r>
              <a:rPr lang="el-GR" altLang="en-US">
                <a:ea typeface="ＭＳ Ｐゴシック" charset="-128"/>
              </a:rPr>
              <a:t>Λύση</a:t>
            </a:r>
          </a:p>
        </p:txBody>
      </p:sp>
      <p:sp>
        <p:nvSpPr>
          <p:cNvPr id="46082" name="Rectangle 3"/>
          <p:cNvSpPr>
            <a:spLocks noGrp="1" noChangeArrowheads="1"/>
          </p:cNvSpPr>
          <p:nvPr>
            <p:ph type="body" idx="1"/>
          </p:nvPr>
        </p:nvSpPr>
        <p:spPr/>
        <p:txBody>
          <a:bodyPr/>
          <a:lstStyle/>
          <a:p>
            <a:pPr eaLnBrk="1" hangingPunct="1">
              <a:lnSpc>
                <a:spcPct val="90000"/>
              </a:lnSpc>
            </a:pPr>
            <a:r>
              <a:rPr lang="el-GR" altLang="en-US">
                <a:ea typeface="ＭＳ Ｐゴシック" charset="-128"/>
              </a:rPr>
              <a:t>Μεταβλητά Έξοδα: </a:t>
            </a:r>
            <a:r>
              <a:rPr lang="el-GR" altLang="en-US" sz="2600" b="1">
                <a:ea typeface="ＭＳ Ｐゴシック" charset="-128"/>
              </a:rPr>
              <a:t>€1.492,5</a:t>
            </a:r>
            <a:endParaRPr lang="el-GR" altLang="en-US" b="1">
              <a:ea typeface="ＭＳ Ｐゴシック" charset="-128"/>
            </a:endParaRPr>
          </a:p>
          <a:p>
            <a:pPr lvl="1" eaLnBrk="1" hangingPunct="1">
              <a:lnSpc>
                <a:spcPct val="90000"/>
              </a:lnSpc>
            </a:pPr>
            <a:r>
              <a:rPr lang="el-GR" altLang="en-US" sz="2200"/>
              <a:t>Κόστος παραγωγής πρώτων 1.000 μονάδων=€0</a:t>
            </a:r>
          </a:p>
          <a:p>
            <a:pPr lvl="1" eaLnBrk="1" hangingPunct="1">
              <a:lnSpc>
                <a:spcPct val="90000"/>
              </a:lnSpc>
            </a:pPr>
            <a:r>
              <a:rPr lang="el-GR" altLang="en-US" sz="2200"/>
              <a:t>Κόστος παραγωγής υπόλοιπων 1.500 μονάδων=€0</a:t>
            </a:r>
          </a:p>
          <a:p>
            <a:pPr lvl="1" eaLnBrk="1" hangingPunct="1">
              <a:lnSpc>
                <a:spcPct val="90000"/>
              </a:lnSpc>
            </a:pPr>
            <a:r>
              <a:rPr lang="el-GR" altLang="en-US" sz="2200"/>
              <a:t>Κόστος συναρμολόγησης πρώτων 1.000 μονάδων=€300</a:t>
            </a:r>
          </a:p>
          <a:p>
            <a:pPr lvl="1" eaLnBrk="1" hangingPunct="1">
              <a:lnSpc>
                <a:spcPct val="90000"/>
              </a:lnSpc>
              <a:buFont typeface="Wingdings" charset="2"/>
              <a:buNone/>
            </a:pPr>
            <a:r>
              <a:rPr lang="el-GR" altLang="en-US" sz="2200"/>
              <a:t>	(€0,30*1.000)</a:t>
            </a:r>
          </a:p>
          <a:p>
            <a:pPr lvl="1" eaLnBrk="1" hangingPunct="1">
              <a:lnSpc>
                <a:spcPct val="90000"/>
              </a:lnSpc>
            </a:pPr>
            <a:r>
              <a:rPr lang="el-GR" altLang="en-US" sz="2200"/>
              <a:t>Κόστος συναρμολόγησης υπόλοιπων 1.500 μονάδων=€1.192,5</a:t>
            </a:r>
          </a:p>
          <a:p>
            <a:pPr lvl="1" eaLnBrk="1" hangingPunct="1">
              <a:lnSpc>
                <a:spcPct val="90000"/>
              </a:lnSpc>
              <a:buFont typeface="Wingdings" charset="2"/>
              <a:buNone/>
            </a:pPr>
            <a:r>
              <a:rPr lang="el-GR" altLang="en-US" sz="2200"/>
              <a:t>	(€0,75*750)+(€0,90*600)+(€0,60*150)</a:t>
            </a:r>
          </a:p>
          <a:p>
            <a:pPr eaLnBrk="1" hangingPunct="1">
              <a:lnSpc>
                <a:spcPct val="90000"/>
              </a:lnSpc>
            </a:pPr>
            <a:r>
              <a:rPr lang="el-GR" altLang="en-US" sz="2600" b="1">
                <a:ea typeface="ＭＳ Ｐゴシック" charset="-128"/>
              </a:rPr>
              <a:t>Συνολικό Κόστος: €13.502,5 </a:t>
            </a:r>
          </a:p>
          <a:p>
            <a:pPr eaLnBrk="1" hangingPunct="1">
              <a:lnSpc>
                <a:spcPct val="90000"/>
              </a:lnSpc>
              <a:buFont typeface="Wingdings" charset="2"/>
              <a:buNone/>
            </a:pPr>
            <a:r>
              <a:rPr lang="el-GR" altLang="en-US" sz="2600" b="1">
                <a:ea typeface="ＭＳ Ｐゴシック" charset="-128"/>
              </a:rPr>
              <a:t>	(Σ.Κ + Μ.Κ. = €12.010 + €1.492,5)</a:t>
            </a:r>
          </a:p>
        </p:txBody>
      </p:sp>
    </p:spTree>
    <p:extLst>
      <p:ext uri="{BB962C8B-B14F-4D97-AF65-F5344CB8AC3E}">
        <p14:creationId xmlns:p14="http://schemas.microsoft.com/office/powerpoint/2010/main" val="10795392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pPr eaLnBrk="1" hangingPunct="1"/>
            <a:r>
              <a:rPr lang="el-GR" altLang="en-US">
                <a:ea typeface="ＭＳ Ｐゴシック" charset="-128"/>
              </a:rPr>
              <a:t>Λύση 1α</a:t>
            </a:r>
          </a:p>
        </p:txBody>
      </p:sp>
      <p:sp>
        <p:nvSpPr>
          <p:cNvPr id="47106" name="Rectangle 3"/>
          <p:cNvSpPr>
            <a:spLocks noGrp="1" noChangeArrowheads="1"/>
          </p:cNvSpPr>
          <p:nvPr>
            <p:ph type="body" sz="half" idx="1"/>
          </p:nvPr>
        </p:nvSpPr>
        <p:spPr>
          <a:xfrm>
            <a:off x="1981200" y="2281238"/>
            <a:ext cx="3970338" cy="2214562"/>
          </a:xfrm>
        </p:spPr>
        <p:txBody>
          <a:bodyPr/>
          <a:lstStyle/>
          <a:p>
            <a:pPr eaLnBrk="1" hangingPunct="1"/>
            <a:r>
              <a:rPr lang="el-GR" altLang="en-US" sz="2200">
                <a:ea typeface="ＭＳ Ｐゴシック" charset="-128"/>
              </a:rPr>
              <a:t>τ</a:t>
            </a:r>
            <a:r>
              <a:rPr lang="en-US" altLang="en-US" sz="2200" baseline="-25000">
                <a:ea typeface="ＭＳ Ｐゴシック" charset="-128"/>
              </a:rPr>
              <a:t>1</a:t>
            </a:r>
            <a:r>
              <a:rPr lang="el-GR" altLang="en-US" sz="2200">
                <a:ea typeface="ＭＳ Ｐゴシック" charset="-128"/>
              </a:rPr>
              <a:t>: τιμή πώλησης κολιέ</a:t>
            </a:r>
          </a:p>
          <a:p>
            <a:pPr eaLnBrk="1" hangingPunct="1"/>
            <a:r>
              <a:rPr lang="el-GR" altLang="en-US" sz="2200">
                <a:ea typeface="ＭＳ Ｐゴシック" charset="-128"/>
              </a:rPr>
              <a:t>τ</a:t>
            </a:r>
            <a:r>
              <a:rPr lang="el-GR" altLang="en-US" sz="2200" baseline="-25000">
                <a:ea typeface="ＭＳ Ｐゴシック" charset="-128"/>
              </a:rPr>
              <a:t>2</a:t>
            </a:r>
            <a:r>
              <a:rPr lang="el-GR" altLang="en-US" sz="2200">
                <a:ea typeface="ＭＳ Ｐゴシック" charset="-128"/>
              </a:rPr>
              <a:t>: τιμή πώλησης σκουλαρίκια</a:t>
            </a:r>
          </a:p>
          <a:p>
            <a:pPr eaLnBrk="1" hangingPunct="1"/>
            <a:r>
              <a:rPr lang="el-GR" altLang="en-US" sz="2200">
                <a:ea typeface="ＭＳ Ｐゴシック" charset="-128"/>
              </a:rPr>
              <a:t>τ</a:t>
            </a:r>
            <a:r>
              <a:rPr lang="el-GR" altLang="en-US" sz="2200" baseline="-25000">
                <a:ea typeface="ＭＳ Ｐゴシック" charset="-128"/>
              </a:rPr>
              <a:t>3</a:t>
            </a:r>
            <a:r>
              <a:rPr lang="el-GR" altLang="en-US" sz="2200">
                <a:ea typeface="ＭＳ Ｐゴシック" charset="-128"/>
              </a:rPr>
              <a:t>: τιμή πώλησης βραχιολιού</a:t>
            </a:r>
          </a:p>
        </p:txBody>
      </p:sp>
      <p:sp>
        <p:nvSpPr>
          <p:cNvPr id="47107" name="Rectangle 4"/>
          <p:cNvSpPr>
            <a:spLocks noGrp="1" noChangeArrowheads="1"/>
          </p:cNvSpPr>
          <p:nvPr>
            <p:ph type="body" sz="half" idx="2"/>
          </p:nvPr>
        </p:nvSpPr>
        <p:spPr>
          <a:xfrm>
            <a:off x="1992314" y="4995864"/>
            <a:ext cx="7991475" cy="1481137"/>
          </a:xfrm>
        </p:spPr>
        <p:txBody>
          <a:bodyPr/>
          <a:lstStyle/>
          <a:p>
            <a:pPr eaLnBrk="1" hangingPunct="1"/>
            <a:r>
              <a:rPr lang="el-GR" altLang="en-US" sz="2200">
                <a:ea typeface="ＭＳ Ｐゴシック" charset="-128"/>
              </a:rPr>
              <a:t>Σ.Κ.=2.500τ </a:t>
            </a:r>
            <a:r>
              <a:rPr lang="el-GR" altLang="en-US" sz="2200">
                <a:ea typeface="ＭＳ Ｐゴシック" charset="-128"/>
                <a:sym typeface="Wingdings" charset="2"/>
              </a:rPr>
              <a:t> </a:t>
            </a:r>
            <a:r>
              <a:rPr lang="el-GR" altLang="en-US" sz="2200">
                <a:ea typeface="ＭＳ Ｐゴシック" charset="-128"/>
              </a:rPr>
              <a:t>€13.502,5</a:t>
            </a:r>
            <a:r>
              <a:rPr lang="el-GR" altLang="en-US" sz="2200">
                <a:ea typeface="ＭＳ Ｐゴシック" charset="-128"/>
                <a:sym typeface="Wingdings" charset="2"/>
              </a:rPr>
              <a:t> = 1.250</a:t>
            </a:r>
            <a:r>
              <a:rPr lang="el-GR" altLang="en-US" sz="2000">
                <a:ea typeface="ＭＳ Ｐゴシック" charset="-128"/>
              </a:rPr>
              <a:t>τ</a:t>
            </a:r>
            <a:r>
              <a:rPr lang="en-US" altLang="en-US" sz="2000" baseline="-25000">
                <a:ea typeface="ＭＳ Ｐゴシック" charset="-128"/>
              </a:rPr>
              <a:t>1</a:t>
            </a:r>
            <a:r>
              <a:rPr lang="el-GR" altLang="en-US" sz="2200">
                <a:ea typeface="ＭＳ Ｐゴシック" charset="-128"/>
                <a:sym typeface="Wingdings" charset="2"/>
              </a:rPr>
              <a:t> + 1.000</a:t>
            </a:r>
            <a:r>
              <a:rPr lang="el-GR" altLang="en-US" sz="2000">
                <a:ea typeface="ＭＳ Ｐゴシック" charset="-128"/>
              </a:rPr>
              <a:t>τ</a:t>
            </a:r>
            <a:r>
              <a:rPr lang="el-GR" altLang="en-US" sz="2000" baseline="-25000">
                <a:ea typeface="ＭＳ Ｐゴシック" charset="-128"/>
              </a:rPr>
              <a:t>2</a:t>
            </a:r>
            <a:r>
              <a:rPr lang="el-GR" altLang="en-US" sz="2200">
                <a:ea typeface="ＭＳ Ｐゴシック" charset="-128"/>
                <a:sym typeface="Wingdings" charset="2"/>
              </a:rPr>
              <a:t> + 250</a:t>
            </a:r>
            <a:r>
              <a:rPr lang="el-GR" altLang="en-US" sz="2000">
                <a:ea typeface="ＭＳ Ｐゴシック" charset="-128"/>
              </a:rPr>
              <a:t>τ</a:t>
            </a:r>
            <a:r>
              <a:rPr lang="el-GR" altLang="en-US" sz="2000" baseline="-25000">
                <a:ea typeface="ＭＳ Ｐゴシック" charset="-128"/>
              </a:rPr>
              <a:t>3</a:t>
            </a:r>
            <a:r>
              <a:rPr lang="el-GR" altLang="en-US" sz="2200">
                <a:ea typeface="ＭＳ Ｐゴシック" charset="-128"/>
                <a:sym typeface="Wingdings" charset="2"/>
              </a:rPr>
              <a:t> </a:t>
            </a:r>
          </a:p>
          <a:p>
            <a:pPr eaLnBrk="1" hangingPunct="1">
              <a:buFont typeface="Wingdings" charset="2"/>
              <a:buNone/>
            </a:pPr>
            <a:r>
              <a:rPr lang="el-GR" altLang="en-US" sz="2200">
                <a:ea typeface="ＭＳ Ｐゴシック" charset="-128"/>
                <a:sym typeface="Wingdings" charset="2"/>
              </a:rPr>
              <a:t>			</a:t>
            </a:r>
            <a:r>
              <a:rPr lang="el-GR" altLang="en-US" sz="2200">
                <a:ea typeface="ＭＳ Ｐゴシック" charset="-128"/>
              </a:rPr>
              <a:t> </a:t>
            </a:r>
            <a:r>
              <a:rPr lang="el-GR" altLang="en-US" sz="2200">
                <a:ea typeface="ＭＳ Ｐゴシック" charset="-128"/>
                <a:sym typeface="Wingdings" charset="2"/>
              </a:rPr>
              <a:t> </a:t>
            </a:r>
            <a:r>
              <a:rPr lang="el-GR" altLang="en-US" sz="2200">
                <a:ea typeface="ＭＳ Ｐゴシック" charset="-128"/>
              </a:rPr>
              <a:t>€13.502,5</a:t>
            </a:r>
            <a:r>
              <a:rPr lang="el-GR" altLang="en-US" sz="2200">
                <a:ea typeface="ＭＳ Ｐゴシック" charset="-128"/>
                <a:sym typeface="Wingdings" charset="2"/>
              </a:rPr>
              <a:t> = 1.250*3</a:t>
            </a:r>
            <a:r>
              <a:rPr lang="el-GR" altLang="en-US" sz="2000">
                <a:ea typeface="ＭＳ Ｐゴシック" charset="-128"/>
              </a:rPr>
              <a:t>τ</a:t>
            </a:r>
            <a:r>
              <a:rPr lang="el-GR" altLang="en-US" sz="2000" baseline="-25000">
                <a:ea typeface="ＭＳ Ｐゴシック" charset="-128"/>
              </a:rPr>
              <a:t>3</a:t>
            </a:r>
            <a:r>
              <a:rPr lang="el-GR" altLang="en-US" sz="2200">
                <a:ea typeface="ＭＳ Ｐゴシック" charset="-128"/>
                <a:sym typeface="Wingdings" charset="2"/>
              </a:rPr>
              <a:t> + 1.000*2</a:t>
            </a:r>
            <a:r>
              <a:rPr lang="el-GR" altLang="en-US" sz="2000">
                <a:ea typeface="ＭＳ Ｐゴシック" charset="-128"/>
              </a:rPr>
              <a:t>τ</a:t>
            </a:r>
            <a:r>
              <a:rPr lang="el-GR" altLang="en-US" sz="2000" baseline="-25000">
                <a:ea typeface="ＭＳ Ｐゴシック" charset="-128"/>
              </a:rPr>
              <a:t>3</a:t>
            </a:r>
            <a:r>
              <a:rPr lang="el-GR" altLang="en-US" sz="2200">
                <a:ea typeface="ＭＳ Ｐゴシック" charset="-128"/>
                <a:sym typeface="Wingdings" charset="2"/>
              </a:rPr>
              <a:t> + 250</a:t>
            </a:r>
            <a:r>
              <a:rPr lang="el-GR" altLang="en-US" sz="2000">
                <a:ea typeface="ＭＳ Ｐゴシック" charset="-128"/>
              </a:rPr>
              <a:t>τ</a:t>
            </a:r>
            <a:r>
              <a:rPr lang="el-GR" altLang="en-US" sz="2000" baseline="-25000">
                <a:ea typeface="ＭＳ Ｐゴシック" charset="-128"/>
              </a:rPr>
              <a:t>3</a:t>
            </a:r>
            <a:endParaRPr lang="el-GR" altLang="en-US" sz="2000">
              <a:ea typeface="ＭＳ Ｐゴシック" charset="-128"/>
            </a:endParaRPr>
          </a:p>
          <a:p>
            <a:pPr eaLnBrk="1" hangingPunct="1">
              <a:buFont typeface="Wingdings" charset="2"/>
              <a:buNone/>
            </a:pPr>
            <a:r>
              <a:rPr lang="el-GR" altLang="en-US" sz="2000">
                <a:ea typeface="ＭＳ Ｐゴシック" charset="-128"/>
              </a:rPr>
              <a:t>			 </a:t>
            </a:r>
            <a:r>
              <a:rPr lang="el-GR" altLang="en-US" sz="2200">
                <a:ea typeface="ＭＳ Ｐゴシック" charset="-128"/>
                <a:sym typeface="Wingdings" charset="2"/>
              </a:rPr>
              <a:t> </a:t>
            </a:r>
            <a:r>
              <a:rPr lang="el-GR" altLang="en-US" sz="2200">
                <a:ea typeface="ＭＳ Ｐゴシック" charset="-128"/>
              </a:rPr>
              <a:t>€13.502,5</a:t>
            </a:r>
            <a:r>
              <a:rPr lang="el-GR" altLang="en-US" sz="2200">
                <a:ea typeface="ＭＳ Ｐゴシック" charset="-128"/>
                <a:sym typeface="Wingdings" charset="2"/>
              </a:rPr>
              <a:t> = 6.000</a:t>
            </a:r>
            <a:r>
              <a:rPr lang="el-GR" altLang="en-US" sz="2000">
                <a:ea typeface="ＭＳ Ｐゴシック" charset="-128"/>
              </a:rPr>
              <a:t>τ</a:t>
            </a:r>
            <a:r>
              <a:rPr lang="el-GR" altLang="en-US" sz="2000" baseline="-25000">
                <a:ea typeface="ＭＳ Ｐゴシック" charset="-128"/>
              </a:rPr>
              <a:t>3</a:t>
            </a:r>
            <a:r>
              <a:rPr lang="el-GR" altLang="en-US" sz="2200">
                <a:ea typeface="ＭＳ Ｐゴシック" charset="-128"/>
                <a:sym typeface="Wingdings" charset="2"/>
              </a:rPr>
              <a:t>  </a:t>
            </a:r>
            <a:r>
              <a:rPr lang="el-GR" altLang="en-US" sz="2000">
                <a:ea typeface="ＭＳ Ｐゴシック" charset="-128"/>
              </a:rPr>
              <a:t>τ</a:t>
            </a:r>
            <a:r>
              <a:rPr lang="el-GR" altLang="en-US" sz="2000" baseline="-25000">
                <a:ea typeface="ＭＳ Ｐゴシック" charset="-128"/>
              </a:rPr>
              <a:t>3</a:t>
            </a:r>
            <a:r>
              <a:rPr lang="el-GR" altLang="en-US" sz="2200">
                <a:ea typeface="ＭＳ Ｐゴシック" charset="-128"/>
                <a:sym typeface="Wingdings" charset="2"/>
              </a:rPr>
              <a:t> = </a:t>
            </a:r>
            <a:r>
              <a:rPr lang="el-GR" altLang="en-US" sz="2200">
                <a:ea typeface="ＭＳ Ｐゴシック" charset="-128"/>
              </a:rPr>
              <a:t>€2,25</a:t>
            </a:r>
            <a:r>
              <a:rPr lang="el-GR" altLang="en-US" sz="2200">
                <a:ea typeface="ＭＳ Ｐゴシック" charset="-128"/>
                <a:sym typeface="Wingdings" charset="2"/>
              </a:rPr>
              <a:t> </a:t>
            </a:r>
          </a:p>
        </p:txBody>
      </p:sp>
      <p:sp>
        <p:nvSpPr>
          <p:cNvPr id="47108" name="Rectangle 5"/>
          <p:cNvSpPr>
            <a:spLocks noChangeArrowheads="1"/>
          </p:cNvSpPr>
          <p:nvPr/>
        </p:nvSpPr>
        <p:spPr bwMode="auto">
          <a:xfrm>
            <a:off x="6167439" y="2286001"/>
            <a:ext cx="3970337" cy="195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20000"/>
              </a:spcBef>
              <a:buClr>
                <a:schemeClr val="tx2"/>
              </a:buClr>
              <a:buSzPct val="70000"/>
              <a:buFont typeface="Wingdings" charset="2"/>
              <a:buChar char="l"/>
            </a:pPr>
            <a:r>
              <a:rPr lang="el-GR" altLang="en-US" sz="2600"/>
              <a:t>τ</a:t>
            </a:r>
            <a:r>
              <a:rPr lang="en-US" altLang="en-US" sz="2600" baseline="-25000"/>
              <a:t>1</a:t>
            </a:r>
            <a:r>
              <a:rPr lang="el-GR" altLang="en-US" sz="2600"/>
              <a:t>= 3τ</a:t>
            </a:r>
            <a:r>
              <a:rPr lang="el-GR" altLang="en-US" sz="2600" baseline="-25000"/>
              <a:t>3 </a:t>
            </a:r>
            <a:r>
              <a:rPr lang="el-GR" altLang="en-US" sz="2600"/>
              <a:t>=€6,75</a:t>
            </a:r>
          </a:p>
          <a:p>
            <a:pPr eaLnBrk="1" hangingPunct="1">
              <a:spcBef>
                <a:spcPct val="20000"/>
              </a:spcBef>
              <a:buClr>
                <a:schemeClr val="tx2"/>
              </a:buClr>
              <a:buSzPct val="70000"/>
              <a:buFont typeface="Wingdings" charset="2"/>
              <a:buChar char="l"/>
            </a:pPr>
            <a:r>
              <a:rPr lang="el-GR" altLang="en-US" sz="2600"/>
              <a:t>τ</a:t>
            </a:r>
            <a:r>
              <a:rPr lang="el-GR" altLang="en-US" sz="2600" baseline="-25000"/>
              <a:t>2  </a:t>
            </a:r>
            <a:r>
              <a:rPr lang="el-GR" altLang="en-US" sz="2600"/>
              <a:t>=</a:t>
            </a:r>
            <a:r>
              <a:rPr lang="el-GR" altLang="en-US" sz="2600" baseline="-25000"/>
              <a:t> </a:t>
            </a:r>
            <a:r>
              <a:rPr lang="el-GR" altLang="en-US" sz="2600"/>
              <a:t>2τ</a:t>
            </a:r>
            <a:r>
              <a:rPr lang="el-GR" altLang="en-US" sz="2600" baseline="-25000"/>
              <a:t>3 </a:t>
            </a:r>
            <a:r>
              <a:rPr lang="el-GR" altLang="en-US" sz="2600"/>
              <a:t>=€4,50</a:t>
            </a:r>
          </a:p>
          <a:p>
            <a:pPr eaLnBrk="1" hangingPunct="1">
              <a:spcBef>
                <a:spcPct val="20000"/>
              </a:spcBef>
              <a:buClr>
                <a:schemeClr val="tx2"/>
              </a:buClr>
              <a:buSzPct val="70000"/>
              <a:buFont typeface="Wingdings" charset="2"/>
              <a:buChar char="l"/>
            </a:pPr>
            <a:r>
              <a:rPr lang="el-GR" altLang="en-US" sz="2600"/>
              <a:t>τ</a:t>
            </a:r>
            <a:r>
              <a:rPr lang="el-GR" altLang="en-US" sz="2600" baseline="-25000"/>
              <a:t>3</a:t>
            </a:r>
            <a:r>
              <a:rPr lang="el-GR" altLang="en-US" sz="2600">
                <a:sym typeface="Wingdings" charset="2"/>
              </a:rPr>
              <a:t> = </a:t>
            </a:r>
            <a:r>
              <a:rPr lang="el-GR" altLang="en-US" sz="2600"/>
              <a:t>€2,25</a:t>
            </a:r>
          </a:p>
        </p:txBody>
      </p:sp>
    </p:spTree>
    <p:extLst>
      <p:ext uri="{BB962C8B-B14F-4D97-AF65-F5344CB8AC3E}">
        <p14:creationId xmlns:p14="http://schemas.microsoft.com/office/powerpoint/2010/main" val="18737198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pPr eaLnBrk="1" hangingPunct="1"/>
            <a:r>
              <a:rPr lang="el-GR" altLang="en-US">
                <a:ea typeface="ＭＳ Ｐゴシック" charset="-128"/>
              </a:rPr>
              <a:t>Λύση 1β</a:t>
            </a:r>
          </a:p>
        </p:txBody>
      </p:sp>
      <p:graphicFrame>
        <p:nvGraphicFramePr>
          <p:cNvPr id="68611" name="Group 3"/>
          <p:cNvGraphicFramePr>
            <a:graphicFrameLocks noGrp="1"/>
          </p:cNvGraphicFramePr>
          <p:nvPr>
            <p:ph idx="1"/>
          </p:nvPr>
        </p:nvGraphicFramePr>
        <p:xfrm>
          <a:off x="1992314" y="1844676"/>
          <a:ext cx="7851775" cy="4708526"/>
        </p:xfrm>
        <a:graphic>
          <a:graphicData uri="http://schemas.openxmlformats.org/drawingml/2006/table">
            <a:tbl>
              <a:tblPr/>
              <a:tblGrid>
                <a:gridCol w="822325"/>
                <a:gridCol w="822325"/>
                <a:gridCol w="803275"/>
                <a:gridCol w="842962"/>
                <a:gridCol w="823913"/>
                <a:gridCol w="822325"/>
                <a:gridCol w="822325"/>
                <a:gridCol w="823912"/>
                <a:gridCol w="760413"/>
                <a:gridCol w="508000"/>
              </a:tblGrid>
              <a:tr h="292100">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€28.000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r>
              <a:tr h="292100">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€26.000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r>
              <a:tr h="309563">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€24.000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r>
              <a:tr h="292100">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€22.000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r>
              <a:tr h="292100">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€20.000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rowSpan="3" gridSpan="3">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1700" b="1" i="0" u="none" strike="noStrike" cap="none" normalizeH="0" baseline="0">
                        <a:ln>
                          <a:noFill/>
                        </a:ln>
                        <a:solidFill>
                          <a:schemeClr val="tx1"/>
                        </a:solidFill>
                        <a:effectLst>
                          <a:outerShdw blurRad="38100" dist="38100" dir="2700000" algn="tl">
                            <a:srgbClr val="C0C0C0"/>
                          </a:outerShdw>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rowSpan="3" hMerge="1">
                  <a:txBody>
                    <a:bodyPr/>
                    <a:lstStyle/>
                    <a:p>
                      <a:endParaRPr lang="en-US"/>
                    </a:p>
                  </a:txBody>
                  <a:tcPr/>
                </a:tc>
                <a:tc rowSpan="3" hMerge="1">
                  <a:txBody>
                    <a:bodyPr/>
                    <a:lstStyle/>
                    <a:p>
                      <a:endParaRPr lang="en-US"/>
                    </a:p>
                  </a:txBody>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r>
              <a:tr h="292100">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€18.000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r>
              <a:tr h="292100">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€16.000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r>
              <a:tr h="290513">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€14.000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r>
              <a:tr h="292100">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€12.000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dash"/>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w="12700" cap="flat" cmpd="sng" algn="ctr">
                      <a:solidFill>
                        <a:schemeClr val="tx1"/>
                      </a:solidFill>
                      <a:prstDash val="dash"/>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w="12700" cap="flat" cmpd="sng" algn="ctr">
                      <a:solidFill>
                        <a:schemeClr val="tx1"/>
                      </a:solidFill>
                      <a:prstDash val="dash"/>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r>
              <a:tr h="292100">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€10.000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r>
              <a:tr h="292100">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€8.000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r>
              <a:tr h="292100">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€6.000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r>
              <a:tr h="292100">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€4.000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r>
              <a:tr h="292100">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€2.000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r>
              <a:tr h="292100">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311150">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11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500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1000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1500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2000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2500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3000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3500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4000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bl>
          </a:graphicData>
        </a:graphic>
      </p:graphicFrame>
      <p:sp>
        <p:nvSpPr>
          <p:cNvPr id="48289" name="Line 214"/>
          <p:cNvSpPr>
            <a:spLocks noChangeShapeType="1"/>
          </p:cNvSpPr>
          <p:nvPr/>
        </p:nvSpPr>
        <p:spPr bwMode="auto">
          <a:xfrm>
            <a:off x="2855913" y="4076700"/>
            <a:ext cx="69850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290" name="Rectangle 215"/>
          <p:cNvSpPr>
            <a:spLocks noChangeArrowheads="1"/>
          </p:cNvSpPr>
          <p:nvPr/>
        </p:nvSpPr>
        <p:spPr bwMode="auto">
          <a:xfrm>
            <a:off x="9767889" y="3860801"/>
            <a:ext cx="5048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800" b="1">
                <a:latin typeface="Garamond" charset="0"/>
              </a:rPr>
              <a:t>FC</a:t>
            </a:r>
            <a:endParaRPr lang="el-GR" altLang="en-US" sz="1800" b="1">
              <a:latin typeface="Garamond" charset="0"/>
            </a:endParaRPr>
          </a:p>
        </p:txBody>
      </p:sp>
      <p:sp>
        <p:nvSpPr>
          <p:cNvPr id="48291" name="Line 216"/>
          <p:cNvSpPr>
            <a:spLocks noChangeShapeType="1"/>
          </p:cNvSpPr>
          <p:nvPr/>
        </p:nvSpPr>
        <p:spPr bwMode="auto">
          <a:xfrm flipV="1">
            <a:off x="4440239" y="3933826"/>
            <a:ext cx="2447925" cy="142875"/>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292" name="Rectangle 217"/>
          <p:cNvSpPr>
            <a:spLocks noChangeArrowheads="1"/>
          </p:cNvSpPr>
          <p:nvPr/>
        </p:nvSpPr>
        <p:spPr bwMode="auto">
          <a:xfrm>
            <a:off x="5880101" y="3573463"/>
            <a:ext cx="5048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800" b="1">
                <a:latin typeface="Garamond" charset="0"/>
              </a:rPr>
              <a:t>TC1</a:t>
            </a:r>
            <a:endParaRPr lang="el-GR" altLang="en-US" sz="1800" b="1">
              <a:latin typeface="Garamond" charset="0"/>
            </a:endParaRPr>
          </a:p>
        </p:txBody>
      </p:sp>
      <p:sp>
        <p:nvSpPr>
          <p:cNvPr id="48293" name="Line 218"/>
          <p:cNvSpPr>
            <a:spLocks noChangeShapeType="1"/>
          </p:cNvSpPr>
          <p:nvPr/>
        </p:nvSpPr>
        <p:spPr bwMode="auto">
          <a:xfrm flipV="1">
            <a:off x="2782888" y="2565400"/>
            <a:ext cx="7416800" cy="31686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8294" name="Rectangle 219"/>
          <p:cNvSpPr>
            <a:spLocks noChangeArrowheads="1"/>
          </p:cNvSpPr>
          <p:nvPr/>
        </p:nvSpPr>
        <p:spPr bwMode="auto">
          <a:xfrm>
            <a:off x="9912351" y="2060576"/>
            <a:ext cx="5048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800" b="1">
                <a:latin typeface="Garamond" charset="0"/>
              </a:rPr>
              <a:t>TR</a:t>
            </a:r>
            <a:endParaRPr lang="el-GR" altLang="en-US" sz="1800" b="1">
              <a:latin typeface="Garamond" charset="0"/>
            </a:endParaRPr>
          </a:p>
        </p:txBody>
      </p:sp>
      <p:sp>
        <p:nvSpPr>
          <p:cNvPr id="48295" name="Line 220"/>
          <p:cNvSpPr>
            <a:spLocks noChangeShapeType="1"/>
          </p:cNvSpPr>
          <p:nvPr/>
        </p:nvSpPr>
        <p:spPr bwMode="auto">
          <a:xfrm flipV="1">
            <a:off x="2855914" y="2924175"/>
            <a:ext cx="6480175" cy="3175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9091848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p:txBody>
          <a:bodyPr/>
          <a:lstStyle/>
          <a:p>
            <a:pPr eaLnBrk="1" hangingPunct="1"/>
            <a:r>
              <a:rPr lang="el-GR" altLang="en-US">
                <a:ea typeface="ＭＳ Ｐゴシック" charset="-128"/>
              </a:rPr>
              <a:t>Λύση 1γ</a:t>
            </a:r>
          </a:p>
        </p:txBody>
      </p:sp>
      <p:sp>
        <p:nvSpPr>
          <p:cNvPr id="49154" name="Rectangle 3"/>
          <p:cNvSpPr>
            <a:spLocks noGrp="1" noChangeArrowheads="1"/>
          </p:cNvSpPr>
          <p:nvPr>
            <p:ph type="body" sz="half" idx="1"/>
          </p:nvPr>
        </p:nvSpPr>
        <p:spPr>
          <a:xfrm>
            <a:off x="1981200" y="2274888"/>
            <a:ext cx="4038600" cy="2216150"/>
          </a:xfrm>
        </p:spPr>
        <p:txBody>
          <a:bodyPr/>
          <a:lstStyle/>
          <a:p>
            <a:pPr eaLnBrk="1" hangingPunct="1"/>
            <a:r>
              <a:rPr lang="el-GR" altLang="en-US" sz="2600">
                <a:ea typeface="ＭＳ Ｐゴシック" charset="-128"/>
              </a:rPr>
              <a:t>Τιμές Πώλησης</a:t>
            </a:r>
          </a:p>
          <a:p>
            <a:pPr lvl="1" eaLnBrk="1" hangingPunct="1"/>
            <a:r>
              <a:rPr lang="el-GR" altLang="en-US" sz="2200"/>
              <a:t>τ</a:t>
            </a:r>
            <a:r>
              <a:rPr lang="en-US" altLang="en-US" sz="2200" baseline="-25000"/>
              <a:t>1</a:t>
            </a:r>
            <a:r>
              <a:rPr lang="el-GR" altLang="en-US" sz="2200"/>
              <a:t>=€6,75 ,κολιέ</a:t>
            </a:r>
          </a:p>
          <a:p>
            <a:pPr lvl="1" eaLnBrk="1" hangingPunct="1"/>
            <a:r>
              <a:rPr lang="el-GR" altLang="en-US" sz="2200"/>
              <a:t>τ</a:t>
            </a:r>
            <a:r>
              <a:rPr lang="el-GR" altLang="en-US" sz="2200" baseline="-25000"/>
              <a:t>2</a:t>
            </a:r>
            <a:r>
              <a:rPr lang="el-GR" altLang="en-US" sz="2200"/>
              <a:t>=€4,50 ,σκουλαρίκια</a:t>
            </a:r>
          </a:p>
          <a:p>
            <a:pPr lvl="1" eaLnBrk="1" hangingPunct="1"/>
            <a:r>
              <a:rPr lang="el-GR" altLang="en-US" sz="2200"/>
              <a:t>τ</a:t>
            </a:r>
            <a:r>
              <a:rPr lang="el-GR" altLang="en-US" sz="2200" baseline="-25000"/>
              <a:t>3</a:t>
            </a:r>
            <a:r>
              <a:rPr lang="el-GR" altLang="en-US" sz="2200">
                <a:sym typeface="Wingdings" charset="2"/>
              </a:rPr>
              <a:t>=</a:t>
            </a:r>
            <a:r>
              <a:rPr lang="el-GR" altLang="en-US" sz="2200"/>
              <a:t>€2,25 ,βραχιόλι</a:t>
            </a:r>
          </a:p>
        </p:txBody>
      </p:sp>
      <p:sp>
        <p:nvSpPr>
          <p:cNvPr id="49155" name="Rectangle 4"/>
          <p:cNvSpPr>
            <a:spLocks noGrp="1" noChangeArrowheads="1"/>
          </p:cNvSpPr>
          <p:nvPr>
            <p:ph type="body" sz="half" idx="2"/>
          </p:nvPr>
        </p:nvSpPr>
        <p:spPr>
          <a:xfrm>
            <a:off x="6172200" y="2274888"/>
            <a:ext cx="4038600" cy="2297112"/>
          </a:xfrm>
        </p:spPr>
        <p:txBody>
          <a:bodyPr/>
          <a:lstStyle/>
          <a:p>
            <a:pPr lvl="1" eaLnBrk="1" hangingPunct="1"/>
            <a:r>
              <a:rPr lang="el-GR" altLang="en-US" sz="2200"/>
              <a:t>50% - κολιέ</a:t>
            </a:r>
          </a:p>
          <a:p>
            <a:pPr lvl="1" eaLnBrk="1" hangingPunct="1"/>
            <a:r>
              <a:rPr lang="el-GR" altLang="en-US" sz="2200"/>
              <a:t>40% - σκουλαρίκια</a:t>
            </a:r>
          </a:p>
          <a:p>
            <a:pPr lvl="1" eaLnBrk="1" hangingPunct="1"/>
            <a:r>
              <a:rPr lang="el-GR" altLang="en-US" sz="2200"/>
              <a:t>10% - βραχιόλια</a:t>
            </a:r>
          </a:p>
        </p:txBody>
      </p:sp>
      <p:sp>
        <p:nvSpPr>
          <p:cNvPr id="49156" name="Rectangle 5"/>
          <p:cNvSpPr>
            <a:spLocks noChangeArrowheads="1"/>
          </p:cNvSpPr>
          <p:nvPr/>
        </p:nvSpPr>
        <p:spPr bwMode="auto">
          <a:xfrm>
            <a:off x="1992313" y="5207000"/>
            <a:ext cx="7632700"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Bef>
                <a:spcPct val="20000"/>
              </a:spcBef>
              <a:buClr>
                <a:schemeClr val="tx2"/>
              </a:buClr>
              <a:buSzPct val="70000"/>
              <a:buFont typeface="Wingdings" charset="2"/>
              <a:buNone/>
            </a:pPr>
            <a:r>
              <a:rPr lang="en-US" altLang="en-US" sz="2600"/>
              <a:t>TR=0.5*</a:t>
            </a:r>
            <a:r>
              <a:rPr lang="el-GR" altLang="en-US" sz="2600"/>
              <a:t>€6,75*Π</a:t>
            </a:r>
            <a:r>
              <a:rPr lang="en-US" altLang="en-US" sz="2600"/>
              <a:t>+ 0.4*</a:t>
            </a:r>
            <a:r>
              <a:rPr lang="el-GR" altLang="en-US" sz="2600"/>
              <a:t>€</a:t>
            </a:r>
            <a:r>
              <a:rPr lang="en-US" altLang="en-US" sz="2600"/>
              <a:t>4,5</a:t>
            </a:r>
            <a:r>
              <a:rPr lang="el-GR" altLang="en-US" sz="2600"/>
              <a:t>*Π</a:t>
            </a:r>
            <a:r>
              <a:rPr lang="en-US" altLang="en-US" sz="2600"/>
              <a:t> + 0.1*</a:t>
            </a:r>
            <a:r>
              <a:rPr lang="el-GR" altLang="en-US" sz="2600"/>
              <a:t>€</a:t>
            </a:r>
            <a:r>
              <a:rPr lang="en-US" altLang="en-US" sz="2600"/>
              <a:t>2,25</a:t>
            </a:r>
            <a:r>
              <a:rPr lang="el-GR" altLang="en-US" sz="2600"/>
              <a:t>*Π </a:t>
            </a:r>
            <a:r>
              <a:rPr lang="el-GR" altLang="en-US" sz="2600">
                <a:sym typeface="Wingdings" charset="2"/>
              </a:rPr>
              <a:t></a:t>
            </a:r>
          </a:p>
          <a:p>
            <a:pPr eaLnBrk="1" hangingPunct="1">
              <a:spcBef>
                <a:spcPct val="20000"/>
              </a:spcBef>
              <a:buClr>
                <a:schemeClr val="tx2"/>
              </a:buClr>
              <a:buSzPct val="70000"/>
              <a:buFont typeface="Wingdings" charset="2"/>
              <a:buNone/>
            </a:pPr>
            <a:r>
              <a:rPr lang="en-US" altLang="en-US" sz="2600" b="1"/>
              <a:t>TR=</a:t>
            </a:r>
            <a:r>
              <a:rPr lang="el-GR" altLang="en-US" sz="2600" b="1"/>
              <a:t>€5,6*Π</a:t>
            </a:r>
          </a:p>
        </p:txBody>
      </p:sp>
    </p:spTree>
    <p:extLst>
      <p:ext uri="{BB962C8B-B14F-4D97-AF65-F5344CB8AC3E}">
        <p14:creationId xmlns:p14="http://schemas.microsoft.com/office/powerpoint/2010/main" val="13242305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pPr eaLnBrk="1" hangingPunct="1"/>
            <a:r>
              <a:rPr lang="el-GR" altLang="en-US">
                <a:ea typeface="ＭＳ Ｐゴシック" charset="-128"/>
              </a:rPr>
              <a:t>Λύση 2</a:t>
            </a:r>
          </a:p>
        </p:txBody>
      </p:sp>
      <p:sp>
        <p:nvSpPr>
          <p:cNvPr id="50178" name="Rectangle 3"/>
          <p:cNvSpPr>
            <a:spLocks noGrp="1" noChangeArrowheads="1"/>
          </p:cNvSpPr>
          <p:nvPr>
            <p:ph type="body" idx="1"/>
          </p:nvPr>
        </p:nvSpPr>
        <p:spPr/>
        <p:txBody>
          <a:bodyPr/>
          <a:lstStyle/>
          <a:p>
            <a:pPr eaLnBrk="1" hangingPunct="1"/>
            <a:r>
              <a:rPr lang="el-GR" altLang="en-US" sz="2100">
                <a:ea typeface="ＭＳ Ｐゴシック" charset="-128"/>
              </a:rPr>
              <a:t>Παραγωγή 4.000 μονάδων</a:t>
            </a:r>
          </a:p>
          <a:p>
            <a:pPr lvl="1" eaLnBrk="1" hangingPunct="1"/>
            <a:r>
              <a:rPr lang="el-GR" altLang="en-US" sz="2000"/>
              <a:t>Παραγωγή αρχικών 1.000 μονάδων:</a:t>
            </a:r>
          </a:p>
          <a:p>
            <a:pPr lvl="2" eaLnBrk="1" hangingPunct="1"/>
            <a:r>
              <a:rPr lang="el-GR" altLang="en-US" sz="1800"/>
              <a:t>500 κολιέ</a:t>
            </a:r>
          </a:p>
          <a:p>
            <a:pPr lvl="2" eaLnBrk="1" hangingPunct="1"/>
            <a:r>
              <a:rPr lang="el-GR" altLang="en-US" sz="1800"/>
              <a:t>400 σκουλαρίκια</a:t>
            </a:r>
          </a:p>
          <a:p>
            <a:pPr lvl="2" eaLnBrk="1" hangingPunct="1"/>
            <a:r>
              <a:rPr lang="el-GR" altLang="en-US" sz="1800"/>
              <a:t>100 βραχιόλια</a:t>
            </a:r>
          </a:p>
          <a:p>
            <a:pPr lvl="1" eaLnBrk="1" hangingPunct="1"/>
            <a:r>
              <a:rPr lang="el-GR" altLang="en-US" sz="2000"/>
              <a:t>Παραγωγή δεύτερων 1.500 μονάδων:</a:t>
            </a:r>
          </a:p>
          <a:p>
            <a:pPr lvl="2" eaLnBrk="1" hangingPunct="1"/>
            <a:r>
              <a:rPr lang="el-GR" altLang="en-US" sz="1800"/>
              <a:t>750 κολιέ</a:t>
            </a:r>
          </a:p>
          <a:p>
            <a:pPr lvl="2" eaLnBrk="1" hangingPunct="1"/>
            <a:r>
              <a:rPr lang="el-GR" altLang="en-US" sz="1800"/>
              <a:t>600 σκουλαρίκια</a:t>
            </a:r>
          </a:p>
          <a:p>
            <a:pPr lvl="2" eaLnBrk="1" hangingPunct="1"/>
            <a:r>
              <a:rPr lang="el-GR" altLang="en-US" sz="1800"/>
              <a:t>150 βραχιόλια</a:t>
            </a:r>
          </a:p>
          <a:p>
            <a:pPr lvl="1" eaLnBrk="1" hangingPunct="1"/>
            <a:r>
              <a:rPr lang="el-GR" altLang="en-US" sz="2000"/>
              <a:t>Παραγωγή τρίτων 1.500 μονάδων:</a:t>
            </a:r>
          </a:p>
          <a:p>
            <a:pPr lvl="2" eaLnBrk="1" hangingPunct="1"/>
            <a:r>
              <a:rPr lang="el-GR" altLang="en-US" sz="1800"/>
              <a:t>750 κολιέ</a:t>
            </a:r>
          </a:p>
          <a:p>
            <a:pPr lvl="2" eaLnBrk="1" hangingPunct="1"/>
            <a:r>
              <a:rPr lang="el-GR" altLang="en-US" sz="1800"/>
              <a:t>600 σκουλαρίκια</a:t>
            </a:r>
          </a:p>
          <a:p>
            <a:pPr lvl="2" eaLnBrk="1" hangingPunct="1"/>
            <a:r>
              <a:rPr lang="el-GR" altLang="en-US" sz="1800"/>
              <a:t>150 βραχιόλια</a:t>
            </a:r>
            <a:endParaRPr lang="el-GR" altLang="en-US" sz="1800" b="1"/>
          </a:p>
        </p:txBody>
      </p:sp>
    </p:spTree>
    <p:extLst>
      <p:ext uri="{BB962C8B-B14F-4D97-AF65-F5344CB8AC3E}">
        <p14:creationId xmlns:p14="http://schemas.microsoft.com/office/powerpoint/2010/main" val="19706099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lstStyle/>
          <a:p>
            <a:pPr eaLnBrk="1" hangingPunct="1"/>
            <a:r>
              <a:rPr lang="el-GR" altLang="en-US">
                <a:ea typeface="ＭＳ Ｐゴシック" charset="-128"/>
              </a:rPr>
              <a:t>Λύση 2</a:t>
            </a:r>
          </a:p>
        </p:txBody>
      </p:sp>
      <p:sp>
        <p:nvSpPr>
          <p:cNvPr id="51202" name="Rectangle 3"/>
          <p:cNvSpPr>
            <a:spLocks noGrp="1" noChangeArrowheads="1"/>
          </p:cNvSpPr>
          <p:nvPr>
            <p:ph type="body" idx="1"/>
          </p:nvPr>
        </p:nvSpPr>
        <p:spPr/>
        <p:txBody>
          <a:bodyPr/>
          <a:lstStyle/>
          <a:p>
            <a:pPr eaLnBrk="1" hangingPunct="1"/>
            <a:r>
              <a:rPr lang="el-GR" altLang="en-US">
                <a:ea typeface="ＭＳ Ｐゴシック" charset="-128"/>
              </a:rPr>
              <a:t>Σταθερά Έξοδα: </a:t>
            </a:r>
            <a:r>
              <a:rPr lang="el-GR" altLang="en-US" b="1">
                <a:ea typeface="ＭＳ Ｐゴシック" charset="-128"/>
              </a:rPr>
              <a:t>€12.010</a:t>
            </a:r>
            <a:endParaRPr lang="el-GR" altLang="en-US">
              <a:ea typeface="ＭＳ Ｐゴシック" charset="-128"/>
            </a:endParaRPr>
          </a:p>
          <a:p>
            <a:pPr lvl="1" eaLnBrk="1" hangingPunct="1"/>
            <a:r>
              <a:rPr lang="el-GR" altLang="en-US"/>
              <a:t>€3.000</a:t>
            </a:r>
          </a:p>
          <a:p>
            <a:pPr lvl="1" eaLnBrk="1" hangingPunct="1"/>
            <a:r>
              <a:rPr lang="el-GR" altLang="en-US"/>
              <a:t>€1.500</a:t>
            </a:r>
          </a:p>
          <a:p>
            <a:pPr lvl="1" eaLnBrk="1" hangingPunct="1"/>
            <a:r>
              <a:rPr lang="el-GR" altLang="en-US"/>
              <a:t>€6.000</a:t>
            </a:r>
          </a:p>
          <a:p>
            <a:pPr lvl="1" eaLnBrk="1" hangingPunct="1"/>
            <a:r>
              <a:rPr lang="el-GR" altLang="en-US"/>
              <a:t>€1.510</a:t>
            </a:r>
          </a:p>
        </p:txBody>
      </p:sp>
    </p:spTree>
    <p:extLst>
      <p:ext uri="{BB962C8B-B14F-4D97-AF65-F5344CB8AC3E}">
        <p14:creationId xmlns:p14="http://schemas.microsoft.com/office/powerpoint/2010/main" val="15480877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pPr eaLnBrk="1" hangingPunct="1"/>
            <a:r>
              <a:rPr lang="el-GR" altLang="en-US">
                <a:ea typeface="ＭＳ Ｐゴシック" charset="-128"/>
              </a:rPr>
              <a:t>Λύση 2</a:t>
            </a:r>
          </a:p>
        </p:txBody>
      </p:sp>
      <p:sp>
        <p:nvSpPr>
          <p:cNvPr id="52226" name="Rectangle 3"/>
          <p:cNvSpPr>
            <a:spLocks noGrp="1" noChangeArrowheads="1"/>
          </p:cNvSpPr>
          <p:nvPr>
            <p:ph type="body" idx="1"/>
          </p:nvPr>
        </p:nvSpPr>
        <p:spPr/>
        <p:txBody>
          <a:bodyPr/>
          <a:lstStyle/>
          <a:p>
            <a:pPr eaLnBrk="1" hangingPunct="1"/>
            <a:r>
              <a:rPr lang="el-GR" altLang="en-US" b="1">
                <a:ea typeface="ＭＳ Ｐゴシック" charset="-128"/>
              </a:rPr>
              <a:t>Μεταβλητά Έξοδα: €4045,5</a:t>
            </a:r>
          </a:p>
          <a:p>
            <a:pPr lvl="1" eaLnBrk="1" hangingPunct="1"/>
            <a:r>
              <a:rPr lang="el-GR" altLang="en-US"/>
              <a:t>Κόστος παραγωγής </a:t>
            </a:r>
          </a:p>
          <a:p>
            <a:pPr lvl="2" eaLnBrk="1" hangingPunct="1"/>
            <a:r>
              <a:rPr lang="el-GR" altLang="en-US"/>
              <a:t>αρχικών 1.000: 1.000*€0=€0</a:t>
            </a:r>
          </a:p>
          <a:p>
            <a:pPr lvl="2" eaLnBrk="1" hangingPunct="1"/>
            <a:r>
              <a:rPr lang="el-GR" altLang="en-US"/>
              <a:t>δεύτερων 1.500: 1.500*€0=€0</a:t>
            </a:r>
          </a:p>
          <a:p>
            <a:pPr lvl="2" eaLnBrk="1" hangingPunct="1"/>
            <a:r>
              <a:rPr lang="el-GR" altLang="en-US"/>
              <a:t>τρίτων 1.500: 750*€0,6+600*€0,75+150*€0,45=€967,5</a:t>
            </a:r>
          </a:p>
          <a:p>
            <a:pPr lvl="1" eaLnBrk="1" hangingPunct="1"/>
            <a:r>
              <a:rPr lang="el-GR" altLang="en-US"/>
              <a:t>Κόστος συναρμολόγησης</a:t>
            </a:r>
          </a:p>
          <a:p>
            <a:pPr lvl="2" eaLnBrk="1" hangingPunct="1"/>
            <a:r>
              <a:rPr lang="el-GR" altLang="en-US"/>
              <a:t>αρχικών 1.000: 1.000*€0,3=€300</a:t>
            </a:r>
          </a:p>
          <a:p>
            <a:pPr lvl="2" eaLnBrk="1" hangingPunct="1"/>
            <a:r>
              <a:rPr lang="el-GR" altLang="en-US"/>
              <a:t>δεύτερων 1.500: 750*€0,75+600*€0,9+150*€0,6=€1.192,5</a:t>
            </a:r>
          </a:p>
          <a:p>
            <a:pPr lvl="2" eaLnBrk="1" hangingPunct="1"/>
            <a:r>
              <a:rPr lang="el-GR" altLang="en-US"/>
              <a:t>τρίτων 1.500: 750*€1+600*€1,2+150*€0,77=€1.585,5</a:t>
            </a:r>
          </a:p>
        </p:txBody>
      </p:sp>
    </p:spTree>
    <p:extLst>
      <p:ext uri="{BB962C8B-B14F-4D97-AF65-F5344CB8AC3E}">
        <p14:creationId xmlns:p14="http://schemas.microsoft.com/office/powerpoint/2010/main" val="19471367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p:txBody>
          <a:bodyPr/>
          <a:lstStyle/>
          <a:p>
            <a:pPr eaLnBrk="1" hangingPunct="1"/>
            <a:r>
              <a:rPr lang="el-GR" altLang="en-US">
                <a:ea typeface="ＭＳ Ｐゴシック" charset="-128"/>
              </a:rPr>
              <a:t>Λύση 2</a:t>
            </a:r>
          </a:p>
        </p:txBody>
      </p:sp>
      <p:sp>
        <p:nvSpPr>
          <p:cNvPr id="53250" name="Rectangle 3"/>
          <p:cNvSpPr>
            <a:spLocks noGrp="1" noChangeArrowheads="1"/>
          </p:cNvSpPr>
          <p:nvPr>
            <p:ph type="body" idx="1"/>
          </p:nvPr>
        </p:nvSpPr>
        <p:spPr>
          <a:xfrm>
            <a:off x="1981200" y="2141538"/>
            <a:ext cx="8229600" cy="4411662"/>
          </a:xfrm>
        </p:spPr>
        <p:txBody>
          <a:bodyPr/>
          <a:lstStyle/>
          <a:p>
            <a:pPr eaLnBrk="1" hangingPunct="1"/>
            <a:r>
              <a:rPr lang="en-US" altLang="en-US" sz="2800" b="1">
                <a:ea typeface="ＭＳ Ｐゴシック" charset="-128"/>
              </a:rPr>
              <a:t>TC = FC + VC = </a:t>
            </a:r>
            <a:r>
              <a:rPr lang="el-GR" altLang="en-US" sz="2800" b="1">
                <a:ea typeface="ＭＳ Ｐゴシック" charset="-128"/>
              </a:rPr>
              <a:t>€12.010</a:t>
            </a:r>
            <a:r>
              <a:rPr lang="en-US" altLang="en-US" sz="2800" b="1">
                <a:ea typeface="ＭＳ Ｐゴシック" charset="-128"/>
              </a:rPr>
              <a:t> + </a:t>
            </a:r>
            <a:r>
              <a:rPr lang="el-GR" altLang="en-US" sz="2800" b="1">
                <a:ea typeface="ＭＳ Ｐゴシック" charset="-128"/>
              </a:rPr>
              <a:t>€4045,5</a:t>
            </a:r>
            <a:r>
              <a:rPr lang="en-US" altLang="en-US" sz="2800" b="1">
                <a:ea typeface="ＭＳ Ｐゴシック" charset="-128"/>
              </a:rPr>
              <a:t> = </a:t>
            </a:r>
            <a:r>
              <a:rPr lang="el-GR" altLang="en-US" sz="2800" b="1">
                <a:ea typeface="ＭＳ Ｐゴシック" charset="-128"/>
              </a:rPr>
              <a:t>€</a:t>
            </a:r>
            <a:r>
              <a:rPr lang="en-US" altLang="en-US" sz="2800" b="1">
                <a:ea typeface="ＭＳ Ｐゴシック" charset="-128"/>
              </a:rPr>
              <a:t>16.055.5 </a:t>
            </a:r>
            <a:endParaRPr lang="el-GR" altLang="en-US" sz="2800" b="1">
              <a:ea typeface="ＭＳ Ｐゴシック" charset="-128"/>
            </a:endParaRPr>
          </a:p>
          <a:p>
            <a:pPr eaLnBrk="1" hangingPunct="1"/>
            <a:r>
              <a:rPr lang="en-US" altLang="en-US" sz="2800" b="1">
                <a:ea typeface="ＭＳ Ｐゴシック" charset="-128"/>
              </a:rPr>
              <a:t>TR</a:t>
            </a:r>
            <a:r>
              <a:rPr lang="el-GR" altLang="en-US" sz="2800" b="1">
                <a:ea typeface="ＭＳ Ｐゴシック" charset="-128"/>
              </a:rPr>
              <a:t> </a:t>
            </a:r>
            <a:r>
              <a:rPr lang="en-US" altLang="en-US" sz="2800" b="1">
                <a:ea typeface="ＭＳ Ｐゴシック" charset="-128"/>
              </a:rPr>
              <a:t>=</a:t>
            </a:r>
            <a:r>
              <a:rPr lang="el-GR" altLang="en-US" sz="2800" b="1">
                <a:ea typeface="ＭＳ Ｐゴシック" charset="-128"/>
              </a:rPr>
              <a:t> €5,6 * Π = €5,6 * 4.000 = €22.400</a:t>
            </a:r>
          </a:p>
          <a:p>
            <a:pPr eaLnBrk="1" hangingPunct="1">
              <a:buFont typeface="Wingdings" charset="2"/>
              <a:buNone/>
            </a:pPr>
            <a:endParaRPr lang="el-GR" altLang="en-US" sz="2800" b="1">
              <a:ea typeface="ＭＳ Ｐゴシック" charset="-128"/>
            </a:endParaRPr>
          </a:p>
        </p:txBody>
      </p:sp>
    </p:spTree>
    <p:extLst>
      <p:ext uri="{BB962C8B-B14F-4D97-AF65-F5344CB8AC3E}">
        <p14:creationId xmlns:p14="http://schemas.microsoft.com/office/powerpoint/2010/main" val="238757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4754" name="Group 2"/>
          <p:cNvGraphicFramePr>
            <a:graphicFrameLocks noGrp="1"/>
          </p:cNvGraphicFramePr>
          <p:nvPr/>
        </p:nvGraphicFramePr>
        <p:xfrm>
          <a:off x="2208214" y="1905000"/>
          <a:ext cx="7851775" cy="4648204"/>
        </p:xfrm>
        <a:graphic>
          <a:graphicData uri="http://schemas.openxmlformats.org/drawingml/2006/table">
            <a:tbl>
              <a:tblPr/>
              <a:tblGrid>
                <a:gridCol w="822325"/>
                <a:gridCol w="822325"/>
                <a:gridCol w="803275"/>
                <a:gridCol w="842962"/>
                <a:gridCol w="823913"/>
                <a:gridCol w="709612"/>
                <a:gridCol w="935038"/>
                <a:gridCol w="823912"/>
                <a:gridCol w="760413"/>
                <a:gridCol w="508000"/>
              </a:tblGrid>
              <a:tr h="288925">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€28.000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r>
              <a:tr h="287338">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€26.000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r>
              <a:tr h="306388">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€24.000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r>
              <a:tr h="287338">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€22.000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accent1"/>
                    </a:solid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solidFill>
                      <a:schemeClr val="accent1"/>
                    </a:solid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solidFill>
                      <a:schemeClr val="accent1"/>
                    </a:solid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solidFill>
                      <a:schemeClr val="accent1"/>
                    </a:solid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solidFill>
                      <a:schemeClr val="accent1"/>
                    </a:solid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solidFill>
                      <a:schemeClr val="accent1"/>
                    </a:solid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solidFill>
                      <a:schemeClr val="accent1"/>
                    </a:solid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solidFill>
                      <a:schemeClr val="accent1"/>
                    </a:solid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r>
              <a:tr h="288925">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€20.000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accent1"/>
                    </a:solid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solidFill>
                      <a:schemeClr val="accent1"/>
                    </a:solidFill>
                  </a:tcPr>
                </a:tc>
                <a:tc rowSpan="3" gridSpan="3">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700" b="1" i="0" u="none" strike="noStrike" cap="none" normalizeH="0" baseline="0">
                          <a:ln>
                            <a:noFill/>
                          </a:ln>
                          <a:solidFill>
                            <a:schemeClr val="tx1"/>
                          </a:solidFill>
                          <a:effectLst>
                            <a:outerShdw blurRad="38100" dist="38100" dir="2700000" algn="tl">
                              <a:srgbClr val="FFFFFF"/>
                            </a:outerShdw>
                          </a:effectLst>
                          <a:latin typeface="Arial" charset="0"/>
                          <a:ea typeface="ＭＳ Ｐゴシック" charset="-128"/>
                        </a:rPr>
                        <a:t>ΚΕΡΔΟΣ</a:t>
                      </a:r>
                    </a:p>
                  </a:txBody>
                  <a:tcPr horzOverflow="overflow">
                    <a:lnL w="12700" cap="flat" cmpd="sng" algn="ctr">
                      <a:solidFill>
                        <a:schemeClr val="tx1"/>
                      </a:solidFill>
                      <a:prstDash val="dash"/>
                      <a:round/>
                      <a:headEnd type="none" w="med" len="med"/>
                      <a:tailEnd type="none" w="med" len="med"/>
                    </a:lnL>
                    <a:lnR w="12700" cap="flat" cmpd="sng" algn="ctr">
                      <a:solidFill>
                        <a:schemeClr val="tx1"/>
                      </a:solidFill>
                      <a:prstDash val="dash"/>
                      <a:round/>
                      <a:headEnd type="none" w="med" len="med"/>
                      <a:tailEnd type="none" w="med" len="med"/>
                    </a:lnR>
                    <a:lnT>
                      <a:noFill/>
                    </a:lnT>
                    <a:lnB>
                      <a:noFill/>
                    </a:lnB>
                    <a:lnTlToBr>
                      <a:noFill/>
                    </a:lnTlToBr>
                    <a:lnBlToTr>
                      <a:noFill/>
                    </a:lnBlToTr>
                    <a:solidFill>
                      <a:schemeClr val="accent1"/>
                    </a:solidFill>
                  </a:tcPr>
                </a:tc>
                <a:tc rowSpan="3" hMerge="1">
                  <a:txBody>
                    <a:bodyPr/>
                    <a:lstStyle/>
                    <a:p>
                      <a:endParaRPr lang="en-US"/>
                    </a:p>
                  </a:txBody>
                  <a:tcPr/>
                </a:tc>
                <a:tc rowSpan="3" hMerge="1">
                  <a:txBody>
                    <a:bodyPr/>
                    <a:lstStyle/>
                    <a:p>
                      <a:endParaRPr lang="en-US"/>
                    </a:p>
                  </a:txBody>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solidFill>
                      <a:schemeClr val="accent1"/>
                    </a:solid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solidFill>
                      <a:schemeClr val="accent1"/>
                    </a:solid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solidFill>
                      <a:schemeClr val="accent1"/>
                    </a:solid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r>
              <a:tr h="287338">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€18.000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accent1"/>
                    </a:solid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solidFill>
                      <a:schemeClr val="accent1"/>
                    </a:solid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solidFill>
                      <a:schemeClr val="accent1"/>
                    </a:solid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solidFill>
                      <a:schemeClr val="accent1"/>
                    </a:solid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solidFill>
                      <a:schemeClr val="accent1"/>
                    </a:solid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r>
              <a:tr h="288925">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€16.000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accent1"/>
                    </a:solid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solidFill>
                      <a:schemeClr val="accent1"/>
                    </a:solidFill>
                  </a:tcPr>
                </a:tc>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solidFill>
                      <a:schemeClr val="accent1"/>
                    </a:solid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solidFill>
                      <a:schemeClr val="accent1"/>
                    </a:solid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solidFill>
                      <a:schemeClr val="accent1"/>
                    </a:solid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r>
              <a:tr h="287338">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€14.000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w="12700" cap="flat" cmpd="sng" algn="ctr">
                      <a:solidFill>
                        <a:schemeClr val="tx1"/>
                      </a:solidFill>
                      <a:prstDash val="dash"/>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r>
              <a:tr h="288925">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€12.000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dash"/>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w="12700" cap="flat" cmpd="sng" algn="ctr">
                      <a:solidFill>
                        <a:schemeClr val="tx1"/>
                      </a:solidFill>
                      <a:prstDash val="dash"/>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w="12700" cap="flat" cmpd="sng" algn="ctr">
                      <a:solidFill>
                        <a:schemeClr val="tx1"/>
                      </a:solidFill>
                      <a:prstDash val="dash"/>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w="12700" cap="flat" cmpd="sng" algn="ctr">
                      <a:solidFill>
                        <a:schemeClr val="tx1"/>
                      </a:solidFill>
                      <a:prstDash val="dash"/>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r>
              <a:tr h="288925">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€10.000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r>
              <a:tr h="287338">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€8.000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r>
              <a:tr h="288925">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€6.000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r>
              <a:tr h="287338">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€4.000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r>
              <a:tr h="288925">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€2.000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a:noFill/>
                    </a:lnB>
                    <a:lnTlToBr>
                      <a:noFill/>
                    </a:lnTlToBr>
                    <a:lnBlToTr>
                      <a:noFill/>
                    </a:lnBlToTr>
                    <a:noFill/>
                  </a:tcPr>
                </a:tc>
              </a:tr>
              <a:tr h="287338">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a:noFill/>
                    </a:lnL>
                    <a:lnR w="12700" cap="flat" cmpd="sng" algn="ctr">
                      <a:solidFill>
                        <a:schemeClr val="tx1"/>
                      </a:solidFill>
                      <a:prstDash val="dash"/>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700" b="0" i="0" u="none" strike="noStrike" cap="none" normalizeH="0" baseline="0">
                        <a:ln>
                          <a:noFill/>
                        </a:ln>
                        <a:solidFill>
                          <a:schemeClr val="tx1"/>
                        </a:solidFill>
                        <a:effectLst/>
                        <a:latin typeface="Arial" charset="0"/>
                        <a:ea typeface="ＭＳ Ｐゴシック" charset="-128"/>
                      </a:endParaRPr>
                    </a:p>
                  </a:txBody>
                  <a:tcPr horzOverflow="overflow">
                    <a:lnL w="12700" cap="flat" cmpd="sng" algn="ctr">
                      <a:solidFill>
                        <a:schemeClr val="tx1"/>
                      </a:solidFill>
                      <a:prstDash val="dash"/>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r>
              <a:tr h="307975">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endParaRPr kumimoji="0" lang="en-US" altLang="en-US" sz="1100" b="0" i="0" u="none" strike="noStrike" cap="none" normalizeH="0" baseline="0">
                        <a:ln>
                          <a:noFill/>
                        </a:ln>
                        <a:solidFill>
                          <a:schemeClr val="tx1"/>
                        </a:solidFill>
                        <a:effectLst/>
                        <a:latin typeface="Arial" charset="0"/>
                        <a:ea typeface="ＭＳ Ｐゴシック" charset="-128"/>
                      </a:endParaRPr>
                    </a:p>
                  </a:txBody>
                  <a:tcPr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500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1000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1500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2000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2500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3000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3500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lvl1pPr eaLnBrk="0" hangingPunct="0">
                        <a:spcBef>
                          <a:spcPct val="20000"/>
                        </a:spcBef>
                        <a:buClr>
                          <a:schemeClr val="tx2"/>
                        </a:buClr>
                        <a:buSzPct val="70000"/>
                        <a:buFont typeface="Wingdings" charset="2"/>
                        <a:defRPr sz="2600">
                          <a:solidFill>
                            <a:schemeClr val="tx1"/>
                          </a:solidFill>
                          <a:latin typeface="Arial" charset="0"/>
                          <a:ea typeface="ＭＳ Ｐゴシック" charset="-128"/>
                        </a:defRPr>
                      </a:lvl1pPr>
                      <a:lvl2pPr marL="742950" indent="-285750" eaLnBrk="0" hangingPunct="0">
                        <a:spcBef>
                          <a:spcPct val="20000"/>
                        </a:spcBef>
                        <a:buClr>
                          <a:schemeClr val="accent2"/>
                        </a:buClr>
                        <a:buSzPct val="70000"/>
                        <a:buFont typeface="Wingdings" charset="2"/>
                        <a:defRPr sz="2200">
                          <a:solidFill>
                            <a:schemeClr val="tx1"/>
                          </a:solidFill>
                          <a:latin typeface="Arial" charset="0"/>
                          <a:ea typeface="ＭＳ Ｐゴシック" charset="-128"/>
                        </a:defRPr>
                      </a:lvl2pPr>
                      <a:lvl3pPr marL="1143000" indent="-228600" eaLnBrk="0" hangingPunct="0">
                        <a:spcBef>
                          <a:spcPct val="20000"/>
                        </a:spcBef>
                        <a:buClr>
                          <a:schemeClr val="accent1"/>
                        </a:buClr>
                        <a:buSzPct val="70000"/>
                        <a:buFont typeface="Wingdings" charset="2"/>
                        <a:defRPr sz="2100">
                          <a:solidFill>
                            <a:schemeClr val="tx1"/>
                          </a:solidFill>
                          <a:latin typeface="Arial" charset="0"/>
                          <a:ea typeface="ＭＳ Ｐゴシック" charset="-128"/>
                        </a:defRPr>
                      </a:lvl3pPr>
                      <a:lvl4pPr marL="1600200" indent="-228600" eaLnBrk="0" hangingPunct="0">
                        <a:spcBef>
                          <a:spcPct val="20000"/>
                        </a:spcBef>
                        <a:buClr>
                          <a:schemeClr val="tx2"/>
                        </a:buClr>
                        <a:buSzPct val="75000"/>
                        <a:buFont typeface="Wingdings" charset="2"/>
                        <a:defRPr>
                          <a:solidFill>
                            <a:schemeClr val="tx1"/>
                          </a:solidFill>
                          <a:latin typeface="Arial" charset="0"/>
                          <a:ea typeface="ＭＳ Ｐゴシック" charset="-128"/>
                        </a:defRPr>
                      </a:lvl4pPr>
                      <a:lvl5pPr marL="2057400" indent="-228600" eaLnBrk="0" hangingPunct="0">
                        <a:spcBef>
                          <a:spcPct val="20000"/>
                        </a:spcBef>
                        <a:buClr>
                          <a:schemeClr val="folHlink"/>
                        </a:buClr>
                        <a:buSzPct val="80000"/>
                        <a:buFont typeface="Wingdings" charset="2"/>
                        <a:defRPr>
                          <a:solidFill>
                            <a:schemeClr val="tx1"/>
                          </a:solidFill>
                          <a:latin typeface="Arial" charset="0"/>
                          <a:ea typeface="ＭＳ Ｐゴシック" charset="-128"/>
                        </a:defRPr>
                      </a:lvl5pPr>
                      <a:lvl6pPr marL="25146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6pPr>
                      <a:lvl7pPr marL="29718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7pPr>
                      <a:lvl8pPr marL="34290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8pPr>
                      <a:lvl9pPr marL="3886200" indent="-228600" eaLnBrk="0" fontAlgn="base" hangingPunct="0">
                        <a:spcBef>
                          <a:spcPct val="20000"/>
                        </a:spcBef>
                        <a:spcAft>
                          <a:spcPct val="0"/>
                        </a:spcAft>
                        <a:buClr>
                          <a:schemeClr val="folHlink"/>
                        </a:buClr>
                        <a:buSzPct val="80000"/>
                        <a:buFont typeface="Wingdings" charset="2"/>
                        <a:defRPr>
                          <a:solidFill>
                            <a:schemeClr val="tx1"/>
                          </a:solidFill>
                          <a:latin typeface="Arial" charset="0"/>
                          <a:ea typeface="ＭＳ Ｐゴシック" charset="-128"/>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charset="2"/>
                        <a:buNone/>
                        <a:tabLst/>
                      </a:pPr>
                      <a:r>
                        <a:rPr kumimoji="0" lang="el-GR" altLang="en-US" sz="1100" b="0" i="0" u="none" strike="noStrike" cap="none" normalizeH="0" baseline="0">
                          <a:ln>
                            <a:noFill/>
                          </a:ln>
                          <a:solidFill>
                            <a:schemeClr val="tx1"/>
                          </a:solidFill>
                          <a:effectLst/>
                          <a:latin typeface="Arial" charset="0"/>
                          <a:ea typeface="ＭＳ Ｐゴシック" charset="-128"/>
                        </a:rPr>
                        <a:t>4000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bl>
          </a:graphicData>
        </a:graphic>
      </p:graphicFrame>
      <p:sp>
        <p:nvSpPr>
          <p:cNvPr id="54432" name="Line 213"/>
          <p:cNvSpPr>
            <a:spLocks noChangeShapeType="1"/>
          </p:cNvSpPr>
          <p:nvPr/>
        </p:nvSpPr>
        <p:spPr bwMode="auto">
          <a:xfrm>
            <a:off x="3071813" y="4292600"/>
            <a:ext cx="6985000" cy="0"/>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433" name="Rectangle 214"/>
          <p:cNvSpPr>
            <a:spLocks noChangeArrowheads="1"/>
          </p:cNvSpPr>
          <p:nvPr/>
        </p:nvSpPr>
        <p:spPr bwMode="auto">
          <a:xfrm>
            <a:off x="9983789" y="4076701"/>
            <a:ext cx="5048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800" b="1">
                <a:latin typeface="Garamond" charset="0"/>
              </a:rPr>
              <a:t>FC</a:t>
            </a:r>
            <a:endParaRPr lang="el-GR" altLang="en-US" sz="1800" b="1">
              <a:latin typeface="Garamond" charset="0"/>
            </a:endParaRPr>
          </a:p>
        </p:txBody>
      </p:sp>
      <p:sp>
        <p:nvSpPr>
          <p:cNvPr id="54434" name="Line 215"/>
          <p:cNvSpPr>
            <a:spLocks noChangeShapeType="1"/>
          </p:cNvSpPr>
          <p:nvPr/>
        </p:nvSpPr>
        <p:spPr bwMode="auto">
          <a:xfrm flipV="1">
            <a:off x="4656139" y="4149726"/>
            <a:ext cx="2447925" cy="142875"/>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435" name="Rectangle 216"/>
          <p:cNvSpPr>
            <a:spLocks noChangeArrowheads="1"/>
          </p:cNvSpPr>
          <p:nvPr/>
        </p:nvSpPr>
        <p:spPr bwMode="auto">
          <a:xfrm>
            <a:off x="6096001" y="3789363"/>
            <a:ext cx="5048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800" b="1">
                <a:latin typeface="Garamond" charset="0"/>
              </a:rPr>
              <a:t>TC1</a:t>
            </a:r>
            <a:endParaRPr lang="el-GR" altLang="en-US" sz="1800" b="1">
              <a:latin typeface="Garamond" charset="0"/>
            </a:endParaRPr>
          </a:p>
        </p:txBody>
      </p:sp>
      <p:sp>
        <p:nvSpPr>
          <p:cNvPr id="54436" name="Line 217"/>
          <p:cNvSpPr>
            <a:spLocks noChangeShapeType="1"/>
          </p:cNvSpPr>
          <p:nvPr/>
        </p:nvSpPr>
        <p:spPr bwMode="auto">
          <a:xfrm flipV="1">
            <a:off x="2927350" y="2636838"/>
            <a:ext cx="7272338" cy="33845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437" name="Rectangle 218"/>
          <p:cNvSpPr>
            <a:spLocks noChangeArrowheads="1"/>
          </p:cNvSpPr>
          <p:nvPr/>
        </p:nvSpPr>
        <p:spPr bwMode="auto">
          <a:xfrm>
            <a:off x="10128251" y="2276476"/>
            <a:ext cx="5048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800" b="1">
                <a:latin typeface="Garamond" charset="0"/>
              </a:rPr>
              <a:t>TR</a:t>
            </a:r>
            <a:endParaRPr lang="el-GR" altLang="en-US" sz="1800" b="1">
              <a:latin typeface="Garamond" charset="0"/>
            </a:endParaRPr>
          </a:p>
        </p:txBody>
      </p:sp>
      <p:sp>
        <p:nvSpPr>
          <p:cNvPr id="54438" name="Line 219"/>
          <p:cNvSpPr>
            <a:spLocks noChangeShapeType="1"/>
          </p:cNvSpPr>
          <p:nvPr/>
        </p:nvSpPr>
        <p:spPr bwMode="auto">
          <a:xfrm>
            <a:off x="2998789" y="3789363"/>
            <a:ext cx="662622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4439" name="Rectangle 220"/>
          <p:cNvSpPr>
            <a:spLocks noChangeArrowheads="1"/>
          </p:cNvSpPr>
          <p:nvPr/>
        </p:nvSpPr>
        <p:spPr bwMode="auto">
          <a:xfrm>
            <a:off x="9696451" y="3573463"/>
            <a:ext cx="5048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altLang="en-US" sz="1800" b="1">
                <a:latin typeface="Garamond" charset="0"/>
              </a:rPr>
              <a:t>TC2</a:t>
            </a:r>
            <a:endParaRPr lang="el-GR" altLang="en-US" sz="1800" b="1">
              <a:latin typeface="Garamond" charset="0"/>
            </a:endParaRPr>
          </a:p>
        </p:txBody>
      </p:sp>
      <p:sp>
        <p:nvSpPr>
          <p:cNvPr id="54440" name="Line 221"/>
          <p:cNvSpPr>
            <a:spLocks noChangeShapeType="1"/>
          </p:cNvSpPr>
          <p:nvPr/>
        </p:nvSpPr>
        <p:spPr bwMode="auto">
          <a:xfrm flipV="1">
            <a:off x="7175501" y="3789363"/>
            <a:ext cx="2449513" cy="360362"/>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4441" name="Line 222"/>
          <p:cNvSpPr>
            <a:spLocks noChangeShapeType="1"/>
          </p:cNvSpPr>
          <p:nvPr/>
        </p:nvSpPr>
        <p:spPr bwMode="auto">
          <a:xfrm flipV="1">
            <a:off x="3071814" y="2892425"/>
            <a:ext cx="6480175" cy="3175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4442" name="Rectangle 223"/>
          <p:cNvSpPr>
            <a:spLocks noGrp="1" noChangeArrowheads="1"/>
          </p:cNvSpPr>
          <p:nvPr>
            <p:ph type="title"/>
          </p:nvPr>
        </p:nvSpPr>
        <p:spPr/>
        <p:txBody>
          <a:bodyPr/>
          <a:lstStyle/>
          <a:p>
            <a:pPr eaLnBrk="1" hangingPunct="1"/>
            <a:r>
              <a:rPr lang="el-GR" altLang="en-US">
                <a:ea typeface="ＭＳ Ｐゴシック" charset="-128"/>
              </a:rPr>
              <a:t>Γράφημα</a:t>
            </a:r>
          </a:p>
        </p:txBody>
      </p:sp>
    </p:spTree>
    <p:extLst>
      <p:ext uri="{BB962C8B-B14F-4D97-AF65-F5344CB8AC3E}">
        <p14:creationId xmlns:p14="http://schemas.microsoft.com/office/powerpoint/2010/main" val="1847603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l-GR" altLang="en-US">
                <a:ea typeface="ＭＳ Ｐゴシック" charset="-128"/>
              </a:rPr>
              <a:t>Το πρόβλημα (συνέχεια)</a:t>
            </a:r>
            <a:endParaRPr lang="en-US" altLang="en-US">
              <a:ea typeface="ＭＳ Ｐゴシック" charset="-128"/>
            </a:endParaRPr>
          </a:p>
        </p:txBody>
      </p:sp>
      <p:sp>
        <p:nvSpPr>
          <p:cNvPr id="19458" name="Content Placeholder 2"/>
          <p:cNvSpPr>
            <a:spLocks noGrp="1"/>
          </p:cNvSpPr>
          <p:nvPr>
            <p:ph idx="1"/>
          </p:nvPr>
        </p:nvSpPr>
        <p:spPr/>
        <p:txBody>
          <a:bodyPr/>
          <a:lstStyle/>
          <a:p>
            <a:pPr marL="0" indent="0">
              <a:buNone/>
            </a:pPr>
            <a:r>
              <a:rPr lang="el-GR" altLang="en-US" sz="2400">
                <a:ea typeface="ＭＳ Ｐゴシック" charset="-128"/>
              </a:rPr>
              <a:t>Στην αρχή της συνεδρίασης, ο Πρόεδρος της εταιρείας, αφού ανέπτυξε συνοπτικά τις αιτίες που καθιστούν επιβεβλημένη την αλλαγή του προγραμματισμού της εταιρείας, ανέφερε ότι η </a:t>
            </a:r>
            <a:r>
              <a:rPr lang="en-US" altLang="en-US" sz="2400">
                <a:ea typeface="ＭＳ Ｐゴシック" charset="-128"/>
              </a:rPr>
              <a:t>G</a:t>
            </a:r>
            <a:r>
              <a:rPr lang="el-GR" altLang="en-US" sz="2400">
                <a:ea typeface="ＭＳ Ｐゴシック" charset="-128"/>
              </a:rPr>
              <a:t>.</a:t>
            </a:r>
            <a:r>
              <a:rPr lang="en-US" altLang="en-US" sz="2400">
                <a:ea typeface="ＭＳ Ｐゴシック" charset="-128"/>
              </a:rPr>
              <a:t>A</a:t>
            </a:r>
            <a:r>
              <a:rPr lang="el-GR" altLang="en-US" sz="2400">
                <a:ea typeface="ＭＳ Ｐゴシック" charset="-128"/>
              </a:rPr>
              <a:t>. έχει ήδη αγοράσει ένα νέο αεροσκάφος από την αεροναυπηγική εταιρεία </a:t>
            </a:r>
            <a:r>
              <a:rPr lang="en-US" altLang="en-US" sz="2400">
                <a:ea typeface="ＭＳ Ｐゴシック" charset="-128"/>
              </a:rPr>
              <a:t>L</a:t>
            </a:r>
            <a:r>
              <a:rPr lang="el-GR" altLang="en-US" sz="2400">
                <a:ea typeface="ＭＳ Ｐゴシック" charset="-128"/>
              </a:rPr>
              <a:t>.</a:t>
            </a:r>
            <a:r>
              <a:rPr lang="en-US" altLang="en-US" sz="2400">
                <a:ea typeface="ＭＳ Ｐゴシック" charset="-128"/>
              </a:rPr>
              <a:t>S</a:t>
            </a:r>
            <a:r>
              <a:rPr lang="el-GR" altLang="en-US" sz="2400">
                <a:ea typeface="ＭＳ Ｐゴシック" charset="-128"/>
              </a:rPr>
              <a:t>., το οποίο βρίσκεται ήδη στο τέλος της κατασκευής του. Το αεροσκάφος αυτό θα μπορούσε να καλύψει πλήρως την παραπάνω σύνδεση πλην όμως, σύμφωνα και με τις συμβατικές υποχρεώσεις της </a:t>
            </a:r>
            <a:r>
              <a:rPr lang="en-US" altLang="en-US" sz="2400">
                <a:ea typeface="ＭＳ Ｐゴシック" charset="-128"/>
              </a:rPr>
              <a:t>L</a:t>
            </a:r>
            <a:r>
              <a:rPr lang="el-GR" altLang="en-US" sz="2400">
                <a:ea typeface="ＭＳ Ｐゴシック" charset="-128"/>
              </a:rPr>
              <a:t>.</a:t>
            </a:r>
            <a:r>
              <a:rPr lang="en-US" altLang="en-US" sz="2400">
                <a:ea typeface="ＭＳ Ｐゴシック" charset="-128"/>
              </a:rPr>
              <a:t>S</a:t>
            </a:r>
            <a:r>
              <a:rPr lang="el-GR" altLang="en-US" sz="2400">
                <a:ea typeface="ＭＳ Ｐゴシック" charset="-128"/>
              </a:rPr>
              <a:t>., θα ήταν έτοιμο μετά από δύο χρόνια. </a:t>
            </a:r>
            <a:endParaRPr lang="en-US" altLang="en-US" sz="2400">
              <a:ea typeface="ＭＳ Ｐゴシック" charset="-128"/>
            </a:endParaRPr>
          </a:p>
        </p:txBody>
      </p:sp>
    </p:spTree>
    <p:extLst>
      <p:ext uri="{BB962C8B-B14F-4D97-AF65-F5344CB8AC3E}">
        <p14:creationId xmlns:p14="http://schemas.microsoft.com/office/powerpoint/2010/main" val="859283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l-GR" altLang="en-US">
                <a:ea typeface="ＭＳ Ｐゴシック" charset="-128"/>
              </a:rPr>
              <a:t>Το πρόβλημα (συνέχεια)</a:t>
            </a:r>
            <a:endParaRPr lang="en-US" altLang="en-US">
              <a:ea typeface="ＭＳ Ｐゴシック" charset="-128"/>
            </a:endParaRPr>
          </a:p>
        </p:txBody>
      </p:sp>
      <p:sp>
        <p:nvSpPr>
          <p:cNvPr id="20482" name="Content Placeholder 2"/>
          <p:cNvSpPr>
            <a:spLocks noGrp="1"/>
          </p:cNvSpPr>
          <p:nvPr>
            <p:ph idx="1"/>
          </p:nvPr>
        </p:nvSpPr>
        <p:spPr/>
        <p:txBody>
          <a:bodyPr/>
          <a:lstStyle/>
          <a:p>
            <a:pPr marL="0" indent="0">
              <a:buNone/>
            </a:pPr>
            <a:r>
              <a:rPr lang="el-GR" altLang="en-US" sz="2200">
                <a:ea typeface="ＭＳ Ｐゴシック" charset="-128"/>
              </a:rPr>
              <a:t>Εάν το αεροσκάφος αυτό ζητηθεί από την </a:t>
            </a:r>
            <a:r>
              <a:rPr lang="en-US" altLang="en-US" sz="2200">
                <a:ea typeface="ＭＳ Ｐゴシック" charset="-128"/>
              </a:rPr>
              <a:t>G</a:t>
            </a:r>
            <a:r>
              <a:rPr lang="el-GR" altLang="en-US" sz="2200">
                <a:ea typeface="ＭＳ Ｐゴシック" charset="-128"/>
              </a:rPr>
              <a:t>.</a:t>
            </a:r>
            <a:r>
              <a:rPr lang="en-US" altLang="en-US" sz="2200">
                <a:ea typeface="ＭＳ Ｐゴシック" charset="-128"/>
              </a:rPr>
              <a:t>A</a:t>
            </a:r>
            <a:r>
              <a:rPr lang="el-GR" altLang="en-US" sz="2200">
                <a:ea typeface="ＭＳ Ｐゴシック" charset="-128"/>
              </a:rPr>
              <a:t>. να της παραδοθεί κατά ένα χρόνο νωρίτερα (δηλ. μετά από 1 χρόνο από σήμερα) τότε, η </a:t>
            </a:r>
            <a:r>
              <a:rPr lang="en-US" altLang="en-US" sz="2200">
                <a:ea typeface="ＭＳ Ｐゴシック" charset="-128"/>
              </a:rPr>
              <a:t>G</a:t>
            </a:r>
            <a:r>
              <a:rPr lang="el-GR" altLang="en-US" sz="2200">
                <a:ea typeface="ＭＳ Ｐゴシック" charset="-128"/>
              </a:rPr>
              <a:t>.</a:t>
            </a:r>
            <a:r>
              <a:rPr lang="en-US" altLang="en-US" sz="2200">
                <a:ea typeface="ＭＳ Ｐゴシック" charset="-128"/>
              </a:rPr>
              <a:t>A</a:t>
            </a:r>
            <a:r>
              <a:rPr lang="el-GR" altLang="en-US" sz="2200">
                <a:ea typeface="ＭＳ Ｐゴシック" charset="-128"/>
              </a:rPr>
              <a:t>. θα επιβαρυνθεί με πρόσθετο κόστος 2,0 εκατ. €. Συνεχίζοντας ο Πρόεδρος ανέφερε ότι λόγω της διαφορετικής χωρητικότητας και των διαφορετικών λειτουργικών εξόδων των αεροσκαφών (μεταχειρισμένο, νοικιασμένο, καινούριο), το ετήσιο κέρδος της εταιρείας θα είναι ασφαλώς διαφορετικό για κάθε επιλογή και φυσικά θα εξαρτάται από τον βαθμό πληρότητας των πτήσεων. Συγκεκριμένα, σύμφωνα με την μελέτη σκοπιμότητας αγοράς του καινούριου αεροσκάφους, το ετήσιο κέρδος για την εταιρεία θα είναι 3,25 εκατ. €, ή  2,9 εκατ. € ή 2,1 εκατ. € εάν η πληρότητα των πτήσεων είναι ψηλή, μέτρια ή χαμηλή, αντίστοιχα.</a:t>
            </a:r>
            <a:endParaRPr lang="en-US" altLang="en-US" sz="2200">
              <a:ea typeface="ＭＳ Ｐゴシック" charset="-128"/>
            </a:endParaRPr>
          </a:p>
          <a:p>
            <a:pPr marL="0" indent="0"/>
            <a:endParaRPr lang="en-US" altLang="en-US" sz="2200">
              <a:ea typeface="ＭＳ Ｐゴシック" charset="-128"/>
            </a:endParaRPr>
          </a:p>
        </p:txBody>
      </p:sp>
    </p:spTree>
    <p:extLst>
      <p:ext uri="{BB962C8B-B14F-4D97-AF65-F5344CB8AC3E}">
        <p14:creationId xmlns:p14="http://schemas.microsoft.com/office/powerpoint/2010/main" val="153955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l-GR" altLang="en-US">
                <a:ea typeface="ＭＳ Ｐゴシック" charset="-128"/>
              </a:rPr>
              <a:t>Το πρόβλημα (συνέχεια)</a:t>
            </a:r>
            <a:endParaRPr lang="en-US" altLang="en-US">
              <a:ea typeface="ＭＳ Ｐゴシック" charset="-128"/>
            </a:endParaRPr>
          </a:p>
        </p:txBody>
      </p:sp>
      <p:sp>
        <p:nvSpPr>
          <p:cNvPr id="21506" name="Content Placeholder 2"/>
          <p:cNvSpPr>
            <a:spLocks noGrp="1"/>
          </p:cNvSpPr>
          <p:nvPr>
            <p:ph idx="1"/>
          </p:nvPr>
        </p:nvSpPr>
        <p:spPr/>
        <p:txBody>
          <a:bodyPr/>
          <a:lstStyle/>
          <a:p>
            <a:pPr marL="0" indent="0">
              <a:buNone/>
            </a:pPr>
            <a:r>
              <a:rPr lang="el-GR" altLang="en-US">
                <a:ea typeface="ＭＳ Ｐゴシック" charset="-128"/>
              </a:rPr>
              <a:t>Στη συνέχεια της συζήτησης, ο Γενικός Διευθυντής της εταιρείας ανέφερε ότι, μετά και από την σύμφωνη γνώμη του Προέδρου, είχε έρθει ήδη σε διαπραγματεύσεις με ξένες εταιρείες οι οποίες πουλούν μεταχειρισμένα αεροσκάφη.</a:t>
            </a:r>
            <a:endParaRPr lang="en-US" altLang="en-US">
              <a:ea typeface="ＭＳ Ｐゴシック" charset="-128"/>
            </a:endParaRPr>
          </a:p>
        </p:txBody>
      </p:sp>
    </p:spTree>
    <p:extLst>
      <p:ext uri="{BB962C8B-B14F-4D97-AF65-F5344CB8AC3E}">
        <p14:creationId xmlns:p14="http://schemas.microsoft.com/office/powerpoint/2010/main" val="1967592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l-GR" altLang="en-US">
                <a:ea typeface="ＭＳ Ｐゴシック" charset="-128"/>
              </a:rPr>
              <a:t>Το πρόβλημα (συνέχεια)</a:t>
            </a:r>
            <a:endParaRPr lang="en-US" altLang="en-US">
              <a:ea typeface="ＭＳ Ｐゴシック" charset="-128"/>
            </a:endParaRPr>
          </a:p>
        </p:txBody>
      </p:sp>
      <p:sp>
        <p:nvSpPr>
          <p:cNvPr id="22530" name="Content Placeholder 2"/>
          <p:cNvSpPr>
            <a:spLocks noGrp="1"/>
          </p:cNvSpPr>
          <p:nvPr>
            <p:ph idx="1"/>
          </p:nvPr>
        </p:nvSpPr>
        <p:spPr/>
        <p:txBody>
          <a:bodyPr>
            <a:normAutofit lnSpcReduction="10000"/>
          </a:bodyPr>
          <a:lstStyle/>
          <a:p>
            <a:pPr marL="0" indent="0">
              <a:buNone/>
            </a:pPr>
            <a:r>
              <a:rPr lang="el-GR" altLang="en-US" sz="2200">
                <a:ea typeface="ＭＳ Ｐゴシック" charset="-128"/>
              </a:rPr>
              <a:t>Η συμφερότερη προσφορά, προσμετρώντας και την ανάγκη για άμεση παράδοση του αεροσκάφους, ήταν της εταιρείας </a:t>
            </a:r>
            <a:r>
              <a:rPr lang="en-US" altLang="en-US" sz="2200">
                <a:ea typeface="ＭＳ Ｐゴシック" charset="-128"/>
              </a:rPr>
              <a:t>K</a:t>
            </a:r>
            <a:r>
              <a:rPr lang="el-GR" altLang="en-US" sz="2200">
                <a:ea typeface="ＭＳ Ｐゴシック" charset="-128"/>
              </a:rPr>
              <a:t>.</a:t>
            </a:r>
            <a:r>
              <a:rPr lang="en-US" altLang="en-US" sz="2200">
                <a:ea typeface="ＭＳ Ｐゴシック" charset="-128"/>
              </a:rPr>
              <a:t>L</a:t>
            </a:r>
            <a:r>
              <a:rPr lang="el-GR" altLang="en-US" sz="2200">
                <a:ea typeface="ＭＳ Ｐゴシック" charset="-128"/>
              </a:rPr>
              <a:t>., η οποία παραδίδει άμεσα ένα αεροσκάφος που καλύπτει τις ανάγκες της εταιρείας αντί της τιμής των 10 εκατ. €. Παράλληλα, ο Γενικός Τεχνικός διευθυντής ανέφερε ότι το αεροσκάφος αυτό θα μπορούσε να πουληθεί από την </a:t>
            </a:r>
            <a:r>
              <a:rPr lang="en-US" altLang="en-US" sz="2200">
                <a:ea typeface="ＭＳ Ｐゴシック" charset="-128"/>
              </a:rPr>
              <a:t>G</a:t>
            </a:r>
            <a:r>
              <a:rPr lang="el-GR" altLang="en-US" sz="2200">
                <a:ea typeface="ＭＳ Ｐゴシック" charset="-128"/>
              </a:rPr>
              <a:t>.</a:t>
            </a:r>
            <a:r>
              <a:rPr lang="en-US" altLang="en-US" sz="2200">
                <a:ea typeface="ＭＳ Ｐゴシック" charset="-128"/>
              </a:rPr>
              <a:t>A</a:t>
            </a:r>
            <a:r>
              <a:rPr lang="el-GR" altLang="en-US" sz="2200">
                <a:ea typeface="ＭＳ Ｐゴシック" charset="-128"/>
              </a:rPr>
              <a:t>. μετά από ένα χρόνο στην τιμή των 9 εκατ. € και μετά από δύο χρόνια στην τιμή των 8 εκατ. €. Κλείνοντας ο Γενικός Διευθυντής ανέφερε ότι, σύμφωνα με τα στοιχεία που του έδωσαν οι υπηρεσίες της Γενικής Διεύθυνσης Χρηματοοικονομικών, το ετήσιο κέρδος της εταιρείας από την χρήση του μεταχειρισμένου αυτού αεροσκάφους θα είναι 2,5 εκατ. €, εάν η πληρότητα των πτήσεων είναι υψηλή  ή μέτρια και 2,2 εκατ. € εάν η πληρότητα των πτήσεων είναι χαμηλή.</a:t>
            </a:r>
            <a:endParaRPr lang="en-US" altLang="en-US" sz="2200">
              <a:ea typeface="ＭＳ Ｐゴシック" charset="-128"/>
            </a:endParaRPr>
          </a:p>
          <a:p>
            <a:pPr marL="0" indent="0"/>
            <a:endParaRPr lang="en-US" altLang="en-US" sz="2200">
              <a:ea typeface="ＭＳ Ｐゴシック" charset="-128"/>
            </a:endParaRPr>
          </a:p>
        </p:txBody>
      </p:sp>
    </p:spTree>
    <p:extLst>
      <p:ext uri="{BB962C8B-B14F-4D97-AF65-F5344CB8AC3E}">
        <p14:creationId xmlns:p14="http://schemas.microsoft.com/office/powerpoint/2010/main" val="230954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l-GR" altLang="en-US">
                <a:ea typeface="ＭＳ Ｐゴシック" charset="-128"/>
              </a:rPr>
              <a:t>Το πρόβλημα (συνέχεια)</a:t>
            </a:r>
            <a:endParaRPr lang="en-US" altLang="en-US">
              <a:ea typeface="ＭＳ Ｐゴシック" charset="-128"/>
            </a:endParaRPr>
          </a:p>
        </p:txBody>
      </p:sp>
      <p:sp>
        <p:nvSpPr>
          <p:cNvPr id="23554" name="Content Placeholder 2"/>
          <p:cNvSpPr>
            <a:spLocks noGrp="1"/>
          </p:cNvSpPr>
          <p:nvPr>
            <p:ph idx="1"/>
          </p:nvPr>
        </p:nvSpPr>
        <p:spPr/>
        <p:txBody>
          <a:bodyPr/>
          <a:lstStyle/>
          <a:p>
            <a:pPr marL="0" indent="0">
              <a:buNone/>
            </a:pPr>
            <a:r>
              <a:rPr lang="el-GR" altLang="en-US" sz="2800">
                <a:ea typeface="ＭＳ Ｐゴシック" charset="-128"/>
              </a:rPr>
              <a:t>Παίρνοντας τον λόγο ο Αντιπρόεδρος της εταιρείας πρότεινε, αντί της αγοράς του μεταχειρισμένου, η εταιρεία να νοικιάσει ένα αεροσκάφος από μία άλλη αεροπορική εταιρεία. Στην περίπτωση αυτή, όπως ανέφερε, το μίσθιο θα είναι σταθερό και θα ανέρχεται στο 1,5 εκατ. € ανά έτος ενώ το ετήσιο κέρδος της εταιρείας θα είναι 2,9 εκατ. € ή 2,6 εκατ. € ή 2 εκατ. € εάν η πληρότητα των πτήσεων είναι υψηλή, μέτρια ή χαμηλή αντίστοιχα.</a:t>
            </a:r>
            <a:endParaRPr lang="en-US" altLang="en-US" sz="2800">
              <a:ea typeface="ＭＳ Ｐゴシック" charset="-128"/>
            </a:endParaRPr>
          </a:p>
          <a:p>
            <a:pPr marL="0" indent="0"/>
            <a:endParaRPr lang="en-US" altLang="en-US" sz="2800">
              <a:ea typeface="ＭＳ Ｐゴシック" charset="-128"/>
            </a:endParaRPr>
          </a:p>
        </p:txBody>
      </p:sp>
    </p:spTree>
    <p:extLst>
      <p:ext uri="{BB962C8B-B14F-4D97-AF65-F5344CB8AC3E}">
        <p14:creationId xmlns:p14="http://schemas.microsoft.com/office/powerpoint/2010/main" val="1154642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l-GR" altLang="en-US">
                <a:ea typeface="ＭＳ Ｐゴシック" charset="-128"/>
              </a:rPr>
              <a:t>Το πρόβλημα (συνέχεια)</a:t>
            </a:r>
            <a:endParaRPr lang="en-US" altLang="en-US">
              <a:ea typeface="ＭＳ Ｐゴシック" charset="-128"/>
            </a:endParaRPr>
          </a:p>
        </p:txBody>
      </p:sp>
      <p:sp>
        <p:nvSpPr>
          <p:cNvPr id="24578" name="Content Placeholder 2"/>
          <p:cNvSpPr>
            <a:spLocks noGrp="1"/>
          </p:cNvSpPr>
          <p:nvPr>
            <p:ph idx="1"/>
          </p:nvPr>
        </p:nvSpPr>
        <p:spPr/>
        <p:txBody>
          <a:bodyPr>
            <a:normAutofit lnSpcReduction="10000"/>
          </a:bodyPr>
          <a:lstStyle/>
          <a:p>
            <a:pPr marL="0" indent="0">
              <a:buNone/>
            </a:pPr>
            <a:r>
              <a:rPr lang="el-GR" altLang="en-US" sz="2400">
                <a:ea typeface="ＭＳ Ｐゴシック" charset="-128"/>
              </a:rPr>
              <a:t>Στο σημείο αυτό, ο Πρόεδρος της εταιρείας ζήτησε από την Γενικό Διευθυντή Διακίνησης τις εκτιμήσεις του για την πιθανή πληρότητα των πτήσεων για τα επόμενα δύο χρόνια. Ο Γενικός Διευθυντής Διακίνησης ανέφερε ότι, σύμφωνα με στοιχεία που είχε από προηγούμενες παρόμοιες αεροπορικές συνδέσεις, η πιθανότητα να υπάρχει υψηλή πληρότητα τον πρώτο χρόνο είναι 0,10 ενώ η αντίστοιχη για χαμηλή είναι 0,40. Παράλληλα ανέφερε ότι, σύμφωνα πάντα με τα ίδια στοιχεία, οι τιμές των πιθανοτήτων για υψηλή, μέτρια ή χαμηλή πληρότητα του δεύτερου χρόνου εξαρτώνται από τον βαθμό πληρότητας που θα διαμορφωθεί τον πρώτο χρόνο. </a:t>
            </a:r>
            <a:endParaRPr lang="en-US" altLang="en-US" sz="2400">
              <a:ea typeface="ＭＳ Ｐゴシック" charset="-128"/>
            </a:endParaRPr>
          </a:p>
        </p:txBody>
      </p:sp>
    </p:spTree>
    <p:extLst>
      <p:ext uri="{BB962C8B-B14F-4D97-AF65-F5344CB8AC3E}">
        <p14:creationId xmlns:p14="http://schemas.microsoft.com/office/powerpoint/2010/main" val="1412296789"/>
      </p:ext>
    </p:extLst>
  </p:cSld>
  <p:clrMapOvr>
    <a:masterClrMapping/>
  </p:clrMapOvr>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24</TotalTime>
  <Words>2646</Words>
  <Application>Microsoft Macintosh PowerPoint</Application>
  <PresentationFormat>Widescreen</PresentationFormat>
  <Paragraphs>370</Paragraphs>
  <Slides>38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38</vt:i4>
      </vt:variant>
    </vt:vector>
  </HeadingPairs>
  <TitlesOfParts>
    <vt:vector size="47" baseType="lpstr">
      <vt:lpstr>ＭＳ Ｐゴシック</vt:lpstr>
      <vt:lpstr>Trebuchet MS</vt:lpstr>
      <vt:lpstr>Wingdings 3</vt:lpstr>
      <vt:lpstr>Arial</vt:lpstr>
      <vt:lpstr>Calibri</vt:lpstr>
      <vt:lpstr>Garamond</vt:lpstr>
      <vt:lpstr>Times New Roman</vt:lpstr>
      <vt:lpstr>Wingdings</vt:lpstr>
      <vt:lpstr>Facet</vt:lpstr>
      <vt:lpstr>Παραδείγματα Ι. Δέντρο Απόφασης ΙΙ. Νεκρό Σημείο</vt:lpstr>
      <vt:lpstr>Πρόβλημα 1</vt:lpstr>
      <vt:lpstr>Το πρόβλημα</vt:lpstr>
      <vt:lpstr>Το πρόβλημα (συνέχεια)</vt:lpstr>
      <vt:lpstr>Το πρόβλημα (συνέχεια)</vt:lpstr>
      <vt:lpstr>Το πρόβλημα (συνέχεια)</vt:lpstr>
      <vt:lpstr>Το πρόβλημα (συνέχεια)</vt:lpstr>
      <vt:lpstr>Το πρόβλημα (συνέχεια)</vt:lpstr>
      <vt:lpstr>Το πρόβλημα (συνέχεια)</vt:lpstr>
      <vt:lpstr>Το πρόβλημα (συνέχεια)</vt:lpstr>
      <vt:lpstr>Ερωτήματα 1 &amp; 2</vt:lpstr>
      <vt:lpstr>Ερωτήματα 3 &amp; 4</vt:lpstr>
      <vt:lpstr>Δεδομένα</vt:lpstr>
      <vt:lpstr>Δέντρο απόφασης</vt:lpstr>
      <vt:lpstr>Υπολογισμός κέρδους</vt:lpstr>
      <vt:lpstr>Υπολογισμός ΑΧΑ (ΜΕΤ)</vt:lpstr>
      <vt:lpstr>Υπολογισμός ΑΧΑ (ΜΕΤ)</vt:lpstr>
      <vt:lpstr>Πρόβλημα 2</vt:lpstr>
      <vt:lpstr>Το πρόβλημα</vt:lpstr>
      <vt:lpstr>Το πρόβλημα (συνέχεια)</vt:lpstr>
      <vt:lpstr>Το πρόβλημα (συνέχεια)</vt:lpstr>
      <vt:lpstr>Το πρόβλημα (συνέχεια)</vt:lpstr>
      <vt:lpstr>Το πρόβλημα (συνέχεια)</vt:lpstr>
      <vt:lpstr>Το πρόβλημα (συνέχεια)</vt:lpstr>
      <vt:lpstr>Το πρόβλημα (συνέχεια)</vt:lpstr>
      <vt:lpstr>Το πρόβλημα (συνέχεια)</vt:lpstr>
      <vt:lpstr>Ερώτημα 1</vt:lpstr>
      <vt:lpstr>Ερώτημα 2</vt:lpstr>
      <vt:lpstr>Λύση</vt:lpstr>
      <vt:lpstr>Λύση</vt:lpstr>
      <vt:lpstr>Λύση 1α</vt:lpstr>
      <vt:lpstr>Λύση 1β</vt:lpstr>
      <vt:lpstr>Λύση 1γ</vt:lpstr>
      <vt:lpstr>Λύση 2</vt:lpstr>
      <vt:lpstr>Λύση 2</vt:lpstr>
      <vt:lpstr>Λύση 2</vt:lpstr>
      <vt:lpstr>Λύση 2</vt:lpstr>
      <vt:lpstr>Γράφημα</vt:lpstr>
    </vt:vector>
  </TitlesOfParts>
  <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Ioannis Lagoudis</dc:creator>
  <cp:lastModifiedBy>Ioannis Lagoudis</cp:lastModifiedBy>
  <cp:revision>6</cp:revision>
  <dcterms:created xsi:type="dcterms:W3CDTF">2017-10-01T10:17:28Z</dcterms:created>
  <dcterms:modified xsi:type="dcterms:W3CDTF">2017-10-21T15:27:49Z</dcterms:modified>
</cp:coreProperties>
</file>