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90" r:id="rId2"/>
    <p:sldId id="318" r:id="rId3"/>
    <p:sldId id="319" r:id="rId4"/>
    <p:sldId id="362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63" r:id="rId15"/>
    <p:sldId id="330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57" r:id="rId42"/>
    <p:sldId id="358" r:id="rId43"/>
    <p:sldId id="359" r:id="rId44"/>
    <p:sldId id="360" r:id="rId45"/>
    <p:sldId id="36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18"/>
  </p:normalViewPr>
  <p:slideViewPr>
    <p:cSldViewPr snapToGrid="0" snapToObjects="1">
      <p:cViewPr varScale="1">
        <p:scale>
          <a:sx n="89" d="100"/>
          <a:sy n="89" d="100"/>
        </p:scale>
        <p:origin x="3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9ECE7-39D8-E440-94D5-D16DBD4A9656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23F-5CCE-4848-AD6A-8C9CCEA0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5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69" y="0"/>
            <a:ext cx="2822272" cy="92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63" y="2404534"/>
            <a:ext cx="1713186" cy="27431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8947A37A-6B57-574E-98F6-BA8DD567D2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2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22" y="6046372"/>
            <a:ext cx="2467677" cy="811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ilagoudis@aegean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eaLnBrk="1" hangingPunct="1"/>
            <a:r>
              <a:rPr lang="el-GR" altLang="en-US" sz="4800" dirty="0" smtClean="0"/>
              <a:t>ΕΛΕΓΧΟΣ</a:t>
            </a:r>
            <a:endParaRPr lang="en-US" altLang="en-US" sz="4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charset="2"/>
              <a:buNone/>
            </a:pPr>
            <a:endParaRPr lang="el-GR" altLang="en-US" dirty="0"/>
          </a:p>
          <a:p>
            <a:pPr eaLnBrk="1" hangingPunct="1">
              <a:buFont typeface="Wingdings" charset="2"/>
              <a:buNone/>
            </a:pPr>
            <a:r>
              <a:rPr lang="el-GR" altLang="en-US" dirty="0"/>
              <a:t>Δρ. Ιωάννης Ν. </a:t>
            </a:r>
            <a:r>
              <a:rPr lang="el-GR" altLang="en-US" dirty="0" smtClean="0"/>
              <a:t>Λαγούδης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dirty="0" smtClean="0">
                <a:hlinkClick r:id="rId2"/>
              </a:rPr>
              <a:t>ilagoudis@aegean.gr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75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Επιλογή στρατηγικών ελέγχου</a:t>
            </a:r>
            <a:endParaRPr lang="en-US" altLang="en-US"/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68" y="1519239"/>
            <a:ext cx="739140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97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Είδη ελέγχου</a:t>
            </a:r>
            <a:endParaRPr lang="en-US" alt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4200"/>
              </a:spcAft>
            </a:pPr>
            <a:r>
              <a:rPr lang="el-GR" altLang="en-US" sz="4000"/>
              <a:t>Προγενέστερος ή προδραστικός</a:t>
            </a:r>
          </a:p>
          <a:p>
            <a:pPr>
              <a:spcAft>
                <a:spcPts val="4200"/>
              </a:spcAft>
            </a:pPr>
            <a:r>
              <a:rPr lang="el-GR" altLang="en-US" sz="4000"/>
              <a:t>Αντιδραστικός</a:t>
            </a:r>
          </a:p>
          <a:p>
            <a:pPr>
              <a:spcAft>
                <a:spcPts val="4200"/>
              </a:spcAft>
            </a:pPr>
            <a:r>
              <a:rPr lang="el-GR" altLang="en-US" sz="4000"/>
              <a:t>Μεταδραστικός</a:t>
            </a:r>
          </a:p>
        </p:txBody>
      </p:sp>
    </p:spTree>
    <p:extLst>
      <p:ext uri="{BB962C8B-B14F-4D97-AF65-F5344CB8AC3E}">
        <p14:creationId xmlns:p14="http://schemas.microsoft.com/office/powerpoint/2010/main" val="1437164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Τεχνικές</a:t>
            </a: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Προϋπολογισμός</a:t>
            </a:r>
          </a:p>
          <a:p>
            <a:pPr eaLnBrk="1" hangingPunct="1"/>
            <a:r>
              <a:rPr lang="el-GR" altLang="en-US"/>
              <a:t>Στατιστικές αναλύσεις</a:t>
            </a:r>
          </a:p>
          <a:p>
            <a:pPr eaLnBrk="1" hangingPunct="1"/>
            <a:r>
              <a:rPr lang="el-GR" altLang="en-US"/>
              <a:t>Ειδικές εκθέσεις και αναλύσεις</a:t>
            </a:r>
          </a:p>
          <a:p>
            <a:pPr eaLnBrk="1" hangingPunct="1"/>
            <a:r>
              <a:rPr lang="el-GR" altLang="en-US"/>
              <a:t>Ανάλυση νεκρού σημείου</a:t>
            </a:r>
          </a:p>
          <a:p>
            <a:pPr eaLnBrk="1" hangingPunct="1"/>
            <a:r>
              <a:rPr lang="el-GR" altLang="en-US"/>
              <a:t>Χρήση πληροφορικής</a:t>
            </a:r>
          </a:p>
          <a:p>
            <a:pPr eaLnBrk="1" hangingPunct="1"/>
            <a:r>
              <a:rPr lang="el-GR" altLang="en-US"/>
              <a:t>Προσωπικού</a:t>
            </a:r>
          </a:p>
          <a:p>
            <a:pPr eaLnBrk="1" hangingPunct="1"/>
            <a:r>
              <a:rPr lang="el-GR" altLang="en-US"/>
              <a:t>Μάρκετινγκ</a:t>
            </a:r>
          </a:p>
          <a:p>
            <a:pPr eaLnBrk="1" hangingPunct="1"/>
            <a:r>
              <a:rPr lang="el-GR" altLang="en-US"/>
              <a:t>Παραγωγής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7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500"/>
              <a:t>Αποτελεσματικός έλεγχος</a:t>
            </a:r>
            <a:endParaRPr lang="en-US" altLang="en-US" sz="35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789115"/>
            <a:ext cx="8596668" cy="3880773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n-US" sz="2400" dirty="0"/>
              <a:t>Ακρίβεια</a:t>
            </a:r>
          </a:p>
          <a:p>
            <a:pPr eaLnBrk="1" hangingPunct="1"/>
            <a:r>
              <a:rPr lang="el-GR" altLang="en-US" sz="2400" dirty="0"/>
              <a:t>Αντικειμενικότητα</a:t>
            </a:r>
          </a:p>
          <a:p>
            <a:pPr eaLnBrk="1" hangingPunct="1"/>
            <a:r>
              <a:rPr lang="el-GR" altLang="en-US" sz="2400" dirty="0"/>
              <a:t>Χρονική </a:t>
            </a:r>
            <a:r>
              <a:rPr lang="el-GR" altLang="en-US" sz="2400" dirty="0" err="1"/>
              <a:t>καταλληλότητα</a:t>
            </a:r>
            <a:endParaRPr lang="el-GR" altLang="en-US" sz="2400" dirty="0"/>
          </a:p>
          <a:p>
            <a:pPr eaLnBrk="1" hangingPunct="1"/>
            <a:r>
              <a:rPr lang="el-GR" altLang="en-US" sz="2400" dirty="0"/>
              <a:t>Κατάλληλη διεύθυνση</a:t>
            </a:r>
          </a:p>
          <a:p>
            <a:pPr eaLnBrk="1" hangingPunct="1"/>
            <a:r>
              <a:rPr lang="el-GR" altLang="en-US" sz="2400" dirty="0"/>
              <a:t>Εστίαση</a:t>
            </a:r>
          </a:p>
          <a:p>
            <a:pPr eaLnBrk="1" hangingPunct="1"/>
            <a:r>
              <a:rPr lang="el-GR" altLang="en-US" sz="2400" dirty="0"/>
              <a:t>Ευελιξία</a:t>
            </a:r>
          </a:p>
          <a:p>
            <a:pPr eaLnBrk="1" hangingPunct="1"/>
            <a:r>
              <a:rPr lang="el-GR" altLang="en-US" sz="2400" dirty="0"/>
              <a:t>Οικονομικότητα</a:t>
            </a:r>
          </a:p>
          <a:p>
            <a:pPr eaLnBrk="1" hangingPunct="1"/>
            <a:r>
              <a:rPr lang="el-GR" altLang="en-US" sz="2400" dirty="0"/>
              <a:t>Αποδοχή</a:t>
            </a:r>
          </a:p>
        </p:txBody>
      </p:sp>
    </p:spTree>
    <p:extLst>
      <p:ext uri="{BB962C8B-B14F-4D97-AF65-F5344CB8AC3E}">
        <p14:creationId xmlns:p14="http://schemas.microsoft.com/office/powerpoint/2010/main" val="2059768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Οργανωτική </a:t>
            </a:r>
            <a:r>
              <a:rPr lang="el-GR" altLang="en-US" dirty="0" smtClean="0"/>
              <a:t>Δομή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l-GR" altLang="en-US" dirty="0">
                <a:ea typeface="ＭＳ Ｐゴシック" charset="-128"/>
              </a:rPr>
              <a:t>Προσδιορισμός </a:t>
            </a:r>
            <a:r>
              <a:rPr lang="el-GR" altLang="en-US" dirty="0" smtClean="0">
                <a:ea typeface="ＭＳ Ｐゴシック" charset="-128"/>
              </a:rPr>
              <a:t>ευθυνών</a:t>
            </a:r>
            <a:r>
              <a:rPr lang="el-GR" altLang="en-US" dirty="0" smtClean="0"/>
              <a:t> </a:t>
            </a:r>
            <a:r>
              <a:rPr lang="mr-IN" altLang="en-US" dirty="0" smtClean="0"/>
              <a:t>–</a:t>
            </a:r>
            <a:r>
              <a:rPr lang="el-GR" altLang="en-US" dirty="0" smtClean="0"/>
              <a:t> Συντονισμός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38212" y="356524"/>
            <a:ext cx="7086600" cy="121920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el-GR" altLang="en-US"/>
              <a:t>Περιεχόμενα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2" y="1575724"/>
            <a:ext cx="7848600" cy="4648200"/>
          </a:xfrm>
        </p:spPr>
        <p:txBody>
          <a:bodyPr/>
          <a:lstStyle/>
          <a:p>
            <a:pPr marL="0" indent="0" eaLnBrk="1" hangingPunct="1">
              <a:lnSpc>
                <a:spcPct val="50000"/>
              </a:lnSpc>
              <a:buNone/>
            </a:pPr>
            <a:endParaRPr lang="el-GR" altLang="en-US" b="1" dirty="0"/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r>
              <a:rPr lang="el-GR" altLang="en-US" b="1" dirty="0"/>
              <a:t>Δομή Εξουσίας</a:t>
            </a:r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endParaRPr lang="el-GR" altLang="en-US" b="1" dirty="0"/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r>
              <a:rPr lang="el-GR" altLang="en-US" b="1" dirty="0"/>
              <a:t>Μεταβίβαση Εξουσίας-Εξουσιοδότηση</a:t>
            </a:r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endParaRPr lang="el-GR" altLang="en-US" b="1" dirty="0"/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r>
              <a:rPr lang="el-GR" altLang="en-US" b="1" dirty="0"/>
              <a:t>Αποκέντρωση</a:t>
            </a:r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endParaRPr lang="el-GR" altLang="en-US" b="1" dirty="0"/>
          </a:p>
          <a:p>
            <a:pPr eaLnBrk="1" hangingPunct="1">
              <a:lnSpc>
                <a:spcPct val="50000"/>
              </a:lnSpc>
              <a:buFont typeface="Arial" charset="0"/>
              <a:buAutoNum type="arabicPeriod"/>
            </a:pPr>
            <a:r>
              <a:rPr lang="el-GR" altLang="en-US" b="1" dirty="0"/>
              <a:t>Σχέσεις Γραμμής - Επιτελείου</a:t>
            </a:r>
          </a:p>
        </p:txBody>
      </p:sp>
    </p:spTree>
    <p:extLst>
      <p:ext uri="{BB962C8B-B14F-4D97-AF65-F5344CB8AC3E}">
        <p14:creationId xmlns:p14="http://schemas.microsoft.com/office/powerpoint/2010/main" val="9704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290513"/>
            <a:ext cx="7391400" cy="822325"/>
          </a:xfrm>
        </p:spPr>
        <p:txBody>
          <a:bodyPr/>
          <a:lstStyle/>
          <a:p>
            <a:pPr eaLnBrk="1" hangingPunct="1"/>
            <a:r>
              <a:rPr lang="el-GR" altLang="en-US" smtClean="0"/>
              <a:t>1.-    </a:t>
            </a:r>
            <a:r>
              <a:rPr lang="el-GR" altLang="en-US"/>
              <a:t>Δομή Εξουσίας</a:t>
            </a:r>
            <a:endParaRPr lang="en-US" alt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620175"/>
            <a:ext cx="8229600" cy="4786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b="1" dirty="0" smtClean="0"/>
              <a:t>1.1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Εισαγωγή 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1.2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Εξουσία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1.3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Ευθύνη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1.4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Υπευθυνότητα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</a:t>
            </a:r>
            <a:r>
              <a:rPr lang="en-US" altLang="en-US" b="1" dirty="0" smtClean="0"/>
              <a:t>.</a:t>
            </a:r>
            <a:r>
              <a:rPr lang="el-GR" altLang="en-US" b="1" dirty="0"/>
              <a:t>5</a:t>
            </a:r>
            <a:r>
              <a:rPr lang="en-US" altLang="en-US" b="1" dirty="0"/>
              <a:t>. </a:t>
            </a:r>
            <a:r>
              <a:rPr lang="el-GR" altLang="en-US" b="1" dirty="0"/>
              <a:t>Αρχή της Ενότητας Διοίκησης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1.6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Αρχή Κλιμακωτής Εξουσίας</a:t>
            </a:r>
          </a:p>
          <a:p>
            <a:pPr eaLnBrk="1" hangingPunct="1">
              <a:buFontTx/>
              <a:buNone/>
            </a:pPr>
            <a:r>
              <a:rPr lang="el-GR" altLang="en-US" b="1" dirty="0" smtClean="0"/>
              <a:t>1.7</a:t>
            </a:r>
            <a:r>
              <a:rPr lang="el-GR" altLang="en-US" b="1" dirty="0"/>
              <a:t>.</a:t>
            </a:r>
            <a:r>
              <a:rPr lang="en-US" altLang="en-US" b="1" dirty="0"/>
              <a:t> </a:t>
            </a:r>
            <a:r>
              <a:rPr lang="el-GR" altLang="en-US" b="1" dirty="0"/>
              <a:t>Πεδίο Ελέγχου</a:t>
            </a:r>
          </a:p>
          <a:p>
            <a:pPr eaLnBrk="1" hangingPunct="1">
              <a:buFontTx/>
              <a:buNone/>
            </a:pPr>
            <a:endParaRPr lang="el-GR" altLang="en-US" b="1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6849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954751"/>
          </a:xfrm>
        </p:spPr>
        <p:txBody>
          <a:bodyPr/>
          <a:lstStyle/>
          <a:p>
            <a:pPr eaLnBrk="1" hangingPunct="1"/>
            <a:r>
              <a:rPr lang="el-GR" altLang="en-US" smtClean="0"/>
              <a:t>1.1</a:t>
            </a:r>
            <a:r>
              <a:rPr lang="el-GR" altLang="en-US"/>
              <a:t>.</a:t>
            </a:r>
            <a:r>
              <a:rPr lang="en-US" altLang="en-US" dirty="0"/>
              <a:t> </a:t>
            </a:r>
            <a:r>
              <a:rPr lang="el-GR" altLang="en-US" dirty="0"/>
              <a:t>Εισαγωγή</a:t>
            </a:r>
            <a:endParaRPr lang="en-US" alt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708150"/>
            <a:ext cx="8718550" cy="4525962"/>
          </a:xfrm>
        </p:spPr>
        <p:txBody>
          <a:bodyPr/>
          <a:lstStyle/>
          <a:p>
            <a:pPr eaLnBrk="1" hangingPunct="1"/>
            <a:r>
              <a:rPr lang="el-GR" altLang="en-US" sz="2800" b="1"/>
              <a:t>Η Δομή εξουσίας σε ένα Οργανισμό:</a:t>
            </a:r>
          </a:p>
          <a:p>
            <a:pPr eaLnBrk="1" hangingPunct="1">
              <a:buFontTx/>
              <a:buNone/>
            </a:pPr>
            <a:endParaRPr lang="el-GR" altLang="en-US" sz="2800" b="1" dirty="0"/>
          </a:p>
          <a:p>
            <a:pPr eaLnBrk="1" hangingPunct="1">
              <a:buFontTx/>
              <a:buNone/>
            </a:pPr>
            <a:r>
              <a:rPr lang="el-GR" altLang="en-US" sz="2800" b="1" dirty="0"/>
              <a:t>  ► Αποτελεί το μέσο για την ανάθεση του έργου</a:t>
            </a:r>
          </a:p>
          <a:p>
            <a:pPr eaLnBrk="1" hangingPunct="1">
              <a:buFontTx/>
              <a:buNone/>
            </a:pPr>
            <a:endParaRPr lang="el-GR" altLang="en-US" sz="2800" b="1" dirty="0"/>
          </a:p>
          <a:p>
            <a:pPr eaLnBrk="1" hangingPunct="1">
              <a:buFontTx/>
              <a:buNone/>
            </a:pPr>
            <a:r>
              <a:rPr lang="el-GR" altLang="en-US" sz="2800" b="1" dirty="0"/>
              <a:t>  ► Επιτρέπει την Διαίρεση – Σύνθεση του Έργου</a:t>
            </a:r>
          </a:p>
          <a:p>
            <a:pPr eaLnBrk="1" hangingPunct="1">
              <a:buFontTx/>
              <a:buNone/>
            </a:pPr>
            <a:endParaRPr lang="el-GR" altLang="en-US" sz="2800" b="1" dirty="0"/>
          </a:p>
          <a:p>
            <a:pPr eaLnBrk="1" hangingPunct="1">
              <a:buFontTx/>
              <a:buNone/>
            </a:pPr>
            <a:r>
              <a:rPr lang="el-GR" altLang="en-US" sz="2800" b="1" dirty="0"/>
              <a:t>  ► Καθορίζει την βάση Λήψης Αποφάσεων 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930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366713"/>
            <a:ext cx="7239000" cy="657225"/>
          </a:xfrm>
        </p:spPr>
        <p:txBody>
          <a:bodyPr/>
          <a:lstStyle/>
          <a:p>
            <a:pPr eaLnBrk="1" hangingPunct="1"/>
            <a:r>
              <a:rPr lang="el-GR" altLang="en-US" sz="3200" smtClean="0"/>
              <a:t>1.2</a:t>
            </a:r>
            <a:r>
              <a:rPr lang="el-GR" altLang="en-US" sz="3200"/>
              <a:t>. </a:t>
            </a:r>
            <a:r>
              <a:rPr lang="el-GR" altLang="en-US" sz="3200" dirty="0"/>
              <a:t>Εξουσία (</a:t>
            </a:r>
            <a:r>
              <a:rPr lang="en-US" altLang="en-US" sz="3200" dirty="0"/>
              <a:t>Authority)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1575724"/>
            <a:ext cx="8229600" cy="4648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u="sng">
                <a:solidFill>
                  <a:schemeClr val="accent2"/>
                </a:solidFill>
              </a:rPr>
              <a:t>Ορισμός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1100" b="1" u="sng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Είναι 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   Το Δικαίωμα</a:t>
            </a:r>
            <a:r>
              <a:rPr lang="el-GR" altLang="en-US" sz="24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000" b="1" dirty="0">
                <a:solidFill>
                  <a:srgbClr val="009900"/>
                </a:solidFill>
              </a:rPr>
              <a:t>    ►</a:t>
            </a:r>
            <a:r>
              <a:rPr lang="el-GR" altLang="en-US" sz="2400" b="1" dirty="0">
                <a:solidFill>
                  <a:srgbClr val="009900"/>
                </a:solidFill>
              </a:rPr>
              <a:t> Να παίρνεις αποφάσεις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   Και</a:t>
            </a:r>
            <a:r>
              <a:rPr lang="el-GR" altLang="en-US" sz="24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000" b="1" dirty="0">
                <a:solidFill>
                  <a:srgbClr val="CC3399"/>
                </a:solidFill>
              </a:rPr>
              <a:t>    ►</a:t>
            </a:r>
            <a:r>
              <a:rPr lang="el-GR" altLang="en-US" sz="2400" b="1" dirty="0">
                <a:solidFill>
                  <a:srgbClr val="CC3399"/>
                </a:solidFill>
              </a:rPr>
              <a:t> Να αναλαμβάνεις Δράση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 dirty="0">
              <a:solidFill>
                <a:srgbClr val="CC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Δηλαδή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</a:t>
            </a:r>
            <a:r>
              <a:rPr lang="el-GR" altLang="en-US" sz="2000" b="1" dirty="0">
                <a:solidFill>
                  <a:srgbClr val="009900"/>
                </a:solidFill>
              </a:rPr>
              <a:t>►</a:t>
            </a:r>
            <a:r>
              <a:rPr lang="el-GR" altLang="en-US" sz="2400" b="1" dirty="0"/>
              <a:t> </a:t>
            </a:r>
            <a:r>
              <a:rPr lang="el-GR" altLang="en-US" sz="2400" b="1" dirty="0">
                <a:solidFill>
                  <a:srgbClr val="009900"/>
                </a:solidFill>
              </a:rPr>
              <a:t>Είναι η Δύναμη της θέσης που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>
                <a:solidFill>
                  <a:srgbClr val="009900"/>
                </a:solidFill>
              </a:rPr>
              <a:t>       κατέχεις με βάση την Ο.Δ.</a:t>
            </a:r>
            <a:endParaRPr lang="en-US" altLang="en-US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06464" y="554038"/>
            <a:ext cx="7467600" cy="793750"/>
          </a:xfrm>
        </p:spPr>
        <p:txBody>
          <a:bodyPr/>
          <a:lstStyle/>
          <a:p>
            <a:pPr eaLnBrk="1" hangingPunct="1"/>
            <a:r>
              <a:rPr lang="el-GR" altLang="en-US" sz="3200" dirty="0" smtClean="0"/>
              <a:t>1.2.- </a:t>
            </a:r>
            <a:r>
              <a:rPr lang="el-GR" altLang="en-US" sz="3200" dirty="0"/>
              <a:t>Εξουσία – Δύναμη</a:t>
            </a:r>
            <a:endParaRPr lang="en-US" altLang="en-US" sz="320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4" y="1604963"/>
            <a:ext cx="7818437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400" b="1">
                <a:solidFill>
                  <a:schemeClr val="accent2"/>
                </a:solidFill>
              </a:rPr>
              <a:t>Η Δύναμη (</a:t>
            </a:r>
            <a:r>
              <a:rPr lang="en-US" altLang="en-US" sz="2400" b="1">
                <a:solidFill>
                  <a:schemeClr val="accent2"/>
                </a:solidFill>
              </a:rPr>
              <a:t>Power) </a:t>
            </a:r>
            <a:r>
              <a:rPr lang="el-GR" altLang="en-US" sz="2400" b="1">
                <a:solidFill>
                  <a:schemeClr val="accent2"/>
                </a:solidFill>
              </a:rPr>
              <a:t>που έχει ένα στέλεχος </a:t>
            </a:r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chemeClr val="accent2"/>
                </a:solidFill>
              </a:rPr>
              <a:t>είναι μια ευρύτερη έννοια και περιλαμβάνει :</a:t>
            </a:r>
          </a:p>
          <a:p>
            <a:pPr eaLnBrk="1" hangingPunct="1">
              <a:buFontTx/>
              <a:buNone/>
            </a:pPr>
            <a:endParaRPr lang="el-GR" altLang="en-US" sz="2400" b="1">
              <a:solidFill>
                <a:schemeClr val="accent2"/>
              </a:solidFill>
            </a:endParaRPr>
          </a:p>
          <a:p>
            <a:pPr eaLnBrk="1" hangingPunct="1"/>
            <a:r>
              <a:rPr lang="el-GR" altLang="en-US" sz="2400" b="1"/>
              <a:t>Νόμιμη Δύναμη</a:t>
            </a:r>
          </a:p>
          <a:p>
            <a:pPr eaLnBrk="1" hangingPunct="1"/>
            <a:r>
              <a:rPr lang="el-GR" altLang="en-US" sz="2400" b="1"/>
              <a:t>Δύναμη γνώσης η εξειδίκευσης</a:t>
            </a:r>
          </a:p>
          <a:p>
            <a:pPr eaLnBrk="1" hangingPunct="1"/>
            <a:r>
              <a:rPr lang="el-GR" altLang="en-US" sz="2400" b="1"/>
              <a:t>Δύναμη αναγνώρισης η προσωπικής γοητείας</a:t>
            </a:r>
          </a:p>
          <a:p>
            <a:pPr eaLnBrk="1" hangingPunct="1"/>
            <a:r>
              <a:rPr lang="el-GR" altLang="en-US" sz="2400" b="1"/>
              <a:t>Δύναμη δυνατότητας ανταμοιβής</a:t>
            </a:r>
          </a:p>
          <a:p>
            <a:pPr eaLnBrk="1" hangingPunct="1"/>
            <a:r>
              <a:rPr lang="el-GR" altLang="en-US" sz="2400" b="1"/>
              <a:t>Δύναμη εξαναγκασμού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4429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Ορισμός</a:t>
            </a: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dirty="0"/>
              <a:t>Σε μία επιχείρηση ο έλεγχος συνίσταται στο να επιβεβαιώνεται αν όλα γίνονται σύμφωνα με τα σχέδια που έχουν υιοθετηθεί, τις οδηγίες που έχουν εκδοθεί και τις καθιερωμένες αρχές. </a:t>
            </a: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Έχει </a:t>
            </a:r>
            <a:r>
              <a:rPr lang="el-GR" altLang="en-US" sz="2400" dirty="0"/>
              <a:t>ως αντικείμενο να υποδεικνύει τις αδυναμίες και τα σφάλματα ώστε να επανορθώνονται και να προλαμβάνεται η επανάληψή τους. </a:t>
            </a:r>
            <a:endParaRPr lang="el-GR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n-US" sz="2400" dirty="0" smtClean="0"/>
              <a:t>Ενεργεί </a:t>
            </a:r>
            <a:r>
              <a:rPr lang="el-GR" altLang="en-US" sz="2400" dirty="0"/>
              <a:t>πάνω σε όλα, πράγματα, άτομα, ενέργειες.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39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372400"/>
            <a:ext cx="7315200" cy="822325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1.3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Ευθύνη (</a:t>
            </a:r>
            <a:r>
              <a:rPr lang="en-US" altLang="en-US" dirty="0"/>
              <a:t>Responsibility)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362999"/>
            <a:ext cx="8229600" cy="5043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400" b="1" u="sng" dirty="0">
                <a:solidFill>
                  <a:schemeClr val="accent2"/>
                </a:solidFill>
              </a:rPr>
              <a:t>Ορισμός</a:t>
            </a:r>
          </a:p>
          <a:p>
            <a:pPr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l-GR" altLang="en-US" sz="2400" b="1" dirty="0">
                <a:solidFill>
                  <a:srgbClr val="FF0000"/>
                </a:solidFill>
              </a:rPr>
              <a:t>Είναι η οφειλόμενη υποχρέωση εκτέλεσης 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    Συγκεκριμένων Δραστηριοτήτων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l-GR" altLang="en-US" sz="2400" b="1" dirty="0">
                <a:solidFill>
                  <a:srgbClr val="009900"/>
                </a:solidFill>
              </a:rPr>
              <a:t>Περιλαμβάνει :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US" sz="2400" b="1" dirty="0"/>
              <a:t>   ► </a:t>
            </a:r>
            <a:r>
              <a:rPr lang="el-GR" altLang="en-US" sz="2400" b="1" dirty="0">
                <a:solidFill>
                  <a:srgbClr val="CC3399"/>
                </a:solidFill>
              </a:rPr>
              <a:t>Συγκεκριμένα καθήκοντα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rgbClr val="CC3399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US" sz="2400" b="1" dirty="0"/>
              <a:t>   ► Ευθύνη για πράξεις υφισταμένων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3629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481013"/>
            <a:ext cx="8596668" cy="1320800"/>
          </a:xfrm>
        </p:spPr>
        <p:txBody>
          <a:bodyPr/>
          <a:lstStyle/>
          <a:p>
            <a:pPr eaLnBrk="1" hangingPunct="1"/>
            <a:r>
              <a:rPr lang="el-GR" altLang="en-US" smtClean="0"/>
              <a:t>1.4</a:t>
            </a:r>
            <a:r>
              <a:rPr lang="el-GR" altLang="en-US"/>
              <a:t>.</a:t>
            </a:r>
            <a:r>
              <a:rPr lang="en-US" altLang="en-US" dirty="0"/>
              <a:t> </a:t>
            </a:r>
            <a:r>
              <a:rPr lang="el-GR" altLang="en-US" dirty="0"/>
              <a:t>Υπευθυνότητα-</a:t>
            </a:r>
            <a:r>
              <a:rPr lang="el-GR" altLang="en-US" dirty="0" err="1"/>
              <a:t>Ελεγξιμότητα</a:t>
            </a:r>
            <a:r>
              <a:rPr lang="el-GR" altLang="en-US" dirty="0"/>
              <a:t> (</a:t>
            </a:r>
            <a:r>
              <a:rPr lang="en-US" altLang="en-US" dirty="0"/>
              <a:t>Accountability)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774162"/>
            <a:ext cx="79248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chemeClr val="accent2"/>
                </a:solidFill>
              </a:rPr>
              <a:t>Είναι η υποχρέωση αναφοράς από τον 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chemeClr val="accent2"/>
                </a:solidFill>
              </a:rPr>
              <a:t>υφιστάμενο προς τον προϊστάμενο για :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US" sz="2400" dirty="0">
                <a:solidFill>
                  <a:srgbClr val="FF0000"/>
                </a:solidFill>
              </a:rPr>
              <a:t>   ►</a:t>
            </a:r>
            <a:r>
              <a:rPr lang="el-GR" altLang="en-US" sz="2400" b="1" dirty="0">
                <a:solidFill>
                  <a:srgbClr val="FF0000"/>
                </a:solidFill>
              </a:rPr>
              <a:t> Το τι πέτυχε</a:t>
            </a:r>
          </a:p>
          <a:p>
            <a:pPr eaLnBrk="1" hangingPunct="1">
              <a:buFontTx/>
              <a:buNone/>
            </a:pPr>
            <a:r>
              <a:rPr lang="el-GR" altLang="en-US" sz="2400" b="1" dirty="0"/>
              <a:t>    </a:t>
            </a:r>
            <a:r>
              <a:rPr lang="el-GR" altLang="en-US" sz="2400" b="1" dirty="0">
                <a:solidFill>
                  <a:schemeClr val="accent2"/>
                </a:solidFill>
              </a:rPr>
              <a:t>η </a:t>
            </a:r>
          </a:p>
          <a:p>
            <a:pPr eaLnBrk="1" hangingPunct="1">
              <a:buFontTx/>
              <a:buNone/>
            </a:pPr>
            <a:r>
              <a:rPr lang="el-GR" altLang="en-US" sz="2400" dirty="0"/>
              <a:t>   </a:t>
            </a:r>
            <a:r>
              <a:rPr lang="el-GR" altLang="en-US" sz="2400" dirty="0">
                <a:solidFill>
                  <a:srgbClr val="009900"/>
                </a:solidFill>
              </a:rPr>
              <a:t>►</a:t>
            </a:r>
            <a:r>
              <a:rPr lang="el-GR" altLang="en-US" sz="2400" b="1" dirty="0">
                <a:solidFill>
                  <a:srgbClr val="009900"/>
                </a:solidFill>
              </a:rPr>
              <a:t> Δεν πέτυχε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chemeClr val="accent2"/>
                </a:solidFill>
                <a:hlinkClick r:id="" action="ppaction://hlinkshowjump?jump=nextslide"/>
              </a:rPr>
              <a:t>Είναι από κάτω προς τα πάνω. Δηλαδή: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1.4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Υπευθυνότητα-</a:t>
            </a:r>
            <a:r>
              <a:rPr lang="el-GR" altLang="en-US" dirty="0" err="1"/>
              <a:t>Ελεγξιμότητα</a:t>
            </a:r>
            <a:r>
              <a:rPr lang="el-GR" altLang="en-US" dirty="0"/>
              <a:t> (</a:t>
            </a:r>
            <a:r>
              <a:rPr lang="en-US" altLang="en-US" dirty="0"/>
              <a:t>Accountability)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763964" y="2335213"/>
            <a:ext cx="1573379" cy="5232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0000"/>
                </a:solidFill>
              </a:rPr>
              <a:t>Εξουσία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553200" y="2289175"/>
            <a:ext cx="1454244" cy="52322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0000"/>
                </a:solidFill>
              </a:rPr>
              <a:t>Ευθύνη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3884613" y="3352800"/>
            <a:ext cx="4100512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l-GR" altLang="en-US" sz="2800" b="1"/>
              <a:t>Συντονισμός</a:t>
            </a:r>
            <a:endParaRPr lang="en-US" altLang="en-US" sz="2800" b="1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646613" y="4835525"/>
            <a:ext cx="2641942" cy="52322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009900"/>
                </a:solidFill>
              </a:rPr>
              <a:t>Υπευθυνότητα</a:t>
            </a:r>
            <a:endParaRPr lang="en-US" altLang="en-US" sz="2800" b="1">
              <a:solidFill>
                <a:srgbClr val="009900"/>
              </a:solidFill>
            </a:endParaRPr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4602164" y="2865438"/>
            <a:ext cx="320675" cy="563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H="1">
            <a:off x="6859589" y="2805114"/>
            <a:ext cx="395287" cy="6238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V="1">
            <a:off x="5989638" y="4283076"/>
            <a:ext cx="0" cy="5175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543800" cy="914400"/>
          </a:xfrm>
        </p:spPr>
        <p:txBody>
          <a:bodyPr/>
          <a:lstStyle/>
          <a:p>
            <a:pPr eaLnBrk="1" hangingPunct="1"/>
            <a:r>
              <a:rPr lang="el-GR" altLang="en-US" sz="3200" dirty="0" smtClean="0"/>
              <a:t>1.5</a:t>
            </a:r>
            <a:r>
              <a:rPr lang="el-GR" altLang="en-US" sz="3200" dirty="0"/>
              <a:t>.</a:t>
            </a:r>
            <a:r>
              <a:rPr lang="en-US" altLang="en-US" sz="3200" dirty="0"/>
              <a:t> </a:t>
            </a:r>
            <a:r>
              <a:rPr lang="el-GR" altLang="en-US" sz="3200" dirty="0"/>
              <a:t>Αρχή της Ενότητας Διοίκησης</a:t>
            </a:r>
            <a:endParaRPr lang="en-US" altLang="en-US" sz="3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266825"/>
            <a:ext cx="8058150" cy="5329237"/>
          </a:xfrm>
        </p:spPr>
        <p:txBody>
          <a:bodyPr/>
          <a:lstStyle/>
          <a:p>
            <a:pPr eaLnBrk="1" hangingPunct="1"/>
            <a:r>
              <a:rPr lang="el-GR" altLang="en-US" sz="2400" b="1">
                <a:solidFill>
                  <a:schemeClr val="accent2"/>
                </a:solidFill>
              </a:rPr>
              <a:t>Κάθε εργαζόμενος πρέπει να ξέρει σε ποιόν αναφέρεται.</a:t>
            </a:r>
          </a:p>
          <a:p>
            <a:pPr eaLnBrk="1" hangingPunct="1">
              <a:buFontTx/>
              <a:buNone/>
            </a:pPr>
            <a:r>
              <a:rPr lang="el-GR" altLang="en-US" sz="2400" b="1" dirty="0"/>
              <a:t>    </a:t>
            </a:r>
            <a:r>
              <a:rPr lang="el-GR" altLang="en-US" sz="2400" b="1" dirty="0">
                <a:solidFill>
                  <a:srgbClr val="FF0000"/>
                </a:solidFill>
              </a:rPr>
              <a:t>Δηλαδή : 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    Κάθε εργαζόμενος έχει ένα προϊστάμενο. </a:t>
            </a:r>
          </a:p>
          <a:p>
            <a:pPr eaLnBrk="1" hangingPunct="1"/>
            <a:endParaRPr lang="el-GR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l-GR" altLang="en-US" sz="2400" b="1" dirty="0">
                <a:solidFill>
                  <a:schemeClr val="accent2"/>
                </a:solidFill>
              </a:rPr>
              <a:t>Κάθε προϊστάμενος πρέπει να ξέρει ποιους διοικεί. </a:t>
            </a:r>
            <a:r>
              <a:rPr lang="el-GR" altLang="en-US" sz="2400" b="1" dirty="0">
                <a:solidFill>
                  <a:srgbClr val="009900"/>
                </a:solidFill>
              </a:rPr>
              <a:t>Δηλαδή : 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009900"/>
                </a:solidFill>
              </a:rPr>
              <a:t>    Κάθε προϊστάμενος έχει τους δικούς του   υφισταμένους.</a:t>
            </a:r>
          </a:p>
          <a:p>
            <a:pPr eaLnBrk="1" hangingPunct="1">
              <a:buFontTx/>
              <a:buNone/>
            </a:pPr>
            <a:endParaRPr lang="el-GR" altLang="en-US" sz="2400" b="1" dirty="0">
              <a:solidFill>
                <a:srgbClr val="009900"/>
              </a:solidFill>
            </a:endParaRPr>
          </a:p>
          <a:p>
            <a:pPr eaLnBrk="1" hangingPunct="1"/>
            <a:r>
              <a:rPr lang="el-GR" altLang="en-US" sz="2400" b="1" dirty="0">
                <a:solidFill>
                  <a:srgbClr val="CC3399"/>
                </a:solidFill>
              </a:rPr>
              <a:t>Κάθε σύγχυση η αβεβαιότητα </a:t>
            </a:r>
            <a:r>
              <a:rPr lang="el-GR" altLang="en-US" sz="2400" b="1" dirty="0">
                <a:solidFill>
                  <a:srgbClr val="CC3399"/>
                </a:solidFill>
                <a:sym typeface="Wingdings" charset="2"/>
              </a:rPr>
              <a:t> Προβλήματα</a:t>
            </a:r>
          </a:p>
          <a:p>
            <a:pPr eaLnBrk="1" hangingPunct="1"/>
            <a:r>
              <a:rPr lang="el-GR" altLang="en-US" sz="2400" b="1" dirty="0">
                <a:sym typeface="Wingdings" charset="2"/>
              </a:rPr>
              <a:t>Ο.Δ. Μήτρας ;;;</a:t>
            </a:r>
          </a:p>
        </p:txBody>
      </p:sp>
    </p:spTree>
    <p:extLst>
      <p:ext uri="{BB962C8B-B14F-4D97-AF65-F5344CB8AC3E}">
        <p14:creationId xmlns:p14="http://schemas.microsoft.com/office/powerpoint/2010/main" val="586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585788"/>
            <a:ext cx="7391400" cy="788988"/>
          </a:xfrm>
        </p:spPr>
        <p:txBody>
          <a:bodyPr/>
          <a:lstStyle/>
          <a:p>
            <a:pPr eaLnBrk="1" hangingPunct="1"/>
            <a:r>
              <a:rPr lang="el-GR" altLang="en-US" sz="3200" dirty="0" smtClean="0"/>
              <a:t>1.6</a:t>
            </a:r>
            <a:r>
              <a:rPr lang="el-GR" altLang="en-US" sz="3200" dirty="0"/>
              <a:t>.</a:t>
            </a:r>
            <a:r>
              <a:rPr lang="en-US" altLang="en-US" sz="3200" dirty="0"/>
              <a:t> </a:t>
            </a:r>
            <a:r>
              <a:rPr lang="el-GR" altLang="en-US" sz="3200" dirty="0"/>
              <a:t>Αρχή κλιμακωτής Εξουσίας</a:t>
            </a:r>
            <a:endParaRPr lang="en-US" altLang="en-US" sz="32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800" b="1"/>
              <a:t>Θα πρέπει να υπάρχει </a:t>
            </a:r>
          </a:p>
          <a:p>
            <a:pPr eaLnBrk="1" hangingPunct="1">
              <a:buFontTx/>
              <a:buNone/>
            </a:pPr>
            <a:r>
              <a:rPr lang="el-GR" altLang="en-US" sz="2800" b="1">
                <a:solidFill>
                  <a:srgbClr val="FF0000"/>
                </a:solidFill>
              </a:rPr>
              <a:t>   μια καθαρή και</a:t>
            </a:r>
          </a:p>
          <a:p>
            <a:pPr eaLnBrk="1" hangingPunct="1">
              <a:buFontTx/>
              <a:buNone/>
            </a:pPr>
            <a:r>
              <a:rPr lang="el-GR" altLang="en-US" sz="2800" b="1">
                <a:solidFill>
                  <a:srgbClr val="FF0000"/>
                </a:solidFill>
              </a:rPr>
              <a:t>   αδιάσπαστη αλυσίδα διοίκησης ( εξουσίας )</a:t>
            </a:r>
            <a:r>
              <a:rPr lang="el-GR" altLang="en-US" sz="2800" b="1"/>
              <a:t> </a:t>
            </a:r>
          </a:p>
          <a:p>
            <a:pPr eaLnBrk="1" hangingPunct="1">
              <a:buFontTx/>
              <a:buNone/>
            </a:pPr>
            <a:r>
              <a:rPr lang="el-GR" altLang="en-US" sz="2800" b="1"/>
              <a:t>   που να συνδέει τον κάθε εργαζόμενο στον</a:t>
            </a:r>
          </a:p>
          <a:p>
            <a:pPr eaLnBrk="1" hangingPunct="1">
              <a:buFontTx/>
              <a:buNone/>
            </a:pPr>
            <a:r>
              <a:rPr lang="el-GR" altLang="en-US" sz="2800" b="1"/>
              <a:t>   Οργανισμό με τον προϊστάμενο του.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674930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Rectangle 2"/>
          <p:cNvSpPr>
            <a:spLocks noGrp="1" noChangeArrowheads="1"/>
          </p:cNvSpPr>
          <p:nvPr>
            <p:ph type="title"/>
          </p:nvPr>
        </p:nvSpPr>
        <p:spPr>
          <a:xfrm>
            <a:off x="837863" y="172100"/>
            <a:ext cx="8229600" cy="817563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l-GR" altLang="en-US" sz="3200" dirty="0" smtClean="0"/>
              <a:t>1</a:t>
            </a:r>
            <a:r>
              <a:rPr lang="el-GR" altLang="en-US" sz="3200" smtClean="0"/>
              <a:t>.6</a:t>
            </a:r>
            <a:r>
              <a:rPr lang="el-GR" altLang="en-US" sz="3200" dirty="0"/>
              <a:t>.- Αρχή κλιμακωτής Εξουσίας</a:t>
            </a:r>
            <a:endParaRPr lang="en-US" altLang="en-US" sz="3200" dirty="0"/>
          </a:p>
        </p:txBody>
      </p:sp>
      <p:grpSp>
        <p:nvGrpSpPr>
          <p:cNvPr id="26627" name="Organization Chart 5"/>
          <p:cNvGrpSpPr>
            <a:grpSpLocks noChangeAspect="1"/>
          </p:cNvGrpSpPr>
          <p:nvPr/>
        </p:nvGrpSpPr>
        <p:grpSpPr bwMode="auto">
          <a:xfrm>
            <a:off x="837863" y="989663"/>
            <a:ext cx="8504237" cy="5595937"/>
            <a:chOff x="1152" y="1296"/>
            <a:chExt cx="5471" cy="2447"/>
          </a:xfrm>
        </p:grpSpPr>
        <p:sp>
          <p:nvSpPr>
            <p:cNvPr id="266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52" y="1296"/>
              <a:ext cx="5471" cy="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26629" name="_s1028"/>
            <p:cNvCxnSpPr>
              <a:cxnSpLocks noChangeShapeType="1"/>
              <a:stCxn id="26655" idx="1"/>
              <a:endCxn id="26651" idx="2"/>
            </p:cNvCxnSpPr>
            <p:nvPr/>
          </p:nvCxnSpPr>
          <p:spPr bwMode="auto">
            <a:xfrm rot="10800000">
              <a:off x="5615" y="2015"/>
              <a:ext cx="144" cy="158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0" name="_s1029"/>
            <p:cNvCxnSpPr>
              <a:cxnSpLocks noChangeShapeType="1"/>
              <a:stCxn id="26654" idx="1"/>
              <a:endCxn id="26651" idx="2"/>
            </p:cNvCxnSpPr>
            <p:nvPr/>
          </p:nvCxnSpPr>
          <p:spPr bwMode="auto">
            <a:xfrm rot="10800000">
              <a:off x="5615" y="2015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1" name="_s1030"/>
            <p:cNvCxnSpPr>
              <a:cxnSpLocks noChangeShapeType="1"/>
              <a:stCxn id="26653" idx="1"/>
              <a:endCxn id="26651" idx="2"/>
            </p:cNvCxnSpPr>
            <p:nvPr/>
          </p:nvCxnSpPr>
          <p:spPr bwMode="auto">
            <a:xfrm rot="10800000">
              <a:off x="5615" y="2015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2" name="_s1031"/>
            <p:cNvCxnSpPr>
              <a:cxnSpLocks noChangeShapeType="1"/>
              <a:stCxn id="26652" idx="1"/>
              <a:endCxn id="26651" idx="2"/>
            </p:cNvCxnSpPr>
            <p:nvPr/>
          </p:nvCxnSpPr>
          <p:spPr bwMode="auto">
            <a:xfrm rot="10800000">
              <a:off x="5615" y="2015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3" name="_s1032"/>
            <p:cNvCxnSpPr>
              <a:cxnSpLocks noChangeShapeType="1"/>
              <a:stCxn id="26651" idx="0"/>
              <a:endCxn id="26642" idx="2"/>
            </p:cNvCxnSpPr>
            <p:nvPr/>
          </p:nvCxnSpPr>
          <p:spPr bwMode="auto">
            <a:xfrm rot="5400000" flipH="1">
              <a:off x="4535" y="648"/>
              <a:ext cx="144" cy="2016"/>
            </a:xfrm>
            <a:prstGeom prst="bentConnector3">
              <a:avLst>
                <a:gd name="adj1" fmla="val 3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4" name="_s1033"/>
            <p:cNvCxnSpPr>
              <a:cxnSpLocks noChangeShapeType="1"/>
              <a:stCxn id="26650" idx="0"/>
              <a:endCxn id="26642" idx="2"/>
            </p:cNvCxnSpPr>
            <p:nvPr/>
          </p:nvCxnSpPr>
          <p:spPr bwMode="auto">
            <a:xfrm rot="5400000" flipH="1">
              <a:off x="4032" y="1151"/>
              <a:ext cx="144" cy="1009"/>
            </a:xfrm>
            <a:prstGeom prst="bentConnector3">
              <a:avLst>
                <a:gd name="adj1" fmla="val 3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5" name="_s1034"/>
            <p:cNvCxnSpPr>
              <a:cxnSpLocks noChangeShapeType="1"/>
              <a:stCxn id="26649" idx="1"/>
              <a:endCxn id="26643" idx="2"/>
            </p:cNvCxnSpPr>
            <p:nvPr/>
          </p:nvCxnSpPr>
          <p:spPr bwMode="auto">
            <a:xfrm rot="10800000">
              <a:off x="1584" y="2016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6" name="_s1035"/>
            <p:cNvCxnSpPr>
              <a:cxnSpLocks noChangeShapeType="1"/>
              <a:stCxn id="26648" idx="1"/>
              <a:endCxn id="26643" idx="2"/>
            </p:cNvCxnSpPr>
            <p:nvPr/>
          </p:nvCxnSpPr>
          <p:spPr bwMode="auto">
            <a:xfrm rot="10800000">
              <a:off x="1584" y="2016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7" name="_s1036"/>
            <p:cNvCxnSpPr>
              <a:cxnSpLocks noChangeShapeType="1"/>
              <a:stCxn id="26647" idx="1"/>
              <a:endCxn id="26643" idx="2"/>
            </p:cNvCxnSpPr>
            <p:nvPr/>
          </p:nvCxnSpPr>
          <p:spPr bwMode="auto">
            <a:xfrm rot="10800000">
              <a:off x="1584" y="2016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8" name="_s1037"/>
            <p:cNvCxnSpPr>
              <a:cxnSpLocks noChangeShapeType="1"/>
              <a:stCxn id="26646" idx="1"/>
              <a:endCxn id="26643" idx="2"/>
            </p:cNvCxnSpPr>
            <p:nvPr/>
          </p:nvCxnSpPr>
          <p:spPr bwMode="auto">
            <a:xfrm rot="10800000">
              <a:off x="1584" y="2016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9" name="_s1038"/>
            <p:cNvCxnSpPr>
              <a:cxnSpLocks noChangeShapeType="1"/>
              <a:stCxn id="26645" idx="0"/>
              <a:endCxn id="26642" idx="2"/>
            </p:cNvCxnSpPr>
            <p:nvPr/>
          </p:nvCxnSpPr>
          <p:spPr bwMode="auto">
            <a:xfrm rot="5400000" flipH="1">
              <a:off x="3528" y="1655"/>
              <a:ext cx="144" cy="1"/>
            </a:xfrm>
            <a:prstGeom prst="bentConnector3">
              <a:avLst>
                <a:gd name="adj1" fmla="val 3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_s1039"/>
            <p:cNvCxnSpPr>
              <a:cxnSpLocks noChangeShapeType="1"/>
              <a:stCxn id="26644" idx="0"/>
              <a:endCxn id="26642" idx="2"/>
            </p:cNvCxnSpPr>
            <p:nvPr/>
          </p:nvCxnSpPr>
          <p:spPr bwMode="auto">
            <a:xfrm rot="-5400000">
              <a:off x="3024" y="1152"/>
              <a:ext cx="144" cy="1007"/>
            </a:xfrm>
            <a:prstGeom prst="bentConnector3">
              <a:avLst>
                <a:gd name="adj1" fmla="val 3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_s1040"/>
            <p:cNvCxnSpPr>
              <a:cxnSpLocks noChangeShapeType="1"/>
              <a:stCxn id="26643" idx="0"/>
              <a:endCxn id="26642" idx="2"/>
            </p:cNvCxnSpPr>
            <p:nvPr/>
          </p:nvCxnSpPr>
          <p:spPr bwMode="auto">
            <a:xfrm rot="-5400000">
              <a:off x="2520" y="648"/>
              <a:ext cx="144" cy="2015"/>
            </a:xfrm>
            <a:prstGeom prst="bentConnector3">
              <a:avLst>
                <a:gd name="adj1" fmla="val 3478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2" name="_s1041"/>
            <p:cNvSpPr>
              <a:spLocks noChangeArrowheads="1"/>
            </p:cNvSpPr>
            <p:nvPr/>
          </p:nvSpPr>
          <p:spPr bwMode="auto">
            <a:xfrm>
              <a:off x="3167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2000" b="1"/>
                <a:t>Αρχηγός</a:t>
              </a:r>
            </a:p>
            <a:p>
              <a:pPr algn="ctr" eaLnBrk="1" hangingPunct="1"/>
              <a:r>
                <a:rPr lang="el-GR" altLang="en-US" sz="2000" b="1"/>
                <a:t>Αστυνομίας</a:t>
              </a:r>
              <a:endParaRPr lang="en-US" altLang="en-US" sz="2000" b="1"/>
            </a:p>
          </p:txBody>
        </p:sp>
        <p:sp>
          <p:nvSpPr>
            <p:cNvPr id="26643" name="_s1042"/>
            <p:cNvSpPr>
              <a:spLocks noChangeArrowheads="1"/>
            </p:cNvSpPr>
            <p:nvPr/>
          </p:nvSpPr>
          <p:spPr bwMode="auto">
            <a:xfrm>
              <a:off x="1152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1600" b="1"/>
                <a:t>Δ/ση</a:t>
              </a:r>
            </a:p>
            <a:p>
              <a:pPr algn="ctr" eaLnBrk="1" hangingPunct="1"/>
              <a:r>
                <a:rPr lang="el-GR" altLang="en-US" sz="1600" b="1"/>
                <a:t>Περιπολικών</a:t>
              </a:r>
              <a:endParaRPr lang="en-US" altLang="en-US" sz="1600" b="1"/>
            </a:p>
          </p:txBody>
        </p:sp>
        <p:sp>
          <p:nvSpPr>
            <p:cNvPr id="26644" name="_s1043"/>
            <p:cNvSpPr>
              <a:spLocks noChangeArrowheads="1"/>
            </p:cNvSpPr>
            <p:nvPr/>
          </p:nvSpPr>
          <p:spPr bwMode="auto">
            <a:xfrm>
              <a:off x="2160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1800" b="1" dirty="0"/>
                <a:t>Ειδικές</a:t>
              </a:r>
            </a:p>
            <a:p>
              <a:pPr algn="ctr" eaLnBrk="1" hangingPunct="1"/>
              <a:r>
                <a:rPr lang="el-GR" altLang="en-US" sz="1800" b="1" dirty="0"/>
                <a:t>Υπηρεσίες</a:t>
              </a:r>
              <a:endParaRPr lang="en-US" altLang="en-US" sz="1800" b="1" dirty="0"/>
            </a:p>
          </p:txBody>
        </p:sp>
        <p:sp>
          <p:nvSpPr>
            <p:cNvPr id="26645" name="_s1044"/>
            <p:cNvSpPr>
              <a:spLocks noChangeArrowheads="1"/>
            </p:cNvSpPr>
            <p:nvPr/>
          </p:nvSpPr>
          <p:spPr bwMode="auto">
            <a:xfrm>
              <a:off x="3168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2000" b="1"/>
                <a:t>Ανθρώπινο</a:t>
              </a:r>
            </a:p>
            <a:p>
              <a:pPr algn="ctr" eaLnBrk="1" hangingPunct="1"/>
              <a:r>
                <a:rPr lang="el-GR" altLang="en-US" sz="2000" b="1"/>
                <a:t>Δυναμικό</a:t>
              </a:r>
              <a:endParaRPr lang="en-US" altLang="en-US" sz="2000" b="1"/>
            </a:p>
          </p:txBody>
        </p:sp>
        <p:sp>
          <p:nvSpPr>
            <p:cNvPr id="26646" name="_s1045"/>
            <p:cNvSpPr>
              <a:spLocks noChangeArrowheads="1"/>
            </p:cNvSpPr>
            <p:nvPr/>
          </p:nvSpPr>
          <p:spPr bwMode="auto">
            <a:xfrm>
              <a:off x="1728" y="2160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b="1"/>
                <a:t>Ομόνοια</a:t>
              </a:r>
              <a:endParaRPr lang="en-US" altLang="en-US" b="1"/>
            </a:p>
          </p:txBody>
        </p:sp>
        <p:sp>
          <p:nvSpPr>
            <p:cNvPr id="26647" name="_s1046"/>
            <p:cNvSpPr>
              <a:spLocks noChangeArrowheads="1"/>
            </p:cNvSpPr>
            <p:nvPr/>
          </p:nvSpPr>
          <p:spPr bwMode="auto">
            <a:xfrm>
              <a:off x="1728" y="2592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800"/>
            </a:p>
          </p:txBody>
        </p:sp>
        <p:sp>
          <p:nvSpPr>
            <p:cNvPr id="26648" name="_s1047"/>
            <p:cNvSpPr>
              <a:spLocks noChangeArrowheads="1"/>
            </p:cNvSpPr>
            <p:nvPr/>
          </p:nvSpPr>
          <p:spPr bwMode="auto">
            <a:xfrm>
              <a:off x="1728" y="3024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800"/>
            </a:p>
          </p:txBody>
        </p:sp>
        <p:sp>
          <p:nvSpPr>
            <p:cNvPr id="26649" name="_s1048"/>
            <p:cNvSpPr>
              <a:spLocks noChangeArrowheads="1"/>
            </p:cNvSpPr>
            <p:nvPr/>
          </p:nvSpPr>
          <p:spPr bwMode="auto">
            <a:xfrm>
              <a:off x="1728" y="3456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b="1"/>
                <a:t>Πειραιάς</a:t>
              </a:r>
              <a:endParaRPr lang="en-US" altLang="en-US" b="1"/>
            </a:p>
          </p:txBody>
        </p:sp>
        <p:sp>
          <p:nvSpPr>
            <p:cNvPr id="26650" name="_s1049"/>
            <p:cNvSpPr>
              <a:spLocks noChangeArrowheads="1"/>
            </p:cNvSpPr>
            <p:nvPr/>
          </p:nvSpPr>
          <p:spPr bwMode="auto">
            <a:xfrm>
              <a:off x="4176" y="1728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1800" b="1"/>
                <a:t>Οικονομικές</a:t>
              </a:r>
            </a:p>
            <a:p>
              <a:pPr algn="ctr" eaLnBrk="1" hangingPunct="1"/>
              <a:r>
                <a:rPr lang="el-GR" altLang="en-US" sz="1800" b="1"/>
                <a:t>Υπηρεσίες</a:t>
              </a:r>
              <a:endParaRPr lang="en-US" altLang="en-US" sz="1800" b="1"/>
            </a:p>
          </p:txBody>
        </p:sp>
        <p:sp>
          <p:nvSpPr>
            <p:cNvPr id="26651" name="_s1050"/>
            <p:cNvSpPr>
              <a:spLocks noChangeArrowheads="1"/>
            </p:cNvSpPr>
            <p:nvPr/>
          </p:nvSpPr>
          <p:spPr bwMode="auto">
            <a:xfrm>
              <a:off x="5183" y="1728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1800" b="1"/>
                <a:t>Υποστήριξη</a:t>
              </a:r>
              <a:endParaRPr lang="en-US" altLang="en-US" sz="1800" b="1"/>
            </a:p>
          </p:txBody>
        </p:sp>
        <p:sp>
          <p:nvSpPr>
            <p:cNvPr id="26652" name="_s1051"/>
            <p:cNvSpPr>
              <a:spLocks noChangeArrowheads="1"/>
            </p:cNvSpPr>
            <p:nvPr/>
          </p:nvSpPr>
          <p:spPr bwMode="auto">
            <a:xfrm>
              <a:off x="5759" y="2160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800"/>
            </a:p>
          </p:txBody>
        </p:sp>
        <p:sp>
          <p:nvSpPr>
            <p:cNvPr id="26653" name="_s1052"/>
            <p:cNvSpPr>
              <a:spLocks noChangeArrowheads="1"/>
            </p:cNvSpPr>
            <p:nvPr/>
          </p:nvSpPr>
          <p:spPr bwMode="auto">
            <a:xfrm>
              <a:off x="5759" y="2592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endParaRPr lang="en-US" altLang="en-US" sz="800"/>
            </a:p>
          </p:txBody>
        </p:sp>
        <p:sp>
          <p:nvSpPr>
            <p:cNvPr id="26654" name="_s1053"/>
            <p:cNvSpPr>
              <a:spLocks noChangeArrowheads="1"/>
            </p:cNvSpPr>
            <p:nvPr/>
          </p:nvSpPr>
          <p:spPr bwMode="auto">
            <a:xfrm>
              <a:off x="5759" y="3024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1400" b="1"/>
                <a:t>Ηλεκτρολογικά</a:t>
              </a:r>
              <a:endParaRPr lang="en-US" altLang="en-US" sz="1400" b="1"/>
            </a:p>
          </p:txBody>
        </p:sp>
        <p:sp>
          <p:nvSpPr>
            <p:cNvPr id="26655" name="_s1054"/>
            <p:cNvSpPr>
              <a:spLocks noChangeArrowheads="1"/>
            </p:cNvSpPr>
            <p:nvPr/>
          </p:nvSpPr>
          <p:spPr bwMode="auto">
            <a:xfrm>
              <a:off x="5759" y="3456"/>
              <a:ext cx="863" cy="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l-GR" altLang="en-US" sz="2800" b="1"/>
                <a:t>Μηχ/κα</a:t>
              </a:r>
              <a:endParaRPr lang="en-US" altLang="en-US" sz="2800" b="1"/>
            </a:p>
          </p:txBody>
        </p:sp>
        <p:cxnSp>
          <p:nvCxnSpPr>
            <p:cNvPr id="1055" name="AutoShape 36"/>
            <p:cNvCxnSpPr>
              <a:cxnSpLocks noChangeShapeType="1"/>
              <a:stCxn id="26649" idx="1"/>
              <a:endCxn id="26643" idx="1"/>
            </p:cNvCxnSpPr>
            <p:nvPr/>
          </p:nvCxnSpPr>
          <p:spPr bwMode="auto">
            <a:xfrm rot="10800000">
              <a:off x="1152" y="1872"/>
              <a:ext cx="576" cy="1728"/>
            </a:xfrm>
            <a:prstGeom prst="curvedConnector3">
              <a:avLst>
                <a:gd name="adj1" fmla="val 125532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6" name="AutoShape 39"/>
            <p:cNvCxnSpPr>
              <a:cxnSpLocks noChangeShapeType="1"/>
              <a:stCxn id="26643" idx="0"/>
              <a:endCxn id="26642" idx="1"/>
            </p:cNvCxnSpPr>
            <p:nvPr/>
          </p:nvCxnSpPr>
          <p:spPr bwMode="auto">
            <a:xfrm rot="16200000">
              <a:off x="2230" y="792"/>
              <a:ext cx="288" cy="1583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7" name="AutoShape 40"/>
            <p:cNvCxnSpPr>
              <a:cxnSpLocks noChangeShapeType="1"/>
              <a:stCxn id="26642" idx="3"/>
              <a:endCxn id="26651" idx="0"/>
            </p:cNvCxnSpPr>
            <p:nvPr/>
          </p:nvCxnSpPr>
          <p:spPr bwMode="auto">
            <a:xfrm>
              <a:off x="4031" y="1440"/>
              <a:ext cx="1584" cy="288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8" name="AutoShape 41"/>
            <p:cNvCxnSpPr>
              <a:cxnSpLocks noChangeShapeType="1"/>
              <a:stCxn id="26651" idx="3"/>
              <a:endCxn id="26655" idx="3"/>
            </p:cNvCxnSpPr>
            <p:nvPr/>
          </p:nvCxnSpPr>
          <p:spPr bwMode="auto">
            <a:xfrm>
              <a:off x="6047" y="1871"/>
              <a:ext cx="575" cy="1729"/>
            </a:xfrm>
            <a:prstGeom prst="curvedConnector3">
              <a:avLst>
                <a:gd name="adj1" fmla="val 12539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59" name="AutoShape 42"/>
            <p:cNvCxnSpPr>
              <a:cxnSpLocks noChangeShapeType="1"/>
              <a:stCxn id="26643" idx="2"/>
              <a:endCxn id="26651" idx="2"/>
            </p:cNvCxnSpPr>
            <p:nvPr/>
          </p:nvCxnSpPr>
          <p:spPr bwMode="auto">
            <a:xfrm rot="5400000" flipH="1" flipV="1">
              <a:off x="3599" y="0"/>
              <a:ext cx="1" cy="4031"/>
            </a:xfrm>
            <a:prstGeom prst="curvedConnector3">
              <a:avLst>
                <a:gd name="adj1" fmla="val -14300000"/>
              </a:avLst>
            </a:prstGeom>
            <a:noFill/>
            <a:ln w="41275">
              <a:solidFill>
                <a:srgbClr val="008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745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433387"/>
            <a:ext cx="7162800" cy="623888"/>
          </a:xfrm>
        </p:spPr>
        <p:txBody>
          <a:bodyPr/>
          <a:lstStyle/>
          <a:p>
            <a:pPr eaLnBrk="1" hangingPunct="1"/>
            <a:r>
              <a:rPr lang="el-GR" altLang="en-US" sz="3200" smtClean="0"/>
              <a:t>1.7</a:t>
            </a:r>
            <a:r>
              <a:rPr lang="el-GR" altLang="en-US" sz="3200"/>
              <a:t>. </a:t>
            </a:r>
            <a:r>
              <a:rPr lang="el-GR" altLang="en-US" sz="3200" dirty="0"/>
              <a:t>Πεδίο Ελέγχου</a:t>
            </a:r>
            <a:endParaRPr lang="en-US" altLang="en-US" sz="3200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1269337"/>
            <a:ext cx="7772400" cy="51371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>
                <a:solidFill>
                  <a:schemeClr val="accent2"/>
                </a:solidFill>
              </a:rPr>
              <a:t>Παράγοντες που επηρεάζουν το εύρος του πεδίου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>
                <a:solidFill>
                  <a:schemeClr val="accent2"/>
                </a:solidFill>
              </a:rPr>
              <a:t>ελέγχου: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1. Ικανότητες προϊσταμένων –υφισταμένων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2. Άλλες πλην διοίκησης εργασίες προϊσταμένου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3. Ομοιότητα δραστηριοτήτων που εποπτεύονται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4. Βαθμός αλληλεπίδρασης τμημάτων εποπτείας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5. Ύπαρξη στάνταρντ, κανόνων, διαδικασιών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6. Βαθμός φυσικής διάχυσης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en-US" sz="2000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altLang="en-US" sz="2000" b="1" dirty="0"/>
              <a:t>7. Συστηματική παρουσία έξτρα προβλημάτων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012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772400" cy="1219200"/>
          </a:xfrm>
        </p:spPr>
        <p:txBody>
          <a:bodyPr/>
          <a:lstStyle/>
          <a:p>
            <a:pPr eaLnBrk="1" hangingPunct="1"/>
            <a:r>
              <a:rPr lang="el-GR" altLang="en-US"/>
              <a:t>Επιλέξατε ευρύτερο πεδίο ελέγχου όταν: </a:t>
            </a:r>
            <a:endParaRPr lang="en-US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768476" y="3087688"/>
            <a:ext cx="262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000" b="1">
                <a:solidFill>
                  <a:schemeClr val="accent2"/>
                </a:solidFill>
              </a:rPr>
              <a:t>1. Ο Προϊστάμενος</a:t>
            </a:r>
            <a:r>
              <a:rPr lang="el-GR" altLang="en-US" sz="2000" b="1"/>
              <a:t> :</a:t>
            </a:r>
            <a:endParaRPr lang="en-US" altLang="en-US" sz="2000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46701" y="2176464"/>
            <a:ext cx="3705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000" b="1">
                <a:solidFill>
                  <a:srgbClr val="FF0000"/>
                </a:solidFill>
              </a:rPr>
              <a:t>•  Είναι ικανότερος</a:t>
            </a:r>
          </a:p>
          <a:p>
            <a:pPr eaLnBrk="1" hangingPunct="1"/>
            <a:r>
              <a:rPr lang="el-GR" altLang="en-US" sz="1800" b="1"/>
              <a:t>•</a:t>
            </a:r>
            <a:r>
              <a:rPr lang="el-GR" altLang="en-US" sz="1800"/>
              <a:t>  </a:t>
            </a:r>
            <a:r>
              <a:rPr lang="el-GR" altLang="en-US" sz="2000" b="1"/>
              <a:t>Είναι καλά εκπαιδευμένος</a:t>
            </a:r>
          </a:p>
          <a:p>
            <a:pPr eaLnBrk="1" hangingPunct="1"/>
            <a:r>
              <a:rPr lang="el-GR" altLang="en-US" sz="1800" b="1">
                <a:solidFill>
                  <a:srgbClr val="FF0000"/>
                </a:solidFill>
              </a:rPr>
              <a:t>•</a:t>
            </a:r>
            <a:r>
              <a:rPr lang="el-GR" altLang="en-US" sz="1400">
                <a:solidFill>
                  <a:srgbClr val="FF0000"/>
                </a:solidFill>
              </a:rPr>
              <a:t>  </a:t>
            </a:r>
            <a:r>
              <a:rPr lang="el-GR" altLang="en-US" sz="2000" b="1">
                <a:solidFill>
                  <a:srgbClr val="FF0000"/>
                </a:solidFill>
              </a:rPr>
              <a:t>Έχει καλή Υποστήριξη</a:t>
            </a:r>
          </a:p>
          <a:p>
            <a:pPr eaLnBrk="1" hangingPunct="1"/>
            <a:r>
              <a:rPr lang="el-GR" altLang="en-US" sz="1800" b="1"/>
              <a:t>•</a:t>
            </a:r>
            <a:r>
              <a:rPr lang="el-GR" altLang="en-US" sz="1400"/>
              <a:t>  </a:t>
            </a:r>
            <a:r>
              <a:rPr lang="el-GR" altLang="en-US" sz="2000" b="1"/>
              <a:t>Δεν έχει πολλά μη </a:t>
            </a:r>
          </a:p>
          <a:p>
            <a:pPr eaLnBrk="1" hangingPunct="1"/>
            <a:r>
              <a:rPr lang="el-GR" altLang="en-US" sz="2000" b="1"/>
              <a:t>   εποπτικά καθήκοντα</a:t>
            </a:r>
          </a:p>
          <a:p>
            <a:pPr eaLnBrk="1" hangingPunct="1"/>
            <a:r>
              <a:rPr lang="el-GR" altLang="en-US" sz="1800" b="1">
                <a:solidFill>
                  <a:srgbClr val="FF0000"/>
                </a:solidFill>
              </a:rPr>
              <a:t>•</a:t>
            </a:r>
            <a:r>
              <a:rPr lang="el-GR" altLang="en-US" sz="1400">
                <a:solidFill>
                  <a:srgbClr val="FF0000"/>
                </a:solidFill>
              </a:rPr>
              <a:t>  </a:t>
            </a:r>
            <a:r>
              <a:rPr lang="el-GR" altLang="en-US" sz="2000" b="1">
                <a:solidFill>
                  <a:srgbClr val="FF0000"/>
                </a:solidFill>
              </a:rPr>
              <a:t>Προτιμά τον χαλαρό έλεγχο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843089" y="5408613"/>
            <a:ext cx="246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000" b="1">
                <a:solidFill>
                  <a:schemeClr val="accent2"/>
                </a:solidFill>
              </a:rPr>
              <a:t>2. Οι Υφιστάμενοι</a:t>
            </a:r>
            <a:r>
              <a:rPr lang="el-GR" altLang="en-US" sz="2000" b="1"/>
              <a:t> :</a:t>
            </a:r>
            <a:endParaRPr lang="en-US" altLang="en-US" sz="2000" b="1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422900" y="4538664"/>
            <a:ext cx="35131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1800" b="1">
                <a:solidFill>
                  <a:srgbClr val="009900"/>
                </a:solidFill>
              </a:rPr>
              <a:t>•</a:t>
            </a:r>
            <a:r>
              <a:rPr lang="el-GR" altLang="en-US" sz="1800">
                <a:solidFill>
                  <a:srgbClr val="009900"/>
                </a:solidFill>
              </a:rPr>
              <a:t>  </a:t>
            </a:r>
            <a:r>
              <a:rPr lang="el-GR" altLang="en-US" sz="2000" b="1">
                <a:solidFill>
                  <a:srgbClr val="009900"/>
                </a:solidFill>
              </a:rPr>
              <a:t>Είναι ικανοί</a:t>
            </a:r>
          </a:p>
          <a:p>
            <a:pPr eaLnBrk="1" hangingPunct="1"/>
            <a:r>
              <a:rPr lang="el-GR" altLang="en-US" sz="1800" b="1"/>
              <a:t>•</a:t>
            </a:r>
            <a:r>
              <a:rPr lang="el-GR" altLang="en-US" sz="1400"/>
              <a:t>   </a:t>
            </a:r>
            <a:r>
              <a:rPr lang="el-GR" altLang="en-US" sz="2000" b="1"/>
              <a:t>Είναι καλά εκπαιδευμένοι</a:t>
            </a:r>
          </a:p>
          <a:p>
            <a:pPr eaLnBrk="1" hangingPunct="1"/>
            <a:r>
              <a:rPr lang="el-GR" altLang="en-US" sz="1800" b="1">
                <a:solidFill>
                  <a:srgbClr val="009900"/>
                </a:solidFill>
              </a:rPr>
              <a:t>•</a:t>
            </a:r>
            <a:r>
              <a:rPr lang="el-GR" altLang="en-US" sz="1400">
                <a:solidFill>
                  <a:srgbClr val="009900"/>
                </a:solidFill>
              </a:rPr>
              <a:t>   </a:t>
            </a:r>
            <a:r>
              <a:rPr lang="el-GR" altLang="en-US" sz="2000" b="1">
                <a:solidFill>
                  <a:srgbClr val="009900"/>
                </a:solidFill>
              </a:rPr>
              <a:t>Προτιμούν να δουλεύουν </a:t>
            </a:r>
          </a:p>
          <a:p>
            <a:pPr eaLnBrk="1" hangingPunct="1"/>
            <a:r>
              <a:rPr lang="el-GR" altLang="en-US" sz="2000" b="1">
                <a:solidFill>
                  <a:srgbClr val="009900"/>
                </a:solidFill>
              </a:rPr>
              <a:t>   χωρίς πολύ έλεγχο</a:t>
            </a:r>
          </a:p>
          <a:p>
            <a:pPr eaLnBrk="1" hangingPunct="1"/>
            <a:r>
              <a:rPr lang="el-GR" altLang="en-US" sz="1800" b="1"/>
              <a:t>•</a:t>
            </a:r>
            <a:r>
              <a:rPr lang="el-GR" altLang="en-US" sz="1800"/>
              <a:t>  </a:t>
            </a:r>
            <a:r>
              <a:rPr lang="el-GR" altLang="en-US" sz="2000" b="1"/>
              <a:t>Έχουν κοινούς στόχους</a:t>
            </a:r>
          </a:p>
          <a:p>
            <a:pPr eaLnBrk="1" hangingPunct="1"/>
            <a:r>
              <a:rPr lang="el-GR" altLang="en-US" sz="2000" b="1"/>
              <a:t>    με διοίκηση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18363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76400" y="457200"/>
            <a:ext cx="7620000" cy="1143000"/>
          </a:xfrm>
        </p:spPr>
        <p:txBody>
          <a:bodyPr/>
          <a:lstStyle/>
          <a:p>
            <a:pPr eaLnBrk="1" hangingPunct="1"/>
            <a:r>
              <a:rPr lang="el-GR" altLang="en-US" sz="3200"/>
              <a:t>Επιλέξατε ευρύτερο πεδίο ελέγχου όταν:</a:t>
            </a:r>
            <a:endParaRPr lang="en-US" altLang="en-US" sz="320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795463" y="3638551"/>
            <a:ext cx="276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chemeClr val="accent2"/>
                </a:solidFill>
              </a:rPr>
              <a:t>3. Η Περίσταση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967288" y="2481264"/>
            <a:ext cx="49657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l-GR" altLang="en-US" sz="2800" b="1">
                <a:solidFill>
                  <a:srgbClr val="FF0000"/>
                </a:solidFill>
              </a:rPr>
              <a:t>•  Το έργο είναι ρουτίνας</a:t>
            </a:r>
          </a:p>
          <a:p>
            <a:pPr eaLnBrk="1" hangingPunct="1"/>
            <a:r>
              <a:rPr lang="el-GR" altLang="en-US" sz="2800" b="1"/>
              <a:t>•  Οι υφιστάμενοι μπορούν </a:t>
            </a:r>
          </a:p>
          <a:p>
            <a:pPr eaLnBrk="1" hangingPunct="1"/>
            <a:r>
              <a:rPr lang="el-GR" altLang="en-US" sz="2800" b="1"/>
              <a:t>    να δουλεύουν ανεξάρτητα</a:t>
            </a:r>
          </a:p>
          <a:p>
            <a:pPr eaLnBrk="1" hangingPunct="1"/>
            <a:r>
              <a:rPr lang="el-GR" altLang="en-US" sz="2800" b="1">
                <a:solidFill>
                  <a:srgbClr val="FF0000"/>
                </a:solidFill>
              </a:rPr>
              <a:t>•  Οι υφιστάμενοι κάνουν </a:t>
            </a:r>
          </a:p>
          <a:p>
            <a:pPr eaLnBrk="1" hangingPunct="1"/>
            <a:r>
              <a:rPr lang="el-GR" altLang="en-US" sz="2800" b="1">
                <a:solidFill>
                  <a:srgbClr val="FF0000"/>
                </a:solidFill>
              </a:rPr>
              <a:t>    όμοια δουλειά</a:t>
            </a:r>
          </a:p>
          <a:p>
            <a:pPr eaLnBrk="1" hangingPunct="1"/>
            <a:r>
              <a:rPr lang="el-GR" altLang="en-US" sz="2800" b="1"/>
              <a:t>•  Η δουλειά δεν απαιτεί </a:t>
            </a:r>
          </a:p>
          <a:p>
            <a:pPr eaLnBrk="1" hangingPunct="1"/>
            <a:r>
              <a:rPr lang="el-GR" altLang="en-US" sz="2800" b="1"/>
              <a:t>    μεγάλο έλεγχο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5118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357188"/>
            <a:ext cx="7848600" cy="1098550"/>
          </a:xfrm>
        </p:spPr>
        <p:txBody>
          <a:bodyPr>
            <a:normAutofit fontScale="90000"/>
          </a:bodyPr>
          <a:lstStyle/>
          <a:p>
            <a:pPr marL="541338" indent="-541338"/>
            <a:r>
              <a:rPr lang="el-GR" altLang="en-US" dirty="0" smtClean="0"/>
              <a:t>2. </a:t>
            </a:r>
            <a:r>
              <a:rPr lang="el-GR" altLang="en-US" dirty="0"/>
              <a:t>Μεταβίβαση Εξουσίας</a:t>
            </a:r>
            <a:r>
              <a:rPr lang="en-US" altLang="en-US" dirty="0"/>
              <a:t> - </a:t>
            </a:r>
            <a:r>
              <a:rPr lang="el-GR" altLang="en-US" dirty="0"/>
              <a:t>Εξουσιοδότηση</a:t>
            </a:r>
            <a:endParaRPr lang="en-US" altLang="en-US" sz="4000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1804988"/>
            <a:ext cx="8229600" cy="42672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l-GR" altLang="en-US" sz="2400" b="1" dirty="0" smtClean="0"/>
              <a:t>2.1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 </a:t>
            </a:r>
            <a:r>
              <a:rPr lang="el-GR" altLang="en-US" sz="2400" b="1" dirty="0"/>
              <a:t>Ορισμός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 smtClean="0"/>
              <a:t>2.2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 </a:t>
            </a:r>
            <a:r>
              <a:rPr lang="el-GR" altLang="en-US" sz="2400" b="1" dirty="0"/>
              <a:t>Τι περιέχει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 smtClean="0"/>
              <a:t>2.3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 </a:t>
            </a:r>
            <a:r>
              <a:rPr lang="el-GR" altLang="en-US" sz="2400" b="1" dirty="0"/>
              <a:t>Αρχές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 smtClean="0"/>
              <a:t>2.4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 </a:t>
            </a:r>
            <a:r>
              <a:rPr lang="el-GR" altLang="en-US" sz="2400" b="1" dirty="0"/>
              <a:t>Φραγμοί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 smtClean="0"/>
              <a:t>2.5</a:t>
            </a:r>
            <a:r>
              <a:rPr lang="el-GR" altLang="en-US" sz="2400" b="1" dirty="0"/>
              <a:t>.</a:t>
            </a:r>
            <a:r>
              <a:rPr lang="en-US" altLang="en-US" sz="2400" b="1" dirty="0"/>
              <a:t> </a:t>
            </a:r>
            <a:r>
              <a:rPr lang="el-GR" altLang="en-US" sz="2400" b="1" dirty="0"/>
              <a:t>Σπάσιμο Φραγμών</a:t>
            </a:r>
          </a:p>
        </p:txBody>
      </p:sp>
    </p:spTree>
    <p:extLst>
      <p:ext uri="{BB962C8B-B14F-4D97-AF65-F5344CB8AC3E}">
        <p14:creationId xmlns:p14="http://schemas.microsoft.com/office/powerpoint/2010/main" val="10482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Προϋποθέσεις</a:t>
            </a:r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Σχέδια – Προγράμματα</a:t>
            </a:r>
          </a:p>
          <a:p>
            <a:pPr marL="990600" lvl="1" indent="-533400">
              <a:buFont typeface="Wingdings" charset="2"/>
              <a:buChar char="n"/>
            </a:pPr>
            <a:r>
              <a:rPr lang="el-GR" altLang="en-US" sz="2400" dirty="0">
                <a:ea typeface="ＭＳ Ｐゴシック" charset="-128"/>
              </a:rPr>
              <a:t>Προσδιορισμός συγκρίσιμου μεγέθους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Οργανωτική Δομή</a:t>
            </a:r>
          </a:p>
          <a:p>
            <a:pPr marL="990600" lvl="1" indent="-533400">
              <a:buFont typeface="Wingdings" charset="2"/>
              <a:buChar char="n"/>
            </a:pPr>
            <a:r>
              <a:rPr lang="el-GR" altLang="en-US" sz="2400" dirty="0">
                <a:ea typeface="ＭＳ Ｐゴシック" charset="-128"/>
              </a:rPr>
              <a:t>Προσδιορισμός ευθυνών</a:t>
            </a:r>
            <a:endParaRPr lang="en-US" alt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96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233363"/>
            <a:ext cx="7239000" cy="1143000"/>
          </a:xfrm>
        </p:spPr>
        <p:txBody>
          <a:bodyPr/>
          <a:lstStyle/>
          <a:p>
            <a:pPr eaLnBrk="1" hangingPunct="1"/>
            <a:r>
              <a:rPr lang="el-GR" altLang="en-US" dirty="0"/>
              <a:t>2</a:t>
            </a:r>
            <a:r>
              <a:rPr lang="el-GR" altLang="en-US" smtClean="0"/>
              <a:t>.1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Ορισμός</a:t>
            </a:r>
            <a:endParaRPr lang="en-US" altLang="en-US" sz="4000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1376363"/>
            <a:ext cx="8123237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/>
              <a:t>Είναι η διαδικασία με την οποία εμπιστεύεται κάποιος μια δουλειά να την κάνει κάποιος άλλος.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l-GR" altLang="en-US" sz="2400" b="1" dirty="0"/>
              <a:t>Στον εξουσιοδοτούμενο (σαυτόν στον οποίο μεταβιβάζεται η αρμοδιότητα)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δίνεται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► εξουσία και ευθύνη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και ζητείται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► υπευθυνότητα 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428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239000" cy="11430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2.1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Ορισμός - Παραδείγματα</a:t>
            </a:r>
            <a:endParaRPr lang="en-US" altLang="en-US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60538"/>
            <a:ext cx="8229600" cy="4411662"/>
          </a:xfrm>
        </p:spPr>
        <p:txBody>
          <a:bodyPr/>
          <a:lstStyle/>
          <a:p>
            <a:pPr eaLnBrk="1" hangingPunct="1"/>
            <a:r>
              <a:rPr lang="el-GR" altLang="en-US" sz="2800" b="1"/>
              <a:t>Έγγραφο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Πρόγραμμα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Μεταφορά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531963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315200" cy="1096962"/>
          </a:xfrm>
        </p:spPr>
        <p:txBody>
          <a:bodyPr/>
          <a:lstStyle/>
          <a:p>
            <a:pPr eaLnBrk="1" hangingPunct="1"/>
            <a:r>
              <a:rPr lang="el-GR" altLang="en-US" sz="4000" dirty="0" smtClean="0"/>
              <a:t>2.2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Τι περιέχει</a:t>
            </a:r>
            <a:endParaRPr lang="en-US" altLang="en-US" sz="4000" dirty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6726" y="1600200"/>
            <a:ext cx="8931275" cy="5257800"/>
          </a:xfrm>
        </p:spPr>
        <p:txBody>
          <a:bodyPr/>
          <a:lstStyle/>
          <a:p>
            <a:pPr eaLnBrk="1" hangingPunct="1"/>
            <a:r>
              <a:rPr lang="el-GR" altLang="en-US" sz="2800" b="1"/>
              <a:t>Καθορισμό αναμενόμενων αποτελεσμάτων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Ανάθεση έργου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Ανάθεση εξουσίας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Ανάθεση ευθύνης</a:t>
            </a:r>
          </a:p>
          <a:p>
            <a:pPr eaLnBrk="1" hangingPunct="1">
              <a:buFontTx/>
              <a:buNone/>
            </a:pPr>
            <a:endParaRPr lang="el-GR" altLang="en-US" sz="2800" b="1"/>
          </a:p>
          <a:p>
            <a:pPr eaLnBrk="1" hangingPunct="1"/>
            <a:r>
              <a:rPr lang="el-GR" altLang="en-US" sz="2800" b="1"/>
              <a:t>Απαίτηση Υπευθυνότητας</a:t>
            </a:r>
          </a:p>
          <a:p>
            <a:pPr eaLnBrk="1" hangingPunct="1"/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1527503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7315200" cy="10668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2.3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 Αρχές</a:t>
            </a:r>
            <a:endParaRPr lang="en-US" altLang="en-US" dirty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438" y="1676400"/>
            <a:ext cx="7878762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1.- Καθόρισε στάνταρντ απόδοσης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    </a:t>
            </a:r>
            <a:r>
              <a:rPr lang="el-GR" altLang="en-US" sz="2400" b="1">
                <a:solidFill>
                  <a:srgbClr val="FF0000"/>
                </a:solidFill>
              </a:rPr>
              <a:t>Συνεργασία ↔ Αποδοχή</a:t>
            </a: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009900"/>
                </a:solidFill>
              </a:rPr>
              <a:t>2.- Καθόρισε πολύ καλά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009900"/>
                </a:solidFill>
              </a:rPr>
              <a:t>     Εξουσία – Ευθύνη – Υπευθυνότητα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FF0000"/>
                </a:solidFill>
              </a:rPr>
              <a:t>         </a:t>
            </a:r>
            <a:r>
              <a:rPr lang="el-GR" altLang="en-US" sz="2400" b="1">
                <a:solidFill>
                  <a:srgbClr val="CC3399"/>
                </a:solidFill>
              </a:rPr>
              <a:t>Συνεργασία ↔ Αποδοχή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chemeClr val="accent2"/>
                </a:solidFill>
              </a:rPr>
              <a:t>3.- Δώσε κίνητρα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 </a:t>
            </a:r>
            <a:r>
              <a:rPr lang="el-GR" altLang="en-US" sz="2400" b="1">
                <a:solidFill>
                  <a:schemeClr val="accent2"/>
                </a:solidFill>
              </a:rPr>
              <a:t>Δύναμη λ.α. – πληροφόρηση – βοήθεια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CC3300"/>
                </a:solidFill>
              </a:rPr>
              <a:t>4.- Απαίτησε πλήρες έργο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33CC33"/>
                </a:solidFill>
              </a:rPr>
              <a:t>5.- Εκπαίδευσε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>
              <a:solidFill>
                <a:srgbClr val="33CC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>
                <a:solidFill>
                  <a:srgbClr val="FF0066"/>
                </a:solidFill>
              </a:rPr>
              <a:t>6.- Καθόρισε επαρκείς ελέγχους</a:t>
            </a:r>
            <a:endParaRPr lang="en-US" altLang="en-US" sz="24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2.4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Φραγμοί</a:t>
            </a:r>
            <a:endParaRPr lang="en-US" altLang="en-US" sz="4000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38314"/>
            <a:ext cx="8229600" cy="4967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800" b="1">
                <a:solidFill>
                  <a:schemeClr val="accent2"/>
                </a:solidFill>
                <a:sym typeface="Wingdings" charset="2"/>
              </a:rPr>
              <a:t>•</a:t>
            </a:r>
            <a:r>
              <a:rPr lang="el-GR" altLang="en-US" sz="2800" b="1">
                <a:solidFill>
                  <a:schemeClr val="accent2"/>
                </a:solidFill>
              </a:rPr>
              <a:t> Οργανωτικοί</a:t>
            </a:r>
          </a:p>
          <a:p>
            <a:pPr eaLnBrk="1" hangingPunct="1">
              <a:buFontTx/>
              <a:buNone/>
            </a:pPr>
            <a:endParaRPr lang="el-GR" altLang="en-US" sz="2800" b="1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l-GR" altLang="en-US" sz="2800" b="1">
                <a:sym typeface="Wingdings" charset="2"/>
              </a:rPr>
              <a:t>  </a:t>
            </a:r>
            <a:r>
              <a:rPr lang="en-US" altLang="en-US" sz="2800" b="1">
                <a:solidFill>
                  <a:srgbClr val="FF0000"/>
                </a:solidFill>
                <a:sym typeface="Wingdings" charset="2"/>
              </a:rPr>
              <a:t></a:t>
            </a:r>
            <a:r>
              <a:rPr lang="el-GR" altLang="en-US" sz="2800" b="1">
                <a:solidFill>
                  <a:srgbClr val="FF0000"/>
                </a:solidFill>
                <a:sym typeface="Wingdings" charset="2"/>
              </a:rPr>
              <a:t> Αποτυχία καθορισμού</a:t>
            </a:r>
          </a:p>
          <a:p>
            <a:pPr eaLnBrk="1" hangingPunct="1">
              <a:buFontTx/>
              <a:buNone/>
            </a:pPr>
            <a:r>
              <a:rPr lang="el-GR" altLang="en-US" sz="2800" b="1">
                <a:solidFill>
                  <a:srgbClr val="FF0000"/>
                </a:solidFill>
                <a:sym typeface="Wingdings" charset="2"/>
              </a:rPr>
              <a:t>       εξουσίας – ευθύνης – υπευθυνότητας</a:t>
            </a:r>
          </a:p>
          <a:p>
            <a:pPr eaLnBrk="1" hangingPunct="1">
              <a:buFontTx/>
              <a:buNone/>
            </a:pPr>
            <a:endParaRPr lang="el-GR" altLang="en-US" sz="2800" b="1">
              <a:sym typeface="Wingdings" charset="2"/>
            </a:endParaRPr>
          </a:p>
          <a:p>
            <a:pPr eaLnBrk="1" hangingPunct="1">
              <a:buFontTx/>
              <a:buNone/>
            </a:pPr>
            <a:r>
              <a:rPr lang="el-GR" altLang="en-US" sz="2800" b="1">
                <a:solidFill>
                  <a:srgbClr val="660066"/>
                </a:solidFill>
                <a:sym typeface="Wingdings" charset="2"/>
              </a:rPr>
              <a:t>• Ψυχολογικοί</a:t>
            </a:r>
            <a:r>
              <a:rPr lang="el-GR" altLang="en-US" sz="2800" b="1">
                <a:sym typeface="Wingdings" charset="2"/>
              </a:rPr>
              <a:t> </a:t>
            </a:r>
          </a:p>
          <a:p>
            <a:pPr eaLnBrk="1" hangingPunct="1">
              <a:buFontTx/>
              <a:buNone/>
            </a:pPr>
            <a:endParaRPr lang="el-GR" altLang="en-US" sz="2800" b="1">
              <a:sym typeface="Wingdings" charset="2"/>
            </a:endParaRPr>
          </a:p>
          <a:p>
            <a:pPr eaLnBrk="1" hangingPunct="1">
              <a:buFontTx/>
              <a:buNone/>
            </a:pPr>
            <a:r>
              <a:rPr lang="el-GR" altLang="en-US" sz="2800" b="1">
                <a:solidFill>
                  <a:srgbClr val="CC3300"/>
                </a:solidFill>
                <a:sym typeface="Wingdings" charset="2"/>
              </a:rPr>
              <a:t>  </a:t>
            </a:r>
            <a:r>
              <a:rPr lang="en-US" altLang="en-US" sz="2800" b="1">
                <a:solidFill>
                  <a:srgbClr val="CC3300"/>
                </a:solidFill>
                <a:sym typeface="Wingdings" charset="2"/>
              </a:rPr>
              <a:t></a:t>
            </a:r>
            <a:r>
              <a:rPr lang="el-GR" altLang="en-US" sz="2800" b="1">
                <a:solidFill>
                  <a:srgbClr val="CC3300"/>
                </a:solidFill>
                <a:sym typeface="Wingdings" charset="2"/>
              </a:rPr>
              <a:t> Φόβος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ym typeface="Wingdings" charset="2"/>
              </a:rPr>
              <a:t> </a:t>
            </a:r>
            <a:r>
              <a:rPr lang="el-GR" altLang="en-US" sz="2800" b="1">
                <a:sym typeface="Wingdings" charset="2"/>
              </a:rPr>
              <a:t> </a:t>
            </a:r>
            <a:r>
              <a:rPr lang="en-US" altLang="en-US" sz="2800" b="1">
                <a:solidFill>
                  <a:srgbClr val="009900"/>
                </a:solidFill>
                <a:sym typeface="Wingdings" charset="2"/>
              </a:rPr>
              <a:t></a:t>
            </a:r>
            <a:r>
              <a:rPr lang="el-GR" altLang="en-US" sz="2800" b="1">
                <a:solidFill>
                  <a:srgbClr val="009900"/>
                </a:solidFill>
                <a:sym typeface="Wingdings" charset="2"/>
              </a:rPr>
              <a:t> Έλλειψη εμπιστοσύνης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009900"/>
              </a:solidFill>
              <a:sym typeface="Wingding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53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2.5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Σπάσιμο Φραγμών</a:t>
            </a:r>
            <a:endParaRPr lang="en-US" altLang="en-US" sz="4000" dirty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91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b="1">
                <a:solidFill>
                  <a:schemeClr val="accent2"/>
                </a:solidFill>
              </a:rPr>
              <a:t>Θέληση να δοθεί ελευθερία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b="1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b="1">
                <a:solidFill>
                  <a:srgbClr val="FF0000"/>
                </a:solidFill>
              </a:rPr>
              <a:t>Αποδοχή πραγματικότητας και διαφορετικότητας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b="1">
                <a:solidFill>
                  <a:srgbClr val="009900"/>
                </a:solidFill>
              </a:rPr>
              <a:t>Επικοινωνία - Κατανόηση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b="1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n-US" b="1">
                <a:solidFill>
                  <a:srgbClr val="9900CC"/>
                </a:solidFill>
              </a:rPr>
              <a:t>Αποδοχή Αδυναμιών</a:t>
            </a:r>
            <a:endParaRPr lang="en-US" altLang="en-US" b="1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39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4000" dirty="0" smtClean="0"/>
              <a:t>3.</a:t>
            </a:r>
            <a:r>
              <a:rPr lang="en-US" altLang="en-US" sz="4000" dirty="0" smtClean="0"/>
              <a:t> </a:t>
            </a:r>
            <a:r>
              <a:rPr lang="el-GR" altLang="en-US" sz="4000" dirty="0"/>
              <a:t>Αποκέντρωση</a:t>
            </a:r>
            <a:endParaRPr lang="en-US" altLang="en-US" sz="4000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altLang="en-US" sz="2800" b="1" dirty="0"/>
              <a:t>3</a:t>
            </a:r>
            <a:r>
              <a:rPr lang="el-GR" altLang="en-US" sz="2800" b="1" dirty="0" smtClean="0"/>
              <a:t>.1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 </a:t>
            </a:r>
            <a:r>
              <a:rPr lang="el-GR" altLang="en-US" sz="2800" b="1" dirty="0"/>
              <a:t>Ορισμός</a:t>
            </a:r>
          </a:p>
          <a:p>
            <a:pPr eaLnBrk="1" hangingPunct="1">
              <a:buFontTx/>
              <a:buNone/>
            </a:pPr>
            <a:r>
              <a:rPr lang="el-GR" altLang="en-US" sz="2800" b="1" dirty="0"/>
              <a:t>3</a:t>
            </a:r>
            <a:r>
              <a:rPr lang="el-GR" altLang="en-US" sz="2800" b="1" dirty="0" smtClean="0"/>
              <a:t>.2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 </a:t>
            </a:r>
            <a:r>
              <a:rPr lang="el-GR" altLang="en-US" sz="2800" b="1" dirty="0"/>
              <a:t>Πλεονεκτήματα</a:t>
            </a:r>
          </a:p>
          <a:p>
            <a:pPr eaLnBrk="1" hangingPunct="1">
              <a:buFontTx/>
              <a:buNone/>
            </a:pPr>
            <a:r>
              <a:rPr lang="el-GR" altLang="en-US" sz="2800" b="1" dirty="0" smtClean="0"/>
              <a:t>3.3</a:t>
            </a:r>
            <a:r>
              <a:rPr lang="el-GR" altLang="en-US" sz="2800" b="1" dirty="0"/>
              <a:t>.</a:t>
            </a:r>
            <a:r>
              <a:rPr lang="en-US" altLang="en-US" sz="2800" b="1" dirty="0"/>
              <a:t> </a:t>
            </a:r>
            <a:r>
              <a:rPr lang="el-GR" altLang="en-US" sz="2800" b="1" dirty="0"/>
              <a:t>Παράγοντες που επηρεάζουν</a:t>
            </a:r>
            <a:endParaRPr lang="en-US" altLang="en-US" sz="2800" b="1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2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391400" cy="1600200"/>
          </a:xfrm>
        </p:spPr>
        <p:txBody>
          <a:bodyPr/>
          <a:lstStyle/>
          <a:p>
            <a:pPr eaLnBrk="1" hangingPunct="1"/>
            <a:r>
              <a:rPr lang="el-GR" altLang="en-US" sz="4000" dirty="0" smtClean="0"/>
              <a:t>3.1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Ορισμός</a:t>
            </a:r>
            <a:endParaRPr lang="en-US" altLang="en-US" sz="40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93864"/>
            <a:ext cx="7924800" cy="50879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400" b="1"/>
              <a:t>Καταρχήν  πρέπει να σημειωθεί ότι δεν υπάρχει</a:t>
            </a:r>
            <a:r>
              <a:rPr lang="el-GR" altLang="en-US" sz="2400" b="1">
                <a:solidFill>
                  <a:srgbClr val="FF0000"/>
                </a:solidFill>
              </a:rPr>
              <a:t> </a:t>
            </a:r>
            <a:r>
              <a:rPr lang="el-GR" altLang="en-US" sz="2400" b="1"/>
              <a:t>:</a:t>
            </a:r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rgbClr val="FF0000"/>
                </a:solidFill>
              </a:rPr>
              <a:t>   ► ούτε απόλυτη συγκέντρωση</a:t>
            </a:r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rgbClr val="009900"/>
                </a:solidFill>
              </a:rPr>
              <a:t>   ►</a:t>
            </a:r>
            <a:r>
              <a:rPr lang="el-GR" altLang="en-US" sz="2400" b="1">
                <a:solidFill>
                  <a:srgbClr val="FF0000"/>
                </a:solidFill>
              </a:rPr>
              <a:t> </a:t>
            </a:r>
            <a:r>
              <a:rPr lang="el-GR" altLang="en-US" sz="2400" b="1">
                <a:solidFill>
                  <a:srgbClr val="009900"/>
                </a:solidFill>
              </a:rPr>
              <a:t>ούτε απόλυτη αποκέντρωση</a:t>
            </a:r>
            <a:r>
              <a:rPr lang="el-GR" altLang="en-US" sz="2400" b="1"/>
              <a:t> </a:t>
            </a:r>
          </a:p>
          <a:p>
            <a:pPr eaLnBrk="1" hangingPunct="1">
              <a:buFontTx/>
              <a:buNone/>
            </a:pPr>
            <a:endParaRPr lang="el-GR" altLang="en-US" sz="2400" b="1"/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rgbClr val="009900"/>
                </a:solidFill>
              </a:rPr>
              <a:t>   </a:t>
            </a:r>
            <a:r>
              <a:rPr lang="el-GR" altLang="en-US" sz="2400" b="1">
                <a:solidFill>
                  <a:srgbClr val="CC3399"/>
                </a:solidFill>
              </a:rPr>
              <a:t>► Αλλά Βαθμός Αποκέντρωσης</a:t>
            </a:r>
          </a:p>
          <a:p>
            <a:pPr eaLnBrk="1" hangingPunct="1"/>
            <a:endParaRPr lang="el-GR" altLang="en-US" sz="2400" b="1">
              <a:solidFill>
                <a:srgbClr val="CC3399"/>
              </a:solidFill>
            </a:endParaRPr>
          </a:p>
          <a:p>
            <a:pPr eaLnBrk="1" hangingPunct="1"/>
            <a:r>
              <a:rPr lang="el-GR" altLang="en-US" sz="2400" b="1"/>
              <a:t>Γιατί :</a:t>
            </a:r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rgbClr val="FF0000"/>
                </a:solidFill>
              </a:rPr>
              <a:t>   ►</a:t>
            </a:r>
            <a:r>
              <a:rPr lang="el-GR" altLang="en-US" sz="2400" b="1"/>
              <a:t> Κανένας </a:t>
            </a:r>
            <a:r>
              <a:rPr lang="en-US" altLang="en-US" sz="2400" b="1"/>
              <a:t>manager </a:t>
            </a:r>
            <a:r>
              <a:rPr lang="el-GR" altLang="en-US" sz="2400" b="1"/>
              <a:t>δεν παίρνει μόνος του όλες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   τις αποφάσεις</a:t>
            </a:r>
          </a:p>
          <a:p>
            <a:pPr eaLnBrk="1" hangingPunct="1">
              <a:buFontTx/>
              <a:buNone/>
            </a:pPr>
            <a:r>
              <a:rPr lang="el-GR" altLang="en-US" sz="2400" b="1">
                <a:solidFill>
                  <a:srgbClr val="FF0000"/>
                </a:solidFill>
              </a:rPr>
              <a:t>   </a:t>
            </a:r>
            <a:r>
              <a:rPr lang="el-GR" altLang="en-US" sz="2400" b="1">
                <a:solidFill>
                  <a:srgbClr val="009900"/>
                </a:solidFill>
              </a:rPr>
              <a:t>►</a:t>
            </a:r>
            <a:r>
              <a:rPr lang="el-GR" altLang="en-US" sz="2400" b="1"/>
              <a:t> Πλήρης αποκέντρωση θα σήμαινε ότι δεν 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    χρειάζονται υφιστάμενοι </a:t>
            </a:r>
            <a:r>
              <a:rPr lang="en-US" altLang="en-US" sz="2400" b="1"/>
              <a:t>managers.</a:t>
            </a:r>
          </a:p>
        </p:txBody>
      </p:sp>
    </p:spTree>
    <p:extLst>
      <p:ext uri="{BB962C8B-B14F-4D97-AF65-F5344CB8AC3E}">
        <p14:creationId xmlns:p14="http://schemas.microsoft.com/office/powerpoint/2010/main" val="13812845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315200" cy="1295400"/>
          </a:xfrm>
        </p:spPr>
        <p:txBody>
          <a:bodyPr/>
          <a:lstStyle/>
          <a:p>
            <a:pPr eaLnBrk="1" hangingPunct="1"/>
            <a:r>
              <a:rPr lang="el-GR" altLang="en-US" sz="4000" dirty="0" smtClean="0"/>
              <a:t>3.1</a:t>
            </a:r>
            <a:r>
              <a:rPr lang="el-GR" altLang="en-US" sz="4000" dirty="0"/>
              <a:t>. Ορισμός</a:t>
            </a:r>
            <a:endParaRPr lang="en-US" altLang="en-US" sz="4000" dirty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313" y="1295400"/>
            <a:ext cx="7880350" cy="53038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n-US" sz="2400" b="1" dirty="0"/>
              <a:t>Με άλλα λόγια υπάρχει μια συνεχής γραμμή από την συγκέντρωση στην αποκέντρωση και ένας Οργανισμός μπορεί να είναι :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►</a:t>
            </a:r>
            <a:r>
              <a:rPr lang="el-GR" altLang="en-US" sz="2400" b="1" dirty="0"/>
              <a:t> Σχετικά συγκεντρωτικός σε κάποιες λειτουργίες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009900"/>
                </a:solidFill>
              </a:rPr>
              <a:t>►</a:t>
            </a:r>
            <a:r>
              <a:rPr lang="el-GR" altLang="en-US" sz="2400" b="1" dirty="0"/>
              <a:t> Και σχετικά αποκεντρωμένος σε άλλες</a:t>
            </a:r>
          </a:p>
          <a:p>
            <a:pPr eaLnBrk="1" hangingPunct="1">
              <a:buFontTx/>
              <a:buNone/>
            </a:pPr>
            <a:endParaRPr lang="el-GR" altLang="en-US" sz="2400" b="1" dirty="0"/>
          </a:p>
          <a:p>
            <a:pPr eaLnBrk="1" hangingPunct="1">
              <a:buFontTx/>
              <a:buNone/>
            </a:pPr>
            <a:r>
              <a:rPr lang="el-GR" altLang="en-US" sz="2400" b="1" dirty="0"/>
              <a:t>•  Θα πρέπει να γνωρίζουμε όμως ότι </a:t>
            </a:r>
          </a:p>
          <a:p>
            <a:pPr eaLnBrk="1" hangingPunct="1">
              <a:buFontTx/>
              <a:buNone/>
            </a:pPr>
            <a:r>
              <a:rPr lang="el-GR" altLang="en-US" sz="2400" b="1" dirty="0"/>
              <a:t>    η </a:t>
            </a:r>
            <a:r>
              <a:rPr lang="el-GR" altLang="en-US" sz="2400" b="1" dirty="0">
                <a:solidFill>
                  <a:schemeClr val="accent2"/>
                </a:solidFill>
              </a:rPr>
              <a:t>έννοια αποκέντρωση</a:t>
            </a:r>
            <a:r>
              <a:rPr lang="el-GR" altLang="en-US" sz="2400" b="1" dirty="0"/>
              <a:t> περιέχει :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rgbClr val="FF0000"/>
                </a:solidFill>
              </a:rPr>
              <a:t>         </a:t>
            </a:r>
            <a:r>
              <a:rPr lang="el-GR" altLang="en-US" sz="2400" b="1" dirty="0">
                <a:solidFill>
                  <a:schemeClr val="accent2"/>
                </a:solidFill>
              </a:rPr>
              <a:t>►</a:t>
            </a:r>
            <a:r>
              <a:rPr lang="el-GR" altLang="en-US" sz="2400" b="1" dirty="0"/>
              <a:t> Μεγάλο βαθμό μεταβίβασης εξουσίας</a:t>
            </a:r>
          </a:p>
          <a:p>
            <a:pPr eaLnBrk="1" hangingPunct="1">
              <a:buFontTx/>
              <a:buNone/>
            </a:pPr>
            <a:r>
              <a:rPr lang="el-GR" altLang="en-US" sz="2400" b="1" dirty="0">
                <a:solidFill>
                  <a:schemeClr val="accent2"/>
                </a:solidFill>
              </a:rPr>
              <a:t>         ►</a:t>
            </a:r>
            <a:r>
              <a:rPr lang="el-GR" altLang="en-US" sz="2400" b="1" dirty="0"/>
              <a:t> Αποκεντρωτική φιλοσοφία διοίκησης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10397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467600" cy="1219200"/>
          </a:xfrm>
        </p:spPr>
        <p:txBody>
          <a:bodyPr/>
          <a:lstStyle/>
          <a:p>
            <a:pPr eaLnBrk="1" hangingPunct="1"/>
            <a:r>
              <a:rPr lang="el-GR" altLang="en-US" sz="4000" dirty="0" smtClean="0"/>
              <a:t>3.1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Ορισμός</a:t>
            </a:r>
            <a:endParaRPr lang="en-US" altLang="en-US" sz="4000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828800"/>
            <a:ext cx="77724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400" b="1"/>
              <a:t>Η Αποκέντρωση απαιτεί :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800" b="1"/>
              <a:t>   ► </a:t>
            </a:r>
            <a:r>
              <a:rPr lang="el-GR" altLang="en-US" sz="2400" b="1"/>
              <a:t>Προσεκτική Επιλογή των αποφάσεων για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     τις οποίες δίνεται εξουσιοδότηση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800" b="1"/>
              <a:t>   ► </a:t>
            </a:r>
            <a:r>
              <a:rPr lang="el-GR" altLang="en-US" sz="2400" b="1"/>
              <a:t>Επιλογή και εκπαίδευση του προσωπικού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     που θα παίρνει τις εξουσιοδοτούμενες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     αποφάσεις.</a:t>
            </a:r>
          </a:p>
          <a:p>
            <a:pPr eaLnBrk="1" hangingPunct="1">
              <a:lnSpc>
                <a:spcPct val="90000"/>
              </a:lnSpc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800" b="1"/>
              <a:t>   ►</a:t>
            </a:r>
            <a:r>
              <a:rPr lang="el-GR" altLang="en-US" sz="2400" b="1"/>
              <a:t> Τοποθέτηση επαρκών ελέγχων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40362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Σχέδια – </a:t>
            </a:r>
            <a:r>
              <a:rPr lang="el-GR" altLang="en-US" dirty="0" smtClean="0"/>
              <a:t>Προγράμματα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l-GR" altLang="en-US" sz="2400" dirty="0">
                <a:ea typeface="ＭＳ Ｐゴシック" charset="-128"/>
              </a:rPr>
              <a:t>Προσδιορισμός συγκρίσιμου </a:t>
            </a:r>
            <a:r>
              <a:rPr lang="el-GR" altLang="en-US" sz="2400" dirty="0" smtClean="0">
                <a:ea typeface="ＭＳ Ｐゴシック" charset="-128"/>
              </a:rPr>
              <a:t>μεγέθους</a:t>
            </a:r>
            <a:endParaRPr lang="el-GR" alt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28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7315200" cy="1447800"/>
          </a:xfrm>
        </p:spPr>
        <p:txBody>
          <a:bodyPr/>
          <a:lstStyle/>
          <a:p>
            <a:pPr eaLnBrk="1" hangingPunct="1"/>
            <a:r>
              <a:rPr lang="el-GR" altLang="en-US" sz="4000" dirty="0" smtClean="0"/>
              <a:t>3.2</a:t>
            </a:r>
            <a:r>
              <a:rPr lang="el-GR" altLang="en-US" sz="4000" dirty="0"/>
              <a:t>.</a:t>
            </a:r>
            <a:r>
              <a:rPr lang="en-US" altLang="en-US" sz="4000" dirty="0"/>
              <a:t> </a:t>
            </a:r>
            <a:r>
              <a:rPr lang="el-GR" altLang="en-US" sz="4000" dirty="0"/>
              <a:t>Πλεονεκτήματα</a:t>
            </a:r>
            <a:endParaRPr lang="en-US" altLang="en-US" sz="4000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22438"/>
            <a:ext cx="8001000" cy="4678362"/>
          </a:xfrm>
        </p:spPr>
        <p:txBody>
          <a:bodyPr/>
          <a:lstStyle/>
          <a:p>
            <a:pPr eaLnBrk="1" hangingPunct="1"/>
            <a:r>
              <a:rPr lang="el-GR" altLang="en-US" sz="2400" b="1"/>
              <a:t>Απελευθέρωση χρόνου των κορυφαίων και ανωτέρων στελεχών για την ανάπτυξη στρατηγικής και σημαντικών σχεδίων.</a:t>
            </a:r>
          </a:p>
          <a:p>
            <a:pPr eaLnBrk="1" hangingPunct="1"/>
            <a:r>
              <a:rPr lang="el-GR" altLang="en-US" sz="2400" b="1"/>
              <a:t>Ανάπτυξη συνθετικών ικανοτήτων των υφισταμένων στελεχών προς τα οποία μεταβιβάζεται εξουσία.</a:t>
            </a:r>
          </a:p>
          <a:p>
            <a:pPr eaLnBrk="1" hangingPunct="1"/>
            <a:r>
              <a:rPr lang="el-GR" altLang="en-US" sz="2400" b="1"/>
              <a:t>Ταχύτερες Αποφάσεις</a:t>
            </a:r>
          </a:p>
          <a:p>
            <a:pPr eaLnBrk="1" hangingPunct="1"/>
            <a:r>
              <a:rPr lang="el-GR" altLang="en-US" sz="2400" b="1"/>
              <a:t>Αποφάσεις με καλύτερη σε βάθος (όχι εύρος) γνώση</a:t>
            </a:r>
          </a:p>
          <a:p>
            <a:pPr eaLnBrk="1" hangingPunct="1"/>
            <a:r>
              <a:rPr lang="el-GR" altLang="en-US" sz="2400" b="1"/>
              <a:t>Υγιές περιβάλλον ανταγωνισμού των δ.σ.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910655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924800" cy="121920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3.3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Παράγοντες που επηρεάζουν</a:t>
            </a:r>
            <a:endParaRPr lang="en-US" altLang="en-US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2764" y="1770064"/>
            <a:ext cx="7742237" cy="4325937"/>
          </a:xfrm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el-GR" altLang="en-US" sz="2400" b="1"/>
              <a:t>6 Παράγοντες :</a:t>
            </a:r>
          </a:p>
          <a:p>
            <a:pPr marL="609600" indent="-609600"/>
            <a:endParaRPr lang="el-GR" altLang="en-US" sz="2400" b="1"/>
          </a:p>
          <a:p>
            <a:pPr marL="609600" indent="-609600">
              <a:buFontTx/>
              <a:buAutoNum type="arabicPeriod"/>
            </a:pPr>
            <a:r>
              <a:rPr lang="el-GR" altLang="en-US" sz="2400" b="1"/>
              <a:t>Κόστος των αποφάσεων</a:t>
            </a:r>
          </a:p>
          <a:p>
            <a:pPr marL="609600" indent="-609600">
              <a:buNone/>
            </a:pPr>
            <a:r>
              <a:rPr lang="el-GR" altLang="en-US" sz="2400" b="1"/>
              <a:t>      Ίσως ο σοβαρότερος παράγων.</a:t>
            </a:r>
          </a:p>
          <a:p>
            <a:pPr marL="609600" indent="-609600">
              <a:buNone/>
            </a:pPr>
            <a:r>
              <a:rPr lang="el-GR" altLang="en-US" sz="2400" b="1"/>
              <a:t>       Αποφάσεις με μεγάλο κόστος </a:t>
            </a:r>
          </a:p>
          <a:p>
            <a:pPr marL="609600" indent="-609600">
              <a:buNone/>
            </a:pPr>
            <a:r>
              <a:rPr lang="el-GR" altLang="en-US" sz="2400" b="1"/>
              <a:t>      ( οικονομικό , φήμης , ανταγωνιστικής θέσης , ηθικού εργαζομένων κ. λ. π. )</a:t>
            </a:r>
          </a:p>
          <a:p>
            <a:pPr marL="609600" indent="-609600">
              <a:buNone/>
            </a:pPr>
            <a:r>
              <a:rPr lang="el-GR" altLang="en-US" sz="2400" b="1"/>
              <a:t>       αποκεντρώνονται δυσκολότερα. </a:t>
            </a:r>
          </a:p>
          <a:p>
            <a:pPr marL="609600" indent="-609600">
              <a:buFontTx/>
              <a:buAutoNum type="arabicPeriod"/>
            </a:pPr>
            <a:endParaRPr lang="el-GR" altLang="en-US" sz="2400" b="1"/>
          </a:p>
          <a:p>
            <a:pPr marL="609600" indent="-609600">
              <a:buNone/>
            </a:pPr>
            <a:endParaRPr lang="el-GR" altLang="en-US" sz="2400" b="1"/>
          </a:p>
          <a:p>
            <a:pPr marL="609600" indent="-609600">
              <a:buNone/>
            </a:pPr>
            <a:r>
              <a:rPr lang="el-GR" altLang="en-US" sz="2400" b="1"/>
              <a:t>       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062619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1"/>
            <a:ext cx="8001000" cy="1235075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3.3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Παράγοντες που επηρεάζουν</a:t>
            </a:r>
            <a:endParaRPr lang="en-US" altLang="en-US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8" y="1539876"/>
            <a:ext cx="7818437" cy="5075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2. Ομοιογένεια η Ομοιομορφία Πολιτικής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Όταν υπάρχει ανάγκη μιας όμοιας πολιτικής ευνοείται η συγκεντρωτική εξουσία.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Παραδείγματα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► Θέλουμε να είμαστε βέβαιοι ότι όλοι οι πελάτες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   θα έχουν ίδια μεταχείριση σε θέματα τιμής 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   ποιότητας, πίστωσης, παράδοσης,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   εξυπηρέτησης.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► Θέλουμε όμοιες συμβάσεις εργασίας και γενικά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   ενιαία αντιμετώπιση εργασιακών θεμάτων σε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     όλες τις εγκαταστάσεις που λειτουργούμε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 dirty="0"/>
              <a:t>   ► Θέλουμε ίδιες μεθόδους κοστολόγησης.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9121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7315200" cy="1325563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3.3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Παράγοντες που επηρεάζουν</a:t>
            </a:r>
            <a:endParaRPr lang="en-US" altLang="en-US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2438" y="1844676"/>
            <a:ext cx="7802562" cy="43275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3. </a:t>
            </a:r>
            <a:r>
              <a:rPr lang="el-GR" altLang="en-US" sz="2400" b="1"/>
              <a:t>Η κουλτούρα της Επιχείρησης(</a:t>
            </a:r>
            <a:r>
              <a:rPr lang="en-US" altLang="en-US" sz="2400" b="1"/>
              <a:t>Business Culture)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</a:t>
            </a:r>
            <a:r>
              <a:rPr lang="el-GR" altLang="en-US" sz="2400" b="1"/>
              <a:t>Υπάρχουν επιχειρήσεις που έχουν μια μακρά ιστορία συγκεντρωτικής εξουσίας που ξεκίνησε πιθανόν από τον ιδρυτή τους.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Αντίθετα άλλες στηρίζονται σε μια αποκεντρωτική επιχειρησιακή κουλτούρα.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4. Διαθεσιμότητα ικανών δ. 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Συχνά υπάρχει έλλειψη ικανών στελεχών για να τους μεταβιβαστούν σοβαρές αποφάσεις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n-US" sz="2400" b="1"/>
              <a:t>    </a:t>
            </a:r>
            <a:endParaRPr lang="en-US" altLang="en-US" sz="2400" b="1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</a:t>
            </a:r>
            <a:r>
              <a:rPr lang="el-GR" altLang="en-US" sz="2400" b="1"/>
              <a:t> 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074405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7467600" cy="1250950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3.3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Παράγοντες που επηρεάζουν</a:t>
            </a:r>
            <a:endParaRPr lang="en-US" altLang="en-US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564" y="1905000"/>
            <a:ext cx="7742237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l-GR" altLang="en-US" sz="2400" b="1"/>
              <a:t>5. Ύπαρξη μηχανισμών ελέγχου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  Ακόμη και οι πιο ακραίοι υποστηρικτές της αποκέντρωσης πιστεύουν ότι είναι απαραίτητη η θέσπιση ελέγχων που να μπορούν να επιβεβαιώσουν κατά πόσο η πραγματική απόδοση συμπίπτει με την αναμενόμενη.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Για παράδειγμα σε μια αλυσίδα ξενοδοχείων μπορεί οι έλεγχοι να αφορούν: τον αριθμό των πελατών ,τον χρόνο παραμονής, τον αριθμό των γευμάτων, τα έξοδα ανά πελάτη στα μπαρ κ. λ. π.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 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144532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1"/>
            <a:ext cx="7467600" cy="1235075"/>
          </a:xfrm>
        </p:spPr>
        <p:txBody>
          <a:bodyPr/>
          <a:lstStyle/>
          <a:p>
            <a:pPr eaLnBrk="1" hangingPunct="1"/>
            <a:r>
              <a:rPr lang="el-GR" altLang="en-US" dirty="0" smtClean="0"/>
              <a:t>3.3</a:t>
            </a:r>
            <a:r>
              <a:rPr lang="el-GR" altLang="en-US" dirty="0"/>
              <a:t>.</a:t>
            </a:r>
            <a:r>
              <a:rPr lang="en-US" altLang="en-US" dirty="0"/>
              <a:t> </a:t>
            </a:r>
            <a:r>
              <a:rPr lang="el-GR" altLang="en-US" dirty="0"/>
              <a:t>Παράγοντες που επηρεάζουν</a:t>
            </a:r>
            <a:endParaRPr lang="en-US" altLang="en-US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6"/>
            <a:ext cx="7543800" cy="402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n-US" sz="2400" b="1"/>
              <a:t>6. Εξωτερικό Περιβάλλον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Νόμοι, Κυβερνητικές Αποφάσεις Κανονισμοί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Αποφάσεις Τ.Α.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Φορολογικές Διατάξεις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Επίδραση Εργατικών Ενώσεων και Σωματείων</a:t>
            </a:r>
          </a:p>
          <a:p>
            <a:pPr eaLnBrk="1" hangingPunct="1">
              <a:buFontTx/>
              <a:buNone/>
            </a:pPr>
            <a:r>
              <a:rPr lang="el-GR" altLang="en-US" sz="2400" b="1"/>
              <a:t>    Για παράδειγμα μια πολιτική ισότητας φύλλων μπορεί να κάνει δυσκολότερη την αποκέντρωση των προσλήψεων</a:t>
            </a:r>
          </a:p>
          <a:p>
            <a:pPr eaLnBrk="1" hangingPunct="1">
              <a:buFontTx/>
              <a:buNone/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4721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Διαδικασία ελέγχου </a:t>
            </a: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34" y="1733551"/>
            <a:ext cx="8229600" cy="4524374"/>
          </a:xfrm>
        </p:spPr>
        <p:txBody>
          <a:bodyPr>
            <a:normAutofit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l-GR" altLang="en-US" sz="3200"/>
              <a:t>Καθορισμός Κριτηρίων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3200" dirty="0"/>
              <a:t>Μέτρηση Επίδοσης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3200" dirty="0"/>
              <a:t>Διόρθωση Παρεκκλίσεων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604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Στάδια ελέγχου και σχέση με προγραμματισμό</a:t>
            </a:r>
            <a:endParaRPr lang="en-US" altLang="en-US"/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686800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94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Έλεγχος – Συντονισμός με Εμπροσθοπληροφόρηση 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Προσεκτική ανάλυση συστημάτων σχεδιασμού – προγραμματισμού και ελέγχου συντονισμού και αναγνώριση των σημαντικών εισροών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Θα πρέπει να αναπτύσσεται υπόδειγμα του συστήματος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Το υπόδειγμα θα πρέπει να διατηρείται σε δυναμική κατάσταση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Τακτική συλλογή δεδομένων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Αξιολόγηση πραγματικών και προγραμματισμένων εισροών και η επίδρασή τους στο τελικό αποτέλεσμα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400"/>
              <a:t>Ανάληψη συνεχούς δράσης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99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/>
              <a:t>Κριτήρια</a:t>
            </a: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l-GR" altLang="en-US" sz="2800"/>
              <a:t>Φυσικά κριτήρια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Κριτήρια κόστους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Κεφαλαιουχικά κριτήρια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Κριτήρια εσόδων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Κριτήρια προγραμμάτων</a:t>
            </a:r>
          </a:p>
          <a:p>
            <a:pPr marL="609600" indent="-609600">
              <a:buFont typeface="Wingdings" charset="2"/>
              <a:buAutoNum type="arabicPeriod"/>
            </a:pPr>
            <a:r>
              <a:rPr lang="el-GR" altLang="en-US" sz="2800" dirty="0"/>
              <a:t>Γενικά κριτήρια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605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Στρατηγικές ελέγχου</a:t>
            </a:r>
            <a:endParaRPr lang="en-US" altLang="en-US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8800"/>
            <a:ext cx="858996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67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46</TotalTime>
  <Words>1424</Words>
  <Application>Microsoft Macintosh PowerPoint</Application>
  <PresentationFormat>Widescreen</PresentationFormat>
  <Paragraphs>362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Calibri</vt:lpstr>
      <vt:lpstr>ＭＳ Ｐゴシック</vt:lpstr>
      <vt:lpstr>Times New Roman</vt:lpstr>
      <vt:lpstr>Trebuchet MS</vt:lpstr>
      <vt:lpstr>Wingdings</vt:lpstr>
      <vt:lpstr>Wingdings 3</vt:lpstr>
      <vt:lpstr>Arial</vt:lpstr>
      <vt:lpstr>Facet</vt:lpstr>
      <vt:lpstr>ΕΛΕΓΧΟΣ</vt:lpstr>
      <vt:lpstr>Ορισμός</vt:lpstr>
      <vt:lpstr>Προϋποθέσεις</vt:lpstr>
      <vt:lpstr>Σχέδια – Προγράμματα</vt:lpstr>
      <vt:lpstr>Διαδικασία ελέγχου </vt:lpstr>
      <vt:lpstr>Στάδια ελέγχου και σχέση με προγραμματισμό</vt:lpstr>
      <vt:lpstr>Έλεγχος – Συντονισμός με Εμπροσθοπληροφόρηση </vt:lpstr>
      <vt:lpstr>Κριτήρια</vt:lpstr>
      <vt:lpstr>Στρατηγικές ελέγχου</vt:lpstr>
      <vt:lpstr>Επιλογή στρατηγικών ελέγχου</vt:lpstr>
      <vt:lpstr>Είδη ελέγχου</vt:lpstr>
      <vt:lpstr>Τεχνικές</vt:lpstr>
      <vt:lpstr>Αποτελεσματικός έλεγχος</vt:lpstr>
      <vt:lpstr>Οργανωτική Δομή</vt:lpstr>
      <vt:lpstr>Περιεχόμενα</vt:lpstr>
      <vt:lpstr>1.-    Δομή Εξουσίας</vt:lpstr>
      <vt:lpstr>1.1. Εισαγωγή</vt:lpstr>
      <vt:lpstr>1.2. Εξουσία (Authority)</vt:lpstr>
      <vt:lpstr>1.2.- Εξουσία – Δύναμη</vt:lpstr>
      <vt:lpstr>1.3. Ευθύνη (Responsibility)</vt:lpstr>
      <vt:lpstr>1.4. Υπευθυνότητα-Ελεγξιμότητα (Accountability)</vt:lpstr>
      <vt:lpstr>1.4. Υπευθυνότητα-Ελεγξιμότητα (Accountability)</vt:lpstr>
      <vt:lpstr>1.5. Αρχή της Ενότητας Διοίκησης</vt:lpstr>
      <vt:lpstr>1.6. Αρχή κλιμακωτής Εξουσίας</vt:lpstr>
      <vt:lpstr>1.6.- Αρχή κλιμακωτής Εξουσίας</vt:lpstr>
      <vt:lpstr>1.7. Πεδίο Ελέγχου</vt:lpstr>
      <vt:lpstr>Επιλέξατε ευρύτερο πεδίο ελέγχου όταν: </vt:lpstr>
      <vt:lpstr>Επιλέξατε ευρύτερο πεδίο ελέγχου όταν:</vt:lpstr>
      <vt:lpstr>2. Μεταβίβαση Εξουσίας - Εξουσιοδότηση</vt:lpstr>
      <vt:lpstr>2.1. Ορισμός</vt:lpstr>
      <vt:lpstr>2.1. Ορισμός - Παραδείγματα</vt:lpstr>
      <vt:lpstr>2.2. Τι περιέχει</vt:lpstr>
      <vt:lpstr>2.3.  Αρχές</vt:lpstr>
      <vt:lpstr>2.4. Φραγμοί</vt:lpstr>
      <vt:lpstr>2.5. Σπάσιμο Φραγμών</vt:lpstr>
      <vt:lpstr>3. Αποκέντρωση</vt:lpstr>
      <vt:lpstr>3.1. Ορισμός</vt:lpstr>
      <vt:lpstr>3.1. Ορισμός</vt:lpstr>
      <vt:lpstr>3.1. Ορισμός</vt:lpstr>
      <vt:lpstr>3.2. Πλεονεκτήματα</vt:lpstr>
      <vt:lpstr>3.3. Παράγοντες που επηρεάζουν</vt:lpstr>
      <vt:lpstr>3.3. Παράγοντες που επηρεάζουν</vt:lpstr>
      <vt:lpstr>3.3. Παράγοντες που επηρεάζουν</vt:lpstr>
      <vt:lpstr>3.3. Παράγοντες που επηρεάζουν</vt:lpstr>
      <vt:lpstr>3.3. Παράγοντες που επηρεάζουν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Lagoudis</dc:creator>
  <cp:lastModifiedBy>Ioannis Lagoudis</cp:lastModifiedBy>
  <cp:revision>11</cp:revision>
  <dcterms:created xsi:type="dcterms:W3CDTF">2017-10-01T10:17:28Z</dcterms:created>
  <dcterms:modified xsi:type="dcterms:W3CDTF">2017-10-21T16:14:22Z</dcterms:modified>
</cp:coreProperties>
</file>