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452" r:id="rId2"/>
    <p:sldId id="463" r:id="rId3"/>
    <p:sldId id="409" r:id="rId4"/>
    <p:sldId id="410" r:id="rId5"/>
    <p:sldId id="411" r:id="rId6"/>
    <p:sldId id="412" r:id="rId7"/>
    <p:sldId id="413" r:id="rId8"/>
    <p:sldId id="414" r:id="rId9"/>
    <p:sldId id="415" r:id="rId10"/>
    <p:sldId id="416" r:id="rId11"/>
    <p:sldId id="417" r:id="rId12"/>
    <p:sldId id="418" r:id="rId13"/>
    <p:sldId id="419" r:id="rId14"/>
    <p:sldId id="420" r:id="rId15"/>
    <p:sldId id="421" r:id="rId16"/>
    <p:sldId id="422" r:id="rId17"/>
    <p:sldId id="423" r:id="rId18"/>
    <p:sldId id="424" r:id="rId19"/>
    <p:sldId id="425" r:id="rId20"/>
    <p:sldId id="426" r:id="rId21"/>
    <p:sldId id="427" r:id="rId22"/>
    <p:sldId id="428" r:id="rId23"/>
    <p:sldId id="429" r:id="rId24"/>
    <p:sldId id="430" r:id="rId25"/>
    <p:sldId id="431" r:id="rId26"/>
    <p:sldId id="432" r:id="rId27"/>
    <p:sldId id="433" r:id="rId28"/>
    <p:sldId id="434" r:id="rId29"/>
    <p:sldId id="435" r:id="rId30"/>
    <p:sldId id="436" r:id="rId31"/>
    <p:sldId id="437" r:id="rId32"/>
    <p:sldId id="438" r:id="rId33"/>
    <p:sldId id="439" r:id="rId34"/>
    <p:sldId id="440" r:id="rId35"/>
    <p:sldId id="441" r:id="rId36"/>
    <p:sldId id="442" r:id="rId37"/>
    <p:sldId id="443" r:id="rId38"/>
    <p:sldId id="444" r:id="rId39"/>
    <p:sldId id="445" r:id="rId40"/>
    <p:sldId id="446" r:id="rId41"/>
    <p:sldId id="447" r:id="rId42"/>
    <p:sldId id="448" r:id="rId43"/>
    <p:sldId id="449" r:id="rId44"/>
    <p:sldId id="450" r:id="rId45"/>
    <p:sldId id="451" r:id="rId46"/>
    <p:sldId id="453" r:id="rId47"/>
    <p:sldId id="454" r:id="rId48"/>
    <p:sldId id="455" r:id="rId49"/>
    <p:sldId id="456" r:id="rId50"/>
    <p:sldId id="457" r:id="rId51"/>
    <p:sldId id="458" r:id="rId52"/>
    <p:sldId id="459" r:id="rId53"/>
    <p:sldId id="460" r:id="rId54"/>
    <p:sldId id="461" r:id="rId55"/>
    <p:sldId id="462"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3"/>
    <p:restoredTop sz="94618"/>
  </p:normalViewPr>
  <p:slideViewPr>
    <p:cSldViewPr snapToGrid="0" snapToObjects="1">
      <p:cViewPr varScale="1">
        <p:scale>
          <a:sx n="89" d="100"/>
          <a:sy n="89" d="100"/>
        </p:scale>
        <p:origin x="360"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79ECE7-39D8-E440-94D5-D16DBD4A9656}" type="datetimeFigureOut">
              <a:rPr lang="en-US" smtClean="0"/>
              <a:t>12/5/17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8A723F-5CCE-4848-AD6A-8C9CCEA07CFD}" type="slidenum">
              <a:rPr lang="en-US" smtClean="0"/>
              <a:t>‹#›</a:t>
            </a:fld>
            <a:endParaRPr lang="en-US"/>
          </a:p>
        </p:txBody>
      </p:sp>
    </p:spTree>
    <p:extLst>
      <p:ext uri="{BB962C8B-B14F-4D97-AF65-F5344CB8AC3E}">
        <p14:creationId xmlns:p14="http://schemas.microsoft.com/office/powerpoint/2010/main" val="1712358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latin typeface="Times New Roman" charset="0"/>
                <a:ea typeface="Times New Roman" charset="0"/>
                <a:cs typeface="Times New Roman"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latin typeface="Times New Roman" charset="0"/>
                <a:ea typeface="Times New Roman" charset="0"/>
                <a:cs typeface="Times New Roman"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Times New Roman" charset="0"/>
                <a:ea typeface="Times New Roman" charset="0"/>
                <a:cs typeface="Times New Roman" charset="0"/>
              </a:defRPr>
            </a:lvl1pPr>
          </a:lstStyle>
          <a:p>
            <a:fld id="{B61BEF0D-F0BB-DE4B-95CE-6DB70DBA9567}" type="datetimeFigureOut">
              <a:rPr lang="en-US" smtClean="0"/>
              <a:pPr/>
              <a:t>12/5/17</a:t>
            </a:fld>
            <a:endParaRPr lang="en-US" dirty="0"/>
          </a:p>
        </p:txBody>
      </p:sp>
      <p:sp>
        <p:nvSpPr>
          <p:cNvPr id="5" name="Footer Placeholder 4"/>
          <p:cNvSpPr>
            <a:spLocks noGrp="1"/>
          </p:cNvSpPr>
          <p:nvPr>
            <p:ph type="ftr" sz="quarter" idx="11"/>
          </p:nvPr>
        </p:nvSpPr>
        <p:spPr/>
        <p:txBody>
          <a:bodyPr/>
          <a:lstStyle>
            <a:lvl1pPr>
              <a:defRPr>
                <a:latin typeface="Times New Roman" charset="0"/>
                <a:ea typeface="Times New Roman" charset="0"/>
                <a:cs typeface="Times New Roman"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Times New Roman" charset="0"/>
                <a:ea typeface="Times New Roman" charset="0"/>
                <a:cs typeface="Times New Roman" charset="0"/>
              </a:defRPr>
            </a:lvl1pPr>
          </a:lstStyle>
          <a:p>
            <a:fld id="{D57F1E4F-1CFF-5643-939E-217C01CDF565}"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47569" y="0"/>
            <a:ext cx="2822272" cy="928255"/>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38963" y="2404534"/>
            <a:ext cx="1713186" cy="2743198"/>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12/5/17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12/5/17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12/5/17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12/5/17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12/5/17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12/5/17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12/5/17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latin typeface="Times New Roman" charset="0"/>
                <a:ea typeface="Times New Roman" charset="0"/>
                <a:cs typeface="Times New Roman" charset="0"/>
              </a:defRPr>
            </a:lvl1pPr>
          </a:lstStyle>
          <a:p>
            <a:fld id="{B61BEF0D-F0BB-DE4B-95CE-6DB70DBA9567}" type="datetimeFigureOut">
              <a:rPr lang="en-US" smtClean="0"/>
              <a:pPr/>
              <a:t>12/5/17</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latin typeface="Times New Roman" charset="0"/>
                <a:ea typeface="Times New Roman" charset="0"/>
                <a:cs typeface="Times New Roman" charset="0"/>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latin typeface="Times New Roman" charset="0"/>
                <a:ea typeface="Times New Roman" charset="0"/>
                <a:cs typeface="Times New Roman" charset="0"/>
              </a:defRPr>
            </a:lvl1pPr>
          </a:lstStyle>
          <a:p>
            <a:fld id="{D57F1E4F-1CFF-5643-939E-217C01CDF565}" type="slidenum">
              <a:rPr lang="en-US" smtClean="0"/>
              <a:pPr/>
              <a:t>‹#›</a:t>
            </a:fld>
            <a:endParaRPr lang="en-US" dirty="0"/>
          </a:p>
        </p:txBody>
      </p:sp>
      <p:pic>
        <p:nvPicPr>
          <p:cNvPr id="30" name="Picture 29"/>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724322" y="6046372"/>
            <a:ext cx="2467677" cy="81162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Times New Roman" charset="0"/>
          <a:ea typeface="Times New Roman" charset="0"/>
          <a:cs typeface="Times New Roman"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Times New Roman" charset="0"/>
          <a:ea typeface="Times New Roman" charset="0"/>
          <a:cs typeface="Times New Roman"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Times New Roman" charset="0"/>
          <a:ea typeface="Times New Roman" charset="0"/>
          <a:cs typeface="Times New Roman"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Times New Roman" charset="0"/>
          <a:ea typeface="Times New Roman" charset="0"/>
          <a:cs typeface="Times New Roman"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Times New Roman" charset="0"/>
          <a:ea typeface="Times New Roman" charset="0"/>
          <a:cs typeface="Times New Roman"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Times New Roman" charset="0"/>
          <a:ea typeface="Times New Roman" charset="0"/>
          <a:cs typeface="Times New Roman"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ilagoudis@aegean.gr"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ΗΓΕΣΙΑ</a:t>
            </a:r>
            <a:endParaRPr lang="en-US" dirty="0"/>
          </a:p>
        </p:txBody>
      </p:sp>
      <p:sp>
        <p:nvSpPr>
          <p:cNvPr id="3" name="Subtitle 2"/>
          <p:cNvSpPr>
            <a:spLocks noGrp="1"/>
          </p:cNvSpPr>
          <p:nvPr>
            <p:ph type="subTitle" idx="1"/>
          </p:nvPr>
        </p:nvSpPr>
        <p:spPr/>
        <p:txBody>
          <a:bodyPr/>
          <a:lstStyle/>
          <a:p>
            <a:r>
              <a:rPr lang="el-GR" altLang="en-US" dirty="0"/>
              <a:t>Ιωάννης Ν. Λαγούδης</a:t>
            </a:r>
            <a:endParaRPr lang="en-US" altLang="en-US" dirty="0"/>
          </a:p>
          <a:p>
            <a:r>
              <a:rPr lang="en-US" altLang="en-US" dirty="0">
                <a:hlinkClick r:id="rId2"/>
              </a:rPr>
              <a:t>ilagoudis@aegean.gr</a:t>
            </a:r>
            <a:r>
              <a:rPr lang="en-US" altLang="en-US" dirty="0"/>
              <a:t> </a:t>
            </a:r>
          </a:p>
          <a:p>
            <a:endParaRPr lang="en-US" dirty="0"/>
          </a:p>
        </p:txBody>
      </p:sp>
    </p:spTree>
    <p:extLst>
      <p:ext uri="{BB962C8B-B14F-4D97-AF65-F5344CB8AC3E}">
        <p14:creationId xmlns:p14="http://schemas.microsoft.com/office/powerpoint/2010/main" val="401597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l-GR" altLang="en-US"/>
              <a:t>Αυταρχικό</a:t>
            </a:r>
            <a:endParaRPr lang="en-US" altLang="en-US"/>
          </a:p>
        </p:txBody>
      </p:sp>
      <p:sp>
        <p:nvSpPr>
          <p:cNvPr id="21507" name="Rectangle 3"/>
          <p:cNvSpPr>
            <a:spLocks noGrp="1" noChangeArrowheads="1"/>
          </p:cNvSpPr>
          <p:nvPr>
            <p:ph type="body" idx="1"/>
          </p:nvPr>
        </p:nvSpPr>
        <p:spPr/>
        <p:txBody>
          <a:bodyPr>
            <a:normAutofit fontScale="92500" lnSpcReduction="10000"/>
          </a:bodyPr>
          <a:lstStyle/>
          <a:p>
            <a:pPr eaLnBrk="1" hangingPunct="1"/>
            <a:r>
              <a:rPr lang="el-GR" altLang="en-US" sz="2600"/>
              <a:t>Ο ηγέτης</a:t>
            </a:r>
          </a:p>
          <a:p>
            <a:pPr lvl="1" eaLnBrk="1" hangingPunct="1"/>
            <a:r>
              <a:rPr lang="el-GR" altLang="en-US" sz="2200">
                <a:ea typeface="ＭＳ Ｐゴシック" charset="-128"/>
              </a:rPr>
              <a:t>Στηρίζεται και αντλεί δύναμη από τη θέση του</a:t>
            </a:r>
          </a:p>
          <a:p>
            <a:pPr lvl="1" eaLnBrk="1" hangingPunct="1"/>
            <a:r>
              <a:rPr lang="el-GR" altLang="en-US" sz="2200">
                <a:ea typeface="ＭＳ Ｐゴシック" charset="-128"/>
              </a:rPr>
              <a:t>Δεν χαίρει εμπιστοσύνης από τα μέλη της ομάδας</a:t>
            </a:r>
          </a:p>
          <a:p>
            <a:pPr lvl="1" eaLnBrk="1" hangingPunct="1"/>
            <a:r>
              <a:rPr lang="el-GR" altLang="en-US" sz="2200">
                <a:ea typeface="ＭＳ Ｐゴシック" charset="-128"/>
              </a:rPr>
              <a:t>Πιστεύει ότι το χρήμα είναι η μόνη αμοιβή</a:t>
            </a:r>
          </a:p>
          <a:p>
            <a:pPr lvl="1" eaLnBrk="1" hangingPunct="1"/>
            <a:r>
              <a:rPr lang="el-GR" altLang="en-US" sz="2200">
                <a:ea typeface="ＭＳ Ｐゴシック" charset="-128"/>
              </a:rPr>
              <a:t>Δίνει διαταγές χωρίς διευκρινήσεις</a:t>
            </a:r>
            <a:endParaRPr lang="en-US" altLang="en-US" sz="2200">
              <a:ea typeface="ＭＳ Ｐゴシック" charset="-128"/>
            </a:endParaRPr>
          </a:p>
          <a:p>
            <a:pPr lvl="1" eaLnBrk="1" hangingPunct="1">
              <a:buFont typeface="Wingdings" charset="2"/>
              <a:buNone/>
            </a:pPr>
            <a:endParaRPr lang="el-GR" altLang="en-US" sz="2200">
              <a:ea typeface="ＭＳ Ｐゴシック" charset="-128"/>
            </a:endParaRPr>
          </a:p>
          <a:p>
            <a:pPr eaLnBrk="1" hangingPunct="1"/>
            <a:r>
              <a:rPr lang="el-GR" altLang="en-US" sz="2600"/>
              <a:t>Τα μέλη της ομάδας</a:t>
            </a:r>
          </a:p>
          <a:p>
            <a:pPr lvl="1" eaLnBrk="1" hangingPunct="1"/>
            <a:r>
              <a:rPr lang="el-GR" altLang="en-US" sz="2200">
                <a:ea typeface="ＭＳ Ｐゴシック" charset="-128"/>
              </a:rPr>
              <a:t>Δεν αναλαμβάνουν ευθύνη για την αποτελεσματικότητα</a:t>
            </a:r>
          </a:p>
          <a:p>
            <a:pPr lvl="1" eaLnBrk="1" hangingPunct="1"/>
            <a:r>
              <a:rPr lang="el-GR" altLang="en-US" sz="2200">
                <a:ea typeface="ＭＳ Ｐゴシック" charset="-128"/>
              </a:rPr>
              <a:t>Η παραγωγή είναι καλή μόνο όταν ο ηγέτης είναι παρών</a:t>
            </a:r>
            <a:endParaRPr lang="en-US" altLang="en-US" sz="2200">
              <a:ea typeface="ＭＳ Ｐゴシック" charset="-128"/>
            </a:endParaRPr>
          </a:p>
        </p:txBody>
      </p:sp>
    </p:spTree>
    <p:extLst>
      <p:ext uri="{BB962C8B-B14F-4D97-AF65-F5344CB8AC3E}">
        <p14:creationId xmlns:p14="http://schemas.microsoft.com/office/powerpoint/2010/main" val="1373775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l-GR" altLang="en-US"/>
              <a:t>Εξουσιοδοτικό</a:t>
            </a:r>
            <a:endParaRPr lang="en-US" altLang="en-US"/>
          </a:p>
        </p:txBody>
      </p:sp>
      <p:sp>
        <p:nvSpPr>
          <p:cNvPr id="22531" name="Rectangle 3"/>
          <p:cNvSpPr>
            <a:spLocks noGrp="1" noChangeArrowheads="1"/>
          </p:cNvSpPr>
          <p:nvPr>
            <p:ph type="body" idx="1"/>
          </p:nvPr>
        </p:nvSpPr>
        <p:spPr/>
        <p:txBody>
          <a:bodyPr>
            <a:normAutofit fontScale="92500"/>
          </a:bodyPr>
          <a:lstStyle/>
          <a:p>
            <a:pPr eaLnBrk="1" hangingPunct="1">
              <a:lnSpc>
                <a:spcPct val="90000"/>
              </a:lnSpc>
            </a:pPr>
            <a:r>
              <a:rPr lang="el-GR" altLang="en-US" sz="2600"/>
              <a:t>Ο ηγέτης</a:t>
            </a:r>
          </a:p>
          <a:p>
            <a:pPr lvl="1" eaLnBrk="1" hangingPunct="1">
              <a:lnSpc>
                <a:spcPct val="90000"/>
              </a:lnSpc>
            </a:pPr>
            <a:r>
              <a:rPr lang="el-GR" altLang="en-US" sz="2200">
                <a:ea typeface="ＭＳ Ｐゴシック" charset="-128"/>
              </a:rPr>
              <a:t>Δεν έχει εμπιστοσύνη στην ηγετική του ικανότητα</a:t>
            </a:r>
          </a:p>
          <a:p>
            <a:pPr lvl="1" eaLnBrk="1" hangingPunct="1">
              <a:lnSpc>
                <a:spcPct val="90000"/>
              </a:lnSpc>
            </a:pPr>
            <a:r>
              <a:rPr lang="el-GR" altLang="en-US" sz="2200">
                <a:ea typeface="ＭＳ Ｐゴシック" charset="-128"/>
              </a:rPr>
              <a:t>Δεν θέτει στόχους για την ομάδα</a:t>
            </a:r>
            <a:endParaRPr lang="en-US" altLang="en-US" sz="2200">
              <a:ea typeface="ＭＳ Ｐゴシック" charset="-128"/>
            </a:endParaRPr>
          </a:p>
          <a:p>
            <a:pPr lvl="1" eaLnBrk="1" hangingPunct="1">
              <a:lnSpc>
                <a:spcPct val="90000"/>
              </a:lnSpc>
              <a:buFont typeface="Wingdings" charset="2"/>
              <a:buNone/>
            </a:pPr>
            <a:endParaRPr lang="el-GR" altLang="en-US" sz="2200">
              <a:ea typeface="ＭＳ Ｐゴシック" charset="-128"/>
            </a:endParaRPr>
          </a:p>
          <a:p>
            <a:pPr eaLnBrk="1" hangingPunct="1">
              <a:lnSpc>
                <a:spcPct val="90000"/>
              </a:lnSpc>
            </a:pPr>
            <a:r>
              <a:rPr lang="el-GR" altLang="en-US" sz="2600"/>
              <a:t>Τα μέλη της ομάδας</a:t>
            </a:r>
          </a:p>
          <a:p>
            <a:pPr lvl="1" eaLnBrk="1" hangingPunct="1">
              <a:lnSpc>
                <a:spcPct val="90000"/>
              </a:lnSpc>
            </a:pPr>
            <a:r>
              <a:rPr lang="el-GR" altLang="en-US" sz="2200">
                <a:ea typeface="ＭＳ Ｐゴシック" charset="-128"/>
              </a:rPr>
              <a:t>Οι αποφάσεις παίρνονται από κάθε μέλος σύμφωνα με τις επιθυμίες του</a:t>
            </a:r>
          </a:p>
          <a:p>
            <a:pPr lvl="1" eaLnBrk="1" hangingPunct="1">
              <a:lnSpc>
                <a:spcPct val="90000"/>
              </a:lnSpc>
            </a:pPr>
            <a:r>
              <a:rPr lang="el-GR" altLang="en-US" sz="2200">
                <a:ea typeface="ＭＳ Ｐゴシック" charset="-128"/>
              </a:rPr>
              <a:t>Η παραγωγικότητα είναι περιορισμένη</a:t>
            </a:r>
          </a:p>
          <a:p>
            <a:pPr lvl="1" eaLnBrk="1" hangingPunct="1">
              <a:lnSpc>
                <a:spcPct val="90000"/>
              </a:lnSpc>
            </a:pPr>
            <a:r>
              <a:rPr lang="el-GR" altLang="en-US" sz="2200">
                <a:ea typeface="ＭＳ Ｐゴシック" charset="-128"/>
              </a:rPr>
              <a:t>Τα άτομα δείχνουν μικρό ενδιαφέρον για τη δουλειά</a:t>
            </a:r>
          </a:p>
          <a:p>
            <a:pPr lvl="1" eaLnBrk="1" hangingPunct="1">
              <a:lnSpc>
                <a:spcPct val="90000"/>
              </a:lnSpc>
            </a:pPr>
            <a:r>
              <a:rPr lang="el-GR" altLang="en-US" sz="2200">
                <a:ea typeface="ＭＳ Ｐゴシック" charset="-128"/>
              </a:rPr>
              <a:t>Το ηθικό και το αίσθημα της ομάδας είναι πολύ χαλαρό</a:t>
            </a:r>
            <a:endParaRPr lang="en-US" altLang="en-US" sz="2200">
              <a:ea typeface="ＭＳ Ｐゴシック" charset="-128"/>
            </a:endParaRPr>
          </a:p>
        </p:txBody>
      </p:sp>
    </p:spTree>
    <p:extLst>
      <p:ext uri="{BB962C8B-B14F-4D97-AF65-F5344CB8AC3E}">
        <p14:creationId xmlns:p14="http://schemas.microsoft.com/office/powerpoint/2010/main" val="1446610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l-GR" altLang="en-US"/>
              <a:t>Δημοκρατικό</a:t>
            </a:r>
            <a:endParaRPr lang="en-US" altLang="en-US"/>
          </a:p>
        </p:txBody>
      </p:sp>
      <p:sp>
        <p:nvSpPr>
          <p:cNvPr id="23555" name="Rectangle 3"/>
          <p:cNvSpPr>
            <a:spLocks noGrp="1" noChangeArrowheads="1"/>
          </p:cNvSpPr>
          <p:nvPr>
            <p:ph type="body" idx="1"/>
          </p:nvPr>
        </p:nvSpPr>
        <p:spPr/>
        <p:txBody>
          <a:bodyPr>
            <a:normAutofit fontScale="92500" lnSpcReduction="10000"/>
          </a:bodyPr>
          <a:lstStyle/>
          <a:p>
            <a:pPr eaLnBrk="1" hangingPunct="1">
              <a:lnSpc>
                <a:spcPct val="80000"/>
              </a:lnSpc>
            </a:pPr>
            <a:r>
              <a:rPr lang="el-GR" altLang="en-US" sz="2600"/>
              <a:t>Ο ηγέτης</a:t>
            </a:r>
          </a:p>
          <a:p>
            <a:pPr lvl="1" eaLnBrk="1" hangingPunct="1">
              <a:lnSpc>
                <a:spcPct val="80000"/>
              </a:lnSpc>
            </a:pPr>
            <a:r>
              <a:rPr lang="el-GR" altLang="en-US" sz="2200">
                <a:ea typeface="ＭＳ Ｐゴシック" charset="-128"/>
              </a:rPr>
              <a:t>Λαμβάνει αποφάσεις με συμμετοχική διαδικασία</a:t>
            </a:r>
          </a:p>
          <a:p>
            <a:pPr lvl="1" eaLnBrk="1" hangingPunct="1">
              <a:lnSpc>
                <a:spcPct val="80000"/>
              </a:lnSpc>
            </a:pPr>
            <a:r>
              <a:rPr lang="el-GR" altLang="en-US" sz="2200">
                <a:ea typeface="ＭＳ Ｐゴシック" charset="-128"/>
              </a:rPr>
              <a:t>Όταν αναγκάζεται να πάρει μία απόφαση μόνος του εξηγεί τους λόγους στην ομάδα</a:t>
            </a:r>
          </a:p>
          <a:p>
            <a:pPr lvl="1" eaLnBrk="1" hangingPunct="1">
              <a:lnSpc>
                <a:spcPct val="80000"/>
              </a:lnSpc>
            </a:pPr>
            <a:r>
              <a:rPr lang="el-GR" altLang="en-US" sz="2200">
                <a:ea typeface="ＭＳ Ｐゴシック" charset="-128"/>
              </a:rPr>
              <a:t>Οι κριτικές και οι έπαινοι γίνονται αντικειμενικοί</a:t>
            </a:r>
            <a:endParaRPr lang="en-US" altLang="en-US" sz="2200">
              <a:ea typeface="ＭＳ Ｐゴシック" charset="-128"/>
            </a:endParaRPr>
          </a:p>
          <a:p>
            <a:pPr lvl="1" eaLnBrk="1" hangingPunct="1">
              <a:lnSpc>
                <a:spcPct val="80000"/>
              </a:lnSpc>
              <a:buFont typeface="Wingdings" charset="2"/>
              <a:buNone/>
            </a:pPr>
            <a:endParaRPr lang="el-GR" altLang="en-US" sz="2200">
              <a:ea typeface="ＭＳ Ｐゴシック" charset="-128"/>
            </a:endParaRPr>
          </a:p>
          <a:p>
            <a:pPr eaLnBrk="1" hangingPunct="1">
              <a:lnSpc>
                <a:spcPct val="80000"/>
              </a:lnSpc>
            </a:pPr>
            <a:r>
              <a:rPr lang="el-GR" altLang="en-US" sz="2600"/>
              <a:t>Τα μέλη της ομάδας</a:t>
            </a:r>
          </a:p>
          <a:p>
            <a:pPr lvl="1" eaLnBrk="1" hangingPunct="1">
              <a:lnSpc>
                <a:spcPct val="80000"/>
              </a:lnSpc>
            </a:pPr>
            <a:r>
              <a:rPr lang="el-GR" altLang="en-US" sz="2200">
                <a:ea typeface="ＭＳ Ｐゴシック" charset="-128"/>
              </a:rPr>
              <a:t>Δέχονται νέες ιδέες και αλλαγές</a:t>
            </a:r>
          </a:p>
          <a:p>
            <a:pPr lvl="1" eaLnBrk="1" hangingPunct="1">
              <a:lnSpc>
                <a:spcPct val="80000"/>
              </a:lnSpc>
            </a:pPr>
            <a:r>
              <a:rPr lang="el-GR" altLang="en-US" sz="2200">
                <a:ea typeface="ＭＳ Ｐゴシック" charset="-128"/>
              </a:rPr>
              <a:t>Έχουν αναπτυγμένο το αίσθημα της ευθύνης</a:t>
            </a:r>
          </a:p>
          <a:p>
            <a:pPr lvl="1" eaLnBrk="1" hangingPunct="1">
              <a:lnSpc>
                <a:spcPct val="80000"/>
              </a:lnSpc>
            </a:pPr>
            <a:r>
              <a:rPr lang="el-GR" altLang="en-US" sz="2200">
                <a:ea typeface="ＭＳ Ｐゴシック" charset="-128"/>
              </a:rPr>
              <a:t>Η ποιότητα της εργασίας και η παραγωγικότητα είναι υψηλή</a:t>
            </a:r>
          </a:p>
          <a:p>
            <a:pPr lvl="1" eaLnBrk="1" hangingPunct="1">
              <a:lnSpc>
                <a:spcPct val="80000"/>
              </a:lnSpc>
            </a:pPr>
            <a:r>
              <a:rPr lang="el-GR" altLang="en-US" sz="2200">
                <a:ea typeface="ＭＳ Ｐゴシック" charset="-128"/>
              </a:rPr>
              <a:t>Η ομάδα συνήθως αισθάνεται επιτυχημένη</a:t>
            </a:r>
            <a:endParaRPr lang="en-US" altLang="en-US" sz="2200">
              <a:ea typeface="ＭＳ Ｐゴシック" charset="-128"/>
            </a:endParaRPr>
          </a:p>
        </p:txBody>
      </p:sp>
    </p:spTree>
    <p:extLst>
      <p:ext uri="{BB962C8B-B14F-4D97-AF65-F5344CB8AC3E}">
        <p14:creationId xmlns:p14="http://schemas.microsoft.com/office/powerpoint/2010/main" val="1514692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l-GR" altLang="en-US"/>
              <a:t>Θεωρία Χ &amp; Υ (</a:t>
            </a:r>
            <a:r>
              <a:rPr lang="en-US" altLang="en-US"/>
              <a:t>McGregor)</a:t>
            </a:r>
          </a:p>
        </p:txBody>
      </p:sp>
      <p:sp>
        <p:nvSpPr>
          <p:cNvPr id="24579" name="Rectangle 3"/>
          <p:cNvSpPr>
            <a:spLocks noGrp="1" noChangeArrowheads="1"/>
          </p:cNvSpPr>
          <p:nvPr>
            <p:ph type="body" sz="half" idx="1"/>
          </p:nvPr>
        </p:nvSpPr>
        <p:spPr/>
        <p:txBody>
          <a:bodyPr/>
          <a:lstStyle/>
          <a:p>
            <a:pPr eaLnBrk="1" hangingPunct="1"/>
            <a:r>
              <a:rPr lang="el-GR" altLang="en-US" sz="3000"/>
              <a:t>Αυταρχικός Ηγέτης</a:t>
            </a:r>
            <a:r>
              <a:rPr lang="en-US" altLang="en-US" sz="3000"/>
              <a:t> (X)</a:t>
            </a:r>
            <a:endParaRPr lang="el-GR" altLang="en-US" sz="3000"/>
          </a:p>
          <a:p>
            <a:pPr lvl="1" eaLnBrk="1" hangingPunct="1"/>
            <a:r>
              <a:rPr lang="el-GR" altLang="en-US" sz="2600">
                <a:ea typeface="ＭＳ Ｐゴシック" charset="-128"/>
              </a:rPr>
              <a:t>Αποφεύγει την εργασία</a:t>
            </a:r>
          </a:p>
          <a:p>
            <a:pPr lvl="1" eaLnBrk="1" hangingPunct="1"/>
            <a:r>
              <a:rPr lang="el-GR" altLang="en-US" sz="2600">
                <a:ea typeface="ＭＳ Ｐゴシック" charset="-128"/>
              </a:rPr>
              <a:t>Ανάγκη για καθοδήγηση</a:t>
            </a:r>
          </a:p>
          <a:p>
            <a:pPr lvl="1" eaLnBrk="1" hangingPunct="1"/>
            <a:r>
              <a:rPr lang="el-GR" altLang="en-US" sz="2600">
                <a:ea typeface="ＭＳ Ｐゴシック" charset="-128"/>
              </a:rPr>
              <a:t>Αποφυγή ευθυνών</a:t>
            </a:r>
          </a:p>
          <a:p>
            <a:pPr lvl="1" eaLnBrk="1" hangingPunct="1"/>
            <a:r>
              <a:rPr lang="el-GR" altLang="en-US" sz="2600">
                <a:ea typeface="ＭＳ Ｐゴシック" charset="-128"/>
              </a:rPr>
              <a:t>Συγκεντρωτικός, αποφεύγει τις αλλαγές </a:t>
            </a:r>
            <a:endParaRPr lang="en-US" altLang="en-US" sz="2600">
              <a:ea typeface="ＭＳ Ｐゴシック" charset="-128"/>
            </a:endParaRPr>
          </a:p>
        </p:txBody>
      </p:sp>
      <p:sp>
        <p:nvSpPr>
          <p:cNvPr id="24580" name="Rectangle 4"/>
          <p:cNvSpPr>
            <a:spLocks noGrp="1" noChangeArrowheads="1"/>
          </p:cNvSpPr>
          <p:nvPr>
            <p:ph type="body" sz="half" idx="2"/>
          </p:nvPr>
        </p:nvSpPr>
        <p:spPr/>
        <p:txBody>
          <a:bodyPr/>
          <a:lstStyle/>
          <a:p>
            <a:pPr eaLnBrk="1" hangingPunct="1"/>
            <a:r>
              <a:rPr lang="el-GR" altLang="en-US" sz="3000"/>
              <a:t>Δημοκρατικός Ηγέτης (Υ)</a:t>
            </a:r>
          </a:p>
          <a:p>
            <a:pPr lvl="1" eaLnBrk="1" hangingPunct="1"/>
            <a:r>
              <a:rPr lang="el-GR" altLang="en-US" sz="2600">
                <a:ea typeface="ＭＳ Ｐゴシック" charset="-128"/>
              </a:rPr>
              <a:t>Δουλειά ίση με χαρά</a:t>
            </a:r>
          </a:p>
          <a:p>
            <a:pPr lvl="1" eaLnBrk="1" hangingPunct="1"/>
            <a:r>
              <a:rPr lang="el-GR" altLang="en-US" sz="2600">
                <a:ea typeface="ＭＳ Ｐゴシック" charset="-128"/>
              </a:rPr>
              <a:t>Δεν χρειάζεται έλεγχο</a:t>
            </a:r>
          </a:p>
          <a:p>
            <a:pPr lvl="1" eaLnBrk="1" hangingPunct="1"/>
            <a:r>
              <a:rPr lang="el-GR" altLang="en-US" sz="2600">
                <a:ea typeface="ＭＳ Ｐゴシック" charset="-128"/>
              </a:rPr>
              <a:t>Επιδιώκει ανάληψη ευθυνών</a:t>
            </a:r>
          </a:p>
          <a:p>
            <a:pPr lvl="1" eaLnBrk="1" hangingPunct="1"/>
            <a:r>
              <a:rPr lang="el-GR" altLang="en-US" sz="2600">
                <a:ea typeface="ＭＳ Ｐゴシック" charset="-128"/>
              </a:rPr>
              <a:t>Ευφυής, διορατικός</a:t>
            </a:r>
            <a:endParaRPr lang="en-US" altLang="en-US" sz="2600">
              <a:ea typeface="ＭＳ Ｐゴシック" charset="-128"/>
            </a:endParaRPr>
          </a:p>
        </p:txBody>
      </p:sp>
    </p:spTree>
    <p:extLst>
      <p:ext uri="{BB962C8B-B14F-4D97-AF65-F5344CB8AC3E}">
        <p14:creationId xmlns:p14="http://schemas.microsoft.com/office/powerpoint/2010/main" val="1161914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l-GR" altLang="en-US"/>
              <a:t>Διαστάσεις ηγετικής συμπεριφοράς</a:t>
            </a:r>
            <a:endParaRPr lang="en-US" altLang="en-US"/>
          </a:p>
        </p:txBody>
      </p:sp>
      <p:pic>
        <p:nvPicPr>
          <p:cNvPr id="2560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4768" y="1566863"/>
            <a:ext cx="6781800" cy="499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6300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l-GR" altLang="en-US"/>
              <a:t>Ηγετική συμπεριφορά με βάση τους </a:t>
            </a:r>
            <a:r>
              <a:rPr lang="en-US" altLang="en-US"/>
              <a:t>SCHMIDT &amp; TANNEMBAUM</a:t>
            </a:r>
          </a:p>
        </p:txBody>
      </p:sp>
      <p:sp>
        <p:nvSpPr>
          <p:cNvPr id="26627" name="Content Placeholder 2"/>
          <p:cNvSpPr>
            <a:spLocks noGrp="1"/>
          </p:cNvSpPr>
          <p:nvPr>
            <p:ph idx="1"/>
          </p:nvPr>
        </p:nvSpPr>
        <p:spPr/>
        <p:txBody>
          <a:bodyPr/>
          <a:lstStyle/>
          <a:p>
            <a:r>
              <a:rPr lang="el-GR" altLang="en-US"/>
              <a:t>Διατάσσει</a:t>
            </a:r>
          </a:p>
          <a:p>
            <a:r>
              <a:rPr lang="el-GR" altLang="en-US"/>
              <a:t>Πείθει</a:t>
            </a:r>
          </a:p>
          <a:p>
            <a:r>
              <a:rPr lang="el-GR" altLang="en-US"/>
              <a:t>Συζητά</a:t>
            </a:r>
          </a:p>
          <a:p>
            <a:r>
              <a:rPr lang="el-GR" altLang="en-US"/>
              <a:t>Δοκιμάζει</a:t>
            </a:r>
          </a:p>
          <a:p>
            <a:r>
              <a:rPr lang="el-GR" altLang="en-US"/>
              <a:t>Συμβουλεύεται</a:t>
            </a:r>
          </a:p>
          <a:p>
            <a:r>
              <a:rPr lang="el-GR" altLang="en-US"/>
              <a:t>Ζητά συμμετοχή</a:t>
            </a:r>
          </a:p>
          <a:p>
            <a:r>
              <a:rPr lang="el-GR" altLang="en-US"/>
              <a:t>Εξουσιοδοτεί</a:t>
            </a:r>
            <a:endParaRPr lang="en-US" altLang="en-US"/>
          </a:p>
        </p:txBody>
      </p:sp>
    </p:spTree>
    <p:extLst>
      <p:ext uri="{BB962C8B-B14F-4D97-AF65-F5344CB8AC3E}">
        <p14:creationId xmlns:p14="http://schemas.microsoft.com/office/powerpoint/2010/main" val="1025859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l-GR" altLang="en-US"/>
              <a:t>Το μοντέλο </a:t>
            </a:r>
            <a:br>
              <a:rPr lang="el-GR" altLang="en-US"/>
            </a:br>
            <a:r>
              <a:rPr lang="en-US" altLang="en-US" sz="4000"/>
              <a:t>SCHMIDT &amp; TANNEMBAUM</a:t>
            </a:r>
            <a:endParaRPr lang="en-US" altLang="en-US"/>
          </a:p>
        </p:txBody>
      </p:sp>
      <p:pic>
        <p:nvPicPr>
          <p:cNvPr id="2765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30400"/>
            <a:ext cx="5486400"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5293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l-GR" altLang="en-US"/>
              <a:t>Η διοικητική σχάρα </a:t>
            </a:r>
            <a:r>
              <a:rPr lang="en-US" altLang="en-US"/>
              <a:t/>
            </a:r>
            <a:br>
              <a:rPr lang="en-US" altLang="en-US"/>
            </a:br>
            <a:r>
              <a:rPr lang="en-US" altLang="en-US"/>
              <a:t>(BLAKE &amp; MOUTON)</a:t>
            </a:r>
          </a:p>
        </p:txBody>
      </p:sp>
      <p:graphicFrame>
        <p:nvGraphicFramePr>
          <p:cNvPr id="64515" name="Group 3"/>
          <p:cNvGraphicFramePr>
            <a:graphicFrameLocks noGrp="1"/>
          </p:cNvGraphicFramePr>
          <p:nvPr>
            <p:ph idx="1"/>
            <p:extLst>
              <p:ext uri="{D42A27DB-BD31-4B8C-83A1-F6EECF244321}">
                <p14:modId xmlns:p14="http://schemas.microsoft.com/office/powerpoint/2010/main" val="1720073801"/>
              </p:ext>
            </p:extLst>
          </p:nvPr>
        </p:nvGraphicFramePr>
        <p:xfrm>
          <a:off x="860868" y="1930400"/>
          <a:ext cx="8229600" cy="3884298"/>
        </p:xfrm>
        <a:graphic>
          <a:graphicData uri="http://schemas.openxmlformats.org/drawingml/2006/table">
            <a:tbl>
              <a:tblPr/>
              <a:tblGrid>
                <a:gridCol w="1371600"/>
                <a:gridCol w="685800"/>
                <a:gridCol w="685800"/>
                <a:gridCol w="685800"/>
                <a:gridCol w="685800"/>
                <a:gridCol w="685800"/>
                <a:gridCol w="685800"/>
                <a:gridCol w="685800"/>
                <a:gridCol w="685800"/>
                <a:gridCol w="685800"/>
                <a:gridCol w="685800"/>
              </a:tblGrid>
              <a:tr h="354013">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charset="2"/>
                        <a:buNone/>
                        <a:tabLst/>
                      </a:pPr>
                      <a:r>
                        <a:rPr kumimoji="0" lang="el-GR" altLang="en-US" sz="1700" b="0" i="0" u="none" strike="noStrike" cap="none" normalizeH="0" baseline="0">
                          <a:ln>
                            <a:noFill/>
                          </a:ln>
                          <a:solidFill>
                            <a:schemeClr val="tx1"/>
                          </a:solidFill>
                          <a:effectLst/>
                          <a:latin typeface="Arial" charset="0"/>
                          <a:ea typeface="ＭＳ Ｐゴシック" charset="-128"/>
                        </a:rPr>
                        <a:t>ΥΨΗΛΟ</a:t>
                      </a: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charset="2"/>
                        <a:buNone/>
                        <a:tabLst/>
                      </a:pPr>
                      <a:r>
                        <a:rPr kumimoji="0" lang="el-GR" altLang="en-US" sz="1700" b="0" i="0" u="none" strike="noStrike" cap="none" normalizeH="0" baseline="0">
                          <a:ln>
                            <a:noFill/>
                          </a:ln>
                          <a:solidFill>
                            <a:schemeClr val="tx1"/>
                          </a:solidFill>
                          <a:effectLst/>
                          <a:latin typeface="Arial" charset="0"/>
                          <a:ea typeface="ＭＳ Ｐゴシック" charset="-128"/>
                        </a:rPr>
                        <a:t>1,9</a:t>
                      </a: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charset="2"/>
                        <a:buNone/>
                        <a:tabLst/>
                      </a:pPr>
                      <a:r>
                        <a:rPr kumimoji="0" lang="el-GR" altLang="en-US" sz="1700" b="0" i="0" u="none" strike="noStrike" cap="none" normalizeH="0" baseline="0">
                          <a:ln>
                            <a:noFill/>
                          </a:ln>
                          <a:solidFill>
                            <a:schemeClr val="tx1"/>
                          </a:solidFill>
                          <a:effectLst/>
                          <a:latin typeface="Arial" charset="0"/>
                          <a:ea typeface="ＭＳ Ｐゴシック" charset="-128"/>
                        </a:rPr>
                        <a:t>9,9</a:t>
                      </a: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2425">
                <a:tc rowSpan="8">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l-GR" altLang="en-US" sz="1700" b="0" i="0" u="none" strike="noStrike" cap="none" normalizeH="0" baseline="0">
                        <a:ln>
                          <a:noFill/>
                        </a:ln>
                        <a:solidFill>
                          <a:schemeClr val="tx1"/>
                        </a:solidFill>
                        <a:effectLst/>
                        <a:latin typeface="Arial" charset="0"/>
                        <a:ea typeface="ＭＳ Ｐゴシック" charset="-128"/>
                      </a:endParaRP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l-GR" altLang="en-US" sz="1700" b="0" i="0" u="none" strike="noStrike" cap="none" normalizeH="0" baseline="0">
                        <a:ln>
                          <a:noFill/>
                        </a:ln>
                        <a:solidFill>
                          <a:schemeClr val="tx1"/>
                        </a:solidFill>
                        <a:effectLst/>
                        <a:latin typeface="Arial" charset="0"/>
                        <a:ea typeface="ＭＳ Ｐゴシック" charset="-128"/>
                      </a:endParaRP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l-GR" altLang="en-US" sz="1700" b="0" i="0" u="none" strike="noStrike" cap="none" normalizeH="0" baseline="0">
                        <a:ln>
                          <a:noFill/>
                        </a:ln>
                        <a:solidFill>
                          <a:schemeClr val="tx1"/>
                        </a:solidFill>
                        <a:effectLst/>
                        <a:latin typeface="Arial" charset="0"/>
                        <a:ea typeface="ＭＳ Ｐゴシック" charset="-128"/>
                      </a:endParaRP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charset="2"/>
                        <a:buNone/>
                        <a:tabLst/>
                      </a:pPr>
                      <a:r>
                        <a:rPr kumimoji="0" lang="el-GR" altLang="en-US" sz="1700" b="0" i="0" u="none" strike="noStrike" cap="none" normalizeH="0" baseline="0">
                          <a:ln>
                            <a:noFill/>
                          </a:ln>
                          <a:solidFill>
                            <a:schemeClr val="tx1"/>
                          </a:solidFill>
                          <a:effectLst/>
                          <a:latin typeface="Arial" charset="0"/>
                          <a:ea typeface="ＭＳ Ｐゴシック" charset="-128"/>
                        </a:rPr>
                        <a:t>Ενδιαφέρον για ανθρώπους</a:t>
                      </a: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4013">
                <a:tc vMerge="1">
                  <a:txBody>
                    <a:bodyPr/>
                    <a:lstStyle/>
                    <a:p>
                      <a:endParaRPr lang="en-US"/>
                    </a:p>
                  </a:txBody>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2425">
                <a:tc vMerge="1">
                  <a:txBody>
                    <a:bodyPr/>
                    <a:lstStyle/>
                    <a:p>
                      <a:endParaRPr lang="en-US"/>
                    </a:p>
                  </a:txBody>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4013">
                <a:tc vMerge="1">
                  <a:txBody>
                    <a:bodyPr/>
                    <a:lstStyle/>
                    <a:p>
                      <a:endParaRPr lang="en-US"/>
                    </a:p>
                  </a:txBody>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20000"/>
                        </a:spcBef>
                        <a:spcAft>
                          <a:spcPct val="0"/>
                        </a:spcAft>
                        <a:buClr>
                          <a:schemeClr val="tx2"/>
                        </a:buClr>
                        <a:buSzPct val="70000"/>
                        <a:buFont typeface="Wingdings" charset="2"/>
                        <a:buNone/>
                        <a:tabLst/>
                      </a:pPr>
                      <a:r>
                        <a:rPr kumimoji="0" lang="el-GR" altLang="en-US" sz="1700" b="0" i="0" u="none" strike="noStrike" cap="none" normalizeH="0" baseline="0">
                          <a:ln>
                            <a:noFill/>
                          </a:ln>
                          <a:solidFill>
                            <a:schemeClr val="tx1"/>
                          </a:solidFill>
                          <a:effectLst/>
                          <a:latin typeface="Arial" charset="0"/>
                          <a:ea typeface="ＭＳ Ｐゴシック" charset="-128"/>
                        </a:rPr>
                        <a:t>5,</a:t>
                      </a: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r>
                        <a:rPr kumimoji="0" lang="el-GR" altLang="en-US" sz="1700" b="0" i="0" u="none" strike="noStrike" cap="none" normalizeH="0" baseline="0">
                          <a:ln>
                            <a:noFill/>
                          </a:ln>
                          <a:solidFill>
                            <a:schemeClr val="tx1"/>
                          </a:solidFill>
                          <a:effectLst/>
                          <a:latin typeface="Arial" charset="0"/>
                          <a:ea typeface="ＭＳ Ｐゴシック" charset="-128"/>
                        </a:rPr>
                        <a:t>5</a:t>
                      </a: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dirty="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2425">
                <a:tc vMerge="1">
                  <a:txBody>
                    <a:bodyPr/>
                    <a:lstStyle/>
                    <a:p>
                      <a:endParaRPr lang="en-US"/>
                    </a:p>
                  </a:txBody>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4013">
                <a:tc vMerge="1">
                  <a:txBody>
                    <a:bodyPr/>
                    <a:lstStyle/>
                    <a:p>
                      <a:endParaRPr lang="en-US"/>
                    </a:p>
                  </a:txBody>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0975">
                <a:tc vMerge="1">
                  <a:txBody>
                    <a:bodyPr/>
                    <a:lstStyle/>
                    <a:p>
                      <a:endParaRPr lang="en-US"/>
                    </a:p>
                  </a:txBody>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4013">
                <a:tc vMerge="1">
                  <a:txBody>
                    <a:bodyPr/>
                    <a:lstStyle/>
                    <a:p>
                      <a:endParaRPr lang="en-US"/>
                    </a:p>
                  </a:txBody>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2425">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charset="2"/>
                        <a:buNone/>
                        <a:tabLst/>
                      </a:pPr>
                      <a:r>
                        <a:rPr kumimoji="0" lang="el-GR" altLang="en-US" sz="1700" b="0" i="0" u="none" strike="noStrike" cap="none" normalizeH="0" baseline="0">
                          <a:ln>
                            <a:noFill/>
                          </a:ln>
                          <a:solidFill>
                            <a:schemeClr val="tx1"/>
                          </a:solidFill>
                          <a:effectLst/>
                          <a:latin typeface="Arial" charset="0"/>
                          <a:ea typeface="ＭＳ Ｐゴシック" charset="-128"/>
                        </a:rPr>
                        <a:t>ΧΑΜΗΛΟ</a:t>
                      </a: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charset="2"/>
                        <a:buNone/>
                        <a:tabLst/>
                      </a:pPr>
                      <a:r>
                        <a:rPr kumimoji="0" lang="el-GR" altLang="en-US" sz="1700" b="0" i="0" u="none" strike="noStrike" cap="none" normalizeH="0" baseline="0">
                          <a:ln>
                            <a:noFill/>
                          </a:ln>
                          <a:solidFill>
                            <a:schemeClr val="tx1"/>
                          </a:solidFill>
                          <a:effectLst/>
                          <a:latin typeface="Arial" charset="0"/>
                          <a:ea typeface="ＭＳ Ｐゴシック" charset="-128"/>
                        </a:rPr>
                        <a:t>1,1</a:t>
                      </a: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charset="2"/>
                        <a:buNone/>
                        <a:tabLst/>
                      </a:pPr>
                      <a:r>
                        <a:rPr kumimoji="0" lang="el-GR" altLang="en-US" sz="1700" b="0" i="0" u="none" strike="noStrike" cap="none" normalizeH="0" baseline="0">
                          <a:ln>
                            <a:noFill/>
                          </a:ln>
                          <a:solidFill>
                            <a:schemeClr val="tx1"/>
                          </a:solidFill>
                          <a:effectLst/>
                          <a:latin typeface="Arial" charset="0"/>
                          <a:ea typeface="ＭＳ Ｐゴシック" charset="-128"/>
                        </a:rPr>
                        <a:t>9,1</a:t>
                      </a: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4013">
                <a:tc>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a:noFill/>
                    </a:lnL>
                    <a:lnR>
                      <a:noFill/>
                    </a:lnR>
                    <a:lnT>
                      <a:noFill/>
                    </a:lnT>
                    <a:lnB>
                      <a:noFill/>
                    </a:lnB>
                    <a:lnTlToBr>
                      <a:noFill/>
                    </a:lnTlToBr>
                    <a:lnBlToTr>
                      <a:noFill/>
                    </a:lnBlToTr>
                    <a:noFill/>
                  </a:tcPr>
                </a:tc>
                <a:tc gridSpan="2">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charset="2"/>
                        <a:buNone/>
                        <a:tabLst/>
                      </a:pPr>
                      <a:r>
                        <a:rPr kumimoji="0" lang="el-GR" altLang="en-US" sz="1700" b="0" i="0" u="none" strike="noStrike" cap="none" normalizeH="0" baseline="0">
                          <a:ln>
                            <a:noFill/>
                          </a:ln>
                          <a:solidFill>
                            <a:schemeClr val="tx1"/>
                          </a:solidFill>
                          <a:effectLst/>
                          <a:latin typeface="Arial" charset="0"/>
                          <a:ea typeface="ＭＳ Ｐゴシック" charset="-128"/>
                        </a:rPr>
                        <a:t>ΧΑΜΗΛΟ</a:t>
                      </a: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gridSpan="6">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charset="2"/>
                        <a:buNone/>
                        <a:tabLst/>
                      </a:pPr>
                      <a:r>
                        <a:rPr kumimoji="0" lang="el-GR" altLang="en-US" sz="1700" b="0" i="0" u="none" strike="noStrike" cap="none" normalizeH="0" baseline="0">
                          <a:ln>
                            <a:noFill/>
                          </a:ln>
                          <a:solidFill>
                            <a:schemeClr val="tx1"/>
                          </a:solidFill>
                          <a:effectLst/>
                          <a:latin typeface="Arial" charset="0"/>
                          <a:ea typeface="ＭＳ Ｐゴシック" charset="-128"/>
                        </a:rPr>
                        <a:t>Ενδιαφέρον για παραγωγή</a:t>
                      </a:r>
                      <a:endParaRPr kumimoji="0" lang="en-US" altLang="en-US" sz="1700" b="0" i="0" u="none" strike="noStrike" cap="none" normalizeH="0" baseline="0">
                        <a:ln>
                          <a:noFill/>
                        </a:ln>
                        <a:solidFill>
                          <a:schemeClr val="tx1"/>
                        </a:solidFill>
                        <a:effectLst/>
                        <a:latin typeface="Arial" charset="0"/>
                        <a:ea typeface="ＭＳ Ｐゴシック" charset="-128"/>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lvl1pPr eaLnBrk="0" hangingPunct="0">
                        <a:spcBef>
                          <a:spcPct val="20000"/>
                        </a:spcBef>
                        <a:buClr>
                          <a:schemeClr val="tx2"/>
                        </a:buClr>
                        <a:buSzPct val="70000"/>
                        <a:buFont typeface="Wingdings" charset="2"/>
                        <a:defRPr sz="2600">
                          <a:solidFill>
                            <a:schemeClr val="tx1"/>
                          </a:solidFill>
                          <a:latin typeface="Arial" charset="0"/>
                          <a:ea typeface="ＭＳ Ｐゴシック" charset="-128"/>
                        </a:defRPr>
                      </a:lvl1pPr>
                      <a:lvl2pPr marL="37931725" indent="-37474525" eaLnBrk="0" hangingPunct="0">
                        <a:spcBef>
                          <a:spcPct val="20000"/>
                        </a:spcBef>
                        <a:buClr>
                          <a:schemeClr val="accent2"/>
                        </a:buClr>
                        <a:buSzPct val="70000"/>
                        <a:buFont typeface="Wingdings" charset="2"/>
                        <a:defRPr sz="2200">
                          <a:solidFill>
                            <a:schemeClr val="tx1"/>
                          </a:solidFill>
                          <a:latin typeface="Arial" charset="0"/>
                          <a:ea typeface="ＭＳ Ｐゴシック" charset="-128"/>
                        </a:defRPr>
                      </a:lvl2pPr>
                      <a:lvl3pPr eaLnBrk="0" hangingPunct="0">
                        <a:spcBef>
                          <a:spcPct val="20000"/>
                        </a:spcBef>
                        <a:defRPr sz="21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20000"/>
                        </a:spcBef>
                        <a:spcAft>
                          <a:spcPct val="0"/>
                        </a:spcAft>
                        <a:buClr>
                          <a:schemeClr val="tx2"/>
                        </a:buClr>
                        <a:buSzPct val="70000"/>
                        <a:buFont typeface="Wingdings" charset="2"/>
                        <a:buNone/>
                        <a:tabLst/>
                      </a:pPr>
                      <a:r>
                        <a:rPr kumimoji="0" lang="el-GR" altLang="en-US" sz="1700" b="0" i="0" u="none" strike="noStrike" cap="none" normalizeH="0" baseline="0" dirty="0">
                          <a:ln>
                            <a:noFill/>
                          </a:ln>
                          <a:solidFill>
                            <a:schemeClr val="tx1"/>
                          </a:solidFill>
                          <a:effectLst/>
                          <a:latin typeface="Arial" charset="0"/>
                          <a:ea typeface="ＭＳ Ｐゴシック" charset="-128"/>
                        </a:rPr>
                        <a:t>ΥΨΗΛΟ</a:t>
                      </a:r>
                      <a:endParaRPr kumimoji="0" lang="en-US" altLang="en-US" sz="1700" b="0" i="0" u="none" strike="noStrike" cap="none" normalizeH="0" baseline="0" dirty="0">
                        <a:ln>
                          <a:noFill/>
                        </a:ln>
                        <a:solidFill>
                          <a:schemeClr val="tx1"/>
                        </a:solidFill>
                        <a:effectLst/>
                        <a:latin typeface="Arial" charset="0"/>
                        <a:ea typeface="ＭＳ Ｐゴシック" charset="-128"/>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r>
            </a:tbl>
          </a:graphicData>
        </a:graphic>
      </p:graphicFrame>
    </p:spTree>
    <p:extLst>
      <p:ext uri="{BB962C8B-B14F-4D97-AF65-F5344CB8AC3E}">
        <p14:creationId xmlns:p14="http://schemas.microsoft.com/office/powerpoint/2010/main" val="1892585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l-GR" altLang="en-US"/>
              <a:t>Ηγεσία </a:t>
            </a:r>
            <a:r>
              <a:rPr lang="en-US" altLang="en-US"/>
              <a:t>LIKERT</a:t>
            </a:r>
          </a:p>
        </p:txBody>
      </p:sp>
      <p:sp>
        <p:nvSpPr>
          <p:cNvPr id="29699" name="Rectangle 3"/>
          <p:cNvSpPr>
            <a:spLocks noGrp="1" noChangeArrowheads="1"/>
          </p:cNvSpPr>
          <p:nvPr>
            <p:ph type="body" idx="1"/>
          </p:nvPr>
        </p:nvSpPr>
        <p:spPr/>
        <p:txBody>
          <a:bodyPr>
            <a:normAutofit lnSpcReduction="10000"/>
          </a:bodyPr>
          <a:lstStyle/>
          <a:p>
            <a:pPr marL="609600" indent="-609600"/>
            <a:r>
              <a:rPr lang="el-GR" altLang="en-US" sz="2600"/>
              <a:t>Αποτελείται από τέσσερα συστήματα</a:t>
            </a:r>
          </a:p>
          <a:p>
            <a:pPr marL="990600" lvl="1" indent="-533400">
              <a:buFont typeface="Wingdings" charset="2"/>
              <a:buAutoNum type="arabicPeriod"/>
            </a:pPr>
            <a:r>
              <a:rPr lang="el-GR" altLang="en-US" sz="2200">
                <a:ea typeface="ＭＳ Ｐゴシック" charset="-128"/>
              </a:rPr>
              <a:t>Αυταρχικό εκμεταλλευτικό</a:t>
            </a:r>
          </a:p>
          <a:p>
            <a:pPr marL="1371600" lvl="2" indent="-457200">
              <a:buFont typeface="Wingdings" charset="2"/>
              <a:buChar char="¨"/>
            </a:pPr>
            <a:r>
              <a:rPr lang="el-GR" altLang="en-US" sz="2100">
                <a:ea typeface="ＭＳ Ｐゴシック" charset="-128"/>
              </a:rPr>
              <a:t>Πλήρη έλεγχο από ηγέτη</a:t>
            </a:r>
          </a:p>
          <a:p>
            <a:pPr marL="990600" lvl="1" indent="-533400">
              <a:buFont typeface="Wingdings" charset="2"/>
              <a:buAutoNum type="arabicPeriod"/>
            </a:pPr>
            <a:r>
              <a:rPr lang="el-GR" altLang="en-US" sz="2200">
                <a:ea typeface="ＭＳ Ｐゴシック" charset="-128"/>
              </a:rPr>
              <a:t>Καλοπροαίρετο αυταρχικό</a:t>
            </a:r>
          </a:p>
          <a:p>
            <a:pPr marL="1371600" lvl="2" indent="-457200">
              <a:buFont typeface="Wingdings" charset="2"/>
              <a:buChar char="¨"/>
            </a:pPr>
            <a:r>
              <a:rPr lang="el-GR" altLang="en-US" sz="2100">
                <a:ea typeface="ＭＳ Ｐゴシック" charset="-128"/>
              </a:rPr>
              <a:t>Ο ηγέτης έχει πατερναλιστικό χαρακτήρα</a:t>
            </a:r>
          </a:p>
          <a:p>
            <a:pPr marL="990600" lvl="1" indent="-533400">
              <a:buFont typeface="Wingdings" charset="2"/>
              <a:buAutoNum type="arabicPeriod"/>
            </a:pPr>
            <a:r>
              <a:rPr lang="el-GR" altLang="en-US" sz="2200">
                <a:ea typeface="ＭＳ Ｐゴシック" charset="-128"/>
              </a:rPr>
              <a:t>Συμβουλευτικό</a:t>
            </a:r>
          </a:p>
          <a:p>
            <a:pPr marL="1371600" lvl="2" indent="-457200">
              <a:buFont typeface="Wingdings" charset="2"/>
              <a:buChar char="¨"/>
            </a:pPr>
            <a:r>
              <a:rPr lang="el-GR" altLang="en-US" sz="2100">
                <a:ea typeface="ＭＳ Ｐゴシック" charset="-128"/>
              </a:rPr>
              <a:t>Τις σημαντικές μόνο αποφάσεις παίρνει ο ηγέτης</a:t>
            </a:r>
          </a:p>
          <a:p>
            <a:pPr marL="990600" lvl="1" indent="-533400">
              <a:buFont typeface="Wingdings" charset="2"/>
              <a:buAutoNum type="arabicPeriod"/>
            </a:pPr>
            <a:r>
              <a:rPr lang="el-GR" altLang="en-US" sz="2200">
                <a:ea typeface="ＭＳ Ｐゴシック" charset="-128"/>
              </a:rPr>
              <a:t>Συμμετοχικό</a:t>
            </a:r>
          </a:p>
          <a:p>
            <a:pPr marL="1371600" lvl="2" indent="-457200">
              <a:buFont typeface="Wingdings" charset="2"/>
              <a:buChar char="¨"/>
            </a:pPr>
            <a:r>
              <a:rPr lang="el-GR" altLang="en-US" sz="2100">
                <a:ea typeface="ＭＳ Ｐゴシック" charset="-128"/>
              </a:rPr>
              <a:t>Πλήρη συμμετοχή όλων</a:t>
            </a:r>
            <a:endParaRPr lang="en-US" altLang="en-US" sz="2100">
              <a:ea typeface="ＭＳ Ｐゴシック" charset="-128"/>
            </a:endParaRPr>
          </a:p>
        </p:txBody>
      </p:sp>
    </p:spTree>
    <p:extLst>
      <p:ext uri="{BB962C8B-B14F-4D97-AF65-F5344CB8AC3E}">
        <p14:creationId xmlns:p14="http://schemas.microsoft.com/office/powerpoint/2010/main" val="153424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l-GR" altLang="en-US"/>
              <a:t>Το μοντέλο</a:t>
            </a:r>
            <a:r>
              <a:rPr lang="en-US" altLang="en-US"/>
              <a:t> LIKERT</a:t>
            </a:r>
          </a:p>
        </p:txBody>
      </p:sp>
      <p:pic>
        <p:nvPicPr>
          <p:cNvPr id="3072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7334" y="1930400"/>
            <a:ext cx="86439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2993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Περιεχόμενα</a:t>
            </a:r>
            <a:endParaRPr lang="en-US" dirty="0"/>
          </a:p>
        </p:txBody>
      </p:sp>
      <p:sp>
        <p:nvSpPr>
          <p:cNvPr id="3" name="Content Placeholder 2"/>
          <p:cNvSpPr>
            <a:spLocks noGrp="1"/>
          </p:cNvSpPr>
          <p:nvPr>
            <p:ph idx="1"/>
          </p:nvPr>
        </p:nvSpPr>
        <p:spPr/>
        <p:txBody>
          <a:bodyPr>
            <a:normAutofit/>
          </a:bodyPr>
          <a:lstStyle/>
          <a:p>
            <a:pPr>
              <a:lnSpc>
                <a:spcPct val="200000"/>
              </a:lnSpc>
            </a:pPr>
            <a:r>
              <a:rPr lang="el-GR" sz="2800" dirty="0" smtClean="0"/>
              <a:t>Ηγεσία</a:t>
            </a:r>
          </a:p>
          <a:p>
            <a:pPr>
              <a:lnSpc>
                <a:spcPct val="200000"/>
              </a:lnSpc>
            </a:pPr>
            <a:r>
              <a:rPr lang="el-GR" sz="2800" dirty="0" smtClean="0"/>
              <a:t>Παρακίνηση</a:t>
            </a:r>
          </a:p>
          <a:p>
            <a:pPr>
              <a:lnSpc>
                <a:spcPct val="200000"/>
              </a:lnSpc>
            </a:pPr>
            <a:r>
              <a:rPr lang="el-GR" sz="2800" dirty="0" smtClean="0"/>
              <a:t>Επικοινωνία</a:t>
            </a:r>
            <a:endParaRPr lang="en-US" sz="2800" dirty="0"/>
          </a:p>
        </p:txBody>
      </p:sp>
    </p:spTree>
    <p:extLst>
      <p:ext uri="{BB962C8B-B14F-4D97-AF65-F5344CB8AC3E}">
        <p14:creationId xmlns:p14="http://schemas.microsoft.com/office/powerpoint/2010/main" val="1719982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l-GR" altLang="en-US"/>
              <a:t>Αρχές συμμετοχικού συστήματος </a:t>
            </a:r>
            <a:r>
              <a:rPr lang="en-US" altLang="en-US"/>
              <a:t>LIKERT</a:t>
            </a:r>
          </a:p>
        </p:txBody>
      </p:sp>
      <p:sp>
        <p:nvSpPr>
          <p:cNvPr id="31747" name="Rectangle 3"/>
          <p:cNvSpPr>
            <a:spLocks noGrp="1" noChangeArrowheads="1"/>
          </p:cNvSpPr>
          <p:nvPr>
            <p:ph type="body" idx="1"/>
          </p:nvPr>
        </p:nvSpPr>
        <p:spPr>
          <a:xfrm>
            <a:off x="1981200" y="1760538"/>
            <a:ext cx="8229600" cy="4411662"/>
          </a:xfrm>
        </p:spPr>
        <p:txBody>
          <a:bodyPr/>
          <a:lstStyle/>
          <a:p>
            <a:pPr eaLnBrk="1" hangingPunct="1"/>
            <a:r>
              <a:rPr lang="el-GR" altLang="en-US"/>
              <a:t>Παρακίνηση</a:t>
            </a:r>
          </a:p>
          <a:p>
            <a:pPr eaLnBrk="1" hangingPunct="1"/>
            <a:r>
              <a:rPr lang="el-GR" altLang="en-US"/>
              <a:t>Υποστήριξη</a:t>
            </a:r>
          </a:p>
          <a:p>
            <a:pPr eaLnBrk="1" hangingPunct="1"/>
            <a:r>
              <a:rPr lang="el-GR" altLang="en-US"/>
              <a:t>Ομαδική εργασία</a:t>
            </a:r>
          </a:p>
          <a:p>
            <a:pPr eaLnBrk="1" hangingPunct="1"/>
            <a:r>
              <a:rPr lang="el-GR" altLang="en-US"/>
              <a:t>Επιδίωξη προκλητικών στόχων</a:t>
            </a:r>
          </a:p>
          <a:p>
            <a:pPr eaLnBrk="1" hangingPunct="1"/>
            <a:r>
              <a:rPr lang="el-GR" altLang="en-US"/>
              <a:t>Αποτελεσματικότητα και συντονισμός της ομαδικής εργασίας</a:t>
            </a:r>
            <a:endParaRPr lang="en-US" altLang="en-US"/>
          </a:p>
        </p:txBody>
      </p:sp>
    </p:spTree>
    <p:extLst>
      <p:ext uri="{BB962C8B-B14F-4D97-AF65-F5344CB8AC3E}">
        <p14:creationId xmlns:p14="http://schemas.microsoft.com/office/powerpoint/2010/main" val="881552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l-GR" altLang="en-US"/>
              <a:t>Το υπόδειγμα </a:t>
            </a:r>
            <a:r>
              <a:rPr lang="en-US" altLang="en-US"/>
              <a:t>FIEDLER</a:t>
            </a:r>
          </a:p>
        </p:txBody>
      </p:sp>
      <p:sp>
        <p:nvSpPr>
          <p:cNvPr id="32771" name="Content Placeholder 2"/>
          <p:cNvSpPr>
            <a:spLocks noGrp="1"/>
          </p:cNvSpPr>
          <p:nvPr>
            <p:ph idx="1"/>
          </p:nvPr>
        </p:nvSpPr>
        <p:spPr/>
        <p:txBody>
          <a:bodyPr>
            <a:normAutofit fontScale="92500" lnSpcReduction="10000"/>
          </a:bodyPr>
          <a:lstStyle/>
          <a:p>
            <a:pPr marL="179388" indent="-179388"/>
            <a:r>
              <a:rPr lang="el-GR" altLang="en-US" sz="2800"/>
              <a:t>Η αποτελεσματικότητα της ηγεσίας εξαρτάται τόσο από την οργάνωση όσο και από τις ιδιότητες του ηγέτη. </a:t>
            </a:r>
          </a:p>
          <a:p>
            <a:pPr marL="179388" indent="-179388"/>
            <a:r>
              <a:rPr lang="el-GR" altLang="en-US" sz="2800"/>
              <a:t>Εκτός από ορισμένες περιπτώσει δεν έχει νόημα να μιλάμε για έναν αποτελεσματικό ή μη ηγέτη.</a:t>
            </a:r>
          </a:p>
          <a:p>
            <a:pPr marL="179388" indent="-179388"/>
            <a:r>
              <a:rPr lang="el-GR" altLang="en-US" sz="2800"/>
              <a:t>Μπορούμε να μιλάμε για έναν ηγέτη οποίος είναι αποτελεσματικός σε μία κατάσταση και αναποτελεσματικός σε άλλη. </a:t>
            </a:r>
          </a:p>
          <a:p>
            <a:pPr marL="179388" indent="-179388"/>
            <a:r>
              <a:rPr lang="el-GR" altLang="en-US" sz="2800"/>
              <a:t>Η δημιουργία του κατάλληλου περιβάλλοντος αποτελεί βασικό στοιχείο για την απόδοσή του. </a:t>
            </a:r>
            <a:endParaRPr lang="en-US" altLang="en-US" sz="2800"/>
          </a:p>
        </p:txBody>
      </p:sp>
    </p:spTree>
    <p:extLst>
      <p:ext uri="{BB962C8B-B14F-4D97-AF65-F5344CB8AC3E}">
        <p14:creationId xmlns:p14="http://schemas.microsoft.com/office/powerpoint/2010/main" val="764464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699732" y="366712"/>
            <a:ext cx="8596668" cy="1320800"/>
          </a:xfrm>
        </p:spPr>
        <p:txBody>
          <a:bodyPr/>
          <a:lstStyle/>
          <a:p>
            <a:r>
              <a:rPr lang="el-GR" altLang="en-US"/>
              <a:t>Παράδειγμα </a:t>
            </a:r>
            <a:r>
              <a:rPr lang="en-US" altLang="en-US" dirty="0"/>
              <a:t>FIEDLER </a:t>
            </a:r>
            <a:r>
              <a:rPr lang="el-GR" altLang="en-US" dirty="0"/>
              <a:t>από 454 επιχειρήσεων</a:t>
            </a:r>
            <a:endParaRPr lang="en-US" altLang="en-US" dirty="0"/>
          </a:p>
        </p:txBody>
      </p:sp>
      <p:pic>
        <p:nvPicPr>
          <p:cNvPr id="3379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3563" y="1592262"/>
            <a:ext cx="6705600" cy="526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2280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l-GR" altLang="en-US"/>
              <a:t>Όραμα</a:t>
            </a:r>
            <a:endParaRPr lang="en-US" altLang="en-US"/>
          </a:p>
        </p:txBody>
      </p:sp>
      <p:sp>
        <p:nvSpPr>
          <p:cNvPr id="34819" name="Rectangle 3"/>
          <p:cNvSpPr>
            <a:spLocks noGrp="1" noChangeArrowheads="1"/>
          </p:cNvSpPr>
          <p:nvPr>
            <p:ph type="body" idx="1"/>
          </p:nvPr>
        </p:nvSpPr>
        <p:spPr/>
        <p:txBody>
          <a:bodyPr>
            <a:normAutofit/>
          </a:bodyPr>
          <a:lstStyle/>
          <a:p>
            <a:pPr eaLnBrk="1" hangingPunct="1"/>
            <a:r>
              <a:rPr lang="el-GR" altLang="en-US" sz="2800"/>
              <a:t>«Δεν υπάρχει πιο ισχυρή κινητήριος δύναμη για να οδηγήσει μια οργάνωση στην τελειότητα και τη μακροπρόθεσμη επιτυχία από ένα όραμα ελκυστικό πολύτιμο και εφικτό για το μέλλον το οποίο θα έχουν ενστερνισθεί όλοι οι εργαζόμενοι»</a:t>
            </a:r>
          </a:p>
          <a:p>
            <a:pPr eaLnBrk="1" hangingPunct="1">
              <a:buFont typeface="Wingdings" charset="2"/>
              <a:buNone/>
            </a:pPr>
            <a:r>
              <a:rPr lang="en-US" altLang="en-US" sz="2800" dirty="0"/>
              <a:t>								B. </a:t>
            </a:r>
            <a:r>
              <a:rPr lang="en-US" altLang="en-US" sz="2800" dirty="0" err="1"/>
              <a:t>Nanus</a:t>
            </a:r>
            <a:endParaRPr lang="en-US" altLang="en-US" sz="2800" dirty="0"/>
          </a:p>
        </p:txBody>
      </p:sp>
    </p:spTree>
    <p:extLst>
      <p:ext uri="{BB962C8B-B14F-4D97-AF65-F5344CB8AC3E}">
        <p14:creationId xmlns:p14="http://schemas.microsoft.com/office/powerpoint/2010/main" val="473179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l-GR" altLang="en-US"/>
              <a:t>Στοιχεία οράματος</a:t>
            </a:r>
            <a:endParaRPr lang="en-US" altLang="en-US"/>
          </a:p>
        </p:txBody>
      </p:sp>
      <p:sp>
        <p:nvSpPr>
          <p:cNvPr id="68611" name="Rectangle 3"/>
          <p:cNvSpPr>
            <a:spLocks noGrp="1" noChangeArrowheads="1"/>
          </p:cNvSpPr>
          <p:nvPr>
            <p:ph type="body" idx="1"/>
          </p:nvPr>
        </p:nvSpPr>
        <p:spPr/>
        <p:txBody>
          <a:bodyPr>
            <a:normAutofit/>
          </a:bodyPr>
          <a:lstStyle/>
          <a:p>
            <a:pPr marL="609600" indent="-609600"/>
            <a:r>
              <a:rPr lang="el-GR" altLang="en-US" sz="2400" dirty="0"/>
              <a:t>Το </a:t>
            </a:r>
            <a:r>
              <a:rPr lang="el-GR" altLang="en-US" sz="2400" b="1" dirty="0">
                <a:effectLst>
                  <a:outerShdw blurRad="38100" dist="38100" dir="2700000" algn="tl">
                    <a:srgbClr val="C0C0C0"/>
                  </a:outerShdw>
                </a:effectLst>
              </a:rPr>
              <a:t>όραμα </a:t>
            </a:r>
            <a:r>
              <a:rPr lang="el-GR" altLang="en-US" sz="2400" dirty="0"/>
              <a:t>αποτελεί το πιο σημαντικό στοιχείο της ηγεσίας γιατί:</a:t>
            </a:r>
          </a:p>
          <a:p>
            <a:pPr marL="990600" lvl="1" indent="-533400">
              <a:buFont typeface="Wingdings" charset="2"/>
              <a:buAutoNum type="arabicPeriod"/>
            </a:pPr>
            <a:r>
              <a:rPr lang="el-GR" altLang="en-US" sz="2000" dirty="0">
                <a:ea typeface="ＭＳ Ｐゴシック" charset="-128"/>
              </a:rPr>
              <a:t>Αποσαφηνίζει τη γενική κατεύθυνση που πρέπει να ακολουθήσει η εταιρία στο μέλλον.</a:t>
            </a:r>
          </a:p>
          <a:p>
            <a:pPr marL="990600" lvl="1" indent="-533400">
              <a:buFont typeface="Wingdings" charset="2"/>
              <a:buAutoNum type="arabicPeriod"/>
            </a:pPr>
            <a:r>
              <a:rPr lang="el-GR" altLang="en-US" sz="2000" dirty="0">
                <a:ea typeface="ＭＳ Ｐゴシック" charset="-128"/>
              </a:rPr>
              <a:t>Συμβάλλει στο συντονισμό των μερών της οργάνωσης.</a:t>
            </a:r>
          </a:p>
          <a:p>
            <a:pPr marL="990600" lvl="1" indent="-533400">
              <a:buFont typeface="Wingdings" charset="2"/>
              <a:buAutoNum type="arabicPeriod"/>
            </a:pPr>
            <a:r>
              <a:rPr lang="el-GR" altLang="en-US" sz="2000" dirty="0">
                <a:ea typeface="ＭＳ Ｐゴシック" charset="-128"/>
              </a:rPr>
              <a:t>Ενεργοποιεί, κινητοποιεί, παρακινεί τα άτομα δίνοντας νόημα στην καθημερινότητά τους.</a:t>
            </a:r>
            <a:endParaRPr lang="en-US" altLang="en-US" sz="2000" dirty="0">
              <a:ea typeface="ＭＳ Ｐゴシック" charset="-128"/>
            </a:endParaRPr>
          </a:p>
        </p:txBody>
      </p:sp>
    </p:spTree>
    <p:extLst>
      <p:ext uri="{BB962C8B-B14F-4D97-AF65-F5344CB8AC3E}">
        <p14:creationId xmlns:p14="http://schemas.microsoft.com/office/powerpoint/2010/main" val="600987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l-GR" altLang="en-US"/>
              <a:t>Συνάρτηση ηγέτη</a:t>
            </a:r>
            <a:endParaRPr lang="en-US" altLang="en-US"/>
          </a:p>
        </p:txBody>
      </p:sp>
      <p:sp>
        <p:nvSpPr>
          <p:cNvPr id="36867" name="Rectangle 3"/>
          <p:cNvSpPr>
            <a:spLocks noGrp="1" noChangeArrowheads="1"/>
          </p:cNvSpPr>
          <p:nvPr>
            <p:ph type="body" idx="1"/>
          </p:nvPr>
        </p:nvSpPr>
        <p:spPr/>
        <p:txBody>
          <a:bodyPr>
            <a:normAutofit/>
          </a:bodyPr>
          <a:lstStyle/>
          <a:p>
            <a:pPr eaLnBrk="1" hangingPunct="1"/>
            <a:r>
              <a:rPr lang="el-GR" altLang="en-US" sz="3200"/>
              <a:t>Ηγέτης = Διάθεση για άσκηση ηγεσίας *</a:t>
            </a:r>
          </a:p>
          <a:p>
            <a:pPr eaLnBrk="1" hangingPunct="1">
              <a:buFont typeface="Wingdings" charset="2"/>
              <a:buNone/>
            </a:pPr>
            <a:r>
              <a:rPr lang="el-GR" altLang="en-US" sz="3200" dirty="0"/>
              <a:t>			 ικανότητα άσκησης ηγεσίας * </a:t>
            </a:r>
          </a:p>
          <a:p>
            <a:pPr eaLnBrk="1" hangingPunct="1">
              <a:buFont typeface="Wingdings" charset="2"/>
              <a:buNone/>
            </a:pPr>
            <a:r>
              <a:rPr lang="el-GR" altLang="en-US" sz="3200" dirty="0"/>
              <a:t>			 ευκαιρίες άσκησης ηγεσίας </a:t>
            </a:r>
            <a:endParaRPr lang="en-US" altLang="en-US" sz="3200" dirty="0"/>
          </a:p>
        </p:txBody>
      </p:sp>
    </p:spTree>
    <p:extLst>
      <p:ext uri="{BB962C8B-B14F-4D97-AF65-F5344CB8AC3E}">
        <p14:creationId xmlns:p14="http://schemas.microsoft.com/office/powerpoint/2010/main" val="1179186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l-GR" altLang="en-US"/>
              <a:t>Ηγετική συμπεριφορά</a:t>
            </a:r>
            <a:endParaRPr lang="en-US" altLang="en-US"/>
          </a:p>
        </p:txBody>
      </p:sp>
      <p:grpSp>
        <p:nvGrpSpPr>
          <p:cNvPr id="37891" name="Group 3"/>
          <p:cNvGrpSpPr>
            <a:grpSpLocks/>
          </p:cNvGrpSpPr>
          <p:nvPr/>
        </p:nvGrpSpPr>
        <p:grpSpPr bwMode="auto">
          <a:xfrm>
            <a:off x="798955" y="1930400"/>
            <a:ext cx="8353425" cy="3457575"/>
            <a:chOff x="204" y="1434"/>
            <a:chExt cx="5262" cy="2178"/>
          </a:xfrm>
        </p:grpSpPr>
        <p:sp>
          <p:nvSpPr>
            <p:cNvPr id="70660" name="AutoShape 4"/>
            <p:cNvSpPr>
              <a:spLocks noChangeArrowheads="1"/>
            </p:cNvSpPr>
            <p:nvPr/>
          </p:nvSpPr>
          <p:spPr bwMode="auto">
            <a:xfrm>
              <a:off x="1701" y="1570"/>
              <a:ext cx="2132" cy="1996"/>
            </a:xfrm>
            <a:prstGeom prst="sun">
              <a:avLst>
                <a:gd name="adj" fmla="val 25000"/>
              </a:avLst>
            </a:prstGeom>
            <a:solidFill>
              <a:schemeClr val="accent1"/>
            </a:solidFill>
            <a:ln>
              <a:noFill/>
            </a:ln>
            <a:effectLst>
              <a:prstShdw prst="shdw17" dist="17961" dir="2700000">
                <a:srgbClr val="7A7A00">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l-GR" altLang="en-US" sz="1400" b="1">
                  <a:effectLst>
                    <a:outerShdw blurRad="38100" dist="38100" dir="2700000" algn="tl">
                      <a:srgbClr val="FFFFFF"/>
                    </a:outerShdw>
                  </a:effectLst>
                  <a:latin typeface="Times New Roman" charset="0"/>
                </a:rPr>
                <a:t>Δημιουργία </a:t>
              </a:r>
            </a:p>
            <a:p>
              <a:pPr algn="ctr" eaLnBrk="1" hangingPunct="1"/>
              <a:r>
                <a:rPr lang="el-GR" altLang="en-US" sz="1400" b="1">
                  <a:effectLst>
                    <a:outerShdw blurRad="38100" dist="38100" dir="2700000" algn="tl">
                      <a:srgbClr val="FFFFFF"/>
                    </a:outerShdw>
                  </a:effectLst>
                  <a:latin typeface="Times New Roman" charset="0"/>
                </a:rPr>
                <a:t>οράματος</a:t>
              </a:r>
            </a:p>
            <a:p>
              <a:pPr algn="ctr" eaLnBrk="1" hangingPunct="1"/>
              <a:r>
                <a:rPr lang="el-GR" altLang="en-US" sz="1400" b="1">
                  <a:effectLst>
                    <a:outerShdw blurRad="38100" dist="38100" dir="2700000" algn="tl">
                      <a:srgbClr val="FFFFFF"/>
                    </a:outerShdw>
                  </a:effectLst>
                  <a:latin typeface="Times New Roman" charset="0"/>
                </a:rPr>
                <a:t>και σύνδεσή του</a:t>
              </a:r>
            </a:p>
            <a:p>
              <a:pPr algn="ctr" eaLnBrk="1" hangingPunct="1"/>
              <a:r>
                <a:rPr lang="el-GR" altLang="en-US" sz="1400" b="1">
                  <a:effectLst>
                    <a:outerShdw blurRad="38100" dist="38100" dir="2700000" algn="tl">
                      <a:srgbClr val="FFFFFF"/>
                    </a:outerShdw>
                  </a:effectLst>
                  <a:latin typeface="Times New Roman" charset="0"/>
                </a:rPr>
                <a:t>με την </a:t>
              </a:r>
            </a:p>
            <a:p>
              <a:pPr algn="ctr" eaLnBrk="1" hangingPunct="1"/>
              <a:r>
                <a:rPr lang="el-GR" altLang="en-US" sz="1400" b="1">
                  <a:effectLst>
                    <a:outerShdw blurRad="38100" dist="38100" dir="2700000" algn="tl">
                      <a:srgbClr val="FFFFFF"/>
                    </a:outerShdw>
                  </a:effectLst>
                  <a:latin typeface="Times New Roman" charset="0"/>
                </a:rPr>
                <a:t>«καθημερινότητα»</a:t>
              </a:r>
              <a:endParaRPr lang="en-US" altLang="en-US" sz="1400" b="1">
                <a:effectLst>
                  <a:outerShdw blurRad="38100" dist="38100" dir="2700000" algn="tl">
                    <a:srgbClr val="FFFFFF"/>
                  </a:outerShdw>
                </a:effectLst>
                <a:latin typeface="Times New Roman" charset="0"/>
              </a:endParaRPr>
            </a:p>
          </p:txBody>
        </p:sp>
        <p:sp>
          <p:nvSpPr>
            <p:cNvPr id="37893" name="Rectangle 5"/>
            <p:cNvSpPr>
              <a:spLocks noChangeArrowheads="1"/>
            </p:cNvSpPr>
            <p:nvPr/>
          </p:nvSpPr>
          <p:spPr bwMode="auto">
            <a:xfrm>
              <a:off x="204" y="1434"/>
              <a:ext cx="1497"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l-GR" altLang="en-US" sz="1400">
                  <a:latin typeface="Times New Roman" charset="0"/>
                </a:rPr>
                <a:t>Λειτουργίες που αφορούν </a:t>
              </a:r>
            </a:p>
            <a:p>
              <a:pPr eaLnBrk="1" hangingPunct="1"/>
              <a:r>
                <a:rPr lang="el-GR" altLang="en-US" sz="1400">
                  <a:latin typeface="Times New Roman" charset="0"/>
                </a:rPr>
                <a:t>την παρακολούθηση, διαχείριση</a:t>
              </a:r>
            </a:p>
            <a:p>
              <a:pPr eaLnBrk="1" hangingPunct="1"/>
              <a:r>
                <a:rPr lang="el-GR" altLang="en-US" sz="1400">
                  <a:latin typeface="Times New Roman" charset="0"/>
                </a:rPr>
                <a:t>των αλλαγών και των πιέσεων</a:t>
              </a:r>
            </a:p>
            <a:p>
              <a:pPr eaLnBrk="1" hangingPunct="1"/>
              <a:r>
                <a:rPr lang="el-GR" altLang="en-US" sz="1400">
                  <a:latin typeface="Times New Roman" charset="0"/>
                </a:rPr>
                <a:t>του περιβάλλοντος </a:t>
              </a:r>
              <a:endParaRPr lang="en-US" altLang="en-US" sz="1400">
                <a:latin typeface="Times New Roman" charset="0"/>
              </a:endParaRPr>
            </a:p>
          </p:txBody>
        </p:sp>
        <p:sp>
          <p:nvSpPr>
            <p:cNvPr id="37894" name="Rectangle 6"/>
            <p:cNvSpPr>
              <a:spLocks noChangeArrowheads="1"/>
            </p:cNvSpPr>
            <p:nvPr/>
          </p:nvSpPr>
          <p:spPr bwMode="auto">
            <a:xfrm>
              <a:off x="3606" y="1480"/>
              <a:ext cx="1497"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l-GR" altLang="en-US" sz="1400">
                  <a:latin typeface="Times New Roman" charset="0"/>
                </a:rPr>
                <a:t>Λειτουργίες που αφορούν </a:t>
              </a:r>
            </a:p>
            <a:p>
              <a:pPr eaLnBrk="1" hangingPunct="1"/>
              <a:r>
                <a:rPr lang="el-GR" altLang="en-US" sz="1400">
                  <a:latin typeface="Times New Roman" charset="0"/>
                </a:rPr>
                <a:t>άμεσα την υλοποίηση του έργου </a:t>
              </a:r>
            </a:p>
            <a:p>
              <a:pPr eaLnBrk="1" hangingPunct="1"/>
              <a:r>
                <a:rPr lang="el-GR" altLang="en-US" sz="1400">
                  <a:latin typeface="Times New Roman" charset="0"/>
                </a:rPr>
                <a:t>και των στόχων</a:t>
              </a:r>
              <a:endParaRPr lang="en-US" altLang="en-US" sz="1400">
                <a:latin typeface="Times New Roman" charset="0"/>
              </a:endParaRPr>
            </a:p>
          </p:txBody>
        </p:sp>
        <p:sp>
          <p:nvSpPr>
            <p:cNvPr id="37895" name="Rectangle 7"/>
            <p:cNvSpPr>
              <a:spLocks noChangeArrowheads="1"/>
            </p:cNvSpPr>
            <p:nvPr/>
          </p:nvSpPr>
          <p:spPr bwMode="auto">
            <a:xfrm>
              <a:off x="249" y="2795"/>
              <a:ext cx="1497"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l-GR" altLang="en-US" sz="1400">
                  <a:latin typeface="Times New Roman" charset="0"/>
                </a:rPr>
                <a:t>Λειτουργίες που αφορούν </a:t>
              </a:r>
            </a:p>
            <a:p>
              <a:pPr eaLnBrk="1" hangingPunct="1"/>
              <a:r>
                <a:rPr lang="el-GR" altLang="en-US" sz="1400">
                  <a:latin typeface="Times New Roman" charset="0"/>
                </a:rPr>
                <a:t>την ανάπτυξη δομών, στρατηγικών,</a:t>
              </a:r>
            </a:p>
            <a:p>
              <a:pPr eaLnBrk="1" hangingPunct="1"/>
              <a:r>
                <a:rPr lang="el-GR" altLang="en-US" sz="1400">
                  <a:latin typeface="Times New Roman" charset="0"/>
                </a:rPr>
                <a:t>κουλτούρας, συστημάτων</a:t>
              </a:r>
              <a:endParaRPr lang="en-US" altLang="en-US" sz="1400">
                <a:latin typeface="Times New Roman" charset="0"/>
              </a:endParaRPr>
            </a:p>
          </p:txBody>
        </p:sp>
        <p:sp>
          <p:nvSpPr>
            <p:cNvPr id="37896" name="Rectangle 8"/>
            <p:cNvSpPr>
              <a:spLocks noChangeArrowheads="1"/>
            </p:cNvSpPr>
            <p:nvPr/>
          </p:nvSpPr>
          <p:spPr bwMode="auto">
            <a:xfrm>
              <a:off x="3969" y="2296"/>
              <a:ext cx="1497"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l-GR" altLang="en-US" sz="1400">
                  <a:latin typeface="Times New Roman" charset="0"/>
                </a:rPr>
                <a:t>Λειτουργίες που αφορούν </a:t>
              </a:r>
            </a:p>
            <a:p>
              <a:pPr eaLnBrk="1" hangingPunct="1"/>
              <a:r>
                <a:rPr lang="el-GR" altLang="en-US" sz="1400">
                  <a:latin typeface="Times New Roman" charset="0"/>
                </a:rPr>
                <a:t>την ανάπτυξη και τη συνοχή </a:t>
              </a:r>
            </a:p>
            <a:p>
              <a:pPr eaLnBrk="1" hangingPunct="1"/>
              <a:r>
                <a:rPr lang="el-GR" altLang="en-US" sz="1400">
                  <a:latin typeface="Times New Roman" charset="0"/>
                </a:rPr>
                <a:t>της ομάδας </a:t>
              </a:r>
              <a:endParaRPr lang="en-US" altLang="en-US" sz="1400">
                <a:latin typeface="Times New Roman" charset="0"/>
              </a:endParaRPr>
            </a:p>
          </p:txBody>
        </p:sp>
        <p:sp>
          <p:nvSpPr>
            <p:cNvPr id="37897" name="Rectangle 9"/>
            <p:cNvSpPr>
              <a:spLocks noChangeArrowheads="1"/>
            </p:cNvSpPr>
            <p:nvPr/>
          </p:nvSpPr>
          <p:spPr bwMode="auto">
            <a:xfrm>
              <a:off x="3560" y="3067"/>
              <a:ext cx="1497"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l-GR" altLang="en-US" sz="1400">
                  <a:latin typeface="Times New Roman" charset="0"/>
                </a:rPr>
                <a:t>Λειτουργίες που αφορούν </a:t>
              </a:r>
            </a:p>
            <a:p>
              <a:pPr eaLnBrk="1" hangingPunct="1"/>
              <a:r>
                <a:rPr lang="el-GR" altLang="en-US" sz="1400">
                  <a:latin typeface="Times New Roman" charset="0"/>
                </a:rPr>
                <a:t>την ικανοποίηση, ανάπτυξη και </a:t>
              </a:r>
            </a:p>
            <a:p>
              <a:pPr eaLnBrk="1" hangingPunct="1"/>
              <a:r>
                <a:rPr lang="el-GR" altLang="en-US" sz="1400">
                  <a:latin typeface="Times New Roman" charset="0"/>
                </a:rPr>
                <a:t>ενδυνάμωση του κάθε ατόμου</a:t>
              </a:r>
              <a:endParaRPr lang="en-US" altLang="en-US" sz="1400">
                <a:latin typeface="Times New Roman" charset="0"/>
              </a:endParaRPr>
            </a:p>
          </p:txBody>
        </p:sp>
      </p:grpSp>
    </p:spTree>
    <p:extLst>
      <p:ext uri="{BB962C8B-B14F-4D97-AF65-F5344CB8AC3E}">
        <p14:creationId xmlns:p14="http://schemas.microsoft.com/office/powerpoint/2010/main" val="1602864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l-GR" altLang="en-US"/>
              <a:t>ΠΑΡΑΚΙΝΗΣΗ</a:t>
            </a:r>
            <a:endParaRPr lang="en-US" altLang="en-US"/>
          </a:p>
        </p:txBody>
      </p:sp>
      <p:sp>
        <p:nvSpPr>
          <p:cNvPr id="14339" name="Rectangle 3"/>
          <p:cNvSpPr>
            <a:spLocks noGrp="1" noChangeArrowheads="1"/>
          </p:cNvSpPr>
          <p:nvPr>
            <p:ph type="body" idx="1"/>
          </p:nvPr>
        </p:nvSpPr>
        <p:spPr/>
        <p:txBody>
          <a:bodyPr/>
          <a:lstStyle/>
          <a:p>
            <a:pPr eaLnBrk="1" hangingPunct="1">
              <a:buFont typeface="Wingdings" charset="2"/>
              <a:buNone/>
            </a:pPr>
            <a:r>
              <a:rPr lang="el-GR" altLang="en-US" dirty="0" smtClean="0"/>
              <a:t>Βασικές Αρχές</a:t>
            </a:r>
            <a:endParaRPr lang="el-GR" altLang="en-US" dirty="0"/>
          </a:p>
        </p:txBody>
      </p:sp>
    </p:spTree>
    <p:extLst>
      <p:ext uri="{BB962C8B-B14F-4D97-AF65-F5344CB8AC3E}">
        <p14:creationId xmlns:p14="http://schemas.microsoft.com/office/powerpoint/2010/main" val="473642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l-GR" altLang="en-US"/>
              <a:t>Ορισμός</a:t>
            </a:r>
            <a:endParaRPr lang="en-US" altLang="en-US"/>
          </a:p>
        </p:txBody>
      </p:sp>
      <p:sp>
        <p:nvSpPr>
          <p:cNvPr id="54275" name="Rectangle 3"/>
          <p:cNvSpPr>
            <a:spLocks noGrp="1" noChangeArrowheads="1"/>
          </p:cNvSpPr>
          <p:nvPr>
            <p:ph type="body" idx="1"/>
          </p:nvPr>
        </p:nvSpPr>
        <p:spPr/>
        <p:txBody>
          <a:bodyPr/>
          <a:lstStyle/>
          <a:p>
            <a:pPr eaLnBrk="1" hangingPunct="1"/>
            <a:r>
              <a:rPr lang="el-GR" altLang="en-US" sz="2600" b="1">
                <a:effectLst>
                  <a:outerShdw blurRad="38100" dist="38100" dir="2700000" algn="tl">
                    <a:srgbClr val="C0C0C0"/>
                  </a:outerShdw>
                </a:effectLst>
              </a:rPr>
              <a:t>Παρακίνηση</a:t>
            </a:r>
            <a:r>
              <a:rPr lang="el-GR" altLang="en-US" sz="2600"/>
              <a:t> είναι η εσωτερική διαδικασία ώθησης της συμπεριφοράς του ανθρώπου προς τους </a:t>
            </a:r>
            <a:r>
              <a:rPr lang="el-GR" altLang="en-US" sz="2600" b="1" i="1"/>
              <a:t>στόχους</a:t>
            </a:r>
            <a:r>
              <a:rPr lang="el-GR" altLang="en-US" sz="2600"/>
              <a:t> των οποίων η υλοποίηση έχει ως συνέπεια την ικανοποίηση των </a:t>
            </a:r>
            <a:r>
              <a:rPr lang="el-GR" altLang="en-US" sz="2600" b="1" i="1"/>
              <a:t>αναγκών</a:t>
            </a:r>
            <a:r>
              <a:rPr lang="el-GR" altLang="en-US" sz="2600"/>
              <a:t> του.</a:t>
            </a:r>
          </a:p>
          <a:p>
            <a:pPr lvl="1" eaLnBrk="1" hangingPunct="1"/>
            <a:r>
              <a:rPr lang="el-GR" altLang="en-US" sz="2200" b="1" i="1">
                <a:ea typeface="ＭＳ Ｐゴシック" charset="-128"/>
              </a:rPr>
              <a:t>Στόχος</a:t>
            </a:r>
            <a:r>
              <a:rPr lang="el-GR" altLang="en-US" sz="2200">
                <a:ea typeface="ＭＳ Ｐゴシック" charset="-128"/>
              </a:rPr>
              <a:t> είναι οτιδήποτε (υλικό ή άϋλο) μπορεί να ικανοποιήσει μία ανάγκη ή μέρος αυτής και να εξαλείψει ή να μειώσει την ένταση του κινήτρου που την προκαλεί.</a:t>
            </a:r>
          </a:p>
          <a:p>
            <a:pPr lvl="1" eaLnBrk="1" hangingPunct="1"/>
            <a:r>
              <a:rPr lang="el-GR" altLang="en-US" sz="2200" b="1" i="1">
                <a:ea typeface="ＭＳ Ｐゴシック" charset="-128"/>
              </a:rPr>
              <a:t>Ανάγκη</a:t>
            </a:r>
            <a:r>
              <a:rPr lang="el-GR" altLang="en-US" sz="2200">
                <a:ea typeface="ＭＳ Ｐゴシック" charset="-128"/>
              </a:rPr>
              <a:t> μπορεί να ορισθεί ως μία έλλειψη ή ως μία φυσιολογική ή ψυχολογική ανισορροπία του ανθρώπου.   </a:t>
            </a:r>
            <a:endParaRPr lang="en-US" altLang="en-US" sz="2200">
              <a:ea typeface="ＭＳ Ｐゴシック" charset="-128"/>
            </a:endParaRPr>
          </a:p>
        </p:txBody>
      </p:sp>
    </p:spTree>
    <p:extLst>
      <p:ext uri="{BB962C8B-B14F-4D97-AF65-F5344CB8AC3E}">
        <p14:creationId xmlns:p14="http://schemas.microsoft.com/office/powerpoint/2010/main" val="1482151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l-GR" altLang="en-US"/>
              <a:t>Διαδικασία</a:t>
            </a:r>
            <a:endParaRPr lang="en-US" altLang="en-US"/>
          </a:p>
        </p:txBody>
      </p:sp>
      <p:grpSp>
        <p:nvGrpSpPr>
          <p:cNvPr id="16387" name="Group 3"/>
          <p:cNvGrpSpPr>
            <a:grpSpLocks/>
          </p:cNvGrpSpPr>
          <p:nvPr/>
        </p:nvGrpSpPr>
        <p:grpSpPr bwMode="auto">
          <a:xfrm>
            <a:off x="677334" y="2247900"/>
            <a:ext cx="8064500" cy="3168650"/>
            <a:chOff x="340" y="1434"/>
            <a:chExt cx="5080" cy="1996"/>
          </a:xfrm>
        </p:grpSpPr>
        <p:sp>
          <p:nvSpPr>
            <p:cNvPr id="55300" name="Oval 4"/>
            <p:cNvSpPr>
              <a:spLocks noChangeArrowheads="1"/>
            </p:cNvSpPr>
            <p:nvPr/>
          </p:nvSpPr>
          <p:spPr bwMode="auto">
            <a:xfrm>
              <a:off x="340" y="1434"/>
              <a:ext cx="816" cy="771"/>
            </a:xfrm>
            <a:prstGeom prst="ellipse">
              <a:avLst/>
            </a:prstGeom>
            <a:solidFill>
              <a:schemeClr val="accent1"/>
            </a:solidFill>
            <a:ln>
              <a:noFill/>
            </a:ln>
            <a:effectLst>
              <a:prstShdw prst="shdw17" dist="17961" dir="2700000">
                <a:srgbClr val="7A7A00">
                  <a:alpha val="74997"/>
                </a:srgbClr>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l-GR" altLang="en-US" sz="1400" b="1">
                  <a:latin typeface="Times New Roman" charset="0"/>
                </a:rPr>
                <a:t>ΑΝΑΓΚΕΣ</a:t>
              </a:r>
              <a:endParaRPr lang="en-US" altLang="en-US" sz="1400" b="1">
                <a:latin typeface="Times New Roman" charset="0"/>
              </a:endParaRPr>
            </a:p>
          </p:txBody>
        </p:sp>
        <p:sp>
          <p:nvSpPr>
            <p:cNvPr id="55301" name="Oval 5"/>
            <p:cNvSpPr>
              <a:spLocks noChangeArrowheads="1"/>
            </p:cNvSpPr>
            <p:nvPr/>
          </p:nvSpPr>
          <p:spPr bwMode="auto">
            <a:xfrm>
              <a:off x="1791" y="1434"/>
              <a:ext cx="816" cy="771"/>
            </a:xfrm>
            <a:prstGeom prst="ellipse">
              <a:avLst/>
            </a:prstGeom>
            <a:solidFill>
              <a:schemeClr val="accent1"/>
            </a:solidFill>
            <a:ln>
              <a:noFill/>
            </a:ln>
            <a:effectLst>
              <a:prstShdw prst="shdw17" dist="17961" dir="2700000">
                <a:srgbClr val="7A7A00">
                  <a:alpha val="74997"/>
                </a:srgbClr>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l-GR" altLang="en-US" sz="1400" b="1">
                  <a:latin typeface="Times New Roman" charset="0"/>
                </a:rPr>
                <a:t>ΚΙΝΗΤΡΑ</a:t>
              </a:r>
              <a:endParaRPr lang="en-US" altLang="en-US" sz="1400" b="1">
                <a:latin typeface="Times New Roman" charset="0"/>
              </a:endParaRPr>
            </a:p>
          </p:txBody>
        </p:sp>
        <p:sp>
          <p:nvSpPr>
            <p:cNvPr id="55302" name="Oval 6"/>
            <p:cNvSpPr>
              <a:spLocks noChangeArrowheads="1"/>
            </p:cNvSpPr>
            <p:nvPr/>
          </p:nvSpPr>
          <p:spPr bwMode="auto">
            <a:xfrm>
              <a:off x="3153" y="1434"/>
              <a:ext cx="816" cy="771"/>
            </a:xfrm>
            <a:prstGeom prst="ellipse">
              <a:avLst/>
            </a:prstGeom>
            <a:solidFill>
              <a:schemeClr val="accent1"/>
            </a:solidFill>
            <a:ln>
              <a:noFill/>
            </a:ln>
            <a:effectLst>
              <a:prstShdw prst="shdw17" dist="17961" dir="2700000">
                <a:srgbClr val="7A7A00">
                  <a:alpha val="74997"/>
                </a:srgbClr>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l-GR" altLang="en-US" sz="1400" b="1">
                  <a:latin typeface="Times New Roman" charset="0"/>
                </a:rPr>
                <a:t>ΣΤΟΧΟΥΣ</a:t>
              </a:r>
              <a:endParaRPr lang="en-US" altLang="en-US" sz="1400" b="1">
                <a:latin typeface="Times New Roman" charset="0"/>
              </a:endParaRPr>
            </a:p>
          </p:txBody>
        </p:sp>
        <p:sp>
          <p:nvSpPr>
            <p:cNvPr id="55303" name="Oval 7"/>
            <p:cNvSpPr>
              <a:spLocks noChangeArrowheads="1"/>
            </p:cNvSpPr>
            <p:nvPr/>
          </p:nvSpPr>
          <p:spPr bwMode="auto">
            <a:xfrm>
              <a:off x="4604" y="1434"/>
              <a:ext cx="816" cy="771"/>
            </a:xfrm>
            <a:prstGeom prst="ellipse">
              <a:avLst/>
            </a:prstGeom>
            <a:solidFill>
              <a:schemeClr val="accent1"/>
            </a:solidFill>
            <a:ln>
              <a:noFill/>
            </a:ln>
            <a:effectLst>
              <a:prstShdw prst="shdw17" dist="17961" dir="2700000">
                <a:srgbClr val="7A7A00">
                  <a:alpha val="74997"/>
                </a:srgbClr>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l-GR" altLang="en-US" sz="1400" b="1">
                  <a:latin typeface="Times New Roman" charset="0"/>
                </a:rPr>
                <a:t>ΣΥΜΠΡΙΦΟΡΑ</a:t>
              </a:r>
            </a:p>
            <a:p>
              <a:pPr algn="ctr" eaLnBrk="1" hangingPunct="1"/>
              <a:r>
                <a:rPr lang="el-GR" altLang="en-US" sz="1400" b="1">
                  <a:latin typeface="Times New Roman" charset="0"/>
                </a:rPr>
                <a:t>ΔΡΑΣΗ</a:t>
              </a:r>
              <a:endParaRPr lang="en-US" altLang="en-US" sz="1400" b="1">
                <a:latin typeface="Times New Roman" charset="0"/>
              </a:endParaRPr>
            </a:p>
          </p:txBody>
        </p:sp>
        <p:sp>
          <p:nvSpPr>
            <p:cNvPr id="55304" name="Oval 8"/>
            <p:cNvSpPr>
              <a:spLocks noChangeArrowheads="1"/>
            </p:cNvSpPr>
            <p:nvPr/>
          </p:nvSpPr>
          <p:spPr bwMode="auto">
            <a:xfrm>
              <a:off x="3379" y="2659"/>
              <a:ext cx="816" cy="771"/>
            </a:xfrm>
            <a:prstGeom prst="ellipse">
              <a:avLst/>
            </a:prstGeom>
            <a:solidFill>
              <a:schemeClr val="accent1"/>
            </a:solidFill>
            <a:ln>
              <a:noFill/>
            </a:ln>
            <a:effectLst>
              <a:prstShdw prst="shdw17" dist="17961" dir="2700000">
                <a:srgbClr val="7A7A00">
                  <a:alpha val="74997"/>
                </a:srgbClr>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l-GR" altLang="en-US" sz="1400" b="1">
                  <a:latin typeface="Times New Roman" charset="0"/>
                </a:rPr>
                <a:t>ΥΛΟΠΟΙΗΣΗ</a:t>
              </a:r>
            </a:p>
            <a:p>
              <a:pPr algn="ctr" eaLnBrk="1" hangingPunct="1"/>
              <a:r>
                <a:rPr lang="el-GR" altLang="en-US" sz="1400" b="1">
                  <a:latin typeface="Times New Roman" charset="0"/>
                </a:rPr>
                <a:t>ΣΤΟΧΩΝ</a:t>
              </a:r>
              <a:endParaRPr lang="en-US" altLang="en-US" sz="1400" b="1">
                <a:latin typeface="Times New Roman" charset="0"/>
              </a:endParaRPr>
            </a:p>
          </p:txBody>
        </p:sp>
        <p:sp>
          <p:nvSpPr>
            <p:cNvPr id="55305" name="Oval 9"/>
            <p:cNvSpPr>
              <a:spLocks noChangeArrowheads="1"/>
            </p:cNvSpPr>
            <p:nvPr/>
          </p:nvSpPr>
          <p:spPr bwMode="auto">
            <a:xfrm>
              <a:off x="1429" y="2659"/>
              <a:ext cx="816" cy="771"/>
            </a:xfrm>
            <a:prstGeom prst="ellipse">
              <a:avLst/>
            </a:prstGeom>
            <a:solidFill>
              <a:schemeClr val="accent1"/>
            </a:solidFill>
            <a:ln>
              <a:noFill/>
            </a:ln>
            <a:effectLst>
              <a:prstShdw prst="shdw17" dist="17961" dir="2700000">
                <a:srgbClr val="7A7A00">
                  <a:alpha val="74997"/>
                </a:srgbClr>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l-GR" altLang="en-US" sz="1200" b="1">
                  <a:latin typeface="Times New Roman" charset="0"/>
                </a:rPr>
                <a:t>ΙΚΑΝΟΠΟΙΗΣΗ</a:t>
              </a:r>
            </a:p>
            <a:p>
              <a:pPr algn="ctr" eaLnBrk="1" hangingPunct="1"/>
              <a:r>
                <a:rPr lang="el-GR" altLang="en-US" sz="1200" b="1">
                  <a:latin typeface="Times New Roman" charset="0"/>
                </a:rPr>
                <a:t>ΑΝΑΓΚΩΝ</a:t>
              </a:r>
              <a:endParaRPr lang="en-US" altLang="en-US" sz="1200" b="1">
                <a:latin typeface="Times New Roman" charset="0"/>
              </a:endParaRPr>
            </a:p>
          </p:txBody>
        </p:sp>
        <p:cxnSp>
          <p:nvCxnSpPr>
            <p:cNvPr id="16394" name="AutoShape 10"/>
            <p:cNvCxnSpPr>
              <a:cxnSpLocks noChangeShapeType="1"/>
              <a:stCxn id="55300" idx="6"/>
              <a:endCxn id="55301" idx="2"/>
            </p:cNvCxnSpPr>
            <p:nvPr/>
          </p:nvCxnSpPr>
          <p:spPr bwMode="auto">
            <a:xfrm>
              <a:off x="1156" y="1820"/>
              <a:ext cx="635"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6395" name="AutoShape 11"/>
            <p:cNvCxnSpPr>
              <a:cxnSpLocks noChangeShapeType="1"/>
              <a:stCxn id="55301" idx="6"/>
              <a:endCxn id="55302" idx="2"/>
            </p:cNvCxnSpPr>
            <p:nvPr/>
          </p:nvCxnSpPr>
          <p:spPr bwMode="auto">
            <a:xfrm>
              <a:off x="2607" y="1820"/>
              <a:ext cx="546"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6396" name="AutoShape 12"/>
            <p:cNvCxnSpPr>
              <a:cxnSpLocks noChangeShapeType="1"/>
              <a:stCxn id="55302" idx="6"/>
              <a:endCxn id="55303" idx="2"/>
            </p:cNvCxnSpPr>
            <p:nvPr/>
          </p:nvCxnSpPr>
          <p:spPr bwMode="auto">
            <a:xfrm>
              <a:off x="3969" y="1820"/>
              <a:ext cx="635"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6397" name="AutoShape 13"/>
            <p:cNvCxnSpPr>
              <a:cxnSpLocks noChangeShapeType="1"/>
              <a:stCxn id="55304" idx="2"/>
              <a:endCxn id="55305" idx="6"/>
            </p:cNvCxnSpPr>
            <p:nvPr/>
          </p:nvCxnSpPr>
          <p:spPr bwMode="auto">
            <a:xfrm flipH="1">
              <a:off x="2245" y="3045"/>
              <a:ext cx="1134"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6398" name="AutoShape 14"/>
            <p:cNvCxnSpPr>
              <a:cxnSpLocks noChangeShapeType="1"/>
              <a:stCxn id="55305" idx="2"/>
              <a:endCxn id="55300" idx="4"/>
            </p:cNvCxnSpPr>
            <p:nvPr/>
          </p:nvCxnSpPr>
          <p:spPr bwMode="auto">
            <a:xfrm rot="10800000">
              <a:off x="748" y="2205"/>
              <a:ext cx="681" cy="840"/>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16399" name="Rectangle 15"/>
            <p:cNvSpPr>
              <a:spLocks noChangeArrowheads="1"/>
            </p:cNvSpPr>
            <p:nvPr/>
          </p:nvSpPr>
          <p:spPr bwMode="auto">
            <a:xfrm>
              <a:off x="1202" y="1570"/>
              <a:ext cx="499"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l-GR" altLang="en-US" sz="1400" b="1">
                  <a:latin typeface="Times New Roman" charset="0"/>
                </a:rPr>
                <a:t>δημιουργούν</a:t>
              </a:r>
              <a:endParaRPr lang="en-US" altLang="en-US" sz="1400" b="1">
                <a:latin typeface="Times New Roman" charset="0"/>
              </a:endParaRPr>
            </a:p>
          </p:txBody>
        </p:sp>
        <p:sp>
          <p:nvSpPr>
            <p:cNvPr id="16400" name="Rectangle 16"/>
            <p:cNvSpPr>
              <a:spLocks noChangeArrowheads="1"/>
            </p:cNvSpPr>
            <p:nvPr/>
          </p:nvSpPr>
          <p:spPr bwMode="auto">
            <a:xfrm>
              <a:off x="2653" y="1570"/>
              <a:ext cx="499"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l-GR" altLang="en-US" sz="1400" b="1">
                  <a:latin typeface="Times New Roman" charset="0"/>
                </a:rPr>
                <a:t>οδηγούν σε</a:t>
              </a:r>
              <a:endParaRPr lang="en-US" altLang="en-US" sz="1400" b="1">
                <a:latin typeface="Times New Roman" charset="0"/>
              </a:endParaRPr>
            </a:p>
          </p:txBody>
        </p:sp>
        <p:sp>
          <p:nvSpPr>
            <p:cNvPr id="16401" name="Rectangle 17"/>
            <p:cNvSpPr>
              <a:spLocks noChangeArrowheads="1"/>
            </p:cNvSpPr>
            <p:nvPr/>
          </p:nvSpPr>
          <p:spPr bwMode="auto">
            <a:xfrm>
              <a:off x="4331" y="2794"/>
              <a:ext cx="499"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l-GR" altLang="en-US" sz="1400" b="1">
                  <a:latin typeface="Times New Roman" charset="0"/>
                </a:rPr>
                <a:t>που επιτυγχάνει</a:t>
              </a:r>
              <a:endParaRPr lang="en-US" altLang="en-US" sz="1400" b="1">
                <a:latin typeface="Times New Roman" charset="0"/>
              </a:endParaRPr>
            </a:p>
          </p:txBody>
        </p:sp>
        <p:sp>
          <p:nvSpPr>
            <p:cNvPr id="16402" name="Rectangle 18"/>
            <p:cNvSpPr>
              <a:spLocks noChangeArrowheads="1"/>
            </p:cNvSpPr>
            <p:nvPr/>
          </p:nvSpPr>
          <p:spPr bwMode="auto">
            <a:xfrm>
              <a:off x="2608" y="2794"/>
              <a:ext cx="499"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l-GR" altLang="en-US" sz="1400" b="1">
                  <a:latin typeface="Times New Roman" charset="0"/>
                </a:rPr>
                <a:t>που έχει ως αποτέλεσμα </a:t>
              </a:r>
              <a:endParaRPr lang="en-US" altLang="en-US" sz="1400" b="1">
                <a:latin typeface="Times New Roman" charset="0"/>
              </a:endParaRPr>
            </a:p>
          </p:txBody>
        </p:sp>
        <p:cxnSp>
          <p:nvCxnSpPr>
            <p:cNvPr id="16403" name="AutoShape 19"/>
            <p:cNvCxnSpPr>
              <a:cxnSpLocks noChangeShapeType="1"/>
              <a:stCxn id="55303" idx="4"/>
              <a:endCxn id="55304" idx="6"/>
            </p:cNvCxnSpPr>
            <p:nvPr/>
          </p:nvCxnSpPr>
          <p:spPr bwMode="auto">
            <a:xfrm rot="5400000">
              <a:off x="4184" y="2216"/>
              <a:ext cx="840" cy="817"/>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16404" name="Rectangle 20"/>
            <p:cNvSpPr>
              <a:spLocks noChangeArrowheads="1"/>
            </p:cNvSpPr>
            <p:nvPr/>
          </p:nvSpPr>
          <p:spPr bwMode="auto">
            <a:xfrm>
              <a:off x="793" y="2613"/>
              <a:ext cx="499"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l-GR" altLang="en-US" sz="1400" b="1">
                  <a:latin typeface="Times New Roman" charset="0"/>
                </a:rPr>
                <a:t>εξάλειψη,</a:t>
              </a:r>
            </a:p>
            <a:p>
              <a:pPr algn="ctr" eaLnBrk="1" hangingPunct="1"/>
              <a:r>
                <a:rPr lang="el-GR" altLang="en-US" sz="1400" b="1">
                  <a:latin typeface="Times New Roman" charset="0"/>
                </a:rPr>
                <a:t>μείωση,</a:t>
              </a:r>
            </a:p>
            <a:p>
              <a:pPr algn="ctr" eaLnBrk="1" hangingPunct="1"/>
              <a:r>
                <a:rPr lang="el-GR" altLang="en-US" sz="1400" b="1">
                  <a:latin typeface="Times New Roman" charset="0"/>
                </a:rPr>
                <a:t>αύξηση</a:t>
              </a:r>
              <a:endParaRPr lang="en-US" altLang="en-US" sz="1400" b="1">
                <a:latin typeface="Times New Roman" charset="0"/>
              </a:endParaRPr>
            </a:p>
          </p:txBody>
        </p:sp>
      </p:grpSp>
    </p:spTree>
    <p:extLst>
      <p:ext uri="{BB962C8B-B14F-4D97-AF65-F5344CB8AC3E}">
        <p14:creationId xmlns:p14="http://schemas.microsoft.com/office/powerpoint/2010/main" val="1859506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l-GR" altLang="en-US"/>
              <a:t>ΗΓΕΣΙΑ</a:t>
            </a:r>
            <a:endParaRPr lang="en-US" altLang="en-US"/>
          </a:p>
        </p:txBody>
      </p:sp>
      <p:sp>
        <p:nvSpPr>
          <p:cNvPr id="2" name="Text Placeholder 1"/>
          <p:cNvSpPr>
            <a:spLocks noGrp="1"/>
          </p:cNvSpPr>
          <p:nvPr>
            <p:ph type="body" idx="1"/>
          </p:nvPr>
        </p:nvSpPr>
        <p:spPr/>
        <p:txBody>
          <a:bodyPr/>
          <a:lstStyle/>
          <a:p>
            <a:r>
              <a:rPr lang="el-GR" dirty="0" smtClean="0"/>
              <a:t>Βασικές Αρχές</a:t>
            </a:r>
            <a:endParaRPr lang="en-US" dirty="0"/>
          </a:p>
        </p:txBody>
      </p:sp>
    </p:spTree>
    <p:extLst>
      <p:ext uri="{BB962C8B-B14F-4D97-AF65-F5344CB8AC3E}">
        <p14:creationId xmlns:p14="http://schemas.microsoft.com/office/powerpoint/2010/main" val="17987789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l-GR" altLang="en-US"/>
              <a:t>Κίνητρα</a:t>
            </a:r>
            <a:endParaRPr lang="en-US" altLang="en-US"/>
          </a:p>
        </p:txBody>
      </p:sp>
      <p:sp>
        <p:nvSpPr>
          <p:cNvPr id="17411" name="Rectangle 3"/>
          <p:cNvSpPr>
            <a:spLocks noGrp="1" noChangeArrowheads="1"/>
          </p:cNvSpPr>
          <p:nvPr>
            <p:ph type="body" idx="1"/>
          </p:nvPr>
        </p:nvSpPr>
        <p:spPr/>
        <p:txBody>
          <a:bodyPr>
            <a:normAutofit fontScale="77500" lnSpcReduction="20000"/>
          </a:bodyPr>
          <a:lstStyle/>
          <a:p>
            <a:pPr marL="660400" indent="-660400">
              <a:lnSpc>
                <a:spcPct val="80000"/>
              </a:lnSpc>
              <a:buFont typeface="Wingdings" charset="2"/>
              <a:buAutoNum type="arabicPeriod"/>
            </a:pPr>
            <a:r>
              <a:rPr lang="el-GR" altLang="en-US" sz="2600"/>
              <a:t>Πρωτογενή κίνητρα</a:t>
            </a:r>
          </a:p>
          <a:p>
            <a:pPr marL="1035050" lvl="1" indent="-577850">
              <a:lnSpc>
                <a:spcPct val="80000"/>
              </a:lnSpc>
              <a:buFont typeface="Wingdings" charset="2"/>
              <a:buChar char="n"/>
            </a:pPr>
            <a:r>
              <a:rPr lang="el-GR" altLang="en-US" sz="2200">
                <a:ea typeface="ＭＳ Ｐゴシック" charset="-128"/>
              </a:rPr>
              <a:t>Πείνα</a:t>
            </a:r>
            <a:r>
              <a:rPr lang="en-US" altLang="en-US" sz="2200">
                <a:ea typeface="ＭＳ Ｐゴシック" charset="-128"/>
              </a:rPr>
              <a:t>, </a:t>
            </a:r>
            <a:r>
              <a:rPr lang="el-GR" altLang="en-US" sz="2200">
                <a:ea typeface="ＭＳ Ｐゴシック" charset="-128"/>
              </a:rPr>
              <a:t>δίψα, κλπ. </a:t>
            </a:r>
          </a:p>
          <a:p>
            <a:pPr marL="660400" indent="-660400">
              <a:lnSpc>
                <a:spcPct val="80000"/>
              </a:lnSpc>
              <a:buFont typeface="Wingdings" charset="2"/>
              <a:buAutoNum type="arabicPeriod"/>
            </a:pPr>
            <a:r>
              <a:rPr lang="el-GR" altLang="en-US" sz="2600"/>
              <a:t>Γενικά κίνητρα</a:t>
            </a:r>
          </a:p>
          <a:p>
            <a:pPr marL="1035050" lvl="1" indent="-577850">
              <a:lnSpc>
                <a:spcPct val="80000"/>
              </a:lnSpc>
              <a:buFont typeface="Wingdings" charset="2"/>
              <a:buAutoNum type="romanLcPeriod"/>
            </a:pPr>
            <a:r>
              <a:rPr lang="el-GR" altLang="en-US" sz="2200">
                <a:ea typeface="ＭＳ Ｐゴシック" charset="-128"/>
              </a:rPr>
              <a:t>Κίνητρο ικανότητας</a:t>
            </a:r>
          </a:p>
          <a:p>
            <a:pPr marL="1035050" lvl="1" indent="-577850">
              <a:lnSpc>
                <a:spcPct val="80000"/>
              </a:lnSpc>
              <a:buFont typeface="Wingdings" charset="2"/>
              <a:buAutoNum type="romanLcPeriod"/>
            </a:pPr>
            <a:r>
              <a:rPr lang="el-GR" altLang="en-US" sz="2200">
                <a:ea typeface="ＭＳ Ｐゴシック" charset="-128"/>
              </a:rPr>
              <a:t>Κίνητρο περιέργειας</a:t>
            </a:r>
          </a:p>
          <a:p>
            <a:pPr marL="1035050" lvl="1" indent="-577850">
              <a:lnSpc>
                <a:spcPct val="80000"/>
              </a:lnSpc>
              <a:buFont typeface="Wingdings" charset="2"/>
              <a:buAutoNum type="romanLcPeriod"/>
            </a:pPr>
            <a:r>
              <a:rPr lang="el-GR" altLang="en-US" sz="2200">
                <a:ea typeface="ＭＳ Ｐゴシック" charset="-128"/>
              </a:rPr>
              <a:t>Κίνητρο δραστηριότητας</a:t>
            </a:r>
          </a:p>
          <a:p>
            <a:pPr marL="1035050" lvl="1" indent="-577850">
              <a:lnSpc>
                <a:spcPct val="80000"/>
              </a:lnSpc>
              <a:buFont typeface="Wingdings" charset="2"/>
              <a:buAutoNum type="romanLcPeriod"/>
            </a:pPr>
            <a:r>
              <a:rPr lang="el-GR" altLang="en-US" sz="2200">
                <a:ea typeface="ＭＳ Ｐゴシック" charset="-128"/>
              </a:rPr>
              <a:t>Κίνητρο στοργής και αγάπης</a:t>
            </a:r>
          </a:p>
          <a:p>
            <a:pPr marL="660400" indent="-660400">
              <a:lnSpc>
                <a:spcPct val="80000"/>
              </a:lnSpc>
              <a:buFont typeface="Wingdings" charset="2"/>
              <a:buAutoNum type="arabicPeriod"/>
            </a:pPr>
            <a:r>
              <a:rPr lang="el-GR" altLang="en-US" sz="2600"/>
              <a:t>Δευτερογενή κίνητρα</a:t>
            </a:r>
          </a:p>
          <a:p>
            <a:pPr marL="1035050" lvl="1" indent="-577850">
              <a:lnSpc>
                <a:spcPct val="80000"/>
              </a:lnSpc>
              <a:buFont typeface="Wingdings" charset="2"/>
              <a:buAutoNum type="romanLcPeriod"/>
            </a:pPr>
            <a:r>
              <a:rPr lang="el-GR" altLang="en-US" sz="2200">
                <a:ea typeface="ＭＳ Ｐゴシック" charset="-128"/>
              </a:rPr>
              <a:t>Κίνητρο κοινωνικής ένταξης</a:t>
            </a:r>
          </a:p>
          <a:p>
            <a:pPr marL="1035050" lvl="1" indent="-577850">
              <a:lnSpc>
                <a:spcPct val="80000"/>
              </a:lnSpc>
              <a:buFont typeface="Wingdings" charset="2"/>
              <a:buAutoNum type="romanLcPeriod"/>
            </a:pPr>
            <a:r>
              <a:rPr lang="el-GR" altLang="en-US" sz="2200">
                <a:ea typeface="ＭＳ Ｐゴシック" charset="-128"/>
              </a:rPr>
              <a:t>Κίνητρο ασφάλειας</a:t>
            </a:r>
          </a:p>
          <a:p>
            <a:pPr marL="1035050" lvl="1" indent="-577850">
              <a:lnSpc>
                <a:spcPct val="80000"/>
              </a:lnSpc>
              <a:buFont typeface="Wingdings" charset="2"/>
              <a:buAutoNum type="romanLcPeriod"/>
            </a:pPr>
            <a:r>
              <a:rPr lang="el-GR" altLang="en-US" sz="2200">
                <a:ea typeface="ＭＳ Ｐゴシック" charset="-128"/>
              </a:rPr>
              <a:t>Κίνητρο επιτυχίας</a:t>
            </a:r>
          </a:p>
          <a:p>
            <a:pPr marL="1035050" lvl="1" indent="-577850">
              <a:lnSpc>
                <a:spcPct val="80000"/>
              </a:lnSpc>
              <a:buFont typeface="Wingdings" charset="2"/>
              <a:buAutoNum type="romanLcPeriod"/>
            </a:pPr>
            <a:r>
              <a:rPr lang="el-GR" altLang="en-US" sz="2200">
                <a:ea typeface="ＭＳ Ｐゴシック" charset="-128"/>
              </a:rPr>
              <a:t>Κίνητρο κύρους</a:t>
            </a:r>
          </a:p>
          <a:p>
            <a:pPr marL="1035050" lvl="1" indent="-577850">
              <a:lnSpc>
                <a:spcPct val="80000"/>
              </a:lnSpc>
              <a:buFont typeface="Wingdings" charset="2"/>
              <a:buAutoNum type="romanLcPeriod"/>
            </a:pPr>
            <a:r>
              <a:rPr lang="el-GR" altLang="en-US" sz="2200">
                <a:ea typeface="ＭＳ Ｐゴシック" charset="-128"/>
              </a:rPr>
              <a:t>Κίνητρο δύναμης ή εξουσίας</a:t>
            </a:r>
            <a:endParaRPr lang="en-US" altLang="en-US" sz="2200">
              <a:ea typeface="ＭＳ Ｐゴシック" charset="-128"/>
            </a:endParaRPr>
          </a:p>
        </p:txBody>
      </p:sp>
    </p:spTree>
    <p:extLst>
      <p:ext uri="{BB962C8B-B14F-4D97-AF65-F5344CB8AC3E}">
        <p14:creationId xmlns:p14="http://schemas.microsoft.com/office/powerpoint/2010/main" val="3913230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l-GR" altLang="en-US" sz="3500"/>
              <a:t>Ιεραρχία αναγκών </a:t>
            </a:r>
            <a:r>
              <a:rPr lang="en-US" altLang="en-US" sz="3500"/>
              <a:t>(MASLOW)</a:t>
            </a:r>
          </a:p>
        </p:txBody>
      </p:sp>
      <p:grpSp>
        <p:nvGrpSpPr>
          <p:cNvPr id="18435" name="Group 3"/>
          <p:cNvGrpSpPr>
            <a:grpSpLocks noChangeAspect="1"/>
          </p:cNvGrpSpPr>
          <p:nvPr/>
        </p:nvGrpSpPr>
        <p:grpSpPr bwMode="auto">
          <a:xfrm>
            <a:off x="898968" y="1522414"/>
            <a:ext cx="8153400" cy="4592637"/>
            <a:chOff x="272" y="1242"/>
            <a:chExt cx="5171" cy="2404"/>
          </a:xfrm>
        </p:grpSpPr>
        <p:sp>
          <p:nvSpPr>
            <p:cNvPr id="18436" name="AutoShape 4"/>
            <p:cNvSpPr>
              <a:spLocks noChangeAspect="1" noChangeArrowheads="1" noTextEdit="1"/>
            </p:cNvSpPr>
            <p:nvPr/>
          </p:nvSpPr>
          <p:spPr bwMode="auto">
            <a:xfrm>
              <a:off x="272" y="1242"/>
              <a:ext cx="5171" cy="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7349" name="_s57349"/>
            <p:cNvSpPr>
              <a:spLocks noChangeArrowheads="1"/>
            </p:cNvSpPr>
            <p:nvPr/>
          </p:nvSpPr>
          <p:spPr bwMode="auto">
            <a:xfrm flipV="1">
              <a:off x="2629" y="1455"/>
              <a:ext cx="457" cy="396"/>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chemeClr val="accent1"/>
            </a:solidFill>
            <a:ln w="4670">
              <a:solidFill>
                <a:schemeClr val="tx1"/>
              </a:solidFill>
              <a:miter lim="800000"/>
              <a:headEnd/>
              <a:tailEnd/>
            </a:ln>
          </p:spPr>
          <p:txBody>
            <a:bodyPr rot="10800000" wrap="none" lIns="0" tIns="0" rIns="0" bIns="0"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l-GR" altLang="en-US" sz="1300" b="1">
                  <a:effectLst>
                    <a:outerShdw blurRad="38100" dist="38100" dir="2700000" algn="tl">
                      <a:srgbClr val="FFFFFF"/>
                    </a:outerShdw>
                  </a:effectLst>
                  <a:latin typeface="Times New Roman" charset="0"/>
                </a:rPr>
                <a:t>Ολοκλήρωσης</a:t>
              </a:r>
              <a:endParaRPr lang="en-US" altLang="en-US" sz="1300" b="1">
                <a:effectLst>
                  <a:outerShdw blurRad="38100" dist="38100" dir="2700000" algn="tl">
                    <a:srgbClr val="FFFFFF"/>
                  </a:outerShdw>
                </a:effectLst>
                <a:latin typeface="Times New Roman" charset="0"/>
              </a:endParaRPr>
            </a:p>
          </p:txBody>
        </p:sp>
        <p:sp>
          <p:nvSpPr>
            <p:cNvPr id="57350" name="_s57350"/>
            <p:cNvSpPr>
              <a:spLocks noChangeArrowheads="1"/>
            </p:cNvSpPr>
            <p:nvPr/>
          </p:nvSpPr>
          <p:spPr bwMode="auto">
            <a:xfrm flipV="1">
              <a:off x="2400" y="1851"/>
              <a:ext cx="911" cy="3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4670">
              <a:solidFill>
                <a:schemeClr val="tx1"/>
              </a:solidFill>
              <a:miter lim="800000"/>
              <a:headEnd/>
              <a:tailEnd/>
            </a:ln>
          </p:spPr>
          <p:txBody>
            <a:bodyPr rot="10800000" wrap="none" lIns="0" tIns="0" rIns="0" bIns="0"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l-GR" altLang="en-US" sz="1300" b="1">
                  <a:effectLst>
                    <a:outerShdw blurRad="38100" dist="38100" dir="2700000" algn="tl">
                      <a:srgbClr val="FFFFFF"/>
                    </a:outerShdw>
                  </a:effectLst>
                  <a:latin typeface="Times New Roman" charset="0"/>
                </a:rPr>
                <a:t>Αναγνώρισης</a:t>
              </a:r>
              <a:endParaRPr lang="en-US" altLang="en-US" sz="1300" b="1">
                <a:effectLst>
                  <a:outerShdw blurRad="38100" dist="38100" dir="2700000" algn="tl">
                    <a:srgbClr val="FFFFFF"/>
                  </a:outerShdw>
                </a:effectLst>
                <a:latin typeface="Times New Roman" charset="0"/>
              </a:endParaRPr>
            </a:p>
          </p:txBody>
        </p:sp>
        <p:sp>
          <p:nvSpPr>
            <p:cNvPr id="57351" name="_s57351"/>
            <p:cNvSpPr>
              <a:spLocks noChangeArrowheads="1"/>
            </p:cNvSpPr>
            <p:nvPr/>
          </p:nvSpPr>
          <p:spPr bwMode="auto">
            <a:xfrm flipV="1">
              <a:off x="2172" y="2247"/>
              <a:ext cx="1371" cy="396"/>
            </a:xfrm>
            <a:custGeom>
              <a:avLst/>
              <a:gdLst>
                <a:gd name="G0" fmla="+- 3600 0 0"/>
                <a:gd name="G1" fmla="+- 21600 0 3600"/>
                <a:gd name="G2" fmla="*/ 3600 1 2"/>
                <a:gd name="G3" fmla="+- 21600 0 G2"/>
                <a:gd name="G4" fmla="+/ 3600 21600 2"/>
                <a:gd name="G5" fmla="+/ G1 0 2"/>
                <a:gd name="G6" fmla="*/ 21600 21600 3600"/>
                <a:gd name="G7" fmla="*/ G6 1 2"/>
                <a:gd name="G8" fmla="+- 21600 0 G7"/>
                <a:gd name="G9" fmla="*/ 21600 1 2"/>
                <a:gd name="G10" fmla="+- 3600 0 G9"/>
                <a:gd name="G11" fmla="?: G10 G8 0"/>
                <a:gd name="G12" fmla="?: G10 G7 21600"/>
                <a:gd name="T0" fmla="*/ 19800 w 21600"/>
                <a:gd name="T1" fmla="*/ 10800 h 21600"/>
                <a:gd name="T2" fmla="*/ 10800 w 21600"/>
                <a:gd name="T3" fmla="*/ 21600 h 21600"/>
                <a:gd name="T4" fmla="*/ 1800 w 21600"/>
                <a:gd name="T5" fmla="*/ 10800 h 21600"/>
                <a:gd name="T6" fmla="*/ 10800 w 21600"/>
                <a:gd name="T7" fmla="*/ 0 h 21600"/>
                <a:gd name="T8" fmla="*/ 3600 w 21600"/>
                <a:gd name="T9" fmla="*/ 3600 h 21600"/>
                <a:gd name="T10" fmla="*/ 18000 w 21600"/>
                <a:gd name="T11" fmla="*/ 18000 h 21600"/>
              </a:gdLst>
              <a:ahLst/>
              <a:cxnLst>
                <a:cxn ang="0">
                  <a:pos x="T0" y="T1"/>
                </a:cxn>
                <a:cxn ang="0">
                  <a:pos x="T2" y="T3"/>
                </a:cxn>
                <a:cxn ang="0">
                  <a:pos x="T4" y="T5"/>
                </a:cxn>
                <a:cxn ang="0">
                  <a:pos x="T6" y="T7"/>
                </a:cxn>
              </a:cxnLst>
              <a:rect l="T8" t="T9" r="T10" b="T11"/>
              <a:pathLst>
                <a:path w="21600" h="21600">
                  <a:moveTo>
                    <a:pt x="0" y="0"/>
                  </a:moveTo>
                  <a:lnTo>
                    <a:pt x="3600" y="21600"/>
                  </a:lnTo>
                  <a:lnTo>
                    <a:pt x="18000" y="21600"/>
                  </a:lnTo>
                  <a:lnTo>
                    <a:pt x="21600" y="0"/>
                  </a:lnTo>
                  <a:close/>
                </a:path>
              </a:pathLst>
            </a:custGeom>
            <a:solidFill>
              <a:schemeClr val="accent1"/>
            </a:solidFill>
            <a:ln w="4670">
              <a:solidFill>
                <a:schemeClr val="tx1"/>
              </a:solidFill>
              <a:miter lim="800000"/>
              <a:headEnd/>
              <a:tailEnd/>
            </a:ln>
          </p:spPr>
          <p:txBody>
            <a:bodyPr rot="10800000" wrap="none" lIns="0" tIns="0" rIns="0" bIns="0"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l-GR" altLang="en-US" sz="1300" b="1">
                  <a:effectLst>
                    <a:outerShdw blurRad="38100" dist="38100" dir="2700000" algn="tl">
                      <a:srgbClr val="FFFFFF"/>
                    </a:outerShdw>
                  </a:effectLst>
                  <a:latin typeface="Times New Roman" charset="0"/>
                </a:rPr>
                <a:t>Κοινωνικές</a:t>
              </a:r>
              <a:endParaRPr lang="en-US" altLang="en-US" sz="1300" b="1">
                <a:effectLst>
                  <a:outerShdw blurRad="38100" dist="38100" dir="2700000" algn="tl">
                    <a:srgbClr val="FFFFFF"/>
                  </a:outerShdw>
                </a:effectLst>
                <a:latin typeface="Times New Roman" charset="0"/>
              </a:endParaRPr>
            </a:p>
          </p:txBody>
        </p:sp>
        <p:sp>
          <p:nvSpPr>
            <p:cNvPr id="57352" name="_s57352"/>
            <p:cNvSpPr>
              <a:spLocks noChangeArrowheads="1"/>
            </p:cNvSpPr>
            <p:nvPr/>
          </p:nvSpPr>
          <p:spPr bwMode="auto">
            <a:xfrm flipV="1">
              <a:off x="1944" y="2642"/>
              <a:ext cx="1825" cy="396"/>
            </a:xfrm>
            <a:custGeom>
              <a:avLst/>
              <a:gdLst>
                <a:gd name="G0" fmla="+- 2700 0 0"/>
                <a:gd name="G1" fmla="+- 21600 0 2700"/>
                <a:gd name="G2" fmla="*/ 2700 1 2"/>
                <a:gd name="G3" fmla="+- 21600 0 G2"/>
                <a:gd name="G4" fmla="+/ 2700 21600 2"/>
                <a:gd name="G5" fmla="+/ G1 0 2"/>
                <a:gd name="G6" fmla="*/ 21600 21600 2700"/>
                <a:gd name="G7" fmla="*/ G6 1 2"/>
                <a:gd name="G8" fmla="+- 21600 0 G7"/>
                <a:gd name="G9" fmla="*/ 21600 1 2"/>
                <a:gd name="G10" fmla="+- 2700 0 G9"/>
                <a:gd name="G11" fmla="?: G10 G8 0"/>
                <a:gd name="G12" fmla="?: G10 G7 21600"/>
                <a:gd name="T0" fmla="*/ 20250 w 21600"/>
                <a:gd name="T1" fmla="*/ 10800 h 21600"/>
                <a:gd name="T2" fmla="*/ 10800 w 21600"/>
                <a:gd name="T3" fmla="*/ 21600 h 21600"/>
                <a:gd name="T4" fmla="*/ 1350 w 21600"/>
                <a:gd name="T5" fmla="*/ 10800 h 21600"/>
                <a:gd name="T6" fmla="*/ 10800 w 21600"/>
                <a:gd name="T7" fmla="*/ 0 h 21600"/>
                <a:gd name="T8" fmla="*/ 3150 w 21600"/>
                <a:gd name="T9" fmla="*/ 3150 h 21600"/>
                <a:gd name="T10" fmla="*/ 18450 w 21600"/>
                <a:gd name="T11" fmla="*/ 18450 h 21600"/>
              </a:gdLst>
              <a:ahLst/>
              <a:cxnLst>
                <a:cxn ang="0">
                  <a:pos x="T0" y="T1"/>
                </a:cxn>
                <a:cxn ang="0">
                  <a:pos x="T2" y="T3"/>
                </a:cxn>
                <a:cxn ang="0">
                  <a:pos x="T4" y="T5"/>
                </a:cxn>
                <a:cxn ang="0">
                  <a:pos x="T6" y="T7"/>
                </a:cxn>
              </a:cxnLst>
              <a:rect l="T8" t="T9" r="T10" b="T11"/>
              <a:pathLst>
                <a:path w="21600" h="21600">
                  <a:moveTo>
                    <a:pt x="0" y="0"/>
                  </a:moveTo>
                  <a:lnTo>
                    <a:pt x="2700" y="21600"/>
                  </a:lnTo>
                  <a:lnTo>
                    <a:pt x="18900" y="21600"/>
                  </a:lnTo>
                  <a:lnTo>
                    <a:pt x="21600" y="0"/>
                  </a:lnTo>
                  <a:close/>
                </a:path>
              </a:pathLst>
            </a:custGeom>
            <a:solidFill>
              <a:schemeClr val="accent1"/>
            </a:solidFill>
            <a:ln w="4670">
              <a:solidFill>
                <a:schemeClr val="tx1"/>
              </a:solidFill>
              <a:miter lim="800000"/>
              <a:headEnd/>
              <a:tailEnd/>
            </a:ln>
          </p:spPr>
          <p:txBody>
            <a:bodyPr rot="10800000" wrap="none" lIns="0" tIns="0" rIns="0" bIns="0"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l-GR" altLang="en-US" sz="1300" b="1">
                  <a:effectLst>
                    <a:outerShdw blurRad="38100" dist="38100" dir="2700000" algn="tl">
                      <a:srgbClr val="FFFFFF"/>
                    </a:outerShdw>
                  </a:effectLst>
                  <a:latin typeface="Times New Roman" charset="0"/>
                </a:rPr>
                <a:t>Σιγουριάς</a:t>
              </a:r>
              <a:endParaRPr lang="en-US" altLang="en-US" sz="1300" b="1">
                <a:effectLst>
                  <a:outerShdw blurRad="38100" dist="38100" dir="2700000" algn="tl">
                    <a:srgbClr val="FFFFFF"/>
                  </a:outerShdw>
                </a:effectLst>
                <a:latin typeface="Times New Roman" charset="0"/>
              </a:endParaRPr>
            </a:p>
          </p:txBody>
        </p:sp>
        <p:sp>
          <p:nvSpPr>
            <p:cNvPr id="57353" name="_s57353"/>
            <p:cNvSpPr>
              <a:spLocks noChangeArrowheads="1"/>
            </p:cNvSpPr>
            <p:nvPr/>
          </p:nvSpPr>
          <p:spPr bwMode="auto">
            <a:xfrm flipV="1">
              <a:off x="1715" y="3038"/>
              <a:ext cx="2285" cy="396"/>
            </a:xfrm>
            <a:custGeom>
              <a:avLst/>
              <a:gdLst>
                <a:gd name="G0" fmla="+- 2160 0 0"/>
                <a:gd name="G1" fmla="+- 21600 0 2160"/>
                <a:gd name="G2" fmla="*/ 2160 1 2"/>
                <a:gd name="G3" fmla="+- 21600 0 G2"/>
                <a:gd name="G4" fmla="+/ 2160 21600 2"/>
                <a:gd name="G5" fmla="+/ G1 0 2"/>
                <a:gd name="G6" fmla="*/ 21600 21600 2160"/>
                <a:gd name="G7" fmla="*/ G6 1 2"/>
                <a:gd name="G8" fmla="+- 21600 0 G7"/>
                <a:gd name="G9" fmla="*/ 21600 1 2"/>
                <a:gd name="G10" fmla="+- 2160 0 G9"/>
                <a:gd name="G11" fmla="?: G10 G8 0"/>
                <a:gd name="G12" fmla="?: G10 G7 21600"/>
                <a:gd name="T0" fmla="*/ 20520 w 21600"/>
                <a:gd name="T1" fmla="*/ 10800 h 21600"/>
                <a:gd name="T2" fmla="*/ 10800 w 21600"/>
                <a:gd name="T3" fmla="*/ 21600 h 21600"/>
                <a:gd name="T4" fmla="*/ 1080 w 21600"/>
                <a:gd name="T5" fmla="*/ 10800 h 21600"/>
                <a:gd name="T6" fmla="*/ 10800 w 21600"/>
                <a:gd name="T7" fmla="*/ 0 h 21600"/>
                <a:gd name="T8" fmla="*/ 2880 w 21600"/>
                <a:gd name="T9" fmla="*/ 2880 h 21600"/>
                <a:gd name="T10" fmla="*/ 18720 w 21600"/>
                <a:gd name="T11" fmla="*/ 18720 h 21600"/>
              </a:gdLst>
              <a:ahLst/>
              <a:cxnLst>
                <a:cxn ang="0">
                  <a:pos x="T0" y="T1"/>
                </a:cxn>
                <a:cxn ang="0">
                  <a:pos x="T2" y="T3"/>
                </a:cxn>
                <a:cxn ang="0">
                  <a:pos x="T4" y="T5"/>
                </a:cxn>
                <a:cxn ang="0">
                  <a:pos x="T6" y="T7"/>
                </a:cxn>
              </a:cxnLst>
              <a:rect l="T8" t="T9" r="T10" b="T11"/>
              <a:pathLst>
                <a:path w="21600" h="21600">
                  <a:moveTo>
                    <a:pt x="0" y="0"/>
                  </a:moveTo>
                  <a:lnTo>
                    <a:pt x="2160" y="21600"/>
                  </a:lnTo>
                  <a:lnTo>
                    <a:pt x="19440" y="21600"/>
                  </a:lnTo>
                  <a:lnTo>
                    <a:pt x="21600" y="0"/>
                  </a:lnTo>
                  <a:close/>
                </a:path>
              </a:pathLst>
            </a:custGeom>
            <a:solidFill>
              <a:schemeClr val="accent1"/>
            </a:solidFill>
            <a:ln w="4670">
              <a:solidFill>
                <a:schemeClr val="tx1"/>
              </a:solidFill>
              <a:miter lim="800000"/>
              <a:headEnd/>
              <a:tailEnd/>
            </a:ln>
          </p:spPr>
          <p:txBody>
            <a:bodyPr rot="10800000" wrap="none" lIns="0" tIns="0" rIns="0" bIns="0"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l-GR" altLang="en-US" sz="1300" b="1">
                  <a:effectLst>
                    <a:outerShdw blurRad="38100" dist="38100" dir="2700000" algn="tl">
                      <a:srgbClr val="FFFFFF"/>
                    </a:outerShdw>
                  </a:effectLst>
                  <a:latin typeface="Times New Roman" charset="0"/>
                </a:rPr>
                <a:t>Φυσιολογικές</a:t>
              </a:r>
              <a:endParaRPr lang="en-US" altLang="en-US" sz="1300" b="1">
                <a:effectLst>
                  <a:outerShdw blurRad="38100" dist="38100" dir="2700000" algn="tl">
                    <a:srgbClr val="FFFFFF"/>
                  </a:outerShdw>
                </a:effectLst>
                <a:latin typeface="Times New Roman" charset="0"/>
              </a:endParaRPr>
            </a:p>
          </p:txBody>
        </p:sp>
      </p:grpSp>
    </p:spTree>
    <p:extLst>
      <p:ext uri="{BB962C8B-B14F-4D97-AF65-F5344CB8AC3E}">
        <p14:creationId xmlns:p14="http://schemas.microsoft.com/office/powerpoint/2010/main" val="1371826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l-GR" altLang="en-US" sz="3200"/>
              <a:t>Σπουδαιότητα αναγκών στελεχών Ελληνικών επιχειρήσεων </a:t>
            </a:r>
            <a:endParaRPr lang="en-US" altLang="en-US" sz="3200"/>
          </a:p>
        </p:txBody>
      </p:sp>
      <p:pic>
        <p:nvPicPr>
          <p:cNvPr id="1945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3925" y="1809750"/>
            <a:ext cx="78486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0878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l-GR" altLang="en-US"/>
              <a:t>Η θεωρία </a:t>
            </a:r>
            <a:r>
              <a:rPr lang="en-US" altLang="en-US"/>
              <a:t>HERZBERG</a:t>
            </a:r>
          </a:p>
        </p:txBody>
      </p:sp>
      <p:pic>
        <p:nvPicPr>
          <p:cNvPr id="2048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003" y="1604962"/>
            <a:ext cx="854868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3557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a:t>MASLOW vs HERZBERG</a:t>
            </a:r>
          </a:p>
        </p:txBody>
      </p:sp>
      <p:pic>
        <p:nvPicPr>
          <p:cNvPr id="2150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5438" y="1270000"/>
            <a:ext cx="57150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0944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l-GR" altLang="en-US"/>
              <a:t>Θεωρία </a:t>
            </a:r>
            <a:r>
              <a:rPr lang="en-US" altLang="en-US"/>
              <a:t>ELDERFER</a:t>
            </a:r>
          </a:p>
        </p:txBody>
      </p:sp>
      <p:pic>
        <p:nvPicPr>
          <p:cNvPr id="2253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1963" y="1557338"/>
            <a:ext cx="805338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20885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a:t>ELDERFER vs MASLOW</a:t>
            </a:r>
          </a:p>
        </p:txBody>
      </p:sp>
      <p:sp>
        <p:nvSpPr>
          <p:cNvPr id="23555" name="Content Placeholder 2"/>
          <p:cNvSpPr>
            <a:spLocks noGrp="1"/>
          </p:cNvSpPr>
          <p:nvPr>
            <p:ph idx="1"/>
          </p:nvPr>
        </p:nvSpPr>
        <p:spPr/>
        <p:txBody>
          <a:bodyPr>
            <a:normAutofit/>
          </a:bodyPr>
          <a:lstStyle/>
          <a:p>
            <a:pPr>
              <a:buFont typeface="Wingdings" charset="2"/>
              <a:buNone/>
            </a:pPr>
            <a:r>
              <a:rPr lang="el-GR" altLang="en-US" sz="2400"/>
              <a:t>Ο </a:t>
            </a:r>
            <a:r>
              <a:rPr lang="en-US" altLang="en-US" sz="2400" dirty="0"/>
              <a:t>ELDERFER </a:t>
            </a:r>
            <a:r>
              <a:rPr lang="el-GR" altLang="en-US" sz="2400" dirty="0"/>
              <a:t>πιστεύει ότι:</a:t>
            </a:r>
          </a:p>
          <a:p>
            <a:pPr lvl="1"/>
            <a:r>
              <a:rPr lang="el-GR" altLang="en-US" sz="2000" dirty="0">
                <a:ea typeface="ＭＳ Ｐゴシック" charset="-128"/>
              </a:rPr>
              <a:t>Υπάρχει συνεχής σειρά αναγκών χωρίς να αποδίδει σημασία στην ιεράρχησή τους.</a:t>
            </a:r>
          </a:p>
          <a:p>
            <a:pPr lvl="1"/>
            <a:r>
              <a:rPr lang="el-GR" altLang="en-US" sz="2000" dirty="0">
                <a:ea typeface="ＭＳ Ｐゴシック" charset="-128"/>
              </a:rPr>
              <a:t>Δεν είναι αναγκαία η ικανοποίηση των κατώτερων αναγκών πρώτα.</a:t>
            </a:r>
          </a:p>
          <a:p>
            <a:pPr lvl="1"/>
            <a:r>
              <a:rPr lang="el-GR" altLang="en-US" sz="2000" dirty="0">
                <a:ea typeface="ＭＳ Ｐゴシック" charset="-128"/>
              </a:rPr>
              <a:t>Όσο περισσότερο ικανοποιούνται οι «ανάγκες ανάπτυξης» τόσο περισσότερο αυξάνει η έντασή τους.</a:t>
            </a:r>
          </a:p>
          <a:p>
            <a:pPr lvl="1"/>
            <a:r>
              <a:rPr lang="el-GR" altLang="en-US" sz="2000" dirty="0">
                <a:ea typeface="ＭＳ Ｐゴシック" charset="-128"/>
              </a:rPr>
              <a:t>Όταν το άτομο διαπιστώσει ότι μια ανάγκη μπορεί να ικανοποιηθεί τότε μπορεί να στραφεί και σε άλλες.</a:t>
            </a:r>
          </a:p>
          <a:p>
            <a:endParaRPr lang="en-US" altLang="en-US" sz="2400" dirty="0"/>
          </a:p>
        </p:txBody>
      </p:sp>
    </p:spTree>
    <p:extLst>
      <p:ext uri="{BB962C8B-B14F-4D97-AF65-F5344CB8AC3E}">
        <p14:creationId xmlns:p14="http://schemas.microsoft.com/office/powerpoint/2010/main" val="19409266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l-GR" altLang="en-US"/>
              <a:t>Θεωρία </a:t>
            </a:r>
            <a:r>
              <a:rPr lang="en-US" altLang="en-US"/>
              <a:t>VROOM</a:t>
            </a:r>
          </a:p>
        </p:txBody>
      </p:sp>
      <p:sp>
        <p:nvSpPr>
          <p:cNvPr id="24579" name="Content Placeholder 2"/>
          <p:cNvSpPr>
            <a:spLocks noGrp="1"/>
          </p:cNvSpPr>
          <p:nvPr>
            <p:ph idx="1"/>
          </p:nvPr>
        </p:nvSpPr>
        <p:spPr/>
        <p:txBody>
          <a:bodyPr>
            <a:normAutofit fontScale="92500"/>
          </a:bodyPr>
          <a:lstStyle/>
          <a:p>
            <a:pPr>
              <a:buFont typeface="Wingdings" charset="2"/>
              <a:buNone/>
            </a:pPr>
            <a:r>
              <a:rPr lang="el-GR" altLang="en-US" sz="2800"/>
              <a:t>Στηρίζεται σε 3 βασικές παραδοχές:</a:t>
            </a:r>
          </a:p>
          <a:p>
            <a:r>
              <a:rPr lang="el-GR" altLang="en-US" sz="2800"/>
              <a:t>Οι εργαζόμενοι αντιλαμβάνονται αν το επίπεδο της απόδοσής τους συνδέεται με εσωτερικές ή εσωτερικές ανταμοιβές.</a:t>
            </a:r>
          </a:p>
          <a:p>
            <a:r>
              <a:rPr lang="el-GR" altLang="en-US" sz="2800"/>
              <a:t>Οι εργαζόμενοι μπορούν να αντιλαμβάνονται αν μπορούν να φτάσουν το προσδοκώμενο επίπεδο απόδοσης. </a:t>
            </a:r>
          </a:p>
          <a:p>
            <a:r>
              <a:rPr lang="el-GR" altLang="en-US" sz="2800"/>
              <a:t>Οι εργαζόμενοι αντιλαμβάνονται αν οι προσφερόμενες ανταμοιβές από την επιχείρηση έχουν αξία για αυτούς. </a:t>
            </a:r>
            <a:endParaRPr lang="en-US" altLang="en-US" sz="2800"/>
          </a:p>
        </p:txBody>
      </p:sp>
    </p:spTree>
    <p:extLst>
      <p:ext uri="{BB962C8B-B14F-4D97-AF65-F5344CB8AC3E}">
        <p14:creationId xmlns:p14="http://schemas.microsoft.com/office/powerpoint/2010/main" val="8778943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l-GR" altLang="en-US"/>
              <a:t>Παρακίνηση κατά </a:t>
            </a:r>
            <a:r>
              <a:rPr lang="en-US" altLang="en-US"/>
              <a:t>VROOM</a:t>
            </a:r>
          </a:p>
        </p:txBody>
      </p:sp>
      <p:pic>
        <p:nvPicPr>
          <p:cNvPr id="2560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5300" y="2857500"/>
            <a:ext cx="78486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75006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6"/>
          <p:cNvSpPr>
            <a:spLocks noGrp="1"/>
          </p:cNvSpPr>
          <p:nvPr>
            <p:ph type="title"/>
          </p:nvPr>
        </p:nvSpPr>
        <p:spPr/>
        <p:txBody>
          <a:bodyPr/>
          <a:lstStyle/>
          <a:p>
            <a:r>
              <a:rPr lang="el-GR" altLang="en-US"/>
              <a:t>Θεωρία </a:t>
            </a:r>
            <a:r>
              <a:rPr lang="en-US" altLang="en-US"/>
              <a:t>PORTER-LAWLER</a:t>
            </a:r>
          </a:p>
        </p:txBody>
      </p:sp>
      <p:pic>
        <p:nvPicPr>
          <p:cNvPr id="2662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4768" y="1519239"/>
            <a:ext cx="6781800" cy="499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5805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l-GR" altLang="en-US"/>
              <a:t>Ορισμός</a:t>
            </a:r>
            <a:endParaRPr lang="en-US" altLang="en-US"/>
          </a:p>
        </p:txBody>
      </p:sp>
      <p:sp>
        <p:nvSpPr>
          <p:cNvPr id="54275" name="Rectangle 3"/>
          <p:cNvSpPr>
            <a:spLocks noGrp="1" noChangeArrowheads="1"/>
          </p:cNvSpPr>
          <p:nvPr>
            <p:ph type="body" idx="1"/>
          </p:nvPr>
        </p:nvSpPr>
        <p:spPr/>
        <p:txBody>
          <a:bodyPr/>
          <a:lstStyle/>
          <a:p>
            <a:pPr eaLnBrk="1" hangingPunct="1"/>
            <a:r>
              <a:rPr lang="el-GR" altLang="en-US" sz="2600" b="1">
                <a:effectLst>
                  <a:outerShdw blurRad="38100" dist="38100" dir="2700000" algn="tl">
                    <a:srgbClr val="C0C0C0"/>
                  </a:outerShdw>
                </a:effectLst>
              </a:rPr>
              <a:t>Ηγεσία</a:t>
            </a:r>
            <a:r>
              <a:rPr lang="el-GR" altLang="en-US" sz="2600"/>
              <a:t> είναι η διαδικασία επηρεασμού των στάσεων και της συμπεριφοράς μιας μικρής ή μεγάλης, τυπικής ή άτυπης ομάδας ανθρώπων από ένα άτομο (ηγέτη) με τέτοιο τρόπο, ώστε εθελοντικά, πρόθυμα και με την κατάλληλη συνεργασία να προσπαθούν να υλοποιήσουν στόχους που απορρέουν από την αποστολή της ομάδας με τη μεγαλύτερη δυνατή αποτελεσματικότητα.</a:t>
            </a:r>
            <a:endParaRPr lang="en-US" altLang="en-US" sz="2600"/>
          </a:p>
        </p:txBody>
      </p:sp>
    </p:spTree>
    <p:extLst>
      <p:ext uri="{BB962C8B-B14F-4D97-AF65-F5344CB8AC3E}">
        <p14:creationId xmlns:p14="http://schemas.microsoft.com/office/powerpoint/2010/main" val="19506146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l-GR" altLang="en-US"/>
              <a:t>Θεωρία </a:t>
            </a:r>
            <a:r>
              <a:rPr lang="en-US" altLang="en-US"/>
              <a:t>McCLELLAND</a:t>
            </a:r>
          </a:p>
        </p:txBody>
      </p:sp>
      <p:sp>
        <p:nvSpPr>
          <p:cNvPr id="27651" name="Content Placeholder 2"/>
          <p:cNvSpPr>
            <a:spLocks noGrp="1"/>
          </p:cNvSpPr>
          <p:nvPr>
            <p:ph idx="1"/>
          </p:nvPr>
        </p:nvSpPr>
        <p:spPr/>
        <p:txBody>
          <a:bodyPr>
            <a:normAutofit/>
          </a:bodyPr>
          <a:lstStyle/>
          <a:p>
            <a:pPr>
              <a:spcAft>
                <a:spcPts val="3000"/>
              </a:spcAft>
              <a:buNone/>
            </a:pPr>
            <a:r>
              <a:rPr lang="el-GR" altLang="en-US" sz="2400"/>
              <a:t>Τα άτομα έχουν ανάγκη για:</a:t>
            </a:r>
          </a:p>
          <a:p>
            <a:pPr>
              <a:spcAft>
                <a:spcPts val="3000"/>
              </a:spcAft>
            </a:pPr>
            <a:r>
              <a:rPr lang="el-GR" altLang="en-US" sz="2400" dirty="0"/>
              <a:t>Κοινωνικές σχέσεις</a:t>
            </a:r>
          </a:p>
          <a:p>
            <a:pPr>
              <a:spcAft>
                <a:spcPts val="3000"/>
              </a:spcAft>
            </a:pPr>
            <a:r>
              <a:rPr lang="el-GR" altLang="en-US" sz="2400" dirty="0"/>
              <a:t>Δύναμη</a:t>
            </a:r>
          </a:p>
          <a:p>
            <a:pPr>
              <a:spcAft>
                <a:spcPts val="3000"/>
              </a:spcAft>
            </a:pPr>
            <a:r>
              <a:rPr lang="el-GR" altLang="en-US" sz="2400" dirty="0"/>
              <a:t>Επιτεύγματα</a:t>
            </a:r>
            <a:endParaRPr lang="en-US" altLang="en-US" sz="2400" dirty="0"/>
          </a:p>
        </p:txBody>
      </p:sp>
    </p:spTree>
    <p:extLst>
      <p:ext uri="{BB962C8B-B14F-4D97-AF65-F5344CB8AC3E}">
        <p14:creationId xmlns:p14="http://schemas.microsoft.com/office/powerpoint/2010/main" val="18753775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l-GR" altLang="en-US"/>
              <a:t>Θεωρία </a:t>
            </a:r>
            <a:r>
              <a:rPr lang="en-US" altLang="en-US"/>
              <a:t>McCLELLAND</a:t>
            </a:r>
          </a:p>
        </p:txBody>
      </p:sp>
      <p:sp>
        <p:nvSpPr>
          <p:cNvPr id="3" name="Content Placeholder 2"/>
          <p:cNvSpPr>
            <a:spLocks noGrp="1"/>
          </p:cNvSpPr>
          <p:nvPr>
            <p:ph idx="1"/>
          </p:nvPr>
        </p:nvSpPr>
        <p:spPr/>
        <p:txBody>
          <a:bodyPr>
            <a:normAutofit/>
          </a:bodyPr>
          <a:lstStyle/>
          <a:p>
            <a:pPr marL="0" indent="0">
              <a:buNone/>
            </a:pPr>
            <a:r>
              <a:rPr lang="el-GR" altLang="en-US" sz="2400"/>
              <a:t>Τα άτομα που επιδιώκουν επιτεύγματα έχουν τα εξής χαρακτηριστικά:</a:t>
            </a:r>
          </a:p>
          <a:p>
            <a:pPr marL="0" indent="0"/>
            <a:r>
              <a:rPr lang="el-GR" altLang="en-US" sz="2400" dirty="0"/>
              <a:t>Αναλαμβάνουν προσωπική ευθύνη</a:t>
            </a:r>
          </a:p>
          <a:p>
            <a:pPr marL="0" indent="0"/>
            <a:r>
              <a:rPr lang="el-GR" altLang="en-US" sz="2400" dirty="0"/>
              <a:t>Αναλαμβάνουν υπολογισμένο κίνδυνο</a:t>
            </a:r>
          </a:p>
          <a:p>
            <a:pPr marL="0" indent="0"/>
            <a:r>
              <a:rPr lang="el-GR" altLang="en-US" sz="2400" dirty="0"/>
              <a:t>Επιζητούν την άμεση πληροφόρηση</a:t>
            </a:r>
          </a:p>
          <a:p>
            <a:pPr marL="0" indent="0"/>
            <a:r>
              <a:rPr lang="el-GR" altLang="en-US" sz="2400" dirty="0"/>
              <a:t>Ενδιαφέρονται για την υλοποίηση των στόχων </a:t>
            </a:r>
          </a:p>
          <a:p>
            <a:pPr marL="0" indent="0"/>
            <a:r>
              <a:rPr lang="el-GR" altLang="en-US" sz="2400" dirty="0"/>
              <a:t>Ασχολούνται σοβαρά με τα προβλήματα και εργάζονται σκληρά</a:t>
            </a:r>
          </a:p>
          <a:p>
            <a:pPr marL="0" indent="0"/>
            <a:endParaRPr lang="en-US" altLang="en-US" sz="2400" dirty="0"/>
          </a:p>
        </p:txBody>
      </p:sp>
    </p:spTree>
    <p:extLst>
      <p:ext uri="{BB962C8B-B14F-4D97-AF65-F5344CB8AC3E}">
        <p14:creationId xmlns:p14="http://schemas.microsoft.com/office/powerpoint/2010/main" val="8529790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l-GR" altLang="en-US"/>
              <a:t>Τεχνικές</a:t>
            </a:r>
            <a:r>
              <a:rPr lang="en-US" altLang="en-US"/>
              <a:t> </a:t>
            </a:r>
            <a:r>
              <a:rPr lang="el-GR" altLang="en-US"/>
              <a:t>παρακίνησης</a:t>
            </a:r>
            <a:endParaRPr lang="en-US" altLang="en-US"/>
          </a:p>
        </p:txBody>
      </p:sp>
      <p:sp>
        <p:nvSpPr>
          <p:cNvPr id="29699" name="Rectangle 3"/>
          <p:cNvSpPr>
            <a:spLocks noGrp="1" noChangeArrowheads="1"/>
          </p:cNvSpPr>
          <p:nvPr>
            <p:ph type="body" idx="1"/>
          </p:nvPr>
        </p:nvSpPr>
        <p:spPr>
          <a:xfrm>
            <a:off x="677334" y="1765300"/>
            <a:ext cx="8229600" cy="4411662"/>
          </a:xfrm>
        </p:spPr>
        <p:txBody>
          <a:bodyPr>
            <a:normAutofit lnSpcReduction="10000"/>
          </a:bodyPr>
          <a:lstStyle/>
          <a:p>
            <a:pPr eaLnBrk="1" hangingPunct="1">
              <a:lnSpc>
                <a:spcPct val="110000"/>
              </a:lnSpc>
            </a:pPr>
            <a:r>
              <a:rPr lang="el-GR" altLang="en-US" sz="2600" dirty="0"/>
              <a:t>Οικονομικά Κίνητρα</a:t>
            </a:r>
          </a:p>
          <a:p>
            <a:pPr eaLnBrk="1" hangingPunct="1">
              <a:lnSpc>
                <a:spcPct val="110000"/>
              </a:lnSpc>
            </a:pPr>
            <a:r>
              <a:rPr lang="el-GR" altLang="en-US" sz="2600" dirty="0"/>
              <a:t>Ατομικά Κίνητρα Επιδόσεων</a:t>
            </a:r>
          </a:p>
          <a:p>
            <a:pPr lvl="1" eaLnBrk="1" hangingPunct="1">
              <a:lnSpc>
                <a:spcPct val="110000"/>
              </a:lnSpc>
            </a:pPr>
            <a:r>
              <a:rPr lang="el-GR" altLang="en-US" sz="2200" dirty="0">
                <a:ea typeface="ＭＳ Ｐゴシック" charset="-128"/>
              </a:rPr>
              <a:t>Παραγωγικότητας ή Επίτευξης Στόχων</a:t>
            </a:r>
          </a:p>
          <a:p>
            <a:pPr lvl="1" eaLnBrk="1" hangingPunct="1">
              <a:lnSpc>
                <a:spcPct val="110000"/>
              </a:lnSpc>
            </a:pPr>
            <a:r>
              <a:rPr lang="el-GR" altLang="en-US" sz="2200" dirty="0">
                <a:ea typeface="ＭＳ Ｐゴシック" charset="-128"/>
              </a:rPr>
              <a:t>Ποιότητας</a:t>
            </a:r>
          </a:p>
          <a:p>
            <a:pPr lvl="1" eaLnBrk="1" hangingPunct="1">
              <a:lnSpc>
                <a:spcPct val="110000"/>
              </a:lnSpc>
            </a:pPr>
            <a:r>
              <a:rPr lang="el-GR" altLang="en-US" sz="2200" dirty="0">
                <a:ea typeface="ＭＳ Ｐゴシック" charset="-128"/>
              </a:rPr>
              <a:t>Παρουσίας</a:t>
            </a:r>
          </a:p>
          <a:p>
            <a:pPr lvl="1" eaLnBrk="1" hangingPunct="1">
              <a:lnSpc>
                <a:spcPct val="110000"/>
              </a:lnSpc>
            </a:pPr>
            <a:r>
              <a:rPr lang="el-GR" altLang="en-US" sz="2200" dirty="0">
                <a:ea typeface="ＭＳ Ｐゴシック" charset="-128"/>
              </a:rPr>
              <a:t>Βελτιώσεων</a:t>
            </a:r>
          </a:p>
          <a:p>
            <a:pPr lvl="1" eaLnBrk="1" hangingPunct="1">
              <a:lnSpc>
                <a:spcPct val="110000"/>
              </a:lnSpc>
            </a:pPr>
            <a:r>
              <a:rPr lang="el-GR" altLang="en-US" sz="2200" dirty="0">
                <a:ea typeface="ＭＳ Ｐゴシック" charset="-128"/>
              </a:rPr>
              <a:t>Συμπεριφοράς</a:t>
            </a:r>
          </a:p>
          <a:p>
            <a:pPr eaLnBrk="1" hangingPunct="1">
              <a:lnSpc>
                <a:spcPct val="110000"/>
              </a:lnSpc>
            </a:pPr>
            <a:r>
              <a:rPr lang="el-GR" altLang="en-US" sz="2600" dirty="0"/>
              <a:t>Ομαδικά Κίνητρα</a:t>
            </a:r>
          </a:p>
          <a:p>
            <a:pPr eaLnBrk="1" hangingPunct="1">
              <a:lnSpc>
                <a:spcPct val="110000"/>
              </a:lnSpc>
            </a:pPr>
            <a:r>
              <a:rPr lang="el-GR" altLang="en-US" sz="2600" dirty="0"/>
              <a:t>Συμμετοχή στο Κεφάλαιο της εταιρίας</a:t>
            </a:r>
            <a:endParaRPr lang="en-US" altLang="en-US" sz="2600" dirty="0"/>
          </a:p>
        </p:txBody>
      </p:sp>
    </p:spTree>
    <p:extLst>
      <p:ext uri="{BB962C8B-B14F-4D97-AF65-F5344CB8AC3E}">
        <p14:creationId xmlns:p14="http://schemas.microsoft.com/office/powerpoint/2010/main" val="15651126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l-GR" altLang="en-US"/>
              <a:t>Το Ιαπωνικό μοντέλο</a:t>
            </a:r>
            <a:endParaRPr lang="en-US" altLang="en-US"/>
          </a:p>
        </p:txBody>
      </p:sp>
      <p:sp>
        <p:nvSpPr>
          <p:cNvPr id="30723" name="Rectangle 3"/>
          <p:cNvSpPr>
            <a:spLocks noGrp="1" noChangeArrowheads="1"/>
          </p:cNvSpPr>
          <p:nvPr>
            <p:ph type="body" idx="1"/>
          </p:nvPr>
        </p:nvSpPr>
        <p:spPr/>
        <p:txBody>
          <a:bodyPr>
            <a:normAutofit/>
          </a:bodyPr>
          <a:lstStyle/>
          <a:p>
            <a:pPr eaLnBrk="1" hangingPunct="1"/>
            <a:r>
              <a:rPr lang="el-GR" altLang="en-US" sz="2800"/>
              <a:t>Κύκλοι Ποιότητας</a:t>
            </a:r>
          </a:p>
          <a:p>
            <a:pPr lvl="1" eaLnBrk="1" hangingPunct="1"/>
            <a:r>
              <a:rPr lang="el-GR" altLang="en-US" sz="2400" dirty="0">
                <a:ea typeface="ＭＳ Ｐゴシック" charset="-128"/>
              </a:rPr>
              <a:t>Μία ομάδα από τέσσερις έως δέκα εργαζόμενους της ίδιας περιοχής της επιχείρησης ή του τμήματος οι οποίοι συνεργάζονται εθελοντικά με σκοπό τον εντοπισμό προβλημάτων που αφορούν την εργασία τους, την ανακάλυψη των αιτιών αυτών και την ανάπτυξη λύσεων και καινοτομιών που προτείνονται στην διοίκηση.</a:t>
            </a:r>
            <a:endParaRPr lang="en-US" altLang="en-US" sz="2400" dirty="0">
              <a:ea typeface="ＭＳ Ｐゴシック" charset="-128"/>
            </a:endParaRPr>
          </a:p>
        </p:txBody>
      </p:sp>
    </p:spTree>
    <p:extLst>
      <p:ext uri="{BB962C8B-B14F-4D97-AF65-F5344CB8AC3E}">
        <p14:creationId xmlns:p14="http://schemas.microsoft.com/office/powerpoint/2010/main" val="320998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l-GR" altLang="en-US"/>
              <a:t>Χαρακτήρας του ατόμου και παρακίνηση (</a:t>
            </a:r>
            <a:r>
              <a:rPr lang="en-US" altLang="en-US"/>
              <a:t>JUNG)</a:t>
            </a:r>
          </a:p>
        </p:txBody>
      </p:sp>
      <p:pic>
        <p:nvPicPr>
          <p:cNvPr id="3174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930400"/>
            <a:ext cx="7391400"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78767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l-GR" altLang="en-US"/>
              <a:t>Ρόλος προϊσταμένου</a:t>
            </a:r>
            <a:endParaRPr lang="en-US" altLang="en-US"/>
          </a:p>
        </p:txBody>
      </p:sp>
      <p:sp>
        <p:nvSpPr>
          <p:cNvPr id="32771" name="Rectangle 3"/>
          <p:cNvSpPr>
            <a:spLocks noGrp="1" noChangeArrowheads="1"/>
          </p:cNvSpPr>
          <p:nvPr>
            <p:ph type="body" idx="1"/>
          </p:nvPr>
        </p:nvSpPr>
        <p:spPr/>
        <p:txBody>
          <a:bodyPr>
            <a:normAutofit lnSpcReduction="10000"/>
          </a:bodyPr>
          <a:lstStyle/>
          <a:p>
            <a:pPr eaLnBrk="1" hangingPunct="1">
              <a:lnSpc>
                <a:spcPct val="80000"/>
              </a:lnSpc>
            </a:pPr>
            <a:r>
              <a:rPr lang="el-GR" altLang="en-US" sz="2600"/>
              <a:t>Ο προϊστάμενος πρέπει να:</a:t>
            </a:r>
          </a:p>
          <a:p>
            <a:pPr lvl="1" eaLnBrk="1" hangingPunct="1">
              <a:lnSpc>
                <a:spcPct val="80000"/>
              </a:lnSpc>
            </a:pPr>
            <a:r>
              <a:rPr lang="el-GR" altLang="en-US" sz="2200">
                <a:ea typeface="ＭＳ Ｐゴシック" charset="-128"/>
              </a:rPr>
              <a:t>αναθέτει προκλητικούς στόχους</a:t>
            </a:r>
          </a:p>
          <a:p>
            <a:pPr lvl="1" eaLnBrk="1" hangingPunct="1">
              <a:lnSpc>
                <a:spcPct val="80000"/>
              </a:lnSpc>
            </a:pPr>
            <a:r>
              <a:rPr lang="el-GR" altLang="en-US" sz="2200">
                <a:ea typeface="ＭＳ Ｐゴシック" charset="-128"/>
              </a:rPr>
              <a:t>αναγνωρίζει τις προσπάθειες των συνεργατών του</a:t>
            </a:r>
          </a:p>
          <a:p>
            <a:pPr lvl="1" eaLnBrk="1" hangingPunct="1">
              <a:lnSpc>
                <a:spcPct val="80000"/>
              </a:lnSpc>
            </a:pPr>
            <a:r>
              <a:rPr lang="el-GR" altLang="en-US" sz="2200">
                <a:ea typeface="ＭＳ Ｐゴシック" charset="-128"/>
              </a:rPr>
              <a:t>εκφράζει την εκτίμηση και σεβασμό στους συνεργάτες του</a:t>
            </a:r>
          </a:p>
          <a:p>
            <a:pPr lvl="1" eaLnBrk="1" hangingPunct="1">
              <a:lnSpc>
                <a:spcPct val="80000"/>
              </a:lnSpc>
            </a:pPr>
            <a:r>
              <a:rPr lang="el-GR" altLang="en-US" sz="2200">
                <a:ea typeface="ＭＳ Ｐゴシック" charset="-128"/>
              </a:rPr>
              <a:t>μεταχειρίζεται δίκαια τους συνεργάτες του</a:t>
            </a:r>
          </a:p>
          <a:p>
            <a:pPr lvl="1" eaLnBrk="1" hangingPunct="1">
              <a:lnSpc>
                <a:spcPct val="80000"/>
              </a:lnSpc>
            </a:pPr>
            <a:r>
              <a:rPr lang="el-GR" altLang="en-US" sz="2200">
                <a:ea typeface="ＭＳ Ｐゴシック" charset="-128"/>
              </a:rPr>
              <a:t>ενθαρρύνει τη συμμετοχή</a:t>
            </a:r>
          </a:p>
          <a:p>
            <a:pPr lvl="1" eaLnBrk="1" hangingPunct="1">
              <a:lnSpc>
                <a:spcPct val="80000"/>
              </a:lnSpc>
            </a:pPr>
            <a:r>
              <a:rPr lang="el-GR" altLang="en-US" sz="2200">
                <a:ea typeface="ＭＳ Ｐゴシック" charset="-128"/>
              </a:rPr>
              <a:t>διατηρεί το καλό κλίμα συνεργασίας</a:t>
            </a:r>
          </a:p>
          <a:p>
            <a:pPr lvl="1" eaLnBrk="1" hangingPunct="1">
              <a:lnSpc>
                <a:spcPct val="80000"/>
              </a:lnSpc>
            </a:pPr>
            <a:r>
              <a:rPr lang="el-GR" altLang="en-US" sz="2200">
                <a:ea typeface="ＭＳ Ｐゴシック" charset="-128"/>
              </a:rPr>
              <a:t>ενθαρρύνει τη συνεχή μάθηση</a:t>
            </a:r>
          </a:p>
          <a:p>
            <a:pPr lvl="1" eaLnBrk="1" hangingPunct="1">
              <a:lnSpc>
                <a:spcPct val="80000"/>
              </a:lnSpc>
            </a:pPr>
            <a:r>
              <a:rPr lang="el-GR" altLang="en-US" sz="2200">
                <a:ea typeface="ＭＳ Ｐゴシック" charset="-128"/>
              </a:rPr>
              <a:t>επισημαίνει τη σημαντικότητα της δουλειάς</a:t>
            </a:r>
          </a:p>
          <a:p>
            <a:pPr lvl="1" eaLnBrk="1" hangingPunct="1">
              <a:lnSpc>
                <a:spcPct val="80000"/>
              </a:lnSpc>
            </a:pPr>
            <a:r>
              <a:rPr lang="el-GR" altLang="en-US" sz="2200">
                <a:ea typeface="ＭＳ Ｐゴシック" charset="-128"/>
              </a:rPr>
              <a:t>εμπλουτίζει την εργασία με εναλλαγή θέσεων </a:t>
            </a:r>
            <a:endParaRPr lang="en-US" altLang="en-US" sz="2200">
              <a:ea typeface="ＭＳ Ｐゴシック" charset="-128"/>
            </a:endParaRPr>
          </a:p>
        </p:txBody>
      </p:sp>
    </p:spTree>
    <p:extLst>
      <p:ext uri="{BB962C8B-B14F-4D97-AF65-F5344CB8AC3E}">
        <p14:creationId xmlns:p14="http://schemas.microsoft.com/office/powerpoint/2010/main" val="19016719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l-GR" altLang="en-US"/>
              <a:t>ΕΠΙΚΟΙΝΩΝΙΑ</a:t>
            </a:r>
            <a:endParaRPr lang="en-US" altLang="en-US"/>
          </a:p>
        </p:txBody>
      </p:sp>
      <p:sp>
        <p:nvSpPr>
          <p:cNvPr id="13315" name="Rectangle 3"/>
          <p:cNvSpPr>
            <a:spLocks noGrp="1" noChangeArrowheads="1"/>
          </p:cNvSpPr>
          <p:nvPr>
            <p:ph type="body" idx="1"/>
          </p:nvPr>
        </p:nvSpPr>
        <p:spPr/>
        <p:txBody>
          <a:bodyPr/>
          <a:lstStyle/>
          <a:p>
            <a:pPr eaLnBrk="1" hangingPunct="1"/>
            <a:r>
              <a:rPr lang="el-GR" altLang="en-US" dirty="0" smtClean="0"/>
              <a:t>Βασικές Αρχές</a:t>
            </a:r>
            <a:endParaRPr lang="en-US" altLang="en-US" dirty="0"/>
          </a:p>
        </p:txBody>
      </p:sp>
    </p:spTree>
    <p:extLst>
      <p:ext uri="{BB962C8B-B14F-4D97-AF65-F5344CB8AC3E}">
        <p14:creationId xmlns:p14="http://schemas.microsoft.com/office/powerpoint/2010/main" val="2236731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l-GR" altLang="en-US"/>
              <a:t>Έννοια</a:t>
            </a:r>
            <a:endParaRPr lang="en-US" altLang="en-US"/>
          </a:p>
        </p:txBody>
      </p:sp>
      <p:sp>
        <p:nvSpPr>
          <p:cNvPr id="14339" name="Rectangle 3"/>
          <p:cNvSpPr>
            <a:spLocks noGrp="1" noChangeArrowheads="1"/>
          </p:cNvSpPr>
          <p:nvPr>
            <p:ph type="body" idx="1"/>
          </p:nvPr>
        </p:nvSpPr>
        <p:spPr/>
        <p:txBody>
          <a:bodyPr>
            <a:normAutofit fontScale="92500" lnSpcReduction="10000"/>
          </a:bodyPr>
          <a:lstStyle/>
          <a:p>
            <a:pPr eaLnBrk="1" hangingPunct="1">
              <a:lnSpc>
                <a:spcPct val="110000"/>
              </a:lnSpc>
            </a:pPr>
            <a:r>
              <a:rPr lang="el-GR" altLang="en-US" sz="2600"/>
              <a:t>Ορισμός 1:</a:t>
            </a:r>
          </a:p>
          <a:p>
            <a:pPr lvl="1" eaLnBrk="1" hangingPunct="1">
              <a:lnSpc>
                <a:spcPct val="110000"/>
              </a:lnSpc>
            </a:pPr>
            <a:r>
              <a:rPr lang="el-GR" altLang="en-US" sz="2200"/>
              <a:t>Επικοινωνία είναι η διαδικασία με την οποία μεταβιβάζονται πληροφορίες και νοήματα από τον έναν άνθρωπο σε άλλο.</a:t>
            </a:r>
          </a:p>
          <a:p>
            <a:pPr eaLnBrk="1" hangingPunct="1">
              <a:lnSpc>
                <a:spcPct val="110000"/>
              </a:lnSpc>
            </a:pPr>
            <a:r>
              <a:rPr lang="el-GR" altLang="en-US" sz="2600"/>
              <a:t>Ορισμός 2:</a:t>
            </a:r>
          </a:p>
          <a:p>
            <a:pPr lvl="1" eaLnBrk="1" hangingPunct="1">
              <a:lnSpc>
                <a:spcPct val="110000"/>
              </a:lnSpc>
            </a:pPr>
            <a:r>
              <a:rPr lang="el-GR" altLang="en-US" sz="2200"/>
              <a:t>Επικοινωνία είναι η διαδικασία με την οποία ένας πομπός Α (άτομο, ομάδα) μεταβιβάζει πληροφορίες, σκέψεις, ιδέες, συναισθήματα, ακόμη και ενέργεια, σε ένα δέκτη Β (άτομο, ομάδα) με στόχο να ενεργήσει πάνω του με τρόπο ώστε να προκαλέσει σε αυτόν την εμφάνιση ιδεών, πράξεων, συναισθημάτων, ενέργειας και σε τελική ανάλυση να επηρεάσει την κατάστασή του και τη συμπεριφορά του.</a:t>
            </a:r>
            <a:endParaRPr lang="en-US" altLang="en-US" sz="2200"/>
          </a:p>
        </p:txBody>
      </p:sp>
    </p:spTree>
    <p:extLst>
      <p:ext uri="{BB962C8B-B14F-4D97-AF65-F5344CB8AC3E}">
        <p14:creationId xmlns:p14="http://schemas.microsoft.com/office/powerpoint/2010/main" val="11790565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l-GR" altLang="en-US"/>
              <a:t>Χρησιμότητα</a:t>
            </a:r>
            <a:endParaRPr lang="en-US" altLang="en-US"/>
          </a:p>
        </p:txBody>
      </p:sp>
      <p:sp>
        <p:nvSpPr>
          <p:cNvPr id="15363" name="Rectangle 3"/>
          <p:cNvSpPr>
            <a:spLocks noGrp="1" noChangeArrowheads="1"/>
          </p:cNvSpPr>
          <p:nvPr>
            <p:ph type="body" idx="1"/>
          </p:nvPr>
        </p:nvSpPr>
        <p:spPr/>
        <p:txBody>
          <a:bodyPr/>
          <a:lstStyle/>
          <a:p>
            <a:pPr eaLnBrk="1" hangingPunct="1"/>
            <a:r>
              <a:rPr lang="el-GR" altLang="en-US" sz="2600"/>
              <a:t>Ανάθεση καθηκόντων και οδηγίες εκτελέσεως</a:t>
            </a:r>
          </a:p>
          <a:p>
            <a:pPr eaLnBrk="1" hangingPunct="1"/>
            <a:r>
              <a:rPr lang="el-GR" altLang="en-US" sz="2600"/>
              <a:t>Γνωστοποίηση στόχων και οραμάτων</a:t>
            </a:r>
          </a:p>
          <a:p>
            <a:pPr eaLnBrk="1" hangingPunct="1"/>
            <a:r>
              <a:rPr lang="el-GR" altLang="en-US" sz="2600"/>
              <a:t>Γνωστοποίηση αποδόσεων υφισταμένων</a:t>
            </a:r>
          </a:p>
          <a:p>
            <a:pPr eaLnBrk="1" hangingPunct="1"/>
            <a:r>
              <a:rPr lang="el-GR" altLang="en-US" sz="2600"/>
              <a:t>Επίτευξη εκπαιδεύσεως ατόμων</a:t>
            </a:r>
          </a:p>
          <a:p>
            <a:pPr eaLnBrk="1" hangingPunct="1"/>
            <a:r>
              <a:rPr lang="el-GR" altLang="en-US" sz="2600"/>
              <a:t>Κατανόηση ικανοτήτων υφισταμένων</a:t>
            </a:r>
          </a:p>
          <a:p>
            <a:pPr eaLnBrk="1" hangingPunct="1"/>
            <a:r>
              <a:rPr lang="el-GR" altLang="en-US" sz="2600"/>
              <a:t>Ανάπτυξη σχέσεων συνεργασίας</a:t>
            </a:r>
          </a:p>
          <a:p>
            <a:pPr eaLnBrk="1" hangingPunct="1"/>
            <a:r>
              <a:rPr lang="el-GR" altLang="en-US" sz="2600"/>
              <a:t>Επίλυση διαφορών και δημιουργία κλίματος συναίνεσης</a:t>
            </a:r>
            <a:endParaRPr lang="en-US" altLang="en-US" sz="2600"/>
          </a:p>
        </p:txBody>
      </p:sp>
    </p:spTree>
    <p:extLst>
      <p:ext uri="{BB962C8B-B14F-4D97-AF65-F5344CB8AC3E}">
        <p14:creationId xmlns:p14="http://schemas.microsoft.com/office/powerpoint/2010/main" val="15715896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l-GR" altLang="en-US"/>
              <a:t>Διαδικασία</a:t>
            </a:r>
            <a:endParaRPr lang="en-US" altLang="en-US"/>
          </a:p>
        </p:txBody>
      </p:sp>
      <p:pic>
        <p:nvPicPr>
          <p:cNvPr id="1638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429140" y="-96043"/>
            <a:ext cx="4725987"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64277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l-GR" altLang="en-US"/>
              <a:t>Λειτουργίες</a:t>
            </a:r>
            <a:endParaRPr lang="en-US" altLang="en-US"/>
          </a:p>
        </p:txBody>
      </p:sp>
      <p:sp>
        <p:nvSpPr>
          <p:cNvPr id="16387" name="Rectangle 3"/>
          <p:cNvSpPr>
            <a:spLocks noGrp="1" noChangeArrowheads="1"/>
          </p:cNvSpPr>
          <p:nvPr>
            <p:ph type="body" idx="1"/>
          </p:nvPr>
        </p:nvSpPr>
        <p:spPr/>
        <p:txBody>
          <a:bodyPr>
            <a:normAutofit fontScale="92500" lnSpcReduction="20000"/>
          </a:bodyPr>
          <a:lstStyle/>
          <a:p>
            <a:pPr marL="0" indent="0">
              <a:lnSpc>
                <a:spcPct val="80000"/>
              </a:lnSpc>
            </a:pPr>
            <a:r>
              <a:rPr lang="el-GR" altLang="en-US" sz="2600"/>
              <a:t>Καθοδήγηση συμπεριφοράς</a:t>
            </a:r>
          </a:p>
          <a:p>
            <a:pPr marL="0" indent="0">
              <a:lnSpc>
                <a:spcPct val="80000"/>
              </a:lnSpc>
            </a:pPr>
            <a:r>
              <a:rPr lang="el-GR" altLang="en-US" sz="2600"/>
              <a:t>Ανάπτυξη ατόμων</a:t>
            </a:r>
          </a:p>
          <a:p>
            <a:pPr marL="0" indent="0">
              <a:lnSpc>
                <a:spcPct val="80000"/>
              </a:lnSpc>
            </a:pPr>
            <a:r>
              <a:rPr lang="el-GR" altLang="en-US" sz="2600"/>
              <a:t>Πειθώ</a:t>
            </a:r>
          </a:p>
          <a:p>
            <a:pPr marL="0" indent="0">
              <a:lnSpc>
                <a:spcPct val="80000"/>
              </a:lnSpc>
            </a:pPr>
            <a:r>
              <a:rPr lang="el-GR" altLang="en-US" sz="2600"/>
              <a:t>Έμπνευση</a:t>
            </a:r>
          </a:p>
          <a:p>
            <a:pPr marL="0" indent="0">
              <a:lnSpc>
                <a:spcPct val="80000"/>
              </a:lnSpc>
            </a:pPr>
            <a:r>
              <a:rPr lang="el-GR" altLang="en-US" sz="2600"/>
              <a:t>Εμψύχωση</a:t>
            </a:r>
          </a:p>
          <a:p>
            <a:pPr marL="0" indent="0">
              <a:lnSpc>
                <a:spcPct val="80000"/>
              </a:lnSpc>
            </a:pPr>
            <a:r>
              <a:rPr lang="el-GR" altLang="en-US" sz="2600"/>
              <a:t>Παρακίνηση</a:t>
            </a:r>
          </a:p>
          <a:p>
            <a:pPr marL="0" indent="0">
              <a:lnSpc>
                <a:spcPct val="80000"/>
              </a:lnSpc>
            </a:pPr>
            <a:r>
              <a:rPr lang="el-GR" altLang="en-US" sz="2600"/>
              <a:t>Δημιουργία οράματος</a:t>
            </a:r>
          </a:p>
          <a:p>
            <a:pPr marL="0" indent="0">
              <a:lnSpc>
                <a:spcPct val="80000"/>
              </a:lnSpc>
              <a:buNone/>
            </a:pPr>
            <a:endParaRPr lang="en-US" altLang="en-US" sz="2600" b="1"/>
          </a:p>
          <a:p>
            <a:pPr marL="0" indent="0">
              <a:lnSpc>
                <a:spcPct val="80000"/>
              </a:lnSpc>
              <a:buNone/>
            </a:pPr>
            <a:r>
              <a:rPr lang="el-GR" altLang="en-US" sz="2600" b="1"/>
              <a:t>ΝΑ ΔΗΜΙΟΥΡΓΕΙ ΈΝΑ ΚΛΙΜΑ ΠΟΥ ΝΑ ΕΞΑΣΦΑΛΙΖΕΤΑΙ Η ΕΠΙΤΕΥΞΗ ΤΩΝ ΣΤΟΧΩΝ ΤΗΣ ΟΡΓΑΝΩΣΗΣ ΚΑΙ ΜΕΣΑ ΑΠΌ ΑΥΤΟΥΣ ΤΩΝ ΣΤΟΧΩΝ ΤΩΝ ΜΕΛΩΝ ΤΗΣ</a:t>
            </a:r>
            <a:endParaRPr lang="en-US" altLang="en-US" sz="2600" b="1"/>
          </a:p>
        </p:txBody>
      </p:sp>
    </p:spTree>
    <p:extLst>
      <p:ext uri="{BB962C8B-B14F-4D97-AF65-F5344CB8AC3E}">
        <p14:creationId xmlns:p14="http://schemas.microsoft.com/office/powerpoint/2010/main" val="4954540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l-GR" altLang="en-US"/>
              <a:t>Μορφές</a:t>
            </a:r>
            <a:endParaRPr lang="en-US" altLang="en-US"/>
          </a:p>
        </p:txBody>
      </p:sp>
      <p:sp>
        <p:nvSpPr>
          <p:cNvPr id="17411" name="Rectangle 3"/>
          <p:cNvSpPr>
            <a:spLocks noGrp="1" noChangeArrowheads="1"/>
          </p:cNvSpPr>
          <p:nvPr>
            <p:ph type="body" idx="1"/>
          </p:nvPr>
        </p:nvSpPr>
        <p:spPr/>
        <p:txBody>
          <a:bodyPr>
            <a:normAutofit/>
          </a:bodyPr>
          <a:lstStyle/>
          <a:p>
            <a:pPr eaLnBrk="1" hangingPunct="1"/>
            <a:r>
              <a:rPr lang="el-GR" altLang="en-US" sz="3200"/>
              <a:t>Από πάνω προς τα κάτω</a:t>
            </a:r>
          </a:p>
          <a:p>
            <a:pPr eaLnBrk="1" hangingPunct="1"/>
            <a:r>
              <a:rPr lang="el-GR" altLang="en-US" sz="3200" dirty="0"/>
              <a:t>Από κάτω προς τα πάνω</a:t>
            </a:r>
          </a:p>
          <a:p>
            <a:pPr eaLnBrk="1" hangingPunct="1"/>
            <a:r>
              <a:rPr lang="el-GR" altLang="en-US" sz="3200" dirty="0"/>
              <a:t>Οριζόντια </a:t>
            </a:r>
          </a:p>
          <a:p>
            <a:pPr eaLnBrk="1" hangingPunct="1"/>
            <a:r>
              <a:rPr lang="el-GR" altLang="en-US" sz="3200" dirty="0"/>
              <a:t>Άτυπη</a:t>
            </a:r>
            <a:endParaRPr lang="en-US" altLang="en-US" sz="3200" dirty="0"/>
          </a:p>
        </p:txBody>
      </p:sp>
    </p:spTree>
    <p:extLst>
      <p:ext uri="{BB962C8B-B14F-4D97-AF65-F5344CB8AC3E}">
        <p14:creationId xmlns:p14="http://schemas.microsoft.com/office/powerpoint/2010/main" val="16545068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l-GR" altLang="en-US"/>
              <a:t>Εμπόδια</a:t>
            </a:r>
            <a:endParaRPr lang="en-US" altLang="en-US"/>
          </a:p>
        </p:txBody>
      </p:sp>
      <p:sp>
        <p:nvSpPr>
          <p:cNvPr id="18435" name="Rectangle 3"/>
          <p:cNvSpPr>
            <a:spLocks noGrp="1" noChangeArrowheads="1"/>
          </p:cNvSpPr>
          <p:nvPr>
            <p:ph type="body" sz="half" idx="1"/>
          </p:nvPr>
        </p:nvSpPr>
        <p:spPr/>
        <p:txBody>
          <a:bodyPr>
            <a:normAutofit fontScale="92500"/>
          </a:bodyPr>
          <a:lstStyle/>
          <a:p>
            <a:pPr marL="533400" indent="-533400">
              <a:lnSpc>
                <a:spcPct val="90000"/>
              </a:lnSpc>
              <a:buFont typeface="Wingdings" charset="2"/>
              <a:buAutoNum type="arabicPeriod"/>
            </a:pPr>
            <a:r>
              <a:rPr lang="el-GR" altLang="en-US" sz="2100"/>
              <a:t>Ασαφείς στόχοι</a:t>
            </a:r>
          </a:p>
          <a:p>
            <a:pPr marL="533400" indent="-533400">
              <a:lnSpc>
                <a:spcPct val="90000"/>
              </a:lnSpc>
              <a:buFont typeface="Wingdings" charset="2"/>
              <a:buAutoNum type="arabicPeriod"/>
            </a:pPr>
            <a:r>
              <a:rPr lang="el-GR" altLang="en-US" sz="2100"/>
              <a:t>Μη σωστά μηνύματα</a:t>
            </a:r>
          </a:p>
          <a:p>
            <a:pPr marL="533400" indent="-533400">
              <a:lnSpc>
                <a:spcPct val="90000"/>
              </a:lnSpc>
              <a:buFont typeface="Wingdings" charset="2"/>
              <a:buAutoNum type="arabicPeriod"/>
            </a:pPr>
            <a:r>
              <a:rPr lang="el-GR" altLang="en-US" sz="2100"/>
              <a:t>Έλλειψη αξιοπιστίας</a:t>
            </a:r>
          </a:p>
          <a:p>
            <a:pPr marL="533400" indent="-533400">
              <a:lnSpc>
                <a:spcPct val="90000"/>
              </a:lnSpc>
              <a:buFont typeface="Wingdings" charset="2"/>
              <a:buAutoNum type="arabicPeriod"/>
            </a:pPr>
            <a:r>
              <a:rPr lang="el-GR" altLang="en-US" sz="2100"/>
              <a:t>Φόβος επικοινωνίας</a:t>
            </a:r>
          </a:p>
          <a:p>
            <a:pPr marL="533400" indent="-533400">
              <a:lnSpc>
                <a:spcPct val="90000"/>
              </a:lnSpc>
              <a:buFont typeface="Wingdings" charset="2"/>
              <a:buAutoNum type="arabicPeriod"/>
            </a:pPr>
            <a:r>
              <a:rPr lang="el-GR" altLang="en-US" sz="2100"/>
              <a:t>Κακή επιλογή χρόνου και χώρου</a:t>
            </a:r>
          </a:p>
          <a:p>
            <a:pPr marL="533400" indent="-533400">
              <a:lnSpc>
                <a:spcPct val="90000"/>
              </a:lnSpc>
              <a:buFont typeface="Wingdings" charset="2"/>
              <a:buAutoNum type="arabicPeriod"/>
            </a:pPr>
            <a:r>
              <a:rPr lang="el-GR" altLang="en-US" sz="2100"/>
              <a:t>Κακή επιλογή τρόπου και μέσου</a:t>
            </a:r>
          </a:p>
          <a:p>
            <a:pPr marL="533400" indent="-533400">
              <a:lnSpc>
                <a:spcPct val="90000"/>
              </a:lnSpc>
              <a:buFont typeface="Wingdings" charset="2"/>
              <a:buAutoNum type="arabicPeriod"/>
            </a:pPr>
            <a:r>
              <a:rPr lang="el-GR" altLang="en-US" sz="2100"/>
              <a:t>Έλλειψη ενδιαφέροντος</a:t>
            </a:r>
          </a:p>
          <a:p>
            <a:pPr marL="533400" indent="-533400">
              <a:lnSpc>
                <a:spcPct val="90000"/>
              </a:lnSpc>
              <a:buFont typeface="Wingdings" charset="2"/>
              <a:buAutoNum type="arabicPeriod"/>
            </a:pPr>
            <a:r>
              <a:rPr lang="el-GR" altLang="en-US" sz="2100"/>
              <a:t>Βιαστικά συμπεράσματα</a:t>
            </a:r>
          </a:p>
          <a:p>
            <a:pPr marL="533400" indent="-533400">
              <a:lnSpc>
                <a:spcPct val="90000"/>
              </a:lnSpc>
              <a:buFont typeface="Wingdings" charset="2"/>
              <a:buAutoNum type="arabicPeriod"/>
            </a:pPr>
            <a:r>
              <a:rPr lang="el-GR" altLang="en-US" sz="2100"/>
              <a:t>Προκατάληψη</a:t>
            </a:r>
          </a:p>
          <a:p>
            <a:pPr marL="533400" indent="-533400">
              <a:lnSpc>
                <a:spcPct val="90000"/>
              </a:lnSpc>
              <a:buFont typeface="Wingdings" charset="2"/>
              <a:buAutoNum type="arabicPeriod"/>
            </a:pPr>
            <a:endParaRPr lang="en-US" altLang="en-US" sz="2100"/>
          </a:p>
        </p:txBody>
      </p:sp>
      <p:sp>
        <p:nvSpPr>
          <p:cNvPr id="18436" name="Rectangle 4"/>
          <p:cNvSpPr>
            <a:spLocks noGrp="1" noChangeArrowheads="1"/>
          </p:cNvSpPr>
          <p:nvPr>
            <p:ph type="body" sz="half" idx="2"/>
          </p:nvPr>
        </p:nvSpPr>
        <p:spPr/>
        <p:txBody>
          <a:bodyPr/>
          <a:lstStyle/>
          <a:p>
            <a:pPr marL="381000" indent="-381000">
              <a:lnSpc>
                <a:spcPct val="90000"/>
              </a:lnSpc>
              <a:buFont typeface="Wingdings" charset="2"/>
              <a:buAutoNum type="arabicPeriod" startAt="10"/>
            </a:pPr>
            <a:r>
              <a:rPr lang="el-GR" altLang="en-US" sz="2100"/>
              <a:t>Υπερευαισθησία</a:t>
            </a:r>
          </a:p>
          <a:p>
            <a:pPr marL="381000" indent="-381000">
              <a:lnSpc>
                <a:spcPct val="90000"/>
              </a:lnSpc>
              <a:buFont typeface="Wingdings" charset="2"/>
              <a:buAutoNum type="arabicPeriod" startAt="10"/>
            </a:pPr>
            <a:r>
              <a:rPr lang="el-GR" altLang="en-US" sz="2100"/>
              <a:t>Διαφορετικές αντιλήψεις</a:t>
            </a:r>
          </a:p>
          <a:p>
            <a:pPr marL="381000" indent="-381000">
              <a:lnSpc>
                <a:spcPct val="90000"/>
              </a:lnSpc>
              <a:buFont typeface="Wingdings" charset="2"/>
              <a:buAutoNum type="arabicPeriod" startAt="10"/>
            </a:pPr>
            <a:r>
              <a:rPr lang="el-GR" altLang="en-US" sz="2100"/>
              <a:t>Σχέσεις μεταξύ πομπού και δέκτη</a:t>
            </a:r>
          </a:p>
          <a:p>
            <a:pPr marL="381000" indent="-381000">
              <a:lnSpc>
                <a:spcPct val="90000"/>
              </a:lnSpc>
              <a:buFont typeface="Wingdings" charset="2"/>
              <a:buAutoNum type="arabicPeriod" startAt="10"/>
            </a:pPr>
            <a:r>
              <a:rPr lang="el-GR" altLang="en-US" sz="2100"/>
              <a:t>Δομές/διαδικασίες</a:t>
            </a:r>
          </a:p>
          <a:p>
            <a:pPr marL="381000" indent="-381000">
              <a:lnSpc>
                <a:spcPct val="90000"/>
              </a:lnSpc>
              <a:buFont typeface="Wingdings" charset="2"/>
              <a:buAutoNum type="arabicPeriod" startAt="10"/>
            </a:pPr>
            <a:r>
              <a:rPr lang="el-GR" altLang="en-US" sz="2100"/>
              <a:t>Υπερφόρτωση</a:t>
            </a:r>
          </a:p>
          <a:p>
            <a:pPr marL="381000" indent="-381000">
              <a:lnSpc>
                <a:spcPct val="90000"/>
              </a:lnSpc>
              <a:buFont typeface="Wingdings" charset="2"/>
              <a:buAutoNum type="arabicPeriod" startAt="10"/>
            </a:pPr>
            <a:r>
              <a:rPr lang="el-GR" altLang="en-US" sz="2100"/>
              <a:t>Παιδεία</a:t>
            </a:r>
          </a:p>
          <a:p>
            <a:pPr marL="381000" indent="-381000">
              <a:lnSpc>
                <a:spcPct val="90000"/>
              </a:lnSpc>
              <a:buFont typeface="Wingdings" charset="2"/>
              <a:buAutoNum type="arabicPeriod" startAt="10"/>
            </a:pPr>
            <a:r>
              <a:rPr lang="el-GR" altLang="en-US" sz="2100"/>
              <a:t>Κώδικες</a:t>
            </a:r>
          </a:p>
          <a:p>
            <a:pPr marL="381000" indent="-381000">
              <a:lnSpc>
                <a:spcPct val="90000"/>
              </a:lnSpc>
              <a:buFont typeface="Wingdings" charset="2"/>
              <a:buAutoNum type="arabicPeriod" startAt="10"/>
            </a:pPr>
            <a:r>
              <a:rPr lang="el-GR" altLang="en-US" sz="2100"/>
              <a:t>Ικανότητες επικοινωνίας</a:t>
            </a:r>
          </a:p>
          <a:p>
            <a:pPr marL="381000" indent="-381000">
              <a:lnSpc>
                <a:spcPct val="90000"/>
              </a:lnSpc>
              <a:buFont typeface="Wingdings" charset="2"/>
              <a:buAutoNum type="arabicPeriod" startAt="10"/>
            </a:pPr>
            <a:r>
              <a:rPr lang="el-GR" altLang="en-US" sz="2100"/>
              <a:t>Κανόνες και θέση συνομιλητών</a:t>
            </a:r>
          </a:p>
          <a:p>
            <a:pPr marL="381000" indent="-381000">
              <a:lnSpc>
                <a:spcPct val="90000"/>
              </a:lnSpc>
              <a:buNone/>
            </a:pPr>
            <a:endParaRPr lang="en-US" altLang="en-US" sz="2100"/>
          </a:p>
        </p:txBody>
      </p:sp>
    </p:spTree>
    <p:extLst>
      <p:ext uri="{BB962C8B-B14F-4D97-AF65-F5344CB8AC3E}">
        <p14:creationId xmlns:p14="http://schemas.microsoft.com/office/powerpoint/2010/main" val="16784842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l-GR" altLang="en-US" sz="3500"/>
              <a:t>Αποτελεσματική ακρόαση</a:t>
            </a:r>
            <a:endParaRPr lang="en-US" altLang="en-US" sz="3500"/>
          </a:p>
        </p:txBody>
      </p:sp>
      <p:pic>
        <p:nvPicPr>
          <p:cNvPr id="1945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70000"/>
            <a:ext cx="5791200" cy="533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94851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l-GR" altLang="en-US"/>
              <a:t>Επικοινωνία από τα πάνω προς τα κάτω</a:t>
            </a:r>
            <a:endParaRPr lang="en-US" altLang="en-US"/>
          </a:p>
        </p:txBody>
      </p:sp>
      <p:pic>
        <p:nvPicPr>
          <p:cNvPr id="2048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7334" y="1395413"/>
            <a:ext cx="7696200" cy="499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64542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l-GR" altLang="en-US"/>
              <a:t>Επικοινωνία από τα κάτω προς τα πάνω</a:t>
            </a:r>
            <a:endParaRPr lang="en-US" altLang="en-US"/>
          </a:p>
        </p:txBody>
      </p:sp>
      <p:sp>
        <p:nvSpPr>
          <p:cNvPr id="21507" name="Rectangle 3"/>
          <p:cNvSpPr>
            <a:spLocks noGrp="1" noChangeArrowheads="1"/>
          </p:cNvSpPr>
          <p:nvPr>
            <p:ph type="body" idx="1"/>
          </p:nvPr>
        </p:nvSpPr>
        <p:spPr/>
        <p:txBody>
          <a:bodyPr>
            <a:normAutofit/>
          </a:bodyPr>
          <a:lstStyle/>
          <a:p>
            <a:pPr eaLnBrk="1" hangingPunct="1"/>
            <a:r>
              <a:rPr lang="el-GR" altLang="en-US" sz="2800" dirty="0"/>
              <a:t>Πρέπει να είναι συστηματική</a:t>
            </a:r>
          </a:p>
          <a:p>
            <a:pPr eaLnBrk="1" hangingPunct="1"/>
            <a:r>
              <a:rPr lang="el-GR" altLang="en-US" sz="2800" dirty="0"/>
              <a:t>Να υπάρχει συνέχεια</a:t>
            </a:r>
          </a:p>
          <a:p>
            <a:pPr eaLnBrk="1" hangingPunct="1"/>
            <a:r>
              <a:rPr lang="el-GR" altLang="en-US" sz="2800" dirty="0"/>
              <a:t>Να αποτελεί στόχο και όχι αγγαρεία</a:t>
            </a:r>
          </a:p>
          <a:p>
            <a:pPr eaLnBrk="1" hangingPunct="1"/>
            <a:r>
              <a:rPr lang="el-GR" altLang="en-US" sz="2800" dirty="0"/>
              <a:t>Να συνεπάγεται δράση</a:t>
            </a:r>
            <a:endParaRPr lang="en-US" altLang="en-US" sz="2800" dirty="0"/>
          </a:p>
        </p:txBody>
      </p:sp>
    </p:spTree>
    <p:extLst>
      <p:ext uri="{BB962C8B-B14F-4D97-AF65-F5344CB8AC3E}">
        <p14:creationId xmlns:p14="http://schemas.microsoft.com/office/powerpoint/2010/main" val="4967160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l-GR" altLang="en-US"/>
              <a:t>Προφορική &amp; γραπτή επικοινωνία</a:t>
            </a:r>
            <a:endParaRPr lang="en-US" altLang="en-US"/>
          </a:p>
        </p:txBody>
      </p:sp>
      <p:pic>
        <p:nvPicPr>
          <p:cNvPr id="2253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38375" y="1270000"/>
            <a:ext cx="4495800"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80526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l-GR" altLang="en-US"/>
              <a:t>Διαφορές</a:t>
            </a:r>
            <a:endParaRPr lang="en-US" altLang="en-US"/>
          </a:p>
        </p:txBody>
      </p:sp>
      <p:sp>
        <p:nvSpPr>
          <p:cNvPr id="17411" name="Rectangle 3"/>
          <p:cNvSpPr>
            <a:spLocks noGrp="1" noChangeArrowheads="1"/>
          </p:cNvSpPr>
          <p:nvPr>
            <p:ph type="body" sz="half" idx="1"/>
          </p:nvPr>
        </p:nvSpPr>
        <p:spPr>
          <a:xfrm>
            <a:off x="566733" y="1719263"/>
            <a:ext cx="4259263" cy="4411662"/>
          </a:xfrm>
        </p:spPr>
        <p:txBody>
          <a:bodyPr>
            <a:normAutofit fontScale="92500" lnSpcReduction="10000"/>
          </a:bodyPr>
          <a:lstStyle/>
          <a:p>
            <a:pPr marL="381000" indent="-381000">
              <a:lnSpc>
                <a:spcPct val="90000"/>
              </a:lnSpc>
            </a:pPr>
            <a:r>
              <a:rPr lang="en-US" altLang="en-US" sz="2200" dirty="0"/>
              <a:t>MANAGER</a:t>
            </a:r>
            <a:endParaRPr lang="el-GR" altLang="en-US" sz="2200" dirty="0"/>
          </a:p>
          <a:p>
            <a:pPr marL="800100" lvl="1" indent="-342900">
              <a:lnSpc>
                <a:spcPct val="90000"/>
              </a:lnSpc>
              <a:buFont typeface="Wingdings" charset="2"/>
              <a:buAutoNum type="arabicPeriod"/>
            </a:pPr>
            <a:r>
              <a:rPr lang="el-GR" altLang="en-US" sz="2000" dirty="0">
                <a:ea typeface="ＭＳ Ｐゴシック" charset="-128"/>
              </a:rPr>
              <a:t>Διορίζεται</a:t>
            </a:r>
          </a:p>
          <a:p>
            <a:pPr marL="800100" lvl="1" indent="-342900">
              <a:lnSpc>
                <a:spcPct val="90000"/>
              </a:lnSpc>
              <a:buFont typeface="Wingdings" charset="2"/>
              <a:buAutoNum type="arabicPeriod"/>
            </a:pPr>
            <a:r>
              <a:rPr lang="el-GR" altLang="en-US" sz="2000" dirty="0">
                <a:ea typeface="ＭＳ Ｐゴシック" charset="-128"/>
              </a:rPr>
              <a:t>Χρησιμοποιεί νόμιμη δύναμη</a:t>
            </a:r>
          </a:p>
          <a:p>
            <a:pPr marL="800100" lvl="1" indent="-342900">
              <a:lnSpc>
                <a:spcPct val="90000"/>
              </a:lnSpc>
              <a:buFont typeface="Wingdings" charset="2"/>
              <a:buAutoNum type="arabicPeriod"/>
            </a:pPr>
            <a:r>
              <a:rPr lang="el-GR" altLang="en-US" sz="2000" dirty="0">
                <a:ea typeface="ＭＳ Ｐゴシック" charset="-128"/>
              </a:rPr>
              <a:t>Δίνει οδηγίες – εντολές</a:t>
            </a:r>
          </a:p>
          <a:p>
            <a:pPr marL="800100" lvl="1" indent="-342900">
              <a:lnSpc>
                <a:spcPct val="90000"/>
              </a:lnSpc>
              <a:buFont typeface="Wingdings" charset="2"/>
              <a:buAutoNum type="arabicPeriod"/>
            </a:pPr>
            <a:r>
              <a:rPr lang="el-GR" altLang="en-US" sz="2000" dirty="0">
                <a:ea typeface="ＭＳ Ｐゴシック" charset="-128"/>
              </a:rPr>
              <a:t>Ελέγχει</a:t>
            </a:r>
          </a:p>
          <a:p>
            <a:pPr marL="800100" lvl="1" indent="-342900">
              <a:lnSpc>
                <a:spcPct val="90000"/>
              </a:lnSpc>
              <a:buFont typeface="Wingdings" charset="2"/>
              <a:buAutoNum type="arabicPeriod"/>
            </a:pPr>
            <a:r>
              <a:rPr lang="el-GR" altLang="en-US" sz="2000" dirty="0">
                <a:ea typeface="ＭＳ Ｐゴシック" charset="-128"/>
              </a:rPr>
              <a:t>Δίνει έμφαση στις διαδικασίες </a:t>
            </a:r>
          </a:p>
          <a:p>
            <a:pPr marL="800100" lvl="1" indent="-342900">
              <a:lnSpc>
                <a:spcPct val="90000"/>
              </a:lnSpc>
              <a:buFont typeface="Wingdings" charset="2"/>
              <a:buAutoNum type="arabicPeriod"/>
            </a:pPr>
            <a:r>
              <a:rPr lang="el-GR" altLang="en-US" sz="2000" dirty="0">
                <a:ea typeface="ＭＳ Ｐゴシック" charset="-128"/>
              </a:rPr>
              <a:t>Κινείται σε προκαθορισμένα πλαίσια</a:t>
            </a:r>
          </a:p>
          <a:p>
            <a:pPr marL="800100" lvl="1" indent="-342900">
              <a:lnSpc>
                <a:spcPct val="90000"/>
              </a:lnSpc>
              <a:buFont typeface="Wingdings" charset="2"/>
              <a:buAutoNum type="arabicPeriod"/>
            </a:pPr>
            <a:r>
              <a:rPr lang="el-GR" altLang="en-US" sz="2000" dirty="0">
                <a:ea typeface="ＭＳ Ｐゴシック" charset="-128"/>
              </a:rPr>
              <a:t>Διαχειρίζεται την κατεστημένη κατάσταση</a:t>
            </a:r>
          </a:p>
          <a:p>
            <a:pPr marL="800100" lvl="1" indent="-342900">
              <a:lnSpc>
                <a:spcPct val="90000"/>
              </a:lnSpc>
              <a:buFont typeface="Wingdings" charset="2"/>
              <a:buAutoNum type="arabicPeriod"/>
            </a:pPr>
            <a:r>
              <a:rPr lang="el-GR" altLang="en-US" sz="2000" dirty="0">
                <a:ea typeface="ＭＳ Ｐゴシック" charset="-128"/>
              </a:rPr>
              <a:t>Αποδέχεται την πραγματικότητα</a:t>
            </a:r>
          </a:p>
          <a:p>
            <a:pPr marL="800100" lvl="1" indent="-342900">
              <a:lnSpc>
                <a:spcPct val="90000"/>
              </a:lnSpc>
              <a:buFont typeface="Wingdings" charset="2"/>
              <a:buAutoNum type="arabicPeriod"/>
            </a:pPr>
            <a:r>
              <a:rPr lang="el-GR" altLang="en-US" sz="2000" dirty="0">
                <a:ea typeface="ＭＳ Ｐゴシック" charset="-128"/>
              </a:rPr>
              <a:t>Βραχυπρόθεσμη προοπτική</a:t>
            </a:r>
          </a:p>
          <a:p>
            <a:pPr marL="800100" lvl="1" indent="-342900">
              <a:lnSpc>
                <a:spcPct val="90000"/>
              </a:lnSpc>
              <a:buFont typeface="Wingdings" charset="2"/>
              <a:buAutoNum type="arabicPeriod"/>
            </a:pPr>
            <a:r>
              <a:rPr lang="el-GR" altLang="en-US" sz="2000" dirty="0">
                <a:ea typeface="ＭＳ Ｐゴシック" charset="-128"/>
              </a:rPr>
              <a:t>Κάνει τα πράγματα σωστά</a:t>
            </a:r>
            <a:endParaRPr lang="en-US" altLang="en-US" sz="2000" dirty="0">
              <a:ea typeface="ＭＳ Ｐゴシック" charset="-128"/>
            </a:endParaRPr>
          </a:p>
        </p:txBody>
      </p:sp>
      <p:sp>
        <p:nvSpPr>
          <p:cNvPr id="17412" name="Rectangle 4"/>
          <p:cNvSpPr>
            <a:spLocks noGrp="1" noChangeArrowheads="1"/>
          </p:cNvSpPr>
          <p:nvPr>
            <p:ph type="body" sz="half" idx="2"/>
          </p:nvPr>
        </p:nvSpPr>
        <p:spPr>
          <a:xfrm>
            <a:off x="4968870" y="1719263"/>
            <a:ext cx="3827462" cy="4411662"/>
          </a:xfrm>
        </p:spPr>
        <p:txBody>
          <a:bodyPr>
            <a:normAutofit fontScale="92500" lnSpcReduction="20000"/>
          </a:bodyPr>
          <a:lstStyle/>
          <a:p>
            <a:pPr marL="381000" indent="-381000">
              <a:lnSpc>
                <a:spcPct val="90000"/>
              </a:lnSpc>
            </a:pPr>
            <a:r>
              <a:rPr lang="el-GR" altLang="en-US" sz="2200"/>
              <a:t>ΗΓΕΤΗΣ</a:t>
            </a:r>
          </a:p>
          <a:p>
            <a:pPr marL="800100" lvl="1" indent="-342900">
              <a:lnSpc>
                <a:spcPct val="90000"/>
              </a:lnSpc>
              <a:buFont typeface="Wingdings" charset="2"/>
              <a:buAutoNum type="arabicPeriod"/>
            </a:pPr>
            <a:r>
              <a:rPr lang="el-GR" altLang="en-US" sz="2000">
                <a:ea typeface="ＭＳ Ｐゴシック" charset="-128"/>
              </a:rPr>
              <a:t>Αναδεικνύεται</a:t>
            </a:r>
          </a:p>
          <a:p>
            <a:pPr marL="800100" lvl="1" indent="-342900">
              <a:lnSpc>
                <a:spcPct val="90000"/>
              </a:lnSpc>
              <a:buFont typeface="Wingdings" charset="2"/>
              <a:buAutoNum type="arabicPeriod"/>
            </a:pPr>
            <a:r>
              <a:rPr lang="el-GR" altLang="en-US" sz="2000">
                <a:ea typeface="ＭＳ Ｐゴシック" charset="-128"/>
              </a:rPr>
              <a:t>Χρησιμοποιεί προσωπική δύναμη</a:t>
            </a:r>
          </a:p>
          <a:p>
            <a:pPr marL="800100" lvl="1" indent="-342900">
              <a:lnSpc>
                <a:spcPct val="90000"/>
              </a:lnSpc>
              <a:buFont typeface="Wingdings" charset="2"/>
              <a:buAutoNum type="arabicPeriod"/>
            </a:pPr>
            <a:r>
              <a:rPr lang="el-GR" altLang="en-US" sz="2000">
                <a:ea typeface="ＭＳ Ｐゴシック" charset="-128"/>
              </a:rPr>
              <a:t>Περνά όραμα, εμπνέει, πείθει</a:t>
            </a:r>
          </a:p>
          <a:p>
            <a:pPr marL="800100" lvl="1" indent="-342900">
              <a:lnSpc>
                <a:spcPct val="90000"/>
              </a:lnSpc>
              <a:buFont typeface="Wingdings" charset="2"/>
              <a:buAutoNum type="arabicPeriod"/>
            </a:pPr>
            <a:r>
              <a:rPr lang="el-GR" altLang="en-US" sz="2000">
                <a:ea typeface="ＭＳ Ｐゴシック" charset="-128"/>
              </a:rPr>
              <a:t>Κερδίζει εμπιστοσύνη</a:t>
            </a:r>
          </a:p>
          <a:p>
            <a:pPr marL="800100" lvl="1" indent="-342900">
              <a:lnSpc>
                <a:spcPct val="90000"/>
              </a:lnSpc>
              <a:buFont typeface="Wingdings" charset="2"/>
              <a:buAutoNum type="arabicPeriod"/>
            </a:pPr>
            <a:r>
              <a:rPr lang="el-GR" altLang="en-US" sz="2000">
                <a:ea typeface="ＭＳ Ｐゴシック" charset="-128"/>
              </a:rPr>
              <a:t>Δίνει έμφαση στους ανθρώπους </a:t>
            </a:r>
          </a:p>
          <a:p>
            <a:pPr marL="800100" lvl="1" indent="-342900">
              <a:lnSpc>
                <a:spcPct val="90000"/>
              </a:lnSpc>
              <a:buFont typeface="Wingdings" charset="2"/>
              <a:buAutoNum type="arabicPeriod"/>
            </a:pPr>
            <a:r>
              <a:rPr lang="el-GR" altLang="en-US" sz="2000">
                <a:ea typeface="ＭＳ Ｐゴシック" charset="-128"/>
              </a:rPr>
              <a:t>Ανοίγει ορίζοντες</a:t>
            </a:r>
          </a:p>
          <a:p>
            <a:pPr marL="800100" lvl="1" indent="-342900">
              <a:lnSpc>
                <a:spcPct val="90000"/>
              </a:lnSpc>
              <a:buFont typeface="Wingdings" charset="2"/>
              <a:buAutoNum type="arabicPeriod"/>
            </a:pPr>
            <a:r>
              <a:rPr lang="el-GR" altLang="en-US" sz="2000">
                <a:ea typeface="ＭＳ Ｐゴシック" charset="-128"/>
              </a:rPr>
              <a:t>Προκαλεί το κατεστημένο</a:t>
            </a:r>
          </a:p>
          <a:p>
            <a:pPr marL="800100" lvl="1" indent="-342900">
              <a:lnSpc>
                <a:spcPct val="90000"/>
              </a:lnSpc>
              <a:buFont typeface="Wingdings" charset="2"/>
              <a:buAutoNum type="arabicPeriod"/>
            </a:pPr>
            <a:r>
              <a:rPr lang="el-GR" altLang="en-US" sz="2000">
                <a:ea typeface="ＭＳ Ｐゴシック" charset="-128"/>
              </a:rPr>
              <a:t>Ερευνά την πραγματικότητα</a:t>
            </a:r>
          </a:p>
          <a:p>
            <a:pPr marL="800100" lvl="1" indent="-342900">
              <a:lnSpc>
                <a:spcPct val="90000"/>
              </a:lnSpc>
              <a:buFont typeface="Wingdings" charset="2"/>
              <a:buAutoNum type="arabicPeriod"/>
            </a:pPr>
            <a:r>
              <a:rPr lang="el-GR" altLang="en-US" sz="2000">
                <a:ea typeface="ＭＳ Ｐゴシック" charset="-128"/>
              </a:rPr>
              <a:t>Μακροπρόθεσμη προοπτική</a:t>
            </a:r>
          </a:p>
          <a:p>
            <a:pPr marL="800100" lvl="1" indent="-342900">
              <a:lnSpc>
                <a:spcPct val="90000"/>
              </a:lnSpc>
              <a:buFont typeface="Wingdings" charset="2"/>
              <a:buAutoNum type="arabicPeriod"/>
            </a:pPr>
            <a:r>
              <a:rPr lang="el-GR" altLang="en-US" sz="2000">
                <a:ea typeface="ＭＳ Ｐゴシック" charset="-128"/>
              </a:rPr>
              <a:t>Κάνει σωστά πράγματα</a:t>
            </a:r>
            <a:endParaRPr lang="en-US" altLang="en-US" sz="2000">
              <a:ea typeface="ＭＳ Ｐゴシック" charset="-128"/>
            </a:endParaRPr>
          </a:p>
        </p:txBody>
      </p:sp>
    </p:spTree>
    <p:extLst>
      <p:ext uri="{BB962C8B-B14F-4D97-AF65-F5344CB8AC3E}">
        <p14:creationId xmlns:p14="http://schemas.microsoft.com/office/powerpoint/2010/main" val="1301429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l-GR" altLang="en-US"/>
              <a:t>Προσεγγίσεις</a:t>
            </a:r>
            <a:endParaRPr lang="en-US" altLang="en-US"/>
          </a:p>
        </p:txBody>
      </p:sp>
      <p:sp>
        <p:nvSpPr>
          <p:cNvPr id="18435" name="Rectangle 3"/>
          <p:cNvSpPr>
            <a:spLocks noGrp="1" noChangeArrowheads="1"/>
          </p:cNvSpPr>
          <p:nvPr>
            <p:ph type="body" idx="1"/>
          </p:nvPr>
        </p:nvSpPr>
        <p:spPr/>
        <p:txBody>
          <a:bodyPr>
            <a:normAutofit fontScale="92500" lnSpcReduction="10000"/>
          </a:bodyPr>
          <a:lstStyle/>
          <a:p>
            <a:pPr eaLnBrk="1" hangingPunct="1">
              <a:lnSpc>
                <a:spcPct val="80000"/>
              </a:lnSpc>
            </a:pPr>
            <a:r>
              <a:rPr lang="el-GR" altLang="en-US" sz="2600"/>
              <a:t>Δύναμης – Επιρροής</a:t>
            </a:r>
          </a:p>
          <a:p>
            <a:pPr lvl="1" eaLnBrk="1" hangingPunct="1">
              <a:lnSpc>
                <a:spcPct val="80000"/>
              </a:lnSpc>
            </a:pPr>
            <a:r>
              <a:rPr lang="el-GR" altLang="en-US" sz="2200">
                <a:ea typeface="ＭＳ Ｐゴシック" charset="-128"/>
              </a:rPr>
              <a:t>Πώς ο ηγέτης κάνει χρήση της δύναμής του</a:t>
            </a:r>
          </a:p>
          <a:p>
            <a:pPr eaLnBrk="1" hangingPunct="1">
              <a:lnSpc>
                <a:spcPct val="80000"/>
              </a:lnSpc>
            </a:pPr>
            <a:r>
              <a:rPr lang="el-GR" altLang="en-US" sz="2600"/>
              <a:t>Χαρακτηριστικών</a:t>
            </a:r>
          </a:p>
          <a:p>
            <a:pPr lvl="1" eaLnBrk="1" hangingPunct="1">
              <a:lnSpc>
                <a:spcPct val="80000"/>
              </a:lnSpc>
            </a:pPr>
            <a:r>
              <a:rPr lang="el-GR" altLang="en-US" sz="2200">
                <a:ea typeface="ＭＳ Ｐゴシック" charset="-128"/>
              </a:rPr>
              <a:t>Εξετάζει τα χαρακτηριστικά και τα χαρίσματα του ατόμου</a:t>
            </a:r>
          </a:p>
          <a:p>
            <a:pPr eaLnBrk="1" hangingPunct="1">
              <a:lnSpc>
                <a:spcPct val="80000"/>
              </a:lnSpc>
            </a:pPr>
            <a:r>
              <a:rPr lang="el-GR" altLang="en-US" sz="2600"/>
              <a:t>Συμπεριφοράς</a:t>
            </a:r>
          </a:p>
          <a:p>
            <a:pPr lvl="1" eaLnBrk="1" hangingPunct="1">
              <a:lnSpc>
                <a:spcPct val="80000"/>
              </a:lnSpc>
            </a:pPr>
            <a:r>
              <a:rPr lang="el-GR" altLang="en-US" sz="2200">
                <a:ea typeface="ＭＳ Ｐゴシック" charset="-128"/>
              </a:rPr>
              <a:t>Εξετάζει το «τι κάνει ο ηγέτης»</a:t>
            </a:r>
          </a:p>
          <a:p>
            <a:pPr eaLnBrk="1" hangingPunct="1">
              <a:lnSpc>
                <a:spcPct val="80000"/>
              </a:lnSpc>
            </a:pPr>
            <a:r>
              <a:rPr lang="el-GR" altLang="en-US" sz="2600"/>
              <a:t>Ενδεχομενική</a:t>
            </a:r>
          </a:p>
          <a:p>
            <a:pPr lvl="1" eaLnBrk="1" hangingPunct="1">
              <a:lnSpc>
                <a:spcPct val="80000"/>
              </a:lnSpc>
            </a:pPr>
            <a:r>
              <a:rPr lang="el-GR" altLang="en-US" sz="2200">
                <a:ea typeface="ＭＳ Ｐゴシック" charset="-128"/>
              </a:rPr>
              <a:t>Ανάλογα με την επικρατούσα κατάσταση μελετάτε ο τύπος του ηγέτη που χρειάζεται</a:t>
            </a:r>
          </a:p>
          <a:p>
            <a:pPr eaLnBrk="1" hangingPunct="1">
              <a:lnSpc>
                <a:spcPct val="80000"/>
              </a:lnSpc>
            </a:pPr>
            <a:r>
              <a:rPr lang="el-GR" altLang="en-US" sz="2600"/>
              <a:t>Συστημική</a:t>
            </a:r>
          </a:p>
          <a:p>
            <a:pPr lvl="1" eaLnBrk="1" hangingPunct="1">
              <a:lnSpc>
                <a:spcPct val="80000"/>
              </a:lnSpc>
            </a:pPr>
            <a:r>
              <a:rPr lang="el-GR" altLang="en-US" sz="2200">
                <a:ea typeface="ＭＳ Ｐゴシック" charset="-128"/>
              </a:rPr>
              <a:t>Εισροές – Διεργασία Συστήματος – Εκροές </a:t>
            </a:r>
            <a:endParaRPr lang="en-US" altLang="en-US" sz="2200">
              <a:ea typeface="ＭＳ Ｐゴシック" charset="-128"/>
            </a:endParaRPr>
          </a:p>
        </p:txBody>
      </p:sp>
    </p:spTree>
    <p:extLst>
      <p:ext uri="{BB962C8B-B14F-4D97-AF65-F5344CB8AC3E}">
        <p14:creationId xmlns:p14="http://schemas.microsoft.com/office/powerpoint/2010/main" val="1010443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l-GR" altLang="en-US"/>
              <a:t>Συστημική προσέγγιση ηγεσίας</a:t>
            </a:r>
            <a:endParaRPr lang="en-US" altLang="en-US"/>
          </a:p>
        </p:txBody>
      </p:sp>
      <p:pic>
        <p:nvPicPr>
          <p:cNvPr id="1945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07118" y="-365125"/>
            <a:ext cx="4737100" cy="845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761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l-GR" altLang="en-US"/>
              <a:t>Τύποι ηγεσίας</a:t>
            </a:r>
            <a:endParaRPr lang="en-US" altLang="en-US"/>
          </a:p>
        </p:txBody>
      </p:sp>
      <p:sp>
        <p:nvSpPr>
          <p:cNvPr id="20483" name="Rectangle 3"/>
          <p:cNvSpPr>
            <a:spLocks noGrp="1" noChangeArrowheads="1"/>
          </p:cNvSpPr>
          <p:nvPr>
            <p:ph type="body" idx="1"/>
          </p:nvPr>
        </p:nvSpPr>
        <p:spPr/>
        <p:txBody>
          <a:bodyPr>
            <a:normAutofit/>
          </a:bodyPr>
          <a:lstStyle/>
          <a:p>
            <a:pPr marL="609600" indent="-609600">
              <a:buFont typeface="Wingdings" charset="2"/>
              <a:buAutoNum type="arabicPeriod"/>
            </a:pPr>
            <a:r>
              <a:rPr lang="el-GR" altLang="en-US" sz="3200"/>
              <a:t>Αυταρχικό Στυλ</a:t>
            </a:r>
          </a:p>
          <a:p>
            <a:pPr marL="609600" indent="-609600">
              <a:buFont typeface="Wingdings" charset="2"/>
              <a:buAutoNum type="arabicPeriod"/>
            </a:pPr>
            <a:r>
              <a:rPr lang="el-GR" altLang="en-US" sz="3200" dirty="0"/>
              <a:t>Εξουσιοδοτικό Στυλ</a:t>
            </a:r>
          </a:p>
          <a:p>
            <a:pPr marL="609600" indent="-609600">
              <a:buFont typeface="Wingdings" charset="2"/>
              <a:buAutoNum type="arabicPeriod"/>
            </a:pPr>
            <a:r>
              <a:rPr lang="el-GR" altLang="en-US" sz="3200" dirty="0"/>
              <a:t>Δημοκρατικό Στυλ</a:t>
            </a:r>
            <a:endParaRPr lang="en-US" altLang="en-US" sz="3200" dirty="0"/>
          </a:p>
        </p:txBody>
      </p:sp>
    </p:spTree>
    <p:extLst>
      <p:ext uri="{BB962C8B-B14F-4D97-AF65-F5344CB8AC3E}">
        <p14:creationId xmlns:p14="http://schemas.microsoft.com/office/powerpoint/2010/main" val="1266697160"/>
      </p:ext>
    </p:extLst>
  </p:cSld>
  <p:clrMapOvr>
    <a:masterClrMapping/>
  </p:clrMapOvr>
</p:sld>
</file>

<file path=ppt/theme/theme1.xml><?xml version="1.0" encoding="utf-8"?>
<a:theme xmlns:a="http://schemas.openxmlformats.org/drawingml/2006/main" name="Fac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Parallax</Template>
  <TotalTime>36</TotalTime>
  <Words>1443</Words>
  <Application>Microsoft Macintosh PowerPoint</Application>
  <PresentationFormat>Widescreen</PresentationFormat>
  <Paragraphs>330</Paragraphs>
  <Slides>55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Arial</vt:lpstr>
      <vt:lpstr>Calibri</vt:lpstr>
      <vt:lpstr>ＭＳ Ｐゴシック</vt:lpstr>
      <vt:lpstr>Times New Roman</vt:lpstr>
      <vt:lpstr>Trebuchet MS</vt:lpstr>
      <vt:lpstr>Wingdings</vt:lpstr>
      <vt:lpstr>Wingdings 3</vt:lpstr>
      <vt:lpstr>Facet</vt:lpstr>
      <vt:lpstr>ΗΓΕΣΙΑ</vt:lpstr>
      <vt:lpstr>Περιεχόμενα</vt:lpstr>
      <vt:lpstr>ΗΓΕΣΙΑ</vt:lpstr>
      <vt:lpstr>Ορισμός</vt:lpstr>
      <vt:lpstr>Λειτουργίες</vt:lpstr>
      <vt:lpstr>Διαφορές</vt:lpstr>
      <vt:lpstr>Προσεγγίσεις</vt:lpstr>
      <vt:lpstr>Συστημική προσέγγιση ηγεσίας</vt:lpstr>
      <vt:lpstr>Τύποι ηγεσίας</vt:lpstr>
      <vt:lpstr>Αυταρχικό</vt:lpstr>
      <vt:lpstr>Εξουσιοδοτικό</vt:lpstr>
      <vt:lpstr>Δημοκρατικό</vt:lpstr>
      <vt:lpstr>Θεωρία Χ &amp; Υ (McGregor)</vt:lpstr>
      <vt:lpstr>Διαστάσεις ηγετικής συμπεριφοράς</vt:lpstr>
      <vt:lpstr>Ηγετική συμπεριφορά με βάση τους SCHMIDT &amp; TANNEMBAUM</vt:lpstr>
      <vt:lpstr>Το μοντέλο  SCHMIDT &amp; TANNEMBAUM</vt:lpstr>
      <vt:lpstr>Η διοικητική σχάρα  (BLAKE &amp; MOUTON)</vt:lpstr>
      <vt:lpstr>Ηγεσία LIKERT</vt:lpstr>
      <vt:lpstr>Το μοντέλο LIKERT</vt:lpstr>
      <vt:lpstr>Αρχές συμμετοχικού συστήματος LIKERT</vt:lpstr>
      <vt:lpstr>Το υπόδειγμα FIEDLER</vt:lpstr>
      <vt:lpstr>Παράδειγμα FIEDLER από 454 επιχειρήσεων</vt:lpstr>
      <vt:lpstr>Όραμα</vt:lpstr>
      <vt:lpstr>Στοιχεία οράματος</vt:lpstr>
      <vt:lpstr>Συνάρτηση ηγέτη</vt:lpstr>
      <vt:lpstr>Ηγετική συμπεριφορά</vt:lpstr>
      <vt:lpstr>ΠΑΡΑΚΙΝΗΣΗ</vt:lpstr>
      <vt:lpstr>Ορισμός</vt:lpstr>
      <vt:lpstr>Διαδικασία</vt:lpstr>
      <vt:lpstr>Κίνητρα</vt:lpstr>
      <vt:lpstr>Ιεραρχία αναγκών (MASLOW)</vt:lpstr>
      <vt:lpstr>Σπουδαιότητα αναγκών στελεχών Ελληνικών επιχειρήσεων </vt:lpstr>
      <vt:lpstr>Η θεωρία HERZBERG</vt:lpstr>
      <vt:lpstr>MASLOW vs HERZBERG</vt:lpstr>
      <vt:lpstr>Θεωρία ELDERFER</vt:lpstr>
      <vt:lpstr>ELDERFER vs MASLOW</vt:lpstr>
      <vt:lpstr>Θεωρία VROOM</vt:lpstr>
      <vt:lpstr>Παρακίνηση κατά VROOM</vt:lpstr>
      <vt:lpstr>Θεωρία PORTER-LAWLER</vt:lpstr>
      <vt:lpstr>Θεωρία McCLELLAND</vt:lpstr>
      <vt:lpstr>Θεωρία McCLELLAND</vt:lpstr>
      <vt:lpstr>Τεχνικές παρακίνησης</vt:lpstr>
      <vt:lpstr>Το Ιαπωνικό μοντέλο</vt:lpstr>
      <vt:lpstr>Χαρακτήρας του ατόμου και παρακίνηση (JUNG)</vt:lpstr>
      <vt:lpstr>Ρόλος προϊσταμένου</vt:lpstr>
      <vt:lpstr>ΕΠΙΚΟΙΝΩΝΙΑ</vt:lpstr>
      <vt:lpstr>Έννοια</vt:lpstr>
      <vt:lpstr>Χρησιμότητα</vt:lpstr>
      <vt:lpstr>Διαδικασία</vt:lpstr>
      <vt:lpstr>Μορφές</vt:lpstr>
      <vt:lpstr>Εμπόδια</vt:lpstr>
      <vt:lpstr>Αποτελεσματική ακρόαση</vt:lpstr>
      <vt:lpstr>Επικοινωνία από τα πάνω προς τα κάτω</vt:lpstr>
      <vt:lpstr>Επικοινωνία από τα κάτω προς τα πάνω</vt:lpstr>
      <vt:lpstr>Προφορική &amp; γραπτή επικοινωνία</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Ioannis Lagoudis</dc:creator>
  <cp:lastModifiedBy>Ioannis Lagoudis</cp:lastModifiedBy>
  <cp:revision>12</cp:revision>
  <dcterms:created xsi:type="dcterms:W3CDTF">2017-10-01T10:17:28Z</dcterms:created>
  <dcterms:modified xsi:type="dcterms:W3CDTF">2017-12-05T09:12:44Z</dcterms:modified>
</cp:coreProperties>
</file>