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/>
    <p:restoredTop sz="94618"/>
  </p:normalViewPr>
  <p:slideViewPr>
    <p:cSldViewPr snapToGrid="0" snapToObjects="1">
      <p:cViewPr varScale="1">
        <p:scale>
          <a:sx n="89" d="100"/>
          <a:sy n="89" d="100"/>
        </p:scale>
        <p:origin x="36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9ECE7-39D8-E440-94D5-D16DBD4A9656}" type="datetimeFigureOut">
              <a:rPr lang="en-US" smtClean="0"/>
              <a:t>11/19/17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723F-5CCE-4848-AD6A-8C9CCEA07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58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569" y="0"/>
            <a:ext cx="2822272" cy="928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963" y="2404534"/>
            <a:ext cx="1713186" cy="274319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B61BEF0D-F0BB-DE4B-95CE-6DB70DBA9567}" type="datetimeFigureOut">
              <a:rPr lang="en-US" smtClean="0"/>
              <a:pPr/>
              <a:t>11/19/17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322" y="6046372"/>
            <a:ext cx="2467677" cy="8116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Times New Roman" charset="0"/>
          <a:ea typeface="Times New Roman" charset="0"/>
          <a:cs typeface="Times New Roman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Times New Roman" charset="0"/>
          <a:ea typeface="Times New Roman" charset="0"/>
          <a:cs typeface="Times New Roman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Times New Roman" charset="0"/>
          <a:ea typeface="Times New Roman" charset="0"/>
          <a:cs typeface="Times New Roman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Times New Roman" charset="0"/>
          <a:ea typeface="Times New Roman" charset="0"/>
          <a:cs typeface="Times New Roman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Times New Roman" charset="0"/>
          <a:ea typeface="Times New Roman" charset="0"/>
          <a:cs typeface="Times New Roman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Times New Roman" charset="0"/>
          <a:ea typeface="Times New Roman" charset="0"/>
          <a:cs typeface="Times New Roman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l-GR" altLang="en-US" sz="3800"/>
              <a:t>ΠΡΟΓΡΑΜΜΑΤΙΣΜΟΣ – ΣΧΕΔΙΑΣΜΟΣ </a:t>
            </a:r>
            <a:endParaRPr lang="en-US" altLang="en-US" sz="380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 typeface="Wingdings" charset="2"/>
              <a:buNone/>
            </a:pPr>
            <a:endParaRPr lang="el-GR" altLang="en-US" dirty="0"/>
          </a:p>
          <a:p>
            <a:r>
              <a:rPr lang="el-GR" i="1" u="sng" dirty="0"/>
              <a:t>Βασισμένη </a:t>
            </a:r>
            <a:r>
              <a:rPr lang="el-GR" i="1" u="sng" dirty="0" smtClean="0"/>
              <a:t>στο Σύγγραμμα</a:t>
            </a:r>
            <a:endParaRPr lang="el-GR" i="1" u="sng" dirty="0"/>
          </a:p>
          <a:p>
            <a:r>
              <a:rPr lang="el-GR" dirty="0" smtClean="0"/>
              <a:t>ΜΑΝΑΤΖΜΕΝΤ</a:t>
            </a:r>
            <a:r>
              <a:rPr lang="el-GR" dirty="0"/>
              <a:t>, </a:t>
            </a:r>
            <a:r>
              <a:rPr lang="el-GR" dirty="0" err="1"/>
              <a:t>Μπουραντάς</a:t>
            </a:r>
            <a:r>
              <a:rPr lang="el-GR" dirty="0"/>
              <a:t> </a:t>
            </a:r>
            <a:r>
              <a:rPr lang="el-GR" dirty="0" smtClean="0"/>
              <a:t>Δημήτρης, ΈΚΔΟΣΗ ΜΠΕΝΟΥ, 2015</a:t>
            </a:r>
            <a:r>
              <a:rPr lang="en-US" altLang="en-US" dirty="0" smtClean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757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Βήματα</a:t>
            </a:r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609600" indent="-609600">
              <a:lnSpc>
                <a:spcPct val="80000"/>
              </a:lnSpc>
            </a:pPr>
            <a:r>
              <a:rPr lang="el-GR" altLang="en-US" sz="2800" dirty="0"/>
              <a:t>Συνειδητοποίηση ευκαιριών</a:t>
            </a:r>
          </a:p>
          <a:p>
            <a:pPr marL="990600" lvl="1" indent="-533400">
              <a:lnSpc>
                <a:spcPct val="80000"/>
              </a:lnSpc>
              <a:buFont typeface="Wingdings" charset="2"/>
              <a:buAutoNum type="arabicPeriod"/>
            </a:pPr>
            <a:r>
              <a:rPr lang="el-GR" altLang="en-US" sz="1800" dirty="0">
                <a:ea typeface="ＭＳ Ｐゴシック" charset="-128"/>
              </a:rPr>
              <a:t>Καθορισμός αντικειμενικών σκοπών</a:t>
            </a:r>
          </a:p>
          <a:p>
            <a:pPr marL="990600" lvl="1" indent="-533400">
              <a:lnSpc>
                <a:spcPct val="80000"/>
              </a:lnSpc>
              <a:buFont typeface="Wingdings" charset="2"/>
              <a:buAutoNum type="arabicPeriod"/>
            </a:pPr>
            <a:r>
              <a:rPr lang="el-GR" altLang="en-US" sz="1800" dirty="0">
                <a:ea typeface="ＭＳ Ｐゴシック" charset="-128"/>
              </a:rPr>
              <a:t>Ανάπτυξη προϋποθέσεων</a:t>
            </a:r>
          </a:p>
          <a:p>
            <a:pPr marL="1371600" lvl="2" indent="-457200">
              <a:lnSpc>
                <a:spcPct val="80000"/>
              </a:lnSpc>
              <a:buFont typeface="Wingdings" charset="2"/>
              <a:buChar char="¨"/>
            </a:pPr>
            <a:r>
              <a:rPr lang="el-GR" altLang="en-US" sz="1800" dirty="0">
                <a:ea typeface="ＭＳ Ｐゴシック" charset="-128"/>
              </a:rPr>
              <a:t>Συντονισμός</a:t>
            </a:r>
          </a:p>
          <a:p>
            <a:pPr marL="1371600" lvl="2" indent="-457200">
              <a:lnSpc>
                <a:spcPct val="80000"/>
              </a:lnSpc>
              <a:buFont typeface="Wingdings" charset="2"/>
              <a:buChar char="¨"/>
            </a:pPr>
            <a:r>
              <a:rPr lang="el-GR" altLang="en-US" sz="1800" dirty="0">
                <a:ea typeface="ＭＳ Ｐゴシック" charset="-128"/>
              </a:rPr>
              <a:t>Συμφωνία</a:t>
            </a:r>
          </a:p>
          <a:p>
            <a:pPr marL="990600" lvl="1" indent="-533400">
              <a:lnSpc>
                <a:spcPct val="80000"/>
              </a:lnSpc>
              <a:buFont typeface="Wingdings" charset="2"/>
              <a:buAutoNum type="arabicPeriod"/>
            </a:pPr>
            <a:r>
              <a:rPr lang="el-GR" altLang="en-US" sz="1800" dirty="0">
                <a:ea typeface="ＭＳ Ｐゴシック" charset="-128"/>
              </a:rPr>
              <a:t>Προσδιορισμός εναλλακτικών λύσεων</a:t>
            </a:r>
          </a:p>
          <a:p>
            <a:pPr marL="990600" lvl="1" indent="-533400">
              <a:lnSpc>
                <a:spcPct val="80000"/>
              </a:lnSpc>
              <a:buFont typeface="Wingdings" charset="2"/>
              <a:buAutoNum type="arabicPeriod"/>
            </a:pPr>
            <a:r>
              <a:rPr lang="el-GR" altLang="en-US" sz="1800" dirty="0">
                <a:ea typeface="ＭＳ Ｐゴシック" charset="-128"/>
              </a:rPr>
              <a:t>Αξιολόγηση εναλλακτικών λύσεων</a:t>
            </a:r>
          </a:p>
          <a:p>
            <a:pPr marL="990600" lvl="1" indent="-533400">
              <a:lnSpc>
                <a:spcPct val="80000"/>
              </a:lnSpc>
              <a:buFont typeface="Wingdings" charset="2"/>
              <a:buAutoNum type="arabicPeriod"/>
            </a:pPr>
            <a:r>
              <a:rPr lang="el-GR" altLang="en-US" sz="1800" dirty="0">
                <a:ea typeface="ＭＳ Ｐゴシック" charset="-128"/>
              </a:rPr>
              <a:t>Επιλογή μιας εναλλακτικής λύσης</a:t>
            </a:r>
          </a:p>
          <a:p>
            <a:pPr marL="990600" lvl="1" indent="-533400">
              <a:lnSpc>
                <a:spcPct val="80000"/>
              </a:lnSpc>
              <a:buFont typeface="Wingdings" charset="2"/>
              <a:buAutoNum type="arabicPeriod"/>
            </a:pPr>
            <a:r>
              <a:rPr lang="el-GR" altLang="en-US" sz="1800" dirty="0">
                <a:ea typeface="ＭＳ Ｐゴシック" charset="-128"/>
              </a:rPr>
              <a:t>Διατύπωση απαιτήσεων εναλλακτικής λύσης</a:t>
            </a:r>
          </a:p>
          <a:p>
            <a:pPr marL="990600" lvl="1" indent="-533400">
              <a:lnSpc>
                <a:spcPct val="80000"/>
              </a:lnSpc>
              <a:buFont typeface="Wingdings" charset="2"/>
              <a:buAutoNum type="arabicPeriod"/>
            </a:pPr>
            <a:r>
              <a:rPr lang="el-GR" altLang="en-US" sz="1800" dirty="0">
                <a:ea typeface="ＭＳ Ｐゴシック" charset="-128"/>
              </a:rPr>
              <a:t>Αποτύπωση εναλλακτικής λύσης σε αριθμούς</a:t>
            </a:r>
            <a:endParaRPr lang="en-US" altLang="en-US" sz="18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072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Γενική διαδικασία προγραμματισμού</a:t>
            </a:r>
            <a:endParaRPr lang="en-US" altLang="en-US"/>
          </a:p>
        </p:txBody>
      </p:sp>
      <p:pic>
        <p:nvPicPr>
          <p:cNvPr id="245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28675" y="1546226"/>
            <a:ext cx="74676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791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Περίοδος σχεδιασμού</a:t>
            </a:r>
            <a:endParaRPr lang="en-US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2800"/>
              <a:t>Προσδιορισμός χρονικού ορίζοντα</a:t>
            </a:r>
          </a:p>
          <a:p>
            <a:pPr lvl="1" eaLnBrk="1" hangingPunct="1"/>
            <a:r>
              <a:rPr lang="el-GR" altLang="en-US" sz="2400" dirty="0">
                <a:ea typeface="ＭＳ Ｐゴシック" charset="-128"/>
              </a:rPr>
              <a:t>Βραχυπρόθεσμος</a:t>
            </a:r>
          </a:p>
          <a:p>
            <a:pPr lvl="1" eaLnBrk="1" hangingPunct="1"/>
            <a:r>
              <a:rPr lang="el-GR" altLang="en-US" sz="2400" dirty="0">
                <a:ea typeface="ＭＳ Ｐゴシック" charset="-128"/>
              </a:rPr>
              <a:t>Μακροπρόθεσμος</a:t>
            </a:r>
          </a:p>
          <a:p>
            <a:pPr eaLnBrk="1" hangingPunct="1"/>
            <a:r>
              <a:rPr lang="el-GR" altLang="en-US" sz="2800" dirty="0"/>
              <a:t>Αρχή της δέσμευσης </a:t>
            </a:r>
          </a:p>
          <a:p>
            <a:pPr lvl="1" eaLnBrk="1" hangingPunct="1"/>
            <a:r>
              <a:rPr lang="el-GR" altLang="en-US" sz="2400" dirty="0">
                <a:ea typeface="ＭＳ Ｐゴシック" charset="-128"/>
              </a:rPr>
              <a:t>Σχεδιασμός για τη μελλοντική επίδραση σημερινών αποφάσεων</a:t>
            </a:r>
          </a:p>
          <a:p>
            <a:pPr eaLnBrk="1" hangingPunct="1"/>
            <a:r>
              <a:rPr lang="el-GR" altLang="en-US" sz="2800" dirty="0"/>
              <a:t>Ελαστικότητα στο Π – Σ 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4996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Προβλέψεις</a:t>
            </a:r>
            <a:endParaRPr lang="en-US" alt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altLang="en-US" sz="2400" dirty="0"/>
              <a:t>Αποτελούν</a:t>
            </a:r>
          </a:p>
          <a:p>
            <a:pPr lvl="1"/>
            <a:r>
              <a:rPr lang="el-GR" altLang="en-US" sz="2000" dirty="0">
                <a:ea typeface="ＭＳ Ｐゴシック" charset="-128"/>
              </a:rPr>
              <a:t>Προεκτιμήσεις</a:t>
            </a:r>
          </a:p>
          <a:p>
            <a:pPr lvl="1"/>
            <a:r>
              <a:rPr lang="el-GR" altLang="en-US" sz="2000" dirty="0">
                <a:ea typeface="ＭＳ Ｐゴシック" charset="-128"/>
              </a:rPr>
              <a:t>Προεκτάσεις σημερινών τάσεων</a:t>
            </a:r>
          </a:p>
          <a:p>
            <a:pPr lvl="1"/>
            <a:r>
              <a:rPr lang="el-GR" altLang="en-US" sz="2000" dirty="0">
                <a:ea typeface="ＭＳ Ｐゴシック" charset="-128"/>
              </a:rPr>
              <a:t>Εκτιμήσεις</a:t>
            </a:r>
          </a:p>
          <a:p>
            <a:pPr marL="0" indent="0">
              <a:buNone/>
            </a:pPr>
            <a:r>
              <a:rPr lang="el-GR" altLang="en-US" sz="2400" dirty="0"/>
              <a:t>για τα μελλοντικά γεγονότα ή καταστάσεις που θα συμβούν στο περιβάλλον ενός οργανισμού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901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Περιοχές προβλέψεων</a:t>
            </a:r>
            <a:endParaRPr lang="en-US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3200"/>
              <a:t>Αγορά</a:t>
            </a:r>
          </a:p>
          <a:p>
            <a:pPr eaLnBrk="1" hangingPunct="1"/>
            <a:r>
              <a:rPr lang="el-GR" altLang="en-US" sz="3200" dirty="0"/>
              <a:t>Τεχνολογία</a:t>
            </a:r>
          </a:p>
          <a:p>
            <a:pPr eaLnBrk="1" hangingPunct="1"/>
            <a:r>
              <a:rPr lang="el-GR" altLang="en-US" sz="3200" dirty="0"/>
              <a:t>Αξίες</a:t>
            </a:r>
          </a:p>
          <a:p>
            <a:pPr eaLnBrk="1" hangingPunct="1"/>
            <a:r>
              <a:rPr lang="el-GR" altLang="en-US" sz="3200" dirty="0"/>
              <a:t>Πολιτικό περιβάλλον</a:t>
            </a:r>
          </a:p>
          <a:p>
            <a:pPr eaLnBrk="1" hangingPunct="1"/>
            <a:r>
              <a:rPr lang="el-GR" altLang="en-US" sz="3200" dirty="0"/>
              <a:t>Διεθνές περιβάλλον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22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Εργαλεία</a:t>
            </a:r>
            <a:endParaRPr lang="en-US" alt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>
              <a:buFont typeface="Wingdings" charset="2"/>
              <a:buAutoNum type="arabicPeriod"/>
            </a:pPr>
            <a:r>
              <a:rPr lang="el-GR" altLang="en-US" sz="2800"/>
              <a:t>Τεχνικές Προβλέψεων</a:t>
            </a:r>
          </a:p>
          <a:p>
            <a:pPr marL="609600" indent="-609600">
              <a:buFont typeface="Wingdings" charset="2"/>
              <a:buAutoNum type="arabicPeriod"/>
            </a:pPr>
            <a:r>
              <a:rPr lang="el-GR" altLang="en-US" sz="2800" dirty="0"/>
              <a:t>Μέθοδος Διαλεκτικής Έρευνας</a:t>
            </a:r>
          </a:p>
          <a:p>
            <a:pPr marL="609600" indent="-609600">
              <a:buFont typeface="Wingdings" charset="2"/>
              <a:buAutoNum type="arabicPeriod"/>
            </a:pPr>
            <a:r>
              <a:rPr lang="el-GR" altLang="en-US" sz="2800" dirty="0"/>
              <a:t>Μέθοδος της Διοίκησης με Βάση Αντικειμενικούς Στόχους (ΔΜΒΑΣ)</a:t>
            </a:r>
          </a:p>
          <a:p>
            <a:pPr marL="609600" indent="-609600">
              <a:buFont typeface="Wingdings" charset="2"/>
              <a:buAutoNum type="arabicPeriod"/>
            </a:pPr>
            <a:r>
              <a:rPr lang="el-GR" altLang="en-US" sz="2800" dirty="0"/>
              <a:t>Επιχειρησιακή Έρευνα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642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1. Τεχνικές προβλέψεων</a:t>
            </a:r>
            <a:endParaRPr lang="en-US" altLang="en-US"/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2209800" y="2262188"/>
            <a:ext cx="4032250" cy="3240088"/>
            <a:chOff x="1746" y="1344"/>
            <a:chExt cx="2540" cy="2041"/>
          </a:xfrm>
        </p:grpSpPr>
        <p:sp>
          <p:nvSpPr>
            <p:cNvPr id="29700" name="Oval 4"/>
            <p:cNvSpPr>
              <a:spLocks noChangeArrowheads="1"/>
            </p:cNvSpPr>
            <p:nvPr/>
          </p:nvSpPr>
          <p:spPr bwMode="auto">
            <a:xfrm>
              <a:off x="1746" y="2069"/>
              <a:ext cx="1361" cy="12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l-GR" altLang="en-US" sz="2800">
                  <a:latin typeface="Times New Roman" charset="0"/>
                </a:rPr>
                <a:t>Δελφοί</a:t>
              </a:r>
              <a:endParaRPr lang="en-US" altLang="en-US" sz="2800">
                <a:latin typeface="Times New Roman" charset="0"/>
              </a:endParaRPr>
            </a:p>
          </p:txBody>
        </p:sp>
        <p:sp>
          <p:nvSpPr>
            <p:cNvPr id="29701" name="Oval 5"/>
            <p:cNvSpPr>
              <a:spLocks noChangeArrowheads="1"/>
            </p:cNvSpPr>
            <p:nvPr/>
          </p:nvSpPr>
          <p:spPr bwMode="auto">
            <a:xfrm>
              <a:off x="2335" y="1344"/>
              <a:ext cx="1361" cy="12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l-GR" altLang="en-US" sz="2800" dirty="0">
                  <a:latin typeface="Times New Roman" charset="0"/>
                </a:rPr>
                <a:t>Σενάρια</a:t>
              </a:r>
              <a:endParaRPr lang="en-US" altLang="en-US" sz="2800" dirty="0">
                <a:latin typeface="Times New Roman" charset="0"/>
              </a:endParaRPr>
            </a:p>
          </p:txBody>
        </p:sp>
        <p:sp>
          <p:nvSpPr>
            <p:cNvPr id="29702" name="Oval 6"/>
            <p:cNvSpPr>
              <a:spLocks noChangeArrowheads="1"/>
            </p:cNvSpPr>
            <p:nvPr/>
          </p:nvSpPr>
          <p:spPr bwMode="auto">
            <a:xfrm>
              <a:off x="2925" y="2115"/>
              <a:ext cx="1361" cy="12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l-GR" altLang="en-US" sz="2800">
                  <a:latin typeface="Times New Roman" charset="0"/>
                </a:rPr>
                <a:t>Προσομοίωση</a:t>
              </a:r>
              <a:endParaRPr lang="en-US" altLang="en-US" sz="280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0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Ι. Μέθοδος σεναρίων</a:t>
            </a:r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l-GR" altLang="en-US" sz="2600"/>
              <a:t>Γραπτή περιγραφή του πιθανού μελλοντικού εξωτερικού περιβάλλοντος το οποίο θα αντιμετωπίσει η επιχείρηση.</a:t>
            </a:r>
          </a:p>
          <a:p>
            <a:pPr eaLnBrk="1" hangingPunct="1">
              <a:buFont typeface="Wingdings" charset="2"/>
              <a:buNone/>
            </a:pPr>
            <a:endParaRPr lang="el-GR" altLang="en-US" sz="2600"/>
          </a:p>
          <a:p>
            <a:pPr eaLnBrk="1" hangingPunct="1"/>
            <a:r>
              <a:rPr lang="el-GR" altLang="en-US" sz="2600"/>
              <a:t>Απαντούν σε δύο τύπους ερωτήσεων:</a:t>
            </a:r>
          </a:p>
          <a:p>
            <a:pPr lvl="1" eaLnBrk="1" hangingPunct="1"/>
            <a:r>
              <a:rPr lang="el-GR" altLang="en-US" sz="2200">
                <a:ea typeface="ＭＳ Ｐゴシック" charset="-128"/>
              </a:rPr>
              <a:t>Πώς είναι πιθανόν να εξελιχθεί κάποια δυνατή κατάσταση;</a:t>
            </a:r>
          </a:p>
          <a:p>
            <a:pPr lvl="1" eaLnBrk="1" hangingPunct="1"/>
            <a:r>
              <a:rPr lang="el-GR" altLang="en-US" sz="2200">
                <a:ea typeface="ＭＳ Ｐゴシック" charset="-128"/>
              </a:rPr>
              <a:t>Τί εναλλακτικές λύσεις υπάρχουν σε κάθε βήμα για:</a:t>
            </a:r>
          </a:p>
          <a:p>
            <a:pPr lvl="2" eaLnBrk="1" hangingPunct="1"/>
            <a:r>
              <a:rPr lang="el-GR" altLang="en-US" sz="2100">
                <a:ea typeface="ＭＳ Ｐゴシック" charset="-128"/>
              </a:rPr>
              <a:t>Αποφυγή</a:t>
            </a:r>
          </a:p>
          <a:p>
            <a:pPr lvl="2" eaLnBrk="1" hangingPunct="1"/>
            <a:r>
              <a:rPr lang="el-GR" altLang="en-US" sz="2100">
                <a:ea typeface="ＭＳ Ｐゴシック" charset="-128"/>
              </a:rPr>
              <a:t>Αλλαγή</a:t>
            </a:r>
          </a:p>
          <a:p>
            <a:pPr lvl="2" eaLnBrk="1" hangingPunct="1"/>
            <a:r>
              <a:rPr lang="el-GR" altLang="en-US" sz="2100">
                <a:ea typeface="ＭＳ Ｐゴシック" charset="-128"/>
              </a:rPr>
              <a:t>Υποβοήθηση</a:t>
            </a:r>
            <a:endParaRPr lang="en-US" altLang="en-US" sz="21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256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Σκοποί σεναρίων</a:t>
            </a:r>
            <a:endParaRPr lang="en-US" altLang="en-US"/>
          </a:p>
        </p:txBody>
      </p:sp>
      <p:graphicFrame>
        <p:nvGraphicFramePr>
          <p:cNvPr id="64515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469547"/>
              </p:ext>
            </p:extLst>
          </p:nvPr>
        </p:nvGraphicFramePr>
        <p:xfrm>
          <a:off x="860868" y="1676402"/>
          <a:ext cx="8229600" cy="4148139"/>
        </p:xfrm>
        <a:graphic>
          <a:graphicData uri="http://schemas.openxmlformats.org/drawingml/2006/table">
            <a:tbl>
              <a:tblPr/>
              <a:tblGrid>
                <a:gridCol w="946150"/>
                <a:gridCol w="7283450"/>
              </a:tblGrid>
              <a:tr h="9255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l-GR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l-GR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Δίνουν ένα ευρύ φάσμα όλων των δυνατών εναλλακτικών καταστάσεων που είναι δυνατό να συμβούν και σε σχέση με τις οποίες θα αξιολογηθούν οι στρατηγικές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l-GR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l-GR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Δίνουν μια ευρεία ενόραση των εναλλακτικών δυνατών γεγονότων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3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l-GR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l-GR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Βοηθούν στον εντοπισμό των γεγονότων πάνω στα οποία θα στηριχτεί η ανάπτυξη των ενδεχόμενων σχεδίων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17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l-GR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l-GR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Επεκτείνουν τη φαντασία και παροτρύνουν τη σκέψη προς την κατεύθυνση του μελλοντικού περιβάλλοντος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3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l-GR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1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l-GR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Βελτιώνουν την ικανότητα σύλληψης ευρέων τύπων καταστάσεων, γενικευμένων εννοιών – καταστάσεων και αλληλεπιδράσεων/</a:t>
                      </a:r>
                      <a:r>
                        <a:rPr kumimoji="0" lang="el-GR" altLang="en-US" sz="17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αλληλοεξαρτήσεων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3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ΙΙ. Μέθοδος ΔΕΛΦΟΙ</a:t>
            </a:r>
            <a:endParaRPr lang="en-US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l-GR" altLang="en-US" sz="2800"/>
              <a:t>Προσπαθεί να εξασφαλίσει τη σύνεση εμπειρογνωμόνων σχετικά με τις προβλέψεις τους για το μέλλον ή για τρέχουσες ανάγκες  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318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Περίγραμμα</a:t>
            </a:r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2800" dirty="0"/>
              <a:t>Ανάλυση θεωρητικού πλαισίου Π – Σ </a:t>
            </a:r>
          </a:p>
          <a:p>
            <a:pPr eaLnBrk="1" hangingPunct="1"/>
            <a:r>
              <a:rPr lang="el-GR" altLang="en-US" sz="2800" dirty="0"/>
              <a:t>Παρουσίαση εργαλείων Π – Σ 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066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Βήματα ΔΕΛΦΟΙ</a:t>
            </a:r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>
              <a:buFont typeface="Wingdings" charset="2"/>
              <a:buAutoNum type="arabicPeriod"/>
            </a:pPr>
            <a:r>
              <a:rPr lang="el-GR" altLang="en-US" sz="2800"/>
              <a:t>Αποστολή ερωτηματολογίου σε ομάδα εμπειρογνωμόνων</a:t>
            </a:r>
          </a:p>
          <a:p>
            <a:pPr marL="609600" indent="-609600">
              <a:buFont typeface="Wingdings" charset="2"/>
              <a:buAutoNum type="arabicPeriod"/>
            </a:pPr>
            <a:r>
              <a:rPr lang="el-GR" altLang="en-US" sz="2800" dirty="0"/>
              <a:t>Σύνοψη απόψεων πρώτου κύκλου και αποστολή νέου ερωτηματολογίου</a:t>
            </a:r>
          </a:p>
          <a:p>
            <a:pPr marL="609600" indent="-609600">
              <a:buFont typeface="Wingdings" charset="2"/>
              <a:buAutoNum type="arabicPeriod"/>
            </a:pPr>
            <a:r>
              <a:rPr lang="el-GR" altLang="en-US" sz="2800" dirty="0"/>
              <a:t>Σύνοψη δεύτερου γύρου και αποδοχή ή όχι συναίνεσης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8009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52488" indent="-852488"/>
            <a:r>
              <a:rPr lang="el-GR" altLang="en-US"/>
              <a:t>ΙΙΙ. Προσομοίωση</a:t>
            </a:r>
            <a:endParaRPr lang="en-US" alt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l-GR" altLang="en-US" sz="2800"/>
              <a:t>Προσπαθεί να αναπαράγει μια πραγματική κατάσταση (η οποία φυσικά δεν είναι υπαρκτή) ώστε να προβλέψει τα αποτελέσματα που θα έχουν στην επιχείρηση ή σε κάποια τμήματά της αλλαγές του εξωτερικού περιβάλλοντος ή/και αποφάσεις της διοίκησης. 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8890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Μεταβλητές</a:t>
            </a:r>
            <a:endParaRPr lang="en-US" alt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1771651"/>
            <a:ext cx="8596668" cy="426971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l-GR" altLang="en-US" sz="2800" dirty="0"/>
              <a:t>Εξωτερικού περιβάλλοντος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1800" dirty="0">
                <a:ea typeface="ＭＳ Ｐゴシック" charset="-128"/>
              </a:rPr>
              <a:t>Πληθωρισμός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1800" dirty="0">
                <a:ea typeface="ＭＳ Ｐゴシック" charset="-128"/>
              </a:rPr>
              <a:t>Επιτόκια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1800" dirty="0">
                <a:ea typeface="ＭＳ Ｐゴシック" charset="-128"/>
              </a:rPr>
              <a:t>Ανεργία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800" dirty="0"/>
              <a:t>Διοικητικές αποφάσεις και πολιτικές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1800" dirty="0">
                <a:ea typeface="ＭＳ Ｐゴシック" charset="-128"/>
              </a:rPr>
              <a:t>Τιμή πώλησης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1800" dirty="0">
                <a:ea typeface="ＭＳ Ｐゴシック" charset="-128"/>
              </a:rPr>
              <a:t>Μερίσματα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1800" dirty="0">
                <a:ea typeface="ＭＳ Ｐゴシック" charset="-128"/>
              </a:rPr>
              <a:t>Αποσβέσεις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n-US" sz="2800" dirty="0"/>
              <a:t>Μέτρα μέτρησης απόδοσης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1800" dirty="0">
                <a:ea typeface="ＭＳ Ｐゴシック" charset="-128"/>
              </a:rPr>
              <a:t>Ισολογισμός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n-US" sz="1800" dirty="0">
                <a:ea typeface="ＭＳ Ｐゴシック" charset="-128"/>
              </a:rPr>
              <a:t>Χρηματοοικονομικοί δείκτες </a:t>
            </a:r>
            <a:endParaRPr lang="en-US" altLang="en-US" sz="18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19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69913" indent="-569913"/>
            <a:r>
              <a:rPr lang="el-GR" altLang="en-US" dirty="0"/>
              <a:t>2. Μέθοδος διαλεκτικής έρευνας</a:t>
            </a:r>
            <a:endParaRPr lang="en-US" altLang="en-US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7334" y="2160589"/>
            <a:ext cx="8596668" cy="409733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l-GR" altLang="en-US" sz="2800" dirty="0"/>
              <a:t>Φάση 1: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n-US" sz="2400" dirty="0">
                <a:ea typeface="ＭＳ Ｐゴシック" charset="-128"/>
              </a:rPr>
              <a:t>Προσδιορισμός υπάρχουσας στρατηγικής – στοιχείων – υποθέσεων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 dirty="0"/>
              <a:t>Φάση 2: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n-US" sz="2400" dirty="0">
                <a:ea typeface="ＭＳ Ｐゴシック" charset="-128"/>
              </a:rPr>
              <a:t>Προσδιορισμός αντίθετων στρατηγικών – στοιχείων – υποθέσεων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n-US" sz="2800" dirty="0"/>
              <a:t>Φάση 3: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n-US" sz="2400" dirty="0">
                <a:ea typeface="ＭＳ Ｐゴシック" charset="-128"/>
              </a:rPr>
              <a:t>Σύνθεση – Ολοκλήρωση Υποθέσεων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n-US" sz="2400" dirty="0">
                <a:ea typeface="ＭＳ Ｐゴシック" charset="-128"/>
              </a:rPr>
              <a:t>Δημιουργία συνθετικής στρατηγικής</a:t>
            </a:r>
            <a:endParaRPr lang="en-US" altLang="en-US" sz="24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02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3. ΔΜΒΑΣ</a:t>
            </a:r>
            <a:endParaRPr lang="en-US" alt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 typeface="Wingdings" charset="2"/>
              <a:buAutoNum type="arabicPeriod"/>
            </a:pPr>
            <a:r>
              <a:rPr lang="el-GR" altLang="en-US" sz="2400"/>
              <a:t>Καθορισμός Αντικειμενικού Στόχου </a:t>
            </a:r>
          </a:p>
          <a:p>
            <a:pPr marL="609600" indent="-609600">
              <a:lnSpc>
                <a:spcPct val="90000"/>
              </a:lnSpc>
              <a:buFont typeface="Wingdings" charset="2"/>
              <a:buAutoNum type="arabicPeriod"/>
            </a:pPr>
            <a:r>
              <a:rPr lang="el-GR" altLang="en-US" sz="2400" dirty="0"/>
              <a:t>Αποσαφήνιση Ρόλων στην Οργάνωση</a:t>
            </a:r>
          </a:p>
          <a:p>
            <a:pPr marL="609600" indent="-609600">
              <a:lnSpc>
                <a:spcPct val="90000"/>
              </a:lnSpc>
              <a:buFont typeface="Wingdings" charset="2"/>
              <a:buAutoNum type="arabicPeriod"/>
            </a:pPr>
            <a:r>
              <a:rPr lang="el-GR" altLang="en-US" sz="2400" dirty="0"/>
              <a:t>Στόχοι – Πόροι – Μέσα – Δυνατότητες </a:t>
            </a:r>
          </a:p>
          <a:p>
            <a:pPr marL="609600" indent="-609600">
              <a:lnSpc>
                <a:spcPct val="90000"/>
              </a:lnSpc>
              <a:buFont typeface="Wingdings" charset="2"/>
              <a:buAutoNum type="arabicPeriod"/>
            </a:pPr>
            <a:r>
              <a:rPr lang="el-GR" altLang="en-US" sz="2400" dirty="0"/>
              <a:t>Εξέταση Αντικειμενικών Στόχων Υφισταμένων</a:t>
            </a:r>
          </a:p>
          <a:p>
            <a:pPr marL="609600" indent="-609600">
              <a:lnSpc>
                <a:spcPct val="90000"/>
              </a:lnSpc>
              <a:buFont typeface="Wingdings" charset="2"/>
              <a:buAutoNum type="arabicPeriod"/>
            </a:pPr>
            <a:r>
              <a:rPr lang="el-GR" altLang="en-US" sz="2400" dirty="0"/>
              <a:t>Καθορισμός Στόχων Υφισταμένων</a:t>
            </a:r>
          </a:p>
          <a:p>
            <a:pPr marL="609600" indent="-609600">
              <a:lnSpc>
                <a:spcPct val="90000"/>
              </a:lnSpc>
              <a:buFont typeface="Wingdings" charset="2"/>
              <a:buAutoNum type="arabicPeriod"/>
            </a:pPr>
            <a:r>
              <a:rPr lang="el-GR" altLang="en-US" sz="2400" dirty="0"/>
              <a:t>Περιοδική Ανασκόπηση</a:t>
            </a:r>
          </a:p>
          <a:p>
            <a:pPr marL="609600" indent="-609600">
              <a:lnSpc>
                <a:spcPct val="90000"/>
              </a:lnSpc>
              <a:buFont typeface="Wingdings" charset="2"/>
              <a:buAutoNum type="arabicPeriod"/>
            </a:pPr>
            <a:r>
              <a:rPr lang="el-GR" altLang="en-US" sz="2400" dirty="0"/>
              <a:t>Εκτίμηση Τελικής Απόδοσης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453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Αξιολόγηση ΔΜΒΑΣ</a:t>
            </a:r>
            <a:endParaRPr lang="en-US" alt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l-GR" altLang="en-US" sz="2200"/>
              <a:t>Πλεονεκτήματα: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Καλύτερη Διοίκηση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Αξιολόγηση Α.Σ.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Βελτιώνει την Ο – Δ 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Αποκαλύπτει κενά μέσων και πόρων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Έλεγχος – Συντονισμός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Υποχρεώνει Προγράμματα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Δίνει κίνητρα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Αφαιρεί άσκοπη εργασία</a:t>
            </a:r>
            <a:endParaRPr lang="en-US" altLang="en-US" sz="2000">
              <a:ea typeface="ＭＳ Ｐゴシック" charset="-128"/>
            </a:endParaRP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l-GR" altLang="en-US" sz="2200"/>
              <a:t>Αδυναμίες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Εκτεταμένες συμμετοχικές διαδικασίες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Δυσκολία καθορισμού στόχων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Βραχυχρόνιος ορίζοντας στόχων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Δυσκολία αλλαγής στόχων</a:t>
            </a:r>
          </a:p>
          <a:p>
            <a:pPr lvl="1" eaLnBrk="1" hangingPunct="1"/>
            <a:r>
              <a:rPr lang="el-GR" altLang="en-US" sz="2000">
                <a:ea typeface="ＭＳ Ｐゴシック" charset="-128"/>
              </a:rPr>
              <a:t>Ποσοτικοί στόχοι σε βάρος των ποιοτικών</a:t>
            </a:r>
            <a:endParaRPr lang="en-US" altLang="en-US" sz="20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0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4. Επιχειρησιακή έρευνα</a:t>
            </a:r>
            <a:endParaRPr lang="en-US" alt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200"/>
              <a:t>PERT</a:t>
            </a:r>
          </a:p>
          <a:p>
            <a:pPr eaLnBrk="1" hangingPunct="1"/>
            <a:r>
              <a:rPr lang="el-GR" altLang="en-US" sz="3200" dirty="0"/>
              <a:t>Γραμμικός Προγραμματισμός</a:t>
            </a:r>
          </a:p>
          <a:p>
            <a:pPr eaLnBrk="1" hangingPunct="1"/>
            <a:r>
              <a:rPr lang="el-GR" altLang="en-US" sz="3200" dirty="0"/>
              <a:t>Συστήματα Ουρών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48054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PERT</a:t>
            </a:r>
          </a:p>
        </p:txBody>
      </p:sp>
      <p:grpSp>
        <p:nvGrpSpPr>
          <p:cNvPr id="40963" name="Group 3"/>
          <p:cNvGrpSpPr>
            <a:grpSpLocks/>
          </p:cNvGrpSpPr>
          <p:nvPr/>
        </p:nvGrpSpPr>
        <p:grpSpPr bwMode="auto">
          <a:xfrm>
            <a:off x="2782888" y="2349501"/>
            <a:ext cx="6481762" cy="2663825"/>
            <a:chOff x="793" y="1480"/>
            <a:chExt cx="4083" cy="1678"/>
          </a:xfrm>
        </p:grpSpPr>
        <p:sp>
          <p:nvSpPr>
            <p:cNvPr id="40964" name="Oval 4"/>
            <p:cNvSpPr>
              <a:spLocks noChangeArrowheads="1"/>
            </p:cNvSpPr>
            <p:nvPr/>
          </p:nvSpPr>
          <p:spPr bwMode="auto">
            <a:xfrm>
              <a:off x="793" y="2251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1</a:t>
              </a:r>
            </a:p>
          </p:txBody>
        </p:sp>
        <p:sp>
          <p:nvSpPr>
            <p:cNvPr id="40965" name="Oval 5"/>
            <p:cNvSpPr>
              <a:spLocks noChangeArrowheads="1"/>
            </p:cNvSpPr>
            <p:nvPr/>
          </p:nvSpPr>
          <p:spPr bwMode="auto">
            <a:xfrm>
              <a:off x="1473" y="1616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3</a:t>
              </a:r>
            </a:p>
          </p:txBody>
        </p:sp>
        <p:sp>
          <p:nvSpPr>
            <p:cNvPr id="40966" name="Oval 6"/>
            <p:cNvSpPr>
              <a:spLocks noChangeArrowheads="1"/>
            </p:cNvSpPr>
            <p:nvPr/>
          </p:nvSpPr>
          <p:spPr bwMode="auto">
            <a:xfrm>
              <a:off x="3741" y="1616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7</a:t>
              </a:r>
            </a:p>
          </p:txBody>
        </p:sp>
        <p:sp>
          <p:nvSpPr>
            <p:cNvPr id="40967" name="Oval 7"/>
            <p:cNvSpPr>
              <a:spLocks noChangeArrowheads="1"/>
            </p:cNvSpPr>
            <p:nvPr/>
          </p:nvSpPr>
          <p:spPr bwMode="auto">
            <a:xfrm>
              <a:off x="1473" y="2251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2</a:t>
              </a:r>
            </a:p>
          </p:txBody>
        </p:sp>
        <p:sp>
          <p:nvSpPr>
            <p:cNvPr id="40968" name="Oval 8"/>
            <p:cNvSpPr>
              <a:spLocks noChangeArrowheads="1"/>
            </p:cNvSpPr>
            <p:nvPr/>
          </p:nvSpPr>
          <p:spPr bwMode="auto">
            <a:xfrm>
              <a:off x="2063" y="1933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4</a:t>
              </a:r>
            </a:p>
          </p:txBody>
        </p:sp>
        <p:sp>
          <p:nvSpPr>
            <p:cNvPr id="40969" name="Oval 9"/>
            <p:cNvSpPr>
              <a:spLocks noChangeArrowheads="1"/>
            </p:cNvSpPr>
            <p:nvPr/>
          </p:nvSpPr>
          <p:spPr bwMode="auto">
            <a:xfrm>
              <a:off x="3061" y="2251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5</a:t>
              </a:r>
            </a:p>
          </p:txBody>
        </p:sp>
        <p:sp>
          <p:nvSpPr>
            <p:cNvPr id="40970" name="Oval 10"/>
            <p:cNvSpPr>
              <a:spLocks noChangeArrowheads="1"/>
            </p:cNvSpPr>
            <p:nvPr/>
          </p:nvSpPr>
          <p:spPr bwMode="auto">
            <a:xfrm>
              <a:off x="3197" y="2931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6</a:t>
              </a:r>
            </a:p>
          </p:txBody>
        </p:sp>
        <p:sp>
          <p:nvSpPr>
            <p:cNvPr id="40971" name="Oval 11"/>
            <p:cNvSpPr>
              <a:spLocks noChangeArrowheads="1"/>
            </p:cNvSpPr>
            <p:nvPr/>
          </p:nvSpPr>
          <p:spPr bwMode="auto">
            <a:xfrm>
              <a:off x="4649" y="2251"/>
              <a:ext cx="227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9</a:t>
              </a:r>
            </a:p>
          </p:txBody>
        </p:sp>
        <p:cxnSp>
          <p:nvCxnSpPr>
            <p:cNvPr id="40972" name="AutoShape 12"/>
            <p:cNvCxnSpPr>
              <a:cxnSpLocks noChangeShapeType="1"/>
              <a:stCxn id="40964" idx="6"/>
              <a:endCxn id="40967" idx="2"/>
            </p:cNvCxnSpPr>
            <p:nvPr/>
          </p:nvCxnSpPr>
          <p:spPr bwMode="auto">
            <a:xfrm>
              <a:off x="1020" y="2365"/>
              <a:ext cx="453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73" name="AutoShape 13"/>
            <p:cNvCxnSpPr>
              <a:cxnSpLocks noChangeShapeType="1"/>
              <a:stCxn id="40964" idx="7"/>
              <a:endCxn id="40965" idx="3"/>
            </p:cNvCxnSpPr>
            <p:nvPr/>
          </p:nvCxnSpPr>
          <p:spPr bwMode="auto">
            <a:xfrm flipV="1">
              <a:off x="987" y="1810"/>
              <a:ext cx="519" cy="47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74" name="AutoShape 14"/>
            <p:cNvCxnSpPr>
              <a:cxnSpLocks noChangeShapeType="1"/>
              <a:stCxn id="40965" idx="6"/>
              <a:endCxn id="40966" idx="2"/>
            </p:cNvCxnSpPr>
            <p:nvPr/>
          </p:nvCxnSpPr>
          <p:spPr bwMode="auto">
            <a:xfrm>
              <a:off x="1700" y="1730"/>
              <a:ext cx="204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75" name="AutoShape 15"/>
            <p:cNvCxnSpPr>
              <a:cxnSpLocks noChangeShapeType="1"/>
              <a:stCxn id="40964" idx="5"/>
              <a:endCxn id="40970" idx="2"/>
            </p:cNvCxnSpPr>
            <p:nvPr/>
          </p:nvCxnSpPr>
          <p:spPr bwMode="auto">
            <a:xfrm>
              <a:off x="987" y="2445"/>
              <a:ext cx="2210" cy="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76" name="AutoShape 16"/>
            <p:cNvCxnSpPr>
              <a:cxnSpLocks noChangeShapeType="1"/>
              <a:stCxn id="40967" idx="5"/>
              <a:endCxn id="40970" idx="2"/>
            </p:cNvCxnSpPr>
            <p:nvPr/>
          </p:nvCxnSpPr>
          <p:spPr bwMode="auto">
            <a:xfrm>
              <a:off x="1667" y="2445"/>
              <a:ext cx="1530" cy="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77" name="AutoShape 17"/>
            <p:cNvCxnSpPr>
              <a:cxnSpLocks noChangeShapeType="1"/>
              <a:stCxn id="40967" idx="7"/>
              <a:endCxn id="40968" idx="2"/>
            </p:cNvCxnSpPr>
            <p:nvPr/>
          </p:nvCxnSpPr>
          <p:spPr bwMode="auto">
            <a:xfrm flipV="1">
              <a:off x="1667" y="2047"/>
              <a:ext cx="396" cy="2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78" name="AutoShape 18"/>
            <p:cNvCxnSpPr>
              <a:cxnSpLocks noChangeShapeType="1"/>
              <a:stCxn id="40969" idx="7"/>
              <a:endCxn id="40966" idx="2"/>
            </p:cNvCxnSpPr>
            <p:nvPr/>
          </p:nvCxnSpPr>
          <p:spPr bwMode="auto">
            <a:xfrm flipV="1">
              <a:off x="3255" y="1730"/>
              <a:ext cx="486" cy="55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79" name="AutoShape 19"/>
            <p:cNvCxnSpPr>
              <a:cxnSpLocks noChangeShapeType="1"/>
              <a:stCxn id="40967" idx="6"/>
              <a:endCxn id="40969" idx="2"/>
            </p:cNvCxnSpPr>
            <p:nvPr/>
          </p:nvCxnSpPr>
          <p:spPr bwMode="auto">
            <a:xfrm>
              <a:off x="1700" y="2365"/>
              <a:ext cx="13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80" name="AutoShape 20"/>
            <p:cNvCxnSpPr>
              <a:cxnSpLocks noChangeShapeType="1"/>
              <a:stCxn id="40969" idx="6"/>
              <a:endCxn id="40971" idx="2"/>
            </p:cNvCxnSpPr>
            <p:nvPr/>
          </p:nvCxnSpPr>
          <p:spPr bwMode="auto">
            <a:xfrm>
              <a:off x="3288" y="2365"/>
              <a:ext cx="1361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81" name="AutoShape 21"/>
            <p:cNvCxnSpPr>
              <a:cxnSpLocks noChangeShapeType="1"/>
              <a:stCxn id="40970" idx="6"/>
              <a:endCxn id="40971" idx="2"/>
            </p:cNvCxnSpPr>
            <p:nvPr/>
          </p:nvCxnSpPr>
          <p:spPr bwMode="auto">
            <a:xfrm flipV="1">
              <a:off x="3424" y="2365"/>
              <a:ext cx="1225" cy="6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82" name="AutoShape 22"/>
            <p:cNvCxnSpPr>
              <a:cxnSpLocks noChangeShapeType="1"/>
              <a:stCxn id="40966" idx="6"/>
              <a:endCxn id="40971" idx="2"/>
            </p:cNvCxnSpPr>
            <p:nvPr/>
          </p:nvCxnSpPr>
          <p:spPr bwMode="auto">
            <a:xfrm>
              <a:off x="3968" y="1730"/>
              <a:ext cx="681" cy="6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83" name="AutoShape 23"/>
            <p:cNvCxnSpPr>
              <a:cxnSpLocks noChangeShapeType="1"/>
              <a:stCxn id="40967" idx="0"/>
              <a:endCxn id="40965" idx="4"/>
            </p:cNvCxnSpPr>
            <p:nvPr/>
          </p:nvCxnSpPr>
          <p:spPr bwMode="auto">
            <a:xfrm flipV="1">
              <a:off x="1587" y="1843"/>
              <a:ext cx="0" cy="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84" name="AutoShape 24"/>
            <p:cNvCxnSpPr>
              <a:cxnSpLocks noChangeShapeType="1"/>
              <a:stCxn id="40968" idx="6"/>
              <a:endCxn id="40969" idx="2"/>
            </p:cNvCxnSpPr>
            <p:nvPr/>
          </p:nvCxnSpPr>
          <p:spPr bwMode="auto">
            <a:xfrm>
              <a:off x="2290" y="2047"/>
              <a:ext cx="771" cy="3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985" name="AutoShape 25"/>
            <p:cNvCxnSpPr>
              <a:cxnSpLocks noChangeShapeType="1"/>
              <a:stCxn id="40970" idx="0"/>
              <a:endCxn id="40966" idx="2"/>
            </p:cNvCxnSpPr>
            <p:nvPr/>
          </p:nvCxnSpPr>
          <p:spPr bwMode="auto">
            <a:xfrm flipV="1">
              <a:off x="3311" y="1730"/>
              <a:ext cx="430" cy="120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986" name="Rectangle 26"/>
            <p:cNvSpPr>
              <a:spLocks noChangeArrowheads="1"/>
            </p:cNvSpPr>
            <p:nvPr/>
          </p:nvSpPr>
          <p:spPr bwMode="auto">
            <a:xfrm>
              <a:off x="930" y="1888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A</a:t>
              </a:r>
            </a:p>
          </p:txBody>
        </p:sp>
        <p:sp>
          <p:nvSpPr>
            <p:cNvPr id="40987" name="Rectangle 27"/>
            <p:cNvSpPr>
              <a:spLocks noChangeArrowheads="1"/>
            </p:cNvSpPr>
            <p:nvPr/>
          </p:nvSpPr>
          <p:spPr bwMode="auto">
            <a:xfrm>
              <a:off x="1156" y="2159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B</a:t>
              </a:r>
            </a:p>
          </p:txBody>
        </p:sp>
        <p:sp>
          <p:nvSpPr>
            <p:cNvPr id="40988" name="Rectangle 28"/>
            <p:cNvSpPr>
              <a:spLocks noChangeArrowheads="1"/>
            </p:cNvSpPr>
            <p:nvPr/>
          </p:nvSpPr>
          <p:spPr bwMode="auto">
            <a:xfrm>
              <a:off x="1202" y="2614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C</a:t>
              </a:r>
            </a:p>
          </p:txBody>
        </p:sp>
        <p:sp>
          <p:nvSpPr>
            <p:cNvPr id="40989" name="Rectangle 29"/>
            <p:cNvSpPr>
              <a:spLocks noChangeArrowheads="1"/>
            </p:cNvSpPr>
            <p:nvPr/>
          </p:nvSpPr>
          <p:spPr bwMode="auto">
            <a:xfrm>
              <a:off x="2381" y="1480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D</a:t>
              </a:r>
            </a:p>
          </p:txBody>
        </p:sp>
        <p:sp>
          <p:nvSpPr>
            <p:cNvPr id="40990" name="Rectangle 30"/>
            <p:cNvSpPr>
              <a:spLocks noChangeArrowheads="1"/>
            </p:cNvSpPr>
            <p:nvPr/>
          </p:nvSpPr>
          <p:spPr bwMode="auto">
            <a:xfrm>
              <a:off x="1655" y="1888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E</a:t>
              </a:r>
            </a:p>
          </p:txBody>
        </p:sp>
        <p:sp>
          <p:nvSpPr>
            <p:cNvPr id="40991" name="Rectangle 31"/>
            <p:cNvSpPr>
              <a:spLocks noChangeArrowheads="1"/>
            </p:cNvSpPr>
            <p:nvPr/>
          </p:nvSpPr>
          <p:spPr bwMode="auto">
            <a:xfrm>
              <a:off x="2064" y="2160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F</a:t>
              </a:r>
            </a:p>
          </p:txBody>
        </p:sp>
        <p:sp>
          <p:nvSpPr>
            <p:cNvPr id="40992" name="Rectangle 32"/>
            <p:cNvSpPr>
              <a:spLocks noChangeArrowheads="1"/>
            </p:cNvSpPr>
            <p:nvPr/>
          </p:nvSpPr>
          <p:spPr bwMode="auto">
            <a:xfrm>
              <a:off x="2245" y="2522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G</a:t>
              </a:r>
            </a:p>
          </p:txBody>
        </p:sp>
        <p:sp>
          <p:nvSpPr>
            <p:cNvPr id="40993" name="Rectangle 33"/>
            <p:cNvSpPr>
              <a:spLocks noChangeArrowheads="1"/>
            </p:cNvSpPr>
            <p:nvPr/>
          </p:nvSpPr>
          <p:spPr bwMode="auto">
            <a:xfrm>
              <a:off x="3152" y="1888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H</a:t>
              </a:r>
            </a:p>
          </p:txBody>
        </p:sp>
        <p:sp>
          <p:nvSpPr>
            <p:cNvPr id="40994" name="Rectangle 34"/>
            <p:cNvSpPr>
              <a:spLocks noChangeArrowheads="1"/>
            </p:cNvSpPr>
            <p:nvPr/>
          </p:nvSpPr>
          <p:spPr bwMode="auto">
            <a:xfrm>
              <a:off x="3787" y="2523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I</a:t>
              </a:r>
            </a:p>
          </p:txBody>
        </p:sp>
        <p:sp>
          <p:nvSpPr>
            <p:cNvPr id="40995" name="Rectangle 35"/>
            <p:cNvSpPr>
              <a:spLocks noChangeArrowheads="1"/>
            </p:cNvSpPr>
            <p:nvPr/>
          </p:nvSpPr>
          <p:spPr bwMode="auto">
            <a:xfrm>
              <a:off x="3787" y="2115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J</a:t>
              </a:r>
            </a:p>
          </p:txBody>
        </p:sp>
        <p:sp>
          <p:nvSpPr>
            <p:cNvPr id="40996" name="Rectangle 36"/>
            <p:cNvSpPr>
              <a:spLocks noChangeArrowheads="1"/>
            </p:cNvSpPr>
            <p:nvPr/>
          </p:nvSpPr>
          <p:spPr bwMode="auto">
            <a:xfrm>
              <a:off x="4241" y="1706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K</a:t>
              </a:r>
            </a:p>
          </p:txBody>
        </p:sp>
        <p:sp>
          <p:nvSpPr>
            <p:cNvPr id="40997" name="Rectangle 37"/>
            <p:cNvSpPr>
              <a:spLocks noChangeArrowheads="1"/>
            </p:cNvSpPr>
            <p:nvPr/>
          </p:nvSpPr>
          <p:spPr bwMode="auto">
            <a:xfrm>
              <a:off x="1338" y="1979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D1</a:t>
              </a:r>
            </a:p>
          </p:txBody>
        </p:sp>
        <p:sp>
          <p:nvSpPr>
            <p:cNvPr id="40998" name="Rectangle 38"/>
            <p:cNvSpPr>
              <a:spLocks noChangeArrowheads="1"/>
            </p:cNvSpPr>
            <p:nvPr/>
          </p:nvSpPr>
          <p:spPr bwMode="auto">
            <a:xfrm>
              <a:off x="2517" y="1933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D2</a:t>
              </a:r>
            </a:p>
          </p:txBody>
        </p:sp>
        <p:sp>
          <p:nvSpPr>
            <p:cNvPr id="40999" name="Rectangle 39"/>
            <p:cNvSpPr>
              <a:spLocks noChangeArrowheads="1"/>
            </p:cNvSpPr>
            <p:nvPr/>
          </p:nvSpPr>
          <p:spPr bwMode="auto">
            <a:xfrm>
              <a:off x="3515" y="2432"/>
              <a:ext cx="227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800"/>
                <a:t>D3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266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Ουσία διαδικασιών</a:t>
            </a:r>
            <a:endParaRPr lang="en-US" alt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l-GR" altLang="en-US" sz="3600">
                <a:solidFill>
                  <a:srgbClr val="000000"/>
                </a:solidFill>
              </a:rPr>
              <a:t>Π – Σ </a:t>
            </a:r>
            <a:r>
              <a:rPr lang="el-GR" altLang="en-US" sz="3600">
                <a:solidFill>
                  <a:srgbClr val="000000"/>
                </a:solidFill>
                <a:sym typeface="Wingdings" charset="2"/>
              </a:rPr>
              <a:t> Τι πρέπει να γίνει</a:t>
            </a:r>
          </a:p>
          <a:p>
            <a:pPr>
              <a:spcAft>
                <a:spcPts val="1800"/>
              </a:spcAft>
            </a:pPr>
            <a:r>
              <a:rPr lang="el-GR" altLang="en-US" sz="3600">
                <a:solidFill>
                  <a:srgbClr val="000000"/>
                </a:solidFill>
                <a:sym typeface="Wingdings" charset="2"/>
              </a:rPr>
              <a:t>Ο. Δ.  Ποιος θα το κάνει</a:t>
            </a:r>
          </a:p>
          <a:p>
            <a:pPr>
              <a:spcAft>
                <a:spcPts val="1800"/>
              </a:spcAft>
            </a:pPr>
            <a:r>
              <a:rPr lang="el-GR" altLang="en-US" sz="3600">
                <a:solidFill>
                  <a:srgbClr val="000000"/>
                </a:solidFill>
                <a:sym typeface="Wingdings" charset="2"/>
              </a:rPr>
              <a:t>Άρα Π – Σ  Προηγείται </a:t>
            </a:r>
          </a:p>
        </p:txBody>
      </p:sp>
    </p:spTree>
    <p:extLst>
      <p:ext uri="{BB962C8B-B14F-4D97-AF65-F5344CB8AC3E}">
        <p14:creationId xmlns:p14="http://schemas.microsoft.com/office/powerpoint/2010/main" val="113212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idx="1"/>
          </p:nvPr>
        </p:nvSpPr>
        <p:spPr>
          <a:xfrm>
            <a:off x="2246313" y="1981200"/>
            <a:ext cx="7772400" cy="2425700"/>
          </a:xfrm>
        </p:spPr>
        <p:txBody>
          <a:bodyPr/>
          <a:lstStyle/>
          <a:p>
            <a:r>
              <a:rPr lang="el-GR" altLang="en-US" sz="4800">
                <a:solidFill>
                  <a:srgbClr val="000090"/>
                </a:solidFill>
              </a:rPr>
              <a:t>Ο Π-Σ υποστηρίζει την υλοποίηση του Στρατηγικού Προγραμματισμού</a:t>
            </a:r>
            <a:endParaRPr lang="en-US" altLang="en-US" sz="480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75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Η στρατηγική αποτελείται...</a:t>
            </a:r>
            <a:endParaRPr lang="en-US" altLang="en-US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altLang="en-US" sz="2800"/>
              <a:t>Μακροπρόθεσμοι στόχοι </a:t>
            </a:r>
          </a:p>
          <a:p>
            <a:r>
              <a:rPr lang="el-GR" altLang="en-US" sz="2800" dirty="0"/>
              <a:t>Εύρος δραστηριοτήτων</a:t>
            </a:r>
          </a:p>
          <a:p>
            <a:r>
              <a:rPr lang="el-GR" altLang="en-US" sz="2800" dirty="0"/>
              <a:t>Ανταγωνιστικό πλεονέκτημα</a:t>
            </a:r>
          </a:p>
          <a:p>
            <a:r>
              <a:rPr lang="el-GR" altLang="en-US" sz="2800" dirty="0"/>
              <a:t>Λογική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43402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Ανταγωνιστικό πλεονέκτημα κατά </a:t>
            </a:r>
            <a:r>
              <a:rPr lang="en-US" altLang="en-US"/>
              <a:t>Porter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0" y="1647825"/>
            <a:ext cx="88042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850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/>
              <a:t>Στρατηγική ανάπτυξης κατά </a:t>
            </a:r>
            <a:r>
              <a:rPr lang="en-US" altLang="en-US"/>
              <a:t>Ansoff</a:t>
            </a:r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552576"/>
            <a:ext cx="8686800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907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Σκοπός</a:t>
            </a:r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2800"/>
              <a:t>Αποφασίζετε στα πλαίσια ενός οργανισμού το:</a:t>
            </a:r>
          </a:p>
          <a:p>
            <a:pPr lvl="1" eaLnBrk="1" hangingPunct="1"/>
            <a:r>
              <a:rPr lang="el-GR" altLang="en-US" sz="2400" dirty="0">
                <a:ea typeface="ＭＳ Ｐゴシック" charset="-128"/>
              </a:rPr>
              <a:t>Τί θα γίνει</a:t>
            </a:r>
          </a:p>
          <a:p>
            <a:pPr lvl="1" eaLnBrk="1" hangingPunct="1"/>
            <a:r>
              <a:rPr lang="el-GR" altLang="en-US" sz="2400" dirty="0">
                <a:ea typeface="ＭＳ Ｐゴシック" charset="-128"/>
              </a:rPr>
              <a:t>Πώς θα γίνει</a:t>
            </a:r>
          </a:p>
          <a:p>
            <a:pPr lvl="1" eaLnBrk="1" hangingPunct="1"/>
            <a:r>
              <a:rPr lang="el-GR" altLang="en-US" sz="2400" dirty="0">
                <a:ea typeface="ＭＳ Ｐゴシック" charset="-128"/>
              </a:rPr>
              <a:t>Πότε θα γίνει</a:t>
            </a:r>
          </a:p>
          <a:p>
            <a:pPr lvl="1" eaLnBrk="1" hangingPunct="1"/>
            <a:r>
              <a:rPr lang="el-GR" altLang="en-US" sz="2400" dirty="0" err="1">
                <a:ea typeface="ＭＳ Ｐゴシック" charset="-128"/>
              </a:rPr>
              <a:t>Ποιός</a:t>
            </a:r>
            <a:r>
              <a:rPr lang="el-GR" altLang="en-US" sz="2400" dirty="0">
                <a:ea typeface="ＭＳ Ｐゴシック" charset="-128"/>
              </a:rPr>
              <a:t> θα το κάνει </a:t>
            </a:r>
            <a:endParaRPr lang="en-US" altLang="en-US" sz="240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49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n-US"/>
              <a:t>Σημασία</a:t>
            </a:r>
            <a:endParaRPr lang="en-US" alt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altLang="en-US" sz="2800"/>
              <a:t>Αντισταθμίζει την </a:t>
            </a:r>
            <a:r>
              <a:rPr lang="el-GR" altLang="en-US" sz="2800" i="1"/>
              <a:t>αβεβαιότητα</a:t>
            </a:r>
            <a:r>
              <a:rPr lang="el-GR" altLang="en-US" sz="2800"/>
              <a:t> και την </a:t>
            </a:r>
            <a:r>
              <a:rPr lang="el-GR" altLang="en-US" sz="2800" i="1"/>
              <a:t>αλλαγή</a:t>
            </a:r>
          </a:p>
          <a:p>
            <a:pPr eaLnBrk="1" hangingPunct="1"/>
            <a:r>
              <a:rPr lang="el-GR" altLang="en-US" sz="2800" dirty="0"/>
              <a:t>Επικεντρώνεται στους </a:t>
            </a:r>
            <a:r>
              <a:rPr lang="el-GR" altLang="en-US" sz="2800" i="1" dirty="0"/>
              <a:t>αντικειμενικούς σκοπούς</a:t>
            </a:r>
          </a:p>
          <a:p>
            <a:pPr eaLnBrk="1" hangingPunct="1"/>
            <a:r>
              <a:rPr lang="el-GR" altLang="en-US" sz="2800" dirty="0"/>
              <a:t>Επιτυγχάνει την </a:t>
            </a:r>
            <a:r>
              <a:rPr lang="el-GR" altLang="en-US" sz="2800" i="1" dirty="0"/>
              <a:t>οικονομική λειτουργία</a:t>
            </a:r>
          </a:p>
          <a:p>
            <a:pPr eaLnBrk="1" hangingPunct="1"/>
            <a:r>
              <a:rPr lang="el-GR" altLang="en-US" sz="2800" dirty="0"/>
              <a:t>Διευκολύνει τον </a:t>
            </a:r>
            <a:r>
              <a:rPr lang="el-GR" altLang="en-US" sz="2800" i="1" dirty="0"/>
              <a:t>έλεγχο – συντονισμό</a:t>
            </a:r>
            <a:r>
              <a:rPr lang="el-GR" altLang="en-US" sz="2800" dirty="0"/>
              <a:t> 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817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36</TotalTime>
  <Words>603</Words>
  <Application>Microsoft Macintosh PowerPoint</Application>
  <PresentationFormat>Widescreen</PresentationFormat>
  <Paragraphs>169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ＭＳ Ｐゴシック</vt:lpstr>
      <vt:lpstr>Times New Roman</vt:lpstr>
      <vt:lpstr>Wingdings</vt:lpstr>
      <vt:lpstr>Wingdings 3</vt:lpstr>
      <vt:lpstr>Arial</vt:lpstr>
      <vt:lpstr>Facet</vt:lpstr>
      <vt:lpstr>ΠΡΟΓΡΑΜΜΑΤΙΣΜΟΣ – ΣΧΕΔΙΑΣΜΟΣ </vt:lpstr>
      <vt:lpstr>Περίγραμμα</vt:lpstr>
      <vt:lpstr>Ουσία διαδικασιών</vt:lpstr>
      <vt:lpstr>PowerPoint Presentation</vt:lpstr>
      <vt:lpstr>Η στρατηγική αποτελείται...</vt:lpstr>
      <vt:lpstr>Ανταγωνιστικό πλεονέκτημα κατά Porter</vt:lpstr>
      <vt:lpstr>Στρατηγική ανάπτυξης κατά Ansoff</vt:lpstr>
      <vt:lpstr>Σκοπός</vt:lpstr>
      <vt:lpstr>Σημασία</vt:lpstr>
      <vt:lpstr>Βήματα</vt:lpstr>
      <vt:lpstr>Γενική διαδικασία προγραμματισμού</vt:lpstr>
      <vt:lpstr>Περίοδος σχεδιασμού</vt:lpstr>
      <vt:lpstr>Προβλέψεις</vt:lpstr>
      <vt:lpstr>Περιοχές προβλέψεων</vt:lpstr>
      <vt:lpstr>Εργαλεία</vt:lpstr>
      <vt:lpstr>1. Τεχνικές προβλέψεων</vt:lpstr>
      <vt:lpstr>Ι. Μέθοδος σεναρίων</vt:lpstr>
      <vt:lpstr>Σκοποί σεναρίων</vt:lpstr>
      <vt:lpstr>ΙΙ. Μέθοδος ΔΕΛΦΟΙ</vt:lpstr>
      <vt:lpstr>Βήματα ΔΕΛΦΟΙ</vt:lpstr>
      <vt:lpstr>ΙΙΙ. Προσομοίωση</vt:lpstr>
      <vt:lpstr>Μεταβλητές</vt:lpstr>
      <vt:lpstr>2. Μέθοδος διαλεκτικής έρευνας</vt:lpstr>
      <vt:lpstr>3. ΔΜΒΑΣ</vt:lpstr>
      <vt:lpstr>Αξιολόγηση ΔΜΒΑΣ</vt:lpstr>
      <vt:lpstr>4. Επιχειρησιακή έρευνα</vt:lpstr>
      <vt:lpstr>PERT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Ioannis Lagoudis</dc:creator>
  <cp:lastModifiedBy>Ioannis Lagoudis</cp:lastModifiedBy>
  <cp:revision>10</cp:revision>
  <dcterms:created xsi:type="dcterms:W3CDTF">2017-10-01T10:17:28Z</dcterms:created>
  <dcterms:modified xsi:type="dcterms:W3CDTF">2017-11-19T11:12:17Z</dcterms:modified>
</cp:coreProperties>
</file>