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18"/>
  </p:normalViewPr>
  <p:slideViewPr>
    <p:cSldViewPr snapToGrid="0" snapToObjects="1">
      <p:cViewPr varScale="1">
        <p:scale>
          <a:sx n="89" d="100"/>
          <a:sy n="89" d="100"/>
        </p:scale>
        <p:origin x="3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9ECE7-39D8-E440-94D5-D16DBD4A9656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A723F-5CCE-4848-AD6A-8C9CCEA07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5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569" y="0"/>
            <a:ext cx="2822272" cy="9282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963" y="2404534"/>
            <a:ext cx="1713186" cy="274319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CD3A8-9731-DC42-AD88-82CC6A27FD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642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24298-B547-234F-8D5F-07BAD8DC1A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8779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19264"/>
            <a:ext cx="5384800" cy="2128837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82D85-80AB-A24F-9432-8B64DAF84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38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3FE3B-9192-994B-87E8-C5AFEFF912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4027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1E573-BED2-2E40-89A7-23ADB903BB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86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322" y="6046372"/>
            <a:ext cx="2467677" cy="8116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  <p:sldLayoutId id="2147483669" r:id="rId18"/>
    <p:sldLayoutId id="2147483670" r:id="rId19"/>
    <p:sldLayoutId id="2147483671" r:id="rId20"/>
    <p:sldLayoutId id="2147483672" r:id="rId2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lagoudis@aegean.g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z="3600" cap="all" dirty="0" err="1" smtClean="0"/>
              <a:t>Εργαλεια</a:t>
            </a:r>
            <a:r>
              <a:rPr lang="el-GR" altLang="en-US" sz="3600" cap="all" dirty="0" smtClean="0"/>
              <a:t> </a:t>
            </a:r>
            <a:r>
              <a:rPr lang="el-GR" altLang="en-US" sz="3600" cap="all" dirty="0" err="1" smtClean="0"/>
              <a:t>Ληψης</a:t>
            </a:r>
            <a:r>
              <a:rPr lang="el-GR" altLang="en-US" sz="3600" cap="all" dirty="0" smtClean="0"/>
              <a:t> </a:t>
            </a:r>
            <a:r>
              <a:rPr lang="el-GR" altLang="en-US" sz="3600" cap="all" dirty="0" err="1" smtClean="0"/>
              <a:t>Αποφασεων</a:t>
            </a:r>
            <a:r>
              <a:rPr lang="el-GR" altLang="en-US" sz="3600" cap="all" dirty="0" smtClean="0"/>
              <a:t/>
            </a:r>
            <a:br>
              <a:rPr lang="el-GR" altLang="en-US" sz="3600" cap="all" dirty="0" smtClean="0"/>
            </a:br>
            <a:r>
              <a:rPr lang="en-US" altLang="en-US" sz="2400" dirty="0" smtClean="0"/>
              <a:t>I</a:t>
            </a:r>
            <a:r>
              <a:rPr lang="en-US" altLang="en-US" sz="2400" dirty="0"/>
              <a:t>. </a:t>
            </a:r>
            <a:r>
              <a:rPr lang="el-GR" altLang="en-US" sz="2400" dirty="0"/>
              <a:t>ΝΕΚΡΟ ΣΗΜΕΙΟ</a:t>
            </a:r>
            <a:br>
              <a:rPr lang="el-GR" altLang="en-US" sz="2400" dirty="0"/>
            </a:br>
            <a:r>
              <a:rPr lang="en-US" altLang="en-US" sz="2400" dirty="0"/>
              <a:t>II. </a:t>
            </a:r>
            <a:r>
              <a:rPr lang="el-GR" altLang="en-US" sz="2400" dirty="0"/>
              <a:t>ΔΕΝΤΡΟ ΑΠΟΦΑΣΗΣ</a:t>
            </a:r>
            <a:endParaRPr lang="el-GR" alt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l-GR" altLang="en-US" dirty="0"/>
              <a:t>Δρ. Ιωάννης Ν. </a:t>
            </a:r>
            <a:r>
              <a:rPr lang="el-GR" altLang="en-US" dirty="0" smtClean="0"/>
              <a:t>Λαγούδης</a:t>
            </a:r>
            <a:endParaRPr lang="en-US" altLang="en-US" dirty="0" smtClean="0"/>
          </a:p>
          <a:p>
            <a:pPr eaLnBrk="1" hangingPunct="1"/>
            <a:r>
              <a:rPr lang="en-US" altLang="en-US" dirty="0" smtClean="0">
                <a:hlinkClick r:id="rId2"/>
              </a:rPr>
              <a:t>ilagoudis@aegean.gr</a:t>
            </a:r>
            <a:r>
              <a:rPr lang="en-US" altLang="en-US" dirty="0" smtClean="0"/>
              <a:t> </a:t>
            </a:r>
            <a:endParaRPr lang="el-GR" altLang="en-US" dirty="0"/>
          </a:p>
          <a:p>
            <a:pPr eaLnBrk="1" hangingPunct="1"/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0347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Αλγεβρική παρουσίαση</a:t>
            </a:r>
          </a:p>
        </p:txBody>
      </p:sp>
      <p:graphicFrame>
        <p:nvGraphicFramePr>
          <p:cNvPr id="2765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992314" y="1978026"/>
          <a:ext cx="82073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Equation" r:id="rId3" imgW="3174840" imgH="660240" progId="Equation.3">
                  <p:embed/>
                </p:oleObj>
              </mc:Choice>
              <mc:Fallback>
                <p:oleObj name="Equation" r:id="rId3" imgW="3174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1978026"/>
                        <a:ext cx="8207375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3362325"/>
            <a:ext cx="8229600" cy="276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n-US" sz="2000"/>
              <a:t>Όπου: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TC</a:t>
            </a:r>
            <a:r>
              <a:rPr lang="el-GR" altLang="en-US" sz="1800"/>
              <a:t> </a:t>
            </a:r>
            <a:r>
              <a:rPr lang="en-US" altLang="en-US" sz="1800"/>
              <a:t>=</a:t>
            </a:r>
            <a:r>
              <a:rPr lang="el-GR" altLang="en-US" sz="1800"/>
              <a:t> Συνολικό κόστος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FC</a:t>
            </a:r>
            <a:r>
              <a:rPr lang="el-GR" altLang="en-US" sz="1800"/>
              <a:t> </a:t>
            </a:r>
            <a:r>
              <a:rPr lang="en-US" altLang="en-US" sz="1800"/>
              <a:t>=</a:t>
            </a:r>
            <a:r>
              <a:rPr lang="el-GR" altLang="en-US" sz="1800"/>
              <a:t> Σταθερό κόστος = €1.800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V</a:t>
            </a:r>
            <a:r>
              <a:rPr lang="en-US" altLang="en-US" sz="1800" baseline="-25000"/>
              <a:t>1</a:t>
            </a:r>
            <a:r>
              <a:rPr lang="el-GR" altLang="en-US" sz="1800" baseline="-25000"/>
              <a:t>  </a:t>
            </a:r>
            <a:r>
              <a:rPr lang="en-US" altLang="en-US" sz="1800"/>
              <a:t>=</a:t>
            </a:r>
            <a:r>
              <a:rPr lang="el-GR" altLang="en-US" sz="1800"/>
              <a:t> Μεταβλητό κόστος = €0,005/αντίτυπο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V</a:t>
            </a:r>
            <a:r>
              <a:rPr lang="el-GR" altLang="en-US" sz="1800" baseline="-25000"/>
              <a:t>2  </a:t>
            </a:r>
            <a:r>
              <a:rPr lang="en-US" altLang="en-US" sz="1800"/>
              <a:t>=</a:t>
            </a:r>
            <a:r>
              <a:rPr lang="el-GR" altLang="en-US" sz="1800"/>
              <a:t> Πρόσθετο μεταβλητό κόστος&gt;30.000 αντίτυπα / μήνα = €0,015/αντίτυπο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P</a:t>
            </a:r>
            <a:r>
              <a:rPr lang="el-GR" altLang="en-US" sz="1800"/>
              <a:t>   </a:t>
            </a:r>
            <a:r>
              <a:rPr lang="en-US" altLang="en-US" sz="1800"/>
              <a:t>=</a:t>
            </a:r>
            <a:r>
              <a:rPr lang="el-GR" altLang="en-US" sz="1800"/>
              <a:t> Τιμή πώλησης / αντίτυπο = €0,04/αντίτυπο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X</a:t>
            </a:r>
            <a:r>
              <a:rPr lang="el-GR" altLang="en-US" sz="1800"/>
              <a:t>  = Αριθμός αντιτύπων το μήνα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TR = </a:t>
            </a:r>
            <a:r>
              <a:rPr lang="el-GR" altLang="en-US" sz="1800"/>
              <a:t>Συνολικά έσοδα </a:t>
            </a:r>
          </a:p>
        </p:txBody>
      </p:sp>
    </p:spTree>
    <p:extLst>
      <p:ext uri="{BB962C8B-B14F-4D97-AF65-F5344CB8AC3E}">
        <p14:creationId xmlns:p14="http://schemas.microsoft.com/office/powerpoint/2010/main" val="17963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Νεκρό σημείο</a:t>
            </a:r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992314" y="1892301"/>
          <a:ext cx="80787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Equation" r:id="rId3" imgW="3886200" imgH="431640" progId="Equation.3">
                  <p:embed/>
                </p:oleObj>
              </mc:Choice>
              <mc:Fallback>
                <p:oleObj name="Equation" r:id="rId3" imgW="3886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1892301"/>
                        <a:ext cx="8078787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1981200" y="3281364"/>
            <a:ext cx="8229600" cy="1558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n-US" sz="2200"/>
              <a:t>Με την τιμή των €0.04/αντίτυπο θα πρέπει η ζήτηση να είναι 51.429 αντίτυπα.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200"/>
              <a:t>Με ζήτηση 30.000 αντίτυπα η τιμή θα πρέπει να είναι μεγαλύτερο από €0.06/αντίτυπο</a:t>
            </a:r>
          </a:p>
        </p:txBody>
      </p:sp>
      <p:graphicFrame>
        <p:nvGraphicFramePr>
          <p:cNvPr id="2867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79650" y="4932363"/>
          <a:ext cx="74168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5" imgW="2895480" imgH="431640" progId="Equation.3">
                  <p:embed/>
                </p:oleObj>
              </mc:Choice>
              <mc:Fallback>
                <p:oleObj name="Equation" r:id="rId5" imgW="289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932363"/>
                        <a:ext cx="7416800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97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Νεκρό σημείο</a:t>
            </a:r>
          </a:p>
        </p:txBody>
      </p:sp>
      <p:graphicFrame>
        <p:nvGraphicFramePr>
          <p:cNvPr id="2969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919289" y="2187576"/>
          <a:ext cx="835342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7" name="Equation" r:id="rId3" imgW="3301920" imgH="850680" progId="Equation.3">
                  <p:embed/>
                </p:oleObj>
              </mc:Choice>
              <mc:Fallback>
                <p:oleObj name="Equation" r:id="rId3" imgW="330192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2187576"/>
                        <a:ext cx="835342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4983164"/>
            <a:ext cx="8229600" cy="960437"/>
          </a:xfrm>
        </p:spPr>
        <p:txBody>
          <a:bodyPr/>
          <a:lstStyle/>
          <a:p>
            <a:pPr eaLnBrk="1" hangingPunct="1"/>
            <a:r>
              <a:rPr lang="el-GR" altLang="en-US" sz="2600"/>
              <a:t>Στην τιμή των €0,04/αντίτυπο το νεκρό σημείο επιτυγχάνεται στα 67.500 αντίτυπα</a:t>
            </a:r>
          </a:p>
        </p:txBody>
      </p:sp>
    </p:spTree>
    <p:extLst>
      <p:ext uri="{BB962C8B-B14F-4D97-AF65-F5344CB8AC3E}">
        <p14:creationId xmlns:p14="http://schemas.microsoft.com/office/powerpoint/2010/main" val="10419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Κέρδος</a:t>
            </a:r>
          </a:p>
        </p:txBody>
      </p:sp>
      <p:graphicFrame>
        <p:nvGraphicFramePr>
          <p:cNvPr id="3072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063750" y="2241550"/>
          <a:ext cx="8135938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Equation" r:id="rId3" imgW="3657600" imgH="888840" progId="Equation.3">
                  <p:embed/>
                </p:oleObj>
              </mc:Choice>
              <mc:Fallback>
                <p:oleObj name="Equation" r:id="rId3" imgW="3657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241550"/>
                        <a:ext cx="8135938" cy="187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4586288"/>
            <a:ext cx="8229600" cy="2119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sz="2600"/>
              <a:t>Όταν η ζήτηση είναι 75.000 αντίτυπα / μήνα τότε το </a:t>
            </a:r>
            <a:r>
              <a:rPr lang="en-US" altLang="en-US" sz="2600"/>
              <a:t>TR=€150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600"/>
              <a:t>Όταν η ζήτηση είναι </a:t>
            </a:r>
            <a:r>
              <a:rPr lang="en-US" altLang="en-US" sz="2600"/>
              <a:t>120</a:t>
            </a:r>
            <a:r>
              <a:rPr lang="el-GR" altLang="en-US" sz="2600"/>
              <a:t>.000 αντίτυπα / μήνα τότε το </a:t>
            </a:r>
            <a:r>
              <a:rPr lang="en-US" altLang="en-US" sz="2600"/>
              <a:t>TR=€1.050</a:t>
            </a:r>
          </a:p>
        </p:txBody>
      </p:sp>
    </p:spTree>
    <p:extLst>
      <p:ext uri="{BB962C8B-B14F-4D97-AF65-F5344CB8AC3E}">
        <p14:creationId xmlns:p14="http://schemas.microsoft.com/office/powerpoint/2010/main" val="9084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Ανάλυση για </a:t>
            </a:r>
            <a:r>
              <a:rPr lang="en-US" altLang="en-US"/>
              <a:t>P=€0,05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2108201"/>
            <a:ext cx="8229600" cy="3438525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n-US" sz="2600"/>
              <a:t>Νεκρό σημείο σε Χ=45.000 αντίτυπα</a:t>
            </a:r>
            <a:endParaRPr lang="en-US" altLang="en-US" sz="2600"/>
          </a:p>
          <a:p>
            <a:pPr eaLnBrk="1" hangingPunct="1">
              <a:lnSpc>
                <a:spcPct val="150000"/>
              </a:lnSpc>
            </a:pPr>
            <a:r>
              <a:rPr lang="el-GR" altLang="en-US" sz="2600"/>
              <a:t>Όταν η ζήτηση είναι 75.000 αντίτυπα / μήνα τότε το </a:t>
            </a:r>
            <a:r>
              <a:rPr lang="en-US" altLang="en-US" sz="2600"/>
              <a:t>TR=€900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n-US" sz="2600"/>
              <a:t>Όταν η ζήτηση είναι </a:t>
            </a:r>
            <a:r>
              <a:rPr lang="en-US" altLang="en-US" sz="2600"/>
              <a:t>120</a:t>
            </a:r>
            <a:r>
              <a:rPr lang="el-GR" altLang="en-US" sz="2600"/>
              <a:t>.000 αντίτυπα / μήνα τότε το </a:t>
            </a:r>
            <a:r>
              <a:rPr lang="en-US" altLang="en-US" sz="2600"/>
              <a:t>TR=€2.250</a:t>
            </a:r>
          </a:p>
        </p:txBody>
      </p:sp>
    </p:spTree>
    <p:extLst>
      <p:ext uri="{BB962C8B-B14F-4D97-AF65-F5344CB8AC3E}">
        <p14:creationId xmlns:p14="http://schemas.microsoft.com/office/powerpoint/2010/main" val="16368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Γράφημα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3503613" y="2205039"/>
            <a:ext cx="5905500" cy="3671887"/>
            <a:chOff x="1247" y="1389"/>
            <a:chExt cx="3720" cy="2313"/>
          </a:xfrm>
        </p:grpSpPr>
        <p:cxnSp>
          <p:nvCxnSpPr>
            <p:cNvPr id="32772" name="AutoShape 4"/>
            <p:cNvCxnSpPr>
              <a:cxnSpLocks noChangeShapeType="1"/>
            </p:cNvCxnSpPr>
            <p:nvPr/>
          </p:nvCxnSpPr>
          <p:spPr bwMode="auto">
            <a:xfrm>
              <a:off x="1701" y="1389"/>
              <a:ext cx="1" cy="19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3" name="AutoShape 5"/>
            <p:cNvCxnSpPr>
              <a:cxnSpLocks noChangeShapeType="1"/>
            </p:cNvCxnSpPr>
            <p:nvPr/>
          </p:nvCxnSpPr>
          <p:spPr bwMode="auto">
            <a:xfrm>
              <a:off x="1701" y="3294"/>
              <a:ext cx="244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4" name="AutoShape 6"/>
            <p:cNvCxnSpPr>
              <a:cxnSpLocks noChangeShapeType="1"/>
            </p:cNvCxnSpPr>
            <p:nvPr/>
          </p:nvCxnSpPr>
          <p:spPr bwMode="auto">
            <a:xfrm>
              <a:off x="1701" y="2841"/>
              <a:ext cx="24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5" name="AutoShape 7"/>
            <p:cNvCxnSpPr>
              <a:cxnSpLocks noChangeShapeType="1"/>
            </p:cNvCxnSpPr>
            <p:nvPr/>
          </p:nvCxnSpPr>
          <p:spPr bwMode="auto">
            <a:xfrm flipV="1">
              <a:off x="1701" y="1616"/>
              <a:ext cx="2404" cy="16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2245" y="3566"/>
              <a:ext cx="13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ΑΝΤΙΤΥΠΑ</a:t>
              </a:r>
              <a:r>
                <a:rPr lang="en-US" altLang="en-US" sz="1400" b="1">
                  <a:latin typeface="Times New Roman" charset="0"/>
                </a:rPr>
                <a:t> (000)</a:t>
              </a:r>
              <a:endParaRPr lang="el-GR" altLang="en-US" sz="1400" b="1">
                <a:latin typeface="Times New Roman" charset="0"/>
              </a:endParaRP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 rot="-5400000">
              <a:off x="634" y="2274"/>
              <a:ext cx="13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ΕΣΟΔΑ </a:t>
              </a:r>
              <a:r>
                <a:rPr lang="en-US" altLang="en-US" sz="1400" b="1">
                  <a:latin typeface="Times New Roman" charset="0"/>
                </a:rPr>
                <a:t>(</a:t>
              </a:r>
              <a:r>
                <a:rPr lang="el-GR" altLang="en-US" sz="1400" b="1">
                  <a:latin typeface="Times New Roman" charset="0"/>
                </a:rPr>
                <a:t>€</a:t>
              </a:r>
              <a:r>
                <a:rPr lang="en-US" altLang="en-US" sz="1400" b="1">
                  <a:latin typeface="Times New Roman" charset="0"/>
                </a:rPr>
                <a:t>000)</a:t>
              </a:r>
              <a:endParaRPr lang="el-GR" altLang="en-US" sz="1400" b="1">
                <a:latin typeface="Times New Roman" charset="0"/>
              </a:endParaRP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2018" y="333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30</a:t>
              </a:r>
              <a:endParaRPr lang="el-GR" altLang="en-US" sz="1400">
                <a:latin typeface="Times New Roman" charset="0"/>
              </a:endParaRPr>
            </a:p>
          </p:txBody>
        </p:sp>
        <p:cxnSp>
          <p:nvCxnSpPr>
            <p:cNvPr id="32779" name="AutoShape 11"/>
            <p:cNvCxnSpPr>
              <a:cxnSpLocks noChangeShapeType="1"/>
            </p:cNvCxnSpPr>
            <p:nvPr/>
          </p:nvCxnSpPr>
          <p:spPr bwMode="auto">
            <a:xfrm flipV="1">
              <a:off x="1701" y="2795"/>
              <a:ext cx="408" cy="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0" name="AutoShape 12"/>
            <p:cNvCxnSpPr>
              <a:cxnSpLocks noChangeShapeType="1"/>
            </p:cNvCxnSpPr>
            <p:nvPr/>
          </p:nvCxnSpPr>
          <p:spPr bwMode="auto">
            <a:xfrm flipV="1">
              <a:off x="2064" y="2160"/>
              <a:ext cx="2086" cy="6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2608" y="333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67.5</a:t>
              </a:r>
              <a:endParaRPr lang="el-GR" altLang="en-US" sz="1400">
                <a:latin typeface="Times New Roman" charset="0"/>
              </a:endParaRPr>
            </a:p>
          </p:txBody>
        </p:sp>
        <p:cxnSp>
          <p:nvCxnSpPr>
            <p:cNvPr id="32782" name="AutoShape 14"/>
            <p:cNvCxnSpPr>
              <a:cxnSpLocks noChangeShapeType="1"/>
            </p:cNvCxnSpPr>
            <p:nvPr/>
          </p:nvCxnSpPr>
          <p:spPr bwMode="auto">
            <a:xfrm>
              <a:off x="2699" y="2614"/>
              <a:ext cx="0" cy="6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3" name="AutoShape 15"/>
            <p:cNvCxnSpPr>
              <a:cxnSpLocks noChangeShapeType="1"/>
            </p:cNvCxnSpPr>
            <p:nvPr/>
          </p:nvCxnSpPr>
          <p:spPr bwMode="auto">
            <a:xfrm flipH="1">
              <a:off x="1701" y="2614"/>
              <a:ext cx="99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1474" y="2795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18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1474" y="270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20</a:t>
              </a:r>
              <a:endParaRPr lang="el-GR" altLang="en-US" sz="1400">
                <a:latin typeface="Times New Roman" charset="0"/>
              </a:endParaRPr>
            </a:p>
          </p:txBody>
        </p:sp>
        <p:cxnSp>
          <p:nvCxnSpPr>
            <p:cNvPr id="32786" name="AutoShape 18"/>
            <p:cNvCxnSpPr>
              <a:cxnSpLocks noChangeShapeType="1"/>
            </p:cNvCxnSpPr>
            <p:nvPr/>
          </p:nvCxnSpPr>
          <p:spPr bwMode="auto">
            <a:xfrm flipH="1">
              <a:off x="1701" y="2795"/>
              <a:ext cx="317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7" name="AutoShape 19"/>
            <p:cNvCxnSpPr>
              <a:cxnSpLocks noChangeShapeType="1"/>
            </p:cNvCxnSpPr>
            <p:nvPr/>
          </p:nvCxnSpPr>
          <p:spPr bwMode="auto">
            <a:xfrm>
              <a:off x="2109" y="2795"/>
              <a:ext cx="0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8" name="Rectangle 20"/>
            <p:cNvSpPr>
              <a:spLocks noChangeArrowheads="1"/>
            </p:cNvSpPr>
            <p:nvPr/>
          </p:nvSpPr>
          <p:spPr bwMode="auto">
            <a:xfrm>
              <a:off x="3016" y="333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75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32789" name="Rectangle 21"/>
            <p:cNvSpPr>
              <a:spLocks noChangeArrowheads="1"/>
            </p:cNvSpPr>
            <p:nvPr/>
          </p:nvSpPr>
          <p:spPr bwMode="auto">
            <a:xfrm>
              <a:off x="3560" y="333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120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 flipH="1">
              <a:off x="1791" y="2840"/>
              <a:ext cx="4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 flipH="1">
              <a:off x="1837" y="2886"/>
              <a:ext cx="4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Rectangle 24"/>
            <p:cNvSpPr>
              <a:spLocks noChangeArrowheads="1"/>
            </p:cNvSpPr>
            <p:nvPr/>
          </p:nvSpPr>
          <p:spPr bwMode="auto">
            <a:xfrm rot="-1710675">
              <a:off x="3742" y="1797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ΚΕΡΔΟΣ</a:t>
              </a:r>
            </a:p>
          </p:txBody>
        </p:sp>
        <p:sp>
          <p:nvSpPr>
            <p:cNvPr id="32793" name="Rectangle 25"/>
            <p:cNvSpPr>
              <a:spLocks noChangeArrowheads="1"/>
            </p:cNvSpPr>
            <p:nvPr/>
          </p:nvSpPr>
          <p:spPr bwMode="auto">
            <a:xfrm rot="-1710675">
              <a:off x="1687" y="2877"/>
              <a:ext cx="58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ΖΗΜΙΑ</a:t>
              </a:r>
            </a:p>
          </p:txBody>
        </p:sp>
        <p:sp>
          <p:nvSpPr>
            <p:cNvPr id="32794" name="Line 26"/>
            <p:cNvSpPr>
              <a:spLocks noChangeShapeType="1"/>
            </p:cNvSpPr>
            <p:nvPr/>
          </p:nvSpPr>
          <p:spPr bwMode="auto">
            <a:xfrm flipH="1">
              <a:off x="1927" y="2840"/>
              <a:ext cx="4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 flipH="1">
              <a:off x="2018" y="2795"/>
              <a:ext cx="4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 flipH="1">
              <a:off x="3470" y="1979"/>
              <a:ext cx="13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 flipH="1">
              <a:off x="3516" y="2024"/>
              <a:ext cx="13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 flipH="1">
              <a:off x="3606" y="1979"/>
              <a:ext cx="13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 flipH="1">
              <a:off x="3697" y="1979"/>
              <a:ext cx="18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 flipH="1">
              <a:off x="3334" y="2115"/>
              <a:ext cx="13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33"/>
            <p:cNvSpPr>
              <a:spLocks noChangeShapeType="1"/>
            </p:cNvSpPr>
            <p:nvPr/>
          </p:nvSpPr>
          <p:spPr bwMode="auto">
            <a:xfrm flipH="1">
              <a:off x="3198" y="2160"/>
              <a:ext cx="13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2802" name="AutoShape 34"/>
            <p:cNvCxnSpPr>
              <a:cxnSpLocks noChangeShapeType="1"/>
            </p:cNvCxnSpPr>
            <p:nvPr/>
          </p:nvCxnSpPr>
          <p:spPr bwMode="auto">
            <a:xfrm>
              <a:off x="3107" y="2478"/>
              <a:ext cx="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03" name="AutoShape 35"/>
            <p:cNvSpPr>
              <a:spLocks/>
            </p:cNvSpPr>
            <p:nvPr/>
          </p:nvSpPr>
          <p:spPr bwMode="auto">
            <a:xfrm>
              <a:off x="3107" y="2296"/>
              <a:ext cx="45" cy="182"/>
            </a:xfrm>
            <a:prstGeom prst="rightBrace">
              <a:avLst>
                <a:gd name="adj1" fmla="val 337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>
                <a:latin typeface="Times New Roman" charset="0"/>
              </a:endParaRPr>
            </a:p>
          </p:txBody>
        </p:sp>
        <p:sp>
          <p:nvSpPr>
            <p:cNvPr id="32804" name="Rectangle 36"/>
            <p:cNvSpPr>
              <a:spLocks noChangeArrowheads="1"/>
            </p:cNvSpPr>
            <p:nvPr/>
          </p:nvSpPr>
          <p:spPr bwMode="auto">
            <a:xfrm>
              <a:off x="3198" y="2251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Times New Roman" charset="0"/>
                </a:rPr>
                <a:t>€150</a:t>
              </a:r>
              <a:endParaRPr lang="el-GR" altLang="en-US" sz="1400" b="1">
                <a:latin typeface="Times New Roman" charset="0"/>
              </a:endParaRPr>
            </a:p>
          </p:txBody>
        </p:sp>
        <p:cxnSp>
          <p:nvCxnSpPr>
            <p:cNvPr id="32805" name="AutoShape 37"/>
            <p:cNvCxnSpPr>
              <a:cxnSpLocks noChangeShapeType="1"/>
            </p:cNvCxnSpPr>
            <p:nvPr/>
          </p:nvCxnSpPr>
          <p:spPr bwMode="auto">
            <a:xfrm>
              <a:off x="3696" y="2296"/>
              <a:ext cx="0" cy="9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06" name="AutoShape 38"/>
            <p:cNvSpPr>
              <a:spLocks/>
            </p:cNvSpPr>
            <p:nvPr/>
          </p:nvSpPr>
          <p:spPr bwMode="auto">
            <a:xfrm>
              <a:off x="3698" y="1933"/>
              <a:ext cx="89" cy="363"/>
            </a:xfrm>
            <a:prstGeom prst="rightBrace">
              <a:avLst>
                <a:gd name="adj1" fmla="val 339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>
                <a:latin typeface="Times New Roman" charset="0"/>
              </a:endParaRPr>
            </a:p>
          </p:txBody>
        </p:sp>
        <p:sp>
          <p:nvSpPr>
            <p:cNvPr id="32807" name="Rectangle 39"/>
            <p:cNvSpPr>
              <a:spLocks noChangeArrowheads="1"/>
            </p:cNvSpPr>
            <p:nvPr/>
          </p:nvSpPr>
          <p:spPr bwMode="auto">
            <a:xfrm>
              <a:off x="3832" y="202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Times New Roman" charset="0"/>
                </a:rPr>
                <a:t>€1050</a:t>
              </a:r>
              <a:endParaRPr lang="el-GR" altLang="en-US" sz="1400" b="1">
                <a:latin typeface="Times New Roman" charset="0"/>
              </a:endParaRPr>
            </a:p>
          </p:txBody>
        </p:sp>
        <p:sp>
          <p:nvSpPr>
            <p:cNvPr id="32808" name="Rectangle 40"/>
            <p:cNvSpPr>
              <a:spLocks noChangeArrowheads="1"/>
            </p:cNvSpPr>
            <p:nvPr/>
          </p:nvSpPr>
          <p:spPr bwMode="auto">
            <a:xfrm>
              <a:off x="4241" y="2750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Σταθερά Έξοδα</a:t>
              </a:r>
            </a:p>
          </p:txBody>
        </p:sp>
        <p:sp>
          <p:nvSpPr>
            <p:cNvPr id="32809" name="Rectangle 41"/>
            <p:cNvSpPr>
              <a:spLocks noChangeArrowheads="1"/>
            </p:cNvSpPr>
            <p:nvPr/>
          </p:nvSpPr>
          <p:spPr bwMode="auto">
            <a:xfrm>
              <a:off x="3969" y="2478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Μεταβλητά Έξοδα</a:t>
              </a:r>
            </a:p>
          </p:txBody>
        </p:sp>
        <p:sp>
          <p:nvSpPr>
            <p:cNvPr id="32810" name="Rectangle 42"/>
            <p:cNvSpPr>
              <a:spLocks noChangeArrowheads="1"/>
            </p:cNvSpPr>
            <p:nvPr/>
          </p:nvSpPr>
          <p:spPr bwMode="auto">
            <a:xfrm rot="-2378497">
              <a:off x="3470" y="1525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Συνολικά Έσοδα</a:t>
              </a:r>
            </a:p>
          </p:txBody>
        </p:sp>
        <p:sp>
          <p:nvSpPr>
            <p:cNvPr id="32811" name="Rectangle 43"/>
            <p:cNvSpPr>
              <a:spLocks noChangeArrowheads="1"/>
            </p:cNvSpPr>
            <p:nvPr/>
          </p:nvSpPr>
          <p:spPr bwMode="auto">
            <a:xfrm>
              <a:off x="4195" y="2070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Συνολικά Έξοδα</a:t>
              </a:r>
            </a:p>
          </p:txBody>
        </p:sp>
        <p:sp>
          <p:nvSpPr>
            <p:cNvPr id="79916" name="Rectangle 44"/>
            <p:cNvSpPr>
              <a:spLocks noChangeArrowheads="1"/>
            </p:cNvSpPr>
            <p:nvPr/>
          </p:nvSpPr>
          <p:spPr bwMode="auto">
            <a:xfrm>
              <a:off x="2200" y="1979"/>
              <a:ext cx="72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ΝΕΚΡΟ ΣΗΜΕΙΟ</a:t>
              </a:r>
            </a:p>
          </p:txBody>
        </p:sp>
        <p:sp>
          <p:nvSpPr>
            <p:cNvPr id="32813" name="AutoShape 45"/>
            <p:cNvSpPr>
              <a:spLocks/>
            </p:cNvSpPr>
            <p:nvPr/>
          </p:nvSpPr>
          <p:spPr bwMode="auto">
            <a:xfrm>
              <a:off x="3742" y="2296"/>
              <a:ext cx="134" cy="499"/>
            </a:xfrm>
            <a:prstGeom prst="rightBrace">
              <a:avLst>
                <a:gd name="adj1" fmla="val 310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>
                <a:latin typeface="Times New Roman" charset="0"/>
              </a:endParaRPr>
            </a:p>
          </p:txBody>
        </p:sp>
        <p:cxnSp>
          <p:nvCxnSpPr>
            <p:cNvPr id="32814" name="AutoShape 46"/>
            <p:cNvCxnSpPr>
              <a:cxnSpLocks noChangeShapeType="1"/>
              <a:stCxn id="79916" idx="2"/>
            </p:cNvCxnSpPr>
            <p:nvPr/>
          </p:nvCxnSpPr>
          <p:spPr bwMode="auto">
            <a:xfrm>
              <a:off x="2563" y="2160"/>
              <a:ext cx="136" cy="4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5" name="Rectangle 47"/>
            <p:cNvSpPr>
              <a:spLocks noChangeArrowheads="1"/>
            </p:cNvSpPr>
            <p:nvPr/>
          </p:nvSpPr>
          <p:spPr bwMode="auto">
            <a:xfrm>
              <a:off x="1474" y="2568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27</a:t>
              </a:r>
              <a:endParaRPr lang="el-GR" altLang="en-US" sz="1400">
                <a:latin typeface="Times New Roman" charset="0"/>
              </a:endParaRPr>
            </a:p>
          </p:txBody>
        </p:sp>
        <p:cxnSp>
          <p:nvCxnSpPr>
            <p:cNvPr id="32816" name="AutoShape 48"/>
            <p:cNvCxnSpPr>
              <a:cxnSpLocks noChangeShapeType="1"/>
              <a:stCxn id="32803" idx="0"/>
            </p:cNvCxnSpPr>
            <p:nvPr/>
          </p:nvCxnSpPr>
          <p:spPr bwMode="auto">
            <a:xfrm flipH="1">
              <a:off x="1701" y="2296"/>
              <a:ext cx="1406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17" name="AutoShape 49"/>
            <p:cNvCxnSpPr>
              <a:cxnSpLocks noChangeShapeType="1"/>
              <a:stCxn id="32806" idx="0"/>
            </p:cNvCxnSpPr>
            <p:nvPr/>
          </p:nvCxnSpPr>
          <p:spPr bwMode="auto">
            <a:xfrm flipH="1">
              <a:off x="1701" y="1933"/>
              <a:ext cx="19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8" name="Rectangle 50"/>
            <p:cNvSpPr>
              <a:spLocks noChangeArrowheads="1"/>
            </p:cNvSpPr>
            <p:nvPr/>
          </p:nvSpPr>
          <p:spPr bwMode="auto">
            <a:xfrm>
              <a:off x="1474" y="2251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30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32819" name="Rectangle 51"/>
            <p:cNvSpPr>
              <a:spLocks noChangeArrowheads="1"/>
            </p:cNvSpPr>
            <p:nvPr/>
          </p:nvSpPr>
          <p:spPr bwMode="auto">
            <a:xfrm>
              <a:off x="1474" y="1888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48</a:t>
              </a:r>
              <a:endParaRPr lang="el-GR" altLang="en-US" sz="140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63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sz="3500"/>
              <a:t/>
            </a:r>
            <a:br>
              <a:rPr lang="el-GR" altLang="en-US" sz="3500"/>
            </a:br>
            <a:r>
              <a:rPr lang="el-GR" altLang="en-US" sz="3500"/>
              <a:t>ΔΕΝΤΡΟ ΑΠΟΦΑΣΗΣ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Το πρόβλημα του </a:t>
            </a:r>
            <a:r>
              <a:rPr lang="en-US" altLang="en-US"/>
              <a:t>Bill</a:t>
            </a:r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617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>ΙΙ. Δέντρο απόφασης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3071813" y="2408238"/>
            <a:ext cx="6119812" cy="2087562"/>
            <a:chOff x="567" y="1253"/>
            <a:chExt cx="3855" cy="1315"/>
          </a:xfrm>
        </p:grpSpPr>
        <p:sp>
          <p:nvSpPr>
            <p:cNvPr id="80900" name="Rectangle 4"/>
            <p:cNvSpPr>
              <a:spLocks noChangeArrowheads="1"/>
            </p:cNvSpPr>
            <p:nvPr/>
          </p:nvSpPr>
          <p:spPr bwMode="auto">
            <a:xfrm>
              <a:off x="567" y="1706"/>
              <a:ext cx="363" cy="3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Α</a:t>
              </a:r>
            </a:p>
          </p:txBody>
        </p:sp>
        <p:sp>
          <p:nvSpPr>
            <p:cNvPr id="80901" name="Oval 5"/>
            <p:cNvSpPr>
              <a:spLocks noChangeArrowheads="1"/>
            </p:cNvSpPr>
            <p:nvPr/>
          </p:nvSpPr>
          <p:spPr bwMode="auto">
            <a:xfrm>
              <a:off x="1882" y="2114"/>
              <a:ext cx="318" cy="3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Γ</a:t>
              </a:r>
            </a:p>
          </p:txBody>
        </p:sp>
        <p:sp>
          <p:nvSpPr>
            <p:cNvPr id="80902" name="Oval 6"/>
            <p:cNvSpPr>
              <a:spLocks noChangeArrowheads="1"/>
            </p:cNvSpPr>
            <p:nvPr/>
          </p:nvSpPr>
          <p:spPr bwMode="auto">
            <a:xfrm>
              <a:off x="1882" y="1388"/>
              <a:ext cx="318" cy="3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Β</a:t>
              </a:r>
            </a:p>
          </p:txBody>
        </p:sp>
        <p:cxnSp>
          <p:nvCxnSpPr>
            <p:cNvPr id="34824" name="AutoShape 7"/>
            <p:cNvCxnSpPr>
              <a:cxnSpLocks noChangeShapeType="1"/>
              <a:stCxn id="80900" idx="3"/>
              <a:endCxn id="80902" idx="2"/>
            </p:cNvCxnSpPr>
            <p:nvPr/>
          </p:nvCxnSpPr>
          <p:spPr bwMode="auto">
            <a:xfrm flipV="1">
              <a:off x="930" y="1547"/>
              <a:ext cx="952" cy="3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5" name="AutoShape 8"/>
            <p:cNvCxnSpPr>
              <a:cxnSpLocks noChangeShapeType="1"/>
              <a:stCxn id="80900" idx="3"/>
              <a:endCxn id="80901" idx="2"/>
            </p:cNvCxnSpPr>
            <p:nvPr/>
          </p:nvCxnSpPr>
          <p:spPr bwMode="auto">
            <a:xfrm>
              <a:off x="930" y="1865"/>
              <a:ext cx="952" cy="4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3153" y="1253"/>
              <a:ext cx="126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Απολαβή σε €</a:t>
              </a:r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3153" y="1570"/>
              <a:ext cx="126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Απολαβή σε €</a:t>
              </a:r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3153" y="1979"/>
              <a:ext cx="126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Απολαβή σε €</a:t>
              </a:r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3153" y="2296"/>
              <a:ext cx="126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Απολαβή σε €</a:t>
              </a:r>
            </a:p>
          </p:txBody>
        </p:sp>
        <p:cxnSp>
          <p:nvCxnSpPr>
            <p:cNvPr id="34830" name="AutoShape 13"/>
            <p:cNvCxnSpPr>
              <a:cxnSpLocks noChangeShapeType="1"/>
              <a:stCxn id="80902" idx="6"/>
              <a:endCxn id="80905" idx="1"/>
            </p:cNvCxnSpPr>
            <p:nvPr/>
          </p:nvCxnSpPr>
          <p:spPr bwMode="auto">
            <a:xfrm flipV="1">
              <a:off x="2200" y="1367"/>
              <a:ext cx="953" cy="180"/>
            </a:xfrm>
            <a:prstGeom prst="bentConnector3">
              <a:avLst>
                <a:gd name="adj1" fmla="val 4994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1" name="AutoShape 14"/>
            <p:cNvCxnSpPr>
              <a:cxnSpLocks noChangeShapeType="1"/>
              <a:stCxn id="80902" idx="6"/>
              <a:endCxn id="80906" idx="1"/>
            </p:cNvCxnSpPr>
            <p:nvPr/>
          </p:nvCxnSpPr>
          <p:spPr bwMode="auto">
            <a:xfrm>
              <a:off x="2200" y="1547"/>
              <a:ext cx="953" cy="137"/>
            </a:xfrm>
            <a:prstGeom prst="bentConnector3">
              <a:avLst>
                <a:gd name="adj1" fmla="val 4994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2" name="AutoShape 15"/>
            <p:cNvCxnSpPr>
              <a:cxnSpLocks noChangeShapeType="1"/>
              <a:stCxn id="80901" idx="6"/>
              <a:endCxn id="80907" idx="1"/>
            </p:cNvCxnSpPr>
            <p:nvPr/>
          </p:nvCxnSpPr>
          <p:spPr bwMode="auto">
            <a:xfrm flipV="1">
              <a:off x="2200" y="2093"/>
              <a:ext cx="953" cy="180"/>
            </a:xfrm>
            <a:prstGeom prst="bentConnector3">
              <a:avLst>
                <a:gd name="adj1" fmla="val 4994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3" name="AutoShape 16"/>
            <p:cNvCxnSpPr>
              <a:cxnSpLocks noChangeShapeType="1"/>
              <a:stCxn id="80901" idx="6"/>
              <a:endCxn id="80908" idx="1"/>
            </p:cNvCxnSpPr>
            <p:nvPr/>
          </p:nvCxnSpPr>
          <p:spPr bwMode="auto">
            <a:xfrm>
              <a:off x="2200" y="2273"/>
              <a:ext cx="953" cy="137"/>
            </a:xfrm>
            <a:prstGeom prst="bentConnector3">
              <a:avLst>
                <a:gd name="adj1" fmla="val 4994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4" name="Rectangle 17"/>
            <p:cNvSpPr>
              <a:spLocks noChangeArrowheads="1"/>
            </p:cNvSpPr>
            <p:nvPr/>
          </p:nvSpPr>
          <p:spPr bwMode="auto">
            <a:xfrm rot="-957106">
              <a:off x="975" y="1434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Ενδεχόμενο Β</a:t>
              </a:r>
            </a:p>
          </p:txBody>
        </p:sp>
        <p:sp>
          <p:nvSpPr>
            <p:cNvPr id="34835" name="Rectangle 18"/>
            <p:cNvSpPr>
              <a:spLocks noChangeArrowheads="1"/>
            </p:cNvSpPr>
            <p:nvPr/>
          </p:nvSpPr>
          <p:spPr bwMode="auto">
            <a:xfrm rot="1240046">
              <a:off x="975" y="2160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Ενδεχόμενο Γ</a:t>
              </a:r>
            </a:p>
          </p:txBody>
        </p:sp>
        <p:sp>
          <p:nvSpPr>
            <p:cNvPr id="34836" name="Rectangle 19"/>
            <p:cNvSpPr>
              <a:spLocks noChangeArrowheads="1"/>
            </p:cNvSpPr>
            <p:nvPr/>
          </p:nvSpPr>
          <p:spPr bwMode="auto">
            <a:xfrm>
              <a:off x="2789" y="1344"/>
              <a:ext cx="18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p</a:t>
              </a:r>
              <a:r>
                <a:rPr lang="en-US" altLang="en-US" sz="1800" baseline="-25000">
                  <a:latin typeface="Times New Roman" charset="0"/>
                </a:rPr>
                <a:t>1</a:t>
              </a:r>
              <a:endParaRPr lang="el-GR" altLang="en-US" sz="1800" baseline="-25000">
                <a:latin typeface="Times New Roman" charset="0"/>
              </a:endParaRPr>
            </a:p>
          </p:txBody>
        </p:sp>
        <p:sp>
          <p:nvSpPr>
            <p:cNvPr id="34837" name="Rectangle 20"/>
            <p:cNvSpPr>
              <a:spLocks noChangeArrowheads="1"/>
            </p:cNvSpPr>
            <p:nvPr/>
          </p:nvSpPr>
          <p:spPr bwMode="auto">
            <a:xfrm>
              <a:off x="2789" y="1661"/>
              <a:ext cx="18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p</a:t>
              </a:r>
              <a:r>
                <a:rPr lang="en-US" altLang="en-US" sz="1800" baseline="-25000">
                  <a:latin typeface="Times New Roman" charset="0"/>
                </a:rPr>
                <a:t>2</a:t>
              </a:r>
              <a:endParaRPr lang="el-GR" altLang="en-US" sz="1800" baseline="-25000">
                <a:latin typeface="Times New Roman" charset="0"/>
              </a:endParaRPr>
            </a:p>
          </p:txBody>
        </p:sp>
        <p:sp>
          <p:nvSpPr>
            <p:cNvPr id="34838" name="Rectangle 21"/>
            <p:cNvSpPr>
              <a:spLocks noChangeArrowheads="1"/>
            </p:cNvSpPr>
            <p:nvPr/>
          </p:nvSpPr>
          <p:spPr bwMode="auto">
            <a:xfrm>
              <a:off x="2789" y="2070"/>
              <a:ext cx="18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p</a:t>
              </a:r>
              <a:r>
                <a:rPr lang="en-US" altLang="en-US" sz="1800" baseline="-25000">
                  <a:latin typeface="Times New Roman" charset="0"/>
                </a:rPr>
                <a:t>3</a:t>
              </a:r>
              <a:endParaRPr lang="el-GR" altLang="en-US" sz="1800" baseline="-25000">
                <a:latin typeface="Times New Roman" charset="0"/>
              </a:endParaRPr>
            </a:p>
          </p:txBody>
        </p:sp>
        <p:sp>
          <p:nvSpPr>
            <p:cNvPr id="34839" name="Rectangle 22"/>
            <p:cNvSpPr>
              <a:spLocks noChangeArrowheads="1"/>
            </p:cNvSpPr>
            <p:nvPr/>
          </p:nvSpPr>
          <p:spPr bwMode="auto">
            <a:xfrm>
              <a:off x="2789" y="2387"/>
              <a:ext cx="18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p</a:t>
              </a:r>
              <a:r>
                <a:rPr lang="en-US" altLang="en-US" sz="1800" baseline="-25000">
                  <a:latin typeface="Times New Roman" charset="0"/>
                </a:rPr>
                <a:t>4</a:t>
              </a:r>
              <a:endParaRPr lang="el-GR" altLang="en-US" sz="1800" baseline="-25000">
                <a:latin typeface="Times New Roman" charset="0"/>
              </a:endParaRPr>
            </a:p>
          </p:txBody>
        </p:sp>
      </p:grpSp>
      <p:sp>
        <p:nvSpPr>
          <p:cNvPr id="34820" name="Rectangle 23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4849814"/>
            <a:ext cx="8229600" cy="1550987"/>
          </a:xfrm>
          <a:noFill/>
        </p:spPr>
        <p:txBody>
          <a:bodyPr/>
          <a:lstStyle/>
          <a:p>
            <a:pPr eaLnBrk="1" hangingPunct="1"/>
            <a:r>
              <a:rPr lang="el-GR" altLang="en-US" sz="2200"/>
              <a:t>Επιτρέπει την ιεραρχική ταξινόμηση των ενδεχομένων με χρονολογική σειρά</a:t>
            </a:r>
          </a:p>
          <a:p>
            <a:pPr eaLnBrk="1" hangingPunct="1"/>
            <a:r>
              <a:rPr lang="el-GR" altLang="en-US" sz="2200"/>
              <a:t>Συμβάλει στην οικειοποίηση της καταλληλότερης στρατηγικής</a:t>
            </a:r>
          </a:p>
        </p:txBody>
      </p:sp>
    </p:spTree>
    <p:extLst>
      <p:ext uri="{BB962C8B-B14F-4D97-AF65-F5344CB8AC3E}">
        <p14:creationId xmlns:p14="http://schemas.microsoft.com/office/powerpoint/2010/main" val="17252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Ορισμός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2776538"/>
          </a:xfrm>
        </p:spPr>
        <p:txBody>
          <a:bodyPr/>
          <a:lstStyle/>
          <a:p>
            <a:pPr marL="0" indent="0">
              <a:buNone/>
            </a:pPr>
            <a:r>
              <a:rPr lang="el-GR" altLang="en-US"/>
              <a:t>Είναι ο συστηματικός τρόπος οργάνωσης και παρουσίασης των διαφόρων αποφάσεων και ενδεχομένων που αντιμετωπίζει αυτός ο οποίος καλείται να λάβει μία απόφαση.</a:t>
            </a:r>
          </a:p>
        </p:txBody>
      </p:sp>
    </p:spTree>
    <p:extLst>
      <p:ext uri="{BB962C8B-B14F-4D97-AF65-F5344CB8AC3E}">
        <p14:creationId xmlns:p14="http://schemas.microsoft.com/office/powerpoint/2010/main" val="5885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Σημείο απόφασης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19263"/>
            <a:ext cx="8229600" cy="2462212"/>
          </a:xfrm>
        </p:spPr>
        <p:txBody>
          <a:bodyPr/>
          <a:lstStyle/>
          <a:p>
            <a:pPr marL="0" indent="0">
              <a:buNone/>
            </a:pPr>
            <a:r>
              <a:rPr lang="el-GR" altLang="en-US" sz="3900"/>
              <a:t>Συμβολίζεται με ένα τετράγωνο και δηλώνει την επιλογή – απόφαση του εμπλεκόμενου προσώπου.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5519739" y="4581525"/>
            <a:ext cx="720725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5636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sz="3500"/>
              <a:t>ΝΕΚΡΟ ΣΗΜΕΙΟ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Το πρόβλημα του Φωτοτυπείου</a:t>
            </a:r>
          </a:p>
        </p:txBody>
      </p:sp>
    </p:spTree>
    <p:extLst>
      <p:ext uri="{BB962C8B-B14F-4D97-AF65-F5344CB8AC3E}">
        <p14:creationId xmlns:p14="http://schemas.microsoft.com/office/powerpoint/2010/main" val="7813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Κλαδί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19263"/>
            <a:ext cx="8229600" cy="2379662"/>
          </a:xfrm>
        </p:spPr>
        <p:txBody>
          <a:bodyPr/>
          <a:lstStyle/>
          <a:p>
            <a:pPr marL="0" indent="0">
              <a:buNone/>
            </a:pPr>
            <a:r>
              <a:rPr lang="el-GR" altLang="en-US" sz="3500"/>
              <a:t>Πηγάζει από το Σημείο Απόφασης και περιλαμβάνει τις πιθανές επιλογές. Παρουσιάζεται με μία γραμμή. 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4727575" y="4149725"/>
            <a:ext cx="2376488" cy="1366838"/>
            <a:chOff x="884" y="2614"/>
            <a:chExt cx="1497" cy="861"/>
          </a:xfrm>
        </p:grpSpPr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884" y="2885"/>
              <a:ext cx="454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cxnSp>
          <p:nvCxnSpPr>
            <p:cNvPr id="37894" name="AutoShape 6"/>
            <p:cNvCxnSpPr>
              <a:cxnSpLocks noChangeShapeType="1"/>
              <a:stCxn id="83973" idx="3"/>
            </p:cNvCxnSpPr>
            <p:nvPr/>
          </p:nvCxnSpPr>
          <p:spPr bwMode="auto">
            <a:xfrm flipV="1">
              <a:off x="1338" y="2704"/>
              <a:ext cx="1043" cy="3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895" name="AutoShape 7"/>
            <p:cNvCxnSpPr>
              <a:cxnSpLocks noChangeShapeType="1"/>
              <a:stCxn id="83973" idx="3"/>
            </p:cNvCxnSpPr>
            <p:nvPr/>
          </p:nvCxnSpPr>
          <p:spPr bwMode="auto">
            <a:xfrm>
              <a:off x="1338" y="3090"/>
              <a:ext cx="1043" cy="2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 rot="846434">
              <a:off x="1429" y="3158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Ναι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 rot="-1073410">
              <a:off x="1474" y="2614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Όχι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19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Σημείο ενδεχομένων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19263"/>
            <a:ext cx="8229600" cy="2379662"/>
          </a:xfrm>
        </p:spPr>
        <p:txBody>
          <a:bodyPr/>
          <a:lstStyle/>
          <a:p>
            <a:pPr marL="0" indent="0">
              <a:buNone/>
            </a:pPr>
            <a:r>
              <a:rPr lang="el-GR" altLang="en-US" sz="3500"/>
              <a:t>Περιλαμβάνει τα αβέβαια αποτελέσματα τα οποία εμπλέκονται κατά τη διαδικασία αποφάσεως. Συμβολίζεται με ένα κύκλο. 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3576638" y="4078288"/>
            <a:ext cx="5040312" cy="1993900"/>
            <a:chOff x="884" y="2569"/>
            <a:chExt cx="3175" cy="1256"/>
          </a:xfrm>
        </p:grpSpPr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>
              <a:off x="884" y="2885"/>
              <a:ext cx="454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cxnSp>
          <p:nvCxnSpPr>
            <p:cNvPr id="38918" name="AutoShape 6"/>
            <p:cNvCxnSpPr>
              <a:cxnSpLocks noChangeShapeType="1"/>
              <a:stCxn id="84997" idx="3"/>
            </p:cNvCxnSpPr>
            <p:nvPr/>
          </p:nvCxnSpPr>
          <p:spPr bwMode="auto">
            <a:xfrm flipV="1">
              <a:off x="1338" y="2704"/>
              <a:ext cx="1043" cy="3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 rot="836951">
              <a:off x="1429" y="3203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Ναι</a:t>
              </a: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 rot="-1137973">
              <a:off x="1474" y="2569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Όχι</a:t>
              </a:r>
            </a:p>
          </p:txBody>
        </p:sp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2426" y="3203"/>
              <a:ext cx="409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Β</a:t>
              </a:r>
            </a:p>
          </p:txBody>
        </p:sp>
        <p:cxnSp>
          <p:nvCxnSpPr>
            <p:cNvPr id="38922" name="AutoShape 10"/>
            <p:cNvCxnSpPr>
              <a:cxnSpLocks noChangeShapeType="1"/>
              <a:stCxn id="84997" idx="3"/>
              <a:endCxn id="85001" idx="2"/>
            </p:cNvCxnSpPr>
            <p:nvPr/>
          </p:nvCxnSpPr>
          <p:spPr bwMode="auto">
            <a:xfrm>
              <a:off x="1338" y="3090"/>
              <a:ext cx="1088" cy="3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23" name="AutoShape 11"/>
            <p:cNvCxnSpPr>
              <a:cxnSpLocks noChangeShapeType="1"/>
              <a:stCxn id="85001" idx="6"/>
            </p:cNvCxnSpPr>
            <p:nvPr/>
          </p:nvCxnSpPr>
          <p:spPr bwMode="auto">
            <a:xfrm flipV="1">
              <a:off x="2835" y="2795"/>
              <a:ext cx="1224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24" name="AutoShape 12"/>
            <p:cNvCxnSpPr>
              <a:cxnSpLocks noChangeShapeType="1"/>
              <a:stCxn id="85001" idx="6"/>
            </p:cNvCxnSpPr>
            <p:nvPr/>
          </p:nvCxnSpPr>
          <p:spPr bwMode="auto">
            <a:xfrm>
              <a:off x="2835" y="3408"/>
              <a:ext cx="1224" cy="3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 rot="-1591967">
              <a:off x="2870" y="2800"/>
              <a:ext cx="95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Καλή Προσφορά</a:t>
              </a:r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 rot="867988">
              <a:off x="2920" y="3508"/>
              <a:ext cx="104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Μέτρια Προσφορά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49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Αναγκαία συνθήκη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Τα ενδεχόμενα που περιλαμβάνονται στα κλαδιά τα οποία πηγάζουν από ένα </a:t>
            </a:r>
            <a:r>
              <a:rPr lang="el-GR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Σημείο Ενδεχομένων</a:t>
            </a:r>
            <a:r>
              <a:rPr lang="el-GR" altLang="en-US"/>
              <a:t> πρέπει να ικανοποιούν δύο συνθήκες: </a:t>
            </a:r>
          </a:p>
          <a:p>
            <a:pPr lvl="1" eaLnBrk="1" hangingPunct="1"/>
            <a:r>
              <a:rPr lang="el-GR" altLang="en-US"/>
              <a:t>Ασυμβίβαστα (</a:t>
            </a:r>
            <a:r>
              <a:rPr lang="en-US" altLang="en-US"/>
              <a:t>Mutually excluded)</a:t>
            </a:r>
          </a:p>
          <a:p>
            <a:pPr lvl="1" eaLnBrk="1" hangingPunct="1"/>
            <a:r>
              <a:rPr lang="el-GR" altLang="en-US"/>
              <a:t>Πλήρη</a:t>
            </a:r>
            <a:r>
              <a:rPr lang="en-US" altLang="en-US"/>
              <a:t> </a:t>
            </a:r>
            <a:r>
              <a:rPr lang="el-GR" altLang="en-US"/>
              <a:t>(</a:t>
            </a:r>
            <a:r>
              <a:rPr lang="en-US" altLang="en-US"/>
              <a:t>Collectively exhaustive) </a:t>
            </a:r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9285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Αναμενόμενη χρηματική αξία (ΑΧΑ)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3400"/>
              <a:t>Αποτελεί το άθροισμα όλων των ενδεχομένων τα οποία πηγάζουν από ένα </a:t>
            </a:r>
            <a:r>
              <a:rPr lang="el-GR" altLang="en-US" sz="3400" b="1">
                <a:effectLst>
                  <a:outerShdw blurRad="38100" dist="38100" dir="2700000" algn="tl">
                    <a:srgbClr val="C0C0C0"/>
                  </a:outerShdw>
                </a:effectLst>
              </a:rPr>
              <a:t>Σημείο Ενδεχομένων</a:t>
            </a:r>
            <a:r>
              <a:rPr lang="el-GR" altLang="en-US" sz="3400"/>
              <a:t>. Υπολογίζεται με βάση την πιθανότητα εμφάνισης του αποτελέσματος πολλαπλασιαζόμενο με τη χρηματική του αξία.</a:t>
            </a:r>
          </a:p>
        </p:txBody>
      </p:sp>
    </p:spTree>
    <p:extLst>
      <p:ext uri="{BB962C8B-B14F-4D97-AF65-F5344CB8AC3E}">
        <p14:creationId xmlns:p14="http://schemas.microsoft.com/office/powerpoint/2010/main" val="6997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ΑΧΑ</a:t>
            </a:r>
            <a:r>
              <a:rPr lang="en-US" altLang="en-US"/>
              <a:t> - </a:t>
            </a:r>
            <a:r>
              <a:rPr lang="el-GR" altLang="en-US"/>
              <a:t>Παράδειγμα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5122864"/>
            <a:ext cx="8229600" cy="135413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600"/>
              <a:t>EMV = 0.3* </a:t>
            </a:r>
            <a:r>
              <a:rPr lang="el-GR" altLang="en-US" sz="2600"/>
              <a:t>€ 10</a:t>
            </a:r>
            <a:r>
              <a:rPr lang="en-US" altLang="en-US" sz="2600"/>
              <a:t>.000 + 0.5* </a:t>
            </a:r>
            <a:r>
              <a:rPr lang="el-GR" altLang="en-US" sz="2600"/>
              <a:t>€ </a:t>
            </a:r>
            <a:r>
              <a:rPr lang="en-US" altLang="en-US" sz="2600"/>
              <a:t>5.000 + 0.2* </a:t>
            </a:r>
            <a:r>
              <a:rPr lang="el-GR" altLang="en-US" sz="2600"/>
              <a:t>€ 1</a:t>
            </a:r>
            <a:r>
              <a:rPr lang="en-US" altLang="en-US" sz="2600"/>
              <a:t>.000 = </a:t>
            </a:r>
          </a:p>
          <a:p>
            <a:pPr marL="0" indent="0">
              <a:buNone/>
            </a:pPr>
            <a:r>
              <a:rPr lang="en-US" altLang="en-US" sz="2600"/>
              <a:t>	   </a:t>
            </a:r>
            <a:r>
              <a:rPr lang="el-GR" altLang="en-US" sz="2600"/>
              <a:t>€ </a:t>
            </a:r>
            <a:r>
              <a:rPr lang="en-US" altLang="en-US" sz="2600"/>
              <a:t>3.000 + </a:t>
            </a:r>
            <a:r>
              <a:rPr lang="el-GR" altLang="en-US" sz="2600"/>
              <a:t>€ </a:t>
            </a:r>
            <a:r>
              <a:rPr lang="en-US" altLang="en-US" sz="2600"/>
              <a:t>2.500 + </a:t>
            </a:r>
            <a:r>
              <a:rPr lang="el-GR" altLang="en-US" sz="2600"/>
              <a:t>€ </a:t>
            </a:r>
            <a:r>
              <a:rPr lang="en-US" altLang="en-US" sz="2600"/>
              <a:t>200 = </a:t>
            </a:r>
            <a:r>
              <a:rPr lang="el-GR" altLang="en-US" sz="2600"/>
              <a:t>€ </a:t>
            </a:r>
            <a:r>
              <a:rPr lang="en-US" altLang="en-US" sz="2600"/>
              <a:t>5.700</a:t>
            </a:r>
            <a:endParaRPr lang="el-GR" altLang="en-US" sz="260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3287713" y="2482850"/>
            <a:ext cx="5688012" cy="2089150"/>
            <a:chOff x="1111" y="1388"/>
            <a:chExt cx="3583" cy="1316"/>
          </a:xfrm>
        </p:grpSpPr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1111" y="1704"/>
              <a:ext cx="454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cxnSp>
          <p:nvCxnSpPr>
            <p:cNvPr id="41990" name="AutoShape 6"/>
            <p:cNvCxnSpPr>
              <a:cxnSpLocks noChangeShapeType="1"/>
              <a:stCxn id="88069" idx="3"/>
            </p:cNvCxnSpPr>
            <p:nvPr/>
          </p:nvCxnSpPr>
          <p:spPr bwMode="auto">
            <a:xfrm flipV="1">
              <a:off x="1565" y="1523"/>
              <a:ext cx="1043" cy="3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 rot="836951">
              <a:off x="1656" y="2022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Ναι</a:t>
              </a: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 rot="-1137973">
              <a:off x="1701" y="1388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Όχι</a:t>
              </a:r>
            </a:p>
          </p:txBody>
        </p:sp>
        <p:sp>
          <p:nvSpPr>
            <p:cNvPr id="88073" name="Oval 9"/>
            <p:cNvSpPr>
              <a:spLocks noChangeArrowheads="1"/>
            </p:cNvSpPr>
            <p:nvPr/>
          </p:nvSpPr>
          <p:spPr bwMode="auto">
            <a:xfrm>
              <a:off x="2653" y="2022"/>
              <a:ext cx="409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Β</a:t>
              </a:r>
            </a:p>
          </p:txBody>
        </p:sp>
        <p:cxnSp>
          <p:nvCxnSpPr>
            <p:cNvPr id="41994" name="AutoShape 10"/>
            <p:cNvCxnSpPr>
              <a:cxnSpLocks noChangeShapeType="1"/>
              <a:stCxn id="88069" idx="3"/>
              <a:endCxn id="88073" idx="2"/>
            </p:cNvCxnSpPr>
            <p:nvPr/>
          </p:nvCxnSpPr>
          <p:spPr bwMode="auto">
            <a:xfrm>
              <a:off x="1565" y="1909"/>
              <a:ext cx="1088" cy="3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3923" y="1752"/>
              <a:ext cx="77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€ 10</a:t>
              </a:r>
              <a:r>
                <a:rPr lang="en-US" altLang="en-US" sz="1800">
                  <a:latin typeface="Times New Roman" charset="0"/>
                </a:rPr>
                <a:t>.000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3923" y="2114"/>
              <a:ext cx="77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 </a:t>
              </a:r>
              <a:r>
                <a:rPr lang="en-US" altLang="en-US" sz="1800">
                  <a:latin typeface="Times New Roman" charset="0"/>
                </a:rPr>
                <a:t>5.000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3923" y="2477"/>
              <a:ext cx="77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 </a:t>
              </a:r>
              <a:r>
                <a:rPr lang="en-US" altLang="en-US" sz="1800">
                  <a:latin typeface="Times New Roman" charset="0"/>
                </a:rPr>
                <a:t>1.000</a:t>
              </a:r>
              <a:endParaRPr lang="el-GR" altLang="en-US" sz="1800">
                <a:latin typeface="Times New Roman" charset="0"/>
              </a:endParaRPr>
            </a:p>
          </p:txBody>
        </p:sp>
        <p:cxnSp>
          <p:nvCxnSpPr>
            <p:cNvPr id="41998" name="AutoShape 14"/>
            <p:cNvCxnSpPr>
              <a:cxnSpLocks noChangeShapeType="1"/>
              <a:stCxn id="88073" idx="7"/>
              <a:endCxn id="41995" idx="1"/>
            </p:cNvCxnSpPr>
            <p:nvPr/>
          </p:nvCxnSpPr>
          <p:spPr bwMode="auto">
            <a:xfrm rot="-5400000">
              <a:off x="3355" y="1513"/>
              <a:ext cx="216" cy="921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9" name="AutoShape 15"/>
            <p:cNvCxnSpPr>
              <a:cxnSpLocks noChangeShapeType="1"/>
              <a:stCxn id="88073" idx="6"/>
              <a:endCxn id="41996" idx="1"/>
            </p:cNvCxnSpPr>
            <p:nvPr/>
          </p:nvCxnSpPr>
          <p:spPr bwMode="auto">
            <a:xfrm>
              <a:off x="3062" y="2227"/>
              <a:ext cx="861" cy="1"/>
            </a:xfrm>
            <a:prstGeom prst="bentConnector3">
              <a:avLst>
                <a:gd name="adj1" fmla="val 4994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16"/>
            <p:cNvCxnSpPr>
              <a:cxnSpLocks noChangeShapeType="1"/>
              <a:stCxn id="88073" idx="5"/>
              <a:endCxn id="41997" idx="1"/>
            </p:cNvCxnSpPr>
            <p:nvPr/>
          </p:nvCxnSpPr>
          <p:spPr bwMode="auto">
            <a:xfrm rot="16200000" flipH="1">
              <a:off x="3353" y="2020"/>
              <a:ext cx="220" cy="921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3379" y="1661"/>
              <a:ext cx="31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0.3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3379" y="2024"/>
              <a:ext cx="31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0.5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3379" y="2387"/>
              <a:ext cx="31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0.2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88084" name="Rectangle 20"/>
            <p:cNvSpPr>
              <a:spLocks noChangeArrowheads="1"/>
            </p:cNvSpPr>
            <p:nvPr/>
          </p:nvSpPr>
          <p:spPr bwMode="auto">
            <a:xfrm>
              <a:off x="2517" y="1797"/>
              <a:ext cx="499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 </a:t>
              </a:r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5.700</a:t>
              </a:r>
              <a:endPara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72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981200" y="457200"/>
            <a:ext cx="7467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>Παράδειγμα: </a:t>
            </a:r>
            <a:br>
              <a:rPr lang="el-GR" altLang="en-US" sz="3900" b="1">
                <a:solidFill>
                  <a:schemeClr val="tx2"/>
                </a:solidFill>
              </a:rPr>
            </a:br>
            <a:r>
              <a:rPr lang="el-GR" altLang="en-US" sz="3900" b="1">
                <a:solidFill>
                  <a:schemeClr val="tx2"/>
                </a:solidFill>
              </a:rPr>
              <a:t>Επιλογή δουλειάς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6172200" y="19812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r>
              <a:rPr lang="el-GR" altLang="en-US" sz="2600" b="1">
                <a:effectLst>
                  <a:outerShdw blurRad="38100" dist="38100" dir="2700000" algn="tl">
                    <a:srgbClr val="C0C0C0"/>
                  </a:outerShdw>
                </a:effectLst>
              </a:rPr>
              <a:t>Ι. ΔΕΔΟΜΕΝΑ</a:t>
            </a:r>
          </a:p>
        </p:txBody>
      </p:sp>
      <p:pic>
        <p:nvPicPr>
          <p:cNvPr id="43012" name="Picture 4" descr="j02407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9" y="3009901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4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Βασικά στοιχεία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O</a:t>
            </a:r>
            <a:r>
              <a:rPr lang="el-GR" altLang="en-US" sz="2600"/>
              <a:t> </a:t>
            </a:r>
            <a:r>
              <a:rPr lang="en-US" altLang="en-US" sz="2600"/>
              <a:t>Bill </a:t>
            </a:r>
            <a:r>
              <a:rPr lang="el-GR" altLang="en-US" sz="2600"/>
              <a:t>ο οποίος είναι φοιτητής ψάχνει δουλειά για τον επόμενο εξάμηνο.</a:t>
            </a:r>
          </a:p>
          <a:p>
            <a:pPr eaLnBrk="1" hangingPunct="1"/>
            <a:r>
              <a:rPr lang="el-GR" altLang="en-US" sz="2600"/>
              <a:t>Ο </a:t>
            </a:r>
            <a:r>
              <a:rPr lang="en-US" altLang="en-US" sz="2600"/>
              <a:t>John </a:t>
            </a:r>
            <a:r>
              <a:rPr lang="el-GR" altLang="en-US" sz="2600"/>
              <a:t>του έχει κάνει προσφορά να δουλέψει στην εταιρία του με €12.000</a:t>
            </a:r>
          </a:p>
          <a:p>
            <a:pPr eaLnBrk="1" hangingPunct="1"/>
            <a:r>
              <a:rPr lang="el-GR" altLang="en-US" sz="2600"/>
              <a:t>Υπάρχει πιθανότητα η </a:t>
            </a:r>
            <a:r>
              <a:rPr lang="en-US" altLang="en-US" sz="2600"/>
              <a:t>Vanessa </a:t>
            </a:r>
            <a:r>
              <a:rPr lang="el-GR" altLang="en-US" sz="2600"/>
              <a:t>να του κάνει προσφορά τον Νοέμβριο</a:t>
            </a:r>
            <a:r>
              <a:rPr lang="en-US" altLang="en-US" sz="2600"/>
              <a:t> </a:t>
            </a:r>
            <a:r>
              <a:rPr lang="el-GR" altLang="en-US" sz="2600"/>
              <a:t>€1</a:t>
            </a:r>
            <a:r>
              <a:rPr lang="en-US" altLang="en-US" sz="2600"/>
              <a:t>4</a:t>
            </a:r>
            <a:r>
              <a:rPr lang="el-GR" altLang="en-US" sz="2600"/>
              <a:t>.000 </a:t>
            </a:r>
            <a:endParaRPr lang="en-US" altLang="en-US" sz="2600"/>
          </a:p>
          <a:p>
            <a:pPr eaLnBrk="1" hangingPunct="1"/>
            <a:r>
              <a:rPr lang="el-GR" altLang="en-US" sz="2600"/>
              <a:t>Αν δεν του κάνει προσφορά η </a:t>
            </a:r>
            <a:r>
              <a:rPr lang="en-US" altLang="en-US" sz="2600"/>
              <a:t>Vanessa </a:t>
            </a:r>
            <a:r>
              <a:rPr lang="el-GR" altLang="en-US" sz="2600"/>
              <a:t>τότε μπορεί να βρει δουλειά μέσω του πανεπιστημίου</a:t>
            </a:r>
          </a:p>
        </p:txBody>
      </p:sp>
    </p:spTree>
    <p:extLst>
      <p:ext uri="{BB962C8B-B14F-4D97-AF65-F5344CB8AC3E}">
        <p14:creationId xmlns:p14="http://schemas.microsoft.com/office/powerpoint/2010/main" val="2696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Βασικά στοιχεία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19263"/>
            <a:ext cx="8147050" cy="1725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sz="2200"/>
              <a:t>Ο </a:t>
            </a:r>
            <a:r>
              <a:rPr lang="en-US" altLang="en-US" sz="2200"/>
              <a:t>Bill </a:t>
            </a:r>
            <a:r>
              <a:rPr lang="el-GR" altLang="en-US" sz="2200"/>
              <a:t>υπολογίζει ότι η </a:t>
            </a:r>
            <a:r>
              <a:rPr lang="en-US" altLang="en-US" sz="2200"/>
              <a:t>Vanessa </a:t>
            </a:r>
            <a:r>
              <a:rPr lang="el-GR" altLang="en-US" sz="2200"/>
              <a:t>θα του κάνει προσφορά κατά 60%.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200"/>
              <a:t>Επίσης αν ψάξει δουλειά μέσω του πανεπιστημίου τότε υπολογίζει ότι ο μισθός που θα αποκομίσει θα είναι:</a:t>
            </a:r>
          </a:p>
        </p:txBody>
      </p:sp>
      <p:graphicFrame>
        <p:nvGraphicFramePr>
          <p:cNvPr id="91170" name="Group 34"/>
          <p:cNvGraphicFramePr>
            <a:graphicFrameLocks noGrp="1"/>
          </p:cNvGraphicFramePr>
          <p:nvPr>
            <p:ph sz="half" idx="2"/>
          </p:nvPr>
        </p:nvGraphicFramePr>
        <p:xfrm>
          <a:off x="2782888" y="3606800"/>
          <a:ext cx="6769100" cy="2413000"/>
        </p:xfrm>
        <a:graphic>
          <a:graphicData uri="http://schemas.openxmlformats.org/drawingml/2006/table">
            <a:tbl>
              <a:tblPr/>
              <a:tblGrid>
                <a:gridCol w="2327275"/>
                <a:gridCol w="2398712"/>
                <a:gridCol w="2043113"/>
              </a:tblGrid>
              <a:tr h="660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Εβδομαδιαίος Μισθός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Μισθός 12 Εβδομάδων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Πιθανότητα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€1.800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€21.600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€1.400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€16.800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8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3500"/>
              <a:t>Παράδειγμα: </a:t>
            </a:r>
            <a:br>
              <a:rPr lang="el-GR" altLang="en-US" sz="3500"/>
            </a:br>
            <a:r>
              <a:rPr lang="el-GR" altLang="en-US" sz="3500"/>
              <a:t>Επιλογή δουλειάς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charset="2"/>
              <a:buNone/>
            </a:pPr>
            <a:r>
              <a:rPr lang="el-GR" altLang="en-US" sz="2600" b="1">
                <a:effectLst>
                  <a:outerShdw blurRad="38100" dist="38100" dir="2700000" algn="tl">
                    <a:srgbClr val="C0C0C0"/>
                  </a:outerShdw>
                </a:effectLst>
              </a:rPr>
              <a:t>ΙΙ. ΣΧΗΜΑΤΙΜΣΟΣ</a:t>
            </a:r>
          </a:p>
          <a:p>
            <a:pPr eaLnBrk="1" hangingPunct="1">
              <a:buFont typeface="Wingdings" charset="2"/>
              <a:buNone/>
            </a:pPr>
            <a:r>
              <a:rPr lang="el-GR" altLang="en-US" sz="2600" b="1">
                <a:effectLst>
                  <a:outerShdw blurRad="38100" dist="38100" dir="2700000" algn="tl">
                    <a:srgbClr val="C0C0C0"/>
                  </a:outerShdw>
                </a:effectLst>
              </a:rPr>
              <a:t>	 ΠΡΟΒΛΗΜΑΤΟΣ</a:t>
            </a:r>
          </a:p>
        </p:txBody>
      </p:sp>
      <p:pic>
        <p:nvPicPr>
          <p:cNvPr id="46084" name="Picture 4" descr="j02407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7889" y="2886076"/>
            <a:ext cx="1163637" cy="2074863"/>
          </a:xfrm>
        </p:spPr>
      </p:pic>
    </p:spTree>
    <p:extLst>
      <p:ext uri="{BB962C8B-B14F-4D97-AF65-F5344CB8AC3E}">
        <p14:creationId xmlns:p14="http://schemas.microsoft.com/office/powerpoint/2010/main" val="21363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Βήμα</a:t>
            </a:r>
            <a:r>
              <a:rPr lang="en-US" altLang="en-US"/>
              <a:t> 1</a:t>
            </a:r>
            <a:r>
              <a:rPr lang="en-US" altLang="en-US" baseline="30000"/>
              <a:t>O</a:t>
            </a:r>
            <a:endParaRPr lang="el-GR" altLang="en-US" baseline="30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19264"/>
            <a:ext cx="8229600" cy="1398587"/>
          </a:xfrm>
        </p:spPr>
        <p:txBody>
          <a:bodyPr/>
          <a:lstStyle/>
          <a:p>
            <a:pPr eaLnBrk="1" hangingPunct="1"/>
            <a:r>
              <a:rPr lang="el-GR" altLang="en-US" sz="2600"/>
              <a:t>Ο </a:t>
            </a:r>
            <a:r>
              <a:rPr lang="en-US" altLang="en-US" sz="2600"/>
              <a:t>Bill </a:t>
            </a:r>
            <a:r>
              <a:rPr lang="el-GR" altLang="en-US" sz="2600"/>
              <a:t>ψάχνει δουλειά για το επόμενο καλοκαίρι</a:t>
            </a:r>
          </a:p>
          <a:p>
            <a:pPr eaLnBrk="1" hangingPunct="1"/>
            <a:r>
              <a:rPr lang="el-GR" altLang="en-US" sz="2600"/>
              <a:t>Προσφορά από </a:t>
            </a:r>
            <a:r>
              <a:rPr lang="en-US" altLang="en-US" sz="2600"/>
              <a:t>John </a:t>
            </a:r>
            <a:r>
              <a:rPr lang="el-GR" altLang="en-US" sz="2600"/>
              <a:t>(Αύγουστο)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2135188" y="3789363"/>
            <a:ext cx="3529012" cy="1778000"/>
            <a:chOff x="385" y="2387"/>
            <a:chExt cx="2223" cy="1120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1837" y="2477"/>
              <a:ext cx="77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latin typeface="Times New Roman" charset="0"/>
              </a:endParaRPr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1837" y="3248"/>
              <a:ext cx="77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latin typeface="Times New Roman" charset="0"/>
              </a:endParaRPr>
            </a:p>
          </p:txBody>
        </p:sp>
        <p:sp>
          <p:nvSpPr>
            <p:cNvPr id="93191" name="Rectangle 7"/>
            <p:cNvSpPr>
              <a:spLocks noChangeArrowheads="1"/>
            </p:cNvSpPr>
            <p:nvPr/>
          </p:nvSpPr>
          <p:spPr bwMode="auto">
            <a:xfrm>
              <a:off x="385" y="2748"/>
              <a:ext cx="454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 rot="1279480">
              <a:off x="923" y="3190"/>
              <a:ext cx="95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Δεν Δέχεται</a:t>
              </a:r>
              <a:r>
                <a:rPr lang="en-US" altLang="en-US" sz="1800">
                  <a:latin typeface="Times New Roman" charset="0"/>
                </a:rPr>
                <a:t> </a:t>
              </a:r>
              <a:endParaRPr lang="el-GR" altLang="en-US" sz="1800">
                <a:latin typeface="Times New Roman" charset="0"/>
              </a:endParaRPr>
            </a:p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Προσφορά </a:t>
              </a:r>
              <a:r>
                <a:rPr lang="en-US" altLang="en-US" sz="1800">
                  <a:latin typeface="Times New Roman" charset="0"/>
                </a:rPr>
                <a:t>John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 rot="-1073410">
              <a:off x="884" y="2387"/>
              <a:ext cx="1089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Δέχεται</a:t>
              </a:r>
              <a:r>
                <a:rPr lang="en-US" altLang="en-US" sz="1800">
                  <a:latin typeface="Times New Roman" charset="0"/>
                </a:rPr>
                <a:t> </a:t>
              </a:r>
              <a:r>
                <a:rPr lang="el-GR" altLang="en-US" sz="1800">
                  <a:latin typeface="Times New Roman" charset="0"/>
                </a:rPr>
                <a:t>Προσφορά</a:t>
              </a:r>
            </a:p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John</a:t>
              </a:r>
              <a:endParaRPr lang="el-GR" altLang="en-US" sz="1800">
                <a:latin typeface="Times New Roman" charset="0"/>
              </a:endParaRPr>
            </a:p>
          </p:txBody>
        </p:sp>
        <p:cxnSp>
          <p:nvCxnSpPr>
            <p:cNvPr id="47114" name="AutoShape 10"/>
            <p:cNvCxnSpPr>
              <a:cxnSpLocks noChangeShapeType="1"/>
              <a:stCxn id="93191" idx="3"/>
              <a:endCxn id="47109" idx="1"/>
            </p:cNvCxnSpPr>
            <p:nvPr/>
          </p:nvCxnSpPr>
          <p:spPr bwMode="auto">
            <a:xfrm flipV="1">
              <a:off x="839" y="2591"/>
              <a:ext cx="998" cy="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5" name="AutoShape 11"/>
            <p:cNvCxnSpPr>
              <a:cxnSpLocks noChangeShapeType="1"/>
              <a:stCxn id="93191" idx="3"/>
              <a:endCxn id="47110" idx="1"/>
            </p:cNvCxnSpPr>
            <p:nvPr/>
          </p:nvCxnSpPr>
          <p:spPr bwMode="auto">
            <a:xfrm>
              <a:off x="839" y="2953"/>
              <a:ext cx="998" cy="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343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>Ι. Νεκρό σημείο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981200" y="1981200"/>
            <a:ext cx="4038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r>
              <a:rPr lang="el-GR" altLang="en-US" sz="2600"/>
              <a:t>Γραφική ή Αλγεβρική Παρουσίαση των Σχέσεων: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</a:pPr>
            <a:r>
              <a:rPr lang="el-GR" altLang="en-US" sz="2200"/>
              <a:t>Μονάδων παραγωγής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</a:pPr>
            <a:r>
              <a:rPr lang="el-GR" altLang="en-US" sz="2200"/>
              <a:t>Εσόδων πωλήσεων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</a:pPr>
            <a:r>
              <a:rPr lang="el-GR" altLang="en-US" sz="2200"/>
              <a:t>Κόστους παραγωγής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</a:pPr>
            <a:r>
              <a:rPr lang="el-GR" altLang="en-US" sz="2200"/>
              <a:t>Κέρδους / Ζημιάς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72200" y="1981200"/>
            <a:ext cx="4038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r>
              <a:rPr lang="el-GR" altLang="en-US" sz="2200"/>
              <a:t>Συνολικό Κόστος</a:t>
            </a:r>
            <a:r>
              <a:rPr lang="en-US" altLang="en-US" sz="2200"/>
              <a:t> = 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r>
              <a:rPr lang="en-US" altLang="en-US" sz="2200"/>
              <a:t>	</a:t>
            </a:r>
            <a:r>
              <a:rPr lang="el-GR" altLang="en-US" sz="2200"/>
              <a:t>Σταθερό</a:t>
            </a:r>
            <a:r>
              <a:rPr lang="en-US" altLang="en-US" sz="2200"/>
              <a:t> + </a:t>
            </a:r>
            <a:r>
              <a:rPr lang="el-GR" altLang="en-US" sz="2200"/>
              <a:t>Μεταβλητό</a:t>
            </a:r>
            <a:endParaRPr lang="en-US" altLang="en-US" sz="2200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r>
              <a:rPr lang="el-GR" altLang="en-US" sz="2200"/>
              <a:t>Συνολικά Έσοδα</a:t>
            </a:r>
            <a:r>
              <a:rPr lang="en-US" altLang="en-US" sz="2200"/>
              <a:t> = 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r>
              <a:rPr lang="en-US" altLang="en-US" sz="2200"/>
              <a:t>	</a:t>
            </a:r>
            <a:r>
              <a:rPr lang="el-GR" altLang="en-US" sz="2200"/>
              <a:t>Τιμή</a:t>
            </a:r>
            <a:r>
              <a:rPr lang="en-US" altLang="en-US" sz="2200"/>
              <a:t> * </a:t>
            </a:r>
            <a:r>
              <a:rPr lang="el-GR" altLang="en-US" sz="2200"/>
              <a:t>Ποσότητα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r>
              <a:rPr lang="el-GR" altLang="en-US" sz="2200"/>
              <a:t>Νεκρό Σημείο: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</a:pPr>
            <a:r>
              <a:rPr lang="el-GR" altLang="en-US" sz="2200"/>
              <a:t>Σ.Κ.</a:t>
            </a:r>
            <a:r>
              <a:rPr lang="en-US" altLang="en-US" sz="2200"/>
              <a:t> = </a:t>
            </a:r>
            <a:r>
              <a:rPr lang="el-GR" altLang="en-US" sz="2200"/>
              <a:t>Σ.Ε.</a:t>
            </a:r>
          </a:p>
        </p:txBody>
      </p:sp>
    </p:spTree>
    <p:extLst>
      <p:ext uri="{BB962C8B-B14F-4D97-AF65-F5344CB8AC3E}">
        <p14:creationId xmlns:p14="http://schemas.microsoft.com/office/powerpoint/2010/main" val="19934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>Βήμα</a:t>
            </a:r>
            <a:r>
              <a:rPr lang="en-US" altLang="en-US" sz="3900" b="1">
                <a:solidFill>
                  <a:schemeClr val="tx2"/>
                </a:solidFill>
              </a:rPr>
              <a:t> 2</a:t>
            </a:r>
            <a:r>
              <a:rPr lang="en-US" altLang="en-US" sz="3900" b="1" baseline="30000">
                <a:solidFill>
                  <a:schemeClr val="tx2"/>
                </a:solidFill>
              </a:rPr>
              <a:t>O</a:t>
            </a:r>
            <a:endParaRPr lang="el-GR" altLang="en-US" sz="3900" b="1" baseline="30000">
              <a:solidFill>
                <a:schemeClr val="tx2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981200" y="1981201"/>
            <a:ext cx="8229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r>
              <a:rPr lang="el-GR" altLang="en-US" sz="2600"/>
              <a:t>Πιθανή προσφορά από </a:t>
            </a:r>
            <a:r>
              <a:rPr lang="en-US" altLang="en-US" sz="2600"/>
              <a:t>Vanessa (</a:t>
            </a:r>
            <a:r>
              <a:rPr lang="el-GR" altLang="en-US" sz="2600"/>
              <a:t>Νοέμβριο)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1919289" y="2852738"/>
            <a:ext cx="8137525" cy="3384550"/>
            <a:chOff x="385" y="1570"/>
            <a:chExt cx="5126" cy="2132"/>
          </a:xfrm>
        </p:grpSpPr>
        <p:sp>
          <p:nvSpPr>
            <p:cNvPr id="94213" name="Rectangle 5"/>
            <p:cNvSpPr>
              <a:spLocks noChangeArrowheads="1"/>
            </p:cNvSpPr>
            <p:nvPr/>
          </p:nvSpPr>
          <p:spPr bwMode="auto">
            <a:xfrm>
              <a:off x="385" y="2295"/>
              <a:ext cx="454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 rot="1279480">
              <a:off x="925" y="2750"/>
              <a:ext cx="90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Δεν Δέχεται</a:t>
              </a:r>
              <a:endParaRPr lang="en-US" altLang="en-US" sz="1800">
                <a:latin typeface="Times New Roman" charset="0"/>
              </a:endParaRPr>
            </a:p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Προσφορά</a:t>
              </a:r>
              <a:r>
                <a:rPr lang="en-US" altLang="en-US" sz="1800">
                  <a:latin typeface="Times New Roman" charset="0"/>
                </a:rPr>
                <a:t> John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 rot="-1073410">
              <a:off x="973" y="1866"/>
              <a:ext cx="1087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Δέχεται</a:t>
              </a:r>
              <a:r>
                <a:rPr lang="en-US" altLang="en-US" sz="1800">
                  <a:latin typeface="Times New Roman" charset="0"/>
                </a:rPr>
                <a:t> </a:t>
              </a:r>
              <a:r>
                <a:rPr lang="el-GR" altLang="en-US" sz="1800">
                  <a:latin typeface="Times New Roman" charset="0"/>
                </a:rPr>
                <a:t>Προσφορά</a:t>
              </a:r>
            </a:p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John</a:t>
              </a:r>
              <a:endParaRPr lang="el-GR" altLang="en-US" sz="1800">
                <a:latin typeface="Times New Roman" charset="0"/>
              </a:endParaRPr>
            </a:p>
          </p:txBody>
        </p:sp>
        <p:cxnSp>
          <p:nvCxnSpPr>
            <p:cNvPr id="48136" name="AutoShape 8"/>
            <p:cNvCxnSpPr>
              <a:cxnSpLocks noChangeShapeType="1"/>
              <a:stCxn id="94213" idx="3"/>
            </p:cNvCxnSpPr>
            <p:nvPr/>
          </p:nvCxnSpPr>
          <p:spPr bwMode="auto">
            <a:xfrm flipV="1">
              <a:off x="839" y="2115"/>
              <a:ext cx="1043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217" name="Oval 9"/>
            <p:cNvSpPr>
              <a:spLocks noChangeArrowheads="1"/>
            </p:cNvSpPr>
            <p:nvPr/>
          </p:nvSpPr>
          <p:spPr bwMode="auto">
            <a:xfrm>
              <a:off x="1882" y="2750"/>
              <a:ext cx="36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Β</a:t>
              </a:r>
            </a:p>
          </p:txBody>
        </p:sp>
        <p:cxnSp>
          <p:nvCxnSpPr>
            <p:cNvPr id="48138" name="AutoShape 10"/>
            <p:cNvCxnSpPr>
              <a:cxnSpLocks noChangeShapeType="1"/>
              <a:stCxn id="94213" idx="3"/>
              <a:endCxn id="94217" idx="2"/>
            </p:cNvCxnSpPr>
            <p:nvPr/>
          </p:nvCxnSpPr>
          <p:spPr bwMode="auto">
            <a:xfrm>
              <a:off x="839" y="2500"/>
              <a:ext cx="1043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3424" y="3384"/>
              <a:ext cx="726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>
                <a:latin typeface="Times New Roman" charset="0"/>
              </a:endParaRPr>
            </a:p>
          </p:txBody>
        </p:sp>
        <p:sp>
          <p:nvSpPr>
            <p:cNvPr id="94220" name="Rectangle 12"/>
            <p:cNvSpPr>
              <a:spLocks noChangeArrowheads="1"/>
            </p:cNvSpPr>
            <p:nvPr/>
          </p:nvSpPr>
          <p:spPr bwMode="auto">
            <a:xfrm>
              <a:off x="3560" y="2069"/>
              <a:ext cx="454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</a:t>
              </a:r>
              <a:endPara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48141" name="AutoShape 13"/>
            <p:cNvCxnSpPr>
              <a:cxnSpLocks noChangeShapeType="1"/>
              <a:stCxn id="94217" idx="6"/>
              <a:endCxn id="94220" idx="1"/>
            </p:cNvCxnSpPr>
            <p:nvPr/>
          </p:nvCxnSpPr>
          <p:spPr bwMode="auto">
            <a:xfrm flipV="1">
              <a:off x="2245" y="2274"/>
              <a:ext cx="1315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42" name="Rectangle 14"/>
            <p:cNvSpPr>
              <a:spLocks noChangeArrowheads="1"/>
            </p:cNvSpPr>
            <p:nvPr/>
          </p:nvSpPr>
          <p:spPr bwMode="auto">
            <a:xfrm rot="-1548730">
              <a:off x="2427" y="2341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Προσφορά από </a:t>
              </a:r>
              <a:r>
                <a:rPr lang="en-US" altLang="en-US" sz="1800">
                  <a:latin typeface="Times New Roman" charset="0"/>
                </a:rPr>
                <a:t>Vanessa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 rot="-1073410">
              <a:off x="4197" y="1570"/>
              <a:ext cx="1087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Δέχεται</a:t>
              </a:r>
              <a:r>
                <a:rPr lang="en-US" altLang="en-US" sz="1800">
                  <a:latin typeface="Times New Roman" charset="0"/>
                </a:rPr>
                <a:t> </a:t>
              </a:r>
              <a:r>
                <a:rPr lang="el-GR" altLang="en-US" sz="1800">
                  <a:latin typeface="Times New Roman" charset="0"/>
                </a:rPr>
                <a:t>Προσφορά από </a:t>
              </a:r>
            </a:p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Vanessa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8144" name="Rectangle 16"/>
            <p:cNvSpPr>
              <a:spLocks noChangeArrowheads="1"/>
            </p:cNvSpPr>
            <p:nvPr/>
          </p:nvSpPr>
          <p:spPr bwMode="auto">
            <a:xfrm rot="1279480">
              <a:off x="4150" y="2614"/>
              <a:ext cx="90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Δεν Δέχεται</a:t>
              </a:r>
              <a:endParaRPr lang="en-US" altLang="en-US" sz="1800">
                <a:latin typeface="Times New Roman" charset="0"/>
              </a:endParaRPr>
            </a:p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Προσφορά </a:t>
              </a:r>
              <a:r>
                <a:rPr lang="en-US" altLang="en-US" sz="1800">
                  <a:latin typeface="Times New Roman" charset="0"/>
                </a:rPr>
                <a:t>Vanessa</a:t>
              </a:r>
              <a:endParaRPr lang="el-GR" altLang="en-US" sz="1800">
                <a:latin typeface="Times New Roman" charset="0"/>
              </a:endParaRPr>
            </a:p>
          </p:txBody>
        </p:sp>
        <p:cxnSp>
          <p:nvCxnSpPr>
            <p:cNvPr id="48145" name="AutoShape 17"/>
            <p:cNvCxnSpPr>
              <a:cxnSpLocks noChangeShapeType="1"/>
              <a:stCxn id="94220" idx="3"/>
            </p:cNvCxnSpPr>
            <p:nvPr/>
          </p:nvCxnSpPr>
          <p:spPr bwMode="auto">
            <a:xfrm flipV="1">
              <a:off x="4014" y="1752"/>
              <a:ext cx="1497" cy="5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6" name="AutoShape 18"/>
            <p:cNvCxnSpPr>
              <a:cxnSpLocks noChangeShapeType="1"/>
              <a:stCxn id="94220" idx="3"/>
            </p:cNvCxnSpPr>
            <p:nvPr/>
          </p:nvCxnSpPr>
          <p:spPr bwMode="auto">
            <a:xfrm>
              <a:off x="4014" y="2274"/>
              <a:ext cx="1361" cy="5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48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>Βήμα</a:t>
            </a:r>
            <a:r>
              <a:rPr lang="en-US" altLang="en-US" sz="3900" b="1">
                <a:solidFill>
                  <a:schemeClr val="tx2"/>
                </a:solidFill>
              </a:rPr>
              <a:t> 3</a:t>
            </a:r>
            <a:r>
              <a:rPr lang="en-US" altLang="en-US" sz="3900" b="1" baseline="30000">
                <a:solidFill>
                  <a:schemeClr val="tx2"/>
                </a:solidFill>
              </a:rPr>
              <a:t>O</a:t>
            </a:r>
            <a:endParaRPr lang="el-GR" altLang="en-US" sz="3900" b="1" baseline="30000">
              <a:solidFill>
                <a:schemeClr val="tx2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981200" y="1981201"/>
            <a:ext cx="82296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r>
              <a:rPr lang="el-GR" altLang="en-US" sz="2600"/>
              <a:t>Προσφορές από το Πανεπιστήμιο</a:t>
            </a:r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1919288" y="2779714"/>
            <a:ext cx="8532812" cy="3241675"/>
            <a:chOff x="249" y="1751"/>
            <a:chExt cx="5375" cy="2042"/>
          </a:xfrm>
        </p:grpSpPr>
        <p:sp>
          <p:nvSpPr>
            <p:cNvPr id="95237" name="Rectangle 5"/>
            <p:cNvSpPr>
              <a:spLocks noChangeArrowheads="1"/>
            </p:cNvSpPr>
            <p:nvPr/>
          </p:nvSpPr>
          <p:spPr bwMode="auto">
            <a:xfrm>
              <a:off x="249" y="2476"/>
              <a:ext cx="454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 rot="1279480">
              <a:off x="789" y="2931"/>
              <a:ext cx="90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Δεν Δέχεται</a:t>
              </a:r>
              <a:endParaRPr lang="en-US" altLang="en-US" sz="1800">
                <a:latin typeface="Times New Roman" charset="0"/>
              </a:endParaRPr>
            </a:p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Προσφορά</a:t>
              </a:r>
              <a:r>
                <a:rPr lang="en-US" altLang="en-US" sz="1800">
                  <a:latin typeface="Times New Roman" charset="0"/>
                </a:rPr>
                <a:t> John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 rot="-1073410">
              <a:off x="837" y="2047"/>
              <a:ext cx="1087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Δέχεται</a:t>
              </a:r>
              <a:r>
                <a:rPr lang="en-US" altLang="en-US" sz="1800">
                  <a:latin typeface="Times New Roman" charset="0"/>
                </a:rPr>
                <a:t> </a:t>
              </a:r>
              <a:r>
                <a:rPr lang="el-GR" altLang="en-US" sz="1800">
                  <a:latin typeface="Times New Roman" charset="0"/>
                </a:rPr>
                <a:t>Προσφορά</a:t>
              </a:r>
            </a:p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John</a:t>
              </a:r>
              <a:endParaRPr lang="el-GR" altLang="en-US" sz="1800">
                <a:latin typeface="Times New Roman" charset="0"/>
              </a:endParaRPr>
            </a:p>
          </p:txBody>
        </p:sp>
        <p:cxnSp>
          <p:nvCxnSpPr>
            <p:cNvPr id="49160" name="AutoShape 8"/>
            <p:cNvCxnSpPr>
              <a:cxnSpLocks noChangeShapeType="1"/>
              <a:stCxn id="95237" idx="3"/>
            </p:cNvCxnSpPr>
            <p:nvPr/>
          </p:nvCxnSpPr>
          <p:spPr bwMode="auto">
            <a:xfrm flipV="1">
              <a:off x="703" y="2296"/>
              <a:ext cx="1043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241" name="Oval 9"/>
            <p:cNvSpPr>
              <a:spLocks noChangeArrowheads="1"/>
            </p:cNvSpPr>
            <p:nvPr/>
          </p:nvSpPr>
          <p:spPr bwMode="auto">
            <a:xfrm>
              <a:off x="1746" y="2931"/>
              <a:ext cx="36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Β</a:t>
              </a:r>
            </a:p>
          </p:txBody>
        </p:sp>
        <p:cxnSp>
          <p:nvCxnSpPr>
            <p:cNvPr id="49162" name="AutoShape 10"/>
            <p:cNvCxnSpPr>
              <a:cxnSpLocks noChangeShapeType="1"/>
              <a:stCxn id="95237" idx="3"/>
              <a:endCxn id="95241" idx="2"/>
            </p:cNvCxnSpPr>
            <p:nvPr/>
          </p:nvCxnSpPr>
          <p:spPr bwMode="auto">
            <a:xfrm>
              <a:off x="703" y="2681"/>
              <a:ext cx="1043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243" name="Rectangle 11"/>
            <p:cNvSpPr>
              <a:spLocks noChangeArrowheads="1"/>
            </p:cNvSpPr>
            <p:nvPr/>
          </p:nvSpPr>
          <p:spPr bwMode="auto">
            <a:xfrm>
              <a:off x="3424" y="2250"/>
              <a:ext cx="454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</a:t>
              </a:r>
              <a:endPara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49164" name="AutoShape 12"/>
            <p:cNvCxnSpPr>
              <a:cxnSpLocks noChangeShapeType="1"/>
              <a:stCxn id="95241" idx="6"/>
              <a:endCxn id="95243" idx="1"/>
            </p:cNvCxnSpPr>
            <p:nvPr/>
          </p:nvCxnSpPr>
          <p:spPr bwMode="auto">
            <a:xfrm flipV="1">
              <a:off x="2109" y="2455"/>
              <a:ext cx="1315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 rot="-1548730">
              <a:off x="2291" y="2522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Προσφορά από </a:t>
              </a:r>
              <a:r>
                <a:rPr lang="en-US" altLang="en-US" sz="1800">
                  <a:latin typeface="Times New Roman" charset="0"/>
                </a:rPr>
                <a:t>Vanessa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 rot="-1073410">
              <a:off x="4061" y="1751"/>
              <a:ext cx="1087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Δέχεται</a:t>
              </a:r>
              <a:r>
                <a:rPr lang="en-US" altLang="en-US" sz="1800">
                  <a:latin typeface="Times New Roman" charset="0"/>
                </a:rPr>
                <a:t> </a:t>
              </a:r>
              <a:r>
                <a:rPr lang="el-GR" altLang="en-US" sz="1800">
                  <a:latin typeface="Times New Roman" charset="0"/>
                </a:rPr>
                <a:t>Προσφορά από </a:t>
              </a:r>
            </a:p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Vanessa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 rot="1279480">
              <a:off x="4014" y="2795"/>
              <a:ext cx="90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Δεν Δέχεται</a:t>
              </a:r>
              <a:r>
                <a:rPr lang="en-US" altLang="en-US" sz="1800">
                  <a:latin typeface="Times New Roman" charset="0"/>
                </a:rPr>
                <a:t> </a:t>
              </a:r>
              <a:r>
                <a:rPr lang="el-GR" altLang="en-US" sz="1800">
                  <a:latin typeface="Times New Roman" charset="0"/>
                </a:rPr>
                <a:t>Προσφορά</a:t>
              </a:r>
              <a:endParaRPr lang="en-US" altLang="en-US" sz="1800">
                <a:latin typeface="Times New Roman" charset="0"/>
              </a:endParaRPr>
            </a:p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από </a:t>
              </a:r>
              <a:r>
                <a:rPr lang="en-US" altLang="en-US" sz="1800">
                  <a:latin typeface="Times New Roman" charset="0"/>
                </a:rPr>
                <a:t>Vanessa</a:t>
              </a:r>
              <a:endParaRPr lang="el-GR" altLang="en-US" sz="1800">
                <a:latin typeface="Times New Roman" charset="0"/>
              </a:endParaRPr>
            </a:p>
          </p:txBody>
        </p:sp>
        <p:cxnSp>
          <p:nvCxnSpPr>
            <p:cNvPr id="49168" name="AutoShape 16"/>
            <p:cNvCxnSpPr>
              <a:cxnSpLocks noChangeShapeType="1"/>
              <a:stCxn id="95243" idx="3"/>
            </p:cNvCxnSpPr>
            <p:nvPr/>
          </p:nvCxnSpPr>
          <p:spPr bwMode="auto">
            <a:xfrm flipV="1">
              <a:off x="3878" y="1933"/>
              <a:ext cx="1497" cy="5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 rot="1106657">
              <a:off x="2189" y="3397"/>
              <a:ext cx="122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Καμία Προσφορά</a:t>
              </a:r>
              <a:r>
                <a:rPr lang="en-US" altLang="en-US" sz="1800">
                  <a:latin typeface="Times New Roman" charset="0"/>
                </a:rPr>
                <a:t> </a:t>
              </a:r>
              <a:r>
                <a:rPr lang="el-GR" altLang="en-US" sz="1800">
                  <a:latin typeface="Times New Roman" charset="0"/>
                </a:rPr>
                <a:t>από</a:t>
              </a:r>
            </a:p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Vanessa</a:t>
              </a:r>
              <a:endParaRPr lang="el-GR" altLang="en-US" sz="1800">
                <a:latin typeface="Times New Roman" charset="0"/>
              </a:endParaRPr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3515" y="3430"/>
              <a:ext cx="36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</a:t>
              </a:r>
              <a:endPara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5261" y="2840"/>
              <a:ext cx="36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E</a:t>
              </a:r>
              <a:endPara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49172" name="AutoShape 20"/>
            <p:cNvCxnSpPr>
              <a:cxnSpLocks noChangeShapeType="1"/>
              <a:stCxn id="95243" idx="3"/>
              <a:endCxn id="95251" idx="2"/>
            </p:cNvCxnSpPr>
            <p:nvPr/>
          </p:nvCxnSpPr>
          <p:spPr bwMode="auto">
            <a:xfrm>
              <a:off x="3878" y="2455"/>
              <a:ext cx="1383" cy="5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3" name="AutoShape 21"/>
            <p:cNvCxnSpPr>
              <a:cxnSpLocks noChangeShapeType="1"/>
              <a:stCxn id="95241" idx="6"/>
              <a:endCxn id="95250" idx="2"/>
            </p:cNvCxnSpPr>
            <p:nvPr/>
          </p:nvCxnSpPr>
          <p:spPr bwMode="auto">
            <a:xfrm>
              <a:off x="2109" y="3113"/>
              <a:ext cx="1406" cy="4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819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Δεδομένα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19264"/>
            <a:ext cx="8229600" cy="1887537"/>
          </a:xfrm>
        </p:spPr>
        <p:txBody>
          <a:bodyPr/>
          <a:lstStyle/>
          <a:p>
            <a:pPr eaLnBrk="1" hangingPunct="1"/>
            <a:r>
              <a:rPr lang="el-GR" altLang="en-US" sz="2600"/>
              <a:t>Προσφορά </a:t>
            </a:r>
            <a:r>
              <a:rPr lang="en-US" altLang="en-US" sz="2600"/>
              <a:t>John €12.000</a:t>
            </a:r>
          </a:p>
          <a:p>
            <a:pPr eaLnBrk="1" hangingPunct="1"/>
            <a:r>
              <a:rPr lang="el-GR" altLang="en-US" sz="2600"/>
              <a:t>Προσφορά </a:t>
            </a:r>
            <a:r>
              <a:rPr lang="en-US" altLang="en-US" sz="2600"/>
              <a:t>Vanessa €14.000</a:t>
            </a:r>
          </a:p>
          <a:p>
            <a:pPr eaLnBrk="1" hangingPunct="1"/>
            <a:r>
              <a:rPr lang="el-GR" altLang="en-US" sz="2600"/>
              <a:t>Προσφορά Πανεπιστημίου:</a:t>
            </a:r>
            <a:endParaRPr lang="en-US" altLang="en-US" sz="2600"/>
          </a:p>
        </p:txBody>
      </p:sp>
      <p:graphicFrame>
        <p:nvGraphicFramePr>
          <p:cNvPr id="96290" name="Group 34"/>
          <p:cNvGraphicFramePr>
            <a:graphicFrameLocks noGrp="1"/>
          </p:cNvGraphicFramePr>
          <p:nvPr>
            <p:ph sz="half" idx="2"/>
          </p:nvPr>
        </p:nvGraphicFramePr>
        <p:xfrm>
          <a:off x="2424114" y="3665538"/>
          <a:ext cx="6440487" cy="2362200"/>
        </p:xfrm>
        <a:graphic>
          <a:graphicData uri="http://schemas.openxmlformats.org/drawingml/2006/table">
            <a:tbl>
              <a:tblPr/>
              <a:tblGrid>
                <a:gridCol w="2214562"/>
                <a:gridCol w="2281238"/>
                <a:gridCol w="1944687"/>
              </a:tblGrid>
              <a:tr h="601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Εβδομαδιαίος Μισθός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Μισθός 12 Εβδομάδων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Πιθανότητα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€1.800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€21.600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€1.400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€16.800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4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Εισαγωγή δεδομένων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1919288" y="2133600"/>
            <a:ext cx="7993062" cy="3816350"/>
            <a:chOff x="249" y="1344"/>
            <a:chExt cx="5035" cy="2404"/>
          </a:xfrm>
        </p:grpSpPr>
        <p:sp>
          <p:nvSpPr>
            <p:cNvPr id="97284" name="Rectangle 4"/>
            <p:cNvSpPr>
              <a:spLocks noChangeArrowheads="1"/>
            </p:cNvSpPr>
            <p:nvPr/>
          </p:nvSpPr>
          <p:spPr bwMode="auto">
            <a:xfrm>
              <a:off x="249" y="1957"/>
              <a:ext cx="227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 rot="1279480">
              <a:off x="521" y="2231"/>
              <a:ext cx="47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Δεν Δέχεται</a:t>
              </a:r>
              <a:endParaRPr lang="en-US" altLang="en-US" sz="1400">
                <a:latin typeface="Times New Roman" charset="0"/>
              </a:endParaRPr>
            </a:p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Προσφορά</a:t>
              </a:r>
              <a:r>
                <a:rPr lang="en-US" altLang="en-US" sz="1400">
                  <a:latin typeface="Times New Roman" charset="0"/>
                </a:rPr>
                <a:t> John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 rot="-1073410">
              <a:off x="567" y="1661"/>
              <a:ext cx="56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John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97287" name="Oval 7"/>
            <p:cNvSpPr>
              <a:spLocks noChangeArrowheads="1"/>
            </p:cNvSpPr>
            <p:nvPr/>
          </p:nvSpPr>
          <p:spPr bwMode="auto">
            <a:xfrm>
              <a:off x="1247" y="223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Β</a:t>
              </a:r>
            </a:p>
          </p:txBody>
        </p:sp>
        <p:cxnSp>
          <p:nvCxnSpPr>
            <p:cNvPr id="51208" name="AutoShape 8"/>
            <p:cNvCxnSpPr>
              <a:cxnSpLocks noChangeShapeType="1"/>
              <a:stCxn id="97284" idx="3"/>
              <a:endCxn id="97287" idx="2"/>
            </p:cNvCxnSpPr>
            <p:nvPr/>
          </p:nvCxnSpPr>
          <p:spPr bwMode="auto">
            <a:xfrm>
              <a:off x="476" y="2071"/>
              <a:ext cx="771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289" name="Rectangle 9"/>
            <p:cNvSpPr>
              <a:spLocks noChangeArrowheads="1"/>
            </p:cNvSpPr>
            <p:nvPr/>
          </p:nvSpPr>
          <p:spPr bwMode="auto">
            <a:xfrm>
              <a:off x="2562" y="1776"/>
              <a:ext cx="227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51210" name="AutoShape 10"/>
            <p:cNvCxnSpPr>
              <a:cxnSpLocks noChangeShapeType="1"/>
              <a:stCxn id="97287" idx="6"/>
              <a:endCxn id="97289" idx="1"/>
            </p:cNvCxnSpPr>
            <p:nvPr/>
          </p:nvCxnSpPr>
          <p:spPr bwMode="auto">
            <a:xfrm flipV="1">
              <a:off x="1428" y="1890"/>
              <a:ext cx="1134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 rot="-1222822">
              <a:off x="1732" y="1913"/>
              <a:ext cx="4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Προσφορά από </a:t>
              </a:r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 rot="-1151286">
              <a:off x="3038" y="1434"/>
              <a:ext cx="56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 από 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 rot="1059598">
              <a:off x="3358" y="2171"/>
              <a:ext cx="47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Δεν 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</a:t>
              </a:r>
              <a:endParaRPr lang="en-US" altLang="en-US" sz="1400">
                <a:latin typeface="Times New Roman" charset="0"/>
              </a:endParaRPr>
            </a:p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από </a:t>
              </a:r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 rot="2200150">
              <a:off x="1520" y="2712"/>
              <a:ext cx="63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Καμία Προσφορά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από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97295" name="Oval 15"/>
            <p:cNvSpPr>
              <a:spLocks noChangeArrowheads="1"/>
            </p:cNvSpPr>
            <p:nvPr/>
          </p:nvSpPr>
          <p:spPr bwMode="auto">
            <a:xfrm>
              <a:off x="2472" y="300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97296" name="Oval 16"/>
            <p:cNvSpPr>
              <a:spLocks noChangeArrowheads="1"/>
            </p:cNvSpPr>
            <p:nvPr/>
          </p:nvSpPr>
          <p:spPr bwMode="auto">
            <a:xfrm>
              <a:off x="4286" y="223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E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51217" name="AutoShape 17"/>
            <p:cNvCxnSpPr>
              <a:cxnSpLocks noChangeShapeType="1"/>
              <a:stCxn id="97289" idx="3"/>
              <a:endCxn id="97296" idx="2"/>
            </p:cNvCxnSpPr>
            <p:nvPr/>
          </p:nvCxnSpPr>
          <p:spPr bwMode="auto">
            <a:xfrm>
              <a:off x="2789" y="1890"/>
              <a:ext cx="1497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8" name="AutoShape 18"/>
            <p:cNvCxnSpPr>
              <a:cxnSpLocks noChangeShapeType="1"/>
              <a:stCxn id="97287" idx="6"/>
              <a:endCxn id="97295" idx="2"/>
            </p:cNvCxnSpPr>
            <p:nvPr/>
          </p:nvCxnSpPr>
          <p:spPr bwMode="auto">
            <a:xfrm>
              <a:off x="1428" y="2332"/>
              <a:ext cx="1044" cy="7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1293" y="1641"/>
              <a:ext cx="49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cxnSp>
          <p:nvCxnSpPr>
            <p:cNvPr id="51220" name="AutoShape 20"/>
            <p:cNvCxnSpPr>
              <a:cxnSpLocks noChangeShapeType="1"/>
              <a:stCxn id="97284" idx="3"/>
              <a:endCxn id="51219" idx="1"/>
            </p:cNvCxnSpPr>
            <p:nvPr/>
          </p:nvCxnSpPr>
          <p:spPr bwMode="auto">
            <a:xfrm flipV="1">
              <a:off x="476" y="1755"/>
              <a:ext cx="817" cy="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3969" y="1344"/>
              <a:ext cx="453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€14.000</a:t>
              </a:r>
            </a:p>
          </p:txBody>
        </p:sp>
        <p:cxnSp>
          <p:nvCxnSpPr>
            <p:cNvPr id="51222" name="AutoShape 22"/>
            <p:cNvCxnSpPr>
              <a:cxnSpLocks noChangeShapeType="1"/>
              <a:stCxn id="97289" idx="3"/>
              <a:endCxn id="51221" idx="1"/>
            </p:cNvCxnSpPr>
            <p:nvPr/>
          </p:nvCxnSpPr>
          <p:spPr bwMode="auto">
            <a:xfrm flipV="1">
              <a:off x="2789" y="1458"/>
              <a:ext cx="118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4876" y="1707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€21.600</a:t>
              </a:r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4876" y="1979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€16.800</a:t>
              </a:r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4876" y="2216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sp>
          <p:nvSpPr>
            <p:cNvPr id="51226" name="Rectangle 26"/>
            <p:cNvSpPr>
              <a:spLocks noChangeArrowheads="1"/>
            </p:cNvSpPr>
            <p:nvPr/>
          </p:nvSpPr>
          <p:spPr bwMode="auto">
            <a:xfrm>
              <a:off x="4876" y="2478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€6.000</a:t>
              </a:r>
            </a:p>
          </p:txBody>
        </p:sp>
        <p:sp>
          <p:nvSpPr>
            <p:cNvPr id="51227" name="Rectangle 27"/>
            <p:cNvSpPr>
              <a:spLocks noChangeArrowheads="1"/>
            </p:cNvSpPr>
            <p:nvPr/>
          </p:nvSpPr>
          <p:spPr bwMode="auto">
            <a:xfrm>
              <a:off x="4876" y="2705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€0</a:t>
              </a:r>
            </a:p>
          </p:txBody>
        </p:sp>
        <p:cxnSp>
          <p:nvCxnSpPr>
            <p:cNvPr id="51228" name="AutoShape 28"/>
            <p:cNvCxnSpPr>
              <a:cxnSpLocks noChangeShapeType="1"/>
              <a:stCxn id="97296" idx="0"/>
              <a:endCxn id="51223" idx="1"/>
            </p:cNvCxnSpPr>
            <p:nvPr/>
          </p:nvCxnSpPr>
          <p:spPr bwMode="auto">
            <a:xfrm rot="-5400000">
              <a:off x="4422" y="1776"/>
              <a:ext cx="410" cy="4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29" name="AutoShape 29"/>
            <p:cNvCxnSpPr>
              <a:cxnSpLocks noChangeShapeType="1"/>
              <a:stCxn id="97296" idx="7"/>
              <a:endCxn id="51224" idx="1"/>
            </p:cNvCxnSpPr>
            <p:nvPr/>
          </p:nvCxnSpPr>
          <p:spPr bwMode="auto">
            <a:xfrm rot="-5400000">
              <a:off x="4574" y="1959"/>
              <a:ext cx="168" cy="4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30" name="AutoShape 30"/>
            <p:cNvCxnSpPr>
              <a:cxnSpLocks noChangeShapeType="1"/>
              <a:stCxn id="97296" idx="6"/>
              <a:endCxn id="51225" idx="1"/>
            </p:cNvCxnSpPr>
            <p:nvPr/>
          </p:nvCxnSpPr>
          <p:spPr bwMode="auto">
            <a:xfrm flipV="1">
              <a:off x="4467" y="2330"/>
              <a:ext cx="409" cy="2"/>
            </a:xfrm>
            <a:prstGeom prst="bentConnector3">
              <a:avLst>
                <a:gd name="adj1" fmla="val 49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31" name="AutoShape 31"/>
            <p:cNvCxnSpPr>
              <a:cxnSpLocks noChangeShapeType="1"/>
              <a:stCxn id="97296" idx="5"/>
              <a:endCxn id="51226" idx="1"/>
            </p:cNvCxnSpPr>
            <p:nvPr/>
          </p:nvCxnSpPr>
          <p:spPr bwMode="auto">
            <a:xfrm rot="16200000" flipH="1">
              <a:off x="4563" y="2280"/>
              <a:ext cx="189" cy="4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32" name="AutoShape 32"/>
            <p:cNvCxnSpPr>
              <a:cxnSpLocks noChangeShapeType="1"/>
              <a:stCxn id="97296" idx="4"/>
              <a:endCxn id="51227" idx="1"/>
            </p:cNvCxnSpPr>
            <p:nvPr/>
          </p:nvCxnSpPr>
          <p:spPr bwMode="auto">
            <a:xfrm rot="16200000" flipH="1">
              <a:off x="4434" y="2376"/>
              <a:ext cx="386" cy="4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33" name="Rectangle 33"/>
            <p:cNvSpPr>
              <a:spLocks noChangeArrowheads="1"/>
            </p:cNvSpPr>
            <p:nvPr/>
          </p:nvSpPr>
          <p:spPr bwMode="auto">
            <a:xfrm>
              <a:off x="4604" y="1798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1234" name="Rectangle 34"/>
            <p:cNvSpPr>
              <a:spLocks noChangeArrowheads="1"/>
            </p:cNvSpPr>
            <p:nvPr/>
          </p:nvSpPr>
          <p:spPr bwMode="auto">
            <a:xfrm>
              <a:off x="4604" y="207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1235" name="Rectangle 35"/>
            <p:cNvSpPr>
              <a:spLocks noChangeArrowheads="1"/>
            </p:cNvSpPr>
            <p:nvPr/>
          </p:nvSpPr>
          <p:spPr bwMode="auto">
            <a:xfrm>
              <a:off x="4604" y="2307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0,40</a:t>
              </a:r>
            </a:p>
          </p:txBody>
        </p:sp>
        <p:sp>
          <p:nvSpPr>
            <p:cNvPr id="51236" name="Rectangle 36"/>
            <p:cNvSpPr>
              <a:spLocks noChangeArrowheads="1"/>
            </p:cNvSpPr>
            <p:nvPr/>
          </p:nvSpPr>
          <p:spPr bwMode="auto">
            <a:xfrm>
              <a:off x="4604" y="256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1237" name="Rectangle 37"/>
            <p:cNvSpPr>
              <a:spLocks noChangeArrowheads="1"/>
            </p:cNvSpPr>
            <p:nvPr/>
          </p:nvSpPr>
          <p:spPr bwMode="auto">
            <a:xfrm>
              <a:off x="4604" y="2841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1238" name="Rectangle 38"/>
            <p:cNvSpPr>
              <a:spLocks noChangeArrowheads="1"/>
            </p:cNvSpPr>
            <p:nvPr/>
          </p:nvSpPr>
          <p:spPr bwMode="auto">
            <a:xfrm>
              <a:off x="3225" y="2478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€21.600</a:t>
              </a:r>
            </a:p>
          </p:txBody>
        </p:sp>
        <p:sp>
          <p:nvSpPr>
            <p:cNvPr id="51239" name="Rectangle 39"/>
            <p:cNvSpPr>
              <a:spLocks noChangeArrowheads="1"/>
            </p:cNvSpPr>
            <p:nvPr/>
          </p:nvSpPr>
          <p:spPr bwMode="auto">
            <a:xfrm>
              <a:off x="3225" y="2750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€16.800</a:t>
              </a:r>
            </a:p>
          </p:txBody>
        </p:sp>
        <p:sp>
          <p:nvSpPr>
            <p:cNvPr id="51240" name="Rectangle 40"/>
            <p:cNvSpPr>
              <a:spLocks noChangeArrowheads="1"/>
            </p:cNvSpPr>
            <p:nvPr/>
          </p:nvSpPr>
          <p:spPr bwMode="auto">
            <a:xfrm>
              <a:off x="3225" y="2987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sp>
          <p:nvSpPr>
            <p:cNvPr id="51241" name="Rectangle 41"/>
            <p:cNvSpPr>
              <a:spLocks noChangeArrowheads="1"/>
            </p:cNvSpPr>
            <p:nvPr/>
          </p:nvSpPr>
          <p:spPr bwMode="auto">
            <a:xfrm>
              <a:off x="3225" y="3249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€6.000</a:t>
              </a:r>
            </a:p>
          </p:txBody>
        </p:sp>
        <p:sp>
          <p:nvSpPr>
            <p:cNvPr id="51242" name="Rectangle 42"/>
            <p:cNvSpPr>
              <a:spLocks noChangeArrowheads="1"/>
            </p:cNvSpPr>
            <p:nvPr/>
          </p:nvSpPr>
          <p:spPr bwMode="auto">
            <a:xfrm>
              <a:off x="3225" y="3476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€0</a:t>
              </a:r>
            </a:p>
          </p:txBody>
        </p:sp>
        <p:sp>
          <p:nvSpPr>
            <p:cNvPr id="51243" name="Rectangle 43"/>
            <p:cNvSpPr>
              <a:spLocks noChangeArrowheads="1"/>
            </p:cNvSpPr>
            <p:nvPr/>
          </p:nvSpPr>
          <p:spPr bwMode="auto">
            <a:xfrm>
              <a:off x="2953" y="256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1244" name="Rectangle 44"/>
            <p:cNvSpPr>
              <a:spLocks noChangeArrowheads="1"/>
            </p:cNvSpPr>
            <p:nvPr/>
          </p:nvSpPr>
          <p:spPr bwMode="auto">
            <a:xfrm>
              <a:off x="2953" y="2841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1245" name="Rectangle 45"/>
            <p:cNvSpPr>
              <a:spLocks noChangeArrowheads="1"/>
            </p:cNvSpPr>
            <p:nvPr/>
          </p:nvSpPr>
          <p:spPr bwMode="auto">
            <a:xfrm>
              <a:off x="2953" y="3078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0,40</a:t>
              </a:r>
            </a:p>
          </p:txBody>
        </p:sp>
        <p:sp>
          <p:nvSpPr>
            <p:cNvPr id="51246" name="Rectangle 46"/>
            <p:cNvSpPr>
              <a:spLocks noChangeArrowheads="1"/>
            </p:cNvSpPr>
            <p:nvPr/>
          </p:nvSpPr>
          <p:spPr bwMode="auto">
            <a:xfrm>
              <a:off x="2953" y="334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1247" name="Rectangle 47"/>
            <p:cNvSpPr>
              <a:spLocks noChangeArrowheads="1"/>
            </p:cNvSpPr>
            <p:nvPr/>
          </p:nvSpPr>
          <p:spPr bwMode="auto">
            <a:xfrm>
              <a:off x="2953" y="3612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cxnSp>
          <p:nvCxnSpPr>
            <p:cNvPr id="51248" name="AutoShape 48"/>
            <p:cNvCxnSpPr>
              <a:cxnSpLocks noChangeShapeType="1"/>
              <a:stCxn id="97295" idx="0"/>
              <a:endCxn id="51238" idx="1"/>
            </p:cNvCxnSpPr>
            <p:nvPr/>
          </p:nvCxnSpPr>
          <p:spPr bwMode="auto">
            <a:xfrm rot="-5400000">
              <a:off x="2689" y="2466"/>
              <a:ext cx="409" cy="66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9" name="AutoShape 49"/>
            <p:cNvCxnSpPr>
              <a:cxnSpLocks noChangeShapeType="1"/>
              <a:stCxn id="97295" idx="7"/>
              <a:endCxn id="51239" idx="1"/>
            </p:cNvCxnSpPr>
            <p:nvPr/>
          </p:nvCxnSpPr>
          <p:spPr bwMode="auto">
            <a:xfrm rot="-5400000">
              <a:off x="2842" y="2648"/>
              <a:ext cx="167" cy="5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0" name="AutoShape 50"/>
            <p:cNvCxnSpPr>
              <a:cxnSpLocks noChangeShapeType="1"/>
              <a:stCxn id="97295" idx="6"/>
              <a:endCxn id="51240" idx="1"/>
            </p:cNvCxnSpPr>
            <p:nvPr/>
          </p:nvCxnSpPr>
          <p:spPr bwMode="auto">
            <a:xfrm flipV="1">
              <a:off x="2653" y="3101"/>
              <a:ext cx="572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1" name="AutoShape 51"/>
            <p:cNvCxnSpPr>
              <a:cxnSpLocks noChangeShapeType="1"/>
              <a:stCxn id="97295" idx="5"/>
              <a:endCxn id="51241" idx="1"/>
            </p:cNvCxnSpPr>
            <p:nvPr/>
          </p:nvCxnSpPr>
          <p:spPr bwMode="auto">
            <a:xfrm rot="16200000" flipH="1">
              <a:off x="2831" y="2968"/>
              <a:ext cx="190" cy="5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2" name="AutoShape 52"/>
            <p:cNvCxnSpPr>
              <a:cxnSpLocks noChangeShapeType="1"/>
              <a:stCxn id="97295" idx="4"/>
              <a:endCxn id="51242" idx="1"/>
            </p:cNvCxnSpPr>
            <p:nvPr/>
          </p:nvCxnSpPr>
          <p:spPr bwMode="auto">
            <a:xfrm rot="16200000" flipH="1">
              <a:off x="2700" y="3066"/>
              <a:ext cx="387" cy="66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2064" y="216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0,6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2109" y="261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9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Χαρακτηριστικά δέντρων αποφάσεων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100"/>
              <a:t>Τα σημεία αποφάσεων και γεγονότων τοποθετούνται με χρονική σειρά από αριστερά προς τα δεξιά.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100"/>
              <a:t>Οι επιλογές (</a:t>
            </a:r>
            <a:r>
              <a:rPr lang="en-US" altLang="en-US" sz="2100"/>
              <a:t>branches – </a:t>
            </a:r>
            <a:r>
              <a:rPr lang="el-GR" altLang="en-US" sz="2100"/>
              <a:t>κλαδιά) που πηγάζουν από τα </a:t>
            </a:r>
            <a:r>
              <a:rPr lang="el-GR" altLang="en-US" sz="2100" b="1">
                <a:effectLst>
                  <a:outerShdw blurRad="38100" dist="38100" dir="2700000" algn="tl">
                    <a:srgbClr val="C0C0C0"/>
                  </a:outerShdw>
                </a:effectLst>
              </a:rPr>
              <a:t>σημεία αποφάσεων</a:t>
            </a:r>
            <a:r>
              <a:rPr lang="el-GR" altLang="en-US" sz="2100"/>
              <a:t> εκπροσωπούν όλες τις πιθανές επιλογές που είναι διαθέσιμες τη δεδομένη χρονική στιγμή.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100"/>
              <a:t>Οι επιλογές (</a:t>
            </a:r>
            <a:r>
              <a:rPr lang="en-US" altLang="en-US" sz="2100"/>
              <a:t>branches – </a:t>
            </a:r>
            <a:r>
              <a:rPr lang="el-GR" altLang="en-US" sz="2100"/>
              <a:t>κλαδιά) που πηγάζουν από τα </a:t>
            </a:r>
            <a:r>
              <a:rPr lang="el-GR" altLang="en-US" sz="2100" b="1">
                <a:effectLst>
                  <a:outerShdw blurRad="38100" dist="38100" dir="2700000" algn="tl">
                    <a:srgbClr val="C0C0C0"/>
                  </a:outerShdw>
                </a:effectLst>
              </a:rPr>
              <a:t>σημεία ενδεχομένων</a:t>
            </a:r>
            <a:r>
              <a:rPr lang="el-GR" altLang="en-US" sz="2100"/>
              <a:t> εκπροσωπούν τα ασυμβίβαστα (</a:t>
            </a:r>
            <a:r>
              <a:rPr lang="en-US" altLang="en-US" sz="2100"/>
              <a:t>mutually exclusive) </a:t>
            </a:r>
            <a:r>
              <a:rPr lang="el-GR" altLang="en-US" sz="2100"/>
              <a:t>και πλήρη</a:t>
            </a:r>
            <a:r>
              <a:rPr lang="en-US" altLang="en-US" sz="2100"/>
              <a:t> (collectively exhaustive) </a:t>
            </a:r>
            <a:r>
              <a:rPr lang="el-GR" altLang="en-US" sz="2100"/>
              <a:t>πιθανά αποτελέσματα.</a:t>
            </a:r>
            <a:endParaRPr lang="en-US" altLang="en-US" sz="2100"/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100"/>
              <a:t>Το άθροισμα των πιθανοτήτων των αποτελεσμάτων που πηγάζουν από ένα σημείο ενδεχομένων πρέπει να ισούται με τη μονάδα.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100"/>
              <a:t>Κάθε ένα από τα τελευταία κλαδιά κάθε δένδρου απόφασης έχει μία αριθμητική αξία η οποία συνήθως μετριέται χρηματικός.    </a:t>
            </a:r>
          </a:p>
        </p:txBody>
      </p:sp>
    </p:spTree>
    <p:extLst>
      <p:ext uri="{BB962C8B-B14F-4D97-AF65-F5344CB8AC3E}">
        <p14:creationId xmlns:p14="http://schemas.microsoft.com/office/powerpoint/2010/main" val="4628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>Παράδειγμα: </a:t>
            </a:r>
            <a:br>
              <a:rPr lang="el-GR" altLang="en-US" sz="3900" b="1">
                <a:solidFill>
                  <a:schemeClr val="tx2"/>
                </a:solidFill>
              </a:rPr>
            </a:br>
            <a:r>
              <a:rPr lang="el-GR" altLang="en-US" sz="3900" b="1">
                <a:solidFill>
                  <a:schemeClr val="tx2"/>
                </a:solidFill>
              </a:rPr>
              <a:t>Επιλογή δουλειάς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6172200" y="19812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r>
              <a:rPr lang="el-GR" altLang="en-US" sz="2600" b="1">
                <a:effectLst>
                  <a:outerShdw blurRad="38100" dist="38100" dir="2700000" algn="tl">
                    <a:srgbClr val="C0C0C0"/>
                  </a:outerShdw>
                </a:effectLst>
              </a:rPr>
              <a:t>ΙΙΙ. ΛΥΣΗ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r>
              <a:rPr lang="el-GR" altLang="en-US" sz="2600" b="1">
                <a:effectLst>
                  <a:outerShdw blurRad="38100" dist="38100" dir="2700000" algn="tl">
                    <a:srgbClr val="C0C0C0"/>
                  </a:outerShdw>
                </a:effectLst>
              </a:rPr>
              <a:t>	   ΠΡΟΒΛΗΜΑΤΟΣ</a:t>
            </a:r>
          </a:p>
        </p:txBody>
      </p:sp>
      <p:pic>
        <p:nvPicPr>
          <p:cNvPr id="53252" name="Picture 4" descr="j02407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9" y="3009901"/>
            <a:ext cx="1163637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4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Υπολογισμός ΑΧΑ (Ε)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4916489"/>
            <a:ext cx="8229600" cy="1214437"/>
          </a:xfrm>
        </p:spPr>
        <p:txBody>
          <a:bodyPr/>
          <a:lstStyle/>
          <a:p>
            <a:pPr eaLnBrk="1" hangingPunct="1"/>
            <a:r>
              <a:rPr lang="en-US" altLang="en-US" sz="2300"/>
              <a:t>EMV = </a:t>
            </a:r>
            <a:r>
              <a:rPr lang="el-GR" altLang="en-US" sz="2300"/>
              <a:t>0,05*€21.600 + 0,25*€16.800 + 0,40*€12.000 + 	      0,25*€6.000 + 0,05*€0 = €11.850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4079876" y="2060575"/>
            <a:ext cx="3095625" cy="2305050"/>
            <a:chOff x="1610" y="1298"/>
            <a:chExt cx="1950" cy="1452"/>
          </a:xfrm>
        </p:grpSpPr>
        <p:sp>
          <p:nvSpPr>
            <p:cNvPr id="100357" name="Oval 5"/>
            <p:cNvSpPr>
              <a:spLocks noChangeArrowheads="1"/>
            </p:cNvSpPr>
            <p:nvPr/>
          </p:nvSpPr>
          <p:spPr bwMode="auto">
            <a:xfrm>
              <a:off x="2200" y="1872"/>
              <a:ext cx="271" cy="2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E</a:t>
              </a:r>
              <a:endPara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880" y="1298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€21.600</a:t>
              </a:r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880" y="1570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€16.800</a:t>
              </a:r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2880" y="1898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€12.000</a:t>
              </a:r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2880" y="2205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€6.000</a:t>
              </a:r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2880" y="2477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€0</a:t>
              </a:r>
            </a:p>
          </p:txBody>
        </p:sp>
        <p:cxnSp>
          <p:nvCxnSpPr>
            <p:cNvPr id="54283" name="AutoShape 11"/>
            <p:cNvCxnSpPr>
              <a:cxnSpLocks noChangeShapeType="1"/>
              <a:stCxn id="100357" idx="0"/>
              <a:endCxn id="54278" idx="1"/>
            </p:cNvCxnSpPr>
            <p:nvPr/>
          </p:nvCxnSpPr>
          <p:spPr bwMode="auto">
            <a:xfrm rot="-5400000">
              <a:off x="2378" y="1370"/>
              <a:ext cx="460" cy="5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84" name="AutoShape 12"/>
            <p:cNvCxnSpPr>
              <a:cxnSpLocks noChangeShapeType="1"/>
              <a:stCxn id="100357" idx="7"/>
              <a:endCxn id="54279" idx="1"/>
            </p:cNvCxnSpPr>
            <p:nvPr/>
          </p:nvCxnSpPr>
          <p:spPr bwMode="auto">
            <a:xfrm rot="-5400000">
              <a:off x="2540" y="1575"/>
              <a:ext cx="231" cy="44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85" name="AutoShape 13"/>
            <p:cNvCxnSpPr>
              <a:cxnSpLocks noChangeShapeType="1"/>
              <a:stCxn id="100357" idx="6"/>
              <a:endCxn id="54280" idx="1"/>
            </p:cNvCxnSpPr>
            <p:nvPr/>
          </p:nvCxnSpPr>
          <p:spPr bwMode="auto">
            <a:xfrm flipV="1">
              <a:off x="2471" y="2012"/>
              <a:ext cx="409" cy="6"/>
            </a:xfrm>
            <a:prstGeom prst="bentConnector3">
              <a:avLst>
                <a:gd name="adj1" fmla="val 49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86" name="AutoShape 14"/>
            <p:cNvCxnSpPr>
              <a:cxnSpLocks noChangeShapeType="1"/>
              <a:stCxn id="100357" idx="5"/>
              <a:endCxn id="54281" idx="1"/>
            </p:cNvCxnSpPr>
            <p:nvPr/>
          </p:nvCxnSpPr>
          <p:spPr bwMode="auto">
            <a:xfrm rot="16200000" flipH="1">
              <a:off x="2557" y="1995"/>
              <a:ext cx="198" cy="44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87" name="AutoShape 15"/>
            <p:cNvCxnSpPr>
              <a:cxnSpLocks noChangeShapeType="1"/>
              <a:stCxn id="100357" idx="4"/>
              <a:endCxn id="54282" idx="1"/>
            </p:cNvCxnSpPr>
            <p:nvPr/>
          </p:nvCxnSpPr>
          <p:spPr bwMode="auto">
            <a:xfrm rot="16200000" flipH="1">
              <a:off x="2394" y="2106"/>
              <a:ext cx="427" cy="5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2608" y="143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0,05</a:t>
              </a:r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2608" y="1752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0,25</a:t>
              </a:r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2608" y="202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0,40</a:t>
              </a:r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2608" y="2342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0,25</a:t>
              </a:r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2608" y="261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0,05</a:t>
              </a:r>
            </a:p>
          </p:txBody>
        </p:sp>
        <p:sp>
          <p:nvSpPr>
            <p:cNvPr id="100373" name="Rectangle 21"/>
            <p:cNvSpPr>
              <a:spLocks noChangeArrowheads="1"/>
            </p:cNvSpPr>
            <p:nvPr/>
          </p:nvSpPr>
          <p:spPr bwMode="auto">
            <a:xfrm>
              <a:off x="1610" y="1888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</a:t>
              </a:r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</a:t>
              </a:r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1.</a:t>
              </a:r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85</a:t>
              </a:r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67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Απόφαση </a:t>
            </a:r>
            <a:r>
              <a:rPr lang="en-US" altLang="en-US"/>
              <a:t>(C)</a:t>
            </a:r>
            <a:endParaRPr lang="el-GR" altLang="en-US"/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1919288" y="2133600"/>
            <a:ext cx="7993062" cy="3816350"/>
            <a:chOff x="249" y="1344"/>
            <a:chExt cx="5035" cy="2404"/>
          </a:xfrm>
        </p:grpSpPr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>
              <a:off x="249" y="1957"/>
              <a:ext cx="227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 rot="1279480">
              <a:off x="521" y="2231"/>
              <a:ext cx="47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Δεν Δέχεται</a:t>
              </a:r>
              <a:endParaRPr lang="en-US" altLang="en-US" sz="1400">
                <a:latin typeface="Times New Roman" charset="0"/>
              </a:endParaRPr>
            </a:p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Προσφορά</a:t>
              </a:r>
              <a:r>
                <a:rPr lang="en-US" altLang="en-US" sz="1400">
                  <a:latin typeface="Times New Roman" charset="0"/>
                </a:rPr>
                <a:t> John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 rot="-1073410">
              <a:off x="567" y="1661"/>
              <a:ext cx="56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John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101383" name="Oval 7"/>
            <p:cNvSpPr>
              <a:spLocks noChangeArrowheads="1"/>
            </p:cNvSpPr>
            <p:nvPr/>
          </p:nvSpPr>
          <p:spPr bwMode="auto">
            <a:xfrm>
              <a:off x="1247" y="223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Β</a:t>
              </a:r>
            </a:p>
          </p:txBody>
        </p:sp>
        <p:cxnSp>
          <p:nvCxnSpPr>
            <p:cNvPr id="55304" name="AutoShape 8"/>
            <p:cNvCxnSpPr>
              <a:cxnSpLocks noChangeShapeType="1"/>
              <a:stCxn id="101380" idx="3"/>
              <a:endCxn id="101383" idx="2"/>
            </p:cNvCxnSpPr>
            <p:nvPr/>
          </p:nvCxnSpPr>
          <p:spPr bwMode="auto">
            <a:xfrm>
              <a:off x="476" y="2071"/>
              <a:ext cx="771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2562" y="1776"/>
              <a:ext cx="227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55306" name="AutoShape 10"/>
            <p:cNvCxnSpPr>
              <a:cxnSpLocks noChangeShapeType="1"/>
              <a:stCxn id="101383" idx="6"/>
              <a:endCxn id="101385" idx="1"/>
            </p:cNvCxnSpPr>
            <p:nvPr/>
          </p:nvCxnSpPr>
          <p:spPr bwMode="auto">
            <a:xfrm flipV="1">
              <a:off x="1428" y="1890"/>
              <a:ext cx="1134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 rot="-1222822">
              <a:off x="1732" y="1913"/>
              <a:ext cx="4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Προσφορά από </a:t>
              </a:r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auto">
            <a:xfrm rot="-1151286">
              <a:off x="3038" y="1434"/>
              <a:ext cx="56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 από 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 rot="1059598">
              <a:off x="3358" y="2171"/>
              <a:ext cx="47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Δεν 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</a:t>
              </a:r>
              <a:endParaRPr lang="en-US" altLang="en-US" sz="1400">
                <a:latin typeface="Times New Roman" charset="0"/>
              </a:endParaRPr>
            </a:p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από </a:t>
              </a:r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5310" name="Rectangle 14"/>
            <p:cNvSpPr>
              <a:spLocks noChangeArrowheads="1"/>
            </p:cNvSpPr>
            <p:nvPr/>
          </p:nvSpPr>
          <p:spPr bwMode="auto">
            <a:xfrm rot="2200150">
              <a:off x="1520" y="2712"/>
              <a:ext cx="63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Καμία Προσφορά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από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101391" name="Oval 15"/>
            <p:cNvSpPr>
              <a:spLocks noChangeArrowheads="1"/>
            </p:cNvSpPr>
            <p:nvPr/>
          </p:nvSpPr>
          <p:spPr bwMode="auto">
            <a:xfrm>
              <a:off x="2472" y="300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01392" name="Oval 16"/>
            <p:cNvSpPr>
              <a:spLocks noChangeArrowheads="1"/>
            </p:cNvSpPr>
            <p:nvPr/>
          </p:nvSpPr>
          <p:spPr bwMode="auto">
            <a:xfrm>
              <a:off x="4286" y="223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E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55313" name="AutoShape 17"/>
            <p:cNvCxnSpPr>
              <a:cxnSpLocks noChangeShapeType="1"/>
              <a:stCxn id="101385" idx="3"/>
              <a:endCxn id="101392" idx="2"/>
            </p:cNvCxnSpPr>
            <p:nvPr/>
          </p:nvCxnSpPr>
          <p:spPr bwMode="auto">
            <a:xfrm>
              <a:off x="2789" y="1890"/>
              <a:ext cx="1497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4" name="AutoShape 18"/>
            <p:cNvCxnSpPr>
              <a:cxnSpLocks noChangeShapeType="1"/>
              <a:stCxn id="101383" idx="6"/>
              <a:endCxn id="101391" idx="2"/>
            </p:cNvCxnSpPr>
            <p:nvPr/>
          </p:nvCxnSpPr>
          <p:spPr bwMode="auto">
            <a:xfrm>
              <a:off x="1428" y="2332"/>
              <a:ext cx="1044" cy="7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15" name="Rectangle 19"/>
            <p:cNvSpPr>
              <a:spLocks noChangeArrowheads="1"/>
            </p:cNvSpPr>
            <p:nvPr/>
          </p:nvSpPr>
          <p:spPr bwMode="auto">
            <a:xfrm>
              <a:off x="1293" y="1641"/>
              <a:ext cx="49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cxnSp>
          <p:nvCxnSpPr>
            <p:cNvPr id="55316" name="AutoShape 20"/>
            <p:cNvCxnSpPr>
              <a:cxnSpLocks noChangeShapeType="1"/>
              <a:stCxn id="101380" idx="3"/>
              <a:endCxn id="55315" idx="1"/>
            </p:cNvCxnSpPr>
            <p:nvPr/>
          </p:nvCxnSpPr>
          <p:spPr bwMode="auto">
            <a:xfrm flipV="1">
              <a:off x="476" y="1755"/>
              <a:ext cx="817" cy="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17" name="Rectangle 21"/>
            <p:cNvSpPr>
              <a:spLocks noChangeArrowheads="1"/>
            </p:cNvSpPr>
            <p:nvPr/>
          </p:nvSpPr>
          <p:spPr bwMode="auto">
            <a:xfrm>
              <a:off x="3969" y="1344"/>
              <a:ext cx="453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€14.000</a:t>
              </a:r>
            </a:p>
          </p:txBody>
        </p:sp>
        <p:cxnSp>
          <p:nvCxnSpPr>
            <p:cNvPr id="55318" name="AutoShape 22"/>
            <p:cNvCxnSpPr>
              <a:cxnSpLocks noChangeShapeType="1"/>
              <a:stCxn id="101385" idx="3"/>
              <a:endCxn id="55317" idx="1"/>
            </p:cNvCxnSpPr>
            <p:nvPr/>
          </p:nvCxnSpPr>
          <p:spPr bwMode="auto">
            <a:xfrm flipV="1">
              <a:off x="2789" y="1458"/>
              <a:ext cx="118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19" name="Rectangle 23"/>
            <p:cNvSpPr>
              <a:spLocks noChangeArrowheads="1"/>
            </p:cNvSpPr>
            <p:nvPr/>
          </p:nvSpPr>
          <p:spPr bwMode="auto">
            <a:xfrm>
              <a:off x="4876" y="1707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€21.600</a:t>
              </a:r>
            </a:p>
          </p:txBody>
        </p:sp>
        <p:sp>
          <p:nvSpPr>
            <p:cNvPr id="55320" name="Rectangle 24"/>
            <p:cNvSpPr>
              <a:spLocks noChangeArrowheads="1"/>
            </p:cNvSpPr>
            <p:nvPr/>
          </p:nvSpPr>
          <p:spPr bwMode="auto">
            <a:xfrm>
              <a:off x="4876" y="1979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€16.800</a:t>
              </a:r>
            </a:p>
          </p:txBody>
        </p:sp>
        <p:sp>
          <p:nvSpPr>
            <p:cNvPr id="55321" name="Rectangle 25"/>
            <p:cNvSpPr>
              <a:spLocks noChangeArrowheads="1"/>
            </p:cNvSpPr>
            <p:nvPr/>
          </p:nvSpPr>
          <p:spPr bwMode="auto">
            <a:xfrm>
              <a:off x="4876" y="2216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sp>
          <p:nvSpPr>
            <p:cNvPr id="55322" name="Rectangle 26"/>
            <p:cNvSpPr>
              <a:spLocks noChangeArrowheads="1"/>
            </p:cNvSpPr>
            <p:nvPr/>
          </p:nvSpPr>
          <p:spPr bwMode="auto">
            <a:xfrm>
              <a:off x="4876" y="2478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€6.000</a:t>
              </a:r>
            </a:p>
          </p:txBody>
        </p:sp>
        <p:sp>
          <p:nvSpPr>
            <p:cNvPr id="55323" name="Rectangle 27"/>
            <p:cNvSpPr>
              <a:spLocks noChangeArrowheads="1"/>
            </p:cNvSpPr>
            <p:nvPr/>
          </p:nvSpPr>
          <p:spPr bwMode="auto">
            <a:xfrm>
              <a:off x="4876" y="2705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€0</a:t>
              </a:r>
            </a:p>
          </p:txBody>
        </p:sp>
        <p:cxnSp>
          <p:nvCxnSpPr>
            <p:cNvPr id="55324" name="AutoShape 28"/>
            <p:cNvCxnSpPr>
              <a:cxnSpLocks noChangeShapeType="1"/>
              <a:stCxn id="101392" idx="0"/>
              <a:endCxn id="55319" idx="1"/>
            </p:cNvCxnSpPr>
            <p:nvPr/>
          </p:nvCxnSpPr>
          <p:spPr bwMode="auto">
            <a:xfrm rot="-5400000">
              <a:off x="4422" y="1776"/>
              <a:ext cx="410" cy="4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5" name="AutoShape 29"/>
            <p:cNvCxnSpPr>
              <a:cxnSpLocks noChangeShapeType="1"/>
              <a:stCxn id="101392" idx="7"/>
              <a:endCxn id="55320" idx="1"/>
            </p:cNvCxnSpPr>
            <p:nvPr/>
          </p:nvCxnSpPr>
          <p:spPr bwMode="auto">
            <a:xfrm rot="-5400000">
              <a:off x="4574" y="1959"/>
              <a:ext cx="168" cy="4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6" name="AutoShape 30"/>
            <p:cNvCxnSpPr>
              <a:cxnSpLocks noChangeShapeType="1"/>
              <a:stCxn id="101392" idx="6"/>
              <a:endCxn id="55321" idx="1"/>
            </p:cNvCxnSpPr>
            <p:nvPr/>
          </p:nvCxnSpPr>
          <p:spPr bwMode="auto">
            <a:xfrm flipV="1">
              <a:off x="4467" y="2330"/>
              <a:ext cx="409" cy="2"/>
            </a:xfrm>
            <a:prstGeom prst="bentConnector3">
              <a:avLst>
                <a:gd name="adj1" fmla="val 49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7" name="AutoShape 31"/>
            <p:cNvCxnSpPr>
              <a:cxnSpLocks noChangeShapeType="1"/>
              <a:stCxn id="101392" idx="5"/>
              <a:endCxn id="55322" idx="1"/>
            </p:cNvCxnSpPr>
            <p:nvPr/>
          </p:nvCxnSpPr>
          <p:spPr bwMode="auto">
            <a:xfrm rot="16200000" flipH="1">
              <a:off x="4563" y="2280"/>
              <a:ext cx="189" cy="4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8" name="AutoShape 32"/>
            <p:cNvCxnSpPr>
              <a:cxnSpLocks noChangeShapeType="1"/>
              <a:stCxn id="101392" idx="4"/>
              <a:endCxn id="55323" idx="1"/>
            </p:cNvCxnSpPr>
            <p:nvPr/>
          </p:nvCxnSpPr>
          <p:spPr bwMode="auto">
            <a:xfrm rot="16200000" flipH="1">
              <a:off x="4434" y="2376"/>
              <a:ext cx="386" cy="4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29" name="Rectangle 33"/>
            <p:cNvSpPr>
              <a:spLocks noChangeArrowheads="1"/>
            </p:cNvSpPr>
            <p:nvPr/>
          </p:nvSpPr>
          <p:spPr bwMode="auto">
            <a:xfrm>
              <a:off x="4604" y="1798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5330" name="Rectangle 34"/>
            <p:cNvSpPr>
              <a:spLocks noChangeArrowheads="1"/>
            </p:cNvSpPr>
            <p:nvPr/>
          </p:nvSpPr>
          <p:spPr bwMode="auto">
            <a:xfrm>
              <a:off x="4604" y="207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5331" name="Rectangle 35"/>
            <p:cNvSpPr>
              <a:spLocks noChangeArrowheads="1"/>
            </p:cNvSpPr>
            <p:nvPr/>
          </p:nvSpPr>
          <p:spPr bwMode="auto">
            <a:xfrm>
              <a:off x="4604" y="2307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0,40</a:t>
              </a:r>
            </a:p>
          </p:txBody>
        </p:sp>
        <p:sp>
          <p:nvSpPr>
            <p:cNvPr id="55332" name="Rectangle 36"/>
            <p:cNvSpPr>
              <a:spLocks noChangeArrowheads="1"/>
            </p:cNvSpPr>
            <p:nvPr/>
          </p:nvSpPr>
          <p:spPr bwMode="auto">
            <a:xfrm>
              <a:off x="4604" y="256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5333" name="Rectangle 37"/>
            <p:cNvSpPr>
              <a:spLocks noChangeArrowheads="1"/>
            </p:cNvSpPr>
            <p:nvPr/>
          </p:nvSpPr>
          <p:spPr bwMode="auto">
            <a:xfrm>
              <a:off x="4604" y="2841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5334" name="Rectangle 38"/>
            <p:cNvSpPr>
              <a:spLocks noChangeArrowheads="1"/>
            </p:cNvSpPr>
            <p:nvPr/>
          </p:nvSpPr>
          <p:spPr bwMode="auto">
            <a:xfrm>
              <a:off x="3225" y="2478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€21.600</a:t>
              </a:r>
            </a:p>
          </p:txBody>
        </p:sp>
        <p:sp>
          <p:nvSpPr>
            <p:cNvPr id="55335" name="Rectangle 39"/>
            <p:cNvSpPr>
              <a:spLocks noChangeArrowheads="1"/>
            </p:cNvSpPr>
            <p:nvPr/>
          </p:nvSpPr>
          <p:spPr bwMode="auto">
            <a:xfrm>
              <a:off x="3225" y="2750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€16.800</a:t>
              </a:r>
            </a:p>
          </p:txBody>
        </p:sp>
        <p:sp>
          <p:nvSpPr>
            <p:cNvPr id="55336" name="Rectangle 40"/>
            <p:cNvSpPr>
              <a:spLocks noChangeArrowheads="1"/>
            </p:cNvSpPr>
            <p:nvPr/>
          </p:nvSpPr>
          <p:spPr bwMode="auto">
            <a:xfrm>
              <a:off x="3225" y="2987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sp>
          <p:nvSpPr>
            <p:cNvPr id="55337" name="Rectangle 41"/>
            <p:cNvSpPr>
              <a:spLocks noChangeArrowheads="1"/>
            </p:cNvSpPr>
            <p:nvPr/>
          </p:nvSpPr>
          <p:spPr bwMode="auto">
            <a:xfrm>
              <a:off x="3225" y="3249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€6.000</a:t>
              </a:r>
            </a:p>
          </p:txBody>
        </p:sp>
        <p:sp>
          <p:nvSpPr>
            <p:cNvPr id="55338" name="Rectangle 42"/>
            <p:cNvSpPr>
              <a:spLocks noChangeArrowheads="1"/>
            </p:cNvSpPr>
            <p:nvPr/>
          </p:nvSpPr>
          <p:spPr bwMode="auto">
            <a:xfrm>
              <a:off x="3225" y="3476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€0</a:t>
              </a:r>
            </a:p>
          </p:txBody>
        </p:sp>
        <p:sp>
          <p:nvSpPr>
            <p:cNvPr id="55339" name="Rectangle 43"/>
            <p:cNvSpPr>
              <a:spLocks noChangeArrowheads="1"/>
            </p:cNvSpPr>
            <p:nvPr/>
          </p:nvSpPr>
          <p:spPr bwMode="auto">
            <a:xfrm>
              <a:off x="2953" y="256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5340" name="Rectangle 44"/>
            <p:cNvSpPr>
              <a:spLocks noChangeArrowheads="1"/>
            </p:cNvSpPr>
            <p:nvPr/>
          </p:nvSpPr>
          <p:spPr bwMode="auto">
            <a:xfrm>
              <a:off x="2953" y="2841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5341" name="Rectangle 45"/>
            <p:cNvSpPr>
              <a:spLocks noChangeArrowheads="1"/>
            </p:cNvSpPr>
            <p:nvPr/>
          </p:nvSpPr>
          <p:spPr bwMode="auto">
            <a:xfrm>
              <a:off x="2953" y="3078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0,40</a:t>
              </a:r>
            </a:p>
          </p:txBody>
        </p:sp>
        <p:sp>
          <p:nvSpPr>
            <p:cNvPr id="55342" name="Rectangle 46"/>
            <p:cNvSpPr>
              <a:spLocks noChangeArrowheads="1"/>
            </p:cNvSpPr>
            <p:nvPr/>
          </p:nvSpPr>
          <p:spPr bwMode="auto">
            <a:xfrm>
              <a:off x="2953" y="334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5343" name="Rectangle 47"/>
            <p:cNvSpPr>
              <a:spLocks noChangeArrowheads="1"/>
            </p:cNvSpPr>
            <p:nvPr/>
          </p:nvSpPr>
          <p:spPr bwMode="auto">
            <a:xfrm>
              <a:off x="2953" y="3612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cxnSp>
          <p:nvCxnSpPr>
            <p:cNvPr id="55344" name="AutoShape 48"/>
            <p:cNvCxnSpPr>
              <a:cxnSpLocks noChangeShapeType="1"/>
              <a:stCxn id="101391" idx="0"/>
              <a:endCxn id="55334" idx="1"/>
            </p:cNvCxnSpPr>
            <p:nvPr/>
          </p:nvCxnSpPr>
          <p:spPr bwMode="auto">
            <a:xfrm rot="-5400000">
              <a:off x="2689" y="2466"/>
              <a:ext cx="409" cy="66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5" name="AutoShape 49"/>
            <p:cNvCxnSpPr>
              <a:cxnSpLocks noChangeShapeType="1"/>
              <a:stCxn id="101391" idx="7"/>
              <a:endCxn id="55335" idx="1"/>
            </p:cNvCxnSpPr>
            <p:nvPr/>
          </p:nvCxnSpPr>
          <p:spPr bwMode="auto">
            <a:xfrm rot="-5400000">
              <a:off x="2842" y="2648"/>
              <a:ext cx="167" cy="5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6" name="AutoShape 50"/>
            <p:cNvCxnSpPr>
              <a:cxnSpLocks noChangeShapeType="1"/>
              <a:stCxn id="101391" idx="6"/>
              <a:endCxn id="55336" idx="1"/>
            </p:cNvCxnSpPr>
            <p:nvPr/>
          </p:nvCxnSpPr>
          <p:spPr bwMode="auto">
            <a:xfrm flipV="1">
              <a:off x="2653" y="3101"/>
              <a:ext cx="572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7" name="AutoShape 51"/>
            <p:cNvCxnSpPr>
              <a:cxnSpLocks noChangeShapeType="1"/>
              <a:stCxn id="101391" idx="5"/>
              <a:endCxn id="55337" idx="1"/>
            </p:cNvCxnSpPr>
            <p:nvPr/>
          </p:nvCxnSpPr>
          <p:spPr bwMode="auto">
            <a:xfrm rot="16200000" flipH="1">
              <a:off x="2831" y="2968"/>
              <a:ext cx="190" cy="5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48" name="AutoShape 52"/>
            <p:cNvCxnSpPr>
              <a:cxnSpLocks noChangeShapeType="1"/>
              <a:stCxn id="101391" idx="4"/>
              <a:endCxn id="55338" idx="1"/>
            </p:cNvCxnSpPr>
            <p:nvPr/>
          </p:nvCxnSpPr>
          <p:spPr bwMode="auto">
            <a:xfrm rot="16200000" flipH="1">
              <a:off x="2700" y="3066"/>
              <a:ext cx="387" cy="66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49" name="Rectangle 53"/>
            <p:cNvSpPr>
              <a:spLocks noChangeArrowheads="1"/>
            </p:cNvSpPr>
            <p:nvPr/>
          </p:nvSpPr>
          <p:spPr bwMode="auto">
            <a:xfrm>
              <a:off x="2064" y="216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0,6</a:t>
              </a:r>
            </a:p>
          </p:txBody>
        </p:sp>
        <p:sp>
          <p:nvSpPr>
            <p:cNvPr id="55350" name="Rectangle 54"/>
            <p:cNvSpPr>
              <a:spLocks noChangeArrowheads="1"/>
            </p:cNvSpPr>
            <p:nvPr/>
          </p:nvSpPr>
          <p:spPr bwMode="auto">
            <a:xfrm>
              <a:off x="2109" y="261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</a:t>
              </a:r>
            </a:p>
          </p:txBody>
        </p:sp>
        <p:sp>
          <p:nvSpPr>
            <p:cNvPr id="101431" name="Rectangle 55"/>
            <p:cNvSpPr>
              <a:spLocks noChangeArrowheads="1"/>
            </p:cNvSpPr>
            <p:nvPr/>
          </p:nvSpPr>
          <p:spPr bwMode="auto">
            <a:xfrm>
              <a:off x="3923" y="1933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€11.850</a:t>
              </a:r>
            </a:p>
          </p:txBody>
        </p:sp>
        <p:sp>
          <p:nvSpPr>
            <p:cNvPr id="101432" name="Rectangle 56"/>
            <p:cNvSpPr>
              <a:spLocks noChangeArrowheads="1"/>
            </p:cNvSpPr>
            <p:nvPr/>
          </p:nvSpPr>
          <p:spPr bwMode="auto">
            <a:xfrm>
              <a:off x="2336" y="1480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€14.000</a:t>
              </a:r>
            </a:p>
          </p:txBody>
        </p:sp>
        <p:sp>
          <p:nvSpPr>
            <p:cNvPr id="55353" name="Line 57"/>
            <p:cNvSpPr>
              <a:spLocks noChangeShapeType="1"/>
            </p:cNvSpPr>
            <p:nvPr/>
          </p:nvSpPr>
          <p:spPr bwMode="auto">
            <a:xfrm flipH="1">
              <a:off x="3016" y="1842"/>
              <a:ext cx="91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4" name="Line 58"/>
            <p:cNvSpPr>
              <a:spLocks noChangeShapeType="1"/>
            </p:cNvSpPr>
            <p:nvPr/>
          </p:nvSpPr>
          <p:spPr bwMode="auto">
            <a:xfrm flipH="1">
              <a:off x="3062" y="1842"/>
              <a:ext cx="91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70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981200" y="457200"/>
            <a:ext cx="754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/>
            </a:r>
            <a:br>
              <a:rPr lang="el-GR" altLang="en-US" sz="3900" b="1">
                <a:solidFill>
                  <a:schemeClr val="tx2"/>
                </a:solidFill>
              </a:rPr>
            </a:br>
            <a:r>
              <a:rPr lang="el-GR" altLang="en-US" sz="3900" b="1">
                <a:solidFill>
                  <a:schemeClr val="tx2"/>
                </a:solidFill>
              </a:rPr>
              <a:t>Υπολογισμός ΑΧΑ (</a:t>
            </a:r>
            <a:r>
              <a:rPr lang="en-US" altLang="en-US" sz="3900" b="1">
                <a:solidFill>
                  <a:schemeClr val="tx2"/>
                </a:solidFill>
              </a:rPr>
              <a:t>D</a:t>
            </a:r>
            <a:r>
              <a:rPr lang="el-GR" altLang="en-US" sz="3900" b="1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981200" y="4797426"/>
            <a:ext cx="8229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r>
              <a:rPr lang="en-US" altLang="en-US" sz="2300"/>
              <a:t>EMV = </a:t>
            </a:r>
            <a:r>
              <a:rPr lang="el-GR" altLang="en-US" sz="2300"/>
              <a:t>0,05*€21.600 + 0,25*€16.800 + 0,40*€12.000 + 	      0,25*€6.000 + 0,05*€0 = €11.850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4079875" y="2060575"/>
            <a:ext cx="3024188" cy="2305050"/>
            <a:chOff x="1610" y="1298"/>
            <a:chExt cx="1905" cy="1452"/>
          </a:xfrm>
        </p:grpSpPr>
        <p:sp>
          <p:nvSpPr>
            <p:cNvPr id="102405" name="Oval 5"/>
            <p:cNvSpPr>
              <a:spLocks noChangeArrowheads="1"/>
            </p:cNvSpPr>
            <p:nvPr/>
          </p:nvSpPr>
          <p:spPr bwMode="auto">
            <a:xfrm>
              <a:off x="2200" y="1872"/>
              <a:ext cx="271" cy="2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</a:t>
              </a:r>
              <a:endPara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2880" y="1298"/>
              <a:ext cx="63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€21.600</a:t>
              </a:r>
            </a:p>
          </p:txBody>
        </p:sp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2880" y="1570"/>
              <a:ext cx="63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€16.800</a:t>
              </a:r>
            </a:p>
          </p:txBody>
        </p:sp>
        <p:sp>
          <p:nvSpPr>
            <p:cNvPr id="56328" name="Rectangle 8"/>
            <p:cNvSpPr>
              <a:spLocks noChangeArrowheads="1"/>
            </p:cNvSpPr>
            <p:nvPr/>
          </p:nvSpPr>
          <p:spPr bwMode="auto">
            <a:xfrm>
              <a:off x="2880" y="1898"/>
              <a:ext cx="63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€12.000</a:t>
              </a:r>
            </a:p>
          </p:txBody>
        </p: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2880" y="2205"/>
              <a:ext cx="63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€6.000</a:t>
              </a:r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2880" y="2477"/>
              <a:ext cx="63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€0</a:t>
              </a:r>
            </a:p>
          </p:txBody>
        </p:sp>
        <p:cxnSp>
          <p:nvCxnSpPr>
            <p:cNvPr id="56331" name="AutoShape 11"/>
            <p:cNvCxnSpPr>
              <a:cxnSpLocks noChangeShapeType="1"/>
              <a:stCxn id="102405" idx="0"/>
              <a:endCxn id="56326" idx="1"/>
            </p:cNvCxnSpPr>
            <p:nvPr/>
          </p:nvCxnSpPr>
          <p:spPr bwMode="auto">
            <a:xfrm rot="-5400000">
              <a:off x="2378" y="1370"/>
              <a:ext cx="460" cy="5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2" name="AutoShape 12"/>
            <p:cNvCxnSpPr>
              <a:cxnSpLocks noChangeShapeType="1"/>
              <a:stCxn id="102405" idx="7"/>
              <a:endCxn id="56327" idx="1"/>
            </p:cNvCxnSpPr>
            <p:nvPr/>
          </p:nvCxnSpPr>
          <p:spPr bwMode="auto">
            <a:xfrm rot="-5400000">
              <a:off x="2540" y="1575"/>
              <a:ext cx="231" cy="44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3" name="AutoShape 13"/>
            <p:cNvCxnSpPr>
              <a:cxnSpLocks noChangeShapeType="1"/>
              <a:stCxn id="102405" idx="6"/>
              <a:endCxn id="56328" idx="1"/>
            </p:cNvCxnSpPr>
            <p:nvPr/>
          </p:nvCxnSpPr>
          <p:spPr bwMode="auto">
            <a:xfrm flipV="1">
              <a:off x="2471" y="2012"/>
              <a:ext cx="409" cy="6"/>
            </a:xfrm>
            <a:prstGeom prst="bentConnector3">
              <a:avLst>
                <a:gd name="adj1" fmla="val 49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4" name="AutoShape 14"/>
            <p:cNvCxnSpPr>
              <a:cxnSpLocks noChangeShapeType="1"/>
              <a:stCxn id="102405" idx="5"/>
              <a:endCxn id="56329" idx="1"/>
            </p:cNvCxnSpPr>
            <p:nvPr/>
          </p:nvCxnSpPr>
          <p:spPr bwMode="auto">
            <a:xfrm rot="16200000" flipH="1">
              <a:off x="2557" y="1995"/>
              <a:ext cx="198" cy="44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5" name="AutoShape 15"/>
            <p:cNvCxnSpPr>
              <a:cxnSpLocks noChangeShapeType="1"/>
              <a:stCxn id="102405" idx="4"/>
              <a:endCxn id="56330" idx="1"/>
            </p:cNvCxnSpPr>
            <p:nvPr/>
          </p:nvCxnSpPr>
          <p:spPr bwMode="auto">
            <a:xfrm rot="16200000" flipH="1">
              <a:off x="2394" y="2106"/>
              <a:ext cx="427" cy="5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2608" y="143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0,05</a:t>
              </a:r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2608" y="1752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0,25</a:t>
              </a:r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2608" y="202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0,40</a:t>
              </a:r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2608" y="2342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0,25</a:t>
              </a:r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2608" y="261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0,05</a:t>
              </a:r>
            </a:p>
          </p:txBody>
        </p:sp>
        <p:sp>
          <p:nvSpPr>
            <p:cNvPr id="102421" name="Rectangle 21"/>
            <p:cNvSpPr>
              <a:spLocks noChangeArrowheads="1"/>
            </p:cNvSpPr>
            <p:nvPr/>
          </p:nvSpPr>
          <p:spPr bwMode="auto">
            <a:xfrm>
              <a:off x="1610" y="1888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</a:t>
              </a:r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</a:t>
              </a:r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1.</a:t>
              </a:r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85</a:t>
              </a:r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1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/>
            </a:r>
            <a:br>
              <a:rPr lang="el-GR" altLang="en-US" sz="3900" b="1">
                <a:solidFill>
                  <a:schemeClr val="tx2"/>
                </a:solidFill>
              </a:rPr>
            </a:br>
            <a:r>
              <a:rPr lang="el-GR" altLang="en-US" sz="3900" b="1">
                <a:solidFill>
                  <a:schemeClr val="tx2"/>
                </a:solidFill>
              </a:rPr>
              <a:t>Υπολογισμός ΑΧΑ (</a:t>
            </a:r>
            <a:r>
              <a:rPr lang="en-US" altLang="en-US" sz="3900" b="1">
                <a:solidFill>
                  <a:schemeClr val="tx2"/>
                </a:solidFill>
              </a:rPr>
              <a:t>B</a:t>
            </a:r>
            <a:r>
              <a:rPr lang="el-GR" altLang="en-US" sz="3900" b="1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981200" y="4797426"/>
            <a:ext cx="8229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r>
              <a:rPr lang="en-US" altLang="en-US" sz="2300"/>
              <a:t>EMV = </a:t>
            </a:r>
            <a:r>
              <a:rPr lang="el-GR" altLang="en-US" sz="2300"/>
              <a:t>0,</a:t>
            </a:r>
            <a:r>
              <a:rPr lang="en-US" altLang="en-US" sz="2300"/>
              <a:t>6</a:t>
            </a:r>
            <a:r>
              <a:rPr lang="el-GR" altLang="en-US" sz="2300"/>
              <a:t>*€1</a:t>
            </a:r>
            <a:r>
              <a:rPr lang="en-US" altLang="en-US" sz="2300"/>
              <a:t>4</a:t>
            </a:r>
            <a:r>
              <a:rPr lang="el-GR" altLang="en-US" sz="2300"/>
              <a:t>.</a:t>
            </a:r>
            <a:r>
              <a:rPr lang="en-US" altLang="en-US" sz="2300"/>
              <a:t>0</a:t>
            </a:r>
            <a:r>
              <a:rPr lang="el-GR" altLang="en-US" sz="2300"/>
              <a:t>00 + 0,</a:t>
            </a:r>
            <a:r>
              <a:rPr lang="en-US" altLang="en-US" sz="2300"/>
              <a:t>4</a:t>
            </a:r>
            <a:r>
              <a:rPr lang="el-GR" altLang="en-US" sz="2300"/>
              <a:t>*€11.850</a:t>
            </a:r>
            <a:r>
              <a:rPr lang="en-US" altLang="en-US" sz="2300"/>
              <a:t> = 13.032</a:t>
            </a:r>
            <a:endParaRPr lang="el-GR" altLang="en-US" sz="2300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4224338" y="1989138"/>
            <a:ext cx="3384550" cy="2735262"/>
            <a:chOff x="884" y="1253"/>
            <a:chExt cx="2132" cy="1723"/>
          </a:xfrm>
        </p:grpSpPr>
        <p:sp>
          <p:nvSpPr>
            <p:cNvPr id="103429" name="Oval 5"/>
            <p:cNvSpPr>
              <a:spLocks noChangeArrowheads="1"/>
            </p:cNvSpPr>
            <p:nvPr/>
          </p:nvSpPr>
          <p:spPr bwMode="auto">
            <a:xfrm>
              <a:off x="1429" y="2004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Β</a:t>
              </a:r>
            </a:p>
          </p:txBody>
        </p:sp>
        <p:sp>
          <p:nvSpPr>
            <p:cNvPr id="103430" name="Rectangle 6"/>
            <p:cNvSpPr>
              <a:spLocks noChangeArrowheads="1"/>
            </p:cNvSpPr>
            <p:nvPr/>
          </p:nvSpPr>
          <p:spPr bwMode="auto">
            <a:xfrm>
              <a:off x="2744" y="1549"/>
              <a:ext cx="227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57351" name="AutoShape 7"/>
            <p:cNvCxnSpPr>
              <a:cxnSpLocks noChangeShapeType="1"/>
              <a:stCxn id="103429" idx="6"/>
              <a:endCxn id="103430" idx="1"/>
            </p:cNvCxnSpPr>
            <p:nvPr/>
          </p:nvCxnSpPr>
          <p:spPr bwMode="auto">
            <a:xfrm flipV="1">
              <a:off x="1610" y="1663"/>
              <a:ext cx="1134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 rot="-1222822">
              <a:off x="1914" y="1686"/>
              <a:ext cx="4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Προσφορά από </a:t>
              </a:r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 rot="2200150">
              <a:off x="1702" y="2485"/>
              <a:ext cx="63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Καμία Προσφορά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από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103434" name="Oval 10"/>
            <p:cNvSpPr>
              <a:spLocks noChangeArrowheads="1"/>
            </p:cNvSpPr>
            <p:nvPr/>
          </p:nvSpPr>
          <p:spPr bwMode="auto">
            <a:xfrm>
              <a:off x="2654" y="2774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57355" name="AutoShape 11"/>
            <p:cNvCxnSpPr>
              <a:cxnSpLocks noChangeShapeType="1"/>
              <a:stCxn id="103429" idx="6"/>
              <a:endCxn id="103434" idx="2"/>
            </p:cNvCxnSpPr>
            <p:nvPr/>
          </p:nvCxnSpPr>
          <p:spPr bwMode="auto">
            <a:xfrm>
              <a:off x="1610" y="2105"/>
              <a:ext cx="1044" cy="7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2246" y="1933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0,6</a:t>
              </a:r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2291" y="2387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</a:t>
              </a:r>
            </a:p>
          </p:txBody>
        </p:sp>
        <p:sp>
          <p:nvSpPr>
            <p:cNvPr id="103438" name="Rectangle 14"/>
            <p:cNvSpPr>
              <a:spLocks noChangeArrowheads="1"/>
            </p:cNvSpPr>
            <p:nvPr/>
          </p:nvSpPr>
          <p:spPr bwMode="auto">
            <a:xfrm>
              <a:off x="2518" y="1253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€14.000</a:t>
              </a:r>
            </a:p>
          </p:txBody>
        </p:sp>
        <p:sp>
          <p:nvSpPr>
            <p:cNvPr id="103439" name="Rectangle 15"/>
            <p:cNvSpPr>
              <a:spLocks noChangeArrowheads="1"/>
            </p:cNvSpPr>
            <p:nvPr/>
          </p:nvSpPr>
          <p:spPr bwMode="auto">
            <a:xfrm>
              <a:off x="2608" y="2523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€1</a:t>
              </a:r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</a:t>
              </a:r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.</a:t>
              </a:r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850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03440" name="Rectangle 16"/>
            <p:cNvSpPr>
              <a:spLocks noChangeArrowheads="1"/>
            </p:cNvSpPr>
            <p:nvPr/>
          </p:nvSpPr>
          <p:spPr bwMode="auto">
            <a:xfrm>
              <a:off x="884" y="1979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</a:t>
              </a:r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13</a:t>
              </a:r>
              <a:r>
                <a:rPr lang="el-GR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.0</a:t>
              </a:r>
              <a:r>
                <a:rPr lang="en-US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32</a:t>
              </a:r>
              <a:endParaRPr lang="el-GR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8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Έξοδα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l-GR" altLang="en-US" sz="2600"/>
              <a:t>Σταθερά:</a:t>
            </a:r>
          </a:p>
          <a:p>
            <a:pPr lvl="1" eaLnBrk="1" hangingPunct="1"/>
            <a:r>
              <a:rPr lang="el-GR" altLang="en-US" sz="2200"/>
              <a:t>Ενοίκια κτηρίων</a:t>
            </a:r>
          </a:p>
          <a:p>
            <a:pPr lvl="1" eaLnBrk="1" hangingPunct="1"/>
            <a:r>
              <a:rPr lang="el-GR" altLang="en-US" sz="2200"/>
              <a:t>Ασφάλιστρα</a:t>
            </a:r>
          </a:p>
          <a:p>
            <a:pPr lvl="1" eaLnBrk="1" hangingPunct="1"/>
            <a:r>
              <a:rPr lang="el-GR" altLang="en-US" sz="2200"/>
              <a:t>Φόρος ακίνητης περιουσίας</a:t>
            </a:r>
          </a:p>
          <a:p>
            <a:pPr lvl="1" eaLnBrk="1" hangingPunct="1"/>
            <a:r>
              <a:rPr lang="el-GR" altLang="en-US" sz="2200"/>
              <a:t>Έξοδα διοίκησης</a:t>
            </a:r>
          </a:p>
          <a:p>
            <a:pPr lvl="1" eaLnBrk="1" hangingPunct="1"/>
            <a:r>
              <a:rPr lang="el-GR" altLang="en-US" sz="2200"/>
              <a:t>Έξοδα φωτισμού</a:t>
            </a:r>
          </a:p>
          <a:p>
            <a:pPr lvl="1" eaLnBrk="1" hangingPunct="1"/>
            <a:r>
              <a:rPr lang="el-GR" altLang="en-US" sz="2200"/>
              <a:t>Δόσεις εξοπλισμού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l-GR" altLang="en-US" sz="2600"/>
              <a:t>Μεταβλητά:</a:t>
            </a:r>
          </a:p>
          <a:p>
            <a:pPr lvl="1" eaLnBrk="1" hangingPunct="1"/>
            <a:r>
              <a:rPr lang="el-GR" altLang="en-US" sz="2200"/>
              <a:t>Εργασίας</a:t>
            </a:r>
          </a:p>
          <a:p>
            <a:pPr lvl="1" eaLnBrk="1" hangingPunct="1"/>
            <a:r>
              <a:rPr lang="el-GR" altLang="en-US" sz="2200"/>
              <a:t>Ενέργειας για παραγωγή</a:t>
            </a:r>
          </a:p>
          <a:p>
            <a:pPr lvl="1" eaLnBrk="1" hangingPunct="1"/>
            <a:r>
              <a:rPr lang="el-GR" altLang="en-US" sz="2200"/>
              <a:t>Πρώτων υλών</a:t>
            </a:r>
          </a:p>
          <a:p>
            <a:pPr lvl="1" eaLnBrk="1" hangingPunct="1"/>
            <a:r>
              <a:rPr lang="el-GR" altLang="en-US" sz="2200"/>
              <a:t>Μεταφοράς</a:t>
            </a:r>
          </a:p>
          <a:p>
            <a:pPr lvl="1" eaLnBrk="1" hangingPunct="1">
              <a:buFont typeface="Wingdings" charset="2"/>
              <a:buNone/>
            </a:pPr>
            <a:endParaRPr lang="el-GR" altLang="en-US" sz="2200"/>
          </a:p>
        </p:txBody>
      </p:sp>
    </p:spTree>
    <p:extLst>
      <p:ext uri="{BB962C8B-B14F-4D97-AF65-F5344CB8AC3E}">
        <p14:creationId xmlns:p14="http://schemas.microsoft.com/office/powerpoint/2010/main" val="7422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/>
            </a:r>
            <a:br>
              <a:rPr lang="el-GR" altLang="en-US" sz="3900" b="1">
                <a:solidFill>
                  <a:schemeClr val="tx2"/>
                </a:solidFill>
              </a:rPr>
            </a:br>
            <a:r>
              <a:rPr lang="el-GR" altLang="en-US" sz="3900" b="1">
                <a:solidFill>
                  <a:schemeClr val="tx2"/>
                </a:solidFill>
              </a:rPr>
              <a:t>Απόφαση </a:t>
            </a:r>
            <a:r>
              <a:rPr lang="en-US" altLang="en-US" sz="3900" b="1">
                <a:solidFill>
                  <a:schemeClr val="tx2"/>
                </a:solidFill>
              </a:rPr>
              <a:t>(A)</a:t>
            </a:r>
            <a:endParaRPr lang="el-GR" altLang="en-US" sz="3900" b="1">
              <a:solidFill>
                <a:schemeClr val="tx2"/>
              </a:solidFill>
            </a:endParaRP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1919288" y="2133600"/>
            <a:ext cx="7993062" cy="3816350"/>
            <a:chOff x="249" y="1344"/>
            <a:chExt cx="5035" cy="2404"/>
          </a:xfrm>
        </p:grpSpPr>
        <p:sp>
          <p:nvSpPr>
            <p:cNvPr id="104452" name="Rectangle 4"/>
            <p:cNvSpPr>
              <a:spLocks noChangeArrowheads="1"/>
            </p:cNvSpPr>
            <p:nvPr/>
          </p:nvSpPr>
          <p:spPr bwMode="auto">
            <a:xfrm>
              <a:off x="249" y="1957"/>
              <a:ext cx="227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</a:t>
              </a:r>
            </a:p>
          </p:txBody>
        </p:sp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 rot="1279480">
              <a:off x="521" y="2231"/>
              <a:ext cx="47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Δεν Δέχεται</a:t>
              </a:r>
              <a:endParaRPr lang="en-US" altLang="en-US" sz="1400">
                <a:latin typeface="Times New Roman" charset="0"/>
              </a:endParaRPr>
            </a:p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Προσφορά</a:t>
              </a:r>
              <a:r>
                <a:rPr lang="en-US" altLang="en-US" sz="1400">
                  <a:latin typeface="Times New Roman" charset="0"/>
                </a:rPr>
                <a:t> John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 rot="-1073410">
              <a:off x="567" y="1661"/>
              <a:ext cx="56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John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104455" name="Oval 7"/>
            <p:cNvSpPr>
              <a:spLocks noChangeArrowheads="1"/>
            </p:cNvSpPr>
            <p:nvPr/>
          </p:nvSpPr>
          <p:spPr bwMode="auto">
            <a:xfrm>
              <a:off x="1247" y="223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Β</a:t>
              </a:r>
            </a:p>
          </p:txBody>
        </p:sp>
        <p:cxnSp>
          <p:nvCxnSpPr>
            <p:cNvPr id="58376" name="AutoShape 8"/>
            <p:cNvCxnSpPr>
              <a:cxnSpLocks noChangeShapeType="1"/>
              <a:stCxn id="104452" idx="3"/>
              <a:endCxn id="104455" idx="2"/>
            </p:cNvCxnSpPr>
            <p:nvPr/>
          </p:nvCxnSpPr>
          <p:spPr bwMode="auto">
            <a:xfrm>
              <a:off x="476" y="2071"/>
              <a:ext cx="771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2562" y="1776"/>
              <a:ext cx="227" cy="2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C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58378" name="AutoShape 10"/>
            <p:cNvCxnSpPr>
              <a:cxnSpLocks noChangeShapeType="1"/>
              <a:stCxn id="104455" idx="6"/>
              <a:endCxn id="104457" idx="1"/>
            </p:cNvCxnSpPr>
            <p:nvPr/>
          </p:nvCxnSpPr>
          <p:spPr bwMode="auto">
            <a:xfrm flipV="1">
              <a:off x="1428" y="1890"/>
              <a:ext cx="1134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 rot="-1222822">
              <a:off x="1732" y="1913"/>
              <a:ext cx="4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Προσφορά από </a:t>
              </a:r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 rot="-1151286">
              <a:off x="3038" y="1434"/>
              <a:ext cx="56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 από 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8381" name="Rectangle 13"/>
            <p:cNvSpPr>
              <a:spLocks noChangeArrowheads="1"/>
            </p:cNvSpPr>
            <p:nvPr/>
          </p:nvSpPr>
          <p:spPr bwMode="auto">
            <a:xfrm rot="1059598">
              <a:off x="3358" y="2171"/>
              <a:ext cx="47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Δεν Δέχεται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Προσφορά</a:t>
              </a:r>
              <a:endParaRPr lang="en-US" altLang="en-US" sz="1400">
                <a:latin typeface="Times New Roman" charset="0"/>
              </a:endParaRPr>
            </a:p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από </a:t>
              </a:r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58382" name="Rectangle 14"/>
            <p:cNvSpPr>
              <a:spLocks noChangeArrowheads="1"/>
            </p:cNvSpPr>
            <p:nvPr/>
          </p:nvSpPr>
          <p:spPr bwMode="auto">
            <a:xfrm rot="2200150">
              <a:off x="1520" y="2712"/>
              <a:ext cx="63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Καμία Προσφορά</a:t>
              </a:r>
              <a:r>
                <a:rPr lang="en-US" altLang="en-US" sz="1400">
                  <a:latin typeface="Times New Roman" charset="0"/>
                </a:rPr>
                <a:t> </a:t>
              </a:r>
              <a:r>
                <a:rPr lang="el-GR" altLang="en-US" sz="1400">
                  <a:latin typeface="Times New Roman" charset="0"/>
                </a:rPr>
                <a:t>από</a:t>
              </a:r>
            </a:p>
            <a:p>
              <a:pPr algn="ctr" eaLnBrk="1" hangingPunct="1"/>
              <a:r>
                <a:rPr lang="en-US" altLang="en-US" sz="1400">
                  <a:latin typeface="Times New Roman" charset="0"/>
                </a:rPr>
                <a:t>Vanessa</a:t>
              </a:r>
              <a:endParaRPr lang="el-GR" altLang="en-US" sz="1400">
                <a:latin typeface="Times New Roman" charset="0"/>
              </a:endParaRPr>
            </a:p>
          </p:txBody>
        </p:sp>
        <p:sp>
          <p:nvSpPr>
            <p:cNvPr id="104463" name="Oval 15"/>
            <p:cNvSpPr>
              <a:spLocks noChangeArrowheads="1"/>
            </p:cNvSpPr>
            <p:nvPr/>
          </p:nvSpPr>
          <p:spPr bwMode="auto">
            <a:xfrm>
              <a:off x="2472" y="300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D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04464" name="Oval 16"/>
            <p:cNvSpPr>
              <a:spLocks noChangeArrowheads="1"/>
            </p:cNvSpPr>
            <p:nvPr/>
          </p:nvSpPr>
          <p:spPr bwMode="auto">
            <a:xfrm>
              <a:off x="4286" y="2231"/>
              <a:ext cx="181" cy="2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E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58385" name="AutoShape 17"/>
            <p:cNvCxnSpPr>
              <a:cxnSpLocks noChangeShapeType="1"/>
              <a:stCxn id="104457" idx="3"/>
              <a:endCxn id="104464" idx="2"/>
            </p:cNvCxnSpPr>
            <p:nvPr/>
          </p:nvCxnSpPr>
          <p:spPr bwMode="auto">
            <a:xfrm>
              <a:off x="2789" y="1890"/>
              <a:ext cx="1497" cy="4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6" name="AutoShape 18"/>
            <p:cNvCxnSpPr>
              <a:cxnSpLocks noChangeShapeType="1"/>
              <a:stCxn id="104455" idx="6"/>
              <a:endCxn id="104463" idx="2"/>
            </p:cNvCxnSpPr>
            <p:nvPr/>
          </p:nvCxnSpPr>
          <p:spPr bwMode="auto">
            <a:xfrm>
              <a:off x="1428" y="2332"/>
              <a:ext cx="1044" cy="7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87" name="Rectangle 19"/>
            <p:cNvSpPr>
              <a:spLocks noChangeArrowheads="1"/>
            </p:cNvSpPr>
            <p:nvPr/>
          </p:nvSpPr>
          <p:spPr bwMode="auto">
            <a:xfrm>
              <a:off x="1293" y="1641"/>
              <a:ext cx="49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cxnSp>
          <p:nvCxnSpPr>
            <p:cNvPr id="58388" name="AutoShape 20"/>
            <p:cNvCxnSpPr>
              <a:cxnSpLocks noChangeShapeType="1"/>
              <a:stCxn id="104452" idx="3"/>
              <a:endCxn id="58387" idx="1"/>
            </p:cNvCxnSpPr>
            <p:nvPr/>
          </p:nvCxnSpPr>
          <p:spPr bwMode="auto">
            <a:xfrm flipV="1">
              <a:off x="476" y="1755"/>
              <a:ext cx="817" cy="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89" name="Rectangle 21"/>
            <p:cNvSpPr>
              <a:spLocks noChangeArrowheads="1"/>
            </p:cNvSpPr>
            <p:nvPr/>
          </p:nvSpPr>
          <p:spPr bwMode="auto">
            <a:xfrm>
              <a:off x="3969" y="1344"/>
              <a:ext cx="453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€14.000</a:t>
              </a:r>
            </a:p>
          </p:txBody>
        </p:sp>
        <p:cxnSp>
          <p:nvCxnSpPr>
            <p:cNvPr id="58390" name="AutoShape 22"/>
            <p:cNvCxnSpPr>
              <a:cxnSpLocks noChangeShapeType="1"/>
              <a:stCxn id="104457" idx="3"/>
              <a:endCxn id="58389" idx="1"/>
            </p:cNvCxnSpPr>
            <p:nvPr/>
          </p:nvCxnSpPr>
          <p:spPr bwMode="auto">
            <a:xfrm flipV="1">
              <a:off x="2789" y="1458"/>
              <a:ext cx="118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91" name="Rectangle 23"/>
            <p:cNvSpPr>
              <a:spLocks noChangeArrowheads="1"/>
            </p:cNvSpPr>
            <p:nvPr/>
          </p:nvSpPr>
          <p:spPr bwMode="auto">
            <a:xfrm>
              <a:off x="4876" y="1707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€21.600</a:t>
              </a:r>
            </a:p>
          </p:txBody>
        </p:sp>
        <p:sp>
          <p:nvSpPr>
            <p:cNvPr id="58392" name="Rectangle 24"/>
            <p:cNvSpPr>
              <a:spLocks noChangeArrowheads="1"/>
            </p:cNvSpPr>
            <p:nvPr/>
          </p:nvSpPr>
          <p:spPr bwMode="auto">
            <a:xfrm>
              <a:off x="4876" y="1979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€16.800</a:t>
              </a:r>
            </a:p>
          </p:txBody>
        </p:sp>
        <p:sp>
          <p:nvSpPr>
            <p:cNvPr id="58393" name="Rectangle 25"/>
            <p:cNvSpPr>
              <a:spLocks noChangeArrowheads="1"/>
            </p:cNvSpPr>
            <p:nvPr/>
          </p:nvSpPr>
          <p:spPr bwMode="auto">
            <a:xfrm>
              <a:off x="4876" y="2216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sp>
          <p:nvSpPr>
            <p:cNvPr id="58394" name="Rectangle 26"/>
            <p:cNvSpPr>
              <a:spLocks noChangeArrowheads="1"/>
            </p:cNvSpPr>
            <p:nvPr/>
          </p:nvSpPr>
          <p:spPr bwMode="auto">
            <a:xfrm>
              <a:off x="4876" y="2478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€6.000</a:t>
              </a:r>
            </a:p>
          </p:txBody>
        </p:sp>
        <p:sp>
          <p:nvSpPr>
            <p:cNvPr id="58395" name="Rectangle 27"/>
            <p:cNvSpPr>
              <a:spLocks noChangeArrowheads="1"/>
            </p:cNvSpPr>
            <p:nvPr/>
          </p:nvSpPr>
          <p:spPr bwMode="auto">
            <a:xfrm>
              <a:off x="4876" y="2705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€0</a:t>
              </a:r>
            </a:p>
          </p:txBody>
        </p:sp>
        <p:cxnSp>
          <p:nvCxnSpPr>
            <p:cNvPr id="58396" name="AutoShape 28"/>
            <p:cNvCxnSpPr>
              <a:cxnSpLocks noChangeShapeType="1"/>
              <a:stCxn id="104464" idx="0"/>
              <a:endCxn id="58391" idx="1"/>
            </p:cNvCxnSpPr>
            <p:nvPr/>
          </p:nvCxnSpPr>
          <p:spPr bwMode="auto">
            <a:xfrm rot="-5400000">
              <a:off x="4422" y="1776"/>
              <a:ext cx="410" cy="4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7" name="AutoShape 29"/>
            <p:cNvCxnSpPr>
              <a:cxnSpLocks noChangeShapeType="1"/>
              <a:stCxn id="104464" idx="7"/>
              <a:endCxn id="58392" idx="1"/>
            </p:cNvCxnSpPr>
            <p:nvPr/>
          </p:nvCxnSpPr>
          <p:spPr bwMode="auto">
            <a:xfrm rot="-5400000">
              <a:off x="4574" y="1959"/>
              <a:ext cx="168" cy="4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8" name="AutoShape 30"/>
            <p:cNvCxnSpPr>
              <a:cxnSpLocks noChangeShapeType="1"/>
              <a:stCxn id="104464" idx="6"/>
              <a:endCxn id="58393" idx="1"/>
            </p:cNvCxnSpPr>
            <p:nvPr/>
          </p:nvCxnSpPr>
          <p:spPr bwMode="auto">
            <a:xfrm flipV="1">
              <a:off x="4467" y="2330"/>
              <a:ext cx="409" cy="2"/>
            </a:xfrm>
            <a:prstGeom prst="bentConnector3">
              <a:avLst>
                <a:gd name="adj1" fmla="val 49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9" name="AutoShape 31"/>
            <p:cNvCxnSpPr>
              <a:cxnSpLocks noChangeShapeType="1"/>
              <a:stCxn id="104464" idx="5"/>
              <a:endCxn id="58394" idx="1"/>
            </p:cNvCxnSpPr>
            <p:nvPr/>
          </p:nvCxnSpPr>
          <p:spPr bwMode="auto">
            <a:xfrm rot="16200000" flipH="1">
              <a:off x="4563" y="2280"/>
              <a:ext cx="189" cy="4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00" name="AutoShape 32"/>
            <p:cNvCxnSpPr>
              <a:cxnSpLocks noChangeShapeType="1"/>
              <a:stCxn id="104464" idx="4"/>
              <a:endCxn id="58395" idx="1"/>
            </p:cNvCxnSpPr>
            <p:nvPr/>
          </p:nvCxnSpPr>
          <p:spPr bwMode="auto">
            <a:xfrm rot="16200000" flipH="1">
              <a:off x="4434" y="2376"/>
              <a:ext cx="386" cy="4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401" name="Rectangle 33"/>
            <p:cNvSpPr>
              <a:spLocks noChangeArrowheads="1"/>
            </p:cNvSpPr>
            <p:nvPr/>
          </p:nvSpPr>
          <p:spPr bwMode="auto">
            <a:xfrm>
              <a:off x="4604" y="1798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8402" name="Rectangle 34"/>
            <p:cNvSpPr>
              <a:spLocks noChangeArrowheads="1"/>
            </p:cNvSpPr>
            <p:nvPr/>
          </p:nvSpPr>
          <p:spPr bwMode="auto">
            <a:xfrm>
              <a:off x="4604" y="207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8403" name="Rectangle 35"/>
            <p:cNvSpPr>
              <a:spLocks noChangeArrowheads="1"/>
            </p:cNvSpPr>
            <p:nvPr/>
          </p:nvSpPr>
          <p:spPr bwMode="auto">
            <a:xfrm>
              <a:off x="4604" y="2307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0,40</a:t>
              </a:r>
            </a:p>
          </p:txBody>
        </p:sp>
        <p:sp>
          <p:nvSpPr>
            <p:cNvPr id="58404" name="Rectangle 36"/>
            <p:cNvSpPr>
              <a:spLocks noChangeArrowheads="1"/>
            </p:cNvSpPr>
            <p:nvPr/>
          </p:nvSpPr>
          <p:spPr bwMode="auto">
            <a:xfrm>
              <a:off x="4604" y="256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8405" name="Rectangle 37"/>
            <p:cNvSpPr>
              <a:spLocks noChangeArrowheads="1"/>
            </p:cNvSpPr>
            <p:nvPr/>
          </p:nvSpPr>
          <p:spPr bwMode="auto">
            <a:xfrm>
              <a:off x="4604" y="2841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8406" name="Rectangle 38"/>
            <p:cNvSpPr>
              <a:spLocks noChangeArrowheads="1"/>
            </p:cNvSpPr>
            <p:nvPr/>
          </p:nvSpPr>
          <p:spPr bwMode="auto">
            <a:xfrm>
              <a:off x="3225" y="2478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€21.600</a:t>
              </a:r>
            </a:p>
          </p:txBody>
        </p:sp>
        <p:sp>
          <p:nvSpPr>
            <p:cNvPr id="58407" name="Rectangle 39"/>
            <p:cNvSpPr>
              <a:spLocks noChangeArrowheads="1"/>
            </p:cNvSpPr>
            <p:nvPr/>
          </p:nvSpPr>
          <p:spPr bwMode="auto">
            <a:xfrm>
              <a:off x="3225" y="2750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€16.800</a:t>
              </a:r>
            </a:p>
          </p:txBody>
        </p:sp>
        <p:sp>
          <p:nvSpPr>
            <p:cNvPr id="58408" name="Rectangle 40"/>
            <p:cNvSpPr>
              <a:spLocks noChangeArrowheads="1"/>
            </p:cNvSpPr>
            <p:nvPr/>
          </p:nvSpPr>
          <p:spPr bwMode="auto">
            <a:xfrm>
              <a:off x="3225" y="2987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€12.000</a:t>
              </a:r>
            </a:p>
          </p:txBody>
        </p:sp>
        <p:sp>
          <p:nvSpPr>
            <p:cNvPr id="58409" name="Rectangle 41"/>
            <p:cNvSpPr>
              <a:spLocks noChangeArrowheads="1"/>
            </p:cNvSpPr>
            <p:nvPr/>
          </p:nvSpPr>
          <p:spPr bwMode="auto">
            <a:xfrm>
              <a:off x="3225" y="3249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€6.000</a:t>
              </a:r>
            </a:p>
          </p:txBody>
        </p:sp>
        <p:sp>
          <p:nvSpPr>
            <p:cNvPr id="58410" name="Rectangle 42"/>
            <p:cNvSpPr>
              <a:spLocks noChangeArrowheads="1"/>
            </p:cNvSpPr>
            <p:nvPr/>
          </p:nvSpPr>
          <p:spPr bwMode="auto">
            <a:xfrm>
              <a:off x="3225" y="3476"/>
              <a:ext cx="40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€0</a:t>
              </a:r>
            </a:p>
          </p:txBody>
        </p:sp>
        <p:sp>
          <p:nvSpPr>
            <p:cNvPr id="58411" name="Rectangle 43"/>
            <p:cNvSpPr>
              <a:spLocks noChangeArrowheads="1"/>
            </p:cNvSpPr>
            <p:nvPr/>
          </p:nvSpPr>
          <p:spPr bwMode="auto">
            <a:xfrm>
              <a:off x="2953" y="2569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sp>
          <p:nvSpPr>
            <p:cNvPr id="58412" name="Rectangle 44"/>
            <p:cNvSpPr>
              <a:spLocks noChangeArrowheads="1"/>
            </p:cNvSpPr>
            <p:nvPr/>
          </p:nvSpPr>
          <p:spPr bwMode="auto">
            <a:xfrm>
              <a:off x="2953" y="2841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8413" name="Rectangle 45"/>
            <p:cNvSpPr>
              <a:spLocks noChangeArrowheads="1"/>
            </p:cNvSpPr>
            <p:nvPr/>
          </p:nvSpPr>
          <p:spPr bwMode="auto">
            <a:xfrm>
              <a:off x="2953" y="3078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0,40</a:t>
              </a:r>
            </a:p>
          </p:txBody>
        </p:sp>
        <p:sp>
          <p:nvSpPr>
            <p:cNvPr id="58414" name="Rectangle 46"/>
            <p:cNvSpPr>
              <a:spLocks noChangeArrowheads="1"/>
            </p:cNvSpPr>
            <p:nvPr/>
          </p:nvSpPr>
          <p:spPr bwMode="auto">
            <a:xfrm>
              <a:off x="2953" y="334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0,25</a:t>
              </a:r>
            </a:p>
          </p:txBody>
        </p:sp>
        <p:sp>
          <p:nvSpPr>
            <p:cNvPr id="58415" name="Rectangle 47"/>
            <p:cNvSpPr>
              <a:spLocks noChangeArrowheads="1"/>
            </p:cNvSpPr>
            <p:nvPr/>
          </p:nvSpPr>
          <p:spPr bwMode="auto">
            <a:xfrm>
              <a:off x="2953" y="3612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0,05</a:t>
              </a:r>
            </a:p>
          </p:txBody>
        </p:sp>
        <p:cxnSp>
          <p:nvCxnSpPr>
            <p:cNvPr id="58416" name="AutoShape 48"/>
            <p:cNvCxnSpPr>
              <a:cxnSpLocks noChangeShapeType="1"/>
              <a:stCxn id="104463" idx="0"/>
              <a:endCxn id="58406" idx="1"/>
            </p:cNvCxnSpPr>
            <p:nvPr/>
          </p:nvCxnSpPr>
          <p:spPr bwMode="auto">
            <a:xfrm rot="-5400000">
              <a:off x="2689" y="2466"/>
              <a:ext cx="409" cy="66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17" name="AutoShape 49"/>
            <p:cNvCxnSpPr>
              <a:cxnSpLocks noChangeShapeType="1"/>
              <a:stCxn id="104463" idx="7"/>
              <a:endCxn id="58407" idx="1"/>
            </p:cNvCxnSpPr>
            <p:nvPr/>
          </p:nvCxnSpPr>
          <p:spPr bwMode="auto">
            <a:xfrm rot="-5400000">
              <a:off x="2842" y="2648"/>
              <a:ext cx="167" cy="5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18" name="AutoShape 50"/>
            <p:cNvCxnSpPr>
              <a:cxnSpLocks noChangeShapeType="1"/>
              <a:stCxn id="104463" idx="6"/>
              <a:endCxn id="58408" idx="1"/>
            </p:cNvCxnSpPr>
            <p:nvPr/>
          </p:nvCxnSpPr>
          <p:spPr bwMode="auto">
            <a:xfrm flipV="1">
              <a:off x="2653" y="3101"/>
              <a:ext cx="572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19" name="AutoShape 51"/>
            <p:cNvCxnSpPr>
              <a:cxnSpLocks noChangeShapeType="1"/>
              <a:stCxn id="104463" idx="5"/>
              <a:endCxn id="58409" idx="1"/>
            </p:cNvCxnSpPr>
            <p:nvPr/>
          </p:nvCxnSpPr>
          <p:spPr bwMode="auto">
            <a:xfrm rot="16200000" flipH="1">
              <a:off x="2831" y="2968"/>
              <a:ext cx="190" cy="59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20" name="AutoShape 52"/>
            <p:cNvCxnSpPr>
              <a:cxnSpLocks noChangeShapeType="1"/>
              <a:stCxn id="104463" idx="4"/>
              <a:endCxn id="58410" idx="1"/>
            </p:cNvCxnSpPr>
            <p:nvPr/>
          </p:nvCxnSpPr>
          <p:spPr bwMode="auto">
            <a:xfrm rot="16200000" flipH="1">
              <a:off x="2700" y="3066"/>
              <a:ext cx="387" cy="66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421" name="Rectangle 53"/>
            <p:cNvSpPr>
              <a:spLocks noChangeArrowheads="1"/>
            </p:cNvSpPr>
            <p:nvPr/>
          </p:nvSpPr>
          <p:spPr bwMode="auto">
            <a:xfrm>
              <a:off x="2064" y="2160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0,6</a:t>
              </a:r>
            </a:p>
          </p:txBody>
        </p:sp>
        <p:sp>
          <p:nvSpPr>
            <p:cNvPr id="58422" name="Rectangle 54"/>
            <p:cNvSpPr>
              <a:spLocks noChangeArrowheads="1"/>
            </p:cNvSpPr>
            <p:nvPr/>
          </p:nvSpPr>
          <p:spPr bwMode="auto">
            <a:xfrm>
              <a:off x="2109" y="261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0,4</a:t>
              </a:r>
            </a:p>
          </p:txBody>
        </p:sp>
        <p:sp>
          <p:nvSpPr>
            <p:cNvPr id="104503" name="Rectangle 55"/>
            <p:cNvSpPr>
              <a:spLocks noChangeArrowheads="1"/>
            </p:cNvSpPr>
            <p:nvPr/>
          </p:nvSpPr>
          <p:spPr bwMode="auto">
            <a:xfrm>
              <a:off x="3923" y="1933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€11.850</a:t>
              </a:r>
            </a:p>
          </p:txBody>
        </p:sp>
        <p:sp>
          <p:nvSpPr>
            <p:cNvPr id="104504" name="Rectangle 56"/>
            <p:cNvSpPr>
              <a:spLocks noChangeArrowheads="1"/>
            </p:cNvSpPr>
            <p:nvPr/>
          </p:nvSpPr>
          <p:spPr bwMode="auto">
            <a:xfrm>
              <a:off x="2336" y="1480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€14.000</a:t>
              </a:r>
            </a:p>
          </p:txBody>
        </p:sp>
        <p:sp>
          <p:nvSpPr>
            <p:cNvPr id="58425" name="Line 57"/>
            <p:cNvSpPr>
              <a:spLocks noChangeShapeType="1"/>
            </p:cNvSpPr>
            <p:nvPr/>
          </p:nvSpPr>
          <p:spPr bwMode="auto">
            <a:xfrm flipH="1">
              <a:off x="3016" y="1842"/>
              <a:ext cx="91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6" name="Line 58"/>
            <p:cNvSpPr>
              <a:spLocks noChangeShapeType="1"/>
            </p:cNvSpPr>
            <p:nvPr/>
          </p:nvSpPr>
          <p:spPr bwMode="auto">
            <a:xfrm flipH="1">
              <a:off x="3062" y="1842"/>
              <a:ext cx="91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7" name="Rectangle 59"/>
            <p:cNvSpPr>
              <a:spLocks noChangeArrowheads="1"/>
            </p:cNvSpPr>
            <p:nvPr/>
          </p:nvSpPr>
          <p:spPr bwMode="auto">
            <a:xfrm>
              <a:off x="2109" y="3113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€1</a:t>
              </a:r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1</a:t>
              </a:r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.</a:t>
              </a:r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85</a:t>
              </a:r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0</a:t>
              </a:r>
            </a:p>
          </p:txBody>
        </p:sp>
        <p:sp>
          <p:nvSpPr>
            <p:cNvPr id="104508" name="Rectangle 60"/>
            <p:cNvSpPr>
              <a:spLocks noChangeArrowheads="1"/>
            </p:cNvSpPr>
            <p:nvPr/>
          </p:nvSpPr>
          <p:spPr bwMode="auto">
            <a:xfrm>
              <a:off x="1020" y="2024"/>
              <a:ext cx="40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€1</a:t>
              </a:r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3</a:t>
              </a:r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.0</a:t>
              </a:r>
              <a:r>
                <a:rPr lang="en-US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32</a:t>
              </a:r>
              <a:endParaRPr lang="el-GR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58429" name="Line 61"/>
            <p:cNvSpPr>
              <a:spLocks noChangeShapeType="1"/>
            </p:cNvSpPr>
            <p:nvPr/>
          </p:nvSpPr>
          <p:spPr bwMode="auto">
            <a:xfrm>
              <a:off x="567" y="1888"/>
              <a:ext cx="226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0" name="Line 62"/>
            <p:cNvSpPr>
              <a:spLocks noChangeShapeType="1"/>
            </p:cNvSpPr>
            <p:nvPr/>
          </p:nvSpPr>
          <p:spPr bwMode="auto">
            <a:xfrm>
              <a:off x="612" y="1888"/>
              <a:ext cx="226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77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Λύση δέντρου απόφασης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300"/>
              <a:t>Αρχίζουμε με τα τελευταία κλαδιά του δένδρου απόφασης και αξιολογούμε το κάθε σημείο ενδεχομένων και απόφασης ως εξής:</a:t>
            </a:r>
          </a:p>
          <a:p>
            <a:pPr marL="990600" lvl="1" indent="-533400">
              <a:lnSpc>
                <a:spcPct val="80000"/>
              </a:lnSpc>
            </a:pPr>
            <a:r>
              <a:rPr lang="el-GR" altLang="en-US" sz="2300"/>
              <a:t>Για το </a:t>
            </a:r>
            <a:r>
              <a:rPr lang="el-GR" altLang="en-US" sz="2300" b="1">
                <a:effectLst>
                  <a:outerShdw blurRad="38100" dist="38100" dir="2700000" algn="tl">
                    <a:srgbClr val="C0C0C0"/>
                  </a:outerShdw>
                </a:effectLst>
              </a:rPr>
              <a:t>σημείο ενδεχομένων</a:t>
            </a:r>
            <a:r>
              <a:rPr lang="el-GR" altLang="en-US" sz="2300"/>
              <a:t> υπολογίζουμε την </a:t>
            </a:r>
            <a:r>
              <a:rPr lang="en-US" altLang="en-US" sz="2300"/>
              <a:t>EMV</a:t>
            </a:r>
            <a:r>
              <a:rPr lang="el-GR" altLang="en-US" sz="2300"/>
              <a:t> του σημείου. Είναι το άθροισμα των πολλαπλασιασμών της αξίας του κάθε κλαδιού με την πιθανότητα του.</a:t>
            </a:r>
          </a:p>
          <a:p>
            <a:pPr marL="990600" lvl="1" indent="-533400">
              <a:lnSpc>
                <a:spcPct val="80000"/>
              </a:lnSpc>
            </a:pPr>
            <a:r>
              <a:rPr lang="el-GR" altLang="en-US" sz="2300"/>
              <a:t>Για το </a:t>
            </a:r>
            <a:r>
              <a:rPr lang="el-GR" altLang="en-US" sz="2300" b="1">
                <a:effectLst>
                  <a:outerShdw blurRad="38100" dist="38100" dir="2700000" algn="tl">
                    <a:srgbClr val="C0C0C0"/>
                  </a:outerShdw>
                </a:effectLst>
              </a:rPr>
              <a:t>σημείο αποφάσεως</a:t>
            </a:r>
            <a:r>
              <a:rPr lang="el-GR" altLang="en-US" sz="2300"/>
              <a:t> υπολογίζουμε το </a:t>
            </a:r>
            <a:r>
              <a:rPr lang="en-US" altLang="en-US" sz="2300"/>
              <a:t>EMV </a:t>
            </a:r>
            <a:r>
              <a:rPr lang="el-GR" altLang="en-US" sz="2300"/>
              <a:t> του σημείου επιλέγοντας αυτό με τη καλλίτερη</a:t>
            </a:r>
            <a:r>
              <a:rPr lang="en-US" altLang="en-US" sz="2300"/>
              <a:t> EMV </a:t>
            </a:r>
            <a:r>
              <a:rPr lang="el-GR" altLang="en-US" sz="2300"/>
              <a:t>αξία. 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300"/>
              <a:t>Το δένδρο αποφάσεως έχει λυθεί όταν όλα τα σημεία έχουν αξιολογηθεί.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300"/>
              <a:t>Η βέλτιστη στρατηγική προσδιορίζεται από την </a:t>
            </a:r>
            <a:r>
              <a:rPr lang="en-US" altLang="en-US" sz="2300"/>
              <a:t>EMV </a:t>
            </a:r>
            <a:r>
              <a:rPr lang="el-GR" altLang="en-US" sz="2300"/>
              <a:t>η οποία υπολογίζεται για το αρχικό κλαδί του δένδρου.</a:t>
            </a:r>
            <a:r>
              <a:rPr lang="en-US" altLang="en-US" sz="2300"/>
              <a:t> </a:t>
            </a:r>
            <a:endParaRPr lang="el-GR" altLang="en-US" sz="2300"/>
          </a:p>
        </p:txBody>
      </p:sp>
    </p:spTree>
    <p:extLst>
      <p:ext uri="{BB962C8B-B14F-4D97-AF65-F5344CB8AC3E}">
        <p14:creationId xmlns:p14="http://schemas.microsoft.com/office/powerpoint/2010/main" val="7750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Έσοδα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Σύνολο πωλήσεων σε €</a:t>
            </a:r>
          </a:p>
          <a:p>
            <a:pPr lvl="1" eaLnBrk="1" hangingPunct="1"/>
            <a:r>
              <a:rPr lang="el-GR" altLang="en-US"/>
              <a:t>Τιμή * Μονάδες Παραγωγής</a:t>
            </a:r>
          </a:p>
        </p:txBody>
      </p:sp>
    </p:spTree>
    <p:extLst>
      <p:ext uri="{BB962C8B-B14F-4D97-AF65-F5344CB8AC3E}">
        <p14:creationId xmlns:p14="http://schemas.microsoft.com/office/powerpoint/2010/main" val="3630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Ορισμός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l-GR" altLang="en-US" sz="2200"/>
              <a:t>Νεκρό Σημείο</a:t>
            </a:r>
          </a:p>
          <a:p>
            <a:pPr lvl="1" eaLnBrk="1" hangingPunct="1"/>
            <a:r>
              <a:rPr lang="el-GR" altLang="en-US" sz="2200"/>
              <a:t>Σ. Έξοδα = Σ. Έσοδα</a:t>
            </a:r>
          </a:p>
          <a:p>
            <a:pPr lvl="1" eaLnBrk="1" hangingPunct="1"/>
            <a:r>
              <a:rPr lang="el-GR" altLang="en-US" sz="2200"/>
              <a:t>Είναι το σημείο στο οποίο πρέπει να φθάσει ο όγκος παραγωγής και να καλυφθούν τα έξοδα</a:t>
            </a:r>
          </a:p>
          <a:p>
            <a:pPr lvl="1" eaLnBrk="1" hangingPunct="1"/>
            <a:r>
              <a:rPr lang="el-GR" altLang="en-US" sz="2200"/>
              <a:t>Εξαρτάται από την τιμή πώλησης και τη δομή του κόστους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1919288" y="2060576"/>
            <a:ext cx="3960812" cy="3744913"/>
            <a:chOff x="249" y="1298"/>
            <a:chExt cx="2495" cy="2359"/>
          </a:xfrm>
        </p:grpSpPr>
        <p:cxnSp>
          <p:nvCxnSpPr>
            <p:cNvPr id="23557" name="AutoShape 5"/>
            <p:cNvCxnSpPr>
              <a:cxnSpLocks noChangeShapeType="1"/>
            </p:cNvCxnSpPr>
            <p:nvPr/>
          </p:nvCxnSpPr>
          <p:spPr bwMode="auto">
            <a:xfrm flipV="1">
              <a:off x="431" y="1298"/>
              <a:ext cx="0" cy="2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58" name="AutoShape 6"/>
            <p:cNvCxnSpPr>
              <a:cxnSpLocks noChangeShapeType="1"/>
            </p:cNvCxnSpPr>
            <p:nvPr/>
          </p:nvCxnSpPr>
          <p:spPr bwMode="auto">
            <a:xfrm>
              <a:off x="431" y="3430"/>
              <a:ext cx="231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59" name="AutoShape 7"/>
            <p:cNvCxnSpPr>
              <a:cxnSpLocks noChangeShapeType="1"/>
            </p:cNvCxnSpPr>
            <p:nvPr/>
          </p:nvCxnSpPr>
          <p:spPr bwMode="auto">
            <a:xfrm>
              <a:off x="431" y="3067"/>
              <a:ext cx="21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0" name="AutoShape 8"/>
            <p:cNvCxnSpPr>
              <a:cxnSpLocks noChangeShapeType="1"/>
            </p:cNvCxnSpPr>
            <p:nvPr/>
          </p:nvCxnSpPr>
          <p:spPr bwMode="auto">
            <a:xfrm flipV="1">
              <a:off x="431" y="2614"/>
              <a:ext cx="2177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1973" y="3113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Σταθερά Έξοδα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 rot="-1308084">
              <a:off x="1973" y="2478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Μεταβλητά Έξοδα</a:t>
              </a:r>
            </a:p>
          </p:txBody>
        </p:sp>
        <p:cxnSp>
          <p:nvCxnSpPr>
            <p:cNvPr id="23563" name="AutoShape 11"/>
            <p:cNvCxnSpPr>
              <a:cxnSpLocks noChangeShapeType="1"/>
            </p:cNvCxnSpPr>
            <p:nvPr/>
          </p:nvCxnSpPr>
          <p:spPr bwMode="auto">
            <a:xfrm flipV="1">
              <a:off x="431" y="1570"/>
              <a:ext cx="2086" cy="1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4" name="AutoShape 12"/>
            <p:cNvCxnSpPr>
              <a:cxnSpLocks noChangeShapeType="1"/>
            </p:cNvCxnSpPr>
            <p:nvPr/>
          </p:nvCxnSpPr>
          <p:spPr bwMode="auto">
            <a:xfrm flipV="1">
              <a:off x="431" y="2069"/>
              <a:ext cx="2041" cy="9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 rot="-2378497">
              <a:off x="1791" y="1571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Συνολικά Έσοδα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 rot="-1308084">
              <a:off x="521" y="2614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>
                  <a:latin typeface="Times New Roman" charset="0"/>
                </a:rPr>
                <a:t>Συνολικά Έξοδα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839" y="1934"/>
              <a:ext cx="72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ΝΕΚΡΟ ΣΗΜΕΙΟ</a:t>
              </a:r>
            </a:p>
          </p:txBody>
        </p:sp>
        <p:cxnSp>
          <p:nvCxnSpPr>
            <p:cNvPr id="23568" name="AutoShape 16"/>
            <p:cNvCxnSpPr>
              <a:cxnSpLocks noChangeShapeType="1"/>
            </p:cNvCxnSpPr>
            <p:nvPr/>
          </p:nvCxnSpPr>
          <p:spPr bwMode="auto">
            <a:xfrm>
              <a:off x="1202" y="2160"/>
              <a:ext cx="136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AutoShape 17"/>
            <p:cNvCxnSpPr>
              <a:cxnSpLocks noChangeShapeType="1"/>
            </p:cNvCxnSpPr>
            <p:nvPr/>
          </p:nvCxnSpPr>
          <p:spPr bwMode="auto">
            <a:xfrm flipV="1">
              <a:off x="567" y="2976"/>
              <a:ext cx="13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AutoShape 18"/>
            <p:cNvCxnSpPr>
              <a:cxnSpLocks noChangeShapeType="1"/>
            </p:cNvCxnSpPr>
            <p:nvPr/>
          </p:nvCxnSpPr>
          <p:spPr bwMode="auto">
            <a:xfrm flipV="1">
              <a:off x="703" y="2886"/>
              <a:ext cx="13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AutoShape 19"/>
            <p:cNvCxnSpPr>
              <a:cxnSpLocks noChangeShapeType="1"/>
            </p:cNvCxnSpPr>
            <p:nvPr/>
          </p:nvCxnSpPr>
          <p:spPr bwMode="auto">
            <a:xfrm flipV="1">
              <a:off x="476" y="3022"/>
              <a:ext cx="13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AutoShape 20"/>
            <p:cNvCxnSpPr>
              <a:cxnSpLocks noChangeShapeType="1"/>
            </p:cNvCxnSpPr>
            <p:nvPr/>
          </p:nvCxnSpPr>
          <p:spPr bwMode="auto">
            <a:xfrm flipV="1">
              <a:off x="839" y="2795"/>
              <a:ext cx="13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975" y="3521"/>
              <a:ext cx="13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ΜΟΝΑΔΕΣ ΠΑΡΑΓΩΣΗΣ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 rot="-5400000">
              <a:off x="-364" y="2319"/>
              <a:ext cx="13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ΕΣΟΔΑ €</a:t>
              </a:r>
            </a:p>
          </p:txBody>
        </p:sp>
        <p:cxnSp>
          <p:nvCxnSpPr>
            <p:cNvPr id="23575" name="AutoShape 23"/>
            <p:cNvCxnSpPr>
              <a:cxnSpLocks noChangeShapeType="1"/>
            </p:cNvCxnSpPr>
            <p:nvPr/>
          </p:nvCxnSpPr>
          <p:spPr bwMode="auto">
            <a:xfrm flipV="1">
              <a:off x="2018" y="1978"/>
              <a:ext cx="13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AutoShape 24"/>
            <p:cNvCxnSpPr>
              <a:cxnSpLocks noChangeShapeType="1"/>
            </p:cNvCxnSpPr>
            <p:nvPr/>
          </p:nvCxnSpPr>
          <p:spPr bwMode="auto">
            <a:xfrm flipV="1">
              <a:off x="2154" y="1888"/>
              <a:ext cx="13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25"/>
            <p:cNvCxnSpPr>
              <a:cxnSpLocks noChangeShapeType="1"/>
            </p:cNvCxnSpPr>
            <p:nvPr/>
          </p:nvCxnSpPr>
          <p:spPr bwMode="auto">
            <a:xfrm flipV="1">
              <a:off x="1927" y="2024"/>
              <a:ext cx="13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8" name="AutoShape 26"/>
            <p:cNvCxnSpPr>
              <a:cxnSpLocks noChangeShapeType="1"/>
            </p:cNvCxnSpPr>
            <p:nvPr/>
          </p:nvCxnSpPr>
          <p:spPr bwMode="auto">
            <a:xfrm flipV="1">
              <a:off x="2290" y="1797"/>
              <a:ext cx="13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 rot="-1710675">
              <a:off x="2018" y="1842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ΚΕΡΔΟΣ</a:t>
              </a: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 rot="-1710675">
              <a:off x="340" y="2932"/>
              <a:ext cx="7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ΖΗΜΙΑ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0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981200" y="457200"/>
            <a:ext cx="754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>Παράδειγμα: Φωτοτυπείο 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6172200" y="19812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r>
              <a:rPr lang="el-GR" altLang="en-US" sz="2600" b="1">
                <a:effectLst>
                  <a:outerShdw blurRad="38100" dist="38100" dir="2700000" algn="tl">
                    <a:srgbClr val="C0C0C0"/>
                  </a:outerShdw>
                </a:effectLst>
              </a:rPr>
              <a:t>Ι. ΔΕΔΟΜΕΝΑ</a:t>
            </a:r>
          </a:p>
        </p:txBody>
      </p:sp>
      <p:pic>
        <p:nvPicPr>
          <p:cNvPr id="24580" name="Picture 4" descr="j01964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2775" y="2897188"/>
            <a:ext cx="1695450" cy="2055812"/>
          </a:xfrm>
        </p:spPr>
      </p:pic>
    </p:spTree>
    <p:extLst>
      <p:ext uri="{BB962C8B-B14F-4D97-AF65-F5344CB8AC3E}">
        <p14:creationId xmlns:p14="http://schemas.microsoft.com/office/powerpoint/2010/main" val="20773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Έξοδα – Έσοδα </a:t>
            </a:r>
          </a:p>
        </p:txBody>
      </p:sp>
      <p:graphicFrame>
        <p:nvGraphicFramePr>
          <p:cNvPr id="72773" name="Group 69"/>
          <p:cNvGraphicFramePr>
            <a:graphicFrameLocks noGrp="1"/>
          </p:cNvGraphicFramePr>
          <p:nvPr>
            <p:ph sz="half" idx="1"/>
          </p:nvPr>
        </p:nvGraphicFramePr>
        <p:xfrm>
          <a:off x="1981201" y="1719264"/>
          <a:ext cx="3827463" cy="3471863"/>
        </p:xfrm>
        <a:graphic>
          <a:graphicData uri="http://schemas.openxmlformats.org/drawingml/2006/table">
            <a:tbl>
              <a:tblPr/>
              <a:tblGrid>
                <a:gridCol w="2890838"/>
                <a:gridCol w="936625"/>
              </a:tblGrid>
              <a:tr h="22383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ΣΤΑΘΕΡΑ ΕΞΟΔΑ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Ενοίκιο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Μισθός εργαζομένου πλήρους απασχολήσεως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Μισθός εργαζομένου μερικής απασχολήσεως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€250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Διαφήμιση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Ενοίκιο μηχανημάτων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Συνολικά Σταθερά Έξοδα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€1.800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774" name="Group 70"/>
          <p:cNvGraphicFramePr>
            <a:graphicFrameLocks noGrp="1"/>
          </p:cNvGraphicFramePr>
          <p:nvPr>
            <p:ph sz="half" idx="2"/>
          </p:nvPr>
        </p:nvGraphicFramePr>
        <p:xfrm>
          <a:off x="5951538" y="1719264"/>
          <a:ext cx="4259262" cy="3241041"/>
        </p:xfrm>
        <a:graphic>
          <a:graphicData uri="http://schemas.openxmlformats.org/drawingml/2006/table">
            <a:tbl>
              <a:tblPr/>
              <a:tblGrid>
                <a:gridCol w="2239962"/>
                <a:gridCol w="2019300"/>
              </a:tblGrid>
              <a:tr h="36830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ΜΕΤΑΒΛΗΤΑ ΕΞΟΔΑ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Χαρτί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€0,004/αντίτυπο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Μελάνι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€0,001/αντίτυπο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Συνολικά Μεταβλητά Έξοδα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€0,005/αντίτυπο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ΑΛΛΑ ΜΕΤΑΒΛΗΤΑ ΕΞΟΔΑ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Αντίτυπα&gt;30.000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€0,015/αντίτυπο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ΕΣΟΔΑ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Τιμή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€0,04/αντίτυπο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1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81200" y="457200"/>
            <a:ext cx="7467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l-GR" altLang="en-US" sz="3900" b="1">
                <a:solidFill>
                  <a:schemeClr val="tx2"/>
                </a:solidFill>
              </a:rPr>
              <a:t>Παράδειγμα: Φωτοτυπείο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6172200" y="19812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endParaRPr lang="el-GR" altLang="en-US" sz="2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r>
              <a:rPr lang="el-GR" altLang="en-US" sz="2600" b="1">
                <a:effectLst>
                  <a:outerShdw blurRad="38100" dist="38100" dir="2700000" algn="tl">
                    <a:srgbClr val="C0C0C0"/>
                  </a:outerShdw>
                </a:effectLst>
              </a:rPr>
              <a:t>ΙΙ. ΛΥΣΗ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None/>
            </a:pPr>
            <a:r>
              <a:rPr lang="el-GR" altLang="en-US" sz="2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ΠΡΟΒΛΗΜΑΤΟΣ </a:t>
            </a:r>
          </a:p>
        </p:txBody>
      </p:sp>
      <p:pic>
        <p:nvPicPr>
          <p:cNvPr id="26628" name="Picture 4" descr="j0196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017839"/>
            <a:ext cx="169545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5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</TotalTime>
  <Words>1456</Words>
  <Application>Microsoft Macintosh PowerPoint</Application>
  <PresentationFormat>Widescreen</PresentationFormat>
  <Paragraphs>470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ＭＳ Ｐゴシック</vt:lpstr>
      <vt:lpstr>Trebuchet MS</vt:lpstr>
      <vt:lpstr>Wingdings 3</vt:lpstr>
      <vt:lpstr>Arial</vt:lpstr>
      <vt:lpstr>Calibri</vt:lpstr>
      <vt:lpstr>Times New Roman</vt:lpstr>
      <vt:lpstr>Wingdings</vt:lpstr>
      <vt:lpstr>Facet</vt:lpstr>
      <vt:lpstr>Equation</vt:lpstr>
      <vt:lpstr>Εργαλεια Ληψης Αποφασεων I. ΝΕΚΡΟ ΣΗΜΕΙΟ II. ΔΕΝΤΡΟ ΑΠΟΦΑΣΗΣ</vt:lpstr>
      <vt:lpstr>ΝΕΚΡΟ ΣΗΜΕΙΟ</vt:lpstr>
      <vt:lpstr>PowerPoint Presentation</vt:lpstr>
      <vt:lpstr>Έξοδα</vt:lpstr>
      <vt:lpstr>Έσοδα</vt:lpstr>
      <vt:lpstr>Ορισμός</vt:lpstr>
      <vt:lpstr>PowerPoint Presentation</vt:lpstr>
      <vt:lpstr>Έξοδα – Έσοδα </vt:lpstr>
      <vt:lpstr>PowerPoint Presentation</vt:lpstr>
      <vt:lpstr>Αλγεβρική παρουσίαση</vt:lpstr>
      <vt:lpstr>Νεκρό σημείο</vt:lpstr>
      <vt:lpstr>Νεκρό σημείο</vt:lpstr>
      <vt:lpstr>Κέρδος</vt:lpstr>
      <vt:lpstr>Ανάλυση για P=€0,05</vt:lpstr>
      <vt:lpstr>Γράφημα</vt:lpstr>
      <vt:lpstr> ΔΕΝΤΡΟ ΑΠΟΦΑΣΗΣ</vt:lpstr>
      <vt:lpstr>PowerPoint Presentation</vt:lpstr>
      <vt:lpstr>Ορισμός</vt:lpstr>
      <vt:lpstr>Σημείο απόφασης</vt:lpstr>
      <vt:lpstr>Κλαδί</vt:lpstr>
      <vt:lpstr>Σημείο ενδεχομένων</vt:lpstr>
      <vt:lpstr>Αναγκαία συνθήκη</vt:lpstr>
      <vt:lpstr>Αναμενόμενη χρηματική αξία (ΑΧΑ)</vt:lpstr>
      <vt:lpstr>ΑΧΑ - Παράδειγμα</vt:lpstr>
      <vt:lpstr>PowerPoint Presentation</vt:lpstr>
      <vt:lpstr>Βασικά στοιχεία</vt:lpstr>
      <vt:lpstr>Βασικά στοιχεία</vt:lpstr>
      <vt:lpstr>Παράδειγμα:  Επιλογή δουλειάς</vt:lpstr>
      <vt:lpstr>Βήμα 1O</vt:lpstr>
      <vt:lpstr>PowerPoint Presentation</vt:lpstr>
      <vt:lpstr>PowerPoint Presentation</vt:lpstr>
      <vt:lpstr>Δεδομένα</vt:lpstr>
      <vt:lpstr>Εισαγωγή δεδομένων</vt:lpstr>
      <vt:lpstr>Χαρακτηριστικά δέντρων αποφάσεων</vt:lpstr>
      <vt:lpstr>PowerPoint Presentation</vt:lpstr>
      <vt:lpstr>Υπολογισμός ΑΧΑ (Ε)</vt:lpstr>
      <vt:lpstr>Απόφαση (C)</vt:lpstr>
      <vt:lpstr>PowerPoint Presentation</vt:lpstr>
      <vt:lpstr>PowerPoint Presentation</vt:lpstr>
      <vt:lpstr>PowerPoint Presentation</vt:lpstr>
      <vt:lpstr>Λύση δέντρου απόφασης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Ioannis Lagoudis</dc:creator>
  <cp:lastModifiedBy>Ioannis Lagoudis</cp:lastModifiedBy>
  <cp:revision>5</cp:revision>
  <dcterms:created xsi:type="dcterms:W3CDTF">2017-10-01T10:17:28Z</dcterms:created>
  <dcterms:modified xsi:type="dcterms:W3CDTF">2017-10-21T15:24:00Z</dcterms:modified>
</cp:coreProperties>
</file>