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82" r:id="rId37"/>
    <p:sldId id="283" r:id="rId38"/>
    <p:sldId id="284" r:id="rId39"/>
    <p:sldId id="285" r:id="rId40"/>
    <p:sldId id="286" r:id="rId41"/>
    <p:sldId id="287" r:id="rId42"/>
    <p:sldId id="288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18"/>
  </p:normalViewPr>
  <p:slideViewPr>
    <p:cSldViewPr snapToGrid="0" snapToObjects="1">
      <p:cViewPr varScale="1">
        <p:scale>
          <a:sx n="89" d="100"/>
          <a:sy n="89" d="100"/>
        </p:scale>
        <p:origin x="3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EDD0C-C83A-7B4C-A5F8-C2CBD15A3055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1E85B8-D8A9-E94D-A787-356C43FC43C4}">
      <dgm:prSet phldrT="[Text]" custT="1"/>
      <dgm:spPr/>
      <dgm:t>
        <a:bodyPr/>
        <a:lstStyle/>
        <a:p>
          <a:r>
            <a:rPr lang="el-GR" sz="1100" b="1" dirty="0" smtClean="0">
              <a:solidFill>
                <a:schemeClr val="tx1"/>
              </a:solidFill>
            </a:rPr>
            <a:t>Θέσπιση</a:t>
          </a:r>
        </a:p>
        <a:p>
          <a:r>
            <a:rPr lang="el-GR" sz="1100" b="1" dirty="0" smtClean="0">
              <a:solidFill>
                <a:schemeClr val="tx1"/>
              </a:solidFill>
            </a:rPr>
            <a:t>Αντικειμενικών</a:t>
          </a:r>
        </a:p>
        <a:p>
          <a:r>
            <a:rPr lang="el-GR" sz="1100" b="1" dirty="0" smtClean="0">
              <a:solidFill>
                <a:schemeClr val="tx1"/>
              </a:solidFill>
            </a:rPr>
            <a:t>Στόχων</a:t>
          </a:r>
          <a:endParaRPr lang="en-US" sz="1100" b="1" dirty="0">
            <a:solidFill>
              <a:schemeClr val="tx1"/>
            </a:solidFill>
          </a:endParaRPr>
        </a:p>
      </dgm:t>
    </dgm:pt>
    <dgm:pt modelId="{5CFB173B-CD49-9A45-9D95-97D8F5814495}" type="parTrans" cxnId="{9C7773FE-E589-BF40-A247-64ED93B74491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CCA4FF8A-D412-0A4C-A6CD-7A9024B7A46B}" type="sibTrans" cxnId="{9C7773FE-E589-BF40-A247-64ED93B74491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36C5CF84-EEB8-8446-BE28-808C44027F36}">
      <dgm:prSet phldrT="[Text]" custT="1"/>
      <dgm:spPr>
        <a:solidFill>
          <a:srgbClr val="FF0000"/>
        </a:solidFill>
      </dgm:spPr>
      <dgm:t>
        <a:bodyPr/>
        <a:lstStyle/>
        <a:p>
          <a:r>
            <a:rPr lang="el-GR" sz="1200" b="1" dirty="0" smtClean="0">
              <a:solidFill>
                <a:schemeClr val="tx1"/>
              </a:solidFill>
            </a:rPr>
            <a:t>Ομάδες</a:t>
          </a:r>
        </a:p>
        <a:p>
          <a:r>
            <a:rPr lang="el-GR" sz="1200" b="1" dirty="0" smtClean="0">
              <a:solidFill>
                <a:schemeClr val="tx1"/>
              </a:solidFill>
            </a:rPr>
            <a:t>Οικολόγοι</a:t>
          </a:r>
        </a:p>
        <a:p>
          <a:r>
            <a:rPr lang="el-GR" sz="1200" b="1" dirty="0" smtClean="0">
              <a:solidFill>
                <a:schemeClr val="tx1"/>
              </a:solidFill>
            </a:rPr>
            <a:t>Ενώσεις</a:t>
          </a:r>
          <a:endParaRPr lang="en-US" sz="1200" b="1" dirty="0">
            <a:solidFill>
              <a:schemeClr val="tx1"/>
            </a:solidFill>
          </a:endParaRPr>
        </a:p>
      </dgm:t>
    </dgm:pt>
    <dgm:pt modelId="{95F47DE2-B679-DD44-9AD8-6F31E060C781}" type="parTrans" cxnId="{74D17A71-2F7B-5042-92F1-96A04A0F5298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1824F6C1-C96B-BF49-801E-1E913D25D2FF}" type="sibTrans" cxnId="{74D17A71-2F7B-5042-92F1-96A04A0F5298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FC68D81D-A09B-0E41-891E-62CABDC7AB2D}">
      <dgm:prSet phldrT="[Text]" custT="1"/>
      <dgm:spPr>
        <a:solidFill>
          <a:srgbClr val="FF0000"/>
        </a:solidFill>
      </dgm:spPr>
      <dgm:t>
        <a:bodyPr/>
        <a:lstStyle/>
        <a:p>
          <a:r>
            <a:rPr lang="el-GR" sz="1100" b="1" dirty="0" smtClean="0">
              <a:solidFill>
                <a:schemeClr val="tx1"/>
              </a:solidFill>
            </a:rPr>
            <a:t>Κυβερνητικές &amp; Τοπικές Αρχές</a:t>
          </a:r>
          <a:endParaRPr lang="en-US" sz="1100" b="1" dirty="0">
            <a:solidFill>
              <a:schemeClr val="tx1"/>
            </a:solidFill>
          </a:endParaRPr>
        </a:p>
      </dgm:t>
    </dgm:pt>
    <dgm:pt modelId="{7EBEF24E-8B26-E84B-9631-1795926AB3E7}" type="parTrans" cxnId="{7A896ADE-E1B3-A64E-8B18-2FE836FA6D12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1BA9AB27-F349-404C-9647-BB9A7657BDEE}" type="sibTrans" cxnId="{7A896ADE-E1B3-A64E-8B18-2FE836FA6D12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2040B512-8904-9C42-B680-5F0E976008CD}">
      <dgm:prSet phldrT="[Text]" custT="1"/>
      <dgm:spPr>
        <a:solidFill>
          <a:srgbClr val="FF0000"/>
        </a:solidFill>
      </dgm:spPr>
      <dgm:t>
        <a:bodyPr/>
        <a:lstStyle/>
        <a:p>
          <a:r>
            <a:rPr lang="el-GR" sz="1100" b="1" dirty="0" smtClean="0">
              <a:solidFill>
                <a:schemeClr val="tx1"/>
              </a:solidFill>
            </a:rPr>
            <a:t>Άλλες Επιχειρήσεις</a:t>
          </a:r>
          <a:endParaRPr lang="en-US" sz="1100" b="1" dirty="0">
            <a:solidFill>
              <a:schemeClr val="tx1"/>
            </a:solidFill>
          </a:endParaRPr>
        </a:p>
      </dgm:t>
    </dgm:pt>
    <dgm:pt modelId="{78B3C4DB-278C-CB4A-B56E-ED4AAF4E3A28}" type="parTrans" cxnId="{255B313A-6A91-0643-99D8-51DEDD48689B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492B0ED0-1AF6-B647-A0F6-97CEC88B329A}" type="sibTrans" cxnId="{255B313A-6A91-0643-99D8-51DEDD48689B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60AA6F0D-4229-0843-BB0C-BE50F3D91AEE}">
      <dgm:prSet phldrT="[Text]" custT="1"/>
      <dgm:spPr>
        <a:solidFill>
          <a:srgbClr val="FF0000"/>
        </a:solidFill>
      </dgm:spPr>
      <dgm:t>
        <a:bodyPr/>
        <a:lstStyle/>
        <a:p>
          <a:r>
            <a:rPr lang="el-GR" sz="1200" b="1" dirty="0" smtClean="0">
              <a:solidFill>
                <a:schemeClr val="tx1"/>
              </a:solidFill>
            </a:rPr>
            <a:t>Πελάτες</a:t>
          </a:r>
          <a:endParaRPr lang="en-US" sz="1200" b="1" dirty="0">
            <a:solidFill>
              <a:schemeClr val="tx1"/>
            </a:solidFill>
          </a:endParaRPr>
        </a:p>
      </dgm:t>
    </dgm:pt>
    <dgm:pt modelId="{56ECB78D-3AAA-3341-ADC8-EAD657877A4C}" type="parTrans" cxnId="{49BED920-D45B-DE43-9CAE-9B537CCCD8EA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5146500A-1D5A-4149-8FA6-FDCBCCD7D2EA}" type="sibTrans" cxnId="{49BED920-D45B-DE43-9CAE-9B537CCCD8EA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9C9A46EB-1DBC-DE46-BC1B-2137EF8B8A75}">
      <dgm:prSet custT="1"/>
      <dgm:spPr>
        <a:solidFill>
          <a:srgbClr val="000090"/>
        </a:solidFill>
      </dgm:spPr>
      <dgm:t>
        <a:bodyPr/>
        <a:lstStyle/>
        <a:p>
          <a:r>
            <a:rPr lang="el-GR" sz="1200" b="1" dirty="0" smtClean="0">
              <a:solidFill>
                <a:schemeClr val="bg1"/>
              </a:solidFill>
            </a:rPr>
            <a:t>Μέτοχοι</a:t>
          </a:r>
          <a:endParaRPr lang="en-US" sz="1200" b="1" dirty="0">
            <a:solidFill>
              <a:schemeClr val="bg1"/>
            </a:solidFill>
          </a:endParaRPr>
        </a:p>
      </dgm:t>
    </dgm:pt>
    <dgm:pt modelId="{4DC73DF5-14CF-FD42-8864-2D6A30A77EE7}" type="parTrans" cxnId="{5E9B9695-A457-2946-A4F9-62864EA3F9E1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5AE6EEEB-FCBE-FF4B-BB6D-D361B87D4859}" type="sibTrans" cxnId="{5E9B9695-A457-2946-A4F9-62864EA3F9E1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D6079778-7E1C-4E44-82F2-01F4DD8B15F4}">
      <dgm:prSet custT="1"/>
      <dgm:spPr>
        <a:solidFill>
          <a:srgbClr val="000090"/>
        </a:solidFill>
      </dgm:spPr>
      <dgm:t>
        <a:bodyPr/>
        <a:lstStyle/>
        <a:p>
          <a:r>
            <a:rPr lang="el-GR" sz="1200" b="1" dirty="0" smtClean="0">
              <a:solidFill>
                <a:schemeClr val="bg1"/>
              </a:solidFill>
            </a:rPr>
            <a:t>Επιτελείο</a:t>
          </a:r>
          <a:endParaRPr lang="en-US" sz="1200" b="1" dirty="0">
            <a:solidFill>
              <a:schemeClr val="bg1"/>
            </a:solidFill>
          </a:endParaRPr>
        </a:p>
      </dgm:t>
    </dgm:pt>
    <dgm:pt modelId="{7D243CC5-9BA8-EB40-A857-5866A5042755}" type="parTrans" cxnId="{D0C311E3-62E6-DA42-B296-4C9A2A8466DE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426A87A1-6FF6-C54E-8ADF-2925DC56B363}" type="sibTrans" cxnId="{D0C311E3-62E6-DA42-B296-4C9A2A8466DE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223F9347-07BF-ED45-822B-5DD6AA8AC64D}">
      <dgm:prSet custT="1"/>
      <dgm:spPr>
        <a:solidFill>
          <a:srgbClr val="000090"/>
        </a:solidFill>
      </dgm:spPr>
      <dgm:t>
        <a:bodyPr/>
        <a:lstStyle/>
        <a:p>
          <a:r>
            <a:rPr lang="el-GR" sz="1100" b="1" dirty="0" smtClean="0">
              <a:solidFill>
                <a:schemeClr val="bg1"/>
              </a:solidFill>
            </a:rPr>
            <a:t>Εργαζόμενοι</a:t>
          </a:r>
          <a:endParaRPr lang="en-US" sz="1100" b="1" dirty="0">
            <a:solidFill>
              <a:schemeClr val="bg1"/>
            </a:solidFill>
          </a:endParaRPr>
        </a:p>
      </dgm:t>
    </dgm:pt>
    <dgm:pt modelId="{024D24DD-7A7A-4145-B303-5BA69E48EF1C}" type="parTrans" cxnId="{B56C91C3-424F-C64A-9B3E-F2E6CBAABAF3}">
      <dgm:prSet custT="1"/>
      <dgm:spPr>
        <a:solidFill>
          <a:srgbClr val="660066"/>
        </a:solidFill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708D5335-0FB1-2541-9703-9C2A480E7996}" type="sibTrans" cxnId="{B56C91C3-424F-C64A-9B3E-F2E6CBAABAF3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8915D873-AAB3-E84A-8E49-C0DB9733D8B1}" type="pres">
      <dgm:prSet presAssocID="{8DFEDD0C-C83A-7B4C-A5F8-C2CBD15A30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BEB24B-3F0D-5A42-A0AD-DF63ED7EBFBB}" type="pres">
      <dgm:prSet presAssocID="{5D1E85B8-D8A9-E94D-A787-356C43FC43C4}" presName="centerShape" presStyleLbl="node0" presStyleIdx="0" presStyleCnt="1"/>
      <dgm:spPr/>
      <dgm:t>
        <a:bodyPr/>
        <a:lstStyle/>
        <a:p>
          <a:endParaRPr lang="en-US"/>
        </a:p>
      </dgm:t>
    </dgm:pt>
    <dgm:pt modelId="{2AC506CF-CE6C-F149-8BBF-819F0DA19A75}" type="pres">
      <dgm:prSet presAssocID="{95F47DE2-B679-DD44-9AD8-6F31E060C781}" presName="parTrans" presStyleLbl="sibTrans2D1" presStyleIdx="0" presStyleCnt="7"/>
      <dgm:spPr/>
      <dgm:t>
        <a:bodyPr/>
        <a:lstStyle/>
        <a:p>
          <a:endParaRPr lang="en-US"/>
        </a:p>
      </dgm:t>
    </dgm:pt>
    <dgm:pt modelId="{AD89E208-693A-0F47-86FB-E89742862D78}" type="pres">
      <dgm:prSet presAssocID="{95F47DE2-B679-DD44-9AD8-6F31E060C781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68D4D8EE-771D-F944-B342-A2781CE0C2B8}" type="pres">
      <dgm:prSet presAssocID="{36C5CF84-EEB8-8446-BE28-808C44027F36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1C2386-2E9D-DB43-8995-7670E7678D32}" type="pres">
      <dgm:prSet presAssocID="{4DC73DF5-14CF-FD42-8864-2D6A30A77EE7}" presName="parTrans" presStyleLbl="sibTrans2D1" presStyleIdx="1" presStyleCnt="7"/>
      <dgm:spPr/>
      <dgm:t>
        <a:bodyPr/>
        <a:lstStyle/>
        <a:p>
          <a:endParaRPr lang="en-US"/>
        </a:p>
      </dgm:t>
    </dgm:pt>
    <dgm:pt modelId="{33ED3949-6D00-E446-9FBC-D33383488438}" type="pres">
      <dgm:prSet presAssocID="{4DC73DF5-14CF-FD42-8864-2D6A30A77EE7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8F5B2E61-C11E-B54B-A747-9592E4543F13}" type="pres">
      <dgm:prSet presAssocID="{9C9A46EB-1DBC-DE46-BC1B-2137EF8B8A7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A8541-DA1A-7E4D-ADBB-6E09DA61303D}" type="pres">
      <dgm:prSet presAssocID="{7D243CC5-9BA8-EB40-A857-5866A5042755}" presName="parTrans" presStyleLbl="sibTrans2D1" presStyleIdx="2" presStyleCnt="7"/>
      <dgm:spPr/>
      <dgm:t>
        <a:bodyPr/>
        <a:lstStyle/>
        <a:p>
          <a:endParaRPr lang="en-US"/>
        </a:p>
      </dgm:t>
    </dgm:pt>
    <dgm:pt modelId="{DEE24942-B82B-9648-9506-344641BB3029}" type="pres">
      <dgm:prSet presAssocID="{7D243CC5-9BA8-EB40-A857-5866A5042755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8FB44983-2923-744C-A581-3F6C4278AD8F}" type="pres">
      <dgm:prSet presAssocID="{D6079778-7E1C-4E44-82F2-01F4DD8B15F4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55F74-6545-D74B-9BC8-6D027190BF16}" type="pres">
      <dgm:prSet presAssocID="{024D24DD-7A7A-4145-B303-5BA69E48EF1C}" presName="parTrans" presStyleLbl="sibTrans2D1" presStyleIdx="3" presStyleCnt="7"/>
      <dgm:spPr/>
      <dgm:t>
        <a:bodyPr/>
        <a:lstStyle/>
        <a:p>
          <a:endParaRPr lang="en-US"/>
        </a:p>
      </dgm:t>
    </dgm:pt>
    <dgm:pt modelId="{063E767E-1CB5-8C49-8BDA-47BE831E5EF3}" type="pres">
      <dgm:prSet presAssocID="{024D24DD-7A7A-4145-B303-5BA69E48EF1C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10578E26-B5A9-6049-BAA6-200FC7DF0CFA}" type="pres">
      <dgm:prSet presAssocID="{223F9347-07BF-ED45-822B-5DD6AA8AC64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569CC-F300-B045-A462-9C498B59EDD3}" type="pres">
      <dgm:prSet presAssocID="{7EBEF24E-8B26-E84B-9631-1795926AB3E7}" presName="parTrans" presStyleLbl="sibTrans2D1" presStyleIdx="4" presStyleCnt="7"/>
      <dgm:spPr/>
      <dgm:t>
        <a:bodyPr/>
        <a:lstStyle/>
        <a:p>
          <a:endParaRPr lang="en-US"/>
        </a:p>
      </dgm:t>
    </dgm:pt>
    <dgm:pt modelId="{E7D0F314-6BB2-5F47-9E3C-09B207AA7FE6}" type="pres">
      <dgm:prSet presAssocID="{7EBEF24E-8B26-E84B-9631-1795926AB3E7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E350CE3-DF9F-414E-A88B-1467E8D91E40}" type="pres">
      <dgm:prSet presAssocID="{FC68D81D-A09B-0E41-891E-62CABDC7AB2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1F22B-C70A-0A48-9E4E-7DFD4BE212A3}" type="pres">
      <dgm:prSet presAssocID="{78B3C4DB-278C-CB4A-B56E-ED4AAF4E3A28}" presName="parTrans" presStyleLbl="sibTrans2D1" presStyleIdx="5" presStyleCnt="7"/>
      <dgm:spPr/>
      <dgm:t>
        <a:bodyPr/>
        <a:lstStyle/>
        <a:p>
          <a:endParaRPr lang="en-US"/>
        </a:p>
      </dgm:t>
    </dgm:pt>
    <dgm:pt modelId="{D75974F9-22F0-F346-BAD2-753157D93365}" type="pres">
      <dgm:prSet presAssocID="{78B3C4DB-278C-CB4A-B56E-ED4AAF4E3A28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E4ACC8DC-E26B-4949-A4F2-525C719EDA92}" type="pres">
      <dgm:prSet presAssocID="{2040B512-8904-9C42-B680-5F0E976008C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90B55-5E64-864B-81D4-CDAB3990696F}" type="pres">
      <dgm:prSet presAssocID="{56ECB78D-3AAA-3341-ADC8-EAD657877A4C}" presName="parTrans" presStyleLbl="sibTrans2D1" presStyleIdx="6" presStyleCnt="7"/>
      <dgm:spPr/>
      <dgm:t>
        <a:bodyPr/>
        <a:lstStyle/>
        <a:p>
          <a:endParaRPr lang="en-US"/>
        </a:p>
      </dgm:t>
    </dgm:pt>
    <dgm:pt modelId="{22F3ECA9-5335-544A-84A8-B519802FD321}" type="pres">
      <dgm:prSet presAssocID="{56ECB78D-3AAA-3341-ADC8-EAD657877A4C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B00CADDC-B51F-E046-8CD1-91D0F4527316}" type="pres">
      <dgm:prSet presAssocID="{60AA6F0D-4229-0843-BB0C-BE50F3D91AE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72D9D3-F246-5E48-B523-B8344177C6C9}" type="presOf" srcId="{FC68D81D-A09B-0E41-891E-62CABDC7AB2D}" destId="{5E350CE3-DF9F-414E-A88B-1467E8D91E40}" srcOrd="0" destOrd="0" presId="urn:microsoft.com/office/officeart/2005/8/layout/radial5"/>
    <dgm:cxn modelId="{74D17A71-2F7B-5042-92F1-96A04A0F5298}" srcId="{5D1E85B8-D8A9-E94D-A787-356C43FC43C4}" destId="{36C5CF84-EEB8-8446-BE28-808C44027F36}" srcOrd="0" destOrd="0" parTransId="{95F47DE2-B679-DD44-9AD8-6F31E060C781}" sibTransId="{1824F6C1-C96B-BF49-801E-1E913D25D2FF}"/>
    <dgm:cxn modelId="{D138D42C-A2BE-F744-B019-E0C76EE20AC8}" type="presOf" srcId="{4DC73DF5-14CF-FD42-8864-2D6A30A77EE7}" destId="{33ED3949-6D00-E446-9FBC-D33383488438}" srcOrd="1" destOrd="0" presId="urn:microsoft.com/office/officeart/2005/8/layout/radial5"/>
    <dgm:cxn modelId="{BD6659B6-C61F-3B4F-96C2-E895860753AA}" type="presOf" srcId="{9C9A46EB-1DBC-DE46-BC1B-2137EF8B8A75}" destId="{8F5B2E61-C11E-B54B-A747-9592E4543F13}" srcOrd="0" destOrd="0" presId="urn:microsoft.com/office/officeart/2005/8/layout/radial5"/>
    <dgm:cxn modelId="{8FEF992C-7811-4142-AEE9-9B001530F156}" type="presOf" srcId="{D6079778-7E1C-4E44-82F2-01F4DD8B15F4}" destId="{8FB44983-2923-744C-A581-3F6C4278AD8F}" srcOrd="0" destOrd="0" presId="urn:microsoft.com/office/officeart/2005/8/layout/radial5"/>
    <dgm:cxn modelId="{FAC9BD8F-9229-F34A-9594-FD5FB12B1A3F}" type="presOf" srcId="{024D24DD-7A7A-4145-B303-5BA69E48EF1C}" destId="{54655F74-6545-D74B-9BC8-6D027190BF16}" srcOrd="0" destOrd="0" presId="urn:microsoft.com/office/officeart/2005/8/layout/radial5"/>
    <dgm:cxn modelId="{B67A4AFD-FA33-9C47-BB90-FC2733B00A56}" type="presOf" srcId="{024D24DD-7A7A-4145-B303-5BA69E48EF1C}" destId="{063E767E-1CB5-8C49-8BDA-47BE831E5EF3}" srcOrd="1" destOrd="0" presId="urn:microsoft.com/office/officeart/2005/8/layout/radial5"/>
    <dgm:cxn modelId="{AF0BE6B4-2602-9647-8DF8-98A209FD9A6A}" type="presOf" srcId="{95F47DE2-B679-DD44-9AD8-6F31E060C781}" destId="{AD89E208-693A-0F47-86FB-E89742862D78}" srcOrd="1" destOrd="0" presId="urn:microsoft.com/office/officeart/2005/8/layout/radial5"/>
    <dgm:cxn modelId="{7E8F3A0C-162B-2244-B10D-6EFC67AD38B5}" type="presOf" srcId="{7D243CC5-9BA8-EB40-A857-5866A5042755}" destId="{DEE24942-B82B-9648-9506-344641BB3029}" srcOrd="1" destOrd="0" presId="urn:microsoft.com/office/officeart/2005/8/layout/radial5"/>
    <dgm:cxn modelId="{5E9B9695-A457-2946-A4F9-62864EA3F9E1}" srcId="{5D1E85B8-D8A9-E94D-A787-356C43FC43C4}" destId="{9C9A46EB-1DBC-DE46-BC1B-2137EF8B8A75}" srcOrd="1" destOrd="0" parTransId="{4DC73DF5-14CF-FD42-8864-2D6A30A77EE7}" sibTransId="{5AE6EEEB-FCBE-FF4B-BB6D-D361B87D4859}"/>
    <dgm:cxn modelId="{F761D374-F299-2A46-9CC9-2010359A2AC8}" type="presOf" srcId="{8DFEDD0C-C83A-7B4C-A5F8-C2CBD15A3055}" destId="{8915D873-AAB3-E84A-8E49-C0DB9733D8B1}" srcOrd="0" destOrd="0" presId="urn:microsoft.com/office/officeart/2005/8/layout/radial5"/>
    <dgm:cxn modelId="{740E162F-AEB5-3442-AA88-9FB2134684B2}" type="presOf" srcId="{78B3C4DB-278C-CB4A-B56E-ED4AAF4E3A28}" destId="{D75974F9-22F0-F346-BAD2-753157D93365}" srcOrd="1" destOrd="0" presId="urn:microsoft.com/office/officeart/2005/8/layout/radial5"/>
    <dgm:cxn modelId="{D698E44A-1D7E-F845-96D9-F79EE0BC2502}" type="presOf" srcId="{7EBEF24E-8B26-E84B-9631-1795926AB3E7}" destId="{CE8569CC-F300-B045-A462-9C498B59EDD3}" srcOrd="0" destOrd="0" presId="urn:microsoft.com/office/officeart/2005/8/layout/radial5"/>
    <dgm:cxn modelId="{DC6CF842-FCE3-7A4E-A310-D866E85B122E}" type="presOf" srcId="{7D243CC5-9BA8-EB40-A857-5866A5042755}" destId="{2B4A8541-DA1A-7E4D-ADBB-6E09DA61303D}" srcOrd="0" destOrd="0" presId="urn:microsoft.com/office/officeart/2005/8/layout/radial5"/>
    <dgm:cxn modelId="{2B5AEC6E-2670-644F-B76C-CCC47ABF8FDF}" type="presOf" srcId="{56ECB78D-3AAA-3341-ADC8-EAD657877A4C}" destId="{22F3ECA9-5335-544A-84A8-B519802FD321}" srcOrd="1" destOrd="0" presId="urn:microsoft.com/office/officeart/2005/8/layout/radial5"/>
    <dgm:cxn modelId="{BEB617FF-EA74-B847-AB01-59E1A6E77318}" type="presOf" srcId="{56ECB78D-3AAA-3341-ADC8-EAD657877A4C}" destId="{C9C90B55-5E64-864B-81D4-CDAB3990696F}" srcOrd="0" destOrd="0" presId="urn:microsoft.com/office/officeart/2005/8/layout/radial5"/>
    <dgm:cxn modelId="{D4BED8AB-5F16-7844-B76C-96BD7ED093C3}" type="presOf" srcId="{60AA6F0D-4229-0843-BB0C-BE50F3D91AEE}" destId="{B00CADDC-B51F-E046-8CD1-91D0F4527316}" srcOrd="0" destOrd="0" presId="urn:microsoft.com/office/officeart/2005/8/layout/radial5"/>
    <dgm:cxn modelId="{26FF77FE-9116-E849-B9D0-FBC7D24D1CA0}" type="presOf" srcId="{2040B512-8904-9C42-B680-5F0E976008CD}" destId="{E4ACC8DC-E26B-4949-A4F2-525C719EDA92}" srcOrd="0" destOrd="0" presId="urn:microsoft.com/office/officeart/2005/8/layout/radial5"/>
    <dgm:cxn modelId="{9E870ABB-24D7-9F4A-8C6C-3535D935580B}" type="presOf" srcId="{78B3C4DB-278C-CB4A-B56E-ED4AAF4E3A28}" destId="{6091F22B-C70A-0A48-9E4E-7DFD4BE212A3}" srcOrd="0" destOrd="0" presId="urn:microsoft.com/office/officeart/2005/8/layout/radial5"/>
    <dgm:cxn modelId="{49BED920-D45B-DE43-9CAE-9B537CCCD8EA}" srcId="{5D1E85B8-D8A9-E94D-A787-356C43FC43C4}" destId="{60AA6F0D-4229-0843-BB0C-BE50F3D91AEE}" srcOrd="6" destOrd="0" parTransId="{56ECB78D-3AAA-3341-ADC8-EAD657877A4C}" sibTransId="{5146500A-1D5A-4149-8FA6-FDCBCCD7D2EA}"/>
    <dgm:cxn modelId="{E0F65CAF-0678-BA49-954E-B9FBB7BE54F5}" type="presOf" srcId="{5D1E85B8-D8A9-E94D-A787-356C43FC43C4}" destId="{F8BEB24B-3F0D-5A42-A0AD-DF63ED7EBFBB}" srcOrd="0" destOrd="0" presId="urn:microsoft.com/office/officeart/2005/8/layout/radial5"/>
    <dgm:cxn modelId="{255B313A-6A91-0643-99D8-51DEDD48689B}" srcId="{5D1E85B8-D8A9-E94D-A787-356C43FC43C4}" destId="{2040B512-8904-9C42-B680-5F0E976008CD}" srcOrd="5" destOrd="0" parTransId="{78B3C4DB-278C-CB4A-B56E-ED4AAF4E3A28}" sibTransId="{492B0ED0-1AF6-B647-A0F6-97CEC88B329A}"/>
    <dgm:cxn modelId="{6086BD93-BE49-F74F-B144-B10B23160326}" type="presOf" srcId="{95F47DE2-B679-DD44-9AD8-6F31E060C781}" destId="{2AC506CF-CE6C-F149-8BBF-819F0DA19A75}" srcOrd="0" destOrd="0" presId="urn:microsoft.com/office/officeart/2005/8/layout/radial5"/>
    <dgm:cxn modelId="{D0C311E3-62E6-DA42-B296-4C9A2A8466DE}" srcId="{5D1E85B8-D8A9-E94D-A787-356C43FC43C4}" destId="{D6079778-7E1C-4E44-82F2-01F4DD8B15F4}" srcOrd="2" destOrd="0" parTransId="{7D243CC5-9BA8-EB40-A857-5866A5042755}" sibTransId="{426A87A1-6FF6-C54E-8ADF-2925DC56B363}"/>
    <dgm:cxn modelId="{B04D722B-2A06-8347-A7D5-7CA26AA2FF28}" type="presOf" srcId="{4DC73DF5-14CF-FD42-8864-2D6A30A77EE7}" destId="{9D1C2386-2E9D-DB43-8995-7670E7678D32}" srcOrd="0" destOrd="0" presId="urn:microsoft.com/office/officeart/2005/8/layout/radial5"/>
    <dgm:cxn modelId="{EC4E7343-468B-FA43-9D8D-92983675D582}" type="presOf" srcId="{36C5CF84-EEB8-8446-BE28-808C44027F36}" destId="{68D4D8EE-771D-F944-B342-A2781CE0C2B8}" srcOrd="0" destOrd="0" presId="urn:microsoft.com/office/officeart/2005/8/layout/radial5"/>
    <dgm:cxn modelId="{9C7773FE-E589-BF40-A247-64ED93B74491}" srcId="{8DFEDD0C-C83A-7B4C-A5F8-C2CBD15A3055}" destId="{5D1E85B8-D8A9-E94D-A787-356C43FC43C4}" srcOrd="0" destOrd="0" parTransId="{5CFB173B-CD49-9A45-9D95-97D8F5814495}" sibTransId="{CCA4FF8A-D412-0A4C-A6CD-7A9024B7A46B}"/>
    <dgm:cxn modelId="{7A896ADE-E1B3-A64E-8B18-2FE836FA6D12}" srcId="{5D1E85B8-D8A9-E94D-A787-356C43FC43C4}" destId="{FC68D81D-A09B-0E41-891E-62CABDC7AB2D}" srcOrd="4" destOrd="0" parTransId="{7EBEF24E-8B26-E84B-9631-1795926AB3E7}" sibTransId="{1BA9AB27-F349-404C-9647-BB9A7657BDEE}"/>
    <dgm:cxn modelId="{7B93CBE7-5E68-7141-8E58-3C8E27242C59}" type="presOf" srcId="{7EBEF24E-8B26-E84B-9631-1795926AB3E7}" destId="{E7D0F314-6BB2-5F47-9E3C-09B207AA7FE6}" srcOrd="1" destOrd="0" presId="urn:microsoft.com/office/officeart/2005/8/layout/radial5"/>
    <dgm:cxn modelId="{ACA45973-BA7C-DF47-AFD7-CD2016A27266}" type="presOf" srcId="{223F9347-07BF-ED45-822B-5DD6AA8AC64D}" destId="{10578E26-B5A9-6049-BAA6-200FC7DF0CFA}" srcOrd="0" destOrd="0" presId="urn:microsoft.com/office/officeart/2005/8/layout/radial5"/>
    <dgm:cxn modelId="{B56C91C3-424F-C64A-9B3E-F2E6CBAABAF3}" srcId="{5D1E85B8-D8A9-E94D-A787-356C43FC43C4}" destId="{223F9347-07BF-ED45-822B-5DD6AA8AC64D}" srcOrd="3" destOrd="0" parTransId="{024D24DD-7A7A-4145-B303-5BA69E48EF1C}" sibTransId="{708D5335-0FB1-2541-9703-9C2A480E7996}"/>
    <dgm:cxn modelId="{D877B24E-8FFE-964D-B0DD-A1867DCAD7EE}" type="presParOf" srcId="{8915D873-AAB3-E84A-8E49-C0DB9733D8B1}" destId="{F8BEB24B-3F0D-5A42-A0AD-DF63ED7EBFBB}" srcOrd="0" destOrd="0" presId="urn:microsoft.com/office/officeart/2005/8/layout/radial5"/>
    <dgm:cxn modelId="{1C7D26AB-B9A2-F549-B8BE-72317E17E823}" type="presParOf" srcId="{8915D873-AAB3-E84A-8E49-C0DB9733D8B1}" destId="{2AC506CF-CE6C-F149-8BBF-819F0DA19A75}" srcOrd="1" destOrd="0" presId="urn:microsoft.com/office/officeart/2005/8/layout/radial5"/>
    <dgm:cxn modelId="{EA551102-1974-3447-ADC9-867F6672DBC5}" type="presParOf" srcId="{2AC506CF-CE6C-F149-8BBF-819F0DA19A75}" destId="{AD89E208-693A-0F47-86FB-E89742862D78}" srcOrd="0" destOrd="0" presId="urn:microsoft.com/office/officeart/2005/8/layout/radial5"/>
    <dgm:cxn modelId="{343B886F-2F43-4E45-889C-BC97CFA82E8B}" type="presParOf" srcId="{8915D873-AAB3-E84A-8E49-C0DB9733D8B1}" destId="{68D4D8EE-771D-F944-B342-A2781CE0C2B8}" srcOrd="2" destOrd="0" presId="urn:microsoft.com/office/officeart/2005/8/layout/radial5"/>
    <dgm:cxn modelId="{A27E553E-C5FF-934C-864B-3EEBA796E21B}" type="presParOf" srcId="{8915D873-AAB3-E84A-8E49-C0DB9733D8B1}" destId="{9D1C2386-2E9D-DB43-8995-7670E7678D32}" srcOrd="3" destOrd="0" presId="urn:microsoft.com/office/officeart/2005/8/layout/radial5"/>
    <dgm:cxn modelId="{26FE79B2-879F-FC4E-AA07-F6A53690AB10}" type="presParOf" srcId="{9D1C2386-2E9D-DB43-8995-7670E7678D32}" destId="{33ED3949-6D00-E446-9FBC-D33383488438}" srcOrd="0" destOrd="0" presId="urn:microsoft.com/office/officeart/2005/8/layout/radial5"/>
    <dgm:cxn modelId="{2D1EB9D4-BF9F-344B-9C3C-9E4E72A8CF55}" type="presParOf" srcId="{8915D873-AAB3-E84A-8E49-C0DB9733D8B1}" destId="{8F5B2E61-C11E-B54B-A747-9592E4543F13}" srcOrd="4" destOrd="0" presId="urn:microsoft.com/office/officeart/2005/8/layout/radial5"/>
    <dgm:cxn modelId="{1ACB1174-F9C8-2643-912B-6AA877B1EAB5}" type="presParOf" srcId="{8915D873-AAB3-E84A-8E49-C0DB9733D8B1}" destId="{2B4A8541-DA1A-7E4D-ADBB-6E09DA61303D}" srcOrd="5" destOrd="0" presId="urn:microsoft.com/office/officeart/2005/8/layout/radial5"/>
    <dgm:cxn modelId="{7204090B-78C5-0445-9468-616A9D8BE0DC}" type="presParOf" srcId="{2B4A8541-DA1A-7E4D-ADBB-6E09DA61303D}" destId="{DEE24942-B82B-9648-9506-344641BB3029}" srcOrd="0" destOrd="0" presId="urn:microsoft.com/office/officeart/2005/8/layout/radial5"/>
    <dgm:cxn modelId="{477FE0A2-11EB-7C44-BE97-8AB6B531F41D}" type="presParOf" srcId="{8915D873-AAB3-E84A-8E49-C0DB9733D8B1}" destId="{8FB44983-2923-744C-A581-3F6C4278AD8F}" srcOrd="6" destOrd="0" presId="urn:microsoft.com/office/officeart/2005/8/layout/radial5"/>
    <dgm:cxn modelId="{36FABDF8-41E3-854B-BAA2-7CAD48B2312E}" type="presParOf" srcId="{8915D873-AAB3-E84A-8E49-C0DB9733D8B1}" destId="{54655F74-6545-D74B-9BC8-6D027190BF16}" srcOrd="7" destOrd="0" presId="urn:microsoft.com/office/officeart/2005/8/layout/radial5"/>
    <dgm:cxn modelId="{79B9EE8C-4284-9440-A985-E9DDB07EFB90}" type="presParOf" srcId="{54655F74-6545-D74B-9BC8-6D027190BF16}" destId="{063E767E-1CB5-8C49-8BDA-47BE831E5EF3}" srcOrd="0" destOrd="0" presId="urn:microsoft.com/office/officeart/2005/8/layout/radial5"/>
    <dgm:cxn modelId="{BE31A14D-272B-4B4C-B6A1-E6725B9FC7C4}" type="presParOf" srcId="{8915D873-AAB3-E84A-8E49-C0DB9733D8B1}" destId="{10578E26-B5A9-6049-BAA6-200FC7DF0CFA}" srcOrd="8" destOrd="0" presId="urn:microsoft.com/office/officeart/2005/8/layout/radial5"/>
    <dgm:cxn modelId="{1AB0BB74-D4EC-F24D-970F-7AF883AE0601}" type="presParOf" srcId="{8915D873-AAB3-E84A-8E49-C0DB9733D8B1}" destId="{CE8569CC-F300-B045-A462-9C498B59EDD3}" srcOrd="9" destOrd="0" presId="urn:microsoft.com/office/officeart/2005/8/layout/radial5"/>
    <dgm:cxn modelId="{4CB24A2E-0F57-8D4C-A58C-14529AF6745F}" type="presParOf" srcId="{CE8569CC-F300-B045-A462-9C498B59EDD3}" destId="{E7D0F314-6BB2-5F47-9E3C-09B207AA7FE6}" srcOrd="0" destOrd="0" presId="urn:microsoft.com/office/officeart/2005/8/layout/radial5"/>
    <dgm:cxn modelId="{C08A0699-2BD3-FD42-BD69-D8C03341AD02}" type="presParOf" srcId="{8915D873-AAB3-E84A-8E49-C0DB9733D8B1}" destId="{5E350CE3-DF9F-414E-A88B-1467E8D91E40}" srcOrd="10" destOrd="0" presId="urn:microsoft.com/office/officeart/2005/8/layout/radial5"/>
    <dgm:cxn modelId="{2A08C6DE-9546-9E43-85C0-536AC532916B}" type="presParOf" srcId="{8915D873-AAB3-E84A-8E49-C0DB9733D8B1}" destId="{6091F22B-C70A-0A48-9E4E-7DFD4BE212A3}" srcOrd="11" destOrd="0" presId="urn:microsoft.com/office/officeart/2005/8/layout/radial5"/>
    <dgm:cxn modelId="{809E1ADC-D0F9-2745-A7BC-6E69EA27522A}" type="presParOf" srcId="{6091F22B-C70A-0A48-9E4E-7DFD4BE212A3}" destId="{D75974F9-22F0-F346-BAD2-753157D93365}" srcOrd="0" destOrd="0" presId="urn:microsoft.com/office/officeart/2005/8/layout/radial5"/>
    <dgm:cxn modelId="{19A5B377-0C36-0A4C-ACA8-4BE8BA9B1FF1}" type="presParOf" srcId="{8915D873-AAB3-E84A-8E49-C0DB9733D8B1}" destId="{E4ACC8DC-E26B-4949-A4F2-525C719EDA92}" srcOrd="12" destOrd="0" presId="urn:microsoft.com/office/officeart/2005/8/layout/radial5"/>
    <dgm:cxn modelId="{E5F6A1AC-2447-534F-BC84-762B5EEEDC87}" type="presParOf" srcId="{8915D873-AAB3-E84A-8E49-C0DB9733D8B1}" destId="{C9C90B55-5E64-864B-81D4-CDAB3990696F}" srcOrd="13" destOrd="0" presId="urn:microsoft.com/office/officeart/2005/8/layout/radial5"/>
    <dgm:cxn modelId="{AC2C43EF-4CB4-9E4C-B7E8-692FAE6965D6}" type="presParOf" srcId="{C9C90B55-5E64-864B-81D4-CDAB3990696F}" destId="{22F3ECA9-5335-544A-84A8-B519802FD321}" srcOrd="0" destOrd="0" presId="urn:microsoft.com/office/officeart/2005/8/layout/radial5"/>
    <dgm:cxn modelId="{E33E6685-3763-BA4A-8064-C8EABFAD4336}" type="presParOf" srcId="{8915D873-AAB3-E84A-8E49-C0DB9733D8B1}" destId="{B00CADDC-B51F-E046-8CD1-91D0F452731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EB24B-3F0D-5A42-A0AD-DF63ED7EBFBB}">
      <dsp:nvSpPr>
        <dsp:cNvPr id="0" name=""/>
        <dsp:cNvSpPr/>
      </dsp:nvSpPr>
      <dsp:spPr>
        <a:xfrm>
          <a:off x="2884289" y="1915854"/>
          <a:ext cx="1470421" cy="14704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chemeClr val="tx1"/>
              </a:solidFill>
            </a:rPr>
            <a:t>Θέσπιση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chemeClr val="tx1"/>
              </a:solidFill>
            </a:rPr>
            <a:t>Αντικειμενικών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chemeClr val="tx1"/>
              </a:solidFill>
            </a:rPr>
            <a:t>Στόχων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099627" y="2131192"/>
        <a:ext cx="1039745" cy="1039745"/>
      </dsp:txXfrm>
    </dsp:sp>
    <dsp:sp modelId="{2AC506CF-CE6C-F149-8BBF-819F0DA19A75}">
      <dsp:nvSpPr>
        <dsp:cNvPr id="0" name=""/>
        <dsp:cNvSpPr/>
      </dsp:nvSpPr>
      <dsp:spPr>
        <a:xfrm rot="16200000">
          <a:off x="3463243" y="1379903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>
        <a:off x="3510120" y="1526769"/>
        <a:ext cx="218759" cy="299965"/>
      </dsp:txXfrm>
    </dsp:sp>
    <dsp:sp modelId="{68D4D8EE-771D-F944-B342-A2781CE0C2B8}">
      <dsp:nvSpPr>
        <dsp:cNvPr id="0" name=""/>
        <dsp:cNvSpPr/>
      </dsp:nvSpPr>
      <dsp:spPr>
        <a:xfrm>
          <a:off x="2957810" y="2827"/>
          <a:ext cx="1323379" cy="132337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chemeClr val="tx1"/>
              </a:solidFill>
            </a:rPr>
            <a:t>Ομάδες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chemeClr val="tx1"/>
              </a:solidFill>
            </a:rPr>
            <a:t>Οικολόγοι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chemeClr val="tx1"/>
              </a:solidFill>
            </a:rPr>
            <a:t>Ενώσεις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151614" y="196631"/>
        <a:ext cx="935771" cy="935771"/>
      </dsp:txXfrm>
    </dsp:sp>
    <dsp:sp modelId="{9D1C2386-2E9D-DB43-8995-7670E7678D32}">
      <dsp:nvSpPr>
        <dsp:cNvPr id="0" name=""/>
        <dsp:cNvSpPr/>
      </dsp:nvSpPr>
      <dsp:spPr>
        <a:xfrm rot="19285714">
          <a:off x="4261641" y="1764391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>
        <a:off x="4271868" y="1893607"/>
        <a:ext cx="218759" cy="299965"/>
      </dsp:txXfrm>
    </dsp:sp>
    <dsp:sp modelId="{8F5B2E61-C11E-B54B-A747-9592E4543F13}">
      <dsp:nvSpPr>
        <dsp:cNvPr id="0" name=""/>
        <dsp:cNvSpPr/>
      </dsp:nvSpPr>
      <dsp:spPr>
        <a:xfrm>
          <a:off x="4510955" y="750782"/>
          <a:ext cx="1323379" cy="1323379"/>
        </a:xfrm>
        <a:prstGeom prst="ellipse">
          <a:avLst/>
        </a:prstGeom>
        <a:solidFill>
          <a:srgbClr val="00009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chemeClr val="bg1"/>
              </a:solidFill>
            </a:rPr>
            <a:t>Μέτοχοι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704759" y="944586"/>
        <a:ext cx="935771" cy="935771"/>
      </dsp:txXfrm>
    </dsp:sp>
    <dsp:sp modelId="{2B4A8541-DA1A-7E4D-ADBB-6E09DA61303D}">
      <dsp:nvSpPr>
        <dsp:cNvPr id="0" name=""/>
        <dsp:cNvSpPr/>
      </dsp:nvSpPr>
      <dsp:spPr>
        <a:xfrm rot="771429">
          <a:off x="4458829" y="2628329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>
        <a:off x="4460004" y="2717887"/>
        <a:ext cx="218759" cy="299965"/>
      </dsp:txXfrm>
    </dsp:sp>
    <dsp:sp modelId="{8FB44983-2923-744C-A581-3F6C4278AD8F}">
      <dsp:nvSpPr>
        <dsp:cNvPr id="0" name=""/>
        <dsp:cNvSpPr/>
      </dsp:nvSpPr>
      <dsp:spPr>
        <a:xfrm>
          <a:off x="4894551" y="2431423"/>
          <a:ext cx="1323379" cy="1323379"/>
        </a:xfrm>
        <a:prstGeom prst="ellipse">
          <a:avLst/>
        </a:prstGeom>
        <a:solidFill>
          <a:srgbClr val="00009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chemeClr val="bg1"/>
              </a:solidFill>
            </a:rPr>
            <a:t>Επιτελείο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5088355" y="2625227"/>
        <a:ext cx="935771" cy="935771"/>
      </dsp:txXfrm>
    </dsp:sp>
    <dsp:sp modelId="{54655F74-6545-D74B-9BC8-6D027190BF16}">
      <dsp:nvSpPr>
        <dsp:cNvPr id="0" name=""/>
        <dsp:cNvSpPr/>
      </dsp:nvSpPr>
      <dsp:spPr>
        <a:xfrm rot="3857143">
          <a:off x="3906321" y="3321153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>
        <a:off x="3932859" y="3378907"/>
        <a:ext cx="218759" cy="299965"/>
      </dsp:txXfrm>
    </dsp:sp>
    <dsp:sp modelId="{10578E26-B5A9-6049-BAA6-200FC7DF0CFA}">
      <dsp:nvSpPr>
        <dsp:cNvPr id="0" name=""/>
        <dsp:cNvSpPr/>
      </dsp:nvSpPr>
      <dsp:spPr>
        <a:xfrm>
          <a:off x="3819741" y="3779193"/>
          <a:ext cx="1323379" cy="1323379"/>
        </a:xfrm>
        <a:prstGeom prst="ellipse">
          <a:avLst/>
        </a:prstGeom>
        <a:solidFill>
          <a:srgbClr val="00009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chemeClr val="bg1"/>
              </a:solidFill>
            </a:rPr>
            <a:t>Εργαζόμενοι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4013545" y="3972997"/>
        <a:ext cx="935771" cy="935771"/>
      </dsp:txXfrm>
    </dsp:sp>
    <dsp:sp modelId="{CE8569CC-F300-B045-A462-9C498B59EDD3}">
      <dsp:nvSpPr>
        <dsp:cNvPr id="0" name=""/>
        <dsp:cNvSpPr/>
      </dsp:nvSpPr>
      <dsp:spPr>
        <a:xfrm rot="6942857">
          <a:off x="3020165" y="3321153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 rot="10800000">
        <a:off x="3087381" y="3378907"/>
        <a:ext cx="218759" cy="299965"/>
      </dsp:txXfrm>
    </dsp:sp>
    <dsp:sp modelId="{5E350CE3-DF9F-414E-A88B-1467E8D91E40}">
      <dsp:nvSpPr>
        <dsp:cNvPr id="0" name=""/>
        <dsp:cNvSpPr/>
      </dsp:nvSpPr>
      <dsp:spPr>
        <a:xfrm>
          <a:off x="2095879" y="3779193"/>
          <a:ext cx="1323379" cy="132337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chemeClr val="tx1"/>
              </a:solidFill>
            </a:rPr>
            <a:t>Κυβερνητικές &amp; Τοπικές Αρχές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2289683" y="3972997"/>
        <a:ext cx="935771" cy="935771"/>
      </dsp:txXfrm>
    </dsp:sp>
    <dsp:sp modelId="{6091F22B-C70A-0A48-9E4E-7DFD4BE212A3}">
      <dsp:nvSpPr>
        <dsp:cNvPr id="0" name=""/>
        <dsp:cNvSpPr/>
      </dsp:nvSpPr>
      <dsp:spPr>
        <a:xfrm rot="10028571">
          <a:off x="2467657" y="2628329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 rot="10800000">
        <a:off x="2560236" y="2717887"/>
        <a:ext cx="218759" cy="299965"/>
      </dsp:txXfrm>
    </dsp:sp>
    <dsp:sp modelId="{E4ACC8DC-E26B-4949-A4F2-525C719EDA92}">
      <dsp:nvSpPr>
        <dsp:cNvPr id="0" name=""/>
        <dsp:cNvSpPr/>
      </dsp:nvSpPr>
      <dsp:spPr>
        <a:xfrm>
          <a:off x="1021069" y="2431423"/>
          <a:ext cx="1323379" cy="132337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b="1" kern="1200" dirty="0" smtClean="0">
              <a:solidFill>
                <a:schemeClr val="tx1"/>
              </a:solidFill>
            </a:rPr>
            <a:t>Άλλες Επιχειρήσεις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1214873" y="2625227"/>
        <a:ext cx="935771" cy="935771"/>
      </dsp:txXfrm>
    </dsp:sp>
    <dsp:sp modelId="{C9C90B55-5E64-864B-81D4-CDAB3990696F}">
      <dsp:nvSpPr>
        <dsp:cNvPr id="0" name=""/>
        <dsp:cNvSpPr/>
      </dsp:nvSpPr>
      <dsp:spPr>
        <a:xfrm rot="13114286">
          <a:off x="2664845" y="1764391"/>
          <a:ext cx="312513" cy="499943"/>
        </a:xfrm>
        <a:prstGeom prst="rightArrow">
          <a:avLst>
            <a:gd name="adj1" fmla="val 60000"/>
            <a:gd name="adj2" fmla="val 50000"/>
          </a:avLst>
        </a:prstGeom>
        <a:solidFill>
          <a:srgbClr val="660066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</a:endParaRPr>
        </a:p>
      </dsp:txBody>
      <dsp:txXfrm rot="10800000">
        <a:off x="2748372" y="1893607"/>
        <a:ext cx="218759" cy="299965"/>
      </dsp:txXfrm>
    </dsp:sp>
    <dsp:sp modelId="{B00CADDC-B51F-E046-8CD1-91D0F4527316}">
      <dsp:nvSpPr>
        <dsp:cNvPr id="0" name=""/>
        <dsp:cNvSpPr/>
      </dsp:nvSpPr>
      <dsp:spPr>
        <a:xfrm>
          <a:off x="1404664" y="750782"/>
          <a:ext cx="1323379" cy="1323379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 smtClean="0">
              <a:solidFill>
                <a:schemeClr val="tx1"/>
              </a:solidFill>
            </a:rPr>
            <a:t>Πελάτες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598468" y="944586"/>
        <a:ext cx="935771" cy="935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569" y="0"/>
            <a:ext cx="2822272" cy="9282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963" y="2404534"/>
            <a:ext cx="1713186" cy="274319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B5BC63-24BE-9745-AF08-B9BC1AFDD6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675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4"/>
            <a:ext cx="109728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000501"/>
            <a:ext cx="109728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0D214-B4BB-2449-AA3F-D95B486D7F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473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9D06B-CFA1-4D42-AD9D-1DDC21914C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322" y="6046372"/>
            <a:ext cx="2467677" cy="811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  <p:sldLayoutId id="2147483669" r:id="rId18"/>
    <p:sldLayoutId id="2147483670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Times New Roman" charset="0"/>
          <a:ea typeface="Times New Roman" charset="0"/>
          <a:cs typeface="Times New Roman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lagoudis@aegean.g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ΛΗΨΗ ΑΠΟΦΑΣΕΩΝ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charset="2"/>
              <a:buNone/>
            </a:pPr>
            <a:endParaRPr lang="en-US" altLang="en-US" dirty="0"/>
          </a:p>
          <a:p>
            <a:pPr eaLnBrk="1" hangingPunct="1">
              <a:buFont typeface="Wingdings" charset="2"/>
              <a:buNone/>
            </a:pPr>
            <a:r>
              <a:rPr lang="el-GR" altLang="en-US" dirty="0"/>
              <a:t>Δρ. Ιωάννης Ν. </a:t>
            </a:r>
            <a:r>
              <a:rPr lang="el-GR" altLang="en-US" dirty="0" smtClean="0"/>
              <a:t>Λαγούδης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dirty="0" smtClean="0">
                <a:hlinkClick r:id="rId2"/>
              </a:rPr>
              <a:t>ilagoudis@aegean.gr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9821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3. Αβεβαιότητα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Παρουσία σειρά ενδεχομένων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Τοποθέτηση πιθανοτήτων στα ενδεχόμενα υπό εξέταση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Προσδιορισμός των πιθανοτήτων με βάση μια σειρά τεχνικών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dirty="0">
                <a:ea typeface="ＭＳ Ｐゴシック" charset="-128"/>
              </a:rPr>
              <a:t>Υπάρχουσες παρατηρήσεις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dirty="0">
                <a:ea typeface="ＭＳ Ｐゴシック" charset="-128"/>
              </a:rPr>
              <a:t>Γνώμη ειδικών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dirty="0">
                <a:ea typeface="ＭＳ Ｐゴシック" charset="-128"/>
              </a:rPr>
              <a:t>Υποκειμενική άποψη των εμπλεκομένων μερών</a:t>
            </a:r>
          </a:p>
        </p:txBody>
      </p:sp>
    </p:spTree>
    <p:extLst>
      <p:ext uri="{BB962C8B-B14F-4D97-AF65-F5344CB8AC3E}">
        <p14:creationId xmlns:p14="http://schemas.microsoft.com/office/powerpoint/2010/main" val="1494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4. Χρησιμότητα/Αξία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/>
              <a:t>Προσδιορισμός τιμών στα υπό εξέταση ενδεχόμενα / σενάρια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Αντικειμενικός</a:t>
            </a:r>
          </a:p>
          <a:p>
            <a:pPr lvl="2" eaLnBrk="1" hangingPunct="1"/>
            <a:r>
              <a:rPr lang="el-GR" altLang="en-US" sz="1800" dirty="0">
                <a:ea typeface="ＭＳ Ｐゴシック" charset="-128"/>
              </a:rPr>
              <a:t>Τιμή αγαθού</a:t>
            </a:r>
          </a:p>
          <a:p>
            <a:pPr lvl="2" eaLnBrk="1" hangingPunct="1"/>
            <a:r>
              <a:rPr lang="el-GR" altLang="en-US" sz="1800" dirty="0">
                <a:ea typeface="ＭＳ Ｐゴシック" charset="-128"/>
              </a:rPr>
              <a:t>Μέγεθος αγαθού 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Υποκειμενικός</a:t>
            </a:r>
          </a:p>
          <a:p>
            <a:pPr lvl="2" eaLnBrk="1" hangingPunct="1"/>
            <a:r>
              <a:rPr lang="el-GR" altLang="en-US" sz="1800" dirty="0">
                <a:ea typeface="ＭＳ Ｐゴシック" charset="-128"/>
              </a:rPr>
              <a:t>Ψυχολογικοί λόγοι</a:t>
            </a:r>
          </a:p>
          <a:p>
            <a:pPr lvl="2" eaLnBrk="1" hangingPunct="1"/>
            <a:r>
              <a:rPr lang="el-GR" altLang="en-US" sz="1800" dirty="0">
                <a:ea typeface="ＭＳ Ｐゴシック" charset="-128"/>
              </a:rPr>
              <a:t>Γούστο</a:t>
            </a:r>
          </a:p>
        </p:txBody>
      </p:sp>
    </p:spTree>
    <p:extLst>
      <p:ext uri="{BB962C8B-B14F-4D97-AF65-F5344CB8AC3E}">
        <p14:creationId xmlns:p14="http://schemas.microsoft.com/office/powerpoint/2010/main" val="78500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5. Βελτιστοποίηση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 dirty="0"/>
              <a:t>Υπολογισμός των υπό εξέταση στρατηγικών και προσδιορισμός της αρχικά καταλληλότερης</a:t>
            </a:r>
          </a:p>
          <a:p>
            <a:pPr eaLnBrk="1" hangingPunct="1"/>
            <a:r>
              <a:rPr lang="el-GR" altLang="en-US" sz="2400" dirty="0"/>
              <a:t>Χρήση σεναρίων μέσω ανάλυσης ευαισθησίας για την μελέτη συμπεριφοράς των υπό εξέταση επιλογών / στρατηγικών</a:t>
            </a:r>
          </a:p>
          <a:p>
            <a:pPr eaLnBrk="1" hangingPunct="1"/>
            <a:r>
              <a:rPr lang="el-GR" altLang="en-US" sz="2400" dirty="0"/>
              <a:t>Λήψη της τελικής απόφασης</a:t>
            </a:r>
          </a:p>
        </p:txBody>
      </p:sp>
    </p:spTree>
    <p:extLst>
      <p:ext uri="{BB962C8B-B14F-4D97-AF65-F5344CB8AC3E}">
        <p14:creationId xmlns:p14="http://schemas.microsoft.com/office/powerpoint/2010/main" val="15070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Τύποι προβλημάτων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n-US" sz="2600"/>
              <a:t>Απλά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Προβλήματα τα οποία είναι απλά στην κατασκευή και επίλυση 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Περιλαμβάνουν κατανοητά εναλλακτικά σενάρια βασιζόμενα σε  πραγματικές αριθμητικές τιμές</a:t>
            </a:r>
          </a:p>
          <a:p>
            <a:pPr eaLnBrk="1" hangingPunct="1"/>
            <a:r>
              <a:rPr lang="el-GR" altLang="en-US" sz="2600"/>
              <a:t>Σύνθετα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Προβλήματα με ποιο σύνθετο χαρακτήρα των οποίων η επίλυση είναι και ποιο δύσκολη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Περιλαμβάνουν σενάρια των οποίων οι αξίες προσδιορίζονται υποκειμενικά </a:t>
            </a:r>
          </a:p>
        </p:txBody>
      </p:sp>
    </p:spTree>
    <p:extLst>
      <p:ext uri="{BB962C8B-B14F-4D97-AF65-F5344CB8AC3E}">
        <p14:creationId xmlns:p14="http://schemas.microsoft.com/office/powerpoint/2010/main" val="169137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Προκλήσεις στην επίλυση προβλημάτων</a:t>
            </a:r>
            <a:endParaRPr lang="el-GR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 dirty="0"/>
              <a:t>Προσδιορισμός χρήσιμων μεταβλητών</a:t>
            </a:r>
          </a:p>
          <a:p>
            <a:pPr eaLnBrk="1" hangingPunct="1"/>
            <a:r>
              <a:rPr lang="el-GR" altLang="en-US" sz="2400" dirty="0"/>
              <a:t>Τελικός αριθμός υπό εξέταση μεταβλητών</a:t>
            </a:r>
          </a:p>
          <a:p>
            <a:pPr eaLnBrk="1" hangingPunct="1"/>
            <a:r>
              <a:rPr lang="el-GR" altLang="en-US" sz="2400" dirty="0"/>
              <a:t>Επικάλυψη μεταβλητών</a:t>
            </a:r>
          </a:p>
          <a:p>
            <a:pPr eaLnBrk="1" hangingPunct="1"/>
            <a:r>
              <a:rPr lang="el-GR" altLang="en-US" sz="2400" dirty="0"/>
              <a:t>Εμπλεκόμενοι φορείς</a:t>
            </a:r>
          </a:p>
          <a:p>
            <a:pPr eaLnBrk="1" hangingPunct="1"/>
            <a:r>
              <a:rPr lang="el-GR" altLang="en-US" sz="2400" dirty="0"/>
              <a:t>Αξιολόγηση μεταβλητών</a:t>
            </a:r>
          </a:p>
          <a:p>
            <a:pPr eaLnBrk="1" hangingPunct="1"/>
            <a:endParaRPr lang="el-G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244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Επίπεδα αποφάσεων</a:t>
            </a:r>
          </a:p>
        </p:txBody>
      </p:sp>
      <p:grpSp>
        <p:nvGrpSpPr>
          <p:cNvPr id="29699" name="Group 3"/>
          <p:cNvGrpSpPr>
            <a:grpSpLocks noChangeAspect="1"/>
          </p:cNvGrpSpPr>
          <p:nvPr/>
        </p:nvGrpSpPr>
        <p:grpSpPr bwMode="auto">
          <a:xfrm>
            <a:off x="677334" y="1690688"/>
            <a:ext cx="8229600" cy="4411662"/>
            <a:chOff x="822" y="580"/>
            <a:chExt cx="4071" cy="2768"/>
          </a:xfrm>
        </p:grpSpPr>
        <p:sp>
          <p:nvSpPr>
            <p:cNvPr id="29700" name="AutoShape 4"/>
            <p:cNvSpPr>
              <a:spLocks noChangeAspect="1" noChangeArrowheads="1" noTextEdit="1"/>
            </p:cNvSpPr>
            <p:nvPr/>
          </p:nvSpPr>
          <p:spPr bwMode="auto">
            <a:xfrm>
              <a:off x="822" y="580"/>
              <a:ext cx="4071" cy="2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3" name="_s68613"/>
            <p:cNvSpPr>
              <a:spLocks noChangeArrowheads="1"/>
            </p:cNvSpPr>
            <p:nvPr/>
          </p:nvSpPr>
          <p:spPr bwMode="auto">
            <a:xfrm flipV="1">
              <a:off x="2396" y="765"/>
              <a:ext cx="924" cy="799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69696"/>
            </a:solidFill>
            <a:ln w="4699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74066" tIns="37033" rIns="74066" bIns="37033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el-GR" alt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r>
                <a:rPr lang="el-GR" altLang="en-US" sz="15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ΣΤΡΑΤΗΓΙΚΟ</a:t>
              </a:r>
            </a:p>
          </p:txBody>
        </p:sp>
        <p:sp>
          <p:nvSpPr>
            <p:cNvPr id="68614" name="_s68614"/>
            <p:cNvSpPr>
              <a:spLocks noChangeArrowheads="1"/>
            </p:cNvSpPr>
            <p:nvPr/>
          </p:nvSpPr>
          <p:spPr bwMode="auto">
            <a:xfrm flipV="1">
              <a:off x="1934" y="1564"/>
              <a:ext cx="1846" cy="8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0C0C0"/>
            </a:solidFill>
            <a:ln w="4699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74066" tIns="37033" rIns="74066" bIns="37033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5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ΤΑΚΤΙΚΟ</a:t>
              </a:r>
            </a:p>
          </p:txBody>
        </p:sp>
        <p:sp>
          <p:nvSpPr>
            <p:cNvPr id="68615" name="_s68615"/>
            <p:cNvSpPr>
              <a:spLocks noChangeArrowheads="1"/>
            </p:cNvSpPr>
            <p:nvPr/>
          </p:nvSpPr>
          <p:spPr bwMode="auto">
            <a:xfrm flipV="1">
              <a:off x="1473" y="2364"/>
              <a:ext cx="2769" cy="799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4699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74066" tIns="37033" rIns="74066" bIns="37033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5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ΛΕΙΤΟΥΡΓΙΚΟ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0476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Στρατηγικό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/>
              <a:t>Απόκτηση και ανάπτυξη των απαραίτητων πόρων και μέσων για την επίτευξη των αντικειμενικών στόχων</a:t>
            </a:r>
          </a:p>
          <a:p>
            <a:pPr eaLnBrk="1" hangingPunct="1"/>
            <a:r>
              <a:rPr lang="el-GR" altLang="en-US" sz="2400" dirty="0"/>
              <a:t>Θέσπιση επιχειρησιακής πολιτικής και στρατηγικής</a:t>
            </a:r>
          </a:p>
          <a:p>
            <a:pPr eaLnBrk="1" hangingPunct="1"/>
            <a:r>
              <a:rPr lang="el-GR" altLang="en-US" sz="2400" dirty="0"/>
              <a:t>Καινοτομίες στη χρήση μέσων και πόρων </a:t>
            </a:r>
          </a:p>
        </p:txBody>
      </p:sp>
    </p:spTree>
    <p:extLst>
      <p:ext uri="{BB962C8B-B14F-4D97-AF65-F5344CB8AC3E}">
        <p14:creationId xmlns:p14="http://schemas.microsoft.com/office/powerpoint/2010/main" val="781166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Τακτικό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400"/>
              <a:t>Καθορισμός επιπέδου παραγωγής και αποθήκευσης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Καθορισμός συστήματος διανομής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Διάθεση προσωπικού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Marketing</a:t>
            </a:r>
            <a:endParaRPr lang="el-GR" altLang="en-US" sz="2400" dirty="0"/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Χρηματοδότηση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Διοικητικά μέσα</a:t>
            </a:r>
          </a:p>
        </p:txBody>
      </p:sp>
    </p:spTree>
    <p:extLst>
      <p:ext uri="{BB962C8B-B14F-4D97-AF65-F5344CB8AC3E}">
        <p14:creationId xmlns:p14="http://schemas.microsoft.com/office/powerpoint/2010/main" val="1489478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Λειτουργικό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/>
              <a:t>Διανομή και κατανομή παραγγελιών</a:t>
            </a:r>
          </a:p>
          <a:p>
            <a:pPr eaLnBrk="1" hangingPunct="1"/>
            <a:r>
              <a:rPr lang="el-GR" altLang="en-US" sz="2400" dirty="0"/>
              <a:t>Δημιουργία σειρών παραγωγής</a:t>
            </a:r>
          </a:p>
          <a:p>
            <a:pPr eaLnBrk="1" hangingPunct="1"/>
            <a:r>
              <a:rPr lang="el-GR" altLang="en-US" sz="2400" dirty="0"/>
              <a:t>Έλεγχος αποθεμάτων</a:t>
            </a:r>
          </a:p>
          <a:p>
            <a:pPr eaLnBrk="1" hangingPunct="1"/>
            <a:r>
              <a:rPr lang="el-GR" altLang="en-US" sz="2400" dirty="0"/>
              <a:t>Επίσπευση και τελική διεκπεραίωση παραγγελιών</a:t>
            </a:r>
          </a:p>
          <a:p>
            <a:pPr eaLnBrk="1" hangingPunct="1"/>
            <a:r>
              <a:rPr lang="el-GR" altLang="en-US" sz="2400" dirty="0"/>
              <a:t>Πιστωτική και λογιστική εξυπηρέτηση πελατών</a:t>
            </a:r>
          </a:p>
        </p:txBody>
      </p:sp>
    </p:spTree>
    <p:extLst>
      <p:ext uri="{BB962C8B-B14F-4D97-AF65-F5344CB8AC3E}">
        <p14:creationId xmlns:p14="http://schemas.microsoft.com/office/powerpoint/2010/main" val="445083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Προγραμματισμός αποφάσεων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677334" y="1816100"/>
            <a:ext cx="7704137" cy="4032250"/>
            <a:chOff x="295" y="1253"/>
            <a:chExt cx="4853" cy="2540"/>
          </a:xfrm>
        </p:grpSpPr>
        <p:sp>
          <p:nvSpPr>
            <p:cNvPr id="72708" name="Rectangle 4"/>
            <p:cNvSpPr>
              <a:spLocks noChangeArrowheads="1"/>
            </p:cNvSpPr>
            <p:nvPr/>
          </p:nvSpPr>
          <p:spPr bwMode="auto">
            <a:xfrm>
              <a:off x="1292" y="1480"/>
              <a:ext cx="2586" cy="204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ΜΗ ΠΡΟΓΡΑΜΜΑΤΙΣΜΕΝΕΣ</a:t>
              </a:r>
            </a:p>
            <a:p>
              <a:pPr algn="ctr" eaLnBrk="1" hangingPunct="1"/>
              <a:r>
                <a:rPr lang="el-GR" alt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charset="0"/>
                </a:rPr>
                <a:t> ΑΠΟΦΑΣΕΙΣ</a:t>
              </a: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endParaRPr>
            </a:p>
          </p:txBody>
        </p:sp>
        <p:sp>
          <p:nvSpPr>
            <p:cNvPr id="72709" name="Rectangle 5"/>
            <p:cNvSpPr>
              <a:spLocks noChangeArrowheads="1"/>
            </p:cNvSpPr>
            <p:nvPr/>
          </p:nvSpPr>
          <p:spPr bwMode="auto">
            <a:xfrm>
              <a:off x="1292" y="1888"/>
              <a:ext cx="1996" cy="163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ΕΝΔΙΑΜΕΣΕΣ</a:t>
              </a:r>
            </a:p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Ή</a:t>
              </a:r>
            </a:p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charset="0"/>
                </a:rPr>
                <a:t>ΕΞΕΛΕΙΚΤΙΚΕΣ ΑΠΟΦΑΣΕΙΣ</a:t>
              </a: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  <a:p>
              <a:pPr algn="ctr" eaLnBrk="1" hangingPunct="1"/>
              <a:endParaRPr lang="el-GR" altLang="en-US" sz="1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</a:endParaRPr>
            </a:p>
          </p:txBody>
        </p:sp>
        <p:cxnSp>
          <p:nvCxnSpPr>
            <p:cNvPr id="33798" name="AutoShape 6"/>
            <p:cNvCxnSpPr>
              <a:cxnSpLocks noChangeShapeType="1"/>
            </p:cNvCxnSpPr>
            <p:nvPr/>
          </p:nvCxnSpPr>
          <p:spPr bwMode="auto">
            <a:xfrm flipV="1">
              <a:off x="1292" y="1253"/>
              <a:ext cx="0" cy="22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799" name="AutoShape 7"/>
            <p:cNvCxnSpPr>
              <a:cxnSpLocks noChangeShapeType="1"/>
            </p:cNvCxnSpPr>
            <p:nvPr/>
          </p:nvCxnSpPr>
          <p:spPr bwMode="auto">
            <a:xfrm>
              <a:off x="1292" y="3521"/>
              <a:ext cx="331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712" name="Rectangle 8"/>
            <p:cNvSpPr>
              <a:spLocks noChangeArrowheads="1"/>
            </p:cNvSpPr>
            <p:nvPr/>
          </p:nvSpPr>
          <p:spPr bwMode="auto">
            <a:xfrm>
              <a:off x="1292" y="2614"/>
              <a:ext cx="1452" cy="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ΠΡΟΓΡΑΜΜΑΤΙΣΜΕΝΕΣ</a:t>
              </a:r>
            </a:p>
            <a:p>
              <a:pPr algn="ctr" eaLnBrk="1" hangingPunct="1"/>
              <a:r>
                <a:rPr lang="el-GR" altLang="en-US" sz="1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ΑΠΟΦΑΣΕΙΣ</a:t>
              </a: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1927" y="3612"/>
              <a:ext cx="199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ΤΥΠΟΣ ΕΝΑΛΛΑΚΤΙΚΩΝ ΛΥΣΕΩΝ</a:t>
              </a:r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 rot="-5400000">
              <a:off x="215" y="2307"/>
              <a:ext cx="1588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ΤΥΠΟΣ ΠΡΟΒΛΗΜΑΤΟΣ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31" y="3430"/>
              <a:ext cx="9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ΜΗΔΕΝΙΚΗ</a:t>
              </a:r>
            </a:p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ΑΒΕΒΑΙΟΤΗΤΑ</a:t>
              </a: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4196" y="3521"/>
              <a:ext cx="9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ΥΨΗΛΗ</a:t>
              </a:r>
            </a:p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ΑΒΕΒΑΙΟΤΗΤΑ</a:t>
              </a: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295" y="1253"/>
              <a:ext cx="9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ΥΨΗΛΗ</a:t>
              </a:r>
            </a:p>
            <a:p>
              <a:pPr algn="ctr" eaLnBrk="1" hangingPunct="1"/>
              <a:r>
                <a:rPr lang="el-GR" altLang="en-US" sz="1400" b="1">
                  <a:latin typeface="Times New Roman" charset="0"/>
                </a:rPr>
                <a:t>ΑΒΕΒΑΙΟΤΗΤΑ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596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Περίγραμμα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l-GR" altLang="en-US" sz="2800" dirty="0"/>
              <a:t>Ενότητα 1</a:t>
            </a:r>
            <a:r>
              <a:rPr lang="el-GR" altLang="en-US" sz="2800" baseline="30000" dirty="0"/>
              <a:t>η</a:t>
            </a:r>
            <a:r>
              <a:rPr lang="el-GR" altLang="en-US" sz="2800" dirty="0"/>
              <a:t> 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Βασικές Έννοιες</a:t>
            </a:r>
          </a:p>
          <a:p>
            <a:pPr eaLnBrk="1" hangingPunct="1"/>
            <a:r>
              <a:rPr lang="el-GR" altLang="en-US" sz="2800" dirty="0"/>
              <a:t>Ενότητα 2</a:t>
            </a:r>
            <a:r>
              <a:rPr lang="el-GR" altLang="en-US" sz="2800" baseline="30000" dirty="0"/>
              <a:t>η</a:t>
            </a:r>
            <a:endParaRPr lang="en-US" altLang="en-US" sz="2800" baseline="30000" dirty="0"/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Εργαλεία </a:t>
            </a:r>
          </a:p>
        </p:txBody>
      </p:sp>
    </p:spTree>
    <p:extLst>
      <p:ext uri="{BB962C8B-B14F-4D97-AF65-F5344CB8AC3E}">
        <p14:creationId xmlns:p14="http://schemas.microsoft.com/office/powerpoint/2010/main" val="710016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Παραδοσιακές και σύγχρονες μέθοδοι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001681"/>
              </p:ext>
            </p:extLst>
          </p:nvPr>
        </p:nvGraphicFramePr>
        <p:xfrm>
          <a:off x="677334" y="1930400"/>
          <a:ext cx="8229600" cy="338328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23838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ΤΥΠΟΣ ΑΠΟΦΑΣΗΣ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ΜΕΘΟΔΟΛΟΦΙΚΗ ΠΡΟΣΕΓΓΙΣΗ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ΠΑΡΑΔΟΣΙΑΚΕΣ ΜΕΘΟΔΟΙ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ΣΥΓΧΡΟΝΕΣ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ΜΕΘΟΔΟΙ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ΠΡΟΓΡΑΜΜΑΤΙΣΜΕΝΕΣ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Θέσπιση διαδικασιών και κανόνων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Δημιουργία ενιαίων τύπων συμπεριφοράς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Οργανωτική δομή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Επεξεργασία στοιχείων Η/Υ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Μαθηματικά μοντέλα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ΜΗ ΠΡΟΓΡΑΜΜΑΤΙΣΜΕΝΕΣ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Θέσπιση πολιτικών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Κρίση και διαίσθηση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Κανόνες εμπειρίας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Εκπαίδευση και προαγωγή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Θεωρία Λήψης Αποφάσεων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Σχεδιασμός Ιεραρχικών Συστημάτων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Ευρηματικές μέθοδοι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806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Θέσπιση αντικειμενικών στόχων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800" dirty="0"/>
              <a:t>Για να υπάρχει κοινή κατεύθυνση προσπαθειών</a:t>
            </a:r>
          </a:p>
          <a:p>
            <a:pPr eaLnBrk="1" hangingPunct="1"/>
            <a:r>
              <a:rPr lang="el-GR" altLang="en-US" sz="2800" dirty="0"/>
              <a:t>Για να υποβοηθείται ο Π – Σ </a:t>
            </a:r>
          </a:p>
          <a:p>
            <a:pPr eaLnBrk="1" hangingPunct="1"/>
            <a:r>
              <a:rPr lang="el-GR" altLang="en-US" sz="2800" dirty="0"/>
              <a:t>Για να δημιουργούνται κίνητρα</a:t>
            </a:r>
          </a:p>
          <a:p>
            <a:pPr eaLnBrk="1" hangingPunct="1"/>
            <a:r>
              <a:rPr lang="el-GR" altLang="en-US" sz="2800" dirty="0"/>
              <a:t>Για να διευκολύνεται η αξιολόγηση και ο έλεγχος</a:t>
            </a:r>
          </a:p>
        </p:txBody>
      </p:sp>
    </p:spTree>
    <p:extLst>
      <p:ext uri="{BB962C8B-B14F-4D97-AF65-F5344CB8AC3E}">
        <p14:creationId xmlns:p14="http://schemas.microsoft.com/office/powerpoint/2010/main" val="81307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Ιεράρχηση στόχων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569609"/>
              </p:ext>
            </p:extLst>
          </p:nvPr>
        </p:nvGraphicFramePr>
        <p:xfrm>
          <a:off x="677334" y="1831975"/>
          <a:ext cx="8229600" cy="413162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295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ΕΠΙΠΕΔΟ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ΣΤΟΧΟΣ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ΠΑΡΑΔΕΙΓΜΑ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49238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ΕΠΙΧΕΙΡΗΣΗΣ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ΣΤΟΧΟΙ ΟΡΓΑΝΙΣΜΟΥ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Αύξηση κερδών κατά 6% ανά μετοχή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ΔΙΕΥΘΥΝΣΗΣ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ΣΤΟΧΟΙ ΔΙΕΥΘΥΝΣΗΣ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Μείωση κόστους παραγωγής κατά €2/προϊόν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Συνολική εξοικονόμηση για 1000 μονάδες προϊόντος €2000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ΤΜΗΜΤΟΣ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ΣΤΟΧΟΙ ΤΜΗΜΑΤΟΣ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Μείωση κόστους συντήρησης κατά €5000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ΤΟΜΕΑ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ΣΤΟΧΟΙ ΤΟΜΕΑ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Μείωση συντήρησης κατά 60 εργατοώρες</a:t>
                      </a:r>
                    </a:p>
                    <a:p>
                      <a:pPr marL="93663" marR="0" lvl="0" indent="-93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Εξοικονόμηση €1500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>
                      <a:lvl1pPr marL="533400" indent="-5334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ΑΤΟΜΟΥ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ΑΤΟΜΙΚΟΙ ΣΤΟΧΟΙ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Αγορά λογισμικού €500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Εξοικονόμηση €2500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683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Παράγοντες και στόχοι </a:t>
            </a:r>
          </a:p>
        </p:txBody>
      </p:sp>
      <p:sp>
        <p:nvSpPr>
          <p:cNvPr id="37891" name="Rectangle 20"/>
          <p:cNvSpPr>
            <a:spLocks noChangeArrowheads="1"/>
          </p:cNvSpPr>
          <p:nvPr/>
        </p:nvSpPr>
        <p:spPr bwMode="auto">
          <a:xfrm>
            <a:off x="1676401" y="5834064"/>
            <a:ext cx="22320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Char char="•"/>
            </a:pPr>
            <a:r>
              <a:rPr lang="el-GR" altLang="en-US" sz="1800">
                <a:solidFill>
                  <a:srgbClr val="FF0000"/>
                </a:solidFill>
              </a:rPr>
              <a:t>Εξωτερικοί</a:t>
            </a:r>
          </a:p>
          <a:p>
            <a:pPr algn="ctr" eaLnBrk="1" hangingPunct="1">
              <a:buFontTx/>
              <a:buChar char="•"/>
            </a:pPr>
            <a:r>
              <a:rPr lang="el-GR" altLang="en-US" sz="1800">
                <a:solidFill>
                  <a:srgbClr val="0000F8"/>
                </a:solidFill>
              </a:rPr>
              <a:t>Εσωτερικοί</a:t>
            </a:r>
          </a:p>
        </p:txBody>
      </p:sp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33785551"/>
              </p:ext>
            </p:extLst>
          </p:nvPr>
        </p:nvGraphicFramePr>
        <p:xfrm>
          <a:off x="1676401" y="1557338"/>
          <a:ext cx="7239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478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Κατηγορίες αποφάσεων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42549"/>
              </p:ext>
            </p:extLst>
          </p:nvPr>
        </p:nvGraphicFramePr>
        <p:xfrm>
          <a:off x="677334" y="1776413"/>
          <a:ext cx="8229600" cy="3776029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39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ΚΑΤΗΓΟΡΙΑ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ΠΕΡΙΓΡΑΦΗ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76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ΠΛΗΡΟΣ ΑΤΟΜΙΚΗ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Ατομική λήψη απόφασης με βάση τα δεδομένα που υπάρχουν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ΣΧΕΔΟΝ ΑΤΟΜΙΚΗ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Ατομική λήψη απόφασης με βάση στοιχεία που παρέχονται από υφιστάμενους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ΜΕΡΙΚΑ ΣΥΜΜΕΤΟΧΙΚΗ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Ατομική λήψη απόφασης μετά από συμμετοχική διαδικασία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Char char="l"/>
                        <a:tabLst/>
                      </a:pPr>
                      <a:r>
                        <a:rPr kumimoji="0" lang="el-GR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ΠΛΗΡΟΣ ΣΥΜΜΕΤΟΧΙΚΗ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1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2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Συλλογική λήψη απόφασης μετά από συμμετοχική διαδικασία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423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ΕΡΓΑΛΕΙΑ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l-GR" altLang="en-US"/>
              <a:t>ΕΝΟΤΗΤΑ 2</a:t>
            </a:r>
            <a:r>
              <a:rPr lang="el-GR" altLang="en-US" baseline="30000"/>
              <a:t>η</a:t>
            </a:r>
            <a:r>
              <a:rPr lang="el-GR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749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Πρόβλημα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83080" y="1719263"/>
            <a:ext cx="5384800" cy="4411662"/>
          </a:xfrm>
        </p:spPr>
        <p:txBody>
          <a:bodyPr/>
          <a:lstStyle/>
          <a:p>
            <a:pPr marL="0" indent="0">
              <a:buNone/>
            </a:pPr>
            <a:endParaRPr lang="el-GR" altLang="en-US" sz="3900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None/>
            </a:pPr>
            <a:r>
              <a:rPr lang="el-GR" altLang="en-US" sz="39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Απόφαση Επέκτασης Διαφημιστικού Προγράμματος</a:t>
            </a:r>
          </a:p>
        </p:txBody>
      </p:sp>
      <p:pic>
        <p:nvPicPr>
          <p:cNvPr id="19460" name="Picture 4" descr="j021295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69994" y="3273425"/>
            <a:ext cx="1830387" cy="1303338"/>
          </a:xfrm>
        </p:spPr>
      </p:pic>
    </p:spTree>
    <p:extLst>
      <p:ext uri="{BB962C8B-B14F-4D97-AF65-F5344CB8AC3E}">
        <p14:creationId xmlns:p14="http://schemas.microsoft.com/office/powerpoint/2010/main" val="1627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Στόχοι προγράμματος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3200"/>
              <a:t>Προϋπολογισμός €36.000 για διαφήμιση</a:t>
            </a:r>
          </a:p>
          <a:p>
            <a:pPr lvl="1" eaLnBrk="1" hangingPunct="1"/>
            <a:r>
              <a:rPr lang="el-GR" altLang="en-US" sz="2800" dirty="0">
                <a:ea typeface="ＭＳ Ｐゴシック" charset="-128"/>
              </a:rPr>
              <a:t>Αύξηση της γνώσης για την εταιρία και το μοντέλο</a:t>
            </a:r>
          </a:p>
          <a:p>
            <a:pPr lvl="1" eaLnBrk="1" hangingPunct="1"/>
            <a:r>
              <a:rPr lang="el-GR" altLang="en-US" sz="2800" dirty="0">
                <a:ea typeface="ＭＳ Ｐゴシック" charset="-128"/>
              </a:rPr>
              <a:t>Βελτίωση της εικόνας της εταιρίας </a:t>
            </a:r>
          </a:p>
          <a:p>
            <a:pPr lvl="1" eaLnBrk="1" hangingPunct="1"/>
            <a:r>
              <a:rPr lang="el-GR" altLang="en-US" sz="2800" dirty="0">
                <a:ea typeface="ＭＳ Ｐゴシック" charset="-128"/>
              </a:rPr>
              <a:t>Αύξηση των πωλήσεων </a:t>
            </a:r>
          </a:p>
        </p:txBody>
      </p:sp>
    </p:spTree>
    <p:extLst>
      <p:ext uri="{BB962C8B-B14F-4D97-AF65-F5344CB8AC3E}">
        <p14:creationId xmlns:p14="http://schemas.microsoft.com/office/powerpoint/2010/main" val="84048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Περιεχόμενο προγράμματος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800"/>
              <a:t>Διαφημίσεις σε όλα τα μέσα: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Ραδιόφωνο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Τηλεόραση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Περιοδικά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Εφημερίδες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Αφίσες</a:t>
            </a:r>
          </a:p>
          <a:p>
            <a:pPr lvl="1" eaLnBrk="1" hangingPunct="1"/>
            <a:r>
              <a:rPr lang="el-GR" altLang="en-US" sz="2400" dirty="0" err="1">
                <a:ea typeface="ＭＳ Ｐゴシック" charset="-128"/>
              </a:rPr>
              <a:t>κλπ</a:t>
            </a:r>
            <a:endParaRPr lang="el-GR" altLang="en-US" sz="2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3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Νέα δεδομένα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274889"/>
            <a:ext cx="8596668" cy="38807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400"/>
              <a:t>Αύξηση προϋπολογισμού κατά € 3.000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Σύμφωνα με τον αντιπρόεδρο της εταιρίας το ποσό αυτό θα πρέπει να διατεθεί σε δύο μέσα: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dirty="0">
                <a:ea typeface="ＭＳ Ｐゴシック" charset="-128"/>
              </a:rPr>
              <a:t>Ράδιο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dirty="0">
                <a:ea typeface="ＭＳ Ｐゴシック" charset="-128"/>
              </a:rPr>
              <a:t>Τηλεόραση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Αποστολή τμήματος </a:t>
            </a:r>
            <a:r>
              <a:rPr lang="en-US" altLang="en-US" sz="2400" dirty="0"/>
              <a:t>marketing</a:t>
            </a:r>
            <a:endParaRPr lang="el-GR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l-GR" altLang="en-US" sz="2000" dirty="0">
                <a:ea typeface="ＭＳ Ｐゴシック" charset="-128"/>
              </a:rPr>
              <a:t>Ανεύρεση εναλλακτικών τρόπων διάθεσης ώστε να βρεθεί ο αποδοτικότερος </a:t>
            </a:r>
          </a:p>
        </p:txBody>
      </p:sp>
    </p:spTree>
    <p:extLst>
      <p:ext uri="{BB962C8B-B14F-4D97-AF65-F5344CB8AC3E}">
        <p14:creationId xmlns:p14="http://schemas.microsoft.com/office/powerpoint/2010/main" val="7737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ΒΑΣΙΚΕΣ ΕΝΝΟΙΕΣ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l-GR" altLang="en-US"/>
              <a:t>ΕΝΟΤΗΤΑ 1</a:t>
            </a:r>
            <a:r>
              <a:rPr lang="el-GR" altLang="en-US" baseline="30000"/>
              <a:t>η</a:t>
            </a:r>
          </a:p>
        </p:txBody>
      </p:sp>
    </p:spTree>
    <p:extLst>
      <p:ext uri="{BB962C8B-B14F-4D97-AF65-F5344CB8AC3E}">
        <p14:creationId xmlns:p14="http://schemas.microsoft.com/office/powerpoint/2010/main" val="1828391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Εναλλακτικοί τρόποι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l-GR" altLang="en-US" sz="2600"/>
              <a:t>Αύξηση της διάρκειας του ήδη υπάρχοντος προγράμματος διαφήμισης από την τηλεόραση από 26 σε 29 εβδομάδες</a:t>
            </a:r>
          </a:p>
          <a:p>
            <a:pPr marL="609600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l-GR" altLang="en-US" sz="2600"/>
              <a:t>Πύκνωση της συχνότητας του ήδη υπάρχοντος προγράμματος των 26 εβδομάδων με προσθήκη ορισμένων </a:t>
            </a:r>
            <a:r>
              <a:rPr lang="en-US" altLang="en-US" sz="2600"/>
              <a:t>SPOTS</a:t>
            </a:r>
            <a:r>
              <a:rPr lang="el-GR" altLang="en-US" sz="2600"/>
              <a:t> σε ζώνες μεγάλης ακροαματικότητας</a:t>
            </a:r>
          </a:p>
          <a:p>
            <a:pPr marL="609600" indent="-609600">
              <a:lnSpc>
                <a:spcPct val="90000"/>
              </a:lnSpc>
              <a:buFont typeface="Wingdings" charset="2"/>
              <a:buAutoNum type="arabicPeriod"/>
            </a:pPr>
            <a:r>
              <a:rPr lang="el-GR" altLang="en-US" sz="2600"/>
              <a:t>Ανάπτυξη ενός νέου προγράμματος από την πρωϊνή εκπομπή του ραδιοφωνικού σταθμού «ΧΦΨ» διάρκειας 15 εβδομάδων</a:t>
            </a:r>
          </a:p>
        </p:txBody>
      </p:sp>
    </p:spTree>
    <p:extLst>
      <p:ext uri="{BB962C8B-B14F-4D97-AF65-F5344CB8AC3E}">
        <p14:creationId xmlns:p14="http://schemas.microsoft.com/office/powerpoint/2010/main" val="6323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Επιλογή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800"/>
              <a:t>Σύμφωνα με τον αντιπρόεδρο η 3</a:t>
            </a:r>
            <a:r>
              <a:rPr lang="el-GR" altLang="en-US" sz="2800" baseline="30000"/>
              <a:t>η</a:t>
            </a:r>
            <a:r>
              <a:rPr lang="el-GR" altLang="en-US" sz="2800"/>
              <a:t> επιλογή ήταν η αποδοτικότερη γιατί: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Το τηλεοπτικό πρόγραμμα κρίθηκε επαρκές τόσο σε συχνότητα όσο και σε διάρκεια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Χαμηλό κόστος διαφήμισης ραδιοφώνου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Υψηλή ακροαματικότητα </a:t>
            </a:r>
            <a:r>
              <a:rPr lang="el-GR" altLang="en-US" sz="2400" dirty="0" err="1">
                <a:ea typeface="ＭＳ Ｐゴシック" charset="-128"/>
              </a:rPr>
              <a:t>πρωϊνής</a:t>
            </a:r>
            <a:r>
              <a:rPr lang="el-GR" altLang="en-US" sz="2400" dirty="0">
                <a:ea typeface="ＭＳ Ｐゴシック" charset="-128"/>
              </a:rPr>
              <a:t> εκπομπής</a:t>
            </a:r>
          </a:p>
        </p:txBody>
      </p:sp>
    </p:spTree>
    <p:extLst>
      <p:ext uri="{BB962C8B-B14F-4D97-AF65-F5344CB8AC3E}">
        <p14:creationId xmlns:p14="http://schemas.microsoft.com/office/powerpoint/2010/main" val="13324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Νέο πρόβλημα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800"/>
              <a:t>Τύπος διαφήμισης: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Μεγάλη διαφήμιση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Μικρό σε χρονική διάρκεια </a:t>
            </a:r>
            <a:r>
              <a:rPr lang="en-US" altLang="en-US" sz="2400" dirty="0">
                <a:ea typeface="ＭＳ Ｐゴシック" charset="-128"/>
              </a:rPr>
              <a:t>spot</a:t>
            </a:r>
          </a:p>
          <a:p>
            <a:pPr lvl="1" eaLnBrk="1" hangingPunct="1"/>
            <a:r>
              <a:rPr lang="el-GR" altLang="en-US" sz="2400" dirty="0">
                <a:ea typeface="ＭＳ Ｐゴシック" charset="-128"/>
              </a:rPr>
              <a:t>Άλλος</a:t>
            </a:r>
          </a:p>
        </p:txBody>
      </p:sp>
    </p:spTree>
    <p:extLst>
      <p:ext uri="{BB962C8B-B14F-4D97-AF65-F5344CB8AC3E}">
        <p14:creationId xmlns:p14="http://schemas.microsoft.com/office/powerpoint/2010/main" val="12653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Απόφαση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Spot </a:t>
            </a:r>
            <a:r>
              <a:rPr lang="el-GR" altLang="en-US" sz="2800" dirty="0"/>
              <a:t>των 3΄΄ το οποίο δίνει έμφαση στη δύναμη του αυτοκινήτου και στην χαμηλή του αγοραστική τιμή</a:t>
            </a:r>
          </a:p>
        </p:txBody>
      </p:sp>
    </p:spTree>
    <p:extLst>
      <p:ext uri="{BB962C8B-B14F-4D97-AF65-F5344CB8AC3E}">
        <p14:creationId xmlns:p14="http://schemas.microsoft.com/office/powerpoint/2010/main" val="2929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Συμπεράσματα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 dirty="0"/>
              <a:t>Προβλήματα που αντιμετωπίζουν τα διευθυντικά στελέχη σε καθημερινή βάση: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Ορισμός προβλημάτων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Συλλογή πληροφοριών και στοιχείων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Εντοπισμός εναλλακτικών λύσεων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Αξιολόγηση εναλλακτικών λύσεων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Τελική επιλογή</a:t>
            </a:r>
          </a:p>
        </p:txBody>
      </p:sp>
    </p:spTree>
    <p:extLst>
      <p:ext uri="{BB962C8B-B14F-4D97-AF65-F5344CB8AC3E}">
        <p14:creationId xmlns:p14="http://schemas.microsoft.com/office/powerpoint/2010/main" val="178663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Απαιτούμενα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 typeface="Wingdings" charset="2"/>
              <a:buAutoNum type="arabicPeriod"/>
            </a:pPr>
            <a:r>
              <a:rPr lang="el-GR" altLang="en-US" sz="2600" b="1"/>
              <a:t>Υπάρχει κενό ή διαφορά μεταξύ της υπάρχουσας κατάστασης και κάποιων επιθυμητών στόχων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n-US" sz="2600"/>
              <a:t>	(π.χ. γνωστοποίηση εταιρίας και αυτοκινήτου)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 startAt="2"/>
            </a:pPr>
            <a:r>
              <a:rPr lang="el-GR" altLang="en-US" sz="2600" b="1"/>
              <a:t>Ο λήπτης αποφάσεων συνειδητοποιεί το κενό ή τη διαφορά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n-US" sz="2600"/>
              <a:t>	(π.χ. ανταγωνιστές σε καλύτερη θέση)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 startAt="3"/>
            </a:pPr>
            <a:r>
              <a:rPr lang="el-GR" altLang="en-US" sz="2600" b="1"/>
              <a:t>Ο λήπτης αποφάσεων έχει κίνητρα για να ενεργήσει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n-US" sz="2600"/>
              <a:t>	(π.χ. αύξηση πωλήσεων)</a:t>
            </a:r>
          </a:p>
          <a:p>
            <a:pPr marL="609600" indent="-609600">
              <a:lnSpc>
                <a:spcPct val="80000"/>
              </a:lnSpc>
              <a:buFont typeface="Wingdings" charset="2"/>
              <a:buAutoNum type="arabicPeriod" startAt="4"/>
            </a:pPr>
            <a:r>
              <a:rPr lang="el-GR" altLang="en-US" sz="2600" b="1"/>
              <a:t>Ο λήπτης αποφάσεων έχει τα απαιτούμενα μέσα για να ενεργήσει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l-GR" altLang="en-US" sz="2600"/>
              <a:t>	(π.χ. προϋπολογισμός € 39.000 για διαφήμιση)</a:t>
            </a:r>
          </a:p>
        </p:txBody>
      </p:sp>
    </p:spTree>
    <p:extLst>
      <p:ext uri="{BB962C8B-B14F-4D97-AF65-F5344CB8AC3E}">
        <p14:creationId xmlns:p14="http://schemas.microsoft.com/office/powerpoint/2010/main" val="19205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Εργαλεία λήψης αποφάσεων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400"/>
              <a:t>Περιγραφική Στατιστική (</a:t>
            </a:r>
            <a:r>
              <a:rPr lang="en-US" altLang="en-US" sz="2400" dirty="0"/>
              <a:t>Statistics</a:t>
            </a:r>
            <a:r>
              <a:rPr lang="el-GR" altLang="en-US" sz="2400" dirty="0"/>
              <a:t>)</a:t>
            </a:r>
            <a:r>
              <a:rPr lang="en-US" altLang="en-US" sz="2400" dirty="0"/>
              <a:t> </a:t>
            </a:r>
            <a:endParaRPr lang="el-GR" altLang="en-US" sz="2400" dirty="0"/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Παλινδρόμηση  (</a:t>
            </a:r>
            <a:r>
              <a:rPr lang="en-US" altLang="en-US" sz="2400" dirty="0"/>
              <a:t>Regression Analysis</a:t>
            </a:r>
            <a:r>
              <a:rPr lang="el-GR" altLang="en-US" sz="24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Νεκρό Σημείο</a:t>
            </a:r>
            <a:r>
              <a:rPr lang="en-US" altLang="en-US" sz="2400" dirty="0"/>
              <a:t> </a:t>
            </a:r>
            <a:endParaRPr lang="el-GR" altLang="en-US" sz="2400" dirty="0"/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Δέντρα Αποφάσεων</a:t>
            </a:r>
            <a:r>
              <a:rPr lang="en-US" altLang="en-US" sz="2400" dirty="0"/>
              <a:t> </a:t>
            </a:r>
            <a:r>
              <a:rPr lang="el-GR" altLang="en-US" sz="2400" dirty="0"/>
              <a:t>(</a:t>
            </a:r>
            <a:r>
              <a:rPr lang="en-US" altLang="en-US" sz="2400" dirty="0"/>
              <a:t>Decision Tree Model</a:t>
            </a:r>
            <a:r>
              <a:rPr lang="el-GR" altLang="en-US" sz="2400" dirty="0"/>
              <a:t>)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Προσομοίωση</a:t>
            </a:r>
            <a:r>
              <a:rPr lang="en-US" altLang="en-US" sz="2400" dirty="0"/>
              <a:t> </a:t>
            </a:r>
            <a:r>
              <a:rPr lang="el-GR" altLang="en-US" sz="2400" dirty="0"/>
              <a:t>(</a:t>
            </a:r>
            <a:r>
              <a:rPr lang="en-US" altLang="en-US" sz="2400" dirty="0"/>
              <a:t>Simulation</a:t>
            </a:r>
            <a:r>
              <a:rPr lang="el-GR" altLang="en-US" sz="2400" dirty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400" dirty="0"/>
              <a:t>Γραμμικός Προγραμματισμός</a:t>
            </a:r>
            <a:r>
              <a:rPr lang="en-US" altLang="en-US" sz="2400" dirty="0"/>
              <a:t> </a:t>
            </a:r>
            <a:r>
              <a:rPr lang="el-GR" altLang="en-US" sz="2400" dirty="0"/>
              <a:t>(</a:t>
            </a:r>
            <a:r>
              <a:rPr lang="en-US" altLang="en-US" sz="2400" dirty="0"/>
              <a:t>Linear Optimization</a:t>
            </a:r>
            <a:r>
              <a:rPr lang="el-GR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097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Στατιστική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l-GR" altLang="en-US" sz="3500"/>
              <a:t>Μέσος</a:t>
            </a:r>
          </a:p>
          <a:p>
            <a:pPr eaLnBrk="1" hangingPunct="1"/>
            <a:r>
              <a:rPr lang="el-GR" altLang="en-US" sz="3500"/>
              <a:t>Διάμεσος</a:t>
            </a:r>
          </a:p>
          <a:p>
            <a:pPr eaLnBrk="1" hangingPunct="1"/>
            <a:r>
              <a:rPr lang="el-GR" altLang="en-US" sz="3500"/>
              <a:t>Τεταρτημόρια</a:t>
            </a:r>
          </a:p>
          <a:p>
            <a:pPr eaLnBrk="1" hangingPunct="1"/>
            <a:r>
              <a:rPr lang="el-GR" altLang="en-US" sz="3500"/>
              <a:t>Πιθανότητες</a:t>
            </a:r>
          </a:p>
          <a:p>
            <a:pPr eaLnBrk="1" hangingPunct="1"/>
            <a:r>
              <a:rPr lang="el-GR" altLang="en-US" sz="3500"/>
              <a:t>Ιστόγραμμα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l-GR" altLang="en-US" sz="3500"/>
              <a:t>Διακύμανση</a:t>
            </a:r>
          </a:p>
          <a:p>
            <a:pPr eaLnBrk="1" hangingPunct="1"/>
            <a:r>
              <a:rPr lang="el-GR" altLang="en-US" sz="3500"/>
              <a:t>Τυπική Απόκλιση</a:t>
            </a:r>
          </a:p>
          <a:p>
            <a:pPr eaLnBrk="1" hangingPunct="1"/>
            <a:r>
              <a:rPr lang="el-GR" altLang="en-US" sz="3500"/>
              <a:t>Κατανομή </a:t>
            </a:r>
            <a:r>
              <a:rPr lang="en-US" altLang="en-US" sz="3500"/>
              <a:t>t</a:t>
            </a:r>
            <a:endParaRPr lang="el-GR" altLang="en-US" sz="3500"/>
          </a:p>
          <a:p>
            <a:pPr eaLnBrk="1" hangingPunct="1"/>
            <a:r>
              <a:rPr lang="el-GR" altLang="en-US" sz="3500"/>
              <a:t>Έλεγχος Υποθέσεων</a:t>
            </a:r>
          </a:p>
          <a:p>
            <a:pPr eaLnBrk="1" hangingPunct="1"/>
            <a:r>
              <a:rPr lang="el-GR" altLang="en-US" sz="3500"/>
              <a:t>Τυχαία Δείγματα</a:t>
            </a:r>
          </a:p>
          <a:p>
            <a:pPr eaLnBrk="1" hangingPunct="1"/>
            <a:endParaRPr lang="el-GR" altLang="en-US" sz="3500"/>
          </a:p>
        </p:txBody>
      </p:sp>
    </p:spTree>
    <p:extLst>
      <p:ext uri="{BB962C8B-B14F-4D97-AF65-F5344CB8AC3E}">
        <p14:creationId xmlns:p14="http://schemas.microsoft.com/office/powerpoint/2010/main" val="321044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Παλινδρόμηση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66770" y="1719263"/>
            <a:ext cx="4475163" cy="4411662"/>
          </a:xfrm>
        </p:spPr>
        <p:txBody>
          <a:bodyPr/>
          <a:lstStyle/>
          <a:p>
            <a:pPr eaLnBrk="1" hangingPunct="1"/>
            <a:endParaRPr lang="el-GR" altLang="en-US" sz="2600"/>
          </a:p>
          <a:p>
            <a:pPr eaLnBrk="1" hangingPunct="1">
              <a:buFont typeface="Wingdings" charset="2"/>
              <a:buNone/>
            </a:pPr>
            <a:endParaRPr lang="el-GR" altLang="en-US" sz="2600"/>
          </a:p>
          <a:p>
            <a:pPr eaLnBrk="1" hangingPunct="1"/>
            <a:r>
              <a:rPr lang="el-GR" altLang="en-US" sz="2600"/>
              <a:t>Απλή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y=</a:t>
            </a:r>
            <a:r>
              <a:rPr lang="el-GR" altLang="en-US" sz="2200">
                <a:ea typeface="ＭＳ Ｐゴシック" charset="-128"/>
              </a:rPr>
              <a:t>β</a:t>
            </a:r>
            <a:r>
              <a:rPr lang="el-GR" altLang="en-US" sz="2200" baseline="-25000">
                <a:ea typeface="ＭＳ Ｐゴシック" charset="-128"/>
              </a:rPr>
              <a:t>0</a:t>
            </a:r>
            <a:r>
              <a:rPr lang="el-GR" altLang="en-US" sz="2200">
                <a:ea typeface="ＭＳ Ｐゴシック" charset="-128"/>
              </a:rPr>
              <a:t>+β</a:t>
            </a:r>
            <a:r>
              <a:rPr lang="el-GR" altLang="en-US" sz="2200" baseline="-25000">
                <a:ea typeface="ＭＳ Ｐゴシック" charset="-128"/>
              </a:rPr>
              <a:t>1</a:t>
            </a:r>
            <a:r>
              <a:rPr lang="el-GR" altLang="en-US" sz="2200">
                <a:ea typeface="ＭＳ Ｐゴシック" charset="-128"/>
              </a:rPr>
              <a:t>χ</a:t>
            </a:r>
            <a:r>
              <a:rPr lang="el-GR" altLang="en-US" sz="2200" baseline="-25000">
                <a:ea typeface="ＭＳ Ｐゴシック" charset="-128"/>
              </a:rPr>
              <a:t>1</a:t>
            </a:r>
          </a:p>
          <a:p>
            <a:pPr eaLnBrk="1" hangingPunct="1"/>
            <a:r>
              <a:rPr lang="el-GR" altLang="en-US" sz="2600"/>
              <a:t>Πολλαπλή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y=</a:t>
            </a:r>
            <a:r>
              <a:rPr lang="el-GR" altLang="en-US" sz="2200">
                <a:ea typeface="ＭＳ Ｐゴシック" charset="-128"/>
              </a:rPr>
              <a:t>β</a:t>
            </a:r>
            <a:r>
              <a:rPr lang="el-GR" altLang="en-US" sz="2200" baseline="-25000">
                <a:ea typeface="ＭＳ Ｐゴシック" charset="-128"/>
              </a:rPr>
              <a:t>0</a:t>
            </a:r>
            <a:r>
              <a:rPr lang="en-US" altLang="en-US" sz="2200">
                <a:ea typeface="ＭＳ Ｐゴシック" charset="-128"/>
              </a:rPr>
              <a:t>+</a:t>
            </a:r>
            <a:r>
              <a:rPr lang="el-GR" altLang="en-US" sz="2200">
                <a:ea typeface="ＭＳ Ｐゴシック" charset="-128"/>
              </a:rPr>
              <a:t>β</a:t>
            </a:r>
            <a:r>
              <a:rPr lang="el-GR" altLang="en-US" sz="2200" baseline="-25000">
                <a:ea typeface="ＭＳ Ｐゴシック" charset="-128"/>
              </a:rPr>
              <a:t>1</a:t>
            </a:r>
            <a:r>
              <a:rPr lang="el-GR" altLang="en-US" sz="2200">
                <a:ea typeface="ＭＳ Ｐゴシック" charset="-128"/>
              </a:rPr>
              <a:t>χ</a:t>
            </a:r>
            <a:r>
              <a:rPr lang="el-GR" altLang="en-US" sz="2200" baseline="-25000">
                <a:ea typeface="ＭＳ Ｐゴシック" charset="-128"/>
              </a:rPr>
              <a:t>1</a:t>
            </a:r>
            <a:r>
              <a:rPr lang="el-GR" altLang="en-US" sz="2200">
                <a:ea typeface="ＭＳ Ｐゴシック" charset="-128"/>
              </a:rPr>
              <a:t>+β</a:t>
            </a:r>
            <a:r>
              <a:rPr lang="en-US" altLang="en-US" sz="2200" baseline="-25000">
                <a:ea typeface="ＭＳ Ｐゴシック" charset="-128"/>
              </a:rPr>
              <a:t>2</a:t>
            </a:r>
            <a:r>
              <a:rPr lang="el-GR" altLang="en-US" sz="2200">
                <a:ea typeface="ＭＳ Ｐゴシック" charset="-128"/>
              </a:rPr>
              <a:t>χ</a:t>
            </a:r>
            <a:r>
              <a:rPr lang="en-US" altLang="en-US" sz="2200" baseline="-25000">
                <a:ea typeface="ＭＳ Ｐゴシック" charset="-128"/>
              </a:rPr>
              <a:t>2</a:t>
            </a:r>
            <a:r>
              <a:rPr lang="el-GR" altLang="en-US" sz="2200">
                <a:ea typeface="ＭＳ Ｐゴシック" charset="-128"/>
              </a:rPr>
              <a:t>+</a:t>
            </a:r>
            <a:r>
              <a:rPr lang="en-US" altLang="en-US" sz="2200">
                <a:ea typeface="ＭＳ Ｐゴシック" charset="-128"/>
              </a:rPr>
              <a:t>…+</a:t>
            </a:r>
            <a:r>
              <a:rPr lang="el-GR" altLang="en-US" sz="2200">
                <a:ea typeface="ＭＳ Ｐゴシック" charset="-128"/>
              </a:rPr>
              <a:t>β</a:t>
            </a:r>
            <a:r>
              <a:rPr lang="en-US" altLang="en-US" sz="2200" baseline="-25000">
                <a:ea typeface="ＭＳ Ｐゴシック" charset="-128"/>
              </a:rPr>
              <a:t>n</a:t>
            </a:r>
            <a:r>
              <a:rPr lang="el-GR" altLang="en-US" sz="2200">
                <a:ea typeface="ＭＳ Ｐゴシック" charset="-128"/>
              </a:rPr>
              <a:t>χ</a:t>
            </a:r>
            <a:r>
              <a:rPr lang="en-US" altLang="en-US" sz="2200" baseline="-25000">
                <a:ea typeface="ＭＳ Ｐゴシック" charset="-128"/>
              </a:rPr>
              <a:t>n</a:t>
            </a:r>
            <a:r>
              <a:rPr lang="el-GR" altLang="en-US" sz="2200">
                <a:ea typeface="ＭＳ Ｐゴシック" charset="-128"/>
              </a:rPr>
              <a:t>+ε</a:t>
            </a:r>
          </a:p>
          <a:p>
            <a:pPr eaLnBrk="1" hangingPunct="1">
              <a:buFont typeface="Wingdings" charset="2"/>
              <a:buNone/>
            </a:pPr>
            <a:endParaRPr lang="el-GR" altLang="en-US" sz="260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grpSp>
        <p:nvGrpSpPr>
          <p:cNvPr id="43014" name="Group 5"/>
          <p:cNvGrpSpPr>
            <a:grpSpLocks/>
          </p:cNvGrpSpPr>
          <p:nvPr/>
        </p:nvGrpSpPr>
        <p:grpSpPr bwMode="auto">
          <a:xfrm>
            <a:off x="5557832" y="2276475"/>
            <a:ext cx="3600450" cy="3600450"/>
            <a:chOff x="2971" y="1253"/>
            <a:chExt cx="2540" cy="2268"/>
          </a:xfrm>
        </p:grpSpPr>
        <p:graphicFrame>
          <p:nvGraphicFramePr>
            <p:cNvPr id="43010" name="Object 2"/>
            <p:cNvGraphicFramePr>
              <a:graphicFrameLocks noChangeAspect="1"/>
            </p:cNvGraphicFramePr>
            <p:nvPr/>
          </p:nvGraphicFramePr>
          <p:xfrm>
            <a:off x="4785" y="1808"/>
            <a:ext cx="726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2" name="Εξίσωση" r:id="rId3" imgW="825480" imgH="228600" progId="Equation.3">
                    <p:embed/>
                  </p:oleObj>
                </mc:Choice>
                <mc:Fallback>
                  <p:oleObj name="Εξίσωση" r:id="rId3" imgW="825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5" y="1808"/>
                          <a:ext cx="726" cy="201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80808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015" name="AutoShape 7"/>
            <p:cNvCxnSpPr>
              <a:cxnSpLocks noChangeShapeType="1"/>
            </p:cNvCxnSpPr>
            <p:nvPr/>
          </p:nvCxnSpPr>
          <p:spPr bwMode="auto">
            <a:xfrm>
              <a:off x="3243" y="1525"/>
              <a:ext cx="0" cy="16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6" name="AutoShape 8"/>
            <p:cNvCxnSpPr>
              <a:cxnSpLocks noChangeShapeType="1"/>
            </p:cNvCxnSpPr>
            <p:nvPr/>
          </p:nvCxnSpPr>
          <p:spPr bwMode="auto">
            <a:xfrm>
              <a:off x="3243" y="3203"/>
              <a:ext cx="181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17" name="AutoShape 9"/>
            <p:cNvCxnSpPr>
              <a:cxnSpLocks noChangeShapeType="1"/>
            </p:cNvCxnSpPr>
            <p:nvPr/>
          </p:nvCxnSpPr>
          <p:spPr bwMode="auto">
            <a:xfrm flipV="1">
              <a:off x="3243" y="2024"/>
              <a:ext cx="1497" cy="9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2971" y="1253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y</a:t>
              </a:r>
              <a:endParaRPr lang="el-GR" altLang="en-US" sz="1800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4831" y="3249"/>
              <a:ext cx="27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/>
                <a:t>x</a:t>
              </a:r>
              <a:endParaRPr lang="el-GR" altLang="en-US" sz="1800"/>
            </a:p>
          </p:txBody>
        </p:sp>
        <p:cxnSp>
          <p:nvCxnSpPr>
            <p:cNvPr id="43020" name="AutoShape 12"/>
            <p:cNvCxnSpPr>
              <a:cxnSpLocks noChangeShapeType="1"/>
            </p:cNvCxnSpPr>
            <p:nvPr/>
          </p:nvCxnSpPr>
          <p:spPr bwMode="auto">
            <a:xfrm>
              <a:off x="3788" y="2614"/>
              <a:ext cx="3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021" name="AutoShape 13"/>
            <p:cNvCxnSpPr>
              <a:cxnSpLocks noChangeShapeType="1"/>
            </p:cNvCxnSpPr>
            <p:nvPr/>
          </p:nvCxnSpPr>
          <p:spPr bwMode="auto">
            <a:xfrm flipV="1">
              <a:off x="4150" y="2387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4241" y="2432"/>
              <a:ext cx="182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/>
                <a:t>β</a:t>
              </a:r>
              <a:r>
                <a:rPr lang="en-US" altLang="en-US" sz="1800" baseline="-25000"/>
                <a:t>1</a:t>
              </a:r>
              <a:endParaRPr lang="el-GR" altLang="en-US" sz="1800" baseline="-25000"/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2971" y="2840"/>
              <a:ext cx="182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/>
                <a:t>β</a:t>
              </a:r>
              <a:r>
                <a:rPr lang="en-US" altLang="en-US" sz="1800" baseline="-25000"/>
                <a:t>0</a:t>
              </a:r>
              <a:endParaRPr lang="el-GR" altLang="en-US" sz="1800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1161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Νεκρό σημείο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l-GR" altLang="en-US" sz="2600"/>
              <a:t>Γραφική ή Αλγεβρική Παρουσίαση των Σχέσεων: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Μονάδων παραγωγής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Εσόδων πωλήσεων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Κόστους παραγωγής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Κέρδους / Ζημιάς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l-GR" altLang="en-US" sz="2200"/>
              <a:t>Συνολικό Κόστος</a:t>
            </a:r>
            <a:r>
              <a:rPr lang="en-US" altLang="en-US" sz="2200"/>
              <a:t> = 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200"/>
              <a:t>	</a:t>
            </a:r>
            <a:r>
              <a:rPr lang="el-GR" altLang="en-US" sz="2200"/>
              <a:t>Σταθερό</a:t>
            </a:r>
            <a:r>
              <a:rPr lang="en-US" altLang="en-US" sz="2200"/>
              <a:t> + </a:t>
            </a:r>
            <a:r>
              <a:rPr lang="el-GR" altLang="en-US" sz="2200"/>
              <a:t>Μεταβλητό</a:t>
            </a:r>
            <a:endParaRPr lang="en-US" altLang="en-US" sz="2200"/>
          </a:p>
          <a:p>
            <a:pPr eaLnBrk="1" hangingPunct="1"/>
            <a:r>
              <a:rPr lang="el-GR" altLang="en-US" sz="2200"/>
              <a:t>Συνολικά Έσοδα</a:t>
            </a:r>
            <a:r>
              <a:rPr lang="en-US" altLang="en-US" sz="2200"/>
              <a:t> = 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2200"/>
              <a:t>	</a:t>
            </a:r>
            <a:r>
              <a:rPr lang="el-GR" altLang="en-US" sz="2200"/>
              <a:t>Τιμή</a:t>
            </a:r>
            <a:r>
              <a:rPr lang="en-US" altLang="en-US" sz="2200"/>
              <a:t> * </a:t>
            </a:r>
            <a:r>
              <a:rPr lang="el-GR" altLang="en-US" sz="2200"/>
              <a:t>Ποσότητα</a:t>
            </a:r>
          </a:p>
          <a:p>
            <a:pPr eaLnBrk="1" hangingPunct="1"/>
            <a:r>
              <a:rPr lang="el-GR" altLang="en-US" sz="2200"/>
              <a:t>Νεκρό Σημείο:</a:t>
            </a:r>
          </a:p>
          <a:p>
            <a:pPr lvl="1" eaLnBrk="1" hangingPunct="1"/>
            <a:r>
              <a:rPr lang="el-GR" altLang="en-US" sz="2200">
                <a:ea typeface="ＭＳ Ｐゴシック" charset="-128"/>
              </a:rPr>
              <a:t>Σ.Κ.</a:t>
            </a:r>
            <a:r>
              <a:rPr lang="en-US" altLang="en-US" sz="2200">
                <a:ea typeface="ＭＳ Ｐゴシック" charset="-128"/>
              </a:rPr>
              <a:t> = </a:t>
            </a:r>
            <a:r>
              <a:rPr lang="el-GR" altLang="en-US" sz="2200">
                <a:ea typeface="ＭＳ Ｐゴシック" charset="-128"/>
              </a:rPr>
              <a:t>Σ.Ε.</a:t>
            </a:r>
          </a:p>
        </p:txBody>
      </p:sp>
    </p:spTree>
    <p:extLst>
      <p:ext uri="{BB962C8B-B14F-4D97-AF65-F5344CB8AC3E}">
        <p14:creationId xmlns:p14="http://schemas.microsoft.com/office/powerpoint/2010/main" val="85042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Ορισμός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n-US" sz="2600"/>
              <a:t>Λήψη Αποφάσεων είναι η ορθολογική επιλογή μεταξύ εναλλακτικών λύσεων μιας πορείας δράσης για την ικανοποίηση ενός στόχου.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600"/>
              <a:t>Επιλογή σε επίπεδο: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200">
                <a:ea typeface="ＭＳ Ｐゴシック" charset="-128"/>
              </a:rPr>
              <a:t>Παραμέτρων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200">
                <a:ea typeface="ＭＳ Ｐゴシック" charset="-128"/>
              </a:rPr>
              <a:t>Πόρων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200">
                <a:ea typeface="ＭＳ Ｐゴシック" charset="-128"/>
              </a:rPr>
              <a:t>Δεδομένων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200">
                <a:ea typeface="ＭＳ Ｐゴシック" charset="-128"/>
              </a:rPr>
              <a:t>Σεναρίων</a:t>
            </a:r>
          </a:p>
          <a:p>
            <a:pPr lvl="1" eaLnBrk="1" hangingPunct="1">
              <a:lnSpc>
                <a:spcPct val="90000"/>
              </a:lnSpc>
            </a:pPr>
            <a:r>
              <a:rPr lang="el-GR" altLang="en-US" sz="2200">
                <a:ea typeface="ＭＳ Ｐゴシック" charset="-128"/>
              </a:rPr>
              <a:t>κλπ</a:t>
            </a:r>
          </a:p>
        </p:txBody>
      </p:sp>
    </p:spTree>
    <p:extLst>
      <p:ext uri="{BB962C8B-B14F-4D97-AF65-F5344CB8AC3E}">
        <p14:creationId xmlns:p14="http://schemas.microsoft.com/office/powerpoint/2010/main" val="14283850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Δέντρα αποφάσεων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52456" y="3990976"/>
            <a:ext cx="8229600" cy="16224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600"/>
              <a:t>Επιτρέπει την ιεραρχική ταξινόμηση των ενδεχομένων με χρονολογική σειρά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2600"/>
              <a:t>Συμβάλει στην οικειοποίηση της καταλληλότερης στρατηγικής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1743069" y="1989138"/>
            <a:ext cx="6119812" cy="2087562"/>
            <a:chOff x="567" y="1253"/>
            <a:chExt cx="3855" cy="1315"/>
          </a:xfrm>
        </p:grpSpPr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567" y="1706"/>
              <a:ext cx="363" cy="3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Α</a:t>
              </a:r>
            </a:p>
          </p:txBody>
        </p:sp>
        <p:sp>
          <p:nvSpPr>
            <p:cNvPr id="83974" name="Oval 6"/>
            <p:cNvSpPr>
              <a:spLocks noChangeArrowheads="1"/>
            </p:cNvSpPr>
            <p:nvPr/>
          </p:nvSpPr>
          <p:spPr bwMode="auto">
            <a:xfrm>
              <a:off x="1882" y="2114"/>
              <a:ext cx="318" cy="3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Γ</a:t>
              </a:r>
            </a:p>
          </p:txBody>
        </p:sp>
        <p:sp>
          <p:nvSpPr>
            <p:cNvPr id="83975" name="Oval 7"/>
            <p:cNvSpPr>
              <a:spLocks noChangeArrowheads="1"/>
            </p:cNvSpPr>
            <p:nvPr/>
          </p:nvSpPr>
          <p:spPr bwMode="auto">
            <a:xfrm>
              <a:off x="1882" y="1388"/>
              <a:ext cx="318" cy="31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Β</a:t>
              </a:r>
            </a:p>
          </p:txBody>
        </p:sp>
        <p:cxnSp>
          <p:nvCxnSpPr>
            <p:cNvPr id="45064" name="AutoShape 8"/>
            <p:cNvCxnSpPr>
              <a:cxnSpLocks noChangeShapeType="1"/>
              <a:stCxn id="83973" idx="3"/>
              <a:endCxn id="83975" idx="2"/>
            </p:cNvCxnSpPr>
            <p:nvPr/>
          </p:nvCxnSpPr>
          <p:spPr bwMode="auto">
            <a:xfrm flipV="1">
              <a:off x="930" y="1547"/>
              <a:ext cx="952" cy="3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65" name="AutoShape 9"/>
            <p:cNvCxnSpPr>
              <a:cxnSpLocks noChangeShapeType="1"/>
              <a:stCxn id="83973" idx="3"/>
              <a:endCxn id="83974" idx="2"/>
            </p:cNvCxnSpPr>
            <p:nvPr/>
          </p:nvCxnSpPr>
          <p:spPr bwMode="auto">
            <a:xfrm>
              <a:off x="930" y="1865"/>
              <a:ext cx="952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3153" y="1253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</a:t>
              </a:r>
              <a:r>
                <a:rPr lang="el-GR" altLang="en-US" sz="1800">
                  <a:latin typeface="Times New Roman" charset="0"/>
                  <a:ea typeface="Arial" charset="0"/>
                </a:rPr>
                <a:t>€</a:t>
              </a:r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3153" y="1570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sp>
          <p:nvSpPr>
            <p:cNvPr id="83980" name="Rectangle 12"/>
            <p:cNvSpPr>
              <a:spLocks noChangeArrowheads="1"/>
            </p:cNvSpPr>
            <p:nvPr/>
          </p:nvSpPr>
          <p:spPr bwMode="auto">
            <a:xfrm>
              <a:off x="3153" y="1979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sp>
          <p:nvSpPr>
            <p:cNvPr id="83981" name="Rectangle 13"/>
            <p:cNvSpPr>
              <a:spLocks noChangeArrowheads="1"/>
            </p:cNvSpPr>
            <p:nvPr/>
          </p:nvSpPr>
          <p:spPr bwMode="auto">
            <a:xfrm>
              <a:off x="3153" y="2296"/>
              <a:ext cx="1269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prstShdw prst="shdw17" dist="17961" dir="2700000">
                <a:srgbClr val="7A7A00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800">
                  <a:latin typeface="Times New Roman" charset="0"/>
                </a:rPr>
                <a:t>Απολαβή σε €</a:t>
              </a:r>
            </a:p>
          </p:txBody>
        </p:sp>
        <p:cxnSp>
          <p:nvCxnSpPr>
            <p:cNvPr id="45070" name="AutoShape 14"/>
            <p:cNvCxnSpPr>
              <a:cxnSpLocks noChangeShapeType="1"/>
              <a:stCxn id="83975" idx="6"/>
              <a:endCxn id="83978" idx="1"/>
            </p:cNvCxnSpPr>
            <p:nvPr/>
          </p:nvCxnSpPr>
          <p:spPr bwMode="auto">
            <a:xfrm flipV="1">
              <a:off x="2200" y="1367"/>
              <a:ext cx="953" cy="180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1" name="AutoShape 15"/>
            <p:cNvCxnSpPr>
              <a:cxnSpLocks noChangeShapeType="1"/>
              <a:stCxn id="83975" idx="6"/>
              <a:endCxn id="83979" idx="1"/>
            </p:cNvCxnSpPr>
            <p:nvPr/>
          </p:nvCxnSpPr>
          <p:spPr bwMode="auto">
            <a:xfrm>
              <a:off x="2200" y="1547"/>
              <a:ext cx="953" cy="137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2" name="AutoShape 16"/>
            <p:cNvCxnSpPr>
              <a:cxnSpLocks noChangeShapeType="1"/>
              <a:stCxn id="83974" idx="6"/>
              <a:endCxn id="83980" idx="1"/>
            </p:cNvCxnSpPr>
            <p:nvPr/>
          </p:nvCxnSpPr>
          <p:spPr bwMode="auto">
            <a:xfrm flipV="1">
              <a:off x="2200" y="2093"/>
              <a:ext cx="953" cy="180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3" name="AutoShape 17"/>
            <p:cNvCxnSpPr>
              <a:cxnSpLocks noChangeShapeType="1"/>
              <a:stCxn id="83974" idx="6"/>
              <a:endCxn id="83981" idx="1"/>
            </p:cNvCxnSpPr>
            <p:nvPr/>
          </p:nvCxnSpPr>
          <p:spPr bwMode="auto">
            <a:xfrm>
              <a:off x="2200" y="2273"/>
              <a:ext cx="953" cy="137"/>
            </a:xfrm>
            <a:prstGeom prst="bentConnector3">
              <a:avLst>
                <a:gd name="adj1" fmla="val 4994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074" name="Rectangle 18"/>
            <p:cNvSpPr>
              <a:spLocks noChangeArrowheads="1"/>
            </p:cNvSpPr>
            <p:nvPr/>
          </p:nvSpPr>
          <p:spPr bwMode="auto">
            <a:xfrm rot="-957106">
              <a:off x="975" y="1434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Ενδεχόμενο Β</a:t>
              </a:r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 rot="1240046">
              <a:off x="975" y="2160"/>
              <a:ext cx="6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600">
                  <a:latin typeface="Times New Roman" charset="0"/>
                </a:rPr>
                <a:t>Ενδεχόμενο Γ</a:t>
              </a:r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2789" y="1344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1</a:t>
              </a:r>
              <a:endParaRPr lang="el-GR" altLang="en-US" sz="1800" baseline="-25000">
                <a:latin typeface="Times New Roman" charset="0"/>
              </a:endParaRPr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2789" y="1661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2</a:t>
              </a:r>
              <a:endParaRPr lang="el-GR" altLang="en-US" sz="1800" baseline="-25000">
                <a:latin typeface="Times New Roman" charset="0"/>
              </a:endParaRPr>
            </a:p>
          </p:txBody>
        </p:sp>
        <p:sp>
          <p:nvSpPr>
            <p:cNvPr id="45078" name="Rectangle 22"/>
            <p:cNvSpPr>
              <a:spLocks noChangeArrowheads="1"/>
            </p:cNvSpPr>
            <p:nvPr/>
          </p:nvSpPr>
          <p:spPr bwMode="auto">
            <a:xfrm>
              <a:off x="2789" y="2070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3</a:t>
              </a:r>
              <a:endParaRPr lang="el-GR" altLang="en-US" sz="1800" baseline="-25000">
                <a:latin typeface="Times New Roman" charset="0"/>
              </a:endParaRPr>
            </a:p>
          </p:txBody>
        </p:sp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2789" y="2387"/>
              <a:ext cx="18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Times New Roman" charset="0"/>
                </a:rPr>
                <a:t>p</a:t>
              </a:r>
              <a:r>
                <a:rPr lang="en-US" altLang="en-US" sz="1800" baseline="-25000">
                  <a:latin typeface="Times New Roman" charset="0"/>
                </a:rPr>
                <a:t>4</a:t>
              </a:r>
              <a:endParaRPr lang="el-GR" altLang="en-US" sz="1800" baseline="-250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22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Προσομοίωση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/>
              <a:t>Δημιουργία μοντέλων με την χρήση λογισμικού</a:t>
            </a:r>
          </a:p>
          <a:p>
            <a:pPr eaLnBrk="1" hangingPunct="1"/>
            <a:r>
              <a:rPr lang="el-GR" altLang="en-US" sz="2400" dirty="0"/>
              <a:t>Απαιτεί την αναλυτική και λεπτομερή κατανόηση του προβλήματος</a:t>
            </a:r>
          </a:p>
          <a:p>
            <a:pPr eaLnBrk="1" hangingPunct="1"/>
            <a:r>
              <a:rPr lang="el-GR" altLang="en-US" sz="2400" dirty="0"/>
              <a:t>Επιτρέπει την εξέταση σεναρίων με τη δημιουργία τυχαίων αριθμών</a:t>
            </a:r>
          </a:p>
          <a:p>
            <a:pPr eaLnBrk="1" hangingPunct="1"/>
            <a:r>
              <a:rPr lang="en-US" altLang="en-US" sz="2400" dirty="0"/>
              <a:t>SIML8, VENSIM, ARENA, MICROSOFT EXCEL</a:t>
            </a:r>
            <a:r>
              <a:rPr lang="el-GR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5440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Γραμμικός προγραμματισμός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l-GR" altLang="en-US" sz="2600"/>
              <a:t>Βελτιστοποίηση ενός ΣΤΟΧΟΥ</a:t>
            </a:r>
          </a:p>
          <a:p>
            <a:pPr eaLnBrk="1" hangingPunct="1"/>
            <a:r>
              <a:rPr lang="el-GR" altLang="en-US" sz="2600"/>
              <a:t>Μορφοποίηση προβλήματος με τη χρήση μαθηματικών μοντέλων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Max 130W + 100P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1.5W + 1.0P ≤ 27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1.0W + 1.0P ≤ 21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0.3W + 0.5P ≤ 9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W ≤ 15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P ≤ 16</a:t>
            </a:r>
          </a:p>
          <a:p>
            <a:pPr lvl="1" eaLnBrk="1" hangingPunct="1"/>
            <a:r>
              <a:rPr lang="en-US" altLang="en-US" sz="2200">
                <a:ea typeface="ＭＳ Ｐゴシック" charset="-128"/>
              </a:rPr>
              <a:t>W,P ≥ 0</a:t>
            </a:r>
          </a:p>
        </p:txBody>
      </p:sp>
    </p:spTree>
    <p:extLst>
      <p:ext uri="{BB962C8B-B14F-4D97-AF65-F5344CB8AC3E}">
        <p14:creationId xmlns:p14="http://schemas.microsoft.com/office/powerpoint/2010/main" val="7578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Ορισμός </a:t>
            </a:r>
            <a:r>
              <a:rPr lang="en-US" altLang="en-US"/>
              <a:t>SIMON</a:t>
            </a:r>
            <a:endParaRPr lang="el-GR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l-GR" altLang="en-US" sz="2800" dirty="0"/>
              <a:t>Η λήψη αποφάσεων συνίσταται:</a:t>
            </a:r>
          </a:p>
          <a:p>
            <a:pPr marL="990600" lvl="1" indent="-533400">
              <a:buFont typeface="Wingdings" charset="2"/>
              <a:buAutoNum type="arabicPeriod"/>
            </a:pPr>
            <a:r>
              <a:rPr lang="el-GR" altLang="en-US" sz="2400" dirty="0">
                <a:ea typeface="ＭＳ Ｐゴシック" charset="-128"/>
              </a:rPr>
              <a:t>Στην εξεύρεση ευκαιριών </a:t>
            </a:r>
          </a:p>
          <a:p>
            <a:pPr marL="990600" lvl="1" indent="-533400">
              <a:buNone/>
            </a:pPr>
            <a:r>
              <a:rPr lang="el-GR" altLang="en-US" sz="2400" dirty="0">
                <a:ea typeface="ＭＳ Ｐゴシック" charset="-128"/>
              </a:rPr>
              <a:t>	(διαφορά υφιστάμενης – επιθυμητής κατάστασης)</a:t>
            </a:r>
          </a:p>
          <a:p>
            <a:pPr marL="990600" lvl="1" indent="-533400">
              <a:buFont typeface="Wingdings" charset="2"/>
              <a:buAutoNum type="arabicPeriod" startAt="2"/>
            </a:pPr>
            <a:r>
              <a:rPr lang="el-GR" altLang="en-US" sz="2400" dirty="0">
                <a:ea typeface="ＭＳ Ｐゴシック" charset="-128"/>
              </a:rPr>
              <a:t>Στην εξεύρεση πιθανών τρόπων δράσης (εναλλακτικές)</a:t>
            </a:r>
          </a:p>
          <a:p>
            <a:pPr marL="990600" lvl="1" indent="-533400">
              <a:buFont typeface="Wingdings" charset="2"/>
              <a:buAutoNum type="arabicPeriod" startAt="2"/>
            </a:pPr>
            <a:r>
              <a:rPr lang="el-GR" altLang="en-US" sz="2400" dirty="0">
                <a:ea typeface="ＭＳ Ｐゴシック" charset="-128"/>
              </a:rPr>
              <a:t>Στην επιλογή μεταξύ τρόπων δράσης </a:t>
            </a:r>
          </a:p>
          <a:p>
            <a:pPr marL="990600" lvl="1" indent="-533400">
              <a:buNone/>
            </a:pPr>
            <a:r>
              <a:rPr lang="el-GR" altLang="en-US" sz="2400" dirty="0">
                <a:ea typeface="ＭＳ Ｐゴシック" charset="-128"/>
              </a:rPr>
              <a:t>	(απόφαση)</a:t>
            </a:r>
          </a:p>
        </p:txBody>
      </p:sp>
    </p:spTree>
    <p:extLst>
      <p:ext uri="{BB962C8B-B14F-4D97-AF65-F5344CB8AC3E}">
        <p14:creationId xmlns:p14="http://schemas.microsoft.com/office/powerpoint/2010/main" val="14851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l-GR" altLang="en-US"/>
              <a:t/>
            </a:r>
            <a:br>
              <a:rPr lang="el-GR" altLang="en-US"/>
            </a:br>
            <a:r>
              <a:rPr lang="el-GR" altLang="en-US"/>
              <a:t>Προβλήματα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74877"/>
            <a:ext cx="8596668" cy="3880773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l-GR" altLang="en-US" sz="2400" dirty="0"/>
              <a:t>Ατομικό Επίπεδο: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Επιλογή δουλειάς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Αγορά αυτοκινήτου</a:t>
            </a:r>
          </a:p>
          <a:p>
            <a:pPr eaLnBrk="1" hangingPunct="1"/>
            <a:r>
              <a:rPr lang="el-GR" altLang="en-US" sz="2400" dirty="0"/>
              <a:t>Ομαδικό / Κοινωνικό Επίπεδο: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Καταπολέμηση ναρκωτικών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Κατασκευή γέφυρας – δρόμου</a:t>
            </a:r>
            <a:r>
              <a:rPr lang="en-US" altLang="en-US" sz="2000" dirty="0">
                <a:ea typeface="ＭＳ Ｐゴシック" charset="-128"/>
              </a:rPr>
              <a:t> </a:t>
            </a:r>
            <a:r>
              <a:rPr lang="el-GR" altLang="en-US" sz="2000" dirty="0">
                <a:ea typeface="ＭＳ Ｐゴシック" charset="-128"/>
              </a:rPr>
              <a:t>– νοσοκομείου</a:t>
            </a:r>
          </a:p>
        </p:txBody>
      </p:sp>
    </p:spTree>
    <p:extLst>
      <p:ext uri="{BB962C8B-B14F-4D97-AF65-F5344CB8AC3E}">
        <p14:creationId xmlns:p14="http://schemas.microsoft.com/office/powerpoint/2010/main" val="762952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el-GR" altLang="en-US"/>
              <a:t/>
            </a:r>
            <a:br>
              <a:rPr lang="el-GR" altLang="en-US"/>
            </a:br>
            <a:r>
              <a:rPr lang="el-GR" altLang="en-US"/>
              <a:t>Διαδικασία λήψης απόφασης </a:t>
            </a:r>
          </a:p>
        </p:txBody>
      </p:sp>
      <p:grpSp>
        <p:nvGrpSpPr>
          <p:cNvPr id="21507" name="Group 3"/>
          <p:cNvGrpSpPr>
            <a:grpSpLocks noChangeAspect="1"/>
          </p:cNvGrpSpPr>
          <p:nvPr/>
        </p:nvGrpSpPr>
        <p:grpSpPr bwMode="auto">
          <a:xfrm>
            <a:off x="677334" y="2343150"/>
            <a:ext cx="8208963" cy="3816350"/>
            <a:chOff x="272" y="1242"/>
            <a:chExt cx="5171" cy="2404"/>
          </a:xfrm>
        </p:grpSpPr>
        <p:sp>
          <p:nvSpPr>
            <p:cNvPr id="2150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72" y="1242"/>
              <a:ext cx="5171" cy="2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_s60421"/>
            <p:cNvSpPr>
              <a:spLocks noChangeShapeType="1"/>
            </p:cNvSpPr>
            <p:nvPr/>
          </p:nvSpPr>
          <p:spPr bwMode="auto">
            <a:xfrm flipH="1" flipV="1">
              <a:off x="2313" y="2267"/>
              <a:ext cx="273" cy="89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0" name="_s60422"/>
            <p:cNvSpPr>
              <a:spLocks noChangeArrowheads="1"/>
            </p:cNvSpPr>
            <p:nvPr/>
          </p:nvSpPr>
          <p:spPr bwMode="auto">
            <a:xfrm>
              <a:off x="1758" y="1893"/>
              <a:ext cx="571" cy="571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contourW="127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Ανάλυση </a:t>
              </a:r>
            </a:p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βελτιστοποίησης</a:t>
              </a:r>
            </a:p>
          </p:txBody>
        </p:sp>
        <p:sp>
          <p:nvSpPr>
            <p:cNvPr id="21511" name="_s60423"/>
            <p:cNvSpPr>
              <a:spLocks noChangeShapeType="1"/>
            </p:cNvSpPr>
            <p:nvPr/>
          </p:nvSpPr>
          <p:spPr bwMode="auto">
            <a:xfrm flipH="1">
              <a:off x="2521" y="2674"/>
              <a:ext cx="169" cy="2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2" name="_s60424"/>
            <p:cNvSpPr>
              <a:spLocks noChangeArrowheads="1"/>
            </p:cNvSpPr>
            <p:nvPr/>
          </p:nvSpPr>
          <p:spPr bwMode="auto">
            <a:xfrm>
              <a:off x="2068" y="2851"/>
              <a:ext cx="571" cy="57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Ανάλυση</a:t>
              </a:r>
            </a:p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χρησιμότητας</a:t>
              </a:r>
            </a:p>
          </p:txBody>
        </p:sp>
        <p:sp>
          <p:nvSpPr>
            <p:cNvPr id="21513" name="_s60425"/>
            <p:cNvSpPr>
              <a:spLocks noChangeShapeType="1"/>
            </p:cNvSpPr>
            <p:nvPr/>
          </p:nvSpPr>
          <p:spPr bwMode="auto">
            <a:xfrm>
              <a:off x="3025" y="2674"/>
              <a:ext cx="168" cy="23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4" name="_s60426"/>
            <p:cNvSpPr>
              <a:spLocks noChangeArrowheads="1"/>
            </p:cNvSpPr>
            <p:nvPr/>
          </p:nvSpPr>
          <p:spPr bwMode="auto">
            <a:xfrm>
              <a:off x="3075" y="2852"/>
              <a:ext cx="571" cy="571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contourW="127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Ανάλυση</a:t>
              </a:r>
            </a:p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αβεβαιότητας</a:t>
              </a:r>
            </a:p>
          </p:txBody>
        </p:sp>
        <p:sp>
          <p:nvSpPr>
            <p:cNvPr id="21515" name="_s60427"/>
            <p:cNvSpPr>
              <a:spLocks noChangeShapeType="1"/>
            </p:cNvSpPr>
            <p:nvPr/>
          </p:nvSpPr>
          <p:spPr bwMode="auto">
            <a:xfrm flipV="1">
              <a:off x="3128" y="2267"/>
              <a:ext cx="273" cy="8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6" name="_s60428"/>
            <p:cNvSpPr>
              <a:spLocks noChangeArrowheads="1"/>
            </p:cNvSpPr>
            <p:nvPr/>
          </p:nvSpPr>
          <p:spPr bwMode="auto">
            <a:xfrm>
              <a:off x="3387" y="1894"/>
              <a:ext cx="571" cy="571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contourW="127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Μορφοποίηση</a:t>
              </a:r>
            </a:p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προβλήματος</a:t>
              </a:r>
            </a:p>
          </p:txBody>
        </p:sp>
        <p:sp>
          <p:nvSpPr>
            <p:cNvPr id="21517" name="_s60429"/>
            <p:cNvSpPr>
              <a:spLocks noChangeShapeType="1"/>
            </p:cNvSpPr>
            <p:nvPr/>
          </p:nvSpPr>
          <p:spPr bwMode="auto">
            <a:xfrm flipV="1">
              <a:off x="2857" y="1872"/>
              <a:ext cx="0" cy="287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8" name="_s60430"/>
            <p:cNvSpPr>
              <a:spLocks noChangeArrowheads="1"/>
            </p:cNvSpPr>
            <p:nvPr/>
          </p:nvSpPr>
          <p:spPr bwMode="auto">
            <a:xfrm>
              <a:off x="2572" y="1302"/>
              <a:ext cx="571" cy="57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contourW="127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Κατανόηση </a:t>
              </a:r>
            </a:p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προβλήματος</a:t>
              </a:r>
            </a:p>
          </p:txBody>
        </p:sp>
        <p:sp>
          <p:nvSpPr>
            <p:cNvPr id="21519" name="_s60431"/>
            <p:cNvSpPr>
              <a:spLocks noChangeArrowheads="1"/>
            </p:cNvSpPr>
            <p:nvPr/>
          </p:nvSpPr>
          <p:spPr bwMode="auto">
            <a:xfrm>
              <a:off x="2572" y="2159"/>
              <a:ext cx="571" cy="57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round/>
              <a:headEnd/>
              <a:tailEnd/>
            </a:ln>
            <a:scene3d>
              <a:camera prst="legacyPerspectiveTop"/>
              <a:lightRig rig="legacyFlat3" dir="b"/>
            </a:scene3d>
            <a:sp3d z="1000" extrusionH="174000" contourW="127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ΛΗΨΗ</a:t>
              </a:r>
            </a:p>
            <a:p>
              <a:pPr algn="ctr" eaLnBrk="1" hangingPunct="1"/>
              <a:r>
                <a:rPr lang="el-GR" altLang="en-US" sz="1200" b="1">
                  <a:latin typeface="Times New Roman" charset="0"/>
                </a:rPr>
                <a:t>ΑΠΟΦΑΣΗΣ</a:t>
              </a:r>
            </a:p>
          </p:txBody>
        </p:sp>
        <p:sp>
          <p:nvSpPr>
            <p:cNvPr id="21520" name="AutoShape 16"/>
            <p:cNvSpPr>
              <a:spLocks noChangeArrowheads="1"/>
            </p:cNvSpPr>
            <p:nvPr/>
          </p:nvSpPr>
          <p:spPr bwMode="auto">
            <a:xfrm>
              <a:off x="3878" y="1344"/>
              <a:ext cx="1089" cy="2132"/>
            </a:xfrm>
            <a:prstGeom prst="curvedLeftArrow">
              <a:avLst>
                <a:gd name="adj1" fmla="val 39155"/>
                <a:gd name="adj2" fmla="val 7831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>
                <a:latin typeface="Times New Roman" charset="0"/>
              </a:endParaRPr>
            </a:p>
          </p:txBody>
        </p:sp>
        <p:sp>
          <p:nvSpPr>
            <p:cNvPr id="21521" name="AutoShape 17"/>
            <p:cNvSpPr>
              <a:spLocks noChangeArrowheads="1"/>
            </p:cNvSpPr>
            <p:nvPr/>
          </p:nvSpPr>
          <p:spPr bwMode="auto">
            <a:xfrm rot="10800000">
              <a:off x="793" y="1253"/>
              <a:ext cx="1089" cy="2132"/>
            </a:xfrm>
            <a:prstGeom prst="curvedLeftArrow">
              <a:avLst>
                <a:gd name="adj1" fmla="val 39155"/>
                <a:gd name="adj2" fmla="val 78310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en-US" sz="18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895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1. Κατανόηση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/>
              <a:t>Συγκεκριμενοποίηση του προβλήματος</a:t>
            </a:r>
          </a:p>
          <a:p>
            <a:pPr eaLnBrk="1" hangingPunct="1"/>
            <a:r>
              <a:rPr lang="el-GR" altLang="en-US" sz="2400" dirty="0"/>
              <a:t>Προσδιορισμός των συμμετεχόντων στη διαδικασία απόφασης </a:t>
            </a:r>
          </a:p>
          <a:p>
            <a:pPr eaLnBrk="1" hangingPunct="1"/>
            <a:r>
              <a:rPr lang="el-GR" altLang="en-US" sz="2400" dirty="0"/>
              <a:t>Γνώση των διαθέσιμων εναλλακτικών λύσεων</a:t>
            </a:r>
          </a:p>
        </p:txBody>
      </p:sp>
    </p:spTree>
    <p:extLst>
      <p:ext uri="{BB962C8B-B14F-4D97-AF65-F5344CB8AC3E}">
        <p14:creationId xmlns:p14="http://schemas.microsoft.com/office/powerpoint/2010/main" val="20744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/>
              <a:t>2. Μορφοποίηση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n-US" sz="2400" dirty="0"/>
              <a:t>Προσδιορισμός γεγονότων</a:t>
            </a:r>
          </a:p>
          <a:p>
            <a:pPr eaLnBrk="1" hangingPunct="1"/>
            <a:r>
              <a:rPr lang="el-GR" altLang="en-US" sz="2400" dirty="0"/>
              <a:t>Διάκριση μεταξύ σημείων γεγονότων και σημείων αποφάσεων</a:t>
            </a:r>
          </a:p>
          <a:p>
            <a:pPr eaLnBrk="1" hangingPunct="1"/>
            <a:r>
              <a:rPr lang="el-GR" altLang="en-US" sz="2400" dirty="0"/>
              <a:t>Συλλογή και καταγραφή πληροφοριών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Διαθέσιμες από την αρχή</a:t>
            </a:r>
          </a:p>
          <a:p>
            <a:pPr lvl="1" eaLnBrk="1" hangingPunct="1"/>
            <a:r>
              <a:rPr lang="el-GR" altLang="en-US" sz="2000" dirty="0">
                <a:ea typeface="ＭＳ Ｐゴシック" charset="-128"/>
              </a:rPr>
              <a:t>Διαθέσιμες κατά τη διάρκεια επίλυσης</a:t>
            </a:r>
          </a:p>
          <a:p>
            <a:pPr eaLnBrk="1" hangingPunct="1"/>
            <a:r>
              <a:rPr lang="el-GR" altLang="en-US" sz="2400" dirty="0"/>
              <a:t>Απεικόνιση με χρονολογική σειρά</a:t>
            </a:r>
          </a:p>
        </p:txBody>
      </p:sp>
    </p:spTree>
    <p:extLst>
      <p:ext uri="{BB962C8B-B14F-4D97-AF65-F5344CB8AC3E}">
        <p14:creationId xmlns:p14="http://schemas.microsoft.com/office/powerpoint/2010/main" val="7731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45</TotalTime>
  <Words>1018</Words>
  <Application>Microsoft Macintosh PowerPoint</Application>
  <PresentationFormat>Widescreen</PresentationFormat>
  <Paragraphs>346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ＭＳ Ｐゴシック</vt:lpstr>
      <vt:lpstr>Times New Roman</vt:lpstr>
      <vt:lpstr>Trebuchet MS</vt:lpstr>
      <vt:lpstr>Wingdings</vt:lpstr>
      <vt:lpstr>Wingdings 3</vt:lpstr>
      <vt:lpstr>Arial</vt:lpstr>
      <vt:lpstr>Facet</vt:lpstr>
      <vt:lpstr>Εξίσωση</vt:lpstr>
      <vt:lpstr>ΛΗΨΗ ΑΠΟΦΑΣΕΩΝ</vt:lpstr>
      <vt:lpstr>Περίγραμμα</vt:lpstr>
      <vt:lpstr>ΒΑΣΙΚΕΣ ΕΝΝΟΙΕΣ</vt:lpstr>
      <vt:lpstr>Ορισμός</vt:lpstr>
      <vt:lpstr>Ορισμός SIMON</vt:lpstr>
      <vt:lpstr> Προβλήματα</vt:lpstr>
      <vt:lpstr> Διαδικασία λήψης απόφασης </vt:lpstr>
      <vt:lpstr>1. Κατανόηση</vt:lpstr>
      <vt:lpstr>2. Μορφοποίηση</vt:lpstr>
      <vt:lpstr>3. Αβεβαιότητα</vt:lpstr>
      <vt:lpstr>4. Χρησιμότητα/Αξία</vt:lpstr>
      <vt:lpstr>5. Βελτιστοποίηση</vt:lpstr>
      <vt:lpstr>Τύποι προβλημάτων</vt:lpstr>
      <vt:lpstr>Προκλήσεις στην επίλυση προβλημάτων</vt:lpstr>
      <vt:lpstr>Επίπεδα αποφάσεων</vt:lpstr>
      <vt:lpstr>Στρατηγικό</vt:lpstr>
      <vt:lpstr>Τακτικό</vt:lpstr>
      <vt:lpstr>Λειτουργικό</vt:lpstr>
      <vt:lpstr>Προγραμματισμός αποφάσεων</vt:lpstr>
      <vt:lpstr>Παραδοσιακές και σύγχρονες μέθοδοι</vt:lpstr>
      <vt:lpstr>Θέσπιση αντικειμενικών στόχων</vt:lpstr>
      <vt:lpstr>Ιεράρχηση στόχων</vt:lpstr>
      <vt:lpstr>Παράγοντες και στόχοι </vt:lpstr>
      <vt:lpstr>Κατηγορίες αποφάσεων</vt:lpstr>
      <vt:lpstr>ΕΡΓΑΛΕΙΑ</vt:lpstr>
      <vt:lpstr>Πρόβλημα</vt:lpstr>
      <vt:lpstr>Στόχοι προγράμματος</vt:lpstr>
      <vt:lpstr>Περιεχόμενο προγράμματος</vt:lpstr>
      <vt:lpstr>Νέα δεδομένα</vt:lpstr>
      <vt:lpstr>Εναλλακτικοί τρόποι</vt:lpstr>
      <vt:lpstr>Επιλογή</vt:lpstr>
      <vt:lpstr>Νέο πρόβλημα</vt:lpstr>
      <vt:lpstr>Απόφαση</vt:lpstr>
      <vt:lpstr>Συμπεράσματα</vt:lpstr>
      <vt:lpstr>Απαιτούμενα</vt:lpstr>
      <vt:lpstr>Εργαλεία λήψης αποφάσεων</vt:lpstr>
      <vt:lpstr>Στατιστική</vt:lpstr>
      <vt:lpstr>Παλινδρόμηση</vt:lpstr>
      <vt:lpstr>Νεκρό σημείο</vt:lpstr>
      <vt:lpstr>Δέντρα αποφάσεων</vt:lpstr>
      <vt:lpstr>Προσομοίωση</vt:lpstr>
      <vt:lpstr>Γραμμικός προγραμματισμός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Ioannis Lagoudis</dc:creator>
  <cp:lastModifiedBy>Ioannis Lagoudis</cp:lastModifiedBy>
  <cp:revision>6</cp:revision>
  <dcterms:created xsi:type="dcterms:W3CDTF">2017-10-01T10:17:28Z</dcterms:created>
  <dcterms:modified xsi:type="dcterms:W3CDTF">2017-10-31T10:00:34Z</dcterms:modified>
</cp:coreProperties>
</file>