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60" r:id="rId3"/>
    <p:sldId id="264" r:id="rId4"/>
    <p:sldId id="259" r:id="rId5"/>
    <p:sldId id="257" r:id="rId6"/>
    <p:sldId id="258" r:id="rId7"/>
    <p:sldId id="261" r:id="rId8"/>
    <p:sldId id="262" r:id="rId9"/>
    <p:sldId id="263" r:id="rId10"/>
    <p:sldId id="267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42"/>
    <p:restoredTop sz="94618"/>
  </p:normalViewPr>
  <p:slideViewPr>
    <p:cSldViewPr snapToGrid="0" snapToObjects="1">
      <p:cViewPr varScale="1">
        <p:scale>
          <a:sx n="89" d="100"/>
          <a:sy n="89" d="100"/>
        </p:scale>
        <p:origin x="264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DCAA66-5B84-4C42-8147-47ED82CFDF0C}" type="datetimeFigureOut">
              <a:rPr lang="en-US" smtClean="0"/>
              <a:t>10/9/17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212E9F-9FAC-4949-9FE0-1D4219721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817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B61BEF0D-F0BB-DE4B-95CE-6DB70DBA9567}" type="datetimeFigureOut">
              <a:rPr lang="en-US" smtClean="0"/>
              <a:pPr/>
              <a:t>10/9/17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569" y="0"/>
            <a:ext cx="2822272" cy="9282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963" y="2404534"/>
            <a:ext cx="1713186" cy="274319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B61BEF0D-F0BB-DE4B-95CE-6DB70DBA9567}" type="datetimeFigureOut">
              <a:rPr lang="en-US" smtClean="0"/>
              <a:pPr/>
              <a:t>10/9/17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322" y="6046372"/>
            <a:ext cx="2467677" cy="8116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Times New Roman" charset="0"/>
          <a:ea typeface="Times New Roman" charset="0"/>
          <a:cs typeface="Times New Roman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Times New Roman" charset="0"/>
          <a:ea typeface="Times New Roman" charset="0"/>
          <a:cs typeface="Times New Roman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Times New Roman" charset="0"/>
          <a:ea typeface="Times New Roman" charset="0"/>
          <a:cs typeface="Times New Roman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Times New Roman" charset="0"/>
          <a:ea typeface="Times New Roman" charset="0"/>
          <a:cs typeface="Times New Roman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Times New Roman" charset="0"/>
          <a:ea typeface="Times New Roman" charset="0"/>
          <a:cs typeface="Times New Roman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Times New Roman" charset="0"/>
          <a:ea typeface="Times New Roman" charset="0"/>
          <a:cs typeface="Times New Roman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ted.com/talks/elon_musk_the_mind_behind_tesla_spacex_solarcity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ted.com/talks/yves_morieux_how_too_many_rules_at_work_keep_you_from_getting_things_done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Εισαγωγή στη Διοίκηση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l-GR" i="1" u="sng" dirty="0"/>
              <a:t>Βασισμένη στο Βιβλίο</a:t>
            </a:r>
          </a:p>
          <a:p>
            <a:r>
              <a:rPr lang="el-GR" dirty="0"/>
              <a:t>Διοίκηση Επιχειρήσεων: Μία Πρακτική Εισαγωγή</a:t>
            </a:r>
          </a:p>
          <a:p>
            <a:r>
              <a:rPr lang="en-US" dirty="0" err="1"/>
              <a:t>Kinicki</a:t>
            </a:r>
            <a:r>
              <a:rPr lang="en-US" dirty="0"/>
              <a:t> &amp; B. K. Williams</a:t>
            </a:r>
          </a:p>
          <a:p>
            <a:r>
              <a:rPr lang="el-GR" dirty="0"/>
              <a:t>Εκδόσεις ΕΠΙΚΕΝΤΡΟ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388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err="1" smtClean="0"/>
              <a:t>Ενδο</a:t>
            </a:r>
            <a:r>
              <a:rPr lang="el-GR" sz="2800" dirty="0" smtClean="0"/>
              <a:t>-εταιρική επιχειρηματίας: Η </a:t>
            </a:r>
            <a:r>
              <a:rPr lang="en-US" sz="2800" dirty="0" smtClean="0"/>
              <a:t>Merissa Mayer </a:t>
            </a:r>
            <a:r>
              <a:rPr lang="el-GR" sz="2800" dirty="0" smtClean="0"/>
              <a:t>μετατρέπει το προσωπικό πρόγραμμα ενός ερευνητή σε νέα της </a:t>
            </a:r>
            <a:r>
              <a:rPr lang="en-US" sz="2800" dirty="0" smtClean="0"/>
              <a:t>Google</a:t>
            </a:r>
            <a:r>
              <a:rPr lang="el-GR" sz="2800" dirty="0"/>
              <a:t> (</a:t>
            </a:r>
            <a:r>
              <a:rPr lang="el-GR" sz="2800" dirty="0" err="1" smtClean="0"/>
              <a:t>ΤΝΕΥ_Ο-Δ_Παράδειγμα_Επιχειτηματικότητα</a:t>
            </a:r>
            <a:r>
              <a:rPr lang="el-GR" sz="2800" dirty="0" smtClean="0"/>
              <a:t>)</a:t>
            </a:r>
            <a:endParaRPr lang="en-US" sz="2800" dirty="0" smtClean="0"/>
          </a:p>
          <a:p>
            <a:r>
              <a:rPr lang="en-US" sz="2800" dirty="0">
                <a:hlinkClick r:id="rId2"/>
              </a:rPr>
              <a:t>https://</a:t>
            </a:r>
            <a:r>
              <a:rPr lang="en-US" sz="2800" dirty="0" smtClean="0">
                <a:hlinkClick r:id="rId2"/>
              </a:rPr>
              <a:t>www.ted.com/talks/elon_musk_the_mind_behind_tesla_spacex_solarcity</a:t>
            </a:r>
            <a:r>
              <a:rPr lang="en-US" sz="2800" dirty="0" smtClean="0"/>
              <a:t> </a:t>
            </a:r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1458196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Επιχειρηματικότητα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l-GR" sz="2400" dirty="0" smtClean="0"/>
              <a:t>Επιχειρηματικότητα είναι η διαδικασία ανάληψης κινδύνου στην προσπάθεια δημιουργίας μιας νέας επιχείρησης</a:t>
            </a:r>
          </a:p>
          <a:p>
            <a:pPr>
              <a:lnSpc>
                <a:spcPct val="150000"/>
              </a:lnSpc>
            </a:pPr>
            <a:r>
              <a:rPr lang="el-GR" sz="2400" dirty="0" smtClean="0"/>
              <a:t>Επιχειρηματίας είναι αυτός που διακρίνει μια νέα ευκαιρία για ένα προϊόν ή υπηρεσία και δημιουργεί μία επιχείρηση σε μια προσπάθεια να την υλοποιήσει.</a:t>
            </a:r>
          </a:p>
          <a:p>
            <a:pPr>
              <a:lnSpc>
                <a:spcPct val="150000"/>
              </a:lnSpc>
            </a:pPr>
            <a:r>
              <a:rPr lang="el-GR" sz="2400" dirty="0" err="1" smtClean="0"/>
              <a:t>Ενδο-εταρικός</a:t>
            </a:r>
            <a:r>
              <a:rPr lang="el-GR" sz="2400" dirty="0" smtClean="0"/>
              <a:t> επιχειρηματίας;</a:t>
            </a:r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16458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Τι είναι Διοίκηση Επιχειρήσεων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mr-IN" sz="3200" dirty="0" smtClean="0"/>
              <a:t>…</a:t>
            </a:r>
            <a:r>
              <a:rPr lang="el-GR" sz="3200" dirty="0" smtClean="0"/>
              <a:t> προώθηση στόχων της οργάνωσης με αποτελεσματικό και αποδοτικό τρόπο.</a:t>
            </a:r>
          </a:p>
          <a:p>
            <a:pPr lvl="1"/>
            <a:r>
              <a:rPr lang="el-GR" sz="2800" dirty="0" smtClean="0"/>
              <a:t>Αποτελεσματικά: οι πόροι χρησιμοποιούνται με σοφία και εξοικονόμηση κόστους</a:t>
            </a:r>
          </a:p>
          <a:p>
            <a:pPr lvl="1"/>
            <a:r>
              <a:rPr lang="el-GR" sz="2800" dirty="0" smtClean="0"/>
              <a:t>Αποδοτικά: υλοποίηση στόχων, λήψη σωστών αποφάσεων και επιτυχούς εκτέλεσης τους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21780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Χάνοντας το ανταγωνιστικό πλεονέκτημα: Πως έχασαν το δρόμο τους </a:t>
            </a:r>
            <a:r>
              <a:rPr lang="el-GR" sz="2800" dirty="0"/>
              <a:t>οι εφημερίδες (</a:t>
            </a:r>
            <a:r>
              <a:rPr lang="el-GR" sz="2800" dirty="0" err="1"/>
              <a:t>ΤΝΕΥ_Ο-Δ_Παράδειγμα_Ανταγωνιστικο</a:t>
            </a:r>
            <a:r>
              <a:rPr lang="el-GR" sz="2800" dirty="0"/>
              <a:t>́ </a:t>
            </a:r>
            <a:r>
              <a:rPr lang="el-GR" sz="2800" dirty="0" err="1" smtClean="0"/>
              <a:t>Πλεονέκτημα</a:t>
            </a:r>
            <a:r>
              <a:rPr lang="el-GR" sz="2800" dirty="0" smtClean="0"/>
              <a:t>)</a:t>
            </a:r>
            <a:endParaRPr lang="en-US" sz="2800" dirty="0" smtClean="0"/>
          </a:p>
          <a:p>
            <a:r>
              <a:rPr lang="en-US" sz="2800" dirty="0">
                <a:hlinkClick r:id="rId2"/>
              </a:rPr>
              <a:t>https://</a:t>
            </a:r>
            <a:r>
              <a:rPr lang="en-US" sz="2800" dirty="0" smtClean="0">
                <a:hlinkClick r:id="rId2"/>
              </a:rPr>
              <a:t>www.ted.com/talks/yves_morieux_how_too_many_rules_at_work_keep_you_from_getting_things_done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4785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Προκλήσεις των μάνατζερ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Font typeface="+mj-lt"/>
              <a:buAutoNum type="arabicPeriod"/>
            </a:pPr>
            <a:r>
              <a:rPr lang="el-GR" sz="2400" dirty="0" smtClean="0"/>
              <a:t>Διοίκηση με στόχο το συγκριτικό πλεονέκτημα</a:t>
            </a:r>
            <a:endParaRPr lang="en-US" sz="2400" dirty="0" smtClean="0"/>
          </a:p>
          <a:p>
            <a:pPr marL="971550" lvl="1" indent="-514350">
              <a:buFont typeface="+mj-lt"/>
              <a:buAutoNum type="romanLcPeriod"/>
            </a:pPr>
            <a:r>
              <a:rPr lang="el-GR" sz="2200" dirty="0" smtClean="0"/>
              <a:t>Ανταπόκριση στους πελάτες</a:t>
            </a:r>
          </a:p>
          <a:p>
            <a:pPr marL="971550" lvl="1" indent="-514350">
              <a:buFont typeface="+mj-lt"/>
              <a:buAutoNum type="romanLcPeriod"/>
            </a:pPr>
            <a:r>
              <a:rPr lang="el-GR" sz="2200" dirty="0" smtClean="0"/>
              <a:t>Καινοτομία</a:t>
            </a:r>
          </a:p>
          <a:p>
            <a:pPr marL="971550" lvl="1" indent="-514350">
              <a:buFont typeface="+mj-lt"/>
              <a:buAutoNum type="romanLcPeriod"/>
            </a:pPr>
            <a:r>
              <a:rPr lang="el-GR" sz="2200" dirty="0" smtClean="0"/>
              <a:t>Ποιότητα</a:t>
            </a:r>
          </a:p>
          <a:p>
            <a:pPr marL="971550" lvl="1" indent="-514350">
              <a:buFont typeface="+mj-lt"/>
              <a:buAutoNum type="romanLcPeriod"/>
            </a:pPr>
            <a:r>
              <a:rPr lang="el-GR" sz="2200" dirty="0" smtClean="0"/>
              <a:t>Αποδοτικότητα</a:t>
            </a:r>
          </a:p>
          <a:p>
            <a:pPr>
              <a:buFont typeface="+mj-lt"/>
              <a:buAutoNum type="arabicPeriod"/>
            </a:pPr>
            <a:r>
              <a:rPr lang="el-GR" sz="2400" dirty="0"/>
              <a:t>Διοίκηση με στόχο </a:t>
            </a:r>
            <a:r>
              <a:rPr lang="el-GR" sz="2400" dirty="0" smtClean="0"/>
              <a:t>τη διαφοροποίηση</a:t>
            </a:r>
          </a:p>
          <a:p>
            <a:pPr>
              <a:buFont typeface="+mj-lt"/>
              <a:buAutoNum type="arabicPeriod"/>
            </a:pPr>
            <a:r>
              <a:rPr lang="el-GR" sz="2400" dirty="0"/>
              <a:t>Διοίκηση στα πλαίσια της </a:t>
            </a:r>
            <a:r>
              <a:rPr lang="el-GR" sz="2400" dirty="0" smtClean="0"/>
              <a:t>παγκοσμιοποίησης</a:t>
            </a:r>
          </a:p>
          <a:p>
            <a:pPr>
              <a:buFont typeface="+mj-lt"/>
              <a:buAutoNum type="arabicPeriod"/>
            </a:pPr>
            <a:r>
              <a:rPr lang="el-GR" sz="2400" dirty="0" smtClean="0"/>
              <a:t>Διοίκηση στα πλαίσια της τεχνολογίας της πληροφόρησης</a:t>
            </a:r>
          </a:p>
          <a:p>
            <a:pPr marL="971550" lvl="1" indent="-514350">
              <a:buFont typeface="+mj-lt"/>
              <a:buAutoNum type="romanLcPeriod"/>
            </a:pPr>
            <a:r>
              <a:rPr lang="el-GR" sz="2200" dirty="0" smtClean="0"/>
              <a:t>Ηλεκτρονική επικοινωνία</a:t>
            </a:r>
          </a:p>
          <a:p>
            <a:pPr marL="971550" lvl="1" indent="-514350">
              <a:buFont typeface="+mj-lt"/>
              <a:buAutoNum type="romanLcPeriod"/>
            </a:pPr>
            <a:r>
              <a:rPr lang="el-GR" sz="2200" dirty="0" smtClean="0"/>
              <a:t>Επιτάχυνση της λήψης αποφάσεων</a:t>
            </a:r>
          </a:p>
          <a:p>
            <a:pPr marL="971550" lvl="1" indent="-514350">
              <a:buFont typeface="+mj-lt"/>
              <a:buAutoNum type="romanLcPeriod"/>
            </a:pPr>
            <a:r>
              <a:rPr lang="el-GR" sz="2200" dirty="0" smtClean="0"/>
              <a:t>Νέες οργανωτικές δομές (π.χ. τηλεργασία)</a:t>
            </a:r>
          </a:p>
          <a:p>
            <a:pPr>
              <a:buFont typeface="+mj-lt"/>
              <a:buAutoNum type="arabicPeriod"/>
            </a:pPr>
            <a:r>
              <a:rPr lang="el-GR" sz="2400" dirty="0" smtClean="0"/>
              <a:t>Διοίκηση με βάση την ηθική</a:t>
            </a:r>
          </a:p>
          <a:p>
            <a:pPr>
              <a:buFont typeface="+mj-lt"/>
              <a:buAutoNum type="arabicPeriod"/>
            </a:pPr>
            <a:r>
              <a:rPr lang="el-GR" sz="2400" dirty="0"/>
              <a:t>Διοίκηση </a:t>
            </a:r>
            <a:r>
              <a:rPr lang="el-GR" sz="2400" dirty="0" smtClean="0"/>
              <a:t>με στόχο τη βιωσιμότητα</a:t>
            </a:r>
          </a:p>
          <a:p>
            <a:pPr>
              <a:buFont typeface="+mj-lt"/>
              <a:buAutoNum type="arabicPeriod"/>
            </a:pPr>
            <a:r>
              <a:rPr lang="el-GR" sz="2400" dirty="0"/>
              <a:t>Διοίκηση </a:t>
            </a:r>
            <a:r>
              <a:rPr lang="el-GR" sz="2400" dirty="0" smtClean="0"/>
              <a:t>με στόχο την προσωπική ευτυχία και στόχους ζωής</a:t>
            </a:r>
            <a:endParaRPr lang="el-GR" sz="2400" dirty="0"/>
          </a:p>
          <a:p>
            <a:endParaRPr lang="el-GR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85336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Διαδικασία Διοίκησης: Τί κάνουν οι μάνατζερ;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144" y="1930400"/>
            <a:ext cx="5225053" cy="4367692"/>
          </a:xfrm>
        </p:spPr>
      </p:pic>
    </p:spTree>
    <p:extLst>
      <p:ext uri="{BB962C8B-B14F-4D97-AF65-F5344CB8AC3E}">
        <p14:creationId xmlns:p14="http://schemas.microsoft.com/office/powerpoint/2010/main" val="1034924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Επίπεδα Διοίκησης: Η πυραμίδα της εξουσίας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897" y="1930400"/>
            <a:ext cx="5172943" cy="4453320"/>
          </a:xfrm>
        </p:spPr>
      </p:pic>
    </p:spTree>
    <p:extLst>
      <p:ext uri="{BB962C8B-B14F-4D97-AF65-F5344CB8AC3E}">
        <p14:creationId xmlns:p14="http://schemas.microsoft.com/office/powerpoint/2010/main" val="1172699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Είδη οργανώσεων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Κερδοσκοπικές</a:t>
            </a:r>
          </a:p>
          <a:p>
            <a:r>
              <a:rPr lang="el-GR" sz="3600" dirty="0" smtClean="0"/>
              <a:t>Μη κερδοσκοπικές</a:t>
            </a:r>
          </a:p>
          <a:p>
            <a:r>
              <a:rPr lang="el-GR" sz="3600" dirty="0" smtClean="0"/>
              <a:t>Αμοιβαίου οφέλους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37991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Μάνατζερ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6" y="2160983"/>
            <a:ext cx="2757762" cy="576262"/>
          </a:xfrm>
        </p:spPr>
        <p:txBody>
          <a:bodyPr/>
          <a:lstStyle/>
          <a:p>
            <a:r>
              <a:rPr lang="el-GR" b="1" dirty="0" smtClean="0"/>
              <a:t>Χαρακτηριστικά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6" y="2737245"/>
            <a:ext cx="2757762" cy="3304117"/>
          </a:xfrm>
        </p:spPr>
        <p:txBody>
          <a:bodyPr>
            <a:normAutofit lnSpcReduction="10000"/>
          </a:bodyPr>
          <a:lstStyle/>
          <a:p>
            <a:pPr>
              <a:lnSpc>
                <a:spcPct val="200000"/>
              </a:lnSpc>
            </a:pPr>
            <a:r>
              <a:rPr lang="el-GR" sz="2000" dirty="0" smtClean="0"/>
              <a:t>Προφορική επικοινωνία</a:t>
            </a:r>
          </a:p>
          <a:p>
            <a:pPr>
              <a:lnSpc>
                <a:spcPct val="200000"/>
              </a:lnSpc>
            </a:pPr>
            <a:r>
              <a:rPr lang="el-GR" sz="2000" dirty="0" smtClean="0"/>
              <a:t>Εργασία πολλών εντατικών ορών</a:t>
            </a:r>
          </a:p>
          <a:p>
            <a:pPr>
              <a:lnSpc>
                <a:spcPct val="200000"/>
              </a:lnSpc>
            </a:pPr>
            <a:r>
              <a:rPr lang="el-GR" sz="2000" dirty="0" smtClean="0"/>
              <a:t>Κατάτμηση εργασίας</a:t>
            </a:r>
            <a:endParaRPr lang="en-US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33508" y="2160983"/>
            <a:ext cx="2757759" cy="576262"/>
          </a:xfrm>
        </p:spPr>
        <p:txBody>
          <a:bodyPr/>
          <a:lstStyle/>
          <a:p>
            <a:r>
              <a:rPr lang="el-GR" b="1" dirty="0" smtClean="0"/>
              <a:t>Ρόλοι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33510" y="2737245"/>
            <a:ext cx="2757758" cy="3304117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l-GR" sz="2000" dirty="0" smtClean="0"/>
              <a:t>Διαπροσωπικό</a:t>
            </a:r>
          </a:p>
          <a:p>
            <a:pPr>
              <a:lnSpc>
                <a:spcPct val="200000"/>
              </a:lnSpc>
            </a:pPr>
            <a:r>
              <a:rPr lang="el-GR" sz="2000" dirty="0" smtClean="0"/>
              <a:t>Πληροφοριακό</a:t>
            </a:r>
          </a:p>
          <a:p>
            <a:pPr>
              <a:lnSpc>
                <a:spcPct val="200000"/>
              </a:lnSpc>
            </a:pPr>
            <a:r>
              <a:rPr lang="el-GR" sz="2000" dirty="0" smtClean="0"/>
              <a:t>Αποφασιστικός</a:t>
            </a:r>
            <a:endParaRPr lang="en-US" sz="2000" dirty="0"/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6191269" y="2160983"/>
            <a:ext cx="2757759" cy="576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b="1" dirty="0" smtClean="0"/>
              <a:t>Ικανότητες</a:t>
            </a:r>
            <a:endParaRPr lang="en-US" b="1" dirty="0"/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6191271" y="2737245"/>
            <a:ext cx="2757758" cy="3304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el-GR" sz="2000" dirty="0" smtClean="0"/>
              <a:t>Τεχνική</a:t>
            </a:r>
          </a:p>
          <a:p>
            <a:pPr>
              <a:lnSpc>
                <a:spcPct val="200000"/>
              </a:lnSpc>
            </a:pPr>
            <a:r>
              <a:rPr lang="el-GR" sz="2000" dirty="0" smtClean="0"/>
              <a:t>Νοητική</a:t>
            </a:r>
          </a:p>
          <a:p>
            <a:pPr>
              <a:lnSpc>
                <a:spcPct val="200000"/>
              </a:lnSpc>
            </a:pPr>
            <a:r>
              <a:rPr lang="el-GR" sz="2000" dirty="0" smtClean="0"/>
              <a:t>Ανθρωπιστική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5909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Μάνατζερ ανωτάτων κλιμακίων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l-GR" sz="2800" dirty="0" smtClean="0"/>
              <a:t>Ικανότητα </a:t>
            </a:r>
          </a:p>
          <a:p>
            <a:pPr lvl="1">
              <a:lnSpc>
                <a:spcPct val="150000"/>
              </a:lnSpc>
            </a:pPr>
            <a:r>
              <a:rPr lang="el-GR" sz="2400" dirty="0" smtClean="0"/>
              <a:t>Υποκίνησης</a:t>
            </a:r>
          </a:p>
          <a:p>
            <a:pPr lvl="1">
              <a:lnSpc>
                <a:spcPct val="150000"/>
              </a:lnSpc>
            </a:pPr>
            <a:r>
              <a:rPr lang="el-GR" sz="2400" dirty="0" smtClean="0"/>
              <a:t>Επικοινωνίας</a:t>
            </a:r>
          </a:p>
          <a:p>
            <a:pPr lvl="1">
              <a:lnSpc>
                <a:spcPct val="150000"/>
              </a:lnSpc>
            </a:pPr>
            <a:r>
              <a:rPr lang="el-GR" sz="2400" dirty="0" smtClean="0"/>
              <a:t>Εμπειρία από το εξωτερικό</a:t>
            </a:r>
          </a:p>
          <a:p>
            <a:pPr lvl="1">
              <a:lnSpc>
                <a:spcPct val="150000"/>
              </a:lnSpc>
            </a:pPr>
            <a:r>
              <a:rPr lang="el-GR" sz="2400" dirty="0" smtClean="0"/>
              <a:t>Υψηλά επίπεδα ενεργητικότητας (24/7)</a:t>
            </a:r>
          </a:p>
          <a:p>
            <a:pPr>
              <a:lnSpc>
                <a:spcPct val="1500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177711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264</TotalTime>
  <Words>265</Words>
  <Application>Microsoft Macintosh PowerPoint</Application>
  <PresentationFormat>Widescreen</PresentationFormat>
  <Paragraphs>59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Times New Roman</vt:lpstr>
      <vt:lpstr>Wingdings 3</vt:lpstr>
      <vt:lpstr>Arial</vt:lpstr>
      <vt:lpstr>Facet</vt:lpstr>
      <vt:lpstr>Εισαγωγή στη Διοίκηση</vt:lpstr>
      <vt:lpstr>Τι είναι Διοίκηση Επιχειρήσεων</vt:lpstr>
      <vt:lpstr>Παράδειγμα 1</vt:lpstr>
      <vt:lpstr>Προκλήσεις των μάνατζερ</vt:lpstr>
      <vt:lpstr>Διαδικασία Διοίκησης: Τί κάνουν οι μάνατζερ;</vt:lpstr>
      <vt:lpstr>Επίπεδα Διοίκησης: Η πυραμίδα της εξουσίας</vt:lpstr>
      <vt:lpstr>Είδη οργανώσεων</vt:lpstr>
      <vt:lpstr>Μάνατζερ</vt:lpstr>
      <vt:lpstr>Μάνατζερ ανωτάτων κλιμακίων</vt:lpstr>
      <vt:lpstr>Παράδειγμα 2</vt:lpstr>
      <vt:lpstr>Επιχειρηματικότητα</vt:lpstr>
    </vt:vector>
  </TitlesOfParts>
  <Company/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Ioannis Lagoudis</dc:creator>
  <cp:lastModifiedBy>Ioannis Lagoudis</cp:lastModifiedBy>
  <cp:revision>12</cp:revision>
  <dcterms:created xsi:type="dcterms:W3CDTF">2017-10-01T10:17:28Z</dcterms:created>
  <dcterms:modified xsi:type="dcterms:W3CDTF">2017-10-09T15:45:40Z</dcterms:modified>
</cp:coreProperties>
</file>