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781" r:id="rId3"/>
  </p:sldMasterIdLst>
  <p:notesMasterIdLst>
    <p:notesMasterId r:id="rId38"/>
  </p:notesMasterIdLst>
  <p:sldIdLst>
    <p:sldId id="442" r:id="rId4"/>
    <p:sldId id="443" r:id="rId5"/>
    <p:sldId id="444" r:id="rId6"/>
    <p:sldId id="357" r:id="rId7"/>
    <p:sldId id="358" r:id="rId8"/>
    <p:sldId id="316" r:id="rId9"/>
    <p:sldId id="277" r:id="rId10"/>
    <p:sldId id="314" r:id="rId11"/>
    <p:sldId id="315" r:id="rId12"/>
    <p:sldId id="345" r:id="rId13"/>
    <p:sldId id="299" r:id="rId14"/>
    <p:sldId id="281" r:id="rId15"/>
    <p:sldId id="348" r:id="rId16"/>
    <p:sldId id="347" r:id="rId17"/>
    <p:sldId id="350" r:id="rId18"/>
    <p:sldId id="285" r:id="rId19"/>
    <p:sldId id="349" r:id="rId20"/>
    <p:sldId id="282" r:id="rId21"/>
    <p:sldId id="352" r:id="rId22"/>
    <p:sldId id="353" r:id="rId23"/>
    <p:sldId id="361" r:id="rId24"/>
    <p:sldId id="406" r:id="rId25"/>
    <p:sldId id="416" r:id="rId26"/>
    <p:sldId id="417" r:id="rId27"/>
    <p:sldId id="419" r:id="rId28"/>
    <p:sldId id="421" r:id="rId29"/>
    <p:sldId id="422" r:id="rId30"/>
    <p:sldId id="424" r:id="rId31"/>
    <p:sldId id="428" r:id="rId32"/>
    <p:sldId id="430" r:id="rId33"/>
    <p:sldId id="434" r:id="rId34"/>
    <p:sldId id="436" r:id="rId35"/>
    <p:sldId id="438" r:id="rId36"/>
    <p:sldId id="44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0000"/>
    <a:srgbClr val="D60093"/>
    <a:srgbClr val="CC0066"/>
    <a:srgbClr val="FFFF00"/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D5625-A566-4CCB-A53A-516CE34C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5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7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1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1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4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2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0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7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6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93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50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9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Ναυτιλιακή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BOND FINANCE IN SHIPPING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25251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8265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1989138"/>
            <a:ext cx="8110537" cy="4176712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Issuing corporate bonds</a:t>
            </a:r>
            <a:r>
              <a:rPr lang="en-US" sz="200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smtClean="0">
                <a:cs typeface="Times New Roman" pitchFamily="18" charset="0"/>
              </a:rPr>
              <a:t> 	</a:t>
            </a:r>
            <a:r>
              <a:rPr lang="en-US" sz="1800" smtClean="0">
                <a:cs typeface="Times New Roman" pitchFamily="18" charset="0"/>
              </a:rPr>
              <a:t>AEC issues 50,000 trances (of a bond)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with a par of $1,000 each,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maturity date of 5-years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coupon rate of 8%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     </a:t>
            </a:r>
            <a:r>
              <a:rPr lang="en-US" sz="1800" smtClean="0">
                <a:cs typeface="Times New Roman" pitchFamily="18" charset="0"/>
              </a:rPr>
              <a:t>AEC receives $ 50 mln</a:t>
            </a:r>
            <a:r>
              <a:rPr lang="en-US" sz="1600" smtClean="0">
                <a:cs typeface="Times New Roman" pitchFamily="18" charset="0"/>
              </a:rPr>
              <a:t>.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	</a:t>
            </a:r>
            <a:r>
              <a:rPr lang="en-US" sz="1800" smtClean="0">
                <a:cs typeface="Times New Roman" pitchFamily="18" charset="0"/>
              </a:rPr>
              <a:t>bondholder investor will receive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$ 80 each year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plus $1,000 at end of 5</a:t>
            </a:r>
            <a:r>
              <a:rPr lang="en-US" sz="1800" baseline="30000" smtClean="0">
                <a:cs typeface="Times New Roman" pitchFamily="18" charset="0"/>
              </a:rPr>
              <a:t>th</a:t>
            </a:r>
            <a:r>
              <a:rPr lang="en-US" sz="1800" smtClean="0">
                <a:cs typeface="Times New Roman" pitchFamily="18" charset="0"/>
              </a:rPr>
              <a:t>-year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    </a:t>
            </a:r>
            <a:r>
              <a:rPr lang="en-US" sz="1800" smtClean="0">
                <a:cs typeface="Times New Roman" pitchFamily="18" charset="0"/>
              </a:rPr>
              <a:t>investor earns 8% annual rate for 5-years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     if bond held to maturity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5AB69-7F72-43A3-8534-7CAE43C0D24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920037" cy="43211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Security - seniority - call provisions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cs typeface="Times New Roman" pitchFamily="18" charset="0"/>
              </a:rPr>
              <a:t>	corporate bonds usually issued with a number of provisions attached to them; provide specific rights to either bond buyer or issuing firm</a:t>
            </a:r>
          </a:p>
          <a:p>
            <a:pPr eaLnBrk="1" hangingPunct="1"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000" smtClean="0">
                <a:cs typeface="Times New Roman" pitchFamily="18" charset="0"/>
              </a:rPr>
              <a:t>	</a:t>
            </a:r>
            <a:r>
              <a:rPr lang="en-US" sz="1400" smtClean="0">
                <a:cs typeface="Times New Roman" pitchFamily="18" charset="0"/>
              </a:rPr>
              <a:t>buyer protected by bond’ security, seniority &amp; sinking funds provision</a:t>
            </a:r>
            <a:br>
              <a:rPr lang="en-US" sz="1400" smtClean="0">
                <a:cs typeface="Times New Roman" pitchFamily="18" charset="0"/>
              </a:rPr>
            </a:br>
            <a:r>
              <a:rPr lang="en-US" sz="1400" smtClean="0">
                <a:cs typeface="Times New Roman" pitchFamily="18" charset="0"/>
              </a:rPr>
              <a:t>issuing firm protected by a call provision (interest rate risk)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cs typeface="Times New Roman" pitchFamily="18" charset="0"/>
            </a:endParaRPr>
          </a:p>
          <a:p>
            <a:pPr lvl="1"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Security</a:t>
            </a: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secured bond; mortgage bond;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unsecured bonds </a:t>
            </a:r>
            <a:r>
              <a:rPr lang="en-US" sz="1600" smtClean="0">
                <a:cs typeface="Times New Roman" pitchFamily="18" charset="0"/>
              </a:rPr>
              <a:t>(debentures)</a:t>
            </a:r>
          </a:p>
          <a:p>
            <a:pPr lvl="2" eaLnBrk="1" hangingPunct="1">
              <a:buFontTx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Seniority</a:t>
            </a:r>
            <a:r>
              <a:rPr lang="en-US" sz="1800" b="1" smtClean="0"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senior bond </a:t>
            </a:r>
            <a:r>
              <a:rPr lang="en-US" sz="1400" smtClean="0">
                <a:cs typeface="Times New Roman" pitchFamily="18" charset="0"/>
              </a:rPr>
              <a:t>(has claim on firm’s assets in liquidation)</a:t>
            </a:r>
            <a:r>
              <a:rPr lang="en-US" sz="1800" smtClean="0">
                <a:cs typeface="Times New Roman" pitchFamily="18" charset="0"/>
              </a:rPr>
              <a:t>; 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subordinated debt</a:t>
            </a:r>
          </a:p>
          <a:p>
            <a:pPr lvl="1" eaLnBrk="1" hangingPunct="1">
              <a:buFont typeface="Wingdings" pitchFamily="2" charset="2"/>
              <a:buNone/>
            </a:pPr>
            <a:endParaRPr lang="en-CA" sz="1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/>
            <a:r>
              <a:rPr lang="en-CA" sz="1800" b="1" smtClean="0">
                <a:solidFill>
                  <a:schemeClr val="tx2"/>
                </a:solidFill>
                <a:cs typeface="Times New Roman" pitchFamily="18" charset="0"/>
              </a:rPr>
              <a:t>Call Provision</a:t>
            </a:r>
            <a:endParaRPr lang="en-US" sz="180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D2E1-DAE7-4454-984D-B03EF10E1217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565400"/>
            <a:ext cx="8110537" cy="353060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Finding a bond yield when its price is known</a:t>
            </a:r>
            <a:endParaRPr lang="en-US" sz="18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/>
            <a:endParaRPr lang="en-US" sz="18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market yield </a:t>
            </a:r>
          </a:p>
          <a:p>
            <a:pPr lvl="1" eaLnBrk="1" hangingPunct="1"/>
            <a:endParaRPr lang="en-US" sz="18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yield to maturity - ytm</a:t>
            </a:r>
          </a:p>
          <a:p>
            <a:pPr lvl="1" eaLnBrk="1" hangingPunct="1"/>
            <a:endParaRPr lang="en-US" sz="18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current yield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E8A2E-64A7-4D1D-A9A2-999E01953EC7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8265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764463" cy="3455987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Issuing corporate bonds</a:t>
            </a:r>
            <a:r>
              <a:rPr lang="en-US" sz="200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smtClean="0">
                <a:cs typeface="Times New Roman" pitchFamily="18" charset="0"/>
              </a:rPr>
              <a:t>	</a:t>
            </a:r>
            <a:r>
              <a:rPr lang="en-US" sz="1800" smtClean="0">
                <a:cs typeface="Times New Roman" pitchFamily="18" charset="0"/>
              </a:rPr>
              <a:t>what is this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expected return</a:t>
            </a:r>
            <a:r>
              <a:rPr lang="en-US" sz="1800" smtClean="0">
                <a:cs typeface="Times New Roman" pitchFamily="18" charset="0"/>
              </a:rPr>
              <a:t> ?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/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600" smtClean="0">
                <a:cs typeface="Times New Roman" pitchFamily="18" charset="0"/>
                <a:sym typeface="Wingdings" pitchFamily="2" charset="2"/>
              </a:rPr>
              <a:t> 	</a:t>
            </a:r>
            <a:r>
              <a:rPr lang="en-US" sz="1800" smtClean="0">
                <a:cs typeface="Times New Roman" pitchFamily="18" charset="0"/>
                <a:sym typeface="Wingdings" pitchFamily="2" charset="2"/>
              </a:rPr>
              <a:t>it is the</a:t>
            </a:r>
            <a:r>
              <a:rPr lang="en-US" sz="180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 (IRR) rate</a:t>
            </a:r>
            <a:r>
              <a:rPr lang="en-US" sz="1800" smtClean="0">
                <a:cs typeface="Times New Roman" pitchFamily="18" charset="0"/>
                <a:sym typeface="Wingdings" pitchFamily="2" charset="2"/>
              </a:rPr>
              <a:t> that makes…</a:t>
            </a:r>
            <a:br>
              <a:rPr lang="en-US" sz="1800" smtClean="0">
                <a:cs typeface="Times New Roman" pitchFamily="18" charset="0"/>
                <a:sym typeface="Wingdings" pitchFamily="2" charset="2"/>
              </a:rPr>
            </a:br>
            <a:r>
              <a:rPr lang="en-US" sz="1800" smtClean="0"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bond price = PV of bond’s future cash-flow stream</a:t>
            </a:r>
            <a:r>
              <a:rPr lang="en-US" sz="1600" smtClean="0">
                <a:cs typeface="Times New Roman" pitchFamily="18" charset="0"/>
              </a:rPr>
              <a:t> 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    </a:t>
            </a:r>
            <a:r>
              <a:rPr lang="en-US" sz="1800" smtClean="0">
                <a:cs typeface="Times New Roman" pitchFamily="18" charset="0"/>
              </a:rPr>
              <a:t>this rate is called …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000" smtClean="0">
                <a:cs typeface="Times New Roman" pitchFamily="18" charset="0"/>
              </a:rPr>
              <a:t>	</a:t>
            </a:r>
            <a:br>
              <a:rPr lang="en-US" sz="10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    		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market yield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			yield-to-maturity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			redemption yield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DB6DA-B0C7-40C3-A32D-FB9AC139BB4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8265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115175" cy="3887787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r>
              <a:rPr lang="en-US" sz="1800" b="1" smtClean="0">
                <a:solidFill>
                  <a:schemeClr val="hlink"/>
                </a:solidFill>
                <a:cs typeface="Times New Roman" pitchFamily="18" charset="0"/>
              </a:rPr>
              <a:t>Issuing corporate bonds</a:t>
            </a:r>
            <a:r>
              <a:rPr lang="en-US" sz="200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smtClean="0">
                <a:cs typeface="Times New Roman" pitchFamily="18" charset="0"/>
              </a:rPr>
              <a:t> 	</a:t>
            </a:r>
            <a:r>
              <a:rPr lang="en-US" sz="1600" smtClean="0">
                <a:cs typeface="Times New Roman" pitchFamily="18" charset="0"/>
              </a:rPr>
              <a:t>AEC issues 50,000 trances (of a bond)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with a par of $1,000 each, 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maturity date of 5-years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coupon rate of 8%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      assume bond is sold below par at $955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	bondholder investor will receive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$ 80 each year plus $1,000 at end of 5</a:t>
            </a:r>
            <a:r>
              <a:rPr lang="en-US" sz="1600" baseline="30000" smtClean="0">
                <a:cs typeface="Times New Roman" pitchFamily="18" charset="0"/>
              </a:rPr>
              <a:t>th</a:t>
            </a:r>
            <a:r>
              <a:rPr lang="en-US" sz="1600" smtClean="0">
                <a:cs typeface="Times New Roman" pitchFamily="18" charset="0"/>
              </a:rPr>
              <a:t>-year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smtClean="0">
                <a:cs typeface="Times New Roman" pitchFamily="18" charset="0"/>
              </a:rPr>
              <a:t>     expected annual return = 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higher than 8%</a:t>
            </a:r>
            <a:r>
              <a:rPr lang="en-US" sz="1600" smtClean="0">
                <a:cs typeface="Times New Roman" pitchFamily="18" charset="0"/>
              </a:rPr>
              <a:t> coupon rate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     because holder will realize 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capital gain</a:t>
            </a:r>
            <a:r>
              <a:rPr lang="en-US" sz="1600" smtClean="0">
                <a:cs typeface="Times New Roman" pitchFamily="18" charset="0"/>
              </a:rPr>
              <a:t> of $45 ($1,000-$955)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B78F4-6BA0-4BD2-A8F2-61CFDB2C3A9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8265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636838"/>
            <a:ext cx="5459412" cy="360362"/>
          </a:xfrm>
        </p:spPr>
        <p:txBody>
          <a:bodyPr>
            <a:normAutofit/>
          </a:bodyPr>
          <a:lstStyle/>
          <a:p>
            <a:pPr marL="722313" lvl="2" indent="0" algn="ctr" eaLnBrk="1" hangingPunct="1">
              <a:lnSpc>
                <a:spcPct val="90000"/>
              </a:lnSpc>
              <a:buFontTx/>
              <a:buNone/>
              <a:tabLst>
                <a:tab pos="174625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Calculating </a:t>
            </a:r>
            <a:r>
              <a:rPr lang="en-US" sz="1800" b="1" i="1" smtClean="0">
                <a:solidFill>
                  <a:schemeClr val="tx2"/>
                </a:solidFill>
                <a:cs typeface="Times New Roman" pitchFamily="18" charset="0"/>
              </a:rPr>
              <a:t>ytm</a:t>
            </a:r>
            <a:endParaRPr lang="en-US" i="1" smtClean="0"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91577-A41A-48B2-9733-BFC6C2C71A0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611188" y="3429000"/>
            <a:ext cx="8281987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955 = 80/(1+y)</a:t>
            </a:r>
            <a:r>
              <a:rPr lang="en-US" sz="1800" b="1" baseline="30000">
                <a:solidFill>
                  <a:schemeClr val="tx2"/>
                </a:solidFill>
                <a:latin typeface="Arial" pitchFamily="34" charset="0"/>
              </a:rPr>
              <a:t>1</a:t>
            </a:r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pitchFamily="34" charset="0"/>
              </a:rPr>
              <a:t>3</a:t>
            </a:r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pitchFamily="34" charset="0"/>
              </a:rPr>
              <a:t>4</a:t>
            </a:r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 + (1,000 + 80)/(1+y)</a:t>
            </a:r>
            <a:r>
              <a:rPr lang="en-US" sz="1800" b="1" baseline="30000">
                <a:solidFill>
                  <a:schemeClr val="tx2"/>
                </a:solidFill>
                <a:latin typeface="Arial" pitchFamily="34" charset="0"/>
              </a:rPr>
              <a:t>5</a:t>
            </a:r>
          </a:p>
          <a:p>
            <a:pPr algn="ctr"/>
            <a:endParaRPr lang="en-US" sz="1800" b="1" baseline="3000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y = 9.16%</a:t>
            </a:r>
            <a:endParaRPr lang="el-GR" sz="18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Valuation of a Bond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1033463" y="2276475"/>
            <a:ext cx="8110537" cy="338455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  <a:cs typeface="Times New Roman" pitchFamily="18" charset="0"/>
              </a:rPr>
              <a:t>Bond price = PV * [bond cash flow stream]</a:t>
            </a:r>
            <a:br>
              <a:rPr lang="en-US" sz="200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900" smtClean="0"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cs typeface="Times New Roman" pitchFamily="18" charset="0"/>
              </a:rPr>
              <a:t>	discounted at the </a:t>
            </a:r>
            <a:r>
              <a:rPr lang="en-US" sz="1800" i="1" smtClean="0">
                <a:cs typeface="Times New Roman" pitchFamily="18" charset="0"/>
              </a:rPr>
              <a:t>market yield y</a:t>
            </a:r>
            <a:r>
              <a:rPr lang="en-US" sz="1800" smtClean="0">
                <a:cs typeface="Times New Roman" pitchFamily="18" charset="0"/>
              </a:rPr>
              <a:t> of bond’s promised cash-flow stream</a:t>
            </a:r>
            <a:r>
              <a:rPr lang="en-US" sz="2000" smtClean="0">
                <a:cs typeface="Times New Roman" pitchFamily="18" charset="0"/>
              </a:rPr>
              <a:t>:</a:t>
            </a:r>
            <a:endParaRPr lang="en-US" sz="800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	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tx2"/>
                </a:solidFill>
              </a:rPr>
              <a:t>B = c * F/(1+</a:t>
            </a:r>
            <a:r>
              <a:rPr lang="en-US" sz="2000" b="1" i="1" smtClean="0">
                <a:solidFill>
                  <a:schemeClr val="tx2"/>
                </a:solidFill>
              </a:rPr>
              <a:t>y</a:t>
            </a:r>
            <a:r>
              <a:rPr lang="en-US" sz="2000" b="1" smtClean="0">
                <a:solidFill>
                  <a:schemeClr val="tx2"/>
                </a:solidFill>
              </a:rPr>
              <a:t>)</a:t>
            </a:r>
            <a:r>
              <a:rPr lang="en-US" sz="2000" b="1" baseline="30000" smtClean="0">
                <a:solidFill>
                  <a:schemeClr val="tx2"/>
                </a:solidFill>
              </a:rPr>
              <a:t>1</a:t>
            </a:r>
            <a:r>
              <a:rPr lang="en-US" sz="2000" b="1" smtClean="0">
                <a:solidFill>
                  <a:schemeClr val="tx2"/>
                </a:solidFill>
              </a:rPr>
              <a:t>+ c * F/(1+</a:t>
            </a:r>
            <a:r>
              <a:rPr lang="en-US" sz="2000" b="1" i="1" smtClean="0">
                <a:solidFill>
                  <a:schemeClr val="tx2"/>
                </a:solidFill>
              </a:rPr>
              <a:t>y</a:t>
            </a:r>
            <a:r>
              <a:rPr lang="en-US" sz="2000" b="1" smtClean="0">
                <a:solidFill>
                  <a:schemeClr val="tx2"/>
                </a:solidFill>
              </a:rPr>
              <a:t>)</a:t>
            </a:r>
            <a:r>
              <a:rPr lang="en-US" sz="2000" b="1" baseline="30000" smtClean="0">
                <a:solidFill>
                  <a:schemeClr val="tx2"/>
                </a:solidFill>
              </a:rPr>
              <a:t>2 </a:t>
            </a:r>
            <a:r>
              <a:rPr lang="en-US" sz="2000" b="1" smtClean="0">
                <a:solidFill>
                  <a:schemeClr val="tx2"/>
                </a:solidFill>
              </a:rPr>
              <a:t>+…+ c * F/(1+</a:t>
            </a:r>
            <a:r>
              <a:rPr lang="en-US" sz="2000" b="1" i="1" smtClean="0">
                <a:solidFill>
                  <a:schemeClr val="tx2"/>
                </a:solidFill>
              </a:rPr>
              <a:t>y</a:t>
            </a:r>
            <a:r>
              <a:rPr lang="en-US" sz="2000" b="1" smtClean="0">
                <a:solidFill>
                  <a:schemeClr val="tx2"/>
                </a:solidFill>
              </a:rPr>
              <a:t>)</a:t>
            </a:r>
            <a:r>
              <a:rPr lang="en-US" sz="2000" b="1" baseline="30000" smtClean="0">
                <a:solidFill>
                  <a:schemeClr val="tx2"/>
                </a:solidFill>
              </a:rPr>
              <a:t>N </a:t>
            </a:r>
            <a:r>
              <a:rPr lang="en-US" sz="2000" b="1" smtClean="0">
                <a:solidFill>
                  <a:schemeClr val="tx2"/>
                </a:solidFill>
              </a:rPr>
              <a:t>+ F/(1+</a:t>
            </a:r>
            <a:r>
              <a:rPr lang="en-US" sz="2000" b="1" i="1" smtClean="0">
                <a:solidFill>
                  <a:schemeClr val="tx2"/>
                </a:solidFill>
              </a:rPr>
              <a:t>y</a:t>
            </a:r>
            <a:r>
              <a:rPr lang="en-US" sz="2000" b="1" smtClean="0">
                <a:solidFill>
                  <a:schemeClr val="tx2"/>
                </a:solidFill>
              </a:rPr>
              <a:t>)</a:t>
            </a:r>
            <a:r>
              <a:rPr lang="en-US" sz="2000" b="1" baseline="30000" smtClean="0">
                <a:solidFill>
                  <a:schemeClr val="tx2"/>
                </a:solidFill>
              </a:rPr>
              <a:t>N</a:t>
            </a:r>
            <a:r>
              <a:rPr lang="en-US" sz="2000" b="1" smtClean="0">
                <a:solidFill>
                  <a:schemeClr val="tx2"/>
                </a:solidFill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	</a:t>
            </a:r>
            <a:r>
              <a:rPr lang="en-US" sz="1800" smtClean="0"/>
              <a:t>	</a:t>
            </a:r>
            <a:r>
              <a:rPr lang="en-US" sz="1400" smtClean="0"/>
              <a:t>B = bond price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smtClean="0"/>
              <a:t>		c = bond annual coupon rate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smtClean="0"/>
              <a:t>		F = bond face value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i="1" smtClean="0"/>
              <a:t>		y</a:t>
            </a:r>
            <a:r>
              <a:rPr lang="en-US" sz="1400" smtClean="0"/>
              <a:t> = prevailing market yield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smtClean="0"/>
              <a:t>		N = bond term to maturity (years)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F12A8-352C-4134-B687-D0DC4F14F30A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276475"/>
            <a:ext cx="8110537" cy="30972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yield of a bond is determined by its risk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major sources of risk to a bondholder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market risk</a:t>
            </a:r>
            <a:r>
              <a:rPr lang="en-US" sz="1600" smtClean="0">
                <a:cs typeface="Times New Roman" pitchFamily="18" charset="0"/>
              </a:rPr>
              <a:t> &amp; 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credit (default) risk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credit rating: investment grade bonds; speculative grade bonds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yield investors require depends on…</a:t>
            </a:r>
            <a:br>
              <a:rPr lang="en-US" sz="1600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bond’s rating</a:t>
            </a:r>
            <a:r>
              <a:rPr lang="en-US" sz="1600" smtClean="0">
                <a:cs typeface="Times New Roman" pitchFamily="18" charset="0"/>
              </a:rPr>
              <a:t> &amp; 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rate </a:t>
            </a:r>
            <a:r>
              <a:rPr lang="en-US" sz="1600" smtClean="0">
                <a:cs typeface="Times New Roman" pitchFamily="18" charset="0"/>
              </a:rPr>
              <a:t/>
            </a:r>
            <a:br>
              <a:rPr lang="en-US" sz="16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	</a:t>
            </a:r>
            <a:r>
              <a:rPr lang="en-US" sz="1400" smtClean="0">
                <a:cs typeface="Times New Roman" pitchFamily="18" charset="0"/>
              </a:rPr>
              <a:t>at which government is borrowing for same maturity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400" smtClean="0">
                <a:cs typeface="Times New Roman" pitchFamily="18" charset="0"/>
              </a:rPr>
              <a:t>yield spread; basis point</a:t>
            </a:r>
            <a:endParaRPr lang="en-US" sz="1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BBF6B-8A80-4D04-B1CE-466BB4FA17B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2200" b="1" smtClean="0"/>
              <a:t>Debt Capital:</a:t>
            </a:r>
            <a:br>
              <a:rPr lang="en-CA" sz="2200" b="1" smtClean="0"/>
            </a:br>
            <a:r>
              <a:rPr lang="en-CA" sz="2200" b="1" smtClean="0"/>
              <a:t>Characteristics &amp; Valuation</a:t>
            </a:r>
            <a:endParaRPr lang="en-US" sz="2200" b="1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9A146-7AB4-4EEB-9D59-02E6A6576E0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636838"/>
            <a:ext cx="8077200" cy="2551112"/>
            <a:chOff x="480" y="1662"/>
            <a:chExt cx="5088" cy="1607"/>
          </a:xfrm>
        </p:grpSpPr>
        <p:sp>
          <p:nvSpPr>
            <p:cNvPr id="61452" name="Text Box 5"/>
            <p:cNvSpPr txBox="1">
              <a:spLocks noChangeArrowheads="1"/>
            </p:cNvSpPr>
            <p:nvPr/>
          </p:nvSpPr>
          <p:spPr bwMode="auto">
            <a:xfrm>
              <a:off x="534" y="1662"/>
              <a:ext cx="5034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3651250" algn="ctr"/>
                  <a:tab pos="5426075" algn="l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pitchFamily="34" charset="0"/>
                </a:rPr>
                <a:t>BOND RATING	MARKET YIELD	SPREAD OVER GOV’T</a:t>
              </a:r>
              <a:endParaRPr lang="en-US" sz="1500" b="1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1453" name="Text Box 6"/>
            <p:cNvSpPr txBox="1">
              <a:spLocks noChangeArrowheads="1"/>
            </p:cNvSpPr>
            <p:nvPr/>
          </p:nvSpPr>
          <p:spPr bwMode="auto">
            <a:xfrm>
              <a:off x="480" y="1902"/>
              <a:ext cx="5088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Government	  5.67%	-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AAA	6.79%	1.12% (112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A		7.35%	1.68% (168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 u="sng">
                  <a:solidFill>
                    <a:srgbClr val="000000"/>
                  </a:solidFill>
                  <a:latin typeface="Arial" pitchFamily="34" charset="0"/>
                </a:rPr>
                <a:t>BBB	7.89%	2.22% (222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BB	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B		11.96%	6.29% (629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pitchFamily="34" charset="0"/>
                </a:rPr>
                <a:t>CCC</a:t>
              </a:r>
              <a:endParaRPr lang="en-US" sz="15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27088" y="2133600"/>
            <a:ext cx="36512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example of credit risk structure </a:t>
            </a:r>
          </a:p>
        </p:txBody>
      </p:sp>
      <p:sp>
        <p:nvSpPr>
          <p:cNvPr id="61446" name="Line 15"/>
          <p:cNvSpPr>
            <a:spLocks noChangeShapeType="1"/>
          </p:cNvSpPr>
          <p:nvPr/>
        </p:nvSpPr>
        <p:spPr bwMode="auto">
          <a:xfrm>
            <a:off x="900113" y="51577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47" name="Oval 17"/>
          <p:cNvSpPr>
            <a:spLocks noChangeArrowheads="1"/>
          </p:cNvSpPr>
          <p:nvPr/>
        </p:nvSpPr>
        <p:spPr bwMode="auto">
          <a:xfrm>
            <a:off x="2268538" y="3284538"/>
            <a:ext cx="2087562" cy="792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investment</a:t>
            </a:r>
            <a:br>
              <a:rPr lang="en-US" sz="14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grade bonds</a:t>
            </a:r>
            <a:endParaRPr lang="el-GR" sz="1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448" name="Oval 18"/>
          <p:cNvSpPr>
            <a:spLocks noChangeArrowheads="1"/>
          </p:cNvSpPr>
          <p:nvPr/>
        </p:nvSpPr>
        <p:spPr bwMode="auto">
          <a:xfrm>
            <a:off x="2268538" y="4292600"/>
            <a:ext cx="1943100" cy="7921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speculative</a:t>
            </a:r>
            <a:br>
              <a:rPr lang="en-US" sz="14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grade bonds</a:t>
            </a:r>
            <a:br>
              <a:rPr lang="en-US" sz="14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1200" b="1">
                <a:solidFill>
                  <a:srgbClr val="FF0000"/>
                </a:solidFill>
                <a:latin typeface="Arial" pitchFamily="34" charset="0"/>
              </a:rPr>
              <a:t>(junk bonds)</a:t>
            </a:r>
            <a:endParaRPr lang="el-GR" sz="12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449" name="AutoShape 20"/>
          <p:cNvSpPr>
            <a:spLocks/>
          </p:cNvSpPr>
          <p:nvPr/>
        </p:nvSpPr>
        <p:spPr bwMode="auto">
          <a:xfrm>
            <a:off x="2051050" y="3213100"/>
            <a:ext cx="217488" cy="1008063"/>
          </a:xfrm>
          <a:prstGeom prst="rightBrace">
            <a:avLst>
              <a:gd name="adj1" fmla="val 3862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50" name="AutoShape 22"/>
          <p:cNvSpPr>
            <a:spLocks/>
          </p:cNvSpPr>
          <p:nvPr/>
        </p:nvSpPr>
        <p:spPr bwMode="auto">
          <a:xfrm>
            <a:off x="2051050" y="4221163"/>
            <a:ext cx="215900" cy="935037"/>
          </a:xfrm>
          <a:prstGeom prst="rightBrace">
            <a:avLst>
              <a:gd name="adj1" fmla="val 3609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Rectangle 30"/>
          <p:cNvSpPr>
            <a:spLocks noChangeArrowheads="1"/>
          </p:cNvSpPr>
          <p:nvPr/>
        </p:nvSpPr>
        <p:spPr bwMode="auto">
          <a:xfrm>
            <a:off x="6300788" y="5157788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pitchFamily="34" charset="0"/>
              </a:rPr>
              <a:t>               </a:t>
            </a: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1 bp = 0.01%</a:t>
            </a:r>
            <a:endParaRPr lang="el-GR" sz="14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420938"/>
            <a:ext cx="8110537" cy="32400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Convertible bonds</a:t>
            </a:r>
            <a:endParaRPr lang="en-US" sz="18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option: sweetener, equity kicker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ratio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premium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bond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E3531-450E-4C1F-B0B6-1F66BEFCD45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420938"/>
            <a:ext cx="8110537" cy="33845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chemeClr val="tx2"/>
                </a:solidFill>
                <a:cs typeface="Times New Roman" pitchFamily="18" charset="0"/>
              </a:rPr>
              <a:t>Convertible bond example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GM issues 10-year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9% coupon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$1,000 par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convertible into 10 shares of GM (conversion ratio)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at a price of $ 100 per share (conversion price)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GM shares trade at $80 </a:t>
            </a:r>
            <a:r>
              <a:rPr lang="en-US" sz="1400" smtClean="0">
                <a:cs typeface="Times New Roman" pitchFamily="18" charset="0"/>
                <a:sym typeface="Wingdings" pitchFamily="2" charset="2"/>
              </a:rPr>
              <a:t> conversion premium: 25%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  <a:sym typeface="Wingdings" pitchFamily="2" charset="2"/>
              </a:rPr>
              <a:t>conversion value: $800 (=10 x $80)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cs typeface="Times New Roman" pitchFamily="18" charset="0"/>
              </a:rPr>
              <a:t>direct GM 10-y bond issue: 10% coupon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cs typeface="Times New Roman" pitchFamily="18" charset="0"/>
              </a:rPr>
              <a:t>		</a:t>
            </a: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option value = value of convertible – bond value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cs typeface="Times New Roman" pitchFamily="18" charset="0"/>
              </a:rPr>
              <a:t>			(= $1,000 - $ 938.55 = $61.45)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06D1-8286-4E18-BBB5-60D99B67A4F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62925" cy="369332"/>
          </a:xfrm>
        </p:spPr>
        <p:txBody>
          <a:bodyPr/>
          <a:lstStyle/>
          <a:p>
            <a:r>
              <a:rPr lang="en-CA" sz="1800" b="1" dirty="0" smtClean="0">
                <a:cs typeface="Times New Roman" pitchFamily="18" charset="0"/>
              </a:rPr>
              <a:t>Types of Bonds</a:t>
            </a:r>
            <a:endParaRPr lang="en-US" sz="18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2748"/>
            <a:ext cx="7215238" cy="61452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1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003366"/>
          </a:solidFill>
        </p:spPr>
        <p:txBody>
          <a:bodyPr/>
          <a:lstStyle/>
          <a:p>
            <a:fld id="{CBC830F4-08C1-4436-8736-54CA91FD5248}" type="slidenum">
              <a:rPr lang="en-US" sz="2000" smtClean="0">
                <a:solidFill>
                  <a:schemeClr val="bg1"/>
                </a:solidFill>
              </a:rPr>
              <a:pPr/>
              <a:t>22</a:t>
            </a:fld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24" y="3143248"/>
            <a:ext cx="7858125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High Yield Bond Markets in Shipping</a:t>
            </a:r>
            <a:endParaRPr lang="en-US" sz="28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785786" y="2428868"/>
            <a:ext cx="76438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according to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credit rating grade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– signals lower or higher default risk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bonds can be broadly rated as of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‘investment grade’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or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‘high yield’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bonds (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HYB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ue to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highly risky profile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many shipping bonds have been graded as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‘high yield’ bonds (speculative bonds)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High yield shipping bonds</a:t>
            </a:r>
            <a:endParaRPr lang="en-US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785786" y="1857364"/>
            <a:ext cx="8358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Grammenos &amp; Arkoulis (2003);  Grammenos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et al. (2008, 2009)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examine significant determinants affecting primary pricing of new shipping high yield bond offerings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Investigate impact of key factors on shipping high yield bond </a:t>
            </a:r>
            <a:r>
              <a:rPr lang="en-GB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spreads (US, 1993-98):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credit rating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callability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term (years to maturity)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float (issue amount)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default rate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security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gearing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fleet age</a:t>
            </a:r>
          </a:p>
          <a:p>
            <a:pPr lvl="1" algn="just">
              <a:buFontTx/>
              <a:buChar char="-"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market conditions (laid-up tonnage)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GB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primary pricing 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= determination of spread of new high yield bond offerings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spread                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= difference between yield-to-maturity on a coupon-paying corporate bond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                                  vs.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yield-to-maturity on a coupon-paying government bond of same maturity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Empirical evidence in shipping bonds</a:t>
            </a:r>
            <a:endParaRPr lang="en-US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000099" y="1981200"/>
          <a:ext cx="6305576" cy="4233887"/>
        </p:xfrm>
        <a:graphic>
          <a:graphicData uri="http://schemas.openxmlformats.org/drawingml/2006/table">
            <a:tbl>
              <a:tblPr/>
              <a:tblGrid>
                <a:gridCol w="546590"/>
                <a:gridCol w="628653"/>
                <a:gridCol w="974486"/>
                <a:gridCol w="1055081"/>
                <a:gridCol w="1003792"/>
                <a:gridCol w="1055081"/>
                <a:gridCol w="1041893"/>
              </a:tblGrid>
              <a:tr h="21266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Shipping </a:t>
                      </a: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High Yield Bonds</a:t>
                      </a:r>
                      <a:endParaRPr lang="en-US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7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+mn-lt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+mn-lt"/>
                          <a:ea typeface="Times New Roman"/>
                          <a:cs typeface="Times New Roman"/>
                        </a:rPr>
                        <a:t>No. of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+mn-lt"/>
                          <a:ea typeface="Times New Roman"/>
                          <a:cs typeface="Times New Roman"/>
                        </a:rPr>
                        <a:t>Issues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Total Float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(USD mln.)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Average Float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(USD mln.)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Average Coupon </a:t>
                      </a: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Average Term </a:t>
                      </a: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(years)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S&amp;P Average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+mn-lt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12.50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12.00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1,235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137.2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9.13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10.77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1994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11.25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  BB+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10.50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1996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490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163.3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9.61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9.61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1,190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132.2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10.39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8.44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2,738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161.1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10.11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9.41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10.75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7.00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8.80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2,196.6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219.6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9.18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8.50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843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168.6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8.35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12.00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9.50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B-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10,132.6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166.1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+mn-lt"/>
                          <a:ea typeface="Times New Roman"/>
                          <a:cs typeface="Times New Roman"/>
                        </a:rPr>
                        <a:t>9.72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9.53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28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latin typeface="+mn-lt"/>
                          <a:ea typeface="Times New Roman"/>
                          <a:cs typeface="Times New Roman"/>
                        </a:rPr>
                        <a:t>Source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000" dirty="0">
                          <a:latin typeface="+mn-lt"/>
                          <a:ea typeface="Times New Roman"/>
                          <a:cs typeface="Times New Roman"/>
                        </a:rPr>
                        <a:t>Grammenos et al. (2008)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Shipping high yield bonds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787" y="1905000"/>
            <a:ext cx="8237564" cy="4191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Credit rating:	</a:t>
            </a:r>
            <a:r>
              <a:rPr lang="en-GB" dirty="0" smtClean="0"/>
              <a:t>critical issue in fund raising through bond issues</a:t>
            </a:r>
          </a:p>
          <a:p>
            <a:endParaRPr lang="en-GB" dirty="0" smtClean="0"/>
          </a:p>
          <a:p>
            <a:r>
              <a:rPr lang="en-GB" dirty="0" smtClean="0"/>
              <a:t>bonds assigned quality ratings 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smtClean="0"/>
              <a:t>reflect </a:t>
            </a:r>
            <a:r>
              <a:rPr lang="en-GB" b="1" dirty="0" smtClean="0">
                <a:solidFill>
                  <a:srgbClr val="0070C0"/>
                </a:solidFill>
              </a:rPr>
              <a:t>probability of going into default </a:t>
            </a:r>
          </a:p>
          <a:p>
            <a:endParaRPr lang="en-GB" dirty="0" smtClean="0"/>
          </a:p>
          <a:p>
            <a:r>
              <a:rPr lang="en-GB" dirty="0" smtClean="0"/>
              <a:t>major US rating agencies: Moody’s, Standard &amp; Poor’s, Fitch, Duff &amp; Phelps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GB" dirty="0" smtClean="0"/>
              <a:t>bonds rated as: ‘investment’ or ‘non-investment’ grade (‘high yield’ or ‘junk’ bonds)</a:t>
            </a:r>
          </a:p>
          <a:p>
            <a:endParaRPr lang="en-GB" dirty="0" smtClean="0"/>
          </a:p>
          <a:p>
            <a:r>
              <a:rPr lang="en-GB" dirty="0" smtClean="0"/>
              <a:t>bonds rated in the range of </a:t>
            </a:r>
            <a:r>
              <a:rPr lang="en-GB" dirty="0" err="1" smtClean="0"/>
              <a:t>Aaa</a:t>
            </a:r>
            <a:r>
              <a:rPr lang="en-GB" dirty="0" smtClean="0"/>
              <a:t> / AAA (Moody’s / </a:t>
            </a:r>
            <a:r>
              <a:rPr lang="en-GB" dirty="0" err="1" smtClean="0"/>
              <a:t>S&amp;P’s</a:t>
            </a:r>
            <a:r>
              <a:rPr lang="en-GB" dirty="0" smtClean="0"/>
              <a:t>) to Baa / BBB (Moody’s / </a:t>
            </a:r>
            <a:r>
              <a:rPr lang="en-GB" dirty="0" err="1" smtClean="0"/>
              <a:t>S&amp;P’s</a:t>
            </a:r>
            <a:r>
              <a:rPr lang="en-GB" dirty="0" smtClean="0"/>
              <a:t>) 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en-GB" b="1" dirty="0" smtClean="0">
                <a:solidFill>
                  <a:srgbClr val="0070C0"/>
                </a:solidFill>
              </a:rPr>
              <a:t>‘investment grade’ </a:t>
            </a:r>
          </a:p>
          <a:p>
            <a:endParaRPr lang="en-GB" dirty="0" smtClean="0"/>
          </a:p>
          <a:p>
            <a:r>
              <a:rPr lang="en-GB" dirty="0" smtClean="0"/>
              <a:t>bonds rated B (Moody’s / </a:t>
            </a:r>
            <a:r>
              <a:rPr lang="en-GB" dirty="0" err="1" smtClean="0"/>
              <a:t>S&amp;P’s</a:t>
            </a:r>
            <a:r>
              <a:rPr lang="en-GB" dirty="0" smtClean="0"/>
              <a:t>) or below 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en-GB" b="1" dirty="0" smtClean="0">
                <a:solidFill>
                  <a:srgbClr val="0070C0"/>
                </a:solidFill>
              </a:rPr>
              <a:t>‘high yield’ grade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Bond rating grades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00100" y="2071675"/>
          <a:ext cx="7358114" cy="3885832"/>
        </p:xfrm>
        <a:graphic>
          <a:graphicData uri="http://schemas.openxmlformats.org/drawingml/2006/table">
            <a:tbl>
              <a:tblPr/>
              <a:tblGrid>
                <a:gridCol w="814545"/>
                <a:gridCol w="760936"/>
                <a:gridCol w="1728309"/>
                <a:gridCol w="2735689"/>
                <a:gridCol w="1318635"/>
              </a:tblGrid>
              <a:tr h="38421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Bond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ating standards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Moody’s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S &amp; P’s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Comment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Class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highest grade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maximum safety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+mn-lt"/>
                          <a:ea typeface="Times New Roman"/>
                          <a:cs typeface="Times New Roman"/>
                        </a:rPr>
                        <a:t>Investment Grade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high grade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slightly lower standards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upper medium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favorable but possible future problems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Baa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BBB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medium grade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moderate security and protection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Ba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moderate protection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contain speculative elements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+mn-lt"/>
                          <a:ea typeface="Times New Roman"/>
                          <a:cs typeface="Times New Roman"/>
                        </a:rPr>
                        <a:t>Speculative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potentially undesirable 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low assurance of future payments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+mn-lt"/>
                          <a:ea typeface="Times New Roman"/>
                          <a:cs typeface="Times New Roman"/>
                        </a:rPr>
                        <a:t>‘High Yield’ 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Caa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danger of default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dangerous elements present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+mn-lt"/>
                          <a:ea typeface="Times New Roman"/>
                          <a:cs typeface="Times New Roman"/>
                        </a:rPr>
                        <a:t>or ‘Junk’ Bonds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likely in or to default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highly speculative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lowest class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extremely poor prospects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bottom most grade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unlikely to attain any standing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not ranked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no evaluation available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49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+mn-lt"/>
                          <a:ea typeface="Times New Roman"/>
                          <a:cs typeface="Times New Roman"/>
                        </a:rPr>
                        <a:t>Source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GB" sz="900" dirty="0" err="1">
                          <a:latin typeface="+mn-lt"/>
                          <a:ea typeface="Times New Roman"/>
                          <a:cs typeface="Times New Roman"/>
                        </a:rPr>
                        <a:t>Fabozzi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 (2009).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Bond rating standards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00100" y="2071678"/>
          <a:ext cx="7143800" cy="3714771"/>
        </p:xfrm>
        <a:graphic>
          <a:graphicData uri="http://schemas.openxmlformats.org/drawingml/2006/table">
            <a:tbl>
              <a:tblPr/>
              <a:tblGrid>
                <a:gridCol w="3174433"/>
                <a:gridCol w="660973"/>
                <a:gridCol w="533185"/>
                <a:gridCol w="498815"/>
                <a:gridCol w="631891"/>
                <a:gridCol w="513797"/>
                <a:gridCol w="498815"/>
                <a:gridCol w="631891"/>
              </a:tblGrid>
              <a:tr h="408625">
                <a:tc gridSpan="8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Bond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rating criteria: Financial ratios (median)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Ratios (%)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BBB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EBIT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 interest coverage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23.8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EBITDA interest coverage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25.3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24.6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Funds from operations / Total debt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203.3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79.9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48.0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35.9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22.4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Free operating cash flow / Total debt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127.6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44.5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17.3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-2.1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Total debt/EBITDA 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Return on capital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27.6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27.0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13.4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11.3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Total debt/Total capital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28.3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37.5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42.5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53.7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75.9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113.5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30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+mn-lt"/>
                          <a:ea typeface="Times New Roman"/>
                          <a:cs typeface="Times New Roman"/>
                        </a:rPr>
                        <a:t>Source: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 Standard &amp; Poor’s (2009).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Bond rating financial criteria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785786" y="2000240"/>
          <a:ext cx="7358114" cy="3535769"/>
        </p:xfrm>
        <a:graphic>
          <a:graphicData uri="http://schemas.openxmlformats.org/drawingml/2006/table">
            <a:tbl>
              <a:tblPr/>
              <a:tblGrid>
                <a:gridCol w="3239848"/>
                <a:gridCol w="1319816"/>
                <a:gridCol w="1064616"/>
                <a:gridCol w="807224"/>
                <a:gridCol w="926610"/>
              </a:tblGrid>
              <a:tr h="28047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Bond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spreads </a:t>
                      </a: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&amp; ratings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Spread above a: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3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Long-Term Bonds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Yield </a:t>
                      </a:r>
                      <a:b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T-Bond</a:t>
                      </a:r>
                      <a:b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BBB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+mn-lt"/>
                          <a:ea typeface="Times New Roman"/>
                          <a:cs typeface="Times New Roman"/>
                        </a:rPr>
                        <a:t>Investment Grade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US Treasury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5.08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5.52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5.83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6.18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1.10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6.52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1.44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High Yield (Junk) Bonds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7.23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2.15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1.71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0.71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7.70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2.62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2.18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1.18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8.68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3.60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3.16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2.16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89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latin typeface="+mn-lt"/>
                          <a:ea typeface="Times New Roman"/>
                          <a:cs typeface="Times New Roman"/>
                        </a:rPr>
                        <a:t>Source: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smtClean="0">
                          <a:latin typeface="+mn-lt"/>
                          <a:ea typeface="Times New Roman"/>
                          <a:cs typeface="Times New Roman"/>
                        </a:rPr>
                        <a:t>Ehrhardt</a:t>
                      </a:r>
                      <a:r>
                        <a:rPr lang="en-GB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GB" sz="1000" dirty="0" smtClean="0">
                          <a:latin typeface="+mn-lt"/>
                          <a:ea typeface="Times New Roman"/>
                          <a:cs typeface="Times New Roman"/>
                        </a:rPr>
                        <a:t>Brigham 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(2009).</a:t>
                      </a:r>
                      <a:endParaRPr lang="en-US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Bond spreads &amp; ratings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785786" y="2214554"/>
            <a:ext cx="81439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Default rate: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measure of credit risk in </a:t>
            </a:r>
            <a:r>
              <a:rPr lang="en-GB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HY Bond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market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reflects relative likelihood that there may be a difference between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what investors were promised vs. what they actually receive by bond issuer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default implies any missed or delayed disbursement of interest or principal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GB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 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ince higher default rates are associated with higher risk premium &amp; investors demand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a higher spread for compensation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positive relationship between default rate-spreads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4348" y="785795"/>
            <a:ext cx="75723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Default rate: bond credit risk</a:t>
            </a:r>
            <a:endParaRPr lang="en-US" sz="22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30887"/>
          </a:xfrm>
        </p:spPr>
        <p:txBody>
          <a:bodyPr/>
          <a:lstStyle/>
          <a:p>
            <a:r>
              <a:rPr lang="en-US" sz="2200" b="1" kern="1200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Defaults in corporate bonds</a:t>
            </a:r>
            <a:endParaRPr lang="en-US" sz="22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928662" y="2000240"/>
          <a:ext cx="5785345" cy="3727380"/>
        </p:xfrm>
        <a:graphic>
          <a:graphicData uri="http://schemas.openxmlformats.org/drawingml/2006/table">
            <a:tbl>
              <a:tblPr/>
              <a:tblGrid>
                <a:gridCol w="1143008"/>
                <a:gridCol w="894816"/>
                <a:gridCol w="563210"/>
                <a:gridCol w="526905"/>
                <a:gridCol w="667475"/>
                <a:gridCol w="619998"/>
                <a:gridCol w="619998"/>
                <a:gridCol w="749935"/>
              </a:tblGrid>
              <a:tr h="285752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Cumulative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defaulters among global </a:t>
                      </a: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corporate: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1981-2008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BBB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CCC/C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3-months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11.1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22.2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66.7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6-months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7.1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46.4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46.4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12-months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55.4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30.1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3-years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64.9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5-years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23.1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62.3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7.3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7-years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24.3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60.0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25.8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53.8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+mn-lt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80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latin typeface="+mn-lt"/>
                          <a:ea typeface="Times New Roman"/>
                          <a:cs typeface="Times New Roman"/>
                        </a:rPr>
                        <a:t>Source: 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Standard &amp; Poor’s (2009). </a:t>
                      </a:r>
                      <a:r>
                        <a:rPr lang="en-GB" sz="1000" dirty="0" smtClean="0">
                          <a:latin typeface="+mn-lt"/>
                          <a:ea typeface="Times New Roman"/>
                          <a:cs typeface="Times New Roman"/>
                        </a:rPr>
                        <a:t>(as </a:t>
                      </a:r>
                      <a:r>
                        <a:rPr lang="en-GB" sz="1000" dirty="0">
                          <a:latin typeface="+mn-lt"/>
                          <a:ea typeface="Times New Roman"/>
                          <a:cs typeface="Times New Roman"/>
                        </a:rPr>
                        <a:t>from original rating).</a:t>
                      </a:r>
                      <a:endParaRPr lang="en-US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30887"/>
          </a:xfrm>
        </p:spPr>
        <p:txBody>
          <a:bodyPr/>
          <a:lstStyle/>
          <a:p>
            <a:r>
              <a:rPr lang="en-US" sz="2200" b="1" kern="1200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Credit risk in business sectors</a:t>
            </a:r>
            <a:endParaRPr lang="en-US" sz="22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785786" y="2143116"/>
          <a:ext cx="7715304" cy="2970319"/>
        </p:xfrm>
        <a:graphic>
          <a:graphicData uri="http://schemas.openxmlformats.org/drawingml/2006/table">
            <a:tbl>
              <a:tblPr/>
              <a:tblGrid>
                <a:gridCol w="1480175"/>
                <a:gridCol w="932498"/>
                <a:gridCol w="1070610"/>
                <a:gridCol w="802997"/>
                <a:gridCol w="1143008"/>
                <a:gridCol w="1143008"/>
                <a:gridCol w="1143008"/>
              </a:tblGrid>
              <a:tr h="285752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sectoral characteristics and drivers of credit risk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1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Risk Factor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Cyclicality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Competition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Capital Intensity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Technology Risk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Regulatory /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Government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Energy Sensitivity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Industry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M/H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Airlines (US)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Autos</a:t>
                      </a:r>
                      <a:r>
                        <a:rPr lang="en-GB" sz="1200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High Technology</a:t>
                      </a:r>
                      <a:r>
                        <a:rPr lang="en-GB" sz="1200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M/H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Mining</a:t>
                      </a:r>
                      <a:r>
                        <a:rPr lang="en-GB" sz="1200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Chemicals (bulk)</a:t>
                      </a:r>
                      <a:r>
                        <a:rPr lang="en-GB" sz="1200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Hotels</a:t>
                      </a:r>
                      <a:r>
                        <a:rPr lang="en-GB" sz="1200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Telecoms (Europe)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Shipping</a:t>
                      </a:r>
                      <a:r>
                        <a:rPr lang="en-GB" sz="1200" b="1" baseline="30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4">
                <a:tc gridSpan="7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+mn-lt"/>
                          <a:ea typeface="Times New Roman"/>
                          <a:cs typeface="Times New Roman"/>
                        </a:rPr>
                        <a:t>Source: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 Standard &amp; Poor’s (2009). * Global. Credit risk impact: High (H); Medium (M); Low (L).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857232"/>
            <a:ext cx="8162925" cy="495285"/>
          </a:xfrm>
        </p:spPr>
        <p:txBody>
          <a:bodyPr>
            <a:normAutofit/>
          </a:bodyPr>
          <a:lstStyle/>
          <a:p>
            <a:r>
              <a:rPr lang="en-US" sz="2200" b="1" kern="1200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Speculative-grade rating by Industry</a:t>
            </a:r>
            <a:endParaRPr lang="en-US" sz="22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15370" cy="485778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500034" y="6627168"/>
            <a:ext cx="23574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Source: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Standard &amp; Poor’s (2009).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62925" cy="430887"/>
          </a:xfrm>
        </p:spPr>
        <p:txBody>
          <a:bodyPr/>
          <a:lstStyle/>
          <a:p>
            <a:r>
              <a:rPr lang="en-GB" sz="2200" b="1" kern="1200" dirty="0" smtClean="0">
                <a:solidFill>
                  <a:srgbClr val="0070C0"/>
                </a:solidFill>
                <a:cs typeface="Times New Roman" pitchFamily="18" charset="0"/>
              </a:rPr>
              <a:t>Shipping HY bond ratings</a:t>
            </a:r>
            <a:endParaRPr lang="en-US" sz="2200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57224" y="2000240"/>
          <a:ext cx="6858048" cy="3643334"/>
        </p:xfrm>
        <a:graphic>
          <a:graphicData uri="http://schemas.openxmlformats.org/drawingml/2006/table">
            <a:tbl>
              <a:tblPr/>
              <a:tblGrid>
                <a:gridCol w="1054407"/>
                <a:gridCol w="1401073"/>
                <a:gridCol w="931113"/>
                <a:gridCol w="1176900"/>
                <a:gridCol w="1117655"/>
                <a:gridCol w="1176900"/>
              </a:tblGrid>
              <a:tr h="286263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Shipping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High Yield Bond ratings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All Issues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  Defaulted Issues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Non-Defaulted Issues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% of Group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  <a:cs typeface="Times New Roman"/>
                        </a:rPr>
                        <a:t>% of Group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BB+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Total BBs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91.2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62.5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37.5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B-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Total Bs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+mn-lt"/>
                          <a:ea typeface="Times New Roman"/>
                          <a:cs typeface="Times New Roman"/>
                        </a:rPr>
                        <a:t>53.3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46.7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CCC+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Times New Roman"/>
                          <a:cs typeface="Times New Roman"/>
                        </a:rPr>
                        <a:t>All Issues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5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+mn-lt"/>
                          <a:ea typeface="Times New Roman"/>
                          <a:cs typeface="Times New Roman"/>
                        </a:rPr>
                        <a:t>Source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Grammenos et al. (2008)</a:t>
                      </a:r>
                      <a:r>
                        <a:rPr lang="en-GB" sz="9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76275" y="1812925"/>
            <a:ext cx="42878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008BD0"/>
                </a:solidFill>
                <a:latin typeface="+mn-lt"/>
              </a:rPr>
              <a:t>Shipping </a:t>
            </a:r>
            <a:r>
              <a:rPr lang="en-US" b="1" dirty="0" err="1">
                <a:solidFill>
                  <a:srgbClr val="008BD0"/>
                </a:solidFill>
                <a:latin typeface="+mn-lt"/>
              </a:rPr>
              <a:t>Finance</a:t>
            </a:r>
            <a:r>
              <a:rPr lang="en-US" b="1" baseline="-25000" dirty="0" err="1">
                <a:solidFill>
                  <a:srgbClr val="008BD0"/>
                </a:solidFill>
                <a:latin typeface="+mn-lt"/>
              </a:rPr>
              <a:t>SHIPFIN</a:t>
            </a:r>
            <a:endParaRPr lang="el-GR" b="1" baseline="-25000" dirty="0">
              <a:solidFill>
                <a:srgbClr val="008BD0"/>
              </a:solidFill>
              <a:latin typeface="+mn-lt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687388" y="2508250"/>
            <a:ext cx="3028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500" b="1" dirty="0">
                <a:solidFill>
                  <a:srgbClr val="333399"/>
                </a:solidFill>
                <a:latin typeface="+mn-lt"/>
              </a:rPr>
              <a:t>Professor</a:t>
            </a:r>
            <a:br>
              <a:rPr lang="en-US" sz="1500" b="1" dirty="0">
                <a:solidFill>
                  <a:srgbClr val="333399"/>
                </a:solidFill>
                <a:latin typeface="+mn-lt"/>
              </a:rPr>
            </a:br>
            <a:r>
              <a:rPr lang="en-US" sz="1500" b="1" dirty="0">
                <a:solidFill>
                  <a:srgbClr val="333399"/>
                </a:solidFill>
                <a:latin typeface="+mn-lt"/>
              </a:rPr>
              <a:t>Theodore </a:t>
            </a:r>
            <a:r>
              <a:rPr lang="en-US" sz="1500" b="1" dirty="0" err="1">
                <a:solidFill>
                  <a:srgbClr val="333399"/>
                </a:solidFill>
                <a:latin typeface="+mn-lt"/>
              </a:rPr>
              <a:t>SYRIOPOULOS</a:t>
            </a:r>
            <a:endParaRPr lang="en-US" sz="1500" b="1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800" dirty="0">
                <a:solidFill>
                  <a:srgbClr val="333399"/>
                </a:solidFill>
                <a:latin typeface="+mn-lt"/>
              </a:rPr>
              <a:t>University of the Aegean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dirty="0">
                <a:solidFill>
                  <a:srgbClr val="333399"/>
                </a:solidFill>
                <a:latin typeface="+mn-lt"/>
              </a:rPr>
              <a:t>Shipping, Trade &amp; Transport Dpt.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i="1" dirty="0">
                <a:solidFill>
                  <a:srgbClr val="333399"/>
                </a:solidFill>
                <a:latin typeface="+mn-lt"/>
              </a:rPr>
              <a:t>tsiriop@aegean.gr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GB" sz="1500" dirty="0">
              <a:solidFill>
                <a:srgbClr val="333399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789488"/>
            <a:ext cx="32369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587500"/>
            <a:ext cx="4310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0"/>
            <a:ext cx="5921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8863"/>
            <a:ext cx="4862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350" y="0"/>
            <a:ext cx="43116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http://www.aegean.gr/aegean/images/en/top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60032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1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003366"/>
          </a:solidFill>
        </p:spPr>
        <p:txBody>
          <a:bodyPr/>
          <a:lstStyle/>
          <a:p>
            <a:fld id="{CBC830F4-08C1-4436-8736-54CA91FD5248}" type="slidenum">
              <a:rPr lang="en-US" sz="2000" smtClean="0">
                <a:solidFill>
                  <a:schemeClr val="bg1"/>
                </a:solidFill>
              </a:rPr>
              <a:pPr/>
              <a:t>5</a:t>
            </a:fld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24" y="3143248"/>
            <a:ext cx="7858125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BONDS in SHIPPING</a:t>
            </a:r>
            <a:endParaRPr lang="en-US" sz="28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3141663"/>
            <a:ext cx="4959350" cy="457200"/>
          </a:xfrm>
          <a:noFill/>
        </p:spPr>
        <p:txBody>
          <a:bodyPr/>
          <a:lstStyle/>
          <a:p>
            <a:pPr eaLnBrk="1" hangingPunct="1"/>
            <a:r>
              <a:rPr lang="en-US" sz="2400" b="1" smtClean="0"/>
              <a:t>	Debt Capital</a:t>
            </a:r>
            <a:endParaRPr lang="el-GR" sz="24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0F5AB-DBE9-42CF-B73D-0B030F02EF2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492375"/>
            <a:ext cx="7777163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Borrowing through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bank loans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short-term bank loans</a:t>
            </a:r>
            <a:endParaRPr lang="en-US" sz="2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bank loans, particularly short-term loans,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are the dominant source of debt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smtClean="0">
              <a:cs typeface="Times New Roman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self-liquidating loans; cleanup clause; collateral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unsecured loans:  transaction loan; line of credit;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revolving credit agreement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bank prime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E4B5F-FBFF-489B-9C6F-E632B31822C5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Debt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420938"/>
            <a:ext cx="8137525" cy="3600450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Borrowing through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bank loans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cs typeface="Times New Roman" pitchFamily="18" charset="0"/>
            </a:endParaRPr>
          </a:p>
          <a:p>
            <a:pPr lvl="1"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medium- &amp; long-term loans</a:t>
            </a:r>
            <a:endParaRPr lang="en-US" sz="1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known also as term loans; repayment schedule: annuity</a:t>
            </a:r>
            <a:endParaRPr lang="en-US" sz="800" smtClean="0"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sz="800" smtClean="0">
              <a:cs typeface="Times New Roman" pitchFamily="18" charset="0"/>
            </a:endParaRP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mortgage loan; equipment financing loan: </a:t>
            </a:r>
            <a:r>
              <a:rPr lang="en-CA" sz="1800" smtClean="0">
                <a:cs typeface="Times New Roman" pitchFamily="18" charset="0"/>
              </a:rPr>
              <a:t>asset-based borrowing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38FB-03B2-4801-944B-8E453D87E8D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8265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Capital:</a:t>
            </a:r>
            <a:br>
              <a:rPr lang="en-CA" sz="2200" b="1" dirty="0" smtClean="0">
                <a:cs typeface="Times New Roman" pitchFamily="18" charset="0"/>
              </a:rPr>
            </a:br>
            <a:r>
              <a:rPr lang="en-CA" sz="2200" b="1" dirty="0" smtClean="0">
                <a:cs typeface="Times New Roman" pitchFamily="18" charset="0"/>
              </a:rPr>
              <a:t>Characteristics &amp; Valuation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2276475"/>
            <a:ext cx="8110537" cy="3819525"/>
          </a:xfrm>
        </p:spPr>
        <p:txBody>
          <a:bodyPr/>
          <a:lstStyle/>
          <a:p>
            <a:pPr marL="701675" lvl="2" indent="0" eaLnBrk="1" hangingPunct="1">
              <a:buFontTx/>
              <a:buNone/>
              <a:tabLst>
                <a:tab pos="174625" algn="l"/>
                <a:tab pos="444500" algn="l"/>
              </a:tabLst>
            </a:pPr>
            <a:endParaRPr lang="en-US" sz="2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marL="701675" lvl="2" indent="0" eaLnBrk="1" hangingPunct="1">
              <a:buFontTx/>
              <a:buNone/>
              <a:tabLst>
                <a:tab pos="174625" algn="l"/>
                <a:tab pos="444500" algn="l"/>
              </a:tabLst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Borrowing by issuing corporate bonds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900" smtClean="0">
              <a:cs typeface="Times New Roman" pitchFamily="18" charset="0"/>
            </a:endParaRP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smtClean="0">
                <a:cs typeface="Times New Roman" pitchFamily="18" charset="0"/>
              </a:rPr>
              <a:t> 	</a:t>
            </a:r>
            <a:r>
              <a:rPr lang="en-US" sz="1800" smtClean="0">
                <a:cs typeface="Times New Roman" pitchFamily="18" charset="0"/>
              </a:rPr>
              <a:t>alternative to borrowing medium &amp; long-term funds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   	through bank loans &amp; lease agreements 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smtClean="0">
                <a:cs typeface="Times New Roman" pitchFamily="18" charset="0"/>
              </a:rPr>
              <a:t> 	</a:t>
            </a:r>
            <a:r>
              <a:rPr lang="en-US" sz="1800" smtClean="0">
                <a:cs typeface="Times New Roman" pitchFamily="18" charset="0"/>
              </a:rPr>
              <a:t>coupon payment; coupon rate; maturity date; par value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CA" smtClean="0">
                <a:cs typeface="Times New Roman" pitchFamily="18" charset="0"/>
              </a:rPr>
              <a:t> 	</a:t>
            </a:r>
            <a:r>
              <a:rPr lang="en-CA" sz="1800" smtClean="0">
                <a:cs typeface="Times New Roman" pitchFamily="18" charset="0"/>
              </a:rPr>
              <a:t>floatation costs; original price discount</a:t>
            </a:r>
            <a:endParaRPr lang="en-US" sz="180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54EB-3AC8-4DBE-B150-F8C17210ABF5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</TotalTime>
  <Words>1491</Words>
  <Application>Microsoft Office PowerPoint</Application>
  <PresentationFormat>On-screen Show (4:3)</PresentationFormat>
  <Paragraphs>750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Θέμα του Office</vt:lpstr>
      <vt:lpstr>Office Theme</vt:lpstr>
      <vt:lpstr>1_Θέμα του Office</vt:lpstr>
      <vt:lpstr>Ναυτιλιακή Χρηματοοικονομική</vt:lpstr>
      <vt:lpstr>Άδειες Χρήσης</vt:lpstr>
      <vt:lpstr>Χρηματοδότηση</vt:lpstr>
      <vt:lpstr>PowerPoint Presentation</vt:lpstr>
      <vt:lpstr>PowerPoint Presentation</vt:lpstr>
      <vt:lpstr> Debt Capital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Valuation of a Bond</vt:lpstr>
      <vt:lpstr>Debt Capital: Characteristics &amp; Valuation</vt:lpstr>
      <vt:lpstr>Debt Capital: Characteristics &amp; Valuation</vt:lpstr>
      <vt:lpstr>Debt Capital: Characteristics &amp; Valuation</vt:lpstr>
      <vt:lpstr>Debt Capital: Characteristics &amp; Valuation</vt:lpstr>
      <vt:lpstr>Types of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Defaults in corporate bonds</vt:lpstr>
      <vt:lpstr>Credit risk in business sectors</vt:lpstr>
      <vt:lpstr>Speculative-grade rating by Industry</vt:lpstr>
      <vt:lpstr>Shipping HY bond ratings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Pamela Hall</dc:creator>
  <cp:lastModifiedBy>user</cp:lastModifiedBy>
  <cp:revision>922</cp:revision>
  <dcterms:created xsi:type="dcterms:W3CDTF">2001-03-04T14:55:19Z</dcterms:created>
  <dcterms:modified xsi:type="dcterms:W3CDTF">2015-11-27T10:17:10Z</dcterms:modified>
</cp:coreProperties>
</file>