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Lst>
  <p:notesMasterIdLst>
    <p:notesMasterId r:id="rId15"/>
  </p:notesMasterIdLst>
  <p:sldIdLst>
    <p:sldId id="257"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CD221C-F342-4F0B-AD3C-CEF4FAFE25D4}" v="247" dt="2021-10-19T09:33:18.188"/>
    <p1510:client id="{D508E31C-021B-4D3D-AAA5-5E052C2ABF75}" v="191" dt="2021-10-19T11:42:03.5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94619" autoAdjust="0"/>
  </p:normalViewPr>
  <p:slideViewPr>
    <p:cSldViewPr snapToGrid="0">
      <p:cViewPr varScale="1">
        <p:scale>
          <a:sx n="35" d="100"/>
          <a:sy n="35" d="100"/>
        </p:scale>
        <p:origin x="60" y="12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A66772-F185-4D58-B8BB-E9370D7A7A2B}" type="doc">
      <dgm:prSet loTypeId="urn:microsoft.com/office/officeart/2016/7/layout/LinearBlockProcessNumbered" loCatId="process" qsTypeId="urn:microsoft.com/office/officeart/2005/8/quickstyle/simple1" qsCatId="simple" csTypeId="urn:microsoft.com/office/officeart/2005/8/colors/colorful5" csCatId="colorful" phldr="1"/>
      <dgm:spPr/>
      <dgm:t>
        <a:bodyPr/>
        <a:lstStyle/>
        <a:p>
          <a:endParaRPr lang="en-US"/>
        </a:p>
      </dgm:t>
    </dgm:pt>
    <dgm:pt modelId="{1C383F32-22E8-4F62-A3E0-BDC3D5F48992}">
      <dgm:prSet phldr="0"/>
      <dgm:spPr/>
      <dgm:t>
        <a:bodyPr/>
        <a:lstStyle/>
        <a:p>
          <a:pPr rtl="0">
            <a:defRPr cap="all"/>
          </a:pPr>
          <a:r>
            <a:rPr lang="en-US" dirty="0"/>
            <a:t>ικανότητα ανάγνωσης και γραφής σε ένα κατάλληλο επίπεδο ευχέρειας</a:t>
          </a:r>
          <a:r>
            <a:rPr lang="en-US" dirty="0">
              <a:latin typeface="Century Gothic" panose="020F0302020204030204"/>
            </a:rPr>
            <a:t> (</a:t>
          </a:r>
          <a:r>
            <a:rPr lang="en-US" dirty="0"/>
            <a:t>Blake και </a:t>
          </a:r>
          <a:r>
            <a:rPr lang="en-US" dirty="0">
              <a:latin typeface="Century Gothic" panose="020F0302020204030204"/>
            </a:rPr>
            <a:t>Hanley 1995</a:t>
          </a:r>
          <a:r>
            <a:rPr lang="en-US" dirty="0"/>
            <a:t>, σελ.89</a:t>
          </a:r>
          <a:r>
            <a:rPr lang="en-US" dirty="0">
              <a:latin typeface="Century Gothic" panose="020F0302020204030204"/>
            </a:rPr>
            <a:t> όπως αναφέρεται στο Cambridge</a:t>
          </a:r>
          <a:r>
            <a:rPr lang="en-US" dirty="0"/>
            <a:t> Assessment</a:t>
          </a:r>
          <a:r>
            <a:rPr lang="en-US" dirty="0">
              <a:latin typeface="Century Gothic" panose="020F0302020204030204"/>
            </a:rPr>
            <a:t>, 2013 )</a:t>
          </a:r>
          <a:endParaRPr lang="en-US" dirty="0"/>
        </a:p>
      </dgm:t>
    </dgm:pt>
    <dgm:pt modelId="{A7920A2F-3244-4159-AF04-6A1D38B7B317}" type="parTrans" cxnId="{C4CCE57E-E871-46D6-BAD5-880252C95D22}">
      <dgm:prSet/>
      <dgm:spPr/>
      <dgm:t>
        <a:bodyPr/>
        <a:lstStyle/>
        <a:p>
          <a:endParaRPr lang="en-US"/>
        </a:p>
      </dgm:t>
    </dgm:pt>
    <dgm:pt modelId="{8500F72A-2C6D-4FDF-9C1D-CA691380EB0B}" type="sibTrans" cxnId="{C4CCE57E-E871-46D6-BAD5-880252C95D22}">
      <dgm:prSet phldrT="01" phldr="0"/>
      <dgm:spPr/>
      <dgm:t>
        <a:bodyPr/>
        <a:lstStyle/>
        <a:p>
          <a:r>
            <a:rPr lang="en-US"/>
            <a:t>01</a:t>
          </a:r>
        </a:p>
      </dgm:t>
    </dgm:pt>
    <dgm:pt modelId="{A16D675D-BC4F-4487-9200-B624DA18CABA}" type="pres">
      <dgm:prSet presAssocID="{01A66772-F185-4D58-B8BB-E9370D7A7A2B}" presName="Name0" presStyleCnt="0">
        <dgm:presLayoutVars>
          <dgm:animLvl val="lvl"/>
          <dgm:resizeHandles val="exact"/>
        </dgm:presLayoutVars>
      </dgm:prSet>
      <dgm:spPr/>
    </dgm:pt>
    <dgm:pt modelId="{AD5BEEBC-11FE-4D15-8173-80ED3C1CB13D}" type="pres">
      <dgm:prSet presAssocID="{1C383F32-22E8-4F62-A3E0-BDC3D5F48992}" presName="compositeNode" presStyleCnt="0">
        <dgm:presLayoutVars>
          <dgm:bulletEnabled val="1"/>
        </dgm:presLayoutVars>
      </dgm:prSet>
      <dgm:spPr/>
    </dgm:pt>
    <dgm:pt modelId="{5E11A293-0AF9-424A-9639-1C3D76771C7C}" type="pres">
      <dgm:prSet presAssocID="{1C383F32-22E8-4F62-A3E0-BDC3D5F48992}" presName="bgRect" presStyleLbl="alignNode1" presStyleIdx="0" presStyleCnt="1"/>
      <dgm:spPr/>
    </dgm:pt>
    <dgm:pt modelId="{B98125B7-E3DD-4EB9-964D-F7D5BC9DAF5B}" type="pres">
      <dgm:prSet presAssocID="{8500F72A-2C6D-4FDF-9C1D-CA691380EB0B}" presName="sibTransNodeRect" presStyleLbl="alignNode1" presStyleIdx="0" presStyleCnt="1">
        <dgm:presLayoutVars>
          <dgm:chMax val="0"/>
          <dgm:bulletEnabled val="1"/>
        </dgm:presLayoutVars>
      </dgm:prSet>
      <dgm:spPr/>
    </dgm:pt>
    <dgm:pt modelId="{81C95ADC-13A2-4DEA-94AD-ED2A9FDA9564}" type="pres">
      <dgm:prSet presAssocID="{1C383F32-22E8-4F62-A3E0-BDC3D5F48992}" presName="nodeRect" presStyleLbl="alignNode1" presStyleIdx="0" presStyleCnt="1">
        <dgm:presLayoutVars>
          <dgm:bulletEnabled val="1"/>
        </dgm:presLayoutVars>
      </dgm:prSet>
      <dgm:spPr/>
    </dgm:pt>
  </dgm:ptLst>
  <dgm:cxnLst>
    <dgm:cxn modelId="{3B565444-8C0E-4A28-BB0A-9607645A79B8}" type="presOf" srcId="{01A66772-F185-4D58-B8BB-E9370D7A7A2B}" destId="{A16D675D-BC4F-4487-9200-B624DA18CABA}" srcOrd="0" destOrd="0" presId="urn:microsoft.com/office/officeart/2016/7/layout/LinearBlockProcessNumbered"/>
    <dgm:cxn modelId="{1618636A-3237-4A8B-A578-87235B703105}" type="presOf" srcId="{1C383F32-22E8-4F62-A3E0-BDC3D5F48992}" destId="{5E11A293-0AF9-424A-9639-1C3D76771C7C}" srcOrd="0" destOrd="0" presId="urn:microsoft.com/office/officeart/2016/7/layout/LinearBlockProcessNumbered"/>
    <dgm:cxn modelId="{C4CCE57E-E871-46D6-BAD5-880252C95D22}" srcId="{01A66772-F185-4D58-B8BB-E9370D7A7A2B}" destId="{1C383F32-22E8-4F62-A3E0-BDC3D5F48992}" srcOrd="0" destOrd="0" parTransId="{A7920A2F-3244-4159-AF04-6A1D38B7B317}" sibTransId="{8500F72A-2C6D-4FDF-9C1D-CA691380EB0B}"/>
    <dgm:cxn modelId="{3EE1F0B5-B2FC-4154-A998-3BB9C1BBF7CD}" type="presOf" srcId="{1C383F32-22E8-4F62-A3E0-BDC3D5F48992}" destId="{81C95ADC-13A2-4DEA-94AD-ED2A9FDA9564}" srcOrd="1" destOrd="0" presId="urn:microsoft.com/office/officeart/2016/7/layout/LinearBlockProcessNumbered"/>
    <dgm:cxn modelId="{2433B8B8-C64A-499A-8DA3-6DC1DBBB9BD1}" type="presOf" srcId="{8500F72A-2C6D-4FDF-9C1D-CA691380EB0B}" destId="{B98125B7-E3DD-4EB9-964D-F7D5BC9DAF5B}" srcOrd="0" destOrd="0" presId="urn:microsoft.com/office/officeart/2016/7/layout/LinearBlockProcessNumbered"/>
    <dgm:cxn modelId="{3573983E-989D-4C6F-B953-C9F0E41CF69A}" type="presParOf" srcId="{A16D675D-BC4F-4487-9200-B624DA18CABA}" destId="{AD5BEEBC-11FE-4D15-8173-80ED3C1CB13D}" srcOrd="0" destOrd="0" presId="urn:microsoft.com/office/officeart/2016/7/layout/LinearBlockProcessNumbered"/>
    <dgm:cxn modelId="{4FDD9B2E-2270-4647-96A4-7BE82809A5BC}" type="presParOf" srcId="{AD5BEEBC-11FE-4D15-8173-80ED3C1CB13D}" destId="{5E11A293-0AF9-424A-9639-1C3D76771C7C}" srcOrd="0" destOrd="0" presId="urn:microsoft.com/office/officeart/2016/7/layout/LinearBlockProcessNumbered"/>
    <dgm:cxn modelId="{F2ED81B6-9D53-4A1C-9F53-4487F3D5CA8B}" type="presParOf" srcId="{AD5BEEBC-11FE-4D15-8173-80ED3C1CB13D}" destId="{B98125B7-E3DD-4EB9-964D-F7D5BC9DAF5B}" srcOrd="1" destOrd="0" presId="urn:microsoft.com/office/officeart/2016/7/layout/LinearBlockProcessNumbered"/>
    <dgm:cxn modelId="{BB2E9F2D-A80A-4088-9F4D-2E55012377DD}" type="presParOf" srcId="{AD5BEEBC-11FE-4D15-8173-80ED3C1CB13D}" destId="{81C95ADC-13A2-4DEA-94AD-ED2A9FDA9564}"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11A293-0AF9-424A-9639-1C3D76771C7C}">
      <dsp:nvSpPr>
        <dsp:cNvPr id="0" name=""/>
        <dsp:cNvSpPr/>
      </dsp:nvSpPr>
      <dsp:spPr>
        <a:xfrm>
          <a:off x="0" y="0"/>
          <a:ext cx="9269012" cy="2908437"/>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5572" tIns="0" rIns="915572" bIns="330200" numCol="1" spcCol="1270" anchor="t" anchorCtr="0">
          <a:noAutofit/>
        </a:bodyPr>
        <a:lstStyle/>
        <a:p>
          <a:pPr marL="0" lvl="0" indent="0" algn="l" defTabSz="1111250" rtl="0">
            <a:lnSpc>
              <a:spcPct val="90000"/>
            </a:lnSpc>
            <a:spcBef>
              <a:spcPct val="0"/>
            </a:spcBef>
            <a:spcAft>
              <a:spcPct val="35000"/>
            </a:spcAft>
            <a:buNone/>
            <a:defRPr cap="all"/>
          </a:pPr>
          <a:r>
            <a:rPr lang="en-US" sz="2500" kern="1200" dirty="0"/>
            <a:t>ικανότητα ανάγνωσης και γραφής σε ένα κατάλληλο επίπεδο ευχέρειας</a:t>
          </a:r>
          <a:r>
            <a:rPr lang="en-US" sz="2500" kern="1200" dirty="0">
              <a:latin typeface="Century Gothic" panose="020F0302020204030204"/>
            </a:rPr>
            <a:t> (</a:t>
          </a:r>
          <a:r>
            <a:rPr lang="en-US" sz="2500" kern="1200" dirty="0"/>
            <a:t>Blake και </a:t>
          </a:r>
          <a:r>
            <a:rPr lang="en-US" sz="2500" kern="1200" dirty="0">
              <a:latin typeface="Century Gothic" panose="020F0302020204030204"/>
            </a:rPr>
            <a:t>Hanley 1995</a:t>
          </a:r>
          <a:r>
            <a:rPr lang="en-US" sz="2500" kern="1200" dirty="0"/>
            <a:t>, σελ.89</a:t>
          </a:r>
          <a:r>
            <a:rPr lang="en-US" sz="2500" kern="1200" dirty="0">
              <a:latin typeface="Century Gothic" panose="020F0302020204030204"/>
            </a:rPr>
            <a:t> όπως αναφέρεται στο Cambridge</a:t>
          </a:r>
          <a:r>
            <a:rPr lang="en-US" sz="2500" kern="1200" dirty="0"/>
            <a:t> Assessment</a:t>
          </a:r>
          <a:r>
            <a:rPr lang="en-US" sz="2500" kern="1200" dirty="0">
              <a:latin typeface="Century Gothic" panose="020F0302020204030204"/>
            </a:rPr>
            <a:t>, 2013 )</a:t>
          </a:r>
          <a:endParaRPr lang="en-US" sz="2500" kern="1200" dirty="0"/>
        </a:p>
      </dsp:txBody>
      <dsp:txXfrm>
        <a:off x="0" y="1163374"/>
        <a:ext cx="9269012" cy="1745062"/>
      </dsp:txXfrm>
    </dsp:sp>
    <dsp:sp modelId="{B98125B7-E3DD-4EB9-964D-F7D5BC9DAF5B}">
      <dsp:nvSpPr>
        <dsp:cNvPr id="0" name=""/>
        <dsp:cNvSpPr/>
      </dsp:nvSpPr>
      <dsp:spPr>
        <a:xfrm>
          <a:off x="0" y="0"/>
          <a:ext cx="9269012" cy="1163374"/>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915572" tIns="165100" rIns="915572" bIns="165100" numCol="1" spcCol="1270" anchor="ctr" anchorCtr="0">
          <a:noAutofit/>
        </a:bodyPr>
        <a:lstStyle/>
        <a:p>
          <a:pPr marL="0" lvl="0" indent="0" algn="l" defTabSz="2711450">
            <a:lnSpc>
              <a:spcPct val="90000"/>
            </a:lnSpc>
            <a:spcBef>
              <a:spcPct val="0"/>
            </a:spcBef>
            <a:spcAft>
              <a:spcPct val="35000"/>
            </a:spcAft>
            <a:buNone/>
          </a:pPr>
          <a:r>
            <a:rPr lang="en-US" sz="6100" kern="1200"/>
            <a:t>01</a:t>
          </a:r>
        </a:p>
      </dsp:txBody>
      <dsp:txXfrm>
        <a:off x="0" y="0"/>
        <a:ext cx="9269012" cy="1163374"/>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FC1DF6-3A62-4E49-95B4-C667F86D2E01}" type="datetimeFigureOut">
              <a:rPr lang="en-US"/>
              <a:t>10/19/2021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171CB2-B21D-4EAD-92D7-208273424260}" type="slidenum">
              <a:rPr lang="en-US"/>
              <a:t>‹#›</a:t>
            </a:fld>
            <a:endParaRPr lang="en-US"/>
          </a:p>
        </p:txBody>
      </p:sp>
    </p:spTree>
    <p:extLst>
      <p:ext uri="{BB962C8B-B14F-4D97-AF65-F5344CB8AC3E}">
        <p14:creationId xmlns:p14="http://schemas.microsoft.com/office/powerpoint/2010/main" val="3077199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Τι είναι ασαφές εδώ;</a:t>
            </a:r>
          </a:p>
        </p:txBody>
      </p:sp>
      <p:sp>
        <p:nvSpPr>
          <p:cNvPr id="4" name="Slide Number Placeholder 3"/>
          <p:cNvSpPr>
            <a:spLocks noGrp="1"/>
          </p:cNvSpPr>
          <p:nvPr>
            <p:ph type="sldNum" sz="quarter" idx="5"/>
          </p:nvPr>
        </p:nvSpPr>
        <p:spPr/>
        <p:txBody>
          <a:bodyPr/>
          <a:lstStyle/>
          <a:p>
            <a:fld id="{F7171CB2-B21D-4EAD-92D7-208273424260}" type="slidenum">
              <a:rPr lang="en-US"/>
              <a:t>3</a:t>
            </a:fld>
            <a:endParaRPr lang="en-US"/>
          </a:p>
        </p:txBody>
      </p:sp>
    </p:spTree>
    <p:extLst>
      <p:ext uri="{BB962C8B-B14F-4D97-AF65-F5344CB8AC3E}">
        <p14:creationId xmlns:p14="http://schemas.microsoft.com/office/powerpoint/2010/main" val="3977044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Τι εννοεί </a:t>
            </a:r>
            <a:r>
              <a:rPr lang="en-US"/>
              <a:t>υποδηλώνει ότι τους έχουν κάνει επίσης «καχύποπτους» και «θυμωμένους» με κείμενα και «εκτόπισε επίσης πολλές από τις συναισθηματικές οδούς »που πρέπει να διερευνηθούν</a:t>
            </a:r>
          </a:p>
          <a:p>
            <a:endParaRPr lang="en-US" dirty="0">
              <a:cs typeface="Calibri"/>
            </a:endParaRPr>
          </a:p>
        </p:txBody>
      </p:sp>
      <p:sp>
        <p:nvSpPr>
          <p:cNvPr id="4" name="Slide Number Placeholder 3"/>
          <p:cNvSpPr>
            <a:spLocks noGrp="1"/>
          </p:cNvSpPr>
          <p:nvPr>
            <p:ph type="sldNum" sz="quarter" idx="5"/>
          </p:nvPr>
        </p:nvSpPr>
        <p:spPr/>
        <p:txBody>
          <a:bodyPr/>
          <a:lstStyle/>
          <a:p>
            <a:fld id="{F7171CB2-B21D-4EAD-92D7-208273424260}" type="slidenum">
              <a:rPr lang="en-US"/>
              <a:t>5</a:t>
            </a:fld>
            <a:endParaRPr lang="en-US"/>
          </a:p>
        </p:txBody>
      </p:sp>
    </p:spTree>
    <p:extLst>
      <p:ext uri="{BB962C8B-B14F-4D97-AF65-F5344CB8AC3E}">
        <p14:creationId xmlns:p14="http://schemas.microsoft.com/office/powerpoint/2010/main" val="1981449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Ιστορικά καθοριζόμενος: εξήγηση : γραμματισμοί που εισήλθησαν στο σχολείο λογω εξελίξεων</a:t>
            </a:r>
          </a:p>
        </p:txBody>
      </p:sp>
      <p:sp>
        <p:nvSpPr>
          <p:cNvPr id="4" name="Slide Number Placeholder 3"/>
          <p:cNvSpPr>
            <a:spLocks noGrp="1"/>
          </p:cNvSpPr>
          <p:nvPr>
            <p:ph type="sldNum" sz="quarter" idx="5"/>
          </p:nvPr>
        </p:nvSpPr>
        <p:spPr/>
        <p:txBody>
          <a:bodyPr/>
          <a:lstStyle/>
          <a:p>
            <a:fld id="{F7171CB2-B21D-4EAD-92D7-208273424260}" type="slidenum">
              <a:rPr lang="en-US"/>
              <a:t>6</a:t>
            </a:fld>
            <a:endParaRPr lang="en-US"/>
          </a:p>
        </p:txBody>
      </p:sp>
    </p:spTree>
    <p:extLst>
      <p:ext uri="{BB962C8B-B14F-4D97-AF65-F5344CB8AC3E}">
        <p14:creationId xmlns:p14="http://schemas.microsoft.com/office/powerpoint/2010/main" val="3287302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10/19/2021</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10/19/2021</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10/19/2021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10/19/2021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10/19/2021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10/19/2021</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10/19/2021</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10/19/2021</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bstract image">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sp>
        <p:nvSpPr>
          <p:cNvPr id="82" name="Rectangle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ctangle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6033793" y="2355458"/>
            <a:ext cx="4775075" cy="1630907"/>
          </a:xfrm>
        </p:spPr>
        <p:txBody>
          <a:bodyPr>
            <a:normAutofit/>
          </a:bodyPr>
          <a:lstStyle/>
          <a:p>
            <a:r>
              <a:rPr lang="en-US" sz="4400">
                <a:solidFill>
                  <a:schemeClr val="tx1"/>
                </a:solidFill>
              </a:rPr>
              <a:t>Oρισμοι του γραμματισμου</a:t>
            </a: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6033793" y="3995988"/>
            <a:ext cx="4775075" cy="559656"/>
          </a:xfrm>
        </p:spPr>
        <p:txBody>
          <a:bodyPr vert="horz" lIns="91440" tIns="45720" rIns="91440" bIns="45720" rtlCol="0" anchor="t">
            <a:normAutofit/>
          </a:bodyPr>
          <a:lstStyle/>
          <a:p>
            <a:pPr>
              <a:spcAft>
                <a:spcPts val="600"/>
              </a:spcAft>
            </a:pPr>
            <a:endParaRPr lang="en-US" dirty="0">
              <a:solidFill>
                <a:schemeClr val="tx1"/>
              </a:solidFill>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DCCA9-34B5-4652-9FAA-EB1C4C854948}"/>
              </a:ext>
            </a:extLst>
          </p:cNvPr>
          <p:cNvSpPr>
            <a:spLocks noGrp="1"/>
          </p:cNvSpPr>
          <p:nvPr>
            <p:ph type="title"/>
          </p:nvPr>
        </p:nvSpPr>
        <p:spPr/>
        <p:txBody>
          <a:bodyPr/>
          <a:lstStyle/>
          <a:p>
            <a:r>
              <a:rPr lang="en-US"/>
              <a:t>References</a:t>
            </a:r>
          </a:p>
        </p:txBody>
      </p:sp>
      <p:sp>
        <p:nvSpPr>
          <p:cNvPr id="3" name="Content Placeholder 2">
            <a:extLst>
              <a:ext uri="{FF2B5EF4-FFF2-40B4-BE49-F238E27FC236}">
                <a16:creationId xmlns:a16="http://schemas.microsoft.com/office/drawing/2014/main" id="{D6C20AE0-207B-4B42-AFE0-9D327FA3CF62}"/>
              </a:ext>
            </a:extLst>
          </p:cNvPr>
          <p:cNvSpPr>
            <a:spLocks noGrp="1"/>
          </p:cNvSpPr>
          <p:nvPr>
            <p:ph idx="1"/>
          </p:nvPr>
        </p:nvSpPr>
        <p:spPr/>
        <p:txBody>
          <a:bodyPr vert="horz" lIns="91440" tIns="45720" rIns="91440" bIns="45720" rtlCol="0" anchor="t">
            <a:normAutofit/>
          </a:bodyPr>
          <a:lstStyle/>
          <a:p>
            <a:r>
              <a:rPr lang="en-US"/>
              <a:t>Cambridge Assessment, 2013. </a:t>
            </a:r>
            <a:r>
              <a:rPr lang="en-US" i="1">
                <a:ea typeface="+mn-lt"/>
                <a:cs typeface="+mn-lt"/>
              </a:rPr>
              <a:t>What is literacy? An investigation into definitions of English as a subject and the relationship between English, literacy and ‘being literate’ A Research Report Commissioned by Cambridge Assessment. </a:t>
            </a:r>
            <a:r>
              <a:rPr lang="en-US">
                <a:ea typeface="+mn-lt"/>
                <a:cs typeface="+mn-lt"/>
              </a:rPr>
              <a:t>https://www.cambridgeassessment.org.uk/Images/130433-what-is-literacy-an-investigation-into-definitions-of-english-as-a-subject-and-the-relationship-between-english-literacy-and-being-literate-.pdf</a:t>
            </a:r>
            <a:endParaRPr lang="en-US" i="1"/>
          </a:p>
        </p:txBody>
      </p:sp>
    </p:spTree>
    <p:extLst>
      <p:ext uri="{BB962C8B-B14F-4D97-AF65-F5344CB8AC3E}">
        <p14:creationId xmlns:p14="http://schemas.microsoft.com/office/powerpoint/2010/main" val="3792853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D6CD28-D147-4DC0-A5FF-335351C7D0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7CDDF69-9963-4CB8-8441-2D6CA2C66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190" y="457199"/>
            <a:ext cx="11281609" cy="2146164"/>
          </a:xfrm>
          <a:prstGeom prst="rect">
            <a:avLst/>
          </a:prstGeom>
          <a:solidFill>
            <a:schemeClr val="tx1">
              <a:lumMod val="75000"/>
              <a:lumOff val="25000"/>
            </a:schemeClr>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58B53A5F-63B3-4E86-93F7-275390D70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738" y="620453"/>
            <a:ext cx="10954512" cy="1819656"/>
          </a:xfrm>
          <a:prstGeom prst="rect">
            <a:avLst/>
          </a:prstGeom>
          <a:noFill/>
          <a:ln w="6350" cap="sq" cmpd="sng" algn="ctr">
            <a:solidFill>
              <a:schemeClr val="bg1"/>
            </a:solidFill>
            <a:prstDash val="solid"/>
            <a:miter lim="800000"/>
          </a:ln>
          <a:effectLst/>
        </p:spPr>
      </p:sp>
      <p:sp>
        <p:nvSpPr>
          <p:cNvPr id="2" name="Title 1">
            <a:extLst>
              <a:ext uri="{FF2B5EF4-FFF2-40B4-BE49-F238E27FC236}">
                <a16:creationId xmlns:a16="http://schemas.microsoft.com/office/drawing/2014/main" id="{7A4919D0-F177-4BBA-9A0B-DBA69E2ED764}"/>
              </a:ext>
            </a:extLst>
          </p:cNvPr>
          <p:cNvSpPr>
            <a:spLocks noGrp="1"/>
          </p:cNvSpPr>
          <p:nvPr>
            <p:ph type="title"/>
          </p:nvPr>
        </p:nvSpPr>
        <p:spPr>
          <a:xfrm>
            <a:off x="1064794" y="844481"/>
            <a:ext cx="10058400" cy="1371600"/>
          </a:xfrm>
        </p:spPr>
        <p:txBody>
          <a:bodyPr>
            <a:normAutofit/>
          </a:bodyPr>
          <a:lstStyle/>
          <a:p>
            <a:pPr algn="ctr"/>
            <a:r>
              <a:rPr lang="en-US" err="1">
                <a:solidFill>
                  <a:schemeClr val="bg1"/>
                </a:solidFill>
              </a:rPr>
              <a:t>Γρ</a:t>
            </a:r>
            <a:r>
              <a:rPr lang="en-US">
                <a:solidFill>
                  <a:schemeClr val="bg1"/>
                </a:solidFill>
              </a:rPr>
              <a:t>α</a:t>
            </a:r>
            <a:r>
              <a:rPr lang="en-US" err="1">
                <a:solidFill>
                  <a:schemeClr val="bg1"/>
                </a:solidFill>
              </a:rPr>
              <a:t>μμ</a:t>
            </a:r>
            <a:r>
              <a:rPr lang="en-US">
                <a:solidFill>
                  <a:schemeClr val="bg1"/>
                </a:solidFill>
              </a:rPr>
              <a:t>α</a:t>
            </a:r>
            <a:r>
              <a:rPr lang="en-US" err="1">
                <a:solidFill>
                  <a:schemeClr val="bg1"/>
                </a:solidFill>
              </a:rPr>
              <a:t>τισμός</a:t>
            </a:r>
            <a:r>
              <a:rPr lang="en-US">
                <a:solidFill>
                  <a:schemeClr val="bg1"/>
                </a:solidFill>
              </a:rPr>
              <a:t> </a:t>
            </a:r>
            <a:r>
              <a:rPr lang="en-US" err="1">
                <a:solidFill>
                  <a:schemeClr val="bg1"/>
                </a:solidFill>
              </a:rPr>
              <a:t>ως</a:t>
            </a:r>
            <a:r>
              <a:rPr lang="en-US">
                <a:solidFill>
                  <a:schemeClr val="bg1"/>
                </a:solidFill>
              </a:rPr>
              <a:t> </a:t>
            </a:r>
            <a:r>
              <a:rPr lang="en-US" err="1">
                <a:solidFill>
                  <a:schemeClr val="bg1"/>
                </a:solidFill>
              </a:rPr>
              <a:t>εκ</a:t>
            </a:r>
            <a:r>
              <a:rPr lang="en-US">
                <a:solidFill>
                  <a:schemeClr val="bg1"/>
                </a:solidFill>
              </a:rPr>
              <a:t>πα</a:t>
            </a:r>
            <a:r>
              <a:rPr lang="en-US" err="1">
                <a:solidFill>
                  <a:schemeClr val="bg1"/>
                </a:solidFill>
              </a:rPr>
              <a:t>ιδευτικός</a:t>
            </a:r>
            <a:r>
              <a:rPr lang="en-US">
                <a:solidFill>
                  <a:schemeClr val="bg1"/>
                </a:solidFill>
              </a:rPr>
              <a:t> </a:t>
            </a:r>
            <a:r>
              <a:rPr lang="en-US" err="1">
                <a:solidFill>
                  <a:schemeClr val="bg1"/>
                </a:solidFill>
              </a:rPr>
              <a:t>στόχος</a:t>
            </a:r>
            <a:r>
              <a:rPr lang="en-US">
                <a:solidFill>
                  <a:schemeClr val="bg1"/>
                </a:solidFill>
              </a:rPr>
              <a:t> </a:t>
            </a:r>
            <a:r>
              <a:rPr lang="en-US" err="1">
                <a:solidFill>
                  <a:schemeClr val="bg1"/>
                </a:solidFill>
              </a:rPr>
              <a:t>της</a:t>
            </a:r>
            <a:r>
              <a:rPr lang="en-US">
                <a:solidFill>
                  <a:schemeClr val="bg1"/>
                </a:solidFill>
              </a:rPr>
              <a:t> υπ</a:t>
            </a:r>
            <a:r>
              <a:rPr lang="en-US" err="1">
                <a:solidFill>
                  <a:schemeClr val="bg1"/>
                </a:solidFill>
              </a:rPr>
              <a:t>οχρεωτικής</a:t>
            </a:r>
            <a:r>
              <a:rPr lang="en-US">
                <a:solidFill>
                  <a:schemeClr val="bg1"/>
                </a:solidFill>
              </a:rPr>
              <a:t> </a:t>
            </a:r>
            <a:r>
              <a:rPr lang="en-US" err="1">
                <a:solidFill>
                  <a:schemeClr val="bg1"/>
                </a:solidFill>
              </a:rPr>
              <a:t>εκ</a:t>
            </a:r>
            <a:r>
              <a:rPr lang="en-US">
                <a:solidFill>
                  <a:schemeClr val="bg1"/>
                </a:solidFill>
              </a:rPr>
              <a:t>πα</a:t>
            </a:r>
            <a:r>
              <a:rPr lang="en-US" err="1">
                <a:solidFill>
                  <a:schemeClr val="bg1"/>
                </a:solidFill>
              </a:rPr>
              <a:t>ίδευσης</a:t>
            </a:r>
          </a:p>
        </p:txBody>
      </p:sp>
      <p:graphicFrame>
        <p:nvGraphicFramePr>
          <p:cNvPr id="5" name="Content Placeholder 2" descr="SmartArt graphic">
            <a:extLst>
              <a:ext uri="{FF2B5EF4-FFF2-40B4-BE49-F238E27FC236}">
                <a16:creationId xmlns:a16="http://schemas.microsoft.com/office/drawing/2014/main" id="{91DB1382-7276-49FA-9632-38D558F457E3}"/>
              </a:ext>
            </a:extLst>
          </p:cNvPr>
          <p:cNvGraphicFramePr>
            <a:graphicFrameLocks noGrp="1"/>
          </p:cNvGraphicFramePr>
          <p:nvPr>
            <p:ph idx="1"/>
            <p:extLst>
              <p:ext uri="{D42A27DB-BD31-4B8C-83A1-F6EECF244321}">
                <p14:modId xmlns:p14="http://schemas.microsoft.com/office/powerpoint/2010/main" val="1375432983"/>
              </p:ext>
            </p:extLst>
          </p:nvPr>
        </p:nvGraphicFramePr>
        <p:xfrm>
          <a:off x="1458111" y="2947394"/>
          <a:ext cx="9269012" cy="2908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243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a:extLst>
              <a:ext uri="{FF2B5EF4-FFF2-40B4-BE49-F238E27FC236}">
                <a16:creationId xmlns:a16="http://schemas.microsoft.com/office/drawing/2014/main" id="{7AD90400-D7F3-475A-8590-7D0357FB6CC6}"/>
              </a:ext>
            </a:extLst>
          </p:cNvPr>
          <p:cNvSpPr>
            <a:spLocks noGrp="1"/>
          </p:cNvSpPr>
          <p:nvPr>
            <p:ph type="title"/>
          </p:nvPr>
        </p:nvSpPr>
        <p:spPr>
          <a:xfrm>
            <a:off x="866440" y="1000370"/>
            <a:ext cx="4080304" cy="4857262"/>
          </a:xfrm>
        </p:spPr>
        <p:txBody>
          <a:bodyPr>
            <a:normAutofit/>
          </a:bodyPr>
          <a:lstStyle/>
          <a:p>
            <a:pPr algn="r"/>
            <a:r>
              <a:rPr lang="en-US" sz="4400" err="1">
                <a:solidFill>
                  <a:srgbClr val="FFFFFF"/>
                </a:solidFill>
              </a:rPr>
              <a:t>Λειτουργικός</a:t>
            </a:r>
            <a:r>
              <a:rPr lang="en-US" sz="4400">
                <a:solidFill>
                  <a:srgbClr val="FFFFFF"/>
                </a:solidFill>
              </a:rPr>
              <a:t> </a:t>
            </a:r>
            <a:r>
              <a:rPr lang="en-US" sz="4400" err="1">
                <a:solidFill>
                  <a:srgbClr val="FFFFFF"/>
                </a:solidFill>
              </a:rPr>
              <a:t>γρ</a:t>
            </a:r>
            <a:r>
              <a:rPr lang="en-US" sz="4400">
                <a:solidFill>
                  <a:srgbClr val="FFFFFF"/>
                </a:solidFill>
              </a:rPr>
              <a:t>α</a:t>
            </a:r>
            <a:r>
              <a:rPr lang="en-US" sz="4400" err="1">
                <a:solidFill>
                  <a:srgbClr val="FFFFFF"/>
                </a:solidFill>
              </a:rPr>
              <a:t>μμ</a:t>
            </a:r>
            <a:r>
              <a:rPr lang="en-US" sz="4400">
                <a:solidFill>
                  <a:srgbClr val="FFFFFF"/>
                </a:solidFill>
              </a:rPr>
              <a:t>α</a:t>
            </a:r>
            <a:r>
              <a:rPr lang="en-US" sz="4400" err="1">
                <a:solidFill>
                  <a:srgbClr val="FFFFFF"/>
                </a:solidFill>
              </a:rPr>
              <a:t>τισμός</a:t>
            </a:r>
          </a:p>
        </p:txBody>
      </p:sp>
      <p:sp>
        <p:nvSpPr>
          <p:cNvPr id="3" name="Content Placeholder 2">
            <a:extLst>
              <a:ext uri="{FF2B5EF4-FFF2-40B4-BE49-F238E27FC236}">
                <a16:creationId xmlns:a16="http://schemas.microsoft.com/office/drawing/2014/main" id="{42732CCD-F8D4-4330-AA4C-5EC8C16C2994}"/>
              </a:ext>
            </a:extLst>
          </p:cNvPr>
          <p:cNvSpPr>
            <a:spLocks noGrp="1"/>
          </p:cNvSpPr>
          <p:nvPr>
            <p:ph idx="1"/>
          </p:nvPr>
        </p:nvSpPr>
        <p:spPr>
          <a:xfrm>
            <a:off x="4963691" y="1000370"/>
            <a:ext cx="6212310" cy="4857262"/>
          </a:xfrm>
        </p:spPr>
        <p:txBody>
          <a:bodyPr anchor="ctr">
            <a:normAutofit/>
          </a:bodyPr>
          <a:lstStyle/>
          <a:p>
            <a:r>
              <a:rPr lang="en-US" sz="2000" err="1">
                <a:ea typeface="+mn-lt"/>
                <a:cs typeface="+mn-lt"/>
              </a:rPr>
              <a:t>Οι</a:t>
            </a:r>
            <a:r>
              <a:rPr lang="en-US" sz="2000">
                <a:ea typeface="+mn-lt"/>
                <a:cs typeface="+mn-lt"/>
              </a:rPr>
              <a:t>  Lawton και Gordon (1996, σ.108 όπως αναφέρεται στο Cambridge Assessment, 2013 ) </a:t>
            </a:r>
            <a:r>
              <a:rPr lang="en-US" sz="2000" err="1">
                <a:ea typeface="+mn-lt"/>
                <a:cs typeface="+mn-lt"/>
              </a:rPr>
              <a:t>ορίζουν</a:t>
            </a:r>
            <a:r>
              <a:rPr lang="en-US" sz="2000" dirty="0">
                <a:ea typeface="+mn-lt"/>
                <a:cs typeface="+mn-lt"/>
              </a:rPr>
              <a:t> </a:t>
            </a:r>
            <a:r>
              <a:rPr lang="en-US" sz="2000" err="1">
                <a:ea typeface="+mn-lt"/>
                <a:cs typeface="+mn-lt"/>
              </a:rPr>
              <a:t>το</a:t>
            </a:r>
            <a:r>
              <a:rPr lang="en-US" sz="2000" dirty="0">
                <a:ea typeface="+mn-lt"/>
                <a:cs typeface="+mn-lt"/>
              </a:rPr>
              <a:t> </a:t>
            </a:r>
            <a:r>
              <a:rPr lang="en-US" sz="2000" err="1">
                <a:ea typeface="+mn-lt"/>
                <a:cs typeface="+mn-lt"/>
              </a:rPr>
              <a:t>λειτουργικό</a:t>
            </a:r>
            <a:r>
              <a:rPr lang="en-US" sz="2000" dirty="0">
                <a:ea typeface="+mn-lt"/>
                <a:cs typeface="+mn-lt"/>
              </a:rPr>
              <a:t> </a:t>
            </a:r>
            <a:r>
              <a:rPr lang="en-US" sz="2000" err="1">
                <a:ea typeface="+mn-lt"/>
                <a:cs typeface="+mn-lt"/>
              </a:rPr>
              <a:t>γρ</a:t>
            </a:r>
            <a:r>
              <a:rPr lang="en-US" sz="2000">
                <a:ea typeface="+mn-lt"/>
                <a:cs typeface="+mn-lt"/>
              </a:rPr>
              <a:t>α</a:t>
            </a:r>
            <a:r>
              <a:rPr lang="en-US" sz="2000" err="1">
                <a:ea typeface="+mn-lt"/>
                <a:cs typeface="+mn-lt"/>
              </a:rPr>
              <a:t>μμ</a:t>
            </a:r>
            <a:r>
              <a:rPr lang="en-US" sz="2000">
                <a:ea typeface="+mn-lt"/>
                <a:cs typeface="+mn-lt"/>
              </a:rPr>
              <a:t>α</a:t>
            </a:r>
            <a:r>
              <a:rPr lang="en-US" sz="2000" err="1">
                <a:ea typeface="+mn-lt"/>
                <a:cs typeface="+mn-lt"/>
              </a:rPr>
              <a:t>τισμό</a:t>
            </a:r>
            <a:r>
              <a:rPr lang="en-US" sz="2000" dirty="0">
                <a:ea typeface="+mn-lt"/>
                <a:cs typeface="+mn-lt"/>
              </a:rPr>
              <a:t> </a:t>
            </a:r>
            <a:r>
              <a:rPr lang="en-US" sz="2000" err="1">
                <a:ea typeface="+mn-lt"/>
                <a:cs typeface="+mn-lt"/>
              </a:rPr>
              <a:t>ως</a:t>
            </a:r>
            <a:r>
              <a:rPr lang="en-US" sz="2000">
                <a:ea typeface="+mn-lt"/>
                <a:cs typeface="+mn-lt"/>
              </a:rPr>
              <a:t> «</a:t>
            </a:r>
            <a:r>
              <a:rPr lang="en-US" sz="2000" err="1">
                <a:ea typeface="+mn-lt"/>
                <a:cs typeface="+mn-lt"/>
              </a:rPr>
              <a:t>το</a:t>
            </a:r>
            <a:r>
              <a:rPr lang="en-US" sz="2000" dirty="0">
                <a:ea typeface="+mn-lt"/>
                <a:cs typeface="+mn-lt"/>
              </a:rPr>
              <a:t> </a:t>
            </a:r>
            <a:r>
              <a:rPr lang="en-US" sz="2000">
                <a:ea typeface="+mn-lt"/>
                <a:cs typeface="+mn-lt"/>
              </a:rPr>
              <a:t>επίπ</a:t>
            </a:r>
            <a:r>
              <a:rPr lang="en-US" sz="2000" err="1">
                <a:ea typeface="+mn-lt"/>
                <a:cs typeface="+mn-lt"/>
              </a:rPr>
              <a:t>εδο</a:t>
            </a:r>
            <a:r>
              <a:rPr lang="en-US" sz="2000" dirty="0">
                <a:ea typeface="+mn-lt"/>
                <a:cs typeface="+mn-lt"/>
              </a:rPr>
              <a:t> </a:t>
            </a:r>
            <a:r>
              <a:rPr lang="en-US" sz="2000" err="1">
                <a:ea typeface="+mn-lt"/>
                <a:cs typeface="+mn-lt"/>
              </a:rPr>
              <a:t>δεξιοτήτων</a:t>
            </a:r>
            <a:r>
              <a:rPr lang="en-US" sz="2000" dirty="0">
                <a:ea typeface="+mn-lt"/>
                <a:cs typeface="+mn-lt"/>
              </a:rPr>
              <a:t> </a:t>
            </a:r>
            <a:r>
              <a:rPr lang="en-US" sz="2000" err="1">
                <a:ea typeface="+mn-lt"/>
                <a:cs typeface="+mn-lt"/>
              </a:rPr>
              <a:t>στην</a:t>
            </a:r>
            <a:r>
              <a:rPr lang="en-US" sz="2000">
                <a:ea typeface="+mn-lt"/>
                <a:cs typeface="+mn-lt"/>
              </a:rPr>
              <a:t> α</a:t>
            </a:r>
            <a:r>
              <a:rPr lang="en-US" sz="2000" err="1">
                <a:ea typeface="+mn-lt"/>
                <a:cs typeface="+mn-lt"/>
              </a:rPr>
              <a:t>νάγνωση</a:t>
            </a:r>
            <a:r>
              <a:rPr lang="en-US" sz="2000">
                <a:ea typeface="+mn-lt"/>
                <a:cs typeface="+mn-lt"/>
              </a:rPr>
              <a:t> και </a:t>
            </a:r>
            <a:r>
              <a:rPr lang="en-US" sz="2000" err="1">
                <a:ea typeface="+mn-lt"/>
                <a:cs typeface="+mn-lt"/>
              </a:rPr>
              <a:t>τη</a:t>
            </a:r>
            <a:r>
              <a:rPr lang="en-US" sz="2000" dirty="0">
                <a:ea typeface="+mn-lt"/>
                <a:cs typeface="+mn-lt"/>
              </a:rPr>
              <a:t> </a:t>
            </a:r>
            <a:r>
              <a:rPr lang="en-US" sz="2000" err="1">
                <a:ea typeface="+mn-lt"/>
                <a:cs typeface="+mn-lt"/>
              </a:rPr>
              <a:t>γρ</a:t>
            </a:r>
            <a:r>
              <a:rPr lang="en-US" sz="2000">
                <a:ea typeface="+mn-lt"/>
                <a:cs typeface="+mn-lt"/>
              </a:rPr>
              <a:t>α</a:t>
            </a:r>
            <a:r>
              <a:rPr lang="en-US" sz="2000" err="1">
                <a:ea typeface="+mn-lt"/>
                <a:cs typeface="+mn-lt"/>
              </a:rPr>
              <a:t>φή</a:t>
            </a:r>
            <a:r>
              <a:rPr lang="en-US" sz="2000">
                <a:ea typeface="+mn-lt"/>
                <a:cs typeface="+mn-lt"/>
              </a:rPr>
              <a:t> π</a:t>
            </a:r>
            <a:r>
              <a:rPr lang="en-US" sz="2000" err="1">
                <a:ea typeface="+mn-lt"/>
                <a:cs typeface="+mn-lt"/>
              </a:rPr>
              <a:t>ου</a:t>
            </a:r>
            <a:r>
              <a:rPr lang="en-US" sz="2000" dirty="0">
                <a:ea typeface="+mn-lt"/>
                <a:cs typeface="+mn-lt"/>
              </a:rPr>
              <a:t> </a:t>
            </a:r>
            <a:r>
              <a:rPr lang="en-US" sz="2000" err="1">
                <a:ea typeface="+mn-lt"/>
                <a:cs typeface="+mn-lt"/>
              </a:rPr>
              <a:t>χρειάζετ</a:t>
            </a:r>
            <a:r>
              <a:rPr lang="en-US" sz="2000">
                <a:ea typeface="+mn-lt"/>
                <a:cs typeface="+mn-lt"/>
              </a:rPr>
              <a:t>αι </a:t>
            </a:r>
            <a:r>
              <a:rPr lang="en-US" sz="2000" err="1">
                <a:ea typeface="+mn-lt"/>
                <a:cs typeface="+mn-lt"/>
              </a:rPr>
              <a:t>κάθε</a:t>
            </a:r>
            <a:r>
              <a:rPr lang="en-US" sz="2000" dirty="0">
                <a:ea typeface="+mn-lt"/>
                <a:cs typeface="+mn-lt"/>
              </a:rPr>
              <a:t> </a:t>
            </a:r>
            <a:r>
              <a:rPr lang="en-US" sz="2000" err="1">
                <a:ea typeface="+mn-lt"/>
                <a:cs typeface="+mn-lt"/>
              </a:rPr>
              <a:t>άτομο</a:t>
            </a:r>
            <a:r>
              <a:rPr lang="en-US" sz="2000" dirty="0">
                <a:ea typeface="+mn-lt"/>
                <a:cs typeface="+mn-lt"/>
              </a:rPr>
              <a:t> </a:t>
            </a:r>
            <a:r>
              <a:rPr lang="en-US" sz="2000" err="1">
                <a:ea typeface="+mn-lt"/>
                <a:cs typeface="+mn-lt"/>
              </a:rPr>
              <a:t>γι</a:t>
            </a:r>
            <a:r>
              <a:rPr lang="en-US" sz="2000" dirty="0">
                <a:ea typeface="+mn-lt"/>
                <a:cs typeface="+mn-lt"/>
              </a:rPr>
              <a:t>α να </a:t>
            </a:r>
            <a:r>
              <a:rPr lang="en-US" sz="2000">
                <a:ea typeface="+mn-lt"/>
                <a:cs typeface="+mn-lt"/>
              </a:rPr>
              <a:t>α</a:t>
            </a:r>
            <a:r>
              <a:rPr lang="en-US" sz="2000" err="1">
                <a:ea typeface="+mn-lt"/>
                <a:cs typeface="+mn-lt"/>
              </a:rPr>
              <a:t>ντιμετω</a:t>
            </a:r>
            <a:r>
              <a:rPr lang="en-US" sz="2000">
                <a:ea typeface="+mn-lt"/>
                <a:cs typeface="+mn-lt"/>
              </a:rPr>
              <a:t>π</a:t>
            </a:r>
            <a:r>
              <a:rPr lang="en-US" sz="2000" err="1">
                <a:ea typeface="+mn-lt"/>
                <a:cs typeface="+mn-lt"/>
              </a:rPr>
              <a:t>ίσει</a:t>
            </a:r>
            <a:r>
              <a:rPr lang="en-US" sz="2000" dirty="0">
                <a:ea typeface="+mn-lt"/>
                <a:cs typeface="+mn-lt"/>
              </a:rPr>
              <a:t> </a:t>
            </a:r>
            <a:r>
              <a:rPr lang="en-US" sz="2000" err="1">
                <a:ea typeface="+mn-lt"/>
                <a:cs typeface="+mn-lt"/>
              </a:rPr>
              <a:t>την</a:t>
            </a:r>
            <a:r>
              <a:rPr lang="en-US" sz="2000" dirty="0">
                <a:ea typeface="+mn-lt"/>
                <a:cs typeface="+mn-lt"/>
              </a:rPr>
              <a:t> </a:t>
            </a:r>
            <a:r>
              <a:rPr lang="en-US" sz="2000" err="1">
                <a:ea typeface="+mn-lt"/>
                <a:cs typeface="+mn-lt"/>
              </a:rPr>
              <a:t>ενήλικη</a:t>
            </a:r>
            <a:r>
              <a:rPr lang="en-US" sz="2000" dirty="0">
                <a:ea typeface="+mn-lt"/>
                <a:cs typeface="+mn-lt"/>
              </a:rPr>
              <a:t> </a:t>
            </a:r>
            <a:r>
              <a:rPr lang="en-US" sz="2000" err="1">
                <a:ea typeface="+mn-lt"/>
                <a:cs typeface="+mn-lt"/>
              </a:rPr>
              <a:t>ζωή</a:t>
            </a:r>
            <a:r>
              <a:rPr lang="en-US" sz="2000" dirty="0">
                <a:ea typeface="+mn-lt"/>
                <a:cs typeface="+mn-lt"/>
              </a:rPr>
              <a:t> ». </a:t>
            </a:r>
          </a:p>
          <a:p>
            <a:pPr>
              <a:buClr>
                <a:srgbClr val="262626"/>
              </a:buClr>
            </a:pPr>
            <a:endParaRPr lang="en-US" sz="2000" dirty="0">
              <a:solidFill>
                <a:srgbClr val="000000"/>
              </a:solidFill>
            </a:endParaRPr>
          </a:p>
        </p:txBody>
      </p:sp>
    </p:spTree>
    <p:extLst>
      <p:ext uri="{BB962C8B-B14F-4D97-AF65-F5344CB8AC3E}">
        <p14:creationId xmlns:p14="http://schemas.microsoft.com/office/powerpoint/2010/main" val="1724355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65FAA58-0EDC-412F-A5F8-01968BE605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8089CB0-2F03-4E3C-ADBB-570A3BE78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81" y="0"/>
            <a:ext cx="55107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DBA80B1-3B69-49C0-8AC9-716ABA57F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197" y="643464"/>
            <a:ext cx="4143830" cy="5566305"/>
          </a:xfrm>
          <a:prstGeom prst="rect">
            <a:avLst/>
          </a:prstGeom>
          <a:solidFill>
            <a:srgbClr val="D9D9D9"/>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id="{047E1103-B264-49BE-BC2A-F4E40BD3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1587" y="806860"/>
            <a:ext cx="3813048" cy="5239512"/>
          </a:xfrm>
          <a:prstGeom prst="rect">
            <a:avLst/>
          </a:prstGeom>
          <a:solidFill>
            <a:schemeClr val="bg1"/>
          </a:solidFill>
          <a:ln w="9525" cap="sq" cmpd="sng" algn="ctr">
            <a:noFill/>
            <a:prstDash val="solid"/>
            <a:miter lim="800000"/>
          </a:ln>
          <a:effectLst/>
        </p:spPr>
      </p:sp>
      <p:sp>
        <p:nvSpPr>
          <p:cNvPr id="2" name="Title 1">
            <a:extLst>
              <a:ext uri="{FF2B5EF4-FFF2-40B4-BE49-F238E27FC236}">
                <a16:creationId xmlns:a16="http://schemas.microsoft.com/office/drawing/2014/main" id="{F9D23952-DEC9-44E8-B100-8555E8DF7FAD}"/>
              </a:ext>
            </a:extLst>
          </p:cNvPr>
          <p:cNvSpPr>
            <a:spLocks noGrp="1"/>
          </p:cNvSpPr>
          <p:nvPr>
            <p:ph type="title"/>
          </p:nvPr>
        </p:nvSpPr>
        <p:spPr>
          <a:xfrm>
            <a:off x="983887" y="1185059"/>
            <a:ext cx="3491832" cy="4487882"/>
          </a:xfrm>
        </p:spPr>
        <p:txBody>
          <a:bodyPr>
            <a:normAutofit/>
          </a:bodyPr>
          <a:lstStyle/>
          <a:p>
            <a:pPr algn="ctr"/>
            <a:r>
              <a:rPr lang="en-US" sz="4400" err="1">
                <a:ea typeface="+mj-lt"/>
                <a:cs typeface="+mj-lt"/>
              </a:rPr>
              <a:t>Κριτική</a:t>
            </a:r>
            <a:r>
              <a:rPr lang="en-US" sz="4400">
                <a:ea typeface="+mj-lt"/>
                <a:cs typeface="+mj-lt"/>
              </a:rPr>
              <a:t> </a:t>
            </a:r>
            <a:r>
              <a:rPr lang="en-US" sz="4400" err="1">
                <a:ea typeface="+mj-lt"/>
                <a:cs typeface="+mj-lt"/>
              </a:rPr>
              <a:t>του</a:t>
            </a:r>
            <a:r>
              <a:rPr lang="en-US" sz="4400">
                <a:ea typeface="+mj-lt"/>
                <a:cs typeface="+mj-lt"/>
              </a:rPr>
              <a:t> </a:t>
            </a:r>
            <a:r>
              <a:rPr lang="en-US" sz="4400" err="1">
                <a:ea typeface="+mj-lt"/>
                <a:cs typeface="+mj-lt"/>
              </a:rPr>
              <a:t>λειτουργικού</a:t>
            </a:r>
            <a:r>
              <a:rPr lang="en-US" sz="4400">
                <a:ea typeface="+mj-lt"/>
                <a:cs typeface="+mj-lt"/>
              </a:rPr>
              <a:t> </a:t>
            </a:r>
            <a:r>
              <a:rPr lang="en-US" sz="4400" err="1">
                <a:ea typeface="+mj-lt"/>
                <a:cs typeface="+mj-lt"/>
              </a:rPr>
              <a:t>γρ</a:t>
            </a:r>
            <a:r>
              <a:rPr lang="en-US" sz="4400">
                <a:ea typeface="+mj-lt"/>
                <a:cs typeface="+mj-lt"/>
              </a:rPr>
              <a:t>α</a:t>
            </a:r>
            <a:r>
              <a:rPr lang="en-US" sz="4400" err="1">
                <a:ea typeface="+mj-lt"/>
                <a:cs typeface="+mj-lt"/>
              </a:rPr>
              <a:t>μμ</a:t>
            </a:r>
            <a:r>
              <a:rPr lang="en-US" sz="4400">
                <a:ea typeface="+mj-lt"/>
                <a:cs typeface="+mj-lt"/>
              </a:rPr>
              <a:t>α</a:t>
            </a:r>
            <a:r>
              <a:rPr lang="en-US" sz="4400" err="1">
                <a:ea typeface="+mj-lt"/>
                <a:cs typeface="+mj-lt"/>
              </a:rPr>
              <a:t>τισμού</a:t>
            </a:r>
            <a:endParaRPr lang="en-US" err="1"/>
          </a:p>
        </p:txBody>
      </p:sp>
      <p:sp>
        <p:nvSpPr>
          <p:cNvPr id="16" name="Rectangle 15">
            <a:extLst>
              <a:ext uri="{FF2B5EF4-FFF2-40B4-BE49-F238E27FC236}">
                <a16:creationId xmlns:a16="http://schemas.microsoft.com/office/drawing/2014/main" id="{52DA11B6-B538-4624-9628-98B823D76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939" y="276008"/>
            <a:ext cx="6146615" cy="6305984"/>
          </a:xfrm>
          <a:prstGeom prst="rect">
            <a:avLst/>
          </a:prstGeom>
          <a:solidFill>
            <a:schemeClr val="bg1">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FB1CB5B-67A5-45DB-B8E1-7A09A642E3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5455" y="438912"/>
            <a:ext cx="5815584" cy="5980176"/>
          </a:xfrm>
          <a:prstGeom prst="rect">
            <a:avLst/>
          </a:prstGeom>
          <a:noFill/>
          <a:ln w="6350" cap="sq" cmpd="sng" algn="ctr">
            <a:solidFill>
              <a:schemeClr val="tx1">
                <a:lumMod val="75000"/>
                <a:lumOff val="25000"/>
              </a:schemeClr>
            </a:solidFill>
            <a:prstDash val="solid"/>
            <a:miter lim="800000"/>
          </a:ln>
          <a:effectLst/>
        </p:spPr>
      </p:sp>
      <p:sp>
        <p:nvSpPr>
          <p:cNvPr id="3" name="Content Placeholder 2">
            <a:extLst>
              <a:ext uri="{FF2B5EF4-FFF2-40B4-BE49-F238E27FC236}">
                <a16:creationId xmlns:a16="http://schemas.microsoft.com/office/drawing/2014/main" id="{937753DF-C975-48DE-AF11-C3F89AA02030}"/>
              </a:ext>
            </a:extLst>
          </p:cNvPr>
          <p:cNvSpPr>
            <a:spLocks noGrp="1"/>
          </p:cNvSpPr>
          <p:nvPr>
            <p:ph idx="1"/>
          </p:nvPr>
        </p:nvSpPr>
        <p:spPr>
          <a:xfrm>
            <a:off x="6403656" y="936416"/>
            <a:ext cx="4870512" cy="4985169"/>
          </a:xfrm>
        </p:spPr>
        <p:txBody>
          <a:bodyPr anchor="ctr">
            <a:normAutofit/>
          </a:bodyPr>
          <a:lstStyle/>
          <a:p>
            <a:r>
              <a:rPr lang="en-US" sz="2000" dirty="0">
                <a:ea typeface="+mn-lt"/>
                <a:cs typeface="+mn-lt"/>
              </a:rPr>
              <a:t> </a:t>
            </a:r>
            <a:r>
              <a:rPr lang="en-US" sz="2000">
                <a:ea typeface="+mn-lt"/>
                <a:cs typeface="+mn-lt"/>
              </a:rPr>
              <a:t>στόχος του λειτουργικού γραμματισμού :υπερβολικά ωφελιμιστικός. Να ενσωματωθούν (περιθωριοποιημένοι) ενήλικες σε καθιερωμένες οικονομικές και κοινωνικές αξίες και πρακτικές. Άρα  μέσο για την επίτευξη ενός σκοπού »(Lankshear, 1993, σ.91όπως αναφέρεται στο Cambridge Assessment, 2013).</a:t>
            </a:r>
            <a:endParaRPr lang="en-US" sz="2000"/>
          </a:p>
        </p:txBody>
      </p:sp>
    </p:spTree>
    <p:extLst>
      <p:ext uri="{BB962C8B-B14F-4D97-AF65-F5344CB8AC3E}">
        <p14:creationId xmlns:p14="http://schemas.microsoft.com/office/powerpoint/2010/main" val="2405142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0" name="Rectangle 9">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sp>
      <p:sp>
        <p:nvSpPr>
          <p:cNvPr id="2" name="Title 1">
            <a:extLst>
              <a:ext uri="{FF2B5EF4-FFF2-40B4-BE49-F238E27FC236}">
                <a16:creationId xmlns:a16="http://schemas.microsoft.com/office/drawing/2014/main" id="{6DE198AD-0FC8-48A4-AFB6-F360511B5290}"/>
              </a:ext>
            </a:extLst>
          </p:cNvPr>
          <p:cNvSpPr>
            <a:spLocks noGrp="1"/>
          </p:cNvSpPr>
          <p:nvPr>
            <p:ph type="title"/>
          </p:nvPr>
        </p:nvSpPr>
        <p:spPr>
          <a:xfrm>
            <a:off x="1175512" y="870132"/>
            <a:ext cx="9792208" cy="1527078"/>
          </a:xfrm>
        </p:spPr>
        <p:txBody>
          <a:bodyPr>
            <a:normAutofit/>
          </a:bodyPr>
          <a:lstStyle/>
          <a:p>
            <a:r>
              <a:rPr lang="en-US" err="1"/>
              <a:t>Κριτικός</a:t>
            </a:r>
            <a:r>
              <a:rPr lang="en-US"/>
              <a:t> γραμματισμός</a:t>
            </a:r>
          </a:p>
        </p:txBody>
      </p:sp>
      <p:sp>
        <p:nvSpPr>
          <p:cNvPr id="3" name="Content Placeholder 2">
            <a:extLst>
              <a:ext uri="{FF2B5EF4-FFF2-40B4-BE49-F238E27FC236}">
                <a16:creationId xmlns:a16="http://schemas.microsoft.com/office/drawing/2014/main" id="{D1ABD193-2385-4F47-BB36-B6011BAB6970}"/>
              </a:ext>
            </a:extLst>
          </p:cNvPr>
          <p:cNvSpPr>
            <a:spLocks noGrp="1"/>
          </p:cNvSpPr>
          <p:nvPr>
            <p:ph idx="1"/>
          </p:nvPr>
        </p:nvSpPr>
        <p:spPr>
          <a:xfrm>
            <a:off x="1175512" y="2557849"/>
            <a:ext cx="9792208" cy="3407862"/>
          </a:xfrm>
        </p:spPr>
        <p:txBody>
          <a:bodyPr vert="horz" lIns="91440" tIns="45720" rIns="91440" bIns="45720" rtlCol="0" anchor="t">
            <a:normAutofit fontScale="92500" lnSpcReduction="10000"/>
          </a:bodyPr>
          <a:lstStyle/>
          <a:p>
            <a:r>
              <a:rPr lang="en-US">
                <a:ea typeface="+mn-lt"/>
                <a:cs typeface="+mn-lt"/>
              </a:rPr>
              <a:t>θεωρητικοποιημένη πρακτική διδασκαλίας που αντιτίθεται στις κυρίαρχες ιδεολογίες, θεσμούς και υλικές συνθήκες της κοινωνίας που διατηρούν κοινωνικοοικονομική ανισότητα (Morgan 1997, σελ. 6 όπως αναφέρεται στο Cambridge Assessment, 2013</a:t>
            </a:r>
            <a:endParaRPr lang="en-US" dirty="0">
              <a:ea typeface="+mn-lt"/>
              <a:cs typeface="+mn-lt"/>
            </a:endParaRPr>
          </a:p>
          <a:p>
            <a:pPr>
              <a:buClr>
                <a:srgbClr val="262626"/>
              </a:buClr>
            </a:pPr>
            <a:endParaRPr lang="en-US" dirty="0"/>
          </a:p>
          <a:p>
            <a:pPr>
              <a:buClr>
                <a:srgbClr val="262626"/>
              </a:buClr>
            </a:pPr>
            <a:r>
              <a:rPr lang="en-US">
                <a:ea typeface="+mn-lt"/>
                <a:cs typeface="+mn-lt"/>
              </a:rPr>
              <a:t>Ο Hoggart (1998, σελ.56 όπως αναφέρεται στο Cambridge Assessment, 2013) απηχεί α</a:t>
            </a:r>
            <a:r>
              <a:rPr lang="en-US" err="1">
                <a:ea typeface="+mn-lt"/>
                <a:cs typeface="+mn-lt"/>
              </a:rPr>
              <a:t>υτή</a:t>
            </a:r>
            <a:r>
              <a:rPr lang="en-US" dirty="0">
                <a:ea typeface="+mn-lt"/>
                <a:cs typeface="+mn-lt"/>
              </a:rPr>
              <a:t> </a:t>
            </a:r>
            <a:r>
              <a:rPr lang="en-US" err="1">
                <a:ea typeface="+mn-lt"/>
                <a:cs typeface="+mn-lt"/>
              </a:rPr>
              <a:t>την</a:t>
            </a:r>
            <a:r>
              <a:rPr lang="en-US">
                <a:ea typeface="+mn-lt"/>
                <a:cs typeface="+mn-lt"/>
              </a:rPr>
              <a:t> άπ</a:t>
            </a:r>
            <a:r>
              <a:rPr lang="en-US" err="1">
                <a:ea typeface="+mn-lt"/>
                <a:cs typeface="+mn-lt"/>
              </a:rPr>
              <a:t>οψη</a:t>
            </a:r>
            <a:r>
              <a:rPr lang="en-US">
                <a:ea typeface="+mn-lt"/>
                <a:cs typeface="+mn-lt"/>
              </a:rPr>
              <a:t> και υπ</a:t>
            </a:r>
            <a:r>
              <a:rPr lang="en-US" err="1">
                <a:ea typeface="+mn-lt"/>
                <a:cs typeface="+mn-lt"/>
              </a:rPr>
              <a:t>οστηρίζει</a:t>
            </a:r>
            <a:r>
              <a:rPr lang="en-US" dirty="0">
                <a:ea typeface="+mn-lt"/>
                <a:cs typeface="+mn-lt"/>
              </a:rPr>
              <a:t> </a:t>
            </a:r>
            <a:r>
              <a:rPr lang="en-US" err="1">
                <a:ea typeface="+mn-lt"/>
                <a:cs typeface="+mn-lt"/>
              </a:rPr>
              <a:t>ότι</a:t>
            </a:r>
            <a:r>
              <a:rPr lang="en-US">
                <a:ea typeface="+mn-lt"/>
                <a:cs typeface="+mn-lt"/>
              </a:rPr>
              <a:t> «π</a:t>
            </a:r>
            <a:r>
              <a:rPr lang="en-US" err="1">
                <a:ea typeface="+mn-lt"/>
                <a:cs typeface="+mn-lt"/>
              </a:rPr>
              <a:t>ρέ</a:t>
            </a:r>
            <a:r>
              <a:rPr lang="en-US">
                <a:ea typeface="+mn-lt"/>
                <a:cs typeface="+mn-lt"/>
              </a:rPr>
              <a:t>π</a:t>
            </a:r>
            <a:r>
              <a:rPr lang="en-US" err="1">
                <a:ea typeface="+mn-lt"/>
                <a:cs typeface="+mn-lt"/>
              </a:rPr>
              <a:t>ει</a:t>
            </a:r>
            <a:r>
              <a:rPr lang="en-US">
                <a:ea typeface="+mn-lt"/>
                <a:cs typeface="+mn-lt"/>
              </a:rPr>
              <a:t> να </a:t>
            </a:r>
            <a:r>
              <a:rPr lang="en-US" err="1">
                <a:ea typeface="+mn-lt"/>
                <a:cs typeface="+mn-lt"/>
              </a:rPr>
              <a:t>υιοθετήσουμε</a:t>
            </a:r>
            <a:r>
              <a:rPr lang="en-US" dirty="0">
                <a:ea typeface="+mn-lt"/>
                <a:cs typeface="+mn-lt"/>
              </a:rPr>
              <a:t> </a:t>
            </a:r>
            <a:r>
              <a:rPr lang="en-US" err="1">
                <a:ea typeface="+mn-lt"/>
                <a:cs typeface="+mn-lt"/>
              </a:rPr>
              <a:t>το</a:t>
            </a:r>
            <a:r>
              <a:rPr lang="en-US" dirty="0">
                <a:ea typeface="+mn-lt"/>
                <a:cs typeface="+mn-lt"/>
              </a:rPr>
              <a:t> </a:t>
            </a:r>
            <a:r>
              <a:rPr lang="en-US" err="1">
                <a:ea typeface="+mn-lt"/>
                <a:cs typeface="+mn-lt"/>
              </a:rPr>
              <a:t>σύνθημ</a:t>
            </a:r>
            <a:r>
              <a:rPr lang="en-US">
                <a:ea typeface="+mn-lt"/>
                <a:cs typeface="+mn-lt"/>
              </a:rPr>
              <a:t>α </a:t>
            </a:r>
            <a:r>
              <a:rPr lang="en-US" err="1">
                <a:ea typeface="+mn-lt"/>
                <a:cs typeface="+mn-lt"/>
              </a:rPr>
              <a:t>ότι</a:t>
            </a:r>
            <a:r>
              <a:rPr lang="en-US">
                <a:ea typeface="+mn-lt"/>
                <a:cs typeface="+mn-lt"/>
              </a:rPr>
              <a:t> ο </a:t>
            </a:r>
            <a:r>
              <a:rPr lang="en-US" err="1">
                <a:ea typeface="+mn-lt"/>
                <a:cs typeface="+mn-lt"/>
              </a:rPr>
              <a:t>γρ</a:t>
            </a:r>
            <a:r>
              <a:rPr lang="en-US">
                <a:ea typeface="+mn-lt"/>
                <a:cs typeface="+mn-lt"/>
              </a:rPr>
              <a:t>α</a:t>
            </a:r>
            <a:r>
              <a:rPr lang="en-US" err="1">
                <a:ea typeface="+mn-lt"/>
                <a:cs typeface="+mn-lt"/>
              </a:rPr>
              <a:t>μμ</a:t>
            </a:r>
            <a:r>
              <a:rPr lang="en-US">
                <a:ea typeface="+mn-lt"/>
                <a:cs typeface="+mn-lt"/>
              </a:rPr>
              <a:t>α</a:t>
            </a:r>
            <a:r>
              <a:rPr lang="en-US" err="1">
                <a:ea typeface="+mn-lt"/>
                <a:cs typeface="+mn-lt"/>
              </a:rPr>
              <a:t>τισμός</a:t>
            </a:r>
            <a:r>
              <a:rPr lang="en-US" dirty="0">
                <a:ea typeface="+mn-lt"/>
                <a:cs typeface="+mn-lt"/>
              </a:rPr>
              <a:t> </a:t>
            </a:r>
            <a:r>
              <a:rPr lang="en-US" err="1">
                <a:ea typeface="+mn-lt"/>
                <a:cs typeface="+mn-lt"/>
              </a:rPr>
              <a:t>δεν</a:t>
            </a:r>
            <a:r>
              <a:rPr lang="en-US">
                <a:ea typeface="+mn-lt"/>
                <a:cs typeface="+mn-lt"/>
              </a:rPr>
              <a:t> α</a:t>
            </a:r>
            <a:r>
              <a:rPr lang="en-US" err="1">
                <a:ea typeface="+mn-lt"/>
                <a:cs typeface="+mn-lt"/>
              </a:rPr>
              <a:t>ρκεί</a:t>
            </a:r>
            <a:r>
              <a:rPr lang="en-US">
                <a:ea typeface="+mn-lt"/>
                <a:cs typeface="+mn-lt"/>
              </a:rPr>
              <a:t>. </a:t>
            </a:r>
            <a:r>
              <a:rPr lang="en-US" err="1">
                <a:ea typeface="+mn-lt"/>
                <a:cs typeface="+mn-lt"/>
              </a:rPr>
              <a:t>Θεωρεί</a:t>
            </a:r>
            <a:r>
              <a:rPr lang="en-US" dirty="0">
                <a:ea typeface="+mn-lt"/>
                <a:cs typeface="+mn-lt"/>
              </a:rPr>
              <a:t> </a:t>
            </a:r>
            <a:r>
              <a:rPr lang="en-US" err="1">
                <a:ea typeface="+mn-lt"/>
                <a:cs typeface="+mn-lt"/>
              </a:rPr>
              <a:t>ότι</a:t>
            </a:r>
            <a:r>
              <a:rPr lang="en-US">
                <a:ea typeface="+mn-lt"/>
                <a:cs typeface="+mn-lt"/>
              </a:rPr>
              <a:t> ο «</a:t>
            </a:r>
            <a:r>
              <a:rPr lang="en-US" err="1">
                <a:ea typeface="+mn-lt"/>
                <a:cs typeface="+mn-lt"/>
              </a:rPr>
              <a:t>κριτικός</a:t>
            </a:r>
            <a:r>
              <a:rPr lang="en-US" dirty="0">
                <a:ea typeface="+mn-lt"/>
                <a:cs typeface="+mn-lt"/>
              </a:rPr>
              <a:t> </a:t>
            </a:r>
            <a:r>
              <a:rPr lang="en-US" err="1">
                <a:ea typeface="+mn-lt"/>
                <a:cs typeface="+mn-lt"/>
              </a:rPr>
              <a:t>γρ</a:t>
            </a:r>
            <a:r>
              <a:rPr lang="en-US">
                <a:ea typeface="+mn-lt"/>
                <a:cs typeface="+mn-lt"/>
              </a:rPr>
              <a:t>α</a:t>
            </a:r>
            <a:r>
              <a:rPr lang="en-US" err="1">
                <a:ea typeface="+mn-lt"/>
                <a:cs typeface="+mn-lt"/>
              </a:rPr>
              <a:t>μμ</a:t>
            </a:r>
            <a:r>
              <a:rPr lang="en-US">
                <a:ea typeface="+mn-lt"/>
                <a:cs typeface="+mn-lt"/>
              </a:rPr>
              <a:t>α</a:t>
            </a:r>
            <a:r>
              <a:rPr lang="en-US" err="1">
                <a:ea typeface="+mn-lt"/>
                <a:cs typeface="+mn-lt"/>
              </a:rPr>
              <a:t>τισμός</a:t>
            </a:r>
            <a:r>
              <a:rPr lang="en-US">
                <a:ea typeface="+mn-lt"/>
                <a:cs typeface="+mn-lt"/>
              </a:rPr>
              <a:t>» </a:t>
            </a:r>
            <a:r>
              <a:rPr lang="en-US" err="1">
                <a:ea typeface="+mn-lt"/>
                <a:cs typeface="+mn-lt"/>
              </a:rPr>
              <a:t>είν</a:t>
            </a:r>
            <a:r>
              <a:rPr lang="en-US">
                <a:ea typeface="+mn-lt"/>
                <a:cs typeface="+mn-lt"/>
              </a:rPr>
              <a:t>αι </a:t>
            </a:r>
            <a:r>
              <a:rPr lang="en-US" err="1">
                <a:ea typeface="+mn-lt"/>
                <a:cs typeface="+mn-lt"/>
              </a:rPr>
              <a:t>σημ</a:t>
            </a:r>
            <a:r>
              <a:rPr lang="en-US">
                <a:ea typeface="+mn-lt"/>
                <a:cs typeface="+mn-lt"/>
              </a:rPr>
              <a:t>α</a:t>
            </a:r>
            <a:r>
              <a:rPr lang="en-US" err="1">
                <a:ea typeface="+mn-lt"/>
                <a:cs typeface="+mn-lt"/>
              </a:rPr>
              <a:t>ντικός</a:t>
            </a:r>
            <a:r>
              <a:rPr lang="en-US">
                <a:ea typeface="+mn-lt"/>
                <a:cs typeface="+mn-lt"/>
              </a:rPr>
              <a:t>, </a:t>
            </a:r>
            <a:r>
              <a:rPr lang="en-US" err="1">
                <a:ea typeface="+mn-lt"/>
                <a:cs typeface="+mn-lt"/>
              </a:rPr>
              <a:t>δι</a:t>
            </a:r>
            <a:r>
              <a:rPr lang="en-US">
                <a:ea typeface="+mn-lt"/>
                <a:cs typeface="+mn-lt"/>
              </a:rPr>
              <a:t>α</a:t>
            </a:r>
            <a:r>
              <a:rPr lang="en-US" err="1">
                <a:ea typeface="+mn-lt"/>
                <a:cs typeface="+mn-lt"/>
              </a:rPr>
              <a:t>φορετικά</a:t>
            </a:r>
            <a:r>
              <a:rPr lang="en-US">
                <a:ea typeface="+mn-lt"/>
                <a:cs typeface="+mn-lt"/>
              </a:rPr>
              <a:t> «ο </a:t>
            </a:r>
            <a:r>
              <a:rPr lang="en-US" err="1">
                <a:ea typeface="+mn-lt"/>
                <a:cs typeface="+mn-lt"/>
              </a:rPr>
              <a:t>γρ</a:t>
            </a:r>
            <a:r>
              <a:rPr lang="en-US">
                <a:ea typeface="+mn-lt"/>
                <a:cs typeface="+mn-lt"/>
              </a:rPr>
              <a:t>α</a:t>
            </a:r>
            <a:r>
              <a:rPr lang="en-US" err="1">
                <a:ea typeface="+mn-lt"/>
                <a:cs typeface="+mn-lt"/>
              </a:rPr>
              <a:t>μμ</a:t>
            </a:r>
            <a:r>
              <a:rPr lang="en-US">
                <a:ea typeface="+mn-lt"/>
                <a:cs typeface="+mn-lt"/>
              </a:rPr>
              <a:t>α</a:t>
            </a:r>
            <a:r>
              <a:rPr lang="en-US" err="1">
                <a:ea typeface="+mn-lt"/>
                <a:cs typeface="+mn-lt"/>
              </a:rPr>
              <a:t>τισμός</a:t>
            </a:r>
            <a:r>
              <a:rPr lang="en-US" dirty="0">
                <a:ea typeface="+mn-lt"/>
                <a:cs typeface="+mn-lt"/>
              </a:rPr>
              <a:t> </a:t>
            </a:r>
            <a:r>
              <a:rPr lang="en-US" err="1">
                <a:ea typeface="+mn-lt"/>
                <a:cs typeface="+mn-lt"/>
              </a:rPr>
              <a:t>γίνετ</a:t>
            </a:r>
            <a:r>
              <a:rPr lang="en-US">
                <a:ea typeface="+mn-lt"/>
                <a:cs typeface="+mn-lt"/>
              </a:rPr>
              <a:t>αι </a:t>
            </a:r>
            <a:r>
              <a:rPr lang="en-US" err="1">
                <a:ea typeface="+mn-lt"/>
                <a:cs typeface="+mn-lt"/>
              </a:rPr>
              <a:t>τρό</a:t>
            </a:r>
            <a:r>
              <a:rPr lang="en-US">
                <a:ea typeface="+mn-lt"/>
                <a:cs typeface="+mn-lt"/>
              </a:rPr>
              <a:t>π</a:t>
            </a:r>
            <a:r>
              <a:rPr lang="en-US" err="1">
                <a:ea typeface="+mn-lt"/>
                <a:cs typeface="+mn-lt"/>
              </a:rPr>
              <a:t>ος</a:t>
            </a:r>
            <a:r>
              <a:rPr lang="en-US">
                <a:ea typeface="+mn-lt"/>
                <a:cs typeface="+mn-lt"/>
              </a:rPr>
              <a:t> υπ</a:t>
            </a:r>
            <a:r>
              <a:rPr lang="en-US" err="1">
                <a:ea typeface="+mn-lt"/>
                <a:cs typeface="+mn-lt"/>
              </a:rPr>
              <a:t>οτ</a:t>
            </a:r>
            <a:r>
              <a:rPr lang="en-US">
                <a:ea typeface="+mn-lt"/>
                <a:cs typeface="+mn-lt"/>
              </a:rPr>
              <a:t>α</a:t>
            </a:r>
            <a:r>
              <a:rPr lang="en-US" err="1">
                <a:ea typeface="+mn-lt"/>
                <a:cs typeface="+mn-lt"/>
              </a:rPr>
              <a:t>γής</a:t>
            </a:r>
            <a:r>
              <a:rPr lang="en-US" dirty="0">
                <a:ea typeface="+mn-lt"/>
                <a:cs typeface="+mn-lt"/>
              </a:rPr>
              <a:t> </a:t>
            </a:r>
            <a:r>
              <a:rPr lang="en-US" err="1">
                <a:ea typeface="+mn-lt"/>
                <a:cs typeface="+mn-lt"/>
              </a:rPr>
              <a:t>μεγάλου</a:t>
            </a:r>
            <a:r>
              <a:rPr lang="en-US">
                <a:ea typeface="+mn-lt"/>
                <a:cs typeface="+mn-lt"/>
              </a:rPr>
              <a:t> α</a:t>
            </a:r>
            <a:r>
              <a:rPr lang="en-US" err="1">
                <a:ea typeface="+mn-lt"/>
                <a:cs typeface="+mn-lt"/>
              </a:rPr>
              <a:t>ριθμό</a:t>
            </a:r>
            <a:r>
              <a:rPr lang="en-US" dirty="0">
                <a:ea typeface="+mn-lt"/>
                <a:cs typeface="+mn-lt"/>
              </a:rPr>
              <a:t> </a:t>
            </a:r>
            <a:r>
              <a:rPr lang="en-US">
                <a:ea typeface="+mn-lt"/>
                <a:cs typeface="+mn-lt"/>
              </a:rPr>
              <a:t>α</a:t>
            </a:r>
            <a:r>
              <a:rPr lang="en-US" err="1">
                <a:ea typeface="+mn-lt"/>
                <a:cs typeface="+mn-lt"/>
              </a:rPr>
              <a:t>νθρώ</a:t>
            </a:r>
            <a:r>
              <a:rPr lang="en-US">
                <a:ea typeface="+mn-lt"/>
                <a:cs typeface="+mn-lt"/>
              </a:rPr>
              <a:t>π</a:t>
            </a:r>
            <a:r>
              <a:rPr lang="en-US" err="1">
                <a:ea typeface="+mn-lt"/>
                <a:cs typeface="+mn-lt"/>
              </a:rPr>
              <a:t>ων</a:t>
            </a:r>
            <a:r>
              <a:rPr lang="en-US">
                <a:ea typeface="+mn-lt"/>
                <a:cs typeface="+mn-lt"/>
              </a:rPr>
              <a:t> », κα</a:t>
            </a:r>
            <a:r>
              <a:rPr lang="en-US" err="1">
                <a:ea typeface="+mn-lt"/>
                <a:cs typeface="+mn-lt"/>
              </a:rPr>
              <a:t>θιστώντ</a:t>
            </a:r>
            <a:r>
              <a:rPr lang="en-US">
                <a:ea typeface="+mn-lt"/>
                <a:cs typeface="+mn-lt"/>
              </a:rPr>
              <a:t>ας </a:t>
            </a:r>
            <a:r>
              <a:rPr lang="en-US" err="1">
                <a:ea typeface="+mn-lt"/>
                <a:cs typeface="+mn-lt"/>
              </a:rPr>
              <a:t>τους</a:t>
            </a:r>
            <a:r>
              <a:rPr lang="en-US">
                <a:ea typeface="+mn-lt"/>
                <a:cs typeface="+mn-lt"/>
              </a:rPr>
              <a:t> επ</a:t>
            </a:r>
            <a:r>
              <a:rPr lang="en-US" err="1">
                <a:ea typeface="+mn-lt"/>
                <a:cs typeface="+mn-lt"/>
              </a:rPr>
              <a:t>ιρρε</a:t>
            </a:r>
            <a:r>
              <a:rPr lang="en-US">
                <a:ea typeface="+mn-lt"/>
                <a:cs typeface="+mn-lt"/>
              </a:rPr>
              <a:t>π</a:t>
            </a:r>
            <a:r>
              <a:rPr lang="en-US" err="1">
                <a:ea typeface="+mn-lt"/>
                <a:cs typeface="+mn-lt"/>
              </a:rPr>
              <a:t>είς</a:t>
            </a:r>
            <a:r>
              <a:rPr lang="en-US" dirty="0">
                <a:ea typeface="+mn-lt"/>
                <a:cs typeface="+mn-lt"/>
              </a:rPr>
              <a:t> </a:t>
            </a:r>
            <a:r>
              <a:rPr lang="en-US" err="1">
                <a:ea typeface="+mn-lt"/>
                <a:cs typeface="+mn-lt"/>
              </a:rPr>
              <a:t>στο</a:t>
            </a:r>
            <a:r>
              <a:rPr lang="en-US">
                <a:ea typeface="+mn-lt"/>
                <a:cs typeface="+mn-lt"/>
              </a:rPr>
              <a:t> να« παρα</a:t>
            </a:r>
            <a:r>
              <a:rPr lang="en-US" err="1">
                <a:ea typeface="+mn-lt"/>
                <a:cs typeface="+mn-lt"/>
              </a:rPr>
              <a:t>συρθούν</a:t>
            </a:r>
            <a:r>
              <a:rPr lang="en-US">
                <a:ea typeface="+mn-lt"/>
                <a:cs typeface="+mn-lt"/>
              </a:rPr>
              <a:t> από μα</a:t>
            </a:r>
            <a:r>
              <a:rPr lang="en-US" err="1">
                <a:ea typeface="+mn-lt"/>
                <a:cs typeface="+mn-lt"/>
              </a:rPr>
              <a:t>ζικές</a:t>
            </a:r>
            <a:r>
              <a:rPr lang="en-US" dirty="0">
                <a:ea typeface="+mn-lt"/>
                <a:cs typeface="+mn-lt"/>
              </a:rPr>
              <a:t> </a:t>
            </a:r>
            <a:r>
              <a:rPr lang="en-US" err="1">
                <a:ea typeface="+mn-lt"/>
                <a:cs typeface="+mn-lt"/>
              </a:rPr>
              <a:t>εκστρ</a:t>
            </a:r>
            <a:r>
              <a:rPr lang="en-US">
                <a:ea typeface="+mn-lt"/>
                <a:cs typeface="+mn-lt"/>
              </a:rPr>
              <a:t>α</a:t>
            </a:r>
            <a:r>
              <a:rPr lang="en-US" err="1">
                <a:ea typeface="+mn-lt"/>
                <a:cs typeface="+mn-lt"/>
              </a:rPr>
              <a:t>τείες</a:t>
            </a:r>
            <a:r>
              <a:rPr lang="en-US">
                <a:ea typeface="+mn-lt"/>
                <a:cs typeface="+mn-lt"/>
              </a:rPr>
              <a:t> πειθούς"</a:t>
            </a:r>
            <a:r>
              <a:rPr lang="en-US" dirty="0">
                <a:ea typeface="+mn-lt"/>
                <a:cs typeface="+mn-lt"/>
              </a:rPr>
              <a:t>.</a:t>
            </a:r>
          </a:p>
          <a:p>
            <a:pPr>
              <a:buClr>
                <a:srgbClr val="262626"/>
              </a:buClr>
            </a:pPr>
            <a:r>
              <a:rPr lang="en-US">
                <a:ea typeface="+mn-lt"/>
                <a:cs typeface="+mn-lt"/>
              </a:rPr>
              <a:t>Ο Goodwyn (2006 όπως αναφέρεται στο Cambridge Assessment, 2013), </a:t>
            </a:r>
            <a:r>
              <a:rPr lang="en-US" err="1">
                <a:ea typeface="+mn-lt"/>
                <a:cs typeface="+mn-lt"/>
              </a:rPr>
              <a:t>ωστόσο</a:t>
            </a:r>
            <a:r>
              <a:rPr lang="en-US">
                <a:ea typeface="+mn-lt"/>
                <a:cs typeface="+mn-lt"/>
              </a:rPr>
              <a:t>, ανα</a:t>
            </a:r>
            <a:r>
              <a:rPr lang="en-US" err="1">
                <a:ea typeface="+mn-lt"/>
                <a:cs typeface="+mn-lt"/>
              </a:rPr>
              <a:t>γνωρίζοντ</a:t>
            </a:r>
            <a:r>
              <a:rPr lang="en-US">
                <a:ea typeface="+mn-lt"/>
                <a:cs typeface="+mn-lt"/>
              </a:rPr>
              <a:t>ας </a:t>
            </a:r>
            <a:r>
              <a:rPr lang="en-US" err="1">
                <a:ea typeface="+mn-lt"/>
                <a:cs typeface="+mn-lt"/>
              </a:rPr>
              <a:t>ότι</a:t>
            </a:r>
            <a:r>
              <a:rPr lang="en-US">
                <a:ea typeface="+mn-lt"/>
                <a:cs typeface="+mn-lt"/>
              </a:rPr>
              <a:t> α</a:t>
            </a:r>
            <a:r>
              <a:rPr lang="en-US" err="1">
                <a:ea typeface="+mn-lt"/>
                <a:cs typeface="+mn-lt"/>
              </a:rPr>
              <a:t>υτό</a:t>
            </a:r>
            <a:r>
              <a:rPr lang="en-US" dirty="0">
                <a:ea typeface="+mn-lt"/>
                <a:cs typeface="+mn-lt"/>
              </a:rPr>
              <a:t> </a:t>
            </a:r>
            <a:r>
              <a:rPr lang="en-US">
                <a:ea typeface="+mn-lt"/>
                <a:cs typeface="+mn-lt"/>
              </a:rPr>
              <a:t>π</a:t>
            </a:r>
            <a:r>
              <a:rPr lang="en-US" err="1">
                <a:ea typeface="+mn-lt"/>
                <a:cs typeface="+mn-lt"/>
              </a:rPr>
              <a:t>ου</a:t>
            </a:r>
            <a:r>
              <a:rPr lang="en-US" dirty="0">
                <a:ea typeface="+mn-lt"/>
                <a:cs typeface="+mn-lt"/>
              </a:rPr>
              <a:t> </a:t>
            </a:r>
            <a:r>
              <a:rPr lang="en-US" err="1">
                <a:ea typeface="+mn-lt"/>
                <a:cs typeface="+mn-lt"/>
              </a:rPr>
              <a:t>ονομάζει</a:t>
            </a:r>
            <a:r>
              <a:rPr lang="en-US" dirty="0">
                <a:ea typeface="+mn-lt"/>
                <a:cs typeface="+mn-lt"/>
              </a:rPr>
              <a:t> </a:t>
            </a:r>
            <a:r>
              <a:rPr lang="en-US" err="1">
                <a:ea typeface="+mn-lt"/>
                <a:cs typeface="+mn-lt"/>
              </a:rPr>
              <a:t>κριτική</a:t>
            </a:r>
            <a:r>
              <a:rPr lang="en-US">
                <a:ea typeface="+mn-lt"/>
                <a:cs typeface="+mn-lt"/>
              </a:rPr>
              <a:t> πα</a:t>
            </a:r>
            <a:r>
              <a:rPr lang="en-US" err="1">
                <a:ea typeface="+mn-lt"/>
                <a:cs typeface="+mn-lt"/>
              </a:rPr>
              <a:t>ιδεί</a:t>
            </a:r>
            <a:r>
              <a:rPr lang="en-US">
                <a:ea typeface="+mn-lt"/>
                <a:cs typeface="+mn-lt"/>
              </a:rPr>
              <a:t>α μα</a:t>
            </a:r>
            <a:r>
              <a:rPr lang="en-US" err="1">
                <a:ea typeface="+mn-lt"/>
                <a:cs typeface="+mn-lt"/>
              </a:rPr>
              <a:t>ζί</a:t>
            </a:r>
            <a:r>
              <a:rPr lang="en-US" dirty="0">
                <a:ea typeface="+mn-lt"/>
                <a:cs typeface="+mn-lt"/>
              </a:rPr>
              <a:t> </a:t>
            </a:r>
            <a:r>
              <a:rPr lang="en-US" err="1">
                <a:ea typeface="+mn-lt"/>
                <a:cs typeface="+mn-lt"/>
              </a:rPr>
              <a:t>με</a:t>
            </a:r>
            <a:r>
              <a:rPr lang="en-US" dirty="0">
                <a:ea typeface="+mn-lt"/>
                <a:cs typeface="+mn-lt"/>
              </a:rPr>
              <a:t> </a:t>
            </a:r>
            <a:r>
              <a:rPr lang="en-US" err="1">
                <a:ea typeface="+mn-lt"/>
                <a:cs typeface="+mn-lt"/>
              </a:rPr>
              <a:t>τη</a:t>
            </a:r>
            <a:r>
              <a:rPr lang="en-US" dirty="0">
                <a:ea typeface="+mn-lt"/>
                <a:cs typeface="+mn-lt"/>
              </a:rPr>
              <a:t> </a:t>
            </a:r>
            <a:r>
              <a:rPr lang="en-US" err="1">
                <a:ea typeface="+mn-lt"/>
                <a:cs typeface="+mn-lt"/>
              </a:rPr>
              <a:t>θεωρί</a:t>
            </a:r>
            <a:r>
              <a:rPr lang="en-US">
                <a:ea typeface="+mn-lt"/>
                <a:cs typeface="+mn-lt"/>
              </a:rPr>
              <a:t>α </a:t>
            </a:r>
            <a:r>
              <a:rPr lang="en-US" err="1">
                <a:ea typeface="+mn-lt"/>
                <a:cs typeface="+mn-lt"/>
              </a:rPr>
              <a:t>των</a:t>
            </a:r>
            <a:r>
              <a:rPr lang="en-US" dirty="0">
                <a:ea typeface="+mn-lt"/>
                <a:cs typeface="+mn-lt"/>
              </a:rPr>
              <a:t> </a:t>
            </a:r>
            <a:r>
              <a:rPr lang="en-US" err="1">
                <a:ea typeface="+mn-lt"/>
                <a:cs typeface="+mn-lt"/>
              </a:rPr>
              <a:t>κειμενικών</a:t>
            </a:r>
            <a:r>
              <a:rPr lang="en-US" dirty="0">
                <a:ea typeface="+mn-lt"/>
                <a:cs typeface="+mn-lt"/>
              </a:rPr>
              <a:t> </a:t>
            </a:r>
            <a:r>
              <a:rPr lang="en-US" err="1">
                <a:ea typeface="+mn-lt"/>
                <a:cs typeface="+mn-lt"/>
              </a:rPr>
              <a:t>ειδών</a:t>
            </a:r>
            <a:r>
              <a:rPr lang="en-US">
                <a:ea typeface="+mn-lt"/>
                <a:cs typeface="+mn-lt"/>
              </a:rPr>
              <a:t> «</a:t>
            </a:r>
            <a:r>
              <a:rPr lang="en-US" err="1">
                <a:ea typeface="+mn-lt"/>
                <a:cs typeface="+mn-lt"/>
              </a:rPr>
              <a:t>Ήτ</a:t>
            </a:r>
            <a:r>
              <a:rPr lang="en-US">
                <a:ea typeface="+mn-lt"/>
                <a:cs typeface="+mn-lt"/>
              </a:rPr>
              <a:t>αν </a:t>
            </a:r>
            <a:r>
              <a:rPr lang="en-US" err="1">
                <a:ea typeface="+mn-lt"/>
                <a:cs typeface="+mn-lt"/>
              </a:rPr>
              <a:t>ενδι</a:t>
            </a:r>
            <a:r>
              <a:rPr lang="en-US">
                <a:ea typeface="+mn-lt"/>
                <a:cs typeface="+mn-lt"/>
              </a:rPr>
              <a:t>α</a:t>
            </a:r>
            <a:r>
              <a:rPr lang="en-US" err="1">
                <a:ea typeface="+mn-lt"/>
                <a:cs typeface="+mn-lt"/>
              </a:rPr>
              <a:t>φέρουσες</a:t>
            </a:r>
            <a:r>
              <a:rPr lang="en-US" dirty="0">
                <a:ea typeface="+mn-lt"/>
                <a:cs typeface="+mn-lt"/>
              </a:rPr>
              <a:t> </a:t>
            </a:r>
            <a:r>
              <a:rPr lang="en-US" err="1">
                <a:ea typeface="+mn-lt"/>
                <a:cs typeface="+mn-lt"/>
              </a:rPr>
              <a:t>εξελίξεις</a:t>
            </a:r>
            <a:r>
              <a:rPr lang="en-US">
                <a:ea typeface="+mn-lt"/>
                <a:cs typeface="+mn-lt"/>
              </a:rPr>
              <a:t> π</a:t>
            </a:r>
            <a:r>
              <a:rPr lang="en-US" err="1">
                <a:ea typeface="+mn-lt"/>
                <a:cs typeface="+mn-lt"/>
              </a:rPr>
              <a:t>ου</a:t>
            </a:r>
            <a:r>
              <a:rPr lang="en-US" dirty="0">
                <a:ea typeface="+mn-lt"/>
                <a:cs typeface="+mn-lt"/>
              </a:rPr>
              <a:t> </a:t>
            </a:r>
            <a:r>
              <a:rPr lang="en-US">
                <a:ea typeface="+mn-lt"/>
                <a:cs typeface="+mn-lt"/>
              </a:rPr>
              <a:t>π</a:t>
            </a:r>
            <a:r>
              <a:rPr lang="en-US" err="1">
                <a:ea typeface="+mn-lt"/>
                <a:cs typeface="+mn-lt"/>
              </a:rPr>
              <a:t>ροέ</a:t>
            </a:r>
            <a:r>
              <a:rPr lang="en-US">
                <a:ea typeface="+mn-lt"/>
                <a:cs typeface="+mn-lt"/>
              </a:rPr>
              <a:t>βα</a:t>
            </a:r>
            <a:r>
              <a:rPr lang="en-US" err="1">
                <a:ea typeface="+mn-lt"/>
                <a:cs typeface="+mn-lt"/>
              </a:rPr>
              <a:t>λλ</a:t>
            </a:r>
            <a:r>
              <a:rPr lang="en-US">
                <a:ea typeface="+mn-lt"/>
                <a:cs typeface="+mn-lt"/>
              </a:rPr>
              <a:t>αν </a:t>
            </a:r>
            <a:r>
              <a:rPr lang="en-US" err="1">
                <a:ea typeface="+mn-lt"/>
                <a:cs typeface="+mn-lt"/>
              </a:rPr>
              <a:t>τη</a:t>
            </a:r>
            <a:r>
              <a:rPr lang="en-US" dirty="0">
                <a:ea typeface="+mn-lt"/>
                <a:cs typeface="+mn-lt"/>
              </a:rPr>
              <a:t> </a:t>
            </a:r>
            <a:r>
              <a:rPr lang="en-US" err="1">
                <a:ea typeface="+mn-lt"/>
                <a:cs typeface="+mn-lt"/>
              </a:rPr>
              <a:t>δύν</a:t>
            </a:r>
            <a:r>
              <a:rPr lang="en-US">
                <a:ea typeface="+mn-lt"/>
                <a:cs typeface="+mn-lt"/>
              </a:rPr>
              <a:t>α</a:t>
            </a:r>
            <a:r>
              <a:rPr lang="en-US" err="1">
                <a:ea typeface="+mn-lt"/>
                <a:cs typeface="+mn-lt"/>
              </a:rPr>
              <a:t>μη</a:t>
            </a:r>
            <a:r>
              <a:rPr lang="en-US" dirty="0">
                <a:ea typeface="+mn-lt"/>
                <a:cs typeface="+mn-lt"/>
              </a:rPr>
              <a:t> </a:t>
            </a:r>
            <a:r>
              <a:rPr lang="en-US" err="1">
                <a:ea typeface="+mn-lt"/>
                <a:cs typeface="+mn-lt"/>
              </a:rPr>
              <a:t>των</a:t>
            </a:r>
            <a:r>
              <a:rPr lang="en-US" dirty="0">
                <a:ea typeface="+mn-lt"/>
                <a:cs typeface="+mn-lt"/>
              </a:rPr>
              <a:t> </a:t>
            </a:r>
            <a:r>
              <a:rPr lang="en-US" err="1">
                <a:ea typeface="+mn-lt"/>
                <a:cs typeface="+mn-lt"/>
              </a:rPr>
              <a:t>κειμένων</a:t>
            </a:r>
            <a:r>
              <a:rPr lang="en-US">
                <a:ea typeface="+mn-lt"/>
                <a:cs typeface="+mn-lt"/>
              </a:rPr>
              <a:t> και </a:t>
            </a:r>
            <a:r>
              <a:rPr lang="en-US" err="1">
                <a:ea typeface="+mn-lt"/>
                <a:cs typeface="+mn-lt"/>
              </a:rPr>
              <a:t>των</a:t>
            </a:r>
            <a:r>
              <a:rPr lang="en-US" dirty="0">
                <a:ea typeface="+mn-lt"/>
                <a:cs typeface="+mn-lt"/>
              </a:rPr>
              <a:t> </a:t>
            </a:r>
            <a:r>
              <a:rPr lang="en-US" err="1">
                <a:ea typeface="+mn-lt"/>
                <a:cs typeface="+mn-lt"/>
              </a:rPr>
              <a:t>ειδών</a:t>
            </a:r>
            <a:r>
              <a:rPr lang="en-US" dirty="0">
                <a:ea typeface="+mn-lt"/>
                <a:cs typeface="+mn-lt"/>
              </a:rPr>
              <a:t> </a:t>
            </a:r>
            <a:r>
              <a:rPr lang="en-US" err="1">
                <a:ea typeface="+mn-lt"/>
                <a:cs typeface="+mn-lt"/>
              </a:rPr>
              <a:t>τους</a:t>
            </a:r>
            <a:r>
              <a:rPr lang="en-US">
                <a:ea typeface="+mn-lt"/>
                <a:cs typeface="+mn-lt"/>
              </a:rPr>
              <a:t>  και π</a:t>
            </a:r>
            <a:r>
              <a:rPr lang="en-US" err="1">
                <a:ea typeface="+mn-lt"/>
                <a:cs typeface="+mn-lt"/>
              </a:rPr>
              <a:t>ώς</a:t>
            </a:r>
            <a:r>
              <a:rPr lang="en-US">
                <a:ea typeface="+mn-lt"/>
                <a:cs typeface="+mn-lt"/>
              </a:rPr>
              <a:t> α</a:t>
            </a:r>
            <a:r>
              <a:rPr lang="en-US" err="1">
                <a:ea typeface="+mn-lt"/>
                <a:cs typeface="+mn-lt"/>
              </a:rPr>
              <a:t>υτά</a:t>
            </a:r>
            <a:r>
              <a:rPr lang="en-US" dirty="0">
                <a:ea typeface="+mn-lt"/>
                <a:cs typeface="+mn-lt"/>
              </a:rPr>
              <a:t> </a:t>
            </a:r>
            <a:r>
              <a:rPr lang="en-US" err="1">
                <a:ea typeface="+mn-lt"/>
                <a:cs typeface="+mn-lt"/>
              </a:rPr>
              <a:t>το</a:t>
            </a:r>
            <a:r>
              <a:rPr lang="en-US">
                <a:ea typeface="+mn-lt"/>
                <a:cs typeface="+mn-lt"/>
              </a:rPr>
              <a:t>π</a:t>
            </a:r>
            <a:r>
              <a:rPr lang="en-US" err="1">
                <a:ea typeface="+mn-lt"/>
                <a:cs typeface="+mn-lt"/>
              </a:rPr>
              <a:t>οθετησ</a:t>
            </a:r>
            <a:r>
              <a:rPr lang="en-US">
                <a:ea typeface="+mn-lt"/>
                <a:cs typeface="+mn-lt"/>
              </a:rPr>
              <a:t>αν </a:t>
            </a:r>
            <a:r>
              <a:rPr lang="en-US" err="1">
                <a:ea typeface="+mn-lt"/>
                <a:cs typeface="+mn-lt"/>
              </a:rPr>
              <a:t>τους</a:t>
            </a:r>
            <a:r>
              <a:rPr lang="en-US">
                <a:ea typeface="+mn-lt"/>
                <a:cs typeface="+mn-lt"/>
              </a:rPr>
              <a:t> μα</a:t>
            </a:r>
            <a:r>
              <a:rPr lang="en-US" err="1">
                <a:ea typeface="+mn-lt"/>
                <a:cs typeface="+mn-lt"/>
              </a:rPr>
              <a:t>θητές</a:t>
            </a:r>
            <a:r>
              <a:rPr lang="en-US" dirty="0">
                <a:ea typeface="+mn-lt"/>
                <a:cs typeface="+mn-lt"/>
              </a:rPr>
              <a:t> » </a:t>
            </a:r>
            <a:r>
              <a:rPr lang="en-US">
                <a:ea typeface="+mn-lt"/>
                <a:cs typeface="+mn-lt"/>
              </a:rPr>
              <a:t>υπ</a:t>
            </a:r>
            <a:r>
              <a:rPr lang="en-US" err="1">
                <a:ea typeface="+mn-lt"/>
                <a:cs typeface="+mn-lt"/>
              </a:rPr>
              <a:t>οδηλώνει</a:t>
            </a:r>
            <a:r>
              <a:rPr lang="en-US" dirty="0">
                <a:ea typeface="+mn-lt"/>
                <a:cs typeface="+mn-lt"/>
              </a:rPr>
              <a:t> </a:t>
            </a:r>
            <a:r>
              <a:rPr lang="en-US" err="1">
                <a:ea typeface="+mn-lt"/>
                <a:cs typeface="+mn-lt"/>
              </a:rPr>
              <a:t>ότι</a:t>
            </a:r>
            <a:r>
              <a:rPr lang="en-US" dirty="0">
                <a:ea typeface="+mn-lt"/>
                <a:cs typeface="+mn-lt"/>
              </a:rPr>
              <a:t> </a:t>
            </a:r>
            <a:r>
              <a:rPr lang="en-US" err="1">
                <a:ea typeface="+mn-lt"/>
                <a:cs typeface="+mn-lt"/>
              </a:rPr>
              <a:t>τους</a:t>
            </a:r>
            <a:r>
              <a:rPr lang="en-US" dirty="0">
                <a:ea typeface="+mn-lt"/>
                <a:cs typeface="+mn-lt"/>
              </a:rPr>
              <a:t> </a:t>
            </a:r>
            <a:r>
              <a:rPr lang="en-US" err="1">
                <a:ea typeface="+mn-lt"/>
                <a:cs typeface="+mn-lt"/>
              </a:rPr>
              <a:t>έχουν</a:t>
            </a:r>
            <a:r>
              <a:rPr lang="en-US" dirty="0">
                <a:ea typeface="+mn-lt"/>
                <a:cs typeface="+mn-lt"/>
              </a:rPr>
              <a:t> </a:t>
            </a:r>
            <a:r>
              <a:rPr lang="en-US" err="1">
                <a:ea typeface="+mn-lt"/>
                <a:cs typeface="+mn-lt"/>
              </a:rPr>
              <a:t>κάνει</a:t>
            </a:r>
            <a:r>
              <a:rPr lang="en-US">
                <a:ea typeface="+mn-lt"/>
                <a:cs typeface="+mn-lt"/>
              </a:rPr>
              <a:t> επ</a:t>
            </a:r>
            <a:r>
              <a:rPr lang="en-US" err="1">
                <a:ea typeface="+mn-lt"/>
                <a:cs typeface="+mn-lt"/>
              </a:rPr>
              <a:t>ίσης</a:t>
            </a:r>
            <a:r>
              <a:rPr lang="en-US">
                <a:ea typeface="+mn-lt"/>
                <a:cs typeface="+mn-lt"/>
              </a:rPr>
              <a:t> «κα</a:t>
            </a:r>
            <a:r>
              <a:rPr lang="en-US" err="1">
                <a:ea typeface="+mn-lt"/>
                <a:cs typeface="+mn-lt"/>
              </a:rPr>
              <a:t>χύ</a:t>
            </a:r>
            <a:r>
              <a:rPr lang="en-US">
                <a:ea typeface="+mn-lt"/>
                <a:cs typeface="+mn-lt"/>
              </a:rPr>
              <a:t>ποπ</a:t>
            </a:r>
            <a:r>
              <a:rPr lang="en-US" err="1">
                <a:ea typeface="+mn-lt"/>
                <a:cs typeface="+mn-lt"/>
              </a:rPr>
              <a:t>τους</a:t>
            </a:r>
            <a:r>
              <a:rPr lang="en-US">
                <a:ea typeface="+mn-lt"/>
                <a:cs typeface="+mn-lt"/>
              </a:rPr>
              <a:t>» και «</a:t>
            </a:r>
            <a:r>
              <a:rPr lang="en-US" err="1">
                <a:ea typeface="+mn-lt"/>
                <a:cs typeface="+mn-lt"/>
              </a:rPr>
              <a:t>θυμωμένους</a:t>
            </a:r>
            <a:r>
              <a:rPr lang="en-US">
                <a:ea typeface="+mn-lt"/>
                <a:cs typeface="+mn-lt"/>
              </a:rPr>
              <a:t>» </a:t>
            </a:r>
            <a:r>
              <a:rPr lang="en-US" err="1">
                <a:ea typeface="+mn-lt"/>
                <a:cs typeface="+mn-lt"/>
              </a:rPr>
              <a:t>με</a:t>
            </a:r>
            <a:r>
              <a:rPr lang="en-US" dirty="0">
                <a:ea typeface="+mn-lt"/>
                <a:cs typeface="+mn-lt"/>
              </a:rPr>
              <a:t> </a:t>
            </a:r>
            <a:r>
              <a:rPr lang="en-US" err="1">
                <a:ea typeface="+mn-lt"/>
                <a:cs typeface="+mn-lt"/>
              </a:rPr>
              <a:t>κείμεν</a:t>
            </a:r>
            <a:r>
              <a:rPr lang="en-US">
                <a:ea typeface="+mn-lt"/>
                <a:cs typeface="+mn-lt"/>
              </a:rPr>
              <a:t>α και «</a:t>
            </a:r>
            <a:r>
              <a:rPr lang="en-US" err="1">
                <a:ea typeface="+mn-lt"/>
                <a:cs typeface="+mn-lt"/>
              </a:rPr>
              <a:t>εκτό</a:t>
            </a:r>
            <a:r>
              <a:rPr lang="en-US">
                <a:ea typeface="+mn-lt"/>
                <a:cs typeface="+mn-lt"/>
              </a:rPr>
              <a:t>π</a:t>
            </a:r>
            <a:r>
              <a:rPr lang="en-US" err="1">
                <a:ea typeface="+mn-lt"/>
                <a:cs typeface="+mn-lt"/>
              </a:rPr>
              <a:t>ισε</a:t>
            </a:r>
            <a:r>
              <a:rPr lang="en-US">
                <a:ea typeface="+mn-lt"/>
                <a:cs typeface="+mn-lt"/>
              </a:rPr>
              <a:t> επ</a:t>
            </a:r>
            <a:r>
              <a:rPr lang="en-US" err="1">
                <a:ea typeface="+mn-lt"/>
                <a:cs typeface="+mn-lt"/>
              </a:rPr>
              <a:t>ίσης</a:t>
            </a:r>
            <a:r>
              <a:rPr lang="en-US" dirty="0">
                <a:ea typeface="+mn-lt"/>
                <a:cs typeface="+mn-lt"/>
              </a:rPr>
              <a:t> </a:t>
            </a:r>
            <a:r>
              <a:rPr lang="en-US">
                <a:ea typeface="+mn-lt"/>
                <a:cs typeface="+mn-lt"/>
              </a:rPr>
              <a:t>π</a:t>
            </a:r>
            <a:r>
              <a:rPr lang="en-US" err="1">
                <a:ea typeface="+mn-lt"/>
                <a:cs typeface="+mn-lt"/>
              </a:rPr>
              <a:t>ολλές</a:t>
            </a:r>
            <a:r>
              <a:rPr lang="en-US">
                <a:ea typeface="+mn-lt"/>
                <a:cs typeface="+mn-lt"/>
              </a:rPr>
              <a:t> από </a:t>
            </a:r>
            <a:r>
              <a:rPr lang="en-US" err="1">
                <a:ea typeface="+mn-lt"/>
                <a:cs typeface="+mn-lt"/>
              </a:rPr>
              <a:t>τις</a:t>
            </a:r>
            <a:r>
              <a:rPr lang="en-US" dirty="0">
                <a:ea typeface="+mn-lt"/>
                <a:cs typeface="+mn-lt"/>
              </a:rPr>
              <a:t> </a:t>
            </a:r>
            <a:r>
              <a:rPr lang="en-US" err="1">
                <a:ea typeface="+mn-lt"/>
                <a:cs typeface="+mn-lt"/>
              </a:rPr>
              <a:t>συν</a:t>
            </a:r>
            <a:r>
              <a:rPr lang="en-US">
                <a:ea typeface="+mn-lt"/>
                <a:cs typeface="+mn-lt"/>
              </a:rPr>
              <a:t>α</a:t>
            </a:r>
            <a:r>
              <a:rPr lang="en-US" err="1">
                <a:ea typeface="+mn-lt"/>
                <a:cs typeface="+mn-lt"/>
              </a:rPr>
              <a:t>ισθημ</a:t>
            </a:r>
            <a:r>
              <a:rPr lang="en-US">
                <a:ea typeface="+mn-lt"/>
                <a:cs typeface="+mn-lt"/>
              </a:rPr>
              <a:t>α</a:t>
            </a:r>
            <a:r>
              <a:rPr lang="en-US" err="1">
                <a:ea typeface="+mn-lt"/>
                <a:cs typeface="+mn-lt"/>
              </a:rPr>
              <a:t>τικές</a:t>
            </a:r>
            <a:r>
              <a:rPr lang="en-US" dirty="0">
                <a:ea typeface="+mn-lt"/>
                <a:cs typeface="+mn-lt"/>
              </a:rPr>
              <a:t> </a:t>
            </a:r>
            <a:r>
              <a:rPr lang="en-US" err="1">
                <a:ea typeface="+mn-lt"/>
                <a:cs typeface="+mn-lt"/>
              </a:rPr>
              <a:t>οδούς</a:t>
            </a:r>
            <a:r>
              <a:rPr lang="en-US">
                <a:ea typeface="+mn-lt"/>
                <a:cs typeface="+mn-lt"/>
              </a:rPr>
              <a:t> »π</a:t>
            </a:r>
            <a:r>
              <a:rPr lang="en-US" err="1">
                <a:ea typeface="+mn-lt"/>
                <a:cs typeface="+mn-lt"/>
              </a:rPr>
              <a:t>ου</a:t>
            </a:r>
            <a:r>
              <a:rPr lang="en-US">
                <a:ea typeface="+mn-lt"/>
                <a:cs typeface="+mn-lt"/>
              </a:rPr>
              <a:t> π</a:t>
            </a:r>
            <a:r>
              <a:rPr lang="en-US" err="1">
                <a:ea typeface="+mn-lt"/>
                <a:cs typeface="+mn-lt"/>
              </a:rPr>
              <a:t>ρέ</a:t>
            </a:r>
            <a:r>
              <a:rPr lang="en-US">
                <a:ea typeface="+mn-lt"/>
                <a:cs typeface="+mn-lt"/>
              </a:rPr>
              <a:t>π</a:t>
            </a:r>
            <a:r>
              <a:rPr lang="en-US" err="1">
                <a:ea typeface="+mn-lt"/>
                <a:cs typeface="+mn-lt"/>
              </a:rPr>
              <a:t>ει</a:t>
            </a:r>
            <a:r>
              <a:rPr lang="en-US">
                <a:ea typeface="+mn-lt"/>
                <a:cs typeface="+mn-lt"/>
              </a:rPr>
              <a:t> να </a:t>
            </a:r>
            <a:r>
              <a:rPr lang="en-US" err="1">
                <a:ea typeface="+mn-lt"/>
                <a:cs typeface="+mn-lt"/>
              </a:rPr>
              <a:t>διερευνηθούν</a:t>
            </a:r>
            <a:endParaRPr lang="en-US" err="1"/>
          </a:p>
        </p:txBody>
      </p:sp>
    </p:spTree>
    <p:extLst>
      <p:ext uri="{BB962C8B-B14F-4D97-AF65-F5344CB8AC3E}">
        <p14:creationId xmlns:p14="http://schemas.microsoft.com/office/powerpoint/2010/main" val="2092418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5A3DD-B1B7-475E-ABF9-B0EB70423EB7}"/>
              </a:ext>
            </a:extLst>
          </p:cNvPr>
          <p:cNvSpPr>
            <a:spLocks noGrp="1"/>
          </p:cNvSpPr>
          <p:nvPr>
            <p:ph type="title"/>
          </p:nvPr>
        </p:nvSpPr>
        <p:spPr/>
        <p:txBody>
          <a:bodyPr/>
          <a:lstStyle/>
          <a:p>
            <a:r>
              <a:rPr lang="en-US"/>
              <a:t>Powerful Literacy</a:t>
            </a:r>
          </a:p>
        </p:txBody>
      </p:sp>
      <p:sp>
        <p:nvSpPr>
          <p:cNvPr id="3" name="Content Placeholder 2">
            <a:extLst>
              <a:ext uri="{FF2B5EF4-FFF2-40B4-BE49-F238E27FC236}">
                <a16:creationId xmlns:a16="http://schemas.microsoft.com/office/drawing/2014/main" id="{4E3FD214-23ED-40EA-BF67-2A45ED7BAD2B}"/>
              </a:ext>
            </a:extLst>
          </p:cNvPr>
          <p:cNvSpPr>
            <a:spLocks noGrp="1"/>
          </p:cNvSpPr>
          <p:nvPr>
            <p:ph idx="1"/>
          </p:nvPr>
        </p:nvSpPr>
        <p:spPr/>
        <p:txBody>
          <a:bodyPr vert="horz" lIns="91440" tIns="45720" rIns="91440" bIns="45720" rtlCol="0" anchor="t">
            <a:normAutofit/>
          </a:bodyPr>
          <a:lstStyle/>
          <a:p>
            <a:r>
              <a:rPr lang="en-US">
                <a:ea typeface="+mn-lt"/>
                <a:cs typeface="+mn-lt"/>
              </a:rPr>
              <a:t>Ο Meek (1991, σελ. 10 όπως αναφέρεται στο Cambridge Assessment, 2013 )  «</a:t>
            </a:r>
            <a:r>
              <a:rPr lang="en-US" err="1">
                <a:ea typeface="+mn-lt"/>
                <a:cs typeface="+mn-lt"/>
              </a:rPr>
              <a:t>ισχυρό</a:t>
            </a:r>
            <a:r>
              <a:rPr lang="en-US" dirty="0">
                <a:ea typeface="+mn-lt"/>
                <a:cs typeface="+mn-lt"/>
              </a:rPr>
              <a:t> </a:t>
            </a:r>
            <a:r>
              <a:rPr lang="en-US" err="1">
                <a:ea typeface="+mn-lt"/>
                <a:cs typeface="+mn-lt"/>
              </a:rPr>
              <a:t>γρ</a:t>
            </a:r>
            <a:r>
              <a:rPr lang="en-US">
                <a:ea typeface="+mn-lt"/>
                <a:cs typeface="+mn-lt"/>
              </a:rPr>
              <a:t>α</a:t>
            </a:r>
            <a:r>
              <a:rPr lang="en-US" err="1">
                <a:ea typeface="+mn-lt"/>
                <a:cs typeface="+mn-lt"/>
              </a:rPr>
              <a:t>μμ</a:t>
            </a:r>
            <a:r>
              <a:rPr lang="en-US">
                <a:ea typeface="+mn-lt"/>
                <a:cs typeface="+mn-lt"/>
              </a:rPr>
              <a:t>α</a:t>
            </a:r>
            <a:r>
              <a:rPr lang="en-US" err="1">
                <a:ea typeface="+mn-lt"/>
                <a:cs typeface="+mn-lt"/>
              </a:rPr>
              <a:t>τισμό</a:t>
            </a:r>
            <a:r>
              <a:rPr lang="en-US" dirty="0">
                <a:ea typeface="+mn-lt"/>
                <a:cs typeface="+mn-lt"/>
              </a:rPr>
              <a:t>» ι </a:t>
            </a:r>
            <a:r>
              <a:rPr lang="en-US">
                <a:ea typeface="+mn-lt"/>
                <a:cs typeface="+mn-lt"/>
              </a:rPr>
              <a:t>«</a:t>
            </a:r>
            <a:r>
              <a:rPr lang="en-US" err="1">
                <a:ea typeface="+mn-lt"/>
                <a:cs typeface="+mn-lt"/>
              </a:rPr>
              <a:t>μέχρι</a:t>
            </a:r>
            <a:r>
              <a:rPr lang="en-US">
                <a:ea typeface="+mn-lt"/>
                <a:cs typeface="+mn-lt"/>
              </a:rPr>
              <a:t> τα π</a:t>
            </a:r>
            <a:r>
              <a:rPr lang="en-US" err="1">
                <a:ea typeface="+mn-lt"/>
                <a:cs typeface="+mn-lt"/>
              </a:rPr>
              <a:t>ερισσότερ</a:t>
            </a:r>
            <a:r>
              <a:rPr lang="en-US">
                <a:ea typeface="+mn-lt"/>
                <a:cs typeface="+mn-lt"/>
              </a:rPr>
              <a:t>α, ή και </a:t>
            </a:r>
            <a:r>
              <a:rPr lang="en-US" err="1">
                <a:ea typeface="+mn-lt"/>
                <a:cs typeface="+mn-lt"/>
              </a:rPr>
              <a:t>όλ</a:t>
            </a:r>
            <a:r>
              <a:rPr lang="en-US">
                <a:ea typeface="+mn-lt"/>
                <a:cs typeface="+mn-lt"/>
              </a:rPr>
              <a:t>α τα πα</a:t>
            </a:r>
            <a:r>
              <a:rPr lang="en-US" err="1">
                <a:ea typeface="+mn-lt"/>
                <a:cs typeface="+mn-lt"/>
              </a:rPr>
              <a:t>ιδιά</a:t>
            </a:r>
            <a:r>
              <a:rPr lang="en-US" dirty="0">
                <a:ea typeface="+mn-lt"/>
                <a:cs typeface="+mn-lt"/>
              </a:rPr>
              <a:t> </a:t>
            </a:r>
            <a:r>
              <a:rPr lang="en-US" err="1">
                <a:ea typeface="+mn-lt"/>
                <a:cs typeface="+mn-lt"/>
              </a:rPr>
              <a:t>στο</a:t>
            </a:r>
            <a:r>
              <a:rPr lang="en-US" dirty="0">
                <a:ea typeface="+mn-lt"/>
                <a:cs typeface="+mn-lt"/>
              </a:rPr>
              <a:t> </a:t>
            </a:r>
            <a:r>
              <a:rPr lang="en-US" err="1">
                <a:ea typeface="+mn-lt"/>
                <a:cs typeface="+mn-lt"/>
              </a:rPr>
              <a:t>σχολείο</a:t>
            </a:r>
            <a:r>
              <a:rPr lang="en-US">
                <a:ea typeface="+mn-lt"/>
                <a:cs typeface="+mn-lt"/>
              </a:rPr>
              <a:t> να </a:t>
            </a:r>
            <a:r>
              <a:rPr lang="en-US" err="1">
                <a:ea typeface="+mn-lt"/>
                <a:cs typeface="+mn-lt"/>
              </a:rPr>
              <a:t>έχουν</a:t>
            </a:r>
            <a:r>
              <a:rPr lang="en-US">
                <a:ea typeface="+mn-lt"/>
                <a:cs typeface="+mn-lt"/>
              </a:rPr>
              <a:t> π</a:t>
            </a:r>
            <a:r>
              <a:rPr lang="en-US" err="1">
                <a:ea typeface="+mn-lt"/>
                <a:cs typeface="+mn-lt"/>
              </a:rPr>
              <a:t>ρόσ</a:t>
            </a:r>
            <a:r>
              <a:rPr lang="en-US">
                <a:ea typeface="+mn-lt"/>
                <a:cs typeface="+mn-lt"/>
              </a:rPr>
              <a:t>βα</a:t>
            </a:r>
            <a:r>
              <a:rPr lang="en-US" err="1">
                <a:ea typeface="+mn-lt"/>
                <a:cs typeface="+mn-lt"/>
              </a:rPr>
              <a:t>ση</a:t>
            </a:r>
            <a:r>
              <a:rPr lang="en-US">
                <a:ea typeface="+mn-lt"/>
                <a:cs typeface="+mn-lt"/>
              </a:rPr>
              <a:t> και να </a:t>
            </a:r>
            <a:r>
              <a:rPr lang="en-US" err="1">
                <a:ea typeface="+mn-lt"/>
                <a:cs typeface="+mn-lt"/>
              </a:rPr>
              <a:t>ενδυν</a:t>
            </a:r>
            <a:r>
              <a:rPr lang="en-US">
                <a:ea typeface="+mn-lt"/>
                <a:cs typeface="+mn-lt"/>
              </a:rPr>
              <a:t>α</a:t>
            </a:r>
            <a:r>
              <a:rPr lang="en-US" err="1">
                <a:ea typeface="+mn-lt"/>
                <a:cs typeface="+mn-lt"/>
              </a:rPr>
              <a:t>μώνοντ</a:t>
            </a:r>
            <a:r>
              <a:rPr lang="en-US">
                <a:ea typeface="+mn-lt"/>
                <a:cs typeface="+mn-lt"/>
              </a:rPr>
              <a:t>αι από </a:t>
            </a:r>
            <a:r>
              <a:rPr lang="en-US" err="1">
                <a:ea typeface="+mn-lt"/>
                <a:cs typeface="+mn-lt"/>
              </a:rPr>
              <a:t>τον</a:t>
            </a:r>
            <a:r>
              <a:rPr lang="en-US" dirty="0">
                <a:ea typeface="+mn-lt"/>
                <a:cs typeface="+mn-lt"/>
              </a:rPr>
              <a:t> </a:t>
            </a:r>
            <a:r>
              <a:rPr lang="en-US" err="1">
                <a:ea typeface="+mn-lt"/>
                <a:cs typeface="+mn-lt"/>
              </a:rPr>
              <a:t>κριτικό</a:t>
            </a:r>
            <a:r>
              <a:rPr lang="en-US" dirty="0">
                <a:ea typeface="+mn-lt"/>
                <a:cs typeface="+mn-lt"/>
              </a:rPr>
              <a:t> </a:t>
            </a:r>
            <a:r>
              <a:rPr lang="en-US" err="1">
                <a:ea typeface="+mn-lt"/>
                <a:cs typeface="+mn-lt"/>
              </a:rPr>
              <a:t>γρ</a:t>
            </a:r>
            <a:r>
              <a:rPr lang="en-US">
                <a:ea typeface="+mn-lt"/>
                <a:cs typeface="+mn-lt"/>
              </a:rPr>
              <a:t>α</a:t>
            </a:r>
            <a:r>
              <a:rPr lang="en-US" err="1">
                <a:ea typeface="+mn-lt"/>
                <a:cs typeface="+mn-lt"/>
              </a:rPr>
              <a:t>μμ</a:t>
            </a:r>
            <a:r>
              <a:rPr lang="en-US">
                <a:ea typeface="+mn-lt"/>
                <a:cs typeface="+mn-lt"/>
              </a:rPr>
              <a:t>α</a:t>
            </a:r>
            <a:r>
              <a:rPr lang="en-US" err="1">
                <a:ea typeface="+mn-lt"/>
                <a:cs typeface="+mn-lt"/>
              </a:rPr>
              <a:t>τισμό</a:t>
            </a:r>
            <a:r>
              <a:rPr lang="en-US">
                <a:ea typeface="+mn-lt"/>
                <a:cs typeface="+mn-lt"/>
              </a:rPr>
              <a:t>, κατα</a:t>
            </a:r>
            <a:r>
              <a:rPr lang="en-US" err="1">
                <a:ea typeface="+mn-lt"/>
                <a:cs typeface="+mn-lt"/>
              </a:rPr>
              <a:t>νοώντ</a:t>
            </a:r>
            <a:r>
              <a:rPr lang="en-US">
                <a:ea typeface="+mn-lt"/>
                <a:cs typeface="+mn-lt"/>
              </a:rPr>
              <a:t>ας τα</a:t>
            </a:r>
            <a:r>
              <a:rPr lang="en-US" err="1">
                <a:ea typeface="+mn-lt"/>
                <a:cs typeface="+mn-lt"/>
              </a:rPr>
              <a:t>υτόχρον</a:t>
            </a:r>
            <a:r>
              <a:rPr lang="en-US">
                <a:ea typeface="+mn-lt"/>
                <a:cs typeface="+mn-lt"/>
              </a:rPr>
              <a:t>α </a:t>
            </a:r>
            <a:r>
              <a:rPr lang="en-US" err="1">
                <a:ea typeface="+mn-lt"/>
                <a:cs typeface="+mn-lt"/>
              </a:rPr>
              <a:t>ότι</a:t>
            </a:r>
            <a:r>
              <a:rPr lang="en-US">
                <a:ea typeface="+mn-lt"/>
                <a:cs typeface="+mn-lt"/>
              </a:rPr>
              <a:t> η α</a:t>
            </a:r>
            <a:r>
              <a:rPr lang="en-US" err="1">
                <a:ea typeface="+mn-lt"/>
                <a:cs typeface="+mn-lt"/>
              </a:rPr>
              <a:t>νάγνωση</a:t>
            </a:r>
            <a:r>
              <a:rPr lang="en-US">
                <a:ea typeface="+mn-lt"/>
                <a:cs typeface="+mn-lt"/>
              </a:rPr>
              <a:t> και η </a:t>
            </a:r>
            <a:r>
              <a:rPr lang="en-US" err="1">
                <a:ea typeface="+mn-lt"/>
                <a:cs typeface="+mn-lt"/>
              </a:rPr>
              <a:t>γρ</a:t>
            </a:r>
            <a:r>
              <a:rPr lang="en-US">
                <a:ea typeface="+mn-lt"/>
                <a:cs typeface="+mn-lt"/>
              </a:rPr>
              <a:t>α</a:t>
            </a:r>
            <a:r>
              <a:rPr lang="en-US" err="1">
                <a:ea typeface="+mn-lt"/>
                <a:cs typeface="+mn-lt"/>
              </a:rPr>
              <a:t>φή</a:t>
            </a:r>
            <a:r>
              <a:rPr lang="en-US" dirty="0">
                <a:ea typeface="+mn-lt"/>
                <a:cs typeface="+mn-lt"/>
              </a:rPr>
              <a:t> </a:t>
            </a:r>
            <a:r>
              <a:rPr lang="en-US" err="1">
                <a:ea typeface="+mn-lt"/>
                <a:cs typeface="+mn-lt"/>
              </a:rPr>
              <a:t>είν</a:t>
            </a:r>
            <a:r>
              <a:rPr lang="en-US">
                <a:ea typeface="+mn-lt"/>
                <a:cs typeface="+mn-lt"/>
              </a:rPr>
              <a:t>αι </a:t>
            </a:r>
            <a:r>
              <a:rPr lang="en-US" err="1">
                <a:ea typeface="+mn-lt"/>
                <a:cs typeface="+mn-lt"/>
              </a:rPr>
              <a:t>κάτι</a:t>
            </a:r>
            <a:r>
              <a:rPr lang="en-US">
                <a:ea typeface="+mn-lt"/>
                <a:cs typeface="+mn-lt"/>
              </a:rPr>
              <a:t> παραπ</a:t>
            </a:r>
            <a:r>
              <a:rPr lang="en-US" err="1">
                <a:ea typeface="+mn-lt"/>
                <a:cs typeface="+mn-lt"/>
              </a:rPr>
              <a:t>άνω</a:t>
            </a:r>
            <a:r>
              <a:rPr lang="en-US" dirty="0">
                <a:ea typeface="+mn-lt"/>
                <a:cs typeface="+mn-lt"/>
              </a:rPr>
              <a:t> </a:t>
            </a:r>
            <a:r>
              <a:rPr lang="en-US">
                <a:ea typeface="+mn-lt"/>
                <a:cs typeface="+mn-lt"/>
              </a:rPr>
              <a:t>από </a:t>
            </a:r>
            <a:r>
              <a:rPr lang="en-US" err="1">
                <a:ea typeface="+mn-lt"/>
                <a:cs typeface="+mn-lt"/>
              </a:rPr>
              <a:t>χρήσιμες</a:t>
            </a:r>
            <a:r>
              <a:rPr lang="en-US">
                <a:ea typeface="+mn-lt"/>
                <a:cs typeface="+mn-lt"/>
              </a:rPr>
              <a:t>, </a:t>
            </a:r>
            <a:r>
              <a:rPr lang="en-US" err="1">
                <a:ea typeface="+mn-lt"/>
                <a:cs typeface="+mn-lt"/>
              </a:rPr>
              <a:t>τότε</a:t>
            </a:r>
            <a:r>
              <a:rPr lang="en-US">
                <a:ea typeface="+mn-lt"/>
                <a:cs typeface="+mn-lt"/>
              </a:rPr>
              <a:t> απ</a:t>
            </a:r>
            <a:r>
              <a:rPr lang="en-US" err="1">
                <a:ea typeface="+mn-lt"/>
                <a:cs typeface="+mn-lt"/>
              </a:rPr>
              <a:t>οτυγχάνουμε</a:t>
            </a:r>
            <a:r>
              <a:rPr lang="en-US">
                <a:ea typeface="+mn-lt"/>
                <a:cs typeface="+mn-lt"/>
              </a:rPr>
              <a:t> να </a:t>
            </a:r>
            <a:r>
              <a:rPr lang="en-US" err="1">
                <a:ea typeface="+mn-lt"/>
                <a:cs typeface="+mn-lt"/>
              </a:rPr>
              <a:t>μορφώσουμε</a:t>
            </a:r>
            <a:r>
              <a:rPr lang="en-US" dirty="0">
                <a:ea typeface="+mn-lt"/>
                <a:cs typeface="+mn-lt"/>
              </a:rPr>
              <a:t>  </a:t>
            </a:r>
            <a:r>
              <a:rPr lang="en-US" err="1">
                <a:ea typeface="+mn-lt"/>
                <a:cs typeface="+mn-lt"/>
              </a:rPr>
              <a:t>την</a:t>
            </a:r>
            <a:r>
              <a:rPr lang="en-US">
                <a:ea typeface="+mn-lt"/>
                <a:cs typeface="+mn-lt"/>
              </a:rPr>
              <a:t> επ</a:t>
            </a:r>
            <a:r>
              <a:rPr lang="en-US" err="1">
                <a:ea typeface="+mn-lt"/>
                <a:cs typeface="+mn-lt"/>
              </a:rPr>
              <a:t>όμενη</a:t>
            </a:r>
            <a:r>
              <a:rPr lang="en-US" dirty="0">
                <a:ea typeface="+mn-lt"/>
                <a:cs typeface="+mn-lt"/>
              </a:rPr>
              <a:t> </a:t>
            </a:r>
            <a:r>
              <a:rPr lang="en-US" err="1">
                <a:ea typeface="+mn-lt"/>
                <a:cs typeface="+mn-lt"/>
              </a:rPr>
              <a:t>γενιά</a:t>
            </a:r>
            <a:r>
              <a:rPr lang="en-US" dirty="0">
                <a:ea typeface="+mn-lt"/>
                <a:cs typeface="+mn-lt"/>
              </a:rPr>
              <a:t>.'</a:t>
            </a:r>
          </a:p>
          <a:p>
            <a:pPr>
              <a:buClr>
                <a:srgbClr val="262626"/>
              </a:buClr>
            </a:pPr>
            <a:endParaRPr lang="en-US" dirty="0"/>
          </a:p>
          <a:p>
            <a:pPr>
              <a:buClr>
                <a:srgbClr val="262626"/>
              </a:buClr>
            </a:pPr>
            <a:r>
              <a:rPr lang="en-US">
                <a:ea typeface="+mn-lt"/>
                <a:cs typeface="+mn-lt"/>
              </a:rPr>
              <a:t>Ο Mackey (2004, σελ.236 όπως αναφέρεται στο Cambridge Assessment, 2013 ) υπ</a:t>
            </a:r>
            <a:r>
              <a:rPr lang="en-US" err="1">
                <a:ea typeface="+mn-lt"/>
                <a:cs typeface="+mn-lt"/>
              </a:rPr>
              <a:t>οστηρίζει</a:t>
            </a:r>
            <a:r>
              <a:rPr lang="en-US" dirty="0">
                <a:ea typeface="+mn-lt"/>
                <a:cs typeface="+mn-lt"/>
              </a:rPr>
              <a:t> </a:t>
            </a:r>
            <a:r>
              <a:rPr lang="en-US" err="1">
                <a:ea typeface="+mn-lt"/>
                <a:cs typeface="+mn-lt"/>
              </a:rPr>
              <a:t>ότι</a:t>
            </a:r>
            <a:r>
              <a:rPr lang="en-US">
                <a:ea typeface="+mn-lt"/>
                <a:cs typeface="+mn-lt"/>
              </a:rPr>
              <a:t> ο </a:t>
            </a:r>
            <a:r>
              <a:rPr lang="en-US" err="1">
                <a:ea typeface="+mn-lt"/>
                <a:cs typeface="+mn-lt"/>
              </a:rPr>
              <a:t>γρ</a:t>
            </a:r>
            <a:r>
              <a:rPr lang="en-US">
                <a:ea typeface="+mn-lt"/>
                <a:cs typeface="+mn-lt"/>
              </a:rPr>
              <a:t>α</a:t>
            </a:r>
            <a:r>
              <a:rPr lang="en-US" err="1">
                <a:ea typeface="+mn-lt"/>
                <a:cs typeface="+mn-lt"/>
              </a:rPr>
              <a:t>μμ</a:t>
            </a:r>
            <a:r>
              <a:rPr lang="en-US">
                <a:ea typeface="+mn-lt"/>
                <a:cs typeface="+mn-lt"/>
              </a:rPr>
              <a:t>α</a:t>
            </a:r>
            <a:r>
              <a:rPr lang="en-US" err="1">
                <a:ea typeface="+mn-lt"/>
                <a:cs typeface="+mn-lt"/>
              </a:rPr>
              <a:t>τισμός</a:t>
            </a:r>
            <a:r>
              <a:rPr lang="en-US" dirty="0">
                <a:ea typeface="+mn-lt"/>
                <a:cs typeface="+mn-lt"/>
              </a:rPr>
              <a:t> </a:t>
            </a:r>
            <a:r>
              <a:rPr lang="en-US" err="1">
                <a:ea typeface="+mn-lt"/>
                <a:cs typeface="+mn-lt"/>
              </a:rPr>
              <a:t>δεν</a:t>
            </a:r>
            <a:r>
              <a:rPr lang="en-US" dirty="0">
                <a:ea typeface="+mn-lt"/>
                <a:cs typeface="+mn-lt"/>
              </a:rPr>
              <a:t> </a:t>
            </a:r>
            <a:r>
              <a:rPr lang="en-US" err="1">
                <a:ea typeface="+mn-lt"/>
                <a:cs typeface="+mn-lt"/>
              </a:rPr>
              <a:t>ήτ</a:t>
            </a:r>
            <a:r>
              <a:rPr lang="en-US">
                <a:ea typeface="+mn-lt"/>
                <a:cs typeface="+mn-lt"/>
              </a:rPr>
              <a:t>αν π</a:t>
            </a:r>
            <a:r>
              <a:rPr lang="en-US" err="1">
                <a:ea typeface="+mn-lt"/>
                <a:cs typeface="+mn-lt"/>
              </a:rPr>
              <a:t>οτέ</a:t>
            </a:r>
            <a:r>
              <a:rPr lang="en-US" dirty="0">
                <a:ea typeface="+mn-lt"/>
                <a:cs typeface="+mn-lt"/>
              </a:rPr>
              <a:t> </a:t>
            </a:r>
            <a:r>
              <a:rPr lang="en-US" err="1">
                <a:ea typeface="+mn-lt"/>
                <a:cs typeface="+mn-lt"/>
              </a:rPr>
              <a:t>έν</a:t>
            </a:r>
            <a:r>
              <a:rPr lang="en-US">
                <a:ea typeface="+mn-lt"/>
                <a:cs typeface="+mn-lt"/>
              </a:rPr>
              <a:t>α </a:t>
            </a:r>
            <a:r>
              <a:rPr lang="en-US" err="1">
                <a:ea typeface="+mn-lt"/>
                <a:cs typeface="+mn-lt"/>
              </a:rPr>
              <a:t>σύνολο</a:t>
            </a:r>
            <a:r>
              <a:rPr lang="en-US">
                <a:ea typeface="+mn-lt"/>
                <a:cs typeface="+mn-lt"/>
              </a:rPr>
              <a:t> «</a:t>
            </a:r>
            <a:r>
              <a:rPr lang="en-US" err="1">
                <a:ea typeface="+mn-lt"/>
                <a:cs typeface="+mn-lt"/>
              </a:rPr>
              <a:t>στ</a:t>
            </a:r>
            <a:r>
              <a:rPr lang="en-US">
                <a:ea typeface="+mn-lt"/>
                <a:cs typeface="+mn-lt"/>
              </a:rPr>
              <a:t>α</a:t>
            </a:r>
            <a:r>
              <a:rPr lang="en-US" err="1">
                <a:ea typeface="+mn-lt"/>
                <a:cs typeface="+mn-lt"/>
              </a:rPr>
              <a:t>θερών</a:t>
            </a:r>
            <a:r>
              <a:rPr lang="en-US">
                <a:ea typeface="+mn-lt"/>
                <a:cs typeface="+mn-lt"/>
              </a:rPr>
              <a:t>» </a:t>
            </a:r>
            <a:r>
              <a:rPr lang="en-US" err="1">
                <a:ea typeface="+mn-lt"/>
                <a:cs typeface="+mn-lt"/>
              </a:rPr>
              <a:t>δεξιοτήτων</a:t>
            </a:r>
            <a:r>
              <a:rPr lang="en-US">
                <a:ea typeface="+mn-lt"/>
                <a:cs typeface="+mn-lt"/>
              </a:rPr>
              <a:t> και </a:t>
            </a:r>
            <a:r>
              <a:rPr lang="en-US" err="1">
                <a:ea typeface="+mn-lt"/>
                <a:cs typeface="+mn-lt"/>
              </a:rPr>
              <a:t>ότι</a:t>
            </a:r>
            <a:r>
              <a:rPr lang="en-US">
                <a:ea typeface="+mn-lt"/>
                <a:cs typeface="+mn-lt"/>
              </a:rPr>
              <a:t> π</a:t>
            </a:r>
            <a:r>
              <a:rPr lang="en-US" err="1">
                <a:ea typeface="+mn-lt"/>
                <a:cs typeface="+mn-lt"/>
              </a:rPr>
              <a:t>ρέ</a:t>
            </a:r>
            <a:r>
              <a:rPr lang="en-US">
                <a:ea typeface="+mn-lt"/>
                <a:cs typeface="+mn-lt"/>
              </a:rPr>
              <a:t>π</a:t>
            </a:r>
            <a:r>
              <a:rPr lang="en-US" err="1">
                <a:ea typeface="+mn-lt"/>
                <a:cs typeface="+mn-lt"/>
              </a:rPr>
              <a:t>ει</a:t>
            </a:r>
            <a:r>
              <a:rPr lang="en-US">
                <a:ea typeface="+mn-lt"/>
                <a:cs typeface="+mn-lt"/>
              </a:rPr>
              <a:t> να </a:t>
            </a:r>
            <a:r>
              <a:rPr lang="en-US" err="1">
                <a:ea typeface="+mn-lt"/>
                <a:cs typeface="+mn-lt"/>
              </a:rPr>
              <a:t>είν</a:t>
            </a:r>
            <a:r>
              <a:rPr lang="en-US">
                <a:ea typeface="+mn-lt"/>
                <a:cs typeface="+mn-lt"/>
              </a:rPr>
              <a:t>αι  «</a:t>
            </a:r>
            <a:r>
              <a:rPr lang="en-US" err="1">
                <a:ea typeface="+mn-lt"/>
                <a:cs typeface="+mn-lt"/>
              </a:rPr>
              <a:t>Ιστορικά</a:t>
            </a:r>
            <a:r>
              <a:rPr lang="en-US" dirty="0">
                <a:ea typeface="+mn-lt"/>
                <a:cs typeface="+mn-lt"/>
              </a:rPr>
              <a:t> </a:t>
            </a:r>
            <a:r>
              <a:rPr lang="en-US">
                <a:ea typeface="+mn-lt"/>
                <a:cs typeface="+mn-lt"/>
              </a:rPr>
              <a:t>κα</a:t>
            </a:r>
            <a:r>
              <a:rPr lang="en-US" err="1">
                <a:ea typeface="+mn-lt"/>
                <a:cs typeface="+mn-lt"/>
              </a:rPr>
              <a:t>θοριζόμεντος</a:t>
            </a:r>
            <a:r>
              <a:rPr lang="en-US">
                <a:ea typeface="+mn-lt"/>
                <a:cs typeface="+mn-lt"/>
              </a:rPr>
              <a:t>». Ο Meek </a:t>
            </a:r>
            <a:r>
              <a:rPr lang="en-US" err="1">
                <a:ea typeface="+mn-lt"/>
                <a:cs typeface="+mn-lt"/>
              </a:rPr>
              <a:t>τον</a:t>
            </a:r>
            <a:r>
              <a:rPr lang="en-US">
                <a:ea typeface="+mn-lt"/>
                <a:cs typeface="+mn-lt"/>
              </a:rPr>
              <a:t> π</a:t>
            </a:r>
            <a:r>
              <a:rPr lang="en-US" err="1">
                <a:ea typeface="+mn-lt"/>
                <a:cs typeface="+mn-lt"/>
              </a:rPr>
              <a:t>εριγράφει</a:t>
            </a:r>
            <a:r>
              <a:rPr lang="en-US">
                <a:ea typeface="+mn-lt"/>
                <a:cs typeface="+mn-lt"/>
              </a:rPr>
              <a:t> «</a:t>
            </a:r>
            <a:r>
              <a:rPr lang="en-US" err="1">
                <a:ea typeface="+mn-lt"/>
                <a:cs typeface="+mn-lt"/>
              </a:rPr>
              <a:t>ως</a:t>
            </a:r>
            <a:r>
              <a:rPr lang="en-US" dirty="0">
                <a:ea typeface="+mn-lt"/>
                <a:cs typeface="+mn-lt"/>
              </a:rPr>
              <a:t> </a:t>
            </a:r>
            <a:r>
              <a:rPr lang="en-US" err="1">
                <a:ea typeface="+mn-lt"/>
                <a:cs typeface="+mn-lt"/>
              </a:rPr>
              <a:t>μέρος</a:t>
            </a:r>
            <a:r>
              <a:rPr lang="en-US" dirty="0">
                <a:ea typeface="+mn-lt"/>
                <a:cs typeface="+mn-lt"/>
              </a:rPr>
              <a:t> </a:t>
            </a:r>
            <a:r>
              <a:rPr lang="en-US" err="1">
                <a:ea typeface="+mn-lt"/>
                <a:cs typeface="+mn-lt"/>
              </a:rPr>
              <a:t>της</a:t>
            </a:r>
            <a:r>
              <a:rPr lang="en-US" dirty="0">
                <a:ea typeface="+mn-lt"/>
                <a:cs typeface="+mn-lt"/>
              </a:rPr>
              <a:t> </a:t>
            </a:r>
            <a:r>
              <a:rPr lang="en-US" err="1">
                <a:ea typeface="+mn-lt"/>
                <a:cs typeface="+mn-lt"/>
              </a:rPr>
              <a:t>ιστορί</a:t>
            </a:r>
            <a:r>
              <a:rPr lang="en-US">
                <a:ea typeface="+mn-lt"/>
                <a:cs typeface="+mn-lt"/>
              </a:rPr>
              <a:t>ας» (1991, σελ.3) και </a:t>
            </a:r>
            <a:r>
              <a:rPr lang="en-US" err="1">
                <a:ea typeface="+mn-lt"/>
                <a:cs typeface="+mn-lt"/>
              </a:rPr>
              <a:t>σημειώνει</a:t>
            </a:r>
            <a:r>
              <a:rPr lang="en-US">
                <a:ea typeface="+mn-lt"/>
                <a:cs typeface="+mn-lt"/>
              </a:rPr>
              <a:t>: «α</a:t>
            </a:r>
            <a:r>
              <a:rPr lang="en-US" err="1">
                <a:ea typeface="+mn-lt"/>
                <a:cs typeface="+mn-lt"/>
              </a:rPr>
              <a:t>λλάζει</a:t>
            </a:r>
            <a:r>
              <a:rPr lang="en-US" dirty="0">
                <a:ea typeface="+mn-lt"/>
                <a:cs typeface="+mn-lt"/>
              </a:rPr>
              <a:t> </a:t>
            </a:r>
            <a:r>
              <a:rPr lang="en-US">
                <a:ea typeface="+mn-lt"/>
                <a:cs typeface="+mn-lt"/>
              </a:rPr>
              <a:t>όπ</a:t>
            </a:r>
            <a:r>
              <a:rPr lang="en-US" err="1">
                <a:ea typeface="+mn-lt"/>
                <a:cs typeface="+mn-lt"/>
              </a:rPr>
              <a:t>ως</a:t>
            </a:r>
            <a:r>
              <a:rPr lang="en-US">
                <a:ea typeface="+mn-lt"/>
                <a:cs typeface="+mn-lt"/>
              </a:rPr>
              <a:t> α</a:t>
            </a:r>
            <a:r>
              <a:rPr lang="en-US" err="1">
                <a:ea typeface="+mn-lt"/>
                <a:cs typeface="+mn-lt"/>
              </a:rPr>
              <a:t>λλάζουν</a:t>
            </a:r>
            <a:r>
              <a:rPr lang="en-US">
                <a:ea typeface="+mn-lt"/>
                <a:cs typeface="+mn-lt"/>
              </a:rPr>
              <a:t> και </a:t>
            </a:r>
            <a:r>
              <a:rPr lang="en-US" err="1">
                <a:ea typeface="+mn-lt"/>
                <a:cs typeface="+mn-lt"/>
              </a:rPr>
              <a:t>οι</a:t>
            </a:r>
            <a:r>
              <a:rPr lang="en-US" dirty="0">
                <a:ea typeface="+mn-lt"/>
                <a:cs typeface="+mn-lt"/>
              </a:rPr>
              <a:t> </a:t>
            </a:r>
            <a:r>
              <a:rPr lang="en-US" err="1">
                <a:ea typeface="+mn-lt"/>
                <a:cs typeface="+mn-lt"/>
              </a:rPr>
              <a:t>κοινωνίες</a:t>
            </a:r>
            <a:r>
              <a:rPr lang="en-US" dirty="0">
                <a:ea typeface="+mn-lt"/>
                <a:cs typeface="+mn-lt"/>
              </a:rPr>
              <a:t>».  </a:t>
            </a:r>
            <a:endParaRPr lang="en-US" dirty="0"/>
          </a:p>
        </p:txBody>
      </p:sp>
    </p:spTree>
    <p:extLst>
      <p:ext uri="{BB962C8B-B14F-4D97-AF65-F5344CB8AC3E}">
        <p14:creationId xmlns:p14="http://schemas.microsoft.com/office/powerpoint/2010/main" val="4178151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737801-B9D6-4A08-BD77-23010A8022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5FABD39-C757-461E-A681-DC2736484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190" y="572613"/>
            <a:ext cx="11281609" cy="2396079"/>
          </a:xfrm>
          <a:prstGeom prst="rect">
            <a:avLst/>
          </a:prstGeom>
          <a:solidFill>
            <a:schemeClr val="accent1"/>
          </a:solidFill>
          <a:ln w="6350" cap="flat" cmpd="sng" algn="ctr">
            <a:noFill/>
            <a:prstDash val="solid"/>
          </a:ln>
          <a:effectLst>
            <a:outerShdw blurRad="50800" algn="ctr" rotWithShape="0">
              <a:prstClr val="black">
                <a:alpha val="66000"/>
              </a:prstClr>
            </a:outerShdw>
            <a:softEdge rad="0"/>
          </a:effectLst>
        </p:spPr>
      </p:sp>
      <p:sp>
        <p:nvSpPr>
          <p:cNvPr id="12" name="Rectangle 11">
            <a:extLst>
              <a:ext uri="{FF2B5EF4-FFF2-40B4-BE49-F238E27FC236}">
                <a16:creationId xmlns:a16="http://schemas.microsoft.com/office/drawing/2014/main" id="{2DF424F5-8D5C-46C0-A1B0-AF34E0350C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738" y="737380"/>
            <a:ext cx="10954512" cy="2066544"/>
          </a:xfrm>
          <a:prstGeom prst="rect">
            <a:avLst/>
          </a:prstGeom>
          <a:noFill/>
          <a:ln w="6350" cap="sq" cmpd="sng" algn="ctr">
            <a:solidFill>
              <a:srgbClr val="FFFFFF"/>
            </a:solidFill>
            <a:prstDash val="solid"/>
            <a:miter lim="800000"/>
          </a:ln>
          <a:effectLst/>
        </p:spPr>
      </p:sp>
      <p:sp>
        <p:nvSpPr>
          <p:cNvPr id="2" name="Title 1">
            <a:extLst>
              <a:ext uri="{FF2B5EF4-FFF2-40B4-BE49-F238E27FC236}">
                <a16:creationId xmlns:a16="http://schemas.microsoft.com/office/drawing/2014/main" id="{F032CA09-B768-4DC0-9C95-F5EB26646F7D}"/>
              </a:ext>
            </a:extLst>
          </p:cNvPr>
          <p:cNvSpPr>
            <a:spLocks noGrp="1"/>
          </p:cNvSpPr>
          <p:nvPr>
            <p:ph type="title"/>
          </p:nvPr>
        </p:nvSpPr>
        <p:spPr>
          <a:xfrm>
            <a:off x="1066800" y="1089090"/>
            <a:ext cx="10058400" cy="1371600"/>
          </a:xfrm>
        </p:spPr>
        <p:txBody>
          <a:bodyPr>
            <a:normAutofit/>
          </a:bodyPr>
          <a:lstStyle/>
          <a:p>
            <a:pPr algn="ctr"/>
            <a:r>
              <a:rPr lang="en-US">
                <a:ea typeface="+mj-lt"/>
                <a:cs typeface="+mj-lt"/>
              </a:rPr>
              <a:t>’Ο </a:t>
            </a:r>
            <a:r>
              <a:rPr lang="en-US" err="1">
                <a:ea typeface="+mj-lt"/>
                <a:cs typeface="+mj-lt"/>
              </a:rPr>
              <a:t>ορισμός</a:t>
            </a:r>
            <a:r>
              <a:rPr lang="en-US">
                <a:ea typeface="+mj-lt"/>
                <a:cs typeface="+mj-lt"/>
              </a:rPr>
              <a:t> </a:t>
            </a:r>
            <a:r>
              <a:rPr lang="en-US" err="1">
                <a:ea typeface="+mj-lt"/>
                <a:cs typeface="+mj-lt"/>
              </a:rPr>
              <a:t>του</a:t>
            </a:r>
            <a:r>
              <a:rPr lang="en-US">
                <a:ea typeface="+mj-lt"/>
                <a:cs typeface="+mj-lt"/>
              </a:rPr>
              <a:t> γραμματισμού από τον ΟΟΣΑ </a:t>
            </a:r>
            <a:endParaRPr lang="en-US"/>
          </a:p>
        </p:txBody>
      </p:sp>
      <p:sp>
        <p:nvSpPr>
          <p:cNvPr id="3" name="Content Placeholder 2">
            <a:extLst>
              <a:ext uri="{FF2B5EF4-FFF2-40B4-BE49-F238E27FC236}">
                <a16:creationId xmlns:a16="http://schemas.microsoft.com/office/drawing/2014/main" id="{8837AAB9-7515-4ECC-8964-2B96F750DB7C}"/>
              </a:ext>
            </a:extLst>
          </p:cNvPr>
          <p:cNvSpPr>
            <a:spLocks noGrp="1"/>
          </p:cNvSpPr>
          <p:nvPr>
            <p:ph idx="1"/>
          </p:nvPr>
        </p:nvSpPr>
        <p:spPr>
          <a:xfrm>
            <a:off x="1409700" y="3429000"/>
            <a:ext cx="9372600" cy="2508384"/>
          </a:xfrm>
        </p:spPr>
        <p:txBody>
          <a:bodyPr anchor="t">
            <a:normAutofit fontScale="70000" lnSpcReduction="20000"/>
          </a:bodyPr>
          <a:lstStyle/>
          <a:p>
            <a:r>
              <a:rPr lang="en-US" sz="2000" dirty="0">
                <a:ea typeface="+mn-lt"/>
                <a:cs typeface="+mn-lt"/>
              </a:rPr>
              <a:t>η </a:t>
            </a:r>
            <a:r>
              <a:rPr lang="en-US" sz="2000" err="1">
                <a:ea typeface="+mn-lt"/>
                <a:cs typeface="+mn-lt"/>
              </a:rPr>
              <a:t>ικ</a:t>
            </a:r>
            <a:r>
              <a:rPr lang="en-US" sz="2000" dirty="0">
                <a:ea typeface="+mn-lt"/>
                <a:cs typeface="+mn-lt"/>
              </a:rPr>
              <a:t>α</a:t>
            </a:r>
            <a:r>
              <a:rPr lang="en-US" sz="2000" err="1">
                <a:ea typeface="+mn-lt"/>
                <a:cs typeface="+mn-lt"/>
              </a:rPr>
              <a:t>νότητ</a:t>
            </a:r>
            <a:r>
              <a:rPr lang="en-US" sz="2000" dirty="0">
                <a:ea typeface="+mn-lt"/>
                <a:cs typeface="+mn-lt"/>
              </a:rPr>
              <a:t>α κατα</a:t>
            </a:r>
            <a:r>
              <a:rPr lang="en-US" sz="2000" err="1">
                <a:ea typeface="+mn-lt"/>
                <a:cs typeface="+mn-lt"/>
              </a:rPr>
              <a:t>νόησης</a:t>
            </a:r>
            <a:r>
              <a:rPr lang="en-US" sz="2000" dirty="0">
                <a:ea typeface="+mn-lt"/>
                <a:cs typeface="+mn-lt"/>
              </a:rPr>
              <a:t> και </a:t>
            </a:r>
            <a:r>
              <a:rPr lang="en-US" sz="2000" err="1">
                <a:ea typeface="+mn-lt"/>
                <a:cs typeface="+mn-lt"/>
              </a:rPr>
              <a:t>χρήσης</a:t>
            </a:r>
            <a:r>
              <a:rPr lang="en-US" sz="2000" dirty="0">
                <a:ea typeface="+mn-lt"/>
                <a:cs typeface="+mn-lt"/>
              </a:rPr>
              <a:t> </a:t>
            </a:r>
            <a:r>
              <a:rPr lang="en-US" sz="2000" err="1">
                <a:ea typeface="+mn-lt"/>
                <a:cs typeface="+mn-lt"/>
              </a:rPr>
              <a:t>έντυ</a:t>
            </a:r>
            <a:r>
              <a:rPr lang="en-US" sz="2000" dirty="0">
                <a:ea typeface="+mn-lt"/>
                <a:cs typeface="+mn-lt"/>
              </a:rPr>
              <a:t>π</a:t>
            </a:r>
            <a:r>
              <a:rPr lang="en-US" sz="2000" err="1">
                <a:ea typeface="+mn-lt"/>
                <a:cs typeface="+mn-lt"/>
              </a:rPr>
              <a:t>ης</a:t>
            </a:r>
            <a:r>
              <a:rPr lang="en-US" sz="2000" dirty="0">
                <a:ea typeface="+mn-lt"/>
                <a:cs typeface="+mn-lt"/>
              </a:rPr>
              <a:t> π</a:t>
            </a:r>
            <a:r>
              <a:rPr lang="en-US" sz="2000" err="1">
                <a:ea typeface="+mn-lt"/>
                <a:cs typeface="+mn-lt"/>
              </a:rPr>
              <a:t>ληροφορί</a:t>
            </a:r>
            <a:r>
              <a:rPr lang="en-US" sz="2000" dirty="0">
                <a:ea typeface="+mn-lt"/>
                <a:cs typeface="+mn-lt"/>
              </a:rPr>
              <a:t>ας </a:t>
            </a:r>
            <a:r>
              <a:rPr lang="en-US" sz="2000" err="1">
                <a:ea typeface="+mn-lt"/>
                <a:cs typeface="+mn-lt"/>
              </a:rPr>
              <a:t>σε</a:t>
            </a:r>
            <a:r>
              <a:rPr lang="en-US" sz="2000" dirty="0">
                <a:ea typeface="+mn-lt"/>
                <a:cs typeface="+mn-lt"/>
              </a:rPr>
              <a:t> κα</a:t>
            </a:r>
            <a:r>
              <a:rPr lang="en-US" sz="2000" err="1">
                <a:ea typeface="+mn-lt"/>
                <a:cs typeface="+mn-lt"/>
              </a:rPr>
              <a:t>θημερινές</a:t>
            </a:r>
            <a:r>
              <a:rPr lang="en-US" sz="2000" dirty="0">
                <a:ea typeface="+mn-lt"/>
                <a:cs typeface="+mn-lt"/>
              </a:rPr>
              <a:t> </a:t>
            </a:r>
            <a:r>
              <a:rPr lang="en-US" sz="2000" err="1">
                <a:ea typeface="+mn-lt"/>
                <a:cs typeface="+mn-lt"/>
              </a:rPr>
              <a:t>δρ</a:t>
            </a:r>
            <a:r>
              <a:rPr lang="en-US" sz="2000" dirty="0">
                <a:ea typeface="+mn-lt"/>
                <a:cs typeface="+mn-lt"/>
              </a:rPr>
              <a:t>α</a:t>
            </a:r>
            <a:r>
              <a:rPr lang="en-US" sz="2000" err="1">
                <a:ea typeface="+mn-lt"/>
                <a:cs typeface="+mn-lt"/>
              </a:rPr>
              <a:t>στηριότητες</a:t>
            </a:r>
            <a:r>
              <a:rPr lang="en-US" sz="2000" dirty="0">
                <a:ea typeface="+mn-lt"/>
                <a:cs typeface="+mn-lt"/>
              </a:rPr>
              <a:t> </a:t>
            </a:r>
            <a:r>
              <a:rPr lang="en-US" sz="2000" err="1">
                <a:ea typeface="+mn-lt"/>
                <a:cs typeface="+mn-lt"/>
              </a:rPr>
              <a:t>στο</a:t>
            </a:r>
            <a:r>
              <a:rPr lang="en-US" sz="2000" dirty="0">
                <a:ea typeface="+mn-lt"/>
                <a:cs typeface="+mn-lt"/>
              </a:rPr>
              <a:t> σπ</a:t>
            </a:r>
            <a:r>
              <a:rPr lang="en-US" sz="2000" err="1">
                <a:ea typeface="+mn-lt"/>
                <a:cs typeface="+mn-lt"/>
              </a:rPr>
              <a:t>ίτι</a:t>
            </a:r>
            <a:r>
              <a:rPr lang="en-US" sz="2000" dirty="0">
                <a:ea typeface="+mn-lt"/>
                <a:cs typeface="+mn-lt"/>
              </a:rPr>
              <a:t>, </a:t>
            </a:r>
            <a:r>
              <a:rPr lang="en-US" sz="2000" err="1">
                <a:ea typeface="+mn-lt"/>
                <a:cs typeface="+mn-lt"/>
              </a:rPr>
              <a:t>στη</a:t>
            </a:r>
            <a:r>
              <a:rPr lang="en-US" sz="2000" dirty="0">
                <a:ea typeface="+mn-lt"/>
                <a:cs typeface="+mn-lt"/>
              </a:rPr>
              <a:t> </a:t>
            </a:r>
            <a:r>
              <a:rPr lang="en-US" sz="2000" err="1">
                <a:ea typeface="+mn-lt"/>
                <a:cs typeface="+mn-lt"/>
              </a:rPr>
              <a:t>δουλειά</a:t>
            </a:r>
            <a:r>
              <a:rPr lang="en-US" sz="2000" dirty="0">
                <a:ea typeface="+mn-lt"/>
                <a:cs typeface="+mn-lt"/>
              </a:rPr>
              <a:t> και </a:t>
            </a:r>
            <a:r>
              <a:rPr lang="en-US" sz="2000" err="1">
                <a:ea typeface="+mn-lt"/>
                <a:cs typeface="+mn-lt"/>
              </a:rPr>
              <a:t>στην</a:t>
            </a:r>
            <a:r>
              <a:rPr lang="en-US" sz="2000" dirty="0">
                <a:ea typeface="+mn-lt"/>
                <a:cs typeface="+mn-lt"/>
              </a:rPr>
              <a:t> </a:t>
            </a:r>
            <a:r>
              <a:rPr lang="en-US" sz="2000" err="1">
                <a:ea typeface="+mn-lt"/>
                <a:cs typeface="+mn-lt"/>
              </a:rPr>
              <a:t>κοινότητ</a:t>
            </a:r>
            <a:r>
              <a:rPr lang="en-US" sz="2000" dirty="0">
                <a:ea typeface="+mn-lt"/>
                <a:cs typeface="+mn-lt"/>
              </a:rPr>
              <a:t>α – </a:t>
            </a:r>
            <a:r>
              <a:rPr lang="en-US" sz="2000" err="1">
                <a:ea typeface="+mn-lt"/>
                <a:cs typeface="+mn-lt"/>
              </a:rPr>
              <a:t>ώστε</a:t>
            </a:r>
            <a:r>
              <a:rPr lang="en-US" sz="2000" dirty="0">
                <a:ea typeface="+mn-lt"/>
                <a:cs typeface="+mn-lt"/>
              </a:rPr>
              <a:t> </a:t>
            </a:r>
            <a:r>
              <a:rPr lang="en-US" sz="2000" err="1">
                <a:ea typeface="+mn-lt"/>
                <a:cs typeface="+mn-lt"/>
              </a:rPr>
              <a:t>το</a:t>
            </a:r>
            <a:r>
              <a:rPr lang="en-US" sz="2000" dirty="0">
                <a:ea typeface="+mn-lt"/>
                <a:cs typeface="+mn-lt"/>
              </a:rPr>
              <a:t> </a:t>
            </a:r>
            <a:r>
              <a:rPr lang="en-US" sz="2000" err="1">
                <a:ea typeface="+mn-lt"/>
                <a:cs typeface="+mn-lt"/>
              </a:rPr>
              <a:t>άτομο</a:t>
            </a:r>
            <a:r>
              <a:rPr lang="en-US" sz="2000" dirty="0">
                <a:ea typeface="+mn-lt"/>
                <a:cs typeface="+mn-lt"/>
              </a:rPr>
              <a:t> να π</a:t>
            </a:r>
            <a:r>
              <a:rPr lang="en-US" sz="2000" err="1">
                <a:ea typeface="+mn-lt"/>
                <a:cs typeface="+mn-lt"/>
              </a:rPr>
              <a:t>ετύχει</a:t>
            </a:r>
            <a:r>
              <a:rPr lang="en-US" sz="2000" dirty="0">
                <a:ea typeface="+mn-lt"/>
                <a:cs typeface="+mn-lt"/>
              </a:rPr>
              <a:t> </a:t>
            </a:r>
            <a:r>
              <a:rPr lang="en-US" sz="2000" err="1">
                <a:ea typeface="+mn-lt"/>
                <a:cs typeface="+mn-lt"/>
              </a:rPr>
              <a:t>τους</a:t>
            </a:r>
            <a:r>
              <a:rPr lang="en-US" sz="2000" dirty="0">
                <a:ea typeface="+mn-lt"/>
                <a:cs typeface="+mn-lt"/>
              </a:rPr>
              <a:t> </a:t>
            </a:r>
            <a:r>
              <a:rPr lang="en-US" sz="2000" err="1">
                <a:ea typeface="+mn-lt"/>
                <a:cs typeface="+mn-lt"/>
              </a:rPr>
              <a:t>στόχους</a:t>
            </a:r>
            <a:r>
              <a:rPr lang="en-US" sz="2000" dirty="0">
                <a:ea typeface="+mn-lt"/>
                <a:cs typeface="+mn-lt"/>
              </a:rPr>
              <a:t> </a:t>
            </a:r>
            <a:r>
              <a:rPr lang="en-US" sz="2000" err="1">
                <a:ea typeface="+mn-lt"/>
                <a:cs typeface="+mn-lt"/>
              </a:rPr>
              <a:t>του</a:t>
            </a:r>
            <a:r>
              <a:rPr lang="en-US" sz="2000">
                <a:ea typeface="+mn-lt"/>
                <a:cs typeface="+mn-lt"/>
              </a:rPr>
              <a:t> και να αναπ</a:t>
            </a:r>
            <a:r>
              <a:rPr lang="en-US" sz="2000" err="1">
                <a:ea typeface="+mn-lt"/>
                <a:cs typeface="+mn-lt"/>
              </a:rPr>
              <a:t>τύξει</a:t>
            </a:r>
            <a:r>
              <a:rPr lang="en-US" sz="2000" dirty="0">
                <a:ea typeface="+mn-lt"/>
                <a:cs typeface="+mn-lt"/>
              </a:rPr>
              <a:t>  </a:t>
            </a:r>
            <a:r>
              <a:rPr lang="en-US" sz="2000" err="1">
                <a:ea typeface="+mn-lt"/>
                <a:cs typeface="+mn-lt"/>
              </a:rPr>
              <a:t>τις</a:t>
            </a:r>
            <a:r>
              <a:rPr lang="en-US" sz="2000" dirty="0">
                <a:ea typeface="+mn-lt"/>
                <a:cs typeface="+mn-lt"/>
              </a:rPr>
              <a:t> </a:t>
            </a:r>
            <a:r>
              <a:rPr lang="en-US" sz="2000" err="1">
                <a:ea typeface="+mn-lt"/>
                <a:cs typeface="+mn-lt"/>
              </a:rPr>
              <a:t>γνώσεις</a:t>
            </a:r>
            <a:r>
              <a:rPr lang="en-US" sz="2000" dirty="0">
                <a:ea typeface="+mn-lt"/>
                <a:cs typeface="+mn-lt"/>
              </a:rPr>
              <a:t> </a:t>
            </a:r>
            <a:r>
              <a:rPr lang="en-US" sz="2000">
                <a:ea typeface="+mn-lt"/>
                <a:cs typeface="+mn-lt"/>
              </a:rPr>
              <a:t>και </a:t>
            </a:r>
            <a:r>
              <a:rPr lang="en-US" sz="2000" err="1">
                <a:ea typeface="+mn-lt"/>
                <a:cs typeface="+mn-lt"/>
              </a:rPr>
              <a:t>τις</a:t>
            </a:r>
            <a:r>
              <a:rPr lang="en-US" sz="2000" dirty="0">
                <a:ea typeface="+mn-lt"/>
                <a:cs typeface="+mn-lt"/>
              </a:rPr>
              <a:t> </a:t>
            </a:r>
            <a:r>
              <a:rPr lang="en-US" sz="2000" err="1">
                <a:ea typeface="+mn-lt"/>
                <a:cs typeface="+mn-lt"/>
              </a:rPr>
              <a:t>δυν</a:t>
            </a:r>
            <a:r>
              <a:rPr lang="en-US" sz="2000">
                <a:ea typeface="+mn-lt"/>
                <a:cs typeface="+mn-lt"/>
              </a:rPr>
              <a:t>α</a:t>
            </a:r>
            <a:r>
              <a:rPr lang="en-US" sz="2000" err="1">
                <a:ea typeface="+mn-lt"/>
                <a:cs typeface="+mn-lt"/>
              </a:rPr>
              <a:t>τότητές</a:t>
            </a:r>
            <a:r>
              <a:rPr lang="en-US" sz="2000" dirty="0">
                <a:ea typeface="+mn-lt"/>
                <a:cs typeface="+mn-lt"/>
              </a:rPr>
              <a:t> </a:t>
            </a:r>
            <a:r>
              <a:rPr lang="en-US" sz="2000">
                <a:ea typeface="+mn-lt"/>
                <a:cs typeface="+mn-lt"/>
              </a:rPr>
              <a:t>του.</a:t>
            </a:r>
            <a:r>
              <a:rPr lang="en-US" sz="2000" dirty="0">
                <a:ea typeface="+mn-lt"/>
                <a:cs typeface="+mn-lt"/>
              </a:rPr>
              <a:t> </a:t>
            </a:r>
          </a:p>
          <a:p>
            <a:pPr>
              <a:buClr>
                <a:srgbClr val="262626"/>
              </a:buClr>
            </a:pPr>
            <a:r>
              <a:rPr lang="en-US" sz="2000">
                <a:ea typeface="+mn-lt"/>
                <a:cs typeface="+mn-lt"/>
              </a:rPr>
              <a:t>Είδη: 1. πεζογραφικός </a:t>
            </a:r>
            <a:r>
              <a:rPr lang="en-US" sz="2000" err="1">
                <a:ea typeface="+mn-lt"/>
                <a:cs typeface="+mn-lt"/>
              </a:rPr>
              <a:t>γρ</a:t>
            </a:r>
            <a:r>
              <a:rPr lang="en-US" sz="2000">
                <a:ea typeface="+mn-lt"/>
                <a:cs typeface="+mn-lt"/>
              </a:rPr>
              <a:t>α</a:t>
            </a:r>
            <a:r>
              <a:rPr lang="en-US" sz="2000" err="1">
                <a:ea typeface="+mn-lt"/>
                <a:cs typeface="+mn-lt"/>
              </a:rPr>
              <a:t>μμ</a:t>
            </a:r>
            <a:r>
              <a:rPr lang="en-US" sz="2000">
                <a:ea typeface="+mn-lt"/>
                <a:cs typeface="+mn-lt"/>
              </a:rPr>
              <a:t>ατισμός (</a:t>
            </a:r>
            <a:r>
              <a:rPr lang="en-US" sz="2000" err="1">
                <a:ea typeface="+mn-lt"/>
                <a:cs typeface="+mn-lt"/>
              </a:rPr>
              <a:t>κείμεν</a:t>
            </a:r>
            <a:r>
              <a:rPr lang="en-US" sz="2000">
                <a:ea typeface="+mn-lt"/>
                <a:cs typeface="+mn-lt"/>
              </a:rPr>
              <a:t>α </a:t>
            </a:r>
            <a:r>
              <a:rPr lang="en-US" sz="2000" err="1">
                <a:ea typeface="+mn-lt"/>
                <a:cs typeface="+mn-lt"/>
              </a:rPr>
              <a:t>σε</a:t>
            </a:r>
            <a:r>
              <a:rPr lang="en-US" sz="2000" dirty="0">
                <a:ea typeface="+mn-lt"/>
                <a:cs typeface="+mn-lt"/>
              </a:rPr>
              <a:t> </a:t>
            </a:r>
            <a:r>
              <a:rPr lang="en-US" sz="2000" err="1">
                <a:ea typeface="+mn-lt"/>
                <a:cs typeface="+mn-lt"/>
              </a:rPr>
              <a:t>συνεχή</a:t>
            </a:r>
            <a:r>
              <a:rPr lang="en-US" sz="2000">
                <a:ea typeface="+mn-lt"/>
                <a:cs typeface="+mn-lt"/>
              </a:rPr>
              <a:t> πεζογραφία), 2.γραμματισμός </a:t>
            </a:r>
            <a:r>
              <a:rPr lang="en-US" sz="2000" err="1">
                <a:ea typeface="+mn-lt"/>
                <a:cs typeface="+mn-lt"/>
              </a:rPr>
              <a:t>εγγράφων</a:t>
            </a:r>
            <a:r>
              <a:rPr lang="en-US" sz="2000" dirty="0">
                <a:ea typeface="+mn-lt"/>
                <a:cs typeface="+mn-lt"/>
              </a:rPr>
              <a:t> </a:t>
            </a:r>
            <a:r>
              <a:rPr lang="en-US" sz="2000">
                <a:ea typeface="+mn-lt"/>
                <a:cs typeface="+mn-lt"/>
              </a:rPr>
              <a:t>(π</a:t>
            </a:r>
            <a:r>
              <a:rPr lang="en-US" sz="2000" err="1">
                <a:ea typeface="+mn-lt"/>
                <a:cs typeface="+mn-lt"/>
              </a:rPr>
              <a:t>ληροφορίες</a:t>
            </a:r>
            <a:r>
              <a:rPr lang="en-US" sz="2000" dirty="0">
                <a:ea typeface="+mn-lt"/>
                <a:cs typeface="+mn-lt"/>
              </a:rPr>
              <a:t> </a:t>
            </a:r>
            <a:r>
              <a:rPr lang="en-US" sz="2000" err="1">
                <a:ea typeface="+mn-lt"/>
                <a:cs typeface="+mn-lt"/>
              </a:rPr>
              <a:t>σε</a:t>
            </a:r>
            <a:r>
              <a:rPr lang="en-US" sz="2000" dirty="0">
                <a:ea typeface="+mn-lt"/>
                <a:cs typeface="+mn-lt"/>
              </a:rPr>
              <a:t> </a:t>
            </a:r>
            <a:r>
              <a:rPr lang="en-US" sz="2000" err="1">
                <a:ea typeface="+mn-lt"/>
                <a:cs typeface="+mn-lt"/>
              </a:rPr>
              <a:t>δι</a:t>
            </a:r>
            <a:r>
              <a:rPr lang="en-US" sz="2000">
                <a:ea typeface="+mn-lt"/>
                <a:cs typeface="+mn-lt"/>
              </a:rPr>
              <a:t>α</a:t>
            </a:r>
            <a:r>
              <a:rPr lang="en-US" sz="2000" err="1">
                <a:ea typeface="+mn-lt"/>
                <a:cs typeface="+mn-lt"/>
              </a:rPr>
              <a:t>φορετικές</a:t>
            </a:r>
            <a:r>
              <a:rPr lang="en-US" sz="2000">
                <a:ea typeface="+mn-lt"/>
                <a:cs typeface="+mn-lt"/>
              </a:rPr>
              <a:t> μορφές) και 3.ποσοτικός </a:t>
            </a:r>
            <a:r>
              <a:rPr lang="en-US" sz="2000" err="1">
                <a:ea typeface="+mn-lt"/>
                <a:cs typeface="+mn-lt"/>
              </a:rPr>
              <a:t>γρ</a:t>
            </a:r>
            <a:r>
              <a:rPr lang="en-US" sz="2000">
                <a:ea typeface="+mn-lt"/>
                <a:cs typeface="+mn-lt"/>
              </a:rPr>
              <a:t>α</a:t>
            </a:r>
            <a:r>
              <a:rPr lang="en-US" sz="2000" err="1">
                <a:ea typeface="+mn-lt"/>
                <a:cs typeface="+mn-lt"/>
              </a:rPr>
              <a:t>μμ</a:t>
            </a:r>
            <a:r>
              <a:rPr lang="en-US" sz="2000">
                <a:ea typeface="+mn-lt"/>
                <a:cs typeface="+mn-lt"/>
              </a:rPr>
              <a:t>α</a:t>
            </a:r>
            <a:r>
              <a:rPr lang="en-US" sz="2000" err="1">
                <a:ea typeface="+mn-lt"/>
                <a:cs typeface="+mn-lt"/>
              </a:rPr>
              <a:t>τισμός</a:t>
            </a:r>
            <a:r>
              <a:rPr lang="en-US" sz="2000">
                <a:ea typeface="+mn-lt"/>
                <a:cs typeface="+mn-lt"/>
              </a:rPr>
              <a:t> (</a:t>
            </a:r>
            <a:r>
              <a:rPr lang="en-US" sz="2000" err="1">
                <a:ea typeface="+mn-lt"/>
                <a:cs typeface="+mn-lt"/>
              </a:rPr>
              <a:t>εφ</a:t>
            </a:r>
            <a:r>
              <a:rPr lang="en-US" sz="2000">
                <a:ea typeface="+mn-lt"/>
                <a:cs typeface="+mn-lt"/>
              </a:rPr>
              <a:t>α</a:t>
            </a:r>
            <a:r>
              <a:rPr lang="en-US" sz="2000" err="1">
                <a:ea typeface="+mn-lt"/>
                <a:cs typeface="+mn-lt"/>
              </a:rPr>
              <a:t>ρμογή</a:t>
            </a:r>
            <a:r>
              <a:rPr lang="en-US" sz="2000">
                <a:ea typeface="+mn-lt"/>
                <a:cs typeface="+mn-lt"/>
              </a:rPr>
              <a:t> α</a:t>
            </a:r>
            <a:r>
              <a:rPr lang="en-US" sz="2000" err="1">
                <a:ea typeface="+mn-lt"/>
                <a:cs typeface="+mn-lt"/>
              </a:rPr>
              <a:t>ριθμητικών</a:t>
            </a:r>
            <a:r>
              <a:rPr lang="en-US" sz="2000">
                <a:ea typeface="+mn-lt"/>
                <a:cs typeface="+mn-lt"/>
              </a:rPr>
              <a:t> π</a:t>
            </a:r>
            <a:r>
              <a:rPr lang="en-US" sz="2000" err="1">
                <a:ea typeface="+mn-lt"/>
                <a:cs typeface="+mn-lt"/>
              </a:rPr>
              <a:t>ράξεων</a:t>
            </a:r>
            <a:r>
              <a:rPr lang="en-US" sz="2000" dirty="0">
                <a:ea typeface="+mn-lt"/>
                <a:cs typeface="+mn-lt"/>
              </a:rPr>
              <a:t> </a:t>
            </a:r>
            <a:r>
              <a:rPr lang="en-US" sz="2000" err="1">
                <a:ea typeface="+mn-lt"/>
                <a:cs typeface="+mn-lt"/>
              </a:rPr>
              <a:t>σε</a:t>
            </a:r>
            <a:r>
              <a:rPr lang="en-US" sz="2000">
                <a:ea typeface="+mn-lt"/>
                <a:cs typeface="+mn-lt"/>
              </a:rPr>
              <a:t> α</a:t>
            </a:r>
            <a:r>
              <a:rPr lang="en-US" sz="2000" err="1">
                <a:ea typeface="+mn-lt"/>
                <a:cs typeface="+mn-lt"/>
              </a:rPr>
              <a:t>ριθμούς</a:t>
            </a:r>
            <a:r>
              <a:rPr lang="en-US" sz="2000" dirty="0">
                <a:ea typeface="+mn-lt"/>
                <a:cs typeface="+mn-lt"/>
              </a:rPr>
              <a:t> </a:t>
            </a:r>
            <a:r>
              <a:rPr lang="en-US" sz="2000" err="1">
                <a:ea typeface="+mn-lt"/>
                <a:cs typeface="+mn-lt"/>
              </a:rPr>
              <a:t>ενσωμ</a:t>
            </a:r>
            <a:r>
              <a:rPr lang="en-US" sz="2000">
                <a:ea typeface="+mn-lt"/>
                <a:cs typeface="+mn-lt"/>
              </a:rPr>
              <a:t>α</a:t>
            </a:r>
            <a:r>
              <a:rPr lang="en-US" sz="2000" err="1">
                <a:ea typeface="+mn-lt"/>
                <a:cs typeface="+mn-lt"/>
              </a:rPr>
              <a:t>τωμένους</a:t>
            </a:r>
            <a:r>
              <a:rPr lang="en-US" sz="2000" dirty="0">
                <a:ea typeface="+mn-lt"/>
                <a:cs typeface="+mn-lt"/>
              </a:rPr>
              <a:t> </a:t>
            </a:r>
            <a:r>
              <a:rPr lang="en-US" sz="2000" err="1">
                <a:ea typeface="+mn-lt"/>
                <a:cs typeface="+mn-lt"/>
              </a:rPr>
              <a:t>σε</a:t>
            </a:r>
            <a:r>
              <a:rPr lang="en-US" sz="2000" dirty="0">
                <a:ea typeface="+mn-lt"/>
                <a:cs typeface="+mn-lt"/>
              </a:rPr>
              <a:t> </a:t>
            </a:r>
            <a:r>
              <a:rPr lang="en-US" sz="2000" err="1">
                <a:ea typeface="+mn-lt"/>
                <a:cs typeface="+mn-lt"/>
              </a:rPr>
              <a:t>έντυ</a:t>
            </a:r>
            <a:r>
              <a:rPr lang="en-US" sz="2000">
                <a:ea typeface="+mn-lt"/>
                <a:cs typeface="+mn-lt"/>
              </a:rPr>
              <a:t>πα </a:t>
            </a:r>
            <a:r>
              <a:rPr lang="en-US" sz="2000" err="1">
                <a:ea typeface="+mn-lt"/>
                <a:cs typeface="+mn-lt"/>
              </a:rPr>
              <a:t>υλικά</a:t>
            </a:r>
            <a:r>
              <a:rPr lang="en-US" sz="2000" dirty="0">
                <a:ea typeface="+mn-lt"/>
                <a:cs typeface="+mn-lt"/>
              </a:rPr>
              <a:t>). </a:t>
            </a:r>
          </a:p>
          <a:p>
            <a:pPr>
              <a:buClr>
                <a:srgbClr val="262626"/>
              </a:buClr>
            </a:pPr>
            <a:r>
              <a:rPr lang="en-US" sz="2000">
                <a:ea typeface="+mn-lt"/>
                <a:cs typeface="+mn-lt"/>
              </a:rPr>
              <a:t>Πέντε επίπεδα γραμματισμού - από το επίπεδο 1, «πολύ κακές δεξιότητες», έως το επίπεδο 3, «το ελάχιστο για την αντιμετώπιση της καθημερινής ζωής», έως Επίπεδα 4/5, «γνώση δεξιοτήτων επεξεργασίας πληροφοριών υψηλότερου επιπέδου» ( Cambridge Assessment, 2013)</a:t>
            </a:r>
            <a:endParaRPr lang="en-US" sz="2000"/>
          </a:p>
        </p:txBody>
      </p:sp>
    </p:spTree>
    <p:extLst>
      <p:ext uri="{BB962C8B-B14F-4D97-AF65-F5344CB8AC3E}">
        <p14:creationId xmlns:p14="http://schemas.microsoft.com/office/powerpoint/2010/main" val="2595648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5FAA58-0EDC-412F-A5F8-01968BE605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DBA80B1-3B69-49C0-8AC9-716ABA57F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197" y="643464"/>
            <a:ext cx="4143830" cy="5566305"/>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sp>
      <p:sp>
        <p:nvSpPr>
          <p:cNvPr id="12" name="Rectangle 11">
            <a:extLst>
              <a:ext uri="{FF2B5EF4-FFF2-40B4-BE49-F238E27FC236}">
                <a16:creationId xmlns:a16="http://schemas.microsoft.com/office/drawing/2014/main" id="{047E1103-B264-49BE-BC2A-F4E40BD3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1587" y="806860"/>
            <a:ext cx="3813048" cy="5239512"/>
          </a:xfrm>
          <a:prstGeom prst="rect">
            <a:avLst/>
          </a:prstGeom>
          <a:solidFill>
            <a:schemeClr val="accent1"/>
          </a:solidFill>
          <a:ln w="9525" cap="sq" cmpd="sng" algn="ctr">
            <a:noFill/>
            <a:prstDash val="solid"/>
            <a:miter lim="800000"/>
          </a:ln>
          <a:effectLst/>
        </p:spPr>
      </p:sp>
      <p:sp>
        <p:nvSpPr>
          <p:cNvPr id="2" name="Title 1">
            <a:extLst>
              <a:ext uri="{FF2B5EF4-FFF2-40B4-BE49-F238E27FC236}">
                <a16:creationId xmlns:a16="http://schemas.microsoft.com/office/drawing/2014/main" id="{9DF6E99B-20D4-4EA2-8C20-E6052B1F9BC5}"/>
              </a:ext>
            </a:extLst>
          </p:cNvPr>
          <p:cNvSpPr>
            <a:spLocks noGrp="1"/>
          </p:cNvSpPr>
          <p:nvPr>
            <p:ph type="title"/>
          </p:nvPr>
        </p:nvSpPr>
        <p:spPr>
          <a:xfrm>
            <a:off x="983887" y="1185059"/>
            <a:ext cx="3491832" cy="4487882"/>
          </a:xfrm>
        </p:spPr>
        <p:txBody>
          <a:bodyPr>
            <a:normAutofit fontScale="90000"/>
          </a:bodyPr>
          <a:lstStyle/>
          <a:p>
            <a:pPr algn="ctr"/>
            <a:r>
              <a:rPr lang="en-US" sz="4400" err="1">
                <a:ea typeface="+mj-lt"/>
                <a:cs typeface="+mj-lt"/>
              </a:rPr>
              <a:t>Το</a:t>
            </a:r>
            <a:r>
              <a:rPr lang="en-US" sz="4400">
                <a:ea typeface="+mj-lt"/>
                <a:cs typeface="+mj-lt"/>
              </a:rPr>
              <a:t> PISA (</a:t>
            </a:r>
            <a:r>
              <a:rPr lang="en-US" sz="4400" err="1">
                <a:ea typeface="+mj-lt"/>
                <a:cs typeface="+mj-lt"/>
              </a:rPr>
              <a:t>Πρόγρ</a:t>
            </a:r>
            <a:r>
              <a:rPr lang="en-US" sz="4400">
                <a:ea typeface="+mj-lt"/>
                <a:cs typeface="+mj-lt"/>
              </a:rPr>
              <a:t>α</a:t>
            </a:r>
            <a:r>
              <a:rPr lang="en-US" sz="4400" err="1">
                <a:ea typeface="+mj-lt"/>
                <a:cs typeface="+mj-lt"/>
              </a:rPr>
              <a:t>μμ</a:t>
            </a:r>
            <a:r>
              <a:rPr lang="en-US" sz="4400">
                <a:ea typeface="+mj-lt"/>
                <a:cs typeface="+mj-lt"/>
              </a:rPr>
              <a:t>α </a:t>
            </a:r>
            <a:r>
              <a:rPr lang="en-US" sz="4400" err="1">
                <a:ea typeface="+mj-lt"/>
                <a:cs typeface="+mj-lt"/>
              </a:rPr>
              <a:t>γι</a:t>
            </a:r>
            <a:r>
              <a:rPr lang="en-US" sz="4400">
                <a:ea typeface="+mj-lt"/>
                <a:cs typeface="+mj-lt"/>
              </a:rPr>
              <a:t>α </a:t>
            </a:r>
            <a:r>
              <a:rPr lang="en-US" sz="4400" err="1">
                <a:ea typeface="+mj-lt"/>
                <a:cs typeface="+mj-lt"/>
              </a:rPr>
              <a:t>τη</a:t>
            </a:r>
            <a:r>
              <a:rPr lang="en-US" sz="4400">
                <a:ea typeface="+mj-lt"/>
                <a:cs typeface="+mj-lt"/>
              </a:rPr>
              <a:t> Διεθνή Αξιολόγηση Φοιτητών - παιδιά 15 ετών) </a:t>
            </a:r>
            <a:endParaRPr lang="en-US" sz="4400"/>
          </a:p>
        </p:txBody>
      </p:sp>
      <p:sp>
        <p:nvSpPr>
          <p:cNvPr id="14" name="Rectangle 13">
            <a:extLst>
              <a:ext uri="{FF2B5EF4-FFF2-40B4-BE49-F238E27FC236}">
                <a16:creationId xmlns:a16="http://schemas.microsoft.com/office/drawing/2014/main" id="{52DA11B6-B538-4624-9628-98B823D76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3494" y="276008"/>
            <a:ext cx="6463060" cy="6305984"/>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FB1CB5B-67A5-45DB-B8E1-7A09A642E3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08842" y="438912"/>
            <a:ext cx="6132365" cy="5980176"/>
          </a:xfrm>
          <a:prstGeom prst="rect">
            <a:avLst/>
          </a:prstGeom>
          <a:noFill/>
          <a:ln w="6350" cap="sq" cmpd="sng" algn="ctr">
            <a:solidFill>
              <a:schemeClr val="tx1">
                <a:lumMod val="75000"/>
                <a:lumOff val="25000"/>
              </a:schemeClr>
            </a:solidFill>
            <a:prstDash val="solid"/>
            <a:miter lim="800000"/>
          </a:ln>
          <a:effectLst/>
        </p:spPr>
      </p:sp>
      <p:sp>
        <p:nvSpPr>
          <p:cNvPr id="3" name="Content Placeholder 2">
            <a:extLst>
              <a:ext uri="{FF2B5EF4-FFF2-40B4-BE49-F238E27FC236}">
                <a16:creationId xmlns:a16="http://schemas.microsoft.com/office/drawing/2014/main" id="{1F7FE85B-C67C-4600-B477-CB71F4CECD9F}"/>
              </a:ext>
            </a:extLst>
          </p:cNvPr>
          <p:cNvSpPr>
            <a:spLocks noGrp="1"/>
          </p:cNvSpPr>
          <p:nvPr>
            <p:ph idx="1"/>
          </p:nvPr>
        </p:nvSpPr>
        <p:spPr>
          <a:xfrm>
            <a:off x="6096000" y="936416"/>
            <a:ext cx="5178168" cy="4985169"/>
          </a:xfrm>
        </p:spPr>
        <p:txBody>
          <a:bodyPr anchor="ctr">
            <a:normAutofit fontScale="70000" lnSpcReduction="20000"/>
          </a:bodyPr>
          <a:lstStyle/>
          <a:p>
            <a:r>
              <a:rPr lang="en-US" sz="2000" dirty="0">
                <a:ea typeface="+mn-lt"/>
                <a:cs typeface="+mn-lt"/>
              </a:rPr>
              <a:t>Κατα</a:t>
            </a:r>
            <a:r>
              <a:rPr lang="en-US" sz="2000" dirty="0" err="1">
                <a:ea typeface="+mn-lt"/>
                <a:cs typeface="+mn-lt"/>
              </a:rPr>
              <a:t>νόηση</a:t>
            </a:r>
            <a:r>
              <a:rPr lang="en-US" sz="2000" dirty="0">
                <a:ea typeface="+mn-lt"/>
                <a:cs typeface="+mn-lt"/>
              </a:rPr>
              <a:t>, </a:t>
            </a:r>
            <a:r>
              <a:rPr lang="en-US" sz="2000" dirty="0" err="1">
                <a:ea typeface="+mn-lt"/>
                <a:cs typeface="+mn-lt"/>
              </a:rPr>
              <a:t>χρήση</a:t>
            </a:r>
            <a:r>
              <a:rPr lang="en-US" sz="2000" dirty="0">
                <a:ea typeface="+mn-lt"/>
                <a:cs typeface="+mn-lt"/>
              </a:rPr>
              <a:t>, π</a:t>
            </a:r>
            <a:r>
              <a:rPr lang="en-US" sz="2000" dirty="0" err="1">
                <a:ea typeface="+mn-lt"/>
                <a:cs typeface="+mn-lt"/>
              </a:rPr>
              <a:t>ρο</a:t>
            </a:r>
            <a:r>
              <a:rPr lang="en-US" sz="2000" dirty="0">
                <a:ea typeface="+mn-lt"/>
                <a:cs typeface="+mn-lt"/>
              </a:rPr>
              <a:t>β</a:t>
            </a:r>
            <a:r>
              <a:rPr lang="en-US" sz="2000" dirty="0" err="1">
                <a:ea typeface="+mn-lt"/>
                <a:cs typeface="+mn-lt"/>
              </a:rPr>
              <a:t>λημ</a:t>
            </a:r>
            <a:r>
              <a:rPr lang="en-US" sz="2000" dirty="0">
                <a:ea typeface="+mn-lt"/>
                <a:cs typeface="+mn-lt"/>
              </a:rPr>
              <a:t>α</a:t>
            </a:r>
            <a:r>
              <a:rPr lang="en-US" sz="2000" dirty="0" err="1">
                <a:ea typeface="+mn-lt"/>
                <a:cs typeface="+mn-lt"/>
              </a:rPr>
              <a:t>τισμός</a:t>
            </a:r>
            <a:r>
              <a:rPr lang="en-US" sz="2000" dirty="0">
                <a:ea typeface="+mn-lt"/>
                <a:cs typeface="+mn-lt"/>
              </a:rPr>
              <a:t> και </a:t>
            </a:r>
            <a:r>
              <a:rPr lang="en-US" sz="2000" dirty="0" err="1">
                <a:ea typeface="+mn-lt"/>
                <a:cs typeface="+mn-lt"/>
              </a:rPr>
              <a:t>συμμετοχή</a:t>
            </a:r>
            <a:r>
              <a:rPr lang="en-US" sz="2000" dirty="0">
                <a:ea typeface="+mn-lt"/>
                <a:cs typeface="+mn-lt"/>
              </a:rPr>
              <a:t> </a:t>
            </a:r>
            <a:r>
              <a:rPr lang="en-US" sz="2000" dirty="0" err="1">
                <a:ea typeface="+mn-lt"/>
                <a:cs typeface="+mn-lt"/>
              </a:rPr>
              <a:t>σε</a:t>
            </a:r>
            <a:r>
              <a:rPr lang="en-US" sz="2000" dirty="0">
                <a:ea typeface="+mn-lt"/>
                <a:cs typeface="+mn-lt"/>
              </a:rPr>
              <a:t> </a:t>
            </a:r>
            <a:r>
              <a:rPr lang="en-US" sz="2000" dirty="0" err="1">
                <a:ea typeface="+mn-lt"/>
                <a:cs typeface="+mn-lt"/>
              </a:rPr>
              <a:t>γρ</a:t>
            </a:r>
            <a:r>
              <a:rPr lang="en-US" sz="2000" dirty="0">
                <a:ea typeface="+mn-lt"/>
                <a:cs typeface="+mn-lt"/>
              </a:rPr>
              <a:t>απ</a:t>
            </a:r>
            <a:r>
              <a:rPr lang="en-US" sz="2000" dirty="0" err="1">
                <a:ea typeface="+mn-lt"/>
                <a:cs typeface="+mn-lt"/>
              </a:rPr>
              <a:t>τά</a:t>
            </a:r>
            <a:r>
              <a:rPr lang="en-US" sz="2000" dirty="0">
                <a:ea typeface="+mn-lt"/>
                <a:cs typeface="+mn-lt"/>
              </a:rPr>
              <a:t> </a:t>
            </a:r>
            <a:r>
              <a:rPr lang="en-US" sz="2000" dirty="0" err="1">
                <a:ea typeface="+mn-lt"/>
                <a:cs typeface="+mn-lt"/>
              </a:rPr>
              <a:t>κείμεν</a:t>
            </a:r>
            <a:r>
              <a:rPr lang="en-US" sz="2000" dirty="0">
                <a:ea typeface="+mn-lt"/>
                <a:cs typeface="+mn-lt"/>
              </a:rPr>
              <a:t>α, π</a:t>
            </a:r>
            <a:r>
              <a:rPr lang="en-US" sz="2000" dirty="0" err="1">
                <a:ea typeface="+mn-lt"/>
                <a:cs typeface="+mn-lt"/>
              </a:rPr>
              <a:t>ροκειμένου</a:t>
            </a:r>
            <a:r>
              <a:rPr lang="en-US" sz="2000" dirty="0">
                <a:ea typeface="+mn-lt"/>
                <a:cs typeface="+mn-lt"/>
              </a:rPr>
              <a:t> να επ</a:t>
            </a:r>
            <a:r>
              <a:rPr lang="en-US" sz="2000" dirty="0" err="1">
                <a:ea typeface="+mn-lt"/>
                <a:cs typeface="+mn-lt"/>
              </a:rPr>
              <a:t>ιτευχθούν</a:t>
            </a:r>
            <a:r>
              <a:rPr lang="en-US" sz="2000" dirty="0">
                <a:ea typeface="+mn-lt"/>
                <a:cs typeface="+mn-lt"/>
              </a:rPr>
              <a:t> </a:t>
            </a:r>
            <a:r>
              <a:rPr lang="en-US" sz="2000" dirty="0" err="1">
                <a:ea typeface="+mn-lt"/>
                <a:cs typeface="+mn-lt"/>
              </a:rPr>
              <a:t>οι</a:t>
            </a:r>
            <a:r>
              <a:rPr lang="en-US" sz="2000" dirty="0">
                <a:ea typeface="+mn-lt"/>
                <a:cs typeface="+mn-lt"/>
              </a:rPr>
              <a:t> </a:t>
            </a:r>
            <a:r>
              <a:rPr lang="en-US" sz="2000" dirty="0" err="1">
                <a:ea typeface="+mn-lt"/>
                <a:cs typeface="+mn-lt"/>
              </a:rPr>
              <a:t>στόχοι</a:t>
            </a:r>
            <a:r>
              <a:rPr lang="en-US" sz="2000" dirty="0">
                <a:ea typeface="+mn-lt"/>
                <a:cs typeface="+mn-lt"/>
              </a:rPr>
              <a:t> </a:t>
            </a:r>
            <a:r>
              <a:rPr lang="en-US" sz="2000" dirty="0" err="1">
                <a:ea typeface="+mn-lt"/>
                <a:cs typeface="+mn-lt"/>
              </a:rPr>
              <a:t>κά</a:t>
            </a:r>
            <a:r>
              <a:rPr lang="en-US" sz="2000" dirty="0">
                <a:ea typeface="+mn-lt"/>
                <a:cs typeface="+mn-lt"/>
              </a:rPr>
              <a:t>π</a:t>
            </a:r>
            <a:r>
              <a:rPr lang="en-US" sz="2000" dirty="0" err="1">
                <a:ea typeface="+mn-lt"/>
                <a:cs typeface="+mn-lt"/>
              </a:rPr>
              <a:t>οιου</a:t>
            </a:r>
            <a:r>
              <a:rPr lang="en-US" sz="2000" dirty="0">
                <a:ea typeface="+mn-lt"/>
                <a:cs typeface="+mn-lt"/>
              </a:rPr>
              <a:t>, να αναπ</a:t>
            </a:r>
            <a:r>
              <a:rPr lang="en-US" sz="2000" dirty="0" err="1">
                <a:ea typeface="+mn-lt"/>
                <a:cs typeface="+mn-lt"/>
              </a:rPr>
              <a:t>τύξει</a:t>
            </a:r>
            <a:r>
              <a:rPr lang="en-US" sz="2000" dirty="0">
                <a:ea typeface="+mn-lt"/>
                <a:cs typeface="+mn-lt"/>
              </a:rPr>
              <a:t> </a:t>
            </a:r>
            <a:r>
              <a:rPr lang="en-US" sz="2000" dirty="0" err="1">
                <a:ea typeface="+mn-lt"/>
                <a:cs typeface="+mn-lt"/>
              </a:rPr>
              <a:t>τις</a:t>
            </a:r>
            <a:r>
              <a:rPr lang="en-US" sz="2000" dirty="0">
                <a:ea typeface="+mn-lt"/>
                <a:cs typeface="+mn-lt"/>
              </a:rPr>
              <a:t> </a:t>
            </a:r>
            <a:r>
              <a:rPr lang="en-US" sz="2000" dirty="0" err="1">
                <a:ea typeface="+mn-lt"/>
                <a:cs typeface="+mn-lt"/>
              </a:rPr>
              <a:t>γνώσεις</a:t>
            </a:r>
            <a:r>
              <a:rPr lang="en-US" sz="2000" dirty="0">
                <a:ea typeface="+mn-lt"/>
                <a:cs typeface="+mn-lt"/>
              </a:rPr>
              <a:t> και </a:t>
            </a:r>
            <a:r>
              <a:rPr lang="en-US" sz="2000" dirty="0" err="1">
                <a:ea typeface="+mn-lt"/>
                <a:cs typeface="+mn-lt"/>
              </a:rPr>
              <a:t>τις</a:t>
            </a:r>
            <a:r>
              <a:rPr lang="en-US" sz="2000" dirty="0">
                <a:ea typeface="+mn-lt"/>
                <a:cs typeface="+mn-lt"/>
              </a:rPr>
              <a:t> </a:t>
            </a:r>
            <a:r>
              <a:rPr lang="en-US" sz="2000" dirty="0" err="1">
                <a:ea typeface="+mn-lt"/>
                <a:cs typeface="+mn-lt"/>
              </a:rPr>
              <a:t>δυν</a:t>
            </a:r>
            <a:r>
              <a:rPr lang="en-US" sz="2000" dirty="0">
                <a:ea typeface="+mn-lt"/>
                <a:cs typeface="+mn-lt"/>
              </a:rPr>
              <a:t>α</a:t>
            </a:r>
            <a:r>
              <a:rPr lang="en-US" sz="2000" dirty="0" err="1">
                <a:ea typeface="+mn-lt"/>
                <a:cs typeface="+mn-lt"/>
              </a:rPr>
              <a:t>τότητές</a:t>
            </a:r>
            <a:r>
              <a:rPr lang="en-US" sz="2000" dirty="0">
                <a:ea typeface="+mn-lt"/>
                <a:cs typeface="+mn-lt"/>
              </a:rPr>
              <a:t> </a:t>
            </a:r>
            <a:r>
              <a:rPr lang="en-US" sz="2000" dirty="0" err="1">
                <a:ea typeface="+mn-lt"/>
                <a:cs typeface="+mn-lt"/>
              </a:rPr>
              <a:t>του</a:t>
            </a:r>
            <a:r>
              <a:rPr lang="en-US" sz="2000" dirty="0">
                <a:ea typeface="+mn-lt"/>
                <a:cs typeface="+mn-lt"/>
              </a:rPr>
              <a:t> και να </a:t>
            </a:r>
            <a:r>
              <a:rPr lang="en-US" sz="2000" dirty="0" err="1">
                <a:ea typeface="+mn-lt"/>
                <a:cs typeface="+mn-lt"/>
              </a:rPr>
              <a:t>συμμετάσχει</a:t>
            </a:r>
            <a:r>
              <a:rPr lang="en-US" sz="2000" dirty="0">
                <a:ea typeface="+mn-lt"/>
                <a:cs typeface="+mn-lt"/>
              </a:rPr>
              <a:t> </a:t>
            </a:r>
            <a:r>
              <a:rPr lang="en-US" sz="2000" dirty="0" err="1">
                <a:ea typeface="+mn-lt"/>
                <a:cs typeface="+mn-lt"/>
              </a:rPr>
              <a:t>στην</a:t>
            </a:r>
            <a:r>
              <a:rPr lang="en-US" sz="2000" dirty="0">
                <a:ea typeface="+mn-lt"/>
                <a:cs typeface="+mn-lt"/>
              </a:rPr>
              <a:t> </a:t>
            </a:r>
            <a:r>
              <a:rPr lang="en-US" sz="2000" dirty="0" err="1">
                <a:ea typeface="+mn-lt"/>
                <a:cs typeface="+mn-lt"/>
              </a:rPr>
              <a:t>κοινωνί</a:t>
            </a:r>
            <a:r>
              <a:rPr lang="en-US" sz="2000" dirty="0">
                <a:ea typeface="+mn-lt"/>
                <a:cs typeface="+mn-lt"/>
              </a:rPr>
              <a:t>α</a:t>
            </a:r>
          </a:p>
          <a:p>
            <a:pPr>
              <a:buClr>
                <a:srgbClr val="262626"/>
              </a:buClr>
            </a:pPr>
            <a:r>
              <a:rPr lang="en-US" sz="2000">
                <a:ea typeface="+mn-lt"/>
                <a:cs typeface="+mn-lt"/>
              </a:rPr>
              <a:t>"διάβασμα" συχνά νοείται ως απλή αποκωδικοποίηση ή ακόμα και ανάγνωση δυνατά, ενώ  η πρόθεση αυτής της έρευνας είναι να μετρήσει κάτι ευρύτερο και βαθύτερο. Ο αναγνωστικός γραμματισμός περιλαμβάνει ένα ευρύ φάσμα γνωστικών ικανοτήτων, από βασική αποκωδικοποίηση έως γνώση λέξεων, γραμματικής και μεγαλύτερων γλωσσικών και κειμενικών δομών και χαρακτηριστικών, έως γνώση για τον κόσμο. Περιλαμβάνει επίσης μεταγνωστικές ικανότητες: η επίγνωση και η ικανότητα χρήσης ποικίλων κατάλληλων στρατηγικών κατά την επεξεργασία κειμένων. Οι μεταγνωστικές ικανότητες ενεργοποιούνται όταν οι αναγνώστες σκέφτονται, παρακολουθούν και προσαρμόζουν τις ικανότητές τους ανάγνωσης για έναν συγκεκριμένο στόχο »( Cambridge Assessment, 2013) .</a:t>
            </a:r>
            <a:endParaRPr lang="en-US" sz="2000"/>
          </a:p>
        </p:txBody>
      </p:sp>
    </p:spTree>
    <p:extLst>
      <p:ext uri="{BB962C8B-B14F-4D97-AF65-F5344CB8AC3E}">
        <p14:creationId xmlns:p14="http://schemas.microsoft.com/office/powerpoint/2010/main" val="614491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1CD50-BDF9-4075-9EAA-F4E096BB393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4091308-2490-4653-83B8-BA09DFCB9235}"/>
              </a:ext>
            </a:extLst>
          </p:cNvPr>
          <p:cNvSpPr>
            <a:spLocks noGrp="1"/>
          </p:cNvSpPr>
          <p:nvPr>
            <p:ph idx="1"/>
          </p:nvPr>
        </p:nvSpPr>
        <p:spPr/>
        <p:txBody>
          <a:bodyPr vert="horz" lIns="91440" tIns="45720" rIns="91440" bIns="45720" rtlCol="0" anchor="t">
            <a:normAutofit/>
          </a:bodyPr>
          <a:lstStyle/>
          <a:p>
            <a:r>
              <a:rPr lang="en-US" dirty="0">
                <a:ea typeface="+mn-lt"/>
                <a:cs typeface="+mn-lt"/>
              </a:rPr>
              <a:t>https://en.unesco.org/themes/literacy</a:t>
            </a:r>
            <a:endParaRPr lang="en-US"/>
          </a:p>
        </p:txBody>
      </p:sp>
    </p:spTree>
    <p:extLst>
      <p:ext uri="{BB962C8B-B14F-4D97-AF65-F5344CB8AC3E}">
        <p14:creationId xmlns:p14="http://schemas.microsoft.com/office/powerpoint/2010/main" val="8111026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228C0C-F774-4270-99CB-314B07EBFBE7}">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7745B92C-4D89-4324-B52D-E1F5F627B790}">
  <ds:schemaRefs>
    <ds:schemaRef ds:uri="http://schemas.microsoft.com/sharepoint/v3/contenttype/forms"/>
  </ds:schemaRefs>
</ds:datastoreItem>
</file>

<file path=customXml/itemProps3.xml><?xml version="1.0" encoding="utf-8"?>
<ds:datastoreItem xmlns:ds="http://schemas.openxmlformats.org/officeDocument/2006/customXml" ds:itemID="{E4487CEA-7875-4327-875F-CA3B32E800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tf78438558-1</Template>
  <TotalTime>0</TotalTime>
  <Words>844</Words>
  <Application>Microsoft Office PowerPoint</Application>
  <PresentationFormat>Widescreen</PresentationFormat>
  <Paragraphs>33</Paragraphs>
  <Slides>10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Century Gothic</vt:lpstr>
      <vt:lpstr>Garamond</vt:lpstr>
      <vt:lpstr>SavonVTI</vt:lpstr>
      <vt:lpstr>Oρισμοι του γραμματισμου</vt:lpstr>
      <vt:lpstr>Γραμματισμός ως εκπαιδευτικός στόχος της υποχρεωτικής εκπαίδευσης</vt:lpstr>
      <vt:lpstr>Λειτουργικός γραμματισμός</vt:lpstr>
      <vt:lpstr>Κριτική του λειτουργικού γραμματισμού</vt:lpstr>
      <vt:lpstr>Κριτικός γραμματισμός</vt:lpstr>
      <vt:lpstr>Powerful Literacy</vt:lpstr>
      <vt:lpstr>’Ο ορισμός του γραμματισμού από τον ΟΟΣΑ </vt:lpstr>
      <vt:lpstr>Το PISA (Πρόγραμμα για τη Διεθνή Αξιολόγηση Φοιτητών - παιδιά 15 ετών) </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User</dc:creator>
  <cp:lastModifiedBy>Chrysanthi Tiliakou</cp:lastModifiedBy>
  <cp:revision>181</cp:revision>
  <dcterms:created xsi:type="dcterms:W3CDTF">2021-10-19T09:13:02Z</dcterms:created>
  <dcterms:modified xsi:type="dcterms:W3CDTF">2021-10-19T11:45:08Z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