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 id="268" r:id="rId15"/>
    <p:sldId id="269" r:id="rId16"/>
    <p:sldId id="270"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AD5E7DA-A5E3-4A21-8CF8-412474350729}" type="datetimeFigureOut">
              <a:rPr lang="el-GR" smtClean="0"/>
              <a:pPr/>
              <a:t>5/10/2020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4815D09-216B-426F-8A1A-A0B1542F3F4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D5E7DA-A5E3-4A21-8CF8-412474350729}" type="datetimeFigureOut">
              <a:rPr lang="el-GR" smtClean="0"/>
              <a:pPr/>
              <a:t>5/10/2020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815D09-216B-426F-8A1A-A0B1542F3F4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smtClean="0"/>
              <a:t>Γραμματισμός</a:t>
            </a:r>
            <a:endParaRPr lang="el-GR" dirty="0"/>
          </a:p>
        </p:txBody>
      </p:sp>
      <p:sp>
        <p:nvSpPr>
          <p:cNvPr id="3" name="2 - Υπότιτλος"/>
          <p:cNvSpPr>
            <a:spLocks noGrp="1"/>
          </p:cNvSpPr>
          <p:nvPr>
            <p:ph type="subTitle" idx="1"/>
          </p:nvPr>
        </p:nvSpPr>
        <p:spPr/>
        <p:txBody>
          <a:bodyPr/>
          <a:lstStyle/>
          <a:p>
            <a:r>
              <a:rPr lang="el-GR" dirty="0" smtClean="0"/>
              <a:t>Γενικά – Είδη - Ορισμοί</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Κοινωνικός </a:t>
            </a:r>
            <a:r>
              <a:rPr lang="el-GR" dirty="0" err="1" smtClean="0"/>
              <a:t>γραμματισμός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Όσο πιο πολύπλοκη γίνεται η επικοινωνία σε μια κοινωνία, όσο πιο πολύμορφα είναι τα κείμενα που παράγονται στο πλαίσιο της λειτουργίας των θεσμών της και όσο πιο ισχυρές γίνονται οι πιέσεις στην αγορά εργασίας τόσο αυξάνονται οι απαιτήσεις για την εκπαίδευση σε είδη </a:t>
            </a:r>
            <a:r>
              <a:rPr lang="el-GR" dirty="0" err="1" smtClean="0"/>
              <a:t>γραμματισμού</a:t>
            </a:r>
            <a:r>
              <a:rPr lang="el-GR" dirty="0" smtClean="0"/>
              <a:t>. Το ρόλο να βοηθήσει τους νέους ανθρώπους να αναπτύξουν το επίπεδο </a:t>
            </a:r>
            <a:r>
              <a:rPr lang="el-GR" dirty="0" err="1" smtClean="0"/>
              <a:t>γραμματισμού</a:t>
            </a:r>
            <a:r>
              <a:rPr lang="el-GR" dirty="0" smtClean="0"/>
              <a:t> και τα είδη </a:t>
            </a:r>
            <a:r>
              <a:rPr lang="el-GR" dirty="0" err="1" smtClean="0"/>
              <a:t>γραμματισμού</a:t>
            </a:r>
            <a:r>
              <a:rPr lang="el-GR" dirty="0" smtClean="0"/>
              <a:t> που απαιτεί η κοινωνία για το παρόν και το μέλλον αναλαμβάνει το σχολείο.</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Ανάγνωση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ανάγνωση, κατανόηση ή συγγραφή είναι αποτέλεσμα ποικίλων κοινωνικών και ιστορικών πρακτικών.</a:t>
            </a:r>
          </a:p>
          <a:p>
            <a:r>
              <a:rPr lang="el-GR" dirty="0" smtClean="0"/>
              <a:t>Το σχολείο φέρνει τους ανθρώπους σε πρώτη επαφή με κοινωνικούς θεσμούς και μορφές </a:t>
            </a:r>
            <a:r>
              <a:rPr lang="el-GR" dirty="0" err="1" smtClean="0"/>
              <a:t>γραμματισμού</a:t>
            </a:r>
            <a:r>
              <a:rPr lang="el-GR" dirty="0" smtClean="0"/>
              <a:t> τους.</a:t>
            </a:r>
          </a:p>
          <a:p>
            <a:r>
              <a:rPr lang="el-GR" dirty="0" smtClean="0"/>
              <a:t>Στη συνέχεια ανάλογα με την πρόσβαση και την εμπειρία τους σε συγκεκριμένα κοινωνικά περιβάλλοντα διαμορφώνουν κοινωνική ταυτότητα που τους επιτρέπει κατανόηση διαφόρων ειδών λόγου</a:t>
            </a:r>
          </a:p>
          <a:p>
            <a:endParaRPr lang="el-GR" dirty="0" smtClean="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Ανάγνωση - Γραφή</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n-US" dirty="0" smtClean="0"/>
              <a:t>O </a:t>
            </a:r>
            <a:r>
              <a:rPr lang="el-GR" dirty="0" smtClean="0"/>
              <a:t>αναγνώστης (κατά τον </a:t>
            </a:r>
            <a:r>
              <a:rPr lang="en-US" dirty="0" err="1" smtClean="0"/>
              <a:t>Freire</a:t>
            </a:r>
            <a:r>
              <a:rPr lang="en-US" dirty="0" smtClean="0"/>
              <a:t> ( </a:t>
            </a:r>
            <a:r>
              <a:rPr lang="en-US" dirty="0" err="1" smtClean="0"/>
              <a:t>Freire</a:t>
            </a:r>
            <a:r>
              <a:rPr lang="en-US" dirty="0" smtClean="0"/>
              <a:t> &amp; </a:t>
            </a:r>
            <a:r>
              <a:rPr lang="en-US" dirty="0" err="1" smtClean="0"/>
              <a:t>Macedo</a:t>
            </a:r>
            <a:r>
              <a:rPr lang="en-US" dirty="0" smtClean="0"/>
              <a:t> 1987)</a:t>
            </a:r>
            <a:r>
              <a:rPr lang="el-GR" dirty="0" smtClean="0"/>
              <a:t> προσεγγίζει κριτικά ένα κείμενο με την προηγούμενη γνώση του κόσμου που φέρνει μαζί του.</a:t>
            </a:r>
          </a:p>
          <a:p>
            <a:r>
              <a:rPr lang="el-GR" dirty="0" smtClean="0"/>
              <a:t>Η συγγραφή  προϋποθέτει την εκμάθηση κάποιας «τεχνολογίας» και είναι και αυτή αποτέλεσμα περίπλοκης κοινωνικής διαδικασίας</a:t>
            </a:r>
          </a:p>
          <a:p>
            <a:r>
              <a:rPr lang="el-GR" dirty="0" smtClean="0"/>
              <a:t>Διαφορετικά είδη κειμένου απαιτούν διαφορετικές τεχνικές ανάγνωσης και παραγωγής αλλά κατανόηση του </a:t>
            </a:r>
            <a:r>
              <a:rPr lang="el-GR" dirty="0" err="1" smtClean="0"/>
              <a:t>συγκειμενικού</a:t>
            </a:r>
            <a:r>
              <a:rPr lang="el-GR" dirty="0" smtClean="0"/>
              <a:t> τους πλαισίου</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Μονοτροπικά</a:t>
            </a:r>
            <a:r>
              <a:rPr lang="el-GR" dirty="0" smtClean="0"/>
              <a:t> – </a:t>
            </a:r>
            <a:r>
              <a:rPr lang="el-GR" dirty="0" err="1" smtClean="0"/>
              <a:t>πολυτροπικά</a:t>
            </a:r>
            <a:r>
              <a:rPr lang="el-GR" dirty="0" smtClean="0"/>
              <a:t> κείμενα</a:t>
            </a:r>
            <a:endParaRPr lang="el-GR" dirty="0"/>
          </a:p>
        </p:txBody>
      </p:sp>
      <p:sp>
        <p:nvSpPr>
          <p:cNvPr id="3" name="2 - Θέση περιεχομένου"/>
          <p:cNvSpPr>
            <a:spLocks noGrp="1"/>
          </p:cNvSpPr>
          <p:nvPr>
            <p:ph idx="1"/>
          </p:nvPr>
        </p:nvSpPr>
        <p:spPr/>
        <p:txBody>
          <a:bodyPr>
            <a:normAutofit lnSpcReduction="10000"/>
          </a:bodyPr>
          <a:lstStyle/>
          <a:p>
            <a:r>
              <a:rPr lang="el-GR" dirty="0" err="1" smtClean="0"/>
              <a:t>Μονοτροπικό</a:t>
            </a:r>
            <a:r>
              <a:rPr lang="el-GR" dirty="0" smtClean="0"/>
              <a:t>: χρησιμοποιεί μόνο ένα σημειωτικό τρόπο για τη μετάδοση μηνυμάτων ( πχ μόνο το γλωσσικό ή μόνο το οπτικό)</a:t>
            </a:r>
          </a:p>
          <a:p>
            <a:r>
              <a:rPr lang="el-GR" dirty="0" err="1" smtClean="0"/>
              <a:t>Πολυτροπικό</a:t>
            </a:r>
            <a:r>
              <a:rPr lang="el-GR" dirty="0" smtClean="0"/>
              <a:t>: χρησιμοποιεί συνδυασμό σημειωτικών τρόπων ( πχ τα περισσότερα κείμενα σχολικών βιβλίων, εφημερίδων, τηλεόρασης συνδυάζουν γλώσσα και εικόνα ή και μουσική)</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Ακαδημαϊκός </a:t>
            </a:r>
            <a:r>
              <a:rPr lang="el-GR" dirty="0" err="1" smtClean="0"/>
              <a:t>γραμματισμός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Επικοινωνιακές δεξιότητες που απαιτείται να αναπτύξουν οι νέοι φοιτητές-</a:t>
            </a:r>
            <a:r>
              <a:rPr lang="el-GR" dirty="0" err="1" smtClean="0"/>
              <a:t>τριες</a:t>
            </a:r>
            <a:r>
              <a:rPr lang="el-GR" dirty="0" smtClean="0"/>
              <a:t> ώστε να ανταπεξέλθουν στις απαιτήσεις του πανεπιστημιακού χώρου και να ολοκληρώσουν με επιτυχία τις σπουδές τους.</a:t>
            </a:r>
          </a:p>
          <a:p>
            <a:endParaRPr lang="el-GR" dirty="0" smtClean="0"/>
          </a:p>
          <a:p>
            <a:pPr>
              <a:buNone/>
            </a:pPr>
            <a:r>
              <a:rPr lang="el-GR" dirty="0" smtClean="0"/>
              <a:t>Άλλο είδος </a:t>
            </a:r>
            <a:r>
              <a:rPr lang="el-GR" dirty="0" err="1" smtClean="0"/>
              <a:t>γραμματισμού</a:t>
            </a:r>
            <a:r>
              <a:rPr lang="el-GR" dirty="0" smtClean="0"/>
              <a:t> αποτελεί και η γνώση χρήσης νέων </a:t>
            </a:r>
            <a:r>
              <a:rPr lang="el-GR" dirty="0" err="1" smtClean="0"/>
              <a:t>κειμενικών</a:t>
            </a:r>
            <a:r>
              <a:rPr lang="el-GR" dirty="0" smtClean="0"/>
              <a:t> ειδών όπως τα μηνύματα ηλεκτρονικού ταχυδρομείου (μεταξύ γραπτού και προφορικού λόγου)</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Λειτουργικός </a:t>
            </a:r>
            <a:r>
              <a:rPr lang="el-GR" dirty="0" err="1" smtClean="0"/>
              <a:t>Γραμματισμός</a:t>
            </a:r>
            <a:endParaRPr lang="el-GR" dirty="0"/>
          </a:p>
        </p:txBody>
      </p:sp>
      <p:sp>
        <p:nvSpPr>
          <p:cNvPr id="3" name="2 - Θέση περιεχομένου"/>
          <p:cNvSpPr>
            <a:spLocks noGrp="1"/>
          </p:cNvSpPr>
          <p:nvPr>
            <p:ph idx="1"/>
          </p:nvPr>
        </p:nvSpPr>
        <p:spPr/>
        <p:txBody>
          <a:bodyPr/>
          <a:lstStyle/>
          <a:p>
            <a:r>
              <a:rPr lang="el-GR" dirty="0" smtClean="0"/>
              <a:t>Δεξιότητες που χρειάζονται να αναπτύξουν  τα άτομα για να ανταπεξέλθουν στις απαιτήσεις της σημερινής αγοράς εργασίας (μετρήσιμος και ποσοτικός </a:t>
            </a:r>
            <a:r>
              <a:rPr lang="el-GR" dirty="0" err="1" smtClean="0"/>
              <a:t>γραμματισμός</a:t>
            </a:r>
            <a:r>
              <a:rPr lang="el-GR"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Κριτικός </a:t>
            </a:r>
            <a:r>
              <a:rPr lang="el-GR" dirty="0" err="1" smtClean="0"/>
              <a:t>γραμματισμός</a:t>
            </a:r>
            <a:endParaRPr lang="el-GR" dirty="0"/>
          </a:p>
        </p:txBody>
      </p:sp>
      <p:sp>
        <p:nvSpPr>
          <p:cNvPr id="3" name="2 - Θέση περιεχομένου"/>
          <p:cNvSpPr>
            <a:spLocks noGrp="1"/>
          </p:cNvSpPr>
          <p:nvPr>
            <p:ph idx="1"/>
          </p:nvPr>
        </p:nvSpPr>
        <p:spPr/>
        <p:txBody>
          <a:bodyPr/>
          <a:lstStyle/>
          <a:p>
            <a:r>
              <a:rPr lang="el-GR" dirty="0" smtClean="0"/>
              <a:t>Ευαισθητοποίηση των πολιτών στις λειτουργίες των  κυρίαρχων μορφών </a:t>
            </a:r>
            <a:r>
              <a:rPr lang="el-GR" dirty="0" err="1" smtClean="0"/>
              <a:t>γραμματισμού</a:t>
            </a:r>
            <a:r>
              <a:rPr lang="el-GR" dirty="0" smtClean="0"/>
              <a:t> και στην ανάπτυξη κριτικής σκέψης απέναντί τους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Γραμματισμός</a:t>
            </a:r>
            <a:r>
              <a:rPr lang="el-GR" dirty="0" smtClean="0"/>
              <a:t>: δυο ιστορικά παραδείγματα</a:t>
            </a:r>
            <a:endParaRPr lang="el-GR" dirty="0"/>
          </a:p>
        </p:txBody>
      </p:sp>
      <p:sp>
        <p:nvSpPr>
          <p:cNvPr id="3" name="2 - Θέση περιεχομένου"/>
          <p:cNvSpPr>
            <a:spLocks noGrp="1"/>
          </p:cNvSpPr>
          <p:nvPr>
            <p:ph idx="1"/>
          </p:nvPr>
        </p:nvSpPr>
        <p:spPr/>
        <p:txBody>
          <a:bodyPr/>
          <a:lstStyle/>
          <a:p>
            <a:r>
              <a:rPr lang="el-GR" dirty="0" smtClean="0"/>
              <a:t>6</a:t>
            </a:r>
            <a:r>
              <a:rPr lang="el-GR" baseline="30000" dirty="0" smtClean="0"/>
              <a:t>ος</a:t>
            </a:r>
            <a:r>
              <a:rPr lang="el-GR" dirty="0" smtClean="0"/>
              <a:t> αιώνας μετά τις μεταρρυθμίσεις του Κλεισθένη</a:t>
            </a:r>
          </a:p>
          <a:p>
            <a:r>
              <a:rPr lang="el-GR" dirty="0" smtClean="0"/>
              <a:t>50 πρυτάνεις κάθε φυλής από διαφορετικές περιοχές αναλάμβανα τη διακυβέρνηση για 1 δέκατο του έτους.</a:t>
            </a:r>
          </a:p>
          <a:p>
            <a:r>
              <a:rPr lang="el-GR" dirty="0" smtClean="0"/>
              <a:t>Συμμετοχή στην Εκκλησία του Δήμου και στη Βουλή ανοιχτή σε όλους τους ενήλικες άνδρες πολίτες.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Προφορικός λόγος</a:t>
            </a:r>
            <a:endParaRPr lang="el-GR" dirty="0"/>
          </a:p>
        </p:txBody>
      </p:sp>
      <p:sp>
        <p:nvSpPr>
          <p:cNvPr id="3" name="2 - Θέση περιεχομένου"/>
          <p:cNvSpPr>
            <a:spLocks noGrp="1"/>
          </p:cNvSpPr>
          <p:nvPr>
            <p:ph idx="1"/>
          </p:nvPr>
        </p:nvSpPr>
        <p:spPr/>
        <p:txBody>
          <a:bodyPr/>
          <a:lstStyle/>
          <a:p>
            <a:r>
              <a:rPr lang="el-GR" dirty="0" smtClean="0"/>
              <a:t>Ομιλίες στη Βουλή και στην Εκκλησία του Δήμου.</a:t>
            </a:r>
          </a:p>
          <a:p>
            <a:r>
              <a:rPr lang="el-GR" dirty="0" smtClean="0"/>
              <a:t>Μπορεί ν’ ακουστεί μόνο σε σύντομες αποστάσεις στο χώρο και στο χρόνο.</a:t>
            </a:r>
          </a:p>
          <a:p>
            <a:r>
              <a:rPr lang="el-GR" dirty="0" smtClean="0"/>
              <a:t>Ευάλωτο σε λάθη κατά τη μετάδοση.</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Γραπτός λόγος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Οι γραπτές αποφάσεις θα μεταδίδονταν και θα μεταφέρονταν</a:t>
            </a:r>
            <a:r>
              <a:rPr lang="el-GR" dirty="0" smtClean="0"/>
              <a:t> </a:t>
            </a:r>
            <a:r>
              <a:rPr lang="el-GR" dirty="0" smtClean="0"/>
              <a:t>πέρα από τις πρόσωπο με πρόσωπο </a:t>
            </a:r>
            <a:r>
              <a:rPr lang="el-GR" dirty="0" err="1" smtClean="0"/>
              <a:t>διεπιδράσεις</a:t>
            </a:r>
            <a:r>
              <a:rPr lang="el-GR" dirty="0" smtClean="0"/>
              <a:t> των συνελεύσεων σε Εκκλησία και Βουλή χωρίς περιορισμούς χρόνου και χώρου.</a:t>
            </a:r>
          </a:p>
          <a:p>
            <a:r>
              <a:rPr lang="el-GR" dirty="0" smtClean="0"/>
              <a:t>Βούληση των Αθηναίων να ταυτίσουν το συλλογικό συμφέρον της πόλης με το περιφερειακό και ατομικό συμφέρον των πολιτών της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a:t>
            </a:r>
            <a:r>
              <a:rPr lang="el-GR" dirty="0" err="1" smtClean="0"/>
              <a:t>γραµµατισµός</a:t>
            </a:r>
            <a:r>
              <a:rPr lang="el-GR" dirty="0" smtClean="0"/>
              <a:t> </a:t>
            </a:r>
            <a:r>
              <a:rPr lang="el-GR" dirty="0" err="1" smtClean="0"/>
              <a:t>περιλαµβάνει</a:t>
            </a:r>
            <a:r>
              <a:rPr lang="el-GR" dirty="0" smtClean="0"/>
              <a:t> την έννοια του </a:t>
            </a:r>
            <a:r>
              <a:rPr lang="el-GR" dirty="0" err="1" smtClean="0"/>
              <a:t>αλφαβητισµού</a:t>
            </a:r>
            <a:r>
              <a:rPr lang="el-GR" dirty="0" smtClean="0"/>
              <a:t> αλλά είναι ευρύτερος από αυτόν. Πρόκειται για µ</a:t>
            </a:r>
            <a:r>
              <a:rPr lang="el-GR" dirty="0" err="1" smtClean="0"/>
              <a:t>ετάφραση</a:t>
            </a:r>
            <a:r>
              <a:rPr lang="el-GR" dirty="0" smtClean="0"/>
              <a:t> του αγγλικού όρου </a:t>
            </a:r>
            <a:r>
              <a:rPr lang="el-GR" dirty="0" err="1" smtClean="0"/>
              <a:t>literacy</a:t>
            </a:r>
            <a:r>
              <a:rPr lang="el-GR" dirty="0" smtClean="0"/>
              <a:t>, που έχει επίσης αποδοθεί στην ελληνική γλώσσα ως </a:t>
            </a:r>
            <a:r>
              <a:rPr lang="el-GR" dirty="0" err="1" smtClean="0"/>
              <a:t>εγγραµµατοσύνη</a:t>
            </a:r>
            <a:r>
              <a:rPr lang="el-GR" dirty="0" smtClean="0"/>
              <a:t> (βλ. </a:t>
            </a:r>
            <a:r>
              <a:rPr lang="el-GR" dirty="0" err="1" smtClean="0"/>
              <a:t>Ong</a:t>
            </a:r>
            <a:r>
              <a:rPr lang="el-GR" dirty="0" smtClean="0"/>
              <a:t> 1997) [1] και ο οποίος δεν αναφέρεται απλά στην ικανότητα για ανάγνωση και γραφή. </a:t>
            </a:r>
          </a:p>
          <a:p>
            <a:r>
              <a:rPr lang="el-GR" dirty="0" smtClean="0"/>
              <a:t>αφορά </a:t>
            </a:r>
            <a:r>
              <a:rPr lang="el-GR" b="1" dirty="0" smtClean="0"/>
              <a:t>τη δυνατότητα του </a:t>
            </a:r>
            <a:r>
              <a:rPr lang="el-GR" b="1" dirty="0" err="1" smtClean="0"/>
              <a:t>ατόµου</a:t>
            </a:r>
            <a:r>
              <a:rPr lang="el-GR" b="1" dirty="0" smtClean="0"/>
              <a:t> να λειτουργεί </a:t>
            </a:r>
            <a:r>
              <a:rPr lang="el-GR" b="1" dirty="0" err="1" smtClean="0"/>
              <a:t>αποτελεσµατικά</a:t>
            </a:r>
            <a:r>
              <a:rPr lang="el-GR" b="1" dirty="0" smtClean="0"/>
              <a:t> σε διάφορα περιβάλλοντα και καταστάσεις επικοινωνίας, </a:t>
            </a:r>
            <a:r>
              <a:rPr lang="el-GR" b="1" dirty="0" err="1" smtClean="0"/>
              <a:t>χρησιµοποιώντας</a:t>
            </a:r>
            <a:r>
              <a:rPr lang="el-GR" b="1" dirty="0" smtClean="0"/>
              <a:t> </a:t>
            </a:r>
            <a:r>
              <a:rPr lang="el-GR" b="1" dirty="0" err="1" smtClean="0"/>
              <a:t>κείµενα</a:t>
            </a:r>
            <a:r>
              <a:rPr lang="el-GR" b="1" dirty="0" smtClean="0"/>
              <a:t> γραπτού και προφορικού λόγου, καθώς επίσης µη γλωσσικά </a:t>
            </a:r>
            <a:r>
              <a:rPr lang="el-GR" b="1" dirty="0" err="1" smtClean="0"/>
              <a:t>κείµενα</a:t>
            </a:r>
            <a:r>
              <a:rPr lang="el-GR" b="1" dirty="0" smtClean="0"/>
              <a:t> </a:t>
            </a:r>
            <a:r>
              <a:rPr lang="el-GR" dirty="0" smtClean="0"/>
              <a:t>(λ.χ. εικόνες, </a:t>
            </a:r>
            <a:r>
              <a:rPr lang="el-GR" dirty="0" err="1" smtClean="0"/>
              <a:t>σχεδιαγράµµατα</a:t>
            </a:r>
            <a:r>
              <a:rPr lang="el-GR" dirty="0" smtClean="0"/>
              <a:t>, χάρτες κλπ.). (</a:t>
            </a:r>
            <a:r>
              <a:rPr lang="el-GR" dirty="0" err="1" smtClean="0"/>
              <a:t>Μητσικοπούλου</a:t>
            </a:r>
            <a:r>
              <a:rPr lang="el-GR" dirty="0" smtClean="0"/>
              <a:t>, 2001)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Εγγραματοσύνη</a:t>
            </a:r>
            <a:r>
              <a:rPr lang="el-GR" dirty="0" smtClean="0"/>
              <a:t> στην Αθήνα του 5</a:t>
            </a:r>
            <a:r>
              <a:rPr lang="el-GR" baseline="30000" dirty="0" smtClean="0"/>
              <a:t>ου</a:t>
            </a:r>
            <a:r>
              <a:rPr lang="el-GR" dirty="0" smtClean="0"/>
              <a:t> αι.</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Οι Βουλευτές που ήταν υπεύθυνοι για πολλά από αυτά τα δημόσια έγγραφα είχαν αναλάβει και πολύ σημαντικά γραμματειακά καθήκοντα.</a:t>
            </a:r>
          </a:p>
          <a:p>
            <a:r>
              <a:rPr lang="el-GR" dirty="0" smtClean="0"/>
              <a:t>Δυνατή επειδή η </a:t>
            </a:r>
            <a:r>
              <a:rPr lang="el-GR" dirty="0" err="1" smtClean="0"/>
              <a:t>δημκρατία</a:t>
            </a:r>
            <a:r>
              <a:rPr lang="el-GR" dirty="0" smtClean="0"/>
              <a:t> έδωσε πολιτική αξία στους ανεξάρτητους γεωργούς , κτηνοτρόφους, τεχνίτες, εμπόρους, ακόμη και στους μισθωτούς οι οποίοι εμπλέκονταν στη λήψη αποφάσεων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Ελληνιστικός κόσμος</a:t>
            </a:r>
            <a:endParaRPr lang="el-GR" dirty="0"/>
          </a:p>
        </p:txBody>
      </p:sp>
      <p:sp>
        <p:nvSpPr>
          <p:cNvPr id="3" name="2 - Θέση περιεχομένου"/>
          <p:cNvSpPr>
            <a:spLocks noGrp="1"/>
          </p:cNvSpPr>
          <p:nvPr>
            <p:ph idx="1"/>
          </p:nvPr>
        </p:nvSpPr>
        <p:spPr/>
        <p:txBody>
          <a:bodyPr/>
          <a:lstStyle/>
          <a:p>
            <a:r>
              <a:rPr lang="el-GR" dirty="0" smtClean="0"/>
              <a:t>Μωσαϊκό ανθρώπων με </a:t>
            </a:r>
            <a:r>
              <a:rPr lang="en-US" dirty="0" smtClean="0"/>
              <a:t>lingua franca </a:t>
            </a:r>
            <a:r>
              <a:rPr lang="el-GR" dirty="0" smtClean="0"/>
              <a:t>την Ελληνική</a:t>
            </a:r>
          </a:p>
          <a:p>
            <a:r>
              <a:rPr lang="el-GR" dirty="0" smtClean="0"/>
              <a:t>Ηπειρωτική Ελλάδα, νησιά Αιγαίου, δυτικές ακτές </a:t>
            </a:r>
            <a:r>
              <a:rPr lang="el-GR" dirty="0" err="1" smtClean="0"/>
              <a:t>Μικράς</a:t>
            </a:r>
            <a:r>
              <a:rPr lang="el-GR" dirty="0" smtClean="0"/>
              <a:t> Ασίας: ελληνικές διάλεκτοι</a:t>
            </a:r>
          </a:p>
          <a:p>
            <a:r>
              <a:rPr lang="el-GR" dirty="0" smtClean="0"/>
              <a:t>Αίγυπτος και Ανατολία, δικές τους γλώσσες  ενώ η ελληνική ήταν γλώσσα κατάκτησης</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Ισχυρή αντίσταση στην ελληνιστική κοινή</a:t>
            </a:r>
            <a:endParaRPr lang="el-GR" dirty="0"/>
          </a:p>
        </p:txBody>
      </p:sp>
      <p:sp>
        <p:nvSpPr>
          <p:cNvPr id="3" name="2 - Θέση περιεχομένου"/>
          <p:cNvSpPr>
            <a:spLocks noGrp="1"/>
          </p:cNvSpPr>
          <p:nvPr>
            <p:ph idx="1"/>
          </p:nvPr>
        </p:nvSpPr>
        <p:spPr/>
        <p:txBody>
          <a:bodyPr/>
          <a:lstStyle/>
          <a:p>
            <a:r>
              <a:rPr lang="el-GR" dirty="0" smtClean="0"/>
              <a:t>Δωρική Διάλεκτος ( Ρόδος): πράξη εκδήλωσης πολιτικής δύναμης</a:t>
            </a:r>
          </a:p>
          <a:p>
            <a:r>
              <a:rPr lang="el-GR" dirty="0" smtClean="0"/>
              <a:t>Δελφοί: </a:t>
            </a:r>
            <a:r>
              <a:rPr lang="el-GR" dirty="0" err="1" smtClean="0"/>
              <a:t>φωκική</a:t>
            </a:r>
            <a:r>
              <a:rPr lang="el-GR" dirty="0" smtClean="0"/>
              <a:t> διάλεκτος</a:t>
            </a:r>
          </a:p>
          <a:p>
            <a:r>
              <a:rPr lang="el-GR" dirty="0" smtClean="0"/>
              <a:t>Προώθηση ελληνιστικής κοινής από την αυταρχική διοίκηση των ελληνιστικών δυναστειών</a:t>
            </a:r>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Πορεία επικράτησης ελληνιστικής κοινής</a:t>
            </a:r>
            <a:endParaRPr lang="el-GR" dirty="0"/>
          </a:p>
        </p:txBody>
      </p:sp>
      <p:sp>
        <p:nvSpPr>
          <p:cNvPr id="3" name="2 - Θέση περιεχομένου"/>
          <p:cNvSpPr>
            <a:spLocks noGrp="1"/>
          </p:cNvSpPr>
          <p:nvPr>
            <p:ph idx="1"/>
          </p:nvPr>
        </p:nvSpPr>
        <p:spPr/>
        <p:txBody>
          <a:bodyPr/>
          <a:lstStyle/>
          <a:p>
            <a:r>
              <a:rPr lang="el-GR" dirty="0" smtClean="0"/>
              <a:t>Βαθμιαία εξαφάνιση: σημιτική, </a:t>
            </a:r>
            <a:r>
              <a:rPr lang="el-GR" dirty="0" err="1" smtClean="0"/>
              <a:t>λυκική</a:t>
            </a:r>
            <a:endParaRPr lang="el-GR" dirty="0" smtClean="0"/>
          </a:p>
          <a:p>
            <a:r>
              <a:rPr lang="el-GR" dirty="0" smtClean="0"/>
              <a:t>Όπου ο πληθυσμός των ελεύθερων μισθωτών καλλιεργητών δεν ήταν οργανωμένος σε πόλεις η τοπική γλώσσα παρέμενε ισχυρή.</a:t>
            </a:r>
          </a:p>
          <a:p>
            <a:r>
              <a:rPr lang="el-GR" dirty="0" smtClean="0"/>
              <a:t>Μέλη ανωτέρων τάξεων : δίγλωσσα ώστε και να εμπλέκονται σε οικονομικές δραστηριότητες και να επικοινωνούν με τον Έλληνα μονάρχη.</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Βιβλιογραφία</a:t>
            </a:r>
            <a:endParaRPr lang="el-GR" dirty="0"/>
          </a:p>
        </p:txBody>
      </p:sp>
      <p:sp>
        <p:nvSpPr>
          <p:cNvPr id="3" name="2 - Θέση περιεχομένου"/>
          <p:cNvSpPr>
            <a:spLocks noGrp="1"/>
          </p:cNvSpPr>
          <p:nvPr>
            <p:ph idx="1"/>
          </p:nvPr>
        </p:nvSpPr>
        <p:spPr/>
        <p:txBody>
          <a:bodyPr>
            <a:normAutofit/>
          </a:bodyPr>
          <a:lstStyle/>
          <a:p>
            <a:r>
              <a:rPr lang="el-GR" dirty="0" err="1" smtClean="0"/>
              <a:t>Μητσικοπούλου</a:t>
            </a:r>
            <a:r>
              <a:rPr lang="el-GR" dirty="0" smtClean="0"/>
              <a:t>, Β. (2001). </a:t>
            </a:r>
            <a:r>
              <a:rPr lang="el-GR" dirty="0" smtClean="0"/>
              <a:t> </a:t>
            </a:r>
            <a:r>
              <a:rPr lang="el-GR" dirty="0" err="1" smtClean="0"/>
              <a:t>Γραµµατισµός</a:t>
            </a:r>
            <a:r>
              <a:rPr lang="el-GR" dirty="0" smtClean="0"/>
              <a:t>. </a:t>
            </a:r>
            <a:r>
              <a:rPr lang="el-GR" dirty="0" smtClean="0"/>
              <a:t>Στο Α.- Φ. </a:t>
            </a:r>
            <a:r>
              <a:rPr lang="el-GR" dirty="0" err="1" smtClean="0"/>
              <a:t>Χριστίδης</a:t>
            </a:r>
            <a:r>
              <a:rPr lang="el-GR" dirty="0" smtClean="0"/>
              <a:t> </a:t>
            </a:r>
            <a:r>
              <a:rPr lang="el-GR" dirty="0" smtClean="0"/>
              <a:t>(</a:t>
            </a:r>
            <a:r>
              <a:rPr lang="el-GR" dirty="0" err="1" smtClean="0"/>
              <a:t>Επι</a:t>
            </a:r>
            <a:r>
              <a:rPr lang="el-GR" dirty="0" smtClean="0"/>
              <a:t>µ.), Εγκυκλοπαιδικός Οδηγός για τη Γλώσσα (σελ. 209-213). Θεσσαλονίκη: Κέντρο Ελληνικής Γλώσσας. </a:t>
            </a:r>
            <a:r>
              <a:rPr lang="el-GR" dirty="0" err="1" smtClean="0"/>
              <a:t>Μίσιου</a:t>
            </a:r>
            <a:r>
              <a:rPr lang="el-GR" dirty="0" smtClean="0"/>
              <a:t>, Α. (2009). </a:t>
            </a:r>
            <a:r>
              <a:rPr lang="el-GR" dirty="0" err="1" smtClean="0"/>
              <a:t>Γραµµατισµός</a:t>
            </a:r>
            <a:r>
              <a:rPr lang="el-GR" dirty="0" smtClean="0"/>
              <a:t>: </a:t>
            </a:r>
            <a:r>
              <a:rPr lang="el-GR" dirty="0" err="1" smtClean="0"/>
              <a:t>∆ύο</a:t>
            </a:r>
            <a:r>
              <a:rPr lang="el-GR" dirty="0" smtClean="0"/>
              <a:t> ιστορικά </a:t>
            </a:r>
            <a:r>
              <a:rPr lang="el-GR" dirty="0" err="1" smtClean="0"/>
              <a:t>παραδείγµατα</a:t>
            </a:r>
            <a:r>
              <a:rPr lang="el-GR" dirty="0" smtClean="0"/>
              <a:t>. Στο ∆. </a:t>
            </a:r>
            <a:r>
              <a:rPr lang="el-GR" dirty="0" err="1" smtClean="0"/>
              <a:t>Κουτσογιάννης</a:t>
            </a:r>
            <a:r>
              <a:rPr lang="el-GR" dirty="0" smtClean="0"/>
              <a:t> &amp; Μ. </a:t>
            </a:r>
            <a:r>
              <a:rPr lang="el-GR" dirty="0" err="1" smtClean="0"/>
              <a:t>Αραποπούλου</a:t>
            </a:r>
            <a:r>
              <a:rPr lang="el-GR" dirty="0" smtClean="0"/>
              <a:t> (</a:t>
            </a:r>
            <a:r>
              <a:rPr lang="el-GR" dirty="0" err="1" smtClean="0"/>
              <a:t>Επι</a:t>
            </a:r>
            <a:r>
              <a:rPr lang="el-GR" dirty="0" smtClean="0"/>
              <a:t>µ.), </a:t>
            </a:r>
            <a:r>
              <a:rPr lang="el-GR" dirty="0" err="1" smtClean="0"/>
              <a:t>Γραµµατισµός</a:t>
            </a:r>
            <a:r>
              <a:rPr lang="el-GR" dirty="0" smtClean="0"/>
              <a:t>, νέες τεχνολογίες και εκπαίδευση (σελ. 25-29). Θεσσαλονίκη: Ζήτης.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Ποιο άτομο θεωρείται </a:t>
            </a:r>
            <a:r>
              <a:rPr lang="el-GR" dirty="0" err="1" smtClean="0"/>
              <a:t>εγγράματο</a:t>
            </a:r>
            <a:r>
              <a:rPr lang="el-GR" dirty="0" smtClean="0"/>
              <a:t>;</a:t>
            </a:r>
            <a:endParaRPr lang="el-GR" dirty="0"/>
          </a:p>
        </p:txBody>
      </p:sp>
      <p:sp>
        <p:nvSpPr>
          <p:cNvPr id="3" name="2 - Θέση περιεχομένου"/>
          <p:cNvSpPr>
            <a:spLocks noGrp="1"/>
          </p:cNvSpPr>
          <p:nvPr>
            <p:ph idx="1"/>
          </p:nvPr>
        </p:nvSpPr>
        <p:spPr/>
        <p:txBody>
          <a:bodyPr/>
          <a:lstStyle/>
          <a:p>
            <a:r>
              <a:rPr lang="el-GR" dirty="0" smtClean="0"/>
              <a:t>Αυτό που έχει αναπτύξει ικανότητες και δεξιότητες  για να κατακτήσει ένα βασικό επίπεδο </a:t>
            </a:r>
            <a:r>
              <a:rPr lang="el-GR" dirty="0" err="1" smtClean="0"/>
              <a:t>γραμματισμού</a:t>
            </a:r>
            <a:r>
              <a:rPr lang="el-GR" dirty="0" smtClean="0"/>
              <a:t>.</a:t>
            </a:r>
          </a:p>
          <a:p>
            <a:r>
              <a:rPr lang="el-GR" dirty="0" smtClean="0"/>
              <a:t>Αυτό ορίζεται από κοινωνικές απαιτήσεις οι οποίες αλλάζουν στο χρόνο.</a:t>
            </a:r>
          </a:p>
          <a:p>
            <a:r>
              <a:rPr lang="el-GR" dirty="0" smtClean="0"/>
              <a:t>Ορίζεται διαφορετικά από κοινωνία σε κοινωνία</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Ισχύς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Βασικό κριτήριο για κοινωνική καταξίωση</a:t>
            </a:r>
          </a:p>
          <a:p>
            <a:r>
              <a:rPr lang="el-GR" dirty="0" smtClean="0"/>
              <a:t>Η έλλειψή του κριτήριο κοινωνικού στιγματισμού</a:t>
            </a:r>
          </a:p>
          <a:p>
            <a:r>
              <a:rPr lang="el-GR" dirty="0" smtClean="0"/>
              <a:t>Συνδεόταν διαχρονικά με κοινωνική τάξη και οικονομική ευρωστία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Κοινωνικός χαρακτήρας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Τα είδη </a:t>
            </a:r>
            <a:r>
              <a:rPr lang="el-GR" dirty="0" err="1" smtClean="0"/>
              <a:t>γραμματισμού</a:t>
            </a:r>
            <a:r>
              <a:rPr lang="el-GR" dirty="0" smtClean="0"/>
              <a:t> που απαιτεί μια κοινωνία και που προσφέρονται από το εκπαιδευτικό σύστημα μιας χώρας  αποτελούν ταυτόχρονα και πολιτικά και ιδεολογικά ζητήματα που προκαλούν έντονες συζητήσεις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Φορείς  </a:t>
            </a:r>
            <a:r>
              <a:rPr lang="el-GR" dirty="0" err="1" smtClean="0"/>
              <a:t>γραμματισμού</a:t>
            </a:r>
            <a:endParaRPr lang="el-GR" dirty="0"/>
          </a:p>
        </p:txBody>
      </p:sp>
      <p:sp>
        <p:nvSpPr>
          <p:cNvPr id="3" name="2 - Θέση περιεχομένου"/>
          <p:cNvSpPr>
            <a:spLocks noGrp="1"/>
          </p:cNvSpPr>
          <p:nvPr>
            <p:ph idx="1"/>
          </p:nvPr>
        </p:nvSpPr>
        <p:spPr/>
        <p:txBody>
          <a:bodyPr/>
          <a:lstStyle/>
          <a:p>
            <a:r>
              <a:rPr lang="el-GR" dirty="0" smtClean="0"/>
              <a:t>το οικογενειακό και κοινωνικό μας περιβάλλον με φυσικό τρόπο</a:t>
            </a:r>
          </a:p>
          <a:p>
            <a:r>
              <a:rPr lang="el-GR" dirty="0" smtClean="0"/>
              <a:t>Σχολείο με συστηματική εκπαίδευση</a:t>
            </a:r>
            <a:r>
              <a:rPr lang="el-GR" dirty="0"/>
              <a:t> </a:t>
            </a:r>
            <a:r>
              <a:rPr lang="el-GR" dirty="0" smtClean="0"/>
              <a:t>παρέχει </a:t>
            </a:r>
            <a:r>
              <a:rPr lang="el-GR" b="1" dirty="0" smtClean="0"/>
              <a:t>κοινωνικό </a:t>
            </a:r>
            <a:r>
              <a:rPr lang="el-GR" b="1" dirty="0" err="1" smtClean="0"/>
              <a:t>γραμματισμό</a:t>
            </a:r>
            <a:r>
              <a:rPr lang="el-GR" b="1" dirty="0" smtClean="0"/>
              <a:t> </a:t>
            </a:r>
            <a:r>
              <a:rPr lang="el-GR" dirty="0" smtClean="0"/>
              <a:t>και</a:t>
            </a:r>
            <a:r>
              <a:rPr lang="el-GR" b="1" dirty="0" smtClean="0"/>
              <a:t> σχολικό </a:t>
            </a:r>
            <a:r>
              <a:rPr lang="el-GR" b="1" dirty="0" err="1" smtClean="0"/>
              <a:t>γραμματισμό</a:t>
            </a:r>
            <a:endParaRPr lang="el-GR"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Σχολικός </a:t>
            </a:r>
            <a:r>
              <a:rPr lang="el-GR" dirty="0" err="1" smtClean="0"/>
              <a:t>Γραμματισμός</a:t>
            </a:r>
            <a:endParaRPr lang="el-GR" dirty="0"/>
          </a:p>
        </p:txBody>
      </p:sp>
      <p:sp>
        <p:nvSpPr>
          <p:cNvPr id="3" name="2 - Θέση περιεχομένου"/>
          <p:cNvSpPr>
            <a:spLocks noGrp="1"/>
          </p:cNvSpPr>
          <p:nvPr>
            <p:ph idx="1"/>
          </p:nvPr>
        </p:nvSpPr>
        <p:spPr/>
        <p:txBody>
          <a:bodyPr/>
          <a:lstStyle/>
          <a:p>
            <a:r>
              <a:rPr lang="el-GR" dirty="0" smtClean="0"/>
              <a:t>Διδασκαλία ανάγνωσης – γραφής</a:t>
            </a:r>
          </a:p>
          <a:p>
            <a:r>
              <a:rPr lang="el-GR" dirty="0" smtClean="0"/>
              <a:t>Καλλιέργεια λογικής σκέψης</a:t>
            </a:r>
          </a:p>
          <a:p>
            <a:r>
              <a:rPr lang="el-GR" dirty="0" smtClean="0"/>
              <a:t>Κατανόηση γραμματικών κανόνων</a:t>
            </a:r>
          </a:p>
          <a:p>
            <a:r>
              <a:rPr lang="el-GR" dirty="0" smtClean="0"/>
              <a:t>Ικανότητα διαχείρισης αφηρημένων εννοιών και υποθετικών ερωτήσεων</a:t>
            </a:r>
          </a:p>
          <a:p>
            <a:r>
              <a:rPr lang="el-GR" dirty="0" smtClean="0"/>
              <a:t>Ανάπτυξη επικοινωνιακών και άλλων διανοητικών δεξιοτήτων</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Είναι αποτελεσματικός;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Δρα παράλληλα με το οικογενειακό και κοινωνικό περιβάλλον των μαθητών</a:t>
            </a:r>
          </a:p>
          <a:p>
            <a:r>
              <a:rPr lang="el-GR" dirty="0" err="1" smtClean="0"/>
              <a:t>Παιδια</a:t>
            </a:r>
            <a:r>
              <a:rPr lang="el-GR" dirty="0" smtClean="0"/>
              <a:t> από χαμηλότερα κοινωνικά στρώματα χρησιμοποιούν ένα «περιορισμένο» κώδικα επικοινωνίας ενώ ο σχολικός </a:t>
            </a:r>
            <a:r>
              <a:rPr lang="el-GR" dirty="0" err="1" smtClean="0"/>
              <a:t>γραμματισμός</a:t>
            </a:r>
            <a:r>
              <a:rPr lang="el-GR" dirty="0" smtClean="0"/>
              <a:t> συστηματικά υιοθετεί έναν «επεξεργασμένο» κώδικα επικοινωνίας</a:t>
            </a:r>
          </a:p>
          <a:p>
            <a:r>
              <a:rPr lang="el-GR" dirty="0" smtClean="0"/>
              <a:t>Ενίοτε το σχολικό σύστημα συνιστά μέσο αναπαραγωγής κοινωνικών διαφορών</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Σχολικός </a:t>
            </a:r>
            <a:r>
              <a:rPr lang="el-GR" dirty="0" err="1" smtClean="0"/>
              <a:t>γραμματισμός</a:t>
            </a:r>
            <a:r>
              <a:rPr lang="el-GR" dirty="0" smtClean="0"/>
              <a:t> σε μεταβατικό στάδιο</a:t>
            </a:r>
            <a:endParaRPr lang="el-GR" dirty="0"/>
          </a:p>
        </p:txBody>
      </p:sp>
      <p:sp>
        <p:nvSpPr>
          <p:cNvPr id="3" name="2 - Θέση περιεχομένου"/>
          <p:cNvSpPr>
            <a:spLocks noGrp="1"/>
          </p:cNvSpPr>
          <p:nvPr>
            <p:ph idx="1"/>
          </p:nvPr>
        </p:nvSpPr>
        <p:spPr/>
        <p:txBody>
          <a:bodyPr/>
          <a:lstStyle/>
          <a:p>
            <a:r>
              <a:rPr lang="el-GR" dirty="0" smtClean="0"/>
              <a:t>Εισαγωγή νέων τεχνολογιών οδηγεί σε ανάπτυξη δεξιοτήτων  </a:t>
            </a:r>
            <a:r>
              <a:rPr lang="el-GR" dirty="0" err="1" smtClean="0"/>
              <a:t>γραμματισμού</a:t>
            </a:r>
            <a:r>
              <a:rPr lang="el-GR" dirty="0" smtClean="0"/>
              <a:t> στις νέες τεχνολογίες</a:t>
            </a:r>
          </a:p>
          <a:p>
            <a:r>
              <a:rPr lang="el-GR" dirty="0" smtClean="0"/>
              <a:t>Αυξανόμενη χρήση τεχνολογίας  οδηγεί στη μειωμένη ανάπτυξη δεξιοτήτων </a:t>
            </a:r>
          </a:p>
          <a:p>
            <a:r>
              <a:rPr lang="el-GR" dirty="0" smtClean="0"/>
              <a:t>Πίεση κοινωνικοοικονομική  για προσαρμογή σε εκπαιδευτικές δομές ανθρώπων όλων των ηλικιών – δια βίου εκπαίδευση</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2265</TotalTime>
  <Words>1023</Words>
  <Application>Microsoft Office PowerPoint</Application>
  <PresentationFormat>Προβολή στην οθόνη (4:3)</PresentationFormat>
  <Paragraphs>81</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Θέμα του Office</vt:lpstr>
      <vt:lpstr>Γραμματισμός</vt:lpstr>
      <vt:lpstr>Τι είναι</vt:lpstr>
      <vt:lpstr>Ποιο άτομο θεωρείται εγγράματο;</vt:lpstr>
      <vt:lpstr>Ισχύς γραμματισμού</vt:lpstr>
      <vt:lpstr>Κοινωνικός χαρακτήρας γραμματισμού</vt:lpstr>
      <vt:lpstr>Φορείς  γραμματισμού</vt:lpstr>
      <vt:lpstr>Σχολικός Γραμματισμός</vt:lpstr>
      <vt:lpstr>Είναι αποτελεσματικός;</vt:lpstr>
      <vt:lpstr>Σχολικός γραμματισμός σε μεταβατικό στάδιο</vt:lpstr>
      <vt:lpstr>Κοινωνικός γραμματισμός</vt:lpstr>
      <vt:lpstr>Ανάγνωση</vt:lpstr>
      <vt:lpstr>Ανάγνωση - Γραφή</vt:lpstr>
      <vt:lpstr>Μονοτροπικά – πολυτροπικά κείμενα</vt:lpstr>
      <vt:lpstr>Ακαδημαϊκός γραμματισμός</vt:lpstr>
      <vt:lpstr>Λειτουργικός Γραμματισμός</vt:lpstr>
      <vt:lpstr>Κριτικός γραμματισμός</vt:lpstr>
      <vt:lpstr>Γραμματισμός: δυο ιστορικά παραδείγματα</vt:lpstr>
      <vt:lpstr>Προφορικός λόγος</vt:lpstr>
      <vt:lpstr>Γραπτός λόγος</vt:lpstr>
      <vt:lpstr>Εγγραματοσύνη στην Αθήνα του 5ου αι.</vt:lpstr>
      <vt:lpstr>Ελληνιστικός κόσμος</vt:lpstr>
      <vt:lpstr>Ισχυρή αντίσταση στην ελληνιστική κοινή</vt:lpstr>
      <vt:lpstr>Πορεία επικράτησης ελληνιστικής κοινής</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Γραμματισμός</dc:title>
  <dc:creator>User</dc:creator>
  <cp:lastModifiedBy>User</cp:lastModifiedBy>
  <cp:revision>127</cp:revision>
  <dcterms:created xsi:type="dcterms:W3CDTF">2020-09-29T07:29:19Z</dcterms:created>
  <dcterms:modified xsi:type="dcterms:W3CDTF">2020-10-05T07:12:52Z</dcterms:modified>
</cp:coreProperties>
</file>