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1" d="100"/>
          <a:sy n="51" d="100"/>
        </p:scale>
        <p:origin x="-90" y="-786"/>
      </p:cViewPr>
      <p:guideLst>
        <p:guide orient="horz" pos="2160"/>
        <p:guide pos="2880"/>
      </p:guideLst>
    </p:cSldViewPr>
  </p:slideViewPr>
  <p:notesTextViewPr>
    <p:cViewPr>
      <p:scale>
        <a:sx n="100" d="100"/>
        <a:sy n="100" d="100"/>
      </p:scale>
      <p:origin x="0" y="0"/>
    </p:cViewPr>
  </p:notesTextViewPr>
  <p:notesViewPr>
    <p:cSldViewPr>
      <p:cViewPr>
        <p:scale>
          <a:sx n="90" d="100"/>
          <a:sy n="90" d="100"/>
        </p:scale>
        <p:origin x="-1860" y="12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A9FA83-9440-4F73-AA69-7BA1E9B13C7F}" type="datetimeFigureOut">
              <a:rPr lang="el-GR" smtClean="0"/>
              <a:pPr/>
              <a:t>12/10/2020</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E125B0-3B7A-49F7-AB7F-9317A590BD8B}"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49E125B0-3B7A-49F7-AB7F-9317A590BD8B}" type="slidenum">
              <a:rPr lang="el-GR" smtClean="0"/>
              <a:pPr/>
              <a:t>15</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54AB02A5-4FE5-49D9-9E24-09F23B90C450}" type="datetimeFigureOut">
              <a:rPr lang="en-US" smtClean="0"/>
              <a:pPr/>
              <a:t>10/12/2020</a:t>
            </a:fld>
            <a:endParaRPr lang="en-US"/>
          </a:p>
        </p:txBody>
      </p:sp>
      <p:sp>
        <p:nvSpPr>
          <p:cNvPr id="20" name="19 - Θέση υποσέλιδου"/>
          <p:cNvSpPr>
            <a:spLocks noGrp="1"/>
          </p:cNvSpPr>
          <p:nvPr>
            <p:ph type="ftr" sz="quarter" idx="11"/>
          </p:nvPr>
        </p:nvSpPr>
        <p:spPr/>
        <p:txBody>
          <a:bodyPr/>
          <a:lstStyle>
            <a:extLst/>
          </a:lstStyle>
          <a:p>
            <a:endParaRPr kumimoji="0" lang="en-US"/>
          </a:p>
        </p:txBody>
      </p:sp>
      <p:sp>
        <p:nvSpPr>
          <p:cNvPr id="10" name="9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54AB02A5-4FE5-49D9-9E24-09F23B90C450}" type="datetimeFigureOut">
              <a:rPr lang="en-US" smtClean="0"/>
              <a:pPr/>
              <a:t>10/12/2020</a:t>
            </a:fld>
            <a:endParaRPr lang="en-US"/>
          </a:p>
        </p:txBody>
      </p:sp>
      <p:sp>
        <p:nvSpPr>
          <p:cNvPr id="5" name="4 - Θέση υποσέλιδου"/>
          <p:cNvSpPr>
            <a:spLocks noGrp="1"/>
          </p:cNvSpPr>
          <p:nvPr>
            <p:ph type="ftr" sz="quarter" idx="11"/>
          </p:nvPr>
        </p:nvSpPr>
        <p:spPr/>
        <p:txBody>
          <a:bodyPr/>
          <a:lstStyle>
            <a:extLst/>
          </a:lstStyle>
          <a:p>
            <a:endParaRPr kumimoji="0" lang="en-US"/>
          </a:p>
        </p:txBody>
      </p:sp>
      <p:sp>
        <p:nvSpPr>
          <p:cNvPr id="6" name="5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54AB02A5-4FE5-49D9-9E24-09F23B90C450}" type="datetimeFigureOut">
              <a:rPr lang="en-US" smtClean="0"/>
              <a:pPr/>
              <a:t>10/12/2020</a:t>
            </a:fld>
            <a:endParaRPr lang="en-US"/>
          </a:p>
        </p:txBody>
      </p:sp>
      <p:sp>
        <p:nvSpPr>
          <p:cNvPr id="5" name="4 - Θέση υποσέλιδου"/>
          <p:cNvSpPr>
            <a:spLocks noGrp="1"/>
          </p:cNvSpPr>
          <p:nvPr>
            <p:ph type="ftr" sz="quarter" idx="11"/>
          </p:nvPr>
        </p:nvSpPr>
        <p:spPr/>
        <p:txBody>
          <a:bodyPr/>
          <a:lstStyle>
            <a:extLst/>
          </a:lstStyle>
          <a:p>
            <a:endParaRPr kumimoji="0" lang="en-US"/>
          </a:p>
        </p:txBody>
      </p:sp>
      <p:sp>
        <p:nvSpPr>
          <p:cNvPr id="6" name="5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54AB02A5-4FE5-49D9-9E24-09F23B90C450}" type="datetimeFigureOut">
              <a:rPr lang="en-US" smtClean="0"/>
              <a:pPr/>
              <a:t>10/12/2020</a:t>
            </a:fld>
            <a:endParaRPr lang="en-US"/>
          </a:p>
        </p:txBody>
      </p:sp>
      <p:sp>
        <p:nvSpPr>
          <p:cNvPr id="5" name="4 - Θέση υποσέλιδου"/>
          <p:cNvSpPr>
            <a:spLocks noGrp="1"/>
          </p:cNvSpPr>
          <p:nvPr>
            <p:ph type="ftr" sz="quarter" idx="11"/>
          </p:nvPr>
        </p:nvSpPr>
        <p:spPr/>
        <p:txBody>
          <a:bodyPr/>
          <a:lstStyle>
            <a:extLst/>
          </a:lstStyle>
          <a:p>
            <a:endParaRPr kumimoji="0" lang="en-US"/>
          </a:p>
        </p:txBody>
      </p:sp>
      <p:sp>
        <p:nvSpPr>
          <p:cNvPr id="6" name="5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54AB02A5-4FE5-49D9-9E24-09F23B90C450}" type="datetimeFigureOut">
              <a:rPr lang="en-US" smtClean="0"/>
              <a:pPr/>
              <a:t>10/12/2020</a:t>
            </a:fld>
            <a:endParaRPr lang="en-US"/>
          </a:p>
        </p:txBody>
      </p:sp>
      <p:sp>
        <p:nvSpPr>
          <p:cNvPr id="5" name="4 - Θέση υποσέλιδου"/>
          <p:cNvSpPr>
            <a:spLocks noGrp="1"/>
          </p:cNvSpPr>
          <p:nvPr>
            <p:ph type="ftr" sz="quarter" idx="11"/>
          </p:nvPr>
        </p:nvSpPr>
        <p:spPr/>
        <p:txBody>
          <a:bodyPr/>
          <a:lstStyle>
            <a:extLst/>
          </a:lstStyle>
          <a:p>
            <a:endParaRPr kumimoji="0" lang="en-US"/>
          </a:p>
        </p:txBody>
      </p:sp>
      <p:sp>
        <p:nvSpPr>
          <p:cNvPr id="6" name="5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54AB02A5-4FE5-49D9-9E24-09F23B90C450}" type="datetimeFigureOut">
              <a:rPr lang="en-US" smtClean="0"/>
              <a:pPr/>
              <a:t>10/12/2020</a:t>
            </a:fld>
            <a:endParaRPr lang="en-US"/>
          </a:p>
        </p:txBody>
      </p:sp>
      <p:sp>
        <p:nvSpPr>
          <p:cNvPr id="6" name="5 - Θέση υποσέλιδου"/>
          <p:cNvSpPr>
            <a:spLocks noGrp="1"/>
          </p:cNvSpPr>
          <p:nvPr>
            <p:ph type="ftr" sz="quarter" idx="11"/>
          </p:nvPr>
        </p:nvSpPr>
        <p:spPr/>
        <p:txBody>
          <a:bodyPr/>
          <a:lstStyle>
            <a:extLst/>
          </a:lstStyle>
          <a:p>
            <a:endParaRPr kumimoji="0" lang="en-US"/>
          </a:p>
        </p:txBody>
      </p:sp>
      <p:sp>
        <p:nvSpPr>
          <p:cNvPr id="7" name="6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54AB02A5-4FE5-49D9-9E24-09F23B90C450}" type="datetimeFigureOut">
              <a:rPr lang="en-US" smtClean="0"/>
              <a:pPr/>
              <a:t>10/12/2020</a:t>
            </a:fld>
            <a:endParaRPr lang="en-US"/>
          </a:p>
        </p:txBody>
      </p:sp>
      <p:sp>
        <p:nvSpPr>
          <p:cNvPr id="8" name="7 - Θέση υποσέλιδου"/>
          <p:cNvSpPr>
            <a:spLocks noGrp="1"/>
          </p:cNvSpPr>
          <p:nvPr>
            <p:ph type="ftr" sz="quarter" idx="11"/>
          </p:nvPr>
        </p:nvSpPr>
        <p:spPr/>
        <p:txBody>
          <a:bodyPr/>
          <a:lstStyle>
            <a:extLst/>
          </a:lstStyle>
          <a:p>
            <a:endParaRPr kumimoji="0" lang="en-US"/>
          </a:p>
        </p:txBody>
      </p:sp>
      <p:sp>
        <p:nvSpPr>
          <p:cNvPr id="9" name="8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54AB02A5-4FE5-49D9-9E24-09F23B90C450}" type="datetimeFigureOut">
              <a:rPr lang="en-US" smtClean="0"/>
              <a:pPr/>
              <a:t>10/12/2020</a:t>
            </a:fld>
            <a:endParaRPr lang="en-US"/>
          </a:p>
        </p:txBody>
      </p:sp>
      <p:sp>
        <p:nvSpPr>
          <p:cNvPr id="4" name="3 - Θέση υποσέλιδου"/>
          <p:cNvSpPr>
            <a:spLocks noGrp="1"/>
          </p:cNvSpPr>
          <p:nvPr>
            <p:ph type="ftr" sz="quarter" idx="11"/>
          </p:nvPr>
        </p:nvSpPr>
        <p:spPr/>
        <p:txBody>
          <a:bodyPr/>
          <a:lstStyle>
            <a:extLst/>
          </a:lstStyle>
          <a:p>
            <a:endParaRPr kumimoji="0" lang="en-US"/>
          </a:p>
        </p:txBody>
      </p:sp>
      <p:sp>
        <p:nvSpPr>
          <p:cNvPr id="5" name="4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54AB02A5-4FE5-49D9-9E24-09F23B90C450}" type="datetimeFigureOut">
              <a:rPr lang="en-US" smtClean="0"/>
              <a:pPr/>
              <a:t>10/12/2020</a:t>
            </a:fld>
            <a:endParaRPr lang="en-US"/>
          </a:p>
        </p:txBody>
      </p:sp>
      <p:sp>
        <p:nvSpPr>
          <p:cNvPr id="3" name="2 - Θέση υποσέλιδου"/>
          <p:cNvSpPr>
            <a:spLocks noGrp="1"/>
          </p:cNvSpPr>
          <p:nvPr>
            <p:ph type="ftr" sz="quarter" idx="11"/>
          </p:nvPr>
        </p:nvSpPr>
        <p:spPr/>
        <p:txBody>
          <a:bodyPr/>
          <a:lstStyle>
            <a:extLst/>
          </a:lstStyle>
          <a:p>
            <a:endParaRPr kumimoji="0" lang="en-US"/>
          </a:p>
        </p:txBody>
      </p:sp>
      <p:sp>
        <p:nvSpPr>
          <p:cNvPr id="4" name="3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54AB02A5-4FE5-49D9-9E24-09F23B90C450}" type="datetimeFigureOut">
              <a:rPr lang="en-US" smtClean="0"/>
              <a:pPr/>
              <a:t>10/12/2020</a:t>
            </a:fld>
            <a:endParaRPr lang="en-US"/>
          </a:p>
        </p:txBody>
      </p:sp>
      <p:sp>
        <p:nvSpPr>
          <p:cNvPr id="6" name="5 - Θέση υποσέλιδου"/>
          <p:cNvSpPr>
            <a:spLocks noGrp="1"/>
          </p:cNvSpPr>
          <p:nvPr>
            <p:ph type="ftr" sz="quarter" idx="11"/>
          </p:nvPr>
        </p:nvSpPr>
        <p:spPr/>
        <p:txBody>
          <a:bodyPr/>
          <a:lstStyle>
            <a:extLst/>
          </a:lstStyle>
          <a:p>
            <a:endParaRPr kumimoji="0" lang="en-US"/>
          </a:p>
        </p:txBody>
      </p:sp>
      <p:sp>
        <p:nvSpPr>
          <p:cNvPr id="7" name="6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54AB02A5-4FE5-49D9-9E24-09F23B90C450}" type="datetimeFigureOut">
              <a:rPr lang="en-US" smtClean="0"/>
              <a:pPr/>
              <a:t>10/12/2020</a:t>
            </a:fld>
            <a:endParaRPr lang="en-US"/>
          </a:p>
        </p:txBody>
      </p:sp>
      <p:sp>
        <p:nvSpPr>
          <p:cNvPr id="6" name="5 - Θέση υποσέλιδου"/>
          <p:cNvSpPr>
            <a:spLocks noGrp="1"/>
          </p:cNvSpPr>
          <p:nvPr>
            <p:ph type="ftr" sz="quarter" idx="11"/>
          </p:nvPr>
        </p:nvSpPr>
        <p:spPr/>
        <p:txBody>
          <a:bodyPr/>
          <a:lstStyle>
            <a:extLst/>
          </a:lstStyle>
          <a:p>
            <a:endParaRPr kumimoji="0" lang="en-US"/>
          </a:p>
        </p:txBody>
      </p:sp>
      <p:sp>
        <p:nvSpPr>
          <p:cNvPr id="7" name="6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lgn="r" eaLnBrk="1" latinLnBrk="0" hangingPunct="1"/>
            <a:fld id="{54AB02A5-4FE5-49D9-9E24-09F23B90C450}" type="datetimeFigureOut">
              <a:rPr lang="en-US" smtClean="0"/>
              <a:pPr algn="r" eaLnBrk="1" latinLnBrk="0" hangingPunct="1"/>
              <a:t>10/12/2020</a:t>
            </a:fld>
            <a:endParaRPr lang="en-US" sz="1200">
              <a:solidFill>
                <a:schemeClr val="bg2">
                  <a:shade val="50000"/>
                </a:schemeClr>
              </a:solidFill>
            </a:endParaRP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sz="1200">
              <a:solidFill>
                <a:schemeClr val="bg2">
                  <a:shade val="50000"/>
                </a:schemeClr>
              </a:solidFill>
              <a:effectLst/>
            </a:endParaRP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lgn="ctr" eaLnBrk="1" latinLnBrk="0" hangingPunct="1"/>
            <a:fld id="{6294C92D-0306-4E69-9CD3-20855E849650}" type="slidenum">
              <a:rPr kumimoji="0" lang="en-US" smtClean="0"/>
              <a:pPr algn="ctr" eaLnBrk="1" latinLnBrk="0" hangingPunct="1"/>
              <a:t>‹#›</a:t>
            </a:fld>
            <a:endParaRPr kumimoji="0" lang="en-US" sz="1200">
              <a:solidFill>
                <a:schemeClr val="bg2">
                  <a:shade val="50000"/>
                </a:schemeClr>
              </a:solidFill>
              <a:effectLst/>
            </a:endParaRP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err="1" smtClean="0"/>
              <a:t>Γραμματισμός</a:t>
            </a:r>
            <a:r>
              <a:rPr lang="el-GR" dirty="0" smtClean="0"/>
              <a:t>, καθημερινή ομιλία και κοινωνία</a:t>
            </a:r>
            <a:endParaRPr lang="el-GR" dirty="0"/>
          </a:p>
        </p:txBody>
      </p:sp>
      <p:sp>
        <p:nvSpPr>
          <p:cNvPr id="3" name="2 - Υπότιτλος"/>
          <p:cNvSpPr>
            <a:spLocks noGrp="1"/>
          </p:cNvSpPr>
          <p:nvPr>
            <p:ph type="subTitle" idx="1"/>
          </p:nvPr>
        </p:nvSpPr>
        <p:spPr/>
        <p:txBody>
          <a:bodyPr/>
          <a:lstStyle/>
          <a:p>
            <a:r>
              <a:rPr lang="el-GR" dirty="0" smtClean="0"/>
              <a:t>2</a:t>
            </a:r>
            <a:r>
              <a:rPr lang="el-GR" baseline="30000" dirty="0" smtClean="0"/>
              <a:t>η</a:t>
            </a:r>
            <a:r>
              <a:rPr lang="el-GR" dirty="0" smtClean="0"/>
              <a:t> Διάλεξη</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Ανεπάρκεια αναγνωριστικού</a:t>
            </a:r>
            <a:endParaRPr lang="el-GR" dirty="0"/>
          </a:p>
        </p:txBody>
      </p:sp>
      <p:sp>
        <p:nvSpPr>
          <p:cNvPr id="3" name="2 - Θέση περιεχομένου"/>
          <p:cNvSpPr>
            <a:spLocks noGrp="1"/>
          </p:cNvSpPr>
          <p:nvPr>
            <p:ph idx="1"/>
          </p:nvPr>
        </p:nvSpPr>
        <p:spPr/>
        <p:txBody>
          <a:bodyPr/>
          <a:lstStyle/>
          <a:p>
            <a:r>
              <a:rPr lang="el-GR" dirty="0" smtClean="0"/>
              <a:t>Τελικά πολλά παιδιά δεν μπορούν να απαντήσουν ερωτήσεις κατανόησης ή να γράφουν ικανοποιητικά νοήματα.</a:t>
            </a:r>
          </a:p>
          <a:p>
            <a:r>
              <a:rPr lang="el-GR" dirty="0" smtClean="0"/>
              <a:t>Η ευθύνη επιρρίπτεται σε αυτά</a:t>
            </a:r>
          </a:p>
          <a:p>
            <a:r>
              <a:rPr lang="el-GR" dirty="0" smtClean="0"/>
              <a:t>Όμως η φυσική τους ανάπτυξη αποκλίνει από τα παιδαγωγικά πρότυπα (μη προνομιούχα στρώματα)</a:t>
            </a:r>
          </a:p>
          <a:p>
            <a:pPr>
              <a:buNone/>
            </a:pP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Γραμματισμός</a:t>
            </a:r>
            <a:r>
              <a:rPr lang="el-GR" dirty="0" smtClean="0"/>
              <a:t> και γλωσσική χρήση</a:t>
            </a:r>
            <a:endParaRPr lang="el-GR" dirty="0"/>
          </a:p>
        </p:txBody>
      </p:sp>
      <p:sp>
        <p:nvSpPr>
          <p:cNvPr id="3" name="2 - Θέση περιεχομένου"/>
          <p:cNvSpPr>
            <a:spLocks noGrp="1"/>
          </p:cNvSpPr>
          <p:nvPr>
            <p:ph idx="1"/>
          </p:nvPr>
        </p:nvSpPr>
        <p:spPr/>
        <p:txBody>
          <a:bodyPr/>
          <a:lstStyle/>
          <a:p>
            <a:r>
              <a:rPr lang="el-GR" dirty="0" smtClean="0"/>
              <a:t>Αντίθετα με τον αναγνωριστικό </a:t>
            </a:r>
            <a:r>
              <a:rPr lang="el-GR" dirty="0" err="1" smtClean="0"/>
              <a:t>γραμματισμό</a:t>
            </a:r>
            <a:r>
              <a:rPr lang="el-GR" dirty="0" smtClean="0"/>
              <a:t> η χρήση της γλώσσας μπαίνει στο επίκεντρο.</a:t>
            </a:r>
          </a:p>
          <a:p>
            <a:r>
              <a:rPr lang="el-GR" dirty="0" smtClean="0"/>
              <a:t>Όχι πλέον αποσπασματική αλλά πλαισιωμένη γλώσσα (</a:t>
            </a:r>
            <a:r>
              <a:rPr lang="en-US" dirty="0" smtClean="0"/>
              <a:t>contextualized)</a:t>
            </a:r>
          </a:p>
          <a:p>
            <a:r>
              <a:rPr lang="el-GR" dirty="0" smtClean="0"/>
              <a:t>Λεκτικό πλαίσιο (</a:t>
            </a:r>
            <a:r>
              <a:rPr lang="en-US" dirty="0" smtClean="0"/>
              <a:t>verbal context)</a:t>
            </a:r>
          </a:p>
          <a:p>
            <a:r>
              <a:rPr lang="el-GR" dirty="0" smtClean="0"/>
              <a:t>Περιστασιακό πλαίσιο (</a:t>
            </a:r>
            <a:r>
              <a:rPr lang="en-US" dirty="0" smtClean="0"/>
              <a:t>situational context)</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n-US" dirty="0" smtClean="0"/>
              <a:t>H </a:t>
            </a:r>
            <a:r>
              <a:rPr lang="el-GR" dirty="0" smtClean="0"/>
              <a:t>γλώσσα δε χρησιμοποιείται αποσπασματικά με ασύνδετες φράσεις ή λέξεις σε λίστες αλλά σε μορφή κειμένου</a:t>
            </a:r>
          </a:p>
          <a:p>
            <a:r>
              <a:rPr lang="el-GR" dirty="0" smtClean="0"/>
              <a:t>Διπλή συνάφεια: σχέση περίστασης ομιλίας με </a:t>
            </a:r>
            <a:r>
              <a:rPr lang="en-US" dirty="0" smtClean="0"/>
              <a:t> </a:t>
            </a:r>
            <a:r>
              <a:rPr lang="el-GR" dirty="0" smtClean="0"/>
              <a:t>την </a:t>
            </a:r>
            <a:r>
              <a:rPr lang="el-GR" smtClean="0"/>
              <a:t>ίδια την ομιλία</a:t>
            </a:r>
            <a:endParaRPr lang="el-GR" dirty="0" smtClean="0"/>
          </a:p>
          <a:p>
            <a:r>
              <a:rPr lang="el-GR" dirty="0" smtClean="0"/>
              <a:t>Διαλεκτική ικανότητα (</a:t>
            </a:r>
            <a:r>
              <a:rPr lang="en-US" dirty="0" smtClean="0"/>
              <a:t>discursive ability): </a:t>
            </a:r>
            <a:r>
              <a:rPr lang="el-GR" dirty="0" smtClean="0"/>
              <a:t>ικανότητα </a:t>
            </a:r>
            <a:r>
              <a:rPr lang="el-GR" dirty="0" err="1" smtClean="0"/>
              <a:t>εμπολοκής</a:t>
            </a:r>
            <a:r>
              <a:rPr lang="el-GR" dirty="0" smtClean="0"/>
              <a:t> σε λόγους που παρουσιάζουν τη διπλή συνάφεια</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Πρώιμα στάδια ανάπτυξης γλώσσας</a:t>
            </a:r>
            <a:endParaRPr lang="el-GR" dirty="0"/>
          </a:p>
        </p:txBody>
      </p:sp>
      <p:sp>
        <p:nvSpPr>
          <p:cNvPr id="3" name="2 - Θέση περιεχομένου"/>
          <p:cNvSpPr>
            <a:spLocks noGrp="1"/>
          </p:cNvSpPr>
          <p:nvPr>
            <p:ph idx="1"/>
          </p:nvPr>
        </p:nvSpPr>
        <p:spPr/>
        <p:txBody>
          <a:bodyPr/>
          <a:lstStyle/>
          <a:p>
            <a:r>
              <a:rPr lang="el-GR" dirty="0" smtClean="0"/>
              <a:t>Χρήση γλώσσας από παιδιά δεν διαθέτει διπλή συνάφεια</a:t>
            </a:r>
          </a:p>
          <a:p>
            <a:r>
              <a:rPr lang="el-GR" dirty="0" smtClean="0"/>
              <a:t>Μέσω των </a:t>
            </a:r>
            <a:r>
              <a:rPr lang="el-GR" dirty="0" err="1" smtClean="0"/>
              <a:t>διεπιδράσεων</a:t>
            </a:r>
            <a:r>
              <a:rPr lang="el-GR" dirty="0" smtClean="0"/>
              <a:t> τους με άλλους στο περιβάλλον τους , τα παιδιά αναπτύσσουν με φυσικό τρόπο διπλή συνάφεια</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Ποιος ο λόγος να διδαχθούν τη διαλεκτική ικανότητα;</a:t>
            </a:r>
            <a:endParaRPr lang="el-GR" dirty="0"/>
          </a:p>
        </p:txBody>
      </p:sp>
      <p:sp>
        <p:nvSpPr>
          <p:cNvPr id="3" name="2 - Θέση περιεχομένου"/>
          <p:cNvSpPr>
            <a:spLocks noGrp="1"/>
          </p:cNvSpPr>
          <p:nvPr>
            <p:ph idx="1"/>
          </p:nvPr>
        </p:nvSpPr>
        <p:spPr/>
        <p:txBody>
          <a:bodyPr/>
          <a:lstStyle/>
          <a:p>
            <a:r>
              <a:rPr lang="el-GR" dirty="0" smtClean="0"/>
              <a:t>Επειδή ο φυσικά ανεπτυγμένος </a:t>
            </a:r>
            <a:r>
              <a:rPr lang="el-GR" dirty="0" err="1" smtClean="0"/>
              <a:t>γραμματισμός</a:t>
            </a:r>
            <a:r>
              <a:rPr lang="el-GR" dirty="0" smtClean="0"/>
              <a:t> μελών κοινωνίας θα είναι </a:t>
            </a:r>
            <a:r>
              <a:rPr lang="el-GR" dirty="0" err="1" smtClean="0"/>
              <a:t>κοινωνικοπολιτισμικά</a:t>
            </a:r>
            <a:r>
              <a:rPr lang="el-GR" dirty="0" smtClean="0"/>
              <a:t> προσδιορισμένος</a:t>
            </a:r>
          </a:p>
          <a:p>
            <a:r>
              <a:rPr lang="el-GR" dirty="0" smtClean="0"/>
              <a:t>Διαφορετικά τμήματα της κοινωνίας θα γίνουν εγγράμματα με διαφορετικούς τρόπους.</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γλώσσα ως </a:t>
            </a:r>
            <a:r>
              <a:rPr lang="el-GR" smtClean="0"/>
              <a:t>κοινωνική δράση </a:t>
            </a:r>
            <a:r>
              <a:rPr lang="el-GR" dirty="0" smtClean="0"/>
              <a:t>και ως γλωσσική ποικιλία</a:t>
            </a:r>
            <a:endParaRPr lang="el-GR" dirty="0"/>
          </a:p>
        </p:txBody>
      </p:sp>
      <p:sp>
        <p:nvSpPr>
          <p:cNvPr id="3" name="2 - Θέση περιεχομένου"/>
          <p:cNvSpPr>
            <a:spLocks noGrp="1"/>
          </p:cNvSpPr>
          <p:nvPr>
            <p:ph idx="1"/>
          </p:nvPr>
        </p:nvSpPr>
        <p:spPr/>
        <p:txBody>
          <a:bodyPr/>
          <a:lstStyle/>
          <a:p>
            <a:r>
              <a:rPr lang="el-GR" dirty="0" smtClean="0"/>
              <a:t>Διαφορές στην ομιλία: διαφορετικές κοινωνικές διάλεκτοι – διαφορετικές προφορές</a:t>
            </a:r>
          </a:p>
          <a:p>
            <a:r>
              <a:rPr lang="el-GR" dirty="0" smtClean="0"/>
              <a:t>Διαφοροποίηση ως προς το γλωσσικό επίπεδο ύφους</a:t>
            </a:r>
            <a:r>
              <a:rPr lang="en-US" dirty="0" smtClean="0"/>
              <a:t> (register variation) </a:t>
            </a:r>
            <a:r>
              <a:rPr lang="el-GR" dirty="0" smtClean="0"/>
              <a:t>προκύπτει από την κοινωνική δραστηριότητα, τις σχέσεις των συνομιλητών, </a:t>
            </a:r>
            <a:r>
              <a:rPr lang="el-GR" dirty="0" err="1" smtClean="0"/>
              <a:t>διεπίδραση</a:t>
            </a:r>
            <a:endParaRPr lang="en-US" dirty="0" smtClean="0"/>
          </a:p>
          <a:p>
            <a:r>
              <a:rPr lang="el-GR" dirty="0" smtClean="0"/>
              <a:t>Ποικιλία ομιλίας </a:t>
            </a:r>
            <a:r>
              <a:rPr lang="en-US" dirty="0" smtClean="0"/>
              <a:t>(speech variety)</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Σημασιολογική διαφοροποίηση</a:t>
            </a:r>
            <a:endParaRPr lang="el-GR" dirty="0"/>
          </a:p>
        </p:txBody>
      </p:sp>
      <p:sp>
        <p:nvSpPr>
          <p:cNvPr id="3" name="2 - Θέση περιεχομένου"/>
          <p:cNvSpPr>
            <a:spLocks noGrp="1"/>
          </p:cNvSpPr>
          <p:nvPr>
            <p:ph idx="1"/>
          </p:nvPr>
        </p:nvSpPr>
        <p:spPr/>
        <p:txBody>
          <a:bodyPr/>
          <a:lstStyle/>
          <a:p>
            <a:r>
              <a:rPr lang="el-GR" dirty="0" smtClean="0"/>
              <a:t>Κάποιες κοινωνικές διαδικασίες είναι κοινές σε ευρύτερα τμήματα της κοινωνίας</a:t>
            </a:r>
          </a:p>
          <a:p>
            <a:r>
              <a:rPr lang="el-GR" dirty="0" smtClean="0"/>
              <a:t>Ανάλογα με τις υλικές συνθήκες της κοινωνικής τους ύπαρξης οι ομιλητές προσανατολίζονται σε διαφορετικούς τρόπους ομιλίας και </a:t>
            </a:r>
            <a:r>
              <a:rPr lang="el-GR" dirty="0" err="1" smtClean="0"/>
              <a:t>νοηματοδότησης</a:t>
            </a:r>
            <a:r>
              <a:rPr lang="el-GR" dirty="0" smtClean="0"/>
              <a:t> – προσανατολισμός ως προς τον κώδικα</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Η φωνή της γλωσσικής ομάδας που φέρνουν οι μαθητές στο σχολείο θα αντιπροσωπεύει την εμπειρία τους για την προφορά, τις διαλέκτους, τα γλωσσικά επίπεδα ύφους, ιδωμένα με τα μάτια μιας ιδεολογίας που είναι χαρακτηριστική της κοινωνικής τους θέσης</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Έρχονται στο σχολείο όλοι το ίδιο έτοιμοι;</a:t>
            </a:r>
            <a:endParaRPr lang="el-GR" dirty="0"/>
          </a:p>
        </p:txBody>
      </p:sp>
      <p:sp>
        <p:nvSpPr>
          <p:cNvPr id="3" name="2 - Θέση περιεχομένου"/>
          <p:cNvSpPr>
            <a:spLocks noGrp="1"/>
          </p:cNvSpPr>
          <p:nvPr>
            <p:ph idx="1"/>
          </p:nvPr>
        </p:nvSpPr>
        <p:spPr/>
        <p:txBody>
          <a:bodyPr/>
          <a:lstStyle/>
          <a:p>
            <a:r>
              <a:rPr lang="el-GR" dirty="0" smtClean="0"/>
              <a:t>Διαφορετική διαλεκτική ικανότητα</a:t>
            </a:r>
          </a:p>
          <a:p>
            <a:r>
              <a:rPr lang="el-GR" dirty="0" smtClean="0"/>
              <a:t>Πλαίσιο εκπαίδευσης μακριά από το πλαίσιο της καθημερινής ζωής</a:t>
            </a:r>
          </a:p>
          <a:p>
            <a:r>
              <a:rPr lang="el-GR" dirty="0" smtClean="0"/>
              <a:t>Διαφορετικές κοινωνικές τάξεις τοποθετούνται διαφορετικά σε σχέση μ’ αυτό</a:t>
            </a:r>
          </a:p>
          <a:p>
            <a:r>
              <a:rPr lang="el-GR" dirty="0" smtClean="0"/>
              <a:t>Ανάγκη ανάπτυξης διαλεκτικών ικανοτήτων μαθητών</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Γραμματισμός</a:t>
            </a:r>
            <a:r>
              <a:rPr lang="el-GR" dirty="0" smtClean="0"/>
              <a:t> δράσης</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Ανάπτυξη διαλεκτικής ικανότητας μέσω κατανόησης, σύνθεσης, </a:t>
            </a:r>
            <a:r>
              <a:rPr lang="el-GR" dirty="0" err="1" smtClean="0"/>
              <a:t>αυτοέκφρασης</a:t>
            </a:r>
            <a:endParaRPr lang="el-GR" dirty="0" smtClean="0"/>
          </a:p>
          <a:p>
            <a:r>
              <a:rPr lang="el-GR" dirty="0" smtClean="0"/>
              <a:t>Πέρα από τον αναγνωριστικό </a:t>
            </a:r>
            <a:r>
              <a:rPr lang="el-GR" dirty="0" err="1" smtClean="0"/>
              <a:t>γραμματισμό</a:t>
            </a:r>
            <a:r>
              <a:rPr lang="el-GR" dirty="0" smtClean="0"/>
              <a:t>, ανάπτυξη ικανότητας χρήσης της γλώσσας για την ανταλλαγή νοημάτων</a:t>
            </a:r>
          </a:p>
          <a:p>
            <a:r>
              <a:rPr lang="el-GR" dirty="0" smtClean="0"/>
              <a:t>Φάσμα από ικανότητα να κατανοούνται και να μεταδίδονται  σκέψεις και συναισθήματα ως κατοχή και έλεγχος </a:t>
            </a:r>
            <a:r>
              <a:rPr lang="el-GR" dirty="0" err="1" smtClean="0"/>
              <a:t>κειμενικών</a:t>
            </a:r>
            <a:r>
              <a:rPr lang="el-GR" dirty="0" smtClean="0"/>
              <a:t> ειδών</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Ορίζοντας την αρχή του </a:t>
            </a:r>
            <a:r>
              <a:rPr lang="el-GR" dirty="0" err="1" smtClean="0"/>
              <a:t>γραμματισμού</a:t>
            </a:r>
            <a:endParaRPr lang="el-GR" dirty="0"/>
          </a:p>
        </p:txBody>
      </p:sp>
      <p:sp>
        <p:nvSpPr>
          <p:cNvPr id="3" name="2 - Θέση περιεχομένου"/>
          <p:cNvSpPr>
            <a:spLocks noGrp="1"/>
          </p:cNvSpPr>
          <p:nvPr>
            <p:ph idx="1"/>
          </p:nvPr>
        </p:nvSpPr>
        <p:spPr/>
        <p:txBody>
          <a:bodyPr/>
          <a:lstStyle/>
          <a:p>
            <a:r>
              <a:rPr lang="el-GR" dirty="0" smtClean="0"/>
              <a:t>Αρχικό στάδιο – ικανότητα να </a:t>
            </a:r>
            <a:r>
              <a:rPr lang="el-GR" dirty="0" err="1" smtClean="0"/>
              <a:t>σημασιοδοτεί</a:t>
            </a:r>
            <a:endParaRPr lang="el-GR" dirty="0" smtClean="0"/>
          </a:p>
          <a:p>
            <a:r>
              <a:rPr lang="el-GR" dirty="0" smtClean="0"/>
              <a:t>Οι πράξεις </a:t>
            </a:r>
            <a:r>
              <a:rPr lang="el-GR" dirty="0" err="1" smtClean="0"/>
              <a:t>γραμματισμού</a:t>
            </a:r>
            <a:r>
              <a:rPr lang="el-GR" dirty="0" smtClean="0"/>
              <a:t> είναι σημειωτικές</a:t>
            </a:r>
          </a:p>
          <a:p>
            <a:r>
              <a:rPr lang="el-GR" dirty="0" smtClean="0"/>
              <a:t>Ερμηνεία σημείων τυπικά και κοινωνικά θεμελιωμένη</a:t>
            </a: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Παιδαγωγική </a:t>
            </a:r>
            <a:r>
              <a:rPr lang="el-GR" dirty="0" err="1" smtClean="0"/>
              <a:t>κειμενικών</a:t>
            </a:r>
            <a:r>
              <a:rPr lang="el-GR" dirty="0" smtClean="0"/>
              <a:t> ειδών</a:t>
            </a:r>
            <a:endParaRPr lang="el-GR" dirty="0"/>
          </a:p>
        </p:txBody>
      </p:sp>
      <p:sp>
        <p:nvSpPr>
          <p:cNvPr id="3" name="2 - Θέση περιεχομένου"/>
          <p:cNvSpPr>
            <a:spLocks noGrp="1"/>
          </p:cNvSpPr>
          <p:nvPr>
            <p:ph idx="1"/>
          </p:nvPr>
        </p:nvSpPr>
        <p:spPr/>
        <p:txBody>
          <a:bodyPr/>
          <a:lstStyle/>
          <a:p>
            <a:r>
              <a:rPr lang="el-GR" dirty="0" smtClean="0"/>
              <a:t>Να κάνουν τους μαθητές να παράγουν τα είδη των γραπτών που ανήκουν στα διάφορα εκπαιδευτικά </a:t>
            </a:r>
            <a:r>
              <a:rPr lang="el-GR" dirty="0" err="1" smtClean="0"/>
              <a:t>κειμενικά</a:t>
            </a:r>
            <a:r>
              <a:rPr lang="el-GR" dirty="0" smtClean="0"/>
              <a:t> είδη.</a:t>
            </a:r>
          </a:p>
          <a:p>
            <a:r>
              <a:rPr lang="el-GR" dirty="0" smtClean="0"/>
              <a:t>Στάδια που χαρακτηρίζουν τα διάφορα είδη και </a:t>
            </a:r>
            <a:r>
              <a:rPr lang="el-GR" dirty="0" err="1" smtClean="0"/>
              <a:t>λεξικογραμματικές</a:t>
            </a:r>
            <a:r>
              <a:rPr lang="el-GR" dirty="0" smtClean="0"/>
              <a:t> δομές</a:t>
            </a:r>
          </a:p>
          <a:p>
            <a:r>
              <a:rPr lang="el-GR" dirty="0" smtClean="0"/>
              <a:t>Μάθηση και δράση δε θα διαχωρίζονται</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Βιβλιογραφία</a:t>
            </a:r>
            <a:endParaRPr lang="el-GR" dirty="0"/>
          </a:p>
        </p:txBody>
      </p:sp>
      <p:sp>
        <p:nvSpPr>
          <p:cNvPr id="3" name="2 - Θέση περιεχομένου"/>
          <p:cNvSpPr>
            <a:spLocks noGrp="1"/>
          </p:cNvSpPr>
          <p:nvPr>
            <p:ph idx="1"/>
          </p:nvPr>
        </p:nvSpPr>
        <p:spPr/>
        <p:txBody>
          <a:bodyPr/>
          <a:lstStyle/>
          <a:p>
            <a:r>
              <a:rPr lang="en-US" dirty="0" err="1" smtClean="0"/>
              <a:t>Hasan</a:t>
            </a:r>
            <a:r>
              <a:rPr lang="en-US" dirty="0" smtClean="0"/>
              <a:t> R. </a:t>
            </a:r>
            <a:r>
              <a:rPr lang="el-GR" dirty="0" smtClean="0"/>
              <a:t>(1996).</a:t>
            </a:r>
            <a:r>
              <a:rPr lang="el-GR" dirty="0" err="1" smtClean="0"/>
              <a:t>Γραμματισμός,καθημερινή</a:t>
            </a:r>
            <a:r>
              <a:rPr lang="el-GR" dirty="0" smtClean="0"/>
              <a:t> ομιλία και κοινωνία </a:t>
            </a:r>
            <a:r>
              <a:rPr lang="el-GR" dirty="0" err="1" smtClean="0"/>
              <a:t>Χαραλαμπόπουλος</a:t>
            </a:r>
            <a:r>
              <a:rPr lang="el-GR" dirty="0" smtClean="0"/>
              <a:t> (2006). </a:t>
            </a:r>
            <a:r>
              <a:rPr lang="el-GR" dirty="0" err="1" smtClean="0"/>
              <a:t>Γραμματισμός</a:t>
            </a:r>
            <a:r>
              <a:rPr lang="el-GR" dirty="0" smtClean="0"/>
              <a:t>, κοινωνία </a:t>
            </a:r>
            <a:r>
              <a:rPr lang="el-GR" smtClean="0"/>
              <a:t>και εκπαίδευση</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Εμπειρία </a:t>
            </a:r>
            <a:r>
              <a:rPr lang="el-GR" dirty="0" err="1" smtClean="0"/>
              <a:t>σημασιοδότησης</a:t>
            </a:r>
            <a:endParaRPr lang="el-GR" dirty="0"/>
          </a:p>
        </p:txBody>
      </p:sp>
      <p:sp>
        <p:nvSpPr>
          <p:cNvPr id="3" name="2 - Θέση περιεχομένου"/>
          <p:cNvSpPr>
            <a:spLocks noGrp="1"/>
          </p:cNvSpPr>
          <p:nvPr>
            <p:ph idx="1"/>
          </p:nvPr>
        </p:nvSpPr>
        <p:spPr/>
        <p:txBody>
          <a:bodyPr/>
          <a:lstStyle/>
          <a:p>
            <a:r>
              <a:rPr lang="el-GR" dirty="0" smtClean="0"/>
              <a:t>Συνδυασμένη ερμηνεία σημείων που ανήκουν σε διαφορετικά συστήματα</a:t>
            </a:r>
          </a:p>
          <a:p>
            <a:r>
              <a:rPr lang="el-GR" dirty="0" smtClean="0"/>
              <a:t>Κίνδυνος! – Υψηλή τάση</a:t>
            </a:r>
          </a:p>
          <a:p>
            <a:r>
              <a:rPr lang="el-GR" dirty="0" smtClean="0"/>
              <a:t>Οθόνη υπολογιστή</a:t>
            </a:r>
          </a:p>
          <a:p>
            <a:r>
              <a:rPr lang="el-GR" dirty="0" smtClean="0"/>
              <a:t>Υπάρχουν κι άλλα σημειωτικά συστήματα πέρα από τη γλώσσα</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 </a:t>
            </a:r>
            <a:r>
              <a:rPr lang="el-GR" dirty="0" err="1" smtClean="0"/>
              <a:t>γραμματισμός</a:t>
            </a:r>
            <a:r>
              <a:rPr lang="el-GR" dirty="0" smtClean="0"/>
              <a:t> ως απλή </a:t>
            </a:r>
            <a:r>
              <a:rPr lang="el-GR" dirty="0" err="1" smtClean="0"/>
              <a:t>σημασιοδότηση</a:t>
            </a:r>
            <a:endParaRPr lang="el-GR" dirty="0"/>
          </a:p>
        </p:txBody>
      </p:sp>
      <p:sp>
        <p:nvSpPr>
          <p:cNvPr id="3" name="2 - Θέση περιεχομένου"/>
          <p:cNvSpPr>
            <a:spLocks noGrp="1"/>
          </p:cNvSpPr>
          <p:nvPr>
            <p:ph idx="1"/>
          </p:nvPr>
        </p:nvSpPr>
        <p:spPr/>
        <p:txBody>
          <a:bodyPr/>
          <a:lstStyle/>
          <a:p>
            <a:r>
              <a:rPr lang="el-GR" dirty="0" smtClean="0"/>
              <a:t>Αν δεν υπάρχει σύνδεση με σημειωτικό τρόπο δε μπορεί να διδαχθεί σε κανένα σχολικό πλαίσιο</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 </a:t>
            </a:r>
            <a:r>
              <a:rPr lang="el-GR" dirty="0" err="1" smtClean="0"/>
              <a:t>γραμματισμός</a:t>
            </a:r>
            <a:r>
              <a:rPr lang="el-GR" dirty="0" smtClean="0"/>
              <a:t> ως γλωσσικά εδραιωμένη σημείωση</a:t>
            </a:r>
            <a:endParaRPr lang="el-GR" dirty="0"/>
          </a:p>
        </p:txBody>
      </p:sp>
      <p:sp>
        <p:nvSpPr>
          <p:cNvPr id="3" name="2 - Θέση περιεχομένου"/>
          <p:cNvSpPr>
            <a:spLocks noGrp="1"/>
          </p:cNvSpPr>
          <p:nvPr>
            <p:ph idx="1"/>
          </p:nvPr>
        </p:nvSpPr>
        <p:spPr/>
        <p:txBody>
          <a:bodyPr/>
          <a:lstStyle/>
          <a:p>
            <a:r>
              <a:rPr lang="el-GR" dirty="0" err="1" smtClean="0"/>
              <a:t>Καμμιά</a:t>
            </a:r>
            <a:r>
              <a:rPr lang="el-GR" dirty="0" smtClean="0"/>
              <a:t> από τις εκφάνσεις της κοινωνικής ζωής δε μπορεί να υπάρξει χωρίς τη γλώσσα</a:t>
            </a:r>
          </a:p>
          <a:p>
            <a:r>
              <a:rPr lang="el-GR" dirty="0" smtClean="0"/>
              <a:t>Η γλώσσα ισχυρό μέσο ελέγχου για να αγνοηθεί στην παιδαγωγική πράξη</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Εκμάθηση του </a:t>
            </a:r>
            <a:r>
              <a:rPr lang="el-GR" dirty="0" err="1" smtClean="0"/>
              <a:t>γραμματισμού</a:t>
            </a:r>
            <a:endParaRPr lang="el-GR" dirty="0"/>
          </a:p>
        </p:txBody>
      </p:sp>
      <p:sp>
        <p:nvSpPr>
          <p:cNvPr id="3" name="2 - Θέση περιεχομένου"/>
          <p:cNvSpPr>
            <a:spLocks noGrp="1"/>
          </p:cNvSpPr>
          <p:nvPr>
            <p:ph idx="1"/>
          </p:nvPr>
        </p:nvSpPr>
        <p:spPr/>
        <p:txBody>
          <a:bodyPr/>
          <a:lstStyle/>
          <a:p>
            <a:r>
              <a:rPr lang="el-GR" dirty="0" smtClean="0"/>
              <a:t>2 ταυτόχρονες γραμμές εξέλιξης</a:t>
            </a:r>
          </a:p>
          <a:p>
            <a:r>
              <a:rPr lang="el-GR" dirty="0" smtClean="0"/>
              <a:t>Φυσική απόκτηση μητρικής γλώσσας </a:t>
            </a:r>
          </a:p>
          <a:p>
            <a:r>
              <a:rPr lang="el-GR" dirty="0" smtClean="0"/>
              <a:t>Αδιάκοπη διαδικασία του να μαθαίνει κανείς πώς να παράγει νόημα</a:t>
            </a:r>
          </a:p>
          <a:p>
            <a:r>
              <a:rPr lang="el-GR" dirty="0" smtClean="0"/>
              <a:t>Ανάπτυξη </a:t>
            </a:r>
            <a:r>
              <a:rPr lang="el-GR" dirty="0" err="1" smtClean="0"/>
              <a:t>γραμματισμού</a:t>
            </a:r>
            <a:r>
              <a:rPr lang="el-GR" dirty="0" smtClean="0"/>
              <a:t> στο επίσημο εκπαιδευτικό πλαίσιο: κοινωνικά προβεβλημένη, περίοπτη θέση έχει δοθεί στο γραπτό λόγο</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Διδασκαλία του </a:t>
            </a:r>
            <a:r>
              <a:rPr lang="el-GR" dirty="0" err="1" smtClean="0"/>
              <a:t>γραμματισμού</a:t>
            </a:r>
            <a:endParaRPr lang="el-GR" dirty="0"/>
          </a:p>
        </p:txBody>
      </p:sp>
      <p:sp>
        <p:nvSpPr>
          <p:cNvPr id="3" name="2 - Θέση περιεχομένου"/>
          <p:cNvSpPr>
            <a:spLocks noGrp="1"/>
          </p:cNvSpPr>
          <p:nvPr>
            <p:ph idx="1"/>
          </p:nvPr>
        </p:nvSpPr>
        <p:spPr/>
        <p:txBody>
          <a:bodyPr/>
          <a:lstStyle/>
          <a:p>
            <a:r>
              <a:rPr lang="el-GR" dirty="0" smtClean="0"/>
              <a:t>Ορθογραφικό σύστημα: αντιστοιχία στα σημάδια στο χαρτί και στους φθόγγους των λέξεων μιας γλώσσας</a:t>
            </a:r>
          </a:p>
          <a:p>
            <a:r>
              <a:rPr lang="el-GR" dirty="0" smtClean="0"/>
              <a:t>Δεν προσθέτει στις πράξεις </a:t>
            </a:r>
            <a:r>
              <a:rPr lang="el-GR" dirty="0" err="1" smtClean="0"/>
              <a:t>νοηματοδότησης</a:t>
            </a:r>
            <a:r>
              <a:rPr lang="el-GR" dirty="0" smtClean="0"/>
              <a:t> μετατρέπει το κανάλι αυτής σε </a:t>
            </a:r>
            <a:r>
              <a:rPr lang="el-GR" dirty="0" err="1" smtClean="0"/>
              <a:t>γραφικοοπτικό</a:t>
            </a:r>
            <a:endParaRPr lang="el-GR" dirty="0" smtClean="0"/>
          </a:p>
          <a:p>
            <a:pPr>
              <a:buNone/>
            </a:pPr>
            <a:r>
              <a:rPr lang="el-GR" dirty="0" smtClean="0"/>
              <a:t> </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Αναγνωριστικός </a:t>
            </a:r>
            <a:r>
              <a:rPr lang="el-GR" dirty="0" err="1" smtClean="0"/>
              <a:t>γραμματισμός</a:t>
            </a:r>
            <a:endParaRPr lang="el-GR" dirty="0"/>
          </a:p>
        </p:txBody>
      </p:sp>
      <p:sp>
        <p:nvSpPr>
          <p:cNvPr id="3" name="2 - Θέση περιεχομένου"/>
          <p:cNvSpPr>
            <a:spLocks noGrp="1"/>
          </p:cNvSpPr>
          <p:nvPr>
            <p:ph idx="1"/>
          </p:nvPr>
        </p:nvSpPr>
        <p:spPr/>
        <p:txBody>
          <a:bodyPr/>
          <a:lstStyle/>
          <a:p>
            <a:r>
              <a:rPr lang="el-GR" dirty="0" smtClean="0"/>
              <a:t>Αποκωδικοποίηση: αντιστοιχία ήχων και γραμμάτων</a:t>
            </a:r>
          </a:p>
          <a:p>
            <a:r>
              <a:rPr lang="el-GR" dirty="0" smtClean="0"/>
              <a:t>Βάρος στο φθόγγο με αποτέλεσμα ν αγνοείται το νόημα. Αγνοείται η γλώσσα ως τρόπος κοινωνικής δράσης και έχει προβάδισμα ως κατάλογος μορφών.</a:t>
            </a:r>
          </a:p>
          <a:p>
            <a:r>
              <a:rPr lang="el-GR" dirty="0" smtClean="0"/>
              <a:t>Οι μαθητές αναγνωρίζουν αντιστοιχίες και μαθαίνουν την αξία της συμμόρφωσης</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Σύμφωνα με τον αναγνωριστικό</a:t>
            </a:r>
            <a:endParaRPr lang="el-GR" dirty="0"/>
          </a:p>
        </p:txBody>
      </p:sp>
      <p:sp>
        <p:nvSpPr>
          <p:cNvPr id="3" name="2 - Θέση περιεχομένου"/>
          <p:cNvSpPr>
            <a:spLocks noGrp="1"/>
          </p:cNvSpPr>
          <p:nvPr>
            <p:ph idx="1"/>
          </p:nvPr>
        </p:nvSpPr>
        <p:spPr/>
        <p:txBody>
          <a:bodyPr/>
          <a:lstStyle/>
          <a:p>
            <a:r>
              <a:rPr lang="el-GR" dirty="0" smtClean="0"/>
              <a:t>Γλώσσα ως καθαρή μορφή, αντανακλά παθητικά προϋπάρχοντα νοήματα</a:t>
            </a:r>
          </a:p>
          <a:p>
            <a:r>
              <a:rPr lang="el-GR" dirty="0" smtClean="0"/>
              <a:t>Πεποίθηση που απέχει από τον πραγματικό ρόλο της γλώσσας στην καθημερινή μας ζωή</a:t>
            </a:r>
          </a:p>
          <a:p>
            <a:r>
              <a:rPr lang="el-GR" dirty="0" smtClean="0"/>
              <a:t>Ανταποδοτικό όφελος αναγνωριστικού </a:t>
            </a:r>
            <a:r>
              <a:rPr lang="el-GR" dirty="0" err="1" smtClean="0"/>
              <a:t>γραμματισμού</a:t>
            </a:r>
            <a:r>
              <a:rPr lang="el-GR" dirty="0" smtClean="0"/>
              <a:t> - παθητικό</a:t>
            </a:r>
          </a:p>
          <a:p>
            <a:pPr>
              <a:buNone/>
            </a:pPr>
            <a:endParaRPr lang="el-GR"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767</TotalTime>
  <Words>687</Words>
  <Application>Microsoft Office PowerPoint</Application>
  <PresentationFormat>Προβολή στην οθόνη (4:3)</PresentationFormat>
  <Paragraphs>75</Paragraphs>
  <Slides>21</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21</vt:i4>
      </vt:variant>
    </vt:vector>
  </HeadingPairs>
  <TitlesOfParts>
    <vt:vector size="22" baseType="lpstr">
      <vt:lpstr>Solstice</vt:lpstr>
      <vt:lpstr>Γραμματισμός, καθημερινή ομιλία και κοινωνία</vt:lpstr>
      <vt:lpstr>Ορίζοντας την αρχή του γραμματισμού</vt:lpstr>
      <vt:lpstr>Εμπειρία σημασιοδότησης</vt:lpstr>
      <vt:lpstr>Ο γραμματισμός ως απλή σημασιοδότηση</vt:lpstr>
      <vt:lpstr>Ο γραμματισμός ως γλωσσικά εδραιωμένη σημείωση</vt:lpstr>
      <vt:lpstr>Εκμάθηση του γραμματισμού</vt:lpstr>
      <vt:lpstr>Διδασκαλία του γραμματισμού</vt:lpstr>
      <vt:lpstr>Αναγνωριστικός γραμματισμός</vt:lpstr>
      <vt:lpstr>Σύμφωνα με τον αναγνωριστικό</vt:lpstr>
      <vt:lpstr>Ανεπάρκεια αναγνωριστικού</vt:lpstr>
      <vt:lpstr>Γραμματισμός και γλωσσική χρήση</vt:lpstr>
      <vt:lpstr>Διαφάνεια 12</vt:lpstr>
      <vt:lpstr>Πρώιμα στάδια ανάπτυξης γλώσσας</vt:lpstr>
      <vt:lpstr>Ποιος ο λόγος να διδαχθούν τη διαλεκτική ικανότητα;</vt:lpstr>
      <vt:lpstr>Η γλώσσα ως κοινωνική δράση και ως γλωσσική ποικιλία</vt:lpstr>
      <vt:lpstr>Σημασιολογική διαφοροποίηση</vt:lpstr>
      <vt:lpstr>Διαφάνεια 17</vt:lpstr>
      <vt:lpstr>Έρχονται στο σχολείο όλοι το ίδιο έτοιμοι;</vt:lpstr>
      <vt:lpstr>Γραμματισμός δράσης</vt:lpstr>
      <vt:lpstr>Παιδαγωγική κειμενικών ειδών</vt:lpstr>
      <vt:lpstr>Βιβλιογραφία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60</cp:revision>
  <dcterms:created xsi:type="dcterms:W3CDTF">2020-10-11T10:04:26Z</dcterms:created>
  <dcterms:modified xsi:type="dcterms:W3CDTF">2020-10-12T09:50:26Z</dcterms:modified>
</cp:coreProperties>
</file>